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12390" r:id="rId2"/>
    <p:sldId id="12629" r:id="rId3"/>
    <p:sldId id="12414" r:id="rId4"/>
    <p:sldId id="10072" r:id="rId5"/>
    <p:sldId id="9869" r:id="rId6"/>
    <p:sldId id="10049" r:id="rId7"/>
    <p:sldId id="10050" r:id="rId8"/>
    <p:sldId id="10051" r:id="rId9"/>
    <p:sldId id="10052" r:id="rId10"/>
    <p:sldId id="10073" r:id="rId11"/>
    <p:sldId id="10116" r:id="rId12"/>
    <p:sldId id="10089" r:id="rId13"/>
    <p:sldId id="10117" r:id="rId14"/>
    <p:sldId id="10090" r:id="rId15"/>
    <p:sldId id="12196" r:id="rId16"/>
    <p:sldId id="10121" r:id="rId17"/>
    <p:sldId id="12393" r:id="rId18"/>
    <p:sldId id="12456" r:id="rId19"/>
    <p:sldId id="10053" r:id="rId20"/>
    <p:sldId id="12202" r:id="rId21"/>
    <p:sldId id="10103" r:id="rId22"/>
    <p:sldId id="10106" r:id="rId23"/>
    <p:sldId id="10107" r:id="rId24"/>
    <p:sldId id="10057" r:id="rId25"/>
    <p:sldId id="12450" r:id="rId26"/>
    <p:sldId id="10108" r:id="rId27"/>
    <p:sldId id="10054" r:id="rId28"/>
    <p:sldId id="12394" r:id="rId29"/>
    <p:sldId id="10109" r:id="rId30"/>
    <p:sldId id="10110" r:id="rId31"/>
    <p:sldId id="10111" r:id="rId32"/>
    <p:sldId id="12464" r:id="rId33"/>
    <p:sldId id="10112" r:id="rId34"/>
    <p:sldId id="10113" r:id="rId35"/>
    <p:sldId id="12199" r:id="rId36"/>
    <p:sldId id="12395" r:id="rId37"/>
    <p:sldId id="12455" r:id="rId38"/>
    <p:sldId id="10068" r:id="rId39"/>
    <p:sldId id="10056" r:id="rId40"/>
    <p:sldId id="12460" r:id="rId41"/>
    <p:sldId id="10058" r:id="rId42"/>
    <p:sldId id="12396" r:id="rId43"/>
    <p:sldId id="10104" r:id="rId44"/>
    <p:sldId id="12397" r:id="rId45"/>
    <p:sldId id="12451" r:id="rId46"/>
    <p:sldId id="10061" r:id="rId47"/>
    <p:sldId id="10114" r:id="rId48"/>
    <p:sldId id="10063" r:id="rId49"/>
    <p:sldId id="12398" r:id="rId50"/>
    <p:sldId id="10062" r:id="rId51"/>
    <p:sldId id="12399" r:id="rId52"/>
    <p:sldId id="10064" r:id="rId53"/>
    <p:sldId id="12453" r:id="rId54"/>
    <p:sldId id="12452" r:id="rId55"/>
    <p:sldId id="12454" r:id="rId56"/>
    <p:sldId id="10065" r:id="rId57"/>
    <p:sldId id="10067" r:id="rId58"/>
    <p:sldId id="10071" r:id="rId59"/>
    <p:sldId id="10076" r:id="rId60"/>
    <p:sldId id="12400" r:id="rId61"/>
    <p:sldId id="12195" r:id="rId62"/>
    <p:sldId id="12461" r:id="rId63"/>
    <p:sldId id="10075" r:id="rId64"/>
    <p:sldId id="12585" r:id="rId6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B0F0"/>
    <a:srgbClr val="FF00FF"/>
    <a:srgbClr val="FF99FF"/>
    <a:srgbClr val="FF33CC"/>
    <a:srgbClr val="FFFF00"/>
    <a:srgbClr val="2F5597"/>
    <a:srgbClr val="92D050"/>
    <a:srgbClr val="B4C7E7"/>
    <a:srgbClr val="69A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221" autoAdjust="0"/>
    <p:restoredTop sz="86398" autoAdjust="0"/>
  </p:normalViewPr>
  <p:slideViewPr>
    <p:cSldViewPr snapToGrid="0">
      <p:cViewPr varScale="1">
        <p:scale>
          <a:sx n="70" d="100"/>
          <a:sy n="70" d="100"/>
        </p:scale>
        <p:origin x="73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79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762"/>
    </p:cViewPr>
  </p:sorterViewPr>
  <p:notesViewPr>
    <p:cSldViewPr snapToGrid="0">
      <p:cViewPr varScale="1">
        <p:scale>
          <a:sx n="65" d="100"/>
          <a:sy n="65" d="100"/>
        </p:scale>
        <p:origin x="257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FC7D-208C-4200-80F1-58C54DF61311}" type="datetimeFigureOut">
              <a:rPr lang="fr-FR" smtClean="0"/>
              <a:t>08/10/2024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8EEF5-CB38-4A89-B626-937F0418F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24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01A2D-2DB5-4B69-DAD9-79D679370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A487AD9-134B-5EAF-2BDF-AA797244AD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86D1E14-EBED-2314-337E-0EC13A92B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446049-F56E-37AA-7C16-1191FB9A21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8EEF5-CB38-4A89-B626-937F0418F16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74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F67296-5B1B-9DD4-FF5A-471D2A2AD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9043515-2F6D-9B9F-50EE-1CF1D64ED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E99338-FAD2-AD4F-A9BF-C4355162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08/10/2024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44F583-B7B0-9218-E9F0-1CFAC77FD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487827-E836-F825-3514-B3AFD990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59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0CBDD0-D9A7-49FA-CC68-F404EE8E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8F4A01-CBC3-D89B-07A8-6FC0E76E0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9A791-885B-2CAD-5454-8A8053A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08/10/2024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E558C9-49C2-5367-E1F4-39841A57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BF7FD8-99B2-E73F-D143-EF4F530D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91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0133D76-BE7B-987B-352F-E6E4CF201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F9D6FC-9F68-B4E6-0777-1A25D950B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9E2C48-DDA2-AF8F-68E8-C2C44DF4D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08/10/2024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6A0ACE-B8AD-ECAF-6108-A1575F60E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AF0659-6A72-B598-0505-94A7ECD43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05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9C6050-5FF3-A6CA-9AE3-6D01DD59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3BE383-F99A-4BA3-9E1E-89C146B69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5669FF-9EDB-6F38-F1F4-B7D00C7DB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08/10/2024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6B7B5B-1B2F-06A6-7CD0-4A1869E79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99A841-3C61-18F8-FEA2-55A0455B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84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3A4A5-DD17-E09C-079F-0BC7F32A6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48D810-D375-68D8-EF23-45990070B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2DCE4D-1AFA-91E4-FC81-3342F6F27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08/10/2024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2885DA-216C-7738-3AF0-841DD790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857197-A31A-8EDA-B76A-12CB3974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53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3B447D-DCCA-CC9A-E414-62218BC52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07D8ED-E3DD-46C4-9FCB-D8E2F6A39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BC07B4-5449-C4C7-FF84-E97B894C9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C0E8F6-B64B-AE5E-0152-B684B5A5A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08/10/2024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D7EADD-F237-6481-F669-59F925EE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BBCC74-23B2-99FF-36CA-94CD74B63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75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706B9B-FE0E-FF30-3723-285FB682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F1CAD3-2D56-D5E8-FB5C-7135E0BAA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4124FB-1FF6-D354-C70F-39AC85E7A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587CBA-8376-91EF-A7E1-66A287D4A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564D291-C34F-2CF1-8638-7D353E948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18531A-4F4C-CFC4-3697-5F9A7A9B3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08/10/2024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6841637-9455-558E-C263-E9B804ADD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09B2068-92F0-42E8-8B60-5EA54D3AB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49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BE2FF-DC42-25F9-E898-255E6EA47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242D52-F96F-B9D9-8C87-A2BB5AC5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08/10/2024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EA8E3B-5BD1-18E9-685F-795C67EF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77FA0E-F141-F12E-2814-985562CD3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23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6C37C13-A9C7-02A1-C000-2FC52227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08/10/2024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57F3F0-DF95-EAAC-8C98-10C2F4602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2AB1A3-A832-5D80-9C2C-EFD8C9688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21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AC2E13-D123-1DC8-1A37-A8F18836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624102-41C9-B4B7-95F0-DADA548E2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3FA0B1-E0C2-BD6D-6D16-C02C3205C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F5B9C3-92C4-E761-1530-58C914D7D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08/10/2024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4B34E0-06A0-68FB-22B7-48FC3217A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8E414D-F3D9-C9E0-C131-5F7B9493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00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797928-4556-A6E4-3430-4858052A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E031682-520A-12FF-74E1-E5E96BE86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F12565-FA80-076D-26A5-F3D9C9983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BE40B2-5C23-6E7D-D90B-D9DA3D5B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08/10/2024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D1E4AD-C1C5-14C4-1D32-DEDA4AA1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2CEA53-824F-7705-56DA-06A10F84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09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B83035-2E99-264F-C75D-FAEA5AD1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EB7441-AF8E-64FA-5227-5E49FCD32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2F164-3EA9-BCC7-BEB4-FEF71A53C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9047B-FEEF-465E-84F3-3E61BB1ECC56}" type="datetimeFigureOut">
              <a:rPr lang="fr-FR" smtClean="0"/>
              <a:t>08/10/2024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3ABF87-EFF2-DC93-90CC-77800DCF9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55A21-142E-FC54-FFBE-1CA4E22FA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43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1C352-D82D-A477-C53D-F0001A0F9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29F683F-93D2-DBBA-0136-C2F4C9F0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81" y="136525"/>
            <a:ext cx="11555638" cy="6584950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LE PARTAGE DU MONDE, de</a:t>
            </a:r>
            <a:r>
              <a:rPr lang="fr-FR" sz="2800" b="1" dirty="0">
                <a:latin typeface="+mn-lt"/>
                <a:cs typeface="Arial" panose="020B0604020202020204" pitchFamily="34" charset="0"/>
              </a:rPr>
              <a:t> l’an 200 av. JC à nos jours</a:t>
            </a:r>
            <a:br>
              <a:rPr 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sz="2800" b="1" dirty="0">
                <a:latin typeface="+mn-lt"/>
                <a:cs typeface="Arial" panose="020B0604020202020204" pitchFamily="34" charset="0"/>
              </a:rPr>
              <a:t>Esquisse d’une histoire géopolitique universelle</a:t>
            </a:r>
            <a:br>
              <a:rPr lang="fr-FR" sz="2800" b="1" dirty="0">
                <a:latin typeface="+mn-lt"/>
                <a:cs typeface="Arial" panose="020B0604020202020204" pitchFamily="34" charset="0"/>
              </a:rPr>
            </a:br>
            <a:br>
              <a:rPr 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Mardi 11 juin 2024 (15/15)</a:t>
            </a:r>
            <a:br>
              <a:rPr lang="fr-FR" altLang="fr-FR" sz="2800" b="1" dirty="0">
                <a:latin typeface="+mn-lt"/>
                <a:cs typeface="Arial" panose="020B0604020202020204" pitchFamily="34" charset="0"/>
              </a:rPr>
            </a:br>
            <a:br>
              <a:rPr lang="fr-FR" alt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8</a:t>
            </a:r>
            <a:r>
              <a:rPr lang="fr-FR" altLang="fr-FR" sz="2800" b="1" baseline="30000" dirty="0">
                <a:latin typeface="+mn-lt"/>
                <a:cs typeface="Arial" panose="020B0604020202020204" pitchFamily="34" charset="0"/>
              </a:rPr>
              <a:t>ème</a:t>
            </a:r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 période : 1815-1914</a:t>
            </a:r>
            <a:br>
              <a:rPr lang="fr-FR" alt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sz="2800" b="1" kern="0" dirty="0">
                <a:effectLst/>
                <a:latin typeface="+mn-lt"/>
                <a:ea typeface="Times New Roman" panose="02020603050405020304" pitchFamily="18" charset="0"/>
              </a:rPr>
              <a:t>Europe et Russie à la conquête de l’Orient et de l’Asie</a:t>
            </a:r>
            <a:br>
              <a:rPr lang="fr-FR" sz="2800" b="1" kern="0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fr-FR" sz="2800" b="1" kern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r-FR" sz="2800" dirty="0">
                <a:latin typeface="+mn-lt"/>
              </a:rPr>
              <a:t>1783-1824 : Les Etats-Unis d’Amérique, naissances d’un Etat et d’une nation</a:t>
            </a:r>
            <a:br>
              <a:rPr lang="fr-FR" sz="2800" dirty="0">
                <a:latin typeface="+mn-lt"/>
              </a:rPr>
            </a:br>
            <a:endParaRPr lang="fr-FR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29C72CF-4F5B-FC3B-E668-39A75C913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08FF-24FF-499B-80B5-AC5D693AFF68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5963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36" y="116630"/>
            <a:ext cx="6963852" cy="48013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*Pour les EU</a:t>
            </a:r>
          </a:p>
          <a:p>
            <a:r>
              <a:rPr lang="fr-FR" dirty="0"/>
              <a:t>Après l’indépendance (1776) et la victoire contre la GB (1783)…</a:t>
            </a:r>
          </a:p>
          <a:p>
            <a:r>
              <a:rPr lang="fr-FR" dirty="0"/>
              <a:t>Sur une </a:t>
            </a:r>
            <a:r>
              <a:rPr lang="fr-FR" i="1" dirty="0"/>
              <a:t>Tabula rasa, construire un Etat </a:t>
            </a:r>
            <a:r>
              <a:rPr lang="fr-FR" dirty="0"/>
              <a:t>et </a:t>
            </a:r>
            <a:r>
              <a:rPr lang="fr-FR" i="1" dirty="0"/>
              <a:t>faire nation</a:t>
            </a:r>
            <a:endParaRPr lang="fr-FR" dirty="0"/>
          </a:p>
          <a:p>
            <a:r>
              <a:rPr lang="fr-FR" dirty="0"/>
              <a:t>Et pour cela, quatre chantiers…</a:t>
            </a:r>
          </a:p>
          <a:p>
            <a:endParaRPr lang="fr-FR" dirty="0"/>
          </a:p>
          <a:p>
            <a:r>
              <a:rPr lang="fr-FR" dirty="0"/>
              <a:t>a) Organiser la vie politique ; Avec comme enjeu…</a:t>
            </a:r>
          </a:p>
          <a:p>
            <a:r>
              <a:rPr lang="fr-FR" dirty="0"/>
              <a:t>L’avenir de l’Union face aux 13 Etats indépendants</a:t>
            </a:r>
          </a:p>
          <a:p>
            <a:r>
              <a:rPr lang="fr-FR" dirty="0"/>
              <a:t>Qui va induire l’évolution des forces politiques en présence</a:t>
            </a:r>
          </a:p>
          <a:p>
            <a:r>
              <a:rPr lang="fr-FR" dirty="0"/>
              <a:t>NB : Comme l’Empire allemand, ou l’Union européenne</a:t>
            </a:r>
          </a:p>
          <a:p>
            <a:endParaRPr lang="fr-FR" dirty="0"/>
          </a:p>
          <a:p>
            <a:r>
              <a:rPr lang="fr-FR" dirty="0"/>
              <a:t>b) Quelle que soit cette Union</a:t>
            </a:r>
          </a:p>
          <a:p>
            <a:r>
              <a:rPr lang="fr-FR" dirty="0"/>
              <a:t>Mettre en place un programme économique commun</a:t>
            </a:r>
          </a:p>
          <a:p>
            <a:r>
              <a:rPr lang="fr-FR" dirty="0"/>
              <a:t>Avec comme enjeu, un choix de société ; Comme l’UE…</a:t>
            </a:r>
          </a:p>
          <a:p>
            <a:endParaRPr lang="fr-FR" dirty="0"/>
          </a:p>
          <a:p>
            <a:r>
              <a:rPr lang="fr-FR" dirty="0"/>
              <a:t>Une société industrielle et urbaine selon </a:t>
            </a:r>
            <a:r>
              <a:rPr lang="fr-FR" u="sng" dirty="0"/>
              <a:t>Alexander Hamilton</a:t>
            </a:r>
            <a:r>
              <a:rPr lang="fr-FR" dirty="0"/>
              <a:t>…</a:t>
            </a:r>
          </a:p>
          <a:p>
            <a:r>
              <a:rPr lang="fr-FR" dirty="0"/>
              <a:t>Ou une société agraire et rurale</a:t>
            </a:r>
          </a:p>
          <a:p>
            <a:r>
              <a:rPr lang="fr-FR" dirty="0"/>
              <a:t>Composée de petits propriétaires libres selon </a:t>
            </a:r>
            <a:r>
              <a:rPr lang="fr-FR" u="sng" dirty="0"/>
              <a:t>Thomas Jefferson</a:t>
            </a:r>
            <a:r>
              <a:rPr lang="fr-FR" dirty="0"/>
              <a:t> 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6EE72986-3D3F-CC1D-0DC3-E55F33D0F5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703" t="7082" b="5824"/>
          <a:stretch/>
        </p:blipFill>
        <p:spPr>
          <a:xfrm>
            <a:off x="7206019" y="116630"/>
            <a:ext cx="4866646" cy="66539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2420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36" y="116630"/>
            <a:ext cx="6916116" cy="64633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d) Gérer l’expansion territoriale vers l’ouest</a:t>
            </a:r>
          </a:p>
          <a:p>
            <a:r>
              <a:rPr lang="fr-FR" dirty="0"/>
              <a:t>Une gestion par les Etats ou par l’Union ?</a:t>
            </a:r>
          </a:p>
          <a:p>
            <a:r>
              <a:rPr lang="fr-FR" dirty="0"/>
              <a:t>Et comment créer et incorporer de nouveaux Etats ? Comme l’UE…</a:t>
            </a:r>
          </a:p>
          <a:p>
            <a:endParaRPr lang="fr-FR" dirty="0"/>
          </a:p>
          <a:p>
            <a:r>
              <a:rPr lang="fr-FR" dirty="0"/>
              <a:t>c) Choisir une politique extérieure indépendante ; Comme l’UE…</a:t>
            </a:r>
          </a:p>
          <a:p>
            <a:r>
              <a:rPr lang="fr-FR" dirty="0"/>
              <a:t>Notamment par rapport à l’Europe </a:t>
            </a:r>
            <a:r>
              <a:rPr lang="fr-FR" i="1" dirty="0"/>
              <a:t>originelle</a:t>
            </a:r>
            <a:r>
              <a:rPr lang="fr-FR" dirty="0"/>
              <a:t>…</a:t>
            </a:r>
            <a:endParaRPr lang="fr-FR" i="1" dirty="0"/>
          </a:p>
          <a:p>
            <a:r>
              <a:rPr lang="fr-FR" dirty="0"/>
              <a:t>Garder son identité européenne ou couper les liens et s’isoler ? </a:t>
            </a:r>
            <a:r>
              <a:rPr lang="fr-FR" sz="1700" dirty="0"/>
              <a:t>Face à…</a:t>
            </a:r>
          </a:p>
          <a:p>
            <a:endParaRPr lang="fr-FR" dirty="0"/>
          </a:p>
          <a:p>
            <a:r>
              <a:rPr lang="fr-FR" dirty="0"/>
              <a:t>- La GB, ex-puissance coloniale </a:t>
            </a:r>
            <a:r>
              <a:rPr lang="fr-FR" i="1" dirty="0"/>
              <a:t>tyrannique</a:t>
            </a:r>
          </a:p>
          <a:p>
            <a:r>
              <a:rPr lang="fr-FR" dirty="0"/>
              <a:t>Qui conserve le nord du continent</a:t>
            </a:r>
          </a:p>
          <a:p>
            <a:r>
              <a:rPr lang="fr-FR" dirty="0"/>
              <a:t>Et qui n’a pas totalement renoncé à soumettre le sud, les EU</a:t>
            </a:r>
          </a:p>
          <a:p>
            <a:endParaRPr lang="fr-FR" dirty="0"/>
          </a:p>
          <a:p>
            <a:r>
              <a:rPr lang="fr-FR" dirty="0"/>
              <a:t>- La France encore alliée et qui va devenir très vite révolutionnaire</a:t>
            </a:r>
          </a:p>
          <a:p>
            <a:endParaRPr lang="fr-FR" dirty="0"/>
          </a:p>
          <a:p>
            <a:r>
              <a:rPr lang="fr-FR" dirty="0"/>
              <a:t>- Et l’Espagne, maîtresse de la moitié ouest et de l’ensemble du sud</a:t>
            </a:r>
          </a:p>
          <a:p>
            <a:r>
              <a:rPr lang="fr-FR" dirty="0"/>
              <a:t>En Amérique, </a:t>
            </a:r>
            <a:r>
              <a:rPr lang="fr-FR" u="sng" dirty="0"/>
              <a:t>la</a:t>
            </a:r>
            <a:r>
              <a:rPr lang="fr-FR" dirty="0"/>
              <a:t> puissance coloniale, mais bientôt en crise…</a:t>
            </a:r>
          </a:p>
          <a:p>
            <a:endParaRPr lang="fr-FR" dirty="0"/>
          </a:p>
          <a:p>
            <a:r>
              <a:rPr lang="fr-FR" dirty="0"/>
              <a:t>NB : A ces quatre chantiers…</a:t>
            </a:r>
          </a:p>
          <a:p>
            <a:r>
              <a:rPr lang="fr-FR" dirty="0"/>
              <a:t>Deux questions liées qui prendront de plus en plus d’importance</a:t>
            </a:r>
          </a:p>
          <a:p>
            <a:r>
              <a:rPr lang="fr-FR" dirty="0"/>
              <a:t>Celles du devenir des Indiens et de l’esclavage ; A suivre…</a:t>
            </a:r>
          </a:p>
          <a:p>
            <a:endParaRPr lang="fr-FR" dirty="0"/>
          </a:p>
          <a:p>
            <a:r>
              <a:rPr lang="fr-FR" dirty="0"/>
              <a:t>*Commençons par le 1</a:t>
            </a:r>
            <a:r>
              <a:rPr lang="fr-FR" baseline="30000" dirty="0"/>
              <a:t>er</a:t>
            </a:r>
            <a:r>
              <a:rPr lang="fr-FR" dirty="0"/>
              <a:t> chantier, politique</a:t>
            </a:r>
          </a:p>
          <a:p>
            <a:r>
              <a:rPr lang="fr-FR" dirty="0"/>
              <a:t>L’avenir de l’Union...</a:t>
            </a:r>
          </a:p>
        </p:txBody>
      </p:sp>
      <p:pic>
        <p:nvPicPr>
          <p:cNvPr id="2" name="Picture 2" descr="C:\Users\Christophe\Pictures\My Scans\2016-01 (janv.)\scan0006.jpg">
            <a:extLst>
              <a:ext uri="{FF2B5EF4-FFF2-40B4-BE49-F238E27FC236}">
                <a16:creationId xmlns:a16="http://schemas.microsoft.com/office/drawing/2014/main" id="{9C268710-557B-0D18-EF3C-17E447DC3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6" r="2784" b="34802"/>
          <a:stretch/>
        </p:blipFill>
        <p:spPr bwMode="auto">
          <a:xfrm>
            <a:off x="7188432" y="116631"/>
            <a:ext cx="4884232" cy="531077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557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899" y="116630"/>
            <a:ext cx="6801890" cy="56323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1776-1789 : L’organisation de la vie politique et la mise en place de nouvelles institutions : Naissance de l’Union fédérale</a:t>
            </a:r>
          </a:p>
          <a:p>
            <a:endParaRPr lang="fr-FR" b="1" dirty="0"/>
          </a:p>
          <a:p>
            <a:r>
              <a:rPr lang="fr-FR" b="1" dirty="0"/>
              <a:t>1776-1781 : Indépendances des treize Etats ; …</a:t>
            </a:r>
          </a:p>
          <a:p>
            <a:endParaRPr lang="fr-FR" b="1" dirty="0"/>
          </a:p>
          <a:p>
            <a:r>
              <a:rPr lang="fr-FR" dirty="0"/>
              <a:t>*4 juillet 1776</a:t>
            </a:r>
          </a:p>
          <a:p>
            <a:r>
              <a:rPr lang="fr-FR" dirty="0"/>
              <a:t>Déclaration d’indépendance des 13 colonies</a:t>
            </a:r>
          </a:p>
          <a:p>
            <a:r>
              <a:rPr lang="fr-FR" dirty="0"/>
              <a:t>Devenues des Etats </a:t>
            </a:r>
            <a:r>
              <a:rPr lang="fr-FR" u="sng" dirty="0"/>
              <a:t>indépendants</a:t>
            </a:r>
            <a:r>
              <a:rPr lang="fr-FR" dirty="0"/>
              <a:t> et </a:t>
            </a:r>
            <a:r>
              <a:rPr lang="fr-FR" u="sng" dirty="0"/>
              <a:t>unis</a:t>
            </a:r>
            <a:r>
              <a:rPr lang="fr-FR" dirty="0"/>
              <a:t> dans la guerre contre la GB</a:t>
            </a:r>
          </a:p>
          <a:p>
            <a:endParaRPr lang="fr-FR" dirty="0"/>
          </a:p>
          <a:p>
            <a:r>
              <a:rPr lang="fr-FR" dirty="0"/>
              <a:t>*1776 : Ainsi, devenus indépendants, </a:t>
            </a:r>
            <a:r>
              <a:rPr lang="fr-FR" u="sng" dirty="0"/>
              <a:t>et sous la recommandation du 2</a:t>
            </a:r>
            <a:r>
              <a:rPr lang="fr-FR" u="sng" baseline="30000" dirty="0"/>
              <a:t>ème</a:t>
            </a:r>
            <a:r>
              <a:rPr lang="fr-FR" u="sng" dirty="0"/>
              <a:t> Congrès (voir plus loin)</a:t>
            </a:r>
            <a:r>
              <a:rPr lang="fr-FR" dirty="0"/>
              <a:t>, ces Etats instaurent leurs propres institutions</a:t>
            </a:r>
          </a:p>
          <a:p>
            <a:r>
              <a:rPr lang="fr-FR" dirty="0"/>
              <a:t>- Des constitutions républicaines</a:t>
            </a:r>
          </a:p>
          <a:p>
            <a:r>
              <a:rPr lang="fr-FR" dirty="0"/>
              <a:t>- Avec pour chaque Etat, un gouverneur, une chambre haute et une chambre basse</a:t>
            </a:r>
          </a:p>
          <a:p>
            <a:r>
              <a:rPr lang="fr-FR" dirty="0"/>
              <a:t>- Et pour 7 Etats, des déclarations de droits</a:t>
            </a:r>
          </a:p>
          <a:p>
            <a:endParaRPr lang="fr-FR" dirty="0"/>
          </a:p>
          <a:p>
            <a:r>
              <a:rPr lang="fr-FR" dirty="0"/>
              <a:t>NB : 1776-1804 : 12 Etats sur 14 (Vermont, 1791)</a:t>
            </a:r>
          </a:p>
          <a:p>
            <a:r>
              <a:rPr lang="fr-FR" dirty="0"/>
              <a:t>Sauf Connecticut et Rhode Island qui conservent leurs chartes royales Tout en devenant nominalement des républiques</a:t>
            </a:r>
          </a:p>
        </p:txBody>
      </p:sp>
      <p:pic>
        <p:nvPicPr>
          <p:cNvPr id="3" name="Image 2" descr="Une image contenant texte, carte, atlas, diagramme&#10;&#10;Description générée automatiquement">
            <a:extLst>
              <a:ext uri="{FF2B5EF4-FFF2-40B4-BE49-F238E27FC236}">
                <a16:creationId xmlns:a16="http://schemas.microsoft.com/office/drawing/2014/main" id="{EAC78EDB-17CC-2E1C-793D-B42820F98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22" b="7495"/>
          <a:stretch/>
        </p:blipFill>
        <p:spPr>
          <a:xfrm>
            <a:off x="7035452" y="107893"/>
            <a:ext cx="4989534" cy="66422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C7C4DE-63F4-A76C-B291-CD113C4C3B04}"/>
              </a:ext>
            </a:extLst>
          </p:cNvPr>
          <p:cNvSpPr/>
          <p:nvPr/>
        </p:nvSpPr>
        <p:spPr>
          <a:xfrm>
            <a:off x="7035452" y="107893"/>
            <a:ext cx="656266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1783</a:t>
            </a:r>
          </a:p>
        </p:txBody>
      </p:sp>
    </p:spTree>
    <p:extLst>
      <p:ext uri="{BB962C8B-B14F-4D97-AF65-F5344CB8AC3E}">
        <p14:creationId xmlns:p14="http://schemas.microsoft.com/office/powerpoint/2010/main" val="3374137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899" y="116630"/>
            <a:ext cx="6789364" cy="42473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1776-1781 : Indépendances des treize Etats ; …</a:t>
            </a:r>
          </a:p>
          <a:p>
            <a:endParaRPr lang="fr-FR" dirty="0"/>
          </a:p>
          <a:p>
            <a:r>
              <a:rPr lang="fr-FR" dirty="0"/>
              <a:t>*Dès la déclaration d’indépendance de 1776</a:t>
            </a:r>
          </a:p>
          <a:p>
            <a:r>
              <a:rPr lang="fr-FR" dirty="0"/>
              <a:t>Pour les </a:t>
            </a:r>
            <a:r>
              <a:rPr lang="fr-FR" i="1" dirty="0"/>
              <a:t>Pères fondateurs</a:t>
            </a:r>
            <a:r>
              <a:rPr lang="fr-FR" dirty="0"/>
              <a:t> (1)</a:t>
            </a:r>
            <a:endParaRPr lang="fr-FR" i="1" dirty="0"/>
          </a:p>
          <a:p>
            <a:r>
              <a:rPr lang="fr-FR" u="sng" dirty="0"/>
              <a:t>Benjamin Franklin, George Washington, John Adams</a:t>
            </a:r>
          </a:p>
          <a:p>
            <a:r>
              <a:rPr lang="fr-FR" u="sng" dirty="0"/>
              <a:t>Thomas Jefferson, John Jay, James Madison et Alexander Hamilton</a:t>
            </a:r>
            <a:r>
              <a:rPr lang="fr-FR" dirty="0"/>
              <a:t>…</a:t>
            </a:r>
          </a:p>
          <a:p>
            <a:endParaRPr lang="fr-FR" dirty="0"/>
          </a:p>
          <a:p>
            <a:r>
              <a:rPr lang="fr-FR" dirty="0"/>
              <a:t>Face à des gouvernements locaux qui se sont déjà mis en place</a:t>
            </a:r>
          </a:p>
          <a:p>
            <a:r>
              <a:rPr lang="fr-FR" dirty="0"/>
              <a:t>Il apparaît difficile de constituer un gouvernement central</a:t>
            </a:r>
          </a:p>
          <a:p>
            <a:r>
              <a:rPr lang="fr-FR" dirty="0"/>
              <a:t>Beaucoup d’ailleurs n’en veulent pas</a:t>
            </a:r>
          </a:p>
          <a:p>
            <a:endParaRPr lang="fr-FR" dirty="0"/>
          </a:p>
          <a:p>
            <a:r>
              <a:rPr lang="fr-FR" dirty="0"/>
              <a:t>*Mais </a:t>
            </a:r>
            <a:r>
              <a:rPr lang="fr-FR" u="sng" dirty="0"/>
              <a:t>très vite</a:t>
            </a:r>
            <a:r>
              <a:rPr lang="fr-FR" dirty="0"/>
              <a:t>, le contexte de la guerre va rendre nécessaire</a:t>
            </a:r>
          </a:p>
          <a:p>
            <a:r>
              <a:rPr lang="fr-FR" dirty="0"/>
              <a:t>L’édification d’une véritable autorité collective</a:t>
            </a:r>
          </a:p>
          <a:p>
            <a:endParaRPr lang="fr-FR" dirty="0"/>
          </a:p>
          <a:p>
            <a:r>
              <a:rPr lang="fr-FR" dirty="0"/>
              <a:t>*</a:t>
            </a:r>
            <a:r>
              <a:rPr lang="fr-FR" i="1" dirty="0"/>
              <a:t>Construire un Etat, </a:t>
            </a:r>
            <a:r>
              <a:rPr lang="fr-FR" dirty="0"/>
              <a:t>confédéral ou fédéral…</a:t>
            </a:r>
          </a:p>
        </p:txBody>
      </p:sp>
    </p:spTree>
    <p:extLst>
      <p:ext uri="{BB962C8B-B14F-4D97-AF65-F5344CB8AC3E}">
        <p14:creationId xmlns:p14="http://schemas.microsoft.com/office/powerpoint/2010/main" val="1539607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899" y="116630"/>
            <a:ext cx="6953698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1776-1781 : … Le Congrès, 1</a:t>
            </a:r>
            <a:r>
              <a:rPr lang="fr-FR" b="1" baseline="30000" dirty="0"/>
              <a:t>ère</a:t>
            </a:r>
            <a:r>
              <a:rPr lang="fr-FR" b="1" dirty="0"/>
              <a:t> institution commune, vote les Articles de la Confédération</a:t>
            </a:r>
          </a:p>
          <a:p>
            <a:endParaRPr lang="fr-FR" b="1" dirty="0"/>
          </a:p>
          <a:p>
            <a:r>
              <a:rPr lang="fr-FR" dirty="0"/>
              <a:t>*</a:t>
            </a:r>
            <a:r>
              <a:rPr lang="fr-FR" i="1" dirty="0"/>
              <a:t>Construire un Etat</a:t>
            </a:r>
            <a:r>
              <a:rPr lang="fr-FR" dirty="0"/>
              <a:t>…</a:t>
            </a:r>
          </a:p>
          <a:p>
            <a:r>
              <a:rPr lang="fr-FR" dirty="0"/>
              <a:t>Et ce sera l’œuvre du Congrès</a:t>
            </a:r>
          </a:p>
          <a:p>
            <a:r>
              <a:rPr lang="fr-FR" dirty="0"/>
              <a:t>La 1</a:t>
            </a:r>
            <a:r>
              <a:rPr lang="fr-FR" baseline="30000" dirty="0"/>
              <a:t>ère</a:t>
            </a:r>
            <a:r>
              <a:rPr lang="fr-FR" dirty="0"/>
              <a:t> et longtemps la seule institution commune…</a:t>
            </a:r>
          </a:p>
          <a:p>
            <a:endParaRPr lang="fr-FR" dirty="0"/>
          </a:p>
          <a:p>
            <a:r>
              <a:rPr lang="fr-FR" dirty="0"/>
              <a:t>*En deux temps…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BAD7BF2B-04E8-7CE4-FC8B-D7778B5EF2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703" t="7082" b="5824"/>
          <a:stretch/>
        </p:blipFill>
        <p:spPr>
          <a:xfrm>
            <a:off x="7206019" y="116630"/>
            <a:ext cx="4866646" cy="66539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3987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899" y="116630"/>
            <a:ext cx="6980994" cy="53399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1776-1781 : … Le Congrès, 1</a:t>
            </a:r>
            <a:r>
              <a:rPr lang="fr-FR" b="1" baseline="30000" dirty="0"/>
              <a:t>ère</a:t>
            </a:r>
            <a:r>
              <a:rPr lang="fr-FR" b="1" dirty="0"/>
              <a:t> institution commune, vote les Articles de la Confédération</a:t>
            </a:r>
          </a:p>
          <a:p>
            <a:endParaRPr lang="fr-FR" dirty="0"/>
          </a:p>
          <a:p>
            <a:r>
              <a:rPr lang="fr-FR" dirty="0"/>
              <a:t>1) 1775-81 : Pendant la guerre d’indépendance</a:t>
            </a:r>
          </a:p>
          <a:p>
            <a:r>
              <a:rPr lang="fr-FR" dirty="0"/>
              <a:t>Le temps de la Confédération…</a:t>
            </a:r>
          </a:p>
          <a:p>
            <a:endParaRPr lang="fr-FR" dirty="0"/>
          </a:p>
          <a:p>
            <a:r>
              <a:rPr lang="fr-FR" dirty="0"/>
              <a:t>*1775 : Entrée en guerre et…</a:t>
            </a:r>
          </a:p>
          <a:p>
            <a:r>
              <a:rPr lang="fr-FR" dirty="0"/>
              <a:t>A Philadelphie, le 2</a:t>
            </a:r>
            <a:r>
              <a:rPr lang="fr-FR" baseline="30000" dirty="0"/>
              <a:t>ème</a:t>
            </a:r>
            <a:r>
              <a:rPr lang="fr-FR" dirty="0"/>
              <a:t> Congrès se met en place</a:t>
            </a:r>
          </a:p>
          <a:p>
            <a:r>
              <a:rPr lang="fr-FR" dirty="0"/>
              <a:t>NB : 1774 : Le 1</a:t>
            </a:r>
            <a:r>
              <a:rPr lang="fr-FR" baseline="30000" dirty="0"/>
              <a:t>er</a:t>
            </a:r>
            <a:r>
              <a:rPr lang="fr-FR" dirty="0"/>
              <a:t> Congrès : Liste de griefs à George III</a:t>
            </a:r>
          </a:p>
          <a:p>
            <a:r>
              <a:rPr lang="fr-FR" dirty="0"/>
              <a:t>NB : 2 à 7 représentants par Etat mais avec une seule voix pour chacun</a:t>
            </a:r>
          </a:p>
          <a:p>
            <a:endParaRPr lang="fr-FR" dirty="0"/>
          </a:p>
          <a:p>
            <a:r>
              <a:rPr lang="fr-FR" dirty="0"/>
              <a:t>*Objectifs : Renforcer et </a:t>
            </a:r>
            <a:r>
              <a:rPr lang="fr-FR" u="sng" dirty="0"/>
              <a:t>pérenniser</a:t>
            </a:r>
            <a:r>
              <a:rPr lang="fr-FR" dirty="0"/>
              <a:t> l’Union pour gérer la guerre</a:t>
            </a:r>
          </a:p>
          <a:p>
            <a:endParaRPr lang="fr-FR" dirty="0"/>
          </a:p>
          <a:p>
            <a:r>
              <a:rPr lang="fr-FR" dirty="0"/>
              <a:t>Mais comme le 1</a:t>
            </a:r>
            <a:r>
              <a:rPr lang="fr-FR" baseline="30000" dirty="0"/>
              <a:t>er</a:t>
            </a:r>
            <a:r>
              <a:rPr lang="fr-FR" dirty="0"/>
              <a:t> Congrès</a:t>
            </a:r>
          </a:p>
          <a:p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Congrès reste une simple assemblée d’ambassadeurs</a:t>
            </a:r>
          </a:p>
          <a:p>
            <a:r>
              <a:rPr lang="fr-FR" sz="1700" u="sng" dirty="0"/>
              <a:t>Sans existence juridique et donc sans pouvoir réel face à l’ennemi anglais </a:t>
            </a:r>
          </a:p>
          <a:p>
            <a:endParaRPr lang="fr-FR" dirty="0"/>
          </a:p>
          <a:p>
            <a:r>
              <a:rPr lang="fr-FR" dirty="0"/>
              <a:t>*12 juillet 1776 : Après la Déclaration d’indépendance le 4 juillet</a:t>
            </a:r>
          </a:p>
          <a:p>
            <a:r>
              <a:rPr lang="fr-FR" dirty="0"/>
              <a:t>Le Congrès présente une 1</a:t>
            </a:r>
            <a:r>
              <a:rPr lang="fr-FR" baseline="30000" dirty="0"/>
              <a:t>ère</a:t>
            </a:r>
            <a:r>
              <a:rPr lang="fr-FR" dirty="0"/>
              <a:t> constitution…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4D4B9522-249C-783B-7B4E-FB7E17B91F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703" t="7082" b="5824"/>
          <a:stretch/>
        </p:blipFill>
        <p:spPr>
          <a:xfrm>
            <a:off x="7206019" y="116630"/>
            <a:ext cx="4866646" cy="66539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372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899" y="116630"/>
            <a:ext cx="7008289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1776-1781 : … Le Congrès, 1</a:t>
            </a:r>
            <a:r>
              <a:rPr lang="fr-FR" b="1" baseline="30000" dirty="0"/>
              <a:t>ère</a:t>
            </a:r>
            <a:r>
              <a:rPr lang="fr-FR" b="1" dirty="0"/>
              <a:t> institution commune, vote les Articles de la Confédération</a:t>
            </a:r>
          </a:p>
          <a:p>
            <a:endParaRPr lang="fr-FR" b="1" dirty="0"/>
          </a:p>
          <a:p>
            <a:r>
              <a:rPr lang="fr-FR" dirty="0"/>
              <a:t>*Nov. 1777  : En pleine guerre, le Congrès adopte</a:t>
            </a:r>
          </a:p>
          <a:p>
            <a:r>
              <a:rPr lang="fr-FR" dirty="0"/>
              <a:t>Les </a:t>
            </a:r>
            <a:r>
              <a:rPr lang="fr-FR" i="1" dirty="0"/>
              <a:t>Articles de la Confédération </a:t>
            </a:r>
            <a:r>
              <a:rPr lang="fr-FR" dirty="0"/>
              <a:t>des</a:t>
            </a:r>
            <a:r>
              <a:rPr lang="fr-FR" i="1" dirty="0"/>
              <a:t> Etats-Unis d’Amérique</a:t>
            </a:r>
          </a:p>
          <a:p>
            <a:endParaRPr lang="fr-FR" dirty="0"/>
          </a:p>
          <a:p>
            <a:r>
              <a:rPr lang="fr-FR" dirty="0"/>
              <a:t>NB : Ils n’entrèrent réellement en vigueur qu’en 1781</a:t>
            </a:r>
          </a:p>
          <a:p>
            <a:r>
              <a:rPr lang="fr-FR" dirty="0"/>
              <a:t>En raison du blocage opéré par le Maryland ; A revoir…</a:t>
            </a:r>
          </a:p>
          <a:p>
            <a:endParaRPr lang="fr-FR" dirty="0"/>
          </a:p>
          <a:p>
            <a:r>
              <a:rPr lang="fr-FR" dirty="0"/>
              <a:t>*Par cette 1</a:t>
            </a:r>
            <a:r>
              <a:rPr lang="fr-FR" baseline="30000" dirty="0"/>
              <a:t>ère</a:t>
            </a:r>
            <a:r>
              <a:rPr lang="fr-FR" dirty="0"/>
              <a:t> Union…</a:t>
            </a:r>
          </a:p>
        </p:txBody>
      </p:sp>
      <p:pic>
        <p:nvPicPr>
          <p:cNvPr id="12" name="Image 1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A71577B9-5698-2C6C-CA18-A82C65BAAC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703" t="7082" b="5824"/>
          <a:stretch/>
        </p:blipFill>
        <p:spPr>
          <a:xfrm>
            <a:off x="7206019" y="116630"/>
            <a:ext cx="4866646" cy="66539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2686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899" y="116630"/>
            <a:ext cx="6960082" cy="39549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1776-1781 : … Le Congrès, 1</a:t>
            </a:r>
            <a:r>
              <a:rPr lang="fr-FR" b="1" baseline="30000" dirty="0"/>
              <a:t>ère</a:t>
            </a:r>
            <a:r>
              <a:rPr lang="fr-FR" b="1" dirty="0"/>
              <a:t> institution commune, vote les Articles de la Confédération</a:t>
            </a:r>
          </a:p>
          <a:p>
            <a:endParaRPr lang="fr-FR" b="1" dirty="0"/>
          </a:p>
          <a:p>
            <a:r>
              <a:rPr lang="fr-FR" dirty="0"/>
              <a:t>*1777 : Les Articles </a:t>
            </a:r>
            <a:r>
              <a:rPr lang="fr-FR" u="sng" dirty="0"/>
              <a:t>constituent</a:t>
            </a:r>
            <a:endParaRPr lang="fr-FR" dirty="0"/>
          </a:p>
          <a:p>
            <a:r>
              <a:rPr lang="fr-FR" dirty="0"/>
              <a:t>La Confédération des </a:t>
            </a:r>
            <a:r>
              <a:rPr lang="fr-FR" i="1" dirty="0"/>
              <a:t>Etats-Unis d’Amérique</a:t>
            </a:r>
          </a:p>
          <a:p>
            <a:r>
              <a:rPr lang="fr-FR" dirty="0"/>
              <a:t>Une ligue d’</a:t>
            </a:r>
            <a:r>
              <a:rPr lang="fr-FR" i="1" dirty="0"/>
              <a:t>alliance </a:t>
            </a:r>
            <a:r>
              <a:rPr lang="fr-FR" i="1" u="sng" dirty="0"/>
              <a:t>perpétuelle</a:t>
            </a:r>
            <a:r>
              <a:rPr lang="fr-FR" dirty="0"/>
              <a:t>…</a:t>
            </a:r>
          </a:p>
          <a:p>
            <a:endParaRPr lang="fr-FR" dirty="0"/>
          </a:p>
          <a:p>
            <a:r>
              <a:rPr lang="fr-FR" dirty="0"/>
              <a:t>*Le Congrès gère les relations internationales ; Ainsi…</a:t>
            </a:r>
          </a:p>
          <a:p>
            <a:r>
              <a:rPr lang="fr-FR" dirty="0"/>
              <a:t>Le Congrès gère la guerre et négociera la paix future avec la GB…</a:t>
            </a:r>
          </a:p>
          <a:p>
            <a:r>
              <a:rPr lang="fr-FR" sz="1700" dirty="0"/>
              <a:t>NB : Les Etats ne peuvent signer des traités sans le consentement du Congrès</a:t>
            </a:r>
          </a:p>
          <a:p>
            <a:endParaRPr lang="fr-FR" dirty="0"/>
          </a:p>
          <a:p>
            <a:r>
              <a:rPr lang="fr-FR" dirty="0"/>
              <a:t>*Mais </a:t>
            </a:r>
            <a:r>
              <a:rPr lang="fr-FR" i="1" dirty="0"/>
              <a:t>le meilleur gouvernement étant celui qui gouverne le moins</a:t>
            </a:r>
          </a:p>
          <a:p>
            <a:r>
              <a:rPr lang="fr-FR" dirty="0"/>
              <a:t>les Articles ne constituent pas un véritable Etat fédéral</a:t>
            </a:r>
          </a:p>
          <a:p>
            <a:r>
              <a:rPr lang="fr-FR" dirty="0"/>
              <a:t>Explication en quatre points…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9F95A0FB-2007-03AE-B4C4-208DDE1DA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703" t="7082" b="5824"/>
          <a:stretch/>
        </p:blipFill>
        <p:spPr>
          <a:xfrm>
            <a:off x="7206019" y="116630"/>
            <a:ext cx="4866646" cy="66539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2798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899" y="116630"/>
            <a:ext cx="6960082" cy="5078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1776-1781 : … Le Congrès, 1</a:t>
            </a:r>
            <a:r>
              <a:rPr lang="fr-FR" b="1" baseline="30000" dirty="0"/>
              <a:t>ère</a:t>
            </a:r>
            <a:r>
              <a:rPr lang="fr-FR" b="1" dirty="0"/>
              <a:t> institution commune, vote les Articles de la Confédération</a:t>
            </a:r>
          </a:p>
          <a:p>
            <a:endParaRPr lang="fr-FR" dirty="0"/>
          </a:p>
          <a:p>
            <a:r>
              <a:rPr lang="fr-FR" dirty="0"/>
              <a:t>a) Le Congrès ne perçoit aucun impôt ; Et les dépenses communes</a:t>
            </a:r>
          </a:p>
          <a:p>
            <a:r>
              <a:rPr lang="fr-FR" dirty="0"/>
              <a:t>Sont payées par les contributions fournies par les États</a:t>
            </a:r>
          </a:p>
          <a:p>
            <a:r>
              <a:rPr lang="fr-FR" i="1" dirty="0"/>
              <a:t>A proportion de la valeur de leurs terres.</a:t>
            </a:r>
          </a:p>
          <a:p>
            <a:endParaRPr lang="fr-FR" dirty="0"/>
          </a:p>
          <a:p>
            <a:r>
              <a:rPr lang="fr-FR" dirty="0"/>
              <a:t>b) Les Etats conservent toutes leurs souverainetés, sauf avec l’extérieur</a:t>
            </a:r>
          </a:p>
          <a:p>
            <a:endParaRPr lang="fr-FR" dirty="0"/>
          </a:p>
          <a:p>
            <a:r>
              <a:rPr lang="fr-FR" dirty="0"/>
              <a:t>c) Au Congrès, </a:t>
            </a:r>
            <a:r>
              <a:rPr lang="fr-FR" u="sng" dirty="0"/>
              <a:t>vote par Etat</a:t>
            </a:r>
            <a:endParaRPr lang="fr-FR" dirty="0"/>
          </a:p>
          <a:p>
            <a:r>
              <a:rPr lang="fr-FR" dirty="0"/>
              <a:t>- Les décisions plus importantes à </a:t>
            </a:r>
            <a:r>
              <a:rPr lang="fr-FR" u="sng" dirty="0"/>
              <a:t>la majorité des 2/3</a:t>
            </a:r>
          </a:p>
          <a:p>
            <a:r>
              <a:rPr lang="fr-FR" dirty="0"/>
              <a:t>- Toute modification des articles à </a:t>
            </a:r>
            <a:r>
              <a:rPr lang="fr-FR" u="sng" dirty="0"/>
              <a:t>l’unanimité</a:t>
            </a:r>
          </a:p>
          <a:p>
            <a:endParaRPr lang="fr-FR" u="sng" dirty="0"/>
          </a:p>
          <a:p>
            <a:r>
              <a:rPr lang="fr-FR" dirty="0"/>
              <a:t>d) </a:t>
            </a:r>
            <a:r>
              <a:rPr lang="fr-FR" u="sng" dirty="0"/>
              <a:t>Le Congrès n’a pas d’exécutif et de judiciaire coercitifs</a:t>
            </a:r>
          </a:p>
          <a:p>
            <a:r>
              <a:rPr lang="fr-FR" dirty="0"/>
              <a:t>Pour appliquer ses décisions</a:t>
            </a:r>
          </a:p>
          <a:p>
            <a:endParaRPr lang="fr-FR" i="1" dirty="0"/>
          </a:p>
          <a:p>
            <a:r>
              <a:rPr lang="fr-FR" dirty="0"/>
              <a:t>*1777 : Une confédération</a:t>
            </a:r>
          </a:p>
          <a:p>
            <a:r>
              <a:rPr lang="fr-FR" dirty="0"/>
              <a:t>Le Congrès </a:t>
            </a:r>
            <a:r>
              <a:rPr lang="fr-FR" i="1" dirty="0"/>
              <a:t>obtient des pouvoirs sans avoir le pouv</a:t>
            </a:r>
            <a:r>
              <a:rPr lang="fr-FR" dirty="0"/>
              <a:t>oir…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9F95A0FB-2007-03AE-B4C4-208DDE1DA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703" t="7082" b="5824"/>
          <a:stretch/>
        </p:blipFill>
        <p:spPr>
          <a:xfrm>
            <a:off x="7206019" y="116630"/>
            <a:ext cx="4866646" cy="66539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9021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36" y="116630"/>
            <a:ext cx="6936557" cy="53553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1787-1789 : La Constitution américaine, </a:t>
            </a:r>
            <a:r>
              <a:rPr lang="fr-FR" b="1" i="1" dirty="0"/>
              <a:t>construire un Etat fédéral</a:t>
            </a:r>
            <a:r>
              <a:rPr lang="fr-FR" b="1" dirty="0"/>
              <a:t> : …</a:t>
            </a:r>
          </a:p>
          <a:p>
            <a:endParaRPr lang="fr-FR" dirty="0"/>
          </a:p>
          <a:p>
            <a:r>
              <a:rPr lang="fr-FR" dirty="0"/>
              <a:t>2) 1783-1787 : La Constitution américaine…</a:t>
            </a:r>
          </a:p>
          <a:p>
            <a:endParaRPr lang="fr-FR" dirty="0"/>
          </a:p>
          <a:p>
            <a:r>
              <a:rPr lang="fr-FR" dirty="0"/>
              <a:t>*1783 : Après le traité de Paris et une fois l’indépendance conquise</a:t>
            </a:r>
          </a:p>
          <a:p>
            <a:r>
              <a:rPr lang="fr-FR" dirty="0"/>
              <a:t>Les problèmes et interrogations ne font que continuer</a:t>
            </a:r>
          </a:p>
          <a:p>
            <a:endParaRPr lang="fr-FR" dirty="0"/>
          </a:p>
          <a:p>
            <a:r>
              <a:rPr lang="fr-FR" dirty="0"/>
              <a:t>Et quatre difficultés politiques et économiques nouvelles apparaissent</a:t>
            </a:r>
          </a:p>
          <a:p>
            <a:r>
              <a:rPr lang="fr-FR" dirty="0"/>
              <a:t>Qui vont rendre le renforcement de l’Union nécessaire…</a:t>
            </a:r>
          </a:p>
          <a:p>
            <a:endParaRPr lang="fr-FR" dirty="0"/>
          </a:p>
          <a:p>
            <a:r>
              <a:rPr lang="fr-FR" dirty="0"/>
              <a:t>a) Les modalités de scrutin</a:t>
            </a:r>
          </a:p>
          <a:p>
            <a:r>
              <a:rPr lang="fr-FR" dirty="0"/>
              <a:t>Au Congrès, chaque Etat possède une voix</a:t>
            </a:r>
          </a:p>
          <a:p>
            <a:r>
              <a:rPr lang="fr-FR" dirty="0"/>
              <a:t>Indépendamment de sa population ou des contributions versées</a:t>
            </a:r>
          </a:p>
          <a:p>
            <a:endParaRPr lang="fr-FR" dirty="0"/>
          </a:p>
          <a:p>
            <a:r>
              <a:rPr lang="fr-FR" dirty="0"/>
              <a:t>b) Problème de l’expansion des Etats à l’ouest des Appalaches</a:t>
            </a:r>
          </a:p>
          <a:p>
            <a:r>
              <a:rPr lang="fr-FR" dirty="0"/>
              <a:t>Par souci d’équité, les petits Etats ayant une frontière occidentale limitée</a:t>
            </a:r>
          </a:p>
          <a:p>
            <a:r>
              <a:rPr lang="fr-FR" dirty="0"/>
              <a:t>Refusent l’expansion des grands Etats</a:t>
            </a:r>
          </a:p>
          <a:p>
            <a:r>
              <a:rPr lang="fr-FR" dirty="0"/>
              <a:t>Et les petits Etats (le Maryland)</a:t>
            </a:r>
            <a:r>
              <a:rPr lang="fr-FR" i="1" dirty="0"/>
              <a:t> </a:t>
            </a:r>
            <a:r>
              <a:rPr lang="fr-FR" dirty="0"/>
              <a:t>veulent constituer </a:t>
            </a:r>
            <a:r>
              <a:rPr lang="fr-FR" i="1" dirty="0"/>
              <a:t>un domaine national</a:t>
            </a:r>
            <a:endParaRPr lang="fr-FR" dirty="0"/>
          </a:p>
          <a:p>
            <a:r>
              <a:rPr lang="fr-FR" dirty="0"/>
              <a:t>*A revoir…</a:t>
            </a:r>
          </a:p>
        </p:txBody>
      </p:sp>
      <p:pic>
        <p:nvPicPr>
          <p:cNvPr id="6" name="Image 5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29B0A220-A5B7-7961-C376-9D6CBEE396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703" t="7082" b="5824"/>
          <a:stretch/>
        </p:blipFill>
        <p:spPr>
          <a:xfrm>
            <a:off x="7206019" y="116630"/>
            <a:ext cx="4866646" cy="66539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6260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1F876-A18E-687D-35EC-3690ADE5E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re 2">
            <a:extLst>
              <a:ext uri="{FF2B5EF4-FFF2-40B4-BE49-F238E27FC236}">
                <a16:creationId xmlns:a16="http://schemas.microsoft.com/office/drawing/2014/main" id="{59D6D664-4654-435D-E9D2-2776222B9C6C}"/>
              </a:ext>
            </a:extLst>
          </p:cNvPr>
          <p:cNvSpPr/>
          <p:nvPr/>
        </p:nvSpPr>
        <p:spPr>
          <a:xfrm>
            <a:off x="202800" y="137160"/>
            <a:ext cx="11786400" cy="6604200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altLang="fr-FR" sz="1800" b="1" dirty="0">
                <a:cs typeface="Arial" panose="020B0604020202020204" pitchFamily="34" charset="0"/>
              </a:rPr>
              <a:t>8</a:t>
            </a:r>
            <a:r>
              <a:rPr lang="fr-FR" altLang="fr-FR" sz="1800" b="1" baseline="30000" dirty="0">
                <a:cs typeface="Arial" panose="020B0604020202020204" pitchFamily="34" charset="0"/>
              </a:rPr>
              <a:t>ème</a:t>
            </a:r>
            <a:r>
              <a:rPr lang="fr-FR" altLang="fr-FR" sz="1800" b="1" dirty="0">
                <a:cs typeface="Arial" panose="020B0604020202020204" pitchFamily="34" charset="0"/>
              </a:rPr>
              <a:t> période : 1815-1914</a:t>
            </a:r>
            <a:br>
              <a:rPr lang="fr-FR" altLang="fr-FR" sz="1800" b="1" dirty="0">
                <a:cs typeface="Arial" panose="020B0604020202020204" pitchFamily="34" charset="0"/>
              </a:rPr>
            </a:br>
            <a:r>
              <a:rPr lang="fr-FR" sz="1800" b="1" kern="0" dirty="0">
                <a:effectLst/>
                <a:ea typeface="Times New Roman" panose="02020603050405020304" pitchFamily="18" charset="0"/>
              </a:rPr>
              <a:t>Europe et Russie à la conquête de l’Orient et de l’Asie</a:t>
            </a:r>
            <a:br>
              <a:rPr lang="fr-FR" sz="1800" b="1" kern="0" dirty="0">
                <a:effectLst/>
                <a:ea typeface="Times New Roman" panose="02020603050405020304" pitchFamily="18" charset="0"/>
              </a:rPr>
            </a:br>
            <a:br>
              <a:rPr lang="fr-FR" sz="1800" b="1" kern="0" dirty="0">
                <a:effectLst/>
                <a:ea typeface="Times New Roman" panose="02020603050405020304" pitchFamily="18" charset="0"/>
              </a:rPr>
            </a:br>
            <a:r>
              <a:rPr lang="fr-FR" sz="1800" b="1" dirty="0"/>
              <a:t>1783-1824 : Les Etats-Unis d’Amérique, naissances d’un Etat et d’une nation</a:t>
            </a:r>
          </a:p>
          <a:p>
            <a:pPr algn="ctr">
              <a:lnSpc>
                <a:spcPct val="100000"/>
              </a:lnSpc>
            </a:pPr>
            <a:endParaRPr lang="fr-FR" sz="1700" b="1" spc="-1" dirty="0">
              <a:cs typeface="Calibri" panose="020F0502020204030204" pitchFamily="34" charset="0"/>
            </a:endParaRPr>
          </a:p>
          <a:p>
            <a:r>
              <a:rPr lang="fr-FR" sz="1600" b="1" dirty="0"/>
              <a:t>1776-1789 : L’organisation de la vie politique et la mise en place de nouvelles institutions : Naissance de l’Union fédérale</a:t>
            </a:r>
          </a:p>
          <a:p>
            <a:r>
              <a:rPr lang="fr-FR" sz="1600" dirty="0"/>
              <a:t>1776-1781 : Indépendances des treize Etats ; Le Congrès, 1</a:t>
            </a:r>
            <a:r>
              <a:rPr lang="fr-FR" sz="1600" baseline="30000" dirty="0"/>
              <a:t>ère</a:t>
            </a:r>
            <a:r>
              <a:rPr lang="fr-FR" sz="1600" dirty="0"/>
              <a:t> institution commune, vote les Articles de la Confédération</a:t>
            </a:r>
          </a:p>
          <a:p>
            <a:r>
              <a:rPr lang="fr-FR" sz="1600" dirty="0"/>
              <a:t>1787-1789 : La Constitution américaine : C</a:t>
            </a:r>
            <a:r>
              <a:rPr lang="fr-FR" sz="1600" i="1" dirty="0"/>
              <a:t>onstruire un Etat fédéral</a:t>
            </a:r>
            <a:r>
              <a:rPr lang="fr-FR" sz="1600" dirty="0"/>
              <a:t> : Un pouvoir tripartite : Congrès, Présidence et Cour suprême, indépendances, séparation et mixité des trois pouvoirs ; </a:t>
            </a:r>
            <a:r>
              <a:rPr lang="fr-FR" sz="1600" i="1" dirty="0"/>
              <a:t>Faire nation</a:t>
            </a:r>
            <a:r>
              <a:rPr lang="fr-FR" sz="1600" dirty="0"/>
              <a:t> : République et souveraineté du peuple américain sur les Etats, suprématies de la citoyenneté et de la loi fédérales, des institutions fédérales et nationales ; Les 10 premiers amendements de la Constitution, le </a:t>
            </a:r>
            <a:r>
              <a:rPr lang="fr-FR" sz="1600" i="1" dirty="0"/>
              <a:t>Bill of </a:t>
            </a:r>
            <a:r>
              <a:rPr lang="fr-FR" sz="1600" i="1" dirty="0" err="1"/>
              <a:t>Rights</a:t>
            </a:r>
            <a:r>
              <a:rPr lang="fr-FR" sz="1600" dirty="0"/>
              <a:t>, la Déclaration des droits</a:t>
            </a:r>
          </a:p>
          <a:p>
            <a:endParaRPr lang="fr-FR" sz="1600" dirty="0"/>
          </a:p>
          <a:p>
            <a:r>
              <a:rPr lang="fr-FR" sz="1600" b="1" dirty="0"/>
              <a:t>1789-1824 : Le 1</a:t>
            </a:r>
            <a:r>
              <a:rPr lang="fr-FR" sz="1600" b="1" baseline="30000" dirty="0"/>
              <a:t>er</a:t>
            </a:r>
            <a:r>
              <a:rPr lang="fr-FR" sz="1600" b="1" dirty="0"/>
              <a:t> bipartisme : Alternance du pouvoir fédéral entre Fédéralistes et Républicains-démocrates</a:t>
            </a:r>
          </a:p>
          <a:p>
            <a:r>
              <a:rPr lang="fr-FR" sz="1600" dirty="0"/>
              <a:t>1789-1800 : Le temps des Fédéralistes : La politique économique nationale de Hamilton : Remboursement de la dette de guerre, Union et Etats : Mise en place d’une fiscalité fédérale, création de la Banque des Etats-Unis, mesures protectionnistes pour favoriser l’industrialisation ; La politique économique nationale de Hamilton permet le redressement économique et la diffusion de l’idée nationale</a:t>
            </a:r>
          </a:p>
          <a:p>
            <a:r>
              <a:rPr lang="fr-FR" sz="1600" dirty="0"/>
              <a:t>1801-1824 : Le temps des Républicains-démocrates ; le rêve jeffersonien d’une Amérique démocrate et agrarienne mais un projet toujours national</a:t>
            </a:r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55128873-9D46-CA50-EF23-7BB5D84C4CFB}"/>
              </a:ext>
            </a:extLst>
          </p:cNvPr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fr-FR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kern="1200" spc="-1">
                <a:solidFill>
                  <a:srgbClr val="8B8B8B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896438-8A0B-4EA3-9B45-871AE853AD8F}" type="slidenum">
              <a:rPr lang="fr-FR" smtClean="0"/>
              <a:p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4336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36" y="116630"/>
            <a:ext cx="6920291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1787-1789 : La Constitution américaine, </a:t>
            </a:r>
            <a:r>
              <a:rPr lang="fr-FR" b="1" i="1" dirty="0"/>
              <a:t>construire un Etat fédéral</a:t>
            </a:r>
            <a:r>
              <a:rPr lang="fr-FR" b="1" dirty="0"/>
              <a:t> : …</a:t>
            </a:r>
          </a:p>
          <a:p>
            <a:endParaRPr lang="fr-FR" dirty="0"/>
          </a:p>
          <a:p>
            <a:r>
              <a:rPr lang="fr-FR" dirty="0"/>
              <a:t>c) Problèmes financiers…</a:t>
            </a:r>
          </a:p>
          <a:p>
            <a:r>
              <a:rPr lang="fr-FR" dirty="0"/>
              <a:t>- A cause de la guerre, Confédération </a:t>
            </a:r>
            <a:r>
              <a:rPr lang="fr-FR" u="sng" dirty="0"/>
              <a:t>et certains Etats</a:t>
            </a:r>
            <a:r>
              <a:rPr lang="fr-FR" dirty="0"/>
              <a:t> endettés</a:t>
            </a:r>
            <a:endParaRPr lang="fr-FR" u="sng" dirty="0"/>
          </a:p>
          <a:p>
            <a:r>
              <a:rPr lang="fr-FR" dirty="0"/>
              <a:t>- Absence d’une monnaie </a:t>
            </a:r>
            <a:r>
              <a:rPr lang="fr-FR" u="sng" dirty="0"/>
              <a:t>unique</a:t>
            </a:r>
            <a:r>
              <a:rPr lang="fr-FR" dirty="0"/>
              <a:t> et dépréciations des monnaies locales</a:t>
            </a:r>
          </a:p>
          <a:p>
            <a:endParaRPr lang="fr-FR" dirty="0"/>
          </a:p>
          <a:p>
            <a:r>
              <a:rPr lang="fr-FR" dirty="0"/>
              <a:t>NB : Le dollar ($) naitra en 1785, équivalent à 27 g d’argent</a:t>
            </a:r>
          </a:p>
          <a:p>
            <a:r>
              <a:rPr lang="fr-FR" dirty="0"/>
              <a:t>Son poids calqué sur celui du </a:t>
            </a:r>
            <a:r>
              <a:rPr lang="fr-FR" i="1" dirty="0"/>
              <a:t>peso de </a:t>
            </a:r>
            <a:r>
              <a:rPr lang="fr-FR" i="1" dirty="0" err="1"/>
              <a:t>ocho</a:t>
            </a:r>
            <a:r>
              <a:rPr lang="fr-FR" i="1" dirty="0"/>
              <a:t> réales</a:t>
            </a:r>
            <a:r>
              <a:rPr lang="fr-FR" dirty="0"/>
              <a:t> (8) espagnol</a:t>
            </a:r>
          </a:p>
          <a:p>
            <a:r>
              <a:rPr lang="fr-FR" dirty="0"/>
              <a:t>Monnaie alors dominante dans le monde américain</a:t>
            </a:r>
          </a:p>
          <a:p>
            <a:endParaRPr lang="fr-FR" dirty="0"/>
          </a:p>
          <a:p>
            <a:r>
              <a:rPr lang="fr-FR" dirty="0"/>
              <a:t>d) Et enfin, en politique extérieure…</a:t>
            </a:r>
          </a:p>
          <a:p>
            <a:r>
              <a:rPr lang="fr-FR" dirty="0"/>
              <a:t>Enjeu : La crédibilité de la jeune </a:t>
            </a:r>
            <a:r>
              <a:rPr lang="fr-FR" i="1" dirty="0"/>
              <a:t>nation</a:t>
            </a:r>
            <a:r>
              <a:rPr lang="fr-FR" dirty="0"/>
              <a:t> face aux puissances étrangères</a:t>
            </a:r>
          </a:p>
          <a:p>
            <a:endParaRPr lang="fr-FR" dirty="0"/>
          </a:p>
          <a:p>
            <a:r>
              <a:rPr lang="fr-FR" dirty="0"/>
              <a:t>*Les Etats-Unis doivent devenir un véritable Etat</a:t>
            </a:r>
          </a:p>
          <a:p>
            <a:r>
              <a:rPr lang="fr-FR" dirty="0"/>
              <a:t>Avec un gouvernement fédéral ; Et par conséquent…</a:t>
            </a:r>
          </a:p>
          <a:p>
            <a:r>
              <a:rPr lang="fr-FR" dirty="0"/>
              <a:t>La Confédération de 1777 doit devenir une Fédération…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6433092B-AB14-B705-9AC3-396D822B64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703" t="7082" b="5824"/>
          <a:stretch/>
        </p:blipFill>
        <p:spPr>
          <a:xfrm>
            <a:off x="7206019" y="116630"/>
            <a:ext cx="4866646" cy="66539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4146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36" y="116630"/>
            <a:ext cx="5724873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1787-1789 : La Constitution américaine, </a:t>
            </a:r>
            <a:r>
              <a:rPr lang="fr-FR" b="1" i="1" dirty="0"/>
              <a:t>construire un Etat fédéral</a:t>
            </a:r>
            <a:r>
              <a:rPr lang="fr-FR" b="1" dirty="0"/>
              <a:t> : …</a:t>
            </a:r>
          </a:p>
          <a:p>
            <a:endParaRPr lang="fr-FR" dirty="0"/>
          </a:p>
          <a:p>
            <a:r>
              <a:rPr lang="fr-FR" dirty="0"/>
              <a:t>*1785 : Un mouvement en faveur</a:t>
            </a:r>
          </a:p>
          <a:p>
            <a:r>
              <a:rPr lang="fr-FR" dirty="0"/>
              <a:t>D’un gouvernement plus fort s’amorce…</a:t>
            </a:r>
          </a:p>
          <a:p>
            <a:endParaRPr lang="fr-FR" dirty="0"/>
          </a:p>
          <a:p>
            <a:r>
              <a:rPr lang="fr-FR" dirty="0"/>
              <a:t>*La Déclaration d’indépendance de 1776 et les </a:t>
            </a:r>
            <a:r>
              <a:rPr lang="fr-FR" i="1" dirty="0"/>
              <a:t>Articles de la Confédération</a:t>
            </a:r>
            <a:r>
              <a:rPr lang="fr-FR" dirty="0"/>
              <a:t> de 1777 sont jugés insuffisants…</a:t>
            </a:r>
          </a:p>
          <a:p>
            <a:r>
              <a:rPr lang="fr-FR" dirty="0"/>
              <a:t>Et une véritable constitution devient nécessaire</a:t>
            </a:r>
          </a:p>
          <a:p>
            <a:endParaRPr lang="fr-FR" dirty="0"/>
          </a:p>
          <a:p>
            <a:r>
              <a:rPr lang="fr-FR" dirty="0"/>
              <a:t>*</a:t>
            </a:r>
            <a:r>
              <a:rPr lang="fr-FR" dirty="0" err="1"/>
              <a:t>Mai-sept</a:t>
            </a:r>
            <a:r>
              <a:rPr lang="fr-FR" dirty="0"/>
              <a:t>. 1787</a:t>
            </a:r>
          </a:p>
          <a:p>
            <a:r>
              <a:rPr lang="fr-FR" dirty="0"/>
              <a:t>Une convention de 55 membres, </a:t>
            </a:r>
            <a:r>
              <a:rPr lang="fr-FR" i="1" dirty="0"/>
              <a:t>les Pères fondateurs</a:t>
            </a:r>
            <a:r>
              <a:rPr lang="fr-FR" dirty="0"/>
              <a:t> (2)</a:t>
            </a:r>
            <a:endParaRPr lang="fr-FR" i="1" dirty="0"/>
          </a:p>
          <a:p>
            <a:r>
              <a:rPr lang="fr-FR" dirty="0"/>
              <a:t>Se réunit à Philadelphie…</a:t>
            </a:r>
          </a:p>
          <a:p>
            <a:endParaRPr lang="fr-FR" dirty="0"/>
          </a:p>
          <a:p>
            <a:r>
              <a:rPr lang="fr-FR" dirty="0"/>
              <a:t>NB : </a:t>
            </a:r>
            <a:r>
              <a:rPr lang="fr-FR" u="sng" dirty="0"/>
              <a:t>Thomas Jefferson</a:t>
            </a:r>
            <a:r>
              <a:rPr lang="fr-FR" dirty="0"/>
              <a:t>, </a:t>
            </a:r>
            <a:r>
              <a:rPr lang="fr-FR" i="1" dirty="0"/>
              <a:t>Père fondateur</a:t>
            </a:r>
            <a:r>
              <a:rPr lang="fr-FR" dirty="0"/>
              <a:t>, était absent</a:t>
            </a:r>
          </a:p>
          <a:p>
            <a:r>
              <a:rPr lang="fr-FR" dirty="0"/>
              <a:t>Car ambassadeur en France entre 1785 et 1789</a:t>
            </a:r>
          </a:p>
        </p:txBody>
      </p:sp>
    </p:spTree>
    <p:extLst>
      <p:ext uri="{BB962C8B-B14F-4D97-AF65-F5344CB8AC3E}">
        <p14:creationId xmlns:p14="http://schemas.microsoft.com/office/powerpoint/2010/main" val="3391726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36" y="116630"/>
            <a:ext cx="5257881" cy="5078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1787-1789 : La Constitution américaine, </a:t>
            </a:r>
            <a:r>
              <a:rPr lang="fr-FR" b="1" i="1" dirty="0"/>
              <a:t>construire un Etat fédéral</a:t>
            </a:r>
            <a:r>
              <a:rPr lang="fr-FR" b="1" dirty="0"/>
              <a:t> : …</a:t>
            </a:r>
          </a:p>
          <a:p>
            <a:endParaRPr lang="fr-FR" dirty="0"/>
          </a:p>
          <a:p>
            <a:r>
              <a:rPr lang="fr-FR" dirty="0"/>
              <a:t>*1787 : Une Constitution de 7 articles est adoptée</a:t>
            </a:r>
          </a:p>
          <a:p>
            <a:endParaRPr lang="fr-FR" dirty="0"/>
          </a:p>
          <a:p>
            <a:r>
              <a:rPr lang="fr-FR" dirty="0"/>
              <a:t>*Au départ, une contradiction insurmontable</a:t>
            </a:r>
          </a:p>
          <a:p>
            <a:r>
              <a:rPr lang="fr-FR" dirty="0"/>
              <a:t>De créer un gouvernement des gouvernements</a:t>
            </a:r>
          </a:p>
          <a:p>
            <a:r>
              <a:rPr lang="fr-FR" dirty="0"/>
              <a:t>D’assembler des Etats souverains</a:t>
            </a:r>
          </a:p>
          <a:p>
            <a:r>
              <a:rPr lang="fr-FR" dirty="0"/>
              <a:t>Dans une Union fédérale elle-même souveraine</a:t>
            </a:r>
          </a:p>
          <a:p>
            <a:endParaRPr lang="fr-FR" dirty="0"/>
          </a:p>
          <a:p>
            <a:r>
              <a:rPr lang="fr-FR" dirty="0"/>
              <a:t>NB : Or, selon la tradition politique européenne</a:t>
            </a:r>
          </a:p>
          <a:p>
            <a:r>
              <a:rPr lang="fr-FR" dirty="0"/>
              <a:t>Jean Bodin, Hobbes, Locke et Rousseau</a:t>
            </a:r>
          </a:p>
          <a:p>
            <a:r>
              <a:rPr lang="fr-FR" dirty="0"/>
              <a:t>La souveraineté est indivisible </a:t>
            </a:r>
          </a:p>
          <a:p>
            <a:endParaRPr lang="fr-FR" dirty="0"/>
          </a:p>
          <a:p>
            <a:r>
              <a:rPr lang="fr-FR" dirty="0"/>
              <a:t>*Solution</a:t>
            </a:r>
          </a:p>
          <a:p>
            <a:r>
              <a:rPr lang="fr-FR" dirty="0"/>
              <a:t>Pour dépasser cette contradiction, </a:t>
            </a:r>
            <a:r>
              <a:rPr lang="fr-FR" u="sng" dirty="0"/>
              <a:t>dans le même texte</a:t>
            </a:r>
          </a:p>
          <a:p>
            <a:r>
              <a:rPr lang="fr-FR" dirty="0"/>
              <a:t>Mettre en place de nouvelles institutions</a:t>
            </a:r>
          </a:p>
          <a:p>
            <a:r>
              <a:rPr lang="fr-FR" dirty="0"/>
              <a:t>Et partager les compétences…</a:t>
            </a:r>
          </a:p>
        </p:txBody>
      </p:sp>
      <p:pic>
        <p:nvPicPr>
          <p:cNvPr id="8" name="Image 7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1203B9BF-F5CC-9BE9-B210-6F8D21816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43" y="116631"/>
            <a:ext cx="6545321" cy="50455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8429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35" y="116630"/>
            <a:ext cx="7236807" cy="57861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1787-1789 : La Constitution américaine : </a:t>
            </a:r>
            <a:r>
              <a:rPr lang="fr-FR" b="1" i="1" dirty="0"/>
              <a:t>Construire un Etat fédéral</a:t>
            </a:r>
            <a:r>
              <a:rPr lang="fr-FR" b="1" dirty="0"/>
              <a:t> : …</a:t>
            </a:r>
          </a:p>
          <a:p>
            <a:endParaRPr lang="fr-FR" dirty="0"/>
          </a:p>
          <a:p>
            <a:r>
              <a:rPr lang="fr-FR" dirty="0"/>
              <a:t>1) Partager les compétences…</a:t>
            </a:r>
          </a:p>
          <a:p>
            <a:r>
              <a:rPr lang="fr-FR" dirty="0"/>
              <a:t>En créant un double système de souverainetés distinctes…</a:t>
            </a:r>
          </a:p>
          <a:p>
            <a:endParaRPr lang="fr-FR" dirty="0"/>
          </a:p>
          <a:p>
            <a:r>
              <a:rPr lang="fr-FR" dirty="0"/>
              <a:t>*Niveau des EU : Art. 1, section 8</a:t>
            </a:r>
          </a:p>
          <a:p>
            <a:r>
              <a:rPr lang="fr-FR" dirty="0"/>
              <a:t>*18 clauses énumèrent les pouvoirs du Congrès…</a:t>
            </a:r>
          </a:p>
          <a:p>
            <a:r>
              <a:rPr lang="fr-FR" dirty="0"/>
              <a:t>Politique et commerce extérieurs ; Défense</a:t>
            </a:r>
          </a:p>
          <a:p>
            <a:r>
              <a:rPr lang="fr-FR" dirty="0"/>
              <a:t>Commerce entre les Etats ; Tribunaux fédéraux</a:t>
            </a:r>
          </a:p>
          <a:p>
            <a:endParaRPr lang="fr-FR" dirty="0"/>
          </a:p>
          <a:p>
            <a:r>
              <a:rPr lang="fr-FR" dirty="0"/>
              <a:t>*Niveau des Etats : Tout le reste : écoles, tribunaux locaux, police</a:t>
            </a:r>
          </a:p>
          <a:p>
            <a:r>
              <a:rPr lang="fr-FR" dirty="0"/>
              <a:t>Entretien des ponts et des routes, </a:t>
            </a:r>
            <a:r>
              <a:rPr lang="fr-FR" u="sng" dirty="0"/>
              <a:t>constitution de banques</a:t>
            </a:r>
            <a:r>
              <a:rPr lang="fr-FR" dirty="0"/>
              <a:t>, </a:t>
            </a:r>
            <a:r>
              <a:rPr lang="fr-FR" u="sng" dirty="0"/>
              <a:t>droit de vote</a:t>
            </a:r>
            <a:r>
              <a:rPr lang="fr-FR" dirty="0"/>
              <a:t>,…</a:t>
            </a:r>
          </a:p>
          <a:p>
            <a:endParaRPr lang="fr-FR" dirty="0"/>
          </a:p>
          <a:p>
            <a:r>
              <a:rPr lang="fr-FR" sz="1700" dirty="0"/>
              <a:t>NB : Et plus si c’est nécessaire ; D’ailleurs…</a:t>
            </a:r>
          </a:p>
          <a:p>
            <a:r>
              <a:rPr lang="fr-FR" sz="1700" dirty="0"/>
              <a:t>*1789 : Le 10</a:t>
            </a:r>
            <a:r>
              <a:rPr lang="fr-FR" sz="1700" baseline="30000" dirty="0"/>
              <a:t>ème</a:t>
            </a:r>
            <a:r>
              <a:rPr lang="fr-FR" sz="1700" dirty="0"/>
              <a:t> amendement ira dans ce sens</a:t>
            </a:r>
          </a:p>
          <a:p>
            <a:r>
              <a:rPr lang="fr-FR" sz="1700" i="1" dirty="0"/>
              <a:t>Les pouvoirs non délégués aux Etats-Unis et non refusés aux Etats, sont réservés aux Etats</a:t>
            </a:r>
          </a:p>
          <a:p>
            <a:endParaRPr lang="fr-FR" sz="1700" dirty="0"/>
          </a:p>
          <a:p>
            <a:r>
              <a:rPr lang="fr-FR" sz="1700" dirty="0"/>
              <a:t>*Principe de subsidiarité dans l’UE : </a:t>
            </a:r>
            <a:r>
              <a:rPr lang="fr-FR" sz="1700" i="1" dirty="0"/>
              <a:t>La responsabilité d'une action publique revient à l'entité compétente la plus proche. Lorsque des situations excèdent ses compétences, cette compétence est transmise à l'entité supérieure</a:t>
            </a:r>
          </a:p>
        </p:txBody>
      </p:sp>
      <p:pic>
        <p:nvPicPr>
          <p:cNvPr id="4" name="Image 3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3A37D45B-9E7C-BE8A-33D7-15C26BC67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25" y="116631"/>
            <a:ext cx="4607339" cy="355166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8513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37" y="116630"/>
            <a:ext cx="5030888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1787-1789 : … Un pouvoir tripartite : Congrès, Présidence et Cour suprême, …</a:t>
            </a:r>
          </a:p>
          <a:p>
            <a:endParaRPr lang="fr-FR" dirty="0"/>
          </a:p>
          <a:p>
            <a:r>
              <a:rPr lang="fr-FR" dirty="0"/>
              <a:t>2) Mettre en place des institutions fédérales…</a:t>
            </a:r>
          </a:p>
          <a:p>
            <a:endParaRPr lang="fr-FR" dirty="0"/>
          </a:p>
          <a:p>
            <a:r>
              <a:rPr lang="fr-FR" dirty="0"/>
              <a:t>*1787 : Dans les trois 1</a:t>
            </a:r>
            <a:r>
              <a:rPr lang="fr-FR" baseline="30000" dirty="0"/>
              <a:t>ers</a:t>
            </a:r>
            <a:r>
              <a:rPr lang="fr-FR" dirty="0"/>
              <a:t> articles, également</a:t>
            </a:r>
          </a:p>
          <a:p>
            <a:r>
              <a:rPr lang="fr-FR" dirty="0"/>
              <a:t>La Constitution organise les institutions fédérales…</a:t>
            </a:r>
          </a:p>
        </p:txBody>
      </p:sp>
      <p:pic>
        <p:nvPicPr>
          <p:cNvPr id="4" name="Image 3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0E5F92FD-552F-6DC7-FC84-2FE1D133A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251" y="116630"/>
            <a:ext cx="6791413" cy="52352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0615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37" y="116630"/>
            <a:ext cx="5030888" cy="48013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1787-1789 : … Un pouvoir tripartite : Congrès, Présidence et Cour suprême, …</a:t>
            </a:r>
          </a:p>
          <a:p>
            <a:endParaRPr lang="fr-FR" dirty="0"/>
          </a:p>
          <a:p>
            <a:r>
              <a:rPr lang="fr-FR" dirty="0"/>
              <a:t>a) Art. 1 : Un pouvoir législatif…</a:t>
            </a:r>
          </a:p>
          <a:p>
            <a:r>
              <a:rPr lang="fr-FR" dirty="0"/>
              <a:t>Un Congrès composé de deux chambres</a:t>
            </a:r>
          </a:p>
          <a:p>
            <a:endParaRPr lang="fr-FR" dirty="0"/>
          </a:p>
          <a:p>
            <a:r>
              <a:rPr lang="fr-FR" dirty="0"/>
              <a:t>*Le Sénat…</a:t>
            </a:r>
          </a:p>
          <a:p>
            <a:endParaRPr lang="fr-FR" dirty="0"/>
          </a:p>
          <a:p>
            <a:r>
              <a:rPr lang="fr-FR" dirty="0"/>
              <a:t>- Deux sénateurs élus par les assemblées des Etats</a:t>
            </a:r>
          </a:p>
          <a:p>
            <a:r>
              <a:rPr lang="fr-FR" dirty="0"/>
              <a:t>1913, 17</a:t>
            </a:r>
            <a:r>
              <a:rPr lang="fr-FR" baseline="30000" dirty="0"/>
              <a:t>ème</a:t>
            </a:r>
            <a:r>
              <a:rPr lang="fr-FR" dirty="0"/>
              <a:t> amendement : Elus au suffrage direct</a:t>
            </a:r>
          </a:p>
          <a:p>
            <a:endParaRPr lang="fr-FR" dirty="0"/>
          </a:p>
          <a:p>
            <a:r>
              <a:rPr lang="fr-FR" dirty="0"/>
              <a:t>- Sénat renouvelé par tiers tous les deux ans</a:t>
            </a:r>
          </a:p>
          <a:p>
            <a:r>
              <a:rPr lang="fr-FR" dirty="0"/>
              <a:t>Chaque sénateur est donc élu pour 6 ans</a:t>
            </a:r>
          </a:p>
          <a:p>
            <a:endParaRPr lang="fr-FR" dirty="0"/>
          </a:p>
          <a:p>
            <a:r>
              <a:rPr lang="fr-FR" dirty="0"/>
              <a:t>- Deux sénateurs par Etat favorisent les petits Etats</a:t>
            </a:r>
          </a:p>
          <a:p>
            <a:endParaRPr lang="fr-FR" dirty="0"/>
          </a:p>
          <a:p>
            <a:r>
              <a:rPr lang="fr-FR" dirty="0"/>
              <a:t>1789 : 26 sénateurs ; 2024 : 100 sénateurs</a:t>
            </a:r>
          </a:p>
        </p:txBody>
      </p:sp>
      <p:pic>
        <p:nvPicPr>
          <p:cNvPr id="4" name="Image 3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0E5F92FD-552F-6DC7-FC84-2FE1D133A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251" y="116630"/>
            <a:ext cx="6791413" cy="52352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EB8C329D-328F-B766-7BF6-F0D9919A4E38}"/>
              </a:ext>
            </a:extLst>
          </p:cNvPr>
          <p:cNvSpPr/>
          <p:nvPr/>
        </p:nvSpPr>
        <p:spPr>
          <a:xfrm>
            <a:off x="6879568" y="1670400"/>
            <a:ext cx="202272" cy="201752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89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36" y="116630"/>
            <a:ext cx="5003993" cy="45089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1787-1789 : … Un pouvoir tripartite : Congrès, Présidence et Cour suprême, …</a:t>
            </a:r>
          </a:p>
          <a:p>
            <a:endParaRPr lang="fr-FR" dirty="0"/>
          </a:p>
          <a:p>
            <a:r>
              <a:rPr lang="fr-FR" dirty="0"/>
              <a:t>*La Chambre des représentants</a:t>
            </a:r>
          </a:p>
          <a:p>
            <a:endParaRPr lang="fr-FR" dirty="0"/>
          </a:p>
          <a:p>
            <a:r>
              <a:rPr lang="fr-FR" dirty="0"/>
              <a:t>- Elus au suffrage direct</a:t>
            </a:r>
          </a:p>
          <a:p>
            <a:r>
              <a:rPr lang="fr-FR" sz="1700" dirty="0"/>
              <a:t>1787 : Droit de vote aux hommes blancs </a:t>
            </a:r>
            <a:r>
              <a:rPr lang="fr-FR" sz="1700" u="sng" dirty="0"/>
              <a:t>propriétaires</a:t>
            </a:r>
          </a:p>
          <a:p>
            <a:endParaRPr lang="fr-FR" dirty="0"/>
          </a:p>
          <a:p>
            <a:r>
              <a:rPr lang="fr-FR" dirty="0"/>
              <a:t>- Pour chaque Etat…</a:t>
            </a:r>
          </a:p>
          <a:p>
            <a:r>
              <a:rPr lang="fr-FR" dirty="0"/>
              <a:t>Le nombre d’élus est proportionnel à sa population</a:t>
            </a:r>
          </a:p>
          <a:p>
            <a:r>
              <a:rPr lang="fr-FR" dirty="0"/>
              <a:t>Ce qui favorise les grands Etats</a:t>
            </a:r>
          </a:p>
          <a:p>
            <a:endParaRPr lang="fr-FR" dirty="0"/>
          </a:p>
          <a:p>
            <a:r>
              <a:rPr lang="fr-FR" dirty="0"/>
              <a:t>NB : Dans le calcul, 3/5 de l’effectif des </a:t>
            </a:r>
            <a:r>
              <a:rPr lang="fr-FR" i="1" dirty="0"/>
              <a:t>autres personnes</a:t>
            </a:r>
            <a:r>
              <a:rPr lang="fr-FR" dirty="0"/>
              <a:t>, (esclaves) est pris en compte</a:t>
            </a:r>
          </a:p>
          <a:p>
            <a:endParaRPr lang="fr-FR" dirty="0"/>
          </a:p>
          <a:p>
            <a:r>
              <a:rPr lang="fr-FR" dirty="0"/>
              <a:t>1789 : 65 représentants ; 2024 : 435 représentants</a:t>
            </a:r>
          </a:p>
        </p:txBody>
      </p:sp>
      <p:pic>
        <p:nvPicPr>
          <p:cNvPr id="4" name="Image 3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D0935B84-9ECF-EA0C-35F2-CB548CF11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251" y="116630"/>
            <a:ext cx="6791413" cy="52352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CD6421D-52E7-DA23-C804-838F07722806}"/>
              </a:ext>
            </a:extLst>
          </p:cNvPr>
          <p:cNvSpPr/>
          <p:nvPr/>
        </p:nvSpPr>
        <p:spPr>
          <a:xfrm>
            <a:off x="5802054" y="1670400"/>
            <a:ext cx="202272" cy="201752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E3E6CB7-ACEB-0473-F524-C9197711D09F}"/>
              </a:ext>
            </a:extLst>
          </p:cNvPr>
          <p:cNvSpPr/>
          <p:nvPr/>
        </p:nvSpPr>
        <p:spPr>
          <a:xfrm>
            <a:off x="6879568" y="1670400"/>
            <a:ext cx="202272" cy="201752"/>
          </a:xfrm>
          <a:prstGeom prst="ellipse">
            <a:avLst/>
          </a:prstGeom>
          <a:solidFill>
            <a:srgbClr val="8BE1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50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36" y="116630"/>
            <a:ext cx="5193097" cy="5078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1787-1789 : … Un pouvoir tripartite : Congrès, Présidence et Cour suprême, …</a:t>
            </a:r>
          </a:p>
          <a:p>
            <a:endParaRPr lang="fr-FR" dirty="0"/>
          </a:p>
          <a:p>
            <a:r>
              <a:rPr lang="fr-FR" dirty="0"/>
              <a:t>b) Art. 2 : Un pouvoir exécutif…</a:t>
            </a:r>
          </a:p>
          <a:p>
            <a:endParaRPr lang="fr-FR" dirty="0"/>
          </a:p>
          <a:p>
            <a:r>
              <a:rPr lang="fr-FR" dirty="0"/>
              <a:t>- Un président et un vice-président</a:t>
            </a:r>
          </a:p>
          <a:p>
            <a:r>
              <a:rPr lang="fr-FR" dirty="0"/>
              <a:t>Elus pour 4 ans et rééligibles</a:t>
            </a:r>
          </a:p>
          <a:p>
            <a:r>
              <a:rPr lang="fr-FR" dirty="0"/>
              <a:t>NB : 1947 : Après Franklin Roosevelt réélu 3 fois (!)</a:t>
            </a:r>
          </a:p>
          <a:p>
            <a:r>
              <a:rPr lang="fr-FR" dirty="0"/>
              <a:t>Les présidents rééligibles une seule fois</a:t>
            </a:r>
          </a:p>
          <a:p>
            <a:endParaRPr lang="fr-FR" dirty="0"/>
          </a:p>
          <a:p>
            <a:r>
              <a:rPr lang="fr-FR" dirty="0"/>
              <a:t>- Et pour éviter </a:t>
            </a:r>
            <a:r>
              <a:rPr lang="fr-FR" i="1" dirty="0"/>
              <a:t>une dictature imposée par la populace</a:t>
            </a:r>
          </a:p>
          <a:p>
            <a:r>
              <a:rPr lang="fr-FR" dirty="0"/>
              <a:t>Bref, la démocratie, une double digue…</a:t>
            </a:r>
          </a:p>
          <a:p>
            <a:endParaRPr lang="fr-FR" dirty="0"/>
          </a:p>
          <a:p>
            <a:r>
              <a:rPr lang="fr-FR" dirty="0"/>
              <a:t>Un président élu au suffrage indirect</a:t>
            </a:r>
          </a:p>
          <a:p>
            <a:r>
              <a:rPr lang="fr-FR" dirty="0"/>
              <a:t>Par un collège de grands électeurs</a:t>
            </a:r>
          </a:p>
          <a:p>
            <a:r>
              <a:rPr lang="fr-FR" dirty="0"/>
              <a:t>*</a:t>
            </a:r>
            <a:r>
              <a:rPr lang="fr-FR" u="sng" dirty="0"/>
              <a:t>Nommés par les assemblées des Etats</a:t>
            </a:r>
          </a:p>
          <a:p>
            <a:endParaRPr lang="fr-FR" dirty="0"/>
          </a:p>
          <a:p>
            <a:r>
              <a:rPr lang="fr-FR" dirty="0"/>
              <a:t>*Quatre points…</a:t>
            </a:r>
          </a:p>
        </p:txBody>
      </p:sp>
      <p:pic>
        <p:nvPicPr>
          <p:cNvPr id="3" name="Image 2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B737CDD7-C9EB-7741-7799-E1EE48037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99" y="116630"/>
            <a:ext cx="6587765" cy="507831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638D7B3C-C4FA-1CD9-7F3E-99493A4425C3}"/>
              </a:ext>
            </a:extLst>
          </p:cNvPr>
          <p:cNvSpPr/>
          <p:nvPr/>
        </p:nvSpPr>
        <p:spPr>
          <a:xfrm>
            <a:off x="5994864" y="1670400"/>
            <a:ext cx="202272" cy="201752"/>
          </a:xfrm>
          <a:prstGeom prst="ellipse">
            <a:avLst/>
          </a:prstGeom>
          <a:solidFill>
            <a:srgbClr val="8BE1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2A99261-0BB3-2938-2574-412A95875083}"/>
              </a:ext>
            </a:extLst>
          </p:cNvPr>
          <p:cNvSpPr/>
          <p:nvPr/>
        </p:nvSpPr>
        <p:spPr>
          <a:xfrm>
            <a:off x="7056989" y="1663057"/>
            <a:ext cx="202272" cy="201752"/>
          </a:xfrm>
          <a:prstGeom prst="ellipse">
            <a:avLst/>
          </a:prstGeom>
          <a:solidFill>
            <a:srgbClr val="8BE1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A9C3E74-A889-24A6-C93F-3828384F029B}"/>
              </a:ext>
            </a:extLst>
          </p:cNvPr>
          <p:cNvSpPr/>
          <p:nvPr/>
        </p:nvSpPr>
        <p:spPr>
          <a:xfrm>
            <a:off x="8676957" y="799031"/>
            <a:ext cx="202272" cy="201752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51ACEE1-2DCC-4344-2410-EB38CA26573D}"/>
              </a:ext>
            </a:extLst>
          </p:cNvPr>
          <p:cNvSpPr/>
          <p:nvPr/>
        </p:nvSpPr>
        <p:spPr>
          <a:xfrm>
            <a:off x="8673938" y="4381317"/>
            <a:ext cx="202272" cy="201752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34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36" y="116630"/>
            <a:ext cx="4977099" cy="53553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1787-1789 : … Un pouvoir tripartite : Congrès, Présidence et Cour suprême, …</a:t>
            </a:r>
          </a:p>
          <a:p>
            <a:endParaRPr lang="fr-FR" dirty="0"/>
          </a:p>
          <a:p>
            <a:r>
              <a:rPr lang="fr-FR" dirty="0"/>
              <a:t>1) Le vice-président préside le Sénat</a:t>
            </a:r>
          </a:p>
          <a:p>
            <a:r>
              <a:rPr lang="fr-FR" dirty="0"/>
              <a:t>Son seul pouvoir officiel</a:t>
            </a:r>
          </a:p>
          <a:p>
            <a:r>
              <a:rPr lang="fr-FR" dirty="0"/>
              <a:t>Sans pouvoir voter ou participer aux discussions</a:t>
            </a:r>
          </a:p>
          <a:p>
            <a:endParaRPr lang="fr-FR" dirty="0"/>
          </a:p>
          <a:p>
            <a:r>
              <a:rPr lang="fr-FR" dirty="0"/>
              <a:t>2) Nombre de grands électeurs par Etat =</a:t>
            </a:r>
          </a:p>
          <a:p>
            <a:r>
              <a:rPr lang="fr-FR" dirty="0"/>
              <a:t>Nombre total de sénateurs et de représentants</a:t>
            </a:r>
          </a:p>
          <a:p>
            <a:endParaRPr lang="fr-FR" dirty="0"/>
          </a:p>
          <a:p>
            <a:r>
              <a:rPr lang="fr-FR" dirty="0"/>
              <a:t>3) Dans chaque Etat, système du </a:t>
            </a:r>
            <a:r>
              <a:rPr lang="fr-FR" i="1" dirty="0"/>
              <a:t>winner-</a:t>
            </a:r>
            <a:r>
              <a:rPr lang="fr-FR" i="1" dirty="0" err="1"/>
              <a:t>takes</a:t>
            </a:r>
            <a:r>
              <a:rPr lang="fr-FR" i="1" dirty="0"/>
              <a:t>-all</a:t>
            </a:r>
          </a:p>
          <a:p>
            <a:r>
              <a:rPr lang="fr-FR" dirty="0"/>
              <a:t>Le vainqueur prend tout</a:t>
            </a:r>
          </a:p>
          <a:p>
            <a:r>
              <a:rPr lang="fr-FR" dirty="0"/>
              <a:t>NB : Sauf le Maine et le Nebraska</a:t>
            </a:r>
          </a:p>
          <a:p>
            <a:endParaRPr lang="fr-FR" dirty="0"/>
          </a:p>
          <a:p>
            <a:r>
              <a:rPr lang="fr-FR" u="sng" dirty="0"/>
              <a:t>4) 1820-32 : Grands électeurs non plus désignés</a:t>
            </a:r>
          </a:p>
          <a:p>
            <a:r>
              <a:rPr lang="fr-FR" u="sng" dirty="0"/>
              <a:t>Mais élus au suffrage direct</a:t>
            </a:r>
          </a:p>
          <a:p>
            <a:endParaRPr lang="fr-FR" dirty="0"/>
          </a:p>
          <a:p>
            <a:r>
              <a:rPr lang="fr-FR" dirty="0"/>
              <a:t>NB : 132 grands électeurs en 1792</a:t>
            </a:r>
          </a:p>
          <a:p>
            <a:r>
              <a:rPr lang="fr-FR" dirty="0"/>
              <a:t>*538 en 2023 = 100 + 435 + 3 de Washington D.C.</a:t>
            </a:r>
          </a:p>
        </p:txBody>
      </p:sp>
      <p:pic>
        <p:nvPicPr>
          <p:cNvPr id="3" name="Image 2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B737CDD7-C9EB-7741-7799-E1EE48037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251" y="116630"/>
            <a:ext cx="6791413" cy="52352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638D7B3C-C4FA-1CD9-7F3E-99493A4425C3}"/>
              </a:ext>
            </a:extLst>
          </p:cNvPr>
          <p:cNvSpPr/>
          <p:nvPr/>
        </p:nvSpPr>
        <p:spPr>
          <a:xfrm>
            <a:off x="5802054" y="1670400"/>
            <a:ext cx="202272" cy="201752"/>
          </a:xfrm>
          <a:prstGeom prst="ellipse">
            <a:avLst/>
          </a:prstGeom>
          <a:solidFill>
            <a:srgbClr val="8BE1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2A99261-0BB3-2938-2574-412A95875083}"/>
              </a:ext>
            </a:extLst>
          </p:cNvPr>
          <p:cNvSpPr/>
          <p:nvPr/>
        </p:nvSpPr>
        <p:spPr>
          <a:xfrm>
            <a:off x="6879568" y="1670400"/>
            <a:ext cx="202272" cy="201752"/>
          </a:xfrm>
          <a:prstGeom prst="ellipse">
            <a:avLst/>
          </a:prstGeom>
          <a:solidFill>
            <a:srgbClr val="8BE1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A9C3E74-A889-24A6-C93F-3828384F029B}"/>
              </a:ext>
            </a:extLst>
          </p:cNvPr>
          <p:cNvSpPr/>
          <p:nvPr/>
        </p:nvSpPr>
        <p:spPr>
          <a:xfrm>
            <a:off x="8575821" y="758087"/>
            <a:ext cx="202272" cy="201752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51ACEE1-2DCC-4344-2410-EB38CA26573D}"/>
              </a:ext>
            </a:extLst>
          </p:cNvPr>
          <p:cNvSpPr/>
          <p:nvPr/>
        </p:nvSpPr>
        <p:spPr>
          <a:xfrm>
            <a:off x="8575821" y="4367670"/>
            <a:ext cx="202272" cy="201752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96656C0-43B6-B273-2618-271FDA68C23B}"/>
              </a:ext>
            </a:extLst>
          </p:cNvPr>
          <p:cNvSpPr/>
          <p:nvPr/>
        </p:nvSpPr>
        <p:spPr>
          <a:xfrm>
            <a:off x="7174994" y="2177035"/>
            <a:ext cx="202272" cy="201752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99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37" y="116630"/>
            <a:ext cx="5017440" cy="53553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1787-1789 : … Un pouvoir tripartite : Congrès, Présidence et Cour suprême, …</a:t>
            </a:r>
          </a:p>
          <a:p>
            <a:endParaRPr lang="fr-FR" dirty="0"/>
          </a:p>
          <a:p>
            <a:r>
              <a:rPr lang="fr-FR" dirty="0"/>
              <a:t>c) Art. 3 : Un pouvoir judiciaire…</a:t>
            </a:r>
          </a:p>
          <a:p>
            <a:endParaRPr lang="fr-FR" dirty="0"/>
          </a:p>
          <a:p>
            <a:r>
              <a:rPr lang="fr-FR" dirty="0"/>
              <a:t>*Une Cour suprême de 9 membres</a:t>
            </a:r>
          </a:p>
          <a:p>
            <a:r>
              <a:rPr lang="fr-FR" dirty="0"/>
              <a:t>Et des tribunaux fédéraux</a:t>
            </a:r>
          </a:p>
          <a:p>
            <a:r>
              <a:rPr lang="fr-FR" dirty="0"/>
              <a:t>Avec des juges nommés à vie par le président</a:t>
            </a:r>
          </a:p>
          <a:p>
            <a:r>
              <a:rPr lang="fr-FR" i="1" dirty="0"/>
              <a:t>Dans des conditions de bonne conduite</a:t>
            </a:r>
          </a:p>
          <a:p>
            <a:endParaRPr lang="fr-FR" dirty="0"/>
          </a:p>
          <a:p>
            <a:r>
              <a:rPr lang="fr-FR" dirty="0"/>
              <a:t>*Cour suprême chargée entre autres de vérifier</a:t>
            </a:r>
          </a:p>
          <a:p>
            <a:r>
              <a:rPr lang="fr-FR" dirty="0"/>
              <a:t>La constitutionnalité des lois</a:t>
            </a:r>
          </a:p>
          <a:p>
            <a:endParaRPr lang="fr-FR" dirty="0"/>
          </a:p>
          <a:p>
            <a:r>
              <a:rPr lang="fr-FR" dirty="0"/>
              <a:t>NB : 1803 : Décision </a:t>
            </a:r>
            <a:r>
              <a:rPr lang="fr-FR" i="1" dirty="0"/>
              <a:t>Marbury contre Madison</a:t>
            </a:r>
          </a:p>
          <a:p>
            <a:r>
              <a:rPr lang="fr-FR" dirty="0"/>
              <a:t>Consacre pour la 1</a:t>
            </a:r>
            <a:r>
              <a:rPr lang="fr-FR" baseline="30000" dirty="0"/>
              <a:t>ère</a:t>
            </a:r>
            <a:r>
              <a:rPr lang="fr-FR" dirty="0"/>
              <a:t> fois sa prééminence sur le Congrès</a:t>
            </a:r>
          </a:p>
          <a:p>
            <a:endParaRPr lang="fr-FR" dirty="0"/>
          </a:p>
          <a:p>
            <a:r>
              <a:rPr lang="fr-FR" dirty="0"/>
              <a:t>*A travers la Constitution de 1787</a:t>
            </a:r>
          </a:p>
          <a:p>
            <a:r>
              <a:rPr lang="fr-FR" dirty="0"/>
              <a:t>Cinq principes apparaissent…</a:t>
            </a:r>
          </a:p>
        </p:txBody>
      </p:sp>
      <p:pic>
        <p:nvPicPr>
          <p:cNvPr id="2" name="Image 1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6969EDE6-5889-85CC-7C67-CFCA29DDB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251" y="116630"/>
            <a:ext cx="6791413" cy="52352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2A618D73-3305-DE82-6725-DFA1598C821E}"/>
              </a:ext>
            </a:extLst>
          </p:cNvPr>
          <p:cNvSpPr/>
          <p:nvPr/>
        </p:nvSpPr>
        <p:spPr>
          <a:xfrm>
            <a:off x="5802054" y="1670400"/>
            <a:ext cx="202272" cy="201752"/>
          </a:xfrm>
          <a:prstGeom prst="ellipse">
            <a:avLst/>
          </a:prstGeom>
          <a:solidFill>
            <a:srgbClr val="8BE1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F10B759-2C1C-1695-1918-60945949F6CD}"/>
              </a:ext>
            </a:extLst>
          </p:cNvPr>
          <p:cNvSpPr/>
          <p:nvPr/>
        </p:nvSpPr>
        <p:spPr>
          <a:xfrm>
            <a:off x="6879568" y="1670400"/>
            <a:ext cx="202272" cy="201752"/>
          </a:xfrm>
          <a:prstGeom prst="ellipse">
            <a:avLst/>
          </a:prstGeom>
          <a:solidFill>
            <a:srgbClr val="8BE1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C69AB97-A2A4-E64F-7883-5CB8B83CC233}"/>
              </a:ext>
            </a:extLst>
          </p:cNvPr>
          <p:cNvSpPr/>
          <p:nvPr/>
        </p:nvSpPr>
        <p:spPr>
          <a:xfrm>
            <a:off x="8521673" y="837682"/>
            <a:ext cx="202272" cy="20175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718F20B-C17B-D2BC-1E9D-862573B1962D}"/>
              </a:ext>
            </a:extLst>
          </p:cNvPr>
          <p:cNvSpPr/>
          <p:nvPr/>
        </p:nvSpPr>
        <p:spPr>
          <a:xfrm>
            <a:off x="10845256" y="837682"/>
            <a:ext cx="202272" cy="201752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AE2FDE8-80B2-8ACB-8FE4-303FB0474B07}"/>
              </a:ext>
            </a:extLst>
          </p:cNvPr>
          <p:cNvSpPr/>
          <p:nvPr/>
        </p:nvSpPr>
        <p:spPr>
          <a:xfrm>
            <a:off x="11832249" y="2920426"/>
            <a:ext cx="202272" cy="201752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9B37D20-2619-C5D4-F49B-54C8A0E0F9A0}"/>
              </a:ext>
            </a:extLst>
          </p:cNvPr>
          <p:cNvSpPr/>
          <p:nvPr/>
        </p:nvSpPr>
        <p:spPr>
          <a:xfrm>
            <a:off x="6292932" y="837682"/>
            <a:ext cx="202272" cy="201752"/>
          </a:xfrm>
          <a:prstGeom prst="ellipse">
            <a:avLst/>
          </a:prstGeom>
          <a:solidFill>
            <a:srgbClr val="8BE1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62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154800" y="177840"/>
            <a:ext cx="5742416" cy="45228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*Rappels…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*1859-71 : En Europe, unifications…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Au centre, trois nouveaux Etats : Italie, Empire allemand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conséquence, l’empire d’Autriche-Hongrie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*Et maintenant, restons toujours dans ce XIXe siècle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Quittons l’Europe sans quitter l’Occident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Pour nous transposer en Amérique, cette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Europe exportée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*Deux Amériques…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Amérique latine ibérique et Amérique anglo-saxonne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Commençons par cette dernière là où nous l’avions laissée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*1783 : Traité de Paris ; Défaite britannique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naissance des Etats-Unis d’Amérique… 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817857C-34B6-A94A-B877-FDA93917B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2774"/>
            <a:ext cx="5941200" cy="65724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8D508CDD-EABC-8B3A-748E-49223F9971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35" t="64437"/>
          <a:stretch/>
        </p:blipFill>
        <p:spPr>
          <a:xfrm>
            <a:off x="9021169" y="4367284"/>
            <a:ext cx="3004145" cy="2347942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A5261AF2-5A6E-8589-BC5A-9C8FBB09E4C7}"/>
              </a:ext>
            </a:extLst>
          </p:cNvPr>
          <p:cNvSpPr/>
          <p:nvPr/>
        </p:nvSpPr>
        <p:spPr>
          <a:xfrm>
            <a:off x="6271271" y="275649"/>
            <a:ext cx="689087" cy="367878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1871</a:t>
            </a:r>
          </a:p>
        </p:txBody>
      </p:sp>
      <p:pic>
        <p:nvPicPr>
          <p:cNvPr id="5" name="Image 4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E914A0B5-2FC0-D59F-A21F-2ED31BC2E3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12" t="55307" r="22578" b="33324"/>
          <a:stretch/>
        </p:blipFill>
        <p:spPr>
          <a:xfrm>
            <a:off x="9771796" y="3771390"/>
            <a:ext cx="968991" cy="750627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B757485-4869-229D-BB97-F65D19116269}"/>
              </a:ext>
            </a:extLst>
          </p:cNvPr>
          <p:cNvSpPr/>
          <p:nvPr/>
        </p:nvSpPr>
        <p:spPr>
          <a:xfrm>
            <a:off x="8508979" y="3429000"/>
            <a:ext cx="202272" cy="201752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2CB1181-C0E4-92FF-15E7-00BB661EC574}"/>
              </a:ext>
            </a:extLst>
          </p:cNvPr>
          <p:cNvSpPr/>
          <p:nvPr/>
        </p:nvSpPr>
        <p:spPr>
          <a:xfrm>
            <a:off x="9259606" y="3670514"/>
            <a:ext cx="202272" cy="201752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E9B3AEF-8B7D-054B-F400-F97066CC2E5F}"/>
              </a:ext>
            </a:extLst>
          </p:cNvPr>
          <p:cNvSpPr/>
          <p:nvPr/>
        </p:nvSpPr>
        <p:spPr>
          <a:xfrm>
            <a:off x="8508979" y="4266408"/>
            <a:ext cx="202272" cy="201752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65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37" y="116630"/>
            <a:ext cx="5030888" cy="58939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1787-1789 : … indépendances, séparation et mixité des trois pouvoirs ; …</a:t>
            </a:r>
          </a:p>
          <a:p>
            <a:endParaRPr lang="fr-FR" dirty="0"/>
          </a:p>
          <a:p>
            <a:r>
              <a:rPr lang="fr-FR" dirty="0"/>
              <a:t>1) Trois pouvoirs fédéraux indépendants</a:t>
            </a:r>
          </a:p>
          <a:p>
            <a:endParaRPr lang="fr-FR" dirty="0"/>
          </a:p>
          <a:p>
            <a:r>
              <a:rPr lang="fr-FR" dirty="0"/>
              <a:t>NB : Souvenirs des gouverneurs anglais </a:t>
            </a:r>
            <a:r>
              <a:rPr lang="fr-FR" i="1" dirty="0"/>
              <a:t>tyranniques</a:t>
            </a:r>
          </a:p>
          <a:p>
            <a:r>
              <a:rPr lang="fr-FR" dirty="0"/>
              <a:t>Et des 1</a:t>
            </a:r>
            <a:r>
              <a:rPr lang="fr-FR" baseline="30000" dirty="0"/>
              <a:t>ers</a:t>
            </a:r>
            <a:r>
              <a:rPr lang="fr-FR" dirty="0"/>
              <a:t> Etats dominés par des assemblées</a:t>
            </a:r>
          </a:p>
          <a:p>
            <a:endParaRPr lang="fr-FR" dirty="0"/>
          </a:p>
          <a:p>
            <a:r>
              <a:rPr lang="fr-FR" dirty="0"/>
              <a:t>*Ainsi…</a:t>
            </a:r>
          </a:p>
          <a:p>
            <a:r>
              <a:rPr lang="fr-FR" dirty="0"/>
              <a:t>- Le président choisit ses secrétaires d’Etat</a:t>
            </a:r>
          </a:p>
          <a:p>
            <a:r>
              <a:rPr lang="fr-FR" dirty="0"/>
              <a:t>Ministres responsables seulement devant lui</a:t>
            </a:r>
          </a:p>
          <a:p>
            <a:r>
              <a:rPr lang="fr-FR" dirty="0"/>
              <a:t>Mais il ne peut pas dissoudre les Chambres</a:t>
            </a:r>
          </a:p>
          <a:p>
            <a:endParaRPr lang="fr-FR" dirty="0"/>
          </a:p>
          <a:p>
            <a:r>
              <a:rPr lang="fr-FR" dirty="0"/>
              <a:t>- Le président nomme les juges fédéraux</a:t>
            </a:r>
          </a:p>
          <a:p>
            <a:r>
              <a:rPr lang="fr-FR" dirty="0"/>
              <a:t>Mais le Sénat confirme ces nominations</a:t>
            </a:r>
          </a:p>
          <a:p>
            <a:r>
              <a:rPr lang="fr-FR" sz="1700" dirty="0"/>
              <a:t>Et les juges fédéraux contrôlent président et Congrès</a:t>
            </a:r>
          </a:p>
          <a:p>
            <a:endParaRPr lang="fr-FR" dirty="0"/>
          </a:p>
          <a:p>
            <a:r>
              <a:rPr lang="fr-FR" dirty="0"/>
              <a:t>- Les représentants peuvent mettre le président et les hauts fonctionnaires, élus ou nommés, en accusation, </a:t>
            </a:r>
            <a:r>
              <a:rPr lang="fr-FR" i="1" dirty="0"/>
              <a:t>l’impeachment</a:t>
            </a:r>
            <a:r>
              <a:rPr lang="fr-FR" dirty="0"/>
              <a:t> ; Et le Sénat peut alors les révoquer à la majorité des 2/3</a:t>
            </a:r>
          </a:p>
        </p:txBody>
      </p:sp>
      <p:pic>
        <p:nvPicPr>
          <p:cNvPr id="2" name="Image 1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2FC2C3F3-2046-5FE5-E823-FB0BB2BE5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251" y="116630"/>
            <a:ext cx="6791413" cy="52352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3D8B61E5-8CAA-7EA9-8437-93C483DFF6E4}"/>
              </a:ext>
            </a:extLst>
          </p:cNvPr>
          <p:cNvSpPr/>
          <p:nvPr/>
        </p:nvSpPr>
        <p:spPr>
          <a:xfrm>
            <a:off x="5802054" y="1670400"/>
            <a:ext cx="202272" cy="201752"/>
          </a:xfrm>
          <a:prstGeom prst="ellipse">
            <a:avLst/>
          </a:prstGeom>
          <a:solidFill>
            <a:srgbClr val="8BE1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D2BC0833-D6EA-BF6D-A7A8-8A5272B08A00}"/>
              </a:ext>
            </a:extLst>
          </p:cNvPr>
          <p:cNvSpPr/>
          <p:nvPr/>
        </p:nvSpPr>
        <p:spPr>
          <a:xfrm>
            <a:off x="6879568" y="1670400"/>
            <a:ext cx="202272" cy="201752"/>
          </a:xfrm>
          <a:prstGeom prst="ellipse">
            <a:avLst/>
          </a:prstGeom>
          <a:solidFill>
            <a:srgbClr val="8BE1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43C716A-DFD2-3000-207C-EF297A24357C}"/>
              </a:ext>
            </a:extLst>
          </p:cNvPr>
          <p:cNvSpPr/>
          <p:nvPr/>
        </p:nvSpPr>
        <p:spPr>
          <a:xfrm>
            <a:off x="8521673" y="837682"/>
            <a:ext cx="202272" cy="20175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B9BC677-26BA-F48A-7CB6-333BC5BC3B30}"/>
              </a:ext>
            </a:extLst>
          </p:cNvPr>
          <p:cNvSpPr/>
          <p:nvPr/>
        </p:nvSpPr>
        <p:spPr>
          <a:xfrm>
            <a:off x="10845256" y="837682"/>
            <a:ext cx="202272" cy="201752"/>
          </a:xfrm>
          <a:prstGeom prst="ellipse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F51A9F5-69D0-9FBF-D5A3-4390BEA1092F}"/>
              </a:ext>
            </a:extLst>
          </p:cNvPr>
          <p:cNvSpPr/>
          <p:nvPr/>
        </p:nvSpPr>
        <p:spPr>
          <a:xfrm>
            <a:off x="11832249" y="2920426"/>
            <a:ext cx="202272" cy="201752"/>
          </a:xfrm>
          <a:prstGeom prst="ellipse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CD890C4-8431-EF54-0490-2DB8B120AA2E}"/>
              </a:ext>
            </a:extLst>
          </p:cNvPr>
          <p:cNvSpPr/>
          <p:nvPr/>
        </p:nvSpPr>
        <p:spPr>
          <a:xfrm>
            <a:off x="6292932" y="837682"/>
            <a:ext cx="202272" cy="201752"/>
          </a:xfrm>
          <a:prstGeom prst="ellipse">
            <a:avLst/>
          </a:prstGeom>
          <a:solidFill>
            <a:srgbClr val="8BE1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28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255" y="116630"/>
            <a:ext cx="5939464" cy="42473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1787-1789 : … indépendances, séparation et mixité des trois pouvoirs ; …</a:t>
            </a:r>
          </a:p>
          <a:p>
            <a:endParaRPr lang="fr-FR" dirty="0"/>
          </a:p>
          <a:p>
            <a:r>
              <a:rPr lang="fr-FR" dirty="0"/>
              <a:t>2) Pouvoirs indépendants mais mixité des pouvoirs</a:t>
            </a:r>
          </a:p>
          <a:p>
            <a:r>
              <a:rPr lang="fr-FR" dirty="0"/>
              <a:t>Aucune prérogative de l’un ou de l’autre</a:t>
            </a:r>
          </a:p>
          <a:p>
            <a:endParaRPr lang="fr-FR" dirty="0"/>
          </a:p>
          <a:p>
            <a:r>
              <a:rPr lang="fr-FR" dirty="0"/>
              <a:t>*Le président est le chef des armées et signe les traités</a:t>
            </a:r>
          </a:p>
          <a:p>
            <a:r>
              <a:rPr lang="fr-FR" dirty="0"/>
              <a:t>Mais Le Congrès déclare la guerre et vote les crédits militaires</a:t>
            </a:r>
          </a:p>
          <a:p>
            <a:r>
              <a:rPr lang="fr-FR" dirty="0"/>
              <a:t>Et le Sénat ratifie les traités</a:t>
            </a:r>
          </a:p>
          <a:p>
            <a:endParaRPr lang="fr-FR" dirty="0"/>
          </a:p>
          <a:p>
            <a:r>
              <a:rPr lang="fr-FR" dirty="0"/>
              <a:t>*Le Congrès possède un pouvoir judiciaire</a:t>
            </a:r>
          </a:p>
          <a:p>
            <a:r>
              <a:rPr lang="fr-FR" dirty="0"/>
              <a:t>Le Congrès a l’initiative législative et contrôle le président Mais le président a un droit de véto suspensif</a:t>
            </a:r>
          </a:p>
          <a:p>
            <a:endParaRPr lang="fr-FR" dirty="0"/>
          </a:p>
          <a:p>
            <a:r>
              <a:rPr lang="fr-FR" dirty="0"/>
              <a:t>*Selon </a:t>
            </a:r>
            <a:r>
              <a:rPr lang="fr-FR" u="sng" dirty="0"/>
              <a:t>James Madison</a:t>
            </a:r>
            <a:r>
              <a:rPr lang="fr-FR" dirty="0"/>
              <a:t>…</a:t>
            </a:r>
          </a:p>
        </p:txBody>
      </p:sp>
      <p:pic>
        <p:nvPicPr>
          <p:cNvPr id="5" name="Image 4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1A393024-EFE3-5794-4BFC-E9F6B82C4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6630"/>
            <a:ext cx="5976664" cy="46072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45730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255" y="116630"/>
            <a:ext cx="5939464" cy="42473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1787-1789 : … indépendances, séparation et mixité des trois pouvoirs ; …</a:t>
            </a:r>
          </a:p>
          <a:p>
            <a:endParaRPr lang="fr-FR" dirty="0"/>
          </a:p>
          <a:p>
            <a:r>
              <a:rPr lang="fr-FR" dirty="0"/>
              <a:t>*Selon </a:t>
            </a:r>
            <a:r>
              <a:rPr lang="fr-FR" u="sng" dirty="0"/>
              <a:t>James Madison</a:t>
            </a:r>
            <a:r>
              <a:rPr lang="fr-FR" dirty="0"/>
              <a:t>…</a:t>
            </a:r>
          </a:p>
          <a:p>
            <a:endParaRPr lang="fr-FR" dirty="0"/>
          </a:p>
          <a:p>
            <a:r>
              <a:rPr lang="fr-FR" dirty="0"/>
              <a:t>- </a:t>
            </a:r>
            <a:r>
              <a:rPr lang="fr-FR" i="1" dirty="0"/>
              <a:t>Aucune branche ne doit dominer les autres</a:t>
            </a:r>
            <a:r>
              <a:rPr lang="fr-FR" dirty="0"/>
              <a:t> : indépendance</a:t>
            </a:r>
          </a:p>
          <a:p>
            <a:r>
              <a:rPr lang="fr-FR" dirty="0"/>
              <a:t>NB : Sauf la Cour suprême…</a:t>
            </a:r>
          </a:p>
          <a:p>
            <a:r>
              <a:rPr lang="fr-FR" dirty="0"/>
              <a:t>- </a:t>
            </a:r>
            <a:r>
              <a:rPr lang="fr-FR" i="1" dirty="0"/>
              <a:t>Mais chacune doit être reliée aux autres</a:t>
            </a:r>
            <a:r>
              <a:rPr lang="fr-FR" dirty="0"/>
              <a:t> : mixité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/>
              <a:t>*Un subtil jeu d’équilibre, de poids et de contrepoids</a:t>
            </a:r>
          </a:p>
          <a:p>
            <a:r>
              <a:rPr lang="fr-FR" dirty="0"/>
              <a:t>De contrôles et d’équilibres, </a:t>
            </a:r>
            <a:r>
              <a:rPr lang="fr-FR" i="1" dirty="0"/>
              <a:t>checks and balances</a:t>
            </a:r>
          </a:p>
          <a:p>
            <a:r>
              <a:rPr lang="fr-FR" dirty="0"/>
              <a:t>Va ainsi caractériser le système américain…</a:t>
            </a:r>
          </a:p>
          <a:p>
            <a:endParaRPr lang="fr-FR" dirty="0"/>
          </a:p>
          <a:p>
            <a:r>
              <a:rPr lang="fr-FR" dirty="0"/>
              <a:t>*Les deux premiers principes </a:t>
            </a:r>
            <a:r>
              <a:rPr lang="fr-FR" i="1" dirty="0"/>
              <a:t>construisent un Etat fédéral</a:t>
            </a:r>
          </a:p>
          <a:p>
            <a:r>
              <a:rPr lang="fr-FR" dirty="0"/>
              <a:t>Les trois principes suivants </a:t>
            </a:r>
            <a:r>
              <a:rPr lang="fr-FR" i="1" dirty="0"/>
              <a:t>font nation</a:t>
            </a:r>
            <a:r>
              <a:rPr lang="fr-FR" dirty="0"/>
              <a:t>…</a:t>
            </a:r>
          </a:p>
        </p:txBody>
      </p:sp>
      <p:pic>
        <p:nvPicPr>
          <p:cNvPr id="5" name="Image 4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1A393024-EFE3-5794-4BFC-E9F6B82C4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6630"/>
            <a:ext cx="5976664" cy="46072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4359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36" y="116630"/>
            <a:ext cx="5655163" cy="64633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1787-1789 : … </a:t>
            </a:r>
            <a:r>
              <a:rPr lang="fr-FR" b="1" i="1" dirty="0"/>
              <a:t>Faire nation</a:t>
            </a:r>
            <a:r>
              <a:rPr lang="fr-FR" b="1" dirty="0"/>
              <a:t> : République et souveraineté du peuple américain sur les Etats, … </a:t>
            </a:r>
          </a:p>
          <a:p>
            <a:endParaRPr lang="fr-FR" dirty="0"/>
          </a:p>
          <a:p>
            <a:r>
              <a:rPr lang="fr-FR" dirty="0"/>
              <a:t>3) La souveraineté du peuple américain</a:t>
            </a:r>
          </a:p>
          <a:p>
            <a:r>
              <a:rPr lang="fr-FR" dirty="0"/>
              <a:t>Et non celle des Etats, est affirmée</a:t>
            </a:r>
          </a:p>
          <a:p>
            <a:endParaRPr lang="fr-FR" i="1" dirty="0"/>
          </a:p>
          <a:p>
            <a:r>
              <a:rPr lang="fr-FR" i="1" dirty="0"/>
              <a:t>Nous, le peuple des Etats-Unis</a:t>
            </a:r>
            <a:r>
              <a:rPr lang="fr-FR" dirty="0"/>
              <a:t>…</a:t>
            </a:r>
          </a:p>
          <a:p>
            <a:r>
              <a:rPr lang="fr-FR" dirty="0"/>
              <a:t>NB : 1</a:t>
            </a:r>
            <a:r>
              <a:rPr lang="fr-FR" baseline="30000" dirty="0"/>
              <a:t>ère</a:t>
            </a:r>
            <a:r>
              <a:rPr lang="fr-FR" dirty="0"/>
              <a:t> version : </a:t>
            </a:r>
            <a:r>
              <a:rPr lang="fr-FR" i="1" dirty="0"/>
              <a:t>Nous, les peuples des Etats du New Hampshire, du Massachusetts, …</a:t>
            </a:r>
          </a:p>
          <a:p>
            <a:endParaRPr lang="fr-FR" i="1" dirty="0"/>
          </a:p>
          <a:p>
            <a:r>
              <a:rPr lang="fr-FR" dirty="0"/>
              <a:t>Souveraineté indissociable</a:t>
            </a:r>
          </a:p>
          <a:p>
            <a:r>
              <a:rPr lang="fr-FR" dirty="0"/>
              <a:t>De la forme républicaine de tous les pouvoirs</a:t>
            </a:r>
          </a:p>
          <a:p>
            <a:r>
              <a:rPr lang="fr-FR" dirty="0"/>
              <a:t>Garantie par la Constitution et le pouvoir fédéral…</a:t>
            </a:r>
          </a:p>
          <a:p>
            <a:endParaRPr lang="fr-FR" dirty="0"/>
          </a:p>
          <a:p>
            <a:r>
              <a:rPr lang="fr-FR" dirty="0"/>
              <a:t>*Art. 4, section 4 : </a:t>
            </a:r>
            <a:r>
              <a:rPr lang="fr-FR" i="1" dirty="0"/>
              <a:t>Les Etats-Unis garantiront à chaque Etat de l’Union une forme républicaine de gouvernement</a:t>
            </a:r>
          </a:p>
          <a:p>
            <a:endParaRPr lang="fr-FR" i="1" dirty="0"/>
          </a:p>
          <a:p>
            <a:endParaRPr lang="fr-FR" dirty="0"/>
          </a:p>
          <a:p>
            <a:r>
              <a:rPr lang="fr-FR" dirty="0"/>
              <a:t>NB : Pas d’Ancien régime monarchique</a:t>
            </a:r>
          </a:p>
          <a:p>
            <a:r>
              <a:rPr lang="fr-FR" dirty="0"/>
              <a:t>Donc pas de débat sur la souveraineté</a:t>
            </a:r>
          </a:p>
          <a:p>
            <a:endParaRPr lang="fr-FR" dirty="0"/>
          </a:p>
          <a:p>
            <a:r>
              <a:rPr lang="fr-FR" dirty="0"/>
              <a:t>NB : Jusqu’aux années 1820</a:t>
            </a:r>
          </a:p>
          <a:p>
            <a:r>
              <a:rPr lang="fr-FR" dirty="0"/>
              <a:t>Souveraineté du peuple sans la démocratie</a:t>
            </a:r>
          </a:p>
        </p:txBody>
      </p:sp>
      <p:pic>
        <p:nvPicPr>
          <p:cNvPr id="3" name="Image 2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1258B9F6-BDD9-9D37-7F1B-54C57301B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9" y="116631"/>
            <a:ext cx="6172905" cy="47585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5447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36" y="116630"/>
            <a:ext cx="5161915" cy="59093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1787-1789 : … suprématies de la citoyenneté et de la loi fédérales, … </a:t>
            </a:r>
          </a:p>
          <a:p>
            <a:endParaRPr lang="fr-FR" dirty="0"/>
          </a:p>
          <a:p>
            <a:r>
              <a:rPr lang="fr-FR" dirty="0"/>
              <a:t>4) Suprématies de la citoyenneté et de la loi fédérales Sur celles des Etats…</a:t>
            </a:r>
            <a:endParaRPr lang="fr-FR" i="1" dirty="0"/>
          </a:p>
          <a:p>
            <a:endParaRPr lang="fr-FR" dirty="0"/>
          </a:p>
          <a:p>
            <a:r>
              <a:rPr lang="fr-FR" dirty="0"/>
              <a:t>*Art. 4, section 2 : </a:t>
            </a:r>
            <a:r>
              <a:rPr lang="fr-FR" i="1" dirty="0"/>
              <a:t>Un État ne doit pas discriminer à l'encontre des citoyens venant d'autres États en faveur des siens</a:t>
            </a:r>
          </a:p>
          <a:p>
            <a:endParaRPr lang="fr-FR" dirty="0"/>
          </a:p>
          <a:p>
            <a:r>
              <a:rPr lang="fr-FR" dirty="0"/>
              <a:t>*Art. 6 : </a:t>
            </a:r>
            <a:r>
              <a:rPr lang="fr-FR" i="1" dirty="0"/>
              <a:t>La présente Constitution, ainsi que les lois des États-Unis qui en découlent, et tous les traités déjà conclus, ou qui le seront, sous l’autorité des Etats-Unis, seront la loi suprême du pays</a:t>
            </a:r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NB : 1824 : Un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>
                <a:solidFill>
                  <a:srgbClr val="FF0000"/>
                </a:solidFill>
              </a:rPr>
              <a:t> cas apparaît…</a:t>
            </a:r>
          </a:p>
          <a:p>
            <a:r>
              <a:rPr lang="fr-FR" dirty="0">
                <a:solidFill>
                  <a:srgbClr val="FF0000"/>
                </a:solidFill>
              </a:rPr>
              <a:t>A la Cour suprême, décision </a:t>
            </a:r>
            <a:r>
              <a:rPr lang="fr-FR" i="1" dirty="0">
                <a:solidFill>
                  <a:srgbClr val="FF0000"/>
                </a:solidFill>
              </a:rPr>
              <a:t>Gibbs contre Ogden</a:t>
            </a:r>
          </a:p>
          <a:p>
            <a:r>
              <a:rPr lang="fr-FR" dirty="0">
                <a:solidFill>
                  <a:srgbClr val="FF0000"/>
                </a:solidFill>
              </a:rPr>
              <a:t>Mettant fin à un monopole privé de navigation</a:t>
            </a:r>
          </a:p>
          <a:p>
            <a:r>
              <a:rPr lang="fr-FR" dirty="0">
                <a:solidFill>
                  <a:srgbClr val="FF0000"/>
                </a:solidFill>
              </a:rPr>
              <a:t>Sur l’Hudson accordé par l’Etat de New York</a:t>
            </a:r>
          </a:p>
          <a:p>
            <a:endParaRPr lang="fr-FR" dirty="0"/>
          </a:p>
          <a:p>
            <a:r>
              <a:rPr lang="fr-FR" dirty="0"/>
              <a:t>*</a:t>
            </a:r>
            <a:r>
              <a:rPr lang="fr-FR" i="1" dirty="0"/>
              <a:t>Faire nation</a:t>
            </a:r>
            <a:r>
              <a:rPr lang="fr-FR" dirty="0"/>
              <a:t> ; Mais surtout...</a:t>
            </a:r>
          </a:p>
        </p:txBody>
      </p:sp>
      <p:pic>
        <p:nvPicPr>
          <p:cNvPr id="2" name="Image 1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1351DB26-C39F-291D-7AB7-2BC07D5E8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193" y="116630"/>
            <a:ext cx="6629471" cy="51104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47318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36" y="116630"/>
            <a:ext cx="6909261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1787-1789 : … des institutions fédérales et nationales ; …</a:t>
            </a:r>
            <a:endParaRPr lang="fr-FR" b="1" i="1" dirty="0"/>
          </a:p>
          <a:p>
            <a:endParaRPr lang="fr-FR" sz="800" dirty="0"/>
          </a:p>
          <a:p>
            <a:r>
              <a:rPr lang="fr-FR" dirty="0"/>
              <a:t>5) Des institutions fédérales </a:t>
            </a:r>
            <a:r>
              <a:rPr lang="fr-FR" u="sng" dirty="0"/>
              <a:t>et</a:t>
            </a:r>
            <a:r>
              <a:rPr lang="fr-FR" dirty="0"/>
              <a:t> nationales…</a:t>
            </a:r>
          </a:p>
          <a:p>
            <a:endParaRPr lang="fr-FR" sz="800" dirty="0"/>
          </a:p>
          <a:p>
            <a:r>
              <a:rPr lang="fr-FR" dirty="0"/>
              <a:t>*Contrairement à la Confédération de 1777</a:t>
            </a:r>
          </a:p>
          <a:p>
            <a:r>
              <a:rPr lang="fr-FR" dirty="0"/>
              <a:t>Président, sénateurs et représentants sont désormais</a:t>
            </a:r>
          </a:p>
          <a:p>
            <a:r>
              <a:rPr lang="fr-FR" dirty="0"/>
              <a:t>Des élus des EU et </a:t>
            </a:r>
            <a:r>
              <a:rPr lang="fr-FR" u="sng" dirty="0"/>
              <a:t>aucun Etat n’est représenté en tant qu’Etat</a:t>
            </a:r>
          </a:p>
          <a:p>
            <a:endParaRPr lang="fr-FR" sz="800" dirty="0"/>
          </a:p>
          <a:p>
            <a:r>
              <a:rPr lang="fr-FR" dirty="0"/>
              <a:t>*L’Union (Présidence exécutive et Congrès législatif) a pour gouvernés Non des Etats mais les citoyens des EU</a:t>
            </a:r>
          </a:p>
          <a:p>
            <a:endParaRPr lang="fr-FR" dirty="0"/>
          </a:p>
          <a:p>
            <a:r>
              <a:rPr lang="fr-FR" dirty="0"/>
              <a:t>NB : On ne détruit pas pour autant la souveraineté des Etats</a:t>
            </a:r>
          </a:p>
          <a:p>
            <a:r>
              <a:rPr lang="fr-FR" dirty="0"/>
              <a:t>Mais on la court-circuite</a:t>
            </a:r>
          </a:p>
          <a:p>
            <a:endParaRPr lang="fr-FR" dirty="0"/>
          </a:p>
          <a:p>
            <a:r>
              <a:rPr lang="fr-FR" dirty="0"/>
              <a:t>*La Constitution de 1787</a:t>
            </a:r>
            <a:r>
              <a:rPr lang="fr-FR" i="1" dirty="0"/>
              <a:t> construit un Etat fédéral</a:t>
            </a:r>
            <a:r>
              <a:rPr lang="fr-FR" dirty="0"/>
              <a:t> et </a:t>
            </a:r>
            <a:r>
              <a:rPr lang="fr-FR" i="1" dirty="0"/>
              <a:t>fait nation</a:t>
            </a:r>
            <a:r>
              <a:rPr lang="fr-FR" dirty="0"/>
              <a:t>…</a:t>
            </a:r>
          </a:p>
        </p:txBody>
      </p:sp>
      <p:pic>
        <p:nvPicPr>
          <p:cNvPr id="3" name="Image 2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1258B9F6-BDD9-9D37-7F1B-54C57301B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813" y="116630"/>
            <a:ext cx="4929852" cy="380027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0BB780-54F6-123A-3735-EC85F1C56C72}"/>
              </a:ext>
            </a:extLst>
          </p:cNvPr>
          <p:cNvSpPr/>
          <p:nvPr/>
        </p:nvSpPr>
        <p:spPr>
          <a:xfrm>
            <a:off x="1869743" y="4140658"/>
            <a:ext cx="10198899" cy="26007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dirty="0"/>
              <a:t>NB : L’Union européenne…</a:t>
            </a:r>
            <a:endParaRPr lang="fr-FR" sz="1700" i="1" dirty="0"/>
          </a:p>
          <a:p>
            <a:r>
              <a:rPr lang="fr-FR" sz="1700" dirty="0"/>
              <a:t>*Le Parlement élu directement par les citoyens </a:t>
            </a:r>
            <a:r>
              <a:rPr lang="fr-FR" sz="1700" i="1" u="sng" dirty="0"/>
              <a:t>fait nation</a:t>
            </a:r>
          </a:p>
          <a:p>
            <a:r>
              <a:rPr lang="fr-FR" sz="1700" dirty="0"/>
              <a:t>*Mais le Conseil de l’Union européenne (ministres), </a:t>
            </a:r>
            <a:r>
              <a:rPr lang="fr-FR" sz="1700" dirty="0" err="1"/>
              <a:t>co</a:t>
            </a:r>
            <a:r>
              <a:rPr lang="fr-FR" sz="1700" dirty="0"/>
              <a:t>-législatif avec le Parlement</a:t>
            </a:r>
          </a:p>
          <a:p>
            <a:r>
              <a:rPr lang="fr-FR" sz="1700" dirty="0"/>
              <a:t>Et les exécutifs Conseil européen (chefs d’Etat) et Commission européenne </a:t>
            </a:r>
            <a:r>
              <a:rPr lang="fr-FR" sz="1700" u="sng" dirty="0"/>
              <a:t>représentent les Etats seuls souverains</a:t>
            </a:r>
          </a:p>
          <a:p>
            <a:r>
              <a:rPr lang="fr-FR" sz="1700" dirty="0"/>
              <a:t>Au Conseil européen, le vote à l’unanimité offre un droit de véto à chaque Etat, comme les Articles de 1777</a:t>
            </a:r>
          </a:p>
          <a:p>
            <a:endParaRPr lang="fr-FR" sz="800" dirty="0"/>
          </a:p>
          <a:p>
            <a:r>
              <a:rPr lang="fr-FR" sz="1700" dirty="0"/>
              <a:t>*L’Union européenne, entre confédération et fédération : Il </a:t>
            </a:r>
            <a:r>
              <a:rPr lang="fr-FR" sz="1700" i="1" dirty="0"/>
              <a:t>a construit un Etat fédéral</a:t>
            </a:r>
            <a:endParaRPr lang="fr-FR" sz="1700" dirty="0"/>
          </a:p>
          <a:p>
            <a:r>
              <a:rPr lang="fr-FR" sz="1700" dirty="0"/>
              <a:t>Mais </a:t>
            </a:r>
            <a:r>
              <a:rPr lang="fr-FR" sz="1700" i="1" dirty="0"/>
              <a:t>non-souverain</a:t>
            </a:r>
            <a:r>
              <a:rPr lang="fr-FR" sz="1700" dirty="0"/>
              <a:t> et qui </a:t>
            </a:r>
            <a:r>
              <a:rPr lang="fr-FR" sz="1700" i="1" dirty="0"/>
              <a:t>fait partiellement nation</a:t>
            </a:r>
          </a:p>
          <a:p>
            <a:endParaRPr lang="fr-FR" dirty="0"/>
          </a:p>
          <a:p>
            <a:r>
              <a:rPr lang="fr-FR" dirty="0"/>
              <a:t>*Bilan…</a:t>
            </a:r>
          </a:p>
        </p:txBody>
      </p:sp>
    </p:spTree>
    <p:extLst>
      <p:ext uri="{BB962C8B-B14F-4D97-AF65-F5344CB8AC3E}">
        <p14:creationId xmlns:p14="http://schemas.microsoft.com/office/powerpoint/2010/main" val="2717669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36" y="116630"/>
            <a:ext cx="5189643" cy="5078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*Dès le début, des éloges dithyrambiques</a:t>
            </a:r>
          </a:p>
          <a:p>
            <a:r>
              <a:rPr lang="fr-FR" dirty="0"/>
              <a:t>Un texte parfait qui relève du </a:t>
            </a:r>
            <a:r>
              <a:rPr lang="fr-FR" i="1" dirty="0"/>
              <a:t>prodige</a:t>
            </a:r>
            <a:r>
              <a:rPr lang="fr-FR" dirty="0"/>
              <a:t> (Hamilton)</a:t>
            </a:r>
          </a:p>
          <a:p>
            <a:r>
              <a:rPr lang="fr-FR" dirty="0"/>
              <a:t>Où on y trouve </a:t>
            </a:r>
            <a:r>
              <a:rPr lang="fr-FR" i="1" dirty="0"/>
              <a:t>le doigt d’une intervention providentielle</a:t>
            </a:r>
            <a:r>
              <a:rPr lang="fr-FR" dirty="0"/>
              <a:t> (Madison)</a:t>
            </a:r>
          </a:p>
          <a:p>
            <a:endParaRPr lang="fr-FR" dirty="0"/>
          </a:p>
          <a:p>
            <a:r>
              <a:rPr lang="fr-FR" dirty="0"/>
              <a:t>1787-90 : Mais la Constitution sera</a:t>
            </a:r>
          </a:p>
          <a:p>
            <a:r>
              <a:rPr lang="fr-FR" dirty="0"/>
              <a:t>Péniblement ratifiée par les Etats</a:t>
            </a:r>
          </a:p>
          <a:p>
            <a:r>
              <a:rPr lang="fr-FR" dirty="0"/>
              <a:t>NB : 2005 : Ratification </a:t>
            </a:r>
            <a:r>
              <a:rPr lang="fr-FR" u="sng" dirty="0"/>
              <a:t>ratée</a:t>
            </a:r>
            <a:r>
              <a:rPr lang="fr-FR" dirty="0"/>
              <a:t> du traité de l’UE</a:t>
            </a:r>
          </a:p>
          <a:p>
            <a:endParaRPr lang="fr-FR" dirty="0"/>
          </a:p>
          <a:p>
            <a:r>
              <a:rPr lang="fr-FR" dirty="0"/>
              <a:t>*Quatre étapes…</a:t>
            </a:r>
          </a:p>
          <a:p>
            <a:endParaRPr lang="fr-FR" dirty="0"/>
          </a:p>
          <a:p>
            <a:r>
              <a:rPr lang="fr-FR" dirty="0"/>
              <a:t>a) 1787 : Des rejets concernant la procédure…</a:t>
            </a:r>
          </a:p>
          <a:p>
            <a:r>
              <a:rPr lang="fr-FR" dirty="0"/>
              <a:t>- L’art. 7 : Ratification si une majorité de 9 Etats sur 13 Fin de l’unanimité</a:t>
            </a:r>
          </a:p>
          <a:p>
            <a:r>
              <a:rPr lang="fr-FR" dirty="0"/>
              <a:t>- Ratifiée par des conventions hors-assemblées</a:t>
            </a:r>
          </a:p>
          <a:p>
            <a:endParaRPr lang="fr-FR" dirty="0"/>
          </a:p>
          <a:p>
            <a:r>
              <a:rPr lang="fr-FR" dirty="0"/>
              <a:t>b) Juin 1788 : Malgré cela, 9 Etats ont ratifié</a:t>
            </a:r>
          </a:p>
          <a:p>
            <a:r>
              <a:rPr lang="fr-FR" dirty="0"/>
              <a:t>En restent quatre…</a:t>
            </a:r>
          </a:p>
        </p:txBody>
      </p:sp>
      <p:pic>
        <p:nvPicPr>
          <p:cNvPr id="2" name="Image 1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1351DB26-C39F-291D-7AB7-2BC07D5E8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4" y="116630"/>
            <a:ext cx="6613560" cy="509819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91661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36" y="116630"/>
            <a:ext cx="5053913" cy="53553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c) Juin-Juillet 1788 : En Virginie et New-York</a:t>
            </a:r>
          </a:p>
          <a:p>
            <a:r>
              <a:rPr lang="fr-FR" dirty="0"/>
              <a:t>Les Fédéralistes finissent par l’emporter</a:t>
            </a:r>
          </a:p>
          <a:p>
            <a:r>
              <a:rPr lang="fr-FR" dirty="0"/>
              <a:t>En promettant un développement économique (!)</a:t>
            </a:r>
          </a:p>
          <a:p>
            <a:endParaRPr lang="fr-FR" dirty="0"/>
          </a:p>
          <a:p>
            <a:r>
              <a:rPr lang="fr-FR" dirty="0"/>
              <a:t>d) 1789-90 : Enfin, pour les derniers opposants…</a:t>
            </a:r>
          </a:p>
          <a:p>
            <a:r>
              <a:rPr lang="fr-FR" dirty="0"/>
              <a:t>Les limites de cette constitution concernent</a:t>
            </a:r>
          </a:p>
          <a:p>
            <a:r>
              <a:rPr lang="fr-FR" dirty="0"/>
              <a:t>Les libertés collectives et individuelles Les </a:t>
            </a:r>
            <a:r>
              <a:rPr lang="fr-FR" i="1" dirty="0"/>
              <a:t>droits</a:t>
            </a:r>
          </a:p>
          <a:p>
            <a:endParaRPr lang="fr-FR" dirty="0"/>
          </a:p>
          <a:p>
            <a:r>
              <a:rPr lang="fr-FR" dirty="0"/>
              <a:t>*Cinq Etats, </a:t>
            </a:r>
            <a:r>
              <a:rPr lang="fr-FR" sz="1700" dirty="0"/>
              <a:t>dont New York, Massachussetts et Virginie</a:t>
            </a:r>
            <a:r>
              <a:rPr lang="fr-FR" dirty="0"/>
              <a:t> Refusent de ratifier sans qu’il y soit rajouté</a:t>
            </a:r>
          </a:p>
          <a:p>
            <a:r>
              <a:rPr lang="fr-FR" i="1" dirty="0"/>
              <a:t>Une déclaration des droits </a:t>
            </a:r>
            <a:r>
              <a:rPr lang="fr-FR" dirty="0"/>
              <a:t>sous forme d’amendements (possible avec l’art. 5)</a:t>
            </a:r>
          </a:p>
          <a:p>
            <a:r>
              <a:rPr lang="fr-FR" dirty="0"/>
              <a:t>Promise par les Fédéralistes modérés</a:t>
            </a:r>
          </a:p>
          <a:p>
            <a:endParaRPr lang="fr-FR" dirty="0"/>
          </a:p>
          <a:p>
            <a:r>
              <a:rPr lang="fr-FR" dirty="0"/>
              <a:t>*NB : Depuis 1776…</a:t>
            </a:r>
          </a:p>
          <a:p>
            <a:r>
              <a:rPr lang="fr-FR" dirty="0"/>
              <a:t>Certains Etats ont rédigé leurs propres déclarations</a:t>
            </a:r>
          </a:p>
          <a:p>
            <a:endParaRPr lang="fr-FR" dirty="0"/>
          </a:p>
          <a:p>
            <a:r>
              <a:rPr lang="fr-FR" dirty="0"/>
              <a:t>*1789 : Ce sera l’objet des dix premiers amendements de cette constitution…</a:t>
            </a:r>
          </a:p>
        </p:txBody>
      </p:sp>
      <p:pic>
        <p:nvPicPr>
          <p:cNvPr id="2" name="Image 1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1351DB26-C39F-291D-7AB7-2BC07D5E8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251" y="116630"/>
            <a:ext cx="6791413" cy="52352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17291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36" y="116630"/>
            <a:ext cx="5843053" cy="58939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1787-1789 : … Les 10 premiers amendements de la Constitution, le </a:t>
            </a:r>
            <a:r>
              <a:rPr lang="fr-FR" b="1" i="1" dirty="0"/>
              <a:t>Bill of </a:t>
            </a:r>
            <a:r>
              <a:rPr lang="fr-FR" b="1" i="1" dirty="0" err="1"/>
              <a:t>Rights</a:t>
            </a:r>
            <a:r>
              <a:rPr lang="fr-FR" b="1" dirty="0"/>
              <a:t>, la Déclaration des droits</a:t>
            </a:r>
          </a:p>
          <a:p>
            <a:endParaRPr lang="fr-FR" dirty="0"/>
          </a:p>
          <a:p>
            <a:r>
              <a:rPr lang="fr-FR" dirty="0"/>
              <a:t>*Sept. 1789 : Une Déclaration des droits, </a:t>
            </a:r>
            <a:r>
              <a:rPr lang="fr-FR" i="1" dirty="0"/>
              <a:t>Bill of </a:t>
            </a:r>
            <a:r>
              <a:rPr lang="fr-FR" i="1" dirty="0" err="1"/>
              <a:t>Rights</a:t>
            </a:r>
            <a:endParaRPr lang="fr-FR" i="1" dirty="0"/>
          </a:p>
          <a:p>
            <a:r>
              <a:rPr lang="fr-FR" dirty="0"/>
              <a:t>Rajoutée à la constitution de 1787</a:t>
            </a:r>
          </a:p>
          <a:p>
            <a:r>
              <a:rPr lang="fr-FR" dirty="0"/>
              <a:t>Sous forme de 10 amendements</a:t>
            </a:r>
          </a:p>
          <a:p>
            <a:endParaRPr lang="fr-FR" dirty="0"/>
          </a:p>
          <a:p>
            <a:r>
              <a:rPr lang="fr-FR" dirty="0"/>
              <a:t>NB : Ratifiée par les Etats en 1791</a:t>
            </a:r>
          </a:p>
          <a:p>
            <a:endParaRPr lang="fr-FR" dirty="0"/>
          </a:p>
          <a:p>
            <a:r>
              <a:rPr lang="fr-FR" dirty="0"/>
              <a:t>*1</a:t>
            </a:r>
            <a:r>
              <a:rPr lang="fr-FR" baseline="30000" dirty="0"/>
              <a:t>er</a:t>
            </a:r>
            <a:r>
              <a:rPr lang="fr-FR" dirty="0"/>
              <a:t> : Liberté de culte et d’expression ; Pas de religion d’Etat</a:t>
            </a:r>
          </a:p>
          <a:p>
            <a:r>
              <a:rPr lang="fr-FR" dirty="0"/>
              <a:t>*2</a:t>
            </a:r>
            <a:r>
              <a:rPr lang="fr-FR" baseline="30000" dirty="0"/>
              <a:t>ème</a:t>
            </a:r>
            <a:r>
              <a:rPr lang="fr-FR" dirty="0"/>
              <a:t> : Pour la sécurité, milices et droit du port d’armes</a:t>
            </a:r>
          </a:p>
          <a:p>
            <a:r>
              <a:rPr lang="fr-FR" dirty="0"/>
              <a:t>*3</a:t>
            </a:r>
            <a:r>
              <a:rPr lang="fr-FR" baseline="30000" dirty="0"/>
              <a:t>ème</a:t>
            </a:r>
            <a:r>
              <a:rPr lang="fr-FR" dirty="0"/>
              <a:t> : L'État ne peut loger de troupes chez l'habitant en temps de paix</a:t>
            </a:r>
          </a:p>
          <a:p>
            <a:r>
              <a:rPr lang="fr-FR" dirty="0"/>
              <a:t>*4</a:t>
            </a:r>
            <a:r>
              <a:rPr lang="fr-FR" baseline="30000" dirty="0"/>
              <a:t>ème</a:t>
            </a:r>
            <a:r>
              <a:rPr lang="fr-FR" dirty="0"/>
              <a:t> à 8</a:t>
            </a:r>
            <a:r>
              <a:rPr lang="fr-FR" baseline="30000" dirty="0"/>
              <a:t>ème</a:t>
            </a:r>
            <a:r>
              <a:rPr lang="fr-FR" dirty="0"/>
              <a:t> : Droits contre l’arbitraire de la justice</a:t>
            </a:r>
          </a:p>
          <a:p>
            <a:r>
              <a:rPr lang="fr-FR" sz="1700" dirty="0"/>
              <a:t>Suppressions de cautions excessives, des châtiments cruels,…</a:t>
            </a:r>
          </a:p>
          <a:p>
            <a:r>
              <a:rPr lang="fr-FR" dirty="0"/>
              <a:t>*10</a:t>
            </a:r>
            <a:r>
              <a:rPr lang="fr-FR" baseline="30000" dirty="0"/>
              <a:t>ème</a:t>
            </a:r>
            <a:r>
              <a:rPr lang="fr-FR" dirty="0"/>
              <a:t> : Compétence générale des Etats</a:t>
            </a:r>
          </a:p>
          <a:p>
            <a:r>
              <a:rPr lang="fr-FR" dirty="0"/>
              <a:t>En dehors des compétences fédérales</a:t>
            </a:r>
          </a:p>
          <a:p>
            <a:endParaRPr lang="fr-FR" dirty="0"/>
          </a:p>
          <a:p>
            <a:r>
              <a:rPr lang="fr-FR" dirty="0"/>
              <a:t>*1789 : Indépendance acquise et Union fédérale établie</a:t>
            </a:r>
          </a:p>
          <a:p>
            <a:r>
              <a:rPr lang="fr-FR" dirty="0"/>
              <a:t>L’histoire des Etats-Unis peut vraiment commencer</a:t>
            </a:r>
          </a:p>
          <a:p>
            <a:r>
              <a:rPr lang="fr-FR" dirty="0"/>
              <a:t>Et notamment une histoire politique…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144E1471-6301-7D30-CEA3-0F52C52D3F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7050" y="204788"/>
            <a:ext cx="6057900" cy="64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6118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36" y="116630"/>
            <a:ext cx="6719875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800" b="1" dirty="0"/>
              <a:t>1789-1824 : Le 1</a:t>
            </a:r>
            <a:r>
              <a:rPr lang="fr-FR" sz="1800" b="1" baseline="30000" dirty="0"/>
              <a:t>er</a:t>
            </a:r>
            <a:r>
              <a:rPr lang="fr-FR" sz="1800" b="1" dirty="0"/>
              <a:t> bipartisme : Alternance du pouvoir fédéral entre Fédéralistes et Républicains-démocrates</a:t>
            </a:r>
          </a:p>
          <a:p>
            <a:endParaRPr lang="fr-FR" dirty="0"/>
          </a:p>
          <a:p>
            <a:r>
              <a:rPr lang="fr-FR" dirty="0"/>
              <a:t>*Jan. 1789 : 1</a:t>
            </a:r>
            <a:r>
              <a:rPr lang="fr-FR" baseline="30000" dirty="0"/>
              <a:t>ère</a:t>
            </a:r>
            <a:r>
              <a:rPr lang="fr-FR" dirty="0"/>
              <a:t> élection présidentielle</a:t>
            </a:r>
          </a:p>
          <a:p>
            <a:r>
              <a:rPr lang="fr-FR" u="sng" dirty="0"/>
              <a:t>George Washington</a:t>
            </a:r>
            <a:r>
              <a:rPr lang="fr-FR" dirty="0"/>
              <a:t> (V) est élu président à l’unanimité</a:t>
            </a:r>
          </a:p>
          <a:p>
            <a:endParaRPr lang="fr-FR" dirty="0"/>
          </a:p>
          <a:p>
            <a:r>
              <a:rPr lang="fr-FR" dirty="0"/>
              <a:t>NB : Les 1</a:t>
            </a:r>
            <a:r>
              <a:rPr lang="fr-FR" baseline="30000" dirty="0"/>
              <a:t>ers</a:t>
            </a:r>
            <a:r>
              <a:rPr lang="fr-FR" dirty="0"/>
              <a:t> présidents essentiellement du sud, virginiens (V)</a:t>
            </a:r>
          </a:p>
          <a:p>
            <a:r>
              <a:rPr lang="fr-FR" dirty="0"/>
              <a:t>Mais aussi du nord, du Massachussetts (M)</a:t>
            </a:r>
          </a:p>
          <a:p>
            <a:endParaRPr lang="fr-FR" dirty="0"/>
          </a:p>
          <a:p>
            <a:r>
              <a:rPr lang="fr-FR" dirty="0"/>
              <a:t>*Mars 1789 : 1</a:t>
            </a:r>
            <a:r>
              <a:rPr lang="fr-FR" baseline="30000" dirty="0"/>
              <a:t>ère</a:t>
            </a:r>
            <a:r>
              <a:rPr lang="fr-FR" dirty="0"/>
              <a:t> élection du Congrès</a:t>
            </a:r>
          </a:p>
        </p:txBody>
      </p:sp>
      <p:pic>
        <p:nvPicPr>
          <p:cNvPr id="2" name="Image 1" descr="Une image contenant texte, carte, atlas, diagramme&#10;&#10;Description générée automatiquement">
            <a:extLst>
              <a:ext uri="{FF2B5EF4-FFF2-40B4-BE49-F238E27FC236}">
                <a16:creationId xmlns:a16="http://schemas.microsoft.com/office/drawing/2014/main" id="{EDD15B40-3CD4-18E1-7B95-BBABFFB0DF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22" b="7495"/>
          <a:stretch/>
        </p:blipFill>
        <p:spPr>
          <a:xfrm>
            <a:off x="7035452" y="107893"/>
            <a:ext cx="4989534" cy="66422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39F78EC-212A-77CD-BBE2-667EC8EE744B}"/>
              </a:ext>
            </a:extLst>
          </p:cNvPr>
          <p:cNvSpPr/>
          <p:nvPr/>
        </p:nvSpPr>
        <p:spPr>
          <a:xfrm>
            <a:off x="7035452" y="107893"/>
            <a:ext cx="656266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1783</a:t>
            </a:r>
          </a:p>
        </p:txBody>
      </p:sp>
    </p:spTree>
    <p:extLst>
      <p:ext uri="{BB962C8B-B14F-4D97-AF65-F5344CB8AC3E}">
        <p14:creationId xmlns:p14="http://schemas.microsoft.com/office/powerpoint/2010/main" val="2293047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37" y="116630"/>
            <a:ext cx="3865810" cy="64633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1783-1828 : Les Etats-Unis d’Amérique, naissances d’un Etat et d’une nation</a:t>
            </a:r>
          </a:p>
        </p:txBody>
      </p:sp>
      <p:pic>
        <p:nvPicPr>
          <p:cNvPr id="2" name="Image 1" descr="Une image contenant carte&#10;&#10;Description générée automatiquement">
            <a:extLst>
              <a:ext uri="{FF2B5EF4-FFF2-40B4-BE49-F238E27FC236}">
                <a16:creationId xmlns:a16="http://schemas.microsoft.com/office/drawing/2014/main" id="{E31A5C3A-D397-2F22-AA35-482BC16CD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83" y="124097"/>
            <a:ext cx="7140052" cy="661727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26901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36" y="116630"/>
            <a:ext cx="6690897" cy="48013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800" b="1" dirty="0"/>
              <a:t>1789-1824 : Le 1</a:t>
            </a:r>
            <a:r>
              <a:rPr lang="fr-FR" sz="1800" b="1" baseline="30000" dirty="0"/>
              <a:t>er</a:t>
            </a:r>
            <a:r>
              <a:rPr lang="fr-FR" sz="1800" b="1" dirty="0"/>
              <a:t> bipartisme : Alternance du pouvoir fédéral entre Fédéralistes et Républicains-démocrates</a:t>
            </a:r>
          </a:p>
          <a:p>
            <a:endParaRPr lang="fr-FR" dirty="0"/>
          </a:p>
          <a:p>
            <a:r>
              <a:rPr lang="fr-FR" dirty="0"/>
              <a:t>*Avril 1789 : Le pouvoir fédéral s’installe à </a:t>
            </a:r>
            <a:r>
              <a:rPr lang="fr-FR" u="sng" dirty="0"/>
              <a:t>New-York</a:t>
            </a:r>
            <a:r>
              <a:rPr lang="fr-FR" dirty="0"/>
              <a:t> et à </a:t>
            </a:r>
            <a:r>
              <a:rPr lang="fr-FR" u="sng" dirty="0"/>
              <a:t>Philadelphie</a:t>
            </a:r>
          </a:p>
          <a:p>
            <a:r>
              <a:rPr lang="fr-FR" dirty="0"/>
              <a:t>NB : 1800 : A </a:t>
            </a:r>
            <a:r>
              <a:rPr lang="fr-FR" u="sng" dirty="0"/>
              <a:t>Washington</a:t>
            </a:r>
            <a:r>
              <a:rPr lang="fr-FR" dirty="0"/>
              <a:t> D.C., nouvelle ville et nouvelle capitale</a:t>
            </a:r>
          </a:p>
          <a:p>
            <a:endParaRPr lang="fr-FR" dirty="0"/>
          </a:p>
          <a:p>
            <a:r>
              <a:rPr lang="fr-FR" dirty="0"/>
              <a:t>*Et suite aux débats précédents, notamment </a:t>
            </a:r>
            <a:r>
              <a:rPr lang="fr-FR" sz="1700" dirty="0"/>
              <a:t>constitutionnels</a:t>
            </a:r>
          </a:p>
          <a:p>
            <a:r>
              <a:rPr lang="fr-FR" dirty="0"/>
              <a:t>Des oppositions économiques, sociales et politiques se forment</a:t>
            </a:r>
          </a:p>
          <a:p>
            <a:endParaRPr lang="fr-FR" dirty="0"/>
          </a:p>
          <a:p>
            <a:r>
              <a:rPr lang="fr-FR" dirty="0"/>
              <a:t>*De 1789, jusqu’en 1860 et la guerre de Sécession</a:t>
            </a:r>
          </a:p>
          <a:p>
            <a:r>
              <a:rPr lang="fr-FR" dirty="0"/>
              <a:t>Deux modes de vie vont s’opposer</a:t>
            </a:r>
          </a:p>
          <a:p>
            <a:r>
              <a:rPr lang="fr-FR" dirty="0"/>
              <a:t>Un paysage de </a:t>
            </a:r>
            <a:r>
              <a:rPr lang="fr-FR" i="1" dirty="0"/>
              <a:t>bipolarisation</a:t>
            </a:r>
            <a:r>
              <a:rPr lang="fr-FR" dirty="0"/>
              <a:t> va se mettre en place</a:t>
            </a:r>
          </a:p>
          <a:p>
            <a:r>
              <a:rPr lang="fr-FR" dirty="0"/>
              <a:t>Avec comme conséquence, un </a:t>
            </a:r>
            <a:r>
              <a:rPr lang="fr-FR" i="1" dirty="0"/>
              <a:t>bipartisme</a:t>
            </a:r>
          </a:p>
          <a:p>
            <a:r>
              <a:rPr lang="fr-FR" dirty="0"/>
              <a:t>NB : Les partis considérés comme des </a:t>
            </a:r>
            <a:r>
              <a:rPr lang="fr-FR" i="1" dirty="0"/>
              <a:t>factions</a:t>
            </a:r>
          </a:p>
          <a:p>
            <a:r>
              <a:rPr lang="fr-FR" dirty="0"/>
              <a:t>Non-prévus par la Constitution de 1787, vont rythmer la vie politique</a:t>
            </a:r>
          </a:p>
          <a:p>
            <a:endParaRPr lang="fr-FR" dirty="0"/>
          </a:p>
          <a:p>
            <a:r>
              <a:rPr lang="fr-FR" dirty="0"/>
              <a:t>*1789 : Deux forces politiques apparaissent…</a:t>
            </a:r>
          </a:p>
        </p:txBody>
      </p:sp>
    </p:spTree>
    <p:extLst>
      <p:ext uri="{BB962C8B-B14F-4D97-AF65-F5344CB8AC3E}">
        <p14:creationId xmlns:p14="http://schemas.microsoft.com/office/powerpoint/2010/main" val="37600824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547" y="116630"/>
            <a:ext cx="5870647" cy="48013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1) Les Fédéralistes centralisateurs…</a:t>
            </a:r>
          </a:p>
          <a:p>
            <a:r>
              <a:rPr lang="fr-FR" u="sng" dirty="0"/>
              <a:t>George Washington</a:t>
            </a:r>
            <a:r>
              <a:rPr lang="fr-FR" dirty="0"/>
              <a:t>, </a:t>
            </a:r>
            <a:r>
              <a:rPr lang="fr-FR" u="sng" dirty="0"/>
              <a:t>John Adams</a:t>
            </a:r>
            <a:r>
              <a:rPr lang="fr-FR" dirty="0"/>
              <a:t> et </a:t>
            </a:r>
            <a:r>
              <a:rPr lang="fr-FR" u="sng" dirty="0"/>
              <a:t>Alexander Hamilton</a:t>
            </a:r>
            <a:r>
              <a:rPr lang="fr-FR" dirty="0"/>
              <a:t> </a:t>
            </a:r>
          </a:p>
          <a:p>
            <a:r>
              <a:rPr lang="fr-FR" dirty="0"/>
              <a:t>NB : </a:t>
            </a:r>
            <a:r>
              <a:rPr lang="fr-FR" u="sng" dirty="0"/>
              <a:t>James Madison</a:t>
            </a:r>
            <a:r>
              <a:rPr lang="fr-FR" dirty="0"/>
              <a:t> au début…</a:t>
            </a:r>
          </a:p>
          <a:p>
            <a:endParaRPr lang="fr-FR" dirty="0"/>
          </a:p>
          <a:p>
            <a:r>
              <a:rPr lang="fr-FR" dirty="0"/>
              <a:t>a) Soutenus par les milieux marchands de la côte</a:t>
            </a:r>
          </a:p>
          <a:p>
            <a:r>
              <a:rPr lang="fr-FR" dirty="0"/>
              <a:t>NB : Essentiellement en Nouvelle-Angleterre</a:t>
            </a:r>
          </a:p>
          <a:p>
            <a:endParaRPr lang="fr-FR" dirty="0"/>
          </a:p>
          <a:p>
            <a:r>
              <a:rPr lang="fr-FR" dirty="0"/>
              <a:t>Et comme Alexander Hamilton</a:t>
            </a:r>
          </a:p>
          <a:p>
            <a:r>
              <a:rPr lang="fr-FR" dirty="0"/>
              <a:t>Secrétaire du Trésor de 1789 à 1795…</a:t>
            </a:r>
          </a:p>
          <a:p>
            <a:endParaRPr lang="fr-FR" dirty="0"/>
          </a:p>
          <a:p>
            <a:r>
              <a:rPr lang="fr-FR" dirty="0"/>
              <a:t>b) En matière politique…</a:t>
            </a:r>
          </a:p>
          <a:p>
            <a:r>
              <a:rPr lang="fr-FR" dirty="0"/>
              <a:t>Admirateurs de la monarchie parlementaire anglaise</a:t>
            </a:r>
          </a:p>
          <a:p>
            <a:r>
              <a:rPr lang="fr-FR" dirty="0"/>
              <a:t>Ils sont très méfiants envers la démocratie</a:t>
            </a:r>
          </a:p>
          <a:p>
            <a:r>
              <a:rPr lang="fr-FR" dirty="0"/>
              <a:t>Et ils sont partisans d’un Etat fédéral fort</a:t>
            </a:r>
          </a:p>
          <a:p>
            <a:endParaRPr lang="fr-FR" dirty="0"/>
          </a:p>
          <a:p>
            <a:r>
              <a:rPr lang="fr-FR" dirty="0"/>
              <a:t>NB : Durant la guerre d’indépendance…</a:t>
            </a:r>
          </a:p>
          <a:p>
            <a:r>
              <a:rPr lang="fr-FR" dirty="0"/>
              <a:t>Hamilton choqué par la faiblesse et l’incapacité du pouvoir</a:t>
            </a:r>
          </a:p>
        </p:txBody>
      </p:sp>
    </p:spTree>
    <p:extLst>
      <p:ext uri="{BB962C8B-B14F-4D97-AF65-F5344CB8AC3E}">
        <p14:creationId xmlns:p14="http://schemas.microsoft.com/office/powerpoint/2010/main" val="24326875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547" y="116630"/>
            <a:ext cx="5870647" cy="42473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c) En matière sociale et économique…</a:t>
            </a:r>
          </a:p>
          <a:p>
            <a:r>
              <a:rPr lang="fr-FR" dirty="0"/>
              <a:t>Admirateurs de la Révolution industrielle anglaise naissante</a:t>
            </a:r>
          </a:p>
          <a:p>
            <a:r>
              <a:rPr lang="fr-FR" dirty="0"/>
              <a:t>Ils sont partisans d’une industrialisation urbaine</a:t>
            </a:r>
          </a:p>
          <a:p>
            <a:r>
              <a:rPr lang="fr-FR" dirty="0"/>
              <a:t>NB : 1789 : Les EU, un pays essentiellement rural</a:t>
            </a:r>
          </a:p>
          <a:p>
            <a:endParaRPr lang="fr-FR" dirty="0"/>
          </a:p>
          <a:p>
            <a:r>
              <a:rPr lang="fr-FR" dirty="0"/>
              <a:t>d) En matière institutionnelle…</a:t>
            </a:r>
          </a:p>
          <a:p>
            <a:r>
              <a:rPr lang="fr-FR" dirty="0"/>
              <a:t>Ils préconisent une interprétation </a:t>
            </a:r>
            <a:r>
              <a:rPr lang="fr-FR" i="1" dirty="0"/>
              <a:t>large</a:t>
            </a:r>
            <a:r>
              <a:rPr lang="fr-FR" dirty="0"/>
              <a:t> de la Constitution</a:t>
            </a:r>
          </a:p>
          <a:p>
            <a:r>
              <a:rPr lang="fr-FR" dirty="0"/>
              <a:t>Pour pallier ainsi </a:t>
            </a:r>
            <a:r>
              <a:rPr lang="fr-FR" i="1" dirty="0"/>
              <a:t>ses manques ou ses obscurités</a:t>
            </a:r>
          </a:p>
          <a:p>
            <a:endParaRPr lang="fr-FR" dirty="0"/>
          </a:p>
          <a:p>
            <a:r>
              <a:rPr lang="fr-FR" dirty="0"/>
              <a:t>e) Enfin, en politique extérieure…</a:t>
            </a:r>
          </a:p>
          <a:p>
            <a:r>
              <a:rPr lang="fr-FR" dirty="0"/>
              <a:t>Les Fédéralistes sont soucieux de maintenir</a:t>
            </a:r>
          </a:p>
          <a:p>
            <a:r>
              <a:rPr lang="fr-FR" dirty="0"/>
              <a:t>Et de développer les liens avec l’extérieur…</a:t>
            </a:r>
          </a:p>
          <a:p>
            <a:endParaRPr lang="fr-FR" dirty="0"/>
          </a:p>
          <a:p>
            <a:r>
              <a:rPr lang="fr-FR" dirty="0"/>
              <a:t>*Guerres révolutionnaires en Europe, proches de la GB</a:t>
            </a:r>
          </a:p>
          <a:p>
            <a:r>
              <a:rPr lang="fr-FR" dirty="0"/>
              <a:t>NB : 1800 : Adams accusé de </a:t>
            </a:r>
            <a:r>
              <a:rPr lang="fr-FR" i="1" dirty="0"/>
              <a:t>monarchisme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75253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547" y="116630"/>
            <a:ext cx="5971973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2) Les Républicains-démocrates décentralisateurs…</a:t>
            </a:r>
          </a:p>
          <a:p>
            <a:r>
              <a:rPr lang="fr-FR" u="sng" dirty="0"/>
              <a:t>Thomas Jefferson</a:t>
            </a:r>
            <a:r>
              <a:rPr lang="fr-FR" dirty="0"/>
              <a:t>, </a:t>
            </a:r>
            <a:r>
              <a:rPr lang="fr-FR" u="sng" dirty="0"/>
              <a:t>James Madison</a:t>
            </a:r>
            <a:r>
              <a:rPr lang="fr-FR" dirty="0"/>
              <a:t> (1790), </a:t>
            </a:r>
            <a:r>
              <a:rPr lang="fr-FR" u="sng" dirty="0"/>
              <a:t>James Monroe</a:t>
            </a:r>
          </a:p>
          <a:p>
            <a:endParaRPr lang="fr-FR" dirty="0"/>
          </a:p>
          <a:p>
            <a:r>
              <a:rPr lang="fr-FR" dirty="0"/>
              <a:t>a) Dominants dans le sud</a:t>
            </a:r>
          </a:p>
          <a:p>
            <a:endParaRPr lang="fr-FR" dirty="0"/>
          </a:p>
          <a:p>
            <a:r>
              <a:rPr lang="fr-FR" dirty="0"/>
              <a:t>b) En matière politique…</a:t>
            </a:r>
          </a:p>
          <a:p>
            <a:r>
              <a:rPr lang="fr-FR" dirty="0"/>
              <a:t>Ils sont anti-fédéralistes</a:t>
            </a:r>
          </a:p>
          <a:p>
            <a:r>
              <a:rPr lang="fr-FR" dirty="0"/>
              <a:t>NB : Souvenir de la tyrannie du pouvoir central britannique</a:t>
            </a:r>
          </a:p>
          <a:p>
            <a:endParaRPr lang="fr-FR" dirty="0"/>
          </a:p>
          <a:p>
            <a:r>
              <a:rPr lang="fr-FR" dirty="0"/>
              <a:t>Plus démocrates et plus favorables aux libertés individuelles </a:t>
            </a:r>
          </a:p>
        </p:txBody>
      </p:sp>
    </p:spTree>
    <p:extLst>
      <p:ext uri="{BB962C8B-B14F-4D97-AF65-F5344CB8AC3E}">
        <p14:creationId xmlns:p14="http://schemas.microsoft.com/office/powerpoint/2010/main" val="40357129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547" y="116630"/>
            <a:ext cx="5971973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c) En matière sociale et économique…</a:t>
            </a:r>
          </a:p>
          <a:p>
            <a:endParaRPr lang="fr-FR" dirty="0"/>
          </a:p>
          <a:p>
            <a:r>
              <a:rPr lang="fr-FR" dirty="0"/>
              <a:t>- Attachés à la mise en valeur de la terre ; Et ainsi…</a:t>
            </a:r>
          </a:p>
          <a:p>
            <a:endParaRPr lang="fr-FR" dirty="0"/>
          </a:p>
          <a:p>
            <a:r>
              <a:rPr lang="fr-FR" dirty="0"/>
              <a:t>- Partisans d’une république </a:t>
            </a:r>
            <a:r>
              <a:rPr lang="fr-FR" i="1" dirty="0"/>
              <a:t>agraire</a:t>
            </a:r>
            <a:r>
              <a:rPr lang="fr-FR" dirty="0"/>
              <a:t> composée</a:t>
            </a:r>
          </a:p>
          <a:p>
            <a:r>
              <a:rPr lang="fr-FR" dirty="0"/>
              <a:t>D’une majorité de petits propriétaires agricoles ; Car…</a:t>
            </a:r>
          </a:p>
          <a:p>
            <a:endParaRPr lang="fr-FR" dirty="0"/>
          </a:p>
          <a:p>
            <a:r>
              <a:rPr lang="fr-FR" dirty="0"/>
              <a:t>- La propriété est source</a:t>
            </a:r>
          </a:p>
          <a:p>
            <a:r>
              <a:rPr lang="fr-FR" dirty="0"/>
              <a:t>D’indépendance, de liberté, de bonheur et de vertu…</a:t>
            </a:r>
          </a:p>
          <a:p>
            <a:endParaRPr lang="fr-FR" dirty="0"/>
          </a:p>
          <a:p>
            <a:r>
              <a:rPr lang="fr-FR" dirty="0"/>
              <a:t>- Et par conséquent</a:t>
            </a:r>
          </a:p>
          <a:p>
            <a:r>
              <a:rPr lang="fr-FR" dirty="0"/>
              <a:t>Les plus favorables à la conquête de l’Ouest</a:t>
            </a:r>
          </a:p>
          <a:p>
            <a:r>
              <a:rPr lang="fr-FR" dirty="0"/>
              <a:t>NB : 1784-87 : Lois sur les Territoires de l’Ouest</a:t>
            </a:r>
          </a:p>
          <a:p>
            <a:r>
              <a:rPr lang="fr-FR" u="sng" dirty="0"/>
              <a:t>Thomas Jefferson</a:t>
            </a:r>
            <a:r>
              <a:rPr lang="fr-FR" dirty="0"/>
              <a:t> à la manœuvre…</a:t>
            </a:r>
          </a:p>
        </p:txBody>
      </p:sp>
    </p:spTree>
    <p:extLst>
      <p:ext uri="{BB962C8B-B14F-4D97-AF65-F5344CB8AC3E}">
        <p14:creationId xmlns:p14="http://schemas.microsoft.com/office/powerpoint/2010/main" val="36029833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547" y="116630"/>
            <a:ext cx="5971973" cy="56323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d) En matière institutionnelle…</a:t>
            </a:r>
          </a:p>
          <a:p>
            <a:r>
              <a:rPr lang="fr-FR" dirty="0"/>
              <a:t>Dans le but de défendre les intérêts des Etats</a:t>
            </a:r>
          </a:p>
          <a:p>
            <a:r>
              <a:rPr lang="fr-FR" dirty="0"/>
              <a:t>Ils préconisent une interprétation </a:t>
            </a:r>
            <a:r>
              <a:rPr lang="fr-FR" i="1" dirty="0"/>
              <a:t>étroite</a:t>
            </a:r>
            <a:r>
              <a:rPr lang="fr-FR" dirty="0"/>
              <a:t> de la Constitution…</a:t>
            </a:r>
          </a:p>
          <a:p>
            <a:endParaRPr lang="fr-FR" dirty="0"/>
          </a:p>
          <a:p>
            <a:r>
              <a:rPr lang="fr-FR" dirty="0"/>
              <a:t>En soutenant notamment le 10</a:t>
            </a:r>
            <a:r>
              <a:rPr lang="fr-FR" baseline="30000" dirty="0"/>
              <a:t>ème</a:t>
            </a:r>
            <a:r>
              <a:rPr lang="fr-FR" dirty="0"/>
              <a:t> amendement</a:t>
            </a:r>
          </a:p>
          <a:p>
            <a:r>
              <a:rPr lang="fr-FR" i="1" dirty="0"/>
              <a:t>Les pouvoirs non délégués aux Etats-Unis et non refusés aux Etats, sont réservés aux Etats</a:t>
            </a:r>
          </a:p>
          <a:p>
            <a:endParaRPr lang="fr-FR" dirty="0"/>
          </a:p>
          <a:p>
            <a:r>
              <a:rPr lang="fr-FR" dirty="0"/>
              <a:t>e) Enfin, en politique extérieure…</a:t>
            </a:r>
          </a:p>
          <a:p>
            <a:r>
              <a:rPr lang="fr-FR" dirty="0"/>
              <a:t>Ils sont plus isolationnistes</a:t>
            </a:r>
          </a:p>
          <a:p>
            <a:endParaRPr lang="fr-FR" dirty="0"/>
          </a:p>
          <a:p>
            <a:r>
              <a:rPr lang="fr-FR" dirty="0"/>
              <a:t>*Guerres révolutionnaires en Europe</a:t>
            </a:r>
          </a:p>
          <a:p>
            <a:r>
              <a:rPr lang="fr-FR" dirty="0"/>
              <a:t>Proches des révolutionnaires français </a:t>
            </a:r>
            <a:r>
              <a:rPr lang="fr-FR" i="1" dirty="0"/>
              <a:t>modérés</a:t>
            </a:r>
          </a:p>
          <a:p>
            <a:r>
              <a:rPr lang="fr-FR" dirty="0"/>
              <a:t>NB : 1800 : Jefferson accusé </a:t>
            </a:r>
            <a:r>
              <a:rPr lang="fr-FR" i="1" dirty="0"/>
              <a:t>d’être vendu à ces horribles Français qui ont décapité leur roi et assassiné la religion</a:t>
            </a:r>
          </a:p>
          <a:p>
            <a:endParaRPr lang="fr-FR" dirty="0"/>
          </a:p>
          <a:p>
            <a:r>
              <a:rPr lang="fr-FR" dirty="0"/>
              <a:t>*Donc, deux forces politiques opposées</a:t>
            </a:r>
          </a:p>
          <a:p>
            <a:r>
              <a:rPr lang="fr-FR" dirty="0"/>
              <a:t>Avec deux visions politico-économiques antagonistes</a:t>
            </a:r>
          </a:p>
          <a:p>
            <a:endParaRPr lang="fr-FR" dirty="0"/>
          </a:p>
          <a:p>
            <a:r>
              <a:rPr lang="fr-FR" dirty="0"/>
              <a:t>*Et pour chacune de ces deux forces, son temps…</a:t>
            </a:r>
          </a:p>
        </p:txBody>
      </p:sp>
    </p:spTree>
    <p:extLst>
      <p:ext uri="{BB962C8B-B14F-4D97-AF65-F5344CB8AC3E}">
        <p14:creationId xmlns:p14="http://schemas.microsoft.com/office/powerpoint/2010/main" val="33868209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36" y="116630"/>
            <a:ext cx="5724873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1789-1800 : Le temps des Fédéralistes : …</a:t>
            </a:r>
          </a:p>
          <a:p>
            <a:endParaRPr lang="fr-FR" dirty="0"/>
          </a:p>
          <a:p>
            <a:r>
              <a:rPr lang="fr-FR" dirty="0"/>
              <a:t>*1789-1800 : Le temps des Fédéralistes…</a:t>
            </a:r>
          </a:p>
          <a:p>
            <a:endParaRPr lang="fr-FR" dirty="0"/>
          </a:p>
          <a:p>
            <a:r>
              <a:rPr lang="fr-FR" dirty="0"/>
              <a:t>a) 1789-96 : Double-mandat de </a:t>
            </a:r>
            <a:r>
              <a:rPr lang="fr-FR" u="sng" dirty="0"/>
              <a:t>George Washington</a:t>
            </a:r>
            <a:r>
              <a:rPr lang="fr-FR" dirty="0"/>
              <a:t> (V)</a:t>
            </a:r>
          </a:p>
          <a:p>
            <a:r>
              <a:rPr lang="fr-FR" dirty="0"/>
              <a:t>Vice-président : </a:t>
            </a:r>
            <a:r>
              <a:rPr lang="fr-FR" u="sng" dirty="0"/>
              <a:t>John Adams</a:t>
            </a:r>
            <a:r>
              <a:rPr lang="fr-FR" dirty="0"/>
              <a:t>, allié à George Washington</a:t>
            </a:r>
          </a:p>
          <a:p>
            <a:r>
              <a:rPr lang="fr-FR" u="sng" dirty="0"/>
              <a:t>Alexander Hamilton</a:t>
            </a:r>
            <a:r>
              <a:rPr lang="fr-FR" dirty="0"/>
              <a:t>, secrétaire du Trésor (1789-95)</a:t>
            </a:r>
          </a:p>
          <a:p>
            <a:endParaRPr lang="fr-FR" dirty="0"/>
          </a:p>
          <a:p>
            <a:r>
              <a:rPr lang="fr-FR" dirty="0"/>
              <a:t>b) 1797-1800 : John Adams (M)</a:t>
            </a:r>
          </a:p>
          <a:p>
            <a:r>
              <a:rPr lang="fr-FR" dirty="0"/>
              <a:t>Vice-président : </a:t>
            </a:r>
            <a:r>
              <a:rPr lang="fr-FR" u="sng" dirty="0"/>
              <a:t>Thomas Jefferson</a:t>
            </a:r>
            <a:r>
              <a:rPr lang="fr-FR" dirty="0"/>
              <a:t>, opposant à Adams</a:t>
            </a:r>
          </a:p>
          <a:p>
            <a:r>
              <a:rPr lang="fr-FR" dirty="0"/>
              <a:t>NB : Le 2</a:t>
            </a:r>
            <a:r>
              <a:rPr lang="fr-FR" baseline="30000" dirty="0"/>
              <a:t>ème</a:t>
            </a:r>
            <a:r>
              <a:rPr lang="fr-FR" dirty="0"/>
              <a:t> de l’élection présidentielle ; A revoir…</a:t>
            </a:r>
          </a:p>
          <a:p>
            <a:endParaRPr lang="fr-FR" dirty="0"/>
          </a:p>
          <a:p>
            <a:r>
              <a:rPr lang="fr-FR" dirty="0"/>
              <a:t>*Pour les Fédéralistes au pouvoir</a:t>
            </a:r>
          </a:p>
          <a:p>
            <a:r>
              <a:rPr lang="fr-FR" dirty="0"/>
              <a:t>Trois objectifs…</a:t>
            </a:r>
          </a:p>
        </p:txBody>
      </p:sp>
    </p:spTree>
    <p:extLst>
      <p:ext uri="{BB962C8B-B14F-4D97-AF65-F5344CB8AC3E}">
        <p14:creationId xmlns:p14="http://schemas.microsoft.com/office/powerpoint/2010/main" val="1986983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36" y="116630"/>
            <a:ext cx="5724873" cy="36933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1789-1800 : Le temps des Fédéralistes : …</a:t>
            </a:r>
          </a:p>
          <a:p>
            <a:endParaRPr lang="fr-FR" dirty="0"/>
          </a:p>
          <a:p>
            <a:r>
              <a:rPr lang="fr-FR" dirty="0"/>
              <a:t>a) Conforter l’Union en renforçant le gouvernement fédéral</a:t>
            </a:r>
          </a:p>
          <a:p>
            <a:endParaRPr lang="fr-FR" dirty="0"/>
          </a:p>
          <a:p>
            <a:r>
              <a:rPr lang="fr-FR" dirty="0"/>
              <a:t>b) Redresser l’économie en développant l’industrie</a:t>
            </a:r>
          </a:p>
          <a:p>
            <a:endParaRPr lang="fr-FR" dirty="0"/>
          </a:p>
          <a:p>
            <a:r>
              <a:rPr lang="fr-FR" dirty="0"/>
              <a:t>c) Redresser les finances en réglant</a:t>
            </a:r>
          </a:p>
          <a:p>
            <a:r>
              <a:rPr lang="fr-FR" dirty="0"/>
              <a:t>Le problème de la dette de guerre…</a:t>
            </a:r>
          </a:p>
          <a:p>
            <a:endParaRPr lang="fr-FR" dirty="0"/>
          </a:p>
          <a:p>
            <a:r>
              <a:rPr lang="fr-FR" dirty="0"/>
              <a:t>*Et sur ces deux derniers points</a:t>
            </a:r>
          </a:p>
          <a:p>
            <a:r>
              <a:rPr lang="fr-FR" u="sng" dirty="0"/>
              <a:t>Alexander Hamilton</a:t>
            </a:r>
            <a:r>
              <a:rPr lang="fr-FR" dirty="0"/>
              <a:t>, Secrétaire du Trésor (1789-95)</a:t>
            </a:r>
          </a:p>
          <a:p>
            <a:r>
              <a:rPr lang="fr-FR" dirty="0"/>
              <a:t>Et élément essentiel de cette 1</a:t>
            </a:r>
            <a:r>
              <a:rPr lang="fr-FR" baseline="30000" dirty="0"/>
              <a:t>ère</a:t>
            </a:r>
            <a:r>
              <a:rPr lang="fr-FR" dirty="0"/>
              <a:t> décennie de l’Union</a:t>
            </a:r>
          </a:p>
          <a:p>
            <a:r>
              <a:rPr lang="fr-FR" dirty="0"/>
              <a:t>Va mettre en place quatre mesures…</a:t>
            </a:r>
          </a:p>
        </p:txBody>
      </p:sp>
    </p:spTree>
    <p:extLst>
      <p:ext uri="{BB962C8B-B14F-4D97-AF65-F5344CB8AC3E}">
        <p14:creationId xmlns:p14="http://schemas.microsoft.com/office/powerpoint/2010/main" val="14724325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36" y="116630"/>
            <a:ext cx="5724873" cy="66941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1789-1800 : … La politique économique nationale de Hamilton : Remboursement de la dette de guerre, Union et Etats ; …</a:t>
            </a:r>
          </a:p>
          <a:p>
            <a:endParaRPr lang="fr-FR" dirty="0"/>
          </a:p>
          <a:p>
            <a:r>
              <a:rPr lang="fr-FR" dirty="0"/>
              <a:t>a) 1790 : Pour restaurer le </a:t>
            </a:r>
            <a:r>
              <a:rPr lang="fr-FR" i="1" dirty="0"/>
              <a:t>crédit</a:t>
            </a:r>
            <a:r>
              <a:rPr lang="fr-FR" dirty="0"/>
              <a:t> des jeunes Etats-Unis</a:t>
            </a:r>
          </a:p>
          <a:p>
            <a:r>
              <a:rPr lang="fr-FR" u="sng" dirty="0"/>
              <a:t>Hamilton</a:t>
            </a:r>
            <a:r>
              <a:rPr lang="fr-FR" dirty="0"/>
              <a:t> propose d’éponger la dette…</a:t>
            </a:r>
          </a:p>
          <a:p>
            <a:endParaRPr lang="fr-FR" dirty="0"/>
          </a:p>
          <a:p>
            <a:r>
              <a:rPr lang="fr-FR" dirty="0"/>
              <a:t>*Rembourser les 50 millions $ de la dette fédérale</a:t>
            </a:r>
          </a:p>
          <a:p>
            <a:endParaRPr lang="fr-FR" dirty="0"/>
          </a:p>
          <a:p>
            <a:r>
              <a:rPr lang="fr-FR" dirty="0"/>
              <a:t>*Reprendre la dette des Etats en faillite (20 millions $)</a:t>
            </a:r>
          </a:p>
          <a:p>
            <a:r>
              <a:rPr lang="fr-FR" dirty="0"/>
              <a:t>Par le gouvernement fédéral et s’en porter garant</a:t>
            </a:r>
          </a:p>
          <a:p>
            <a:r>
              <a:rPr lang="fr-FR" i="1" dirty="0"/>
              <a:t>Le moment hamiltonien</a:t>
            </a:r>
            <a:endParaRPr lang="fr-FR" dirty="0"/>
          </a:p>
          <a:p>
            <a:endParaRPr lang="fr-FR" i="1" dirty="0"/>
          </a:p>
          <a:p>
            <a:r>
              <a:rPr lang="fr-FR" dirty="0"/>
              <a:t>*Opposition des Républicains-démocrates</a:t>
            </a:r>
          </a:p>
          <a:p>
            <a:r>
              <a:rPr lang="fr-FR" dirty="0"/>
              <a:t>Car non-prévu dans la Constitution</a:t>
            </a:r>
          </a:p>
          <a:p>
            <a:r>
              <a:rPr lang="fr-FR" dirty="0"/>
              <a:t>Interprétation </a:t>
            </a:r>
            <a:r>
              <a:rPr lang="fr-FR" i="1" dirty="0"/>
              <a:t>large</a:t>
            </a:r>
            <a:r>
              <a:rPr lang="fr-FR" dirty="0"/>
              <a:t> (Fédéralistes) ou </a:t>
            </a:r>
            <a:r>
              <a:rPr lang="fr-FR" i="1" dirty="0"/>
              <a:t>étroite</a:t>
            </a:r>
            <a:r>
              <a:rPr lang="fr-FR" dirty="0"/>
              <a:t> (Rep.-</a:t>
            </a:r>
            <a:r>
              <a:rPr lang="fr-FR" dirty="0" err="1"/>
              <a:t>dem</a:t>
            </a:r>
            <a:r>
              <a:rPr lang="fr-FR" dirty="0"/>
              <a:t>.)</a:t>
            </a:r>
          </a:p>
          <a:p>
            <a:endParaRPr lang="fr-FR" u="sng" dirty="0"/>
          </a:p>
          <a:p>
            <a:r>
              <a:rPr lang="fr-FR" dirty="0"/>
              <a:t>*</a:t>
            </a:r>
            <a:r>
              <a:rPr lang="fr-FR" u="sng" dirty="0"/>
              <a:t>James Madison</a:t>
            </a:r>
            <a:r>
              <a:rPr lang="fr-FR" dirty="0"/>
              <a:t>, fédéraliste, se rapproche des </a:t>
            </a:r>
            <a:r>
              <a:rPr lang="fr-FR" dirty="0" err="1"/>
              <a:t>Rép</a:t>
            </a:r>
            <a:r>
              <a:rPr lang="fr-FR" dirty="0"/>
              <a:t>.-dém.</a:t>
            </a:r>
          </a:p>
          <a:p>
            <a:r>
              <a:rPr lang="fr-FR" i="1" dirty="0"/>
              <a:t>Certains Etats </a:t>
            </a:r>
            <a:r>
              <a:rPr lang="fr-FR" dirty="0"/>
              <a:t>(Virginie, Maryland) </a:t>
            </a:r>
            <a:r>
              <a:rPr lang="fr-FR" i="1" dirty="0"/>
              <a:t>n’ont-ils pas fait des sacrifices pour rembourser leurs dettes ?</a:t>
            </a:r>
          </a:p>
          <a:p>
            <a:endParaRPr lang="fr-FR" dirty="0"/>
          </a:p>
          <a:p>
            <a:r>
              <a:rPr lang="fr-FR" dirty="0"/>
              <a:t>NB : 2020 : La Banque centrale européenne</a:t>
            </a:r>
          </a:p>
          <a:p>
            <a:r>
              <a:rPr lang="fr-FR" dirty="0"/>
              <a:t>Décide de racheter des obligations des Etats endettés</a:t>
            </a:r>
          </a:p>
          <a:p>
            <a:r>
              <a:rPr lang="fr-FR" i="1" dirty="0"/>
              <a:t>Moment hamiltonien</a:t>
            </a:r>
            <a:r>
              <a:rPr lang="fr-FR" dirty="0"/>
              <a:t> pour Jean </a:t>
            </a:r>
            <a:r>
              <a:rPr lang="fr-FR" dirty="0" err="1"/>
              <a:t>Quatremer</a:t>
            </a:r>
            <a:r>
              <a:rPr lang="fr-FR" dirty="0"/>
              <a:t>, </a:t>
            </a:r>
            <a:r>
              <a:rPr lang="fr-FR" i="1" dirty="0"/>
              <a:t>Libération</a:t>
            </a:r>
          </a:p>
        </p:txBody>
      </p:sp>
    </p:spTree>
    <p:extLst>
      <p:ext uri="{BB962C8B-B14F-4D97-AF65-F5344CB8AC3E}">
        <p14:creationId xmlns:p14="http://schemas.microsoft.com/office/powerpoint/2010/main" val="7574806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36" y="116630"/>
            <a:ext cx="5724873" cy="42319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1789-1800 : … Mise en place d’une fiscalité fédérale, …</a:t>
            </a:r>
          </a:p>
          <a:p>
            <a:endParaRPr lang="fr-FR" dirty="0"/>
          </a:p>
          <a:p>
            <a:r>
              <a:rPr lang="fr-FR" dirty="0"/>
              <a:t>b) 1790 : Pour consolider le remboursement de la dette</a:t>
            </a:r>
          </a:p>
          <a:p>
            <a:r>
              <a:rPr lang="fr-FR" dirty="0"/>
              <a:t>Hamilton met en place un système d’impôt fédéral</a:t>
            </a:r>
          </a:p>
          <a:p>
            <a:endParaRPr lang="fr-FR" dirty="0"/>
          </a:p>
          <a:p>
            <a:r>
              <a:rPr lang="fr-FR" dirty="0"/>
              <a:t>- Droits de douane sur les importations</a:t>
            </a:r>
          </a:p>
          <a:p>
            <a:r>
              <a:rPr lang="fr-FR" dirty="0"/>
              <a:t>NB : Permettant également un protectionnisme</a:t>
            </a:r>
          </a:p>
          <a:p>
            <a:r>
              <a:rPr lang="fr-FR" dirty="0"/>
              <a:t>Favorable au décollage industriel</a:t>
            </a:r>
          </a:p>
          <a:p>
            <a:endParaRPr lang="fr-FR" dirty="0"/>
          </a:p>
          <a:p>
            <a:r>
              <a:rPr lang="fr-FR" dirty="0"/>
              <a:t>- Impôts indirects sur les produits, et notamment le whisky</a:t>
            </a:r>
          </a:p>
          <a:p>
            <a:endParaRPr lang="fr-FR" dirty="0"/>
          </a:p>
          <a:p>
            <a:r>
              <a:rPr lang="fr-FR" dirty="0"/>
              <a:t>NB : 1794 : Protestations des fermiers, notamment en Pennsylvanie et sur la </a:t>
            </a:r>
            <a:r>
              <a:rPr lang="fr-FR" i="1" dirty="0"/>
              <a:t>frontière</a:t>
            </a:r>
            <a:r>
              <a:rPr lang="fr-FR" dirty="0"/>
              <a:t>, fermiers qui utilisent leurs excédents de grains pour faire de l’alcool, plus rentable et plus facile à transporter</a:t>
            </a:r>
          </a:p>
        </p:txBody>
      </p:sp>
    </p:spTree>
    <p:extLst>
      <p:ext uri="{BB962C8B-B14F-4D97-AF65-F5344CB8AC3E}">
        <p14:creationId xmlns:p14="http://schemas.microsoft.com/office/powerpoint/2010/main" val="1541474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120" y="116630"/>
            <a:ext cx="4567414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*Rappels…</a:t>
            </a:r>
          </a:p>
          <a:p>
            <a:endParaRPr lang="fr-FR" dirty="0"/>
          </a:p>
          <a:p>
            <a:r>
              <a:rPr lang="fr-FR" dirty="0"/>
              <a:t>*Mars 1783 : Derniers combats</a:t>
            </a:r>
          </a:p>
          <a:p>
            <a:r>
              <a:rPr lang="fr-FR" dirty="0"/>
              <a:t>Et fin de la guerre d'indépendance des EU</a:t>
            </a:r>
          </a:p>
          <a:p>
            <a:r>
              <a:rPr lang="fr-FR" dirty="0"/>
              <a:t>Contre la GB vaincue</a:t>
            </a:r>
          </a:p>
          <a:p>
            <a:endParaRPr lang="fr-FR" dirty="0"/>
          </a:p>
          <a:p>
            <a:r>
              <a:rPr lang="fr-FR" dirty="0"/>
              <a:t>*Sept. 1783 : Traité de Paris</a:t>
            </a:r>
          </a:p>
          <a:p>
            <a:r>
              <a:rPr lang="fr-FR" dirty="0"/>
              <a:t>En réalité, deux traités…</a:t>
            </a:r>
          </a:p>
        </p:txBody>
      </p:sp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3F6BB43E-7CA3-B547-2413-F4828E071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83" y="124097"/>
            <a:ext cx="7140052" cy="661727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7618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36" y="116630"/>
            <a:ext cx="5724873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1789-1800 : … création de la Banque des Etats-Unis, …</a:t>
            </a:r>
          </a:p>
          <a:p>
            <a:endParaRPr lang="fr-FR" dirty="0"/>
          </a:p>
          <a:p>
            <a:r>
              <a:rPr lang="fr-FR" dirty="0"/>
              <a:t>c) 1791</a:t>
            </a:r>
          </a:p>
          <a:p>
            <a:r>
              <a:rPr lang="fr-FR" dirty="0"/>
              <a:t>Création d’une banque centrale pour une durée de 20 ans</a:t>
            </a:r>
          </a:p>
          <a:p>
            <a:r>
              <a:rPr lang="fr-FR" dirty="0"/>
              <a:t>- Emettre assez de billets et de monnaie métallique </a:t>
            </a:r>
          </a:p>
          <a:p>
            <a:r>
              <a:rPr lang="fr-FR" dirty="0"/>
              <a:t>Pour mieux prélever les impôts et émettre des emprunts</a:t>
            </a:r>
          </a:p>
          <a:p>
            <a:r>
              <a:rPr lang="fr-FR" dirty="0"/>
              <a:t>- Une banque centrale régulatrice de l’économie</a:t>
            </a:r>
          </a:p>
          <a:p>
            <a:endParaRPr lang="fr-FR" dirty="0"/>
          </a:p>
          <a:p>
            <a:r>
              <a:rPr lang="fr-FR" dirty="0"/>
              <a:t>NB : Banque avec un capital de 10 millions à 80% privé</a:t>
            </a:r>
          </a:p>
          <a:p>
            <a:endParaRPr lang="fr-FR" dirty="0"/>
          </a:p>
          <a:p>
            <a:r>
              <a:rPr lang="fr-FR" dirty="0"/>
              <a:t>NB : Opposition des Républicains-démocrates</a:t>
            </a:r>
          </a:p>
          <a:p>
            <a:r>
              <a:rPr lang="fr-FR" dirty="0"/>
              <a:t>Car également anticonstitutionnelle</a:t>
            </a:r>
          </a:p>
        </p:txBody>
      </p:sp>
    </p:spTree>
    <p:extLst>
      <p:ext uri="{BB962C8B-B14F-4D97-AF65-F5344CB8AC3E}">
        <p14:creationId xmlns:p14="http://schemas.microsoft.com/office/powerpoint/2010/main" val="33468668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36" y="116630"/>
            <a:ext cx="5724873" cy="42473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1789-1800 : … mesures protectionnistes pour favoriser l’industrialisation ; …</a:t>
            </a:r>
          </a:p>
          <a:p>
            <a:endParaRPr lang="fr-FR" dirty="0"/>
          </a:p>
          <a:p>
            <a:r>
              <a:rPr lang="fr-FR" dirty="0"/>
              <a:t>d) Déc. 1791 : Hamilton présente un rapport</a:t>
            </a:r>
          </a:p>
          <a:p>
            <a:r>
              <a:rPr lang="fr-FR" dirty="0"/>
              <a:t>Un véritable plan économique d’ensemble</a:t>
            </a:r>
          </a:p>
          <a:p>
            <a:r>
              <a:rPr lang="fr-FR" dirty="0"/>
              <a:t>Objectif : Développer une économie industrielle</a:t>
            </a:r>
          </a:p>
          <a:p>
            <a:endParaRPr lang="fr-FR" dirty="0"/>
          </a:p>
          <a:p>
            <a:r>
              <a:rPr lang="fr-FR" dirty="0"/>
              <a:t>*Avec notamment de fortes mesures protectionnistes</a:t>
            </a:r>
          </a:p>
          <a:p>
            <a:r>
              <a:rPr lang="fr-FR" dirty="0"/>
              <a:t>Pour protéger les manufactures naissantes</a:t>
            </a:r>
          </a:p>
          <a:p>
            <a:r>
              <a:rPr lang="fr-FR" dirty="0"/>
              <a:t>Quitte à les subventionner</a:t>
            </a:r>
          </a:p>
          <a:p>
            <a:endParaRPr lang="fr-FR" dirty="0"/>
          </a:p>
          <a:p>
            <a:r>
              <a:rPr lang="fr-FR" dirty="0"/>
              <a:t>*Sous la pression des </a:t>
            </a:r>
            <a:r>
              <a:rPr lang="fr-FR" i="1" dirty="0"/>
              <a:t>agrariens</a:t>
            </a:r>
          </a:p>
          <a:p>
            <a:r>
              <a:rPr lang="fr-FR" dirty="0"/>
              <a:t>Le Congrès ne vote pas en faveur du rapport</a:t>
            </a:r>
          </a:p>
          <a:p>
            <a:endParaRPr lang="fr-FR" dirty="0"/>
          </a:p>
          <a:p>
            <a:r>
              <a:rPr lang="fr-FR" dirty="0"/>
              <a:t>*Bilan en trois points...</a:t>
            </a:r>
          </a:p>
        </p:txBody>
      </p:sp>
    </p:spTree>
    <p:extLst>
      <p:ext uri="{BB962C8B-B14F-4D97-AF65-F5344CB8AC3E}">
        <p14:creationId xmlns:p14="http://schemas.microsoft.com/office/powerpoint/2010/main" val="21186859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36" y="116630"/>
            <a:ext cx="5724873" cy="59093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1789-1800 : … La politique économique nationale de Hamilton permet le redressement économique et la diffusion de l’idée nationale</a:t>
            </a:r>
          </a:p>
          <a:p>
            <a:endParaRPr lang="fr-FR" dirty="0"/>
          </a:p>
          <a:p>
            <a:r>
              <a:rPr lang="fr-FR" dirty="0"/>
              <a:t>a) Prise en charge de la dette, impôts fédéraux</a:t>
            </a:r>
          </a:p>
          <a:p>
            <a:r>
              <a:rPr lang="fr-FR" dirty="0"/>
              <a:t>Banque centrale et protectionnisme industriel</a:t>
            </a:r>
          </a:p>
          <a:p>
            <a:r>
              <a:rPr lang="fr-FR" u="sng" dirty="0"/>
              <a:t>Alexander Hamilton</a:t>
            </a:r>
            <a:r>
              <a:rPr lang="fr-FR" dirty="0"/>
              <a:t>, le père du capitalisme américain</a:t>
            </a:r>
          </a:p>
          <a:p>
            <a:r>
              <a:rPr lang="fr-FR" dirty="0"/>
              <a:t>Un libéralisme économique sous l’égide du gouvernement fédéral</a:t>
            </a:r>
          </a:p>
          <a:p>
            <a:endParaRPr lang="fr-FR" dirty="0"/>
          </a:p>
          <a:p>
            <a:r>
              <a:rPr lang="fr-FR" dirty="0"/>
              <a:t>b) 1789-95 : Le </a:t>
            </a:r>
            <a:r>
              <a:rPr lang="fr-FR" i="1" dirty="0"/>
              <a:t>moment hamiltonien</a:t>
            </a:r>
            <a:r>
              <a:rPr lang="fr-FR" dirty="0"/>
              <a:t> </a:t>
            </a:r>
          </a:p>
          <a:p>
            <a:r>
              <a:rPr lang="fr-FR" dirty="0"/>
              <a:t>Et le redressement économique réussi</a:t>
            </a:r>
          </a:p>
          <a:p>
            <a:r>
              <a:rPr lang="fr-FR" dirty="0"/>
              <a:t>Sous la responsabilité du gouvernement fédéral</a:t>
            </a:r>
          </a:p>
          <a:p>
            <a:r>
              <a:rPr lang="fr-FR" dirty="0"/>
              <a:t>Va contribuer à diffuser l’idée nationale</a:t>
            </a:r>
          </a:p>
          <a:p>
            <a:endParaRPr lang="fr-FR" dirty="0"/>
          </a:p>
          <a:p>
            <a:r>
              <a:rPr lang="fr-FR" dirty="0"/>
              <a:t>Mais…</a:t>
            </a:r>
          </a:p>
          <a:p>
            <a:r>
              <a:rPr lang="fr-FR" dirty="0"/>
              <a:t>c) Cette Amérique industrielle, urbaine et capitaliste</a:t>
            </a:r>
          </a:p>
          <a:p>
            <a:r>
              <a:rPr lang="fr-FR" dirty="0"/>
              <a:t>Va à l’encontre de l’idéal agrarien </a:t>
            </a:r>
            <a:r>
              <a:rPr lang="fr-FR" u="sng" dirty="0"/>
              <a:t>majoritaire</a:t>
            </a:r>
            <a:r>
              <a:rPr lang="fr-FR" dirty="0"/>
              <a:t> de Jefferson...</a:t>
            </a:r>
          </a:p>
          <a:p>
            <a:endParaRPr lang="fr-FR" dirty="0"/>
          </a:p>
          <a:p>
            <a:r>
              <a:rPr lang="fr-FR" dirty="0"/>
              <a:t>*Ainsi…</a:t>
            </a:r>
          </a:p>
          <a:p>
            <a:r>
              <a:rPr lang="fr-FR" dirty="0"/>
              <a:t>1800 : Jefferson et ses amis conquièrent le pouvoir…</a:t>
            </a:r>
          </a:p>
        </p:txBody>
      </p:sp>
    </p:spTree>
    <p:extLst>
      <p:ext uri="{BB962C8B-B14F-4D97-AF65-F5344CB8AC3E}">
        <p14:creationId xmlns:p14="http://schemas.microsoft.com/office/powerpoint/2010/main" val="27179646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36" y="116630"/>
            <a:ext cx="5724873" cy="36933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1801-1824 : Le temps des Républicains-démocrates ; le rêve jeffersonien d’une Amérique agrarienne mais un projet toujours national</a:t>
            </a:r>
          </a:p>
          <a:p>
            <a:endParaRPr lang="fr-FR" dirty="0"/>
          </a:p>
          <a:p>
            <a:r>
              <a:rPr lang="fr-FR" dirty="0"/>
              <a:t>*1801-28 : Le temps des Républicains-démocrates…</a:t>
            </a:r>
          </a:p>
          <a:p>
            <a:endParaRPr lang="fr-FR" dirty="0"/>
          </a:p>
          <a:p>
            <a:r>
              <a:rPr lang="fr-FR" dirty="0"/>
              <a:t>a) 1801-08 : </a:t>
            </a:r>
            <a:r>
              <a:rPr lang="fr-FR" u="sng" dirty="0"/>
              <a:t>Thomas Jefferson</a:t>
            </a:r>
            <a:r>
              <a:rPr lang="fr-FR" dirty="0"/>
              <a:t> (V)</a:t>
            </a:r>
          </a:p>
          <a:p>
            <a:r>
              <a:rPr lang="fr-FR" dirty="0"/>
              <a:t>Vice-présidents…</a:t>
            </a:r>
          </a:p>
          <a:p>
            <a:r>
              <a:rPr lang="fr-FR" dirty="0"/>
              <a:t>- 1801-04 : </a:t>
            </a:r>
            <a:r>
              <a:rPr lang="fr-FR" u="sng" dirty="0"/>
              <a:t>Aaron Burr</a:t>
            </a:r>
            <a:r>
              <a:rPr lang="fr-FR" dirty="0"/>
              <a:t>, qui tua Hamilton en duel en 1804</a:t>
            </a:r>
          </a:p>
          <a:p>
            <a:r>
              <a:rPr lang="fr-FR" dirty="0"/>
              <a:t>- 1805-12 : </a:t>
            </a:r>
            <a:r>
              <a:rPr lang="fr-FR" u="sng" dirty="0"/>
              <a:t>George Clinton</a:t>
            </a:r>
          </a:p>
          <a:p>
            <a:endParaRPr lang="fr-FR" dirty="0"/>
          </a:p>
          <a:p>
            <a:r>
              <a:rPr lang="fr-FR" dirty="0"/>
              <a:t>*Problème de cette élection présidentielle</a:t>
            </a:r>
          </a:p>
          <a:p>
            <a:r>
              <a:rPr lang="fr-FR" dirty="0"/>
              <a:t>Petit aparté…</a:t>
            </a:r>
          </a:p>
        </p:txBody>
      </p:sp>
    </p:spTree>
    <p:extLst>
      <p:ext uri="{BB962C8B-B14F-4D97-AF65-F5344CB8AC3E}">
        <p14:creationId xmlns:p14="http://schemas.microsoft.com/office/powerpoint/2010/main" val="6499030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35" y="116630"/>
            <a:ext cx="7714479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1801-1824 : Le temps des Républicains-démocrates ; le rêve jeffersonien d’une Amérique agrarienne mais un projet toujours national</a:t>
            </a:r>
          </a:p>
          <a:p>
            <a:endParaRPr lang="fr-FR" dirty="0"/>
          </a:p>
          <a:p>
            <a:r>
              <a:rPr lang="fr-FR" dirty="0"/>
              <a:t>*Avant 1804…</a:t>
            </a:r>
          </a:p>
          <a:p>
            <a:r>
              <a:rPr lang="fr-FR" dirty="0"/>
              <a:t>Président et vice-président sont élus par le même scrutin</a:t>
            </a:r>
          </a:p>
          <a:p>
            <a:r>
              <a:rPr lang="fr-FR" dirty="0"/>
              <a:t>Chaque grand électeur vote deux fois</a:t>
            </a:r>
          </a:p>
          <a:p>
            <a:r>
              <a:rPr lang="fr-FR" dirty="0"/>
              <a:t>- Le 1</a:t>
            </a:r>
            <a:r>
              <a:rPr lang="fr-FR" baseline="30000" dirty="0"/>
              <a:t>er</a:t>
            </a:r>
            <a:r>
              <a:rPr lang="fr-FR" dirty="0"/>
              <a:t>, si majorité absolue, est élu président</a:t>
            </a:r>
          </a:p>
          <a:p>
            <a:r>
              <a:rPr lang="fr-FR" dirty="0"/>
              <a:t>- Le 2</a:t>
            </a:r>
            <a:r>
              <a:rPr lang="fr-FR" baseline="30000" dirty="0"/>
              <a:t>ème</a:t>
            </a:r>
            <a:r>
              <a:rPr lang="fr-FR" dirty="0"/>
              <a:t> est élu vice-président ; Problèmes…</a:t>
            </a:r>
          </a:p>
          <a:p>
            <a:endParaRPr lang="fr-FR" dirty="0"/>
          </a:p>
          <a:p>
            <a:r>
              <a:rPr lang="fr-FR" dirty="0"/>
              <a:t>*1796 : Deux </a:t>
            </a:r>
            <a:r>
              <a:rPr lang="fr-FR" i="1" dirty="0"/>
              <a:t>tickets</a:t>
            </a:r>
            <a:r>
              <a:rPr lang="fr-FR" dirty="0"/>
              <a:t> </a:t>
            </a:r>
            <a:r>
              <a:rPr lang="fr-FR" u="sng" dirty="0"/>
              <a:t>Adams-</a:t>
            </a:r>
            <a:r>
              <a:rPr lang="fr-FR" u="sng" dirty="0" err="1"/>
              <a:t>Pinckney</a:t>
            </a:r>
            <a:r>
              <a:rPr lang="fr-FR" dirty="0"/>
              <a:t> (Fédé.) et </a:t>
            </a:r>
            <a:r>
              <a:rPr lang="fr-FR" u="sng" dirty="0"/>
              <a:t>Jefferson-Burr</a:t>
            </a:r>
            <a:r>
              <a:rPr lang="fr-FR" dirty="0"/>
              <a:t> (Rep.)</a:t>
            </a:r>
          </a:p>
          <a:p>
            <a:r>
              <a:rPr lang="fr-FR" dirty="0"/>
              <a:t>Mais 12 candidats dissidents…</a:t>
            </a:r>
          </a:p>
          <a:p>
            <a:endParaRPr lang="fr-FR" dirty="0"/>
          </a:p>
          <a:p>
            <a:r>
              <a:rPr lang="fr-FR" dirty="0"/>
              <a:t>*</a:t>
            </a:r>
            <a:r>
              <a:rPr lang="fr-FR" u="sng" dirty="0"/>
              <a:t>Adams</a:t>
            </a:r>
            <a:r>
              <a:rPr lang="fr-FR" dirty="0"/>
              <a:t> (Fédé.) vainqueur et </a:t>
            </a:r>
            <a:r>
              <a:rPr lang="fr-FR" u="sng" dirty="0"/>
              <a:t>Jefferson</a:t>
            </a:r>
            <a:r>
              <a:rPr lang="fr-FR" dirty="0"/>
              <a:t> (Rep.) 2</a:t>
            </a:r>
            <a:r>
              <a:rPr lang="fr-FR" baseline="30000" dirty="0"/>
              <a:t>ème</a:t>
            </a:r>
            <a:r>
              <a:rPr lang="fr-FR" dirty="0"/>
              <a:t>…</a:t>
            </a:r>
          </a:p>
          <a:p>
            <a:r>
              <a:rPr lang="fr-FR" dirty="0"/>
              <a:t>Cohabitation pendant 4 ans…</a:t>
            </a:r>
          </a:p>
        </p:txBody>
      </p:sp>
    </p:spTree>
    <p:extLst>
      <p:ext uri="{BB962C8B-B14F-4D97-AF65-F5344CB8AC3E}">
        <p14:creationId xmlns:p14="http://schemas.microsoft.com/office/powerpoint/2010/main" val="2200649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35" y="116630"/>
            <a:ext cx="7714479" cy="55245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1801-1824 : Le temps des Républicains-démocrates ; le rêve jeffersonien d’une Amérique agrarienne mais un projet toujours national</a:t>
            </a:r>
          </a:p>
          <a:p>
            <a:endParaRPr lang="fr-FR" sz="800" dirty="0"/>
          </a:p>
          <a:p>
            <a:r>
              <a:rPr lang="fr-FR" dirty="0"/>
              <a:t>*1800 : Pour limiter les dissidences, les deux partis imposent leurs </a:t>
            </a:r>
            <a:r>
              <a:rPr lang="fr-FR" i="1" dirty="0"/>
              <a:t>tickets</a:t>
            </a:r>
            <a:endParaRPr lang="fr-FR" dirty="0"/>
          </a:p>
          <a:p>
            <a:r>
              <a:rPr lang="fr-FR" dirty="0"/>
              <a:t>NB : Importance nouvelle des partis ; Pas définitive…</a:t>
            </a:r>
          </a:p>
          <a:p>
            <a:endParaRPr lang="fr-FR" sz="800" dirty="0"/>
          </a:p>
          <a:p>
            <a:r>
              <a:rPr lang="fr-FR" dirty="0"/>
              <a:t>*Les Fédé. </a:t>
            </a:r>
            <a:r>
              <a:rPr lang="fr-FR" u="sng" dirty="0"/>
              <a:t>Adams</a:t>
            </a:r>
            <a:r>
              <a:rPr lang="fr-FR" dirty="0"/>
              <a:t> et </a:t>
            </a:r>
            <a:r>
              <a:rPr lang="fr-FR" u="sng" dirty="0" err="1"/>
              <a:t>Pinckney</a:t>
            </a:r>
            <a:r>
              <a:rPr lang="fr-FR" dirty="0"/>
              <a:t> se présentent et obtiennent 65 et 64 voix</a:t>
            </a:r>
          </a:p>
          <a:p>
            <a:r>
              <a:rPr lang="fr-FR" dirty="0"/>
              <a:t>Les </a:t>
            </a:r>
            <a:r>
              <a:rPr lang="fr-FR" dirty="0" err="1"/>
              <a:t>Rép</a:t>
            </a:r>
            <a:r>
              <a:rPr lang="fr-FR" dirty="0"/>
              <a:t>. </a:t>
            </a:r>
            <a:r>
              <a:rPr lang="fr-FR" u="sng" dirty="0"/>
              <a:t>Jefferson</a:t>
            </a:r>
            <a:r>
              <a:rPr lang="fr-FR" dirty="0"/>
              <a:t> et </a:t>
            </a:r>
            <a:r>
              <a:rPr lang="fr-FR" u="sng" dirty="0"/>
              <a:t>Burr</a:t>
            </a:r>
            <a:r>
              <a:rPr lang="fr-FR" dirty="0"/>
              <a:t> se présentent et obtiennent 73 voix chacun</a:t>
            </a:r>
          </a:p>
          <a:p>
            <a:r>
              <a:rPr lang="fr-FR" dirty="0"/>
              <a:t>NB : Il était prévu de donner une voix au 5</a:t>
            </a:r>
            <a:r>
              <a:rPr lang="fr-FR" baseline="30000" dirty="0"/>
              <a:t>ème</a:t>
            </a:r>
            <a:r>
              <a:rPr lang="fr-FR" dirty="0"/>
              <a:t> candidat</a:t>
            </a:r>
          </a:p>
          <a:p>
            <a:r>
              <a:rPr lang="fr-FR" dirty="0"/>
              <a:t>Le seul dissident </a:t>
            </a:r>
            <a:r>
              <a:rPr lang="fr-FR" u="sng" dirty="0"/>
              <a:t>John Jay</a:t>
            </a:r>
            <a:r>
              <a:rPr lang="fr-FR" dirty="0"/>
              <a:t> (Fédé.)</a:t>
            </a:r>
          </a:p>
          <a:p>
            <a:endParaRPr lang="fr-FR" dirty="0"/>
          </a:p>
          <a:p>
            <a:r>
              <a:rPr lang="fr-FR" sz="1700" dirty="0"/>
              <a:t>*Conformément à la Constitution, la Chambre des représentants</a:t>
            </a:r>
          </a:p>
          <a:p>
            <a:r>
              <a:rPr lang="fr-FR" sz="1700" dirty="0"/>
              <a:t>Majoritairement fédéraliste autour de </a:t>
            </a:r>
            <a:r>
              <a:rPr lang="fr-FR" sz="1700" u="sng" dirty="0"/>
              <a:t>Hamilton</a:t>
            </a:r>
            <a:r>
              <a:rPr lang="fr-FR" sz="1700" dirty="0"/>
              <a:t> doit les départager</a:t>
            </a:r>
          </a:p>
          <a:p>
            <a:r>
              <a:rPr lang="fr-FR" sz="1700" dirty="0"/>
              <a:t>Mais par les délégations des Etats, chaque délégation d’Etat n’ayant qu’une seule voix</a:t>
            </a:r>
          </a:p>
          <a:p>
            <a:r>
              <a:rPr lang="fr-FR" sz="1700" dirty="0"/>
              <a:t>Finalement, Jefferson est élu au 36</a:t>
            </a:r>
            <a:r>
              <a:rPr lang="fr-FR" sz="1700" baseline="30000" dirty="0"/>
              <a:t>ème</a:t>
            </a:r>
            <a:r>
              <a:rPr lang="fr-FR" sz="1700" dirty="0"/>
              <a:t> tour par 10 voix contre 4 et 2 abstentions</a:t>
            </a:r>
          </a:p>
          <a:p>
            <a:endParaRPr lang="fr-FR" sz="1700" dirty="0"/>
          </a:p>
          <a:p>
            <a:r>
              <a:rPr lang="fr-FR" dirty="0"/>
              <a:t>*1804 : Pour éviter à nouveau ce problème, le 12</a:t>
            </a:r>
            <a:r>
              <a:rPr lang="fr-FR" baseline="30000" dirty="0"/>
              <a:t>ème</a:t>
            </a:r>
            <a:r>
              <a:rPr lang="fr-FR" dirty="0"/>
              <a:t> amendement est voté</a:t>
            </a:r>
          </a:p>
          <a:p>
            <a:r>
              <a:rPr lang="fr-FR" dirty="0"/>
              <a:t>Président et vice-président élus par deux scrutins séparés</a:t>
            </a:r>
          </a:p>
          <a:p>
            <a:r>
              <a:rPr lang="fr-FR" dirty="0"/>
              <a:t>Dans la pratique, ils sont choisis ensemble</a:t>
            </a:r>
          </a:p>
          <a:p>
            <a:endParaRPr lang="fr-FR" dirty="0"/>
          </a:p>
          <a:p>
            <a:r>
              <a:rPr lang="fr-FR" dirty="0"/>
              <a:t>*Fin de l’aparté ; Reprenons…</a:t>
            </a:r>
          </a:p>
        </p:txBody>
      </p:sp>
    </p:spTree>
    <p:extLst>
      <p:ext uri="{BB962C8B-B14F-4D97-AF65-F5344CB8AC3E}">
        <p14:creationId xmlns:p14="http://schemas.microsoft.com/office/powerpoint/2010/main" val="29851071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36" y="116630"/>
            <a:ext cx="5724873" cy="59093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1801-1824 : Le temps des Républicains-démocrates ; le rêve jeffersonien d’une Amérique agrarienne mais un projet toujours national</a:t>
            </a:r>
          </a:p>
          <a:p>
            <a:endParaRPr lang="fr-FR" dirty="0"/>
          </a:p>
          <a:p>
            <a:r>
              <a:rPr lang="fr-FR" dirty="0"/>
              <a:t>*1801-28 : Le temps des Républicains-démocrates…</a:t>
            </a:r>
          </a:p>
          <a:p>
            <a:endParaRPr lang="fr-FR" dirty="0"/>
          </a:p>
          <a:p>
            <a:r>
              <a:rPr lang="fr-FR" dirty="0"/>
              <a:t>a) 1801-08 : </a:t>
            </a:r>
            <a:r>
              <a:rPr lang="fr-FR" u="sng" dirty="0"/>
              <a:t>Thomas Jefferson</a:t>
            </a:r>
            <a:r>
              <a:rPr lang="fr-FR" dirty="0"/>
              <a:t> (V)</a:t>
            </a:r>
          </a:p>
          <a:p>
            <a:r>
              <a:rPr lang="fr-FR" dirty="0"/>
              <a:t>Vice-présidents…</a:t>
            </a:r>
          </a:p>
          <a:p>
            <a:r>
              <a:rPr lang="fr-FR" dirty="0"/>
              <a:t>- 1801-04 : </a:t>
            </a:r>
            <a:r>
              <a:rPr lang="fr-FR" u="sng" dirty="0"/>
              <a:t>Aaron Burr</a:t>
            </a:r>
            <a:r>
              <a:rPr lang="fr-FR" dirty="0"/>
              <a:t>, qui tua Hamilton en duel en 1804</a:t>
            </a:r>
          </a:p>
          <a:p>
            <a:r>
              <a:rPr lang="fr-FR" dirty="0"/>
              <a:t>- 1805-12 : </a:t>
            </a:r>
            <a:r>
              <a:rPr lang="fr-FR" u="sng" dirty="0"/>
              <a:t>George Clinton</a:t>
            </a:r>
          </a:p>
          <a:p>
            <a:endParaRPr lang="fr-FR" dirty="0"/>
          </a:p>
          <a:p>
            <a:r>
              <a:rPr lang="fr-FR" dirty="0"/>
              <a:t>b) 1809-16 : </a:t>
            </a:r>
            <a:r>
              <a:rPr lang="fr-FR" u="sng" dirty="0"/>
              <a:t>James Madison</a:t>
            </a:r>
            <a:r>
              <a:rPr lang="fr-FR" dirty="0"/>
              <a:t> (V)</a:t>
            </a:r>
          </a:p>
          <a:p>
            <a:endParaRPr lang="fr-FR" dirty="0"/>
          </a:p>
          <a:p>
            <a:r>
              <a:rPr lang="fr-FR" dirty="0"/>
              <a:t>c) 1817-24 : </a:t>
            </a:r>
            <a:r>
              <a:rPr lang="fr-FR" u="sng" dirty="0"/>
              <a:t>James Monroe</a:t>
            </a:r>
            <a:r>
              <a:rPr lang="fr-FR" dirty="0"/>
              <a:t> (V)</a:t>
            </a:r>
          </a:p>
          <a:p>
            <a:r>
              <a:rPr lang="fr-FR" i="1" dirty="0"/>
              <a:t>L’ère des bons sentiments</a:t>
            </a:r>
          </a:p>
          <a:p>
            <a:r>
              <a:rPr lang="fr-FR" dirty="0"/>
              <a:t>NB : 1820 : Réélu par 228 grands électeurs sur 229 !</a:t>
            </a:r>
          </a:p>
          <a:p>
            <a:endParaRPr lang="fr-FR" dirty="0"/>
          </a:p>
          <a:p>
            <a:r>
              <a:rPr lang="fr-FR" i="1" dirty="0"/>
              <a:t>d) 1825-28 : </a:t>
            </a:r>
            <a:r>
              <a:rPr lang="fr-FR" i="1" u="sng" dirty="0"/>
              <a:t>John Quincy Adams</a:t>
            </a:r>
            <a:r>
              <a:rPr lang="fr-FR" i="1" dirty="0"/>
              <a:t>, fils de John Adams (M)</a:t>
            </a:r>
          </a:p>
          <a:p>
            <a:endParaRPr lang="fr-FR" dirty="0"/>
          </a:p>
          <a:p>
            <a:r>
              <a:rPr lang="fr-FR" dirty="0"/>
              <a:t>*En politique intérieure, la révolution de 1800</a:t>
            </a:r>
          </a:p>
          <a:p>
            <a:r>
              <a:rPr lang="fr-FR" dirty="0"/>
              <a:t>En réalité, deux changements et une continuité…</a:t>
            </a:r>
          </a:p>
        </p:txBody>
      </p:sp>
    </p:spTree>
    <p:extLst>
      <p:ext uri="{BB962C8B-B14F-4D97-AF65-F5344CB8AC3E}">
        <p14:creationId xmlns:p14="http://schemas.microsoft.com/office/powerpoint/2010/main" val="15758915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hristophe\Pictures\My Scans\2016-01 (janv.)\scan00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6" r="2784" b="34802"/>
          <a:stretch/>
        </p:blipFill>
        <p:spPr bwMode="auto">
          <a:xfrm>
            <a:off x="5989983" y="116630"/>
            <a:ext cx="6082681" cy="661388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9336" y="116630"/>
            <a:ext cx="5749201" cy="64325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1801-1824 : Le temps des Républicains-démocrates ; le rêve jeffersonien d’une Amérique agrarienne mais un projet toujours national</a:t>
            </a:r>
          </a:p>
          <a:p>
            <a:endParaRPr lang="fr-FR" dirty="0"/>
          </a:p>
          <a:p>
            <a:r>
              <a:rPr lang="fr-FR" dirty="0"/>
              <a:t>*1</a:t>
            </a:r>
            <a:r>
              <a:rPr lang="fr-FR" baseline="30000" dirty="0"/>
              <a:t>er</a:t>
            </a:r>
            <a:r>
              <a:rPr lang="fr-FR" dirty="0"/>
              <a:t> changement : La naissance de la démocratie…</a:t>
            </a:r>
          </a:p>
          <a:p>
            <a:r>
              <a:rPr lang="fr-FR" dirty="0"/>
              <a:t>NB : Triomphe de la </a:t>
            </a:r>
            <a:r>
              <a:rPr lang="fr-FR" i="1" dirty="0"/>
              <a:t>populace</a:t>
            </a:r>
            <a:r>
              <a:rPr lang="fr-FR" dirty="0"/>
              <a:t> pour certains</a:t>
            </a:r>
          </a:p>
          <a:p>
            <a:endParaRPr lang="fr-FR" dirty="0"/>
          </a:p>
          <a:p>
            <a:r>
              <a:rPr lang="fr-FR" dirty="0"/>
              <a:t>*1807-28 : Progressivement, les qualifications de propriété Liées au droit de vote sont supprimées</a:t>
            </a:r>
          </a:p>
          <a:p>
            <a:r>
              <a:rPr lang="fr-FR" dirty="0"/>
              <a:t>Et le suffrage universel masculin se généralise</a:t>
            </a:r>
          </a:p>
          <a:p>
            <a:endParaRPr lang="fr-FR" dirty="0"/>
          </a:p>
          <a:p>
            <a:r>
              <a:rPr lang="fr-FR" sz="1700" dirty="0"/>
              <a:t>NB : 1828 : 22 Etats sur 24 ; Et les nouveaux Etats de l’Ouest Souvent avant les vieux Etats du Nord et du Sud</a:t>
            </a:r>
          </a:p>
          <a:p>
            <a:endParaRPr lang="fr-FR" dirty="0"/>
          </a:p>
          <a:p>
            <a:r>
              <a:rPr lang="fr-FR" dirty="0"/>
              <a:t>*Droit de vote aux </a:t>
            </a:r>
            <a:r>
              <a:rPr lang="fr-FR" i="1" dirty="0"/>
              <a:t>hommes blancs</a:t>
            </a:r>
            <a:r>
              <a:rPr lang="fr-FR" dirty="0"/>
              <a:t>, incluant les immigrants</a:t>
            </a:r>
          </a:p>
          <a:p>
            <a:r>
              <a:rPr lang="fr-FR" dirty="0"/>
              <a:t>Même si ils ne sont pas encore naturalisés (sur la </a:t>
            </a:r>
            <a:r>
              <a:rPr lang="fr-FR" i="1" dirty="0"/>
              <a:t>Frontière</a:t>
            </a:r>
            <a:r>
              <a:rPr lang="fr-FR" dirty="0"/>
              <a:t>)</a:t>
            </a:r>
          </a:p>
          <a:p>
            <a:r>
              <a:rPr lang="fr-FR" dirty="0"/>
              <a:t>Mais excluant les Noirs, même libres</a:t>
            </a:r>
          </a:p>
          <a:p>
            <a:endParaRPr lang="fr-FR" dirty="0"/>
          </a:p>
          <a:p>
            <a:r>
              <a:rPr lang="fr-FR" dirty="0"/>
              <a:t>*Conséquence : Nombre d’électeurs croissants…</a:t>
            </a:r>
          </a:p>
          <a:p>
            <a:r>
              <a:rPr lang="fr-FR" dirty="0"/>
              <a:t>1824 : 356 000 ; 1836 : 1 500 000 ; 1840 : 2 400 000</a:t>
            </a:r>
          </a:p>
          <a:p>
            <a:endParaRPr lang="fr-FR" dirty="0"/>
          </a:p>
          <a:p>
            <a:r>
              <a:rPr lang="fr-FR" dirty="0"/>
              <a:t>*Rappel…</a:t>
            </a:r>
          </a:p>
          <a:p>
            <a:r>
              <a:rPr lang="fr-FR" u="sng" dirty="0"/>
              <a:t>1820-32 : Grands électeurs non plus désignés mais élus</a:t>
            </a:r>
          </a:p>
        </p:txBody>
      </p:sp>
    </p:spTree>
    <p:extLst>
      <p:ext uri="{BB962C8B-B14F-4D97-AF65-F5344CB8AC3E}">
        <p14:creationId xmlns:p14="http://schemas.microsoft.com/office/powerpoint/2010/main" val="31808217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hristophe\Pictures\My Scans\2016-01 (janv.)\scan00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6" r="2784" b="34802"/>
          <a:stretch/>
        </p:blipFill>
        <p:spPr bwMode="auto">
          <a:xfrm>
            <a:off x="5989983" y="116630"/>
            <a:ext cx="6082681" cy="661388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9336" y="116630"/>
            <a:ext cx="5724873" cy="65556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1801-1824 : Le temps des Républicains-démocrates ; le rêve jeffersonien d’une Amérique agrarienne mais un projet toujours national</a:t>
            </a:r>
          </a:p>
          <a:p>
            <a:endParaRPr lang="fr-FR" sz="800" dirty="0"/>
          </a:p>
          <a:p>
            <a:r>
              <a:rPr lang="fr-FR" dirty="0"/>
              <a:t>*2</a:t>
            </a:r>
            <a:r>
              <a:rPr lang="fr-FR" baseline="30000" dirty="0"/>
              <a:t>ème</a:t>
            </a:r>
            <a:r>
              <a:rPr lang="fr-FR" dirty="0"/>
              <a:t> changement : Un nouvel essor de l’immigration…</a:t>
            </a:r>
          </a:p>
          <a:p>
            <a:endParaRPr lang="fr-FR" sz="800" dirty="0"/>
          </a:p>
          <a:p>
            <a:r>
              <a:rPr lang="fr-FR" dirty="0"/>
              <a:t>*Les lois impopulaires de 1798 votées par les Fédéralistes Sur les séditieux et les étrangers sont abrogées</a:t>
            </a:r>
          </a:p>
          <a:p>
            <a:endParaRPr lang="fr-FR" sz="800" dirty="0"/>
          </a:p>
          <a:p>
            <a:r>
              <a:rPr lang="fr-FR" dirty="0"/>
              <a:t>NB : 1798 : Face aux menaces anglaise et française</a:t>
            </a:r>
          </a:p>
          <a:p>
            <a:r>
              <a:rPr lang="fr-FR" dirty="0"/>
              <a:t>- Poursuites contre les </a:t>
            </a:r>
            <a:r>
              <a:rPr lang="fr-FR" i="1" dirty="0"/>
              <a:t>écrits faux, scandaleux, et malveillants </a:t>
            </a:r>
            <a:r>
              <a:rPr lang="fr-FR" dirty="0"/>
              <a:t>contre le gouvernement</a:t>
            </a:r>
          </a:p>
          <a:p>
            <a:r>
              <a:rPr lang="fr-FR" dirty="0"/>
              <a:t>- Limitations des naturalisations, 5 à 14 ans de résidence</a:t>
            </a:r>
          </a:p>
          <a:p>
            <a:r>
              <a:rPr lang="fr-FR" dirty="0"/>
              <a:t>- Expulsions des étrangers </a:t>
            </a:r>
            <a:r>
              <a:rPr lang="fr-FR" i="1" dirty="0"/>
              <a:t>indésirables</a:t>
            </a:r>
          </a:p>
          <a:p>
            <a:r>
              <a:rPr lang="fr-FR" dirty="0"/>
              <a:t>Loi impopulaire (!), notamment dans l’Ouest</a:t>
            </a:r>
          </a:p>
          <a:p>
            <a:endParaRPr lang="fr-FR" dirty="0"/>
          </a:p>
          <a:p>
            <a:r>
              <a:rPr lang="fr-FR" dirty="0"/>
              <a:t>*La nouvelle loi sur la naturalisation permet</a:t>
            </a:r>
          </a:p>
          <a:p>
            <a:r>
              <a:rPr lang="fr-FR" dirty="0"/>
              <a:t>L’arrivée de nombreux migrants européens…</a:t>
            </a:r>
          </a:p>
          <a:p>
            <a:r>
              <a:rPr lang="fr-FR" dirty="0"/>
              <a:t>- 1790-1800 : 50 000	- 1820-30 : 151 800</a:t>
            </a:r>
          </a:p>
          <a:p>
            <a:r>
              <a:rPr lang="fr-FR" dirty="0"/>
              <a:t>- 1800-10 : 70 000		- 1832 : 60 000 </a:t>
            </a:r>
            <a:r>
              <a:rPr lang="fr-FR" u="sng" dirty="0"/>
              <a:t>par an</a:t>
            </a:r>
            <a:endParaRPr lang="fr-FR" dirty="0"/>
          </a:p>
          <a:p>
            <a:r>
              <a:rPr lang="fr-FR" dirty="0"/>
              <a:t>- 1810-20 : 114 000</a:t>
            </a:r>
          </a:p>
          <a:p>
            <a:endParaRPr lang="fr-FR" dirty="0"/>
          </a:p>
          <a:p>
            <a:r>
              <a:rPr lang="fr-FR" dirty="0"/>
              <a:t>Ce qui accélère la conquête de l’Ouest et la mise en valeur du sol, chère à </a:t>
            </a:r>
            <a:r>
              <a:rPr lang="fr-FR" u="sng" dirty="0"/>
              <a:t>Jefferson</a:t>
            </a:r>
            <a:r>
              <a:rPr lang="fr-FR" dirty="0"/>
              <a:t> : </a:t>
            </a:r>
            <a:r>
              <a:rPr lang="fr-FR" i="1" dirty="0"/>
              <a:t>L’Amérique, le meilleur espoir du monde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95714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hristophe\Pictures\My Scans\2016-01 (janv.)\scan00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6" r="2784" b="34802"/>
          <a:stretch/>
        </p:blipFill>
        <p:spPr bwMode="auto">
          <a:xfrm>
            <a:off x="5989983" y="116630"/>
            <a:ext cx="6082681" cy="661388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9336" y="116630"/>
            <a:ext cx="5724873" cy="5078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1801-1824 : Le temps des Républicains-démocrates ; le rêve jeffersonien d’une Amérique agrarienne mais un projet toujours national</a:t>
            </a:r>
          </a:p>
          <a:p>
            <a:endParaRPr lang="fr-FR" dirty="0"/>
          </a:p>
          <a:p>
            <a:r>
              <a:rPr lang="fr-FR" dirty="0"/>
              <a:t>*En revanche, continuité de la politique éco-financière</a:t>
            </a:r>
          </a:p>
          <a:p>
            <a:r>
              <a:rPr lang="fr-FR" dirty="0"/>
              <a:t>NB : Même s’il faut se résoudre comme </a:t>
            </a:r>
            <a:r>
              <a:rPr lang="fr-FR" u="sng" dirty="0"/>
              <a:t>Jefferson</a:t>
            </a:r>
          </a:p>
          <a:p>
            <a:r>
              <a:rPr lang="fr-FR" dirty="0"/>
              <a:t>A suivre une interprétation large de la Constitution</a:t>
            </a:r>
          </a:p>
          <a:p>
            <a:endParaRPr lang="fr-FR" dirty="0"/>
          </a:p>
          <a:p>
            <a:r>
              <a:rPr lang="fr-FR" dirty="0"/>
              <a:t>a) Politique fiscale…</a:t>
            </a:r>
          </a:p>
          <a:p>
            <a:endParaRPr lang="fr-FR" dirty="0"/>
          </a:p>
          <a:p>
            <a:r>
              <a:rPr lang="fr-FR" dirty="0"/>
              <a:t>*1800 : Jefferson supprime la taxe sur le whisky</a:t>
            </a:r>
          </a:p>
          <a:p>
            <a:r>
              <a:rPr lang="fr-FR" dirty="0"/>
              <a:t>Et il baisse des dépenses, notamment militaires</a:t>
            </a:r>
          </a:p>
          <a:p>
            <a:endParaRPr lang="fr-FR" dirty="0"/>
          </a:p>
          <a:p>
            <a:r>
              <a:rPr lang="fr-FR" dirty="0"/>
              <a:t>NB : La marine au rencart et l’armée professionnalisée</a:t>
            </a:r>
          </a:p>
          <a:p>
            <a:r>
              <a:rPr lang="fr-FR" dirty="0"/>
              <a:t>Avec la création de West Point en 1802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/>
              <a:t>*Mais globalement…</a:t>
            </a:r>
          </a:p>
          <a:p>
            <a:r>
              <a:rPr lang="fr-FR" dirty="0"/>
              <a:t>Il conserve le système fiscal de Hamilton</a:t>
            </a:r>
          </a:p>
        </p:txBody>
      </p:sp>
    </p:spTree>
    <p:extLst>
      <p:ext uri="{BB962C8B-B14F-4D97-AF65-F5344CB8AC3E}">
        <p14:creationId xmlns:p14="http://schemas.microsoft.com/office/powerpoint/2010/main" val="110977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120" y="116630"/>
            <a:ext cx="4526471" cy="64171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1) 3 Sept. 1783 : Traité de Paris</a:t>
            </a:r>
          </a:p>
          <a:p>
            <a:r>
              <a:rPr lang="fr-FR" dirty="0"/>
              <a:t>Entre la Grande-Bretagne et les EU</a:t>
            </a:r>
          </a:p>
          <a:p>
            <a:endParaRPr lang="fr-FR" dirty="0"/>
          </a:p>
          <a:p>
            <a:r>
              <a:rPr lang="fr-FR" dirty="0"/>
              <a:t>*La Grande-Bretagne reconnaît L’indépendance des 13 Etats-Unis</a:t>
            </a:r>
          </a:p>
          <a:p>
            <a:r>
              <a:rPr lang="fr-FR" dirty="0"/>
              <a:t>Et elle leur cède tous les territoires…</a:t>
            </a:r>
          </a:p>
          <a:p>
            <a:endParaRPr lang="fr-FR" dirty="0"/>
          </a:p>
          <a:p>
            <a:r>
              <a:rPr lang="fr-FR" dirty="0"/>
              <a:t>- A l’ouest jusqu’au Mississippi</a:t>
            </a:r>
          </a:p>
          <a:p>
            <a:endParaRPr lang="fr-FR" dirty="0"/>
          </a:p>
          <a:p>
            <a:r>
              <a:rPr lang="fr-FR" dirty="0"/>
              <a:t>- Au nord-ouest jusqu’aux milieux des Grands Lacs</a:t>
            </a:r>
          </a:p>
          <a:p>
            <a:endParaRPr lang="fr-FR" dirty="0"/>
          </a:p>
          <a:p>
            <a:r>
              <a:rPr lang="fr-FR" sz="1700" dirty="0"/>
              <a:t>- Au nord-est, du lac Ontario…</a:t>
            </a:r>
          </a:p>
          <a:p>
            <a:r>
              <a:rPr lang="fr-FR" sz="1700" dirty="0"/>
              <a:t>Saint-Laurent, 45° parallèle, puis</a:t>
            </a:r>
          </a:p>
          <a:p>
            <a:r>
              <a:rPr lang="fr-FR" sz="1700" dirty="0"/>
              <a:t>La ligne de partage des eaux jusqu’à l’Atlantique</a:t>
            </a:r>
            <a:endParaRPr lang="fr-FR" dirty="0"/>
          </a:p>
          <a:p>
            <a:endParaRPr lang="fr-FR" dirty="0"/>
          </a:p>
          <a:p>
            <a:r>
              <a:rPr lang="fr-FR" dirty="0"/>
              <a:t>NB : Deux petits litiges territoriaux</a:t>
            </a:r>
          </a:p>
          <a:p>
            <a:r>
              <a:rPr lang="fr-FR" dirty="0"/>
              <a:t>A l’ouest du lac Supérieur</a:t>
            </a:r>
          </a:p>
          <a:p>
            <a:r>
              <a:rPr lang="fr-FR" dirty="0"/>
              <a:t>Et au nord du futur Etat du Maine</a:t>
            </a:r>
          </a:p>
          <a:p>
            <a:r>
              <a:rPr lang="fr-FR" dirty="0"/>
              <a:t>Territoires qui seront annexés</a:t>
            </a:r>
          </a:p>
          <a:p>
            <a:r>
              <a:rPr lang="fr-FR" dirty="0"/>
              <a:t>Par les EU en 1842</a:t>
            </a:r>
          </a:p>
          <a:p>
            <a:endParaRPr lang="fr-FR" dirty="0"/>
          </a:p>
          <a:p>
            <a:r>
              <a:rPr lang="fr-FR" dirty="0"/>
              <a:t>*Et le même jour…</a:t>
            </a:r>
          </a:p>
        </p:txBody>
      </p:sp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3F6BB43E-7CA3-B547-2413-F4828E071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83" y="124097"/>
            <a:ext cx="7140052" cy="661727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B55CD283-DF56-734E-5824-F0CD19FF6B9A}"/>
              </a:ext>
            </a:extLst>
          </p:cNvPr>
          <p:cNvSpPr/>
          <p:nvPr/>
        </p:nvSpPr>
        <p:spPr>
          <a:xfrm>
            <a:off x="8263782" y="2166830"/>
            <a:ext cx="202272" cy="201752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F583E65A-6C63-19E5-B984-0A25F993F6A4}"/>
              </a:ext>
            </a:extLst>
          </p:cNvPr>
          <p:cNvSpPr/>
          <p:nvPr/>
        </p:nvSpPr>
        <p:spPr>
          <a:xfrm>
            <a:off x="10101554" y="1965078"/>
            <a:ext cx="202272" cy="201752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3ED2206-8BDE-0961-7D95-14E1139BF028}"/>
              </a:ext>
            </a:extLst>
          </p:cNvPr>
          <p:cNvSpPr/>
          <p:nvPr/>
        </p:nvSpPr>
        <p:spPr>
          <a:xfrm>
            <a:off x="3505179" y="4540850"/>
            <a:ext cx="202272" cy="201752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692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hristophe\Pictures\My Scans\2016-01 (janv.)\scan00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6" r="2784" b="34802"/>
          <a:stretch/>
        </p:blipFill>
        <p:spPr bwMode="auto">
          <a:xfrm>
            <a:off x="5989983" y="116630"/>
            <a:ext cx="6082681" cy="661388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9336" y="116630"/>
            <a:ext cx="5724873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1801-1824 : Le temps des Républicains-démocrates ; le rêve jeffersonien d’une Amérique agrarienne mais un projet toujours national</a:t>
            </a:r>
          </a:p>
          <a:p>
            <a:endParaRPr lang="fr-FR" dirty="0"/>
          </a:p>
          <a:p>
            <a:r>
              <a:rPr lang="fr-FR" dirty="0"/>
              <a:t>b) Politique financière…</a:t>
            </a:r>
          </a:p>
          <a:p>
            <a:endParaRPr lang="fr-FR" dirty="0"/>
          </a:p>
          <a:p>
            <a:r>
              <a:rPr lang="fr-FR" dirty="0"/>
              <a:t>*1811 : Fin de la charte de la 1</a:t>
            </a:r>
            <a:r>
              <a:rPr lang="fr-FR" baseline="30000" dirty="0"/>
              <a:t>ère</a:t>
            </a:r>
            <a:r>
              <a:rPr lang="fr-FR" dirty="0"/>
              <a:t> banque nationale (1791)</a:t>
            </a:r>
          </a:p>
          <a:p>
            <a:endParaRPr lang="fr-FR" dirty="0"/>
          </a:p>
          <a:p>
            <a:r>
              <a:rPr lang="fr-FR" dirty="0"/>
              <a:t>*Le président </a:t>
            </a:r>
            <a:r>
              <a:rPr lang="fr-FR" u="sng" dirty="0"/>
              <a:t>Madison</a:t>
            </a:r>
            <a:r>
              <a:rPr lang="fr-FR" dirty="0"/>
              <a:t> (1809-16) opposé par principe</a:t>
            </a:r>
          </a:p>
          <a:p>
            <a:r>
              <a:rPr lang="fr-FR" dirty="0"/>
              <a:t>Et favorable aux banques régionales, finit par admettre L’efficacité de la banque nationale</a:t>
            </a:r>
          </a:p>
          <a:p>
            <a:endParaRPr lang="fr-FR" dirty="0"/>
          </a:p>
          <a:p>
            <a:r>
              <a:rPr lang="fr-FR" dirty="0"/>
              <a:t>*1816 : 2</a:t>
            </a:r>
            <a:r>
              <a:rPr lang="fr-FR" baseline="30000" dirty="0"/>
              <a:t>ème</a:t>
            </a:r>
            <a:r>
              <a:rPr lang="fr-FR" dirty="0"/>
              <a:t> banque avec une nouvelle charte</a:t>
            </a:r>
          </a:p>
          <a:p>
            <a:r>
              <a:rPr lang="fr-FR" dirty="0"/>
              <a:t>Pour 20 ans et 35 millions de capital</a:t>
            </a:r>
          </a:p>
        </p:txBody>
      </p:sp>
    </p:spTree>
    <p:extLst>
      <p:ext uri="{BB962C8B-B14F-4D97-AF65-F5344CB8AC3E}">
        <p14:creationId xmlns:p14="http://schemas.microsoft.com/office/powerpoint/2010/main" val="36356932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hristophe\Pictures\My Scans\2016-01 (janv.)\scan00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6" r="2784" b="34802"/>
          <a:stretch/>
        </p:blipFill>
        <p:spPr bwMode="auto">
          <a:xfrm>
            <a:off x="5989983" y="116630"/>
            <a:ext cx="6082681" cy="661388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9336" y="116630"/>
            <a:ext cx="5724873" cy="48013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1801-1824 : Le temps des Républicains-démocrates ; le rêve jeffersonien d’une Amérique agrarienne mais un projet toujours national</a:t>
            </a:r>
          </a:p>
          <a:p>
            <a:endParaRPr lang="fr-FR" dirty="0"/>
          </a:p>
          <a:p>
            <a:r>
              <a:rPr lang="fr-FR" dirty="0"/>
              <a:t>c) Politique économique : Deux points…</a:t>
            </a:r>
          </a:p>
          <a:p>
            <a:endParaRPr lang="fr-FR" dirty="0"/>
          </a:p>
          <a:p>
            <a:r>
              <a:rPr lang="fr-FR" dirty="0"/>
              <a:t>1) 1819-22 : Crise économique…</a:t>
            </a:r>
          </a:p>
          <a:p>
            <a:r>
              <a:rPr lang="fr-FR" dirty="0"/>
              <a:t>Le président </a:t>
            </a:r>
            <a:r>
              <a:rPr lang="fr-FR" u="sng" dirty="0"/>
              <a:t>Monroe</a:t>
            </a:r>
            <a:r>
              <a:rPr lang="fr-FR" dirty="0"/>
              <a:t> (1817-24) accentue</a:t>
            </a:r>
          </a:p>
          <a:p>
            <a:r>
              <a:rPr lang="fr-FR" dirty="0"/>
              <a:t>La politique protectionniste de Hamilton</a:t>
            </a:r>
          </a:p>
          <a:p>
            <a:endParaRPr lang="fr-FR" dirty="0"/>
          </a:p>
          <a:p>
            <a:r>
              <a:rPr lang="fr-FR" dirty="0"/>
              <a:t>Il fait voter des tarifs douaniers de 20% à 25%</a:t>
            </a:r>
          </a:p>
          <a:p>
            <a:r>
              <a:rPr lang="fr-FR" dirty="0"/>
              <a:t>Sur le coton, l’acier et les textiles, cotonnades et lainages</a:t>
            </a:r>
          </a:p>
          <a:p>
            <a:endParaRPr lang="fr-FR" dirty="0"/>
          </a:p>
          <a:p>
            <a:r>
              <a:rPr lang="fr-FR" dirty="0"/>
              <a:t>NB : 1828 : 33,5% pour les cotonnades ; 45% pour les lainages, puis taxes abaissées après 1842</a:t>
            </a:r>
          </a:p>
          <a:p>
            <a:r>
              <a:rPr lang="fr-FR" dirty="0"/>
              <a:t>Conséquence : 1830 : Les cotonniers américains contrôlent 80% du marché intérieur</a:t>
            </a:r>
          </a:p>
        </p:txBody>
      </p:sp>
    </p:spTree>
    <p:extLst>
      <p:ext uri="{BB962C8B-B14F-4D97-AF65-F5344CB8AC3E}">
        <p14:creationId xmlns:p14="http://schemas.microsoft.com/office/powerpoint/2010/main" val="472161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hristophe\Pictures\My Scans\2016-01 (janv.)\scan00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6" r="2784" b="34802"/>
          <a:stretch/>
        </p:blipFill>
        <p:spPr bwMode="auto">
          <a:xfrm>
            <a:off x="5989983" y="116630"/>
            <a:ext cx="6082681" cy="661388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9336" y="116630"/>
            <a:ext cx="5724873" cy="63863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1801-1824 : Le temps des Républicains-démocrates ; le rêve jeffersonien d’une Amérique agrarienne mais un projet toujours national</a:t>
            </a:r>
          </a:p>
          <a:p>
            <a:endParaRPr lang="fr-FR" dirty="0"/>
          </a:p>
          <a:p>
            <a:r>
              <a:rPr lang="fr-FR" dirty="0"/>
              <a:t>2) 1825-28 : Présidence Adams</a:t>
            </a:r>
          </a:p>
          <a:p>
            <a:endParaRPr lang="fr-FR" dirty="0"/>
          </a:p>
          <a:p>
            <a:r>
              <a:rPr lang="fr-FR" dirty="0"/>
              <a:t>*1824 : Adams devenu national-républicain</a:t>
            </a:r>
          </a:p>
          <a:p>
            <a:r>
              <a:rPr lang="fr-FR" dirty="0"/>
              <a:t>Et donc héritier des Fédéralistes (à revoir)…</a:t>
            </a:r>
          </a:p>
          <a:p>
            <a:endParaRPr lang="fr-FR" sz="800" dirty="0"/>
          </a:p>
          <a:p>
            <a:r>
              <a:rPr lang="fr-FR" dirty="0"/>
              <a:t>Il poursuit la politique d’Hamilton</a:t>
            </a:r>
          </a:p>
          <a:p>
            <a:r>
              <a:rPr lang="fr-FR" u="sng" dirty="0"/>
              <a:t>Henry Clay</a:t>
            </a:r>
            <a:r>
              <a:rPr lang="fr-FR" dirty="0"/>
              <a:t> met en place une politique nationale</a:t>
            </a:r>
          </a:p>
          <a:p>
            <a:r>
              <a:rPr lang="fr-FR" i="1" dirty="0"/>
              <a:t>Le système américain</a:t>
            </a:r>
            <a:r>
              <a:rPr lang="fr-FR" dirty="0"/>
              <a:t>…</a:t>
            </a:r>
            <a:endParaRPr lang="fr-FR" i="1" dirty="0"/>
          </a:p>
          <a:p>
            <a:endParaRPr lang="fr-FR" dirty="0"/>
          </a:p>
          <a:p>
            <a:r>
              <a:rPr lang="fr-FR" dirty="0"/>
              <a:t>- Pour stimuler l’entreprise et favoriser le développement</a:t>
            </a:r>
          </a:p>
          <a:p>
            <a:r>
              <a:rPr lang="fr-FR" dirty="0"/>
              <a:t>Utiliser les taxes douanières</a:t>
            </a:r>
          </a:p>
          <a:p>
            <a:r>
              <a:rPr lang="fr-FR" dirty="0"/>
              <a:t>Pour financer les infrastructures de transport</a:t>
            </a:r>
          </a:p>
          <a:p>
            <a:endParaRPr lang="fr-FR" sz="800" dirty="0"/>
          </a:p>
          <a:p>
            <a:r>
              <a:rPr lang="fr-FR" dirty="0"/>
              <a:t>- Et ainsi, mettre en place une organisation nationale</a:t>
            </a:r>
          </a:p>
          <a:p>
            <a:r>
              <a:rPr lang="fr-FR" dirty="0"/>
              <a:t>Des interdépendances régionales</a:t>
            </a:r>
          </a:p>
          <a:p>
            <a:endParaRPr lang="fr-FR" dirty="0"/>
          </a:p>
          <a:p>
            <a:r>
              <a:rPr lang="fr-FR" dirty="0"/>
              <a:t>*Protestations des fermiers du Sud contre ces </a:t>
            </a:r>
            <a:r>
              <a:rPr lang="fr-FR" i="1" dirty="0"/>
              <a:t>abominations</a:t>
            </a:r>
          </a:p>
          <a:p>
            <a:endParaRPr lang="fr-FR" i="1" dirty="0"/>
          </a:p>
          <a:p>
            <a:r>
              <a:rPr lang="fr-FR" dirty="0"/>
              <a:t>*Bilan…</a:t>
            </a:r>
          </a:p>
        </p:txBody>
      </p:sp>
    </p:spTree>
    <p:extLst>
      <p:ext uri="{BB962C8B-B14F-4D97-AF65-F5344CB8AC3E}">
        <p14:creationId xmlns:p14="http://schemas.microsoft.com/office/powerpoint/2010/main" val="440132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hristophe\Pictures\My Scans\2016-01 (janv.)\scan00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6" r="2784" b="34802"/>
          <a:stretch/>
        </p:blipFill>
        <p:spPr bwMode="auto">
          <a:xfrm>
            <a:off x="5989983" y="116630"/>
            <a:ext cx="6082681" cy="661388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9336" y="116630"/>
            <a:ext cx="5724873" cy="48013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1801-1824 : Le temps des Républicains-démocrates ; le rêve jeffersonien d’une Amérique agrarienne mais un projet toujours national</a:t>
            </a:r>
          </a:p>
          <a:p>
            <a:endParaRPr lang="fr-FR" dirty="0"/>
          </a:p>
          <a:p>
            <a:r>
              <a:rPr lang="fr-FR" dirty="0"/>
              <a:t>*1820 : </a:t>
            </a:r>
            <a:r>
              <a:rPr lang="fr-FR" i="1" dirty="0"/>
              <a:t>L’ère des bons sentiments</a:t>
            </a:r>
            <a:r>
              <a:rPr lang="fr-FR" dirty="0"/>
              <a:t>, selon Monroe…</a:t>
            </a:r>
          </a:p>
          <a:p>
            <a:endParaRPr lang="fr-FR" dirty="0"/>
          </a:p>
          <a:p>
            <a:r>
              <a:rPr lang="fr-FR" dirty="0"/>
              <a:t>*Le Parti fédéraliste disparaît (voir diapo 94)</a:t>
            </a:r>
          </a:p>
          <a:p>
            <a:r>
              <a:rPr lang="fr-FR" dirty="0"/>
              <a:t>Mais ses thèses se sont imposées</a:t>
            </a:r>
          </a:p>
          <a:p>
            <a:endParaRPr lang="fr-FR" dirty="0"/>
          </a:p>
          <a:p>
            <a:r>
              <a:rPr lang="fr-FR" dirty="0"/>
              <a:t>*1789-1820 : Malgré une certaine continuité et un certain unanimisme, la lutte entre Fédéralistes et Républicains</a:t>
            </a:r>
          </a:p>
          <a:p>
            <a:r>
              <a:rPr lang="fr-FR" dirty="0"/>
              <a:t>A donné naissance à un clivage durable</a:t>
            </a:r>
            <a:endParaRPr lang="fr-FR" i="1" dirty="0"/>
          </a:p>
          <a:p>
            <a:r>
              <a:rPr lang="fr-FR" dirty="0"/>
              <a:t>- Entre une Amérique </a:t>
            </a:r>
            <a:r>
              <a:rPr lang="fr-FR" i="1" dirty="0"/>
              <a:t>nationaliste</a:t>
            </a:r>
            <a:endParaRPr lang="fr-FR" dirty="0"/>
          </a:p>
          <a:p>
            <a:r>
              <a:rPr lang="fr-FR" dirty="0"/>
              <a:t>- Et une Amérique </a:t>
            </a:r>
            <a:r>
              <a:rPr lang="fr-FR" i="1" dirty="0" err="1"/>
              <a:t>sectionaliste</a:t>
            </a:r>
            <a:r>
              <a:rPr lang="fr-FR" dirty="0"/>
              <a:t>, défenseur du particularisme des Etats</a:t>
            </a:r>
          </a:p>
          <a:p>
            <a:endParaRPr lang="fr-FR" dirty="0"/>
          </a:p>
          <a:p>
            <a:r>
              <a:rPr lang="fr-FR" dirty="0"/>
              <a:t>*Toutefois…</a:t>
            </a:r>
          </a:p>
        </p:txBody>
      </p:sp>
    </p:spTree>
    <p:extLst>
      <p:ext uri="{BB962C8B-B14F-4D97-AF65-F5344CB8AC3E}">
        <p14:creationId xmlns:p14="http://schemas.microsoft.com/office/powerpoint/2010/main" val="27659828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hristophe\Pictures\My Scans\2016-01 (janv.)\scan00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6" r="2784" b="34802"/>
          <a:stretch/>
        </p:blipFill>
        <p:spPr bwMode="auto">
          <a:xfrm>
            <a:off x="5989983" y="116630"/>
            <a:ext cx="6082681" cy="661388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9336" y="116630"/>
            <a:ext cx="5724873" cy="61863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1801-1828 : Le temps des Républicains-démocrates ; le rêve jeffersonien d’une Amérique démocrate et agrarienne mais un projet toujours national</a:t>
            </a:r>
            <a:endParaRPr lang="fr-FR" dirty="0"/>
          </a:p>
          <a:p>
            <a:endParaRPr lang="fr-FR" dirty="0"/>
          </a:p>
          <a:p>
            <a:r>
              <a:rPr lang="fr-FR" dirty="0"/>
              <a:t>*1820 : James Monroe réélu à la quasi-unanimité</a:t>
            </a:r>
          </a:p>
          <a:p>
            <a:r>
              <a:rPr lang="fr-FR" dirty="0"/>
              <a:t>NB : 1820 : James Monroe réélu à l’unanimité, moins une voix pour John Quincy Adams, tous deux républicains-démocrates</a:t>
            </a:r>
          </a:p>
          <a:p>
            <a:endParaRPr lang="fr-FR" dirty="0"/>
          </a:p>
          <a:p>
            <a:r>
              <a:rPr lang="fr-FR" dirty="0"/>
              <a:t>*1789 : Le (1</a:t>
            </a:r>
            <a:r>
              <a:rPr lang="fr-FR" baseline="30000" dirty="0"/>
              <a:t>er</a:t>
            </a:r>
            <a:r>
              <a:rPr lang="fr-FR" dirty="0"/>
              <a:t>) bipartisme</a:t>
            </a:r>
          </a:p>
          <a:p>
            <a:r>
              <a:rPr lang="fr-FR" dirty="0"/>
              <a:t>Inventé par Hamilton et Jefferson</a:t>
            </a:r>
          </a:p>
          <a:p>
            <a:r>
              <a:rPr lang="fr-FR" dirty="0"/>
              <a:t>Et ce malgré l’opposition de George Washington</a:t>
            </a:r>
          </a:p>
          <a:p>
            <a:r>
              <a:rPr lang="fr-FR" dirty="0"/>
              <a:t>Continue à exister après la disparition de ses deux fondateurs, et remplit deux fonctions…</a:t>
            </a:r>
          </a:p>
          <a:p>
            <a:endParaRPr lang="fr-FR" dirty="0"/>
          </a:p>
          <a:p>
            <a:r>
              <a:rPr lang="fr-FR" dirty="0"/>
              <a:t>*1820 : Grâce la démocratisation</a:t>
            </a:r>
          </a:p>
          <a:p>
            <a:r>
              <a:rPr lang="fr-FR" dirty="0"/>
              <a:t>Il permet d’intégrer et de rassembler des Américains malgré leurs différences, riches et pauvres, Nord et Sud</a:t>
            </a:r>
          </a:p>
          <a:p>
            <a:r>
              <a:rPr lang="fr-FR" dirty="0"/>
              <a:t>Et en conséquence, de fonder l’unité nationale ; Mais…</a:t>
            </a:r>
          </a:p>
          <a:p>
            <a:endParaRPr lang="fr-FR" dirty="0"/>
          </a:p>
          <a:p>
            <a:r>
              <a:rPr lang="fr-FR" dirty="0"/>
              <a:t>*1824 : Le monde politique américain</a:t>
            </a:r>
          </a:p>
          <a:p>
            <a:r>
              <a:rPr lang="fr-FR" dirty="0"/>
              <a:t>Va entrer en crise ; A suivre…</a:t>
            </a:r>
          </a:p>
        </p:txBody>
      </p:sp>
    </p:spTree>
    <p:extLst>
      <p:ext uri="{BB962C8B-B14F-4D97-AF65-F5344CB8AC3E}">
        <p14:creationId xmlns:p14="http://schemas.microsoft.com/office/powerpoint/2010/main" val="2119078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120" y="116630"/>
            <a:ext cx="4514083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2) 3 Sept. 1783 : Traité de Versailles </a:t>
            </a:r>
          </a:p>
          <a:p>
            <a:endParaRPr lang="fr-FR" dirty="0"/>
          </a:p>
          <a:p>
            <a:r>
              <a:rPr lang="fr-FR" dirty="0"/>
              <a:t>Entre la Grande-Bretagne</a:t>
            </a:r>
          </a:p>
          <a:p>
            <a:r>
              <a:rPr lang="fr-FR" dirty="0"/>
              <a:t>Et les Provinces-Unies, la France et l’Espagne</a:t>
            </a:r>
          </a:p>
          <a:p>
            <a:endParaRPr lang="fr-FR" dirty="0"/>
          </a:p>
          <a:p>
            <a:r>
              <a:rPr lang="fr-FR" dirty="0"/>
              <a:t>a) Les Provinces-Unies</a:t>
            </a:r>
          </a:p>
          <a:p>
            <a:r>
              <a:rPr lang="fr-FR" dirty="0"/>
              <a:t>Fin de la 4</a:t>
            </a:r>
            <a:r>
              <a:rPr lang="fr-FR" baseline="30000" dirty="0"/>
              <a:t>ème</a:t>
            </a:r>
            <a:r>
              <a:rPr lang="fr-FR" dirty="0"/>
              <a:t> guerre anglo-hollandaise</a:t>
            </a:r>
          </a:p>
          <a:p>
            <a:r>
              <a:rPr lang="fr-FR" dirty="0"/>
              <a:t>(1780-83)</a:t>
            </a:r>
          </a:p>
        </p:txBody>
      </p:sp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3F6BB43E-7CA3-B547-2413-F4828E071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83" y="124097"/>
            <a:ext cx="7140052" cy="661727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3682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120" y="116630"/>
            <a:ext cx="4514083" cy="3139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b) La France…</a:t>
            </a:r>
          </a:p>
          <a:p>
            <a:endParaRPr lang="fr-FR" dirty="0"/>
          </a:p>
          <a:p>
            <a:r>
              <a:rPr lang="fr-FR" dirty="0"/>
              <a:t>*Elle garde…</a:t>
            </a:r>
          </a:p>
          <a:p>
            <a:r>
              <a:rPr lang="fr-FR" dirty="0"/>
              <a:t>- L’île de Gorée et le Sénégal</a:t>
            </a:r>
          </a:p>
          <a:p>
            <a:r>
              <a:rPr lang="fr-FR" dirty="0"/>
              <a:t>- Saint-Pierre-et-Miquelon</a:t>
            </a:r>
          </a:p>
          <a:p>
            <a:r>
              <a:rPr lang="fr-FR" dirty="0"/>
              <a:t>- L’ouest de Saint-Domingue</a:t>
            </a:r>
          </a:p>
          <a:p>
            <a:r>
              <a:rPr lang="fr-FR" dirty="0"/>
              <a:t>- Et les îles antillaises</a:t>
            </a:r>
          </a:p>
          <a:p>
            <a:r>
              <a:rPr lang="fr-FR" dirty="0"/>
              <a:t>Martinique et Guadeloupe</a:t>
            </a:r>
          </a:p>
          <a:p>
            <a:endParaRPr lang="fr-FR" dirty="0"/>
          </a:p>
          <a:p>
            <a:r>
              <a:rPr lang="fr-FR" dirty="0"/>
              <a:t>NB : Plus provisoirement</a:t>
            </a:r>
          </a:p>
          <a:p>
            <a:r>
              <a:rPr lang="fr-FR" dirty="0"/>
              <a:t>Sainte-Lucie, Tobago et la Trinité</a:t>
            </a:r>
          </a:p>
        </p:txBody>
      </p:sp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3F6BB43E-7CA3-B547-2413-F4828E071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83" y="124097"/>
            <a:ext cx="7140052" cy="661727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6904EFE5-AB65-1128-A851-1838951843EA}"/>
              </a:ext>
            </a:extLst>
          </p:cNvPr>
          <p:cNvSpPr/>
          <p:nvPr/>
        </p:nvSpPr>
        <p:spPr>
          <a:xfrm>
            <a:off x="10795622" y="1855239"/>
            <a:ext cx="202272" cy="201752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1D925D7-0E1B-1DAF-C5B2-33AA13BAC63D}"/>
              </a:ext>
            </a:extLst>
          </p:cNvPr>
          <p:cNvSpPr/>
          <p:nvPr/>
        </p:nvSpPr>
        <p:spPr>
          <a:xfrm>
            <a:off x="10399382" y="5102532"/>
            <a:ext cx="202272" cy="201752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ACA5DD2-E238-F4F8-EE76-A5B586861455}"/>
              </a:ext>
            </a:extLst>
          </p:cNvPr>
          <p:cNvSpPr/>
          <p:nvPr/>
        </p:nvSpPr>
        <p:spPr>
          <a:xfrm>
            <a:off x="11634995" y="5203408"/>
            <a:ext cx="202272" cy="201752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9ECF0AB-8D7A-EF19-E090-160A61A57C65}"/>
              </a:ext>
            </a:extLst>
          </p:cNvPr>
          <p:cNvSpPr/>
          <p:nvPr/>
        </p:nvSpPr>
        <p:spPr>
          <a:xfrm>
            <a:off x="11634995" y="5405160"/>
            <a:ext cx="202272" cy="201752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A07F981-8684-EA98-2AB2-CFF04487E1E7}"/>
              </a:ext>
            </a:extLst>
          </p:cNvPr>
          <p:cNvSpPr/>
          <p:nvPr/>
        </p:nvSpPr>
        <p:spPr>
          <a:xfrm>
            <a:off x="11701342" y="5612943"/>
            <a:ext cx="202272" cy="201752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75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120" y="116630"/>
            <a:ext cx="4514083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c) Enfin, l’Espagne…</a:t>
            </a:r>
          </a:p>
          <a:p>
            <a:endParaRPr lang="fr-FR" dirty="0"/>
          </a:p>
          <a:p>
            <a:r>
              <a:rPr lang="fr-FR" dirty="0"/>
              <a:t>*1763 : Maîtresse de toutes les terres</a:t>
            </a:r>
          </a:p>
          <a:p>
            <a:r>
              <a:rPr lang="fr-FR" dirty="0"/>
              <a:t>A l’ouest du Mississippi jusqu’au Pacifique</a:t>
            </a:r>
          </a:p>
          <a:p>
            <a:endParaRPr lang="fr-FR" dirty="0"/>
          </a:p>
          <a:p>
            <a:r>
              <a:rPr lang="fr-FR" dirty="0"/>
              <a:t>Elle récupère la Floride occidentale et orientale perdues en 1763</a:t>
            </a:r>
          </a:p>
          <a:p>
            <a:endParaRPr lang="fr-FR" dirty="0"/>
          </a:p>
          <a:p>
            <a:r>
              <a:rPr lang="fr-FR" dirty="0"/>
              <a:t>*En revanche…</a:t>
            </a:r>
          </a:p>
          <a:p>
            <a:r>
              <a:rPr lang="fr-FR" dirty="0"/>
              <a:t>Litige territorial au nord du 31</a:t>
            </a:r>
            <a:r>
              <a:rPr lang="fr-FR" baseline="30000" dirty="0"/>
              <a:t>ème</a:t>
            </a:r>
            <a:r>
              <a:rPr lang="fr-FR" dirty="0"/>
              <a:t> parallèle</a:t>
            </a:r>
          </a:p>
          <a:p>
            <a:endParaRPr lang="fr-FR" dirty="0"/>
          </a:p>
          <a:p>
            <a:r>
              <a:rPr lang="fr-FR" dirty="0"/>
              <a:t>*A revoir…</a:t>
            </a:r>
          </a:p>
        </p:txBody>
      </p:sp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3F6BB43E-7CA3-B547-2413-F4828E071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83" y="124097"/>
            <a:ext cx="7140052" cy="661727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B525587-8C62-20D9-4B84-EB2CA8AAC53F}"/>
              </a:ext>
            </a:extLst>
          </p:cNvPr>
          <p:cNvSpPr/>
          <p:nvPr/>
        </p:nvSpPr>
        <p:spPr>
          <a:xfrm>
            <a:off x="9316170" y="4272538"/>
            <a:ext cx="202272" cy="201752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D2316412-C77F-A357-00DF-32A8757ED71A}"/>
              </a:ext>
            </a:extLst>
          </p:cNvPr>
          <p:cNvSpPr/>
          <p:nvPr/>
        </p:nvSpPr>
        <p:spPr>
          <a:xfrm>
            <a:off x="8795918" y="3830877"/>
            <a:ext cx="202272" cy="20175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C239496-0272-A4FD-4AA4-F5DE2B50278E}"/>
              </a:ext>
            </a:extLst>
          </p:cNvPr>
          <p:cNvSpPr/>
          <p:nvPr/>
        </p:nvSpPr>
        <p:spPr>
          <a:xfrm>
            <a:off x="8729123" y="4171662"/>
            <a:ext cx="202272" cy="201752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68B8EF6-B104-ADA9-3F1B-31AA49DF1597}"/>
              </a:ext>
            </a:extLst>
          </p:cNvPr>
          <p:cNvSpPr/>
          <p:nvPr/>
        </p:nvSpPr>
        <p:spPr>
          <a:xfrm>
            <a:off x="4204118" y="2689962"/>
            <a:ext cx="202272" cy="20175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054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89936</TotalTime>
  <Words>6421</Words>
  <Application>Microsoft Office PowerPoint</Application>
  <PresentationFormat>Grand écran</PresentationFormat>
  <Paragraphs>945</Paragraphs>
  <Slides>64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64</vt:i4>
      </vt:variant>
    </vt:vector>
  </HeadingPairs>
  <TitlesOfParts>
    <vt:vector size="69" baseType="lpstr">
      <vt:lpstr>Arial</vt:lpstr>
      <vt:lpstr>Calibri</vt:lpstr>
      <vt:lpstr>Calibri Light</vt:lpstr>
      <vt:lpstr>Times New Roman</vt:lpstr>
      <vt:lpstr>Thème Office</vt:lpstr>
      <vt:lpstr>LE PARTAGE DU MONDE, de l’an 200 av. JC à nos jours Esquisse d’une histoire géopolitique universelle  Mardi 11 juin 2024 (15/15)  8ème période : 1815-1914 Europe et Russie à la conquête de l’Orient et de l’Asie  1783-1824 : Les Etats-Unis d’Amérique, naissances d’un Etat et d’une nation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PARTAGE DU MONDE, de l’an 200 av. JC à nos jours Esquisse d’une histoire géopolitique universelle  Mardi 17 octobre 2023 (2/15)  8ème période : 1815-1914  1789-1815 : Les guerres de la Révolution et de l’Empire  1789-1795 : La Révolution française et la 1ère République Guerre de la France contre la 1ère Coalition</dc:title>
  <dc:creator>Christophe JENTA</dc:creator>
  <cp:lastModifiedBy>Christophe JENTA</cp:lastModifiedBy>
  <cp:revision>722</cp:revision>
  <dcterms:created xsi:type="dcterms:W3CDTF">2023-07-15T08:08:34Z</dcterms:created>
  <dcterms:modified xsi:type="dcterms:W3CDTF">2024-10-08T10:31:33Z</dcterms:modified>
</cp:coreProperties>
</file>