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2724" r:id="rId2"/>
    <p:sldId id="12727" r:id="rId3"/>
    <p:sldId id="10082" r:id="rId4"/>
    <p:sldId id="12444" r:id="rId5"/>
    <p:sldId id="12641" r:id="rId6"/>
    <p:sldId id="12730" r:id="rId7"/>
    <p:sldId id="12606" r:id="rId8"/>
    <p:sldId id="10084" r:id="rId9"/>
    <p:sldId id="12750" r:id="rId10"/>
    <p:sldId id="12731" r:id="rId11"/>
    <p:sldId id="12723" r:id="rId12"/>
    <p:sldId id="12648" r:id="rId13"/>
    <p:sldId id="10087" r:id="rId14"/>
    <p:sldId id="12716" r:id="rId15"/>
    <p:sldId id="12735" r:id="rId16"/>
    <p:sldId id="10127" r:id="rId17"/>
    <p:sldId id="12751" r:id="rId18"/>
    <p:sldId id="12733" r:id="rId19"/>
    <p:sldId id="12734" r:id="rId20"/>
    <p:sldId id="12736" r:id="rId21"/>
    <p:sldId id="12194" r:id="rId22"/>
    <p:sldId id="10088" r:id="rId23"/>
    <p:sldId id="10096" r:id="rId24"/>
    <p:sldId id="10097" r:id="rId25"/>
    <p:sldId id="10098" r:id="rId26"/>
    <p:sldId id="10099" r:id="rId27"/>
    <p:sldId id="10100" r:id="rId28"/>
    <p:sldId id="10095" r:id="rId29"/>
    <p:sldId id="12650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B0F0"/>
    <a:srgbClr val="FF00FF"/>
    <a:srgbClr val="FF99FF"/>
    <a:srgbClr val="FF33CC"/>
    <a:srgbClr val="FFFF00"/>
    <a:srgbClr val="2F5597"/>
    <a:srgbClr val="92D050"/>
    <a:srgbClr val="B4C7E7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86398" autoAdjust="0"/>
  </p:normalViewPr>
  <p:slideViewPr>
    <p:cSldViewPr snapToGrid="0">
      <p:cViewPr varScale="1">
        <p:scale>
          <a:sx n="70" d="100"/>
          <a:sy n="70" d="100"/>
        </p:scale>
        <p:origin x="73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65F01-67B9-C27D-34D2-59D880E76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8352C3-B2DD-3B43-4CFE-7B4032B60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7CCD0-321D-0CC5-FC12-7942C0817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9DF8AE-A201-9E5C-8F7A-0F7801209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02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6.wdp"/><Relationship Id="rId4" Type="http://schemas.openxmlformats.org/officeDocument/2006/relationships/image" Target="../media/image17.png"/><Relationship Id="rId9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9.wdp"/><Relationship Id="rId7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2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4.wdp"/><Relationship Id="rId7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5.wdp"/><Relationship Id="rId4" Type="http://schemas.openxmlformats.org/officeDocument/2006/relationships/image" Target="../media/image26.png"/><Relationship Id="rId9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EC14F-53D1-32EC-9F3D-5639E1DC6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72FEBFD-8EFE-D0D4-818B-C6D9340FF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5 novembre 2024 (2/15)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latin typeface="+mn-lt"/>
              </a:rPr>
              <a:t>1783-1824 : Les Etats-Unis d’Amérique, naissances d’un Etat et d’une nation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Suite et fin…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9A53FF-7818-0768-980E-259DE58D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D12CB-A671-CE8F-77E1-9220A8FCF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61EF4C-2FD0-C978-45A8-6B4360873DEA}"/>
              </a:ext>
            </a:extLst>
          </p:cNvPr>
          <p:cNvSpPr/>
          <p:nvPr/>
        </p:nvSpPr>
        <p:spPr>
          <a:xfrm>
            <a:off x="119336" y="116630"/>
            <a:ext cx="6270036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2) 1795 : Frontière fixée sur le 31° parallèle</a:t>
            </a:r>
          </a:p>
          <a:p>
            <a:r>
              <a:rPr lang="fr-FR" dirty="0"/>
              <a:t>Mais pour les EU, entre Mississippi et Atlantique</a:t>
            </a:r>
          </a:p>
          <a:p>
            <a:r>
              <a:rPr lang="fr-FR" dirty="0"/>
              <a:t>Deux problèmes se posent…</a:t>
            </a:r>
          </a:p>
          <a:p>
            <a:endParaRPr lang="fr-FR" dirty="0"/>
          </a:p>
          <a:p>
            <a:r>
              <a:rPr lang="fr-FR" dirty="0"/>
              <a:t>a) Les Espagnols possèdent les embouchures des fleuves</a:t>
            </a:r>
          </a:p>
          <a:p>
            <a:endParaRPr lang="fr-FR" dirty="0"/>
          </a:p>
          <a:p>
            <a:r>
              <a:rPr lang="fr-FR" dirty="0"/>
              <a:t>b) Les tribus séminoles de Floride…</a:t>
            </a:r>
          </a:p>
          <a:p>
            <a:endParaRPr lang="fr-FR" dirty="0"/>
          </a:p>
          <a:p>
            <a:r>
              <a:rPr lang="fr-FR" dirty="0"/>
              <a:t>*Au XVIIIe siècle, fuyant la Géorgie, des Indiens Creeks</a:t>
            </a:r>
          </a:p>
          <a:p>
            <a:r>
              <a:rPr lang="fr-FR" dirty="0"/>
              <a:t>Et des esclaves noirs s’étaient réfugiés en Floride espagnole</a:t>
            </a:r>
          </a:p>
          <a:p>
            <a:r>
              <a:rPr lang="fr-FR" dirty="0"/>
              <a:t>Et s’étaient unis pour former les tribus hétérogènes de </a:t>
            </a:r>
            <a:r>
              <a:rPr lang="fr-FR" i="1" u="sng" dirty="0"/>
              <a:t>Séminoles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*Pour les Etats esclavagistes du Sud…</a:t>
            </a:r>
          </a:p>
          <a:p>
            <a:r>
              <a:rPr lang="fr-FR" dirty="0"/>
              <a:t>- Cette présence d’un refuge proche constitue une menace</a:t>
            </a:r>
          </a:p>
          <a:p>
            <a:r>
              <a:rPr lang="fr-FR" dirty="0"/>
              <a:t>- Et par conséquent, malgré le traité signé avec l’Espagne</a:t>
            </a:r>
          </a:p>
          <a:p>
            <a:r>
              <a:rPr lang="fr-FR" dirty="0"/>
              <a:t>Il faut étendre leur contrôle au-delà de la frontière…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E3045F8-C67E-C991-D4AE-6F0CC09BD66E}"/>
              </a:ext>
            </a:extLst>
          </p:cNvPr>
          <p:cNvCxnSpPr>
            <a:cxnSpLocks/>
          </p:cNvCxnSpPr>
          <p:nvPr/>
        </p:nvCxnSpPr>
        <p:spPr>
          <a:xfrm flipV="1">
            <a:off x="4288138" y="1375951"/>
            <a:ext cx="1351129" cy="13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128367A-F320-D278-4F34-2BEDEE9E68E5}"/>
              </a:ext>
            </a:extLst>
          </p:cNvPr>
          <p:cNvCxnSpPr>
            <a:cxnSpLocks/>
          </p:cNvCxnSpPr>
          <p:nvPr/>
        </p:nvCxnSpPr>
        <p:spPr>
          <a:xfrm>
            <a:off x="5425512" y="3602745"/>
            <a:ext cx="63228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4AF86800-7383-7338-AD68-DA54413D6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6" t="56782" r="15561" b="10246"/>
          <a:stretch/>
        </p:blipFill>
        <p:spPr>
          <a:xfrm>
            <a:off x="6497050" y="116631"/>
            <a:ext cx="5575613" cy="43557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5A7294-466B-CC6E-5028-23ECDBD22494}"/>
              </a:ext>
            </a:extLst>
          </p:cNvPr>
          <p:cNvCxnSpPr>
            <a:cxnSpLocks/>
          </p:cNvCxnSpPr>
          <p:nvPr/>
        </p:nvCxnSpPr>
        <p:spPr>
          <a:xfrm flipV="1">
            <a:off x="7242349" y="2115403"/>
            <a:ext cx="2524836" cy="2183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F016221-8B56-F238-6B84-BF7778985776}"/>
              </a:ext>
            </a:extLst>
          </p:cNvPr>
          <p:cNvCxnSpPr>
            <a:cxnSpLocks/>
          </p:cNvCxnSpPr>
          <p:nvPr/>
        </p:nvCxnSpPr>
        <p:spPr>
          <a:xfrm flipV="1">
            <a:off x="9767185" y="2115403"/>
            <a:ext cx="1351129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E84E464-8CFC-43D0-4119-7CDF0F43A457}"/>
              </a:ext>
            </a:extLst>
          </p:cNvPr>
          <p:cNvCxnSpPr>
            <a:cxnSpLocks/>
          </p:cNvCxnSpPr>
          <p:nvPr/>
        </p:nvCxnSpPr>
        <p:spPr>
          <a:xfrm>
            <a:off x="9767185" y="2115403"/>
            <a:ext cx="0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E5395AC-54A1-6AC5-EF13-260A9E0BCB91}"/>
              </a:ext>
            </a:extLst>
          </p:cNvPr>
          <p:cNvCxnSpPr>
            <a:cxnSpLocks/>
          </p:cNvCxnSpPr>
          <p:nvPr/>
        </p:nvCxnSpPr>
        <p:spPr>
          <a:xfrm>
            <a:off x="10383018" y="1678675"/>
            <a:ext cx="371418" cy="8175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DB4D35CC-ADB9-32C3-F3A9-1B7FCF902809}"/>
              </a:ext>
            </a:extLst>
          </p:cNvPr>
          <p:cNvSpPr/>
          <p:nvPr/>
        </p:nvSpPr>
        <p:spPr>
          <a:xfrm>
            <a:off x="8755046" y="2336468"/>
            <a:ext cx="202272" cy="2017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73851F2-51E6-3FA8-ACBB-23A7C62162EF}"/>
              </a:ext>
            </a:extLst>
          </p:cNvPr>
          <p:cNvSpPr/>
          <p:nvPr/>
        </p:nvSpPr>
        <p:spPr>
          <a:xfrm>
            <a:off x="11017414" y="2294519"/>
            <a:ext cx="202272" cy="2017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A3AFBE-3A27-1C4F-1026-D787CCB8D4CE}"/>
              </a:ext>
            </a:extLst>
          </p:cNvPr>
          <p:cNvSpPr/>
          <p:nvPr/>
        </p:nvSpPr>
        <p:spPr>
          <a:xfrm>
            <a:off x="6462785" y="83365"/>
            <a:ext cx="66134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1795</a:t>
            </a:r>
          </a:p>
        </p:txBody>
      </p:sp>
    </p:spTree>
    <p:extLst>
      <p:ext uri="{BB962C8B-B14F-4D97-AF65-F5344CB8AC3E}">
        <p14:creationId xmlns:p14="http://schemas.microsoft.com/office/powerpoint/2010/main" val="748658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74284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3) 1802 : Territoire du Mississippi </a:t>
            </a:r>
          </a:p>
          <a:p>
            <a:endParaRPr lang="fr-FR" dirty="0"/>
          </a:p>
          <a:p>
            <a:r>
              <a:rPr lang="fr-FR" dirty="0"/>
              <a:t>*1803 : Achat à la France de la Louisiane (1800) et du port de la Nouvelle-Orléans sur la rive gauche       ; Mais…</a:t>
            </a:r>
          </a:p>
          <a:p>
            <a:endParaRPr lang="fr-FR" dirty="0"/>
          </a:p>
          <a:p>
            <a:r>
              <a:rPr lang="fr-FR" dirty="0"/>
              <a:t>Considérant qu’ils font partie de la Louisiane ex-française</a:t>
            </a:r>
          </a:p>
          <a:p>
            <a:r>
              <a:rPr lang="fr-FR" dirty="0"/>
              <a:t>Les EU réclament à l’Espagne…</a:t>
            </a:r>
          </a:p>
          <a:p>
            <a:r>
              <a:rPr lang="fr-FR" dirty="0"/>
              <a:t>- A l’ouest, le territoire jusqu’au fleuve Sabine</a:t>
            </a:r>
          </a:p>
          <a:p>
            <a:r>
              <a:rPr lang="fr-FR" dirty="0"/>
              <a:t>- Et à l’est, la Floride occidentale jusqu’au fleuve Pearl</a:t>
            </a:r>
          </a:p>
          <a:p>
            <a:endParaRPr lang="fr-FR" dirty="0"/>
          </a:p>
          <a:p>
            <a:r>
              <a:rPr lang="fr-FR" dirty="0"/>
              <a:t>*Les Espagnols refusent</a:t>
            </a:r>
          </a:p>
          <a:p>
            <a:r>
              <a:rPr lang="fr-FR" dirty="0"/>
              <a:t>Mais les Américains ne renoncent pas…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0E9410F-0C7B-A7F0-8B21-49A0B5F02824}"/>
              </a:ext>
            </a:extLst>
          </p:cNvPr>
          <p:cNvSpPr/>
          <p:nvPr/>
        </p:nvSpPr>
        <p:spPr>
          <a:xfrm>
            <a:off x="4085513" y="213566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F04B34-E954-D520-0637-DD14A9CB771C}"/>
              </a:ext>
            </a:extLst>
          </p:cNvPr>
          <p:cNvSpPr/>
          <p:nvPr/>
        </p:nvSpPr>
        <p:spPr>
          <a:xfrm>
            <a:off x="4547827" y="3227248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4" name="Image 1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FC69FEB-CBA5-4310-8512-D76B7CA4B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68" t="56849" r="15788" b="10068"/>
          <a:stretch/>
        </p:blipFill>
        <p:spPr>
          <a:xfrm>
            <a:off x="5986594" y="116630"/>
            <a:ext cx="5948035" cy="4305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7426F86-678D-7CD8-2877-8E5F2F4DA387}"/>
              </a:ext>
            </a:extLst>
          </p:cNvPr>
          <p:cNvCxnSpPr>
            <a:cxnSpLocks/>
          </p:cNvCxnSpPr>
          <p:nvPr/>
        </p:nvCxnSpPr>
        <p:spPr>
          <a:xfrm flipV="1">
            <a:off x="7219665" y="2074250"/>
            <a:ext cx="2524836" cy="2183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C21118D-D23D-0437-D58C-BA0CF0306B64}"/>
              </a:ext>
            </a:extLst>
          </p:cNvPr>
          <p:cNvCxnSpPr>
            <a:cxnSpLocks/>
          </p:cNvCxnSpPr>
          <p:nvPr/>
        </p:nvCxnSpPr>
        <p:spPr>
          <a:xfrm flipV="1">
            <a:off x="9744501" y="2074250"/>
            <a:ext cx="1233071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4CB577B-507E-F2EF-393B-803946A63FEA}"/>
              </a:ext>
            </a:extLst>
          </p:cNvPr>
          <p:cNvCxnSpPr>
            <a:cxnSpLocks/>
          </p:cNvCxnSpPr>
          <p:nvPr/>
        </p:nvCxnSpPr>
        <p:spPr>
          <a:xfrm>
            <a:off x="9744501" y="2074250"/>
            <a:ext cx="0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0813399-2D01-0C66-6F15-6C5AE0E6534A}"/>
              </a:ext>
            </a:extLst>
          </p:cNvPr>
          <p:cNvSpPr/>
          <p:nvPr/>
        </p:nvSpPr>
        <p:spPr>
          <a:xfrm>
            <a:off x="6307578" y="1162541"/>
            <a:ext cx="453351" cy="44624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3D60D62-96ED-24FC-4332-DBB7BBEB90EC}"/>
              </a:ext>
            </a:extLst>
          </p:cNvPr>
          <p:cNvSpPr/>
          <p:nvPr/>
        </p:nvSpPr>
        <p:spPr>
          <a:xfrm>
            <a:off x="7775375" y="257894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907AAC5-473A-5730-9D46-9FB8355BAE64}"/>
              </a:ext>
            </a:extLst>
          </p:cNvPr>
          <p:cNvSpPr/>
          <p:nvPr/>
        </p:nvSpPr>
        <p:spPr>
          <a:xfrm>
            <a:off x="8283997" y="1284786"/>
            <a:ext cx="202272" cy="2017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6C16345-D128-1345-43E2-7137016A52C2}"/>
              </a:ext>
            </a:extLst>
          </p:cNvPr>
          <p:cNvSpPr/>
          <p:nvPr/>
        </p:nvSpPr>
        <p:spPr>
          <a:xfrm>
            <a:off x="3409061" y="1284786"/>
            <a:ext cx="202272" cy="2017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E404E80-01A3-57F6-0279-31BFA702F7DF}"/>
              </a:ext>
            </a:extLst>
          </p:cNvPr>
          <p:cNvSpPr/>
          <p:nvPr/>
        </p:nvSpPr>
        <p:spPr>
          <a:xfrm>
            <a:off x="7591089" y="233490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F86FEDD-03CA-C125-1218-005B96235FEA}"/>
              </a:ext>
            </a:extLst>
          </p:cNvPr>
          <p:cNvSpPr/>
          <p:nvPr/>
        </p:nvSpPr>
        <p:spPr>
          <a:xfrm>
            <a:off x="6595563" y="2452942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4D15881-82AF-314D-7F9E-5CF84CE7EB82}"/>
              </a:ext>
            </a:extLst>
          </p:cNvPr>
          <p:cNvSpPr/>
          <p:nvPr/>
        </p:nvSpPr>
        <p:spPr>
          <a:xfrm>
            <a:off x="5273242" y="352453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161047-650F-E339-8A8C-6A3916BEE844}"/>
              </a:ext>
            </a:extLst>
          </p:cNvPr>
          <p:cNvSpPr/>
          <p:nvPr/>
        </p:nvSpPr>
        <p:spPr>
          <a:xfrm>
            <a:off x="5986594" y="116630"/>
            <a:ext cx="96011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1802-03</a:t>
            </a:r>
          </a:p>
        </p:txBody>
      </p:sp>
    </p:spTree>
    <p:extLst>
      <p:ext uri="{BB962C8B-B14F-4D97-AF65-F5344CB8AC3E}">
        <p14:creationId xmlns:p14="http://schemas.microsoft.com/office/powerpoint/2010/main" val="111784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742844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4) 1810 : A Bâton-Rouge, en Floride occidentale…</a:t>
            </a:r>
          </a:p>
          <a:p>
            <a:r>
              <a:rPr lang="fr-FR" dirty="0"/>
              <a:t>Révolte antiespagnole de colons américains</a:t>
            </a:r>
          </a:p>
          <a:p>
            <a:endParaRPr lang="fr-FR" dirty="0"/>
          </a:p>
          <a:p>
            <a:r>
              <a:rPr lang="fr-FR" dirty="0"/>
              <a:t>*Les EU en profitent pour occuper jusqu’au fleuve Pearl</a:t>
            </a:r>
          </a:p>
          <a:p>
            <a:r>
              <a:rPr lang="fr-FR" dirty="0"/>
              <a:t>NB : Territoire qui sera rattaché à l’Etat de Louisiane (1812)</a:t>
            </a:r>
          </a:p>
          <a:p>
            <a:endParaRPr lang="fr-FR" dirty="0"/>
          </a:p>
          <a:p>
            <a:r>
              <a:rPr lang="fr-FR" dirty="0"/>
              <a:t>Puis…</a:t>
            </a:r>
          </a:p>
          <a:p>
            <a:r>
              <a:rPr lang="fr-FR" dirty="0"/>
              <a:t>*1813 : Durant la guerre contre la GB et les Creeks</a:t>
            </a:r>
          </a:p>
          <a:p>
            <a:r>
              <a:rPr lang="fr-FR" dirty="0"/>
              <a:t>Occupation jusqu’au fleuve </a:t>
            </a:r>
            <a:r>
              <a:rPr lang="fr-FR" dirty="0" err="1"/>
              <a:t>Perdido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dirty="0"/>
              <a:t>*1814 : Les Britanniques débarquent en Floride occidentale</a:t>
            </a:r>
          </a:p>
          <a:p>
            <a:r>
              <a:rPr lang="fr-FR" dirty="0"/>
              <a:t>Ils arment les Séminoles et des Creeks réfugiés</a:t>
            </a:r>
          </a:p>
          <a:p>
            <a:r>
              <a:rPr lang="fr-FR" dirty="0"/>
              <a:t>Et ils arrêtent la progression des Américains…</a:t>
            </a:r>
          </a:p>
        </p:txBody>
      </p:sp>
      <p:pic>
        <p:nvPicPr>
          <p:cNvPr id="24" name="Image 2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4E807ED-2B09-FB70-A841-817458DBD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07" t="57342" r="15588" b="8532"/>
          <a:stretch/>
        </p:blipFill>
        <p:spPr>
          <a:xfrm>
            <a:off x="5986594" y="116630"/>
            <a:ext cx="6086070" cy="45645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FEE10C6A-E1C3-10D5-9932-0388AC8C55B0}"/>
              </a:ext>
            </a:extLst>
          </p:cNvPr>
          <p:cNvSpPr/>
          <p:nvPr/>
        </p:nvSpPr>
        <p:spPr>
          <a:xfrm>
            <a:off x="7247978" y="2227595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6076CB4-BC10-A920-8EC3-E94A8F640143}"/>
              </a:ext>
            </a:extLst>
          </p:cNvPr>
          <p:cNvSpPr/>
          <p:nvPr/>
        </p:nvSpPr>
        <p:spPr>
          <a:xfrm>
            <a:off x="8579342" y="228501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EE2BF3E-BDFF-01A7-010A-73CBED32C72F}"/>
              </a:ext>
            </a:extLst>
          </p:cNvPr>
          <p:cNvCxnSpPr>
            <a:cxnSpLocks/>
            <a:stCxn id="29" idx="6"/>
            <a:endCxn id="27" idx="2"/>
          </p:cNvCxnSpPr>
          <p:nvPr/>
        </p:nvCxnSpPr>
        <p:spPr>
          <a:xfrm flipV="1">
            <a:off x="8111826" y="2385887"/>
            <a:ext cx="467516" cy="1443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29B84405-4993-1257-39B9-8463524E31EB}"/>
              </a:ext>
            </a:extLst>
          </p:cNvPr>
          <p:cNvSpPr/>
          <p:nvPr/>
        </p:nvSpPr>
        <p:spPr>
          <a:xfrm>
            <a:off x="7909554" y="242934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BA55FD-2CFB-BB9E-2964-0C80E24A8E34}"/>
              </a:ext>
            </a:extLst>
          </p:cNvPr>
          <p:cNvSpPr/>
          <p:nvPr/>
        </p:nvSpPr>
        <p:spPr>
          <a:xfrm>
            <a:off x="5986594" y="116630"/>
            <a:ext cx="96011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1810-14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8562572-6E1B-08AE-E762-915A5CE3A181}"/>
              </a:ext>
            </a:extLst>
          </p:cNvPr>
          <p:cNvSpPr/>
          <p:nvPr/>
        </p:nvSpPr>
        <p:spPr>
          <a:xfrm>
            <a:off x="4863262" y="130291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2F82064-4CE4-55ED-9766-3815FAEEB6B6}"/>
              </a:ext>
            </a:extLst>
          </p:cNvPr>
          <p:cNvSpPr/>
          <p:nvPr/>
        </p:nvSpPr>
        <p:spPr>
          <a:xfrm>
            <a:off x="9583386" y="245892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501F901-C720-FD8F-CC81-721E42B12152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9684522" y="2660678"/>
            <a:ext cx="373878" cy="11061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F6302285-8B81-940F-CEE8-2D062EFD1405}"/>
              </a:ext>
            </a:extLst>
          </p:cNvPr>
          <p:cNvSpPr/>
          <p:nvPr/>
        </p:nvSpPr>
        <p:spPr>
          <a:xfrm>
            <a:off x="7775375" y="257894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EC0D254-65E1-589E-5B6E-B66219622665}"/>
              </a:ext>
            </a:extLst>
          </p:cNvPr>
          <p:cNvCxnSpPr>
            <a:cxnSpLocks/>
          </p:cNvCxnSpPr>
          <p:nvPr/>
        </p:nvCxnSpPr>
        <p:spPr>
          <a:xfrm flipV="1">
            <a:off x="8781614" y="2074250"/>
            <a:ext cx="962887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E1C7F5F-E563-2111-3EB9-AD390D3DF653}"/>
              </a:ext>
            </a:extLst>
          </p:cNvPr>
          <p:cNvCxnSpPr>
            <a:cxnSpLocks/>
          </p:cNvCxnSpPr>
          <p:nvPr/>
        </p:nvCxnSpPr>
        <p:spPr>
          <a:xfrm flipV="1">
            <a:off x="9744501" y="2074250"/>
            <a:ext cx="1337481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FD653FF-5120-D044-F901-171C31E38E0B}"/>
              </a:ext>
            </a:extLst>
          </p:cNvPr>
          <p:cNvCxnSpPr>
            <a:cxnSpLocks/>
          </p:cNvCxnSpPr>
          <p:nvPr/>
        </p:nvCxnSpPr>
        <p:spPr>
          <a:xfrm>
            <a:off x="9744501" y="2074250"/>
            <a:ext cx="0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672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762849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5) 1815 : Fin de la guerre, départ des Britanniques</a:t>
            </a:r>
          </a:p>
          <a:p>
            <a:r>
              <a:rPr lang="fr-FR" dirty="0"/>
              <a:t>Et malgré le traité de 1795, les EU conservent leurs acquis</a:t>
            </a:r>
          </a:p>
          <a:p>
            <a:endParaRPr lang="fr-FR" dirty="0"/>
          </a:p>
          <a:p>
            <a:r>
              <a:rPr lang="fr-FR" dirty="0"/>
              <a:t>*L’Espagne, malgré ces pertes</a:t>
            </a:r>
          </a:p>
          <a:p>
            <a:r>
              <a:rPr lang="fr-FR" dirty="0"/>
              <a:t>Parvient à conserver la Floride...</a:t>
            </a:r>
          </a:p>
          <a:p>
            <a:r>
              <a:rPr lang="fr-FR" dirty="0"/>
              <a:t>Mais, affaiblie depuis 1808, elle n’a plus les moyens</a:t>
            </a:r>
          </a:p>
          <a:p>
            <a:r>
              <a:rPr lang="fr-FR" dirty="0"/>
              <a:t>De contrôler et de défendre son territoire</a:t>
            </a:r>
          </a:p>
          <a:p>
            <a:endParaRPr lang="fr-FR" dirty="0"/>
          </a:p>
          <a:p>
            <a:r>
              <a:rPr lang="fr-FR" dirty="0"/>
              <a:t>*Conséquence : Les conflits frontaliers redoublent… </a:t>
            </a:r>
          </a:p>
          <a:p>
            <a:r>
              <a:rPr lang="fr-FR" dirty="0"/>
              <a:t>Fuites des esclaves, raids des propriétaires de plantations pour les récupérer, et raids de représailles des Séminoles</a:t>
            </a:r>
          </a:p>
          <a:p>
            <a:endParaRPr lang="fr-FR" dirty="0"/>
          </a:p>
          <a:p>
            <a:r>
              <a:rPr lang="fr-FR" dirty="0"/>
              <a:t>*Pour les EU, il devient urgent de pacifier et donc d’annexer</a:t>
            </a:r>
          </a:p>
          <a:p>
            <a:r>
              <a:rPr lang="fr-FR" dirty="0"/>
              <a:t>Les territoires entre Atlantique et Mississippi…</a:t>
            </a:r>
          </a:p>
          <a:p>
            <a:endParaRPr lang="fr-FR" dirty="0"/>
          </a:p>
          <a:p>
            <a:r>
              <a:rPr lang="fr-FR" dirty="0"/>
              <a:t>*L’Espagne, ayant refusé de négocier une vente</a:t>
            </a:r>
          </a:p>
          <a:p>
            <a:r>
              <a:rPr lang="fr-FR" dirty="0"/>
              <a:t>Reste donc la conquête par les armes…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088D53A-BC28-B7E7-0C90-1B8F20EBB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07" t="57342" r="15588" b="8532"/>
          <a:stretch/>
        </p:blipFill>
        <p:spPr>
          <a:xfrm>
            <a:off x="5986594" y="116630"/>
            <a:ext cx="6086070" cy="45645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B0AC864-E98B-248A-25D6-0E326281837F}"/>
              </a:ext>
            </a:extLst>
          </p:cNvPr>
          <p:cNvSpPr/>
          <p:nvPr/>
        </p:nvSpPr>
        <p:spPr>
          <a:xfrm>
            <a:off x="5986594" y="116630"/>
            <a:ext cx="96011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1815-17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6F82278-C8EB-22B3-7FFA-AF460E57C02F}"/>
              </a:ext>
            </a:extLst>
          </p:cNvPr>
          <p:cNvCxnSpPr>
            <a:cxnSpLocks/>
          </p:cNvCxnSpPr>
          <p:nvPr/>
        </p:nvCxnSpPr>
        <p:spPr>
          <a:xfrm flipH="1" flipV="1">
            <a:off x="9198591" y="1824790"/>
            <a:ext cx="485931" cy="5610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BD65869-7360-8530-1DE7-2167F68183A5}"/>
              </a:ext>
            </a:extLst>
          </p:cNvPr>
          <p:cNvCxnSpPr>
            <a:cxnSpLocks/>
          </p:cNvCxnSpPr>
          <p:nvPr/>
        </p:nvCxnSpPr>
        <p:spPr>
          <a:xfrm flipH="1" flipV="1">
            <a:off x="10201998" y="1824790"/>
            <a:ext cx="234786" cy="5741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8361ED8-51E2-2AB2-C393-CF1C7B5B0668}"/>
              </a:ext>
            </a:extLst>
          </p:cNvPr>
          <p:cNvCxnSpPr>
            <a:cxnSpLocks/>
          </p:cNvCxnSpPr>
          <p:nvPr/>
        </p:nvCxnSpPr>
        <p:spPr>
          <a:xfrm>
            <a:off x="10319391" y="1569493"/>
            <a:ext cx="530579" cy="9302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8DFF4FE3-FC70-D7C4-0CEA-4A99BF1BCD02}"/>
              </a:ext>
            </a:extLst>
          </p:cNvPr>
          <p:cNvSpPr/>
          <p:nvPr/>
        </p:nvSpPr>
        <p:spPr>
          <a:xfrm>
            <a:off x="8579342" y="228501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DD59DB0-CE9F-8899-C3FB-CF50AB412AD4}"/>
              </a:ext>
            </a:extLst>
          </p:cNvPr>
          <p:cNvSpPr/>
          <p:nvPr/>
        </p:nvSpPr>
        <p:spPr>
          <a:xfrm>
            <a:off x="7909554" y="242934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FE72DE1-171E-0582-0AC8-0E6BDB877724}"/>
              </a:ext>
            </a:extLst>
          </p:cNvPr>
          <p:cNvSpPr/>
          <p:nvPr/>
        </p:nvSpPr>
        <p:spPr>
          <a:xfrm>
            <a:off x="7531702" y="229803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2476537-469A-52E2-D69A-415EC6019104}"/>
              </a:ext>
            </a:extLst>
          </p:cNvPr>
          <p:cNvSpPr/>
          <p:nvPr/>
        </p:nvSpPr>
        <p:spPr>
          <a:xfrm>
            <a:off x="7775375" y="257894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9C3B3D9-4EFA-6688-614E-C86EC073564D}"/>
              </a:ext>
            </a:extLst>
          </p:cNvPr>
          <p:cNvCxnSpPr>
            <a:cxnSpLocks/>
          </p:cNvCxnSpPr>
          <p:nvPr/>
        </p:nvCxnSpPr>
        <p:spPr>
          <a:xfrm flipV="1">
            <a:off x="8781614" y="2074250"/>
            <a:ext cx="962887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2A7F9F4-FB25-9F80-A0FC-F980A8848982}"/>
              </a:ext>
            </a:extLst>
          </p:cNvPr>
          <p:cNvCxnSpPr>
            <a:cxnSpLocks/>
          </p:cNvCxnSpPr>
          <p:nvPr/>
        </p:nvCxnSpPr>
        <p:spPr>
          <a:xfrm flipV="1">
            <a:off x="9744501" y="2074250"/>
            <a:ext cx="1337481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B59ECF4-2F90-E786-4C09-2F07864D1019}"/>
              </a:ext>
            </a:extLst>
          </p:cNvPr>
          <p:cNvCxnSpPr>
            <a:cxnSpLocks/>
          </p:cNvCxnSpPr>
          <p:nvPr/>
        </p:nvCxnSpPr>
        <p:spPr>
          <a:xfrm>
            <a:off x="9744501" y="2074250"/>
            <a:ext cx="0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18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70825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6) Conquête par les armes…</a:t>
            </a:r>
          </a:p>
          <a:p>
            <a:endParaRPr lang="fr-FR" dirty="0"/>
          </a:p>
          <a:p>
            <a:r>
              <a:rPr lang="fr-FR" dirty="0"/>
              <a:t>*1817-18 : 1</a:t>
            </a:r>
            <a:r>
              <a:rPr lang="fr-FR" baseline="30000" dirty="0"/>
              <a:t>ère</a:t>
            </a:r>
            <a:r>
              <a:rPr lang="fr-FR" dirty="0"/>
              <a:t> guerre séminole, </a:t>
            </a:r>
            <a:r>
              <a:rPr lang="fr-FR" u="sng" dirty="0"/>
              <a:t>pas contre l’Espagne</a:t>
            </a:r>
            <a:r>
              <a:rPr lang="fr-FR" dirty="0"/>
              <a:t>…</a:t>
            </a:r>
          </a:p>
          <a:p>
            <a:endParaRPr lang="fr-FR" u="sng" dirty="0"/>
          </a:p>
          <a:p>
            <a:r>
              <a:rPr lang="fr-FR" dirty="0"/>
              <a:t>*</a:t>
            </a:r>
            <a:r>
              <a:rPr lang="fr-FR" u="sng" dirty="0"/>
              <a:t>Andrew Jackson</a:t>
            </a:r>
            <a:r>
              <a:rPr lang="fr-FR" dirty="0"/>
              <a:t> s’empare de Pensacola</a:t>
            </a:r>
          </a:p>
          <a:p>
            <a:r>
              <a:rPr lang="fr-FR" dirty="0"/>
              <a:t>De ce qui reste de la Floride occidentale</a:t>
            </a:r>
          </a:p>
          <a:p>
            <a:r>
              <a:rPr lang="fr-FR" dirty="0"/>
              <a:t>Puis il pénètre en Floride orientale</a:t>
            </a:r>
          </a:p>
          <a:p>
            <a:endParaRPr lang="fr-FR" dirty="0"/>
          </a:p>
          <a:p>
            <a:r>
              <a:rPr lang="fr-FR" dirty="0"/>
              <a:t>NB : 1817-19 : Mississippi (20) et Alabama (22)</a:t>
            </a:r>
          </a:p>
          <a:p>
            <a:r>
              <a:rPr lang="fr-FR" dirty="0"/>
              <a:t>Se partagent les terres entre les fleuves Pearl et </a:t>
            </a:r>
            <a:r>
              <a:rPr lang="fr-FR" dirty="0" err="1"/>
              <a:t>Perdido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*1818 : L’Espagne ne peut plus refuser de négocier…</a:t>
            </a:r>
          </a:p>
        </p:txBody>
      </p:sp>
      <p:pic>
        <p:nvPicPr>
          <p:cNvPr id="36" name="Image 3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3EEBD8E-3913-A799-73D3-3E2A039A1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37" t="57011" r="15151" b="8658"/>
          <a:stretch/>
        </p:blipFill>
        <p:spPr>
          <a:xfrm>
            <a:off x="5992557" y="116629"/>
            <a:ext cx="6080106" cy="45308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7923A1-9CD0-0DBC-6A2C-A96085F73533}"/>
              </a:ext>
            </a:extLst>
          </p:cNvPr>
          <p:cNvSpPr/>
          <p:nvPr/>
        </p:nvSpPr>
        <p:spPr>
          <a:xfrm>
            <a:off x="5986594" y="116630"/>
            <a:ext cx="96011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1817-18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C881BD1-5B48-A149-A5B5-50ACC841D529}"/>
              </a:ext>
            </a:extLst>
          </p:cNvPr>
          <p:cNvSpPr/>
          <p:nvPr/>
        </p:nvSpPr>
        <p:spPr>
          <a:xfrm>
            <a:off x="8812569" y="222759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8C82CBA-A10C-DB80-D8AA-4139D3665B50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8913705" y="1806986"/>
            <a:ext cx="0" cy="4206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9513BB7-EC23-A5D4-1E9C-CFC906EF325D}"/>
              </a:ext>
            </a:extLst>
          </p:cNvPr>
          <p:cNvSpPr/>
          <p:nvPr/>
        </p:nvSpPr>
        <p:spPr>
          <a:xfrm>
            <a:off x="7820577" y="1706110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9489744-EE5F-A765-2D15-7782C5C8DB7C}"/>
              </a:ext>
            </a:extLst>
          </p:cNvPr>
          <p:cNvSpPr/>
          <p:nvPr/>
        </p:nvSpPr>
        <p:spPr>
          <a:xfrm>
            <a:off x="8437731" y="1605374"/>
            <a:ext cx="202272" cy="201752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5A5F2E3-ACFA-D677-EB91-C6E38443441C}"/>
              </a:ext>
            </a:extLst>
          </p:cNvPr>
          <p:cNvSpPr/>
          <p:nvPr/>
        </p:nvSpPr>
        <p:spPr>
          <a:xfrm>
            <a:off x="2077144" y="332812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0C299BA-A894-15E4-A743-C68E574ED023}"/>
              </a:ext>
            </a:extLst>
          </p:cNvPr>
          <p:cNvSpPr/>
          <p:nvPr/>
        </p:nvSpPr>
        <p:spPr>
          <a:xfrm>
            <a:off x="3630360" y="3328124"/>
            <a:ext cx="202272" cy="201752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9608467-6639-05F1-E3C0-9ECBEF2B7145}"/>
              </a:ext>
            </a:extLst>
          </p:cNvPr>
          <p:cNvSpPr/>
          <p:nvPr/>
        </p:nvSpPr>
        <p:spPr>
          <a:xfrm>
            <a:off x="4077564" y="237719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F59BF15-2917-6454-EDFC-28A73558E0B3}"/>
              </a:ext>
            </a:extLst>
          </p:cNvPr>
          <p:cNvSpPr/>
          <p:nvPr/>
        </p:nvSpPr>
        <p:spPr>
          <a:xfrm>
            <a:off x="8455957" y="2223954"/>
            <a:ext cx="202272" cy="201752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8BF8B15-6AB6-15C1-239F-568333F571C4}"/>
              </a:ext>
            </a:extLst>
          </p:cNvPr>
          <p:cNvSpPr/>
          <p:nvPr/>
        </p:nvSpPr>
        <p:spPr>
          <a:xfrm>
            <a:off x="8005473" y="2253626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32983C2-48B1-6A74-A247-9CF93E8F36E4}"/>
              </a:ext>
            </a:extLst>
          </p:cNvPr>
          <p:cNvSpPr/>
          <p:nvPr/>
        </p:nvSpPr>
        <p:spPr>
          <a:xfrm>
            <a:off x="7531702" y="229803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8D70ACE-B2F1-9ED9-44A3-EFF56EC7C257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9014841" y="2328471"/>
            <a:ext cx="63412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D112F54-824A-2DD5-5F3E-ADB9C6E3CBC3}"/>
              </a:ext>
            </a:extLst>
          </p:cNvPr>
          <p:cNvCxnSpPr>
            <a:cxnSpLocks/>
          </p:cNvCxnSpPr>
          <p:nvPr/>
        </p:nvCxnSpPr>
        <p:spPr>
          <a:xfrm>
            <a:off x="9648967" y="2328471"/>
            <a:ext cx="955343" cy="1582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E07B531-49DD-D39D-EC4C-BB16F17E51EA}"/>
              </a:ext>
            </a:extLst>
          </p:cNvPr>
          <p:cNvSpPr/>
          <p:nvPr/>
        </p:nvSpPr>
        <p:spPr>
          <a:xfrm>
            <a:off x="7775375" y="257894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01E17D3-2143-EEA8-65F4-F3B92D617857}"/>
              </a:ext>
            </a:extLst>
          </p:cNvPr>
          <p:cNvCxnSpPr>
            <a:cxnSpLocks/>
            <a:stCxn id="9" idx="4"/>
            <a:endCxn id="15" idx="0"/>
          </p:cNvCxnSpPr>
          <p:nvPr/>
        </p:nvCxnSpPr>
        <p:spPr>
          <a:xfrm>
            <a:off x="8538867" y="1807126"/>
            <a:ext cx="18226" cy="416828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1FD7C8C-42A5-D655-E10A-7DCF111EE4AA}"/>
              </a:ext>
            </a:extLst>
          </p:cNvPr>
          <p:cNvCxnSpPr>
            <a:cxnSpLocks/>
            <a:stCxn id="5" idx="5"/>
            <a:endCxn id="16" idx="0"/>
          </p:cNvCxnSpPr>
          <p:nvPr/>
        </p:nvCxnSpPr>
        <p:spPr>
          <a:xfrm>
            <a:off x="7993227" y="1878316"/>
            <a:ext cx="113382" cy="37531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9283E04-75DD-B07A-EC35-24383A4CE4CF}"/>
              </a:ext>
            </a:extLst>
          </p:cNvPr>
          <p:cNvCxnSpPr>
            <a:cxnSpLocks/>
          </p:cNvCxnSpPr>
          <p:nvPr/>
        </p:nvCxnSpPr>
        <p:spPr>
          <a:xfrm flipV="1">
            <a:off x="8658229" y="2074250"/>
            <a:ext cx="1086272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3336CF3-6055-6C1D-0EF6-E3BCE0ED0935}"/>
              </a:ext>
            </a:extLst>
          </p:cNvPr>
          <p:cNvCxnSpPr>
            <a:cxnSpLocks/>
          </p:cNvCxnSpPr>
          <p:nvPr/>
        </p:nvCxnSpPr>
        <p:spPr>
          <a:xfrm flipV="1">
            <a:off x="9744501" y="2074250"/>
            <a:ext cx="1337481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597474A-B6AE-98F7-8165-C543F59C5774}"/>
              </a:ext>
            </a:extLst>
          </p:cNvPr>
          <p:cNvCxnSpPr>
            <a:cxnSpLocks/>
          </p:cNvCxnSpPr>
          <p:nvPr/>
        </p:nvCxnSpPr>
        <p:spPr>
          <a:xfrm>
            <a:off x="9744501" y="2074250"/>
            <a:ext cx="0" cy="1228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BE128-3A5B-5E96-943F-59839BF59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3DC6E2-F4CD-7EBD-F94F-D64E082F9034}"/>
              </a:ext>
            </a:extLst>
          </p:cNvPr>
          <p:cNvSpPr/>
          <p:nvPr/>
        </p:nvSpPr>
        <p:spPr>
          <a:xfrm>
            <a:off x="119337" y="116630"/>
            <a:ext cx="716988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7) Fév. 1819 : A Washington, traité d’Adams-</a:t>
            </a:r>
            <a:r>
              <a:rPr lang="fr-FR" dirty="0" err="1"/>
              <a:t>Onis</a:t>
            </a:r>
            <a:endParaRPr lang="fr-FR" dirty="0"/>
          </a:p>
          <a:p>
            <a:r>
              <a:rPr lang="fr-FR" dirty="0"/>
              <a:t>Un traité et une nouvelle frontière</a:t>
            </a:r>
          </a:p>
          <a:p>
            <a:r>
              <a:rPr lang="fr-FR" dirty="0"/>
              <a:t>Et pas seulement avec la Floride ; Deux points…</a:t>
            </a:r>
          </a:p>
          <a:p>
            <a:endParaRPr lang="fr-FR" dirty="0"/>
          </a:p>
          <a:p>
            <a:r>
              <a:rPr lang="fr-FR" dirty="0"/>
              <a:t>a) L’Espagne cède la Floride qui deviendra un territoire de l’Union en 1821</a:t>
            </a:r>
          </a:p>
          <a:p>
            <a:r>
              <a:rPr lang="fr-FR" dirty="0"/>
              <a:t>NB : Espagne </a:t>
            </a:r>
            <a:r>
              <a:rPr lang="fr-FR" i="1" dirty="0"/>
              <a:t>indemnisée</a:t>
            </a:r>
            <a:r>
              <a:rPr lang="fr-FR" dirty="0"/>
              <a:t> pour 5 millions $</a:t>
            </a:r>
          </a:p>
          <a:p>
            <a:endParaRPr lang="fr-FR" dirty="0"/>
          </a:p>
          <a:p>
            <a:r>
              <a:rPr lang="fr-FR" dirty="0"/>
              <a:t>b) A l’ouest, la frontière avec la Nouvelle-Espagne est </a:t>
            </a:r>
            <a:r>
              <a:rPr lang="fr-FR" i="1" dirty="0"/>
              <a:t>alignée</a:t>
            </a:r>
            <a:endParaRPr lang="fr-FR" dirty="0"/>
          </a:p>
          <a:p>
            <a:r>
              <a:rPr lang="fr-FR" dirty="0"/>
              <a:t>Les EU </a:t>
            </a:r>
            <a:r>
              <a:rPr lang="fr-FR" i="1" dirty="0"/>
              <a:t>renoncent pour toujours, à tous les droits et réclamations sur les pays qui sont situés à l'ouest et au sud de la ligne</a:t>
            </a:r>
            <a:endParaRPr lang="fr-FR" dirty="0"/>
          </a:p>
          <a:p>
            <a:endParaRPr lang="fr-FR" dirty="0"/>
          </a:p>
          <a:p>
            <a:r>
              <a:rPr lang="fr-FR" dirty="0"/>
              <a:t>*Nouveau bilan…</a:t>
            </a:r>
          </a:p>
        </p:txBody>
      </p:sp>
      <p:pic>
        <p:nvPicPr>
          <p:cNvPr id="9" name="Image 8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E7382500-CCE8-A5C2-D8AA-C4437282B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437" y="3532950"/>
            <a:ext cx="4641226" cy="3144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A85CA9-CA13-3543-6ED2-93467971535E}"/>
              </a:ext>
            </a:extLst>
          </p:cNvPr>
          <p:cNvSpPr/>
          <p:nvPr/>
        </p:nvSpPr>
        <p:spPr>
          <a:xfrm>
            <a:off x="7431437" y="3532950"/>
            <a:ext cx="6598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0D3E7D0-DBD4-F2BF-8FD8-A7A965D6C9EA}"/>
              </a:ext>
            </a:extLst>
          </p:cNvPr>
          <p:cNvSpPr/>
          <p:nvPr/>
        </p:nvSpPr>
        <p:spPr>
          <a:xfrm>
            <a:off x="11026680" y="590036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04B348E-BCCE-7F6A-1AA6-46F4D66ED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437" y="116631"/>
            <a:ext cx="4641226" cy="3144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4687BF-6693-A0EF-D5F3-3618CD85B0F3}"/>
              </a:ext>
            </a:extLst>
          </p:cNvPr>
          <p:cNvSpPr/>
          <p:nvPr/>
        </p:nvSpPr>
        <p:spPr>
          <a:xfrm>
            <a:off x="7431436" y="116630"/>
            <a:ext cx="6598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1818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A999947-E9DE-C75D-47C3-0D45B93E1D00}"/>
              </a:ext>
            </a:extLst>
          </p:cNvPr>
          <p:cNvCxnSpPr>
            <a:cxnSpLocks/>
          </p:cNvCxnSpPr>
          <p:nvPr/>
        </p:nvCxnSpPr>
        <p:spPr>
          <a:xfrm>
            <a:off x="8584442" y="485962"/>
            <a:ext cx="1255594" cy="100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B19F59C-71DA-B80E-5C3F-9BAF05ABBFE9}"/>
              </a:ext>
            </a:extLst>
          </p:cNvPr>
          <p:cNvCxnSpPr>
            <a:cxnSpLocks/>
          </p:cNvCxnSpPr>
          <p:nvPr/>
        </p:nvCxnSpPr>
        <p:spPr>
          <a:xfrm>
            <a:off x="8603453" y="3845080"/>
            <a:ext cx="1255594" cy="100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7CE5AB4D-7E60-6F85-09E0-D905FB0FC719}"/>
              </a:ext>
            </a:extLst>
          </p:cNvPr>
          <p:cNvCxnSpPr>
            <a:cxnSpLocks/>
          </p:cNvCxnSpPr>
          <p:nvPr/>
        </p:nvCxnSpPr>
        <p:spPr>
          <a:xfrm>
            <a:off x="7656394" y="4363947"/>
            <a:ext cx="1260957" cy="2607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DA8921D-751E-5004-689C-EFD1B1E5BEF0}"/>
              </a:ext>
            </a:extLst>
          </p:cNvPr>
          <p:cNvCxnSpPr>
            <a:cxnSpLocks/>
          </p:cNvCxnSpPr>
          <p:nvPr/>
        </p:nvCxnSpPr>
        <p:spPr>
          <a:xfrm>
            <a:off x="8936362" y="5042659"/>
            <a:ext cx="542239" cy="877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EF87D04-204D-651B-58C6-B0C5F859E644}"/>
              </a:ext>
            </a:extLst>
          </p:cNvPr>
          <p:cNvCxnSpPr>
            <a:cxnSpLocks/>
          </p:cNvCxnSpPr>
          <p:nvPr/>
        </p:nvCxnSpPr>
        <p:spPr>
          <a:xfrm>
            <a:off x="9478601" y="5486818"/>
            <a:ext cx="542240" cy="1583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CB85608-D48E-06B6-4D24-43CC1933F410}"/>
              </a:ext>
            </a:extLst>
          </p:cNvPr>
          <p:cNvCxnSpPr>
            <a:cxnSpLocks/>
          </p:cNvCxnSpPr>
          <p:nvPr/>
        </p:nvCxnSpPr>
        <p:spPr>
          <a:xfrm>
            <a:off x="8936362" y="4624684"/>
            <a:ext cx="0" cy="3976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B92F345-0228-51EA-67C1-769A590712D9}"/>
              </a:ext>
            </a:extLst>
          </p:cNvPr>
          <p:cNvCxnSpPr>
            <a:cxnSpLocks/>
          </p:cNvCxnSpPr>
          <p:nvPr/>
        </p:nvCxnSpPr>
        <p:spPr>
          <a:xfrm>
            <a:off x="9478601" y="5130442"/>
            <a:ext cx="0" cy="3563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12024CB-FA7D-9461-93AE-83506F60F27E}"/>
              </a:ext>
            </a:extLst>
          </p:cNvPr>
          <p:cNvCxnSpPr>
            <a:cxnSpLocks/>
          </p:cNvCxnSpPr>
          <p:nvPr/>
        </p:nvCxnSpPr>
        <p:spPr>
          <a:xfrm>
            <a:off x="10020841" y="5645175"/>
            <a:ext cx="0" cy="3017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029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628146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1820-1825 : Avec les indépendances d’Amérique latine, les Etats-Unis s’opposent aux ingérences de l’Europe de la Sainte Alliance</a:t>
            </a:r>
          </a:p>
          <a:p>
            <a:endParaRPr lang="fr-FR" dirty="0"/>
          </a:p>
          <a:p>
            <a:r>
              <a:rPr lang="fr-FR" dirty="0"/>
              <a:t>*1820 : Ces deux victoires étasuniennes doivent être replacées</a:t>
            </a:r>
          </a:p>
          <a:p>
            <a:r>
              <a:rPr lang="fr-FR" dirty="0"/>
              <a:t>Dans un contexte plus large…</a:t>
            </a:r>
          </a:p>
          <a:p>
            <a:endParaRPr lang="fr-FR" dirty="0"/>
          </a:p>
          <a:p>
            <a:r>
              <a:rPr lang="fr-FR" dirty="0"/>
              <a:t>Car dans l’ensemble du continent américain</a:t>
            </a:r>
          </a:p>
          <a:p>
            <a:r>
              <a:rPr lang="fr-FR" dirty="0"/>
              <a:t>Un nouveau paysage géopolitique apparaît</a:t>
            </a:r>
          </a:p>
          <a:p>
            <a:endParaRPr lang="fr-FR" dirty="0"/>
          </a:p>
          <a:p>
            <a:r>
              <a:rPr lang="fr-FR" dirty="0"/>
              <a:t>*Deux points…</a:t>
            </a:r>
          </a:p>
        </p:txBody>
      </p:sp>
      <p:pic>
        <p:nvPicPr>
          <p:cNvPr id="2" name="Picture 2" descr="C:\Users\Christophe\Pictures\My Scans\2014-10 (oct.)\scan0016.jpg">
            <a:extLst>
              <a:ext uri="{FF2B5EF4-FFF2-40B4-BE49-F238E27FC236}">
                <a16:creationId xmlns:a16="http://schemas.microsoft.com/office/drawing/2014/main" id="{114D055F-CEDA-E4CC-CA0F-B6D24B973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28275" y="123691"/>
            <a:ext cx="5544388" cy="66106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66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F849B-8096-A307-806B-F9C24EA49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D4EB2-6BF7-5449-7868-5F16799B30BC}"/>
              </a:ext>
            </a:extLst>
          </p:cNvPr>
          <p:cNvSpPr/>
          <p:nvPr/>
        </p:nvSpPr>
        <p:spPr>
          <a:xfrm>
            <a:off x="119337" y="116630"/>
            <a:ext cx="628146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1820-1825 : Avec les indépendances d’Amérique latine, les Etats-Unis s’opposent aux ingérences de l’Europe de la Sainte Alliance</a:t>
            </a:r>
          </a:p>
          <a:p>
            <a:endParaRPr lang="fr-FR" dirty="0"/>
          </a:p>
          <a:p>
            <a:r>
              <a:rPr lang="fr-FR" dirty="0"/>
              <a:t>1) Les EU…</a:t>
            </a:r>
          </a:p>
          <a:p>
            <a:endParaRPr lang="fr-FR" dirty="0"/>
          </a:p>
          <a:p>
            <a:r>
              <a:rPr lang="fr-FR" dirty="0"/>
              <a:t>*1803-19 : En Amérique du Nord, les EU, après…</a:t>
            </a:r>
          </a:p>
          <a:p>
            <a:r>
              <a:rPr lang="fr-FR" dirty="0"/>
              <a:t>- L’acquisition de la Louisiane</a:t>
            </a:r>
          </a:p>
          <a:p>
            <a:r>
              <a:rPr lang="fr-FR" dirty="0"/>
              <a:t>- La frontière fixée avec le Canada et le condominium de l’Oregon</a:t>
            </a:r>
            <a:endParaRPr lang="fr-FR" sz="1700" dirty="0"/>
          </a:p>
          <a:p>
            <a:r>
              <a:rPr lang="fr-FR" dirty="0"/>
              <a:t>- L’acquisition de la Floride et la nouvelle frontière fixée </a:t>
            </a:r>
            <a:r>
              <a:rPr lang="fr-FR" sz="1700" dirty="0"/>
              <a:t>à l’ouest…</a:t>
            </a:r>
          </a:p>
          <a:p>
            <a:endParaRPr lang="fr-FR" dirty="0"/>
          </a:p>
          <a:p>
            <a:r>
              <a:rPr lang="fr-FR" dirty="0"/>
              <a:t>les EU ont réussi à </a:t>
            </a:r>
            <a:r>
              <a:rPr lang="fr-FR" i="1" dirty="0"/>
              <a:t>éliminer</a:t>
            </a:r>
            <a:r>
              <a:rPr lang="fr-FR" dirty="0"/>
              <a:t> les Français</a:t>
            </a:r>
          </a:p>
          <a:p>
            <a:r>
              <a:rPr lang="fr-FR" dirty="0"/>
              <a:t>Et à </a:t>
            </a:r>
            <a:r>
              <a:rPr lang="fr-FR" i="1" dirty="0"/>
              <a:t>éloigner</a:t>
            </a:r>
            <a:r>
              <a:rPr lang="fr-FR" dirty="0"/>
              <a:t> les Britanniques et les Espagnols…</a:t>
            </a:r>
          </a:p>
          <a:p>
            <a:endParaRPr lang="fr-FR" dirty="0"/>
          </a:p>
          <a:p>
            <a:r>
              <a:rPr lang="fr-FR" dirty="0"/>
              <a:t>Et les 13 Etats concentrés sur la côte est</a:t>
            </a:r>
          </a:p>
          <a:p>
            <a:r>
              <a:rPr lang="fr-FR" sz="1700" dirty="0"/>
              <a:t>Sont devenus une puissance territoriale de l’Atlantique au Pacifique</a:t>
            </a:r>
          </a:p>
          <a:p>
            <a:endParaRPr lang="fr-FR" dirty="0"/>
          </a:p>
          <a:p>
            <a:r>
              <a:rPr lang="fr-FR" dirty="0"/>
              <a:t>*Mais également…</a:t>
            </a:r>
          </a:p>
        </p:txBody>
      </p:sp>
      <p:pic>
        <p:nvPicPr>
          <p:cNvPr id="2" name="Picture 2" descr="C:\Users\Christophe\Pictures\My Scans\2014-10 (oct.)\scan0016.jpg">
            <a:extLst>
              <a:ext uri="{FF2B5EF4-FFF2-40B4-BE49-F238E27FC236}">
                <a16:creationId xmlns:a16="http://schemas.microsoft.com/office/drawing/2014/main" id="{83736576-7601-D572-E3F0-9858B2C6B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28275" y="123691"/>
            <a:ext cx="5544388" cy="66106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AA5673A-0C64-9B57-B45F-EE63EFB3E7F6}"/>
              </a:ext>
            </a:extLst>
          </p:cNvPr>
          <p:cNvCxnSpPr>
            <a:cxnSpLocks/>
          </p:cNvCxnSpPr>
          <p:nvPr/>
        </p:nvCxnSpPr>
        <p:spPr>
          <a:xfrm>
            <a:off x="8366077" y="3316406"/>
            <a:ext cx="11327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755B98D-7AA3-8F3E-DB2C-4D154B5BC4A4}"/>
              </a:ext>
            </a:extLst>
          </p:cNvPr>
          <p:cNvCxnSpPr>
            <a:cxnSpLocks/>
          </p:cNvCxnSpPr>
          <p:nvPr/>
        </p:nvCxnSpPr>
        <p:spPr>
          <a:xfrm>
            <a:off x="7631372" y="3755409"/>
            <a:ext cx="1157786" cy="2433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FD678E6-A7BE-43EF-CF12-450AD96D9127}"/>
              </a:ext>
            </a:extLst>
          </p:cNvPr>
          <p:cNvCxnSpPr>
            <a:cxnSpLocks/>
          </p:cNvCxnSpPr>
          <p:nvPr/>
        </p:nvCxnSpPr>
        <p:spPr>
          <a:xfrm>
            <a:off x="8789158" y="4271749"/>
            <a:ext cx="395785" cy="955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CAC1627-F255-34D3-0757-306E2DF242A8}"/>
              </a:ext>
            </a:extLst>
          </p:cNvPr>
          <p:cNvCxnSpPr>
            <a:cxnSpLocks/>
          </p:cNvCxnSpPr>
          <p:nvPr/>
        </p:nvCxnSpPr>
        <p:spPr>
          <a:xfrm>
            <a:off x="9184943" y="4640239"/>
            <a:ext cx="436729" cy="955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FD793E7-5255-4791-F8EF-3894732F7DC3}"/>
              </a:ext>
            </a:extLst>
          </p:cNvPr>
          <p:cNvCxnSpPr>
            <a:cxnSpLocks/>
          </p:cNvCxnSpPr>
          <p:nvPr/>
        </p:nvCxnSpPr>
        <p:spPr>
          <a:xfrm>
            <a:off x="8789158" y="3998794"/>
            <a:ext cx="0" cy="3207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EE751CA-10C1-43EA-22DC-9A2E5804D555}"/>
              </a:ext>
            </a:extLst>
          </p:cNvPr>
          <p:cNvCxnSpPr>
            <a:cxnSpLocks/>
          </p:cNvCxnSpPr>
          <p:nvPr/>
        </p:nvCxnSpPr>
        <p:spPr>
          <a:xfrm>
            <a:off x="9184943" y="4367284"/>
            <a:ext cx="0" cy="3207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B9C1507-CD76-E890-4A5A-2BF134DAFF81}"/>
              </a:ext>
            </a:extLst>
          </p:cNvPr>
          <p:cNvCxnSpPr>
            <a:cxnSpLocks/>
          </p:cNvCxnSpPr>
          <p:nvPr/>
        </p:nvCxnSpPr>
        <p:spPr>
          <a:xfrm>
            <a:off x="9621672" y="4757583"/>
            <a:ext cx="109182" cy="2784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D25CCC4C-29CC-4189-729F-E4DD1EEA299D}"/>
              </a:ext>
            </a:extLst>
          </p:cNvPr>
          <p:cNvSpPr/>
          <p:nvPr/>
        </p:nvSpPr>
        <p:spPr>
          <a:xfrm>
            <a:off x="10494417" y="489680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88985E3-9443-DEA4-D7FB-CC7A26140F89}"/>
              </a:ext>
            </a:extLst>
          </p:cNvPr>
          <p:cNvSpPr/>
          <p:nvPr/>
        </p:nvSpPr>
        <p:spPr>
          <a:xfrm>
            <a:off x="7862674" y="329072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B15AB3F-2886-35F7-88ED-8E6BC9F724DD}"/>
              </a:ext>
            </a:extLst>
          </p:cNvPr>
          <p:cNvSpPr/>
          <p:nvPr/>
        </p:nvSpPr>
        <p:spPr>
          <a:xfrm>
            <a:off x="9098197" y="379704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788B48C-57AA-34C5-601E-C5D9F31C28BC}"/>
              </a:ext>
            </a:extLst>
          </p:cNvPr>
          <p:cNvSpPr/>
          <p:nvPr/>
        </p:nvSpPr>
        <p:spPr>
          <a:xfrm>
            <a:off x="10547306" y="399330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05C212C-D161-5F26-926C-470705F0E7C6}"/>
              </a:ext>
            </a:extLst>
          </p:cNvPr>
          <p:cNvCxnSpPr>
            <a:cxnSpLocks/>
            <a:stCxn id="9" idx="4"/>
            <a:endCxn id="3" idx="0"/>
          </p:cNvCxnSpPr>
          <p:nvPr/>
        </p:nvCxnSpPr>
        <p:spPr>
          <a:xfrm flipH="1">
            <a:off x="10595553" y="4195060"/>
            <a:ext cx="52889" cy="7017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E029B77-E250-3226-1703-5F3EDD471E83}"/>
              </a:ext>
            </a:extLst>
          </p:cNvPr>
          <p:cNvCxnSpPr>
            <a:cxnSpLocks/>
            <a:stCxn id="9" idx="2"/>
            <a:endCxn id="6" idx="6"/>
          </p:cNvCxnSpPr>
          <p:nvPr/>
        </p:nvCxnSpPr>
        <p:spPr>
          <a:xfrm flipH="1" flipV="1">
            <a:off x="9300469" y="3897918"/>
            <a:ext cx="1246837" cy="1962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1626DCA-1665-5FE2-EBDC-1A2732D8E9B2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9184943" y="3316406"/>
            <a:ext cx="1391985" cy="7064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417CAEE-96CF-D37A-5F0E-0977D8804B7B}"/>
              </a:ext>
            </a:extLst>
          </p:cNvPr>
          <p:cNvCxnSpPr>
            <a:cxnSpLocks/>
            <a:endCxn id="5" idx="6"/>
          </p:cNvCxnSpPr>
          <p:nvPr/>
        </p:nvCxnSpPr>
        <p:spPr>
          <a:xfrm flipH="1" flipV="1">
            <a:off x="8064946" y="3391596"/>
            <a:ext cx="1872589" cy="3113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0551B7C-4F73-A5A9-2A19-D735B2869811}"/>
              </a:ext>
            </a:extLst>
          </p:cNvPr>
          <p:cNvCxnSpPr>
            <a:cxnSpLocks/>
          </p:cNvCxnSpPr>
          <p:nvPr/>
        </p:nvCxnSpPr>
        <p:spPr>
          <a:xfrm flipH="1">
            <a:off x="9286079" y="4366365"/>
            <a:ext cx="1309473" cy="1384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9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52AD1-C5E9-3DD0-0D33-1C3695EDB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3A69D3-9A2F-9835-6706-F2313366A79A}"/>
              </a:ext>
            </a:extLst>
          </p:cNvPr>
          <p:cNvSpPr/>
          <p:nvPr/>
        </p:nvSpPr>
        <p:spPr>
          <a:xfrm>
            <a:off x="119337" y="116630"/>
            <a:ext cx="5976663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1820-1825 : Avec les indépendances d’Amérique latine, les Etats-Unis s’opposent aux ingérences de l’Europe de la Sainte Alliance</a:t>
            </a:r>
          </a:p>
          <a:p>
            <a:endParaRPr lang="fr-FR" dirty="0"/>
          </a:p>
          <a:p>
            <a:r>
              <a:rPr lang="fr-FR" dirty="0"/>
              <a:t>2) 1820 : L’Espagne, la grande puissance coloniale américaine</a:t>
            </a:r>
          </a:p>
          <a:p>
            <a:r>
              <a:rPr lang="fr-FR" dirty="0"/>
              <a:t>N’a pas seulement perdu la Floride</a:t>
            </a:r>
          </a:p>
          <a:p>
            <a:endParaRPr lang="fr-FR" dirty="0"/>
          </a:p>
          <a:p>
            <a:r>
              <a:rPr lang="fr-FR" dirty="0"/>
              <a:t>*Affaiblie…</a:t>
            </a:r>
          </a:p>
          <a:p>
            <a:r>
              <a:rPr lang="fr-FR" dirty="0"/>
              <a:t>*1808-14 : Par l’invasion napoléonienne ; Puis…</a:t>
            </a:r>
          </a:p>
          <a:p>
            <a:r>
              <a:rPr lang="fr-FR" dirty="0"/>
              <a:t>*1815 : Par une restauration de Ferdinand VII mal acceptée...</a:t>
            </a:r>
          </a:p>
          <a:p>
            <a:endParaRPr lang="fr-FR" dirty="0"/>
          </a:p>
          <a:p>
            <a:r>
              <a:rPr lang="fr-FR" dirty="0"/>
              <a:t>*1820-25</a:t>
            </a:r>
          </a:p>
          <a:p>
            <a:r>
              <a:rPr lang="fr-FR" dirty="0"/>
              <a:t>Elle doit se confronter à une crise politique intérieure</a:t>
            </a:r>
          </a:p>
          <a:p>
            <a:r>
              <a:rPr lang="fr-FR" dirty="0"/>
              <a:t>Et surtout aux indépendances de ses colonies américaines</a:t>
            </a:r>
          </a:p>
          <a:p>
            <a:endParaRPr lang="fr-FR" dirty="0"/>
          </a:p>
          <a:p>
            <a:r>
              <a:rPr lang="fr-FR" dirty="0"/>
              <a:t>Ainsi…</a:t>
            </a:r>
          </a:p>
          <a:p>
            <a:r>
              <a:rPr lang="fr-FR" dirty="0"/>
              <a:t>*Sept. 1821 : La Nouvelle-Espagne devient le Mexique</a:t>
            </a:r>
          </a:p>
          <a:p>
            <a:r>
              <a:rPr lang="fr-FR" dirty="0"/>
              <a:t>NB : Le traité d’Adams-</a:t>
            </a:r>
            <a:r>
              <a:rPr lang="fr-FR" dirty="0" err="1"/>
              <a:t>Onis</a:t>
            </a:r>
            <a:r>
              <a:rPr lang="fr-FR" dirty="0"/>
              <a:t> de 1819, appliqué en juillet 1821</a:t>
            </a:r>
          </a:p>
          <a:p>
            <a:endParaRPr lang="fr-FR" dirty="0"/>
          </a:p>
          <a:p>
            <a:r>
              <a:rPr lang="fr-FR" dirty="0"/>
              <a:t>*Et face à la quasi-disparition de l’Espagne en Amérique</a:t>
            </a:r>
          </a:p>
          <a:p>
            <a:r>
              <a:rPr lang="fr-FR" dirty="0"/>
              <a:t>Deux réactions opposées…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531E3B0-E007-4A88-C3DB-825DB095B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7510" r="13759" b="15235"/>
          <a:stretch/>
        </p:blipFill>
        <p:spPr>
          <a:xfrm>
            <a:off x="6237027" y="116630"/>
            <a:ext cx="5835635" cy="4105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599FEFE-DE5B-5A0F-5FB5-36FBAC990AEA}"/>
              </a:ext>
            </a:extLst>
          </p:cNvPr>
          <p:cNvSpPr/>
          <p:nvPr/>
        </p:nvSpPr>
        <p:spPr>
          <a:xfrm>
            <a:off x="8747504" y="245385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4EDB54B-6519-3047-B686-D87B843F520C}"/>
              </a:ext>
            </a:extLst>
          </p:cNvPr>
          <p:cNvSpPr/>
          <p:nvPr/>
        </p:nvSpPr>
        <p:spPr>
          <a:xfrm>
            <a:off x="6666748" y="260744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1B5C9A0-3126-1548-6B64-F8886DB5A514}"/>
              </a:ext>
            </a:extLst>
          </p:cNvPr>
          <p:cNvSpPr/>
          <p:nvPr/>
        </p:nvSpPr>
        <p:spPr>
          <a:xfrm>
            <a:off x="7049935" y="130484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A82436-7377-E3D2-229B-073A230ADBD6}"/>
              </a:ext>
            </a:extLst>
          </p:cNvPr>
          <p:cNvSpPr/>
          <p:nvPr/>
        </p:nvSpPr>
        <p:spPr>
          <a:xfrm>
            <a:off x="6666748" y="360857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23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93B92-9570-676B-D868-39F8E7C20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462E6E-2D0A-0CE4-BCEF-4283FE863A8A}"/>
              </a:ext>
            </a:extLst>
          </p:cNvPr>
          <p:cNvSpPr/>
          <p:nvPr/>
        </p:nvSpPr>
        <p:spPr>
          <a:xfrm>
            <a:off x="119337" y="116630"/>
            <a:ext cx="5976664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1820-1825 : Avec les indépendances d’Amérique latine, les Etats-Unis s’opposent aux ingérences de l’Europe de la Sainte Alliance</a:t>
            </a:r>
          </a:p>
          <a:p>
            <a:endParaRPr lang="fr-FR" dirty="0"/>
          </a:p>
          <a:p>
            <a:r>
              <a:rPr lang="fr-FR" dirty="0"/>
              <a:t>a) Oct. 1822 : En Europe, au congrès de Vérone…</a:t>
            </a:r>
          </a:p>
          <a:p>
            <a:r>
              <a:rPr lang="fr-FR" dirty="0"/>
              <a:t>En pleine </a:t>
            </a:r>
            <a:r>
              <a:rPr lang="fr-FR" i="1" dirty="0"/>
              <a:t>restauration monarchique</a:t>
            </a:r>
            <a:r>
              <a:rPr lang="fr-FR" dirty="0"/>
              <a:t> et </a:t>
            </a:r>
            <a:r>
              <a:rPr lang="fr-FR" i="1" dirty="0"/>
              <a:t>Sainte Alliance</a:t>
            </a:r>
            <a:r>
              <a:rPr lang="fr-FR" dirty="0"/>
              <a:t>…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La </a:t>
            </a:r>
            <a:r>
              <a:rPr lang="fr-FR" u="sng" dirty="0"/>
              <a:t>solidarité</a:t>
            </a:r>
            <a:r>
              <a:rPr lang="fr-FR" dirty="0"/>
              <a:t> mutuelle des monarques conservateurs oblige Ceux-ci intervenir en Espagne : Français en avril-nov. 1823</a:t>
            </a:r>
          </a:p>
          <a:p>
            <a:r>
              <a:rPr lang="fr-FR" dirty="0"/>
              <a:t>Voire au-delà…</a:t>
            </a:r>
          </a:p>
          <a:p>
            <a:endParaRPr lang="fr-FR" dirty="0"/>
          </a:p>
          <a:p>
            <a:r>
              <a:rPr lang="fr-FR" dirty="0"/>
              <a:t>*1823 : En Amérique, rumeurs d’une intervention</a:t>
            </a:r>
          </a:p>
          <a:p>
            <a:r>
              <a:rPr lang="fr-FR" dirty="0"/>
              <a:t>De la Sainte Alliance en Amérique espagnole</a:t>
            </a:r>
          </a:p>
          <a:p>
            <a:endParaRPr lang="fr-FR" dirty="0"/>
          </a:p>
          <a:p>
            <a:r>
              <a:rPr lang="fr-FR" dirty="0"/>
              <a:t>NB : Intervention dont la GB </a:t>
            </a:r>
            <a:r>
              <a:rPr lang="fr-FR" i="1" dirty="0"/>
              <a:t>libérale</a:t>
            </a:r>
            <a:r>
              <a:rPr lang="fr-FR" dirty="0"/>
              <a:t> se désolidarise</a:t>
            </a:r>
          </a:p>
          <a:p>
            <a:r>
              <a:rPr lang="fr-FR" dirty="0"/>
              <a:t>Mais soutenue essentiellement par la Russie ; Or à l’ouest</a:t>
            </a:r>
          </a:p>
          <a:p>
            <a:r>
              <a:rPr lang="fr-FR" dirty="0"/>
              <a:t>1784 : Alaska russe jusqu’au 55°</a:t>
            </a:r>
          </a:p>
          <a:p>
            <a:endParaRPr lang="fr-FR" dirty="0"/>
          </a:p>
          <a:p>
            <a:r>
              <a:rPr lang="fr-FR" dirty="0"/>
              <a:t>*Les EU réagissent…</a:t>
            </a:r>
          </a:p>
        </p:txBody>
      </p:sp>
      <p:pic>
        <p:nvPicPr>
          <p:cNvPr id="36" name="Image 3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D811DA4-8028-5A19-6304-5B1E78D64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7510" r="13759" b="15235"/>
          <a:stretch/>
        </p:blipFill>
        <p:spPr>
          <a:xfrm>
            <a:off x="6237027" y="116630"/>
            <a:ext cx="5835635" cy="4105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4095E73C-D5E0-1217-04E5-4F8BD4493CE9}"/>
              </a:ext>
            </a:extLst>
          </p:cNvPr>
          <p:cNvSpPr/>
          <p:nvPr/>
        </p:nvSpPr>
        <p:spPr>
          <a:xfrm>
            <a:off x="8747504" y="245385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4D5F535-28C9-9ED4-F593-6F5DD10D1AB7}"/>
              </a:ext>
            </a:extLst>
          </p:cNvPr>
          <p:cNvSpPr/>
          <p:nvPr/>
        </p:nvSpPr>
        <p:spPr>
          <a:xfrm>
            <a:off x="6666748" y="26074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F3555C9-075F-7BCD-D0E7-14AEBF11EF2D}"/>
              </a:ext>
            </a:extLst>
          </p:cNvPr>
          <p:cNvSpPr/>
          <p:nvPr/>
        </p:nvSpPr>
        <p:spPr>
          <a:xfrm>
            <a:off x="7049935" y="13048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B8B589F-C345-C455-A7D2-A174B6F0D757}"/>
              </a:ext>
            </a:extLst>
          </p:cNvPr>
          <p:cNvSpPr/>
          <p:nvPr/>
        </p:nvSpPr>
        <p:spPr>
          <a:xfrm>
            <a:off x="8933322" y="2255514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C071C1F-04DF-FF44-94E2-6AE1D24F07B3}"/>
              </a:ext>
            </a:extLst>
          </p:cNvPr>
          <p:cNvSpPr/>
          <p:nvPr/>
        </p:nvSpPr>
        <p:spPr>
          <a:xfrm>
            <a:off x="8394937" y="327078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F5D2013-FFC8-1839-EB1F-6095B7589C9B}"/>
              </a:ext>
            </a:extLst>
          </p:cNvPr>
          <p:cNvCxnSpPr>
            <a:cxnSpLocks/>
          </p:cNvCxnSpPr>
          <p:nvPr/>
        </p:nvCxnSpPr>
        <p:spPr>
          <a:xfrm flipH="1">
            <a:off x="8597209" y="327078"/>
            <a:ext cx="538385" cy="960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86A7506-183A-9387-5293-7A33334B80A1}"/>
              </a:ext>
            </a:extLst>
          </p:cNvPr>
          <p:cNvCxnSpPr>
            <a:cxnSpLocks/>
          </p:cNvCxnSpPr>
          <p:nvPr/>
        </p:nvCxnSpPr>
        <p:spPr>
          <a:xfrm>
            <a:off x="9135594" y="327078"/>
            <a:ext cx="636203" cy="30071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947FB0DC-12B9-D752-2393-F973792A8A60}"/>
              </a:ext>
            </a:extLst>
          </p:cNvPr>
          <p:cNvCxnSpPr>
            <a:cxnSpLocks/>
            <a:endCxn id="80" idx="7"/>
          </p:cNvCxnSpPr>
          <p:nvPr/>
        </p:nvCxnSpPr>
        <p:spPr>
          <a:xfrm flipH="1">
            <a:off x="9715403" y="1733266"/>
            <a:ext cx="575009" cy="26403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D0866428-3AD7-09D2-72C4-861104166D7E}"/>
              </a:ext>
            </a:extLst>
          </p:cNvPr>
          <p:cNvCxnSpPr>
            <a:cxnSpLocks/>
          </p:cNvCxnSpPr>
          <p:nvPr/>
        </p:nvCxnSpPr>
        <p:spPr>
          <a:xfrm>
            <a:off x="10290412" y="1405719"/>
            <a:ext cx="0" cy="32754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5E7ACB5B-7B5C-839B-2322-5BBFC747CA40}"/>
              </a:ext>
            </a:extLst>
          </p:cNvPr>
          <p:cNvCxnSpPr>
            <a:cxnSpLocks/>
          </p:cNvCxnSpPr>
          <p:nvPr/>
        </p:nvCxnSpPr>
        <p:spPr>
          <a:xfrm>
            <a:off x="9771797" y="627797"/>
            <a:ext cx="518615" cy="83251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C673003-619A-D4F9-8C76-53B6602AFAB4}"/>
              </a:ext>
            </a:extLst>
          </p:cNvPr>
          <p:cNvCxnSpPr>
            <a:cxnSpLocks/>
          </p:cNvCxnSpPr>
          <p:nvPr/>
        </p:nvCxnSpPr>
        <p:spPr>
          <a:xfrm flipH="1" flipV="1">
            <a:off x="7252207" y="1506595"/>
            <a:ext cx="492898" cy="5533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58A10DC-526D-7BE6-3D49-680D78D7B18E}"/>
              </a:ext>
            </a:extLst>
          </p:cNvPr>
          <p:cNvCxnSpPr>
            <a:cxnSpLocks/>
          </p:cNvCxnSpPr>
          <p:nvPr/>
        </p:nvCxnSpPr>
        <p:spPr>
          <a:xfrm flipH="1">
            <a:off x="6869020" y="2356390"/>
            <a:ext cx="1878484" cy="3384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42DAEA6F-6E75-61B9-D65E-896C029AA5B0}"/>
              </a:ext>
            </a:extLst>
          </p:cNvPr>
          <p:cNvCxnSpPr>
            <a:cxnSpLocks/>
          </p:cNvCxnSpPr>
          <p:nvPr/>
        </p:nvCxnSpPr>
        <p:spPr>
          <a:xfrm flipH="1" flipV="1">
            <a:off x="7649721" y="2006221"/>
            <a:ext cx="1086971" cy="35016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D5D4C8E9-AE2C-F0FE-37C8-B6BC48CA6FE4}"/>
              </a:ext>
            </a:extLst>
          </p:cNvPr>
          <p:cNvSpPr/>
          <p:nvPr/>
        </p:nvSpPr>
        <p:spPr>
          <a:xfrm>
            <a:off x="6666748" y="3608572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16A6CBC6-63B8-86D6-1495-D7EDB83B327D}"/>
              </a:ext>
            </a:extLst>
          </p:cNvPr>
          <p:cNvCxnSpPr>
            <a:cxnSpLocks/>
          </p:cNvCxnSpPr>
          <p:nvPr/>
        </p:nvCxnSpPr>
        <p:spPr>
          <a:xfrm flipH="1">
            <a:off x="7498656" y="2356390"/>
            <a:ext cx="1238036" cy="158314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D180AB6D-6529-0822-734C-FA13DCED9987}"/>
              </a:ext>
            </a:extLst>
          </p:cNvPr>
          <p:cNvCxnSpPr>
            <a:cxnSpLocks/>
            <a:endCxn id="69" idx="5"/>
          </p:cNvCxnSpPr>
          <p:nvPr/>
        </p:nvCxnSpPr>
        <p:spPr>
          <a:xfrm flipH="1" flipV="1">
            <a:off x="6839398" y="3780778"/>
            <a:ext cx="659258" cy="158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EC8C0B0A-B9AD-8CCF-0804-9C9D2A8E11BD}"/>
              </a:ext>
            </a:extLst>
          </p:cNvPr>
          <p:cNvSpPr/>
          <p:nvPr/>
        </p:nvSpPr>
        <p:spPr>
          <a:xfrm>
            <a:off x="9542753" y="1967751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4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87E80-59B7-8E6F-96C9-F9DCB0DB6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736951BC-C0B6-C250-0CF4-2E5BCFFF4C64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r>
              <a:rPr lang="fr-FR" sz="1600" b="1" dirty="0"/>
              <a:t>1783-1824 : Les Etats-Unis d’Amérique, naissances d’un Etat et d’une nation</a:t>
            </a:r>
          </a:p>
          <a:p>
            <a:pPr algn="ctr">
              <a:lnSpc>
                <a:spcPct val="100000"/>
              </a:lnSpc>
            </a:pPr>
            <a:r>
              <a:rPr lang="fr-FR" sz="1600" b="1" dirty="0"/>
              <a:t>Suite et fin…</a:t>
            </a:r>
          </a:p>
          <a:p>
            <a:endParaRPr lang="fr-FR" sz="1600" dirty="0"/>
          </a:p>
          <a:p>
            <a:r>
              <a:rPr lang="fr-FR" sz="1600" dirty="0"/>
              <a:t>1815 : Après 1783, 1815, 2</a:t>
            </a:r>
            <a:r>
              <a:rPr lang="fr-FR" sz="1600" baseline="30000" dirty="0"/>
              <a:t>ème</a:t>
            </a:r>
            <a:r>
              <a:rPr lang="fr-FR" sz="1600" dirty="0"/>
              <a:t> année fondatrice de la nation américaine : Début d’un rapprochement avec la Grande-Bretagne ; Sentiment accru d’unité nationale ; Pour les Etats-Unis, profiter de cet élan pour consolider à l’extérieur ses frontières avec la Grande-Bretagne et l’Espagne</a:t>
            </a:r>
          </a:p>
          <a:p>
            <a:r>
              <a:rPr lang="fr-FR" sz="1600" dirty="0"/>
              <a:t>1815-1819 : Après la guerre de 1812, les Etats-Unis fixent leurs frontières : Au nord-ouest avec le Canada britannique jusqu’au Pacifique ; Au sud avec l’Espagne : Annexion de la Floride et fixation de la frontière du sud-ouest jusqu’au Pacifique avec la Nouvelle-Espagne</a:t>
            </a:r>
          </a:p>
          <a:p>
            <a:r>
              <a:rPr lang="fr-FR" sz="1600" dirty="0"/>
              <a:t>1820-1825 : Avec les indépendances d’Amérique latine, les Etats-Unis s’opposent aux ingérences de l’Europe de la Sainte Alliance</a:t>
            </a:r>
          </a:p>
          <a:p>
            <a:r>
              <a:rPr lang="fr-FR" sz="1600" dirty="0"/>
              <a:t>1823 : La doctrine Monroe : Reconnaissance des Etats indépendants d’Amérique latine et appel à la non-intervention des puissances européennes de la Sainte Alliance ; En échange, non-ingérence des Etats-Unis en Europe ; Début de la domination de l’Amérique et de l’isolationnisme étasuniens jusqu’en 1917</a:t>
            </a:r>
          </a:p>
          <a:p>
            <a:r>
              <a:rPr lang="fr-FR" sz="1600" dirty="0"/>
              <a:t>1821 : Récapitulatif : 24 Etats : Les Etats-Unis de l’Atlantique au Mississippi ; Plus deux Etats à l’ouest : Mississippi et Missouri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7BD75787-83CF-A270-2AB0-FDBE45F9EFAF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516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D6FD5-5754-C285-82E9-7C5E30CB8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386538-4711-5F68-A9D3-A02DABDE9D4C}"/>
              </a:ext>
            </a:extLst>
          </p:cNvPr>
          <p:cNvSpPr/>
          <p:nvPr/>
        </p:nvSpPr>
        <p:spPr>
          <a:xfrm>
            <a:off x="119337" y="116630"/>
            <a:ext cx="602879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1820-1825 : Avec les indépendances d’Amérique latine, les Etats-Unis s’opposent aux ingérences de l’Europe de la Sainte Alliance</a:t>
            </a:r>
          </a:p>
          <a:p>
            <a:endParaRPr lang="fr-FR" dirty="0"/>
          </a:p>
          <a:p>
            <a:r>
              <a:rPr lang="fr-FR" dirty="0"/>
              <a:t>b) 1823 : Les EU, conscients de leur nouvelle puissance</a:t>
            </a:r>
          </a:p>
          <a:p>
            <a:r>
              <a:rPr lang="fr-FR" dirty="0"/>
              <a:t>Et eux-mêmes vainqueurs depuis 1783</a:t>
            </a:r>
          </a:p>
          <a:p>
            <a:r>
              <a:rPr lang="fr-FR" dirty="0"/>
              <a:t>Du </a:t>
            </a:r>
            <a:r>
              <a:rPr lang="fr-FR" i="1" dirty="0"/>
              <a:t>monarchisme</a:t>
            </a:r>
            <a:r>
              <a:rPr lang="fr-FR" dirty="0"/>
              <a:t> et du </a:t>
            </a:r>
            <a:r>
              <a:rPr lang="fr-FR" i="1" dirty="0"/>
              <a:t>colonialisme cupide</a:t>
            </a:r>
            <a:r>
              <a:rPr lang="fr-FR" dirty="0"/>
              <a:t> européen…</a:t>
            </a:r>
          </a:p>
          <a:p>
            <a:endParaRPr lang="fr-FR" dirty="0"/>
          </a:p>
          <a:p>
            <a:r>
              <a:rPr lang="fr-FR" dirty="0"/>
              <a:t>Les EU entendent bien imposer leurs vues…</a:t>
            </a:r>
          </a:p>
          <a:p>
            <a:r>
              <a:rPr lang="fr-FR" dirty="0"/>
              <a:t>Et opposer leur propre </a:t>
            </a:r>
            <a:r>
              <a:rPr lang="fr-FR" u="sng" dirty="0"/>
              <a:t>solidarité</a:t>
            </a:r>
          </a:p>
          <a:p>
            <a:r>
              <a:rPr lang="fr-FR" dirty="0"/>
              <a:t>Pour les nouvelles </a:t>
            </a:r>
            <a:r>
              <a:rPr lang="fr-FR" i="1" dirty="0"/>
              <a:t>républiques-sœurs latines</a:t>
            </a:r>
            <a:r>
              <a:rPr lang="fr-FR" dirty="0"/>
              <a:t> ; </a:t>
            </a:r>
            <a:r>
              <a:rPr lang="fr-FR" sz="1700" dirty="0"/>
              <a:t>Par conséquent…</a:t>
            </a:r>
            <a:endParaRPr lang="fr-FR" sz="1700" i="1" dirty="0"/>
          </a:p>
          <a:p>
            <a:endParaRPr lang="fr-FR" i="1" dirty="0"/>
          </a:p>
          <a:p>
            <a:r>
              <a:rPr lang="fr-FR" dirty="0"/>
              <a:t>*La colonisation européenne de l’Amérique doit cesser…</a:t>
            </a:r>
          </a:p>
          <a:p>
            <a:r>
              <a:rPr lang="fr-FR" dirty="0"/>
              <a:t>Et ce sera la doctrine du 5</a:t>
            </a:r>
            <a:r>
              <a:rPr lang="fr-FR" baseline="30000" dirty="0"/>
              <a:t>ème</a:t>
            </a:r>
            <a:r>
              <a:rPr lang="fr-FR" dirty="0"/>
              <a:t> président </a:t>
            </a:r>
            <a:r>
              <a:rPr lang="fr-FR" u="sng" dirty="0"/>
              <a:t>James Monroe</a:t>
            </a:r>
            <a:r>
              <a:rPr lang="fr-FR" dirty="0"/>
              <a:t> (1817)…</a:t>
            </a:r>
          </a:p>
        </p:txBody>
      </p:sp>
      <p:pic>
        <p:nvPicPr>
          <p:cNvPr id="40" name="Image 3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36687E3-A871-1147-6E7D-F60687AEF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7510" r="13759" b="15235"/>
          <a:stretch/>
        </p:blipFill>
        <p:spPr>
          <a:xfrm>
            <a:off x="6237027" y="116630"/>
            <a:ext cx="5835635" cy="4105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30A2C62A-7F0F-FCE9-16E4-C1DF111DF8C4}"/>
              </a:ext>
            </a:extLst>
          </p:cNvPr>
          <p:cNvSpPr/>
          <p:nvPr/>
        </p:nvSpPr>
        <p:spPr>
          <a:xfrm>
            <a:off x="8747504" y="2453854"/>
            <a:ext cx="202272" cy="20175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4D65B2A-B24C-46D3-2EE9-0C8039C591E1}"/>
              </a:ext>
            </a:extLst>
          </p:cNvPr>
          <p:cNvSpPr/>
          <p:nvPr/>
        </p:nvSpPr>
        <p:spPr>
          <a:xfrm>
            <a:off x="6666748" y="26074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E2B6D2F-3DE9-E200-640E-1A1AB97C455C}"/>
              </a:ext>
            </a:extLst>
          </p:cNvPr>
          <p:cNvSpPr/>
          <p:nvPr/>
        </p:nvSpPr>
        <p:spPr>
          <a:xfrm>
            <a:off x="7049935" y="13048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EC0F417-7CA4-CEF1-785C-27A3CFA4FCAC}"/>
              </a:ext>
            </a:extLst>
          </p:cNvPr>
          <p:cNvSpPr/>
          <p:nvPr/>
        </p:nvSpPr>
        <p:spPr>
          <a:xfrm>
            <a:off x="8933322" y="2255514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D09B8BA-B9D4-3AD8-5B41-35D1A043F6D4}"/>
              </a:ext>
            </a:extLst>
          </p:cNvPr>
          <p:cNvSpPr/>
          <p:nvPr/>
        </p:nvSpPr>
        <p:spPr>
          <a:xfrm>
            <a:off x="8394937" y="327078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D93441B9-B32A-4578-378A-BF6FF3BC007D}"/>
              </a:ext>
            </a:extLst>
          </p:cNvPr>
          <p:cNvCxnSpPr>
            <a:cxnSpLocks/>
          </p:cNvCxnSpPr>
          <p:nvPr/>
        </p:nvCxnSpPr>
        <p:spPr>
          <a:xfrm flipH="1">
            <a:off x="8597209" y="327078"/>
            <a:ext cx="538385" cy="960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6C2A336-65B4-0715-FD08-19FD72FD7895}"/>
              </a:ext>
            </a:extLst>
          </p:cNvPr>
          <p:cNvCxnSpPr>
            <a:cxnSpLocks/>
          </p:cNvCxnSpPr>
          <p:nvPr/>
        </p:nvCxnSpPr>
        <p:spPr>
          <a:xfrm>
            <a:off x="9135594" y="327078"/>
            <a:ext cx="636203" cy="30071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E2142C24-7DD1-8478-2DFA-B813AAB1D77C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9715403" y="1733266"/>
            <a:ext cx="575009" cy="26403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2B62A40-FF04-456F-0F5A-E640E76D4D95}"/>
              </a:ext>
            </a:extLst>
          </p:cNvPr>
          <p:cNvCxnSpPr>
            <a:cxnSpLocks/>
          </p:cNvCxnSpPr>
          <p:nvPr/>
        </p:nvCxnSpPr>
        <p:spPr>
          <a:xfrm>
            <a:off x="10290412" y="1405719"/>
            <a:ext cx="0" cy="32754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ED39F72B-EF26-B75B-4B58-E7CD57AF3C3E}"/>
              </a:ext>
            </a:extLst>
          </p:cNvPr>
          <p:cNvCxnSpPr>
            <a:cxnSpLocks/>
          </p:cNvCxnSpPr>
          <p:nvPr/>
        </p:nvCxnSpPr>
        <p:spPr>
          <a:xfrm>
            <a:off x="9771797" y="627797"/>
            <a:ext cx="518615" cy="83251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6A11C12-7D8B-F92D-138E-71B1CDD7BCD8}"/>
              </a:ext>
            </a:extLst>
          </p:cNvPr>
          <p:cNvCxnSpPr>
            <a:cxnSpLocks/>
          </p:cNvCxnSpPr>
          <p:nvPr/>
        </p:nvCxnSpPr>
        <p:spPr>
          <a:xfrm flipH="1" flipV="1">
            <a:off x="7252207" y="1506595"/>
            <a:ext cx="492898" cy="5533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14CAAE6-8A50-81D9-A1D1-941342A78CCF}"/>
              </a:ext>
            </a:extLst>
          </p:cNvPr>
          <p:cNvCxnSpPr>
            <a:cxnSpLocks/>
          </p:cNvCxnSpPr>
          <p:nvPr/>
        </p:nvCxnSpPr>
        <p:spPr>
          <a:xfrm flipH="1">
            <a:off x="6869020" y="2356390"/>
            <a:ext cx="1878484" cy="3384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D55D7A9-7A41-86BF-0D8D-256C256A69D2}"/>
              </a:ext>
            </a:extLst>
          </p:cNvPr>
          <p:cNvCxnSpPr>
            <a:cxnSpLocks/>
          </p:cNvCxnSpPr>
          <p:nvPr/>
        </p:nvCxnSpPr>
        <p:spPr>
          <a:xfrm flipH="1" flipV="1">
            <a:off x="7649721" y="2006221"/>
            <a:ext cx="1086971" cy="35016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DBE0AFD0-7C36-B475-D753-3BC2B16B790A}"/>
              </a:ext>
            </a:extLst>
          </p:cNvPr>
          <p:cNvSpPr/>
          <p:nvPr/>
        </p:nvSpPr>
        <p:spPr>
          <a:xfrm>
            <a:off x="6666748" y="3608572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992B58D-3897-69CC-8569-F4C83A1723F8}"/>
              </a:ext>
            </a:extLst>
          </p:cNvPr>
          <p:cNvCxnSpPr>
            <a:cxnSpLocks/>
          </p:cNvCxnSpPr>
          <p:nvPr/>
        </p:nvCxnSpPr>
        <p:spPr>
          <a:xfrm flipH="1">
            <a:off x="7498656" y="2356390"/>
            <a:ext cx="1238036" cy="158314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5FEDC76-73A1-4EF2-EE4E-F029A939FAAE}"/>
              </a:ext>
            </a:extLst>
          </p:cNvPr>
          <p:cNvCxnSpPr>
            <a:cxnSpLocks/>
            <a:endCxn id="54" idx="5"/>
          </p:cNvCxnSpPr>
          <p:nvPr/>
        </p:nvCxnSpPr>
        <p:spPr>
          <a:xfrm flipH="1" flipV="1">
            <a:off x="6839398" y="3780778"/>
            <a:ext cx="659258" cy="158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6712F72C-FA2B-3EEB-A4D3-33F5764CAC58}"/>
              </a:ext>
            </a:extLst>
          </p:cNvPr>
          <p:cNvSpPr/>
          <p:nvPr/>
        </p:nvSpPr>
        <p:spPr>
          <a:xfrm>
            <a:off x="9542753" y="1967751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67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93901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1823 : La doctrine Monroe : Reconnaissance des Etats indépendants d’Amérique latine et appel à la non-intervention des puissances européennes de la Sainte Alliance ; En échange, non-ingérence des Etats-Unis en Europe ; Début de la domination de l’Amérique et de l’isolationnisme étasuniens jusqu’en 1917</a:t>
            </a:r>
          </a:p>
          <a:p>
            <a:endParaRPr lang="fr-FR" dirty="0"/>
          </a:p>
          <a:p>
            <a:r>
              <a:rPr lang="fr-FR" dirty="0"/>
              <a:t>*Déc. 1823 : La doctrine Monroe exposée au Congrès…</a:t>
            </a:r>
          </a:p>
          <a:p>
            <a:endParaRPr lang="fr-FR" dirty="0"/>
          </a:p>
          <a:p>
            <a:r>
              <a:rPr lang="fr-FR" dirty="0"/>
              <a:t>a) Le continent américain n’est plus ouvert</a:t>
            </a:r>
          </a:p>
          <a:p>
            <a:r>
              <a:rPr lang="fr-FR" dirty="0"/>
              <a:t>Aux convoitises européennes ; Deux conséquences…</a:t>
            </a:r>
          </a:p>
          <a:p>
            <a:endParaRPr lang="fr-FR" dirty="0"/>
          </a:p>
          <a:p>
            <a:r>
              <a:rPr lang="fr-FR" dirty="0"/>
              <a:t>b) Non-ingérences des Européens</a:t>
            </a:r>
          </a:p>
          <a:p>
            <a:r>
              <a:rPr lang="fr-FR" dirty="0"/>
              <a:t>Et reconnaissances des nouveaux Etats d’Amérique latine</a:t>
            </a:r>
          </a:p>
          <a:p>
            <a:endParaRPr lang="fr-FR" dirty="0"/>
          </a:p>
          <a:p>
            <a:r>
              <a:rPr lang="fr-FR" dirty="0"/>
              <a:t>c) Et en échange</a:t>
            </a:r>
          </a:p>
          <a:p>
            <a:r>
              <a:rPr lang="fr-FR" dirty="0"/>
              <a:t>Non-ingérence des EU dans les affaires européennes (!)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CAFA1DF-1EE6-9B48-B67F-50211823D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7510" r="13759" b="15235"/>
          <a:stretch/>
        </p:blipFill>
        <p:spPr>
          <a:xfrm>
            <a:off x="6237027" y="116630"/>
            <a:ext cx="5835635" cy="4105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C68A9E2C-D7B5-466C-35E3-814FCDAA00ED}"/>
              </a:ext>
            </a:extLst>
          </p:cNvPr>
          <p:cNvSpPr/>
          <p:nvPr/>
        </p:nvSpPr>
        <p:spPr>
          <a:xfrm>
            <a:off x="6666748" y="26074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D9ECD1-D164-0909-403D-2CFF29BA5D69}"/>
              </a:ext>
            </a:extLst>
          </p:cNvPr>
          <p:cNvSpPr/>
          <p:nvPr/>
        </p:nvSpPr>
        <p:spPr>
          <a:xfrm>
            <a:off x="7049935" y="13048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3AF07E-B61B-354A-D706-39B6E15642C3}"/>
              </a:ext>
            </a:extLst>
          </p:cNvPr>
          <p:cNvSpPr/>
          <p:nvPr/>
        </p:nvSpPr>
        <p:spPr>
          <a:xfrm>
            <a:off x="6666748" y="3608572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0A861C8-A432-0B74-0FE9-54A19D03BA44}"/>
              </a:ext>
            </a:extLst>
          </p:cNvPr>
          <p:cNvSpPr/>
          <p:nvPr/>
        </p:nvSpPr>
        <p:spPr>
          <a:xfrm>
            <a:off x="8928168" y="2147062"/>
            <a:ext cx="453351" cy="44624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36D5CE9-7D67-22D8-0C6E-A6E26F052D84}"/>
              </a:ext>
            </a:extLst>
          </p:cNvPr>
          <p:cNvSpPr/>
          <p:nvPr/>
        </p:nvSpPr>
        <p:spPr>
          <a:xfrm>
            <a:off x="7559531" y="1283474"/>
            <a:ext cx="453351" cy="44624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63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976663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1823 : La doctrine Monroe : Reconnaissance des Etats indépendants d’Amérique latine et appel à la non-intervention des puissances européennes de la Sainte Alliance ; En échange, non-ingérence des Etats-Unis en Europe ; Début de la domination de l’Amérique et de l’isolationnisme étasuniens jusqu’en 1917</a:t>
            </a:r>
          </a:p>
          <a:p>
            <a:endParaRPr lang="fr-FR" dirty="0"/>
          </a:p>
          <a:p>
            <a:r>
              <a:rPr lang="fr-FR" dirty="0"/>
              <a:t>*Déc. 1823 : </a:t>
            </a:r>
            <a:r>
              <a:rPr lang="fr-FR" i="1" dirty="0"/>
              <a:t>L’Amérique aux Américains</a:t>
            </a:r>
            <a:r>
              <a:rPr lang="fr-FR" dirty="0"/>
              <a:t> ; Et les EU, avec la GB Protecteurs des républiques indépendantes</a:t>
            </a:r>
          </a:p>
          <a:p>
            <a:r>
              <a:rPr lang="fr-FR" dirty="0"/>
              <a:t>Début de la </a:t>
            </a:r>
            <a:r>
              <a:rPr lang="fr-FR" i="1" dirty="0"/>
              <a:t>Pax americana</a:t>
            </a:r>
            <a:r>
              <a:rPr lang="fr-FR" dirty="0"/>
              <a:t> sur les deux Amériques ; A revoir…</a:t>
            </a:r>
          </a:p>
          <a:p>
            <a:endParaRPr lang="fr-FR" dirty="0"/>
          </a:p>
          <a:p>
            <a:r>
              <a:rPr lang="fr-FR" dirty="0"/>
              <a:t>*Déclaration Monroe sans effet immédiat, sauf…</a:t>
            </a:r>
          </a:p>
          <a:p>
            <a:r>
              <a:rPr lang="fr-FR" dirty="0"/>
              <a:t>*1825 : Les indépendances reconnues par la GB ; Et…</a:t>
            </a:r>
          </a:p>
          <a:p>
            <a:r>
              <a:rPr lang="fr-FR" dirty="0"/>
              <a:t>*1825 : Le maintien de la Russie sur le 54°40’</a:t>
            </a:r>
          </a:p>
          <a:p>
            <a:r>
              <a:rPr lang="fr-FR" dirty="0"/>
              <a:t>Frontière actuelle de l’Alaska ; A revoir…</a:t>
            </a:r>
          </a:p>
          <a:p>
            <a:endParaRPr lang="fr-FR" dirty="0"/>
          </a:p>
          <a:p>
            <a:r>
              <a:rPr lang="fr-FR" dirty="0"/>
              <a:t>*1824 : L’aventure américaine est</a:t>
            </a:r>
            <a:r>
              <a:rPr lang="fr-FR" i="1" dirty="0"/>
              <a:t> sur de bons rails…</a:t>
            </a:r>
          </a:p>
          <a:p>
            <a:endParaRPr lang="fr-FR" dirty="0"/>
          </a:p>
          <a:p>
            <a:r>
              <a:rPr lang="fr-FR" dirty="0"/>
              <a:t>*Pour conclure cette longue 1</a:t>
            </a:r>
            <a:r>
              <a:rPr lang="fr-FR" baseline="30000" dirty="0"/>
              <a:t>ère</a:t>
            </a:r>
            <a:r>
              <a:rPr lang="fr-FR" dirty="0"/>
              <a:t> partie</a:t>
            </a:r>
          </a:p>
          <a:p>
            <a:r>
              <a:rPr lang="fr-FR" dirty="0"/>
              <a:t>Résumé de l’évolution territoriale des Etats-Unis</a:t>
            </a:r>
          </a:p>
          <a:p>
            <a:r>
              <a:rPr lang="fr-FR" dirty="0"/>
              <a:t>De 1783 à 1821, de 13 à 24 Etats…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A915432-2294-BB0B-B9EC-981AEF9DC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7510" r="13759" b="15235"/>
          <a:stretch/>
        </p:blipFill>
        <p:spPr>
          <a:xfrm>
            <a:off x="6237027" y="116630"/>
            <a:ext cx="5835635" cy="4105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9E12B75-8981-E4ED-6FFD-A84F56D75C43}"/>
              </a:ext>
            </a:extLst>
          </p:cNvPr>
          <p:cNvSpPr/>
          <p:nvPr/>
        </p:nvSpPr>
        <p:spPr>
          <a:xfrm>
            <a:off x="6666748" y="26074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C318E5F-1A31-9376-D1BC-DF83D90642A6}"/>
              </a:ext>
            </a:extLst>
          </p:cNvPr>
          <p:cNvSpPr/>
          <p:nvPr/>
        </p:nvSpPr>
        <p:spPr>
          <a:xfrm>
            <a:off x="7049935" y="1304843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702C18D-87BB-55A1-9EEA-A7E9718D4648}"/>
              </a:ext>
            </a:extLst>
          </p:cNvPr>
          <p:cNvSpPr/>
          <p:nvPr/>
        </p:nvSpPr>
        <p:spPr>
          <a:xfrm>
            <a:off x="6666748" y="3608572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E92BDB-C3B0-FCC9-F72E-66B702745619}"/>
              </a:ext>
            </a:extLst>
          </p:cNvPr>
          <p:cNvSpPr/>
          <p:nvPr/>
        </p:nvSpPr>
        <p:spPr>
          <a:xfrm>
            <a:off x="8928168" y="2147062"/>
            <a:ext cx="453351" cy="44624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EBFA19C-162F-CCB2-ADBF-40D8FDB824B9}"/>
              </a:ext>
            </a:extLst>
          </p:cNvPr>
          <p:cNvSpPr/>
          <p:nvPr/>
        </p:nvSpPr>
        <p:spPr>
          <a:xfrm>
            <a:off x="7559531" y="1283474"/>
            <a:ext cx="453351" cy="446242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C842A8A-E68E-E9C8-5B06-BC4F8BE15C05}"/>
              </a:ext>
            </a:extLst>
          </p:cNvPr>
          <p:cNvSpPr/>
          <p:nvPr/>
        </p:nvSpPr>
        <p:spPr>
          <a:xfrm>
            <a:off x="8394937" y="32707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B5B0F1F-804F-B6DC-9B07-A97AB6E19F06}"/>
              </a:ext>
            </a:extLst>
          </p:cNvPr>
          <p:cNvCxnSpPr>
            <a:cxnSpLocks/>
          </p:cNvCxnSpPr>
          <p:nvPr/>
        </p:nvCxnSpPr>
        <p:spPr>
          <a:xfrm flipH="1">
            <a:off x="8597209" y="327078"/>
            <a:ext cx="538385" cy="960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2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8B9685E-300F-FA05-308A-69758FCB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32" y="109017"/>
            <a:ext cx="4631054" cy="3135224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287A0A-55E0-B0D2-7C69-0A950A71DFCA}"/>
              </a:ext>
            </a:extLst>
          </p:cNvPr>
          <p:cNvSpPr/>
          <p:nvPr/>
        </p:nvSpPr>
        <p:spPr>
          <a:xfrm>
            <a:off x="10246291" y="109017"/>
            <a:ext cx="1853852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1790</a:t>
            </a:r>
          </a:p>
          <a:p>
            <a:r>
              <a:rPr lang="fr-FR" sz="1600" dirty="0"/>
              <a:t>Territoire du Sud-Ouest cédé par la Caroline du Nord</a:t>
            </a:r>
          </a:p>
        </p:txBody>
      </p:sp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7966416-A136-93F1-176D-54F5713E9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3" y="109017"/>
            <a:ext cx="4631054" cy="3135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479D19-0AA7-88C2-FD64-98BCA5942CD5}"/>
              </a:ext>
            </a:extLst>
          </p:cNvPr>
          <p:cNvSpPr/>
          <p:nvPr/>
        </p:nvSpPr>
        <p:spPr>
          <a:xfrm>
            <a:off x="80889" y="109017"/>
            <a:ext cx="960329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1783</a:t>
            </a:r>
          </a:p>
          <a:p>
            <a:r>
              <a:rPr lang="fr-FR" sz="1600" b="1" dirty="0"/>
              <a:t>13 Etats initiaux</a:t>
            </a:r>
          </a:p>
          <a:p>
            <a:endParaRPr lang="fr-FR" sz="1600" dirty="0"/>
          </a:p>
          <a:p>
            <a:r>
              <a:rPr lang="fr-FR" sz="1600" dirty="0"/>
              <a:t>1789 Territoire du Nord-Ouest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D3899927-2D39-5028-A9D1-7A5200C95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2" y="3429000"/>
            <a:ext cx="4631053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6A651E-30DD-609F-4DE2-E807E5DA3ED8}"/>
              </a:ext>
            </a:extLst>
          </p:cNvPr>
          <p:cNvSpPr/>
          <p:nvPr/>
        </p:nvSpPr>
        <p:spPr>
          <a:xfrm>
            <a:off x="91858" y="3429000"/>
            <a:ext cx="1185798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1791 </a:t>
            </a:r>
            <a:r>
              <a:rPr lang="fr-FR" sz="1600" b="1" dirty="0"/>
              <a:t>Vermont</a:t>
            </a:r>
            <a:r>
              <a:rPr lang="fr-FR" sz="1600" dirty="0"/>
              <a:t> 14</a:t>
            </a:r>
          </a:p>
          <a:p>
            <a:endParaRPr lang="fr-FR" sz="1600" dirty="0"/>
          </a:p>
          <a:p>
            <a:r>
              <a:rPr lang="fr-FR" sz="1600" dirty="0"/>
              <a:t>NB : Accord avec le New York contre 30 000 $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26825F9-8E11-DF5B-FDE8-72737F5C3D07}"/>
              </a:ext>
            </a:extLst>
          </p:cNvPr>
          <p:cNvSpPr/>
          <p:nvPr/>
        </p:nvSpPr>
        <p:spPr>
          <a:xfrm>
            <a:off x="3522593" y="98448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346A91C-6921-AFA9-5C65-D5A921DFD148}"/>
              </a:ext>
            </a:extLst>
          </p:cNvPr>
          <p:cNvSpPr/>
          <p:nvPr/>
        </p:nvSpPr>
        <p:spPr>
          <a:xfrm>
            <a:off x="8509112" y="171411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580DA7A-24FE-DC8B-454E-3104D14E5D64}"/>
              </a:ext>
            </a:extLst>
          </p:cNvPr>
          <p:cNvSpPr/>
          <p:nvPr/>
        </p:nvSpPr>
        <p:spPr>
          <a:xfrm>
            <a:off x="4775196" y="411295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7" name="Image 1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7919F6B-10C2-AB19-E218-0458DB759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83" y="3429000"/>
            <a:ext cx="4631052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A2812D-5C9C-4E67-B333-497B5E4DF35A}"/>
              </a:ext>
            </a:extLst>
          </p:cNvPr>
          <p:cNvSpPr/>
          <p:nvPr/>
        </p:nvSpPr>
        <p:spPr>
          <a:xfrm>
            <a:off x="10246291" y="3429000"/>
            <a:ext cx="185385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1792</a:t>
            </a:r>
          </a:p>
          <a:p>
            <a:r>
              <a:rPr lang="fr-FR" sz="1600" b="1" dirty="0"/>
              <a:t>Kentucky</a:t>
            </a:r>
            <a:r>
              <a:rPr lang="fr-FR" sz="1600" dirty="0"/>
              <a:t> 15 obtient son indépendance de la Virginie</a:t>
            </a:r>
          </a:p>
          <a:p>
            <a:endParaRPr lang="fr-FR" sz="1600" dirty="0"/>
          </a:p>
          <a:p>
            <a:r>
              <a:rPr lang="fr-FR" sz="1600" dirty="0"/>
              <a:t>NB : A partir de terres cédées par les Indiens Cherokees en 1785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277B3DA-5F92-5A23-1796-7CF541A87F8A}"/>
              </a:ext>
            </a:extLst>
          </p:cNvPr>
          <p:cNvSpPr/>
          <p:nvPr/>
        </p:nvSpPr>
        <p:spPr>
          <a:xfrm>
            <a:off x="8610248" y="494213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36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287A0A-55E0-B0D2-7C69-0A950A71DFCA}"/>
              </a:ext>
            </a:extLst>
          </p:cNvPr>
          <p:cNvSpPr/>
          <p:nvPr/>
        </p:nvSpPr>
        <p:spPr>
          <a:xfrm>
            <a:off x="10319096" y="109017"/>
            <a:ext cx="1805374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1796</a:t>
            </a:r>
          </a:p>
          <a:p>
            <a:r>
              <a:rPr lang="fr-FR" sz="1600" dirty="0"/>
              <a:t>Le Territoire du SO devient le </a:t>
            </a:r>
            <a:r>
              <a:rPr lang="fr-FR" sz="1600" b="1" dirty="0"/>
              <a:t>Tennessee</a:t>
            </a:r>
            <a:r>
              <a:rPr lang="fr-FR" sz="1600" dirty="0"/>
              <a:t> 16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7D99346-F1E5-4E35-3E92-5A53F5AE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1" y="109017"/>
            <a:ext cx="4631053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605649-A516-1ACE-E320-89060331E009}"/>
              </a:ext>
            </a:extLst>
          </p:cNvPr>
          <p:cNvSpPr/>
          <p:nvPr/>
        </p:nvSpPr>
        <p:spPr>
          <a:xfrm>
            <a:off x="91857" y="61783"/>
            <a:ext cx="1273480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1795</a:t>
            </a:r>
          </a:p>
          <a:p>
            <a:r>
              <a:rPr lang="fr-FR" sz="1600" dirty="0"/>
              <a:t>L’Espagne cède le territoire au nord du 31°</a:t>
            </a:r>
          </a:p>
          <a:p>
            <a:endParaRPr lang="fr-FR" sz="600" dirty="0"/>
          </a:p>
          <a:p>
            <a:r>
              <a:rPr lang="fr-FR" sz="1600" dirty="0"/>
              <a:t>Traité de Greenville</a:t>
            </a:r>
          </a:p>
          <a:p>
            <a:r>
              <a:rPr lang="fr-FR" sz="1600" dirty="0"/>
              <a:t>Les Indiens du NO cèdent des terres aux colons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36B704A-2C47-2232-12D8-2AE4E877622E}"/>
              </a:ext>
            </a:extLst>
          </p:cNvPr>
          <p:cNvSpPr/>
          <p:nvPr/>
        </p:nvSpPr>
        <p:spPr>
          <a:xfrm>
            <a:off x="3639506" y="218536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B21665F-B752-6037-426C-F25D1F839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4" y="109017"/>
            <a:ext cx="4631052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7D7223B4-4D98-1D1B-ACCA-2806DA367C1A}"/>
              </a:ext>
            </a:extLst>
          </p:cNvPr>
          <p:cNvSpPr/>
          <p:nvPr/>
        </p:nvSpPr>
        <p:spPr>
          <a:xfrm>
            <a:off x="8626952" y="177409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2" name="Image 2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169C672-C938-8FB5-9801-822B74A81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0" y="3429000"/>
            <a:ext cx="4631053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B482391-7B23-7CC0-B45E-5C270C115407}"/>
              </a:ext>
            </a:extLst>
          </p:cNvPr>
          <p:cNvSpPr/>
          <p:nvPr/>
        </p:nvSpPr>
        <p:spPr>
          <a:xfrm>
            <a:off x="163071" y="3429000"/>
            <a:ext cx="127348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1798-1802</a:t>
            </a:r>
          </a:p>
          <a:p>
            <a:r>
              <a:rPr lang="fr-FR" sz="1600" dirty="0"/>
              <a:t>Territoire du Mississippi</a:t>
            </a:r>
          </a:p>
          <a:p>
            <a:endParaRPr lang="fr-FR" sz="1600" dirty="0"/>
          </a:p>
          <a:p>
            <a:r>
              <a:rPr lang="fr-FR" sz="1600" dirty="0"/>
              <a:t>NB : Résistances des Indiens et de la Géorgie</a:t>
            </a:r>
          </a:p>
        </p:txBody>
      </p:sp>
      <p:pic>
        <p:nvPicPr>
          <p:cNvPr id="25" name="Image 2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7E62621-D589-6056-6E16-0ADA68D66D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4" y="3429000"/>
            <a:ext cx="4631052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CDB153AF-A6E2-C22E-D11B-ABE70364C5CD}"/>
              </a:ext>
            </a:extLst>
          </p:cNvPr>
          <p:cNvSpPr/>
          <p:nvPr/>
        </p:nvSpPr>
        <p:spPr>
          <a:xfrm>
            <a:off x="3724404" y="543336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E720DC-84CD-565B-1FEA-61A825872395}"/>
              </a:ext>
            </a:extLst>
          </p:cNvPr>
          <p:cNvSpPr/>
          <p:nvPr/>
        </p:nvSpPr>
        <p:spPr>
          <a:xfrm>
            <a:off x="10279540" y="3429000"/>
            <a:ext cx="1805373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1800</a:t>
            </a:r>
          </a:p>
          <a:p>
            <a:r>
              <a:rPr lang="fr-FR" sz="1600" dirty="0"/>
              <a:t>Territoire du NO divisé</a:t>
            </a:r>
          </a:p>
          <a:p>
            <a:endParaRPr lang="fr-FR" sz="1600" dirty="0"/>
          </a:p>
          <a:p>
            <a:r>
              <a:rPr lang="fr-FR" sz="1600" dirty="0"/>
              <a:t>A l’est, le NO</a:t>
            </a:r>
          </a:p>
          <a:p>
            <a:r>
              <a:rPr lang="fr-FR" sz="1600" dirty="0"/>
              <a:t>Futur Etat de l’Ohio</a:t>
            </a:r>
          </a:p>
          <a:p>
            <a:endParaRPr lang="fr-FR" sz="1600" dirty="0"/>
          </a:p>
          <a:p>
            <a:r>
              <a:rPr lang="fr-FR" sz="1600" dirty="0"/>
              <a:t>A l’ouest</a:t>
            </a:r>
          </a:p>
          <a:p>
            <a:r>
              <a:rPr lang="fr-FR" sz="1600" dirty="0"/>
              <a:t>Territoire de l’Indiana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98A4E64-314B-AC5D-55D6-6D013978BE51}"/>
              </a:ext>
            </a:extLst>
          </p:cNvPr>
          <p:cNvSpPr/>
          <p:nvPr/>
        </p:nvSpPr>
        <p:spPr>
          <a:xfrm>
            <a:off x="8424680" y="438141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CF00B25-2EC6-B9FB-7D97-FFE578B452D0}"/>
              </a:ext>
            </a:extLst>
          </p:cNvPr>
          <p:cNvSpPr/>
          <p:nvPr/>
        </p:nvSpPr>
        <p:spPr>
          <a:xfrm>
            <a:off x="4128381" y="1256611"/>
            <a:ext cx="152400" cy="162127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FBAFE39-9940-54E1-0C29-EA3DA5CB7354}"/>
              </a:ext>
            </a:extLst>
          </p:cNvPr>
          <p:cNvSpPr/>
          <p:nvPr/>
        </p:nvSpPr>
        <p:spPr>
          <a:xfrm>
            <a:off x="1062809" y="1712842"/>
            <a:ext cx="152400" cy="162127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718E025-19BE-D18F-CCA8-090610251D79}"/>
              </a:ext>
            </a:extLst>
          </p:cNvPr>
          <p:cNvSpPr/>
          <p:nvPr/>
        </p:nvSpPr>
        <p:spPr>
          <a:xfrm>
            <a:off x="936737" y="59868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21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605649-A516-1ACE-E320-89060331E009}"/>
              </a:ext>
            </a:extLst>
          </p:cNvPr>
          <p:cNvSpPr/>
          <p:nvPr/>
        </p:nvSpPr>
        <p:spPr>
          <a:xfrm>
            <a:off x="10319097" y="93644"/>
            <a:ext cx="178104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1803-04</a:t>
            </a:r>
          </a:p>
          <a:p>
            <a:r>
              <a:rPr lang="fr-FR" sz="1600" dirty="0"/>
              <a:t>La France vend la Louisiane pour 15 millions $</a:t>
            </a:r>
          </a:p>
          <a:p>
            <a:endParaRPr lang="fr-FR" sz="1600" dirty="0"/>
          </a:p>
          <a:p>
            <a:r>
              <a:rPr lang="fr-FR" sz="1600" dirty="0"/>
              <a:t>2 millions de km</a:t>
            </a:r>
            <a:r>
              <a:rPr lang="fr-FR" sz="1600" baseline="30000" dirty="0"/>
              <a:t>2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Terri. séparé en 2</a:t>
            </a:r>
          </a:p>
          <a:p>
            <a:r>
              <a:rPr lang="fr-FR" sz="1600" dirty="0"/>
              <a:t>- Louisiane au nord</a:t>
            </a:r>
          </a:p>
          <a:p>
            <a:r>
              <a:rPr lang="fr-FR" sz="1600" dirty="0"/>
              <a:t>- Orléans au sud</a:t>
            </a:r>
          </a:p>
        </p:txBody>
      </p:sp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544B86C-6768-0FC5-341C-C5C317AE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0" y="93644"/>
            <a:ext cx="4631053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E58C7B-EA40-A15B-A0F8-C7351EA75D20}"/>
              </a:ext>
            </a:extLst>
          </p:cNvPr>
          <p:cNvSpPr/>
          <p:nvPr/>
        </p:nvSpPr>
        <p:spPr>
          <a:xfrm>
            <a:off x="91857" y="93644"/>
            <a:ext cx="66411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1803</a:t>
            </a:r>
          </a:p>
          <a:p>
            <a:r>
              <a:rPr lang="fr-FR" sz="1600" b="1" dirty="0"/>
              <a:t>Ohio</a:t>
            </a:r>
          </a:p>
          <a:p>
            <a:r>
              <a:rPr lang="fr-FR" sz="1600" dirty="0"/>
              <a:t>17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4F56457-68A8-0AD9-FBB2-2E7E4316E5A7}"/>
              </a:ext>
            </a:extLst>
          </p:cNvPr>
          <p:cNvSpPr/>
          <p:nvPr/>
        </p:nvSpPr>
        <p:spPr>
          <a:xfrm>
            <a:off x="4077917" y="122557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5" name="Image 1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C64F545-EAF7-C916-9E28-B70ED98E2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4" y="109018"/>
            <a:ext cx="4631052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32C69999-4305-D398-CC71-CF9F78EF02C7}"/>
              </a:ext>
            </a:extLst>
          </p:cNvPr>
          <p:cNvSpPr/>
          <p:nvPr/>
        </p:nvSpPr>
        <p:spPr>
          <a:xfrm>
            <a:off x="7650788" y="112469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BCB1AE8-83ED-1D78-A728-B17DFB1DDC9B}"/>
              </a:ext>
            </a:extLst>
          </p:cNvPr>
          <p:cNvSpPr/>
          <p:nvPr/>
        </p:nvSpPr>
        <p:spPr>
          <a:xfrm>
            <a:off x="8311011" y="279239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3" name="Image 3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3FBF32C-1246-1302-1443-67FA6675F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0" y="3428999"/>
            <a:ext cx="4631052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171AC98-89EA-E12A-E261-D9A076D43561}"/>
              </a:ext>
            </a:extLst>
          </p:cNvPr>
          <p:cNvSpPr/>
          <p:nvPr/>
        </p:nvSpPr>
        <p:spPr>
          <a:xfrm>
            <a:off x="91856" y="3413059"/>
            <a:ext cx="1122795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1805</a:t>
            </a:r>
          </a:p>
          <a:p>
            <a:r>
              <a:rPr lang="fr-FR" sz="1600" dirty="0"/>
              <a:t>Au NE de l’Indiana</a:t>
            </a:r>
          </a:p>
          <a:p>
            <a:endParaRPr lang="fr-FR" sz="1600" dirty="0"/>
          </a:p>
          <a:p>
            <a:r>
              <a:rPr lang="fr-FR" sz="1600" dirty="0"/>
              <a:t>Terri. du</a:t>
            </a:r>
          </a:p>
          <a:p>
            <a:r>
              <a:rPr lang="fr-FR" sz="1600" dirty="0"/>
              <a:t>Michigan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D23B3AF-EB13-65B1-E845-AFB80801165B}"/>
              </a:ext>
            </a:extLst>
          </p:cNvPr>
          <p:cNvSpPr/>
          <p:nvPr/>
        </p:nvSpPr>
        <p:spPr>
          <a:xfrm>
            <a:off x="3875645" y="424405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7" name="Image 3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DD606147-C126-4006-F26F-D6B99DE53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3" y="3428999"/>
            <a:ext cx="4641227" cy="31421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485338-8C73-21BE-F72D-19CDB3E79127}"/>
              </a:ext>
            </a:extLst>
          </p:cNvPr>
          <p:cNvSpPr/>
          <p:nvPr/>
        </p:nvSpPr>
        <p:spPr>
          <a:xfrm>
            <a:off x="10329271" y="3413059"/>
            <a:ext cx="1557929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1809 : Terr. de</a:t>
            </a:r>
          </a:p>
          <a:p>
            <a:r>
              <a:rPr lang="fr-FR" sz="1600" dirty="0"/>
              <a:t>l’Indiana divisé</a:t>
            </a:r>
          </a:p>
          <a:p>
            <a:r>
              <a:rPr lang="fr-FR" sz="1600" dirty="0"/>
              <a:t>- Indiana à l’est</a:t>
            </a:r>
          </a:p>
          <a:p>
            <a:r>
              <a:rPr lang="fr-FR" sz="1600" dirty="0"/>
              <a:t>- Illinois à l’ouest</a:t>
            </a:r>
          </a:p>
          <a:p>
            <a:endParaRPr lang="fr-FR" sz="1600" dirty="0"/>
          </a:p>
          <a:p>
            <a:r>
              <a:rPr lang="fr-FR" sz="1600" dirty="0"/>
              <a:t>NB : 1810-13 Conquête partielle  de la Floride </a:t>
            </a:r>
            <a:r>
              <a:rPr lang="fr-FR" sz="1600" dirty="0" err="1"/>
              <a:t>occ</a:t>
            </a:r>
            <a:r>
              <a:rPr lang="fr-FR" sz="1600" dirty="0"/>
              <a:t>.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817E361-7558-5E61-F0FE-D48CE7F6AB8A}"/>
              </a:ext>
            </a:extLst>
          </p:cNvPr>
          <p:cNvSpPr/>
          <p:nvPr/>
        </p:nvSpPr>
        <p:spPr>
          <a:xfrm>
            <a:off x="8638471" y="4659339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E9C3F13-C3FB-77BC-6F3D-B8053EDAC325}"/>
              </a:ext>
            </a:extLst>
          </p:cNvPr>
          <p:cNvSpPr/>
          <p:nvPr/>
        </p:nvSpPr>
        <p:spPr>
          <a:xfrm>
            <a:off x="8658943" y="5637058"/>
            <a:ext cx="152400" cy="162127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54A1523-639C-39C0-AE80-C90ABCDE9C6D}"/>
              </a:ext>
            </a:extLst>
          </p:cNvPr>
          <p:cNvSpPr/>
          <p:nvPr/>
        </p:nvSpPr>
        <p:spPr>
          <a:xfrm>
            <a:off x="11436030" y="5474580"/>
            <a:ext cx="152400" cy="162127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93E5109-3B90-BBE9-04E4-0100E4D2C5B8}"/>
              </a:ext>
            </a:extLst>
          </p:cNvPr>
          <p:cNvSpPr/>
          <p:nvPr/>
        </p:nvSpPr>
        <p:spPr>
          <a:xfrm>
            <a:off x="8308905" y="449608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25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5828D65-D819-D929-F11C-5BF77F961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0" y="93644"/>
            <a:ext cx="4631052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25299-B202-8251-EBE5-FD8F462363C9}"/>
              </a:ext>
            </a:extLst>
          </p:cNvPr>
          <p:cNvSpPr/>
          <p:nvPr/>
        </p:nvSpPr>
        <p:spPr>
          <a:xfrm>
            <a:off x="91856" y="61783"/>
            <a:ext cx="123197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1812</a:t>
            </a:r>
          </a:p>
          <a:p>
            <a:r>
              <a:rPr lang="fr-FR" sz="1600" dirty="0"/>
              <a:t>Orléans devient</a:t>
            </a:r>
          </a:p>
          <a:p>
            <a:r>
              <a:rPr lang="fr-FR" sz="1600" b="1" dirty="0"/>
              <a:t>Louisiane</a:t>
            </a:r>
            <a:r>
              <a:rPr lang="fr-FR" sz="1600" dirty="0"/>
              <a:t> 18</a:t>
            </a:r>
          </a:p>
          <a:p>
            <a:endParaRPr lang="fr-FR" sz="1600" dirty="0"/>
          </a:p>
          <a:p>
            <a:r>
              <a:rPr lang="fr-FR" sz="1600" dirty="0"/>
              <a:t>Louisiane devient</a:t>
            </a:r>
          </a:p>
          <a:p>
            <a:r>
              <a:rPr lang="fr-FR" sz="1600" dirty="0"/>
              <a:t>Terr. du Missouri</a:t>
            </a:r>
          </a:p>
        </p:txBody>
      </p:sp>
      <p:pic>
        <p:nvPicPr>
          <p:cNvPr id="38" name="Image 3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9647C14-A50B-10EB-CE11-5E3F4D5C5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88" y="109018"/>
            <a:ext cx="4617498" cy="31260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143B8-E403-C7FA-3A08-BF4389F6F91B}"/>
              </a:ext>
            </a:extLst>
          </p:cNvPr>
          <p:cNvSpPr/>
          <p:nvPr/>
        </p:nvSpPr>
        <p:spPr>
          <a:xfrm>
            <a:off x="10332651" y="109018"/>
            <a:ext cx="176749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1816</a:t>
            </a:r>
          </a:p>
          <a:p>
            <a:r>
              <a:rPr lang="fr-FR" sz="1600" b="1" dirty="0"/>
              <a:t>Indiana</a:t>
            </a:r>
            <a:r>
              <a:rPr lang="fr-FR" sz="1600" dirty="0"/>
              <a:t> 19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FE30714-CC06-4208-ADE9-5B4846ABB0D1}"/>
              </a:ext>
            </a:extLst>
          </p:cNvPr>
          <p:cNvSpPr/>
          <p:nvPr/>
        </p:nvSpPr>
        <p:spPr>
          <a:xfrm>
            <a:off x="3344119" y="226561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8979FA-AE08-7863-623C-3E33713642F8}"/>
              </a:ext>
            </a:extLst>
          </p:cNvPr>
          <p:cNvSpPr/>
          <p:nvPr/>
        </p:nvSpPr>
        <p:spPr>
          <a:xfrm>
            <a:off x="8592524" y="127605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6" name="Image 1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E2FAB84-D6E6-4744-4CEC-2609C7195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4" y="3409645"/>
            <a:ext cx="4641227" cy="31421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7EEF6A-1C3E-BA0B-6A00-81699E7A94B3}"/>
              </a:ext>
            </a:extLst>
          </p:cNvPr>
          <p:cNvSpPr/>
          <p:nvPr/>
        </p:nvSpPr>
        <p:spPr>
          <a:xfrm>
            <a:off x="91856" y="3413059"/>
            <a:ext cx="1135695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1817</a:t>
            </a:r>
          </a:p>
          <a:p>
            <a:r>
              <a:rPr lang="fr-FR" sz="1600" b="1" dirty="0"/>
              <a:t>Mississippi</a:t>
            </a:r>
            <a:r>
              <a:rPr lang="fr-FR" sz="1600" dirty="0"/>
              <a:t> 20</a:t>
            </a:r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Et terri. de l’Alabama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76E7294-215C-D5D3-5C44-52647E7AB125}"/>
              </a:ext>
            </a:extLst>
          </p:cNvPr>
          <p:cNvSpPr/>
          <p:nvPr/>
        </p:nvSpPr>
        <p:spPr>
          <a:xfrm>
            <a:off x="3546391" y="540083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2889F83-C1BE-110A-AB61-A465437CF655}"/>
              </a:ext>
            </a:extLst>
          </p:cNvPr>
          <p:cNvSpPr/>
          <p:nvPr/>
        </p:nvSpPr>
        <p:spPr>
          <a:xfrm>
            <a:off x="3885708" y="540083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2" name="Image 4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D3D3ABA-39B3-2165-B488-E447BAC09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33" y="3428999"/>
            <a:ext cx="4641226" cy="31421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634EE9A-7985-6ADD-A8D7-AE2AC76C7E35}"/>
              </a:ext>
            </a:extLst>
          </p:cNvPr>
          <p:cNvSpPr/>
          <p:nvPr/>
        </p:nvSpPr>
        <p:spPr>
          <a:xfrm>
            <a:off x="10300101" y="3428999"/>
            <a:ext cx="1800043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1818</a:t>
            </a:r>
          </a:p>
          <a:p>
            <a:r>
              <a:rPr lang="fr-FR" sz="1600" dirty="0"/>
              <a:t>Convention EU-GB</a:t>
            </a:r>
          </a:p>
          <a:p>
            <a:r>
              <a:rPr lang="fr-FR" sz="1600" dirty="0"/>
              <a:t>Frontière sur 49°</a:t>
            </a:r>
          </a:p>
          <a:p>
            <a:endParaRPr lang="fr-FR" sz="1600" dirty="0"/>
          </a:p>
          <a:p>
            <a:r>
              <a:rPr lang="fr-FR" sz="1600" dirty="0"/>
              <a:t>Oregon en condominium</a:t>
            </a:r>
          </a:p>
          <a:p>
            <a:r>
              <a:rPr lang="fr-FR" sz="1600" dirty="0"/>
              <a:t>EU-GB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C05642-B304-0B60-D5F2-62F6029AB861}"/>
              </a:ext>
            </a:extLst>
          </p:cNvPr>
          <p:cNvSpPr/>
          <p:nvPr/>
        </p:nvSpPr>
        <p:spPr>
          <a:xfrm>
            <a:off x="6217637" y="396760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812A3EE-5BCB-5329-4540-5733DC90B1C0}"/>
              </a:ext>
            </a:extLst>
          </p:cNvPr>
          <p:cNvCxnSpPr>
            <a:cxnSpLocks/>
          </p:cNvCxnSpPr>
          <p:nvPr/>
        </p:nvCxnSpPr>
        <p:spPr>
          <a:xfrm>
            <a:off x="6676373" y="3767476"/>
            <a:ext cx="1340285" cy="780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D70C3CA-BD65-AA51-5774-A5252C86B8DF}"/>
              </a:ext>
            </a:extLst>
          </p:cNvPr>
          <p:cNvSpPr/>
          <p:nvPr/>
        </p:nvSpPr>
        <p:spPr>
          <a:xfrm>
            <a:off x="2869224" y="107430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98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4F26495-66F6-CC19-1AB8-9BCF580B0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3" y="109006"/>
            <a:ext cx="4641226" cy="3144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111355-30F9-15D3-A9EC-614A3D9C0B00}"/>
              </a:ext>
            </a:extLst>
          </p:cNvPr>
          <p:cNvSpPr/>
          <p:nvPr/>
        </p:nvSpPr>
        <p:spPr>
          <a:xfrm>
            <a:off x="91857" y="61783"/>
            <a:ext cx="121832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1818</a:t>
            </a:r>
          </a:p>
          <a:p>
            <a:r>
              <a:rPr lang="fr-FR" sz="1600" b="1" dirty="0"/>
              <a:t>Illinois</a:t>
            </a:r>
            <a:r>
              <a:rPr lang="fr-FR" sz="1600" dirty="0"/>
              <a:t> 21</a:t>
            </a:r>
          </a:p>
          <a:p>
            <a:endParaRPr lang="fr-FR" sz="1600" dirty="0"/>
          </a:p>
          <a:p>
            <a:r>
              <a:rPr lang="fr-FR" sz="1600" dirty="0"/>
              <a:t>Au nord</a:t>
            </a:r>
          </a:p>
          <a:p>
            <a:r>
              <a:rPr lang="fr-FR" sz="1600" dirty="0"/>
              <a:t>Extension du Terr. du Michigan à l’ouest du lac Michigan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872D505-1B2E-6B9E-E71C-2369E04BE30E}"/>
              </a:ext>
            </a:extLst>
          </p:cNvPr>
          <p:cNvSpPr/>
          <p:nvPr/>
        </p:nvSpPr>
        <p:spPr>
          <a:xfrm>
            <a:off x="3529204" y="134429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0" name="Image 9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044608F5-56A9-CF46-1A91-C233B9D4D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87" y="100431"/>
            <a:ext cx="4627671" cy="3135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BE4FAE-E36D-90D3-63DB-8592DF118795}"/>
              </a:ext>
            </a:extLst>
          </p:cNvPr>
          <p:cNvSpPr/>
          <p:nvPr/>
        </p:nvSpPr>
        <p:spPr>
          <a:xfrm>
            <a:off x="10332652" y="109018"/>
            <a:ext cx="1767490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1819</a:t>
            </a:r>
          </a:p>
          <a:p>
            <a:r>
              <a:rPr lang="fr-FR" sz="1600" dirty="0"/>
              <a:t>Territoire de l’Arkansas</a:t>
            </a:r>
          </a:p>
          <a:p>
            <a:endParaRPr lang="fr-FR" sz="1600" dirty="0"/>
          </a:p>
          <a:p>
            <a:r>
              <a:rPr lang="fr-FR" sz="1600" dirty="0"/>
              <a:t>Traité Adams-</a:t>
            </a:r>
            <a:r>
              <a:rPr lang="fr-FR" sz="1600" dirty="0" err="1"/>
              <a:t>Onis</a:t>
            </a:r>
            <a:endParaRPr lang="fr-FR" sz="1600" dirty="0"/>
          </a:p>
          <a:p>
            <a:r>
              <a:rPr lang="fr-FR" sz="1600" dirty="0"/>
              <a:t>Avec l’Espagne</a:t>
            </a:r>
          </a:p>
          <a:p>
            <a:endParaRPr lang="fr-FR" sz="1600" dirty="0"/>
          </a:p>
          <a:p>
            <a:r>
              <a:rPr lang="fr-FR" sz="1600" dirty="0"/>
              <a:t>Achat de la Floride</a:t>
            </a:r>
          </a:p>
          <a:p>
            <a:r>
              <a:rPr lang="fr-FR" sz="1600" dirty="0"/>
              <a:t>5 millions $</a:t>
            </a:r>
          </a:p>
          <a:p>
            <a:r>
              <a:rPr lang="fr-FR" sz="1600" dirty="0"/>
              <a:t>Et nouvelle frontière à l’ouest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A7FE8ED-1433-BCE2-8698-D4FEF5BE26B6}"/>
              </a:ext>
            </a:extLst>
          </p:cNvPr>
          <p:cNvSpPr/>
          <p:nvPr/>
        </p:nvSpPr>
        <p:spPr>
          <a:xfrm>
            <a:off x="8076183" y="187883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6AEAF64-F0B7-FA2D-C147-BDE6962A7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3" y="3413808"/>
            <a:ext cx="4641225" cy="3144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02F229-2904-87B2-16EB-044BC915ECBE}"/>
              </a:ext>
            </a:extLst>
          </p:cNvPr>
          <p:cNvSpPr/>
          <p:nvPr/>
        </p:nvSpPr>
        <p:spPr>
          <a:xfrm>
            <a:off x="91857" y="3413059"/>
            <a:ext cx="121832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1819</a:t>
            </a:r>
          </a:p>
          <a:p>
            <a:r>
              <a:rPr lang="fr-FR" sz="1600" b="1" dirty="0"/>
              <a:t>Alabama</a:t>
            </a:r>
            <a:r>
              <a:rPr lang="fr-FR" sz="1600" dirty="0"/>
              <a:t> 22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5C1F6A-9D28-F1CE-2090-4C9FAA172152}"/>
              </a:ext>
            </a:extLst>
          </p:cNvPr>
          <p:cNvSpPr/>
          <p:nvPr/>
        </p:nvSpPr>
        <p:spPr>
          <a:xfrm>
            <a:off x="3902242" y="540222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5" name="Image 1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95D196D-75E6-2861-78AA-544B813F5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88" y="3428999"/>
            <a:ext cx="4641226" cy="3144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07D30-0F0D-21BC-FA5C-6FD3344B582F}"/>
              </a:ext>
            </a:extLst>
          </p:cNvPr>
          <p:cNvSpPr/>
          <p:nvPr/>
        </p:nvSpPr>
        <p:spPr>
          <a:xfrm>
            <a:off x="10300101" y="3428999"/>
            <a:ext cx="1800043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1820</a:t>
            </a:r>
          </a:p>
          <a:p>
            <a:r>
              <a:rPr lang="fr-FR" sz="1600" b="1" dirty="0"/>
              <a:t>Maine</a:t>
            </a:r>
            <a:r>
              <a:rPr lang="fr-FR" sz="1600" dirty="0"/>
              <a:t> 23</a:t>
            </a:r>
          </a:p>
          <a:p>
            <a:r>
              <a:rPr lang="fr-FR" sz="1600" dirty="0"/>
              <a:t>Se sépare par vote du Massachusetts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E66A09-D1EE-5EFB-1BE5-9B9D0CC68C8B}"/>
              </a:ext>
            </a:extLst>
          </p:cNvPr>
          <p:cNvSpPr/>
          <p:nvPr/>
        </p:nvSpPr>
        <p:spPr>
          <a:xfrm>
            <a:off x="9786702" y="389695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74F0A54-2807-E441-CB82-D7AFE2699FC6}"/>
              </a:ext>
            </a:extLst>
          </p:cNvPr>
          <p:cNvSpPr/>
          <p:nvPr/>
        </p:nvSpPr>
        <p:spPr>
          <a:xfrm>
            <a:off x="3466602" y="86884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20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D9D311-DBF1-163F-017D-6F12FFD550B5}"/>
              </a:ext>
            </a:extLst>
          </p:cNvPr>
          <p:cNvSpPr/>
          <p:nvPr/>
        </p:nvSpPr>
        <p:spPr>
          <a:xfrm>
            <a:off x="58625" y="86871"/>
            <a:ext cx="7229279" cy="24314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*Juillet 1821 : Application du traité Adams-</a:t>
            </a:r>
            <a:r>
              <a:rPr lang="fr-FR" dirty="0" err="1"/>
              <a:t>Onis</a:t>
            </a:r>
            <a:r>
              <a:rPr lang="fr-FR" dirty="0"/>
              <a:t> de 1819 avec l’Espagne</a:t>
            </a:r>
          </a:p>
          <a:p>
            <a:endParaRPr lang="fr-FR" sz="800" dirty="0"/>
          </a:p>
          <a:p>
            <a:r>
              <a:rPr lang="fr-FR" dirty="0"/>
              <a:t>a) Fondation du Territoire de Floride</a:t>
            </a:r>
          </a:p>
          <a:p>
            <a:endParaRPr lang="fr-FR" dirty="0"/>
          </a:p>
          <a:p>
            <a:r>
              <a:rPr lang="fr-FR" dirty="0"/>
              <a:t>b) Nouvelle frontière à l’ouest avec la Nouvelle-Espagne</a:t>
            </a:r>
          </a:p>
          <a:p>
            <a:r>
              <a:rPr lang="fr-FR" dirty="0"/>
              <a:t>Qui devient le Mexique en septembre 1821</a:t>
            </a:r>
          </a:p>
          <a:p>
            <a:endParaRPr lang="fr-FR" dirty="0"/>
          </a:p>
          <a:p>
            <a:r>
              <a:rPr lang="fr-FR" dirty="0"/>
              <a:t>c) </a:t>
            </a:r>
            <a:r>
              <a:rPr lang="fr-FR" sz="1800" dirty="0"/>
              <a:t>Mars 1820</a:t>
            </a:r>
            <a:r>
              <a:rPr lang="fr-FR" dirty="0"/>
              <a:t> : Le </a:t>
            </a:r>
            <a:r>
              <a:rPr lang="fr-FR" sz="1800" dirty="0"/>
              <a:t>Maine (23) se sépare par vote du Massachusetts</a:t>
            </a:r>
          </a:p>
          <a:p>
            <a:r>
              <a:rPr lang="fr-FR" dirty="0"/>
              <a:t>Août 1821 : Le </a:t>
            </a:r>
            <a:r>
              <a:rPr lang="fr-FR" sz="1800" dirty="0"/>
              <a:t>Missouri (24) ; A suivre…</a:t>
            </a:r>
            <a:endParaRPr lang="fr-FR" sz="1800" i="1" dirty="0"/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B69A1FC-B1D9-531B-616B-A3437D08B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7" t="27627" r="33928" b="21486"/>
          <a:stretch/>
        </p:blipFill>
        <p:spPr>
          <a:xfrm>
            <a:off x="477672" y="2761982"/>
            <a:ext cx="6381771" cy="40091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 1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C2090BC-11E3-50CC-B8F3-3556AE6E1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99" y="86871"/>
            <a:ext cx="4631054" cy="3135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901E32-57A9-0F20-6AEA-FC470C0375FE}"/>
              </a:ext>
            </a:extLst>
          </p:cNvPr>
          <p:cNvSpPr/>
          <p:nvPr/>
        </p:nvSpPr>
        <p:spPr>
          <a:xfrm>
            <a:off x="7430199" y="86871"/>
            <a:ext cx="6598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</a:t>
            </a:r>
          </a:p>
        </p:txBody>
      </p:sp>
      <p:pic>
        <p:nvPicPr>
          <p:cNvPr id="3" name="Image 2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1016D6B9-4361-4004-49A3-9329FF702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437" y="3532950"/>
            <a:ext cx="4641226" cy="3144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779336-5DF8-CA2C-F754-D64B4F9B53DD}"/>
              </a:ext>
            </a:extLst>
          </p:cNvPr>
          <p:cNvSpPr/>
          <p:nvPr/>
        </p:nvSpPr>
        <p:spPr>
          <a:xfrm>
            <a:off x="7431437" y="3532950"/>
            <a:ext cx="6598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31C917-5418-9710-2131-BC602D76DE4A}"/>
              </a:ext>
            </a:extLst>
          </p:cNvPr>
          <p:cNvSpPr/>
          <p:nvPr/>
        </p:nvSpPr>
        <p:spPr>
          <a:xfrm>
            <a:off x="11026680" y="590036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44D3CB4-2C76-8163-EB45-D35DBCB464DF}"/>
              </a:ext>
            </a:extLst>
          </p:cNvPr>
          <p:cNvCxnSpPr>
            <a:cxnSpLocks/>
          </p:cNvCxnSpPr>
          <p:nvPr/>
        </p:nvCxnSpPr>
        <p:spPr>
          <a:xfrm>
            <a:off x="8603453" y="3845080"/>
            <a:ext cx="1255594" cy="100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33FE70D-B0F3-CE8F-60C1-8D786EA993F8}"/>
              </a:ext>
            </a:extLst>
          </p:cNvPr>
          <p:cNvCxnSpPr>
            <a:cxnSpLocks/>
          </p:cNvCxnSpPr>
          <p:nvPr/>
        </p:nvCxnSpPr>
        <p:spPr>
          <a:xfrm>
            <a:off x="7656394" y="4363947"/>
            <a:ext cx="1260957" cy="2607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8980F98-D8D6-3C98-16F1-7CDA48023588}"/>
              </a:ext>
            </a:extLst>
          </p:cNvPr>
          <p:cNvCxnSpPr>
            <a:cxnSpLocks/>
          </p:cNvCxnSpPr>
          <p:nvPr/>
        </p:nvCxnSpPr>
        <p:spPr>
          <a:xfrm>
            <a:off x="8936362" y="5042659"/>
            <a:ext cx="542239" cy="877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2609658-927B-3120-2C80-387D2B2E461F}"/>
              </a:ext>
            </a:extLst>
          </p:cNvPr>
          <p:cNvCxnSpPr>
            <a:cxnSpLocks/>
          </p:cNvCxnSpPr>
          <p:nvPr/>
        </p:nvCxnSpPr>
        <p:spPr>
          <a:xfrm>
            <a:off x="9478601" y="5486818"/>
            <a:ext cx="542240" cy="1583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6F4C5C7-76C8-6F1B-6159-80D3A73DEE21}"/>
              </a:ext>
            </a:extLst>
          </p:cNvPr>
          <p:cNvCxnSpPr>
            <a:cxnSpLocks/>
          </p:cNvCxnSpPr>
          <p:nvPr/>
        </p:nvCxnSpPr>
        <p:spPr>
          <a:xfrm>
            <a:off x="8936362" y="4624684"/>
            <a:ext cx="0" cy="3976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BE1F572-E99E-CF8D-AAFA-A444B37FF35D}"/>
              </a:ext>
            </a:extLst>
          </p:cNvPr>
          <p:cNvCxnSpPr>
            <a:cxnSpLocks/>
          </p:cNvCxnSpPr>
          <p:nvPr/>
        </p:nvCxnSpPr>
        <p:spPr>
          <a:xfrm>
            <a:off x="9478601" y="5130442"/>
            <a:ext cx="0" cy="3563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FB93982-76CA-214B-0211-16B5A3CDE053}"/>
              </a:ext>
            </a:extLst>
          </p:cNvPr>
          <p:cNvCxnSpPr>
            <a:cxnSpLocks/>
          </p:cNvCxnSpPr>
          <p:nvPr/>
        </p:nvCxnSpPr>
        <p:spPr>
          <a:xfrm>
            <a:off x="10020841" y="5645175"/>
            <a:ext cx="0" cy="3017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369B4C83-6DAA-3C51-9E69-D6F06A237D45}"/>
              </a:ext>
            </a:extLst>
          </p:cNvPr>
          <p:cNvSpPr/>
          <p:nvPr/>
        </p:nvSpPr>
        <p:spPr>
          <a:xfrm>
            <a:off x="10020840" y="494420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A641767-6651-E613-5C4E-7EA65EB4A6FF}"/>
              </a:ext>
            </a:extLst>
          </p:cNvPr>
          <p:cNvSpPr/>
          <p:nvPr/>
        </p:nvSpPr>
        <p:spPr>
          <a:xfrm>
            <a:off x="11714328" y="394597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85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6158634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*Dernier bilan, avant l’étape suivante : 1824-65…</a:t>
            </a:r>
          </a:p>
          <a:p>
            <a:endParaRPr lang="fr-FR" dirty="0"/>
          </a:p>
          <a:p>
            <a:r>
              <a:rPr lang="fr-FR" dirty="0"/>
              <a:t>*1824 : L’aventure américaine est</a:t>
            </a:r>
            <a:r>
              <a:rPr lang="fr-FR" i="1" dirty="0"/>
              <a:t> sur de bons rails…</a:t>
            </a:r>
          </a:p>
          <a:p>
            <a:endParaRPr lang="fr-FR" dirty="0"/>
          </a:p>
          <a:p>
            <a:r>
              <a:rPr lang="fr-FR" dirty="0"/>
              <a:t>*1783-1815 : La 1</a:t>
            </a:r>
            <a:r>
              <a:rPr lang="fr-FR" baseline="30000" dirty="0"/>
              <a:t>ère</a:t>
            </a:r>
            <a:r>
              <a:rPr lang="fr-FR" dirty="0"/>
              <a:t> période </a:t>
            </a:r>
            <a:r>
              <a:rPr lang="fr-FR" i="1" dirty="0"/>
              <a:t>de gestation</a:t>
            </a:r>
            <a:r>
              <a:rPr lang="fr-FR" dirty="0"/>
              <a:t> est terminée</a:t>
            </a:r>
          </a:p>
          <a:p>
            <a:r>
              <a:rPr lang="fr-FR" dirty="0"/>
              <a:t>*1815 : Vient la 2</a:t>
            </a:r>
            <a:r>
              <a:rPr lang="fr-FR" baseline="30000" dirty="0"/>
              <a:t>ème</a:t>
            </a:r>
            <a:r>
              <a:rPr lang="fr-FR" dirty="0"/>
              <a:t> période </a:t>
            </a:r>
            <a:r>
              <a:rPr lang="fr-FR" i="1" dirty="0"/>
              <a:t>de l’accession à la puissance</a:t>
            </a:r>
            <a:r>
              <a:rPr lang="fr-FR" dirty="0"/>
              <a:t>…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Que l’on peut faire débuter en 1815, ou comme ici en 1824</a:t>
            </a:r>
          </a:p>
          <a:p>
            <a:r>
              <a:rPr lang="fr-FR" dirty="0"/>
              <a:t>Et la terminer en 1945…</a:t>
            </a:r>
          </a:p>
          <a:p>
            <a:endParaRPr lang="fr-FR" dirty="0"/>
          </a:p>
          <a:p>
            <a:r>
              <a:rPr lang="fr-FR" dirty="0"/>
              <a:t>*1945 : Date à laquelle les EU seront devenus</a:t>
            </a:r>
          </a:p>
          <a:p>
            <a:r>
              <a:rPr lang="fr-FR" dirty="0"/>
              <a:t>La puissance hégémonique mondiale</a:t>
            </a:r>
          </a:p>
          <a:p>
            <a:endParaRPr lang="fr-FR" dirty="0"/>
          </a:p>
          <a:p>
            <a:r>
              <a:rPr lang="fr-FR" dirty="0"/>
              <a:t>*Entre les deux, évidemment, de nombreux soubresauts</a:t>
            </a:r>
          </a:p>
          <a:p>
            <a:r>
              <a:rPr lang="fr-FR" dirty="0"/>
              <a:t>Dont le plus grave fut sans aucun doute</a:t>
            </a:r>
          </a:p>
          <a:p>
            <a:r>
              <a:rPr lang="fr-FR" dirty="0"/>
              <a:t>La guerre de Sécession (1861-65)</a:t>
            </a:r>
          </a:p>
          <a:p>
            <a:endParaRPr lang="fr-FR" dirty="0"/>
          </a:p>
          <a:p>
            <a:r>
              <a:rPr lang="fr-FR" dirty="0"/>
              <a:t>Donc…</a:t>
            </a:r>
          </a:p>
          <a:p>
            <a:r>
              <a:rPr lang="fr-FR" dirty="0"/>
              <a:t>*1824-65 : 2</a:t>
            </a:r>
            <a:r>
              <a:rPr lang="fr-FR" baseline="30000" dirty="0"/>
              <a:t>ème</a:t>
            </a:r>
            <a:r>
              <a:rPr lang="fr-FR" dirty="0"/>
              <a:t> période de </a:t>
            </a:r>
            <a:r>
              <a:rPr lang="fr-FR" i="1" dirty="0"/>
              <a:t>l’accession à la puissance</a:t>
            </a:r>
            <a:endParaRPr lang="fr-FR" dirty="0"/>
          </a:p>
          <a:p>
            <a:r>
              <a:rPr lang="fr-FR" dirty="0"/>
              <a:t>Et commençons par un 1</a:t>
            </a:r>
            <a:r>
              <a:rPr lang="fr-FR" baseline="30000" dirty="0"/>
              <a:t>er</a:t>
            </a:r>
            <a:r>
              <a:rPr lang="fr-FR" dirty="0"/>
              <a:t> sujet, </a:t>
            </a:r>
            <a:r>
              <a:rPr lang="fr-FR" i="1" dirty="0"/>
              <a:t>fondateur</a:t>
            </a:r>
            <a:r>
              <a:rPr lang="fr-FR" dirty="0"/>
              <a:t> de </a:t>
            </a:r>
            <a:r>
              <a:rPr lang="fr-FR"/>
              <a:t>cette période</a:t>
            </a:r>
            <a:endParaRPr lang="fr-FR" i="1" dirty="0"/>
          </a:p>
          <a:p>
            <a:r>
              <a:rPr lang="fr-FR" dirty="0"/>
              <a:t>Les changements profonds de la vie politique intérieure…</a:t>
            </a:r>
          </a:p>
        </p:txBody>
      </p:sp>
      <p:pic>
        <p:nvPicPr>
          <p:cNvPr id="3" name="Picture 2" descr="C:\Users\Christophe\Pictures\My Scans\2014-10 (oct.)\scan0016.jpg">
            <a:extLst>
              <a:ext uri="{FF2B5EF4-FFF2-40B4-BE49-F238E27FC236}">
                <a16:creationId xmlns:a16="http://schemas.microsoft.com/office/drawing/2014/main" id="{7F83F28D-609E-886F-D924-ACA8FFDC0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206" r="4042" b="2637"/>
          <a:stretch/>
        </p:blipFill>
        <p:spPr bwMode="auto">
          <a:xfrm>
            <a:off x="6528275" y="123691"/>
            <a:ext cx="5544388" cy="661061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196114F-A3C3-E44F-C30C-0A128EB64E88}"/>
              </a:ext>
            </a:extLst>
          </p:cNvPr>
          <p:cNvCxnSpPr>
            <a:cxnSpLocks/>
          </p:cNvCxnSpPr>
          <p:nvPr/>
        </p:nvCxnSpPr>
        <p:spPr>
          <a:xfrm>
            <a:off x="8366077" y="3316406"/>
            <a:ext cx="11327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0CDF5C8-9924-D197-EB62-F89532643D43}"/>
              </a:ext>
            </a:extLst>
          </p:cNvPr>
          <p:cNvCxnSpPr>
            <a:cxnSpLocks/>
          </p:cNvCxnSpPr>
          <p:nvPr/>
        </p:nvCxnSpPr>
        <p:spPr>
          <a:xfrm>
            <a:off x="7631372" y="3755409"/>
            <a:ext cx="1157786" cy="2433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4155A86-3EB2-5411-C837-4053269B3592}"/>
              </a:ext>
            </a:extLst>
          </p:cNvPr>
          <p:cNvCxnSpPr>
            <a:cxnSpLocks/>
          </p:cNvCxnSpPr>
          <p:nvPr/>
        </p:nvCxnSpPr>
        <p:spPr>
          <a:xfrm>
            <a:off x="8789158" y="4271749"/>
            <a:ext cx="395785" cy="955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5A74811-6697-B641-4B3D-01019F51A448}"/>
              </a:ext>
            </a:extLst>
          </p:cNvPr>
          <p:cNvCxnSpPr>
            <a:cxnSpLocks/>
          </p:cNvCxnSpPr>
          <p:nvPr/>
        </p:nvCxnSpPr>
        <p:spPr>
          <a:xfrm>
            <a:off x="9184943" y="4640239"/>
            <a:ext cx="436729" cy="955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CFACED9-6832-802D-1885-631FA5D18F3F}"/>
              </a:ext>
            </a:extLst>
          </p:cNvPr>
          <p:cNvCxnSpPr>
            <a:cxnSpLocks/>
          </p:cNvCxnSpPr>
          <p:nvPr/>
        </p:nvCxnSpPr>
        <p:spPr>
          <a:xfrm>
            <a:off x="8789158" y="3998794"/>
            <a:ext cx="0" cy="3207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0EEDE05-7655-C9C0-82AA-5EB1BF8AB8E5}"/>
              </a:ext>
            </a:extLst>
          </p:cNvPr>
          <p:cNvCxnSpPr>
            <a:cxnSpLocks/>
          </p:cNvCxnSpPr>
          <p:nvPr/>
        </p:nvCxnSpPr>
        <p:spPr>
          <a:xfrm>
            <a:off x="9184943" y="4367284"/>
            <a:ext cx="0" cy="3207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73722BD-D45E-B86B-A474-90CBE3BF7239}"/>
              </a:ext>
            </a:extLst>
          </p:cNvPr>
          <p:cNvCxnSpPr>
            <a:cxnSpLocks/>
          </p:cNvCxnSpPr>
          <p:nvPr/>
        </p:nvCxnSpPr>
        <p:spPr>
          <a:xfrm>
            <a:off x="9621672" y="4757583"/>
            <a:ext cx="109182" cy="2784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4A30DC7C-767F-2131-8442-F791E556E528}"/>
              </a:ext>
            </a:extLst>
          </p:cNvPr>
          <p:cNvSpPr/>
          <p:nvPr/>
        </p:nvSpPr>
        <p:spPr>
          <a:xfrm>
            <a:off x="10494417" y="489680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9357CA-955E-FB0B-E2C3-105C90A7C9E5}"/>
              </a:ext>
            </a:extLst>
          </p:cNvPr>
          <p:cNvSpPr/>
          <p:nvPr/>
        </p:nvSpPr>
        <p:spPr>
          <a:xfrm>
            <a:off x="7862674" y="3290720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D6A0F07-668D-F274-F857-9A4882C5C4F9}"/>
              </a:ext>
            </a:extLst>
          </p:cNvPr>
          <p:cNvSpPr/>
          <p:nvPr/>
        </p:nvSpPr>
        <p:spPr>
          <a:xfrm>
            <a:off x="9098197" y="379704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1688B91-F290-531F-3196-720E48BEC18D}"/>
              </a:ext>
            </a:extLst>
          </p:cNvPr>
          <p:cNvSpPr/>
          <p:nvPr/>
        </p:nvSpPr>
        <p:spPr>
          <a:xfrm>
            <a:off x="10547306" y="399330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DBCE7-F21A-C10B-539D-FBE8DAF7B941}"/>
              </a:ext>
            </a:extLst>
          </p:cNvPr>
          <p:cNvSpPr/>
          <p:nvPr/>
        </p:nvSpPr>
        <p:spPr>
          <a:xfrm>
            <a:off x="6528275" y="123691"/>
            <a:ext cx="6598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1824</a:t>
            </a:r>
          </a:p>
        </p:txBody>
      </p:sp>
    </p:spTree>
    <p:extLst>
      <p:ext uri="{BB962C8B-B14F-4D97-AF65-F5344CB8AC3E}">
        <p14:creationId xmlns:p14="http://schemas.microsoft.com/office/powerpoint/2010/main" val="3274330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353415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1815 : Après 1783, 1815, 2</a:t>
            </a:r>
            <a:r>
              <a:rPr lang="fr-FR" sz="1800" b="1" baseline="30000" dirty="0"/>
              <a:t>ème</a:t>
            </a:r>
            <a:r>
              <a:rPr lang="fr-FR" sz="1800" b="1" dirty="0"/>
              <a:t> année fondatrice de la nation américaine : …</a:t>
            </a:r>
          </a:p>
          <a:p>
            <a:endParaRPr lang="fr-FR" dirty="0"/>
          </a:p>
          <a:p>
            <a:r>
              <a:rPr lang="fr-FR" dirty="0"/>
              <a:t>*1815 : Fin de la guerre contre les Britanniques</a:t>
            </a:r>
          </a:p>
          <a:p>
            <a:r>
              <a:rPr lang="fr-FR" dirty="0"/>
              <a:t>Et contre les Indiens de l’est…</a:t>
            </a:r>
          </a:p>
          <a:p>
            <a:endParaRPr lang="fr-FR" dirty="0"/>
          </a:p>
          <a:p>
            <a:r>
              <a:rPr lang="fr-FR" dirty="0"/>
              <a:t>*Bilan, négatif et positif…</a:t>
            </a:r>
          </a:p>
          <a:p>
            <a:endParaRPr lang="fr-FR" dirty="0"/>
          </a:p>
          <a:p>
            <a:r>
              <a:rPr lang="fr-FR" dirty="0"/>
              <a:t>*Négatif pour les Fédéralistes…</a:t>
            </a:r>
          </a:p>
          <a:p>
            <a:endParaRPr lang="fr-FR" dirty="0"/>
          </a:p>
          <a:p>
            <a:r>
              <a:rPr lang="fr-FR" dirty="0"/>
              <a:t>*Souhaité dans l’Ouest et le Sud </a:t>
            </a:r>
            <a:r>
              <a:rPr lang="fr-FR" i="1" dirty="0"/>
              <a:t>francophile</a:t>
            </a:r>
          </a:p>
          <a:p>
            <a:r>
              <a:rPr lang="fr-FR" dirty="0"/>
              <a:t>Le conflit fut impopulaire dans le Nord </a:t>
            </a:r>
            <a:r>
              <a:rPr lang="fr-FR" i="1" dirty="0"/>
              <a:t>anglophile</a:t>
            </a:r>
          </a:p>
          <a:p>
            <a:r>
              <a:rPr lang="fr-FR" dirty="0"/>
              <a:t>Qui rejette l’Union dominée par les Sudistes virginiens</a:t>
            </a:r>
          </a:p>
          <a:p>
            <a:endParaRPr lang="fr-FR" dirty="0"/>
          </a:p>
          <a:p>
            <a:r>
              <a:rPr lang="fr-FR" dirty="0"/>
              <a:t>*Déc. 1814 : A Hartford…</a:t>
            </a:r>
          </a:p>
          <a:p>
            <a:r>
              <a:rPr lang="fr-FR" dirty="0"/>
              <a:t>Convention des Fédéralistes de Nouvelle-Angleterre</a:t>
            </a:r>
          </a:p>
          <a:p>
            <a:r>
              <a:rPr lang="fr-FR" dirty="0"/>
              <a:t>Et projet de </a:t>
            </a:r>
            <a:r>
              <a:rPr lang="fr-FR" i="1" dirty="0"/>
              <a:t>nullification</a:t>
            </a:r>
            <a:r>
              <a:rPr lang="fr-FR" dirty="0"/>
              <a:t> des décisions du Congrès</a:t>
            </a:r>
          </a:p>
          <a:p>
            <a:r>
              <a:rPr lang="fr-FR" dirty="0"/>
              <a:t>Voire de </a:t>
            </a:r>
            <a:r>
              <a:rPr lang="fr-FR" i="1" dirty="0"/>
              <a:t>sécession</a:t>
            </a:r>
            <a:r>
              <a:rPr lang="fr-FR" dirty="0"/>
              <a:t> (!!)</a:t>
            </a:r>
          </a:p>
          <a:p>
            <a:r>
              <a:rPr lang="fr-FR" dirty="0"/>
              <a:t>Echec du projet et éclatement du Parti fédéraliste…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8EB542F-1B45-BC9B-1887-0B92E096F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30" y="116630"/>
            <a:ext cx="6439933" cy="43598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2011F9-22B2-7069-A024-6F8718556C48}"/>
              </a:ext>
            </a:extLst>
          </p:cNvPr>
          <p:cNvSpPr/>
          <p:nvPr/>
        </p:nvSpPr>
        <p:spPr>
          <a:xfrm>
            <a:off x="5596641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</a:t>
            </a:r>
          </a:p>
        </p:txBody>
      </p:sp>
    </p:spTree>
    <p:extLst>
      <p:ext uri="{BB962C8B-B14F-4D97-AF65-F5344CB8AC3E}">
        <p14:creationId xmlns:p14="http://schemas.microsoft.com/office/powerpoint/2010/main" val="335296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812" y="116630"/>
            <a:ext cx="5513393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 : Après 1783, 1815, 2</a:t>
            </a:r>
            <a:r>
              <a:rPr lang="fr-FR" b="1" baseline="30000" dirty="0"/>
              <a:t>ème</a:t>
            </a:r>
            <a:r>
              <a:rPr lang="fr-FR" b="1" dirty="0"/>
              <a:t> année fondatrice de la nation américaine : Début d’un rapprochement avec la Grande-Bretagne ; …</a:t>
            </a:r>
          </a:p>
          <a:p>
            <a:endParaRPr lang="fr-FR" dirty="0"/>
          </a:p>
          <a:p>
            <a:r>
              <a:rPr lang="fr-FR" dirty="0"/>
              <a:t>*1815 : Pour les EU, un bilan positif…</a:t>
            </a:r>
          </a:p>
          <a:p>
            <a:r>
              <a:rPr lang="fr-FR" dirty="0"/>
              <a:t>Une année fondatrice, </a:t>
            </a:r>
            <a:r>
              <a:rPr lang="fr-FR" sz="1700" dirty="0"/>
              <a:t>aussi importante que 1776 ou 1783</a:t>
            </a:r>
          </a:p>
          <a:p>
            <a:endParaRPr lang="fr-FR" dirty="0"/>
          </a:p>
          <a:p>
            <a:r>
              <a:rPr lang="fr-FR" dirty="0"/>
              <a:t>*Trois points…</a:t>
            </a:r>
          </a:p>
          <a:p>
            <a:endParaRPr lang="fr-FR" dirty="0"/>
          </a:p>
          <a:p>
            <a:r>
              <a:rPr lang="fr-FR" dirty="0"/>
              <a:t>1) Un point conjoncturel…</a:t>
            </a:r>
          </a:p>
          <a:p>
            <a:r>
              <a:rPr lang="fr-FR" dirty="0"/>
              <a:t>En Europe, les guerres napoléoniennes sont terminées</a:t>
            </a:r>
          </a:p>
          <a:p>
            <a:r>
              <a:rPr lang="fr-FR" dirty="0"/>
              <a:t>Il devient inutile de se battre pour la liberté commerciale</a:t>
            </a:r>
          </a:p>
          <a:p>
            <a:endParaRPr lang="fr-FR" dirty="0"/>
          </a:p>
          <a:p>
            <a:r>
              <a:rPr lang="fr-FR" dirty="0"/>
              <a:t>2) Les Anglais respectent et acceptent les Américains</a:t>
            </a:r>
          </a:p>
          <a:p>
            <a:r>
              <a:rPr lang="fr-FR" dirty="0"/>
              <a:t>Le </a:t>
            </a:r>
            <a:r>
              <a:rPr lang="fr-FR" i="1" dirty="0"/>
              <a:t>Grand rapprochement</a:t>
            </a:r>
            <a:r>
              <a:rPr lang="fr-FR" dirty="0"/>
              <a:t> commence</a:t>
            </a:r>
          </a:p>
        </p:txBody>
      </p:sp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A060E66-6CB0-5FBB-60F6-EFA2A48C3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30" y="116630"/>
            <a:ext cx="6439933" cy="43598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B69D2E-5CC1-9418-761A-08424FD71999}"/>
              </a:ext>
            </a:extLst>
          </p:cNvPr>
          <p:cNvSpPr/>
          <p:nvPr/>
        </p:nvSpPr>
        <p:spPr>
          <a:xfrm>
            <a:off x="5632730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</a:t>
            </a:r>
          </a:p>
        </p:txBody>
      </p:sp>
    </p:spTree>
    <p:extLst>
      <p:ext uri="{BB962C8B-B14F-4D97-AF65-F5344CB8AC3E}">
        <p14:creationId xmlns:p14="http://schemas.microsoft.com/office/powerpoint/2010/main" val="15804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6936556" cy="6093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1815 : … Sentiment accru d’unité nationale ; Pour les Etats-Unis, profiter de cet élan pour consolider à l’extérieur ses frontières avec la Grande-Bretagne et l’Espagne</a:t>
            </a:r>
            <a:endParaRPr lang="fr-FR" sz="1600" b="1" i="1" dirty="0"/>
          </a:p>
          <a:p>
            <a:endParaRPr lang="fr-FR" dirty="0"/>
          </a:p>
          <a:p>
            <a:r>
              <a:rPr lang="fr-FR" dirty="0"/>
              <a:t>3) Les Américains prennent conscience de leur force</a:t>
            </a:r>
          </a:p>
          <a:p>
            <a:endParaRPr lang="fr-FR" dirty="0"/>
          </a:p>
          <a:p>
            <a:r>
              <a:rPr lang="fr-FR" dirty="0"/>
              <a:t>*Force territoriale : Territoire X 2</a:t>
            </a:r>
          </a:p>
          <a:p>
            <a:endParaRPr lang="fr-FR" dirty="0"/>
          </a:p>
          <a:p>
            <a:r>
              <a:rPr lang="fr-FR" dirty="0"/>
              <a:t>*Force démographique : de 3 M (1790) à 10 M d’habitants (1815)</a:t>
            </a:r>
          </a:p>
          <a:p>
            <a:endParaRPr lang="fr-FR" dirty="0"/>
          </a:p>
          <a:p>
            <a:r>
              <a:rPr lang="fr-FR" dirty="0"/>
              <a:t>*Et force économique ; Avec…</a:t>
            </a:r>
          </a:p>
          <a:p>
            <a:r>
              <a:rPr lang="fr-FR" dirty="0"/>
              <a:t>- Une industrie protégée et dynamique au Nord</a:t>
            </a:r>
          </a:p>
          <a:p>
            <a:r>
              <a:rPr lang="fr-FR" dirty="0"/>
              <a:t>- Une agriculture exportatrice et dynamique au Sud</a:t>
            </a:r>
          </a:p>
          <a:p>
            <a:r>
              <a:rPr lang="fr-FR" dirty="0"/>
              <a:t>- Et surtout, comme </a:t>
            </a:r>
            <a:r>
              <a:rPr lang="fr-FR" i="1" dirty="0"/>
              <a:t>moteur principal</a:t>
            </a:r>
            <a:r>
              <a:rPr lang="fr-FR" dirty="0"/>
              <a:t> </a:t>
            </a:r>
          </a:p>
          <a:p>
            <a:r>
              <a:rPr lang="fr-FR" dirty="0"/>
              <a:t>La conquête </a:t>
            </a:r>
            <a:r>
              <a:rPr lang="fr-FR" i="1" dirty="0"/>
              <a:t>illimitée</a:t>
            </a:r>
            <a:r>
              <a:rPr lang="fr-FR" dirty="0"/>
              <a:t> de l’Ouest</a:t>
            </a:r>
          </a:p>
          <a:p>
            <a:endParaRPr lang="fr-FR" dirty="0"/>
          </a:p>
          <a:p>
            <a:r>
              <a:rPr lang="fr-FR" dirty="0"/>
              <a:t>*Le sentiment d’unité nationale et de patriotisme l’emporte</a:t>
            </a:r>
          </a:p>
          <a:p>
            <a:endParaRPr lang="fr-FR" dirty="0"/>
          </a:p>
          <a:p>
            <a:r>
              <a:rPr lang="fr-FR" dirty="0"/>
              <a:t>NB : 1814 : Naissance de l’hymne américain</a:t>
            </a:r>
          </a:p>
          <a:p>
            <a:r>
              <a:rPr lang="fr-FR" dirty="0"/>
              <a:t>Adopté officiellement en 1931</a:t>
            </a:r>
          </a:p>
          <a:p>
            <a:endParaRPr lang="fr-FR" dirty="0"/>
          </a:p>
          <a:p>
            <a:r>
              <a:rPr lang="fr-FR" dirty="0"/>
              <a:t>*1815 : Pour les EU…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CD372D0-7F02-E777-A900-368605274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03" y="116629"/>
            <a:ext cx="4821360" cy="32640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6798B3-F11C-1740-C902-18070E937362}"/>
              </a:ext>
            </a:extLst>
          </p:cNvPr>
          <p:cNvSpPr/>
          <p:nvPr/>
        </p:nvSpPr>
        <p:spPr>
          <a:xfrm>
            <a:off x="7251303" y="116630"/>
            <a:ext cx="6499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AD181EC-9413-A5DE-C07C-6AA240169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04" y="3477308"/>
            <a:ext cx="4821360" cy="32640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FBA044-F60A-5953-398F-E7C89D17F718}"/>
              </a:ext>
            </a:extLst>
          </p:cNvPr>
          <p:cNvSpPr/>
          <p:nvPr/>
        </p:nvSpPr>
        <p:spPr>
          <a:xfrm>
            <a:off x="7251303" y="3477308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</a:t>
            </a:r>
          </a:p>
        </p:txBody>
      </p:sp>
    </p:spTree>
    <p:extLst>
      <p:ext uri="{BB962C8B-B14F-4D97-AF65-F5344CB8AC3E}">
        <p14:creationId xmlns:p14="http://schemas.microsoft.com/office/powerpoint/2010/main" val="330180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8AF1-3BE9-5318-7A3C-E961CA17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F9A8A7-F337-5A3A-F740-522FD4BA9DA6}"/>
              </a:ext>
            </a:extLst>
          </p:cNvPr>
          <p:cNvSpPr/>
          <p:nvPr/>
        </p:nvSpPr>
        <p:spPr>
          <a:xfrm>
            <a:off x="119337" y="116630"/>
            <a:ext cx="5401694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1815 : … Sentiment accru d’unité nationale ; Pour les Etats-Unis, profiter de cet élan pour consolider à l’extérieur ses frontières avec la Grande-Bretagne et l’Espagne</a:t>
            </a:r>
            <a:endParaRPr lang="fr-FR" sz="1600" b="1" i="1" dirty="0"/>
          </a:p>
          <a:p>
            <a:endParaRPr lang="fr-FR" dirty="0"/>
          </a:p>
          <a:p>
            <a:r>
              <a:rPr lang="fr-FR" dirty="0"/>
              <a:t>*1815 : Pour les EU, dans cet immédiat après-guerre</a:t>
            </a:r>
          </a:p>
          <a:p>
            <a:r>
              <a:rPr lang="fr-FR" dirty="0"/>
              <a:t>Il faut profiter de cet </a:t>
            </a:r>
            <a:r>
              <a:rPr lang="fr-FR" i="1" dirty="0"/>
              <a:t>élan</a:t>
            </a:r>
            <a:r>
              <a:rPr lang="fr-FR" dirty="0"/>
              <a:t> opportun pour…</a:t>
            </a:r>
          </a:p>
          <a:p>
            <a:endParaRPr lang="fr-FR" dirty="0"/>
          </a:p>
          <a:p>
            <a:r>
              <a:rPr lang="fr-FR" dirty="0"/>
              <a:t>a) </a:t>
            </a:r>
            <a:r>
              <a:rPr lang="fr-FR" u="sng" dirty="0"/>
              <a:t>A l’intérieur</a:t>
            </a:r>
            <a:r>
              <a:rPr lang="fr-FR" dirty="0"/>
              <a:t>…</a:t>
            </a:r>
          </a:p>
          <a:p>
            <a:r>
              <a:rPr lang="fr-FR" dirty="0"/>
              <a:t>Régler la question indienne ; A revoir…</a:t>
            </a:r>
          </a:p>
          <a:p>
            <a:endParaRPr lang="fr-FR" dirty="0"/>
          </a:p>
          <a:p>
            <a:r>
              <a:rPr lang="fr-FR" dirty="0"/>
              <a:t>Mais avant cela…</a:t>
            </a:r>
          </a:p>
          <a:p>
            <a:r>
              <a:rPr lang="fr-FR" dirty="0"/>
              <a:t>b) </a:t>
            </a:r>
            <a:r>
              <a:rPr lang="fr-FR" u="sng" dirty="0"/>
              <a:t>A l’extérieur</a:t>
            </a:r>
            <a:r>
              <a:rPr lang="fr-FR" dirty="0"/>
              <a:t>…</a:t>
            </a:r>
          </a:p>
          <a:p>
            <a:r>
              <a:rPr lang="fr-FR" dirty="0"/>
              <a:t>*Consolider ses frontières</a:t>
            </a:r>
          </a:p>
          <a:p>
            <a:r>
              <a:rPr lang="fr-FR" dirty="0"/>
              <a:t>Avec la Grande-Bretagne et l’Espagne</a:t>
            </a:r>
          </a:p>
          <a:p>
            <a:endParaRPr lang="fr-FR" dirty="0"/>
          </a:p>
          <a:p>
            <a:r>
              <a:rPr lang="fr-FR" i="1" dirty="0"/>
              <a:t>Après avoir éliminer les Français</a:t>
            </a:r>
          </a:p>
          <a:p>
            <a:r>
              <a:rPr lang="fr-FR" i="1" dirty="0"/>
              <a:t>Eloigner les Britanniques et les Espagnols…</a:t>
            </a:r>
          </a:p>
          <a:p>
            <a:endParaRPr lang="fr-FR" i="1" dirty="0"/>
          </a:p>
          <a:p>
            <a:r>
              <a:rPr lang="fr-FR" dirty="0"/>
              <a:t>*Les Britanniques…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E85F734-33BA-506D-028C-C8FEE1161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30" y="116630"/>
            <a:ext cx="6439933" cy="43598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7BF0A4-C6D1-F0E4-04A9-6EDAE4CBACC8}"/>
              </a:ext>
            </a:extLst>
          </p:cNvPr>
          <p:cNvSpPr/>
          <p:nvPr/>
        </p:nvSpPr>
        <p:spPr>
          <a:xfrm>
            <a:off x="5632730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6F5F16C-BA25-6BE4-F07B-5CC9EDE59871}"/>
              </a:ext>
            </a:extLst>
          </p:cNvPr>
          <p:cNvSpPr/>
          <p:nvPr/>
        </p:nvSpPr>
        <p:spPr>
          <a:xfrm>
            <a:off x="10626356" y="1078963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5AC641B-B202-D1C4-4519-0840CB343AB9}"/>
              </a:ext>
            </a:extLst>
          </p:cNvPr>
          <p:cNvSpPr/>
          <p:nvPr/>
        </p:nvSpPr>
        <p:spPr>
          <a:xfrm>
            <a:off x="7653419" y="20042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ECA9A5F-FD22-C8D3-568A-F953192E29AF}"/>
              </a:ext>
            </a:extLst>
          </p:cNvPr>
          <p:cNvSpPr/>
          <p:nvPr/>
        </p:nvSpPr>
        <p:spPr>
          <a:xfrm>
            <a:off x="7451147" y="2296548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3A2BA2-AA15-5735-4B3D-830A8B6D0860}"/>
              </a:ext>
            </a:extLst>
          </p:cNvPr>
          <p:cNvSpPr/>
          <p:nvPr/>
        </p:nvSpPr>
        <p:spPr>
          <a:xfrm>
            <a:off x="10626356" y="3429000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EDF2B42-07B1-0B9E-DD15-A6AB61A8BFD1}"/>
              </a:ext>
            </a:extLst>
          </p:cNvPr>
          <p:cNvSpPr/>
          <p:nvPr/>
        </p:nvSpPr>
        <p:spPr>
          <a:xfrm>
            <a:off x="10111759" y="272190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48DBC80-5EA7-CF8F-43AF-EA756B021506}"/>
              </a:ext>
            </a:extLst>
          </p:cNvPr>
          <p:cNvSpPr/>
          <p:nvPr/>
        </p:nvSpPr>
        <p:spPr>
          <a:xfrm>
            <a:off x="9909487" y="183848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11C3D32-BAAC-5C40-6C40-3110E5393A90}"/>
              </a:ext>
            </a:extLst>
          </p:cNvPr>
          <p:cNvSpPr/>
          <p:nvPr/>
        </p:nvSpPr>
        <p:spPr>
          <a:xfrm>
            <a:off x="4566412" y="4476466"/>
            <a:ext cx="202272" cy="201752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BA8CB7B-B048-6476-946E-A490CAC163F6}"/>
              </a:ext>
            </a:extLst>
          </p:cNvPr>
          <p:cNvSpPr/>
          <p:nvPr/>
        </p:nvSpPr>
        <p:spPr>
          <a:xfrm>
            <a:off x="4252441" y="447646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B308EE1-626B-F59F-3038-A101203304FD}"/>
              </a:ext>
            </a:extLst>
          </p:cNvPr>
          <p:cNvSpPr/>
          <p:nvPr/>
        </p:nvSpPr>
        <p:spPr>
          <a:xfrm>
            <a:off x="3834962" y="229654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EF95A96-34D5-0C0C-AAA1-FCBA5157C076}"/>
              </a:ext>
            </a:extLst>
          </p:cNvPr>
          <p:cNvSpPr/>
          <p:nvPr/>
        </p:nvSpPr>
        <p:spPr>
          <a:xfrm>
            <a:off x="8650424" y="1838481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057E1F0-09DE-DC75-3639-CD17FCEB2F52}"/>
              </a:ext>
            </a:extLst>
          </p:cNvPr>
          <p:cNvSpPr/>
          <p:nvPr/>
        </p:nvSpPr>
        <p:spPr>
          <a:xfrm>
            <a:off x="3289129" y="4239769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5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6185929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Après la guerre de 1812, les Etats-Unis fixent leurs frontières : Au nord-ouest avec le Canada britannique jusqu’au Pacifique ; …</a:t>
            </a:r>
          </a:p>
          <a:p>
            <a:endParaRPr lang="fr-FR" dirty="0"/>
          </a:p>
          <a:p>
            <a:r>
              <a:rPr lang="fr-FR" dirty="0"/>
              <a:t>*Avec la GB : Au Nord du Mississippi…</a:t>
            </a:r>
          </a:p>
          <a:p>
            <a:endParaRPr lang="fr-FR" dirty="0"/>
          </a:p>
          <a:p>
            <a:r>
              <a:rPr lang="fr-FR" dirty="0"/>
              <a:t>*1803 : Avec l’achat de la Louisiane </a:t>
            </a:r>
          </a:p>
          <a:p>
            <a:r>
              <a:rPr lang="fr-FR" dirty="0"/>
              <a:t>Nouvelle frontière avec l’ouest du Canada britannique</a:t>
            </a:r>
          </a:p>
          <a:p>
            <a:r>
              <a:rPr lang="fr-FR" dirty="0"/>
              <a:t>NB : Ouest canadien seulement occupé par…</a:t>
            </a:r>
          </a:p>
          <a:p>
            <a:r>
              <a:rPr lang="fr-FR" dirty="0"/>
              <a:t>Des tribus indiennes et des compagnies de traite de fourrure</a:t>
            </a:r>
          </a:p>
          <a:p>
            <a:endParaRPr lang="fr-FR" dirty="0"/>
          </a:p>
          <a:p>
            <a:r>
              <a:rPr lang="fr-FR" dirty="0"/>
              <a:t>*1818 : Convention entre la GB et les EU</a:t>
            </a:r>
          </a:p>
          <a:p>
            <a:endParaRPr lang="fr-FR" dirty="0"/>
          </a:p>
          <a:p>
            <a:r>
              <a:rPr lang="fr-FR" dirty="0"/>
              <a:t>a) A l’ouest des Grands Lacs</a:t>
            </a:r>
          </a:p>
          <a:p>
            <a:r>
              <a:rPr lang="fr-FR" dirty="0"/>
              <a:t>La frontière est alignée sur le 49° parallèle jusqu’aux Rocheuses</a:t>
            </a:r>
          </a:p>
          <a:p>
            <a:endParaRPr lang="fr-FR" dirty="0"/>
          </a:p>
          <a:p>
            <a:r>
              <a:rPr lang="fr-FR" dirty="0"/>
              <a:t>b) Plus à l’ouest, hors Louisiane</a:t>
            </a:r>
          </a:p>
          <a:p>
            <a:r>
              <a:rPr lang="fr-FR" dirty="0"/>
              <a:t>Le territoire de l’Oregon est administré en commun</a:t>
            </a:r>
          </a:p>
          <a:p>
            <a:r>
              <a:rPr lang="fr-FR" dirty="0"/>
              <a:t>Et deux compagnies US et GB s’y livrent à la traite des fourrures</a:t>
            </a:r>
          </a:p>
          <a:p>
            <a:endParaRPr lang="fr-FR" dirty="0"/>
          </a:p>
          <a:p>
            <a:r>
              <a:rPr lang="fr-FR" dirty="0"/>
              <a:t>*A revoir…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F27FE80-BEA9-1D58-3943-54195FF4E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77" y="2945638"/>
            <a:ext cx="5563186" cy="3769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BB36302-4817-12FA-DD17-39418DB621FF}"/>
              </a:ext>
            </a:extLst>
          </p:cNvPr>
          <p:cNvCxnSpPr>
            <a:cxnSpLocks/>
          </p:cNvCxnSpPr>
          <p:nvPr/>
        </p:nvCxnSpPr>
        <p:spPr>
          <a:xfrm>
            <a:off x="7861110" y="3340289"/>
            <a:ext cx="1583141" cy="887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8DE508B7-6E5A-6C29-FF34-3F7739D91AAE}"/>
              </a:ext>
            </a:extLst>
          </p:cNvPr>
          <p:cNvSpPr/>
          <p:nvPr/>
        </p:nvSpPr>
        <p:spPr>
          <a:xfrm>
            <a:off x="7417459" y="375085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DD43377-E69E-F3F9-C92C-C5946B1C27E0}"/>
              </a:ext>
            </a:extLst>
          </p:cNvPr>
          <p:cNvCxnSpPr>
            <a:cxnSpLocks/>
          </p:cNvCxnSpPr>
          <p:nvPr/>
        </p:nvCxnSpPr>
        <p:spPr>
          <a:xfrm>
            <a:off x="2851858" y="3857417"/>
            <a:ext cx="9985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9A804AE-14A3-9105-41F8-0C816EB0A554}"/>
              </a:ext>
            </a:extLst>
          </p:cNvPr>
          <p:cNvSpPr/>
          <p:nvPr/>
        </p:nvSpPr>
        <p:spPr>
          <a:xfrm>
            <a:off x="6489775" y="2945638"/>
            <a:ext cx="6598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1818</a:t>
            </a:r>
          </a:p>
        </p:txBody>
      </p:sp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BFBDFE5-EB7D-96EE-9FD5-23A86961B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77" y="183547"/>
            <a:ext cx="3884510" cy="26317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92409-8C6F-751F-7FA3-E1571467E826}"/>
              </a:ext>
            </a:extLst>
          </p:cNvPr>
          <p:cNvSpPr/>
          <p:nvPr/>
        </p:nvSpPr>
        <p:spPr>
          <a:xfrm>
            <a:off x="9734182" y="183547"/>
            <a:ext cx="65980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B9368EC-270A-50B2-A1DF-17EC2A9D1882}"/>
              </a:ext>
            </a:extLst>
          </p:cNvPr>
          <p:cNvSpPr/>
          <p:nvPr/>
        </p:nvSpPr>
        <p:spPr>
          <a:xfrm>
            <a:off x="3197246" y="462841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2C540E7-D5EE-CB2B-C6F3-891C3EEE6F60}"/>
              </a:ext>
            </a:extLst>
          </p:cNvPr>
          <p:cNvSpPr/>
          <p:nvPr/>
        </p:nvSpPr>
        <p:spPr>
          <a:xfrm>
            <a:off x="7716316" y="18354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F1B35AD-C1B2-22D9-E473-3A83482A0514}"/>
              </a:ext>
            </a:extLst>
          </p:cNvPr>
          <p:cNvSpPr/>
          <p:nvPr/>
        </p:nvSpPr>
        <p:spPr>
          <a:xfrm>
            <a:off x="5297692" y="211761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4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629511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*Avec l’Espagne : Au sud-est, la Floride…</a:t>
            </a:r>
          </a:p>
          <a:p>
            <a:endParaRPr lang="fr-FR" dirty="0"/>
          </a:p>
          <a:p>
            <a:r>
              <a:rPr lang="fr-FR" dirty="0"/>
              <a:t>*Une situation plus complexe</a:t>
            </a:r>
          </a:p>
          <a:p>
            <a:r>
              <a:rPr lang="fr-FR" dirty="0"/>
              <a:t>Et finalement, la Floride sera conquise par le EU</a:t>
            </a:r>
          </a:p>
          <a:p>
            <a:endParaRPr lang="fr-FR" dirty="0"/>
          </a:p>
          <a:p>
            <a:r>
              <a:rPr lang="fr-FR" dirty="0"/>
              <a:t>*Récit en 7 temps…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EF161FE-581B-A9CE-1B30-24CC8613E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50" t="56732" r="15653" b="7217"/>
          <a:stretch/>
        </p:blipFill>
        <p:spPr>
          <a:xfrm>
            <a:off x="6562486" y="116630"/>
            <a:ext cx="5406602" cy="47132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241FB64-4BFF-96AA-8508-31D86EFDB772}"/>
              </a:ext>
            </a:extLst>
          </p:cNvPr>
          <p:cNvSpPr/>
          <p:nvPr/>
        </p:nvSpPr>
        <p:spPr>
          <a:xfrm>
            <a:off x="8730025" y="232816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AA0B5C-400F-F7FC-1225-422B493F0C69}"/>
              </a:ext>
            </a:extLst>
          </p:cNvPr>
          <p:cNvSpPr/>
          <p:nvPr/>
        </p:nvSpPr>
        <p:spPr>
          <a:xfrm>
            <a:off x="10992393" y="228621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F6D2A-2A47-6FEB-FDD5-3FE43A74403D}"/>
              </a:ext>
            </a:extLst>
          </p:cNvPr>
          <p:cNvSpPr/>
          <p:nvPr/>
        </p:nvSpPr>
        <p:spPr>
          <a:xfrm>
            <a:off x="6562486" y="116630"/>
            <a:ext cx="66134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1783</a:t>
            </a:r>
          </a:p>
        </p:txBody>
      </p:sp>
    </p:spTree>
    <p:extLst>
      <p:ext uri="{BB962C8B-B14F-4D97-AF65-F5344CB8AC3E}">
        <p14:creationId xmlns:p14="http://schemas.microsoft.com/office/powerpoint/2010/main" val="112028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3EF3-D097-5032-4599-47685909F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3106BF-B4FF-40FC-BFDE-88961C513484}"/>
              </a:ext>
            </a:extLst>
          </p:cNvPr>
          <p:cNvSpPr/>
          <p:nvPr/>
        </p:nvSpPr>
        <p:spPr>
          <a:xfrm>
            <a:off x="119336" y="116630"/>
            <a:ext cx="4969720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1815-1819 : … Au sud avec l’Espagne : Annexion de la Floride et fixation de la frontière du sud-ouest jusqu’au Pacifique avec la Nouvelle-Espagne</a:t>
            </a:r>
          </a:p>
          <a:p>
            <a:endParaRPr lang="fr-FR" dirty="0"/>
          </a:p>
          <a:p>
            <a:r>
              <a:rPr lang="fr-FR" dirty="0"/>
              <a:t>1) Les origines de la Floride…</a:t>
            </a:r>
          </a:p>
          <a:p>
            <a:endParaRPr lang="fr-FR" dirty="0"/>
          </a:p>
          <a:p>
            <a:r>
              <a:rPr lang="fr-FR" dirty="0"/>
              <a:t>*1513-1763 : La Floride espagnole</a:t>
            </a:r>
          </a:p>
          <a:p>
            <a:r>
              <a:rPr lang="fr-FR" dirty="0"/>
              <a:t>Capitale : San Agustín</a:t>
            </a:r>
          </a:p>
          <a:p>
            <a:endParaRPr lang="fr-FR" dirty="0"/>
          </a:p>
          <a:p>
            <a:r>
              <a:rPr lang="fr-FR" dirty="0"/>
              <a:t>*1763-83 : Devenue britannique</a:t>
            </a:r>
          </a:p>
          <a:p>
            <a:r>
              <a:rPr lang="fr-FR" dirty="0"/>
              <a:t>Elle est divisée en Floride occidentale (Pensacola) Et Floride orientale (San Agustín)</a:t>
            </a:r>
          </a:p>
          <a:p>
            <a:endParaRPr lang="fr-FR" dirty="0"/>
          </a:p>
          <a:p>
            <a:r>
              <a:rPr lang="fr-FR" dirty="0"/>
              <a:t>*1783 : La Louisiane française et les deux Florides Deviennent espagnoles…</a:t>
            </a:r>
          </a:p>
          <a:p>
            <a:endParaRPr lang="fr-FR" dirty="0"/>
          </a:p>
          <a:p>
            <a:r>
              <a:rPr lang="fr-FR" dirty="0"/>
              <a:t>*Mais litige sur </a:t>
            </a:r>
            <a:r>
              <a:rPr lang="fr-FR" i="1" dirty="0"/>
              <a:t>la bande de 1774</a:t>
            </a:r>
            <a:r>
              <a:rPr lang="fr-FR" dirty="0"/>
              <a:t>…</a:t>
            </a:r>
            <a:endParaRPr lang="fr-FR" i="1" dirty="0"/>
          </a:p>
        </p:txBody>
      </p:sp>
      <p:pic>
        <p:nvPicPr>
          <p:cNvPr id="6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CFBD5914-59AF-506A-FDC8-A9A45102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2BE9F7E-8AE7-196B-AB87-61AE4D81EAF5}"/>
              </a:ext>
            </a:extLst>
          </p:cNvPr>
          <p:cNvSpPr/>
          <p:nvPr/>
        </p:nvSpPr>
        <p:spPr>
          <a:xfrm>
            <a:off x="9551167" y="278922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73B701F-DA82-39A5-4C68-A4E812AEBDBB}"/>
              </a:ext>
            </a:extLst>
          </p:cNvPr>
          <p:cNvSpPr/>
          <p:nvPr/>
        </p:nvSpPr>
        <p:spPr>
          <a:xfrm>
            <a:off x="9030175" y="278922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B5FC8B-1F8F-0BC6-7922-8DB10C8B3F1C}"/>
              </a:ext>
            </a:extLst>
          </p:cNvPr>
          <p:cNvSpPr/>
          <p:nvPr/>
        </p:nvSpPr>
        <p:spPr>
          <a:xfrm>
            <a:off x="5291328" y="203954"/>
            <a:ext cx="66134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1404D39-470D-F8CC-9D32-2AD777386C81}"/>
              </a:ext>
            </a:extLst>
          </p:cNvPr>
          <p:cNvSpPr/>
          <p:nvPr/>
        </p:nvSpPr>
        <p:spPr>
          <a:xfrm>
            <a:off x="7872390" y="1446663"/>
            <a:ext cx="384506" cy="34558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53EDC46-E285-544A-C392-C2ED05DC7F7E}"/>
              </a:ext>
            </a:extLst>
          </p:cNvPr>
          <p:cNvSpPr/>
          <p:nvPr/>
        </p:nvSpPr>
        <p:spPr>
          <a:xfrm>
            <a:off x="8827903" y="258746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4369EE1-1C35-4083-78E4-AF64694A3CAC}"/>
              </a:ext>
            </a:extLst>
          </p:cNvPr>
          <p:cNvSpPr/>
          <p:nvPr/>
        </p:nvSpPr>
        <p:spPr>
          <a:xfrm>
            <a:off x="3534847" y="459596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222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89950</TotalTime>
  <Words>2855</Words>
  <Application>Microsoft Office PowerPoint</Application>
  <PresentationFormat>Grand écran</PresentationFormat>
  <Paragraphs>452</Paragraphs>
  <Slides>29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5 novembre 2024 (2/15)  8ème période : 1815-1914 Europe et Russie à la conquête de l’Orient et de l’Asie  1783-1824 : Les Etats-Unis d’Amérique, naissances d’un Etat et d’une nation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727</cp:revision>
  <dcterms:created xsi:type="dcterms:W3CDTF">2023-07-15T08:08:34Z</dcterms:created>
  <dcterms:modified xsi:type="dcterms:W3CDTF">2024-11-19T16:20:02Z</dcterms:modified>
</cp:coreProperties>
</file>