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12463" r:id="rId2"/>
    <p:sldId id="12785" r:id="rId3"/>
    <p:sldId id="12415" r:id="rId4"/>
    <p:sldId id="12700" r:id="rId5"/>
    <p:sldId id="12752" r:id="rId6"/>
    <p:sldId id="12701" r:id="rId7"/>
    <p:sldId id="12754" r:id="rId8"/>
    <p:sldId id="12753" r:id="rId9"/>
    <p:sldId id="12651" r:id="rId10"/>
    <p:sldId id="12416" r:id="rId11"/>
    <p:sldId id="12657" r:id="rId12"/>
    <p:sldId id="12430" r:id="rId13"/>
    <p:sldId id="12652" r:id="rId14"/>
    <p:sldId id="12432" r:id="rId15"/>
    <p:sldId id="12653" r:id="rId16"/>
    <p:sldId id="12434" r:id="rId17"/>
    <p:sldId id="12608" r:id="rId18"/>
    <p:sldId id="12737" r:id="rId19"/>
    <p:sldId id="12661" r:id="rId20"/>
    <p:sldId id="12605" r:id="rId21"/>
    <p:sldId id="12422" r:id="rId22"/>
    <p:sldId id="12662" r:id="rId23"/>
    <p:sldId id="12425" r:id="rId24"/>
    <p:sldId id="12428" r:id="rId25"/>
    <p:sldId id="12654" r:id="rId26"/>
    <p:sldId id="12655" r:id="rId27"/>
    <p:sldId id="12607" r:id="rId28"/>
    <p:sldId id="12445" r:id="rId29"/>
    <p:sldId id="12466" r:id="rId30"/>
    <p:sldId id="12656" r:id="rId31"/>
    <p:sldId id="12717" r:id="rId32"/>
    <p:sldId id="12658" r:id="rId33"/>
    <p:sldId id="12659" r:id="rId34"/>
    <p:sldId id="12473" r:id="rId35"/>
    <p:sldId id="12427" r:id="rId36"/>
    <p:sldId id="12663" r:id="rId37"/>
    <p:sldId id="12436" r:id="rId38"/>
    <p:sldId id="12664" r:id="rId39"/>
    <p:sldId id="12738" r:id="rId40"/>
    <p:sldId id="12665" r:id="rId41"/>
    <p:sldId id="12437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B0F0"/>
    <a:srgbClr val="FF00FF"/>
    <a:srgbClr val="FF99FF"/>
    <a:srgbClr val="FF33CC"/>
    <a:srgbClr val="FFFF00"/>
    <a:srgbClr val="2F5597"/>
    <a:srgbClr val="92D050"/>
    <a:srgbClr val="B4C7E7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86398" autoAdjust="0"/>
  </p:normalViewPr>
  <p:slideViewPr>
    <p:cSldViewPr snapToGrid="0">
      <p:cViewPr varScale="1">
        <p:scale>
          <a:sx n="70" d="100"/>
          <a:sy n="70" d="100"/>
        </p:scale>
        <p:origin x="73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9D12E-C92E-F020-E375-2C9024D91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CA83FD-F438-B0B5-971B-299F52FCD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8548FD-6069-BF85-5FC2-6A752BB2D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DA4A59-4528-210D-0F4D-B7ACD85A9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47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C352-D82D-A477-C53D-F0001A0F9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29F683F-93D2-DBBA-0136-C2F4C9F0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5 novembre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2024 (2/15)</a:t>
            </a:r>
            <a:br>
              <a:rPr lang="fr-FR" altLang="fr-FR" sz="2800" b="1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latin typeface="+mn-lt"/>
              </a:rPr>
              <a:t>1824-1865 : Les Etats-Unis </a:t>
            </a:r>
            <a:r>
              <a:rPr lang="fr-FR" sz="2800" i="1" dirty="0">
                <a:latin typeface="+mn-lt"/>
              </a:rPr>
              <a:t>ante </a:t>
            </a:r>
            <a:r>
              <a:rPr lang="fr-FR" sz="2800" i="1" dirty="0" err="1">
                <a:latin typeface="+mn-lt"/>
              </a:rPr>
              <a:t>bellum</a:t>
            </a:r>
            <a:r>
              <a:rPr lang="fr-FR" sz="2800" dirty="0">
                <a:latin typeface="+mn-lt"/>
              </a:rPr>
              <a:t> : Extension maximale à l’Ouest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Crises politico-sociales, la question de l’esclavage et la guerre de Sécession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9C72CF-4F5B-FC3B-E668-39A75C91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20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5" y="81930"/>
            <a:ext cx="6977501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1824-1828 : L’échec électoral d’Andrew Jackson provoque une recomposition du paysage politique ; Naissances du Parti démocrate et du Parti national-républicain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*1824 : Le parti Républicain-démocrate se scinde en deux</a:t>
            </a:r>
          </a:p>
          <a:p>
            <a:r>
              <a:rPr lang="fr-FR" dirty="0"/>
              <a:t>Et cette scission donne naissance de deux nouveaux partis…</a:t>
            </a:r>
          </a:p>
          <a:p>
            <a:endParaRPr lang="fr-FR" dirty="0"/>
          </a:p>
          <a:p>
            <a:r>
              <a:rPr lang="fr-FR" dirty="0"/>
              <a:t>1) Le Parti démocrate…</a:t>
            </a:r>
          </a:p>
          <a:p>
            <a:r>
              <a:rPr lang="fr-FR" u="sng" dirty="0"/>
              <a:t>Andrew Jackson</a:t>
            </a:r>
            <a:r>
              <a:rPr lang="fr-FR" dirty="0"/>
              <a:t>, </a:t>
            </a:r>
            <a:r>
              <a:rPr lang="fr-FR" u="sng" dirty="0"/>
              <a:t>John Calhoun</a:t>
            </a:r>
            <a:r>
              <a:rPr lang="fr-FR" dirty="0"/>
              <a:t>, </a:t>
            </a:r>
            <a:r>
              <a:rPr lang="fr-FR" u="sng" dirty="0"/>
              <a:t>Martin Van Buren</a:t>
            </a:r>
          </a:p>
          <a:p>
            <a:r>
              <a:rPr lang="fr-FR" dirty="0"/>
              <a:t>Le Parti démocrate, héritier de </a:t>
            </a:r>
            <a:r>
              <a:rPr lang="fr-FR" u="sng" dirty="0"/>
              <a:t>Thomas Jefferson</a:t>
            </a:r>
            <a:r>
              <a:rPr lang="fr-FR" dirty="0"/>
              <a:t> ; 5 points…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a) Défenseur de la démocratie, des Etats, de la libre-entreprise</a:t>
            </a:r>
          </a:p>
          <a:p>
            <a:r>
              <a:rPr lang="fr-FR" dirty="0"/>
              <a:t>Et de la colonisation de l’Ouest ; Donc…</a:t>
            </a:r>
          </a:p>
          <a:p>
            <a:endParaRPr lang="fr-FR" dirty="0"/>
          </a:p>
          <a:p>
            <a:r>
              <a:rPr lang="fr-FR" dirty="0"/>
              <a:t>b) Contre un pouvoir fédéral fort ; Et sa banque centrale</a:t>
            </a:r>
          </a:p>
          <a:p>
            <a:endParaRPr lang="fr-FR" dirty="0"/>
          </a:p>
          <a:p>
            <a:r>
              <a:rPr lang="fr-FR" dirty="0"/>
              <a:t>c) Contre le protectionnisme qui favorise les industriels du Nord ; </a:t>
            </a:r>
            <a:r>
              <a:rPr lang="fr-FR" sz="1700" dirty="0"/>
              <a:t>Mais… Qui lèse le Sud exportateur de coton et importateur de biens manufacturés</a:t>
            </a:r>
          </a:p>
          <a:p>
            <a:endParaRPr lang="fr-FR" dirty="0"/>
          </a:p>
          <a:p>
            <a:r>
              <a:rPr lang="fr-FR" dirty="0"/>
              <a:t>d) Contre l’abolition de l’esclavage dans les Etats du Sud et de l’Ouest</a:t>
            </a:r>
          </a:p>
          <a:p>
            <a:r>
              <a:rPr lang="fr-FR" dirty="0"/>
              <a:t>Et pour la déportation des Indiens</a:t>
            </a:r>
          </a:p>
          <a:p>
            <a:endParaRPr lang="fr-FR" dirty="0"/>
          </a:p>
          <a:p>
            <a:r>
              <a:rPr lang="fr-FR" dirty="0"/>
              <a:t>e) Démocrate, donc soutenu par le petit peuple de l’Ouest : colons, boutiquiers ; Et à l’Est : ouvriers, immigrants et petits </a:t>
            </a:r>
            <a:r>
              <a:rPr lang="fr-FR" i="1" dirty="0"/>
              <a:t>businessmen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5168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6158634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1824-1828 : L’échec électoral d’Andrew Jackson provoque une recomposition du paysage politique ; Naissances du Parti démocrate et du Parti national-républicain</a:t>
            </a:r>
            <a:endParaRPr lang="fr-FR" dirty="0"/>
          </a:p>
          <a:p>
            <a:endParaRPr lang="fr-FR" dirty="0"/>
          </a:p>
          <a:p>
            <a:r>
              <a:rPr lang="fr-FR" dirty="0"/>
              <a:t>2) Le Parti national-républicain : </a:t>
            </a:r>
            <a:r>
              <a:rPr lang="fr-FR" u="sng" dirty="0"/>
              <a:t>John Q. Adams</a:t>
            </a:r>
            <a:r>
              <a:rPr lang="fr-FR" dirty="0"/>
              <a:t>, </a:t>
            </a:r>
            <a:r>
              <a:rPr lang="fr-FR" u="sng" dirty="0"/>
              <a:t>Henry Clay</a:t>
            </a:r>
          </a:p>
          <a:p>
            <a:endParaRPr lang="fr-FR" dirty="0"/>
          </a:p>
          <a:p>
            <a:r>
              <a:rPr lang="fr-FR" dirty="0"/>
              <a:t>*Héritier d’</a:t>
            </a:r>
            <a:r>
              <a:rPr lang="fr-FR" u="sng" dirty="0"/>
              <a:t>Alexander Hamilton</a:t>
            </a:r>
            <a:r>
              <a:rPr lang="fr-FR" dirty="0"/>
              <a:t> et des Fédéralistes</a:t>
            </a:r>
          </a:p>
          <a:p>
            <a:r>
              <a:rPr lang="fr-FR" dirty="0"/>
              <a:t>Il est antidémocrate, protectionniste et </a:t>
            </a:r>
            <a:r>
              <a:rPr lang="fr-FR" i="1" dirty="0"/>
              <a:t>étatiste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*Avec </a:t>
            </a:r>
            <a:r>
              <a:rPr lang="fr-FR" i="1" dirty="0"/>
              <a:t>le système américain</a:t>
            </a:r>
            <a:r>
              <a:rPr lang="fr-FR" dirty="0"/>
              <a:t> d’Henry Clay, utiliser les taxes fédérales pour financer les infrastructures de transport…</a:t>
            </a:r>
          </a:p>
          <a:p>
            <a:endParaRPr lang="fr-FR" dirty="0"/>
          </a:p>
          <a:p>
            <a:r>
              <a:rPr lang="fr-FR" dirty="0"/>
              <a:t>NB : 1811-37 : La </a:t>
            </a:r>
            <a:r>
              <a:rPr lang="fr-FR" i="1" u="sng" dirty="0"/>
              <a:t>Cumberland Road</a:t>
            </a:r>
            <a:r>
              <a:rPr lang="fr-FR" dirty="0"/>
              <a:t>, du Potomac à Saint-Louis</a:t>
            </a:r>
          </a:p>
          <a:p>
            <a:r>
              <a:rPr lang="fr-FR" dirty="0"/>
              <a:t>1828-53 : 1</a:t>
            </a:r>
            <a:r>
              <a:rPr lang="fr-FR" baseline="30000" dirty="0"/>
              <a:t>er</a:t>
            </a:r>
            <a:r>
              <a:rPr lang="fr-FR" dirty="0"/>
              <a:t> chemin de fer Baltimore-Wheeling sur l’Ohio</a:t>
            </a:r>
          </a:p>
          <a:p>
            <a:endParaRPr lang="fr-FR" dirty="0"/>
          </a:p>
          <a:p>
            <a:r>
              <a:rPr lang="fr-FR" i="1" dirty="0"/>
              <a:t>Le (riche) fermier de l’Ouest vendra plus aisément à l’Est</a:t>
            </a:r>
          </a:p>
          <a:p>
            <a:r>
              <a:rPr lang="fr-FR" i="1" dirty="0"/>
              <a:t>Et lui achètera davantage</a:t>
            </a:r>
          </a:p>
          <a:p>
            <a:endParaRPr lang="fr-FR" dirty="0"/>
          </a:p>
          <a:p>
            <a:r>
              <a:rPr lang="fr-FR" dirty="0"/>
              <a:t>*Ainsi, il est soutenu par les industriels de Nouvelle-Angleterre</a:t>
            </a:r>
          </a:p>
          <a:p>
            <a:r>
              <a:rPr lang="fr-FR" dirty="0"/>
              <a:t>Et par les riches colons de l’Ouest</a:t>
            </a:r>
          </a:p>
          <a:p>
            <a:endParaRPr lang="fr-FR" dirty="0"/>
          </a:p>
          <a:p>
            <a:r>
              <a:rPr lang="fr-FR" dirty="0"/>
              <a:t>NB : 1833 : Il prendra le nom de Parti </a:t>
            </a:r>
            <a:r>
              <a:rPr lang="fr-FR" i="1" dirty="0"/>
              <a:t>whig</a:t>
            </a:r>
            <a:r>
              <a:rPr lang="fr-FR" dirty="0"/>
              <a:t>, libéral</a:t>
            </a:r>
          </a:p>
        </p:txBody>
      </p:sp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5A98044-B1B0-4CDE-C615-4EE045AB4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55" y="3496900"/>
            <a:ext cx="5385261" cy="31683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23D322C-FBD0-438E-84EB-89A9B63B18C3}"/>
              </a:ext>
            </a:extLst>
          </p:cNvPr>
          <p:cNvSpPr/>
          <p:nvPr/>
        </p:nvSpPr>
        <p:spPr>
          <a:xfrm>
            <a:off x="10457018" y="4945615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2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908340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Victoire du démocrate Andrew Jackson : Le self-made-man ; …</a:t>
            </a:r>
          </a:p>
          <a:p>
            <a:endParaRPr lang="fr-FR" dirty="0"/>
          </a:p>
          <a:p>
            <a:r>
              <a:rPr lang="fr-FR" dirty="0"/>
              <a:t>*1828 : Election du 7</a:t>
            </a:r>
            <a:r>
              <a:rPr lang="fr-FR" baseline="30000" dirty="0"/>
              <a:t>ème</a:t>
            </a:r>
            <a:r>
              <a:rPr lang="fr-FR" dirty="0"/>
              <a:t> président ; Victoires</a:t>
            </a:r>
          </a:p>
          <a:p>
            <a:r>
              <a:rPr lang="fr-FR" dirty="0"/>
              <a:t>D’</a:t>
            </a:r>
            <a:r>
              <a:rPr lang="fr-FR" u="sng" dirty="0"/>
              <a:t>Andrew Jackson</a:t>
            </a:r>
            <a:r>
              <a:rPr lang="fr-FR" dirty="0"/>
              <a:t> et de son vice-président </a:t>
            </a:r>
            <a:r>
              <a:rPr lang="fr-FR" u="sng" dirty="0"/>
              <a:t>John Calhoun</a:t>
            </a:r>
            <a:endParaRPr lang="fr-FR" dirty="0"/>
          </a:p>
          <a:p>
            <a:r>
              <a:rPr lang="fr-FR" dirty="0"/>
              <a:t>Contre </a:t>
            </a:r>
            <a:r>
              <a:rPr lang="fr-FR" u="sng" dirty="0"/>
              <a:t>John Q. Adams</a:t>
            </a:r>
          </a:p>
          <a:p>
            <a:endParaRPr lang="fr-FR" dirty="0"/>
          </a:p>
          <a:p>
            <a:r>
              <a:rPr lang="fr-FR" dirty="0"/>
              <a:t>*1829-36 : La présidence Jackson, un changement d’époque</a:t>
            </a:r>
          </a:p>
          <a:p>
            <a:r>
              <a:rPr lang="fr-FR" dirty="0"/>
              <a:t>En six points…</a:t>
            </a:r>
          </a:p>
          <a:p>
            <a:endParaRPr lang="fr-FR" dirty="0"/>
          </a:p>
          <a:p>
            <a:r>
              <a:rPr lang="fr-FR" dirty="0"/>
              <a:t>a) Jackson, l’homme du peuple…</a:t>
            </a:r>
          </a:p>
          <a:p>
            <a:endParaRPr lang="fr-FR" dirty="0"/>
          </a:p>
          <a:p>
            <a:r>
              <a:rPr lang="fr-FR" dirty="0"/>
              <a:t>*Héros de la Guerre de 1812 ; Et de la guerre contre</a:t>
            </a:r>
          </a:p>
          <a:p>
            <a:r>
              <a:rPr lang="fr-FR" dirty="0"/>
              <a:t>Les Indiens Creeks (1813) et Séminoles (1817-18)</a:t>
            </a:r>
          </a:p>
          <a:p>
            <a:endParaRPr lang="fr-FR" dirty="0"/>
          </a:p>
          <a:p>
            <a:r>
              <a:rPr lang="fr-FR" dirty="0"/>
              <a:t>*Le self-made-man : Né pauvre ; Puis…</a:t>
            </a:r>
          </a:p>
          <a:p>
            <a:r>
              <a:rPr lang="fr-FR" dirty="0"/>
              <a:t>Colon, instituteur (!), juge, militaire ; Puis…</a:t>
            </a:r>
          </a:p>
          <a:p>
            <a:r>
              <a:rPr lang="fr-FR" u="sng" dirty="0"/>
              <a:t>Riche planteur de coton</a:t>
            </a:r>
            <a:r>
              <a:rPr lang="fr-FR" dirty="0"/>
              <a:t> et politicien</a:t>
            </a:r>
          </a:p>
        </p:txBody>
      </p:sp>
      <p:pic>
        <p:nvPicPr>
          <p:cNvPr id="2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A818BC3E-F2DA-7837-F954-E0FBCCA6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23" y="116631"/>
            <a:ext cx="5908341" cy="416507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51927-AC60-2957-18CA-B59BE0E5F9F3}"/>
              </a:ext>
            </a:extLst>
          </p:cNvPr>
          <p:cNvSpPr/>
          <p:nvPr/>
        </p:nvSpPr>
        <p:spPr>
          <a:xfrm>
            <a:off x="6164323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</a:t>
            </a:r>
          </a:p>
        </p:txBody>
      </p:sp>
    </p:spTree>
    <p:extLst>
      <p:ext uri="{BB962C8B-B14F-4D97-AF65-F5344CB8AC3E}">
        <p14:creationId xmlns:p14="http://schemas.microsoft.com/office/powerpoint/2010/main" val="779806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90834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… Le 1</a:t>
            </a:r>
            <a:r>
              <a:rPr lang="fr-FR" b="1" baseline="30000" dirty="0"/>
              <a:t>er</a:t>
            </a:r>
            <a:r>
              <a:rPr lang="fr-FR" b="1" dirty="0"/>
              <a:t> président venu de l’Ouest ; Démocratisation de la vie politique ; …</a:t>
            </a:r>
          </a:p>
          <a:p>
            <a:endParaRPr lang="fr-FR" dirty="0"/>
          </a:p>
          <a:p>
            <a:r>
              <a:rPr lang="fr-FR" dirty="0"/>
              <a:t>b) 1</a:t>
            </a:r>
            <a:r>
              <a:rPr lang="fr-FR" baseline="30000" dirty="0"/>
              <a:t>er</a:t>
            </a:r>
            <a:r>
              <a:rPr lang="fr-FR" dirty="0"/>
              <a:t> président de l’Ouest (représentant du Tennessee)</a:t>
            </a:r>
          </a:p>
          <a:p>
            <a:r>
              <a:rPr lang="fr-FR" dirty="0"/>
              <a:t>Avec </a:t>
            </a:r>
            <a:r>
              <a:rPr lang="fr-FR" u="sng" dirty="0"/>
              <a:t>Jackson</a:t>
            </a:r>
            <a:r>
              <a:rPr lang="fr-FR" dirty="0"/>
              <a:t>, fin de la dynastie virginienne-bostonienne</a:t>
            </a:r>
          </a:p>
          <a:p>
            <a:endParaRPr lang="fr-FR" dirty="0"/>
          </a:p>
          <a:p>
            <a:r>
              <a:rPr lang="fr-FR" dirty="0"/>
              <a:t>*1</a:t>
            </a:r>
            <a:r>
              <a:rPr lang="fr-FR" baseline="30000" dirty="0"/>
              <a:t>er</a:t>
            </a:r>
            <a:r>
              <a:rPr lang="fr-FR" dirty="0"/>
              <a:t> président élu démocratiquement au suffrage universel</a:t>
            </a:r>
          </a:p>
          <a:p>
            <a:endParaRPr lang="fr-FR" dirty="0"/>
          </a:p>
          <a:p>
            <a:r>
              <a:rPr lang="fr-FR" dirty="0"/>
              <a:t>NB : 1828 : Pour le juge </a:t>
            </a:r>
            <a:r>
              <a:rPr lang="fr-FR" u="sng" dirty="0"/>
              <a:t>Joseph Story</a:t>
            </a:r>
          </a:p>
          <a:p>
            <a:r>
              <a:rPr lang="fr-FR" i="1" dirty="0"/>
              <a:t>Le règne de la populace semblait arrivé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*NB : 1831-35 : Voyage d’</a:t>
            </a:r>
            <a:r>
              <a:rPr lang="fr-FR" u="sng" dirty="0"/>
              <a:t>Alexis de Tocqueville</a:t>
            </a:r>
            <a:r>
              <a:rPr lang="fr-FR" dirty="0"/>
              <a:t> aux EU</a:t>
            </a:r>
          </a:p>
          <a:p>
            <a:r>
              <a:rPr lang="fr-FR" dirty="0"/>
              <a:t>Avant de publier </a:t>
            </a:r>
            <a:r>
              <a:rPr lang="fr-FR" i="1" dirty="0"/>
              <a:t>De la Démocratie en Amérique</a:t>
            </a:r>
          </a:p>
        </p:txBody>
      </p:sp>
      <p:pic>
        <p:nvPicPr>
          <p:cNvPr id="2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A818BC3E-F2DA-7837-F954-E0FBCCA6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23" y="116631"/>
            <a:ext cx="5908341" cy="416507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292E00-4B28-1B10-6A30-37CC21F4B5AC}"/>
              </a:ext>
            </a:extLst>
          </p:cNvPr>
          <p:cNvSpPr/>
          <p:nvPr/>
        </p:nvSpPr>
        <p:spPr>
          <a:xfrm>
            <a:off x="6164323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</a:t>
            </a:r>
          </a:p>
        </p:txBody>
      </p:sp>
    </p:spTree>
    <p:extLst>
      <p:ext uri="{BB962C8B-B14F-4D97-AF65-F5344CB8AC3E}">
        <p14:creationId xmlns:p14="http://schemas.microsoft.com/office/powerpoint/2010/main" val="296963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908341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… Naissance du système des dépouilles ; …</a:t>
            </a:r>
          </a:p>
          <a:p>
            <a:endParaRPr lang="fr-FR" dirty="0"/>
          </a:p>
          <a:p>
            <a:r>
              <a:rPr lang="fr-FR" dirty="0"/>
              <a:t>c) </a:t>
            </a:r>
            <a:r>
              <a:rPr lang="fr-FR" u="sng" dirty="0"/>
              <a:t>Jackson</a:t>
            </a:r>
            <a:r>
              <a:rPr lang="fr-FR" dirty="0"/>
              <a:t> et </a:t>
            </a:r>
            <a:r>
              <a:rPr lang="fr-FR" u="sng" dirty="0"/>
              <a:t>Van Buren</a:t>
            </a:r>
            <a:r>
              <a:rPr lang="fr-FR" dirty="0"/>
              <a:t> mettent en place</a:t>
            </a:r>
          </a:p>
          <a:p>
            <a:r>
              <a:rPr lang="fr-FR" i="1" dirty="0"/>
              <a:t>Le </a:t>
            </a:r>
            <a:r>
              <a:rPr lang="fr-FR" i="1" dirty="0" err="1"/>
              <a:t>spoils</a:t>
            </a:r>
            <a:r>
              <a:rPr lang="fr-FR" i="1" dirty="0"/>
              <a:t> système</a:t>
            </a:r>
            <a:r>
              <a:rPr lang="fr-FR" dirty="0"/>
              <a:t>, le système des dépouilles</a:t>
            </a:r>
          </a:p>
          <a:p>
            <a:endParaRPr lang="fr-FR" dirty="0"/>
          </a:p>
          <a:p>
            <a:r>
              <a:rPr lang="fr-FR" dirty="0"/>
              <a:t>*Après chaque élection, le nouveau président remplace</a:t>
            </a:r>
          </a:p>
          <a:p>
            <a:r>
              <a:rPr lang="fr-FR" dirty="0"/>
              <a:t>La quasi-totalité des membres de l’administration fédérale</a:t>
            </a:r>
          </a:p>
          <a:p>
            <a:endParaRPr lang="fr-FR" dirty="0"/>
          </a:p>
          <a:p>
            <a:r>
              <a:rPr lang="fr-FR" dirty="0"/>
              <a:t>*Conséquences…</a:t>
            </a:r>
          </a:p>
          <a:p>
            <a:r>
              <a:rPr lang="fr-FR" dirty="0"/>
              <a:t>Jackson favorise le dévouement de ses militants</a:t>
            </a:r>
          </a:p>
          <a:p>
            <a:r>
              <a:rPr lang="fr-FR" dirty="0"/>
              <a:t>Il soustrait l’administration aux riches</a:t>
            </a:r>
          </a:p>
          <a:p>
            <a:r>
              <a:rPr lang="fr-FR" dirty="0"/>
              <a:t>Et il règle ses comptes avec ses adversaires</a:t>
            </a:r>
          </a:p>
          <a:p>
            <a:endParaRPr lang="fr-FR" dirty="0"/>
          </a:p>
          <a:p>
            <a:r>
              <a:rPr lang="fr-FR" dirty="0"/>
              <a:t>*Jusqu’à présent, postes aux plus </a:t>
            </a:r>
            <a:r>
              <a:rPr lang="fr-FR" i="1" dirty="0"/>
              <a:t>compétents</a:t>
            </a:r>
          </a:p>
          <a:p>
            <a:r>
              <a:rPr lang="fr-FR" dirty="0"/>
              <a:t>Avec le </a:t>
            </a:r>
            <a:r>
              <a:rPr lang="fr-FR" i="1" dirty="0" err="1"/>
              <a:t>spoils</a:t>
            </a:r>
            <a:r>
              <a:rPr lang="fr-FR" i="1" dirty="0"/>
              <a:t> system</a:t>
            </a:r>
            <a:r>
              <a:rPr lang="fr-FR" dirty="0"/>
              <a:t>, démocratisation ; Mais également…</a:t>
            </a:r>
          </a:p>
          <a:p>
            <a:r>
              <a:rPr lang="fr-FR" dirty="0"/>
              <a:t>Plus d’incompétences et de corruptions</a:t>
            </a:r>
          </a:p>
          <a:p>
            <a:endParaRPr lang="fr-FR" dirty="0"/>
          </a:p>
          <a:p>
            <a:r>
              <a:rPr lang="fr-FR" dirty="0"/>
              <a:t>*NB : 1883 : Rationnalisé par l</a:t>
            </a:r>
            <a:r>
              <a:rPr lang="en-US" dirty="0"/>
              <a:t>e </a:t>
            </a:r>
            <a:r>
              <a:rPr lang="en-US" i="1" dirty="0"/>
              <a:t>Pendleton Civil Service Act</a:t>
            </a:r>
          </a:p>
          <a:p>
            <a:r>
              <a:rPr lang="en-US" dirty="0"/>
              <a:t>Au </a:t>
            </a:r>
            <a:r>
              <a:rPr lang="en-US" dirty="0" err="1"/>
              <a:t>XXe</a:t>
            </a:r>
            <a:r>
              <a:rPr lang="en-US" dirty="0"/>
              <a:t> siècle, </a:t>
            </a:r>
            <a:r>
              <a:rPr lang="en-US" dirty="0" err="1"/>
              <a:t>limité</a:t>
            </a:r>
            <a:r>
              <a:rPr lang="en-US" dirty="0"/>
              <a:t> aux hauts fonctionnaires</a:t>
            </a:r>
          </a:p>
        </p:txBody>
      </p:sp>
      <p:pic>
        <p:nvPicPr>
          <p:cNvPr id="9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4B2030B8-FD06-E8F3-1A79-838FCE94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23" y="116631"/>
            <a:ext cx="5908341" cy="416507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B62435-258C-E264-A235-0DD95A840FA9}"/>
              </a:ext>
            </a:extLst>
          </p:cNvPr>
          <p:cNvSpPr/>
          <p:nvPr/>
        </p:nvSpPr>
        <p:spPr>
          <a:xfrm>
            <a:off x="6164323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</a:t>
            </a:r>
          </a:p>
        </p:txBody>
      </p:sp>
    </p:spTree>
    <p:extLst>
      <p:ext uri="{BB962C8B-B14F-4D97-AF65-F5344CB8AC3E}">
        <p14:creationId xmlns:p14="http://schemas.microsoft.com/office/powerpoint/2010/main" val="1466024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908341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… Fin de la Banque des Etats-Unis ; …</a:t>
            </a:r>
          </a:p>
          <a:p>
            <a:endParaRPr lang="fr-FR" dirty="0"/>
          </a:p>
          <a:p>
            <a:r>
              <a:rPr lang="fr-FR" dirty="0"/>
              <a:t>d) 1832 : Nouvelles élections….</a:t>
            </a:r>
          </a:p>
          <a:p>
            <a:endParaRPr lang="fr-FR" dirty="0"/>
          </a:p>
          <a:p>
            <a:r>
              <a:rPr lang="fr-FR" dirty="0"/>
              <a:t>Enjeu : </a:t>
            </a:r>
            <a:r>
              <a:rPr lang="fr-FR" u="sng" dirty="0"/>
              <a:t>Jackson</a:t>
            </a:r>
            <a:r>
              <a:rPr lang="fr-FR" dirty="0"/>
              <a:t> s’oppose au renouvellement</a:t>
            </a:r>
          </a:p>
          <a:p>
            <a:r>
              <a:rPr lang="fr-FR" dirty="0"/>
              <a:t>De la 2</a:t>
            </a:r>
            <a:r>
              <a:rPr lang="fr-FR" baseline="30000" dirty="0"/>
              <a:t>ème</a:t>
            </a:r>
            <a:r>
              <a:rPr lang="fr-FR" dirty="0"/>
              <a:t> Banque des Etats-Unis (1816-36)</a:t>
            </a:r>
          </a:p>
          <a:p>
            <a:r>
              <a:rPr lang="fr-FR" dirty="0"/>
              <a:t>Et à son argent </a:t>
            </a:r>
            <a:r>
              <a:rPr lang="fr-FR" i="1" dirty="0"/>
              <a:t>trop cher</a:t>
            </a:r>
            <a:r>
              <a:rPr lang="fr-FR" dirty="0"/>
              <a:t> pour le petit peuple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*1832 : Victoire de Jackson qui retire les dépôts du gouvernement, confiés à des banques privées, les </a:t>
            </a:r>
            <a:r>
              <a:rPr lang="fr-FR" i="1" dirty="0"/>
              <a:t>pet </a:t>
            </a:r>
            <a:r>
              <a:rPr lang="fr-FR" i="1" dirty="0" err="1"/>
              <a:t>banks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Conséquences : Prolifération des banques, développement de la libre-entreprise, inflation et crise économique (1837)</a:t>
            </a:r>
          </a:p>
          <a:p>
            <a:endParaRPr lang="fr-FR" dirty="0"/>
          </a:p>
          <a:p>
            <a:r>
              <a:rPr lang="fr-FR" dirty="0"/>
              <a:t>NB : 1836 : La Banque des EU perd sa charte ; Puis…</a:t>
            </a:r>
          </a:p>
          <a:p>
            <a:r>
              <a:rPr lang="fr-FR" dirty="0"/>
              <a:t>*1841 : Elle cesse ses activités, …</a:t>
            </a:r>
          </a:p>
          <a:p>
            <a:r>
              <a:rPr lang="fr-FR" dirty="0"/>
              <a:t>*1913 : Réserve fédérale des EU : Réguler l’économie : emploi, prix, taux d’intérêt, système bancaire</a:t>
            </a:r>
          </a:p>
        </p:txBody>
      </p:sp>
      <p:pic>
        <p:nvPicPr>
          <p:cNvPr id="4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10951EE0-DF3B-E23A-1907-B143A060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23" y="116631"/>
            <a:ext cx="5908341" cy="416507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C36F5C-73A9-21CD-144E-3FD0523EB3A3}"/>
              </a:ext>
            </a:extLst>
          </p:cNvPr>
          <p:cNvSpPr/>
          <p:nvPr/>
        </p:nvSpPr>
        <p:spPr>
          <a:xfrm>
            <a:off x="6164323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</a:t>
            </a:r>
          </a:p>
        </p:txBody>
      </p:sp>
    </p:spTree>
    <p:extLst>
      <p:ext uri="{BB962C8B-B14F-4D97-AF65-F5344CB8AC3E}">
        <p14:creationId xmlns:p14="http://schemas.microsoft.com/office/powerpoint/2010/main" val="1360235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890108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… La crise de la nullification, 1</a:t>
            </a:r>
            <a:r>
              <a:rPr lang="fr-FR" b="1" baseline="30000" dirty="0"/>
              <a:t>ère</a:t>
            </a:r>
            <a:r>
              <a:rPr lang="fr-FR" b="1" dirty="0"/>
              <a:t> menace sécessionniste ; …</a:t>
            </a:r>
          </a:p>
          <a:p>
            <a:endParaRPr lang="fr-FR" dirty="0"/>
          </a:p>
          <a:p>
            <a:r>
              <a:rPr lang="fr-FR" dirty="0"/>
              <a:t>e) 1832-33 : Crise au sein du Parti démocrate</a:t>
            </a:r>
          </a:p>
          <a:p>
            <a:r>
              <a:rPr lang="fr-FR" dirty="0"/>
              <a:t>La crise de la </a:t>
            </a:r>
            <a:r>
              <a:rPr lang="fr-FR" i="1" dirty="0"/>
              <a:t>nullification</a:t>
            </a:r>
            <a:r>
              <a:rPr lang="fr-FR" dirty="0"/>
              <a:t>, annulation</a:t>
            </a:r>
          </a:p>
          <a:p>
            <a:r>
              <a:rPr lang="fr-FR" dirty="0"/>
              <a:t>Concernant les taxes protectionnistes</a:t>
            </a:r>
          </a:p>
          <a:p>
            <a:endParaRPr lang="fr-FR" dirty="0"/>
          </a:p>
          <a:p>
            <a:r>
              <a:rPr lang="fr-FR" dirty="0"/>
              <a:t>*1791 : Taxes protectionnistes mises en place</a:t>
            </a:r>
          </a:p>
          <a:p>
            <a:r>
              <a:rPr lang="fr-FR" dirty="0"/>
              <a:t>Par le fédéraliste Hamilton</a:t>
            </a:r>
          </a:p>
          <a:p>
            <a:r>
              <a:rPr lang="fr-FR" dirty="0"/>
              <a:t>*1800-24 : Combattues… puis augmentées</a:t>
            </a:r>
          </a:p>
          <a:p>
            <a:r>
              <a:rPr lang="fr-FR" dirty="0"/>
              <a:t>Par les </a:t>
            </a:r>
            <a:r>
              <a:rPr lang="fr-FR" dirty="0" err="1"/>
              <a:t>rép</a:t>
            </a:r>
            <a:r>
              <a:rPr lang="fr-FR" dirty="0"/>
              <a:t>-dém. Jefferson, Madison et Monroe</a:t>
            </a:r>
            <a:endParaRPr lang="fr-FR" sz="1700" i="1" dirty="0"/>
          </a:p>
          <a:p>
            <a:endParaRPr lang="fr-FR" dirty="0"/>
          </a:p>
          <a:p>
            <a:r>
              <a:rPr lang="fr-FR" dirty="0"/>
              <a:t>*1828</a:t>
            </a:r>
          </a:p>
          <a:p>
            <a:r>
              <a:rPr lang="fr-FR" sz="1800" dirty="0"/>
              <a:t>Protestations des fermiers du Sud contre ces </a:t>
            </a:r>
            <a:r>
              <a:rPr lang="fr-FR" sz="1800" i="1" dirty="0"/>
              <a:t>abominations </a:t>
            </a:r>
          </a:p>
          <a:p>
            <a:r>
              <a:rPr lang="fr-FR" dirty="0"/>
              <a:t>Le vice-président </a:t>
            </a:r>
            <a:r>
              <a:rPr lang="fr-FR" u="sng" dirty="0"/>
              <a:t>Calhoun</a:t>
            </a:r>
            <a:r>
              <a:rPr lang="fr-FR" dirty="0"/>
              <a:t> sudiste veut convaincre</a:t>
            </a:r>
          </a:p>
          <a:p>
            <a:r>
              <a:rPr lang="fr-FR" dirty="0"/>
              <a:t>Le président </a:t>
            </a:r>
            <a:r>
              <a:rPr lang="fr-FR" u="sng" dirty="0"/>
              <a:t>Jackson</a:t>
            </a:r>
            <a:r>
              <a:rPr lang="fr-FR" dirty="0"/>
              <a:t> de les annuler</a:t>
            </a:r>
          </a:p>
          <a:p>
            <a:endParaRPr lang="fr-FR" dirty="0"/>
          </a:p>
          <a:p>
            <a:r>
              <a:rPr lang="fr-FR" dirty="0"/>
              <a:t>NB : Demande de Calhoun au nom de la Caroline du Sud cotonnière</a:t>
            </a:r>
          </a:p>
          <a:p>
            <a:endParaRPr lang="fr-FR" dirty="0"/>
          </a:p>
          <a:p>
            <a:r>
              <a:rPr lang="fr-FR" dirty="0"/>
              <a:t>*Calhoun publie la thèse de la </a:t>
            </a:r>
            <a:r>
              <a:rPr lang="fr-FR" i="1" dirty="0"/>
              <a:t>nullification</a:t>
            </a:r>
            <a:r>
              <a:rPr lang="fr-FR" dirty="0"/>
              <a:t> : </a:t>
            </a:r>
            <a:r>
              <a:rPr lang="fr-FR" i="1" dirty="0"/>
              <a:t>Un Etat peut, dans certaines circonstances, se dispenser d’appliquer une loi fédérale</a:t>
            </a:r>
          </a:p>
        </p:txBody>
      </p:sp>
      <p:pic>
        <p:nvPicPr>
          <p:cNvPr id="5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1032B67A-AAD3-7475-FCD2-E48D37169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23" y="116631"/>
            <a:ext cx="5908341" cy="416507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2ACA79-B62A-7915-2DD2-B87A416F3B5B}"/>
              </a:ext>
            </a:extLst>
          </p:cNvPr>
          <p:cNvSpPr/>
          <p:nvPr/>
        </p:nvSpPr>
        <p:spPr>
          <a:xfrm>
            <a:off x="6164323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</a:t>
            </a:r>
          </a:p>
        </p:txBody>
      </p:sp>
    </p:spTree>
    <p:extLst>
      <p:ext uri="{BB962C8B-B14F-4D97-AF65-F5344CB8AC3E}">
        <p14:creationId xmlns:p14="http://schemas.microsoft.com/office/powerpoint/2010/main" val="3124448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589" y="116630"/>
            <a:ext cx="609940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… La crise de la nullification, 1</a:t>
            </a:r>
            <a:r>
              <a:rPr lang="fr-FR" b="1" baseline="30000" dirty="0"/>
              <a:t>ère</a:t>
            </a:r>
            <a:r>
              <a:rPr lang="fr-FR" b="1" dirty="0"/>
              <a:t> menace sécessionniste ; …</a:t>
            </a:r>
          </a:p>
          <a:p>
            <a:endParaRPr lang="fr-FR" dirty="0"/>
          </a:p>
          <a:p>
            <a:r>
              <a:rPr lang="fr-FR" dirty="0"/>
              <a:t>*1832 : Refus de Jackson…</a:t>
            </a:r>
          </a:p>
          <a:p>
            <a:r>
              <a:rPr lang="fr-FR" dirty="0"/>
              <a:t>En réaction, la Caroline du Sud n’applique pas les tarifs</a:t>
            </a:r>
          </a:p>
          <a:p>
            <a:r>
              <a:rPr lang="fr-FR" dirty="0"/>
              <a:t>Et </a:t>
            </a:r>
            <a:r>
              <a:rPr lang="fr-FR" u="sng" dirty="0"/>
              <a:t>Calhoun</a:t>
            </a:r>
            <a:r>
              <a:rPr lang="fr-FR" dirty="0"/>
              <a:t> démissionne</a:t>
            </a:r>
          </a:p>
          <a:p>
            <a:endParaRPr lang="fr-FR" dirty="0"/>
          </a:p>
          <a:p>
            <a:r>
              <a:rPr lang="fr-FR" dirty="0"/>
              <a:t>*1833 : </a:t>
            </a:r>
            <a:r>
              <a:rPr lang="fr-FR" u="sng" dirty="0"/>
              <a:t>Jackson</a:t>
            </a:r>
            <a:r>
              <a:rPr lang="fr-FR" dirty="0"/>
              <a:t>, aidé du </a:t>
            </a:r>
            <a:r>
              <a:rPr lang="fr-FR" i="1" dirty="0"/>
              <a:t>Whig</a:t>
            </a:r>
            <a:r>
              <a:rPr lang="fr-FR" dirty="0"/>
              <a:t> </a:t>
            </a:r>
            <a:r>
              <a:rPr lang="fr-FR" u="sng" dirty="0"/>
              <a:t>Clay</a:t>
            </a:r>
            <a:r>
              <a:rPr lang="fr-FR" dirty="0"/>
              <a:t>, réduit les tarifs ; Mais…</a:t>
            </a:r>
          </a:p>
          <a:p>
            <a:r>
              <a:rPr lang="fr-FR" dirty="0"/>
              <a:t>Il fait également voter une loi</a:t>
            </a:r>
          </a:p>
          <a:p>
            <a:r>
              <a:rPr lang="fr-FR" dirty="0"/>
              <a:t>Qui donne les moyens de les faire appliquer…</a:t>
            </a:r>
          </a:p>
          <a:p>
            <a:endParaRPr lang="fr-FR" dirty="0"/>
          </a:p>
          <a:p>
            <a:r>
              <a:rPr lang="fr-FR" dirty="0"/>
              <a:t>Et il menace d’envoyer l’armée fédérale en Caroline du Sud</a:t>
            </a:r>
          </a:p>
          <a:p>
            <a:r>
              <a:rPr lang="fr-FR" dirty="0"/>
              <a:t>Pour la dissuader de faire sécession</a:t>
            </a:r>
          </a:p>
          <a:p>
            <a:endParaRPr lang="fr-FR" dirty="0"/>
          </a:p>
          <a:p>
            <a:r>
              <a:rPr lang="fr-FR" dirty="0"/>
              <a:t>*Cette affaire crée un précédent : </a:t>
            </a:r>
            <a:r>
              <a:rPr lang="fr-FR" i="1" dirty="0"/>
              <a:t>Union contre liberté des Etats</a:t>
            </a:r>
          </a:p>
          <a:p>
            <a:r>
              <a:rPr lang="fr-FR" dirty="0"/>
              <a:t>NB : 1860 : La Sécession partira de la Caroline du Sud…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10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71DD6703-E59D-DEDD-05E8-64BA42CA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50" y="116631"/>
            <a:ext cx="5797414" cy="40868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57D30B-0E21-0F7C-F7B0-DC01EEC58BE9}"/>
              </a:ext>
            </a:extLst>
          </p:cNvPr>
          <p:cNvSpPr/>
          <p:nvPr/>
        </p:nvSpPr>
        <p:spPr>
          <a:xfrm>
            <a:off x="6275250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</a:t>
            </a:r>
          </a:p>
        </p:txBody>
      </p:sp>
    </p:spTree>
    <p:extLst>
      <p:ext uri="{BB962C8B-B14F-4D97-AF65-F5344CB8AC3E}">
        <p14:creationId xmlns:p14="http://schemas.microsoft.com/office/powerpoint/2010/main" val="2239458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12028-3065-808F-F812-6A21C4266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703C1B-C900-D721-CADE-6CB5DC7C16FB}"/>
              </a:ext>
            </a:extLst>
          </p:cNvPr>
          <p:cNvSpPr/>
          <p:nvPr/>
        </p:nvSpPr>
        <p:spPr>
          <a:xfrm>
            <a:off x="119337" y="116630"/>
            <a:ext cx="590834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… La déportation des Indiens de l’Est</a:t>
            </a:r>
          </a:p>
          <a:p>
            <a:endParaRPr lang="fr-FR" dirty="0"/>
          </a:p>
          <a:p>
            <a:r>
              <a:rPr lang="fr-FR" dirty="0"/>
              <a:t>f) La déportation des Indiens de l’Est…</a:t>
            </a:r>
          </a:p>
          <a:p>
            <a:endParaRPr lang="fr-FR" dirty="0"/>
          </a:p>
          <a:p>
            <a:r>
              <a:rPr lang="fr-FR" dirty="0"/>
              <a:t>*1815 : Les Indiens à l’est du Mississippi</a:t>
            </a:r>
          </a:p>
          <a:p>
            <a:r>
              <a:rPr lang="fr-FR" dirty="0"/>
              <a:t>Sont les grands vaincus de la guerre contre la GB</a:t>
            </a:r>
          </a:p>
          <a:p>
            <a:r>
              <a:rPr lang="fr-FR" dirty="0"/>
              <a:t>Mais pour les Américains…</a:t>
            </a:r>
          </a:p>
          <a:p>
            <a:endParaRPr lang="fr-FR" dirty="0"/>
          </a:p>
          <a:p>
            <a:r>
              <a:rPr lang="fr-FR" dirty="0"/>
              <a:t>a) Ils restent une menace</a:t>
            </a:r>
          </a:p>
          <a:p>
            <a:r>
              <a:rPr lang="fr-FR" dirty="0"/>
              <a:t>- Alliances avec l’ennemi britannique depuis 1775 ; Et…</a:t>
            </a:r>
          </a:p>
          <a:p>
            <a:r>
              <a:rPr lang="fr-FR" dirty="0"/>
              <a:t>- Guerre, menée par </a:t>
            </a:r>
            <a:r>
              <a:rPr lang="fr-FR" u="sng" dirty="0"/>
              <a:t>Jackson</a:t>
            </a:r>
            <a:r>
              <a:rPr lang="fr-FR" dirty="0"/>
              <a:t>, contre les Séminoles </a:t>
            </a:r>
            <a:r>
              <a:rPr lang="fr-FR" sz="1700" dirty="0"/>
              <a:t>en 1817-18</a:t>
            </a:r>
          </a:p>
          <a:p>
            <a:endParaRPr lang="fr-FR" dirty="0"/>
          </a:p>
          <a:p>
            <a:r>
              <a:rPr lang="fr-FR" dirty="0"/>
              <a:t>b) Et leurs terres restent convoitées</a:t>
            </a:r>
          </a:p>
          <a:p>
            <a:r>
              <a:rPr lang="fr-FR" dirty="0"/>
              <a:t>Notamment au Sud…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A3E47E5-71F6-2919-CF93-E947A68F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6150357" y="116630"/>
            <a:ext cx="5922306" cy="54516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BB98F4-497F-B9D7-1D1F-DDE47FEA0A95}"/>
              </a:ext>
            </a:extLst>
          </p:cNvPr>
          <p:cNvSpPr/>
          <p:nvPr/>
        </p:nvSpPr>
        <p:spPr>
          <a:xfrm>
            <a:off x="6145574" y="82932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1828</a:t>
            </a:r>
          </a:p>
        </p:txBody>
      </p:sp>
    </p:spTree>
    <p:extLst>
      <p:ext uri="{BB962C8B-B14F-4D97-AF65-F5344CB8AC3E}">
        <p14:creationId xmlns:p14="http://schemas.microsoft.com/office/powerpoint/2010/main" val="1398803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90834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1829-1836 : … La déportation des Indiens de l’Est</a:t>
            </a:r>
          </a:p>
          <a:p>
            <a:endParaRPr lang="fr-FR" dirty="0"/>
          </a:p>
          <a:p>
            <a:r>
              <a:rPr lang="fr-FR" dirty="0"/>
              <a:t>*1828 : Pour le nouveau président </a:t>
            </a:r>
            <a:r>
              <a:rPr lang="fr-FR" u="sng" dirty="0"/>
              <a:t>Jackson</a:t>
            </a:r>
          </a:p>
          <a:p>
            <a:r>
              <a:rPr lang="fr-FR" dirty="0"/>
              <a:t>La déportation à l’Ouest des </a:t>
            </a:r>
            <a:r>
              <a:rPr lang="fr-FR" i="1" dirty="0"/>
              <a:t>sauvages paresseux et menaçants</a:t>
            </a:r>
            <a:r>
              <a:rPr lang="fr-FR" dirty="0"/>
              <a:t> est devenue la seule solution…</a:t>
            </a:r>
          </a:p>
          <a:p>
            <a:endParaRPr lang="fr-FR" dirty="0"/>
          </a:p>
          <a:p>
            <a:r>
              <a:rPr lang="fr-FR" dirty="0"/>
              <a:t>NB : Et les acquisitions de leurs terres</a:t>
            </a:r>
          </a:p>
          <a:p>
            <a:r>
              <a:rPr lang="fr-FR" dirty="0"/>
              <a:t>Feraient baisser la spéculation foncière</a:t>
            </a:r>
          </a:p>
          <a:p>
            <a:endParaRPr lang="fr-FR" dirty="0"/>
          </a:p>
          <a:p>
            <a:r>
              <a:rPr lang="fr-FR" dirty="0"/>
              <a:t>*Et paradoxalement, au moment même où certaines tribus</a:t>
            </a:r>
          </a:p>
          <a:p>
            <a:r>
              <a:rPr lang="fr-FR" dirty="0"/>
              <a:t>Choisissent, pour se sauver, de se civiliser</a:t>
            </a:r>
          </a:p>
          <a:p>
            <a:r>
              <a:rPr lang="fr-FR" dirty="0"/>
              <a:t>Et de s’intégrer complètement à la société des Blancs</a:t>
            </a:r>
          </a:p>
          <a:p>
            <a:endParaRPr lang="fr-FR" dirty="0"/>
          </a:p>
          <a:p>
            <a:r>
              <a:rPr lang="fr-FR" dirty="0"/>
              <a:t>*Récit ; Et pour cela, retour en 1815…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09951CA-F8DF-954E-2CD4-824E29048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6150357" y="116630"/>
            <a:ext cx="5922306" cy="54516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F3AA69-EA4C-7D8A-8155-A2B93B67378B}"/>
              </a:ext>
            </a:extLst>
          </p:cNvPr>
          <p:cNvSpPr/>
          <p:nvPr/>
        </p:nvSpPr>
        <p:spPr>
          <a:xfrm>
            <a:off x="6145574" y="82932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1828</a:t>
            </a:r>
          </a:p>
        </p:txBody>
      </p:sp>
    </p:spTree>
    <p:extLst>
      <p:ext uri="{BB962C8B-B14F-4D97-AF65-F5344CB8AC3E}">
        <p14:creationId xmlns:p14="http://schemas.microsoft.com/office/powerpoint/2010/main" val="234774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AD094-C0D0-4626-F816-B536A7C3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EA861BF8-8F29-9707-A5E7-5B03B23EB26F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br>
              <a:rPr lang="fr-FR" sz="1600" b="1" kern="0" dirty="0">
                <a:effectLst/>
                <a:ea typeface="Times New Roman" panose="02020603050405020304" pitchFamily="18" charset="0"/>
              </a:rPr>
            </a:br>
            <a:r>
              <a:rPr lang="fr-FR" sz="1600" b="1" dirty="0">
                <a:latin typeface="+mn-lt"/>
              </a:rPr>
              <a:t>1824-1865 : Les Etats-Unis </a:t>
            </a:r>
            <a:r>
              <a:rPr lang="fr-FR" sz="1600" b="1" i="1" dirty="0">
                <a:latin typeface="+mn-lt"/>
              </a:rPr>
              <a:t>ante </a:t>
            </a:r>
            <a:r>
              <a:rPr lang="fr-FR" sz="1600" b="1" i="1" dirty="0" err="1">
                <a:latin typeface="+mn-lt"/>
              </a:rPr>
              <a:t>bellum</a:t>
            </a:r>
            <a:r>
              <a:rPr lang="fr-FR" sz="1600" b="1" dirty="0">
                <a:latin typeface="+mn-lt"/>
              </a:rPr>
              <a:t> : Extension maximale à l’Ouest</a:t>
            </a:r>
            <a:br>
              <a:rPr lang="fr-FR" sz="1600" b="1" dirty="0">
                <a:latin typeface="+mn-lt"/>
              </a:rPr>
            </a:br>
            <a:r>
              <a:rPr lang="fr-FR" sz="1600" b="1" dirty="0">
                <a:latin typeface="+mn-lt"/>
              </a:rPr>
              <a:t>Crises politico-sociales, la question de l’esclavage et la guerre de Sécession</a:t>
            </a:r>
            <a:br>
              <a:rPr lang="fr-FR" sz="1600" b="1" dirty="0">
                <a:latin typeface="+mn-lt"/>
              </a:rPr>
            </a:br>
            <a:endParaRPr lang="fr-FR" sz="1600" b="1" spc="-1" dirty="0">
              <a:cs typeface="Calibri" panose="020F0502020204030204" pitchFamily="34" charset="0"/>
            </a:endParaRPr>
          </a:p>
          <a:p>
            <a:r>
              <a:rPr lang="fr-FR" sz="1600" b="1" dirty="0"/>
              <a:t>1824-1836 : Le </a:t>
            </a:r>
            <a:r>
              <a:rPr lang="fr-FR" sz="1600" b="1" i="1" dirty="0"/>
              <a:t>phénomène</a:t>
            </a:r>
            <a:r>
              <a:rPr lang="fr-FR" sz="1600" b="1" dirty="0"/>
              <a:t> Andrew Jackson : Démocratisation de la vie politique ; Le 2</a:t>
            </a:r>
            <a:r>
              <a:rPr lang="fr-FR" sz="1600" b="1" baseline="30000" dirty="0"/>
              <a:t>ème</a:t>
            </a:r>
            <a:r>
              <a:rPr lang="fr-FR" sz="1600" b="1" dirty="0"/>
              <a:t> bipartisme : naissances des partis démocrate et républicain-national-</a:t>
            </a:r>
            <a:r>
              <a:rPr lang="fr-FR" sz="1600" b="1" i="1" dirty="0"/>
              <a:t>whig</a:t>
            </a:r>
          </a:p>
          <a:p>
            <a:r>
              <a:rPr lang="fr-FR" sz="1600" dirty="0"/>
              <a:t>1824-1828 : L’échec électoral d’Andrew Jackson provoque une recomposition du paysage politique ; Naissances du Parti démocrate et du Parti national-républicain</a:t>
            </a:r>
          </a:p>
          <a:p>
            <a:r>
              <a:rPr lang="fr-FR" sz="1600" dirty="0"/>
              <a:t>1829-1836 : La présidence du démocrate Andrew Jackson : Le self-made-man ; Le 1</a:t>
            </a:r>
            <a:r>
              <a:rPr lang="fr-FR" sz="1600" baseline="30000" dirty="0"/>
              <a:t>er</a:t>
            </a:r>
            <a:r>
              <a:rPr lang="fr-FR" sz="1600" dirty="0"/>
              <a:t> président venu de l’Ouest ; Démocratisation de la vie politique ; Naissance du système des dépouilles ; Fin de la Banque des Etats-Unis ; La crise de la nullification, 1</a:t>
            </a:r>
            <a:r>
              <a:rPr lang="fr-FR" sz="1600" baseline="30000" dirty="0"/>
              <a:t>ère</a:t>
            </a:r>
            <a:r>
              <a:rPr lang="fr-FR" sz="1600" dirty="0"/>
              <a:t> menace sécessionniste ; La déportation des Indiens</a:t>
            </a:r>
          </a:p>
          <a:p>
            <a:endParaRPr lang="fr-FR" sz="1600" dirty="0"/>
          </a:p>
          <a:p>
            <a:r>
              <a:rPr lang="fr-FR" sz="1600" b="1" dirty="0"/>
              <a:t>1815-1839 : Fin de la question indienne : Eliminer la présence indienne par des déportations massives dans le Territoire indien : Dans le Sud-Est, fin des cinq nations civilisées : Creeks, Chickasaws, Choctaws, Séminoles et Cherokees</a:t>
            </a:r>
          </a:p>
          <a:p>
            <a:r>
              <a:rPr lang="fr-FR" sz="1600" dirty="0"/>
              <a:t>1815-1820 : 2</a:t>
            </a:r>
            <a:r>
              <a:rPr lang="fr-FR" sz="1600" baseline="30000" dirty="0"/>
              <a:t>ème</a:t>
            </a:r>
            <a:r>
              <a:rPr lang="fr-FR" sz="1600" dirty="0"/>
              <a:t> recul des Indiens de l’Est : Au Nord-Ouest : Les Indiens Shawnees et </a:t>
            </a:r>
            <a:r>
              <a:rPr lang="fr-FR" sz="1600" dirty="0" err="1"/>
              <a:t>Miamis</a:t>
            </a:r>
            <a:r>
              <a:rPr lang="fr-FR" sz="1600" dirty="0"/>
              <a:t> vaincus, sont déportés à l’ouest du Mississippi : naissance du </a:t>
            </a:r>
            <a:r>
              <a:rPr lang="fr-FR" sz="1600" i="1" dirty="0"/>
              <a:t>Territoire indien</a:t>
            </a:r>
            <a:r>
              <a:rPr lang="fr-FR" sz="1600" dirty="0"/>
              <a:t> ; Deux nouveaux Etats : Indiana et Illinois ; Au Sud, les tribus, la plupart restées loyales, doivent néanmoins céder des terres ; Deux nouveaux Etats : Mississippi et Alabama </a:t>
            </a:r>
          </a:p>
          <a:p>
            <a:r>
              <a:rPr lang="fr-FR" sz="1600" dirty="0"/>
              <a:t>1820-1829 : Au Sud, les tribus indiennes, Creeks, Chickasaws, Choctaws, Séminoles et Cherokees, tentent d’échapper à la disparition en se civilisant : les </a:t>
            </a:r>
            <a:r>
              <a:rPr lang="fr-FR" sz="1600" i="1" dirty="0"/>
              <a:t>cinq nations civilisées</a:t>
            </a:r>
          </a:p>
          <a:p>
            <a:r>
              <a:rPr lang="fr-FR" sz="1600" dirty="0"/>
              <a:t>1830-1832 : Le président sudiste Andrew Jackson fait voter </a:t>
            </a:r>
            <a:r>
              <a:rPr lang="fr-FR" sz="1600" i="1" dirty="0"/>
              <a:t>l’</a:t>
            </a:r>
            <a:r>
              <a:rPr lang="fr-FR" sz="1600" i="1" dirty="0" err="1"/>
              <a:t>Indian</a:t>
            </a:r>
            <a:r>
              <a:rPr lang="fr-FR" sz="1600" i="1" dirty="0"/>
              <a:t> Removal </a:t>
            </a:r>
            <a:r>
              <a:rPr lang="fr-FR" sz="1600" i="1" dirty="0" err="1"/>
              <a:t>Act</a:t>
            </a:r>
            <a:r>
              <a:rPr lang="fr-FR" sz="1600" dirty="0"/>
              <a:t>, loi de déportation des Indiens, malgré les arrêts du juge John Marshall à la Cour suprême</a:t>
            </a:r>
          </a:p>
          <a:p>
            <a:r>
              <a:rPr lang="fr-FR" sz="1600" dirty="0"/>
              <a:t>1829-1839 : 100 000 Indiens sont déportés dans le nouveau Territoire indien, à l’ouest du Missouri et de l’Arkansas : Outaouais et </a:t>
            </a:r>
            <a:r>
              <a:rPr lang="fr-FR" sz="1600" dirty="0" err="1"/>
              <a:t>Potawatomis</a:t>
            </a:r>
            <a:r>
              <a:rPr lang="fr-FR" sz="1600" dirty="0"/>
              <a:t> du Michigan ; Choctaws, Creeks, Chickasaws du Mississippi et de l’Alabama ; La longue résistance des Séminoles de Floride ; </a:t>
            </a:r>
            <a:r>
              <a:rPr lang="fr-FR" sz="1600" i="1" dirty="0"/>
              <a:t>La Piste des larmes </a:t>
            </a:r>
            <a:r>
              <a:rPr lang="fr-FR" sz="1600" dirty="0"/>
              <a:t>des Cherokees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F0FA07EB-454A-89DF-5EB0-813C9AF9951B}"/>
              </a:ext>
            </a:extLst>
          </p:cNvPr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29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30"/>
            <a:ext cx="4398072" cy="17543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1815-1839 : Fin de la </a:t>
            </a:r>
            <a:r>
              <a:rPr lang="fr-FR" b="1" dirty="0"/>
              <a:t>question indienne : </a:t>
            </a:r>
            <a:r>
              <a:rPr lang="fr-FR" sz="1800" b="1" dirty="0"/>
              <a:t>Elimin</a:t>
            </a:r>
            <a:r>
              <a:rPr lang="fr-FR" b="1" dirty="0"/>
              <a:t>er</a:t>
            </a:r>
            <a:r>
              <a:rPr lang="fr-FR" sz="1800" b="1" dirty="0"/>
              <a:t> la présence indienne par des déportations massives dans le Territoire indien : Dans le Sud-Est, fin des cinq nations civilisées : Creeks, Chickasaws, Choctaws, Séminoles et Cherokees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6BE5E03-838B-F41D-B2A3-CAF82AFBA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4876000" y="116630"/>
            <a:ext cx="7196663" cy="66247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7054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380711" cy="33547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1815-1820 : 2</a:t>
            </a:r>
            <a:r>
              <a:rPr lang="fr-FR" sz="1700" b="1" baseline="30000" dirty="0"/>
              <a:t>ème</a:t>
            </a:r>
            <a:r>
              <a:rPr lang="fr-FR" sz="1700" b="1" dirty="0"/>
              <a:t> recul des Indiens de l’Est : Au Nord-Ouest : Les Indiens Shawnees et </a:t>
            </a:r>
            <a:r>
              <a:rPr lang="fr-FR" sz="1700" b="1" dirty="0" err="1"/>
              <a:t>Miamis</a:t>
            </a:r>
            <a:r>
              <a:rPr lang="fr-FR" sz="1700" b="1" dirty="0"/>
              <a:t> vaincus, sont déportés à l’ouest du Mississippi : naissance du </a:t>
            </a:r>
            <a:r>
              <a:rPr lang="fr-FR" sz="1700" b="1" i="1" dirty="0"/>
              <a:t>Territoire indien</a:t>
            </a:r>
            <a:r>
              <a:rPr lang="fr-FR" sz="1700" b="1" dirty="0"/>
              <a:t> ; Deux nouveaux Etats : Indiana et Illinois ; …</a:t>
            </a:r>
          </a:p>
          <a:p>
            <a:endParaRPr lang="fr-FR" dirty="0"/>
          </a:p>
          <a:p>
            <a:r>
              <a:rPr lang="fr-FR" dirty="0"/>
              <a:t>*1815 : Les Indiens à l’est du Mississippi</a:t>
            </a:r>
          </a:p>
          <a:p>
            <a:r>
              <a:rPr lang="fr-FR" dirty="0"/>
              <a:t>Sont les grands vaincus de la guerre contre la GB</a:t>
            </a:r>
          </a:p>
          <a:p>
            <a:endParaRPr lang="fr-FR" dirty="0"/>
          </a:p>
          <a:p>
            <a:r>
              <a:rPr lang="fr-FR" dirty="0"/>
              <a:t>*Et les EU vainqueurs peuvent accroitre leur pression</a:t>
            </a:r>
          </a:p>
          <a:p>
            <a:endParaRPr lang="fr-FR" dirty="0"/>
          </a:p>
          <a:p>
            <a:r>
              <a:rPr lang="fr-FR" dirty="0"/>
              <a:t>*Entre le Nord-Ouest et le Sud</a:t>
            </a:r>
          </a:p>
          <a:p>
            <a:r>
              <a:rPr lang="fr-FR" dirty="0"/>
              <a:t>Deux évolutions différentes…</a:t>
            </a:r>
          </a:p>
        </p:txBody>
      </p:sp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6684D7F-BC64-5F74-4B1D-FB2BF50D1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30" y="116630"/>
            <a:ext cx="6439933" cy="43598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3B3DAD-B7E1-48C3-3BE7-EF41973FC22C}"/>
              </a:ext>
            </a:extLst>
          </p:cNvPr>
          <p:cNvSpPr/>
          <p:nvPr/>
        </p:nvSpPr>
        <p:spPr>
          <a:xfrm>
            <a:off x="5632730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</a:t>
            </a:r>
          </a:p>
        </p:txBody>
      </p:sp>
    </p:spTree>
    <p:extLst>
      <p:ext uri="{BB962C8B-B14F-4D97-AF65-F5344CB8AC3E}">
        <p14:creationId xmlns:p14="http://schemas.microsoft.com/office/powerpoint/2010/main" val="3106957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7209512" cy="39241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1815-1820 : 2</a:t>
            </a:r>
            <a:r>
              <a:rPr lang="fr-FR" sz="1700" b="1" baseline="30000" dirty="0"/>
              <a:t>ème</a:t>
            </a:r>
            <a:r>
              <a:rPr lang="fr-FR" sz="1700" b="1" dirty="0"/>
              <a:t> recul des Indiens de l’Est : Au Nord-Ouest, les Indiens Shawnees et </a:t>
            </a:r>
            <a:r>
              <a:rPr lang="fr-FR" sz="1700" b="1" dirty="0" err="1"/>
              <a:t>Miamis</a:t>
            </a:r>
            <a:r>
              <a:rPr lang="fr-FR" sz="1700" b="1" dirty="0"/>
              <a:t> vaincus, sont déportés à l’ouest du Mississippi : naissance du </a:t>
            </a:r>
            <a:r>
              <a:rPr lang="fr-FR" sz="1700" b="1" i="1" dirty="0"/>
              <a:t>Territoire indien</a:t>
            </a:r>
            <a:r>
              <a:rPr lang="fr-FR" sz="1700" b="1" dirty="0"/>
              <a:t> ; Deux nouveaux Etats : Indiana et Illinois ; …</a:t>
            </a:r>
          </a:p>
          <a:p>
            <a:endParaRPr lang="fr-FR" dirty="0"/>
          </a:p>
          <a:p>
            <a:r>
              <a:rPr lang="fr-FR" dirty="0"/>
              <a:t>*Au Nord-Ouest…</a:t>
            </a:r>
          </a:p>
          <a:p>
            <a:endParaRPr lang="fr-FR" dirty="0"/>
          </a:p>
          <a:p>
            <a:r>
              <a:rPr lang="fr-FR" dirty="0"/>
              <a:t>*1815 : Les tribus indiennes de la confédération de </a:t>
            </a:r>
            <a:r>
              <a:rPr lang="fr-FR" u="sng" dirty="0"/>
              <a:t>Tecumseh</a:t>
            </a:r>
            <a:r>
              <a:rPr lang="fr-FR" dirty="0"/>
              <a:t>, </a:t>
            </a:r>
            <a:r>
              <a:rPr lang="fr-FR" sz="1700" dirty="0"/>
              <a:t>mort en 1813 </a:t>
            </a:r>
            <a:r>
              <a:rPr lang="fr-FR" dirty="0"/>
              <a:t>Majoritairement alliées à la GB qui s’est retirée</a:t>
            </a:r>
          </a:p>
          <a:p>
            <a:r>
              <a:rPr lang="fr-FR" dirty="0"/>
              <a:t>N’ont plus les moyens de résister</a:t>
            </a:r>
          </a:p>
          <a:p>
            <a:endParaRPr lang="fr-FR" dirty="0"/>
          </a:p>
          <a:p>
            <a:r>
              <a:rPr lang="fr-FR" dirty="0"/>
              <a:t>*1817-31 : Progressivement, les Shawnees, </a:t>
            </a:r>
            <a:r>
              <a:rPr lang="fr-FR" dirty="0" err="1"/>
              <a:t>Miamis</a:t>
            </a:r>
            <a:r>
              <a:rPr lang="fr-FR" dirty="0"/>
              <a:t>, </a:t>
            </a:r>
            <a:r>
              <a:rPr lang="fr-FR" dirty="0" err="1"/>
              <a:t>Delawares</a:t>
            </a:r>
            <a:r>
              <a:rPr lang="fr-FR" dirty="0"/>
              <a:t>,…</a:t>
            </a:r>
          </a:p>
          <a:p>
            <a:r>
              <a:rPr lang="fr-FR" dirty="0"/>
              <a:t>Vont être déportés à l’ouest</a:t>
            </a:r>
          </a:p>
          <a:p>
            <a:endParaRPr lang="fr-FR" dirty="0"/>
          </a:p>
          <a:p>
            <a:r>
              <a:rPr lang="fr-FR" dirty="0"/>
              <a:t>*1816-18 : Deux nouveaux Etats : Indiana (19) et Illinois (21)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009313A-0B69-2110-AADF-81DA2D096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11" y="129108"/>
            <a:ext cx="4631052" cy="3135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84EE586-C1FB-CACB-DC47-3BD3DD203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524" y="3573329"/>
            <a:ext cx="4641226" cy="31444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C11CFA3-B38B-393B-13CE-B9C1BA84B485}"/>
              </a:ext>
            </a:extLst>
          </p:cNvPr>
          <p:cNvSpPr/>
          <p:nvPr/>
        </p:nvSpPr>
        <p:spPr>
          <a:xfrm>
            <a:off x="10176045" y="476988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6D654A-03FA-0A8B-F438-B614C4F413B1}"/>
              </a:ext>
            </a:extLst>
          </p:cNvPr>
          <p:cNvSpPr/>
          <p:nvPr/>
        </p:nvSpPr>
        <p:spPr>
          <a:xfrm>
            <a:off x="10473851" y="476988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0A4E24-63AE-ECAA-5AA3-B8044F534BEC}"/>
              </a:ext>
            </a:extLst>
          </p:cNvPr>
          <p:cNvSpPr/>
          <p:nvPr/>
        </p:nvSpPr>
        <p:spPr>
          <a:xfrm>
            <a:off x="9757137" y="4971635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DE6FF5E8-7C4A-ACB1-E3C1-4595251559C2}"/>
              </a:ext>
            </a:extLst>
          </p:cNvPr>
          <p:cNvCxnSpPr>
            <a:cxnSpLocks/>
            <a:stCxn id="9" idx="3"/>
            <a:endCxn id="10" idx="6"/>
          </p:cNvCxnSpPr>
          <p:nvPr/>
        </p:nvCxnSpPr>
        <p:spPr>
          <a:xfrm flipH="1">
            <a:off x="9959409" y="4942089"/>
            <a:ext cx="544064" cy="13042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0F65E4B-11F1-4FF9-25AC-670A14E1C7BE}"/>
              </a:ext>
            </a:extLst>
          </p:cNvPr>
          <p:cNvSpPr/>
          <p:nvPr/>
        </p:nvSpPr>
        <p:spPr>
          <a:xfrm>
            <a:off x="7441611" y="116630"/>
            <a:ext cx="65151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AAA9A8-A4B4-D358-2044-736C9C7CF267}"/>
              </a:ext>
            </a:extLst>
          </p:cNvPr>
          <p:cNvSpPr/>
          <p:nvPr/>
        </p:nvSpPr>
        <p:spPr>
          <a:xfrm>
            <a:off x="7441611" y="3573329"/>
            <a:ext cx="651511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1818</a:t>
            </a:r>
          </a:p>
        </p:txBody>
      </p:sp>
    </p:spTree>
    <p:extLst>
      <p:ext uri="{BB962C8B-B14F-4D97-AF65-F5344CB8AC3E}">
        <p14:creationId xmlns:p14="http://schemas.microsoft.com/office/powerpoint/2010/main" val="888184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922307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1815-1820 : … Au Sud, les tribus, la plupart restées loyales, doivent néanmoins céder des terres ; Deux nouveaux Etats : Mississippi et Alabama </a:t>
            </a:r>
          </a:p>
          <a:p>
            <a:endParaRPr lang="fr-FR" dirty="0"/>
          </a:p>
          <a:p>
            <a:r>
              <a:rPr lang="fr-FR" dirty="0"/>
              <a:t>*Au sud…</a:t>
            </a:r>
          </a:p>
          <a:p>
            <a:endParaRPr lang="fr-FR" dirty="0"/>
          </a:p>
          <a:p>
            <a:r>
              <a:rPr lang="fr-FR" dirty="0"/>
              <a:t>a) Pour la majorité des tribus, loyales aux EU</a:t>
            </a:r>
          </a:p>
          <a:p>
            <a:r>
              <a:rPr lang="fr-FR" dirty="0"/>
              <a:t>NB : Sauf les Creeks </a:t>
            </a:r>
            <a:r>
              <a:rPr lang="fr-FR" i="1" dirty="0"/>
              <a:t>Red Sticks</a:t>
            </a:r>
            <a:endParaRPr lang="fr-FR" dirty="0"/>
          </a:p>
          <a:p>
            <a:r>
              <a:rPr lang="fr-FR" u="sng" dirty="0"/>
              <a:t>Pour l’instant</a:t>
            </a:r>
            <a:r>
              <a:rPr lang="fr-FR" dirty="0"/>
              <a:t>, pas de déportations comme au NO</a:t>
            </a:r>
          </a:p>
          <a:p>
            <a:r>
              <a:rPr lang="fr-FR" dirty="0"/>
              <a:t>Mais malgré cela…</a:t>
            </a:r>
          </a:p>
          <a:p>
            <a:endParaRPr lang="fr-FR" dirty="0"/>
          </a:p>
          <a:p>
            <a:r>
              <a:rPr lang="fr-FR" dirty="0"/>
              <a:t>a) Août 1814 : Traité de Fort Jackson</a:t>
            </a:r>
          </a:p>
          <a:p>
            <a:r>
              <a:rPr lang="fr-FR" dirty="0"/>
              <a:t>Les Creeks </a:t>
            </a:r>
            <a:r>
              <a:rPr lang="fr-FR" i="1" dirty="0"/>
              <a:t>White Sticks</a:t>
            </a:r>
            <a:r>
              <a:rPr lang="fr-FR" dirty="0"/>
              <a:t> doivent céder 89 000 km</a:t>
            </a:r>
            <a:r>
              <a:rPr lang="fr-FR" baseline="30000" dirty="0"/>
              <a:t>2</a:t>
            </a:r>
            <a:r>
              <a:rPr lang="fr-FR" dirty="0"/>
              <a:t> </a:t>
            </a:r>
          </a:p>
          <a:p>
            <a:r>
              <a:rPr lang="fr-FR" dirty="0"/>
              <a:t>A la Géorgie et au Territoire du Mississippi</a:t>
            </a:r>
          </a:p>
          <a:p>
            <a:r>
              <a:rPr lang="fr-FR" u="sng" dirty="0"/>
              <a:t>Enjeu : De nouvelles terres à coton</a:t>
            </a:r>
          </a:p>
          <a:p>
            <a:endParaRPr lang="fr-FR" dirty="0"/>
          </a:p>
          <a:p>
            <a:r>
              <a:rPr lang="fr-FR" dirty="0"/>
              <a:t>*Rappel : 1817-19 : Deux nouveaux Etats</a:t>
            </a:r>
          </a:p>
          <a:p>
            <a:r>
              <a:rPr lang="fr-FR" dirty="0"/>
              <a:t>Mississippi (20) et Alabama (22)</a:t>
            </a:r>
          </a:p>
          <a:p>
            <a:endParaRPr lang="fr-FR" dirty="0"/>
          </a:p>
          <a:p>
            <a:r>
              <a:rPr lang="fr-FR" dirty="0"/>
              <a:t>b) 1819 : Après l’acquisition de la Floride</a:t>
            </a:r>
          </a:p>
          <a:p>
            <a:r>
              <a:rPr lang="fr-FR" dirty="0"/>
              <a:t>Les Séminoles vaincus doivent</a:t>
            </a:r>
          </a:p>
          <a:p>
            <a:r>
              <a:rPr lang="fr-FR" dirty="0"/>
              <a:t>S’éloigner de la frontière, avec la Géorgie, vers le sud…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3612C4E-274F-C172-6894-A21357943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6150357" y="116630"/>
            <a:ext cx="5922306" cy="54516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 11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E8E9831-0454-BDC7-9C5D-D4712372F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50" y="4074542"/>
            <a:ext cx="2513843" cy="26395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2A4A923-AC02-84F0-1666-5BCAA01093AE}"/>
              </a:ext>
            </a:extLst>
          </p:cNvPr>
          <p:cNvSpPr/>
          <p:nvPr/>
        </p:nvSpPr>
        <p:spPr>
          <a:xfrm>
            <a:off x="8688872" y="260900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891989-C8C0-89A8-83C8-2E11B68AF400}"/>
              </a:ext>
            </a:extLst>
          </p:cNvPr>
          <p:cNvSpPr/>
          <p:nvPr/>
        </p:nvSpPr>
        <p:spPr>
          <a:xfrm>
            <a:off x="6925433" y="276366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09A2902-379E-6A42-FF51-DE4482ECF4D7}"/>
              </a:ext>
            </a:extLst>
          </p:cNvPr>
          <p:cNvCxnSpPr>
            <a:cxnSpLocks/>
          </p:cNvCxnSpPr>
          <p:nvPr/>
        </p:nvCxnSpPr>
        <p:spPr>
          <a:xfrm>
            <a:off x="10699845" y="3429000"/>
            <a:ext cx="150125" cy="77451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038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575493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1820-1829 : Au Sud, les tribus indiennes, Creeks, Chickasaws, Choctaws, Séminoles et Cherokees, tentent d’échapper à la disparition en se civilisant : les </a:t>
            </a:r>
            <a:r>
              <a:rPr lang="fr-FR" b="1" i="1" dirty="0"/>
              <a:t>cinq nations civilisées</a:t>
            </a:r>
          </a:p>
          <a:p>
            <a:endParaRPr lang="fr-FR" dirty="0"/>
          </a:p>
          <a:p>
            <a:r>
              <a:rPr lang="fr-FR" dirty="0"/>
              <a:t>*1820 : Au sud, pas de déportations…</a:t>
            </a:r>
          </a:p>
          <a:p>
            <a:endParaRPr lang="fr-FR" dirty="0"/>
          </a:p>
          <a:p>
            <a:r>
              <a:rPr lang="fr-FR" dirty="0"/>
              <a:t>Mais les tribus indiennes</a:t>
            </a:r>
          </a:p>
          <a:p>
            <a:r>
              <a:rPr lang="fr-FR" dirty="0"/>
              <a:t>Savent que </a:t>
            </a:r>
            <a:r>
              <a:rPr lang="fr-FR" i="1" dirty="0"/>
              <a:t>leurs jours sont comptés</a:t>
            </a:r>
          </a:p>
          <a:p>
            <a:endParaRPr lang="fr-FR" dirty="0"/>
          </a:p>
          <a:p>
            <a:r>
              <a:rPr lang="fr-FR" dirty="0"/>
              <a:t>Et pour échapper à la marginalisation et/ou à la déportation, elles vont jouer la carte de la </a:t>
            </a:r>
            <a:r>
              <a:rPr lang="fr-FR" i="1" dirty="0"/>
              <a:t>civilisation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*1820 : Cinq </a:t>
            </a:r>
            <a:r>
              <a:rPr lang="fr-FR" i="1" dirty="0"/>
              <a:t>nations civilisées</a:t>
            </a:r>
            <a:r>
              <a:rPr lang="fr-FR" dirty="0"/>
              <a:t> se constituent</a:t>
            </a:r>
            <a:endParaRPr lang="fr-FR" i="1" dirty="0"/>
          </a:p>
          <a:p>
            <a:r>
              <a:rPr lang="fr-FR" dirty="0"/>
              <a:t>Creeks</a:t>
            </a:r>
            <a:r>
              <a:rPr lang="fr-FR" b="1" dirty="0"/>
              <a:t> </a:t>
            </a:r>
            <a:r>
              <a:rPr lang="fr-FR" i="1" dirty="0"/>
              <a:t>blancs</a:t>
            </a:r>
            <a:r>
              <a:rPr lang="fr-FR" dirty="0"/>
              <a:t>, Chickasaws, Choctaws</a:t>
            </a:r>
          </a:p>
          <a:p>
            <a:r>
              <a:rPr lang="fr-FR" dirty="0"/>
              <a:t>Séminoles et Cherokees</a:t>
            </a:r>
          </a:p>
          <a:p>
            <a:endParaRPr lang="fr-FR" dirty="0"/>
          </a:p>
          <a:p>
            <a:r>
              <a:rPr lang="fr-FR" dirty="0"/>
              <a:t>*Les Cherokees…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6BE5E03-838B-F41D-B2A3-CAF82AFBA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4876000" y="116630"/>
            <a:ext cx="7196663" cy="66247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6070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575493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1820-1829 : Au Sud, les tribus indiennes, Creeks, Chickasaws, Choctaws, Séminoles et Cherokees, tentent d’échapper à la disparition en se civilisant : les </a:t>
            </a:r>
            <a:r>
              <a:rPr lang="fr-FR" b="1" i="1" dirty="0"/>
              <a:t>cinq nations civilisées</a:t>
            </a:r>
          </a:p>
          <a:p>
            <a:endParaRPr lang="fr-FR" dirty="0"/>
          </a:p>
          <a:p>
            <a:r>
              <a:rPr lang="fr-FR" dirty="0"/>
              <a:t>*1820 : Au nord de la Géorgie…</a:t>
            </a:r>
          </a:p>
          <a:p>
            <a:r>
              <a:rPr lang="fr-FR" dirty="0"/>
              <a:t>Les 16 000 Cherokees</a:t>
            </a:r>
          </a:p>
          <a:p>
            <a:r>
              <a:rPr lang="fr-FR" dirty="0"/>
              <a:t>Se constituent en une nation organisée Capitale à New </a:t>
            </a:r>
            <a:r>
              <a:rPr lang="fr-FR" dirty="0" err="1"/>
              <a:t>Echota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1820 : 341 000 habitants en Géorgie</a:t>
            </a:r>
          </a:p>
          <a:p>
            <a:endParaRPr lang="fr-FR" dirty="0"/>
          </a:p>
          <a:p>
            <a:r>
              <a:rPr lang="fr-FR" dirty="0"/>
              <a:t>*Quatre points…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6BE5E03-838B-F41D-B2A3-CAF82AFBA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4876000" y="116630"/>
            <a:ext cx="7196663" cy="66247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5839285-7A53-340D-0A6A-9F2CA9FCE55F}"/>
              </a:ext>
            </a:extLst>
          </p:cNvPr>
          <p:cNvSpPr/>
          <p:nvPr/>
        </p:nvSpPr>
        <p:spPr>
          <a:xfrm>
            <a:off x="8998561" y="115193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22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575493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1820-1829 : Au Sud, les tribus indiennes, Creeks, Chickasaws, Choctaws, Séminoles et Cherokees, tentent d’échapper à la disparition en se civilisant : les </a:t>
            </a:r>
            <a:r>
              <a:rPr lang="fr-FR" b="1" i="1" dirty="0"/>
              <a:t>cinq nations civilisées</a:t>
            </a:r>
          </a:p>
          <a:p>
            <a:endParaRPr lang="fr-FR" dirty="0"/>
          </a:p>
          <a:p>
            <a:r>
              <a:rPr lang="fr-FR" dirty="0"/>
              <a:t>a) Une République avec deux chambres</a:t>
            </a:r>
          </a:p>
          <a:p>
            <a:r>
              <a:rPr lang="fr-FR" dirty="0"/>
              <a:t>Un système judiciaire et une police</a:t>
            </a:r>
          </a:p>
          <a:p>
            <a:endParaRPr lang="fr-FR" dirty="0"/>
          </a:p>
          <a:p>
            <a:r>
              <a:rPr lang="fr-FR" dirty="0"/>
              <a:t>b) Un alphabet inventé par le métis </a:t>
            </a:r>
            <a:r>
              <a:rPr lang="fr-FR" u="sng" dirty="0"/>
              <a:t>Sequoyah</a:t>
            </a:r>
            <a:r>
              <a:rPr lang="fr-FR" dirty="0"/>
              <a:t> Des écoles et un journal</a:t>
            </a:r>
          </a:p>
          <a:p>
            <a:endParaRPr lang="fr-FR" dirty="0"/>
          </a:p>
          <a:p>
            <a:r>
              <a:rPr lang="fr-FR" dirty="0"/>
              <a:t>c) La société est composée de petits agriculteurs </a:t>
            </a:r>
            <a:r>
              <a:rPr lang="fr-FR" u="sng" dirty="0"/>
              <a:t>propriétaires</a:t>
            </a:r>
            <a:r>
              <a:rPr lang="fr-FR" dirty="0"/>
              <a:t>, convertis au christianisme et propriétaires d’esclaves</a:t>
            </a:r>
          </a:p>
          <a:p>
            <a:endParaRPr lang="fr-FR" dirty="0"/>
          </a:p>
          <a:p>
            <a:r>
              <a:rPr lang="fr-FR" dirty="0"/>
              <a:t>d) 1827 : Les Cherokees se dotent</a:t>
            </a:r>
          </a:p>
          <a:p>
            <a:r>
              <a:rPr lang="fr-FR" dirty="0"/>
              <a:t>D’une constitution qui consacre</a:t>
            </a:r>
          </a:p>
          <a:p>
            <a:r>
              <a:rPr lang="fr-FR" dirty="0"/>
              <a:t>La propriété </a:t>
            </a:r>
            <a:r>
              <a:rPr lang="fr-FR" u="sng" dirty="0"/>
              <a:t>inaliénable</a:t>
            </a:r>
            <a:r>
              <a:rPr lang="fr-FR" dirty="0"/>
              <a:t> de leurs terres...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6BE5E03-838B-F41D-B2A3-CAF82AFBA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4876000" y="116630"/>
            <a:ext cx="7196663" cy="66247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5839285-7A53-340D-0A6A-9F2CA9FCE55F}"/>
              </a:ext>
            </a:extLst>
          </p:cNvPr>
          <p:cNvSpPr/>
          <p:nvPr/>
        </p:nvSpPr>
        <p:spPr>
          <a:xfrm>
            <a:off x="8998561" y="115193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11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575493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1820-1829 : Au Sud, les tribus indiennes, Creeks, Chickasaws, Choctaws, Séminoles et Cherokees, tentent d’échapper à la disparition en se civilisant : les </a:t>
            </a:r>
            <a:r>
              <a:rPr lang="fr-FR" b="1" i="1" dirty="0"/>
              <a:t>cinq nations civilisées</a:t>
            </a:r>
          </a:p>
          <a:p>
            <a:endParaRPr lang="fr-FR" dirty="0"/>
          </a:p>
          <a:p>
            <a:r>
              <a:rPr lang="fr-FR" dirty="0"/>
              <a:t>*1829 : Pour la Géorgie</a:t>
            </a:r>
          </a:p>
          <a:p>
            <a:r>
              <a:rPr lang="fr-FR" dirty="0"/>
              <a:t>Pas d’Etat cherokee dans son Etat</a:t>
            </a:r>
          </a:p>
          <a:p>
            <a:endParaRPr lang="fr-FR" dirty="0"/>
          </a:p>
          <a:p>
            <a:r>
              <a:rPr lang="fr-FR" dirty="0"/>
              <a:t>*La Géorgie abolit son gouvernement</a:t>
            </a:r>
          </a:p>
          <a:p>
            <a:r>
              <a:rPr lang="fr-FR" dirty="0"/>
              <a:t>Et s’empare d’une partie de ses terres</a:t>
            </a:r>
          </a:p>
          <a:p>
            <a:r>
              <a:rPr lang="fr-FR" dirty="0"/>
              <a:t>Vendues à des colons blancs par loterie (!)</a:t>
            </a:r>
          </a:p>
          <a:p>
            <a:endParaRPr lang="fr-FR" dirty="0"/>
          </a:p>
          <a:p>
            <a:r>
              <a:rPr lang="fr-FR" dirty="0"/>
              <a:t>*Et surtout entretemps…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6BE5E03-838B-F41D-B2A3-CAF82AFBA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4876000" y="116630"/>
            <a:ext cx="7196663" cy="66247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12F9CA5-6F5B-3F09-6262-E0B2BF17B593}"/>
              </a:ext>
            </a:extLst>
          </p:cNvPr>
          <p:cNvSpPr/>
          <p:nvPr/>
        </p:nvSpPr>
        <p:spPr>
          <a:xfrm>
            <a:off x="8998561" y="1151935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77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630084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1830-1832 : Le président sudiste Andrew Jackson fait voter </a:t>
            </a:r>
            <a:r>
              <a:rPr lang="fr-FR" b="1" i="1" dirty="0"/>
              <a:t>l’</a:t>
            </a:r>
            <a:r>
              <a:rPr lang="fr-FR" b="1" i="1" dirty="0" err="1"/>
              <a:t>Indian</a:t>
            </a:r>
            <a:r>
              <a:rPr lang="fr-FR" b="1" i="1" dirty="0"/>
              <a:t> Removal </a:t>
            </a:r>
            <a:r>
              <a:rPr lang="fr-FR" b="1" i="1" dirty="0" err="1"/>
              <a:t>Act</a:t>
            </a:r>
            <a:r>
              <a:rPr lang="fr-FR" b="1" dirty="0"/>
              <a:t>, loi de déportation des Indiens, malgré les arrêts du juge John Marshall à la Cour suprême</a:t>
            </a:r>
          </a:p>
          <a:p>
            <a:endParaRPr lang="fr-FR" dirty="0"/>
          </a:p>
          <a:p>
            <a:r>
              <a:rPr lang="fr-FR" dirty="0"/>
              <a:t>*1828 : Election du président </a:t>
            </a:r>
            <a:r>
              <a:rPr lang="fr-FR" u="sng" dirty="0"/>
              <a:t>Andrew Jackson</a:t>
            </a:r>
          </a:p>
          <a:p>
            <a:r>
              <a:rPr lang="fr-FR" dirty="0"/>
              <a:t>Ex-vainqueur des Indiens</a:t>
            </a:r>
          </a:p>
          <a:p>
            <a:r>
              <a:rPr lang="fr-FR" dirty="0"/>
              <a:t>Partisan du droit des Etats</a:t>
            </a:r>
          </a:p>
          <a:p>
            <a:r>
              <a:rPr lang="fr-FR" dirty="0"/>
              <a:t>Riche planteur de coton et esclavagiste</a:t>
            </a:r>
          </a:p>
          <a:p>
            <a:r>
              <a:rPr lang="fr-FR" dirty="0"/>
              <a:t>Et de la conquête illimitée de l’Ouest</a:t>
            </a:r>
          </a:p>
          <a:p>
            <a:endParaRPr lang="fr-FR" dirty="0"/>
          </a:p>
          <a:p>
            <a:r>
              <a:rPr lang="fr-FR" i="1" dirty="0"/>
              <a:t>Les sauvages paresseux et menaçants</a:t>
            </a:r>
          </a:p>
          <a:p>
            <a:r>
              <a:rPr lang="fr-FR" i="1" dirty="0"/>
              <a:t>N’ont aucun droit sur ces terres</a:t>
            </a:r>
          </a:p>
          <a:p>
            <a:endParaRPr lang="fr-FR" dirty="0"/>
          </a:p>
          <a:p>
            <a:r>
              <a:rPr lang="fr-FR" dirty="0"/>
              <a:t>*Mai 1830</a:t>
            </a:r>
          </a:p>
          <a:p>
            <a:r>
              <a:rPr lang="fr-FR" dirty="0"/>
              <a:t>Le Congrès vote </a:t>
            </a:r>
            <a:r>
              <a:rPr lang="fr-FR" i="1" dirty="0"/>
              <a:t>l’</a:t>
            </a:r>
            <a:r>
              <a:rPr lang="fr-FR" i="1" dirty="0" err="1"/>
              <a:t>Indian</a:t>
            </a:r>
            <a:r>
              <a:rPr lang="fr-FR" i="1" dirty="0"/>
              <a:t> Removal </a:t>
            </a:r>
            <a:r>
              <a:rPr lang="fr-FR" i="1" dirty="0" err="1"/>
              <a:t>Act</a:t>
            </a:r>
            <a:endParaRPr lang="fr-FR" i="1" dirty="0"/>
          </a:p>
          <a:p>
            <a:r>
              <a:rPr lang="fr-FR" dirty="0"/>
              <a:t>Loi de déportation des Indiens</a:t>
            </a:r>
          </a:p>
          <a:p>
            <a:r>
              <a:rPr lang="fr-FR" dirty="0"/>
              <a:t>Votée à une faible majorité de 102 contre 97…</a:t>
            </a:r>
          </a:p>
          <a:p>
            <a:endParaRPr lang="fr-FR" dirty="0"/>
          </a:p>
          <a:p>
            <a:r>
              <a:rPr lang="fr-FR" dirty="0"/>
              <a:t>*Les Cherokees saisissent la Cour suprême…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CF17D5D-DA96-37C5-CD5E-BD712EEC3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4876000" y="116630"/>
            <a:ext cx="7196663" cy="66247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256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39435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1830-1832 : Le président sudiste Andrew Jackson fait voter </a:t>
            </a:r>
            <a:r>
              <a:rPr lang="fr-FR" b="1" i="1" dirty="0"/>
              <a:t>l’</a:t>
            </a:r>
            <a:r>
              <a:rPr lang="fr-FR" b="1" i="1" dirty="0" err="1"/>
              <a:t>Indian</a:t>
            </a:r>
            <a:r>
              <a:rPr lang="fr-FR" b="1" i="1" dirty="0"/>
              <a:t> Removal </a:t>
            </a:r>
            <a:r>
              <a:rPr lang="fr-FR" b="1" i="1" dirty="0" err="1"/>
              <a:t>Act</a:t>
            </a:r>
            <a:r>
              <a:rPr lang="fr-FR" b="1" dirty="0"/>
              <a:t>, loi de déportation des Indiens, malgré les arrêts du juge John Marshall à la Cour suprême</a:t>
            </a:r>
          </a:p>
          <a:p>
            <a:endParaRPr lang="fr-FR" dirty="0"/>
          </a:p>
          <a:p>
            <a:r>
              <a:rPr lang="fr-FR" dirty="0"/>
              <a:t>*Le juge </a:t>
            </a:r>
            <a:r>
              <a:rPr lang="fr-FR" u="sng" dirty="0"/>
              <a:t>John Marshall</a:t>
            </a:r>
            <a:r>
              <a:rPr lang="fr-FR" dirty="0"/>
              <a:t> (1801-35) édite deux arrêts…</a:t>
            </a:r>
          </a:p>
          <a:p>
            <a:endParaRPr lang="fr-FR" dirty="0"/>
          </a:p>
          <a:p>
            <a:r>
              <a:rPr lang="fr-FR" dirty="0"/>
              <a:t>a) 1831 : </a:t>
            </a:r>
            <a:r>
              <a:rPr lang="fr-FR" i="1" dirty="0"/>
              <a:t>Cherokee Nation versus Georgia</a:t>
            </a:r>
          </a:p>
          <a:p>
            <a:r>
              <a:rPr lang="fr-FR" dirty="0"/>
              <a:t>Les Cherokees sont une nation indienne</a:t>
            </a:r>
          </a:p>
          <a:p>
            <a:r>
              <a:rPr lang="fr-FR" dirty="0"/>
              <a:t>Dépendante et protégée par le pouvoir fédéral</a:t>
            </a:r>
          </a:p>
          <a:p>
            <a:endParaRPr lang="fr-FR" dirty="0"/>
          </a:p>
          <a:p>
            <a:r>
              <a:rPr lang="fr-FR" dirty="0"/>
              <a:t>NB : Par cet arrêt, les Cherokees cessent</a:t>
            </a:r>
          </a:p>
          <a:p>
            <a:r>
              <a:rPr lang="fr-FR" dirty="0"/>
              <a:t>D’être une nation étrangère, donc indépendante</a:t>
            </a:r>
          </a:p>
        </p:txBody>
      </p:sp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8B85DCE-4C4C-E66B-D319-86A2DF1F4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5660909" y="116631"/>
            <a:ext cx="6411754" cy="59022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1990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057347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1824-1836 : Le </a:t>
            </a:r>
            <a:r>
              <a:rPr lang="fr-FR" sz="1800" b="1" i="1" dirty="0"/>
              <a:t>phénomène</a:t>
            </a:r>
            <a:r>
              <a:rPr lang="fr-FR" sz="1800" b="1" dirty="0"/>
              <a:t> Andrew Jackson : Démocratisation de la vie politique ; Le 2</a:t>
            </a:r>
            <a:r>
              <a:rPr lang="fr-FR" sz="1800" b="1" baseline="30000" dirty="0"/>
              <a:t>ème</a:t>
            </a:r>
            <a:r>
              <a:rPr lang="fr-FR" sz="1800" b="1" dirty="0"/>
              <a:t> bipartisme : naissances des partis démocrate et républicain-national-</a:t>
            </a:r>
            <a:r>
              <a:rPr lang="fr-FR" sz="1800" b="1" i="1" dirty="0"/>
              <a:t>whig</a:t>
            </a:r>
          </a:p>
        </p:txBody>
      </p:sp>
      <p:pic>
        <p:nvPicPr>
          <p:cNvPr id="2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7C58C958-60C7-A533-5F2F-E5849D27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570" y="116630"/>
            <a:ext cx="6709095" cy="47295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89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5394359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1830-1832 : Le président sudiste Andrew Jackson fait voter </a:t>
            </a:r>
            <a:r>
              <a:rPr lang="fr-FR" b="1" i="1" dirty="0"/>
              <a:t>l’</a:t>
            </a:r>
            <a:r>
              <a:rPr lang="fr-FR" b="1" i="1" dirty="0" err="1"/>
              <a:t>Indian</a:t>
            </a:r>
            <a:r>
              <a:rPr lang="fr-FR" b="1" i="1" dirty="0"/>
              <a:t> Removal </a:t>
            </a:r>
            <a:r>
              <a:rPr lang="fr-FR" b="1" i="1" dirty="0" err="1"/>
              <a:t>Act</a:t>
            </a:r>
            <a:r>
              <a:rPr lang="fr-FR" b="1" dirty="0"/>
              <a:t>, loi de déportation des Indiens, malgré les arrêts du juge John Marshall à la Cour suprême</a:t>
            </a:r>
          </a:p>
          <a:p>
            <a:endParaRPr lang="fr-FR" dirty="0"/>
          </a:p>
          <a:p>
            <a:r>
              <a:rPr lang="fr-FR" dirty="0"/>
              <a:t>b) 1832 : </a:t>
            </a:r>
            <a:r>
              <a:rPr lang="fr-FR" i="1" dirty="0"/>
              <a:t>Worcester versus Georgia</a:t>
            </a:r>
            <a:r>
              <a:rPr lang="fr-FR" dirty="0"/>
              <a:t> condamne les ventes de terres par la Géorgie : </a:t>
            </a:r>
            <a:r>
              <a:rPr lang="fr-FR" i="1" dirty="0"/>
              <a:t>Les Indiens en sont propriétaires depuis l’aube des temps</a:t>
            </a:r>
          </a:p>
          <a:p>
            <a:endParaRPr lang="fr-FR" dirty="0"/>
          </a:p>
          <a:p>
            <a:r>
              <a:rPr lang="fr-FR" dirty="0"/>
              <a:t>*Pour </a:t>
            </a:r>
            <a:r>
              <a:rPr lang="fr-FR" u="sng" dirty="0"/>
              <a:t>Andrew Jackson</a:t>
            </a:r>
            <a:r>
              <a:rPr lang="fr-FR" dirty="0"/>
              <a:t> : </a:t>
            </a:r>
            <a:r>
              <a:rPr lang="fr-FR" i="1" dirty="0"/>
              <a:t>John Marshall a pris sa décision Qu’il l’applique s’il le peut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1830 : Il a retiré les troupes fédérales de la Géorgie</a:t>
            </a:r>
          </a:p>
          <a:p>
            <a:r>
              <a:rPr lang="fr-FR" dirty="0"/>
              <a:t>Et laissé les milices locales régler le problème</a:t>
            </a:r>
          </a:p>
          <a:p>
            <a:endParaRPr lang="fr-FR" dirty="0"/>
          </a:p>
          <a:p>
            <a:r>
              <a:rPr lang="fr-FR" dirty="0"/>
              <a:t>*En attendant, les déportations ont déjà commencé</a:t>
            </a:r>
          </a:p>
          <a:p>
            <a:r>
              <a:rPr lang="fr-FR" dirty="0"/>
              <a:t>En cinq temps…</a:t>
            </a:r>
          </a:p>
        </p:txBody>
      </p:sp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1B8EC48-67B0-558E-A31C-F2A2C948B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24069" r="5723" b="9979"/>
          <a:stretch/>
        </p:blipFill>
        <p:spPr>
          <a:xfrm>
            <a:off x="5660909" y="116631"/>
            <a:ext cx="6411754" cy="59022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2144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30"/>
            <a:ext cx="6075664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1829-1839 : 100 000 Indiens sont déportés dans le nouveau Territoire indien, à l’ouest du Missouri et de l’Arkansas : Outaouais et </a:t>
            </a:r>
            <a:r>
              <a:rPr lang="fr-FR" b="1" dirty="0" err="1"/>
              <a:t>Potawatomis</a:t>
            </a:r>
            <a:r>
              <a:rPr lang="fr-FR" b="1" dirty="0"/>
              <a:t> du Michigan ; …</a:t>
            </a:r>
          </a:p>
          <a:p>
            <a:endParaRPr lang="fr-FR" b="1" dirty="0"/>
          </a:p>
          <a:p>
            <a:r>
              <a:rPr lang="fr-FR" dirty="0"/>
              <a:t>1) 1828 : Organiser un territoire indien…</a:t>
            </a:r>
          </a:p>
          <a:p>
            <a:r>
              <a:rPr lang="fr-FR" dirty="0"/>
              <a:t>A l’ouest du Missouri (1821) et de l’Arkansas (1836)</a:t>
            </a:r>
          </a:p>
          <a:p>
            <a:r>
              <a:rPr lang="fr-FR" dirty="0"/>
              <a:t>Le Territoire indien est officiellement créé</a:t>
            </a:r>
          </a:p>
          <a:p>
            <a:r>
              <a:rPr lang="fr-FR" dirty="0"/>
              <a:t>Géré par Le Bureau des affaires indiennes (1824)</a:t>
            </a:r>
          </a:p>
          <a:p>
            <a:endParaRPr lang="fr-FR" dirty="0"/>
          </a:p>
          <a:p>
            <a:r>
              <a:rPr lang="fr-FR" dirty="0"/>
              <a:t>NB : Futurs Kansas et Oklahoma (1861-1907)</a:t>
            </a:r>
          </a:p>
          <a:p>
            <a:endParaRPr lang="fr-FR" dirty="0"/>
          </a:p>
          <a:p>
            <a:r>
              <a:rPr lang="fr-FR" dirty="0"/>
              <a:t>2) 1829 : Au nord…</a:t>
            </a:r>
          </a:p>
          <a:p>
            <a:r>
              <a:rPr lang="fr-FR" dirty="0"/>
              <a:t>Après les Shawnees et les </a:t>
            </a:r>
            <a:r>
              <a:rPr lang="fr-FR" dirty="0" err="1"/>
              <a:t>Miamis</a:t>
            </a:r>
            <a:r>
              <a:rPr lang="fr-FR" dirty="0"/>
              <a:t> en 1817-31</a:t>
            </a:r>
          </a:p>
          <a:p>
            <a:r>
              <a:rPr lang="fr-FR" dirty="0"/>
              <a:t>Les dernières tribus du NO, les Outaouais et les </a:t>
            </a:r>
            <a:r>
              <a:rPr lang="fr-FR" dirty="0" err="1"/>
              <a:t>Potawatomis</a:t>
            </a:r>
            <a:endParaRPr lang="fr-FR" dirty="0"/>
          </a:p>
          <a:p>
            <a:r>
              <a:rPr lang="fr-FR" dirty="0"/>
              <a:t>Sont expulsés du Michigan (Etat en 1837)</a:t>
            </a:r>
          </a:p>
        </p:txBody>
      </p:sp>
      <p:pic>
        <p:nvPicPr>
          <p:cNvPr id="18" name="Image 1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175F9DC-06F6-098A-50CD-5C16E672F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39" t="19659" r="14147" b="5915"/>
          <a:stretch/>
        </p:blipFill>
        <p:spPr>
          <a:xfrm>
            <a:off x="6345126" y="116630"/>
            <a:ext cx="5727536" cy="65801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4" name="Ellipse 83">
            <a:extLst>
              <a:ext uri="{FF2B5EF4-FFF2-40B4-BE49-F238E27FC236}">
                <a16:creationId xmlns:a16="http://schemas.microsoft.com/office/drawing/2014/main" id="{401A521F-3038-41F4-F1E2-2B6AC3B51FB2}"/>
              </a:ext>
            </a:extLst>
          </p:cNvPr>
          <p:cNvSpPr/>
          <p:nvPr/>
        </p:nvSpPr>
        <p:spPr>
          <a:xfrm>
            <a:off x="9412404" y="1705970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E4F811F3-1E63-440F-1A7D-C1CA8A4D7F47}"/>
              </a:ext>
            </a:extLst>
          </p:cNvPr>
          <p:cNvCxnSpPr>
            <a:cxnSpLocks/>
            <a:stCxn id="87" idx="2"/>
          </p:cNvCxnSpPr>
          <p:nvPr/>
        </p:nvCxnSpPr>
        <p:spPr>
          <a:xfrm flipH="1">
            <a:off x="7879903" y="2557332"/>
            <a:ext cx="1699686" cy="2400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7CE3F86C-6307-012D-9D4A-E8054540CDD3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7857585" y="1862821"/>
            <a:ext cx="1554819" cy="11055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8892AAEE-8969-BC02-AE32-46682B4E29BB}"/>
              </a:ext>
            </a:extLst>
          </p:cNvPr>
          <p:cNvSpPr/>
          <p:nvPr/>
        </p:nvSpPr>
        <p:spPr>
          <a:xfrm>
            <a:off x="9579589" y="2400481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30E3E903-29D7-2FED-0F8D-CBD0209DC814}"/>
              </a:ext>
            </a:extLst>
          </p:cNvPr>
          <p:cNvSpPr/>
          <p:nvPr/>
        </p:nvSpPr>
        <p:spPr>
          <a:xfrm>
            <a:off x="9412403" y="944854"/>
            <a:ext cx="334371" cy="31370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E6226DB2-4D38-DD95-0532-99C26894C1C5}"/>
              </a:ext>
            </a:extLst>
          </p:cNvPr>
          <p:cNvSpPr/>
          <p:nvPr/>
        </p:nvSpPr>
        <p:spPr>
          <a:xfrm>
            <a:off x="9995900" y="1101704"/>
            <a:ext cx="334371" cy="31370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4EC5F3A2-CBA6-F03F-07AD-1B1E9AE65693}"/>
              </a:ext>
            </a:extLst>
          </p:cNvPr>
          <p:cNvCxnSpPr>
            <a:cxnSpLocks/>
            <a:stCxn id="88" idx="4"/>
            <a:endCxn id="84" idx="0"/>
          </p:cNvCxnSpPr>
          <p:nvPr/>
        </p:nvCxnSpPr>
        <p:spPr>
          <a:xfrm>
            <a:off x="9579589" y="1258555"/>
            <a:ext cx="1" cy="4474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7ABB86D9-074B-00F6-02A3-95CA29DE4925}"/>
              </a:ext>
            </a:extLst>
          </p:cNvPr>
          <p:cNvCxnSpPr>
            <a:cxnSpLocks/>
            <a:stCxn id="89" idx="3"/>
            <a:endCxn id="84" idx="7"/>
          </p:cNvCxnSpPr>
          <p:nvPr/>
        </p:nvCxnSpPr>
        <p:spPr>
          <a:xfrm flipH="1">
            <a:off x="9697808" y="1369465"/>
            <a:ext cx="347059" cy="3824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0E76B930-F523-97DC-208F-B79FD6B8CDBB}"/>
              </a:ext>
            </a:extLst>
          </p:cNvPr>
          <p:cNvSpPr/>
          <p:nvPr/>
        </p:nvSpPr>
        <p:spPr>
          <a:xfrm>
            <a:off x="7560317" y="2950634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04EF22B5-F670-4F44-6C20-4F55BB8FD3B2}"/>
              </a:ext>
            </a:extLst>
          </p:cNvPr>
          <p:cNvSpPr/>
          <p:nvPr/>
        </p:nvSpPr>
        <p:spPr>
          <a:xfrm>
            <a:off x="7560317" y="2623204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C7244AE-037E-2BA8-B0A4-D53D7EB84F88}"/>
              </a:ext>
            </a:extLst>
          </p:cNvPr>
          <p:cNvSpPr/>
          <p:nvPr/>
        </p:nvSpPr>
        <p:spPr>
          <a:xfrm>
            <a:off x="7188843" y="2623203"/>
            <a:ext cx="334371" cy="31370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4D1A5705-DC9E-1B75-CC45-78FD7BFC3CBB}"/>
              </a:ext>
            </a:extLst>
          </p:cNvPr>
          <p:cNvSpPr/>
          <p:nvPr/>
        </p:nvSpPr>
        <p:spPr>
          <a:xfrm>
            <a:off x="7229302" y="2965819"/>
            <a:ext cx="334371" cy="31370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05114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30"/>
            <a:ext cx="314927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1829-1839 : … Choctaws, Creeks, Chickasaws du Mississippi et de l’Alabama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3) 1830 : Au Sud, 1</a:t>
            </a:r>
            <a:r>
              <a:rPr lang="fr-FR" baseline="30000" dirty="0"/>
              <a:t>ères</a:t>
            </a:r>
            <a:r>
              <a:rPr lang="fr-FR" dirty="0"/>
              <a:t> vagues…</a:t>
            </a:r>
          </a:p>
          <a:p>
            <a:endParaRPr lang="fr-FR" dirty="0"/>
          </a:p>
          <a:p>
            <a:r>
              <a:rPr lang="fr-FR" dirty="0"/>
              <a:t>*1830-31 : Choctaws</a:t>
            </a:r>
          </a:p>
          <a:p>
            <a:r>
              <a:rPr lang="fr-FR" dirty="0"/>
              <a:t>*1832-36 : Creeks</a:t>
            </a:r>
          </a:p>
          <a:p>
            <a:r>
              <a:rPr lang="fr-FR" dirty="0"/>
              <a:t>*1832-37 : Chickasaws</a:t>
            </a:r>
          </a:p>
          <a:p>
            <a:endParaRPr lang="fr-FR" dirty="0"/>
          </a:p>
          <a:p>
            <a:r>
              <a:rPr lang="fr-FR" dirty="0"/>
              <a:t>*En revanche</a:t>
            </a:r>
          </a:p>
          <a:p>
            <a:r>
              <a:rPr lang="fr-FR" dirty="0"/>
              <a:t>Séminoles et Cherokees Résistent…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E8CC395-186F-141B-6FDE-56B3527C32F1}"/>
              </a:ext>
            </a:extLst>
          </p:cNvPr>
          <p:cNvSpPr/>
          <p:nvPr/>
        </p:nvSpPr>
        <p:spPr>
          <a:xfrm>
            <a:off x="2219751" y="1852031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910F4F51-2051-3014-A72B-0802D7C79DD6}"/>
              </a:ext>
            </a:extLst>
          </p:cNvPr>
          <p:cNvSpPr/>
          <p:nvPr/>
        </p:nvSpPr>
        <p:spPr>
          <a:xfrm>
            <a:off x="1971996" y="2154362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DB0EB65B-4331-C22E-CE88-01113AA9788C}"/>
              </a:ext>
            </a:extLst>
          </p:cNvPr>
          <p:cNvSpPr/>
          <p:nvPr/>
        </p:nvSpPr>
        <p:spPr>
          <a:xfrm>
            <a:off x="2412592" y="2408737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91" name="Image 9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4937E09-B4B9-446F-E503-352B0AC0B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99" y="116631"/>
            <a:ext cx="8673963" cy="6624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2" name="Ellipse 91">
            <a:extLst>
              <a:ext uri="{FF2B5EF4-FFF2-40B4-BE49-F238E27FC236}">
                <a16:creationId xmlns:a16="http://schemas.microsoft.com/office/drawing/2014/main" id="{2D5F168A-27B2-8AE0-3D0D-E3C66F143E58}"/>
              </a:ext>
            </a:extLst>
          </p:cNvPr>
          <p:cNvSpPr/>
          <p:nvPr/>
        </p:nvSpPr>
        <p:spPr>
          <a:xfrm>
            <a:off x="7739484" y="3286833"/>
            <a:ext cx="152400" cy="162127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1F5649E8-35DC-D7BC-172F-0E4FB3856342}"/>
              </a:ext>
            </a:extLst>
          </p:cNvPr>
          <p:cNvSpPr/>
          <p:nvPr/>
        </p:nvSpPr>
        <p:spPr>
          <a:xfrm>
            <a:off x="5501760" y="2606616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E6B71EE4-C98F-915B-89EE-ECAC1BF9791C}"/>
              </a:ext>
            </a:extLst>
          </p:cNvPr>
          <p:cNvSpPr/>
          <p:nvPr/>
        </p:nvSpPr>
        <p:spPr>
          <a:xfrm>
            <a:off x="9165054" y="3219108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6DDD2178-4111-8C4C-536B-F796DD7E240A}"/>
              </a:ext>
            </a:extLst>
          </p:cNvPr>
          <p:cNvCxnSpPr>
            <a:cxnSpLocks/>
            <a:endCxn id="92" idx="2"/>
          </p:cNvCxnSpPr>
          <p:nvPr/>
        </p:nvCxnSpPr>
        <p:spPr>
          <a:xfrm flipV="1">
            <a:off x="7090969" y="3367897"/>
            <a:ext cx="648515" cy="94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DD75195F-62DA-854F-1664-E81ADA4207FF}"/>
              </a:ext>
            </a:extLst>
          </p:cNvPr>
          <p:cNvCxnSpPr>
            <a:cxnSpLocks/>
          </p:cNvCxnSpPr>
          <p:nvPr/>
        </p:nvCxnSpPr>
        <p:spPr>
          <a:xfrm>
            <a:off x="6862467" y="2830289"/>
            <a:ext cx="220730" cy="6068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3D67F63C-F5B1-312D-0858-A8B27294AED4}"/>
              </a:ext>
            </a:extLst>
          </p:cNvPr>
          <p:cNvCxnSpPr>
            <a:cxnSpLocks/>
            <a:endCxn id="93" idx="7"/>
          </p:cNvCxnSpPr>
          <p:nvPr/>
        </p:nvCxnSpPr>
        <p:spPr>
          <a:xfrm flipH="1" flipV="1">
            <a:off x="5631842" y="2626452"/>
            <a:ext cx="1227360" cy="1754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53B3E7E9-5B74-F5E2-940F-5DF486D55AF2}"/>
              </a:ext>
            </a:extLst>
          </p:cNvPr>
          <p:cNvCxnSpPr>
            <a:cxnSpLocks/>
            <a:endCxn id="94" idx="2"/>
          </p:cNvCxnSpPr>
          <p:nvPr/>
        </p:nvCxnSpPr>
        <p:spPr>
          <a:xfrm flipV="1">
            <a:off x="8775510" y="3286833"/>
            <a:ext cx="389544" cy="8106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997BF2CC-1CBB-53A9-7C75-BF6F6A12EE27}"/>
              </a:ext>
            </a:extLst>
          </p:cNvPr>
          <p:cNvCxnSpPr>
            <a:cxnSpLocks/>
          </p:cNvCxnSpPr>
          <p:nvPr/>
        </p:nvCxnSpPr>
        <p:spPr>
          <a:xfrm flipV="1">
            <a:off x="8311487" y="3354557"/>
            <a:ext cx="464023" cy="944488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EA0C2BF7-540F-A1E7-26CE-80664EF164C1}"/>
              </a:ext>
            </a:extLst>
          </p:cNvPr>
          <p:cNvCxnSpPr>
            <a:cxnSpLocks/>
          </p:cNvCxnSpPr>
          <p:nvPr/>
        </p:nvCxnSpPr>
        <p:spPr>
          <a:xfrm flipV="1">
            <a:off x="7629099" y="4299045"/>
            <a:ext cx="682388" cy="11561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F3BD9447-1F9D-17D4-505D-30BBD94E3F3C}"/>
              </a:ext>
            </a:extLst>
          </p:cNvPr>
          <p:cNvCxnSpPr>
            <a:cxnSpLocks/>
          </p:cNvCxnSpPr>
          <p:nvPr/>
        </p:nvCxnSpPr>
        <p:spPr>
          <a:xfrm>
            <a:off x="6487626" y="2240613"/>
            <a:ext cx="473959" cy="12367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725EDD74-E979-92B8-E1D2-6F76672F095E}"/>
              </a:ext>
            </a:extLst>
          </p:cNvPr>
          <p:cNvCxnSpPr>
            <a:cxnSpLocks/>
          </p:cNvCxnSpPr>
          <p:nvPr/>
        </p:nvCxnSpPr>
        <p:spPr>
          <a:xfrm flipV="1">
            <a:off x="6961585" y="2088107"/>
            <a:ext cx="558331" cy="26606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8B73968A-F537-44D4-BF86-7997E7DC72EA}"/>
              </a:ext>
            </a:extLst>
          </p:cNvPr>
          <p:cNvCxnSpPr>
            <a:cxnSpLocks/>
          </p:cNvCxnSpPr>
          <p:nvPr/>
        </p:nvCxnSpPr>
        <p:spPr>
          <a:xfrm>
            <a:off x="7519916" y="2088106"/>
            <a:ext cx="682388" cy="74394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B89C7771-B29B-210C-21C1-21670DC1A062}"/>
              </a:ext>
            </a:extLst>
          </p:cNvPr>
          <p:cNvCxnSpPr>
            <a:cxnSpLocks/>
            <a:endCxn id="94" idx="1"/>
          </p:cNvCxnSpPr>
          <p:nvPr/>
        </p:nvCxnSpPr>
        <p:spPr>
          <a:xfrm>
            <a:off x="8226756" y="2832047"/>
            <a:ext cx="960616" cy="40689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960D5770-7825-6C56-58A1-47132B9EE53A}"/>
              </a:ext>
            </a:extLst>
          </p:cNvPr>
          <p:cNvSpPr/>
          <p:nvPr/>
        </p:nvSpPr>
        <p:spPr>
          <a:xfrm>
            <a:off x="7881875" y="2606615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1FD48D3D-4DC7-8688-6F8D-56B32FCDA705}"/>
              </a:ext>
            </a:extLst>
          </p:cNvPr>
          <p:cNvCxnSpPr>
            <a:cxnSpLocks/>
            <a:endCxn id="108" idx="2"/>
          </p:cNvCxnSpPr>
          <p:nvPr/>
        </p:nvCxnSpPr>
        <p:spPr>
          <a:xfrm flipV="1">
            <a:off x="6755611" y="2674340"/>
            <a:ext cx="1126264" cy="65302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DAD341AC-78CB-BA58-C2E2-3DCFA1C98315}"/>
              </a:ext>
            </a:extLst>
          </p:cNvPr>
          <p:cNvCxnSpPr>
            <a:cxnSpLocks/>
          </p:cNvCxnSpPr>
          <p:nvPr/>
        </p:nvCxnSpPr>
        <p:spPr>
          <a:xfrm>
            <a:off x="6487635" y="2830289"/>
            <a:ext cx="267976" cy="50197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6930BBE1-886E-2D6E-83BA-CE065C584C9C}"/>
              </a:ext>
            </a:extLst>
          </p:cNvPr>
          <p:cNvCxnSpPr>
            <a:cxnSpLocks/>
            <a:endCxn id="112" idx="7"/>
          </p:cNvCxnSpPr>
          <p:nvPr/>
        </p:nvCxnSpPr>
        <p:spPr>
          <a:xfrm flipH="1" flipV="1">
            <a:off x="5609524" y="2791461"/>
            <a:ext cx="878102" cy="3882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D4627BD1-6B53-A806-1C72-C132EFC9F881}"/>
              </a:ext>
            </a:extLst>
          </p:cNvPr>
          <p:cNvSpPr/>
          <p:nvPr/>
        </p:nvSpPr>
        <p:spPr>
          <a:xfrm>
            <a:off x="5479442" y="2771625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4101BD0D-BF36-2465-BF31-152BA2E245C7}"/>
              </a:ext>
            </a:extLst>
          </p:cNvPr>
          <p:cNvCxnSpPr>
            <a:cxnSpLocks/>
          </p:cNvCxnSpPr>
          <p:nvPr/>
        </p:nvCxnSpPr>
        <p:spPr>
          <a:xfrm>
            <a:off x="6894573" y="3921071"/>
            <a:ext cx="0" cy="150126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5898D8BD-3A79-7D61-2633-77DF6785F53B}"/>
              </a:ext>
            </a:extLst>
          </p:cNvPr>
          <p:cNvCxnSpPr>
            <a:cxnSpLocks/>
          </p:cNvCxnSpPr>
          <p:nvPr/>
        </p:nvCxnSpPr>
        <p:spPr>
          <a:xfrm flipH="1">
            <a:off x="6894573" y="3352290"/>
            <a:ext cx="299024" cy="56878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5A293B7C-05F3-6FE6-EA56-EED3DC972110}"/>
              </a:ext>
            </a:extLst>
          </p:cNvPr>
          <p:cNvCxnSpPr>
            <a:cxnSpLocks/>
          </p:cNvCxnSpPr>
          <p:nvPr/>
        </p:nvCxnSpPr>
        <p:spPr>
          <a:xfrm>
            <a:off x="7077671" y="4412391"/>
            <a:ext cx="375233" cy="12340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7F2A5142-730A-9286-482C-B4ECE98E3871}"/>
              </a:ext>
            </a:extLst>
          </p:cNvPr>
          <p:cNvCxnSpPr>
            <a:cxnSpLocks/>
          </p:cNvCxnSpPr>
          <p:nvPr/>
        </p:nvCxnSpPr>
        <p:spPr>
          <a:xfrm>
            <a:off x="6894573" y="4071197"/>
            <a:ext cx="198447" cy="341194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7C2EAA1F-C669-EDA2-37A2-19CF51DFDBD2}"/>
              </a:ext>
            </a:extLst>
          </p:cNvPr>
          <p:cNvCxnSpPr>
            <a:cxnSpLocks/>
          </p:cNvCxnSpPr>
          <p:nvPr/>
        </p:nvCxnSpPr>
        <p:spPr>
          <a:xfrm flipV="1">
            <a:off x="7452904" y="4406894"/>
            <a:ext cx="202550" cy="12889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5FE83B44-E419-DE48-7A2D-7E5CE1AE5930}"/>
              </a:ext>
            </a:extLst>
          </p:cNvPr>
          <p:cNvCxnSpPr>
            <a:cxnSpLocks/>
          </p:cNvCxnSpPr>
          <p:nvPr/>
        </p:nvCxnSpPr>
        <p:spPr>
          <a:xfrm>
            <a:off x="7005160" y="2664230"/>
            <a:ext cx="158657" cy="740109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5CC96340-F47C-6637-0982-BBE35E060507}"/>
              </a:ext>
            </a:extLst>
          </p:cNvPr>
          <p:cNvSpPr/>
          <p:nvPr/>
        </p:nvSpPr>
        <p:spPr>
          <a:xfrm>
            <a:off x="5384924" y="1803353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0B506AA-57F3-D225-2134-D6AE56686551}"/>
              </a:ext>
            </a:extLst>
          </p:cNvPr>
          <p:cNvSpPr/>
          <p:nvPr/>
        </p:nvSpPr>
        <p:spPr>
          <a:xfrm>
            <a:off x="4158106" y="1672314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911DB1A-BCE7-76A0-4523-64BE0ED24445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256223" y="1693911"/>
            <a:ext cx="1151019" cy="12927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4DA2735-31C9-DC6C-0DE0-40E07D704194}"/>
              </a:ext>
            </a:extLst>
          </p:cNvPr>
          <p:cNvCxnSpPr>
            <a:cxnSpLocks/>
          </p:cNvCxnSpPr>
          <p:nvPr/>
        </p:nvCxnSpPr>
        <p:spPr>
          <a:xfrm flipH="1" flipV="1">
            <a:off x="5537324" y="1871078"/>
            <a:ext cx="628793" cy="176427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32BBDDF-E8DD-4866-C8ED-3F93D7EC10BC}"/>
              </a:ext>
            </a:extLst>
          </p:cNvPr>
          <p:cNvCxnSpPr>
            <a:cxnSpLocks/>
          </p:cNvCxnSpPr>
          <p:nvPr/>
        </p:nvCxnSpPr>
        <p:spPr>
          <a:xfrm>
            <a:off x="6152619" y="2039904"/>
            <a:ext cx="836253" cy="64829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93F76FF-E3FA-0FE4-EBD8-C723C42839F8}"/>
              </a:ext>
            </a:extLst>
          </p:cNvPr>
          <p:cNvCxnSpPr>
            <a:cxnSpLocks/>
          </p:cNvCxnSpPr>
          <p:nvPr/>
        </p:nvCxnSpPr>
        <p:spPr>
          <a:xfrm flipH="1" flipV="1">
            <a:off x="4449001" y="2529293"/>
            <a:ext cx="1052759" cy="26216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2D963718-BA7B-315C-03F6-D626B7B7A226}"/>
              </a:ext>
            </a:extLst>
          </p:cNvPr>
          <p:cNvSpPr/>
          <p:nvPr/>
        </p:nvSpPr>
        <p:spPr>
          <a:xfrm>
            <a:off x="4296601" y="2460076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A03ECC4-521A-332C-0F71-CB22A5A7ACD0}"/>
              </a:ext>
            </a:extLst>
          </p:cNvPr>
          <p:cNvCxnSpPr>
            <a:cxnSpLocks/>
          </p:cNvCxnSpPr>
          <p:nvPr/>
        </p:nvCxnSpPr>
        <p:spPr>
          <a:xfrm flipH="1" flipV="1">
            <a:off x="5349715" y="2253308"/>
            <a:ext cx="174363" cy="3731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B7839E71-17C7-D225-FF92-A5A2F78BAB6C}"/>
              </a:ext>
            </a:extLst>
          </p:cNvPr>
          <p:cNvSpPr/>
          <p:nvPr/>
        </p:nvSpPr>
        <p:spPr>
          <a:xfrm>
            <a:off x="5219633" y="2137695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82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30"/>
            <a:ext cx="3135987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1829-1839 : … La longue résistance des Séminoles de Floride ; …</a:t>
            </a:r>
          </a:p>
          <a:p>
            <a:endParaRPr lang="fr-FR" dirty="0"/>
          </a:p>
          <a:p>
            <a:r>
              <a:rPr lang="fr-FR" dirty="0"/>
              <a:t>4) Les Séminoles…</a:t>
            </a:r>
          </a:p>
          <a:p>
            <a:pPr marL="342900" indent="-342900">
              <a:buAutoNum type="alphaLcParenR"/>
            </a:pPr>
            <a:endParaRPr lang="fr-FR" dirty="0"/>
          </a:p>
          <a:p>
            <a:r>
              <a:rPr lang="fr-FR" dirty="0"/>
              <a:t>*1835-42 : En Floride</a:t>
            </a:r>
          </a:p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guerre séminole</a:t>
            </a:r>
          </a:p>
          <a:p>
            <a:endParaRPr lang="fr-FR" dirty="0"/>
          </a:p>
          <a:p>
            <a:r>
              <a:rPr lang="fr-FR" dirty="0"/>
              <a:t>*Les Séminoles résistent</a:t>
            </a:r>
          </a:p>
          <a:p>
            <a:r>
              <a:rPr lang="fr-FR" dirty="0"/>
              <a:t>pendant 7 ans, avant d’être déportés</a:t>
            </a:r>
          </a:p>
          <a:p>
            <a:endParaRPr lang="fr-FR" dirty="0"/>
          </a:p>
          <a:p>
            <a:r>
              <a:rPr lang="fr-FR" dirty="0"/>
              <a:t>NB : Certains parviennent</a:t>
            </a:r>
          </a:p>
          <a:p>
            <a:r>
              <a:rPr lang="fr-FR" dirty="0"/>
              <a:t>A éviter l’expulsion</a:t>
            </a:r>
          </a:p>
          <a:p>
            <a:r>
              <a:rPr lang="fr-FR" i="1" dirty="0"/>
              <a:t>Le peuple invaincu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76" name="Image 7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7AEB14A-9C2A-2204-6496-9A57D2B2A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99" y="116631"/>
            <a:ext cx="8673963" cy="6624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37552B8-CEEE-5A38-4BEA-72380AF7A952}"/>
              </a:ext>
            </a:extLst>
          </p:cNvPr>
          <p:cNvSpPr/>
          <p:nvPr/>
        </p:nvSpPr>
        <p:spPr>
          <a:xfrm>
            <a:off x="7739484" y="3286833"/>
            <a:ext cx="152400" cy="162127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73A1129-9507-4855-16EB-92C2A1E94D94}"/>
              </a:ext>
            </a:extLst>
          </p:cNvPr>
          <p:cNvSpPr/>
          <p:nvPr/>
        </p:nvSpPr>
        <p:spPr>
          <a:xfrm>
            <a:off x="5501760" y="2606616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18F68C1-094E-2F4C-4EF2-DB0C53A278F4}"/>
              </a:ext>
            </a:extLst>
          </p:cNvPr>
          <p:cNvSpPr/>
          <p:nvPr/>
        </p:nvSpPr>
        <p:spPr>
          <a:xfrm>
            <a:off x="9165054" y="3219108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A9AABED-81A8-A5DD-9589-87E736247E2C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7090969" y="3367897"/>
            <a:ext cx="648515" cy="94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61BABA0-C859-38E4-F719-025EB3471FD1}"/>
              </a:ext>
            </a:extLst>
          </p:cNvPr>
          <p:cNvCxnSpPr>
            <a:cxnSpLocks/>
          </p:cNvCxnSpPr>
          <p:nvPr/>
        </p:nvCxnSpPr>
        <p:spPr>
          <a:xfrm>
            <a:off x="6862467" y="2830289"/>
            <a:ext cx="220730" cy="6068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D96A8C5-C3E8-FD43-3B81-54E50055659B}"/>
              </a:ext>
            </a:extLst>
          </p:cNvPr>
          <p:cNvCxnSpPr>
            <a:cxnSpLocks/>
            <a:endCxn id="3" idx="7"/>
          </p:cNvCxnSpPr>
          <p:nvPr/>
        </p:nvCxnSpPr>
        <p:spPr>
          <a:xfrm flipH="1" flipV="1">
            <a:off x="5631842" y="2626452"/>
            <a:ext cx="1227360" cy="1754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22265C6-DE7C-9B2E-8E37-92DBEA7CFE44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8775510" y="3286833"/>
            <a:ext cx="389544" cy="8106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595482-F0E6-696C-14D6-D60575878C38}"/>
              </a:ext>
            </a:extLst>
          </p:cNvPr>
          <p:cNvCxnSpPr>
            <a:cxnSpLocks/>
          </p:cNvCxnSpPr>
          <p:nvPr/>
        </p:nvCxnSpPr>
        <p:spPr>
          <a:xfrm flipV="1">
            <a:off x="8311487" y="3354557"/>
            <a:ext cx="464023" cy="944488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FB5D201-68D9-2998-77A9-88146047123C}"/>
              </a:ext>
            </a:extLst>
          </p:cNvPr>
          <p:cNvCxnSpPr>
            <a:cxnSpLocks/>
          </p:cNvCxnSpPr>
          <p:nvPr/>
        </p:nvCxnSpPr>
        <p:spPr>
          <a:xfrm flipV="1">
            <a:off x="7629099" y="4299045"/>
            <a:ext cx="682388" cy="11561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593463A-7E29-5404-8DEF-F96048537EFE}"/>
              </a:ext>
            </a:extLst>
          </p:cNvPr>
          <p:cNvCxnSpPr>
            <a:cxnSpLocks/>
          </p:cNvCxnSpPr>
          <p:nvPr/>
        </p:nvCxnSpPr>
        <p:spPr>
          <a:xfrm>
            <a:off x="6152619" y="2039904"/>
            <a:ext cx="836253" cy="64829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4F08C0A-E63E-0194-4C60-E85536F29D12}"/>
              </a:ext>
            </a:extLst>
          </p:cNvPr>
          <p:cNvCxnSpPr>
            <a:cxnSpLocks/>
          </p:cNvCxnSpPr>
          <p:nvPr/>
        </p:nvCxnSpPr>
        <p:spPr>
          <a:xfrm>
            <a:off x="6487626" y="2240613"/>
            <a:ext cx="473959" cy="12367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3E7A241-B5DD-8D6C-F7D3-4DB5DEFA1C4E}"/>
              </a:ext>
            </a:extLst>
          </p:cNvPr>
          <p:cNvCxnSpPr>
            <a:cxnSpLocks/>
          </p:cNvCxnSpPr>
          <p:nvPr/>
        </p:nvCxnSpPr>
        <p:spPr>
          <a:xfrm flipV="1">
            <a:off x="6961585" y="2088107"/>
            <a:ext cx="558331" cy="26606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9DE1995-020D-DB38-D68D-7C4205CF6058}"/>
              </a:ext>
            </a:extLst>
          </p:cNvPr>
          <p:cNvCxnSpPr>
            <a:cxnSpLocks/>
          </p:cNvCxnSpPr>
          <p:nvPr/>
        </p:nvCxnSpPr>
        <p:spPr>
          <a:xfrm>
            <a:off x="7519916" y="2088106"/>
            <a:ext cx="682388" cy="74394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D054FB1-8964-F25F-769A-7FDD498625FA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8226756" y="2832047"/>
            <a:ext cx="960616" cy="40689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4C17B40A-136F-B6CA-37DE-2D08E1C540C2}"/>
              </a:ext>
            </a:extLst>
          </p:cNvPr>
          <p:cNvSpPr/>
          <p:nvPr/>
        </p:nvSpPr>
        <p:spPr>
          <a:xfrm>
            <a:off x="5384924" y="1803353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896C845-8795-A048-C3D2-F6897EF9C087}"/>
              </a:ext>
            </a:extLst>
          </p:cNvPr>
          <p:cNvCxnSpPr>
            <a:cxnSpLocks/>
            <a:endCxn id="17" idx="6"/>
          </p:cNvCxnSpPr>
          <p:nvPr/>
        </p:nvCxnSpPr>
        <p:spPr>
          <a:xfrm flipH="1" flipV="1">
            <a:off x="5537324" y="1871078"/>
            <a:ext cx="628793" cy="176427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3B0D1AE0-4BF1-D3D3-1451-9513521604D3}"/>
              </a:ext>
            </a:extLst>
          </p:cNvPr>
          <p:cNvSpPr/>
          <p:nvPr/>
        </p:nvSpPr>
        <p:spPr>
          <a:xfrm>
            <a:off x="7881875" y="2606615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318A1E4-A951-C682-7881-F4FF99D2BC8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755611" y="2674340"/>
            <a:ext cx="1126264" cy="65302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D7E2956-6A87-36F1-0D4D-A81E5D5FBF05}"/>
              </a:ext>
            </a:extLst>
          </p:cNvPr>
          <p:cNvCxnSpPr>
            <a:cxnSpLocks/>
          </p:cNvCxnSpPr>
          <p:nvPr/>
        </p:nvCxnSpPr>
        <p:spPr>
          <a:xfrm>
            <a:off x="6487635" y="2830289"/>
            <a:ext cx="267976" cy="50197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C99556A-38F9-A284-0BC1-60A102EB5E03}"/>
              </a:ext>
            </a:extLst>
          </p:cNvPr>
          <p:cNvCxnSpPr>
            <a:cxnSpLocks/>
            <a:endCxn id="23" idx="7"/>
          </p:cNvCxnSpPr>
          <p:nvPr/>
        </p:nvCxnSpPr>
        <p:spPr>
          <a:xfrm flipH="1" flipV="1">
            <a:off x="5609524" y="2791461"/>
            <a:ext cx="878102" cy="3882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3FB1E14-0624-E228-BCC6-3139ADFEB9F4}"/>
              </a:ext>
            </a:extLst>
          </p:cNvPr>
          <p:cNvSpPr/>
          <p:nvPr/>
        </p:nvSpPr>
        <p:spPr>
          <a:xfrm>
            <a:off x="5479442" y="2771625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08306EA-4BEA-3BFC-439B-940E16E8ACF8}"/>
              </a:ext>
            </a:extLst>
          </p:cNvPr>
          <p:cNvSpPr/>
          <p:nvPr/>
        </p:nvSpPr>
        <p:spPr>
          <a:xfrm>
            <a:off x="10606554" y="5194943"/>
            <a:ext cx="152400" cy="1354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EE4217F-4F3A-ED0A-0040-1562427DCAEF}"/>
              </a:ext>
            </a:extLst>
          </p:cNvPr>
          <p:cNvCxnSpPr>
            <a:cxnSpLocks/>
            <a:endCxn id="24" idx="3"/>
          </p:cNvCxnSpPr>
          <p:nvPr/>
        </p:nvCxnSpPr>
        <p:spPr>
          <a:xfrm flipV="1">
            <a:off x="10440537" y="5310556"/>
            <a:ext cx="188335" cy="21419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DB9691A-B4E9-1210-68A1-887BFE8A81EF}"/>
              </a:ext>
            </a:extLst>
          </p:cNvPr>
          <p:cNvCxnSpPr>
            <a:cxnSpLocks/>
          </p:cNvCxnSpPr>
          <p:nvPr/>
        </p:nvCxnSpPr>
        <p:spPr>
          <a:xfrm flipH="1" flipV="1">
            <a:off x="7861110" y="4422445"/>
            <a:ext cx="2579427" cy="1102305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1A9F478-BAB5-161A-C2E5-79DCE2E57BEB}"/>
              </a:ext>
            </a:extLst>
          </p:cNvPr>
          <p:cNvSpPr/>
          <p:nvPr/>
        </p:nvSpPr>
        <p:spPr>
          <a:xfrm>
            <a:off x="5295833" y="1904455"/>
            <a:ext cx="152400" cy="1354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432980CD-8EFD-9793-55F3-295F2AE2B250}"/>
              </a:ext>
            </a:extLst>
          </p:cNvPr>
          <p:cNvCxnSpPr>
            <a:cxnSpLocks/>
          </p:cNvCxnSpPr>
          <p:nvPr/>
        </p:nvCxnSpPr>
        <p:spPr>
          <a:xfrm>
            <a:off x="6894573" y="3921071"/>
            <a:ext cx="0" cy="150126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9C28C9CE-E4B5-C7BB-C980-3AD36DE7E90D}"/>
              </a:ext>
            </a:extLst>
          </p:cNvPr>
          <p:cNvCxnSpPr>
            <a:cxnSpLocks/>
          </p:cNvCxnSpPr>
          <p:nvPr/>
        </p:nvCxnSpPr>
        <p:spPr>
          <a:xfrm flipH="1">
            <a:off x="6894573" y="3352290"/>
            <a:ext cx="299024" cy="56878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831E2D45-1C8F-3DD4-579D-5312F225E206}"/>
              </a:ext>
            </a:extLst>
          </p:cNvPr>
          <p:cNvCxnSpPr>
            <a:cxnSpLocks/>
          </p:cNvCxnSpPr>
          <p:nvPr/>
        </p:nvCxnSpPr>
        <p:spPr>
          <a:xfrm>
            <a:off x="7077671" y="4412391"/>
            <a:ext cx="375233" cy="12340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401A44D5-1B20-89B4-0CEE-23D077E4A0D6}"/>
              </a:ext>
            </a:extLst>
          </p:cNvPr>
          <p:cNvCxnSpPr>
            <a:cxnSpLocks/>
          </p:cNvCxnSpPr>
          <p:nvPr/>
        </p:nvCxnSpPr>
        <p:spPr>
          <a:xfrm>
            <a:off x="6894573" y="4071197"/>
            <a:ext cx="198447" cy="341194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A90CFEA8-03C1-D061-677C-A6AC26C4460B}"/>
              </a:ext>
            </a:extLst>
          </p:cNvPr>
          <p:cNvCxnSpPr>
            <a:cxnSpLocks/>
          </p:cNvCxnSpPr>
          <p:nvPr/>
        </p:nvCxnSpPr>
        <p:spPr>
          <a:xfrm flipV="1">
            <a:off x="7452904" y="4406894"/>
            <a:ext cx="202550" cy="12889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52827EB0-D886-813D-05AF-0681EC9D3B8D}"/>
              </a:ext>
            </a:extLst>
          </p:cNvPr>
          <p:cNvCxnSpPr>
            <a:cxnSpLocks/>
          </p:cNvCxnSpPr>
          <p:nvPr/>
        </p:nvCxnSpPr>
        <p:spPr>
          <a:xfrm>
            <a:off x="7005160" y="2664230"/>
            <a:ext cx="158657" cy="740109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8F097DBA-DEFA-C234-83E6-48BBAB681EA8}"/>
              </a:ext>
            </a:extLst>
          </p:cNvPr>
          <p:cNvSpPr/>
          <p:nvPr/>
        </p:nvSpPr>
        <p:spPr>
          <a:xfrm>
            <a:off x="4158106" y="1672314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923A4D7-1CC4-EE3C-3FE7-6CE739968588}"/>
              </a:ext>
            </a:extLst>
          </p:cNvPr>
          <p:cNvSpPr/>
          <p:nvPr/>
        </p:nvSpPr>
        <p:spPr>
          <a:xfrm>
            <a:off x="3828318" y="1885428"/>
            <a:ext cx="152400" cy="1354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D7951BCF-1021-BC04-5B35-CA498DF2CE75}"/>
              </a:ext>
            </a:extLst>
          </p:cNvPr>
          <p:cNvSpPr/>
          <p:nvPr/>
        </p:nvSpPr>
        <p:spPr>
          <a:xfrm>
            <a:off x="5219633" y="2137695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2626402D-EC9B-EAF7-13DB-86BCA62A7A96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256223" y="1693911"/>
            <a:ext cx="1151019" cy="12927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2AD39F4D-24F9-D037-DCC7-F4CB96FAD266}"/>
              </a:ext>
            </a:extLst>
          </p:cNvPr>
          <p:cNvCxnSpPr>
            <a:cxnSpLocks/>
            <a:stCxn id="27" idx="2"/>
            <a:endCxn id="109" idx="6"/>
          </p:cNvCxnSpPr>
          <p:nvPr/>
        </p:nvCxnSpPr>
        <p:spPr>
          <a:xfrm flipH="1" flipV="1">
            <a:off x="3980718" y="1953153"/>
            <a:ext cx="1315115" cy="19027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931E275A-61E9-A65A-6335-3862F4176092}"/>
              </a:ext>
            </a:extLst>
          </p:cNvPr>
          <p:cNvCxnSpPr>
            <a:cxnSpLocks/>
            <a:stCxn id="3" idx="1"/>
            <a:endCxn id="110" idx="5"/>
          </p:cNvCxnSpPr>
          <p:nvPr/>
        </p:nvCxnSpPr>
        <p:spPr>
          <a:xfrm flipH="1" flipV="1">
            <a:off x="5349715" y="2253308"/>
            <a:ext cx="174363" cy="3731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F6FEF0F1-84B6-45FA-B03B-C209BFC43ADA}"/>
              </a:ext>
            </a:extLst>
          </p:cNvPr>
          <p:cNvSpPr/>
          <p:nvPr/>
        </p:nvSpPr>
        <p:spPr>
          <a:xfrm>
            <a:off x="4296601" y="2460076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C3C3E42A-800E-3C98-DD6A-7D8EA69E2C1B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4449001" y="2529293"/>
            <a:ext cx="1052759" cy="26216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8BB5AED2-95F2-E9E9-B18E-6576B84C548C}"/>
              </a:ext>
            </a:extLst>
          </p:cNvPr>
          <p:cNvSpPr/>
          <p:nvPr/>
        </p:nvSpPr>
        <p:spPr>
          <a:xfrm>
            <a:off x="2007384" y="1312648"/>
            <a:ext cx="152400" cy="1354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34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30"/>
            <a:ext cx="3156125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1829-1839 : … </a:t>
            </a:r>
            <a:r>
              <a:rPr lang="fr-FR" b="1" i="1" dirty="0"/>
              <a:t>La Piste des larmes </a:t>
            </a:r>
            <a:r>
              <a:rPr lang="fr-FR" b="1" dirty="0"/>
              <a:t>des Cherokees</a:t>
            </a:r>
            <a:endParaRPr lang="fr-FR" dirty="0"/>
          </a:p>
          <a:p>
            <a:endParaRPr lang="fr-FR" dirty="0"/>
          </a:p>
          <a:p>
            <a:r>
              <a:rPr lang="fr-FR" dirty="0"/>
              <a:t>5) Les Cherokees…</a:t>
            </a:r>
          </a:p>
          <a:p>
            <a:endParaRPr lang="fr-FR" dirty="0"/>
          </a:p>
          <a:p>
            <a:r>
              <a:rPr lang="fr-FR" dirty="0"/>
              <a:t>*1830 : Comme les Séminoles</a:t>
            </a:r>
          </a:p>
          <a:p>
            <a:r>
              <a:rPr lang="fr-FR" dirty="0"/>
              <a:t>Les Cherokees résistent ; Mais…</a:t>
            </a:r>
          </a:p>
          <a:p>
            <a:endParaRPr lang="fr-FR" dirty="0"/>
          </a:p>
          <a:p>
            <a:r>
              <a:rPr lang="fr-FR" dirty="0"/>
              <a:t>*Déc. 1835</a:t>
            </a:r>
          </a:p>
          <a:p>
            <a:r>
              <a:rPr lang="fr-FR" dirty="0"/>
              <a:t>Traité de New </a:t>
            </a:r>
            <a:r>
              <a:rPr lang="fr-FR" dirty="0" err="1"/>
              <a:t>Echota</a:t>
            </a:r>
            <a:endParaRPr lang="fr-FR" dirty="0"/>
          </a:p>
          <a:p>
            <a:r>
              <a:rPr lang="fr-FR" dirty="0"/>
              <a:t>Une délégation, </a:t>
            </a:r>
            <a:r>
              <a:rPr lang="fr-FR" u="sng" dirty="0"/>
              <a:t>Major Ridge</a:t>
            </a:r>
            <a:r>
              <a:rPr lang="fr-FR" dirty="0"/>
              <a:t>, </a:t>
            </a:r>
            <a:r>
              <a:rPr lang="fr-FR" u="sng" dirty="0"/>
              <a:t>Elias </a:t>
            </a:r>
            <a:r>
              <a:rPr lang="fr-FR" u="sng" dirty="0" err="1"/>
              <a:t>Boudinot</a:t>
            </a:r>
            <a:r>
              <a:rPr lang="fr-FR" dirty="0"/>
              <a:t>, accepte la déportation contre 5 millions $</a:t>
            </a:r>
          </a:p>
          <a:p>
            <a:endParaRPr lang="fr-FR" dirty="0"/>
          </a:p>
          <a:p>
            <a:r>
              <a:rPr lang="fr-FR" dirty="0"/>
              <a:t>*Résistance de </a:t>
            </a:r>
            <a:r>
              <a:rPr lang="fr-FR" u="sng" dirty="0"/>
              <a:t>John Ross</a:t>
            </a:r>
          </a:p>
          <a:p>
            <a:r>
              <a:rPr lang="fr-FR" dirty="0"/>
              <a:t>Et finalement…</a:t>
            </a:r>
          </a:p>
          <a:p>
            <a:endParaRPr lang="fr-FR" dirty="0"/>
          </a:p>
          <a:p>
            <a:r>
              <a:rPr lang="fr-FR" dirty="0"/>
              <a:t>*1838-39 : Déportation</a:t>
            </a:r>
          </a:p>
          <a:p>
            <a:r>
              <a:rPr lang="fr-FR" dirty="0"/>
              <a:t>5 000 sur 20 000 meurent</a:t>
            </a:r>
          </a:p>
          <a:p>
            <a:r>
              <a:rPr lang="fr-FR" dirty="0"/>
              <a:t>Sur </a:t>
            </a:r>
            <a:r>
              <a:rPr lang="fr-FR" i="1" dirty="0"/>
              <a:t>la Piste des larmes</a:t>
            </a:r>
          </a:p>
          <a:p>
            <a:endParaRPr lang="fr-FR" dirty="0"/>
          </a:p>
          <a:p>
            <a:r>
              <a:rPr lang="fr-FR" dirty="0"/>
              <a:t>*Bilan en trois points…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8CADB02-8782-B4D0-67E4-7AA2F9BC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99" y="116631"/>
            <a:ext cx="8673963" cy="6624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22AE305-1BCE-155C-715F-938F11458743}"/>
              </a:ext>
            </a:extLst>
          </p:cNvPr>
          <p:cNvSpPr/>
          <p:nvPr/>
        </p:nvSpPr>
        <p:spPr>
          <a:xfrm>
            <a:off x="7739484" y="3286833"/>
            <a:ext cx="152400" cy="162127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EE4B32E-0902-13A1-8816-0ABD19AC7BC4}"/>
              </a:ext>
            </a:extLst>
          </p:cNvPr>
          <p:cNvSpPr/>
          <p:nvPr/>
        </p:nvSpPr>
        <p:spPr>
          <a:xfrm>
            <a:off x="5501760" y="2606616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D5164D1-A2EE-186F-3348-12505CD63EF1}"/>
              </a:ext>
            </a:extLst>
          </p:cNvPr>
          <p:cNvSpPr/>
          <p:nvPr/>
        </p:nvSpPr>
        <p:spPr>
          <a:xfrm>
            <a:off x="9165054" y="3219108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1ACAC13-AE9C-542B-3385-913499D20D23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7090969" y="3367897"/>
            <a:ext cx="648515" cy="94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AD2AA2-031C-6C2C-A3F8-1BADF7AEBFDA}"/>
              </a:ext>
            </a:extLst>
          </p:cNvPr>
          <p:cNvCxnSpPr>
            <a:cxnSpLocks/>
          </p:cNvCxnSpPr>
          <p:nvPr/>
        </p:nvCxnSpPr>
        <p:spPr>
          <a:xfrm>
            <a:off x="6862467" y="2830289"/>
            <a:ext cx="220730" cy="6068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F9F9747-C031-0D7F-4F1A-CE9343442BD9}"/>
              </a:ext>
            </a:extLst>
          </p:cNvPr>
          <p:cNvCxnSpPr>
            <a:cxnSpLocks/>
            <a:endCxn id="5" idx="7"/>
          </p:cNvCxnSpPr>
          <p:nvPr/>
        </p:nvCxnSpPr>
        <p:spPr>
          <a:xfrm flipH="1" flipV="1">
            <a:off x="5631842" y="2626452"/>
            <a:ext cx="1227360" cy="1754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399F24D-6920-CECA-68DC-9DE2F1D30CA8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8775510" y="3286833"/>
            <a:ext cx="389544" cy="8106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F48C719-4F98-5BC8-76D7-8AE8103E6743}"/>
              </a:ext>
            </a:extLst>
          </p:cNvPr>
          <p:cNvCxnSpPr>
            <a:cxnSpLocks/>
          </p:cNvCxnSpPr>
          <p:nvPr/>
        </p:nvCxnSpPr>
        <p:spPr>
          <a:xfrm flipV="1">
            <a:off x="8311487" y="3354557"/>
            <a:ext cx="464023" cy="944488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200CC25-9CC9-0475-7143-F1DAD1EBBB34}"/>
              </a:ext>
            </a:extLst>
          </p:cNvPr>
          <p:cNvCxnSpPr>
            <a:cxnSpLocks/>
          </p:cNvCxnSpPr>
          <p:nvPr/>
        </p:nvCxnSpPr>
        <p:spPr>
          <a:xfrm flipV="1">
            <a:off x="7629099" y="4299045"/>
            <a:ext cx="682388" cy="11561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7C67BE0-50A8-5EF7-5C23-D6255739F9F9}"/>
              </a:ext>
            </a:extLst>
          </p:cNvPr>
          <p:cNvCxnSpPr>
            <a:cxnSpLocks/>
          </p:cNvCxnSpPr>
          <p:nvPr/>
        </p:nvCxnSpPr>
        <p:spPr>
          <a:xfrm>
            <a:off x="6152619" y="2039904"/>
            <a:ext cx="836253" cy="64829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83D85C3-DEF2-10EC-8CDB-BED5CA983136}"/>
              </a:ext>
            </a:extLst>
          </p:cNvPr>
          <p:cNvCxnSpPr>
            <a:cxnSpLocks/>
          </p:cNvCxnSpPr>
          <p:nvPr/>
        </p:nvCxnSpPr>
        <p:spPr>
          <a:xfrm>
            <a:off x="6487626" y="2240613"/>
            <a:ext cx="473959" cy="12367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CD39866-5661-F664-F796-8B85C0096698}"/>
              </a:ext>
            </a:extLst>
          </p:cNvPr>
          <p:cNvCxnSpPr>
            <a:cxnSpLocks/>
          </p:cNvCxnSpPr>
          <p:nvPr/>
        </p:nvCxnSpPr>
        <p:spPr>
          <a:xfrm flipV="1">
            <a:off x="6961585" y="2088107"/>
            <a:ext cx="558331" cy="26606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FDB60EF-33E6-FBDB-37EF-086B39406871}"/>
              </a:ext>
            </a:extLst>
          </p:cNvPr>
          <p:cNvCxnSpPr>
            <a:cxnSpLocks/>
          </p:cNvCxnSpPr>
          <p:nvPr/>
        </p:nvCxnSpPr>
        <p:spPr>
          <a:xfrm>
            <a:off x="7519916" y="2088106"/>
            <a:ext cx="682388" cy="74394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F9219F0-ED8F-0F43-1AC8-1A4CADE1F76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226756" y="2832047"/>
            <a:ext cx="960616" cy="40689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5A00E5D5-ECF9-A03A-479E-0635F65D81D3}"/>
              </a:ext>
            </a:extLst>
          </p:cNvPr>
          <p:cNvSpPr/>
          <p:nvPr/>
        </p:nvSpPr>
        <p:spPr>
          <a:xfrm>
            <a:off x="5384924" y="1803353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FA341AA-71FF-0BB0-84B1-829C1164BB10}"/>
              </a:ext>
            </a:extLst>
          </p:cNvPr>
          <p:cNvCxnSpPr>
            <a:cxnSpLocks/>
            <a:endCxn id="21" idx="6"/>
          </p:cNvCxnSpPr>
          <p:nvPr/>
        </p:nvCxnSpPr>
        <p:spPr>
          <a:xfrm flipH="1" flipV="1">
            <a:off x="5537324" y="1871078"/>
            <a:ext cx="628793" cy="176427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C2AE76D-6DF8-22B2-1C16-DE32EC5860C5}"/>
              </a:ext>
            </a:extLst>
          </p:cNvPr>
          <p:cNvSpPr/>
          <p:nvPr/>
        </p:nvSpPr>
        <p:spPr>
          <a:xfrm>
            <a:off x="7881875" y="2606615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D88AE72-717B-4953-7A03-4B6537F19AD0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6755611" y="2674340"/>
            <a:ext cx="1126264" cy="65302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2F6EE38-DFC0-603B-2647-69B124957D7C}"/>
              </a:ext>
            </a:extLst>
          </p:cNvPr>
          <p:cNvCxnSpPr>
            <a:cxnSpLocks/>
          </p:cNvCxnSpPr>
          <p:nvPr/>
        </p:nvCxnSpPr>
        <p:spPr>
          <a:xfrm>
            <a:off x="6487635" y="2830289"/>
            <a:ext cx="267976" cy="50197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BB46FA5-28D7-7275-EBBA-AFF3F2C5EE3C}"/>
              </a:ext>
            </a:extLst>
          </p:cNvPr>
          <p:cNvCxnSpPr>
            <a:cxnSpLocks/>
            <a:endCxn id="27" idx="7"/>
          </p:cNvCxnSpPr>
          <p:nvPr/>
        </p:nvCxnSpPr>
        <p:spPr>
          <a:xfrm flipH="1" flipV="1">
            <a:off x="5609524" y="2791461"/>
            <a:ext cx="878102" cy="3882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92BA7B3C-A010-8F63-679C-D6B1D7D55D29}"/>
              </a:ext>
            </a:extLst>
          </p:cNvPr>
          <p:cNvSpPr/>
          <p:nvPr/>
        </p:nvSpPr>
        <p:spPr>
          <a:xfrm>
            <a:off x="5479442" y="2771625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9577958-153D-E5B1-780F-4A9690F510D7}"/>
              </a:ext>
            </a:extLst>
          </p:cNvPr>
          <p:cNvSpPr/>
          <p:nvPr/>
        </p:nvSpPr>
        <p:spPr>
          <a:xfrm>
            <a:off x="10606554" y="5194943"/>
            <a:ext cx="152400" cy="135449"/>
          </a:xfrm>
          <a:prstGeom prst="ellipse">
            <a:avLst/>
          </a:prstGeom>
          <a:solidFill>
            <a:srgbClr val="548235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498AAE5-05E0-DFBB-5FF0-1E3C90024222}"/>
              </a:ext>
            </a:extLst>
          </p:cNvPr>
          <p:cNvCxnSpPr>
            <a:cxnSpLocks/>
            <a:endCxn id="28" idx="3"/>
          </p:cNvCxnSpPr>
          <p:nvPr/>
        </p:nvCxnSpPr>
        <p:spPr>
          <a:xfrm flipV="1">
            <a:off x="10440537" y="5310556"/>
            <a:ext cx="188335" cy="21419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270C5CC-63D3-BF74-30CB-BA164A61855C}"/>
              </a:ext>
            </a:extLst>
          </p:cNvPr>
          <p:cNvCxnSpPr>
            <a:cxnSpLocks/>
          </p:cNvCxnSpPr>
          <p:nvPr/>
        </p:nvCxnSpPr>
        <p:spPr>
          <a:xfrm flipH="1" flipV="1">
            <a:off x="7861110" y="4422445"/>
            <a:ext cx="2579427" cy="1102305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7CC99466-B9E2-BDE8-0969-77055D21DFD0}"/>
              </a:ext>
            </a:extLst>
          </p:cNvPr>
          <p:cNvSpPr/>
          <p:nvPr/>
        </p:nvSpPr>
        <p:spPr>
          <a:xfrm>
            <a:off x="5295833" y="1904455"/>
            <a:ext cx="152400" cy="1354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5B1F81C-8291-B9E4-4412-B0F7C4FAA03C}"/>
              </a:ext>
            </a:extLst>
          </p:cNvPr>
          <p:cNvSpPr/>
          <p:nvPr/>
        </p:nvSpPr>
        <p:spPr>
          <a:xfrm>
            <a:off x="9540147" y="1904455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5C676CF-C93E-74E4-7CE0-E61629042E2B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8970282" y="1764159"/>
            <a:ext cx="592183" cy="16013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B700CF0C-40B5-61AD-BF96-2DF70A0E364A}"/>
              </a:ext>
            </a:extLst>
          </p:cNvPr>
          <p:cNvCxnSpPr>
            <a:cxnSpLocks/>
          </p:cNvCxnSpPr>
          <p:nvPr/>
        </p:nvCxnSpPr>
        <p:spPr>
          <a:xfrm>
            <a:off x="8119039" y="986135"/>
            <a:ext cx="851243" cy="76309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92C585C-CC54-7A63-4C02-69D89FC85327}"/>
              </a:ext>
            </a:extLst>
          </p:cNvPr>
          <p:cNvCxnSpPr>
            <a:cxnSpLocks/>
          </p:cNvCxnSpPr>
          <p:nvPr/>
        </p:nvCxnSpPr>
        <p:spPr>
          <a:xfrm>
            <a:off x="7599180" y="986135"/>
            <a:ext cx="543662" cy="22749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AA8F368-AE61-085C-00C5-EF20493D764E}"/>
              </a:ext>
            </a:extLst>
          </p:cNvPr>
          <p:cNvCxnSpPr>
            <a:cxnSpLocks/>
          </p:cNvCxnSpPr>
          <p:nvPr/>
        </p:nvCxnSpPr>
        <p:spPr>
          <a:xfrm flipV="1">
            <a:off x="6841479" y="967908"/>
            <a:ext cx="757701" cy="83253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63A7565F-A101-0CDC-0B55-0E3B03ED02EA}"/>
              </a:ext>
            </a:extLst>
          </p:cNvPr>
          <p:cNvCxnSpPr>
            <a:cxnSpLocks/>
          </p:cNvCxnSpPr>
          <p:nvPr/>
        </p:nvCxnSpPr>
        <p:spPr>
          <a:xfrm>
            <a:off x="6216544" y="1085558"/>
            <a:ext cx="1225539" cy="1906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C66AD8B-14E9-7491-C326-01EE644909C7}"/>
              </a:ext>
            </a:extLst>
          </p:cNvPr>
          <p:cNvCxnSpPr>
            <a:cxnSpLocks/>
            <a:endCxn id="54" idx="7"/>
          </p:cNvCxnSpPr>
          <p:nvPr/>
        </p:nvCxnSpPr>
        <p:spPr>
          <a:xfrm flipH="1">
            <a:off x="5474350" y="1095091"/>
            <a:ext cx="742194" cy="59955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9025C1E2-90C5-254F-AECA-FAA7C4EBFE45}"/>
              </a:ext>
            </a:extLst>
          </p:cNvPr>
          <p:cNvSpPr/>
          <p:nvPr/>
        </p:nvSpPr>
        <p:spPr>
          <a:xfrm>
            <a:off x="5344268" y="1674814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38A3909-AADE-1770-89A7-87FE00C70992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8970282" y="1972180"/>
            <a:ext cx="569865" cy="54354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8FC8270-4108-920D-65FB-9DD829DC99B9}"/>
              </a:ext>
            </a:extLst>
          </p:cNvPr>
          <p:cNvCxnSpPr>
            <a:cxnSpLocks/>
          </p:cNvCxnSpPr>
          <p:nvPr/>
        </p:nvCxnSpPr>
        <p:spPr>
          <a:xfrm>
            <a:off x="8202304" y="2240613"/>
            <a:ext cx="767978" cy="27511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7435DB40-7DDB-3C45-36CE-773A25A0D0A0}"/>
              </a:ext>
            </a:extLst>
          </p:cNvPr>
          <p:cNvCxnSpPr>
            <a:cxnSpLocks/>
          </p:cNvCxnSpPr>
          <p:nvPr/>
        </p:nvCxnSpPr>
        <p:spPr>
          <a:xfrm>
            <a:off x="8169045" y="1203261"/>
            <a:ext cx="42362" cy="103735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1500EAC9-86ED-C1CB-D0E3-CEEA5B8C37C9}"/>
              </a:ext>
            </a:extLst>
          </p:cNvPr>
          <p:cNvCxnSpPr>
            <a:cxnSpLocks/>
          </p:cNvCxnSpPr>
          <p:nvPr/>
        </p:nvCxnSpPr>
        <p:spPr>
          <a:xfrm>
            <a:off x="7881875" y="1113278"/>
            <a:ext cx="328186" cy="10763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2F1F2743-DFC9-23E5-941F-D18CC177520F}"/>
              </a:ext>
            </a:extLst>
          </p:cNvPr>
          <p:cNvCxnSpPr>
            <a:cxnSpLocks/>
          </p:cNvCxnSpPr>
          <p:nvPr/>
        </p:nvCxnSpPr>
        <p:spPr>
          <a:xfrm flipV="1">
            <a:off x="7046955" y="1095091"/>
            <a:ext cx="844929" cy="160914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BB732A70-2448-B137-7DC9-80CD8E43D1FA}"/>
              </a:ext>
            </a:extLst>
          </p:cNvPr>
          <p:cNvCxnSpPr>
            <a:cxnSpLocks/>
          </p:cNvCxnSpPr>
          <p:nvPr/>
        </p:nvCxnSpPr>
        <p:spPr>
          <a:xfrm>
            <a:off x="6894573" y="3921071"/>
            <a:ext cx="0" cy="150126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5E107D30-E4F8-D249-3C9B-672BA9EE8FB5}"/>
              </a:ext>
            </a:extLst>
          </p:cNvPr>
          <p:cNvCxnSpPr>
            <a:cxnSpLocks/>
          </p:cNvCxnSpPr>
          <p:nvPr/>
        </p:nvCxnSpPr>
        <p:spPr>
          <a:xfrm flipH="1">
            <a:off x="6894573" y="3352290"/>
            <a:ext cx="299024" cy="568781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EC998011-0407-51E4-E066-78C7B7FEDEBA}"/>
              </a:ext>
            </a:extLst>
          </p:cNvPr>
          <p:cNvCxnSpPr>
            <a:cxnSpLocks/>
          </p:cNvCxnSpPr>
          <p:nvPr/>
        </p:nvCxnSpPr>
        <p:spPr>
          <a:xfrm>
            <a:off x="7077671" y="4412391"/>
            <a:ext cx="375233" cy="12340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D482D258-9DBC-E48E-14C6-09B316BB1862}"/>
              </a:ext>
            </a:extLst>
          </p:cNvPr>
          <p:cNvCxnSpPr>
            <a:cxnSpLocks/>
          </p:cNvCxnSpPr>
          <p:nvPr/>
        </p:nvCxnSpPr>
        <p:spPr>
          <a:xfrm>
            <a:off x="6894573" y="4071197"/>
            <a:ext cx="198447" cy="341194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78B87207-B3BC-C848-A243-F7F10B4D9BF9}"/>
              </a:ext>
            </a:extLst>
          </p:cNvPr>
          <p:cNvCxnSpPr>
            <a:cxnSpLocks/>
          </p:cNvCxnSpPr>
          <p:nvPr/>
        </p:nvCxnSpPr>
        <p:spPr>
          <a:xfrm flipV="1">
            <a:off x="7452904" y="4406894"/>
            <a:ext cx="202550" cy="128897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AA03F30D-3CDC-B3EF-E879-8866DF71CC63}"/>
              </a:ext>
            </a:extLst>
          </p:cNvPr>
          <p:cNvCxnSpPr>
            <a:cxnSpLocks/>
          </p:cNvCxnSpPr>
          <p:nvPr/>
        </p:nvCxnSpPr>
        <p:spPr>
          <a:xfrm>
            <a:off x="7005160" y="2664230"/>
            <a:ext cx="158657" cy="740109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F228622E-55AF-43BE-6AB7-331ADB6316DA}"/>
              </a:ext>
            </a:extLst>
          </p:cNvPr>
          <p:cNvSpPr/>
          <p:nvPr/>
        </p:nvSpPr>
        <p:spPr>
          <a:xfrm>
            <a:off x="1991256" y="1045553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C143905-4D7A-9AE5-07B4-32F851DE38A2}"/>
              </a:ext>
            </a:extLst>
          </p:cNvPr>
          <p:cNvSpPr/>
          <p:nvPr/>
        </p:nvSpPr>
        <p:spPr>
          <a:xfrm>
            <a:off x="4684391" y="1299959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89E6233-809C-E182-B466-5870B9A88262}"/>
              </a:ext>
            </a:extLst>
          </p:cNvPr>
          <p:cNvSpPr/>
          <p:nvPr/>
        </p:nvSpPr>
        <p:spPr>
          <a:xfrm>
            <a:off x="4158106" y="1672314"/>
            <a:ext cx="152400" cy="13544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B23DB03-D642-F2DD-879E-9DAAB23E7D7B}"/>
              </a:ext>
            </a:extLst>
          </p:cNvPr>
          <p:cNvSpPr/>
          <p:nvPr/>
        </p:nvSpPr>
        <p:spPr>
          <a:xfrm>
            <a:off x="3828318" y="1885428"/>
            <a:ext cx="152400" cy="1354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D0B7BF4-6CA6-CA17-34D2-55A2CE5EEBE2}"/>
              </a:ext>
            </a:extLst>
          </p:cNvPr>
          <p:cNvSpPr/>
          <p:nvPr/>
        </p:nvSpPr>
        <p:spPr>
          <a:xfrm>
            <a:off x="5219633" y="2137695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2FC46B3B-CC2A-FF9C-A693-884C2C89722D}"/>
              </a:ext>
            </a:extLst>
          </p:cNvPr>
          <p:cNvCxnSpPr>
            <a:cxnSpLocks/>
            <a:endCxn id="54" idx="7"/>
          </p:cNvCxnSpPr>
          <p:nvPr/>
        </p:nvCxnSpPr>
        <p:spPr>
          <a:xfrm flipH="1" flipV="1">
            <a:off x="5474350" y="1694650"/>
            <a:ext cx="1384852" cy="10579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AA4DB4A-2AEA-104D-9C9F-2505BA04706E}"/>
              </a:ext>
            </a:extLst>
          </p:cNvPr>
          <p:cNvCxnSpPr>
            <a:cxnSpLocks/>
            <a:stCxn id="54" idx="1"/>
            <a:endCxn id="14" idx="6"/>
          </p:cNvCxnSpPr>
          <p:nvPr/>
        </p:nvCxnSpPr>
        <p:spPr>
          <a:xfrm flipH="1" flipV="1">
            <a:off x="4836791" y="1367684"/>
            <a:ext cx="529795" cy="3269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95EB6008-D19C-A50B-6692-F5F2AD44FDC6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4256223" y="1693911"/>
            <a:ext cx="1151019" cy="129278"/>
          </a:xfrm>
          <a:prstGeom prst="straightConnector1">
            <a:avLst/>
          </a:prstGeom>
          <a:ln w="571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E0E98D64-CE59-E272-BD9E-4D83B950E0D0}"/>
              </a:ext>
            </a:extLst>
          </p:cNvPr>
          <p:cNvCxnSpPr>
            <a:cxnSpLocks/>
            <a:stCxn id="31" idx="2"/>
            <a:endCxn id="33" idx="6"/>
          </p:cNvCxnSpPr>
          <p:nvPr/>
        </p:nvCxnSpPr>
        <p:spPr>
          <a:xfrm flipH="1" flipV="1">
            <a:off x="3980718" y="1953153"/>
            <a:ext cx="1315115" cy="19027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E664DCA7-D1B5-CCE3-B150-A5B8EAAF89BC}"/>
              </a:ext>
            </a:extLst>
          </p:cNvPr>
          <p:cNvCxnSpPr>
            <a:cxnSpLocks/>
            <a:stCxn id="5" idx="1"/>
            <a:endCxn id="35" idx="5"/>
          </p:cNvCxnSpPr>
          <p:nvPr/>
        </p:nvCxnSpPr>
        <p:spPr>
          <a:xfrm flipH="1" flipV="1">
            <a:off x="5349715" y="2253308"/>
            <a:ext cx="174363" cy="3731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D8BD3596-0B4B-C2C5-BE7D-F55A6A1B7025}"/>
              </a:ext>
            </a:extLst>
          </p:cNvPr>
          <p:cNvSpPr/>
          <p:nvPr/>
        </p:nvSpPr>
        <p:spPr>
          <a:xfrm>
            <a:off x="4296601" y="2460076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C3B10E47-6DC9-344A-559B-92045723E4D7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4449001" y="2529293"/>
            <a:ext cx="1052759" cy="26216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529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6058603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1) 1829-39 : 100 000 Indiens seront </a:t>
            </a:r>
            <a:r>
              <a:rPr lang="fr-FR" sz="1700" dirty="0"/>
              <a:t>déportés</a:t>
            </a:r>
          </a:p>
          <a:p>
            <a:r>
              <a:rPr lang="fr-FR" dirty="0"/>
              <a:t>Dans le Territoire indien</a:t>
            </a:r>
          </a:p>
          <a:p>
            <a:r>
              <a:rPr lang="fr-FR" dirty="0"/>
              <a:t>NB : Déportés avec leurs esclaves noirs…</a:t>
            </a:r>
          </a:p>
          <a:p>
            <a:endParaRPr lang="fr-FR" dirty="0"/>
          </a:p>
          <a:p>
            <a:r>
              <a:rPr lang="fr-FR" dirty="0"/>
              <a:t>Et après ces déportations</a:t>
            </a:r>
            <a:endParaRPr lang="fr-FR" sz="1800" dirty="0"/>
          </a:p>
          <a:p>
            <a:r>
              <a:rPr lang="fr-FR" sz="1800" u="sng" dirty="0"/>
              <a:t>Plus aucune nation indienne à l’est du Mississippi</a:t>
            </a:r>
          </a:p>
          <a:p>
            <a:endParaRPr lang="fr-FR" dirty="0"/>
          </a:p>
          <a:p>
            <a:r>
              <a:rPr lang="fr-FR" dirty="0"/>
              <a:t>NB : 1837 : Epidémie de variole dans les Plaines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2DEA330-F534-289A-E15F-EBE9A3FC7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39" t="19659" r="14147" b="5915"/>
          <a:stretch/>
        </p:blipFill>
        <p:spPr>
          <a:xfrm>
            <a:off x="6345126" y="116630"/>
            <a:ext cx="5727536" cy="65801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BAC6BC2-F7D9-63EB-875B-5304D745AC07}"/>
              </a:ext>
            </a:extLst>
          </p:cNvPr>
          <p:cNvSpPr/>
          <p:nvPr/>
        </p:nvSpPr>
        <p:spPr>
          <a:xfrm>
            <a:off x="9412404" y="1705970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9F113AC-76BF-BEFA-AB3B-DDE40E4059D1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879903" y="2557332"/>
            <a:ext cx="1699686" cy="2400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94B7B1B-5943-F47C-BB68-819A6B4125D0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857585" y="1862821"/>
            <a:ext cx="1554819" cy="11055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A1FD3C58-69FF-9836-0677-F1A851F43419}"/>
              </a:ext>
            </a:extLst>
          </p:cNvPr>
          <p:cNvSpPr/>
          <p:nvPr/>
        </p:nvSpPr>
        <p:spPr>
          <a:xfrm>
            <a:off x="9579589" y="2400481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BB8821-0864-A598-A99B-6EEACED8F768}"/>
              </a:ext>
            </a:extLst>
          </p:cNvPr>
          <p:cNvSpPr/>
          <p:nvPr/>
        </p:nvSpPr>
        <p:spPr>
          <a:xfrm>
            <a:off x="9412403" y="944854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6CBDE0-7A63-B6F3-C8CF-C13E95AC3C8A}"/>
              </a:ext>
            </a:extLst>
          </p:cNvPr>
          <p:cNvSpPr/>
          <p:nvPr/>
        </p:nvSpPr>
        <p:spPr>
          <a:xfrm>
            <a:off x="9995900" y="1101704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0A8228E-F9E2-5A86-E3BB-E4441BA6BAD1}"/>
              </a:ext>
            </a:extLst>
          </p:cNvPr>
          <p:cNvCxnSpPr>
            <a:cxnSpLocks/>
            <a:stCxn id="13" idx="4"/>
            <a:endCxn id="3" idx="0"/>
          </p:cNvCxnSpPr>
          <p:nvPr/>
        </p:nvCxnSpPr>
        <p:spPr>
          <a:xfrm>
            <a:off x="9579589" y="1258555"/>
            <a:ext cx="1" cy="4474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D098244-C0A3-666E-3A7D-F29AF4E7CF4B}"/>
              </a:ext>
            </a:extLst>
          </p:cNvPr>
          <p:cNvCxnSpPr>
            <a:cxnSpLocks/>
            <a:stCxn id="14" idx="3"/>
            <a:endCxn id="3" idx="7"/>
          </p:cNvCxnSpPr>
          <p:nvPr/>
        </p:nvCxnSpPr>
        <p:spPr>
          <a:xfrm flipH="1">
            <a:off x="9697808" y="1369465"/>
            <a:ext cx="347059" cy="3824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7F668D0-48A2-7E9E-F480-C201C3EBAE60}"/>
              </a:ext>
            </a:extLst>
          </p:cNvPr>
          <p:cNvSpPr/>
          <p:nvPr/>
        </p:nvSpPr>
        <p:spPr>
          <a:xfrm>
            <a:off x="7336858" y="3372755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AC3DC3A-C337-1805-FFCD-009C2BA2392B}"/>
              </a:ext>
            </a:extLst>
          </p:cNvPr>
          <p:cNvSpPr/>
          <p:nvPr/>
        </p:nvSpPr>
        <p:spPr>
          <a:xfrm>
            <a:off x="7072947" y="3770158"/>
            <a:ext cx="598282" cy="290563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Cr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1A0A58A-5C6E-F4D7-E6B8-5A3685E3987F}"/>
              </a:ext>
            </a:extLst>
          </p:cNvPr>
          <p:cNvSpPr/>
          <p:nvPr/>
        </p:nvSpPr>
        <p:spPr>
          <a:xfrm>
            <a:off x="6474665" y="4001138"/>
            <a:ext cx="598282" cy="290563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Sé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F8412C5-9DD6-2492-9DCE-52BBF81D5829}"/>
              </a:ext>
            </a:extLst>
          </p:cNvPr>
          <p:cNvSpPr/>
          <p:nvPr/>
        </p:nvSpPr>
        <p:spPr>
          <a:xfrm>
            <a:off x="7240133" y="4088178"/>
            <a:ext cx="617452" cy="290563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Ch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16E5588-A748-A057-A0CD-115D3D0F1EAD}"/>
              </a:ext>
            </a:extLst>
          </p:cNvPr>
          <p:cNvSpPr/>
          <p:nvPr/>
        </p:nvSpPr>
        <p:spPr>
          <a:xfrm>
            <a:off x="7560317" y="2950634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014B016-F76D-10D2-52BA-DC39A9703440}"/>
              </a:ext>
            </a:extLst>
          </p:cNvPr>
          <p:cNvSpPr/>
          <p:nvPr/>
        </p:nvSpPr>
        <p:spPr>
          <a:xfrm>
            <a:off x="7560317" y="2623204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CC334D6-9D13-3C6A-EC68-85D798BF7E25}"/>
              </a:ext>
            </a:extLst>
          </p:cNvPr>
          <p:cNvSpPr/>
          <p:nvPr/>
        </p:nvSpPr>
        <p:spPr>
          <a:xfrm>
            <a:off x="7188843" y="2623203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120C075-64AA-A2BD-63B8-C9EFB10CE96C}"/>
              </a:ext>
            </a:extLst>
          </p:cNvPr>
          <p:cNvSpPr/>
          <p:nvPr/>
        </p:nvSpPr>
        <p:spPr>
          <a:xfrm>
            <a:off x="7229302" y="2965819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79CBF1A-D3D9-1C45-9A25-5B00F470CE5D}"/>
              </a:ext>
            </a:extLst>
          </p:cNvPr>
          <p:cNvSpPr/>
          <p:nvPr/>
        </p:nvSpPr>
        <p:spPr>
          <a:xfrm>
            <a:off x="10163085" y="3644036"/>
            <a:ext cx="334371" cy="31370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15C0FB0-899D-C9D3-753F-812AC8A59599}"/>
              </a:ext>
            </a:extLst>
          </p:cNvPr>
          <p:cNvSpPr/>
          <p:nvPr/>
        </p:nvSpPr>
        <p:spPr>
          <a:xfrm>
            <a:off x="9877507" y="4079052"/>
            <a:ext cx="598282" cy="290563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Cr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1F44487-95AC-9F71-3E1A-133221562731}"/>
              </a:ext>
            </a:extLst>
          </p:cNvPr>
          <p:cNvSpPr/>
          <p:nvPr/>
        </p:nvSpPr>
        <p:spPr>
          <a:xfrm>
            <a:off x="11132533" y="5609186"/>
            <a:ext cx="598282" cy="290563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Sé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5C7F72D-232E-67DC-E842-E7A28C52F04D}"/>
              </a:ext>
            </a:extLst>
          </p:cNvPr>
          <p:cNvSpPr/>
          <p:nvPr/>
        </p:nvSpPr>
        <p:spPr>
          <a:xfrm>
            <a:off x="8962136" y="4311233"/>
            <a:ext cx="617452" cy="290563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Ch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89738811-22F6-0405-E76F-DEB507E27049}"/>
              </a:ext>
            </a:extLst>
          </p:cNvPr>
          <p:cNvCxnSpPr>
            <a:cxnSpLocks/>
            <a:stCxn id="32" idx="2"/>
            <a:endCxn id="19" idx="6"/>
          </p:cNvCxnSpPr>
          <p:nvPr/>
        </p:nvCxnSpPr>
        <p:spPr>
          <a:xfrm flipH="1" flipV="1">
            <a:off x="7671229" y="3529606"/>
            <a:ext cx="2491856" cy="2712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07E87641-3FF1-49FB-F1E9-9ABB373CBBBA}"/>
              </a:ext>
            </a:extLst>
          </p:cNvPr>
          <p:cNvCxnSpPr>
            <a:cxnSpLocks/>
            <a:stCxn id="33" idx="2"/>
            <a:endCxn id="20" idx="6"/>
          </p:cNvCxnSpPr>
          <p:nvPr/>
        </p:nvCxnSpPr>
        <p:spPr>
          <a:xfrm flipH="1" flipV="1">
            <a:off x="7671229" y="3915440"/>
            <a:ext cx="2206278" cy="3088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39A00D5-9BF6-4C71-E01E-0D954F4FBF65}"/>
              </a:ext>
            </a:extLst>
          </p:cNvPr>
          <p:cNvCxnSpPr>
            <a:cxnSpLocks/>
            <a:stCxn id="35" idx="2"/>
          </p:cNvCxnSpPr>
          <p:nvPr/>
        </p:nvCxnSpPr>
        <p:spPr>
          <a:xfrm flipH="1" flipV="1">
            <a:off x="7894688" y="4268896"/>
            <a:ext cx="1067448" cy="1876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5CCFC7B3-E292-D75F-663D-307ADFF8FE68}"/>
              </a:ext>
            </a:extLst>
          </p:cNvPr>
          <p:cNvCxnSpPr>
            <a:cxnSpLocks/>
            <a:stCxn id="34" idx="1"/>
            <a:endCxn id="35" idx="5"/>
          </p:cNvCxnSpPr>
          <p:nvPr/>
        </p:nvCxnSpPr>
        <p:spPr>
          <a:xfrm flipH="1" flipV="1">
            <a:off x="9489164" y="4559244"/>
            <a:ext cx="1730985" cy="10924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569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8" y="116630"/>
            <a:ext cx="5489892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dirty="0"/>
              <a:t>a) Indiens du NO : 1817-31 : </a:t>
            </a:r>
            <a:r>
              <a:rPr lang="fr-FR" sz="1800" dirty="0" err="1"/>
              <a:t>Delawares</a:t>
            </a:r>
            <a:r>
              <a:rPr lang="fr-FR" sz="1800" dirty="0"/>
              <a:t>, Shawnees, Outaouais </a:t>
            </a:r>
            <a:r>
              <a:rPr lang="fr-FR" sz="1800" dirty="0" err="1"/>
              <a:t>Potawatomis</a:t>
            </a:r>
            <a:r>
              <a:rPr lang="fr-FR" sz="1800" dirty="0"/>
              <a:t>, </a:t>
            </a:r>
            <a:r>
              <a:rPr lang="fr-FR" sz="1800" dirty="0" err="1"/>
              <a:t>Miamis</a:t>
            </a:r>
            <a:endParaRPr lang="fr-FR" sz="1800" dirty="0"/>
          </a:p>
          <a:p>
            <a:endParaRPr lang="fr-FR" sz="1800" dirty="0"/>
          </a:p>
          <a:p>
            <a:r>
              <a:rPr lang="fr-FR" dirty="0"/>
              <a:t>b</a:t>
            </a:r>
            <a:r>
              <a:rPr lang="fr-FR" sz="1800" dirty="0"/>
              <a:t>) Indiens du NE : Iroquois</a:t>
            </a:r>
          </a:p>
          <a:p>
            <a:endParaRPr lang="fr-FR" dirty="0"/>
          </a:p>
          <a:p>
            <a:r>
              <a:rPr lang="fr-FR" dirty="0"/>
              <a:t>c) </a:t>
            </a:r>
            <a:r>
              <a:rPr lang="fr-FR" dirty="0" err="1"/>
              <a:t>Osages</a:t>
            </a:r>
            <a:r>
              <a:rPr lang="fr-FR" dirty="0"/>
              <a:t>, venus du Missouri en 1825</a:t>
            </a:r>
          </a:p>
          <a:p>
            <a:endParaRPr lang="fr-FR" dirty="0"/>
          </a:p>
          <a:p>
            <a:r>
              <a:rPr lang="fr-FR" dirty="0"/>
              <a:t>d) Indiens du Sud  : 1830-39 : Cherokees et Creeks</a:t>
            </a:r>
          </a:p>
          <a:p>
            <a:r>
              <a:rPr lang="fr-FR" sz="1800" dirty="0"/>
              <a:t>Séminole, Chickasaw et Choctaw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9E3104-BB65-E95A-6ED7-401A65C5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38" t="22583" r="37122" b="38901"/>
          <a:stretch/>
        </p:blipFill>
        <p:spPr>
          <a:xfrm>
            <a:off x="5759355" y="145250"/>
            <a:ext cx="6182438" cy="65675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FC2D2EA-2298-19E6-70E1-A35886B68A0C}"/>
              </a:ext>
            </a:extLst>
          </p:cNvPr>
          <p:cNvSpPr/>
          <p:nvPr/>
        </p:nvSpPr>
        <p:spPr>
          <a:xfrm>
            <a:off x="9707329" y="5447625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A76431F-D86C-B422-FF5B-370678FC839A}"/>
              </a:ext>
            </a:extLst>
          </p:cNvPr>
          <p:cNvSpPr/>
          <p:nvPr/>
        </p:nvSpPr>
        <p:spPr>
          <a:xfrm>
            <a:off x="8274314" y="5938945"/>
            <a:ext cx="152400" cy="13544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DEA1921-EDF6-A45C-E4DE-0908420D381F}"/>
              </a:ext>
            </a:extLst>
          </p:cNvPr>
          <p:cNvSpPr/>
          <p:nvPr/>
        </p:nvSpPr>
        <p:spPr>
          <a:xfrm>
            <a:off x="8588213" y="4929933"/>
            <a:ext cx="152400" cy="1354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818F767-2DC5-54DC-99FF-D1D3F617FF50}"/>
              </a:ext>
            </a:extLst>
          </p:cNvPr>
          <p:cNvSpPr/>
          <p:nvPr/>
        </p:nvSpPr>
        <p:spPr>
          <a:xfrm>
            <a:off x="7646518" y="3932723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273BA54-217E-1517-B7B2-3A540BF91A7B}"/>
              </a:ext>
            </a:extLst>
          </p:cNvPr>
          <p:cNvSpPr/>
          <p:nvPr/>
        </p:nvSpPr>
        <p:spPr>
          <a:xfrm>
            <a:off x="9859729" y="4182500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1B3875C-F639-76B1-A583-E715F5F3D901}"/>
              </a:ext>
            </a:extLst>
          </p:cNvPr>
          <p:cNvSpPr/>
          <p:nvPr/>
        </p:nvSpPr>
        <p:spPr>
          <a:xfrm>
            <a:off x="10015900" y="2883718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B0D6571-B172-EE5E-31E8-C7630868D294}"/>
              </a:ext>
            </a:extLst>
          </p:cNvPr>
          <p:cNvSpPr/>
          <p:nvPr/>
        </p:nvSpPr>
        <p:spPr>
          <a:xfrm>
            <a:off x="6636583" y="4615112"/>
            <a:ext cx="152400" cy="135449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BD2719-5EEA-470B-B1E6-5B21D3F253BB}"/>
              </a:ext>
            </a:extLst>
          </p:cNvPr>
          <p:cNvSpPr/>
          <p:nvPr/>
        </p:nvSpPr>
        <p:spPr>
          <a:xfrm>
            <a:off x="10092100" y="2035684"/>
            <a:ext cx="152400" cy="13544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9E01720-61A6-4D1D-4B49-5820B1649F78}"/>
              </a:ext>
            </a:extLst>
          </p:cNvPr>
          <p:cNvSpPr/>
          <p:nvPr/>
        </p:nvSpPr>
        <p:spPr>
          <a:xfrm>
            <a:off x="9707329" y="1967959"/>
            <a:ext cx="152400" cy="13544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70A0D0F-33AA-AB00-AF49-E8B7D3F85DB4}"/>
              </a:ext>
            </a:extLst>
          </p:cNvPr>
          <p:cNvSpPr/>
          <p:nvPr/>
        </p:nvSpPr>
        <p:spPr>
          <a:xfrm>
            <a:off x="9602088" y="1721786"/>
            <a:ext cx="152400" cy="13544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0B194C4-EC69-38F0-DE1A-96218F1D6A9F}"/>
              </a:ext>
            </a:extLst>
          </p:cNvPr>
          <p:cNvSpPr/>
          <p:nvPr/>
        </p:nvSpPr>
        <p:spPr>
          <a:xfrm>
            <a:off x="9298426" y="1586337"/>
            <a:ext cx="152400" cy="13544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8" name="Picture 2" descr="C:\Users\Christophe\Pictures\My Scans\2016-02 (févr.)\scan0021.jpg">
            <a:extLst>
              <a:ext uri="{FF2B5EF4-FFF2-40B4-BE49-F238E27FC236}">
                <a16:creationId xmlns:a16="http://schemas.microsoft.com/office/drawing/2014/main" id="{DE753D59-78D6-F824-BBFC-A124592C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" y="2951442"/>
            <a:ext cx="5476885" cy="37541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79556A-1C52-FD7F-B8B7-9208972100CC}"/>
              </a:ext>
            </a:extLst>
          </p:cNvPr>
          <p:cNvSpPr/>
          <p:nvPr/>
        </p:nvSpPr>
        <p:spPr>
          <a:xfrm>
            <a:off x="86073" y="2903625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1840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A6C2C87-52B7-07B4-773D-4140A3C7041A}"/>
              </a:ext>
            </a:extLst>
          </p:cNvPr>
          <p:cNvSpPr/>
          <p:nvPr/>
        </p:nvSpPr>
        <p:spPr>
          <a:xfrm>
            <a:off x="2622395" y="5462926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813216-2E28-5F14-EB78-F77792314634}"/>
              </a:ext>
            </a:extLst>
          </p:cNvPr>
          <p:cNvSpPr/>
          <p:nvPr/>
        </p:nvSpPr>
        <p:spPr>
          <a:xfrm>
            <a:off x="5755583" y="145250"/>
            <a:ext cx="71345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1840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2929B7-D433-E8AE-B7C2-A407861E6087}"/>
              </a:ext>
            </a:extLst>
          </p:cNvPr>
          <p:cNvSpPr/>
          <p:nvPr/>
        </p:nvSpPr>
        <p:spPr>
          <a:xfrm>
            <a:off x="3288268" y="514582"/>
            <a:ext cx="152400" cy="13544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86923AC-D6C1-469B-AA30-FF22576D9018}"/>
              </a:ext>
            </a:extLst>
          </p:cNvPr>
          <p:cNvSpPr/>
          <p:nvPr/>
        </p:nvSpPr>
        <p:spPr>
          <a:xfrm>
            <a:off x="5005674" y="2171134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CB30C55-9F15-8AA3-E1F9-3730979DA35B}"/>
              </a:ext>
            </a:extLst>
          </p:cNvPr>
          <p:cNvSpPr/>
          <p:nvPr/>
        </p:nvSpPr>
        <p:spPr>
          <a:xfrm>
            <a:off x="3909662" y="2442667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7CBC9D5-8A69-1FCA-AFAD-10ACA5F12A85}"/>
              </a:ext>
            </a:extLst>
          </p:cNvPr>
          <p:cNvSpPr/>
          <p:nvPr/>
        </p:nvSpPr>
        <p:spPr>
          <a:xfrm>
            <a:off x="3364468" y="2442667"/>
            <a:ext cx="152400" cy="135449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3C80F74-2821-5F11-F3D8-14051E5F3871}"/>
              </a:ext>
            </a:extLst>
          </p:cNvPr>
          <p:cNvSpPr/>
          <p:nvPr/>
        </p:nvSpPr>
        <p:spPr>
          <a:xfrm>
            <a:off x="3637065" y="2442667"/>
            <a:ext cx="152400" cy="13544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8146C7A-D505-D693-E735-030E2DEE166C}"/>
              </a:ext>
            </a:extLst>
          </p:cNvPr>
          <p:cNvSpPr/>
          <p:nvPr/>
        </p:nvSpPr>
        <p:spPr>
          <a:xfrm>
            <a:off x="5278271" y="2171133"/>
            <a:ext cx="152400" cy="1354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AB07C05-FD0F-D136-6FB4-A13AAA011B99}"/>
              </a:ext>
            </a:extLst>
          </p:cNvPr>
          <p:cNvSpPr/>
          <p:nvPr/>
        </p:nvSpPr>
        <p:spPr>
          <a:xfrm>
            <a:off x="7798918" y="1276216"/>
            <a:ext cx="152400" cy="13544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1BBABC5-F148-F423-BFC5-7F3166908A99}"/>
              </a:ext>
            </a:extLst>
          </p:cNvPr>
          <p:cNvSpPr/>
          <p:nvPr/>
        </p:nvSpPr>
        <p:spPr>
          <a:xfrm>
            <a:off x="9583113" y="1199948"/>
            <a:ext cx="152400" cy="135449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289E46D-B6A4-6708-A582-F46BE689AE83}"/>
              </a:ext>
            </a:extLst>
          </p:cNvPr>
          <p:cNvSpPr/>
          <p:nvPr/>
        </p:nvSpPr>
        <p:spPr>
          <a:xfrm>
            <a:off x="9735513" y="2442667"/>
            <a:ext cx="152400" cy="13544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2483E2E-B4BA-4989-645E-DDC9742D9A8F}"/>
              </a:ext>
            </a:extLst>
          </p:cNvPr>
          <p:cNvSpPr/>
          <p:nvPr/>
        </p:nvSpPr>
        <p:spPr>
          <a:xfrm>
            <a:off x="2733852" y="1059632"/>
            <a:ext cx="152400" cy="13544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AEE2C55-0A47-A06C-22F7-DD49F7861E36}"/>
              </a:ext>
            </a:extLst>
          </p:cNvPr>
          <p:cNvSpPr/>
          <p:nvPr/>
        </p:nvSpPr>
        <p:spPr>
          <a:xfrm>
            <a:off x="10092100" y="3713210"/>
            <a:ext cx="152400" cy="13544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FABC630-9C48-9D07-CFBF-F63D99460CD6}"/>
              </a:ext>
            </a:extLst>
          </p:cNvPr>
          <p:cNvSpPr/>
          <p:nvPr/>
        </p:nvSpPr>
        <p:spPr>
          <a:xfrm>
            <a:off x="8315617" y="3088291"/>
            <a:ext cx="152400" cy="13544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A6DC86D-4A9F-16B2-6CC8-F5BA4878762F}"/>
              </a:ext>
            </a:extLst>
          </p:cNvPr>
          <p:cNvSpPr/>
          <p:nvPr/>
        </p:nvSpPr>
        <p:spPr>
          <a:xfrm>
            <a:off x="3847827" y="1611826"/>
            <a:ext cx="152400" cy="13544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9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630083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2) 1834 : A l’est du Mississippi…</a:t>
            </a:r>
          </a:p>
          <a:p>
            <a:r>
              <a:rPr lang="fr-FR" dirty="0"/>
              <a:t>Les Etats-Unis ont terminé de consolider</a:t>
            </a:r>
          </a:p>
          <a:p>
            <a:r>
              <a:rPr lang="fr-FR" dirty="0"/>
              <a:t>Leur emprise territoriale…</a:t>
            </a:r>
          </a:p>
          <a:p>
            <a:endParaRPr lang="fr-FR" dirty="0"/>
          </a:p>
          <a:p>
            <a:r>
              <a:rPr lang="fr-FR" dirty="0"/>
              <a:t>*En revanche…</a:t>
            </a:r>
          </a:p>
          <a:p>
            <a:r>
              <a:rPr lang="fr-FR" dirty="0"/>
              <a:t>A l’ouest du Mississippi</a:t>
            </a:r>
          </a:p>
          <a:p>
            <a:r>
              <a:rPr lang="fr-FR" dirty="0"/>
              <a:t>30 ans après l’acquisition de la Louisiane</a:t>
            </a:r>
          </a:p>
          <a:p>
            <a:r>
              <a:rPr lang="fr-FR" i="1" dirty="0"/>
              <a:t>Tout reste à faire</a:t>
            </a:r>
            <a:r>
              <a:rPr lang="fr-FR" dirty="0"/>
              <a:t> ; Etat des lieux…</a:t>
            </a:r>
          </a:p>
          <a:p>
            <a:endParaRPr lang="fr-FR" dirty="0"/>
          </a:p>
          <a:p>
            <a:r>
              <a:rPr lang="fr-FR" dirty="0"/>
              <a:t>a) 1812-21 : Deux Etats, Louisiane et Missouri</a:t>
            </a:r>
          </a:p>
          <a:p>
            <a:endParaRPr lang="fr-FR" dirty="0"/>
          </a:p>
          <a:p>
            <a:r>
              <a:rPr lang="fr-FR" dirty="0"/>
              <a:t>b) 1818 : Au Nord-ouest</a:t>
            </a:r>
          </a:p>
          <a:p>
            <a:r>
              <a:rPr lang="fr-FR" dirty="0"/>
              <a:t>Le Territoire de l’Oregon partagé avec la GB</a:t>
            </a:r>
          </a:p>
          <a:p>
            <a:endParaRPr lang="fr-FR" dirty="0"/>
          </a:p>
          <a:p>
            <a:r>
              <a:rPr lang="fr-FR" dirty="0"/>
              <a:t>c) 1819 : Entre ces deux entités</a:t>
            </a:r>
          </a:p>
          <a:p>
            <a:r>
              <a:rPr lang="fr-FR" dirty="0"/>
              <a:t>La plus grande partie, partagé entre…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567684B-F8C3-9120-5158-AA33E7DA1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81" y="147337"/>
            <a:ext cx="7175482" cy="48613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9D385-4853-FCDB-E1FF-1B363B03BBD2}"/>
              </a:ext>
            </a:extLst>
          </p:cNvPr>
          <p:cNvSpPr/>
          <p:nvPr/>
        </p:nvSpPr>
        <p:spPr>
          <a:xfrm>
            <a:off x="4915768" y="116630"/>
            <a:ext cx="65251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AD7AAD7-9475-94F7-68C1-08E8B7518DE4}"/>
              </a:ext>
            </a:extLst>
          </p:cNvPr>
          <p:cNvSpPr/>
          <p:nvPr/>
        </p:nvSpPr>
        <p:spPr>
          <a:xfrm>
            <a:off x="5993019" y="1136271"/>
            <a:ext cx="311059" cy="2878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0C75DFF-DA08-E16F-AD8F-BC7F86DAD4EA}"/>
              </a:ext>
            </a:extLst>
          </p:cNvPr>
          <p:cNvSpPr/>
          <p:nvPr/>
        </p:nvSpPr>
        <p:spPr>
          <a:xfrm>
            <a:off x="10004655" y="2578032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ED4FDA-2FBE-4B19-8483-DC33C1F1E226}"/>
              </a:ext>
            </a:extLst>
          </p:cNvPr>
          <p:cNvSpPr/>
          <p:nvPr/>
        </p:nvSpPr>
        <p:spPr>
          <a:xfrm>
            <a:off x="8978515" y="2618651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4C928B2-1A1E-F7B8-0E00-9EAF7748FD55}"/>
              </a:ext>
            </a:extLst>
          </p:cNvPr>
          <p:cNvSpPr/>
          <p:nvPr/>
        </p:nvSpPr>
        <p:spPr>
          <a:xfrm>
            <a:off x="8978515" y="3566508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F88CA74-9462-B754-6B91-EEADB5572F58}"/>
              </a:ext>
            </a:extLst>
          </p:cNvPr>
          <p:cNvSpPr/>
          <p:nvPr/>
        </p:nvSpPr>
        <p:spPr>
          <a:xfrm>
            <a:off x="4524665" y="2721956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32E939-13A7-06F1-79FE-99DD1392A3C9}"/>
              </a:ext>
            </a:extLst>
          </p:cNvPr>
          <p:cNvSpPr/>
          <p:nvPr/>
        </p:nvSpPr>
        <p:spPr>
          <a:xfrm>
            <a:off x="4377616" y="3414108"/>
            <a:ext cx="311059" cy="2878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51CF06F-1517-3349-88FF-9698FD61941A}"/>
              </a:ext>
            </a:extLst>
          </p:cNvPr>
          <p:cNvSpPr/>
          <p:nvPr/>
        </p:nvSpPr>
        <p:spPr>
          <a:xfrm>
            <a:off x="4129424" y="489890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99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630083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*Au nord, trois territoires des EU…</a:t>
            </a:r>
          </a:p>
          <a:p>
            <a:endParaRPr lang="fr-FR" dirty="0"/>
          </a:p>
          <a:p>
            <a:r>
              <a:rPr lang="fr-FR" dirty="0"/>
              <a:t>- Territoire indien (1828), peuplé entre 1817-39</a:t>
            </a:r>
          </a:p>
          <a:p>
            <a:endParaRPr lang="fr-FR" dirty="0"/>
          </a:p>
          <a:p>
            <a:r>
              <a:rPr lang="fr-FR" dirty="0"/>
              <a:t>- Michigan, étendu vers l’ouest en 1834</a:t>
            </a:r>
          </a:p>
          <a:p>
            <a:endParaRPr lang="fr-FR" dirty="0"/>
          </a:p>
          <a:p>
            <a:r>
              <a:rPr lang="fr-FR" dirty="0"/>
              <a:t>- Dans les </a:t>
            </a:r>
            <a:r>
              <a:rPr lang="fr-FR" i="1" dirty="0"/>
              <a:t>Grandes Plaines</a:t>
            </a:r>
            <a:r>
              <a:rPr lang="fr-FR" dirty="0"/>
              <a:t>, entre Rocheuses et Mississippi, le dernier territoire non-organisé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*Le </a:t>
            </a:r>
            <a:r>
              <a:rPr lang="fr-FR" i="1" dirty="0"/>
              <a:t>Grand Désert</a:t>
            </a:r>
            <a:r>
              <a:rPr lang="fr-FR" dirty="0"/>
              <a:t> (Expédition Pike en 1806-07) Où vivent les tribus indiennes de l’Ouest</a:t>
            </a:r>
          </a:p>
          <a:p>
            <a:r>
              <a:rPr lang="fr-FR" dirty="0"/>
              <a:t>NB : Environ 400 000</a:t>
            </a:r>
          </a:p>
          <a:p>
            <a:endParaRPr lang="fr-FR" dirty="0"/>
          </a:p>
          <a:p>
            <a:r>
              <a:rPr lang="fr-FR" dirty="0"/>
              <a:t>Dont les plus puissantes…</a:t>
            </a:r>
          </a:p>
          <a:p>
            <a:r>
              <a:rPr lang="fr-FR" dirty="0"/>
              <a:t>- Sioux-Cheyennes au nord</a:t>
            </a:r>
          </a:p>
          <a:p>
            <a:r>
              <a:rPr lang="fr-FR" dirty="0"/>
              <a:t>- Et Comanches-Apaches au sud ; A revoir…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567684B-F8C3-9120-5158-AA33E7DA1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81" y="147337"/>
            <a:ext cx="7175482" cy="48613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9D385-4853-FCDB-E1FF-1B363B03BBD2}"/>
              </a:ext>
            </a:extLst>
          </p:cNvPr>
          <p:cNvSpPr/>
          <p:nvPr/>
        </p:nvSpPr>
        <p:spPr>
          <a:xfrm>
            <a:off x="4915768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5FE3B1E-17E2-C2E2-5F10-60A55D0EC464}"/>
              </a:ext>
            </a:extLst>
          </p:cNvPr>
          <p:cNvSpPr/>
          <p:nvPr/>
        </p:nvSpPr>
        <p:spPr>
          <a:xfrm>
            <a:off x="8332522" y="2988753"/>
            <a:ext cx="152400" cy="13544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2D06851-0278-8BBF-B9E0-55A58713AAD9}"/>
              </a:ext>
            </a:extLst>
          </p:cNvPr>
          <p:cNvSpPr/>
          <p:nvPr/>
        </p:nvSpPr>
        <p:spPr>
          <a:xfrm>
            <a:off x="8703286" y="1694490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AD7AAD7-9475-94F7-68C1-08E8B7518DE4}"/>
              </a:ext>
            </a:extLst>
          </p:cNvPr>
          <p:cNvSpPr/>
          <p:nvPr/>
        </p:nvSpPr>
        <p:spPr>
          <a:xfrm>
            <a:off x="5993019" y="1136271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0C75DFF-DA08-E16F-AD8F-BC7F86DAD4EA}"/>
              </a:ext>
            </a:extLst>
          </p:cNvPr>
          <p:cNvSpPr/>
          <p:nvPr/>
        </p:nvSpPr>
        <p:spPr>
          <a:xfrm>
            <a:off x="10004655" y="2578032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ED4FDA-2FBE-4B19-8483-DC33C1F1E226}"/>
              </a:ext>
            </a:extLst>
          </p:cNvPr>
          <p:cNvSpPr/>
          <p:nvPr/>
        </p:nvSpPr>
        <p:spPr>
          <a:xfrm>
            <a:off x="8978515" y="2618651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4C928B2-1A1E-F7B8-0E00-9EAF7748FD55}"/>
              </a:ext>
            </a:extLst>
          </p:cNvPr>
          <p:cNvSpPr/>
          <p:nvPr/>
        </p:nvSpPr>
        <p:spPr>
          <a:xfrm>
            <a:off x="8978515" y="3566508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24F2586-4E28-E933-FE18-482082AF81E6}"/>
              </a:ext>
            </a:extLst>
          </p:cNvPr>
          <p:cNvSpPr/>
          <p:nvPr/>
        </p:nvSpPr>
        <p:spPr>
          <a:xfrm>
            <a:off x="1017277" y="616317"/>
            <a:ext cx="152400" cy="13544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FDBF6E5-06F7-F10D-DBD3-2EA569CB274A}"/>
              </a:ext>
            </a:extLst>
          </p:cNvPr>
          <p:cNvSpPr/>
          <p:nvPr/>
        </p:nvSpPr>
        <p:spPr>
          <a:xfrm>
            <a:off x="7710975" y="992347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F05CA6C-1E32-EAA9-CF40-417061DF5C46}"/>
              </a:ext>
            </a:extLst>
          </p:cNvPr>
          <p:cNvSpPr/>
          <p:nvPr/>
        </p:nvSpPr>
        <p:spPr>
          <a:xfrm>
            <a:off x="7548058" y="2700904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E4DB7C1-74E1-03D7-CD1D-80EABFF7EF23}"/>
              </a:ext>
            </a:extLst>
          </p:cNvPr>
          <p:cNvSpPr/>
          <p:nvPr/>
        </p:nvSpPr>
        <p:spPr>
          <a:xfrm>
            <a:off x="2881942" y="3905428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510327B-67B2-1692-7DC2-B341D7A4D5FD}"/>
              </a:ext>
            </a:extLst>
          </p:cNvPr>
          <p:cNvSpPr/>
          <p:nvPr/>
        </p:nvSpPr>
        <p:spPr>
          <a:xfrm>
            <a:off x="3928844" y="1288671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B7DB915-3DFB-9761-ACA8-1E31F7BA87E3}"/>
              </a:ext>
            </a:extLst>
          </p:cNvPr>
          <p:cNvSpPr/>
          <p:nvPr/>
        </p:nvSpPr>
        <p:spPr>
          <a:xfrm>
            <a:off x="7651341" y="1981281"/>
            <a:ext cx="311059" cy="2878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936A959-E613-E321-DEA0-58D481321A6C}"/>
              </a:ext>
            </a:extLst>
          </p:cNvPr>
          <p:cNvSpPr/>
          <p:nvPr/>
        </p:nvSpPr>
        <p:spPr>
          <a:xfrm>
            <a:off x="4438361" y="2090831"/>
            <a:ext cx="311059" cy="2878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78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B2E4A-B742-DBEE-373C-91DB0CFE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07EA5A-75D8-55CA-6135-46A4A6D1C3A8}"/>
              </a:ext>
            </a:extLst>
          </p:cNvPr>
          <p:cNvSpPr/>
          <p:nvPr/>
        </p:nvSpPr>
        <p:spPr>
          <a:xfrm>
            <a:off x="119337" y="116630"/>
            <a:ext cx="4630083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*Au sud, trois provinces mexicaines</a:t>
            </a:r>
          </a:p>
          <a:p>
            <a:endParaRPr lang="fr-FR" dirty="0"/>
          </a:p>
          <a:p>
            <a:r>
              <a:rPr lang="fr-FR" dirty="0"/>
              <a:t>Haute-Californie, Nouveau-Mexique</a:t>
            </a:r>
          </a:p>
          <a:p>
            <a:r>
              <a:rPr lang="fr-FR" dirty="0"/>
              <a:t>Et </a:t>
            </a:r>
            <a:r>
              <a:rPr lang="fr-FR" i="1" dirty="0"/>
              <a:t>Coahuila y Texas</a:t>
            </a:r>
            <a:r>
              <a:rPr lang="fr-FR" dirty="0"/>
              <a:t> 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57C171C-0561-9FA8-63C7-C027AEEB4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81" y="147337"/>
            <a:ext cx="7175482" cy="48613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5EDBEF-5B48-5C3D-8B97-F462E557D723}"/>
              </a:ext>
            </a:extLst>
          </p:cNvPr>
          <p:cNvSpPr/>
          <p:nvPr/>
        </p:nvSpPr>
        <p:spPr>
          <a:xfrm>
            <a:off x="4915768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779A6F-7FF8-1923-9FC9-03340845DB88}"/>
              </a:ext>
            </a:extLst>
          </p:cNvPr>
          <p:cNvSpPr/>
          <p:nvPr/>
        </p:nvSpPr>
        <p:spPr>
          <a:xfrm>
            <a:off x="8332522" y="2988753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9D12251-0832-3E27-C83A-EEAFF1845542}"/>
              </a:ext>
            </a:extLst>
          </p:cNvPr>
          <p:cNvSpPr/>
          <p:nvPr/>
        </p:nvSpPr>
        <p:spPr>
          <a:xfrm>
            <a:off x="8703286" y="1694490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7C810B5-5E27-4BED-A783-F892F3EF2050}"/>
              </a:ext>
            </a:extLst>
          </p:cNvPr>
          <p:cNvSpPr/>
          <p:nvPr/>
        </p:nvSpPr>
        <p:spPr>
          <a:xfrm>
            <a:off x="5993019" y="1136271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62EFEA5-72C0-1FDB-9EAA-9DE02B98CD6A}"/>
              </a:ext>
            </a:extLst>
          </p:cNvPr>
          <p:cNvSpPr/>
          <p:nvPr/>
        </p:nvSpPr>
        <p:spPr>
          <a:xfrm>
            <a:off x="5424542" y="2102894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26E959C-0FFC-2C82-B0AE-547A3E308A74}"/>
              </a:ext>
            </a:extLst>
          </p:cNvPr>
          <p:cNvSpPr/>
          <p:nvPr/>
        </p:nvSpPr>
        <p:spPr>
          <a:xfrm>
            <a:off x="8162489" y="3815632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AA4B7AF-02F6-FF8B-0D47-B16854C88750}"/>
              </a:ext>
            </a:extLst>
          </p:cNvPr>
          <p:cNvSpPr/>
          <p:nvPr/>
        </p:nvSpPr>
        <p:spPr>
          <a:xfrm>
            <a:off x="6462452" y="3056477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81DBBD9-4B11-DF2E-1E09-CA6F1CBF181D}"/>
              </a:ext>
            </a:extLst>
          </p:cNvPr>
          <p:cNvSpPr/>
          <p:nvPr/>
        </p:nvSpPr>
        <p:spPr>
          <a:xfrm>
            <a:off x="10004655" y="2578032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911D23-7EFD-DD61-35F7-A3D54522962D}"/>
              </a:ext>
            </a:extLst>
          </p:cNvPr>
          <p:cNvSpPr/>
          <p:nvPr/>
        </p:nvSpPr>
        <p:spPr>
          <a:xfrm>
            <a:off x="8978515" y="2618651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93DA8C-7F66-0176-7510-4F846D3F9485}"/>
              </a:ext>
            </a:extLst>
          </p:cNvPr>
          <p:cNvSpPr/>
          <p:nvPr/>
        </p:nvSpPr>
        <p:spPr>
          <a:xfrm>
            <a:off x="8978515" y="3566508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4131786-2FA9-17A5-16FD-1A84636F9985}"/>
              </a:ext>
            </a:extLst>
          </p:cNvPr>
          <p:cNvSpPr/>
          <p:nvPr/>
        </p:nvSpPr>
        <p:spPr>
          <a:xfrm>
            <a:off x="7548058" y="2700904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82377DD-84CC-903E-3457-75EE2DE62599}"/>
              </a:ext>
            </a:extLst>
          </p:cNvPr>
          <p:cNvSpPr/>
          <p:nvPr/>
        </p:nvSpPr>
        <p:spPr>
          <a:xfrm>
            <a:off x="7710975" y="992347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117612B-359C-82A4-5402-0FD2A3220DEE}"/>
              </a:ext>
            </a:extLst>
          </p:cNvPr>
          <p:cNvSpPr/>
          <p:nvPr/>
        </p:nvSpPr>
        <p:spPr>
          <a:xfrm>
            <a:off x="7651341" y="1981281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6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5724873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*La vie politique intérieure ; Rappels…</a:t>
            </a:r>
          </a:p>
          <a:p>
            <a:endParaRPr lang="fr-FR" dirty="0"/>
          </a:p>
          <a:p>
            <a:r>
              <a:rPr lang="fr-FR" dirty="0"/>
              <a:t>*1789-1816 : 1</a:t>
            </a:r>
            <a:r>
              <a:rPr lang="fr-FR" baseline="30000" dirty="0"/>
              <a:t>ère</a:t>
            </a:r>
            <a:r>
              <a:rPr lang="fr-FR" dirty="0"/>
              <a:t> période marquée par un (1</a:t>
            </a:r>
            <a:r>
              <a:rPr lang="fr-FR" baseline="30000" dirty="0"/>
              <a:t>er</a:t>
            </a:r>
            <a:r>
              <a:rPr lang="fr-FR" dirty="0"/>
              <a:t>) bipartisme</a:t>
            </a:r>
          </a:p>
          <a:p>
            <a:r>
              <a:rPr lang="fr-FR" dirty="0"/>
              <a:t>Fédéralistes contre Républicains-démocrates</a:t>
            </a:r>
          </a:p>
          <a:p>
            <a:endParaRPr lang="fr-FR" dirty="0"/>
          </a:p>
          <a:p>
            <a:r>
              <a:rPr lang="fr-FR" dirty="0"/>
              <a:t>*1</a:t>
            </a:r>
            <a:r>
              <a:rPr lang="fr-FR" baseline="30000" dirty="0"/>
              <a:t>er</a:t>
            </a:r>
            <a:r>
              <a:rPr lang="fr-FR" dirty="0"/>
              <a:t> bipartisme créé par </a:t>
            </a:r>
            <a:r>
              <a:rPr lang="fr-FR" u="sng" dirty="0"/>
              <a:t>Hamilton</a:t>
            </a:r>
            <a:r>
              <a:rPr lang="fr-FR" dirty="0"/>
              <a:t> et </a:t>
            </a:r>
            <a:r>
              <a:rPr lang="fr-FR" u="sng" dirty="0"/>
              <a:t>Jefferson</a:t>
            </a:r>
            <a:r>
              <a:rPr lang="fr-FR" dirty="0"/>
              <a:t> (3)</a:t>
            </a:r>
            <a:endParaRPr lang="fr-FR" u="sng" dirty="0"/>
          </a:p>
          <a:p>
            <a:r>
              <a:rPr lang="fr-FR" dirty="0"/>
              <a:t>Et ce malgré l’opposition de </a:t>
            </a:r>
            <a:r>
              <a:rPr lang="fr-FR" u="sng" dirty="0"/>
              <a:t>George Washington</a:t>
            </a:r>
            <a:r>
              <a:rPr lang="fr-FR" dirty="0"/>
              <a:t> (1)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*Deux partis, ou plutôt deux clubs aristocratiques…</a:t>
            </a:r>
          </a:p>
          <a:p>
            <a:r>
              <a:rPr lang="fr-FR" dirty="0"/>
              <a:t>Entre les deux, des projets différents et une rivalité</a:t>
            </a:r>
          </a:p>
          <a:p>
            <a:endParaRPr lang="fr-FR" i="1" dirty="0"/>
          </a:p>
          <a:p>
            <a:r>
              <a:rPr lang="fr-FR" dirty="0"/>
              <a:t>Mais une rivalité tempérée par une origine commune</a:t>
            </a:r>
          </a:p>
          <a:p>
            <a:r>
              <a:rPr lang="fr-FR" dirty="0"/>
              <a:t>De riches propriétaires de Virginie : </a:t>
            </a:r>
            <a:r>
              <a:rPr lang="fr-FR" i="1" dirty="0"/>
              <a:t>La dynastie virginienne</a:t>
            </a:r>
          </a:p>
          <a:p>
            <a:endParaRPr lang="fr-FR" dirty="0"/>
          </a:p>
          <a:p>
            <a:r>
              <a:rPr lang="fr-FR" dirty="0"/>
              <a:t>NB : Sauf </a:t>
            </a:r>
            <a:r>
              <a:rPr lang="fr-FR" u="sng" dirty="0"/>
              <a:t>John Adams</a:t>
            </a:r>
            <a:r>
              <a:rPr lang="fr-FR" dirty="0"/>
              <a:t> (2), de Boston</a:t>
            </a:r>
          </a:p>
        </p:txBody>
      </p:sp>
      <p:pic>
        <p:nvPicPr>
          <p:cNvPr id="8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27C8CA54-3D7B-B088-BD3F-A184D30A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116631"/>
            <a:ext cx="6094946" cy="42966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14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76" y="133530"/>
            <a:ext cx="477784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3) 1840</a:t>
            </a:r>
          </a:p>
          <a:p>
            <a:r>
              <a:rPr lang="fr-FR" dirty="0"/>
              <a:t>La pousse coloniale vers l’ouest du Mississippi</a:t>
            </a:r>
          </a:p>
          <a:p>
            <a:r>
              <a:rPr lang="fr-FR" dirty="0"/>
              <a:t>Commence, en prenant deux directions…</a:t>
            </a:r>
          </a:p>
          <a:p>
            <a:endParaRPr lang="fr-FR" dirty="0"/>
          </a:p>
          <a:p>
            <a:r>
              <a:rPr lang="fr-FR" dirty="0"/>
              <a:t>a) Au nord, à partir de Saint-Louis</a:t>
            </a:r>
          </a:p>
          <a:p>
            <a:r>
              <a:rPr lang="fr-FR" dirty="0"/>
              <a:t>Vers l’Oregon et la Californie mexicaine</a:t>
            </a:r>
          </a:p>
          <a:p>
            <a:r>
              <a:rPr lang="fr-FR" dirty="0"/>
              <a:t>A revoir…</a:t>
            </a:r>
          </a:p>
          <a:p>
            <a:endParaRPr lang="fr-FR" dirty="0"/>
          </a:p>
          <a:p>
            <a:r>
              <a:rPr lang="fr-FR" dirty="0"/>
              <a:t>b) Au sud, vers le Texas mexicain…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2E3DE9C-4456-BD2F-2D20-857F0C2AB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81" y="147337"/>
            <a:ext cx="7175482" cy="48613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1B9DB3-B62E-1570-8BE7-2BC72D490CD3}"/>
              </a:ext>
            </a:extLst>
          </p:cNvPr>
          <p:cNvSpPr/>
          <p:nvPr/>
        </p:nvSpPr>
        <p:spPr>
          <a:xfrm>
            <a:off x="4915768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C667B8-020C-63F8-98E9-E9880B88CF7D}"/>
              </a:ext>
            </a:extLst>
          </p:cNvPr>
          <p:cNvSpPr/>
          <p:nvPr/>
        </p:nvSpPr>
        <p:spPr>
          <a:xfrm>
            <a:off x="8332522" y="2988753"/>
            <a:ext cx="152400" cy="135449"/>
          </a:xfrm>
          <a:prstGeom prst="ellipse">
            <a:avLst/>
          </a:prstGeom>
          <a:solidFill>
            <a:srgbClr val="FFCC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FEA0C15-905C-E45A-3FE6-9BE45AFE6558}"/>
              </a:ext>
            </a:extLst>
          </p:cNvPr>
          <p:cNvSpPr/>
          <p:nvPr/>
        </p:nvSpPr>
        <p:spPr>
          <a:xfrm>
            <a:off x="8703286" y="1694490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CC1FBCA-3606-F0CB-0A10-604642D9A2B5}"/>
              </a:ext>
            </a:extLst>
          </p:cNvPr>
          <p:cNvSpPr/>
          <p:nvPr/>
        </p:nvSpPr>
        <p:spPr>
          <a:xfrm>
            <a:off x="5993019" y="1136271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0A109C-205D-FA0F-BAF5-BA5602A43977}"/>
              </a:ext>
            </a:extLst>
          </p:cNvPr>
          <p:cNvSpPr/>
          <p:nvPr/>
        </p:nvSpPr>
        <p:spPr>
          <a:xfrm>
            <a:off x="5424542" y="2102894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261B799-5383-9B0E-4142-4326FA4FD56D}"/>
              </a:ext>
            </a:extLst>
          </p:cNvPr>
          <p:cNvSpPr/>
          <p:nvPr/>
        </p:nvSpPr>
        <p:spPr>
          <a:xfrm>
            <a:off x="6462452" y="3056477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884EA42-8251-5220-E912-706C5642DC5B}"/>
              </a:ext>
            </a:extLst>
          </p:cNvPr>
          <p:cNvSpPr/>
          <p:nvPr/>
        </p:nvSpPr>
        <p:spPr>
          <a:xfrm>
            <a:off x="7548058" y="2700904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912601D-AF7F-C42A-020B-9A874F9BDF57}"/>
              </a:ext>
            </a:extLst>
          </p:cNvPr>
          <p:cNvSpPr/>
          <p:nvPr/>
        </p:nvSpPr>
        <p:spPr>
          <a:xfrm>
            <a:off x="7710975" y="992347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12D3640-E115-8000-C7D5-E6AD6376198F}"/>
              </a:ext>
            </a:extLst>
          </p:cNvPr>
          <p:cNvSpPr/>
          <p:nvPr/>
        </p:nvSpPr>
        <p:spPr>
          <a:xfrm>
            <a:off x="10004655" y="2578032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30ACD27-3958-547D-5BF0-5E51C09A6D23}"/>
              </a:ext>
            </a:extLst>
          </p:cNvPr>
          <p:cNvSpPr/>
          <p:nvPr/>
        </p:nvSpPr>
        <p:spPr>
          <a:xfrm>
            <a:off x="8978515" y="2618651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FC6C26B-D345-5CA2-1A15-F7665D2A5F3B}"/>
              </a:ext>
            </a:extLst>
          </p:cNvPr>
          <p:cNvSpPr/>
          <p:nvPr/>
        </p:nvSpPr>
        <p:spPr>
          <a:xfrm>
            <a:off x="8978515" y="3566508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57BE613-CD00-0FDB-1C09-805E67CCC534}"/>
              </a:ext>
            </a:extLst>
          </p:cNvPr>
          <p:cNvCxnSpPr>
            <a:cxnSpLocks/>
            <a:stCxn id="43" idx="1"/>
            <a:endCxn id="27" idx="6"/>
          </p:cNvCxnSpPr>
          <p:nvPr/>
        </p:nvCxnSpPr>
        <p:spPr>
          <a:xfrm flipH="1" flipV="1">
            <a:off x="5750255" y="859747"/>
            <a:ext cx="886915" cy="6914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CF02A48-19B4-F845-83F9-24BA619A9543}"/>
              </a:ext>
            </a:extLst>
          </p:cNvPr>
          <p:cNvSpPr/>
          <p:nvPr/>
        </p:nvSpPr>
        <p:spPr>
          <a:xfrm>
            <a:off x="9248763" y="2390885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F2BB437-E416-F222-5781-F8A90783DFCA}"/>
              </a:ext>
            </a:extLst>
          </p:cNvPr>
          <p:cNvCxnSpPr>
            <a:cxnSpLocks/>
          </p:cNvCxnSpPr>
          <p:nvPr/>
        </p:nvCxnSpPr>
        <p:spPr>
          <a:xfrm>
            <a:off x="8758186" y="2422968"/>
            <a:ext cx="4905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F379776D-5896-DD96-30BA-A2B72822FD94}"/>
              </a:ext>
            </a:extLst>
          </p:cNvPr>
          <p:cNvSpPr/>
          <p:nvPr/>
        </p:nvSpPr>
        <p:spPr>
          <a:xfrm>
            <a:off x="5597855" y="792022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272C33-E141-E3B4-4DF6-21456DB963B0}"/>
              </a:ext>
            </a:extLst>
          </p:cNvPr>
          <p:cNvSpPr/>
          <p:nvPr/>
        </p:nvSpPr>
        <p:spPr>
          <a:xfrm>
            <a:off x="7167564" y="1551177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C614AF3-6C65-3496-E6CC-E2EE931331E5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7297646" y="1666790"/>
            <a:ext cx="1460540" cy="7561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13C150E-47E4-5C8E-4EE9-16AC0818FB44}"/>
              </a:ext>
            </a:extLst>
          </p:cNvPr>
          <p:cNvCxnSpPr>
            <a:cxnSpLocks/>
            <a:stCxn id="43" idx="2"/>
            <a:endCxn id="11" idx="7"/>
          </p:cNvCxnSpPr>
          <p:nvPr/>
        </p:nvCxnSpPr>
        <p:spPr>
          <a:xfrm flipH="1">
            <a:off x="5554624" y="1599066"/>
            <a:ext cx="1060228" cy="5236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21815800-499F-98E5-9940-EFD9F2D1468B}"/>
              </a:ext>
            </a:extLst>
          </p:cNvPr>
          <p:cNvSpPr/>
          <p:nvPr/>
        </p:nvSpPr>
        <p:spPr>
          <a:xfrm>
            <a:off x="6614852" y="1531341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9E06F7F0-FEE2-7FB5-9453-68C76A91129C}"/>
              </a:ext>
            </a:extLst>
          </p:cNvPr>
          <p:cNvCxnSpPr>
            <a:cxnSpLocks/>
            <a:stCxn id="43" idx="6"/>
            <a:endCxn id="28" idx="2"/>
          </p:cNvCxnSpPr>
          <p:nvPr/>
        </p:nvCxnSpPr>
        <p:spPr>
          <a:xfrm>
            <a:off x="6767252" y="1599066"/>
            <a:ext cx="400312" cy="198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C8BFC53-FB6C-FE89-B84E-539F9970D458}"/>
              </a:ext>
            </a:extLst>
          </p:cNvPr>
          <p:cNvCxnSpPr>
            <a:cxnSpLocks/>
          </p:cNvCxnSpPr>
          <p:nvPr/>
        </p:nvCxnSpPr>
        <p:spPr>
          <a:xfrm>
            <a:off x="3370997" y="1424120"/>
            <a:ext cx="86554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FC3BAEF0-A537-7729-2467-E2EFB36851F5}"/>
              </a:ext>
            </a:extLst>
          </p:cNvPr>
          <p:cNvSpPr/>
          <p:nvPr/>
        </p:nvSpPr>
        <p:spPr>
          <a:xfrm>
            <a:off x="7651341" y="1981281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D2565C4-835A-7D54-7606-4FFACA7D6F3A}"/>
              </a:ext>
            </a:extLst>
          </p:cNvPr>
          <p:cNvSpPr/>
          <p:nvPr/>
        </p:nvSpPr>
        <p:spPr>
          <a:xfrm>
            <a:off x="8162489" y="3815632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AC4A7AF-B618-7463-5B32-14C173FC2097}"/>
              </a:ext>
            </a:extLst>
          </p:cNvPr>
          <p:cNvCxnSpPr>
            <a:cxnSpLocks/>
            <a:endCxn id="24" idx="6"/>
          </p:cNvCxnSpPr>
          <p:nvPr/>
        </p:nvCxnSpPr>
        <p:spPr>
          <a:xfrm flipH="1">
            <a:off x="8314889" y="3634233"/>
            <a:ext cx="663626" cy="2491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25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30"/>
            <a:ext cx="4630083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*Le Texas mexicain…</a:t>
            </a:r>
          </a:p>
          <a:p>
            <a:endParaRPr lang="fr-FR" dirty="0"/>
          </a:p>
          <a:p>
            <a:r>
              <a:rPr lang="fr-FR" dirty="0"/>
              <a:t>*Depuis le traité de 1819</a:t>
            </a:r>
          </a:p>
          <a:p>
            <a:r>
              <a:rPr lang="fr-FR" dirty="0"/>
              <a:t>Frontière fixée et respectée des deux côtés</a:t>
            </a:r>
          </a:p>
          <a:p>
            <a:r>
              <a:rPr lang="fr-FR" dirty="0"/>
              <a:t>Pas d’expansion possible ; Mais…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Et dès 1821</a:t>
            </a:r>
            <a:r>
              <a:rPr lang="fr-FR" dirty="0"/>
              <a:t>…</a:t>
            </a:r>
          </a:p>
          <a:p>
            <a:r>
              <a:rPr lang="fr-FR" dirty="0"/>
              <a:t>Au Texas, arrivée de colons américains</a:t>
            </a:r>
          </a:p>
          <a:p>
            <a:r>
              <a:rPr lang="fr-FR" u="sng" dirty="0"/>
              <a:t>Planteurs de coton et propriétaires d’esclaves </a:t>
            </a:r>
          </a:p>
          <a:p>
            <a:endParaRPr lang="fr-FR" dirty="0"/>
          </a:p>
          <a:p>
            <a:r>
              <a:rPr lang="fr-FR" dirty="0"/>
              <a:t>*1835 : Révolte des colons contre le pouvoir mexicain ; Révolte qui provoquera…</a:t>
            </a:r>
          </a:p>
          <a:p>
            <a:endParaRPr lang="fr-FR" dirty="0"/>
          </a:p>
          <a:p>
            <a:r>
              <a:rPr lang="fr-FR" dirty="0"/>
              <a:t>*1846-48 : La guerre des EU contre le Mexique</a:t>
            </a:r>
          </a:p>
          <a:p>
            <a:endParaRPr lang="fr-FR" dirty="0"/>
          </a:p>
          <a:p>
            <a:r>
              <a:rPr lang="fr-FR" dirty="0"/>
              <a:t>Donc…</a:t>
            </a:r>
          </a:p>
          <a:p>
            <a:r>
              <a:rPr lang="fr-FR" dirty="0"/>
              <a:t>*Le Texas ; Et plus globalement</a:t>
            </a:r>
          </a:p>
          <a:p>
            <a:r>
              <a:rPr lang="fr-FR" dirty="0"/>
              <a:t>Le nord du Mexique, ex-Nouvelle-Espagne</a:t>
            </a:r>
          </a:p>
          <a:p>
            <a:r>
              <a:rPr lang="fr-FR" dirty="0"/>
              <a:t>Dernier enjeu de l’expansion des EU</a:t>
            </a:r>
          </a:p>
          <a:p>
            <a:endParaRPr lang="fr-FR" dirty="0"/>
          </a:p>
          <a:p>
            <a:r>
              <a:rPr lang="fr-FR" dirty="0"/>
              <a:t>*Récit et pour cela, retour au XVIe siècle…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2E3DE9C-4456-BD2F-2D20-857F0C2AB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81" y="147337"/>
            <a:ext cx="7175482" cy="48613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1B9DB3-B62E-1570-8BE7-2BC72D490CD3}"/>
              </a:ext>
            </a:extLst>
          </p:cNvPr>
          <p:cNvSpPr/>
          <p:nvPr/>
        </p:nvSpPr>
        <p:spPr>
          <a:xfrm>
            <a:off x="4915768" y="116630"/>
            <a:ext cx="6788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1834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C667B8-020C-63F8-98E9-E9880B88CF7D}"/>
              </a:ext>
            </a:extLst>
          </p:cNvPr>
          <p:cNvSpPr/>
          <p:nvPr/>
        </p:nvSpPr>
        <p:spPr>
          <a:xfrm>
            <a:off x="8332522" y="2988753"/>
            <a:ext cx="152400" cy="135449"/>
          </a:xfrm>
          <a:prstGeom prst="ellipse">
            <a:avLst/>
          </a:prstGeom>
          <a:solidFill>
            <a:srgbClr val="FFCC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FEA0C15-905C-E45A-3FE6-9BE45AFE6558}"/>
              </a:ext>
            </a:extLst>
          </p:cNvPr>
          <p:cNvSpPr/>
          <p:nvPr/>
        </p:nvSpPr>
        <p:spPr>
          <a:xfrm>
            <a:off x="8703286" y="1694490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DEC6FB1-B7F6-C71C-F1DB-30ED13DE170B}"/>
              </a:ext>
            </a:extLst>
          </p:cNvPr>
          <p:cNvSpPr/>
          <p:nvPr/>
        </p:nvSpPr>
        <p:spPr>
          <a:xfrm>
            <a:off x="7652101" y="2048927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CC1FBCA-3606-F0CB-0A10-604642D9A2B5}"/>
              </a:ext>
            </a:extLst>
          </p:cNvPr>
          <p:cNvSpPr/>
          <p:nvPr/>
        </p:nvSpPr>
        <p:spPr>
          <a:xfrm>
            <a:off x="5993019" y="1136271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0A109C-205D-FA0F-BAF5-BA5602A43977}"/>
              </a:ext>
            </a:extLst>
          </p:cNvPr>
          <p:cNvSpPr/>
          <p:nvPr/>
        </p:nvSpPr>
        <p:spPr>
          <a:xfrm>
            <a:off x="5424542" y="2102894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05F9EB5-58AA-DE05-4B64-E76674FBB172}"/>
              </a:ext>
            </a:extLst>
          </p:cNvPr>
          <p:cNvSpPr/>
          <p:nvPr/>
        </p:nvSpPr>
        <p:spPr>
          <a:xfrm>
            <a:off x="8162489" y="3815632"/>
            <a:ext cx="152400" cy="13544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261B799-5383-9B0E-4142-4326FA4FD56D}"/>
              </a:ext>
            </a:extLst>
          </p:cNvPr>
          <p:cNvSpPr/>
          <p:nvPr/>
        </p:nvSpPr>
        <p:spPr>
          <a:xfrm>
            <a:off x="6462452" y="3056477"/>
            <a:ext cx="152400" cy="13544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884EA42-8251-5220-E912-706C5642DC5B}"/>
              </a:ext>
            </a:extLst>
          </p:cNvPr>
          <p:cNvSpPr/>
          <p:nvPr/>
        </p:nvSpPr>
        <p:spPr>
          <a:xfrm>
            <a:off x="7548058" y="2700904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912601D-AF7F-C42A-020B-9A874F9BDF57}"/>
              </a:ext>
            </a:extLst>
          </p:cNvPr>
          <p:cNvSpPr/>
          <p:nvPr/>
        </p:nvSpPr>
        <p:spPr>
          <a:xfrm>
            <a:off x="7710975" y="992347"/>
            <a:ext cx="311059" cy="28784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12D3640-E115-8000-C7D5-E6AD6376198F}"/>
              </a:ext>
            </a:extLst>
          </p:cNvPr>
          <p:cNvSpPr/>
          <p:nvPr/>
        </p:nvSpPr>
        <p:spPr>
          <a:xfrm>
            <a:off x="10004655" y="2578032"/>
            <a:ext cx="311059" cy="2878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30ACD27-3958-547D-5BF0-5E51C09A6D23}"/>
              </a:ext>
            </a:extLst>
          </p:cNvPr>
          <p:cNvSpPr/>
          <p:nvPr/>
        </p:nvSpPr>
        <p:spPr>
          <a:xfrm>
            <a:off x="8978515" y="2618651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FC6C26B-D345-5CA2-1A15-F7665D2A5F3B}"/>
              </a:ext>
            </a:extLst>
          </p:cNvPr>
          <p:cNvSpPr/>
          <p:nvPr/>
        </p:nvSpPr>
        <p:spPr>
          <a:xfrm>
            <a:off x="8978515" y="3566508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57BE613-CD00-0FDB-1C09-805E67CCC534}"/>
              </a:ext>
            </a:extLst>
          </p:cNvPr>
          <p:cNvCxnSpPr>
            <a:cxnSpLocks/>
            <a:stCxn id="43" idx="1"/>
            <a:endCxn id="27" idx="6"/>
          </p:cNvCxnSpPr>
          <p:nvPr/>
        </p:nvCxnSpPr>
        <p:spPr>
          <a:xfrm flipH="1" flipV="1">
            <a:off x="5750255" y="859747"/>
            <a:ext cx="886915" cy="6914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CF02A48-19B4-F845-83F9-24BA619A9543}"/>
              </a:ext>
            </a:extLst>
          </p:cNvPr>
          <p:cNvSpPr/>
          <p:nvPr/>
        </p:nvSpPr>
        <p:spPr>
          <a:xfrm>
            <a:off x="9248763" y="2390885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F2BB437-E416-F222-5781-F8A90783DFCA}"/>
              </a:ext>
            </a:extLst>
          </p:cNvPr>
          <p:cNvCxnSpPr>
            <a:cxnSpLocks/>
          </p:cNvCxnSpPr>
          <p:nvPr/>
        </p:nvCxnSpPr>
        <p:spPr>
          <a:xfrm>
            <a:off x="8758186" y="2422968"/>
            <a:ext cx="4905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F379776D-5896-DD96-30BA-A2B72822FD94}"/>
              </a:ext>
            </a:extLst>
          </p:cNvPr>
          <p:cNvSpPr/>
          <p:nvPr/>
        </p:nvSpPr>
        <p:spPr>
          <a:xfrm>
            <a:off x="5597855" y="792022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272C33-E141-E3B4-4DF6-21456DB963B0}"/>
              </a:ext>
            </a:extLst>
          </p:cNvPr>
          <p:cNvSpPr/>
          <p:nvPr/>
        </p:nvSpPr>
        <p:spPr>
          <a:xfrm>
            <a:off x="7167564" y="1551177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C614AF3-6C65-3496-E6CC-E2EE931331E5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7297646" y="1666790"/>
            <a:ext cx="1460540" cy="7561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13C150E-47E4-5C8E-4EE9-16AC0818FB44}"/>
              </a:ext>
            </a:extLst>
          </p:cNvPr>
          <p:cNvCxnSpPr>
            <a:cxnSpLocks/>
            <a:stCxn id="43" idx="2"/>
            <a:endCxn id="11" idx="7"/>
          </p:cNvCxnSpPr>
          <p:nvPr/>
        </p:nvCxnSpPr>
        <p:spPr>
          <a:xfrm flipH="1">
            <a:off x="5554624" y="1599066"/>
            <a:ext cx="1060228" cy="5236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21815800-499F-98E5-9940-EFD9F2D1468B}"/>
              </a:ext>
            </a:extLst>
          </p:cNvPr>
          <p:cNvSpPr/>
          <p:nvPr/>
        </p:nvSpPr>
        <p:spPr>
          <a:xfrm>
            <a:off x="6614852" y="1531341"/>
            <a:ext cx="152400" cy="13544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9E06F7F0-FEE2-7FB5-9453-68C76A91129C}"/>
              </a:ext>
            </a:extLst>
          </p:cNvPr>
          <p:cNvCxnSpPr>
            <a:cxnSpLocks/>
            <a:stCxn id="43" idx="6"/>
            <a:endCxn id="28" idx="2"/>
          </p:cNvCxnSpPr>
          <p:nvPr/>
        </p:nvCxnSpPr>
        <p:spPr>
          <a:xfrm>
            <a:off x="6767252" y="1599066"/>
            <a:ext cx="400312" cy="198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971CD24-85C7-69FF-B87E-ACEB7353D539}"/>
              </a:ext>
            </a:extLst>
          </p:cNvPr>
          <p:cNvCxnSpPr>
            <a:cxnSpLocks/>
            <a:stCxn id="18" idx="2"/>
            <a:endCxn id="12" idx="6"/>
          </p:cNvCxnSpPr>
          <p:nvPr/>
        </p:nvCxnSpPr>
        <p:spPr>
          <a:xfrm flipH="1">
            <a:off x="8314889" y="3634233"/>
            <a:ext cx="663626" cy="2491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330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F41BA-9BFC-0757-7331-30B89593B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A5DECE-7D8C-BC33-4B56-128330872260}"/>
              </a:ext>
            </a:extLst>
          </p:cNvPr>
          <p:cNvSpPr/>
          <p:nvPr/>
        </p:nvSpPr>
        <p:spPr>
          <a:xfrm>
            <a:off x="119336" y="116630"/>
            <a:ext cx="5724873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*1816-20</a:t>
            </a:r>
          </a:p>
          <a:p>
            <a:r>
              <a:rPr lang="fr-FR" dirty="0"/>
              <a:t>Le Parti fédéraliste disparaît ; Et le 1</a:t>
            </a:r>
            <a:r>
              <a:rPr lang="fr-FR" baseline="30000" dirty="0"/>
              <a:t>er</a:t>
            </a:r>
            <a:r>
              <a:rPr lang="fr-FR" dirty="0"/>
              <a:t> bipartisme avec</a:t>
            </a:r>
          </a:p>
          <a:p>
            <a:r>
              <a:rPr lang="fr-FR" dirty="0"/>
              <a:t>Le Parti républicain-démocrate seul en lice…</a:t>
            </a:r>
          </a:p>
          <a:p>
            <a:endParaRPr lang="fr-FR" dirty="0"/>
          </a:p>
          <a:p>
            <a:r>
              <a:rPr lang="fr-FR" dirty="0"/>
              <a:t>*1820 : </a:t>
            </a:r>
            <a:r>
              <a:rPr lang="fr-FR" u="sng" dirty="0"/>
              <a:t>James Monroe</a:t>
            </a:r>
            <a:r>
              <a:rPr lang="fr-FR" dirty="0"/>
              <a:t>, seul candidat, réélu</a:t>
            </a:r>
          </a:p>
          <a:p>
            <a:r>
              <a:rPr lang="fr-FR" dirty="0"/>
              <a:t>Moins une voix pour son rival, </a:t>
            </a:r>
            <a:r>
              <a:rPr lang="fr-FR" u="sng" dirty="0"/>
              <a:t>John Quincy Adams</a:t>
            </a:r>
          </a:p>
          <a:p>
            <a:r>
              <a:rPr lang="fr-FR" dirty="0"/>
              <a:t>Tous deux républicains-démocrates</a:t>
            </a:r>
          </a:p>
          <a:p>
            <a:endParaRPr lang="fr-FR" dirty="0"/>
          </a:p>
          <a:p>
            <a:r>
              <a:rPr lang="fr-FR" dirty="0"/>
              <a:t>*1820 : Un seul parti et l’unanimisme ; Et pour Monroe… </a:t>
            </a:r>
            <a:r>
              <a:rPr lang="fr-FR" i="1" dirty="0"/>
              <a:t>Nous vivons l’ère des bons sentiments…</a:t>
            </a:r>
          </a:p>
        </p:txBody>
      </p:sp>
      <p:pic>
        <p:nvPicPr>
          <p:cNvPr id="8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C86D3B44-4307-F6EC-42D2-DB9078965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116631"/>
            <a:ext cx="6094946" cy="42966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7" y="116629"/>
            <a:ext cx="574543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*1824-28 : Avec le suffrage universel</a:t>
            </a:r>
          </a:p>
          <a:p>
            <a:r>
              <a:rPr lang="fr-FR" dirty="0"/>
              <a:t>Le bipartisme revient…</a:t>
            </a:r>
          </a:p>
          <a:p>
            <a:endParaRPr lang="fr-FR" dirty="0"/>
          </a:p>
          <a:p>
            <a:r>
              <a:rPr lang="fr-FR" dirty="0"/>
              <a:t>*1828 : Suffrage universel dans 22 Etats sur 24</a:t>
            </a:r>
          </a:p>
          <a:p>
            <a:endParaRPr lang="fr-FR" dirty="0"/>
          </a:p>
          <a:p>
            <a:r>
              <a:rPr lang="fr-FR" dirty="0"/>
              <a:t>- Droit de vote aux </a:t>
            </a:r>
            <a:r>
              <a:rPr lang="fr-FR" i="1" dirty="0"/>
              <a:t>hommes blancs</a:t>
            </a:r>
            <a:r>
              <a:rPr lang="fr-FR" dirty="0"/>
              <a:t>, incluant les immigrants</a:t>
            </a:r>
          </a:p>
          <a:p>
            <a:r>
              <a:rPr lang="fr-FR" dirty="0"/>
              <a:t>Même si ils ne sont pas encore naturalisés</a:t>
            </a:r>
          </a:p>
          <a:p>
            <a:endParaRPr lang="fr-FR" dirty="0"/>
          </a:p>
          <a:p>
            <a:r>
              <a:rPr lang="fr-FR" dirty="0"/>
              <a:t>- Mais excluant les femmes, les Noirs même libres (!)</a:t>
            </a:r>
          </a:p>
          <a:p>
            <a:r>
              <a:rPr lang="fr-FR" dirty="0"/>
              <a:t>Et les tribus indiennes car </a:t>
            </a:r>
            <a:r>
              <a:rPr lang="fr-FR" i="1" dirty="0"/>
              <a:t>étrangères</a:t>
            </a:r>
            <a:r>
              <a:rPr lang="fr-FR" dirty="0"/>
              <a:t> (!!)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Et ainsi, un nombre d’électeurs croissants…</a:t>
            </a:r>
          </a:p>
          <a:p>
            <a:r>
              <a:rPr lang="fr-FR" dirty="0"/>
              <a:t>1824 : 356 000 ; 1836 : 1 500 000 ; 1840 : 2 400 000</a:t>
            </a:r>
          </a:p>
          <a:p>
            <a:endParaRPr lang="fr-FR" dirty="0"/>
          </a:p>
          <a:p>
            <a:r>
              <a:rPr lang="fr-FR" dirty="0"/>
              <a:t>*Conséquences…</a:t>
            </a:r>
          </a:p>
        </p:txBody>
      </p:sp>
      <p:pic>
        <p:nvPicPr>
          <p:cNvPr id="3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01E59304-6C5B-CEB7-C5E4-686EFCC1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116631"/>
            <a:ext cx="6094946" cy="42966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9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E7419-F468-4F53-25B0-8C7158DE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6AECBE-AA0A-00EA-6FB7-E8B3AC054A04}"/>
              </a:ext>
            </a:extLst>
          </p:cNvPr>
          <p:cNvSpPr/>
          <p:nvPr/>
        </p:nvSpPr>
        <p:spPr>
          <a:xfrm>
            <a:off x="119337" y="116629"/>
            <a:ext cx="574543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*1824-28 : Avec le suffrage universel et la démocratisation</a:t>
            </a:r>
          </a:p>
          <a:p>
            <a:r>
              <a:rPr lang="fr-FR" dirty="0"/>
              <a:t>Le corps électoral devient massif ; Et par conséquent…</a:t>
            </a:r>
          </a:p>
          <a:p>
            <a:endParaRPr lang="fr-FR" dirty="0"/>
          </a:p>
          <a:p>
            <a:r>
              <a:rPr lang="fr-FR" dirty="0"/>
              <a:t>La vie politique terne </a:t>
            </a:r>
            <a:r>
              <a:rPr lang="fr-FR" i="1" dirty="0"/>
              <a:t>des bons sentiments</a:t>
            </a:r>
            <a:endParaRPr lang="fr-FR" dirty="0"/>
          </a:p>
          <a:p>
            <a:r>
              <a:rPr lang="fr-FR" dirty="0"/>
              <a:t>Se </a:t>
            </a:r>
            <a:r>
              <a:rPr lang="fr-FR" i="1" dirty="0"/>
              <a:t>popularise</a:t>
            </a:r>
            <a:r>
              <a:rPr lang="fr-FR" dirty="0"/>
              <a:t> et se ravive</a:t>
            </a:r>
          </a:p>
          <a:p>
            <a:endParaRPr lang="fr-FR" dirty="0"/>
          </a:p>
          <a:p>
            <a:r>
              <a:rPr lang="fr-FR" dirty="0"/>
              <a:t>L’unanimisme laisse place à nouveau aux conflits politiques</a:t>
            </a:r>
          </a:p>
          <a:p>
            <a:r>
              <a:rPr lang="fr-FR" dirty="0"/>
              <a:t>Donnant ainsi naissance à un 2</a:t>
            </a:r>
            <a:r>
              <a:rPr lang="fr-FR" baseline="30000" dirty="0"/>
              <a:t>ème</a:t>
            </a:r>
            <a:r>
              <a:rPr lang="fr-FR" dirty="0"/>
              <a:t> bipartisme 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Dans un 1</a:t>
            </a:r>
            <a:r>
              <a:rPr lang="fr-FR" u="sng" baseline="30000" dirty="0"/>
              <a:t>er</a:t>
            </a:r>
            <a:r>
              <a:rPr lang="fr-FR" u="sng" dirty="0"/>
              <a:t> temps…</a:t>
            </a:r>
            <a:endParaRPr lang="fr-FR" dirty="0"/>
          </a:p>
        </p:txBody>
      </p:sp>
      <p:pic>
        <p:nvPicPr>
          <p:cNvPr id="3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D979DD94-1DFD-6584-1A5F-B7CE334E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116631"/>
            <a:ext cx="6094946" cy="42966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92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FA0C3-0448-8887-D481-F4374014A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B7E4A1-1E27-7F8C-26C8-FDF1274CDF10}"/>
              </a:ext>
            </a:extLst>
          </p:cNvPr>
          <p:cNvSpPr/>
          <p:nvPr/>
        </p:nvSpPr>
        <p:spPr>
          <a:xfrm>
            <a:off x="119337" y="116629"/>
            <a:ext cx="574543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</a:t>
            </a:r>
            <a:r>
              <a:rPr lang="fr-FR" u="sng" dirty="0"/>
              <a:t>Dans un 1</a:t>
            </a:r>
            <a:r>
              <a:rPr lang="fr-FR" u="sng" baseline="30000" dirty="0"/>
              <a:t>er</a:t>
            </a:r>
            <a:r>
              <a:rPr lang="fr-FR" u="sng" dirty="0"/>
              <a:t> temps</a:t>
            </a:r>
            <a:r>
              <a:rPr lang="fr-FR" dirty="0"/>
              <a:t>, ce nouveau bipartisme </a:t>
            </a:r>
            <a:r>
              <a:rPr lang="fr-FR" i="1" dirty="0"/>
              <a:t>populaire</a:t>
            </a:r>
          </a:p>
          <a:p>
            <a:r>
              <a:rPr lang="fr-FR" dirty="0"/>
              <a:t>Va remplir deux fonctions…</a:t>
            </a:r>
          </a:p>
          <a:p>
            <a:endParaRPr lang="fr-FR" dirty="0"/>
          </a:p>
          <a:p>
            <a:r>
              <a:rPr lang="fr-FR" dirty="0"/>
              <a:t>Face à la massification du corps électoral</a:t>
            </a:r>
          </a:p>
          <a:p>
            <a:r>
              <a:rPr lang="fr-FR" dirty="0"/>
              <a:t>Permettre d’intégrer et de rassembler les Américains</a:t>
            </a:r>
          </a:p>
          <a:p>
            <a:endParaRPr lang="fr-FR" dirty="0"/>
          </a:p>
          <a:p>
            <a:r>
              <a:rPr lang="fr-FR" dirty="0"/>
              <a:t>Malgré leurs doubles différences</a:t>
            </a:r>
            <a:endParaRPr lang="fr-FR" u="sng" dirty="0"/>
          </a:p>
          <a:p>
            <a:r>
              <a:rPr lang="fr-FR" u="sng" dirty="0"/>
              <a:t>Riches et pauvres</a:t>
            </a:r>
            <a:r>
              <a:rPr lang="fr-FR" dirty="0"/>
              <a:t>, et </a:t>
            </a:r>
            <a:r>
              <a:rPr lang="fr-FR" u="sng" dirty="0"/>
              <a:t>Nord, Sud </a:t>
            </a:r>
            <a:r>
              <a:rPr lang="fr-FR" u="sng"/>
              <a:t>et Ouest</a:t>
            </a:r>
            <a:endParaRPr lang="fr-FR" u="sng" dirty="0"/>
          </a:p>
          <a:p>
            <a:r>
              <a:rPr lang="fr-FR" dirty="0"/>
              <a:t>Et en conséquence, de consolider l’unité nationale</a:t>
            </a:r>
          </a:p>
          <a:p>
            <a:endParaRPr lang="fr-FR" dirty="0"/>
          </a:p>
          <a:p>
            <a:r>
              <a:rPr lang="fr-FR" dirty="0"/>
              <a:t>*1824 ?</a:t>
            </a:r>
          </a:p>
          <a:p>
            <a:r>
              <a:rPr lang="fr-FR" dirty="0"/>
              <a:t>Fin du 2</a:t>
            </a:r>
            <a:r>
              <a:rPr lang="fr-FR" baseline="30000" dirty="0"/>
              <a:t>ème</a:t>
            </a:r>
            <a:r>
              <a:rPr lang="fr-FR" dirty="0"/>
              <a:t> mandat de </a:t>
            </a:r>
            <a:r>
              <a:rPr lang="fr-FR" u="sng" dirty="0"/>
              <a:t>James Monroe</a:t>
            </a:r>
          </a:p>
          <a:p>
            <a:r>
              <a:rPr lang="fr-FR" dirty="0"/>
              <a:t>Election du 6</a:t>
            </a:r>
            <a:r>
              <a:rPr lang="fr-FR" baseline="30000" dirty="0"/>
              <a:t>ème</a:t>
            </a:r>
            <a:r>
              <a:rPr lang="fr-FR" dirty="0"/>
              <a:t> président…</a:t>
            </a:r>
          </a:p>
          <a:p>
            <a:endParaRPr lang="fr-FR" dirty="0"/>
          </a:p>
          <a:p>
            <a:r>
              <a:rPr lang="fr-FR" dirty="0"/>
              <a:t>*Récit…</a:t>
            </a:r>
          </a:p>
        </p:txBody>
      </p:sp>
      <p:pic>
        <p:nvPicPr>
          <p:cNvPr id="3" name="Picture 2" descr="C:\Users\Christophe\Pictures\My Scans\2016-01 (janv.)\scan0016.jpg">
            <a:extLst>
              <a:ext uri="{FF2B5EF4-FFF2-40B4-BE49-F238E27FC236}">
                <a16:creationId xmlns:a16="http://schemas.microsoft.com/office/drawing/2014/main" id="{CDB376C1-245F-7209-510C-DC52275C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116631"/>
            <a:ext cx="6094946" cy="42966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49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336" y="116630"/>
            <a:ext cx="6158634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1824-1828 : L’échec électoral d’Andrew Jackson provoque une recomposition du paysage politique ; Naissances du Parti démocrate et du Parti national-républicain</a:t>
            </a:r>
            <a:endParaRPr lang="fr-FR" dirty="0"/>
          </a:p>
          <a:p>
            <a:endParaRPr lang="fr-FR" dirty="0"/>
          </a:p>
          <a:p>
            <a:r>
              <a:rPr lang="fr-FR" dirty="0"/>
              <a:t>*1824 : Election du 6</a:t>
            </a:r>
            <a:r>
              <a:rPr lang="fr-FR" baseline="30000" dirty="0"/>
              <a:t>ème</a:t>
            </a:r>
            <a:r>
              <a:rPr lang="fr-FR" dirty="0"/>
              <a:t> président…</a:t>
            </a:r>
          </a:p>
          <a:p>
            <a:r>
              <a:rPr lang="fr-FR" dirty="0"/>
              <a:t>Le Parti républicain-démocrate toujours seul en lice</a:t>
            </a:r>
          </a:p>
          <a:p>
            <a:r>
              <a:rPr lang="fr-FR" dirty="0"/>
              <a:t>Mais le candidat officiel, </a:t>
            </a:r>
            <a:r>
              <a:rPr lang="fr-FR" u="sng" dirty="0"/>
              <a:t>William Crawford</a:t>
            </a:r>
            <a:r>
              <a:rPr lang="fr-FR" dirty="0"/>
              <a:t>, jugé illégitime</a:t>
            </a:r>
            <a:endParaRPr lang="fr-FR" u="sng" dirty="0"/>
          </a:p>
          <a:p>
            <a:r>
              <a:rPr lang="fr-FR" dirty="0"/>
              <a:t>Donc quatre candidats, tous Républicains-démocrates</a:t>
            </a:r>
          </a:p>
          <a:p>
            <a:endParaRPr lang="fr-FR" dirty="0"/>
          </a:p>
          <a:p>
            <a:r>
              <a:rPr lang="fr-FR" dirty="0"/>
              <a:t>*Sur 261 grands électeurs…</a:t>
            </a:r>
          </a:p>
          <a:p>
            <a:r>
              <a:rPr lang="fr-FR" u="sng" dirty="0"/>
              <a:t>Andrew Jackson</a:t>
            </a:r>
            <a:r>
              <a:rPr lang="fr-FR" dirty="0"/>
              <a:t> obtient 99 voix</a:t>
            </a:r>
          </a:p>
          <a:p>
            <a:r>
              <a:rPr lang="fr-FR" dirty="0"/>
              <a:t>Contre 84 voix à </a:t>
            </a:r>
            <a:r>
              <a:rPr lang="fr-FR" u="sng" dirty="0"/>
              <a:t>John Quincy Adams</a:t>
            </a:r>
            <a:endParaRPr lang="fr-FR" dirty="0"/>
          </a:p>
          <a:p>
            <a:r>
              <a:rPr lang="fr-FR" dirty="0"/>
              <a:t>Jackson vainqueur mais sans majorité absolue (131)</a:t>
            </a:r>
          </a:p>
          <a:p>
            <a:endParaRPr lang="fr-FR" dirty="0"/>
          </a:p>
          <a:p>
            <a:r>
              <a:rPr lang="fr-FR" dirty="0"/>
              <a:t>*La Chambre des représentants (une voix par Etat)</a:t>
            </a:r>
          </a:p>
          <a:p>
            <a:r>
              <a:rPr lang="fr-FR" dirty="0"/>
              <a:t>Dominée par </a:t>
            </a:r>
            <a:r>
              <a:rPr lang="fr-FR" u="sng" dirty="0"/>
              <a:t>Henry Clay</a:t>
            </a:r>
            <a:r>
              <a:rPr lang="fr-FR" dirty="0"/>
              <a:t> (4</a:t>
            </a:r>
            <a:r>
              <a:rPr lang="fr-FR" baseline="30000" dirty="0"/>
              <a:t>ème</a:t>
            </a:r>
            <a:r>
              <a:rPr lang="fr-FR" dirty="0"/>
              <a:t> candidat, donc exclu de ce vote)</a:t>
            </a:r>
          </a:p>
          <a:p>
            <a:r>
              <a:rPr lang="fr-FR" dirty="0"/>
              <a:t>Vote pour Adams : Adams : 13 ; Jackson : 7 ; Crawford : 4</a:t>
            </a:r>
          </a:p>
          <a:p>
            <a:endParaRPr lang="fr-FR" dirty="0"/>
          </a:p>
          <a:p>
            <a:r>
              <a:rPr lang="fr-FR" dirty="0"/>
              <a:t>*Jackson se sent trahi ; Conséquence majeure</a:t>
            </a:r>
          </a:p>
          <a:p>
            <a:r>
              <a:rPr lang="fr-FR" dirty="0"/>
              <a:t>Recomposition du paysage politique…</a:t>
            </a:r>
          </a:p>
        </p:txBody>
      </p:sp>
    </p:spTree>
    <p:extLst>
      <p:ext uri="{BB962C8B-B14F-4D97-AF65-F5344CB8AC3E}">
        <p14:creationId xmlns:p14="http://schemas.microsoft.com/office/powerpoint/2010/main" val="22309894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89942</TotalTime>
  <Words>3795</Words>
  <Application>Microsoft Office PowerPoint</Application>
  <PresentationFormat>Grand écran</PresentationFormat>
  <Paragraphs>566</Paragraphs>
  <Slides>41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5 novembre 2024 (2/15)  8ème période : 1815-1914 Europe et Russie à la conquête de l’Orient et de l’Asie  1824-1865 : Les Etats-Unis ante bellum : Extension maximale à l’Ouest Crises politico-sociales, la question de l’esclavage et la guerre de Sécession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726</cp:revision>
  <dcterms:created xsi:type="dcterms:W3CDTF">2023-07-15T08:08:34Z</dcterms:created>
  <dcterms:modified xsi:type="dcterms:W3CDTF">2024-11-19T16:21:25Z</dcterms:modified>
</cp:coreProperties>
</file>