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12463" r:id="rId2"/>
    <p:sldId id="12786" r:id="rId3"/>
    <p:sldId id="12438" r:id="rId4"/>
    <p:sldId id="12670" r:id="rId5"/>
    <p:sldId id="12739" r:id="rId6"/>
    <p:sldId id="12467" r:id="rId7"/>
    <p:sldId id="12740" r:id="rId8"/>
    <p:sldId id="12671" r:id="rId9"/>
    <p:sldId id="12756" r:id="rId10"/>
    <p:sldId id="12741" r:id="rId11"/>
    <p:sldId id="12742" r:id="rId12"/>
    <p:sldId id="12755" r:id="rId13"/>
    <p:sldId id="12471" r:id="rId14"/>
    <p:sldId id="12441" r:id="rId15"/>
    <p:sldId id="12469" r:id="rId16"/>
    <p:sldId id="12743" r:id="rId17"/>
    <p:sldId id="12470" r:id="rId18"/>
    <p:sldId id="12744" r:id="rId19"/>
    <p:sldId id="12472" r:id="rId20"/>
    <p:sldId id="12474" r:id="rId21"/>
    <p:sldId id="12477" r:id="rId22"/>
    <p:sldId id="12757" r:id="rId23"/>
    <p:sldId id="12669" r:id="rId24"/>
    <p:sldId id="12480" r:id="rId25"/>
    <p:sldId id="12485" r:id="rId26"/>
    <p:sldId id="12672" r:id="rId27"/>
    <p:sldId id="12482" r:id="rId28"/>
    <p:sldId id="12501" r:id="rId29"/>
    <p:sldId id="12486" r:id="rId30"/>
    <p:sldId id="12488" r:id="rId31"/>
    <p:sldId id="12489" r:id="rId32"/>
    <p:sldId id="12490" r:id="rId33"/>
    <p:sldId id="12492" r:id="rId34"/>
    <p:sldId id="12667" r:id="rId35"/>
    <p:sldId id="12668" r:id="rId36"/>
    <p:sldId id="12497" r:id="rId37"/>
    <p:sldId id="12729" r:id="rId38"/>
    <p:sldId id="12498" r:id="rId39"/>
    <p:sldId id="12673" r:id="rId40"/>
    <p:sldId id="12674" r:id="rId41"/>
    <p:sldId id="12500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B0F0"/>
    <a:srgbClr val="FF00FF"/>
    <a:srgbClr val="FF99FF"/>
    <a:srgbClr val="FF33CC"/>
    <a:srgbClr val="FFFF00"/>
    <a:srgbClr val="2F5597"/>
    <a:srgbClr val="92D050"/>
    <a:srgbClr val="B4C7E7"/>
    <a:srgbClr val="69A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86398" autoAdjust="0"/>
  </p:normalViewPr>
  <p:slideViewPr>
    <p:cSldViewPr snapToGrid="0">
      <p:cViewPr varScale="1">
        <p:scale>
          <a:sx n="70" d="100"/>
          <a:sy n="70" d="100"/>
        </p:scale>
        <p:origin x="73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BB75B-A4CF-C397-6125-DA1DC9495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3CEF86B-9259-98E2-188F-B1411F74F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C26E3AD-DE9B-3D8C-1671-AB767EFF2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D2AC23-CB13-908A-2112-06BDF0394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2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4.wdp"/><Relationship Id="rId4" Type="http://schemas.openxmlformats.org/officeDocument/2006/relationships/image" Target="../media/image14.png"/><Relationship Id="rId9" Type="http://schemas.microsoft.com/office/2007/relationships/hdphoto" Target="../media/hdphoto16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1C352-D82D-A477-C53D-F0001A0F9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29F683F-93D2-DBBA-0136-C2F4C9F0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5 novembre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2024 (2/15)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19 novembre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2024 (3/15)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latin typeface="+mn-lt"/>
              </a:rPr>
              <a:t>1824-1865 : Les Etats-Unis </a:t>
            </a:r>
            <a:r>
              <a:rPr lang="fr-FR" sz="2800" i="1" dirty="0">
                <a:latin typeface="+mn-lt"/>
              </a:rPr>
              <a:t>ante </a:t>
            </a:r>
            <a:r>
              <a:rPr lang="fr-FR" sz="2800" i="1" dirty="0" err="1">
                <a:latin typeface="+mn-lt"/>
              </a:rPr>
              <a:t>bellum</a:t>
            </a:r>
            <a:r>
              <a:rPr lang="fr-FR" sz="2800" dirty="0">
                <a:latin typeface="+mn-lt"/>
              </a:rPr>
              <a:t> : Extension maximale à l’Ouest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Crises politico-sociales, la question de l’esclavage et la guerre de Sécession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Suite…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9C72CF-4F5B-FC3B-E668-39A75C91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20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ECBD2-D76E-DB72-B90F-BA603F1A0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560FBE-7E60-3B8A-0267-C27457B934A1}"/>
              </a:ext>
            </a:extLst>
          </p:cNvPr>
          <p:cNvSpPr/>
          <p:nvPr/>
        </p:nvSpPr>
        <p:spPr>
          <a:xfrm>
            <a:off x="119336" y="116629"/>
            <a:ext cx="5353415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1790-1825 : Arrivée des Américains ; Condominium américano-britannique de l’Oregon ; Les Russes contenus au nord du 54°40’</a:t>
            </a:r>
          </a:p>
          <a:p>
            <a:endParaRPr lang="fr-FR" dirty="0"/>
          </a:p>
          <a:p>
            <a:r>
              <a:rPr lang="fr-FR" dirty="0"/>
              <a:t>b) Contrôler la traite des fourrures…</a:t>
            </a:r>
          </a:p>
          <a:p>
            <a:endParaRPr lang="fr-FR" dirty="0"/>
          </a:p>
          <a:p>
            <a:r>
              <a:rPr lang="fr-FR" dirty="0"/>
              <a:t>*1793 : Au nord, l’expédition du Britannique </a:t>
            </a:r>
            <a:r>
              <a:rPr lang="fr-FR" u="sng" dirty="0"/>
              <a:t>Alexander Mackenzie</a:t>
            </a:r>
            <a:r>
              <a:rPr lang="fr-FR" dirty="0"/>
              <a:t>, de la Compagnie du Nord-Ouest (CNO) Atteint la côte du Pacifique</a:t>
            </a:r>
          </a:p>
          <a:p>
            <a:endParaRPr lang="fr-FR" dirty="0"/>
          </a:p>
          <a:p>
            <a:r>
              <a:rPr lang="fr-FR" dirty="0"/>
              <a:t>*1800 : Finalement, l’Oregon passe sous la domination</a:t>
            </a:r>
          </a:p>
          <a:p>
            <a:r>
              <a:rPr lang="fr-FR" dirty="0"/>
              <a:t>De la Compagnie de la Baie d’Hudson (CBH)</a:t>
            </a:r>
          </a:p>
          <a:p>
            <a:r>
              <a:rPr lang="fr-FR" dirty="0"/>
              <a:t>NB : CNO sera absorbée par la CBH en 1821</a:t>
            </a:r>
          </a:p>
          <a:p>
            <a:endParaRPr lang="fr-FR" dirty="0"/>
          </a:p>
          <a:p>
            <a:r>
              <a:rPr lang="fr-FR" dirty="0"/>
              <a:t>*Mais aux intrusions russes (51°     )</a:t>
            </a:r>
          </a:p>
          <a:p>
            <a:r>
              <a:rPr lang="fr-FR" dirty="0"/>
              <a:t>Les Britanniques doivent surtout faire face</a:t>
            </a:r>
          </a:p>
          <a:p>
            <a:r>
              <a:rPr lang="fr-FR" dirty="0"/>
              <a:t>A celles, nouvelles, des Américains…</a:t>
            </a:r>
          </a:p>
        </p:txBody>
      </p:sp>
      <p:pic>
        <p:nvPicPr>
          <p:cNvPr id="5" name="Image 4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6A12494F-A234-0D79-2543-A13BDE26D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2" y="116629"/>
            <a:ext cx="6477081" cy="65985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1BA8676-88FA-8434-F6A1-877E0465E6C5}"/>
              </a:ext>
            </a:extLst>
          </p:cNvPr>
          <p:cNvSpPr/>
          <p:nvPr/>
        </p:nvSpPr>
        <p:spPr>
          <a:xfrm>
            <a:off x="6860190" y="1958006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05661BA-F385-FE3A-E68C-1605D5FB8474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6472701" y="2058882"/>
            <a:ext cx="387489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E9C609A8-3A56-1E4E-9B61-37CB5DCD8F08}"/>
              </a:ext>
            </a:extLst>
          </p:cNvPr>
          <p:cNvSpPr/>
          <p:nvPr/>
        </p:nvSpPr>
        <p:spPr>
          <a:xfrm>
            <a:off x="6234667" y="260654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A3CE197-EEB4-AB95-2B09-926EF1D5675F}"/>
              </a:ext>
            </a:extLst>
          </p:cNvPr>
          <p:cNvSpPr/>
          <p:nvPr/>
        </p:nvSpPr>
        <p:spPr>
          <a:xfrm>
            <a:off x="9462320" y="121726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2D2175A-A435-5838-10E1-0B9A20016064}"/>
              </a:ext>
            </a:extLst>
          </p:cNvPr>
          <p:cNvCxnSpPr>
            <a:cxnSpLocks/>
          </p:cNvCxnSpPr>
          <p:nvPr/>
        </p:nvCxnSpPr>
        <p:spPr>
          <a:xfrm flipH="1">
            <a:off x="8352515" y="4269707"/>
            <a:ext cx="884592" cy="257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A86034C-BB06-27B0-909E-74858F20ACDE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9358692" y="1389475"/>
            <a:ext cx="133250" cy="56853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A00FE4E-A5CA-4386-07A7-724599EEDE1E}"/>
              </a:ext>
            </a:extLst>
          </p:cNvPr>
          <p:cNvCxnSpPr>
            <a:cxnSpLocks/>
          </p:cNvCxnSpPr>
          <p:nvPr/>
        </p:nvCxnSpPr>
        <p:spPr>
          <a:xfrm flipH="1" flipV="1">
            <a:off x="9358692" y="1958006"/>
            <a:ext cx="276627" cy="111327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258D768-2420-473F-14F4-38362F81BB29}"/>
              </a:ext>
            </a:extLst>
          </p:cNvPr>
          <p:cNvCxnSpPr>
            <a:cxnSpLocks/>
          </p:cNvCxnSpPr>
          <p:nvPr/>
        </p:nvCxnSpPr>
        <p:spPr>
          <a:xfrm flipV="1">
            <a:off x="9497005" y="3071284"/>
            <a:ext cx="138314" cy="53370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FC6DABD-1E45-C0B3-42D9-3CDD4C28E8EC}"/>
              </a:ext>
            </a:extLst>
          </p:cNvPr>
          <p:cNvCxnSpPr>
            <a:cxnSpLocks/>
          </p:cNvCxnSpPr>
          <p:nvPr/>
        </p:nvCxnSpPr>
        <p:spPr>
          <a:xfrm>
            <a:off x="9237107" y="3477666"/>
            <a:ext cx="225213" cy="9906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433A708-56EC-0CD1-6D65-6FEF499E25EC}"/>
              </a:ext>
            </a:extLst>
          </p:cNvPr>
          <p:cNvCxnSpPr>
            <a:cxnSpLocks/>
          </p:cNvCxnSpPr>
          <p:nvPr/>
        </p:nvCxnSpPr>
        <p:spPr>
          <a:xfrm flipV="1">
            <a:off x="8964219" y="3415893"/>
            <a:ext cx="238203" cy="34523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D8FBF637-F588-448A-649E-62ABE14F0C47}"/>
              </a:ext>
            </a:extLst>
          </p:cNvPr>
          <p:cNvCxnSpPr>
            <a:cxnSpLocks/>
          </p:cNvCxnSpPr>
          <p:nvPr/>
        </p:nvCxnSpPr>
        <p:spPr>
          <a:xfrm flipH="1" flipV="1">
            <a:off x="8979934" y="3752906"/>
            <a:ext cx="102109" cy="3646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C40FCB2D-53D5-93E8-86BF-186B816C7562}"/>
              </a:ext>
            </a:extLst>
          </p:cNvPr>
          <p:cNvCxnSpPr>
            <a:cxnSpLocks/>
          </p:cNvCxnSpPr>
          <p:nvPr/>
        </p:nvCxnSpPr>
        <p:spPr>
          <a:xfrm flipH="1" flipV="1">
            <a:off x="9038111" y="4038950"/>
            <a:ext cx="190315" cy="25475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5C06FC7F-FD3D-1868-FB95-B931325FD46A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6335803" y="462406"/>
            <a:ext cx="136898" cy="164778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EF8D208-98F2-7B79-CBEC-8AA7496F0CAF}"/>
              </a:ext>
            </a:extLst>
          </p:cNvPr>
          <p:cNvCxnSpPr>
            <a:cxnSpLocks/>
          </p:cNvCxnSpPr>
          <p:nvPr/>
        </p:nvCxnSpPr>
        <p:spPr>
          <a:xfrm>
            <a:off x="7670042" y="6106051"/>
            <a:ext cx="281143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389202E-70AA-C066-4455-C0D973F9C6A2}"/>
              </a:ext>
            </a:extLst>
          </p:cNvPr>
          <p:cNvCxnSpPr>
            <a:cxnSpLocks/>
          </p:cNvCxnSpPr>
          <p:nvPr/>
        </p:nvCxnSpPr>
        <p:spPr>
          <a:xfrm flipV="1">
            <a:off x="10481481" y="5857642"/>
            <a:ext cx="1591182" cy="2484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11C2888-22A2-9255-C6DF-58A432807CA4}"/>
              </a:ext>
            </a:extLst>
          </p:cNvPr>
          <p:cNvCxnSpPr>
            <a:cxnSpLocks/>
          </p:cNvCxnSpPr>
          <p:nvPr/>
        </p:nvCxnSpPr>
        <p:spPr>
          <a:xfrm flipH="1" flipV="1">
            <a:off x="5595582" y="1217269"/>
            <a:ext cx="1924334" cy="257299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3823B02-54CA-45D7-13FB-390C73CBB461}"/>
              </a:ext>
            </a:extLst>
          </p:cNvPr>
          <p:cNvCxnSpPr>
            <a:cxnSpLocks/>
          </p:cNvCxnSpPr>
          <p:nvPr/>
        </p:nvCxnSpPr>
        <p:spPr>
          <a:xfrm flipV="1">
            <a:off x="6992454" y="3790262"/>
            <a:ext cx="525035" cy="2789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70B4436C-3A56-58CF-D23E-392A78D57E19}"/>
              </a:ext>
            </a:extLst>
          </p:cNvPr>
          <p:cNvSpPr/>
          <p:nvPr/>
        </p:nvSpPr>
        <p:spPr>
          <a:xfrm>
            <a:off x="6790182" y="1624446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C414C3EF-AE41-E7A5-AB72-1F7AE83D6290}"/>
              </a:ext>
            </a:extLst>
          </p:cNvPr>
          <p:cNvCxnSpPr>
            <a:cxnSpLocks/>
          </p:cNvCxnSpPr>
          <p:nvPr/>
        </p:nvCxnSpPr>
        <p:spPr>
          <a:xfrm flipH="1">
            <a:off x="7027423" y="1525505"/>
            <a:ext cx="1307885" cy="199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65F11D20-1EFB-4586-288D-FEED64815BE0}"/>
              </a:ext>
            </a:extLst>
          </p:cNvPr>
          <p:cNvCxnSpPr>
            <a:cxnSpLocks/>
          </p:cNvCxnSpPr>
          <p:nvPr/>
        </p:nvCxnSpPr>
        <p:spPr>
          <a:xfrm flipV="1">
            <a:off x="8335308" y="142843"/>
            <a:ext cx="1023384" cy="68196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ACBE6B4-462E-BA8C-E5C3-D9EA68B5D852}"/>
              </a:ext>
            </a:extLst>
          </p:cNvPr>
          <p:cNvCxnSpPr>
            <a:cxnSpLocks/>
          </p:cNvCxnSpPr>
          <p:nvPr/>
        </p:nvCxnSpPr>
        <p:spPr>
          <a:xfrm flipH="1" flipV="1">
            <a:off x="8335308" y="870492"/>
            <a:ext cx="17207" cy="65501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F795ACF6-D3B1-11FF-182F-36C459C8DDF3}"/>
              </a:ext>
            </a:extLst>
          </p:cNvPr>
          <p:cNvSpPr/>
          <p:nvPr/>
        </p:nvSpPr>
        <p:spPr>
          <a:xfrm>
            <a:off x="3227293" y="4038950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00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235D5-0CA2-A904-086F-AB57F1411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F6BAF6-049C-E6D0-2EA1-6356EAF80547}"/>
              </a:ext>
            </a:extLst>
          </p:cNvPr>
          <p:cNvSpPr/>
          <p:nvPr/>
        </p:nvSpPr>
        <p:spPr>
          <a:xfrm>
            <a:off x="119336" y="116629"/>
            <a:ext cx="535341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1790-1825 : Arrivée des Américains ; Condominium américano-britannique de l’Oregon ; Les Russes contenus au nord du 54°40’</a:t>
            </a:r>
          </a:p>
          <a:p>
            <a:endParaRPr lang="fr-FR" dirty="0"/>
          </a:p>
          <a:p>
            <a:r>
              <a:rPr lang="fr-FR" dirty="0"/>
              <a:t>*1792 : Par la mer, le commerçant américain </a:t>
            </a:r>
            <a:r>
              <a:rPr lang="fr-FR" u="sng" dirty="0"/>
              <a:t>Robert Gray</a:t>
            </a:r>
            <a:r>
              <a:rPr lang="fr-FR" dirty="0"/>
              <a:t> découvre l’embouchure du fleuve Columbia</a:t>
            </a:r>
          </a:p>
          <a:p>
            <a:endParaRPr lang="fr-FR" dirty="0"/>
          </a:p>
          <a:p>
            <a:r>
              <a:rPr lang="fr-FR" dirty="0"/>
              <a:t>*1800-03 : La Louisiane française, puis américaine</a:t>
            </a:r>
          </a:p>
          <a:p>
            <a:endParaRPr lang="fr-FR" dirty="0"/>
          </a:p>
          <a:p>
            <a:r>
              <a:rPr lang="fr-FR" dirty="0"/>
              <a:t>*1804-06 : Expédition terrestre US de </a:t>
            </a:r>
            <a:r>
              <a:rPr lang="fr-FR" u="sng" dirty="0"/>
              <a:t>Lewis et Clark</a:t>
            </a:r>
          </a:p>
          <a:p>
            <a:r>
              <a:rPr lang="fr-FR" dirty="0"/>
              <a:t>Jusqu’à l’Oregon et le Pacifique</a:t>
            </a:r>
          </a:p>
          <a:p>
            <a:endParaRPr lang="fr-FR" dirty="0"/>
          </a:p>
          <a:p>
            <a:r>
              <a:rPr lang="fr-FR" dirty="0"/>
              <a:t>*Et arrivées de nombreux trappeurs américains…</a:t>
            </a:r>
          </a:p>
        </p:txBody>
      </p:sp>
      <p:pic>
        <p:nvPicPr>
          <p:cNvPr id="5" name="Image 4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0821E24C-6A69-BA23-7F4A-AFB61F27F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2" y="116629"/>
            <a:ext cx="6477081" cy="65985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9E8FDBE-8C6C-CAB8-7B78-33F336897A3F}"/>
              </a:ext>
            </a:extLst>
          </p:cNvPr>
          <p:cNvSpPr/>
          <p:nvPr/>
        </p:nvSpPr>
        <p:spPr>
          <a:xfrm>
            <a:off x="6860190" y="1958006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FE0F52B-E4EB-913A-8A45-AC426064D51B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6472701" y="2058882"/>
            <a:ext cx="387489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710A3127-8940-4B8F-8438-DA81F6970233}"/>
              </a:ext>
            </a:extLst>
          </p:cNvPr>
          <p:cNvSpPr/>
          <p:nvPr/>
        </p:nvSpPr>
        <p:spPr>
          <a:xfrm>
            <a:off x="6234667" y="260654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EFCF832-CB04-77A9-9431-EC568BCC6798}"/>
              </a:ext>
            </a:extLst>
          </p:cNvPr>
          <p:cNvCxnSpPr>
            <a:cxnSpLocks/>
            <a:endCxn id="54" idx="6"/>
          </p:cNvCxnSpPr>
          <p:nvPr/>
        </p:nvCxnSpPr>
        <p:spPr>
          <a:xfrm flipH="1" flipV="1">
            <a:off x="8039753" y="4293703"/>
            <a:ext cx="162551" cy="1008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A4A1A1B-D4EB-C7F3-8353-1801573477C7}"/>
              </a:ext>
            </a:extLst>
          </p:cNvPr>
          <p:cNvCxnSpPr>
            <a:cxnSpLocks/>
          </p:cNvCxnSpPr>
          <p:nvPr/>
        </p:nvCxnSpPr>
        <p:spPr>
          <a:xfrm flipV="1">
            <a:off x="9289322" y="4016651"/>
            <a:ext cx="345997" cy="2017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E710CAA-1636-A458-54F4-7EB9024D7397}"/>
              </a:ext>
            </a:extLst>
          </p:cNvPr>
          <p:cNvCxnSpPr>
            <a:cxnSpLocks/>
          </p:cNvCxnSpPr>
          <p:nvPr/>
        </p:nvCxnSpPr>
        <p:spPr>
          <a:xfrm>
            <a:off x="9635319" y="4016651"/>
            <a:ext cx="255333" cy="1008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968E7B9-5155-07C8-C9B1-7DA85D166D6B}"/>
              </a:ext>
            </a:extLst>
          </p:cNvPr>
          <p:cNvCxnSpPr>
            <a:cxnSpLocks/>
          </p:cNvCxnSpPr>
          <p:nvPr/>
        </p:nvCxnSpPr>
        <p:spPr>
          <a:xfrm>
            <a:off x="9890652" y="4117527"/>
            <a:ext cx="91837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FCAA0F24-29DC-D5E5-FF68-9602A6358F4E}"/>
              </a:ext>
            </a:extLst>
          </p:cNvPr>
          <p:cNvCxnSpPr>
            <a:cxnSpLocks/>
          </p:cNvCxnSpPr>
          <p:nvPr/>
        </p:nvCxnSpPr>
        <p:spPr>
          <a:xfrm flipV="1">
            <a:off x="9289322" y="4218403"/>
            <a:ext cx="0" cy="1761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CF46466-A19F-14A7-FC53-1E0D363C5D4D}"/>
              </a:ext>
            </a:extLst>
          </p:cNvPr>
          <p:cNvCxnSpPr>
            <a:cxnSpLocks/>
          </p:cNvCxnSpPr>
          <p:nvPr/>
        </p:nvCxnSpPr>
        <p:spPr>
          <a:xfrm flipV="1">
            <a:off x="8297839" y="4394579"/>
            <a:ext cx="991483" cy="2320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52A00F5C-D294-2994-836E-A72F2EE0925B}"/>
              </a:ext>
            </a:extLst>
          </p:cNvPr>
          <p:cNvCxnSpPr>
            <a:cxnSpLocks/>
          </p:cNvCxnSpPr>
          <p:nvPr/>
        </p:nvCxnSpPr>
        <p:spPr>
          <a:xfrm>
            <a:off x="8202304" y="4394579"/>
            <a:ext cx="95535" cy="2320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256318AE-8721-A0D3-99FB-E8BC4EF32D81}"/>
              </a:ext>
            </a:extLst>
          </p:cNvPr>
          <p:cNvSpPr/>
          <p:nvPr/>
        </p:nvSpPr>
        <p:spPr>
          <a:xfrm>
            <a:off x="7837481" y="419282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6CA49B8E-815F-E989-1F7A-57AB9A9EF765}"/>
              </a:ext>
            </a:extLst>
          </p:cNvPr>
          <p:cNvCxnSpPr>
            <a:cxnSpLocks/>
          </p:cNvCxnSpPr>
          <p:nvPr/>
        </p:nvCxnSpPr>
        <p:spPr>
          <a:xfrm>
            <a:off x="10809026" y="4117527"/>
            <a:ext cx="201572" cy="618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3FCF7568-0550-93CC-9DA1-47EB830C8B48}"/>
              </a:ext>
            </a:extLst>
          </p:cNvPr>
          <p:cNvCxnSpPr>
            <a:cxnSpLocks/>
          </p:cNvCxnSpPr>
          <p:nvPr/>
        </p:nvCxnSpPr>
        <p:spPr>
          <a:xfrm flipV="1">
            <a:off x="11010598" y="4426650"/>
            <a:ext cx="569964" cy="3091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084CA347-ACA1-3D1D-3699-8863533A8B0C}"/>
              </a:ext>
            </a:extLst>
          </p:cNvPr>
          <p:cNvCxnSpPr>
            <a:cxnSpLocks/>
          </p:cNvCxnSpPr>
          <p:nvPr/>
        </p:nvCxnSpPr>
        <p:spPr>
          <a:xfrm flipH="1" flipV="1">
            <a:off x="11393351" y="3794078"/>
            <a:ext cx="139836" cy="6325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3F4863B2-EC07-029F-1C72-848E47CC2F78}"/>
              </a:ext>
            </a:extLst>
          </p:cNvPr>
          <p:cNvCxnSpPr>
            <a:cxnSpLocks/>
          </p:cNvCxnSpPr>
          <p:nvPr/>
        </p:nvCxnSpPr>
        <p:spPr>
          <a:xfrm>
            <a:off x="4817658" y="1725322"/>
            <a:ext cx="53226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CDDE20C8-0831-0F5A-E258-3188864596E9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6335803" y="462406"/>
            <a:ext cx="136898" cy="164778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18E83CA-0902-553C-D9FF-0BBF8226B708}"/>
              </a:ext>
            </a:extLst>
          </p:cNvPr>
          <p:cNvCxnSpPr>
            <a:cxnSpLocks/>
          </p:cNvCxnSpPr>
          <p:nvPr/>
        </p:nvCxnSpPr>
        <p:spPr>
          <a:xfrm>
            <a:off x="7670042" y="6106051"/>
            <a:ext cx="281143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5F45225-CCE5-8FDE-3298-37C60F413FED}"/>
              </a:ext>
            </a:extLst>
          </p:cNvPr>
          <p:cNvCxnSpPr>
            <a:cxnSpLocks/>
          </p:cNvCxnSpPr>
          <p:nvPr/>
        </p:nvCxnSpPr>
        <p:spPr>
          <a:xfrm flipV="1">
            <a:off x="10481481" y="5857642"/>
            <a:ext cx="1591182" cy="2484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548EA4F-94E6-C310-F41A-0F21D9378645}"/>
              </a:ext>
            </a:extLst>
          </p:cNvPr>
          <p:cNvCxnSpPr>
            <a:cxnSpLocks/>
          </p:cNvCxnSpPr>
          <p:nvPr/>
        </p:nvCxnSpPr>
        <p:spPr>
          <a:xfrm flipH="1" flipV="1">
            <a:off x="5595582" y="1217269"/>
            <a:ext cx="1924334" cy="257299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2EDE6AD-9AEF-B16B-9E3B-D00542849BD5}"/>
              </a:ext>
            </a:extLst>
          </p:cNvPr>
          <p:cNvCxnSpPr>
            <a:cxnSpLocks/>
          </p:cNvCxnSpPr>
          <p:nvPr/>
        </p:nvCxnSpPr>
        <p:spPr>
          <a:xfrm flipV="1">
            <a:off x="6992454" y="3790262"/>
            <a:ext cx="525035" cy="2789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FB67213E-4A41-AAE8-26AD-1F0DA4FE0F69}"/>
              </a:ext>
            </a:extLst>
          </p:cNvPr>
          <p:cNvSpPr/>
          <p:nvPr/>
        </p:nvSpPr>
        <p:spPr>
          <a:xfrm>
            <a:off x="6790182" y="1624446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5EAE202-BD64-6556-0AAD-46DF0DAF0A99}"/>
              </a:ext>
            </a:extLst>
          </p:cNvPr>
          <p:cNvCxnSpPr>
            <a:cxnSpLocks/>
          </p:cNvCxnSpPr>
          <p:nvPr/>
        </p:nvCxnSpPr>
        <p:spPr>
          <a:xfrm flipH="1">
            <a:off x="7027423" y="1525505"/>
            <a:ext cx="1307885" cy="199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90B3C7C6-A724-9BB1-406C-9D136ADA2503}"/>
              </a:ext>
            </a:extLst>
          </p:cNvPr>
          <p:cNvCxnSpPr>
            <a:cxnSpLocks/>
          </p:cNvCxnSpPr>
          <p:nvPr/>
        </p:nvCxnSpPr>
        <p:spPr>
          <a:xfrm flipV="1">
            <a:off x="8335308" y="338838"/>
            <a:ext cx="702803" cy="48596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90189A15-7065-84B9-9E46-AB91C2119E2C}"/>
              </a:ext>
            </a:extLst>
          </p:cNvPr>
          <p:cNvCxnSpPr>
            <a:cxnSpLocks/>
          </p:cNvCxnSpPr>
          <p:nvPr/>
        </p:nvCxnSpPr>
        <p:spPr>
          <a:xfrm flipH="1" flipV="1">
            <a:off x="8335308" y="870492"/>
            <a:ext cx="17207" cy="65501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BA512D1-5240-E53E-AD49-E327043C67B2}"/>
              </a:ext>
            </a:extLst>
          </p:cNvPr>
          <p:cNvCxnSpPr>
            <a:cxnSpLocks/>
          </p:cNvCxnSpPr>
          <p:nvPr/>
        </p:nvCxnSpPr>
        <p:spPr>
          <a:xfrm flipV="1">
            <a:off x="7517489" y="4369132"/>
            <a:ext cx="313451" cy="5217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ECE4205-8AF7-2321-EBCF-D1043E4F22DD}"/>
              </a:ext>
            </a:extLst>
          </p:cNvPr>
          <p:cNvCxnSpPr>
            <a:cxnSpLocks/>
          </p:cNvCxnSpPr>
          <p:nvPr/>
        </p:nvCxnSpPr>
        <p:spPr>
          <a:xfrm flipV="1">
            <a:off x="7466359" y="4890902"/>
            <a:ext cx="64584" cy="1748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E0221714-365A-3E43-E1F5-C413CD591CBF}"/>
              </a:ext>
            </a:extLst>
          </p:cNvPr>
          <p:cNvSpPr/>
          <p:nvPr/>
        </p:nvSpPr>
        <p:spPr>
          <a:xfrm>
            <a:off x="9462320" y="121726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91EAC8D-467F-DB11-BE1F-AEDCEB91DE2D}"/>
              </a:ext>
            </a:extLst>
          </p:cNvPr>
          <p:cNvCxnSpPr>
            <a:cxnSpLocks/>
          </p:cNvCxnSpPr>
          <p:nvPr/>
        </p:nvCxnSpPr>
        <p:spPr>
          <a:xfrm flipH="1">
            <a:off x="8352515" y="4269707"/>
            <a:ext cx="884592" cy="257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0C00B1C-E165-17DB-1D3D-070C4F374AF2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9358692" y="1389475"/>
            <a:ext cx="133250" cy="56853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C00CED07-33FB-6156-242C-71F2EA2DFCBC}"/>
              </a:ext>
            </a:extLst>
          </p:cNvPr>
          <p:cNvCxnSpPr>
            <a:cxnSpLocks/>
          </p:cNvCxnSpPr>
          <p:nvPr/>
        </p:nvCxnSpPr>
        <p:spPr>
          <a:xfrm flipH="1" flipV="1">
            <a:off x="9358692" y="1958006"/>
            <a:ext cx="276627" cy="111327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4A1646E-49C6-CF34-FEC8-3B1F0064E6AF}"/>
              </a:ext>
            </a:extLst>
          </p:cNvPr>
          <p:cNvCxnSpPr>
            <a:cxnSpLocks/>
          </p:cNvCxnSpPr>
          <p:nvPr/>
        </p:nvCxnSpPr>
        <p:spPr>
          <a:xfrm flipV="1">
            <a:off x="9497005" y="3071284"/>
            <a:ext cx="138314" cy="53370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AF3518D-BDEE-203A-297A-5A73F1742C36}"/>
              </a:ext>
            </a:extLst>
          </p:cNvPr>
          <p:cNvCxnSpPr>
            <a:cxnSpLocks/>
          </p:cNvCxnSpPr>
          <p:nvPr/>
        </p:nvCxnSpPr>
        <p:spPr>
          <a:xfrm>
            <a:off x="9237107" y="3477666"/>
            <a:ext cx="225213" cy="9906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CF0E6D39-4641-2A90-E581-A0B5004BB6CC}"/>
              </a:ext>
            </a:extLst>
          </p:cNvPr>
          <p:cNvCxnSpPr>
            <a:cxnSpLocks/>
          </p:cNvCxnSpPr>
          <p:nvPr/>
        </p:nvCxnSpPr>
        <p:spPr>
          <a:xfrm flipV="1">
            <a:off x="8964219" y="3415893"/>
            <a:ext cx="238203" cy="34523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947FBC2-1CEB-CD79-FB0C-DBB4FD73A753}"/>
              </a:ext>
            </a:extLst>
          </p:cNvPr>
          <p:cNvCxnSpPr>
            <a:cxnSpLocks/>
          </p:cNvCxnSpPr>
          <p:nvPr/>
        </p:nvCxnSpPr>
        <p:spPr>
          <a:xfrm flipH="1" flipV="1">
            <a:off x="8979934" y="3752906"/>
            <a:ext cx="102109" cy="3646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CF85EEF1-3585-1BF6-0E6B-DDF47E18569B}"/>
              </a:ext>
            </a:extLst>
          </p:cNvPr>
          <p:cNvCxnSpPr>
            <a:cxnSpLocks/>
          </p:cNvCxnSpPr>
          <p:nvPr/>
        </p:nvCxnSpPr>
        <p:spPr>
          <a:xfrm flipH="1" flipV="1">
            <a:off x="9038111" y="4038950"/>
            <a:ext cx="190315" cy="25475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EA5012B-5BC1-B9A9-C752-C942162442EF}"/>
              </a:ext>
            </a:extLst>
          </p:cNvPr>
          <p:cNvCxnSpPr>
            <a:cxnSpLocks/>
          </p:cNvCxnSpPr>
          <p:nvPr/>
        </p:nvCxnSpPr>
        <p:spPr>
          <a:xfrm>
            <a:off x="3236793" y="3071284"/>
            <a:ext cx="53226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731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41889-8A49-B700-30FE-B9704146F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284125-121C-41A6-A44F-8219A3C10894}"/>
              </a:ext>
            </a:extLst>
          </p:cNvPr>
          <p:cNvSpPr/>
          <p:nvPr/>
        </p:nvSpPr>
        <p:spPr>
          <a:xfrm>
            <a:off x="119336" y="116629"/>
            <a:ext cx="5353415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1790-1825 : Arrivée des Américains ; Condominium américano-britannique de l’Oregon ; Les Russes contenus au nord du 54°40’</a:t>
            </a:r>
          </a:p>
          <a:p>
            <a:endParaRPr lang="fr-FR" dirty="0"/>
          </a:p>
          <a:p>
            <a:r>
              <a:rPr lang="fr-FR" dirty="0"/>
              <a:t>*1815 : Après la guerre de 1812…</a:t>
            </a:r>
          </a:p>
          <a:p>
            <a:r>
              <a:rPr lang="fr-FR" dirty="0"/>
              <a:t>Les EU revendiquent l’Oregon britannique</a:t>
            </a:r>
          </a:p>
          <a:p>
            <a:r>
              <a:rPr lang="fr-FR" dirty="0"/>
              <a:t>Et veulent refouler les Russes ; Deux traités…</a:t>
            </a:r>
          </a:p>
          <a:p>
            <a:endParaRPr lang="fr-FR" dirty="0"/>
          </a:p>
          <a:p>
            <a:r>
              <a:rPr lang="fr-FR" dirty="0"/>
              <a:t>a) 1818 : Traité EU-GB et condominium de l’Oregon</a:t>
            </a:r>
          </a:p>
          <a:p>
            <a:endParaRPr lang="fr-FR" dirty="0"/>
          </a:p>
          <a:p>
            <a:r>
              <a:rPr lang="fr-FR" dirty="0"/>
              <a:t>b) 1825 : Traité EU-Russie : Limite russe sur 54°40’</a:t>
            </a:r>
          </a:p>
          <a:p>
            <a:r>
              <a:rPr lang="fr-FR" dirty="0"/>
              <a:t>NB : 1812 : Russes jusqu’à Fort Ross en Californie</a:t>
            </a:r>
          </a:p>
          <a:p>
            <a:endParaRPr lang="fr-FR" dirty="0"/>
          </a:p>
          <a:p>
            <a:r>
              <a:rPr lang="fr-FR" dirty="0"/>
              <a:t>*1846 : Nouveau traité EU-GB ; A revoir…</a:t>
            </a:r>
          </a:p>
          <a:p>
            <a:endParaRPr lang="fr-FR" dirty="0"/>
          </a:p>
          <a:p>
            <a:r>
              <a:rPr lang="fr-FR" dirty="0"/>
              <a:t>*Retour au sud espagnol…</a:t>
            </a:r>
          </a:p>
        </p:txBody>
      </p:sp>
      <p:pic>
        <p:nvPicPr>
          <p:cNvPr id="5" name="Image 4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E31C6BC3-7945-A69E-1383-4008CB743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2" y="116629"/>
            <a:ext cx="6477081" cy="65985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C92DE21-F64B-6265-9648-1F0E8BB36BAA}"/>
              </a:ext>
            </a:extLst>
          </p:cNvPr>
          <p:cNvSpPr/>
          <p:nvPr/>
        </p:nvSpPr>
        <p:spPr>
          <a:xfrm>
            <a:off x="6860190" y="1958006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6B3039A-698F-DD8E-E00C-613A15AC99DB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6472701" y="2058882"/>
            <a:ext cx="387489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B8D3FA6B-330B-0353-F191-85A7CBBADD1F}"/>
              </a:ext>
            </a:extLst>
          </p:cNvPr>
          <p:cNvSpPr/>
          <p:nvPr/>
        </p:nvSpPr>
        <p:spPr>
          <a:xfrm>
            <a:off x="6234667" y="260654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2D0F918-EF01-0595-E333-180AEEE33820}"/>
              </a:ext>
            </a:extLst>
          </p:cNvPr>
          <p:cNvCxnSpPr>
            <a:cxnSpLocks/>
            <a:endCxn id="54" idx="6"/>
          </p:cNvCxnSpPr>
          <p:nvPr/>
        </p:nvCxnSpPr>
        <p:spPr>
          <a:xfrm flipH="1" flipV="1">
            <a:off x="8039753" y="4293703"/>
            <a:ext cx="162551" cy="1008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B4B8CD2-810B-59F1-7633-213EF2B66985}"/>
              </a:ext>
            </a:extLst>
          </p:cNvPr>
          <p:cNvCxnSpPr>
            <a:cxnSpLocks/>
          </p:cNvCxnSpPr>
          <p:nvPr/>
        </p:nvCxnSpPr>
        <p:spPr>
          <a:xfrm flipV="1">
            <a:off x="9289322" y="4016651"/>
            <a:ext cx="345997" cy="2017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F098950-A057-B58D-9FC6-27366DA54EC4}"/>
              </a:ext>
            </a:extLst>
          </p:cNvPr>
          <p:cNvCxnSpPr>
            <a:cxnSpLocks/>
          </p:cNvCxnSpPr>
          <p:nvPr/>
        </p:nvCxnSpPr>
        <p:spPr>
          <a:xfrm>
            <a:off x="9635319" y="4016651"/>
            <a:ext cx="255333" cy="1008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D1C97B0-AE2F-8C3B-BCC9-24FC09780E7B}"/>
              </a:ext>
            </a:extLst>
          </p:cNvPr>
          <p:cNvCxnSpPr>
            <a:cxnSpLocks/>
          </p:cNvCxnSpPr>
          <p:nvPr/>
        </p:nvCxnSpPr>
        <p:spPr>
          <a:xfrm>
            <a:off x="9890652" y="4117527"/>
            <a:ext cx="91837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58B77611-5BDC-FEB4-1AC2-DAC9AE1C7410}"/>
              </a:ext>
            </a:extLst>
          </p:cNvPr>
          <p:cNvCxnSpPr>
            <a:cxnSpLocks/>
          </p:cNvCxnSpPr>
          <p:nvPr/>
        </p:nvCxnSpPr>
        <p:spPr>
          <a:xfrm flipV="1">
            <a:off x="9289322" y="4218403"/>
            <a:ext cx="0" cy="1761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A8DCC24E-46A0-BD47-A85B-A072F7E6C2BE}"/>
              </a:ext>
            </a:extLst>
          </p:cNvPr>
          <p:cNvCxnSpPr>
            <a:cxnSpLocks/>
          </p:cNvCxnSpPr>
          <p:nvPr/>
        </p:nvCxnSpPr>
        <p:spPr>
          <a:xfrm flipV="1">
            <a:off x="8297839" y="4394579"/>
            <a:ext cx="991483" cy="2320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DFBE4403-1C5F-4DD9-257F-656B50EB3CBA}"/>
              </a:ext>
            </a:extLst>
          </p:cNvPr>
          <p:cNvCxnSpPr>
            <a:cxnSpLocks/>
          </p:cNvCxnSpPr>
          <p:nvPr/>
        </p:nvCxnSpPr>
        <p:spPr>
          <a:xfrm>
            <a:off x="8202304" y="4394579"/>
            <a:ext cx="95535" cy="2320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CC6F1450-098B-0D1C-BAEA-A5D8294E4AAC}"/>
              </a:ext>
            </a:extLst>
          </p:cNvPr>
          <p:cNvSpPr/>
          <p:nvPr/>
        </p:nvSpPr>
        <p:spPr>
          <a:xfrm>
            <a:off x="7837481" y="419282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44BA4168-3E27-0257-0860-425957D9849B}"/>
              </a:ext>
            </a:extLst>
          </p:cNvPr>
          <p:cNvCxnSpPr>
            <a:cxnSpLocks/>
          </p:cNvCxnSpPr>
          <p:nvPr/>
        </p:nvCxnSpPr>
        <p:spPr>
          <a:xfrm>
            <a:off x="10809026" y="4117527"/>
            <a:ext cx="201572" cy="618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D61A99ED-D64E-E2CE-5E22-C11E7C54825A}"/>
              </a:ext>
            </a:extLst>
          </p:cNvPr>
          <p:cNvCxnSpPr>
            <a:cxnSpLocks/>
          </p:cNvCxnSpPr>
          <p:nvPr/>
        </p:nvCxnSpPr>
        <p:spPr>
          <a:xfrm flipV="1">
            <a:off x="11010598" y="4426650"/>
            <a:ext cx="569964" cy="3091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567A48AD-5851-C8BC-5472-6B05EC4C045C}"/>
              </a:ext>
            </a:extLst>
          </p:cNvPr>
          <p:cNvCxnSpPr>
            <a:cxnSpLocks/>
          </p:cNvCxnSpPr>
          <p:nvPr/>
        </p:nvCxnSpPr>
        <p:spPr>
          <a:xfrm flipH="1" flipV="1">
            <a:off x="11393351" y="3794078"/>
            <a:ext cx="139836" cy="6325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5DFAEF62-49E8-E852-7DAE-7C70EF44B6FC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6335803" y="462406"/>
            <a:ext cx="136898" cy="164778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CF359D8-EF40-5702-7DE9-116170A8BDCF}"/>
              </a:ext>
            </a:extLst>
          </p:cNvPr>
          <p:cNvCxnSpPr>
            <a:cxnSpLocks/>
          </p:cNvCxnSpPr>
          <p:nvPr/>
        </p:nvCxnSpPr>
        <p:spPr>
          <a:xfrm>
            <a:off x="7670042" y="6106051"/>
            <a:ext cx="281143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2FB40E1-B03D-587C-EC2B-D3A7BDDA3875}"/>
              </a:ext>
            </a:extLst>
          </p:cNvPr>
          <p:cNvCxnSpPr>
            <a:cxnSpLocks/>
          </p:cNvCxnSpPr>
          <p:nvPr/>
        </p:nvCxnSpPr>
        <p:spPr>
          <a:xfrm flipV="1">
            <a:off x="10481481" y="5857642"/>
            <a:ext cx="1591182" cy="2484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0543A65-3FB2-C12F-7140-E3558847D703}"/>
              </a:ext>
            </a:extLst>
          </p:cNvPr>
          <p:cNvCxnSpPr>
            <a:cxnSpLocks/>
          </p:cNvCxnSpPr>
          <p:nvPr/>
        </p:nvCxnSpPr>
        <p:spPr>
          <a:xfrm>
            <a:off x="4960961" y="3046845"/>
            <a:ext cx="382137" cy="126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B11166D-F9D2-154B-6604-6AFCED6C814A}"/>
              </a:ext>
            </a:extLst>
          </p:cNvPr>
          <p:cNvCxnSpPr>
            <a:cxnSpLocks/>
          </p:cNvCxnSpPr>
          <p:nvPr/>
        </p:nvCxnSpPr>
        <p:spPr>
          <a:xfrm>
            <a:off x="6335803" y="567334"/>
            <a:ext cx="2371469" cy="1014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67DC23C-9314-C31F-2EBA-F3007A21CCC5}"/>
              </a:ext>
            </a:extLst>
          </p:cNvPr>
          <p:cNvCxnSpPr>
            <a:cxnSpLocks/>
          </p:cNvCxnSpPr>
          <p:nvPr/>
        </p:nvCxnSpPr>
        <p:spPr>
          <a:xfrm flipH="1" flipV="1">
            <a:off x="5595582" y="1217269"/>
            <a:ext cx="1924334" cy="257299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DA9E6D2-1E40-7CAD-4736-20F9BC53EA08}"/>
              </a:ext>
            </a:extLst>
          </p:cNvPr>
          <p:cNvCxnSpPr>
            <a:cxnSpLocks/>
          </p:cNvCxnSpPr>
          <p:nvPr/>
        </p:nvCxnSpPr>
        <p:spPr>
          <a:xfrm flipV="1">
            <a:off x="6992454" y="3790262"/>
            <a:ext cx="525035" cy="2789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9BA216F3-F33B-5597-E1B7-60BB0C5A9AA0}"/>
              </a:ext>
            </a:extLst>
          </p:cNvPr>
          <p:cNvSpPr/>
          <p:nvPr/>
        </p:nvSpPr>
        <p:spPr>
          <a:xfrm>
            <a:off x="6790182" y="1624446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A6AF036-FFF3-5353-0F45-E27603C98895}"/>
              </a:ext>
            </a:extLst>
          </p:cNvPr>
          <p:cNvCxnSpPr>
            <a:cxnSpLocks/>
          </p:cNvCxnSpPr>
          <p:nvPr/>
        </p:nvCxnSpPr>
        <p:spPr>
          <a:xfrm flipH="1">
            <a:off x="7027423" y="1525505"/>
            <a:ext cx="1307885" cy="199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3EDF4532-2B96-CE8D-CB81-FE6518C41A34}"/>
              </a:ext>
            </a:extLst>
          </p:cNvPr>
          <p:cNvCxnSpPr>
            <a:cxnSpLocks/>
          </p:cNvCxnSpPr>
          <p:nvPr/>
        </p:nvCxnSpPr>
        <p:spPr>
          <a:xfrm flipV="1">
            <a:off x="8335308" y="338838"/>
            <a:ext cx="702803" cy="48596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6785CEEB-5450-121C-4BF8-FB065A53DE18}"/>
              </a:ext>
            </a:extLst>
          </p:cNvPr>
          <p:cNvCxnSpPr>
            <a:cxnSpLocks/>
          </p:cNvCxnSpPr>
          <p:nvPr/>
        </p:nvCxnSpPr>
        <p:spPr>
          <a:xfrm flipH="1" flipV="1">
            <a:off x="8335308" y="870492"/>
            <a:ext cx="17207" cy="65501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74290F3-B5AB-EC01-1689-E7E574A603B9}"/>
              </a:ext>
            </a:extLst>
          </p:cNvPr>
          <p:cNvCxnSpPr>
            <a:cxnSpLocks/>
          </p:cNvCxnSpPr>
          <p:nvPr/>
        </p:nvCxnSpPr>
        <p:spPr>
          <a:xfrm flipV="1">
            <a:off x="7517489" y="4369132"/>
            <a:ext cx="313451" cy="5217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5B3D019-0C0E-4E38-6D11-98CD7D20C710}"/>
              </a:ext>
            </a:extLst>
          </p:cNvPr>
          <p:cNvCxnSpPr>
            <a:cxnSpLocks/>
          </p:cNvCxnSpPr>
          <p:nvPr/>
        </p:nvCxnSpPr>
        <p:spPr>
          <a:xfrm flipV="1">
            <a:off x="7466359" y="4890902"/>
            <a:ext cx="64584" cy="1748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F229642-E35E-37CD-776F-94AB9FF53AE8}"/>
              </a:ext>
            </a:extLst>
          </p:cNvPr>
          <p:cNvSpPr/>
          <p:nvPr/>
        </p:nvSpPr>
        <p:spPr>
          <a:xfrm>
            <a:off x="9462320" y="121726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3C85C51-9196-C8E5-49B1-85436A950DB3}"/>
              </a:ext>
            </a:extLst>
          </p:cNvPr>
          <p:cNvCxnSpPr>
            <a:cxnSpLocks/>
          </p:cNvCxnSpPr>
          <p:nvPr/>
        </p:nvCxnSpPr>
        <p:spPr>
          <a:xfrm flipH="1">
            <a:off x="8352515" y="4269707"/>
            <a:ext cx="884592" cy="257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8D1AC0D-0080-02D4-EFC9-85D161903FAB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9358692" y="1389475"/>
            <a:ext cx="133250" cy="56853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C82720C-CCFC-EB06-3A8E-F3082236B007}"/>
              </a:ext>
            </a:extLst>
          </p:cNvPr>
          <p:cNvCxnSpPr>
            <a:cxnSpLocks/>
          </p:cNvCxnSpPr>
          <p:nvPr/>
        </p:nvCxnSpPr>
        <p:spPr>
          <a:xfrm flipH="1" flipV="1">
            <a:off x="9358692" y="1958006"/>
            <a:ext cx="276627" cy="111327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60B1A59-81E7-485F-417D-C79B544F7DDF}"/>
              </a:ext>
            </a:extLst>
          </p:cNvPr>
          <p:cNvCxnSpPr>
            <a:cxnSpLocks/>
          </p:cNvCxnSpPr>
          <p:nvPr/>
        </p:nvCxnSpPr>
        <p:spPr>
          <a:xfrm flipV="1">
            <a:off x="9497005" y="3071284"/>
            <a:ext cx="138314" cy="53370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54D84F9-DA58-DB3F-C24D-68CB45DEB5C7}"/>
              </a:ext>
            </a:extLst>
          </p:cNvPr>
          <p:cNvCxnSpPr>
            <a:cxnSpLocks/>
          </p:cNvCxnSpPr>
          <p:nvPr/>
        </p:nvCxnSpPr>
        <p:spPr>
          <a:xfrm>
            <a:off x="9237107" y="3477666"/>
            <a:ext cx="225213" cy="9906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08ABD185-8D55-4A04-F3DC-9F2BC624A3FC}"/>
              </a:ext>
            </a:extLst>
          </p:cNvPr>
          <p:cNvCxnSpPr>
            <a:cxnSpLocks/>
          </p:cNvCxnSpPr>
          <p:nvPr/>
        </p:nvCxnSpPr>
        <p:spPr>
          <a:xfrm flipV="1">
            <a:off x="8964219" y="3415893"/>
            <a:ext cx="238203" cy="34523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5C469423-E3D6-74FF-DD9C-6F6DC32D8C77}"/>
              </a:ext>
            </a:extLst>
          </p:cNvPr>
          <p:cNvCxnSpPr>
            <a:cxnSpLocks/>
          </p:cNvCxnSpPr>
          <p:nvPr/>
        </p:nvCxnSpPr>
        <p:spPr>
          <a:xfrm flipH="1" flipV="1">
            <a:off x="8979934" y="3752906"/>
            <a:ext cx="102109" cy="3646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3CCC15D-A844-EF46-C293-01A04B2C2D26}"/>
              </a:ext>
            </a:extLst>
          </p:cNvPr>
          <p:cNvCxnSpPr>
            <a:cxnSpLocks/>
          </p:cNvCxnSpPr>
          <p:nvPr/>
        </p:nvCxnSpPr>
        <p:spPr>
          <a:xfrm flipH="1" flipV="1">
            <a:off x="9038111" y="4038950"/>
            <a:ext cx="190315" cy="25475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19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4354190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 : Au sud du 42</a:t>
            </a:r>
            <a:r>
              <a:rPr lang="fr-FR" b="1" baseline="30000" dirty="0"/>
              <a:t>ème</a:t>
            </a:r>
            <a:r>
              <a:rPr lang="fr-FR" b="1" dirty="0"/>
              <a:t> parallèle, indépendance du Mexique et fondations de trois Etats fédéraux : Haute-Californie, Nouveau-Mexique et Coahuila y Texas</a:t>
            </a:r>
          </a:p>
          <a:p>
            <a:endParaRPr lang="fr-FR" dirty="0"/>
          </a:p>
          <a:p>
            <a:r>
              <a:rPr lang="fr-FR" dirty="0"/>
              <a:t>*1790-1819</a:t>
            </a:r>
          </a:p>
          <a:p>
            <a:r>
              <a:rPr lang="fr-FR" dirty="0"/>
              <a:t>Derniers feux de la Nouvelle-Espagne</a:t>
            </a:r>
          </a:p>
          <a:p>
            <a:r>
              <a:rPr lang="fr-FR" dirty="0"/>
              <a:t>- Perte de la Louisiane en 1803</a:t>
            </a:r>
          </a:p>
          <a:p>
            <a:r>
              <a:rPr lang="fr-FR" dirty="0"/>
              <a:t>- Nouvelle frontière avec les EU en 1819</a:t>
            </a:r>
          </a:p>
          <a:p>
            <a:r>
              <a:rPr lang="fr-FR" dirty="0"/>
              <a:t>- Et surtout, incapacité à coloniser</a:t>
            </a:r>
          </a:p>
          <a:p>
            <a:r>
              <a:rPr lang="fr-FR" dirty="0"/>
              <a:t>Les vastes territoires du nord</a:t>
            </a:r>
          </a:p>
          <a:p>
            <a:endParaRPr lang="fr-FR" dirty="0"/>
          </a:p>
          <a:p>
            <a:r>
              <a:rPr lang="fr-FR" dirty="0"/>
              <a:t>*1821 : Le Mexique fédéral succède</a:t>
            </a:r>
          </a:p>
          <a:p>
            <a:r>
              <a:rPr lang="fr-FR" dirty="0"/>
              <a:t>A la Nouvelle-Espagne</a:t>
            </a:r>
          </a:p>
          <a:p>
            <a:endParaRPr lang="fr-FR" dirty="0"/>
          </a:p>
          <a:p>
            <a:r>
              <a:rPr lang="fr-FR" dirty="0"/>
              <a:t>*Fondations de trois Etats…</a:t>
            </a:r>
          </a:p>
          <a:p>
            <a:r>
              <a:rPr lang="fr-FR" dirty="0"/>
              <a:t>- Haute-Californie ; Capitale : Monterey</a:t>
            </a:r>
          </a:p>
          <a:p>
            <a:r>
              <a:rPr lang="fr-FR" dirty="0"/>
              <a:t>- Nouveau-Mexique ; Capitale : Santa Fe</a:t>
            </a:r>
          </a:p>
          <a:p>
            <a:r>
              <a:rPr lang="fr-FR" dirty="0"/>
              <a:t>- Coahuila y Texas ; Capitale : Saltillo</a:t>
            </a:r>
          </a:p>
          <a:p>
            <a:endParaRPr lang="fr-FR" dirty="0"/>
          </a:p>
          <a:p>
            <a:r>
              <a:rPr lang="fr-FR" dirty="0"/>
              <a:t>*Et dans le même temps</a:t>
            </a:r>
          </a:p>
          <a:p>
            <a:r>
              <a:rPr lang="fr-FR" dirty="0"/>
              <a:t>1</a:t>
            </a:r>
            <a:r>
              <a:rPr lang="fr-FR" baseline="30000" dirty="0"/>
              <a:t>ères</a:t>
            </a:r>
            <a:r>
              <a:rPr lang="fr-FR" dirty="0"/>
              <a:t> intrusions des Américains…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332CFD64-5598-A410-51D3-D4DF9B1FC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888"/>
          <a:stretch/>
        </p:blipFill>
        <p:spPr>
          <a:xfrm>
            <a:off x="4638297" y="116630"/>
            <a:ext cx="7434368" cy="66247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4F54382-A608-E7B3-3A6B-334D5450725A}"/>
              </a:ext>
            </a:extLst>
          </p:cNvPr>
          <p:cNvSpPr/>
          <p:nvPr/>
        </p:nvSpPr>
        <p:spPr>
          <a:xfrm>
            <a:off x="5241999" y="2671907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6468CE4-2B95-4BC1-3E4B-67C3AE2795D9}"/>
              </a:ext>
            </a:extLst>
          </p:cNvPr>
          <p:cNvSpPr/>
          <p:nvPr/>
        </p:nvSpPr>
        <p:spPr>
          <a:xfrm>
            <a:off x="7193629" y="287365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4EBBEC9-1EE0-9354-DAAD-A60C97D5DAE8}"/>
              </a:ext>
            </a:extLst>
          </p:cNvPr>
          <p:cNvSpPr/>
          <p:nvPr/>
        </p:nvSpPr>
        <p:spPr>
          <a:xfrm>
            <a:off x="7716482" y="4238434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8B0B06-C1D8-5EB0-4EB8-37CA5C4A9F96}"/>
              </a:ext>
            </a:extLst>
          </p:cNvPr>
          <p:cNvSpPr/>
          <p:nvPr/>
        </p:nvSpPr>
        <p:spPr>
          <a:xfrm>
            <a:off x="4622199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</a:t>
            </a:r>
          </a:p>
        </p:txBody>
      </p:sp>
    </p:spTree>
    <p:extLst>
      <p:ext uri="{BB962C8B-B14F-4D97-AF65-F5344CB8AC3E}">
        <p14:creationId xmlns:p14="http://schemas.microsoft.com/office/powerpoint/2010/main" val="575647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29"/>
            <a:ext cx="5394359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1821-1829 : La colonisation des </a:t>
            </a:r>
            <a:r>
              <a:rPr lang="fr-FR" b="1" i="1" dirty="0"/>
              <a:t>Anglos</a:t>
            </a:r>
            <a:r>
              <a:rPr lang="fr-FR" b="1" dirty="0"/>
              <a:t> au Texas</a:t>
            </a:r>
          </a:p>
          <a:p>
            <a:endParaRPr lang="fr-FR" dirty="0"/>
          </a:p>
          <a:p>
            <a:r>
              <a:rPr lang="fr-FR" dirty="0"/>
              <a:t>*1821 : Parti d’Indépendance, Missouri</a:t>
            </a:r>
          </a:p>
          <a:p>
            <a:r>
              <a:rPr lang="fr-FR" dirty="0"/>
              <a:t>William </a:t>
            </a:r>
            <a:r>
              <a:rPr lang="fr-FR" dirty="0" err="1"/>
              <a:t>Becknell</a:t>
            </a:r>
            <a:r>
              <a:rPr lang="fr-FR" dirty="0"/>
              <a:t> parcourt la piste de Santa-Fe</a:t>
            </a:r>
          </a:p>
          <a:p>
            <a:r>
              <a:rPr lang="fr-FR" dirty="0"/>
              <a:t>NB : 1806-07 : Expédition Pike</a:t>
            </a:r>
          </a:p>
          <a:p>
            <a:r>
              <a:rPr lang="fr-FR" dirty="0"/>
              <a:t>Qui rejoint les sources de l’Arkansas et du Rio Grande</a:t>
            </a:r>
          </a:p>
          <a:p>
            <a:endParaRPr lang="fr-FR" dirty="0"/>
          </a:p>
          <a:p>
            <a:r>
              <a:rPr lang="fr-FR" dirty="0"/>
              <a:t>*1821 : Au Texas…</a:t>
            </a:r>
          </a:p>
          <a:p>
            <a:r>
              <a:rPr lang="fr-FR" dirty="0"/>
              <a:t>Les Espagnols incapables de mettre en valeur</a:t>
            </a:r>
          </a:p>
          <a:p>
            <a:r>
              <a:rPr lang="fr-FR" dirty="0"/>
              <a:t>Font appel à l’entrepreneur Moses Austin et son fils Stephen ; Les Austin promettent d’amener des colons et d’en faire des </a:t>
            </a:r>
            <a:r>
              <a:rPr lang="fr-FR" i="1" dirty="0"/>
              <a:t>citoyens mexicains catholiques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*Juin 1821 : Moses meurt</a:t>
            </a:r>
          </a:p>
          <a:p>
            <a:endParaRPr lang="fr-FR" dirty="0"/>
          </a:p>
          <a:p>
            <a:r>
              <a:rPr lang="fr-FR" dirty="0"/>
              <a:t>*Août-déc. 1821 : Indépendance du Mexique</a:t>
            </a:r>
          </a:p>
          <a:p>
            <a:r>
              <a:rPr lang="fr-FR" u="sng" dirty="0"/>
              <a:t>Stephen Austin</a:t>
            </a:r>
            <a:r>
              <a:rPr lang="fr-FR" dirty="0"/>
              <a:t> installe 300 familles sur le fleuve Brazos</a:t>
            </a:r>
          </a:p>
          <a:p>
            <a:endParaRPr lang="fr-FR" dirty="0"/>
          </a:p>
          <a:p>
            <a:r>
              <a:rPr lang="fr-FR" dirty="0"/>
              <a:t>*1823-24 : Capitale à San Felipe</a:t>
            </a:r>
          </a:p>
          <a:p>
            <a:r>
              <a:rPr lang="fr-FR" dirty="0"/>
              <a:t>NB : 1823 : Austin obtient une autorisation définitive</a:t>
            </a:r>
          </a:p>
          <a:p>
            <a:r>
              <a:rPr lang="fr-FR" dirty="0"/>
              <a:t>Et il élabore une constitution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15A112F-8152-81EB-F696-E4BB7F752B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03" r="22870" b="31900"/>
          <a:stretch/>
        </p:blipFill>
        <p:spPr>
          <a:xfrm>
            <a:off x="5636526" y="116629"/>
            <a:ext cx="6436138" cy="665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8191C1C-4DE3-4362-957F-7129D8E3C570}"/>
              </a:ext>
            </a:extLst>
          </p:cNvPr>
          <p:cNvSpPr/>
          <p:nvPr/>
        </p:nvSpPr>
        <p:spPr>
          <a:xfrm>
            <a:off x="9066800" y="229834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CE8C039-1CC3-8992-FDBD-0C8B782F483C}"/>
              </a:ext>
            </a:extLst>
          </p:cNvPr>
          <p:cNvSpPr/>
          <p:nvPr/>
        </p:nvSpPr>
        <p:spPr>
          <a:xfrm>
            <a:off x="10636292" y="392243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07AEE31-81E0-4DC8-C2BD-E2B38BE0CD14}"/>
              </a:ext>
            </a:extLst>
          </p:cNvPr>
          <p:cNvSpPr/>
          <p:nvPr/>
        </p:nvSpPr>
        <p:spPr>
          <a:xfrm>
            <a:off x="5923266" y="1727415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600BCFF-4157-AE66-C670-72441C30FA05}"/>
              </a:ext>
            </a:extLst>
          </p:cNvPr>
          <p:cNvSpPr/>
          <p:nvPr/>
        </p:nvSpPr>
        <p:spPr>
          <a:xfrm>
            <a:off x="11402842" y="152566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6864F5-A190-2A76-CE75-D302C3CEBA8A}"/>
              </a:ext>
            </a:extLst>
          </p:cNvPr>
          <p:cNvCxnSpPr>
            <a:cxnSpLocks/>
            <a:endCxn id="4" idx="6"/>
          </p:cNvCxnSpPr>
          <p:nvPr/>
        </p:nvCxnSpPr>
        <p:spPr>
          <a:xfrm flipH="1">
            <a:off x="9269072" y="2115403"/>
            <a:ext cx="298009" cy="2838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81C6C61-CEB3-3541-B6EF-75670E43A7D9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10440537" y="1626539"/>
            <a:ext cx="962305" cy="3026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9C28333B-E529-26C7-64EA-D7D79D8B6FAA}"/>
              </a:ext>
            </a:extLst>
          </p:cNvPr>
          <p:cNvSpPr/>
          <p:nvPr/>
        </p:nvSpPr>
        <p:spPr>
          <a:xfrm>
            <a:off x="11870392" y="360107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515C316-3726-0CA2-DDD4-B49B2C31D697}"/>
              </a:ext>
            </a:extLst>
          </p:cNvPr>
          <p:cNvSpPr/>
          <p:nvPr/>
        </p:nvSpPr>
        <p:spPr>
          <a:xfrm>
            <a:off x="11253342" y="380283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C5DDDA8-FC79-F025-0696-383D909746FD}"/>
              </a:ext>
            </a:extLst>
          </p:cNvPr>
          <p:cNvCxnSpPr>
            <a:cxnSpLocks/>
            <a:stCxn id="26" idx="2"/>
            <a:endCxn id="27" idx="7"/>
          </p:cNvCxnSpPr>
          <p:nvPr/>
        </p:nvCxnSpPr>
        <p:spPr>
          <a:xfrm flipH="1">
            <a:off x="11425992" y="3701955"/>
            <a:ext cx="444400" cy="1304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724B5BA-965A-01A9-37B5-DC80DD393832}"/>
              </a:ext>
            </a:extLst>
          </p:cNvPr>
          <p:cNvCxnSpPr>
            <a:cxnSpLocks/>
          </p:cNvCxnSpPr>
          <p:nvPr/>
        </p:nvCxnSpPr>
        <p:spPr>
          <a:xfrm flipV="1">
            <a:off x="9567081" y="1727415"/>
            <a:ext cx="204716" cy="387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7BEEF87-46C7-08F2-9523-0B4D03B47152}"/>
              </a:ext>
            </a:extLst>
          </p:cNvPr>
          <p:cNvCxnSpPr>
            <a:cxnSpLocks/>
          </p:cNvCxnSpPr>
          <p:nvPr/>
        </p:nvCxnSpPr>
        <p:spPr>
          <a:xfrm>
            <a:off x="9771797" y="1727415"/>
            <a:ext cx="668740" cy="2017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04B4592-7711-E165-C1D3-7DBD38321EB8}"/>
              </a:ext>
            </a:extLst>
          </p:cNvPr>
          <p:cNvSpPr/>
          <p:nvPr/>
        </p:nvSpPr>
        <p:spPr>
          <a:xfrm>
            <a:off x="5638897" y="116629"/>
            <a:ext cx="103941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1821-30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D5C930-760D-BBB2-9CE9-735C6DE0DD18}"/>
              </a:ext>
            </a:extLst>
          </p:cNvPr>
          <p:cNvSpPr/>
          <p:nvPr/>
        </p:nvSpPr>
        <p:spPr>
          <a:xfrm>
            <a:off x="9088373" y="167697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4B44E81-5948-1A61-DC80-2E262ED1E8A1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9990161" y="1440303"/>
            <a:ext cx="1442303" cy="11490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1B824A6-3688-37FC-C10B-3EFF948CB178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9261023" y="1437519"/>
            <a:ext cx="744548" cy="269004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8E1F779-BEF5-9E96-5C48-98DBF4ADFA6C}"/>
              </a:ext>
            </a:extLst>
          </p:cNvPr>
          <p:cNvCxnSpPr>
            <a:cxnSpLocks/>
          </p:cNvCxnSpPr>
          <p:nvPr/>
        </p:nvCxnSpPr>
        <p:spPr>
          <a:xfrm>
            <a:off x="3098041" y="1437519"/>
            <a:ext cx="682388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897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29"/>
            <a:ext cx="539435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1821-1829 : La colonisation des </a:t>
            </a:r>
            <a:r>
              <a:rPr lang="fr-FR" b="1" i="1" dirty="0"/>
              <a:t>Anglos</a:t>
            </a:r>
            <a:r>
              <a:rPr lang="fr-FR" b="1" dirty="0"/>
              <a:t> au Texas</a:t>
            </a:r>
          </a:p>
          <a:p>
            <a:endParaRPr lang="fr-FR" dirty="0"/>
          </a:p>
          <a:p>
            <a:r>
              <a:rPr lang="fr-FR" dirty="0"/>
              <a:t>*1827 : Le Mexique charge </a:t>
            </a:r>
            <a:r>
              <a:rPr lang="fr-FR" u="sng" dirty="0"/>
              <a:t>le général </a:t>
            </a:r>
            <a:r>
              <a:rPr lang="fr-FR" u="sng" dirty="0" err="1"/>
              <a:t>Mier</a:t>
            </a:r>
            <a:endParaRPr lang="fr-FR" u="sng" dirty="0"/>
          </a:p>
          <a:p>
            <a:r>
              <a:rPr lang="fr-FR" dirty="0"/>
              <a:t>D’enquêter sur la colonisation américaine…</a:t>
            </a:r>
          </a:p>
          <a:p>
            <a:endParaRPr lang="fr-FR" dirty="0"/>
          </a:p>
          <a:p>
            <a:r>
              <a:rPr lang="fr-FR" dirty="0"/>
              <a:t>- Les colons refusent de se convertir au catholicisme</a:t>
            </a:r>
          </a:p>
          <a:p>
            <a:r>
              <a:rPr lang="fr-FR" dirty="0"/>
              <a:t>Et de s’intégrer à la population mexicaine</a:t>
            </a:r>
          </a:p>
          <a:p>
            <a:endParaRPr lang="fr-FR" dirty="0"/>
          </a:p>
          <a:p>
            <a:r>
              <a:rPr lang="fr-FR" dirty="0"/>
              <a:t>- Ils refusent de renoncer à l’esclavage</a:t>
            </a:r>
          </a:p>
          <a:p>
            <a:r>
              <a:rPr lang="fr-FR" dirty="0"/>
              <a:t>NB : 1829 : Esclavage aboli par le Mexique</a:t>
            </a:r>
          </a:p>
          <a:p>
            <a:endParaRPr lang="fr-FR" dirty="0"/>
          </a:p>
          <a:p>
            <a:r>
              <a:rPr lang="fr-FR" dirty="0"/>
              <a:t>*Les Mexicains veulent mettre fin à l’expérience</a:t>
            </a:r>
          </a:p>
          <a:p>
            <a:r>
              <a:rPr lang="fr-FR" dirty="0"/>
              <a:t>Et les Américains réagissent…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88D3FD7D-2E0C-35D7-DE91-2D897BB09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536" r="28064"/>
          <a:stretch/>
        </p:blipFill>
        <p:spPr>
          <a:xfrm>
            <a:off x="5638897" y="116629"/>
            <a:ext cx="6433767" cy="48070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5CC7830-B053-438C-FC1E-3514B54FD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78" t="88079" r="5485" b="462"/>
          <a:stretch/>
        </p:blipFill>
        <p:spPr>
          <a:xfrm>
            <a:off x="7686869" y="5080288"/>
            <a:ext cx="2337821" cy="16610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6E3A4C4-321D-8F3F-915A-71A5BBE0FCB7}"/>
              </a:ext>
            </a:extLst>
          </p:cNvPr>
          <p:cNvSpPr/>
          <p:nvPr/>
        </p:nvSpPr>
        <p:spPr>
          <a:xfrm>
            <a:off x="10161492" y="207390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1D76B26-7CFF-FA59-BAAC-F30947EB73EA}"/>
              </a:ext>
            </a:extLst>
          </p:cNvPr>
          <p:cNvSpPr/>
          <p:nvPr/>
        </p:nvSpPr>
        <p:spPr>
          <a:xfrm>
            <a:off x="8481200" y="2318408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2942C6-7C8B-7D48-8A87-E0838D29977B}"/>
              </a:ext>
            </a:extLst>
          </p:cNvPr>
          <p:cNvSpPr/>
          <p:nvPr/>
        </p:nvSpPr>
        <p:spPr>
          <a:xfrm>
            <a:off x="5638897" y="116629"/>
            <a:ext cx="103941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1821-30</a:t>
            </a:r>
          </a:p>
        </p:txBody>
      </p:sp>
    </p:spTree>
    <p:extLst>
      <p:ext uri="{BB962C8B-B14F-4D97-AF65-F5344CB8AC3E}">
        <p14:creationId xmlns:p14="http://schemas.microsoft.com/office/powerpoint/2010/main" val="257231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3C095-EDCD-5EC4-A191-38FFF2759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5BD6-73FE-4A34-1642-EF631B77B34C}"/>
              </a:ext>
            </a:extLst>
          </p:cNvPr>
          <p:cNvSpPr/>
          <p:nvPr/>
        </p:nvSpPr>
        <p:spPr>
          <a:xfrm>
            <a:off x="119336" y="116629"/>
            <a:ext cx="5394359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1821-1829 : La colonisation des </a:t>
            </a:r>
            <a:r>
              <a:rPr lang="fr-FR" b="1" i="1" dirty="0"/>
              <a:t>Anglos</a:t>
            </a:r>
            <a:r>
              <a:rPr lang="fr-FR" b="1" dirty="0"/>
              <a:t> au Texas</a:t>
            </a:r>
          </a:p>
          <a:p>
            <a:endParaRPr lang="fr-FR" dirty="0"/>
          </a:p>
          <a:p>
            <a:r>
              <a:rPr lang="fr-FR" dirty="0"/>
              <a:t>*1829 : Le président </a:t>
            </a:r>
            <a:r>
              <a:rPr lang="fr-FR" u="sng" dirty="0"/>
              <a:t>Andrew Jackson</a:t>
            </a:r>
            <a:endParaRPr lang="fr-FR" dirty="0"/>
          </a:p>
          <a:p>
            <a:r>
              <a:rPr lang="fr-FR" dirty="0"/>
              <a:t>Propose 5 millions $ pour l’achat du Texas</a:t>
            </a:r>
          </a:p>
          <a:p>
            <a:r>
              <a:rPr lang="fr-FR" dirty="0"/>
              <a:t>Refus du président </a:t>
            </a:r>
            <a:r>
              <a:rPr lang="fr-FR" u="sng" dirty="0"/>
              <a:t>Vicente Guerrero</a:t>
            </a:r>
          </a:p>
          <a:p>
            <a:endParaRPr lang="fr-FR" dirty="0"/>
          </a:p>
          <a:p>
            <a:r>
              <a:rPr lang="fr-FR" dirty="0"/>
              <a:t>*1830 : Le président mexicain </a:t>
            </a:r>
            <a:r>
              <a:rPr lang="fr-FR" u="sng" dirty="0"/>
              <a:t>Anastasio </a:t>
            </a:r>
            <a:r>
              <a:rPr lang="fr-FR" u="sng" dirty="0" err="1"/>
              <a:t>Bustamante</a:t>
            </a:r>
            <a:endParaRPr lang="fr-FR" u="sng" dirty="0"/>
          </a:p>
          <a:p>
            <a:r>
              <a:rPr lang="fr-FR" dirty="0"/>
              <a:t>Tente de décourager la colonisation des Texans</a:t>
            </a:r>
          </a:p>
          <a:p>
            <a:r>
              <a:rPr lang="fr-FR" dirty="0"/>
              <a:t>Taxes, droits de douane sur les exportations US</a:t>
            </a:r>
          </a:p>
          <a:p>
            <a:r>
              <a:rPr lang="fr-FR" u="sng" dirty="0"/>
              <a:t>Puis il interdit l’immigration américaine au Texas (!)</a:t>
            </a:r>
          </a:p>
          <a:p>
            <a:endParaRPr lang="fr-FR" dirty="0"/>
          </a:p>
          <a:p>
            <a:r>
              <a:rPr lang="fr-FR" dirty="0"/>
              <a:t>*Mais malgré cette interdiction…</a:t>
            </a:r>
          </a:p>
          <a:p>
            <a:r>
              <a:rPr lang="fr-FR" dirty="0"/>
              <a:t>1830-34 : De 7 000 à 30 000 Américains</a:t>
            </a:r>
          </a:p>
          <a:p>
            <a:r>
              <a:rPr lang="fr-FR" dirty="0"/>
              <a:t>Contre seulement 7 800 Mexicains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0D8564C-041F-F49D-4D58-097AE9B87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536" r="28064"/>
          <a:stretch/>
        </p:blipFill>
        <p:spPr>
          <a:xfrm>
            <a:off x="5638897" y="116629"/>
            <a:ext cx="6433767" cy="48070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A1CFE8D-839B-069C-947A-C8DB10413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78" t="88079" r="5485" b="462"/>
          <a:stretch/>
        </p:blipFill>
        <p:spPr>
          <a:xfrm>
            <a:off x="7686869" y="5080288"/>
            <a:ext cx="2337821" cy="16610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86FF536-DBFC-CA26-7493-9A94290CFC90}"/>
              </a:ext>
            </a:extLst>
          </p:cNvPr>
          <p:cNvSpPr/>
          <p:nvPr/>
        </p:nvSpPr>
        <p:spPr>
          <a:xfrm>
            <a:off x="10161492" y="207390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27AF03C-908B-4B55-532E-44BBB13DED96}"/>
              </a:ext>
            </a:extLst>
          </p:cNvPr>
          <p:cNvSpPr/>
          <p:nvPr/>
        </p:nvSpPr>
        <p:spPr>
          <a:xfrm>
            <a:off x="8481200" y="2318408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346139-0827-1799-6C29-F1CCEA1BCD1E}"/>
              </a:ext>
            </a:extLst>
          </p:cNvPr>
          <p:cNvSpPr/>
          <p:nvPr/>
        </p:nvSpPr>
        <p:spPr>
          <a:xfrm>
            <a:off x="5638897" y="116629"/>
            <a:ext cx="103941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1821-30</a:t>
            </a:r>
          </a:p>
        </p:txBody>
      </p:sp>
    </p:spTree>
    <p:extLst>
      <p:ext uri="{BB962C8B-B14F-4D97-AF65-F5344CB8AC3E}">
        <p14:creationId xmlns:p14="http://schemas.microsoft.com/office/powerpoint/2010/main" val="145519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29"/>
            <a:ext cx="5394359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1832-1836 : L’indépendance du Texas</a:t>
            </a:r>
          </a:p>
          <a:p>
            <a:endParaRPr lang="fr-FR" dirty="0"/>
          </a:p>
          <a:p>
            <a:r>
              <a:rPr lang="fr-FR" dirty="0"/>
              <a:t>*1832-35 : Le président </a:t>
            </a:r>
            <a:r>
              <a:rPr lang="fr-FR" u="sng" dirty="0"/>
              <a:t>Antonio de Santa Anna</a:t>
            </a:r>
          </a:p>
          <a:p>
            <a:r>
              <a:rPr lang="fr-FR" dirty="0"/>
              <a:t>Permet à nouveau la colonisation américaine</a:t>
            </a:r>
          </a:p>
          <a:p>
            <a:r>
              <a:rPr lang="fr-FR" dirty="0"/>
              <a:t>Mais la centralisation qu’il met en place déclenche</a:t>
            </a:r>
          </a:p>
          <a:p>
            <a:r>
              <a:rPr lang="fr-FR" dirty="0"/>
              <a:t>La révolte de plusieurs provinces du Mexique</a:t>
            </a:r>
          </a:p>
          <a:p>
            <a:r>
              <a:rPr lang="fr-FR" dirty="0"/>
              <a:t>Dont le Texas</a:t>
            </a:r>
          </a:p>
          <a:p>
            <a:endParaRPr lang="fr-FR" dirty="0"/>
          </a:p>
          <a:p>
            <a:r>
              <a:rPr lang="fr-FR" dirty="0"/>
              <a:t>*1835 : A San Felipe, les Texans révoltés se réunissent</a:t>
            </a:r>
          </a:p>
          <a:p>
            <a:r>
              <a:rPr lang="fr-FR" dirty="0"/>
              <a:t>Autour de </a:t>
            </a:r>
            <a:r>
              <a:rPr lang="fr-FR" u="sng" dirty="0"/>
              <a:t>William Travis</a:t>
            </a:r>
            <a:r>
              <a:rPr lang="fr-FR" dirty="0"/>
              <a:t> et du général </a:t>
            </a:r>
            <a:r>
              <a:rPr lang="fr-FR" u="sng" dirty="0"/>
              <a:t>Samuel Houston</a:t>
            </a:r>
          </a:p>
          <a:p>
            <a:endParaRPr lang="fr-FR" dirty="0"/>
          </a:p>
          <a:p>
            <a:r>
              <a:rPr lang="fr-FR" dirty="0"/>
              <a:t>*1835 : Santa Anna, en personne</a:t>
            </a:r>
          </a:p>
          <a:p>
            <a:r>
              <a:rPr lang="fr-FR" dirty="0"/>
              <a:t>Lance une expédition punitive</a:t>
            </a:r>
          </a:p>
          <a:p>
            <a:r>
              <a:rPr lang="fr-FR" dirty="0"/>
              <a:t>Et il arrive à San Antonio…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6B5E555-CA2F-C1D9-BC92-DEEFCBB5D0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536" r="28064"/>
          <a:stretch/>
        </p:blipFill>
        <p:spPr>
          <a:xfrm>
            <a:off x="5638897" y="116629"/>
            <a:ext cx="6433767" cy="48070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4FC4D10-B69E-A921-9E0D-D400AC86E99C}"/>
              </a:ext>
            </a:extLst>
          </p:cNvPr>
          <p:cNvSpPr/>
          <p:nvPr/>
        </p:nvSpPr>
        <p:spPr>
          <a:xfrm>
            <a:off x="10161492" y="207390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200E1A2-953F-E64C-A481-1EB1E2185C8F}"/>
              </a:ext>
            </a:extLst>
          </p:cNvPr>
          <p:cNvSpPr/>
          <p:nvPr/>
        </p:nvSpPr>
        <p:spPr>
          <a:xfrm>
            <a:off x="8481200" y="231840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1C70C39-A2F9-505F-0612-74750492B5DD}"/>
              </a:ext>
            </a:extLst>
          </p:cNvPr>
          <p:cNvCxnSpPr>
            <a:cxnSpLocks/>
          </p:cNvCxnSpPr>
          <p:nvPr/>
        </p:nvCxnSpPr>
        <p:spPr>
          <a:xfrm flipV="1">
            <a:off x="7151427" y="2520160"/>
            <a:ext cx="1329773" cy="15605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F31315D-0129-7DCB-FDB0-B4FFF9348D18}"/>
              </a:ext>
            </a:extLst>
          </p:cNvPr>
          <p:cNvSpPr/>
          <p:nvPr/>
        </p:nvSpPr>
        <p:spPr>
          <a:xfrm>
            <a:off x="5638897" y="116629"/>
            <a:ext cx="103941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1835-36</a:t>
            </a:r>
          </a:p>
        </p:txBody>
      </p:sp>
    </p:spTree>
    <p:extLst>
      <p:ext uri="{BB962C8B-B14F-4D97-AF65-F5344CB8AC3E}">
        <p14:creationId xmlns:p14="http://schemas.microsoft.com/office/powerpoint/2010/main" val="1132994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B98F3-94E0-60BF-1E89-31AEE6A0B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379A3A-7EE2-F1AA-C130-11F7F1DD32F5}"/>
              </a:ext>
            </a:extLst>
          </p:cNvPr>
          <p:cNvSpPr/>
          <p:nvPr/>
        </p:nvSpPr>
        <p:spPr>
          <a:xfrm>
            <a:off x="119336" y="116629"/>
            <a:ext cx="5394359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1832-1836 : L’indépendance du Texas</a:t>
            </a:r>
          </a:p>
          <a:p>
            <a:endParaRPr lang="fr-FR" dirty="0"/>
          </a:p>
          <a:p>
            <a:r>
              <a:rPr lang="fr-FR" dirty="0"/>
              <a:t>*Fév.-Mars 1836 : </a:t>
            </a:r>
            <a:r>
              <a:rPr lang="fr-FR" u="sng" dirty="0"/>
              <a:t>Siège de Fort Alamo</a:t>
            </a:r>
          </a:p>
          <a:p>
            <a:r>
              <a:rPr lang="fr-FR" u="sng" dirty="0"/>
              <a:t>Santa Anna</a:t>
            </a:r>
            <a:r>
              <a:rPr lang="fr-FR" dirty="0"/>
              <a:t> s’empare du fort</a:t>
            </a:r>
          </a:p>
          <a:p>
            <a:r>
              <a:rPr lang="fr-FR" dirty="0"/>
              <a:t>NB : Morts de </a:t>
            </a:r>
            <a:r>
              <a:rPr lang="fr-FR" u="sng" dirty="0"/>
              <a:t>Travis</a:t>
            </a:r>
            <a:r>
              <a:rPr lang="fr-FR" dirty="0"/>
              <a:t>, </a:t>
            </a:r>
            <a:r>
              <a:rPr lang="fr-FR" u="sng" dirty="0"/>
              <a:t>Davy Crockett</a:t>
            </a:r>
            <a:r>
              <a:rPr lang="fr-FR" dirty="0"/>
              <a:t> et </a:t>
            </a:r>
            <a:r>
              <a:rPr lang="fr-FR" u="sng" dirty="0"/>
              <a:t>James Bowie</a:t>
            </a:r>
          </a:p>
          <a:p>
            <a:endParaRPr lang="fr-FR" dirty="0"/>
          </a:p>
          <a:p>
            <a:r>
              <a:rPr lang="fr-FR" dirty="0"/>
              <a:t>*Puis les Texans sont à nouveau vaincus à </a:t>
            </a:r>
            <a:r>
              <a:rPr lang="fr-FR" dirty="0" err="1"/>
              <a:t>Coleto</a:t>
            </a:r>
            <a:r>
              <a:rPr lang="fr-FR" dirty="0"/>
              <a:t> Creek</a:t>
            </a:r>
          </a:p>
          <a:p>
            <a:r>
              <a:rPr lang="fr-FR" dirty="0"/>
              <a:t>Mais, malgré cela et dans le même temps…</a:t>
            </a:r>
          </a:p>
          <a:p>
            <a:endParaRPr lang="fr-FR" dirty="0"/>
          </a:p>
          <a:p>
            <a:r>
              <a:rPr lang="fr-FR" dirty="0"/>
              <a:t>*2 mars 1836 : A Washington-on-the-Brazos</a:t>
            </a:r>
          </a:p>
          <a:p>
            <a:r>
              <a:rPr lang="fr-FR" dirty="0"/>
              <a:t>La Convention texane proclame l’indépendance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2CC07326-94FC-5A61-7A7B-5F94962E4F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536" r="28064"/>
          <a:stretch/>
        </p:blipFill>
        <p:spPr>
          <a:xfrm>
            <a:off x="5638897" y="116629"/>
            <a:ext cx="6433767" cy="48070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D4401FC-AE41-BEDB-AB89-52648C858FD7}"/>
              </a:ext>
            </a:extLst>
          </p:cNvPr>
          <p:cNvSpPr/>
          <p:nvPr/>
        </p:nvSpPr>
        <p:spPr>
          <a:xfrm>
            <a:off x="10161492" y="207390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EE05BF1-8561-A01E-C929-A434AD61A8DA}"/>
              </a:ext>
            </a:extLst>
          </p:cNvPr>
          <p:cNvSpPr/>
          <p:nvPr/>
        </p:nvSpPr>
        <p:spPr>
          <a:xfrm>
            <a:off x="8481200" y="231840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918812A-F67D-6DAF-DD7D-B3DAAA6C26F0}"/>
              </a:ext>
            </a:extLst>
          </p:cNvPr>
          <p:cNvCxnSpPr>
            <a:cxnSpLocks/>
          </p:cNvCxnSpPr>
          <p:nvPr/>
        </p:nvCxnSpPr>
        <p:spPr>
          <a:xfrm flipV="1">
            <a:off x="7151427" y="2520160"/>
            <a:ext cx="1329773" cy="15605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66F8D0A8-8BE7-18BD-C1CF-D01F058D3D3D}"/>
              </a:ext>
            </a:extLst>
          </p:cNvPr>
          <p:cNvSpPr/>
          <p:nvPr/>
        </p:nvSpPr>
        <p:spPr>
          <a:xfrm>
            <a:off x="9411522" y="282565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6A02761-E69E-0180-08AE-E5843C8ABA6D}"/>
              </a:ext>
            </a:extLst>
          </p:cNvPr>
          <p:cNvCxnSpPr>
            <a:cxnSpLocks/>
            <a:stCxn id="9" idx="6"/>
            <a:endCxn id="13" idx="2"/>
          </p:cNvCxnSpPr>
          <p:nvPr/>
        </p:nvCxnSpPr>
        <p:spPr>
          <a:xfrm>
            <a:off x="8683472" y="2419284"/>
            <a:ext cx="728050" cy="50724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9DD2096D-4237-E26D-3283-FD0557E08B5F}"/>
              </a:ext>
            </a:extLst>
          </p:cNvPr>
          <p:cNvSpPr/>
          <p:nvPr/>
        </p:nvSpPr>
        <p:spPr>
          <a:xfrm>
            <a:off x="10060356" y="159850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4F68BE-4B29-946A-498E-1DDC0551923C}"/>
              </a:ext>
            </a:extLst>
          </p:cNvPr>
          <p:cNvSpPr/>
          <p:nvPr/>
        </p:nvSpPr>
        <p:spPr>
          <a:xfrm>
            <a:off x="5638897" y="116629"/>
            <a:ext cx="103941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1835-36</a:t>
            </a:r>
          </a:p>
        </p:txBody>
      </p:sp>
    </p:spTree>
    <p:extLst>
      <p:ext uri="{BB962C8B-B14F-4D97-AF65-F5344CB8AC3E}">
        <p14:creationId xmlns:p14="http://schemas.microsoft.com/office/powerpoint/2010/main" val="875647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29"/>
            <a:ext cx="539435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1832-1836 : L’indépendance du Texas</a:t>
            </a:r>
          </a:p>
          <a:p>
            <a:endParaRPr lang="fr-FR" dirty="0"/>
          </a:p>
          <a:p>
            <a:r>
              <a:rPr lang="fr-FR" dirty="0"/>
              <a:t>*Avril 1836 : Après la défaite de </a:t>
            </a:r>
            <a:r>
              <a:rPr lang="fr-FR" dirty="0" err="1"/>
              <a:t>Coleto</a:t>
            </a:r>
            <a:r>
              <a:rPr lang="fr-FR" dirty="0"/>
              <a:t> Creek</a:t>
            </a:r>
          </a:p>
          <a:p>
            <a:r>
              <a:rPr lang="fr-FR" dirty="0"/>
              <a:t>Victoire décisive des Texans à San </a:t>
            </a:r>
            <a:r>
              <a:rPr lang="fr-FR" dirty="0" err="1"/>
              <a:t>Jacinto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u="sng" dirty="0"/>
              <a:t>Sam Houston</a:t>
            </a:r>
            <a:r>
              <a:rPr lang="fr-FR" dirty="0"/>
              <a:t> défait l’armée de </a:t>
            </a:r>
            <a:r>
              <a:rPr lang="fr-FR" u="sng" dirty="0"/>
              <a:t>Santa Anna</a:t>
            </a:r>
          </a:p>
          <a:p>
            <a:r>
              <a:rPr lang="fr-FR" dirty="0"/>
              <a:t>Qui est fait prisonnier !</a:t>
            </a:r>
          </a:p>
          <a:p>
            <a:endParaRPr lang="fr-FR" dirty="0"/>
          </a:p>
          <a:p>
            <a:r>
              <a:rPr lang="fr-FR" dirty="0"/>
              <a:t>*Mai 1836</a:t>
            </a:r>
          </a:p>
          <a:p>
            <a:r>
              <a:rPr lang="fr-FR" dirty="0"/>
              <a:t>Vaincu, Santa Anna signe le traité de Velasco</a:t>
            </a:r>
          </a:p>
          <a:p>
            <a:r>
              <a:rPr lang="fr-FR" dirty="0"/>
              <a:t>Il reconnaît l’indépendance du Texas (capitale : Austin)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6B5E555-CA2F-C1D9-BC92-DEEFCBB5D0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536" r="28064"/>
          <a:stretch/>
        </p:blipFill>
        <p:spPr>
          <a:xfrm>
            <a:off x="5638897" y="116629"/>
            <a:ext cx="6433767" cy="48070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8923C7E-170F-A3DA-489F-87929F973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78" t="88079" r="5485" b="462"/>
          <a:stretch/>
        </p:blipFill>
        <p:spPr>
          <a:xfrm>
            <a:off x="7686869" y="5080288"/>
            <a:ext cx="2337821" cy="16610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200E1A2-953F-E64C-A481-1EB1E2185C8F}"/>
              </a:ext>
            </a:extLst>
          </p:cNvPr>
          <p:cNvSpPr/>
          <p:nvPr/>
        </p:nvSpPr>
        <p:spPr>
          <a:xfrm>
            <a:off x="8481200" y="2318408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1C70C39-A2F9-505F-0612-74750492B5DD}"/>
              </a:ext>
            </a:extLst>
          </p:cNvPr>
          <p:cNvCxnSpPr>
            <a:cxnSpLocks/>
          </p:cNvCxnSpPr>
          <p:nvPr/>
        </p:nvCxnSpPr>
        <p:spPr>
          <a:xfrm flipV="1">
            <a:off x="7151427" y="2520160"/>
            <a:ext cx="1329773" cy="15605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5B1B2ED4-7111-51EA-5A7B-B99E632D5F25}"/>
              </a:ext>
            </a:extLst>
          </p:cNvPr>
          <p:cNvSpPr/>
          <p:nvPr/>
        </p:nvSpPr>
        <p:spPr>
          <a:xfrm>
            <a:off x="9411522" y="282565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90E9F32-F7AC-E9CF-5DE7-D5C93D4EE789}"/>
              </a:ext>
            </a:extLst>
          </p:cNvPr>
          <p:cNvCxnSpPr>
            <a:cxnSpLocks/>
            <a:stCxn id="9" idx="6"/>
            <a:endCxn id="13" idx="2"/>
          </p:cNvCxnSpPr>
          <p:nvPr/>
        </p:nvCxnSpPr>
        <p:spPr>
          <a:xfrm>
            <a:off x="8683472" y="2419284"/>
            <a:ext cx="728050" cy="50724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87952EE0-4085-FE35-FF18-47B4EACAC269}"/>
              </a:ext>
            </a:extLst>
          </p:cNvPr>
          <p:cNvSpPr/>
          <p:nvPr/>
        </p:nvSpPr>
        <p:spPr>
          <a:xfrm>
            <a:off x="10751278" y="197302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F728984-8892-C90B-D6A5-7724EF09AB40}"/>
              </a:ext>
            </a:extLst>
          </p:cNvPr>
          <p:cNvCxnSpPr>
            <a:cxnSpLocks/>
            <a:stCxn id="13" idx="7"/>
            <a:endCxn id="17" idx="3"/>
          </p:cNvCxnSpPr>
          <p:nvPr/>
        </p:nvCxnSpPr>
        <p:spPr>
          <a:xfrm flipV="1">
            <a:off x="9584172" y="2145230"/>
            <a:ext cx="1196728" cy="70996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127C2666-C067-BD3A-909E-F94AED69D176}"/>
              </a:ext>
            </a:extLst>
          </p:cNvPr>
          <p:cNvSpPr/>
          <p:nvPr/>
        </p:nvSpPr>
        <p:spPr>
          <a:xfrm>
            <a:off x="10640957" y="262389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465EE5F-77D9-5EF8-A5A2-DBDFA5B79533}"/>
              </a:ext>
            </a:extLst>
          </p:cNvPr>
          <p:cNvSpPr/>
          <p:nvPr/>
        </p:nvSpPr>
        <p:spPr>
          <a:xfrm>
            <a:off x="10060356" y="159850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816FBE9-BC62-DE82-06B4-7684C4433184}"/>
              </a:ext>
            </a:extLst>
          </p:cNvPr>
          <p:cNvSpPr/>
          <p:nvPr/>
        </p:nvSpPr>
        <p:spPr>
          <a:xfrm>
            <a:off x="8816311" y="169937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0FE645E-D823-7AE7-647F-D3683CD82BB9}"/>
              </a:ext>
            </a:extLst>
          </p:cNvPr>
          <p:cNvSpPr/>
          <p:nvPr/>
        </p:nvSpPr>
        <p:spPr>
          <a:xfrm>
            <a:off x="5311423" y="292652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53BDC7-3498-F301-E3C3-22F777B8D719}"/>
              </a:ext>
            </a:extLst>
          </p:cNvPr>
          <p:cNvSpPr/>
          <p:nvPr/>
        </p:nvSpPr>
        <p:spPr>
          <a:xfrm>
            <a:off x="5638897" y="116629"/>
            <a:ext cx="103941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1835-36</a:t>
            </a:r>
          </a:p>
        </p:txBody>
      </p:sp>
    </p:spTree>
    <p:extLst>
      <p:ext uri="{BB962C8B-B14F-4D97-AF65-F5344CB8AC3E}">
        <p14:creationId xmlns:p14="http://schemas.microsoft.com/office/powerpoint/2010/main" val="2197319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73DDF-357E-403F-1456-D4E9567F5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F2B8C01F-060B-1B23-421C-73223E6F7E01}"/>
              </a:ext>
            </a:extLst>
          </p:cNvPr>
          <p:cNvSpPr/>
          <p:nvPr/>
        </p:nvSpPr>
        <p:spPr>
          <a:xfrm>
            <a:off x="328181" y="11664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fr-FR" altLang="fr-FR" sz="1600" b="1" dirty="0"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cs typeface="Arial" panose="020B0604020202020204" pitchFamily="34" charset="0"/>
              </a:rPr>
            </a:br>
            <a:r>
              <a:rPr lang="fr-FR" sz="1600" b="1" kern="0" dirty="0">
                <a:effectLst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600" b="1" kern="0" dirty="0">
                <a:effectLst/>
                <a:ea typeface="Times New Roman" panose="02020603050405020304" pitchFamily="18" charset="0"/>
              </a:rPr>
            </a:br>
            <a:br>
              <a:rPr lang="fr-FR" sz="1600" b="1" kern="0" dirty="0">
                <a:effectLst/>
                <a:ea typeface="Times New Roman" panose="02020603050405020304" pitchFamily="18" charset="0"/>
              </a:rPr>
            </a:br>
            <a:r>
              <a:rPr lang="fr-FR" sz="1600" b="1" dirty="0">
                <a:latin typeface="+mn-lt"/>
              </a:rPr>
              <a:t>1824-1865 : Les Etats-Unis </a:t>
            </a:r>
            <a:r>
              <a:rPr lang="fr-FR" sz="1600" b="1" i="1" dirty="0">
                <a:latin typeface="+mn-lt"/>
              </a:rPr>
              <a:t>ante </a:t>
            </a:r>
            <a:r>
              <a:rPr lang="fr-FR" sz="1600" b="1" i="1" dirty="0" err="1">
                <a:latin typeface="+mn-lt"/>
              </a:rPr>
              <a:t>bellum</a:t>
            </a:r>
            <a:r>
              <a:rPr lang="fr-FR" sz="1600" b="1" dirty="0">
                <a:latin typeface="+mn-lt"/>
              </a:rPr>
              <a:t> : Extension maximale à l’Ouest</a:t>
            </a:r>
            <a:br>
              <a:rPr lang="fr-FR" sz="1600" b="1" dirty="0">
                <a:latin typeface="+mn-lt"/>
              </a:rPr>
            </a:br>
            <a:r>
              <a:rPr lang="fr-FR" sz="1600" b="1" dirty="0">
                <a:latin typeface="+mn-lt"/>
              </a:rPr>
              <a:t>Crises politico-sociales, la question de l’esclavage et la guerre de Sécession</a:t>
            </a:r>
          </a:p>
          <a:p>
            <a:pPr algn="ctr"/>
            <a:r>
              <a:rPr lang="fr-FR" sz="1600" b="1"/>
              <a:t>Suite…</a:t>
            </a:r>
            <a:br>
              <a:rPr lang="fr-FR" sz="1600" b="1" dirty="0">
                <a:latin typeface="+mn-lt"/>
              </a:rPr>
            </a:br>
            <a:endParaRPr lang="fr-FR" sz="1600" b="1" spc="-1" dirty="0">
              <a:cs typeface="Calibri" panose="020F0502020204030204" pitchFamily="34" charset="0"/>
            </a:endParaRPr>
          </a:p>
          <a:p>
            <a:r>
              <a:rPr lang="fr-FR" sz="1600" b="1" dirty="0"/>
              <a:t>1821-1848 : Extension maximale des Etats-Unis du sud du Mississippi au Pacifique : Texas, Nouveau-Mexique, Californie ; Sud de l’Oregon</a:t>
            </a:r>
          </a:p>
          <a:p>
            <a:r>
              <a:rPr lang="fr-FR" sz="1600" dirty="0"/>
              <a:t>1540-1680 : La lente conquête espagnole au nord de la Nouvelle-Espagne : Naissances du Nouveau-Mexique et du Texas</a:t>
            </a:r>
          </a:p>
          <a:p>
            <a:r>
              <a:rPr lang="fr-FR" sz="1600" dirty="0"/>
              <a:t>1769-1790 : Arrivée des Russes et des Britanniques ; Partage de la côte du nord-ouest sur le 42</a:t>
            </a:r>
            <a:r>
              <a:rPr lang="fr-FR" sz="1600" baseline="30000" dirty="0"/>
              <a:t>e</a:t>
            </a:r>
            <a:r>
              <a:rPr lang="fr-FR" sz="1600" dirty="0"/>
              <a:t> parallèle entre Britanniques et Espagnols ; Naissances de la Californie espagnole et de l’Oregon britannique</a:t>
            </a:r>
          </a:p>
          <a:p>
            <a:r>
              <a:rPr lang="fr-FR" sz="1600" dirty="0"/>
              <a:t>1790-1825 : Arrivée des Américains ; Condominium américano-britannique de l’Oregon ; Les Russes contenus au nord du 54°40’</a:t>
            </a:r>
          </a:p>
          <a:p>
            <a:r>
              <a:rPr lang="fr-FR" sz="1600" dirty="0"/>
              <a:t>1821 : Au sud du 42</a:t>
            </a:r>
            <a:r>
              <a:rPr lang="fr-FR" sz="1600" baseline="30000" dirty="0"/>
              <a:t>ème</a:t>
            </a:r>
            <a:r>
              <a:rPr lang="fr-FR" sz="1600" dirty="0"/>
              <a:t> parallèle, indépendance du Mexique et fondations de trois Etats fédéraux : Haute-Californie, Nouveau-Mexique et Coahuila y Texas</a:t>
            </a:r>
          </a:p>
          <a:p>
            <a:r>
              <a:rPr lang="fr-FR" sz="1600" dirty="0"/>
              <a:t>1821-1829 : La colonisation des </a:t>
            </a:r>
            <a:r>
              <a:rPr lang="fr-FR" sz="1600" i="1" dirty="0"/>
              <a:t>Anglos</a:t>
            </a:r>
            <a:r>
              <a:rPr lang="fr-FR" sz="1600" dirty="0"/>
              <a:t> au Texas</a:t>
            </a:r>
          </a:p>
          <a:p>
            <a:r>
              <a:rPr lang="fr-FR" sz="1600" dirty="0"/>
              <a:t>1832-1836 : L’indépendance du Texas</a:t>
            </a:r>
          </a:p>
          <a:p>
            <a:r>
              <a:rPr lang="fr-FR" sz="1600" dirty="0"/>
              <a:t>1845-1848 : La guerre contre le Mexique ; Conquêtes et annexions : Texas, Nouveau-Mexique, Californie ; Annexion de l’Oregon</a:t>
            </a:r>
          </a:p>
          <a:p>
            <a:r>
              <a:rPr lang="fr-FR" sz="1600" dirty="0"/>
              <a:t>1850 : Récapitulatif : Avec la Californie, 31 Etats : Extension maximale des Etats-Unis, de l’Atlantique au Pacifique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4D38AD4E-3EF5-98F7-BA7F-E14DDBCA21BB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903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29"/>
            <a:ext cx="4888762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 dirty="0"/>
              <a:t>*1836 : A Mexico, le gouvernement</a:t>
            </a:r>
          </a:p>
          <a:p>
            <a:r>
              <a:rPr lang="fr-FR" dirty="0"/>
              <a:t>Ne reconnaît pas l’indépendance du Texas</a:t>
            </a:r>
          </a:p>
          <a:p>
            <a:endParaRPr lang="fr-FR" dirty="0"/>
          </a:p>
          <a:p>
            <a:r>
              <a:rPr lang="fr-FR" dirty="0"/>
              <a:t>*1837 : Et face à la menace mexicaine</a:t>
            </a:r>
          </a:p>
          <a:p>
            <a:r>
              <a:rPr lang="fr-FR" dirty="0"/>
              <a:t>Le Texas veut renforcer sa position…</a:t>
            </a:r>
          </a:p>
          <a:p>
            <a:endParaRPr lang="fr-FR" dirty="0"/>
          </a:p>
          <a:p>
            <a:r>
              <a:rPr lang="fr-FR" dirty="0"/>
              <a:t>a) Côté mexicain…</a:t>
            </a:r>
          </a:p>
          <a:p>
            <a:r>
              <a:rPr lang="fr-FR" dirty="0"/>
              <a:t>Il revendique le Nouveau-Mexique jusqu’au Rio Grande ; Plus une bande au nord à l’est du 107</a:t>
            </a:r>
            <a:r>
              <a:rPr lang="fr-FR" baseline="30000" dirty="0"/>
              <a:t>ème</a:t>
            </a:r>
            <a:r>
              <a:rPr lang="fr-FR" dirty="0"/>
              <a:t> méridien</a:t>
            </a:r>
          </a:p>
          <a:p>
            <a:endParaRPr lang="fr-FR" dirty="0"/>
          </a:p>
          <a:p>
            <a:r>
              <a:rPr lang="fr-FR" dirty="0"/>
              <a:t>b) Côté EU, le Texas demande l’adhésion à l’Union</a:t>
            </a:r>
          </a:p>
          <a:p>
            <a:r>
              <a:rPr lang="fr-FR" dirty="0"/>
              <a:t>Refus du Congrès américain et du président démocrate </a:t>
            </a:r>
            <a:r>
              <a:rPr lang="fr-FR" u="sng" dirty="0"/>
              <a:t>Martin Van Buren</a:t>
            </a:r>
            <a:r>
              <a:rPr lang="fr-FR" dirty="0"/>
              <a:t>, car…</a:t>
            </a:r>
          </a:p>
          <a:p>
            <a:r>
              <a:rPr lang="fr-FR" dirty="0"/>
              <a:t>Le Texas étant esclavagiste, risque de déséquilibre</a:t>
            </a:r>
          </a:p>
          <a:p>
            <a:r>
              <a:rPr lang="fr-FR" dirty="0"/>
              <a:t>A revoir…</a:t>
            </a:r>
          </a:p>
          <a:p>
            <a:endParaRPr lang="fr-FR" dirty="0"/>
          </a:p>
          <a:p>
            <a:r>
              <a:rPr lang="fr-FR" dirty="0"/>
              <a:t>*Mais la situation va évoluer…</a:t>
            </a:r>
          </a:p>
        </p:txBody>
      </p:sp>
      <p:pic>
        <p:nvPicPr>
          <p:cNvPr id="3" name="Image 2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40157B0B-76FD-1EDE-3B28-D52F5C188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31" y="116629"/>
            <a:ext cx="6958931" cy="47146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C768852-5010-B4A6-E972-AEF6003F5BCD}"/>
              </a:ext>
            </a:extLst>
          </p:cNvPr>
          <p:cNvSpPr/>
          <p:nvPr/>
        </p:nvSpPr>
        <p:spPr>
          <a:xfrm>
            <a:off x="8736523" y="370025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E94EB95-65E6-F3C3-B3F0-BC6FF4B1B2E1}"/>
              </a:ext>
            </a:extLst>
          </p:cNvPr>
          <p:cNvSpPr/>
          <p:nvPr/>
        </p:nvSpPr>
        <p:spPr>
          <a:xfrm>
            <a:off x="7646976" y="322724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57BA4D0-B142-747C-CC0B-9340DC5C5C80}"/>
              </a:ext>
            </a:extLst>
          </p:cNvPr>
          <p:cNvSpPr/>
          <p:nvPr/>
        </p:nvSpPr>
        <p:spPr>
          <a:xfrm>
            <a:off x="7239817" y="196028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BD1BD1-E916-49FA-AB2E-4427F518DC86}"/>
              </a:ext>
            </a:extLst>
          </p:cNvPr>
          <p:cNvSpPr/>
          <p:nvPr/>
        </p:nvSpPr>
        <p:spPr>
          <a:xfrm>
            <a:off x="5113731" y="116629"/>
            <a:ext cx="98226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1837-45</a:t>
            </a:r>
          </a:p>
        </p:txBody>
      </p:sp>
    </p:spTree>
    <p:extLst>
      <p:ext uri="{BB962C8B-B14F-4D97-AF65-F5344CB8AC3E}">
        <p14:creationId xmlns:p14="http://schemas.microsoft.com/office/powerpoint/2010/main" val="250202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29"/>
            <a:ext cx="5671865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 dirty="0"/>
              <a:t>*4 mars 1845</a:t>
            </a:r>
          </a:p>
          <a:p>
            <a:r>
              <a:rPr lang="fr-FR" dirty="0"/>
              <a:t>Le démocrate </a:t>
            </a:r>
            <a:r>
              <a:rPr lang="fr-FR" u="sng" dirty="0"/>
              <a:t>James Polk</a:t>
            </a:r>
            <a:r>
              <a:rPr lang="fr-FR" dirty="0"/>
              <a:t>, 11</a:t>
            </a:r>
            <a:r>
              <a:rPr lang="fr-FR" baseline="30000" dirty="0"/>
              <a:t>ème</a:t>
            </a:r>
            <a:r>
              <a:rPr lang="fr-FR" dirty="0"/>
              <a:t> président des EU</a:t>
            </a:r>
          </a:p>
          <a:p>
            <a:endParaRPr lang="fr-FR" dirty="0"/>
          </a:p>
          <a:p>
            <a:r>
              <a:rPr lang="fr-FR" dirty="0"/>
              <a:t>NB : 1837-40 : Le démocrate Martin Van Buren (8)</a:t>
            </a:r>
          </a:p>
          <a:p>
            <a:r>
              <a:rPr lang="fr-FR" dirty="0"/>
              <a:t>1841-44 : Les whigs William Harrison (9) et John Tyler (10)</a:t>
            </a:r>
          </a:p>
          <a:p>
            <a:endParaRPr lang="fr-FR" dirty="0"/>
          </a:p>
          <a:p>
            <a:r>
              <a:rPr lang="fr-FR" dirty="0"/>
              <a:t>*James Polk est démocrate et expansionniste</a:t>
            </a:r>
          </a:p>
          <a:p>
            <a:r>
              <a:rPr lang="fr-FR" dirty="0"/>
              <a:t>Tout comme l’opinion américaine…</a:t>
            </a:r>
          </a:p>
          <a:p>
            <a:endParaRPr lang="fr-FR" i="1" dirty="0"/>
          </a:p>
          <a:p>
            <a:r>
              <a:rPr lang="fr-FR" i="1" dirty="0"/>
              <a:t>C'est manifestement notre destinée de nous répandre sur le continent que la Providence nous a alloué pour y assurer le libre développement d'une population qui, chaque année, se multiplie par millions</a:t>
            </a:r>
            <a:r>
              <a:rPr lang="fr-FR" dirty="0"/>
              <a:t> : La destinée manifeste</a:t>
            </a:r>
          </a:p>
          <a:p>
            <a:endParaRPr lang="fr-FR" dirty="0"/>
          </a:p>
          <a:p>
            <a:r>
              <a:rPr lang="fr-FR" u="sng" dirty="0"/>
              <a:t>John L. </a:t>
            </a:r>
            <a:r>
              <a:rPr lang="fr-FR" u="sng" dirty="0" err="1"/>
              <a:t>O'Sullivan</a:t>
            </a:r>
            <a:r>
              <a:rPr lang="fr-FR" dirty="0"/>
              <a:t>, </a:t>
            </a:r>
            <a:r>
              <a:rPr lang="fr-FR" i="1" dirty="0"/>
              <a:t>Democratic </a:t>
            </a:r>
            <a:r>
              <a:rPr lang="fr-FR" i="1" dirty="0" err="1"/>
              <a:t>Review</a:t>
            </a:r>
            <a:endParaRPr lang="fr-FR" dirty="0"/>
          </a:p>
        </p:txBody>
      </p:sp>
      <p:pic>
        <p:nvPicPr>
          <p:cNvPr id="16" name="Image 15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D81A9CFF-3D3A-C221-BEAE-281D0F521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34" y="116629"/>
            <a:ext cx="6133016" cy="41551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90688D-D651-ECEF-0F97-F92540C411F5}"/>
              </a:ext>
            </a:extLst>
          </p:cNvPr>
          <p:cNvSpPr/>
          <p:nvPr/>
        </p:nvSpPr>
        <p:spPr>
          <a:xfrm>
            <a:off x="5928334" y="116629"/>
            <a:ext cx="67747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</a:t>
            </a:r>
          </a:p>
        </p:txBody>
      </p:sp>
    </p:spTree>
    <p:extLst>
      <p:ext uri="{BB962C8B-B14F-4D97-AF65-F5344CB8AC3E}">
        <p14:creationId xmlns:p14="http://schemas.microsoft.com/office/powerpoint/2010/main" val="392261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B3AEA-0AB1-D8E4-A775-3349AF408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F51B04F-3E1B-C66B-C5F4-9979CCA3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19 novembre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2024 (3/15)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latin typeface="+mn-lt"/>
              </a:rPr>
              <a:t>1824-1865 : Les Etats-Unis </a:t>
            </a:r>
            <a:r>
              <a:rPr lang="fr-FR" sz="2800" i="1" dirty="0">
                <a:latin typeface="+mn-lt"/>
              </a:rPr>
              <a:t>ante </a:t>
            </a:r>
            <a:r>
              <a:rPr lang="fr-FR" sz="2800" i="1" dirty="0" err="1">
                <a:latin typeface="+mn-lt"/>
              </a:rPr>
              <a:t>bellum</a:t>
            </a:r>
            <a:r>
              <a:rPr lang="fr-FR" sz="2800" dirty="0">
                <a:latin typeface="+mn-lt"/>
              </a:rPr>
              <a:t> : Extension maximale à l’Ouest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Crises politico-sociales, la question de l’esclavage et la guerre de Sécession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Suite et fin…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658E21E-C368-5C47-D4A6-7DFB07C7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0777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29"/>
            <a:ext cx="567186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/>
              <a:t>*</a:t>
            </a:r>
            <a:r>
              <a:rPr lang="fr-FR" dirty="0"/>
              <a:t>M</a:t>
            </a:r>
            <a:r>
              <a:rPr lang="fr-FR"/>
              <a:t>ars </a:t>
            </a:r>
            <a:r>
              <a:rPr lang="fr-FR" dirty="0"/>
              <a:t>1845 : Pour le nouveau président James Polk</a:t>
            </a:r>
          </a:p>
          <a:p>
            <a:r>
              <a:rPr lang="fr-FR" dirty="0"/>
              <a:t>Annexer le Texas </a:t>
            </a:r>
            <a:r>
              <a:rPr lang="fr-FR" u="sng" dirty="0"/>
              <a:t>et tout </a:t>
            </a:r>
            <a:r>
              <a:rPr lang="fr-FR" dirty="0"/>
              <a:t>l’Oregon</a:t>
            </a:r>
          </a:p>
          <a:p>
            <a:r>
              <a:rPr lang="fr-FR" dirty="0"/>
              <a:t>NB : 1818 : Traité EU-GB et condominium de l’Oregon</a:t>
            </a:r>
          </a:p>
          <a:p>
            <a:endParaRPr lang="fr-FR" dirty="0"/>
          </a:p>
          <a:p>
            <a:r>
              <a:rPr lang="fr-FR" dirty="0"/>
              <a:t>Avec le slogan : </a:t>
            </a:r>
            <a:r>
              <a:rPr lang="fr-FR" i="1" dirty="0"/>
              <a:t>54° 40’ or </a:t>
            </a:r>
            <a:r>
              <a:rPr lang="fr-FR" i="1" dirty="0" err="1"/>
              <a:t>fight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*Déc. 1845 : Le Texas est annexé et devient le 28</a:t>
            </a:r>
            <a:r>
              <a:rPr lang="fr-FR" baseline="30000" dirty="0"/>
              <a:t>ème</a:t>
            </a:r>
            <a:r>
              <a:rPr lang="fr-FR" dirty="0"/>
              <a:t> Etat</a:t>
            </a:r>
          </a:p>
          <a:p>
            <a:r>
              <a:rPr lang="fr-FR" dirty="0"/>
              <a:t>Et les EU reprennent à leur compte</a:t>
            </a:r>
          </a:p>
          <a:p>
            <a:r>
              <a:rPr lang="fr-FR" dirty="0"/>
              <a:t>Les revendications texanes à l’ouest et au sud</a:t>
            </a:r>
          </a:p>
          <a:p>
            <a:endParaRPr lang="fr-FR" dirty="0"/>
          </a:p>
          <a:p>
            <a:r>
              <a:rPr lang="fr-FR" dirty="0"/>
              <a:t>*1846 : La guerre avec le Mexique devient inévitable</a:t>
            </a:r>
          </a:p>
          <a:p>
            <a:r>
              <a:rPr lang="fr-FR" dirty="0"/>
              <a:t>Mais avant cela, régler la question de l’Oregon…</a:t>
            </a:r>
          </a:p>
        </p:txBody>
      </p:sp>
      <p:pic>
        <p:nvPicPr>
          <p:cNvPr id="16" name="Image 15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D81A9CFF-3D3A-C221-BEAE-281D0F521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34" y="116629"/>
            <a:ext cx="6133016" cy="41551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9302D18-05CE-48F6-B1CF-4DDFD770745B}"/>
              </a:ext>
            </a:extLst>
          </p:cNvPr>
          <p:cNvSpPr/>
          <p:nvPr/>
        </p:nvSpPr>
        <p:spPr>
          <a:xfrm>
            <a:off x="8893706" y="3036179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7B2AF3F-68A5-88F2-AA95-0667F4D6235A}"/>
              </a:ext>
            </a:extLst>
          </p:cNvPr>
          <p:cNvSpPr/>
          <p:nvPr/>
        </p:nvSpPr>
        <p:spPr>
          <a:xfrm>
            <a:off x="6766930" y="96399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5195A4-E4E5-563B-9B41-36499B2617F6}"/>
              </a:ext>
            </a:extLst>
          </p:cNvPr>
          <p:cNvSpPr/>
          <p:nvPr/>
        </p:nvSpPr>
        <p:spPr>
          <a:xfrm>
            <a:off x="5928334" y="116629"/>
            <a:ext cx="67747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A03A685-B88E-D8EA-C9AA-FE5D165D50A2}"/>
              </a:ext>
            </a:extLst>
          </p:cNvPr>
          <p:cNvSpPr/>
          <p:nvPr/>
        </p:nvSpPr>
        <p:spPr>
          <a:xfrm>
            <a:off x="8064726" y="283442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A392D79-B382-56A1-7C86-73BD6534711F}"/>
              </a:ext>
            </a:extLst>
          </p:cNvPr>
          <p:cNvCxnSpPr>
            <a:cxnSpLocks/>
            <a:stCxn id="2" idx="1"/>
            <a:endCxn id="6" idx="6"/>
          </p:cNvCxnSpPr>
          <p:nvPr/>
        </p:nvCxnSpPr>
        <p:spPr>
          <a:xfrm flipH="1" flipV="1">
            <a:off x="8266998" y="2935303"/>
            <a:ext cx="656330" cy="1304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2F835D92-9537-0818-CCD4-470D6B36315A}"/>
              </a:ext>
            </a:extLst>
          </p:cNvPr>
          <p:cNvSpPr/>
          <p:nvPr/>
        </p:nvSpPr>
        <p:spPr>
          <a:xfrm>
            <a:off x="8669838" y="360352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C22937C-8DE8-0230-FAA1-95219A2BC36D}"/>
              </a:ext>
            </a:extLst>
          </p:cNvPr>
          <p:cNvCxnSpPr>
            <a:cxnSpLocks/>
            <a:stCxn id="2" idx="3"/>
          </p:cNvCxnSpPr>
          <p:nvPr/>
        </p:nvCxnSpPr>
        <p:spPr>
          <a:xfrm flipH="1">
            <a:off x="8770974" y="3208385"/>
            <a:ext cx="152354" cy="3447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912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5840" y="116629"/>
            <a:ext cx="6800078" cy="6170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</a:t>
            </a:r>
            <a:r>
              <a:rPr lang="fr-FR" sz="1800" b="1" dirty="0"/>
              <a:t>Annexion de l’Oregon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*15 juin 1846 : Nouveau traité de l’Oregon</a:t>
            </a:r>
            <a:endParaRPr lang="fr-FR" sz="1700" dirty="0"/>
          </a:p>
          <a:p>
            <a:r>
              <a:rPr lang="fr-FR" dirty="0"/>
              <a:t>Pour les EU, deux objectifs...</a:t>
            </a:r>
          </a:p>
          <a:p>
            <a:endParaRPr lang="fr-FR" dirty="0"/>
          </a:p>
          <a:p>
            <a:r>
              <a:rPr lang="fr-FR" dirty="0"/>
              <a:t>a) Avant la guerre contre le Mexique</a:t>
            </a:r>
          </a:p>
          <a:p>
            <a:r>
              <a:rPr lang="fr-FR" dirty="0"/>
              <a:t>Soustraire cette région à l’influence britannique</a:t>
            </a:r>
          </a:p>
          <a:p>
            <a:endParaRPr lang="fr-FR" dirty="0"/>
          </a:p>
          <a:p>
            <a:r>
              <a:rPr lang="fr-FR" dirty="0"/>
              <a:t>b) Coloniser…</a:t>
            </a:r>
          </a:p>
          <a:p>
            <a:r>
              <a:rPr lang="fr-FR" dirty="0">
                <a:solidFill>
                  <a:srgbClr val="FF0000"/>
                </a:solidFill>
              </a:rPr>
              <a:t>*1842 : Ouverture de la Piste de l’Oregon</a:t>
            </a:r>
          </a:p>
          <a:p>
            <a:r>
              <a:rPr lang="fr-FR" dirty="0">
                <a:solidFill>
                  <a:srgbClr val="FF0000"/>
                </a:solidFill>
              </a:rPr>
              <a:t>De Saint-Louis à Portland et la vallée de la Willamette</a:t>
            </a:r>
          </a:p>
          <a:p>
            <a:r>
              <a:rPr lang="fr-FR" dirty="0">
                <a:solidFill>
                  <a:srgbClr val="FF0000"/>
                </a:solidFill>
              </a:rPr>
              <a:t>Arrivée de nombreux colons américains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*1845 : 5 000 Américains pour 750 Anglais</a:t>
            </a:r>
          </a:p>
          <a:p>
            <a:r>
              <a:rPr lang="fr-FR" dirty="0">
                <a:solidFill>
                  <a:srgbClr val="FF0000"/>
                </a:solidFill>
              </a:rPr>
              <a:t>NB : A partir de la Piste de l’Oregon, des Américains se dirigent</a:t>
            </a:r>
          </a:p>
          <a:p>
            <a:r>
              <a:rPr lang="fr-FR" sz="1700" dirty="0">
                <a:solidFill>
                  <a:srgbClr val="FF0000"/>
                </a:solidFill>
              </a:rPr>
              <a:t>Vers le sud et installent une colonie à </a:t>
            </a:r>
            <a:r>
              <a:rPr lang="fr-FR" sz="1700" dirty="0" err="1">
                <a:solidFill>
                  <a:srgbClr val="FF0000"/>
                </a:solidFill>
              </a:rPr>
              <a:t>Sonoma</a:t>
            </a:r>
            <a:r>
              <a:rPr lang="fr-FR" sz="1700" dirty="0">
                <a:solidFill>
                  <a:srgbClr val="FF0000"/>
                </a:solidFill>
              </a:rPr>
              <a:t>, au nord de la Californie esp.</a:t>
            </a:r>
          </a:p>
          <a:p>
            <a:endParaRPr lang="fr-FR" dirty="0"/>
          </a:p>
          <a:p>
            <a:r>
              <a:rPr lang="fr-FR" dirty="0"/>
              <a:t>Finalement, un accord avec la GB est trouvé…</a:t>
            </a:r>
          </a:p>
          <a:p>
            <a:r>
              <a:rPr lang="fr-FR" dirty="0"/>
              <a:t>*Partage de l’Oregon et prolongement de la frontière sur le 49°</a:t>
            </a:r>
          </a:p>
          <a:p>
            <a:r>
              <a:rPr lang="fr-FR" dirty="0"/>
              <a:t>NB : L’île de Vancouver reste totalement britannique</a:t>
            </a:r>
          </a:p>
          <a:p>
            <a:endParaRPr lang="fr-FR" dirty="0"/>
          </a:p>
          <a:p>
            <a:r>
              <a:rPr lang="fr-FR" dirty="0"/>
              <a:t>*Mais revenons en 1845 et au conflit mexicain…</a:t>
            </a:r>
          </a:p>
        </p:txBody>
      </p:sp>
      <p:pic>
        <p:nvPicPr>
          <p:cNvPr id="5" name="Image 4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E6C8A8B-23B5-C2C0-72D4-C414A4874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36" y="116629"/>
            <a:ext cx="4975827" cy="50691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 descr="Une image contenant texte, carte, Police&#10;&#10;Description générée automatiquement">
            <a:extLst>
              <a:ext uri="{FF2B5EF4-FFF2-40B4-BE49-F238E27FC236}">
                <a16:creationId xmlns:a16="http://schemas.microsoft.com/office/drawing/2014/main" id="{2369F8AE-BC23-061E-F26E-844705FE3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43" y="4868046"/>
            <a:ext cx="5326120" cy="18733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082F273-D70C-7D5D-2C06-05680CA3935A}"/>
              </a:ext>
            </a:extLst>
          </p:cNvPr>
          <p:cNvSpPr/>
          <p:nvPr/>
        </p:nvSpPr>
        <p:spPr>
          <a:xfrm>
            <a:off x="11560652" y="638602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A24546E-CB0C-D88E-F987-A4D000FD0CBB}"/>
              </a:ext>
            </a:extLst>
          </p:cNvPr>
          <p:cNvSpPr/>
          <p:nvPr/>
        </p:nvSpPr>
        <p:spPr>
          <a:xfrm>
            <a:off x="7164022" y="519494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CDB607A-C860-EBC2-8EB9-66CD2FFB950B}"/>
              </a:ext>
            </a:extLst>
          </p:cNvPr>
          <p:cNvCxnSpPr>
            <a:cxnSpLocks/>
          </p:cNvCxnSpPr>
          <p:nvPr/>
        </p:nvCxnSpPr>
        <p:spPr>
          <a:xfrm flipV="1">
            <a:off x="11027391" y="2210937"/>
            <a:ext cx="1045272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78B4A12-FC7E-3B0B-770C-C7771153B5BA}"/>
              </a:ext>
            </a:extLst>
          </p:cNvPr>
          <p:cNvCxnSpPr>
            <a:cxnSpLocks/>
          </p:cNvCxnSpPr>
          <p:nvPr/>
        </p:nvCxnSpPr>
        <p:spPr>
          <a:xfrm flipV="1">
            <a:off x="9075761" y="2363337"/>
            <a:ext cx="1951630" cy="5393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256756EA-EA49-C54D-3EC3-67B1DB83EAC5}"/>
              </a:ext>
            </a:extLst>
          </p:cNvPr>
          <p:cNvSpPr/>
          <p:nvPr/>
        </p:nvSpPr>
        <p:spPr>
          <a:xfrm>
            <a:off x="8873489" y="344090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DD8F4-83B7-4099-690E-D95784E52F32}"/>
              </a:ext>
            </a:extLst>
          </p:cNvPr>
          <p:cNvSpPr/>
          <p:nvPr/>
        </p:nvSpPr>
        <p:spPr>
          <a:xfrm>
            <a:off x="11398690" y="116629"/>
            <a:ext cx="67747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1846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3245597-8D3E-557E-1E89-FC638DBC42E1}"/>
              </a:ext>
            </a:extLst>
          </p:cNvPr>
          <p:cNvCxnSpPr>
            <a:cxnSpLocks/>
          </p:cNvCxnSpPr>
          <p:nvPr/>
        </p:nvCxnSpPr>
        <p:spPr>
          <a:xfrm>
            <a:off x="8518475" y="2588905"/>
            <a:ext cx="557286" cy="622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2628BB8-2F1A-D996-7CE3-1A2B0292700C}"/>
              </a:ext>
            </a:extLst>
          </p:cNvPr>
          <p:cNvCxnSpPr>
            <a:cxnSpLocks/>
          </p:cNvCxnSpPr>
          <p:nvPr/>
        </p:nvCxnSpPr>
        <p:spPr>
          <a:xfrm flipV="1">
            <a:off x="9075761" y="2390306"/>
            <a:ext cx="0" cy="26088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EFF3D5D-246F-59A4-BDE2-A84440E3B9F3}"/>
              </a:ext>
            </a:extLst>
          </p:cNvPr>
          <p:cNvCxnSpPr>
            <a:cxnSpLocks/>
          </p:cNvCxnSpPr>
          <p:nvPr/>
        </p:nvCxnSpPr>
        <p:spPr>
          <a:xfrm>
            <a:off x="10051576" y="3494559"/>
            <a:ext cx="596759" cy="78762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84B404A-B669-B35F-CC3F-9CF9524F4634}"/>
              </a:ext>
            </a:extLst>
          </p:cNvPr>
          <p:cNvCxnSpPr>
            <a:cxnSpLocks/>
          </p:cNvCxnSpPr>
          <p:nvPr/>
        </p:nvCxnSpPr>
        <p:spPr>
          <a:xfrm>
            <a:off x="10643295" y="4297337"/>
            <a:ext cx="609724" cy="15647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4DC64AF-9EA0-F5F2-5030-633D0D32BE55}"/>
              </a:ext>
            </a:extLst>
          </p:cNvPr>
          <p:cNvCxnSpPr>
            <a:cxnSpLocks/>
          </p:cNvCxnSpPr>
          <p:nvPr/>
        </p:nvCxnSpPr>
        <p:spPr>
          <a:xfrm>
            <a:off x="11560652" y="4341065"/>
            <a:ext cx="440497" cy="18314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09048E6-C1DA-F106-A2B5-50DB042C6129}"/>
              </a:ext>
            </a:extLst>
          </p:cNvPr>
          <p:cNvCxnSpPr>
            <a:cxnSpLocks/>
          </p:cNvCxnSpPr>
          <p:nvPr/>
        </p:nvCxnSpPr>
        <p:spPr>
          <a:xfrm flipV="1">
            <a:off x="11253019" y="4351275"/>
            <a:ext cx="323187" cy="8136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61A6511-B97A-8A24-62C6-3879C5A9CC2B}"/>
              </a:ext>
            </a:extLst>
          </p:cNvPr>
          <p:cNvCxnSpPr>
            <a:cxnSpLocks/>
          </p:cNvCxnSpPr>
          <p:nvPr/>
        </p:nvCxnSpPr>
        <p:spPr>
          <a:xfrm flipH="1">
            <a:off x="9075761" y="3541784"/>
            <a:ext cx="104125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D225D81C-B38A-1211-63E2-9C7BF77ADDB8}"/>
              </a:ext>
            </a:extLst>
          </p:cNvPr>
          <p:cNvSpPr/>
          <p:nvPr/>
        </p:nvSpPr>
        <p:spPr>
          <a:xfrm>
            <a:off x="8935883" y="405360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2FE77C2-579A-238B-C42E-8F3F81AAAC3E}"/>
              </a:ext>
            </a:extLst>
          </p:cNvPr>
          <p:cNvSpPr/>
          <p:nvPr/>
        </p:nvSpPr>
        <p:spPr>
          <a:xfrm>
            <a:off x="5312696" y="299663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216E4A4-1505-0F75-B4F6-BD76BAC8ABCD}"/>
              </a:ext>
            </a:extLst>
          </p:cNvPr>
          <p:cNvCxnSpPr>
            <a:cxnSpLocks/>
          </p:cNvCxnSpPr>
          <p:nvPr/>
        </p:nvCxnSpPr>
        <p:spPr>
          <a:xfrm flipH="1">
            <a:off x="7978877" y="6024160"/>
            <a:ext cx="539598" cy="71721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D5C4A49A-6807-8B8E-5161-FACA603091F6}"/>
              </a:ext>
            </a:extLst>
          </p:cNvPr>
          <p:cNvCxnSpPr>
            <a:cxnSpLocks/>
            <a:endCxn id="4" idx="5"/>
          </p:cNvCxnSpPr>
          <p:nvPr/>
        </p:nvCxnSpPr>
        <p:spPr>
          <a:xfrm flipH="1" flipV="1">
            <a:off x="7336672" y="5367148"/>
            <a:ext cx="509470" cy="2954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6001003-86B9-F7A3-AC84-D3D5E21C1DBE}"/>
              </a:ext>
            </a:extLst>
          </p:cNvPr>
          <p:cNvCxnSpPr>
            <a:cxnSpLocks/>
          </p:cNvCxnSpPr>
          <p:nvPr/>
        </p:nvCxnSpPr>
        <p:spPr>
          <a:xfrm>
            <a:off x="7846142" y="5367148"/>
            <a:ext cx="302110" cy="61541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3E280F42-D0BE-65A4-1285-AE0F224E8B52}"/>
              </a:ext>
            </a:extLst>
          </p:cNvPr>
          <p:cNvCxnSpPr>
            <a:cxnSpLocks/>
          </p:cNvCxnSpPr>
          <p:nvPr/>
        </p:nvCxnSpPr>
        <p:spPr>
          <a:xfrm>
            <a:off x="8148252" y="5982561"/>
            <a:ext cx="47899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EAE0276-F32D-8ECF-80E3-959251248D0E}"/>
              </a:ext>
            </a:extLst>
          </p:cNvPr>
          <p:cNvCxnSpPr>
            <a:cxnSpLocks/>
          </p:cNvCxnSpPr>
          <p:nvPr/>
        </p:nvCxnSpPr>
        <p:spPr>
          <a:xfrm>
            <a:off x="8547045" y="5982561"/>
            <a:ext cx="382313" cy="20679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35522C3-9CE5-7947-3FA5-67258B646E54}"/>
              </a:ext>
            </a:extLst>
          </p:cNvPr>
          <p:cNvCxnSpPr>
            <a:cxnSpLocks/>
          </p:cNvCxnSpPr>
          <p:nvPr/>
        </p:nvCxnSpPr>
        <p:spPr>
          <a:xfrm flipV="1">
            <a:off x="8890344" y="6024160"/>
            <a:ext cx="655471" cy="16519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AED2A19F-3551-1218-9009-92E86EE50D06}"/>
              </a:ext>
            </a:extLst>
          </p:cNvPr>
          <p:cNvCxnSpPr>
            <a:cxnSpLocks/>
          </p:cNvCxnSpPr>
          <p:nvPr/>
        </p:nvCxnSpPr>
        <p:spPr>
          <a:xfrm>
            <a:off x="9545815" y="6024160"/>
            <a:ext cx="893774" cy="38698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61012877-A675-26D3-B567-0D4A569B9AB6}"/>
              </a:ext>
            </a:extLst>
          </p:cNvPr>
          <p:cNvSpPr/>
          <p:nvPr/>
        </p:nvSpPr>
        <p:spPr>
          <a:xfrm>
            <a:off x="7191586" y="557808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623B5665-D976-7DF1-E831-86915A77F21D}"/>
              </a:ext>
            </a:extLst>
          </p:cNvPr>
          <p:cNvCxnSpPr>
            <a:cxnSpLocks/>
          </p:cNvCxnSpPr>
          <p:nvPr/>
        </p:nvCxnSpPr>
        <p:spPr>
          <a:xfrm>
            <a:off x="10439589" y="6263038"/>
            <a:ext cx="448730" cy="31689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259D513D-2CA7-E756-54D5-ACC4D249333E}"/>
              </a:ext>
            </a:extLst>
          </p:cNvPr>
          <p:cNvCxnSpPr>
            <a:cxnSpLocks/>
          </p:cNvCxnSpPr>
          <p:nvPr/>
        </p:nvCxnSpPr>
        <p:spPr>
          <a:xfrm flipV="1">
            <a:off x="10888319" y="6512015"/>
            <a:ext cx="364700" cy="7575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98715CBF-A5B8-A7FD-9A0B-429BAAE0CF55}"/>
              </a:ext>
            </a:extLst>
          </p:cNvPr>
          <p:cNvCxnSpPr>
            <a:cxnSpLocks/>
          </p:cNvCxnSpPr>
          <p:nvPr/>
        </p:nvCxnSpPr>
        <p:spPr>
          <a:xfrm flipV="1">
            <a:off x="10349955" y="6255203"/>
            <a:ext cx="152476" cy="16260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1694CED2-CED4-3693-225F-00B7CD9C5BE2}"/>
              </a:ext>
            </a:extLst>
          </p:cNvPr>
          <p:cNvCxnSpPr>
            <a:cxnSpLocks/>
          </p:cNvCxnSpPr>
          <p:nvPr/>
        </p:nvCxnSpPr>
        <p:spPr>
          <a:xfrm>
            <a:off x="11250913" y="6486896"/>
            <a:ext cx="147777" cy="9944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429B3431-E863-3C6F-BF3E-2A40CDDFD32D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11414612" y="6486896"/>
            <a:ext cx="146040" cy="10871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9FF21FFA-82E8-4207-F497-99BF77F8D274}"/>
              </a:ext>
            </a:extLst>
          </p:cNvPr>
          <p:cNvCxnSpPr>
            <a:cxnSpLocks/>
          </p:cNvCxnSpPr>
          <p:nvPr/>
        </p:nvCxnSpPr>
        <p:spPr>
          <a:xfrm>
            <a:off x="5729273" y="5396694"/>
            <a:ext cx="47255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886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29"/>
            <a:ext cx="6126717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 dirty="0"/>
              <a:t>*Déc. 1845 : Après avoir annexé le Texas, </a:t>
            </a:r>
            <a:r>
              <a:rPr lang="fr-FR" u="sng" dirty="0"/>
              <a:t>James Polk</a:t>
            </a:r>
            <a:r>
              <a:rPr lang="fr-FR" dirty="0"/>
              <a:t> propose D’acheter les terres revendiquées par les Texans</a:t>
            </a:r>
          </a:p>
          <a:p>
            <a:r>
              <a:rPr lang="fr-FR" dirty="0"/>
              <a:t>Plus le Nouveau-Mexique et la Californie</a:t>
            </a:r>
          </a:p>
          <a:p>
            <a:r>
              <a:rPr lang="fr-FR" dirty="0"/>
              <a:t>Pour 25 millions $ ; Refus du Mexique…</a:t>
            </a:r>
          </a:p>
          <a:p>
            <a:endParaRPr lang="fr-FR" dirty="0"/>
          </a:p>
          <a:p>
            <a:r>
              <a:rPr lang="fr-FR" dirty="0"/>
              <a:t>*Fév. 1846 : Pour faire pression sur le gouvernement mexicain</a:t>
            </a:r>
          </a:p>
          <a:p>
            <a:r>
              <a:rPr lang="fr-FR" dirty="0"/>
              <a:t>Polk envoie une force d’observation</a:t>
            </a:r>
          </a:p>
          <a:p>
            <a:r>
              <a:rPr lang="fr-FR" dirty="0"/>
              <a:t>Menée par </a:t>
            </a:r>
            <a:r>
              <a:rPr lang="fr-FR" u="sng" dirty="0"/>
              <a:t>Zachary Taylor</a:t>
            </a:r>
            <a:r>
              <a:rPr lang="fr-FR" dirty="0"/>
              <a:t> dans la zone litigieuse…</a:t>
            </a:r>
          </a:p>
          <a:p>
            <a:endParaRPr lang="fr-FR" dirty="0"/>
          </a:p>
          <a:p>
            <a:r>
              <a:rPr lang="fr-FR" dirty="0"/>
              <a:t>*Près de l’embouchure du Rio Grande, en territoire mexicain</a:t>
            </a:r>
          </a:p>
          <a:p>
            <a:r>
              <a:rPr lang="fr-FR" dirty="0"/>
              <a:t>Au nord du fleuve, Taylor construit Fort Texas</a:t>
            </a:r>
          </a:p>
          <a:p>
            <a:endParaRPr lang="fr-FR" dirty="0"/>
          </a:p>
          <a:p>
            <a:r>
              <a:rPr lang="fr-FR" dirty="0"/>
              <a:t>*Avril-Mai 1846 : </a:t>
            </a:r>
            <a:r>
              <a:rPr lang="fr-FR" i="1" dirty="0"/>
              <a:t>Affaire Thornton</a:t>
            </a:r>
          </a:p>
          <a:p>
            <a:r>
              <a:rPr lang="fr-FR" dirty="0"/>
              <a:t>Pour refouler les Américains</a:t>
            </a:r>
          </a:p>
          <a:p>
            <a:r>
              <a:rPr lang="fr-FR" dirty="0"/>
              <a:t>Les Mexicains de </a:t>
            </a:r>
            <a:r>
              <a:rPr lang="fr-FR" u="sng" dirty="0"/>
              <a:t>Pedro de </a:t>
            </a:r>
            <a:r>
              <a:rPr lang="fr-FR" u="sng" dirty="0" err="1"/>
              <a:t>Ampudia</a:t>
            </a:r>
            <a:r>
              <a:rPr lang="fr-FR" dirty="0"/>
              <a:t> traversent le Rio Grande</a:t>
            </a:r>
          </a:p>
          <a:p>
            <a:endParaRPr lang="fr-FR" dirty="0"/>
          </a:p>
          <a:p>
            <a:r>
              <a:rPr lang="fr-FR" dirty="0"/>
              <a:t>Ils attaquent une patrouille américaine dirigée par Seth </a:t>
            </a:r>
            <a:r>
              <a:rPr lang="fr-FR" dirty="0" err="1"/>
              <a:t>Thorton</a:t>
            </a:r>
            <a:endParaRPr lang="fr-FR" dirty="0"/>
          </a:p>
          <a:p>
            <a:r>
              <a:rPr lang="fr-FR" dirty="0"/>
              <a:t>Puis ils assiègent Fort Texas avant de repasser le Rio Grande…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i="1" dirty="0"/>
              <a:t>Casus belli</a:t>
            </a:r>
            <a:r>
              <a:rPr lang="fr-FR" dirty="0"/>
              <a:t>…</a:t>
            </a:r>
          </a:p>
        </p:txBody>
      </p:sp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CCC92F9-ADFB-B3A9-7208-06831F1B1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8" t="1311" r="4428" b="34612"/>
          <a:stretch/>
        </p:blipFill>
        <p:spPr>
          <a:xfrm>
            <a:off x="6471139" y="116629"/>
            <a:ext cx="5601524" cy="66271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5FCC25A-0E50-C42D-41EC-DE2894A7E494}"/>
              </a:ext>
            </a:extLst>
          </p:cNvPr>
          <p:cNvSpPr/>
          <p:nvPr/>
        </p:nvSpPr>
        <p:spPr>
          <a:xfrm>
            <a:off x="9673212" y="439547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6E642D4-DFDB-9083-8488-8597CF63135E}"/>
              </a:ext>
            </a:extLst>
          </p:cNvPr>
          <p:cNvCxnSpPr>
            <a:cxnSpLocks/>
          </p:cNvCxnSpPr>
          <p:nvPr/>
        </p:nvCxnSpPr>
        <p:spPr>
          <a:xfrm>
            <a:off x="9673212" y="3889612"/>
            <a:ext cx="98585" cy="5058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F0EAD00-C8AF-9780-7D1C-5146A5F41242}"/>
              </a:ext>
            </a:extLst>
          </p:cNvPr>
          <p:cNvCxnSpPr>
            <a:cxnSpLocks/>
            <a:endCxn id="5" idx="4"/>
          </p:cNvCxnSpPr>
          <p:nvPr/>
        </p:nvCxnSpPr>
        <p:spPr>
          <a:xfrm flipV="1">
            <a:off x="9673212" y="4597222"/>
            <a:ext cx="101136" cy="49339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436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29"/>
            <a:ext cx="6126717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 dirty="0"/>
              <a:t>*Mai 1846 : A Washington</a:t>
            </a:r>
          </a:p>
          <a:p>
            <a:r>
              <a:rPr lang="fr-FR" dirty="0"/>
              <a:t>Le Congrès des EU déclare la guerre au Mexique…</a:t>
            </a:r>
          </a:p>
          <a:p>
            <a:endParaRPr lang="fr-FR" dirty="0"/>
          </a:p>
          <a:p>
            <a:r>
              <a:rPr lang="fr-FR" dirty="0"/>
              <a:t>*Les Whigs antiesclavagistes (1834)</a:t>
            </a:r>
          </a:p>
          <a:p>
            <a:r>
              <a:rPr lang="fr-FR" dirty="0"/>
              <a:t>Comme </a:t>
            </a:r>
            <a:r>
              <a:rPr lang="fr-FR" u="sng" dirty="0"/>
              <a:t>Abraham Lincoln</a:t>
            </a:r>
            <a:r>
              <a:rPr lang="fr-FR" dirty="0"/>
              <a:t> et </a:t>
            </a:r>
            <a:r>
              <a:rPr lang="fr-FR" u="sng" dirty="0"/>
              <a:t>Robert </a:t>
            </a:r>
            <a:r>
              <a:rPr lang="fr-FR" u="sng" dirty="0" err="1"/>
              <a:t>Toombs</a:t>
            </a:r>
            <a:endParaRPr lang="fr-FR" u="sng" dirty="0"/>
          </a:p>
          <a:p>
            <a:r>
              <a:rPr lang="fr-FR" dirty="0"/>
              <a:t>Contestent le bien-fondé de cette guerre d’</a:t>
            </a:r>
            <a:r>
              <a:rPr lang="fr-FR" i="1" dirty="0"/>
              <a:t>agression</a:t>
            </a:r>
          </a:p>
          <a:p>
            <a:endParaRPr lang="fr-FR" dirty="0"/>
          </a:p>
          <a:p>
            <a:r>
              <a:rPr lang="fr-FR" i="1" dirty="0"/>
              <a:t>Cette guerre est indéfinissable.</a:t>
            </a:r>
          </a:p>
          <a:p>
            <a:r>
              <a:rPr lang="fr-FR" i="1" dirty="0"/>
              <a:t>Nous accusons le président </a:t>
            </a:r>
            <a:r>
              <a:rPr lang="fr-FR" i="1" u="sng" dirty="0"/>
              <a:t>Polk</a:t>
            </a:r>
            <a:r>
              <a:rPr lang="fr-FR" i="1" dirty="0"/>
              <a:t> d'usurper le droit de faire la guerre en se saisissant d'un territoire […] qui depuis des siècles appartient aux Mexicains […]</a:t>
            </a:r>
          </a:p>
          <a:p>
            <a:r>
              <a:rPr lang="fr-FR" i="1" dirty="0"/>
              <a:t>Contrôlons ce désir de domination. Nous avons bien assez de territoire, quand même le Ciel le sait.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  <a:p>
            <a:r>
              <a:rPr lang="fr-FR" dirty="0"/>
              <a:t>*Mai 1846 : La guerre commence…</a:t>
            </a:r>
          </a:p>
        </p:txBody>
      </p:sp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CCC92F9-ADFB-B3A9-7208-06831F1B1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8" t="1311" r="4428" b="34612"/>
          <a:stretch/>
        </p:blipFill>
        <p:spPr>
          <a:xfrm>
            <a:off x="6471139" y="116629"/>
            <a:ext cx="5601524" cy="66271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5FCC25A-0E50-C42D-41EC-DE2894A7E494}"/>
              </a:ext>
            </a:extLst>
          </p:cNvPr>
          <p:cNvSpPr/>
          <p:nvPr/>
        </p:nvSpPr>
        <p:spPr>
          <a:xfrm>
            <a:off x="9673212" y="439547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6E642D4-DFDB-9083-8488-8597CF63135E}"/>
              </a:ext>
            </a:extLst>
          </p:cNvPr>
          <p:cNvCxnSpPr>
            <a:cxnSpLocks/>
          </p:cNvCxnSpPr>
          <p:nvPr/>
        </p:nvCxnSpPr>
        <p:spPr>
          <a:xfrm>
            <a:off x="9673212" y="3889612"/>
            <a:ext cx="98585" cy="5058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F0EAD00-C8AF-9780-7D1C-5146A5F41242}"/>
              </a:ext>
            </a:extLst>
          </p:cNvPr>
          <p:cNvCxnSpPr>
            <a:cxnSpLocks/>
            <a:endCxn id="5" idx="4"/>
          </p:cNvCxnSpPr>
          <p:nvPr/>
        </p:nvCxnSpPr>
        <p:spPr>
          <a:xfrm flipV="1">
            <a:off x="9673212" y="4597222"/>
            <a:ext cx="101136" cy="49339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24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8" y="116629"/>
            <a:ext cx="4507254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 dirty="0"/>
              <a:t>*Mai 1846 : Deux offensives des EU…</a:t>
            </a:r>
          </a:p>
          <a:p>
            <a:endParaRPr lang="fr-FR" dirty="0"/>
          </a:p>
          <a:p>
            <a:r>
              <a:rPr lang="fr-FR" dirty="0"/>
              <a:t>a) Au nord, menée par </a:t>
            </a:r>
            <a:r>
              <a:rPr lang="fr-FR" u="sng" dirty="0"/>
              <a:t>Stephen </a:t>
            </a:r>
            <a:r>
              <a:rPr lang="fr-FR" u="sng" dirty="0" err="1"/>
              <a:t>Kearny</a:t>
            </a:r>
            <a:endParaRPr lang="fr-FR" u="sng" dirty="0"/>
          </a:p>
          <a:p>
            <a:r>
              <a:rPr lang="fr-FR" dirty="0"/>
              <a:t>A partir de Fort Leavenworth</a:t>
            </a:r>
          </a:p>
          <a:p>
            <a:r>
              <a:rPr lang="fr-FR" dirty="0"/>
              <a:t>Août 1846 : </a:t>
            </a:r>
            <a:r>
              <a:rPr lang="fr-FR" dirty="0" err="1"/>
              <a:t>Kearny</a:t>
            </a:r>
            <a:r>
              <a:rPr lang="fr-FR" dirty="0"/>
              <a:t> s’empare de Santa Fe</a:t>
            </a:r>
          </a:p>
          <a:p>
            <a:endParaRPr lang="fr-FR" dirty="0"/>
          </a:p>
          <a:p>
            <a:r>
              <a:rPr lang="fr-FR" dirty="0"/>
              <a:t>b) Au sud, menée par </a:t>
            </a:r>
            <a:r>
              <a:rPr lang="fr-FR" u="sng" dirty="0"/>
              <a:t>Taylor</a:t>
            </a:r>
            <a:r>
              <a:rPr lang="fr-FR" dirty="0"/>
              <a:t> sur Monterey</a:t>
            </a:r>
          </a:p>
          <a:p>
            <a:endParaRPr lang="fr-FR" dirty="0"/>
          </a:p>
          <a:p>
            <a:r>
              <a:rPr lang="fr-FR" dirty="0"/>
              <a:t>*Et pendant ce temps</a:t>
            </a:r>
          </a:p>
          <a:p>
            <a:r>
              <a:rPr lang="fr-FR" dirty="0"/>
              <a:t>Plus à l’ouest, en Californie…</a:t>
            </a:r>
          </a:p>
        </p:txBody>
      </p:sp>
      <p:pic>
        <p:nvPicPr>
          <p:cNvPr id="16" name="Image 1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D1F5C5B-FFCD-7301-FFFB-F4E989ADA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91"/>
          <a:stretch/>
        </p:blipFill>
        <p:spPr>
          <a:xfrm>
            <a:off x="4759990" y="116629"/>
            <a:ext cx="7312673" cy="56290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725CFA26-B37B-FA56-296D-1E95E2745F26}"/>
              </a:ext>
            </a:extLst>
          </p:cNvPr>
          <p:cNvSpPr/>
          <p:nvPr/>
        </p:nvSpPr>
        <p:spPr>
          <a:xfrm>
            <a:off x="9998940" y="23517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1FEDF66-6972-D31D-0254-10F2A56577B0}"/>
              </a:ext>
            </a:extLst>
          </p:cNvPr>
          <p:cNvCxnSpPr>
            <a:cxnSpLocks/>
            <a:endCxn id="67" idx="7"/>
          </p:cNvCxnSpPr>
          <p:nvPr/>
        </p:nvCxnSpPr>
        <p:spPr>
          <a:xfrm flipH="1">
            <a:off x="8280174" y="795537"/>
            <a:ext cx="358859" cy="5866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F6A3316-3A59-FF02-3A46-23332170094E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9280478" y="336054"/>
            <a:ext cx="718462" cy="5237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A626816F-8CC1-DD85-8E36-560CCB148132}"/>
              </a:ext>
            </a:extLst>
          </p:cNvPr>
          <p:cNvSpPr/>
          <p:nvPr/>
        </p:nvSpPr>
        <p:spPr>
          <a:xfrm>
            <a:off x="10054512" y="3199809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07B9A64-E62E-93C1-0747-3C0DC053D0BB}"/>
              </a:ext>
            </a:extLst>
          </p:cNvPr>
          <p:cNvSpPr/>
          <p:nvPr/>
        </p:nvSpPr>
        <p:spPr>
          <a:xfrm>
            <a:off x="9482616" y="340156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1C62953-CC78-4BED-2EE8-D27694C50D19}"/>
              </a:ext>
            </a:extLst>
          </p:cNvPr>
          <p:cNvCxnSpPr>
            <a:cxnSpLocks/>
            <a:endCxn id="28" idx="2"/>
          </p:cNvCxnSpPr>
          <p:nvPr/>
        </p:nvCxnSpPr>
        <p:spPr>
          <a:xfrm>
            <a:off x="9785445" y="3300685"/>
            <a:ext cx="26906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0B073C7-097D-254A-A76A-FB7F29896951}"/>
              </a:ext>
            </a:extLst>
          </p:cNvPr>
          <p:cNvCxnSpPr>
            <a:cxnSpLocks/>
            <a:endCxn id="29" idx="7"/>
          </p:cNvCxnSpPr>
          <p:nvPr/>
        </p:nvCxnSpPr>
        <p:spPr>
          <a:xfrm flipH="1">
            <a:off x="9655266" y="3300685"/>
            <a:ext cx="163020" cy="1304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6D4D0259-0902-C8D9-B2B7-0DB0A0F340E5}"/>
              </a:ext>
            </a:extLst>
          </p:cNvPr>
          <p:cNvSpPr/>
          <p:nvPr/>
        </p:nvSpPr>
        <p:spPr>
          <a:xfrm>
            <a:off x="8107524" y="135261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93D30130-0DF3-F5F0-82D3-06B8648BA509}"/>
              </a:ext>
            </a:extLst>
          </p:cNvPr>
          <p:cNvCxnSpPr>
            <a:cxnSpLocks/>
          </p:cNvCxnSpPr>
          <p:nvPr/>
        </p:nvCxnSpPr>
        <p:spPr>
          <a:xfrm>
            <a:off x="8639033" y="799683"/>
            <a:ext cx="641445" cy="55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967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8" y="116629"/>
            <a:ext cx="4507254" cy="6170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 dirty="0"/>
              <a:t>*Juin 1846 : En Californie, à </a:t>
            </a:r>
            <a:r>
              <a:rPr lang="fr-FR" dirty="0" err="1"/>
              <a:t>Sonoma</a:t>
            </a:r>
            <a:endParaRPr lang="fr-FR" dirty="0"/>
          </a:p>
          <a:p>
            <a:r>
              <a:rPr lang="fr-FR" dirty="0"/>
              <a:t>Au nord de San Francisco</a:t>
            </a:r>
          </a:p>
          <a:p>
            <a:r>
              <a:rPr lang="fr-FR" dirty="0"/>
              <a:t>Les colons américains (800 sur 14 000)</a:t>
            </a:r>
          </a:p>
          <a:p>
            <a:r>
              <a:rPr lang="fr-FR" dirty="0"/>
              <a:t>Se sentant menacés</a:t>
            </a:r>
          </a:p>
          <a:p>
            <a:r>
              <a:rPr lang="fr-FR" sz="1700" dirty="0"/>
              <a:t>NB : Menace d’une cession à la GB</a:t>
            </a:r>
          </a:p>
          <a:p>
            <a:endParaRPr lang="fr-FR" dirty="0"/>
          </a:p>
          <a:p>
            <a:r>
              <a:rPr lang="fr-FR" dirty="0"/>
              <a:t>*Ils proclament la république de Californie</a:t>
            </a:r>
          </a:p>
          <a:p>
            <a:endParaRPr lang="fr-FR" dirty="0"/>
          </a:p>
          <a:p>
            <a:r>
              <a:rPr lang="fr-FR" dirty="0"/>
              <a:t>*Juillet 1846 : La flotte US de </a:t>
            </a:r>
            <a:r>
              <a:rPr lang="fr-FR" u="sng" dirty="0"/>
              <a:t>John </a:t>
            </a:r>
            <a:r>
              <a:rPr lang="fr-FR" u="sng" dirty="0" err="1"/>
              <a:t>Sloat</a:t>
            </a:r>
            <a:endParaRPr lang="fr-FR" u="sng" dirty="0"/>
          </a:p>
          <a:p>
            <a:r>
              <a:rPr lang="fr-FR" dirty="0"/>
              <a:t>Occupe le port de San Francisco</a:t>
            </a:r>
          </a:p>
          <a:p>
            <a:r>
              <a:rPr lang="fr-FR" dirty="0"/>
              <a:t>Puis plus au sud, de San Diego</a:t>
            </a:r>
          </a:p>
          <a:p>
            <a:r>
              <a:rPr lang="fr-FR" dirty="0"/>
              <a:t>La Californie est conquise</a:t>
            </a:r>
          </a:p>
          <a:p>
            <a:endParaRPr lang="fr-FR" dirty="0"/>
          </a:p>
          <a:p>
            <a:r>
              <a:rPr lang="fr-FR" dirty="0"/>
              <a:t>NB : Un mois d’indépendance…</a:t>
            </a:r>
          </a:p>
          <a:p>
            <a:r>
              <a:rPr lang="fr-FR" dirty="0"/>
              <a:t>NB : Les </a:t>
            </a:r>
            <a:r>
              <a:rPr lang="fr-FR" i="1" dirty="0" err="1"/>
              <a:t>Californios</a:t>
            </a:r>
            <a:r>
              <a:rPr lang="fr-FR" dirty="0"/>
              <a:t> de Los Angeles, assiégés, résistent</a:t>
            </a:r>
          </a:p>
          <a:p>
            <a:endParaRPr lang="fr-FR" dirty="0"/>
          </a:p>
          <a:p>
            <a:r>
              <a:rPr lang="fr-FR" dirty="0"/>
              <a:t>*Tandis qu’à l’est…</a:t>
            </a:r>
          </a:p>
        </p:txBody>
      </p:sp>
      <p:pic>
        <p:nvPicPr>
          <p:cNvPr id="16" name="Image 1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D1F5C5B-FFCD-7301-FFFB-F4E989ADA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91"/>
          <a:stretch/>
        </p:blipFill>
        <p:spPr>
          <a:xfrm>
            <a:off x="4759990" y="116629"/>
            <a:ext cx="7312673" cy="56290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725CFA26-B37B-FA56-296D-1E95E2745F26}"/>
              </a:ext>
            </a:extLst>
          </p:cNvPr>
          <p:cNvSpPr/>
          <p:nvPr/>
        </p:nvSpPr>
        <p:spPr>
          <a:xfrm>
            <a:off x="9998940" y="23517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1FEDF66-6972-D31D-0254-10F2A56577B0}"/>
              </a:ext>
            </a:extLst>
          </p:cNvPr>
          <p:cNvCxnSpPr>
            <a:cxnSpLocks/>
            <a:endCxn id="67" idx="7"/>
          </p:cNvCxnSpPr>
          <p:nvPr/>
        </p:nvCxnSpPr>
        <p:spPr>
          <a:xfrm flipH="1">
            <a:off x="8280174" y="795537"/>
            <a:ext cx="358859" cy="5866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F6A3316-3A59-FF02-3A46-23332170094E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9280478" y="336054"/>
            <a:ext cx="718462" cy="5237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A626816F-8CC1-DD85-8E36-560CCB148132}"/>
              </a:ext>
            </a:extLst>
          </p:cNvPr>
          <p:cNvSpPr/>
          <p:nvPr/>
        </p:nvSpPr>
        <p:spPr>
          <a:xfrm>
            <a:off x="10054512" y="319980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07B9A64-E62E-93C1-0747-3C0DC053D0BB}"/>
              </a:ext>
            </a:extLst>
          </p:cNvPr>
          <p:cNvSpPr/>
          <p:nvPr/>
        </p:nvSpPr>
        <p:spPr>
          <a:xfrm>
            <a:off x="9482616" y="340156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1C62953-CC78-4BED-2EE8-D27694C50D19}"/>
              </a:ext>
            </a:extLst>
          </p:cNvPr>
          <p:cNvCxnSpPr>
            <a:cxnSpLocks/>
            <a:endCxn id="28" idx="2"/>
          </p:cNvCxnSpPr>
          <p:nvPr/>
        </p:nvCxnSpPr>
        <p:spPr>
          <a:xfrm>
            <a:off x="9785445" y="3300685"/>
            <a:ext cx="26906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0B073C7-097D-254A-A76A-FB7F29896951}"/>
              </a:ext>
            </a:extLst>
          </p:cNvPr>
          <p:cNvCxnSpPr>
            <a:cxnSpLocks/>
            <a:endCxn id="29" idx="7"/>
          </p:cNvCxnSpPr>
          <p:nvPr/>
        </p:nvCxnSpPr>
        <p:spPr>
          <a:xfrm flipH="1">
            <a:off x="9655266" y="3300685"/>
            <a:ext cx="163020" cy="1304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E7B558FD-7CFB-BC1B-004C-9F1CC779FB2A}"/>
              </a:ext>
            </a:extLst>
          </p:cNvPr>
          <p:cNvCxnSpPr>
            <a:cxnSpLocks/>
            <a:endCxn id="55" idx="3"/>
          </p:cNvCxnSpPr>
          <p:nvPr/>
        </p:nvCxnSpPr>
        <p:spPr>
          <a:xfrm flipH="1" flipV="1">
            <a:off x="5311307" y="938114"/>
            <a:ext cx="24969" cy="5826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67222D8-DC94-4C3F-7AE2-E30147ECE000}"/>
              </a:ext>
            </a:extLst>
          </p:cNvPr>
          <p:cNvCxnSpPr>
            <a:cxnSpLocks/>
          </p:cNvCxnSpPr>
          <p:nvPr/>
        </p:nvCxnSpPr>
        <p:spPr>
          <a:xfrm flipH="1" flipV="1">
            <a:off x="8256896" y="4435522"/>
            <a:ext cx="764274" cy="9689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B792776-2F6B-4BAA-E491-78F8627B8CDE}"/>
              </a:ext>
            </a:extLst>
          </p:cNvPr>
          <p:cNvCxnSpPr>
            <a:cxnSpLocks/>
          </p:cNvCxnSpPr>
          <p:nvPr/>
        </p:nvCxnSpPr>
        <p:spPr>
          <a:xfrm flipV="1">
            <a:off x="8256896" y="4121624"/>
            <a:ext cx="136477" cy="3138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B208F089-BCD7-1340-D911-B1539609215D}"/>
              </a:ext>
            </a:extLst>
          </p:cNvPr>
          <p:cNvCxnSpPr>
            <a:cxnSpLocks/>
          </p:cNvCxnSpPr>
          <p:nvPr/>
        </p:nvCxnSpPr>
        <p:spPr>
          <a:xfrm flipV="1">
            <a:off x="7547212" y="4121624"/>
            <a:ext cx="846161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7089AE10-9B23-C125-D1B1-D005E142CBE6}"/>
              </a:ext>
            </a:extLst>
          </p:cNvPr>
          <p:cNvSpPr/>
          <p:nvPr/>
        </p:nvSpPr>
        <p:spPr>
          <a:xfrm>
            <a:off x="5281685" y="59793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61CCC75-CBCC-6E7D-9660-BAFF3C3EE728}"/>
              </a:ext>
            </a:extLst>
          </p:cNvPr>
          <p:cNvSpPr/>
          <p:nvPr/>
        </p:nvSpPr>
        <p:spPr>
          <a:xfrm>
            <a:off x="5281685" y="76590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EF3A2313-F019-D403-15A1-A6B7BE658E3A}"/>
              </a:ext>
            </a:extLst>
          </p:cNvPr>
          <p:cNvCxnSpPr>
            <a:cxnSpLocks/>
          </p:cNvCxnSpPr>
          <p:nvPr/>
        </p:nvCxnSpPr>
        <p:spPr>
          <a:xfrm>
            <a:off x="5323791" y="1520751"/>
            <a:ext cx="2223421" cy="27532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FD5966D5-8002-0F40-632C-640279F72199}"/>
              </a:ext>
            </a:extLst>
          </p:cNvPr>
          <p:cNvSpPr/>
          <p:nvPr/>
        </p:nvSpPr>
        <p:spPr>
          <a:xfrm>
            <a:off x="6096000" y="194189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89A2E398-AE2E-3A2F-B64E-EE37A298EEF4}"/>
              </a:ext>
            </a:extLst>
          </p:cNvPr>
          <p:cNvCxnSpPr>
            <a:cxnSpLocks/>
          </p:cNvCxnSpPr>
          <p:nvPr/>
        </p:nvCxnSpPr>
        <p:spPr>
          <a:xfrm flipH="1" flipV="1">
            <a:off x="9021170" y="5404513"/>
            <a:ext cx="461446" cy="3138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6D4D0259-0902-C8D9-B2B7-0DB0A0F340E5}"/>
              </a:ext>
            </a:extLst>
          </p:cNvPr>
          <p:cNvSpPr/>
          <p:nvPr/>
        </p:nvSpPr>
        <p:spPr>
          <a:xfrm>
            <a:off x="8107524" y="135261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93D30130-0DF3-F5F0-82D3-06B8648BA509}"/>
              </a:ext>
            </a:extLst>
          </p:cNvPr>
          <p:cNvCxnSpPr>
            <a:cxnSpLocks/>
          </p:cNvCxnSpPr>
          <p:nvPr/>
        </p:nvCxnSpPr>
        <p:spPr>
          <a:xfrm>
            <a:off x="8639033" y="799683"/>
            <a:ext cx="641445" cy="55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>
            <a:extLst>
              <a:ext uri="{FF2B5EF4-FFF2-40B4-BE49-F238E27FC236}">
                <a16:creationId xmlns:a16="http://schemas.microsoft.com/office/drawing/2014/main" id="{1AABF616-9ECE-0F8A-61EE-EC7B3686F1BF}"/>
              </a:ext>
            </a:extLst>
          </p:cNvPr>
          <p:cNvSpPr/>
          <p:nvPr/>
        </p:nvSpPr>
        <p:spPr>
          <a:xfrm>
            <a:off x="5845791" y="1740138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DEAAE858-EA46-3B63-E5E1-13AF6F28B178}"/>
              </a:ext>
            </a:extLst>
          </p:cNvPr>
          <p:cNvCxnSpPr>
            <a:cxnSpLocks/>
          </p:cNvCxnSpPr>
          <p:nvPr/>
        </p:nvCxnSpPr>
        <p:spPr>
          <a:xfrm>
            <a:off x="5609230" y="1870955"/>
            <a:ext cx="486770" cy="171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079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29"/>
            <a:ext cx="452090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 dirty="0"/>
              <a:t>*Sept. 1846 : A l’est</a:t>
            </a:r>
          </a:p>
          <a:p>
            <a:r>
              <a:rPr lang="fr-FR" dirty="0"/>
              <a:t>Les Mexicains </a:t>
            </a:r>
            <a:r>
              <a:rPr lang="fr-FR" sz="1700" dirty="0"/>
              <a:t>d’</a:t>
            </a:r>
            <a:r>
              <a:rPr lang="fr-FR" sz="1700" u="sng" dirty="0" err="1"/>
              <a:t>Ampudia</a:t>
            </a:r>
            <a:r>
              <a:rPr lang="fr-FR" sz="1700" dirty="0"/>
              <a:t> </a:t>
            </a:r>
            <a:r>
              <a:rPr lang="fr-FR" dirty="0"/>
              <a:t>se replient </a:t>
            </a:r>
            <a:r>
              <a:rPr lang="fr-FR" sz="1700" dirty="0"/>
              <a:t>sur Mexico</a:t>
            </a:r>
          </a:p>
          <a:p>
            <a:r>
              <a:rPr lang="fr-FR" dirty="0"/>
              <a:t>Les Américains de </a:t>
            </a:r>
            <a:r>
              <a:rPr lang="fr-FR" u="sng" dirty="0"/>
              <a:t>Taylor</a:t>
            </a:r>
            <a:endParaRPr lang="fr-FR" dirty="0"/>
          </a:p>
          <a:p>
            <a:r>
              <a:rPr lang="fr-FR" dirty="0"/>
              <a:t>S’emparent de Monterey, puis de Saltillo</a:t>
            </a:r>
          </a:p>
          <a:p>
            <a:endParaRPr lang="fr-FR" dirty="0"/>
          </a:p>
          <a:p>
            <a:r>
              <a:rPr lang="fr-FR" dirty="0"/>
              <a:t>*Sept. 1846-Jan. 1847 : A l’ouest</a:t>
            </a:r>
          </a:p>
          <a:p>
            <a:r>
              <a:rPr lang="fr-FR" dirty="0"/>
              <a:t>Les Américains de </a:t>
            </a:r>
            <a:r>
              <a:rPr lang="fr-FR" u="sng" dirty="0" err="1"/>
              <a:t>Kearny</a:t>
            </a:r>
            <a:r>
              <a:rPr lang="fr-FR" dirty="0"/>
              <a:t> arrivent en Californie et s’emparent de Los Angeles…</a:t>
            </a:r>
          </a:p>
          <a:p>
            <a:endParaRPr lang="fr-FR" dirty="0"/>
          </a:p>
          <a:p>
            <a:r>
              <a:rPr lang="fr-FR" dirty="0"/>
              <a:t>Tandis qu’une partie de son armée rejoint Taylor à Monterey</a:t>
            </a:r>
          </a:p>
          <a:p>
            <a:endParaRPr lang="fr-FR" dirty="0"/>
          </a:p>
          <a:p>
            <a:r>
              <a:rPr lang="fr-FR" dirty="0"/>
              <a:t>*Les Mexicains doivent réagir…</a:t>
            </a:r>
          </a:p>
        </p:txBody>
      </p:sp>
      <p:pic>
        <p:nvPicPr>
          <p:cNvPr id="16" name="Image 1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D1F5C5B-FFCD-7301-FFFB-F4E989ADA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91"/>
          <a:stretch/>
        </p:blipFill>
        <p:spPr>
          <a:xfrm>
            <a:off x="4759990" y="116629"/>
            <a:ext cx="7312673" cy="56290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D7C8AD4F-183A-6926-AA4D-816F8CCB68AE}"/>
              </a:ext>
            </a:extLst>
          </p:cNvPr>
          <p:cNvSpPr/>
          <p:nvPr/>
        </p:nvSpPr>
        <p:spPr>
          <a:xfrm>
            <a:off x="10054512" y="319980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131336-2687-B77B-BA95-E0C2228317B8}"/>
              </a:ext>
            </a:extLst>
          </p:cNvPr>
          <p:cNvSpPr/>
          <p:nvPr/>
        </p:nvSpPr>
        <p:spPr>
          <a:xfrm>
            <a:off x="9482616" y="340156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6886378-6F84-E89C-C0CA-6C6461ACAF8C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9785445" y="3300685"/>
            <a:ext cx="26906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53C01D7-DDBA-4D00-E720-5BE545FE5731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9655266" y="3300685"/>
            <a:ext cx="163020" cy="1304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E7AFEC7-27C8-C454-5917-D4F53FA094D6}"/>
              </a:ext>
            </a:extLst>
          </p:cNvPr>
          <p:cNvCxnSpPr>
            <a:cxnSpLocks/>
            <a:endCxn id="24" idx="3"/>
          </p:cNvCxnSpPr>
          <p:nvPr/>
        </p:nvCxnSpPr>
        <p:spPr>
          <a:xfrm flipH="1" flipV="1">
            <a:off x="5311307" y="938114"/>
            <a:ext cx="24969" cy="5826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AFA1ED5-475E-1347-A046-1F70FC2596D1}"/>
              </a:ext>
            </a:extLst>
          </p:cNvPr>
          <p:cNvCxnSpPr>
            <a:cxnSpLocks/>
          </p:cNvCxnSpPr>
          <p:nvPr/>
        </p:nvCxnSpPr>
        <p:spPr>
          <a:xfrm flipH="1" flipV="1">
            <a:off x="8256896" y="4435522"/>
            <a:ext cx="764274" cy="9689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63216D6-55D7-7AF1-7223-F2EACC3480EF}"/>
              </a:ext>
            </a:extLst>
          </p:cNvPr>
          <p:cNvCxnSpPr>
            <a:cxnSpLocks/>
          </p:cNvCxnSpPr>
          <p:nvPr/>
        </p:nvCxnSpPr>
        <p:spPr>
          <a:xfrm flipV="1">
            <a:off x="8256896" y="4121624"/>
            <a:ext cx="136477" cy="3138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03E6D05-4AD7-EBDA-1863-B3630E9ADD93}"/>
              </a:ext>
            </a:extLst>
          </p:cNvPr>
          <p:cNvCxnSpPr>
            <a:cxnSpLocks/>
          </p:cNvCxnSpPr>
          <p:nvPr/>
        </p:nvCxnSpPr>
        <p:spPr>
          <a:xfrm flipV="1">
            <a:off x="7547212" y="4121624"/>
            <a:ext cx="846161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0A1E4E32-0F45-0596-AE7A-FABCD88A2D09}"/>
              </a:ext>
            </a:extLst>
          </p:cNvPr>
          <p:cNvSpPr/>
          <p:nvPr/>
        </p:nvSpPr>
        <p:spPr>
          <a:xfrm>
            <a:off x="5281685" y="59793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FD4EC99-5601-0CB7-F115-E868009B173C}"/>
              </a:ext>
            </a:extLst>
          </p:cNvPr>
          <p:cNvSpPr/>
          <p:nvPr/>
        </p:nvSpPr>
        <p:spPr>
          <a:xfrm>
            <a:off x="5281685" y="76590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447DB7D-9103-19AB-CAE7-2072C7E4D944}"/>
              </a:ext>
            </a:extLst>
          </p:cNvPr>
          <p:cNvCxnSpPr>
            <a:cxnSpLocks/>
          </p:cNvCxnSpPr>
          <p:nvPr/>
        </p:nvCxnSpPr>
        <p:spPr>
          <a:xfrm>
            <a:off x="5323791" y="1520751"/>
            <a:ext cx="2223421" cy="27532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C0E67B0-9C4F-47E7-C239-1EF64111EC7E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5609230" y="1870955"/>
            <a:ext cx="486770" cy="171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D868B624-32CC-72B5-D5CD-9AB026AD999A}"/>
              </a:ext>
            </a:extLst>
          </p:cNvPr>
          <p:cNvSpPr/>
          <p:nvPr/>
        </p:nvSpPr>
        <p:spPr>
          <a:xfrm>
            <a:off x="6096000" y="194189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009C252-31B5-9C51-79CD-0C9533C40628}"/>
              </a:ext>
            </a:extLst>
          </p:cNvPr>
          <p:cNvCxnSpPr>
            <a:cxnSpLocks/>
          </p:cNvCxnSpPr>
          <p:nvPr/>
        </p:nvCxnSpPr>
        <p:spPr>
          <a:xfrm flipH="1" flipV="1">
            <a:off x="9021170" y="5404513"/>
            <a:ext cx="461446" cy="3138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2D43F566-A8D1-19F2-3210-EEBEE4AFE3FB}"/>
              </a:ext>
            </a:extLst>
          </p:cNvPr>
          <p:cNvSpPr/>
          <p:nvPr/>
        </p:nvSpPr>
        <p:spPr>
          <a:xfrm>
            <a:off x="9998940" y="23517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AA97508A-6782-FD51-8900-49DFE4828B8E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280174" y="795537"/>
            <a:ext cx="358859" cy="5866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A5A2ED8-7830-3E72-CF13-8471DC135AD1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9280478" y="336054"/>
            <a:ext cx="718462" cy="5237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95D0740B-31B9-150F-571D-6C11D1D5E488}"/>
              </a:ext>
            </a:extLst>
          </p:cNvPr>
          <p:cNvSpPr/>
          <p:nvPr/>
        </p:nvSpPr>
        <p:spPr>
          <a:xfrm>
            <a:off x="8107524" y="135261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3EF04059-6127-06EA-0ADC-0BBCB13A380C}"/>
              </a:ext>
            </a:extLst>
          </p:cNvPr>
          <p:cNvCxnSpPr>
            <a:cxnSpLocks/>
          </p:cNvCxnSpPr>
          <p:nvPr/>
        </p:nvCxnSpPr>
        <p:spPr>
          <a:xfrm>
            <a:off x="8639033" y="799683"/>
            <a:ext cx="641445" cy="55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C9E70B72-5807-3AAA-58A4-29B359A2A07E}"/>
              </a:ext>
            </a:extLst>
          </p:cNvPr>
          <p:cNvSpPr/>
          <p:nvPr/>
        </p:nvSpPr>
        <p:spPr>
          <a:xfrm>
            <a:off x="5845791" y="174013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19ED4B0A-AD1B-948D-FF29-37757FC1068E}"/>
              </a:ext>
            </a:extLst>
          </p:cNvPr>
          <p:cNvCxnSpPr>
            <a:cxnSpLocks/>
            <a:endCxn id="39" idx="3"/>
          </p:cNvCxnSpPr>
          <p:nvPr/>
        </p:nvCxnSpPr>
        <p:spPr>
          <a:xfrm flipV="1">
            <a:off x="7888406" y="1524817"/>
            <a:ext cx="248740" cy="5179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4C2BCB7E-3D9F-1A31-8ED4-02594AE4645C}"/>
              </a:ext>
            </a:extLst>
          </p:cNvPr>
          <p:cNvCxnSpPr>
            <a:cxnSpLocks/>
          </p:cNvCxnSpPr>
          <p:nvPr/>
        </p:nvCxnSpPr>
        <p:spPr>
          <a:xfrm flipH="1">
            <a:off x="6298272" y="2042766"/>
            <a:ext cx="159013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5DD9DB0-0632-2CA0-1D0A-90B8A2484BB3}"/>
              </a:ext>
            </a:extLst>
          </p:cNvPr>
          <p:cNvCxnSpPr>
            <a:cxnSpLocks/>
          </p:cNvCxnSpPr>
          <p:nvPr/>
        </p:nvCxnSpPr>
        <p:spPr>
          <a:xfrm flipH="1" flipV="1">
            <a:off x="8011236" y="1740138"/>
            <a:ext cx="278310" cy="11804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67DA4BB9-B04E-1A6A-0651-10C8929FE0A5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8789158" y="3502437"/>
            <a:ext cx="69345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1E95AF82-1896-37B7-095A-228D80FA375A}"/>
              </a:ext>
            </a:extLst>
          </p:cNvPr>
          <p:cNvCxnSpPr>
            <a:cxnSpLocks/>
          </p:cNvCxnSpPr>
          <p:nvPr/>
        </p:nvCxnSpPr>
        <p:spPr>
          <a:xfrm flipH="1" flipV="1">
            <a:off x="8289546" y="2920621"/>
            <a:ext cx="499612" cy="5818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9AD5455-BCEE-5446-1CAA-683CDBE86291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9583752" y="3603313"/>
            <a:ext cx="399562" cy="10711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87C284DB-ED8B-DF09-225C-C63C50D60FF4}"/>
              </a:ext>
            </a:extLst>
          </p:cNvPr>
          <p:cNvSpPr/>
          <p:nvPr/>
        </p:nvSpPr>
        <p:spPr>
          <a:xfrm>
            <a:off x="9314781" y="355687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59AE80B-D968-2508-B4A3-4D855F214357}"/>
              </a:ext>
            </a:extLst>
          </p:cNvPr>
          <p:cNvSpPr/>
          <p:nvPr/>
        </p:nvSpPr>
        <p:spPr>
          <a:xfrm>
            <a:off x="9963542" y="467449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52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4125117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1821-1848 : Extension maximale des Etats-Unis du sud du Mississippi au Pacifique : Texas, Nouveau-Mexique, Californie ; Sud de l’Oregon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C2A287E9-FAE4-41BA-DDE7-D8A1AB469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82" y="116630"/>
            <a:ext cx="7663984" cy="51923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0222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29"/>
            <a:ext cx="4520903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 dirty="0"/>
              <a:t>*Fév. 1847 : Le général mexicain </a:t>
            </a:r>
            <a:r>
              <a:rPr lang="fr-FR" u="sng" dirty="0"/>
              <a:t>Santa Anna</a:t>
            </a:r>
          </a:p>
          <a:p>
            <a:r>
              <a:rPr lang="fr-FR" dirty="0"/>
              <a:t>Lance une contre-offensive</a:t>
            </a:r>
          </a:p>
          <a:p>
            <a:endParaRPr lang="fr-FR" dirty="0"/>
          </a:p>
          <a:p>
            <a:r>
              <a:rPr lang="fr-FR" dirty="0"/>
              <a:t>*Vaincu au col de </a:t>
            </a:r>
            <a:r>
              <a:rPr lang="fr-FR" dirty="0" err="1"/>
              <a:t>Buena</a:t>
            </a:r>
            <a:r>
              <a:rPr lang="fr-FR" dirty="0"/>
              <a:t> Vista</a:t>
            </a:r>
          </a:p>
          <a:p>
            <a:r>
              <a:rPr lang="fr-FR" dirty="0"/>
              <a:t>Au sud de Saltillo, il doit lui aussi</a:t>
            </a:r>
          </a:p>
          <a:p>
            <a:r>
              <a:rPr lang="fr-FR" dirty="0"/>
              <a:t>Se replier sur Mexico</a:t>
            </a:r>
          </a:p>
          <a:p>
            <a:endParaRPr lang="fr-FR" dirty="0"/>
          </a:p>
          <a:p>
            <a:r>
              <a:rPr lang="fr-FR" dirty="0"/>
              <a:t>*Mais plutôt que de poursuivre l’offensive terrestre, </a:t>
            </a:r>
            <a:r>
              <a:rPr lang="fr-FR" u="sng" dirty="0"/>
              <a:t>Polk</a:t>
            </a:r>
            <a:r>
              <a:rPr lang="fr-FR" dirty="0"/>
              <a:t> choisit une attaque directe et par mer…</a:t>
            </a:r>
          </a:p>
        </p:txBody>
      </p:sp>
      <p:pic>
        <p:nvPicPr>
          <p:cNvPr id="16" name="Image 1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D1F5C5B-FFCD-7301-FFFB-F4E989ADA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91"/>
          <a:stretch/>
        </p:blipFill>
        <p:spPr>
          <a:xfrm>
            <a:off x="4759990" y="116629"/>
            <a:ext cx="7312673" cy="56290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D7C8AD4F-183A-6926-AA4D-816F8CCB68AE}"/>
              </a:ext>
            </a:extLst>
          </p:cNvPr>
          <p:cNvSpPr/>
          <p:nvPr/>
        </p:nvSpPr>
        <p:spPr>
          <a:xfrm>
            <a:off x="10054512" y="319980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131336-2687-B77B-BA95-E0C2228317B8}"/>
              </a:ext>
            </a:extLst>
          </p:cNvPr>
          <p:cNvSpPr/>
          <p:nvPr/>
        </p:nvSpPr>
        <p:spPr>
          <a:xfrm>
            <a:off x="9482616" y="340156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6886378-6F84-E89C-C0CA-6C6461ACAF8C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9785445" y="3300685"/>
            <a:ext cx="26906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53C01D7-DDBA-4D00-E720-5BE545FE5731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9655266" y="3300685"/>
            <a:ext cx="163020" cy="1304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E7AFEC7-27C8-C454-5917-D4F53FA094D6}"/>
              </a:ext>
            </a:extLst>
          </p:cNvPr>
          <p:cNvCxnSpPr>
            <a:cxnSpLocks/>
            <a:endCxn id="24" idx="3"/>
          </p:cNvCxnSpPr>
          <p:nvPr/>
        </p:nvCxnSpPr>
        <p:spPr>
          <a:xfrm flipH="1" flipV="1">
            <a:off x="5311307" y="938114"/>
            <a:ext cx="24969" cy="5826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AFA1ED5-475E-1347-A046-1F70FC2596D1}"/>
              </a:ext>
            </a:extLst>
          </p:cNvPr>
          <p:cNvCxnSpPr>
            <a:cxnSpLocks/>
          </p:cNvCxnSpPr>
          <p:nvPr/>
        </p:nvCxnSpPr>
        <p:spPr>
          <a:xfrm flipH="1" flipV="1">
            <a:off x="8256896" y="4435522"/>
            <a:ext cx="764274" cy="9689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63216D6-55D7-7AF1-7223-F2EACC3480EF}"/>
              </a:ext>
            </a:extLst>
          </p:cNvPr>
          <p:cNvCxnSpPr>
            <a:cxnSpLocks/>
          </p:cNvCxnSpPr>
          <p:nvPr/>
        </p:nvCxnSpPr>
        <p:spPr>
          <a:xfrm flipV="1">
            <a:off x="8256896" y="4121624"/>
            <a:ext cx="136477" cy="3138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03E6D05-4AD7-EBDA-1863-B3630E9ADD93}"/>
              </a:ext>
            </a:extLst>
          </p:cNvPr>
          <p:cNvCxnSpPr>
            <a:cxnSpLocks/>
          </p:cNvCxnSpPr>
          <p:nvPr/>
        </p:nvCxnSpPr>
        <p:spPr>
          <a:xfrm flipV="1">
            <a:off x="7547212" y="4121624"/>
            <a:ext cx="846161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0A1E4E32-0F45-0596-AE7A-FABCD88A2D09}"/>
              </a:ext>
            </a:extLst>
          </p:cNvPr>
          <p:cNvSpPr/>
          <p:nvPr/>
        </p:nvSpPr>
        <p:spPr>
          <a:xfrm>
            <a:off x="5281685" y="59793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FD4EC99-5601-0CB7-F115-E868009B173C}"/>
              </a:ext>
            </a:extLst>
          </p:cNvPr>
          <p:cNvSpPr/>
          <p:nvPr/>
        </p:nvSpPr>
        <p:spPr>
          <a:xfrm>
            <a:off x="5281685" y="76590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447DB7D-9103-19AB-CAE7-2072C7E4D944}"/>
              </a:ext>
            </a:extLst>
          </p:cNvPr>
          <p:cNvCxnSpPr>
            <a:cxnSpLocks/>
          </p:cNvCxnSpPr>
          <p:nvPr/>
        </p:nvCxnSpPr>
        <p:spPr>
          <a:xfrm>
            <a:off x="5323791" y="1520751"/>
            <a:ext cx="2223421" cy="27532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C0E67B0-9C4F-47E7-C239-1EF64111EC7E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5609230" y="1870955"/>
            <a:ext cx="486770" cy="171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D868B624-32CC-72B5-D5CD-9AB026AD999A}"/>
              </a:ext>
            </a:extLst>
          </p:cNvPr>
          <p:cNvSpPr/>
          <p:nvPr/>
        </p:nvSpPr>
        <p:spPr>
          <a:xfrm>
            <a:off x="6096000" y="194189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009C252-31B5-9C51-79CD-0C9533C40628}"/>
              </a:ext>
            </a:extLst>
          </p:cNvPr>
          <p:cNvCxnSpPr>
            <a:cxnSpLocks/>
          </p:cNvCxnSpPr>
          <p:nvPr/>
        </p:nvCxnSpPr>
        <p:spPr>
          <a:xfrm flipH="1" flipV="1">
            <a:off x="9021170" y="5404513"/>
            <a:ext cx="461446" cy="3138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2D43F566-A8D1-19F2-3210-EEBEE4AFE3FB}"/>
              </a:ext>
            </a:extLst>
          </p:cNvPr>
          <p:cNvSpPr/>
          <p:nvPr/>
        </p:nvSpPr>
        <p:spPr>
          <a:xfrm>
            <a:off x="9998940" y="23517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AA97508A-6782-FD51-8900-49DFE4828B8E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280174" y="795537"/>
            <a:ext cx="358859" cy="5866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A5A2ED8-7830-3E72-CF13-8471DC135AD1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9280478" y="336054"/>
            <a:ext cx="718462" cy="5237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95D0740B-31B9-150F-571D-6C11D1D5E488}"/>
              </a:ext>
            </a:extLst>
          </p:cNvPr>
          <p:cNvSpPr/>
          <p:nvPr/>
        </p:nvSpPr>
        <p:spPr>
          <a:xfrm>
            <a:off x="8107524" y="135261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3EF04059-6127-06EA-0ADC-0BBCB13A380C}"/>
              </a:ext>
            </a:extLst>
          </p:cNvPr>
          <p:cNvCxnSpPr>
            <a:cxnSpLocks/>
          </p:cNvCxnSpPr>
          <p:nvPr/>
        </p:nvCxnSpPr>
        <p:spPr>
          <a:xfrm>
            <a:off x="8639033" y="799683"/>
            <a:ext cx="641445" cy="55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C9E70B72-5807-3AAA-58A4-29B359A2A07E}"/>
              </a:ext>
            </a:extLst>
          </p:cNvPr>
          <p:cNvSpPr/>
          <p:nvPr/>
        </p:nvSpPr>
        <p:spPr>
          <a:xfrm>
            <a:off x="5845791" y="174013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5079014-B022-D8C2-128B-E9BA1671D824}"/>
              </a:ext>
            </a:extLst>
          </p:cNvPr>
          <p:cNvSpPr/>
          <p:nvPr/>
        </p:nvSpPr>
        <p:spPr>
          <a:xfrm>
            <a:off x="9314781" y="355687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30A45920-370A-5F35-8075-4891171E9A1E}"/>
              </a:ext>
            </a:extLst>
          </p:cNvPr>
          <p:cNvCxnSpPr>
            <a:cxnSpLocks/>
          </p:cNvCxnSpPr>
          <p:nvPr/>
        </p:nvCxnSpPr>
        <p:spPr>
          <a:xfrm flipH="1" flipV="1">
            <a:off x="9415917" y="3758628"/>
            <a:ext cx="115947" cy="36299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19ED4B0A-AD1B-948D-FF29-37757FC1068E}"/>
              </a:ext>
            </a:extLst>
          </p:cNvPr>
          <p:cNvCxnSpPr>
            <a:cxnSpLocks/>
            <a:endCxn id="39" idx="3"/>
          </p:cNvCxnSpPr>
          <p:nvPr/>
        </p:nvCxnSpPr>
        <p:spPr>
          <a:xfrm flipV="1">
            <a:off x="7888406" y="1524817"/>
            <a:ext cx="248740" cy="5179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4C2BCB7E-3D9F-1A31-8ED4-02594AE4645C}"/>
              </a:ext>
            </a:extLst>
          </p:cNvPr>
          <p:cNvCxnSpPr>
            <a:cxnSpLocks/>
          </p:cNvCxnSpPr>
          <p:nvPr/>
        </p:nvCxnSpPr>
        <p:spPr>
          <a:xfrm flipH="1">
            <a:off x="6298272" y="2042766"/>
            <a:ext cx="159013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858F107C-1D72-F874-FD3F-A96945F4D0A3}"/>
              </a:ext>
            </a:extLst>
          </p:cNvPr>
          <p:cNvCxnSpPr>
            <a:cxnSpLocks/>
          </p:cNvCxnSpPr>
          <p:nvPr/>
        </p:nvCxnSpPr>
        <p:spPr>
          <a:xfrm flipH="1" flipV="1">
            <a:off x="8011236" y="1740138"/>
            <a:ext cx="278310" cy="11804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8C8E0F6-3C6B-FCB2-650C-17FFC774B6C1}"/>
              </a:ext>
            </a:extLst>
          </p:cNvPr>
          <p:cNvCxnSpPr>
            <a:cxnSpLocks/>
          </p:cNvCxnSpPr>
          <p:nvPr/>
        </p:nvCxnSpPr>
        <p:spPr>
          <a:xfrm flipH="1" flipV="1">
            <a:off x="8289546" y="2920621"/>
            <a:ext cx="499612" cy="5818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0BDD41D-0402-C63C-4312-8BD6D83EEDD9}"/>
              </a:ext>
            </a:extLst>
          </p:cNvPr>
          <p:cNvCxnSpPr>
            <a:cxnSpLocks/>
          </p:cNvCxnSpPr>
          <p:nvPr/>
        </p:nvCxnSpPr>
        <p:spPr>
          <a:xfrm>
            <a:off x="8789158" y="3502437"/>
            <a:ext cx="69345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A58180C7-4467-8EC5-56CA-00131D0CFA0A}"/>
              </a:ext>
            </a:extLst>
          </p:cNvPr>
          <p:cNvSpPr/>
          <p:nvPr/>
        </p:nvSpPr>
        <p:spPr>
          <a:xfrm>
            <a:off x="9963542" y="467449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D36B62D-73D6-69F8-42A2-5A6E9F7B059A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9639709" y="4607916"/>
            <a:ext cx="323833" cy="16745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8E60608-296F-2E82-390A-CB5D0DFE07C6}"/>
              </a:ext>
            </a:extLst>
          </p:cNvPr>
          <p:cNvCxnSpPr>
            <a:cxnSpLocks/>
          </p:cNvCxnSpPr>
          <p:nvPr/>
        </p:nvCxnSpPr>
        <p:spPr>
          <a:xfrm flipH="1" flipV="1">
            <a:off x="9531864" y="4118061"/>
            <a:ext cx="119750" cy="48985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572AB9D-D0B4-FD72-45FD-FAB9DC37F825}"/>
              </a:ext>
            </a:extLst>
          </p:cNvPr>
          <p:cNvCxnSpPr>
            <a:cxnSpLocks/>
          </p:cNvCxnSpPr>
          <p:nvPr/>
        </p:nvCxnSpPr>
        <p:spPr>
          <a:xfrm>
            <a:off x="9583752" y="3603313"/>
            <a:ext cx="399562" cy="10711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461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29"/>
            <a:ext cx="4520903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 dirty="0"/>
              <a:t>*Mars 1847 : Partis de la Nouvelle-Orléans</a:t>
            </a:r>
          </a:p>
          <a:p>
            <a:r>
              <a:rPr lang="fr-FR" dirty="0"/>
              <a:t>14 000 Américains dirigés par </a:t>
            </a:r>
            <a:r>
              <a:rPr lang="fr-FR" u="sng" dirty="0"/>
              <a:t>Winfield Scott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Débarquent et s’emparent</a:t>
            </a:r>
          </a:p>
          <a:p>
            <a:r>
              <a:rPr lang="fr-FR" dirty="0"/>
              <a:t>Du port de </a:t>
            </a:r>
            <a:r>
              <a:rPr lang="fr-FR" u="sng" dirty="0"/>
              <a:t>Vera Cruz</a:t>
            </a:r>
            <a:r>
              <a:rPr lang="fr-FR" dirty="0"/>
              <a:t>…</a:t>
            </a:r>
          </a:p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grand débarquement de l’histoire</a:t>
            </a:r>
          </a:p>
          <a:p>
            <a:endParaRPr lang="fr-FR" dirty="0"/>
          </a:p>
          <a:p>
            <a:r>
              <a:rPr lang="fr-FR" dirty="0"/>
              <a:t>*Puis les Américains marchent sur Mexico…</a:t>
            </a:r>
          </a:p>
        </p:txBody>
      </p:sp>
      <p:pic>
        <p:nvPicPr>
          <p:cNvPr id="16" name="Image 1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D1F5C5B-FFCD-7301-FFFB-F4E989ADA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91"/>
          <a:stretch/>
        </p:blipFill>
        <p:spPr>
          <a:xfrm>
            <a:off x="4759990" y="116629"/>
            <a:ext cx="7312673" cy="56290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D7C8AD4F-183A-6926-AA4D-816F8CCB68AE}"/>
              </a:ext>
            </a:extLst>
          </p:cNvPr>
          <p:cNvSpPr/>
          <p:nvPr/>
        </p:nvSpPr>
        <p:spPr>
          <a:xfrm>
            <a:off x="10054512" y="319980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131336-2687-B77B-BA95-E0C2228317B8}"/>
              </a:ext>
            </a:extLst>
          </p:cNvPr>
          <p:cNvSpPr/>
          <p:nvPr/>
        </p:nvSpPr>
        <p:spPr>
          <a:xfrm>
            <a:off x="9482616" y="340156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6886378-6F84-E89C-C0CA-6C6461ACAF8C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9785445" y="3300685"/>
            <a:ext cx="26906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53C01D7-DDBA-4D00-E720-5BE545FE5731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9655266" y="3300685"/>
            <a:ext cx="163020" cy="1304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E7AFEC7-27C8-C454-5917-D4F53FA094D6}"/>
              </a:ext>
            </a:extLst>
          </p:cNvPr>
          <p:cNvCxnSpPr>
            <a:cxnSpLocks/>
            <a:endCxn id="24" idx="3"/>
          </p:cNvCxnSpPr>
          <p:nvPr/>
        </p:nvCxnSpPr>
        <p:spPr>
          <a:xfrm flipH="1" flipV="1">
            <a:off x="5311307" y="938114"/>
            <a:ext cx="24969" cy="5826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AFA1ED5-475E-1347-A046-1F70FC2596D1}"/>
              </a:ext>
            </a:extLst>
          </p:cNvPr>
          <p:cNvCxnSpPr>
            <a:cxnSpLocks/>
          </p:cNvCxnSpPr>
          <p:nvPr/>
        </p:nvCxnSpPr>
        <p:spPr>
          <a:xfrm flipH="1" flipV="1">
            <a:off x="8256896" y="4435522"/>
            <a:ext cx="764274" cy="9689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63216D6-55D7-7AF1-7223-F2EACC3480EF}"/>
              </a:ext>
            </a:extLst>
          </p:cNvPr>
          <p:cNvCxnSpPr>
            <a:cxnSpLocks/>
          </p:cNvCxnSpPr>
          <p:nvPr/>
        </p:nvCxnSpPr>
        <p:spPr>
          <a:xfrm flipV="1">
            <a:off x="8256896" y="4121624"/>
            <a:ext cx="136477" cy="3138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03E6D05-4AD7-EBDA-1863-B3630E9ADD93}"/>
              </a:ext>
            </a:extLst>
          </p:cNvPr>
          <p:cNvCxnSpPr>
            <a:cxnSpLocks/>
          </p:cNvCxnSpPr>
          <p:nvPr/>
        </p:nvCxnSpPr>
        <p:spPr>
          <a:xfrm flipV="1">
            <a:off x="7547212" y="4121624"/>
            <a:ext cx="846161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0A1E4E32-0F45-0596-AE7A-FABCD88A2D09}"/>
              </a:ext>
            </a:extLst>
          </p:cNvPr>
          <p:cNvSpPr/>
          <p:nvPr/>
        </p:nvSpPr>
        <p:spPr>
          <a:xfrm>
            <a:off x="5281685" y="59793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FD4EC99-5601-0CB7-F115-E868009B173C}"/>
              </a:ext>
            </a:extLst>
          </p:cNvPr>
          <p:cNvSpPr/>
          <p:nvPr/>
        </p:nvSpPr>
        <p:spPr>
          <a:xfrm>
            <a:off x="5281685" y="76590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447DB7D-9103-19AB-CAE7-2072C7E4D944}"/>
              </a:ext>
            </a:extLst>
          </p:cNvPr>
          <p:cNvCxnSpPr>
            <a:cxnSpLocks/>
          </p:cNvCxnSpPr>
          <p:nvPr/>
        </p:nvCxnSpPr>
        <p:spPr>
          <a:xfrm>
            <a:off x="5323791" y="1520751"/>
            <a:ext cx="2223421" cy="27532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C0E67B0-9C4F-47E7-C239-1EF64111EC7E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5609230" y="1870955"/>
            <a:ext cx="486770" cy="171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D868B624-32CC-72B5-D5CD-9AB026AD999A}"/>
              </a:ext>
            </a:extLst>
          </p:cNvPr>
          <p:cNvSpPr/>
          <p:nvPr/>
        </p:nvSpPr>
        <p:spPr>
          <a:xfrm>
            <a:off x="6096000" y="194189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009C252-31B5-9C51-79CD-0C9533C40628}"/>
              </a:ext>
            </a:extLst>
          </p:cNvPr>
          <p:cNvCxnSpPr>
            <a:cxnSpLocks/>
          </p:cNvCxnSpPr>
          <p:nvPr/>
        </p:nvCxnSpPr>
        <p:spPr>
          <a:xfrm flipH="1" flipV="1">
            <a:off x="9021170" y="5404513"/>
            <a:ext cx="461446" cy="3138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2D43F566-A8D1-19F2-3210-EEBEE4AFE3FB}"/>
              </a:ext>
            </a:extLst>
          </p:cNvPr>
          <p:cNvSpPr/>
          <p:nvPr/>
        </p:nvSpPr>
        <p:spPr>
          <a:xfrm>
            <a:off x="9998940" y="23517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AA97508A-6782-FD51-8900-49DFE4828B8E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280174" y="795537"/>
            <a:ext cx="358859" cy="5866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A5A2ED8-7830-3E72-CF13-8471DC135AD1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9280478" y="336054"/>
            <a:ext cx="718462" cy="5237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95D0740B-31B9-150F-571D-6C11D1D5E488}"/>
              </a:ext>
            </a:extLst>
          </p:cNvPr>
          <p:cNvSpPr/>
          <p:nvPr/>
        </p:nvSpPr>
        <p:spPr>
          <a:xfrm>
            <a:off x="8107524" y="135261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3EF04059-6127-06EA-0ADC-0BBCB13A380C}"/>
              </a:ext>
            </a:extLst>
          </p:cNvPr>
          <p:cNvCxnSpPr>
            <a:cxnSpLocks/>
          </p:cNvCxnSpPr>
          <p:nvPr/>
        </p:nvCxnSpPr>
        <p:spPr>
          <a:xfrm>
            <a:off x="8639033" y="799683"/>
            <a:ext cx="641445" cy="55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C9E70B72-5807-3AAA-58A4-29B359A2A07E}"/>
              </a:ext>
            </a:extLst>
          </p:cNvPr>
          <p:cNvSpPr/>
          <p:nvPr/>
        </p:nvSpPr>
        <p:spPr>
          <a:xfrm>
            <a:off x="5845791" y="174013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19ED4B0A-AD1B-948D-FF29-37757FC1068E}"/>
              </a:ext>
            </a:extLst>
          </p:cNvPr>
          <p:cNvCxnSpPr>
            <a:cxnSpLocks/>
            <a:endCxn id="39" idx="3"/>
          </p:cNvCxnSpPr>
          <p:nvPr/>
        </p:nvCxnSpPr>
        <p:spPr>
          <a:xfrm flipV="1">
            <a:off x="7888406" y="1524817"/>
            <a:ext cx="248740" cy="5179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4C2BCB7E-3D9F-1A31-8ED4-02594AE4645C}"/>
              </a:ext>
            </a:extLst>
          </p:cNvPr>
          <p:cNvCxnSpPr>
            <a:cxnSpLocks/>
          </p:cNvCxnSpPr>
          <p:nvPr/>
        </p:nvCxnSpPr>
        <p:spPr>
          <a:xfrm flipH="1">
            <a:off x="6298272" y="2042766"/>
            <a:ext cx="159013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858F107C-1D72-F874-FD3F-A96945F4D0A3}"/>
              </a:ext>
            </a:extLst>
          </p:cNvPr>
          <p:cNvCxnSpPr>
            <a:cxnSpLocks/>
          </p:cNvCxnSpPr>
          <p:nvPr/>
        </p:nvCxnSpPr>
        <p:spPr>
          <a:xfrm flipH="1" flipV="1">
            <a:off x="8011236" y="1740138"/>
            <a:ext cx="278310" cy="11804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8C8E0F6-3C6B-FCB2-650C-17FFC774B6C1}"/>
              </a:ext>
            </a:extLst>
          </p:cNvPr>
          <p:cNvCxnSpPr>
            <a:cxnSpLocks/>
          </p:cNvCxnSpPr>
          <p:nvPr/>
        </p:nvCxnSpPr>
        <p:spPr>
          <a:xfrm flipH="1" flipV="1">
            <a:off x="8289546" y="2920621"/>
            <a:ext cx="499612" cy="5818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0BDD41D-0402-C63C-4312-8BD6D83EEDD9}"/>
              </a:ext>
            </a:extLst>
          </p:cNvPr>
          <p:cNvCxnSpPr>
            <a:cxnSpLocks/>
          </p:cNvCxnSpPr>
          <p:nvPr/>
        </p:nvCxnSpPr>
        <p:spPr>
          <a:xfrm>
            <a:off x="8789158" y="3502437"/>
            <a:ext cx="69345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9BC16A57-AF8E-24DA-C387-9E302E69543C}"/>
              </a:ext>
            </a:extLst>
          </p:cNvPr>
          <p:cNvSpPr/>
          <p:nvPr/>
        </p:nvSpPr>
        <p:spPr>
          <a:xfrm>
            <a:off x="9314781" y="355687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259AB7-E669-674F-F81D-4612EB8D7C21}"/>
              </a:ext>
            </a:extLst>
          </p:cNvPr>
          <p:cNvSpPr/>
          <p:nvPr/>
        </p:nvSpPr>
        <p:spPr>
          <a:xfrm>
            <a:off x="9963542" y="467449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DD1A9F4-BA10-B48F-8087-335702E141EF}"/>
              </a:ext>
            </a:extLst>
          </p:cNvPr>
          <p:cNvSpPr/>
          <p:nvPr/>
        </p:nvSpPr>
        <p:spPr>
          <a:xfrm>
            <a:off x="10540789" y="467449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EA3CE41-4383-F63A-5035-62A709C08E3B}"/>
              </a:ext>
            </a:extLst>
          </p:cNvPr>
          <p:cNvSpPr/>
          <p:nvPr/>
        </p:nvSpPr>
        <p:spPr>
          <a:xfrm>
            <a:off x="11280043" y="204276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6901935-03BE-F450-4FC2-3628ECA2A650}"/>
              </a:ext>
            </a:extLst>
          </p:cNvPr>
          <p:cNvCxnSpPr>
            <a:cxnSpLocks/>
            <a:stCxn id="17" idx="6"/>
          </p:cNvCxnSpPr>
          <p:nvPr/>
        </p:nvCxnSpPr>
        <p:spPr>
          <a:xfrm>
            <a:off x="11482315" y="2143642"/>
            <a:ext cx="227464" cy="1008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3874C6E7-71C9-D2F0-193B-8133F047E4BD}"/>
              </a:ext>
            </a:extLst>
          </p:cNvPr>
          <p:cNvCxnSpPr>
            <a:cxnSpLocks/>
          </p:cNvCxnSpPr>
          <p:nvPr/>
        </p:nvCxnSpPr>
        <p:spPr>
          <a:xfrm flipV="1">
            <a:off x="10972800" y="2244518"/>
            <a:ext cx="736979" cy="2939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CF94E04C-D043-EE10-E847-49C6166A85BF}"/>
              </a:ext>
            </a:extLst>
          </p:cNvPr>
          <p:cNvCxnSpPr>
            <a:cxnSpLocks/>
          </p:cNvCxnSpPr>
          <p:nvPr/>
        </p:nvCxnSpPr>
        <p:spPr>
          <a:xfrm flipV="1">
            <a:off x="10256784" y="2530424"/>
            <a:ext cx="716016" cy="5676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B371911-171A-666C-BBE4-16C0FF4418D7}"/>
              </a:ext>
            </a:extLst>
          </p:cNvPr>
          <p:cNvCxnSpPr>
            <a:cxnSpLocks/>
          </p:cNvCxnSpPr>
          <p:nvPr/>
        </p:nvCxnSpPr>
        <p:spPr>
          <a:xfrm flipV="1">
            <a:off x="10225322" y="3038901"/>
            <a:ext cx="91219" cy="10045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6EFC98CF-9110-3CB5-574D-F58F6F80FC6C}"/>
              </a:ext>
            </a:extLst>
          </p:cNvPr>
          <p:cNvCxnSpPr>
            <a:cxnSpLocks/>
          </p:cNvCxnSpPr>
          <p:nvPr/>
        </p:nvCxnSpPr>
        <p:spPr>
          <a:xfrm>
            <a:off x="10210511" y="4043458"/>
            <a:ext cx="431414" cy="6310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628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725" y="116629"/>
            <a:ext cx="4614604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 dirty="0"/>
              <a:t>*Avril 1847 : A la 1</a:t>
            </a:r>
            <a:r>
              <a:rPr lang="fr-FR" baseline="30000" dirty="0"/>
              <a:t>ère</a:t>
            </a:r>
            <a:r>
              <a:rPr lang="fr-FR" dirty="0"/>
              <a:t> bataille de Cerro </a:t>
            </a:r>
            <a:r>
              <a:rPr lang="fr-FR" dirty="0" err="1"/>
              <a:t>Gordo</a:t>
            </a:r>
            <a:endParaRPr lang="fr-FR" dirty="0"/>
          </a:p>
          <a:p>
            <a:r>
              <a:rPr lang="fr-FR" u="sng" dirty="0"/>
              <a:t>Santa-Anna</a:t>
            </a:r>
            <a:r>
              <a:rPr lang="fr-FR" dirty="0"/>
              <a:t> tente d’arrêter les troupes de </a:t>
            </a:r>
            <a:r>
              <a:rPr lang="fr-FR" u="sng" dirty="0"/>
              <a:t>Scott</a:t>
            </a:r>
          </a:p>
          <a:p>
            <a:endParaRPr lang="fr-FR" dirty="0"/>
          </a:p>
          <a:p>
            <a:r>
              <a:rPr lang="fr-FR" dirty="0"/>
              <a:t>*Mai 1847</a:t>
            </a:r>
          </a:p>
          <a:p>
            <a:r>
              <a:rPr lang="fr-FR" dirty="0"/>
              <a:t>Les Américains s’emparent de Puebla</a:t>
            </a:r>
          </a:p>
          <a:p>
            <a:endParaRPr lang="fr-FR" dirty="0"/>
          </a:p>
          <a:p>
            <a:r>
              <a:rPr lang="fr-FR" dirty="0"/>
              <a:t>*Août-sept. 1847 : A l’ouest de Mexico</a:t>
            </a:r>
          </a:p>
          <a:p>
            <a:r>
              <a:rPr lang="fr-FR" dirty="0"/>
              <a:t>Après la double-défaite mexicaine</a:t>
            </a:r>
          </a:p>
          <a:p>
            <a:r>
              <a:rPr lang="fr-FR" dirty="0"/>
              <a:t>A Contreras, puis à </a:t>
            </a:r>
            <a:r>
              <a:rPr lang="fr-FR" dirty="0" err="1"/>
              <a:t>Chapultepec</a:t>
            </a:r>
            <a:endParaRPr lang="fr-FR" dirty="0"/>
          </a:p>
          <a:p>
            <a:r>
              <a:rPr lang="fr-FR" dirty="0"/>
              <a:t>Scott et son armée entrent dans la capitale</a:t>
            </a:r>
          </a:p>
          <a:p>
            <a:endParaRPr lang="fr-FR" dirty="0"/>
          </a:p>
          <a:p>
            <a:r>
              <a:rPr lang="fr-FR" dirty="0"/>
              <a:t>*NB : 2</a:t>
            </a:r>
            <a:r>
              <a:rPr lang="fr-FR" baseline="30000" dirty="0"/>
              <a:t>ème</a:t>
            </a:r>
            <a:r>
              <a:rPr lang="fr-FR" dirty="0"/>
              <a:t> carte…</a:t>
            </a:r>
          </a:p>
          <a:p>
            <a:r>
              <a:rPr lang="fr-FR" dirty="0"/>
              <a:t>1519 : Chemin suivi par Hernan Cortes</a:t>
            </a:r>
          </a:p>
        </p:txBody>
      </p:sp>
      <p:pic>
        <p:nvPicPr>
          <p:cNvPr id="16" name="Image 1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D1F5C5B-FFCD-7301-FFFB-F4E989ADA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9" t="57068" r="57406" b="28316"/>
          <a:stretch/>
        </p:blipFill>
        <p:spPr>
          <a:xfrm>
            <a:off x="4830543" y="116629"/>
            <a:ext cx="7273732" cy="27494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009C252-31B5-9C51-79CD-0C9533C40628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9771797" y="723331"/>
            <a:ext cx="416476" cy="268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5B24F3B4-AC40-BEA5-2FDD-E4CE7C946A24}"/>
              </a:ext>
            </a:extLst>
          </p:cNvPr>
          <p:cNvSpPr/>
          <p:nvPr/>
        </p:nvSpPr>
        <p:spPr>
          <a:xfrm>
            <a:off x="11318711" y="149132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FEA9989-A211-CD8B-A361-7CB32FFDD278}"/>
              </a:ext>
            </a:extLst>
          </p:cNvPr>
          <p:cNvSpPr/>
          <p:nvPr/>
        </p:nvSpPr>
        <p:spPr>
          <a:xfrm>
            <a:off x="10158651" y="96230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0CA2FC4-0BB4-B7C7-AAC5-E5D04B864454}"/>
              </a:ext>
            </a:extLst>
          </p:cNvPr>
          <p:cNvCxnSpPr>
            <a:cxnSpLocks/>
            <a:stCxn id="25" idx="1"/>
            <a:endCxn id="28" idx="6"/>
          </p:cNvCxnSpPr>
          <p:nvPr/>
        </p:nvCxnSpPr>
        <p:spPr>
          <a:xfrm flipH="1" flipV="1">
            <a:off x="10360923" y="1063183"/>
            <a:ext cx="987410" cy="457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3C8DD3C-8399-6939-982B-B98632DAE2F9}"/>
              </a:ext>
            </a:extLst>
          </p:cNvPr>
          <p:cNvCxnSpPr>
            <a:cxnSpLocks/>
          </p:cNvCxnSpPr>
          <p:nvPr/>
        </p:nvCxnSpPr>
        <p:spPr>
          <a:xfrm flipH="1">
            <a:off x="8668639" y="723331"/>
            <a:ext cx="1047298" cy="12555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EEC6B48-BF41-24F8-5A2B-DCABC9FA7B99}"/>
              </a:ext>
            </a:extLst>
          </p:cNvPr>
          <p:cNvCxnSpPr>
            <a:cxnSpLocks/>
            <a:endCxn id="14" idx="6"/>
          </p:cNvCxnSpPr>
          <p:nvPr/>
        </p:nvCxnSpPr>
        <p:spPr>
          <a:xfrm flipH="1" flipV="1">
            <a:off x="8002585" y="1793957"/>
            <a:ext cx="666054" cy="2107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7D157B57-6EA7-908A-58CA-D66AB0F3425D}"/>
              </a:ext>
            </a:extLst>
          </p:cNvPr>
          <p:cNvSpPr/>
          <p:nvPr/>
        </p:nvSpPr>
        <p:spPr>
          <a:xfrm>
            <a:off x="7800313" y="169308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DAE9437-4169-4128-5EAA-8035CF43E1AF}"/>
              </a:ext>
            </a:extLst>
          </p:cNvPr>
          <p:cNvSpPr/>
          <p:nvPr/>
        </p:nvSpPr>
        <p:spPr>
          <a:xfrm>
            <a:off x="5558981" y="135112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0777891-E46E-3879-7C41-67B634220FCC}"/>
              </a:ext>
            </a:extLst>
          </p:cNvPr>
          <p:cNvSpPr/>
          <p:nvPr/>
        </p:nvSpPr>
        <p:spPr>
          <a:xfrm>
            <a:off x="5862389" y="119115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B94FE8F-C217-6A7E-E779-A30D93F24CA0}"/>
              </a:ext>
            </a:extLst>
          </p:cNvPr>
          <p:cNvSpPr/>
          <p:nvPr/>
        </p:nvSpPr>
        <p:spPr>
          <a:xfrm>
            <a:off x="6102831" y="119115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5A3424B-2A05-6B1D-2643-1454662B4F12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7192370" y="1227256"/>
            <a:ext cx="637565" cy="4953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5395F95-0745-192D-D6C6-AAE64609226A}"/>
              </a:ext>
            </a:extLst>
          </p:cNvPr>
          <p:cNvCxnSpPr>
            <a:cxnSpLocks/>
          </p:cNvCxnSpPr>
          <p:nvPr/>
        </p:nvCxnSpPr>
        <p:spPr>
          <a:xfrm flipH="1">
            <a:off x="6709647" y="1227256"/>
            <a:ext cx="490698" cy="1238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1A1366A-9785-0138-89E1-FFAA7538DAB0}"/>
              </a:ext>
            </a:extLst>
          </p:cNvPr>
          <p:cNvCxnSpPr>
            <a:cxnSpLocks/>
          </p:cNvCxnSpPr>
          <p:nvPr/>
        </p:nvCxnSpPr>
        <p:spPr>
          <a:xfrm flipH="1">
            <a:off x="6719041" y="1369196"/>
            <a:ext cx="30273" cy="3238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4DF0EA9-D7CF-59E2-C6B8-B6A9E2EEAD5A}"/>
              </a:ext>
            </a:extLst>
          </p:cNvPr>
          <p:cNvCxnSpPr>
            <a:cxnSpLocks/>
          </p:cNvCxnSpPr>
          <p:nvPr/>
        </p:nvCxnSpPr>
        <p:spPr>
          <a:xfrm flipH="1" flipV="1">
            <a:off x="5963525" y="1491329"/>
            <a:ext cx="770652" cy="1637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 descr="Une image contenant carte&#10;&#10;Description générée automatiquement">
            <a:extLst>
              <a:ext uri="{FF2B5EF4-FFF2-40B4-BE49-F238E27FC236}">
                <a16:creationId xmlns:a16="http://schemas.microsoft.com/office/drawing/2014/main" id="{C3D14F9F-79F9-C9F7-9600-693F5E4AD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43" y="3097327"/>
            <a:ext cx="7220139" cy="25695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6BB78E6-0AB1-9D42-77B3-A6A6FECAADA4}"/>
              </a:ext>
            </a:extLst>
          </p:cNvPr>
          <p:cNvCxnSpPr>
            <a:cxnSpLocks/>
            <a:endCxn id="25" idx="6"/>
          </p:cNvCxnSpPr>
          <p:nvPr/>
        </p:nvCxnSpPr>
        <p:spPr>
          <a:xfrm flipH="1">
            <a:off x="11520983" y="1552880"/>
            <a:ext cx="379865" cy="393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DE0DCEA-C0A4-5D00-A822-0AAC0B0D1360}"/>
              </a:ext>
            </a:extLst>
          </p:cNvPr>
          <p:cNvCxnSpPr>
            <a:cxnSpLocks/>
          </p:cNvCxnSpPr>
          <p:nvPr/>
        </p:nvCxnSpPr>
        <p:spPr>
          <a:xfrm>
            <a:off x="11520983" y="116629"/>
            <a:ext cx="529699" cy="10474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CE51A9B-D3E3-EE91-8035-2185D0D630E4}"/>
              </a:ext>
            </a:extLst>
          </p:cNvPr>
          <p:cNvCxnSpPr>
            <a:cxnSpLocks/>
          </p:cNvCxnSpPr>
          <p:nvPr/>
        </p:nvCxnSpPr>
        <p:spPr>
          <a:xfrm flipH="1">
            <a:off x="11900848" y="1164059"/>
            <a:ext cx="149834" cy="38882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860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8" y="116629"/>
            <a:ext cx="4436896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1845-1848 : La guerre contre le Mexique ; Conquêtes et annexions : Texas, Nouveau-Mexique, Californie</a:t>
            </a:r>
          </a:p>
          <a:p>
            <a:endParaRPr lang="fr-FR" dirty="0"/>
          </a:p>
          <a:p>
            <a:r>
              <a:rPr lang="fr-FR" dirty="0"/>
              <a:t>*Fév. 1848 : Près de Mexico</a:t>
            </a:r>
          </a:p>
          <a:p>
            <a:r>
              <a:rPr lang="fr-FR" dirty="0"/>
              <a:t>Traité de Guadalupe Hidalgo</a:t>
            </a:r>
          </a:p>
          <a:p>
            <a:endParaRPr lang="fr-FR" dirty="0"/>
          </a:p>
          <a:p>
            <a:r>
              <a:rPr lang="fr-FR" dirty="0"/>
              <a:t>*Le Mexique cède aux EU</a:t>
            </a:r>
          </a:p>
          <a:p>
            <a:r>
              <a:rPr lang="fr-FR" dirty="0"/>
              <a:t>Le Texas, la Californie et le Nouveau-Mexique</a:t>
            </a:r>
          </a:p>
          <a:p>
            <a:r>
              <a:rPr lang="fr-FR" dirty="0"/>
              <a:t>Pour 15 millions de dollars</a:t>
            </a:r>
          </a:p>
          <a:p>
            <a:endParaRPr lang="fr-FR" dirty="0"/>
          </a:p>
          <a:p>
            <a:r>
              <a:rPr lang="fr-FR" dirty="0"/>
              <a:t>*Expansion territoriale des EU</a:t>
            </a:r>
          </a:p>
          <a:p>
            <a:r>
              <a:rPr lang="fr-FR" dirty="0"/>
              <a:t>Récapitulons…</a:t>
            </a:r>
          </a:p>
        </p:txBody>
      </p:sp>
      <p:pic>
        <p:nvPicPr>
          <p:cNvPr id="8" name="Image 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9F499AC-EF7A-FAA9-5AF7-67F5F3340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54" y="116631"/>
            <a:ext cx="7282811" cy="49341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BD4D88F-445C-D9E1-6DDA-EA130DAE6414}"/>
              </a:ext>
            </a:extLst>
          </p:cNvPr>
          <p:cNvSpPr/>
          <p:nvPr/>
        </p:nvSpPr>
        <p:spPr>
          <a:xfrm>
            <a:off x="7926436" y="3547241"/>
            <a:ext cx="429287" cy="3635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0F446BF-962E-45CA-2B9C-6D57CE6B377C}"/>
              </a:ext>
            </a:extLst>
          </p:cNvPr>
          <p:cNvSpPr/>
          <p:nvPr/>
        </p:nvSpPr>
        <p:spPr>
          <a:xfrm>
            <a:off x="6518049" y="2848303"/>
            <a:ext cx="429287" cy="3635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DA32D59-B37C-6F83-9B47-4EBB4F2DE15F}"/>
              </a:ext>
            </a:extLst>
          </p:cNvPr>
          <p:cNvSpPr/>
          <p:nvPr/>
        </p:nvSpPr>
        <p:spPr>
          <a:xfrm>
            <a:off x="5382933" y="1963288"/>
            <a:ext cx="429287" cy="3635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08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BD2AC66-F11C-A75C-77B1-FA5B34EDD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7" y="93644"/>
            <a:ext cx="4603760" cy="3119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407D30-0F0D-21BC-FA5C-6FD3344B582F}"/>
              </a:ext>
            </a:extLst>
          </p:cNvPr>
          <p:cNvSpPr/>
          <p:nvPr/>
        </p:nvSpPr>
        <p:spPr>
          <a:xfrm>
            <a:off x="10274856" y="83508"/>
            <a:ext cx="1642673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1836</a:t>
            </a:r>
          </a:p>
          <a:p>
            <a:r>
              <a:rPr lang="fr-FR" sz="1600" dirty="0"/>
              <a:t>En terr. mexicain</a:t>
            </a:r>
          </a:p>
          <a:p>
            <a:r>
              <a:rPr lang="fr-FR" sz="1600" b="1" dirty="0"/>
              <a:t>République du Texas</a:t>
            </a:r>
            <a:endParaRPr lang="fr-FR" sz="1600" dirty="0"/>
          </a:p>
          <a:p>
            <a:endParaRPr lang="fr-FR" sz="1600" b="1" dirty="0"/>
          </a:p>
          <a:p>
            <a:r>
              <a:rPr lang="fr-FR" sz="1600" b="1" dirty="0"/>
              <a:t>Arkansas</a:t>
            </a:r>
            <a:r>
              <a:rPr lang="fr-FR" sz="1600" dirty="0"/>
              <a:t> 25</a:t>
            </a:r>
          </a:p>
          <a:p>
            <a:r>
              <a:rPr lang="fr-FR" sz="1600" dirty="0"/>
              <a:t>Esclavagiste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9F057-3E02-6228-720C-85FDB6E52E55}"/>
              </a:ext>
            </a:extLst>
          </p:cNvPr>
          <p:cNvSpPr/>
          <p:nvPr/>
        </p:nvSpPr>
        <p:spPr>
          <a:xfrm>
            <a:off x="72431" y="83508"/>
            <a:ext cx="1208323" cy="2800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1820-21</a:t>
            </a:r>
          </a:p>
          <a:p>
            <a:r>
              <a:rPr lang="fr-FR" sz="1600" dirty="0"/>
              <a:t>Avec le Maine et le Missouri</a:t>
            </a:r>
          </a:p>
          <a:p>
            <a:r>
              <a:rPr lang="fr-FR" sz="1600" b="1" dirty="0"/>
              <a:t>24 Etats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1834</a:t>
            </a:r>
          </a:p>
          <a:p>
            <a:r>
              <a:rPr lang="fr-FR" sz="1600" dirty="0"/>
              <a:t>Extension vers l’ouest du territoire du Michigan</a:t>
            </a:r>
          </a:p>
        </p:txBody>
      </p:sp>
      <p:pic>
        <p:nvPicPr>
          <p:cNvPr id="21" name="Image 20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4E0812C2-8463-A909-C652-365D9CB69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32" y="90633"/>
            <a:ext cx="4620951" cy="31306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1EC36264-1C22-8436-8551-14593C7D1BB9}"/>
              </a:ext>
            </a:extLst>
          </p:cNvPr>
          <p:cNvSpPr/>
          <p:nvPr/>
        </p:nvSpPr>
        <p:spPr>
          <a:xfrm>
            <a:off x="7752560" y="2276992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03644BA-9580-DB07-696C-D4556A815F82}"/>
              </a:ext>
            </a:extLst>
          </p:cNvPr>
          <p:cNvSpPr/>
          <p:nvPr/>
        </p:nvSpPr>
        <p:spPr>
          <a:xfrm>
            <a:off x="8150620" y="1869834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5" name="Image 34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A67D9DB0-08AA-C500-45A3-A07D0878C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7" y="3429000"/>
            <a:ext cx="4603760" cy="31190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3244CE0-5962-114E-B03A-04302BA8164F}"/>
              </a:ext>
            </a:extLst>
          </p:cNvPr>
          <p:cNvSpPr/>
          <p:nvPr/>
        </p:nvSpPr>
        <p:spPr>
          <a:xfrm>
            <a:off x="72432" y="3428999"/>
            <a:ext cx="1285354" cy="2062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1836-37</a:t>
            </a:r>
          </a:p>
          <a:p>
            <a:endParaRPr lang="fr-FR" sz="1600" dirty="0"/>
          </a:p>
          <a:p>
            <a:r>
              <a:rPr lang="fr-FR" sz="1600" dirty="0"/>
              <a:t>Territoire du Wisconsin</a:t>
            </a:r>
          </a:p>
          <a:p>
            <a:r>
              <a:rPr lang="fr-FR" sz="1600" dirty="0"/>
              <a:t>Ex-Michigan</a:t>
            </a:r>
          </a:p>
          <a:p>
            <a:endParaRPr lang="fr-FR" sz="1600" dirty="0"/>
          </a:p>
          <a:p>
            <a:r>
              <a:rPr lang="fr-FR" sz="1600" b="1" dirty="0"/>
              <a:t>Michigan </a:t>
            </a:r>
            <a:r>
              <a:rPr lang="fr-FR" sz="1600" dirty="0"/>
              <a:t>26</a:t>
            </a:r>
          </a:p>
          <a:p>
            <a:r>
              <a:rPr lang="fr-FR" sz="1600" dirty="0"/>
              <a:t>Libre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7A778C9-D828-5CDE-17D8-86B234151361}"/>
              </a:ext>
            </a:extLst>
          </p:cNvPr>
          <p:cNvSpPr/>
          <p:nvPr/>
        </p:nvSpPr>
        <p:spPr>
          <a:xfrm>
            <a:off x="3881145" y="4169360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8C53324-0017-3F05-B487-393381F0F1E7}"/>
              </a:ext>
            </a:extLst>
          </p:cNvPr>
          <p:cNvSpPr/>
          <p:nvPr/>
        </p:nvSpPr>
        <p:spPr>
          <a:xfrm>
            <a:off x="10318830" y="3428999"/>
            <a:ext cx="1800738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1838</a:t>
            </a:r>
          </a:p>
          <a:p>
            <a:r>
              <a:rPr lang="fr-FR" sz="1600" dirty="0"/>
              <a:t>Scission du Wisconsin et</a:t>
            </a:r>
          </a:p>
          <a:p>
            <a:r>
              <a:rPr lang="fr-FR" sz="1600" dirty="0"/>
              <a:t>Territoire de l’Iowa</a:t>
            </a:r>
          </a:p>
          <a:p>
            <a:endParaRPr lang="fr-FR" sz="1600" dirty="0"/>
          </a:p>
          <a:p>
            <a:r>
              <a:rPr lang="fr-FR" sz="1600" dirty="0"/>
              <a:t>*1842</a:t>
            </a:r>
          </a:p>
          <a:p>
            <a:r>
              <a:rPr lang="fr-FR" sz="1600" dirty="0"/>
              <a:t>La GB cède la </a:t>
            </a:r>
            <a:r>
              <a:rPr lang="fr-FR" sz="1600" i="1" dirty="0" err="1"/>
              <a:t>Rupert’s</a:t>
            </a:r>
            <a:r>
              <a:rPr lang="fr-FR" sz="1600" i="1" dirty="0"/>
              <a:t> Land</a:t>
            </a:r>
          </a:p>
          <a:p>
            <a:endParaRPr lang="fr-FR" sz="1600" dirty="0"/>
          </a:p>
          <a:p>
            <a:r>
              <a:rPr lang="fr-FR" sz="1600" dirty="0"/>
              <a:t>1845</a:t>
            </a:r>
          </a:p>
          <a:p>
            <a:r>
              <a:rPr lang="fr-FR" sz="1600" b="1" dirty="0"/>
              <a:t>Floride</a:t>
            </a:r>
            <a:r>
              <a:rPr lang="fr-FR" sz="1600" dirty="0"/>
              <a:t> 27</a:t>
            </a:r>
            <a:endParaRPr lang="fr-FR" sz="1600" b="1" dirty="0"/>
          </a:p>
          <a:p>
            <a:r>
              <a:rPr lang="fr-FR" sz="1600" b="1" dirty="0"/>
              <a:t>Texas</a:t>
            </a:r>
            <a:r>
              <a:rPr lang="fr-FR" sz="1600" dirty="0"/>
              <a:t> 28</a:t>
            </a:r>
          </a:p>
          <a:p>
            <a:r>
              <a:rPr lang="fr-FR" sz="1600" dirty="0"/>
              <a:t>Esclavagistes</a:t>
            </a:r>
          </a:p>
        </p:txBody>
      </p:sp>
      <p:pic>
        <p:nvPicPr>
          <p:cNvPr id="46" name="Image 45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4A67C997-6799-FC7E-72EB-D792E08692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30" y="3428999"/>
            <a:ext cx="4641225" cy="31444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7" name="Ellipse 46">
            <a:extLst>
              <a:ext uri="{FF2B5EF4-FFF2-40B4-BE49-F238E27FC236}">
                <a16:creationId xmlns:a16="http://schemas.microsoft.com/office/drawing/2014/main" id="{FCBFA656-A785-73D4-C303-4B147FCAFEB4}"/>
              </a:ext>
            </a:extLst>
          </p:cNvPr>
          <p:cNvSpPr/>
          <p:nvPr/>
        </p:nvSpPr>
        <p:spPr>
          <a:xfrm>
            <a:off x="7977923" y="4412867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573C44-1455-95C2-B7E0-E0AD96916BD8}"/>
              </a:ext>
            </a:extLst>
          </p:cNvPr>
          <p:cNvSpPr/>
          <p:nvPr/>
        </p:nvSpPr>
        <p:spPr>
          <a:xfrm>
            <a:off x="7227121" y="5277104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225E883-6637-93B8-7070-E32E03277BAA}"/>
              </a:ext>
            </a:extLst>
          </p:cNvPr>
          <p:cNvSpPr/>
          <p:nvPr/>
        </p:nvSpPr>
        <p:spPr>
          <a:xfrm>
            <a:off x="9151455" y="5795718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B018000-20F5-0FEA-78B5-453F3B00D5E8}"/>
              </a:ext>
            </a:extLst>
          </p:cNvPr>
          <p:cNvSpPr/>
          <p:nvPr/>
        </p:nvSpPr>
        <p:spPr>
          <a:xfrm>
            <a:off x="8150620" y="3890852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2A3D687-7A81-B12B-F387-B620FF5704C8}"/>
              </a:ext>
            </a:extLst>
          </p:cNvPr>
          <p:cNvSpPr/>
          <p:nvPr/>
        </p:nvSpPr>
        <p:spPr>
          <a:xfrm>
            <a:off x="2958064" y="3911512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12A225D-557B-F990-35A8-4B0AC35BD820}"/>
              </a:ext>
            </a:extLst>
          </p:cNvPr>
          <p:cNvSpPr/>
          <p:nvPr/>
        </p:nvSpPr>
        <p:spPr>
          <a:xfrm>
            <a:off x="3469021" y="886057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F18C2D9-5109-5752-B6B6-AA3258E2AFB5}"/>
              </a:ext>
            </a:extLst>
          </p:cNvPr>
          <p:cNvSpPr/>
          <p:nvPr/>
        </p:nvSpPr>
        <p:spPr>
          <a:xfrm>
            <a:off x="3303557" y="1483891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F1ECB4F-81B7-FAA9-0242-C92B54772EE8}"/>
              </a:ext>
            </a:extLst>
          </p:cNvPr>
          <p:cNvSpPr/>
          <p:nvPr/>
        </p:nvSpPr>
        <p:spPr>
          <a:xfrm>
            <a:off x="4957211" y="544470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F5FFBCD-152E-9378-FDFD-6B3CD3DA87CD}"/>
              </a:ext>
            </a:extLst>
          </p:cNvPr>
          <p:cNvCxnSpPr>
            <a:cxnSpLocks/>
            <a:stCxn id="2" idx="2"/>
          </p:cNvCxnSpPr>
          <p:nvPr/>
        </p:nvCxnSpPr>
        <p:spPr>
          <a:xfrm flipH="1" flipV="1">
            <a:off x="2958064" y="886057"/>
            <a:ext cx="510957" cy="1053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9AC6BA73-4F77-42D4-BBBD-D52E635E8F95}"/>
              </a:ext>
            </a:extLst>
          </p:cNvPr>
          <p:cNvSpPr/>
          <p:nvPr/>
        </p:nvSpPr>
        <p:spPr>
          <a:xfrm>
            <a:off x="11650904" y="5209379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80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1407D30-0F0D-21BC-FA5C-6FD3344B582F}"/>
              </a:ext>
            </a:extLst>
          </p:cNvPr>
          <p:cNvSpPr/>
          <p:nvPr/>
        </p:nvSpPr>
        <p:spPr>
          <a:xfrm>
            <a:off x="10274856" y="83508"/>
            <a:ext cx="1721526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1848</a:t>
            </a:r>
          </a:p>
          <a:p>
            <a:r>
              <a:rPr lang="fr-FR" sz="1600" dirty="0"/>
              <a:t>Cession mexicaine</a:t>
            </a:r>
          </a:p>
          <a:p>
            <a:endParaRPr lang="fr-FR" sz="1600" b="1" dirty="0"/>
          </a:p>
          <a:p>
            <a:r>
              <a:rPr lang="fr-FR" sz="1600" b="1" dirty="0"/>
              <a:t>Wisconsin</a:t>
            </a:r>
            <a:r>
              <a:rPr lang="fr-FR" sz="1600" dirty="0"/>
              <a:t> 30</a:t>
            </a:r>
          </a:p>
          <a:p>
            <a:r>
              <a:rPr lang="fr-FR" sz="1600" dirty="0"/>
              <a:t>Libre</a:t>
            </a:r>
          </a:p>
          <a:p>
            <a:endParaRPr lang="fr-FR" sz="1600" dirty="0"/>
          </a:p>
          <a:p>
            <a:r>
              <a:rPr lang="fr-FR" sz="1600" dirty="0"/>
              <a:t>Territoire de l’Oregon</a:t>
            </a:r>
          </a:p>
          <a:p>
            <a:endParaRPr lang="fr-FR" sz="1600" dirty="0"/>
          </a:p>
          <a:p>
            <a:r>
              <a:rPr lang="fr-FR" sz="1600" dirty="0"/>
              <a:t>1849</a:t>
            </a:r>
          </a:p>
          <a:p>
            <a:r>
              <a:rPr lang="fr-FR" sz="1600" dirty="0"/>
              <a:t>Territoire du Minnesota</a:t>
            </a:r>
          </a:p>
          <a:p>
            <a:endParaRPr lang="fr-FR" sz="1600" dirty="0"/>
          </a:p>
          <a:p>
            <a:r>
              <a:rPr lang="fr-FR" sz="1600" dirty="0"/>
              <a:t>Et enfin…</a:t>
            </a:r>
          </a:p>
        </p:txBody>
      </p:sp>
      <p:pic>
        <p:nvPicPr>
          <p:cNvPr id="13" name="Image 12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4C308386-99E1-3A3E-EB03-713B239AE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4" y="83507"/>
            <a:ext cx="4603759" cy="31190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3D041C-06F6-6EB9-7629-A5A36EB97FF6}"/>
              </a:ext>
            </a:extLst>
          </p:cNvPr>
          <p:cNvSpPr/>
          <p:nvPr/>
        </p:nvSpPr>
        <p:spPr>
          <a:xfrm>
            <a:off x="60300" y="83506"/>
            <a:ext cx="992093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1846</a:t>
            </a:r>
          </a:p>
          <a:p>
            <a:r>
              <a:rPr lang="fr-FR" sz="1600" dirty="0"/>
              <a:t>Partage de l’Oregon entre EU-GB</a:t>
            </a:r>
          </a:p>
          <a:p>
            <a:endParaRPr lang="fr-FR" sz="1600" dirty="0"/>
          </a:p>
          <a:p>
            <a:r>
              <a:rPr lang="fr-FR" sz="1600" dirty="0"/>
              <a:t>Frontière</a:t>
            </a:r>
          </a:p>
          <a:p>
            <a:r>
              <a:rPr lang="fr-FR" sz="1600" dirty="0"/>
              <a:t>sur le 49°</a:t>
            </a:r>
          </a:p>
          <a:p>
            <a:endParaRPr lang="fr-FR" sz="1600" b="1" dirty="0"/>
          </a:p>
          <a:p>
            <a:r>
              <a:rPr lang="fr-FR" sz="1600" b="1" dirty="0"/>
              <a:t>Iowa</a:t>
            </a:r>
            <a:r>
              <a:rPr lang="fr-FR" sz="1600" dirty="0"/>
              <a:t> 29</a:t>
            </a:r>
          </a:p>
          <a:p>
            <a:r>
              <a:rPr lang="fr-FR" sz="1600" dirty="0"/>
              <a:t>Libre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2FA551-5EFB-14CD-7B4C-38BFEA1F95D2}"/>
              </a:ext>
            </a:extLst>
          </p:cNvPr>
          <p:cNvSpPr/>
          <p:nvPr/>
        </p:nvSpPr>
        <p:spPr>
          <a:xfrm>
            <a:off x="1288070" y="622115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F42B762-5DDB-436D-D43D-F0E1FA38DAB2}"/>
              </a:ext>
            </a:extLst>
          </p:cNvPr>
          <p:cNvCxnSpPr>
            <a:cxnSpLocks/>
          </p:cNvCxnSpPr>
          <p:nvPr/>
        </p:nvCxnSpPr>
        <p:spPr>
          <a:xfrm>
            <a:off x="2415654" y="504967"/>
            <a:ext cx="7915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AE629AD-492C-4867-41C4-BA2F0F1F449F}"/>
              </a:ext>
            </a:extLst>
          </p:cNvPr>
          <p:cNvCxnSpPr>
            <a:cxnSpLocks/>
          </p:cNvCxnSpPr>
          <p:nvPr/>
        </p:nvCxnSpPr>
        <p:spPr>
          <a:xfrm>
            <a:off x="1692322" y="341194"/>
            <a:ext cx="723332" cy="1637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4C3AFD6-6CED-6886-5006-4F4A702E5F68}"/>
              </a:ext>
            </a:extLst>
          </p:cNvPr>
          <p:cNvCxnSpPr>
            <a:cxnSpLocks/>
          </p:cNvCxnSpPr>
          <p:nvPr/>
        </p:nvCxnSpPr>
        <p:spPr>
          <a:xfrm>
            <a:off x="1288070" y="232012"/>
            <a:ext cx="404252" cy="1091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DD708997-A635-31D2-FA9D-3FABF417E78F}"/>
              </a:ext>
            </a:extLst>
          </p:cNvPr>
          <p:cNvSpPr/>
          <p:nvPr/>
        </p:nvSpPr>
        <p:spPr>
          <a:xfrm>
            <a:off x="3207224" y="1160724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1" name="Image 40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7765029F-E0C2-97D0-71A8-EC0FE4A4D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29" y="90633"/>
            <a:ext cx="4603759" cy="31190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9ECDE9DA-701E-78B6-FC59-14F3C43748DD}"/>
              </a:ext>
            </a:extLst>
          </p:cNvPr>
          <p:cNvSpPr/>
          <p:nvPr/>
        </p:nvSpPr>
        <p:spPr>
          <a:xfrm>
            <a:off x="6307541" y="1439374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54FD89B-BCF0-BD07-9D73-FCC41F01EBC9}"/>
              </a:ext>
            </a:extLst>
          </p:cNvPr>
          <p:cNvSpPr/>
          <p:nvPr/>
        </p:nvSpPr>
        <p:spPr>
          <a:xfrm>
            <a:off x="8231874" y="832898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0148DC2-B0B4-297E-AE25-B04CBA0B3045}"/>
              </a:ext>
            </a:extLst>
          </p:cNvPr>
          <p:cNvSpPr/>
          <p:nvPr/>
        </p:nvSpPr>
        <p:spPr>
          <a:xfrm>
            <a:off x="7788933" y="825882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F01F98B-7EF8-77DD-2243-8A61BBCC1A4C}"/>
              </a:ext>
            </a:extLst>
          </p:cNvPr>
          <p:cNvSpPr/>
          <p:nvPr/>
        </p:nvSpPr>
        <p:spPr>
          <a:xfrm>
            <a:off x="6153235" y="659612"/>
            <a:ext cx="211171" cy="21078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41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29"/>
            <a:ext cx="4070527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*Sept. 1850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La Cession mexicaine de 1848</a:t>
            </a:r>
          </a:p>
          <a:p>
            <a:r>
              <a:rPr lang="fr-FR" dirty="0"/>
              <a:t>Est divisée en trois…</a:t>
            </a:r>
          </a:p>
          <a:p>
            <a:endParaRPr lang="fr-FR" dirty="0"/>
          </a:p>
          <a:p>
            <a:r>
              <a:rPr lang="fr-FR" dirty="0"/>
              <a:t>a) Californie, 31</a:t>
            </a:r>
            <a:r>
              <a:rPr lang="fr-FR" baseline="30000" dirty="0"/>
              <a:t>ème</a:t>
            </a:r>
            <a:r>
              <a:rPr lang="fr-FR" dirty="0"/>
              <a:t> Etat</a:t>
            </a:r>
          </a:p>
          <a:p>
            <a:endParaRPr lang="fr-FR" dirty="0"/>
          </a:p>
          <a:p>
            <a:r>
              <a:rPr lang="fr-FR" dirty="0"/>
              <a:t>b) Création de deux territoires organisés Utah et Nouveau-Mexique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*NB : Les deux territoires incluaient</a:t>
            </a:r>
          </a:p>
          <a:p>
            <a:r>
              <a:rPr lang="fr-FR" dirty="0">
                <a:solidFill>
                  <a:srgbClr val="FF0000"/>
                </a:solidFill>
              </a:rPr>
              <a:t>Des terres revendiquées par le Texas</a:t>
            </a:r>
          </a:p>
          <a:p>
            <a:r>
              <a:rPr lang="fr-FR" dirty="0">
                <a:solidFill>
                  <a:srgbClr val="FF0000"/>
                </a:solidFill>
              </a:rPr>
              <a:t>En échange de la prise en charge de ses dettes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C887A91-2DD9-BDC9-8E0C-5A12F78D7DFF}"/>
              </a:ext>
            </a:extLst>
          </p:cNvPr>
          <p:cNvSpPr/>
          <p:nvPr/>
        </p:nvSpPr>
        <p:spPr>
          <a:xfrm>
            <a:off x="5872606" y="2145230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" name="Image 3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FE4DE1CC-EB6E-A87D-A13A-794C40CF8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74" y="1522500"/>
            <a:ext cx="7724190" cy="5233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B171277-155E-FCE4-9E8D-88CC407DC646}"/>
              </a:ext>
            </a:extLst>
          </p:cNvPr>
          <p:cNvSpPr/>
          <p:nvPr/>
        </p:nvSpPr>
        <p:spPr>
          <a:xfrm>
            <a:off x="6447943" y="3590284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80E03A0-5EC5-2DA9-4512-DE8898BABEE9}"/>
              </a:ext>
            </a:extLst>
          </p:cNvPr>
          <p:cNvSpPr/>
          <p:nvPr/>
        </p:nvSpPr>
        <p:spPr>
          <a:xfrm>
            <a:off x="6816433" y="4659127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4BA6AF0-F42B-3B7F-189C-6D382B543C04}"/>
              </a:ext>
            </a:extLst>
          </p:cNvPr>
          <p:cNvSpPr/>
          <p:nvPr/>
        </p:nvSpPr>
        <p:spPr>
          <a:xfrm>
            <a:off x="4973986" y="3752229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2" name="Image 11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9C060E16-1F5A-F15D-E09C-5976E425B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69" y="34774"/>
            <a:ext cx="3003426" cy="20348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25D14642-35FA-3AD3-EA6A-EABA6BE8F239}"/>
              </a:ext>
            </a:extLst>
          </p:cNvPr>
          <p:cNvSpPr/>
          <p:nvPr/>
        </p:nvSpPr>
        <p:spPr>
          <a:xfrm>
            <a:off x="8633859" y="818866"/>
            <a:ext cx="305424" cy="26771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BE02AB-CA77-AAF8-F608-6EDACAF9731D}"/>
              </a:ext>
            </a:extLst>
          </p:cNvPr>
          <p:cNvSpPr/>
          <p:nvPr/>
        </p:nvSpPr>
        <p:spPr>
          <a:xfrm>
            <a:off x="4345022" y="1477834"/>
            <a:ext cx="67747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1850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57F4D6-3A22-8304-B240-A73B41359713}"/>
              </a:ext>
            </a:extLst>
          </p:cNvPr>
          <p:cNvSpPr/>
          <p:nvPr/>
        </p:nvSpPr>
        <p:spPr>
          <a:xfrm>
            <a:off x="8210569" y="34774"/>
            <a:ext cx="67747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1849</a:t>
            </a:r>
          </a:p>
        </p:txBody>
      </p:sp>
      <p:pic>
        <p:nvPicPr>
          <p:cNvPr id="2" name="Image 1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60E27ECC-B7A1-7E92-7744-B25971187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983588"/>
            <a:ext cx="4070527" cy="27577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BA956F9-A05F-0995-E1EA-19072A1B918B}"/>
              </a:ext>
            </a:extLst>
          </p:cNvPr>
          <p:cNvSpPr/>
          <p:nvPr/>
        </p:nvSpPr>
        <p:spPr>
          <a:xfrm>
            <a:off x="889349" y="5332329"/>
            <a:ext cx="186712" cy="18434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A3C413-68BF-C595-519F-7473EBB10DEE}"/>
              </a:ext>
            </a:extLst>
          </p:cNvPr>
          <p:cNvSpPr/>
          <p:nvPr/>
        </p:nvSpPr>
        <p:spPr>
          <a:xfrm>
            <a:off x="3544620" y="3954404"/>
            <a:ext cx="67747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1849</a:t>
            </a:r>
          </a:p>
        </p:txBody>
      </p:sp>
    </p:spTree>
    <p:extLst>
      <p:ext uri="{BB962C8B-B14F-4D97-AF65-F5344CB8AC3E}">
        <p14:creationId xmlns:p14="http://schemas.microsoft.com/office/powerpoint/2010/main" val="725742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B978D-9D2D-3D27-EC6D-6A76F70D3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98E168-9AF1-A5A3-27A1-C6A3A007BCBA}"/>
              </a:ext>
            </a:extLst>
          </p:cNvPr>
          <p:cNvSpPr/>
          <p:nvPr/>
        </p:nvSpPr>
        <p:spPr>
          <a:xfrm>
            <a:off x="119336" y="116629"/>
            <a:ext cx="4057577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*1853</a:t>
            </a:r>
          </a:p>
          <a:p>
            <a:r>
              <a:rPr lang="fr-FR" dirty="0"/>
              <a:t>A l’initiative de </a:t>
            </a:r>
            <a:r>
              <a:rPr lang="fr-FR" u="sng" dirty="0"/>
              <a:t>James Gadsden</a:t>
            </a:r>
          </a:p>
          <a:p>
            <a:r>
              <a:rPr lang="fr-FR" dirty="0"/>
              <a:t>Diplomate américain à Mexico…</a:t>
            </a:r>
          </a:p>
          <a:p>
            <a:endParaRPr lang="fr-FR" dirty="0"/>
          </a:p>
          <a:p>
            <a:r>
              <a:rPr lang="fr-FR" dirty="0"/>
              <a:t>Les EU achètent un territoire désertique</a:t>
            </a:r>
          </a:p>
          <a:p>
            <a:r>
              <a:rPr lang="fr-FR" dirty="0"/>
              <a:t>Dans le sud du Nouveau-Mexique</a:t>
            </a:r>
          </a:p>
          <a:p>
            <a:r>
              <a:rPr lang="fr-FR" dirty="0"/>
              <a:t>Pour 10 millions $ : Le </a:t>
            </a:r>
            <a:r>
              <a:rPr lang="fr-FR" i="1" dirty="0"/>
              <a:t>Gadsden </a:t>
            </a:r>
            <a:r>
              <a:rPr lang="fr-FR" i="1" dirty="0" err="1"/>
              <a:t>Purchase</a:t>
            </a:r>
            <a:endParaRPr lang="fr-FR" dirty="0"/>
          </a:p>
          <a:p>
            <a:endParaRPr lang="fr-FR" dirty="0"/>
          </a:p>
          <a:p>
            <a:r>
              <a:rPr lang="fr-FR" u="sng" dirty="0"/>
              <a:t>*1853 : Avec le </a:t>
            </a:r>
            <a:r>
              <a:rPr lang="fr-FR" i="1" u="sng" dirty="0"/>
              <a:t>Gadsden </a:t>
            </a:r>
            <a:r>
              <a:rPr lang="fr-FR" i="1" u="sng" dirty="0" err="1"/>
              <a:t>Purchase</a:t>
            </a:r>
            <a:r>
              <a:rPr lang="fr-FR" u="sng" dirty="0"/>
              <a:t>…</a:t>
            </a:r>
          </a:p>
          <a:p>
            <a:r>
              <a:rPr lang="fr-FR" u="sng" dirty="0"/>
              <a:t>Les frontières des EU, hors Alaska et Hawaï, sont définitivement établies</a:t>
            </a:r>
          </a:p>
          <a:p>
            <a:endParaRPr lang="fr-FR" dirty="0"/>
          </a:p>
          <a:p>
            <a:r>
              <a:rPr lang="fr-FR" dirty="0"/>
              <a:t>Même si les territoires ne sont pas encore tous devenus des Etats, 31 sur 48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16A023C-D9BA-3519-DF2B-5EAE1560FEE5}"/>
              </a:ext>
            </a:extLst>
          </p:cNvPr>
          <p:cNvSpPr/>
          <p:nvPr/>
        </p:nvSpPr>
        <p:spPr>
          <a:xfrm>
            <a:off x="5872606" y="2145230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" name="Image 3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75B6EDCA-BA4E-51E7-3ECD-4A4E98EC5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74" y="1522500"/>
            <a:ext cx="7724190" cy="5233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F6FB3E1-466D-3DD5-C006-DC85B7BBDD7B}"/>
              </a:ext>
            </a:extLst>
          </p:cNvPr>
          <p:cNvSpPr/>
          <p:nvPr/>
        </p:nvSpPr>
        <p:spPr>
          <a:xfrm>
            <a:off x="6447943" y="3590284"/>
            <a:ext cx="169297" cy="1619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6F46178-C3C6-3841-B38C-C3B624042EBE}"/>
              </a:ext>
            </a:extLst>
          </p:cNvPr>
          <p:cNvSpPr/>
          <p:nvPr/>
        </p:nvSpPr>
        <p:spPr>
          <a:xfrm>
            <a:off x="6816433" y="4659127"/>
            <a:ext cx="169297" cy="1619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9B72C96-D699-8324-B67B-02F1E3290CC9}"/>
              </a:ext>
            </a:extLst>
          </p:cNvPr>
          <p:cNvSpPr/>
          <p:nvPr/>
        </p:nvSpPr>
        <p:spPr>
          <a:xfrm>
            <a:off x="4973986" y="3752229"/>
            <a:ext cx="169297" cy="1619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C94D5FD-74D2-28C3-C838-A1644B0E5C4A}"/>
              </a:ext>
            </a:extLst>
          </p:cNvPr>
          <p:cNvSpPr/>
          <p:nvPr/>
        </p:nvSpPr>
        <p:spPr>
          <a:xfrm>
            <a:off x="6123290" y="4927765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A08EA87-2ACC-35E1-35AD-C97A321FC932}"/>
              </a:ext>
            </a:extLst>
          </p:cNvPr>
          <p:cNvSpPr/>
          <p:nvPr/>
        </p:nvSpPr>
        <p:spPr>
          <a:xfrm>
            <a:off x="3625478" y="1662500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E95795-1992-4619-8F82-7B22B8EF2295}"/>
              </a:ext>
            </a:extLst>
          </p:cNvPr>
          <p:cNvSpPr/>
          <p:nvPr/>
        </p:nvSpPr>
        <p:spPr>
          <a:xfrm>
            <a:off x="4345022" y="1477834"/>
            <a:ext cx="67747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1850</a:t>
            </a:r>
          </a:p>
        </p:txBody>
      </p:sp>
    </p:spTree>
    <p:extLst>
      <p:ext uri="{BB962C8B-B14F-4D97-AF65-F5344CB8AC3E}">
        <p14:creationId xmlns:p14="http://schemas.microsoft.com/office/powerpoint/2010/main" val="3353866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586" y="130428"/>
            <a:ext cx="4118629" cy="52168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*1850 : Par rapport à 1834…</a:t>
            </a:r>
          </a:p>
          <a:p>
            <a:r>
              <a:rPr lang="fr-FR" dirty="0"/>
              <a:t>La conquête </a:t>
            </a:r>
            <a:r>
              <a:rPr lang="fr-FR" u="sng" dirty="0"/>
              <a:t>sur la carte</a:t>
            </a:r>
            <a:endParaRPr lang="fr-FR" dirty="0"/>
          </a:p>
          <a:p>
            <a:r>
              <a:rPr lang="fr-FR" dirty="0"/>
              <a:t>De l’Atlantique au Pacifique est terminée</a:t>
            </a:r>
          </a:p>
          <a:p>
            <a:endParaRPr lang="fr-FR" dirty="0"/>
          </a:p>
          <a:p>
            <a:r>
              <a:rPr lang="fr-FR" dirty="0"/>
              <a:t>Mais la conquête </a:t>
            </a:r>
            <a:r>
              <a:rPr lang="fr-FR" u="sng" dirty="0"/>
              <a:t>réelle</a:t>
            </a:r>
            <a:r>
              <a:rPr lang="fr-FR" dirty="0"/>
              <a:t> reste à finir…</a:t>
            </a:r>
          </a:p>
          <a:p>
            <a:endParaRPr lang="fr-FR" dirty="0"/>
          </a:p>
          <a:p>
            <a:r>
              <a:rPr lang="fr-FR" dirty="0"/>
              <a:t>*1850 : Deux objectifs…</a:t>
            </a:r>
          </a:p>
          <a:p>
            <a:endParaRPr lang="fr-FR" dirty="0"/>
          </a:p>
          <a:p>
            <a:r>
              <a:rPr lang="fr-FR" sz="1700" dirty="0"/>
              <a:t>a) Transformer les quatre derniers territoires organisés en Etats…</a:t>
            </a:r>
          </a:p>
          <a:p>
            <a:r>
              <a:rPr lang="fr-FR" sz="1700" dirty="0"/>
              <a:t>- A l’ouest, Oregon, Utah, Nouveau-Mexique</a:t>
            </a:r>
          </a:p>
          <a:p>
            <a:r>
              <a:rPr lang="fr-FR" sz="1700" dirty="0"/>
              <a:t>- Au nord-est, le Minnesota</a:t>
            </a:r>
          </a:p>
          <a:p>
            <a:pPr marL="285750" indent="-285750">
              <a:buFontTx/>
              <a:buChar char="-"/>
            </a:pPr>
            <a:endParaRPr lang="fr-FR" sz="1700" dirty="0"/>
          </a:p>
          <a:p>
            <a:r>
              <a:rPr lang="fr-FR" sz="1700" dirty="0"/>
              <a:t>*Coloniser au centre</a:t>
            </a:r>
          </a:p>
          <a:p>
            <a:r>
              <a:rPr lang="fr-FR" sz="1700" u="sng" dirty="0"/>
              <a:t>Le dernier territoire non-organisé</a:t>
            </a:r>
          </a:p>
          <a:p>
            <a:r>
              <a:rPr lang="fr-FR" sz="1700" dirty="0"/>
              <a:t>A l’est des Montagnes Rocheuses</a:t>
            </a:r>
          </a:p>
          <a:p>
            <a:r>
              <a:rPr lang="fr-FR" sz="1700" dirty="0"/>
              <a:t>Les </a:t>
            </a:r>
            <a:r>
              <a:rPr lang="fr-FR" sz="1700" i="1" dirty="0"/>
              <a:t>Grandes Plaines</a:t>
            </a:r>
            <a:r>
              <a:rPr lang="fr-FR" sz="1700" dirty="0"/>
              <a:t>…</a:t>
            </a:r>
          </a:p>
          <a:p>
            <a:endParaRPr lang="fr-FR" dirty="0"/>
          </a:p>
          <a:p>
            <a:r>
              <a:rPr lang="fr-FR" dirty="0"/>
              <a:t>*Dernier bilan…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C887A91-2DD9-BDC9-8E0C-5A12F78D7DFF}"/>
              </a:ext>
            </a:extLst>
          </p:cNvPr>
          <p:cNvSpPr/>
          <p:nvPr/>
        </p:nvSpPr>
        <p:spPr>
          <a:xfrm>
            <a:off x="5845316" y="753158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" name="Image 3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FE4DE1CC-EB6E-A87D-A13A-794C40CF8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84" y="130428"/>
            <a:ext cx="7724190" cy="5233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B171277-155E-FCE4-9E8D-88CC407DC646}"/>
              </a:ext>
            </a:extLst>
          </p:cNvPr>
          <p:cNvSpPr/>
          <p:nvPr/>
        </p:nvSpPr>
        <p:spPr>
          <a:xfrm>
            <a:off x="6420653" y="2198212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80E03A0-5EC5-2DA9-4512-DE8898BABEE9}"/>
              </a:ext>
            </a:extLst>
          </p:cNvPr>
          <p:cNvSpPr/>
          <p:nvPr/>
        </p:nvSpPr>
        <p:spPr>
          <a:xfrm>
            <a:off x="6789143" y="3267055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E3EEA62-408F-5C15-45CD-2DB59125B346}"/>
              </a:ext>
            </a:extLst>
          </p:cNvPr>
          <p:cNvSpPr/>
          <p:nvPr/>
        </p:nvSpPr>
        <p:spPr>
          <a:xfrm>
            <a:off x="8183279" y="915103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DF0C823-5E2E-4AB1-040B-3C0B995FB879}"/>
              </a:ext>
            </a:extLst>
          </p:cNvPr>
          <p:cNvSpPr/>
          <p:nvPr/>
        </p:nvSpPr>
        <p:spPr>
          <a:xfrm>
            <a:off x="5415058" y="834130"/>
            <a:ext cx="169297" cy="1619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6E0297-873C-45D3-F35A-52356181F923}"/>
              </a:ext>
            </a:extLst>
          </p:cNvPr>
          <p:cNvSpPr/>
          <p:nvPr/>
        </p:nvSpPr>
        <p:spPr>
          <a:xfrm>
            <a:off x="4321184" y="130428"/>
            <a:ext cx="67747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1850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F8C8E46-7CBB-ACA0-8156-0D2407A4A601}"/>
              </a:ext>
            </a:extLst>
          </p:cNvPr>
          <p:cNvSpPr/>
          <p:nvPr/>
        </p:nvSpPr>
        <p:spPr>
          <a:xfrm>
            <a:off x="7237275" y="1615147"/>
            <a:ext cx="311059" cy="2878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55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586" y="130428"/>
            <a:ext cx="4189863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*1850 : La victoire contre le Mexique Renforce chez les Américains</a:t>
            </a:r>
          </a:p>
          <a:p>
            <a:r>
              <a:rPr lang="fr-FR" dirty="0"/>
              <a:t>Le sentiment de </a:t>
            </a:r>
            <a:r>
              <a:rPr lang="fr-FR" i="1" dirty="0"/>
              <a:t>destinée manifeste</a:t>
            </a:r>
            <a:endParaRPr lang="fr-FR" dirty="0"/>
          </a:p>
          <a:p>
            <a:r>
              <a:rPr lang="fr-FR" dirty="0"/>
              <a:t>De leur pays</a:t>
            </a:r>
          </a:p>
          <a:p>
            <a:endParaRPr lang="fr-FR" dirty="0"/>
          </a:p>
          <a:p>
            <a:r>
              <a:rPr lang="fr-FR" dirty="0"/>
              <a:t>*Cependant…</a:t>
            </a:r>
          </a:p>
          <a:p>
            <a:r>
              <a:rPr lang="fr-FR" dirty="0"/>
              <a:t>Même après la victoire fêtée</a:t>
            </a:r>
          </a:p>
          <a:p>
            <a:r>
              <a:rPr lang="fr-FR" dirty="0"/>
              <a:t>Cette guerre de conquête agressive</a:t>
            </a:r>
          </a:p>
          <a:p>
            <a:r>
              <a:rPr lang="fr-FR" dirty="0"/>
              <a:t>Continue à subir des critiques</a:t>
            </a:r>
          </a:p>
          <a:p>
            <a:endParaRPr lang="fr-FR" dirty="0"/>
          </a:p>
          <a:p>
            <a:r>
              <a:rPr lang="fr-FR" dirty="0"/>
              <a:t>Et notamment…</a:t>
            </a:r>
          </a:p>
          <a:p>
            <a:r>
              <a:rPr lang="fr-FR" dirty="0"/>
              <a:t>Celle des antiesclavagistes du Nord</a:t>
            </a:r>
          </a:p>
          <a:p>
            <a:r>
              <a:rPr lang="fr-FR" dirty="0"/>
              <a:t>Qui ont vu en cette guerre une tentative</a:t>
            </a:r>
          </a:p>
          <a:p>
            <a:r>
              <a:rPr lang="fr-FR" dirty="0"/>
              <a:t>Des esclavagistes pour étendre l'esclavage </a:t>
            </a:r>
          </a:p>
          <a:p>
            <a:endParaRPr lang="fr-FR" dirty="0"/>
          </a:p>
          <a:p>
            <a:r>
              <a:rPr lang="fr-FR" dirty="0"/>
              <a:t>*L’esclavage…</a:t>
            </a:r>
          </a:p>
        </p:txBody>
      </p:sp>
      <p:pic>
        <p:nvPicPr>
          <p:cNvPr id="4" name="Image 3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FE4DE1CC-EB6E-A87D-A13A-794C40CF8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84" y="130428"/>
            <a:ext cx="7724190" cy="5233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142CEFB-C737-3205-C1EE-BE096EBFF67C}"/>
              </a:ext>
            </a:extLst>
          </p:cNvPr>
          <p:cNvSpPr/>
          <p:nvPr/>
        </p:nvSpPr>
        <p:spPr>
          <a:xfrm>
            <a:off x="4321184" y="130428"/>
            <a:ext cx="67747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1850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C24E779-07DD-6FA5-9DC0-156A937D165A}"/>
              </a:ext>
            </a:extLst>
          </p:cNvPr>
          <p:cNvSpPr/>
          <p:nvPr/>
        </p:nvSpPr>
        <p:spPr>
          <a:xfrm>
            <a:off x="6420653" y="2198212"/>
            <a:ext cx="169297" cy="1619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F1795FA-192B-1BCD-CA59-7B2DE14B7141}"/>
              </a:ext>
            </a:extLst>
          </p:cNvPr>
          <p:cNvSpPr/>
          <p:nvPr/>
        </p:nvSpPr>
        <p:spPr>
          <a:xfrm>
            <a:off x="6789143" y="3267055"/>
            <a:ext cx="169297" cy="1619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D82B2BA-E878-46AE-97D2-1DAEB969A7DA}"/>
              </a:ext>
            </a:extLst>
          </p:cNvPr>
          <p:cNvSpPr/>
          <p:nvPr/>
        </p:nvSpPr>
        <p:spPr>
          <a:xfrm>
            <a:off x="8183279" y="915103"/>
            <a:ext cx="169297" cy="1619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2393252-EE38-B35F-3FD3-DC2F2D251166}"/>
              </a:ext>
            </a:extLst>
          </p:cNvPr>
          <p:cNvSpPr/>
          <p:nvPr/>
        </p:nvSpPr>
        <p:spPr>
          <a:xfrm>
            <a:off x="5415058" y="834130"/>
            <a:ext cx="169297" cy="1619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64EC495-27AC-1035-8B7B-67B7CC5ABD6B}"/>
              </a:ext>
            </a:extLst>
          </p:cNvPr>
          <p:cNvSpPr/>
          <p:nvPr/>
        </p:nvSpPr>
        <p:spPr>
          <a:xfrm>
            <a:off x="7237275" y="1615147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84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472561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1540-1680 : La lente conquête espagnole au nord de la Nouvelle-Espagne : Naissances du Nouveau-Mexique et du Texas</a:t>
            </a:r>
          </a:p>
          <a:p>
            <a:endParaRPr lang="fr-FR" dirty="0"/>
          </a:p>
          <a:p>
            <a:r>
              <a:rPr lang="fr-FR" dirty="0"/>
              <a:t>*1519-21 : Après avoir conquis l’Empire aztèque</a:t>
            </a:r>
          </a:p>
          <a:p>
            <a:r>
              <a:rPr lang="fr-FR" dirty="0"/>
              <a:t>Les Espagnols découvrent les terres</a:t>
            </a:r>
          </a:p>
          <a:p>
            <a:r>
              <a:rPr lang="fr-FR" dirty="0"/>
              <a:t>Au nord de la Nouvelle-Espagne</a:t>
            </a:r>
          </a:p>
          <a:p>
            <a:endParaRPr lang="fr-FR" dirty="0"/>
          </a:p>
          <a:p>
            <a:r>
              <a:rPr lang="fr-FR" dirty="0"/>
              <a:t>*1540-42 : Venu de Mexico</a:t>
            </a:r>
          </a:p>
          <a:p>
            <a:r>
              <a:rPr lang="fr-FR" u="sng" dirty="0"/>
              <a:t>Expédition de Francisco de Coronado</a:t>
            </a:r>
            <a:endParaRPr lang="fr-FR" dirty="0"/>
          </a:p>
          <a:p>
            <a:r>
              <a:rPr lang="fr-FR" dirty="0"/>
              <a:t>Jusqu’au Kansas ; Il y découvre…</a:t>
            </a:r>
          </a:p>
          <a:p>
            <a:r>
              <a:rPr lang="fr-FR" dirty="0"/>
              <a:t>- Au sud des Rocheuses, les Pueblos sédentaires</a:t>
            </a:r>
          </a:p>
          <a:p>
            <a:r>
              <a:rPr lang="fr-FR" dirty="0"/>
              <a:t>- Dans les plaines, Navajos et Apaches nomades</a:t>
            </a:r>
          </a:p>
          <a:p>
            <a:endParaRPr lang="fr-FR" dirty="0"/>
          </a:p>
          <a:p>
            <a:r>
              <a:rPr lang="fr-FR" dirty="0"/>
              <a:t>*Objectif : Trouver de l’or</a:t>
            </a:r>
          </a:p>
          <a:p>
            <a:r>
              <a:rPr lang="fr-FR" dirty="0"/>
              <a:t>Echec et abandon…</a:t>
            </a:r>
          </a:p>
          <a:p>
            <a:endParaRPr lang="fr-FR" dirty="0"/>
          </a:p>
          <a:p>
            <a:r>
              <a:rPr lang="fr-FR" dirty="0"/>
              <a:t>*1598-1601 : Conquêtes de Juan de </a:t>
            </a:r>
            <a:r>
              <a:rPr lang="fr-FR" dirty="0" err="1"/>
              <a:t>Onate</a:t>
            </a:r>
            <a:endParaRPr lang="fr-FR" dirty="0"/>
          </a:p>
          <a:p>
            <a:r>
              <a:rPr lang="fr-FR" dirty="0"/>
              <a:t>Et au nord-est, fondation de deux provinces…</a:t>
            </a:r>
          </a:p>
        </p:txBody>
      </p:sp>
      <p:pic>
        <p:nvPicPr>
          <p:cNvPr id="10" name="Image 9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15D2F05-1E3C-01BD-496A-9607C91D2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3" r="27325"/>
          <a:stretch/>
        </p:blipFill>
        <p:spPr>
          <a:xfrm>
            <a:off x="4956839" y="116630"/>
            <a:ext cx="7115824" cy="48238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EC6D427A-15D0-EBDB-663D-E665690E85A3}"/>
              </a:ext>
            </a:extLst>
          </p:cNvPr>
          <p:cNvSpPr/>
          <p:nvPr/>
        </p:nvSpPr>
        <p:spPr>
          <a:xfrm>
            <a:off x="8168323" y="221373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07D5F11-4FF5-A8CE-AB8F-F8C175B81995}"/>
              </a:ext>
            </a:extLst>
          </p:cNvPr>
          <p:cNvSpPr/>
          <p:nvPr/>
        </p:nvSpPr>
        <p:spPr>
          <a:xfrm>
            <a:off x="9688288" y="203853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FD40B3C-CAE6-9C9A-A8F3-C4D81F9172E9}"/>
              </a:ext>
            </a:extLst>
          </p:cNvPr>
          <p:cNvSpPr/>
          <p:nvPr/>
        </p:nvSpPr>
        <p:spPr>
          <a:xfrm>
            <a:off x="11418765" y="89217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75529E5-5779-7EE3-BAF2-B60A69C32F1F}"/>
              </a:ext>
            </a:extLst>
          </p:cNvPr>
          <p:cNvCxnSpPr>
            <a:cxnSpLocks/>
            <a:stCxn id="17" idx="7"/>
            <a:endCxn id="18" idx="3"/>
          </p:cNvCxnSpPr>
          <p:nvPr/>
        </p:nvCxnSpPr>
        <p:spPr>
          <a:xfrm flipV="1">
            <a:off x="9860938" y="1064380"/>
            <a:ext cx="1587449" cy="10037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EE21C0D-3A91-0A1B-49C5-CB661FB29548}"/>
              </a:ext>
            </a:extLst>
          </p:cNvPr>
          <p:cNvCxnSpPr>
            <a:cxnSpLocks/>
            <a:stCxn id="12" idx="6"/>
            <a:endCxn id="17" idx="2"/>
          </p:cNvCxnSpPr>
          <p:nvPr/>
        </p:nvCxnSpPr>
        <p:spPr>
          <a:xfrm flipV="1">
            <a:off x="8370595" y="2139412"/>
            <a:ext cx="1317693" cy="17519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6AEF3E3-421D-B74C-9ABA-5F73157E5F53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7642746" y="2314609"/>
            <a:ext cx="525577" cy="156135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66F4B6F-14AF-76CA-04D7-81660E5B8AC7}"/>
              </a:ext>
            </a:extLst>
          </p:cNvPr>
          <p:cNvSpPr/>
          <p:nvPr/>
        </p:nvSpPr>
        <p:spPr>
          <a:xfrm>
            <a:off x="8915084" y="116629"/>
            <a:ext cx="97547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1540-42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57D4C538-11B1-BBC2-A941-4A99AF170CED}"/>
              </a:ext>
            </a:extLst>
          </p:cNvPr>
          <p:cNvCxnSpPr>
            <a:cxnSpLocks/>
          </p:cNvCxnSpPr>
          <p:nvPr/>
        </p:nvCxnSpPr>
        <p:spPr>
          <a:xfrm flipV="1">
            <a:off x="7440474" y="3875964"/>
            <a:ext cx="202272" cy="46402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8C8D2AF-65F9-0C88-7916-E49F705D06FC}"/>
              </a:ext>
            </a:extLst>
          </p:cNvPr>
          <p:cNvCxnSpPr>
            <a:cxnSpLocks/>
          </p:cNvCxnSpPr>
          <p:nvPr/>
        </p:nvCxnSpPr>
        <p:spPr>
          <a:xfrm flipH="1" flipV="1">
            <a:off x="7440474" y="4339988"/>
            <a:ext cx="475227" cy="60050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334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586" y="130428"/>
            <a:ext cx="418509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*La question de l’esclavage</a:t>
            </a:r>
          </a:p>
          <a:p>
            <a:r>
              <a:rPr lang="fr-FR" dirty="0"/>
              <a:t>Existe depuis l’indépendance</a:t>
            </a:r>
          </a:p>
          <a:p>
            <a:endParaRPr lang="fr-FR" dirty="0"/>
          </a:p>
          <a:p>
            <a:r>
              <a:rPr lang="fr-FR" dirty="0"/>
              <a:t>*Et après la critique de son existence</a:t>
            </a:r>
          </a:p>
          <a:p>
            <a:r>
              <a:rPr lang="fr-FR" dirty="0"/>
              <a:t>Par des abolitionnistes </a:t>
            </a:r>
            <a:r>
              <a:rPr lang="fr-FR" u="sng" dirty="0"/>
              <a:t>minoritaires</a:t>
            </a:r>
          </a:p>
          <a:p>
            <a:endParaRPr lang="fr-FR" dirty="0"/>
          </a:p>
          <a:p>
            <a:r>
              <a:rPr lang="fr-FR" dirty="0"/>
              <a:t>C’est avant tout son extension à l’Ouest</a:t>
            </a:r>
          </a:p>
          <a:p>
            <a:r>
              <a:rPr lang="fr-FR" dirty="0"/>
              <a:t>Qui sera l’objet principal du débat </a:t>
            </a:r>
          </a:p>
          <a:p>
            <a:endParaRPr lang="fr-FR" dirty="0"/>
          </a:p>
          <a:p>
            <a:r>
              <a:rPr lang="fr-FR" dirty="0"/>
              <a:t>*1830 : Le débat va se radicaliser</a:t>
            </a:r>
          </a:p>
          <a:p>
            <a:r>
              <a:rPr lang="fr-FR" dirty="0"/>
              <a:t>Et se transformer en un conflit social</a:t>
            </a:r>
          </a:p>
          <a:p>
            <a:endParaRPr lang="fr-FR" dirty="0"/>
          </a:p>
          <a:p>
            <a:r>
              <a:rPr lang="fr-FR" dirty="0"/>
              <a:t>*Conflit social qui…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A2C7B5-69C7-D691-F65B-548E0DC1F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157" t="18492" r="22649" b="20243"/>
          <a:stretch/>
        </p:blipFill>
        <p:spPr>
          <a:xfrm>
            <a:off x="4376145" y="130428"/>
            <a:ext cx="7606177" cy="46622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9422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586" y="130428"/>
            <a:ext cx="418509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*1841 : Deviendra un conflit politique…</a:t>
            </a:r>
          </a:p>
          <a:p>
            <a:endParaRPr lang="fr-FR" i="1" dirty="0"/>
          </a:p>
          <a:p>
            <a:r>
              <a:rPr lang="fr-FR" i="1" dirty="0"/>
              <a:t>A partir de 1841, la vie politique est tout entière dominée par le problème de l’esclavage.</a:t>
            </a:r>
          </a:p>
          <a:p>
            <a:r>
              <a:rPr lang="fr-FR" dirty="0"/>
              <a:t>André Kaspi, Les Américains 1, p. 168</a:t>
            </a:r>
          </a:p>
          <a:p>
            <a:endParaRPr lang="fr-FR" dirty="0"/>
          </a:p>
          <a:p>
            <a:r>
              <a:rPr lang="fr-FR" dirty="0"/>
              <a:t>*Conflit politique qui aboutira…</a:t>
            </a:r>
          </a:p>
          <a:p>
            <a:r>
              <a:rPr lang="fr-FR" dirty="0"/>
              <a:t>1861 : A la guerre de Sécession</a:t>
            </a:r>
          </a:p>
          <a:p>
            <a:endParaRPr lang="fr-FR" dirty="0"/>
          </a:p>
          <a:p>
            <a:r>
              <a:rPr lang="fr-FR" dirty="0"/>
              <a:t>*Le récit…</a:t>
            </a:r>
          </a:p>
          <a:p>
            <a:r>
              <a:rPr lang="fr-FR" dirty="0"/>
              <a:t>Et pour cela, retour en arrière</a:t>
            </a:r>
          </a:p>
          <a:p>
            <a:r>
              <a:rPr lang="fr-FR" dirty="0"/>
              <a:t>A la fin du XVIIIe siècle…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9ECAB5-784F-C5EE-4CA9-0AE915A5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157" t="18492" r="22649" b="20243"/>
          <a:stretch/>
        </p:blipFill>
        <p:spPr>
          <a:xfrm>
            <a:off x="4376145" y="130428"/>
            <a:ext cx="7606177" cy="46622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0850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44E79-6A90-9477-7995-7225A6C6A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D44718-ACCA-0E90-9C5F-EC93B5EB5BC0}"/>
              </a:ext>
            </a:extLst>
          </p:cNvPr>
          <p:cNvSpPr/>
          <p:nvPr/>
        </p:nvSpPr>
        <p:spPr>
          <a:xfrm>
            <a:off x="119336" y="116630"/>
            <a:ext cx="5394359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1540-1680 : La lente conquête espagnole au nord de la Nouvelle-Espagne : Naissances du Nouveau-Mexique et du Texas</a:t>
            </a:r>
          </a:p>
          <a:p>
            <a:endParaRPr lang="fr-FR" dirty="0"/>
          </a:p>
          <a:p>
            <a:r>
              <a:rPr lang="fr-FR" dirty="0"/>
              <a:t>a) 1607 : Province du </a:t>
            </a:r>
            <a:r>
              <a:rPr lang="fr-FR" u="sng" dirty="0"/>
              <a:t>Nouveau-Mexique</a:t>
            </a:r>
          </a:p>
          <a:p>
            <a:r>
              <a:rPr lang="fr-FR" dirty="0"/>
              <a:t>Capitale : Santa Fe</a:t>
            </a:r>
          </a:p>
          <a:p>
            <a:endParaRPr lang="fr-FR" dirty="0"/>
          </a:p>
          <a:p>
            <a:r>
              <a:rPr lang="fr-FR" dirty="0"/>
              <a:t>b) 1680 : Province du </a:t>
            </a:r>
            <a:r>
              <a:rPr lang="fr-FR" u="sng" dirty="0"/>
              <a:t>Texas</a:t>
            </a:r>
          </a:p>
          <a:p>
            <a:r>
              <a:rPr lang="fr-FR" dirty="0"/>
              <a:t>Capitale : San Antonio</a:t>
            </a:r>
          </a:p>
          <a:p>
            <a:endParaRPr lang="fr-FR" dirty="0"/>
          </a:p>
          <a:p>
            <a:r>
              <a:rPr lang="fr-FR" dirty="0"/>
              <a:t>*En revanche</a:t>
            </a:r>
          </a:p>
          <a:p>
            <a:r>
              <a:rPr lang="fr-FR" dirty="0"/>
              <a:t>L’Espagne délaisse le nord-ouest</a:t>
            </a:r>
          </a:p>
          <a:p>
            <a:endParaRPr lang="fr-FR" dirty="0"/>
          </a:p>
          <a:p>
            <a:r>
              <a:rPr lang="fr-FR" dirty="0"/>
              <a:t>*Cependant…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15CA86B-7D07-4292-825D-0B5921413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03" r="22870" b="31900"/>
          <a:stretch/>
        </p:blipFill>
        <p:spPr>
          <a:xfrm>
            <a:off x="5636526" y="116629"/>
            <a:ext cx="6436138" cy="665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E96D0D8-6760-C2DF-75BA-8951324CDE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07" t="81884"/>
          <a:stretch/>
        </p:blipFill>
        <p:spPr>
          <a:xfrm>
            <a:off x="5636526" y="4640945"/>
            <a:ext cx="1997301" cy="213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D373E73-F6FA-3879-490F-6A24057E88AC}"/>
              </a:ext>
            </a:extLst>
          </p:cNvPr>
          <p:cNvSpPr/>
          <p:nvPr/>
        </p:nvSpPr>
        <p:spPr>
          <a:xfrm>
            <a:off x="9066800" y="229834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723300F-6098-CC23-1686-CDA307145405}"/>
              </a:ext>
            </a:extLst>
          </p:cNvPr>
          <p:cNvSpPr/>
          <p:nvPr/>
        </p:nvSpPr>
        <p:spPr>
          <a:xfrm>
            <a:off x="10636292" y="392243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DC8584C-916F-DD54-2E8F-EAB2ACB45D3F}"/>
              </a:ext>
            </a:extLst>
          </p:cNvPr>
          <p:cNvCxnSpPr>
            <a:cxnSpLocks/>
            <a:endCxn id="2" idx="4"/>
          </p:cNvCxnSpPr>
          <p:nvPr/>
        </p:nvCxnSpPr>
        <p:spPr>
          <a:xfrm flipV="1">
            <a:off x="9066800" y="2500098"/>
            <a:ext cx="101136" cy="17165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49C9540-22FE-AE99-0393-D28C1FCB2419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0372299" y="4094636"/>
            <a:ext cx="293615" cy="81855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5862C-06A7-01CD-2674-9E062C1B5BD7}"/>
              </a:ext>
            </a:extLst>
          </p:cNvPr>
          <p:cNvSpPr/>
          <p:nvPr/>
        </p:nvSpPr>
        <p:spPr>
          <a:xfrm>
            <a:off x="5604838" y="116629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1680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40DBF1F-FFF1-B1F0-FBBF-A7D3A3B97DBC}"/>
              </a:ext>
            </a:extLst>
          </p:cNvPr>
          <p:cNvSpPr/>
          <p:nvPr/>
        </p:nvSpPr>
        <p:spPr>
          <a:xfrm>
            <a:off x="10535156" y="653961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EF7CC95-7596-A749-DBA2-1A04125C5377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10372299" y="4913194"/>
            <a:ext cx="263993" cy="162642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DCC6934-0D3D-C8D6-D9CA-E0D1C1D1BE88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9037063" y="4216634"/>
            <a:ext cx="1599229" cy="232298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509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5" y="116630"/>
            <a:ext cx="6382740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1769-1790 : Arrivée des Russes et des Britanniques ; …</a:t>
            </a:r>
          </a:p>
          <a:p>
            <a:endParaRPr lang="fr-FR" b="1" dirty="0"/>
          </a:p>
          <a:p>
            <a:r>
              <a:rPr lang="fr-FR" dirty="0"/>
              <a:t>*Au XVIIIe siècle</a:t>
            </a:r>
          </a:p>
          <a:p>
            <a:r>
              <a:rPr lang="fr-FR" dirty="0"/>
              <a:t>Anglais et Russes, en quête de fourrures</a:t>
            </a:r>
          </a:p>
          <a:p>
            <a:r>
              <a:rPr lang="fr-FR" dirty="0"/>
              <a:t>Arrivent au nord-ouest de l’Amérique du Nord…</a:t>
            </a:r>
          </a:p>
          <a:p>
            <a:endParaRPr lang="fr-FR" dirty="0"/>
          </a:p>
          <a:p>
            <a:r>
              <a:rPr lang="fr-FR" dirty="0"/>
              <a:t>a) 1670 : Compagnie anglaise de la Baie d’Hudson (CBH)</a:t>
            </a:r>
          </a:p>
          <a:p>
            <a:r>
              <a:rPr lang="fr-FR" dirty="0"/>
              <a:t>Traite des fourrures jusqu’aux Rocheuses</a:t>
            </a:r>
          </a:p>
          <a:p>
            <a:endParaRPr lang="fr-FR" dirty="0"/>
          </a:p>
          <a:p>
            <a:r>
              <a:rPr lang="fr-FR" dirty="0"/>
              <a:t>b) 1741 : Les Russes menés par </a:t>
            </a:r>
            <a:r>
              <a:rPr lang="fr-FR" u="sng" dirty="0" err="1"/>
              <a:t>Vitus</a:t>
            </a:r>
            <a:r>
              <a:rPr lang="fr-FR" u="sng" dirty="0"/>
              <a:t> Béring</a:t>
            </a:r>
          </a:p>
          <a:p>
            <a:r>
              <a:rPr lang="fr-FR" dirty="0"/>
              <a:t>Découvrent l'Alaska ; 1</a:t>
            </a:r>
            <a:r>
              <a:rPr lang="fr-FR" baseline="30000" dirty="0"/>
              <a:t>ère</a:t>
            </a:r>
            <a:r>
              <a:rPr lang="fr-FR" dirty="0"/>
              <a:t> colonie en 1784 ; Puis…</a:t>
            </a:r>
          </a:p>
          <a:p>
            <a:r>
              <a:rPr lang="fr-FR" dirty="0"/>
              <a:t>*1799 : Compagnie russe ; Avancée russe jusqu’au 55°</a:t>
            </a:r>
          </a:p>
          <a:p>
            <a:endParaRPr lang="fr-FR" dirty="0"/>
          </a:p>
          <a:p>
            <a:r>
              <a:rPr lang="fr-FR" dirty="0"/>
              <a:t>c) 1778 : Venant de Hawaï, </a:t>
            </a:r>
            <a:r>
              <a:rPr lang="fr-FR" u="sng" dirty="0"/>
              <a:t>James Cook</a:t>
            </a:r>
            <a:r>
              <a:rPr lang="fr-FR" dirty="0"/>
              <a:t> (3</a:t>
            </a:r>
            <a:r>
              <a:rPr lang="fr-FR" baseline="30000" dirty="0"/>
              <a:t>ème</a:t>
            </a:r>
            <a:r>
              <a:rPr lang="fr-FR" dirty="0"/>
              <a:t> voyage)</a:t>
            </a:r>
            <a:endParaRPr lang="fr-FR" u="sng" dirty="0"/>
          </a:p>
          <a:p>
            <a:r>
              <a:rPr lang="fr-FR" dirty="0"/>
              <a:t>A la recherche du passage du NO, découvre la côte nord-ouest</a:t>
            </a:r>
          </a:p>
          <a:p>
            <a:r>
              <a:rPr lang="fr-FR" dirty="0"/>
              <a:t>NB : 1785-89 : Echec de l’expédition française de </a:t>
            </a:r>
            <a:r>
              <a:rPr lang="fr-FR" u="sng" dirty="0"/>
              <a:t>La Pérouse</a:t>
            </a:r>
            <a:endParaRPr lang="fr-FR" dirty="0"/>
          </a:p>
          <a:p>
            <a:endParaRPr lang="fr-FR" dirty="0"/>
          </a:p>
          <a:p>
            <a:r>
              <a:rPr lang="fr-FR" dirty="0"/>
              <a:t>*L’Espagne réagit…</a:t>
            </a:r>
          </a:p>
        </p:txBody>
      </p:sp>
      <p:pic>
        <p:nvPicPr>
          <p:cNvPr id="3" name="Picture 2" descr="C:\Users\Christophe\Pictures\My Scans\2014-10 (oct.)\scan0016.jpg">
            <a:extLst>
              <a:ext uri="{FF2B5EF4-FFF2-40B4-BE49-F238E27FC236}">
                <a16:creationId xmlns:a16="http://schemas.microsoft.com/office/drawing/2014/main" id="{6EEECAE1-020A-C672-E6FB-EA1935954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7" t="6887" r="44715" b="37518"/>
          <a:stretch/>
        </p:blipFill>
        <p:spPr bwMode="auto">
          <a:xfrm>
            <a:off x="6704346" y="163892"/>
            <a:ext cx="5357965" cy="65302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C6450A7-A7AF-0953-FF1B-70705FFC31CE}"/>
              </a:ext>
            </a:extLst>
          </p:cNvPr>
          <p:cNvCxnSpPr>
            <a:cxnSpLocks/>
          </p:cNvCxnSpPr>
          <p:nvPr/>
        </p:nvCxnSpPr>
        <p:spPr>
          <a:xfrm flipH="1">
            <a:off x="10025722" y="4012442"/>
            <a:ext cx="1875126" cy="5322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A4E21E79-3681-AD1A-9BCE-07C5C9F5453E}"/>
              </a:ext>
            </a:extLst>
          </p:cNvPr>
          <p:cNvSpPr/>
          <p:nvPr/>
        </p:nvSpPr>
        <p:spPr>
          <a:xfrm>
            <a:off x="9823450" y="443919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AE6C06B-95A8-DC01-3B97-64241AFC2953}"/>
              </a:ext>
            </a:extLst>
          </p:cNvPr>
          <p:cNvCxnSpPr>
            <a:cxnSpLocks/>
          </p:cNvCxnSpPr>
          <p:nvPr/>
        </p:nvCxnSpPr>
        <p:spPr>
          <a:xfrm flipV="1">
            <a:off x="6714699" y="4544704"/>
            <a:ext cx="1841783" cy="12375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3CC58E2-8263-4D66-E89E-142672FF5D32}"/>
              </a:ext>
            </a:extLst>
          </p:cNvPr>
          <p:cNvCxnSpPr>
            <a:cxnSpLocks/>
          </p:cNvCxnSpPr>
          <p:nvPr/>
        </p:nvCxnSpPr>
        <p:spPr>
          <a:xfrm flipH="1" flipV="1">
            <a:off x="7786861" y="2515048"/>
            <a:ext cx="769621" cy="20296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0179463-30AC-F8B6-F561-096FB9C7E5AF}"/>
              </a:ext>
            </a:extLst>
          </p:cNvPr>
          <p:cNvCxnSpPr>
            <a:cxnSpLocks/>
          </p:cNvCxnSpPr>
          <p:nvPr/>
        </p:nvCxnSpPr>
        <p:spPr>
          <a:xfrm flipH="1" flipV="1">
            <a:off x="6833756" y="2313296"/>
            <a:ext cx="935287" cy="2017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396DDAC-E4DF-77CE-4C06-D0FA24668E6D}"/>
              </a:ext>
            </a:extLst>
          </p:cNvPr>
          <p:cNvCxnSpPr>
            <a:cxnSpLocks/>
          </p:cNvCxnSpPr>
          <p:nvPr/>
        </p:nvCxnSpPr>
        <p:spPr>
          <a:xfrm>
            <a:off x="6833756" y="2313296"/>
            <a:ext cx="0" cy="16991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BA39291-EDF7-AB5C-8DBB-FB7084046C23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062584" y="2032708"/>
            <a:ext cx="493898" cy="1072742"/>
          </a:xfrm>
          <a:prstGeom prst="straightConnector1">
            <a:avLst/>
          </a:prstGeom>
          <a:ln w="76200">
            <a:solidFill>
              <a:srgbClr val="3857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3F612A85-E779-AB63-5D97-7DA8CE6F5693}"/>
              </a:ext>
            </a:extLst>
          </p:cNvPr>
          <p:cNvSpPr/>
          <p:nvPr/>
        </p:nvSpPr>
        <p:spPr>
          <a:xfrm>
            <a:off x="8455346" y="3105450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E66EEF63-C0E5-6955-1E2B-07FACF0CA380}"/>
              </a:ext>
            </a:extLst>
          </p:cNvPr>
          <p:cNvCxnSpPr>
            <a:cxnSpLocks/>
          </p:cNvCxnSpPr>
          <p:nvPr/>
        </p:nvCxnSpPr>
        <p:spPr>
          <a:xfrm flipH="1">
            <a:off x="6833756" y="2032708"/>
            <a:ext cx="1228828" cy="0"/>
          </a:xfrm>
          <a:prstGeom prst="line">
            <a:avLst/>
          </a:prstGeom>
          <a:ln w="76200">
            <a:solidFill>
              <a:srgbClr val="385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56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37BE5-5AF1-F1C8-7ADE-470E79916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0D796D-0786-CDCF-4066-4C3996B93671}"/>
              </a:ext>
            </a:extLst>
          </p:cNvPr>
          <p:cNvSpPr/>
          <p:nvPr/>
        </p:nvSpPr>
        <p:spPr>
          <a:xfrm>
            <a:off x="119336" y="116630"/>
            <a:ext cx="4889392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1769-1790 : … Partage de la côte du nord-ouest sur le 42</a:t>
            </a:r>
            <a:r>
              <a:rPr lang="fr-FR" b="1" baseline="30000" dirty="0"/>
              <a:t>e</a:t>
            </a:r>
            <a:r>
              <a:rPr lang="fr-FR" b="1" dirty="0"/>
              <a:t> parallèle entre Britanniques et Espagnols ; Naissances de la Californie espagnole et de l’Oregon britannique</a:t>
            </a:r>
          </a:p>
          <a:p>
            <a:endParaRPr lang="fr-FR" b="1" dirty="0"/>
          </a:p>
          <a:p>
            <a:r>
              <a:rPr lang="fr-FR" dirty="0"/>
              <a:t>*1765 : Face aux intrusions russes et britanniques</a:t>
            </a:r>
          </a:p>
          <a:p>
            <a:r>
              <a:rPr lang="fr-FR" dirty="0"/>
              <a:t>Le roi d’Espagne </a:t>
            </a:r>
            <a:r>
              <a:rPr lang="fr-FR" u="sng" dirty="0"/>
              <a:t>Charles III</a:t>
            </a:r>
            <a:r>
              <a:rPr lang="fr-FR" dirty="0"/>
              <a:t> décide de repousser</a:t>
            </a:r>
          </a:p>
          <a:p>
            <a:r>
              <a:rPr lang="fr-FR" dirty="0"/>
              <a:t>La frontière nord-ouest de la Nouvelle-Espagne</a:t>
            </a:r>
          </a:p>
          <a:p>
            <a:r>
              <a:rPr lang="fr-FR" dirty="0"/>
              <a:t>En trois temps…</a:t>
            </a:r>
          </a:p>
          <a:p>
            <a:endParaRPr lang="fr-FR" dirty="0"/>
          </a:p>
          <a:p>
            <a:r>
              <a:rPr lang="fr-FR" dirty="0"/>
              <a:t>a) 1769 : Province de </a:t>
            </a:r>
            <a:r>
              <a:rPr lang="fr-FR" u="sng" dirty="0"/>
              <a:t>Californie</a:t>
            </a:r>
          </a:p>
          <a:p>
            <a:r>
              <a:rPr lang="fr-FR" dirty="0"/>
              <a:t>Capitale : Monterey</a:t>
            </a:r>
          </a:p>
          <a:p>
            <a:endParaRPr lang="fr-FR" dirty="0"/>
          </a:p>
          <a:p>
            <a:r>
              <a:rPr lang="fr-FR" dirty="0"/>
              <a:t>NB : 1763 : Acquisition de la Louisiane française</a:t>
            </a:r>
          </a:p>
          <a:p>
            <a:r>
              <a:rPr lang="fr-FR" dirty="0"/>
              <a:t>1769 : Extension maximale de la Nouvelle-Espagne</a:t>
            </a:r>
          </a:p>
        </p:txBody>
      </p:sp>
      <p:pic>
        <p:nvPicPr>
          <p:cNvPr id="13" name="Picture 2" descr="C:\Users\Christophe\Pictures\My Scans\2015-11 (nov.)\scan0003.jpg">
            <a:extLst>
              <a:ext uri="{FF2B5EF4-FFF2-40B4-BE49-F238E27FC236}">
                <a16:creationId xmlns:a16="http://schemas.microsoft.com/office/drawing/2014/main" id="{E556290C-1A75-9661-75A7-7776608EF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55" y="116630"/>
            <a:ext cx="6922409" cy="662474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CCED53A1-AFA3-F361-6B6F-F2AFACCBB707}"/>
              </a:ext>
            </a:extLst>
          </p:cNvPr>
          <p:cNvSpPr/>
          <p:nvPr/>
        </p:nvSpPr>
        <p:spPr>
          <a:xfrm>
            <a:off x="7639887" y="25329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C4122DE-7DF6-4AF7-4052-20B9E3436ACE}"/>
              </a:ext>
            </a:extLst>
          </p:cNvPr>
          <p:cNvCxnSpPr>
            <a:cxnSpLocks/>
            <a:endCxn id="14" idx="6"/>
          </p:cNvCxnSpPr>
          <p:nvPr/>
        </p:nvCxnSpPr>
        <p:spPr>
          <a:xfrm flipH="1">
            <a:off x="7842159" y="354168"/>
            <a:ext cx="104253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36EB6EBB-4186-246E-719A-7717EE5007B7}"/>
              </a:ext>
            </a:extLst>
          </p:cNvPr>
          <p:cNvSpPr/>
          <p:nvPr/>
        </p:nvSpPr>
        <p:spPr>
          <a:xfrm>
            <a:off x="6992340" y="20528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5718DDA-FDBE-907D-E4DF-D842CFB8FF7D}"/>
              </a:ext>
            </a:extLst>
          </p:cNvPr>
          <p:cNvSpPr/>
          <p:nvPr/>
        </p:nvSpPr>
        <p:spPr>
          <a:xfrm>
            <a:off x="7741023" y="2955867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C7FFD30-A987-E8F0-91E9-4D84D910AFFE}"/>
              </a:ext>
            </a:extLst>
          </p:cNvPr>
          <p:cNvSpPr/>
          <p:nvPr/>
        </p:nvSpPr>
        <p:spPr>
          <a:xfrm>
            <a:off x="6992340" y="20528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2ED507A-42BD-7617-E7F8-C11D11B6BD65}"/>
              </a:ext>
            </a:extLst>
          </p:cNvPr>
          <p:cNvSpPr/>
          <p:nvPr/>
        </p:nvSpPr>
        <p:spPr>
          <a:xfrm>
            <a:off x="7741023" y="2955867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1499C29-32A9-3E7A-82CA-C564F5290B28}"/>
              </a:ext>
            </a:extLst>
          </p:cNvPr>
          <p:cNvCxnSpPr>
            <a:cxnSpLocks/>
            <a:stCxn id="26" idx="0"/>
            <a:endCxn id="24" idx="4"/>
          </p:cNvCxnSpPr>
          <p:nvPr/>
        </p:nvCxnSpPr>
        <p:spPr>
          <a:xfrm flipV="1">
            <a:off x="7791591" y="3157619"/>
            <a:ext cx="50568" cy="101720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9D8B8F55-A7C2-BED0-6720-863C63CAF51C}"/>
              </a:ext>
            </a:extLst>
          </p:cNvPr>
          <p:cNvSpPr/>
          <p:nvPr/>
        </p:nvSpPr>
        <p:spPr>
          <a:xfrm>
            <a:off x="7690455" y="4174826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6DA9A8A-F0CC-34D5-4D3B-C020F5577E8B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7093476" y="2254592"/>
            <a:ext cx="698115" cy="192023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F5058B72-83C2-9D6F-4228-50D4FF117837}"/>
              </a:ext>
            </a:extLst>
          </p:cNvPr>
          <p:cNvCxnSpPr>
            <a:cxnSpLocks/>
          </p:cNvCxnSpPr>
          <p:nvPr/>
        </p:nvCxnSpPr>
        <p:spPr>
          <a:xfrm flipH="1">
            <a:off x="6992340" y="3957851"/>
            <a:ext cx="36380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37B797F9-E515-C724-1EE6-C8869BA4106C}"/>
              </a:ext>
            </a:extLst>
          </p:cNvPr>
          <p:cNvCxnSpPr>
            <a:cxnSpLocks/>
          </p:cNvCxnSpPr>
          <p:nvPr/>
        </p:nvCxnSpPr>
        <p:spPr>
          <a:xfrm flipH="1" flipV="1">
            <a:off x="7356143" y="3957851"/>
            <a:ext cx="363934" cy="2465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9D255B78-6832-886D-54CA-F0705F8D9637}"/>
              </a:ext>
            </a:extLst>
          </p:cNvPr>
          <p:cNvSpPr/>
          <p:nvPr/>
        </p:nvSpPr>
        <p:spPr>
          <a:xfrm>
            <a:off x="5534304" y="138494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532935D-7319-CCEC-8CC5-A87A1EC8DDAA}"/>
              </a:ext>
            </a:extLst>
          </p:cNvPr>
          <p:cNvCxnSpPr>
            <a:cxnSpLocks/>
          </p:cNvCxnSpPr>
          <p:nvPr/>
        </p:nvCxnSpPr>
        <p:spPr>
          <a:xfrm flipH="1" flipV="1">
            <a:off x="6346209" y="3835021"/>
            <a:ext cx="646131" cy="12282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CEA19C5-AFC4-35AA-DCD1-812C1CCC8CDC}"/>
              </a:ext>
            </a:extLst>
          </p:cNvPr>
          <p:cNvCxnSpPr>
            <a:cxnSpLocks/>
            <a:endCxn id="32" idx="4"/>
          </p:cNvCxnSpPr>
          <p:nvPr/>
        </p:nvCxnSpPr>
        <p:spPr>
          <a:xfrm flipH="1" flipV="1">
            <a:off x="5635440" y="1586695"/>
            <a:ext cx="710769" cy="224832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7D3A9573-9120-1ABB-D05D-69E475C0BE4D}"/>
              </a:ext>
            </a:extLst>
          </p:cNvPr>
          <p:cNvSpPr/>
          <p:nvPr/>
        </p:nvSpPr>
        <p:spPr>
          <a:xfrm>
            <a:off x="7639887" y="1083527"/>
            <a:ext cx="311059" cy="2878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17C97C4-9806-F4AD-4890-F1DAB9ED0474}"/>
              </a:ext>
            </a:extLst>
          </p:cNvPr>
          <p:cNvCxnSpPr>
            <a:cxnSpLocks/>
            <a:endCxn id="45" idx="3"/>
          </p:cNvCxnSpPr>
          <p:nvPr/>
        </p:nvCxnSpPr>
        <p:spPr>
          <a:xfrm flipV="1">
            <a:off x="5322627" y="425498"/>
            <a:ext cx="381525" cy="4520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C5B0A3CA-F7F8-2529-3A4C-88361755B01E}"/>
              </a:ext>
            </a:extLst>
          </p:cNvPr>
          <p:cNvSpPr/>
          <p:nvPr/>
        </p:nvSpPr>
        <p:spPr>
          <a:xfrm>
            <a:off x="5674530" y="25329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5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5394359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1769-1790 : … Partage de la côte du nord-ouest sur le 42</a:t>
            </a:r>
            <a:r>
              <a:rPr lang="fr-FR" sz="1700" b="1" baseline="30000" dirty="0"/>
              <a:t>e</a:t>
            </a:r>
            <a:r>
              <a:rPr lang="fr-FR" sz="1700" b="1" dirty="0"/>
              <a:t> parallèle entre Britanniques et Espagnols ; Naissances de la Californie espagnole et de l’Oregon britannique</a:t>
            </a:r>
          </a:p>
          <a:p>
            <a:endParaRPr lang="fr-FR" dirty="0"/>
          </a:p>
          <a:p>
            <a:r>
              <a:rPr lang="fr-FR" dirty="0"/>
              <a:t>b) 1769 : Sur la côte, colonisation très limitée (3 200)</a:t>
            </a:r>
          </a:p>
          <a:p>
            <a:r>
              <a:rPr lang="fr-FR" dirty="0"/>
              <a:t>Menée par l’armée et surtout, par les Franciscains</a:t>
            </a:r>
          </a:p>
          <a:p>
            <a:endParaRPr lang="fr-FR" dirty="0"/>
          </a:p>
          <a:p>
            <a:r>
              <a:rPr lang="fr-FR" dirty="0"/>
              <a:t>*1769-97 : 21 missions sont établies le long de la côte</a:t>
            </a:r>
          </a:p>
          <a:p>
            <a:r>
              <a:rPr lang="fr-FR" dirty="0"/>
              <a:t>Dont San Diego, Los Angeles, Monterey</a:t>
            </a:r>
          </a:p>
          <a:p>
            <a:r>
              <a:rPr lang="fr-FR" dirty="0"/>
              <a:t>San José et San Francisco, ravitaillées par mer ; Enfin…</a:t>
            </a:r>
          </a:p>
          <a:p>
            <a:endParaRPr lang="fr-FR" dirty="0"/>
          </a:p>
          <a:p>
            <a:r>
              <a:rPr lang="fr-FR" dirty="0"/>
              <a:t>c) 1774-89 : Plus au nord</a:t>
            </a:r>
          </a:p>
          <a:p>
            <a:r>
              <a:rPr lang="fr-FR" dirty="0"/>
              <a:t>Afin de réaffirmer la souveraineté espagnole</a:t>
            </a:r>
          </a:p>
          <a:p>
            <a:r>
              <a:rPr lang="fr-FR" dirty="0"/>
              <a:t>Plusieurs expéditions navales sont menées…</a:t>
            </a:r>
          </a:p>
          <a:p>
            <a:endParaRPr lang="fr-FR" dirty="0"/>
          </a:p>
          <a:p>
            <a:r>
              <a:rPr lang="fr-FR" dirty="0"/>
              <a:t>*1789-90 : Conflit avec les Britanniques et finalement…</a:t>
            </a:r>
          </a:p>
          <a:p>
            <a:r>
              <a:rPr lang="fr-FR" i="1" dirty="0"/>
              <a:t>Convention de Nootka</a:t>
            </a:r>
            <a:r>
              <a:rPr lang="fr-FR" dirty="0"/>
              <a:t> entre Espagne et GB</a:t>
            </a:r>
          </a:p>
          <a:p>
            <a:r>
              <a:rPr lang="fr-FR" dirty="0"/>
              <a:t>La GB obtient l’Oregon au nord du 42</a:t>
            </a:r>
            <a:r>
              <a:rPr lang="fr-FR" baseline="30000" dirty="0"/>
              <a:t>°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Limite nord de la Californie actuelle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B3FEAD2-7F52-2884-695D-2FE857F396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03" r="22870" b="31900"/>
          <a:stretch/>
        </p:blipFill>
        <p:spPr>
          <a:xfrm>
            <a:off x="5636526" y="116629"/>
            <a:ext cx="6436138" cy="665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7204659-CE4D-F682-890F-21875E8297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07" t="81884"/>
          <a:stretch/>
        </p:blipFill>
        <p:spPr>
          <a:xfrm>
            <a:off x="5636526" y="4640945"/>
            <a:ext cx="1997301" cy="213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EE2F5F4E-1E13-FD98-F48F-ACD68A003004}"/>
              </a:ext>
            </a:extLst>
          </p:cNvPr>
          <p:cNvSpPr/>
          <p:nvPr/>
        </p:nvSpPr>
        <p:spPr>
          <a:xfrm>
            <a:off x="6787576" y="2843176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AE7FA0E-98A3-01EA-7C03-0FCA05247659}"/>
              </a:ext>
            </a:extLst>
          </p:cNvPr>
          <p:cNvSpPr/>
          <p:nvPr/>
        </p:nvSpPr>
        <p:spPr>
          <a:xfrm>
            <a:off x="6635176" y="2500098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F42E23C-4190-0F7C-CCA3-7CB37DD81ACC}"/>
              </a:ext>
            </a:extLst>
          </p:cNvPr>
          <p:cNvSpPr/>
          <p:nvPr/>
        </p:nvSpPr>
        <p:spPr>
          <a:xfrm>
            <a:off x="5937965" y="1392055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58628CA-C230-5186-1B04-CD9222ABA350}"/>
              </a:ext>
            </a:extLst>
          </p:cNvPr>
          <p:cNvSpPr/>
          <p:nvPr/>
        </p:nvSpPr>
        <p:spPr>
          <a:xfrm>
            <a:off x="6060796" y="1459780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27E6F1-E888-66C3-4887-8BAE51281A4C}"/>
              </a:ext>
            </a:extLst>
          </p:cNvPr>
          <p:cNvSpPr/>
          <p:nvPr/>
        </p:nvSpPr>
        <p:spPr>
          <a:xfrm>
            <a:off x="5636526" y="100389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C7A72BC-EB5F-8294-5742-EB39F8B3EE38}"/>
              </a:ext>
            </a:extLst>
          </p:cNvPr>
          <p:cNvSpPr/>
          <p:nvPr/>
        </p:nvSpPr>
        <p:spPr>
          <a:xfrm>
            <a:off x="5923266" y="1727415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F1BEB32-47C9-E1A2-4EAA-CFE6876574AE}"/>
              </a:ext>
            </a:extLst>
          </p:cNvPr>
          <p:cNvSpPr/>
          <p:nvPr/>
        </p:nvSpPr>
        <p:spPr>
          <a:xfrm>
            <a:off x="9066800" y="2298346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8163608-B4EE-46A5-F545-101200D9B9AA}"/>
              </a:ext>
            </a:extLst>
          </p:cNvPr>
          <p:cNvSpPr/>
          <p:nvPr/>
        </p:nvSpPr>
        <p:spPr>
          <a:xfrm>
            <a:off x="10636292" y="392243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420B408-4944-D809-AB24-C0DACE40B9BC}"/>
              </a:ext>
            </a:extLst>
          </p:cNvPr>
          <p:cNvCxnSpPr>
            <a:cxnSpLocks/>
            <a:endCxn id="13" idx="4"/>
          </p:cNvCxnSpPr>
          <p:nvPr/>
        </p:nvCxnSpPr>
        <p:spPr>
          <a:xfrm flipV="1">
            <a:off x="9066800" y="2500098"/>
            <a:ext cx="101136" cy="16240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775910D-77BA-CF34-ADCD-F7674E4770CD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10372299" y="4094636"/>
            <a:ext cx="293615" cy="81855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36E702A-B186-5278-DF6B-E6CDA9272710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5773003" y="1899621"/>
            <a:ext cx="179885" cy="8026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5BBABA5-4CB4-3350-CF55-5118232C6FC6}"/>
              </a:ext>
            </a:extLst>
          </p:cNvPr>
          <p:cNvCxnSpPr>
            <a:cxnSpLocks/>
          </p:cNvCxnSpPr>
          <p:nvPr/>
        </p:nvCxnSpPr>
        <p:spPr>
          <a:xfrm>
            <a:off x="5773003" y="2702257"/>
            <a:ext cx="0" cy="7267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10D3FB4-E3DB-0FEC-6908-DEEB9D47C3AB}"/>
              </a:ext>
            </a:extLst>
          </p:cNvPr>
          <p:cNvCxnSpPr>
            <a:cxnSpLocks/>
          </p:cNvCxnSpPr>
          <p:nvPr/>
        </p:nvCxnSpPr>
        <p:spPr>
          <a:xfrm>
            <a:off x="5773003" y="3429000"/>
            <a:ext cx="641445" cy="12119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4FEB79B-94C2-F9C4-0284-205DE3A046C5}"/>
              </a:ext>
            </a:extLst>
          </p:cNvPr>
          <p:cNvCxnSpPr>
            <a:cxnSpLocks/>
          </p:cNvCxnSpPr>
          <p:nvPr/>
        </p:nvCxnSpPr>
        <p:spPr>
          <a:xfrm>
            <a:off x="7633827" y="5718412"/>
            <a:ext cx="1534109" cy="28660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F142B8D-3E1E-1497-F8AD-D8E22F7F3413}"/>
              </a:ext>
            </a:extLst>
          </p:cNvPr>
          <p:cNvCxnSpPr>
            <a:cxnSpLocks/>
          </p:cNvCxnSpPr>
          <p:nvPr/>
        </p:nvCxnSpPr>
        <p:spPr>
          <a:xfrm flipV="1">
            <a:off x="7646156" y="469721"/>
            <a:ext cx="45557" cy="59480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284D726-DB41-F323-8481-36C106A70E22}"/>
              </a:ext>
            </a:extLst>
          </p:cNvPr>
          <p:cNvCxnSpPr>
            <a:cxnSpLocks/>
          </p:cNvCxnSpPr>
          <p:nvPr/>
        </p:nvCxnSpPr>
        <p:spPr>
          <a:xfrm>
            <a:off x="7691713" y="0"/>
            <a:ext cx="0" cy="4697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F5533C03-D502-9BF7-8597-037C9514CAF7}"/>
              </a:ext>
            </a:extLst>
          </p:cNvPr>
          <p:cNvSpPr/>
          <p:nvPr/>
        </p:nvSpPr>
        <p:spPr>
          <a:xfrm>
            <a:off x="10535156" y="653961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AE10C41-ED38-ADB9-9AE5-506B05B10E8B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10372299" y="4913194"/>
            <a:ext cx="263993" cy="162642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9E61645-7768-0192-9E88-7280A4313995}"/>
              </a:ext>
            </a:extLst>
          </p:cNvPr>
          <p:cNvCxnSpPr>
            <a:cxnSpLocks/>
          </p:cNvCxnSpPr>
          <p:nvPr/>
        </p:nvCxnSpPr>
        <p:spPr>
          <a:xfrm flipH="1" flipV="1">
            <a:off x="9037063" y="4216634"/>
            <a:ext cx="1599229" cy="232298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854E68A-989C-51FC-9EC0-254F1F6848CE}"/>
              </a:ext>
            </a:extLst>
          </p:cNvPr>
          <p:cNvCxnSpPr>
            <a:cxnSpLocks/>
          </p:cNvCxnSpPr>
          <p:nvPr/>
        </p:nvCxnSpPr>
        <p:spPr>
          <a:xfrm flipH="1" flipV="1">
            <a:off x="9167936" y="6005015"/>
            <a:ext cx="1367220" cy="53460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9315AE8-C2E9-184C-40C6-B0DED6BEDD76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773003" y="570597"/>
            <a:ext cx="179885" cy="11863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15DC901A-AFB6-3E54-BA56-17A48E084365}"/>
              </a:ext>
            </a:extLst>
          </p:cNvPr>
          <p:cNvCxnSpPr>
            <a:cxnSpLocks/>
          </p:cNvCxnSpPr>
          <p:nvPr/>
        </p:nvCxnSpPr>
        <p:spPr>
          <a:xfrm>
            <a:off x="6315333" y="318381"/>
            <a:ext cx="2953739" cy="3776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F712067F-3C27-4DBD-C7E9-71B576159EB1}"/>
              </a:ext>
            </a:extLst>
          </p:cNvPr>
          <p:cNvCxnSpPr>
            <a:cxnSpLocks/>
          </p:cNvCxnSpPr>
          <p:nvPr/>
        </p:nvCxnSpPr>
        <p:spPr>
          <a:xfrm flipV="1">
            <a:off x="3803133" y="4913194"/>
            <a:ext cx="1231211" cy="11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244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3C490-4E84-0FDE-7614-56174093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CF3CD5-025C-13DE-4956-FEEDD9F20E1D}"/>
              </a:ext>
            </a:extLst>
          </p:cNvPr>
          <p:cNvSpPr/>
          <p:nvPr/>
        </p:nvSpPr>
        <p:spPr>
          <a:xfrm>
            <a:off x="119336" y="116629"/>
            <a:ext cx="5353415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1790-1825 : Arrivée des Américains ; Condominium américano-britannique de l’Oregon ; Les Russes contenus au nord du 54°40’</a:t>
            </a:r>
          </a:p>
          <a:p>
            <a:endParaRPr lang="fr-FR" dirty="0"/>
          </a:p>
          <a:p>
            <a:r>
              <a:rPr lang="fr-FR" dirty="0"/>
              <a:t>*1790 : Les Espagnols contenus au sud du 42°</a:t>
            </a:r>
          </a:p>
          <a:p>
            <a:r>
              <a:rPr lang="fr-FR" dirty="0"/>
              <a:t>Les Britanniques, maîtres de l’Oregon</a:t>
            </a:r>
          </a:p>
          <a:p>
            <a:endParaRPr lang="fr-FR" dirty="0"/>
          </a:p>
          <a:p>
            <a:r>
              <a:rPr lang="fr-FR" dirty="0"/>
              <a:t>*Avec deux objectifs…</a:t>
            </a:r>
          </a:p>
          <a:p>
            <a:endParaRPr lang="fr-FR" dirty="0"/>
          </a:p>
          <a:p>
            <a:r>
              <a:rPr lang="fr-FR" dirty="0"/>
              <a:t>a) Trouver le passage du NO…</a:t>
            </a:r>
          </a:p>
          <a:p>
            <a:r>
              <a:rPr lang="fr-FR" dirty="0"/>
              <a:t>1791-95 : Expédition britannique de </a:t>
            </a:r>
            <a:r>
              <a:rPr lang="fr-FR" u="sng" dirty="0"/>
              <a:t>George Vancouver</a:t>
            </a:r>
            <a:endParaRPr lang="fr-FR" dirty="0"/>
          </a:p>
        </p:txBody>
      </p:sp>
      <p:pic>
        <p:nvPicPr>
          <p:cNvPr id="5" name="Image 4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968A97DE-774F-821C-DEBE-922A6630B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2" y="116629"/>
            <a:ext cx="6477081" cy="65985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C6FB7F3-B818-D886-DFFC-3C3541F46A37}"/>
              </a:ext>
            </a:extLst>
          </p:cNvPr>
          <p:cNvSpPr/>
          <p:nvPr/>
        </p:nvSpPr>
        <p:spPr>
          <a:xfrm>
            <a:off x="6234667" y="260654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49BB554-64E7-D289-E8EE-214824B403C1}"/>
              </a:ext>
            </a:extLst>
          </p:cNvPr>
          <p:cNvCxnSpPr>
            <a:cxnSpLocks/>
          </p:cNvCxnSpPr>
          <p:nvPr/>
        </p:nvCxnSpPr>
        <p:spPr>
          <a:xfrm>
            <a:off x="7670042" y="6106051"/>
            <a:ext cx="281143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0368230-A5E3-284D-8B43-F43F7D6FAEC1}"/>
              </a:ext>
            </a:extLst>
          </p:cNvPr>
          <p:cNvCxnSpPr>
            <a:cxnSpLocks/>
          </p:cNvCxnSpPr>
          <p:nvPr/>
        </p:nvCxnSpPr>
        <p:spPr>
          <a:xfrm flipV="1">
            <a:off x="10481481" y="5857642"/>
            <a:ext cx="1591182" cy="2484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052F1AD-9EE5-F4AD-8A51-E85795D2BA9E}"/>
              </a:ext>
            </a:extLst>
          </p:cNvPr>
          <p:cNvCxnSpPr>
            <a:cxnSpLocks/>
          </p:cNvCxnSpPr>
          <p:nvPr/>
        </p:nvCxnSpPr>
        <p:spPr>
          <a:xfrm flipH="1" flipV="1">
            <a:off x="5595582" y="1217269"/>
            <a:ext cx="1924334" cy="257299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F7FD125-5E56-2691-AB5A-15ADDA5EDFC1}"/>
              </a:ext>
            </a:extLst>
          </p:cNvPr>
          <p:cNvCxnSpPr>
            <a:cxnSpLocks/>
          </p:cNvCxnSpPr>
          <p:nvPr/>
        </p:nvCxnSpPr>
        <p:spPr>
          <a:xfrm flipV="1">
            <a:off x="6992454" y="3790262"/>
            <a:ext cx="525035" cy="2789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5153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89958</TotalTime>
  <Words>3529</Words>
  <Application>Microsoft Office PowerPoint</Application>
  <PresentationFormat>Grand écran</PresentationFormat>
  <Paragraphs>589</Paragraphs>
  <Slides>41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5 novembre 2024 (2/15) Mardi 19 novembre 2024 (3/15)  8ème période : 1815-1914 Europe et Russie à la conquête de l’Orient et de l’Asie  1824-1865 : Les Etats-Unis ante bellum : Extension maximale à l’Ouest Crises politico-sociales, la question de l’esclavage et la guerre de Sécession Suite…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PARTAGE DU MONDE, de l’an 200 av. JC à nos jours Esquisse d’une histoire géopolitique universelle  Mardi 19 novembre 2024 (3/15)  8ème période : 1815-1914 Europe et Russie à la conquête de l’Orient et de l’Asie  1824-1865 : Les Etats-Unis ante bellum : Extension maximale à l’Ouest Crises politico-sociales, la question de l’esclavage et la guerre de Sécession Suite et fin…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746</cp:revision>
  <dcterms:created xsi:type="dcterms:W3CDTF">2023-07-15T08:08:34Z</dcterms:created>
  <dcterms:modified xsi:type="dcterms:W3CDTF">2024-11-19T17:03:41Z</dcterms:modified>
</cp:coreProperties>
</file>