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12481" r:id="rId2"/>
    <p:sldId id="12618" r:id="rId3"/>
    <p:sldId id="12726" r:id="rId4"/>
    <p:sldId id="12733" r:id="rId5"/>
    <p:sldId id="12621" r:id="rId6"/>
    <p:sldId id="12620" r:id="rId7"/>
    <p:sldId id="12391" r:id="rId8"/>
    <p:sldId id="12630" r:id="rId9"/>
    <p:sldId id="12547" r:id="rId10"/>
    <p:sldId id="12549" r:id="rId11"/>
    <p:sldId id="12631" r:id="rId12"/>
    <p:sldId id="12551" r:id="rId13"/>
    <p:sldId id="12567" r:id="rId14"/>
    <p:sldId id="12734" r:id="rId15"/>
    <p:sldId id="12566" r:id="rId16"/>
    <p:sldId id="12632" r:id="rId17"/>
    <p:sldId id="12569" r:id="rId18"/>
    <p:sldId id="12570" r:id="rId19"/>
    <p:sldId id="12571" r:id="rId20"/>
    <p:sldId id="12568" r:id="rId21"/>
    <p:sldId id="12735" r:id="rId22"/>
    <p:sldId id="12572" r:id="rId23"/>
    <p:sldId id="12573" r:id="rId24"/>
    <p:sldId id="12684" r:id="rId25"/>
    <p:sldId id="12736" r:id="rId26"/>
    <p:sldId id="12574" r:id="rId27"/>
    <p:sldId id="12737" r:id="rId28"/>
    <p:sldId id="12579" r:id="rId29"/>
    <p:sldId id="955" r:id="rId30"/>
    <p:sldId id="12705" r:id="rId31"/>
    <p:sldId id="12686" r:id="rId32"/>
    <p:sldId id="12702" r:id="rId33"/>
    <p:sldId id="12696" r:id="rId34"/>
    <p:sldId id="12582" r:id="rId35"/>
    <p:sldId id="12744" r:id="rId36"/>
    <p:sldId id="12699" r:id="rId37"/>
    <p:sldId id="12583" r:id="rId38"/>
    <p:sldId id="12703" r:id="rId39"/>
    <p:sldId id="12704" r:id="rId40"/>
    <p:sldId id="12685" r:id="rId41"/>
    <p:sldId id="12738" r:id="rId42"/>
    <p:sldId id="12687" r:id="rId4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66CC"/>
    <a:srgbClr val="800080"/>
    <a:srgbClr val="FF33CC"/>
    <a:srgbClr val="A88000"/>
    <a:srgbClr val="FF0000"/>
    <a:srgbClr val="FF99CC"/>
    <a:srgbClr val="ED7D31"/>
    <a:srgbClr val="FF99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21" autoAdjust="0"/>
    <p:restoredTop sz="94061" autoAdjust="0"/>
  </p:normalViewPr>
  <p:slideViewPr>
    <p:cSldViewPr snapToGrid="0">
      <p:cViewPr varScale="1">
        <p:scale>
          <a:sx n="65" d="100"/>
          <a:sy n="65" d="100"/>
        </p:scale>
        <p:origin x="930" y="78"/>
      </p:cViewPr>
      <p:guideLst>
        <p:guide orient="horz" pos="2160"/>
        <p:guide pos="3840"/>
      </p:guideLst>
    </p:cSldViewPr>
  </p:slideViewPr>
  <p:outlineViewPr>
    <p:cViewPr>
      <p:scale>
        <a:sx n="33" d="100"/>
        <a:sy n="33" d="100"/>
      </p:scale>
      <p:origin x="0" y="-20790"/>
    </p:cViewPr>
  </p:outlineViewPr>
  <p:notesTextViewPr>
    <p:cViewPr>
      <p:scale>
        <a:sx n="3" d="2"/>
        <a:sy n="3" d="2"/>
      </p:scale>
      <p:origin x="0" y="0"/>
    </p:cViewPr>
  </p:notesTextViewPr>
  <p:sorterViewPr>
    <p:cViewPr varScale="1">
      <p:scale>
        <a:sx n="100" d="100"/>
        <a:sy n="100" d="100"/>
      </p:scale>
      <p:origin x="0" y="-16578"/>
    </p:cViewPr>
  </p:sorterViewPr>
  <p:notesViewPr>
    <p:cSldViewPr snapToGrid="0">
      <p:cViewPr varScale="1">
        <p:scale>
          <a:sx n="65" d="100"/>
          <a:sy n="65" d="100"/>
        </p:scale>
        <p:origin x="2574"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46FC7D-208C-4200-80F1-58C54DF61311}" type="datetimeFigureOut">
              <a:rPr lang="fr-FR" smtClean="0"/>
              <a:t>03/12/2024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8EEF5-CB38-4A89-B626-937F0418F163}" type="slidenum">
              <a:rPr lang="fr-FR" smtClean="0"/>
              <a:t>‹N°›</a:t>
            </a:fld>
            <a:endParaRPr lang="fr-FR"/>
          </a:p>
        </p:txBody>
      </p:sp>
    </p:spTree>
    <p:extLst>
      <p:ext uri="{BB962C8B-B14F-4D97-AF65-F5344CB8AC3E}">
        <p14:creationId xmlns:p14="http://schemas.microsoft.com/office/powerpoint/2010/main" val="2113243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01A2D-2DB5-4B69-DAD9-79D67937065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A487AD9-134B-5EAF-2BDF-AA797244AD2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86D1E14-EBED-2314-337E-0EC13A92BC9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D446049-F56E-37AA-7C16-1191FB9A2162}"/>
              </a:ext>
            </a:extLst>
          </p:cNvPr>
          <p:cNvSpPr>
            <a:spLocks noGrp="1"/>
          </p:cNvSpPr>
          <p:nvPr>
            <p:ph type="sldNum" sz="quarter" idx="5"/>
          </p:nvPr>
        </p:nvSpPr>
        <p:spPr/>
        <p:txBody>
          <a:bodyPr/>
          <a:lstStyle/>
          <a:p>
            <a:fld id="{8488EEF5-CB38-4A89-B626-937F0418F163}" type="slidenum">
              <a:rPr lang="fr-FR" smtClean="0"/>
              <a:t>2</a:t>
            </a:fld>
            <a:endParaRPr lang="fr-FR"/>
          </a:p>
        </p:txBody>
      </p:sp>
    </p:spTree>
    <p:extLst>
      <p:ext uri="{BB962C8B-B14F-4D97-AF65-F5344CB8AC3E}">
        <p14:creationId xmlns:p14="http://schemas.microsoft.com/office/powerpoint/2010/main" val="1599500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F86D0-6BDB-3598-9703-D9EAF5C209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04A07E4-1614-5207-A04B-26AC70E1703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3A49B56-8FEF-15DD-59F8-7D8BCCB2B5E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9B9320D-056E-93EB-ECB0-6F0D3295390B}"/>
              </a:ext>
            </a:extLst>
          </p:cNvPr>
          <p:cNvSpPr>
            <a:spLocks noGrp="1"/>
          </p:cNvSpPr>
          <p:nvPr>
            <p:ph type="sldNum" sz="quarter" idx="5"/>
          </p:nvPr>
        </p:nvSpPr>
        <p:spPr/>
        <p:txBody>
          <a:bodyPr/>
          <a:lstStyle/>
          <a:p>
            <a:fld id="{8488EEF5-CB38-4A89-B626-937F0418F163}" type="slidenum">
              <a:rPr lang="fr-FR" smtClean="0"/>
              <a:t>3</a:t>
            </a:fld>
            <a:endParaRPr lang="fr-FR"/>
          </a:p>
        </p:txBody>
      </p:sp>
    </p:spTree>
    <p:extLst>
      <p:ext uri="{BB962C8B-B14F-4D97-AF65-F5344CB8AC3E}">
        <p14:creationId xmlns:p14="http://schemas.microsoft.com/office/powerpoint/2010/main" val="1473879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0852E-5799-2D16-2CFE-9B499C4E5D6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296A1BD-7A21-0F27-F13B-DD6FCAE351F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2FF85B5-20DA-A47A-7851-32CA31C6C5D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A5D32F5-B00C-9739-0EE8-A7D338B52435}"/>
              </a:ext>
            </a:extLst>
          </p:cNvPr>
          <p:cNvSpPr>
            <a:spLocks noGrp="1"/>
          </p:cNvSpPr>
          <p:nvPr>
            <p:ph type="sldNum" sz="quarter" idx="5"/>
          </p:nvPr>
        </p:nvSpPr>
        <p:spPr/>
        <p:txBody>
          <a:bodyPr/>
          <a:lstStyle/>
          <a:p>
            <a:fld id="{8488EEF5-CB38-4A89-B626-937F0418F163}" type="slidenum">
              <a:rPr lang="fr-FR" smtClean="0"/>
              <a:t>4</a:t>
            </a:fld>
            <a:endParaRPr lang="fr-FR"/>
          </a:p>
        </p:txBody>
      </p:sp>
    </p:spTree>
    <p:extLst>
      <p:ext uri="{BB962C8B-B14F-4D97-AF65-F5344CB8AC3E}">
        <p14:creationId xmlns:p14="http://schemas.microsoft.com/office/powerpoint/2010/main" val="2576218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01A2D-2DB5-4B69-DAD9-79D67937065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A487AD9-134B-5EAF-2BDF-AA797244AD2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86D1E14-EBED-2314-337E-0EC13A92BC9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D446049-F56E-37AA-7C16-1191FB9A2162}"/>
              </a:ext>
            </a:extLst>
          </p:cNvPr>
          <p:cNvSpPr>
            <a:spLocks noGrp="1"/>
          </p:cNvSpPr>
          <p:nvPr>
            <p:ph type="sldNum" sz="quarter" idx="5"/>
          </p:nvPr>
        </p:nvSpPr>
        <p:spPr/>
        <p:txBody>
          <a:bodyPr/>
          <a:lstStyle/>
          <a:p>
            <a:fld id="{8488EEF5-CB38-4A89-B626-937F0418F163}" type="slidenum">
              <a:rPr lang="fr-FR" smtClean="0"/>
              <a:t>5</a:t>
            </a:fld>
            <a:endParaRPr lang="fr-FR"/>
          </a:p>
        </p:txBody>
      </p:sp>
    </p:spTree>
    <p:extLst>
      <p:ext uri="{BB962C8B-B14F-4D97-AF65-F5344CB8AC3E}">
        <p14:creationId xmlns:p14="http://schemas.microsoft.com/office/powerpoint/2010/main" val="2274029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01A2D-2DB5-4B69-DAD9-79D67937065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A487AD9-134B-5EAF-2BDF-AA797244AD2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86D1E14-EBED-2314-337E-0EC13A92BC9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D446049-F56E-37AA-7C16-1191FB9A2162}"/>
              </a:ext>
            </a:extLst>
          </p:cNvPr>
          <p:cNvSpPr>
            <a:spLocks noGrp="1"/>
          </p:cNvSpPr>
          <p:nvPr>
            <p:ph type="sldNum" sz="quarter" idx="5"/>
          </p:nvPr>
        </p:nvSpPr>
        <p:spPr/>
        <p:txBody>
          <a:bodyPr/>
          <a:lstStyle/>
          <a:p>
            <a:fld id="{8488EEF5-CB38-4A89-B626-937F0418F163}" type="slidenum">
              <a:rPr lang="fr-FR" smtClean="0"/>
              <a:t>6</a:t>
            </a:fld>
            <a:endParaRPr lang="fr-FR"/>
          </a:p>
        </p:txBody>
      </p:sp>
    </p:spTree>
    <p:extLst>
      <p:ext uri="{BB962C8B-B14F-4D97-AF65-F5344CB8AC3E}">
        <p14:creationId xmlns:p14="http://schemas.microsoft.com/office/powerpoint/2010/main" val="2202140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01A2D-2DB5-4B69-DAD9-79D67937065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A487AD9-134B-5EAF-2BDF-AA797244AD2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86D1E14-EBED-2314-337E-0EC13A92BC9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D446049-F56E-37AA-7C16-1191FB9A2162}"/>
              </a:ext>
            </a:extLst>
          </p:cNvPr>
          <p:cNvSpPr>
            <a:spLocks noGrp="1"/>
          </p:cNvSpPr>
          <p:nvPr>
            <p:ph type="sldNum" sz="quarter" idx="5"/>
          </p:nvPr>
        </p:nvSpPr>
        <p:spPr/>
        <p:txBody>
          <a:bodyPr/>
          <a:lstStyle/>
          <a:p>
            <a:fld id="{8488EEF5-CB38-4A89-B626-937F0418F163}" type="slidenum">
              <a:rPr lang="fr-FR" smtClean="0"/>
              <a:t>7</a:t>
            </a:fld>
            <a:endParaRPr lang="fr-FR"/>
          </a:p>
        </p:txBody>
      </p:sp>
    </p:spTree>
    <p:extLst>
      <p:ext uri="{BB962C8B-B14F-4D97-AF65-F5344CB8AC3E}">
        <p14:creationId xmlns:p14="http://schemas.microsoft.com/office/powerpoint/2010/main" val="1102318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01A2D-2DB5-4B69-DAD9-79D67937065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A487AD9-134B-5EAF-2BDF-AA797244AD2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86D1E14-EBED-2314-337E-0EC13A92BC9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D446049-F56E-37AA-7C16-1191FB9A2162}"/>
              </a:ext>
            </a:extLst>
          </p:cNvPr>
          <p:cNvSpPr>
            <a:spLocks noGrp="1"/>
          </p:cNvSpPr>
          <p:nvPr>
            <p:ph type="sldNum" sz="quarter" idx="5"/>
          </p:nvPr>
        </p:nvSpPr>
        <p:spPr/>
        <p:txBody>
          <a:bodyPr/>
          <a:lstStyle/>
          <a:p>
            <a:fld id="{8488EEF5-CB38-4A89-B626-937F0418F163}" type="slidenum">
              <a:rPr lang="fr-FR" smtClean="0"/>
              <a:t>8</a:t>
            </a:fld>
            <a:endParaRPr lang="fr-FR"/>
          </a:p>
        </p:txBody>
      </p:sp>
    </p:spTree>
    <p:extLst>
      <p:ext uri="{BB962C8B-B14F-4D97-AF65-F5344CB8AC3E}">
        <p14:creationId xmlns:p14="http://schemas.microsoft.com/office/powerpoint/2010/main" val="2296455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67296-5B1B-9DD4-FF5A-471D2A2AD87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9043515-2F6D-9B9F-50EE-1CF1D64ED3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6E99338-FAD2-AD4F-A9BF-C4355162A2AD}"/>
              </a:ext>
            </a:extLst>
          </p:cNvPr>
          <p:cNvSpPr>
            <a:spLocks noGrp="1"/>
          </p:cNvSpPr>
          <p:nvPr>
            <p:ph type="dt" sz="half" idx="10"/>
          </p:nvPr>
        </p:nvSpPr>
        <p:spPr/>
        <p:txBody>
          <a:bodyPr/>
          <a:lstStyle/>
          <a:p>
            <a:fld id="{B539047B-FEEF-465E-84F3-3E61BB1ECC56}" type="datetimeFigureOut">
              <a:rPr lang="fr-FR" smtClean="0"/>
              <a:t>03/12/2024</a:t>
            </a:fld>
            <a:endParaRPr lang="fr-FR"/>
          </a:p>
        </p:txBody>
      </p:sp>
      <p:sp>
        <p:nvSpPr>
          <p:cNvPr id="5" name="Espace réservé du pied de page 4">
            <a:extLst>
              <a:ext uri="{FF2B5EF4-FFF2-40B4-BE49-F238E27FC236}">
                <a16:creationId xmlns:a16="http://schemas.microsoft.com/office/drawing/2014/main" id="{5744F583-B7B0-9218-E9F0-1CFAC77FD1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A487827-E836-F825-3514-B3AFD990718B}"/>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1057592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0CBDD0-D9A7-49FA-CC68-F404EE8ED73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D8F4A01-CBC3-D89B-07A8-6FC0E76E028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9A791-885B-2CAD-5454-8A8053A33000}"/>
              </a:ext>
            </a:extLst>
          </p:cNvPr>
          <p:cNvSpPr>
            <a:spLocks noGrp="1"/>
          </p:cNvSpPr>
          <p:nvPr>
            <p:ph type="dt" sz="half" idx="10"/>
          </p:nvPr>
        </p:nvSpPr>
        <p:spPr/>
        <p:txBody>
          <a:bodyPr/>
          <a:lstStyle/>
          <a:p>
            <a:fld id="{B539047B-FEEF-465E-84F3-3E61BB1ECC56}" type="datetimeFigureOut">
              <a:rPr lang="fr-FR" smtClean="0"/>
              <a:t>03/12/2024</a:t>
            </a:fld>
            <a:endParaRPr lang="fr-FR"/>
          </a:p>
        </p:txBody>
      </p:sp>
      <p:sp>
        <p:nvSpPr>
          <p:cNvPr id="5" name="Espace réservé du pied de page 4">
            <a:extLst>
              <a:ext uri="{FF2B5EF4-FFF2-40B4-BE49-F238E27FC236}">
                <a16:creationId xmlns:a16="http://schemas.microsoft.com/office/drawing/2014/main" id="{E2E558C9-49C2-5367-E1F4-39841A57C6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BF7FD8-99B2-E73F-D143-EF4F530DDA12}"/>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866917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0133D76-BE7B-987B-352F-E6E4CF2012D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9F9D6FC-9F68-B4E6-0777-1A25D950BC4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9E2C48-DDA2-AF8F-68E8-C2C44DF4DC98}"/>
              </a:ext>
            </a:extLst>
          </p:cNvPr>
          <p:cNvSpPr>
            <a:spLocks noGrp="1"/>
          </p:cNvSpPr>
          <p:nvPr>
            <p:ph type="dt" sz="half" idx="10"/>
          </p:nvPr>
        </p:nvSpPr>
        <p:spPr/>
        <p:txBody>
          <a:bodyPr/>
          <a:lstStyle/>
          <a:p>
            <a:fld id="{B539047B-FEEF-465E-84F3-3E61BB1ECC56}" type="datetimeFigureOut">
              <a:rPr lang="fr-FR" smtClean="0"/>
              <a:t>03/12/2024</a:t>
            </a:fld>
            <a:endParaRPr lang="fr-FR"/>
          </a:p>
        </p:txBody>
      </p:sp>
      <p:sp>
        <p:nvSpPr>
          <p:cNvPr id="5" name="Espace réservé du pied de page 4">
            <a:extLst>
              <a:ext uri="{FF2B5EF4-FFF2-40B4-BE49-F238E27FC236}">
                <a16:creationId xmlns:a16="http://schemas.microsoft.com/office/drawing/2014/main" id="{126A0ACE-B8AD-ECAF-6108-A1575F60EE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EAF0659-6A72-B598-0505-94A7ECD43B86}"/>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18105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9C6050-5FF3-A6CA-9AE3-6D01DD598CA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73BE383-F99A-4BA3-9E1E-89C146B6904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95669FF-9EDB-6F38-F1F4-B7D00C7DB323}"/>
              </a:ext>
            </a:extLst>
          </p:cNvPr>
          <p:cNvSpPr>
            <a:spLocks noGrp="1"/>
          </p:cNvSpPr>
          <p:nvPr>
            <p:ph type="dt" sz="half" idx="10"/>
          </p:nvPr>
        </p:nvSpPr>
        <p:spPr/>
        <p:txBody>
          <a:bodyPr/>
          <a:lstStyle/>
          <a:p>
            <a:fld id="{B539047B-FEEF-465E-84F3-3E61BB1ECC56}" type="datetimeFigureOut">
              <a:rPr lang="fr-FR" smtClean="0"/>
              <a:t>03/12/2024</a:t>
            </a:fld>
            <a:endParaRPr lang="fr-FR"/>
          </a:p>
        </p:txBody>
      </p:sp>
      <p:sp>
        <p:nvSpPr>
          <p:cNvPr id="5" name="Espace réservé du pied de page 4">
            <a:extLst>
              <a:ext uri="{FF2B5EF4-FFF2-40B4-BE49-F238E27FC236}">
                <a16:creationId xmlns:a16="http://schemas.microsoft.com/office/drawing/2014/main" id="{2F6B7B5B-1B2F-06A6-7CD0-4A1869E797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99A841-3C61-18F8-FEA2-55A0455B6EE2}"/>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013842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43A4A5-DD17-E09C-079F-0BC7F32A622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D48D810-D375-68D8-EF23-45990070B4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22DCE4D-1AFA-91E4-FC81-3342F6F27BCE}"/>
              </a:ext>
            </a:extLst>
          </p:cNvPr>
          <p:cNvSpPr>
            <a:spLocks noGrp="1"/>
          </p:cNvSpPr>
          <p:nvPr>
            <p:ph type="dt" sz="half" idx="10"/>
          </p:nvPr>
        </p:nvSpPr>
        <p:spPr/>
        <p:txBody>
          <a:bodyPr/>
          <a:lstStyle/>
          <a:p>
            <a:fld id="{B539047B-FEEF-465E-84F3-3E61BB1ECC56}" type="datetimeFigureOut">
              <a:rPr lang="fr-FR" smtClean="0"/>
              <a:t>03/12/2024</a:t>
            </a:fld>
            <a:endParaRPr lang="fr-FR"/>
          </a:p>
        </p:txBody>
      </p:sp>
      <p:sp>
        <p:nvSpPr>
          <p:cNvPr id="5" name="Espace réservé du pied de page 4">
            <a:extLst>
              <a:ext uri="{FF2B5EF4-FFF2-40B4-BE49-F238E27FC236}">
                <a16:creationId xmlns:a16="http://schemas.microsoft.com/office/drawing/2014/main" id="{0A2885DA-216C-7738-3AF0-841DD790DC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9857197-A31A-8EDA-B76A-12CB39746749}"/>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70653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3B447D-DCCA-CC9A-E414-62218BC52E7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07D8ED-E3DD-46C4-9FCB-D8E2F6A3994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4BC07B4-5449-C4C7-FF84-E97B894C966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0C0E8F6-B64B-AE5E-0152-B684B5A5AAA8}"/>
              </a:ext>
            </a:extLst>
          </p:cNvPr>
          <p:cNvSpPr>
            <a:spLocks noGrp="1"/>
          </p:cNvSpPr>
          <p:nvPr>
            <p:ph type="dt" sz="half" idx="10"/>
          </p:nvPr>
        </p:nvSpPr>
        <p:spPr/>
        <p:txBody>
          <a:bodyPr/>
          <a:lstStyle/>
          <a:p>
            <a:fld id="{B539047B-FEEF-465E-84F3-3E61BB1ECC56}" type="datetimeFigureOut">
              <a:rPr lang="fr-FR" smtClean="0"/>
              <a:t>03/12/2024</a:t>
            </a:fld>
            <a:endParaRPr lang="fr-FR"/>
          </a:p>
        </p:txBody>
      </p:sp>
      <p:sp>
        <p:nvSpPr>
          <p:cNvPr id="6" name="Espace réservé du pied de page 5">
            <a:extLst>
              <a:ext uri="{FF2B5EF4-FFF2-40B4-BE49-F238E27FC236}">
                <a16:creationId xmlns:a16="http://schemas.microsoft.com/office/drawing/2014/main" id="{22D7EADD-F237-6481-F669-59F925EED53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2BBCC74-23B2-99FF-36CA-94CD74B63CFD}"/>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589757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706B9B-FE0E-FF30-3723-285FB6826FB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5F1CAD3-2D56-D5E8-FB5C-7135E0BAAF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84124FB-1FF6-D354-C70F-39AC85E7A1D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6587CBA-8376-91EF-A7E1-66A287D4A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564D291-C34F-2CF1-8638-7D353E94853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E18531A-4F4C-CFC4-3697-5F9A7A9B3B55}"/>
              </a:ext>
            </a:extLst>
          </p:cNvPr>
          <p:cNvSpPr>
            <a:spLocks noGrp="1"/>
          </p:cNvSpPr>
          <p:nvPr>
            <p:ph type="dt" sz="half" idx="10"/>
          </p:nvPr>
        </p:nvSpPr>
        <p:spPr/>
        <p:txBody>
          <a:bodyPr/>
          <a:lstStyle/>
          <a:p>
            <a:fld id="{B539047B-FEEF-465E-84F3-3E61BB1ECC56}" type="datetimeFigureOut">
              <a:rPr lang="fr-FR" smtClean="0"/>
              <a:t>03/12/2024</a:t>
            </a:fld>
            <a:endParaRPr lang="fr-FR"/>
          </a:p>
        </p:txBody>
      </p:sp>
      <p:sp>
        <p:nvSpPr>
          <p:cNvPr id="8" name="Espace réservé du pied de page 7">
            <a:extLst>
              <a:ext uri="{FF2B5EF4-FFF2-40B4-BE49-F238E27FC236}">
                <a16:creationId xmlns:a16="http://schemas.microsoft.com/office/drawing/2014/main" id="{E6841637-9455-558E-C263-E9B804ADDFA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09B2068-92F0-42E8-8B60-5EA54D3ABDB6}"/>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14949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6BE2FF-DC42-25F9-E898-255E6EA476A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1242D52-F96F-B9D9-8C87-A2BB5AC5EF92}"/>
              </a:ext>
            </a:extLst>
          </p:cNvPr>
          <p:cNvSpPr>
            <a:spLocks noGrp="1"/>
          </p:cNvSpPr>
          <p:nvPr>
            <p:ph type="dt" sz="half" idx="10"/>
          </p:nvPr>
        </p:nvSpPr>
        <p:spPr/>
        <p:txBody>
          <a:bodyPr/>
          <a:lstStyle/>
          <a:p>
            <a:fld id="{B539047B-FEEF-465E-84F3-3E61BB1ECC56}" type="datetimeFigureOut">
              <a:rPr lang="fr-FR" smtClean="0"/>
              <a:t>03/12/2024</a:t>
            </a:fld>
            <a:endParaRPr lang="fr-FR"/>
          </a:p>
        </p:txBody>
      </p:sp>
      <p:sp>
        <p:nvSpPr>
          <p:cNvPr id="4" name="Espace réservé du pied de page 3">
            <a:extLst>
              <a:ext uri="{FF2B5EF4-FFF2-40B4-BE49-F238E27FC236}">
                <a16:creationId xmlns:a16="http://schemas.microsoft.com/office/drawing/2014/main" id="{0FEA8E3B-5BD1-18E9-685F-795C67EF2E9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177FA0E-F141-F12E-2814-985562CD3BAB}"/>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245238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C37C13-A9C7-02A1-C000-2FC52227C54C}"/>
              </a:ext>
            </a:extLst>
          </p:cNvPr>
          <p:cNvSpPr>
            <a:spLocks noGrp="1"/>
          </p:cNvSpPr>
          <p:nvPr>
            <p:ph type="dt" sz="half" idx="10"/>
          </p:nvPr>
        </p:nvSpPr>
        <p:spPr/>
        <p:txBody>
          <a:bodyPr/>
          <a:lstStyle/>
          <a:p>
            <a:fld id="{B539047B-FEEF-465E-84F3-3E61BB1ECC56}" type="datetimeFigureOut">
              <a:rPr lang="fr-FR" smtClean="0"/>
              <a:t>03/12/2024</a:t>
            </a:fld>
            <a:endParaRPr lang="fr-FR"/>
          </a:p>
        </p:txBody>
      </p:sp>
      <p:sp>
        <p:nvSpPr>
          <p:cNvPr id="3" name="Espace réservé du pied de page 2">
            <a:extLst>
              <a:ext uri="{FF2B5EF4-FFF2-40B4-BE49-F238E27FC236}">
                <a16:creationId xmlns:a16="http://schemas.microsoft.com/office/drawing/2014/main" id="{3E57F3F0-DF95-EAAC-8C98-10C2F4602B5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B2AB1A3-A832-5D80-9C2C-EFD8C9688068}"/>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958216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AC2E13-D123-1DC8-1A37-A8F18836BFC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8624102-41C9-B4B7-95F0-DADA548E2A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13FA0B1-E0C2-BD6D-6D16-C02C3205C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1F5B9C3-92C4-E761-1530-58C914D7DA70}"/>
              </a:ext>
            </a:extLst>
          </p:cNvPr>
          <p:cNvSpPr>
            <a:spLocks noGrp="1"/>
          </p:cNvSpPr>
          <p:nvPr>
            <p:ph type="dt" sz="half" idx="10"/>
          </p:nvPr>
        </p:nvSpPr>
        <p:spPr/>
        <p:txBody>
          <a:bodyPr/>
          <a:lstStyle/>
          <a:p>
            <a:fld id="{B539047B-FEEF-465E-84F3-3E61BB1ECC56}" type="datetimeFigureOut">
              <a:rPr lang="fr-FR" smtClean="0"/>
              <a:t>03/12/2024</a:t>
            </a:fld>
            <a:endParaRPr lang="fr-FR"/>
          </a:p>
        </p:txBody>
      </p:sp>
      <p:sp>
        <p:nvSpPr>
          <p:cNvPr id="6" name="Espace réservé du pied de page 5">
            <a:extLst>
              <a:ext uri="{FF2B5EF4-FFF2-40B4-BE49-F238E27FC236}">
                <a16:creationId xmlns:a16="http://schemas.microsoft.com/office/drawing/2014/main" id="{654B34E0-06A0-68FB-22B7-48FC3217A5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58E414D-F3D9-C9E0-C131-5F7B94936528}"/>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322007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797928-4556-A6E4-3430-4858052AA97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E031682-520A-12FF-74E1-E5E96BE86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2F12565-FA80-076D-26A5-F3D9C9983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BBE40B2-5C23-6E7D-D90B-D9DA3D5B5511}"/>
              </a:ext>
            </a:extLst>
          </p:cNvPr>
          <p:cNvSpPr>
            <a:spLocks noGrp="1"/>
          </p:cNvSpPr>
          <p:nvPr>
            <p:ph type="dt" sz="half" idx="10"/>
          </p:nvPr>
        </p:nvSpPr>
        <p:spPr/>
        <p:txBody>
          <a:bodyPr/>
          <a:lstStyle/>
          <a:p>
            <a:fld id="{B539047B-FEEF-465E-84F3-3E61BB1ECC56}" type="datetimeFigureOut">
              <a:rPr lang="fr-FR" smtClean="0"/>
              <a:t>03/12/2024</a:t>
            </a:fld>
            <a:endParaRPr lang="fr-FR"/>
          </a:p>
        </p:txBody>
      </p:sp>
      <p:sp>
        <p:nvSpPr>
          <p:cNvPr id="6" name="Espace réservé du pied de page 5">
            <a:extLst>
              <a:ext uri="{FF2B5EF4-FFF2-40B4-BE49-F238E27FC236}">
                <a16:creationId xmlns:a16="http://schemas.microsoft.com/office/drawing/2014/main" id="{82D1E4AD-C1C5-14C4-1D32-DEDA4AA1368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2CEA53-824F-7705-56DA-06A10F841BE0}"/>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64809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B83035-2E99-264F-C75D-FAEA5AD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7EB7441-AF8E-64FA-5227-5E49FCD328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2F164-3EA9-BCC7-BEB4-FEF71A53C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9047B-FEEF-465E-84F3-3E61BB1ECC56}" type="datetimeFigureOut">
              <a:rPr lang="fr-FR" smtClean="0"/>
              <a:t>03/12/2024</a:t>
            </a:fld>
            <a:endParaRPr lang="fr-FR"/>
          </a:p>
        </p:txBody>
      </p:sp>
      <p:sp>
        <p:nvSpPr>
          <p:cNvPr id="5" name="Espace réservé du pied de page 4">
            <a:extLst>
              <a:ext uri="{FF2B5EF4-FFF2-40B4-BE49-F238E27FC236}">
                <a16:creationId xmlns:a16="http://schemas.microsoft.com/office/drawing/2014/main" id="{C73ABF87-EFF2-DC93-90CC-77800DCF9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4855A21-142E-FC54-FFBE-1CA4E22FA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16ED5-12A0-4A83-8CC8-D89D18EFCBA8}" type="slidenum">
              <a:rPr lang="fr-FR" smtClean="0"/>
              <a:t>‹N°›</a:t>
            </a:fld>
            <a:endParaRPr lang="fr-FR"/>
          </a:p>
        </p:txBody>
      </p:sp>
    </p:spTree>
    <p:extLst>
      <p:ext uri="{BB962C8B-B14F-4D97-AF65-F5344CB8AC3E}">
        <p14:creationId xmlns:p14="http://schemas.microsoft.com/office/powerpoint/2010/main" val="302243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4.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4.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4.wdp"/><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4.wdp"/><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4.wdp"/><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4.wdp"/><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4.wdp"/><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4.wdp"/><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1C352-D82D-A477-C53D-F0001A0F9A93}"/>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C29F683F-93D2-DBBA-0136-C2F4C9F0BFB0}"/>
              </a:ext>
            </a:extLst>
          </p:cNvPr>
          <p:cNvSpPr>
            <a:spLocks noGrp="1"/>
          </p:cNvSpPr>
          <p:nvPr>
            <p:ph type="title"/>
          </p:nvPr>
        </p:nvSpPr>
        <p:spPr>
          <a:xfrm>
            <a:off x="318181" y="136525"/>
            <a:ext cx="11555638" cy="6584950"/>
          </a:xfrm>
          <a:solidFill>
            <a:srgbClr val="FFC000"/>
          </a:solidFill>
          <a:ln w="38100">
            <a:solidFill>
              <a:schemeClr val="tx1"/>
            </a:solidFill>
          </a:ln>
        </p:spPr>
        <p:txBody>
          <a:bodyPr anchor="ctr">
            <a:normAutofit/>
          </a:bodyPr>
          <a:lstStyle/>
          <a:p>
            <a:pPr algn="ctr">
              <a:lnSpc>
                <a:spcPct val="100000"/>
              </a:lnSpc>
            </a:pPr>
            <a:r>
              <a:rPr lang="fr-FR" altLang="fr-FR" sz="2800" b="1" dirty="0">
                <a:latin typeface="+mn-lt"/>
                <a:cs typeface="Arial" panose="020B0604020202020204" pitchFamily="34" charset="0"/>
              </a:rPr>
              <a:t>LE PARTAGE DU MONDE, de</a:t>
            </a:r>
            <a:r>
              <a:rPr lang="fr-FR" sz="2800" b="1" dirty="0">
                <a:latin typeface="+mn-lt"/>
                <a:cs typeface="Arial" panose="020B0604020202020204" pitchFamily="34" charset="0"/>
              </a:rPr>
              <a:t> l’an 200 av. JC à nos jours</a:t>
            </a:r>
            <a:br>
              <a:rPr lang="fr-FR" sz="2800" b="1" dirty="0">
                <a:latin typeface="+mn-lt"/>
                <a:cs typeface="Arial" panose="020B0604020202020204" pitchFamily="34" charset="0"/>
              </a:rPr>
            </a:br>
            <a:r>
              <a:rPr lang="fr-FR" sz="2800" b="1" dirty="0">
                <a:latin typeface="+mn-lt"/>
                <a:cs typeface="Arial" panose="020B0604020202020204" pitchFamily="34" charset="0"/>
              </a:rPr>
              <a:t>Esquisse d’une histoire géopolitique universelle</a:t>
            </a:r>
            <a:br>
              <a:rPr lang="fr-FR" sz="2800" b="1" dirty="0">
                <a:latin typeface="+mn-lt"/>
                <a:cs typeface="Arial" panose="020B0604020202020204" pitchFamily="34" charset="0"/>
              </a:rPr>
            </a:br>
            <a:br>
              <a:rPr lang="fr-FR" sz="2800" b="1" dirty="0">
                <a:latin typeface="+mn-lt"/>
                <a:cs typeface="Arial" panose="020B0604020202020204" pitchFamily="34" charset="0"/>
              </a:rPr>
            </a:br>
            <a:r>
              <a:rPr lang="fr-FR" sz="2800" b="1" dirty="0">
                <a:latin typeface="+mn-lt"/>
                <a:cs typeface="Arial" panose="020B0604020202020204" pitchFamily="34" charset="0"/>
              </a:rPr>
              <a:t>Mardi 3 décembre</a:t>
            </a:r>
            <a:r>
              <a:rPr lang="fr-FR" altLang="fr-FR" sz="2800" b="1" dirty="0">
                <a:latin typeface="+mn-lt"/>
                <a:cs typeface="Arial" panose="020B0604020202020204" pitchFamily="34" charset="0"/>
              </a:rPr>
              <a:t> 2024 (4/15)</a:t>
            </a:r>
            <a:br>
              <a:rPr lang="fr-FR" altLang="fr-FR" sz="2800" b="1" dirty="0">
                <a:latin typeface="+mn-lt"/>
                <a:cs typeface="Arial" panose="020B0604020202020204" pitchFamily="34" charset="0"/>
              </a:rPr>
            </a:br>
            <a:br>
              <a:rPr lang="fr-FR" altLang="fr-FR" sz="2800" b="1" dirty="0">
                <a:latin typeface="+mn-lt"/>
                <a:cs typeface="Arial" panose="020B0604020202020204" pitchFamily="34" charset="0"/>
              </a:rPr>
            </a:br>
            <a:r>
              <a:rPr lang="fr-FR" altLang="fr-FR" sz="2800" b="1" dirty="0">
                <a:latin typeface="+mn-lt"/>
                <a:cs typeface="Arial" panose="020B0604020202020204" pitchFamily="34" charset="0"/>
              </a:rPr>
              <a:t>8</a:t>
            </a:r>
            <a:r>
              <a:rPr lang="fr-FR" altLang="fr-FR" sz="2800" b="1" baseline="30000" dirty="0">
                <a:latin typeface="+mn-lt"/>
                <a:cs typeface="Arial" panose="020B0604020202020204" pitchFamily="34" charset="0"/>
              </a:rPr>
              <a:t>ème</a:t>
            </a:r>
            <a:r>
              <a:rPr lang="fr-FR" altLang="fr-FR" sz="2800" b="1" dirty="0">
                <a:latin typeface="+mn-lt"/>
                <a:cs typeface="Arial" panose="020B0604020202020204" pitchFamily="34" charset="0"/>
              </a:rPr>
              <a:t> période : 1815-1914</a:t>
            </a:r>
            <a:br>
              <a:rPr lang="fr-FR" altLang="fr-FR" sz="2800" b="1" dirty="0">
                <a:latin typeface="+mn-lt"/>
                <a:cs typeface="Arial" panose="020B0604020202020204" pitchFamily="34" charset="0"/>
              </a:rPr>
            </a:br>
            <a:r>
              <a:rPr lang="fr-FR" sz="2800" b="1" kern="0" dirty="0">
                <a:effectLst/>
                <a:latin typeface="+mn-lt"/>
                <a:ea typeface="Times New Roman" panose="02020603050405020304" pitchFamily="18" charset="0"/>
              </a:rPr>
              <a:t>Europe et Russie à la conquête de l’Orient et de l’Asie</a:t>
            </a:r>
            <a:br>
              <a:rPr lang="fr-FR" sz="2800" b="1" kern="0" dirty="0">
                <a:effectLst/>
                <a:latin typeface="+mn-lt"/>
                <a:ea typeface="Times New Roman" panose="02020603050405020304" pitchFamily="18" charset="0"/>
              </a:rPr>
            </a:br>
            <a:br>
              <a:rPr lang="fr-FR" sz="2800" b="1" kern="0" dirty="0">
                <a:effectLst/>
                <a:latin typeface="+mn-lt"/>
                <a:ea typeface="Times New Roman" panose="02020603050405020304" pitchFamily="18" charset="0"/>
              </a:rPr>
            </a:br>
            <a:r>
              <a:rPr lang="fr-FR" sz="2800" kern="0" dirty="0">
                <a:effectLst/>
                <a:latin typeface="+mn-lt"/>
                <a:ea typeface="Times New Roman" panose="02020603050405020304" pitchFamily="18" charset="0"/>
              </a:rPr>
              <a:t>1564</a:t>
            </a:r>
            <a:r>
              <a:rPr lang="fr-FR" sz="2800" dirty="0">
                <a:latin typeface="+mn-lt"/>
              </a:rPr>
              <a:t>-1914 : La colonisation européenne de l’Asie</a:t>
            </a:r>
            <a:br>
              <a:rPr lang="fr-FR" sz="2800" dirty="0">
                <a:latin typeface="+mn-lt"/>
              </a:rPr>
            </a:br>
            <a:r>
              <a:rPr lang="fr-FR" sz="2800" dirty="0">
                <a:latin typeface="+mn-lt"/>
              </a:rPr>
              <a:t>Inde britannique ; Insulinde hollandaise et britannique</a:t>
            </a:r>
            <a:br>
              <a:rPr lang="fr-FR" sz="2800" dirty="0">
                <a:latin typeface="+mn-lt"/>
              </a:rPr>
            </a:br>
            <a:r>
              <a:rPr lang="fr-FR" sz="2800" dirty="0">
                <a:latin typeface="+mn-lt"/>
              </a:rPr>
              <a:t>Indochine britannique et française, le Siam, Etat-tampon</a:t>
            </a:r>
            <a:br>
              <a:rPr lang="fr-FR" sz="2800" dirty="0">
                <a:latin typeface="+mn-lt"/>
              </a:rPr>
            </a:br>
            <a:r>
              <a:rPr lang="fr-FR" sz="2800" dirty="0">
                <a:latin typeface="+mn-lt"/>
              </a:rPr>
              <a:t>Philippines américaines ; La Chine, de l’apogée à l’aliénation</a:t>
            </a:r>
            <a:br>
              <a:rPr lang="fr-FR" sz="2800" dirty="0">
                <a:latin typeface="+mn-lt"/>
              </a:rPr>
            </a:br>
            <a:r>
              <a:rPr lang="fr-FR" sz="2800" dirty="0">
                <a:latin typeface="+mn-lt"/>
              </a:rPr>
              <a:t>Le Japon, de l’ouverture forcée à la modernisation et à l’impérialisme</a:t>
            </a:r>
            <a:br>
              <a:rPr lang="fr-FR" sz="2800" dirty="0">
                <a:latin typeface="+mn-lt"/>
              </a:rPr>
            </a:br>
            <a:endParaRPr lang="fr-FR" sz="2800" dirty="0">
              <a:latin typeface="+mn-lt"/>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E29C72CF-4F5B-FC3B-E668-39A75C913609}"/>
              </a:ext>
            </a:extLst>
          </p:cNvPr>
          <p:cNvSpPr>
            <a:spLocks noGrp="1"/>
          </p:cNvSpPr>
          <p:nvPr>
            <p:ph type="sldNum" sz="quarter" idx="12"/>
          </p:nvPr>
        </p:nvSpPr>
        <p:spPr/>
        <p:txBody>
          <a:bodyPr/>
          <a:lstStyle/>
          <a:p>
            <a:fld id="{BA0C08FF-24FF-499B-80B5-AC5D693AFF68}" type="slidenum">
              <a:rPr lang="fr-FR" smtClean="0"/>
              <a:t>1</a:t>
            </a:fld>
            <a:endParaRPr lang="fr-FR" dirty="0"/>
          </a:p>
        </p:txBody>
      </p:sp>
    </p:spTree>
    <p:extLst>
      <p:ext uri="{BB962C8B-B14F-4D97-AF65-F5344CB8AC3E}">
        <p14:creationId xmlns:p14="http://schemas.microsoft.com/office/powerpoint/2010/main" val="1742324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87" y="130428"/>
            <a:ext cx="4719129" cy="5909310"/>
          </a:xfrm>
          <a:prstGeom prst="rect">
            <a:avLst/>
          </a:prstGeom>
          <a:solidFill>
            <a:schemeClr val="tx2">
              <a:lumMod val="20000"/>
              <a:lumOff val="80000"/>
            </a:schemeClr>
          </a:solidFill>
          <a:ln w="38100">
            <a:solidFill>
              <a:schemeClr val="tx1"/>
            </a:solidFill>
          </a:ln>
        </p:spPr>
        <p:txBody>
          <a:bodyPr wrap="square">
            <a:spAutoFit/>
          </a:bodyPr>
          <a:lstStyle/>
          <a:p>
            <a:r>
              <a:rPr lang="fr-FR" dirty="0"/>
              <a:t>*1850 : En Europe</a:t>
            </a:r>
          </a:p>
          <a:p>
            <a:r>
              <a:rPr lang="fr-FR" dirty="0"/>
              <a:t>Un équilibre des puissances…</a:t>
            </a:r>
          </a:p>
          <a:p>
            <a:endParaRPr lang="fr-FR" dirty="0"/>
          </a:p>
          <a:p>
            <a:r>
              <a:rPr lang="fr-FR" dirty="0"/>
              <a:t>*1815 : Après la fin des guerres napoléoniennes</a:t>
            </a:r>
          </a:p>
          <a:p>
            <a:r>
              <a:rPr lang="fr-FR" dirty="0"/>
              <a:t>Les frontières se fixent pour un siècle</a:t>
            </a:r>
          </a:p>
          <a:p>
            <a:endParaRPr lang="fr-FR" dirty="0"/>
          </a:p>
          <a:p>
            <a:r>
              <a:rPr lang="fr-FR" dirty="0"/>
              <a:t>*Avec quelques changements…</a:t>
            </a:r>
          </a:p>
          <a:p>
            <a:r>
              <a:rPr lang="fr-FR" dirty="0"/>
              <a:t>- 1830 : Naissance de la Belgique ; Et surtout…</a:t>
            </a:r>
          </a:p>
          <a:p>
            <a:r>
              <a:rPr lang="fr-FR" dirty="0"/>
              <a:t>- 1860-71 : De l’Italie et de l’Allemagne</a:t>
            </a:r>
          </a:p>
          <a:p>
            <a:endParaRPr lang="fr-FR" dirty="0"/>
          </a:p>
          <a:p>
            <a:r>
              <a:rPr lang="fr-FR" dirty="0"/>
              <a:t>*1850 : Un équilibre, doublé d’une rivalité S’installent entre les Etats</a:t>
            </a:r>
          </a:p>
          <a:p>
            <a:endParaRPr lang="fr-FR" dirty="0"/>
          </a:p>
          <a:p>
            <a:r>
              <a:rPr lang="fr-FR" dirty="0"/>
              <a:t>*Etats européens dominés</a:t>
            </a:r>
          </a:p>
          <a:p>
            <a:r>
              <a:rPr lang="fr-FR" dirty="0"/>
              <a:t>Par trois puissances économiques et militaires…</a:t>
            </a:r>
          </a:p>
          <a:p>
            <a:endParaRPr lang="fr-FR" dirty="0"/>
          </a:p>
          <a:p>
            <a:r>
              <a:rPr lang="fr-FR" dirty="0"/>
              <a:t>- La GB, en avance sur tous les autres Etats</a:t>
            </a:r>
          </a:p>
          <a:p>
            <a:r>
              <a:rPr lang="fr-FR" dirty="0"/>
              <a:t>Déjà à l’acmé de sa puissance</a:t>
            </a:r>
          </a:p>
          <a:p>
            <a:endParaRPr lang="fr-FR" dirty="0"/>
          </a:p>
          <a:p>
            <a:r>
              <a:rPr lang="fr-FR" dirty="0"/>
              <a:t>- La France et la nouvelle Allemagne</a:t>
            </a:r>
          </a:p>
          <a:p>
            <a:r>
              <a:rPr lang="fr-FR" dirty="0"/>
              <a:t>Qui lui contestent sa suprématie…</a:t>
            </a:r>
          </a:p>
        </p:txBody>
      </p:sp>
      <p:pic>
        <p:nvPicPr>
          <p:cNvPr id="2" name="Picture 2" descr="C:\Users\Christophe\Pictures\My Scans\2016-01 (janv.)\scan0030.jpg">
            <a:extLst>
              <a:ext uri="{FF2B5EF4-FFF2-40B4-BE49-F238E27FC236}">
                <a16:creationId xmlns:a16="http://schemas.microsoft.com/office/drawing/2014/main" id="{234D599C-CF4E-701C-42EC-46132833F3E9}"/>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840" t="6393" r="1479" b="246"/>
          <a:stretch/>
        </p:blipFill>
        <p:spPr bwMode="auto">
          <a:xfrm>
            <a:off x="4913194" y="130428"/>
            <a:ext cx="7110483" cy="45447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B65801D4-816E-F697-BEFF-7465CE627199}"/>
              </a:ext>
            </a:extLst>
          </p:cNvPr>
          <p:cNvSpPr/>
          <p:nvPr/>
        </p:nvSpPr>
        <p:spPr>
          <a:xfrm>
            <a:off x="6064650" y="1361960"/>
            <a:ext cx="257460" cy="2089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Ellipse 4">
            <a:extLst>
              <a:ext uri="{FF2B5EF4-FFF2-40B4-BE49-F238E27FC236}">
                <a16:creationId xmlns:a16="http://schemas.microsoft.com/office/drawing/2014/main" id="{ADE40474-B58D-2A30-819F-FC87613C2CA3}"/>
              </a:ext>
            </a:extLst>
          </p:cNvPr>
          <p:cNvSpPr/>
          <p:nvPr/>
        </p:nvSpPr>
        <p:spPr>
          <a:xfrm>
            <a:off x="6322110" y="3018546"/>
            <a:ext cx="257460" cy="2089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0" name="Ellipse 9">
            <a:extLst>
              <a:ext uri="{FF2B5EF4-FFF2-40B4-BE49-F238E27FC236}">
                <a16:creationId xmlns:a16="http://schemas.microsoft.com/office/drawing/2014/main" id="{BDB33B61-4563-2539-1AD0-A2D0FDBC978A}"/>
              </a:ext>
            </a:extLst>
          </p:cNvPr>
          <p:cNvSpPr/>
          <p:nvPr/>
        </p:nvSpPr>
        <p:spPr>
          <a:xfrm>
            <a:off x="8087357" y="1521537"/>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 name="Ellipse 2">
            <a:extLst>
              <a:ext uri="{FF2B5EF4-FFF2-40B4-BE49-F238E27FC236}">
                <a16:creationId xmlns:a16="http://schemas.microsoft.com/office/drawing/2014/main" id="{CB458E5D-FC6F-0726-812E-DDDAF069FF15}"/>
              </a:ext>
            </a:extLst>
          </p:cNvPr>
          <p:cNvSpPr/>
          <p:nvPr/>
        </p:nvSpPr>
        <p:spPr>
          <a:xfrm>
            <a:off x="8015349" y="140526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3747091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5E16B-6010-5269-6EF2-851A3CCBD2F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D500FFD-3BC3-23AA-BC56-56D08A6E0FA1}"/>
              </a:ext>
            </a:extLst>
          </p:cNvPr>
          <p:cNvSpPr/>
          <p:nvPr/>
        </p:nvSpPr>
        <p:spPr>
          <a:xfrm>
            <a:off x="57587" y="130428"/>
            <a:ext cx="4719129" cy="4247317"/>
          </a:xfrm>
          <a:prstGeom prst="rect">
            <a:avLst/>
          </a:prstGeom>
          <a:solidFill>
            <a:schemeClr val="tx2">
              <a:lumMod val="20000"/>
              <a:lumOff val="80000"/>
            </a:schemeClr>
          </a:solidFill>
          <a:ln w="38100">
            <a:solidFill>
              <a:schemeClr val="tx1"/>
            </a:solidFill>
          </a:ln>
        </p:spPr>
        <p:txBody>
          <a:bodyPr wrap="square">
            <a:spAutoFit/>
          </a:bodyPr>
          <a:lstStyle/>
          <a:p>
            <a:r>
              <a:rPr lang="fr-FR" dirty="0"/>
              <a:t>*1850 : Au Moyen Orient</a:t>
            </a:r>
          </a:p>
          <a:p>
            <a:r>
              <a:rPr lang="fr-FR" dirty="0"/>
              <a:t>Reculs de l’Empire ottoman…</a:t>
            </a:r>
          </a:p>
          <a:p>
            <a:endParaRPr lang="fr-FR" dirty="0"/>
          </a:p>
          <a:p>
            <a:r>
              <a:rPr lang="fr-FR" dirty="0"/>
              <a:t>*1815-30-41</a:t>
            </a:r>
          </a:p>
          <a:p>
            <a:r>
              <a:rPr lang="fr-FR" dirty="0"/>
              <a:t>Serbie, Moldavie, Valachie et Egypte autonomes</a:t>
            </a:r>
          </a:p>
          <a:p>
            <a:r>
              <a:rPr lang="fr-FR" dirty="0"/>
              <a:t>Algérie française, Tunisie et Grèce </a:t>
            </a:r>
            <a:r>
              <a:rPr lang="fr-FR" sz="1700" dirty="0"/>
              <a:t>indépendantes</a:t>
            </a:r>
          </a:p>
          <a:p>
            <a:endParaRPr lang="fr-FR" dirty="0"/>
          </a:p>
          <a:p>
            <a:r>
              <a:rPr lang="fr-FR" dirty="0"/>
              <a:t>*1856 : Fin de la guerre de Crimée</a:t>
            </a:r>
          </a:p>
          <a:p>
            <a:r>
              <a:rPr lang="fr-FR" dirty="0"/>
              <a:t>La France et la GB ont sauvé</a:t>
            </a:r>
          </a:p>
          <a:p>
            <a:r>
              <a:rPr lang="fr-FR" dirty="0"/>
              <a:t>L’Empire ottoman de la menace russe</a:t>
            </a:r>
          </a:p>
          <a:p>
            <a:endParaRPr lang="fr-FR" dirty="0"/>
          </a:p>
          <a:p>
            <a:r>
              <a:rPr lang="fr-FR" dirty="0"/>
              <a:t>Mais son avenir</a:t>
            </a:r>
          </a:p>
          <a:p>
            <a:r>
              <a:rPr lang="fr-FR" dirty="0"/>
              <a:t>Est désormais entre leurs mains…</a:t>
            </a:r>
          </a:p>
          <a:p>
            <a:endParaRPr lang="fr-FR" dirty="0"/>
          </a:p>
          <a:p>
            <a:r>
              <a:rPr lang="fr-FR" dirty="0"/>
              <a:t>*Et enfin…</a:t>
            </a:r>
          </a:p>
        </p:txBody>
      </p:sp>
      <p:pic>
        <p:nvPicPr>
          <p:cNvPr id="2" name="Picture 2" descr="C:\Users\Christophe\Pictures\My Scans\2016-01 (janv.)\scan0030.jpg">
            <a:extLst>
              <a:ext uri="{FF2B5EF4-FFF2-40B4-BE49-F238E27FC236}">
                <a16:creationId xmlns:a16="http://schemas.microsoft.com/office/drawing/2014/main" id="{E43AF7A7-65F1-38F4-C34E-DD556D72818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840" t="6393" r="1479" b="246"/>
          <a:stretch/>
        </p:blipFill>
        <p:spPr bwMode="auto">
          <a:xfrm>
            <a:off x="4913194" y="130428"/>
            <a:ext cx="7110483" cy="45447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9CFA2776-B045-D842-B473-931077EF50F5}"/>
              </a:ext>
            </a:extLst>
          </p:cNvPr>
          <p:cNvSpPr/>
          <p:nvPr/>
        </p:nvSpPr>
        <p:spPr>
          <a:xfrm>
            <a:off x="6064650" y="1361960"/>
            <a:ext cx="257460" cy="2089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Ellipse 4">
            <a:extLst>
              <a:ext uri="{FF2B5EF4-FFF2-40B4-BE49-F238E27FC236}">
                <a16:creationId xmlns:a16="http://schemas.microsoft.com/office/drawing/2014/main" id="{11A30296-B200-7B04-629A-427DF9F01F34}"/>
              </a:ext>
            </a:extLst>
          </p:cNvPr>
          <p:cNvSpPr/>
          <p:nvPr/>
        </p:nvSpPr>
        <p:spPr>
          <a:xfrm>
            <a:off x="6322110" y="3018546"/>
            <a:ext cx="257460" cy="2089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0" name="Ellipse 9">
            <a:extLst>
              <a:ext uri="{FF2B5EF4-FFF2-40B4-BE49-F238E27FC236}">
                <a16:creationId xmlns:a16="http://schemas.microsoft.com/office/drawing/2014/main" id="{349B368C-E70E-AA40-EAC5-00A91C655B62}"/>
              </a:ext>
            </a:extLst>
          </p:cNvPr>
          <p:cNvSpPr/>
          <p:nvPr/>
        </p:nvSpPr>
        <p:spPr>
          <a:xfrm>
            <a:off x="8087357" y="1521537"/>
            <a:ext cx="257460" cy="2089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1" name="Ellipse 10">
            <a:extLst>
              <a:ext uri="{FF2B5EF4-FFF2-40B4-BE49-F238E27FC236}">
                <a16:creationId xmlns:a16="http://schemas.microsoft.com/office/drawing/2014/main" id="{16290B36-C7CF-8C22-C07B-366C68DEC283}"/>
              </a:ext>
            </a:extLst>
          </p:cNvPr>
          <p:cNvSpPr/>
          <p:nvPr/>
        </p:nvSpPr>
        <p:spPr>
          <a:xfrm>
            <a:off x="8012037" y="189606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3" name="Ellipse 12">
            <a:extLst>
              <a:ext uri="{FF2B5EF4-FFF2-40B4-BE49-F238E27FC236}">
                <a16:creationId xmlns:a16="http://schemas.microsoft.com/office/drawing/2014/main" id="{C539EB98-A52B-BE50-1DAE-DBD8FB00CFB6}"/>
              </a:ext>
            </a:extLst>
          </p:cNvPr>
          <p:cNvSpPr/>
          <p:nvPr/>
        </p:nvSpPr>
        <p:spPr>
          <a:xfrm>
            <a:off x="8692053" y="213339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29" name="Connecteur droit avec flèche 28">
            <a:extLst>
              <a:ext uri="{FF2B5EF4-FFF2-40B4-BE49-F238E27FC236}">
                <a16:creationId xmlns:a16="http://schemas.microsoft.com/office/drawing/2014/main" id="{3687EFA6-EB8E-328F-ADCD-F635B4F41890}"/>
              </a:ext>
            </a:extLst>
          </p:cNvPr>
          <p:cNvCxnSpPr>
            <a:cxnSpLocks/>
            <a:stCxn id="10" idx="4"/>
            <a:endCxn id="11" idx="7"/>
          </p:cNvCxnSpPr>
          <p:nvPr/>
        </p:nvCxnSpPr>
        <p:spPr>
          <a:xfrm flipH="1">
            <a:off x="8134962" y="1730449"/>
            <a:ext cx="81125" cy="18352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5463CE77-3AF0-FB9C-D48F-FB78F5606DA8}"/>
              </a:ext>
            </a:extLst>
          </p:cNvPr>
          <p:cNvSpPr/>
          <p:nvPr/>
        </p:nvSpPr>
        <p:spPr>
          <a:xfrm>
            <a:off x="8198245" y="193332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0" name="Ellipse 19">
            <a:extLst>
              <a:ext uri="{FF2B5EF4-FFF2-40B4-BE49-F238E27FC236}">
                <a16:creationId xmlns:a16="http://schemas.microsoft.com/office/drawing/2014/main" id="{E7CAE99D-0E16-62E8-39C3-F995843CD212}"/>
              </a:ext>
            </a:extLst>
          </p:cNvPr>
          <p:cNvSpPr/>
          <p:nvPr/>
        </p:nvSpPr>
        <p:spPr>
          <a:xfrm>
            <a:off x="8489822" y="1730449"/>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22" name="Connecteur droit avec flèche 21">
            <a:extLst>
              <a:ext uri="{FF2B5EF4-FFF2-40B4-BE49-F238E27FC236}">
                <a16:creationId xmlns:a16="http://schemas.microsoft.com/office/drawing/2014/main" id="{D38EADAE-87CE-404F-B7A8-76FA9C7F2C28}"/>
              </a:ext>
            </a:extLst>
          </p:cNvPr>
          <p:cNvCxnSpPr>
            <a:cxnSpLocks/>
            <a:endCxn id="20" idx="0"/>
          </p:cNvCxnSpPr>
          <p:nvPr/>
        </p:nvCxnSpPr>
        <p:spPr>
          <a:xfrm flipH="1">
            <a:off x="8618552" y="1466416"/>
            <a:ext cx="145509" cy="26403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Ellipse 22">
            <a:extLst>
              <a:ext uri="{FF2B5EF4-FFF2-40B4-BE49-F238E27FC236}">
                <a16:creationId xmlns:a16="http://schemas.microsoft.com/office/drawing/2014/main" id="{91C2EA27-D1D4-0EBF-7608-A2334B21AB08}"/>
              </a:ext>
            </a:extLst>
          </p:cNvPr>
          <p:cNvSpPr/>
          <p:nvPr/>
        </p:nvSpPr>
        <p:spPr>
          <a:xfrm>
            <a:off x="8468435" y="187217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5" name="Ellipse 24">
            <a:extLst>
              <a:ext uri="{FF2B5EF4-FFF2-40B4-BE49-F238E27FC236}">
                <a16:creationId xmlns:a16="http://schemas.microsoft.com/office/drawing/2014/main" id="{DFD11977-A58B-9A16-64B8-D6EBB6163E29}"/>
              </a:ext>
            </a:extLst>
          </p:cNvPr>
          <p:cNvSpPr/>
          <p:nvPr/>
        </p:nvSpPr>
        <p:spPr>
          <a:xfrm>
            <a:off x="8635331" y="1257504"/>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 name="Ellipse 2">
            <a:extLst>
              <a:ext uri="{FF2B5EF4-FFF2-40B4-BE49-F238E27FC236}">
                <a16:creationId xmlns:a16="http://schemas.microsoft.com/office/drawing/2014/main" id="{E4837EFD-2287-F471-DD8D-4855D8715398}"/>
              </a:ext>
            </a:extLst>
          </p:cNvPr>
          <p:cNvSpPr/>
          <p:nvPr/>
        </p:nvSpPr>
        <p:spPr>
          <a:xfrm>
            <a:off x="8015349" y="140526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2684872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87" y="130428"/>
            <a:ext cx="4719129" cy="6463308"/>
          </a:xfrm>
          <a:prstGeom prst="rect">
            <a:avLst/>
          </a:prstGeom>
          <a:solidFill>
            <a:schemeClr val="tx2">
              <a:lumMod val="20000"/>
              <a:lumOff val="80000"/>
            </a:schemeClr>
          </a:solidFill>
          <a:ln w="38100">
            <a:solidFill>
              <a:schemeClr val="tx1"/>
            </a:solidFill>
          </a:ln>
        </p:spPr>
        <p:txBody>
          <a:bodyPr wrap="square">
            <a:spAutoFit/>
          </a:bodyPr>
          <a:lstStyle/>
          <a:p>
            <a:r>
              <a:rPr lang="fr-FR" dirty="0"/>
              <a:t>*1850 : En Asie orientale</a:t>
            </a:r>
          </a:p>
          <a:p>
            <a:r>
              <a:rPr lang="fr-FR" dirty="0"/>
              <a:t>La poussée européenne </a:t>
            </a:r>
            <a:r>
              <a:rPr lang="fr-FR" sz="1700" dirty="0"/>
              <a:t>est devenue irrésistible…</a:t>
            </a:r>
          </a:p>
          <a:p>
            <a:endParaRPr lang="fr-FR" dirty="0"/>
          </a:p>
          <a:p>
            <a:r>
              <a:rPr lang="fr-FR" dirty="0"/>
              <a:t>*1818-49 : Après les conquêtes</a:t>
            </a:r>
          </a:p>
          <a:p>
            <a:r>
              <a:rPr lang="fr-FR" dirty="0"/>
              <a:t>De l’Empire marathe et du Pendjab des Sikhs</a:t>
            </a:r>
          </a:p>
          <a:p>
            <a:r>
              <a:rPr lang="fr-FR" dirty="0"/>
              <a:t>La conquête britannique de l’Inde est terminée</a:t>
            </a:r>
          </a:p>
          <a:p>
            <a:endParaRPr lang="fr-FR" dirty="0"/>
          </a:p>
          <a:p>
            <a:r>
              <a:rPr lang="fr-FR" dirty="0"/>
              <a:t>NB : Inde britannique qui doit malgré cela</a:t>
            </a:r>
          </a:p>
          <a:p>
            <a:r>
              <a:rPr lang="fr-FR" dirty="0"/>
              <a:t>Faire face à l’expansion russe croissante</a:t>
            </a:r>
          </a:p>
          <a:p>
            <a:r>
              <a:rPr lang="fr-FR" dirty="0"/>
              <a:t>En Asie centrale…</a:t>
            </a:r>
          </a:p>
          <a:p>
            <a:r>
              <a:rPr lang="fr-FR" dirty="0">
                <a:solidFill>
                  <a:srgbClr val="FF0000"/>
                </a:solidFill>
              </a:rPr>
              <a:t>- Caucase, Perse, Afghanistan</a:t>
            </a:r>
          </a:p>
          <a:p>
            <a:r>
              <a:rPr lang="fr-FR" dirty="0">
                <a:solidFill>
                  <a:srgbClr val="FF0000"/>
                </a:solidFill>
              </a:rPr>
              <a:t>- Khanats kazakhs et ouzbèks </a:t>
            </a:r>
          </a:p>
          <a:p>
            <a:endParaRPr lang="fr-FR" dirty="0"/>
          </a:p>
          <a:p>
            <a:r>
              <a:rPr lang="fr-FR" dirty="0"/>
              <a:t>*Cette accaparation de la richesse indienne</a:t>
            </a:r>
          </a:p>
          <a:p>
            <a:r>
              <a:rPr lang="fr-FR" dirty="0"/>
              <a:t>Va décupler les capacités conquérantes</a:t>
            </a:r>
          </a:p>
          <a:p>
            <a:r>
              <a:rPr lang="fr-FR" dirty="0"/>
              <a:t>De la minuscule et prudente GB</a:t>
            </a:r>
          </a:p>
          <a:p>
            <a:endParaRPr lang="fr-FR" dirty="0"/>
          </a:p>
          <a:p>
            <a:r>
              <a:rPr lang="fr-FR" sz="1800" dirty="0"/>
              <a:t>*NB : Autre atout fondamental</a:t>
            </a:r>
          </a:p>
          <a:p>
            <a:r>
              <a:rPr lang="fr-FR" sz="1800" dirty="0"/>
              <a:t>La GB maitresse des routes maritimes</a:t>
            </a:r>
          </a:p>
          <a:p>
            <a:r>
              <a:rPr lang="fr-FR" sz="1800" dirty="0"/>
              <a:t>Dans l’Atlantique et l’Océan Indien</a:t>
            </a:r>
          </a:p>
          <a:p>
            <a:r>
              <a:rPr lang="fr-FR" sz="1800" dirty="0"/>
              <a:t>*Avec ses bases : Le Cap, 1798 ; Maurice, 1810</a:t>
            </a:r>
          </a:p>
          <a:p>
            <a:endParaRPr lang="fr-FR" dirty="0"/>
          </a:p>
          <a:p>
            <a:r>
              <a:rPr lang="fr-FR" u="sng" dirty="0"/>
              <a:t>*1850 : </a:t>
            </a:r>
            <a:r>
              <a:rPr lang="fr-FR" i="1" u="sng" dirty="0"/>
              <a:t>Plus rien ne peut l’arrêter</a:t>
            </a:r>
            <a:r>
              <a:rPr lang="fr-FR" u="sng" dirty="0"/>
              <a:t>… </a:t>
            </a:r>
          </a:p>
        </p:txBody>
      </p:sp>
      <p:pic>
        <p:nvPicPr>
          <p:cNvPr id="2" name="Picture 2" descr="C:\Users\Christophe\Pictures\My Scans\2016-01 (janv.)\scan0030.jpg">
            <a:extLst>
              <a:ext uri="{FF2B5EF4-FFF2-40B4-BE49-F238E27FC236}">
                <a16:creationId xmlns:a16="http://schemas.microsoft.com/office/drawing/2014/main" id="{234D599C-CF4E-701C-42EC-46132833F3E9}"/>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840" t="6393" r="1479" b="246"/>
          <a:stretch/>
        </p:blipFill>
        <p:spPr bwMode="auto">
          <a:xfrm>
            <a:off x="4913194" y="130428"/>
            <a:ext cx="7110483" cy="45447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E565BEBC-045E-7C50-445E-079A3E1E9C8C}"/>
              </a:ext>
            </a:extLst>
          </p:cNvPr>
          <p:cNvSpPr/>
          <p:nvPr/>
        </p:nvSpPr>
        <p:spPr>
          <a:xfrm>
            <a:off x="9979318" y="2014199"/>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 name="Ellipse 3">
            <a:extLst>
              <a:ext uri="{FF2B5EF4-FFF2-40B4-BE49-F238E27FC236}">
                <a16:creationId xmlns:a16="http://schemas.microsoft.com/office/drawing/2014/main" id="{B65801D4-816E-F697-BEFF-7465CE627199}"/>
              </a:ext>
            </a:extLst>
          </p:cNvPr>
          <p:cNvSpPr/>
          <p:nvPr/>
        </p:nvSpPr>
        <p:spPr>
          <a:xfrm>
            <a:off x="6064650" y="1361960"/>
            <a:ext cx="257460" cy="2089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Ellipse 4">
            <a:extLst>
              <a:ext uri="{FF2B5EF4-FFF2-40B4-BE49-F238E27FC236}">
                <a16:creationId xmlns:a16="http://schemas.microsoft.com/office/drawing/2014/main" id="{ADE40474-B58D-2A30-819F-FC87613C2CA3}"/>
              </a:ext>
            </a:extLst>
          </p:cNvPr>
          <p:cNvSpPr/>
          <p:nvPr/>
        </p:nvSpPr>
        <p:spPr>
          <a:xfrm>
            <a:off x="6322110" y="3018546"/>
            <a:ext cx="257460" cy="2089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6" name="Ellipse 25">
            <a:extLst>
              <a:ext uri="{FF2B5EF4-FFF2-40B4-BE49-F238E27FC236}">
                <a16:creationId xmlns:a16="http://schemas.microsoft.com/office/drawing/2014/main" id="{9AB88232-D81D-01F2-B4F9-7DBD55D1C6B1}"/>
              </a:ext>
            </a:extLst>
          </p:cNvPr>
          <p:cNvSpPr/>
          <p:nvPr/>
        </p:nvSpPr>
        <p:spPr>
          <a:xfrm>
            <a:off x="8707339" y="1852761"/>
            <a:ext cx="257460" cy="208912"/>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7" name="Ellipse 26">
            <a:extLst>
              <a:ext uri="{FF2B5EF4-FFF2-40B4-BE49-F238E27FC236}">
                <a16:creationId xmlns:a16="http://schemas.microsoft.com/office/drawing/2014/main" id="{38AFB9FC-5F06-6226-0BD5-6BA53063ABC1}"/>
              </a:ext>
            </a:extLst>
          </p:cNvPr>
          <p:cNvSpPr/>
          <p:nvPr/>
        </p:nvSpPr>
        <p:spPr>
          <a:xfrm>
            <a:off x="8087357" y="1521537"/>
            <a:ext cx="257460" cy="2089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8" name="Ellipse 27">
            <a:extLst>
              <a:ext uri="{FF2B5EF4-FFF2-40B4-BE49-F238E27FC236}">
                <a16:creationId xmlns:a16="http://schemas.microsoft.com/office/drawing/2014/main" id="{B6C1D575-421A-8496-A350-7096398D440F}"/>
              </a:ext>
            </a:extLst>
          </p:cNvPr>
          <p:cNvSpPr/>
          <p:nvPr/>
        </p:nvSpPr>
        <p:spPr>
          <a:xfrm>
            <a:off x="8087357" y="19393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9" name="Ellipse 28">
            <a:extLst>
              <a:ext uri="{FF2B5EF4-FFF2-40B4-BE49-F238E27FC236}">
                <a16:creationId xmlns:a16="http://schemas.microsoft.com/office/drawing/2014/main" id="{B85277D2-18F2-61B1-EC56-EE205244D2F0}"/>
              </a:ext>
            </a:extLst>
          </p:cNvPr>
          <p:cNvSpPr/>
          <p:nvPr/>
        </p:nvSpPr>
        <p:spPr>
          <a:xfrm>
            <a:off x="8537800" y="1669293"/>
            <a:ext cx="144016" cy="122312"/>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0" name="Ellipse 29">
            <a:extLst>
              <a:ext uri="{FF2B5EF4-FFF2-40B4-BE49-F238E27FC236}">
                <a16:creationId xmlns:a16="http://schemas.microsoft.com/office/drawing/2014/main" id="{D414D5FE-6AC9-C0DB-EB23-662E4F11B475}"/>
              </a:ext>
            </a:extLst>
          </p:cNvPr>
          <p:cNvSpPr/>
          <p:nvPr/>
        </p:nvSpPr>
        <p:spPr>
          <a:xfrm>
            <a:off x="8692053" y="2133399"/>
            <a:ext cx="144016" cy="122312"/>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1" name="Ellipse 30">
            <a:extLst>
              <a:ext uri="{FF2B5EF4-FFF2-40B4-BE49-F238E27FC236}">
                <a16:creationId xmlns:a16="http://schemas.microsoft.com/office/drawing/2014/main" id="{CE911875-2E9E-4335-DD6F-BDCC663FC282}"/>
              </a:ext>
            </a:extLst>
          </p:cNvPr>
          <p:cNvSpPr/>
          <p:nvPr/>
        </p:nvSpPr>
        <p:spPr>
          <a:xfrm>
            <a:off x="8635331" y="1257504"/>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37" name="Connecteur droit avec flèche 36">
            <a:extLst>
              <a:ext uri="{FF2B5EF4-FFF2-40B4-BE49-F238E27FC236}">
                <a16:creationId xmlns:a16="http://schemas.microsoft.com/office/drawing/2014/main" id="{D78965B7-C059-A29A-9349-BFD9AF4D9643}"/>
              </a:ext>
            </a:extLst>
          </p:cNvPr>
          <p:cNvCxnSpPr>
            <a:cxnSpLocks/>
            <a:stCxn id="27" idx="4"/>
          </p:cNvCxnSpPr>
          <p:nvPr/>
        </p:nvCxnSpPr>
        <p:spPr>
          <a:xfrm flipH="1">
            <a:off x="8203497" y="1730449"/>
            <a:ext cx="12590" cy="20891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36DCECBE-22F9-D6AD-C4BD-A2F7CDFBA920}"/>
              </a:ext>
            </a:extLst>
          </p:cNvPr>
          <p:cNvCxnSpPr>
            <a:cxnSpLocks/>
            <a:endCxn id="43" idx="6"/>
          </p:cNvCxnSpPr>
          <p:nvPr/>
        </p:nvCxnSpPr>
        <p:spPr>
          <a:xfrm flipH="1" flipV="1">
            <a:off x="9760812" y="1970621"/>
            <a:ext cx="218506" cy="910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Ellipse 42">
            <a:extLst>
              <a:ext uri="{FF2B5EF4-FFF2-40B4-BE49-F238E27FC236}">
                <a16:creationId xmlns:a16="http://schemas.microsoft.com/office/drawing/2014/main" id="{EA84BA1B-95C9-499B-B9CC-267CE279C513}"/>
              </a:ext>
            </a:extLst>
          </p:cNvPr>
          <p:cNvSpPr/>
          <p:nvPr/>
        </p:nvSpPr>
        <p:spPr>
          <a:xfrm>
            <a:off x="9616796" y="190946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46" name="Connecteur droit avec flèche 45">
            <a:extLst>
              <a:ext uri="{FF2B5EF4-FFF2-40B4-BE49-F238E27FC236}">
                <a16:creationId xmlns:a16="http://schemas.microsoft.com/office/drawing/2014/main" id="{40AEE370-EE2F-A6C3-36CF-1D05EA0BE95A}"/>
              </a:ext>
            </a:extLst>
          </p:cNvPr>
          <p:cNvCxnSpPr>
            <a:cxnSpLocks/>
            <a:stCxn id="3" idx="3"/>
          </p:cNvCxnSpPr>
          <p:nvPr/>
        </p:nvCxnSpPr>
        <p:spPr>
          <a:xfrm flipH="1">
            <a:off x="9760812" y="2192517"/>
            <a:ext cx="256210" cy="124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10FCECA3-27E9-56CA-5C8E-8F45CC71D48B}"/>
              </a:ext>
            </a:extLst>
          </p:cNvPr>
          <p:cNvCxnSpPr>
            <a:cxnSpLocks/>
          </p:cNvCxnSpPr>
          <p:nvPr/>
        </p:nvCxnSpPr>
        <p:spPr>
          <a:xfrm flipH="1">
            <a:off x="9888917" y="2239991"/>
            <a:ext cx="128105" cy="4116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A1C216F1-F3A9-A961-DA2D-CF796AD15C8F}"/>
              </a:ext>
            </a:extLst>
          </p:cNvPr>
          <p:cNvCxnSpPr>
            <a:cxnSpLocks/>
            <a:endCxn id="12" idx="1"/>
          </p:cNvCxnSpPr>
          <p:nvPr/>
        </p:nvCxnSpPr>
        <p:spPr>
          <a:xfrm>
            <a:off x="8855087" y="1435822"/>
            <a:ext cx="168652" cy="33045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A9128F9E-98C4-0E5E-9D66-34C12A3B1DCF}"/>
              </a:ext>
            </a:extLst>
          </p:cNvPr>
          <p:cNvCxnSpPr>
            <a:cxnSpLocks/>
            <a:endCxn id="14" idx="2"/>
          </p:cNvCxnSpPr>
          <p:nvPr/>
        </p:nvCxnSpPr>
        <p:spPr>
          <a:xfrm>
            <a:off x="8855087" y="1435822"/>
            <a:ext cx="418621" cy="1642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8094348A-B20F-57EF-E547-021CF810A8FA}"/>
              </a:ext>
            </a:extLst>
          </p:cNvPr>
          <p:cNvSpPr/>
          <p:nvPr/>
        </p:nvSpPr>
        <p:spPr>
          <a:xfrm>
            <a:off x="9002648" y="174836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3" name="Ellipse 12">
            <a:extLst>
              <a:ext uri="{FF2B5EF4-FFF2-40B4-BE49-F238E27FC236}">
                <a16:creationId xmlns:a16="http://schemas.microsoft.com/office/drawing/2014/main" id="{0109CEE9-C962-6B10-E850-A159BBC1C0B2}"/>
              </a:ext>
            </a:extLst>
          </p:cNvPr>
          <p:cNvSpPr/>
          <p:nvPr/>
        </p:nvSpPr>
        <p:spPr>
          <a:xfrm>
            <a:off x="9437452" y="1656077"/>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4" name="Ellipse 13">
            <a:extLst>
              <a:ext uri="{FF2B5EF4-FFF2-40B4-BE49-F238E27FC236}">
                <a16:creationId xmlns:a16="http://schemas.microsoft.com/office/drawing/2014/main" id="{2F2E2994-0DC1-B664-ED49-4CDE0412B8ED}"/>
              </a:ext>
            </a:extLst>
          </p:cNvPr>
          <p:cNvSpPr/>
          <p:nvPr/>
        </p:nvSpPr>
        <p:spPr>
          <a:xfrm>
            <a:off x="9273708" y="153891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5" name="Ellipse 14">
            <a:extLst>
              <a:ext uri="{FF2B5EF4-FFF2-40B4-BE49-F238E27FC236}">
                <a16:creationId xmlns:a16="http://schemas.microsoft.com/office/drawing/2014/main" id="{8E9B6586-E89F-D8A9-FBB1-B4684D91360B}"/>
              </a:ext>
            </a:extLst>
          </p:cNvPr>
          <p:cNvSpPr/>
          <p:nvPr/>
        </p:nvSpPr>
        <p:spPr>
          <a:xfrm>
            <a:off x="9417724" y="1957217"/>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6" name="Ellipse 15">
            <a:extLst>
              <a:ext uri="{FF2B5EF4-FFF2-40B4-BE49-F238E27FC236}">
                <a16:creationId xmlns:a16="http://schemas.microsoft.com/office/drawing/2014/main" id="{A136C202-9DCD-57F3-77C4-8E5798B9E618}"/>
              </a:ext>
            </a:extLst>
          </p:cNvPr>
          <p:cNvSpPr/>
          <p:nvPr/>
        </p:nvSpPr>
        <p:spPr>
          <a:xfrm>
            <a:off x="9192561" y="1957217"/>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 name="Ellipse 5">
            <a:extLst>
              <a:ext uri="{FF2B5EF4-FFF2-40B4-BE49-F238E27FC236}">
                <a16:creationId xmlns:a16="http://schemas.microsoft.com/office/drawing/2014/main" id="{504404DD-6EDE-0F46-CE3F-1578E21CBD2B}"/>
              </a:ext>
            </a:extLst>
          </p:cNvPr>
          <p:cNvSpPr/>
          <p:nvPr/>
        </p:nvSpPr>
        <p:spPr>
          <a:xfrm>
            <a:off x="9659567" y="228046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 name="Ellipse 7">
            <a:extLst>
              <a:ext uri="{FF2B5EF4-FFF2-40B4-BE49-F238E27FC236}">
                <a16:creationId xmlns:a16="http://schemas.microsoft.com/office/drawing/2014/main" id="{F53BE1C0-9E49-5CF3-B837-157301512BA1}"/>
              </a:ext>
            </a:extLst>
          </p:cNvPr>
          <p:cNvSpPr/>
          <p:nvPr/>
        </p:nvSpPr>
        <p:spPr>
          <a:xfrm>
            <a:off x="8015349" y="140526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1" name="Connecteur droit avec flèche 10">
            <a:extLst>
              <a:ext uri="{FF2B5EF4-FFF2-40B4-BE49-F238E27FC236}">
                <a16:creationId xmlns:a16="http://schemas.microsoft.com/office/drawing/2014/main" id="{0A2E3207-215F-FFF9-4DC1-27234E382FE8}"/>
              </a:ext>
            </a:extLst>
          </p:cNvPr>
          <p:cNvCxnSpPr>
            <a:cxnSpLocks/>
            <a:endCxn id="3" idx="4"/>
          </p:cNvCxnSpPr>
          <p:nvPr/>
        </p:nvCxnSpPr>
        <p:spPr>
          <a:xfrm flipH="1" flipV="1">
            <a:off x="10108048" y="2223111"/>
            <a:ext cx="91026" cy="6077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B47AC59F-826D-971F-2DFD-BC3A839A0297}"/>
              </a:ext>
            </a:extLst>
          </p:cNvPr>
          <p:cNvCxnSpPr>
            <a:cxnSpLocks/>
            <a:stCxn id="8" idx="3"/>
          </p:cNvCxnSpPr>
          <p:nvPr/>
        </p:nvCxnSpPr>
        <p:spPr>
          <a:xfrm flipH="1">
            <a:off x="7353931" y="1509660"/>
            <a:ext cx="682509" cy="8931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2B9500CA-8B25-9120-7914-C7E7BEB8D273}"/>
              </a:ext>
            </a:extLst>
          </p:cNvPr>
          <p:cNvCxnSpPr>
            <a:cxnSpLocks/>
          </p:cNvCxnSpPr>
          <p:nvPr/>
        </p:nvCxnSpPr>
        <p:spPr>
          <a:xfrm>
            <a:off x="7372933" y="2402780"/>
            <a:ext cx="408084" cy="11729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3179246A-4746-690B-B15F-9AD30621C789}"/>
              </a:ext>
            </a:extLst>
          </p:cNvPr>
          <p:cNvCxnSpPr>
            <a:cxnSpLocks/>
          </p:cNvCxnSpPr>
          <p:nvPr/>
        </p:nvCxnSpPr>
        <p:spPr>
          <a:xfrm>
            <a:off x="7781017" y="3575713"/>
            <a:ext cx="687418" cy="4230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1765EDB9-6677-0230-DB28-BA7BD1C284D7}"/>
              </a:ext>
            </a:extLst>
          </p:cNvPr>
          <p:cNvCxnSpPr>
            <a:cxnSpLocks/>
          </p:cNvCxnSpPr>
          <p:nvPr/>
        </p:nvCxnSpPr>
        <p:spPr>
          <a:xfrm flipV="1">
            <a:off x="8468435" y="3987502"/>
            <a:ext cx="724126" cy="112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9B0CC02F-9A0A-F9B3-F860-A1970E2DB8F1}"/>
              </a:ext>
            </a:extLst>
          </p:cNvPr>
          <p:cNvCxnSpPr>
            <a:cxnSpLocks/>
          </p:cNvCxnSpPr>
          <p:nvPr/>
        </p:nvCxnSpPr>
        <p:spPr>
          <a:xfrm flipV="1">
            <a:off x="9155853" y="3602464"/>
            <a:ext cx="333879" cy="3963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51594FFD-8649-DB1B-BDAF-165D6D23E258}"/>
              </a:ext>
            </a:extLst>
          </p:cNvPr>
          <p:cNvCxnSpPr>
            <a:cxnSpLocks/>
          </p:cNvCxnSpPr>
          <p:nvPr/>
        </p:nvCxnSpPr>
        <p:spPr>
          <a:xfrm flipV="1">
            <a:off x="9489732" y="2808084"/>
            <a:ext cx="709342" cy="8104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218C368A-E27A-2FCF-F39F-AFE8F113DE5C}"/>
              </a:ext>
            </a:extLst>
          </p:cNvPr>
          <p:cNvSpPr/>
          <p:nvPr/>
        </p:nvSpPr>
        <p:spPr>
          <a:xfrm>
            <a:off x="8400996" y="392634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8" name="Ellipse 17">
            <a:extLst>
              <a:ext uri="{FF2B5EF4-FFF2-40B4-BE49-F238E27FC236}">
                <a16:creationId xmlns:a16="http://schemas.microsoft.com/office/drawing/2014/main" id="{854FC669-7C1C-81A4-980F-6488E2A11308}"/>
              </a:ext>
            </a:extLst>
          </p:cNvPr>
          <p:cNvSpPr/>
          <p:nvPr/>
        </p:nvSpPr>
        <p:spPr>
          <a:xfrm>
            <a:off x="9429442" y="351455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2938722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86" y="130428"/>
            <a:ext cx="3773719" cy="5355312"/>
          </a:xfrm>
          <a:prstGeom prst="rect">
            <a:avLst/>
          </a:prstGeom>
          <a:solidFill>
            <a:schemeClr val="tx2">
              <a:lumMod val="20000"/>
              <a:lumOff val="80000"/>
            </a:schemeClr>
          </a:solidFill>
          <a:ln w="38100">
            <a:solidFill>
              <a:schemeClr val="tx1"/>
            </a:solidFill>
          </a:ln>
        </p:spPr>
        <p:txBody>
          <a:bodyPr wrap="square">
            <a:spAutoFit/>
          </a:bodyPr>
          <a:lstStyle/>
          <a:p>
            <a:r>
              <a:rPr lang="fr-FR" dirty="0"/>
              <a:t>*Faisons un grand bond en avant</a:t>
            </a:r>
          </a:p>
          <a:p>
            <a:r>
              <a:rPr lang="fr-FR" dirty="0"/>
              <a:t>Et comparons 1800 et 1914…</a:t>
            </a:r>
          </a:p>
          <a:p>
            <a:endParaRPr lang="fr-FR" dirty="0"/>
          </a:p>
          <a:p>
            <a:r>
              <a:rPr lang="fr-FR" dirty="0"/>
              <a:t>*1800 : Britanniques au Bengale</a:t>
            </a:r>
          </a:p>
          <a:p>
            <a:r>
              <a:rPr lang="fr-FR" dirty="0"/>
              <a:t>Hollandais et Espagnols en Asie du SE</a:t>
            </a:r>
          </a:p>
          <a:p>
            <a:endParaRPr lang="fr-FR" dirty="0"/>
          </a:p>
          <a:p>
            <a:r>
              <a:rPr lang="fr-FR" dirty="0"/>
              <a:t>*1914 : L’Europe et la Russie</a:t>
            </a:r>
          </a:p>
          <a:p>
            <a:r>
              <a:rPr lang="fr-FR" dirty="0"/>
              <a:t>Se sont partagé l’Asie orientale</a:t>
            </a:r>
          </a:p>
          <a:p>
            <a:r>
              <a:rPr lang="fr-FR" dirty="0"/>
              <a:t>Seuls trois Etats indépendants</a:t>
            </a:r>
          </a:p>
          <a:p>
            <a:r>
              <a:rPr lang="fr-FR" dirty="0"/>
              <a:t>Chine affaiblie, Japon et Siam</a:t>
            </a:r>
          </a:p>
          <a:p>
            <a:endParaRPr lang="fr-FR" dirty="0"/>
          </a:p>
          <a:p>
            <a:r>
              <a:rPr lang="fr-FR" u="sng" dirty="0"/>
              <a:t>*Donc</a:t>
            </a:r>
          </a:p>
          <a:p>
            <a:r>
              <a:rPr lang="fr-FR" u="sng" dirty="0"/>
              <a:t>Une poussée européenne irrésistible</a:t>
            </a:r>
          </a:p>
          <a:p>
            <a:r>
              <a:rPr lang="fr-FR" u="sng" dirty="0"/>
              <a:t>Mais en réalité, même en 1800</a:t>
            </a:r>
          </a:p>
          <a:p>
            <a:r>
              <a:rPr lang="fr-FR" i="1" u="sng" dirty="0"/>
              <a:t>Rien de tout cela n’était écrit</a:t>
            </a:r>
          </a:p>
          <a:p>
            <a:endParaRPr lang="fr-FR" dirty="0"/>
          </a:p>
          <a:p>
            <a:r>
              <a:rPr lang="fr-FR" dirty="0"/>
              <a:t>Les Indes et l’Europe, J.L. </a:t>
            </a:r>
            <a:r>
              <a:rPr lang="fr-FR" dirty="0" err="1"/>
              <a:t>Margolin</a:t>
            </a:r>
            <a:endParaRPr lang="fr-FR" dirty="0"/>
          </a:p>
          <a:p>
            <a:endParaRPr lang="fr-FR" dirty="0"/>
          </a:p>
          <a:p>
            <a:r>
              <a:rPr lang="fr-FR" dirty="0"/>
              <a:t>*Bref récit d’une histoire longue (sic)…</a:t>
            </a:r>
          </a:p>
        </p:txBody>
      </p:sp>
      <p:pic>
        <p:nvPicPr>
          <p:cNvPr id="22" name="Picture 2" descr="C:\Users\Christophe\Pictures\My Scans\2014-10 (oct.)\scan0009.jpg">
            <a:extLst>
              <a:ext uri="{FF2B5EF4-FFF2-40B4-BE49-F238E27FC236}">
                <a16:creationId xmlns:a16="http://schemas.microsoft.com/office/drawing/2014/main" id="{B0E2FD8C-A678-2455-DD7F-AE059F3D1B8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082065" y="171486"/>
            <a:ext cx="4716236" cy="36452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1809AADE-5C5D-DB07-8692-F3F826D669C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676" t="78496" r="35648" b="13790"/>
          <a:stretch/>
        </p:blipFill>
        <p:spPr>
          <a:xfrm>
            <a:off x="7611978" y="4339924"/>
            <a:ext cx="627797" cy="477672"/>
          </a:xfrm>
          <a:prstGeom prst="rect">
            <a:avLst/>
          </a:prstGeom>
          <a:ln w="38100">
            <a:noFill/>
          </a:ln>
        </p:spPr>
      </p:pic>
      <p:sp>
        <p:nvSpPr>
          <p:cNvPr id="3" name="Rectangle 2">
            <a:extLst>
              <a:ext uri="{FF2B5EF4-FFF2-40B4-BE49-F238E27FC236}">
                <a16:creationId xmlns:a16="http://schemas.microsoft.com/office/drawing/2014/main" id="{7819601B-9F3A-B21E-8962-320BA6A4E21E}"/>
              </a:ext>
            </a:extLst>
          </p:cNvPr>
          <p:cNvSpPr/>
          <p:nvPr/>
        </p:nvSpPr>
        <p:spPr>
          <a:xfrm>
            <a:off x="4082065" y="302599"/>
            <a:ext cx="653708"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1800</a:t>
            </a:r>
            <a:endParaRPr lang="fr-FR" sz="1800" dirty="0">
              <a:effectLst/>
              <a:latin typeface="Times New Roman" panose="02020603050405020304" pitchFamily="18" charset="0"/>
              <a:ea typeface="Times New Roman" panose="02020603050405020304" pitchFamily="18" charset="0"/>
            </a:endParaRPr>
          </a:p>
        </p:txBody>
      </p:sp>
      <p:pic>
        <p:nvPicPr>
          <p:cNvPr id="4" name="Image 3">
            <a:extLst>
              <a:ext uri="{FF2B5EF4-FFF2-40B4-BE49-F238E27FC236}">
                <a16:creationId xmlns:a16="http://schemas.microsoft.com/office/drawing/2014/main" id="{97E41892-7BFF-920D-B7AD-49F45C45F47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7379015" y="2924266"/>
            <a:ext cx="4641432" cy="3786660"/>
          </a:xfrm>
          <a:prstGeom prst="rect">
            <a:avLst/>
          </a:prstGeom>
          <a:ln w="38100">
            <a:solidFill>
              <a:schemeClr val="tx1"/>
            </a:solidFill>
          </a:ln>
        </p:spPr>
      </p:pic>
      <p:sp>
        <p:nvSpPr>
          <p:cNvPr id="5" name="Rectangle 4">
            <a:extLst>
              <a:ext uri="{FF2B5EF4-FFF2-40B4-BE49-F238E27FC236}">
                <a16:creationId xmlns:a16="http://schemas.microsoft.com/office/drawing/2014/main" id="{09213015-4B12-522D-FB28-95DD79518FE5}"/>
              </a:ext>
            </a:extLst>
          </p:cNvPr>
          <p:cNvSpPr/>
          <p:nvPr/>
        </p:nvSpPr>
        <p:spPr>
          <a:xfrm>
            <a:off x="7379015" y="2924266"/>
            <a:ext cx="653708"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1914</a:t>
            </a:r>
            <a:endParaRPr lang="fr-FR" sz="1800" dirty="0">
              <a:effectLst/>
              <a:latin typeface="Times New Roman" panose="02020603050405020304" pitchFamily="18" charset="0"/>
              <a:ea typeface="Times New Roman" panose="02020603050405020304" pitchFamily="18" charset="0"/>
            </a:endParaRPr>
          </a:p>
        </p:txBody>
      </p:sp>
      <p:sp>
        <p:nvSpPr>
          <p:cNvPr id="6" name="Ellipse 5">
            <a:extLst>
              <a:ext uri="{FF2B5EF4-FFF2-40B4-BE49-F238E27FC236}">
                <a16:creationId xmlns:a16="http://schemas.microsoft.com/office/drawing/2014/main" id="{99083F64-3BA1-1838-E8F1-AEB2994BF461}"/>
              </a:ext>
            </a:extLst>
          </p:cNvPr>
          <p:cNvSpPr/>
          <p:nvPr/>
        </p:nvSpPr>
        <p:spPr>
          <a:xfrm>
            <a:off x="10150462" y="4002399"/>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 name="Ellipse 8">
            <a:extLst>
              <a:ext uri="{FF2B5EF4-FFF2-40B4-BE49-F238E27FC236}">
                <a16:creationId xmlns:a16="http://schemas.microsoft.com/office/drawing/2014/main" id="{F6C215FE-1464-3172-39D3-5B4D2996C109}"/>
              </a:ext>
            </a:extLst>
          </p:cNvPr>
          <p:cNvSpPr/>
          <p:nvPr/>
        </p:nvSpPr>
        <p:spPr>
          <a:xfrm>
            <a:off x="11170335" y="36533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0" name="Ellipse 9">
            <a:extLst>
              <a:ext uri="{FF2B5EF4-FFF2-40B4-BE49-F238E27FC236}">
                <a16:creationId xmlns:a16="http://schemas.microsoft.com/office/drawing/2014/main" id="{B6BFC11C-56F9-EF2A-6C36-DC7E4F6D80D6}"/>
              </a:ext>
            </a:extLst>
          </p:cNvPr>
          <p:cNvSpPr/>
          <p:nvPr/>
        </p:nvSpPr>
        <p:spPr>
          <a:xfrm>
            <a:off x="9876072" y="532069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36860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BDACE-A804-9BA4-786A-C9FF2313799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8A91C01-3988-AFCE-1238-523AFB55A1D6}"/>
              </a:ext>
            </a:extLst>
          </p:cNvPr>
          <p:cNvSpPr/>
          <p:nvPr/>
        </p:nvSpPr>
        <p:spPr>
          <a:xfrm>
            <a:off x="57588" y="130428"/>
            <a:ext cx="4776630" cy="4247317"/>
          </a:xfrm>
          <a:prstGeom prst="rect">
            <a:avLst/>
          </a:prstGeom>
          <a:solidFill>
            <a:schemeClr val="tx2">
              <a:lumMod val="20000"/>
              <a:lumOff val="80000"/>
            </a:schemeClr>
          </a:solidFill>
          <a:ln w="38100">
            <a:solidFill>
              <a:schemeClr val="tx1"/>
            </a:solidFill>
          </a:ln>
        </p:spPr>
        <p:txBody>
          <a:bodyPr wrap="square">
            <a:spAutoFit/>
          </a:bodyPr>
          <a:lstStyle/>
          <a:p>
            <a:r>
              <a:rPr lang="fr-FR" dirty="0"/>
              <a:t>*1730-1830 : </a:t>
            </a:r>
            <a:r>
              <a:rPr lang="fr-FR" i="1" dirty="0"/>
              <a:t>Le Siècle chinois</a:t>
            </a:r>
            <a:r>
              <a:rPr lang="fr-FR" dirty="0"/>
              <a:t>…</a:t>
            </a:r>
          </a:p>
          <a:p>
            <a:endParaRPr lang="fr-FR" dirty="0"/>
          </a:p>
          <a:p>
            <a:r>
              <a:rPr lang="fr-FR" dirty="0"/>
              <a:t>En Asie orientale</a:t>
            </a:r>
          </a:p>
          <a:p>
            <a:r>
              <a:rPr lang="fr-FR" dirty="0"/>
              <a:t>Une </a:t>
            </a:r>
            <a:r>
              <a:rPr lang="fr-FR" i="1" dirty="0"/>
              <a:t>économie-monde asiatique</a:t>
            </a:r>
          </a:p>
          <a:p>
            <a:r>
              <a:rPr lang="fr-FR" dirty="0"/>
              <a:t>Dominée par la Chine et l’Inde</a:t>
            </a:r>
          </a:p>
          <a:p>
            <a:endParaRPr lang="fr-FR" dirty="0"/>
          </a:p>
          <a:p>
            <a:r>
              <a:rPr lang="fr-FR" dirty="0"/>
              <a:t>*NB</a:t>
            </a:r>
          </a:p>
          <a:p>
            <a:r>
              <a:rPr lang="fr-FR" i="1" dirty="0"/>
              <a:t>Une économie-monde est </a:t>
            </a:r>
            <a:r>
              <a:rPr lang="fr-FR" sz="1700" i="1" dirty="0"/>
              <a:t>un territoire dynamique</a:t>
            </a:r>
          </a:p>
          <a:p>
            <a:r>
              <a:rPr lang="fr-FR" i="1" u="sng" dirty="0"/>
              <a:t>Polarisé par un centre économiquement autonome, qui se suffit à lui-même</a:t>
            </a:r>
          </a:p>
          <a:p>
            <a:r>
              <a:rPr lang="fr-FR" i="1" dirty="0"/>
              <a:t>Et qui exerce une domination ou une influence sur des périphéries et des marges</a:t>
            </a:r>
          </a:p>
          <a:p>
            <a:endParaRPr lang="fr-FR" dirty="0"/>
          </a:p>
          <a:p>
            <a:r>
              <a:rPr lang="fr-FR" dirty="0"/>
              <a:t>*1730-1830 : Une économie-monde asiatique</a:t>
            </a:r>
          </a:p>
          <a:p>
            <a:r>
              <a:rPr lang="fr-FR" dirty="0"/>
              <a:t>Composée de trois éléments essentiels…</a:t>
            </a:r>
          </a:p>
        </p:txBody>
      </p:sp>
      <p:pic>
        <p:nvPicPr>
          <p:cNvPr id="22" name="Picture 2" descr="C:\Users\Christophe\Pictures\My Scans\2014-10 (oct.)\scan0009.jpg">
            <a:extLst>
              <a:ext uri="{FF2B5EF4-FFF2-40B4-BE49-F238E27FC236}">
                <a16:creationId xmlns:a16="http://schemas.microsoft.com/office/drawing/2014/main" id="{100AE822-CB55-C9E5-A43B-AA0150B8F9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33148" y="145407"/>
            <a:ext cx="7139693" cy="551841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CFECEA2-592F-657D-EB5C-031E53835B4C}"/>
              </a:ext>
            </a:extLst>
          </p:cNvPr>
          <p:cNvSpPr/>
          <p:nvPr/>
        </p:nvSpPr>
        <p:spPr>
          <a:xfrm>
            <a:off x="5160238" y="317578"/>
            <a:ext cx="653708"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1800</a:t>
            </a:r>
            <a:endParaRPr lang="fr-FR" sz="1800" dirty="0">
              <a:effectLst/>
              <a:latin typeface="Times New Roman" panose="02020603050405020304" pitchFamily="18" charset="0"/>
              <a:ea typeface="Times New Roman" panose="02020603050405020304" pitchFamily="18" charset="0"/>
            </a:endParaRPr>
          </a:p>
        </p:txBody>
      </p:sp>
      <p:pic>
        <p:nvPicPr>
          <p:cNvPr id="4" name="Picture 2" descr="C:\Users\Christophe\Pictures\My Scans\2014-10 (oct.)\scan0009.jpg">
            <a:extLst>
              <a:ext uri="{FF2B5EF4-FFF2-40B4-BE49-F238E27FC236}">
                <a16:creationId xmlns:a16="http://schemas.microsoft.com/office/drawing/2014/main" id="{12EFEC3B-7DE9-D629-531D-4B41669B7FA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9436" t="71590" r="81130" b="14899"/>
          <a:stretch/>
        </p:blipFill>
        <p:spPr bwMode="auto">
          <a:xfrm>
            <a:off x="6185095" y="4121834"/>
            <a:ext cx="673540" cy="745588"/>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B70C21C9-6EF1-8FD3-AD0A-B6C59C5B5271}"/>
              </a:ext>
            </a:extLst>
          </p:cNvPr>
          <p:cNvSpPr/>
          <p:nvPr/>
        </p:nvSpPr>
        <p:spPr>
          <a:xfrm>
            <a:off x="9214154" y="1853280"/>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 name="Rectangle 5">
            <a:extLst>
              <a:ext uri="{FF2B5EF4-FFF2-40B4-BE49-F238E27FC236}">
                <a16:creationId xmlns:a16="http://schemas.microsoft.com/office/drawing/2014/main" id="{D5F66146-8686-F187-3479-2CB34392A351}"/>
              </a:ext>
            </a:extLst>
          </p:cNvPr>
          <p:cNvSpPr/>
          <p:nvPr/>
        </p:nvSpPr>
        <p:spPr>
          <a:xfrm>
            <a:off x="7026064" y="686909"/>
            <a:ext cx="3100575" cy="2597911"/>
          </a:xfrm>
          <a:prstGeom prst="rect">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52EDB76B-CA04-2EBA-1DB4-FC7EBE7ABFD0}"/>
              </a:ext>
            </a:extLst>
          </p:cNvPr>
          <p:cNvSpPr/>
          <p:nvPr/>
        </p:nvSpPr>
        <p:spPr>
          <a:xfrm>
            <a:off x="6432770" y="2361063"/>
            <a:ext cx="1810478" cy="2232676"/>
          </a:xfrm>
          <a:prstGeom prst="rect">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04AB1553-B668-ABF8-2D41-9B4A86D34877}"/>
              </a:ext>
            </a:extLst>
          </p:cNvPr>
          <p:cNvSpPr/>
          <p:nvPr/>
        </p:nvSpPr>
        <p:spPr>
          <a:xfrm>
            <a:off x="6978258" y="2800158"/>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2848685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87" y="130428"/>
            <a:ext cx="4719129" cy="3139321"/>
          </a:xfrm>
          <a:prstGeom prst="rect">
            <a:avLst/>
          </a:prstGeom>
          <a:solidFill>
            <a:schemeClr val="tx2">
              <a:lumMod val="20000"/>
              <a:lumOff val="80000"/>
            </a:schemeClr>
          </a:solidFill>
          <a:ln w="38100">
            <a:solidFill>
              <a:schemeClr val="tx1"/>
            </a:solidFill>
          </a:ln>
        </p:spPr>
        <p:txBody>
          <a:bodyPr wrap="square">
            <a:spAutoFit/>
          </a:bodyPr>
          <a:lstStyle/>
          <a:p>
            <a:r>
              <a:rPr lang="fr-FR" dirty="0"/>
              <a:t>1) </a:t>
            </a:r>
            <a:r>
              <a:rPr lang="fr-FR" i="1" dirty="0"/>
              <a:t>Au centre</a:t>
            </a:r>
            <a:r>
              <a:rPr lang="fr-FR" dirty="0"/>
              <a:t>…</a:t>
            </a:r>
            <a:endParaRPr lang="fr-FR" i="1" dirty="0"/>
          </a:p>
          <a:p>
            <a:r>
              <a:rPr lang="fr-FR" dirty="0"/>
              <a:t>Deux puissances hégémoniques : Chine et Inde</a:t>
            </a:r>
          </a:p>
          <a:p>
            <a:r>
              <a:rPr lang="fr-FR" i="1" dirty="0"/>
              <a:t>Monstres</a:t>
            </a:r>
            <a:r>
              <a:rPr lang="fr-FR" dirty="0"/>
              <a:t> territoriaux</a:t>
            </a:r>
          </a:p>
          <a:p>
            <a:r>
              <a:rPr lang="fr-FR" dirty="0"/>
              <a:t>Démographiques et économiques</a:t>
            </a:r>
          </a:p>
          <a:p>
            <a:endParaRPr lang="fr-FR" dirty="0"/>
          </a:p>
          <a:p>
            <a:r>
              <a:rPr lang="fr-FR" dirty="0"/>
              <a:t>2) </a:t>
            </a:r>
            <a:r>
              <a:rPr lang="fr-FR" i="1" dirty="0"/>
              <a:t>En périphérie</a:t>
            </a:r>
            <a:r>
              <a:rPr lang="fr-FR" dirty="0"/>
              <a:t>…</a:t>
            </a:r>
          </a:p>
          <a:p>
            <a:r>
              <a:rPr lang="fr-FR" dirty="0"/>
              <a:t>Des puissances secondaires qui bénéficient</a:t>
            </a:r>
          </a:p>
          <a:p>
            <a:r>
              <a:rPr lang="fr-FR" dirty="0"/>
              <a:t>De leur </a:t>
            </a:r>
            <a:r>
              <a:rPr lang="fr-FR" i="1" dirty="0"/>
              <a:t>domination</a:t>
            </a:r>
            <a:r>
              <a:rPr lang="fr-FR" dirty="0"/>
              <a:t> et de leur </a:t>
            </a:r>
            <a:r>
              <a:rPr lang="fr-FR" i="1" dirty="0"/>
              <a:t>influence</a:t>
            </a:r>
            <a:r>
              <a:rPr lang="fr-FR" dirty="0"/>
              <a:t>…</a:t>
            </a:r>
          </a:p>
          <a:p>
            <a:endParaRPr lang="fr-FR" dirty="0"/>
          </a:p>
          <a:p>
            <a:r>
              <a:rPr lang="fr-FR" dirty="0"/>
              <a:t>*Des puissances périphériques</a:t>
            </a:r>
          </a:p>
          <a:p>
            <a:r>
              <a:rPr lang="fr-FR" dirty="0"/>
              <a:t>Que l’on peut regrouper en quatre régions…</a:t>
            </a:r>
          </a:p>
        </p:txBody>
      </p:sp>
      <p:pic>
        <p:nvPicPr>
          <p:cNvPr id="22" name="Picture 2" descr="C:\Users\Christophe\Pictures\My Scans\2014-10 (oct.)\scan0009.jpg">
            <a:extLst>
              <a:ext uri="{FF2B5EF4-FFF2-40B4-BE49-F238E27FC236}">
                <a16:creationId xmlns:a16="http://schemas.microsoft.com/office/drawing/2014/main" id="{B0E2FD8C-A678-2455-DD7F-AE059F3D1B8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33148" y="145407"/>
            <a:ext cx="7139693" cy="551841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4" name="Picture 2" descr="C:\Users\Christophe\Pictures\My Scans\2014-10 (oct.)\scan0009.jpg">
            <a:extLst>
              <a:ext uri="{FF2B5EF4-FFF2-40B4-BE49-F238E27FC236}">
                <a16:creationId xmlns:a16="http://schemas.microsoft.com/office/drawing/2014/main" id="{AAE71EF9-84D8-33B7-5E9A-6A4C6ACA1CA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9436" t="71590" r="81130" b="14899"/>
          <a:stretch/>
        </p:blipFill>
        <p:spPr bwMode="auto">
          <a:xfrm>
            <a:off x="6185095" y="4121834"/>
            <a:ext cx="673540" cy="745588"/>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29" name="Ellipse 28">
            <a:extLst>
              <a:ext uri="{FF2B5EF4-FFF2-40B4-BE49-F238E27FC236}">
                <a16:creationId xmlns:a16="http://schemas.microsoft.com/office/drawing/2014/main" id="{41EA9FED-3C62-D6C4-897E-463D37D143CB}"/>
              </a:ext>
            </a:extLst>
          </p:cNvPr>
          <p:cNvSpPr/>
          <p:nvPr/>
        </p:nvSpPr>
        <p:spPr>
          <a:xfrm>
            <a:off x="9214154" y="1853280"/>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 name="Rectangle 1">
            <a:extLst>
              <a:ext uri="{FF2B5EF4-FFF2-40B4-BE49-F238E27FC236}">
                <a16:creationId xmlns:a16="http://schemas.microsoft.com/office/drawing/2014/main" id="{666A6626-8EC1-7B7B-5920-0DCF6ACCF3B4}"/>
              </a:ext>
            </a:extLst>
          </p:cNvPr>
          <p:cNvSpPr/>
          <p:nvPr/>
        </p:nvSpPr>
        <p:spPr>
          <a:xfrm>
            <a:off x="7026064" y="686909"/>
            <a:ext cx="3100575" cy="2597911"/>
          </a:xfrm>
          <a:prstGeom prst="rect">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27C96DA9-DBBE-A3C4-E221-AE5B2FDE6FBE}"/>
              </a:ext>
            </a:extLst>
          </p:cNvPr>
          <p:cNvSpPr/>
          <p:nvPr/>
        </p:nvSpPr>
        <p:spPr>
          <a:xfrm>
            <a:off x="6432770" y="2361063"/>
            <a:ext cx="1810478" cy="2232676"/>
          </a:xfrm>
          <a:prstGeom prst="rect">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2EDB1858-5E19-6CA6-7050-E0FCDB940273}"/>
              </a:ext>
            </a:extLst>
          </p:cNvPr>
          <p:cNvSpPr/>
          <p:nvPr/>
        </p:nvSpPr>
        <p:spPr>
          <a:xfrm>
            <a:off x="6978258" y="2800158"/>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3059889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15904-AA1B-CBC5-6FE1-70978FA03E7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96FC011-A0A0-9FB8-06EB-5B4A33AABEF3}"/>
              </a:ext>
            </a:extLst>
          </p:cNvPr>
          <p:cNvSpPr/>
          <p:nvPr/>
        </p:nvSpPr>
        <p:spPr>
          <a:xfrm>
            <a:off x="57587" y="130428"/>
            <a:ext cx="4719129" cy="3693319"/>
          </a:xfrm>
          <a:prstGeom prst="rect">
            <a:avLst/>
          </a:prstGeom>
          <a:solidFill>
            <a:schemeClr val="tx2">
              <a:lumMod val="20000"/>
              <a:lumOff val="80000"/>
            </a:schemeClr>
          </a:solidFill>
          <a:ln w="38100">
            <a:solidFill>
              <a:schemeClr val="tx1"/>
            </a:solidFill>
          </a:ln>
        </p:spPr>
        <p:txBody>
          <a:bodyPr wrap="square">
            <a:spAutoFit/>
          </a:bodyPr>
          <a:lstStyle/>
          <a:p>
            <a:r>
              <a:rPr lang="fr-FR" dirty="0"/>
              <a:t>*Au sud…</a:t>
            </a:r>
          </a:p>
          <a:p>
            <a:r>
              <a:rPr lang="fr-FR" dirty="0"/>
              <a:t>a) Indochine : Birmanie, Siam, </a:t>
            </a:r>
            <a:r>
              <a:rPr lang="fr-FR" dirty="0" err="1"/>
              <a:t>Dai</a:t>
            </a:r>
            <a:r>
              <a:rPr lang="fr-FR" dirty="0"/>
              <a:t> Viêt</a:t>
            </a:r>
          </a:p>
          <a:p>
            <a:r>
              <a:rPr lang="fr-FR" dirty="0"/>
              <a:t>b) Au sud-est, l’Insulinde : Sultanats malais</a:t>
            </a:r>
          </a:p>
          <a:p>
            <a:endParaRPr lang="fr-FR" dirty="0"/>
          </a:p>
          <a:p>
            <a:r>
              <a:rPr lang="fr-FR" dirty="0"/>
              <a:t>c) Au nord-est : La Corée inféodée à la Chine</a:t>
            </a:r>
          </a:p>
          <a:p>
            <a:r>
              <a:rPr lang="fr-FR" dirty="0"/>
              <a:t>Et le Japon des </a:t>
            </a:r>
            <a:r>
              <a:rPr lang="fr-FR" i="1" dirty="0"/>
              <a:t>shogun</a:t>
            </a:r>
            <a:r>
              <a:rPr lang="fr-FR" dirty="0"/>
              <a:t> Tokugawa</a:t>
            </a:r>
          </a:p>
          <a:p>
            <a:r>
              <a:rPr lang="fr-FR" dirty="0"/>
              <a:t>Indépendant et </a:t>
            </a:r>
            <a:r>
              <a:rPr lang="fr-FR" u="sng" dirty="0"/>
              <a:t>partiellement</a:t>
            </a:r>
            <a:r>
              <a:rPr lang="fr-FR" dirty="0"/>
              <a:t> fermé</a:t>
            </a:r>
          </a:p>
          <a:p>
            <a:endParaRPr lang="fr-FR" dirty="0"/>
          </a:p>
          <a:p>
            <a:r>
              <a:rPr lang="fr-FR" dirty="0"/>
              <a:t>d) A l’ouest…</a:t>
            </a:r>
          </a:p>
          <a:p>
            <a:r>
              <a:rPr lang="fr-FR" dirty="0"/>
              <a:t>- Khanats turco-mongoles ouzbèks et kazakhs</a:t>
            </a:r>
          </a:p>
          <a:p>
            <a:r>
              <a:rPr lang="fr-FR" dirty="0"/>
              <a:t>- Perse et Afghanistan</a:t>
            </a:r>
          </a:p>
          <a:p>
            <a:pPr marL="285750" indent="-285750">
              <a:buFontTx/>
              <a:buChar char="-"/>
            </a:pPr>
            <a:endParaRPr lang="fr-FR" dirty="0"/>
          </a:p>
          <a:p>
            <a:r>
              <a:rPr lang="fr-FR" dirty="0"/>
              <a:t>*Et enfin, 3</a:t>
            </a:r>
            <a:r>
              <a:rPr lang="fr-FR" baseline="30000" dirty="0"/>
              <a:t>ème</a:t>
            </a:r>
            <a:r>
              <a:rPr lang="fr-FR" dirty="0"/>
              <a:t> élément…</a:t>
            </a:r>
          </a:p>
        </p:txBody>
      </p:sp>
      <p:pic>
        <p:nvPicPr>
          <p:cNvPr id="22" name="Picture 2" descr="C:\Users\Christophe\Pictures\My Scans\2014-10 (oct.)\scan0009.jpg">
            <a:extLst>
              <a:ext uri="{FF2B5EF4-FFF2-40B4-BE49-F238E27FC236}">
                <a16:creationId xmlns:a16="http://schemas.microsoft.com/office/drawing/2014/main" id="{FEC1BDC2-E1D8-1D97-3E01-9D5E10D39D1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33148" y="145407"/>
            <a:ext cx="7139693" cy="551841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4" name="Picture 2" descr="C:\Users\Christophe\Pictures\My Scans\2014-10 (oct.)\scan0009.jpg">
            <a:extLst>
              <a:ext uri="{FF2B5EF4-FFF2-40B4-BE49-F238E27FC236}">
                <a16:creationId xmlns:a16="http://schemas.microsoft.com/office/drawing/2014/main" id="{B6DDA9F7-2561-6600-E26A-ED36027B21E4}"/>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9436" t="71590" r="81130" b="14899"/>
          <a:stretch/>
        </p:blipFill>
        <p:spPr bwMode="auto">
          <a:xfrm>
            <a:off x="6185095" y="4121834"/>
            <a:ext cx="673540" cy="745588"/>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29" name="Ellipse 28">
            <a:extLst>
              <a:ext uri="{FF2B5EF4-FFF2-40B4-BE49-F238E27FC236}">
                <a16:creationId xmlns:a16="http://schemas.microsoft.com/office/drawing/2014/main" id="{A546ED8E-5594-CD5C-E8EC-8B65B9B0C2A2}"/>
              </a:ext>
            </a:extLst>
          </p:cNvPr>
          <p:cNvSpPr/>
          <p:nvPr/>
        </p:nvSpPr>
        <p:spPr>
          <a:xfrm>
            <a:off x="9214154" y="1853280"/>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4" name="Ellipse 33">
            <a:extLst>
              <a:ext uri="{FF2B5EF4-FFF2-40B4-BE49-F238E27FC236}">
                <a16:creationId xmlns:a16="http://schemas.microsoft.com/office/drawing/2014/main" id="{DA2172C6-493C-8C40-3A67-6AF3FA68305A}"/>
              </a:ext>
            </a:extLst>
          </p:cNvPr>
          <p:cNvSpPr/>
          <p:nvPr/>
        </p:nvSpPr>
        <p:spPr>
          <a:xfrm>
            <a:off x="10092759" y="162064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5" name="Ellipse 34">
            <a:extLst>
              <a:ext uri="{FF2B5EF4-FFF2-40B4-BE49-F238E27FC236}">
                <a16:creationId xmlns:a16="http://schemas.microsoft.com/office/drawing/2014/main" id="{014A9328-40F8-25C4-3B13-BE6B49CB0E2E}"/>
              </a:ext>
            </a:extLst>
          </p:cNvPr>
          <p:cNvSpPr/>
          <p:nvPr/>
        </p:nvSpPr>
        <p:spPr>
          <a:xfrm>
            <a:off x="10665965" y="149832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6" name="Ellipse 35">
            <a:extLst>
              <a:ext uri="{FF2B5EF4-FFF2-40B4-BE49-F238E27FC236}">
                <a16:creationId xmlns:a16="http://schemas.microsoft.com/office/drawing/2014/main" id="{F2B4E4C3-C4C4-792C-E465-ABD836E2DC09}"/>
              </a:ext>
            </a:extLst>
          </p:cNvPr>
          <p:cNvSpPr/>
          <p:nvPr/>
        </p:nvSpPr>
        <p:spPr>
          <a:xfrm>
            <a:off x="5497863" y="2062192"/>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7" name="Ellipse 36">
            <a:extLst>
              <a:ext uri="{FF2B5EF4-FFF2-40B4-BE49-F238E27FC236}">
                <a16:creationId xmlns:a16="http://schemas.microsoft.com/office/drawing/2014/main" id="{09E7B3F2-D317-DC19-1188-0EC495451F26}"/>
              </a:ext>
            </a:extLst>
          </p:cNvPr>
          <p:cNvSpPr/>
          <p:nvPr/>
        </p:nvSpPr>
        <p:spPr>
          <a:xfrm>
            <a:off x="6592774" y="183542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8" name="Ellipse 37">
            <a:extLst>
              <a:ext uri="{FF2B5EF4-FFF2-40B4-BE49-F238E27FC236}">
                <a16:creationId xmlns:a16="http://schemas.microsoft.com/office/drawing/2014/main" id="{8008586B-945C-B351-AA29-E824DEC847A8}"/>
              </a:ext>
            </a:extLst>
          </p:cNvPr>
          <p:cNvSpPr/>
          <p:nvPr/>
        </p:nvSpPr>
        <p:spPr>
          <a:xfrm>
            <a:off x="6571996" y="233253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pic>
        <p:nvPicPr>
          <p:cNvPr id="42" name="Image 41">
            <a:extLst>
              <a:ext uri="{FF2B5EF4-FFF2-40B4-BE49-F238E27FC236}">
                <a16:creationId xmlns:a16="http://schemas.microsoft.com/office/drawing/2014/main" id="{6BE76103-055A-F27C-BC27-80BB5EDFA4F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676" t="78496" r="35648" b="13790"/>
          <a:stretch/>
        </p:blipFill>
        <p:spPr>
          <a:xfrm>
            <a:off x="8690151" y="4354903"/>
            <a:ext cx="627797" cy="477672"/>
          </a:xfrm>
          <a:prstGeom prst="rect">
            <a:avLst/>
          </a:prstGeom>
          <a:ln w="38100">
            <a:noFill/>
          </a:ln>
        </p:spPr>
      </p:pic>
      <p:sp>
        <p:nvSpPr>
          <p:cNvPr id="44" name="Ellipse 43">
            <a:extLst>
              <a:ext uri="{FF2B5EF4-FFF2-40B4-BE49-F238E27FC236}">
                <a16:creationId xmlns:a16="http://schemas.microsoft.com/office/drawing/2014/main" id="{A678D01D-1F69-1EC5-3909-EADF8D60E8A9}"/>
              </a:ext>
            </a:extLst>
          </p:cNvPr>
          <p:cNvSpPr/>
          <p:nvPr/>
        </p:nvSpPr>
        <p:spPr>
          <a:xfrm>
            <a:off x="8932041" y="4989002"/>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0" name="Ellipse 49">
            <a:extLst>
              <a:ext uri="{FF2B5EF4-FFF2-40B4-BE49-F238E27FC236}">
                <a16:creationId xmlns:a16="http://schemas.microsoft.com/office/drawing/2014/main" id="{60FFE382-71BE-3028-7E76-F5D32E61FAE3}"/>
              </a:ext>
            </a:extLst>
          </p:cNvPr>
          <p:cNvSpPr/>
          <p:nvPr/>
        </p:nvSpPr>
        <p:spPr>
          <a:xfrm>
            <a:off x="8358978" y="324778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1" name="Ellipse 50">
            <a:extLst>
              <a:ext uri="{FF2B5EF4-FFF2-40B4-BE49-F238E27FC236}">
                <a16:creationId xmlns:a16="http://schemas.microsoft.com/office/drawing/2014/main" id="{71AC9479-647D-EFC2-8641-9427E7F529A1}"/>
              </a:ext>
            </a:extLst>
          </p:cNvPr>
          <p:cNvSpPr/>
          <p:nvPr/>
        </p:nvSpPr>
        <p:spPr>
          <a:xfrm>
            <a:off x="8746046" y="385960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4" name="Ellipse 53">
            <a:extLst>
              <a:ext uri="{FF2B5EF4-FFF2-40B4-BE49-F238E27FC236}">
                <a16:creationId xmlns:a16="http://schemas.microsoft.com/office/drawing/2014/main" id="{0C683A38-5130-B505-8AA2-D78906D367EB}"/>
              </a:ext>
            </a:extLst>
          </p:cNvPr>
          <p:cNvSpPr/>
          <p:nvPr/>
        </p:nvSpPr>
        <p:spPr>
          <a:xfrm>
            <a:off x="9027528" y="322987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 name="Ellipse 1">
            <a:extLst>
              <a:ext uri="{FF2B5EF4-FFF2-40B4-BE49-F238E27FC236}">
                <a16:creationId xmlns:a16="http://schemas.microsoft.com/office/drawing/2014/main" id="{D37EB020-C438-233E-3EED-597494E45382}"/>
              </a:ext>
            </a:extLst>
          </p:cNvPr>
          <p:cNvSpPr/>
          <p:nvPr/>
        </p:nvSpPr>
        <p:spPr>
          <a:xfrm>
            <a:off x="9701487" y="491179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 name="Ellipse 2">
            <a:extLst>
              <a:ext uri="{FF2B5EF4-FFF2-40B4-BE49-F238E27FC236}">
                <a16:creationId xmlns:a16="http://schemas.microsoft.com/office/drawing/2014/main" id="{28D4A3E8-4164-EBA1-6683-9CCE19CC90B6}"/>
              </a:ext>
            </a:extLst>
          </p:cNvPr>
          <p:cNvSpPr/>
          <p:nvPr/>
        </p:nvSpPr>
        <p:spPr>
          <a:xfrm>
            <a:off x="10236775" y="4867422"/>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 name="Ellipse 3">
            <a:extLst>
              <a:ext uri="{FF2B5EF4-FFF2-40B4-BE49-F238E27FC236}">
                <a16:creationId xmlns:a16="http://schemas.microsoft.com/office/drawing/2014/main" id="{AFEA004E-16C9-0AF7-B4CA-4AA89E78A0F4}"/>
              </a:ext>
            </a:extLst>
          </p:cNvPr>
          <p:cNvSpPr/>
          <p:nvPr/>
        </p:nvSpPr>
        <p:spPr>
          <a:xfrm>
            <a:off x="10826923" y="429374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Ellipse 4">
            <a:extLst>
              <a:ext uri="{FF2B5EF4-FFF2-40B4-BE49-F238E27FC236}">
                <a16:creationId xmlns:a16="http://schemas.microsoft.com/office/drawing/2014/main" id="{8A89E7B3-7EA3-9318-94A8-921BF951E557}"/>
              </a:ext>
            </a:extLst>
          </p:cNvPr>
          <p:cNvSpPr/>
          <p:nvPr/>
        </p:nvSpPr>
        <p:spPr>
          <a:xfrm>
            <a:off x="9553060" y="528780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 name="Ellipse 5">
            <a:extLst>
              <a:ext uri="{FF2B5EF4-FFF2-40B4-BE49-F238E27FC236}">
                <a16:creationId xmlns:a16="http://schemas.microsoft.com/office/drawing/2014/main" id="{29C474B8-4779-51B4-DC91-2614DA1E05AC}"/>
              </a:ext>
            </a:extLst>
          </p:cNvPr>
          <p:cNvSpPr/>
          <p:nvPr/>
        </p:nvSpPr>
        <p:spPr>
          <a:xfrm>
            <a:off x="6614535" y="137214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 name="Rectangle 7">
            <a:extLst>
              <a:ext uri="{FF2B5EF4-FFF2-40B4-BE49-F238E27FC236}">
                <a16:creationId xmlns:a16="http://schemas.microsoft.com/office/drawing/2014/main" id="{3C709391-0A38-8D67-E280-F9490535B5D0}"/>
              </a:ext>
            </a:extLst>
          </p:cNvPr>
          <p:cNvSpPr/>
          <p:nvPr/>
        </p:nvSpPr>
        <p:spPr>
          <a:xfrm>
            <a:off x="8110582" y="3125336"/>
            <a:ext cx="1454557" cy="1229567"/>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5888C11A-8400-BACF-1871-62B931208D68}"/>
              </a:ext>
            </a:extLst>
          </p:cNvPr>
          <p:cNvSpPr/>
          <p:nvPr/>
        </p:nvSpPr>
        <p:spPr>
          <a:xfrm>
            <a:off x="9845504" y="696037"/>
            <a:ext cx="1194054" cy="1366154"/>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1A1925B7-D37E-F9AA-0795-4D7A493909EC}"/>
              </a:ext>
            </a:extLst>
          </p:cNvPr>
          <p:cNvSpPr/>
          <p:nvPr/>
        </p:nvSpPr>
        <p:spPr>
          <a:xfrm>
            <a:off x="5150606" y="1184004"/>
            <a:ext cx="1797251" cy="2045866"/>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0D82F46-F542-A567-F9A8-C626026A7EB6}"/>
              </a:ext>
            </a:extLst>
          </p:cNvPr>
          <p:cNvSpPr/>
          <p:nvPr/>
        </p:nvSpPr>
        <p:spPr>
          <a:xfrm>
            <a:off x="8358257" y="4217586"/>
            <a:ext cx="2884694" cy="1366154"/>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3B058122-0E8A-B043-FDBD-7AF1CCE35BEB}"/>
              </a:ext>
            </a:extLst>
          </p:cNvPr>
          <p:cNvSpPr/>
          <p:nvPr/>
        </p:nvSpPr>
        <p:spPr>
          <a:xfrm>
            <a:off x="7026064" y="686909"/>
            <a:ext cx="3100575" cy="2597911"/>
          </a:xfrm>
          <a:prstGeom prst="rect">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1B480272-6D23-5EE3-EF49-0AE3696861E5}"/>
              </a:ext>
            </a:extLst>
          </p:cNvPr>
          <p:cNvSpPr/>
          <p:nvPr/>
        </p:nvSpPr>
        <p:spPr>
          <a:xfrm>
            <a:off x="6432770" y="2361063"/>
            <a:ext cx="1810478" cy="2232676"/>
          </a:xfrm>
          <a:prstGeom prst="rect">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5CA1D6B3-171B-D3DC-1FD5-2207F7C74F43}"/>
              </a:ext>
            </a:extLst>
          </p:cNvPr>
          <p:cNvSpPr/>
          <p:nvPr/>
        </p:nvSpPr>
        <p:spPr>
          <a:xfrm>
            <a:off x="6978258" y="2800158"/>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1704739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87" y="130428"/>
            <a:ext cx="4719129" cy="6186309"/>
          </a:xfrm>
          <a:prstGeom prst="rect">
            <a:avLst/>
          </a:prstGeom>
          <a:solidFill>
            <a:schemeClr val="tx2">
              <a:lumMod val="20000"/>
              <a:lumOff val="80000"/>
            </a:schemeClr>
          </a:solidFill>
          <a:ln w="38100">
            <a:solidFill>
              <a:schemeClr val="tx1"/>
            </a:solidFill>
          </a:ln>
        </p:spPr>
        <p:txBody>
          <a:bodyPr wrap="square">
            <a:spAutoFit/>
          </a:bodyPr>
          <a:lstStyle/>
          <a:p>
            <a:r>
              <a:rPr lang="fr-FR" dirty="0"/>
              <a:t>3) </a:t>
            </a:r>
            <a:r>
              <a:rPr lang="fr-FR" i="1" dirty="0"/>
              <a:t>En marge</a:t>
            </a:r>
            <a:r>
              <a:rPr lang="fr-FR" dirty="0"/>
              <a:t>, les intrus européens et russes…</a:t>
            </a:r>
          </a:p>
          <a:p>
            <a:endParaRPr lang="fr-FR" dirty="0"/>
          </a:p>
          <a:p>
            <a:r>
              <a:rPr lang="fr-FR" dirty="0"/>
              <a:t>*Depuis les XVIe-XVIIe siècles : Des </a:t>
            </a:r>
            <a:r>
              <a:rPr lang="fr-FR" i="1" dirty="0"/>
              <a:t>intrusions</a:t>
            </a:r>
            <a:r>
              <a:rPr lang="fr-FR" dirty="0"/>
              <a:t>…</a:t>
            </a:r>
          </a:p>
          <a:p>
            <a:r>
              <a:rPr lang="fr-FR" dirty="0"/>
              <a:t>NB : En périphérie et/ou sur les côtes</a:t>
            </a:r>
          </a:p>
          <a:p>
            <a:endParaRPr lang="fr-FR" dirty="0"/>
          </a:p>
          <a:p>
            <a:r>
              <a:rPr lang="fr-FR" dirty="0"/>
              <a:t>*1565 : Les Espagnols, venus du Mexique Conquièrent les Philippines</a:t>
            </a:r>
          </a:p>
          <a:p>
            <a:endParaRPr lang="fr-FR" dirty="0"/>
          </a:p>
          <a:p>
            <a:r>
              <a:rPr lang="fr-FR" dirty="0"/>
              <a:t>*1619 : En Insulinde, à Batavia…</a:t>
            </a:r>
          </a:p>
          <a:p>
            <a:r>
              <a:rPr lang="fr-FR" dirty="0"/>
              <a:t>La VOC hollandaise qui avec ses possessions</a:t>
            </a:r>
          </a:p>
          <a:p>
            <a:r>
              <a:rPr lang="fr-FR" dirty="0"/>
              <a:t>Ses productions et ses monopoles imposés aux sultanats malais, domine le commerce</a:t>
            </a:r>
          </a:p>
          <a:p>
            <a:endParaRPr lang="fr-FR" dirty="0"/>
          </a:p>
          <a:p>
            <a:r>
              <a:rPr lang="fr-FR" dirty="0"/>
              <a:t>*En Inde, des comptoirs…</a:t>
            </a:r>
          </a:p>
          <a:p>
            <a:r>
              <a:rPr lang="fr-FR" dirty="0"/>
              <a:t>*1500-58 : Portugais</a:t>
            </a:r>
          </a:p>
          <a:p>
            <a:r>
              <a:rPr lang="fr-FR" dirty="0"/>
              <a:t>*1600-74 : Hollandais ; Puis…</a:t>
            </a:r>
          </a:p>
          <a:p>
            <a:r>
              <a:rPr lang="fr-FR" dirty="0"/>
              <a:t>*1612-90 : Britanniques ; Et enfin...</a:t>
            </a:r>
          </a:p>
          <a:p>
            <a:r>
              <a:rPr lang="fr-FR" dirty="0"/>
              <a:t>*1674-1739 : Français</a:t>
            </a:r>
          </a:p>
          <a:p>
            <a:endParaRPr lang="fr-FR" dirty="0"/>
          </a:p>
          <a:p>
            <a:r>
              <a:rPr lang="fr-FR" dirty="0"/>
              <a:t>*Fin XVIIIe-début XIXe siècle</a:t>
            </a:r>
          </a:p>
          <a:p>
            <a:r>
              <a:rPr lang="fr-FR" dirty="0"/>
              <a:t>Les intrusions laissent place</a:t>
            </a:r>
          </a:p>
          <a:p>
            <a:r>
              <a:rPr lang="fr-FR" dirty="0"/>
              <a:t>A une pression européenne croissante…</a:t>
            </a:r>
          </a:p>
        </p:txBody>
      </p:sp>
      <p:pic>
        <p:nvPicPr>
          <p:cNvPr id="22" name="Picture 2" descr="C:\Users\Christophe\Pictures\My Scans\2014-10 (oct.)\scan0009.jpg">
            <a:extLst>
              <a:ext uri="{FF2B5EF4-FFF2-40B4-BE49-F238E27FC236}">
                <a16:creationId xmlns:a16="http://schemas.microsoft.com/office/drawing/2014/main" id="{B0E2FD8C-A678-2455-DD7F-AE059F3D1B8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33148" y="145407"/>
            <a:ext cx="7139693" cy="551841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4" name="Picture 2" descr="C:\Users\Christophe\Pictures\My Scans\2014-10 (oct.)\scan0009.jpg">
            <a:extLst>
              <a:ext uri="{FF2B5EF4-FFF2-40B4-BE49-F238E27FC236}">
                <a16:creationId xmlns:a16="http://schemas.microsoft.com/office/drawing/2014/main" id="{AAE71EF9-84D8-33B7-5E9A-6A4C6ACA1CA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9436" t="71590" r="81130" b="14899"/>
          <a:stretch/>
        </p:blipFill>
        <p:spPr bwMode="auto">
          <a:xfrm>
            <a:off x="6185095" y="4121834"/>
            <a:ext cx="673540" cy="745588"/>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19A6E34-937D-08A8-B81C-E23949FB1EDC}"/>
              </a:ext>
            </a:extLst>
          </p:cNvPr>
          <p:cNvSpPr/>
          <p:nvPr/>
        </p:nvSpPr>
        <p:spPr>
          <a:xfrm>
            <a:off x="5160238" y="317578"/>
            <a:ext cx="1222178"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1500-1739</a:t>
            </a:r>
            <a:endParaRPr lang="fr-FR" sz="1800" dirty="0">
              <a:effectLst/>
              <a:latin typeface="Times New Roman" panose="02020603050405020304" pitchFamily="18" charset="0"/>
              <a:ea typeface="Times New Roman" panose="02020603050405020304" pitchFamily="18" charset="0"/>
            </a:endParaRPr>
          </a:p>
        </p:txBody>
      </p:sp>
      <p:sp>
        <p:nvSpPr>
          <p:cNvPr id="29" name="Ellipse 28">
            <a:extLst>
              <a:ext uri="{FF2B5EF4-FFF2-40B4-BE49-F238E27FC236}">
                <a16:creationId xmlns:a16="http://schemas.microsoft.com/office/drawing/2014/main" id="{41EA9FED-3C62-D6C4-897E-463D37D143CB}"/>
              </a:ext>
            </a:extLst>
          </p:cNvPr>
          <p:cNvSpPr/>
          <p:nvPr/>
        </p:nvSpPr>
        <p:spPr>
          <a:xfrm>
            <a:off x="9214154" y="1853280"/>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4" name="Ellipse 33">
            <a:extLst>
              <a:ext uri="{FF2B5EF4-FFF2-40B4-BE49-F238E27FC236}">
                <a16:creationId xmlns:a16="http://schemas.microsoft.com/office/drawing/2014/main" id="{3221C00C-B4E9-4DFA-DBC0-EF71DFF3B945}"/>
              </a:ext>
            </a:extLst>
          </p:cNvPr>
          <p:cNvSpPr/>
          <p:nvPr/>
        </p:nvSpPr>
        <p:spPr>
          <a:xfrm>
            <a:off x="10092759" y="162064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5" name="Ellipse 34">
            <a:extLst>
              <a:ext uri="{FF2B5EF4-FFF2-40B4-BE49-F238E27FC236}">
                <a16:creationId xmlns:a16="http://schemas.microsoft.com/office/drawing/2014/main" id="{6D62AD30-17C7-8AD5-62EB-FEB1C0FA5C21}"/>
              </a:ext>
            </a:extLst>
          </p:cNvPr>
          <p:cNvSpPr/>
          <p:nvPr/>
        </p:nvSpPr>
        <p:spPr>
          <a:xfrm>
            <a:off x="10665965" y="149832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 name="Ellipse 2">
            <a:extLst>
              <a:ext uri="{FF2B5EF4-FFF2-40B4-BE49-F238E27FC236}">
                <a16:creationId xmlns:a16="http://schemas.microsoft.com/office/drawing/2014/main" id="{69D6E609-8F4B-A9C4-1761-1C2696FBD49D}"/>
              </a:ext>
            </a:extLst>
          </p:cNvPr>
          <p:cNvSpPr/>
          <p:nvPr/>
        </p:nvSpPr>
        <p:spPr>
          <a:xfrm>
            <a:off x="5497863" y="2062192"/>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 name="Ellipse 3">
            <a:extLst>
              <a:ext uri="{FF2B5EF4-FFF2-40B4-BE49-F238E27FC236}">
                <a16:creationId xmlns:a16="http://schemas.microsoft.com/office/drawing/2014/main" id="{E79AEDE7-5517-A026-6A02-A78AD12E6767}"/>
              </a:ext>
            </a:extLst>
          </p:cNvPr>
          <p:cNvSpPr/>
          <p:nvPr/>
        </p:nvSpPr>
        <p:spPr>
          <a:xfrm>
            <a:off x="6592774" y="183542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Ellipse 4">
            <a:extLst>
              <a:ext uri="{FF2B5EF4-FFF2-40B4-BE49-F238E27FC236}">
                <a16:creationId xmlns:a16="http://schemas.microsoft.com/office/drawing/2014/main" id="{BC03E998-95A0-D95E-14D1-9242D57EA578}"/>
              </a:ext>
            </a:extLst>
          </p:cNvPr>
          <p:cNvSpPr/>
          <p:nvPr/>
        </p:nvSpPr>
        <p:spPr>
          <a:xfrm>
            <a:off x="6571996" y="2332536"/>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 name="Ellipse 8">
            <a:extLst>
              <a:ext uri="{FF2B5EF4-FFF2-40B4-BE49-F238E27FC236}">
                <a16:creationId xmlns:a16="http://schemas.microsoft.com/office/drawing/2014/main" id="{10DDD265-3215-D84D-838C-128EAE3E35CF}"/>
              </a:ext>
            </a:extLst>
          </p:cNvPr>
          <p:cNvSpPr/>
          <p:nvPr/>
        </p:nvSpPr>
        <p:spPr>
          <a:xfrm>
            <a:off x="10371824" y="350085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pic>
        <p:nvPicPr>
          <p:cNvPr id="36" name="Image 35">
            <a:extLst>
              <a:ext uri="{FF2B5EF4-FFF2-40B4-BE49-F238E27FC236}">
                <a16:creationId xmlns:a16="http://schemas.microsoft.com/office/drawing/2014/main" id="{AF64AE93-5CB5-F32E-EBB3-497B67B8176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676" t="78496" r="35648" b="13790"/>
          <a:stretch/>
        </p:blipFill>
        <p:spPr>
          <a:xfrm>
            <a:off x="8690151" y="4354903"/>
            <a:ext cx="627797" cy="477672"/>
          </a:xfrm>
          <a:prstGeom prst="rect">
            <a:avLst/>
          </a:prstGeom>
          <a:ln w="38100">
            <a:noFill/>
          </a:ln>
        </p:spPr>
      </p:pic>
      <p:sp>
        <p:nvSpPr>
          <p:cNvPr id="37" name="Ellipse 36">
            <a:extLst>
              <a:ext uri="{FF2B5EF4-FFF2-40B4-BE49-F238E27FC236}">
                <a16:creationId xmlns:a16="http://schemas.microsoft.com/office/drawing/2014/main" id="{BF0F1BF3-A9A6-48B3-8875-2DB64BF43A48}"/>
              </a:ext>
            </a:extLst>
          </p:cNvPr>
          <p:cNvSpPr/>
          <p:nvPr/>
        </p:nvSpPr>
        <p:spPr>
          <a:xfrm>
            <a:off x="9320285" y="5261439"/>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0" name="Ellipse 9">
            <a:extLst>
              <a:ext uri="{FF2B5EF4-FFF2-40B4-BE49-F238E27FC236}">
                <a16:creationId xmlns:a16="http://schemas.microsoft.com/office/drawing/2014/main" id="{A729A16D-669B-B4A3-B157-080E38DD8EA5}"/>
              </a:ext>
            </a:extLst>
          </p:cNvPr>
          <p:cNvSpPr/>
          <p:nvPr/>
        </p:nvSpPr>
        <p:spPr>
          <a:xfrm>
            <a:off x="7779297" y="324778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3" name="Ellipse 12">
            <a:extLst>
              <a:ext uri="{FF2B5EF4-FFF2-40B4-BE49-F238E27FC236}">
                <a16:creationId xmlns:a16="http://schemas.microsoft.com/office/drawing/2014/main" id="{45FADC6B-7C9D-3CB5-E66E-B09E994318A7}"/>
              </a:ext>
            </a:extLst>
          </p:cNvPr>
          <p:cNvSpPr/>
          <p:nvPr/>
        </p:nvSpPr>
        <p:spPr>
          <a:xfrm>
            <a:off x="7221262" y="404182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4" name="Ellipse 13">
            <a:extLst>
              <a:ext uri="{FF2B5EF4-FFF2-40B4-BE49-F238E27FC236}">
                <a16:creationId xmlns:a16="http://schemas.microsoft.com/office/drawing/2014/main" id="{EC6F42EA-442B-0273-C00A-5DC28B4575C0}"/>
              </a:ext>
            </a:extLst>
          </p:cNvPr>
          <p:cNvSpPr/>
          <p:nvPr/>
        </p:nvSpPr>
        <p:spPr>
          <a:xfrm>
            <a:off x="6813677" y="356201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8" name="Ellipse 17">
            <a:extLst>
              <a:ext uri="{FF2B5EF4-FFF2-40B4-BE49-F238E27FC236}">
                <a16:creationId xmlns:a16="http://schemas.microsoft.com/office/drawing/2014/main" id="{A5345D33-130A-617E-3364-03F9B5429825}"/>
              </a:ext>
            </a:extLst>
          </p:cNvPr>
          <p:cNvSpPr/>
          <p:nvPr/>
        </p:nvSpPr>
        <p:spPr>
          <a:xfrm>
            <a:off x="8932041" y="4989002"/>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7" name="Ellipse 26">
            <a:extLst>
              <a:ext uri="{FF2B5EF4-FFF2-40B4-BE49-F238E27FC236}">
                <a16:creationId xmlns:a16="http://schemas.microsoft.com/office/drawing/2014/main" id="{88B8F8A8-0DC4-64CD-A19B-31757AA0C79A}"/>
              </a:ext>
            </a:extLst>
          </p:cNvPr>
          <p:cNvSpPr/>
          <p:nvPr/>
        </p:nvSpPr>
        <p:spPr>
          <a:xfrm>
            <a:off x="8358978" y="3247783"/>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8" name="Ellipse 37">
            <a:extLst>
              <a:ext uri="{FF2B5EF4-FFF2-40B4-BE49-F238E27FC236}">
                <a16:creationId xmlns:a16="http://schemas.microsoft.com/office/drawing/2014/main" id="{C36CD5A1-F775-4C32-BF7C-89B8E2FEFAAD}"/>
              </a:ext>
            </a:extLst>
          </p:cNvPr>
          <p:cNvSpPr/>
          <p:nvPr/>
        </p:nvSpPr>
        <p:spPr>
          <a:xfrm>
            <a:off x="8746046" y="385960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9" name="Ellipse 38">
            <a:extLst>
              <a:ext uri="{FF2B5EF4-FFF2-40B4-BE49-F238E27FC236}">
                <a16:creationId xmlns:a16="http://schemas.microsoft.com/office/drawing/2014/main" id="{16C61D83-948A-ADEE-D170-C5AC8EF8F651}"/>
              </a:ext>
            </a:extLst>
          </p:cNvPr>
          <p:cNvSpPr/>
          <p:nvPr/>
        </p:nvSpPr>
        <p:spPr>
          <a:xfrm>
            <a:off x="9027528" y="322987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 name="Ellipse 5">
            <a:extLst>
              <a:ext uri="{FF2B5EF4-FFF2-40B4-BE49-F238E27FC236}">
                <a16:creationId xmlns:a16="http://schemas.microsoft.com/office/drawing/2014/main" id="{CECD388F-EE17-F40C-5789-9C5B35FEF735}"/>
              </a:ext>
            </a:extLst>
          </p:cNvPr>
          <p:cNvSpPr/>
          <p:nvPr/>
        </p:nvSpPr>
        <p:spPr>
          <a:xfrm>
            <a:off x="9701487" y="4911797"/>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 name="Ellipse 7">
            <a:extLst>
              <a:ext uri="{FF2B5EF4-FFF2-40B4-BE49-F238E27FC236}">
                <a16:creationId xmlns:a16="http://schemas.microsoft.com/office/drawing/2014/main" id="{0B78C754-D6DD-3D9F-0C44-9C4944B4CF10}"/>
              </a:ext>
            </a:extLst>
          </p:cNvPr>
          <p:cNvSpPr/>
          <p:nvPr/>
        </p:nvSpPr>
        <p:spPr>
          <a:xfrm>
            <a:off x="10236775" y="4867422"/>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1" name="Ellipse 10">
            <a:extLst>
              <a:ext uri="{FF2B5EF4-FFF2-40B4-BE49-F238E27FC236}">
                <a16:creationId xmlns:a16="http://schemas.microsoft.com/office/drawing/2014/main" id="{D421DD1C-993F-D77A-E291-92683FAB5A54}"/>
              </a:ext>
            </a:extLst>
          </p:cNvPr>
          <p:cNvSpPr/>
          <p:nvPr/>
        </p:nvSpPr>
        <p:spPr>
          <a:xfrm>
            <a:off x="10826923" y="4293747"/>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5" name="Ellipse 14">
            <a:extLst>
              <a:ext uri="{FF2B5EF4-FFF2-40B4-BE49-F238E27FC236}">
                <a16:creationId xmlns:a16="http://schemas.microsoft.com/office/drawing/2014/main" id="{82308730-5934-C83C-001D-B206BE28D18E}"/>
              </a:ext>
            </a:extLst>
          </p:cNvPr>
          <p:cNvSpPr/>
          <p:nvPr/>
        </p:nvSpPr>
        <p:spPr>
          <a:xfrm>
            <a:off x="9553060" y="528780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6" name="Ellipse 15">
            <a:extLst>
              <a:ext uri="{FF2B5EF4-FFF2-40B4-BE49-F238E27FC236}">
                <a16:creationId xmlns:a16="http://schemas.microsoft.com/office/drawing/2014/main" id="{0CC5792B-ABEE-93DB-D4B8-2604C3EE2ECC}"/>
              </a:ext>
            </a:extLst>
          </p:cNvPr>
          <p:cNvSpPr/>
          <p:nvPr/>
        </p:nvSpPr>
        <p:spPr>
          <a:xfrm>
            <a:off x="6614535" y="1372143"/>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7" name="Connecteur droit avec flèche 16">
            <a:extLst>
              <a:ext uri="{FF2B5EF4-FFF2-40B4-BE49-F238E27FC236}">
                <a16:creationId xmlns:a16="http://schemas.microsoft.com/office/drawing/2014/main" id="{E735C4CC-BB57-36CD-F102-084275EE819F}"/>
              </a:ext>
            </a:extLst>
          </p:cNvPr>
          <p:cNvCxnSpPr>
            <a:cxnSpLocks/>
          </p:cNvCxnSpPr>
          <p:nvPr/>
        </p:nvCxnSpPr>
        <p:spPr>
          <a:xfrm flipH="1">
            <a:off x="10532767" y="3500857"/>
            <a:ext cx="985943" cy="4068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ED1E1983-8B4A-A0A1-C569-7A81DFE37B7C}"/>
              </a:ext>
            </a:extLst>
          </p:cNvPr>
          <p:cNvCxnSpPr>
            <a:cxnSpLocks/>
            <a:endCxn id="37" idx="2"/>
          </p:cNvCxnSpPr>
          <p:nvPr/>
        </p:nvCxnSpPr>
        <p:spPr>
          <a:xfrm flipV="1">
            <a:off x="8358978" y="5365895"/>
            <a:ext cx="961307" cy="1044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BCA62E97-21BD-E124-A50D-BB3ADBC06250}"/>
              </a:ext>
            </a:extLst>
          </p:cNvPr>
          <p:cNvCxnSpPr>
            <a:cxnSpLocks/>
            <a:endCxn id="14" idx="3"/>
          </p:cNvCxnSpPr>
          <p:nvPr/>
        </p:nvCxnSpPr>
        <p:spPr>
          <a:xfrm flipV="1">
            <a:off x="6382416" y="3666413"/>
            <a:ext cx="452352" cy="138374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3E40079F-F2D2-A6CC-F778-F5ABB08A22AF}"/>
              </a:ext>
            </a:extLst>
          </p:cNvPr>
          <p:cNvCxnSpPr>
            <a:cxnSpLocks/>
            <a:endCxn id="10" idx="4"/>
          </p:cNvCxnSpPr>
          <p:nvPr/>
        </p:nvCxnSpPr>
        <p:spPr>
          <a:xfrm flipV="1">
            <a:off x="7512818" y="3370095"/>
            <a:ext cx="338487" cy="14624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4E0FE8EE-770E-AC93-E346-C6A5D74A269F}"/>
              </a:ext>
            </a:extLst>
          </p:cNvPr>
          <p:cNvCxnSpPr>
            <a:cxnSpLocks/>
            <a:endCxn id="13" idx="5"/>
          </p:cNvCxnSpPr>
          <p:nvPr/>
        </p:nvCxnSpPr>
        <p:spPr>
          <a:xfrm flipH="1" flipV="1">
            <a:off x="7344187" y="4146227"/>
            <a:ext cx="254540" cy="2429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34E4C2D9-2B3D-3CE6-F9BD-4ECD2128C2BC}"/>
              </a:ext>
            </a:extLst>
          </p:cNvPr>
          <p:cNvCxnSpPr>
            <a:cxnSpLocks/>
          </p:cNvCxnSpPr>
          <p:nvPr/>
        </p:nvCxnSpPr>
        <p:spPr>
          <a:xfrm flipV="1">
            <a:off x="5346449" y="4832575"/>
            <a:ext cx="2166369" cy="35764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Ellipse 29">
            <a:extLst>
              <a:ext uri="{FF2B5EF4-FFF2-40B4-BE49-F238E27FC236}">
                <a16:creationId xmlns:a16="http://schemas.microsoft.com/office/drawing/2014/main" id="{A6261307-109B-CFB6-31DA-39B9CF6A9626}"/>
              </a:ext>
            </a:extLst>
          </p:cNvPr>
          <p:cNvSpPr/>
          <p:nvPr/>
        </p:nvSpPr>
        <p:spPr>
          <a:xfrm>
            <a:off x="6978258" y="2800158"/>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2" name="Ellipse 11">
            <a:extLst>
              <a:ext uri="{FF2B5EF4-FFF2-40B4-BE49-F238E27FC236}">
                <a16:creationId xmlns:a16="http://schemas.microsoft.com/office/drawing/2014/main" id="{67F0A171-EC96-B3B4-501B-0934D043FC55}"/>
              </a:ext>
            </a:extLst>
          </p:cNvPr>
          <p:cNvSpPr/>
          <p:nvPr/>
        </p:nvSpPr>
        <p:spPr>
          <a:xfrm>
            <a:off x="5174705" y="144281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
        <p:nvSpPr>
          <p:cNvPr id="19" name="Ellipse 18">
            <a:extLst>
              <a:ext uri="{FF2B5EF4-FFF2-40B4-BE49-F238E27FC236}">
                <a16:creationId xmlns:a16="http://schemas.microsoft.com/office/drawing/2014/main" id="{E19E31CC-C9EA-2150-A251-9AB927E05215}"/>
              </a:ext>
            </a:extLst>
          </p:cNvPr>
          <p:cNvSpPr/>
          <p:nvPr/>
        </p:nvSpPr>
        <p:spPr>
          <a:xfrm>
            <a:off x="5207408" y="751493"/>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21" name="Connecteur droit avec flèche 20">
            <a:extLst>
              <a:ext uri="{FF2B5EF4-FFF2-40B4-BE49-F238E27FC236}">
                <a16:creationId xmlns:a16="http://schemas.microsoft.com/office/drawing/2014/main" id="{6886ED03-73E6-F5F7-A96C-EC653516F8DA}"/>
              </a:ext>
            </a:extLst>
          </p:cNvPr>
          <p:cNvCxnSpPr>
            <a:cxnSpLocks/>
            <a:stCxn id="19" idx="4"/>
            <a:endCxn id="12" idx="0"/>
          </p:cNvCxnSpPr>
          <p:nvPr/>
        </p:nvCxnSpPr>
        <p:spPr>
          <a:xfrm flipH="1">
            <a:off x="5246713" y="960405"/>
            <a:ext cx="89425" cy="4824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003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87" y="130428"/>
            <a:ext cx="4719129" cy="5632311"/>
          </a:xfrm>
          <a:prstGeom prst="rect">
            <a:avLst/>
          </a:prstGeom>
          <a:solidFill>
            <a:schemeClr val="tx2">
              <a:lumMod val="20000"/>
              <a:lumOff val="80000"/>
            </a:schemeClr>
          </a:solidFill>
          <a:ln w="38100">
            <a:solidFill>
              <a:schemeClr val="tx1"/>
            </a:solidFill>
          </a:ln>
        </p:spPr>
        <p:txBody>
          <a:bodyPr wrap="square">
            <a:spAutoFit/>
          </a:bodyPr>
          <a:lstStyle/>
          <a:p>
            <a:r>
              <a:rPr lang="fr-FR" dirty="0"/>
              <a:t>*1801 : Les Russes arrivent dans le Caucase</a:t>
            </a:r>
          </a:p>
          <a:p>
            <a:r>
              <a:rPr lang="fr-FR" dirty="0"/>
              <a:t>Et surtout…</a:t>
            </a:r>
          </a:p>
          <a:p>
            <a:endParaRPr lang="fr-FR" dirty="0"/>
          </a:p>
          <a:p>
            <a:r>
              <a:rPr lang="fr-FR" dirty="0"/>
              <a:t>*1757-1818-49 : L’Inde et ses richesses</a:t>
            </a:r>
          </a:p>
          <a:p>
            <a:r>
              <a:rPr lang="fr-FR" dirty="0"/>
              <a:t>Est conquise par les Britanniques</a:t>
            </a:r>
          </a:p>
          <a:p>
            <a:endParaRPr lang="fr-FR" dirty="0"/>
          </a:p>
          <a:p>
            <a:r>
              <a:rPr lang="fr-FR" u="sng" dirty="0"/>
              <a:t>Mais aussi…</a:t>
            </a:r>
          </a:p>
          <a:p>
            <a:r>
              <a:rPr lang="fr-FR" dirty="0"/>
              <a:t>*1760-98 : En Insulinde</a:t>
            </a:r>
          </a:p>
          <a:p>
            <a:r>
              <a:rPr lang="fr-FR" dirty="0"/>
              <a:t>Déclin et faillite de la puissante VOC</a:t>
            </a:r>
          </a:p>
          <a:p>
            <a:endParaRPr lang="fr-FR" dirty="0"/>
          </a:p>
          <a:p>
            <a:r>
              <a:rPr lang="fr-FR" dirty="0"/>
              <a:t>Donc…</a:t>
            </a:r>
          </a:p>
          <a:p>
            <a:r>
              <a:rPr lang="fr-FR" dirty="0"/>
              <a:t>*Fin XVIIIe-début XIXe siècle</a:t>
            </a:r>
            <a:endParaRPr lang="fr-FR" i="1" dirty="0"/>
          </a:p>
          <a:p>
            <a:r>
              <a:rPr lang="fr-FR" i="1" dirty="0"/>
              <a:t>Une pression européenne croissante</a:t>
            </a:r>
            <a:r>
              <a:rPr lang="fr-FR" dirty="0"/>
              <a:t>…</a:t>
            </a:r>
          </a:p>
          <a:p>
            <a:endParaRPr lang="fr-FR" i="1" dirty="0"/>
          </a:p>
          <a:p>
            <a:r>
              <a:rPr lang="fr-FR" dirty="0"/>
              <a:t>Mais qui paradoxalement</a:t>
            </a:r>
          </a:p>
          <a:p>
            <a:r>
              <a:rPr lang="fr-FR" dirty="0"/>
              <a:t>S’est faite globalement dans le cadre</a:t>
            </a:r>
          </a:p>
          <a:p>
            <a:r>
              <a:rPr lang="fr-FR" dirty="0"/>
              <a:t>D’</a:t>
            </a:r>
            <a:r>
              <a:rPr lang="fr-FR" i="1" dirty="0"/>
              <a:t>un déclin relatif</a:t>
            </a:r>
            <a:r>
              <a:rPr lang="fr-FR" dirty="0"/>
              <a:t> des Européens</a:t>
            </a:r>
          </a:p>
          <a:p>
            <a:endParaRPr lang="fr-FR" dirty="0"/>
          </a:p>
          <a:p>
            <a:r>
              <a:rPr lang="fr-FR" dirty="0"/>
              <a:t>*Comment expliquer ce paradoxe ?</a:t>
            </a:r>
          </a:p>
          <a:p>
            <a:r>
              <a:rPr lang="fr-FR" dirty="0"/>
              <a:t>Reprenons la chronologie…</a:t>
            </a:r>
          </a:p>
        </p:txBody>
      </p:sp>
      <p:pic>
        <p:nvPicPr>
          <p:cNvPr id="22" name="Picture 2" descr="C:\Users\Christophe\Pictures\My Scans\2014-10 (oct.)\scan0009.jpg">
            <a:extLst>
              <a:ext uri="{FF2B5EF4-FFF2-40B4-BE49-F238E27FC236}">
                <a16:creationId xmlns:a16="http://schemas.microsoft.com/office/drawing/2014/main" id="{B0E2FD8C-A678-2455-DD7F-AE059F3D1B8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33148" y="145407"/>
            <a:ext cx="7139693" cy="551841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3" name="Picture 2" descr="C:\Users\Christophe\Pictures\My Scans\2016-02 (févr.)\scan0001.jpg">
            <a:extLst>
              <a:ext uri="{FF2B5EF4-FFF2-40B4-BE49-F238E27FC236}">
                <a16:creationId xmlns:a16="http://schemas.microsoft.com/office/drawing/2014/main" id="{CE36CBBC-F4C6-6314-A40D-A3EB4D6F132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0002" t="3935" r="25267" b="5503"/>
          <a:stretch/>
        </p:blipFill>
        <p:spPr bwMode="auto">
          <a:xfrm>
            <a:off x="6432770" y="2254086"/>
            <a:ext cx="1687648" cy="2339653"/>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24" name="Picture 2" descr="C:\Users\Christophe\Pictures\My Scans\2014-10 (oct.)\scan0009.jpg">
            <a:extLst>
              <a:ext uri="{FF2B5EF4-FFF2-40B4-BE49-F238E27FC236}">
                <a16:creationId xmlns:a16="http://schemas.microsoft.com/office/drawing/2014/main" id="{AAE71EF9-84D8-33B7-5E9A-6A4C6ACA1CA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9436" t="71590" r="81130" b="14899"/>
          <a:stretch/>
        </p:blipFill>
        <p:spPr bwMode="auto">
          <a:xfrm>
            <a:off x="6185095" y="4121834"/>
            <a:ext cx="673540" cy="745588"/>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25" name="Picture 2" descr="C:\Users\Christophe\Pictures\My Scans\2014-10 (oct.)\scan0009.jpg">
            <a:extLst>
              <a:ext uri="{FF2B5EF4-FFF2-40B4-BE49-F238E27FC236}">
                <a16:creationId xmlns:a16="http://schemas.microsoft.com/office/drawing/2014/main" id="{7ABF4D0C-9FB5-53B3-CD32-7AC2411519B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32376" t="38377" r="48126" b="52966"/>
          <a:stretch/>
        </p:blipFill>
        <p:spPr bwMode="auto">
          <a:xfrm>
            <a:off x="7276594" y="2254086"/>
            <a:ext cx="1392071" cy="477671"/>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26" name="Picture 2" descr="C:\Users\Christophe\Pictures\My Scans\2014-10 (oct.)\scan0009.jpg">
            <a:extLst>
              <a:ext uri="{FF2B5EF4-FFF2-40B4-BE49-F238E27FC236}">
                <a16:creationId xmlns:a16="http://schemas.microsoft.com/office/drawing/2014/main" id="{CF6D6CE8-98E6-BAA1-27BE-1C7615B29B34}"/>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6466" t="40385" r="73976" b="56895"/>
          <a:stretch/>
        </p:blipFill>
        <p:spPr bwMode="auto">
          <a:xfrm>
            <a:off x="6096000" y="2417858"/>
            <a:ext cx="682388" cy="150126"/>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29" name="Ellipse 28">
            <a:extLst>
              <a:ext uri="{FF2B5EF4-FFF2-40B4-BE49-F238E27FC236}">
                <a16:creationId xmlns:a16="http://schemas.microsoft.com/office/drawing/2014/main" id="{41EA9FED-3C62-D6C4-897E-463D37D143CB}"/>
              </a:ext>
            </a:extLst>
          </p:cNvPr>
          <p:cNvSpPr/>
          <p:nvPr/>
        </p:nvSpPr>
        <p:spPr>
          <a:xfrm>
            <a:off x="9214154" y="1853280"/>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4" name="Ellipse 33">
            <a:extLst>
              <a:ext uri="{FF2B5EF4-FFF2-40B4-BE49-F238E27FC236}">
                <a16:creationId xmlns:a16="http://schemas.microsoft.com/office/drawing/2014/main" id="{3221C00C-B4E9-4DFA-DBC0-EF71DFF3B945}"/>
              </a:ext>
            </a:extLst>
          </p:cNvPr>
          <p:cNvSpPr/>
          <p:nvPr/>
        </p:nvSpPr>
        <p:spPr>
          <a:xfrm>
            <a:off x="10092759" y="162064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5" name="Ellipse 34">
            <a:extLst>
              <a:ext uri="{FF2B5EF4-FFF2-40B4-BE49-F238E27FC236}">
                <a16:creationId xmlns:a16="http://schemas.microsoft.com/office/drawing/2014/main" id="{6D62AD30-17C7-8AD5-62EB-FEB1C0FA5C21}"/>
              </a:ext>
            </a:extLst>
          </p:cNvPr>
          <p:cNvSpPr/>
          <p:nvPr/>
        </p:nvSpPr>
        <p:spPr>
          <a:xfrm>
            <a:off x="10665965" y="149832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pic>
        <p:nvPicPr>
          <p:cNvPr id="2" name="Picture 2" descr="C:\Users\Christophe\Pictures\My Scans\2014-10 (oct.)\scan0009.jpg">
            <a:extLst>
              <a:ext uri="{FF2B5EF4-FFF2-40B4-BE49-F238E27FC236}">
                <a16:creationId xmlns:a16="http://schemas.microsoft.com/office/drawing/2014/main" id="{6D6FBEAA-E728-6BD2-6925-6692D287472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6466" t="40385" r="73976" b="56895"/>
          <a:stretch/>
        </p:blipFill>
        <p:spPr bwMode="auto">
          <a:xfrm>
            <a:off x="6096000" y="2417858"/>
            <a:ext cx="682388" cy="150126"/>
          </a:xfrm>
          <a:prstGeom prst="rect">
            <a:avLst/>
          </a:prstGeom>
          <a:solidFill>
            <a:srgbClr val="0070C0"/>
          </a:solidFill>
          <a:ln w="38100">
            <a:noFill/>
          </a:ln>
        </p:spPr>
      </p:pic>
      <p:sp>
        <p:nvSpPr>
          <p:cNvPr id="3" name="Ellipse 2">
            <a:extLst>
              <a:ext uri="{FF2B5EF4-FFF2-40B4-BE49-F238E27FC236}">
                <a16:creationId xmlns:a16="http://schemas.microsoft.com/office/drawing/2014/main" id="{69D6E609-8F4B-A9C4-1761-1C2696FBD49D}"/>
              </a:ext>
            </a:extLst>
          </p:cNvPr>
          <p:cNvSpPr/>
          <p:nvPr/>
        </p:nvSpPr>
        <p:spPr>
          <a:xfrm>
            <a:off x="5497863" y="2062192"/>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 name="Ellipse 3">
            <a:extLst>
              <a:ext uri="{FF2B5EF4-FFF2-40B4-BE49-F238E27FC236}">
                <a16:creationId xmlns:a16="http://schemas.microsoft.com/office/drawing/2014/main" id="{E79AEDE7-5517-A026-6A02-A78AD12E6767}"/>
              </a:ext>
            </a:extLst>
          </p:cNvPr>
          <p:cNvSpPr/>
          <p:nvPr/>
        </p:nvSpPr>
        <p:spPr>
          <a:xfrm>
            <a:off x="6592774" y="183542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Ellipse 4">
            <a:extLst>
              <a:ext uri="{FF2B5EF4-FFF2-40B4-BE49-F238E27FC236}">
                <a16:creationId xmlns:a16="http://schemas.microsoft.com/office/drawing/2014/main" id="{BC03E998-95A0-D95E-14D1-9242D57EA578}"/>
              </a:ext>
            </a:extLst>
          </p:cNvPr>
          <p:cNvSpPr/>
          <p:nvPr/>
        </p:nvSpPr>
        <p:spPr>
          <a:xfrm>
            <a:off x="6571996" y="2332536"/>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 name="Ellipse 5">
            <a:extLst>
              <a:ext uri="{FF2B5EF4-FFF2-40B4-BE49-F238E27FC236}">
                <a16:creationId xmlns:a16="http://schemas.microsoft.com/office/drawing/2014/main" id="{4CB300C4-3AFF-C219-E625-8147A925F3FF}"/>
              </a:ext>
            </a:extLst>
          </p:cNvPr>
          <p:cNvSpPr/>
          <p:nvPr/>
        </p:nvSpPr>
        <p:spPr>
          <a:xfrm>
            <a:off x="5174705" y="144281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
        <p:nvSpPr>
          <p:cNvPr id="9" name="Ellipse 8">
            <a:extLst>
              <a:ext uri="{FF2B5EF4-FFF2-40B4-BE49-F238E27FC236}">
                <a16:creationId xmlns:a16="http://schemas.microsoft.com/office/drawing/2014/main" id="{10DDD265-3215-D84D-838C-128EAE3E35CF}"/>
              </a:ext>
            </a:extLst>
          </p:cNvPr>
          <p:cNvSpPr/>
          <p:nvPr/>
        </p:nvSpPr>
        <p:spPr>
          <a:xfrm>
            <a:off x="10371824" y="35008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1" name="Ellipse 10">
            <a:extLst>
              <a:ext uri="{FF2B5EF4-FFF2-40B4-BE49-F238E27FC236}">
                <a16:creationId xmlns:a16="http://schemas.microsoft.com/office/drawing/2014/main" id="{4E773C5D-2C5C-8B7D-FCC4-6F0F41F43A1E}"/>
              </a:ext>
            </a:extLst>
          </p:cNvPr>
          <p:cNvSpPr/>
          <p:nvPr/>
        </p:nvSpPr>
        <p:spPr>
          <a:xfrm>
            <a:off x="5207408" y="751493"/>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2" name="Connecteur droit avec flèche 11">
            <a:extLst>
              <a:ext uri="{FF2B5EF4-FFF2-40B4-BE49-F238E27FC236}">
                <a16:creationId xmlns:a16="http://schemas.microsoft.com/office/drawing/2014/main" id="{26D8632E-FB1F-75CE-4F0D-2E6B6F0BFC5E}"/>
              </a:ext>
            </a:extLst>
          </p:cNvPr>
          <p:cNvCxnSpPr>
            <a:cxnSpLocks/>
            <a:stCxn id="11" idx="4"/>
            <a:endCxn id="6" idx="0"/>
          </p:cNvCxnSpPr>
          <p:nvPr/>
        </p:nvCxnSpPr>
        <p:spPr>
          <a:xfrm flipH="1">
            <a:off x="5246713" y="960405"/>
            <a:ext cx="89425" cy="4824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6" name="Image 35">
            <a:extLst>
              <a:ext uri="{FF2B5EF4-FFF2-40B4-BE49-F238E27FC236}">
                <a16:creationId xmlns:a16="http://schemas.microsoft.com/office/drawing/2014/main" id="{AF64AE93-5CB5-F32E-EBB3-497B67B8176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54676" t="78496" r="35648" b="13790"/>
          <a:stretch/>
        </p:blipFill>
        <p:spPr>
          <a:xfrm>
            <a:off x="8690151" y="4354903"/>
            <a:ext cx="627797" cy="477672"/>
          </a:xfrm>
          <a:prstGeom prst="rect">
            <a:avLst/>
          </a:prstGeom>
          <a:ln w="38100">
            <a:noFill/>
          </a:ln>
        </p:spPr>
      </p:pic>
      <p:sp>
        <p:nvSpPr>
          <p:cNvPr id="37" name="Ellipse 36">
            <a:extLst>
              <a:ext uri="{FF2B5EF4-FFF2-40B4-BE49-F238E27FC236}">
                <a16:creationId xmlns:a16="http://schemas.microsoft.com/office/drawing/2014/main" id="{BF0F1BF3-A9A6-48B3-8875-2DB64BF43A48}"/>
              </a:ext>
            </a:extLst>
          </p:cNvPr>
          <p:cNvSpPr/>
          <p:nvPr/>
        </p:nvSpPr>
        <p:spPr>
          <a:xfrm>
            <a:off x="9320285" y="5261439"/>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0" name="Ellipse 9">
            <a:extLst>
              <a:ext uri="{FF2B5EF4-FFF2-40B4-BE49-F238E27FC236}">
                <a16:creationId xmlns:a16="http://schemas.microsoft.com/office/drawing/2014/main" id="{EB1CC917-3C8B-5533-D032-2364D98CB0A1}"/>
              </a:ext>
            </a:extLst>
          </p:cNvPr>
          <p:cNvSpPr/>
          <p:nvPr/>
        </p:nvSpPr>
        <p:spPr>
          <a:xfrm>
            <a:off x="6813677" y="356201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highlight>
                <a:srgbClr val="FFFF00"/>
              </a:highlight>
            </a:endParaRPr>
          </a:p>
        </p:txBody>
      </p:sp>
      <p:sp>
        <p:nvSpPr>
          <p:cNvPr id="13" name="Ellipse 12">
            <a:extLst>
              <a:ext uri="{FF2B5EF4-FFF2-40B4-BE49-F238E27FC236}">
                <a16:creationId xmlns:a16="http://schemas.microsoft.com/office/drawing/2014/main" id="{32738C66-FBBC-34BA-6133-00C5C24A726E}"/>
              </a:ext>
            </a:extLst>
          </p:cNvPr>
          <p:cNvSpPr/>
          <p:nvPr/>
        </p:nvSpPr>
        <p:spPr>
          <a:xfrm>
            <a:off x="7221262" y="404182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4" name="Ellipse 13">
            <a:extLst>
              <a:ext uri="{FF2B5EF4-FFF2-40B4-BE49-F238E27FC236}">
                <a16:creationId xmlns:a16="http://schemas.microsoft.com/office/drawing/2014/main" id="{4FBA48B4-716E-2F62-F612-CB0CAA7881CF}"/>
              </a:ext>
            </a:extLst>
          </p:cNvPr>
          <p:cNvSpPr/>
          <p:nvPr/>
        </p:nvSpPr>
        <p:spPr>
          <a:xfrm>
            <a:off x="7779297" y="324778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5" name="Ellipse 14">
            <a:extLst>
              <a:ext uri="{FF2B5EF4-FFF2-40B4-BE49-F238E27FC236}">
                <a16:creationId xmlns:a16="http://schemas.microsoft.com/office/drawing/2014/main" id="{5B1BCF8F-F374-624B-6CD0-5D432B25F6B5}"/>
              </a:ext>
            </a:extLst>
          </p:cNvPr>
          <p:cNvSpPr/>
          <p:nvPr/>
        </p:nvSpPr>
        <p:spPr>
          <a:xfrm>
            <a:off x="8932041" y="4989002"/>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8" name="Ellipse 17">
            <a:extLst>
              <a:ext uri="{FF2B5EF4-FFF2-40B4-BE49-F238E27FC236}">
                <a16:creationId xmlns:a16="http://schemas.microsoft.com/office/drawing/2014/main" id="{334AB95B-FFAE-9E4D-1A3F-0CEA50F615A6}"/>
              </a:ext>
            </a:extLst>
          </p:cNvPr>
          <p:cNvSpPr/>
          <p:nvPr/>
        </p:nvSpPr>
        <p:spPr>
          <a:xfrm>
            <a:off x="8358978" y="3247783"/>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9" name="Ellipse 18">
            <a:extLst>
              <a:ext uri="{FF2B5EF4-FFF2-40B4-BE49-F238E27FC236}">
                <a16:creationId xmlns:a16="http://schemas.microsoft.com/office/drawing/2014/main" id="{113C444F-7486-ACB8-AAA5-B389DFA9EB26}"/>
              </a:ext>
            </a:extLst>
          </p:cNvPr>
          <p:cNvSpPr/>
          <p:nvPr/>
        </p:nvSpPr>
        <p:spPr>
          <a:xfrm>
            <a:off x="8746046" y="385960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1" name="Ellipse 20">
            <a:extLst>
              <a:ext uri="{FF2B5EF4-FFF2-40B4-BE49-F238E27FC236}">
                <a16:creationId xmlns:a16="http://schemas.microsoft.com/office/drawing/2014/main" id="{3249BF65-062C-8AE1-0CCE-44C6E7956D07}"/>
              </a:ext>
            </a:extLst>
          </p:cNvPr>
          <p:cNvSpPr/>
          <p:nvPr/>
        </p:nvSpPr>
        <p:spPr>
          <a:xfrm>
            <a:off x="9027528" y="322987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0" name="Ellipse 19">
            <a:extLst>
              <a:ext uri="{FF2B5EF4-FFF2-40B4-BE49-F238E27FC236}">
                <a16:creationId xmlns:a16="http://schemas.microsoft.com/office/drawing/2014/main" id="{EBD350F3-12D8-F016-57FB-CCFB16099058}"/>
              </a:ext>
            </a:extLst>
          </p:cNvPr>
          <p:cNvSpPr/>
          <p:nvPr/>
        </p:nvSpPr>
        <p:spPr>
          <a:xfrm>
            <a:off x="9701487" y="4911797"/>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7" name="Ellipse 26">
            <a:extLst>
              <a:ext uri="{FF2B5EF4-FFF2-40B4-BE49-F238E27FC236}">
                <a16:creationId xmlns:a16="http://schemas.microsoft.com/office/drawing/2014/main" id="{F197BAC6-513D-0C32-67E7-6871C27DD8A6}"/>
              </a:ext>
            </a:extLst>
          </p:cNvPr>
          <p:cNvSpPr/>
          <p:nvPr/>
        </p:nvSpPr>
        <p:spPr>
          <a:xfrm>
            <a:off x="10236775" y="4867422"/>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0" name="Ellipse 29">
            <a:extLst>
              <a:ext uri="{FF2B5EF4-FFF2-40B4-BE49-F238E27FC236}">
                <a16:creationId xmlns:a16="http://schemas.microsoft.com/office/drawing/2014/main" id="{F0FF06D2-B6FC-436D-497D-4C3BFDFEE3F4}"/>
              </a:ext>
            </a:extLst>
          </p:cNvPr>
          <p:cNvSpPr/>
          <p:nvPr/>
        </p:nvSpPr>
        <p:spPr>
          <a:xfrm>
            <a:off x="10826923" y="4293747"/>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6" name="Ellipse 15">
            <a:extLst>
              <a:ext uri="{FF2B5EF4-FFF2-40B4-BE49-F238E27FC236}">
                <a16:creationId xmlns:a16="http://schemas.microsoft.com/office/drawing/2014/main" id="{B66E162E-D622-EB76-B493-7399E6BB0C97}"/>
              </a:ext>
            </a:extLst>
          </p:cNvPr>
          <p:cNvSpPr/>
          <p:nvPr/>
        </p:nvSpPr>
        <p:spPr>
          <a:xfrm>
            <a:off x="9553060" y="528780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7" name="Ellipse 16">
            <a:extLst>
              <a:ext uri="{FF2B5EF4-FFF2-40B4-BE49-F238E27FC236}">
                <a16:creationId xmlns:a16="http://schemas.microsoft.com/office/drawing/2014/main" id="{C7D067F0-F31F-322E-29E7-036A25B6C4CC}"/>
              </a:ext>
            </a:extLst>
          </p:cNvPr>
          <p:cNvSpPr/>
          <p:nvPr/>
        </p:nvSpPr>
        <p:spPr>
          <a:xfrm>
            <a:off x="6614535" y="1372143"/>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8" name="Ellipse 27">
            <a:extLst>
              <a:ext uri="{FF2B5EF4-FFF2-40B4-BE49-F238E27FC236}">
                <a16:creationId xmlns:a16="http://schemas.microsoft.com/office/drawing/2014/main" id="{E4C768EA-106E-E967-5085-0078D20D8706}"/>
              </a:ext>
            </a:extLst>
          </p:cNvPr>
          <p:cNvSpPr/>
          <p:nvPr/>
        </p:nvSpPr>
        <p:spPr>
          <a:xfrm>
            <a:off x="6978258" y="2800158"/>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31" name="Connecteur droit avec flèche 30">
            <a:extLst>
              <a:ext uri="{FF2B5EF4-FFF2-40B4-BE49-F238E27FC236}">
                <a16:creationId xmlns:a16="http://schemas.microsoft.com/office/drawing/2014/main" id="{02F8DB2E-9C30-F679-28ED-BA52F20E8961}"/>
              </a:ext>
            </a:extLst>
          </p:cNvPr>
          <p:cNvCxnSpPr>
            <a:cxnSpLocks/>
            <a:stCxn id="14" idx="1"/>
            <a:endCxn id="28" idx="5"/>
          </p:cNvCxnSpPr>
          <p:nvPr/>
        </p:nvCxnSpPr>
        <p:spPr>
          <a:xfrm flipH="1" flipV="1">
            <a:off x="7198014" y="2978476"/>
            <a:ext cx="602374" cy="2872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094DE035-FBED-DCD9-E201-3998ADA470AB}"/>
              </a:ext>
            </a:extLst>
          </p:cNvPr>
          <p:cNvCxnSpPr>
            <a:cxnSpLocks/>
            <a:stCxn id="14" idx="2"/>
          </p:cNvCxnSpPr>
          <p:nvPr/>
        </p:nvCxnSpPr>
        <p:spPr>
          <a:xfrm flipH="1">
            <a:off x="6858635" y="3308939"/>
            <a:ext cx="920662" cy="12006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41CB703F-B460-0C52-4812-439F5175E41A}"/>
              </a:ext>
            </a:extLst>
          </p:cNvPr>
          <p:cNvCxnSpPr>
            <a:cxnSpLocks/>
            <a:stCxn id="14" idx="3"/>
          </p:cNvCxnSpPr>
          <p:nvPr/>
        </p:nvCxnSpPr>
        <p:spPr>
          <a:xfrm flipH="1">
            <a:off x="6978258" y="3352183"/>
            <a:ext cx="822130" cy="9415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66951BD6-4B5F-D6EA-4615-AD6408D0EDCD}"/>
              </a:ext>
            </a:extLst>
          </p:cNvPr>
          <p:cNvSpPr/>
          <p:nvPr/>
        </p:nvSpPr>
        <p:spPr>
          <a:xfrm>
            <a:off x="6432770" y="2361063"/>
            <a:ext cx="1810478" cy="223267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28DAF44A-1DBC-C756-3CCA-1948B4E03B1E}"/>
              </a:ext>
            </a:extLst>
          </p:cNvPr>
          <p:cNvSpPr/>
          <p:nvPr/>
        </p:nvSpPr>
        <p:spPr>
          <a:xfrm>
            <a:off x="7026064" y="686909"/>
            <a:ext cx="3100575" cy="2597911"/>
          </a:xfrm>
          <a:prstGeom prst="rect">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29BE7BD-8781-96E7-05EA-186BEC7922D2}"/>
              </a:ext>
            </a:extLst>
          </p:cNvPr>
          <p:cNvSpPr/>
          <p:nvPr/>
        </p:nvSpPr>
        <p:spPr>
          <a:xfrm>
            <a:off x="5160238" y="317578"/>
            <a:ext cx="1222178" cy="369332"/>
          </a:xfrm>
          <a:prstGeom prst="rect">
            <a:avLst/>
          </a:prstGeom>
          <a:solidFill>
            <a:srgbClr val="FFC000"/>
          </a:solidFill>
          <a:ln w="38100">
            <a:solidFill>
              <a:schemeClr val="tx1"/>
            </a:solidFill>
          </a:ln>
        </p:spPr>
        <p:txBody>
          <a:bodyPr wrap="square">
            <a:spAutoFit/>
          </a:bodyPr>
          <a:lstStyle/>
          <a:p>
            <a:r>
              <a:rPr lang="fr-FR" b="1" dirty="0">
                <a:solidFill>
                  <a:srgbClr val="000000"/>
                </a:solidFill>
                <a:latin typeface="Calibri" panose="020F0502020204030204" pitchFamily="34" charset="0"/>
                <a:ea typeface="Times New Roman" panose="02020603050405020304" pitchFamily="18" charset="0"/>
              </a:rPr>
              <a:t>1757-1849</a:t>
            </a:r>
            <a:endParaRPr lang="fr-F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0199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87" y="130428"/>
            <a:ext cx="4719129" cy="5632311"/>
          </a:xfrm>
          <a:prstGeom prst="rect">
            <a:avLst/>
          </a:prstGeom>
          <a:solidFill>
            <a:schemeClr val="tx2">
              <a:lumMod val="20000"/>
              <a:lumOff val="80000"/>
            </a:schemeClr>
          </a:solidFill>
          <a:ln w="38100">
            <a:solidFill>
              <a:schemeClr val="tx1"/>
            </a:solidFill>
          </a:ln>
        </p:spPr>
        <p:txBody>
          <a:bodyPr wrap="square">
            <a:spAutoFit/>
          </a:bodyPr>
          <a:lstStyle/>
          <a:p>
            <a:r>
              <a:rPr lang="fr-FR" dirty="0"/>
              <a:t>*A la fin du XVIIIe siècle…</a:t>
            </a:r>
          </a:p>
          <a:p>
            <a:r>
              <a:rPr lang="fr-FR" i="1" u="sng" dirty="0"/>
              <a:t>Les progrès de la présence britannique</a:t>
            </a:r>
            <a:r>
              <a:rPr lang="fr-FR" i="1" dirty="0"/>
              <a:t> </a:t>
            </a:r>
            <a:r>
              <a:rPr lang="fr-FR" dirty="0"/>
              <a:t>(1818 en Inde) </a:t>
            </a:r>
            <a:r>
              <a:rPr lang="fr-FR" i="1" dirty="0"/>
              <a:t>furent au départ loin de compenser</a:t>
            </a:r>
          </a:p>
          <a:p>
            <a:r>
              <a:rPr lang="fr-FR" i="1" u="sng" dirty="0"/>
              <a:t>le déclin hollandais </a:t>
            </a:r>
            <a:r>
              <a:rPr lang="fr-FR" u="sng" dirty="0"/>
              <a:t>(1799 en Insulinde)</a:t>
            </a:r>
            <a:r>
              <a:rPr lang="fr-FR" i="1" dirty="0"/>
              <a:t>.</a:t>
            </a:r>
          </a:p>
          <a:p>
            <a:r>
              <a:rPr lang="fr-FR" dirty="0"/>
              <a:t>Les Indes et l’Europe, J.L. </a:t>
            </a:r>
            <a:r>
              <a:rPr lang="fr-FR" dirty="0" err="1"/>
              <a:t>Margolin</a:t>
            </a:r>
            <a:r>
              <a:rPr lang="fr-FR" dirty="0"/>
              <a:t>, p. 376</a:t>
            </a:r>
          </a:p>
          <a:p>
            <a:endParaRPr lang="fr-FR" dirty="0"/>
          </a:p>
          <a:p>
            <a:r>
              <a:rPr lang="fr-FR" dirty="0"/>
              <a:t>*Et le dynamisme du </a:t>
            </a:r>
            <a:r>
              <a:rPr lang="fr-FR" i="1" dirty="0"/>
              <a:t>Siècle chinois</a:t>
            </a:r>
            <a:r>
              <a:rPr lang="fr-FR" dirty="0"/>
              <a:t> (1730-1830) Va </a:t>
            </a:r>
            <a:r>
              <a:rPr lang="fr-FR" u="sng" dirty="0"/>
              <a:t>d’abord et surtout</a:t>
            </a:r>
            <a:r>
              <a:rPr lang="fr-FR" dirty="0"/>
              <a:t> profiter</a:t>
            </a:r>
          </a:p>
          <a:p>
            <a:r>
              <a:rPr lang="fr-FR" dirty="0"/>
              <a:t>Aux puissances asiatiques alors à leurs apogées</a:t>
            </a:r>
          </a:p>
          <a:p>
            <a:endParaRPr lang="fr-FR" dirty="0"/>
          </a:p>
          <a:p>
            <a:r>
              <a:rPr lang="fr-FR" dirty="0"/>
              <a:t>*Donc, des Européens relativement en retrait</a:t>
            </a:r>
          </a:p>
          <a:p>
            <a:r>
              <a:rPr lang="fr-FR" dirty="0"/>
              <a:t>Et pourtant…</a:t>
            </a:r>
          </a:p>
          <a:p>
            <a:endParaRPr lang="fr-FR" dirty="0"/>
          </a:p>
          <a:p>
            <a:r>
              <a:rPr lang="fr-FR" dirty="0"/>
              <a:t>*</a:t>
            </a:r>
            <a:r>
              <a:rPr lang="fr-FR" i="1" dirty="0"/>
              <a:t>Au Siècle chinois </a:t>
            </a:r>
            <a:r>
              <a:rPr lang="fr-FR" i="1" u="sng" dirty="0"/>
              <a:t>qui aurait pu aboutir à la marginalisation de la présence européenne</a:t>
            </a:r>
            <a:r>
              <a:rPr lang="fr-FR" i="1" dirty="0"/>
              <a:t> en Asie, allait succéder l’ère de </a:t>
            </a:r>
            <a:r>
              <a:rPr lang="fr-FR" i="1" u="sng" dirty="0"/>
              <a:t>la poussée irrésistible des Occidentaux</a:t>
            </a:r>
            <a:r>
              <a:rPr lang="fr-FR" i="1" dirty="0"/>
              <a:t>.</a:t>
            </a:r>
          </a:p>
          <a:p>
            <a:r>
              <a:rPr lang="fr-FR" dirty="0"/>
              <a:t>Les Indes et l’Europe, J.L. </a:t>
            </a:r>
            <a:r>
              <a:rPr lang="fr-FR" dirty="0" err="1"/>
              <a:t>Margolin</a:t>
            </a:r>
            <a:r>
              <a:rPr lang="fr-FR" dirty="0"/>
              <a:t>, p. 386</a:t>
            </a:r>
          </a:p>
          <a:p>
            <a:endParaRPr lang="fr-FR" dirty="0"/>
          </a:p>
          <a:p>
            <a:r>
              <a:rPr lang="fr-FR" dirty="0"/>
              <a:t>*Pourquoi ? L’Inde britannique…</a:t>
            </a:r>
          </a:p>
        </p:txBody>
      </p:sp>
      <p:pic>
        <p:nvPicPr>
          <p:cNvPr id="10" name="Picture 2" descr="C:\Users\Christophe\Pictures\My Scans\2014-10 (oct.)\scan0009.jpg">
            <a:extLst>
              <a:ext uri="{FF2B5EF4-FFF2-40B4-BE49-F238E27FC236}">
                <a16:creationId xmlns:a16="http://schemas.microsoft.com/office/drawing/2014/main" id="{F065C1E8-01F9-8C2D-533A-BAA59B6C128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33148" y="145407"/>
            <a:ext cx="7139693" cy="551841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C:\Users\Christophe\Pictures\My Scans\2016-02 (févr.)\scan0001.jpg">
            <a:extLst>
              <a:ext uri="{FF2B5EF4-FFF2-40B4-BE49-F238E27FC236}">
                <a16:creationId xmlns:a16="http://schemas.microsoft.com/office/drawing/2014/main" id="{A40BBA0C-3E0B-C74F-4F9B-9886BB789E4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0002" t="3935" r="25267" b="5503"/>
          <a:stretch/>
        </p:blipFill>
        <p:spPr bwMode="auto">
          <a:xfrm>
            <a:off x="6432770" y="2254086"/>
            <a:ext cx="1687648" cy="2339653"/>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4" name="Picture 2" descr="C:\Users\Christophe\Pictures\My Scans\2014-10 (oct.)\scan0009.jpg">
            <a:extLst>
              <a:ext uri="{FF2B5EF4-FFF2-40B4-BE49-F238E27FC236}">
                <a16:creationId xmlns:a16="http://schemas.microsoft.com/office/drawing/2014/main" id="{86FA04D6-1084-9A59-286D-50F47F86D49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9436" t="71590" r="81130" b="14899"/>
          <a:stretch/>
        </p:blipFill>
        <p:spPr bwMode="auto">
          <a:xfrm>
            <a:off x="6185095" y="4121834"/>
            <a:ext cx="673540" cy="745588"/>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5" name="Picture 2" descr="C:\Users\Christophe\Pictures\My Scans\2014-10 (oct.)\scan0009.jpg">
            <a:extLst>
              <a:ext uri="{FF2B5EF4-FFF2-40B4-BE49-F238E27FC236}">
                <a16:creationId xmlns:a16="http://schemas.microsoft.com/office/drawing/2014/main" id="{D8EC3781-2D38-F185-417E-5A5A8E6F7C5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32376" t="38377" r="48126" b="52966"/>
          <a:stretch/>
        </p:blipFill>
        <p:spPr bwMode="auto">
          <a:xfrm>
            <a:off x="7276594" y="2254086"/>
            <a:ext cx="1392071" cy="477671"/>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16" name="Picture 2" descr="C:\Users\Christophe\Pictures\My Scans\2014-10 (oct.)\scan0009.jpg">
            <a:extLst>
              <a:ext uri="{FF2B5EF4-FFF2-40B4-BE49-F238E27FC236}">
                <a16:creationId xmlns:a16="http://schemas.microsoft.com/office/drawing/2014/main" id="{E8390318-EC4C-1B31-93E5-42E14F20232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6466" t="40385" r="73976" b="56895"/>
          <a:stretch/>
        </p:blipFill>
        <p:spPr bwMode="auto">
          <a:xfrm>
            <a:off x="6096000" y="2417858"/>
            <a:ext cx="682388" cy="150126"/>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6875D8E-8B15-8D65-6573-AEDF96F05A9C}"/>
              </a:ext>
            </a:extLst>
          </p:cNvPr>
          <p:cNvSpPr/>
          <p:nvPr/>
        </p:nvSpPr>
        <p:spPr>
          <a:xfrm>
            <a:off x="5160238" y="317578"/>
            <a:ext cx="1272532"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1799-1818</a:t>
            </a:r>
            <a:endParaRPr lang="fr-FR" sz="1800" dirty="0">
              <a:effectLst/>
              <a:latin typeface="Times New Roman" panose="02020603050405020304" pitchFamily="18" charset="0"/>
              <a:ea typeface="Times New Roman" panose="02020603050405020304" pitchFamily="18" charset="0"/>
            </a:endParaRPr>
          </a:p>
        </p:txBody>
      </p:sp>
      <p:sp>
        <p:nvSpPr>
          <p:cNvPr id="18" name="Ellipse 17">
            <a:extLst>
              <a:ext uri="{FF2B5EF4-FFF2-40B4-BE49-F238E27FC236}">
                <a16:creationId xmlns:a16="http://schemas.microsoft.com/office/drawing/2014/main" id="{856B3F55-9018-E145-347C-32BF95F2C837}"/>
              </a:ext>
            </a:extLst>
          </p:cNvPr>
          <p:cNvSpPr/>
          <p:nvPr/>
        </p:nvSpPr>
        <p:spPr>
          <a:xfrm>
            <a:off x="9214154" y="1853280"/>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9" name="Ellipse 38">
            <a:extLst>
              <a:ext uri="{FF2B5EF4-FFF2-40B4-BE49-F238E27FC236}">
                <a16:creationId xmlns:a16="http://schemas.microsoft.com/office/drawing/2014/main" id="{352ED848-31DA-DFD2-CE90-9176BAD64F22}"/>
              </a:ext>
            </a:extLst>
          </p:cNvPr>
          <p:cNvSpPr/>
          <p:nvPr/>
        </p:nvSpPr>
        <p:spPr>
          <a:xfrm>
            <a:off x="10092759" y="162064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0" name="Ellipse 39">
            <a:extLst>
              <a:ext uri="{FF2B5EF4-FFF2-40B4-BE49-F238E27FC236}">
                <a16:creationId xmlns:a16="http://schemas.microsoft.com/office/drawing/2014/main" id="{FEE71DE4-9BE9-1612-5235-B0D1D5284352}"/>
              </a:ext>
            </a:extLst>
          </p:cNvPr>
          <p:cNvSpPr/>
          <p:nvPr/>
        </p:nvSpPr>
        <p:spPr>
          <a:xfrm>
            <a:off x="10665965" y="149832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pic>
        <p:nvPicPr>
          <p:cNvPr id="41" name="Picture 2" descr="C:\Users\Christophe\Pictures\My Scans\2014-10 (oct.)\scan0009.jpg">
            <a:extLst>
              <a:ext uri="{FF2B5EF4-FFF2-40B4-BE49-F238E27FC236}">
                <a16:creationId xmlns:a16="http://schemas.microsoft.com/office/drawing/2014/main" id="{7E495A92-4AEB-A0ED-0EDC-9CD786293E5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6466" t="40385" r="73976" b="56895"/>
          <a:stretch/>
        </p:blipFill>
        <p:spPr bwMode="auto">
          <a:xfrm>
            <a:off x="6096000" y="2417858"/>
            <a:ext cx="682388" cy="150126"/>
          </a:xfrm>
          <a:prstGeom prst="rect">
            <a:avLst/>
          </a:prstGeom>
          <a:solidFill>
            <a:srgbClr val="0070C0"/>
          </a:solidFill>
          <a:ln w="38100">
            <a:noFill/>
          </a:ln>
        </p:spPr>
      </p:pic>
      <p:sp>
        <p:nvSpPr>
          <p:cNvPr id="42" name="Ellipse 41">
            <a:extLst>
              <a:ext uri="{FF2B5EF4-FFF2-40B4-BE49-F238E27FC236}">
                <a16:creationId xmlns:a16="http://schemas.microsoft.com/office/drawing/2014/main" id="{5405089D-FCD2-67FA-F1CF-7F679F373087}"/>
              </a:ext>
            </a:extLst>
          </p:cNvPr>
          <p:cNvSpPr/>
          <p:nvPr/>
        </p:nvSpPr>
        <p:spPr>
          <a:xfrm>
            <a:off x="5497863" y="2062192"/>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3" name="Ellipse 42">
            <a:extLst>
              <a:ext uri="{FF2B5EF4-FFF2-40B4-BE49-F238E27FC236}">
                <a16:creationId xmlns:a16="http://schemas.microsoft.com/office/drawing/2014/main" id="{62CE7BF1-9D1C-7B9A-17D4-2B4B8AABB462}"/>
              </a:ext>
            </a:extLst>
          </p:cNvPr>
          <p:cNvSpPr/>
          <p:nvPr/>
        </p:nvSpPr>
        <p:spPr>
          <a:xfrm>
            <a:off x="6592774" y="183542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4" name="Ellipse 43">
            <a:extLst>
              <a:ext uri="{FF2B5EF4-FFF2-40B4-BE49-F238E27FC236}">
                <a16:creationId xmlns:a16="http://schemas.microsoft.com/office/drawing/2014/main" id="{CFB18990-5B2B-D172-226F-F066E8FDCCBF}"/>
              </a:ext>
            </a:extLst>
          </p:cNvPr>
          <p:cNvSpPr/>
          <p:nvPr/>
        </p:nvSpPr>
        <p:spPr>
          <a:xfrm>
            <a:off x="6571996" y="2332536"/>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5" name="Ellipse 44">
            <a:extLst>
              <a:ext uri="{FF2B5EF4-FFF2-40B4-BE49-F238E27FC236}">
                <a16:creationId xmlns:a16="http://schemas.microsoft.com/office/drawing/2014/main" id="{B9953277-14AD-7A8E-ED61-0C79A28F3811}"/>
              </a:ext>
            </a:extLst>
          </p:cNvPr>
          <p:cNvSpPr/>
          <p:nvPr/>
        </p:nvSpPr>
        <p:spPr>
          <a:xfrm>
            <a:off x="5174705" y="1442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7" name="Ellipse 46">
            <a:extLst>
              <a:ext uri="{FF2B5EF4-FFF2-40B4-BE49-F238E27FC236}">
                <a16:creationId xmlns:a16="http://schemas.microsoft.com/office/drawing/2014/main" id="{E405F330-3A74-C06B-CCB3-5A957D12B012}"/>
              </a:ext>
            </a:extLst>
          </p:cNvPr>
          <p:cNvSpPr/>
          <p:nvPr/>
        </p:nvSpPr>
        <p:spPr>
          <a:xfrm>
            <a:off x="10371824" y="35008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8" name="Ellipse 47">
            <a:extLst>
              <a:ext uri="{FF2B5EF4-FFF2-40B4-BE49-F238E27FC236}">
                <a16:creationId xmlns:a16="http://schemas.microsoft.com/office/drawing/2014/main" id="{CAA55A76-1B8A-7982-1FCF-613E0556F3ED}"/>
              </a:ext>
            </a:extLst>
          </p:cNvPr>
          <p:cNvSpPr/>
          <p:nvPr/>
        </p:nvSpPr>
        <p:spPr>
          <a:xfrm>
            <a:off x="5207408" y="751493"/>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49" name="Connecteur droit avec flèche 48">
            <a:extLst>
              <a:ext uri="{FF2B5EF4-FFF2-40B4-BE49-F238E27FC236}">
                <a16:creationId xmlns:a16="http://schemas.microsoft.com/office/drawing/2014/main" id="{998B6074-0447-3389-67A4-5757097EDA19}"/>
              </a:ext>
            </a:extLst>
          </p:cNvPr>
          <p:cNvCxnSpPr>
            <a:cxnSpLocks/>
            <a:stCxn id="48" idx="4"/>
            <a:endCxn id="45" idx="0"/>
          </p:cNvCxnSpPr>
          <p:nvPr/>
        </p:nvCxnSpPr>
        <p:spPr>
          <a:xfrm flipH="1">
            <a:off x="5246713" y="960405"/>
            <a:ext cx="89425" cy="4824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0" name="Image 49">
            <a:extLst>
              <a:ext uri="{FF2B5EF4-FFF2-40B4-BE49-F238E27FC236}">
                <a16:creationId xmlns:a16="http://schemas.microsoft.com/office/drawing/2014/main" id="{8C25B756-1715-347D-0FEA-00AACF2728B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54676" t="78496" r="35648" b="13790"/>
          <a:stretch/>
        </p:blipFill>
        <p:spPr>
          <a:xfrm>
            <a:off x="8690151" y="4354903"/>
            <a:ext cx="627797" cy="477672"/>
          </a:xfrm>
          <a:prstGeom prst="rect">
            <a:avLst/>
          </a:prstGeom>
          <a:ln w="38100">
            <a:noFill/>
          </a:ln>
        </p:spPr>
      </p:pic>
      <p:sp>
        <p:nvSpPr>
          <p:cNvPr id="51" name="Ellipse 50">
            <a:extLst>
              <a:ext uri="{FF2B5EF4-FFF2-40B4-BE49-F238E27FC236}">
                <a16:creationId xmlns:a16="http://schemas.microsoft.com/office/drawing/2014/main" id="{71EE2FD1-B7D9-B153-ADF2-CFF0BBAA86F7}"/>
              </a:ext>
            </a:extLst>
          </p:cNvPr>
          <p:cNvSpPr/>
          <p:nvPr/>
        </p:nvSpPr>
        <p:spPr>
          <a:xfrm>
            <a:off x="9320285" y="5261439"/>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2" name="Ellipse 51">
            <a:extLst>
              <a:ext uri="{FF2B5EF4-FFF2-40B4-BE49-F238E27FC236}">
                <a16:creationId xmlns:a16="http://schemas.microsoft.com/office/drawing/2014/main" id="{AC9DC1B3-611F-5D67-2AF4-381F51901424}"/>
              </a:ext>
            </a:extLst>
          </p:cNvPr>
          <p:cNvSpPr/>
          <p:nvPr/>
        </p:nvSpPr>
        <p:spPr>
          <a:xfrm>
            <a:off x="6813677" y="356201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3" name="Ellipse 52">
            <a:extLst>
              <a:ext uri="{FF2B5EF4-FFF2-40B4-BE49-F238E27FC236}">
                <a16:creationId xmlns:a16="http://schemas.microsoft.com/office/drawing/2014/main" id="{BF60FEE0-99C4-D075-15E1-A9B2B7324A2C}"/>
              </a:ext>
            </a:extLst>
          </p:cNvPr>
          <p:cNvSpPr/>
          <p:nvPr/>
        </p:nvSpPr>
        <p:spPr>
          <a:xfrm>
            <a:off x="7221262" y="404182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4" name="Ellipse 53">
            <a:extLst>
              <a:ext uri="{FF2B5EF4-FFF2-40B4-BE49-F238E27FC236}">
                <a16:creationId xmlns:a16="http://schemas.microsoft.com/office/drawing/2014/main" id="{B5D7A46C-CDC7-A23D-661C-36D1F91345D2}"/>
              </a:ext>
            </a:extLst>
          </p:cNvPr>
          <p:cNvSpPr/>
          <p:nvPr/>
        </p:nvSpPr>
        <p:spPr>
          <a:xfrm>
            <a:off x="7779297" y="324778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5" name="Ellipse 54">
            <a:extLst>
              <a:ext uri="{FF2B5EF4-FFF2-40B4-BE49-F238E27FC236}">
                <a16:creationId xmlns:a16="http://schemas.microsoft.com/office/drawing/2014/main" id="{FB75A379-F6C9-F2B3-06D6-A7F9B1E15EBA}"/>
              </a:ext>
            </a:extLst>
          </p:cNvPr>
          <p:cNvSpPr/>
          <p:nvPr/>
        </p:nvSpPr>
        <p:spPr>
          <a:xfrm>
            <a:off x="8932041" y="4989002"/>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8" name="Ellipse 57">
            <a:extLst>
              <a:ext uri="{FF2B5EF4-FFF2-40B4-BE49-F238E27FC236}">
                <a16:creationId xmlns:a16="http://schemas.microsoft.com/office/drawing/2014/main" id="{35DA0A09-ACD4-06DF-BDD2-4B32E4BB2EF3}"/>
              </a:ext>
            </a:extLst>
          </p:cNvPr>
          <p:cNvSpPr/>
          <p:nvPr/>
        </p:nvSpPr>
        <p:spPr>
          <a:xfrm>
            <a:off x="8358978" y="3247783"/>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9" name="Ellipse 58">
            <a:extLst>
              <a:ext uri="{FF2B5EF4-FFF2-40B4-BE49-F238E27FC236}">
                <a16:creationId xmlns:a16="http://schemas.microsoft.com/office/drawing/2014/main" id="{02591578-4BCB-C744-DD79-2A6987FC2738}"/>
              </a:ext>
            </a:extLst>
          </p:cNvPr>
          <p:cNvSpPr/>
          <p:nvPr/>
        </p:nvSpPr>
        <p:spPr>
          <a:xfrm>
            <a:off x="8746046" y="385960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0" name="Ellipse 59">
            <a:extLst>
              <a:ext uri="{FF2B5EF4-FFF2-40B4-BE49-F238E27FC236}">
                <a16:creationId xmlns:a16="http://schemas.microsoft.com/office/drawing/2014/main" id="{ECD08CD2-C3F6-54BA-0DF5-C33314C32EED}"/>
              </a:ext>
            </a:extLst>
          </p:cNvPr>
          <p:cNvSpPr/>
          <p:nvPr/>
        </p:nvSpPr>
        <p:spPr>
          <a:xfrm>
            <a:off x="9027528" y="322987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 name="Ellipse 1">
            <a:extLst>
              <a:ext uri="{FF2B5EF4-FFF2-40B4-BE49-F238E27FC236}">
                <a16:creationId xmlns:a16="http://schemas.microsoft.com/office/drawing/2014/main" id="{F5A6E67B-26BA-3DD6-F0AD-91157937CEF5}"/>
              </a:ext>
            </a:extLst>
          </p:cNvPr>
          <p:cNvSpPr/>
          <p:nvPr/>
        </p:nvSpPr>
        <p:spPr>
          <a:xfrm>
            <a:off x="9701487" y="4911797"/>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 name="Ellipse 2">
            <a:extLst>
              <a:ext uri="{FF2B5EF4-FFF2-40B4-BE49-F238E27FC236}">
                <a16:creationId xmlns:a16="http://schemas.microsoft.com/office/drawing/2014/main" id="{FB0F2F4F-F64E-3F51-555D-2A946C85F3B5}"/>
              </a:ext>
            </a:extLst>
          </p:cNvPr>
          <p:cNvSpPr/>
          <p:nvPr/>
        </p:nvSpPr>
        <p:spPr>
          <a:xfrm>
            <a:off x="10236775" y="4867422"/>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 name="Ellipse 3">
            <a:extLst>
              <a:ext uri="{FF2B5EF4-FFF2-40B4-BE49-F238E27FC236}">
                <a16:creationId xmlns:a16="http://schemas.microsoft.com/office/drawing/2014/main" id="{8705C2B1-2B75-542A-4D61-199ED263F0DC}"/>
              </a:ext>
            </a:extLst>
          </p:cNvPr>
          <p:cNvSpPr/>
          <p:nvPr/>
        </p:nvSpPr>
        <p:spPr>
          <a:xfrm>
            <a:off x="10826923" y="4293747"/>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Ellipse 4">
            <a:extLst>
              <a:ext uri="{FF2B5EF4-FFF2-40B4-BE49-F238E27FC236}">
                <a16:creationId xmlns:a16="http://schemas.microsoft.com/office/drawing/2014/main" id="{0CA9A6E8-A159-5F61-74FC-92F2B1F12100}"/>
              </a:ext>
            </a:extLst>
          </p:cNvPr>
          <p:cNvSpPr/>
          <p:nvPr/>
        </p:nvSpPr>
        <p:spPr>
          <a:xfrm>
            <a:off x="9553060" y="528780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 name="Ellipse 5">
            <a:extLst>
              <a:ext uri="{FF2B5EF4-FFF2-40B4-BE49-F238E27FC236}">
                <a16:creationId xmlns:a16="http://schemas.microsoft.com/office/drawing/2014/main" id="{EC913763-6E6C-6D06-C63D-2383452DAF25}"/>
              </a:ext>
            </a:extLst>
          </p:cNvPr>
          <p:cNvSpPr/>
          <p:nvPr/>
        </p:nvSpPr>
        <p:spPr>
          <a:xfrm>
            <a:off x="6614535" y="1372143"/>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 name="Ellipse 7">
            <a:extLst>
              <a:ext uri="{FF2B5EF4-FFF2-40B4-BE49-F238E27FC236}">
                <a16:creationId xmlns:a16="http://schemas.microsoft.com/office/drawing/2014/main" id="{22EF88AD-3179-AF7A-702E-346E18532A3F}"/>
              </a:ext>
            </a:extLst>
          </p:cNvPr>
          <p:cNvSpPr/>
          <p:nvPr/>
        </p:nvSpPr>
        <p:spPr>
          <a:xfrm>
            <a:off x="6978258" y="2800158"/>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 name="Rectangle 8">
            <a:extLst>
              <a:ext uri="{FF2B5EF4-FFF2-40B4-BE49-F238E27FC236}">
                <a16:creationId xmlns:a16="http://schemas.microsoft.com/office/drawing/2014/main" id="{102F781A-872A-A164-123D-49DC36D96776}"/>
              </a:ext>
            </a:extLst>
          </p:cNvPr>
          <p:cNvSpPr/>
          <p:nvPr/>
        </p:nvSpPr>
        <p:spPr>
          <a:xfrm>
            <a:off x="6432770" y="2361063"/>
            <a:ext cx="1810478" cy="223267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8AAC5ECA-B52B-DD0A-9D22-AD43B0B0DA89}"/>
              </a:ext>
            </a:extLst>
          </p:cNvPr>
          <p:cNvCxnSpPr>
            <a:cxnSpLocks/>
          </p:cNvCxnSpPr>
          <p:nvPr/>
        </p:nvCxnSpPr>
        <p:spPr>
          <a:xfrm flipH="1" flipV="1">
            <a:off x="7198014" y="2978476"/>
            <a:ext cx="602374" cy="2872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E0831074-197A-A507-1CA9-217A02F1058D}"/>
              </a:ext>
            </a:extLst>
          </p:cNvPr>
          <p:cNvCxnSpPr>
            <a:cxnSpLocks/>
          </p:cNvCxnSpPr>
          <p:nvPr/>
        </p:nvCxnSpPr>
        <p:spPr>
          <a:xfrm flipH="1">
            <a:off x="6858635" y="3308939"/>
            <a:ext cx="920662" cy="12006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2AC0C63E-7099-4FEF-5708-7289D147CEC2}"/>
              </a:ext>
            </a:extLst>
          </p:cNvPr>
          <p:cNvCxnSpPr>
            <a:cxnSpLocks/>
          </p:cNvCxnSpPr>
          <p:nvPr/>
        </p:nvCxnSpPr>
        <p:spPr>
          <a:xfrm flipH="1">
            <a:off x="6978258" y="3352183"/>
            <a:ext cx="822130" cy="9415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A31F8C7-E02E-1418-09C1-DF24993874D9}"/>
              </a:ext>
            </a:extLst>
          </p:cNvPr>
          <p:cNvSpPr/>
          <p:nvPr/>
        </p:nvSpPr>
        <p:spPr>
          <a:xfrm>
            <a:off x="7026064" y="686909"/>
            <a:ext cx="3100575" cy="2597911"/>
          </a:xfrm>
          <a:prstGeom prst="rect">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72445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1F876-A18E-687D-35EC-3690ADE5EB55}"/>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59D6D664-4654-435D-E9D2-2776222B9C6C}"/>
              </a:ext>
            </a:extLst>
          </p:cNvPr>
          <p:cNvSpPr/>
          <p:nvPr/>
        </p:nvSpPr>
        <p:spPr>
          <a:xfrm>
            <a:off x="202800" y="137160"/>
            <a:ext cx="11786400" cy="660420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fr-FR" altLang="fr-FR" sz="1600" b="1" dirty="0">
                <a:cs typeface="Arial" panose="020B0604020202020204" pitchFamily="34" charset="0"/>
              </a:rPr>
              <a:t>8</a:t>
            </a:r>
            <a:r>
              <a:rPr lang="fr-FR" altLang="fr-FR" sz="1600" b="1" baseline="30000" dirty="0">
                <a:cs typeface="Arial" panose="020B0604020202020204" pitchFamily="34" charset="0"/>
              </a:rPr>
              <a:t>ème</a:t>
            </a:r>
            <a:r>
              <a:rPr lang="fr-FR" altLang="fr-FR" sz="1600" b="1" dirty="0">
                <a:cs typeface="Arial" panose="020B0604020202020204" pitchFamily="34" charset="0"/>
              </a:rPr>
              <a:t> période : 1815-1914</a:t>
            </a:r>
            <a:br>
              <a:rPr lang="fr-FR" altLang="fr-FR" sz="1600" b="1" dirty="0">
                <a:cs typeface="Arial" panose="020B0604020202020204" pitchFamily="34" charset="0"/>
              </a:rPr>
            </a:br>
            <a:r>
              <a:rPr lang="fr-FR" sz="1600" b="1" kern="0" dirty="0">
                <a:effectLst/>
                <a:ea typeface="Times New Roman" panose="02020603050405020304" pitchFamily="18" charset="0"/>
              </a:rPr>
              <a:t>Europe et Russie à la conquête de l’Orient et de l’Asie</a:t>
            </a:r>
          </a:p>
          <a:p>
            <a:pPr algn="ctr">
              <a:lnSpc>
                <a:spcPct val="100000"/>
              </a:lnSpc>
            </a:pPr>
            <a:br>
              <a:rPr lang="fr-FR" sz="1600" b="1" kern="0" dirty="0">
                <a:effectLst/>
                <a:ea typeface="Times New Roman" panose="02020603050405020304" pitchFamily="18" charset="0"/>
              </a:rPr>
            </a:br>
            <a:r>
              <a:rPr lang="fr-FR" sz="1600" b="1" dirty="0"/>
              <a:t>1815-1914 : La colonisation européenne de l’Asie</a:t>
            </a:r>
            <a:br>
              <a:rPr lang="fr-FR" sz="1600" b="1" dirty="0"/>
            </a:br>
            <a:r>
              <a:rPr lang="fr-FR" sz="1600" b="1" dirty="0"/>
              <a:t>Inde britannique ; Insulinde hollandaise et britannique ; Indochine britannique et française, le Siam, Etat-tampon</a:t>
            </a:r>
            <a:br>
              <a:rPr lang="fr-FR" sz="1600" b="1" dirty="0"/>
            </a:br>
            <a:r>
              <a:rPr lang="fr-FR" sz="1600" b="1" dirty="0"/>
              <a:t>Philippines américaines ; La Chine, de l’apogée à l’aliénation ; Le Japon, de l’ouverture forcée à la modernisation et à l’impérialisme</a:t>
            </a:r>
            <a:endParaRPr lang="fr-FR" sz="1600" b="1" kern="0" dirty="0">
              <a:effectLst/>
              <a:ea typeface="Times New Roman" panose="02020603050405020304" pitchFamily="18" charset="0"/>
            </a:endParaRPr>
          </a:p>
          <a:p>
            <a:pPr>
              <a:lnSpc>
                <a:spcPct val="107000"/>
              </a:lnSpc>
            </a:pPr>
            <a:endParaRPr lang="fr-FR" sz="800" b="1" kern="100" dirty="0">
              <a:effectLst/>
              <a:ea typeface="Aptos" panose="020B0004020202020204" pitchFamily="34" charset="0"/>
              <a:cs typeface="Times New Roman" panose="02020603050405020304" pitchFamily="18" charset="0"/>
            </a:endParaRPr>
          </a:p>
          <a:p>
            <a:r>
              <a:rPr lang="fr-FR" sz="1600" b="1" kern="100" dirty="0">
                <a:effectLst/>
                <a:ea typeface="Aptos" panose="020B0004020202020204" pitchFamily="34" charset="0"/>
                <a:cs typeface="Times New Roman" panose="02020603050405020304" pitchFamily="18" charset="0"/>
              </a:rPr>
              <a:t>1644-1816 : La Chine des Qing, de l’apogée du Siècle chinois au déclin</a:t>
            </a:r>
            <a:endParaRPr lang="fr-FR" sz="1600" kern="100" dirty="0">
              <a:effectLst/>
              <a:ea typeface="Aptos" panose="020B0004020202020204" pitchFamily="34" charset="0"/>
              <a:cs typeface="Times New Roman" panose="02020603050405020304" pitchFamily="18" charset="0"/>
            </a:endParaRPr>
          </a:p>
          <a:p>
            <a:r>
              <a:rPr lang="fr-FR" sz="1600" kern="100" dirty="0">
                <a:effectLst/>
                <a:ea typeface="Aptos" panose="020B0004020202020204" pitchFamily="34" charset="0"/>
                <a:cs typeface="Times New Roman" panose="02020603050405020304" pitchFamily="18" charset="0"/>
              </a:rPr>
              <a:t>1644-1681 : Les Qing mandchous </a:t>
            </a:r>
            <a:r>
              <a:rPr lang="fr-FR" sz="1600" kern="100" dirty="0">
                <a:ea typeface="Aptos" panose="020B0004020202020204" pitchFamily="34" charset="0"/>
                <a:cs typeface="Times New Roman" panose="02020603050405020304" pitchFamily="18" charset="0"/>
              </a:rPr>
              <a:t>s’emparent de Pékin et du trône impérial, et </a:t>
            </a:r>
            <a:r>
              <a:rPr lang="fr-FR" sz="1600" kern="100" dirty="0">
                <a:effectLst/>
                <a:ea typeface="Aptos" panose="020B0004020202020204" pitchFamily="34" charset="0"/>
                <a:cs typeface="Times New Roman" panose="02020603050405020304" pitchFamily="18" charset="0"/>
              </a:rPr>
              <a:t>conquièrent la Chine des Ming</a:t>
            </a:r>
            <a:endParaRPr lang="fr-FR" sz="1600" dirty="0"/>
          </a:p>
          <a:p>
            <a:r>
              <a:rPr lang="fr-FR" sz="1600" kern="100" dirty="0">
                <a:effectLst/>
                <a:ea typeface="Aptos" panose="020B0004020202020204" pitchFamily="34" charset="0"/>
                <a:cs typeface="Times New Roman" panose="02020603050405020304" pitchFamily="18" charset="0"/>
              </a:rPr>
              <a:t>1661-1775 : Sous les règnes des despotes éclairés, </a:t>
            </a:r>
            <a:r>
              <a:rPr lang="fr-FR" sz="1600" dirty="0"/>
              <a:t>Kangxi, </a:t>
            </a:r>
            <a:r>
              <a:rPr lang="fr-FR" sz="1600" dirty="0" err="1"/>
              <a:t>Yongzheng</a:t>
            </a:r>
            <a:r>
              <a:rPr lang="fr-FR" sz="1600" dirty="0"/>
              <a:t> et Qianlong, apogée de la Chine impériale : </a:t>
            </a:r>
            <a:r>
              <a:rPr lang="fr-FR" sz="1600" kern="100" dirty="0">
                <a:effectLst/>
                <a:ea typeface="Aptos" panose="020B0004020202020204" pitchFamily="34" charset="0"/>
                <a:cs typeface="Times New Roman" panose="02020603050405020304" pitchFamily="18" charset="0"/>
              </a:rPr>
              <a:t>Un empire centralisé plus efficace et une administration moins corrompue ; Un Empire </a:t>
            </a:r>
            <a:r>
              <a:rPr lang="fr-FR" sz="1600" i="1" kern="100" dirty="0">
                <a:effectLst/>
                <a:ea typeface="Aptos" panose="020B0004020202020204" pitchFamily="34" charset="0"/>
                <a:cs typeface="Times New Roman" panose="02020603050405020304" pitchFamily="18" charset="0"/>
              </a:rPr>
              <a:t>confucéen</a:t>
            </a:r>
            <a:r>
              <a:rPr lang="fr-FR" sz="1600" kern="100" dirty="0">
                <a:effectLst/>
                <a:ea typeface="Aptos" panose="020B0004020202020204" pitchFamily="34" charset="0"/>
                <a:cs typeface="Times New Roman" panose="02020603050405020304" pitchFamily="18" charset="0"/>
              </a:rPr>
              <a:t> : une politique culturelle et administrative qui rallie les élites chinoises </a:t>
            </a:r>
            <a:r>
              <a:rPr lang="fr-FR" sz="1600" kern="100" dirty="0">
                <a:ea typeface="Aptos" panose="020B0004020202020204" pitchFamily="34" charset="0"/>
                <a:cs typeface="Times New Roman" panose="02020603050405020304" pitchFamily="18" charset="0"/>
              </a:rPr>
              <a:t>mais également,</a:t>
            </a:r>
            <a:r>
              <a:rPr lang="fr-FR" sz="1600" kern="100" dirty="0">
                <a:effectLst/>
                <a:ea typeface="Aptos" panose="020B0004020202020204" pitchFamily="34" charset="0"/>
                <a:cs typeface="Times New Roman" panose="02020603050405020304" pitchFamily="18" charset="0"/>
              </a:rPr>
              <a:t> règne de la censure et de l’ordre moral autoritaire ; </a:t>
            </a:r>
            <a:r>
              <a:rPr lang="fr-FR" sz="1600" dirty="0"/>
              <a:t>Un apogée agricole permet de nourrir une population croissante qui passe de 130 à 330 millions d’habitants</a:t>
            </a:r>
          </a:p>
          <a:p>
            <a:pPr>
              <a:lnSpc>
                <a:spcPct val="107000"/>
              </a:lnSpc>
            </a:pPr>
            <a:r>
              <a:rPr lang="fr-FR" sz="1600" kern="100" dirty="0">
                <a:effectLst/>
                <a:ea typeface="Aptos" panose="020B0004020202020204" pitchFamily="34" charset="0"/>
                <a:cs typeface="Times New Roman" panose="02020603050405020304" pitchFamily="18" charset="0"/>
              </a:rPr>
              <a:t>1691-1759 : Expansion maximale de la Chine : Au nord et à l’est, soumissions des Mongols orientaux (</a:t>
            </a:r>
            <a:r>
              <a:rPr lang="fr-FR" sz="1600" dirty="0"/>
              <a:t>Khalkhas), des Mongols occidentaux (</a:t>
            </a:r>
            <a:r>
              <a:rPr lang="fr-FR" sz="1600" dirty="0" err="1"/>
              <a:t>Khoshuts</a:t>
            </a:r>
            <a:r>
              <a:rPr lang="fr-FR" sz="1600" dirty="0"/>
              <a:t>, </a:t>
            </a:r>
            <a:r>
              <a:rPr lang="fr-FR" sz="1600" dirty="0" err="1"/>
              <a:t>Dzoungars</a:t>
            </a:r>
            <a:r>
              <a:rPr lang="fr-FR" sz="1600" dirty="0"/>
              <a:t>) </a:t>
            </a:r>
            <a:r>
              <a:rPr lang="fr-FR" sz="1600" kern="100" dirty="0">
                <a:effectLst/>
                <a:ea typeface="Aptos" panose="020B0004020202020204" pitchFamily="34" charset="0"/>
                <a:cs typeface="Times New Roman" panose="02020603050405020304" pitchFamily="18" charset="0"/>
              </a:rPr>
              <a:t>et du Tibet des Dala</a:t>
            </a:r>
            <a:r>
              <a:rPr lang="fr-FR" sz="1600" kern="100" dirty="0">
                <a:ea typeface="Aptos" panose="020B0004020202020204" pitchFamily="34" charset="0"/>
                <a:cs typeface="Times New Roman" panose="02020603050405020304" pitchFamily="18" charset="0"/>
              </a:rPr>
              <a:t>ï</a:t>
            </a:r>
            <a:r>
              <a:rPr lang="fr-FR" sz="1600" kern="100" dirty="0">
                <a:effectLst/>
                <a:ea typeface="Aptos" panose="020B0004020202020204" pitchFamily="34" charset="0"/>
                <a:cs typeface="Times New Roman" panose="02020603050405020304" pitchFamily="18" charset="0"/>
              </a:rPr>
              <a:t>-lamas : </a:t>
            </a:r>
            <a:r>
              <a:rPr lang="fr-FR" sz="1600" kern="100" dirty="0">
                <a:ea typeface="Aptos" panose="020B0004020202020204" pitchFamily="34" charset="0"/>
                <a:cs typeface="Times New Roman" panose="02020603050405020304" pitchFamily="18" charset="0"/>
              </a:rPr>
              <a:t>Dans les vastes espaces conquis, créations de territoires militaires (Mandchourie, </a:t>
            </a:r>
            <a:r>
              <a:rPr lang="fr-FR" sz="1600" dirty="0"/>
              <a:t>Xinjiang et Qinghai) et vassaux (Mongolie, Tibet) ; </a:t>
            </a:r>
            <a:r>
              <a:rPr lang="fr-FR" sz="1600" kern="100" dirty="0">
                <a:effectLst/>
                <a:ea typeface="Aptos" panose="020B0004020202020204" pitchFamily="34" charset="0"/>
                <a:cs typeface="Times New Roman" panose="02020603050405020304" pitchFamily="18" charset="0"/>
              </a:rPr>
              <a:t>Pour pacifier et asseoir la domination de la Chine sur ces conquêtes, autour du lamaïsme d’origine tibétaine, unification religieuse des Chinois, des Mongols et des Tibétains sous la protection de la puissance impériale chinoise ; Au nord de la Chine, après deux millénaires de menace, fin et pacification de l’Empire conquérant des steppes ; Avec 13 millions </a:t>
            </a:r>
            <a:r>
              <a:rPr lang="fr-FR" sz="1600" dirty="0"/>
              <a:t>de km</a:t>
            </a:r>
            <a:r>
              <a:rPr lang="fr-FR" sz="1600" baseline="30000" dirty="0"/>
              <a:t>2</a:t>
            </a:r>
            <a:r>
              <a:rPr lang="fr-FR" sz="1600" kern="100" dirty="0">
                <a:effectLst/>
                <a:ea typeface="Aptos" panose="020B0004020202020204" pitchFamily="34" charset="0"/>
                <a:cs typeface="Times New Roman" panose="02020603050405020304" pitchFamily="18" charset="0"/>
              </a:rPr>
              <a:t>, extension maximale de la Chine</a:t>
            </a:r>
          </a:p>
          <a:p>
            <a:r>
              <a:rPr lang="fr-FR" sz="1600" dirty="0"/>
              <a:t>1775-1803 : Fin de l’ère Qianlong, de l’apogée au déclin : Guerres coûteuses et déficit financier ; Gouvernement incompétent et corrompu du général </a:t>
            </a:r>
            <a:r>
              <a:rPr lang="fr-FR" sz="1600" dirty="0" err="1"/>
              <a:t>Heschen</a:t>
            </a:r>
            <a:r>
              <a:rPr lang="fr-FR" sz="1600" dirty="0"/>
              <a:t> et révolte populaire du Lotus blanc</a:t>
            </a:r>
          </a:p>
          <a:p>
            <a:r>
              <a:rPr lang="fr-FR" sz="1600" dirty="0"/>
              <a:t>1557-1816 : Dans un contexte d’ouverture limitée, échecs relatifs des intrusions commerciales des Européens en Chine</a:t>
            </a:r>
          </a:p>
          <a:p>
            <a:r>
              <a:rPr lang="fr-FR" sz="1600" dirty="0"/>
              <a:t>	1689-1725 : Au nord, par voie terrestre, les Russes obtiennent des traités territoriaux et commerciaux </a:t>
            </a:r>
          </a:p>
          <a:p>
            <a:r>
              <a:rPr lang="fr-FR" sz="1600" dirty="0"/>
              <a:t>	</a:t>
            </a:r>
            <a:r>
              <a:rPr lang="fr-FR" sz="1500" dirty="0"/>
              <a:t>1557-1715 : Au sud, par voie maritime, les Portugais puis les autres Européens, obtiennent une ouverture commerciale à Macao et Canton </a:t>
            </a:r>
          </a:p>
          <a:p>
            <a:r>
              <a:rPr lang="fr-FR" sz="1600" dirty="0"/>
              <a:t>	1656-1753 : Le temps des 1</a:t>
            </a:r>
            <a:r>
              <a:rPr lang="fr-FR" sz="1600" baseline="30000" dirty="0"/>
              <a:t>ères</a:t>
            </a:r>
            <a:r>
              <a:rPr lang="fr-FR" sz="1600" dirty="0"/>
              <a:t> ambassades, ambitions et désillusions</a:t>
            </a:r>
          </a:p>
          <a:p>
            <a:r>
              <a:rPr lang="fr-FR" sz="1600" dirty="0"/>
              <a:t>	1793-1816 : Echec des ambassades britanniques : La Chine, riche de son économie intérieure et de son commerce extérieur, 	refuse de nouvelles et inutiles ouvertures commerciales avec l’Europe</a:t>
            </a:r>
          </a:p>
          <a:p>
            <a:pPr>
              <a:lnSpc>
                <a:spcPct val="107000"/>
              </a:lnSpc>
            </a:pPr>
            <a:endParaRPr lang="fr-FR" sz="800" kern="100" dirty="0">
              <a:effectLst/>
              <a:ea typeface="Aptos" panose="020B0004020202020204" pitchFamily="34" charset="0"/>
              <a:cs typeface="Times New Roman" panose="02020603050405020304" pitchFamily="18" charset="0"/>
            </a:endParaRPr>
          </a:p>
        </p:txBody>
      </p:sp>
      <p:sp>
        <p:nvSpPr>
          <p:cNvPr id="2" name="PlaceHolder 1">
            <a:extLst>
              <a:ext uri="{FF2B5EF4-FFF2-40B4-BE49-F238E27FC236}">
                <a16:creationId xmlns:a16="http://schemas.microsoft.com/office/drawing/2014/main" id="{55128873-9D46-CA50-EF23-7BB5D84C4CFB}"/>
              </a:ext>
            </a:extLst>
          </p:cNvPr>
          <p:cNvSpPr>
            <a:spLocks noGrp="1"/>
          </p:cNvSpPr>
          <p:nvPr>
            <p:ph type="sldNum" idx="5"/>
          </p:nvPr>
        </p:nvSpPr>
        <p:spPr>
          <a:xfrm>
            <a:off x="8610480" y="6356520"/>
            <a:ext cx="2742480" cy="364320"/>
          </a:xfrm>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2</a:t>
            </a:fld>
            <a:endParaRPr/>
          </a:p>
        </p:txBody>
      </p:sp>
    </p:spTree>
    <p:extLst>
      <p:ext uri="{BB962C8B-B14F-4D97-AF65-F5344CB8AC3E}">
        <p14:creationId xmlns:p14="http://schemas.microsoft.com/office/powerpoint/2010/main" val="173941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87" y="130428"/>
            <a:ext cx="4719129" cy="3970318"/>
          </a:xfrm>
          <a:prstGeom prst="rect">
            <a:avLst/>
          </a:prstGeom>
          <a:solidFill>
            <a:schemeClr val="tx2">
              <a:lumMod val="20000"/>
              <a:lumOff val="80000"/>
            </a:schemeClr>
          </a:solidFill>
          <a:ln w="38100">
            <a:solidFill>
              <a:schemeClr val="tx1"/>
            </a:solidFill>
          </a:ln>
        </p:spPr>
        <p:txBody>
          <a:bodyPr wrap="square">
            <a:spAutoFit/>
          </a:bodyPr>
          <a:lstStyle/>
          <a:p>
            <a:r>
              <a:rPr lang="fr-FR" dirty="0"/>
              <a:t>*1</a:t>
            </a:r>
            <a:r>
              <a:rPr lang="fr-FR" baseline="30000" dirty="0"/>
              <a:t>ère</a:t>
            </a:r>
            <a:r>
              <a:rPr lang="fr-FR" dirty="0"/>
              <a:t> moitié du XIXe siècle</a:t>
            </a:r>
          </a:p>
          <a:p>
            <a:r>
              <a:rPr lang="fr-FR" dirty="0"/>
              <a:t>Un </a:t>
            </a:r>
            <a:r>
              <a:rPr lang="fr-FR" i="1" dirty="0"/>
              <a:t>retournement de situation</a:t>
            </a:r>
          </a:p>
          <a:p>
            <a:endParaRPr lang="fr-FR" dirty="0"/>
          </a:p>
          <a:p>
            <a:r>
              <a:rPr lang="fr-FR" dirty="0"/>
              <a:t>Ce retournement</a:t>
            </a:r>
          </a:p>
          <a:p>
            <a:r>
              <a:rPr lang="fr-FR" dirty="0"/>
              <a:t>Dont vont </a:t>
            </a:r>
            <a:r>
              <a:rPr lang="fr-FR" u="sng" dirty="0"/>
              <a:t>d’abord</a:t>
            </a:r>
            <a:r>
              <a:rPr lang="fr-FR" dirty="0"/>
              <a:t> bénéficier les Britanniques</a:t>
            </a:r>
          </a:p>
          <a:p>
            <a:r>
              <a:rPr lang="fr-FR" dirty="0"/>
              <a:t>Principaux acteurs de ce changement</a:t>
            </a:r>
          </a:p>
          <a:p>
            <a:endParaRPr lang="fr-FR" dirty="0"/>
          </a:p>
          <a:p>
            <a:r>
              <a:rPr lang="fr-FR" dirty="0"/>
              <a:t>*Et une raison, une seule</a:t>
            </a:r>
          </a:p>
          <a:p>
            <a:r>
              <a:rPr lang="fr-FR" dirty="0"/>
              <a:t>La conquête britannique de l’Inde</a:t>
            </a:r>
          </a:p>
          <a:p>
            <a:endParaRPr lang="fr-FR" i="1" dirty="0"/>
          </a:p>
          <a:p>
            <a:r>
              <a:rPr lang="fr-FR" i="1" dirty="0"/>
              <a:t>A ce retournement de situation</a:t>
            </a:r>
            <a:endParaRPr lang="fr-FR" i="1" u="sng" dirty="0"/>
          </a:p>
          <a:p>
            <a:r>
              <a:rPr lang="fr-FR" i="1" u="sng" dirty="0"/>
              <a:t>Le précédent indien</a:t>
            </a:r>
            <a:r>
              <a:rPr lang="fr-FR" i="1" dirty="0"/>
              <a:t> joua incontestablement</a:t>
            </a:r>
          </a:p>
          <a:p>
            <a:r>
              <a:rPr lang="fr-FR" i="1" dirty="0"/>
              <a:t>Un rôle primordial.</a:t>
            </a:r>
          </a:p>
          <a:p>
            <a:r>
              <a:rPr lang="fr-FR" dirty="0"/>
              <a:t>Les Indes et l’Europe, J.L. </a:t>
            </a:r>
            <a:r>
              <a:rPr lang="fr-FR" dirty="0" err="1"/>
              <a:t>Margolin</a:t>
            </a:r>
            <a:r>
              <a:rPr lang="fr-FR" dirty="0"/>
              <a:t>, p. 386</a:t>
            </a:r>
          </a:p>
        </p:txBody>
      </p:sp>
      <p:pic>
        <p:nvPicPr>
          <p:cNvPr id="38" name="Picture 2" descr="C:\Users\Christophe\Pictures\My Scans\2014-10 (oct.)\scan0009.jpg">
            <a:extLst>
              <a:ext uri="{FF2B5EF4-FFF2-40B4-BE49-F238E27FC236}">
                <a16:creationId xmlns:a16="http://schemas.microsoft.com/office/drawing/2014/main" id="{BD020CA3-FF63-1E9E-D01D-AB299633D82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33148" y="145407"/>
            <a:ext cx="7139693" cy="551841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9" name="Picture 2" descr="C:\Users\Christophe\Pictures\My Scans\2016-02 (févr.)\scan0001.jpg">
            <a:extLst>
              <a:ext uri="{FF2B5EF4-FFF2-40B4-BE49-F238E27FC236}">
                <a16:creationId xmlns:a16="http://schemas.microsoft.com/office/drawing/2014/main" id="{57ACD7D1-6388-54D6-3FA4-7329E752F64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0002" t="3935" r="25267" b="5503"/>
          <a:stretch/>
        </p:blipFill>
        <p:spPr bwMode="auto">
          <a:xfrm>
            <a:off x="6432770" y="2254086"/>
            <a:ext cx="1687648" cy="2339653"/>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40" name="Picture 2" descr="C:\Users\Christophe\Pictures\My Scans\2014-10 (oct.)\scan0009.jpg">
            <a:extLst>
              <a:ext uri="{FF2B5EF4-FFF2-40B4-BE49-F238E27FC236}">
                <a16:creationId xmlns:a16="http://schemas.microsoft.com/office/drawing/2014/main" id="{DBBFFDA7-F4A7-37C0-2AF9-3F8B46041BF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9436" t="71590" r="81130" b="14899"/>
          <a:stretch/>
        </p:blipFill>
        <p:spPr bwMode="auto">
          <a:xfrm>
            <a:off x="6185095" y="4121834"/>
            <a:ext cx="673540" cy="745588"/>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41" name="Picture 2" descr="C:\Users\Christophe\Pictures\My Scans\2014-10 (oct.)\scan0009.jpg">
            <a:extLst>
              <a:ext uri="{FF2B5EF4-FFF2-40B4-BE49-F238E27FC236}">
                <a16:creationId xmlns:a16="http://schemas.microsoft.com/office/drawing/2014/main" id="{AD5742EE-DEBB-9E53-CC00-D35A59DE8AC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32376" t="38377" r="48126" b="52966"/>
          <a:stretch/>
        </p:blipFill>
        <p:spPr bwMode="auto">
          <a:xfrm>
            <a:off x="7276594" y="2254086"/>
            <a:ext cx="1392071" cy="477671"/>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42" name="Picture 2" descr="C:\Users\Christophe\Pictures\My Scans\2014-10 (oct.)\scan0009.jpg">
            <a:extLst>
              <a:ext uri="{FF2B5EF4-FFF2-40B4-BE49-F238E27FC236}">
                <a16:creationId xmlns:a16="http://schemas.microsoft.com/office/drawing/2014/main" id="{7D659314-569A-8496-A182-8CE942F35800}"/>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6466" t="40385" r="73976" b="56895"/>
          <a:stretch/>
        </p:blipFill>
        <p:spPr bwMode="auto">
          <a:xfrm>
            <a:off x="6096000" y="2417858"/>
            <a:ext cx="682388" cy="150126"/>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2DF276C8-C1E2-70EB-A20D-D616A9293A69}"/>
              </a:ext>
            </a:extLst>
          </p:cNvPr>
          <p:cNvSpPr/>
          <p:nvPr/>
        </p:nvSpPr>
        <p:spPr>
          <a:xfrm>
            <a:off x="5160237" y="317578"/>
            <a:ext cx="1183107"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1818-1893</a:t>
            </a:r>
            <a:endParaRPr lang="fr-FR" sz="1800" dirty="0">
              <a:effectLst/>
              <a:latin typeface="Times New Roman" panose="02020603050405020304" pitchFamily="18" charset="0"/>
              <a:ea typeface="Times New Roman" panose="02020603050405020304" pitchFamily="18" charset="0"/>
            </a:endParaRPr>
          </a:p>
        </p:txBody>
      </p:sp>
      <p:sp>
        <p:nvSpPr>
          <p:cNvPr id="44" name="Ellipse 43">
            <a:extLst>
              <a:ext uri="{FF2B5EF4-FFF2-40B4-BE49-F238E27FC236}">
                <a16:creationId xmlns:a16="http://schemas.microsoft.com/office/drawing/2014/main" id="{BD95984A-7BBB-DF43-847B-B2160ECC5C76}"/>
              </a:ext>
            </a:extLst>
          </p:cNvPr>
          <p:cNvSpPr/>
          <p:nvPr/>
        </p:nvSpPr>
        <p:spPr>
          <a:xfrm>
            <a:off x="9214154" y="1853280"/>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9" name="Ellipse 48">
            <a:extLst>
              <a:ext uri="{FF2B5EF4-FFF2-40B4-BE49-F238E27FC236}">
                <a16:creationId xmlns:a16="http://schemas.microsoft.com/office/drawing/2014/main" id="{51B6AADF-4BA4-5B03-F167-F2E9D9110785}"/>
              </a:ext>
            </a:extLst>
          </p:cNvPr>
          <p:cNvSpPr/>
          <p:nvPr/>
        </p:nvSpPr>
        <p:spPr>
          <a:xfrm>
            <a:off x="10092759" y="162064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0" name="Ellipse 49">
            <a:extLst>
              <a:ext uri="{FF2B5EF4-FFF2-40B4-BE49-F238E27FC236}">
                <a16:creationId xmlns:a16="http://schemas.microsoft.com/office/drawing/2014/main" id="{838D15B0-15E4-B353-D365-C831112223AE}"/>
              </a:ext>
            </a:extLst>
          </p:cNvPr>
          <p:cNvSpPr/>
          <p:nvPr/>
        </p:nvSpPr>
        <p:spPr>
          <a:xfrm>
            <a:off x="10665965" y="149832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pic>
        <p:nvPicPr>
          <p:cNvPr id="51" name="Picture 2" descr="C:\Users\Christophe\Pictures\My Scans\2014-10 (oct.)\scan0009.jpg">
            <a:extLst>
              <a:ext uri="{FF2B5EF4-FFF2-40B4-BE49-F238E27FC236}">
                <a16:creationId xmlns:a16="http://schemas.microsoft.com/office/drawing/2014/main" id="{BB3A40D6-85A4-3717-C22E-3E0784C5810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6466" t="40385" r="73976" b="56895"/>
          <a:stretch/>
        </p:blipFill>
        <p:spPr bwMode="auto">
          <a:xfrm>
            <a:off x="6096000" y="2417858"/>
            <a:ext cx="682388" cy="150126"/>
          </a:xfrm>
          <a:prstGeom prst="rect">
            <a:avLst/>
          </a:prstGeom>
          <a:solidFill>
            <a:srgbClr val="0070C0"/>
          </a:solidFill>
          <a:ln w="38100">
            <a:noFill/>
          </a:ln>
        </p:spPr>
      </p:pic>
      <p:sp>
        <p:nvSpPr>
          <p:cNvPr id="52" name="Ellipse 51">
            <a:extLst>
              <a:ext uri="{FF2B5EF4-FFF2-40B4-BE49-F238E27FC236}">
                <a16:creationId xmlns:a16="http://schemas.microsoft.com/office/drawing/2014/main" id="{0B6B94A2-615B-2037-1F07-B45A9B2A739B}"/>
              </a:ext>
            </a:extLst>
          </p:cNvPr>
          <p:cNvSpPr/>
          <p:nvPr/>
        </p:nvSpPr>
        <p:spPr>
          <a:xfrm>
            <a:off x="5497863" y="2062192"/>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3" name="Ellipse 52">
            <a:extLst>
              <a:ext uri="{FF2B5EF4-FFF2-40B4-BE49-F238E27FC236}">
                <a16:creationId xmlns:a16="http://schemas.microsoft.com/office/drawing/2014/main" id="{6F84F9A1-7E79-A75A-018E-0F5081E70F09}"/>
              </a:ext>
            </a:extLst>
          </p:cNvPr>
          <p:cNvSpPr/>
          <p:nvPr/>
        </p:nvSpPr>
        <p:spPr>
          <a:xfrm>
            <a:off x="6592774" y="183542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4" name="Ellipse 53">
            <a:extLst>
              <a:ext uri="{FF2B5EF4-FFF2-40B4-BE49-F238E27FC236}">
                <a16:creationId xmlns:a16="http://schemas.microsoft.com/office/drawing/2014/main" id="{4B6F598D-58FA-5876-6762-2339396FF1EB}"/>
              </a:ext>
            </a:extLst>
          </p:cNvPr>
          <p:cNvSpPr/>
          <p:nvPr/>
        </p:nvSpPr>
        <p:spPr>
          <a:xfrm>
            <a:off x="6571996" y="2332536"/>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5" name="Ellipse 54">
            <a:extLst>
              <a:ext uri="{FF2B5EF4-FFF2-40B4-BE49-F238E27FC236}">
                <a16:creationId xmlns:a16="http://schemas.microsoft.com/office/drawing/2014/main" id="{10D3A884-9D67-32F0-9FDF-76560C3692FB}"/>
              </a:ext>
            </a:extLst>
          </p:cNvPr>
          <p:cNvSpPr/>
          <p:nvPr/>
        </p:nvSpPr>
        <p:spPr>
          <a:xfrm>
            <a:off x="5174705" y="1442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7" name="Ellipse 56">
            <a:extLst>
              <a:ext uri="{FF2B5EF4-FFF2-40B4-BE49-F238E27FC236}">
                <a16:creationId xmlns:a16="http://schemas.microsoft.com/office/drawing/2014/main" id="{76A1845D-9EC8-91AA-76A4-40E8D15FF0AB}"/>
              </a:ext>
            </a:extLst>
          </p:cNvPr>
          <p:cNvSpPr/>
          <p:nvPr/>
        </p:nvSpPr>
        <p:spPr>
          <a:xfrm>
            <a:off x="10371824" y="35008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8" name="Ellipse 57">
            <a:extLst>
              <a:ext uri="{FF2B5EF4-FFF2-40B4-BE49-F238E27FC236}">
                <a16:creationId xmlns:a16="http://schemas.microsoft.com/office/drawing/2014/main" id="{2D568212-832B-B4BB-F3C0-3674C7BC68D0}"/>
              </a:ext>
            </a:extLst>
          </p:cNvPr>
          <p:cNvSpPr/>
          <p:nvPr/>
        </p:nvSpPr>
        <p:spPr>
          <a:xfrm>
            <a:off x="5207408" y="751493"/>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59" name="Connecteur droit avec flèche 58">
            <a:extLst>
              <a:ext uri="{FF2B5EF4-FFF2-40B4-BE49-F238E27FC236}">
                <a16:creationId xmlns:a16="http://schemas.microsoft.com/office/drawing/2014/main" id="{0693403E-C34C-5FFE-07BA-17CB3138CDEC}"/>
              </a:ext>
            </a:extLst>
          </p:cNvPr>
          <p:cNvCxnSpPr>
            <a:cxnSpLocks/>
            <a:stCxn id="58" idx="4"/>
            <a:endCxn id="55" idx="0"/>
          </p:cNvCxnSpPr>
          <p:nvPr/>
        </p:nvCxnSpPr>
        <p:spPr>
          <a:xfrm flipH="1">
            <a:off x="5246713" y="960405"/>
            <a:ext cx="89425" cy="4824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0" name="Image 59">
            <a:extLst>
              <a:ext uri="{FF2B5EF4-FFF2-40B4-BE49-F238E27FC236}">
                <a16:creationId xmlns:a16="http://schemas.microsoft.com/office/drawing/2014/main" id="{96478C03-F6F2-7116-A970-62E93AA6E7E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54676" t="78496" r="35648" b="13790"/>
          <a:stretch/>
        </p:blipFill>
        <p:spPr>
          <a:xfrm>
            <a:off x="8690151" y="4354903"/>
            <a:ext cx="627797" cy="477672"/>
          </a:xfrm>
          <a:prstGeom prst="rect">
            <a:avLst/>
          </a:prstGeom>
          <a:ln w="38100">
            <a:noFill/>
          </a:ln>
        </p:spPr>
      </p:pic>
      <p:sp>
        <p:nvSpPr>
          <p:cNvPr id="61" name="Ellipse 60">
            <a:extLst>
              <a:ext uri="{FF2B5EF4-FFF2-40B4-BE49-F238E27FC236}">
                <a16:creationId xmlns:a16="http://schemas.microsoft.com/office/drawing/2014/main" id="{DE822796-F549-D85E-1115-8E51D01E1ACA}"/>
              </a:ext>
            </a:extLst>
          </p:cNvPr>
          <p:cNvSpPr/>
          <p:nvPr/>
        </p:nvSpPr>
        <p:spPr>
          <a:xfrm>
            <a:off x="9320285" y="5261439"/>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8" name="Ellipse 67">
            <a:extLst>
              <a:ext uri="{FF2B5EF4-FFF2-40B4-BE49-F238E27FC236}">
                <a16:creationId xmlns:a16="http://schemas.microsoft.com/office/drawing/2014/main" id="{8C581D32-4330-AF4D-F4C0-F37C24A4AD1C}"/>
              </a:ext>
            </a:extLst>
          </p:cNvPr>
          <p:cNvSpPr/>
          <p:nvPr/>
        </p:nvSpPr>
        <p:spPr>
          <a:xfrm>
            <a:off x="8932041" y="4989002"/>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1" name="Ellipse 70">
            <a:extLst>
              <a:ext uri="{FF2B5EF4-FFF2-40B4-BE49-F238E27FC236}">
                <a16:creationId xmlns:a16="http://schemas.microsoft.com/office/drawing/2014/main" id="{A352B05F-054A-A637-DE76-C65F3C8220A1}"/>
              </a:ext>
            </a:extLst>
          </p:cNvPr>
          <p:cNvSpPr/>
          <p:nvPr/>
        </p:nvSpPr>
        <p:spPr>
          <a:xfrm>
            <a:off x="8358978" y="3247783"/>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2" name="Ellipse 71">
            <a:extLst>
              <a:ext uri="{FF2B5EF4-FFF2-40B4-BE49-F238E27FC236}">
                <a16:creationId xmlns:a16="http://schemas.microsoft.com/office/drawing/2014/main" id="{E1503A4C-9A2D-E423-D645-AD4C2B162C98}"/>
              </a:ext>
            </a:extLst>
          </p:cNvPr>
          <p:cNvSpPr/>
          <p:nvPr/>
        </p:nvSpPr>
        <p:spPr>
          <a:xfrm>
            <a:off x="8746046" y="385960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3" name="Ellipse 72">
            <a:extLst>
              <a:ext uri="{FF2B5EF4-FFF2-40B4-BE49-F238E27FC236}">
                <a16:creationId xmlns:a16="http://schemas.microsoft.com/office/drawing/2014/main" id="{329118DE-F9C4-8D69-120D-B564C957B9BF}"/>
              </a:ext>
            </a:extLst>
          </p:cNvPr>
          <p:cNvSpPr/>
          <p:nvPr/>
        </p:nvSpPr>
        <p:spPr>
          <a:xfrm>
            <a:off x="9027528" y="322987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 name="Ellipse 1">
            <a:extLst>
              <a:ext uri="{FF2B5EF4-FFF2-40B4-BE49-F238E27FC236}">
                <a16:creationId xmlns:a16="http://schemas.microsoft.com/office/drawing/2014/main" id="{D2811255-0D86-1E45-42D1-D172B5BD257A}"/>
              </a:ext>
            </a:extLst>
          </p:cNvPr>
          <p:cNvSpPr/>
          <p:nvPr/>
        </p:nvSpPr>
        <p:spPr>
          <a:xfrm>
            <a:off x="9701487" y="4911797"/>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 name="Ellipse 2">
            <a:extLst>
              <a:ext uri="{FF2B5EF4-FFF2-40B4-BE49-F238E27FC236}">
                <a16:creationId xmlns:a16="http://schemas.microsoft.com/office/drawing/2014/main" id="{023AF329-52CE-0C95-D7D2-617AE4FC4721}"/>
              </a:ext>
            </a:extLst>
          </p:cNvPr>
          <p:cNvSpPr/>
          <p:nvPr/>
        </p:nvSpPr>
        <p:spPr>
          <a:xfrm>
            <a:off x="10236775" y="4867422"/>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 name="Ellipse 3">
            <a:extLst>
              <a:ext uri="{FF2B5EF4-FFF2-40B4-BE49-F238E27FC236}">
                <a16:creationId xmlns:a16="http://schemas.microsoft.com/office/drawing/2014/main" id="{2B82F39F-44E9-743B-2F6F-011AC43E4B26}"/>
              </a:ext>
            </a:extLst>
          </p:cNvPr>
          <p:cNvSpPr/>
          <p:nvPr/>
        </p:nvSpPr>
        <p:spPr>
          <a:xfrm>
            <a:off x="10826923" y="4293747"/>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Ellipse 4">
            <a:extLst>
              <a:ext uri="{FF2B5EF4-FFF2-40B4-BE49-F238E27FC236}">
                <a16:creationId xmlns:a16="http://schemas.microsoft.com/office/drawing/2014/main" id="{6988E57E-313D-0BDE-1240-43DF575F5E37}"/>
              </a:ext>
            </a:extLst>
          </p:cNvPr>
          <p:cNvSpPr/>
          <p:nvPr/>
        </p:nvSpPr>
        <p:spPr>
          <a:xfrm>
            <a:off x="9553060" y="528780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 name="Ellipse 5">
            <a:extLst>
              <a:ext uri="{FF2B5EF4-FFF2-40B4-BE49-F238E27FC236}">
                <a16:creationId xmlns:a16="http://schemas.microsoft.com/office/drawing/2014/main" id="{4ADFA5E7-1E13-B366-1907-40CA573AA066}"/>
              </a:ext>
            </a:extLst>
          </p:cNvPr>
          <p:cNvSpPr/>
          <p:nvPr/>
        </p:nvSpPr>
        <p:spPr>
          <a:xfrm>
            <a:off x="6614535" y="1372143"/>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
        <p:nvSpPr>
          <p:cNvPr id="9" name="Ellipse 8">
            <a:extLst>
              <a:ext uri="{FF2B5EF4-FFF2-40B4-BE49-F238E27FC236}">
                <a16:creationId xmlns:a16="http://schemas.microsoft.com/office/drawing/2014/main" id="{821F2D1B-D783-B8F5-7B96-E0A6D05A2D90}"/>
              </a:ext>
            </a:extLst>
          </p:cNvPr>
          <p:cNvSpPr/>
          <p:nvPr/>
        </p:nvSpPr>
        <p:spPr>
          <a:xfrm>
            <a:off x="6813677" y="356201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0" name="Ellipse 9">
            <a:extLst>
              <a:ext uri="{FF2B5EF4-FFF2-40B4-BE49-F238E27FC236}">
                <a16:creationId xmlns:a16="http://schemas.microsoft.com/office/drawing/2014/main" id="{4024E5E9-E4DD-9CDF-34C4-11300F1165D4}"/>
              </a:ext>
            </a:extLst>
          </p:cNvPr>
          <p:cNvSpPr/>
          <p:nvPr/>
        </p:nvSpPr>
        <p:spPr>
          <a:xfrm>
            <a:off x="7221262" y="404182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1" name="Ellipse 10">
            <a:extLst>
              <a:ext uri="{FF2B5EF4-FFF2-40B4-BE49-F238E27FC236}">
                <a16:creationId xmlns:a16="http://schemas.microsoft.com/office/drawing/2014/main" id="{574F8E91-BFD4-F0EC-002E-624BF4CE2059}"/>
              </a:ext>
            </a:extLst>
          </p:cNvPr>
          <p:cNvSpPr/>
          <p:nvPr/>
        </p:nvSpPr>
        <p:spPr>
          <a:xfrm>
            <a:off x="7779297" y="324778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2" name="Ellipse 11">
            <a:extLst>
              <a:ext uri="{FF2B5EF4-FFF2-40B4-BE49-F238E27FC236}">
                <a16:creationId xmlns:a16="http://schemas.microsoft.com/office/drawing/2014/main" id="{592A1F62-41AC-75A0-6DDA-F4397D9FAD3D}"/>
              </a:ext>
            </a:extLst>
          </p:cNvPr>
          <p:cNvSpPr/>
          <p:nvPr/>
        </p:nvSpPr>
        <p:spPr>
          <a:xfrm>
            <a:off x="6978258" y="2800158"/>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3" name="Connecteur droit avec flèche 12">
            <a:extLst>
              <a:ext uri="{FF2B5EF4-FFF2-40B4-BE49-F238E27FC236}">
                <a16:creationId xmlns:a16="http://schemas.microsoft.com/office/drawing/2014/main" id="{C48E8D76-0374-E9AE-6022-070559572D00}"/>
              </a:ext>
            </a:extLst>
          </p:cNvPr>
          <p:cNvCxnSpPr>
            <a:cxnSpLocks/>
          </p:cNvCxnSpPr>
          <p:nvPr/>
        </p:nvCxnSpPr>
        <p:spPr>
          <a:xfrm flipH="1" flipV="1">
            <a:off x="7198014" y="2978476"/>
            <a:ext cx="602374" cy="2872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3FF786D0-C888-B04C-CE21-D91509BB8A65}"/>
              </a:ext>
            </a:extLst>
          </p:cNvPr>
          <p:cNvCxnSpPr>
            <a:cxnSpLocks/>
          </p:cNvCxnSpPr>
          <p:nvPr/>
        </p:nvCxnSpPr>
        <p:spPr>
          <a:xfrm flipH="1">
            <a:off x="6858635" y="3308939"/>
            <a:ext cx="920662" cy="12006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D9827AC8-B403-A56D-04EF-EACB878A0E07}"/>
              </a:ext>
            </a:extLst>
          </p:cNvPr>
          <p:cNvCxnSpPr>
            <a:cxnSpLocks/>
          </p:cNvCxnSpPr>
          <p:nvPr/>
        </p:nvCxnSpPr>
        <p:spPr>
          <a:xfrm flipH="1">
            <a:off x="6978258" y="3352183"/>
            <a:ext cx="822130" cy="9415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1C06734-4E6D-8A90-443D-297AEE52B7D5}"/>
              </a:ext>
            </a:extLst>
          </p:cNvPr>
          <p:cNvSpPr/>
          <p:nvPr/>
        </p:nvSpPr>
        <p:spPr>
          <a:xfrm>
            <a:off x="6432770" y="2361063"/>
            <a:ext cx="1810478" cy="223267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6C72A16E-7BC6-1742-D50B-B14A1B8DCD5E}"/>
              </a:ext>
            </a:extLst>
          </p:cNvPr>
          <p:cNvSpPr/>
          <p:nvPr/>
        </p:nvSpPr>
        <p:spPr>
          <a:xfrm>
            <a:off x="7026064" y="686909"/>
            <a:ext cx="3100575" cy="2597911"/>
          </a:xfrm>
          <a:prstGeom prst="rect">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22978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CF870-4F35-4396-92F3-74EB9C2FBED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C628D6B-E0CD-A13F-993E-E67978390D7B}"/>
              </a:ext>
            </a:extLst>
          </p:cNvPr>
          <p:cNvSpPr/>
          <p:nvPr/>
        </p:nvSpPr>
        <p:spPr>
          <a:xfrm>
            <a:off x="57587" y="130428"/>
            <a:ext cx="4719129" cy="5616922"/>
          </a:xfrm>
          <a:prstGeom prst="rect">
            <a:avLst/>
          </a:prstGeom>
          <a:solidFill>
            <a:schemeClr val="tx2">
              <a:lumMod val="20000"/>
              <a:lumOff val="80000"/>
            </a:schemeClr>
          </a:solidFill>
          <a:ln w="38100">
            <a:solidFill>
              <a:schemeClr val="tx1"/>
            </a:solidFill>
          </a:ln>
        </p:spPr>
        <p:txBody>
          <a:bodyPr wrap="square">
            <a:spAutoFit/>
          </a:bodyPr>
          <a:lstStyle/>
          <a:p>
            <a:r>
              <a:rPr lang="fr-FR" dirty="0"/>
              <a:t>*1818 : Les Britanniques ont conquis</a:t>
            </a:r>
          </a:p>
          <a:p>
            <a:r>
              <a:rPr lang="fr-FR" dirty="0"/>
              <a:t>L’Inde, </a:t>
            </a:r>
            <a:r>
              <a:rPr lang="fr-FR" i="1" dirty="0"/>
              <a:t>le 2</a:t>
            </a:r>
            <a:r>
              <a:rPr lang="fr-FR" i="1" baseline="30000" dirty="0"/>
              <a:t>ème</a:t>
            </a:r>
            <a:r>
              <a:rPr lang="fr-FR" i="1" dirty="0"/>
              <a:t> centre</a:t>
            </a:r>
          </a:p>
          <a:p>
            <a:r>
              <a:rPr lang="fr-FR" dirty="0"/>
              <a:t>Cette conquête va leur apporter </a:t>
            </a:r>
            <a:r>
              <a:rPr lang="fr-FR" i="1" dirty="0"/>
              <a:t>deux atouts</a:t>
            </a:r>
            <a:r>
              <a:rPr lang="fr-FR" dirty="0"/>
              <a:t>…</a:t>
            </a:r>
          </a:p>
          <a:p>
            <a:endParaRPr lang="fr-FR" dirty="0"/>
          </a:p>
          <a:p>
            <a:r>
              <a:rPr lang="fr-FR" dirty="0"/>
              <a:t>a) </a:t>
            </a:r>
            <a:r>
              <a:rPr lang="fr-FR" u="sng" dirty="0"/>
              <a:t>Une puissance territoriale, fiscale et militaire</a:t>
            </a:r>
          </a:p>
          <a:p>
            <a:r>
              <a:rPr lang="fr-FR" sz="1700" u="sng" dirty="0"/>
              <a:t>Qui fait changer de nature l’expansion européenne</a:t>
            </a:r>
          </a:p>
          <a:p>
            <a:endParaRPr lang="fr-FR" dirty="0"/>
          </a:p>
          <a:p>
            <a:r>
              <a:rPr lang="fr-FR" dirty="0"/>
              <a:t>b) La maîtrise de deux produits essentiels</a:t>
            </a:r>
          </a:p>
          <a:p>
            <a:r>
              <a:rPr lang="fr-FR" dirty="0"/>
              <a:t>Sur les marchés extrême-orientaux</a:t>
            </a:r>
          </a:p>
          <a:p>
            <a:r>
              <a:rPr lang="fr-FR" dirty="0"/>
              <a:t>Les textiles et l’opium indiens…</a:t>
            </a:r>
          </a:p>
          <a:p>
            <a:endParaRPr lang="fr-FR" dirty="0"/>
          </a:p>
          <a:p>
            <a:r>
              <a:rPr lang="fr-FR" dirty="0"/>
              <a:t>*Et à </a:t>
            </a:r>
            <a:r>
              <a:rPr lang="fr-FR" i="1" dirty="0"/>
              <a:t>ces atouts</a:t>
            </a:r>
            <a:endParaRPr lang="fr-FR" dirty="0"/>
          </a:p>
          <a:p>
            <a:r>
              <a:rPr lang="fr-FR" dirty="0"/>
              <a:t>On doit rajouter leur puissante marine</a:t>
            </a:r>
          </a:p>
          <a:p>
            <a:r>
              <a:rPr lang="fr-FR" dirty="0"/>
              <a:t>La 1</a:t>
            </a:r>
            <a:r>
              <a:rPr lang="fr-FR" baseline="30000" dirty="0"/>
              <a:t>ère</a:t>
            </a:r>
            <a:r>
              <a:rPr lang="fr-FR" dirty="0"/>
              <a:t> au monde…</a:t>
            </a:r>
          </a:p>
          <a:p>
            <a:endParaRPr lang="fr-FR" dirty="0"/>
          </a:p>
          <a:p>
            <a:r>
              <a:rPr lang="fr-FR" dirty="0"/>
              <a:t>*Et après le centre indien, </a:t>
            </a:r>
            <a:r>
              <a:rPr lang="fr-FR"/>
              <a:t>nouvel objectif</a:t>
            </a:r>
            <a:endParaRPr lang="fr-FR" dirty="0"/>
          </a:p>
          <a:p>
            <a:r>
              <a:rPr lang="fr-FR" dirty="0"/>
              <a:t>Le reste de l’économie-monde asiatique</a:t>
            </a:r>
          </a:p>
          <a:p>
            <a:r>
              <a:rPr lang="fr-FR" dirty="0"/>
              <a:t>Le monde chinois</a:t>
            </a:r>
          </a:p>
          <a:p>
            <a:endParaRPr lang="fr-FR" dirty="0"/>
          </a:p>
          <a:p>
            <a:r>
              <a:rPr lang="fr-FR" dirty="0"/>
              <a:t>*Rapide énumération…</a:t>
            </a:r>
          </a:p>
        </p:txBody>
      </p:sp>
      <p:pic>
        <p:nvPicPr>
          <p:cNvPr id="38" name="Picture 2" descr="C:\Users\Christophe\Pictures\My Scans\2014-10 (oct.)\scan0009.jpg">
            <a:extLst>
              <a:ext uri="{FF2B5EF4-FFF2-40B4-BE49-F238E27FC236}">
                <a16:creationId xmlns:a16="http://schemas.microsoft.com/office/drawing/2014/main" id="{06B22101-91C6-4127-36D9-1BDB4FEE5C7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33148" y="145407"/>
            <a:ext cx="7139693" cy="551841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9" name="Picture 2" descr="C:\Users\Christophe\Pictures\My Scans\2016-02 (févr.)\scan0001.jpg">
            <a:extLst>
              <a:ext uri="{FF2B5EF4-FFF2-40B4-BE49-F238E27FC236}">
                <a16:creationId xmlns:a16="http://schemas.microsoft.com/office/drawing/2014/main" id="{C93C9A24-02FA-93AD-4F64-48512254D2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0002" t="3935" r="25267" b="5503"/>
          <a:stretch/>
        </p:blipFill>
        <p:spPr bwMode="auto">
          <a:xfrm>
            <a:off x="6432770" y="2254086"/>
            <a:ext cx="1687648" cy="2339653"/>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40" name="Picture 2" descr="C:\Users\Christophe\Pictures\My Scans\2014-10 (oct.)\scan0009.jpg">
            <a:extLst>
              <a:ext uri="{FF2B5EF4-FFF2-40B4-BE49-F238E27FC236}">
                <a16:creationId xmlns:a16="http://schemas.microsoft.com/office/drawing/2014/main" id="{38AAB7E7-61E3-D99B-1AFD-C4D9A0A5322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9436" t="71590" r="81130" b="14899"/>
          <a:stretch/>
        </p:blipFill>
        <p:spPr bwMode="auto">
          <a:xfrm>
            <a:off x="6185095" y="4121834"/>
            <a:ext cx="673540" cy="745588"/>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41" name="Picture 2" descr="C:\Users\Christophe\Pictures\My Scans\2014-10 (oct.)\scan0009.jpg">
            <a:extLst>
              <a:ext uri="{FF2B5EF4-FFF2-40B4-BE49-F238E27FC236}">
                <a16:creationId xmlns:a16="http://schemas.microsoft.com/office/drawing/2014/main" id="{8A24D0D1-56AC-5C00-5E21-8A1E1A237206}"/>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32376" t="38377" r="48126" b="52966"/>
          <a:stretch/>
        </p:blipFill>
        <p:spPr bwMode="auto">
          <a:xfrm>
            <a:off x="7276594" y="2254086"/>
            <a:ext cx="1392071" cy="477671"/>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42" name="Picture 2" descr="C:\Users\Christophe\Pictures\My Scans\2014-10 (oct.)\scan0009.jpg">
            <a:extLst>
              <a:ext uri="{FF2B5EF4-FFF2-40B4-BE49-F238E27FC236}">
                <a16:creationId xmlns:a16="http://schemas.microsoft.com/office/drawing/2014/main" id="{33228F7D-3FF0-92F1-4F62-3F9CEF34FBF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6466" t="40385" r="73976" b="56895"/>
          <a:stretch/>
        </p:blipFill>
        <p:spPr bwMode="auto">
          <a:xfrm>
            <a:off x="6096000" y="2417858"/>
            <a:ext cx="682388" cy="150126"/>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44" name="Ellipse 43">
            <a:extLst>
              <a:ext uri="{FF2B5EF4-FFF2-40B4-BE49-F238E27FC236}">
                <a16:creationId xmlns:a16="http://schemas.microsoft.com/office/drawing/2014/main" id="{FFCBAD29-B9B8-6D0C-F63C-611190DD51A7}"/>
              </a:ext>
            </a:extLst>
          </p:cNvPr>
          <p:cNvSpPr/>
          <p:nvPr/>
        </p:nvSpPr>
        <p:spPr>
          <a:xfrm>
            <a:off x="9214154" y="1853280"/>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9" name="Ellipse 48">
            <a:extLst>
              <a:ext uri="{FF2B5EF4-FFF2-40B4-BE49-F238E27FC236}">
                <a16:creationId xmlns:a16="http://schemas.microsoft.com/office/drawing/2014/main" id="{C770616A-7274-F0D7-3007-68CFC66AB91E}"/>
              </a:ext>
            </a:extLst>
          </p:cNvPr>
          <p:cNvSpPr/>
          <p:nvPr/>
        </p:nvSpPr>
        <p:spPr>
          <a:xfrm>
            <a:off x="10092759" y="162064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0" name="Ellipse 49">
            <a:extLst>
              <a:ext uri="{FF2B5EF4-FFF2-40B4-BE49-F238E27FC236}">
                <a16:creationId xmlns:a16="http://schemas.microsoft.com/office/drawing/2014/main" id="{DCDED065-C900-355B-4F28-2BD07DF790EF}"/>
              </a:ext>
            </a:extLst>
          </p:cNvPr>
          <p:cNvSpPr/>
          <p:nvPr/>
        </p:nvSpPr>
        <p:spPr>
          <a:xfrm>
            <a:off x="10665965" y="149832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pic>
        <p:nvPicPr>
          <p:cNvPr id="51" name="Picture 2" descr="C:\Users\Christophe\Pictures\My Scans\2014-10 (oct.)\scan0009.jpg">
            <a:extLst>
              <a:ext uri="{FF2B5EF4-FFF2-40B4-BE49-F238E27FC236}">
                <a16:creationId xmlns:a16="http://schemas.microsoft.com/office/drawing/2014/main" id="{4C22E654-2545-9F9D-0199-936EDE8B4E16}"/>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6466" t="40385" r="73976" b="56895"/>
          <a:stretch/>
        </p:blipFill>
        <p:spPr bwMode="auto">
          <a:xfrm>
            <a:off x="6096000" y="2417858"/>
            <a:ext cx="682388" cy="150126"/>
          </a:xfrm>
          <a:prstGeom prst="rect">
            <a:avLst/>
          </a:prstGeom>
          <a:solidFill>
            <a:srgbClr val="0070C0"/>
          </a:solidFill>
          <a:ln w="38100">
            <a:noFill/>
          </a:ln>
        </p:spPr>
      </p:pic>
      <p:sp>
        <p:nvSpPr>
          <p:cNvPr id="52" name="Ellipse 51">
            <a:extLst>
              <a:ext uri="{FF2B5EF4-FFF2-40B4-BE49-F238E27FC236}">
                <a16:creationId xmlns:a16="http://schemas.microsoft.com/office/drawing/2014/main" id="{03A37E40-6E5A-3250-B1E1-096A07DC1CFD}"/>
              </a:ext>
            </a:extLst>
          </p:cNvPr>
          <p:cNvSpPr/>
          <p:nvPr/>
        </p:nvSpPr>
        <p:spPr>
          <a:xfrm>
            <a:off x="5497863" y="2062192"/>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3" name="Ellipse 52">
            <a:extLst>
              <a:ext uri="{FF2B5EF4-FFF2-40B4-BE49-F238E27FC236}">
                <a16:creationId xmlns:a16="http://schemas.microsoft.com/office/drawing/2014/main" id="{390DDBCD-35FE-08BF-7DE9-C9A15721F6CA}"/>
              </a:ext>
            </a:extLst>
          </p:cNvPr>
          <p:cNvSpPr/>
          <p:nvPr/>
        </p:nvSpPr>
        <p:spPr>
          <a:xfrm>
            <a:off x="6592774" y="183542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4" name="Ellipse 53">
            <a:extLst>
              <a:ext uri="{FF2B5EF4-FFF2-40B4-BE49-F238E27FC236}">
                <a16:creationId xmlns:a16="http://schemas.microsoft.com/office/drawing/2014/main" id="{D2DA722C-855C-F433-C76A-D910702B490D}"/>
              </a:ext>
            </a:extLst>
          </p:cNvPr>
          <p:cNvSpPr/>
          <p:nvPr/>
        </p:nvSpPr>
        <p:spPr>
          <a:xfrm>
            <a:off x="6571996" y="2332536"/>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5" name="Ellipse 54">
            <a:extLst>
              <a:ext uri="{FF2B5EF4-FFF2-40B4-BE49-F238E27FC236}">
                <a16:creationId xmlns:a16="http://schemas.microsoft.com/office/drawing/2014/main" id="{AAA65A32-91E1-DBAF-0F71-B86499C8CF7A}"/>
              </a:ext>
            </a:extLst>
          </p:cNvPr>
          <p:cNvSpPr/>
          <p:nvPr/>
        </p:nvSpPr>
        <p:spPr>
          <a:xfrm>
            <a:off x="5174705" y="1442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7" name="Ellipse 56">
            <a:extLst>
              <a:ext uri="{FF2B5EF4-FFF2-40B4-BE49-F238E27FC236}">
                <a16:creationId xmlns:a16="http://schemas.microsoft.com/office/drawing/2014/main" id="{00F00767-5F03-E4AF-0F8B-9E2ABB6E5750}"/>
              </a:ext>
            </a:extLst>
          </p:cNvPr>
          <p:cNvSpPr/>
          <p:nvPr/>
        </p:nvSpPr>
        <p:spPr>
          <a:xfrm>
            <a:off x="10371824" y="35008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8" name="Ellipse 57">
            <a:extLst>
              <a:ext uri="{FF2B5EF4-FFF2-40B4-BE49-F238E27FC236}">
                <a16:creationId xmlns:a16="http://schemas.microsoft.com/office/drawing/2014/main" id="{A72AD2FF-728A-AB6F-C68C-51CB64EE58D3}"/>
              </a:ext>
            </a:extLst>
          </p:cNvPr>
          <p:cNvSpPr/>
          <p:nvPr/>
        </p:nvSpPr>
        <p:spPr>
          <a:xfrm>
            <a:off x="5207408" y="751493"/>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59" name="Connecteur droit avec flèche 58">
            <a:extLst>
              <a:ext uri="{FF2B5EF4-FFF2-40B4-BE49-F238E27FC236}">
                <a16:creationId xmlns:a16="http://schemas.microsoft.com/office/drawing/2014/main" id="{91A64B94-5C25-3856-DF00-912B70008225}"/>
              </a:ext>
            </a:extLst>
          </p:cNvPr>
          <p:cNvCxnSpPr>
            <a:cxnSpLocks/>
            <a:stCxn id="58" idx="4"/>
            <a:endCxn id="55" idx="0"/>
          </p:cNvCxnSpPr>
          <p:nvPr/>
        </p:nvCxnSpPr>
        <p:spPr>
          <a:xfrm flipH="1">
            <a:off x="5246713" y="960405"/>
            <a:ext cx="89425" cy="4824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0" name="Image 59">
            <a:extLst>
              <a:ext uri="{FF2B5EF4-FFF2-40B4-BE49-F238E27FC236}">
                <a16:creationId xmlns:a16="http://schemas.microsoft.com/office/drawing/2014/main" id="{4ADE178E-1F06-3AD8-138B-7FD94C075D7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54676" t="78496" r="35648" b="13790"/>
          <a:stretch/>
        </p:blipFill>
        <p:spPr>
          <a:xfrm>
            <a:off x="8690151" y="4354903"/>
            <a:ext cx="627797" cy="477672"/>
          </a:xfrm>
          <a:prstGeom prst="rect">
            <a:avLst/>
          </a:prstGeom>
          <a:ln w="38100">
            <a:noFill/>
          </a:ln>
        </p:spPr>
      </p:pic>
      <p:sp>
        <p:nvSpPr>
          <p:cNvPr id="61" name="Ellipse 60">
            <a:extLst>
              <a:ext uri="{FF2B5EF4-FFF2-40B4-BE49-F238E27FC236}">
                <a16:creationId xmlns:a16="http://schemas.microsoft.com/office/drawing/2014/main" id="{DF6C7850-749E-34C0-09E0-CAE911F617FF}"/>
              </a:ext>
            </a:extLst>
          </p:cNvPr>
          <p:cNvSpPr/>
          <p:nvPr/>
        </p:nvSpPr>
        <p:spPr>
          <a:xfrm>
            <a:off x="9320285" y="5261439"/>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8" name="Ellipse 67">
            <a:extLst>
              <a:ext uri="{FF2B5EF4-FFF2-40B4-BE49-F238E27FC236}">
                <a16:creationId xmlns:a16="http://schemas.microsoft.com/office/drawing/2014/main" id="{DB22BAD9-1E80-610B-FC3F-6B3D0363FDD0}"/>
              </a:ext>
            </a:extLst>
          </p:cNvPr>
          <p:cNvSpPr/>
          <p:nvPr/>
        </p:nvSpPr>
        <p:spPr>
          <a:xfrm>
            <a:off x="8932041" y="4989002"/>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1" name="Ellipse 70">
            <a:extLst>
              <a:ext uri="{FF2B5EF4-FFF2-40B4-BE49-F238E27FC236}">
                <a16:creationId xmlns:a16="http://schemas.microsoft.com/office/drawing/2014/main" id="{8A0ADEA1-89D1-1F17-33D3-25E541496997}"/>
              </a:ext>
            </a:extLst>
          </p:cNvPr>
          <p:cNvSpPr/>
          <p:nvPr/>
        </p:nvSpPr>
        <p:spPr>
          <a:xfrm>
            <a:off x="8358978" y="3247783"/>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2" name="Ellipse 71">
            <a:extLst>
              <a:ext uri="{FF2B5EF4-FFF2-40B4-BE49-F238E27FC236}">
                <a16:creationId xmlns:a16="http://schemas.microsoft.com/office/drawing/2014/main" id="{DF0A271B-F3C3-2BF1-E321-5915EC36420A}"/>
              </a:ext>
            </a:extLst>
          </p:cNvPr>
          <p:cNvSpPr/>
          <p:nvPr/>
        </p:nvSpPr>
        <p:spPr>
          <a:xfrm>
            <a:off x="8746046" y="385960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3" name="Ellipse 72">
            <a:extLst>
              <a:ext uri="{FF2B5EF4-FFF2-40B4-BE49-F238E27FC236}">
                <a16:creationId xmlns:a16="http://schemas.microsoft.com/office/drawing/2014/main" id="{059C0D43-6EB5-8364-C68D-B1C4E612593F}"/>
              </a:ext>
            </a:extLst>
          </p:cNvPr>
          <p:cNvSpPr/>
          <p:nvPr/>
        </p:nvSpPr>
        <p:spPr>
          <a:xfrm>
            <a:off x="9027528" y="322987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 name="Ellipse 1">
            <a:extLst>
              <a:ext uri="{FF2B5EF4-FFF2-40B4-BE49-F238E27FC236}">
                <a16:creationId xmlns:a16="http://schemas.microsoft.com/office/drawing/2014/main" id="{BC6664C8-BBFD-1980-5E29-238CF99274BA}"/>
              </a:ext>
            </a:extLst>
          </p:cNvPr>
          <p:cNvSpPr/>
          <p:nvPr/>
        </p:nvSpPr>
        <p:spPr>
          <a:xfrm>
            <a:off x="9701487" y="4911797"/>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 name="Ellipse 2">
            <a:extLst>
              <a:ext uri="{FF2B5EF4-FFF2-40B4-BE49-F238E27FC236}">
                <a16:creationId xmlns:a16="http://schemas.microsoft.com/office/drawing/2014/main" id="{E6B23E83-E489-149E-94B3-A60D13506350}"/>
              </a:ext>
            </a:extLst>
          </p:cNvPr>
          <p:cNvSpPr/>
          <p:nvPr/>
        </p:nvSpPr>
        <p:spPr>
          <a:xfrm>
            <a:off x="10236775" y="4867422"/>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 name="Ellipse 3">
            <a:extLst>
              <a:ext uri="{FF2B5EF4-FFF2-40B4-BE49-F238E27FC236}">
                <a16:creationId xmlns:a16="http://schemas.microsoft.com/office/drawing/2014/main" id="{FC91E58C-0D48-B998-AEC5-6FA2243396D9}"/>
              </a:ext>
            </a:extLst>
          </p:cNvPr>
          <p:cNvSpPr/>
          <p:nvPr/>
        </p:nvSpPr>
        <p:spPr>
          <a:xfrm>
            <a:off x="10826923" y="4293747"/>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Ellipse 4">
            <a:extLst>
              <a:ext uri="{FF2B5EF4-FFF2-40B4-BE49-F238E27FC236}">
                <a16:creationId xmlns:a16="http://schemas.microsoft.com/office/drawing/2014/main" id="{8B6291D8-98B8-C8C2-51DF-D4C3114E7C7D}"/>
              </a:ext>
            </a:extLst>
          </p:cNvPr>
          <p:cNvSpPr/>
          <p:nvPr/>
        </p:nvSpPr>
        <p:spPr>
          <a:xfrm>
            <a:off x="9553060" y="528780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 name="Ellipse 5">
            <a:extLst>
              <a:ext uri="{FF2B5EF4-FFF2-40B4-BE49-F238E27FC236}">
                <a16:creationId xmlns:a16="http://schemas.microsoft.com/office/drawing/2014/main" id="{4E2D4DE7-9835-0D4B-8907-897B4C44CDCA}"/>
              </a:ext>
            </a:extLst>
          </p:cNvPr>
          <p:cNvSpPr/>
          <p:nvPr/>
        </p:nvSpPr>
        <p:spPr>
          <a:xfrm>
            <a:off x="6614535" y="1372143"/>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
        <p:nvSpPr>
          <p:cNvPr id="9" name="Ellipse 8">
            <a:extLst>
              <a:ext uri="{FF2B5EF4-FFF2-40B4-BE49-F238E27FC236}">
                <a16:creationId xmlns:a16="http://schemas.microsoft.com/office/drawing/2014/main" id="{E77882D8-8663-8803-D875-9EBBF6D78D22}"/>
              </a:ext>
            </a:extLst>
          </p:cNvPr>
          <p:cNvSpPr/>
          <p:nvPr/>
        </p:nvSpPr>
        <p:spPr>
          <a:xfrm>
            <a:off x="6813677" y="356201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0" name="Ellipse 9">
            <a:extLst>
              <a:ext uri="{FF2B5EF4-FFF2-40B4-BE49-F238E27FC236}">
                <a16:creationId xmlns:a16="http://schemas.microsoft.com/office/drawing/2014/main" id="{D63C2360-DDE9-D757-64F8-32B38001164D}"/>
              </a:ext>
            </a:extLst>
          </p:cNvPr>
          <p:cNvSpPr/>
          <p:nvPr/>
        </p:nvSpPr>
        <p:spPr>
          <a:xfrm>
            <a:off x="7221262" y="404182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1" name="Ellipse 10">
            <a:extLst>
              <a:ext uri="{FF2B5EF4-FFF2-40B4-BE49-F238E27FC236}">
                <a16:creationId xmlns:a16="http://schemas.microsoft.com/office/drawing/2014/main" id="{FF8344E8-4CCC-D4AB-9990-48AE030BF05C}"/>
              </a:ext>
            </a:extLst>
          </p:cNvPr>
          <p:cNvSpPr/>
          <p:nvPr/>
        </p:nvSpPr>
        <p:spPr>
          <a:xfrm>
            <a:off x="7779297" y="324778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2" name="Ellipse 11">
            <a:extLst>
              <a:ext uri="{FF2B5EF4-FFF2-40B4-BE49-F238E27FC236}">
                <a16:creationId xmlns:a16="http://schemas.microsoft.com/office/drawing/2014/main" id="{5E4A8720-0BD5-4F7F-D55A-F9DE3C28612F}"/>
              </a:ext>
            </a:extLst>
          </p:cNvPr>
          <p:cNvSpPr/>
          <p:nvPr/>
        </p:nvSpPr>
        <p:spPr>
          <a:xfrm>
            <a:off x="6978258" y="2800158"/>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3" name="Connecteur droit avec flèche 12">
            <a:extLst>
              <a:ext uri="{FF2B5EF4-FFF2-40B4-BE49-F238E27FC236}">
                <a16:creationId xmlns:a16="http://schemas.microsoft.com/office/drawing/2014/main" id="{5E17DE8B-15DF-5C80-03F1-A9F4C8779C2B}"/>
              </a:ext>
            </a:extLst>
          </p:cNvPr>
          <p:cNvCxnSpPr>
            <a:cxnSpLocks/>
          </p:cNvCxnSpPr>
          <p:nvPr/>
        </p:nvCxnSpPr>
        <p:spPr>
          <a:xfrm flipH="1" flipV="1">
            <a:off x="7198014" y="2978476"/>
            <a:ext cx="602374" cy="2872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8ED5FA65-AEED-05C5-BC28-7DECBFC8501D}"/>
              </a:ext>
            </a:extLst>
          </p:cNvPr>
          <p:cNvCxnSpPr>
            <a:cxnSpLocks/>
          </p:cNvCxnSpPr>
          <p:nvPr/>
        </p:nvCxnSpPr>
        <p:spPr>
          <a:xfrm flipH="1">
            <a:off x="6858635" y="3308939"/>
            <a:ext cx="920662" cy="12006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10A7867D-417D-FD14-4D9E-437CEF5BF7E1}"/>
              </a:ext>
            </a:extLst>
          </p:cNvPr>
          <p:cNvCxnSpPr>
            <a:cxnSpLocks/>
          </p:cNvCxnSpPr>
          <p:nvPr/>
        </p:nvCxnSpPr>
        <p:spPr>
          <a:xfrm flipH="1">
            <a:off x="6978258" y="3352183"/>
            <a:ext cx="822130" cy="9415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0F02E0-EBF0-2DE1-8550-AD2DFD697830}"/>
              </a:ext>
            </a:extLst>
          </p:cNvPr>
          <p:cNvSpPr/>
          <p:nvPr/>
        </p:nvSpPr>
        <p:spPr>
          <a:xfrm>
            <a:off x="6432770" y="2361063"/>
            <a:ext cx="1810478" cy="223267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35D48647-C659-0960-5BC7-FA79B4CC024E}"/>
              </a:ext>
            </a:extLst>
          </p:cNvPr>
          <p:cNvSpPr/>
          <p:nvPr/>
        </p:nvSpPr>
        <p:spPr>
          <a:xfrm>
            <a:off x="7026064" y="686909"/>
            <a:ext cx="3100575" cy="2597911"/>
          </a:xfrm>
          <a:prstGeom prst="rect">
            <a:avLst/>
          </a:prstGeom>
          <a:noFill/>
          <a:ln w="762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B7CDDCDB-AFAD-A1E4-8375-8BF67ABA63B1}"/>
              </a:ext>
            </a:extLst>
          </p:cNvPr>
          <p:cNvSpPr/>
          <p:nvPr/>
        </p:nvSpPr>
        <p:spPr>
          <a:xfrm>
            <a:off x="5160237" y="317578"/>
            <a:ext cx="1183107"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1818-1893</a:t>
            </a:r>
            <a:endParaRPr lang="fr-F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96650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87" y="130428"/>
            <a:ext cx="4719129" cy="3970318"/>
          </a:xfrm>
          <a:prstGeom prst="rect">
            <a:avLst/>
          </a:prstGeom>
          <a:solidFill>
            <a:schemeClr val="tx2">
              <a:lumMod val="20000"/>
              <a:lumOff val="80000"/>
            </a:schemeClr>
          </a:solidFill>
          <a:ln w="38100">
            <a:solidFill>
              <a:schemeClr val="tx1"/>
            </a:solidFill>
          </a:ln>
        </p:spPr>
        <p:txBody>
          <a:bodyPr wrap="square">
            <a:spAutoFit/>
          </a:bodyPr>
          <a:lstStyle/>
          <a:p>
            <a:r>
              <a:rPr lang="fr-FR" dirty="0"/>
              <a:t>*1819 : A l’est du Bengale</a:t>
            </a:r>
          </a:p>
          <a:p>
            <a:r>
              <a:rPr lang="fr-FR" dirty="0"/>
              <a:t>Les Britanniques s</a:t>
            </a:r>
            <a:r>
              <a:rPr lang="fr-FR" sz="1800" dirty="0"/>
              <a:t>’installent</a:t>
            </a:r>
          </a:p>
          <a:p>
            <a:r>
              <a:rPr lang="fr-FR" dirty="0"/>
              <a:t>A</a:t>
            </a:r>
            <a:r>
              <a:rPr lang="fr-FR" sz="1800" dirty="0"/>
              <a:t> Singapour dans la péninsule malaise</a:t>
            </a:r>
            <a:endParaRPr lang="fr-FR" dirty="0"/>
          </a:p>
          <a:p>
            <a:endParaRPr lang="fr-FR" dirty="0"/>
          </a:p>
          <a:p>
            <a:r>
              <a:rPr lang="fr-FR" dirty="0"/>
              <a:t>*1826 : Les Britanniques arrêtent</a:t>
            </a:r>
          </a:p>
          <a:p>
            <a:r>
              <a:rPr lang="fr-FR" dirty="0"/>
              <a:t>L’expansion de la Birmanie vers l’ouest</a:t>
            </a:r>
          </a:p>
          <a:p>
            <a:r>
              <a:rPr lang="fr-FR" dirty="0"/>
              <a:t>Et occupent une partie de la côte birmane</a:t>
            </a:r>
          </a:p>
          <a:p>
            <a:endParaRPr lang="fr-FR" dirty="0"/>
          </a:p>
          <a:p>
            <a:r>
              <a:rPr lang="fr-FR" dirty="0"/>
              <a:t>*1839 : Implantation britannique</a:t>
            </a:r>
          </a:p>
          <a:p>
            <a:r>
              <a:rPr lang="fr-FR" dirty="0"/>
              <a:t>Au nord de Bornéo</a:t>
            </a:r>
          </a:p>
          <a:p>
            <a:endParaRPr lang="fr-FR" dirty="0"/>
          </a:p>
          <a:p>
            <a:r>
              <a:rPr lang="fr-FR" dirty="0"/>
              <a:t>*</a:t>
            </a:r>
            <a:r>
              <a:rPr lang="fr-FR" u="sng" dirty="0"/>
              <a:t>Les 1</a:t>
            </a:r>
            <a:r>
              <a:rPr lang="fr-FR" u="sng" baseline="30000" dirty="0"/>
              <a:t>ers</a:t>
            </a:r>
            <a:r>
              <a:rPr lang="fr-FR" u="sng" dirty="0"/>
              <a:t> succès britanniques vont provoquer</a:t>
            </a:r>
          </a:p>
          <a:p>
            <a:r>
              <a:rPr lang="fr-FR" u="sng" dirty="0"/>
              <a:t>De nouveaux appétits </a:t>
            </a:r>
            <a:r>
              <a:rPr lang="fr-FR" i="1" u="sng" dirty="0"/>
              <a:t>occidentaux</a:t>
            </a:r>
          </a:p>
          <a:p>
            <a:r>
              <a:rPr lang="fr-FR" dirty="0"/>
              <a:t>Et ce seront…</a:t>
            </a:r>
          </a:p>
        </p:txBody>
      </p:sp>
      <p:pic>
        <p:nvPicPr>
          <p:cNvPr id="38" name="Picture 2" descr="C:\Users\Christophe\Pictures\My Scans\2014-10 (oct.)\scan0009.jpg">
            <a:extLst>
              <a:ext uri="{FF2B5EF4-FFF2-40B4-BE49-F238E27FC236}">
                <a16:creationId xmlns:a16="http://schemas.microsoft.com/office/drawing/2014/main" id="{BD020CA3-FF63-1E9E-D01D-AB299633D82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33148" y="145407"/>
            <a:ext cx="7139693" cy="551841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9" name="Picture 2" descr="C:\Users\Christophe\Pictures\My Scans\2016-02 (févr.)\scan0001.jpg">
            <a:extLst>
              <a:ext uri="{FF2B5EF4-FFF2-40B4-BE49-F238E27FC236}">
                <a16:creationId xmlns:a16="http://schemas.microsoft.com/office/drawing/2014/main" id="{57ACD7D1-6388-54D6-3FA4-7329E752F64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0002" t="3935" r="25267" b="5503"/>
          <a:stretch/>
        </p:blipFill>
        <p:spPr bwMode="auto">
          <a:xfrm>
            <a:off x="6432770" y="2254086"/>
            <a:ext cx="1687648" cy="2339653"/>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40" name="Picture 2" descr="C:\Users\Christophe\Pictures\My Scans\2014-10 (oct.)\scan0009.jpg">
            <a:extLst>
              <a:ext uri="{FF2B5EF4-FFF2-40B4-BE49-F238E27FC236}">
                <a16:creationId xmlns:a16="http://schemas.microsoft.com/office/drawing/2014/main" id="{DBBFFDA7-F4A7-37C0-2AF9-3F8B46041BF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9436" t="71590" r="81130" b="14899"/>
          <a:stretch/>
        </p:blipFill>
        <p:spPr bwMode="auto">
          <a:xfrm>
            <a:off x="6185095" y="4121834"/>
            <a:ext cx="673540" cy="745588"/>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41" name="Picture 2" descr="C:\Users\Christophe\Pictures\My Scans\2014-10 (oct.)\scan0009.jpg">
            <a:extLst>
              <a:ext uri="{FF2B5EF4-FFF2-40B4-BE49-F238E27FC236}">
                <a16:creationId xmlns:a16="http://schemas.microsoft.com/office/drawing/2014/main" id="{AD5742EE-DEBB-9E53-CC00-D35A59DE8AC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32376" t="38377" r="48126" b="52966"/>
          <a:stretch/>
        </p:blipFill>
        <p:spPr bwMode="auto">
          <a:xfrm>
            <a:off x="7276594" y="2254086"/>
            <a:ext cx="1392071" cy="477671"/>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42" name="Picture 2" descr="C:\Users\Christophe\Pictures\My Scans\2014-10 (oct.)\scan0009.jpg">
            <a:extLst>
              <a:ext uri="{FF2B5EF4-FFF2-40B4-BE49-F238E27FC236}">
                <a16:creationId xmlns:a16="http://schemas.microsoft.com/office/drawing/2014/main" id="{7D659314-569A-8496-A182-8CE942F35800}"/>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6466" t="40385" r="73976" b="56895"/>
          <a:stretch/>
        </p:blipFill>
        <p:spPr bwMode="auto">
          <a:xfrm>
            <a:off x="6096000" y="2417858"/>
            <a:ext cx="682388" cy="150126"/>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44" name="Ellipse 43">
            <a:extLst>
              <a:ext uri="{FF2B5EF4-FFF2-40B4-BE49-F238E27FC236}">
                <a16:creationId xmlns:a16="http://schemas.microsoft.com/office/drawing/2014/main" id="{BD95984A-7BBB-DF43-847B-B2160ECC5C76}"/>
              </a:ext>
            </a:extLst>
          </p:cNvPr>
          <p:cNvSpPr/>
          <p:nvPr/>
        </p:nvSpPr>
        <p:spPr>
          <a:xfrm>
            <a:off x="9214154" y="1853280"/>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5" name="Ellipse 44">
            <a:extLst>
              <a:ext uri="{FF2B5EF4-FFF2-40B4-BE49-F238E27FC236}">
                <a16:creationId xmlns:a16="http://schemas.microsoft.com/office/drawing/2014/main" id="{A0713314-DF6C-1A51-2885-5E4919D405BD}"/>
              </a:ext>
            </a:extLst>
          </p:cNvPr>
          <p:cNvSpPr/>
          <p:nvPr/>
        </p:nvSpPr>
        <p:spPr>
          <a:xfrm>
            <a:off x="8358978" y="3247783"/>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6" name="Ellipse 45">
            <a:extLst>
              <a:ext uri="{FF2B5EF4-FFF2-40B4-BE49-F238E27FC236}">
                <a16:creationId xmlns:a16="http://schemas.microsoft.com/office/drawing/2014/main" id="{C1BBC4D4-BA19-F6AD-640F-963559559DCA}"/>
              </a:ext>
            </a:extLst>
          </p:cNvPr>
          <p:cNvSpPr/>
          <p:nvPr/>
        </p:nvSpPr>
        <p:spPr>
          <a:xfrm>
            <a:off x="8746046" y="385960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7" name="Ellipse 46">
            <a:extLst>
              <a:ext uri="{FF2B5EF4-FFF2-40B4-BE49-F238E27FC236}">
                <a16:creationId xmlns:a16="http://schemas.microsoft.com/office/drawing/2014/main" id="{71D494AF-30EC-C831-D84E-877A07E941F5}"/>
              </a:ext>
            </a:extLst>
          </p:cNvPr>
          <p:cNvSpPr/>
          <p:nvPr/>
        </p:nvSpPr>
        <p:spPr>
          <a:xfrm>
            <a:off x="9027528" y="322987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9" name="Ellipse 48">
            <a:extLst>
              <a:ext uri="{FF2B5EF4-FFF2-40B4-BE49-F238E27FC236}">
                <a16:creationId xmlns:a16="http://schemas.microsoft.com/office/drawing/2014/main" id="{51B6AADF-4BA4-5B03-F167-F2E9D9110785}"/>
              </a:ext>
            </a:extLst>
          </p:cNvPr>
          <p:cNvSpPr/>
          <p:nvPr/>
        </p:nvSpPr>
        <p:spPr>
          <a:xfrm>
            <a:off x="10092759" y="162064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0" name="Ellipse 49">
            <a:extLst>
              <a:ext uri="{FF2B5EF4-FFF2-40B4-BE49-F238E27FC236}">
                <a16:creationId xmlns:a16="http://schemas.microsoft.com/office/drawing/2014/main" id="{838D15B0-15E4-B353-D365-C831112223AE}"/>
              </a:ext>
            </a:extLst>
          </p:cNvPr>
          <p:cNvSpPr/>
          <p:nvPr/>
        </p:nvSpPr>
        <p:spPr>
          <a:xfrm>
            <a:off x="10665965" y="149832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pic>
        <p:nvPicPr>
          <p:cNvPr id="51" name="Picture 2" descr="C:\Users\Christophe\Pictures\My Scans\2014-10 (oct.)\scan0009.jpg">
            <a:extLst>
              <a:ext uri="{FF2B5EF4-FFF2-40B4-BE49-F238E27FC236}">
                <a16:creationId xmlns:a16="http://schemas.microsoft.com/office/drawing/2014/main" id="{BB3A40D6-85A4-3717-C22E-3E0784C5810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6466" t="40385" r="73976" b="56895"/>
          <a:stretch/>
        </p:blipFill>
        <p:spPr bwMode="auto">
          <a:xfrm>
            <a:off x="6096000" y="2417858"/>
            <a:ext cx="682388" cy="150126"/>
          </a:xfrm>
          <a:prstGeom prst="rect">
            <a:avLst/>
          </a:prstGeom>
          <a:solidFill>
            <a:srgbClr val="0070C0"/>
          </a:solidFill>
          <a:ln w="38100">
            <a:noFill/>
          </a:ln>
        </p:spPr>
      </p:pic>
      <p:sp>
        <p:nvSpPr>
          <p:cNvPr id="52" name="Ellipse 51">
            <a:extLst>
              <a:ext uri="{FF2B5EF4-FFF2-40B4-BE49-F238E27FC236}">
                <a16:creationId xmlns:a16="http://schemas.microsoft.com/office/drawing/2014/main" id="{0B6B94A2-615B-2037-1F07-B45A9B2A739B}"/>
              </a:ext>
            </a:extLst>
          </p:cNvPr>
          <p:cNvSpPr/>
          <p:nvPr/>
        </p:nvSpPr>
        <p:spPr>
          <a:xfrm>
            <a:off x="5497863" y="2062192"/>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4" name="Ellipse 53">
            <a:extLst>
              <a:ext uri="{FF2B5EF4-FFF2-40B4-BE49-F238E27FC236}">
                <a16:creationId xmlns:a16="http://schemas.microsoft.com/office/drawing/2014/main" id="{4B6F598D-58FA-5876-6762-2339396FF1EB}"/>
              </a:ext>
            </a:extLst>
          </p:cNvPr>
          <p:cNvSpPr/>
          <p:nvPr/>
        </p:nvSpPr>
        <p:spPr>
          <a:xfrm>
            <a:off x="6571996" y="2332536"/>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5" name="Ellipse 54">
            <a:extLst>
              <a:ext uri="{FF2B5EF4-FFF2-40B4-BE49-F238E27FC236}">
                <a16:creationId xmlns:a16="http://schemas.microsoft.com/office/drawing/2014/main" id="{10D3A884-9D67-32F0-9FDF-76560C3692FB}"/>
              </a:ext>
            </a:extLst>
          </p:cNvPr>
          <p:cNvSpPr/>
          <p:nvPr/>
        </p:nvSpPr>
        <p:spPr>
          <a:xfrm>
            <a:off x="5174705" y="1442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7" name="Ellipse 56">
            <a:extLst>
              <a:ext uri="{FF2B5EF4-FFF2-40B4-BE49-F238E27FC236}">
                <a16:creationId xmlns:a16="http://schemas.microsoft.com/office/drawing/2014/main" id="{76A1845D-9EC8-91AA-76A4-40E8D15FF0AB}"/>
              </a:ext>
            </a:extLst>
          </p:cNvPr>
          <p:cNvSpPr/>
          <p:nvPr/>
        </p:nvSpPr>
        <p:spPr>
          <a:xfrm>
            <a:off x="10371824" y="35008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8" name="Ellipse 57">
            <a:extLst>
              <a:ext uri="{FF2B5EF4-FFF2-40B4-BE49-F238E27FC236}">
                <a16:creationId xmlns:a16="http://schemas.microsoft.com/office/drawing/2014/main" id="{2D568212-832B-B4BB-F3C0-3674C7BC68D0}"/>
              </a:ext>
            </a:extLst>
          </p:cNvPr>
          <p:cNvSpPr/>
          <p:nvPr/>
        </p:nvSpPr>
        <p:spPr>
          <a:xfrm>
            <a:off x="5207408" y="751493"/>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59" name="Connecteur droit avec flèche 58">
            <a:extLst>
              <a:ext uri="{FF2B5EF4-FFF2-40B4-BE49-F238E27FC236}">
                <a16:creationId xmlns:a16="http://schemas.microsoft.com/office/drawing/2014/main" id="{0693403E-C34C-5FFE-07BA-17CB3138CDEC}"/>
              </a:ext>
            </a:extLst>
          </p:cNvPr>
          <p:cNvCxnSpPr>
            <a:cxnSpLocks/>
            <a:stCxn id="58" idx="4"/>
            <a:endCxn id="55" idx="0"/>
          </p:cNvCxnSpPr>
          <p:nvPr/>
        </p:nvCxnSpPr>
        <p:spPr>
          <a:xfrm flipH="1">
            <a:off x="5246713" y="960405"/>
            <a:ext cx="89425" cy="4824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0" name="Image 59">
            <a:extLst>
              <a:ext uri="{FF2B5EF4-FFF2-40B4-BE49-F238E27FC236}">
                <a16:creationId xmlns:a16="http://schemas.microsoft.com/office/drawing/2014/main" id="{96478C03-F6F2-7116-A970-62E93AA6E7E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54676" t="78496" r="35648" b="13790"/>
          <a:stretch/>
        </p:blipFill>
        <p:spPr>
          <a:xfrm>
            <a:off x="8690151" y="4354903"/>
            <a:ext cx="627797" cy="477672"/>
          </a:xfrm>
          <a:prstGeom prst="rect">
            <a:avLst/>
          </a:prstGeom>
          <a:ln w="38100">
            <a:noFill/>
          </a:ln>
        </p:spPr>
      </p:pic>
      <p:sp>
        <p:nvSpPr>
          <p:cNvPr id="62" name="Ellipse 61">
            <a:extLst>
              <a:ext uri="{FF2B5EF4-FFF2-40B4-BE49-F238E27FC236}">
                <a16:creationId xmlns:a16="http://schemas.microsoft.com/office/drawing/2014/main" id="{87FE0633-C235-8DD1-1C11-229629B0B34E}"/>
              </a:ext>
            </a:extLst>
          </p:cNvPr>
          <p:cNvSpPr/>
          <p:nvPr/>
        </p:nvSpPr>
        <p:spPr>
          <a:xfrm>
            <a:off x="6813677" y="35620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3" name="Ellipse 62">
            <a:extLst>
              <a:ext uri="{FF2B5EF4-FFF2-40B4-BE49-F238E27FC236}">
                <a16:creationId xmlns:a16="http://schemas.microsoft.com/office/drawing/2014/main" id="{883BCA59-6C0A-17BC-A325-EC9F1E684E4C}"/>
              </a:ext>
            </a:extLst>
          </p:cNvPr>
          <p:cNvSpPr/>
          <p:nvPr/>
        </p:nvSpPr>
        <p:spPr>
          <a:xfrm>
            <a:off x="7221262" y="404182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4" name="Ellipse 63">
            <a:extLst>
              <a:ext uri="{FF2B5EF4-FFF2-40B4-BE49-F238E27FC236}">
                <a16:creationId xmlns:a16="http://schemas.microsoft.com/office/drawing/2014/main" id="{B6FD3ABB-6F51-7E60-2DCB-212FCB1E4F3F}"/>
              </a:ext>
            </a:extLst>
          </p:cNvPr>
          <p:cNvSpPr/>
          <p:nvPr/>
        </p:nvSpPr>
        <p:spPr>
          <a:xfrm>
            <a:off x="7779297" y="324778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 name="Ellipse 1">
            <a:extLst>
              <a:ext uri="{FF2B5EF4-FFF2-40B4-BE49-F238E27FC236}">
                <a16:creationId xmlns:a16="http://schemas.microsoft.com/office/drawing/2014/main" id="{A9859D49-749C-747A-E002-894C12E06D96}"/>
              </a:ext>
            </a:extLst>
          </p:cNvPr>
          <p:cNvSpPr/>
          <p:nvPr/>
        </p:nvSpPr>
        <p:spPr>
          <a:xfrm>
            <a:off x="8860033" y="459373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3" name="Connecteur droit avec flèche 2">
            <a:extLst>
              <a:ext uri="{FF2B5EF4-FFF2-40B4-BE49-F238E27FC236}">
                <a16:creationId xmlns:a16="http://schemas.microsoft.com/office/drawing/2014/main" id="{0B704221-9961-A740-A06E-C4032F02A14D}"/>
              </a:ext>
            </a:extLst>
          </p:cNvPr>
          <p:cNvCxnSpPr>
            <a:cxnSpLocks/>
            <a:endCxn id="2" idx="3"/>
          </p:cNvCxnSpPr>
          <p:nvPr/>
        </p:nvCxnSpPr>
        <p:spPr>
          <a:xfrm>
            <a:off x="8229600" y="3981917"/>
            <a:ext cx="651524" cy="7162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55818CEB-8E80-9B09-7E19-D702645BD83B}"/>
              </a:ext>
            </a:extLst>
          </p:cNvPr>
          <p:cNvCxnSpPr>
            <a:cxnSpLocks/>
            <a:stCxn id="64" idx="6"/>
            <a:endCxn id="34" idx="1"/>
          </p:cNvCxnSpPr>
          <p:nvPr/>
        </p:nvCxnSpPr>
        <p:spPr>
          <a:xfrm flipV="1">
            <a:off x="7923313" y="3234709"/>
            <a:ext cx="227282" cy="7423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CC6B7080-EA21-16F5-DB66-BE7BB73B8C7C}"/>
              </a:ext>
            </a:extLst>
          </p:cNvPr>
          <p:cNvSpPr/>
          <p:nvPr/>
        </p:nvSpPr>
        <p:spPr>
          <a:xfrm>
            <a:off x="9320285" y="5261439"/>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7" name="Ellipse 26">
            <a:extLst>
              <a:ext uri="{FF2B5EF4-FFF2-40B4-BE49-F238E27FC236}">
                <a16:creationId xmlns:a16="http://schemas.microsoft.com/office/drawing/2014/main" id="{27298764-326D-35D3-6E64-920F3B196EE8}"/>
              </a:ext>
            </a:extLst>
          </p:cNvPr>
          <p:cNvSpPr/>
          <p:nvPr/>
        </p:nvSpPr>
        <p:spPr>
          <a:xfrm>
            <a:off x="8932041" y="4989002"/>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8" name="Ellipse 27">
            <a:extLst>
              <a:ext uri="{FF2B5EF4-FFF2-40B4-BE49-F238E27FC236}">
                <a16:creationId xmlns:a16="http://schemas.microsoft.com/office/drawing/2014/main" id="{B67BE65E-2104-5313-F37E-D058C37EC36F}"/>
              </a:ext>
            </a:extLst>
          </p:cNvPr>
          <p:cNvSpPr/>
          <p:nvPr/>
        </p:nvSpPr>
        <p:spPr>
          <a:xfrm>
            <a:off x="9701487" y="4911797"/>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9" name="Ellipse 28">
            <a:extLst>
              <a:ext uri="{FF2B5EF4-FFF2-40B4-BE49-F238E27FC236}">
                <a16:creationId xmlns:a16="http://schemas.microsoft.com/office/drawing/2014/main" id="{210E210C-D406-1EB4-67EC-D2233F244AA6}"/>
              </a:ext>
            </a:extLst>
          </p:cNvPr>
          <p:cNvSpPr/>
          <p:nvPr/>
        </p:nvSpPr>
        <p:spPr>
          <a:xfrm>
            <a:off x="10236775" y="4867422"/>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 name="Ellipse 3">
            <a:extLst>
              <a:ext uri="{FF2B5EF4-FFF2-40B4-BE49-F238E27FC236}">
                <a16:creationId xmlns:a16="http://schemas.microsoft.com/office/drawing/2014/main" id="{D63CC395-A6BC-662D-C3AA-732C52B93FD9}"/>
              </a:ext>
            </a:extLst>
          </p:cNvPr>
          <p:cNvSpPr/>
          <p:nvPr/>
        </p:nvSpPr>
        <p:spPr>
          <a:xfrm>
            <a:off x="10826923" y="4293747"/>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Ellipse 4">
            <a:extLst>
              <a:ext uri="{FF2B5EF4-FFF2-40B4-BE49-F238E27FC236}">
                <a16:creationId xmlns:a16="http://schemas.microsoft.com/office/drawing/2014/main" id="{B293C4A4-1720-5240-7B80-531828892D89}"/>
              </a:ext>
            </a:extLst>
          </p:cNvPr>
          <p:cNvSpPr/>
          <p:nvPr/>
        </p:nvSpPr>
        <p:spPr>
          <a:xfrm>
            <a:off x="9815673" y="441605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6" name="Connecteur droit avec flèche 5">
            <a:extLst>
              <a:ext uri="{FF2B5EF4-FFF2-40B4-BE49-F238E27FC236}">
                <a16:creationId xmlns:a16="http://schemas.microsoft.com/office/drawing/2014/main" id="{F645484D-C349-D3D8-387E-5DC8CC181DDD}"/>
              </a:ext>
            </a:extLst>
          </p:cNvPr>
          <p:cNvCxnSpPr>
            <a:cxnSpLocks/>
            <a:stCxn id="2" idx="6"/>
            <a:endCxn id="5" idx="3"/>
          </p:cNvCxnSpPr>
          <p:nvPr/>
        </p:nvCxnSpPr>
        <p:spPr>
          <a:xfrm flipV="1">
            <a:off x="9004049" y="4520459"/>
            <a:ext cx="832715" cy="13443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C8CDDE52-ED5E-4405-9D27-1FD06814D11E}"/>
              </a:ext>
            </a:extLst>
          </p:cNvPr>
          <p:cNvSpPr/>
          <p:nvPr/>
        </p:nvSpPr>
        <p:spPr>
          <a:xfrm>
            <a:off x="6592774" y="183542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0" name="Ellipse 9">
            <a:extLst>
              <a:ext uri="{FF2B5EF4-FFF2-40B4-BE49-F238E27FC236}">
                <a16:creationId xmlns:a16="http://schemas.microsoft.com/office/drawing/2014/main" id="{516E87D3-AA0C-454F-AECF-B111D217CA48}"/>
              </a:ext>
            </a:extLst>
          </p:cNvPr>
          <p:cNvSpPr/>
          <p:nvPr/>
        </p:nvSpPr>
        <p:spPr>
          <a:xfrm>
            <a:off x="6614535" y="1372143"/>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cxnSp>
        <p:nvCxnSpPr>
          <p:cNvPr id="15" name="Connecteur droit 14">
            <a:extLst>
              <a:ext uri="{FF2B5EF4-FFF2-40B4-BE49-F238E27FC236}">
                <a16:creationId xmlns:a16="http://schemas.microsoft.com/office/drawing/2014/main" id="{9D1AAC90-A20C-93D0-16EA-F7E571BD5CC1}"/>
              </a:ext>
            </a:extLst>
          </p:cNvPr>
          <p:cNvCxnSpPr>
            <a:cxnSpLocks/>
          </p:cNvCxnSpPr>
          <p:nvPr/>
        </p:nvCxnSpPr>
        <p:spPr>
          <a:xfrm>
            <a:off x="7923313" y="3370095"/>
            <a:ext cx="306287" cy="61182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F9E22FE2-E4B3-2F1C-E300-8F36BBB9447C}"/>
              </a:ext>
            </a:extLst>
          </p:cNvPr>
          <p:cNvCxnSpPr>
            <a:cxnSpLocks/>
          </p:cNvCxnSpPr>
          <p:nvPr/>
        </p:nvCxnSpPr>
        <p:spPr>
          <a:xfrm flipV="1">
            <a:off x="8276850" y="3972961"/>
            <a:ext cx="391815" cy="688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9B0F956B-6042-9FF6-963A-2CBCC5432977}"/>
              </a:ext>
            </a:extLst>
          </p:cNvPr>
          <p:cNvCxnSpPr>
            <a:cxnSpLocks/>
          </p:cNvCxnSpPr>
          <p:nvPr/>
        </p:nvCxnSpPr>
        <p:spPr>
          <a:xfrm flipV="1">
            <a:off x="8076456" y="3523657"/>
            <a:ext cx="252202" cy="7838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9F211985-9766-1892-2B56-A04D55A113B0}"/>
              </a:ext>
            </a:extLst>
          </p:cNvPr>
          <p:cNvSpPr/>
          <p:nvPr/>
        </p:nvSpPr>
        <p:spPr>
          <a:xfrm>
            <a:off x="8572195" y="391180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3" name="Ellipse 32">
            <a:extLst>
              <a:ext uri="{FF2B5EF4-FFF2-40B4-BE49-F238E27FC236}">
                <a16:creationId xmlns:a16="http://schemas.microsoft.com/office/drawing/2014/main" id="{EF072C39-6A8C-A76B-19E9-6AF0615238DA}"/>
              </a:ext>
            </a:extLst>
          </p:cNvPr>
          <p:cNvSpPr/>
          <p:nvPr/>
        </p:nvSpPr>
        <p:spPr>
          <a:xfrm>
            <a:off x="8192426" y="343532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4" name="Ellipse 33">
            <a:extLst>
              <a:ext uri="{FF2B5EF4-FFF2-40B4-BE49-F238E27FC236}">
                <a16:creationId xmlns:a16="http://schemas.microsoft.com/office/drawing/2014/main" id="{A803DB2B-9D44-9F78-0CDD-BDDEC04A27F9}"/>
              </a:ext>
            </a:extLst>
          </p:cNvPr>
          <p:cNvSpPr/>
          <p:nvPr/>
        </p:nvSpPr>
        <p:spPr>
          <a:xfrm>
            <a:off x="8129504" y="321679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 name="Ellipse 8">
            <a:extLst>
              <a:ext uri="{FF2B5EF4-FFF2-40B4-BE49-F238E27FC236}">
                <a16:creationId xmlns:a16="http://schemas.microsoft.com/office/drawing/2014/main" id="{D2491B9A-BA89-F766-08B2-BE539AC7D0F4}"/>
              </a:ext>
            </a:extLst>
          </p:cNvPr>
          <p:cNvSpPr/>
          <p:nvPr/>
        </p:nvSpPr>
        <p:spPr>
          <a:xfrm>
            <a:off x="6978258" y="2800158"/>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4" name="Rectangle 13">
            <a:extLst>
              <a:ext uri="{FF2B5EF4-FFF2-40B4-BE49-F238E27FC236}">
                <a16:creationId xmlns:a16="http://schemas.microsoft.com/office/drawing/2014/main" id="{43BA99B3-B3A8-CA63-DD46-63C1BA10304F}"/>
              </a:ext>
            </a:extLst>
          </p:cNvPr>
          <p:cNvSpPr/>
          <p:nvPr/>
        </p:nvSpPr>
        <p:spPr>
          <a:xfrm>
            <a:off x="6432770" y="2361063"/>
            <a:ext cx="1810478" cy="223267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1E20FC70-488E-FC59-2934-D140B00EE9CB}"/>
              </a:ext>
            </a:extLst>
          </p:cNvPr>
          <p:cNvSpPr/>
          <p:nvPr/>
        </p:nvSpPr>
        <p:spPr>
          <a:xfrm>
            <a:off x="5160237" y="317578"/>
            <a:ext cx="1183107"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1818-1893</a:t>
            </a:r>
            <a:endParaRPr lang="fr-F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4136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87" y="130428"/>
            <a:ext cx="4719129" cy="1754326"/>
          </a:xfrm>
          <a:prstGeom prst="rect">
            <a:avLst/>
          </a:prstGeom>
          <a:solidFill>
            <a:schemeClr val="tx2">
              <a:lumMod val="20000"/>
              <a:lumOff val="80000"/>
            </a:schemeClr>
          </a:solidFill>
          <a:ln w="38100">
            <a:solidFill>
              <a:schemeClr val="tx1"/>
            </a:solidFill>
          </a:ln>
        </p:spPr>
        <p:txBody>
          <a:bodyPr wrap="square">
            <a:spAutoFit/>
          </a:bodyPr>
          <a:lstStyle/>
          <a:p>
            <a:r>
              <a:rPr lang="fr-FR" dirty="0"/>
              <a:t>a) 1824-65 : Conquête hollandaise de l’Insulinde</a:t>
            </a:r>
          </a:p>
          <a:p>
            <a:endParaRPr lang="fr-FR" dirty="0"/>
          </a:p>
          <a:p>
            <a:r>
              <a:rPr lang="fr-FR" dirty="0"/>
              <a:t>NB : En réalité, commencée à Java</a:t>
            </a:r>
          </a:p>
          <a:p>
            <a:r>
              <a:rPr lang="fr-FR" dirty="0"/>
              <a:t>Durant l’occupation britannique (1795-1816)</a:t>
            </a:r>
          </a:p>
          <a:p>
            <a:endParaRPr lang="fr-FR" dirty="0"/>
          </a:p>
          <a:p>
            <a:r>
              <a:rPr lang="fr-FR" dirty="0"/>
              <a:t>*Puis les Britanniques à nouveau…</a:t>
            </a:r>
          </a:p>
        </p:txBody>
      </p:sp>
      <p:pic>
        <p:nvPicPr>
          <p:cNvPr id="38" name="Picture 2" descr="C:\Users\Christophe\Pictures\My Scans\2014-10 (oct.)\scan0009.jpg">
            <a:extLst>
              <a:ext uri="{FF2B5EF4-FFF2-40B4-BE49-F238E27FC236}">
                <a16:creationId xmlns:a16="http://schemas.microsoft.com/office/drawing/2014/main" id="{BD020CA3-FF63-1E9E-D01D-AB299633D82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33148" y="145407"/>
            <a:ext cx="7139693" cy="551841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9" name="Picture 2" descr="C:\Users\Christophe\Pictures\My Scans\2016-02 (févr.)\scan0001.jpg">
            <a:extLst>
              <a:ext uri="{FF2B5EF4-FFF2-40B4-BE49-F238E27FC236}">
                <a16:creationId xmlns:a16="http://schemas.microsoft.com/office/drawing/2014/main" id="{57ACD7D1-6388-54D6-3FA4-7329E752F64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0002" t="3935" r="25267" b="5503"/>
          <a:stretch/>
        </p:blipFill>
        <p:spPr bwMode="auto">
          <a:xfrm>
            <a:off x="6432770" y="2254086"/>
            <a:ext cx="1687648" cy="2339653"/>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40" name="Picture 2" descr="C:\Users\Christophe\Pictures\My Scans\2014-10 (oct.)\scan0009.jpg">
            <a:extLst>
              <a:ext uri="{FF2B5EF4-FFF2-40B4-BE49-F238E27FC236}">
                <a16:creationId xmlns:a16="http://schemas.microsoft.com/office/drawing/2014/main" id="{DBBFFDA7-F4A7-37C0-2AF9-3F8B46041BF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9436" t="71590" r="81130" b="14899"/>
          <a:stretch/>
        </p:blipFill>
        <p:spPr bwMode="auto">
          <a:xfrm>
            <a:off x="6185095" y="4121834"/>
            <a:ext cx="673540" cy="745588"/>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41" name="Picture 2" descr="C:\Users\Christophe\Pictures\My Scans\2014-10 (oct.)\scan0009.jpg">
            <a:extLst>
              <a:ext uri="{FF2B5EF4-FFF2-40B4-BE49-F238E27FC236}">
                <a16:creationId xmlns:a16="http://schemas.microsoft.com/office/drawing/2014/main" id="{AD5742EE-DEBB-9E53-CC00-D35A59DE8AC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32376" t="38377" r="48126" b="52966"/>
          <a:stretch/>
        </p:blipFill>
        <p:spPr bwMode="auto">
          <a:xfrm>
            <a:off x="7276594" y="2254086"/>
            <a:ext cx="1392071" cy="477671"/>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42" name="Picture 2" descr="C:\Users\Christophe\Pictures\My Scans\2014-10 (oct.)\scan0009.jpg">
            <a:extLst>
              <a:ext uri="{FF2B5EF4-FFF2-40B4-BE49-F238E27FC236}">
                <a16:creationId xmlns:a16="http://schemas.microsoft.com/office/drawing/2014/main" id="{7D659314-569A-8496-A182-8CE942F35800}"/>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6466" t="40385" r="73976" b="56895"/>
          <a:stretch/>
        </p:blipFill>
        <p:spPr bwMode="auto">
          <a:xfrm>
            <a:off x="6096000" y="2417858"/>
            <a:ext cx="682388" cy="150126"/>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44" name="Ellipse 43">
            <a:extLst>
              <a:ext uri="{FF2B5EF4-FFF2-40B4-BE49-F238E27FC236}">
                <a16:creationId xmlns:a16="http://schemas.microsoft.com/office/drawing/2014/main" id="{BD95984A-7BBB-DF43-847B-B2160ECC5C76}"/>
              </a:ext>
            </a:extLst>
          </p:cNvPr>
          <p:cNvSpPr/>
          <p:nvPr/>
        </p:nvSpPr>
        <p:spPr>
          <a:xfrm>
            <a:off x="9214154" y="1853280"/>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5" name="Ellipse 44">
            <a:extLst>
              <a:ext uri="{FF2B5EF4-FFF2-40B4-BE49-F238E27FC236}">
                <a16:creationId xmlns:a16="http://schemas.microsoft.com/office/drawing/2014/main" id="{A0713314-DF6C-1A51-2885-5E4919D405BD}"/>
              </a:ext>
            </a:extLst>
          </p:cNvPr>
          <p:cNvSpPr/>
          <p:nvPr/>
        </p:nvSpPr>
        <p:spPr>
          <a:xfrm>
            <a:off x="8358978" y="3247783"/>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6" name="Ellipse 45">
            <a:extLst>
              <a:ext uri="{FF2B5EF4-FFF2-40B4-BE49-F238E27FC236}">
                <a16:creationId xmlns:a16="http://schemas.microsoft.com/office/drawing/2014/main" id="{C1BBC4D4-BA19-F6AD-640F-963559559DCA}"/>
              </a:ext>
            </a:extLst>
          </p:cNvPr>
          <p:cNvSpPr/>
          <p:nvPr/>
        </p:nvSpPr>
        <p:spPr>
          <a:xfrm>
            <a:off x="8746046" y="385960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7" name="Ellipse 46">
            <a:extLst>
              <a:ext uri="{FF2B5EF4-FFF2-40B4-BE49-F238E27FC236}">
                <a16:creationId xmlns:a16="http://schemas.microsoft.com/office/drawing/2014/main" id="{71D494AF-30EC-C831-D84E-877A07E941F5}"/>
              </a:ext>
            </a:extLst>
          </p:cNvPr>
          <p:cNvSpPr/>
          <p:nvPr/>
        </p:nvSpPr>
        <p:spPr>
          <a:xfrm>
            <a:off x="9027528" y="322987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8" name="Ellipse 47">
            <a:extLst>
              <a:ext uri="{FF2B5EF4-FFF2-40B4-BE49-F238E27FC236}">
                <a16:creationId xmlns:a16="http://schemas.microsoft.com/office/drawing/2014/main" id="{069DED07-D436-C848-930D-BAC88190F7E4}"/>
              </a:ext>
            </a:extLst>
          </p:cNvPr>
          <p:cNvSpPr/>
          <p:nvPr/>
        </p:nvSpPr>
        <p:spPr>
          <a:xfrm>
            <a:off x="8932041" y="4989002"/>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9" name="Ellipse 48">
            <a:extLst>
              <a:ext uri="{FF2B5EF4-FFF2-40B4-BE49-F238E27FC236}">
                <a16:creationId xmlns:a16="http://schemas.microsoft.com/office/drawing/2014/main" id="{51B6AADF-4BA4-5B03-F167-F2E9D9110785}"/>
              </a:ext>
            </a:extLst>
          </p:cNvPr>
          <p:cNvSpPr/>
          <p:nvPr/>
        </p:nvSpPr>
        <p:spPr>
          <a:xfrm>
            <a:off x="10092759" y="162064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pic>
        <p:nvPicPr>
          <p:cNvPr id="51" name="Picture 2" descr="C:\Users\Christophe\Pictures\My Scans\2014-10 (oct.)\scan0009.jpg">
            <a:extLst>
              <a:ext uri="{FF2B5EF4-FFF2-40B4-BE49-F238E27FC236}">
                <a16:creationId xmlns:a16="http://schemas.microsoft.com/office/drawing/2014/main" id="{BB3A40D6-85A4-3717-C22E-3E0784C5810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6466" t="40385" r="73976" b="56895"/>
          <a:stretch/>
        </p:blipFill>
        <p:spPr bwMode="auto">
          <a:xfrm>
            <a:off x="6096000" y="2417858"/>
            <a:ext cx="682388" cy="150126"/>
          </a:xfrm>
          <a:prstGeom prst="rect">
            <a:avLst/>
          </a:prstGeom>
          <a:solidFill>
            <a:srgbClr val="0070C0"/>
          </a:solidFill>
          <a:ln w="38100">
            <a:noFill/>
          </a:ln>
        </p:spPr>
      </p:pic>
      <p:sp>
        <p:nvSpPr>
          <p:cNvPr id="52" name="Ellipse 51">
            <a:extLst>
              <a:ext uri="{FF2B5EF4-FFF2-40B4-BE49-F238E27FC236}">
                <a16:creationId xmlns:a16="http://schemas.microsoft.com/office/drawing/2014/main" id="{0B6B94A2-615B-2037-1F07-B45A9B2A739B}"/>
              </a:ext>
            </a:extLst>
          </p:cNvPr>
          <p:cNvSpPr/>
          <p:nvPr/>
        </p:nvSpPr>
        <p:spPr>
          <a:xfrm>
            <a:off x="5497863" y="2062192"/>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4" name="Ellipse 53">
            <a:extLst>
              <a:ext uri="{FF2B5EF4-FFF2-40B4-BE49-F238E27FC236}">
                <a16:creationId xmlns:a16="http://schemas.microsoft.com/office/drawing/2014/main" id="{4B6F598D-58FA-5876-6762-2339396FF1EB}"/>
              </a:ext>
            </a:extLst>
          </p:cNvPr>
          <p:cNvSpPr/>
          <p:nvPr/>
        </p:nvSpPr>
        <p:spPr>
          <a:xfrm>
            <a:off x="6571996" y="2332536"/>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5" name="Ellipse 54">
            <a:extLst>
              <a:ext uri="{FF2B5EF4-FFF2-40B4-BE49-F238E27FC236}">
                <a16:creationId xmlns:a16="http://schemas.microsoft.com/office/drawing/2014/main" id="{10D3A884-9D67-32F0-9FDF-76560C3692FB}"/>
              </a:ext>
            </a:extLst>
          </p:cNvPr>
          <p:cNvSpPr/>
          <p:nvPr/>
        </p:nvSpPr>
        <p:spPr>
          <a:xfrm>
            <a:off x="5174705" y="1442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7" name="Ellipse 56">
            <a:extLst>
              <a:ext uri="{FF2B5EF4-FFF2-40B4-BE49-F238E27FC236}">
                <a16:creationId xmlns:a16="http://schemas.microsoft.com/office/drawing/2014/main" id="{76A1845D-9EC8-91AA-76A4-40E8D15FF0AB}"/>
              </a:ext>
            </a:extLst>
          </p:cNvPr>
          <p:cNvSpPr/>
          <p:nvPr/>
        </p:nvSpPr>
        <p:spPr>
          <a:xfrm>
            <a:off x="10371824" y="35008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8" name="Ellipse 57">
            <a:extLst>
              <a:ext uri="{FF2B5EF4-FFF2-40B4-BE49-F238E27FC236}">
                <a16:creationId xmlns:a16="http://schemas.microsoft.com/office/drawing/2014/main" id="{2D568212-832B-B4BB-F3C0-3674C7BC68D0}"/>
              </a:ext>
            </a:extLst>
          </p:cNvPr>
          <p:cNvSpPr/>
          <p:nvPr/>
        </p:nvSpPr>
        <p:spPr>
          <a:xfrm>
            <a:off x="5207408" y="751493"/>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59" name="Connecteur droit avec flèche 58">
            <a:extLst>
              <a:ext uri="{FF2B5EF4-FFF2-40B4-BE49-F238E27FC236}">
                <a16:creationId xmlns:a16="http://schemas.microsoft.com/office/drawing/2014/main" id="{0693403E-C34C-5FFE-07BA-17CB3138CDEC}"/>
              </a:ext>
            </a:extLst>
          </p:cNvPr>
          <p:cNvCxnSpPr>
            <a:cxnSpLocks/>
            <a:stCxn id="58" idx="4"/>
            <a:endCxn id="55" idx="0"/>
          </p:cNvCxnSpPr>
          <p:nvPr/>
        </p:nvCxnSpPr>
        <p:spPr>
          <a:xfrm flipH="1">
            <a:off x="5246713" y="960405"/>
            <a:ext cx="89425" cy="4824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0" name="Image 59">
            <a:extLst>
              <a:ext uri="{FF2B5EF4-FFF2-40B4-BE49-F238E27FC236}">
                <a16:creationId xmlns:a16="http://schemas.microsoft.com/office/drawing/2014/main" id="{96478C03-F6F2-7116-A970-62E93AA6E7E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54676" t="78496" r="35648" b="13790"/>
          <a:stretch/>
        </p:blipFill>
        <p:spPr>
          <a:xfrm>
            <a:off x="8690151" y="4354903"/>
            <a:ext cx="627797" cy="477672"/>
          </a:xfrm>
          <a:prstGeom prst="rect">
            <a:avLst/>
          </a:prstGeom>
          <a:ln w="38100">
            <a:noFill/>
          </a:ln>
        </p:spPr>
      </p:pic>
      <p:sp>
        <p:nvSpPr>
          <p:cNvPr id="61" name="Ellipse 60">
            <a:extLst>
              <a:ext uri="{FF2B5EF4-FFF2-40B4-BE49-F238E27FC236}">
                <a16:creationId xmlns:a16="http://schemas.microsoft.com/office/drawing/2014/main" id="{DE822796-F549-D85E-1115-8E51D01E1ACA}"/>
              </a:ext>
            </a:extLst>
          </p:cNvPr>
          <p:cNvSpPr/>
          <p:nvPr/>
        </p:nvSpPr>
        <p:spPr>
          <a:xfrm>
            <a:off x="9320285" y="5261439"/>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2" name="Ellipse 61">
            <a:extLst>
              <a:ext uri="{FF2B5EF4-FFF2-40B4-BE49-F238E27FC236}">
                <a16:creationId xmlns:a16="http://schemas.microsoft.com/office/drawing/2014/main" id="{87FE0633-C235-8DD1-1C11-229629B0B34E}"/>
              </a:ext>
            </a:extLst>
          </p:cNvPr>
          <p:cNvSpPr/>
          <p:nvPr/>
        </p:nvSpPr>
        <p:spPr>
          <a:xfrm>
            <a:off x="6813677" y="35620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3" name="Ellipse 62">
            <a:extLst>
              <a:ext uri="{FF2B5EF4-FFF2-40B4-BE49-F238E27FC236}">
                <a16:creationId xmlns:a16="http://schemas.microsoft.com/office/drawing/2014/main" id="{883BCA59-6C0A-17BC-A325-EC9F1E684E4C}"/>
              </a:ext>
            </a:extLst>
          </p:cNvPr>
          <p:cNvSpPr/>
          <p:nvPr/>
        </p:nvSpPr>
        <p:spPr>
          <a:xfrm>
            <a:off x="7221262" y="404182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3" name="Connecteur droit avec flèche 12">
            <a:extLst>
              <a:ext uri="{FF2B5EF4-FFF2-40B4-BE49-F238E27FC236}">
                <a16:creationId xmlns:a16="http://schemas.microsoft.com/office/drawing/2014/main" id="{7472A969-0774-6437-4FC6-5A862EC7D8FF}"/>
              </a:ext>
            </a:extLst>
          </p:cNvPr>
          <p:cNvCxnSpPr>
            <a:cxnSpLocks/>
            <a:stCxn id="61" idx="1"/>
            <a:endCxn id="48" idx="5"/>
          </p:cNvCxnSpPr>
          <p:nvPr/>
        </p:nvCxnSpPr>
        <p:spPr>
          <a:xfrm flipH="1" flipV="1">
            <a:off x="9054966" y="5093402"/>
            <a:ext cx="303023" cy="19863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FE9AA33F-3CA1-42DC-CBF7-DCB8EEABBCF7}"/>
              </a:ext>
            </a:extLst>
          </p:cNvPr>
          <p:cNvCxnSpPr>
            <a:cxnSpLocks/>
            <a:stCxn id="61" idx="7"/>
          </p:cNvCxnSpPr>
          <p:nvPr/>
        </p:nvCxnSpPr>
        <p:spPr>
          <a:xfrm flipV="1">
            <a:off x="9540041" y="5034109"/>
            <a:ext cx="161446" cy="2579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387666C6-F668-9733-54AD-1C2C5E240BE6}"/>
              </a:ext>
            </a:extLst>
          </p:cNvPr>
          <p:cNvCxnSpPr>
            <a:cxnSpLocks/>
            <a:stCxn id="61" idx="6"/>
            <a:endCxn id="5" idx="3"/>
          </p:cNvCxnSpPr>
          <p:nvPr/>
        </p:nvCxnSpPr>
        <p:spPr>
          <a:xfrm flipV="1">
            <a:off x="9577745" y="4971822"/>
            <a:ext cx="680121" cy="39407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Ellipse 3">
            <a:extLst>
              <a:ext uri="{FF2B5EF4-FFF2-40B4-BE49-F238E27FC236}">
                <a16:creationId xmlns:a16="http://schemas.microsoft.com/office/drawing/2014/main" id="{926AA46C-D234-DE37-3513-B25C42114826}"/>
              </a:ext>
            </a:extLst>
          </p:cNvPr>
          <p:cNvSpPr/>
          <p:nvPr/>
        </p:nvSpPr>
        <p:spPr>
          <a:xfrm>
            <a:off x="9701487" y="491179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Ellipse 4">
            <a:extLst>
              <a:ext uri="{FF2B5EF4-FFF2-40B4-BE49-F238E27FC236}">
                <a16:creationId xmlns:a16="http://schemas.microsoft.com/office/drawing/2014/main" id="{D0D2E108-39B2-B5BD-52B4-036AF7B69F44}"/>
              </a:ext>
            </a:extLst>
          </p:cNvPr>
          <p:cNvSpPr/>
          <p:nvPr/>
        </p:nvSpPr>
        <p:spPr>
          <a:xfrm>
            <a:off x="10236775" y="4867422"/>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 name="Ellipse 5">
            <a:extLst>
              <a:ext uri="{FF2B5EF4-FFF2-40B4-BE49-F238E27FC236}">
                <a16:creationId xmlns:a16="http://schemas.microsoft.com/office/drawing/2014/main" id="{5DD5FF99-D536-172A-D8A1-BEB0C803E59F}"/>
              </a:ext>
            </a:extLst>
          </p:cNvPr>
          <p:cNvSpPr/>
          <p:nvPr/>
        </p:nvSpPr>
        <p:spPr>
          <a:xfrm>
            <a:off x="10826923" y="429374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35" name="Connecteur droit avec flèche 34">
            <a:extLst>
              <a:ext uri="{FF2B5EF4-FFF2-40B4-BE49-F238E27FC236}">
                <a16:creationId xmlns:a16="http://schemas.microsoft.com/office/drawing/2014/main" id="{B6E22C74-966E-55AA-3462-703203D36107}"/>
              </a:ext>
            </a:extLst>
          </p:cNvPr>
          <p:cNvCxnSpPr>
            <a:cxnSpLocks/>
          </p:cNvCxnSpPr>
          <p:nvPr/>
        </p:nvCxnSpPr>
        <p:spPr>
          <a:xfrm flipV="1">
            <a:off x="9004049" y="4520459"/>
            <a:ext cx="832715" cy="13443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Ellipse 35">
            <a:extLst>
              <a:ext uri="{FF2B5EF4-FFF2-40B4-BE49-F238E27FC236}">
                <a16:creationId xmlns:a16="http://schemas.microsoft.com/office/drawing/2014/main" id="{CC373912-1851-BAD0-B37B-82D6BBBD4946}"/>
              </a:ext>
            </a:extLst>
          </p:cNvPr>
          <p:cNvSpPr/>
          <p:nvPr/>
        </p:nvSpPr>
        <p:spPr>
          <a:xfrm>
            <a:off x="9815673" y="4416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77" name="Connecteur droit avec flèche 76">
            <a:extLst>
              <a:ext uri="{FF2B5EF4-FFF2-40B4-BE49-F238E27FC236}">
                <a16:creationId xmlns:a16="http://schemas.microsoft.com/office/drawing/2014/main" id="{8CE2F1F3-A0F2-C953-C5FF-B187E781620C}"/>
              </a:ext>
            </a:extLst>
          </p:cNvPr>
          <p:cNvCxnSpPr>
            <a:cxnSpLocks/>
          </p:cNvCxnSpPr>
          <p:nvPr/>
        </p:nvCxnSpPr>
        <p:spPr>
          <a:xfrm flipV="1">
            <a:off x="9577745" y="4398147"/>
            <a:ext cx="1270269" cy="9677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B573EBA8-9D86-7556-3AE3-2793AC42E7E8}"/>
              </a:ext>
            </a:extLst>
          </p:cNvPr>
          <p:cNvSpPr/>
          <p:nvPr/>
        </p:nvSpPr>
        <p:spPr>
          <a:xfrm>
            <a:off x="9553060" y="528780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 name="Ellipse 8">
            <a:extLst>
              <a:ext uri="{FF2B5EF4-FFF2-40B4-BE49-F238E27FC236}">
                <a16:creationId xmlns:a16="http://schemas.microsoft.com/office/drawing/2014/main" id="{89C46E24-AEDE-36FE-2A2E-2E62067A0D82}"/>
              </a:ext>
            </a:extLst>
          </p:cNvPr>
          <p:cNvSpPr/>
          <p:nvPr/>
        </p:nvSpPr>
        <p:spPr>
          <a:xfrm>
            <a:off x="6592774" y="183542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1" name="Ellipse 10">
            <a:extLst>
              <a:ext uri="{FF2B5EF4-FFF2-40B4-BE49-F238E27FC236}">
                <a16:creationId xmlns:a16="http://schemas.microsoft.com/office/drawing/2014/main" id="{F194F241-3AE5-63A0-72B6-B8C8B272EE8E}"/>
              </a:ext>
            </a:extLst>
          </p:cNvPr>
          <p:cNvSpPr/>
          <p:nvPr/>
        </p:nvSpPr>
        <p:spPr>
          <a:xfrm>
            <a:off x="6614535" y="1372143"/>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
        <p:nvSpPr>
          <p:cNvPr id="14" name="Ellipse 13">
            <a:extLst>
              <a:ext uri="{FF2B5EF4-FFF2-40B4-BE49-F238E27FC236}">
                <a16:creationId xmlns:a16="http://schemas.microsoft.com/office/drawing/2014/main" id="{466451CC-A487-9C56-5177-A66474A2089B}"/>
              </a:ext>
            </a:extLst>
          </p:cNvPr>
          <p:cNvSpPr/>
          <p:nvPr/>
        </p:nvSpPr>
        <p:spPr>
          <a:xfrm>
            <a:off x="8358978" y="3247783"/>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C0"/>
              </a:solidFill>
            </a:endParaRPr>
          </a:p>
        </p:txBody>
      </p:sp>
      <p:sp>
        <p:nvSpPr>
          <p:cNvPr id="15" name="Ellipse 14">
            <a:extLst>
              <a:ext uri="{FF2B5EF4-FFF2-40B4-BE49-F238E27FC236}">
                <a16:creationId xmlns:a16="http://schemas.microsoft.com/office/drawing/2014/main" id="{4D94F0C3-493A-23E6-DAFC-007E384EE425}"/>
              </a:ext>
            </a:extLst>
          </p:cNvPr>
          <p:cNvSpPr/>
          <p:nvPr/>
        </p:nvSpPr>
        <p:spPr>
          <a:xfrm>
            <a:off x="8746046" y="385960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6" name="Ellipse 15">
            <a:extLst>
              <a:ext uri="{FF2B5EF4-FFF2-40B4-BE49-F238E27FC236}">
                <a16:creationId xmlns:a16="http://schemas.microsoft.com/office/drawing/2014/main" id="{3C5EEC15-3840-1B77-DDD1-1B126137A418}"/>
              </a:ext>
            </a:extLst>
          </p:cNvPr>
          <p:cNvSpPr/>
          <p:nvPr/>
        </p:nvSpPr>
        <p:spPr>
          <a:xfrm>
            <a:off x="7779297" y="324778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2" name="Ellipse 21">
            <a:extLst>
              <a:ext uri="{FF2B5EF4-FFF2-40B4-BE49-F238E27FC236}">
                <a16:creationId xmlns:a16="http://schemas.microsoft.com/office/drawing/2014/main" id="{14DDBC68-9A52-B283-62D2-C9D4F58823EC}"/>
              </a:ext>
            </a:extLst>
          </p:cNvPr>
          <p:cNvSpPr/>
          <p:nvPr/>
        </p:nvSpPr>
        <p:spPr>
          <a:xfrm>
            <a:off x="8860033" y="459373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24" name="Connecteur droit avec flèche 23">
            <a:extLst>
              <a:ext uri="{FF2B5EF4-FFF2-40B4-BE49-F238E27FC236}">
                <a16:creationId xmlns:a16="http://schemas.microsoft.com/office/drawing/2014/main" id="{3B4A3FA3-DC84-D89C-6DC9-07810A3CB300}"/>
              </a:ext>
            </a:extLst>
          </p:cNvPr>
          <p:cNvCxnSpPr>
            <a:cxnSpLocks/>
            <a:endCxn id="22" idx="3"/>
          </p:cNvCxnSpPr>
          <p:nvPr/>
        </p:nvCxnSpPr>
        <p:spPr>
          <a:xfrm>
            <a:off x="8229600" y="3981917"/>
            <a:ext cx="651524" cy="7162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2EBF48C4-5E53-C487-355E-A9586D9D3035}"/>
              </a:ext>
            </a:extLst>
          </p:cNvPr>
          <p:cNvCxnSpPr>
            <a:cxnSpLocks/>
          </p:cNvCxnSpPr>
          <p:nvPr/>
        </p:nvCxnSpPr>
        <p:spPr>
          <a:xfrm>
            <a:off x="7923313" y="3370095"/>
            <a:ext cx="306287" cy="61182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097A775A-3C50-D24E-13F0-83C8F34E172C}"/>
              </a:ext>
            </a:extLst>
          </p:cNvPr>
          <p:cNvCxnSpPr>
            <a:cxnSpLocks/>
          </p:cNvCxnSpPr>
          <p:nvPr/>
        </p:nvCxnSpPr>
        <p:spPr>
          <a:xfrm flipV="1">
            <a:off x="8276850" y="3972961"/>
            <a:ext cx="391815" cy="688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4F815391-89FA-69EE-F060-4E53B999B77B}"/>
              </a:ext>
            </a:extLst>
          </p:cNvPr>
          <p:cNvCxnSpPr>
            <a:cxnSpLocks/>
          </p:cNvCxnSpPr>
          <p:nvPr/>
        </p:nvCxnSpPr>
        <p:spPr>
          <a:xfrm flipV="1">
            <a:off x="8076456" y="3523657"/>
            <a:ext cx="252202" cy="7838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84C9DA80-A5C9-7B69-36BB-6F114E463996}"/>
              </a:ext>
            </a:extLst>
          </p:cNvPr>
          <p:cNvSpPr/>
          <p:nvPr/>
        </p:nvSpPr>
        <p:spPr>
          <a:xfrm>
            <a:off x="8572195" y="391180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2" name="Ellipse 31">
            <a:extLst>
              <a:ext uri="{FF2B5EF4-FFF2-40B4-BE49-F238E27FC236}">
                <a16:creationId xmlns:a16="http://schemas.microsoft.com/office/drawing/2014/main" id="{0F647CB7-64E5-C4B6-6556-33ED0680B5AC}"/>
              </a:ext>
            </a:extLst>
          </p:cNvPr>
          <p:cNvSpPr/>
          <p:nvPr/>
        </p:nvSpPr>
        <p:spPr>
          <a:xfrm>
            <a:off x="8192426" y="343532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70" name="Connecteur droit avec flèche 69">
            <a:extLst>
              <a:ext uri="{FF2B5EF4-FFF2-40B4-BE49-F238E27FC236}">
                <a16:creationId xmlns:a16="http://schemas.microsoft.com/office/drawing/2014/main" id="{D0F3DD6B-ECD1-AE05-6CF7-4B6088B2825B}"/>
              </a:ext>
            </a:extLst>
          </p:cNvPr>
          <p:cNvCxnSpPr>
            <a:cxnSpLocks/>
          </p:cNvCxnSpPr>
          <p:nvPr/>
        </p:nvCxnSpPr>
        <p:spPr>
          <a:xfrm flipV="1">
            <a:off x="7923313" y="3234709"/>
            <a:ext cx="227282" cy="7423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Ellipse 70">
            <a:extLst>
              <a:ext uri="{FF2B5EF4-FFF2-40B4-BE49-F238E27FC236}">
                <a16:creationId xmlns:a16="http://schemas.microsoft.com/office/drawing/2014/main" id="{FDAF1D83-7D90-A7BC-C3B1-00A7693C3ADC}"/>
              </a:ext>
            </a:extLst>
          </p:cNvPr>
          <p:cNvSpPr/>
          <p:nvPr/>
        </p:nvSpPr>
        <p:spPr>
          <a:xfrm>
            <a:off x="8129504" y="321679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 name="Ellipse 1">
            <a:extLst>
              <a:ext uri="{FF2B5EF4-FFF2-40B4-BE49-F238E27FC236}">
                <a16:creationId xmlns:a16="http://schemas.microsoft.com/office/drawing/2014/main" id="{8C67F860-A1AC-2059-7D74-CBAE1BC37920}"/>
              </a:ext>
            </a:extLst>
          </p:cNvPr>
          <p:cNvSpPr/>
          <p:nvPr/>
        </p:nvSpPr>
        <p:spPr>
          <a:xfrm>
            <a:off x="6978258" y="2800158"/>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0" name="Rectangle 9">
            <a:extLst>
              <a:ext uri="{FF2B5EF4-FFF2-40B4-BE49-F238E27FC236}">
                <a16:creationId xmlns:a16="http://schemas.microsoft.com/office/drawing/2014/main" id="{C9A85DCC-151A-4808-33FB-B590A3B81CC5}"/>
              </a:ext>
            </a:extLst>
          </p:cNvPr>
          <p:cNvSpPr/>
          <p:nvPr/>
        </p:nvSpPr>
        <p:spPr>
          <a:xfrm>
            <a:off x="6432770" y="2361063"/>
            <a:ext cx="1810478" cy="223267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D1A9F290-F149-F174-F4F9-47C00DD08D36}"/>
              </a:ext>
            </a:extLst>
          </p:cNvPr>
          <p:cNvSpPr/>
          <p:nvPr/>
        </p:nvSpPr>
        <p:spPr>
          <a:xfrm>
            <a:off x="5160237" y="317578"/>
            <a:ext cx="1183107"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1818-1893</a:t>
            </a:r>
            <a:endParaRPr lang="fr-F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6442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719FB-4FCA-AF98-46C6-C56EC2C1643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30EB3AF-564F-3A14-E62C-22B4E5BC69C9}"/>
              </a:ext>
            </a:extLst>
          </p:cNvPr>
          <p:cNvSpPr/>
          <p:nvPr/>
        </p:nvSpPr>
        <p:spPr>
          <a:xfrm>
            <a:off x="57587" y="130428"/>
            <a:ext cx="4719129" cy="5078313"/>
          </a:xfrm>
          <a:prstGeom prst="rect">
            <a:avLst/>
          </a:prstGeom>
          <a:solidFill>
            <a:schemeClr val="tx2">
              <a:lumMod val="20000"/>
              <a:lumOff val="80000"/>
            </a:schemeClr>
          </a:solidFill>
          <a:ln w="38100">
            <a:solidFill>
              <a:schemeClr val="tx1"/>
            </a:solidFill>
          </a:ln>
        </p:spPr>
        <p:txBody>
          <a:bodyPr wrap="square">
            <a:spAutoFit/>
          </a:bodyPr>
          <a:lstStyle/>
          <a:p>
            <a:r>
              <a:rPr lang="fr-FR" dirty="0"/>
              <a:t>b) 1852-85</a:t>
            </a:r>
          </a:p>
          <a:p>
            <a:r>
              <a:rPr lang="fr-FR" dirty="0"/>
              <a:t>Conquête britannique de la Birmanie</a:t>
            </a:r>
          </a:p>
          <a:p>
            <a:endParaRPr lang="fr-FR" dirty="0"/>
          </a:p>
          <a:p>
            <a:r>
              <a:rPr lang="fr-FR" dirty="0"/>
              <a:t>c) 1840-42</a:t>
            </a:r>
          </a:p>
          <a:p>
            <a:r>
              <a:rPr lang="fr-FR" dirty="0"/>
              <a:t>1</a:t>
            </a:r>
            <a:r>
              <a:rPr lang="fr-FR" baseline="30000" dirty="0"/>
              <a:t>ère</a:t>
            </a:r>
            <a:r>
              <a:rPr lang="fr-FR" dirty="0"/>
              <a:t> guerre de l’opium contre la Chine</a:t>
            </a:r>
          </a:p>
          <a:p>
            <a:r>
              <a:rPr lang="fr-FR" dirty="0"/>
              <a:t>Les Britanniques s’établissent à Hong Kong</a:t>
            </a:r>
          </a:p>
          <a:p>
            <a:r>
              <a:rPr lang="fr-FR" dirty="0"/>
              <a:t>Puis…</a:t>
            </a:r>
          </a:p>
          <a:p>
            <a:endParaRPr lang="fr-FR" dirty="0"/>
          </a:p>
          <a:p>
            <a:r>
              <a:rPr lang="fr-FR" dirty="0"/>
              <a:t>d) 1842-58</a:t>
            </a:r>
          </a:p>
          <a:p>
            <a:r>
              <a:rPr lang="fr-FR" dirty="0"/>
              <a:t>Dans la plupart des grands ports chinois…</a:t>
            </a:r>
          </a:p>
          <a:p>
            <a:r>
              <a:rPr lang="fr-FR" u="sng" dirty="0"/>
              <a:t>Suivis par les autres européens</a:t>
            </a:r>
            <a:endParaRPr lang="fr-FR" dirty="0"/>
          </a:p>
          <a:p>
            <a:endParaRPr lang="fr-FR" dirty="0"/>
          </a:p>
          <a:p>
            <a:r>
              <a:rPr lang="fr-FR" dirty="0"/>
              <a:t>e) 1853 : A Tokyo</a:t>
            </a:r>
          </a:p>
          <a:p>
            <a:r>
              <a:rPr lang="fr-FR" dirty="0"/>
              <a:t>Les Américains </a:t>
            </a:r>
            <a:r>
              <a:rPr lang="fr-FR" i="1" dirty="0"/>
              <a:t>ouvrent</a:t>
            </a:r>
            <a:r>
              <a:rPr lang="fr-FR" dirty="0"/>
              <a:t> le Japon</a:t>
            </a:r>
          </a:p>
          <a:p>
            <a:endParaRPr lang="fr-FR" dirty="0"/>
          </a:p>
          <a:p>
            <a:r>
              <a:rPr lang="fr-FR" dirty="0"/>
              <a:t>f) 1859-93 : Conquête de l’Indochine française</a:t>
            </a:r>
          </a:p>
          <a:p>
            <a:endParaRPr lang="fr-FR" dirty="0"/>
          </a:p>
          <a:p>
            <a:r>
              <a:rPr lang="fr-FR" dirty="0"/>
              <a:t>*Et dans le même temps…</a:t>
            </a:r>
          </a:p>
        </p:txBody>
      </p:sp>
      <p:pic>
        <p:nvPicPr>
          <p:cNvPr id="38" name="Picture 2" descr="C:\Users\Christophe\Pictures\My Scans\2014-10 (oct.)\scan0009.jpg">
            <a:extLst>
              <a:ext uri="{FF2B5EF4-FFF2-40B4-BE49-F238E27FC236}">
                <a16:creationId xmlns:a16="http://schemas.microsoft.com/office/drawing/2014/main" id="{FD50BB35-2F9F-011F-34BF-C3F4A58E0AE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33148" y="145407"/>
            <a:ext cx="7139693" cy="551841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9" name="Picture 2" descr="C:\Users\Christophe\Pictures\My Scans\2016-02 (févr.)\scan0001.jpg">
            <a:extLst>
              <a:ext uri="{FF2B5EF4-FFF2-40B4-BE49-F238E27FC236}">
                <a16:creationId xmlns:a16="http://schemas.microsoft.com/office/drawing/2014/main" id="{60AA17AF-1720-5618-EE72-C0F3D4F1F6D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0002" t="3935" r="25267" b="5503"/>
          <a:stretch/>
        </p:blipFill>
        <p:spPr bwMode="auto">
          <a:xfrm>
            <a:off x="6432770" y="2254086"/>
            <a:ext cx="1687648" cy="2339653"/>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40" name="Picture 2" descr="C:\Users\Christophe\Pictures\My Scans\2014-10 (oct.)\scan0009.jpg">
            <a:extLst>
              <a:ext uri="{FF2B5EF4-FFF2-40B4-BE49-F238E27FC236}">
                <a16:creationId xmlns:a16="http://schemas.microsoft.com/office/drawing/2014/main" id="{7B2C0606-8200-C4EE-1387-57D4872B5036}"/>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9436" t="71590" r="81130" b="14899"/>
          <a:stretch/>
        </p:blipFill>
        <p:spPr bwMode="auto">
          <a:xfrm>
            <a:off x="6185095" y="4121834"/>
            <a:ext cx="673540" cy="745588"/>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41" name="Picture 2" descr="C:\Users\Christophe\Pictures\My Scans\2014-10 (oct.)\scan0009.jpg">
            <a:extLst>
              <a:ext uri="{FF2B5EF4-FFF2-40B4-BE49-F238E27FC236}">
                <a16:creationId xmlns:a16="http://schemas.microsoft.com/office/drawing/2014/main" id="{763F5055-844C-BB3C-117B-27CABED8A0F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32376" t="38377" r="48126" b="52966"/>
          <a:stretch/>
        </p:blipFill>
        <p:spPr bwMode="auto">
          <a:xfrm>
            <a:off x="7276594" y="2254086"/>
            <a:ext cx="1392071" cy="477671"/>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42" name="Picture 2" descr="C:\Users\Christophe\Pictures\My Scans\2014-10 (oct.)\scan0009.jpg">
            <a:extLst>
              <a:ext uri="{FF2B5EF4-FFF2-40B4-BE49-F238E27FC236}">
                <a16:creationId xmlns:a16="http://schemas.microsoft.com/office/drawing/2014/main" id="{BA3856E8-0195-71C9-CE82-10DC46C4299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6466" t="40385" r="73976" b="56895"/>
          <a:stretch/>
        </p:blipFill>
        <p:spPr bwMode="auto">
          <a:xfrm>
            <a:off x="6096000" y="2417858"/>
            <a:ext cx="682388" cy="150126"/>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44" name="Ellipse 43">
            <a:extLst>
              <a:ext uri="{FF2B5EF4-FFF2-40B4-BE49-F238E27FC236}">
                <a16:creationId xmlns:a16="http://schemas.microsoft.com/office/drawing/2014/main" id="{EE35B750-A045-E147-A466-C01FDC0B4A0B}"/>
              </a:ext>
            </a:extLst>
          </p:cNvPr>
          <p:cNvSpPr/>
          <p:nvPr/>
        </p:nvSpPr>
        <p:spPr>
          <a:xfrm>
            <a:off x="9214154" y="1853280"/>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5" name="Ellipse 44">
            <a:extLst>
              <a:ext uri="{FF2B5EF4-FFF2-40B4-BE49-F238E27FC236}">
                <a16:creationId xmlns:a16="http://schemas.microsoft.com/office/drawing/2014/main" id="{A7238F5A-4950-5270-BBFA-2CB80B7CBA90}"/>
              </a:ext>
            </a:extLst>
          </p:cNvPr>
          <p:cNvSpPr/>
          <p:nvPr/>
        </p:nvSpPr>
        <p:spPr>
          <a:xfrm>
            <a:off x="8358978" y="3247783"/>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6" name="Ellipse 45">
            <a:extLst>
              <a:ext uri="{FF2B5EF4-FFF2-40B4-BE49-F238E27FC236}">
                <a16:creationId xmlns:a16="http://schemas.microsoft.com/office/drawing/2014/main" id="{BDF39EC8-BB63-E080-8DBA-35BD8F7E68A2}"/>
              </a:ext>
            </a:extLst>
          </p:cNvPr>
          <p:cNvSpPr/>
          <p:nvPr/>
        </p:nvSpPr>
        <p:spPr>
          <a:xfrm>
            <a:off x="8746046" y="385960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7" name="Ellipse 46">
            <a:extLst>
              <a:ext uri="{FF2B5EF4-FFF2-40B4-BE49-F238E27FC236}">
                <a16:creationId xmlns:a16="http://schemas.microsoft.com/office/drawing/2014/main" id="{89937FA1-5090-FD06-6577-E36FC7692725}"/>
              </a:ext>
            </a:extLst>
          </p:cNvPr>
          <p:cNvSpPr/>
          <p:nvPr/>
        </p:nvSpPr>
        <p:spPr>
          <a:xfrm>
            <a:off x="9027528" y="322987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8" name="Ellipse 47">
            <a:extLst>
              <a:ext uri="{FF2B5EF4-FFF2-40B4-BE49-F238E27FC236}">
                <a16:creationId xmlns:a16="http://schemas.microsoft.com/office/drawing/2014/main" id="{C51225E8-6C4C-BD85-AB26-BCBD1348415E}"/>
              </a:ext>
            </a:extLst>
          </p:cNvPr>
          <p:cNvSpPr/>
          <p:nvPr/>
        </p:nvSpPr>
        <p:spPr>
          <a:xfrm>
            <a:off x="8932041" y="498900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9" name="Ellipse 48">
            <a:extLst>
              <a:ext uri="{FF2B5EF4-FFF2-40B4-BE49-F238E27FC236}">
                <a16:creationId xmlns:a16="http://schemas.microsoft.com/office/drawing/2014/main" id="{4087ECA3-1890-85C8-F1CA-5664E087B85C}"/>
              </a:ext>
            </a:extLst>
          </p:cNvPr>
          <p:cNvSpPr/>
          <p:nvPr/>
        </p:nvSpPr>
        <p:spPr>
          <a:xfrm>
            <a:off x="10092759" y="162064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0" name="Ellipse 49">
            <a:extLst>
              <a:ext uri="{FF2B5EF4-FFF2-40B4-BE49-F238E27FC236}">
                <a16:creationId xmlns:a16="http://schemas.microsoft.com/office/drawing/2014/main" id="{53AB804A-0A56-23D1-6A81-D03ED341B273}"/>
              </a:ext>
            </a:extLst>
          </p:cNvPr>
          <p:cNvSpPr/>
          <p:nvPr/>
        </p:nvSpPr>
        <p:spPr>
          <a:xfrm>
            <a:off x="10665965" y="149832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pic>
        <p:nvPicPr>
          <p:cNvPr id="51" name="Picture 2" descr="C:\Users\Christophe\Pictures\My Scans\2014-10 (oct.)\scan0009.jpg">
            <a:extLst>
              <a:ext uri="{FF2B5EF4-FFF2-40B4-BE49-F238E27FC236}">
                <a16:creationId xmlns:a16="http://schemas.microsoft.com/office/drawing/2014/main" id="{03DF1CC4-3814-E579-A27A-EA774114FB34}"/>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6466" t="40385" r="73976" b="56895"/>
          <a:stretch/>
        </p:blipFill>
        <p:spPr bwMode="auto">
          <a:xfrm>
            <a:off x="6096000" y="2417858"/>
            <a:ext cx="682388" cy="150126"/>
          </a:xfrm>
          <a:prstGeom prst="rect">
            <a:avLst/>
          </a:prstGeom>
          <a:solidFill>
            <a:srgbClr val="0070C0"/>
          </a:solidFill>
          <a:ln w="38100">
            <a:noFill/>
          </a:ln>
        </p:spPr>
      </p:pic>
      <p:sp>
        <p:nvSpPr>
          <p:cNvPr id="52" name="Ellipse 51">
            <a:extLst>
              <a:ext uri="{FF2B5EF4-FFF2-40B4-BE49-F238E27FC236}">
                <a16:creationId xmlns:a16="http://schemas.microsoft.com/office/drawing/2014/main" id="{DF10A910-05AC-FAC8-9E25-45A3B07316AC}"/>
              </a:ext>
            </a:extLst>
          </p:cNvPr>
          <p:cNvSpPr/>
          <p:nvPr/>
        </p:nvSpPr>
        <p:spPr>
          <a:xfrm>
            <a:off x="5497863" y="2062192"/>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4" name="Ellipse 53">
            <a:extLst>
              <a:ext uri="{FF2B5EF4-FFF2-40B4-BE49-F238E27FC236}">
                <a16:creationId xmlns:a16="http://schemas.microsoft.com/office/drawing/2014/main" id="{6EB80382-8C9D-C8EB-130C-0A344590FE5F}"/>
              </a:ext>
            </a:extLst>
          </p:cNvPr>
          <p:cNvSpPr/>
          <p:nvPr/>
        </p:nvSpPr>
        <p:spPr>
          <a:xfrm>
            <a:off x="6571996" y="2332536"/>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5" name="Ellipse 54">
            <a:extLst>
              <a:ext uri="{FF2B5EF4-FFF2-40B4-BE49-F238E27FC236}">
                <a16:creationId xmlns:a16="http://schemas.microsoft.com/office/drawing/2014/main" id="{523CC601-0399-E67F-DA73-138F387DEE26}"/>
              </a:ext>
            </a:extLst>
          </p:cNvPr>
          <p:cNvSpPr/>
          <p:nvPr/>
        </p:nvSpPr>
        <p:spPr>
          <a:xfrm>
            <a:off x="5174705" y="1442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7" name="Ellipse 56">
            <a:extLst>
              <a:ext uri="{FF2B5EF4-FFF2-40B4-BE49-F238E27FC236}">
                <a16:creationId xmlns:a16="http://schemas.microsoft.com/office/drawing/2014/main" id="{36C82D01-A3F5-435B-034C-4247561A753A}"/>
              </a:ext>
            </a:extLst>
          </p:cNvPr>
          <p:cNvSpPr/>
          <p:nvPr/>
        </p:nvSpPr>
        <p:spPr>
          <a:xfrm>
            <a:off x="10371824" y="35008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8" name="Ellipse 57">
            <a:extLst>
              <a:ext uri="{FF2B5EF4-FFF2-40B4-BE49-F238E27FC236}">
                <a16:creationId xmlns:a16="http://schemas.microsoft.com/office/drawing/2014/main" id="{85B42774-D42F-9A89-74C5-D3DC288CB076}"/>
              </a:ext>
            </a:extLst>
          </p:cNvPr>
          <p:cNvSpPr/>
          <p:nvPr/>
        </p:nvSpPr>
        <p:spPr>
          <a:xfrm>
            <a:off x="5207408" y="751493"/>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59" name="Connecteur droit avec flèche 58">
            <a:extLst>
              <a:ext uri="{FF2B5EF4-FFF2-40B4-BE49-F238E27FC236}">
                <a16:creationId xmlns:a16="http://schemas.microsoft.com/office/drawing/2014/main" id="{DB6B45FA-83E8-5B13-7016-7453F3CCADB3}"/>
              </a:ext>
            </a:extLst>
          </p:cNvPr>
          <p:cNvCxnSpPr>
            <a:cxnSpLocks/>
            <a:stCxn id="58" idx="4"/>
            <a:endCxn id="55" idx="0"/>
          </p:cNvCxnSpPr>
          <p:nvPr/>
        </p:nvCxnSpPr>
        <p:spPr>
          <a:xfrm flipH="1">
            <a:off x="5246713" y="960405"/>
            <a:ext cx="89425" cy="4824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0" name="Image 59">
            <a:extLst>
              <a:ext uri="{FF2B5EF4-FFF2-40B4-BE49-F238E27FC236}">
                <a16:creationId xmlns:a16="http://schemas.microsoft.com/office/drawing/2014/main" id="{92A4BF34-9B13-EB12-D47A-AE00235C095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54676" t="78496" r="35648" b="13790"/>
          <a:stretch/>
        </p:blipFill>
        <p:spPr>
          <a:xfrm>
            <a:off x="8690151" y="4354903"/>
            <a:ext cx="627797" cy="477672"/>
          </a:xfrm>
          <a:prstGeom prst="rect">
            <a:avLst/>
          </a:prstGeom>
          <a:ln w="38100">
            <a:noFill/>
          </a:ln>
        </p:spPr>
      </p:pic>
      <p:sp>
        <p:nvSpPr>
          <p:cNvPr id="61" name="Ellipse 60">
            <a:extLst>
              <a:ext uri="{FF2B5EF4-FFF2-40B4-BE49-F238E27FC236}">
                <a16:creationId xmlns:a16="http://schemas.microsoft.com/office/drawing/2014/main" id="{1CDF5A32-A771-2224-172C-F9C0513F097F}"/>
              </a:ext>
            </a:extLst>
          </p:cNvPr>
          <p:cNvSpPr/>
          <p:nvPr/>
        </p:nvSpPr>
        <p:spPr>
          <a:xfrm>
            <a:off x="9320285" y="5261439"/>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2" name="Ellipse 61">
            <a:extLst>
              <a:ext uri="{FF2B5EF4-FFF2-40B4-BE49-F238E27FC236}">
                <a16:creationId xmlns:a16="http://schemas.microsoft.com/office/drawing/2014/main" id="{0C91C4B7-65FE-84A8-AE47-8E95DFA44914}"/>
              </a:ext>
            </a:extLst>
          </p:cNvPr>
          <p:cNvSpPr/>
          <p:nvPr/>
        </p:nvSpPr>
        <p:spPr>
          <a:xfrm>
            <a:off x="6813677" y="35620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3" name="Ellipse 62">
            <a:extLst>
              <a:ext uri="{FF2B5EF4-FFF2-40B4-BE49-F238E27FC236}">
                <a16:creationId xmlns:a16="http://schemas.microsoft.com/office/drawing/2014/main" id="{A32C9CF2-1D24-848F-CB34-F5C92D9B1604}"/>
              </a:ext>
            </a:extLst>
          </p:cNvPr>
          <p:cNvSpPr/>
          <p:nvPr/>
        </p:nvSpPr>
        <p:spPr>
          <a:xfrm>
            <a:off x="7221262" y="404182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3" name="Connecteur droit avec flèche 12">
            <a:extLst>
              <a:ext uri="{FF2B5EF4-FFF2-40B4-BE49-F238E27FC236}">
                <a16:creationId xmlns:a16="http://schemas.microsoft.com/office/drawing/2014/main" id="{2160ECE0-070C-2618-8A30-593915725A1B}"/>
              </a:ext>
            </a:extLst>
          </p:cNvPr>
          <p:cNvCxnSpPr>
            <a:cxnSpLocks/>
            <a:stCxn id="61" idx="1"/>
            <a:endCxn id="48" idx="5"/>
          </p:cNvCxnSpPr>
          <p:nvPr/>
        </p:nvCxnSpPr>
        <p:spPr>
          <a:xfrm flipH="1" flipV="1">
            <a:off x="9054966" y="5093402"/>
            <a:ext cx="303023" cy="19863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6BBF9947-FF20-6208-5C9D-46B1CB7B752E}"/>
              </a:ext>
            </a:extLst>
          </p:cNvPr>
          <p:cNvCxnSpPr>
            <a:cxnSpLocks/>
            <a:stCxn id="61" idx="7"/>
          </p:cNvCxnSpPr>
          <p:nvPr/>
        </p:nvCxnSpPr>
        <p:spPr>
          <a:xfrm flipV="1">
            <a:off x="9540041" y="5034109"/>
            <a:ext cx="161446" cy="2579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29089156-F46F-3645-5251-F1A822A54DE4}"/>
              </a:ext>
            </a:extLst>
          </p:cNvPr>
          <p:cNvCxnSpPr>
            <a:cxnSpLocks/>
            <a:stCxn id="61" idx="6"/>
            <a:endCxn id="5" idx="3"/>
          </p:cNvCxnSpPr>
          <p:nvPr/>
        </p:nvCxnSpPr>
        <p:spPr>
          <a:xfrm flipV="1">
            <a:off x="9577745" y="4971822"/>
            <a:ext cx="680121" cy="39407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Ellipse 3">
            <a:extLst>
              <a:ext uri="{FF2B5EF4-FFF2-40B4-BE49-F238E27FC236}">
                <a16:creationId xmlns:a16="http://schemas.microsoft.com/office/drawing/2014/main" id="{2E8559E8-A276-D509-9C87-BDAEBA70737C}"/>
              </a:ext>
            </a:extLst>
          </p:cNvPr>
          <p:cNvSpPr/>
          <p:nvPr/>
        </p:nvSpPr>
        <p:spPr>
          <a:xfrm>
            <a:off x="9701487" y="491179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Ellipse 4">
            <a:extLst>
              <a:ext uri="{FF2B5EF4-FFF2-40B4-BE49-F238E27FC236}">
                <a16:creationId xmlns:a16="http://schemas.microsoft.com/office/drawing/2014/main" id="{8DE0EBE3-5935-BB9A-F35F-1CE330125D49}"/>
              </a:ext>
            </a:extLst>
          </p:cNvPr>
          <p:cNvSpPr/>
          <p:nvPr/>
        </p:nvSpPr>
        <p:spPr>
          <a:xfrm>
            <a:off x="10236775" y="486742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 name="Ellipse 5">
            <a:extLst>
              <a:ext uri="{FF2B5EF4-FFF2-40B4-BE49-F238E27FC236}">
                <a16:creationId xmlns:a16="http://schemas.microsoft.com/office/drawing/2014/main" id="{525946DF-BE86-818E-29F0-3B963490A44F}"/>
              </a:ext>
            </a:extLst>
          </p:cNvPr>
          <p:cNvSpPr/>
          <p:nvPr/>
        </p:nvSpPr>
        <p:spPr>
          <a:xfrm>
            <a:off x="10826923" y="429374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8" name="Ellipse 17">
            <a:extLst>
              <a:ext uri="{FF2B5EF4-FFF2-40B4-BE49-F238E27FC236}">
                <a16:creationId xmlns:a16="http://schemas.microsoft.com/office/drawing/2014/main" id="{3CBAF091-8BEF-0C28-8DC2-1F6DC8CCFFA5}"/>
              </a:ext>
            </a:extLst>
          </p:cNvPr>
          <p:cNvSpPr/>
          <p:nvPr/>
        </p:nvSpPr>
        <p:spPr>
          <a:xfrm>
            <a:off x="9557471" y="294823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9" name="Ellipse 18">
            <a:extLst>
              <a:ext uri="{FF2B5EF4-FFF2-40B4-BE49-F238E27FC236}">
                <a16:creationId xmlns:a16="http://schemas.microsoft.com/office/drawing/2014/main" id="{8333A70B-024B-A6DA-8EBD-3683C03B02F4}"/>
              </a:ext>
            </a:extLst>
          </p:cNvPr>
          <p:cNvSpPr/>
          <p:nvPr/>
        </p:nvSpPr>
        <p:spPr>
          <a:xfrm>
            <a:off x="9195347" y="405427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21" name="Connecteur droit avec flèche 20">
            <a:extLst>
              <a:ext uri="{FF2B5EF4-FFF2-40B4-BE49-F238E27FC236}">
                <a16:creationId xmlns:a16="http://schemas.microsoft.com/office/drawing/2014/main" id="{6A4ED6F3-A5B4-7B74-5991-BA1FF779E32D}"/>
              </a:ext>
            </a:extLst>
          </p:cNvPr>
          <p:cNvCxnSpPr>
            <a:cxnSpLocks/>
            <a:endCxn id="50" idx="5"/>
          </p:cNvCxnSpPr>
          <p:nvPr/>
        </p:nvCxnSpPr>
        <p:spPr>
          <a:xfrm flipH="1" flipV="1">
            <a:off x="10788890" y="1602729"/>
            <a:ext cx="251494" cy="5817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ABFFB0C8-6830-120C-368E-BCE1CC6569FD}"/>
              </a:ext>
            </a:extLst>
          </p:cNvPr>
          <p:cNvCxnSpPr>
            <a:cxnSpLocks/>
          </p:cNvCxnSpPr>
          <p:nvPr/>
        </p:nvCxnSpPr>
        <p:spPr>
          <a:xfrm flipV="1">
            <a:off x="9004049" y="4121834"/>
            <a:ext cx="841454" cy="53306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33CBB69B-1140-E597-F070-06BF9ADF4E91}"/>
              </a:ext>
            </a:extLst>
          </p:cNvPr>
          <p:cNvCxnSpPr>
            <a:cxnSpLocks/>
            <a:endCxn id="19" idx="4"/>
          </p:cNvCxnSpPr>
          <p:nvPr/>
        </p:nvCxnSpPr>
        <p:spPr>
          <a:xfrm flipV="1">
            <a:off x="9027528" y="4176585"/>
            <a:ext cx="239827" cy="3438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707492BA-A21F-75D1-4B84-D3EDA86016CA}"/>
              </a:ext>
            </a:extLst>
          </p:cNvPr>
          <p:cNvCxnSpPr>
            <a:cxnSpLocks/>
          </p:cNvCxnSpPr>
          <p:nvPr/>
        </p:nvCxnSpPr>
        <p:spPr>
          <a:xfrm flipV="1">
            <a:off x="9004049" y="4520459"/>
            <a:ext cx="832715" cy="13443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Ellipse 35">
            <a:extLst>
              <a:ext uri="{FF2B5EF4-FFF2-40B4-BE49-F238E27FC236}">
                <a16:creationId xmlns:a16="http://schemas.microsoft.com/office/drawing/2014/main" id="{BEDDFC64-DC55-67A6-90A5-AA62ED1D3BB5}"/>
              </a:ext>
            </a:extLst>
          </p:cNvPr>
          <p:cNvSpPr/>
          <p:nvPr/>
        </p:nvSpPr>
        <p:spPr>
          <a:xfrm>
            <a:off x="9815673" y="4416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68" name="Connecteur droit avec flèche 67">
            <a:extLst>
              <a:ext uri="{FF2B5EF4-FFF2-40B4-BE49-F238E27FC236}">
                <a16:creationId xmlns:a16="http://schemas.microsoft.com/office/drawing/2014/main" id="{BE3EA44E-D21C-32AA-362E-F3AB109901A9}"/>
              </a:ext>
            </a:extLst>
          </p:cNvPr>
          <p:cNvCxnSpPr>
            <a:cxnSpLocks/>
            <a:endCxn id="18" idx="5"/>
          </p:cNvCxnSpPr>
          <p:nvPr/>
        </p:nvCxnSpPr>
        <p:spPr>
          <a:xfrm flipH="1" flipV="1">
            <a:off x="9680396" y="3052638"/>
            <a:ext cx="135277" cy="10691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eur droit avec flèche 76">
            <a:extLst>
              <a:ext uri="{FF2B5EF4-FFF2-40B4-BE49-F238E27FC236}">
                <a16:creationId xmlns:a16="http://schemas.microsoft.com/office/drawing/2014/main" id="{99A33EDF-F089-BC52-E430-915E07C2EB08}"/>
              </a:ext>
            </a:extLst>
          </p:cNvPr>
          <p:cNvCxnSpPr>
            <a:cxnSpLocks/>
          </p:cNvCxnSpPr>
          <p:nvPr/>
        </p:nvCxnSpPr>
        <p:spPr>
          <a:xfrm flipV="1">
            <a:off x="9577745" y="4398147"/>
            <a:ext cx="1270269" cy="9677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612B8B0E-98DF-8114-E6F6-08DAEA1B291F}"/>
              </a:ext>
            </a:extLst>
          </p:cNvPr>
          <p:cNvSpPr/>
          <p:nvPr/>
        </p:nvSpPr>
        <p:spPr>
          <a:xfrm>
            <a:off x="9553060" y="528780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1" name="Ellipse 10">
            <a:extLst>
              <a:ext uri="{FF2B5EF4-FFF2-40B4-BE49-F238E27FC236}">
                <a16:creationId xmlns:a16="http://schemas.microsoft.com/office/drawing/2014/main" id="{677B15C2-C62D-DCDE-5AFE-8E9D0EF9BFAA}"/>
              </a:ext>
            </a:extLst>
          </p:cNvPr>
          <p:cNvSpPr/>
          <p:nvPr/>
        </p:nvSpPr>
        <p:spPr>
          <a:xfrm>
            <a:off x="6614535" y="1372143"/>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
        <p:nvSpPr>
          <p:cNvPr id="14" name="Ellipse 13">
            <a:extLst>
              <a:ext uri="{FF2B5EF4-FFF2-40B4-BE49-F238E27FC236}">
                <a16:creationId xmlns:a16="http://schemas.microsoft.com/office/drawing/2014/main" id="{E235D9AE-355D-76C5-BE80-472F8530F1A5}"/>
              </a:ext>
            </a:extLst>
          </p:cNvPr>
          <p:cNvSpPr/>
          <p:nvPr/>
        </p:nvSpPr>
        <p:spPr>
          <a:xfrm>
            <a:off x="8358978" y="324778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5" name="Ellipse 14">
            <a:extLst>
              <a:ext uri="{FF2B5EF4-FFF2-40B4-BE49-F238E27FC236}">
                <a16:creationId xmlns:a16="http://schemas.microsoft.com/office/drawing/2014/main" id="{C5CE633C-26E7-30E7-21C9-A74731E3B81F}"/>
              </a:ext>
            </a:extLst>
          </p:cNvPr>
          <p:cNvSpPr/>
          <p:nvPr/>
        </p:nvSpPr>
        <p:spPr>
          <a:xfrm>
            <a:off x="8746046" y="385960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6" name="Ellipse 15">
            <a:extLst>
              <a:ext uri="{FF2B5EF4-FFF2-40B4-BE49-F238E27FC236}">
                <a16:creationId xmlns:a16="http://schemas.microsoft.com/office/drawing/2014/main" id="{AEDEA7AF-5DC8-3695-1DD0-CE064B420E13}"/>
              </a:ext>
            </a:extLst>
          </p:cNvPr>
          <p:cNvSpPr/>
          <p:nvPr/>
        </p:nvSpPr>
        <p:spPr>
          <a:xfrm>
            <a:off x="7779297" y="324778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2" name="Ellipse 21">
            <a:extLst>
              <a:ext uri="{FF2B5EF4-FFF2-40B4-BE49-F238E27FC236}">
                <a16:creationId xmlns:a16="http://schemas.microsoft.com/office/drawing/2014/main" id="{74DB0033-70EC-3CF5-60E3-71DAF0A37901}"/>
              </a:ext>
            </a:extLst>
          </p:cNvPr>
          <p:cNvSpPr/>
          <p:nvPr/>
        </p:nvSpPr>
        <p:spPr>
          <a:xfrm>
            <a:off x="8860033" y="459373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24" name="Connecteur droit avec flèche 23">
            <a:extLst>
              <a:ext uri="{FF2B5EF4-FFF2-40B4-BE49-F238E27FC236}">
                <a16:creationId xmlns:a16="http://schemas.microsoft.com/office/drawing/2014/main" id="{FD6633E7-5905-901C-2244-E00DABE0E49E}"/>
              </a:ext>
            </a:extLst>
          </p:cNvPr>
          <p:cNvCxnSpPr>
            <a:cxnSpLocks/>
            <a:endCxn id="22" idx="3"/>
          </p:cNvCxnSpPr>
          <p:nvPr/>
        </p:nvCxnSpPr>
        <p:spPr>
          <a:xfrm>
            <a:off x="8229600" y="3981917"/>
            <a:ext cx="651524" cy="7162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11809F4E-4266-C1B5-3BE4-E7AF12B26ADA}"/>
              </a:ext>
            </a:extLst>
          </p:cNvPr>
          <p:cNvCxnSpPr>
            <a:cxnSpLocks/>
            <a:stCxn id="16" idx="6"/>
            <a:endCxn id="14" idx="2"/>
          </p:cNvCxnSpPr>
          <p:nvPr/>
        </p:nvCxnSpPr>
        <p:spPr>
          <a:xfrm>
            <a:off x="7923313" y="3308939"/>
            <a:ext cx="43566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516CA543-D7D4-0DD9-F67E-EFD79CF9EEF6}"/>
              </a:ext>
            </a:extLst>
          </p:cNvPr>
          <p:cNvCxnSpPr>
            <a:cxnSpLocks/>
          </p:cNvCxnSpPr>
          <p:nvPr/>
        </p:nvCxnSpPr>
        <p:spPr>
          <a:xfrm>
            <a:off x="7923313" y="3370095"/>
            <a:ext cx="306287" cy="61182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3EB534C3-CDAF-669A-D97A-F4F16211F8B1}"/>
              </a:ext>
            </a:extLst>
          </p:cNvPr>
          <p:cNvCxnSpPr>
            <a:cxnSpLocks/>
          </p:cNvCxnSpPr>
          <p:nvPr/>
        </p:nvCxnSpPr>
        <p:spPr>
          <a:xfrm flipV="1">
            <a:off x="8276850" y="3972961"/>
            <a:ext cx="391815" cy="688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5F2B13D1-34E9-53C0-7EF1-7353FFE432FE}"/>
              </a:ext>
            </a:extLst>
          </p:cNvPr>
          <p:cNvCxnSpPr>
            <a:cxnSpLocks/>
          </p:cNvCxnSpPr>
          <p:nvPr/>
        </p:nvCxnSpPr>
        <p:spPr>
          <a:xfrm flipV="1">
            <a:off x="8076456" y="3523657"/>
            <a:ext cx="252202" cy="7838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72D291C6-AF4E-C3D7-9803-87565341247A}"/>
              </a:ext>
            </a:extLst>
          </p:cNvPr>
          <p:cNvSpPr/>
          <p:nvPr/>
        </p:nvSpPr>
        <p:spPr>
          <a:xfrm>
            <a:off x="8572195" y="391180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2" name="Ellipse 31">
            <a:extLst>
              <a:ext uri="{FF2B5EF4-FFF2-40B4-BE49-F238E27FC236}">
                <a16:creationId xmlns:a16="http://schemas.microsoft.com/office/drawing/2014/main" id="{B27EDCA0-917F-7B5A-A960-0CBC1F89D90C}"/>
              </a:ext>
            </a:extLst>
          </p:cNvPr>
          <p:cNvSpPr/>
          <p:nvPr/>
        </p:nvSpPr>
        <p:spPr>
          <a:xfrm>
            <a:off x="8192426" y="343532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7" name="Ellipse 36">
            <a:extLst>
              <a:ext uri="{FF2B5EF4-FFF2-40B4-BE49-F238E27FC236}">
                <a16:creationId xmlns:a16="http://schemas.microsoft.com/office/drawing/2014/main" id="{F82433AA-E912-9F89-1835-5F2D76A69382}"/>
              </a:ext>
            </a:extLst>
          </p:cNvPr>
          <p:cNvSpPr/>
          <p:nvPr/>
        </p:nvSpPr>
        <p:spPr>
          <a:xfrm>
            <a:off x="8368093" y="368881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cxnSp>
        <p:nvCxnSpPr>
          <p:cNvPr id="66" name="Connecteur droit avec flèche 65">
            <a:extLst>
              <a:ext uri="{FF2B5EF4-FFF2-40B4-BE49-F238E27FC236}">
                <a16:creationId xmlns:a16="http://schemas.microsoft.com/office/drawing/2014/main" id="{9A0970BB-1680-692B-6E63-1B59708BB52C}"/>
              </a:ext>
            </a:extLst>
          </p:cNvPr>
          <p:cNvCxnSpPr>
            <a:cxnSpLocks/>
            <a:endCxn id="37" idx="3"/>
          </p:cNvCxnSpPr>
          <p:nvPr/>
        </p:nvCxnSpPr>
        <p:spPr>
          <a:xfrm flipV="1">
            <a:off x="8192426" y="3793217"/>
            <a:ext cx="196758" cy="453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Ellipse 1">
            <a:extLst>
              <a:ext uri="{FF2B5EF4-FFF2-40B4-BE49-F238E27FC236}">
                <a16:creationId xmlns:a16="http://schemas.microsoft.com/office/drawing/2014/main" id="{2C2F44FD-33EA-D3A1-4B49-9527EDBA079D}"/>
              </a:ext>
            </a:extLst>
          </p:cNvPr>
          <p:cNvSpPr/>
          <p:nvPr/>
        </p:nvSpPr>
        <p:spPr>
          <a:xfrm>
            <a:off x="6978258" y="2800158"/>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2" name="Ellipse 11">
            <a:extLst>
              <a:ext uri="{FF2B5EF4-FFF2-40B4-BE49-F238E27FC236}">
                <a16:creationId xmlns:a16="http://schemas.microsoft.com/office/drawing/2014/main" id="{6F17E778-F2BF-7E4C-F530-EA030F6FC81C}"/>
              </a:ext>
            </a:extLst>
          </p:cNvPr>
          <p:cNvSpPr/>
          <p:nvPr/>
        </p:nvSpPr>
        <p:spPr>
          <a:xfrm>
            <a:off x="5174705" y="1442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3" name="Ellipse 22">
            <a:extLst>
              <a:ext uri="{FF2B5EF4-FFF2-40B4-BE49-F238E27FC236}">
                <a16:creationId xmlns:a16="http://schemas.microsoft.com/office/drawing/2014/main" id="{4EA17623-B447-D668-68CB-7459EE7B01E9}"/>
              </a:ext>
            </a:extLst>
          </p:cNvPr>
          <p:cNvSpPr/>
          <p:nvPr/>
        </p:nvSpPr>
        <p:spPr>
          <a:xfrm>
            <a:off x="5207408" y="751493"/>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33" name="Connecteur droit avec flèche 32">
            <a:extLst>
              <a:ext uri="{FF2B5EF4-FFF2-40B4-BE49-F238E27FC236}">
                <a16:creationId xmlns:a16="http://schemas.microsoft.com/office/drawing/2014/main" id="{9185D9D4-55FC-9AD9-4137-B814F0348E9D}"/>
              </a:ext>
            </a:extLst>
          </p:cNvPr>
          <p:cNvCxnSpPr>
            <a:cxnSpLocks/>
            <a:stCxn id="23" idx="4"/>
            <a:endCxn id="12" idx="0"/>
          </p:cNvCxnSpPr>
          <p:nvPr/>
        </p:nvCxnSpPr>
        <p:spPr>
          <a:xfrm flipH="1">
            <a:off x="5246713" y="960405"/>
            <a:ext cx="89425" cy="4824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3" name="Ellipse 72">
            <a:extLst>
              <a:ext uri="{FF2B5EF4-FFF2-40B4-BE49-F238E27FC236}">
                <a16:creationId xmlns:a16="http://schemas.microsoft.com/office/drawing/2014/main" id="{00174958-2580-31EA-1A81-054C684C53F0}"/>
              </a:ext>
            </a:extLst>
          </p:cNvPr>
          <p:cNvSpPr/>
          <p:nvPr/>
        </p:nvSpPr>
        <p:spPr>
          <a:xfrm>
            <a:off x="6592774" y="183542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4" name="Ellipse 73">
            <a:extLst>
              <a:ext uri="{FF2B5EF4-FFF2-40B4-BE49-F238E27FC236}">
                <a16:creationId xmlns:a16="http://schemas.microsoft.com/office/drawing/2014/main" id="{2B61328D-B08E-3920-5307-2A592EFCF77F}"/>
              </a:ext>
            </a:extLst>
          </p:cNvPr>
          <p:cNvSpPr/>
          <p:nvPr/>
        </p:nvSpPr>
        <p:spPr>
          <a:xfrm>
            <a:off x="9500429" y="236144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5" name="Ellipse 74">
            <a:extLst>
              <a:ext uri="{FF2B5EF4-FFF2-40B4-BE49-F238E27FC236}">
                <a16:creationId xmlns:a16="http://schemas.microsoft.com/office/drawing/2014/main" id="{D88F721B-648C-6551-AA98-24E27B2F2226}"/>
              </a:ext>
            </a:extLst>
          </p:cNvPr>
          <p:cNvSpPr/>
          <p:nvPr/>
        </p:nvSpPr>
        <p:spPr>
          <a:xfrm>
            <a:off x="9917805" y="218450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6" name="Ellipse 75">
            <a:extLst>
              <a:ext uri="{FF2B5EF4-FFF2-40B4-BE49-F238E27FC236}">
                <a16:creationId xmlns:a16="http://schemas.microsoft.com/office/drawing/2014/main" id="{62B6B360-982F-F311-BD6A-1C0C98C94B02}"/>
              </a:ext>
            </a:extLst>
          </p:cNvPr>
          <p:cNvSpPr/>
          <p:nvPr/>
        </p:nvSpPr>
        <p:spPr>
          <a:xfrm>
            <a:off x="9476748" y="170810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78" name="Connecteur droit avec flèche 77">
            <a:extLst>
              <a:ext uri="{FF2B5EF4-FFF2-40B4-BE49-F238E27FC236}">
                <a16:creationId xmlns:a16="http://schemas.microsoft.com/office/drawing/2014/main" id="{B66B6F90-6348-2454-9DAD-9AFF4175B3A9}"/>
              </a:ext>
            </a:extLst>
          </p:cNvPr>
          <p:cNvCxnSpPr>
            <a:cxnSpLocks/>
            <a:endCxn id="76" idx="6"/>
          </p:cNvCxnSpPr>
          <p:nvPr/>
        </p:nvCxnSpPr>
        <p:spPr>
          <a:xfrm flipH="1">
            <a:off x="9620764" y="1756908"/>
            <a:ext cx="410408" cy="1235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39B1679B-5603-5B6E-78A8-320DFEC8D14E}"/>
              </a:ext>
            </a:extLst>
          </p:cNvPr>
          <p:cNvCxnSpPr>
            <a:cxnSpLocks/>
          </p:cNvCxnSpPr>
          <p:nvPr/>
        </p:nvCxnSpPr>
        <p:spPr>
          <a:xfrm>
            <a:off x="10000953" y="1756908"/>
            <a:ext cx="306287" cy="61182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0A12E46C-6ECE-068A-2818-1D5A70782989}"/>
              </a:ext>
            </a:extLst>
          </p:cNvPr>
          <p:cNvCxnSpPr>
            <a:cxnSpLocks/>
          </p:cNvCxnSpPr>
          <p:nvPr/>
        </p:nvCxnSpPr>
        <p:spPr>
          <a:xfrm flipH="1">
            <a:off x="9748034" y="2332536"/>
            <a:ext cx="559206" cy="10612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Connecteur droit avec flèche 85">
            <a:extLst>
              <a:ext uri="{FF2B5EF4-FFF2-40B4-BE49-F238E27FC236}">
                <a16:creationId xmlns:a16="http://schemas.microsoft.com/office/drawing/2014/main" id="{ED5EE82A-A5B1-454F-20FE-24C50AA17EE6}"/>
              </a:ext>
            </a:extLst>
          </p:cNvPr>
          <p:cNvCxnSpPr>
            <a:cxnSpLocks/>
            <a:endCxn id="75" idx="5"/>
          </p:cNvCxnSpPr>
          <p:nvPr/>
        </p:nvCxnSpPr>
        <p:spPr>
          <a:xfrm flipH="1" flipV="1">
            <a:off x="10040730" y="2288904"/>
            <a:ext cx="217136" cy="865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cteur droit avec flèche 88">
            <a:extLst>
              <a:ext uri="{FF2B5EF4-FFF2-40B4-BE49-F238E27FC236}">
                <a16:creationId xmlns:a16="http://schemas.microsoft.com/office/drawing/2014/main" id="{1AFC4243-38B9-00DA-A997-D39FFEFDF673}"/>
              </a:ext>
            </a:extLst>
          </p:cNvPr>
          <p:cNvCxnSpPr>
            <a:cxnSpLocks/>
            <a:stCxn id="75" idx="3"/>
            <a:endCxn id="74" idx="6"/>
          </p:cNvCxnSpPr>
          <p:nvPr/>
        </p:nvCxnSpPr>
        <p:spPr>
          <a:xfrm flipH="1">
            <a:off x="9644445" y="2288904"/>
            <a:ext cx="294451" cy="1336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944A738-BA5C-9848-FD67-7D7E2572B737}"/>
              </a:ext>
            </a:extLst>
          </p:cNvPr>
          <p:cNvSpPr/>
          <p:nvPr/>
        </p:nvSpPr>
        <p:spPr>
          <a:xfrm>
            <a:off x="6432770" y="2361063"/>
            <a:ext cx="1810478" cy="223267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1ED07134-6B87-78C8-B45C-BBA6FA850B3A}"/>
              </a:ext>
            </a:extLst>
          </p:cNvPr>
          <p:cNvSpPr/>
          <p:nvPr/>
        </p:nvSpPr>
        <p:spPr>
          <a:xfrm>
            <a:off x="5160237" y="317578"/>
            <a:ext cx="1183107"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1818-1893</a:t>
            </a:r>
            <a:endParaRPr lang="fr-F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40092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290BE-2B37-3555-9148-B39B32E148F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60D9756-E1A2-75C7-A645-83014136DF77}"/>
              </a:ext>
            </a:extLst>
          </p:cNvPr>
          <p:cNvSpPr/>
          <p:nvPr/>
        </p:nvSpPr>
        <p:spPr>
          <a:xfrm>
            <a:off x="57587" y="130428"/>
            <a:ext cx="4719129" cy="5078313"/>
          </a:xfrm>
          <a:prstGeom prst="rect">
            <a:avLst/>
          </a:prstGeom>
          <a:solidFill>
            <a:schemeClr val="tx2">
              <a:lumMod val="20000"/>
              <a:lumOff val="80000"/>
            </a:schemeClr>
          </a:solidFill>
          <a:ln w="38100">
            <a:solidFill>
              <a:schemeClr val="tx1"/>
            </a:solidFill>
          </a:ln>
        </p:spPr>
        <p:txBody>
          <a:bodyPr wrap="square">
            <a:spAutoFit/>
          </a:bodyPr>
          <a:lstStyle/>
          <a:p>
            <a:r>
              <a:rPr lang="fr-FR" dirty="0"/>
              <a:t>*En Asie centrale</a:t>
            </a:r>
          </a:p>
          <a:p>
            <a:r>
              <a:rPr lang="fr-FR" dirty="0"/>
              <a:t>Les Russes ont continué d’avancer…</a:t>
            </a:r>
          </a:p>
          <a:p>
            <a:endParaRPr lang="fr-FR" dirty="0"/>
          </a:p>
          <a:p>
            <a:r>
              <a:rPr lang="fr-FR" dirty="0"/>
              <a:t>*1801-59 : Le Caucase</a:t>
            </a:r>
          </a:p>
          <a:p>
            <a:r>
              <a:rPr lang="fr-FR" dirty="0"/>
              <a:t>*1822-65 : En Asie centrale</a:t>
            </a:r>
          </a:p>
          <a:p>
            <a:r>
              <a:rPr lang="fr-FR" dirty="0"/>
              <a:t>- Les </a:t>
            </a:r>
            <a:r>
              <a:rPr lang="fr-FR" i="1" dirty="0"/>
              <a:t>hordes</a:t>
            </a:r>
            <a:r>
              <a:rPr lang="fr-FR" dirty="0"/>
              <a:t> kazakhes</a:t>
            </a:r>
          </a:p>
          <a:p>
            <a:r>
              <a:rPr lang="fr-FR" dirty="0"/>
              <a:t>- Les khanats turco-mongols</a:t>
            </a:r>
          </a:p>
          <a:p>
            <a:endParaRPr lang="fr-FR" dirty="0"/>
          </a:p>
          <a:p>
            <a:r>
              <a:rPr lang="fr-FR" dirty="0"/>
              <a:t>*De ce fait, en se rapprochant de l’Inde</a:t>
            </a:r>
          </a:p>
          <a:p>
            <a:r>
              <a:rPr lang="fr-FR" dirty="0"/>
              <a:t>La Russie se confronte à nouveau à la puissance britannique : </a:t>
            </a:r>
            <a:r>
              <a:rPr lang="fr-FR" i="1" dirty="0"/>
              <a:t>Le Grand Jeu</a:t>
            </a:r>
            <a:r>
              <a:rPr lang="fr-FR" dirty="0"/>
              <a:t>…</a:t>
            </a:r>
          </a:p>
          <a:p>
            <a:endParaRPr lang="fr-FR" dirty="0"/>
          </a:p>
          <a:p>
            <a:r>
              <a:rPr lang="fr-FR" dirty="0"/>
              <a:t>*Avec comme Etats-tampons</a:t>
            </a:r>
          </a:p>
          <a:p>
            <a:r>
              <a:rPr lang="fr-FR" dirty="0"/>
              <a:t>L’Empire perse en déclin et l’Afghanistan</a:t>
            </a:r>
          </a:p>
          <a:p>
            <a:endParaRPr lang="fr-FR" dirty="0"/>
          </a:p>
          <a:p>
            <a:r>
              <a:rPr lang="fr-FR" dirty="0"/>
              <a:t>*A revoir…</a:t>
            </a:r>
          </a:p>
          <a:p>
            <a:endParaRPr lang="fr-FR" dirty="0"/>
          </a:p>
          <a:p>
            <a:r>
              <a:rPr lang="fr-FR" dirty="0"/>
              <a:t>*Bilan avant développement…</a:t>
            </a:r>
          </a:p>
        </p:txBody>
      </p:sp>
      <p:pic>
        <p:nvPicPr>
          <p:cNvPr id="38" name="Picture 2" descr="C:\Users\Christophe\Pictures\My Scans\2014-10 (oct.)\scan0009.jpg">
            <a:extLst>
              <a:ext uri="{FF2B5EF4-FFF2-40B4-BE49-F238E27FC236}">
                <a16:creationId xmlns:a16="http://schemas.microsoft.com/office/drawing/2014/main" id="{200AA6EE-F7D6-9CB6-661A-4DF1B95AE8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33148" y="145407"/>
            <a:ext cx="7139693" cy="551841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9" name="Picture 2" descr="C:\Users\Christophe\Pictures\My Scans\2016-02 (févr.)\scan0001.jpg">
            <a:extLst>
              <a:ext uri="{FF2B5EF4-FFF2-40B4-BE49-F238E27FC236}">
                <a16:creationId xmlns:a16="http://schemas.microsoft.com/office/drawing/2014/main" id="{E9C7E4D8-651E-B464-8C1B-E7964F5048D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0002" t="3935" r="25267" b="5503"/>
          <a:stretch/>
        </p:blipFill>
        <p:spPr bwMode="auto">
          <a:xfrm>
            <a:off x="6432770" y="2254086"/>
            <a:ext cx="1687648" cy="2339653"/>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40" name="Picture 2" descr="C:\Users\Christophe\Pictures\My Scans\2014-10 (oct.)\scan0009.jpg">
            <a:extLst>
              <a:ext uri="{FF2B5EF4-FFF2-40B4-BE49-F238E27FC236}">
                <a16:creationId xmlns:a16="http://schemas.microsoft.com/office/drawing/2014/main" id="{878D8520-32B4-24EC-A586-52410901B69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9436" t="71590" r="81130" b="14899"/>
          <a:stretch/>
        </p:blipFill>
        <p:spPr bwMode="auto">
          <a:xfrm>
            <a:off x="6185095" y="4121834"/>
            <a:ext cx="673540" cy="745588"/>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41" name="Picture 2" descr="C:\Users\Christophe\Pictures\My Scans\2014-10 (oct.)\scan0009.jpg">
            <a:extLst>
              <a:ext uri="{FF2B5EF4-FFF2-40B4-BE49-F238E27FC236}">
                <a16:creationId xmlns:a16="http://schemas.microsoft.com/office/drawing/2014/main" id="{E7C2F874-5CE1-3B65-FE88-FC1C5F7D4939}"/>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32376" t="38377" r="48126" b="52966"/>
          <a:stretch/>
        </p:blipFill>
        <p:spPr bwMode="auto">
          <a:xfrm>
            <a:off x="7276594" y="2254086"/>
            <a:ext cx="1392071" cy="477671"/>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42" name="Picture 2" descr="C:\Users\Christophe\Pictures\My Scans\2014-10 (oct.)\scan0009.jpg">
            <a:extLst>
              <a:ext uri="{FF2B5EF4-FFF2-40B4-BE49-F238E27FC236}">
                <a16:creationId xmlns:a16="http://schemas.microsoft.com/office/drawing/2014/main" id="{47F6DCE0-7069-1109-FFE8-960DADD7A7A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6466" t="40385" r="73976" b="56895"/>
          <a:stretch/>
        </p:blipFill>
        <p:spPr bwMode="auto">
          <a:xfrm>
            <a:off x="6096000" y="2417858"/>
            <a:ext cx="682388" cy="150126"/>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44" name="Ellipse 43">
            <a:extLst>
              <a:ext uri="{FF2B5EF4-FFF2-40B4-BE49-F238E27FC236}">
                <a16:creationId xmlns:a16="http://schemas.microsoft.com/office/drawing/2014/main" id="{156E48DB-A9C0-9FD6-6236-9F630524DAFE}"/>
              </a:ext>
            </a:extLst>
          </p:cNvPr>
          <p:cNvSpPr/>
          <p:nvPr/>
        </p:nvSpPr>
        <p:spPr>
          <a:xfrm>
            <a:off x="9214154" y="1853280"/>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5" name="Ellipse 44">
            <a:extLst>
              <a:ext uri="{FF2B5EF4-FFF2-40B4-BE49-F238E27FC236}">
                <a16:creationId xmlns:a16="http://schemas.microsoft.com/office/drawing/2014/main" id="{FE498B82-AFF8-A7DB-675C-605444904954}"/>
              </a:ext>
            </a:extLst>
          </p:cNvPr>
          <p:cNvSpPr/>
          <p:nvPr/>
        </p:nvSpPr>
        <p:spPr>
          <a:xfrm>
            <a:off x="8358978" y="3247783"/>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6" name="Ellipse 45">
            <a:extLst>
              <a:ext uri="{FF2B5EF4-FFF2-40B4-BE49-F238E27FC236}">
                <a16:creationId xmlns:a16="http://schemas.microsoft.com/office/drawing/2014/main" id="{CB372B67-FDDD-AB11-CFB9-F9DFFE13801B}"/>
              </a:ext>
            </a:extLst>
          </p:cNvPr>
          <p:cNvSpPr/>
          <p:nvPr/>
        </p:nvSpPr>
        <p:spPr>
          <a:xfrm>
            <a:off x="8746046" y="385960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7" name="Ellipse 46">
            <a:extLst>
              <a:ext uri="{FF2B5EF4-FFF2-40B4-BE49-F238E27FC236}">
                <a16:creationId xmlns:a16="http://schemas.microsoft.com/office/drawing/2014/main" id="{DC40BB8F-E40C-9BB6-B9DE-0BD60DA2FAA5}"/>
              </a:ext>
            </a:extLst>
          </p:cNvPr>
          <p:cNvSpPr/>
          <p:nvPr/>
        </p:nvSpPr>
        <p:spPr>
          <a:xfrm>
            <a:off x="9027528" y="322987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8" name="Ellipse 47">
            <a:extLst>
              <a:ext uri="{FF2B5EF4-FFF2-40B4-BE49-F238E27FC236}">
                <a16:creationId xmlns:a16="http://schemas.microsoft.com/office/drawing/2014/main" id="{4DF0C9E5-77B4-9671-867E-124A07A39631}"/>
              </a:ext>
            </a:extLst>
          </p:cNvPr>
          <p:cNvSpPr/>
          <p:nvPr/>
        </p:nvSpPr>
        <p:spPr>
          <a:xfrm>
            <a:off x="8932041" y="498900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pic>
        <p:nvPicPr>
          <p:cNvPr id="51" name="Picture 2" descr="C:\Users\Christophe\Pictures\My Scans\2014-10 (oct.)\scan0009.jpg">
            <a:extLst>
              <a:ext uri="{FF2B5EF4-FFF2-40B4-BE49-F238E27FC236}">
                <a16:creationId xmlns:a16="http://schemas.microsoft.com/office/drawing/2014/main" id="{5746C5BB-6853-CBC6-A6DE-5367EB0CA408}"/>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6466" t="40385" r="73976" b="56895"/>
          <a:stretch/>
        </p:blipFill>
        <p:spPr bwMode="auto">
          <a:xfrm>
            <a:off x="6096000" y="2417858"/>
            <a:ext cx="682388" cy="150126"/>
          </a:xfrm>
          <a:prstGeom prst="rect">
            <a:avLst/>
          </a:prstGeom>
          <a:solidFill>
            <a:srgbClr val="0070C0"/>
          </a:solidFill>
          <a:ln w="38100">
            <a:noFill/>
          </a:ln>
        </p:spPr>
      </p:pic>
      <p:sp>
        <p:nvSpPr>
          <p:cNvPr id="52" name="Ellipse 51">
            <a:extLst>
              <a:ext uri="{FF2B5EF4-FFF2-40B4-BE49-F238E27FC236}">
                <a16:creationId xmlns:a16="http://schemas.microsoft.com/office/drawing/2014/main" id="{6D507EBD-BCBF-12B3-143C-97E128F261DD}"/>
              </a:ext>
            </a:extLst>
          </p:cNvPr>
          <p:cNvSpPr/>
          <p:nvPr/>
        </p:nvSpPr>
        <p:spPr>
          <a:xfrm>
            <a:off x="5497863" y="2062192"/>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4" name="Ellipse 53">
            <a:extLst>
              <a:ext uri="{FF2B5EF4-FFF2-40B4-BE49-F238E27FC236}">
                <a16:creationId xmlns:a16="http://schemas.microsoft.com/office/drawing/2014/main" id="{7ED40277-23AF-B36B-6145-AC243E8A2DC0}"/>
              </a:ext>
            </a:extLst>
          </p:cNvPr>
          <p:cNvSpPr/>
          <p:nvPr/>
        </p:nvSpPr>
        <p:spPr>
          <a:xfrm>
            <a:off x="6571996" y="233253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5" name="Ellipse 54">
            <a:extLst>
              <a:ext uri="{FF2B5EF4-FFF2-40B4-BE49-F238E27FC236}">
                <a16:creationId xmlns:a16="http://schemas.microsoft.com/office/drawing/2014/main" id="{1D3F664F-D3B8-76D9-AAFE-3CD1696913A6}"/>
              </a:ext>
            </a:extLst>
          </p:cNvPr>
          <p:cNvSpPr/>
          <p:nvPr/>
        </p:nvSpPr>
        <p:spPr>
          <a:xfrm>
            <a:off x="5174705" y="1442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7" name="Ellipse 56">
            <a:extLst>
              <a:ext uri="{FF2B5EF4-FFF2-40B4-BE49-F238E27FC236}">
                <a16:creationId xmlns:a16="http://schemas.microsoft.com/office/drawing/2014/main" id="{8E929493-72E9-7830-2CD0-B087A48082C7}"/>
              </a:ext>
            </a:extLst>
          </p:cNvPr>
          <p:cNvSpPr/>
          <p:nvPr/>
        </p:nvSpPr>
        <p:spPr>
          <a:xfrm>
            <a:off x="10371824" y="350085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8" name="Ellipse 57">
            <a:extLst>
              <a:ext uri="{FF2B5EF4-FFF2-40B4-BE49-F238E27FC236}">
                <a16:creationId xmlns:a16="http://schemas.microsoft.com/office/drawing/2014/main" id="{7C1B2EAB-4A04-FE41-875F-356ED8305B72}"/>
              </a:ext>
            </a:extLst>
          </p:cNvPr>
          <p:cNvSpPr/>
          <p:nvPr/>
        </p:nvSpPr>
        <p:spPr>
          <a:xfrm>
            <a:off x="5207408" y="751493"/>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59" name="Connecteur droit avec flèche 58">
            <a:extLst>
              <a:ext uri="{FF2B5EF4-FFF2-40B4-BE49-F238E27FC236}">
                <a16:creationId xmlns:a16="http://schemas.microsoft.com/office/drawing/2014/main" id="{FFD4719E-ADC3-A9C9-00CC-E788D4981792}"/>
              </a:ext>
            </a:extLst>
          </p:cNvPr>
          <p:cNvCxnSpPr>
            <a:cxnSpLocks/>
            <a:stCxn id="58" idx="4"/>
            <a:endCxn id="55" idx="0"/>
          </p:cNvCxnSpPr>
          <p:nvPr/>
        </p:nvCxnSpPr>
        <p:spPr>
          <a:xfrm flipH="1">
            <a:off x="5246713" y="960405"/>
            <a:ext cx="89425" cy="4824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0" name="Image 59">
            <a:extLst>
              <a:ext uri="{FF2B5EF4-FFF2-40B4-BE49-F238E27FC236}">
                <a16:creationId xmlns:a16="http://schemas.microsoft.com/office/drawing/2014/main" id="{D940376C-34D8-3AD1-73BF-B26CEFF6FF4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54676" t="78496" r="35648" b="13790"/>
          <a:stretch/>
        </p:blipFill>
        <p:spPr>
          <a:xfrm>
            <a:off x="8690151" y="4354903"/>
            <a:ext cx="627797" cy="477672"/>
          </a:xfrm>
          <a:prstGeom prst="rect">
            <a:avLst/>
          </a:prstGeom>
          <a:ln w="38100">
            <a:noFill/>
          </a:ln>
        </p:spPr>
      </p:pic>
      <p:sp>
        <p:nvSpPr>
          <p:cNvPr id="61" name="Ellipse 60">
            <a:extLst>
              <a:ext uri="{FF2B5EF4-FFF2-40B4-BE49-F238E27FC236}">
                <a16:creationId xmlns:a16="http://schemas.microsoft.com/office/drawing/2014/main" id="{028CDD1B-DDA7-1498-AEED-35C3D35E57A4}"/>
              </a:ext>
            </a:extLst>
          </p:cNvPr>
          <p:cNvSpPr/>
          <p:nvPr/>
        </p:nvSpPr>
        <p:spPr>
          <a:xfrm>
            <a:off x="9320285" y="5261439"/>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2" name="Ellipse 61">
            <a:extLst>
              <a:ext uri="{FF2B5EF4-FFF2-40B4-BE49-F238E27FC236}">
                <a16:creationId xmlns:a16="http://schemas.microsoft.com/office/drawing/2014/main" id="{0824A5CA-6051-4FED-C0EB-20276E9169A4}"/>
              </a:ext>
            </a:extLst>
          </p:cNvPr>
          <p:cNvSpPr/>
          <p:nvPr/>
        </p:nvSpPr>
        <p:spPr>
          <a:xfrm>
            <a:off x="6813677" y="35620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3" name="Ellipse 62">
            <a:extLst>
              <a:ext uri="{FF2B5EF4-FFF2-40B4-BE49-F238E27FC236}">
                <a16:creationId xmlns:a16="http://schemas.microsoft.com/office/drawing/2014/main" id="{0A15DE02-EB2A-9D0C-B25B-DC4369206823}"/>
              </a:ext>
            </a:extLst>
          </p:cNvPr>
          <p:cNvSpPr/>
          <p:nvPr/>
        </p:nvSpPr>
        <p:spPr>
          <a:xfrm>
            <a:off x="7221262" y="404182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3" name="Connecteur droit avec flèche 12">
            <a:extLst>
              <a:ext uri="{FF2B5EF4-FFF2-40B4-BE49-F238E27FC236}">
                <a16:creationId xmlns:a16="http://schemas.microsoft.com/office/drawing/2014/main" id="{8ADDC16F-B584-88BB-C46B-7E5D05309523}"/>
              </a:ext>
            </a:extLst>
          </p:cNvPr>
          <p:cNvCxnSpPr>
            <a:cxnSpLocks/>
            <a:stCxn id="61" idx="1"/>
            <a:endCxn id="48" idx="5"/>
          </p:cNvCxnSpPr>
          <p:nvPr/>
        </p:nvCxnSpPr>
        <p:spPr>
          <a:xfrm flipH="1" flipV="1">
            <a:off x="9054966" y="5093402"/>
            <a:ext cx="303023" cy="19863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119531C0-5B78-FCC6-E5EC-755C8F16C13D}"/>
              </a:ext>
            </a:extLst>
          </p:cNvPr>
          <p:cNvCxnSpPr>
            <a:cxnSpLocks/>
            <a:stCxn id="61" idx="7"/>
          </p:cNvCxnSpPr>
          <p:nvPr/>
        </p:nvCxnSpPr>
        <p:spPr>
          <a:xfrm flipV="1">
            <a:off x="9540041" y="5034109"/>
            <a:ext cx="161446" cy="2579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2E32A923-5A17-669A-8094-8A54B1F937E8}"/>
              </a:ext>
            </a:extLst>
          </p:cNvPr>
          <p:cNvCxnSpPr>
            <a:cxnSpLocks/>
            <a:stCxn id="61" idx="6"/>
            <a:endCxn id="5" idx="3"/>
          </p:cNvCxnSpPr>
          <p:nvPr/>
        </p:nvCxnSpPr>
        <p:spPr>
          <a:xfrm flipV="1">
            <a:off x="9577745" y="4971822"/>
            <a:ext cx="680121" cy="39407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Ellipse 3">
            <a:extLst>
              <a:ext uri="{FF2B5EF4-FFF2-40B4-BE49-F238E27FC236}">
                <a16:creationId xmlns:a16="http://schemas.microsoft.com/office/drawing/2014/main" id="{5046B5EA-D3D4-16A3-813A-B86A49F14B9F}"/>
              </a:ext>
            </a:extLst>
          </p:cNvPr>
          <p:cNvSpPr/>
          <p:nvPr/>
        </p:nvSpPr>
        <p:spPr>
          <a:xfrm>
            <a:off x="9701487" y="491179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Ellipse 4">
            <a:extLst>
              <a:ext uri="{FF2B5EF4-FFF2-40B4-BE49-F238E27FC236}">
                <a16:creationId xmlns:a16="http://schemas.microsoft.com/office/drawing/2014/main" id="{19AA9AD4-FD92-DCCB-0769-3441BF3B582B}"/>
              </a:ext>
            </a:extLst>
          </p:cNvPr>
          <p:cNvSpPr/>
          <p:nvPr/>
        </p:nvSpPr>
        <p:spPr>
          <a:xfrm>
            <a:off x="10236775" y="486742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 name="Ellipse 5">
            <a:extLst>
              <a:ext uri="{FF2B5EF4-FFF2-40B4-BE49-F238E27FC236}">
                <a16:creationId xmlns:a16="http://schemas.microsoft.com/office/drawing/2014/main" id="{94C660FD-7311-B570-A4F5-086FC052E65B}"/>
              </a:ext>
            </a:extLst>
          </p:cNvPr>
          <p:cNvSpPr/>
          <p:nvPr/>
        </p:nvSpPr>
        <p:spPr>
          <a:xfrm>
            <a:off x="10826923" y="429374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8" name="Ellipse 17">
            <a:extLst>
              <a:ext uri="{FF2B5EF4-FFF2-40B4-BE49-F238E27FC236}">
                <a16:creationId xmlns:a16="http://schemas.microsoft.com/office/drawing/2014/main" id="{39BC0B02-BC65-9912-3D74-A473E55B4666}"/>
              </a:ext>
            </a:extLst>
          </p:cNvPr>
          <p:cNvSpPr/>
          <p:nvPr/>
        </p:nvSpPr>
        <p:spPr>
          <a:xfrm>
            <a:off x="9557471" y="294823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9" name="Ellipse 18">
            <a:extLst>
              <a:ext uri="{FF2B5EF4-FFF2-40B4-BE49-F238E27FC236}">
                <a16:creationId xmlns:a16="http://schemas.microsoft.com/office/drawing/2014/main" id="{6A73EC00-5B30-EC5F-0461-CE6B3D7A6454}"/>
              </a:ext>
            </a:extLst>
          </p:cNvPr>
          <p:cNvSpPr/>
          <p:nvPr/>
        </p:nvSpPr>
        <p:spPr>
          <a:xfrm>
            <a:off x="9195347" y="405427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26" name="Connecteur droit 25">
            <a:extLst>
              <a:ext uri="{FF2B5EF4-FFF2-40B4-BE49-F238E27FC236}">
                <a16:creationId xmlns:a16="http://schemas.microsoft.com/office/drawing/2014/main" id="{06C4A0E7-271F-D4DB-F89F-0B8F31F90F26}"/>
              </a:ext>
            </a:extLst>
          </p:cNvPr>
          <p:cNvCxnSpPr>
            <a:cxnSpLocks/>
          </p:cNvCxnSpPr>
          <p:nvPr/>
        </p:nvCxnSpPr>
        <p:spPr>
          <a:xfrm flipV="1">
            <a:off x="9004049" y="4121834"/>
            <a:ext cx="841454" cy="53306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22F8D711-5597-F4C1-3CF2-878688F6787A}"/>
              </a:ext>
            </a:extLst>
          </p:cNvPr>
          <p:cNvCxnSpPr>
            <a:cxnSpLocks/>
            <a:endCxn id="19" idx="4"/>
          </p:cNvCxnSpPr>
          <p:nvPr/>
        </p:nvCxnSpPr>
        <p:spPr>
          <a:xfrm flipV="1">
            <a:off x="9027528" y="4176585"/>
            <a:ext cx="239827" cy="3438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FF17DD71-8BF8-0102-AA28-A865DBE505EA}"/>
              </a:ext>
            </a:extLst>
          </p:cNvPr>
          <p:cNvCxnSpPr>
            <a:cxnSpLocks/>
          </p:cNvCxnSpPr>
          <p:nvPr/>
        </p:nvCxnSpPr>
        <p:spPr>
          <a:xfrm flipV="1">
            <a:off x="9004049" y="4520459"/>
            <a:ext cx="832715" cy="13443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Ellipse 35">
            <a:extLst>
              <a:ext uri="{FF2B5EF4-FFF2-40B4-BE49-F238E27FC236}">
                <a16:creationId xmlns:a16="http://schemas.microsoft.com/office/drawing/2014/main" id="{CC7C6444-B079-B8DD-6850-B5F06B93678B}"/>
              </a:ext>
            </a:extLst>
          </p:cNvPr>
          <p:cNvSpPr/>
          <p:nvPr/>
        </p:nvSpPr>
        <p:spPr>
          <a:xfrm>
            <a:off x="9815673" y="4416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68" name="Connecteur droit avec flèche 67">
            <a:extLst>
              <a:ext uri="{FF2B5EF4-FFF2-40B4-BE49-F238E27FC236}">
                <a16:creationId xmlns:a16="http://schemas.microsoft.com/office/drawing/2014/main" id="{87CB5E84-5D20-74A3-9E4E-10DFE9EE27A5}"/>
              </a:ext>
            </a:extLst>
          </p:cNvPr>
          <p:cNvCxnSpPr>
            <a:cxnSpLocks/>
            <a:endCxn id="18" idx="5"/>
          </p:cNvCxnSpPr>
          <p:nvPr/>
        </p:nvCxnSpPr>
        <p:spPr>
          <a:xfrm flipH="1" flipV="1">
            <a:off x="9680396" y="3052638"/>
            <a:ext cx="135277" cy="10691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eur droit avec flèche 76">
            <a:extLst>
              <a:ext uri="{FF2B5EF4-FFF2-40B4-BE49-F238E27FC236}">
                <a16:creationId xmlns:a16="http://schemas.microsoft.com/office/drawing/2014/main" id="{F6B58996-4FA4-9C4E-9BC6-A80AA8F247DF}"/>
              </a:ext>
            </a:extLst>
          </p:cNvPr>
          <p:cNvCxnSpPr>
            <a:cxnSpLocks/>
          </p:cNvCxnSpPr>
          <p:nvPr/>
        </p:nvCxnSpPr>
        <p:spPr>
          <a:xfrm flipV="1">
            <a:off x="9577745" y="4398147"/>
            <a:ext cx="1270269" cy="9677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E2F01914-A23A-F082-B140-C21A7B933443}"/>
              </a:ext>
            </a:extLst>
          </p:cNvPr>
          <p:cNvSpPr/>
          <p:nvPr/>
        </p:nvSpPr>
        <p:spPr>
          <a:xfrm>
            <a:off x="9553060" y="528780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1" name="Ellipse 10">
            <a:extLst>
              <a:ext uri="{FF2B5EF4-FFF2-40B4-BE49-F238E27FC236}">
                <a16:creationId xmlns:a16="http://schemas.microsoft.com/office/drawing/2014/main" id="{2DCDD53C-B9A2-1E8C-6064-265BA2ECF9B2}"/>
              </a:ext>
            </a:extLst>
          </p:cNvPr>
          <p:cNvSpPr/>
          <p:nvPr/>
        </p:nvSpPr>
        <p:spPr>
          <a:xfrm>
            <a:off x="6614535" y="1372143"/>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
        <p:nvSpPr>
          <p:cNvPr id="14" name="Ellipse 13">
            <a:extLst>
              <a:ext uri="{FF2B5EF4-FFF2-40B4-BE49-F238E27FC236}">
                <a16:creationId xmlns:a16="http://schemas.microsoft.com/office/drawing/2014/main" id="{9EFD1A0A-5BCB-CA73-F6A3-43CC566B5D75}"/>
              </a:ext>
            </a:extLst>
          </p:cNvPr>
          <p:cNvSpPr/>
          <p:nvPr/>
        </p:nvSpPr>
        <p:spPr>
          <a:xfrm>
            <a:off x="8358978" y="324778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5" name="Ellipse 14">
            <a:extLst>
              <a:ext uri="{FF2B5EF4-FFF2-40B4-BE49-F238E27FC236}">
                <a16:creationId xmlns:a16="http://schemas.microsoft.com/office/drawing/2014/main" id="{8CA9E187-F2DD-0210-BA39-274206DC5211}"/>
              </a:ext>
            </a:extLst>
          </p:cNvPr>
          <p:cNvSpPr/>
          <p:nvPr/>
        </p:nvSpPr>
        <p:spPr>
          <a:xfrm>
            <a:off x="8746046" y="3859605"/>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6" name="Ellipse 15">
            <a:extLst>
              <a:ext uri="{FF2B5EF4-FFF2-40B4-BE49-F238E27FC236}">
                <a16:creationId xmlns:a16="http://schemas.microsoft.com/office/drawing/2014/main" id="{97D80895-67D0-D5A5-5543-5FC6505F3864}"/>
              </a:ext>
            </a:extLst>
          </p:cNvPr>
          <p:cNvSpPr/>
          <p:nvPr/>
        </p:nvSpPr>
        <p:spPr>
          <a:xfrm>
            <a:off x="7779297" y="324778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2" name="Ellipse 21">
            <a:extLst>
              <a:ext uri="{FF2B5EF4-FFF2-40B4-BE49-F238E27FC236}">
                <a16:creationId xmlns:a16="http://schemas.microsoft.com/office/drawing/2014/main" id="{285DA943-0310-5A39-16C7-87E2118E3919}"/>
              </a:ext>
            </a:extLst>
          </p:cNvPr>
          <p:cNvSpPr/>
          <p:nvPr/>
        </p:nvSpPr>
        <p:spPr>
          <a:xfrm>
            <a:off x="8860033" y="459373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24" name="Connecteur droit avec flèche 23">
            <a:extLst>
              <a:ext uri="{FF2B5EF4-FFF2-40B4-BE49-F238E27FC236}">
                <a16:creationId xmlns:a16="http://schemas.microsoft.com/office/drawing/2014/main" id="{D1261EDD-9BAA-6952-9CA3-DF048B6B73E4}"/>
              </a:ext>
            </a:extLst>
          </p:cNvPr>
          <p:cNvCxnSpPr>
            <a:cxnSpLocks/>
            <a:endCxn id="22" idx="3"/>
          </p:cNvCxnSpPr>
          <p:nvPr/>
        </p:nvCxnSpPr>
        <p:spPr>
          <a:xfrm>
            <a:off x="8229600" y="3981917"/>
            <a:ext cx="651524" cy="7162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0C865FDD-592C-9E2E-A61C-C64B55F8B94E}"/>
              </a:ext>
            </a:extLst>
          </p:cNvPr>
          <p:cNvCxnSpPr>
            <a:cxnSpLocks/>
            <a:stCxn id="16" idx="6"/>
            <a:endCxn id="14" idx="2"/>
          </p:cNvCxnSpPr>
          <p:nvPr/>
        </p:nvCxnSpPr>
        <p:spPr>
          <a:xfrm>
            <a:off x="7923313" y="3308939"/>
            <a:ext cx="43566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ADBF98E4-B0A9-B925-ABF1-A767C03614AB}"/>
              </a:ext>
            </a:extLst>
          </p:cNvPr>
          <p:cNvCxnSpPr>
            <a:cxnSpLocks/>
          </p:cNvCxnSpPr>
          <p:nvPr/>
        </p:nvCxnSpPr>
        <p:spPr>
          <a:xfrm>
            <a:off x="7923313" y="3370095"/>
            <a:ext cx="306287" cy="61182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1A9C404C-BAB0-1869-2D1D-7D9285DA03C9}"/>
              </a:ext>
            </a:extLst>
          </p:cNvPr>
          <p:cNvCxnSpPr>
            <a:cxnSpLocks/>
          </p:cNvCxnSpPr>
          <p:nvPr/>
        </p:nvCxnSpPr>
        <p:spPr>
          <a:xfrm flipV="1">
            <a:off x="8276850" y="3972961"/>
            <a:ext cx="391815" cy="688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7D32E3D0-3D17-28BB-8800-7ABF7F52EF1B}"/>
              </a:ext>
            </a:extLst>
          </p:cNvPr>
          <p:cNvCxnSpPr>
            <a:cxnSpLocks/>
          </p:cNvCxnSpPr>
          <p:nvPr/>
        </p:nvCxnSpPr>
        <p:spPr>
          <a:xfrm flipV="1">
            <a:off x="8076456" y="3523657"/>
            <a:ext cx="252202" cy="7838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D7A53216-15B1-14E9-1437-C9E1877BA47C}"/>
              </a:ext>
            </a:extLst>
          </p:cNvPr>
          <p:cNvSpPr/>
          <p:nvPr/>
        </p:nvSpPr>
        <p:spPr>
          <a:xfrm>
            <a:off x="8572195" y="391180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2" name="Ellipse 31">
            <a:extLst>
              <a:ext uri="{FF2B5EF4-FFF2-40B4-BE49-F238E27FC236}">
                <a16:creationId xmlns:a16="http://schemas.microsoft.com/office/drawing/2014/main" id="{2A50EC9B-8EB4-6B26-AF42-A6733EB6F9B8}"/>
              </a:ext>
            </a:extLst>
          </p:cNvPr>
          <p:cNvSpPr/>
          <p:nvPr/>
        </p:nvSpPr>
        <p:spPr>
          <a:xfrm>
            <a:off x="8192426" y="343532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7" name="Ellipse 36">
            <a:extLst>
              <a:ext uri="{FF2B5EF4-FFF2-40B4-BE49-F238E27FC236}">
                <a16:creationId xmlns:a16="http://schemas.microsoft.com/office/drawing/2014/main" id="{36C68D13-CC52-95D3-F5C7-F646829F6457}"/>
              </a:ext>
            </a:extLst>
          </p:cNvPr>
          <p:cNvSpPr/>
          <p:nvPr/>
        </p:nvSpPr>
        <p:spPr>
          <a:xfrm>
            <a:off x="8368093" y="36888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cxnSp>
        <p:nvCxnSpPr>
          <p:cNvPr id="66" name="Connecteur droit avec flèche 65">
            <a:extLst>
              <a:ext uri="{FF2B5EF4-FFF2-40B4-BE49-F238E27FC236}">
                <a16:creationId xmlns:a16="http://schemas.microsoft.com/office/drawing/2014/main" id="{86C0643D-74DB-CC75-3A1B-9E13C3728B9B}"/>
              </a:ext>
            </a:extLst>
          </p:cNvPr>
          <p:cNvCxnSpPr>
            <a:cxnSpLocks/>
            <a:endCxn id="37" idx="3"/>
          </p:cNvCxnSpPr>
          <p:nvPr/>
        </p:nvCxnSpPr>
        <p:spPr>
          <a:xfrm flipV="1">
            <a:off x="8192426" y="3793217"/>
            <a:ext cx="196758" cy="453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Ellipse 1">
            <a:extLst>
              <a:ext uri="{FF2B5EF4-FFF2-40B4-BE49-F238E27FC236}">
                <a16:creationId xmlns:a16="http://schemas.microsoft.com/office/drawing/2014/main" id="{91A07340-E86A-35B1-0B08-8114D66EA0D9}"/>
              </a:ext>
            </a:extLst>
          </p:cNvPr>
          <p:cNvSpPr/>
          <p:nvPr/>
        </p:nvSpPr>
        <p:spPr>
          <a:xfrm>
            <a:off x="6978258" y="2800158"/>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2" name="Ellipse 11">
            <a:extLst>
              <a:ext uri="{FF2B5EF4-FFF2-40B4-BE49-F238E27FC236}">
                <a16:creationId xmlns:a16="http://schemas.microsoft.com/office/drawing/2014/main" id="{D127FB2C-38FE-18D0-954F-194F17AAB64E}"/>
              </a:ext>
            </a:extLst>
          </p:cNvPr>
          <p:cNvSpPr/>
          <p:nvPr/>
        </p:nvSpPr>
        <p:spPr>
          <a:xfrm>
            <a:off x="5174705" y="1442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3" name="Ellipse 22">
            <a:extLst>
              <a:ext uri="{FF2B5EF4-FFF2-40B4-BE49-F238E27FC236}">
                <a16:creationId xmlns:a16="http://schemas.microsoft.com/office/drawing/2014/main" id="{5DB61851-DC51-4CE9-A863-AE9E7B216C22}"/>
              </a:ext>
            </a:extLst>
          </p:cNvPr>
          <p:cNvSpPr/>
          <p:nvPr/>
        </p:nvSpPr>
        <p:spPr>
          <a:xfrm>
            <a:off x="5207408" y="751493"/>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33" name="Connecteur droit avec flèche 32">
            <a:extLst>
              <a:ext uri="{FF2B5EF4-FFF2-40B4-BE49-F238E27FC236}">
                <a16:creationId xmlns:a16="http://schemas.microsoft.com/office/drawing/2014/main" id="{1F55B408-E3A2-6A5F-212B-CC4B01EA574B}"/>
              </a:ext>
            </a:extLst>
          </p:cNvPr>
          <p:cNvCxnSpPr>
            <a:cxnSpLocks/>
            <a:stCxn id="23" idx="4"/>
            <a:endCxn id="12" idx="0"/>
          </p:cNvCxnSpPr>
          <p:nvPr/>
        </p:nvCxnSpPr>
        <p:spPr>
          <a:xfrm flipH="1">
            <a:off x="5246713" y="960405"/>
            <a:ext cx="89425" cy="4824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144FE672-5487-7A01-ACA6-A306C4A31B12}"/>
              </a:ext>
            </a:extLst>
          </p:cNvPr>
          <p:cNvSpPr/>
          <p:nvPr/>
        </p:nvSpPr>
        <p:spPr>
          <a:xfrm>
            <a:off x="6453102" y="199850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43" name="Connecteur droit avec flèche 42">
            <a:extLst>
              <a:ext uri="{FF2B5EF4-FFF2-40B4-BE49-F238E27FC236}">
                <a16:creationId xmlns:a16="http://schemas.microsoft.com/office/drawing/2014/main" id="{9AB4767A-EF39-70B4-A719-54957872A04D}"/>
              </a:ext>
            </a:extLst>
          </p:cNvPr>
          <p:cNvCxnSpPr>
            <a:cxnSpLocks/>
            <a:endCxn id="53" idx="1"/>
          </p:cNvCxnSpPr>
          <p:nvPr/>
        </p:nvCxnSpPr>
        <p:spPr>
          <a:xfrm>
            <a:off x="5427164" y="929811"/>
            <a:ext cx="1208462" cy="4602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Ellipse 52">
            <a:extLst>
              <a:ext uri="{FF2B5EF4-FFF2-40B4-BE49-F238E27FC236}">
                <a16:creationId xmlns:a16="http://schemas.microsoft.com/office/drawing/2014/main" id="{B6807361-E02A-62A2-1FDF-C78253CB68BA}"/>
              </a:ext>
            </a:extLst>
          </p:cNvPr>
          <p:cNvSpPr/>
          <p:nvPr/>
        </p:nvSpPr>
        <p:spPr>
          <a:xfrm>
            <a:off x="6614535" y="137214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cxnSp>
        <p:nvCxnSpPr>
          <p:cNvPr id="64" name="Connecteur droit avec flèche 63">
            <a:extLst>
              <a:ext uri="{FF2B5EF4-FFF2-40B4-BE49-F238E27FC236}">
                <a16:creationId xmlns:a16="http://schemas.microsoft.com/office/drawing/2014/main" id="{77D11D3F-E7CF-E362-E1B0-BC96794D73A5}"/>
              </a:ext>
            </a:extLst>
          </p:cNvPr>
          <p:cNvCxnSpPr>
            <a:cxnSpLocks/>
            <a:endCxn id="34" idx="0"/>
          </p:cNvCxnSpPr>
          <p:nvPr/>
        </p:nvCxnSpPr>
        <p:spPr>
          <a:xfrm>
            <a:off x="6294660" y="1267743"/>
            <a:ext cx="230450" cy="7307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Ellipse 64">
            <a:extLst>
              <a:ext uri="{FF2B5EF4-FFF2-40B4-BE49-F238E27FC236}">
                <a16:creationId xmlns:a16="http://schemas.microsoft.com/office/drawing/2014/main" id="{7ABF5F0E-B380-D305-D19E-778164DD4879}"/>
              </a:ext>
            </a:extLst>
          </p:cNvPr>
          <p:cNvSpPr/>
          <p:nvPr/>
        </p:nvSpPr>
        <p:spPr>
          <a:xfrm>
            <a:off x="5370576" y="126774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67" name="Connecteur droit avec flèche 66">
            <a:extLst>
              <a:ext uri="{FF2B5EF4-FFF2-40B4-BE49-F238E27FC236}">
                <a16:creationId xmlns:a16="http://schemas.microsoft.com/office/drawing/2014/main" id="{A425BD2B-36EF-17F7-83CA-948A6AA35D3B}"/>
              </a:ext>
            </a:extLst>
          </p:cNvPr>
          <p:cNvCxnSpPr>
            <a:cxnSpLocks/>
            <a:endCxn id="65" idx="0"/>
          </p:cNvCxnSpPr>
          <p:nvPr/>
        </p:nvCxnSpPr>
        <p:spPr>
          <a:xfrm>
            <a:off x="5331729" y="960405"/>
            <a:ext cx="110855" cy="3073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9" name="Ellipse 68">
            <a:extLst>
              <a:ext uri="{FF2B5EF4-FFF2-40B4-BE49-F238E27FC236}">
                <a16:creationId xmlns:a16="http://schemas.microsoft.com/office/drawing/2014/main" id="{A9FD1355-917F-1BD6-4B0F-510B79D5911F}"/>
              </a:ext>
            </a:extLst>
          </p:cNvPr>
          <p:cNvSpPr/>
          <p:nvPr/>
        </p:nvSpPr>
        <p:spPr>
          <a:xfrm>
            <a:off x="6885685" y="184989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0" name="Ellipse 69">
            <a:extLst>
              <a:ext uri="{FF2B5EF4-FFF2-40B4-BE49-F238E27FC236}">
                <a16:creationId xmlns:a16="http://schemas.microsoft.com/office/drawing/2014/main" id="{E3567078-4974-859E-D55E-91F959F051BB}"/>
              </a:ext>
            </a:extLst>
          </p:cNvPr>
          <p:cNvSpPr/>
          <p:nvPr/>
        </p:nvSpPr>
        <p:spPr>
          <a:xfrm>
            <a:off x="6210553" y="172758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71" name="Connecteur droit avec flèche 70">
            <a:extLst>
              <a:ext uri="{FF2B5EF4-FFF2-40B4-BE49-F238E27FC236}">
                <a16:creationId xmlns:a16="http://schemas.microsoft.com/office/drawing/2014/main" id="{F97EF8D4-9CA4-0EDA-FFF4-B2FB4FB69004}"/>
              </a:ext>
            </a:extLst>
          </p:cNvPr>
          <p:cNvCxnSpPr>
            <a:cxnSpLocks/>
            <a:endCxn id="69" idx="1"/>
          </p:cNvCxnSpPr>
          <p:nvPr/>
        </p:nvCxnSpPr>
        <p:spPr>
          <a:xfrm>
            <a:off x="6304999" y="1279578"/>
            <a:ext cx="601777" cy="58823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cteur droit avec flèche 71">
            <a:extLst>
              <a:ext uri="{FF2B5EF4-FFF2-40B4-BE49-F238E27FC236}">
                <a16:creationId xmlns:a16="http://schemas.microsoft.com/office/drawing/2014/main" id="{D6F36F6E-E7AF-1525-40CE-1E98A4497B67}"/>
              </a:ext>
            </a:extLst>
          </p:cNvPr>
          <p:cNvCxnSpPr>
            <a:cxnSpLocks/>
            <a:endCxn id="70" idx="0"/>
          </p:cNvCxnSpPr>
          <p:nvPr/>
        </p:nvCxnSpPr>
        <p:spPr>
          <a:xfrm>
            <a:off x="6254482" y="1265914"/>
            <a:ext cx="28079" cy="4616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DD0335FF-C50F-DD99-DFE3-40E67D0B573B}"/>
              </a:ext>
            </a:extLst>
          </p:cNvPr>
          <p:cNvCxnSpPr>
            <a:cxnSpLocks/>
            <a:stCxn id="2" idx="1"/>
            <a:endCxn id="52" idx="6"/>
          </p:cNvCxnSpPr>
          <p:nvPr/>
        </p:nvCxnSpPr>
        <p:spPr>
          <a:xfrm flipH="1" flipV="1">
            <a:off x="5641879" y="2123348"/>
            <a:ext cx="1374083" cy="7074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eur droit avec flèche 55">
            <a:extLst>
              <a:ext uri="{FF2B5EF4-FFF2-40B4-BE49-F238E27FC236}">
                <a16:creationId xmlns:a16="http://schemas.microsoft.com/office/drawing/2014/main" id="{628B410E-D8DB-7AA8-45E0-113D19B38409}"/>
              </a:ext>
            </a:extLst>
          </p:cNvPr>
          <p:cNvCxnSpPr>
            <a:cxnSpLocks/>
            <a:stCxn id="2" idx="1"/>
            <a:endCxn id="54" idx="5"/>
          </p:cNvCxnSpPr>
          <p:nvPr/>
        </p:nvCxnSpPr>
        <p:spPr>
          <a:xfrm flipH="1" flipV="1">
            <a:off x="6694921" y="2436936"/>
            <a:ext cx="321041" cy="3938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6" name="Ellipse 75">
            <a:extLst>
              <a:ext uri="{FF2B5EF4-FFF2-40B4-BE49-F238E27FC236}">
                <a16:creationId xmlns:a16="http://schemas.microsoft.com/office/drawing/2014/main" id="{2DF8A314-5B62-E1B6-24C7-63634DD970BB}"/>
              </a:ext>
            </a:extLst>
          </p:cNvPr>
          <p:cNvSpPr/>
          <p:nvPr/>
        </p:nvSpPr>
        <p:spPr>
          <a:xfrm>
            <a:off x="9214154" y="1853280"/>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8" name="Ellipse 77">
            <a:extLst>
              <a:ext uri="{FF2B5EF4-FFF2-40B4-BE49-F238E27FC236}">
                <a16:creationId xmlns:a16="http://schemas.microsoft.com/office/drawing/2014/main" id="{E43609D7-42B3-2B4D-7FB8-060BD56AE306}"/>
              </a:ext>
            </a:extLst>
          </p:cNvPr>
          <p:cNvSpPr/>
          <p:nvPr/>
        </p:nvSpPr>
        <p:spPr>
          <a:xfrm>
            <a:off x="10092759" y="162064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9" name="Ellipse 78">
            <a:extLst>
              <a:ext uri="{FF2B5EF4-FFF2-40B4-BE49-F238E27FC236}">
                <a16:creationId xmlns:a16="http://schemas.microsoft.com/office/drawing/2014/main" id="{0D3992CA-8A5B-5CB0-6A22-BB73BF4841DE}"/>
              </a:ext>
            </a:extLst>
          </p:cNvPr>
          <p:cNvSpPr/>
          <p:nvPr/>
        </p:nvSpPr>
        <p:spPr>
          <a:xfrm>
            <a:off x="10665965" y="149832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0" name="Ellipse 79">
            <a:extLst>
              <a:ext uri="{FF2B5EF4-FFF2-40B4-BE49-F238E27FC236}">
                <a16:creationId xmlns:a16="http://schemas.microsoft.com/office/drawing/2014/main" id="{2A65E7F9-02A3-F656-0DC5-FDC5B58F9D5B}"/>
              </a:ext>
            </a:extLst>
          </p:cNvPr>
          <p:cNvSpPr/>
          <p:nvPr/>
        </p:nvSpPr>
        <p:spPr>
          <a:xfrm>
            <a:off x="9557471" y="2948238"/>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81" name="Connecteur droit avec flèche 80">
            <a:extLst>
              <a:ext uri="{FF2B5EF4-FFF2-40B4-BE49-F238E27FC236}">
                <a16:creationId xmlns:a16="http://schemas.microsoft.com/office/drawing/2014/main" id="{8871E4CA-4B63-4077-4EEA-ED0819B6DA26}"/>
              </a:ext>
            </a:extLst>
          </p:cNvPr>
          <p:cNvCxnSpPr>
            <a:cxnSpLocks/>
            <a:endCxn id="79" idx="5"/>
          </p:cNvCxnSpPr>
          <p:nvPr/>
        </p:nvCxnSpPr>
        <p:spPr>
          <a:xfrm flipH="1" flipV="1">
            <a:off x="10788890" y="1602729"/>
            <a:ext cx="251494" cy="5817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2" name="Ellipse 81">
            <a:extLst>
              <a:ext uri="{FF2B5EF4-FFF2-40B4-BE49-F238E27FC236}">
                <a16:creationId xmlns:a16="http://schemas.microsoft.com/office/drawing/2014/main" id="{BD13BF37-A902-8E33-446B-BF165A3ED2E4}"/>
              </a:ext>
            </a:extLst>
          </p:cNvPr>
          <p:cNvSpPr/>
          <p:nvPr/>
        </p:nvSpPr>
        <p:spPr>
          <a:xfrm>
            <a:off x="9500429" y="236144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3" name="Ellipse 82">
            <a:extLst>
              <a:ext uri="{FF2B5EF4-FFF2-40B4-BE49-F238E27FC236}">
                <a16:creationId xmlns:a16="http://schemas.microsoft.com/office/drawing/2014/main" id="{FA0F1BA1-1C32-DE32-FDFB-3DE814494CF5}"/>
              </a:ext>
            </a:extLst>
          </p:cNvPr>
          <p:cNvSpPr/>
          <p:nvPr/>
        </p:nvSpPr>
        <p:spPr>
          <a:xfrm>
            <a:off x="9917805" y="21845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4" name="Ellipse 83">
            <a:extLst>
              <a:ext uri="{FF2B5EF4-FFF2-40B4-BE49-F238E27FC236}">
                <a16:creationId xmlns:a16="http://schemas.microsoft.com/office/drawing/2014/main" id="{58FCC55E-082F-6F55-1609-6BF709F60B63}"/>
              </a:ext>
            </a:extLst>
          </p:cNvPr>
          <p:cNvSpPr/>
          <p:nvPr/>
        </p:nvSpPr>
        <p:spPr>
          <a:xfrm>
            <a:off x="9476748" y="170810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85" name="Connecteur droit avec flèche 84">
            <a:extLst>
              <a:ext uri="{FF2B5EF4-FFF2-40B4-BE49-F238E27FC236}">
                <a16:creationId xmlns:a16="http://schemas.microsoft.com/office/drawing/2014/main" id="{0824C1F6-D9BC-EF96-4D99-123FEAF1C874}"/>
              </a:ext>
            </a:extLst>
          </p:cNvPr>
          <p:cNvCxnSpPr>
            <a:cxnSpLocks/>
            <a:endCxn id="84" idx="6"/>
          </p:cNvCxnSpPr>
          <p:nvPr/>
        </p:nvCxnSpPr>
        <p:spPr>
          <a:xfrm flipH="1">
            <a:off x="9620764" y="1756908"/>
            <a:ext cx="410408" cy="1235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5D7F3059-9EF0-4F1E-500E-7175F699EBD5}"/>
              </a:ext>
            </a:extLst>
          </p:cNvPr>
          <p:cNvCxnSpPr>
            <a:cxnSpLocks/>
          </p:cNvCxnSpPr>
          <p:nvPr/>
        </p:nvCxnSpPr>
        <p:spPr>
          <a:xfrm>
            <a:off x="10000953" y="1756908"/>
            <a:ext cx="306287" cy="61182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4E43225D-9095-A858-7328-0059F591D024}"/>
              </a:ext>
            </a:extLst>
          </p:cNvPr>
          <p:cNvCxnSpPr>
            <a:cxnSpLocks/>
          </p:cNvCxnSpPr>
          <p:nvPr/>
        </p:nvCxnSpPr>
        <p:spPr>
          <a:xfrm flipH="1">
            <a:off x="9748034" y="2332536"/>
            <a:ext cx="559206" cy="106120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Connecteur droit avec flèche 87">
            <a:extLst>
              <a:ext uri="{FF2B5EF4-FFF2-40B4-BE49-F238E27FC236}">
                <a16:creationId xmlns:a16="http://schemas.microsoft.com/office/drawing/2014/main" id="{37B87557-3CC8-E999-920D-8EDC64BD6064}"/>
              </a:ext>
            </a:extLst>
          </p:cNvPr>
          <p:cNvCxnSpPr>
            <a:cxnSpLocks/>
            <a:endCxn id="83" idx="5"/>
          </p:cNvCxnSpPr>
          <p:nvPr/>
        </p:nvCxnSpPr>
        <p:spPr>
          <a:xfrm flipH="1" flipV="1">
            <a:off x="10040730" y="2288904"/>
            <a:ext cx="217136" cy="865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cteur droit avec flèche 88">
            <a:extLst>
              <a:ext uri="{FF2B5EF4-FFF2-40B4-BE49-F238E27FC236}">
                <a16:creationId xmlns:a16="http://schemas.microsoft.com/office/drawing/2014/main" id="{42151A63-D794-78B4-9B8A-C8118AF06044}"/>
              </a:ext>
            </a:extLst>
          </p:cNvPr>
          <p:cNvCxnSpPr>
            <a:cxnSpLocks/>
            <a:stCxn id="83" idx="3"/>
            <a:endCxn id="82" idx="6"/>
          </p:cNvCxnSpPr>
          <p:nvPr/>
        </p:nvCxnSpPr>
        <p:spPr>
          <a:xfrm flipH="1">
            <a:off x="9644445" y="2288904"/>
            <a:ext cx="294451" cy="1336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4059F80-2A26-9FED-5856-10396582F15A}"/>
              </a:ext>
            </a:extLst>
          </p:cNvPr>
          <p:cNvSpPr/>
          <p:nvPr/>
        </p:nvSpPr>
        <p:spPr>
          <a:xfrm>
            <a:off x="6432770" y="2361063"/>
            <a:ext cx="1810478" cy="223267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0C7DF3AE-CB17-29C4-E721-3903A6702520}"/>
              </a:ext>
            </a:extLst>
          </p:cNvPr>
          <p:cNvSpPr/>
          <p:nvPr/>
        </p:nvSpPr>
        <p:spPr>
          <a:xfrm>
            <a:off x="5160237" y="317578"/>
            <a:ext cx="1183107"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1818-1893</a:t>
            </a:r>
            <a:endParaRPr lang="fr-F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51864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88" y="130428"/>
            <a:ext cx="3327058" cy="3693319"/>
          </a:xfrm>
          <a:prstGeom prst="rect">
            <a:avLst/>
          </a:prstGeom>
          <a:solidFill>
            <a:schemeClr val="tx2">
              <a:lumMod val="20000"/>
              <a:lumOff val="80000"/>
            </a:schemeClr>
          </a:solidFill>
          <a:ln w="38100">
            <a:solidFill>
              <a:schemeClr val="tx1"/>
            </a:solidFill>
          </a:ln>
        </p:spPr>
        <p:txBody>
          <a:bodyPr wrap="square">
            <a:spAutoFit/>
          </a:bodyPr>
          <a:lstStyle/>
          <a:p>
            <a:r>
              <a:rPr lang="fr-FR" dirty="0"/>
              <a:t>*1730-1893</a:t>
            </a:r>
          </a:p>
          <a:p>
            <a:r>
              <a:rPr lang="fr-FR" dirty="0"/>
              <a:t>Un processus global</a:t>
            </a:r>
          </a:p>
          <a:p>
            <a:r>
              <a:rPr lang="fr-FR" dirty="0"/>
              <a:t>En deux temps…</a:t>
            </a:r>
          </a:p>
          <a:p>
            <a:endParaRPr lang="fr-FR" dirty="0"/>
          </a:p>
          <a:p>
            <a:r>
              <a:rPr lang="fr-FR" dirty="0"/>
              <a:t>1) 1730-1830 : </a:t>
            </a:r>
            <a:r>
              <a:rPr lang="fr-FR" i="1" dirty="0"/>
              <a:t>Le Siècle chinois</a:t>
            </a:r>
          </a:p>
          <a:p>
            <a:endParaRPr lang="fr-FR" dirty="0"/>
          </a:p>
          <a:p>
            <a:r>
              <a:rPr lang="fr-FR" u="sng" dirty="0"/>
              <a:t>Un apogée des puissances asiatiques</a:t>
            </a:r>
            <a:r>
              <a:rPr lang="fr-FR" dirty="0"/>
              <a:t> lié à l’apogée chinois</a:t>
            </a:r>
          </a:p>
          <a:p>
            <a:endParaRPr lang="fr-FR" dirty="0"/>
          </a:p>
          <a:p>
            <a:r>
              <a:rPr lang="fr-FR" dirty="0"/>
              <a:t>Concomitant</a:t>
            </a:r>
          </a:p>
          <a:p>
            <a:r>
              <a:rPr lang="fr-FR" u="sng" dirty="0"/>
              <a:t>D’un relatif déclin européen</a:t>
            </a:r>
          </a:p>
          <a:p>
            <a:endParaRPr lang="fr-FR" dirty="0"/>
          </a:p>
          <a:p>
            <a:r>
              <a:rPr lang="fr-FR" dirty="0"/>
              <a:t>*Et qui sera suivi…</a:t>
            </a:r>
          </a:p>
        </p:txBody>
      </p:sp>
      <p:pic>
        <p:nvPicPr>
          <p:cNvPr id="13" name="Picture 2" descr="C:\Users\Christophe\Pictures\My Scans\2014-10 (oct.)\scan0009.jpg">
            <a:extLst>
              <a:ext uri="{FF2B5EF4-FFF2-40B4-BE49-F238E27FC236}">
                <a16:creationId xmlns:a16="http://schemas.microsoft.com/office/drawing/2014/main" id="{004BC205-2C7E-9C22-B909-43D9FEDE5AF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532063" y="152002"/>
            <a:ext cx="8479522" cy="655399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759D3A5-AD32-9F47-F2FA-5AFB69A9E850}"/>
              </a:ext>
            </a:extLst>
          </p:cNvPr>
          <p:cNvSpPr/>
          <p:nvPr/>
        </p:nvSpPr>
        <p:spPr>
          <a:xfrm>
            <a:off x="3697197" y="348058"/>
            <a:ext cx="1183107"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1730-1830</a:t>
            </a:r>
            <a:endParaRPr lang="fr-F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4102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2B4F1-26D2-5CA4-F397-C2F65A7E352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3BC02C9-AF69-B3C1-14C5-183199FC91CE}"/>
              </a:ext>
            </a:extLst>
          </p:cNvPr>
          <p:cNvSpPr/>
          <p:nvPr/>
        </p:nvSpPr>
        <p:spPr>
          <a:xfrm>
            <a:off x="57588" y="130428"/>
            <a:ext cx="3356172" cy="2308324"/>
          </a:xfrm>
          <a:prstGeom prst="rect">
            <a:avLst/>
          </a:prstGeom>
          <a:solidFill>
            <a:schemeClr val="tx2">
              <a:lumMod val="20000"/>
              <a:lumOff val="80000"/>
            </a:schemeClr>
          </a:solidFill>
          <a:ln w="38100">
            <a:solidFill>
              <a:schemeClr val="tx1"/>
            </a:solidFill>
          </a:ln>
        </p:spPr>
        <p:txBody>
          <a:bodyPr wrap="square">
            <a:spAutoFit/>
          </a:bodyPr>
          <a:lstStyle/>
          <a:p>
            <a:r>
              <a:rPr lang="fr-FR" dirty="0"/>
              <a:t>2) 1818-93 : D’une nouvelle </a:t>
            </a:r>
            <a:r>
              <a:rPr lang="fr-FR" u="sng" dirty="0"/>
              <a:t>poussée irrésistible</a:t>
            </a:r>
            <a:r>
              <a:rPr lang="fr-FR" dirty="0"/>
              <a:t> des </a:t>
            </a:r>
            <a:r>
              <a:rPr lang="fr-FR" sz="1700" dirty="0"/>
              <a:t>Européens</a:t>
            </a:r>
          </a:p>
          <a:p>
            <a:endParaRPr lang="fr-FR" dirty="0"/>
          </a:p>
          <a:p>
            <a:r>
              <a:rPr lang="fr-FR" dirty="0"/>
              <a:t>Voire d’une </a:t>
            </a:r>
            <a:r>
              <a:rPr lang="fr-FR" i="1" dirty="0"/>
              <a:t>agressivité sans précédent</a:t>
            </a:r>
            <a:r>
              <a:rPr lang="fr-FR" dirty="0"/>
              <a:t>…</a:t>
            </a:r>
            <a:endParaRPr lang="fr-FR" i="1" dirty="0"/>
          </a:p>
          <a:p>
            <a:endParaRPr lang="fr-FR" dirty="0"/>
          </a:p>
          <a:p>
            <a:r>
              <a:rPr lang="fr-FR" dirty="0"/>
              <a:t>Aboutissant à une conquête</a:t>
            </a:r>
          </a:p>
          <a:p>
            <a:r>
              <a:rPr lang="fr-FR" dirty="0"/>
              <a:t>Et à un partage de l’Asie…</a:t>
            </a:r>
          </a:p>
        </p:txBody>
      </p:sp>
      <p:pic>
        <p:nvPicPr>
          <p:cNvPr id="21" name="Image 20">
            <a:extLst>
              <a:ext uri="{FF2B5EF4-FFF2-40B4-BE49-F238E27FC236}">
                <a16:creationId xmlns:a16="http://schemas.microsoft.com/office/drawing/2014/main" id="{A77754C2-1021-80B3-24EA-9D2E13A50AF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532064" y="176816"/>
            <a:ext cx="8382432" cy="6529182"/>
          </a:xfrm>
          <a:prstGeom prst="rect">
            <a:avLst/>
          </a:prstGeom>
          <a:ln w="38100">
            <a:solidFill>
              <a:schemeClr val="tx1"/>
            </a:solidFill>
          </a:ln>
        </p:spPr>
      </p:pic>
      <p:sp>
        <p:nvSpPr>
          <p:cNvPr id="2" name="Rectangle 1">
            <a:extLst>
              <a:ext uri="{FF2B5EF4-FFF2-40B4-BE49-F238E27FC236}">
                <a16:creationId xmlns:a16="http://schemas.microsoft.com/office/drawing/2014/main" id="{8732A5D8-9D9D-B07E-20AF-27920BD4480C}"/>
              </a:ext>
            </a:extLst>
          </p:cNvPr>
          <p:cNvSpPr/>
          <p:nvPr/>
        </p:nvSpPr>
        <p:spPr>
          <a:xfrm>
            <a:off x="3697197" y="348058"/>
            <a:ext cx="1183107" cy="369332"/>
          </a:xfrm>
          <a:prstGeom prst="rect">
            <a:avLst/>
          </a:prstGeom>
          <a:solidFill>
            <a:srgbClr val="FFC000"/>
          </a:solidFill>
          <a:ln w="38100">
            <a:solidFill>
              <a:schemeClr val="tx1"/>
            </a:solidFill>
          </a:ln>
        </p:spPr>
        <p:txBody>
          <a:bodyPr wrap="square">
            <a:spAutoFit/>
          </a:bodyPr>
          <a:lstStyle/>
          <a:p>
            <a:r>
              <a:rPr lang="fr-FR" sz="1800" b="1" dirty="0">
                <a:solidFill>
                  <a:srgbClr val="000000"/>
                </a:solidFill>
                <a:effectLst/>
                <a:latin typeface="Calibri" panose="020F0502020204030204" pitchFamily="34" charset="0"/>
                <a:ea typeface="Times New Roman" panose="02020603050405020304" pitchFamily="18" charset="0"/>
              </a:rPr>
              <a:t>1</a:t>
            </a:r>
            <a:r>
              <a:rPr lang="fr-FR" b="1" dirty="0">
                <a:solidFill>
                  <a:srgbClr val="000000"/>
                </a:solidFill>
                <a:latin typeface="Calibri" panose="020F0502020204030204" pitchFamily="34" charset="0"/>
                <a:ea typeface="Times New Roman" panose="02020603050405020304" pitchFamily="18" charset="0"/>
              </a:rPr>
              <a:t>818-1893</a:t>
            </a:r>
            <a:endParaRPr lang="fr-F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33968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87" y="130428"/>
            <a:ext cx="4719129" cy="5078313"/>
          </a:xfrm>
          <a:prstGeom prst="rect">
            <a:avLst/>
          </a:prstGeom>
          <a:solidFill>
            <a:schemeClr val="tx2">
              <a:lumMod val="20000"/>
              <a:lumOff val="80000"/>
            </a:schemeClr>
          </a:solidFill>
          <a:ln w="38100">
            <a:solidFill>
              <a:schemeClr val="tx1"/>
            </a:solidFill>
          </a:ln>
        </p:spPr>
        <p:txBody>
          <a:bodyPr wrap="square">
            <a:spAutoFit/>
          </a:bodyPr>
          <a:lstStyle/>
          <a:p>
            <a:r>
              <a:rPr lang="fr-FR" dirty="0"/>
              <a:t>*Ce processus en deux temps</a:t>
            </a:r>
          </a:p>
          <a:p>
            <a:r>
              <a:rPr lang="fr-FR" dirty="0"/>
              <a:t>S’est décliné différemment</a:t>
            </a:r>
          </a:p>
          <a:p>
            <a:r>
              <a:rPr lang="fr-FR" dirty="0"/>
              <a:t>En fonction des zones géographiques…</a:t>
            </a:r>
          </a:p>
          <a:p>
            <a:endParaRPr lang="fr-FR" dirty="0"/>
          </a:p>
          <a:p>
            <a:r>
              <a:rPr lang="fr-FR" dirty="0"/>
              <a:t>*5 zones géographiques</a:t>
            </a:r>
          </a:p>
          <a:p>
            <a:r>
              <a:rPr lang="fr-FR" dirty="0"/>
              <a:t>- </a:t>
            </a:r>
            <a:r>
              <a:rPr lang="fr-FR" u="sng" dirty="0"/>
              <a:t>Chine</a:t>
            </a:r>
            <a:r>
              <a:rPr lang="fr-FR" dirty="0"/>
              <a:t> et </a:t>
            </a:r>
            <a:r>
              <a:rPr lang="fr-FR" u="sng" dirty="0"/>
              <a:t>Inde</a:t>
            </a:r>
            <a:r>
              <a:rPr lang="fr-FR" dirty="0"/>
              <a:t> au centre</a:t>
            </a:r>
          </a:p>
          <a:p>
            <a:r>
              <a:rPr lang="fr-FR" dirty="0"/>
              <a:t>- </a:t>
            </a:r>
            <a:r>
              <a:rPr lang="fr-FR" u="sng" dirty="0"/>
              <a:t>Indochine</a:t>
            </a:r>
            <a:r>
              <a:rPr lang="fr-FR" dirty="0"/>
              <a:t>, </a:t>
            </a:r>
            <a:r>
              <a:rPr lang="fr-FR" u="sng" dirty="0"/>
              <a:t>Insulinde</a:t>
            </a:r>
            <a:r>
              <a:rPr lang="fr-FR" dirty="0"/>
              <a:t> et </a:t>
            </a:r>
            <a:r>
              <a:rPr lang="fr-FR" u="sng" dirty="0"/>
              <a:t>Japon</a:t>
            </a:r>
            <a:r>
              <a:rPr lang="fr-FR" dirty="0"/>
              <a:t> en périphérie</a:t>
            </a:r>
          </a:p>
          <a:p>
            <a:endParaRPr lang="fr-FR" dirty="0"/>
          </a:p>
          <a:p>
            <a:r>
              <a:rPr lang="fr-FR" dirty="0"/>
              <a:t>*Et avant d’aborder le XIXe siècle</a:t>
            </a:r>
          </a:p>
          <a:p>
            <a:r>
              <a:rPr lang="fr-FR" dirty="0"/>
              <a:t>Faisons pour chacune un état des lieux</a:t>
            </a:r>
          </a:p>
          <a:p>
            <a:r>
              <a:rPr lang="fr-FR" dirty="0"/>
              <a:t>Aux siècles précédents</a:t>
            </a:r>
          </a:p>
          <a:p>
            <a:r>
              <a:rPr lang="fr-FR" dirty="0"/>
              <a:t>En commençant par l’élément central, la Chine</a:t>
            </a:r>
          </a:p>
          <a:p>
            <a:endParaRPr lang="fr-FR" dirty="0"/>
          </a:p>
          <a:p>
            <a:r>
              <a:rPr lang="fr-FR" dirty="0">
                <a:solidFill>
                  <a:srgbClr val="FF0000"/>
                </a:solidFill>
              </a:rPr>
              <a:t>NB : Plan à la fois </a:t>
            </a:r>
            <a:r>
              <a:rPr lang="fr-FR" i="1" dirty="0">
                <a:solidFill>
                  <a:srgbClr val="FF0000"/>
                </a:solidFill>
              </a:rPr>
              <a:t>géographique</a:t>
            </a:r>
          </a:p>
          <a:p>
            <a:r>
              <a:rPr lang="fr-FR" dirty="0">
                <a:solidFill>
                  <a:srgbClr val="FF0000"/>
                </a:solidFill>
              </a:rPr>
              <a:t>En passant d’une zone à une autre</a:t>
            </a:r>
          </a:p>
          <a:p>
            <a:r>
              <a:rPr lang="fr-FR" dirty="0">
                <a:solidFill>
                  <a:srgbClr val="FF0000"/>
                </a:solidFill>
              </a:rPr>
              <a:t>Tout en conservant </a:t>
            </a:r>
            <a:r>
              <a:rPr lang="fr-FR" i="1" dirty="0">
                <a:solidFill>
                  <a:srgbClr val="FF0000"/>
                </a:solidFill>
              </a:rPr>
              <a:t>une ligne chronologique</a:t>
            </a:r>
          </a:p>
          <a:p>
            <a:endParaRPr lang="fr-FR" dirty="0"/>
          </a:p>
          <a:p>
            <a:r>
              <a:rPr lang="fr-FR" dirty="0"/>
              <a:t>*Retour au XVIIe siècle…</a:t>
            </a:r>
          </a:p>
        </p:txBody>
      </p:sp>
      <p:pic>
        <p:nvPicPr>
          <p:cNvPr id="73" name="Picture 2" descr="C:\Users\Christophe\Pictures\My Scans\2014-10 (oct.)\scan0009.jpg">
            <a:extLst>
              <a:ext uri="{FF2B5EF4-FFF2-40B4-BE49-F238E27FC236}">
                <a16:creationId xmlns:a16="http://schemas.microsoft.com/office/drawing/2014/main" id="{DF0CB1CF-7750-5E4C-BBA8-64CA9721D80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31763" y="152003"/>
            <a:ext cx="7079821" cy="547213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263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hristophe\Pictures\My Scans\2016-02 (févr.)\scan0003.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63489" y="166328"/>
            <a:ext cx="6996583" cy="65253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92892" y="133265"/>
            <a:ext cx="4529233" cy="674928"/>
          </a:xfrm>
          <a:prstGeom prst="rect">
            <a:avLst/>
          </a:prstGeom>
          <a:solidFill>
            <a:srgbClr val="FFC000"/>
          </a:solidFill>
          <a:ln w="38100">
            <a:solidFill>
              <a:schemeClr val="tx1"/>
            </a:solidFill>
          </a:ln>
        </p:spPr>
        <p:txBody>
          <a:bodyPr wrap="square">
            <a:spAutoFit/>
          </a:bodyPr>
          <a:lstStyle/>
          <a:p>
            <a:pPr>
              <a:lnSpc>
                <a:spcPct val="107000"/>
              </a:lnSpc>
              <a:spcAft>
                <a:spcPts val="800"/>
              </a:spcAf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1644-1816 : La Chine des 1</a:t>
            </a:r>
            <a:r>
              <a:rPr lang="fr-FR" sz="1800" b="1" kern="100" baseline="30000" dirty="0">
                <a:effectLst/>
                <a:latin typeface="Aptos" panose="020B0004020202020204" pitchFamily="34" charset="0"/>
                <a:ea typeface="Aptos" panose="020B0004020202020204" pitchFamily="34" charset="0"/>
                <a:cs typeface="Times New Roman" panose="02020603050405020304" pitchFamily="18" charset="0"/>
              </a:rPr>
              <a:t>ers</a:t>
            </a:r>
            <a:r>
              <a:rPr lang="fr-FR" sz="1800" b="1" kern="100" dirty="0">
                <a:effectLst/>
                <a:latin typeface="Aptos" panose="020B0004020202020204" pitchFamily="34" charset="0"/>
                <a:ea typeface="Aptos" panose="020B0004020202020204" pitchFamily="34" charset="0"/>
                <a:cs typeface="Times New Roman" panose="02020603050405020304" pitchFamily="18" charset="0"/>
              </a:rPr>
              <a:t> Qing, de l’apogée du Siècle chinois au déclin</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96546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DB254-ABDC-2482-D3D5-73F9E0349665}"/>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E137870C-6ABF-0B57-C8C3-3B856564E39A}"/>
              </a:ext>
            </a:extLst>
          </p:cNvPr>
          <p:cNvSpPr/>
          <p:nvPr/>
        </p:nvSpPr>
        <p:spPr>
          <a:xfrm>
            <a:off x="202800" y="137160"/>
            <a:ext cx="11786400" cy="660420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r>
              <a:rPr lang="fr-FR" sz="1600" b="1" dirty="0"/>
              <a:t>1564-1824 : En Indochine, luttes hégémoniques entre l’Annam, la Birmanie et le Siam ; Déclins et vassalisations du Cambodge et du Laos</a:t>
            </a:r>
          </a:p>
          <a:p>
            <a:endParaRPr lang="fr-FR" sz="1600" b="1" dirty="0"/>
          </a:p>
          <a:p>
            <a:r>
              <a:rPr lang="fr-FR" sz="1600" b="1" dirty="0"/>
              <a:t>1) 100-1219 : Naissances des 1</a:t>
            </a:r>
            <a:r>
              <a:rPr lang="fr-FR" sz="1600" b="1" baseline="30000" dirty="0"/>
              <a:t>ers</a:t>
            </a:r>
            <a:r>
              <a:rPr lang="fr-FR" sz="1600" b="1" dirty="0"/>
              <a:t> royaumes indochinois ; Au XIIe siècle, apogée de l’Empire khmer d’Angkor</a:t>
            </a:r>
          </a:p>
          <a:p>
            <a:r>
              <a:rPr lang="fr-FR" sz="1600" dirty="0"/>
              <a:t>100-1000 : Naissances des 1</a:t>
            </a:r>
            <a:r>
              <a:rPr lang="fr-FR" sz="1600" baseline="30000" dirty="0"/>
              <a:t>ers</a:t>
            </a:r>
            <a:r>
              <a:rPr lang="fr-FR" sz="1600" dirty="0"/>
              <a:t> royaumes indochinois : Royaume khmer, Birmanie, Champa et </a:t>
            </a:r>
            <a:r>
              <a:rPr lang="fr-FR" sz="1600" dirty="0" err="1"/>
              <a:t>Dai</a:t>
            </a:r>
            <a:r>
              <a:rPr lang="fr-FR" sz="1600" dirty="0"/>
              <a:t> Viêt</a:t>
            </a:r>
          </a:p>
          <a:p>
            <a:pPr lvl="0"/>
            <a:r>
              <a:rPr lang="fr-FR" sz="1600" dirty="0"/>
              <a:t>1000-1219 : 1</a:t>
            </a:r>
            <a:r>
              <a:rPr lang="fr-FR" sz="1600" baseline="30000" dirty="0"/>
              <a:t>ères</a:t>
            </a:r>
            <a:r>
              <a:rPr lang="fr-FR" sz="1600" dirty="0"/>
              <a:t> expansions : Le </a:t>
            </a:r>
            <a:r>
              <a:rPr lang="fr-FR" sz="1600" dirty="0" err="1"/>
              <a:t>Dai</a:t>
            </a:r>
            <a:r>
              <a:rPr lang="fr-FR" sz="1600" dirty="0"/>
              <a:t> Viêt contre le Champa ; Extension et domination de l’Empire khmer ; Venus de Chine du sud, les Thaïs migrent vers le sud et s’installent au nord de l’Empire khmer</a:t>
            </a:r>
          </a:p>
          <a:p>
            <a:pPr lvl="0"/>
            <a:endParaRPr lang="fr-FR" sz="1600" b="1" dirty="0"/>
          </a:p>
          <a:p>
            <a:pPr lvl="0"/>
            <a:r>
              <a:rPr lang="fr-FR" sz="1600" b="1" dirty="0"/>
              <a:t>2) 1206-1364 : La tornade mongole : disparitions de la Birmanie et de l’Empire khmer ; Les 1</a:t>
            </a:r>
            <a:r>
              <a:rPr lang="fr-FR" sz="1600" b="1" baseline="30000" dirty="0"/>
              <a:t>ers</a:t>
            </a:r>
            <a:r>
              <a:rPr lang="fr-FR" sz="1600" b="1" dirty="0"/>
              <a:t> royaumes thaïs</a:t>
            </a:r>
          </a:p>
          <a:p>
            <a:pPr lvl="0"/>
            <a:r>
              <a:rPr lang="fr-FR" sz="1600" dirty="0"/>
              <a:t>1206-1294 : Au nord de l’Asie, </a:t>
            </a:r>
            <a:r>
              <a:rPr lang="fr-FR" sz="1600" i="1" dirty="0"/>
              <a:t>la tornade mongole</a:t>
            </a:r>
            <a:r>
              <a:rPr lang="fr-FR" sz="1600" dirty="0"/>
              <a:t> : naissance et expansion de l’Empire mongol</a:t>
            </a:r>
          </a:p>
          <a:p>
            <a:r>
              <a:rPr lang="fr-FR" sz="1600" dirty="0"/>
              <a:t>1238-1364 : Attaques des Mongols venus de Chine : Résistances du </a:t>
            </a:r>
            <a:r>
              <a:rPr lang="fr-FR" sz="1600" dirty="0" err="1"/>
              <a:t>Dai</a:t>
            </a:r>
            <a:r>
              <a:rPr lang="fr-FR" sz="1600" dirty="0"/>
              <a:t> Viêt et du Champa ; Déstabilisation de la Birmanie ; Déclin et reflux de l’Empire khmer ; Naissances des quatre royaumes thaïs : </a:t>
            </a:r>
            <a:r>
              <a:rPr lang="fr-FR" sz="1600" dirty="0" err="1"/>
              <a:t>Sukhothaï</a:t>
            </a:r>
            <a:r>
              <a:rPr lang="fr-FR" sz="1600" dirty="0"/>
              <a:t>, Lan Na, Siam et Lan </a:t>
            </a:r>
            <a:r>
              <a:rPr lang="fr-FR" sz="1600" dirty="0" err="1"/>
              <a:t>Xang</a:t>
            </a:r>
            <a:r>
              <a:rPr lang="fr-FR" sz="1600" dirty="0"/>
              <a:t> ; Scission de la Birmanie en deux : royaume des Chans thaïs d’Ava et royaume des Môn de </a:t>
            </a:r>
            <a:r>
              <a:rPr lang="fr-FR" sz="1600" dirty="0" err="1"/>
              <a:t>Pégou</a:t>
            </a:r>
            <a:endParaRPr lang="fr-FR" sz="1600" dirty="0"/>
          </a:p>
          <a:p>
            <a:endParaRPr lang="fr-FR" sz="1600" b="1" dirty="0"/>
          </a:p>
          <a:p>
            <a:r>
              <a:rPr lang="fr-FR" altLang="fr-FR" sz="1600" b="1" dirty="0">
                <a:latin typeface="+mn-lt"/>
                <a:cs typeface="Arial" panose="020B0604020202020204" pitchFamily="34" charset="0"/>
              </a:rPr>
              <a:t>3) 1350-1558 : Naissances des trois puissances :</a:t>
            </a:r>
            <a:r>
              <a:rPr lang="fr-FR" sz="1600" b="1" dirty="0">
                <a:latin typeface="+mn-lt"/>
              </a:rPr>
              <a:t> Siam, </a:t>
            </a:r>
            <a:r>
              <a:rPr lang="fr-FR" sz="1600" b="1" dirty="0" err="1">
                <a:latin typeface="+mn-lt"/>
              </a:rPr>
              <a:t>Dai</a:t>
            </a:r>
            <a:r>
              <a:rPr lang="fr-FR" sz="1600" b="1" dirty="0">
                <a:latin typeface="+mn-lt"/>
              </a:rPr>
              <a:t> Viêt et Birmanie</a:t>
            </a:r>
          </a:p>
          <a:p>
            <a:r>
              <a:rPr lang="fr-FR" sz="1600" dirty="0"/>
              <a:t>1350-1450 : Le Siam : Vassalisation de </a:t>
            </a:r>
            <a:r>
              <a:rPr lang="fr-FR" sz="1600" dirty="0" err="1"/>
              <a:t>Sukhothaï</a:t>
            </a:r>
            <a:r>
              <a:rPr lang="fr-FR" sz="1600" dirty="0"/>
              <a:t> et expansion dans la péninsule malaise jusqu’à l’isthme de Kra ; Les Siamois s’emparent d’Angkor, l’Empire khmer se réduit au Cambodge</a:t>
            </a:r>
          </a:p>
          <a:p>
            <a:r>
              <a:rPr lang="fr-FR" sz="1600" dirty="0"/>
              <a:t>1471 : Le </a:t>
            </a:r>
            <a:r>
              <a:rPr lang="fr-FR" sz="1600" dirty="0" err="1"/>
              <a:t>Dai</a:t>
            </a:r>
            <a:r>
              <a:rPr lang="fr-FR" sz="1600" dirty="0"/>
              <a:t> Viêt conquiert et vassalise le Champa</a:t>
            </a:r>
          </a:p>
          <a:p>
            <a:r>
              <a:rPr lang="fr-FR" sz="1600" dirty="0"/>
              <a:t>1485-1558 : Le royaume birman de Toungoo conquiert les royaumes d’Ava, de </a:t>
            </a:r>
            <a:r>
              <a:rPr lang="fr-FR" sz="1600" dirty="0" err="1"/>
              <a:t>Pégou</a:t>
            </a:r>
            <a:r>
              <a:rPr lang="fr-FR" sz="1600" dirty="0"/>
              <a:t> et du Lan Na, et réunifie la Birmanie</a:t>
            </a:r>
          </a:p>
          <a:p>
            <a:endParaRPr lang="fr-FR" sz="1600" dirty="0"/>
          </a:p>
          <a:p>
            <a:r>
              <a:rPr lang="fr-FR" altLang="fr-FR" sz="1600" b="1" dirty="0">
                <a:latin typeface="+mn-lt"/>
                <a:cs typeface="Arial" panose="020B0604020202020204" pitchFamily="34" charset="0"/>
              </a:rPr>
              <a:t>4) 1564-1688 : Expansions et luttes hégémoniques des trois puissances :</a:t>
            </a:r>
            <a:r>
              <a:rPr lang="fr-FR" sz="1600" b="1" dirty="0">
                <a:latin typeface="+mn-lt"/>
              </a:rPr>
              <a:t> Birmanie, Siam et </a:t>
            </a:r>
            <a:r>
              <a:rPr lang="fr-FR" sz="1600" b="1" dirty="0" err="1">
                <a:latin typeface="+mn-lt"/>
              </a:rPr>
              <a:t>Dai</a:t>
            </a:r>
            <a:r>
              <a:rPr lang="fr-FR" sz="1600" b="1" dirty="0">
                <a:latin typeface="+mn-lt"/>
              </a:rPr>
              <a:t> Viêt</a:t>
            </a:r>
            <a:endParaRPr lang="fr-FR" sz="1600" b="1" dirty="0"/>
          </a:p>
          <a:p>
            <a:r>
              <a:rPr lang="fr-FR" sz="1600" dirty="0"/>
              <a:t>1564-1584 : 1</a:t>
            </a:r>
            <a:r>
              <a:rPr lang="fr-FR" sz="1600" baseline="30000" dirty="0"/>
              <a:t>ère</a:t>
            </a:r>
            <a:r>
              <a:rPr lang="fr-FR" sz="1600" dirty="0"/>
              <a:t> guerre </a:t>
            </a:r>
            <a:r>
              <a:rPr lang="fr-FR" sz="1600" dirty="0" err="1"/>
              <a:t>birmano</a:t>
            </a:r>
            <a:r>
              <a:rPr lang="fr-FR" sz="1600" dirty="0"/>
              <a:t>-siamoise : Les Birmans conquièrent le Siam avant d’en être chassés</a:t>
            </a:r>
          </a:p>
          <a:p>
            <a:r>
              <a:rPr lang="fr-FR" sz="1600" dirty="0"/>
              <a:t>1590-1629 : La Birmanie affaiblie se morcèle à nouveau ; </a:t>
            </a:r>
            <a:r>
              <a:rPr lang="fr-FR" sz="1600" dirty="0" err="1"/>
              <a:t>Pégou</a:t>
            </a:r>
            <a:r>
              <a:rPr lang="fr-FR" sz="1600" dirty="0"/>
              <a:t> et le Lan Na redeviennent indépendants</a:t>
            </a:r>
          </a:p>
          <a:p>
            <a:r>
              <a:rPr lang="fr-FR" sz="1600" dirty="0"/>
              <a:t>1584-1688 : Le Siam, débarrassés des Birmans, dominent le centre de la péninsule : Vassalisation du Cambodge ; Le Siam s’ouvre aux Européens : commerçants hollandais de la VOC ; Echec de l’ambassade française de Louis XIV</a:t>
            </a:r>
          </a:p>
          <a:p>
            <a:r>
              <a:rPr lang="fr-FR" sz="1600" dirty="0"/>
              <a:t>1620-1674 : Au </a:t>
            </a:r>
            <a:r>
              <a:rPr lang="fr-FR" sz="1600" dirty="0" err="1"/>
              <a:t>Dai</a:t>
            </a:r>
            <a:r>
              <a:rPr lang="fr-FR" sz="1600" dirty="0"/>
              <a:t> Viêt, guerre civile et division entre les Trinh au nord et les Nguyen au sud</a:t>
            </a:r>
          </a:p>
        </p:txBody>
      </p:sp>
      <p:sp>
        <p:nvSpPr>
          <p:cNvPr id="2" name="PlaceHolder 1">
            <a:extLst>
              <a:ext uri="{FF2B5EF4-FFF2-40B4-BE49-F238E27FC236}">
                <a16:creationId xmlns:a16="http://schemas.microsoft.com/office/drawing/2014/main" id="{D8AC9235-9EA5-2F18-0769-4FCC23B22DF4}"/>
              </a:ext>
            </a:extLst>
          </p:cNvPr>
          <p:cNvSpPr>
            <a:spLocks noGrp="1"/>
          </p:cNvSpPr>
          <p:nvPr>
            <p:ph type="sldNum" idx="5"/>
          </p:nvPr>
        </p:nvSpPr>
        <p:spPr>
          <a:xfrm>
            <a:off x="8610480" y="6356520"/>
            <a:ext cx="2742480" cy="364320"/>
          </a:xfrm>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3</a:t>
            </a:fld>
            <a:endParaRPr/>
          </a:p>
        </p:txBody>
      </p:sp>
    </p:spTree>
    <p:extLst>
      <p:ext uri="{BB962C8B-B14F-4D97-AF65-F5344CB8AC3E}">
        <p14:creationId xmlns:p14="http://schemas.microsoft.com/office/powerpoint/2010/main" val="644521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14BE8-B61D-180F-8A38-028F23D1200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04E98F4-D606-4C29-084F-BB44E41BF1FA}"/>
              </a:ext>
            </a:extLst>
          </p:cNvPr>
          <p:cNvSpPr/>
          <p:nvPr/>
        </p:nvSpPr>
        <p:spPr>
          <a:xfrm>
            <a:off x="118144" y="98795"/>
            <a:ext cx="5328991" cy="5909310"/>
          </a:xfrm>
          <a:prstGeom prst="rect">
            <a:avLst/>
          </a:prstGeom>
          <a:solidFill>
            <a:schemeClr val="tx2">
              <a:lumMod val="20000"/>
              <a:lumOff val="80000"/>
            </a:schemeClr>
          </a:solidFill>
          <a:ln w="38100">
            <a:solidFill>
              <a:schemeClr val="tx1"/>
            </a:solidFill>
          </a:ln>
        </p:spPr>
        <p:txBody>
          <a:bodyPr wrap="square">
            <a:spAutoFit/>
          </a:bodyPr>
          <a:lstStyle/>
          <a:p>
            <a:r>
              <a:rPr lang="fr-FR" sz="1800" b="1" kern="100" dirty="0">
                <a:effectLst/>
                <a:ea typeface="Aptos" panose="020B0004020202020204" pitchFamily="34" charset="0"/>
                <a:cs typeface="Times New Roman" panose="02020603050405020304" pitchFamily="18" charset="0"/>
              </a:rPr>
              <a:t>1644-1681 : Les Qing mandchous </a:t>
            </a:r>
            <a:r>
              <a:rPr lang="fr-FR" b="1" kern="100" dirty="0">
                <a:ea typeface="Aptos" panose="020B0004020202020204" pitchFamily="34" charset="0"/>
                <a:cs typeface="Times New Roman" panose="02020603050405020304" pitchFamily="18" charset="0"/>
              </a:rPr>
              <a:t>s’emparent de Pékin et du trône impérial, et </a:t>
            </a:r>
            <a:r>
              <a:rPr lang="fr-FR" sz="1800" b="1" kern="100" dirty="0">
                <a:effectLst/>
                <a:ea typeface="Aptos" panose="020B0004020202020204" pitchFamily="34" charset="0"/>
                <a:cs typeface="Times New Roman" panose="02020603050405020304" pitchFamily="18" charset="0"/>
              </a:rPr>
              <a:t>conquièrent la Chine des Ming</a:t>
            </a:r>
            <a:endParaRPr lang="fr-FR" b="1" dirty="0"/>
          </a:p>
          <a:p>
            <a:endParaRPr lang="fr-FR" dirty="0"/>
          </a:p>
          <a:p>
            <a:r>
              <a:rPr lang="fr-FR" dirty="0"/>
              <a:t>Rappels…</a:t>
            </a:r>
          </a:p>
          <a:p>
            <a:endParaRPr lang="fr-FR" dirty="0"/>
          </a:p>
          <a:p>
            <a:r>
              <a:rPr lang="fr-FR" dirty="0"/>
              <a:t>*1635 : </a:t>
            </a:r>
            <a:r>
              <a:rPr lang="fr-FR" dirty="0" err="1"/>
              <a:t>Abahai</a:t>
            </a:r>
            <a:r>
              <a:rPr lang="fr-FR" dirty="0"/>
              <a:t>, chef des </a:t>
            </a:r>
            <a:r>
              <a:rPr lang="fr-FR" dirty="0" err="1"/>
              <a:t>Jürchens</a:t>
            </a:r>
            <a:endParaRPr lang="fr-FR" dirty="0"/>
          </a:p>
          <a:p>
            <a:r>
              <a:rPr lang="fr-FR" dirty="0"/>
              <a:t>Peuple turco-mongol du nord-est, vassal de la Chine</a:t>
            </a:r>
          </a:p>
          <a:p>
            <a:r>
              <a:rPr lang="fr-FR" dirty="0"/>
              <a:t>Fonde la dynastie des Qing</a:t>
            </a:r>
          </a:p>
          <a:p>
            <a:endParaRPr lang="fr-FR" dirty="0"/>
          </a:p>
          <a:p>
            <a:r>
              <a:rPr lang="fr-FR" dirty="0"/>
              <a:t>*Les </a:t>
            </a:r>
            <a:r>
              <a:rPr lang="fr-FR" dirty="0" err="1"/>
              <a:t>Jürchen</a:t>
            </a:r>
            <a:r>
              <a:rPr lang="fr-FR" dirty="0"/>
              <a:t>, alliés aux Mongols orientaux du Sud</a:t>
            </a:r>
          </a:p>
          <a:p>
            <a:r>
              <a:rPr lang="fr-FR" dirty="0"/>
              <a:t>Prennent le nom de </a:t>
            </a:r>
            <a:r>
              <a:rPr lang="fr-FR" i="1" dirty="0"/>
              <a:t>Mandchous</a:t>
            </a:r>
          </a:p>
          <a:p>
            <a:r>
              <a:rPr lang="fr-FR" dirty="0"/>
              <a:t>Et leur territoire devient la Mandchourie</a:t>
            </a:r>
          </a:p>
          <a:p>
            <a:endParaRPr lang="fr-FR" dirty="0"/>
          </a:p>
          <a:p>
            <a:r>
              <a:rPr lang="fr-FR" dirty="0"/>
              <a:t>*1644 : Les Mandchous s’emparent de Pékin</a:t>
            </a:r>
          </a:p>
          <a:p>
            <a:r>
              <a:rPr lang="fr-FR" dirty="0"/>
              <a:t>Et du trône impérial ; Aux Ming </a:t>
            </a:r>
            <a:r>
              <a:rPr lang="fr-FR" u="sng" dirty="0"/>
              <a:t>chinois</a:t>
            </a:r>
            <a:r>
              <a:rPr lang="fr-FR" dirty="0"/>
              <a:t> (1368-1644) Succèdent les Qing (1644-1912), la dernière dynastie</a:t>
            </a:r>
          </a:p>
          <a:p>
            <a:endParaRPr lang="fr-FR" dirty="0"/>
          </a:p>
          <a:p>
            <a:r>
              <a:rPr lang="fr-FR" dirty="0"/>
              <a:t>*Mais la conquête de la Chine ne fait que commencer</a:t>
            </a:r>
          </a:p>
          <a:p>
            <a:r>
              <a:rPr lang="fr-FR" dirty="0"/>
              <a:t>Elle prendra presque un demi-siècle</a:t>
            </a:r>
          </a:p>
          <a:p>
            <a:endParaRPr lang="fr-FR" dirty="0"/>
          </a:p>
          <a:p>
            <a:r>
              <a:rPr lang="fr-FR" dirty="0"/>
              <a:t>*Les Qing devront faire face à trois résistances…</a:t>
            </a:r>
          </a:p>
        </p:txBody>
      </p:sp>
      <p:pic>
        <p:nvPicPr>
          <p:cNvPr id="8" name="Picture 2" descr="C:\Users\Christophe\Pictures\My Scans\2014-07 (juil.)\scan0001.jpg">
            <a:extLst>
              <a:ext uri="{FF2B5EF4-FFF2-40B4-BE49-F238E27FC236}">
                <a16:creationId xmlns:a16="http://schemas.microsoft.com/office/drawing/2014/main" id="{D2B2E7E2-37ED-6AA0-0C04-AA55710CE50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552661" y="145406"/>
            <a:ext cx="6429935" cy="655329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7158606-665A-749D-BB7C-427BC14A0A26}"/>
              </a:ext>
            </a:extLst>
          </p:cNvPr>
          <p:cNvSpPr/>
          <p:nvPr/>
        </p:nvSpPr>
        <p:spPr>
          <a:xfrm>
            <a:off x="5518597" y="1696602"/>
            <a:ext cx="1022415" cy="438141"/>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Abahai</a:t>
            </a:r>
            <a:endParaRPr lang="fr-FR" sz="1200" dirty="0">
              <a:solidFill>
                <a:schemeClr val="tx1"/>
              </a:solidFill>
            </a:endParaRPr>
          </a:p>
          <a:p>
            <a:pPr algn="ctr">
              <a:defRPr/>
            </a:pPr>
            <a:r>
              <a:rPr lang="fr-FR" sz="1200" dirty="0">
                <a:solidFill>
                  <a:schemeClr val="tx1"/>
                </a:solidFill>
              </a:rPr>
              <a:t>1626-43</a:t>
            </a:r>
          </a:p>
        </p:txBody>
      </p:sp>
      <p:sp>
        <p:nvSpPr>
          <p:cNvPr id="4" name="Rectangle 3">
            <a:extLst>
              <a:ext uri="{FF2B5EF4-FFF2-40B4-BE49-F238E27FC236}">
                <a16:creationId xmlns:a16="http://schemas.microsoft.com/office/drawing/2014/main" id="{B2B81682-663B-3E45-29AE-4B7309277FAF}"/>
              </a:ext>
            </a:extLst>
          </p:cNvPr>
          <p:cNvSpPr/>
          <p:nvPr/>
        </p:nvSpPr>
        <p:spPr>
          <a:xfrm>
            <a:off x="5504621" y="1107568"/>
            <a:ext cx="1033084" cy="43814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Nurhaci</a:t>
            </a:r>
            <a:endParaRPr lang="fr-FR" sz="1200" dirty="0">
              <a:solidFill>
                <a:schemeClr val="tx1"/>
              </a:solidFill>
            </a:endParaRPr>
          </a:p>
          <a:p>
            <a:pPr algn="ctr">
              <a:defRPr/>
            </a:pPr>
            <a:r>
              <a:rPr lang="fr-FR" sz="1200" dirty="0">
                <a:solidFill>
                  <a:schemeClr val="tx1"/>
                </a:solidFill>
              </a:rPr>
              <a:t>1616-26</a:t>
            </a:r>
          </a:p>
        </p:txBody>
      </p:sp>
      <p:cxnSp>
        <p:nvCxnSpPr>
          <p:cNvPr id="5" name="Connecteur droit avec flèche 4">
            <a:extLst>
              <a:ext uri="{FF2B5EF4-FFF2-40B4-BE49-F238E27FC236}">
                <a16:creationId xmlns:a16="http://schemas.microsoft.com/office/drawing/2014/main" id="{74A85C9D-44F3-AD1B-2D63-3EC2A19800DB}"/>
              </a:ext>
            </a:extLst>
          </p:cNvPr>
          <p:cNvCxnSpPr>
            <a:cxnSpLocks/>
            <a:stCxn id="4" idx="2"/>
            <a:endCxn id="2" idx="0"/>
          </p:cNvCxnSpPr>
          <p:nvPr/>
        </p:nvCxnSpPr>
        <p:spPr>
          <a:xfrm>
            <a:off x="6021163" y="1545708"/>
            <a:ext cx="8642" cy="15089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03EC080-E762-E392-B52E-A60EC739FA80}"/>
              </a:ext>
            </a:extLst>
          </p:cNvPr>
          <p:cNvSpPr/>
          <p:nvPr/>
        </p:nvSpPr>
        <p:spPr>
          <a:xfrm>
            <a:off x="5518597" y="2259575"/>
            <a:ext cx="1005273" cy="534622"/>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Shunzhi</a:t>
            </a:r>
            <a:endParaRPr lang="fr-FR" sz="1200" dirty="0">
              <a:solidFill>
                <a:schemeClr val="tx1"/>
              </a:solidFill>
            </a:endParaRPr>
          </a:p>
          <a:p>
            <a:pPr algn="ctr">
              <a:defRPr/>
            </a:pPr>
            <a:r>
              <a:rPr lang="fr-FR" sz="1200" dirty="0">
                <a:solidFill>
                  <a:schemeClr val="tx1"/>
                </a:solidFill>
              </a:rPr>
              <a:t>1643-61</a:t>
            </a:r>
          </a:p>
        </p:txBody>
      </p:sp>
      <p:sp>
        <p:nvSpPr>
          <p:cNvPr id="7" name="Rectangle 6">
            <a:extLst>
              <a:ext uri="{FF2B5EF4-FFF2-40B4-BE49-F238E27FC236}">
                <a16:creationId xmlns:a16="http://schemas.microsoft.com/office/drawing/2014/main" id="{C5691B9C-A5F6-5A15-F828-048956D78D22}"/>
              </a:ext>
            </a:extLst>
          </p:cNvPr>
          <p:cNvSpPr/>
          <p:nvPr/>
        </p:nvSpPr>
        <p:spPr>
          <a:xfrm>
            <a:off x="5504621" y="504267"/>
            <a:ext cx="1020954" cy="515611"/>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tx1"/>
                </a:solidFill>
              </a:rPr>
              <a:t>QING</a:t>
            </a:r>
          </a:p>
          <a:p>
            <a:pPr algn="ctr">
              <a:defRPr/>
            </a:pPr>
            <a:r>
              <a:rPr lang="fr-FR" sz="1200" dirty="0">
                <a:solidFill>
                  <a:schemeClr val="tx1"/>
                </a:solidFill>
              </a:rPr>
              <a:t>1636-1912</a:t>
            </a:r>
          </a:p>
        </p:txBody>
      </p:sp>
      <p:cxnSp>
        <p:nvCxnSpPr>
          <p:cNvPr id="9" name="Connecteur droit avec flèche 8">
            <a:extLst>
              <a:ext uri="{FF2B5EF4-FFF2-40B4-BE49-F238E27FC236}">
                <a16:creationId xmlns:a16="http://schemas.microsoft.com/office/drawing/2014/main" id="{25CEBE4F-9B41-D8CE-8F8C-BF21B5886942}"/>
              </a:ext>
            </a:extLst>
          </p:cNvPr>
          <p:cNvCxnSpPr>
            <a:cxnSpLocks/>
            <a:stCxn id="2" idx="2"/>
            <a:endCxn id="6" idx="0"/>
          </p:cNvCxnSpPr>
          <p:nvPr/>
        </p:nvCxnSpPr>
        <p:spPr>
          <a:xfrm flipH="1">
            <a:off x="6021234" y="2134743"/>
            <a:ext cx="8571" cy="12483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B3DF659D-90AB-FC69-43B7-26FF0C523FBF}"/>
              </a:ext>
            </a:extLst>
          </p:cNvPr>
          <p:cNvSpPr/>
          <p:nvPr/>
        </p:nvSpPr>
        <p:spPr>
          <a:xfrm>
            <a:off x="9126774" y="2176731"/>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31" name="Connecteur droit avec flèche 30">
            <a:extLst>
              <a:ext uri="{FF2B5EF4-FFF2-40B4-BE49-F238E27FC236}">
                <a16:creationId xmlns:a16="http://schemas.microsoft.com/office/drawing/2014/main" id="{84B12AEB-4ACD-A0AA-C16F-5AF2C248734B}"/>
              </a:ext>
            </a:extLst>
          </p:cNvPr>
          <p:cNvCxnSpPr>
            <a:cxnSpLocks/>
          </p:cNvCxnSpPr>
          <p:nvPr/>
        </p:nvCxnSpPr>
        <p:spPr>
          <a:xfrm flipH="1">
            <a:off x="9301644" y="1326638"/>
            <a:ext cx="1630213" cy="8500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392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98F27-D2E2-CC57-27AA-83F887C51C9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183E642-C317-0713-952A-1BDF42FAFCF9}"/>
              </a:ext>
            </a:extLst>
          </p:cNvPr>
          <p:cNvSpPr/>
          <p:nvPr/>
        </p:nvSpPr>
        <p:spPr>
          <a:xfrm>
            <a:off x="118144" y="98795"/>
            <a:ext cx="5328991" cy="2862322"/>
          </a:xfrm>
          <a:prstGeom prst="rect">
            <a:avLst/>
          </a:prstGeom>
          <a:solidFill>
            <a:schemeClr val="tx2">
              <a:lumMod val="20000"/>
              <a:lumOff val="80000"/>
            </a:schemeClr>
          </a:solidFill>
          <a:ln w="38100">
            <a:solidFill>
              <a:schemeClr val="tx1"/>
            </a:solidFill>
          </a:ln>
        </p:spPr>
        <p:txBody>
          <a:bodyPr wrap="square">
            <a:spAutoFit/>
          </a:bodyPr>
          <a:lstStyle/>
          <a:p>
            <a:r>
              <a:rPr lang="fr-FR" sz="1800" b="1" kern="100" dirty="0">
                <a:effectLst/>
                <a:ea typeface="Aptos" panose="020B0004020202020204" pitchFamily="34" charset="0"/>
                <a:cs typeface="Times New Roman" panose="02020603050405020304" pitchFamily="18" charset="0"/>
              </a:rPr>
              <a:t>1644-1681 : Les Qing mandchous </a:t>
            </a:r>
            <a:r>
              <a:rPr lang="fr-FR" b="1" kern="100" dirty="0">
                <a:ea typeface="Aptos" panose="020B0004020202020204" pitchFamily="34" charset="0"/>
                <a:cs typeface="Times New Roman" panose="02020603050405020304" pitchFamily="18" charset="0"/>
              </a:rPr>
              <a:t>s’emparent de Pékin et du trône impérial, et </a:t>
            </a:r>
            <a:r>
              <a:rPr lang="fr-FR" sz="1800" b="1" kern="100" dirty="0">
                <a:effectLst/>
                <a:ea typeface="Aptos" panose="020B0004020202020204" pitchFamily="34" charset="0"/>
                <a:cs typeface="Times New Roman" panose="02020603050405020304" pitchFamily="18" charset="0"/>
              </a:rPr>
              <a:t>conquièrent la Chine des Ming</a:t>
            </a:r>
            <a:endParaRPr lang="fr-FR" dirty="0"/>
          </a:p>
          <a:p>
            <a:endParaRPr lang="fr-FR" dirty="0"/>
          </a:p>
          <a:p>
            <a:r>
              <a:rPr lang="fr-FR" dirty="0"/>
              <a:t>1) 1644-61 : Les derniers Ming, réfugiés au sud…</a:t>
            </a:r>
          </a:p>
          <a:p>
            <a:endParaRPr lang="fr-FR" dirty="0"/>
          </a:p>
          <a:p>
            <a:r>
              <a:rPr lang="fr-FR" dirty="0"/>
              <a:t>2) 1644-61 : Puis, les pirates </a:t>
            </a:r>
            <a:r>
              <a:rPr lang="fr-FR" i="1" dirty="0"/>
              <a:t>nationalistes</a:t>
            </a:r>
            <a:r>
              <a:rPr lang="fr-FR" dirty="0"/>
              <a:t> du Fujian</a:t>
            </a:r>
          </a:p>
          <a:p>
            <a:r>
              <a:rPr lang="fr-FR" dirty="0"/>
              <a:t>Soutiens des Ming</a:t>
            </a:r>
          </a:p>
          <a:p>
            <a:endParaRPr lang="fr-FR" dirty="0"/>
          </a:p>
          <a:p>
            <a:r>
              <a:rPr lang="fr-FR" dirty="0"/>
              <a:t>3) 1673-81 : Et enfin, la révolte des gouverneurs militaires du sud, </a:t>
            </a:r>
            <a:r>
              <a:rPr lang="fr-FR" i="1" dirty="0"/>
              <a:t>les Trois Feudataires</a:t>
            </a:r>
            <a:r>
              <a:rPr lang="fr-FR" dirty="0"/>
              <a:t>…</a:t>
            </a:r>
            <a:endParaRPr lang="fr-FR" i="1" dirty="0"/>
          </a:p>
        </p:txBody>
      </p:sp>
      <p:pic>
        <p:nvPicPr>
          <p:cNvPr id="8" name="Picture 2" descr="C:\Users\Christophe\Pictures\My Scans\2014-07 (juil.)\scan0001.jpg">
            <a:extLst>
              <a:ext uri="{FF2B5EF4-FFF2-40B4-BE49-F238E27FC236}">
                <a16:creationId xmlns:a16="http://schemas.microsoft.com/office/drawing/2014/main" id="{6208433B-0A6C-910A-9A73-1D8063EBCF9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552661" y="145406"/>
            <a:ext cx="6429935" cy="655329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8E1F3863-0419-9790-952D-0F72FE4C27B3}"/>
              </a:ext>
            </a:extLst>
          </p:cNvPr>
          <p:cNvSpPr/>
          <p:nvPr/>
        </p:nvSpPr>
        <p:spPr>
          <a:xfrm>
            <a:off x="9643609" y="3053026"/>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9BE28E4-C0A0-D6E3-984D-44661073F2CD}"/>
              </a:ext>
            </a:extLst>
          </p:cNvPr>
          <p:cNvSpPr/>
          <p:nvPr/>
        </p:nvSpPr>
        <p:spPr>
          <a:xfrm>
            <a:off x="9126774" y="2176731"/>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4" name="Ellipse 23">
            <a:extLst>
              <a:ext uri="{FF2B5EF4-FFF2-40B4-BE49-F238E27FC236}">
                <a16:creationId xmlns:a16="http://schemas.microsoft.com/office/drawing/2014/main" id="{E2F3DA41-EB2E-846C-F48D-2F31497B8789}"/>
              </a:ext>
            </a:extLst>
          </p:cNvPr>
          <p:cNvSpPr/>
          <p:nvPr/>
        </p:nvSpPr>
        <p:spPr>
          <a:xfrm>
            <a:off x="9850314" y="2978539"/>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6AC30A36-1C49-557A-77DB-CD44C3D358D0}"/>
              </a:ext>
            </a:extLst>
          </p:cNvPr>
          <p:cNvSpPr/>
          <p:nvPr/>
        </p:nvSpPr>
        <p:spPr>
          <a:xfrm>
            <a:off x="9675444" y="3837294"/>
            <a:ext cx="174870" cy="148974"/>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3D3EF84A-DE06-9937-63BB-AAA22F078554}"/>
              </a:ext>
            </a:extLst>
          </p:cNvPr>
          <p:cNvSpPr/>
          <p:nvPr/>
        </p:nvSpPr>
        <p:spPr>
          <a:xfrm>
            <a:off x="7526618" y="3762807"/>
            <a:ext cx="174870" cy="148974"/>
          </a:xfrm>
          <a:prstGeom prst="ellipse">
            <a:avLst/>
          </a:prstGeom>
          <a:solidFill>
            <a:srgbClr val="0020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ED31796D-3073-BF4F-E329-5546BA06518F}"/>
              </a:ext>
            </a:extLst>
          </p:cNvPr>
          <p:cNvSpPr/>
          <p:nvPr/>
        </p:nvSpPr>
        <p:spPr>
          <a:xfrm>
            <a:off x="4819358" y="101987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362A537F-C522-9CFA-E4B1-CE84FA0D36E6}"/>
              </a:ext>
            </a:extLst>
          </p:cNvPr>
          <p:cNvSpPr/>
          <p:nvPr/>
        </p:nvSpPr>
        <p:spPr>
          <a:xfrm>
            <a:off x="5020360" y="1602710"/>
            <a:ext cx="174870" cy="148974"/>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A2A2DCF2-C75D-8D29-04B5-31BABA0BA394}"/>
              </a:ext>
            </a:extLst>
          </p:cNvPr>
          <p:cNvSpPr/>
          <p:nvPr/>
        </p:nvSpPr>
        <p:spPr>
          <a:xfrm>
            <a:off x="3981055" y="2652122"/>
            <a:ext cx="174870" cy="148974"/>
          </a:xfrm>
          <a:prstGeom prst="ellipse">
            <a:avLst/>
          </a:prstGeom>
          <a:solidFill>
            <a:srgbClr val="0020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1" name="Connecteur droit avec flèche 30">
            <a:extLst>
              <a:ext uri="{FF2B5EF4-FFF2-40B4-BE49-F238E27FC236}">
                <a16:creationId xmlns:a16="http://schemas.microsoft.com/office/drawing/2014/main" id="{66C236BF-E359-EADB-8401-97FF75A8957D}"/>
              </a:ext>
            </a:extLst>
          </p:cNvPr>
          <p:cNvCxnSpPr>
            <a:cxnSpLocks/>
          </p:cNvCxnSpPr>
          <p:nvPr/>
        </p:nvCxnSpPr>
        <p:spPr>
          <a:xfrm flipH="1">
            <a:off x="9301644" y="1326638"/>
            <a:ext cx="1630213" cy="85009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70" name="Connecteur droit avec flèche 3169">
            <a:extLst>
              <a:ext uri="{FF2B5EF4-FFF2-40B4-BE49-F238E27FC236}">
                <a16:creationId xmlns:a16="http://schemas.microsoft.com/office/drawing/2014/main" id="{95974334-4B8F-D58F-1B39-31A2C83B93BA}"/>
              </a:ext>
            </a:extLst>
          </p:cNvPr>
          <p:cNvCxnSpPr>
            <a:cxnSpLocks/>
          </p:cNvCxnSpPr>
          <p:nvPr/>
        </p:nvCxnSpPr>
        <p:spPr>
          <a:xfrm>
            <a:off x="9284502" y="2325705"/>
            <a:ext cx="511207" cy="65283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75" name="Connecteur droit avec flèche 3174">
            <a:extLst>
              <a:ext uri="{FF2B5EF4-FFF2-40B4-BE49-F238E27FC236}">
                <a16:creationId xmlns:a16="http://schemas.microsoft.com/office/drawing/2014/main" id="{E0B1AC8B-6022-5E41-03D8-D6F3C6D2B043}"/>
              </a:ext>
            </a:extLst>
          </p:cNvPr>
          <p:cNvCxnSpPr>
            <a:cxnSpLocks/>
            <a:endCxn id="25" idx="7"/>
          </p:cNvCxnSpPr>
          <p:nvPr/>
        </p:nvCxnSpPr>
        <p:spPr>
          <a:xfrm flipH="1">
            <a:off x="9824705" y="3191950"/>
            <a:ext cx="128732" cy="66716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79" name="Connecteur droit avec flèche 3178">
            <a:extLst>
              <a:ext uri="{FF2B5EF4-FFF2-40B4-BE49-F238E27FC236}">
                <a16:creationId xmlns:a16="http://schemas.microsoft.com/office/drawing/2014/main" id="{9DBDA5BA-BDD0-8781-D393-A7003D8B1043}"/>
              </a:ext>
            </a:extLst>
          </p:cNvPr>
          <p:cNvCxnSpPr>
            <a:cxnSpLocks/>
            <a:stCxn id="25" idx="2"/>
            <a:endCxn id="6" idx="6"/>
          </p:cNvCxnSpPr>
          <p:nvPr/>
        </p:nvCxnSpPr>
        <p:spPr>
          <a:xfrm flipH="1">
            <a:off x="9126774" y="3911781"/>
            <a:ext cx="548670" cy="1643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F4A99CCB-CCA2-873A-6A71-1DCADA22F209}"/>
              </a:ext>
            </a:extLst>
          </p:cNvPr>
          <p:cNvSpPr/>
          <p:nvPr/>
        </p:nvSpPr>
        <p:spPr>
          <a:xfrm>
            <a:off x="8951904" y="4001682"/>
            <a:ext cx="174870" cy="148974"/>
          </a:xfrm>
          <a:prstGeom prst="ellipse">
            <a:avLst/>
          </a:prstGeom>
          <a:solidFill>
            <a:srgbClr val="00206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avec flèche 8">
            <a:extLst>
              <a:ext uri="{FF2B5EF4-FFF2-40B4-BE49-F238E27FC236}">
                <a16:creationId xmlns:a16="http://schemas.microsoft.com/office/drawing/2014/main" id="{F0593067-3D00-038C-52BC-057CD99567DD}"/>
              </a:ext>
            </a:extLst>
          </p:cNvPr>
          <p:cNvCxnSpPr>
            <a:cxnSpLocks/>
            <a:stCxn id="6" idx="1"/>
            <a:endCxn id="26" idx="5"/>
          </p:cNvCxnSpPr>
          <p:nvPr/>
        </p:nvCxnSpPr>
        <p:spPr>
          <a:xfrm flipH="1" flipV="1">
            <a:off x="7675879" y="3889964"/>
            <a:ext cx="1301634" cy="1335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192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10F7-E1BA-C3EE-3585-44923352039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1F533EB-98EF-F343-3885-BC08DB0C043F}"/>
              </a:ext>
            </a:extLst>
          </p:cNvPr>
          <p:cNvSpPr/>
          <p:nvPr/>
        </p:nvSpPr>
        <p:spPr>
          <a:xfrm>
            <a:off x="65345" y="98796"/>
            <a:ext cx="5096430" cy="4755148"/>
          </a:xfrm>
          <a:prstGeom prst="rect">
            <a:avLst/>
          </a:prstGeom>
          <a:solidFill>
            <a:schemeClr val="tx2">
              <a:lumMod val="20000"/>
              <a:lumOff val="80000"/>
            </a:schemeClr>
          </a:solidFill>
          <a:ln w="38100">
            <a:solidFill>
              <a:schemeClr val="tx1"/>
            </a:solidFill>
          </a:ln>
        </p:spPr>
        <p:txBody>
          <a:bodyPr wrap="square">
            <a:spAutoFit/>
          </a:bodyPr>
          <a:lstStyle/>
          <a:p>
            <a:r>
              <a:rPr lang="fr-FR" sz="1800" b="1" kern="100" dirty="0">
                <a:effectLst/>
                <a:ea typeface="Aptos" panose="020B0004020202020204" pitchFamily="34" charset="0"/>
                <a:cs typeface="Times New Roman" panose="02020603050405020304" pitchFamily="18" charset="0"/>
              </a:rPr>
              <a:t>1661-1775 : Sous les règnes des despotes éclairés, </a:t>
            </a:r>
            <a:r>
              <a:rPr lang="fr-FR" b="1" dirty="0"/>
              <a:t>Kangxi, </a:t>
            </a:r>
            <a:r>
              <a:rPr lang="fr-FR" b="1" dirty="0" err="1"/>
              <a:t>Yongzheng</a:t>
            </a:r>
            <a:r>
              <a:rPr lang="fr-FR" b="1" dirty="0"/>
              <a:t> et Qianlong, apogée de la Chine impériale : …</a:t>
            </a:r>
          </a:p>
          <a:p>
            <a:endParaRPr lang="fr-FR" dirty="0"/>
          </a:p>
          <a:p>
            <a:r>
              <a:rPr lang="fr-FR" dirty="0"/>
              <a:t>*Au XVIIIe siècle, trois longs règnes…</a:t>
            </a:r>
          </a:p>
          <a:p>
            <a:r>
              <a:rPr lang="fr-FR" dirty="0"/>
              <a:t>- 1661-1722 : L’empereur </a:t>
            </a:r>
            <a:r>
              <a:rPr lang="fr-FR" u="sng" dirty="0"/>
              <a:t>Kangxi</a:t>
            </a:r>
          </a:p>
          <a:p>
            <a:r>
              <a:rPr lang="fr-FR" dirty="0"/>
              <a:t>- 1722-35 : L’empereur </a:t>
            </a:r>
            <a:r>
              <a:rPr lang="fr-FR" u="sng" dirty="0" err="1"/>
              <a:t>Yongzheng</a:t>
            </a:r>
            <a:endParaRPr lang="fr-FR" u="sng" dirty="0"/>
          </a:p>
          <a:p>
            <a:r>
              <a:rPr lang="fr-FR" dirty="0"/>
              <a:t>- 1735-96 : L’empereur </a:t>
            </a:r>
            <a:r>
              <a:rPr lang="fr-FR" u="sng" dirty="0"/>
              <a:t>Qianlong</a:t>
            </a:r>
          </a:p>
          <a:p>
            <a:endParaRPr lang="fr-FR" dirty="0"/>
          </a:p>
          <a:p>
            <a:r>
              <a:rPr lang="fr-FR" dirty="0"/>
              <a:t>*1661-1796</a:t>
            </a:r>
          </a:p>
          <a:p>
            <a:r>
              <a:rPr lang="fr-FR" dirty="0"/>
              <a:t>Sous les règnes de ces </a:t>
            </a:r>
            <a:r>
              <a:rPr lang="fr-FR" i="1" dirty="0"/>
              <a:t>despotes éclairés</a:t>
            </a:r>
          </a:p>
          <a:p>
            <a:r>
              <a:rPr lang="fr-FR" dirty="0"/>
              <a:t>La Chine, 1</a:t>
            </a:r>
            <a:r>
              <a:rPr lang="fr-FR" baseline="30000" dirty="0"/>
              <a:t>ère</a:t>
            </a:r>
            <a:r>
              <a:rPr lang="fr-FR" dirty="0"/>
              <a:t> puissance mondiale</a:t>
            </a:r>
          </a:p>
          <a:p>
            <a:r>
              <a:rPr lang="fr-FR" dirty="0"/>
              <a:t>Atteint son apogée…</a:t>
            </a:r>
          </a:p>
          <a:p>
            <a:endParaRPr lang="fr-FR" dirty="0"/>
          </a:p>
          <a:p>
            <a:r>
              <a:rPr lang="fr-FR" sz="1700" dirty="0"/>
              <a:t>NB : Le monde chinois 2, pp. 228-252 Jacques </a:t>
            </a:r>
            <a:r>
              <a:rPr lang="fr-FR" sz="1700" dirty="0" err="1"/>
              <a:t>Gernet</a:t>
            </a:r>
            <a:endParaRPr lang="fr-FR" dirty="0"/>
          </a:p>
          <a:p>
            <a:endParaRPr lang="fr-FR" dirty="0"/>
          </a:p>
          <a:p>
            <a:r>
              <a:rPr lang="fr-FR" dirty="0"/>
              <a:t>*Quatre parties…</a:t>
            </a:r>
          </a:p>
        </p:txBody>
      </p:sp>
      <p:sp>
        <p:nvSpPr>
          <p:cNvPr id="8" name="Rectangle 7">
            <a:extLst>
              <a:ext uri="{FF2B5EF4-FFF2-40B4-BE49-F238E27FC236}">
                <a16:creationId xmlns:a16="http://schemas.microsoft.com/office/drawing/2014/main" id="{B0DAE1E4-B426-7760-1998-FB115F2DC31D}"/>
              </a:ext>
            </a:extLst>
          </p:cNvPr>
          <p:cNvSpPr/>
          <p:nvPr/>
        </p:nvSpPr>
        <p:spPr>
          <a:xfrm>
            <a:off x="5259555" y="4712758"/>
            <a:ext cx="1022415" cy="438141"/>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Abahai</a:t>
            </a:r>
            <a:endParaRPr lang="fr-FR" sz="1200" dirty="0">
              <a:solidFill>
                <a:schemeClr val="tx1"/>
              </a:solidFill>
            </a:endParaRPr>
          </a:p>
          <a:p>
            <a:pPr algn="ctr">
              <a:defRPr/>
            </a:pPr>
            <a:r>
              <a:rPr lang="fr-FR" sz="1200" dirty="0">
                <a:solidFill>
                  <a:schemeClr val="tx1"/>
                </a:solidFill>
              </a:rPr>
              <a:t>1626-43</a:t>
            </a:r>
          </a:p>
        </p:txBody>
      </p:sp>
      <p:sp>
        <p:nvSpPr>
          <p:cNvPr id="10" name="Rectangle 9">
            <a:extLst>
              <a:ext uri="{FF2B5EF4-FFF2-40B4-BE49-F238E27FC236}">
                <a16:creationId xmlns:a16="http://schemas.microsoft.com/office/drawing/2014/main" id="{F7025D23-9F87-63AC-544A-12F4149F0478}"/>
              </a:ext>
            </a:extLst>
          </p:cNvPr>
          <p:cNvSpPr/>
          <p:nvPr/>
        </p:nvSpPr>
        <p:spPr>
          <a:xfrm>
            <a:off x="5245579" y="4123724"/>
            <a:ext cx="1033084" cy="43814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Nurhaci</a:t>
            </a:r>
            <a:endParaRPr lang="fr-FR" sz="1200" dirty="0">
              <a:solidFill>
                <a:schemeClr val="tx1"/>
              </a:solidFill>
            </a:endParaRPr>
          </a:p>
          <a:p>
            <a:pPr algn="ctr">
              <a:defRPr/>
            </a:pPr>
            <a:r>
              <a:rPr lang="fr-FR" sz="1200" dirty="0">
                <a:solidFill>
                  <a:schemeClr val="tx1"/>
                </a:solidFill>
              </a:rPr>
              <a:t>1616-26</a:t>
            </a:r>
          </a:p>
        </p:txBody>
      </p:sp>
      <p:cxnSp>
        <p:nvCxnSpPr>
          <p:cNvPr id="11" name="Connecteur droit avec flèche 10">
            <a:extLst>
              <a:ext uri="{FF2B5EF4-FFF2-40B4-BE49-F238E27FC236}">
                <a16:creationId xmlns:a16="http://schemas.microsoft.com/office/drawing/2014/main" id="{346CF4A1-986A-BEB5-04C0-ACECEA9A99CB}"/>
              </a:ext>
            </a:extLst>
          </p:cNvPr>
          <p:cNvCxnSpPr>
            <a:cxnSpLocks/>
            <a:stCxn id="10" idx="2"/>
            <a:endCxn id="8" idx="0"/>
          </p:cNvCxnSpPr>
          <p:nvPr/>
        </p:nvCxnSpPr>
        <p:spPr>
          <a:xfrm>
            <a:off x="5762121" y="4561864"/>
            <a:ext cx="8642" cy="15089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91AB803-6750-C7EF-4DB0-98CB6943E6FD}"/>
              </a:ext>
            </a:extLst>
          </p:cNvPr>
          <p:cNvSpPr/>
          <p:nvPr/>
        </p:nvSpPr>
        <p:spPr>
          <a:xfrm>
            <a:off x="5259555" y="5275731"/>
            <a:ext cx="1005273" cy="534622"/>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Shunzhi</a:t>
            </a:r>
            <a:endParaRPr lang="fr-FR" sz="1200" dirty="0">
              <a:solidFill>
                <a:schemeClr val="tx1"/>
              </a:solidFill>
            </a:endParaRPr>
          </a:p>
          <a:p>
            <a:pPr algn="ctr">
              <a:defRPr/>
            </a:pPr>
            <a:r>
              <a:rPr lang="fr-FR" sz="1200" dirty="0">
                <a:solidFill>
                  <a:schemeClr val="tx1"/>
                </a:solidFill>
              </a:rPr>
              <a:t>1643-61</a:t>
            </a:r>
          </a:p>
        </p:txBody>
      </p:sp>
      <p:sp>
        <p:nvSpPr>
          <p:cNvPr id="25" name="Rectangle 24">
            <a:extLst>
              <a:ext uri="{FF2B5EF4-FFF2-40B4-BE49-F238E27FC236}">
                <a16:creationId xmlns:a16="http://schemas.microsoft.com/office/drawing/2014/main" id="{6571AF4E-E76A-4B44-B640-8B01B96C1CAF}"/>
              </a:ext>
            </a:extLst>
          </p:cNvPr>
          <p:cNvSpPr/>
          <p:nvPr/>
        </p:nvSpPr>
        <p:spPr>
          <a:xfrm>
            <a:off x="5245579" y="3520423"/>
            <a:ext cx="1020954" cy="515611"/>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tx1"/>
                </a:solidFill>
              </a:rPr>
              <a:t>QING</a:t>
            </a:r>
          </a:p>
          <a:p>
            <a:pPr algn="ctr">
              <a:defRPr/>
            </a:pPr>
            <a:r>
              <a:rPr lang="fr-FR" sz="1200" dirty="0">
                <a:solidFill>
                  <a:schemeClr val="tx1"/>
                </a:solidFill>
              </a:rPr>
              <a:t>1616-1912</a:t>
            </a:r>
          </a:p>
        </p:txBody>
      </p:sp>
      <p:cxnSp>
        <p:nvCxnSpPr>
          <p:cNvPr id="26" name="Connecteur droit avec flèche 25">
            <a:extLst>
              <a:ext uri="{FF2B5EF4-FFF2-40B4-BE49-F238E27FC236}">
                <a16:creationId xmlns:a16="http://schemas.microsoft.com/office/drawing/2014/main" id="{CD61B4AA-6512-C627-F5FC-488FCEDDEB9B}"/>
              </a:ext>
            </a:extLst>
          </p:cNvPr>
          <p:cNvCxnSpPr>
            <a:cxnSpLocks/>
            <a:stCxn id="8" idx="2"/>
            <a:endCxn id="24" idx="0"/>
          </p:cNvCxnSpPr>
          <p:nvPr/>
        </p:nvCxnSpPr>
        <p:spPr>
          <a:xfrm flipH="1">
            <a:off x="5762192" y="5150899"/>
            <a:ext cx="8571" cy="12483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CBA1BE4-AACD-3B79-8EA9-DFABCCB53A0E}"/>
              </a:ext>
            </a:extLst>
          </p:cNvPr>
          <p:cNvSpPr/>
          <p:nvPr/>
        </p:nvSpPr>
        <p:spPr>
          <a:xfrm>
            <a:off x="6625932" y="4422847"/>
            <a:ext cx="1005273" cy="4381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Yongzheng</a:t>
            </a:r>
            <a:endParaRPr lang="fr-FR" sz="1200" dirty="0">
              <a:solidFill>
                <a:schemeClr val="tx1"/>
              </a:solidFill>
            </a:endParaRPr>
          </a:p>
          <a:p>
            <a:pPr algn="ctr">
              <a:defRPr/>
            </a:pPr>
            <a:r>
              <a:rPr lang="fr-FR" sz="1200" dirty="0">
                <a:solidFill>
                  <a:schemeClr val="tx1"/>
                </a:solidFill>
              </a:rPr>
              <a:t>1722-35</a:t>
            </a:r>
          </a:p>
        </p:txBody>
      </p:sp>
      <p:sp>
        <p:nvSpPr>
          <p:cNvPr id="28" name="Rectangle 27">
            <a:extLst>
              <a:ext uri="{FF2B5EF4-FFF2-40B4-BE49-F238E27FC236}">
                <a16:creationId xmlns:a16="http://schemas.microsoft.com/office/drawing/2014/main" id="{CF1BE122-0DA8-581A-0E0D-A739ED16E140}"/>
              </a:ext>
            </a:extLst>
          </p:cNvPr>
          <p:cNvSpPr/>
          <p:nvPr/>
        </p:nvSpPr>
        <p:spPr>
          <a:xfrm>
            <a:off x="6630851" y="3869967"/>
            <a:ext cx="1005273" cy="4381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Kangxi</a:t>
            </a:r>
          </a:p>
          <a:p>
            <a:pPr algn="ctr">
              <a:defRPr/>
            </a:pPr>
            <a:r>
              <a:rPr lang="fr-FR" sz="1200" dirty="0">
                <a:solidFill>
                  <a:schemeClr val="tx1"/>
                </a:solidFill>
              </a:rPr>
              <a:t>1661-1722</a:t>
            </a:r>
          </a:p>
        </p:txBody>
      </p:sp>
      <p:cxnSp>
        <p:nvCxnSpPr>
          <p:cNvPr id="29" name="Connecteur droit avec flèche 28">
            <a:extLst>
              <a:ext uri="{FF2B5EF4-FFF2-40B4-BE49-F238E27FC236}">
                <a16:creationId xmlns:a16="http://schemas.microsoft.com/office/drawing/2014/main" id="{CA4A95D6-BB96-5A94-3D4A-344895AB3E3B}"/>
              </a:ext>
            </a:extLst>
          </p:cNvPr>
          <p:cNvCxnSpPr>
            <a:cxnSpLocks/>
            <a:stCxn id="28" idx="2"/>
            <a:endCxn id="27" idx="0"/>
          </p:cNvCxnSpPr>
          <p:nvPr/>
        </p:nvCxnSpPr>
        <p:spPr>
          <a:xfrm flipH="1">
            <a:off x="7128569" y="4308107"/>
            <a:ext cx="4919" cy="1147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60252040-2981-4F06-61B2-072D5580B908}"/>
              </a:ext>
            </a:extLst>
          </p:cNvPr>
          <p:cNvSpPr/>
          <p:nvPr/>
        </p:nvSpPr>
        <p:spPr>
          <a:xfrm>
            <a:off x="6635593" y="4979239"/>
            <a:ext cx="1005273" cy="438141"/>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Qianlong</a:t>
            </a:r>
          </a:p>
          <a:p>
            <a:pPr algn="ctr">
              <a:defRPr/>
            </a:pPr>
            <a:r>
              <a:rPr lang="fr-FR" sz="1200" dirty="0">
                <a:solidFill>
                  <a:schemeClr val="tx1"/>
                </a:solidFill>
              </a:rPr>
              <a:t>1735-96</a:t>
            </a:r>
          </a:p>
        </p:txBody>
      </p:sp>
      <p:cxnSp>
        <p:nvCxnSpPr>
          <p:cNvPr id="31" name="Connecteur droit avec flèche 30">
            <a:extLst>
              <a:ext uri="{FF2B5EF4-FFF2-40B4-BE49-F238E27FC236}">
                <a16:creationId xmlns:a16="http://schemas.microsoft.com/office/drawing/2014/main" id="{0BC4DEC7-FCCB-1789-522C-0EB76A86F70C}"/>
              </a:ext>
            </a:extLst>
          </p:cNvPr>
          <p:cNvCxnSpPr>
            <a:cxnSpLocks/>
            <a:stCxn id="27" idx="2"/>
            <a:endCxn id="30" idx="0"/>
          </p:cNvCxnSpPr>
          <p:nvPr/>
        </p:nvCxnSpPr>
        <p:spPr>
          <a:xfrm>
            <a:off x="7128569" y="4860987"/>
            <a:ext cx="9661" cy="1182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68" name="Connecteur : en angle 3167">
            <a:extLst>
              <a:ext uri="{FF2B5EF4-FFF2-40B4-BE49-F238E27FC236}">
                <a16:creationId xmlns:a16="http://schemas.microsoft.com/office/drawing/2014/main" id="{CCDF597C-6538-3457-A635-B8F60545AEFF}"/>
              </a:ext>
            </a:extLst>
          </p:cNvPr>
          <p:cNvCxnSpPr>
            <a:cxnSpLocks/>
          </p:cNvCxnSpPr>
          <p:nvPr/>
        </p:nvCxnSpPr>
        <p:spPr>
          <a:xfrm rot="5400000" flipH="1" flipV="1">
            <a:off x="5481071" y="4154511"/>
            <a:ext cx="1940386" cy="1371296"/>
          </a:xfrm>
          <a:prstGeom prst="bentConnector5">
            <a:avLst>
              <a:gd name="adj1" fmla="val -4106"/>
              <a:gd name="adj2" fmla="val 50000"/>
              <a:gd name="adj3" fmla="val 10833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69" name="Rectangle 3168">
            <a:extLst>
              <a:ext uri="{FF2B5EF4-FFF2-40B4-BE49-F238E27FC236}">
                <a16:creationId xmlns:a16="http://schemas.microsoft.com/office/drawing/2014/main" id="{25945544-8445-BC72-47FC-947B613C9F65}"/>
              </a:ext>
            </a:extLst>
          </p:cNvPr>
          <p:cNvSpPr/>
          <p:nvPr/>
        </p:nvSpPr>
        <p:spPr>
          <a:xfrm>
            <a:off x="7855226" y="4424603"/>
            <a:ext cx="1005273" cy="43814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Daoguang</a:t>
            </a:r>
            <a:r>
              <a:rPr lang="fr-FR" sz="1200" dirty="0">
                <a:solidFill>
                  <a:schemeClr val="tx1"/>
                </a:solidFill>
              </a:rPr>
              <a:t> </a:t>
            </a:r>
          </a:p>
          <a:p>
            <a:pPr algn="ctr">
              <a:defRPr/>
            </a:pPr>
            <a:r>
              <a:rPr lang="fr-FR" sz="1200" dirty="0">
                <a:solidFill>
                  <a:schemeClr val="tx1"/>
                </a:solidFill>
              </a:rPr>
              <a:t>1820-50</a:t>
            </a:r>
          </a:p>
        </p:txBody>
      </p:sp>
      <p:sp>
        <p:nvSpPr>
          <p:cNvPr id="3170" name="Rectangle 3169">
            <a:extLst>
              <a:ext uri="{FF2B5EF4-FFF2-40B4-BE49-F238E27FC236}">
                <a16:creationId xmlns:a16="http://schemas.microsoft.com/office/drawing/2014/main" id="{5B55570B-EE72-C62A-D784-55781157E1EE}"/>
              </a:ext>
            </a:extLst>
          </p:cNvPr>
          <p:cNvSpPr/>
          <p:nvPr/>
        </p:nvSpPr>
        <p:spPr>
          <a:xfrm>
            <a:off x="7847776" y="3869967"/>
            <a:ext cx="1005273" cy="43814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Jiaqing</a:t>
            </a:r>
            <a:endParaRPr lang="fr-FR" sz="1200" dirty="0">
              <a:solidFill>
                <a:schemeClr val="tx1"/>
              </a:solidFill>
            </a:endParaRPr>
          </a:p>
          <a:p>
            <a:pPr algn="ctr">
              <a:defRPr/>
            </a:pPr>
            <a:r>
              <a:rPr lang="fr-FR" sz="1200" dirty="0">
                <a:solidFill>
                  <a:schemeClr val="tx1"/>
                </a:solidFill>
              </a:rPr>
              <a:t>1796-1820</a:t>
            </a:r>
          </a:p>
        </p:txBody>
      </p:sp>
      <p:cxnSp>
        <p:nvCxnSpPr>
          <p:cNvPr id="3171" name="Connecteur droit avec flèche 3170">
            <a:extLst>
              <a:ext uri="{FF2B5EF4-FFF2-40B4-BE49-F238E27FC236}">
                <a16:creationId xmlns:a16="http://schemas.microsoft.com/office/drawing/2014/main" id="{40BE6E61-0EF4-C6C0-7AEB-899477675E06}"/>
              </a:ext>
            </a:extLst>
          </p:cNvPr>
          <p:cNvCxnSpPr>
            <a:cxnSpLocks/>
            <a:stCxn id="3170" idx="2"/>
            <a:endCxn id="3169" idx="0"/>
          </p:cNvCxnSpPr>
          <p:nvPr/>
        </p:nvCxnSpPr>
        <p:spPr>
          <a:xfrm>
            <a:off x="8350413" y="4308107"/>
            <a:ext cx="7450" cy="1164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73" name="Rectangle 3172">
            <a:extLst>
              <a:ext uri="{FF2B5EF4-FFF2-40B4-BE49-F238E27FC236}">
                <a16:creationId xmlns:a16="http://schemas.microsoft.com/office/drawing/2014/main" id="{8124B2CC-7FC8-1B80-C85B-AA891D4CA36E}"/>
              </a:ext>
            </a:extLst>
          </p:cNvPr>
          <p:cNvSpPr/>
          <p:nvPr/>
        </p:nvSpPr>
        <p:spPr>
          <a:xfrm>
            <a:off x="7862466" y="5109854"/>
            <a:ext cx="1005273" cy="438141"/>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Xianfeng</a:t>
            </a:r>
            <a:endParaRPr lang="fr-FR" sz="1200" dirty="0">
              <a:solidFill>
                <a:schemeClr val="tx1"/>
              </a:solidFill>
            </a:endParaRPr>
          </a:p>
          <a:p>
            <a:pPr algn="ctr">
              <a:defRPr/>
            </a:pPr>
            <a:r>
              <a:rPr lang="fr-FR" sz="1200" dirty="0">
                <a:solidFill>
                  <a:schemeClr val="tx1"/>
                </a:solidFill>
              </a:rPr>
              <a:t>1850-61</a:t>
            </a:r>
          </a:p>
        </p:txBody>
      </p:sp>
      <p:cxnSp>
        <p:nvCxnSpPr>
          <p:cNvPr id="3175" name="Connecteur droit avec flèche 3174">
            <a:extLst>
              <a:ext uri="{FF2B5EF4-FFF2-40B4-BE49-F238E27FC236}">
                <a16:creationId xmlns:a16="http://schemas.microsoft.com/office/drawing/2014/main" id="{E0A51307-5A0C-8028-AFCA-8E16DC989496}"/>
              </a:ext>
            </a:extLst>
          </p:cNvPr>
          <p:cNvCxnSpPr>
            <a:cxnSpLocks/>
            <a:stCxn id="3169" idx="2"/>
            <a:endCxn id="3173" idx="0"/>
          </p:cNvCxnSpPr>
          <p:nvPr/>
        </p:nvCxnSpPr>
        <p:spPr>
          <a:xfrm>
            <a:off x="8357863" y="4862743"/>
            <a:ext cx="7240" cy="2471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77" name="Connecteur : en angle 3176">
            <a:extLst>
              <a:ext uri="{FF2B5EF4-FFF2-40B4-BE49-F238E27FC236}">
                <a16:creationId xmlns:a16="http://schemas.microsoft.com/office/drawing/2014/main" id="{C62B717A-CE6C-C317-5824-592335221D6D}"/>
              </a:ext>
            </a:extLst>
          </p:cNvPr>
          <p:cNvCxnSpPr>
            <a:cxnSpLocks/>
            <a:stCxn id="30" idx="2"/>
            <a:endCxn id="3170" idx="0"/>
          </p:cNvCxnSpPr>
          <p:nvPr/>
        </p:nvCxnSpPr>
        <p:spPr>
          <a:xfrm rot="5400000" flipH="1" flipV="1">
            <a:off x="6970614" y="4037582"/>
            <a:ext cx="1547413" cy="1212183"/>
          </a:xfrm>
          <a:prstGeom prst="bentConnector5">
            <a:avLst>
              <a:gd name="adj1" fmla="val -5071"/>
              <a:gd name="adj2" fmla="val 50000"/>
              <a:gd name="adj3" fmla="val 11036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78" name="Rectangle 3177">
            <a:extLst>
              <a:ext uri="{FF2B5EF4-FFF2-40B4-BE49-F238E27FC236}">
                <a16:creationId xmlns:a16="http://schemas.microsoft.com/office/drawing/2014/main" id="{438CB4DD-4A69-98DF-171E-0693089B414A}"/>
              </a:ext>
            </a:extLst>
          </p:cNvPr>
          <p:cNvSpPr/>
          <p:nvPr/>
        </p:nvSpPr>
        <p:spPr>
          <a:xfrm>
            <a:off x="9994935" y="5101883"/>
            <a:ext cx="1005273" cy="441159"/>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Yixuan</a:t>
            </a:r>
            <a:endParaRPr lang="fr-FR" sz="1200" dirty="0">
              <a:solidFill>
                <a:schemeClr val="tx1"/>
              </a:solidFill>
            </a:endParaRPr>
          </a:p>
        </p:txBody>
      </p:sp>
      <p:cxnSp>
        <p:nvCxnSpPr>
          <p:cNvPr id="3179" name="Connecteur : en angle 3178">
            <a:extLst>
              <a:ext uri="{FF2B5EF4-FFF2-40B4-BE49-F238E27FC236}">
                <a16:creationId xmlns:a16="http://schemas.microsoft.com/office/drawing/2014/main" id="{0742B3D4-D115-5DC4-33C8-71C2907A868E}"/>
              </a:ext>
            </a:extLst>
          </p:cNvPr>
          <p:cNvCxnSpPr>
            <a:cxnSpLocks/>
            <a:stCxn id="3169" idx="2"/>
            <a:endCxn id="3178" idx="0"/>
          </p:cNvCxnSpPr>
          <p:nvPr/>
        </p:nvCxnSpPr>
        <p:spPr>
          <a:xfrm rot="16200000" flipH="1">
            <a:off x="9308147" y="3912458"/>
            <a:ext cx="239140" cy="2139709"/>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80" name="Rectangle 3179">
            <a:extLst>
              <a:ext uri="{FF2B5EF4-FFF2-40B4-BE49-F238E27FC236}">
                <a16:creationId xmlns:a16="http://schemas.microsoft.com/office/drawing/2014/main" id="{C1206A59-936E-0296-B14B-36FCBB4FD303}"/>
              </a:ext>
            </a:extLst>
          </p:cNvPr>
          <p:cNvSpPr/>
          <p:nvPr/>
        </p:nvSpPr>
        <p:spPr>
          <a:xfrm>
            <a:off x="7862465" y="5758194"/>
            <a:ext cx="1005273" cy="438142"/>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Tongzhi</a:t>
            </a:r>
            <a:endParaRPr lang="fr-FR" sz="1200" dirty="0">
              <a:solidFill>
                <a:schemeClr val="tx1"/>
              </a:solidFill>
            </a:endParaRPr>
          </a:p>
          <a:p>
            <a:pPr algn="ctr">
              <a:defRPr/>
            </a:pPr>
            <a:r>
              <a:rPr lang="fr-FR" sz="1200" dirty="0">
                <a:solidFill>
                  <a:schemeClr val="tx1"/>
                </a:solidFill>
              </a:rPr>
              <a:t>1861-75</a:t>
            </a:r>
          </a:p>
        </p:txBody>
      </p:sp>
      <p:sp>
        <p:nvSpPr>
          <p:cNvPr id="3181" name="Rectangle 3180">
            <a:extLst>
              <a:ext uri="{FF2B5EF4-FFF2-40B4-BE49-F238E27FC236}">
                <a16:creationId xmlns:a16="http://schemas.microsoft.com/office/drawing/2014/main" id="{6910C10D-1F5E-B526-4776-5B1301F729B9}"/>
              </a:ext>
            </a:extLst>
          </p:cNvPr>
          <p:cNvSpPr/>
          <p:nvPr/>
        </p:nvSpPr>
        <p:spPr>
          <a:xfrm>
            <a:off x="9994935" y="5758193"/>
            <a:ext cx="1005273" cy="438143"/>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Guangxu</a:t>
            </a:r>
            <a:endParaRPr lang="fr-FR" sz="1200" dirty="0">
              <a:solidFill>
                <a:schemeClr val="tx1"/>
              </a:solidFill>
            </a:endParaRPr>
          </a:p>
          <a:p>
            <a:pPr algn="ctr">
              <a:defRPr/>
            </a:pPr>
            <a:r>
              <a:rPr lang="fr-FR" sz="1200" dirty="0">
                <a:solidFill>
                  <a:schemeClr val="tx1"/>
                </a:solidFill>
              </a:rPr>
              <a:t>1875-1908</a:t>
            </a:r>
          </a:p>
        </p:txBody>
      </p:sp>
      <p:sp>
        <p:nvSpPr>
          <p:cNvPr id="3182" name="Rectangle 3181">
            <a:extLst>
              <a:ext uri="{FF2B5EF4-FFF2-40B4-BE49-F238E27FC236}">
                <a16:creationId xmlns:a16="http://schemas.microsoft.com/office/drawing/2014/main" id="{EFC5619E-8C7B-48FA-BDF4-0D56B692EEBD}"/>
              </a:ext>
            </a:extLst>
          </p:cNvPr>
          <p:cNvSpPr/>
          <p:nvPr/>
        </p:nvSpPr>
        <p:spPr>
          <a:xfrm>
            <a:off x="8936046" y="5102902"/>
            <a:ext cx="1005273" cy="44509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Cixi</a:t>
            </a:r>
          </a:p>
          <a:p>
            <a:pPr algn="ctr">
              <a:defRPr/>
            </a:pPr>
            <a:r>
              <a:rPr lang="fr-FR" sz="1200" dirty="0">
                <a:solidFill>
                  <a:schemeClr val="tx1"/>
                </a:solidFill>
              </a:rPr>
              <a:t>1861-1908</a:t>
            </a:r>
          </a:p>
        </p:txBody>
      </p:sp>
      <p:cxnSp>
        <p:nvCxnSpPr>
          <p:cNvPr id="3183" name="Connecteur : en angle 3182">
            <a:extLst>
              <a:ext uri="{FF2B5EF4-FFF2-40B4-BE49-F238E27FC236}">
                <a16:creationId xmlns:a16="http://schemas.microsoft.com/office/drawing/2014/main" id="{7B05A4E8-67DB-78AE-6574-4286E34E6EDE}"/>
              </a:ext>
            </a:extLst>
          </p:cNvPr>
          <p:cNvCxnSpPr>
            <a:cxnSpLocks/>
            <a:stCxn id="3182" idx="2"/>
            <a:endCxn id="3180" idx="0"/>
          </p:cNvCxnSpPr>
          <p:nvPr/>
        </p:nvCxnSpPr>
        <p:spPr>
          <a:xfrm rot="5400000">
            <a:off x="8796794" y="5116305"/>
            <a:ext cx="210198" cy="107358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84" name="Connecteur droit avec flèche 3183">
            <a:extLst>
              <a:ext uri="{FF2B5EF4-FFF2-40B4-BE49-F238E27FC236}">
                <a16:creationId xmlns:a16="http://schemas.microsoft.com/office/drawing/2014/main" id="{5CF62CE8-F49F-AE05-3AB7-E0194C3EF7E1}"/>
              </a:ext>
            </a:extLst>
          </p:cNvPr>
          <p:cNvCxnSpPr>
            <a:cxnSpLocks/>
            <a:stCxn id="3178" idx="2"/>
            <a:endCxn id="3181" idx="0"/>
          </p:cNvCxnSpPr>
          <p:nvPr/>
        </p:nvCxnSpPr>
        <p:spPr>
          <a:xfrm>
            <a:off x="10497572" y="5543042"/>
            <a:ext cx="0" cy="2151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85" name="Connecteur droit avec flèche 3184">
            <a:extLst>
              <a:ext uri="{FF2B5EF4-FFF2-40B4-BE49-F238E27FC236}">
                <a16:creationId xmlns:a16="http://schemas.microsoft.com/office/drawing/2014/main" id="{8A63AE71-4733-41D0-3053-4170F8F94C82}"/>
              </a:ext>
            </a:extLst>
          </p:cNvPr>
          <p:cNvCxnSpPr>
            <a:cxnSpLocks/>
            <a:stCxn id="3173" idx="2"/>
            <a:endCxn id="3180" idx="0"/>
          </p:cNvCxnSpPr>
          <p:nvPr/>
        </p:nvCxnSpPr>
        <p:spPr>
          <a:xfrm flipH="1">
            <a:off x="8365102" y="5547995"/>
            <a:ext cx="1" cy="2101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86" name="Rectangle 3185">
            <a:extLst>
              <a:ext uri="{FF2B5EF4-FFF2-40B4-BE49-F238E27FC236}">
                <a16:creationId xmlns:a16="http://schemas.microsoft.com/office/drawing/2014/main" id="{80F00D63-5FBF-E0B2-E2D4-BD8A2D9F956C}"/>
              </a:ext>
            </a:extLst>
          </p:cNvPr>
          <p:cNvSpPr/>
          <p:nvPr/>
        </p:nvSpPr>
        <p:spPr>
          <a:xfrm>
            <a:off x="11053822" y="5758193"/>
            <a:ext cx="1005273" cy="438143"/>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Xiafeng</a:t>
            </a:r>
            <a:endParaRPr lang="fr-FR" sz="1200" dirty="0">
              <a:solidFill>
                <a:schemeClr val="tx1"/>
              </a:solidFill>
            </a:endParaRPr>
          </a:p>
        </p:txBody>
      </p:sp>
      <p:cxnSp>
        <p:nvCxnSpPr>
          <p:cNvPr id="3187" name="Connecteur : en angle 3186">
            <a:extLst>
              <a:ext uri="{FF2B5EF4-FFF2-40B4-BE49-F238E27FC236}">
                <a16:creationId xmlns:a16="http://schemas.microsoft.com/office/drawing/2014/main" id="{95B9A94E-4C48-FEDA-FD47-0DA094449522}"/>
              </a:ext>
            </a:extLst>
          </p:cNvPr>
          <p:cNvCxnSpPr>
            <a:cxnSpLocks/>
            <a:stCxn id="3178" idx="2"/>
            <a:endCxn id="3186" idx="0"/>
          </p:cNvCxnSpPr>
          <p:nvPr/>
        </p:nvCxnSpPr>
        <p:spPr>
          <a:xfrm rot="16200000" flipH="1">
            <a:off x="10919440" y="5121173"/>
            <a:ext cx="215151" cy="1058887"/>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88" name="Rectangle 3187">
            <a:extLst>
              <a:ext uri="{FF2B5EF4-FFF2-40B4-BE49-F238E27FC236}">
                <a16:creationId xmlns:a16="http://schemas.microsoft.com/office/drawing/2014/main" id="{B58AB55F-2954-F046-3152-03CD6986D6CF}"/>
              </a:ext>
            </a:extLst>
          </p:cNvPr>
          <p:cNvSpPr/>
          <p:nvPr/>
        </p:nvSpPr>
        <p:spPr>
          <a:xfrm>
            <a:off x="11054799" y="6341290"/>
            <a:ext cx="1005273" cy="438144"/>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Puyi</a:t>
            </a:r>
            <a:endParaRPr lang="fr-FR" sz="1200" dirty="0">
              <a:solidFill>
                <a:schemeClr val="tx1"/>
              </a:solidFill>
            </a:endParaRPr>
          </a:p>
          <a:p>
            <a:pPr algn="ctr">
              <a:defRPr/>
            </a:pPr>
            <a:r>
              <a:rPr lang="fr-FR" sz="1200" dirty="0">
                <a:solidFill>
                  <a:schemeClr val="tx1"/>
                </a:solidFill>
              </a:rPr>
              <a:t>1908-12</a:t>
            </a:r>
          </a:p>
        </p:txBody>
      </p:sp>
      <p:cxnSp>
        <p:nvCxnSpPr>
          <p:cNvPr id="3189" name="Connecteur droit avec flèche 3188">
            <a:extLst>
              <a:ext uri="{FF2B5EF4-FFF2-40B4-BE49-F238E27FC236}">
                <a16:creationId xmlns:a16="http://schemas.microsoft.com/office/drawing/2014/main" id="{2613DC0F-C9A5-A171-7709-585AC52D01FE}"/>
              </a:ext>
            </a:extLst>
          </p:cNvPr>
          <p:cNvCxnSpPr>
            <a:cxnSpLocks/>
            <a:stCxn id="3186" idx="2"/>
            <a:endCxn id="3188" idx="0"/>
          </p:cNvCxnSpPr>
          <p:nvPr/>
        </p:nvCxnSpPr>
        <p:spPr>
          <a:xfrm>
            <a:off x="11556459" y="6196336"/>
            <a:ext cx="977" cy="1449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90" name="Connecteur droit 3189">
            <a:extLst>
              <a:ext uri="{FF2B5EF4-FFF2-40B4-BE49-F238E27FC236}">
                <a16:creationId xmlns:a16="http://schemas.microsoft.com/office/drawing/2014/main" id="{EC8CC200-37A5-A492-C194-6CCCBD289BA1}"/>
              </a:ext>
            </a:extLst>
          </p:cNvPr>
          <p:cNvCxnSpPr>
            <a:cxnSpLocks/>
          </p:cNvCxnSpPr>
          <p:nvPr/>
        </p:nvCxnSpPr>
        <p:spPr>
          <a:xfrm flipV="1">
            <a:off x="8867739" y="5325449"/>
            <a:ext cx="68307" cy="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557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37430-6087-A30B-3063-83BC246948B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4156B18-E5EB-EE3F-194A-1A4E2FCA15FF}"/>
              </a:ext>
            </a:extLst>
          </p:cNvPr>
          <p:cNvSpPr/>
          <p:nvPr/>
        </p:nvSpPr>
        <p:spPr>
          <a:xfrm>
            <a:off x="131928" y="166328"/>
            <a:ext cx="4968026" cy="4247317"/>
          </a:xfrm>
          <a:prstGeom prst="rect">
            <a:avLst/>
          </a:prstGeom>
          <a:solidFill>
            <a:schemeClr val="tx2">
              <a:lumMod val="20000"/>
              <a:lumOff val="80000"/>
            </a:schemeClr>
          </a:solidFill>
          <a:ln w="38100">
            <a:solidFill>
              <a:schemeClr val="tx1"/>
            </a:solidFill>
          </a:ln>
        </p:spPr>
        <p:txBody>
          <a:bodyPr wrap="square">
            <a:spAutoFit/>
          </a:bodyPr>
          <a:lstStyle/>
          <a:p>
            <a:r>
              <a:rPr lang="fr-FR" sz="1800" b="1" kern="100" dirty="0">
                <a:effectLst/>
                <a:ea typeface="Aptos" panose="020B0004020202020204" pitchFamily="34" charset="0"/>
                <a:cs typeface="Times New Roman" panose="02020603050405020304" pitchFamily="18" charset="0"/>
              </a:rPr>
              <a:t>1661-1775 : … Un empire centralisé plus efficace et une administration moins corrompue ; …</a:t>
            </a:r>
          </a:p>
          <a:p>
            <a:endParaRPr lang="fr-FR" dirty="0"/>
          </a:p>
          <a:p>
            <a:r>
              <a:rPr lang="fr-FR" dirty="0"/>
              <a:t>1) Un empire centralisé plus efficace</a:t>
            </a:r>
          </a:p>
          <a:p>
            <a:pPr marL="342900" indent="-342900">
              <a:buAutoNum type="alphaLcParenR"/>
            </a:pPr>
            <a:endParaRPr lang="fr-FR" dirty="0"/>
          </a:p>
          <a:p>
            <a:r>
              <a:rPr lang="fr-FR" dirty="0"/>
              <a:t>a) A Pékin, les empereurs mettent fin aux conflits</a:t>
            </a:r>
          </a:p>
          <a:p>
            <a:r>
              <a:rPr lang="fr-FR" dirty="0"/>
              <a:t>Entre la Cour, ses eunuques, et l’administration</a:t>
            </a:r>
          </a:p>
          <a:p>
            <a:r>
              <a:rPr lang="fr-FR" i="1" dirty="0"/>
              <a:t>Une douceur des mœurs politiques</a:t>
            </a:r>
            <a:r>
              <a:rPr lang="fr-FR" dirty="0"/>
              <a:t> s’installe</a:t>
            </a:r>
            <a:endParaRPr lang="fr-FR" i="1" dirty="0"/>
          </a:p>
          <a:p>
            <a:endParaRPr lang="fr-FR" dirty="0"/>
          </a:p>
          <a:p>
            <a:r>
              <a:rPr lang="fr-FR" dirty="0"/>
              <a:t>b) A Pékin et dans les provinces…</a:t>
            </a:r>
          </a:p>
          <a:p>
            <a:r>
              <a:rPr lang="fr-FR" dirty="0"/>
              <a:t>L’augmentation des traitements des fonctionnaires Met un frein à la corruption</a:t>
            </a:r>
          </a:p>
          <a:p>
            <a:endParaRPr lang="fr-FR" dirty="0"/>
          </a:p>
          <a:p>
            <a:r>
              <a:rPr lang="fr-FR" dirty="0"/>
              <a:t>NB : Mais cette efficacité accrue inhibe</a:t>
            </a:r>
          </a:p>
          <a:p>
            <a:r>
              <a:rPr lang="fr-FR" dirty="0"/>
              <a:t>Les volontés des fonctionnaires locaux</a:t>
            </a:r>
          </a:p>
        </p:txBody>
      </p:sp>
      <p:sp>
        <p:nvSpPr>
          <p:cNvPr id="2" name="Rectangle 1">
            <a:extLst>
              <a:ext uri="{FF2B5EF4-FFF2-40B4-BE49-F238E27FC236}">
                <a16:creationId xmlns:a16="http://schemas.microsoft.com/office/drawing/2014/main" id="{4CFD9E79-47FA-E7A2-5709-08242D5748B4}"/>
              </a:ext>
            </a:extLst>
          </p:cNvPr>
          <p:cNvSpPr/>
          <p:nvPr/>
        </p:nvSpPr>
        <p:spPr>
          <a:xfrm>
            <a:off x="5259555" y="4712758"/>
            <a:ext cx="1022415" cy="438141"/>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Abahai</a:t>
            </a:r>
            <a:endParaRPr lang="fr-FR" sz="1200" dirty="0">
              <a:solidFill>
                <a:schemeClr val="tx1"/>
              </a:solidFill>
            </a:endParaRPr>
          </a:p>
          <a:p>
            <a:pPr algn="ctr">
              <a:defRPr/>
            </a:pPr>
            <a:r>
              <a:rPr lang="fr-FR" sz="1200" dirty="0">
                <a:solidFill>
                  <a:schemeClr val="tx1"/>
                </a:solidFill>
              </a:rPr>
              <a:t>1626-43</a:t>
            </a:r>
          </a:p>
        </p:txBody>
      </p:sp>
      <p:sp>
        <p:nvSpPr>
          <p:cNvPr id="4" name="Rectangle 3">
            <a:extLst>
              <a:ext uri="{FF2B5EF4-FFF2-40B4-BE49-F238E27FC236}">
                <a16:creationId xmlns:a16="http://schemas.microsoft.com/office/drawing/2014/main" id="{A6D34F20-7E54-F38A-56D4-6DC4BE418B16}"/>
              </a:ext>
            </a:extLst>
          </p:cNvPr>
          <p:cNvSpPr/>
          <p:nvPr/>
        </p:nvSpPr>
        <p:spPr>
          <a:xfrm>
            <a:off x="5245579" y="4123724"/>
            <a:ext cx="1033084" cy="43814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Nurhaci</a:t>
            </a:r>
            <a:endParaRPr lang="fr-FR" sz="1200" dirty="0">
              <a:solidFill>
                <a:schemeClr val="tx1"/>
              </a:solidFill>
            </a:endParaRPr>
          </a:p>
          <a:p>
            <a:pPr algn="ctr">
              <a:defRPr/>
            </a:pPr>
            <a:r>
              <a:rPr lang="fr-FR" sz="1200" dirty="0">
                <a:solidFill>
                  <a:schemeClr val="tx1"/>
                </a:solidFill>
              </a:rPr>
              <a:t>1616-26</a:t>
            </a:r>
          </a:p>
        </p:txBody>
      </p:sp>
      <p:cxnSp>
        <p:nvCxnSpPr>
          <p:cNvPr id="5" name="Connecteur droit avec flèche 4">
            <a:extLst>
              <a:ext uri="{FF2B5EF4-FFF2-40B4-BE49-F238E27FC236}">
                <a16:creationId xmlns:a16="http://schemas.microsoft.com/office/drawing/2014/main" id="{A0F7C4F2-205D-E90E-DFE2-2AE03955A899}"/>
              </a:ext>
            </a:extLst>
          </p:cNvPr>
          <p:cNvCxnSpPr>
            <a:cxnSpLocks/>
            <a:stCxn id="4" idx="2"/>
            <a:endCxn id="2" idx="0"/>
          </p:cNvCxnSpPr>
          <p:nvPr/>
        </p:nvCxnSpPr>
        <p:spPr>
          <a:xfrm>
            <a:off x="5762121" y="4561864"/>
            <a:ext cx="8642" cy="15089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AE0068B-FECB-CD0A-B13E-4D611587CCBD}"/>
              </a:ext>
            </a:extLst>
          </p:cNvPr>
          <p:cNvSpPr/>
          <p:nvPr/>
        </p:nvSpPr>
        <p:spPr>
          <a:xfrm>
            <a:off x="5259555" y="5275731"/>
            <a:ext cx="1005273" cy="534622"/>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Shunzhi</a:t>
            </a:r>
            <a:endParaRPr lang="fr-FR" sz="1200" dirty="0">
              <a:solidFill>
                <a:schemeClr val="tx1"/>
              </a:solidFill>
            </a:endParaRPr>
          </a:p>
          <a:p>
            <a:pPr algn="ctr">
              <a:defRPr/>
            </a:pPr>
            <a:r>
              <a:rPr lang="fr-FR" sz="1200" dirty="0">
                <a:solidFill>
                  <a:schemeClr val="tx1"/>
                </a:solidFill>
              </a:rPr>
              <a:t>1643-61</a:t>
            </a:r>
          </a:p>
        </p:txBody>
      </p:sp>
      <p:sp>
        <p:nvSpPr>
          <p:cNvPr id="7" name="Rectangle 6">
            <a:extLst>
              <a:ext uri="{FF2B5EF4-FFF2-40B4-BE49-F238E27FC236}">
                <a16:creationId xmlns:a16="http://schemas.microsoft.com/office/drawing/2014/main" id="{548BCDE3-AAF3-E077-ECD1-EB6B0BB5EB49}"/>
              </a:ext>
            </a:extLst>
          </p:cNvPr>
          <p:cNvSpPr/>
          <p:nvPr/>
        </p:nvSpPr>
        <p:spPr>
          <a:xfrm>
            <a:off x="5245579" y="3520423"/>
            <a:ext cx="1020954" cy="515611"/>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tx1"/>
                </a:solidFill>
              </a:rPr>
              <a:t>QING</a:t>
            </a:r>
          </a:p>
          <a:p>
            <a:pPr algn="ctr">
              <a:defRPr/>
            </a:pPr>
            <a:r>
              <a:rPr lang="fr-FR" sz="1200" dirty="0">
                <a:solidFill>
                  <a:schemeClr val="tx1"/>
                </a:solidFill>
              </a:rPr>
              <a:t>1616-1912</a:t>
            </a:r>
          </a:p>
        </p:txBody>
      </p:sp>
      <p:cxnSp>
        <p:nvCxnSpPr>
          <p:cNvPr id="9" name="Connecteur droit avec flèche 8">
            <a:extLst>
              <a:ext uri="{FF2B5EF4-FFF2-40B4-BE49-F238E27FC236}">
                <a16:creationId xmlns:a16="http://schemas.microsoft.com/office/drawing/2014/main" id="{1308D1D6-D773-70AF-8160-53691D05EB7A}"/>
              </a:ext>
            </a:extLst>
          </p:cNvPr>
          <p:cNvCxnSpPr>
            <a:cxnSpLocks/>
            <a:stCxn id="2" idx="2"/>
            <a:endCxn id="6" idx="0"/>
          </p:cNvCxnSpPr>
          <p:nvPr/>
        </p:nvCxnSpPr>
        <p:spPr>
          <a:xfrm flipH="1">
            <a:off x="5762192" y="5150899"/>
            <a:ext cx="8571" cy="12483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38F4B8B-A811-87AC-27E8-E81B8D980FB7}"/>
              </a:ext>
            </a:extLst>
          </p:cNvPr>
          <p:cNvSpPr/>
          <p:nvPr/>
        </p:nvSpPr>
        <p:spPr>
          <a:xfrm>
            <a:off x="6625932" y="4422847"/>
            <a:ext cx="1005273" cy="4381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Yongzheng</a:t>
            </a:r>
            <a:endParaRPr lang="fr-FR" sz="1200" dirty="0">
              <a:solidFill>
                <a:schemeClr val="tx1"/>
              </a:solidFill>
            </a:endParaRPr>
          </a:p>
          <a:p>
            <a:pPr algn="ctr">
              <a:defRPr/>
            </a:pPr>
            <a:r>
              <a:rPr lang="fr-FR" sz="1200" dirty="0">
                <a:solidFill>
                  <a:schemeClr val="tx1"/>
                </a:solidFill>
              </a:rPr>
              <a:t>1722-35</a:t>
            </a:r>
          </a:p>
        </p:txBody>
      </p:sp>
      <p:sp>
        <p:nvSpPr>
          <p:cNvPr id="13" name="Rectangle 12">
            <a:extLst>
              <a:ext uri="{FF2B5EF4-FFF2-40B4-BE49-F238E27FC236}">
                <a16:creationId xmlns:a16="http://schemas.microsoft.com/office/drawing/2014/main" id="{087AEBDB-88FA-923E-3E42-DE4FA22B58E0}"/>
              </a:ext>
            </a:extLst>
          </p:cNvPr>
          <p:cNvSpPr/>
          <p:nvPr/>
        </p:nvSpPr>
        <p:spPr>
          <a:xfrm>
            <a:off x="6630851" y="3869967"/>
            <a:ext cx="1005273" cy="4381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Kangxi</a:t>
            </a:r>
          </a:p>
          <a:p>
            <a:pPr algn="ctr">
              <a:defRPr/>
            </a:pPr>
            <a:r>
              <a:rPr lang="fr-FR" sz="1200" dirty="0">
                <a:solidFill>
                  <a:schemeClr val="tx1"/>
                </a:solidFill>
              </a:rPr>
              <a:t>1661-1722</a:t>
            </a:r>
          </a:p>
        </p:txBody>
      </p:sp>
      <p:cxnSp>
        <p:nvCxnSpPr>
          <p:cNvPr id="14" name="Connecteur droit avec flèche 13">
            <a:extLst>
              <a:ext uri="{FF2B5EF4-FFF2-40B4-BE49-F238E27FC236}">
                <a16:creationId xmlns:a16="http://schemas.microsoft.com/office/drawing/2014/main" id="{E1C856EB-D690-1148-1F3E-F5C28B125DA6}"/>
              </a:ext>
            </a:extLst>
          </p:cNvPr>
          <p:cNvCxnSpPr>
            <a:cxnSpLocks/>
            <a:stCxn id="13" idx="2"/>
            <a:endCxn id="12" idx="0"/>
          </p:cNvCxnSpPr>
          <p:nvPr/>
        </p:nvCxnSpPr>
        <p:spPr>
          <a:xfrm flipH="1">
            <a:off x="7128569" y="4308107"/>
            <a:ext cx="4919" cy="1147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4F17218-B502-6983-C2C3-4A9EB96D0229}"/>
              </a:ext>
            </a:extLst>
          </p:cNvPr>
          <p:cNvSpPr/>
          <p:nvPr/>
        </p:nvSpPr>
        <p:spPr>
          <a:xfrm>
            <a:off x="6635593" y="4979239"/>
            <a:ext cx="1005273" cy="438141"/>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Qianlong</a:t>
            </a:r>
          </a:p>
          <a:p>
            <a:pPr algn="ctr">
              <a:defRPr/>
            </a:pPr>
            <a:r>
              <a:rPr lang="fr-FR" sz="1200" dirty="0">
                <a:solidFill>
                  <a:schemeClr val="tx1"/>
                </a:solidFill>
              </a:rPr>
              <a:t>1735-96</a:t>
            </a:r>
          </a:p>
        </p:txBody>
      </p:sp>
      <p:cxnSp>
        <p:nvCxnSpPr>
          <p:cNvPr id="16" name="Connecteur droit avec flèche 15">
            <a:extLst>
              <a:ext uri="{FF2B5EF4-FFF2-40B4-BE49-F238E27FC236}">
                <a16:creationId xmlns:a16="http://schemas.microsoft.com/office/drawing/2014/main" id="{3DCF83AB-DF21-DF80-BDE8-70DD65055DA9}"/>
              </a:ext>
            </a:extLst>
          </p:cNvPr>
          <p:cNvCxnSpPr>
            <a:cxnSpLocks/>
            <a:stCxn id="12" idx="2"/>
            <a:endCxn id="15" idx="0"/>
          </p:cNvCxnSpPr>
          <p:nvPr/>
        </p:nvCxnSpPr>
        <p:spPr>
          <a:xfrm>
            <a:off x="7128569" y="4860987"/>
            <a:ext cx="9661" cy="1182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 en angle 16">
            <a:extLst>
              <a:ext uri="{FF2B5EF4-FFF2-40B4-BE49-F238E27FC236}">
                <a16:creationId xmlns:a16="http://schemas.microsoft.com/office/drawing/2014/main" id="{81050876-471C-6D1F-9EBA-6C43BEAA62F2}"/>
              </a:ext>
            </a:extLst>
          </p:cNvPr>
          <p:cNvCxnSpPr>
            <a:cxnSpLocks/>
          </p:cNvCxnSpPr>
          <p:nvPr/>
        </p:nvCxnSpPr>
        <p:spPr>
          <a:xfrm rot="5400000" flipH="1" flipV="1">
            <a:off x="5481071" y="4154511"/>
            <a:ext cx="1940386" cy="1371296"/>
          </a:xfrm>
          <a:prstGeom prst="bentConnector5">
            <a:avLst>
              <a:gd name="adj1" fmla="val -4106"/>
              <a:gd name="adj2" fmla="val 50000"/>
              <a:gd name="adj3" fmla="val 10833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D547DE4-9A70-DE9A-0E7A-501F64F499E7}"/>
              </a:ext>
            </a:extLst>
          </p:cNvPr>
          <p:cNvSpPr/>
          <p:nvPr/>
        </p:nvSpPr>
        <p:spPr>
          <a:xfrm>
            <a:off x="7855226" y="4424603"/>
            <a:ext cx="1005273" cy="43814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Daoguang</a:t>
            </a:r>
            <a:r>
              <a:rPr lang="fr-FR" sz="1200" dirty="0">
                <a:solidFill>
                  <a:schemeClr val="tx1"/>
                </a:solidFill>
              </a:rPr>
              <a:t> </a:t>
            </a:r>
          </a:p>
          <a:p>
            <a:pPr algn="ctr">
              <a:defRPr/>
            </a:pPr>
            <a:r>
              <a:rPr lang="fr-FR" sz="1200" dirty="0">
                <a:solidFill>
                  <a:schemeClr val="tx1"/>
                </a:solidFill>
              </a:rPr>
              <a:t>1820-50</a:t>
            </a:r>
          </a:p>
        </p:txBody>
      </p:sp>
      <p:sp>
        <p:nvSpPr>
          <p:cNvPr id="19" name="Rectangle 18">
            <a:extLst>
              <a:ext uri="{FF2B5EF4-FFF2-40B4-BE49-F238E27FC236}">
                <a16:creationId xmlns:a16="http://schemas.microsoft.com/office/drawing/2014/main" id="{5A902CF6-545E-A2CB-DA48-FC8D9E14479C}"/>
              </a:ext>
            </a:extLst>
          </p:cNvPr>
          <p:cNvSpPr/>
          <p:nvPr/>
        </p:nvSpPr>
        <p:spPr>
          <a:xfrm>
            <a:off x="7847776" y="3869967"/>
            <a:ext cx="1005273" cy="43814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Jiaqing</a:t>
            </a:r>
            <a:endParaRPr lang="fr-FR" sz="1200" dirty="0">
              <a:solidFill>
                <a:schemeClr val="tx1"/>
              </a:solidFill>
            </a:endParaRPr>
          </a:p>
          <a:p>
            <a:pPr algn="ctr">
              <a:defRPr/>
            </a:pPr>
            <a:r>
              <a:rPr lang="fr-FR" sz="1200" dirty="0">
                <a:solidFill>
                  <a:schemeClr val="tx1"/>
                </a:solidFill>
              </a:rPr>
              <a:t>1796-1820</a:t>
            </a:r>
          </a:p>
        </p:txBody>
      </p:sp>
      <p:cxnSp>
        <p:nvCxnSpPr>
          <p:cNvPr id="20" name="Connecteur droit avec flèche 19">
            <a:extLst>
              <a:ext uri="{FF2B5EF4-FFF2-40B4-BE49-F238E27FC236}">
                <a16:creationId xmlns:a16="http://schemas.microsoft.com/office/drawing/2014/main" id="{F77E5B5E-03F7-C098-67FB-2FF7CC8768AE}"/>
              </a:ext>
            </a:extLst>
          </p:cNvPr>
          <p:cNvCxnSpPr>
            <a:cxnSpLocks/>
            <a:stCxn id="19" idx="2"/>
            <a:endCxn id="18" idx="0"/>
          </p:cNvCxnSpPr>
          <p:nvPr/>
        </p:nvCxnSpPr>
        <p:spPr>
          <a:xfrm>
            <a:off x="8350413" y="4308107"/>
            <a:ext cx="7450" cy="1164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08CF093-630E-6746-1B0E-D2A89149AE69}"/>
              </a:ext>
            </a:extLst>
          </p:cNvPr>
          <p:cNvSpPr/>
          <p:nvPr/>
        </p:nvSpPr>
        <p:spPr>
          <a:xfrm>
            <a:off x="7862466" y="5109854"/>
            <a:ext cx="1005273" cy="438141"/>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Xianfeng</a:t>
            </a:r>
            <a:endParaRPr lang="fr-FR" sz="1200" dirty="0">
              <a:solidFill>
                <a:schemeClr val="tx1"/>
              </a:solidFill>
            </a:endParaRPr>
          </a:p>
          <a:p>
            <a:pPr algn="ctr">
              <a:defRPr/>
            </a:pPr>
            <a:r>
              <a:rPr lang="fr-FR" sz="1200" dirty="0">
                <a:solidFill>
                  <a:schemeClr val="tx1"/>
                </a:solidFill>
              </a:rPr>
              <a:t>1850-61</a:t>
            </a:r>
          </a:p>
        </p:txBody>
      </p:sp>
      <p:cxnSp>
        <p:nvCxnSpPr>
          <p:cNvPr id="22" name="Connecteur droit avec flèche 21">
            <a:extLst>
              <a:ext uri="{FF2B5EF4-FFF2-40B4-BE49-F238E27FC236}">
                <a16:creationId xmlns:a16="http://schemas.microsoft.com/office/drawing/2014/main" id="{9F2D5858-E097-55D7-4663-3C1AB39CD840}"/>
              </a:ext>
            </a:extLst>
          </p:cNvPr>
          <p:cNvCxnSpPr>
            <a:cxnSpLocks/>
            <a:stCxn id="18" idx="2"/>
            <a:endCxn id="21" idx="0"/>
          </p:cNvCxnSpPr>
          <p:nvPr/>
        </p:nvCxnSpPr>
        <p:spPr>
          <a:xfrm>
            <a:off x="8357863" y="4862743"/>
            <a:ext cx="7240" cy="2471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 en angle 22">
            <a:extLst>
              <a:ext uri="{FF2B5EF4-FFF2-40B4-BE49-F238E27FC236}">
                <a16:creationId xmlns:a16="http://schemas.microsoft.com/office/drawing/2014/main" id="{787829D7-5999-24BA-1B3B-DAFF3F321D61}"/>
              </a:ext>
            </a:extLst>
          </p:cNvPr>
          <p:cNvCxnSpPr>
            <a:cxnSpLocks/>
            <a:stCxn id="15" idx="2"/>
            <a:endCxn id="19" idx="0"/>
          </p:cNvCxnSpPr>
          <p:nvPr/>
        </p:nvCxnSpPr>
        <p:spPr>
          <a:xfrm rot="5400000" flipH="1" flipV="1">
            <a:off x="6970614" y="4037582"/>
            <a:ext cx="1547413" cy="1212183"/>
          </a:xfrm>
          <a:prstGeom prst="bentConnector5">
            <a:avLst>
              <a:gd name="adj1" fmla="val -5071"/>
              <a:gd name="adj2" fmla="val 50000"/>
              <a:gd name="adj3" fmla="val 11036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84" name="Rectangle 3083">
            <a:extLst>
              <a:ext uri="{FF2B5EF4-FFF2-40B4-BE49-F238E27FC236}">
                <a16:creationId xmlns:a16="http://schemas.microsoft.com/office/drawing/2014/main" id="{77E27828-0950-54BA-6701-27CD224A9F11}"/>
              </a:ext>
            </a:extLst>
          </p:cNvPr>
          <p:cNvSpPr/>
          <p:nvPr/>
        </p:nvSpPr>
        <p:spPr>
          <a:xfrm>
            <a:off x="9994935" y="5101883"/>
            <a:ext cx="1005273" cy="441159"/>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Yixuan</a:t>
            </a:r>
            <a:endParaRPr lang="fr-FR" sz="1200" dirty="0">
              <a:solidFill>
                <a:schemeClr val="tx1"/>
              </a:solidFill>
            </a:endParaRPr>
          </a:p>
        </p:txBody>
      </p:sp>
      <p:cxnSp>
        <p:nvCxnSpPr>
          <p:cNvPr id="3085" name="Connecteur : en angle 3084">
            <a:extLst>
              <a:ext uri="{FF2B5EF4-FFF2-40B4-BE49-F238E27FC236}">
                <a16:creationId xmlns:a16="http://schemas.microsoft.com/office/drawing/2014/main" id="{2865C004-1442-3B18-D1E0-A10BBED73FDD}"/>
              </a:ext>
            </a:extLst>
          </p:cNvPr>
          <p:cNvCxnSpPr>
            <a:cxnSpLocks/>
            <a:stCxn id="18" idx="2"/>
            <a:endCxn id="3084" idx="0"/>
          </p:cNvCxnSpPr>
          <p:nvPr/>
        </p:nvCxnSpPr>
        <p:spPr>
          <a:xfrm rot="16200000" flipH="1">
            <a:off x="9308147" y="3912458"/>
            <a:ext cx="239140" cy="2139709"/>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88" name="Rectangle 3087">
            <a:extLst>
              <a:ext uri="{FF2B5EF4-FFF2-40B4-BE49-F238E27FC236}">
                <a16:creationId xmlns:a16="http://schemas.microsoft.com/office/drawing/2014/main" id="{DF494803-6768-B465-4CEE-6FC8F4E4FA0E}"/>
              </a:ext>
            </a:extLst>
          </p:cNvPr>
          <p:cNvSpPr/>
          <p:nvPr/>
        </p:nvSpPr>
        <p:spPr>
          <a:xfrm>
            <a:off x="7862465" y="5758194"/>
            <a:ext cx="1005273" cy="438142"/>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Tongzhi</a:t>
            </a:r>
            <a:endParaRPr lang="fr-FR" sz="1200" dirty="0">
              <a:solidFill>
                <a:schemeClr val="tx1"/>
              </a:solidFill>
            </a:endParaRPr>
          </a:p>
          <a:p>
            <a:pPr algn="ctr">
              <a:defRPr/>
            </a:pPr>
            <a:r>
              <a:rPr lang="fr-FR" sz="1200" dirty="0">
                <a:solidFill>
                  <a:schemeClr val="tx1"/>
                </a:solidFill>
              </a:rPr>
              <a:t>1861-75</a:t>
            </a:r>
          </a:p>
        </p:txBody>
      </p:sp>
      <p:sp>
        <p:nvSpPr>
          <p:cNvPr id="3089" name="Rectangle 3088">
            <a:extLst>
              <a:ext uri="{FF2B5EF4-FFF2-40B4-BE49-F238E27FC236}">
                <a16:creationId xmlns:a16="http://schemas.microsoft.com/office/drawing/2014/main" id="{F3C1EFD3-CCAB-5D93-6B4E-8663C2ADC9F6}"/>
              </a:ext>
            </a:extLst>
          </p:cNvPr>
          <p:cNvSpPr/>
          <p:nvPr/>
        </p:nvSpPr>
        <p:spPr>
          <a:xfrm>
            <a:off x="9994935" y="5758193"/>
            <a:ext cx="1005273" cy="438143"/>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Guangxu</a:t>
            </a:r>
            <a:endParaRPr lang="fr-FR" sz="1200" dirty="0">
              <a:solidFill>
                <a:schemeClr val="tx1"/>
              </a:solidFill>
            </a:endParaRPr>
          </a:p>
          <a:p>
            <a:pPr algn="ctr">
              <a:defRPr/>
            </a:pPr>
            <a:r>
              <a:rPr lang="fr-FR" sz="1200" dirty="0">
                <a:solidFill>
                  <a:schemeClr val="tx1"/>
                </a:solidFill>
              </a:rPr>
              <a:t>1875-1908</a:t>
            </a:r>
          </a:p>
        </p:txBody>
      </p:sp>
      <p:sp>
        <p:nvSpPr>
          <p:cNvPr id="3091" name="Rectangle 3090">
            <a:extLst>
              <a:ext uri="{FF2B5EF4-FFF2-40B4-BE49-F238E27FC236}">
                <a16:creationId xmlns:a16="http://schemas.microsoft.com/office/drawing/2014/main" id="{B052E56E-14EB-2A1B-B121-0C0507092904}"/>
              </a:ext>
            </a:extLst>
          </p:cNvPr>
          <p:cNvSpPr/>
          <p:nvPr/>
        </p:nvSpPr>
        <p:spPr>
          <a:xfrm>
            <a:off x="8936046" y="5102902"/>
            <a:ext cx="1005273" cy="44509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Cixi</a:t>
            </a:r>
          </a:p>
          <a:p>
            <a:pPr algn="ctr">
              <a:defRPr/>
            </a:pPr>
            <a:r>
              <a:rPr lang="fr-FR" sz="1200" dirty="0">
                <a:solidFill>
                  <a:schemeClr val="tx1"/>
                </a:solidFill>
              </a:rPr>
              <a:t>1861-1908</a:t>
            </a:r>
          </a:p>
        </p:txBody>
      </p:sp>
      <p:cxnSp>
        <p:nvCxnSpPr>
          <p:cNvPr id="3092" name="Connecteur : en angle 3091">
            <a:extLst>
              <a:ext uri="{FF2B5EF4-FFF2-40B4-BE49-F238E27FC236}">
                <a16:creationId xmlns:a16="http://schemas.microsoft.com/office/drawing/2014/main" id="{F25A8F81-3A6A-69A8-49D1-5D705E053414}"/>
              </a:ext>
            </a:extLst>
          </p:cNvPr>
          <p:cNvCxnSpPr>
            <a:cxnSpLocks/>
            <a:stCxn id="3091" idx="2"/>
            <a:endCxn id="3088" idx="0"/>
          </p:cNvCxnSpPr>
          <p:nvPr/>
        </p:nvCxnSpPr>
        <p:spPr>
          <a:xfrm rot="5400000">
            <a:off x="8796794" y="5116305"/>
            <a:ext cx="210198" cy="107358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95" name="Connecteur droit avec flèche 3094">
            <a:extLst>
              <a:ext uri="{FF2B5EF4-FFF2-40B4-BE49-F238E27FC236}">
                <a16:creationId xmlns:a16="http://schemas.microsoft.com/office/drawing/2014/main" id="{653CED71-A705-5CFA-024E-2E5C9B904E85}"/>
              </a:ext>
            </a:extLst>
          </p:cNvPr>
          <p:cNvCxnSpPr>
            <a:cxnSpLocks/>
            <a:stCxn id="3084" idx="2"/>
            <a:endCxn id="3089" idx="0"/>
          </p:cNvCxnSpPr>
          <p:nvPr/>
        </p:nvCxnSpPr>
        <p:spPr>
          <a:xfrm>
            <a:off x="10497572" y="5543042"/>
            <a:ext cx="0" cy="2151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98" name="Connecteur droit avec flèche 3097">
            <a:extLst>
              <a:ext uri="{FF2B5EF4-FFF2-40B4-BE49-F238E27FC236}">
                <a16:creationId xmlns:a16="http://schemas.microsoft.com/office/drawing/2014/main" id="{6C87BD7F-2174-44D9-F189-BE287FB62E30}"/>
              </a:ext>
            </a:extLst>
          </p:cNvPr>
          <p:cNvCxnSpPr>
            <a:cxnSpLocks/>
            <a:stCxn id="21" idx="2"/>
            <a:endCxn id="3088" idx="0"/>
          </p:cNvCxnSpPr>
          <p:nvPr/>
        </p:nvCxnSpPr>
        <p:spPr>
          <a:xfrm flipH="1">
            <a:off x="8365102" y="5547995"/>
            <a:ext cx="1" cy="2101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06" name="Rectangle 3105">
            <a:extLst>
              <a:ext uri="{FF2B5EF4-FFF2-40B4-BE49-F238E27FC236}">
                <a16:creationId xmlns:a16="http://schemas.microsoft.com/office/drawing/2014/main" id="{4ACD11E2-E353-B994-BB40-9746FFF28A96}"/>
              </a:ext>
            </a:extLst>
          </p:cNvPr>
          <p:cNvSpPr/>
          <p:nvPr/>
        </p:nvSpPr>
        <p:spPr>
          <a:xfrm>
            <a:off x="11053822" y="5758193"/>
            <a:ext cx="1005273" cy="438143"/>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Xiafeng</a:t>
            </a:r>
            <a:endParaRPr lang="fr-FR" sz="1200" dirty="0">
              <a:solidFill>
                <a:schemeClr val="tx1"/>
              </a:solidFill>
            </a:endParaRPr>
          </a:p>
        </p:txBody>
      </p:sp>
      <p:cxnSp>
        <p:nvCxnSpPr>
          <p:cNvPr id="3108" name="Connecteur : en angle 3107">
            <a:extLst>
              <a:ext uri="{FF2B5EF4-FFF2-40B4-BE49-F238E27FC236}">
                <a16:creationId xmlns:a16="http://schemas.microsoft.com/office/drawing/2014/main" id="{904F2C75-F696-4081-F0B6-9C265BC46849}"/>
              </a:ext>
            </a:extLst>
          </p:cNvPr>
          <p:cNvCxnSpPr>
            <a:cxnSpLocks/>
            <a:stCxn id="3084" idx="2"/>
            <a:endCxn id="3106" idx="0"/>
          </p:cNvCxnSpPr>
          <p:nvPr/>
        </p:nvCxnSpPr>
        <p:spPr>
          <a:xfrm rot="16200000" flipH="1">
            <a:off x="10919440" y="5121173"/>
            <a:ext cx="215151" cy="1058887"/>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11" name="Rectangle 3110">
            <a:extLst>
              <a:ext uri="{FF2B5EF4-FFF2-40B4-BE49-F238E27FC236}">
                <a16:creationId xmlns:a16="http://schemas.microsoft.com/office/drawing/2014/main" id="{BF3CA958-9B7C-174A-816F-F18750686ACE}"/>
              </a:ext>
            </a:extLst>
          </p:cNvPr>
          <p:cNvSpPr/>
          <p:nvPr/>
        </p:nvSpPr>
        <p:spPr>
          <a:xfrm>
            <a:off x="11054799" y="6341290"/>
            <a:ext cx="1005273" cy="438144"/>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Puyi</a:t>
            </a:r>
            <a:endParaRPr lang="fr-FR" sz="1200" dirty="0">
              <a:solidFill>
                <a:schemeClr val="tx1"/>
              </a:solidFill>
            </a:endParaRPr>
          </a:p>
          <a:p>
            <a:pPr algn="ctr">
              <a:defRPr/>
            </a:pPr>
            <a:r>
              <a:rPr lang="fr-FR" sz="1200" dirty="0">
                <a:solidFill>
                  <a:schemeClr val="tx1"/>
                </a:solidFill>
              </a:rPr>
              <a:t>1908-12</a:t>
            </a:r>
          </a:p>
        </p:txBody>
      </p:sp>
      <p:cxnSp>
        <p:nvCxnSpPr>
          <p:cNvPr id="3112" name="Connecteur droit avec flèche 3111">
            <a:extLst>
              <a:ext uri="{FF2B5EF4-FFF2-40B4-BE49-F238E27FC236}">
                <a16:creationId xmlns:a16="http://schemas.microsoft.com/office/drawing/2014/main" id="{9FEDFCE6-F90E-890C-36D7-E49E791AE73A}"/>
              </a:ext>
            </a:extLst>
          </p:cNvPr>
          <p:cNvCxnSpPr>
            <a:cxnSpLocks/>
            <a:stCxn id="3106" idx="2"/>
            <a:endCxn id="3111" idx="0"/>
          </p:cNvCxnSpPr>
          <p:nvPr/>
        </p:nvCxnSpPr>
        <p:spPr>
          <a:xfrm>
            <a:off x="11556459" y="6196336"/>
            <a:ext cx="977" cy="1449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D62A7DC0-93ED-B3E7-B130-8DD800E1EF40}"/>
              </a:ext>
            </a:extLst>
          </p:cNvPr>
          <p:cNvCxnSpPr>
            <a:cxnSpLocks/>
          </p:cNvCxnSpPr>
          <p:nvPr/>
        </p:nvCxnSpPr>
        <p:spPr>
          <a:xfrm flipV="1">
            <a:off x="8867739" y="5325449"/>
            <a:ext cx="68307" cy="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529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928" y="166328"/>
            <a:ext cx="4990428" cy="3093154"/>
          </a:xfrm>
          <a:prstGeom prst="rect">
            <a:avLst/>
          </a:prstGeom>
          <a:solidFill>
            <a:schemeClr val="tx2">
              <a:lumMod val="20000"/>
              <a:lumOff val="80000"/>
            </a:schemeClr>
          </a:solidFill>
          <a:ln w="38100">
            <a:solidFill>
              <a:schemeClr val="tx1"/>
            </a:solidFill>
          </a:ln>
        </p:spPr>
        <p:txBody>
          <a:bodyPr wrap="square">
            <a:spAutoFit/>
          </a:bodyPr>
          <a:lstStyle/>
          <a:p>
            <a:r>
              <a:rPr lang="fr-FR" sz="1700" b="1" kern="100" dirty="0">
                <a:effectLst/>
                <a:ea typeface="Aptos" panose="020B0004020202020204" pitchFamily="34" charset="0"/>
                <a:cs typeface="Times New Roman" panose="02020603050405020304" pitchFamily="18" charset="0"/>
              </a:rPr>
              <a:t>1661-1775 : … Un Empire </a:t>
            </a:r>
            <a:r>
              <a:rPr lang="fr-FR" sz="1700" b="1" i="1" kern="100" dirty="0">
                <a:effectLst/>
                <a:ea typeface="Aptos" panose="020B0004020202020204" pitchFamily="34" charset="0"/>
                <a:cs typeface="Times New Roman" panose="02020603050405020304" pitchFamily="18" charset="0"/>
              </a:rPr>
              <a:t>confucéen</a:t>
            </a:r>
            <a:r>
              <a:rPr lang="fr-FR" sz="1700" b="1" kern="100" dirty="0">
                <a:effectLst/>
                <a:ea typeface="Aptos" panose="020B0004020202020204" pitchFamily="34" charset="0"/>
                <a:cs typeface="Times New Roman" panose="02020603050405020304" pitchFamily="18" charset="0"/>
              </a:rPr>
              <a:t> : une politique culturelle et administrative qui rallie les élites chinoises …</a:t>
            </a:r>
          </a:p>
          <a:p>
            <a:endParaRPr lang="fr-FR" dirty="0"/>
          </a:p>
          <a:p>
            <a:r>
              <a:rPr lang="fr-FR" dirty="0"/>
              <a:t>2) Avec les Qing, un </a:t>
            </a:r>
            <a:r>
              <a:rPr lang="fr-FR" i="1" dirty="0"/>
              <a:t>Empire confucéen</a:t>
            </a:r>
            <a:r>
              <a:rPr lang="fr-FR" dirty="0"/>
              <a:t>…</a:t>
            </a:r>
          </a:p>
          <a:p>
            <a:endParaRPr lang="fr-FR" dirty="0"/>
          </a:p>
          <a:p>
            <a:r>
              <a:rPr lang="fr-FR" dirty="0"/>
              <a:t>*Après une 1</a:t>
            </a:r>
            <a:r>
              <a:rPr lang="fr-FR" baseline="30000" dirty="0"/>
              <a:t>ère</a:t>
            </a:r>
            <a:r>
              <a:rPr lang="fr-FR" dirty="0"/>
              <a:t> période de contrôle sans partage</a:t>
            </a:r>
          </a:p>
          <a:p>
            <a:r>
              <a:rPr lang="fr-FR" dirty="0"/>
              <a:t>Les souverains mandchous comprennent</a:t>
            </a:r>
          </a:p>
          <a:p>
            <a:endParaRPr lang="fr-FR" dirty="0"/>
          </a:p>
          <a:p>
            <a:r>
              <a:rPr lang="fr-FR" dirty="0"/>
              <a:t>La nécessité de se concilier les anciennes classes dirigeantes et </a:t>
            </a:r>
            <a:r>
              <a:rPr lang="fr-FR" i="1" dirty="0"/>
              <a:t>adoptent</a:t>
            </a:r>
            <a:r>
              <a:rPr lang="fr-FR" dirty="0"/>
              <a:t> la culture chinoise…</a:t>
            </a:r>
          </a:p>
        </p:txBody>
      </p:sp>
      <p:sp>
        <p:nvSpPr>
          <p:cNvPr id="3168" name="Rectangle 3167">
            <a:extLst>
              <a:ext uri="{FF2B5EF4-FFF2-40B4-BE49-F238E27FC236}">
                <a16:creationId xmlns:a16="http://schemas.microsoft.com/office/drawing/2014/main" id="{1623A6F1-4309-F1AC-6997-148027200653}"/>
              </a:ext>
            </a:extLst>
          </p:cNvPr>
          <p:cNvSpPr/>
          <p:nvPr/>
        </p:nvSpPr>
        <p:spPr>
          <a:xfrm>
            <a:off x="5259555" y="4712758"/>
            <a:ext cx="1022415" cy="438141"/>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Abahai</a:t>
            </a:r>
            <a:endParaRPr lang="fr-FR" sz="1200" dirty="0">
              <a:solidFill>
                <a:schemeClr val="tx1"/>
              </a:solidFill>
            </a:endParaRPr>
          </a:p>
          <a:p>
            <a:pPr algn="ctr">
              <a:defRPr/>
            </a:pPr>
            <a:r>
              <a:rPr lang="fr-FR" sz="1200" dirty="0">
                <a:solidFill>
                  <a:schemeClr val="tx1"/>
                </a:solidFill>
              </a:rPr>
              <a:t>1626-43</a:t>
            </a:r>
          </a:p>
        </p:txBody>
      </p:sp>
      <p:sp>
        <p:nvSpPr>
          <p:cNvPr id="3169" name="Rectangle 3168">
            <a:extLst>
              <a:ext uri="{FF2B5EF4-FFF2-40B4-BE49-F238E27FC236}">
                <a16:creationId xmlns:a16="http://schemas.microsoft.com/office/drawing/2014/main" id="{DB63A997-FA58-F81B-5C06-ECB014DD1C9F}"/>
              </a:ext>
            </a:extLst>
          </p:cNvPr>
          <p:cNvSpPr/>
          <p:nvPr/>
        </p:nvSpPr>
        <p:spPr>
          <a:xfrm>
            <a:off x="5245579" y="4123724"/>
            <a:ext cx="1033084" cy="43814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Nurhaci</a:t>
            </a:r>
            <a:endParaRPr lang="fr-FR" sz="1200" dirty="0">
              <a:solidFill>
                <a:schemeClr val="tx1"/>
              </a:solidFill>
            </a:endParaRPr>
          </a:p>
          <a:p>
            <a:pPr algn="ctr">
              <a:defRPr/>
            </a:pPr>
            <a:r>
              <a:rPr lang="fr-FR" sz="1200" dirty="0">
                <a:solidFill>
                  <a:schemeClr val="tx1"/>
                </a:solidFill>
              </a:rPr>
              <a:t>1616-26</a:t>
            </a:r>
          </a:p>
        </p:txBody>
      </p:sp>
      <p:cxnSp>
        <p:nvCxnSpPr>
          <p:cNvPr id="3170" name="Connecteur droit avec flèche 3169">
            <a:extLst>
              <a:ext uri="{FF2B5EF4-FFF2-40B4-BE49-F238E27FC236}">
                <a16:creationId xmlns:a16="http://schemas.microsoft.com/office/drawing/2014/main" id="{49EF6469-11EB-212A-0803-5147605B694B}"/>
              </a:ext>
            </a:extLst>
          </p:cNvPr>
          <p:cNvCxnSpPr>
            <a:cxnSpLocks/>
            <a:stCxn id="3169" idx="2"/>
            <a:endCxn id="3168" idx="0"/>
          </p:cNvCxnSpPr>
          <p:nvPr/>
        </p:nvCxnSpPr>
        <p:spPr>
          <a:xfrm>
            <a:off x="5762121" y="4561864"/>
            <a:ext cx="8642" cy="15089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71" name="Rectangle 3170">
            <a:extLst>
              <a:ext uri="{FF2B5EF4-FFF2-40B4-BE49-F238E27FC236}">
                <a16:creationId xmlns:a16="http://schemas.microsoft.com/office/drawing/2014/main" id="{B10A7C6E-0852-47A0-3DA7-6DF85E6CE862}"/>
              </a:ext>
            </a:extLst>
          </p:cNvPr>
          <p:cNvSpPr/>
          <p:nvPr/>
        </p:nvSpPr>
        <p:spPr>
          <a:xfrm>
            <a:off x="5259555" y="5275731"/>
            <a:ext cx="1005273" cy="534622"/>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Shunzhi</a:t>
            </a:r>
            <a:endParaRPr lang="fr-FR" sz="1200" dirty="0">
              <a:solidFill>
                <a:schemeClr val="tx1"/>
              </a:solidFill>
            </a:endParaRPr>
          </a:p>
          <a:p>
            <a:pPr algn="ctr">
              <a:defRPr/>
            </a:pPr>
            <a:r>
              <a:rPr lang="fr-FR" sz="1200" dirty="0">
                <a:solidFill>
                  <a:schemeClr val="tx1"/>
                </a:solidFill>
              </a:rPr>
              <a:t>1643-61</a:t>
            </a:r>
          </a:p>
        </p:txBody>
      </p:sp>
      <p:sp>
        <p:nvSpPr>
          <p:cNvPr id="3173" name="Rectangle 3172">
            <a:extLst>
              <a:ext uri="{FF2B5EF4-FFF2-40B4-BE49-F238E27FC236}">
                <a16:creationId xmlns:a16="http://schemas.microsoft.com/office/drawing/2014/main" id="{8CD0D730-AAF6-FC98-8BA5-376CC1E667B7}"/>
              </a:ext>
            </a:extLst>
          </p:cNvPr>
          <p:cNvSpPr/>
          <p:nvPr/>
        </p:nvSpPr>
        <p:spPr>
          <a:xfrm>
            <a:off x="5245579" y="3520423"/>
            <a:ext cx="1020954" cy="515611"/>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tx1"/>
                </a:solidFill>
              </a:rPr>
              <a:t>QING</a:t>
            </a:r>
          </a:p>
          <a:p>
            <a:pPr algn="ctr">
              <a:defRPr/>
            </a:pPr>
            <a:r>
              <a:rPr lang="fr-FR" sz="1200" dirty="0">
                <a:solidFill>
                  <a:schemeClr val="tx1"/>
                </a:solidFill>
              </a:rPr>
              <a:t>1616-1912</a:t>
            </a:r>
          </a:p>
        </p:txBody>
      </p:sp>
      <p:cxnSp>
        <p:nvCxnSpPr>
          <p:cNvPr id="3175" name="Connecteur droit avec flèche 3174">
            <a:extLst>
              <a:ext uri="{FF2B5EF4-FFF2-40B4-BE49-F238E27FC236}">
                <a16:creationId xmlns:a16="http://schemas.microsoft.com/office/drawing/2014/main" id="{A04AEA1C-CFC6-B9B0-0670-B112C5D3510E}"/>
              </a:ext>
            </a:extLst>
          </p:cNvPr>
          <p:cNvCxnSpPr>
            <a:cxnSpLocks/>
            <a:stCxn id="3168" idx="2"/>
            <a:endCxn id="3171" idx="0"/>
          </p:cNvCxnSpPr>
          <p:nvPr/>
        </p:nvCxnSpPr>
        <p:spPr>
          <a:xfrm flipH="1">
            <a:off x="5762192" y="5150899"/>
            <a:ext cx="8571" cy="12483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77" name="Rectangle 3176">
            <a:extLst>
              <a:ext uri="{FF2B5EF4-FFF2-40B4-BE49-F238E27FC236}">
                <a16:creationId xmlns:a16="http://schemas.microsoft.com/office/drawing/2014/main" id="{FB467EE0-CB68-7F17-5D77-75BEEE5C6575}"/>
              </a:ext>
            </a:extLst>
          </p:cNvPr>
          <p:cNvSpPr/>
          <p:nvPr/>
        </p:nvSpPr>
        <p:spPr>
          <a:xfrm>
            <a:off x="6625932" y="4422847"/>
            <a:ext cx="1005273" cy="4381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Yongzheng</a:t>
            </a:r>
            <a:endParaRPr lang="fr-FR" sz="1200" dirty="0">
              <a:solidFill>
                <a:schemeClr val="tx1"/>
              </a:solidFill>
            </a:endParaRPr>
          </a:p>
          <a:p>
            <a:pPr algn="ctr">
              <a:defRPr/>
            </a:pPr>
            <a:r>
              <a:rPr lang="fr-FR" sz="1200" dirty="0">
                <a:solidFill>
                  <a:schemeClr val="tx1"/>
                </a:solidFill>
              </a:rPr>
              <a:t>1722-35</a:t>
            </a:r>
          </a:p>
        </p:txBody>
      </p:sp>
      <p:sp>
        <p:nvSpPr>
          <p:cNvPr id="3178" name="Rectangle 3177">
            <a:extLst>
              <a:ext uri="{FF2B5EF4-FFF2-40B4-BE49-F238E27FC236}">
                <a16:creationId xmlns:a16="http://schemas.microsoft.com/office/drawing/2014/main" id="{B5A1C7E2-AD4B-8090-62E3-259117B5E7D8}"/>
              </a:ext>
            </a:extLst>
          </p:cNvPr>
          <p:cNvSpPr/>
          <p:nvPr/>
        </p:nvSpPr>
        <p:spPr>
          <a:xfrm>
            <a:off x="6630851" y="3869967"/>
            <a:ext cx="1005273" cy="4381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Kangxi</a:t>
            </a:r>
          </a:p>
          <a:p>
            <a:pPr algn="ctr">
              <a:defRPr/>
            </a:pPr>
            <a:r>
              <a:rPr lang="fr-FR" sz="1200" dirty="0">
                <a:solidFill>
                  <a:schemeClr val="tx1"/>
                </a:solidFill>
              </a:rPr>
              <a:t>1661-1722</a:t>
            </a:r>
          </a:p>
        </p:txBody>
      </p:sp>
      <p:cxnSp>
        <p:nvCxnSpPr>
          <p:cNvPr id="3179" name="Connecteur droit avec flèche 3178">
            <a:extLst>
              <a:ext uri="{FF2B5EF4-FFF2-40B4-BE49-F238E27FC236}">
                <a16:creationId xmlns:a16="http://schemas.microsoft.com/office/drawing/2014/main" id="{1EB5C784-BC15-C2C4-DD01-DA4FF0D0B176}"/>
              </a:ext>
            </a:extLst>
          </p:cNvPr>
          <p:cNvCxnSpPr>
            <a:cxnSpLocks/>
            <a:stCxn id="3178" idx="2"/>
            <a:endCxn id="3177" idx="0"/>
          </p:cNvCxnSpPr>
          <p:nvPr/>
        </p:nvCxnSpPr>
        <p:spPr>
          <a:xfrm flipH="1">
            <a:off x="7128569" y="4308107"/>
            <a:ext cx="4919" cy="1147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80" name="Rectangle 3179">
            <a:extLst>
              <a:ext uri="{FF2B5EF4-FFF2-40B4-BE49-F238E27FC236}">
                <a16:creationId xmlns:a16="http://schemas.microsoft.com/office/drawing/2014/main" id="{2497915C-86FF-B999-B5F3-E42FCA550DFF}"/>
              </a:ext>
            </a:extLst>
          </p:cNvPr>
          <p:cNvSpPr/>
          <p:nvPr/>
        </p:nvSpPr>
        <p:spPr>
          <a:xfrm>
            <a:off x="6635593" y="4979239"/>
            <a:ext cx="1005273" cy="438141"/>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Qianlong</a:t>
            </a:r>
          </a:p>
          <a:p>
            <a:pPr algn="ctr">
              <a:defRPr/>
            </a:pPr>
            <a:r>
              <a:rPr lang="fr-FR" sz="1200" dirty="0">
                <a:solidFill>
                  <a:schemeClr val="tx1"/>
                </a:solidFill>
              </a:rPr>
              <a:t>1735-96</a:t>
            </a:r>
          </a:p>
        </p:txBody>
      </p:sp>
      <p:cxnSp>
        <p:nvCxnSpPr>
          <p:cNvPr id="3181" name="Connecteur droit avec flèche 3180">
            <a:extLst>
              <a:ext uri="{FF2B5EF4-FFF2-40B4-BE49-F238E27FC236}">
                <a16:creationId xmlns:a16="http://schemas.microsoft.com/office/drawing/2014/main" id="{F51ABDA7-9B2B-A2B0-4EF3-245B5FEC7F9C}"/>
              </a:ext>
            </a:extLst>
          </p:cNvPr>
          <p:cNvCxnSpPr>
            <a:cxnSpLocks/>
            <a:stCxn id="3177" idx="2"/>
            <a:endCxn id="3180" idx="0"/>
          </p:cNvCxnSpPr>
          <p:nvPr/>
        </p:nvCxnSpPr>
        <p:spPr>
          <a:xfrm>
            <a:off x="7128569" y="4860987"/>
            <a:ext cx="9661" cy="1182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82" name="Connecteur : en angle 3181">
            <a:extLst>
              <a:ext uri="{FF2B5EF4-FFF2-40B4-BE49-F238E27FC236}">
                <a16:creationId xmlns:a16="http://schemas.microsoft.com/office/drawing/2014/main" id="{EBE8586C-DCB7-9324-1938-5D1EC3268207}"/>
              </a:ext>
            </a:extLst>
          </p:cNvPr>
          <p:cNvCxnSpPr>
            <a:cxnSpLocks/>
          </p:cNvCxnSpPr>
          <p:nvPr/>
        </p:nvCxnSpPr>
        <p:spPr>
          <a:xfrm rot="5400000" flipH="1" flipV="1">
            <a:off x="5481071" y="4154511"/>
            <a:ext cx="1940386" cy="1371296"/>
          </a:xfrm>
          <a:prstGeom prst="bentConnector5">
            <a:avLst>
              <a:gd name="adj1" fmla="val -4106"/>
              <a:gd name="adj2" fmla="val 50000"/>
              <a:gd name="adj3" fmla="val 10833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83" name="Rectangle 3182">
            <a:extLst>
              <a:ext uri="{FF2B5EF4-FFF2-40B4-BE49-F238E27FC236}">
                <a16:creationId xmlns:a16="http://schemas.microsoft.com/office/drawing/2014/main" id="{96B391F0-B152-5A8A-00FD-87827BCD384E}"/>
              </a:ext>
            </a:extLst>
          </p:cNvPr>
          <p:cNvSpPr/>
          <p:nvPr/>
        </p:nvSpPr>
        <p:spPr>
          <a:xfrm>
            <a:off x="7855226" y="4424603"/>
            <a:ext cx="1005273" cy="43814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Daoguang</a:t>
            </a:r>
            <a:r>
              <a:rPr lang="fr-FR" sz="1200" dirty="0">
                <a:solidFill>
                  <a:schemeClr val="tx1"/>
                </a:solidFill>
              </a:rPr>
              <a:t> </a:t>
            </a:r>
          </a:p>
          <a:p>
            <a:pPr algn="ctr">
              <a:defRPr/>
            </a:pPr>
            <a:r>
              <a:rPr lang="fr-FR" sz="1200" dirty="0">
                <a:solidFill>
                  <a:schemeClr val="tx1"/>
                </a:solidFill>
              </a:rPr>
              <a:t>1820-50</a:t>
            </a:r>
          </a:p>
        </p:txBody>
      </p:sp>
      <p:sp>
        <p:nvSpPr>
          <p:cNvPr id="3184" name="Rectangle 3183">
            <a:extLst>
              <a:ext uri="{FF2B5EF4-FFF2-40B4-BE49-F238E27FC236}">
                <a16:creationId xmlns:a16="http://schemas.microsoft.com/office/drawing/2014/main" id="{2A16F2B1-DCEB-E87D-E957-D518C87A6994}"/>
              </a:ext>
            </a:extLst>
          </p:cNvPr>
          <p:cNvSpPr/>
          <p:nvPr/>
        </p:nvSpPr>
        <p:spPr>
          <a:xfrm>
            <a:off x="7847776" y="3869967"/>
            <a:ext cx="1005273" cy="43814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Jiaqing</a:t>
            </a:r>
            <a:endParaRPr lang="fr-FR" sz="1200" dirty="0">
              <a:solidFill>
                <a:schemeClr val="tx1"/>
              </a:solidFill>
            </a:endParaRPr>
          </a:p>
          <a:p>
            <a:pPr algn="ctr">
              <a:defRPr/>
            </a:pPr>
            <a:r>
              <a:rPr lang="fr-FR" sz="1200" dirty="0">
                <a:solidFill>
                  <a:schemeClr val="tx1"/>
                </a:solidFill>
              </a:rPr>
              <a:t>1796-1820</a:t>
            </a:r>
          </a:p>
        </p:txBody>
      </p:sp>
      <p:cxnSp>
        <p:nvCxnSpPr>
          <p:cNvPr id="3185" name="Connecteur droit avec flèche 3184">
            <a:extLst>
              <a:ext uri="{FF2B5EF4-FFF2-40B4-BE49-F238E27FC236}">
                <a16:creationId xmlns:a16="http://schemas.microsoft.com/office/drawing/2014/main" id="{5AF2AD2B-AF54-BA84-DF59-97127F644DC8}"/>
              </a:ext>
            </a:extLst>
          </p:cNvPr>
          <p:cNvCxnSpPr>
            <a:cxnSpLocks/>
            <a:stCxn id="3184" idx="2"/>
            <a:endCxn id="3183" idx="0"/>
          </p:cNvCxnSpPr>
          <p:nvPr/>
        </p:nvCxnSpPr>
        <p:spPr>
          <a:xfrm>
            <a:off x="8350413" y="4308107"/>
            <a:ext cx="7450" cy="1164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86" name="Rectangle 3185">
            <a:extLst>
              <a:ext uri="{FF2B5EF4-FFF2-40B4-BE49-F238E27FC236}">
                <a16:creationId xmlns:a16="http://schemas.microsoft.com/office/drawing/2014/main" id="{8D5705DD-5927-D78D-B3C0-4C2218DF15DA}"/>
              </a:ext>
            </a:extLst>
          </p:cNvPr>
          <p:cNvSpPr/>
          <p:nvPr/>
        </p:nvSpPr>
        <p:spPr>
          <a:xfrm>
            <a:off x="7862466" y="5109854"/>
            <a:ext cx="1005273" cy="438141"/>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Xianfeng</a:t>
            </a:r>
            <a:endParaRPr lang="fr-FR" sz="1200" dirty="0">
              <a:solidFill>
                <a:schemeClr val="tx1"/>
              </a:solidFill>
            </a:endParaRPr>
          </a:p>
          <a:p>
            <a:pPr algn="ctr">
              <a:defRPr/>
            </a:pPr>
            <a:r>
              <a:rPr lang="fr-FR" sz="1200" dirty="0">
                <a:solidFill>
                  <a:schemeClr val="tx1"/>
                </a:solidFill>
              </a:rPr>
              <a:t>1850-61</a:t>
            </a:r>
          </a:p>
        </p:txBody>
      </p:sp>
      <p:cxnSp>
        <p:nvCxnSpPr>
          <p:cNvPr id="3187" name="Connecteur droit avec flèche 3186">
            <a:extLst>
              <a:ext uri="{FF2B5EF4-FFF2-40B4-BE49-F238E27FC236}">
                <a16:creationId xmlns:a16="http://schemas.microsoft.com/office/drawing/2014/main" id="{7312FA60-655D-D5C0-E556-D6F2E26C5ACF}"/>
              </a:ext>
            </a:extLst>
          </p:cNvPr>
          <p:cNvCxnSpPr>
            <a:cxnSpLocks/>
            <a:stCxn id="3183" idx="2"/>
            <a:endCxn id="3186" idx="0"/>
          </p:cNvCxnSpPr>
          <p:nvPr/>
        </p:nvCxnSpPr>
        <p:spPr>
          <a:xfrm>
            <a:off x="8357863" y="4862743"/>
            <a:ext cx="7240" cy="2471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88" name="Connecteur : en angle 3187">
            <a:extLst>
              <a:ext uri="{FF2B5EF4-FFF2-40B4-BE49-F238E27FC236}">
                <a16:creationId xmlns:a16="http://schemas.microsoft.com/office/drawing/2014/main" id="{C1974F77-6840-7D5C-359D-6493F05C51D3}"/>
              </a:ext>
            </a:extLst>
          </p:cNvPr>
          <p:cNvCxnSpPr>
            <a:cxnSpLocks/>
            <a:stCxn id="3180" idx="2"/>
            <a:endCxn id="3184" idx="0"/>
          </p:cNvCxnSpPr>
          <p:nvPr/>
        </p:nvCxnSpPr>
        <p:spPr>
          <a:xfrm rot="5400000" flipH="1" flipV="1">
            <a:off x="6970614" y="4037582"/>
            <a:ext cx="1547413" cy="1212183"/>
          </a:xfrm>
          <a:prstGeom prst="bentConnector5">
            <a:avLst>
              <a:gd name="adj1" fmla="val -5071"/>
              <a:gd name="adj2" fmla="val 50000"/>
              <a:gd name="adj3" fmla="val 11036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89" name="Rectangle 3188">
            <a:extLst>
              <a:ext uri="{FF2B5EF4-FFF2-40B4-BE49-F238E27FC236}">
                <a16:creationId xmlns:a16="http://schemas.microsoft.com/office/drawing/2014/main" id="{E21E0CAE-982D-CAB2-2D87-734568D0B82B}"/>
              </a:ext>
            </a:extLst>
          </p:cNvPr>
          <p:cNvSpPr/>
          <p:nvPr/>
        </p:nvSpPr>
        <p:spPr>
          <a:xfrm>
            <a:off x="9994935" y="5101883"/>
            <a:ext cx="1005273" cy="441159"/>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Yixuan</a:t>
            </a:r>
            <a:endParaRPr lang="fr-FR" sz="1200" dirty="0">
              <a:solidFill>
                <a:schemeClr val="tx1"/>
              </a:solidFill>
            </a:endParaRPr>
          </a:p>
        </p:txBody>
      </p:sp>
      <p:cxnSp>
        <p:nvCxnSpPr>
          <p:cNvPr id="3190" name="Connecteur : en angle 3189">
            <a:extLst>
              <a:ext uri="{FF2B5EF4-FFF2-40B4-BE49-F238E27FC236}">
                <a16:creationId xmlns:a16="http://schemas.microsoft.com/office/drawing/2014/main" id="{12D9CC2D-5E7F-01B8-6CE9-0E30A9F01A9B}"/>
              </a:ext>
            </a:extLst>
          </p:cNvPr>
          <p:cNvCxnSpPr>
            <a:cxnSpLocks/>
            <a:stCxn id="3183" idx="2"/>
            <a:endCxn id="3189" idx="0"/>
          </p:cNvCxnSpPr>
          <p:nvPr/>
        </p:nvCxnSpPr>
        <p:spPr>
          <a:xfrm rot="16200000" flipH="1">
            <a:off x="9308147" y="3912458"/>
            <a:ext cx="239140" cy="2139709"/>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91" name="Rectangle 3190">
            <a:extLst>
              <a:ext uri="{FF2B5EF4-FFF2-40B4-BE49-F238E27FC236}">
                <a16:creationId xmlns:a16="http://schemas.microsoft.com/office/drawing/2014/main" id="{3E7901B8-EE33-8C07-E4C4-13FF194A2263}"/>
              </a:ext>
            </a:extLst>
          </p:cNvPr>
          <p:cNvSpPr/>
          <p:nvPr/>
        </p:nvSpPr>
        <p:spPr>
          <a:xfrm>
            <a:off x="7862465" y="5758194"/>
            <a:ext cx="1005273" cy="438142"/>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Tongzhi</a:t>
            </a:r>
            <a:endParaRPr lang="fr-FR" sz="1200" dirty="0">
              <a:solidFill>
                <a:schemeClr val="tx1"/>
              </a:solidFill>
            </a:endParaRPr>
          </a:p>
          <a:p>
            <a:pPr algn="ctr">
              <a:defRPr/>
            </a:pPr>
            <a:r>
              <a:rPr lang="fr-FR" sz="1200" dirty="0">
                <a:solidFill>
                  <a:schemeClr val="tx1"/>
                </a:solidFill>
              </a:rPr>
              <a:t>1861-75</a:t>
            </a:r>
          </a:p>
        </p:txBody>
      </p:sp>
      <p:sp>
        <p:nvSpPr>
          <p:cNvPr id="3192" name="Rectangle 3191">
            <a:extLst>
              <a:ext uri="{FF2B5EF4-FFF2-40B4-BE49-F238E27FC236}">
                <a16:creationId xmlns:a16="http://schemas.microsoft.com/office/drawing/2014/main" id="{E982BA73-687A-3304-5E20-E34A6EA9D565}"/>
              </a:ext>
            </a:extLst>
          </p:cNvPr>
          <p:cNvSpPr/>
          <p:nvPr/>
        </p:nvSpPr>
        <p:spPr>
          <a:xfrm>
            <a:off x="9994935" y="5758193"/>
            <a:ext cx="1005273" cy="438143"/>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Guangxu</a:t>
            </a:r>
            <a:endParaRPr lang="fr-FR" sz="1200" dirty="0">
              <a:solidFill>
                <a:schemeClr val="tx1"/>
              </a:solidFill>
            </a:endParaRPr>
          </a:p>
          <a:p>
            <a:pPr algn="ctr">
              <a:defRPr/>
            </a:pPr>
            <a:r>
              <a:rPr lang="fr-FR" sz="1200" dirty="0">
                <a:solidFill>
                  <a:schemeClr val="tx1"/>
                </a:solidFill>
              </a:rPr>
              <a:t>1875-1908</a:t>
            </a:r>
          </a:p>
        </p:txBody>
      </p:sp>
      <p:sp>
        <p:nvSpPr>
          <p:cNvPr id="3193" name="Rectangle 3192">
            <a:extLst>
              <a:ext uri="{FF2B5EF4-FFF2-40B4-BE49-F238E27FC236}">
                <a16:creationId xmlns:a16="http://schemas.microsoft.com/office/drawing/2014/main" id="{FC02A3DC-B44C-1237-61CF-7FB1A81EE032}"/>
              </a:ext>
            </a:extLst>
          </p:cNvPr>
          <p:cNvSpPr/>
          <p:nvPr/>
        </p:nvSpPr>
        <p:spPr>
          <a:xfrm>
            <a:off x="8936046" y="5102902"/>
            <a:ext cx="1005273" cy="44509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Cixi</a:t>
            </a:r>
          </a:p>
          <a:p>
            <a:pPr algn="ctr">
              <a:defRPr/>
            </a:pPr>
            <a:r>
              <a:rPr lang="fr-FR" sz="1200" dirty="0">
                <a:solidFill>
                  <a:schemeClr val="tx1"/>
                </a:solidFill>
              </a:rPr>
              <a:t>1861-1908</a:t>
            </a:r>
          </a:p>
        </p:txBody>
      </p:sp>
      <p:cxnSp>
        <p:nvCxnSpPr>
          <p:cNvPr id="3194" name="Connecteur : en angle 3193">
            <a:extLst>
              <a:ext uri="{FF2B5EF4-FFF2-40B4-BE49-F238E27FC236}">
                <a16:creationId xmlns:a16="http://schemas.microsoft.com/office/drawing/2014/main" id="{98261683-89C5-6286-4161-192BECCDB9CC}"/>
              </a:ext>
            </a:extLst>
          </p:cNvPr>
          <p:cNvCxnSpPr>
            <a:cxnSpLocks/>
            <a:stCxn id="3193" idx="2"/>
            <a:endCxn id="3191" idx="0"/>
          </p:cNvCxnSpPr>
          <p:nvPr/>
        </p:nvCxnSpPr>
        <p:spPr>
          <a:xfrm rot="5400000">
            <a:off x="8796794" y="5116305"/>
            <a:ext cx="210198" cy="107358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95" name="Connecteur droit avec flèche 3194">
            <a:extLst>
              <a:ext uri="{FF2B5EF4-FFF2-40B4-BE49-F238E27FC236}">
                <a16:creationId xmlns:a16="http://schemas.microsoft.com/office/drawing/2014/main" id="{4CF1B608-408D-0384-C813-1FF339625B1E}"/>
              </a:ext>
            </a:extLst>
          </p:cNvPr>
          <p:cNvCxnSpPr>
            <a:cxnSpLocks/>
            <a:stCxn id="3189" idx="2"/>
            <a:endCxn id="3192" idx="0"/>
          </p:cNvCxnSpPr>
          <p:nvPr/>
        </p:nvCxnSpPr>
        <p:spPr>
          <a:xfrm>
            <a:off x="10497572" y="5543042"/>
            <a:ext cx="0" cy="2151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96" name="Connecteur droit avec flèche 3195">
            <a:extLst>
              <a:ext uri="{FF2B5EF4-FFF2-40B4-BE49-F238E27FC236}">
                <a16:creationId xmlns:a16="http://schemas.microsoft.com/office/drawing/2014/main" id="{A9FF0167-B39C-3DA0-39A8-3368192840E5}"/>
              </a:ext>
            </a:extLst>
          </p:cNvPr>
          <p:cNvCxnSpPr>
            <a:cxnSpLocks/>
            <a:stCxn id="3186" idx="2"/>
            <a:endCxn id="3191" idx="0"/>
          </p:cNvCxnSpPr>
          <p:nvPr/>
        </p:nvCxnSpPr>
        <p:spPr>
          <a:xfrm flipH="1">
            <a:off x="8365102" y="5547995"/>
            <a:ext cx="1" cy="2101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97" name="Rectangle 3196">
            <a:extLst>
              <a:ext uri="{FF2B5EF4-FFF2-40B4-BE49-F238E27FC236}">
                <a16:creationId xmlns:a16="http://schemas.microsoft.com/office/drawing/2014/main" id="{921EACA3-81E3-5C5A-0F9F-073F26406373}"/>
              </a:ext>
            </a:extLst>
          </p:cNvPr>
          <p:cNvSpPr/>
          <p:nvPr/>
        </p:nvSpPr>
        <p:spPr>
          <a:xfrm>
            <a:off x="11053822" y="5758193"/>
            <a:ext cx="1005273" cy="438143"/>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Xiafeng</a:t>
            </a:r>
            <a:endParaRPr lang="fr-FR" sz="1200" dirty="0">
              <a:solidFill>
                <a:schemeClr val="tx1"/>
              </a:solidFill>
            </a:endParaRPr>
          </a:p>
        </p:txBody>
      </p:sp>
      <p:cxnSp>
        <p:nvCxnSpPr>
          <p:cNvPr id="3198" name="Connecteur : en angle 3197">
            <a:extLst>
              <a:ext uri="{FF2B5EF4-FFF2-40B4-BE49-F238E27FC236}">
                <a16:creationId xmlns:a16="http://schemas.microsoft.com/office/drawing/2014/main" id="{34A5058B-D91C-B3FB-B7D6-1F12A887F9F6}"/>
              </a:ext>
            </a:extLst>
          </p:cNvPr>
          <p:cNvCxnSpPr>
            <a:cxnSpLocks/>
            <a:stCxn id="3189" idx="2"/>
            <a:endCxn id="3197" idx="0"/>
          </p:cNvCxnSpPr>
          <p:nvPr/>
        </p:nvCxnSpPr>
        <p:spPr>
          <a:xfrm rot="16200000" flipH="1">
            <a:off x="10919440" y="5121173"/>
            <a:ext cx="215151" cy="1058887"/>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99" name="Rectangle 3198">
            <a:extLst>
              <a:ext uri="{FF2B5EF4-FFF2-40B4-BE49-F238E27FC236}">
                <a16:creationId xmlns:a16="http://schemas.microsoft.com/office/drawing/2014/main" id="{8406AA0E-2C1F-550C-45E6-6C06E88009D0}"/>
              </a:ext>
            </a:extLst>
          </p:cNvPr>
          <p:cNvSpPr/>
          <p:nvPr/>
        </p:nvSpPr>
        <p:spPr>
          <a:xfrm>
            <a:off x="11054799" y="6341290"/>
            <a:ext cx="1005273" cy="438144"/>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Puyi</a:t>
            </a:r>
            <a:endParaRPr lang="fr-FR" sz="1200" dirty="0">
              <a:solidFill>
                <a:schemeClr val="tx1"/>
              </a:solidFill>
            </a:endParaRPr>
          </a:p>
          <a:p>
            <a:pPr algn="ctr">
              <a:defRPr/>
            </a:pPr>
            <a:r>
              <a:rPr lang="fr-FR" sz="1200" dirty="0">
                <a:solidFill>
                  <a:schemeClr val="tx1"/>
                </a:solidFill>
              </a:rPr>
              <a:t>1908-12</a:t>
            </a:r>
          </a:p>
        </p:txBody>
      </p:sp>
      <p:cxnSp>
        <p:nvCxnSpPr>
          <p:cNvPr id="3072" name="Connecteur droit avec flèche 3071">
            <a:extLst>
              <a:ext uri="{FF2B5EF4-FFF2-40B4-BE49-F238E27FC236}">
                <a16:creationId xmlns:a16="http://schemas.microsoft.com/office/drawing/2014/main" id="{3709A400-9D29-74AF-8EDA-51E8A60F8268}"/>
              </a:ext>
            </a:extLst>
          </p:cNvPr>
          <p:cNvCxnSpPr>
            <a:cxnSpLocks/>
            <a:stCxn id="3197" idx="2"/>
            <a:endCxn id="3199" idx="0"/>
          </p:cNvCxnSpPr>
          <p:nvPr/>
        </p:nvCxnSpPr>
        <p:spPr>
          <a:xfrm>
            <a:off x="11556459" y="6196336"/>
            <a:ext cx="977" cy="1449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73" name="Connecteur droit 3072">
            <a:extLst>
              <a:ext uri="{FF2B5EF4-FFF2-40B4-BE49-F238E27FC236}">
                <a16:creationId xmlns:a16="http://schemas.microsoft.com/office/drawing/2014/main" id="{3F6D5D9F-18C0-E8C4-AC9D-5EA5C66A6F19}"/>
              </a:ext>
            </a:extLst>
          </p:cNvPr>
          <p:cNvCxnSpPr>
            <a:cxnSpLocks/>
          </p:cNvCxnSpPr>
          <p:nvPr/>
        </p:nvCxnSpPr>
        <p:spPr>
          <a:xfrm flipV="1">
            <a:off x="8867739" y="5325449"/>
            <a:ext cx="68307" cy="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151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6309A-9DB9-7E61-8FEF-2E08EB94CF9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AAF9EDA-FEFB-B38D-1A31-BF1068E9A24F}"/>
              </a:ext>
            </a:extLst>
          </p:cNvPr>
          <p:cNvSpPr/>
          <p:nvPr/>
        </p:nvSpPr>
        <p:spPr>
          <a:xfrm>
            <a:off x="131928" y="166328"/>
            <a:ext cx="4990428" cy="6140142"/>
          </a:xfrm>
          <a:prstGeom prst="rect">
            <a:avLst/>
          </a:prstGeom>
          <a:solidFill>
            <a:schemeClr val="tx2">
              <a:lumMod val="20000"/>
              <a:lumOff val="80000"/>
            </a:schemeClr>
          </a:solidFill>
          <a:ln w="38100">
            <a:solidFill>
              <a:schemeClr val="tx1"/>
            </a:solidFill>
          </a:ln>
        </p:spPr>
        <p:txBody>
          <a:bodyPr wrap="square">
            <a:spAutoFit/>
          </a:bodyPr>
          <a:lstStyle/>
          <a:p>
            <a:r>
              <a:rPr lang="fr-FR" sz="1700" b="1" kern="100" dirty="0">
                <a:effectLst/>
                <a:ea typeface="Aptos" panose="020B0004020202020204" pitchFamily="34" charset="0"/>
                <a:cs typeface="Times New Roman" panose="02020603050405020304" pitchFamily="18" charset="0"/>
              </a:rPr>
              <a:t>1661-1775 : … Un Empire </a:t>
            </a:r>
            <a:r>
              <a:rPr lang="fr-FR" sz="1700" b="1" i="1" kern="100" dirty="0">
                <a:effectLst/>
                <a:ea typeface="Aptos" panose="020B0004020202020204" pitchFamily="34" charset="0"/>
                <a:cs typeface="Times New Roman" panose="02020603050405020304" pitchFamily="18" charset="0"/>
              </a:rPr>
              <a:t>confucéen</a:t>
            </a:r>
            <a:r>
              <a:rPr lang="fr-FR" sz="1700" b="1" kern="100" dirty="0">
                <a:effectLst/>
                <a:ea typeface="Aptos" panose="020B0004020202020204" pitchFamily="34" charset="0"/>
                <a:cs typeface="Times New Roman" panose="02020603050405020304" pitchFamily="18" charset="0"/>
              </a:rPr>
              <a:t> : une politique culturelle et administrative qui rallie les élites chinoises …</a:t>
            </a:r>
          </a:p>
          <a:p>
            <a:endParaRPr lang="fr-FR" dirty="0"/>
          </a:p>
          <a:p>
            <a:r>
              <a:rPr lang="fr-FR" dirty="0"/>
              <a:t>a) Kangxi et Qianlong, mathématiciens et poètes</a:t>
            </a:r>
          </a:p>
          <a:p>
            <a:endParaRPr lang="fr-FR" dirty="0"/>
          </a:p>
          <a:p>
            <a:r>
              <a:rPr lang="fr-FR" dirty="0"/>
              <a:t>b) Nombreuses visites dans le Bas-Yangzi</a:t>
            </a:r>
          </a:p>
          <a:p>
            <a:r>
              <a:rPr lang="fr-FR" dirty="0"/>
              <a:t>Centre de l’intelligentsia chinoise</a:t>
            </a:r>
          </a:p>
          <a:p>
            <a:endParaRPr lang="fr-FR" dirty="0"/>
          </a:p>
          <a:p>
            <a:r>
              <a:rPr lang="fr-FR" dirty="0"/>
              <a:t>c) 1656 : Rétablissement des concours, </a:t>
            </a:r>
            <a:r>
              <a:rPr lang="fr-FR" i="1" dirty="0"/>
              <a:t>unique voie d’accès aux honneurs et au prestige social</a:t>
            </a:r>
            <a:endParaRPr lang="fr-FR" dirty="0"/>
          </a:p>
          <a:p>
            <a:endParaRPr lang="fr-FR" dirty="0"/>
          </a:p>
          <a:p>
            <a:r>
              <a:rPr lang="fr-FR" dirty="0"/>
              <a:t>-1706-25 : Le </a:t>
            </a:r>
            <a:r>
              <a:rPr lang="fr-FR" i="1" dirty="0" err="1"/>
              <a:t>Gujin</a:t>
            </a:r>
            <a:r>
              <a:rPr lang="fr-FR" i="1" dirty="0"/>
              <a:t> </a:t>
            </a:r>
            <a:r>
              <a:rPr lang="fr-FR" i="1" dirty="0" err="1"/>
              <a:t>tushu</a:t>
            </a:r>
            <a:r>
              <a:rPr lang="fr-FR" i="1" dirty="0"/>
              <a:t> </a:t>
            </a:r>
            <a:r>
              <a:rPr lang="fr-FR" i="1" dirty="0" err="1"/>
              <a:t>jicheng</a:t>
            </a:r>
            <a:r>
              <a:rPr lang="fr-FR" dirty="0"/>
              <a:t>, encyclopédie de 10 000 chapitres</a:t>
            </a:r>
          </a:p>
          <a:p>
            <a:r>
              <a:rPr lang="fr-FR" dirty="0"/>
              <a:t>- 1772-82 : Nombreuses commandes officielles d’édition (histoire, poésie, dictionnaires,…)</a:t>
            </a:r>
          </a:p>
          <a:p>
            <a:r>
              <a:rPr lang="fr-FR" dirty="0"/>
              <a:t>Tout cela donne des emplois aux lettrés</a:t>
            </a:r>
          </a:p>
          <a:p>
            <a:r>
              <a:rPr lang="fr-FR" dirty="0"/>
              <a:t>Notamment les nombreux recalés au concours</a:t>
            </a:r>
          </a:p>
          <a:p>
            <a:r>
              <a:rPr lang="fr-FR" dirty="0"/>
              <a:t>Auparavant les plus antimandchous</a:t>
            </a:r>
          </a:p>
          <a:p>
            <a:endParaRPr lang="fr-FR" dirty="0"/>
          </a:p>
          <a:p>
            <a:r>
              <a:rPr lang="fr-FR" i="1" dirty="0"/>
              <a:t>Et l’antagonisme entre Chinois et Mandchous tend à s’assoupir</a:t>
            </a:r>
            <a:r>
              <a:rPr lang="fr-FR" dirty="0"/>
              <a:t> ; Toutefois…</a:t>
            </a:r>
          </a:p>
        </p:txBody>
      </p:sp>
      <p:sp>
        <p:nvSpPr>
          <p:cNvPr id="3168" name="Rectangle 3167">
            <a:extLst>
              <a:ext uri="{FF2B5EF4-FFF2-40B4-BE49-F238E27FC236}">
                <a16:creationId xmlns:a16="http://schemas.microsoft.com/office/drawing/2014/main" id="{2C0EA637-1FBE-7394-09CF-E32D243361F9}"/>
              </a:ext>
            </a:extLst>
          </p:cNvPr>
          <p:cNvSpPr/>
          <p:nvPr/>
        </p:nvSpPr>
        <p:spPr>
          <a:xfrm>
            <a:off x="5259555" y="4712758"/>
            <a:ext cx="1022415" cy="438141"/>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Abahai</a:t>
            </a:r>
            <a:endParaRPr lang="fr-FR" sz="1200" dirty="0">
              <a:solidFill>
                <a:schemeClr val="tx1"/>
              </a:solidFill>
            </a:endParaRPr>
          </a:p>
          <a:p>
            <a:pPr algn="ctr">
              <a:defRPr/>
            </a:pPr>
            <a:r>
              <a:rPr lang="fr-FR" sz="1200" dirty="0">
                <a:solidFill>
                  <a:schemeClr val="tx1"/>
                </a:solidFill>
              </a:rPr>
              <a:t>1626-43</a:t>
            </a:r>
          </a:p>
        </p:txBody>
      </p:sp>
      <p:sp>
        <p:nvSpPr>
          <p:cNvPr id="3169" name="Rectangle 3168">
            <a:extLst>
              <a:ext uri="{FF2B5EF4-FFF2-40B4-BE49-F238E27FC236}">
                <a16:creationId xmlns:a16="http://schemas.microsoft.com/office/drawing/2014/main" id="{FCDB308E-5CAE-2179-F860-31D082B4CA02}"/>
              </a:ext>
            </a:extLst>
          </p:cNvPr>
          <p:cNvSpPr/>
          <p:nvPr/>
        </p:nvSpPr>
        <p:spPr>
          <a:xfrm>
            <a:off x="5245579" y="4123724"/>
            <a:ext cx="1033084" cy="43814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Nurhaci</a:t>
            </a:r>
            <a:endParaRPr lang="fr-FR" sz="1200" dirty="0">
              <a:solidFill>
                <a:schemeClr val="tx1"/>
              </a:solidFill>
            </a:endParaRPr>
          </a:p>
          <a:p>
            <a:pPr algn="ctr">
              <a:defRPr/>
            </a:pPr>
            <a:r>
              <a:rPr lang="fr-FR" sz="1200" dirty="0">
                <a:solidFill>
                  <a:schemeClr val="tx1"/>
                </a:solidFill>
              </a:rPr>
              <a:t>1616-26</a:t>
            </a:r>
          </a:p>
        </p:txBody>
      </p:sp>
      <p:cxnSp>
        <p:nvCxnSpPr>
          <p:cNvPr id="3170" name="Connecteur droit avec flèche 3169">
            <a:extLst>
              <a:ext uri="{FF2B5EF4-FFF2-40B4-BE49-F238E27FC236}">
                <a16:creationId xmlns:a16="http://schemas.microsoft.com/office/drawing/2014/main" id="{FC7DB654-AE74-8C3F-FBC6-F60E0458A434}"/>
              </a:ext>
            </a:extLst>
          </p:cNvPr>
          <p:cNvCxnSpPr>
            <a:cxnSpLocks/>
            <a:stCxn id="3169" idx="2"/>
            <a:endCxn id="3168" idx="0"/>
          </p:cNvCxnSpPr>
          <p:nvPr/>
        </p:nvCxnSpPr>
        <p:spPr>
          <a:xfrm>
            <a:off x="5762121" y="4561864"/>
            <a:ext cx="8642" cy="15089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71" name="Rectangle 3170">
            <a:extLst>
              <a:ext uri="{FF2B5EF4-FFF2-40B4-BE49-F238E27FC236}">
                <a16:creationId xmlns:a16="http://schemas.microsoft.com/office/drawing/2014/main" id="{64BFBE18-C6C3-0D98-241A-4EAA0C88937D}"/>
              </a:ext>
            </a:extLst>
          </p:cNvPr>
          <p:cNvSpPr/>
          <p:nvPr/>
        </p:nvSpPr>
        <p:spPr>
          <a:xfrm>
            <a:off x="5259555" y="5275731"/>
            <a:ext cx="1005273" cy="534622"/>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Shunzhi</a:t>
            </a:r>
            <a:endParaRPr lang="fr-FR" sz="1200" dirty="0">
              <a:solidFill>
                <a:schemeClr val="tx1"/>
              </a:solidFill>
            </a:endParaRPr>
          </a:p>
          <a:p>
            <a:pPr algn="ctr">
              <a:defRPr/>
            </a:pPr>
            <a:r>
              <a:rPr lang="fr-FR" sz="1200" dirty="0">
                <a:solidFill>
                  <a:schemeClr val="tx1"/>
                </a:solidFill>
              </a:rPr>
              <a:t>1643-61</a:t>
            </a:r>
          </a:p>
        </p:txBody>
      </p:sp>
      <p:sp>
        <p:nvSpPr>
          <p:cNvPr id="3173" name="Rectangle 3172">
            <a:extLst>
              <a:ext uri="{FF2B5EF4-FFF2-40B4-BE49-F238E27FC236}">
                <a16:creationId xmlns:a16="http://schemas.microsoft.com/office/drawing/2014/main" id="{F0C8006A-EEE2-8B8A-F938-C0087EDAF520}"/>
              </a:ext>
            </a:extLst>
          </p:cNvPr>
          <p:cNvSpPr/>
          <p:nvPr/>
        </p:nvSpPr>
        <p:spPr>
          <a:xfrm>
            <a:off x="5245579" y="3520423"/>
            <a:ext cx="1020954" cy="515611"/>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tx1"/>
                </a:solidFill>
              </a:rPr>
              <a:t>QING</a:t>
            </a:r>
          </a:p>
          <a:p>
            <a:pPr algn="ctr">
              <a:defRPr/>
            </a:pPr>
            <a:r>
              <a:rPr lang="fr-FR" sz="1200" dirty="0">
                <a:solidFill>
                  <a:schemeClr val="tx1"/>
                </a:solidFill>
              </a:rPr>
              <a:t>1616-1912</a:t>
            </a:r>
          </a:p>
        </p:txBody>
      </p:sp>
      <p:cxnSp>
        <p:nvCxnSpPr>
          <p:cNvPr id="3175" name="Connecteur droit avec flèche 3174">
            <a:extLst>
              <a:ext uri="{FF2B5EF4-FFF2-40B4-BE49-F238E27FC236}">
                <a16:creationId xmlns:a16="http://schemas.microsoft.com/office/drawing/2014/main" id="{251EF567-945D-11C9-EAEF-5B677227AB3F}"/>
              </a:ext>
            </a:extLst>
          </p:cNvPr>
          <p:cNvCxnSpPr>
            <a:cxnSpLocks/>
            <a:stCxn id="3168" idx="2"/>
            <a:endCxn id="3171" idx="0"/>
          </p:cNvCxnSpPr>
          <p:nvPr/>
        </p:nvCxnSpPr>
        <p:spPr>
          <a:xfrm flipH="1">
            <a:off x="5762192" y="5150899"/>
            <a:ext cx="8571" cy="12483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77" name="Rectangle 3176">
            <a:extLst>
              <a:ext uri="{FF2B5EF4-FFF2-40B4-BE49-F238E27FC236}">
                <a16:creationId xmlns:a16="http://schemas.microsoft.com/office/drawing/2014/main" id="{3D1680FB-D3A0-C35A-627A-7A4899E1DED2}"/>
              </a:ext>
            </a:extLst>
          </p:cNvPr>
          <p:cNvSpPr/>
          <p:nvPr/>
        </p:nvSpPr>
        <p:spPr>
          <a:xfrm>
            <a:off x="6625932" y="4422847"/>
            <a:ext cx="1005273" cy="4381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Yongzheng</a:t>
            </a:r>
            <a:endParaRPr lang="fr-FR" sz="1200" dirty="0">
              <a:solidFill>
                <a:schemeClr val="tx1"/>
              </a:solidFill>
            </a:endParaRPr>
          </a:p>
          <a:p>
            <a:pPr algn="ctr">
              <a:defRPr/>
            </a:pPr>
            <a:r>
              <a:rPr lang="fr-FR" sz="1200" dirty="0">
                <a:solidFill>
                  <a:schemeClr val="tx1"/>
                </a:solidFill>
              </a:rPr>
              <a:t>1722-35</a:t>
            </a:r>
          </a:p>
        </p:txBody>
      </p:sp>
      <p:sp>
        <p:nvSpPr>
          <p:cNvPr id="3178" name="Rectangle 3177">
            <a:extLst>
              <a:ext uri="{FF2B5EF4-FFF2-40B4-BE49-F238E27FC236}">
                <a16:creationId xmlns:a16="http://schemas.microsoft.com/office/drawing/2014/main" id="{0ECB561A-BCB7-3F44-DDB8-F72831DFF980}"/>
              </a:ext>
            </a:extLst>
          </p:cNvPr>
          <p:cNvSpPr/>
          <p:nvPr/>
        </p:nvSpPr>
        <p:spPr>
          <a:xfrm>
            <a:off x="6630851" y="3869967"/>
            <a:ext cx="1005273" cy="4381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Kangxi</a:t>
            </a:r>
          </a:p>
          <a:p>
            <a:pPr algn="ctr">
              <a:defRPr/>
            </a:pPr>
            <a:r>
              <a:rPr lang="fr-FR" sz="1200" dirty="0">
                <a:solidFill>
                  <a:schemeClr val="tx1"/>
                </a:solidFill>
              </a:rPr>
              <a:t>1661-1722</a:t>
            </a:r>
          </a:p>
        </p:txBody>
      </p:sp>
      <p:cxnSp>
        <p:nvCxnSpPr>
          <p:cNvPr id="3179" name="Connecteur droit avec flèche 3178">
            <a:extLst>
              <a:ext uri="{FF2B5EF4-FFF2-40B4-BE49-F238E27FC236}">
                <a16:creationId xmlns:a16="http://schemas.microsoft.com/office/drawing/2014/main" id="{666AAFD1-F703-99C4-844C-4C84CF503446}"/>
              </a:ext>
            </a:extLst>
          </p:cNvPr>
          <p:cNvCxnSpPr>
            <a:cxnSpLocks/>
            <a:stCxn id="3178" idx="2"/>
            <a:endCxn id="3177" idx="0"/>
          </p:cNvCxnSpPr>
          <p:nvPr/>
        </p:nvCxnSpPr>
        <p:spPr>
          <a:xfrm flipH="1">
            <a:off x="7128569" y="4308107"/>
            <a:ext cx="4919" cy="1147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80" name="Rectangle 3179">
            <a:extLst>
              <a:ext uri="{FF2B5EF4-FFF2-40B4-BE49-F238E27FC236}">
                <a16:creationId xmlns:a16="http://schemas.microsoft.com/office/drawing/2014/main" id="{2CC73FB6-00EC-3BD6-D8CE-E79FCE70EFDB}"/>
              </a:ext>
            </a:extLst>
          </p:cNvPr>
          <p:cNvSpPr/>
          <p:nvPr/>
        </p:nvSpPr>
        <p:spPr>
          <a:xfrm>
            <a:off x="6635593" y="4979239"/>
            <a:ext cx="1005273" cy="438141"/>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Qianlong</a:t>
            </a:r>
          </a:p>
          <a:p>
            <a:pPr algn="ctr">
              <a:defRPr/>
            </a:pPr>
            <a:r>
              <a:rPr lang="fr-FR" sz="1200" dirty="0">
                <a:solidFill>
                  <a:schemeClr val="tx1"/>
                </a:solidFill>
              </a:rPr>
              <a:t>1735-96</a:t>
            </a:r>
          </a:p>
        </p:txBody>
      </p:sp>
      <p:cxnSp>
        <p:nvCxnSpPr>
          <p:cNvPr id="3181" name="Connecteur droit avec flèche 3180">
            <a:extLst>
              <a:ext uri="{FF2B5EF4-FFF2-40B4-BE49-F238E27FC236}">
                <a16:creationId xmlns:a16="http://schemas.microsoft.com/office/drawing/2014/main" id="{C7A9ADAE-30C4-D103-79AC-3A45A4D07C1E}"/>
              </a:ext>
            </a:extLst>
          </p:cNvPr>
          <p:cNvCxnSpPr>
            <a:cxnSpLocks/>
            <a:stCxn id="3177" idx="2"/>
            <a:endCxn id="3180" idx="0"/>
          </p:cNvCxnSpPr>
          <p:nvPr/>
        </p:nvCxnSpPr>
        <p:spPr>
          <a:xfrm>
            <a:off x="7128569" y="4860987"/>
            <a:ext cx="9661" cy="1182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82" name="Connecteur : en angle 3181">
            <a:extLst>
              <a:ext uri="{FF2B5EF4-FFF2-40B4-BE49-F238E27FC236}">
                <a16:creationId xmlns:a16="http://schemas.microsoft.com/office/drawing/2014/main" id="{0D52B55E-C90A-5E88-4413-795EB460422B}"/>
              </a:ext>
            </a:extLst>
          </p:cNvPr>
          <p:cNvCxnSpPr>
            <a:cxnSpLocks/>
          </p:cNvCxnSpPr>
          <p:nvPr/>
        </p:nvCxnSpPr>
        <p:spPr>
          <a:xfrm rot="5400000" flipH="1" flipV="1">
            <a:off x="5481071" y="4154511"/>
            <a:ext cx="1940386" cy="1371296"/>
          </a:xfrm>
          <a:prstGeom prst="bentConnector5">
            <a:avLst>
              <a:gd name="adj1" fmla="val -4106"/>
              <a:gd name="adj2" fmla="val 50000"/>
              <a:gd name="adj3" fmla="val 10833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83" name="Rectangle 3182">
            <a:extLst>
              <a:ext uri="{FF2B5EF4-FFF2-40B4-BE49-F238E27FC236}">
                <a16:creationId xmlns:a16="http://schemas.microsoft.com/office/drawing/2014/main" id="{6D7372E6-13D8-9738-5DE1-4DD85E1DA452}"/>
              </a:ext>
            </a:extLst>
          </p:cNvPr>
          <p:cNvSpPr/>
          <p:nvPr/>
        </p:nvSpPr>
        <p:spPr>
          <a:xfrm>
            <a:off x="7855226" y="4424603"/>
            <a:ext cx="1005273" cy="43814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Daoguang</a:t>
            </a:r>
            <a:r>
              <a:rPr lang="fr-FR" sz="1200" dirty="0">
                <a:solidFill>
                  <a:schemeClr val="tx1"/>
                </a:solidFill>
              </a:rPr>
              <a:t> </a:t>
            </a:r>
          </a:p>
          <a:p>
            <a:pPr algn="ctr">
              <a:defRPr/>
            </a:pPr>
            <a:r>
              <a:rPr lang="fr-FR" sz="1200" dirty="0">
                <a:solidFill>
                  <a:schemeClr val="tx1"/>
                </a:solidFill>
              </a:rPr>
              <a:t>1820-50</a:t>
            </a:r>
          </a:p>
        </p:txBody>
      </p:sp>
      <p:sp>
        <p:nvSpPr>
          <p:cNvPr id="3184" name="Rectangle 3183">
            <a:extLst>
              <a:ext uri="{FF2B5EF4-FFF2-40B4-BE49-F238E27FC236}">
                <a16:creationId xmlns:a16="http://schemas.microsoft.com/office/drawing/2014/main" id="{032439A3-2C0F-EEB9-AF09-A42B170F57D7}"/>
              </a:ext>
            </a:extLst>
          </p:cNvPr>
          <p:cNvSpPr/>
          <p:nvPr/>
        </p:nvSpPr>
        <p:spPr>
          <a:xfrm>
            <a:off x="7847776" y="3869967"/>
            <a:ext cx="1005273" cy="43814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Jiaqing</a:t>
            </a:r>
            <a:endParaRPr lang="fr-FR" sz="1200" dirty="0">
              <a:solidFill>
                <a:schemeClr val="tx1"/>
              </a:solidFill>
            </a:endParaRPr>
          </a:p>
          <a:p>
            <a:pPr algn="ctr">
              <a:defRPr/>
            </a:pPr>
            <a:r>
              <a:rPr lang="fr-FR" sz="1200" dirty="0">
                <a:solidFill>
                  <a:schemeClr val="tx1"/>
                </a:solidFill>
              </a:rPr>
              <a:t>1796-1820</a:t>
            </a:r>
          </a:p>
        </p:txBody>
      </p:sp>
      <p:cxnSp>
        <p:nvCxnSpPr>
          <p:cNvPr id="3185" name="Connecteur droit avec flèche 3184">
            <a:extLst>
              <a:ext uri="{FF2B5EF4-FFF2-40B4-BE49-F238E27FC236}">
                <a16:creationId xmlns:a16="http://schemas.microsoft.com/office/drawing/2014/main" id="{0B33406E-6338-FB9F-30DC-24C6D7372CDA}"/>
              </a:ext>
            </a:extLst>
          </p:cNvPr>
          <p:cNvCxnSpPr>
            <a:cxnSpLocks/>
            <a:stCxn id="3184" idx="2"/>
            <a:endCxn id="3183" idx="0"/>
          </p:cNvCxnSpPr>
          <p:nvPr/>
        </p:nvCxnSpPr>
        <p:spPr>
          <a:xfrm>
            <a:off x="8350413" y="4308107"/>
            <a:ext cx="7450" cy="1164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86" name="Rectangle 3185">
            <a:extLst>
              <a:ext uri="{FF2B5EF4-FFF2-40B4-BE49-F238E27FC236}">
                <a16:creationId xmlns:a16="http://schemas.microsoft.com/office/drawing/2014/main" id="{B83D9495-CBF7-65D2-A92F-3A83D11DE837}"/>
              </a:ext>
            </a:extLst>
          </p:cNvPr>
          <p:cNvSpPr/>
          <p:nvPr/>
        </p:nvSpPr>
        <p:spPr>
          <a:xfrm>
            <a:off x="7862466" y="5109854"/>
            <a:ext cx="1005273" cy="438141"/>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Xianfeng</a:t>
            </a:r>
            <a:endParaRPr lang="fr-FR" sz="1200" dirty="0">
              <a:solidFill>
                <a:schemeClr val="tx1"/>
              </a:solidFill>
            </a:endParaRPr>
          </a:p>
          <a:p>
            <a:pPr algn="ctr">
              <a:defRPr/>
            </a:pPr>
            <a:r>
              <a:rPr lang="fr-FR" sz="1200" dirty="0">
                <a:solidFill>
                  <a:schemeClr val="tx1"/>
                </a:solidFill>
              </a:rPr>
              <a:t>1850-61</a:t>
            </a:r>
          </a:p>
        </p:txBody>
      </p:sp>
      <p:cxnSp>
        <p:nvCxnSpPr>
          <p:cNvPr id="3187" name="Connecteur droit avec flèche 3186">
            <a:extLst>
              <a:ext uri="{FF2B5EF4-FFF2-40B4-BE49-F238E27FC236}">
                <a16:creationId xmlns:a16="http://schemas.microsoft.com/office/drawing/2014/main" id="{C1384938-DE04-19BF-60A5-E1391F16666F}"/>
              </a:ext>
            </a:extLst>
          </p:cNvPr>
          <p:cNvCxnSpPr>
            <a:cxnSpLocks/>
            <a:stCxn id="3183" idx="2"/>
            <a:endCxn id="3186" idx="0"/>
          </p:cNvCxnSpPr>
          <p:nvPr/>
        </p:nvCxnSpPr>
        <p:spPr>
          <a:xfrm>
            <a:off x="8357863" y="4862743"/>
            <a:ext cx="7240" cy="2471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88" name="Connecteur : en angle 3187">
            <a:extLst>
              <a:ext uri="{FF2B5EF4-FFF2-40B4-BE49-F238E27FC236}">
                <a16:creationId xmlns:a16="http://schemas.microsoft.com/office/drawing/2014/main" id="{FA405D01-065F-6207-FE9F-8CE3A38B3652}"/>
              </a:ext>
            </a:extLst>
          </p:cNvPr>
          <p:cNvCxnSpPr>
            <a:cxnSpLocks/>
            <a:stCxn id="3180" idx="2"/>
            <a:endCxn id="3184" idx="0"/>
          </p:cNvCxnSpPr>
          <p:nvPr/>
        </p:nvCxnSpPr>
        <p:spPr>
          <a:xfrm rot="5400000" flipH="1" flipV="1">
            <a:off x="6970614" y="4037582"/>
            <a:ext cx="1547413" cy="1212183"/>
          </a:xfrm>
          <a:prstGeom prst="bentConnector5">
            <a:avLst>
              <a:gd name="adj1" fmla="val -5071"/>
              <a:gd name="adj2" fmla="val 50000"/>
              <a:gd name="adj3" fmla="val 11036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89" name="Rectangle 3188">
            <a:extLst>
              <a:ext uri="{FF2B5EF4-FFF2-40B4-BE49-F238E27FC236}">
                <a16:creationId xmlns:a16="http://schemas.microsoft.com/office/drawing/2014/main" id="{D8E41A3C-E13C-29DA-2566-FA8FD3F6E610}"/>
              </a:ext>
            </a:extLst>
          </p:cNvPr>
          <p:cNvSpPr/>
          <p:nvPr/>
        </p:nvSpPr>
        <p:spPr>
          <a:xfrm>
            <a:off x="9994935" y="5101883"/>
            <a:ext cx="1005273" cy="441159"/>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Yixuan</a:t>
            </a:r>
            <a:endParaRPr lang="fr-FR" sz="1200" dirty="0">
              <a:solidFill>
                <a:schemeClr val="tx1"/>
              </a:solidFill>
            </a:endParaRPr>
          </a:p>
        </p:txBody>
      </p:sp>
      <p:cxnSp>
        <p:nvCxnSpPr>
          <p:cNvPr id="3190" name="Connecteur : en angle 3189">
            <a:extLst>
              <a:ext uri="{FF2B5EF4-FFF2-40B4-BE49-F238E27FC236}">
                <a16:creationId xmlns:a16="http://schemas.microsoft.com/office/drawing/2014/main" id="{2E6AA382-7F08-BF1B-1522-988843DD8DCC}"/>
              </a:ext>
            </a:extLst>
          </p:cNvPr>
          <p:cNvCxnSpPr>
            <a:cxnSpLocks/>
            <a:stCxn id="3183" idx="2"/>
            <a:endCxn id="3189" idx="0"/>
          </p:cNvCxnSpPr>
          <p:nvPr/>
        </p:nvCxnSpPr>
        <p:spPr>
          <a:xfrm rot="16200000" flipH="1">
            <a:off x="9308147" y="3912458"/>
            <a:ext cx="239140" cy="2139709"/>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91" name="Rectangle 3190">
            <a:extLst>
              <a:ext uri="{FF2B5EF4-FFF2-40B4-BE49-F238E27FC236}">
                <a16:creationId xmlns:a16="http://schemas.microsoft.com/office/drawing/2014/main" id="{C774C5A4-9C59-4599-3C5D-93AC2E5F9A45}"/>
              </a:ext>
            </a:extLst>
          </p:cNvPr>
          <p:cNvSpPr/>
          <p:nvPr/>
        </p:nvSpPr>
        <p:spPr>
          <a:xfrm>
            <a:off x="7862465" y="5758194"/>
            <a:ext cx="1005273" cy="438142"/>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Tongzhi</a:t>
            </a:r>
            <a:endParaRPr lang="fr-FR" sz="1200" dirty="0">
              <a:solidFill>
                <a:schemeClr val="tx1"/>
              </a:solidFill>
            </a:endParaRPr>
          </a:p>
          <a:p>
            <a:pPr algn="ctr">
              <a:defRPr/>
            </a:pPr>
            <a:r>
              <a:rPr lang="fr-FR" sz="1200" dirty="0">
                <a:solidFill>
                  <a:schemeClr val="tx1"/>
                </a:solidFill>
              </a:rPr>
              <a:t>1861-75</a:t>
            </a:r>
          </a:p>
        </p:txBody>
      </p:sp>
      <p:sp>
        <p:nvSpPr>
          <p:cNvPr id="3192" name="Rectangle 3191">
            <a:extLst>
              <a:ext uri="{FF2B5EF4-FFF2-40B4-BE49-F238E27FC236}">
                <a16:creationId xmlns:a16="http://schemas.microsoft.com/office/drawing/2014/main" id="{FFE86BCB-AE5A-6C95-0CC1-BE4EEF522105}"/>
              </a:ext>
            </a:extLst>
          </p:cNvPr>
          <p:cNvSpPr/>
          <p:nvPr/>
        </p:nvSpPr>
        <p:spPr>
          <a:xfrm>
            <a:off x="9994935" y="5758193"/>
            <a:ext cx="1005273" cy="438143"/>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Guangxu</a:t>
            </a:r>
            <a:endParaRPr lang="fr-FR" sz="1200" dirty="0">
              <a:solidFill>
                <a:schemeClr val="tx1"/>
              </a:solidFill>
            </a:endParaRPr>
          </a:p>
          <a:p>
            <a:pPr algn="ctr">
              <a:defRPr/>
            </a:pPr>
            <a:r>
              <a:rPr lang="fr-FR" sz="1200" dirty="0">
                <a:solidFill>
                  <a:schemeClr val="tx1"/>
                </a:solidFill>
              </a:rPr>
              <a:t>1875-1908</a:t>
            </a:r>
          </a:p>
        </p:txBody>
      </p:sp>
      <p:sp>
        <p:nvSpPr>
          <p:cNvPr id="3193" name="Rectangle 3192">
            <a:extLst>
              <a:ext uri="{FF2B5EF4-FFF2-40B4-BE49-F238E27FC236}">
                <a16:creationId xmlns:a16="http://schemas.microsoft.com/office/drawing/2014/main" id="{744B053F-A8C6-C6BC-508A-7AE68358B8FE}"/>
              </a:ext>
            </a:extLst>
          </p:cNvPr>
          <p:cNvSpPr/>
          <p:nvPr/>
        </p:nvSpPr>
        <p:spPr>
          <a:xfrm>
            <a:off x="8936046" y="5102902"/>
            <a:ext cx="1005273" cy="44509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Cixi</a:t>
            </a:r>
          </a:p>
          <a:p>
            <a:pPr algn="ctr">
              <a:defRPr/>
            </a:pPr>
            <a:r>
              <a:rPr lang="fr-FR" sz="1200" dirty="0">
                <a:solidFill>
                  <a:schemeClr val="tx1"/>
                </a:solidFill>
              </a:rPr>
              <a:t>1861-1908</a:t>
            </a:r>
          </a:p>
        </p:txBody>
      </p:sp>
      <p:cxnSp>
        <p:nvCxnSpPr>
          <p:cNvPr id="3194" name="Connecteur : en angle 3193">
            <a:extLst>
              <a:ext uri="{FF2B5EF4-FFF2-40B4-BE49-F238E27FC236}">
                <a16:creationId xmlns:a16="http://schemas.microsoft.com/office/drawing/2014/main" id="{2BFEDC33-B637-A91F-C7E5-BBB292843F6F}"/>
              </a:ext>
            </a:extLst>
          </p:cNvPr>
          <p:cNvCxnSpPr>
            <a:cxnSpLocks/>
            <a:stCxn id="3193" idx="2"/>
            <a:endCxn id="3191" idx="0"/>
          </p:cNvCxnSpPr>
          <p:nvPr/>
        </p:nvCxnSpPr>
        <p:spPr>
          <a:xfrm rot="5400000">
            <a:off x="8796794" y="5116305"/>
            <a:ext cx="210198" cy="107358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95" name="Connecteur droit avec flèche 3194">
            <a:extLst>
              <a:ext uri="{FF2B5EF4-FFF2-40B4-BE49-F238E27FC236}">
                <a16:creationId xmlns:a16="http://schemas.microsoft.com/office/drawing/2014/main" id="{FA72011A-F922-3F23-B1AD-02E4895F121C}"/>
              </a:ext>
            </a:extLst>
          </p:cNvPr>
          <p:cNvCxnSpPr>
            <a:cxnSpLocks/>
            <a:stCxn id="3189" idx="2"/>
            <a:endCxn id="3192" idx="0"/>
          </p:cNvCxnSpPr>
          <p:nvPr/>
        </p:nvCxnSpPr>
        <p:spPr>
          <a:xfrm>
            <a:off x="10497572" y="5543042"/>
            <a:ext cx="0" cy="2151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96" name="Connecteur droit avec flèche 3195">
            <a:extLst>
              <a:ext uri="{FF2B5EF4-FFF2-40B4-BE49-F238E27FC236}">
                <a16:creationId xmlns:a16="http://schemas.microsoft.com/office/drawing/2014/main" id="{0BB77AEA-A937-BE2E-AF5B-9F7877DD3B37}"/>
              </a:ext>
            </a:extLst>
          </p:cNvPr>
          <p:cNvCxnSpPr>
            <a:cxnSpLocks/>
            <a:stCxn id="3186" idx="2"/>
            <a:endCxn id="3191" idx="0"/>
          </p:cNvCxnSpPr>
          <p:nvPr/>
        </p:nvCxnSpPr>
        <p:spPr>
          <a:xfrm flipH="1">
            <a:off x="8365102" y="5547995"/>
            <a:ext cx="1" cy="2101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97" name="Rectangle 3196">
            <a:extLst>
              <a:ext uri="{FF2B5EF4-FFF2-40B4-BE49-F238E27FC236}">
                <a16:creationId xmlns:a16="http://schemas.microsoft.com/office/drawing/2014/main" id="{CC49A73E-9CEF-2B0E-19CA-C6D8BE465ED1}"/>
              </a:ext>
            </a:extLst>
          </p:cNvPr>
          <p:cNvSpPr/>
          <p:nvPr/>
        </p:nvSpPr>
        <p:spPr>
          <a:xfrm>
            <a:off x="11053822" y="5758193"/>
            <a:ext cx="1005273" cy="438143"/>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Xiafeng</a:t>
            </a:r>
            <a:endParaRPr lang="fr-FR" sz="1200" dirty="0">
              <a:solidFill>
                <a:schemeClr val="tx1"/>
              </a:solidFill>
            </a:endParaRPr>
          </a:p>
        </p:txBody>
      </p:sp>
      <p:cxnSp>
        <p:nvCxnSpPr>
          <p:cNvPr id="3198" name="Connecteur : en angle 3197">
            <a:extLst>
              <a:ext uri="{FF2B5EF4-FFF2-40B4-BE49-F238E27FC236}">
                <a16:creationId xmlns:a16="http://schemas.microsoft.com/office/drawing/2014/main" id="{39B1E416-0D9B-3D91-2DF6-C1058EBBBE00}"/>
              </a:ext>
            </a:extLst>
          </p:cNvPr>
          <p:cNvCxnSpPr>
            <a:cxnSpLocks/>
            <a:stCxn id="3189" idx="2"/>
            <a:endCxn id="3197" idx="0"/>
          </p:cNvCxnSpPr>
          <p:nvPr/>
        </p:nvCxnSpPr>
        <p:spPr>
          <a:xfrm rot="16200000" flipH="1">
            <a:off x="10919440" y="5121173"/>
            <a:ext cx="215151" cy="1058887"/>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99" name="Rectangle 3198">
            <a:extLst>
              <a:ext uri="{FF2B5EF4-FFF2-40B4-BE49-F238E27FC236}">
                <a16:creationId xmlns:a16="http://schemas.microsoft.com/office/drawing/2014/main" id="{7F0E7FDA-B535-DE39-1CB5-FD3D4BED0EC3}"/>
              </a:ext>
            </a:extLst>
          </p:cNvPr>
          <p:cNvSpPr/>
          <p:nvPr/>
        </p:nvSpPr>
        <p:spPr>
          <a:xfrm>
            <a:off x="11054799" y="6341290"/>
            <a:ext cx="1005273" cy="438144"/>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Puyi</a:t>
            </a:r>
            <a:endParaRPr lang="fr-FR" sz="1200" dirty="0">
              <a:solidFill>
                <a:schemeClr val="tx1"/>
              </a:solidFill>
            </a:endParaRPr>
          </a:p>
          <a:p>
            <a:pPr algn="ctr">
              <a:defRPr/>
            </a:pPr>
            <a:r>
              <a:rPr lang="fr-FR" sz="1200" dirty="0">
                <a:solidFill>
                  <a:schemeClr val="tx1"/>
                </a:solidFill>
              </a:rPr>
              <a:t>1908-12</a:t>
            </a:r>
          </a:p>
        </p:txBody>
      </p:sp>
      <p:cxnSp>
        <p:nvCxnSpPr>
          <p:cNvPr id="3072" name="Connecteur droit avec flèche 3071">
            <a:extLst>
              <a:ext uri="{FF2B5EF4-FFF2-40B4-BE49-F238E27FC236}">
                <a16:creationId xmlns:a16="http://schemas.microsoft.com/office/drawing/2014/main" id="{67179667-1678-1EC3-3A04-94960D90487A}"/>
              </a:ext>
            </a:extLst>
          </p:cNvPr>
          <p:cNvCxnSpPr>
            <a:cxnSpLocks/>
            <a:stCxn id="3197" idx="2"/>
            <a:endCxn id="3199" idx="0"/>
          </p:cNvCxnSpPr>
          <p:nvPr/>
        </p:nvCxnSpPr>
        <p:spPr>
          <a:xfrm>
            <a:off x="11556459" y="6196336"/>
            <a:ext cx="977" cy="1449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73" name="Connecteur droit 3072">
            <a:extLst>
              <a:ext uri="{FF2B5EF4-FFF2-40B4-BE49-F238E27FC236}">
                <a16:creationId xmlns:a16="http://schemas.microsoft.com/office/drawing/2014/main" id="{D540BA6F-1A9C-C9FE-CB2B-09899A2CFA4E}"/>
              </a:ext>
            </a:extLst>
          </p:cNvPr>
          <p:cNvCxnSpPr>
            <a:cxnSpLocks/>
          </p:cNvCxnSpPr>
          <p:nvPr/>
        </p:nvCxnSpPr>
        <p:spPr>
          <a:xfrm flipV="1">
            <a:off x="8867739" y="5325449"/>
            <a:ext cx="68307" cy="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374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C7ADE-A4A0-1AE3-A579-286BF2AC23A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5E5C0BB-9DFA-DB8F-B82A-91DCF12770D4}"/>
              </a:ext>
            </a:extLst>
          </p:cNvPr>
          <p:cNvSpPr/>
          <p:nvPr/>
        </p:nvSpPr>
        <p:spPr>
          <a:xfrm>
            <a:off x="131928" y="166328"/>
            <a:ext cx="4968026" cy="6109365"/>
          </a:xfrm>
          <a:prstGeom prst="rect">
            <a:avLst/>
          </a:prstGeom>
          <a:solidFill>
            <a:schemeClr val="tx2">
              <a:lumMod val="20000"/>
              <a:lumOff val="80000"/>
            </a:schemeClr>
          </a:solidFill>
          <a:ln w="38100">
            <a:solidFill>
              <a:schemeClr val="tx1"/>
            </a:solidFill>
          </a:ln>
        </p:spPr>
        <p:txBody>
          <a:bodyPr wrap="square">
            <a:spAutoFit/>
          </a:bodyPr>
          <a:lstStyle/>
          <a:p>
            <a:r>
              <a:rPr lang="fr-FR" b="1" kern="100" dirty="0">
                <a:effectLst/>
                <a:ea typeface="Aptos" panose="020B0004020202020204" pitchFamily="34" charset="0"/>
                <a:cs typeface="Times New Roman" panose="02020603050405020304" pitchFamily="18" charset="0"/>
              </a:rPr>
              <a:t>1661-1775 : … </a:t>
            </a:r>
            <a:r>
              <a:rPr lang="fr-FR" b="1" kern="100" dirty="0">
                <a:ea typeface="Aptos" panose="020B0004020202020204" pitchFamily="34" charset="0"/>
                <a:cs typeface="Times New Roman" panose="02020603050405020304" pitchFamily="18" charset="0"/>
              </a:rPr>
              <a:t>mais également,</a:t>
            </a:r>
            <a:r>
              <a:rPr lang="fr-FR" b="1" kern="100" dirty="0">
                <a:effectLst/>
                <a:ea typeface="Aptos" panose="020B0004020202020204" pitchFamily="34" charset="0"/>
                <a:cs typeface="Times New Roman" panose="02020603050405020304" pitchFamily="18" charset="0"/>
              </a:rPr>
              <a:t> règne de la censure et de l’ordre moral autoritaire ; …</a:t>
            </a:r>
          </a:p>
          <a:p>
            <a:endParaRPr lang="fr-FR" sz="800" dirty="0"/>
          </a:p>
          <a:p>
            <a:r>
              <a:rPr lang="fr-FR" dirty="0"/>
              <a:t>*Cette faveur paternaliste des souverains</a:t>
            </a:r>
          </a:p>
          <a:p>
            <a:r>
              <a:rPr lang="fr-FR" dirty="0"/>
              <a:t>Pour la culture chinoise, cache</a:t>
            </a:r>
          </a:p>
          <a:p>
            <a:r>
              <a:rPr lang="fr-FR" dirty="0"/>
              <a:t>L’autre face autoritariste du régime ; </a:t>
            </a:r>
            <a:r>
              <a:rPr lang="fr-FR" sz="1700" dirty="0"/>
              <a:t>Avec les Qing…</a:t>
            </a:r>
          </a:p>
          <a:p>
            <a:endParaRPr lang="fr-FR" dirty="0"/>
          </a:p>
          <a:p>
            <a:r>
              <a:rPr lang="fr-FR" dirty="0"/>
              <a:t>*Un Empire </a:t>
            </a:r>
            <a:r>
              <a:rPr lang="fr-FR" i="1" dirty="0"/>
              <a:t>confucéen</a:t>
            </a:r>
            <a:r>
              <a:rPr lang="fr-FR" dirty="0"/>
              <a:t> qui prône un ordre moral Fait d’obéissance et de soumission à la dynastie mandchoue ; Ainsi…</a:t>
            </a:r>
          </a:p>
          <a:p>
            <a:endParaRPr lang="fr-FR" sz="800" dirty="0"/>
          </a:p>
          <a:p>
            <a:r>
              <a:rPr lang="fr-FR" dirty="0"/>
              <a:t>*Les opposants sont pourchassés</a:t>
            </a:r>
          </a:p>
          <a:p>
            <a:r>
              <a:rPr lang="fr-FR" dirty="0"/>
              <a:t>1687 : Kangxi met à l’index les écrits </a:t>
            </a:r>
            <a:r>
              <a:rPr lang="fr-FR" i="1" dirty="0"/>
              <a:t>corrupteurs</a:t>
            </a:r>
          </a:p>
          <a:p>
            <a:endParaRPr lang="fr-FR" sz="800" dirty="0"/>
          </a:p>
          <a:p>
            <a:r>
              <a:rPr lang="fr-FR" dirty="0"/>
              <a:t>*A côté des écrits culturels</a:t>
            </a:r>
          </a:p>
          <a:p>
            <a:r>
              <a:rPr lang="fr-FR" dirty="0"/>
              <a:t>Une littérature officielle se met en place</a:t>
            </a:r>
          </a:p>
          <a:p>
            <a:endParaRPr lang="fr-FR" dirty="0"/>
          </a:p>
          <a:p>
            <a:r>
              <a:rPr lang="fr-FR" dirty="0"/>
              <a:t>- 1730 : </a:t>
            </a:r>
            <a:r>
              <a:rPr lang="fr-FR" dirty="0" err="1"/>
              <a:t>Yongzheng</a:t>
            </a:r>
            <a:r>
              <a:rPr lang="fr-FR" dirty="0"/>
              <a:t> exige que chaque candidat aux </a:t>
            </a:r>
            <a:r>
              <a:rPr lang="fr-FR" sz="1700" dirty="0"/>
              <a:t>concours lise le </a:t>
            </a:r>
            <a:r>
              <a:rPr lang="fr-FR" sz="1700" i="1" dirty="0" err="1"/>
              <a:t>Dayi</a:t>
            </a:r>
            <a:r>
              <a:rPr lang="fr-FR" sz="1700" i="1" dirty="0"/>
              <a:t> </a:t>
            </a:r>
            <a:r>
              <a:rPr lang="fr-FR" sz="1700" i="1" dirty="0" err="1"/>
              <a:t>juemi</a:t>
            </a:r>
            <a:r>
              <a:rPr lang="fr-FR" sz="1700" i="1" dirty="0"/>
              <a:t> lu</a:t>
            </a:r>
            <a:r>
              <a:rPr lang="fr-FR" sz="1700" dirty="0"/>
              <a:t>, composé par lui-même</a:t>
            </a:r>
          </a:p>
          <a:p>
            <a:r>
              <a:rPr lang="fr-FR" dirty="0"/>
              <a:t>Pour justifier la domination mandchoue</a:t>
            </a:r>
          </a:p>
          <a:p>
            <a:endParaRPr lang="fr-FR" sz="800" dirty="0"/>
          </a:p>
          <a:p>
            <a:r>
              <a:rPr lang="fr-FR" dirty="0"/>
              <a:t>- 1774-89 : Sous Qianlong, </a:t>
            </a:r>
            <a:r>
              <a:rPr lang="fr-FR" i="1" dirty="0"/>
              <a:t>l’inquisition littéraire</a:t>
            </a:r>
          </a:p>
          <a:p>
            <a:r>
              <a:rPr lang="fr-FR" dirty="0"/>
              <a:t>Sont interdits tous les écrits où sont critiqués</a:t>
            </a:r>
          </a:p>
          <a:p>
            <a:r>
              <a:rPr lang="fr-FR" dirty="0"/>
              <a:t>Les </a:t>
            </a:r>
            <a:r>
              <a:rPr lang="fr-FR" i="1" dirty="0"/>
              <a:t>Barbares</a:t>
            </a:r>
            <a:r>
              <a:rPr lang="fr-FR" dirty="0"/>
              <a:t>, même de façon allusive…</a:t>
            </a:r>
          </a:p>
        </p:txBody>
      </p:sp>
      <p:sp>
        <p:nvSpPr>
          <p:cNvPr id="2" name="Rectangle 1">
            <a:extLst>
              <a:ext uri="{FF2B5EF4-FFF2-40B4-BE49-F238E27FC236}">
                <a16:creationId xmlns:a16="http://schemas.microsoft.com/office/drawing/2014/main" id="{3749509F-09DB-DCD2-64FA-9DD1552677E0}"/>
              </a:ext>
            </a:extLst>
          </p:cNvPr>
          <p:cNvSpPr/>
          <p:nvPr/>
        </p:nvSpPr>
        <p:spPr>
          <a:xfrm>
            <a:off x="5259555" y="4712758"/>
            <a:ext cx="1022415" cy="438141"/>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Abahai</a:t>
            </a:r>
            <a:endParaRPr lang="fr-FR" sz="1200" dirty="0">
              <a:solidFill>
                <a:schemeClr val="tx1"/>
              </a:solidFill>
            </a:endParaRPr>
          </a:p>
          <a:p>
            <a:pPr algn="ctr">
              <a:defRPr/>
            </a:pPr>
            <a:r>
              <a:rPr lang="fr-FR" sz="1200" dirty="0">
                <a:solidFill>
                  <a:schemeClr val="tx1"/>
                </a:solidFill>
              </a:rPr>
              <a:t>1626-43</a:t>
            </a:r>
          </a:p>
        </p:txBody>
      </p:sp>
      <p:sp>
        <p:nvSpPr>
          <p:cNvPr id="4" name="Rectangle 3">
            <a:extLst>
              <a:ext uri="{FF2B5EF4-FFF2-40B4-BE49-F238E27FC236}">
                <a16:creationId xmlns:a16="http://schemas.microsoft.com/office/drawing/2014/main" id="{F13FF7A0-40B3-63BE-9DCC-8D71C2627DC8}"/>
              </a:ext>
            </a:extLst>
          </p:cNvPr>
          <p:cNvSpPr/>
          <p:nvPr/>
        </p:nvSpPr>
        <p:spPr>
          <a:xfrm>
            <a:off x="5245579" y="4123724"/>
            <a:ext cx="1033084" cy="43814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Nurhaci</a:t>
            </a:r>
            <a:endParaRPr lang="fr-FR" sz="1200" dirty="0">
              <a:solidFill>
                <a:schemeClr val="tx1"/>
              </a:solidFill>
            </a:endParaRPr>
          </a:p>
          <a:p>
            <a:pPr algn="ctr">
              <a:defRPr/>
            </a:pPr>
            <a:r>
              <a:rPr lang="fr-FR" sz="1200" dirty="0">
                <a:solidFill>
                  <a:schemeClr val="tx1"/>
                </a:solidFill>
              </a:rPr>
              <a:t>1616-26</a:t>
            </a:r>
          </a:p>
        </p:txBody>
      </p:sp>
      <p:cxnSp>
        <p:nvCxnSpPr>
          <p:cNvPr id="5" name="Connecteur droit avec flèche 4">
            <a:extLst>
              <a:ext uri="{FF2B5EF4-FFF2-40B4-BE49-F238E27FC236}">
                <a16:creationId xmlns:a16="http://schemas.microsoft.com/office/drawing/2014/main" id="{C364D0DD-92AE-FB29-16CF-23A8E708C1E8}"/>
              </a:ext>
            </a:extLst>
          </p:cNvPr>
          <p:cNvCxnSpPr>
            <a:cxnSpLocks/>
            <a:stCxn id="4" idx="2"/>
            <a:endCxn id="2" idx="0"/>
          </p:cNvCxnSpPr>
          <p:nvPr/>
        </p:nvCxnSpPr>
        <p:spPr>
          <a:xfrm>
            <a:off x="5762121" y="4561864"/>
            <a:ext cx="8642" cy="15089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C424408-55B1-F2B5-9D51-79A738DD6DBD}"/>
              </a:ext>
            </a:extLst>
          </p:cNvPr>
          <p:cNvSpPr/>
          <p:nvPr/>
        </p:nvSpPr>
        <p:spPr>
          <a:xfrm>
            <a:off x="5259555" y="5275731"/>
            <a:ext cx="1005273" cy="534622"/>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Shunzhi</a:t>
            </a:r>
            <a:endParaRPr lang="fr-FR" sz="1200" dirty="0">
              <a:solidFill>
                <a:schemeClr val="tx1"/>
              </a:solidFill>
            </a:endParaRPr>
          </a:p>
          <a:p>
            <a:pPr algn="ctr">
              <a:defRPr/>
            </a:pPr>
            <a:r>
              <a:rPr lang="fr-FR" sz="1200" dirty="0">
                <a:solidFill>
                  <a:schemeClr val="tx1"/>
                </a:solidFill>
              </a:rPr>
              <a:t>1643-61</a:t>
            </a:r>
          </a:p>
        </p:txBody>
      </p:sp>
      <p:sp>
        <p:nvSpPr>
          <p:cNvPr id="7" name="Rectangle 6">
            <a:extLst>
              <a:ext uri="{FF2B5EF4-FFF2-40B4-BE49-F238E27FC236}">
                <a16:creationId xmlns:a16="http://schemas.microsoft.com/office/drawing/2014/main" id="{DDA4D6E4-9411-7930-16A4-1095323A16CA}"/>
              </a:ext>
            </a:extLst>
          </p:cNvPr>
          <p:cNvSpPr/>
          <p:nvPr/>
        </p:nvSpPr>
        <p:spPr>
          <a:xfrm>
            <a:off x="5245579" y="3520423"/>
            <a:ext cx="1020954" cy="515611"/>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tx1"/>
                </a:solidFill>
              </a:rPr>
              <a:t>QING</a:t>
            </a:r>
          </a:p>
          <a:p>
            <a:pPr algn="ctr">
              <a:defRPr/>
            </a:pPr>
            <a:r>
              <a:rPr lang="fr-FR" sz="1200" dirty="0">
                <a:solidFill>
                  <a:schemeClr val="tx1"/>
                </a:solidFill>
              </a:rPr>
              <a:t>1616-1912</a:t>
            </a:r>
          </a:p>
        </p:txBody>
      </p:sp>
      <p:cxnSp>
        <p:nvCxnSpPr>
          <p:cNvPr id="9" name="Connecteur droit avec flèche 8">
            <a:extLst>
              <a:ext uri="{FF2B5EF4-FFF2-40B4-BE49-F238E27FC236}">
                <a16:creationId xmlns:a16="http://schemas.microsoft.com/office/drawing/2014/main" id="{C5DD1804-05A8-29B1-2638-51FCF1D6C7CF}"/>
              </a:ext>
            </a:extLst>
          </p:cNvPr>
          <p:cNvCxnSpPr>
            <a:cxnSpLocks/>
            <a:stCxn id="2" idx="2"/>
            <a:endCxn id="6" idx="0"/>
          </p:cNvCxnSpPr>
          <p:nvPr/>
        </p:nvCxnSpPr>
        <p:spPr>
          <a:xfrm flipH="1">
            <a:off x="5762192" y="5150899"/>
            <a:ext cx="8571" cy="12483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5402F9F-0FC8-ED28-95F1-FA2294679E7C}"/>
              </a:ext>
            </a:extLst>
          </p:cNvPr>
          <p:cNvSpPr/>
          <p:nvPr/>
        </p:nvSpPr>
        <p:spPr>
          <a:xfrm>
            <a:off x="6625932" y="4422847"/>
            <a:ext cx="1005273" cy="4381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Yongzheng</a:t>
            </a:r>
            <a:endParaRPr lang="fr-FR" sz="1200" dirty="0">
              <a:solidFill>
                <a:schemeClr val="tx1"/>
              </a:solidFill>
            </a:endParaRPr>
          </a:p>
          <a:p>
            <a:pPr algn="ctr">
              <a:defRPr/>
            </a:pPr>
            <a:r>
              <a:rPr lang="fr-FR" sz="1200" dirty="0">
                <a:solidFill>
                  <a:schemeClr val="tx1"/>
                </a:solidFill>
              </a:rPr>
              <a:t>1722-35</a:t>
            </a:r>
          </a:p>
        </p:txBody>
      </p:sp>
      <p:sp>
        <p:nvSpPr>
          <p:cNvPr id="13" name="Rectangle 12">
            <a:extLst>
              <a:ext uri="{FF2B5EF4-FFF2-40B4-BE49-F238E27FC236}">
                <a16:creationId xmlns:a16="http://schemas.microsoft.com/office/drawing/2014/main" id="{5AD63ED0-2B12-3BEA-6330-7DF5759BB1A4}"/>
              </a:ext>
            </a:extLst>
          </p:cNvPr>
          <p:cNvSpPr/>
          <p:nvPr/>
        </p:nvSpPr>
        <p:spPr>
          <a:xfrm>
            <a:off x="6630851" y="3869967"/>
            <a:ext cx="1005273" cy="438140"/>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Kangxi</a:t>
            </a:r>
          </a:p>
          <a:p>
            <a:pPr algn="ctr">
              <a:defRPr/>
            </a:pPr>
            <a:r>
              <a:rPr lang="fr-FR" sz="1200" dirty="0">
                <a:solidFill>
                  <a:schemeClr val="tx1"/>
                </a:solidFill>
              </a:rPr>
              <a:t>1661-1722</a:t>
            </a:r>
          </a:p>
        </p:txBody>
      </p:sp>
      <p:cxnSp>
        <p:nvCxnSpPr>
          <p:cNvPr id="14" name="Connecteur droit avec flèche 13">
            <a:extLst>
              <a:ext uri="{FF2B5EF4-FFF2-40B4-BE49-F238E27FC236}">
                <a16:creationId xmlns:a16="http://schemas.microsoft.com/office/drawing/2014/main" id="{766D1ED5-7059-299B-FE0D-64F44676DF0B}"/>
              </a:ext>
            </a:extLst>
          </p:cNvPr>
          <p:cNvCxnSpPr>
            <a:cxnSpLocks/>
            <a:stCxn id="13" idx="2"/>
            <a:endCxn id="12" idx="0"/>
          </p:cNvCxnSpPr>
          <p:nvPr/>
        </p:nvCxnSpPr>
        <p:spPr>
          <a:xfrm flipH="1">
            <a:off x="7128569" y="4308107"/>
            <a:ext cx="4919" cy="1147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8F2B074-A21F-1290-3BE7-D7E2D0A91849}"/>
              </a:ext>
            </a:extLst>
          </p:cNvPr>
          <p:cNvSpPr/>
          <p:nvPr/>
        </p:nvSpPr>
        <p:spPr>
          <a:xfrm>
            <a:off x="6635593" y="4979239"/>
            <a:ext cx="1005273" cy="438141"/>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Qianlong</a:t>
            </a:r>
          </a:p>
          <a:p>
            <a:pPr algn="ctr">
              <a:defRPr/>
            </a:pPr>
            <a:r>
              <a:rPr lang="fr-FR" sz="1200" dirty="0">
                <a:solidFill>
                  <a:schemeClr val="tx1"/>
                </a:solidFill>
              </a:rPr>
              <a:t>1735-96</a:t>
            </a:r>
          </a:p>
        </p:txBody>
      </p:sp>
      <p:cxnSp>
        <p:nvCxnSpPr>
          <p:cNvPr id="16" name="Connecteur droit avec flèche 15">
            <a:extLst>
              <a:ext uri="{FF2B5EF4-FFF2-40B4-BE49-F238E27FC236}">
                <a16:creationId xmlns:a16="http://schemas.microsoft.com/office/drawing/2014/main" id="{236EEADF-B05C-B265-5778-7C5CAF00C912}"/>
              </a:ext>
            </a:extLst>
          </p:cNvPr>
          <p:cNvCxnSpPr>
            <a:cxnSpLocks/>
            <a:stCxn id="12" idx="2"/>
            <a:endCxn id="15" idx="0"/>
          </p:cNvCxnSpPr>
          <p:nvPr/>
        </p:nvCxnSpPr>
        <p:spPr>
          <a:xfrm>
            <a:off x="7128569" y="4860987"/>
            <a:ext cx="9661" cy="1182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 en angle 16">
            <a:extLst>
              <a:ext uri="{FF2B5EF4-FFF2-40B4-BE49-F238E27FC236}">
                <a16:creationId xmlns:a16="http://schemas.microsoft.com/office/drawing/2014/main" id="{7E916506-ACD7-293D-DAFB-DD2C74AA91AC}"/>
              </a:ext>
            </a:extLst>
          </p:cNvPr>
          <p:cNvCxnSpPr>
            <a:cxnSpLocks/>
          </p:cNvCxnSpPr>
          <p:nvPr/>
        </p:nvCxnSpPr>
        <p:spPr>
          <a:xfrm rot="5400000" flipH="1" flipV="1">
            <a:off x="5481071" y="4154511"/>
            <a:ext cx="1940386" cy="1371296"/>
          </a:xfrm>
          <a:prstGeom prst="bentConnector5">
            <a:avLst>
              <a:gd name="adj1" fmla="val -4106"/>
              <a:gd name="adj2" fmla="val 50000"/>
              <a:gd name="adj3" fmla="val 10833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82FDDFE-A941-7560-EF81-45795C9006B2}"/>
              </a:ext>
            </a:extLst>
          </p:cNvPr>
          <p:cNvSpPr/>
          <p:nvPr/>
        </p:nvSpPr>
        <p:spPr>
          <a:xfrm>
            <a:off x="7855226" y="4424603"/>
            <a:ext cx="1005273" cy="43814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Daoguang</a:t>
            </a:r>
            <a:r>
              <a:rPr lang="fr-FR" sz="1200" dirty="0">
                <a:solidFill>
                  <a:schemeClr val="tx1"/>
                </a:solidFill>
              </a:rPr>
              <a:t> </a:t>
            </a:r>
          </a:p>
          <a:p>
            <a:pPr algn="ctr">
              <a:defRPr/>
            </a:pPr>
            <a:r>
              <a:rPr lang="fr-FR" sz="1200" dirty="0">
                <a:solidFill>
                  <a:schemeClr val="tx1"/>
                </a:solidFill>
              </a:rPr>
              <a:t>1820-50</a:t>
            </a:r>
          </a:p>
        </p:txBody>
      </p:sp>
      <p:sp>
        <p:nvSpPr>
          <p:cNvPr id="19" name="Rectangle 18">
            <a:extLst>
              <a:ext uri="{FF2B5EF4-FFF2-40B4-BE49-F238E27FC236}">
                <a16:creationId xmlns:a16="http://schemas.microsoft.com/office/drawing/2014/main" id="{253451D8-5593-B095-F87E-763B965C44B6}"/>
              </a:ext>
            </a:extLst>
          </p:cNvPr>
          <p:cNvSpPr/>
          <p:nvPr/>
        </p:nvSpPr>
        <p:spPr>
          <a:xfrm>
            <a:off x="7847776" y="3869967"/>
            <a:ext cx="1005273" cy="43814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Jiaqing</a:t>
            </a:r>
            <a:endParaRPr lang="fr-FR" sz="1200" dirty="0">
              <a:solidFill>
                <a:schemeClr val="tx1"/>
              </a:solidFill>
            </a:endParaRPr>
          </a:p>
          <a:p>
            <a:pPr algn="ctr">
              <a:defRPr/>
            </a:pPr>
            <a:r>
              <a:rPr lang="fr-FR" sz="1200" dirty="0">
                <a:solidFill>
                  <a:schemeClr val="tx1"/>
                </a:solidFill>
              </a:rPr>
              <a:t>1796-1820</a:t>
            </a:r>
          </a:p>
        </p:txBody>
      </p:sp>
      <p:cxnSp>
        <p:nvCxnSpPr>
          <p:cNvPr id="20" name="Connecteur droit avec flèche 19">
            <a:extLst>
              <a:ext uri="{FF2B5EF4-FFF2-40B4-BE49-F238E27FC236}">
                <a16:creationId xmlns:a16="http://schemas.microsoft.com/office/drawing/2014/main" id="{8A8C9F11-C889-913B-680F-C39A520FFED0}"/>
              </a:ext>
            </a:extLst>
          </p:cNvPr>
          <p:cNvCxnSpPr>
            <a:cxnSpLocks/>
            <a:stCxn id="19" idx="2"/>
            <a:endCxn id="18" idx="0"/>
          </p:cNvCxnSpPr>
          <p:nvPr/>
        </p:nvCxnSpPr>
        <p:spPr>
          <a:xfrm>
            <a:off x="8350413" y="4308107"/>
            <a:ext cx="7450" cy="11649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A356AAF-45B6-499D-4A42-BEE728F4E3A1}"/>
              </a:ext>
            </a:extLst>
          </p:cNvPr>
          <p:cNvSpPr/>
          <p:nvPr/>
        </p:nvSpPr>
        <p:spPr>
          <a:xfrm>
            <a:off x="7862466" y="5109854"/>
            <a:ext cx="1005273" cy="438141"/>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Xianfeng</a:t>
            </a:r>
            <a:endParaRPr lang="fr-FR" sz="1200" dirty="0">
              <a:solidFill>
                <a:schemeClr val="tx1"/>
              </a:solidFill>
            </a:endParaRPr>
          </a:p>
          <a:p>
            <a:pPr algn="ctr">
              <a:defRPr/>
            </a:pPr>
            <a:r>
              <a:rPr lang="fr-FR" sz="1200" dirty="0">
                <a:solidFill>
                  <a:schemeClr val="tx1"/>
                </a:solidFill>
              </a:rPr>
              <a:t>1850-61</a:t>
            </a:r>
          </a:p>
        </p:txBody>
      </p:sp>
      <p:cxnSp>
        <p:nvCxnSpPr>
          <p:cNvPr id="22" name="Connecteur droit avec flèche 21">
            <a:extLst>
              <a:ext uri="{FF2B5EF4-FFF2-40B4-BE49-F238E27FC236}">
                <a16:creationId xmlns:a16="http://schemas.microsoft.com/office/drawing/2014/main" id="{978B8A4B-79FA-5946-E524-D4885D617C24}"/>
              </a:ext>
            </a:extLst>
          </p:cNvPr>
          <p:cNvCxnSpPr>
            <a:cxnSpLocks/>
            <a:stCxn id="18" idx="2"/>
            <a:endCxn id="21" idx="0"/>
          </p:cNvCxnSpPr>
          <p:nvPr/>
        </p:nvCxnSpPr>
        <p:spPr>
          <a:xfrm>
            <a:off x="8357863" y="4862743"/>
            <a:ext cx="7240" cy="2471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 en angle 22">
            <a:extLst>
              <a:ext uri="{FF2B5EF4-FFF2-40B4-BE49-F238E27FC236}">
                <a16:creationId xmlns:a16="http://schemas.microsoft.com/office/drawing/2014/main" id="{4635AD91-FF19-FA64-08C7-2CDE1BA53503}"/>
              </a:ext>
            </a:extLst>
          </p:cNvPr>
          <p:cNvCxnSpPr>
            <a:cxnSpLocks/>
            <a:stCxn id="15" idx="2"/>
            <a:endCxn id="19" idx="0"/>
          </p:cNvCxnSpPr>
          <p:nvPr/>
        </p:nvCxnSpPr>
        <p:spPr>
          <a:xfrm rot="5400000" flipH="1" flipV="1">
            <a:off x="6970614" y="4037582"/>
            <a:ext cx="1547413" cy="1212183"/>
          </a:xfrm>
          <a:prstGeom prst="bentConnector5">
            <a:avLst>
              <a:gd name="adj1" fmla="val -5071"/>
              <a:gd name="adj2" fmla="val 50000"/>
              <a:gd name="adj3" fmla="val 11036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84" name="Rectangle 3083">
            <a:extLst>
              <a:ext uri="{FF2B5EF4-FFF2-40B4-BE49-F238E27FC236}">
                <a16:creationId xmlns:a16="http://schemas.microsoft.com/office/drawing/2014/main" id="{23BD9D86-010E-0555-52C2-43469622E7DB}"/>
              </a:ext>
            </a:extLst>
          </p:cNvPr>
          <p:cNvSpPr/>
          <p:nvPr/>
        </p:nvSpPr>
        <p:spPr>
          <a:xfrm>
            <a:off x="9994935" y="5101883"/>
            <a:ext cx="1005273" cy="441159"/>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Yixuan</a:t>
            </a:r>
            <a:endParaRPr lang="fr-FR" sz="1200" dirty="0">
              <a:solidFill>
                <a:schemeClr val="tx1"/>
              </a:solidFill>
            </a:endParaRPr>
          </a:p>
        </p:txBody>
      </p:sp>
      <p:cxnSp>
        <p:nvCxnSpPr>
          <p:cNvPr id="3085" name="Connecteur : en angle 3084">
            <a:extLst>
              <a:ext uri="{FF2B5EF4-FFF2-40B4-BE49-F238E27FC236}">
                <a16:creationId xmlns:a16="http://schemas.microsoft.com/office/drawing/2014/main" id="{F48EA5D5-2998-1561-569E-14958049D80B}"/>
              </a:ext>
            </a:extLst>
          </p:cNvPr>
          <p:cNvCxnSpPr>
            <a:cxnSpLocks/>
            <a:stCxn id="18" idx="2"/>
            <a:endCxn id="3084" idx="0"/>
          </p:cNvCxnSpPr>
          <p:nvPr/>
        </p:nvCxnSpPr>
        <p:spPr>
          <a:xfrm rot="16200000" flipH="1">
            <a:off x="9308147" y="3912458"/>
            <a:ext cx="239140" cy="2139709"/>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88" name="Rectangle 3087">
            <a:extLst>
              <a:ext uri="{FF2B5EF4-FFF2-40B4-BE49-F238E27FC236}">
                <a16:creationId xmlns:a16="http://schemas.microsoft.com/office/drawing/2014/main" id="{9CF15115-32D9-EBEF-493D-CCB432C112DA}"/>
              </a:ext>
            </a:extLst>
          </p:cNvPr>
          <p:cNvSpPr/>
          <p:nvPr/>
        </p:nvSpPr>
        <p:spPr>
          <a:xfrm>
            <a:off x="7862465" y="5758194"/>
            <a:ext cx="1005273" cy="438142"/>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Tongzhi</a:t>
            </a:r>
            <a:endParaRPr lang="fr-FR" sz="1200" dirty="0">
              <a:solidFill>
                <a:schemeClr val="tx1"/>
              </a:solidFill>
            </a:endParaRPr>
          </a:p>
          <a:p>
            <a:pPr algn="ctr">
              <a:defRPr/>
            </a:pPr>
            <a:r>
              <a:rPr lang="fr-FR" sz="1200" dirty="0">
                <a:solidFill>
                  <a:schemeClr val="tx1"/>
                </a:solidFill>
              </a:rPr>
              <a:t>1861-75</a:t>
            </a:r>
          </a:p>
        </p:txBody>
      </p:sp>
      <p:sp>
        <p:nvSpPr>
          <p:cNvPr id="3089" name="Rectangle 3088">
            <a:extLst>
              <a:ext uri="{FF2B5EF4-FFF2-40B4-BE49-F238E27FC236}">
                <a16:creationId xmlns:a16="http://schemas.microsoft.com/office/drawing/2014/main" id="{E99B4EB9-4B0E-3EFF-BC05-6B9F137FFC3C}"/>
              </a:ext>
            </a:extLst>
          </p:cNvPr>
          <p:cNvSpPr/>
          <p:nvPr/>
        </p:nvSpPr>
        <p:spPr>
          <a:xfrm>
            <a:off x="9994935" y="5758193"/>
            <a:ext cx="1005273" cy="438143"/>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Guangxu</a:t>
            </a:r>
            <a:endParaRPr lang="fr-FR" sz="1200" dirty="0">
              <a:solidFill>
                <a:schemeClr val="tx1"/>
              </a:solidFill>
            </a:endParaRPr>
          </a:p>
          <a:p>
            <a:pPr algn="ctr">
              <a:defRPr/>
            </a:pPr>
            <a:r>
              <a:rPr lang="fr-FR" sz="1200" dirty="0">
                <a:solidFill>
                  <a:schemeClr val="tx1"/>
                </a:solidFill>
              </a:rPr>
              <a:t>1875-1908</a:t>
            </a:r>
          </a:p>
        </p:txBody>
      </p:sp>
      <p:sp>
        <p:nvSpPr>
          <p:cNvPr id="3091" name="Rectangle 3090">
            <a:extLst>
              <a:ext uri="{FF2B5EF4-FFF2-40B4-BE49-F238E27FC236}">
                <a16:creationId xmlns:a16="http://schemas.microsoft.com/office/drawing/2014/main" id="{767421F2-3B6D-8786-AB04-F17B47B0977D}"/>
              </a:ext>
            </a:extLst>
          </p:cNvPr>
          <p:cNvSpPr/>
          <p:nvPr/>
        </p:nvSpPr>
        <p:spPr>
          <a:xfrm>
            <a:off x="8936046" y="5102902"/>
            <a:ext cx="1005273" cy="44509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Cixi</a:t>
            </a:r>
          </a:p>
          <a:p>
            <a:pPr algn="ctr">
              <a:defRPr/>
            </a:pPr>
            <a:r>
              <a:rPr lang="fr-FR" sz="1200" dirty="0">
                <a:solidFill>
                  <a:schemeClr val="tx1"/>
                </a:solidFill>
              </a:rPr>
              <a:t>1861-1908</a:t>
            </a:r>
          </a:p>
        </p:txBody>
      </p:sp>
      <p:cxnSp>
        <p:nvCxnSpPr>
          <p:cNvPr id="3092" name="Connecteur : en angle 3091">
            <a:extLst>
              <a:ext uri="{FF2B5EF4-FFF2-40B4-BE49-F238E27FC236}">
                <a16:creationId xmlns:a16="http://schemas.microsoft.com/office/drawing/2014/main" id="{C1754189-EDE0-51AF-B311-FC641F8A8809}"/>
              </a:ext>
            </a:extLst>
          </p:cNvPr>
          <p:cNvCxnSpPr>
            <a:cxnSpLocks/>
            <a:stCxn id="3091" idx="2"/>
            <a:endCxn id="3088" idx="0"/>
          </p:cNvCxnSpPr>
          <p:nvPr/>
        </p:nvCxnSpPr>
        <p:spPr>
          <a:xfrm rot="5400000">
            <a:off x="8796794" y="5116305"/>
            <a:ext cx="210198" cy="107358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95" name="Connecteur droit avec flèche 3094">
            <a:extLst>
              <a:ext uri="{FF2B5EF4-FFF2-40B4-BE49-F238E27FC236}">
                <a16:creationId xmlns:a16="http://schemas.microsoft.com/office/drawing/2014/main" id="{F3397E47-AE32-AC00-CBAE-27E80D656D03}"/>
              </a:ext>
            </a:extLst>
          </p:cNvPr>
          <p:cNvCxnSpPr>
            <a:cxnSpLocks/>
            <a:stCxn id="3084" idx="2"/>
            <a:endCxn id="3089" idx="0"/>
          </p:cNvCxnSpPr>
          <p:nvPr/>
        </p:nvCxnSpPr>
        <p:spPr>
          <a:xfrm>
            <a:off x="10497572" y="5543042"/>
            <a:ext cx="0" cy="2151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98" name="Connecteur droit avec flèche 3097">
            <a:extLst>
              <a:ext uri="{FF2B5EF4-FFF2-40B4-BE49-F238E27FC236}">
                <a16:creationId xmlns:a16="http://schemas.microsoft.com/office/drawing/2014/main" id="{6D0C1B2D-A68A-DA0A-99AE-1EBFBAED0CF3}"/>
              </a:ext>
            </a:extLst>
          </p:cNvPr>
          <p:cNvCxnSpPr>
            <a:cxnSpLocks/>
            <a:stCxn id="21" idx="2"/>
            <a:endCxn id="3088" idx="0"/>
          </p:cNvCxnSpPr>
          <p:nvPr/>
        </p:nvCxnSpPr>
        <p:spPr>
          <a:xfrm flipH="1">
            <a:off x="8365102" y="5547995"/>
            <a:ext cx="1" cy="2101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06" name="Rectangle 3105">
            <a:extLst>
              <a:ext uri="{FF2B5EF4-FFF2-40B4-BE49-F238E27FC236}">
                <a16:creationId xmlns:a16="http://schemas.microsoft.com/office/drawing/2014/main" id="{931852F7-8644-CC66-A00F-7CBE1B0FC502}"/>
              </a:ext>
            </a:extLst>
          </p:cNvPr>
          <p:cNvSpPr/>
          <p:nvPr/>
        </p:nvSpPr>
        <p:spPr>
          <a:xfrm>
            <a:off x="11053822" y="5758193"/>
            <a:ext cx="1005273" cy="438143"/>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Xiafeng</a:t>
            </a:r>
            <a:endParaRPr lang="fr-FR" sz="1200" dirty="0">
              <a:solidFill>
                <a:schemeClr val="tx1"/>
              </a:solidFill>
            </a:endParaRPr>
          </a:p>
        </p:txBody>
      </p:sp>
      <p:cxnSp>
        <p:nvCxnSpPr>
          <p:cNvPr id="3108" name="Connecteur : en angle 3107">
            <a:extLst>
              <a:ext uri="{FF2B5EF4-FFF2-40B4-BE49-F238E27FC236}">
                <a16:creationId xmlns:a16="http://schemas.microsoft.com/office/drawing/2014/main" id="{153C8693-5B85-594F-046A-FFB6BACCD7BC}"/>
              </a:ext>
            </a:extLst>
          </p:cNvPr>
          <p:cNvCxnSpPr>
            <a:cxnSpLocks/>
            <a:stCxn id="3084" idx="2"/>
            <a:endCxn id="3106" idx="0"/>
          </p:cNvCxnSpPr>
          <p:nvPr/>
        </p:nvCxnSpPr>
        <p:spPr>
          <a:xfrm rot="16200000" flipH="1">
            <a:off x="10919440" y="5121173"/>
            <a:ext cx="215151" cy="1058887"/>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11" name="Rectangle 3110">
            <a:extLst>
              <a:ext uri="{FF2B5EF4-FFF2-40B4-BE49-F238E27FC236}">
                <a16:creationId xmlns:a16="http://schemas.microsoft.com/office/drawing/2014/main" id="{D0DE08CB-0B4E-A3EF-86A4-03E37DCCB83B}"/>
              </a:ext>
            </a:extLst>
          </p:cNvPr>
          <p:cNvSpPr/>
          <p:nvPr/>
        </p:nvSpPr>
        <p:spPr>
          <a:xfrm>
            <a:off x="11054799" y="6341290"/>
            <a:ext cx="1005273" cy="438144"/>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Puyi</a:t>
            </a:r>
            <a:endParaRPr lang="fr-FR" sz="1200" dirty="0">
              <a:solidFill>
                <a:schemeClr val="tx1"/>
              </a:solidFill>
            </a:endParaRPr>
          </a:p>
          <a:p>
            <a:pPr algn="ctr">
              <a:defRPr/>
            </a:pPr>
            <a:r>
              <a:rPr lang="fr-FR" sz="1200" dirty="0">
                <a:solidFill>
                  <a:schemeClr val="tx1"/>
                </a:solidFill>
              </a:rPr>
              <a:t>1908-12</a:t>
            </a:r>
          </a:p>
        </p:txBody>
      </p:sp>
      <p:cxnSp>
        <p:nvCxnSpPr>
          <p:cNvPr id="3112" name="Connecteur droit avec flèche 3111">
            <a:extLst>
              <a:ext uri="{FF2B5EF4-FFF2-40B4-BE49-F238E27FC236}">
                <a16:creationId xmlns:a16="http://schemas.microsoft.com/office/drawing/2014/main" id="{5BC603FA-C91B-D507-ABBC-9E5E1DED1FB8}"/>
              </a:ext>
            </a:extLst>
          </p:cNvPr>
          <p:cNvCxnSpPr>
            <a:cxnSpLocks/>
            <a:stCxn id="3106" idx="2"/>
            <a:endCxn id="3111" idx="0"/>
          </p:cNvCxnSpPr>
          <p:nvPr/>
        </p:nvCxnSpPr>
        <p:spPr>
          <a:xfrm>
            <a:off x="11556459" y="6196336"/>
            <a:ext cx="977" cy="1449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2D73101F-4A0C-E50F-223B-CFA7811BAEAF}"/>
              </a:ext>
            </a:extLst>
          </p:cNvPr>
          <p:cNvCxnSpPr>
            <a:cxnSpLocks/>
          </p:cNvCxnSpPr>
          <p:nvPr/>
        </p:nvCxnSpPr>
        <p:spPr>
          <a:xfrm flipV="1">
            <a:off x="8867739" y="5325449"/>
            <a:ext cx="68307" cy="3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1072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927" y="166328"/>
            <a:ext cx="5054222" cy="6463308"/>
          </a:xfrm>
          <a:prstGeom prst="rect">
            <a:avLst/>
          </a:prstGeom>
          <a:solidFill>
            <a:schemeClr val="tx2">
              <a:lumMod val="20000"/>
              <a:lumOff val="80000"/>
            </a:schemeClr>
          </a:solidFill>
          <a:ln w="38100">
            <a:solidFill>
              <a:schemeClr val="tx1"/>
            </a:solidFill>
          </a:ln>
        </p:spPr>
        <p:txBody>
          <a:bodyPr wrap="square">
            <a:spAutoFit/>
          </a:bodyPr>
          <a:lstStyle/>
          <a:p>
            <a:r>
              <a:rPr lang="fr-FR" b="1" dirty="0"/>
              <a:t>1661-1775 : … Un apogée agricole permet de nourrir une population croissante qui passe de 130 à 330 millions d’habitants</a:t>
            </a:r>
          </a:p>
          <a:p>
            <a:endParaRPr lang="fr-FR" dirty="0"/>
          </a:p>
          <a:p>
            <a:r>
              <a:rPr lang="fr-FR" dirty="0"/>
              <a:t>3) Un essor économique et démographique…</a:t>
            </a:r>
          </a:p>
          <a:p>
            <a:endParaRPr lang="fr-FR" dirty="0"/>
          </a:p>
          <a:p>
            <a:r>
              <a:rPr lang="fr-FR" dirty="0"/>
              <a:t>*</a:t>
            </a:r>
            <a:r>
              <a:rPr lang="fr-FR" i="1" dirty="0"/>
              <a:t>Sous les Qing, la paix intérieure entraîne</a:t>
            </a:r>
          </a:p>
          <a:p>
            <a:r>
              <a:rPr lang="fr-FR" i="1" dirty="0"/>
              <a:t>Une nouvelle ère de prospérité</a:t>
            </a:r>
            <a:r>
              <a:rPr lang="fr-FR" dirty="0"/>
              <a:t> ; Et par conséquent…</a:t>
            </a:r>
            <a:endParaRPr lang="fr-FR" i="1" dirty="0"/>
          </a:p>
          <a:p>
            <a:r>
              <a:rPr lang="fr-FR" i="1" dirty="0"/>
              <a:t>Un essor économique, agricole, artisanal et commercial, sans précédent</a:t>
            </a:r>
          </a:p>
          <a:p>
            <a:endParaRPr lang="fr-FR" i="1" dirty="0"/>
          </a:p>
          <a:p>
            <a:r>
              <a:rPr lang="fr-FR" dirty="0"/>
              <a:t>a) Dans les campagnes, l’institution de greniers de prévoyance fait reculer les famines</a:t>
            </a:r>
          </a:p>
          <a:p>
            <a:endParaRPr lang="fr-FR" dirty="0"/>
          </a:p>
          <a:p>
            <a:r>
              <a:rPr lang="fr-FR" i="1" dirty="0"/>
              <a:t>b) Au XVIIIe siècle, l’agriculture chinoise apparaît</a:t>
            </a:r>
          </a:p>
          <a:p>
            <a:r>
              <a:rPr lang="fr-FR" i="1" dirty="0"/>
              <a:t>Comme la plus évoluée et la plus savante</a:t>
            </a:r>
          </a:p>
          <a:p>
            <a:endParaRPr lang="fr-FR" dirty="0"/>
          </a:p>
          <a:p>
            <a:r>
              <a:rPr lang="fr-FR" dirty="0"/>
              <a:t>Aux cultures traditionnelles : blé, orge, millet, riz</a:t>
            </a:r>
          </a:p>
          <a:p>
            <a:r>
              <a:rPr lang="fr-FR" dirty="0"/>
              <a:t>S’ajoutent de nouvelles cultures américaines</a:t>
            </a:r>
          </a:p>
          <a:p>
            <a:r>
              <a:rPr lang="fr-FR" dirty="0"/>
              <a:t>Patate douce, arachide, sorgho (d’Afrique), maïs</a:t>
            </a:r>
          </a:p>
          <a:p>
            <a:r>
              <a:rPr lang="fr-FR" dirty="0"/>
              <a:t>Qui résolvent le problème de la soudure d’hiver</a:t>
            </a:r>
          </a:p>
          <a:p>
            <a:endParaRPr lang="fr-FR" dirty="0"/>
          </a:p>
          <a:p>
            <a:r>
              <a:rPr lang="fr-FR" dirty="0"/>
              <a:t>*Mieux nourrie, la population augmente…</a:t>
            </a:r>
          </a:p>
        </p:txBody>
      </p:sp>
      <p:pic>
        <p:nvPicPr>
          <p:cNvPr id="2" name="Picture 2" descr="C:\Users\Christophe\Pictures\My Scans\2016-02 (févr.)\scan0003.jpg">
            <a:extLst>
              <a:ext uri="{FF2B5EF4-FFF2-40B4-BE49-F238E27FC236}">
                <a16:creationId xmlns:a16="http://schemas.microsoft.com/office/drawing/2014/main" id="{14500FF2-420F-247E-70C6-503E7F90AD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1467" y="166328"/>
            <a:ext cx="6728605" cy="627541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252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F2B60-8837-F8B9-C963-B2BA3D790FA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98FFA73-FF5F-CC3B-E024-887844B493F9}"/>
              </a:ext>
            </a:extLst>
          </p:cNvPr>
          <p:cNvSpPr/>
          <p:nvPr/>
        </p:nvSpPr>
        <p:spPr>
          <a:xfrm>
            <a:off x="131926" y="166328"/>
            <a:ext cx="5081519" cy="4801314"/>
          </a:xfrm>
          <a:prstGeom prst="rect">
            <a:avLst/>
          </a:prstGeom>
          <a:solidFill>
            <a:schemeClr val="tx2">
              <a:lumMod val="20000"/>
              <a:lumOff val="80000"/>
            </a:schemeClr>
          </a:solidFill>
          <a:ln w="38100">
            <a:solidFill>
              <a:schemeClr val="tx1"/>
            </a:solidFill>
          </a:ln>
        </p:spPr>
        <p:txBody>
          <a:bodyPr wrap="square">
            <a:spAutoFit/>
          </a:bodyPr>
          <a:lstStyle/>
          <a:p>
            <a:r>
              <a:rPr lang="fr-FR" b="1" dirty="0"/>
              <a:t>1661-1775 : … Un apogée agricole permet de nourrir une population croissante qui passe de 130 à 330 millions d’habitants</a:t>
            </a:r>
          </a:p>
          <a:p>
            <a:endParaRPr lang="fr-FR" dirty="0"/>
          </a:p>
          <a:p>
            <a:r>
              <a:rPr lang="fr-FR" dirty="0"/>
              <a:t>*L’essor économique, et avant tout agricole</a:t>
            </a:r>
          </a:p>
          <a:p>
            <a:r>
              <a:rPr lang="fr-FR" dirty="0"/>
              <a:t>A pour conséquence directe</a:t>
            </a:r>
          </a:p>
          <a:p>
            <a:r>
              <a:rPr lang="fr-FR" dirty="0"/>
              <a:t>Une augmentation démographique sans précédent</a:t>
            </a:r>
          </a:p>
          <a:p>
            <a:endParaRPr lang="fr-FR" dirty="0"/>
          </a:p>
          <a:p>
            <a:r>
              <a:rPr lang="fr-FR" dirty="0"/>
              <a:t>*1650-1741 : 130-143 millions ; Europe : 144 (1750)</a:t>
            </a:r>
          </a:p>
          <a:p>
            <a:r>
              <a:rPr lang="fr-FR" dirty="0"/>
              <a:t>*1762 : 200 millions	</a:t>
            </a:r>
          </a:p>
          <a:p>
            <a:r>
              <a:rPr lang="fr-FR" dirty="0"/>
              <a:t>*1800 : 330 millions ; Europe : 193 millions</a:t>
            </a:r>
          </a:p>
          <a:p>
            <a:endParaRPr lang="fr-FR" dirty="0"/>
          </a:p>
          <a:p>
            <a:r>
              <a:rPr lang="fr-FR" dirty="0"/>
              <a:t>*NB : Au XIXe siècle</a:t>
            </a:r>
          </a:p>
          <a:p>
            <a:r>
              <a:rPr lang="fr-FR" dirty="0"/>
              <a:t>Cette croissance démographique dépassera</a:t>
            </a:r>
          </a:p>
          <a:p>
            <a:r>
              <a:rPr lang="fr-FR" dirty="0"/>
              <a:t>Les capacités agricoles</a:t>
            </a:r>
          </a:p>
          <a:p>
            <a:r>
              <a:rPr lang="fr-FR" dirty="0"/>
              <a:t>Conséquence : Une surpopulation</a:t>
            </a:r>
          </a:p>
          <a:p>
            <a:r>
              <a:rPr lang="fr-FR" dirty="0"/>
              <a:t>Source de tensions qui s’ajoutera aux autres…</a:t>
            </a:r>
          </a:p>
        </p:txBody>
      </p:sp>
      <p:pic>
        <p:nvPicPr>
          <p:cNvPr id="2" name="Picture 2" descr="C:\Users\Christophe\Pictures\My Scans\2016-02 (févr.)\scan0003.jpg">
            <a:extLst>
              <a:ext uri="{FF2B5EF4-FFF2-40B4-BE49-F238E27FC236}">
                <a16:creationId xmlns:a16="http://schemas.microsoft.com/office/drawing/2014/main" id="{FCAB4333-C1F5-23C1-8C7A-7D1F660AECF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46100" y="166329"/>
            <a:ext cx="6713972" cy="62617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455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6D3D0-590A-AF30-B8B0-59D15E3B0F7C}"/>
            </a:ext>
          </a:extLst>
        </p:cNvPr>
        <p:cNvGrpSpPr/>
        <p:nvPr/>
      </p:nvGrpSpPr>
      <p:grpSpPr>
        <a:xfrm>
          <a:off x="0" y="0"/>
          <a:ext cx="0" cy="0"/>
          <a:chOff x="0" y="0"/>
          <a:chExt cx="0" cy="0"/>
        </a:xfrm>
      </p:grpSpPr>
      <p:pic>
        <p:nvPicPr>
          <p:cNvPr id="3074" name="Picture 2" descr="C:\Users\Christophe\Pictures\My Scans\2016-02 (févr.)\scan0003.jpg">
            <a:extLst>
              <a:ext uri="{FF2B5EF4-FFF2-40B4-BE49-F238E27FC236}">
                <a16:creationId xmlns:a16="http://schemas.microsoft.com/office/drawing/2014/main" id="{3468A100-FCFD-4A19-A9DD-E3040D1C2EF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63489" y="166328"/>
            <a:ext cx="6996583" cy="65253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6ACD48B-9D7F-F66E-9F1D-08250B6B94EC}"/>
              </a:ext>
            </a:extLst>
          </p:cNvPr>
          <p:cNvSpPr/>
          <p:nvPr/>
        </p:nvSpPr>
        <p:spPr>
          <a:xfrm>
            <a:off x="131928" y="166328"/>
            <a:ext cx="4767618" cy="4344138"/>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800" b="1" kern="100" dirty="0">
                <a:effectLst/>
                <a:ea typeface="Aptos" panose="020B0004020202020204" pitchFamily="34" charset="0"/>
                <a:cs typeface="Times New Roman" panose="02020603050405020304" pitchFamily="18" charset="0"/>
              </a:rPr>
              <a:t>1691-1759 : Expansion maximale de la Chine : Au nord et à l’est, soumissions des Mongols orientaux (</a:t>
            </a:r>
            <a:r>
              <a:rPr lang="fr-FR" b="1" dirty="0"/>
              <a:t>Khalkhas), des Mongols occidentaux (</a:t>
            </a:r>
            <a:r>
              <a:rPr lang="fr-FR" b="1" dirty="0" err="1"/>
              <a:t>Khoshuts</a:t>
            </a:r>
            <a:r>
              <a:rPr lang="fr-FR" b="1" dirty="0"/>
              <a:t>, </a:t>
            </a:r>
            <a:r>
              <a:rPr lang="fr-FR" b="1" dirty="0" err="1"/>
              <a:t>Dzoungars</a:t>
            </a:r>
            <a:r>
              <a:rPr lang="fr-FR" b="1" dirty="0"/>
              <a:t>) </a:t>
            </a:r>
            <a:r>
              <a:rPr lang="fr-FR" sz="1800" b="1" kern="100" dirty="0">
                <a:effectLst/>
                <a:ea typeface="Aptos" panose="020B0004020202020204" pitchFamily="34" charset="0"/>
                <a:cs typeface="Times New Roman" panose="02020603050405020304" pitchFamily="18" charset="0"/>
              </a:rPr>
              <a:t>et du Tibet des Dala</a:t>
            </a:r>
            <a:r>
              <a:rPr lang="fr-FR" b="1" kern="100" dirty="0">
                <a:ea typeface="Aptos" panose="020B0004020202020204" pitchFamily="34" charset="0"/>
                <a:cs typeface="Times New Roman" panose="02020603050405020304" pitchFamily="18" charset="0"/>
              </a:rPr>
              <a:t>ï</a:t>
            </a:r>
            <a:r>
              <a:rPr lang="fr-FR" sz="1800" b="1" kern="100" dirty="0">
                <a:effectLst/>
                <a:ea typeface="Aptos" panose="020B0004020202020204" pitchFamily="34" charset="0"/>
                <a:cs typeface="Times New Roman" panose="02020603050405020304" pitchFamily="18" charset="0"/>
              </a:rPr>
              <a:t>-lamas : …</a:t>
            </a:r>
            <a:endParaRPr lang="fr-FR" b="1" dirty="0"/>
          </a:p>
          <a:p>
            <a:endParaRPr lang="fr-FR" dirty="0"/>
          </a:p>
          <a:p>
            <a:r>
              <a:rPr lang="fr-FR" dirty="0"/>
              <a:t>4) Aux XVIIe-XVIIIe siècles, l’apogée politique, économique et démographique de la Chine</a:t>
            </a:r>
          </a:p>
          <a:p>
            <a:r>
              <a:rPr lang="fr-FR" dirty="0"/>
              <a:t>S’accompagne d’un apogée territorial</a:t>
            </a:r>
          </a:p>
          <a:p>
            <a:endParaRPr lang="fr-FR" dirty="0"/>
          </a:p>
          <a:p>
            <a:r>
              <a:rPr lang="fr-FR" dirty="0"/>
              <a:t>Avec…</a:t>
            </a:r>
          </a:p>
          <a:p>
            <a:r>
              <a:rPr lang="fr-FR" dirty="0"/>
              <a:t>*1691-1759 : Au Nord et à l’Est, une conquête</a:t>
            </a:r>
          </a:p>
          <a:p>
            <a:r>
              <a:rPr lang="fr-FR" dirty="0"/>
              <a:t>Des vastes espaces mongols et tibétains…</a:t>
            </a:r>
          </a:p>
          <a:p>
            <a:endParaRPr lang="fr-FR" dirty="0"/>
          </a:p>
          <a:p>
            <a:r>
              <a:rPr lang="fr-FR" dirty="0"/>
              <a:t>*Quatre phases…</a:t>
            </a:r>
          </a:p>
        </p:txBody>
      </p:sp>
      <p:sp>
        <p:nvSpPr>
          <p:cNvPr id="19" name="Ellipse 18">
            <a:extLst>
              <a:ext uri="{FF2B5EF4-FFF2-40B4-BE49-F238E27FC236}">
                <a16:creationId xmlns:a16="http://schemas.microsoft.com/office/drawing/2014/main" id="{A89B3F00-5AEB-E66F-CB8A-E4F20E09FAC6}"/>
              </a:ext>
            </a:extLst>
          </p:cNvPr>
          <p:cNvSpPr/>
          <p:nvPr/>
        </p:nvSpPr>
        <p:spPr>
          <a:xfrm>
            <a:off x="9678182" y="2735409"/>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Tree>
    <p:extLst>
      <p:ext uri="{BB962C8B-B14F-4D97-AF65-F5344CB8AC3E}">
        <p14:creationId xmlns:p14="http://schemas.microsoft.com/office/powerpoint/2010/main" val="1524142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62B54-1161-CDEE-FA22-4DBC8479BEBD}"/>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5208466B-5F32-DD81-EA32-3B6534F32058}"/>
              </a:ext>
            </a:extLst>
          </p:cNvPr>
          <p:cNvSpPr/>
          <p:nvPr/>
        </p:nvSpPr>
        <p:spPr>
          <a:xfrm>
            <a:off x="202800" y="137160"/>
            <a:ext cx="11786400" cy="660420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r>
              <a:rPr lang="fr-FR" sz="1600" b="1" dirty="0"/>
              <a:t>5) 1697-1824 : Consolidations des puissances d’Annam, de Birmanie et du Siam ; Déclins et vassalisations du Cambodge et du Laos</a:t>
            </a:r>
          </a:p>
          <a:p>
            <a:endParaRPr lang="fr-FR" sz="1600" b="1" dirty="0"/>
          </a:p>
          <a:p>
            <a:r>
              <a:rPr lang="fr-FR" sz="1600" b="1" dirty="0"/>
              <a:t>1697-1802 : Naissance de l’Empire d’Annam des Nguyen</a:t>
            </a:r>
          </a:p>
          <a:p>
            <a:r>
              <a:rPr lang="fr-FR" sz="1600" dirty="0"/>
              <a:t>1697-1759 : Au sud du </a:t>
            </a:r>
            <a:r>
              <a:rPr lang="fr-FR" sz="1600" dirty="0" err="1"/>
              <a:t>Dai</a:t>
            </a:r>
            <a:r>
              <a:rPr lang="fr-FR" sz="1600" dirty="0"/>
              <a:t> Viêt, les Nguyen annexent le Champa et conquièrent le Bas-Mékong cambodgien</a:t>
            </a:r>
          </a:p>
          <a:p>
            <a:r>
              <a:rPr lang="fr-FR" sz="1600" dirty="0"/>
              <a:t>1771-1788 : La guerre civile : Révolte des </a:t>
            </a:r>
            <a:r>
              <a:rPr lang="fr-FR" sz="1600" dirty="0" err="1"/>
              <a:t>Tayson</a:t>
            </a:r>
            <a:r>
              <a:rPr lang="fr-FR" sz="1600" dirty="0"/>
              <a:t> ; Les Trinh prennent Hué ; Les </a:t>
            </a:r>
            <a:r>
              <a:rPr lang="fr-FR" sz="1600" dirty="0" err="1"/>
              <a:t>Tayson</a:t>
            </a:r>
            <a:r>
              <a:rPr lang="fr-FR" sz="1600" dirty="0"/>
              <a:t> massacrent les Nguyen à Saïgon ; Les </a:t>
            </a:r>
            <a:r>
              <a:rPr lang="fr-FR" sz="1600" dirty="0" err="1"/>
              <a:t>Tayson</a:t>
            </a:r>
            <a:r>
              <a:rPr lang="fr-FR" sz="1600" dirty="0"/>
              <a:t> prennent Hué et Hanoi aux Trinh, malgré l’intervention chinoise ; Leur chef Quang Trung se proclame empereur</a:t>
            </a:r>
          </a:p>
          <a:p>
            <a:r>
              <a:rPr lang="fr-FR" sz="1600" dirty="0"/>
              <a:t>1788-1802 : Le prince survivant Nguyen Anh reprend Saïgon, Hué et Hanoi aux </a:t>
            </a:r>
            <a:r>
              <a:rPr lang="fr-FR" sz="1600" dirty="0" err="1"/>
              <a:t>Tayson</a:t>
            </a:r>
            <a:r>
              <a:rPr lang="fr-FR" sz="1600" dirty="0"/>
              <a:t> ; Il devient Gia Long, 1</a:t>
            </a:r>
            <a:r>
              <a:rPr lang="fr-FR" sz="1600" baseline="30000" dirty="0"/>
              <a:t>er</a:t>
            </a:r>
            <a:r>
              <a:rPr lang="fr-FR" sz="1600" dirty="0"/>
              <a:t> empereur d’Annam, ex-</a:t>
            </a:r>
            <a:r>
              <a:rPr lang="fr-FR" sz="1600" dirty="0" err="1"/>
              <a:t>Dai</a:t>
            </a:r>
            <a:r>
              <a:rPr lang="fr-FR" sz="1600" dirty="0"/>
              <a:t> Viêt</a:t>
            </a:r>
          </a:p>
          <a:p>
            <a:endParaRPr lang="fr-FR" sz="1600" b="1" dirty="0"/>
          </a:p>
          <a:p>
            <a:r>
              <a:rPr lang="fr-FR" sz="1600" b="1" dirty="0"/>
              <a:t>1740-1824 : La Birmanie réunifiée des </a:t>
            </a:r>
            <a:r>
              <a:rPr lang="fr-FR" sz="1600" b="1" dirty="0" err="1"/>
              <a:t>Konbaung</a:t>
            </a:r>
            <a:r>
              <a:rPr lang="fr-FR" sz="1600" b="1" dirty="0"/>
              <a:t> à son apogée</a:t>
            </a:r>
          </a:p>
          <a:p>
            <a:r>
              <a:rPr lang="fr-FR" sz="1600" dirty="0"/>
              <a:t>1740-1752 : Dans la Birmanie divisée, les Môns de </a:t>
            </a:r>
            <a:r>
              <a:rPr lang="fr-FR" sz="1600" dirty="0" err="1"/>
              <a:t>Pégou</a:t>
            </a:r>
            <a:r>
              <a:rPr lang="fr-FR" sz="1600" dirty="0"/>
              <a:t> se révoltent et s’emparent de la capitale Ava</a:t>
            </a:r>
          </a:p>
          <a:p>
            <a:r>
              <a:rPr lang="fr-FR" sz="1600" dirty="0"/>
              <a:t>1752-1760 : Le birman Alaungpaya chasse les Môns d’Ava, réunifie la Birmanie et fonde la dynastie des </a:t>
            </a:r>
            <a:r>
              <a:rPr lang="fr-FR" sz="1600" dirty="0" err="1"/>
              <a:t>Konbaung</a:t>
            </a:r>
            <a:endParaRPr lang="fr-FR" sz="1600" dirty="0"/>
          </a:p>
          <a:p>
            <a:r>
              <a:rPr lang="fr-FR" sz="1600" dirty="0"/>
              <a:t>1760-1767 : A l’est, 2</a:t>
            </a:r>
            <a:r>
              <a:rPr lang="fr-FR" sz="1600" baseline="30000" dirty="0"/>
              <a:t>ème</a:t>
            </a:r>
            <a:r>
              <a:rPr lang="fr-FR" sz="1600" dirty="0"/>
              <a:t> guerre </a:t>
            </a:r>
            <a:r>
              <a:rPr lang="fr-FR" sz="1600" dirty="0" err="1"/>
              <a:t>birmano</a:t>
            </a:r>
            <a:r>
              <a:rPr lang="fr-FR" sz="1600" dirty="0"/>
              <a:t>-siamoise et nouvel échec de la conquête du Siam</a:t>
            </a:r>
          </a:p>
          <a:p>
            <a:r>
              <a:rPr lang="fr-FR" sz="1600" dirty="0"/>
              <a:t>1781-1824 : A l’ouest, conquêtes de l’Arakan, de l’Assam, du Manipur et du </a:t>
            </a:r>
            <a:r>
              <a:rPr lang="fr-FR" sz="1600" dirty="0" err="1"/>
              <a:t>Cachar</a:t>
            </a:r>
            <a:r>
              <a:rPr lang="fr-FR" sz="1600" dirty="0"/>
              <a:t> ; 1</a:t>
            </a:r>
            <a:r>
              <a:rPr lang="fr-FR" sz="1600" baseline="30000" dirty="0"/>
              <a:t>ère</a:t>
            </a:r>
            <a:r>
              <a:rPr lang="fr-FR" sz="1600" dirty="0"/>
              <a:t> confrontation avec les Britanniques du Bengale</a:t>
            </a:r>
          </a:p>
          <a:p>
            <a:endParaRPr lang="fr-FR" sz="1600" b="1" dirty="0"/>
          </a:p>
          <a:p>
            <a:r>
              <a:rPr lang="fr-FR" sz="1600" b="1" dirty="0"/>
              <a:t>1765-1795 : Le Siam des </a:t>
            </a:r>
            <a:r>
              <a:rPr lang="fr-FR" sz="1600" b="1" dirty="0" err="1"/>
              <a:t>Chakri</a:t>
            </a:r>
            <a:r>
              <a:rPr lang="fr-FR" sz="1600" b="1" dirty="0"/>
              <a:t> à son apogée</a:t>
            </a:r>
          </a:p>
          <a:p>
            <a:r>
              <a:rPr lang="fr-FR" sz="1600" dirty="0"/>
              <a:t>1765-1767 : A nouveau attaqués, les Siamois menés par le roi </a:t>
            </a:r>
            <a:r>
              <a:rPr lang="fr-FR" sz="1600" dirty="0" err="1"/>
              <a:t>Phya</a:t>
            </a:r>
            <a:r>
              <a:rPr lang="fr-FR" sz="1600" dirty="0"/>
              <a:t> </a:t>
            </a:r>
            <a:r>
              <a:rPr lang="fr-FR" sz="1600" dirty="0" err="1"/>
              <a:t>Taksim</a:t>
            </a:r>
            <a:r>
              <a:rPr lang="fr-FR" sz="1600" dirty="0"/>
              <a:t>, repoussent les Birmans ; Le Siam divisé</a:t>
            </a:r>
          </a:p>
          <a:p>
            <a:r>
              <a:rPr lang="fr-FR" sz="1600" dirty="0"/>
              <a:t>1767-1782 : Sous le règne de </a:t>
            </a:r>
            <a:r>
              <a:rPr lang="fr-FR" sz="1600" dirty="0" err="1"/>
              <a:t>Phya</a:t>
            </a:r>
            <a:r>
              <a:rPr lang="fr-FR" sz="1600" dirty="0"/>
              <a:t> </a:t>
            </a:r>
            <a:r>
              <a:rPr lang="fr-FR" sz="1600" dirty="0" err="1"/>
              <a:t>Taksin</a:t>
            </a:r>
            <a:r>
              <a:rPr lang="fr-FR" sz="1600" dirty="0"/>
              <a:t>, réunification du Siam : Conquêtes du Lan Na ; Au Lan </a:t>
            </a:r>
            <a:r>
              <a:rPr lang="fr-FR" sz="1600" dirty="0" err="1"/>
              <a:t>Xang</a:t>
            </a:r>
            <a:r>
              <a:rPr lang="fr-FR" sz="1600" dirty="0"/>
              <a:t> divisé depuis 1707, vassalisations de Vientiane et </a:t>
            </a:r>
            <a:r>
              <a:rPr lang="fr-FR" sz="1600" dirty="0" err="1"/>
              <a:t>Luang</a:t>
            </a:r>
            <a:r>
              <a:rPr lang="fr-FR" sz="1600" dirty="0"/>
              <a:t> </a:t>
            </a:r>
            <a:r>
              <a:rPr lang="fr-FR" sz="1600" dirty="0" err="1"/>
              <a:t>Prabang</a:t>
            </a:r>
            <a:endParaRPr lang="fr-FR" sz="1600" dirty="0"/>
          </a:p>
          <a:p>
            <a:r>
              <a:rPr lang="fr-FR" sz="1600" dirty="0"/>
              <a:t>1782-1795 : Rama 1</a:t>
            </a:r>
            <a:r>
              <a:rPr lang="fr-FR" sz="1600" baseline="30000" dirty="0"/>
              <a:t>er</a:t>
            </a:r>
            <a:r>
              <a:rPr lang="fr-FR" sz="1600" dirty="0"/>
              <a:t> renverse </a:t>
            </a:r>
            <a:r>
              <a:rPr lang="fr-FR" sz="1600" dirty="0" err="1"/>
              <a:t>Taksin</a:t>
            </a:r>
            <a:r>
              <a:rPr lang="fr-FR" sz="1600" dirty="0"/>
              <a:t> et fonde la dynastie des </a:t>
            </a:r>
            <a:r>
              <a:rPr lang="fr-FR" sz="1600" dirty="0" err="1"/>
              <a:t>Chakri</a:t>
            </a:r>
            <a:r>
              <a:rPr lang="fr-FR" sz="1600" dirty="0"/>
              <a:t> ; Le Siam conquiert le nord du Cambodge toujours vassal</a:t>
            </a:r>
          </a:p>
          <a:p>
            <a:endParaRPr lang="fr-FR" sz="1600" dirty="0"/>
          </a:p>
          <a:p>
            <a:r>
              <a:rPr lang="fr-FR" sz="1600" dirty="0"/>
              <a:t>Au début du XIXe siècle, trois puissances dominent l’Indochine : Birmanie, Siam et Annam ; Hégémonies menacées par l’Inde britannique à l’ouest, puis par l’intrusion française à partir de 1859</a:t>
            </a:r>
            <a:endParaRPr lang="fr-FR" sz="1600" b="1" dirty="0"/>
          </a:p>
        </p:txBody>
      </p:sp>
      <p:sp>
        <p:nvSpPr>
          <p:cNvPr id="2" name="PlaceHolder 1">
            <a:extLst>
              <a:ext uri="{FF2B5EF4-FFF2-40B4-BE49-F238E27FC236}">
                <a16:creationId xmlns:a16="http://schemas.microsoft.com/office/drawing/2014/main" id="{7D89D2DD-34A9-53FB-7916-34E4A9E2A664}"/>
              </a:ext>
            </a:extLst>
          </p:cNvPr>
          <p:cNvSpPr>
            <a:spLocks noGrp="1"/>
          </p:cNvSpPr>
          <p:nvPr>
            <p:ph type="sldNum" idx="5"/>
          </p:nvPr>
        </p:nvSpPr>
        <p:spPr>
          <a:xfrm>
            <a:off x="8610480" y="6356520"/>
            <a:ext cx="2742480" cy="364320"/>
          </a:xfrm>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4</a:t>
            </a:fld>
            <a:endParaRPr/>
          </a:p>
        </p:txBody>
      </p:sp>
    </p:spTree>
    <p:extLst>
      <p:ext uri="{BB962C8B-B14F-4D97-AF65-F5344CB8AC3E}">
        <p14:creationId xmlns:p14="http://schemas.microsoft.com/office/powerpoint/2010/main" val="3673277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8ECC0-66C3-3948-C8DA-FB898F0E4E77}"/>
            </a:ext>
          </a:extLst>
        </p:cNvPr>
        <p:cNvGrpSpPr/>
        <p:nvPr/>
      </p:nvGrpSpPr>
      <p:grpSpPr>
        <a:xfrm>
          <a:off x="0" y="0"/>
          <a:ext cx="0" cy="0"/>
          <a:chOff x="0" y="0"/>
          <a:chExt cx="0" cy="0"/>
        </a:xfrm>
      </p:grpSpPr>
      <p:pic>
        <p:nvPicPr>
          <p:cNvPr id="3074" name="Picture 2" descr="C:\Users\Christophe\Pictures\My Scans\2016-02 (févr.)\scan0003.jpg">
            <a:extLst>
              <a:ext uri="{FF2B5EF4-FFF2-40B4-BE49-F238E27FC236}">
                <a16:creationId xmlns:a16="http://schemas.microsoft.com/office/drawing/2014/main" id="{D92F29C9-BE09-0437-9C1C-EB22A1799EF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63489" y="166328"/>
            <a:ext cx="6996583" cy="65253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7D7686-52D8-977B-DD20-A4E044DB39D4}"/>
              </a:ext>
            </a:extLst>
          </p:cNvPr>
          <p:cNvSpPr/>
          <p:nvPr/>
        </p:nvSpPr>
        <p:spPr>
          <a:xfrm>
            <a:off x="131928" y="166328"/>
            <a:ext cx="4767618" cy="4621137"/>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800" b="1" kern="100" dirty="0">
                <a:effectLst/>
                <a:ea typeface="Aptos" panose="020B0004020202020204" pitchFamily="34" charset="0"/>
                <a:cs typeface="Times New Roman" panose="02020603050405020304" pitchFamily="18" charset="0"/>
              </a:rPr>
              <a:t>1691-1759 : Expansion maximale de la Chine : Au nord et à l’est, soumissions des Mongols orientaux (</a:t>
            </a:r>
            <a:r>
              <a:rPr lang="fr-FR" b="1" dirty="0"/>
              <a:t>Khalkhas), des Mongols occidentaux (</a:t>
            </a:r>
            <a:r>
              <a:rPr lang="fr-FR" b="1" dirty="0" err="1"/>
              <a:t>Khoshuts</a:t>
            </a:r>
            <a:r>
              <a:rPr lang="fr-FR" b="1" dirty="0"/>
              <a:t>, </a:t>
            </a:r>
            <a:r>
              <a:rPr lang="fr-FR" b="1" dirty="0" err="1"/>
              <a:t>Dzoungars</a:t>
            </a:r>
            <a:r>
              <a:rPr lang="fr-FR" b="1" dirty="0"/>
              <a:t>) </a:t>
            </a:r>
            <a:r>
              <a:rPr lang="fr-FR" sz="1800" b="1" kern="100" dirty="0">
                <a:effectLst/>
                <a:ea typeface="Aptos" panose="020B0004020202020204" pitchFamily="34" charset="0"/>
                <a:cs typeface="Times New Roman" panose="02020603050405020304" pitchFamily="18" charset="0"/>
              </a:rPr>
              <a:t>et du Tibet des Dala</a:t>
            </a:r>
            <a:r>
              <a:rPr lang="fr-FR" b="1" kern="100" dirty="0">
                <a:ea typeface="Aptos" panose="020B0004020202020204" pitchFamily="34" charset="0"/>
                <a:cs typeface="Times New Roman" panose="02020603050405020304" pitchFamily="18" charset="0"/>
              </a:rPr>
              <a:t>ï</a:t>
            </a:r>
            <a:r>
              <a:rPr lang="fr-FR" sz="1800" b="1" kern="100" dirty="0">
                <a:effectLst/>
                <a:ea typeface="Aptos" panose="020B0004020202020204" pitchFamily="34" charset="0"/>
                <a:cs typeface="Times New Roman" panose="02020603050405020304" pitchFamily="18" charset="0"/>
              </a:rPr>
              <a:t>-lamas : …</a:t>
            </a:r>
            <a:endParaRPr lang="fr-FR" b="1" dirty="0"/>
          </a:p>
          <a:p>
            <a:endParaRPr lang="fr-FR" dirty="0"/>
          </a:p>
          <a:p>
            <a:r>
              <a:rPr lang="fr-FR" dirty="0"/>
              <a:t>a) 1691 : Au nord…</a:t>
            </a:r>
          </a:p>
          <a:p>
            <a:r>
              <a:rPr lang="fr-FR" dirty="0"/>
              <a:t>Les derniers Mongols orientaux indépendants</a:t>
            </a:r>
          </a:p>
          <a:p>
            <a:r>
              <a:rPr lang="fr-FR" dirty="0"/>
              <a:t>Reconnaissent la suzeraineté des Qing</a:t>
            </a:r>
          </a:p>
          <a:p>
            <a:endParaRPr lang="fr-FR" dirty="0"/>
          </a:p>
          <a:p>
            <a:r>
              <a:rPr lang="fr-FR" dirty="0"/>
              <a:t>NB : Les Khalkhas</a:t>
            </a:r>
          </a:p>
          <a:p>
            <a:r>
              <a:rPr lang="fr-FR" dirty="0"/>
              <a:t>Ethnie principale de la Mongolie actuelle</a:t>
            </a:r>
          </a:p>
          <a:p>
            <a:endParaRPr lang="fr-FR" dirty="0"/>
          </a:p>
          <a:p>
            <a:r>
              <a:rPr lang="fr-FR" dirty="0"/>
              <a:t>b) 1720-51 : Au sud-ouest…</a:t>
            </a:r>
          </a:p>
          <a:p>
            <a:r>
              <a:rPr lang="fr-FR" dirty="0"/>
              <a:t>Le Tibet devient un protectorat chinois</a:t>
            </a:r>
          </a:p>
          <a:p>
            <a:r>
              <a:rPr lang="fr-FR" dirty="0"/>
              <a:t>Tout en conservant une large autonomie…</a:t>
            </a:r>
          </a:p>
        </p:txBody>
      </p:sp>
      <p:sp>
        <p:nvSpPr>
          <p:cNvPr id="8" name="Rectangle 7">
            <a:extLst>
              <a:ext uri="{FF2B5EF4-FFF2-40B4-BE49-F238E27FC236}">
                <a16:creationId xmlns:a16="http://schemas.microsoft.com/office/drawing/2014/main" id="{ECC5DBD0-476E-A242-4505-7EA26C12D27D}"/>
              </a:ext>
            </a:extLst>
          </p:cNvPr>
          <p:cNvSpPr/>
          <p:nvPr/>
        </p:nvSpPr>
        <p:spPr>
          <a:xfrm>
            <a:off x="8500934" y="1814662"/>
            <a:ext cx="576064" cy="307777"/>
          </a:xfrm>
          <a:prstGeom prst="rect">
            <a:avLst/>
          </a:prstGeom>
          <a:solidFill>
            <a:srgbClr val="FFFF00"/>
          </a:solidFill>
          <a:ln w="38100">
            <a:solidFill>
              <a:schemeClr val="tx1"/>
            </a:solidFill>
          </a:ln>
        </p:spPr>
        <p:txBody>
          <a:bodyPr wrap="square">
            <a:spAutoFit/>
          </a:bodyPr>
          <a:lstStyle/>
          <a:p>
            <a:r>
              <a:rPr lang="fr-FR" sz="1400" b="1" dirty="0"/>
              <a:t>1691</a:t>
            </a:r>
          </a:p>
        </p:txBody>
      </p:sp>
      <p:sp>
        <p:nvSpPr>
          <p:cNvPr id="10" name="Rectangle 9">
            <a:extLst>
              <a:ext uri="{FF2B5EF4-FFF2-40B4-BE49-F238E27FC236}">
                <a16:creationId xmlns:a16="http://schemas.microsoft.com/office/drawing/2014/main" id="{C1DA0489-30AD-11ED-1C21-F13B5E59660F}"/>
              </a:ext>
            </a:extLst>
          </p:cNvPr>
          <p:cNvSpPr/>
          <p:nvPr/>
        </p:nvSpPr>
        <p:spPr>
          <a:xfrm>
            <a:off x="5555089" y="3009107"/>
            <a:ext cx="811995" cy="307777"/>
          </a:xfrm>
          <a:prstGeom prst="rect">
            <a:avLst/>
          </a:prstGeom>
          <a:solidFill>
            <a:srgbClr val="FFFF00"/>
          </a:solidFill>
          <a:ln w="38100">
            <a:solidFill>
              <a:schemeClr val="tx1"/>
            </a:solidFill>
          </a:ln>
        </p:spPr>
        <p:txBody>
          <a:bodyPr wrap="square">
            <a:spAutoFit/>
          </a:bodyPr>
          <a:lstStyle/>
          <a:p>
            <a:r>
              <a:rPr lang="fr-FR" sz="1400" b="1" dirty="0"/>
              <a:t>1720-51</a:t>
            </a:r>
          </a:p>
        </p:txBody>
      </p:sp>
      <p:sp>
        <p:nvSpPr>
          <p:cNvPr id="11" name="Rectangle 10">
            <a:extLst>
              <a:ext uri="{FF2B5EF4-FFF2-40B4-BE49-F238E27FC236}">
                <a16:creationId xmlns:a16="http://schemas.microsoft.com/office/drawing/2014/main" id="{8096C0B5-BED8-52C7-59FB-21DFB6046683}"/>
              </a:ext>
            </a:extLst>
          </p:cNvPr>
          <p:cNvSpPr/>
          <p:nvPr/>
        </p:nvSpPr>
        <p:spPr>
          <a:xfrm>
            <a:off x="10656424" y="1179706"/>
            <a:ext cx="576064" cy="307777"/>
          </a:xfrm>
          <a:prstGeom prst="rect">
            <a:avLst/>
          </a:prstGeom>
          <a:solidFill>
            <a:srgbClr val="FFFF00"/>
          </a:solidFill>
          <a:ln w="38100">
            <a:solidFill>
              <a:schemeClr val="tx1"/>
            </a:solidFill>
          </a:ln>
        </p:spPr>
        <p:txBody>
          <a:bodyPr wrap="square">
            <a:spAutoFit/>
          </a:bodyPr>
          <a:lstStyle/>
          <a:p>
            <a:r>
              <a:rPr lang="fr-FR" sz="1400" b="1" dirty="0"/>
              <a:t>1636</a:t>
            </a:r>
          </a:p>
        </p:txBody>
      </p:sp>
      <p:sp>
        <p:nvSpPr>
          <p:cNvPr id="2" name="Rectangle 1">
            <a:extLst>
              <a:ext uri="{FF2B5EF4-FFF2-40B4-BE49-F238E27FC236}">
                <a16:creationId xmlns:a16="http://schemas.microsoft.com/office/drawing/2014/main" id="{2F995390-F486-1CCA-1C75-DC50B6AC83DF}"/>
              </a:ext>
            </a:extLst>
          </p:cNvPr>
          <p:cNvSpPr/>
          <p:nvPr/>
        </p:nvSpPr>
        <p:spPr>
          <a:xfrm>
            <a:off x="8500934" y="1814662"/>
            <a:ext cx="576064" cy="307777"/>
          </a:xfrm>
          <a:prstGeom prst="rect">
            <a:avLst/>
          </a:prstGeom>
          <a:solidFill>
            <a:srgbClr val="FFFF00"/>
          </a:solidFill>
          <a:ln w="38100">
            <a:solidFill>
              <a:schemeClr val="tx1"/>
            </a:solidFill>
          </a:ln>
        </p:spPr>
        <p:txBody>
          <a:bodyPr wrap="square">
            <a:spAutoFit/>
          </a:bodyPr>
          <a:lstStyle/>
          <a:p>
            <a:r>
              <a:rPr lang="fr-FR" sz="1400" b="1" dirty="0"/>
              <a:t>1691</a:t>
            </a:r>
          </a:p>
        </p:txBody>
      </p:sp>
      <p:sp>
        <p:nvSpPr>
          <p:cNvPr id="4" name="Rectangle 3">
            <a:extLst>
              <a:ext uri="{FF2B5EF4-FFF2-40B4-BE49-F238E27FC236}">
                <a16:creationId xmlns:a16="http://schemas.microsoft.com/office/drawing/2014/main" id="{9AFA3124-4FD1-3211-CE9A-CF71A68D708D}"/>
              </a:ext>
            </a:extLst>
          </p:cNvPr>
          <p:cNvSpPr/>
          <p:nvPr/>
        </p:nvSpPr>
        <p:spPr>
          <a:xfrm>
            <a:off x="5737791" y="3715635"/>
            <a:ext cx="811995" cy="307777"/>
          </a:xfrm>
          <a:prstGeom prst="rect">
            <a:avLst/>
          </a:prstGeom>
          <a:solidFill>
            <a:srgbClr val="FFFF00"/>
          </a:solidFill>
          <a:ln w="38100">
            <a:solidFill>
              <a:schemeClr val="tx1"/>
            </a:solidFill>
          </a:ln>
        </p:spPr>
        <p:txBody>
          <a:bodyPr wrap="square">
            <a:spAutoFit/>
          </a:bodyPr>
          <a:lstStyle/>
          <a:p>
            <a:r>
              <a:rPr lang="fr-FR" sz="1400" b="1" dirty="0"/>
              <a:t>1720-51</a:t>
            </a:r>
          </a:p>
        </p:txBody>
      </p:sp>
      <p:sp>
        <p:nvSpPr>
          <p:cNvPr id="5" name="Rectangle 4">
            <a:extLst>
              <a:ext uri="{FF2B5EF4-FFF2-40B4-BE49-F238E27FC236}">
                <a16:creationId xmlns:a16="http://schemas.microsoft.com/office/drawing/2014/main" id="{8B2A0D63-6F45-962B-28D9-A04E2E5EC09A}"/>
              </a:ext>
            </a:extLst>
          </p:cNvPr>
          <p:cNvSpPr/>
          <p:nvPr/>
        </p:nvSpPr>
        <p:spPr>
          <a:xfrm>
            <a:off x="10656424" y="1179706"/>
            <a:ext cx="576064" cy="307777"/>
          </a:xfrm>
          <a:prstGeom prst="rect">
            <a:avLst/>
          </a:prstGeom>
          <a:solidFill>
            <a:srgbClr val="FFFF00"/>
          </a:solidFill>
          <a:ln w="38100">
            <a:solidFill>
              <a:schemeClr val="tx1"/>
            </a:solidFill>
          </a:ln>
        </p:spPr>
        <p:txBody>
          <a:bodyPr wrap="square">
            <a:spAutoFit/>
          </a:bodyPr>
          <a:lstStyle/>
          <a:p>
            <a:r>
              <a:rPr lang="fr-FR" sz="1400" b="1" dirty="0"/>
              <a:t>1635</a:t>
            </a:r>
          </a:p>
        </p:txBody>
      </p:sp>
      <p:cxnSp>
        <p:nvCxnSpPr>
          <p:cNvPr id="6" name="Connecteur droit avec flèche 5">
            <a:extLst>
              <a:ext uri="{FF2B5EF4-FFF2-40B4-BE49-F238E27FC236}">
                <a16:creationId xmlns:a16="http://schemas.microsoft.com/office/drawing/2014/main" id="{359E60AF-840F-C746-74A2-80B47D041AE0}"/>
              </a:ext>
            </a:extLst>
          </p:cNvPr>
          <p:cNvCxnSpPr>
            <a:cxnSpLocks/>
            <a:stCxn id="5" idx="2"/>
            <a:endCxn id="7" idx="7"/>
          </p:cNvCxnSpPr>
          <p:nvPr/>
        </p:nvCxnSpPr>
        <p:spPr>
          <a:xfrm flipH="1">
            <a:off x="9827443" y="1487483"/>
            <a:ext cx="1117013" cy="12697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98383B0A-78C0-E59E-9C6F-414377551D52}"/>
              </a:ext>
            </a:extLst>
          </p:cNvPr>
          <p:cNvSpPr/>
          <p:nvPr/>
        </p:nvSpPr>
        <p:spPr>
          <a:xfrm>
            <a:off x="9678182" y="2735409"/>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n w="38100">
                <a:solidFill>
                  <a:schemeClr val="tx1"/>
                </a:solidFill>
              </a:ln>
            </a:endParaRPr>
          </a:p>
        </p:txBody>
      </p:sp>
      <p:cxnSp>
        <p:nvCxnSpPr>
          <p:cNvPr id="9" name="Connecteur droit avec flèche 8">
            <a:extLst>
              <a:ext uri="{FF2B5EF4-FFF2-40B4-BE49-F238E27FC236}">
                <a16:creationId xmlns:a16="http://schemas.microsoft.com/office/drawing/2014/main" id="{B5B456CF-56ED-1459-4A66-61C78912B3A0}"/>
              </a:ext>
            </a:extLst>
          </p:cNvPr>
          <p:cNvCxnSpPr>
            <a:cxnSpLocks/>
            <a:stCxn id="7" idx="1"/>
            <a:endCxn id="2" idx="2"/>
          </p:cNvCxnSpPr>
          <p:nvPr/>
        </p:nvCxnSpPr>
        <p:spPr>
          <a:xfrm flipH="1" flipV="1">
            <a:off x="8788966" y="2122439"/>
            <a:ext cx="914825" cy="6347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13AEB293-4A5C-2977-DC52-3B2608835AEA}"/>
              </a:ext>
            </a:extLst>
          </p:cNvPr>
          <p:cNvSpPr/>
          <p:nvPr/>
        </p:nvSpPr>
        <p:spPr>
          <a:xfrm>
            <a:off x="8711827" y="1613018"/>
            <a:ext cx="174870" cy="148974"/>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n w="38100">
                <a:solidFill>
                  <a:schemeClr val="tx1"/>
                </a:solidFill>
              </a:ln>
            </a:endParaRPr>
          </a:p>
        </p:txBody>
      </p:sp>
      <p:sp>
        <p:nvSpPr>
          <p:cNvPr id="14" name="Ellipse 13">
            <a:extLst>
              <a:ext uri="{FF2B5EF4-FFF2-40B4-BE49-F238E27FC236}">
                <a16:creationId xmlns:a16="http://schemas.microsoft.com/office/drawing/2014/main" id="{A14A607F-3548-D9D7-FF54-3B176350AAEC}"/>
              </a:ext>
            </a:extLst>
          </p:cNvPr>
          <p:cNvSpPr/>
          <p:nvPr/>
        </p:nvSpPr>
        <p:spPr>
          <a:xfrm>
            <a:off x="6637221" y="3874438"/>
            <a:ext cx="174870" cy="148974"/>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n w="38100">
                <a:solidFill>
                  <a:schemeClr val="tx1"/>
                </a:solidFill>
              </a:ln>
            </a:endParaRPr>
          </a:p>
        </p:txBody>
      </p:sp>
      <p:cxnSp>
        <p:nvCxnSpPr>
          <p:cNvPr id="16" name="Connecteur droit avec flèche 15">
            <a:extLst>
              <a:ext uri="{FF2B5EF4-FFF2-40B4-BE49-F238E27FC236}">
                <a16:creationId xmlns:a16="http://schemas.microsoft.com/office/drawing/2014/main" id="{F169C7F9-6B3D-6D5F-90AA-AA51138ED48E}"/>
              </a:ext>
            </a:extLst>
          </p:cNvPr>
          <p:cNvCxnSpPr>
            <a:cxnSpLocks/>
            <a:stCxn id="7" idx="2"/>
            <a:endCxn id="14" idx="6"/>
          </p:cNvCxnSpPr>
          <p:nvPr/>
        </p:nvCxnSpPr>
        <p:spPr>
          <a:xfrm flipH="1">
            <a:off x="6812091" y="2809896"/>
            <a:ext cx="2866091" cy="113902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520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EE67F-F661-D094-9914-8C6CB5BA2B07}"/>
            </a:ext>
          </a:extLst>
        </p:cNvPr>
        <p:cNvGrpSpPr/>
        <p:nvPr/>
      </p:nvGrpSpPr>
      <p:grpSpPr>
        <a:xfrm>
          <a:off x="0" y="0"/>
          <a:ext cx="0" cy="0"/>
          <a:chOff x="0" y="0"/>
          <a:chExt cx="0" cy="0"/>
        </a:xfrm>
      </p:grpSpPr>
      <p:pic>
        <p:nvPicPr>
          <p:cNvPr id="3074" name="Picture 2" descr="C:\Users\Christophe\Pictures\My Scans\2016-02 (févr.)\scan0003.jpg">
            <a:extLst>
              <a:ext uri="{FF2B5EF4-FFF2-40B4-BE49-F238E27FC236}">
                <a16:creationId xmlns:a16="http://schemas.microsoft.com/office/drawing/2014/main" id="{BE5FF20F-903E-1A00-3F3C-14343DD8176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63489" y="166328"/>
            <a:ext cx="6996583" cy="65253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9D55EAD-7AD0-605A-DBAC-6BD0AEEC9861}"/>
              </a:ext>
            </a:extLst>
          </p:cNvPr>
          <p:cNvSpPr/>
          <p:nvPr/>
        </p:nvSpPr>
        <p:spPr>
          <a:xfrm>
            <a:off x="131928" y="166328"/>
            <a:ext cx="4767618" cy="3790140"/>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800" b="1" kern="100" dirty="0">
                <a:effectLst/>
                <a:ea typeface="Aptos" panose="020B0004020202020204" pitchFamily="34" charset="0"/>
                <a:cs typeface="Times New Roman" panose="02020603050405020304" pitchFamily="18" charset="0"/>
              </a:rPr>
              <a:t>1691-1759 : Expansion maximale de la Chine : Au nord et à l’est, soumissions des Mongols orientaux (</a:t>
            </a:r>
            <a:r>
              <a:rPr lang="fr-FR" b="1" dirty="0"/>
              <a:t>Khalkhas), des Mongols occidentaux (</a:t>
            </a:r>
            <a:r>
              <a:rPr lang="fr-FR" b="1" dirty="0" err="1"/>
              <a:t>Khoshuts</a:t>
            </a:r>
            <a:r>
              <a:rPr lang="fr-FR" b="1" dirty="0"/>
              <a:t>, </a:t>
            </a:r>
            <a:r>
              <a:rPr lang="fr-FR" b="1" dirty="0" err="1"/>
              <a:t>Dzoungars</a:t>
            </a:r>
            <a:r>
              <a:rPr lang="fr-FR" b="1" dirty="0"/>
              <a:t>) </a:t>
            </a:r>
            <a:r>
              <a:rPr lang="fr-FR" sz="1800" b="1" kern="100" dirty="0">
                <a:effectLst/>
                <a:ea typeface="Aptos" panose="020B0004020202020204" pitchFamily="34" charset="0"/>
                <a:cs typeface="Times New Roman" panose="02020603050405020304" pitchFamily="18" charset="0"/>
              </a:rPr>
              <a:t>et du Tibet des Dala</a:t>
            </a:r>
            <a:r>
              <a:rPr lang="fr-FR" b="1" kern="100" dirty="0">
                <a:ea typeface="Aptos" panose="020B0004020202020204" pitchFamily="34" charset="0"/>
                <a:cs typeface="Times New Roman" panose="02020603050405020304" pitchFamily="18" charset="0"/>
              </a:rPr>
              <a:t>ï</a:t>
            </a:r>
            <a:r>
              <a:rPr lang="fr-FR" sz="1800" b="1" kern="100" dirty="0">
                <a:effectLst/>
                <a:ea typeface="Aptos" panose="020B0004020202020204" pitchFamily="34" charset="0"/>
                <a:cs typeface="Times New Roman" panose="02020603050405020304" pitchFamily="18" charset="0"/>
              </a:rPr>
              <a:t>-lamas : …</a:t>
            </a:r>
            <a:endParaRPr lang="fr-FR" b="1" dirty="0"/>
          </a:p>
          <a:p>
            <a:endParaRPr lang="fr-FR" dirty="0"/>
          </a:p>
          <a:p>
            <a:r>
              <a:rPr lang="fr-FR" dirty="0"/>
              <a:t>c) 1724 : Entre la Chine et le Tibet</a:t>
            </a:r>
          </a:p>
          <a:p>
            <a:r>
              <a:rPr lang="fr-FR" dirty="0"/>
              <a:t>Les Qing soumettent</a:t>
            </a:r>
          </a:p>
          <a:p>
            <a:r>
              <a:rPr lang="fr-FR" dirty="0"/>
              <a:t>Les </a:t>
            </a:r>
            <a:r>
              <a:rPr lang="fr-FR" dirty="0" err="1"/>
              <a:t>Khoshuts</a:t>
            </a:r>
            <a:r>
              <a:rPr lang="fr-FR" dirty="0"/>
              <a:t> du Qinghai, Mongols occidentaux</a:t>
            </a:r>
          </a:p>
          <a:p>
            <a:endParaRPr lang="fr-FR" dirty="0"/>
          </a:p>
          <a:p>
            <a:r>
              <a:rPr lang="fr-FR" dirty="0"/>
              <a:t>Le Qinghai devient un territoire militaire</a:t>
            </a:r>
          </a:p>
          <a:p>
            <a:endParaRPr lang="fr-FR" dirty="0"/>
          </a:p>
          <a:p>
            <a:r>
              <a:rPr lang="fr-FR" dirty="0"/>
              <a:t>Et enfin…</a:t>
            </a:r>
          </a:p>
        </p:txBody>
      </p:sp>
      <p:sp>
        <p:nvSpPr>
          <p:cNvPr id="2" name="Rectangle 1">
            <a:extLst>
              <a:ext uri="{FF2B5EF4-FFF2-40B4-BE49-F238E27FC236}">
                <a16:creationId xmlns:a16="http://schemas.microsoft.com/office/drawing/2014/main" id="{051A9B85-EEB2-8422-97CF-86349E6017C8}"/>
              </a:ext>
            </a:extLst>
          </p:cNvPr>
          <p:cNvSpPr/>
          <p:nvPr/>
        </p:nvSpPr>
        <p:spPr>
          <a:xfrm>
            <a:off x="7358868" y="3374898"/>
            <a:ext cx="576064" cy="307777"/>
          </a:xfrm>
          <a:prstGeom prst="rect">
            <a:avLst/>
          </a:prstGeom>
          <a:solidFill>
            <a:srgbClr val="FFFF00"/>
          </a:solidFill>
          <a:ln w="38100">
            <a:solidFill>
              <a:schemeClr val="tx1"/>
            </a:solidFill>
          </a:ln>
        </p:spPr>
        <p:txBody>
          <a:bodyPr wrap="square">
            <a:spAutoFit/>
          </a:bodyPr>
          <a:lstStyle/>
          <a:p>
            <a:r>
              <a:rPr lang="fr-FR" sz="1400" b="1" dirty="0"/>
              <a:t>1724</a:t>
            </a:r>
          </a:p>
        </p:txBody>
      </p:sp>
      <p:sp>
        <p:nvSpPr>
          <p:cNvPr id="4" name="Rectangle 3">
            <a:extLst>
              <a:ext uri="{FF2B5EF4-FFF2-40B4-BE49-F238E27FC236}">
                <a16:creationId xmlns:a16="http://schemas.microsoft.com/office/drawing/2014/main" id="{8292BAE1-B80F-5977-6855-065A4BDF7143}"/>
              </a:ext>
            </a:extLst>
          </p:cNvPr>
          <p:cNvSpPr/>
          <p:nvPr/>
        </p:nvSpPr>
        <p:spPr>
          <a:xfrm>
            <a:off x="8500934" y="1814662"/>
            <a:ext cx="576064" cy="307777"/>
          </a:xfrm>
          <a:prstGeom prst="rect">
            <a:avLst/>
          </a:prstGeom>
          <a:solidFill>
            <a:srgbClr val="FFFF00"/>
          </a:solidFill>
          <a:ln w="38100">
            <a:solidFill>
              <a:schemeClr val="tx1"/>
            </a:solidFill>
          </a:ln>
        </p:spPr>
        <p:txBody>
          <a:bodyPr wrap="square">
            <a:spAutoFit/>
          </a:bodyPr>
          <a:lstStyle/>
          <a:p>
            <a:r>
              <a:rPr lang="fr-FR" sz="1400" b="1" dirty="0"/>
              <a:t>1691</a:t>
            </a:r>
          </a:p>
        </p:txBody>
      </p:sp>
      <p:sp>
        <p:nvSpPr>
          <p:cNvPr id="6" name="Rectangle 5">
            <a:extLst>
              <a:ext uri="{FF2B5EF4-FFF2-40B4-BE49-F238E27FC236}">
                <a16:creationId xmlns:a16="http://schemas.microsoft.com/office/drawing/2014/main" id="{EB860EC9-3025-C880-5EE7-345ECD313484}"/>
              </a:ext>
            </a:extLst>
          </p:cNvPr>
          <p:cNvSpPr/>
          <p:nvPr/>
        </p:nvSpPr>
        <p:spPr>
          <a:xfrm>
            <a:off x="10656424" y="1179706"/>
            <a:ext cx="576064" cy="307777"/>
          </a:xfrm>
          <a:prstGeom prst="rect">
            <a:avLst/>
          </a:prstGeom>
          <a:solidFill>
            <a:srgbClr val="FFFF00"/>
          </a:solidFill>
          <a:ln w="38100">
            <a:solidFill>
              <a:schemeClr val="tx1"/>
            </a:solidFill>
          </a:ln>
        </p:spPr>
        <p:txBody>
          <a:bodyPr wrap="square">
            <a:spAutoFit/>
          </a:bodyPr>
          <a:lstStyle/>
          <a:p>
            <a:r>
              <a:rPr lang="fr-FR" sz="1400" b="1" dirty="0"/>
              <a:t>1636</a:t>
            </a:r>
          </a:p>
        </p:txBody>
      </p:sp>
      <p:sp>
        <p:nvSpPr>
          <p:cNvPr id="7" name="Rectangle 6">
            <a:extLst>
              <a:ext uri="{FF2B5EF4-FFF2-40B4-BE49-F238E27FC236}">
                <a16:creationId xmlns:a16="http://schemas.microsoft.com/office/drawing/2014/main" id="{2ABA57B6-C5B2-3697-2E56-66E6634DB603}"/>
              </a:ext>
            </a:extLst>
          </p:cNvPr>
          <p:cNvSpPr/>
          <p:nvPr/>
        </p:nvSpPr>
        <p:spPr>
          <a:xfrm>
            <a:off x="8500934" y="1814662"/>
            <a:ext cx="576064" cy="307777"/>
          </a:xfrm>
          <a:prstGeom prst="rect">
            <a:avLst/>
          </a:prstGeom>
          <a:solidFill>
            <a:schemeClr val="accent2"/>
          </a:solidFill>
          <a:ln w="38100">
            <a:solidFill>
              <a:schemeClr val="tx1"/>
            </a:solidFill>
          </a:ln>
        </p:spPr>
        <p:txBody>
          <a:bodyPr wrap="square">
            <a:spAutoFit/>
          </a:bodyPr>
          <a:lstStyle/>
          <a:p>
            <a:r>
              <a:rPr lang="fr-FR" sz="1400" b="1" dirty="0"/>
              <a:t>1691</a:t>
            </a:r>
          </a:p>
        </p:txBody>
      </p:sp>
      <p:sp>
        <p:nvSpPr>
          <p:cNvPr id="12" name="Rectangle 11">
            <a:extLst>
              <a:ext uri="{FF2B5EF4-FFF2-40B4-BE49-F238E27FC236}">
                <a16:creationId xmlns:a16="http://schemas.microsoft.com/office/drawing/2014/main" id="{D06B707D-1C6B-A042-AA41-BB990CE44684}"/>
              </a:ext>
            </a:extLst>
          </p:cNvPr>
          <p:cNvSpPr/>
          <p:nvPr/>
        </p:nvSpPr>
        <p:spPr>
          <a:xfrm>
            <a:off x="5737791" y="3715635"/>
            <a:ext cx="811995" cy="307777"/>
          </a:xfrm>
          <a:prstGeom prst="rect">
            <a:avLst/>
          </a:prstGeom>
          <a:solidFill>
            <a:schemeClr val="accent2"/>
          </a:solidFill>
          <a:ln w="38100">
            <a:solidFill>
              <a:schemeClr val="tx1"/>
            </a:solidFill>
          </a:ln>
        </p:spPr>
        <p:txBody>
          <a:bodyPr wrap="square">
            <a:spAutoFit/>
          </a:bodyPr>
          <a:lstStyle/>
          <a:p>
            <a:r>
              <a:rPr lang="fr-FR" sz="1400" b="1" dirty="0"/>
              <a:t>1720-51</a:t>
            </a:r>
          </a:p>
        </p:txBody>
      </p:sp>
      <p:sp>
        <p:nvSpPr>
          <p:cNvPr id="13" name="Rectangle 12">
            <a:extLst>
              <a:ext uri="{FF2B5EF4-FFF2-40B4-BE49-F238E27FC236}">
                <a16:creationId xmlns:a16="http://schemas.microsoft.com/office/drawing/2014/main" id="{E88547A0-012A-786A-1684-AFA5C9FCB1E3}"/>
              </a:ext>
            </a:extLst>
          </p:cNvPr>
          <p:cNvSpPr/>
          <p:nvPr/>
        </p:nvSpPr>
        <p:spPr>
          <a:xfrm>
            <a:off x="10656424" y="1179706"/>
            <a:ext cx="576064" cy="307777"/>
          </a:xfrm>
          <a:prstGeom prst="rect">
            <a:avLst/>
          </a:prstGeom>
          <a:solidFill>
            <a:schemeClr val="accent2"/>
          </a:solidFill>
          <a:ln w="38100">
            <a:solidFill>
              <a:schemeClr val="tx1"/>
            </a:solidFill>
          </a:ln>
        </p:spPr>
        <p:txBody>
          <a:bodyPr wrap="square">
            <a:spAutoFit/>
          </a:bodyPr>
          <a:lstStyle/>
          <a:p>
            <a:r>
              <a:rPr lang="fr-FR" sz="1400" b="1" dirty="0"/>
              <a:t>1635</a:t>
            </a:r>
          </a:p>
        </p:txBody>
      </p:sp>
      <p:cxnSp>
        <p:nvCxnSpPr>
          <p:cNvPr id="14" name="Connecteur droit avec flèche 13">
            <a:extLst>
              <a:ext uri="{FF2B5EF4-FFF2-40B4-BE49-F238E27FC236}">
                <a16:creationId xmlns:a16="http://schemas.microsoft.com/office/drawing/2014/main" id="{6E8421B6-464E-2904-D1CA-9E08B2D062B0}"/>
              </a:ext>
            </a:extLst>
          </p:cNvPr>
          <p:cNvCxnSpPr>
            <a:cxnSpLocks/>
            <a:stCxn id="13" idx="2"/>
            <a:endCxn id="15" idx="7"/>
          </p:cNvCxnSpPr>
          <p:nvPr/>
        </p:nvCxnSpPr>
        <p:spPr>
          <a:xfrm flipH="1">
            <a:off x="9827443" y="1487483"/>
            <a:ext cx="1117013" cy="12697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D0199B32-B894-93D7-01EF-EB37D6176CC4}"/>
              </a:ext>
            </a:extLst>
          </p:cNvPr>
          <p:cNvSpPr/>
          <p:nvPr/>
        </p:nvSpPr>
        <p:spPr>
          <a:xfrm>
            <a:off x="9678182" y="2735409"/>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n w="38100">
                <a:solidFill>
                  <a:schemeClr val="tx1"/>
                </a:solidFill>
              </a:ln>
            </a:endParaRPr>
          </a:p>
        </p:txBody>
      </p:sp>
      <p:cxnSp>
        <p:nvCxnSpPr>
          <p:cNvPr id="16" name="Connecteur droit avec flèche 15">
            <a:extLst>
              <a:ext uri="{FF2B5EF4-FFF2-40B4-BE49-F238E27FC236}">
                <a16:creationId xmlns:a16="http://schemas.microsoft.com/office/drawing/2014/main" id="{F7436488-DFC2-3E0B-C9B8-3598FEB8F42E}"/>
              </a:ext>
            </a:extLst>
          </p:cNvPr>
          <p:cNvCxnSpPr>
            <a:cxnSpLocks/>
            <a:stCxn id="15" idx="1"/>
            <a:endCxn id="7" idx="2"/>
          </p:cNvCxnSpPr>
          <p:nvPr/>
        </p:nvCxnSpPr>
        <p:spPr>
          <a:xfrm flipH="1" flipV="1">
            <a:off x="8788966" y="2122439"/>
            <a:ext cx="914825" cy="6347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9AA21362-A1F3-F23C-54EE-CD3BD73DAFA5}"/>
              </a:ext>
            </a:extLst>
          </p:cNvPr>
          <p:cNvSpPr/>
          <p:nvPr/>
        </p:nvSpPr>
        <p:spPr>
          <a:xfrm>
            <a:off x="8711827" y="1613018"/>
            <a:ext cx="174870" cy="148974"/>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n w="38100">
                <a:solidFill>
                  <a:schemeClr val="tx1"/>
                </a:solidFill>
              </a:ln>
            </a:endParaRPr>
          </a:p>
        </p:txBody>
      </p:sp>
      <p:sp>
        <p:nvSpPr>
          <p:cNvPr id="18" name="Ellipse 17">
            <a:extLst>
              <a:ext uri="{FF2B5EF4-FFF2-40B4-BE49-F238E27FC236}">
                <a16:creationId xmlns:a16="http://schemas.microsoft.com/office/drawing/2014/main" id="{746C6945-31A9-4303-D489-ADD9DA32C785}"/>
              </a:ext>
            </a:extLst>
          </p:cNvPr>
          <p:cNvSpPr/>
          <p:nvPr/>
        </p:nvSpPr>
        <p:spPr>
          <a:xfrm>
            <a:off x="6637221" y="3874438"/>
            <a:ext cx="174870" cy="148974"/>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n w="38100">
                <a:solidFill>
                  <a:schemeClr val="tx1"/>
                </a:solidFill>
              </a:ln>
            </a:endParaRPr>
          </a:p>
        </p:txBody>
      </p:sp>
      <p:cxnSp>
        <p:nvCxnSpPr>
          <p:cNvPr id="19" name="Connecteur droit avec flèche 18">
            <a:extLst>
              <a:ext uri="{FF2B5EF4-FFF2-40B4-BE49-F238E27FC236}">
                <a16:creationId xmlns:a16="http://schemas.microsoft.com/office/drawing/2014/main" id="{438B690F-80F5-4718-E5AC-2735801B1BF5}"/>
              </a:ext>
            </a:extLst>
          </p:cNvPr>
          <p:cNvCxnSpPr>
            <a:cxnSpLocks/>
            <a:stCxn id="15" idx="2"/>
            <a:endCxn id="18" idx="6"/>
          </p:cNvCxnSpPr>
          <p:nvPr/>
        </p:nvCxnSpPr>
        <p:spPr>
          <a:xfrm flipH="1">
            <a:off x="6812091" y="2809896"/>
            <a:ext cx="2866091" cy="113902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F9CE7451-F721-B3A8-B61D-20EE8FA27E48}"/>
              </a:ext>
            </a:extLst>
          </p:cNvPr>
          <p:cNvCxnSpPr>
            <a:cxnSpLocks/>
            <a:stCxn id="15" idx="1"/>
            <a:endCxn id="2" idx="0"/>
          </p:cNvCxnSpPr>
          <p:nvPr/>
        </p:nvCxnSpPr>
        <p:spPr>
          <a:xfrm flipH="1">
            <a:off x="7646900" y="2757226"/>
            <a:ext cx="2056891" cy="6176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255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7C933-C991-AF31-EB41-FA9FD4EDDAF0}"/>
            </a:ext>
          </a:extLst>
        </p:cNvPr>
        <p:cNvGrpSpPr/>
        <p:nvPr/>
      </p:nvGrpSpPr>
      <p:grpSpPr>
        <a:xfrm>
          <a:off x="0" y="0"/>
          <a:ext cx="0" cy="0"/>
          <a:chOff x="0" y="0"/>
          <a:chExt cx="0" cy="0"/>
        </a:xfrm>
      </p:grpSpPr>
      <p:pic>
        <p:nvPicPr>
          <p:cNvPr id="3074" name="Picture 2" descr="C:\Users\Christophe\Pictures\My Scans\2016-02 (févr.)\scan0003.jpg">
            <a:extLst>
              <a:ext uri="{FF2B5EF4-FFF2-40B4-BE49-F238E27FC236}">
                <a16:creationId xmlns:a16="http://schemas.microsoft.com/office/drawing/2014/main" id="{EA91CD11-0B30-8870-32E3-27120BDBA7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63489" y="166328"/>
            <a:ext cx="6996583" cy="652534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D6CE105-62C2-3215-F049-AE815B7A7E15}"/>
              </a:ext>
            </a:extLst>
          </p:cNvPr>
          <p:cNvSpPr/>
          <p:nvPr/>
        </p:nvSpPr>
        <p:spPr>
          <a:xfrm>
            <a:off x="131928" y="166328"/>
            <a:ext cx="4767618" cy="6283130"/>
          </a:xfrm>
          <a:prstGeom prst="rect">
            <a:avLst/>
          </a:prstGeom>
          <a:solidFill>
            <a:schemeClr val="tx2">
              <a:lumMod val="20000"/>
              <a:lumOff val="80000"/>
            </a:schemeClr>
          </a:solidFill>
          <a:ln w="38100">
            <a:solidFill>
              <a:schemeClr val="tx1"/>
            </a:solidFill>
          </a:ln>
        </p:spPr>
        <p:txBody>
          <a:bodyPr wrap="square">
            <a:spAutoFit/>
          </a:bodyPr>
          <a:lstStyle/>
          <a:p>
            <a:pPr>
              <a:lnSpc>
                <a:spcPct val="107000"/>
              </a:lnSpc>
            </a:pPr>
            <a:r>
              <a:rPr lang="fr-FR" sz="1800" b="1" kern="100" dirty="0">
                <a:effectLst/>
                <a:ea typeface="Aptos" panose="020B0004020202020204" pitchFamily="34" charset="0"/>
                <a:cs typeface="Times New Roman" panose="02020603050405020304" pitchFamily="18" charset="0"/>
              </a:rPr>
              <a:t>1691-1759 : Expansion maximale de la Chine : Au nord et à l’est, soumissions des Mongols orientaux (</a:t>
            </a:r>
            <a:r>
              <a:rPr lang="fr-FR" b="1" dirty="0"/>
              <a:t>Khalkhas), des Mongols occidentaux (</a:t>
            </a:r>
            <a:r>
              <a:rPr lang="fr-FR" b="1" dirty="0" err="1"/>
              <a:t>Khoshuts</a:t>
            </a:r>
            <a:r>
              <a:rPr lang="fr-FR" b="1" dirty="0"/>
              <a:t>, </a:t>
            </a:r>
            <a:r>
              <a:rPr lang="fr-FR" b="1" dirty="0" err="1"/>
              <a:t>Dzoungars</a:t>
            </a:r>
            <a:r>
              <a:rPr lang="fr-FR" b="1" dirty="0"/>
              <a:t>) </a:t>
            </a:r>
            <a:r>
              <a:rPr lang="fr-FR" sz="1800" b="1" kern="100" dirty="0">
                <a:effectLst/>
                <a:ea typeface="Aptos" panose="020B0004020202020204" pitchFamily="34" charset="0"/>
                <a:cs typeface="Times New Roman" panose="02020603050405020304" pitchFamily="18" charset="0"/>
              </a:rPr>
              <a:t>et du Tibet des Dala</a:t>
            </a:r>
            <a:r>
              <a:rPr lang="fr-FR" b="1" kern="100" dirty="0">
                <a:ea typeface="Aptos" panose="020B0004020202020204" pitchFamily="34" charset="0"/>
                <a:cs typeface="Times New Roman" panose="02020603050405020304" pitchFamily="18" charset="0"/>
              </a:rPr>
              <a:t>ï</a:t>
            </a:r>
            <a:r>
              <a:rPr lang="fr-FR" sz="1800" b="1" kern="100" dirty="0">
                <a:effectLst/>
                <a:ea typeface="Aptos" panose="020B0004020202020204" pitchFamily="34" charset="0"/>
                <a:cs typeface="Times New Roman" panose="02020603050405020304" pitchFamily="18" charset="0"/>
              </a:rPr>
              <a:t>-lamas : …</a:t>
            </a:r>
            <a:endParaRPr lang="fr-FR" b="1" dirty="0"/>
          </a:p>
          <a:p>
            <a:endParaRPr lang="fr-FR" dirty="0"/>
          </a:p>
          <a:p>
            <a:r>
              <a:rPr lang="fr-FR" dirty="0"/>
              <a:t>d) 1757-59 : A l’ouest…</a:t>
            </a:r>
          </a:p>
          <a:p>
            <a:r>
              <a:rPr lang="fr-FR" dirty="0"/>
              <a:t>Les Chinois vainquent et exterminent</a:t>
            </a:r>
          </a:p>
          <a:p>
            <a:r>
              <a:rPr lang="fr-FR" dirty="0"/>
              <a:t>Les </a:t>
            </a:r>
            <a:r>
              <a:rPr lang="fr-FR" dirty="0" err="1"/>
              <a:t>Dzoungars</a:t>
            </a:r>
            <a:r>
              <a:rPr lang="fr-FR" dirty="0"/>
              <a:t>, dernière puissance mongole</a:t>
            </a:r>
          </a:p>
          <a:p>
            <a:endParaRPr lang="fr-FR" dirty="0"/>
          </a:p>
          <a:p>
            <a:r>
              <a:rPr lang="fr-FR" dirty="0"/>
              <a:t>*Puis ils conquièrent jusqu’à Kachgar</a:t>
            </a:r>
          </a:p>
          <a:p>
            <a:r>
              <a:rPr lang="fr-FR" dirty="0"/>
              <a:t>Les oasis islamisées du bassin du Tarim</a:t>
            </a:r>
          </a:p>
          <a:p>
            <a:r>
              <a:rPr lang="fr-FR" dirty="0"/>
              <a:t>Peuplées de Ouïghours</a:t>
            </a:r>
          </a:p>
          <a:p>
            <a:r>
              <a:rPr lang="fr-FR" dirty="0"/>
              <a:t>NB : Kachgar à 3 500 km de Pékin…</a:t>
            </a:r>
          </a:p>
          <a:p>
            <a:endParaRPr lang="fr-FR" dirty="0"/>
          </a:p>
          <a:p>
            <a:r>
              <a:rPr lang="fr-FR" dirty="0"/>
              <a:t>*Les Chinois fondent le territoire militaire</a:t>
            </a:r>
          </a:p>
          <a:p>
            <a:r>
              <a:rPr lang="fr-FR" dirty="0"/>
              <a:t>Du </a:t>
            </a:r>
            <a:r>
              <a:rPr lang="fr-FR" i="1" dirty="0"/>
              <a:t>Xinjiang</a:t>
            </a:r>
            <a:r>
              <a:rPr lang="fr-FR" dirty="0"/>
              <a:t>, Nouvelles frontières…</a:t>
            </a:r>
          </a:p>
          <a:p>
            <a:endParaRPr lang="fr-FR" dirty="0"/>
          </a:p>
          <a:p>
            <a:r>
              <a:rPr lang="fr-FR" dirty="0"/>
              <a:t>Qui devient également une terre d’exil</a:t>
            </a:r>
          </a:p>
          <a:p>
            <a:r>
              <a:rPr lang="fr-FR" dirty="0"/>
              <a:t>Pour condamnés politiques et de droit commun</a:t>
            </a:r>
          </a:p>
          <a:p>
            <a:endParaRPr lang="fr-FR" dirty="0"/>
          </a:p>
          <a:p>
            <a:r>
              <a:rPr lang="fr-FR" dirty="0"/>
              <a:t>*Bilan en trois points de ces conquêtes…</a:t>
            </a:r>
          </a:p>
        </p:txBody>
      </p:sp>
      <p:sp>
        <p:nvSpPr>
          <p:cNvPr id="9" name="Rectangle 8">
            <a:extLst>
              <a:ext uri="{FF2B5EF4-FFF2-40B4-BE49-F238E27FC236}">
                <a16:creationId xmlns:a16="http://schemas.microsoft.com/office/drawing/2014/main" id="{7ED1E9FD-6839-F4CA-3C1B-1F1F48C51A3F}"/>
              </a:ext>
            </a:extLst>
          </p:cNvPr>
          <p:cNvSpPr/>
          <p:nvPr/>
        </p:nvSpPr>
        <p:spPr>
          <a:xfrm>
            <a:off x="6367084" y="1487483"/>
            <a:ext cx="576064" cy="307777"/>
          </a:xfrm>
          <a:prstGeom prst="rect">
            <a:avLst/>
          </a:prstGeom>
          <a:solidFill>
            <a:srgbClr val="FFFF00"/>
          </a:solidFill>
          <a:ln w="38100">
            <a:solidFill>
              <a:schemeClr val="tx1"/>
            </a:solidFill>
          </a:ln>
        </p:spPr>
        <p:txBody>
          <a:bodyPr wrap="square">
            <a:spAutoFit/>
          </a:bodyPr>
          <a:lstStyle/>
          <a:p>
            <a:r>
              <a:rPr lang="fr-FR" sz="1400" b="1" dirty="0"/>
              <a:t>1759</a:t>
            </a:r>
          </a:p>
        </p:txBody>
      </p:sp>
      <p:sp>
        <p:nvSpPr>
          <p:cNvPr id="2" name="Rectangle 1">
            <a:extLst>
              <a:ext uri="{FF2B5EF4-FFF2-40B4-BE49-F238E27FC236}">
                <a16:creationId xmlns:a16="http://schemas.microsoft.com/office/drawing/2014/main" id="{5A7F6F65-7070-07D5-59B0-26933074E6B2}"/>
              </a:ext>
            </a:extLst>
          </p:cNvPr>
          <p:cNvSpPr/>
          <p:nvPr/>
        </p:nvSpPr>
        <p:spPr>
          <a:xfrm>
            <a:off x="7358868" y="3374898"/>
            <a:ext cx="576064" cy="307777"/>
          </a:xfrm>
          <a:prstGeom prst="rect">
            <a:avLst/>
          </a:prstGeom>
          <a:solidFill>
            <a:schemeClr val="accent2"/>
          </a:solidFill>
          <a:ln w="38100">
            <a:solidFill>
              <a:schemeClr val="tx1"/>
            </a:solidFill>
          </a:ln>
        </p:spPr>
        <p:txBody>
          <a:bodyPr wrap="square">
            <a:spAutoFit/>
          </a:bodyPr>
          <a:lstStyle/>
          <a:p>
            <a:r>
              <a:rPr lang="fr-FR" sz="1400" b="1" dirty="0"/>
              <a:t>1724</a:t>
            </a:r>
          </a:p>
        </p:txBody>
      </p:sp>
      <p:sp>
        <p:nvSpPr>
          <p:cNvPr id="4" name="Rectangle 3">
            <a:extLst>
              <a:ext uri="{FF2B5EF4-FFF2-40B4-BE49-F238E27FC236}">
                <a16:creationId xmlns:a16="http://schemas.microsoft.com/office/drawing/2014/main" id="{64FBA1E9-BA48-CC19-F82B-9DB4D51B8C46}"/>
              </a:ext>
            </a:extLst>
          </p:cNvPr>
          <p:cNvSpPr/>
          <p:nvPr/>
        </p:nvSpPr>
        <p:spPr>
          <a:xfrm>
            <a:off x="8500934" y="1814662"/>
            <a:ext cx="576064" cy="307777"/>
          </a:xfrm>
          <a:prstGeom prst="rect">
            <a:avLst/>
          </a:prstGeom>
          <a:solidFill>
            <a:srgbClr val="FFFF00"/>
          </a:solidFill>
          <a:ln w="38100">
            <a:solidFill>
              <a:schemeClr val="tx1"/>
            </a:solidFill>
          </a:ln>
        </p:spPr>
        <p:txBody>
          <a:bodyPr wrap="square">
            <a:spAutoFit/>
          </a:bodyPr>
          <a:lstStyle/>
          <a:p>
            <a:r>
              <a:rPr lang="fr-FR" sz="1400" b="1" dirty="0"/>
              <a:t>1691</a:t>
            </a:r>
          </a:p>
        </p:txBody>
      </p:sp>
      <p:sp>
        <p:nvSpPr>
          <p:cNvPr id="6" name="Rectangle 5">
            <a:extLst>
              <a:ext uri="{FF2B5EF4-FFF2-40B4-BE49-F238E27FC236}">
                <a16:creationId xmlns:a16="http://schemas.microsoft.com/office/drawing/2014/main" id="{4FF7363D-0603-5DCA-B955-5D51015B096C}"/>
              </a:ext>
            </a:extLst>
          </p:cNvPr>
          <p:cNvSpPr/>
          <p:nvPr/>
        </p:nvSpPr>
        <p:spPr>
          <a:xfrm>
            <a:off x="10656424" y="1179706"/>
            <a:ext cx="576064" cy="307777"/>
          </a:xfrm>
          <a:prstGeom prst="rect">
            <a:avLst/>
          </a:prstGeom>
          <a:solidFill>
            <a:srgbClr val="FFFF00"/>
          </a:solidFill>
          <a:ln w="38100">
            <a:solidFill>
              <a:schemeClr val="tx1"/>
            </a:solidFill>
          </a:ln>
        </p:spPr>
        <p:txBody>
          <a:bodyPr wrap="square">
            <a:spAutoFit/>
          </a:bodyPr>
          <a:lstStyle/>
          <a:p>
            <a:r>
              <a:rPr lang="fr-FR" sz="1400" b="1" dirty="0"/>
              <a:t>1636</a:t>
            </a:r>
          </a:p>
        </p:txBody>
      </p:sp>
      <p:sp>
        <p:nvSpPr>
          <p:cNvPr id="7" name="Rectangle 6">
            <a:extLst>
              <a:ext uri="{FF2B5EF4-FFF2-40B4-BE49-F238E27FC236}">
                <a16:creationId xmlns:a16="http://schemas.microsoft.com/office/drawing/2014/main" id="{B9F60F8D-382E-6FAA-D817-9232CE0DAD23}"/>
              </a:ext>
            </a:extLst>
          </p:cNvPr>
          <p:cNvSpPr/>
          <p:nvPr/>
        </p:nvSpPr>
        <p:spPr>
          <a:xfrm>
            <a:off x="8500934" y="1814662"/>
            <a:ext cx="576064" cy="307777"/>
          </a:xfrm>
          <a:prstGeom prst="rect">
            <a:avLst/>
          </a:prstGeom>
          <a:solidFill>
            <a:schemeClr val="accent2"/>
          </a:solidFill>
          <a:ln w="38100">
            <a:solidFill>
              <a:schemeClr val="tx1"/>
            </a:solidFill>
          </a:ln>
        </p:spPr>
        <p:txBody>
          <a:bodyPr wrap="square">
            <a:spAutoFit/>
          </a:bodyPr>
          <a:lstStyle/>
          <a:p>
            <a:r>
              <a:rPr lang="fr-FR" sz="1400" b="1" dirty="0"/>
              <a:t>1691</a:t>
            </a:r>
          </a:p>
        </p:txBody>
      </p:sp>
      <p:sp>
        <p:nvSpPr>
          <p:cNvPr id="12" name="Rectangle 11">
            <a:extLst>
              <a:ext uri="{FF2B5EF4-FFF2-40B4-BE49-F238E27FC236}">
                <a16:creationId xmlns:a16="http://schemas.microsoft.com/office/drawing/2014/main" id="{AB1426E6-A307-C032-58D5-78A692476AAE}"/>
              </a:ext>
            </a:extLst>
          </p:cNvPr>
          <p:cNvSpPr/>
          <p:nvPr/>
        </p:nvSpPr>
        <p:spPr>
          <a:xfrm>
            <a:off x="5737791" y="3715635"/>
            <a:ext cx="811995" cy="307777"/>
          </a:xfrm>
          <a:prstGeom prst="rect">
            <a:avLst/>
          </a:prstGeom>
          <a:solidFill>
            <a:schemeClr val="accent2"/>
          </a:solidFill>
          <a:ln w="38100">
            <a:solidFill>
              <a:schemeClr val="tx1"/>
            </a:solidFill>
          </a:ln>
        </p:spPr>
        <p:txBody>
          <a:bodyPr wrap="square">
            <a:spAutoFit/>
          </a:bodyPr>
          <a:lstStyle/>
          <a:p>
            <a:r>
              <a:rPr lang="fr-FR" sz="1400" b="1" dirty="0"/>
              <a:t>1720-51</a:t>
            </a:r>
          </a:p>
        </p:txBody>
      </p:sp>
      <p:sp>
        <p:nvSpPr>
          <p:cNvPr id="13" name="Rectangle 12">
            <a:extLst>
              <a:ext uri="{FF2B5EF4-FFF2-40B4-BE49-F238E27FC236}">
                <a16:creationId xmlns:a16="http://schemas.microsoft.com/office/drawing/2014/main" id="{1B1EBB3C-A04D-5643-21B2-0DE37F657DC8}"/>
              </a:ext>
            </a:extLst>
          </p:cNvPr>
          <p:cNvSpPr/>
          <p:nvPr/>
        </p:nvSpPr>
        <p:spPr>
          <a:xfrm>
            <a:off x="10656424" y="1179706"/>
            <a:ext cx="576064" cy="307777"/>
          </a:xfrm>
          <a:prstGeom prst="rect">
            <a:avLst/>
          </a:prstGeom>
          <a:solidFill>
            <a:schemeClr val="accent2"/>
          </a:solidFill>
          <a:ln w="38100">
            <a:solidFill>
              <a:schemeClr val="tx1"/>
            </a:solidFill>
          </a:ln>
        </p:spPr>
        <p:txBody>
          <a:bodyPr wrap="square">
            <a:spAutoFit/>
          </a:bodyPr>
          <a:lstStyle/>
          <a:p>
            <a:r>
              <a:rPr lang="fr-FR" sz="1400" b="1" dirty="0"/>
              <a:t>1635</a:t>
            </a:r>
          </a:p>
        </p:txBody>
      </p:sp>
      <p:cxnSp>
        <p:nvCxnSpPr>
          <p:cNvPr id="14" name="Connecteur droit avec flèche 13">
            <a:extLst>
              <a:ext uri="{FF2B5EF4-FFF2-40B4-BE49-F238E27FC236}">
                <a16:creationId xmlns:a16="http://schemas.microsoft.com/office/drawing/2014/main" id="{A3319AB0-FE5F-3DEE-F1FF-0226545D27A0}"/>
              </a:ext>
            </a:extLst>
          </p:cNvPr>
          <p:cNvCxnSpPr>
            <a:cxnSpLocks/>
            <a:stCxn id="13" idx="2"/>
            <a:endCxn id="15" idx="7"/>
          </p:cNvCxnSpPr>
          <p:nvPr/>
        </p:nvCxnSpPr>
        <p:spPr>
          <a:xfrm flipH="1">
            <a:off x="9827443" y="1487483"/>
            <a:ext cx="1117013" cy="12697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0360749F-79D8-9A7D-0C75-312F4F402338}"/>
              </a:ext>
            </a:extLst>
          </p:cNvPr>
          <p:cNvSpPr/>
          <p:nvPr/>
        </p:nvSpPr>
        <p:spPr>
          <a:xfrm>
            <a:off x="9678182" y="2735409"/>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n w="38100">
                <a:solidFill>
                  <a:schemeClr val="tx1"/>
                </a:solidFill>
              </a:ln>
            </a:endParaRPr>
          </a:p>
        </p:txBody>
      </p:sp>
      <p:cxnSp>
        <p:nvCxnSpPr>
          <p:cNvPr id="16" name="Connecteur droit avec flèche 15">
            <a:extLst>
              <a:ext uri="{FF2B5EF4-FFF2-40B4-BE49-F238E27FC236}">
                <a16:creationId xmlns:a16="http://schemas.microsoft.com/office/drawing/2014/main" id="{94482BA6-09CC-8FA0-C860-2AD4B8A630D1}"/>
              </a:ext>
            </a:extLst>
          </p:cNvPr>
          <p:cNvCxnSpPr>
            <a:cxnSpLocks/>
            <a:stCxn id="15" idx="1"/>
            <a:endCxn id="7" idx="2"/>
          </p:cNvCxnSpPr>
          <p:nvPr/>
        </p:nvCxnSpPr>
        <p:spPr>
          <a:xfrm flipH="1" flipV="1">
            <a:off x="8788966" y="2122439"/>
            <a:ext cx="914825" cy="6347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619DE928-F52B-E91F-5044-6F829B62B5B7}"/>
              </a:ext>
            </a:extLst>
          </p:cNvPr>
          <p:cNvSpPr/>
          <p:nvPr/>
        </p:nvSpPr>
        <p:spPr>
          <a:xfrm>
            <a:off x="8711827" y="1613018"/>
            <a:ext cx="174870" cy="148974"/>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n w="38100">
                <a:solidFill>
                  <a:schemeClr val="tx1"/>
                </a:solidFill>
              </a:ln>
            </a:endParaRPr>
          </a:p>
        </p:txBody>
      </p:sp>
      <p:sp>
        <p:nvSpPr>
          <p:cNvPr id="18" name="Ellipse 17">
            <a:extLst>
              <a:ext uri="{FF2B5EF4-FFF2-40B4-BE49-F238E27FC236}">
                <a16:creationId xmlns:a16="http://schemas.microsoft.com/office/drawing/2014/main" id="{C171797C-E27D-A353-EF8F-78D65B6A94A1}"/>
              </a:ext>
            </a:extLst>
          </p:cNvPr>
          <p:cNvSpPr/>
          <p:nvPr/>
        </p:nvSpPr>
        <p:spPr>
          <a:xfrm>
            <a:off x="6637221" y="3874438"/>
            <a:ext cx="174870" cy="148974"/>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n w="38100">
                <a:solidFill>
                  <a:schemeClr val="tx1"/>
                </a:solidFill>
              </a:ln>
            </a:endParaRPr>
          </a:p>
        </p:txBody>
      </p:sp>
      <p:cxnSp>
        <p:nvCxnSpPr>
          <p:cNvPr id="19" name="Connecteur droit avec flèche 18">
            <a:extLst>
              <a:ext uri="{FF2B5EF4-FFF2-40B4-BE49-F238E27FC236}">
                <a16:creationId xmlns:a16="http://schemas.microsoft.com/office/drawing/2014/main" id="{14A1707B-E093-4BBE-02E7-F70FF1D28CDA}"/>
              </a:ext>
            </a:extLst>
          </p:cNvPr>
          <p:cNvCxnSpPr>
            <a:cxnSpLocks/>
            <a:stCxn id="15" idx="2"/>
            <a:endCxn id="18" idx="6"/>
          </p:cNvCxnSpPr>
          <p:nvPr/>
        </p:nvCxnSpPr>
        <p:spPr>
          <a:xfrm flipH="1">
            <a:off x="6812091" y="2809896"/>
            <a:ext cx="2866091" cy="113902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EC1F3548-9286-3FE5-A32D-4049D13620D2}"/>
              </a:ext>
            </a:extLst>
          </p:cNvPr>
          <p:cNvCxnSpPr>
            <a:cxnSpLocks/>
            <a:stCxn id="15" idx="1"/>
            <a:endCxn id="2" idx="0"/>
          </p:cNvCxnSpPr>
          <p:nvPr/>
        </p:nvCxnSpPr>
        <p:spPr>
          <a:xfrm flipH="1">
            <a:off x="7646900" y="2757226"/>
            <a:ext cx="2056891" cy="6176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575CB809-9BD0-7E60-8DB7-A34A4FDC1975}"/>
              </a:ext>
            </a:extLst>
          </p:cNvPr>
          <p:cNvCxnSpPr>
            <a:cxnSpLocks/>
            <a:stCxn id="15" idx="1"/>
            <a:endCxn id="9" idx="2"/>
          </p:cNvCxnSpPr>
          <p:nvPr/>
        </p:nvCxnSpPr>
        <p:spPr>
          <a:xfrm flipH="1" flipV="1">
            <a:off x="6655116" y="1795260"/>
            <a:ext cx="3048675" cy="9619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2ADA67C8-A90F-1D74-A641-5D6FBA9F80B2}"/>
              </a:ext>
            </a:extLst>
          </p:cNvPr>
          <p:cNvSpPr/>
          <p:nvPr/>
        </p:nvSpPr>
        <p:spPr>
          <a:xfrm>
            <a:off x="5369919" y="2047867"/>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ln w="38100">
                <a:solidFill>
                  <a:schemeClr val="tx1"/>
                </a:solidFill>
              </a:ln>
            </a:endParaRPr>
          </a:p>
        </p:txBody>
      </p:sp>
      <p:cxnSp>
        <p:nvCxnSpPr>
          <p:cNvPr id="29" name="Connecteur droit avec flèche 28">
            <a:extLst>
              <a:ext uri="{FF2B5EF4-FFF2-40B4-BE49-F238E27FC236}">
                <a16:creationId xmlns:a16="http://schemas.microsoft.com/office/drawing/2014/main" id="{73A1E626-DA00-4F2C-4502-EAF9280DAF4D}"/>
              </a:ext>
            </a:extLst>
          </p:cNvPr>
          <p:cNvCxnSpPr>
            <a:cxnSpLocks/>
            <a:stCxn id="9" idx="2"/>
          </p:cNvCxnSpPr>
          <p:nvPr/>
        </p:nvCxnSpPr>
        <p:spPr>
          <a:xfrm flipH="1">
            <a:off x="5544789" y="1795260"/>
            <a:ext cx="1110327" cy="3077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771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1F876-A18E-687D-35EC-3690ADE5EB55}"/>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59D6D664-4654-435D-E9D2-2776222B9C6C}"/>
              </a:ext>
            </a:extLst>
          </p:cNvPr>
          <p:cNvSpPr/>
          <p:nvPr/>
        </p:nvSpPr>
        <p:spPr>
          <a:xfrm>
            <a:off x="202800" y="137160"/>
            <a:ext cx="11786400" cy="660420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7000"/>
              </a:lnSpc>
            </a:pPr>
            <a:r>
              <a:rPr lang="fr-FR" sz="1600" b="1" kern="100" dirty="0">
                <a:effectLst/>
                <a:ea typeface="Aptos" panose="020B0004020202020204" pitchFamily="34" charset="0"/>
                <a:cs typeface="Times New Roman" panose="02020603050405020304" pitchFamily="18" charset="0"/>
              </a:rPr>
              <a:t>1720-1798 : En Insulinde</a:t>
            </a:r>
            <a:r>
              <a:rPr lang="fr-FR" sz="1600" b="1" kern="100" dirty="0">
                <a:ea typeface="Aptos" panose="020B0004020202020204" pitchFamily="34" charset="0"/>
                <a:cs typeface="Times New Roman" panose="02020603050405020304" pitchFamily="18" charset="0"/>
              </a:rPr>
              <a:t>, </a:t>
            </a:r>
            <a:r>
              <a:rPr lang="fr-FR" sz="1600" b="1" kern="100" dirty="0">
                <a:effectLst/>
                <a:ea typeface="Aptos" panose="020B0004020202020204" pitchFamily="34" charset="0"/>
                <a:cs typeface="Times New Roman" panose="02020603050405020304" pitchFamily="18" charset="0"/>
              </a:rPr>
              <a:t> </a:t>
            </a:r>
            <a:r>
              <a:rPr lang="fr-FR" sz="1600" b="1" kern="100" dirty="0">
                <a:ea typeface="Aptos" panose="020B0004020202020204" pitchFamily="34" charset="0"/>
                <a:cs typeface="Times New Roman" panose="02020603050405020304" pitchFamily="18" charset="0"/>
              </a:rPr>
              <a:t>d</a:t>
            </a:r>
            <a:r>
              <a:rPr lang="fr-FR" sz="1600" b="1" kern="100" dirty="0">
                <a:effectLst/>
                <a:ea typeface="Aptos" panose="020B0004020202020204" pitchFamily="34" charset="0"/>
                <a:cs typeface="Times New Roman" panose="02020603050405020304" pitchFamily="18" charset="0"/>
              </a:rPr>
              <a:t>éclin commercial des Hollandais de la VOC face à la concurrence des Chinois de Canton et des Britanniques de l’EIC indienne</a:t>
            </a:r>
            <a:endParaRPr lang="fr-FR" sz="1600" b="1" kern="100" dirty="0">
              <a:ea typeface="Aptos" panose="020B0004020202020204" pitchFamily="34" charset="0"/>
              <a:cs typeface="Times New Roman" panose="02020603050405020304" pitchFamily="18" charset="0"/>
            </a:endParaRPr>
          </a:p>
          <a:p>
            <a:pPr>
              <a:lnSpc>
                <a:spcPct val="107000"/>
              </a:lnSpc>
            </a:pPr>
            <a:r>
              <a:rPr lang="fr-FR" sz="1600" dirty="0"/>
              <a:t>1620-1730 : Depuis Amsterdam et Batavia, la VOC hollandaise, première puissance commerciale mondiale</a:t>
            </a:r>
          </a:p>
          <a:p>
            <a:pPr>
              <a:lnSpc>
                <a:spcPct val="107000"/>
              </a:lnSpc>
            </a:pPr>
            <a:r>
              <a:rPr lang="fr-FR" sz="1600" kern="100" dirty="0">
                <a:effectLst/>
                <a:ea typeface="Aptos" panose="020B0004020202020204" pitchFamily="34" charset="0"/>
                <a:cs typeface="Times New Roman" panose="02020603050405020304" pitchFamily="18" charset="0"/>
              </a:rPr>
              <a:t>1720-1780 : Déclin de la VOC : Diminution des profits et c</a:t>
            </a:r>
            <a:r>
              <a:rPr lang="fr-FR" sz="1600" kern="100" dirty="0">
                <a:ea typeface="Aptos" panose="020B0004020202020204" pitchFamily="34" charset="0"/>
                <a:cs typeface="Times New Roman" panose="02020603050405020304" pitchFamily="18" charset="0"/>
              </a:rPr>
              <a:t>oncurrence croissante des marchands chinois et des Britanniques de l’EIC indienne</a:t>
            </a: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kern="100" dirty="0">
                <a:effectLst/>
                <a:ea typeface="Aptos" panose="020B0004020202020204" pitchFamily="34" charset="0"/>
                <a:cs typeface="Times New Roman" panose="02020603050405020304" pitchFamily="18" charset="0"/>
              </a:rPr>
              <a:t>1780-1795 : Fin de la VOC : 4</a:t>
            </a:r>
            <a:r>
              <a:rPr lang="fr-FR" sz="1600" kern="100" baseline="30000" dirty="0">
                <a:effectLst/>
                <a:ea typeface="Aptos" panose="020B0004020202020204" pitchFamily="34" charset="0"/>
                <a:cs typeface="Times New Roman" panose="02020603050405020304" pitchFamily="18" charset="0"/>
              </a:rPr>
              <a:t>ème</a:t>
            </a:r>
            <a:r>
              <a:rPr lang="fr-FR" sz="1600" kern="100" dirty="0">
                <a:effectLst/>
                <a:ea typeface="Aptos" panose="020B0004020202020204" pitchFamily="34" charset="0"/>
                <a:cs typeface="Times New Roman" panose="02020603050405020304" pitchFamily="18" charset="0"/>
              </a:rPr>
              <a:t> guerre anglo-hollandaise ; Derniers feux de la VOC : </a:t>
            </a:r>
            <a:r>
              <a:rPr lang="fr-FR" sz="1600" kern="100" dirty="0">
                <a:ea typeface="Aptos" panose="020B0004020202020204" pitchFamily="34" charset="0"/>
                <a:cs typeface="Times New Roman" panose="02020603050405020304" pitchFamily="18" charset="0"/>
              </a:rPr>
              <a:t>renforcer le </a:t>
            </a:r>
            <a:r>
              <a:rPr lang="fr-FR" sz="1600" kern="100" dirty="0">
                <a:effectLst/>
                <a:ea typeface="Aptos" panose="020B0004020202020204" pitchFamily="34" charset="0"/>
                <a:cs typeface="Times New Roman" panose="02020603050405020304" pitchFamily="18" charset="0"/>
              </a:rPr>
              <a:t>monopole, augmenter les redevances et culture imposée du café</a:t>
            </a:r>
          </a:p>
          <a:p>
            <a:r>
              <a:rPr lang="fr-FR" sz="1600" dirty="0"/>
              <a:t>1795-1798 : A Amsterdam, occupation française et fin des Provinces-Unies ; En Inde et en Insulinde, occupation britannique des possessions hollandaises ; A Amsterdam, faillite et nationalisation de la VOC surendettée</a:t>
            </a:r>
          </a:p>
          <a:p>
            <a:pPr>
              <a:lnSpc>
                <a:spcPct val="107000"/>
              </a:lnSpc>
            </a:pPr>
            <a:r>
              <a:rPr lang="fr-FR" sz="1600" b="1" kern="100" dirty="0">
                <a:effectLst/>
                <a:ea typeface="Aptos" panose="020B0004020202020204" pitchFamily="34" charset="0"/>
                <a:cs typeface="Times New Roman" panose="02020603050405020304" pitchFamily="18" charset="0"/>
              </a:rPr>
              <a:t> </a:t>
            </a: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b="1" kern="100" dirty="0">
                <a:effectLst/>
                <a:ea typeface="Aptos" panose="020B0004020202020204" pitchFamily="34" charset="0"/>
                <a:cs typeface="Times New Roman" panose="02020603050405020304" pitchFamily="18" charset="0"/>
              </a:rPr>
              <a:t>1192-1800 : Moyen Âge japonais et ère Edo : Le Japon se ferme</a:t>
            </a: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kern="100" dirty="0">
                <a:effectLst/>
                <a:ea typeface="Aptos" panose="020B0004020202020204" pitchFamily="34" charset="0"/>
                <a:cs typeface="Times New Roman" panose="02020603050405020304" pitchFamily="18" charset="0"/>
              </a:rPr>
              <a:t>1192-1543 : Le Moyen Âge japonais</a:t>
            </a:r>
          </a:p>
          <a:p>
            <a:pPr>
              <a:lnSpc>
                <a:spcPct val="107000"/>
              </a:lnSpc>
            </a:pPr>
            <a:r>
              <a:rPr lang="fr-FR" sz="1600" kern="100" dirty="0">
                <a:effectLst/>
                <a:ea typeface="Aptos" panose="020B0004020202020204" pitchFamily="34" charset="0"/>
                <a:cs typeface="Times New Roman" panose="02020603050405020304" pitchFamily="18" charset="0"/>
              </a:rPr>
              <a:t>1543-1600 : Apparition des Européens et fin du Moyen Âge japonais </a:t>
            </a:r>
          </a:p>
          <a:p>
            <a:pPr>
              <a:lnSpc>
                <a:spcPct val="107000"/>
              </a:lnSpc>
            </a:pPr>
            <a:r>
              <a:rPr lang="fr-FR" sz="1600" kern="100" dirty="0">
                <a:effectLst/>
                <a:ea typeface="Aptos" panose="020B0004020202020204" pitchFamily="34" charset="0"/>
                <a:cs typeface="Times New Roman" panose="02020603050405020304" pitchFamily="18" charset="0"/>
              </a:rPr>
              <a:t>1603-1800 : L’ère Edo : Le Japon se ferme</a:t>
            </a:r>
          </a:p>
          <a:p>
            <a:pPr>
              <a:lnSpc>
                <a:spcPct val="107000"/>
              </a:lnSpc>
            </a:pPr>
            <a:endParaRPr lang="fr-FR" sz="1600" kern="100" dirty="0">
              <a:ea typeface="Aptos" panose="020B0004020202020204" pitchFamily="34" charset="0"/>
              <a:cs typeface="Times New Roman" panose="02020603050405020304" pitchFamily="18" charset="0"/>
            </a:endParaRPr>
          </a:p>
          <a:p>
            <a:pPr>
              <a:lnSpc>
                <a:spcPct val="107000"/>
              </a:lnSpc>
            </a:pPr>
            <a:r>
              <a:rPr lang="fr-FR" sz="1600" b="1" kern="100" dirty="0">
                <a:effectLst/>
                <a:ea typeface="Aptos" panose="020B0004020202020204" pitchFamily="34" charset="0"/>
                <a:cs typeface="Times New Roman" panose="02020603050405020304" pitchFamily="18" charset="0"/>
              </a:rPr>
              <a:t>1757-1857 : L’EIC, maitresse de l’Inde</a:t>
            </a:r>
            <a:r>
              <a:rPr lang="fr-FR" sz="1600" kern="100" dirty="0">
                <a:effectLst/>
                <a:ea typeface="Aptos" panose="020B0004020202020204" pitchFamily="34" charset="0"/>
                <a:cs typeface="Times New Roman" panose="02020603050405020304" pitchFamily="18" charset="0"/>
              </a:rPr>
              <a:t> ; </a:t>
            </a:r>
            <a:r>
              <a:rPr lang="fr-FR" sz="1600" b="1" kern="100" dirty="0">
                <a:effectLst/>
                <a:ea typeface="Aptos" panose="020B0004020202020204" pitchFamily="34" charset="0"/>
                <a:cs typeface="Times New Roman" panose="02020603050405020304" pitchFamily="18" charset="0"/>
              </a:rPr>
              <a:t>En Indochine, reculs de la Birmanie et expansions du Siam et du Viêt-Nam au détriment du Laos et du Cambodge</a:t>
            </a: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kern="100" dirty="0">
                <a:effectLst/>
                <a:ea typeface="Aptos" panose="020B0004020202020204" pitchFamily="34" charset="0"/>
                <a:cs typeface="Times New Roman" panose="02020603050405020304" pitchFamily="18" charset="0"/>
              </a:rPr>
              <a:t>1757-1818 : L’EIC britannique conquiert l’Inde</a:t>
            </a:r>
          </a:p>
          <a:p>
            <a:pPr>
              <a:lnSpc>
                <a:spcPct val="107000"/>
              </a:lnSpc>
            </a:pPr>
            <a:r>
              <a:rPr lang="fr-FR" sz="1600" kern="100" dirty="0">
                <a:effectLst/>
                <a:ea typeface="Aptos" panose="020B0004020202020204" pitchFamily="34" charset="0"/>
                <a:cs typeface="Times New Roman" panose="02020603050405020304" pitchFamily="18" charset="0"/>
              </a:rPr>
              <a:t>1818-1857 : Apogée de la </a:t>
            </a:r>
            <a:r>
              <a:rPr lang="fr-FR" sz="1600" i="1" kern="100" dirty="0" err="1">
                <a:effectLst/>
                <a:ea typeface="Aptos" panose="020B0004020202020204" pitchFamily="34" charset="0"/>
                <a:cs typeface="Times New Roman" panose="02020603050405020304" pitchFamily="18" charset="0"/>
              </a:rPr>
              <a:t>Company</a:t>
            </a:r>
            <a:r>
              <a:rPr lang="fr-FR" sz="1600" i="1" kern="100" dirty="0">
                <a:effectLst/>
                <a:ea typeface="Aptos" panose="020B0004020202020204" pitchFamily="34" charset="0"/>
                <a:cs typeface="Times New Roman" panose="02020603050405020304" pitchFamily="18" charset="0"/>
              </a:rPr>
              <a:t> Raj</a:t>
            </a: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kern="100" dirty="0">
                <a:effectLst/>
                <a:ea typeface="Aptos" panose="020B0004020202020204" pitchFamily="34" charset="0"/>
                <a:cs typeface="Times New Roman" panose="02020603050405020304" pitchFamily="18" charset="0"/>
              </a:rPr>
              <a:t>1824-1852 : A l’est, Les Britanniques conquièrent l’Assam, le Manipur et la Basse-Birmanie</a:t>
            </a:r>
          </a:p>
          <a:p>
            <a:r>
              <a:rPr lang="fr-FR" sz="1600" dirty="0">
                <a:effectLst/>
                <a:ea typeface="Aptos" panose="020B0004020202020204" pitchFamily="34" charset="0"/>
              </a:rPr>
              <a:t>1830-1847 : Plus à l’est, le Siam et le Viêt-Nam étendent leurs influences : Laos et Cambodge</a:t>
            </a:r>
          </a:p>
          <a:p>
            <a:endParaRPr lang="fr-FR" sz="1600" b="1" dirty="0"/>
          </a:p>
          <a:p>
            <a:pPr>
              <a:lnSpc>
                <a:spcPct val="107000"/>
              </a:lnSpc>
            </a:pPr>
            <a:r>
              <a:rPr lang="fr-FR" sz="1600" b="1" kern="100" dirty="0">
                <a:effectLst/>
                <a:ea typeface="Aptos" panose="020B0004020202020204" pitchFamily="34" charset="0"/>
                <a:cs typeface="Times New Roman" panose="02020603050405020304" pitchFamily="18" charset="0"/>
              </a:rPr>
              <a:t>1795-1824 : En Insulinde, chute de la VOC hollandaise et partage entre Britanniques au nord et Hollandais au sud</a:t>
            </a: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kern="100" dirty="0">
                <a:effectLst/>
                <a:ea typeface="Aptos" panose="020B0004020202020204" pitchFamily="34" charset="0"/>
                <a:cs typeface="Times New Roman" panose="02020603050405020304" pitchFamily="18" charset="0"/>
              </a:rPr>
              <a:t>1795-1816 : L’occupation britannique des possessions hollandaises ; Soumission de Java</a:t>
            </a:r>
          </a:p>
          <a:p>
            <a:pPr>
              <a:lnSpc>
                <a:spcPct val="107000"/>
              </a:lnSpc>
            </a:pPr>
            <a:r>
              <a:rPr lang="fr-FR" sz="1600" kern="100" dirty="0">
                <a:effectLst/>
                <a:ea typeface="Aptos" panose="020B0004020202020204" pitchFamily="34" charset="0"/>
                <a:cs typeface="Times New Roman" panose="02020603050405020304" pitchFamily="18" charset="0"/>
              </a:rPr>
              <a:t>1816-1824 : Le partage anglo-néerlandais de l’Insulinde</a:t>
            </a:r>
          </a:p>
        </p:txBody>
      </p:sp>
      <p:sp>
        <p:nvSpPr>
          <p:cNvPr id="2" name="PlaceHolder 1">
            <a:extLst>
              <a:ext uri="{FF2B5EF4-FFF2-40B4-BE49-F238E27FC236}">
                <a16:creationId xmlns:a16="http://schemas.microsoft.com/office/drawing/2014/main" id="{55128873-9D46-CA50-EF23-7BB5D84C4CFB}"/>
              </a:ext>
            </a:extLst>
          </p:cNvPr>
          <p:cNvSpPr>
            <a:spLocks noGrp="1"/>
          </p:cNvSpPr>
          <p:nvPr>
            <p:ph type="sldNum" idx="5"/>
          </p:nvPr>
        </p:nvSpPr>
        <p:spPr>
          <a:xfrm>
            <a:off x="8610480" y="6356520"/>
            <a:ext cx="2742480" cy="364320"/>
          </a:xfrm>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5</a:t>
            </a:fld>
            <a:endParaRPr/>
          </a:p>
        </p:txBody>
      </p:sp>
    </p:spTree>
    <p:extLst>
      <p:ext uri="{BB962C8B-B14F-4D97-AF65-F5344CB8AC3E}">
        <p14:creationId xmlns:p14="http://schemas.microsoft.com/office/powerpoint/2010/main" val="3725993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1F876-A18E-687D-35EC-3690ADE5EB55}"/>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59D6D664-4654-435D-E9D2-2776222B9C6C}"/>
              </a:ext>
            </a:extLst>
          </p:cNvPr>
          <p:cNvSpPr/>
          <p:nvPr/>
        </p:nvSpPr>
        <p:spPr>
          <a:xfrm>
            <a:off x="202800" y="137160"/>
            <a:ext cx="11786400" cy="660420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7000"/>
              </a:lnSpc>
            </a:pPr>
            <a:r>
              <a:rPr lang="fr-FR" sz="1600" b="1" kern="100" dirty="0">
                <a:effectLst/>
                <a:ea typeface="Aptos" panose="020B0004020202020204" pitchFamily="34" charset="0"/>
                <a:cs typeface="Times New Roman" panose="02020603050405020304" pitchFamily="18" charset="0"/>
              </a:rPr>
              <a:t>1839-1860 : La Chine des Qing : Du déclin à la crise majeure : guerres de l’opium et révoltes populaires massives</a:t>
            </a: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kern="100" dirty="0">
                <a:effectLst/>
                <a:ea typeface="Aptos" panose="020B0004020202020204" pitchFamily="34" charset="0"/>
                <a:cs typeface="Times New Roman" panose="02020603050405020304" pitchFamily="18" charset="0"/>
              </a:rPr>
              <a:t>1839-1842 : 1</a:t>
            </a:r>
            <a:r>
              <a:rPr lang="fr-FR" sz="1600" kern="100" baseline="30000" dirty="0">
                <a:effectLst/>
                <a:ea typeface="Aptos" panose="020B0004020202020204" pitchFamily="34" charset="0"/>
                <a:cs typeface="Times New Roman" panose="02020603050405020304" pitchFamily="18" charset="0"/>
              </a:rPr>
              <a:t>ère</a:t>
            </a:r>
            <a:r>
              <a:rPr lang="fr-FR" sz="1600" kern="100" dirty="0">
                <a:effectLst/>
                <a:ea typeface="Aptos" panose="020B0004020202020204" pitchFamily="34" charset="0"/>
                <a:cs typeface="Times New Roman" panose="02020603050405020304" pitchFamily="18" charset="0"/>
              </a:rPr>
              <a:t> guerre de l’Opium et traité de Nankin </a:t>
            </a:r>
          </a:p>
          <a:p>
            <a:pPr>
              <a:lnSpc>
                <a:spcPct val="107000"/>
              </a:lnSpc>
            </a:pPr>
            <a:r>
              <a:rPr lang="fr-FR" sz="1600" kern="100" dirty="0">
                <a:effectLst/>
                <a:ea typeface="Aptos" panose="020B0004020202020204" pitchFamily="34" charset="0"/>
                <a:cs typeface="Times New Roman" panose="02020603050405020304" pitchFamily="18" charset="0"/>
              </a:rPr>
              <a:t>1850-1863 : Révoltes populaires : Taiping, </a:t>
            </a:r>
            <a:r>
              <a:rPr lang="fr-FR" sz="1600" kern="100" dirty="0" err="1">
                <a:effectLst/>
                <a:ea typeface="Aptos" panose="020B0004020202020204" pitchFamily="34" charset="0"/>
                <a:cs typeface="Times New Roman" panose="02020603050405020304" pitchFamily="18" charset="0"/>
              </a:rPr>
              <a:t>Nian</a:t>
            </a:r>
            <a:r>
              <a:rPr lang="fr-FR" sz="1600" kern="100" dirty="0">
                <a:effectLst/>
                <a:ea typeface="Aptos" panose="020B0004020202020204" pitchFamily="34" charset="0"/>
                <a:cs typeface="Times New Roman" panose="02020603050405020304" pitchFamily="18" charset="0"/>
              </a:rPr>
              <a:t>, Miao, triades et musulmans</a:t>
            </a:r>
          </a:p>
          <a:p>
            <a:pPr>
              <a:lnSpc>
                <a:spcPct val="107000"/>
              </a:lnSpc>
            </a:pPr>
            <a:r>
              <a:rPr lang="fr-FR" sz="1600" kern="100" dirty="0">
                <a:effectLst/>
                <a:ea typeface="Aptos" panose="020B0004020202020204" pitchFamily="34" charset="0"/>
                <a:cs typeface="Times New Roman" panose="02020603050405020304" pitchFamily="18" charset="0"/>
              </a:rPr>
              <a:t>1854-1860 : Ingérences occidentales croissantes ; 2</a:t>
            </a:r>
            <a:r>
              <a:rPr lang="fr-FR" sz="1600" kern="100" baseline="30000" dirty="0">
                <a:effectLst/>
                <a:ea typeface="Aptos" panose="020B0004020202020204" pitchFamily="34" charset="0"/>
                <a:cs typeface="Times New Roman" panose="02020603050405020304" pitchFamily="18" charset="0"/>
              </a:rPr>
              <a:t>ème</a:t>
            </a:r>
            <a:r>
              <a:rPr lang="fr-FR" sz="1600" kern="100" dirty="0">
                <a:effectLst/>
                <a:ea typeface="Aptos" panose="020B0004020202020204" pitchFamily="34" charset="0"/>
                <a:cs typeface="Times New Roman" panose="02020603050405020304" pitchFamily="18" charset="0"/>
              </a:rPr>
              <a:t> guerre de l’Opium ; 1</a:t>
            </a:r>
            <a:r>
              <a:rPr lang="fr-FR" sz="1600" kern="100" baseline="30000" dirty="0">
                <a:effectLst/>
                <a:ea typeface="Aptos" panose="020B0004020202020204" pitchFamily="34" charset="0"/>
                <a:cs typeface="Times New Roman" panose="02020603050405020304" pitchFamily="18" charset="0"/>
              </a:rPr>
              <a:t>er</a:t>
            </a:r>
            <a:r>
              <a:rPr lang="fr-FR" sz="1600" kern="100" dirty="0">
                <a:effectLst/>
                <a:ea typeface="Aptos" panose="020B0004020202020204" pitchFamily="34" charset="0"/>
                <a:cs typeface="Times New Roman" panose="02020603050405020304" pitchFamily="18" charset="0"/>
              </a:rPr>
              <a:t> traité de Tianjin et convention de Pékin </a:t>
            </a:r>
          </a:p>
          <a:p>
            <a:pPr>
              <a:lnSpc>
                <a:spcPct val="107000"/>
              </a:lnSpc>
            </a:pP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b="1" kern="100" dirty="0">
                <a:effectLst/>
                <a:ea typeface="Aptos" panose="020B0004020202020204" pitchFamily="34" charset="0"/>
                <a:cs typeface="Times New Roman" panose="02020603050405020304" pitchFamily="18" charset="0"/>
              </a:rPr>
              <a:t>1857-1914 : L’Empire des Indes britanniques</a:t>
            </a: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kern="100" dirty="0">
                <a:effectLst/>
                <a:ea typeface="Aptos" panose="020B0004020202020204" pitchFamily="34" charset="0"/>
                <a:cs typeface="Times New Roman" panose="02020603050405020304" pitchFamily="18" charset="0"/>
              </a:rPr>
              <a:t>1857-1858 : La révoltes des Cipayes ; Fin de la dynastie des Moghols</a:t>
            </a:r>
          </a:p>
          <a:p>
            <a:pPr>
              <a:lnSpc>
                <a:spcPct val="107000"/>
              </a:lnSpc>
            </a:pPr>
            <a:r>
              <a:rPr lang="fr-FR" sz="1600" kern="100" dirty="0">
                <a:effectLst/>
                <a:ea typeface="Aptos" panose="020B0004020202020204" pitchFamily="34" charset="0"/>
                <a:cs typeface="Times New Roman" panose="02020603050405020304" pitchFamily="18" charset="0"/>
              </a:rPr>
              <a:t>1858-1914 : L’Empire des Indes britanniques</a:t>
            </a:r>
          </a:p>
          <a:p>
            <a:pPr>
              <a:lnSpc>
                <a:spcPct val="107000"/>
              </a:lnSpc>
            </a:pPr>
            <a:r>
              <a:rPr lang="fr-FR" sz="1600" kern="100" dirty="0">
                <a:effectLst/>
                <a:ea typeface="Aptos" panose="020B0004020202020204" pitchFamily="34" charset="0"/>
                <a:cs typeface="Times New Roman" panose="02020603050405020304" pitchFamily="18" charset="0"/>
              </a:rPr>
              <a:t>1880-1906 : 1</a:t>
            </a:r>
            <a:r>
              <a:rPr lang="fr-FR" sz="1600" kern="100" baseline="30000" dirty="0">
                <a:effectLst/>
                <a:ea typeface="Aptos" panose="020B0004020202020204" pitchFamily="34" charset="0"/>
                <a:cs typeface="Times New Roman" panose="02020603050405020304" pitchFamily="18" charset="0"/>
              </a:rPr>
              <a:t>ers</a:t>
            </a:r>
            <a:r>
              <a:rPr lang="fr-FR" sz="1600" kern="100" dirty="0">
                <a:effectLst/>
                <a:ea typeface="Aptos" panose="020B0004020202020204" pitchFamily="34" charset="0"/>
                <a:cs typeface="Times New Roman" panose="02020603050405020304" pitchFamily="18" charset="0"/>
              </a:rPr>
              <a:t> mouvements nationaux indiens</a:t>
            </a:r>
          </a:p>
          <a:p>
            <a:pPr>
              <a:lnSpc>
                <a:spcPct val="107000"/>
              </a:lnSpc>
            </a:pPr>
            <a:endParaRPr lang="fr-FR" sz="1600" kern="100" dirty="0">
              <a:ea typeface="Aptos" panose="020B0004020202020204" pitchFamily="34" charset="0"/>
              <a:cs typeface="Times New Roman" panose="02020603050405020304" pitchFamily="18" charset="0"/>
            </a:endParaRPr>
          </a:p>
          <a:p>
            <a:pPr>
              <a:lnSpc>
                <a:spcPct val="107000"/>
              </a:lnSpc>
            </a:pPr>
            <a:r>
              <a:rPr lang="fr-FR" sz="1600" b="1" kern="100" dirty="0">
                <a:effectLst/>
                <a:ea typeface="Aptos" panose="020B0004020202020204" pitchFamily="34" charset="0"/>
                <a:cs typeface="Times New Roman" panose="02020603050405020304" pitchFamily="18" charset="0"/>
              </a:rPr>
              <a:t>1816-1914 : Colonisation européenne de l’Insulinde</a:t>
            </a: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b="1" kern="100" dirty="0">
                <a:effectLst/>
                <a:ea typeface="Aptos" panose="020B0004020202020204" pitchFamily="34" charset="0"/>
                <a:cs typeface="Times New Roman" panose="02020603050405020304" pitchFamily="18" charset="0"/>
              </a:rPr>
              <a:t>1816-1914 : Les Indes néerlandaises</a:t>
            </a: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kern="100" dirty="0">
                <a:effectLst/>
                <a:ea typeface="Aptos" panose="020B0004020202020204" pitchFamily="34" charset="0"/>
                <a:cs typeface="Times New Roman" panose="02020603050405020304" pitchFamily="18" charset="0"/>
              </a:rPr>
              <a:t>1816-1860 : Naissance des Indes néerlandaises, colonie des Pays-Bas ; Fin de la conquête de Java</a:t>
            </a:r>
          </a:p>
          <a:p>
            <a:pPr>
              <a:lnSpc>
                <a:spcPct val="107000"/>
              </a:lnSpc>
            </a:pPr>
            <a:r>
              <a:rPr lang="fr-FR" sz="1600" kern="100" dirty="0">
                <a:effectLst/>
                <a:ea typeface="Aptos" panose="020B0004020202020204" pitchFamily="34" charset="0"/>
                <a:cs typeface="Times New Roman" panose="02020603050405020304" pitchFamily="18" charset="0"/>
              </a:rPr>
              <a:t>1863-1914 : Conquête de l’ensemble de l’archipel</a:t>
            </a:r>
          </a:p>
          <a:p>
            <a:pPr>
              <a:lnSpc>
                <a:spcPct val="107000"/>
              </a:lnSpc>
            </a:pPr>
            <a:r>
              <a:rPr lang="fr-FR" sz="1600" kern="100" dirty="0">
                <a:effectLst/>
                <a:ea typeface="Aptos" panose="020B0004020202020204" pitchFamily="34" charset="0"/>
                <a:cs typeface="Times New Roman" panose="02020603050405020304" pitchFamily="18" charset="0"/>
              </a:rPr>
              <a:t>1863-1873 : Sud de Bornéo ; Sumatra et Aceh</a:t>
            </a:r>
          </a:p>
          <a:p>
            <a:pPr>
              <a:lnSpc>
                <a:spcPct val="107000"/>
              </a:lnSpc>
            </a:pPr>
            <a:r>
              <a:rPr lang="fr-FR" sz="1600" kern="100" dirty="0">
                <a:effectLst/>
                <a:ea typeface="Aptos" panose="020B0004020202020204" pitchFamily="34" charset="0"/>
                <a:cs typeface="Times New Roman" panose="02020603050405020304" pitchFamily="18" charset="0"/>
              </a:rPr>
              <a:t>1880-1914 : Nouvelle-Guinée occidentale ; Bali, Florès, Célèbes, Moluques</a:t>
            </a:r>
          </a:p>
          <a:p>
            <a:pPr>
              <a:lnSpc>
                <a:spcPct val="107000"/>
              </a:lnSpc>
            </a:pPr>
            <a:r>
              <a:rPr lang="fr-FR" sz="1600" b="1" kern="100" dirty="0">
                <a:effectLst/>
                <a:ea typeface="Aptos" panose="020B0004020202020204" pitchFamily="34" charset="0"/>
                <a:cs typeface="Times New Roman" panose="02020603050405020304" pitchFamily="18" charset="0"/>
              </a:rPr>
              <a:t> </a:t>
            </a: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b="1" kern="100" dirty="0">
                <a:effectLst/>
                <a:ea typeface="Aptos" panose="020B0004020202020204" pitchFamily="34" charset="0"/>
                <a:cs typeface="Times New Roman" panose="02020603050405020304" pitchFamily="18" charset="0"/>
              </a:rPr>
              <a:t>1818-1914 : Singapour et la Malaisie britannique</a:t>
            </a: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kern="100" dirty="0">
                <a:effectLst/>
                <a:ea typeface="Aptos" panose="020B0004020202020204" pitchFamily="34" charset="0"/>
                <a:cs typeface="Times New Roman" panose="02020603050405020304" pitchFamily="18" charset="0"/>
              </a:rPr>
              <a:t>1818-1867 : Naissance et essor des </a:t>
            </a:r>
            <a:r>
              <a:rPr lang="fr-FR" sz="1600" i="1" kern="100" dirty="0" err="1">
                <a:effectLst/>
                <a:ea typeface="Aptos" panose="020B0004020202020204" pitchFamily="34" charset="0"/>
                <a:cs typeface="Times New Roman" panose="02020603050405020304" pitchFamily="18" charset="0"/>
              </a:rPr>
              <a:t>Straits</a:t>
            </a:r>
            <a:r>
              <a:rPr lang="fr-FR" sz="1600" i="1" kern="100" dirty="0">
                <a:effectLst/>
                <a:ea typeface="Aptos" panose="020B0004020202020204" pitchFamily="34" charset="0"/>
                <a:cs typeface="Times New Roman" panose="02020603050405020304" pitchFamily="18" charset="0"/>
              </a:rPr>
              <a:t> </a:t>
            </a:r>
            <a:r>
              <a:rPr lang="fr-FR" sz="1600" i="1" kern="100" dirty="0" err="1">
                <a:effectLst/>
                <a:ea typeface="Aptos" panose="020B0004020202020204" pitchFamily="34" charset="0"/>
                <a:cs typeface="Times New Roman" panose="02020603050405020304" pitchFamily="18" charset="0"/>
              </a:rPr>
              <a:t>Settlements</a:t>
            </a: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kern="100" dirty="0">
                <a:effectLst/>
                <a:ea typeface="Aptos" panose="020B0004020202020204" pitchFamily="34" charset="0"/>
                <a:cs typeface="Times New Roman" panose="02020603050405020304" pitchFamily="18" charset="0"/>
              </a:rPr>
              <a:t>1867-1914 : Soumission des sultanats</a:t>
            </a:r>
            <a:endParaRPr lang="fr-FR" dirty="0"/>
          </a:p>
          <a:p>
            <a:endParaRPr lang="fr-FR" dirty="0"/>
          </a:p>
        </p:txBody>
      </p:sp>
      <p:sp>
        <p:nvSpPr>
          <p:cNvPr id="2" name="PlaceHolder 1">
            <a:extLst>
              <a:ext uri="{FF2B5EF4-FFF2-40B4-BE49-F238E27FC236}">
                <a16:creationId xmlns:a16="http://schemas.microsoft.com/office/drawing/2014/main" id="{55128873-9D46-CA50-EF23-7BB5D84C4CFB}"/>
              </a:ext>
            </a:extLst>
          </p:cNvPr>
          <p:cNvSpPr>
            <a:spLocks noGrp="1"/>
          </p:cNvSpPr>
          <p:nvPr>
            <p:ph type="sldNum" idx="5"/>
          </p:nvPr>
        </p:nvSpPr>
        <p:spPr>
          <a:xfrm>
            <a:off x="8610480" y="6356520"/>
            <a:ext cx="2742480" cy="364320"/>
          </a:xfrm>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6</a:t>
            </a:fld>
            <a:endParaRPr/>
          </a:p>
        </p:txBody>
      </p:sp>
    </p:spTree>
    <p:extLst>
      <p:ext uri="{BB962C8B-B14F-4D97-AF65-F5344CB8AC3E}">
        <p14:creationId xmlns:p14="http://schemas.microsoft.com/office/powerpoint/2010/main" val="3009158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1F876-A18E-687D-35EC-3690ADE5EB55}"/>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59D6D664-4654-435D-E9D2-2776222B9C6C}"/>
              </a:ext>
            </a:extLst>
          </p:cNvPr>
          <p:cNvSpPr/>
          <p:nvPr/>
        </p:nvSpPr>
        <p:spPr>
          <a:xfrm>
            <a:off x="202800" y="137160"/>
            <a:ext cx="11786400" cy="660420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7000"/>
              </a:lnSpc>
            </a:pPr>
            <a:r>
              <a:rPr lang="fr-FR" sz="1600" b="1" kern="100" dirty="0">
                <a:effectLst/>
                <a:ea typeface="Aptos" panose="020B0004020202020204" pitchFamily="34" charset="0"/>
                <a:cs typeface="Times New Roman" panose="02020603050405020304" pitchFamily="18" charset="0"/>
              </a:rPr>
              <a:t>1839-1914 : Le Bornéo britannique</a:t>
            </a: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kern="100" dirty="0">
                <a:effectLst/>
                <a:ea typeface="Aptos" panose="020B0004020202020204" pitchFamily="34" charset="0"/>
                <a:cs typeface="Times New Roman" panose="02020603050405020304" pitchFamily="18" charset="0"/>
              </a:rPr>
              <a:t>1839-1885 : Le temps des aventuriers, les </a:t>
            </a:r>
            <a:r>
              <a:rPr lang="fr-FR" sz="1600" i="1" kern="100" dirty="0">
                <a:effectLst/>
                <a:ea typeface="Aptos" panose="020B0004020202020204" pitchFamily="34" charset="0"/>
                <a:cs typeface="Times New Roman" panose="02020603050405020304" pitchFamily="18" charset="0"/>
              </a:rPr>
              <a:t>Rajahs blancs</a:t>
            </a: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kern="100" dirty="0">
                <a:effectLst/>
                <a:ea typeface="Aptos" panose="020B0004020202020204" pitchFamily="34" charset="0"/>
                <a:cs typeface="Times New Roman" panose="02020603050405020304" pitchFamily="18" charset="0"/>
              </a:rPr>
              <a:t>1885-1914 : Le protectorat britannique</a:t>
            </a:r>
          </a:p>
          <a:p>
            <a:pPr>
              <a:lnSpc>
                <a:spcPct val="107000"/>
              </a:lnSpc>
            </a:pPr>
            <a:r>
              <a:rPr lang="fr-FR" sz="1600" b="1" kern="100" dirty="0">
                <a:effectLst/>
                <a:ea typeface="Aptos" panose="020B0004020202020204" pitchFamily="34" charset="0"/>
                <a:cs typeface="Times New Roman" panose="02020603050405020304" pitchFamily="18" charset="0"/>
              </a:rPr>
              <a:t> </a:t>
            </a: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b="1" kern="100" dirty="0">
                <a:effectLst/>
                <a:ea typeface="Aptos" panose="020B0004020202020204" pitchFamily="34" charset="0"/>
                <a:cs typeface="Times New Roman" panose="02020603050405020304" pitchFamily="18" charset="0"/>
              </a:rPr>
              <a:t>1815-1916 : Les Philippines espagnoles, puis américaines</a:t>
            </a:r>
          </a:p>
          <a:p>
            <a:pPr>
              <a:lnSpc>
                <a:spcPct val="107000"/>
              </a:lnSpc>
            </a:pPr>
            <a:endParaRPr lang="fr-FR" sz="1600" b="1" kern="100" dirty="0">
              <a:ea typeface="Aptos" panose="020B0004020202020204" pitchFamily="34" charset="0"/>
              <a:cs typeface="Times New Roman" panose="02020603050405020304" pitchFamily="18" charset="0"/>
            </a:endParaRPr>
          </a:p>
          <a:p>
            <a:pPr>
              <a:lnSpc>
                <a:spcPct val="107000"/>
              </a:lnSpc>
            </a:pPr>
            <a:r>
              <a:rPr lang="fr-FR" sz="1600" b="1" kern="100" dirty="0">
                <a:effectLst/>
                <a:ea typeface="Aptos" panose="020B0004020202020204" pitchFamily="34" charset="0"/>
                <a:cs typeface="Times New Roman" panose="02020603050405020304" pitchFamily="18" charset="0"/>
              </a:rPr>
              <a:t>1861-1877 : En Chine,</a:t>
            </a:r>
            <a:r>
              <a:rPr lang="fr-FR" sz="1600" b="1" dirty="0"/>
              <a:t> de la crise majeure à l’aliénation : F</a:t>
            </a:r>
            <a:r>
              <a:rPr lang="fr-FR" sz="1600" b="1" kern="100" dirty="0">
                <a:effectLst/>
                <a:ea typeface="Aptos" panose="020B0004020202020204" pitchFamily="34" charset="0"/>
                <a:cs typeface="Times New Roman" panose="02020603050405020304" pitchFamily="18" charset="0"/>
              </a:rPr>
              <a:t>in des révoltes populaires mais échecs des 1</a:t>
            </a:r>
            <a:r>
              <a:rPr lang="fr-FR" sz="1600" b="1" kern="100" baseline="30000" dirty="0">
                <a:effectLst/>
                <a:ea typeface="Aptos" panose="020B0004020202020204" pitchFamily="34" charset="0"/>
                <a:cs typeface="Times New Roman" panose="02020603050405020304" pitchFamily="18" charset="0"/>
              </a:rPr>
              <a:t>ères</a:t>
            </a:r>
            <a:r>
              <a:rPr lang="fr-FR" sz="1600" b="1" kern="100" dirty="0">
                <a:effectLst/>
                <a:ea typeface="Aptos" panose="020B0004020202020204" pitchFamily="34" charset="0"/>
                <a:cs typeface="Times New Roman" panose="02020603050405020304" pitchFamily="18" charset="0"/>
              </a:rPr>
              <a:t> réformes modernisatrices ; En revanche, au Japon de l’ère Meiji, ouverture forcée mais début réussi de la modernisation</a:t>
            </a: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kern="100" dirty="0">
                <a:effectLst/>
                <a:ea typeface="Aptos" panose="020B0004020202020204" pitchFamily="34" charset="0"/>
                <a:cs typeface="Times New Roman" panose="02020603050405020304" pitchFamily="18" charset="0"/>
              </a:rPr>
              <a:t>1861-1874 : Début du règne de l’impératrice Cixi ; Echec des 1</a:t>
            </a:r>
            <a:r>
              <a:rPr lang="fr-FR" sz="1600" kern="100" baseline="30000" dirty="0">
                <a:effectLst/>
                <a:ea typeface="Aptos" panose="020B0004020202020204" pitchFamily="34" charset="0"/>
                <a:cs typeface="Times New Roman" panose="02020603050405020304" pitchFamily="18" charset="0"/>
              </a:rPr>
              <a:t>ère</a:t>
            </a:r>
            <a:r>
              <a:rPr lang="fr-FR" sz="1600" kern="100" dirty="0">
                <a:effectLst/>
                <a:ea typeface="Aptos" panose="020B0004020202020204" pitchFamily="34" charset="0"/>
                <a:cs typeface="Times New Roman" panose="02020603050405020304" pitchFamily="18" charset="0"/>
              </a:rPr>
              <a:t> réformes ; Fin des révoltes populaires</a:t>
            </a:r>
          </a:p>
          <a:p>
            <a:pPr>
              <a:lnSpc>
                <a:spcPct val="107000"/>
              </a:lnSpc>
            </a:pPr>
            <a:r>
              <a:rPr lang="fr-FR" sz="1600" kern="100" dirty="0">
                <a:effectLst/>
                <a:ea typeface="Aptos" panose="020B0004020202020204" pitchFamily="34" charset="0"/>
                <a:cs typeface="Times New Roman" panose="02020603050405020304" pitchFamily="18" charset="0"/>
              </a:rPr>
              <a:t>1853-1868 : Au Japon, le commodore américain Matthew Perry arrive à Tokyo et impose l’ouverture commerciale </a:t>
            </a:r>
          </a:p>
          <a:p>
            <a:pPr>
              <a:lnSpc>
                <a:spcPct val="107000"/>
              </a:lnSpc>
            </a:pPr>
            <a:r>
              <a:rPr lang="fr-FR" sz="1600" kern="100" dirty="0">
                <a:effectLst/>
                <a:ea typeface="Aptos" panose="020B0004020202020204" pitchFamily="34" charset="0"/>
                <a:cs typeface="Times New Roman" panose="02020603050405020304" pitchFamily="18" charset="0"/>
              </a:rPr>
              <a:t>1868-1877 : Début de l’ère Meiji : Le Japon s’ouvre et se modernise</a:t>
            </a:r>
          </a:p>
        </p:txBody>
      </p:sp>
      <p:sp>
        <p:nvSpPr>
          <p:cNvPr id="2" name="PlaceHolder 1">
            <a:extLst>
              <a:ext uri="{FF2B5EF4-FFF2-40B4-BE49-F238E27FC236}">
                <a16:creationId xmlns:a16="http://schemas.microsoft.com/office/drawing/2014/main" id="{55128873-9D46-CA50-EF23-7BB5D84C4CFB}"/>
              </a:ext>
            </a:extLst>
          </p:cNvPr>
          <p:cNvSpPr>
            <a:spLocks noGrp="1"/>
          </p:cNvSpPr>
          <p:nvPr>
            <p:ph type="sldNum" idx="5"/>
          </p:nvPr>
        </p:nvSpPr>
        <p:spPr>
          <a:xfrm>
            <a:off x="8610480" y="6356520"/>
            <a:ext cx="2742480" cy="364320"/>
          </a:xfrm>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7</a:t>
            </a:fld>
            <a:endParaRPr/>
          </a:p>
        </p:txBody>
      </p:sp>
    </p:spTree>
    <p:extLst>
      <p:ext uri="{BB962C8B-B14F-4D97-AF65-F5344CB8AC3E}">
        <p14:creationId xmlns:p14="http://schemas.microsoft.com/office/powerpoint/2010/main" val="103421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1F876-A18E-687D-35EC-3690ADE5EB55}"/>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59D6D664-4654-435D-E9D2-2776222B9C6C}"/>
              </a:ext>
            </a:extLst>
          </p:cNvPr>
          <p:cNvSpPr/>
          <p:nvPr/>
        </p:nvSpPr>
        <p:spPr>
          <a:xfrm>
            <a:off x="202800" y="137160"/>
            <a:ext cx="11786400" cy="660420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7000"/>
              </a:lnSpc>
            </a:pPr>
            <a:r>
              <a:rPr lang="fr-FR" sz="1600" b="1" kern="100" dirty="0">
                <a:effectLst/>
                <a:ea typeface="Aptos" panose="020B0004020202020204" pitchFamily="34" charset="0"/>
                <a:cs typeface="Times New Roman" panose="02020603050405020304" pitchFamily="18" charset="0"/>
              </a:rPr>
              <a:t>1875-1912 : En Chine,</a:t>
            </a:r>
            <a:r>
              <a:rPr lang="fr-FR" sz="1600" b="1" dirty="0"/>
              <a:t> de l’aliénation à la fin</a:t>
            </a:r>
            <a:r>
              <a:rPr lang="fr-FR" sz="1600" b="1" kern="100" dirty="0">
                <a:effectLst/>
                <a:ea typeface="Aptos" panose="020B0004020202020204" pitchFamily="34" charset="0"/>
                <a:cs typeface="Times New Roman" panose="02020603050405020304" pitchFamily="18" charset="0"/>
              </a:rPr>
              <a:t> des Qing : Face aux impérialismes (Grande-Bretagne, France, Allemagne, Russie et Japon), de la crise à l’aliénation ; En réaction, naissance de la république de Chine ; Au Japon sous l’ère Meiji, modernisation et impérialisme</a:t>
            </a: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kern="100" dirty="0">
                <a:effectLst/>
                <a:ea typeface="Aptos" panose="020B0004020202020204" pitchFamily="34" charset="0"/>
                <a:cs typeface="Times New Roman" panose="02020603050405020304" pitchFamily="18" charset="0"/>
              </a:rPr>
              <a:t>1875-1876 : Début de l’impérialisme japonais ; Conquête d’îles du Pacifique</a:t>
            </a:r>
          </a:p>
          <a:p>
            <a:pPr>
              <a:lnSpc>
                <a:spcPct val="107000"/>
              </a:lnSpc>
            </a:pPr>
            <a:r>
              <a:rPr lang="fr-FR" sz="1600" kern="100" dirty="0">
                <a:effectLst/>
                <a:ea typeface="Aptos" panose="020B0004020202020204" pitchFamily="34" charset="0"/>
                <a:cs typeface="Times New Roman" panose="02020603050405020304" pitchFamily="18" charset="0"/>
              </a:rPr>
              <a:t>1880-1885 : Défaite chinoise contre le protectorat français au Viêt-Nam et 2</a:t>
            </a:r>
            <a:r>
              <a:rPr lang="fr-FR" sz="1600" kern="100" baseline="30000" dirty="0">
                <a:effectLst/>
                <a:ea typeface="Aptos" panose="020B0004020202020204" pitchFamily="34" charset="0"/>
                <a:cs typeface="Times New Roman" panose="02020603050405020304" pitchFamily="18" charset="0"/>
              </a:rPr>
              <a:t>ème</a:t>
            </a:r>
            <a:r>
              <a:rPr lang="fr-FR" sz="1600" kern="100" dirty="0">
                <a:effectLst/>
                <a:ea typeface="Aptos" panose="020B0004020202020204" pitchFamily="34" charset="0"/>
                <a:cs typeface="Times New Roman" panose="02020603050405020304" pitchFamily="18" charset="0"/>
              </a:rPr>
              <a:t> Traité de Tianjin</a:t>
            </a:r>
          </a:p>
          <a:p>
            <a:pPr>
              <a:lnSpc>
                <a:spcPct val="107000"/>
              </a:lnSpc>
            </a:pPr>
            <a:r>
              <a:rPr lang="fr-FR" sz="1600" kern="100" dirty="0">
                <a:effectLst/>
                <a:ea typeface="Aptos" panose="020B0004020202020204" pitchFamily="34" charset="0"/>
                <a:cs typeface="Times New Roman" panose="02020603050405020304" pitchFamily="18" charset="0"/>
              </a:rPr>
              <a:t>1894-1895 : Défaite contre le Japon et traité de Shimonoseki : Perte de Taiwan ; La Corée indépendante</a:t>
            </a:r>
          </a:p>
          <a:p>
            <a:pPr>
              <a:lnSpc>
                <a:spcPct val="107000"/>
              </a:lnSpc>
            </a:pPr>
            <a:r>
              <a:rPr lang="fr-FR" sz="1600" kern="100" dirty="0">
                <a:effectLst/>
                <a:ea typeface="Aptos" panose="020B0004020202020204" pitchFamily="34" charset="0"/>
                <a:cs typeface="Times New Roman" panose="02020603050405020304" pitchFamily="18" charset="0"/>
              </a:rPr>
              <a:t>1898-1905 : Politique des </a:t>
            </a:r>
            <a:r>
              <a:rPr lang="fr-FR" sz="1600" i="1" kern="100" dirty="0">
                <a:effectLst/>
                <a:ea typeface="Aptos" panose="020B0004020202020204" pitchFamily="34" charset="0"/>
                <a:cs typeface="Times New Roman" panose="02020603050405020304" pitchFamily="18" charset="0"/>
              </a:rPr>
              <a:t>territoires à bail</a:t>
            </a:r>
            <a:r>
              <a:rPr lang="fr-FR" sz="1600" kern="100" dirty="0">
                <a:effectLst/>
                <a:ea typeface="Aptos" panose="020B0004020202020204" pitchFamily="34" charset="0"/>
                <a:cs typeface="Times New Roman" panose="02020603050405020304" pitchFamily="18" charset="0"/>
              </a:rPr>
              <a:t> et des concessions, la curée : Qingdao aux Allemands ; Guangdong et Port-Arthur aux Russes ; Weihai et extension de Hong-Kong aux Britanniques ; </a:t>
            </a:r>
            <a:r>
              <a:rPr lang="fr-FR" sz="1600" kern="100" dirty="0" err="1">
                <a:effectLst/>
                <a:ea typeface="Aptos" panose="020B0004020202020204" pitchFamily="34" charset="0"/>
                <a:cs typeface="Times New Roman" panose="02020603050405020304" pitchFamily="18" charset="0"/>
              </a:rPr>
              <a:t>Kouang</a:t>
            </a:r>
            <a:r>
              <a:rPr lang="fr-FR" sz="1600" kern="100" dirty="0">
                <a:effectLst/>
                <a:ea typeface="Aptos" panose="020B0004020202020204" pitchFamily="34" charset="0"/>
                <a:cs typeface="Times New Roman" panose="02020603050405020304" pitchFamily="18" charset="0"/>
              </a:rPr>
              <a:t>-</a:t>
            </a:r>
            <a:r>
              <a:rPr lang="fr-FR" sz="1600" kern="100" dirty="0" err="1">
                <a:effectLst/>
                <a:ea typeface="Aptos" panose="020B0004020202020204" pitchFamily="34" charset="0"/>
                <a:cs typeface="Times New Roman" panose="02020603050405020304" pitchFamily="18" charset="0"/>
              </a:rPr>
              <a:t>Tchéou</a:t>
            </a:r>
            <a:r>
              <a:rPr lang="fr-FR" sz="1600" kern="100" dirty="0">
                <a:effectLst/>
                <a:ea typeface="Aptos" panose="020B0004020202020204" pitchFamily="34" charset="0"/>
                <a:cs typeface="Times New Roman" panose="02020603050405020304" pitchFamily="18" charset="0"/>
              </a:rPr>
              <a:t>-Wan aux Français</a:t>
            </a:r>
          </a:p>
          <a:p>
            <a:pPr>
              <a:lnSpc>
                <a:spcPct val="107000"/>
              </a:lnSpc>
            </a:pPr>
            <a:r>
              <a:rPr lang="fr-FR" sz="1600" kern="100" dirty="0">
                <a:effectLst/>
                <a:ea typeface="Aptos" panose="020B0004020202020204" pitchFamily="34" charset="0"/>
                <a:cs typeface="Times New Roman" panose="02020603050405020304" pitchFamily="18" charset="0"/>
              </a:rPr>
              <a:t>1902-1914 : L’impérialisme japonais</a:t>
            </a:r>
          </a:p>
          <a:p>
            <a:pPr>
              <a:lnSpc>
                <a:spcPct val="107000"/>
              </a:lnSpc>
            </a:pPr>
            <a:r>
              <a:rPr lang="fr-FR" sz="1600" kern="100" dirty="0">
                <a:effectLst/>
                <a:ea typeface="Aptos" panose="020B0004020202020204" pitchFamily="34" charset="0"/>
                <a:cs typeface="Times New Roman" panose="02020603050405020304" pitchFamily="18" charset="0"/>
              </a:rPr>
              <a:t>1898-1911 : La réaction chinoise et l’avènement de la république</a:t>
            </a:r>
          </a:p>
          <a:p>
            <a:pPr>
              <a:lnSpc>
                <a:spcPct val="107000"/>
              </a:lnSpc>
            </a:pPr>
            <a:r>
              <a:rPr lang="fr-FR" sz="1600" b="1" kern="100" dirty="0">
                <a:effectLst/>
                <a:ea typeface="Aptos" panose="020B0004020202020204" pitchFamily="34" charset="0"/>
                <a:cs typeface="Times New Roman" panose="02020603050405020304" pitchFamily="18" charset="0"/>
              </a:rPr>
              <a:t> </a:t>
            </a: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b="1" kern="100" dirty="0">
                <a:effectLst/>
                <a:ea typeface="Aptos" panose="020B0004020202020204" pitchFamily="34" charset="0"/>
                <a:cs typeface="Times New Roman" panose="02020603050405020304" pitchFamily="18" charset="0"/>
              </a:rPr>
              <a:t>1853-1914 : La Birmanie britannique et l’Indochine française : Cambodge, Viêt-Nam et Laos ; Le Siam indépendant, Etat-tampon</a:t>
            </a:r>
            <a:endParaRPr lang="fr-FR" sz="1600" kern="100" dirty="0">
              <a:effectLst/>
              <a:ea typeface="Aptos" panose="020B0004020202020204" pitchFamily="34" charset="0"/>
              <a:cs typeface="Times New Roman" panose="02020603050405020304" pitchFamily="18" charset="0"/>
            </a:endParaRPr>
          </a:p>
          <a:p>
            <a:pPr>
              <a:lnSpc>
                <a:spcPct val="107000"/>
              </a:lnSpc>
            </a:pPr>
            <a:r>
              <a:rPr lang="fr-FR" sz="1600" kern="100" dirty="0">
                <a:effectLst/>
                <a:ea typeface="Aptos" panose="020B0004020202020204" pitchFamily="34" charset="0"/>
                <a:cs typeface="Times New Roman" panose="02020603050405020304" pitchFamily="18" charset="0"/>
              </a:rPr>
              <a:t>1853-1885 : A l’ouest, la Birmanie est conquise par les Britanniques</a:t>
            </a:r>
          </a:p>
          <a:p>
            <a:pPr>
              <a:lnSpc>
                <a:spcPct val="107000"/>
              </a:lnSpc>
            </a:pPr>
            <a:r>
              <a:rPr lang="fr-FR" sz="1600" kern="100" dirty="0">
                <a:effectLst/>
                <a:ea typeface="Aptos" panose="020B0004020202020204" pitchFamily="34" charset="0"/>
                <a:cs typeface="Times New Roman" panose="02020603050405020304" pitchFamily="18" charset="0"/>
              </a:rPr>
              <a:t>1859-1909 : La conquête française de l’Indochine : Cambodge, Viêt Nam, Laos ; Echec de la réaction chinoise ; Le Siam reste indépendant</a:t>
            </a:r>
          </a:p>
          <a:p>
            <a:r>
              <a:rPr lang="fr-FR" sz="1600" dirty="0">
                <a:effectLst/>
                <a:ea typeface="Aptos" panose="020B0004020202020204" pitchFamily="34" charset="0"/>
              </a:rPr>
              <a:t>1887-1914 : L’Union indochinoise</a:t>
            </a:r>
            <a:endParaRPr lang="fr-FR" sz="1600" kern="100" dirty="0">
              <a:effectLst/>
              <a:ea typeface="Aptos" panose="020B0004020202020204" pitchFamily="34" charset="0"/>
              <a:cs typeface="Times New Roman" panose="02020603050405020304" pitchFamily="18" charset="0"/>
            </a:endParaRPr>
          </a:p>
        </p:txBody>
      </p:sp>
      <p:sp>
        <p:nvSpPr>
          <p:cNvPr id="2" name="PlaceHolder 1">
            <a:extLst>
              <a:ext uri="{FF2B5EF4-FFF2-40B4-BE49-F238E27FC236}">
                <a16:creationId xmlns:a16="http://schemas.microsoft.com/office/drawing/2014/main" id="{55128873-9D46-CA50-EF23-7BB5D84C4CFB}"/>
              </a:ext>
            </a:extLst>
          </p:cNvPr>
          <p:cNvSpPr>
            <a:spLocks noGrp="1"/>
          </p:cNvSpPr>
          <p:nvPr>
            <p:ph type="sldNum" idx="5"/>
          </p:nvPr>
        </p:nvSpPr>
        <p:spPr>
          <a:xfrm>
            <a:off x="8610480" y="6356520"/>
            <a:ext cx="2742480" cy="364320"/>
          </a:xfrm>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8</a:t>
            </a:fld>
            <a:endParaRPr/>
          </a:p>
        </p:txBody>
      </p:sp>
    </p:spTree>
    <p:extLst>
      <p:ext uri="{BB962C8B-B14F-4D97-AF65-F5344CB8AC3E}">
        <p14:creationId xmlns:p14="http://schemas.microsoft.com/office/powerpoint/2010/main" val="2242467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87" y="130428"/>
            <a:ext cx="4719129" cy="3416320"/>
          </a:xfrm>
          <a:prstGeom prst="rect">
            <a:avLst/>
          </a:prstGeom>
          <a:solidFill>
            <a:schemeClr val="tx2">
              <a:lumMod val="20000"/>
              <a:lumOff val="80000"/>
            </a:schemeClr>
          </a:solidFill>
          <a:ln w="38100">
            <a:solidFill>
              <a:schemeClr val="tx1"/>
            </a:solidFill>
          </a:ln>
        </p:spPr>
        <p:txBody>
          <a:bodyPr wrap="square">
            <a:spAutoFit/>
          </a:bodyPr>
          <a:lstStyle/>
          <a:p>
            <a:r>
              <a:rPr lang="fr-FR" dirty="0"/>
              <a:t>*Récapitulons…</a:t>
            </a:r>
          </a:p>
          <a:p>
            <a:endParaRPr lang="fr-FR" dirty="0"/>
          </a:p>
          <a:p>
            <a:r>
              <a:rPr lang="fr-FR" dirty="0"/>
              <a:t>*1825-48 : En Amérique du Sud et du Nord</a:t>
            </a:r>
          </a:p>
          <a:p>
            <a:r>
              <a:rPr lang="fr-FR" dirty="0"/>
              <a:t>Les frontières des Etats sont globalement fixées</a:t>
            </a:r>
          </a:p>
          <a:p>
            <a:endParaRPr lang="fr-FR" dirty="0"/>
          </a:p>
          <a:p>
            <a:r>
              <a:rPr lang="fr-FR" dirty="0"/>
              <a:t>NB : Dans le futur…</a:t>
            </a:r>
          </a:p>
          <a:p>
            <a:r>
              <a:rPr lang="fr-FR" dirty="0"/>
              <a:t>Quelques rectifications de frontières</a:t>
            </a:r>
          </a:p>
          <a:p>
            <a:r>
              <a:rPr lang="fr-FR" dirty="0"/>
              <a:t>Quelques nouvelles indépendances</a:t>
            </a:r>
          </a:p>
          <a:p>
            <a:r>
              <a:rPr lang="fr-FR" dirty="0"/>
              <a:t>Cuba, les Guyanes ; A revoir…</a:t>
            </a:r>
          </a:p>
          <a:p>
            <a:endParaRPr lang="fr-FR" dirty="0"/>
          </a:p>
          <a:p>
            <a:r>
              <a:rPr lang="fr-FR" dirty="0"/>
              <a:t>*Laissons donc l’Amérique</a:t>
            </a:r>
          </a:p>
          <a:p>
            <a:r>
              <a:rPr lang="fr-FR" dirty="0"/>
              <a:t>Et traversons à nouveau l’Atlantique…</a:t>
            </a:r>
          </a:p>
        </p:txBody>
      </p:sp>
      <p:pic>
        <p:nvPicPr>
          <p:cNvPr id="2" name="Picture 2" descr="C:\Users\Christophe\Pictures\My Scans\2016-01 (janv.)\scan0030.jpg">
            <a:extLst>
              <a:ext uri="{FF2B5EF4-FFF2-40B4-BE49-F238E27FC236}">
                <a16:creationId xmlns:a16="http://schemas.microsoft.com/office/drawing/2014/main" id="{234D599C-CF4E-701C-42EC-46132833F3E9}"/>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840" t="6393" r="1479" b="246"/>
          <a:stretch/>
        </p:blipFill>
        <p:spPr bwMode="auto">
          <a:xfrm>
            <a:off x="4913194" y="130428"/>
            <a:ext cx="7110483" cy="4544704"/>
          </a:xfrm>
          <a:prstGeom prst="rect">
            <a:avLst/>
          </a:prstGeom>
          <a:solidFill>
            <a:srgbClr val="FFFF00"/>
          </a:solidFill>
          <a:ln w="38100">
            <a:solidFill>
              <a:schemeClr val="tx1"/>
            </a:solidFill>
          </a:ln>
        </p:spPr>
      </p:pic>
      <p:sp>
        <p:nvSpPr>
          <p:cNvPr id="4" name="Ellipse 3">
            <a:extLst>
              <a:ext uri="{FF2B5EF4-FFF2-40B4-BE49-F238E27FC236}">
                <a16:creationId xmlns:a16="http://schemas.microsoft.com/office/drawing/2014/main" id="{8124F140-8138-7F38-B1EB-1FB0C97DF87B}"/>
              </a:ext>
            </a:extLst>
          </p:cNvPr>
          <p:cNvSpPr/>
          <p:nvPr/>
        </p:nvSpPr>
        <p:spPr>
          <a:xfrm>
            <a:off x="6064650" y="1361960"/>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Ellipse 4">
            <a:extLst>
              <a:ext uri="{FF2B5EF4-FFF2-40B4-BE49-F238E27FC236}">
                <a16:creationId xmlns:a16="http://schemas.microsoft.com/office/drawing/2014/main" id="{7BD55BAB-6E0F-F03E-B2EE-2C182A8733C0}"/>
              </a:ext>
            </a:extLst>
          </p:cNvPr>
          <p:cNvSpPr/>
          <p:nvPr/>
        </p:nvSpPr>
        <p:spPr>
          <a:xfrm>
            <a:off x="6322110" y="3018546"/>
            <a:ext cx="257460" cy="2089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28475630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94333</TotalTime>
  <Words>4908</Words>
  <Application>Microsoft Office PowerPoint</Application>
  <PresentationFormat>Grand écran</PresentationFormat>
  <Paragraphs>810</Paragraphs>
  <Slides>42</Slides>
  <Notes>7</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42</vt:i4>
      </vt:variant>
    </vt:vector>
  </HeadingPairs>
  <TitlesOfParts>
    <vt:vector size="48" baseType="lpstr">
      <vt:lpstr>Aptos</vt:lpstr>
      <vt:lpstr>Arial</vt:lpstr>
      <vt:lpstr>Calibri</vt:lpstr>
      <vt:lpstr>Calibri Light</vt:lpstr>
      <vt:lpstr>Times New Roman</vt:lpstr>
      <vt:lpstr>Thème Office</vt:lpstr>
      <vt:lpstr>LE PARTAGE DU MONDE, de l’an 200 av. JC à nos jours Esquisse d’une histoire géopolitique universelle  Mardi 3 décembre 2024 (4/15)  8ème période : 1815-1914 Europe et Russie à la conquête de l’Orient et de l’Asie  1564-1914 : La colonisation européenne de l’Asie Inde britannique ; Insulinde hollandaise et britannique Indochine britannique et française, le Siam, Etat-tampon Philippines américaines ; La Chine, de l’apogée à l’aliénation Le Japon, de l’ouverture forcée à la modernisation et à l’impérialisme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PARTAGE DU MONDE, de l’an 200 av. JC à nos jours Esquisse d’une histoire géopolitique universelle  Mardi 17 octobre 2023 (2/15)  8ème période : 1815-1914  1789-1815 : Les guerres de la Révolution et de l’Empire  1789-1795 : La Révolution française et la 1ère République Guerre de la France contre la 1ère Coalition</dc:title>
  <dc:creator>Christophe JENTA</dc:creator>
  <cp:lastModifiedBy>Christophe JENTA</cp:lastModifiedBy>
  <cp:revision>722</cp:revision>
  <dcterms:created xsi:type="dcterms:W3CDTF">2023-07-15T08:08:34Z</dcterms:created>
  <dcterms:modified xsi:type="dcterms:W3CDTF">2024-12-03T11:37:03Z</dcterms:modified>
</cp:coreProperties>
</file>