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2581" r:id="rId2"/>
    <p:sldId id="12698" r:id="rId3"/>
    <p:sldId id="12716" r:id="rId4"/>
    <p:sldId id="12706" r:id="rId5"/>
    <p:sldId id="12697" r:id="rId6"/>
    <p:sldId id="12739" r:id="rId7"/>
    <p:sldId id="12708" r:id="rId8"/>
    <p:sldId id="12709" r:id="rId9"/>
    <p:sldId id="12710" r:id="rId10"/>
    <p:sldId id="12692" r:id="rId11"/>
    <p:sldId id="12691" r:id="rId12"/>
    <p:sldId id="956" r:id="rId13"/>
    <p:sldId id="12689" r:id="rId14"/>
    <p:sldId id="12707" r:id="rId15"/>
    <p:sldId id="12711" r:id="rId16"/>
    <p:sldId id="12688" r:id="rId17"/>
    <p:sldId id="12557" r:id="rId18"/>
    <p:sldId id="12694" r:id="rId19"/>
    <p:sldId id="12712" r:id="rId20"/>
    <p:sldId id="12700" r:id="rId21"/>
    <p:sldId id="12701" r:id="rId22"/>
    <p:sldId id="12693" r:id="rId23"/>
    <p:sldId id="959"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66CC"/>
    <a:srgbClr val="800080"/>
    <a:srgbClr val="FF33CC"/>
    <a:srgbClr val="A88000"/>
    <a:srgbClr val="FF0000"/>
    <a:srgbClr val="FF99CC"/>
    <a:srgbClr val="ED7D31"/>
    <a:srgbClr val="FF99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21" autoAdjust="0"/>
    <p:restoredTop sz="94061" autoAdjust="0"/>
  </p:normalViewPr>
  <p:slideViewPr>
    <p:cSldViewPr snapToGrid="0">
      <p:cViewPr varScale="1">
        <p:scale>
          <a:sx n="65" d="100"/>
          <a:sy n="65" d="100"/>
        </p:scale>
        <p:origin x="930" y="78"/>
      </p:cViewPr>
      <p:guideLst>
        <p:guide orient="horz" pos="2160"/>
        <p:guide pos="3840"/>
      </p:guideLst>
    </p:cSldViewPr>
  </p:slideViewPr>
  <p:outlineViewPr>
    <p:cViewPr>
      <p:scale>
        <a:sx n="33" d="100"/>
        <a:sy n="33" d="100"/>
      </p:scale>
      <p:origin x="0" y="-2079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5" d="100"/>
          <a:sy n="65" d="100"/>
        </p:scale>
        <p:origin x="257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6FC7D-208C-4200-80F1-58C54DF61311}" type="datetimeFigureOut">
              <a:rPr lang="fr-FR" smtClean="0"/>
              <a:t>03/12/2024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8EEF5-CB38-4A89-B626-937F0418F163}" type="slidenum">
              <a:rPr lang="fr-FR" smtClean="0"/>
              <a:t>‹N°›</a:t>
            </a:fld>
            <a:endParaRPr lang="fr-FR"/>
          </a:p>
        </p:txBody>
      </p:sp>
    </p:spTree>
    <p:extLst>
      <p:ext uri="{BB962C8B-B14F-4D97-AF65-F5344CB8AC3E}">
        <p14:creationId xmlns:p14="http://schemas.microsoft.com/office/powerpoint/2010/main" val="2113243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67296-5B1B-9DD4-FF5A-471D2A2AD87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9043515-2F6D-9B9F-50EE-1CF1D64ED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6E99338-FAD2-AD4F-A9BF-C4355162A2AD}"/>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5744F583-B7B0-9218-E9F0-1CFAC77FD1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487827-E836-F825-3514-B3AFD990718B}"/>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10575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0CBDD0-D9A7-49FA-CC68-F404EE8ED73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D8F4A01-CBC3-D89B-07A8-6FC0E76E028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79A791-885B-2CAD-5454-8A8053A33000}"/>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E2E558C9-49C2-5367-E1F4-39841A57C6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BF7FD8-99B2-E73F-D143-EF4F530DDA12}"/>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386691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133D76-BE7B-987B-352F-E6E4CF2012D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9F9D6FC-9F68-B4E6-0777-1A25D950BC4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9E2C48-DDA2-AF8F-68E8-C2C44DF4DC98}"/>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126A0ACE-B8AD-ECAF-6108-A1575F60EE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AF0659-6A72-B598-0505-94A7ECD43B86}"/>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218105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C6050-5FF3-A6CA-9AE3-6D01DD598CA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73BE383-F99A-4BA3-9E1E-89C146B6904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5669FF-9EDB-6F38-F1F4-B7D00C7DB323}"/>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2F6B7B5B-1B2F-06A6-7CD0-4A1869E797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99A841-3C61-18F8-FEA2-55A0455B6EE2}"/>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201384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43A4A5-DD17-E09C-079F-0BC7F32A622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D48D810-D375-68D8-EF23-45990070B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22DCE4D-1AFA-91E4-FC81-3342F6F27BCE}"/>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0A2885DA-216C-7738-3AF0-841DD790DC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857197-A31A-8EDA-B76A-12CB39746749}"/>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70653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B447D-DCCA-CC9A-E414-62218BC52E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07D8ED-E3DD-46C4-9FCB-D8E2F6A3994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BC07B4-5449-C4C7-FF84-E97B894C96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0C0E8F6-B64B-AE5E-0152-B684B5A5AAA8}"/>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6" name="Espace réservé du pied de page 5">
            <a:extLst>
              <a:ext uri="{FF2B5EF4-FFF2-40B4-BE49-F238E27FC236}">
                <a16:creationId xmlns:a16="http://schemas.microsoft.com/office/drawing/2014/main" id="{22D7EADD-F237-6481-F669-59F925EED53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2BBCC74-23B2-99FF-36CA-94CD74B63CFD}"/>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258975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06B9B-FE0E-FF30-3723-285FB6826FB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5F1CAD3-2D56-D5E8-FB5C-7135E0BAAF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84124FB-1FF6-D354-C70F-39AC85E7A1D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6587CBA-8376-91EF-A7E1-66A287D4A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564D291-C34F-2CF1-8638-7D353E9485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E18531A-4F4C-CFC4-3697-5F9A7A9B3B55}"/>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8" name="Espace réservé du pied de page 7">
            <a:extLst>
              <a:ext uri="{FF2B5EF4-FFF2-40B4-BE49-F238E27FC236}">
                <a16:creationId xmlns:a16="http://schemas.microsoft.com/office/drawing/2014/main" id="{E6841637-9455-558E-C263-E9B804ADDFA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09B2068-92F0-42E8-8B60-5EA54D3ABDB6}"/>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3149498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6BE2FF-DC42-25F9-E898-255E6EA476A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1242D52-F96F-B9D9-8C87-A2BB5AC5EF92}"/>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4" name="Espace réservé du pied de page 3">
            <a:extLst>
              <a:ext uri="{FF2B5EF4-FFF2-40B4-BE49-F238E27FC236}">
                <a16:creationId xmlns:a16="http://schemas.microsoft.com/office/drawing/2014/main" id="{0FEA8E3B-5BD1-18E9-685F-795C67EF2E9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177FA0E-F141-F12E-2814-985562CD3BAB}"/>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324523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6C37C13-A9C7-02A1-C000-2FC52227C54C}"/>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3" name="Espace réservé du pied de page 2">
            <a:extLst>
              <a:ext uri="{FF2B5EF4-FFF2-40B4-BE49-F238E27FC236}">
                <a16:creationId xmlns:a16="http://schemas.microsoft.com/office/drawing/2014/main" id="{3E57F3F0-DF95-EAAC-8C98-10C2F4602B5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B2AB1A3-A832-5D80-9C2C-EFD8C9688068}"/>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295821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C2E13-D123-1DC8-1A37-A8F18836BF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8624102-41C9-B4B7-95F0-DADA548E2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13FA0B1-E0C2-BD6D-6D16-C02C3205C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F5B9C3-92C4-E761-1530-58C914D7DA70}"/>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6" name="Espace réservé du pied de page 5">
            <a:extLst>
              <a:ext uri="{FF2B5EF4-FFF2-40B4-BE49-F238E27FC236}">
                <a16:creationId xmlns:a16="http://schemas.microsoft.com/office/drawing/2014/main" id="{654B34E0-06A0-68FB-22B7-48FC3217A5B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8E414D-F3D9-C9E0-C131-5F7B94936528}"/>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332200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797928-4556-A6E4-3430-4858052AA97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E031682-520A-12FF-74E1-E5E96BE86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2F12565-FA80-076D-26A5-F3D9C9983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BBE40B2-5C23-6E7D-D90B-D9DA3D5B5511}"/>
              </a:ext>
            </a:extLst>
          </p:cNvPr>
          <p:cNvSpPr>
            <a:spLocks noGrp="1"/>
          </p:cNvSpPr>
          <p:nvPr>
            <p:ph type="dt" sz="half" idx="10"/>
          </p:nvPr>
        </p:nvSpPr>
        <p:spPr/>
        <p:txBody>
          <a:bodyPr/>
          <a:lstStyle/>
          <a:p>
            <a:fld id="{B539047B-FEEF-465E-84F3-3E61BB1ECC56}" type="datetimeFigureOut">
              <a:rPr lang="fr-FR" smtClean="0"/>
              <a:t>03/12/2024</a:t>
            </a:fld>
            <a:endParaRPr lang="fr-FR"/>
          </a:p>
        </p:txBody>
      </p:sp>
      <p:sp>
        <p:nvSpPr>
          <p:cNvPr id="6" name="Espace réservé du pied de page 5">
            <a:extLst>
              <a:ext uri="{FF2B5EF4-FFF2-40B4-BE49-F238E27FC236}">
                <a16:creationId xmlns:a16="http://schemas.microsoft.com/office/drawing/2014/main" id="{82D1E4AD-C1C5-14C4-1D32-DEDA4AA136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E2CEA53-824F-7705-56DA-06A10F841BE0}"/>
              </a:ext>
            </a:extLst>
          </p:cNvPr>
          <p:cNvSpPr>
            <a:spLocks noGrp="1"/>
          </p:cNvSpPr>
          <p:nvPr>
            <p:ph type="sldNum" sz="quarter" idx="12"/>
          </p:nvPr>
        </p:nvSpPr>
        <p:spPr/>
        <p:txBody>
          <a:bodyPr/>
          <a:lstStyle/>
          <a:p>
            <a:fld id="{78616ED5-12A0-4A83-8CC8-D89D18EFCBA8}" type="slidenum">
              <a:rPr lang="fr-FR" smtClean="0"/>
              <a:t>‹N°›</a:t>
            </a:fld>
            <a:endParaRPr lang="fr-FR"/>
          </a:p>
        </p:txBody>
      </p:sp>
    </p:spTree>
    <p:extLst>
      <p:ext uri="{BB962C8B-B14F-4D97-AF65-F5344CB8AC3E}">
        <p14:creationId xmlns:p14="http://schemas.microsoft.com/office/powerpoint/2010/main" val="64809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B83035-2E99-264F-C75D-FAEA5AD1C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7EB7441-AF8E-64FA-5227-5E49FCD328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72F164-3EA9-BCC7-BEB4-FEF71A53C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9047B-FEEF-465E-84F3-3E61BB1ECC56}" type="datetimeFigureOut">
              <a:rPr lang="fr-FR" smtClean="0"/>
              <a:t>03/12/2024</a:t>
            </a:fld>
            <a:endParaRPr lang="fr-FR"/>
          </a:p>
        </p:txBody>
      </p:sp>
      <p:sp>
        <p:nvSpPr>
          <p:cNvPr id="5" name="Espace réservé du pied de page 4">
            <a:extLst>
              <a:ext uri="{FF2B5EF4-FFF2-40B4-BE49-F238E27FC236}">
                <a16:creationId xmlns:a16="http://schemas.microsoft.com/office/drawing/2014/main" id="{C73ABF87-EFF2-DC93-90CC-77800DCF9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4855A21-142E-FC54-FFBE-1CA4E22FAA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6ED5-12A0-4A83-8CC8-D89D18EFCBA8}" type="slidenum">
              <a:rPr lang="fr-FR" smtClean="0"/>
              <a:t>‹N°›</a:t>
            </a:fld>
            <a:endParaRPr lang="fr-FR"/>
          </a:p>
        </p:txBody>
      </p:sp>
    </p:spTree>
    <p:extLst>
      <p:ext uri="{BB962C8B-B14F-4D97-AF65-F5344CB8AC3E}">
        <p14:creationId xmlns:p14="http://schemas.microsoft.com/office/powerpoint/2010/main" val="302243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ristophe\Pictures\My Scans\2016-02 (févr.)\scan000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31928" y="166328"/>
            <a:ext cx="4767618" cy="6186309"/>
          </a:xfrm>
          <a:prstGeom prst="rect">
            <a:avLst/>
          </a:prstGeom>
          <a:solidFill>
            <a:schemeClr val="tx2">
              <a:lumMod val="20000"/>
              <a:lumOff val="80000"/>
            </a:schemeClr>
          </a:solidFill>
          <a:ln w="38100">
            <a:solidFill>
              <a:schemeClr val="tx1"/>
            </a:solidFill>
          </a:ln>
        </p:spPr>
        <p:txBody>
          <a:bodyPr wrap="square">
            <a:spAutoFit/>
          </a:bodyPr>
          <a:lstStyle/>
          <a:p>
            <a:r>
              <a:rPr lang="fr-FR" sz="1700" b="1" kern="100" dirty="0">
                <a:effectLst/>
                <a:ea typeface="Aptos" panose="020B0004020202020204" pitchFamily="34" charset="0"/>
                <a:cs typeface="Times New Roman" panose="02020603050405020304" pitchFamily="18" charset="0"/>
              </a:rPr>
              <a:t>1691-1759 : … </a:t>
            </a:r>
            <a:r>
              <a:rPr lang="fr-FR" sz="1700" b="1" kern="100" dirty="0">
                <a:ea typeface="Aptos" panose="020B0004020202020204" pitchFamily="34" charset="0"/>
                <a:cs typeface="Times New Roman" panose="02020603050405020304" pitchFamily="18" charset="0"/>
              </a:rPr>
              <a:t>Dans les vastes espaces conquis, créations de territoires militaires (Mandchourie, </a:t>
            </a:r>
            <a:r>
              <a:rPr lang="fr-FR" sz="1700" b="1" dirty="0"/>
              <a:t>Xinjiang et Qinghai) et vassaux (Mongolie, Tibet) ; …</a:t>
            </a:r>
          </a:p>
          <a:p>
            <a:endParaRPr lang="fr-FR" dirty="0"/>
          </a:p>
          <a:p>
            <a:r>
              <a:rPr lang="fr-FR" dirty="0"/>
              <a:t>1) Les conquêtes des espaces périphériques</a:t>
            </a:r>
          </a:p>
          <a:p>
            <a:r>
              <a:rPr lang="fr-FR" dirty="0"/>
              <a:t>Ont donné naissances</a:t>
            </a:r>
          </a:p>
          <a:p>
            <a:r>
              <a:rPr lang="fr-FR" dirty="0"/>
              <a:t>A de nouveaux territoires aux statuts différents</a:t>
            </a:r>
          </a:p>
          <a:p>
            <a:endParaRPr lang="fr-FR" dirty="0"/>
          </a:p>
          <a:p>
            <a:r>
              <a:rPr lang="fr-FR" dirty="0"/>
              <a:t>*La Mandchourie, berceau de la dynastie</a:t>
            </a:r>
          </a:p>
          <a:p>
            <a:r>
              <a:rPr lang="fr-FR" dirty="0"/>
              <a:t>Est théoriquement un territoire réservé</a:t>
            </a:r>
          </a:p>
          <a:p>
            <a:r>
              <a:rPr lang="fr-FR" dirty="0"/>
              <a:t>Aux Mandchous et interdit aux Han</a:t>
            </a:r>
          </a:p>
          <a:p>
            <a:r>
              <a:rPr lang="fr-FR" dirty="0"/>
              <a:t>Même si progressivement</a:t>
            </a:r>
          </a:p>
          <a:p>
            <a:r>
              <a:rPr lang="fr-FR" dirty="0"/>
              <a:t>De nombreux colons chinois vont s’y installer…</a:t>
            </a:r>
          </a:p>
          <a:p>
            <a:endParaRPr lang="fr-FR" dirty="0"/>
          </a:p>
          <a:p>
            <a:r>
              <a:rPr lang="fr-FR" dirty="0"/>
              <a:t>*En Mongolie, ce sont les liens de loyauté</a:t>
            </a:r>
          </a:p>
          <a:p>
            <a:r>
              <a:rPr lang="fr-FR" dirty="0"/>
              <a:t>Entre chefs de tribus et empereurs</a:t>
            </a:r>
          </a:p>
          <a:p>
            <a:r>
              <a:rPr lang="fr-FR" dirty="0"/>
              <a:t>Qui assurent le rattachement des populations</a:t>
            </a:r>
          </a:p>
          <a:p>
            <a:endParaRPr lang="fr-FR" dirty="0"/>
          </a:p>
          <a:p>
            <a:r>
              <a:rPr lang="fr-FR" dirty="0"/>
              <a:t>*Au Tibet, protectorat et autonomie</a:t>
            </a:r>
          </a:p>
          <a:p>
            <a:endParaRPr lang="fr-FR" dirty="0"/>
          </a:p>
          <a:p>
            <a:r>
              <a:rPr lang="fr-FR" dirty="0"/>
              <a:t>*Xinjiang et Qinghai, occupés militairement</a:t>
            </a:r>
          </a:p>
        </p:txBody>
      </p:sp>
      <p:sp>
        <p:nvSpPr>
          <p:cNvPr id="4" name="Rectangle 3">
            <a:extLst>
              <a:ext uri="{FF2B5EF4-FFF2-40B4-BE49-F238E27FC236}">
                <a16:creationId xmlns:a16="http://schemas.microsoft.com/office/drawing/2014/main" id="{3012B79F-894E-9C02-C1BD-E3C2BB833AD0}"/>
              </a:ext>
            </a:extLst>
          </p:cNvPr>
          <p:cNvSpPr/>
          <p:nvPr/>
        </p:nvSpPr>
        <p:spPr>
          <a:xfrm>
            <a:off x="6367084" y="1487483"/>
            <a:ext cx="576064" cy="307777"/>
          </a:xfrm>
          <a:prstGeom prst="rect">
            <a:avLst/>
          </a:prstGeom>
          <a:solidFill>
            <a:srgbClr val="ED7D31"/>
          </a:solidFill>
          <a:ln w="38100">
            <a:solidFill>
              <a:schemeClr val="tx1"/>
            </a:solidFill>
          </a:ln>
        </p:spPr>
        <p:txBody>
          <a:bodyPr wrap="square">
            <a:spAutoFit/>
          </a:bodyPr>
          <a:lstStyle/>
          <a:p>
            <a:r>
              <a:rPr lang="fr-FR" sz="1400" b="1" dirty="0"/>
              <a:t>1759</a:t>
            </a:r>
          </a:p>
        </p:txBody>
      </p:sp>
      <p:sp>
        <p:nvSpPr>
          <p:cNvPr id="5" name="Rectangle 4">
            <a:extLst>
              <a:ext uri="{FF2B5EF4-FFF2-40B4-BE49-F238E27FC236}">
                <a16:creationId xmlns:a16="http://schemas.microsoft.com/office/drawing/2014/main" id="{3CE03A1C-0BD8-C09E-745E-006A0C2601BE}"/>
              </a:ext>
            </a:extLst>
          </p:cNvPr>
          <p:cNvSpPr/>
          <p:nvPr/>
        </p:nvSpPr>
        <p:spPr>
          <a:xfrm>
            <a:off x="7358868" y="3374898"/>
            <a:ext cx="576064" cy="307777"/>
          </a:xfrm>
          <a:prstGeom prst="rect">
            <a:avLst/>
          </a:prstGeom>
          <a:solidFill>
            <a:schemeClr val="accent2"/>
          </a:solidFill>
          <a:ln w="38100">
            <a:solidFill>
              <a:schemeClr val="tx1"/>
            </a:solidFill>
          </a:ln>
        </p:spPr>
        <p:txBody>
          <a:bodyPr wrap="square">
            <a:spAutoFit/>
          </a:bodyPr>
          <a:lstStyle/>
          <a:p>
            <a:r>
              <a:rPr lang="fr-FR" sz="1400" b="1" dirty="0"/>
              <a:t>1724</a:t>
            </a:r>
          </a:p>
        </p:txBody>
      </p:sp>
      <p:sp>
        <p:nvSpPr>
          <p:cNvPr id="6" name="Rectangle 5">
            <a:extLst>
              <a:ext uri="{FF2B5EF4-FFF2-40B4-BE49-F238E27FC236}">
                <a16:creationId xmlns:a16="http://schemas.microsoft.com/office/drawing/2014/main" id="{AA8576A3-265D-1102-7B2E-C85B233A3E21}"/>
              </a:ext>
            </a:extLst>
          </p:cNvPr>
          <p:cNvSpPr/>
          <p:nvPr/>
        </p:nvSpPr>
        <p:spPr>
          <a:xfrm>
            <a:off x="8500934" y="1814662"/>
            <a:ext cx="576064" cy="307777"/>
          </a:xfrm>
          <a:prstGeom prst="rect">
            <a:avLst/>
          </a:prstGeom>
          <a:solidFill>
            <a:srgbClr val="FFFF00"/>
          </a:solidFill>
          <a:ln w="38100">
            <a:solidFill>
              <a:schemeClr val="tx1"/>
            </a:solidFill>
          </a:ln>
        </p:spPr>
        <p:txBody>
          <a:bodyPr wrap="square">
            <a:spAutoFit/>
          </a:bodyPr>
          <a:lstStyle/>
          <a:p>
            <a:r>
              <a:rPr lang="fr-FR" sz="1400" b="1" dirty="0"/>
              <a:t>1691</a:t>
            </a:r>
          </a:p>
        </p:txBody>
      </p:sp>
      <p:sp>
        <p:nvSpPr>
          <p:cNvPr id="7" name="Rectangle 6">
            <a:extLst>
              <a:ext uri="{FF2B5EF4-FFF2-40B4-BE49-F238E27FC236}">
                <a16:creationId xmlns:a16="http://schemas.microsoft.com/office/drawing/2014/main" id="{06E3D4E4-39B5-A370-7A2A-EA92168B8C62}"/>
              </a:ext>
            </a:extLst>
          </p:cNvPr>
          <p:cNvSpPr/>
          <p:nvPr/>
        </p:nvSpPr>
        <p:spPr>
          <a:xfrm>
            <a:off x="10656424" y="1179706"/>
            <a:ext cx="576064" cy="307777"/>
          </a:xfrm>
          <a:prstGeom prst="rect">
            <a:avLst/>
          </a:prstGeom>
          <a:solidFill>
            <a:srgbClr val="FFFF00"/>
          </a:solidFill>
          <a:ln w="38100">
            <a:solidFill>
              <a:schemeClr val="tx1"/>
            </a:solidFill>
          </a:ln>
        </p:spPr>
        <p:txBody>
          <a:bodyPr wrap="square">
            <a:spAutoFit/>
          </a:bodyPr>
          <a:lstStyle/>
          <a:p>
            <a:r>
              <a:rPr lang="fr-FR" sz="1400" b="1" dirty="0"/>
              <a:t>1636</a:t>
            </a:r>
          </a:p>
        </p:txBody>
      </p:sp>
      <p:sp>
        <p:nvSpPr>
          <p:cNvPr id="12" name="Rectangle 11">
            <a:extLst>
              <a:ext uri="{FF2B5EF4-FFF2-40B4-BE49-F238E27FC236}">
                <a16:creationId xmlns:a16="http://schemas.microsoft.com/office/drawing/2014/main" id="{A90164F0-7FC0-4FAF-E283-C90571914269}"/>
              </a:ext>
            </a:extLst>
          </p:cNvPr>
          <p:cNvSpPr/>
          <p:nvPr/>
        </p:nvSpPr>
        <p:spPr>
          <a:xfrm>
            <a:off x="8500934" y="1814662"/>
            <a:ext cx="576064" cy="307777"/>
          </a:xfrm>
          <a:prstGeom prst="rect">
            <a:avLst/>
          </a:prstGeom>
          <a:solidFill>
            <a:schemeClr val="accent2"/>
          </a:solidFill>
          <a:ln w="38100">
            <a:solidFill>
              <a:schemeClr val="tx1"/>
            </a:solidFill>
          </a:ln>
        </p:spPr>
        <p:txBody>
          <a:bodyPr wrap="square">
            <a:spAutoFit/>
          </a:bodyPr>
          <a:lstStyle/>
          <a:p>
            <a:r>
              <a:rPr lang="fr-FR" sz="1400" b="1" dirty="0"/>
              <a:t>1691</a:t>
            </a:r>
          </a:p>
        </p:txBody>
      </p:sp>
      <p:sp>
        <p:nvSpPr>
          <p:cNvPr id="13" name="Rectangle 12">
            <a:extLst>
              <a:ext uri="{FF2B5EF4-FFF2-40B4-BE49-F238E27FC236}">
                <a16:creationId xmlns:a16="http://schemas.microsoft.com/office/drawing/2014/main" id="{90117A78-6F2C-02A4-279B-0F37A8E83B85}"/>
              </a:ext>
            </a:extLst>
          </p:cNvPr>
          <p:cNvSpPr/>
          <p:nvPr/>
        </p:nvSpPr>
        <p:spPr>
          <a:xfrm>
            <a:off x="5737791" y="3715635"/>
            <a:ext cx="811995" cy="307777"/>
          </a:xfrm>
          <a:prstGeom prst="rect">
            <a:avLst/>
          </a:prstGeom>
          <a:solidFill>
            <a:srgbClr val="ED7D31"/>
          </a:solidFill>
          <a:ln w="38100">
            <a:solidFill>
              <a:schemeClr val="tx1"/>
            </a:solidFill>
          </a:ln>
        </p:spPr>
        <p:txBody>
          <a:bodyPr wrap="square">
            <a:spAutoFit/>
          </a:bodyPr>
          <a:lstStyle/>
          <a:p>
            <a:r>
              <a:rPr lang="fr-FR" sz="1400" b="1" dirty="0"/>
              <a:t>1720-51</a:t>
            </a:r>
          </a:p>
        </p:txBody>
      </p:sp>
      <p:sp>
        <p:nvSpPr>
          <p:cNvPr id="14" name="Rectangle 13">
            <a:extLst>
              <a:ext uri="{FF2B5EF4-FFF2-40B4-BE49-F238E27FC236}">
                <a16:creationId xmlns:a16="http://schemas.microsoft.com/office/drawing/2014/main" id="{B99C1076-1249-5F7B-EBA2-512CA880A8B4}"/>
              </a:ext>
            </a:extLst>
          </p:cNvPr>
          <p:cNvSpPr/>
          <p:nvPr/>
        </p:nvSpPr>
        <p:spPr>
          <a:xfrm>
            <a:off x="10656424" y="1179706"/>
            <a:ext cx="576064" cy="307777"/>
          </a:xfrm>
          <a:prstGeom prst="rect">
            <a:avLst/>
          </a:prstGeom>
          <a:solidFill>
            <a:schemeClr val="accent2"/>
          </a:solidFill>
          <a:ln w="38100">
            <a:solidFill>
              <a:schemeClr val="tx1"/>
            </a:solidFill>
          </a:ln>
        </p:spPr>
        <p:txBody>
          <a:bodyPr wrap="square">
            <a:spAutoFit/>
          </a:bodyPr>
          <a:lstStyle/>
          <a:p>
            <a:r>
              <a:rPr lang="fr-FR" sz="1400" b="1" dirty="0"/>
              <a:t>1635</a:t>
            </a:r>
          </a:p>
        </p:txBody>
      </p:sp>
      <p:sp>
        <p:nvSpPr>
          <p:cNvPr id="16" name="Ellipse 15">
            <a:extLst>
              <a:ext uri="{FF2B5EF4-FFF2-40B4-BE49-F238E27FC236}">
                <a16:creationId xmlns:a16="http://schemas.microsoft.com/office/drawing/2014/main" id="{EFA1C0DA-8743-F80C-B8ED-62126FFA9141}"/>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38100">
                <a:solidFill>
                  <a:schemeClr val="tx1"/>
                </a:solidFill>
              </a:ln>
            </a:endParaRPr>
          </a:p>
        </p:txBody>
      </p:sp>
      <p:sp>
        <p:nvSpPr>
          <p:cNvPr id="18" name="Ellipse 17">
            <a:extLst>
              <a:ext uri="{FF2B5EF4-FFF2-40B4-BE49-F238E27FC236}">
                <a16:creationId xmlns:a16="http://schemas.microsoft.com/office/drawing/2014/main" id="{88B2D264-83A9-5AF7-B69F-D8CAE5D995B7}"/>
              </a:ext>
            </a:extLst>
          </p:cNvPr>
          <p:cNvSpPr/>
          <p:nvPr/>
        </p:nvSpPr>
        <p:spPr>
          <a:xfrm>
            <a:off x="8711827" y="1613018"/>
            <a:ext cx="174870" cy="148974"/>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38100">
                <a:solidFill>
                  <a:schemeClr val="tx1"/>
                </a:solidFill>
              </a:ln>
            </a:endParaRPr>
          </a:p>
        </p:txBody>
      </p:sp>
      <p:sp>
        <p:nvSpPr>
          <p:cNvPr id="19" name="Ellipse 18">
            <a:extLst>
              <a:ext uri="{FF2B5EF4-FFF2-40B4-BE49-F238E27FC236}">
                <a16:creationId xmlns:a16="http://schemas.microsoft.com/office/drawing/2014/main" id="{042FEA25-51A4-DFC5-D9B4-5CE1D72D03F8}"/>
              </a:ext>
            </a:extLst>
          </p:cNvPr>
          <p:cNvSpPr/>
          <p:nvPr/>
        </p:nvSpPr>
        <p:spPr>
          <a:xfrm>
            <a:off x="6637221" y="3874438"/>
            <a:ext cx="174870" cy="148974"/>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38100">
                <a:solidFill>
                  <a:schemeClr val="tx1"/>
                </a:solidFill>
              </a:ln>
            </a:endParaRPr>
          </a:p>
        </p:txBody>
      </p:sp>
    </p:spTree>
    <p:extLst>
      <p:ext uri="{BB962C8B-B14F-4D97-AF65-F5344CB8AC3E}">
        <p14:creationId xmlns:p14="http://schemas.microsoft.com/office/powerpoint/2010/main" val="235415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2EAED-2D57-BE67-7391-7A1AA4E20F8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97D4FDC-FD37-0760-4878-DCC683D91E40}"/>
              </a:ext>
            </a:extLst>
          </p:cNvPr>
          <p:cNvSpPr/>
          <p:nvPr/>
        </p:nvSpPr>
        <p:spPr>
          <a:xfrm>
            <a:off x="131928" y="166328"/>
            <a:ext cx="4767618" cy="6186309"/>
          </a:xfrm>
          <a:prstGeom prst="rect">
            <a:avLst/>
          </a:prstGeom>
          <a:solidFill>
            <a:schemeClr val="tx2">
              <a:lumMod val="20000"/>
              <a:lumOff val="80000"/>
            </a:schemeClr>
          </a:solidFill>
          <a:ln w="38100">
            <a:solidFill>
              <a:schemeClr val="tx1"/>
            </a:solidFill>
          </a:ln>
        </p:spPr>
        <p:txBody>
          <a:bodyPr wrap="square">
            <a:spAutoFit/>
          </a:bodyPr>
          <a:lstStyle/>
          <a:p>
            <a:r>
              <a:rPr lang="fr-FR" b="1" dirty="0"/>
              <a:t>1775-1803 : … Gouvernement incompétent et corrompu du général </a:t>
            </a:r>
            <a:r>
              <a:rPr lang="fr-FR" b="1" dirty="0" err="1"/>
              <a:t>Heschen</a:t>
            </a:r>
            <a:r>
              <a:rPr lang="fr-FR" b="1" dirty="0"/>
              <a:t> et révolte populaire du Lotus blanc</a:t>
            </a:r>
          </a:p>
          <a:p>
            <a:endParaRPr lang="fr-FR" dirty="0"/>
          </a:p>
          <a:p>
            <a:r>
              <a:rPr lang="fr-FR" dirty="0"/>
              <a:t>*1775 : </a:t>
            </a:r>
            <a:r>
              <a:rPr lang="fr-FR" u="sng" dirty="0"/>
              <a:t>Qianlong</a:t>
            </a:r>
            <a:r>
              <a:rPr lang="fr-FR" dirty="0"/>
              <a:t> fait du jeune général </a:t>
            </a:r>
            <a:r>
              <a:rPr lang="fr-FR" u="sng" dirty="0" err="1"/>
              <a:t>Heshen</a:t>
            </a:r>
            <a:endParaRPr lang="fr-FR" u="sng" dirty="0"/>
          </a:p>
          <a:p>
            <a:r>
              <a:rPr lang="fr-FR" dirty="0"/>
              <a:t>Son favori</a:t>
            </a:r>
          </a:p>
          <a:p>
            <a:endParaRPr lang="fr-FR" dirty="0"/>
          </a:p>
          <a:p>
            <a:r>
              <a:rPr lang="fr-FR" dirty="0"/>
              <a:t>*1781 : Envoyé au Gansu </a:t>
            </a:r>
          </a:p>
          <a:p>
            <a:r>
              <a:rPr lang="fr-FR" dirty="0"/>
              <a:t>Pour mâter une révolte musulmane</a:t>
            </a:r>
          </a:p>
          <a:p>
            <a:r>
              <a:rPr lang="fr-FR" i="1" dirty="0" err="1"/>
              <a:t>Heshen</a:t>
            </a:r>
            <a:r>
              <a:rPr lang="fr-FR" i="1" dirty="0"/>
              <a:t> se révèle si incompétent</a:t>
            </a:r>
          </a:p>
          <a:p>
            <a:r>
              <a:rPr lang="fr-FR" i="1" dirty="0"/>
              <a:t>Qu’il est rappelé aussitôt</a:t>
            </a:r>
          </a:p>
          <a:p>
            <a:endParaRPr lang="fr-FR" dirty="0"/>
          </a:p>
          <a:p>
            <a:r>
              <a:rPr lang="fr-FR" dirty="0"/>
              <a:t>*Malgré cette incompétence, </a:t>
            </a:r>
            <a:r>
              <a:rPr lang="fr-FR" dirty="0" err="1"/>
              <a:t>Heshen</a:t>
            </a:r>
            <a:r>
              <a:rPr lang="fr-FR" dirty="0"/>
              <a:t> parvient</a:t>
            </a:r>
          </a:p>
          <a:p>
            <a:r>
              <a:rPr lang="fr-FR" dirty="0"/>
              <a:t>A cumuler de nombreuses fonctions</a:t>
            </a:r>
          </a:p>
          <a:p>
            <a:r>
              <a:rPr lang="fr-FR" dirty="0"/>
              <a:t>Et met en place un vaste réseau de corruption</a:t>
            </a:r>
          </a:p>
          <a:p>
            <a:endParaRPr lang="fr-FR" dirty="0"/>
          </a:p>
          <a:p>
            <a:r>
              <a:rPr lang="fr-FR" dirty="0"/>
              <a:t>Conséquence…</a:t>
            </a:r>
          </a:p>
          <a:p>
            <a:r>
              <a:rPr lang="fr-FR" dirty="0"/>
              <a:t>*1796 : Les populations miséreuses</a:t>
            </a:r>
          </a:p>
          <a:p>
            <a:r>
              <a:rPr lang="fr-FR" dirty="0"/>
              <a:t>De Chine centrale et occidentale se révoltent…</a:t>
            </a:r>
          </a:p>
          <a:p>
            <a:endParaRPr lang="fr-FR" dirty="0"/>
          </a:p>
          <a:p>
            <a:r>
              <a:rPr lang="fr-FR" dirty="0"/>
              <a:t>Et se regroupent dans</a:t>
            </a:r>
          </a:p>
          <a:p>
            <a:r>
              <a:rPr lang="fr-FR" dirty="0"/>
              <a:t>L’</a:t>
            </a:r>
            <a:r>
              <a:rPr lang="fr-FR" u="sng" dirty="0"/>
              <a:t>ancienne</a:t>
            </a:r>
            <a:r>
              <a:rPr lang="fr-FR" dirty="0"/>
              <a:t> société secrète du </a:t>
            </a:r>
            <a:r>
              <a:rPr lang="fr-FR" i="1" dirty="0"/>
              <a:t>Lotus blanc</a:t>
            </a:r>
            <a:r>
              <a:rPr lang="fr-FR" dirty="0"/>
              <a:t>… </a:t>
            </a:r>
          </a:p>
        </p:txBody>
      </p:sp>
      <p:pic>
        <p:nvPicPr>
          <p:cNvPr id="2" name="Picture 2" descr="C:\Users\Christophe\Pictures\My Scans\2016-02 (févr.)\scan0003.jpg">
            <a:extLst>
              <a:ext uri="{FF2B5EF4-FFF2-40B4-BE49-F238E27FC236}">
                <a16:creationId xmlns:a16="http://schemas.microsoft.com/office/drawing/2014/main" id="{C29E2B51-0256-00E5-198D-0F2F4DF0222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49B1A8A-E5CA-4E44-532B-3DDA43A9D62A}"/>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7" name="Ellipse 6">
            <a:extLst>
              <a:ext uri="{FF2B5EF4-FFF2-40B4-BE49-F238E27FC236}">
                <a16:creationId xmlns:a16="http://schemas.microsoft.com/office/drawing/2014/main" id="{C407F767-C66D-FC2D-B038-802BCD342657}"/>
              </a:ext>
            </a:extLst>
          </p:cNvPr>
          <p:cNvSpPr/>
          <p:nvPr/>
        </p:nvSpPr>
        <p:spPr>
          <a:xfrm>
            <a:off x="7471162" y="2586435"/>
            <a:ext cx="174870" cy="1489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cxnSp>
        <p:nvCxnSpPr>
          <p:cNvPr id="8" name="Connecteur droit avec flèche 7">
            <a:extLst>
              <a:ext uri="{FF2B5EF4-FFF2-40B4-BE49-F238E27FC236}">
                <a16:creationId xmlns:a16="http://schemas.microsoft.com/office/drawing/2014/main" id="{3F36D4B4-5A2B-2562-2075-098E10D09E24}"/>
              </a:ext>
            </a:extLst>
          </p:cNvPr>
          <p:cNvCxnSpPr>
            <a:cxnSpLocks/>
            <a:stCxn id="6" idx="2"/>
            <a:endCxn id="7" idx="6"/>
          </p:cNvCxnSpPr>
          <p:nvPr/>
        </p:nvCxnSpPr>
        <p:spPr>
          <a:xfrm flipH="1" flipV="1">
            <a:off x="7646032" y="2660922"/>
            <a:ext cx="2032150" cy="1489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26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DF9E0-6F5B-686F-F153-7783B978285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2D52B07-D6BE-66FF-A8BA-A19D20381EA0}"/>
              </a:ext>
            </a:extLst>
          </p:cNvPr>
          <p:cNvSpPr/>
          <p:nvPr/>
        </p:nvSpPr>
        <p:spPr>
          <a:xfrm>
            <a:off x="131928" y="166328"/>
            <a:ext cx="4767618" cy="6463308"/>
          </a:xfrm>
          <a:prstGeom prst="rect">
            <a:avLst/>
          </a:prstGeom>
          <a:solidFill>
            <a:schemeClr val="tx2">
              <a:lumMod val="20000"/>
              <a:lumOff val="80000"/>
            </a:schemeClr>
          </a:solidFill>
          <a:ln w="38100">
            <a:solidFill>
              <a:schemeClr val="tx1"/>
            </a:solidFill>
          </a:ln>
        </p:spPr>
        <p:txBody>
          <a:bodyPr wrap="square">
            <a:spAutoFit/>
          </a:bodyPr>
          <a:lstStyle/>
          <a:p>
            <a:r>
              <a:rPr lang="fr-FR" b="1" dirty="0"/>
              <a:t>1775-1803 : … Gouvernement incompétent et corrompu du général </a:t>
            </a:r>
            <a:r>
              <a:rPr lang="fr-FR" b="1" dirty="0" err="1"/>
              <a:t>Heschen</a:t>
            </a:r>
            <a:r>
              <a:rPr lang="fr-FR" b="1" dirty="0"/>
              <a:t> et révolte populaire du Lotus blanc</a:t>
            </a:r>
          </a:p>
          <a:p>
            <a:endParaRPr lang="fr-FR" dirty="0"/>
          </a:p>
          <a:p>
            <a:r>
              <a:rPr lang="fr-FR" dirty="0"/>
              <a:t>*1796 : Mort de Qianlong</a:t>
            </a:r>
          </a:p>
          <a:p>
            <a:r>
              <a:rPr lang="fr-FR" dirty="0"/>
              <a:t>Son fils </a:t>
            </a:r>
            <a:r>
              <a:rPr lang="fr-FR" u="sng" dirty="0" err="1"/>
              <a:t>Jiaqing</a:t>
            </a:r>
            <a:r>
              <a:rPr lang="fr-FR" dirty="0"/>
              <a:t> lui succède</a:t>
            </a:r>
          </a:p>
          <a:p>
            <a:endParaRPr lang="fr-FR" dirty="0"/>
          </a:p>
          <a:p>
            <a:r>
              <a:rPr lang="fr-FR" dirty="0"/>
              <a:t>*1799 : </a:t>
            </a:r>
            <a:r>
              <a:rPr lang="fr-FR" u="sng" dirty="0" err="1"/>
              <a:t>Heschen</a:t>
            </a:r>
            <a:r>
              <a:rPr lang="fr-FR" dirty="0"/>
              <a:t> est arrêté et exécuté</a:t>
            </a:r>
          </a:p>
          <a:p>
            <a:r>
              <a:rPr lang="fr-FR" dirty="0"/>
              <a:t>Mais la lutte contre le Lotus blanc</a:t>
            </a:r>
          </a:p>
          <a:p>
            <a:r>
              <a:rPr lang="fr-FR" dirty="0"/>
              <a:t>Se prolonge jusqu’en 1803, accroissant</a:t>
            </a:r>
          </a:p>
          <a:p>
            <a:r>
              <a:rPr lang="fr-FR" dirty="0"/>
              <a:t>Le déficit des finances publiques</a:t>
            </a:r>
          </a:p>
          <a:p>
            <a:endParaRPr lang="fr-FR" dirty="0"/>
          </a:p>
          <a:p>
            <a:r>
              <a:rPr lang="fr-FR" dirty="0"/>
              <a:t>Ainsi…</a:t>
            </a:r>
          </a:p>
          <a:p>
            <a:r>
              <a:rPr lang="fr-FR" dirty="0"/>
              <a:t>*1798-1801 : Pour un budget de 50 millions de </a:t>
            </a:r>
            <a:r>
              <a:rPr lang="fr-FR" dirty="0" err="1"/>
              <a:t>liangs</a:t>
            </a:r>
            <a:r>
              <a:rPr lang="fr-FR" dirty="0"/>
              <a:t> (once d’argent de 36 g), 100 millions dépensées rien que pour les opérations militaires</a:t>
            </a:r>
          </a:p>
          <a:p>
            <a:endParaRPr lang="fr-FR" dirty="0"/>
          </a:p>
          <a:p>
            <a:r>
              <a:rPr lang="fr-FR" dirty="0"/>
              <a:t>*1798-1820 : A cause de la corruption, les digues du Huang-He ne sont plus entretenues, ce qui provoque 7 grandes inondations destructrices</a:t>
            </a:r>
          </a:p>
          <a:p>
            <a:endParaRPr lang="fr-FR" dirty="0"/>
          </a:p>
          <a:p>
            <a:r>
              <a:rPr lang="fr-FR" dirty="0"/>
              <a:t>*Et maintenant, dans ce contexte chinois</a:t>
            </a:r>
          </a:p>
          <a:p>
            <a:r>
              <a:rPr lang="fr-FR" dirty="0"/>
              <a:t>Les Européens…</a:t>
            </a:r>
          </a:p>
        </p:txBody>
      </p:sp>
      <p:pic>
        <p:nvPicPr>
          <p:cNvPr id="2" name="Picture 2" descr="C:\Users\Christophe\Pictures\My Scans\2016-02 (févr.)\scan0003.jpg">
            <a:extLst>
              <a:ext uri="{FF2B5EF4-FFF2-40B4-BE49-F238E27FC236}">
                <a16:creationId xmlns:a16="http://schemas.microsoft.com/office/drawing/2014/main" id="{B608E6FC-4437-DF14-1D51-2127337166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B0FBF99E-9124-B851-13D5-E3B1ECFD16D4}"/>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1657372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159" y="145406"/>
            <a:ext cx="4848626" cy="5909310"/>
          </a:xfrm>
          <a:prstGeom prst="rect">
            <a:avLst/>
          </a:prstGeom>
          <a:solidFill>
            <a:schemeClr val="tx2">
              <a:lumMod val="20000"/>
              <a:lumOff val="80000"/>
            </a:schemeClr>
          </a:solidFill>
          <a:ln w="38100">
            <a:solidFill>
              <a:schemeClr val="tx1"/>
            </a:solidFill>
          </a:ln>
        </p:spPr>
        <p:txBody>
          <a:bodyPr wrap="square">
            <a:spAutoFit/>
          </a:bodyPr>
          <a:lstStyle/>
          <a:p>
            <a:r>
              <a:rPr lang="fr-FR" dirty="0"/>
              <a:t>*Au XVIIIe siècle…</a:t>
            </a:r>
          </a:p>
          <a:p>
            <a:r>
              <a:rPr lang="fr-FR" dirty="0"/>
              <a:t>Malgré les graves crises des années 1775-1803</a:t>
            </a:r>
          </a:p>
          <a:p>
            <a:r>
              <a:rPr lang="fr-FR" dirty="0"/>
              <a:t>La Chine des Qing est à son apogée</a:t>
            </a:r>
          </a:p>
          <a:p>
            <a:r>
              <a:rPr lang="fr-FR" dirty="0"/>
              <a:t>Territorial, démographique et économique…</a:t>
            </a:r>
          </a:p>
          <a:p>
            <a:endParaRPr lang="fr-FR" dirty="0"/>
          </a:p>
          <a:p>
            <a:r>
              <a:rPr lang="fr-FR" dirty="0"/>
              <a:t>*Cet apogée crée un surplus de richesse</a:t>
            </a:r>
          </a:p>
          <a:p>
            <a:r>
              <a:rPr lang="fr-FR" dirty="0"/>
              <a:t>Et donc un développement de son commerce extérieur</a:t>
            </a:r>
          </a:p>
          <a:p>
            <a:endParaRPr lang="fr-FR" dirty="0"/>
          </a:p>
          <a:p>
            <a:r>
              <a:rPr lang="fr-FR" dirty="0"/>
              <a:t>*Ce qui rend nécessaire</a:t>
            </a:r>
          </a:p>
          <a:p>
            <a:r>
              <a:rPr lang="fr-FR" dirty="0"/>
              <a:t>Une certaine ouverture avec le reste du monde</a:t>
            </a:r>
          </a:p>
          <a:p>
            <a:r>
              <a:rPr lang="fr-FR" dirty="0"/>
              <a:t>Ouverture que l’on veut </a:t>
            </a:r>
            <a:r>
              <a:rPr lang="fr-FR" i="1" dirty="0"/>
              <a:t>maitrisée</a:t>
            </a:r>
            <a:r>
              <a:rPr lang="fr-FR" dirty="0"/>
              <a:t> côté chinois</a:t>
            </a:r>
          </a:p>
          <a:p>
            <a:endParaRPr lang="fr-FR" dirty="0"/>
          </a:p>
          <a:p>
            <a:r>
              <a:rPr lang="fr-FR" dirty="0"/>
              <a:t>Et notamment avec les puissances européennes</a:t>
            </a:r>
          </a:p>
          <a:p>
            <a:r>
              <a:rPr lang="fr-FR" dirty="0"/>
              <a:t>De plus en plus présentes aux frontières</a:t>
            </a:r>
          </a:p>
          <a:p>
            <a:endParaRPr lang="fr-FR" dirty="0"/>
          </a:p>
          <a:p>
            <a:r>
              <a:rPr lang="fr-FR" dirty="0"/>
              <a:t>*Le contexte intérieur chinois étant établi</a:t>
            </a:r>
          </a:p>
          <a:p>
            <a:r>
              <a:rPr lang="fr-FR" dirty="0"/>
              <a:t>Place à l’histoire de la confrontation Europe-Chine</a:t>
            </a:r>
          </a:p>
          <a:p>
            <a:endParaRPr lang="fr-FR" dirty="0"/>
          </a:p>
          <a:p>
            <a:r>
              <a:rPr lang="fr-FR" dirty="0"/>
              <a:t>Avec comme point de départ essentiel</a:t>
            </a:r>
          </a:p>
          <a:p>
            <a:r>
              <a:rPr lang="fr-FR" dirty="0"/>
              <a:t>Le commerce…</a:t>
            </a:r>
          </a:p>
        </p:txBody>
      </p:sp>
      <p:pic>
        <p:nvPicPr>
          <p:cNvPr id="4" name="Picture 2" descr="C:\Users\Christophe\Pictures\My Scans\2016-02 (févr.)\scan0003.jpg">
            <a:extLst>
              <a:ext uri="{FF2B5EF4-FFF2-40B4-BE49-F238E27FC236}">
                <a16:creationId xmlns:a16="http://schemas.microsoft.com/office/drawing/2014/main" id="{FC38E23F-4F78-0E01-829D-1C2CE35D026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A48F7662-F196-C5E8-68E9-BB2A66C960E9}"/>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123909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98B1F-6862-C751-C9FB-0C72B133DA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CAC8554-A4C9-B87E-DCA8-E2D200F7CE08}"/>
              </a:ext>
            </a:extLst>
          </p:cNvPr>
          <p:cNvSpPr/>
          <p:nvPr/>
        </p:nvSpPr>
        <p:spPr>
          <a:xfrm>
            <a:off x="131928" y="166328"/>
            <a:ext cx="4767618" cy="3416320"/>
          </a:xfrm>
          <a:prstGeom prst="rect">
            <a:avLst/>
          </a:prstGeom>
          <a:solidFill>
            <a:schemeClr val="tx2">
              <a:lumMod val="20000"/>
              <a:lumOff val="80000"/>
            </a:schemeClr>
          </a:solidFill>
          <a:ln w="38100">
            <a:solidFill>
              <a:schemeClr val="tx1"/>
            </a:solidFill>
          </a:ln>
        </p:spPr>
        <p:txBody>
          <a:bodyPr wrap="square">
            <a:spAutoFit/>
          </a:bodyPr>
          <a:lstStyle/>
          <a:p>
            <a:r>
              <a:rPr lang="fr-FR" b="1" dirty="0"/>
              <a:t>1557-1816 : Dans un contexte d’ouverture limitée, échecs relatifs des intrusions commerciales des Européens en Chine</a:t>
            </a:r>
          </a:p>
          <a:p>
            <a:endParaRPr lang="fr-FR" dirty="0"/>
          </a:p>
          <a:p>
            <a:r>
              <a:rPr lang="fr-FR" dirty="0"/>
              <a:t>*Les relations sino-européennes</a:t>
            </a:r>
          </a:p>
          <a:p>
            <a:r>
              <a:rPr lang="fr-FR" dirty="0"/>
              <a:t>Débutent au XIIIe siècle</a:t>
            </a:r>
          </a:p>
          <a:p>
            <a:endParaRPr lang="fr-FR" dirty="0"/>
          </a:p>
          <a:p>
            <a:r>
              <a:rPr lang="fr-FR" dirty="0"/>
              <a:t>*A partir du XVIe siècle</a:t>
            </a:r>
          </a:p>
          <a:p>
            <a:r>
              <a:rPr lang="fr-FR" dirty="0"/>
              <a:t>Elles s’accentuent…</a:t>
            </a:r>
          </a:p>
          <a:p>
            <a:endParaRPr lang="fr-FR" dirty="0"/>
          </a:p>
          <a:p>
            <a:r>
              <a:rPr lang="fr-FR" dirty="0"/>
              <a:t>Au nord par voie terrestre</a:t>
            </a:r>
          </a:p>
          <a:p>
            <a:r>
              <a:rPr lang="fr-FR" dirty="0"/>
              <a:t>Et au sud par voie maritime…</a:t>
            </a:r>
          </a:p>
        </p:txBody>
      </p:sp>
      <p:pic>
        <p:nvPicPr>
          <p:cNvPr id="4" name="Picture 2" descr="C:\Users\Christophe\Pictures\My Scans\2016-02 (févr.)\scan0003.jpg">
            <a:extLst>
              <a:ext uri="{FF2B5EF4-FFF2-40B4-BE49-F238E27FC236}">
                <a16:creationId xmlns:a16="http://schemas.microsoft.com/office/drawing/2014/main" id="{03CF4025-32ED-EA0C-4096-8B742ABDC2C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Ellipse 4">
            <a:extLst>
              <a:ext uri="{FF2B5EF4-FFF2-40B4-BE49-F238E27FC236}">
                <a16:creationId xmlns:a16="http://schemas.microsoft.com/office/drawing/2014/main" id="{2D1070AE-CB2A-96C1-1974-823D465966AC}"/>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46178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1C57C-4AEA-9655-8553-A05B5DC4042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53AC356-9BD0-16DD-2C6A-29514FA359D2}"/>
              </a:ext>
            </a:extLst>
          </p:cNvPr>
          <p:cNvSpPr/>
          <p:nvPr/>
        </p:nvSpPr>
        <p:spPr>
          <a:xfrm>
            <a:off x="131928" y="166328"/>
            <a:ext cx="4795070" cy="6463308"/>
          </a:xfrm>
          <a:prstGeom prst="rect">
            <a:avLst/>
          </a:prstGeom>
          <a:solidFill>
            <a:schemeClr val="tx2">
              <a:lumMod val="20000"/>
              <a:lumOff val="80000"/>
            </a:schemeClr>
          </a:solidFill>
          <a:ln w="38100">
            <a:solidFill>
              <a:schemeClr val="tx1"/>
            </a:solidFill>
          </a:ln>
        </p:spPr>
        <p:txBody>
          <a:bodyPr wrap="square">
            <a:spAutoFit/>
          </a:bodyPr>
          <a:lstStyle/>
          <a:p>
            <a:r>
              <a:rPr lang="fr-FR" b="1" dirty="0"/>
              <a:t>1689-1725 : Au nord, par voie terrestre, les Russes obtiennent des traités territoriaux et commerciaux </a:t>
            </a:r>
          </a:p>
          <a:p>
            <a:endParaRPr lang="fr-FR" dirty="0"/>
          </a:p>
          <a:p>
            <a:r>
              <a:rPr lang="fr-FR" dirty="0"/>
              <a:t>a) Au nord, avec les Russes…</a:t>
            </a:r>
          </a:p>
          <a:p>
            <a:pPr marL="342900" indent="-342900">
              <a:buAutoNum type="alphaLcParenR"/>
            </a:pPr>
            <a:endParaRPr lang="fr-FR" dirty="0"/>
          </a:p>
          <a:p>
            <a:r>
              <a:rPr lang="fr-FR" dirty="0"/>
              <a:t>*Au XVIIe siècle, expansion des Russes à l’Est</a:t>
            </a:r>
          </a:p>
          <a:p>
            <a:r>
              <a:rPr lang="fr-FR" dirty="0"/>
              <a:t>NB : 1649 : Les Russes atteignent le Pacifique</a:t>
            </a:r>
          </a:p>
          <a:p>
            <a:endParaRPr lang="fr-FR" dirty="0"/>
          </a:p>
          <a:p>
            <a:r>
              <a:rPr lang="fr-FR" dirty="0"/>
              <a:t>*1685-89</a:t>
            </a:r>
          </a:p>
          <a:p>
            <a:r>
              <a:rPr lang="fr-FR" dirty="0"/>
              <a:t>Après une brève confrontation avec les Chinois</a:t>
            </a:r>
          </a:p>
          <a:p>
            <a:r>
              <a:rPr lang="fr-FR" dirty="0"/>
              <a:t>Deux traités sont signés…</a:t>
            </a:r>
          </a:p>
          <a:p>
            <a:endParaRPr lang="fr-FR" dirty="0"/>
          </a:p>
          <a:p>
            <a:r>
              <a:rPr lang="fr-FR" dirty="0"/>
              <a:t>*1689 : Traité de Nertchinsk</a:t>
            </a:r>
          </a:p>
          <a:p>
            <a:endParaRPr lang="fr-FR" dirty="0"/>
          </a:p>
          <a:p>
            <a:r>
              <a:rPr lang="fr-FR" dirty="0"/>
              <a:t>- Le </a:t>
            </a:r>
            <a:r>
              <a:rPr lang="fr-FR" u="sng" dirty="0"/>
              <a:t>principe</a:t>
            </a:r>
            <a:r>
              <a:rPr lang="fr-FR" dirty="0"/>
              <a:t> d’une frontière terrestre est fixé</a:t>
            </a:r>
          </a:p>
          <a:p>
            <a:endParaRPr lang="fr-FR" dirty="0"/>
          </a:p>
          <a:p>
            <a:r>
              <a:rPr lang="fr-FR" dirty="0"/>
              <a:t>- La Chine parvient à maintenir</a:t>
            </a:r>
          </a:p>
          <a:p>
            <a:r>
              <a:rPr lang="fr-FR" dirty="0"/>
              <a:t>Son contrôle dans le bassin de l’Amour</a:t>
            </a:r>
          </a:p>
          <a:p>
            <a:r>
              <a:rPr lang="fr-FR" dirty="0"/>
              <a:t>Et à soustraire l’influence russe chez les Mongols</a:t>
            </a:r>
          </a:p>
          <a:p>
            <a:endParaRPr lang="fr-FR" dirty="0"/>
          </a:p>
          <a:p>
            <a:r>
              <a:rPr lang="fr-FR" dirty="0"/>
              <a:t>- En compensation, les Russes</a:t>
            </a:r>
          </a:p>
          <a:p>
            <a:r>
              <a:rPr lang="fr-FR" dirty="0"/>
              <a:t>Reçoivent des privilèges commerciaux….</a:t>
            </a:r>
          </a:p>
        </p:txBody>
      </p:sp>
      <p:pic>
        <p:nvPicPr>
          <p:cNvPr id="8" name="Picture 2" descr="C:\Users\Christophe\Pictures\My Scans\2016-02 (févr.)\scan0003.jpg">
            <a:extLst>
              <a:ext uri="{FF2B5EF4-FFF2-40B4-BE49-F238E27FC236}">
                <a16:creationId xmlns:a16="http://schemas.microsoft.com/office/drawing/2014/main" id="{2176C287-0AB1-FD11-EFE1-92876686A92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76258" y="145406"/>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2D91FA75-8724-9EF2-95A0-9F1179EFCF43}"/>
              </a:ext>
            </a:extLst>
          </p:cNvPr>
          <p:cNvSpPr/>
          <p:nvPr/>
        </p:nvSpPr>
        <p:spPr>
          <a:xfrm>
            <a:off x="9604440" y="936106"/>
            <a:ext cx="174870" cy="1489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2" name="Ellipse 1">
            <a:extLst>
              <a:ext uri="{FF2B5EF4-FFF2-40B4-BE49-F238E27FC236}">
                <a16:creationId xmlns:a16="http://schemas.microsoft.com/office/drawing/2014/main" id="{3825539A-9A07-070C-CCB3-756784A7331C}"/>
              </a:ext>
            </a:extLst>
          </p:cNvPr>
          <p:cNvSpPr/>
          <p:nvPr/>
        </p:nvSpPr>
        <p:spPr>
          <a:xfrm>
            <a:off x="2969872" y="3832502"/>
            <a:ext cx="174870" cy="1489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w="38100">
                <a:solidFill>
                  <a:schemeClr val="tx1"/>
                </a:solidFill>
              </a:ln>
              <a:highlight>
                <a:srgbClr val="FFFF00"/>
              </a:highlight>
            </a:endParaRPr>
          </a:p>
        </p:txBody>
      </p:sp>
      <p:sp>
        <p:nvSpPr>
          <p:cNvPr id="4" name="Ellipse 3">
            <a:extLst>
              <a:ext uri="{FF2B5EF4-FFF2-40B4-BE49-F238E27FC236}">
                <a16:creationId xmlns:a16="http://schemas.microsoft.com/office/drawing/2014/main" id="{450685F8-F4BA-AC38-D3B7-BD7709C794D2}"/>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pic>
        <p:nvPicPr>
          <p:cNvPr id="5" name="Picture 2" descr="http://cartographie.sciences-po.fr/sites/default/files/F02c_Expansion_Empire_russe_1533-1914_2.jpg">
            <a:extLst>
              <a:ext uri="{FF2B5EF4-FFF2-40B4-BE49-F238E27FC236}">
                <a16:creationId xmlns:a16="http://schemas.microsoft.com/office/drawing/2014/main" id="{F69AAF65-1909-0067-E19C-1753D8BF106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3184" t="17789" r="1405" b="37216"/>
          <a:stretch/>
        </p:blipFill>
        <p:spPr bwMode="auto">
          <a:xfrm>
            <a:off x="5076258" y="2809896"/>
            <a:ext cx="4786958" cy="38642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8C0B53E2-B52D-3685-24C1-E4D563ABB979}"/>
              </a:ext>
            </a:extLst>
          </p:cNvPr>
          <p:cNvSpPr/>
          <p:nvPr/>
        </p:nvSpPr>
        <p:spPr>
          <a:xfrm>
            <a:off x="7588827" y="6206197"/>
            <a:ext cx="174870" cy="1489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7" name="Ellipse 6">
            <a:extLst>
              <a:ext uri="{FF2B5EF4-FFF2-40B4-BE49-F238E27FC236}">
                <a16:creationId xmlns:a16="http://schemas.microsoft.com/office/drawing/2014/main" id="{9FBB9264-028B-D246-4B4D-638609D99B74}"/>
              </a:ext>
            </a:extLst>
          </p:cNvPr>
          <p:cNvSpPr/>
          <p:nvPr/>
        </p:nvSpPr>
        <p:spPr>
          <a:xfrm>
            <a:off x="8574549" y="4973044"/>
            <a:ext cx="174870" cy="148974"/>
          </a:xfrm>
          <a:prstGeom prst="ellipse">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cxnSp>
        <p:nvCxnSpPr>
          <p:cNvPr id="10" name="Connecteur droit avec flèche 9">
            <a:extLst>
              <a:ext uri="{FF2B5EF4-FFF2-40B4-BE49-F238E27FC236}">
                <a16:creationId xmlns:a16="http://schemas.microsoft.com/office/drawing/2014/main" id="{9BE4A3DD-3F3E-C73A-0DD2-97FF9495EC7A}"/>
              </a:ext>
            </a:extLst>
          </p:cNvPr>
          <p:cNvCxnSpPr>
            <a:cxnSpLocks/>
            <a:endCxn id="7" idx="2"/>
          </p:cNvCxnSpPr>
          <p:nvPr/>
        </p:nvCxnSpPr>
        <p:spPr>
          <a:xfrm flipV="1">
            <a:off x="5604387" y="5047531"/>
            <a:ext cx="2970162" cy="88132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0D769783-24CB-8054-79B8-C072BDCF6984}"/>
              </a:ext>
            </a:extLst>
          </p:cNvPr>
          <p:cNvCxnSpPr>
            <a:cxnSpLocks/>
            <a:endCxn id="6" idx="1"/>
          </p:cNvCxnSpPr>
          <p:nvPr/>
        </p:nvCxnSpPr>
        <p:spPr>
          <a:xfrm>
            <a:off x="5604387" y="5928852"/>
            <a:ext cx="2010049" cy="29916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2DBF46A7-031A-D304-85A5-2EAF31C66508}"/>
              </a:ext>
            </a:extLst>
          </p:cNvPr>
          <p:cNvCxnSpPr>
            <a:cxnSpLocks/>
          </p:cNvCxnSpPr>
          <p:nvPr/>
        </p:nvCxnSpPr>
        <p:spPr>
          <a:xfrm>
            <a:off x="7763697" y="351350"/>
            <a:ext cx="1840743" cy="659243"/>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584C8FF2-38A1-AE66-93EB-73EF6C9BE866}"/>
              </a:ext>
            </a:extLst>
          </p:cNvPr>
          <p:cNvSpPr/>
          <p:nvPr/>
        </p:nvSpPr>
        <p:spPr>
          <a:xfrm>
            <a:off x="10681889" y="1085080"/>
            <a:ext cx="488373" cy="40953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22" name="Ellipse 21">
            <a:extLst>
              <a:ext uri="{FF2B5EF4-FFF2-40B4-BE49-F238E27FC236}">
                <a16:creationId xmlns:a16="http://schemas.microsoft.com/office/drawing/2014/main" id="{C4644F86-E0EC-A8A0-EF83-41AE03900995}"/>
              </a:ext>
            </a:extLst>
          </p:cNvPr>
          <p:cNvSpPr/>
          <p:nvPr/>
        </p:nvSpPr>
        <p:spPr>
          <a:xfrm>
            <a:off x="8325083" y="6023249"/>
            <a:ext cx="488373" cy="409530"/>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cxnSp>
        <p:nvCxnSpPr>
          <p:cNvPr id="23" name="Connecteur droit avec flèche 22">
            <a:extLst>
              <a:ext uri="{FF2B5EF4-FFF2-40B4-BE49-F238E27FC236}">
                <a16:creationId xmlns:a16="http://schemas.microsoft.com/office/drawing/2014/main" id="{4C7ABB68-548A-2C8A-E257-BC2AF82AE105}"/>
              </a:ext>
            </a:extLst>
          </p:cNvPr>
          <p:cNvCxnSpPr>
            <a:cxnSpLocks/>
          </p:cNvCxnSpPr>
          <p:nvPr/>
        </p:nvCxnSpPr>
        <p:spPr>
          <a:xfrm flipV="1">
            <a:off x="7763697" y="142029"/>
            <a:ext cx="3282845" cy="20594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65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8E7A1-325C-BF3F-EB2F-DCE0752BAB9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945C605-A89F-A3DC-7C63-39838DC2EF6D}"/>
              </a:ext>
            </a:extLst>
          </p:cNvPr>
          <p:cNvSpPr/>
          <p:nvPr/>
        </p:nvSpPr>
        <p:spPr>
          <a:xfrm>
            <a:off x="131928" y="166328"/>
            <a:ext cx="4767618" cy="3416320"/>
          </a:xfrm>
          <a:prstGeom prst="rect">
            <a:avLst/>
          </a:prstGeom>
          <a:solidFill>
            <a:schemeClr val="tx2">
              <a:lumMod val="20000"/>
              <a:lumOff val="80000"/>
            </a:schemeClr>
          </a:solidFill>
          <a:ln w="38100">
            <a:solidFill>
              <a:schemeClr val="tx1"/>
            </a:solidFill>
          </a:ln>
        </p:spPr>
        <p:txBody>
          <a:bodyPr wrap="square">
            <a:spAutoFit/>
          </a:bodyPr>
          <a:lstStyle/>
          <a:p>
            <a:r>
              <a:rPr lang="fr-FR" b="1" dirty="0"/>
              <a:t>1689-1725 : Au nord, par voie terrestre, les Russes obtiennent des traités territoriaux et commerciaux </a:t>
            </a:r>
          </a:p>
          <a:p>
            <a:endParaRPr lang="fr-FR" dirty="0"/>
          </a:p>
          <a:p>
            <a:r>
              <a:rPr lang="fr-FR" dirty="0"/>
              <a:t>*1725 : Traité de Kiakhta…</a:t>
            </a:r>
          </a:p>
          <a:p>
            <a:endParaRPr lang="fr-FR" dirty="0"/>
          </a:p>
          <a:p>
            <a:r>
              <a:rPr lang="fr-FR" dirty="0"/>
              <a:t>- Commission mise en place </a:t>
            </a:r>
            <a:r>
              <a:rPr lang="fr-FR" sz="1700" dirty="0"/>
              <a:t>pour fixer la frontière</a:t>
            </a:r>
          </a:p>
          <a:p>
            <a:endParaRPr lang="fr-FR" dirty="0"/>
          </a:p>
          <a:p>
            <a:r>
              <a:rPr lang="fr-FR" dirty="0"/>
              <a:t>- </a:t>
            </a:r>
            <a:r>
              <a:rPr lang="fr-FR" i="1" dirty="0"/>
              <a:t>Le Système de Kiakhta </a:t>
            </a:r>
          </a:p>
          <a:p>
            <a:r>
              <a:rPr lang="fr-FR" dirty="0"/>
              <a:t>Mise en place de deux marchés permanents</a:t>
            </a:r>
          </a:p>
          <a:p>
            <a:r>
              <a:rPr lang="fr-FR" dirty="0"/>
              <a:t>A Kiakhta, côté russe</a:t>
            </a:r>
          </a:p>
          <a:p>
            <a:r>
              <a:rPr lang="fr-FR" dirty="0"/>
              <a:t>A </a:t>
            </a:r>
            <a:r>
              <a:rPr lang="fr-FR" dirty="0" err="1"/>
              <a:t>Maimatchine</a:t>
            </a:r>
            <a:r>
              <a:rPr lang="fr-FR" dirty="0"/>
              <a:t>, côté chinois (frontière actuelle…)</a:t>
            </a:r>
          </a:p>
        </p:txBody>
      </p:sp>
      <p:pic>
        <p:nvPicPr>
          <p:cNvPr id="8" name="Picture 2" descr="C:\Users\Christophe\Pictures\My Scans\2016-02 (févr.)\scan0003.jpg">
            <a:extLst>
              <a:ext uri="{FF2B5EF4-FFF2-40B4-BE49-F238E27FC236}">
                <a16:creationId xmlns:a16="http://schemas.microsoft.com/office/drawing/2014/main" id="{027304AB-8256-5CE6-8831-7EB18C211C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76258" y="145406"/>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31019E2A-2CFB-D195-F34A-DDCE561B6780}"/>
              </a:ext>
            </a:extLst>
          </p:cNvPr>
          <p:cNvSpPr/>
          <p:nvPr/>
        </p:nvSpPr>
        <p:spPr>
          <a:xfrm>
            <a:off x="9604440" y="936106"/>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12" name="Ellipse 11">
            <a:extLst>
              <a:ext uri="{FF2B5EF4-FFF2-40B4-BE49-F238E27FC236}">
                <a16:creationId xmlns:a16="http://schemas.microsoft.com/office/drawing/2014/main" id="{F2FCCE68-CEFF-EAA8-24F8-1C2C8D1F1CA6}"/>
              </a:ext>
            </a:extLst>
          </p:cNvPr>
          <p:cNvSpPr/>
          <p:nvPr/>
        </p:nvSpPr>
        <p:spPr>
          <a:xfrm>
            <a:off x="8815145" y="1247182"/>
            <a:ext cx="174870" cy="148974"/>
          </a:xfrm>
          <a:prstGeom prst="ellipse">
            <a:avLst/>
          </a:prstGeom>
          <a:solidFill>
            <a:srgbClr val="7F7F7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13" name="Ellipse 12">
            <a:extLst>
              <a:ext uri="{FF2B5EF4-FFF2-40B4-BE49-F238E27FC236}">
                <a16:creationId xmlns:a16="http://schemas.microsoft.com/office/drawing/2014/main" id="{A59A7F8A-2F48-B847-699D-A74006EA462D}"/>
              </a:ext>
            </a:extLst>
          </p:cNvPr>
          <p:cNvSpPr/>
          <p:nvPr/>
        </p:nvSpPr>
        <p:spPr>
          <a:xfrm>
            <a:off x="8727710" y="1321669"/>
            <a:ext cx="174870" cy="148974"/>
          </a:xfrm>
          <a:prstGeom prst="ellipse">
            <a:avLst/>
          </a:prstGeom>
          <a:solidFill>
            <a:srgbClr val="7F7F7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14" name="Ellipse 13">
            <a:extLst>
              <a:ext uri="{FF2B5EF4-FFF2-40B4-BE49-F238E27FC236}">
                <a16:creationId xmlns:a16="http://schemas.microsoft.com/office/drawing/2014/main" id="{B0F485F8-C010-0546-70DA-74277AD2708F}"/>
              </a:ext>
            </a:extLst>
          </p:cNvPr>
          <p:cNvSpPr/>
          <p:nvPr/>
        </p:nvSpPr>
        <p:spPr>
          <a:xfrm>
            <a:off x="2742344" y="1396156"/>
            <a:ext cx="174870" cy="148974"/>
          </a:xfrm>
          <a:prstGeom prst="ellipse">
            <a:avLst/>
          </a:prstGeom>
          <a:solidFill>
            <a:schemeClr val="tx1">
              <a:lumMod val="50000"/>
              <a:lumOff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2" name="Ellipse 1">
            <a:extLst>
              <a:ext uri="{FF2B5EF4-FFF2-40B4-BE49-F238E27FC236}">
                <a16:creationId xmlns:a16="http://schemas.microsoft.com/office/drawing/2014/main" id="{67588E50-4D31-84BC-E27F-8B1B23AF81E4}"/>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104508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F23B3-C783-4753-A388-0D862F3FF3C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CBBF06-BC52-6547-2956-5B8473CB1994}"/>
              </a:ext>
            </a:extLst>
          </p:cNvPr>
          <p:cNvSpPr/>
          <p:nvPr/>
        </p:nvSpPr>
        <p:spPr>
          <a:xfrm>
            <a:off x="119159" y="145406"/>
            <a:ext cx="4856895" cy="5909310"/>
          </a:xfrm>
          <a:prstGeom prst="rect">
            <a:avLst/>
          </a:prstGeom>
          <a:solidFill>
            <a:schemeClr val="tx2">
              <a:lumMod val="20000"/>
              <a:lumOff val="80000"/>
            </a:schemeClr>
          </a:solidFill>
          <a:ln w="38100">
            <a:solidFill>
              <a:schemeClr val="tx1"/>
            </a:solidFill>
          </a:ln>
        </p:spPr>
        <p:txBody>
          <a:bodyPr wrap="square">
            <a:spAutoFit/>
          </a:bodyPr>
          <a:lstStyle/>
          <a:p>
            <a:r>
              <a:rPr lang="fr-FR" b="1" dirty="0"/>
              <a:t>1557-1715 : Au sud, par voie maritime, les Portugais puis les autres Européens, obtiennent une ouverture commerciale à Macao et Canton </a:t>
            </a:r>
          </a:p>
          <a:p>
            <a:endParaRPr lang="fr-FR" dirty="0"/>
          </a:p>
          <a:p>
            <a:r>
              <a:rPr lang="fr-FR" dirty="0"/>
              <a:t>b) Au Sud, sur la côte…</a:t>
            </a:r>
          </a:p>
          <a:p>
            <a:r>
              <a:rPr lang="fr-FR" dirty="0"/>
              <a:t>NB : Ici, pas de frontière terrestre</a:t>
            </a:r>
          </a:p>
          <a:p>
            <a:endParaRPr lang="fr-FR" dirty="0"/>
          </a:p>
          <a:p>
            <a:r>
              <a:rPr lang="fr-FR" dirty="0"/>
              <a:t>*Rappel : 1517</a:t>
            </a:r>
          </a:p>
          <a:p>
            <a:r>
              <a:rPr lang="fr-FR" dirty="0"/>
              <a:t>Les 1</a:t>
            </a:r>
            <a:r>
              <a:rPr lang="fr-FR" baseline="30000" dirty="0"/>
              <a:t>ers</a:t>
            </a:r>
            <a:r>
              <a:rPr lang="fr-FR" dirty="0"/>
              <a:t> navires portugais atteignent Canton</a:t>
            </a:r>
          </a:p>
          <a:p>
            <a:r>
              <a:rPr lang="fr-FR" dirty="0"/>
              <a:t>Pour les Chinois, des </a:t>
            </a:r>
            <a:r>
              <a:rPr lang="fr-FR" i="1" dirty="0"/>
              <a:t>barbares</a:t>
            </a:r>
            <a:r>
              <a:rPr lang="fr-FR" dirty="0"/>
              <a:t> venus du sud</a:t>
            </a:r>
          </a:p>
          <a:p>
            <a:endParaRPr lang="fr-FR" dirty="0"/>
          </a:p>
          <a:p>
            <a:r>
              <a:rPr lang="fr-FR" dirty="0"/>
              <a:t>*1557 : A Macao, la Chine autorise les Portugais</a:t>
            </a:r>
          </a:p>
          <a:p>
            <a:r>
              <a:rPr lang="fr-FR" dirty="0"/>
              <a:t>A s’installer en échange d’une rente foncière</a:t>
            </a:r>
          </a:p>
          <a:p>
            <a:endParaRPr lang="fr-FR" dirty="0"/>
          </a:p>
          <a:p>
            <a:r>
              <a:rPr lang="fr-FR" dirty="0"/>
              <a:t>*1715 : Canton, seul port ouvert aux Européens </a:t>
            </a:r>
          </a:p>
          <a:p>
            <a:r>
              <a:rPr lang="fr-FR" dirty="0"/>
              <a:t>Mais avec l’obligation de s’associer à des compagnies chinoises, les </a:t>
            </a:r>
            <a:r>
              <a:rPr lang="fr-FR" i="1" dirty="0" err="1"/>
              <a:t>Cohong</a:t>
            </a:r>
            <a:endParaRPr lang="fr-FR" dirty="0"/>
          </a:p>
          <a:p>
            <a:endParaRPr lang="fr-FR" dirty="0"/>
          </a:p>
          <a:p>
            <a:r>
              <a:rPr lang="fr-FR" dirty="0"/>
              <a:t>*Donc</a:t>
            </a:r>
          </a:p>
          <a:p>
            <a:r>
              <a:rPr lang="fr-FR" dirty="0"/>
              <a:t>Une ouverture commerciale maitrisée et limitée</a:t>
            </a:r>
          </a:p>
          <a:p>
            <a:r>
              <a:rPr lang="fr-FR" dirty="0"/>
              <a:t>Au XVIIIe siècle, les Européens tentent de réagir…</a:t>
            </a:r>
          </a:p>
        </p:txBody>
      </p:sp>
      <p:pic>
        <p:nvPicPr>
          <p:cNvPr id="8" name="Picture 2" descr="C:\Users\Christophe\Pictures\My Scans\2016-02 (févr.)\scan0003.jpg">
            <a:extLst>
              <a:ext uri="{FF2B5EF4-FFF2-40B4-BE49-F238E27FC236}">
                <a16:creationId xmlns:a16="http://schemas.microsoft.com/office/drawing/2014/main" id="{199C6201-E0A1-94A5-CC26-A891177472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76258" y="145406"/>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6D8A14AB-7B9C-7231-05F5-7AF08CC14645}"/>
              </a:ext>
            </a:extLst>
          </p:cNvPr>
          <p:cNvSpPr/>
          <p:nvPr/>
        </p:nvSpPr>
        <p:spPr>
          <a:xfrm>
            <a:off x="8815145" y="1247182"/>
            <a:ext cx="174870" cy="148974"/>
          </a:xfrm>
          <a:prstGeom prst="ellipse">
            <a:avLst/>
          </a:prstGeom>
          <a:solidFill>
            <a:srgbClr val="7F7F7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4" name="Ellipse 3">
            <a:extLst>
              <a:ext uri="{FF2B5EF4-FFF2-40B4-BE49-F238E27FC236}">
                <a16:creationId xmlns:a16="http://schemas.microsoft.com/office/drawing/2014/main" id="{3D6A2529-3AD0-3050-22B9-B1DD0C8BD421}"/>
              </a:ext>
            </a:extLst>
          </p:cNvPr>
          <p:cNvSpPr/>
          <p:nvPr/>
        </p:nvSpPr>
        <p:spPr>
          <a:xfrm>
            <a:off x="8727710" y="1321669"/>
            <a:ext cx="174870" cy="148974"/>
          </a:xfrm>
          <a:prstGeom prst="ellipse">
            <a:avLst/>
          </a:prstGeom>
          <a:solidFill>
            <a:srgbClr val="7F7F7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6" name="Ellipse 5">
            <a:extLst>
              <a:ext uri="{FF2B5EF4-FFF2-40B4-BE49-F238E27FC236}">
                <a16:creationId xmlns:a16="http://schemas.microsoft.com/office/drawing/2014/main" id="{79BEF6E1-A9CD-0A30-39FD-BAC767F5005B}"/>
              </a:ext>
            </a:extLst>
          </p:cNvPr>
          <p:cNvSpPr/>
          <p:nvPr/>
        </p:nvSpPr>
        <p:spPr>
          <a:xfrm>
            <a:off x="9289543" y="4995192"/>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7" name="Ellipse 6">
            <a:extLst>
              <a:ext uri="{FF2B5EF4-FFF2-40B4-BE49-F238E27FC236}">
                <a16:creationId xmlns:a16="http://schemas.microsoft.com/office/drawing/2014/main" id="{14B48D25-25D6-3E54-F870-9F31E83FDC2A}"/>
              </a:ext>
            </a:extLst>
          </p:cNvPr>
          <p:cNvSpPr/>
          <p:nvPr/>
        </p:nvSpPr>
        <p:spPr>
          <a:xfrm>
            <a:off x="9376978" y="5101044"/>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5" name="Ellipse 4">
            <a:extLst>
              <a:ext uri="{FF2B5EF4-FFF2-40B4-BE49-F238E27FC236}">
                <a16:creationId xmlns:a16="http://schemas.microsoft.com/office/drawing/2014/main" id="{10C01198-D113-3BEC-810F-D3A9F2EDF3E9}"/>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217327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928" y="166328"/>
            <a:ext cx="4794914" cy="5062924"/>
          </a:xfrm>
          <a:prstGeom prst="rect">
            <a:avLst/>
          </a:prstGeom>
          <a:solidFill>
            <a:schemeClr val="tx2">
              <a:lumMod val="20000"/>
              <a:lumOff val="80000"/>
            </a:schemeClr>
          </a:solidFill>
          <a:ln w="38100">
            <a:solidFill>
              <a:schemeClr val="tx1"/>
            </a:solidFill>
          </a:ln>
        </p:spPr>
        <p:txBody>
          <a:bodyPr wrap="square">
            <a:spAutoFit/>
          </a:bodyPr>
          <a:lstStyle/>
          <a:p>
            <a:r>
              <a:rPr lang="fr-FR" b="1" dirty="0"/>
              <a:t>1656-1753 : Le temps des 1</a:t>
            </a:r>
            <a:r>
              <a:rPr lang="fr-FR" b="1" baseline="30000" dirty="0"/>
              <a:t>ères</a:t>
            </a:r>
            <a:r>
              <a:rPr lang="fr-FR" b="1" dirty="0"/>
              <a:t> ambassades, ambitions et de désillusions</a:t>
            </a:r>
          </a:p>
          <a:p>
            <a:endParaRPr lang="fr-FR" b="1" dirty="0"/>
          </a:p>
          <a:p>
            <a:r>
              <a:rPr lang="fr-FR" dirty="0"/>
              <a:t>*Au XVIIIe siècle…</a:t>
            </a:r>
          </a:p>
          <a:p>
            <a:r>
              <a:rPr lang="fr-FR" sz="1700" dirty="0"/>
              <a:t>Pour accroitre l’ouverture commerciale de la Chine…</a:t>
            </a:r>
          </a:p>
          <a:p>
            <a:endParaRPr lang="fr-FR" dirty="0"/>
          </a:p>
          <a:p>
            <a:r>
              <a:rPr lang="fr-FR" dirty="0"/>
              <a:t>Les Européens cherchent à établir</a:t>
            </a:r>
          </a:p>
          <a:p>
            <a:r>
              <a:rPr lang="fr-FR" dirty="0"/>
              <a:t>Des relations diplomatiques</a:t>
            </a:r>
          </a:p>
          <a:p>
            <a:r>
              <a:rPr lang="fr-FR" dirty="0"/>
              <a:t>Par des ambassades ponctuelles</a:t>
            </a:r>
          </a:p>
          <a:p>
            <a:endParaRPr lang="fr-FR" dirty="0"/>
          </a:p>
          <a:p>
            <a:r>
              <a:rPr lang="fr-FR" dirty="0"/>
              <a:t>*Et à ce jeu, les Russes sont les plus actifs…</a:t>
            </a:r>
          </a:p>
          <a:p>
            <a:endParaRPr lang="fr-FR" dirty="0"/>
          </a:p>
          <a:p>
            <a:r>
              <a:rPr lang="fr-FR" dirty="0"/>
              <a:t>*1656-1820 : 11 ambassades russes</a:t>
            </a:r>
          </a:p>
          <a:p>
            <a:r>
              <a:rPr lang="fr-FR" dirty="0"/>
              <a:t>*1521, 1670 et 1753 : 3 ambassades portugaises</a:t>
            </a:r>
          </a:p>
          <a:p>
            <a:r>
              <a:rPr lang="fr-FR" dirty="0"/>
              <a:t>*1655-64 : 3 ambassades hollandaises</a:t>
            </a:r>
          </a:p>
          <a:p>
            <a:endParaRPr lang="fr-FR" dirty="0"/>
          </a:p>
          <a:p>
            <a:r>
              <a:rPr lang="fr-FR" dirty="0"/>
              <a:t>*Mais malgré l’ouverture de Canton en 1715</a:t>
            </a:r>
          </a:p>
          <a:p>
            <a:r>
              <a:rPr lang="fr-FR" dirty="0"/>
              <a:t>Ces tentatives sont globalement des échecs…</a:t>
            </a:r>
          </a:p>
        </p:txBody>
      </p:sp>
      <p:pic>
        <p:nvPicPr>
          <p:cNvPr id="8" name="Picture 2" descr="C:\Users\Christophe\Pictures\My Scans\2016-02 (févr.)\scan0003.jpg">
            <a:extLst>
              <a:ext uri="{FF2B5EF4-FFF2-40B4-BE49-F238E27FC236}">
                <a16:creationId xmlns:a16="http://schemas.microsoft.com/office/drawing/2014/main" id="{2E88FA35-C1DB-02CC-B54A-B821810404B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76258" y="145406"/>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D2DB5320-2532-D25D-A2EE-498309A5005E}"/>
              </a:ext>
            </a:extLst>
          </p:cNvPr>
          <p:cNvSpPr/>
          <p:nvPr/>
        </p:nvSpPr>
        <p:spPr>
          <a:xfrm>
            <a:off x="8815145" y="1247182"/>
            <a:ext cx="174870" cy="148974"/>
          </a:xfrm>
          <a:prstGeom prst="ellipse">
            <a:avLst/>
          </a:prstGeom>
          <a:solidFill>
            <a:srgbClr val="7F7F7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10" name="Ellipse 9">
            <a:extLst>
              <a:ext uri="{FF2B5EF4-FFF2-40B4-BE49-F238E27FC236}">
                <a16:creationId xmlns:a16="http://schemas.microsoft.com/office/drawing/2014/main" id="{9E6D66E9-FB40-CE43-71C3-A1F33243183E}"/>
              </a:ext>
            </a:extLst>
          </p:cNvPr>
          <p:cNvSpPr/>
          <p:nvPr/>
        </p:nvSpPr>
        <p:spPr>
          <a:xfrm>
            <a:off x="8727710" y="1321669"/>
            <a:ext cx="174870" cy="148974"/>
          </a:xfrm>
          <a:prstGeom prst="ellipse">
            <a:avLst/>
          </a:prstGeom>
          <a:solidFill>
            <a:srgbClr val="7F7F7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11" name="Ellipse 10">
            <a:extLst>
              <a:ext uri="{FF2B5EF4-FFF2-40B4-BE49-F238E27FC236}">
                <a16:creationId xmlns:a16="http://schemas.microsoft.com/office/drawing/2014/main" id="{CE81F9D3-4C87-1EA0-2F6C-6F894CD6AA87}"/>
              </a:ext>
            </a:extLst>
          </p:cNvPr>
          <p:cNvSpPr/>
          <p:nvPr/>
        </p:nvSpPr>
        <p:spPr>
          <a:xfrm>
            <a:off x="9289543" y="4995192"/>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12" name="Ellipse 11">
            <a:extLst>
              <a:ext uri="{FF2B5EF4-FFF2-40B4-BE49-F238E27FC236}">
                <a16:creationId xmlns:a16="http://schemas.microsoft.com/office/drawing/2014/main" id="{B7BB7881-DB2B-7091-E322-AFEAA2785097}"/>
              </a:ext>
            </a:extLst>
          </p:cNvPr>
          <p:cNvSpPr/>
          <p:nvPr/>
        </p:nvSpPr>
        <p:spPr>
          <a:xfrm>
            <a:off x="9376978" y="5101044"/>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13" name="Ellipse 12">
            <a:extLst>
              <a:ext uri="{FF2B5EF4-FFF2-40B4-BE49-F238E27FC236}">
                <a16:creationId xmlns:a16="http://schemas.microsoft.com/office/drawing/2014/main" id="{FE5E5247-4328-8CD0-334C-6EC7A1F0CAD1}"/>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177873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51F86-A0CA-2A6B-DC7F-3B18EA6D769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2621170-053D-4E0D-D737-47C56CD0360F}"/>
              </a:ext>
            </a:extLst>
          </p:cNvPr>
          <p:cNvSpPr/>
          <p:nvPr/>
        </p:nvSpPr>
        <p:spPr>
          <a:xfrm>
            <a:off x="131928" y="166328"/>
            <a:ext cx="4767618" cy="4247317"/>
          </a:xfrm>
          <a:prstGeom prst="rect">
            <a:avLst/>
          </a:prstGeom>
          <a:solidFill>
            <a:schemeClr val="tx2">
              <a:lumMod val="20000"/>
              <a:lumOff val="80000"/>
            </a:schemeClr>
          </a:solidFill>
          <a:ln w="38100">
            <a:solidFill>
              <a:schemeClr val="tx1"/>
            </a:solidFill>
          </a:ln>
        </p:spPr>
        <p:txBody>
          <a:bodyPr wrap="square">
            <a:spAutoFit/>
          </a:bodyPr>
          <a:lstStyle/>
          <a:p>
            <a:r>
              <a:rPr lang="fr-FR" b="1" dirty="0"/>
              <a:t>1793-1816 : Echec des ambassades britanniques : La Chine, riche de son économie intérieure et de son commerce extérieur, refuse de nouvelles et inutiles ouvertures commerciales avec l’Europe</a:t>
            </a:r>
            <a:endParaRPr lang="fr-FR" dirty="0"/>
          </a:p>
          <a:p>
            <a:endParaRPr lang="fr-FR" dirty="0"/>
          </a:p>
          <a:p>
            <a:r>
              <a:rPr lang="fr-FR" dirty="0"/>
              <a:t>*1775-1804 : Fin douloureuse de l’ère Qianlong</a:t>
            </a:r>
          </a:p>
          <a:p>
            <a:r>
              <a:rPr lang="fr-FR" dirty="0"/>
              <a:t>Et c’est dans ce contexte de crise intérieure…</a:t>
            </a:r>
          </a:p>
          <a:p>
            <a:endParaRPr lang="fr-FR" dirty="0"/>
          </a:p>
          <a:p>
            <a:r>
              <a:rPr lang="fr-FR" dirty="0"/>
              <a:t>Que les Européens relancent leur volonté</a:t>
            </a:r>
          </a:p>
          <a:p>
            <a:r>
              <a:rPr lang="fr-FR" dirty="0"/>
              <a:t>D’établir de meilleures relations avec la Chine</a:t>
            </a:r>
          </a:p>
          <a:p>
            <a:endParaRPr lang="fr-FR" dirty="0"/>
          </a:p>
          <a:p>
            <a:r>
              <a:rPr lang="fr-FR" dirty="0"/>
              <a:t>*Et parmi eux</a:t>
            </a:r>
          </a:p>
          <a:p>
            <a:r>
              <a:rPr lang="fr-FR" dirty="0"/>
              <a:t>De nouveaux venus plus entreprenants</a:t>
            </a:r>
          </a:p>
          <a:p>
            <a:r>
              <a:rPr lang="fr-FR" dirty="0"/>
              <a:t>Les Britanniques de l’EIC…</a:t>
            </a:r>
          </a:p>
        </p:txBody>
      </p:sp>
      <p:pic>
        <p:nvPicPr>
          <p:cNvPr id="2" name="Picture 2" descr="C:\Users\Christophe\Pictures\My Scans\2016-02 (févr.)\scan0003.jpg">
            <a:extLst>
              <a:ext uri="{FF2B5EF4-FFF2-40B4-BE49-F238E27FC236}">
                <a16:creationId xmlns:a16="http://schemas.microsoft.com/office/drawing/2014/main" id="{084A6838-4DC3-68D1-2179-869FCE8ABE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E548DD96-BADB-5CE2-D656-B6350366485F}"/>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567330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6AF7A-5B6D-F8F6-ED89-BBF484A8358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67BDCE3-321A-38EB-9635-5263DD27A01B}"/>
              </a:ext>
            </a:extLst>
          </p:cNvPr>
          <p:cNvSpPr/>
          <p:nvPr/>
        </p:nvSpPr>
        <p:spPr>
          <a:xfrm>
            <a:off x="131928" y="166328"/>
            <a:ext cx="4767618" cy="6186309"/>
          </a:xfrm>
          <a:prstGeom prst="rect">
            <a:avLst/>
          </a:prstGeom>
          <a:solidFill>
            <a:schemeClr val="tx2">
              <a:lumMod val="20000"/>
              <a:lumOff val="80000"/>
            </a:schemeClr>
          </a:solidFill>
          <a:ln w="38100">
            <a:solidFill>
              <a:schemeClr val="tx1"/>
            </a:solidFill>
          </a:ln>
        </p:spPr>
        <p:txBody>
          <a:bodyPr wrap="square">
            <a:spAutoFit/>
          </a:bodyPr>
          <a:lstStyle/>
          <a:p>
            <a:r>
              <a:rPr lang="fr-FR" b="1" dirty="0"/>
              <a:t>1793-1816 : Echec des ambassades britanniques : La Chine, riche de son économie intérieure et de son commerce extérieur, refuse de nouvelles et inutiles ouvertures commerciales avec l’Europe</a:t>
            </a:r>
            <a:endParaRPr lang="fr-FR" dirty="0"/>
          </a:p>
          <a:p>
            <a:endParaRPr lang="fr-FR" dirty="0"/>
          </a:p>
          <a:p>
            <a:r>
              <a:rPr lang="fr-FR" dirty="0"/>
              <a:t>*1793 : 1</a:t>
            </a:r>
            <a:r>
              <a:rPr lang="fr-FR" baseline="30000" dirty="0"/>
              <a:t>ère</a:t>
            </a:r>
            <a:r>
              <a:rPr lang="fr-FR" dirty="0"/>
              <a:t> mission britannique</a:t>
            </a:r>
          </a:p>
          <a:p>
            <a:r>
              <a:rPr lang="fr-FR" dirty="0"/>
              <a:t>De </a:t>
            </a:r>
            <a:r>
              <a:rPr lang="fr-FR" u="sng" dirty="0"/>
              <a:t>George Macartney</a:t>
            </a:r>
            <a:r>
              <a:rPr lang="fr-FR" dirty="0"/>
              <a:t> qui réclame…</a:t>
            </a:r>
          </a:p>
          <a:p>
            <a:endParaRPr lang="fr-FR" dirty="0"/>
          </a:p>
          <a:p>
            <a:r>
              <a:rPr lang="fr-FR" dirty="0"/>
              <a:t>a) Des relations diplomatiques</a:t>
            </a:r>
          </a:p>
          <a:p>
            <a:r>
              <a:rPr lang="fr-FR" u="sng" dirty="0"/>
              <a:t>Sur un pied d’égalité</a:t>
            </a:r>
            <a:r>
              <a:rPr lang="fr-FR" dirty="0"/>
              <a:t>, contraires à la tradition chinoise</a:t>
            </a:r>
          </a:p>
          <a:p>
            <a:endParaRPr lang="fr-FR" dirty="0"/>
          </a:p>
          <a:p>
            <a:r>
              <a:rPr lang="fr-FR" dirty="0"/>
              <a:t>NB : Macartney refusa de se présenter</a:t>
            </a:r>
          </a:p>
          <a:p>
            <a:r>
              <a:rPr lang="fr-FR" dirty="0"/>
              <a:t>Devant l'empereur </a:t>
            </a:r>
            <a:r>
              <a:rPr lang="fr-FR" u="sng" dirty="0"/>
              <a:t>Qianlong</a:t>
            </a:r>
          </a:p>
          <a:p>
            <a:r>
              <a:rPr lang="fr-FR" dirty="0"/>
              <a:t>En faisant le salut traditionnel, le </a:t>
            </a:r>
            <a:r>
              <a:rPr lang="fr-FR" i="1" dirty="0" err="1"/>
              <a:t>Kowtow</a:t>
            </a:r>
            <a:endParaRPr lang="fr-FR" i="1" dirty="0"/>
          </a:p>
          <a:p>
            <a:endParaRPr lang="fr-FR" i="1" dirty="0"/>
          </a:p>
          <a:p>
            <a:r>
              <a:rPr lang="fr-FR" dirty="0"/>
              <a:t>b) Et surtout</a:t>
            </a:r>
          </a:p>
          <a:p>
            <a:r>
              <a:rPr lang="fr-FR" dirty="0"/>
              <a:t>Une plus grande ouverture commerciale</a:t>
            </a:r>
          </a:p>
          <a:p>
            <a:r>
              <a:rPr lang="fr-FR" dirty="0"/>
              <a:t>Refus de la Chine</a:t>
            </a:r>
          </a:p>
          <a:p>
            <a:endParaRPr lang="fr-FR" dirty="0"/>
          </a:p>
          <a:p>
            <a:r>
              <a:rPr lang="fr-FR" dirty="0"/>
              <a:t>*Explications…</a:t>
            </a:r>
          </a:p>
        </p:txBody>
      </p:sp>
      <p:pic>
        <p:nvPicPr>
          <p:cNvPr id="2" name="Picture 2" descr="C:\Users\Christophe\Pictures\My Scans\2016-02 (févr.)\scan0003.jpg">
            <a:extLst>
              <a:ext uri="{FF2B5EF4-FFF2-40B4-BE49-F238E27FC236}">
                <a16:creationId xmlns:a16="http://schemas.microsoft.com/office/drawing/2014/main" id="{D56978B5-CC0C-9C05-941D-C936DB5B474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F3E06F9A-757E-A32B-D85F-2BDE9A51775A}"/>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924371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80583-F839-B533-A6C2-E156E4F9EA0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5ADC25-EC8C-C9CD-FB42-056238C05A35}"/>
              </a:ext>
            </a:extLst>
          </p:cNvPr>
          <p:cNvSpPr/>
          <p:nvPr/>
        </p:nvSpPr>
        <p:spPr>
          <a:xfrm>
            <a:off x="131927" y="117693"/>
            <a:ext cx="4012370" cy="6078587"/>
          </a:xfrm>
          <a:prstGeom prst="rect">
            <a:avLst/>
          </a:prstGeom>
          <a:solidFill>
            <a:schemeClr val="tx2">
              <a:lumMod val="20000"/>
              <a:lumOff val="80000"/>
            </a:schemeClr>
          </a:solidFill>
          <a:ln w="38100">
            <a:solidFill>
              <a:schemeClr val="tx1"/>
            </a:solidFill>
          </a:ln>
        </p:spPr>
        <p:txBody>
          <a:bodyPr wrap="square">
            <a:spAutoFit/>
          </a:bodyPr>
          <a:lstStyle/>
          <a:p>
            <a:r>
              <a:rPr lang="fr-FR" sz="1700" b="1" kern="100" dirty="0">
                <a:effectLst/>
                <a:ea typeface="Aptos" panose="020B0004020202020204" pitchFamily="34" charset="0"/>
                <a:cs typeface="Times New Roman" panose="02020603050405020304" pitchFamily="18" charset="0"/>
              </a:rPr>
              <a:t>1691-1759 : … Pour pacifier et asseoir la domination de la Chine sur ces conquêtes, autour du lamaïsme d’origine tibétaine, unification religieuse des Chinois, des Mongols et des Tibétains sous la protection de la puissance impériale chinoise ; …</a:t>
            </a:r>
          </a:p>
          <a:p>
            <a:endParaRPr lang="fr-FR" b="1" kern="100" dirty="0">
              <a:cs typeface="Times New Roman" panose="02020603050405020304" pitchFamily="18" charset="0"/>
            </a:endParaRPr>
          </a:p>
          <a:p>
            <a:r>
              <a:rPr lang="fr-FR" dirty="0"/>
              <a:t>2) Pour la Chine</a:t>
            </a:r>
          </a:p>
          <a:p>
            <a:r>
              <a:rPr lang="fr-FR" dirty="0"/>
              <a:t>Pacifier ces immenses espaces ; Or…</a:t>
            </a:r>
          </a:p>
          <a:p>
            <a:endParaRPr lang="fr-FR" dirty="0"/>
          </a:p>
          <a:p>
            <a:r>
              <a:rPr lang="fr-FR" dirty="0"/>
              <a:t>*Depuis le XIIIe siècle, le lamaïsme</a:t>
            </a:r>
          </a:p>
          <a:p>
            <a:r>
              <a:rPr lang="fr-FR" dirty="0"/>
              <a:t>Variante tibétaine du bouddhisme…</a:t>
            </a:r>
          </a:p>
          <a:p>
            <a:r>
              <a:rPr lang="fr-FR" dirty="0"/>
              <a:t>NB : Appelé aussi Bouddhisme </a:t>
            </a:r>
            <a:r>
              <a:rPr lang="fr-FR" dirty="0" err="1"/>
              <a:t>vajrayâna</a:t>
            </a:r>
            <a:endParaRPr lang="fr-FR" dirty="0"/>
          </a:p>
          <a:p>
            <a:endParaRPr lang="fr-FR" dirty="0"/>
          </a:p>
          <a:p>
            <a:r>
              <a:rPr lang="fr-FR" dirty="0"/>
              <a:t>S’était développé</a:t>
            </a:r>
          </a:p>
          <a:p>
            <a:r>
              <a:rPr lang="fr-FR" dirty="0"/>
              <a:t>Chez les peuples des steppes ; Et…</a:t>
            </a:r>
          </a:p>
          <a:p>
            <a:r>
              <a:rPr lang="fr-FR" dirty="0"/>
              <a:t>Dans la Chine impériale </a:t>
            </a:r>
            <a:r>
              <a:rPr lang="fr-FR" sz="1700" dirty="0"/>
              <a:t>des Yuan mongols</a:t>
            </a:r>
          </a:p>
          <a:p>
            <a:endParaRPr lang="fr-FR" dirty="0"/>
          </a:p>
          <a:p>
            <a:r>
              <a:rPr lang="fr-FR" dirty="0">
                <a:solidFill>
                  <a:srgbClr val="FF0000"/>
                </a:solidFill>
              </a:rPr>
              <a:t>NB : IIIe siècle : En Chine</a:t>
            </a:r>
          </a:p>
          <a:p>
            <a:r>
              <a:rPr lang="fr-FR" dirty="0">
                <a:solidFill>
                  <a:srgbClr val="FF0000"/>
                </a:solidFill>
              </a:rPr>
              <a:t>1</a:t>
            </a:r>
            <a:r>
              <a:rPr lang="fr-FR" baseline="30000" dirty="0">
                <a:solidFill>
                  <a:srgbClr val="FF0000"/>
                </a:solidFill>
              </a:rPr>
              <a:t>er</a:t>
            </a:r>
            <a:r>
              <a:rPr lang="fr-FR" dirty="0">
                <a:solidFill>
                  <a:srgbClr val="FF0000"/>
                </a:solidFill>
              </a:rPr>
              <a:t> Bouddhisme mahayana</a:t>
            </a:r>
          </a:p>
          <a:p>
            <a:r>
              <a:rPr lang="fr-FR" dirty="0">
                <a:solidFill>
                  <a:srgbClr val="FF0000"/>
                </a:solidFill>
              </a:rPr>
              <a:t>Bouddhisme theravada en Indochine</a:t>
            </a:r>
          </a:p>
        </p:txBody>
      </p:sp>
      <p:pic>
        <p:nvPicPr>
          <p:cNvPr id="26" name="Image 25" descr="Une image contenant texte, carte&#10;&#10;Description générée automatiquement">
            <a:extLst>
              <a:ext uri="{FF2B5EF4-FFF2-40B4-BE49-F238E27FC236}">
                <a16:creationId xmlns:a16="http://schemas.microsoft.com/office/drawing/2014/main" id="{7A1EAE2C-3593-E376-6608-430DA0D50DDB}"/>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255561" y="145406"/>
            <a:ext cx="7817280" cy="6520437"/>
          </a:xfrm>
          <a:prstGeom prst="rect">
            <a:avLst/>
          </a:prstGeom>
          <a:ln w="38100">
            <a:solidFill>
              <a:schemeClr val="tx1"/>
            </a:solidFill>
          </a:ln>
        </p:spPr>
      </p:pic>
      <p:sp>
        <p:nvSpPr>
          <p:cNvPr id="27" name="Ellipse 26">
            <a:extLst>
              <a:ext uri="{FF2B5EF4-FFF2-40B4-BE49-F238E27FC236}">
                <a16:creationId xmlns:a16="http://schemas.microsoft.com/office/drawing/2014/main" id="{AE6EA258-AF17-B58C-F33E-61123A6EA5A0}"/>
              </a:ext>
            </a:extLst>
          </p:cNvPr>
          <p:cNvSpPr/>
          <p:nvPr/>
        </p:nvSpPr>
        <p:spPr>
          <a:xfrm>
            <a:off x="7227157" y="2944000"/>
            <a:ext cx="174870" cy="1489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28" name="Ellipse 27">
            <a:extLst>
              <a:ext uri="{FF2B5EF4-FFF2-40B4-BE49-F238E27FC236}">
                <a16:creationId xmlns:a16="http://schemas.microsoft.com/office/drawing/2014/main" id="{778A62C0-A263-DD43-6FC9-35A88B5FB88E}"/>
              </a:ext>
            </a:extLst>
          </p:cNvPr>
          <p:cNvSpPr/>
          <p:nvPr/>
        </p:nvSpPr>
        <p:spPr>
          <a:xfrm>
            <a:off x="7423137" y="1960774"/>
            <a:ext cx="174870" cy="1489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29" name="Ellipse 28">
            <a:extLst>
              <a:ext uri="{FF2B5EF4-FFF2-40B4-BE49-F238E27FC236}">
                <a16:creationId xmlns:a16="http://schemas.microsoft.com/office/drawing/2014/main" id="{DAC6B330-384C-365D-124D-32D4E1BF1F01}"/>
              </a:ext>
            </a:extLst>
          </p:cNvPr>
          <p:cNvSpPr/>
          <p:nvPr/>
        </p:nvSpPr>
        <p:spPr>
          <a:xfrm>
            <a:off x="8164201" y="1316761"/>
            <a:ext cx="174870" cy="1489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30" name="Ellipse 29">
            <a:extLst>
              <a:ext uri="{FF2B5EF4-FFF2-40B4-BE49-F238E27FC236}">
                <a16:creationId xmlns:a16="http://schemas.microsoft.com/office/drawing/2014/main" id="{3A5555E8-7711-44B2-0DF0-2B218C2BFC86}"/>
              </a:ext>
            </a:extLst>
          </p:cNvPr>
          <p:cNvSpPr/>
          <p:nvPr/>
        </p:nvSpPr>
        <p:spPr>
          <a:xfrm>
            <a:off x="9083517" y="1675638"/>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cxnSp>
        <p:nvCxnSpPr>
          <p:cNvPr id="31" name="Connecteur droit avec flèche 30">
            <a:extLst>
              <a:ext uri="{FF2B5EF4-FFF2-40B4-BE49-F238E27FC236}">
                <a16:creationId xmlns:a16="http://schemas.microsoft.com/office/drawing/2014/main" id="{3DDE343F-B305-9D35-6704-3D051F79506A}"/>
              </a:ext>
            </a:extLst>
          </p:cNvPr>
          <p:cNvCxnSpPr>
            <a:cxnSpLocks/>
            <a:stCxn id="27" idx="0"/>
            <a:endCxn id="28" idx="4"/>
          </p:cNvCxnSpPr>
          <p:nvPr/>
        </p:nvCxnSpPr>
        <p:spPr>
          <a:xfrm flipV="1">
            <a:off x="7314592" y="2109748"/>
            <a:ext cx="195980" cy="8342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77" name="Connecteur droit avec flèche 3076">
            <a:extLst>
              <a:ext uri="{FF2B5EF4-FFF2-40B4-BE49-F238E27FC236}">
                <a16:creationId xmlns:a16="http://schemas.microsoft.com/office/drawing/2014/main" id="{6B95DE70-4FED-05BD-88D9-46E2E0653A39}"/>
              </a:ext>
            </a:extLst>
          </p:cNvPr>
          <p:cNvCxnSpPr>
            <a:cxnSpLocks/>
            <a:stCxn id="28" idx="7"/>
            <a:endCxn id="29" idx="3"/>
          </p:cNvCxnSpPr>
          <p:nvPr/>
        </p:nvCxnSpPr>
        <p:spPr>
          <a:xfrm flipV="1">
            <a:off x="7572398" y="1443918"/>
            <a:ext cx="617412" cy="5386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81" name="Connecteur droit avec flèche 3080">
            <a:extLst>
              <a:ext uri="{FF2B5EF4-FFF2-40B4-BE49-F238E27FC236}">
                <a16:creationId xmlns:a16="http://schemas.microsoft.com/office/drawing/2014/main" id="{A6BFCF28-63F2-3028-EFEF-AD42271E69E0}"/>
              </a:ext>
            </a:extLst>
          </p:cNvPr>
          <p:cNvCxnSpPr>
            <a:cxnSpLocks/>
            <a:stCxn id="29" idx="5"/>
            <a:endCxn id="30" idx="1"/>
          </p:cNvCxnSpPr>
          <p:nvPr/>
        </p:nvCxnSpPr>
        <p:spPr>
          <a:xfrm>
            <a:off x="8313462" y="1443918"/>
            <a:ext cx="795664" cy="2535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4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FC0C0-9717-9193-237C-A78A47E22C9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06CDAE-83B7-B5EA-BFA2-F4D2679A52C6}"/>
              </a:ext>
            </a:extLst>
          </p:cNvPr>
          <p:cNvSpPr/>
          <p:nvPr/>
        </p:nvSpPr>
        <p:spPr>
          <a:xfrm>
            <a:off x="131928" y="166328"/>
            <a:ext cx="4603845" cy="5078313"/>
          </a:xfrm>
          <a:prstGeom prst="rect">
            <a:avLst/>
          </a:prstGeom>
          <a:solidFill>
            <a:schemeClr val="tx2">
              <a:lumMod val="20000"/>
              <a:lumOff val="80000"/>
            </a:schemeClr>
          </a:solidFill>
          <a:ln w="38100">
            <a:solidFill>
              <a:schemeClr val="tx1"/>
            </a:solidFill>
          </a:ln>
        </p:spPr>
        <p:txBody>
          <a:bodyPr wrap="square">
            <a:spAutoFit/>
          </a:bodyPr>
          <a:lstStyle/>
          <a:p>
            <a:r>
              <a:rPr lang="fr-FR" b="1" dirty="0"/>
              <a:t>1793-1816 : Echec des ambassades britanniques : La Chine, riche de son économie intérieure et de son commerce extérieur, refuse de nouvelles et inutiles ouvertures commerciales avec l’Europe</a:t>
            </a:r>
            <a:endParaRPr lang="fr-FR" dirty="0"/>
          </a:p>
          <a:p>
            <a:endParaRPr lang="fr-FR" dirty="0"/>
          </a:p>
          <a:p>
            <a:r>
              <a:rPr lang="fr-FR" dirty="0"/>
              <a:t>*A la fin du XVIIIe siècle</a:t>
            </a:r>
          </a:p>
          <a:p>
            <a:r>
              <a:rPr lang="fr-FR" dirty="0"/>
              <a:t>Malgré les difficultés politiques et économiques</a:t>
            </a:r>
          </a:p>
          <a:p>
            <a:endParaRPr lang="fr-FR" dirty="0"/>
          </a:p>
          <a:p>
            <a:r>
              <a:rPr lang="fr-FR" dirty="0"/>
              <a:t>*La Chine reste globalement</a:t>
            </a:r>
          </a:p>
          <a:p>
            <a:r>
              <a:rPr lang="fr-FR" dirty="0"/>
              <a:t>Un empire à la fois autarcique et exportateur</a:t>
            </a:r>
          </a:p>
          <a:p>
            <a:r>
              <a:rPr lang="fr-FR" dirty="0"/>
              <a:t>Cotonnades, fonte, thé, porcelaines</a:t>
            </a:r>
          </a:p>
          <a:p>
            <a:r>
              <a:rPr lang="fr-FR" dirty="0"/>
              <a:t>Mais aussi papier, sucre de canne, chanvre,…</a:t>
            </a:r>
          </a:p>
          <a:p>
            <a:endParaRPr lang="fr-FR" dirty="0"/>
          </a:p>
          <a:p>
            <a:r>
              <a:rPr lang="fr-FR" dirty="0"/>
              <a:t>NB : Toutefois, au XVIIIe siècle</a:t>
            </a:r>
          </a:p>
          <a:p>
            <a:r>
              <a:rPr lang="fr-FR" dirty="0"/>
              <a:t>Les provinces du Sud industrieuses en déficit</a:t>
            </a:r>
          </a:p>
          <a:p>
            <a:r>
              <a:rPr lang="fr-FR" dirty="0"/>
              <a:t>Doivent importer du riz de l’Asie du Sud-Est</a:t>
            </a:r>
          </a:p>
        </p:txBody>
      </p:sp>
      <p:pic>
        <p:nvPicPr>
          <p:cNvPr id="2" name="Picture 2" descr="C:\Users\Christophe\Pictures\My Scans\2016-02 (févr.)\scan0003.jpg">
            <a:extLst>
              <a:ext uri="{FF2B5EF4-FFF2-40B4-BE49-F238E27FC236}">
                <a16:creationId xmlns:a16="http://schemas.microsoft.com/office/drawing/2014/main" id="{ABE3BFE9-CB9D-42BA-0CDD-00508A196D8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5740C4CE-2761-1567-D9AA-573F3125D3F2}"/>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148991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6C37-B3DC-ECE8-A513-269C45F5BA7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5E09A44-5839-CBA8-949E-A6635A654630}"/>
              </a:ext>
            </a:extLst>
          </p:cNvPr>
          <p:cNvSpPr/>
          <p:nvPr/>
        </p:nvSpPr>
        <p:spPr>
          <a:xfrm>
            <a:off x="131928" y="166328"/>
            <a:ext cx="4603845" cy="6463308"/>
          </a:xfrm>
          <a:prstGeom prst="rect">
            <a:avLst/>
          </a:prstGeom>
          <a:solidFill>
            <a:schemeClr val="tx2">
              <a:lumMod val="20000"/>
              <a:lumOff val="80000"/>
            </a:schemeClr>
          </a:solidFill>
          <a:ln w="38100">
            <a:solidFill>
              <a:schemeClr val="tx1"/>
            </a:solidFill>
          </a:ln>
        </p:spPr>
        <p:txBody>
          <a:bodyPr wrap="square">
            <a:spAutoFit/>
          </a:bodyPr>
          <a:lstStyle/>
          <a:p>
            <a:r>
              <a:rPr lang="fr-FR" b="1" dirty="0"/>
              <a:t>1793-1816 : Echec des ambassades britanniques : La Chine, riche de son économie intérieure et de son commerce extérieur, refuse de nouvelles et inutiles ouvertures commerciales avec l’Europe</a:t>
            </a:r>
            <a:endParaRPr lang="fr-FR" dirty="0"/>
          </a:p>
          <a:p>
            <a:endParaRPr lang="fr-FR" dirty="0"/>
          </a:p>
          <a:p>
            <a:r>
              <a:rPr lang="fr-FR" dirty="0"/>
              <a:t>*Ces productions alimentent</a:t>
            </a:r>
          </a:p>
          <a:p>
            <a:r>
              <a:rPr lang="fr-FR" dirty="0"/>
              <a:t>En grande partie un marché intérieur</a:t>
            </a:r>
          </a:p>
          <a:p>
            <a:r>
              <a:rPr lang="fr-FR" dirty="0"/>
              <a:t>Les importantes exportations vers le monde entier restant minoritaires</a:t>
            </a:r>
          </a:p>
          <a:p>
            <a:endParaRPr lang="fr-FR" dirty="0"/>
          </a:p>
          <a:p>
            <a:r>
              <a:rPr lang="fr-FR" dirty="0"/>
              <a:t>*Conséquences pour le pouvoir impérial</a:t>
            </a:r>
          </a:p>
          <a:p>
            <a:r>
              <a:rPr lang="fr-FR" dirty="0"/>
              <a:t>Les rentrées fiscales venues de l’extérieur</a:t>
            </a:r>
          </a:p>
          <a:p>
            <a:r>
              <a:rPr lang="fr-FR" dirty="0"/>
              <a:t>Restent moindres</a:t>
            </a:r>
          </a:p>
          <a:p>
            <a:r>
              <a:rPr lang="fr-FR" dirty="0"/>
              <a:t>Et donc plus d’ouverture est inutile</a:t>
            </a:r>
          </a:p>
          <a:p>
            <a:r>
              <a:rPr lang="fr-FR" dirty="0"/>
              <a:t>Ainsi…</a:t>
            </a:r>
          </a:p>
          <a:p>
            <a:endParaRPr lang="fr-FR" dirty="0"/>
          </a:p>
          <a:p>
            <a:r>
              <a:rPr lang="fr-FR" dirty="0"/>
              <a:t>*1766</a:t>
            </a:r>
          </a:p>
          <a:p>
            <a:r>
              <a:rPr lang="fr-FR" dirty="0"/>
              <a:t>Sur 41 millions de </a:t>
            </a:r>
            <a:r>
              <a:rPr lang="fr-FR" dirty="0" err="1"/>
              <a:t>liangs</a:t>
            </a:r>
            <a:r>
              <a:rPr lang="fr-FR" dirty="0"/>
              <a:t> de revenus fiscaux</a:t>
            </a:r>
          </a:p>
          <a:p>
            <a:r>
              <a:rPr lang="fr-FR" dirty="0"/>
              <a:t>- 30 millions de taxes foncières et capitations</a:t>
            </a:r>
          </a:p>
          <a:p>
            <a:r>
              <a:rPr lang="fr-FR" dirty="0"/>
              <a:t>- 6 millions de taxe sur le sel</a:t>
            </a:r>
          </a:p>
          <a:p>
            <a:r>
              <a:rPr lang="fr-FR" dirty="0"/>
              <a:t>- 5 millions de taxes commerciales…</a:t>
            </a:r>
          </a:p>
          <a:p>
            <a:r>
              <a:rPr lang="fr-FR" dirty="0"/>
              <a:t>Dont 650 000 venues des douanes maritimes</a:t>
            </a:r>
          </a:p>
        </p:txBody>
      </p:sp>
      <p:pic>
        <p:nvPicPr>
          <p:cNvPr id="2" name="Picture 2" descr="C:\Users\Christophe\Pictures\My Scans\2016-02 (févr.)\scan0003.jpg">
            <a:extLst>
              <a:ext uri="{FF2B5EF4-FFF2-40B4-BE49-F238E27FC236}">
                <a16:creationId xmlns:a16="http://schemas.microsoft.com/office/drawing/2014/main" id="{B078ABF2-2DD0-0787-1241-CDD58091ED0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11F520EC-71C0-C48C-8773-7BA347B0B02F}"/>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3345378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7C942-1CB9-54F9-6194-CF8535A0492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CF1556-038F-F7B5-0EA5-42F6EFD74B58}"/>
              </a:ext>
            </a:extLst>
          </p:cNvPr>
          <p:cNvSpPr/>
          <p:nvPr/>
        </p:nvSpPr>
        <p:spPr>
          <a:xfrm>
            <a:off x="131928" y="166328"/>
            <a:ext cx="4767618" cy="4524315"/>
          </a:xfrm>
          <a:prstGeom prst="rect">
            <a:avLst/>
          </a:prstGeom>
          <a:solidFill>
            <a:schemeClr val="tx2">
              <a:lumMod val="20000"/>
              <a:lumOff val="80000"/>
            </a:schemeClr>
          </a:solidFill>
          <a:ln w="38100">
            <a:solidFill>
              <a:schemeClr val="tx1"/>
            </a:solidFill>
          </a:ln>
        </p:spPr>
        <p:txBody>
          <a:bodyPr wrap="square">
            <a:spAutoFit/>
          </a:bodyPr>
          <a:lstStyle/>
          <a:p>
            <a:r>
              <a:rPr lang="fr-FR" b="1" dirty="0"/>
              <a:t>1793-1816 : Echec des ambassades britanniques : La Chine, riche de son économie intérieure et de son commerce extérieur, refuse de nouvelles et inutiles ouvertures commerciales avec l’Europe</a:t>
            </a:r>
            <a:endParaRPr lang="fr-FR" dirty="0"/>
          </a:p>
          <a:p>
            <a:endParaRPr lang="fr-FR" dirty="0"/>
          </a:p>
          <a:p>
            <a:r>
              <a:rPr lang="fr-FR" dirty="0"/>
              <a:t>*1794 : Echec de la mission hollandaise</a:t>
            </a:r>
          </a:p>
          <a:p>
            <a:r>
              <a:rPr lang="fr-FR" dirty="0"/>
              <a:t>Puis à nouveau…</a:t>
            </a:r>
          </a:p>
          <a:p>
            <a:endParaRPr lang="fr-FR" dirty="0"/>
          </a:p>
          <a:p>
            <a:r>
              <a:rPr lang="fr-FR" dirty="0"/>
              <a:t>*1816 : Sous </a:t>
            </a:r>
            <a:r>
              <a:rPr lang="fr-FR" u="sng" dirty="0" err="1"/>
              <a:t>Jiaqing</a:t>
            </a:r>
            <a:endParaRPr lang="fr-FR" u="sng" dirty="0"/>
          </a:p>
          <a:p>
            <a:r>
              <a:rPr lang="fr-FR" dirty="0"/>
              <a:t>Nouvel échec d’une mission britannique</a:t>
            </a:r>
          </a:p>
          <a:p>
            <a:r>
              <a:rPr lang="fr-FR" dirty="0"/>
              <a:t>Menée par </a:t>
            </a:r>
            <a:r>
              <a:rPr lang="fr-FR" u="sng" dirty="0"/>
              <a:t>William Amherst</a:t>
            </a:r>
          </a:p>
          <a:p>
            <a:endParaRPr lang="fr-FR" dirty="0"/>
          </a:p>
          <a:p>
            <a:r>
              <a:rPr lang="fr-FR" dirty="0"/>
              <a:t>NB : 1823-28 : Gouverneur de l’EIC en Inde</a:t>
            </a:r>
          </a:p>
          <a:p>
            <a:endParaRPr lang="fr-FR" dirty="0"/>
          </a:p>
          <a:p>
            <a:r>
              <a:rPr lang="fr-FR" dirty="0"/>
              <a:t>*Epilogue de cette période…</a:t>
            </a:r>
          </a:p>
        </p:txBody>
      </p:sp>
      <p:pic>
        <p:nvPicPr>
          <p:cNvPr id="2" name="Picture 2" descr="C:\Users\Christophe\Pictures\My Scans\2016-02 (févr.)\scan0003.jpg">
            <a:extLst>
              <a:ext uri="{FF2B5EF4-FFF2-40B4-BE49-F238E27FC236}">
                <a16:creationId xmlns:a16="http://schemas.microsoft.com/office/drawing/2014/main" id="{81452657-5F9F-358C-A79F-7E4EEEF7A02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5F5FF5C4-C33D-23BA-85A9-91EB68E5BAA0}"/>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241142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822" y="119162"/>
            <a:ext cx="3908202" cy="6186309"/>
          </a:xfrm>
          <a:prstGeom prst="rect">
            <a:avLst/>
          </a:prstGeom>
          <a:solidFill>
            <a:schemeClr val="tx2">
              <a:lumMod val="20000"/>
              <a:lumOff val="80000"/>
            </a:schemeClr>
          </a:solidFill>
          <a:ln w="38100">
            <a:solidFill>
              <a:schemeClr val="tx1"/>
            </a:solidFill>
          </a:ln>
        </p:spPr>
        <p:txBody>
          <a:bodyPr wrap="square">
            <a:spAutoFit/>
          </a:bodyPr>
          <a:lstStyle/>
          <a:p>
            <a:r>
              <a:rPr lang="fr-FR" dirty="0"/>
              <a:t>*1820 : Mort de </a:t>
            </a:r>
            <a:r>
              <a:rPr lang="fr-FR" dirty="0" err="1"/>
              <a:t>Jiaqing</a:t>
            </a:r>
            <a:endParaRPr lang="fr-FR" dirty="0"/>
          </a:p>
          <a:p>
            <a:r>
              <a:rPr lang="fr-FR" dirty="0"/>
              <a:t>Son fils </a:t>
            </a:r>
            <a:r>
              <a:rPr lang="fr-FR" u="sng" dirty="0" err="1"/>
              <a:t>Daoguang</a:t>
            </a:r>
            <a:r>
              <a:rPr lang="fr-FR" dirty="0"/>
              <a:t> lui succède…</a:t>
            </a:r>
          </a:p>
          <a:p>
            <a:endParaRPr lang="fr-FR" dirty="0"/>
          </a:p>
          <a:p>
            <a:r>
              <a:rPr lang="fr-FR" dirty="0"/>
              <a:t>*Sous son règne…</a:t>
            </a:r>
          </a:p>
          <a:p>
            <a:r>
              <a:rPr lang="fr-FR" dirty="0"/>
              <a:t>1820-50 : La Chine déclinante</a:t>
            </a:r>
          </a:p>
          <a:p>
            <a:r>
              <a:rPr lang="fr-FR" dirty="0"/>
              <a:t>Va subir des crises majeures</a:t>
            </a:r>
          </a:p>
          <a:p>
            <a:r>
              <a:rPr lang="fr-FR" i="1" dirty="0"/>
              <a:t>La grande récession</a:t>
            </a:r>
          </a:p>
          <a:p>
            <a:endParaRPr lang="fr-FR" dirty="0"/>
          </a:p>
          <a:p>
            <a:r>
              <a:rPr lang="fr-FR" dirty="0"/>
              <a:t>*Retour des révoltes populaires</a:t>
            </a:r>
          </a:p>
          <a:p>
            <a:r>
              <a:rPr lang="fr-FR" dirty="0"/>
              <a:t>Et surtout...</a:t>
            </a:r>
          </a:p>
          <a:p>
            <a:endParaRPr lang="fr-FR" dirty="0"/>
          </a:p>
          <a:p>
            <a:r>
              <a:rPr lang="fr-FR" dirty="0"/>
              <a:t>*Les missions diplomatiques européennes sans résultats vont</a:t>
            </a:r>
          </a:p>
          <a:p>
            <a:r>
              <a:rPr lang="fr-FR" dirty="0"/>
              <a:t>Laisser la place à des attaques navales</a:t>
            </a:r>
          </a:p>
          <a:p>
            <a:r>
              <a:rPr lang="fr-FR" dirty="0"/>
              <a:t>Et ce sera…</a:t>
            </a:r>
          </a:p>
          <a:p>
            <a:endParaRPr lang="fr-FR" dirty="0"/>
          </a:p>
          <a:p>
            <a:r>
              <a:rPr lang="fr-FR" dirty="0"/>
              <a:t>*1839-42 : La 1</a:t>
            </a:r>
            <a:r>
              <a:rPr lang="fr-FR" baseline="30000" dirty="0"/>
              <a:t>ère</a:t>
            </a:r>
            <a:r>
              <a:rPr lang="fr-FR" dirty="0"/>
              <a:t> guerre de l’Opium</a:t>
            </a:r>
          </a:p>
          <a:p>
            <a:endParaRPr lang="fr-FR" dirty="0"/>
          </a:p>
          <a:p>
            <a:r>
              <a:rPr lang="fr-FR" dirty="0"/>
              <a:t>*A suivre...</a:t>
            </a:r>
          </a:p>
          <a:p>
            <a:endParaRPr lang="fr-FR" dirty="0"/>
          </a:p>
          <a:p>
            <a:r>
              <a:rPr lang="fr-FR" dirty="0"/>
              <a:t>*En attendant, après le cœur chinois</a:t>
            </a:r>
          </a:p>
          <a:p>
            <a:r>
              <a:rPr lang="fr-FR" dirty="0"/>
              <a:t>Au sud, la périphérie indochinoise…</a:t>
            </a:r>
          </a:p>
        </p:txBody>
      </p:sp>
      <p:pic>
        <p:nvPicPr>
          <p:cNvPr id="4102" name="Picture 2" descr="C:\Users\Christophe\Pictures\My Scans\2016-02 (févr.)\scan0004.jpg">
            <a:extLst>
              <a:ext uri="{FF2B5EF4-FFF2-40B4-BE49-F238E27FC236}">
                <a16:creationId xmlns:a16="http://schemas.microsoft.com/office/drawing/2014/main" id="{94C5DE48-2B89-E016-09DD-90B9F4142EA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40893" y="157045"/>
            <a:ext cx="7904449" cy="654390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112" name="Ellipse 4111">
            <a:extLst>
              <a:ext uri="{FF2B5EF4-FFF2-40B4-BE49-F238E27FC236}">
                <a16:creationId xmlns:a16="http://schemas.microsoft.com/office/drawing/2014/main" id="{5A2A7C72-4BA6-87AD-B56A-B1347EF6EB36}"/>
              </a:ext>
            </a:extLst>
          </p:cNvPr>
          <p:cNvSpPr/>
          <p:nvPr/>
        </p:nvSpPr>
        <p:spPr>
          <a:xfrm>
            <a:off x="8942601" y="5687765"/>
            <a:ext cx="144016" cy="122312"/>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3" name="Ellipse 4112">
            <a:extLst>
              <a:ext uri="{FF2B5EF4-FFF2-40B4-BE49-F238E27FC236}">
                <a16:creationId xmlns:a16="http://schemas.microsoft.com/office/drawing/2014/main" id="{5D53C502-75ED-BB95-95C5-76CEA151F1CE}"/>
              </a:ext>
            </a:extLst>
          </p:cNvPr>
          <p:cNvSpPr/>
          <p:nvPr/>
        </p:nvSpPr>
        <p:spPr>
          <a:xfrm>
            <a:off x="9479235" y="5565453"/>
            <a:ext cx="144016" cy="122312"/>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4" name="Ellipse 4113">
            <a:extLst>
              <a:ext uri="{FF2B5EF4-FFF2-40B4-BE49-F238E27FC236}">
                <a16:creationId xmlns:a16="http://schemas.microsoft.com/office/drawing/2014/main" id="{DA70B22A-D06A-75F3-9C1B-718F2DF84456}"/>
              </a:ext>
            </a:extLst>
          </p:cNvPr>
          <p:cNvSpPr/>
          <p:nvPr/>
        </p:nvSpPr>
        <p:spPr>
          <a:xfrm>
            <a:off x="9715163" y="5413318"/>
            <a:ext cx="144016" cy="122312"/>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5" name="Ellipse 4114">
            <a:extLst>
              <a:ext uri="{FF2B5EF4-FFF2-40B4-BE49-F238E27FC236}">
                <a16:creationId xmlns:a16="http://schemas.microsoft.com/office/drawing/2014/main" id="{67707FD0-01BE-4728-5A16-471ACA81F1D6}"/>
              </a:ext>
            </a:extLst>
          </p:cNvPr>
          <p:cNvSpPr/>
          <p:nvPr/>
        </p:nvSpPr>
        <p:spPr>
          <a:xfrm>
            <a:off x="9851856" y="5179027"/>
            <a:ext cx="144016" cy="122312"/>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6" name="Ellipse 4115">
            <a:extLst>
              <a:ext uri="{FF2B5EF4-FFF2-40B4-BE49-F238E27FC236}">
                <a16:creationId xmlns:a16="http://schemas.microsoft.com/office/drawing/2014/main" id="{07E56702-47FC-2FAF-B877-8D2967EE78AB}"/>
              </a:ext>
            </a:extLst>
          </p:cNvPr>
          <p:cNvSpPr/>
          <p:nvPr/>
        </p:nvSpPr>
        <p:spPr>
          <a:xfrm>
            <a:off x="10125788" y="4542846"/>
            <a:ext cx="144016" cy="122312"/>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7" name="Ellipse 4116">
            <a:extLst>
              <a:ext uri="{FF2B5EF4-FFF2-40B4-BE49-F238E27FC236}">
                <a16:creationId xmlns:a16="http://schemas.microsoft.com/office/drawing/2014/main" id="{D4FDCD2F-3209-580C-7A9B-DD9818D80CB8}"/>
              </a:ext>
            </a:extLst>
          </p:cNvPr>
          <p:cNvSpPr/>
          <p:nvPr/>
        </p:nvSpPr>
        <p:spPr>
          <a:xfrm>
            <a:off x="9132752" y="5767058"/>
            <a:ext cx="144016" cy="122312"/>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8" name="Ellipse 4117">
            <a:extLst>
              <a:ext uri="{FF2B5EF4-FFF2-40B4-BE49-F238E27FC236}">
                <a16:creationId xmlns:a16="http://schemas.microsoft.com/office/drawing/2014/main" id="{0A65D4D6-4B25-65A1-85E0-D127A6065058}"/>
              </a:ext>
            </a:extLst>
          </p:cNvPr>
          <p:cNvSpPr/>
          <p:nvPr/>
        </p:nvSpPr>
        <p:spPr>
          <a:xfrm>
            <a:off x="10053780" y="4305569"/>
            <a:ext cx="144016" cy="122312"/>
          </a:xfrm>
          <a:prstGeom prst="ellipse">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19" name="Ellipse 4118">
            <a:extLst>
              <a:ext uri="{FF2B5EF4-FFF2-40B4-BE49-F238E27FC236}">
                <a16:creationId xmlns:a16="http://schemas.microsoft.com/office/drawing/2014/main" id="{E9170B9A-BC84-8EAC-475B-BC2FE269EF17}"/>
              </a:ext>
            </a:extLst>
          </p:cNvPr>
          <p:cNvSpPr/>
          <p:nvPr/>
        </p:nvSpPr>
        <p:spPr>
          <a:xfrm>
            <a:off x="9408806" y="3156997"/>
            <a:ext cx="144016" cy="122312"/>
          </a:xfrm>
          <a:prstGeom prst="ellipse">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20" name="Ellipse 4119">
            <a:extLst>
              <a:ext uri="{FF2B5EF4-FFF2-40B4-BE49-F238E27FC236}">
                <a16:creationId xmlns:a16="http://schemas.microsoft.com/office/drawing/2014/main" id="{A6F2E8FE-7403-EBD6-39E8-F16E13EAD6B8}"/>
              </a:ext>
            </a:extLst>
          </p:cNvPr>
          <p:cNvSpPr/>
          <p:nvPr/>
        </p:nvSpPr>
        <p:spPr>
          <a:xfrm>
            <a:off x="9129042" y="4542846"/>
            <a:ext cx="144016" cy="122312"/>
          </a:xfrm>
          <a:prstGeom prst="ellipse">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46AF2330-642D-7D0F-AAF6-FD146041D5D4}"/>
              </a:ext>
            </a:extLst>
          </p:cNvPr>
          <p:cNvSpPr/>
          <p:nvPr/>
        </p:nvSpPr>
        <p:spPr>
          <a:xfrm>
            <a:off x="9266937" y="3034470"/>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2729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D5353-E728-1C3A-A863-CB872F80635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32BDEAF-CD91-BFE5-BB8B-C34D46EC597D}"/>
              </a:ext>
            </a:extLst>
          </p:cNvPr>
          <p:cNvSpPr/>
          <p:nvPr/>
        </p:nvSpPr>
        <p:spPr>
          <a:xfrm>
            <a:off x="131927" y="117693"/>
            <a:ext cx="4844127" cy="4724370"/>
          </a:xfrm>
          <a:prstGeom prst="rect">
            <a:avLst/>
          </a:prstGeom>
          <a:solidFill>
            <a:schemeClr val="tx2">
              <a:lumMod val="20000"/>
              <a:lumOff val="80000"/>
            </a:schemeClr>
          </a:solidFill>
          <a:ln w="38100">
            <a:solidFill>
              <a:schemeClr val="tx1"/>
            </a:solidFill>
          </a:ln>
        </p:spPr>
        <p:txBody>
          <a:bodyPr wrap="square">
            <a:spAutoFit/>
          </a:bodyPr>
          <a:lstStyle/>
          <a:p>
            <a:r>
              <a:rPr lang="fr-FR" sz="1700" b="1" kern="100" dirty="0">
                <a:effectLst/>
                <a:ea typeface="Aptos" panose="020B0004020202020204" pitchFamily="34" charset="0"/>
                <a:cs typeface="Times New Roman" panose="02020603050405020304" pitchFamily="18" charset="0"/>
              </a:rPr>
              <a:t>1691-1759 : … Pour pacifier et asseoir la domination de la Chine sur ces conquêtes, autour du lamaïsme d’origine tibétaine, unification religieuse des Chinois, des Mongols et des Tibétains sous la protection de la puissance impériale chinoise ; …</a:t>
            </a:r>
          </a:p>
          <a:p>
            <a:endParaRPr lang="fr-FR" b="1" kern="100" dirty="0">
              <a:cs typeface="Times New Roman" panose="02020603050405020304" pitchFamily="18" charset="0"/>
            </a:endParaRPr>
          </a:p>
          <a:p>
            <a:r>
              <a:rPr lang="fr-FR" dirty="0"/>
              <a:t>*Au XVIIIe siècle…</a:t>
            </a:r>
          </a:p>
          <a:p>
            <a:r>
              <a:rPr lang="fr-FR" dirty="0"/>
              <a:t>Pour pacifier et asseoir leur domination</a:t>
            </a:r>
          </a:p>
          <a:p>
            <a:r>
              <a:rPr lang="fr-FR" dirty="0"/>
              <a:t>De ce vaste espace périphérique conquis…</a:t>
            </a:r>
          </a:p>
          <a:p>
            <a:endParaRPr lang="fr-FR" dirty="0"/>
          </a:p>
          <a:p>
            <a:r>
              <a:rPr lang="fr-FR" u="sng" dirty="0"/>
              <a:t>A Pékin</a:t>
            </a:r>
            <a:r>
              <a:rPr lang="fr-FR" dirty="0"/>
              <a:t>, les souverains Qing se poseront</a:t>
            </a:r>
          </a:p>
          <a:p>
            <a:r>
              <a:rPr lang="fr-FR" dirty="0"/>
              <a:t>En défenseurs du lamaïsme tibéto-mongol</a:t>
            </a:r>
          </a:p>
          <a:p>
            <a:endParaRPr lang="fr-FR" dirty="0"/>
          </a:p>
          <a:p>
            <a:r>
              <a:rPr lang="fr-FR" dirty="0"/>
              <a:t>NB : 1732 : L’empereur </a:t>
            </a:r>
            <a:r>
              <a:rPr lang="fr-FR" sz="1800" dirty="0" err="1">
                <a:solidFill>
                  <a:schemeClr val="tx1"/>
                </a:solidFill>
              </a:rPr>
              <a:t>Yongzheng</a:t>
            </a:r>
            <a:r>
              <a:rPr lang="fr-FR" dirty="0"/>
              <a:t> transforme une partie de son palais en temple lamaïste</a:t>
            </a:r>
          </a:p>
          <a:p>
            <a:endParaRPr lang="fr-FR" dirty="0"/>
          </a:p>
          <a:p>
            <a:r>
              <a:rPr lang="fr-FR" dirty="0"/>
              <a:t>*Citons Jacques </a:t>
            </a:r>
            <a:r>
              <a:rPr lang="fr-FR" dirty="0" err="1"/>
              <a:t>Gernet</a:t>
            </a:r>
            <a:r>
              <a:rPr lang="fr-FR" dirty="0"/>
              <a:t>…</a:t>
            </a:r>
          </a:p>
        </p:txBody>
      </p:sp>
      <p:pic>
        <p:nvPicPr>
          <p:cNvPr id="4" name="Picture 2" descr="C:\Users\Christophe\Pictures\My Scans\2016-02 (févr.)\scan0003.jpg">
            <a:extLst>
              <a:ext uri="{FF2B5EF4-FFF2-40B4-BE49-F238E27FC236}">
                <a16:creationId xmlns:a16="http://schemas.microsoft.com/office/drawing/2014/main" id="{8F3BB202-B687-5706-7AF5-CA7EF53B6E4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EE0C05-4E8C-393A-2B87-806E332ECE52}"/>
              </a:ext>
            </a:extLst>
          </p:cNvPr>
          <p:cNvSpPr/>
          <p:nvPr/>
        </p:nvSpPr>
        <p:spPr>
          <a:xfrm>
            <a:off x="6367084" y="1487483"/>
            <a:ext cx="576064" cy="307777"/>
          </a:xfrm>
          <a:prstGeom prst="rect">
            <a:avLst/>
          </a:prstGeom>
          <a:solidFill>
            <a:srgbClr val="ED7D31"/>
          </a:solidFill>
          <a:ln w="38100">
            <a:solidFill>
              <a:schemeClr val="tx1"/>
            </a:solidFill>
          </a:ln>
        </p:spPr>
        <p:txBody>
          <a:bodyPr wrap="square">
            <a:spAutoFit/>
          </a:bodyPr>
          <a:lstStyle/>
          <a:p>
            <a:r>
              <a:rPr lang="fr-FR" sz="1400" b="1" dirty="0"/>
              <a:t>1759</a:t>
            </a:r>
          </a:p>
        </p:txBody>
      </p:sp>
      <p:sp>
        <p:nvSpPr>
          <p:cNvPr id="6" name="Rectangle 5">
            <a:extLst>
              <a:ext uri="{FF2B5EF4-FFF2-40B4-BE49-F238E27FC236}">
                <a16:creationId xmlns:a16="http://schemas.microsoft.com/office/drawing/2014/main" id="{E98A48E2-C4E1-3C3B-F1BD-A4B7824E93C5}"/>
              </a:ext>
            </a:extLst>
          </p:cNvPr>
          <p:cNvSpPr/>
          <p:nvPr/>
        </p:nvSpPr>
        <p:spPr>
          <a:xfrm>
            <a:off x="7358868" y="3374898"/>
            <a:ext cx="576064" cy="307777"/>
          </a:xfrm>
          <a:prstGeom prst="rect">
            <a:avLst/>
          </a:prstGeom>
          <a:solidFill>
            <a:schemeClr val="accent2"/>
          </a:solidFill>
          <a:ln w="38100">
            <a:solidFill>
              <a:schemeClr val="tx1"/>
            </a:solidFill>
          </a:ln>
        </p:spPr>
        <p:txBody>
          <a:bodyPr wrap="square">
            <a:spAutoFit/>
          </a:bodyPr>
          <a:lstStyle/>
          <a:p>
            <a:r>
              <a:rPr lang="fr-FR" sz="1400" b="1" dirty="0"/>
              <a:t>1724</a:t>
            </a:r>
          </a:p>
        </p:txBody>
      </p:sp>
      <p:sp>
        <p:nvSpPr>
          <p:cNvPr id="7" name="Rectangle 6">
            <a:extLst>
              <a:ext uri="{FF2B5EF4-FFF2-40B4-BE49-F238E27FC236}">
                <a16:creationId xmlns:a16="http://schemas.microsoft.com/office/drawing/2014/main" id="{002C330C-0FD2-FABC-75F4-7E8D0E20FBE3}"/>
              </a:ext>
            </a:extLst>
          </p:cNvPr>
          <p:cNvSpPr/>
          <p:nvPr/>
        </p:nvSpPr>
        <p:spPr>
          <a:xfrm>
            <a:off x="8500934" y="1814662"/>
            <a:ext cx="576064" cy="307777"/>
          </a:xfrm>
          <a:prstGeom prst="rect">
            <a:avLst/>
          </a:prstGeom>
          <a:solidFill>
            <a:srgbClr val="FFFF00"/>
          </a:solidFill>
          <a:ln w="38100">
            <a:solidFill>
              <a:schemeClr val="tx1"/>
            </a:solidFill>
          </a:ln>
        </p:spPr>
        <p:txBody>
          <a:bodyPr wrap="square">
            <a:spAutoFit/>
          </a:bodyPr>
          <a:lstStyle/>
          <a:p>
            <a:r>
              <a:rPr lang="fr-FR" sz="1400" b="1" dirty="0"/>
              <a:t>1691</a:t>
            </a:r>
          </a:p>
        </p:txBody>
      </p:sp>
      <p:sp>
        <p:nvSpPr>
          <p:cNvPr id="12" name="Rectangle 11">
            <a:extLst>
              <a:ext uri="{FF2B5EF4-FFF2-40B4-BE49-F238E27FC236}">
                <a16:creationId xmlns:a16="http://schemas.microsoft.com/office/drawing/2014/main" id="{CC06A6DA-4BA9-B84B-20A5-3187A211083F}"/>
              </a:ext>
            </a:extLst>
          </p:cNvPr>
          <p:cNvSpPr/>
          <p:nvPr/>
        </p:nvSpPr>
        <p:spPr>
          <a:xfrm>
            <a:off x="10656424" y="1179706"/>
            <a:ext cx="576064" cy="307777"/>
          </a:xfrm>
          <a:prstGeom prst="rect">
            <a:avLst/>
          </a:prstGeom>
          <a:solidFill>
            <a:srgbClr val="FFFF00"/>
          </a:solidFill>
          <a:ln w="38100">
            <a:solidFill>
              <a:schemeClr val="tx1"/>
            </a:solidFill>
          </a:ln>
        </p:spPr>
        <p:txBody>
          <a:bodyPr wrap="square">
            <a:spAutoFit/>
          </a:bodyPr>
          <a:lstStyle/>
          <a:p>
            <a:r>
              <a:rPr lang="fr-FR" sz="1400" b="1" dirty="0"/>
              <a:t>1636</a:t>
            </a:r>
          </a:p>
        </p:txBody>
      </p:sp>
      <p:sp>
        <p:nvSpPr>
          <p:cNvPr id="13" name="Rectangle 12">
            <a:extLst>
              <a:ext uri="{FF2B5EF4-FFF2-40B4-BE49-F238E27FC236}">
                <a16:creationId xmlns:a16="http://schemas.microsoft.com/office/drawing/2014/main" id="{2E041168-05A1-57A8-42C2-B34FB27C8745}"/>
              </a:ext>
            </a:extLst>
          </p:cNvPr>
          <p:cNvSpPr/>
          <p:nvPr/>
        </p:nvSpPr>
        <p:spPr>
          <a:xfrm>
            <a:off x="8500934" y="1814662"/>
            <a:ext cx="576064" cy="307777"/>
          </a:xfrm>
          <a:prstGeom prst="rect">
            <a:avLst/>
          </a:prstGeom>
          <a:solidFill>
            <a:schemeClr val="accent2"/>
          </a:solidFill>
          <a:ln w="38100">
            <a:solidFill>
              <a:schemeClr val="tx1"/>
            </a:solidFill>
          </a:ln>
        </p:spPr>
        <p:txBody>
          <a:bodyPr wrap="square">
            <a:spAutoFit/>
          </a:bodyPr>
          <a:lstStyle/>
          <a:p>
            <a:r>
              <a:rPr lang="fr-FR" sz="1400" b="1" dirty="0"/>
              <a:t>1691</a:t>
            </a:r>
          </a:p>
        </p:txBody>
      </p:sp>
      <p:sp>
        <p:nvSpPr>
          <p:cNvPr id="14" name="Rectangle 13">
            <a:extLst>
              <a:ext uri="{FF2B5EF4-FFF2-40B4-BE49-F238E27FC236}">
                <a16:creationId xmlns:a16="http://schemas.microsoft.com/office/drawing/2014/main" id="{1E8D3527-E38C-D7B0-2594-60FD3C6B3EC2}"/>
              </a:ext>
            </a:extLst>
          </p:cNvPr>
          <p:cNvSpPr/>
          <p:nvPr/>
        </p:nvSpPr>
        <p:spPr>
          <a:xfrm>
            <a:off x="5737791" y="3715635"/>
            <a:ext cx="811995" cy="307777"/>
          </a:xfrm>
          <a:prstGeom prst="rect">
            <a:avLst/>
          </a:prstGeom>
          <a:solidFill>
            <a:srgbClr val="ED7D31"/>
          </a:solidFill>
          <a:ln w="38100">
            <a:solidFill>
              <a:schemeClr val="tx1"/>
            </a:solidFill>
          </a:ln>
        </p:spPr>
        <p:txBody>
          <a:bodyPr wrap="square">
            <a:spAutoFit/>
          </a:bodyPr>
          <a:lstStyle/>
          <a:p>
            <a:r>
              <a:rPr lang="fr-FR" sz="1400" b="1" dirty="0"/>
              <a:t>1720-51</a:t>
            </a:r>
          </a:p>
        </p:txBody>
      </p:sp>
      <p:sp>
        <p:nvSpPr>
          <p:cNvPr id="15" name="Rectangle 14">
            <a:extLst>
              <a:ext uri="{FF2B5EF4-FFF2-40B4-BE49-F238E27FC236}">
                <a16:creationId xmlns:a16="http://schemas.microsoft.com/office/drawing/2014/main" id="{C976B461-17AD-F234-0405-F96D08898267}"/>
              </a:ext>
            </a:extLst>
          </p:cNvPr>
          <p:cNvSpPr/>
          <p:nvPr/>
        </p:nvSpPr>
        <p:spPr>
          <a:xfrm>
            <a:off x="10656424" y="1179706"/>
            <a:ext cx="576064" cy="307777"/>
          </a:xfrm>
          <a:prstGeom prst="rect">
            <a:avLst/>
          </a:prstGeom>
          <a:solidFill>
            <a:schemeClr val="accent2"/>
          </a:solidFill>
          <a:ln w="38100">
            <a:solidFill>
              <a:schemeClr val="tx1"/>
            </a:solidFill>
          </a:ln>
        </p:spPr>
        <p:txBody>
          <a:bodyPr wrap="square">
            <a:spAutoFit/>
          </a:bodyPr>
          <a:lstStyle/>
          <a:p>
            <a:r>
              <a:rPr lang="fr-FR" sz="1400" b="1" dirty="0"/>
              <a:t>1635</a:t>
            </a:r>
          </a:p>
        </p:txBody>
      </p:sp>
      <p:sp>
        <p:nvSpPr>
          <p:cNvPr id="16" name="Ellipse 15">
            <a:extLst>
              <a:ext uri="{FF2B5EF4-FFF2-40B4-BE49-F238E27FC236}">
                <a16:creationId xmlns:a16="http://schemas.microsoft.com/office/drawing/2014/main" id="{A3315BED-B010-EF83-69BD-537A9E1D845A}"/>
              </a:ext>
            </a:extLst>
          </p:cNvPr>
          <p:cNvSpPr/>
          <p:nvPr/>
        </p:nvSpPr>
        <p:spPr>
          <a:xfrm>
            <a:off x="9678182" y="2735409"/>
            <a:ext cx="174870" cy="1489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38100">
                <a:solidFill>
                  <a:schemeClr val="tx1"/>
                </a:solidFill>
              </a:ln>
            </a:endParaRPr>
          </a:p>
        </p:txBody>
      </p:sp>
      <p:sp>
        <p:nvSpPr>
          <p:cNvPr id="17" name="Ellipse 16">
            <a:extLst>
              <a:ext uri="{FF2B5EF4-FFF2-40B4-BE49-F238E27FC236}">
                <a16:creationId xmlns:a16="http://schemas.microsoft.com/office/drawing/2014/main" id="{E0B5E2FE-BD4D-9FFE-90AF-DF1367102BC5}"/>
              </a:ext>
            </a:extLst>
          </p:cNvPr>
          <p:cNvSpPr/>
          <p:nvPr/>
        </p:nvSpPr>
        <p:spPr>
          <a:xfrm>
            <a:off x="8711827" y="1613018"/>
            <a:ext cx="174870" cy="148974"/>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38100">
                <a:solidFill>
                  <a:schemeClr val="tx1"/>
                </a:solidFill>
              </a:ln>
            </a:endParaRPr>
          </a:p>
        </p:txBody>
      </p:sp>
      <p:sp>
        <p:nvSpPr>
          <p:cNvPr id="18" name="Ellipse 17">
            <a:extLst>
              <a:ext uri="{FF2B5EF4-FFF2-40B4-BE49-F238E27FC236}">
                <a16:creationId xmlns:a16="http://schemas.microsoft.com/office/drawing/2014/main" id="{A0FCAB79-48F5-B509-8D25-20EB5481EF7F}"/>
              </a:ext>
            </a:extLst>
          </p:cNvPr>
          <p:cNvSpPr/>
          <p:nvPr/>
        </p:nvSpPr>
        <p:spPr>
          <a:xfrm>
            <a:off x="6637221" y="3874438"/>
            <a:ext cx="174870" cy="148974"/>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38100">
                <a:solidFill>
                  <a:schemeClr val="tx1"/>
                </a:solidFill>
              </a:ln>
            </a:endParaRPr>
          </a:p>
        </p:txBody>
      </p:sp>
    </p:spTree>
    <p:extLst>
      <p:ext uri="{BB962C8B-B14F-4D97-AF65-F5344CB8AC3E}">
        <p14:creationId xmlns:p14="http://schemas.microsoft.com/office/powerpoint/2010/main" val="15804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74726-488A-4DF2-A3EA-24EA0077C69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C392D01-A2BD-6BBF-913C-1B5B06B2F1D4}"/>
              </a:ext>
            </a:extLst>
          </p:cNvPr>
          <p:cNvSpPr/>
          <p:nvPr/>
        </p:nvSpPr>
        <p:spPr>
          <a:xfrm>
            <a:off x="131928" y="166328"/>
            <a:ext cx="4767618" cy="5909310"/>
          </a:xfrm>
          <a:prstGeom prst="rect">
            <a:avLst/>
          </a:prstGeom>
          <a:solidFill>
            <a:schemeClr val="tx2">
              <a:lumMod val="20000"/>
              <a:lumOff val="80000"/>
            </a:schemeClr>
          </a:solidFill>
          <a:ln w="38100">
            <a:solidFill>
              <a:schemeClr val="tx1"/>
            </a:solidFill>
          </a:ln>
        </p:spPr>
        <p:txBody>
          <a:bodyPr wrap="square">
            <a:spAutoFit/>
          </a:bodyPr>
          <a:lstStyle/>
          <a:p>
            <a:r>
              <a:rPr lang="fr-FR" sz="1800" b="1" kern="100" dirty="0">
                <a:effectLst/>
                <a:ea typeface="Aptos" panose="020B0004020202020204" pitchFamily="34" charset="0"/>
                <a:cs typeface="Times New Roman" panose="02020603050405020304" pitchFamily="18" charset="0"/>
              </a:rPr>
              <a:t>1691-1759 : … Pour pacifier et asseoir la domination de la Chine sur ces conquêtes, autour du lamaïsme d’origine tibétaine, unification religieuse des Chinois, des Mongols et des Tibétains sous la protection de la puissance impériale chinoise ; …</a:t>
            </a:r>
          </a:p>
          <a:p>
            <a:endParaRPr lang="fr-FR" dirty="0"/>
          </a:p>
          <a:p>
            <a:r>
              <a:rPr lang="fr-FR" dirty="0"/>
              <a:t>*</a:t>
            </a:r>
            <a:r>
              <a:rPr lang="fr-FR" i="1" dirty="0"/>
              <a:t>Apparaître comme </a:t>
            </a:r>
            <a:r>
              <a:rPr lang="fr-FR" sz="1700" i="1" dirty="0"/>
              <a:t>les protecteurs du Dalaï-lama</a:t>
            </a:r>
            <a:r>
              <a:rPr lang="fr-FR" i="1" dirty="0"/>
              <a:t> C’était s’assurer auprès des tribus des steppes</a:t>
            </a:r>
          </a:p>
          <a:p>
            <a:r>
              <a:rPr lang="fr-FR" i="1" dirty="0"/>
              <a:t>Un immense prestige</a:t>
            </a:r>
            <a:r>
              <a:rPr lang="fr-FR" dirty="0"/>
              <a:t> (…)</a:t>
            </a:r>
          </a:p>
          <a:p>
            <a:endParaRPr lang="fr-FR" dirty="0"/>
          </a:p>
          <a:p>
            <a:r>
              <a:rPr lang="fr-FR" dirty="0"/>
              <a:t>*</a:t>
            </a:r>
            <a:r>
              <a:rPr lang="fr-FR" i="1" dirty="0"/>
              <a:t>La diplomatie des Qing consistera</a:t>
            </a:r>
          </a:p>
          <a:p>
            <a:r>
              <a:rPr lang="fr-FR" i="1" dirty="0"/>
              <a:t>- A renchérir sur les faveurs des Mongols</a:t>
            </a:r>
          </a:p>
          <a:p>
            <a:r>
              <a:rPr lang="fr-FR" i="1" dirty="0"/>
              <a:t>Envers les autorités religieuses du Tibet…</a:t>
            </a:r>
          </a:p>
          <a:p>
            <a:r>
              <a:rPr lang="fr-FR" i="1" dirty="0"/>
              <a:t>- Tout en faisant sentir aux Tibétains</a:t>
            </a:r>
          </a:p>
          <a:p>
            <a:r>
              <a:rPr lang="fr-FR" i="1" dirty="0"/>
              <a:t>La supériorité de la Chine</a:t>
            </a:r>
            <a:r>
              <a:rPr lang="fr-FR" dirty="0"/>
              <a:t>.</a:t>
            </a:r>
          </a:p>
          <a:p>
            <a:endParaRPr lang="fr-FR" dirty="0"/>
          </a:p>
          <a:p>
            <a:r>
              <a:rPr lang="fr-FR" dirty="0"/>
              <a:t>*NB : Rappel : Tout comme dans le même temps</a:t>
            </a:r>
          </a:p>
          <a:p>
            <a:r>
              <a:rPr lang="fr-FR" dirty="0"/>
              <a:t>Dans les </a:t>
            </a:r>
            <a:r>
              <a:rPr lang="fr-FR" i="1" dirty="0"/>
              <a:t>18 provinces</a:t>
            </a:r>
          </a:p>
          <a:p>
            <a:r>
              <a:rPr lang="fr-FR" dirty="0"/>
              <a:t>Les Qing </a:t>
            </a:r>
            <a:r>
              <a:rPr lang="fr-FR" i="1" dirty="0"/>
              <a:t>adoptent</a:t>
            </a:r>
            <a:r>
              <a:rPr lang="fr-FR" dirty="0"/>
              <a:t> la culture chinoise</a:t>
            </a:r>
          </a:p>
          <a:p>
            <a:r>
              <a:rPr lang="fr-FR" dirty="0"/>
              <a:t>Et rallient ainsi ses élites</a:t>
            </a:r>
          </a:p>
        </p:txBody>
      </p:sp>
      <p:pic>
        <p:nvPicPr>
          <p:cNvPr id="4" name="Picture 2" descr="C:\Users\Christophe\Pictures\My Scans\2016-02 (févr.)\scan0003.jpg">
            <a:extLst>
              <a:ext uri="{FF2B5EF4-FFF2-40B4-BE49-F238E27FC236}">
                <a16:creationId xmlns:a16="http://schemas.microsoft.com/office/drawing/2014/main" id="{AF27525A-8CB4-BBE6-F87D-39D8553DD31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BE2A6C1-19DD-F511-0C69-B2A4B73AE4D6}"/>
              </a:ext>
            </a:extLst>
          </p:cNvPr>
          <p:cNvSpPr/>
          <p:nvPr/>
        </p:nvSpPr>
        <p:spPr>
          <a:xfrm>
            <a:off x="6367084" y="1487483"/>
            <a:ext cx="576064" cy="307777"/>
          </a:xfrm>
          <a:prstGeom prst="rect">
            <a:avLst/>
          </a:prstGeom>
          <a:solidFill>
            <a:srgbClr val="ED7D31"/>
          </a:solidFill>
          <a:ln w="38100">
            <a:solidFill>
              <a:schemeClr val="tx1"/>
            </a:solidFill>
          </a:ln>
        </p:spPr>
        <p:txBody>
          <a:bodyPr wrap="square">
            <a:spAutoFit/>
          </a:bodyPr>
          <a:lstStyle/>
          <a:p>
            <a:r>
              <a:rPr lang="fr-FR" sz="1400" dirty="0"/>
              <a:t>1759</a:t>
            </a:r>
          </a:p>
        </p:txBody>
      </p:sp>
      <p:sp>
        <p:nvSpPr>
          <p:cNvPr id="6" name="Rectangle 5">
            <a:extLst>
              <a:ext uri="{FF2B5EF4-FFF2-40B4-BE49-F238E27FC236}">
                <a16:creationId xmlns:a16="http://schemas.microsoft.com/office/drawing/2014/main" id="{412AEBAF-107F-F419-DEED-D69095C92C5E}"/>
              </a:ext>
            </a:extLst>
          </p:cNvPr>
          <p:cNvSpPr/>
          <p:nvPr/>
        </p:nvSpPr>
        <p:spPr>
          <a:xfrm>
            <a:off x="7358868" y="3374898"/>
            <a:ext cx="576064" cy="307777"/>
          </a:xfrm>
          <a:prstGeom prst="rect">
            <a:avLst/>
          </a:prstGeom>
          <a:solidFill>
            <a:schemeClr val="accent2"/>
          </a:solidFill>
          <a:ln w="38100">
            <a:solidFill>
              <a:schemeClr val="tx1"/>
            </a:solidFill>
          </a:ln>
        </p:spPr>
        <p:txBody>
          <a:bodyPr wrap="square">
            <a:spAutoFit/>
          </a:bodyPr>
          <a:lstStyle/>
          <a:p>
            <a:r>
              <a:rPr lang="fr-FR" sz="1400" dirty="0"/>
              <a:t>1724</a:t>
            </a:r>
          </a:p>
        </p:txBody>
      </p:sp>
      <p:sp>
        <p:nvSpPr>
          <p:cNvPr id="7" name="Rectangle 6">
            <a:extLst>
              <a:ext uri="{FF2B5EF4-FFF2-40B4-BE49-F238E27FC236}">
                <a16:creationId xmlns:a16="http://schemas.microsoft.com/office/drawing/2014/main" id="{66CCFEE6-ED51-E249-2639-854891A95696}"/>
              </a:ext>
            </a:extLst>
          </p:cNvPr>
          <p:cNvSpPr/>
          <p:nvPr/>
        </p:nvSpPr>
        <p:spPr>
          <a:xfrm>
            <a:off x="8500934" y="1814662"/>
            <a:ext cx="576064" cy="307777"/>
          </a:xfrm>
          <a:prstGeom prst="rect">
            <a:avLst/>
          </a:prstGeom>
          <a:solidFill>
            <a:srgbClr val="FFFF00"/>
          </a:solidFill>
          <a:ln w="38100">
            <a:solidFill>
              <a:schemeClr val="tx1"/>
            </a:solidFill>
          </a:ln>
        </p:spPr>
        <p:txBody>
          <a:bodyPr wrap="square">
            <a:spAutoFit/>
          </a:bodyPr>
          <a:lstStyle/>
          <a:p>
            <a:r>
              <a:rPr lang="fr-FR" sz="1400" dirty="0"/>
              <a:t>1691</a:t>
            </a:r>
          </a:p>
        </p:txBody>
      </p:sp>
      <p:sp>
        <p:nvSpPr>
          <p:cNvPr id="12" name="Rectangle 11">
            <a:extLst>
              <a:ext uri="{FF2B5EF4-FFF2-40B4-BE49-F238E27FC236}">
                <a16:creationId xmlns:a16="http://schemas.microsoft.com/office/drawing/2014/main" id="{22805F0B-170B-569B-E463-00FA437F274A}"/>
              </a:ext>
            </a:extLst>
          </p:cNvPr>
          <p:cNvSpPr/>
          <p:nvPr/>
        </p:nvSpPr>
        <p:spPr>
          <a:xfrm>
            <a:off x="10656424" y="1179706"/>
            <a:ext cx="576064" cy="307777"/>
          </a:xfrm>
          <a:prstGeom prst="rect">
            <a:avLst/>
          </a:prstGeom>
          <a:solidFill>
            <a:srgbClr val="FFFF00"/>
          </a:solidFill>
          <a:ln w="38100">
            <a:solidFill>
              <a:schemeClr val="tx1"/>
            </a:solidFill>
          </a:ln>
        </p:spPr>
        <p:txBody>
          <a:bodyPr wrap="square">
            <a:spAutoFit/>
          </a:bodyPr>
          <a:lstStyle/>
          <a:p>
            <a:r>
              <a:rPr lang="fr-FR" sz="1400" dirty="0"/>
              <a:t>1636</a:t>
            </a:r>
          </a:p>
        </p:txBody>
      </p:sp>
      <p:sp>
        <p:nvSpPr>
          <p:cNvPr id="13" name="Rectangle 12">
            <a:extLst>
              <a:ext uri="{FF2B5EF4-FFF2-40B4-BE49-F238E27FC236}">
                <a16:creationId xmlns:a16="http://schemas.microsoft.com/office/drawing/2014/main" id="{BE2A06AE-9627-8A89-BEE8-C1CD974CB693}"/>
              </a:ext>
            </a:extLst>
          </p:cNvPr>
          <p:cNvSpPr/>
          <p:nvPr/>
        </p:nvSpPr>
        <p:spPr>
          <a:xfrm>
            <a:off x="8500934" y="1814662"/>
            <a:ext cx="576064" cy="307777"/>
          </a:xfrm>
          <a:prstGeom prst="rect">
            <a:avLst/>
          </a:prstGeom>
          <a:solidFill>
            <a:schemeClr val="accent2"/>
          </a:solidFill>
          <a:ln w="38100">
            <a:solidFill>
              <a:schemeClr val="tx1"/>
            </a:solidFill>
          </a:ln>
        </p:spPr>
        <p:txBody>
          <a:bodyPr wrap="square">
            <a:spAutoFit/>
          </a:bodyPr>
          <a:lstStyle/>
          <a:p>
            <a:r>
              <a:rPr lang="fr-FR" sz="1400" dirty="0"/>
              <a:t>1691</a:t>
            </a:r>
          </a:p>
        </p:txBody>
      </p:sp>
      <p:sp>
        <p:nvSpPr>
          <p:cNvPr id="14" name="Rectangle 13">
            <a:extLst>
              <a:ext uri="{FF2B5EF4-FFF2-40B4-BE49-F238E27FC236}">
                <a16:creationId xmlns:a16="http://schemas.microsoft.com/office/drawing/2014/main" id="{E9C69330-A042-9809-0C48-96C3D8849CDA}"/>
              </a:ext>
            </a:extLst>
          </p:cNvPr>
          <p:cNvSpPr/>
          <p:nvPr/>
        </p:nvSpPr>
        <p:spPr>
          <a:xfrm>
            <a:off x="5737791" y="3715635"/>
            <a:ext cx="811995" cy="307777"/>
          </a:xfrm>
          <a:prstGeom prst="rect">
            <a:avLst/>
          </a:prstGeom>
          <a:solidFill>
            <a:srgbClr val="ED7D31"/>
          </a:solidFill>
          <a:ln w="38100">
            <a:solidFill>
              <a:schemeClr val="tx1"/>
            </a:solidFill>
          </a:ln>
        </p:spPr>
        <p:txBody>
          <a:bodyPr wrap="square">
            <a:spAutoFit/>
          </a:bodyPr>
          <a:lstStyle/>
          <a:p>
            <a:r>
              <a:rPr lang="fr-FR" sz="1400" dirty="0"/>
              <a:t>1720-51</a:t>
            </a:r>
          </a:p>
        </p:txBody>
      </p:sp>
      <p:sp>
        <p:nvSpPr>
          <p:cNvPr id="15" name="Rectangle 14">
            <a:extLst>
              <a:ext uri="{FF2B5EF4-FFF2-40B4-BE49-F238E27FC236}">
                <a16:creationId xmlns:a16="http://schemas.microsoft.com/office/drawing/2014/main" id="{B1DB83CD-CE76-7F2A-7D02-91ED73AEECAF}"/>
              </a:ext>
            </a:extLst>
          </p:cNvPr>
          <p:cNvSpPr/>
          <p:nvPr/>
        </p:nvSpPr>
        <p:spPr>
          <a:xfrm>
            <a:off x="10656424" y="1179706"/>
            <a:ext cx="576064" cy="307777"/>
          </a:xfrm>
          <a:prstGeom prst="rect">
            <a:avLst/>
          </a:prstGeom>
          <a:solidFill>
            <a:schemeClr val="accent2"/>
          </a:solidFill>
          <a:ln w="38100">
            <a:solidFill>
              <a:schemeClr val="tx1"/>
            </a:solidFill>
          </a:ln>
        </p:spPr>
        <p:txBody>
          <a:bodyPr wrap="square">
            <a:spAutoFit/>
          </a:bodyPr>
          <a:lstStyle/>
          <a:p>
            <a:r>
              <a:rPr lang="fr-FR" sz="1400" dirty="0"/>
              <a:t>1635</a:t>
            </a:r>
          </a:p>
        </p:txBody>
      </p:sp>
      <p:sp>
        <p:nvSpPr>
          <p:cNvPr id="16" name="Ellipse 15">
            <a:extLst>
              <a:ext uri="{FF2B5EF4-FFF2-40B4-BE49-F238E27FC236}">
                <a16:creationId xmlns:a16="http://schemas.microsoft.com/office/drawing/2014/main" id="{5C91CF8A-6ED8-121A-7010-6C16A604B7C2}"/>
              </a:ext>
            </a:extLst>
          </p:cNvPr>
          <p:cNvSpPr/>
          <p:nvPr/>
        </p:nvSpPr>
        <p:spPr>
          <a:xfrm>
            <a:off x="9678182" y="2735409"/>
            <a:ext cx="174870" cy="148974"/>
          </a:xfrm>
          <a:prstGeom prst="ellips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17" name="Ellipse 16">
            <a:extLst>
              <a:ext uri="{FF2B5EF4-FFF2-40B4-BE49-F238E27FC236}">
                <a16:creationId xmlns:a16="http://schemas.microsoft.com/office/drawing/2014/main" id="{B59EED5A-79DB-224F-CD3C-C94B57AFB885}"/>
              </a:ext>
            </a:extLst>
          </p:cNvPr>
          <p:cNvSpPr/>
          <p:nvPr/>
        </p:nvSpPr>
        <p:spPr>
          <a:xfrm>
            <a:off x="8711827" y="1613018"/>
            <a:ext cx="174870" cy="148974"/>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
        <p:nvSpPr>
          <p:cNvPr id="18" name="Ellipse 17">
            <a:extLst>
              <a:ext uri="{FF2B5EF4-FFF2-40B4-BE49-F238E27FC236}">
                <a16:creationId xmlns:a16="http://schemas.microsoft.com/office/drawing/2014/main" id="{E9190A51-2D90-AE45-9E72-C89CFFE04DBB}"/>
              </a:ext>
            </a:extLst>
          </p:cNvPr>
          <p:cNvSpPr/>
          <p:nvPr/>
        </p:nvSpPr>
        <p:spPr>
          <a:xfrm>
            <a:off x="6637221" y="3874438"/>
            <a:ext cx="174870" cy="148974"/>
          </a:xfrm>
          <a:prstGeom prst="ellipse">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39862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A5C41-5C9D-E8A3-2C45-5B69BEE5E03C}"/>
            </a:ext>
          </a:extLst>
        </p:cNvPr>
        <p:cNvGrpSpPr/>
        <p:nvPr/>
      </p:nvGrpSpPr>
      <p:grpSpPr>
        <a:xfrm>
          <a:off x="0" y="0"/>
          <a:ext cx="0" cy="0"/>
          <a:chOff x="0" y="0"/>
          <a:chExt cx="0" cy="0"/>
        </a:xfrm>
      </p:grpSpPr>
      <p:pic>
        <p:nvPicPr>
          <p:cNvPr id="3074" name="Picture 2" descr="C:\Users\Christophe\Pictures\My Scans\2016-02 (févr.)\scan0003.jpg">
            <a:extLst>
              <a:ext uri="{FF2B5EF4-FFF2-40B4-BE49-F238E27FC236}">
                <a16:creationId xmlns:a16="http://schemas.microsoft.com/office/drawing/2014/main" id="{7D17BF9B-617B-D507-7A37-6F1E9F185E6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52359" y="2942304"/>
            <a:ext cx="3982872" cy="37146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8EB8F65-20D6-9377-4960-9AE2C7320883}"/>
              </a:ext>
            </a:extLst>
          </p:cNvPr>
          <p:cNvSpPr/>
          <p:nvPr/>
        </p:nvSpPr>
        <p:spPr>
          <a:xfrm>
            <a:off x="131927" y="166328"/>
            <a:ext cx="4618328" cy="4801314"/>
          </a:xfrm>
          <a:prstGeom prst="rect">
            <a:avLst/>
          </a:prstGeom>
          <a:solidFill>
            <a:schemeClr val="tx2">
              <a:lumMod val="20000"/>
              <a:lumOff val="80000"/>
            </a:schemeClr>
          </a:solidFill>
          <a:ln w="38100">
            <a:solidFill>
              <a:schemeClr val="tx1"/>
            </a:solidFill>
          </a:ln>
        </p:spPr>
        <p:txBody>
          <a:bodyPr wrap="square">
            <a:spAutoFit/>
          </a:bodyPr>
          <a:lstStyle/>
          <a:p>
            <a:r>
              <a:rPr lang="fr-FR" b="1" kern="100" dirty="0">
                <a:effectLst/>
                <a:ea typeface="Aptos" panose="020B0004020202020204" pitchFamily="34" charset="0"/>
                <a:cs typeface="Times New Roman" panose="02020603050405020304" pitchFamily="18" charset="0"/>
              </a:rPr>
              <a:t>1691-1759 : … Au nord de la Chine, après deux millénaires de menace, fin et pacification de l’Empire conquérant des steppes ; Avec 13 millions </a:t>
            </a:r>
            <a:r>
              <a:rPr lang="fr-FR" b="1" dirty="0"/>
              <a:t>de km</a:t>
            </a:r>
            <a:r>
              <a:rPr lang="fr-FR" b="1" baseline="30000" dirty="0"/>
              <a:t>2</a:t>
            </a:r>
            <a:r>
              <a:rPr lang="fr-FR" b="1" kern="100" dirty="0">
                <a:effectLst/>
                <a:ea typeface="Aptos" panose="020B0004020202020204" pitchFamily="34" charset="0"/>
                <a:cs typeface="Times New Roman" panose="02020603050405020304" pitchFamily="18" charset="0"/>
              </a:rPr>
              <a:t>, extension maximale de la Chine</a:t>
            </a:r>
          </a:p>
          <a:p>
            <a:endParaRPr lang="fr-FR" b="1" dirty="0"/>
          </a:p>
          <a:p>
            <a:r>
              <a:rPr lang="fr-FR" dirty="0"/>
              <a:t>3) Plus globalement</a:t>
            </a:r>
          </a:p>
          <a:p>
            <a:r>
              <a:rPr lang="fr-FR" dirty="0"/>
              <a:t>Dans l’histoire longue…</a:t>
            </a:r>
          </a:p>
          <a:p>
            <a:endParaRPr lang="fr-FR" dirty="0"/>
          </a:p>
          <a:p>
            <a:r>
              <a:rPr lang="fr-FR" dirty="0"/>
              <a:t>*1759</a:t>
            </a:r>
          </a:p>
          <a:p>
            <a:r>
              <a:rPr lang="fr-FR" dirty="0"/>
              <a:t>La conquête chinoise du Xinjiang</a:t>
            </a:r>
          </a:p>
          <a:p>
            <a:r>
              <a:rPr lang="fr-FR" dirty="0"/>
              <a:t>Marque la fin de l’Empire des steppes</a:t>
            </a:r>
          </a:p>
          <a:p>
            <a:r>
              <a:rPr lang="fr-FR" dirty="0"/>
              <a:t>Sources de menace depuis l’Antiquité (- 250)</a:t>
            </a:r>
          </a:p>
          <a:p>
            <a:r>
              <a:rPr lang="fr-FR" dirty="0"/>
              <a:t>Et une pacification chinoise </a:t>
            </a:r>
            <a:r>
              <a:rPr lang="fr-FR" u="sng" dirty="0"/>
              <a:t>enfin</a:t>
            </a:r>
            <a:r>
              <a:rPr lang="fr-FR" dirty="0"/>
              <a:t> réussie</a:t>
            </a:r>
          </a:p>
          <a:p>
            <a:endParaRPr lang="fr-FR" i="1" dirty="0"/>
          </a:p>
          <a:p>
            <a:r>
              <a:rPr lang="fr-FR" dirty="0"/>
              <a:t>NB : </a:t>
            </a:r>
            <a:r>
              <a:rPr lang="fr-FR" i="1" dirty="0"/>
              <a:t>Russes et Chinois ont liquidé l’Empire des steppes </a:t>
            </a:r>
            <a:r>
              <a:rPr lang="fr-FR" dirty="0"/>
              <a:t>; Jean Delumeau</a:t>
            </a:r>
          </a:p>
        </p:txBody>
      </p:sp>
      <p:pic>
        <p:nvPicPr>
          <p:cNvPr id="2" name="Image 1">
            <a:extLst>
              <a:ext uri="{FF2B5EF4-FFF2-40B4-BE49-F238E27FC236}">
                <a16:creationId xmlns:a16="http://schemas.microsoft.com/office/drawing/2014/main" id="{BBF99D01-F036-46AA-831C-15B71BB8DB4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922322" y="166329"/>
            <a:ext cx="3657599" cy="2625706"/>
          </a:xfrm>
          <a:prstGeom prst="rect">
            <a:avLst/>
          </a:prstGeom>
          <a:ln w="38100">
            <a:solidFill>
              <a:schemeClr val="tx1"/>
            </a:solidFill>
          </a:ln>
        </p:spPr>
      </p:pic>
      <p:pic>
        <p:nvPicPr>
          <p:cNvPr id="8" name="Image 7">
            <a:extLst>
              <a:ext uri="{FF2B5EF4-FFF2-40B4-BE49-F238E27FC236}">
                <a16:creationId xmlns:a16="http://schemas.microsoft.com/office/drawing/2014/main" id="{E56CA1C9-CA99-6900-1EB4-CD66738091A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Lst>
          </a:blip>
          <a:stretch>
            <a:fillRect/>
          </a:stretch>
        </p:blipFill>
        <p:spPr>
          <a:xfrm>
            <a:off x="8751988" y="185665"/>
            <a:ext cx="3308084" cy="2606369"/>
          </a:xfrm>
          <a:prstGeom prst="rect">
            <a:avLst/>
          </a:prstGeom>
          <a:ln w="38100">
            <a:solidFill>
              <a:schemeClr val="tx1"/>
            </a:solidFill>
          </a:ln>
        </p:spPr>
      </p:pic>
      <p:sp>
        <p:nvSpPr>
          <p:cNvPr id="9" name="Rectangle 8">
            <a:extLst>
              <a:ext uri="{FF2B5EF4-FFF2-40B4-BE49-F238E27FC236}">
                <a16:creationId xmlns:a16="http://schemas.microsoft.com/office/drawing/2014/main" id="{A872DF49-5D81-974B-9904-C5DA097ACDD6}"/>
              </a:ext>
            </a:extLst>
          </p:cNvPr>
          <p:cNvSpPr/>
          <p:nvPr/>
        </p:nvSpPr>
        <p:spPr>
          <a:xfrm>
            <a:off x="7996616" y="166328"/>
            <a:ext cx="583305" cy="369332"/>
          </a:xfrm>
          <a:prstGeom prst="rect">
            <a:avLst/>
          </a:prstGeom>
          <a:solidFill>
            <a:srgbClr val="FFC000"/>
          </a:solidFill>
          <a:ln w="38100">
            <a:solidFill>
              <a:schemeClr val="tx1"/>
            </a:solidFill>
          </a:ln>
        </p:spPr>
        <p:txBody>
          <a:bodyPr wrap="square">
            <a:spAutoFit/>
          </a:bodyPr>
          <a:lstStyle/>
          <a:p>
            <a:r>
              <a:rPr lang="fr-FR" b="1" dirty="0"/>
              <a:t>100</a:t>
            </a:r>
          </a:p>
        </p:txBody>
      </p:sp>
      <p:sp>
        <p:nvSpPr>
          <p:cNvPr id="11" name="Rectangle 10">
            <a:extLst>
              <a:ext uri="{FF2B5EF4-FFF2-40B4-BE49-F238E27FC236}">
                <a16:creationId xmlns:a16="http://schemas.microsoft.com/office/drawing/2014/main" id="{C4146E74-60E3-8138-D123-61845AECFDB6}"/>
              </a:ext>
            </a:extLst>
          </p:cNvPr>
          <p:cNvSpPr/>
          <p:nvPr/>
        </p:nvSpPr>
        <p:spPr>
          <a:xfrm>
            <a:off x="11476767" y="185665"/>
            <a:ext cx="583305" cy="369332"/>
          </a:xfrm>
          <a:prstGeom prst="rect">
            <a:avLst/>
          </a:prstGeom>
          <a:solidFill>
            <a:srgbClr val="FFC000"/>
          </a:solidFill>
          <a:ln w="38100">
            <a:solidFill>
              <a:schemeClr val="tx1"/>
            </a:solidFill>
          </a:ln>
        </p:spPr>
        <p:txBody>
          <a:bodyPr wrap="square">
            <a:spAutoFit/>
          </a:bodyPr>
          <a:lstStyle/>
          <a:p>
            <a:r>
              <a:rPr lang="fr-FR" b="1" dirty="0"/>
              <a:t>750</a:t>
            </a:r>
          </a:p>
        </p:txBody>
      </p:sp>
      <p:sp>
        <p:nvSpPr>
          <p:cNvPr id="13" name="Rectangle 12">
            <a:extLst>
              <a:ext uri="{FF2B5EF4-FFF2-40B4-BE49-F238E27FC236}">
                <a16:creationId xmlns:a16="http://schemas.microsoft.com/office/drawing/2014/main" id="{BF8F15A7-79E5-83C0-F2A6-9E55386ECB40}"/>
              </a:ext>
            </a:extLst>
          </p:cNvPr>
          <p:cNvSpPr/>
          <p:nvPr/>
        </p:nvSpPr>
        <p:spPr>
          <a:xfrm>
            <a:off x="9863032" y="2942303"/>
            <a:ext cx="672200" cy="369332"/>
          </a:xfrm>
          <a:prstGeom prst="rect">
            <a:avLst/>
          </a:prstGeom>
          <a:solidFill>
            <a:srgbClr val="FFC000"/>
          </a:solidFill>
          <a:ln w="38100">
            <a:solidFill>
              <a:schemeClr val="tx1"/>
            </a:solidFill>
          </a:ln>
        </p:spPr>
        <p:txBody>
          <a:bodyPr wrap="square">
            <a:spAutoFit/>
          </a:bodyPr>
          <a:lstStyle/>
          <a:p>
            <a:r>
              <a:rPr lang="fr-FR" b="1" dirty="0"/>
              <a:t>1759</a:t>
            </a:r>
          </a:p>
        </p:txBody>
      </p:sp>
    </p:spTree>
    <p:extLst>
      <p:ext uri="{BB962C8B-B14F-4D97-AF65-F5344CB8AC3E}">
        <p14:creationId xmlns:p14="http://schemas.microsoft.com/office/powerpoint/2010/main" val="374615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EBD29-BB13-988C-E6CF-AE7F84245D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9039508-1963-BD81-8119-D6850F35DE63}"/>
              </a:ext>
            </a:extLst>
          </p:cNvPr>
          <p:cNvSpPr/>
          <p:nvPr/>
        </p:nvSpPr>
        <p:spPr>
          <a:xfrm>
            <a:off x="131928" y="166328"/>
            <a:ext cx="4618327" cy="4247317"/>
          </a:xfrm>
          <a:prstGeom prst="rect">
            <a:avLst/>
          </a:prstGeom>
          <a:solidFill>
            <a:schemeClr val="tx2">
              <a:lumMod val="20000"/>
              <a:lumOff val="80000"/>
            </a:schemeClr>
          </a:solidFill>
          <a:ln w="38100">
            <a:solidFill>
              <a:schemeClr val="tx1"/>
            </a:solidFill>
          </a:ln>
        </p:spPr>
        <p:txBody>
          <a:bodyPr wrap="square">
            <a:spAutoFit/>
          </a:bodyPr>
          <a:lstStyle/>
          <a:p>
            <a:r>
              <a:rPr lang="fr-FR" sz="1800" b="1" kern="100" dirty="0">
                <a:effectLst/>
                <a:ea typeface="Aptos" panose="020B0004020202020204" pitchFamily="34" charset="0"/>
                <a:cs typeface="Times New Roman" panose="02020603050405020304" pitchFamily="18" charset="0"/>
              </a:rPr>
              <a:t>1691-1759 : … Au nord de la Chine, après deux millénaires de menace, fin et pacification de l’Empire conquérant des steppes ; Avec 13 millions </a:t>
            </a:r>
            <a:r>
              <a:rPr lang="fr-FR" b="1" dirty="0"/>
              <a:t>de km</a:t>
            </a:r>
            <a:r>
              <a:rPr lang="fr-FR" b="1" baseline="30000" dirty="0"/>
              <a:t>2</a:t>
            </a:r>
            <a:r>
              <a:rPr lang="fr-FR" sz="1800" b="1" kern="100" dirty="0">
                <a:effectLst/>
                <a:ea typeface="Aptos" panose="020B0004020202020204" pitchFamily="34" charset="0"/>
                <a:cs typeface="Times New Roman" panose="02020603050405020304" pitchFamily="18" charset="0"/>
              </a:rPr>
              <a:t>, extension maximale de la Chine</a:t>
            </a:r>
          </a:p>
          <a:p>
            <a:endParaRPr lang="fr-FR" b="1" dirty="0"/>
          </a:p>
          <a:p>
            <a:r>
              <a:rPr lang="fr-FR" dirty="0"/>
              <a:t>*1759</a:t>
            </a:r>
          </a:p>
          <a:p>
            <a:r>
              <a:rPr lang="fr-FR" dirty="0"/>
              <a:t>La Chine retrouve des territoires conquis</a:t>
            </a:r>
          </a:p>
          <a:p>
            <a:r>
              <a:rPr lang="fr-FR" dirty="0"/>
              <a:t>1 700 ans plus tôt sous les Han</a:t>
            </a:r>
          </a:p>
          <a:p>
            <a:r>
              <a:rPr lang="fr-FR" dirty="0"/>
              <a:t>Et 1 000 ans plus tôt sous les Tang…</a:t>
            </a:r>
          </a:p>
          <a:p>
            <a:endParaRPr lang="fr-FR" dirty="0"/>
          </a:p>
          <a:p>
            <a:r>
              <a:rPr lang="fr-FR" dirty="0"/>
              <a:t>Enfin…</a:t>
            </a:r>
          </a:p>
          <a:p>
            <a:r>
              <a:rPr lang="fr-FR" dirty="0"/>
              <a:t>*1759</a:t>
            </a:r>
          </a:p>
          <a:p>
            <a:r>
              <a:rPr lang="fr-FR" dirty="0"/>
              <a:t>La Chine connaît son extension maximale</a:t>
            </a:r>
          </a:p>
          <a:p>
            <a:r>
              <a:rPr lang="fr-FR" dirty="0"/>
              <a:t>13 millions de km</a:t>
            </a:r>
            <a:r>
              <a:rPr lang="fr-FR" baseline="30000" dirty="0"/>
              <a:t>2</a:t>
            </a:r>
            <a:r>
              <a:rPr lang="fr-FR" dirty="0"/>
              <a:t> ; 9,7 km</a:t>
            </a:r>
            <a:r>
              <a:rPr lang="fr-FR" baseline="30000" dirty="0"/>
              <a:t>2</a:t>
            </a:r>
            <a:r>
              <a:rPr lang="fr-FR" dirty="0"/>
              <a:t> actuellement</a:t>
            </a:r>
          </a:p>
        </p:txBody>
      </p:sp>
      <p:pic>
        <p:nvPicPr>
          <p:cNvPr id="4" name="Picture 2" descr="C:\Users\Christophe\Pictures\My Scans\2016-02 (févr.)\scan0003.jpg">
            <a:extLst>
              <a:ext uri="{FF2B5EF4-FFF2-40B4-BE49-F238E27FC236}">
                <a16:creationId xmlns:a16="http://schemas.microsoft.com/office/drawing/2014/main" id="{910F71FC-AC76-4A1B-9A20-915FBC92CDB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52359" y="2942304"/>
            <a:ext cx="3982872" cy="37146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1605F780-733C-2A8E-0493-D54A28A9336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922322" y="166329"/>
            <a:ext cx="3657599" cy="2625706"/>
          </a:xfrm>
          <a:prstGeom prst="rect">
            <a:avLst/>
          </a:prstGeom>
          <a:ln w="38100">
            <a:solidFill>
              <a:schemeClr val="tx1"/>
            </a:solidFill>
          </a:ln>
        </p:spPr>
      </p:pic>
      <p:pic>
        <p:nvPicPr>
          <p:cNvPr id="6" name="Image 5">
            <a:extLst>
              <a:ext uri="{FF2B5EF4-FFF2-40B4-BE49-F238E27FC236}">
                <a16:creationId xmlns:a16="http://schemas.microsoft.com/office/drawing/2014/main" id="{79E5149E-1A5B-AB59-AF36-99D11A32C49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saturation sat="400000"/>
                    </a14:imgEffect>
                    <a14:imgEffect>
                      <a14:brightnessContrast contrast="-40000"/>
                    </a14:imgEffect>
                  </a14:imgLayer>
                </a14:imgProps>
              </a:ext>
            </a:extLst>
          </a:blip>
          <a:stretch>
            <a:fillRect/>
          </a:stretch>
        </p:blipFill>
        <p:spPr>
          <a:xfrm>
            <a:off x="8751988" y="185665"/>
            <a:ext cx="3308084" cy="2606369"/>
          </a:xfrm>
          <a:prstGeom prst="rect">
            <a:avLst/>
          </a:prstGeom>
          <a:ln w="38100">
            <a:solidFill>
              <a:schemeClr val="tx1"/>
            </a:solidFill>
          </a:ln>
        </p:spPr>
      </p:pic>
      <p:sp>
        <p:nvSpPr>
          <p:cNvPr id="9" name="Rectangle 8">
            <a:extLst>
              <a:ext uri="{FF2B5EF4-FFF2-40B4-BE49-F238E27FC236}">
                <a16:creationId xmlns:a16="http://schemas.microsoft.com/office/drawing/2014/main" id="{36F4BC29-483D-FE0D-49BC-B1056E1C5420}"/>
              </a:ext>
            </a:extLst>
          </p:cNvPr>
          <p:cNvSpPr/>
          <p:nvPr/>
        </p:nvSpPr>
        <p:spPr>
          <a:xfrm>
            <a:off x="11476767" y="185665"/>
            <a:ext cx="583305" cy="369332"/>
          </a:xfrm>
          <a:prstGeom prst="rect">
            <a:avLst/>
          </a:prstGeom>
          <a:solidFill>
            <a:srgbClr val="FFC000"/>
          </a:solidFill>
          <a:ln w="38100">
            <a:solidFill>
              <a:schemeClr val="tx1"/>
            </a:solidFill>
          </a:ln>
        </p:spPr>
        <p:txBody>
          <a:bodyPr wrap="square">
            <a:spAutoFit/>
          </a:bodyPr>
          <a:lstStyle/>
          <a:p>
            <a:r>
              <a:rPr lang="fr-FR" b="1" dirty="0"/>
              <a:t>750</a:t>
            </a:r>
          </a:p>
        </p:txBody>
      </p:sp>
      <p:sp>
        <p:nvSpPr>
          <p:cNvPr id="10" name="Rectangle 9">
            <a:extLst>
              <a:ext uri="{FF2B5EF4-FFF2-40B4-BE49-F238E27FC236}">
                <a16:creationId xmlns:a16="http://schemas.microsoft.com/office/drawing/2014/main" id="{D582D820-AE15-4C38-39F6-0E5AEE561BDE}"/>
              </a:ext>
            </a:extLst>
          </p:cNvPr>
          <p:cNvSpPr/>
          <p:nvPr/>
        </p:nvSpPr>
        <p:spPr>
          <a:xfrm>
            <a:off x="9863032" y="2942303"/>
            <a:ext cx="672200" cy="369332"/>
          </a:xfrm>
          <a:prstGeom prst="rect">
            <a:avLst/>
          </a:prstGeom>
          <a:solidFill>
            <a:srgbClr val="FFC000"/>
          </a:solidFill>
          <a:ln w="38100">
            <a:solidFill>
              <a:schemeClr val="tx1"/>
            </a:solidFill>
          </a:ln>
        </p:spPr>
        <p:txBody>
          <a:bodyPr wrap="square">
            <a:spAutoFit/>
          </a:bodyPr>
          <a:lstStyle/>
          <a:p>
            <a:r>
              <a:rPr lang="fr-FR" b="1" dirty="0"/>
              <a:t>1759</a:t>
            </a:r>
          </a:p>
        </p:txBody>
      </p:sp>
      <p:sp>
        <p:nvSpPr>
          <p:cNvPr id="11" name="Rectangle 10">
            <a:extLst>
              <a:ext uri="{FF2B5EF4-FFF2-40B4-BE49-F238E27FC236}">
                <a16:creationId xmlns:a16="http://schemas.microsoft.com/office/drawing/2014/main" id="{BCA0D75D-1CCA-C4FD-DE5D-BC2FC610F3E2}"/>
              </a:ext>
            </a:extLst>
          </p:cNvPr>
          <p:cNvSpPr/>
          <p:nvPr/>
        </p:nvSpPr>
        <p:spPr>
          <a:xfrm>
            <a:off x="7996616" y="166328"/>
            <a:ext cx="583305" cy="369332"/>
          </a:xfrm>
          <a:prstGeom prst="rect">
            <a:avLst/>
          </a:prstGeom>
          <a:solidFill>
            <a:srgbClr val="FFC000"/>
          </a:solidFill>
          <a:ln w="38100">
            <a:solidFill>
              <a:schemeClr val="tx1"/>
            </a:solidFill>
          </a:ln>
        </p:spPr>
        <p:txBody>
          <a:bodyPr wrap="square">
            <a:spAutoFit/>
          </a:bodyPr>
          <a:lstStyle/>
          <a:p>
            <a:r>
              <a:rPr lang="fr-FR" b="1" dirty="0"/>
              <a:t>100</a:t>
            </a:r>
          </a:p>
        </p:txBody>
      </p:sp>
    </p:spTree>
    <p:extLst>
      <p:ext uri="{BB962C8B-B14F-4D97-AF65-F5344CB8AC3E}">
        <p14:creationId xmlns:p14="http://schemas.microsoft.com/office/powerpoint/2010/main" val="296426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05114-708C-B368-96F4-9CBD5941A7C8}"/>
            </a:ext>
          </a:extLst>
        </p:cNvPr>
        <p:cNvGrpSpPr/>
        <p:nvPr/>
      </p:nvGrpSpPr>
      <p:grpSpPr>
        <a:xfrm>
          <a:off x="0" y="0"/>
          <a:ext cx="0" cy="0"/>
          <a:chOff x="0" y="0"/>
          <a:chExt cx="0" cy="0"/>
        </a:xfrm>
      </p:grpSpPr>
      <p:pic>
        <p:nvPicPr>
          <p:cNvPr id="3074" name="Picture 2" descr="C:\Users\Christophe\Pictures\My Scans\2016-02 (févr.)\scan0003.jpg">
            <a:extLst>
              <a:ext uri="{FF2B5EF4-FFF2-40B4-BE49-F238E27FC236}">
                <a16:creationId xmlns:a16="http://schemas.microsoft.com/office/drawing/2014/main" id="{AE8DBA0F-CA30-CDF6-67BB-16D4151B457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33F5929-B27A-A6AE-A2F8-498D90F9CF89}"/>
              </a:ext>
            </a:extLst>
          </p:cNvPr>
          <p:cNvSpPr/>
          <p:nvPr/>
        </p:nvSpPr>
        <p:spPr>
          <a:xfrm>
            <a:off x="131928" y="166328"/>
            <a:ext cx="4767618" cy="3139321"/>
          </a:xfrm>
          <a:prstGeom prst="rect">
            <a:avLst/>
          </a:prstGeom>
          <a:solidFill>
            <a:schemeClr val="tx2">
              <a:lumMod val="20000"/>
              <a:lumOff val="80000"/>
            </a:schemeClr>
          </a:solidFill>
          <a:ln w="38100">
            <a:solidFill>
              <a:schemeClr val="tx1"/>
            </a:solidFill>
          </a:ln>
        </p:spPr>
        <p:txBody>
          <a:bodyPr wrap="square">
            <a:spAutoFit/>
          </a:bodyPr>
          <a:lstStyle/>
          <a:p>
            <a:r>
              <a:rPr lang="fr-FR" dirty="0"/>
              <a:t>*A la fin du XVIIIe siècle…</a:t>
            </a:r>
          </a:p>
          <a:p>
            <a:endParaRPr lang="fr-FR" dirty="0"/>
          </a:p>
          <a:p>
            <a:r>
              <a:rPr lang="fr-FR" dirty="0"/>
              <a:t>*La Chine des Qing est à son apogée politique</a:t>
            </a:r>
          </a:p>
          <a:p>
            <a:r>
              <a:rPr lang="fr-FR" dirty="0"/>
              <a:t>Economique, démographique et territorial…</a:t>
            </a:r>
          </a:p>
          <a:p>
            <a:endParaRPr lang="fr-FR" dirty="0"/>
          </a:p>
          <a:p>
            <a:r>
              <a:rPr lang="fr-FR" dirty="0"/>
              <a:t>Et les crises majeures</a:t>
            </a:r>
          </a:p>
          <a:p>
            <a:r>
              <a:rPr lang="fr-FR" dirty="0"/>
              <a:t>Ne viendront qu’au siècle suivant</a:t>
            </a:r>
          </a:p>
          <a:p>
            <a:endParaRPr lang="fr-FR" dirty="0"/>
          </a:p>
          <a:p>
            <a:r>
              <a:rPr lang="fr-FR" dirty="0"/>
              <a:t>*Et pourtant</a:t>
            </a:r>
          </a:p>
          <a:p>
            <a:r>
              <a:rPr lang="fr-FR" dirty="0"/>
              <a:t>Le déclin de la fin du règne de </a:t>
            </a:r>
            <a:r>
              <a:rPr lang="fr-FR" u="sng" dirty="0"/>
              <a:t>Qianlong</a:t>
            </a:r>
          </a:p>
          <a:p>
            <a:r>
              <a:rPr lang="fr-FR" dirty="0"/>
              <a:t>Semble les annoncer…</a:t>
            </a:r>
          </a:p>
        </p:txBody>
      </p:sp>
      <p:sp>
        <p:nvSpPr>
          <p:cNvPr id="8" name="Ellipse 7">
            <a:extLst>
              <a:ext uri="{FF2B5EF4-FFF2-40B4-BE49-F238E27FC236}">
                <a16:creationId xmlns:a16="http://schemas.microsoft.com/office/drawing/2014/main" id="{1EC83779-93D4-3F18-C119-D034E236D100}"/>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429208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62DB7-94D7-F15C-4940-B2BAD70A90E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5B38B1-1309-86C3-E830-14DEF442CCF6}"/>
              </a:ext>
            </a:extLst>
          </p:cNvPr>
          <p:cNvSpPr/>
          <p:nvPr/>
        </p:nvSpPr>
        <p:spPr>
          <a:xfrm>
            <a:off x="131928" y="166328"/>
            <a:ext cx="4767618" cy="4493538"/>
          </a:xfrm>
          <a:prstGeom prst="rect">
            <a:avLst/>
          </a:prstGeom>
          <a:solidFill>
            <a:schemeClr val="tx2">
              <a:lumMod val="20000"/>
              <a:lumOff val="80000"/>
            </a:schemeClr>
          </a:solidFill>
          <a:ln w="38100">
            <a:solidFill>
              <a:schemeClr val="tx1"/>
            </a:solidFill>
          </a:ln>
        </p:spPr>
        <p:txBody>
          <a:bodyPr wrap="square">
            <a:spAutoFit/>
          </a:bodyPr>
          <a:lstStyle/>
          <a:p>
            <a:r>
              <a:rPr lang="fr-FR" sz="1700" b="1" dirty="0"/>
              <a:t>1775-1803 : Fin de l’ère Qianlong, de l’apogée au déclin : Guerres coûteuses et déficit financier ; …</a:t>
            </a:r>
          </a:p>
          <a:p>
            <a:endParaRPr lang="fr-FR" dirty="0"/>
          </a:p>
          <a:p>
            <a:r>
              <a:rPr lang="fr-FR" dirty="0"/>
              <a:t>*1775 : Durant les 20 dernières années</a:t>
            </a:r>
          </a:p>
          <a:p>
            <a:r>
              <a:rPr lang="fr-FR" dirty="0"/>
              <a:t>Du règne de Qianlong</a:t>
            </a:r>
          </a:p>
          <a:p>
            <a:r>
              <a:rPr lang="fr-FR" i="1" dirty="0"/>
              <a:t>Epoque d’imprévoyance et de gaspillage</a:t>
            </a:r>
          </a:p>
          <a:p>
            <a:endParaRPr lang="fr-FR" dirty="0"/>
          </a:p>
          <a:p>
            <a:r>
              <a:rPr lang="fr-FR" dirty="0"/>
              <a:t>La situation globale se dégrade</a:t>
            </a:r>
          </a:p>
          <a:p>
            <a:r>
              <a:rPr lang="fr-FR" dirty="0"/>
              <a:t>Trois points…</a:t>
            </a:r>
          </a:p>
          <a:p>
            <a:endParaRPr lang="fr-FR" dirty="0"/>
          </a:p>
          <a:p>
            <a:r>
              <a:rPr lang="fr-FR" dirty="0"/>
              <a:t>a) Les guerres lointaines et coûteuses</a:t>
            </a:r>
          </a:p>
          <a:p>
            <a:r>
              <a:rPr lang="fr-FR" dirty="0"/>
              <a:t>En Asie centrale et au Tibet</a:t>
            </a:r>
          </a:p>
          <a:p>
            <a:r>
              <a:rPr lang="fr-FR" dirty="0"/>
              <a:t>Et l’entretien d’une Cour nombreuse et luxueuse</a:t>
            </a:r>
          </a:p>
          <a:p>
            <a:endParaRPr lang="fr-FR" dirty="0"/>
          </a:p>
          <a:p>
            <a:r>
              <a:rPr lang="fr-FR" dirty="0"/>
              <a:t>Absorbent une grande partie des ressources de l’Etat et nécessite une augmentation des impôts</a:t>
            </a:r>
          </a:p>
        </p:txBody>
      </p:sp>
      <p:pic>
        <p:nvPicPr>
          <p:cNvPr id="2" name="Picture 2" descr="C:\Users\Christophe\Pictures\My Scans\2016-02 (févr.)\scan0003.jpg">
            <a:extLst>
              <a:ext uri="{FF2B5EF4-FFF2-40B4-BE49-F238E27FC236}">
                <a16:creationId xmlns:a16="http://schemas.microsoft.com/office/drawing/2014/main" id="{6E7879AD-4E9B-B336-5DBA-E9FC86EC14D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652685A8-01ED-6235-C56F-24BD37BF407D}"/>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5115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B0213-5C57-0FED-4EB0-74DEAD6FAF9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9954ABA-05EF-3B17-EC43-EB78477F186F}"/>
              </a:ext>
            </a:extLst>
          </p:cNvPr>
          <p:cNvSpPr/>
          <p:nvPr/>
        </p:nvSpPr>
        <p:spPr>
          <a:xfrm>
            <a:off x="131928" y="166328"/>
            <a:ext cx="4767618" cy="5878532"/>
          </a:xfrm>
          <a:prstGeom prst="rect">
            <a:avLst/>
          </a:prstGeom>
          <a:solidFill>
            <a:schemeClr val="tx2">
              <a:lumMod val="20000"/>
              <a:lumOff val="80000"/>
            </a:schemeClr>
          </a:solidFill>
          <a:ln w="38100">
            <a:solidFill>
              <a:schemeClr val="tx1"/>
            </a:solidFill>
          </a:ln>
        </p:spPr>
        <p:txBody>
          <a:bodyPr wrap="square">
            <a:spAutoFit/>
          </a:bodyPr>
          <a:lstStyle/>
          <a:p>
            <a:r>
              <a:rPr lang="fr-FR" sz="1700" b="1" dirty="0"/>
              <a:t>1775-1803 : Fin de l’ère Qianlong, de l’apogée au déclin : Guerres coûteuses et déficit financier ; …</a:t>
            </a:r>
          </a:p>
          <a:p>
            <a:endParaRPr lang="fr-FR" dirty="0"/>
          </a:p>
          <a:p>
            <a:r>
              <a:rPr lang="fr-FR" dirty="0"/>
              <a:t>b) Le goût des richesses et du luxe de la Cour</a:t>
            </a:r>
          </a:p>
          <a:p>
            <a:r>
              <a:rPr lang="fr-FR" dirty="0"/>
              <a:t>Se transmet dans la haute administration</a:t>
            </a:r>
          </a:p>
          <a:p>
            <a:r>
              <a:rPr lang="fr-FR" dirty="0"/>
              <a:t>Haute administration à nouveau très mal payée</a:t>
            </a:r>
          </a:p>
          <a:p>
            <a:r>
              <a:rPr lang="fr-FR" dirty="0"/>
              <a:t>Ce qui entraine un retour massif de la corruption</a:t>
            </a:r>
          </a:p>
          <a:p>
            <a:endParaRPr lang="fr-FR" dirty="0"/>
          </a:p>
          <a:p>
            <a:r>
              <a:rPr lang="fr-FR" dirty="0"/>
              <a:t>c) Impôts et corruption croissants entrainent</a:t>
            </a:r>
          </a:p>
          <a:p>
            <a:r>
              <a:rPr lang="fr-FR" dirty="0"/>
              <a:t>Un appauvrissement et le mécontentement</a:t>
            </a:r>
          </a:p>
          <a:p>
            <a:r>
              <a:rPr lang="fr-FR" dirty="0"/>
              <a:t>Des populations rurales</a:t>
            </a:r>
          </a:p>
          <a:p>
            <a:endParaRPr lang="fr-FR" dirty="0"/>
          </a:p>
          <a:p>
            <a:r>
              <a:rPr lang="fr-FR" i="1" dirty="0"/>
              <a:t>Impôts et corruption croissants ont fait ressortir</a:t>
            </a:r>
          </a:p>
          <a:p>
            <a:r>
              <a:rPr lang="fr-FR" i="1" dirty="0"/>
              <a:t>A la fin de l’ère Qianlong les défauts d’un système </a:t>
            </a:r>
          </a:p>
          <a:p>
            <a:endParaRPr lang="fr-FR" i="1" dirty="0"/>
          </a:p>
          <a:p>
            <a:r>
              <a:rPr lang="fr-FR" i="1" dirty="0"/>
              <a:t>Défauts qui étaient acceptables dans une période antérieure de prospérité générale</a:t>
            </a:r>
          </a:p>
          <a:p>
            <a:endParaRPr lang="fr-FR" dirty="0"/>
          </a:p>
          <a:p>
            <a:r>
              <a:rPr lang="fr-FR" dirty="0"/>
              <a:t>*Et à cette situation de crise</a:t>
            </a:r>
          </a:p>
          <a:p>
            <a:r>
              <a:rPr lang="fr-FR" dirty="0"/>
              <a:t>S’ajoutent les mauvais choix politique de l’empereur…</a:t>
            </a:r>
          </a:p>
        </p:txBody>
      </p:sp>
      <p:pic>
        <p:nvPicPr>
          <p:cNvPr id="2" name="Picture 2" descr="C:\Users\Christophe\Pictures\My Scans\2016-02 (févr.)\scan0003.jpg">
            <a:extLst>
              <a:ext uri="{FF2B5EF4-FFF2-40B4-BE49-F238E27FC236}">
                <a16:creationId xmlns:a16="http://schemas.microsoft.com/office/drawing/2014/main" id="{39A3ED0E-9FF1-F915-51BC-A7BB6FF2518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63489" y="166328"/>
            <a:ext cx="6996583" cy="652534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Ellipse 3">
            <a:extLst>
              <a:ext uri="{FF2B5EF4-FFF2-40B4-BE49-F238E27FC236}">
                <a16:creationId xmlns:a16="http://schemas.microsoft.com/office/drawing/2014/main" id="{0FF2F6F9-ACCC-F4B1-3E5F-537186B1FE9B}"/>
              </a:ext>
            </a:extLst>
          </p:cNvPr>
          <p:cNvSpPr/>
          <p:nvPr/>
        </p:nvSpPr>
        <p:spPr>
          <a:xfrm>
            <a:off x="9678182" y="2735409"/>
            <a:ext cx="174870" cy="148974"/>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extLst>
      <p:ext uri="{BB962C8B-B14F-4D97-AF65-F5344CB8AC3E}">
        <p14:creationId xmlns:p14="http://schemas.microsoft.com/office/powerpoint/2010/main" val="18117183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94331</TotalTime>
  <Words>2109</Words>
  <Application>Microsoft Office PowerPoint</Application>
  <PresentationFormat>Grand écran</PresentationFormat>
  <Paragraphs>380</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Aptos</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PARTAGE DU MONDE, de l’an 200 av. JC à nos jours Esquisse d’une histoire géopolitique universelle  Mardi 17 octobre 2023 (2/15)  8ème période : 1815-1914  1789-1815 : Les guerres de la Révolution et de l’Empire  1789-1795 : La Révolution française et la 1ère République Guerre de la France contre la 1ère Coalition</dc:title>
  <dc:creator>Christophe JENTA</dc:creator>
  <cp:lastModifiedBy>Christophe JENTA</cp:lastModifiedBy>
  <cp:revision>719</cp:revision>
  <dcterms:created xsi:type="dcterms:W3CDTF">2023-07-15T08:08:34Z</dcterms:created>
  <dcterms:modified xsi:type="dcterms:W3CDTF">2024-12-03T11:37:51Z</dcterms:modified>
</cp:coreProperties>
</file>