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2761" r:id="rId2"/>
    <p:sldId id="12763" r:id="rId3"/>
    <p:sldId id="12764" r:id="rId4"/>
    <p:sldId id="12794" r:id="rId5"/>
    <p:sldId id="12588" r:id="rId6"/>
    <p:sldId id="976" r:id="rId7"/>
    <p:sldId id="12714" r:id="rId8"/>
    <p:sldId id="12715" r:id="rId9"/>
    <p:sldId id="12713" r:id="rId10"/>
    <p:sldId id="12741" r:id="rId11"/>
    <p:sldId id="12616" r:id="rId12"/>
    <p:sldId id="12742" r:id="rId13"/>
    <p:sldId id="12637" r:id="rId14"/>
    <p:sldId id="12717" r:id="rId15"/>
    <p:sldId id="12586" r:id="rId16"/>
    <p:sldId id="12646" r:id="rId17"/>
    <p:sldId id="12718" r:id="rId18"/>
    <p:sldId id="1264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16923-67AB-F879-86AF-33F5C2DC5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B011A2-E95F-9951-03B7-88471FF12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DC01C6-7931-F984-EB3C-391BC469E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BCB5ED-8946-83EB-DCAE-7B317AB41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6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AAAA-0D3E-9D8B-0DA4-662C3DF2D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73CCA2-972E-AE07-A193-96C57277D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0AD95A-76A4-2E68-BCCA-99CFE7937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0604E3-DC83-4E39-5D25-F5F786CA6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05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FD2EB-46F7-EAFF-DCCE-C0B285CF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FE25DD-5509-593E-EA05-D4BA957C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17 décembre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2024 (5/15)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800" dirty="0">
                <a:latin typeface="+mn-lt"/>
              </a:rPr>
              <a:t>815-1914 : La conquête européenne de l’Asie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Inde britannique ; Insulinde hollandaise et britannique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Indochine britannique et française, le Siam, Etat-tampon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Philippines américaines ; La Chine, de l’apogée à l’aliénation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Le Japon, de l’ouverture forcée à la modernisation et à l’impérialisme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6D7957-0FD1-2649-9E00-B6F56F9A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334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D2592-FE14-D5F1-D631-775E5037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9735B7-ABFB-C07B-7FAC-81DA3CEF3BB3}"/>
              </a:ext>
            </a:extLst>
          </p:cNvPr>
          <p:cNvSpPr/>
          <p:nvPr/>
        </p:nvSpPr>
        <p:spPr>
          <a:xfrm>
            <a:off x="94161" y="172329"/>
            <a:ext cx="6033042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100-1000 : Naissances des 1</a:t>
            </a:r>
            <a:r>
              <a:rPr lang="fr-FR" sz="1700" b="1" baseline="30000" dirty="0"/>
              <a:t>ers</a:t>
            </a:r>
            <a:r>
              <a:rPr lang="fr-FR" sz="1700" b="1" dirty="0"/>
              <a:t>  royaumes indochinois : Royaume khmer, Birmanie, Champa et </a:t>
            </a:r>
            <a:r>
              <a:rPr lang="fr-FR" sz="1700" b="1" dirty="0" err="1"/>
              <a:t>Dai</a:t>
            </a:r>
            <a:r>
              <a:rPr lang="fr-FR" sz="1700" b="1" dirty="0"/>
              <a:t> Viêt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1) Au centre</a:t>
            </a:r>
          </a:p>
          <a:p>
            <a:r>
              <a:rPr lang="fr-FR" dirty="0"/>
              <a:t>Dans la plus </a:t>
            </a:r>
            <a:r>
              <a:rPr lang="fr-FR" u="sng" dirty="0"/>
              <a:t>vaste</a:t>
            </a:r>
            <a:r>
              <a:rPr lang="fr-FR" dirty="0"/>
              <a:t> plaine, celle du Ménam-Mékong</a:t>
            </a:r>
          </a:p>
          <a:p>
            <a:r>
              <a:rPr lang="fr-FR" dirty="0"/>
              <a:t>Le royaume des Khmers…</a:t>
            </a:r>
          </a:p>
          <a:p>
            <a:endParaRPr lang="fr-FR" dirty="0"/>
          </a:p>
          <a:p>
            <a:r>
              <a:rPr lang="fr-FR" dirty="0"/>
              <a:t>NB : Sur les côtes, les Môns</a:t>
            </a:r>
          </a:p>
          <a:p>
            <a:r>
              <a:rPr lang="fr-FR" dirty="0"/>
              <a:t>Pour l’ensemble des populations, langues môn-khmères</a:t>
            </a:r>
          </a:p>
          <a:p>
            <a:endParaRPr lang="fr-FR" dirty="0"/>
          </a:p>
          <a:p>
            <a:pPr lvl="0"/>
            <a:r>
              <a:rPr lang="fr-FR" dirty="0"/>
              <a:t>*100-700 : Funan</a:t>
            </a:r>
          </a:p>
          <a:p>
            <a:pPr lvl="0"/>
            <a:r>
              <a:rPr lang="fr-FR" dirty="0"/>
              <a:t>*600-802 : Chen-La</a:t>
            </a:r>
          </a:p>
          <a:p>
            <a:pPr lvl="0"/>
            <a:r>
              <a:rPr lang="fr-FR" dirty="0"/>
              <a:t>*802 : Royaume d’Angkor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AB35B0-B033-14BD-27C1-78F088A85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969893" y="562218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B43CBBC-ED9C-8945-61D2-80ACE7620A55}"/>
              </a:ext>
            </a:extLst>
          </p:cNvPr>
          <p:cNvCxnSpPr>
            <a:cxnSpLocks/>
          </p:cNvCxnSpPr>
          <p:nvPr/>
        </p:nvCxnSpPr>
        <p:spPr>
          <a:xfrm flipH="1">
            <a:off x="8225185" y="1602861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2DCBE0A-834E-AEDD-1836-BAE2EF97D8CC}"/>
              </a:ext>
            </a:extLst>
          </p:cNvPr>
          <p:cNvCxnSpPr>
            <a:cxnSpLocks/>
          </p:cNvCxnSpPr>
          <p:nvPr/>
        </p:nvCxnSpPr>
        <p:spPr>
          <a:xfrm flipH="1">
            <a:off x="8621110" y="1755261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261171-8A6E-D1BC-A147-E3307E0ABB7B}"/>
              </a:ext>
            </a:extLst>
          </p:cNvPr>
          <p:cNvCxnSpPr>
            <a:cxnSpLocks/>
          </p:cNvCxnSpPr>
          <p:nvPr/>
        </p:nvCxnSpPr>
        <p:spPr>
          <a:xfrm>
            <a:off x="9218989" y="1755261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AC92E3A-F416-8174-A51B-962AE66AC095}"/>
              </a:ext>
            </a:extLst>
          </p:cNvPr>
          <p:cNvSpPr/>
          <p:nvPr/>
        </p:nvSpPr>
        <p:spPr>
          <a:xfrm>
            <a:off x="6359782" y="172329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1100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77903A8-2FDA-F0D0-604D-37AC5B8C972E}"/>
              </a:ext>
            </a:extLst>
          </p:cNvPr>
          <p:cNvSpPr/>
          <p:nvPr/>
        </p:nvSpPr>
        <p:spPr>
          <a:xfrm>
            <a:off x="10250787" y="165495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FC43214-0023-C3D1-A2D3-355EA9AA3F30}"/>
              </a:ext>
            </a:extLst>
          </p:cNvPr>
          <p:cNvSpPr/>
          <p:nvPr/>
        </p:nvSpPr>
        <p:spPr>
          <a:xfrm>
            <a:off x="9425793" y="411249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76E37DF-2164-5CBF-3050-135BE32E7FF0}"/>
              </a:ext>
            </a:extLst>
          </p:cNvPr>
          <p:cNvSpPr/>
          <p:nvPr/>
        </p:nvSpPr>
        <p:spPr>
          <a:xfrm>
            <a:off x="10917422" y="3594450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7B33961-C964-A083-BFF9-A82F015F6C40}"/>
              </a:ext>
            </a:extLst>
          </p:cNvPr>
          <p:cNvSpPr/>
          <p:nvPr/>
        </p:nvSpPr>
        <p:spPr>
          <a:xfrm>
            <a:off x="6865029" y="1623123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21A74-1785-F706-F0F6-6352F1478510}"/>
              </a:ext>
            </a:extLst>
          </p:cNvPr>
          <p:cNvSpPr/>
          <p:nvPr/>
        </p:nvSpPr>
        <p:spPr>
          <a:xfrm>
            <a:off x="7016733" y="273473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A28B0-F427-8081-7C9E-D5F05E4E788D}"/>
              </a:ext>
            </a:extLst>
          </p:cNvPr>
          <p:cNvSpPr/>
          <p:nvPr/>
        </p:nvSpPr>
        <p:spPr>
          <a:xfrm>
            <a:off x="8429574" y="3815348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6A034-32F9-1194-DE7E-8E7D2B2AC809}"/>
              </a:ext>
            </a:extLst>
          </p:cNvPr>
          <p:cNvSpPr/>
          <p:nvPr/>
        </p:nvSpPr>
        <p:spPr>
          <a:xfrm>
            <a:off x="9702071" y="4833718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E7A505-2FBA-3FB3-84DD-F7BC071EEBB5}"/>
              </a:ext>
            </a:extLst>
          </p:cNvPr>
          <p:cNvSpPr/>
          <p:nvPr/>
        </p:nvSpPr>
        <p:spPr>
          <a:xfrm>
            <a:off x="6892766" y="1176024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E6A383-2656-E438-BF88-BAE3EC6B9EFC}"/>
              </a:ext>
            </a:extLst>
          </p:cNvPr>
          <p:cNvSpPr/>
          <p:nvPr/>
        </p:nvSpPr>
        <p:spPr>
          <a:xfrm>
            <a:off x="9752008" y="1194388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62CBEA-5469-B046-D220-FACF6730B815}"/>
              </a:ext>
            </a:extLst>
          </p:cNvPr>
          <p:cNvSpPr/>
          <p:nvPr/>
        </p:nvSpPr>
        <p:spPr>
          <a:xfrm rot="17389586">
            <a:off x="7512739" y="223911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Dawna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5DDA8E-A643-0E39-ADEA-B60FCB76CF0D}"/>
              </a:ext>
            </a:extLst>
          </p:cNvPr>
          <p:cNvSpPr/>
          <p:nvPr/>
        </p:nvSpPr>
        <p:spPr>
          <a:xfrm rot="3185984">
            <a:off x="8470121" y="1690374"/>
            <a:ext cx="219634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7B8F88-F764-576A-61AC-6ED66D0DFDAE}"/>
              </a:ext>
            </a:extLst>
          </p:cNvPr>
          <p:cNvSpPr/>
          <p:nvPr/>
        </p:nvSpPr>
        <p:spPr>
          <a:xfrm rot="3950846">
            <a:off x="9528431" y="3751494"/>
            <a:ext cx="247331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Cordillère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8DE18-95E7-190B-E1FD-DDF559D920FB}"/>
              </a:ext>
            </a:extLst>
          </p:cNvPr>
          <p:cNvSpPr/>
          <p:nvPr/>
        </p:nvSpPr>
        <p:spPr>
          <a:xfrm rot="15011425">
            <a:off x="7416258" y="3818906"/>
            <a:ext cx="13255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Bilauktaung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50EB914-B9F3-81E6-B592-E8D324A52EAF}"/>
              </a:ext>
            </a:extLst>
          </p:cNvPr>
          <p:cNvSpPr/>
          <p:nvPr/>
        </p:nvSpPr>
        <p:spPr>
          <a:xfrm>
            <a:off x="2690696" y="342900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BAB25-8AF6-5925-BC88-5C6935608F48}"/>
              </a:ext>
            </a:extLst>
          </p:cNvPr>
          <p:cNvSpPr/>
          <p:nvPr/>
        </p:nvSpPr>
        <p:spPr>
          <a:xfrm rot="17389586">
            <a:off x="5908931" y="115112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Arakan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47BF5A-F940-9632-F6EE-4E52C77B3DD9}"/>
              </a:ext>
            </a:extLst>
          </p:cNvPr>
          <p:cNvSpPr/>
          <p:nvPr/>
        </p:nvSpPr>
        <p:spPr>
          <a:xfrm rot="724087">
            <a:off x="7226463" y="169957"/>
            <a:ext cx="86334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Kachin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161" y="172329"/>
            <a:ext cx="606251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100-1000 : Naissances des quatre royaumes indochinois : Royaume khmer, Birmanie, Champa et </a:t>
            </a:r>
            <a:r>
              <a:rPr lang="fr-FR" b="1" dirty="0" err="1"/>
              <a:t>Dai</a:t>
            </a:r>
            <a:r>
              <a:rPr lang="fr-FR" b="1" dirty="0"/>
              <a:t> Viêt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2) A l’ouest…</a:t>
            </a:r>
          </a:p>
          <a:p>
            <a:pPr lvl="0"/>
            <a:r>
              <a:rPr lang="fr-FR" dirty="0"/>
              <a:t>Dans la plaine de l’Irrawaddy-Salouen</a:t>
            </a:r>
          </a:p>
          <a:p>
            <a:pPr lvl="0"/>
            <a:r>
              <a:rPr lang="fr-FR" dirty="0"/>
              <a:t>Le royaume des Birmans ; Langue sino-tibéto-birmane</a:t>
            </a:r>
          </a:p>
          <a:p>
            <a:endParaRPr lang="fr-FR" dirty="0"/>
          </a:p>
          <a:p>
            <a:r>
              <a:rPr lang="fr-FR" dirty="0"/>
              <a:t>NB : Sur les côtes, les Môns</a:t>
            </a:r>
          </a:p>
          <a:p>
            <a:pPr lvl="0"/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Lien direct entre la Chine du Sud et le golfe du Bengale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*200 : Birmanie de Pyu</a:t>
            </a:r>
          </a:p>
          <a:p>
            <a:pPr lvl="0"/>
            <a:r>
              <a:rPr lang="fr-FR" dirty="0"/>
              <a:t>*849 : Birmanie de Pagan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39B996E-1DAB-CFAA-C6B1-ACA1EDC97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969893" y="562218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29EF3A-6B71-9D0C-05EC-A0CB2F5601E8}"/>
              </a:ext>
            </a:extLst>
          </p:cNvPr>
          <p:cNvCxnSpPr>
            <a:cxnSpLocks/>
          </p:cNvCxnSpPr>
          <p:nvPr/>
        </p:nvCxnSpPr>
        <p:spPr>
          <a:xfrm flipH="1">
            <a:off x="8225185" y="1602861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2749623-05D3-D88F-003C-8A62519486BC}"/>
              </a:ext>
            </a:extLst>
          </p:cNvPr>
          <p:cNvCxnSpPr>
            <a:cxnSpLocks/>
          </p:cNvCxnSpPr>
          <p:nvPr/>
        </p:nvCxnSpPr>
        <p:spPr>
          <a:xfrm flipH="1">
            <a:off x="8621110" y="1755261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27F04F2-2B3D-376D-59FB-F9FDCDE56C98}"/>
              </a:ext>
            </a:extLst>
          </p:cNvPr>
          <p:cNvCxnSpPr>
            <a:cxnSpLocks/>
          </p:cNvCxnSpPr>
          <p:nvPr/>
        </p:nvCxnSpPr>
        <p:spPr>
          <a:xfrm>
            <a:off x="9218989" y="1755261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6934AFE-F711-426E-46D9-9D7A0076F280}"/>
              </a:ext>
            </a:extLst>
          </p:cNvPr>
          <p:cNvSpPr/>
          <p:nvPr/>
        </p:nvSpPr>
        <p:spPr>
          <a:xfrm>
            <a:off x="6359782" y="172329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1100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CA4F587-171A-43AE-3807-AF7DC83A1742}"/>
              </a:ext>
            </a:extLst>
          </p:cNvPr>
          <p:cNvSpPr/>
          <p:nvPr/>
        </p:nvSpPr>
        <p:spPr>
          <a:xfrm>
            <a:off x="10250787" y="165495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5A7B45C-4F95-EA80-88DB-BC1DD9949CCE}"/>
              </a:ext>
            </a:extLst>
          </p:cNvPr>
          <p:cNvSpPr/>
          <p:nvPr/>
        </p:nvSpPr>
        <p:spPr>
          <a:xfrm>
            <a:off x="9425793" y="411249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19E6FC2-4481-9095-057C-650689016C02}"/>
              </a:ext>
            </a:extLst>
          </p:cNvPr>
          <p:cNvSpPr/>
          <p:nvPr/>
        </p:nvSpPr>
        <p:spPr>
          <a:xfrm>
            <a:off x="10917422" y="3594450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8DCC04C-05C5-544D-03B5-0F60E4F9834B}"/>
              </a:ext>
            </a:extLst>
          </p:cNvPr>
          <p:cNvSpPr/>
          <p:nvPr/>
        </p:nvSpPr>
        <p:spPr>
          <a:xfrm>
            <a:off x="6865029" y="162312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EAB3DDD-D648-A325-04FF-99647C373FE4}"/>
              </a:ext>
            </a:extLst>
          </p:cNvPr>
          <p:cNvSpPr/>
          <p:nvPr/>
        </p:nvSpPr>
        <p:spPr>
          <a:xfrm>
            <a:off x="7016733" y="2734735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27F72D9-384F-3329-54DC-B436F0BE8D31}"/>
              </a:ext>
            </a:extLst>
          </p:cNvPr>
          <p:cNvSpPr/>
          <p:nvPr/>
        </p:nvSpPr>
        <p:spPr>
          <a:xfrm>
            <a:off x="8429574" y="381534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FE3DF6-E3A6-6F90-160F-859DA38BFE28}"/>
              </a:ext>
            </a:extLst>
          </p:cNvPr>
          <p:cNvSpPr/>
          <p:nvPr/>
        </p:nvSpPr>
        <p:spPr>
          <a:xfrm>
            <a:off x="9702071" y="483371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E05F716-C7A9-7F68-A113-9BEB5C33D858}"/>
              </a:ext>
            </a:extLst>
          </p:cNvPr>
          <p:cNvSpPr/>
          <p:nvPr/>
        </p:nvSpPr>
        <p:spPr>
          <a:xfrm>
            <a:off x="6892766" y="1176024"/>
            <a:ext cx="120782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390075-1DAB-8A39-98FA-CD8A9E2097A2}"/>
              </a:ext>
            </a:extLst>
          </p:cNvPr>
          <p:cNvSpPr/>
          <p:nvPr/>
        </p:nvSpPr>
        <p:spPr>
          <a:xfrm>
            <a:off x="9752008" y="1194388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CF9A90-EC3F-2515-59CB-85DAD759221C}"/>
              </a:ext>
            </a:extLst>
          </p:cNvPr>
          <p:cNvSpPr/>
          <p:nvPr/>
        </p:nvSpPr>
        <p:spPr>
          <a:xfrm rot="17389586">
            <a:off x="7512739" y="223911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Dawna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E28F44-25EC-E98D-8AA5-4C0B406EF9DC}"/>
              </a:ext>
            </a:extLst>
          </p:cNvPr>
          <p:cNvSpPr/>
          <p:nvPr/>
        </p:nvSpPr>
        <p:spPr>
          <a:xfrm rot="3185984">
            <a:off x="8470121" y="1690374"/>
            <a:ext cx="219634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08F73A5-39F1-661E-C1B8-8645041B3C66}"/>
              </a:ext>
            </a:extLst>
          </p:cNvPr>
          <p:cNvSpPr/>
          <p:nvPr/>
        </p:nvSpPr>
        <p:spPr>
          <a:xfrm rot="3950846">
            <a:off x="9528431" y="3751494"/>
            <a:ext cx="247331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Cordillère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58BF094-BAE9-B05E-34C1-6A34DDDC456B}"/>
              </a:ext>
            </a:extLst>
          </p:cNvPr>
          <p:cNvSpPr/>
          <p:nvPr/>
        </p:nvSpPr>
        <p:spPr>
          <a:xfrm rot="15011425">
            <a:off x="7416258" y="3818906"/>
            <a:ext cx="13255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Bilauktaung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0389242-5419-2035-5D58-B088BA351E50}"/>
              </a:ext>
            </a:extLst>
          </p:cNvPr>
          <p:cNvSpPr/>
          <p:nvPr/>
        </p:nvSpPr>
        <p:spPr>
          <a:xfrm>
            <a:off x="2650828" y="3507069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94809B-0C39-4CC2-E589-77670892C29E}"/>
              </a:ext>
            </a:extLst>
          </p:cNvPr>
          <p:cNvSpPr/>
          <p:nvPr/>
        </p:nvSpPr>
        <p:spPr>
          <a:xfrm rot="17389586">
            <a:off x="5908931" y="115112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Arakan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E02BB1-5B2F-E803-B195-C48597E52C20}"/>
              </a:ext>
            </a:extLst>
          </p:cNvPr>
          <p:cNvSpPr/>
          <p:nvPr/>
        </p:nvSpPr>
        <p:spPr>
          <a:xfrm rot="724087">
            <a:off x="7226463" y="169957"/>
            <a:ext cx="86334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Kachin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0F8B88D-F76C-0D5C-6850-20CECF020A87}"/>
              </a:ext>
            </a:extLst>
          </p:cNvPr>
          <p:cNvCxnSpPr>
            <a:cxnSpLocks/>
          </p:cNvCxnSpPr>
          <p:nvPr/>
        </p:nvCxnSpPr>
        <p:spPr>
          <a:xfrm flipV="1">
            <a:off x="7178190" y="645766"/>
            <a:ext cx="1684421" cy="17223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2EEBE4B-C3EA-293E-3AE7-07D6C666992B}"/>
              </a:ext>
            </a:extLst>
          </p:cNvPr>
          <p:cNvCxnSpPr>
            <a:cxnSpLocks/>
          </p:cNvCxnSpPr>
          <p:nvPr/>
        </p:nvCxnSpPr>
        <p:spPr>
          <a:xfrm flipH="1">
            <a:off x="6817327" y="1513479"/>
            <a:ext cx="1229124" cy="11312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0588480-94A4-44BD-7380-77F699F1F448}"/>
              </a:ext>
            </a:extLst>
          </p:cNvPr>
          <p:cNvCxnSpPr>
            <a:cxnSpLocks/>
          </p:cNvCxnSpPr>
          <p:nvPr/>
        </p:nvCxnSpPr>
        <p:spPr>
          <a:xfrm flipH="1">
            <a:off x="5432322" y="2864107"/>
            <a:ext cx="47194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6EA2F8B-30C3-3E25-DE91-F6E9AC2F01A4}"/>
              </a:ext>
            </a:extLst>
          </p:cNvPr>
          <p:cNvCxnSpPr>
            <a:cxnSpLocks/>
          </p:cNvCxnSpPr>
          <p:nvPr/>
        </p:nvCxnSpPr>
        <p:spPr>
          <a:xfrm>
            <a:off x="5609012" y="2864107"/>
            <a:ext cx="61740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663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24C55-F0ED-E355-634C-9D0E723B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4F19D5-39AF-A8F1-F18D-B25257496FF6}"/>
              </a:ext>
            </a:extLst>
          </p:cNvPr>
          <p:cNvSpPr/>
          <p:nvPr/>
        </p:nvSpPr>
        <p:spPr>
          <a:xfrm>
            <a:off x="94161" y="172329"/>
            <a:ext cx="6062510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100-1000 : Naissances des quatre royaumes indochinois : Royaume khmer, Birmanie, Champa et </a:t>
            </a:r>
            <a:r>
              <a:rPr lang="fr-FR" b="1" dirty="0" err="1"/>
              <a:t>Dai</a:t>
            </a:r>
            <a:r>
              <a:rPr lang="fr-FR" b="1" dirty="0"/>
              <a:t> Viêt</a:t>
            </a:r>
          </a:p>
          <a:p>
            <a:pPr lvl="0"/>
            <a:endParaRPr lang="fr-FR" dirty="0"/>
          </a:p>
          <a:p>
            <a:r>
              <a:rPr lang="fr-FR" dirty="0"/>
              <a:t>3) </a:t>
            </a:r>
            <a:r>
              <a:rPr lang="fr-FR" sz="1800" dirty="0"/>
              <a:t>Sur la côte sud-est…</a:t>
            </a:r>
          </a:p>
          <a:p>
            <a:r>
              <a:rPr lang="fr-FR" dirty="0"/>
              <a:t>Au pied de la Cordillère annamitique</a:t>
            </a:r>
          </a:p>
          <a:p>
            <a:endParaRPr lang="fr-FR" sz="1800" dirty="0"/>
          </a:p>
          <a:p>
            <a:r>
              <a:rPr lang="fr-FR" dirty="0"/>
              <a:t>*192 : Le Champa</a:t>
            </a:r>
          </a:p>
          <a:p>
            <a:r>
              <a:rPr lang="fr-FR" sz="1800" dirty="0"/>
              <a:t>Royaume des Chams d’origine malaise</a:t>
            </a:r>
          </a:p>
          <a:p>
            <a:r>
              <a:rPr lang="fr-FR" dirty="0"/>
              <a:t>Capitale : </a:t>
            </a:r>
            <a:r>
              <a:rPr lang="fr-FR" dirty="0" err="1"/>
              <a:t>Indrapura</a:t>
            </a:r>
            <a:endParaRPr lang="fr-FR" sz="1800" dirty="0"/>
          </a:p>
          <a:p>
            <a:endParaRPr lang="fr-FR" sz="1800" dirty="0"/>
          </a:p>
          <a:p>
            <a:r>
              <a:rPr lang="fr-FR" dirty="0"/>
              <a:t>*Et enfin…</a:t>
            </a:r>
            <a:endParaRPr lang="fr-FR" sz="18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8AEB6D2-1990-4540-EA93-7E616172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969893" y="562218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444A8C5-D649-2D5D-6042-03C19B35E447}"/>
              </a:ext>
            </a:extLst>
          </p:cNvPr>
          <p:cNvCxnSpPr>
            <a:cxnSpLocks/>
          </p:cNvCxnSpPr>
          <p:nvPr/>
        </p:nvCxnSpPr>
        <p:spPr>
          <a:xfrm flipH="1">
            <a:off x="8225185" y="1602861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73024A5-BC47-65F6-F4D9-37AEAE9B1F07}"/>
              </a:ext>
            </a:extLst>
          </p:cNvPr>
          <p:cNvCxnSpPr>
            <a:cxnSpLocks/>
          </p:cNvCxnSpPr>
          <p:nvPr/>
        </p:nvCxnSpPr>
        <p:spPr>
          <a:xfrm flipH="1">
            <a:off x="8621110" y="1755261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BEDBCF4-F5D4-E025-794B-A65600AE949F}"/>
              </a:ext>
            </a:extLst>
          </p:cNvPr>
          <p:cNvCxnSpPr>
            <a:cxnSpLocks/>
          </p:cNvCxnSpPr>
          <p:nvPr/>
        </p:nvCxnSpPr>
        <p:spPr>
          <a:xfrm>
            <a:off x="9218989" y="1755261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7E9EEEE-8F39-2208-076C-F7032DD3AC02}"/>
              </a:ext>
            </a:extLst>
          </p:cNvPr>
          <p:cNvSpPr/>
          <p:nvPr/>
        </p:nvSpPr>
        <p:spPr>
          <a:xfrm>
            <a:off x="6359782" y="172329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1100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4947268-608E-315B-AFFF-9312EBFB031D}"/>
              </a:ext>
            </a:extLst>
          </p:cNvPr>
          <p:cNvSpPr/>
          <p:nvPr/>
        </p:nvSpPr>
        <p:spPr>
          <a:xfrm>
            <a:off x="10250787" y="165495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FA8E73D-0029-29F2-4D17-464C0CD64487}"/>
              </a:ext>
            </a:extLst>
          </p:cNvPr>
          <p:cNvSpPr/>
          <p:nvPr/>
        </p:nvSpPr>
        <p:spPr>
          <a:xfrm>
            <a:off x="9425793" y="411249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DE3FDC5-201B-6F4C-EF18-4315EDB10B7C}"/>
              </a:ext>
            </a:extLst>
          </p:cNvPr>
          <p:cNvSpPr/>
          <p:nvPr/>
        </p:nvSpPr>
        <p:spPr>
          <a:xfrm>
            <a:off x="10917422" y="359445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242B91-767D-5746-1BCA-D7291EC3322C}"/>
              </a:ext>
            </a:extLst>
          </p:cNvPr>
          <p:cNvSpPr/>
          <p:nvPr/>
        </p:nvSpPr>
        <p:spPr>
          <a:xfrm>
            <a:off x="6865029" y="1623123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1EA23F-A0CA-6628-E1A1-724FB5B6260C}"/>
              </a:ext>
            </a:extLst>
          </p:cNvPr>
          <p:cNvSpPr/>
          <p:nvPr/>
        </p:nvSpPr>
        <p:spPr>
          <a:xfrm>
            <a:off x="7016733" y="273473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4BA1A0-CA60-3B07-4357-4C35697DA239}"/>
              </a:ext>
            </a:extLst>
          </p:cNvPr>
          <p:cNvSpPr/>
          <p:nvPr/>
        </p:nvSpPr>
        <p:spPr>
          <a:xfrm>
            <a:off x="8429574" y="381534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FB4710A-870D-B8CA-785C-FF453AD30209}"/>
              </a:ext>
            </a:extLst>
          </p:cNvPr>
          <p:cNvSpPr/>
          <p:nvPr/>
        </p:nvSpPr>
        <p:spPr>
          <a:xfrm>
            <a:off x="9702071" y="483371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11F5694-3B35-83E3-C68D-B861770EDE2F}"/>
              </a:ext>
            </a:extLst>
          </p:cNvPr>
          <p:cNvSpPr/>
          <p:nvPr/>
        </p:nvSpPr>
        <p:spPr>
          <a:xfrm>
            <a:off x="6892766" y="1176024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388FADE-3B81-0880-1EAA-886DD0B70492}"/>
              </a:ext>
            </a:extLst>
          </p:cNvPr>
          <p:cNvSpPr/>
          <p:nvPr/>
        </p:nvSpPr>
        <p:spPr>
          <a:xfrm>
            <a:off x="9752008" y="1194388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279C6C0-235D-BE17-ED2E-F906EF66B05B}"/>
              </a:ext>
            </a:extLst>
          </p:cNvPr>
          <p:cNvSpPr/>
          <p:nvPr/>
        </p:nvSpPr>
        <p:spPr>
          <a:xfrm rot="17389586">
            <a:off x="7512739" y="223911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Dawna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05A74B6-18F2-09C1-34F3-20D8EA867C33}"/>
              </a:ext>
            </a:extLst>
          </p:cNvPr>
          <p:cNvSpPr/>
          <p:nvPr/>
        </p:nvSpPr>
        <p:spPr>
          <a:xfrm rot="3185984">
            <a:off x="8470121" y="1690374"/>
            <a:ext cx="219634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51EA027-7F43-14F9-2D28-A982060323FA}"/>
              </a:ext>
            </a:extLst>
          </p:cNvPr>
          <p:cNvSpPr/>
          <p:nvPr/>
        </p:nvSpPr>
        <p:spPr>
          <a:xfrm rot="3950846">
            <a:off x="9528431" y="3751494"/>
            <a:ext cx="247331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Cordillère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789708-1314-945B-F172-559B96BB0FCC}"/>
              </a:ext>
            </a:extLst>
          </p:cNvPr>
          <p:cNvSpPr/>
          <p:nvPr/>
        </p:nvSpPr>
        <p:spPr>
          <a:xfrm rot="15011425">
            <a:off x="7416258" y="3818906"/>
            <a:ext cx="13255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Bilauktaung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32F1B56-289E-39A0-503A-38D6A9BEEBBB}"/>
              </a:ext>
            </a:extLst>
          </p:cNvPr>
          <p:cNvSpPr/>
          <p:nvPr/>
        </p:nvSpPr>
        <p:spPr>
          <a:xfrm>
            <a:off x="2132299" y="243437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E26D5-817E-07D6-FE37-9CA52EC64CE8}"/>
              </a:ext>
            </a:extLst>
          </p:cNvPr>
          <p:cNvSpPr/>
          <p:nvPr/>
        </p:nvSpPr>
        <p:spPr>
          <a:xfrm rot="17389586">
            <a:off x="5908931" y="115112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Arakan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47DEE-D91F-4688-420F-200440AC4735}"/>
              </a:ext>
            </a:extLst>
          </p:cNvPr>
          <p:cNvSpPr/>
          <p:nvPr/>
        </p:nvSpPr>
        <p:spPr>
          <a:xfrm rot="724087">
            <a:off x="7226463" y="169957"/>
            <a:ext cx="86334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Kachin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9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DCBDF-0677-3B00-586D-F743C49D9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45AF6F-3A94-1E43-6D83-C1D15D35C5E1}"/>
              </a:ext>
            </a:extLst>
          </p:cNvPr>
          <p:cNvSpPr/>
          <p:nvPr/>
        </p:nvSpPr>
        <p:spPr>
          <a:xfrm>
            <a:off x="94161" y="172329"/>
            <a:ext cx="3394627" cy="5047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100-1000 : Naissances des quatre royaumes indochinois : Royaume khmer, Birmanie, Champa et </a:t>
            </a:r>
            <a:r>
              <a:rPr lang="fr-FR" b="1" dirty="0" err="1"/>
              <a:t>Dai</a:t>
            </a:r>
            <a:r>
              <a:rPr lang="fr-FR" b="1" dirty="0"/>
              <a:t> Viêt</a:t>
            </a:r>
          </a:p>
          <a:p>
            <a:pPr lvl="0"/>
            <a:endParaRPr lang="fr-FR" dirty="0"/>
          </a:p>
          <a:p>
            <a:r>
              <a:rPr lang="fr-FR" dirty="0"/>
              <a:t>4) Au nord-est…</a:t>
            </a:r>
          </a:p>
          <a:p>
            <a:r>
              <a:rPr lang="fr-FR" dirty="0"/>
              <a:t>Dans la plaine du Fleuve Rouge</a:t>
            </a:r>
          </a:p>
          <a:p>
            <a:r>
              <a:rPr lang="fr-FR" dirty="0"/>
              <a:t>Le royaume des Vietnamiens</a:t>
            </a:r>
          </a:p>
          <a:p>
            <a:r>
              <a:rPr lang="fr-FR" dirty="0"/>
              <a:t>Le </a:t>
            </a:r>
            <a:r>
              <a:rPr lang="fr-FR" dirty="0" err="1"/>
              <a:t>Dai</a:t>
            </a:r>
            <a:r>
              <a:rPr lang="fr-FR" dirty="0"/>
              <a:t> Viêt ; Quelques dates…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*257-207 av. JC </a:t>
            </a:r>
          </a:p>
          <a:p>
            <a:pPr lvl="0"/>
            <a:r>
              <a:rPr lang="fr-FR" dirty="0"/>
              <a:t>Royaume d’Au-Lac, qui s’agrandit et devient le Nam Viêt</a:t>
            </a:r>
          </a:p>
          <a:p>
            <a:pPr lvl="0"/>
            <a:r>
              <a:rPr lang="fr-FR" dirty="0"/>
              <a:t>Capitale : Canton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*111 av. JC : Le Nam Viêt devient </a:t>
            </a:r>
            <a:r>
              <a:rPr lang="fr-FR" u="sng" dirty="0"/>
              <a:t>Une province chinoise</a:t>
            </a:r>
          </a:p>
          <a:p>
            <a:pPr lvl="0"/>
            <a:r>
              <a:rPr lang="fr-FR" u="sng" dirty="0"/>
              <a:t>Du 1</a:t>
            </a:r>
            <a:r>
              <a:rPr lang="fr-FR" u="sng" baseline="30000" dirty="0"/>
              <a:t>er</a:t>
            </a:r>
            <a:r>
              <a:rPr lang="fr-FR" u="sng" dirty="0"/>
              <a:t> empire des Han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B4F9356-A471-88EF-9BE2-CA0422CDB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4" r="15727" b="46838"/>
          <a:stretch/>
        </p:blipFill>
        <p:spPr>
          <a:xfrm>
            <a:off x="3615397" y="172329"/>
            <a:ext cx="2598196" cy="2084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40823BC-03CC-7B19-BFED-E44B6BF7A73F}"/>
              </a:ext>
            </a:extLst>
          </p:cNvPr>
          <p:cNvSpPr/>
          <p:nvPr/>
        </p:nvSpPr>
        <p:spPr>
          <a:xfrm>
            <a:off x="4110346" y="111486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2DCE5A7-DCBE-4B9C-782B-56E331BE2076}"/>
              </a:ext>
            </a:extLst>
          </p:cNvPr>
          <p:cNvSpPr/>
          <p:nvPr/>
        </p:nvSpPr>
        <p:spPr>
          <a:xfrm>
            <a:off x="1711637" y="309331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B24F3B-0094-B62E-AAE4-132BDE1876F2}"/>
              </a:ext>
            </a:extLst>
          </p:cNvPr>
          <p:cNvSpPr/>
          <p:nvPr/>
        </p:nvSpPr>
        <p:spPr>
          <a:xfrm>
            <a:off x="1966721" y="3793729"/>
            <a:ext cx="294413" cy="2747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61E2F2-B5CF-4B6A-841A-FECF745E39DD}"/>
              </a:ext>
            </a:extLst>
          </p:cNvPr>
          <p:cNvSpPr/>
          <p:nvPr/>
        </p:nvSpPr>
        <p:spPr>
          <a:xfrm>
            <a:off x="5735041" y="611261"/>
            <a:ext cx="294413" cy="2747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585BC8-863F-D11F-9FF0-5CAC1D387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40539" t="55499" r="22792" b="19642"/>
          <a:stretch/>
        </p:blipFill>
        <p:spPr>
          <a:xfrm rot="5400000">
            <a:off x="5969893" y="562218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E1D08EC-1870-BAA2-2A5E-E14EC5093B3D}"/>
              </a:ext>
            </a:extLst>
          </p:cNvPr>
          <p:cNvCxnSpPr>
            <a:cxnSpLocks/>
          </p:cNvCxnSpPr>
          <p:nvPr/>
        </p:nvCxnSpPr>
        <p:spPr>
          <a:xfrm flipH="1">
            <a:off x="8225185" y="1602861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00D9726-7150-E2C3-CC7F-0DAAA459A3E7}"/>
              </a:ext>
            </a:extLst>
          </p:cNvPr>
          <p:cNvCxnSpPr>
            <a:cxnSpLocks/>
          </p:cNvCxnSpPr>
          <p:nvPr/>
        </p:nvCxnSpPr>
        <p:spPr>
          <a:xfrm flipH="1">
            <a:off x="8621110" y="1755261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E972D7B-6CF1-1222-33F2-A985542E41F9}"/>
              </a:ext>
            </a:extLst>
          </p:cNvPr>
          <p:cNvCxnSpPr>
            <a:cxnSpLocks/>
          </p:cNvCxnSpPr>
          <p:nvPr/>
        </p:nvCxnSpPr>
        <p:spPr>
          <a:xfrm>
            <a:off x="9218989" y="1755261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3D785D-3F7C-C598-DAEF-476B7E13D28D}"/>
              </a:ext>
            </a:extLst>
          </p:cNvPr>
          <p:cNvSpPr/>
          <p:nvPr/>
        </p:nvSpPr>
        <p:spPr>
          <a:xfrm>
            <a:off x="6359782" y="172329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1100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0B9ABD-7DEB-7A77-9FB2-734A8E0CAAAD}"/>
              </a:ext>
            </a:extLst>
          </p:cNvPr>
          <p:cNvSpPr/>
          <p:nvPr/>
        </p:nvSpPr>
        <p:spPr>
          <a:xfrm>
            <a:off x="10250787" y="165495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C41D99D-27B7-ACCC-8AC1-DAE50C0C559E}"/>
              </a:ext>
            </a:extLst>
          </p:cNvPr>
          <p:cNvSpPr/>
          <p:nvPr/>
        </p:nvSpPr>
        <p:spPr>
          <a:xfrm>
            <a:off x="9425793" y="411249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E4FDEA2-F7D9-2E92-2DCA-1852F89B79B7}"/>
              </a:ext>
            </a:extLst>
          </p:cNvPr>
          <p:cNvSpPr/>
          <p:nvPr/>
        </p:nvSpPr>
        <p:spPr>
          <a:xfrm>
            <a:off x="10917422" y="3594450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2296151-774F-E11E-383A-6857E522D274}"/>
              </a:ext>
            </a:extLst>
          </p:cNvPr>
          <p:cNvSpPr/>
          <p:nvPr/>
        </p:nvSpPr>
        <p:spPr>
          <a:xfrm>
            <a:off x="6865029" y="1623123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62D926-1050-224E-2CE2-868685674A4E}"/>
              </a:ext>
            </a:extLst>
          </p:cNvPr>
          <p:cNvSpPr/>
          <p:nvPr/>
        </p:nvSpPr>
        <p:spPr>
          <a:xfrm>
            <a:off x="7016733" y="273473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FB4193-9BCB-1512-1E4D-E974713DE12B}"/>
              </a:ext>
            </a:extLst>
          </p:cNvPr>
          <p:cNvSpPr/>
          <p:nvPr/>
        </p:nvSpPr>
        <p:spPr>
          <a:xfrm>
            <a:off x="8429574" y="381534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76A832-F244-8558-6D53-EEDE1E8B4B94}"/>
              </a:ext>
            </a:extLst>
          </p:cNvPr>
          <p:cNvSpPr/>
          <p:nvPr/>
        </p:nvSpPr>
        <p:spPr>
          <a:xfrm>
            <a:off x="9702071" y="483371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629366-D3CC-1E00-58FE-73BCE4AF8632}"/>
              </a:ext>
            </a:extLst>
          </p:cNvPr>
          <p:cNvSpPr/>
          <p:nvPr/>
        </p:nvSpPr>
        <p:spPr>
          <a:xfrm>
            <a:off x="6892766" y="1176024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579D0B-B34C-96AA-EF95-5CBCB4FAFA47}"/>
              </a:ext>
            </a:extLst>
          </p:cNvPr>
          <p:cNvSpPr/>
          <p:nvPr/>
        </p:nvSpPr>
        <p:spPr>
          <a:xfrm>
            <a:off x="9752008" y="1194388"/>
            <a:ext cx="1468821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CEAEE6-E4E9-2800-6063-D06B7131A58E}"/>
              </a:ext>
            </a:extLst>
          </p:cNvPr>
          <p:cNvSpPr/>
          <p:nvPr/>
        </p:nvSpPr>
        <p:spPr>
          <a:xfrm rot="17389586">
            <a:off x="7512739" y="223911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Dawna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197542-3C18-7875-8B15-D34B966572B1}"/>
              </a:ext>
            </a:extLst>
          </p:cNvPr>
          <p:cNvSpPr/>
          <p:nvPr/>
        </p:nvSpPr>
        <p:spPr>
          <a:xfrm rot="3185984">
            <a:off x="8470121" y="1690374"/>
            <a:ext cx="219634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A565C-18C6-77AD-8158-9754E6D7A7BF}"/>
              </a:ext>
            </a:extLst>
          </p:cNvPr>
          <p:cNvSpPr/>
          <p:nvPr/>
        </p:nvSpPr>
        <p:spPr>
          <a:xfrm rot="3950846">
            <a:off x="9528431" y="3751494"/>
            <a:ext cx="247331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Cordillère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F41D9B-810F-D405-C866-49EB5993DE85}"/>
              </a:ext>
            </a:extLst>
          </p:cNvPr>
          <p:cNvSpPr/>
          <p:nvPr/>
        </p:nvSpPr>
        <p:spPr>
          <a:xfrm rot="15011425">
            <a:off x="7416258" y="3818906"/>
            <a:ext cx="13255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Bilauktaung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D773FD-1283-D094-C243-84BF4B35733F}"/>
              </a:ext>
            </a:extLst>
          </p:cNvPr>
          <p:cNvSpPr/>
          <p:nvPr/>
        </p:nvSpPr>
        <p:spPr>
          <a:xfrm rot="17389586">
            <a:off x="5908931" y="115112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Arakan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52D1A5-4259-5DB7-39D4-71FEBB098F76}"/>
              </a:ext>
            </a:extLst>
          </p:cNvPr>
          <p:cNvSpPr/>
          <p:nvPr/>
        </p:nvSpPr>
        <p:spPr>
          <a:xfrm rot="724087">
            <a:off x="7226463" y="169957"/>
            <a:ext cx="86334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Kachin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3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A34D3-38EF-8906-7859-24596BF91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49A4EE-43D7-E842-5FCC-80426915ED5D}"/>
              </a:ext>
            </a:extLst>
          </p:cNvPr>
          <p:cNvSpPr/>
          <p:nvPr/>
        </p:nvSpPr>
        <p:spPr>
          <a:xfrm>
            <a:off x="94161" y="172329"/>
            <a:ext cx="3394627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100-1000 : Naissances des quatre royaumes indochinois : Royaume khmer, Birmanie, Champa et </a:t>
            </a:r>
            <a:r>
              <a:rPr lang="fr-FR" b="1" dirty="0" err="1"/>
              <a:t>Dai</a:t>
            </a:r>
            <a:r>
              <a:rPr lang="fr-FR" b="1" dirty="0"/>
              <a:t> Viêt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*939</a:t>
            </a:r>
          </a:p>
          <a:p>
            <a:pPr lvl="0"/>
            <a:r>
              <a:rPr lang="fr-FR" dirty="0"/>
              <a:t>Après 1000 ans de tutelle chinoise</a:t>
            </a:r>
          </a:p>
          <a:p>
            <a:pPr lvl="0"/>
            <a:r>
              <a:rPr lang="fr-FR" dirty="0"/>
              <a:t>Le Nam Viêt recentré sur Hanoi…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Devient le </a:t>
            </a:r>
            <a:r>
              <a:rPr lang="fr-FR" dirty="0" err="1"/>
              <a:t>Dai</a:t>
            </a:r>
            <a:r>
              <a:rPr lang="fr-FR" dirty="0"/>
              <a:t> Viêt indépendant</a:t>
            </a:r>
          </a:p>
          <a:p>
            <a:pPr lvl="0"/>
            <a:r>
              <a:rPr lang="fr-FR" u="sng" dirty="0"/>
              <a:t>Tout en restant vassal de la Chine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NB : IIIe siècle : Bouddhisme mahayana d’origine chinoise</a:t>
            </a:r>
          </a:p>
          <a:p>
            <a:pPr lvl="0"/>
            <a:r>
              <a:rPr lang="fr-FR" dirty="0"/>
              <a:t>Contrairement au reste de l’Indochine, Bouddhisme theravada d’origine indienne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Donc…</a:t>
            </a:r>
          </a:p>
          <a:p>
            <a:pPr lvl="0"/>
            <a:r>
              <a:rPr lang="fr-FR" dirty="0"/>
              <a:t>*1000 : Quatre royaumes</a:t>
            </a:r>
          </a:p>
          <a:p>
            <a:pPr lvl="0"/>
            <a:r>
              <a:rPr lang="fr-FR" dirty="0"/>
              <a:t>Et les 1</a:t>
            </a:r>
            <a:r>
              <a:rPr lang="fr-FR" baseline="30000" dirty="0"/>
              <a:t>ères</a:t>
            </a:r>
            <a:r>
              <a:rPr lang="fr-FR" dirty="0"/>
              <a:t> extensions…</a:t>
            </a:r>
          </a:p>
        </p:txBody>
      </p:sp>
      <p:pic>
        <p:nvPicPr>
          <p:cNvPr id="10" name="Image 9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EE802F5-5681-85CF-19D7-CD7097422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4" r="15727" b="46838"/>
          <a:stretch/>
        </p:blipFill>
        <p:spPr>
          <a:xfrm>
            <a:off x="3615397" y="172329"/>
            <a:ext cx="2598196" cy="2084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E71E010-8014-B232-C60C-2280794FDBBD}"/>
              </a:ext>
            </a:extLst>
          </p:cNvPr>
          <p:cNvSpPr/>
          <p:nvPr/>
        </p:nvSpPr>
        <p:spPr>
          <a:xfrm>
            <a:off x="4110346" y="111486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AE5B579-E697-E3FA-8FDF-9F28696D9288}"/>
              </a:ext>
            </a:extLst>
          </p:cNvPr>
          <p:cNvSpPr/>
          <p:nvPr/>
        </p:nvSpPr>
        <p:spPr>
          <a:xfrm>
            <a:off x="5735041" y="611261"/>
            <a:ext cx="294413" cy="2747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574984-E9F9-D680-066C-52784B2CE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40539" t="55499" r="22792" b="19642"/>
          <a:stretch/>
        </p:blipFill>
        <p:spPr>
          <a:xfrm rot="5400000">
            <a:off x="5969893" y="562218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21783E3-A286-831B-530A-483F3718F71C}"/>
              </a:ext>
            </a:extLst>
          </p:cNvPr>
          <p:cNvCxnSpPr>
            <a:cxnSpLocks/>
          </p:cNvCxnSpPr>
          <p:nvPr/>
        </p:nvCxnSpPr>
        <p:spPr>
          <a:xfrm flipH="1">
            <a:off x="8225185" y="1602861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CFB086B-FE29-8982-71E1-5FD4205CCA14}"/>
              </a:ext>
            </a:extLst>
          </p:cNvPr>
          <p:cNvCxnSpPr>
            <a:cxnSpLocks/>
          </p:cNvCxnSpPr>
          <p:nvPr/>
        </p:nvCxnSpPr>
        <p:spPr>
          <a:xfrm flipH="1">
            <a:off x="8621110" y="1755261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5B0EDA7-A460-4B92-FF9C-F192ED8460D8}"/>
              </a:ext>
            </a:extLst>
          </p:cNvPr>
          <p:cNvCxnSpPr>
            <a:cxnSpLocks/>
          </p:cNvCxnSpPr>
          <p:nvPr/>
        </p:nvCxnSpPr>
        <p:spPr>
          <a:xfrm>
            <a:off x="9218989" y="1755261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94165-A79D-9D28-B653-3DE8763E5A04}"/>
              </a:ext>
            </a:extLst>
          </p:cNvPr>
          <p:cNvSpPr/>
          <p:nvPr/>
        </p:nvSpPr>
        <p:spPr>
          <a:xfrm>
            <a:off x="6359782" y="172329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1100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FACEA05-6B36-45C7-8B40-0367EEEEFEDB}"/>
              </a:ext>
            </a:extLst>
          </p:cNvPr>
          <p:cNvSpPr/>
          <p:nvPr/>
        </p:nvSpPr>
        <p:spPr>
          <a:xfrm>
            <a:off x="10250787" y="165495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8101A46-7605-29DB-1859-61C7CFE3833B}"/>
              </a:ext>
            </a:extLst>
          </p:cNvPr>
          <p:cNvSpPr/>
          <p:nvPr/>
        </p:nvSpPr>
        <p:spPr>
          <a:xfrm>
            <a:off x="9425793" y="411249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15E795E-74AF-0662-DA53-43E670A39FD5}"/>
              </a:ext>
            </a:extLst>
          </p:cNvPr>
          <p:cNvSpPr/>
          <p:nvPr/>
        </p:nvSpPr>
        <p:spPr>
          <a:xfrm>
            <a:off x="10917422" y="3594450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C2905CE-32BA-44BE-8C5A-24DDAE2897D4}"/>
              </a:ext>
            </a:extLst>
          </p:cNvPr>
          <p:cNvSpPr/>
          <p:nvPr/>
        </p:nvSpPr>
        <p:spPr>
          <a:xfrm>
            <a:off x="6865029" y="1623123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139EF-D688-904E-5DC4-3BDEAAA5095A}"/>
              </a:ext>
            </a:extLst>
          </p:cNvPr>
          <p:cNvSpPr/>
          <p:nvPr/>
        </p:nvSpPr>
        <p:spPr>
          <a:xfrm>
            <a:off x="7016733" y="273473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89505A-6BAF-B3B7-7290-4614E9FB6248}"/>
              </a:ext>
            </a:extLst>
          </p:cNvPr>
          <p:cNvSpPr/>
          <p:nvPr/>
        </p:nvSpPr>
        <p:spPr>
          <a:xfrm>
            <a:off x="8429574" y="381534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7DA7A0-B89E-29FD-F720-B6DF1EFA23CA}"/>
              </a:ext>
            </a:extLst>
          </p:cNvPr>
          <p:cNvSpPr/>
          <p:nvPr/>
        </p:nvSpPr>
        <p:spPr>
          <a:xfrm>
            <a:off x="9702071" y="483371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B27E9A-84C0-E722-B3CF-A7FDB4C1E2E7}"/>
              </a:ext>
            </a:extLst>
          </p:cNvPr>
          <p:cNvSpPr/>
          <p:nvPr/>
        </p:nvSpPr>
        <p:spPr>
          <a:xfrm>
            <a:off x="6892766" y="1176024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E990B3-DB3B-A858-0A98-4E11C6D37943}"/>
              </a:ext>
            </a:extLst>
          </p:cNvPr>
          <p:cNvSpPr/>
          <p:nvPr/>
        </p:nvSpPr>
        <p:spPr>
          <a:xfrm>
            <a:off x="9752008" y="1194388"/>
            <a:ext cx="1468821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23189A-FD4C-DB36-81EC-86391455AE24}"/>
              </a:ext>
            </a:extLst>
          </p:cNvPr>
          <p:cNvSpPr/>
          <p:nvPr/>
        </p:nvSpPr>
        <p:spPr>
          <a:xfrm rot="17389586">
            <a:off x="7512739" y="223911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Dawna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5F2D02-5082-CFB0-BCB7-060042C6DDD2}"/>
              </a:ext>
            </a:extLst>
          </p:cNvPr>
          <p:cNvSpPr/>
          <p:nvPr/>
        </p:nvSpPr>
        <p:spPr>
          <a:xfrm rot="3185984">
            <a:off x="8470121" y="1690374"/>
            <a:ext cx="219634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0CDEA6-09E3-CE43-7755-A5BAA2AD42C1}"/>
              </a:ext>
            </a:extLst>
          </p:cNvPr>
          <p:cNvSpPr/>
          <p:nvPr/>
        </p:nvSpPr>
        <p:spPr>
          <a:xfrm rot="3950846">
            <a:off x="9528431" y="3751494"/>
            <a:ext cx="247331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Cordillère Annamitique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B39B8F-C197-AD50-8A33-5ABECE791B94}"/>
              </a:ext>
            </a:extLst>
          </p:cNvPr>
          <p:cNvSpPr/>
          <p:nvPr/>
        </p:nvSpPr>
        <p:spPr>
          <a:xfrm rot="15011425">
            <a:off x="7416258" y="3818906"/>
            <a:ext cx="13255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Bilauktaung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65BAAF-FD3E-95A4-75F2-96C888FC85E3}"/>
              </a:ext>
            </a:extLst>
          </p:cNvPr>
          <p:cNvSpPr/>
          <p:nvPr/>
        </p:nvSpPr>
        <p:spPr>
          <a:xfrm rot="724087">
            <a:off x="7226463" y="169957"/>
            <a:ext cx="86334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Kachin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0CD22-8818-54EC-A3E4-9C4B820D40CC}"/>
              </a:ext>
            </a:extLst>
          </p:cNvPr>
          <p:cNvSpPr/>
          <p:nvPr/>
        </p:nvSpPr>
        <p:spPr>
          <a:xfrm rot="17389586">
            <a:off x="5908931" y="1151129"/>
            <a:ext cx="157669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Monts Arakan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ECE2501-4B29-C3B4-B755-904D777A5AC1}"/>
              </a:ext>
            </a:extLst>
          </p:cNvPr>
          <p:cNvSpPr/>
          <p:nvPr/>
        </p:nvSpPr>
        <p:spPr>
          <a:xfrm>
            <a:off x="3311989" y="2158816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083042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534" y="137215"/>
            <a:ext cx="6033233" cy="312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1700" b="1" dirty="0"/>
              <a:t>1000-1219 : 1</a:t>
            </a:r>
            <a:r>
              <a:rPr lang="fr-FR" sz="1700" b="1" baseline="30000" dirty="0"/>
              <a:t>ères</a:t>
            </a:r>
            <a:r>
              <a:rPr lang="fr-FR" sz="1700" b="1" dirty="0"/>
              <a:t> expansions : Le </a:t>
            </a:r>
            <a:r>
              <a:rPr lang="fr-FR" sz="1700" b="1" dirty="0" err="1"/>
              <a:t>Dai</a:t>
            </a:r>
            <a:r>
              <a:rPr lang="fr-FR" sz="1700" b="1" dirty="0"/>
              <a:t> Viêt contre le Champa ; 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*1000 : Les 1</a:t>
            </a:r>
            <a:r>
              <a:rPr lang="fr-FR" baseline="30000" dirty="0"/>
              <a:t>ères</a:t>
            </a:r>
            <a:r>
              <a:rPr lang="fr-FR" dirty="0"/>
              <a:t> extensions</a:t>
            </a:r>
          </a:p>
          <a:p>
            <a:pPr lvl="0"/>
            <a:r>
              <a:rPr lang="fr-FR" dirty="0"/>
              <a:t>Avec trois directions…</a:t>
            </a:r>
          </a:p>
          <a:p>
            <a:endParaRPr lang="fr-FR" dirty="0"/>
          </a:p>
          <a:p>
            <a:r>
              <a:rPr lang="fr-FR" dirty="0"/>
              <a:t>a) 1000-69 : Pour le </a:t>
            </a:r>
            <a:r>
              <a:rPr lang="fr-FR" dirty="0" err="1"/>
              <a:t>Dai</a:t>
            </a:r>
            <a:r>
              <a:rPr lang="fr-FR" dirty="0"/>
              <a:t> Viêt</a:t>
            </a:r>
          </a:p>
          <a:p>
            <a:r>
              <a:rPr lang="fr-FR" dirty="0"/>
              <a:t>Début du </a:t>
            </a:r>
            <a:r>
              <a:rPr lang="fr-FR" i="1" dirty="0"/>
              <a:t>Nam </a:t>
            </a:r>
            <a:r>
              <a:rPr lang="fr-FR" i="1" dirty="0" err="1"/>
              <a:t>Tiên</a:t>
            </a:r>
            <a:r>
              <a:rPr lang="fr-FR" dirty="0"/>
              <a:t>, la marche vers le sud</a:t>
            </a:r>
          </a:p>
          <a:p>
            <a:r>
              <a:rPr lang="fr-FR" dirty="0"/>
              <a:t>La conquête du Champa</a:t>
            </a:r>
          </a:p>
          <a:p>
            <a:endParaRPr lang="fr-FR" dirty="0"/>
          </a:p>
          <a:p>
            <a:r>
              <a:rPr lang="fr-FR" dirty="0"/>
              <a:t>*1069 : Frontière au nord de Hué…</a:t>
            </a:r>
          </a:p>
          <a:p>
            <a:r>
              <a:rPr lang="fr-FR" dirty="0"/>
              <a:t>NB : Hué qui sera cédée en 1307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1FC513-D03F-926E-AD2A-48600B3C4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867608" y="569793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EF3BB49-79FD-985C-4271-C40279CCD0C6}"/>
              </a:ext>
            </a:extLst>
          </p:cNvPr>
          <p:cNvSpPr/>
          <p:nvPr/>
        </p:nvSpPr>
        <p:spPr>
          <a:xfrm>
            <a:off x="6257497" y="179904"/>
            <a:ext cx="120782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1000-1069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174C6FE-160F-8868-7482-56E24F84FE6C}"/>
              </a:ext>
            </a:extLst>
          </p:cNvPr>
          <p:cNvSpPr/>
          <p:nvPr/>
        </p:nvSpPr>
        <p:spPr>
          <a:xfrm>
            <a:off x="10148502" y="166252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C15EB5A-E84A-EDFF-F0FD-4FE3C624949C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9984658" y="1925658"/>
            <a:ext cx="208277" cy="227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224EEF99-0265-87F6-C96B-3E7AF1FDE351}"/>
              </a:ext>
            </a:extLst>
          </p:cNvPr>
          <p:cNvSpPr/>
          <p:nvPr/>
        </p:nvSpPr>
        <p:spPr>
          <a:xfrm>
            <a:off x="9323508" y="412007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627548C-88BA-7561-E7B4-459E32A1DC6B}"/>
              </a:ext>
            </a:extLst>
          </p:cNvPr>
          <p:cNvSpPr/>
          <p:nvPr/>
        </p:nvSpPr>
        <p:spPr>
          <a:xfrm>
            <a:off x="10815137" y="3602025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AFABF8-E8D9-18C3-342C-EABD0D05D5A4}"/>
              </a:ext>
            </a:extLst>
          </p:cNvPr>
          <p:cNvSpPr/>
          <p:nvPr/>
        </p:nvSpPr>
        <p:spPr>
          <a:xfrm>
            <a:off x="6762744" y="163069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B9D49EF-ED67-3161-BE3A-769ED10AC2B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9984658" y="2153265"/>
            <a:ext cx="701805" cy="11880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DE4764A8-D22B-B1BA-7BD4-E153BEA417CE}"/>
              </a:ext>
            </a:extLst>
          </p:cNvPr>
          <p:cNvSpPr/>
          <p:nvPr/>
        </p:nvSpPr>
        <p:spPr>
          <a:xfrm>
            <a:off x="10665372" y="33234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73D165-6A19-62CE-8370-94946342075D}"/>
              </a:ext>
            </a:extLst>
          </p:cNvPr>
          <p:cNvSpPr/>
          <p:nvPr/>
        </p:nvSpPr>
        <p:spPr>
          <a:xfrm>
            <a:off x="7514814" y="136107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17A9C3-DA57-C3BF-944F-322A4A2076C1}"/>
              </a:ext>
            </a:extLst>
          </p:cNvPr>
          <p:cNvSpPr/>
          <p:nvPr/>
        </p:nvSpPr>
        <p:spPr>
          <a:xfrm>
            <a:off x="6526776" y="905301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F513A-FABA-6E64-1B52-4054848F1B95}"/>
              </a:ext>
            </a:extLst>
          </p:cNvPr>
          <p:cNvSpPr/>
          <p:nvPr/>
        </p:nvSpPr>
        <p:spPr>
          <a:xfrm>
            <a:off x="9649723" y="1201963"/>
            <a:ext cx="1468821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D9BB24-6406-EDDA-9F59-6EA808C334C4}"/>
              </a:ext>
            </a:extLst>
          </p:cNvPr>
          <p:cNvSpPr/>
          <p:nvPr/>
        </p:nvSpPr>
        <p:spPr>
          <a:xfrm>
            <a:off x="8072927" y="2792738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C2FB0A-D72A-7FE6-FE1A-A7A1D58EC035}"/>
              </a:ext>
            </a:extLst>
          </p:cNvPr>
          <p:cNvSpPr/>
          <p:nvPr/>
        </p:nvSpPr>
        <p:spPr>
          <a:xfrm>
            <a:off x="9413478" y="2821647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16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F214-6847-F7E6-43B0-2AD271650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A6C0BF-F9AB-33F5-47D5-ADC95FE3F921}"/>
              </a:ext>
            </a:extLst>
          </p:cNvPr>
          <p:cNvSpPr/>
          <p:nvPr/>
        </p:nvSpPr>
        <p:spPr>
          <a:xfrm>
            <a:off x="95534" y="137215"/>
            <a:ext cx="604814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b="1" dirty="0"/>
              <a:t>1000-1219 : … Extension et domination de l’Empire khmer ; 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b) 1000-1100</a:t>
            </a:r>
          </a:p>
          <a:p>
            <a:pPr lvl="0"/>
            <a:r>
              <a:rPr lang="fr-FR" dirty="0"/>
              <a:t>Extension du royaume khmer d’Angkor au nord et au SO…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*Haut-Mékong, plaine du Ménam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*Péninsule malaise jusqu’à l’isthme de Kra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*Et enfin</a:t>
            </a:r>
          </a:p>
          <a:p>
            <a:pPr lvl="0"/>
            <a:r>
              <a:rPr lang="fr-FR" dirty="0"/>
              <a:t>Dans le même temps…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7E39B7-C8B1-11AB-5218-74E3D1EA4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867608" y="569793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FD14EF5-E5F8-B3E4-B947-D3938766DDD5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8641750" y="3368039"/>
            <a:ext cx="745067" cy="7762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A680EFB-9C89-3F79-E80A-90A14425A449}"/>
              </a:ext>
            </a:extLst>
          </p:cNvPr>
          <p:cNvCxnSpPr>
            <a:cxnSpLocks/>
          </p:cNvCxnSpPr>
          <p:nvPr/>
        </p:nvCxnSpPr>
        <p:spPr>
          <a:xfrm flipH="1" flipV="1">
            <a:off x="9349113" y="2851952"/>
            <a:ext cx="128730" cy="12617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AF4BF82-E79D-B395-6AB3-06FB9F87892B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8022309" y="4024878"/>
            <a:ext cx="426896" cy="13562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EAFC335-8AA3-146E-CE0D-AF9754FC7DB3}"/>
              </a:ext>
            </a:extLst>
          </p:cNvPr>
          <p:cNvCxnSpPr>
            <a:cxnSpLocks/>
          </p:cNvCxnSpPr>
          <p:nvPr/>
        </p:nvCxnSpPr>
        <p:spPr>
          <a:xfrm flipH="1" flipV="1">
            <a:off x="8448890" y="4072705"/>
            <a:ext cx="900223" cy="1454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A4537714-F152-B52B-9E2F-8B5521D19633}"/>
              </a:ext>
            </a:extLst>
          </p:cNvPr>
          <p:cNvSpPr/>
          <p:nvPr/>
        </p:nvSpPr>
        <p:spPr>
          <a:xfrm>
            <a:off x="7950301" y="53811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C2B2D3A-87B5-3577-0E0C-56648619826A}"/>
              </a:ext>
            </a:extLst>
          </p:cNvPr>
          <p:cNvSpPr/>
          <p:nvPr/>
        </p:nvSpPr>
        <p:spPr>
          <a:xfrm>
            <a:off x="8518825" y="32636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6317CE-73FF-37A8-D8D9-E89B8CFB0A79}"/>
              </a:ext>
            </a:extLst>
          </p:cNvPr>
          <p:cNvSpPr/>
          <p:nvPr/>
        </p:nvSpPr>
        <p:spPr>
          <a:xfrm>
            <a:off x="6257497" y="179904"/>
            <a:ext cx="120782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1000-1100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F7F7ED6-550D-BC3D-C3CD-E427EBE89365}"/>
              </a:ext>
            </a:extLst>
          </p:cNvPr>
          <p:cNvSpPr/>
          <p:nvPr/>
        </p:nvSpPr>
        <p:spPr>
          <a:xfrm>
            <a:off x="10148502" y="1662525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2DF3E3A-C104-87F0-88E0-993273852C40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9984658" y="1925658"/>
            <a:ext cx="208277" cy="227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63C5B77-6C41-B076-6AE6-41ED966549D6}"/>
              </a:ext>
            </a:extLst>
          </p:cNvPr>
          <p:cNvSpPr/>
          <p:nvPr/>
        </p:nvSpPr>
        <p:spPr>
          <a:xfrm>
            <a:off x="9269462" y="271693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58D0FC-E285-E119-7797-111E3461B8F1}"/>
              </a:ext>
            </a:extLst>
          </p:cNvPr>
          <p:cNvSpPr/>
          <p:nvPr/>
        </p:nvSpPr>
        <p:spPr>
          <a:xfrm>
            <a:off x="9323508" y="412007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A43F522-5783-2094-44A6-0EBD82ABEFEB}"/>
              </a:ext>
            </a:extLst>
          </p:cNvPr>
          <p:cNvSpPr/>
          <p:nvPr/>
        </p:nvSpPr>
        <p:spPr>
          <a:xfrm>
            <a:off x="10815137" y="3602025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D471213-92C9-A668-4110-BD323AABA1D7}"/>
              </a:ext>
            </a:extLst>
          </p:cNvPr>
          <p:cNvSpPr/>
          <p:nvPr/>
        </p:nvSpPr>
        <p:spPr>
          <a:xfrm>
            <a:off x="6762744" y="163069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5697EA-E7C8-E89F-5577-02FDE32162A8}"/>
              </a:ext>
            </a:extLst>
          </p:cNvPr>
          <p:cNvSpPr/>
          <p:nvPr/>
        </p:nvSpPr>
        <p:spPr>
          <a:xfrm>
            <a:off x="8072927" y="2792738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FCD312-5544-D8AC-E6C5-524892784261}"/>
              </a:ext>
            </a:extLst>
          </p:cNvPr>
          <p:cNvSpPr/>
          <p:nvPr/>
        </p:nvSpPr>
        <p:spPr>
          <a:xfrm>
            <a:off x="9413478" y="2821647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9F41D7-4E6A-E3BA-CE12-E5015FCB46B6}"/>
              </a:ext>
            </a:extLst>
          </p:cNvPr>
          <p:cNvSpPr/>
          <p:nvPr/>
        </p:nvSpPr>
        <p:spPr>
          <a:xfrm>
            <a:off x="7514814" y="136107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C346B5-595A-6A1D-998F-54159A4EDC32}"/>
              </a:ext>
            </a:extLst>
          </p:cNvPr>
          <p:cNvSpPr/>
          <p:nvPr/>
        </p:nvSpPr>
        <p:spPr>
          <a:xfrm>
            <a:off x="6526776" y="905301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5B9210-FFBA-906C-2D3E-F0731A66FB2D}"/>
              </a:ext>
            </a:extLst>
          </p:cNvPr>
          <p:cNvSpPr/>
          <p:nvPr/>
        </p:nvSpPr>
        <p:spPr>
          <a:xfrm>
            <a:off x="9649723" y="1201963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B62D8EB-031C-BF4B-DC4C-BC716F2D28B4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84658" y="2153265"/>
            <a:ext cx="701805" cy="11880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3CA9FED-81BB-ABAD-537D-01984E5DEE03}"/>
              </a:ext>
            </a:extLst>
          </p:cNvPr>
          <p:cNvSpPr/>
          <p:nvPr/>
        </p:nvSpPr>
        <p:spPr>
          <a:xfrm>
            <a:off x="10665372" y="33234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8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10394-BE2F-8F7A-6B68-DEFC6A4B1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D7489B-BC52-1C11-4D50-62DF17E4AE52}"/>
              </a:ext>
            </a:extLst>
          </p:cNvPr>
          <p:cNvSpPr/>
          <p:nvPr/>
        </p:nvSpPr>
        <p:spPr>
          <a:xfrm>
            <a:off x="95534" y="137215"/>
            <a:ext cx="604814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b="1" dirty="0"/>
              <a:t>1000-1219 : … Venus de Chine du sud, les Thaïs migrent vers le sud et s’installent au nord de l’Empire khmer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c) 750-1000 : Les Thaïs, peuple venu du </a:t>
            </a:r>
            <a:r>
              <a:rPr lang="fr-FR" dirty="0" err="1"/>
              <a:t>Nanzhao</a:t>
            </a:r>
            <a:endParaRPr lang="fr-FR" dirty="0"/>
          </a:p>
          <a:p>
            <a:pPr lvl="0"/>
            <a:r>
              <a:rPr lang="fr-FR" dirty="0"/>
              <a:t>Royaume indépendant au sud de la Chine…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Commencent leur migration vers le sud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*Ils s’installent au nord de l’Empire khmer, d’ouest en est</a:t>
            </a:r>
          </a:p>
          <a:p>
            <a:pPr lvl="0"/>
            <a:r>
              <a:rPr lang="fr-FR" dirty="0"/>
              <a:t>Haut-Salouen, Haut-Ménam et Haut-Mékong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*Et au NO du </a:t>
            </a:r>
            <a:r>
              <a:rPr lang="fr-FR" dirty="0" err="1"/>
              <a:t>Dai</a:t>
            </a:r>
            <a:r>
              <a:rPr lang="fr-FR" dirty="0"/>
              <a:t> Viêt…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C7AEB1-B3BA-8002-EA10-C2B98AF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867608" y="569793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3F9BE9F-2CE7-8320-1230-78D78770CF3B}"/>
              </a:ext>
            </a:extLst>
          </p:cNvPr>
          <p:cNvSpPr/>
          <p:nvPr/>
        </p:nvSpPr>
        <p:spPr>
          <a:xfrm>
            <a:off x="9330983" y="242403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D1ECC41-184D-EC11-ABA9-3B0CE074C133}"/>
              </a:ext>
            </a:extLst>
          </p:cNvPr>
          <p:cNvSpPr/>
          <p:nvPr/>
        </p:nvSpPr>
        <p:spPr>
          <a:xfrm>
            <a:off x="8395900" y="26629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B70C776-DE09-4A74-1F0A-7EA86C4066C7}"/>
              </a:ext>
            </a:extLst>
          </p:cNvPr>
          <p:cNvSpPr/>
          <p:nvPr/>
        </p:nvSpPr>
        <p:spPr>
          <a:xfrm>
            <a:off x="7978884" y="181666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B816081-D7BE-12E7-B3CD-D90CC464E17C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8122900" y="1610436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60F757D-5762-22B9-E0CE-9EF9AA9B657E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8518825" y="1762836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38D6D4A-E74A-6D63-135C-4C034AB9B3A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9116704" y="1762836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FC8B1B0-AC1F-4B90-45C2-09569A447104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8641750" y="3368039"/>
            <a:ext cx="745067" cy="7762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74FE868-80C4-30D4-9A5F-2D912B3B289E}"/>
              </a:ext>
            </a:extLst>
          </p:cNvPr>
          <p:cNvCxnSpPr>
            <a:cxnSpLocks/>
          </p:cNvCxnSpPr>
          <p:nvPr/>
        </p:nvCxnSpPr>
        <p:spPr>
          <a:xfrm flipH="1" flipV="1">
            <a:off x="9349113" y="2851952"/>
            <a:ext cx="128730" cy="12617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CB3BFD7-4D3C-DE0D-D458-B586846D9FFA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8022309" y="4024878"/>
            <a:ext cx="426896" cy="13562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1E6C21D-CD41-73CE-1402-1ABD182E362F}"/>
              </a:ext>
            </a:extLst>
          </p:cNvPr>
          <p:cNvCxnSpPr>
            <a:cxnSpLocks/>
          </p:cNvCxnSpPr>
          <p:nvPr/>
        </p:nvCxnSpPr>
        <p:spPr>
          <a:xfrm flipH="1" flipV="1">
            <a:off x="8448890" y="4072705"/>
            <a:ext cx="900223" cy="1454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54DB1141-E74B-D728-5484-D79697EEA3B3}"/>
              </a:ext>
            </a:extLst>
          </p:cNvPr>
          <p:cNvSpPr/>
          <p:nvPr/>
        </p:nvSpPr>
        <p:spPr>
          <a:xfrm>
            <a:off x="7950301" y="538116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2BD0322-8BD5-D096-1B17-AB762E357BC4}"/>
              </a:ext>
            </a:extLst>
          </p:cNvPr>
          <p:cNvSpPr/>
          <p:nvPr/>
        </p:nvSpPr>
        <p:spPr>
          <a:xfrm>
            <a:off x="8518825" y="326363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3F1C38-999D-6613-E0A7-1F32C8AB6DD8}"/>
              </a:ext>
            </a:extLst>
          </p:cNvPr>
          <p:cNvSpPr/>
          <p:nvPr/>
        </p:nvSpPr>
        <p:spPr>
          <a:xfrm>
            <a:off x="6257497" y="179904"/>
            <a:ext cx="110194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750-1000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F6AF6E3-F790-C9E2-EFE9-8AD56A424DE8}"/>
              </a:ext>
            </a:extLst>
          </p:cNvPr>
          <p:cNvSpPr/>
          <p:nvPr/>
        </p:nvSpPr>
        <p:spPr>
          <a:xfrm>
            <a:off x="10148502" y="1662525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4A9D310-22C6-5A2C-1272-A2233EDE6C92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9984658" y="1925658"/>
            <a:ext cx="208277" cy="227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3BB9F2-B87A-AC75-9C7D-2CB0DEDA2729}"/>
              </a:ext>
            </a:extLst>
          </p:cNvPr>
          <p:cNvSpPr/>
          <p:nvPr/>
        </p:nvSpPr>
        <p:spPr>
          <a:xfrm>
            <a:off x="9269462" y="271693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8A554A-8C99-9972-30ED-C0638BFB085D}"/>
              </a:ext>
            </a:extLst>
          </p:cNvPr>
          <p:cNvSpPr/>
          <p:nvPr/>
        </p:nvSpPr>
        <p:spPr>
          <a:xfrm>
            <a:off x="9323508" y="412007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F16F444-C1DD-6CE9-F1FA-6BA439F1CD58}"/>
              </a:ext>
            </a:extLst>
          </p:cNvPr>
          <p:cNvSpPr/>
          <p:nvPr/>
        </p:nvSpPr>
        <p:spPr>
          <a:xfrm>
            <a:off x="10815137" y="3602025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20F06C-F796-5D43-14E9-802A6A20BC55}"/>
              </a:ext>
            </a:extLst>
          </p:cNvPr>
          <p:cNvSpPr/>
          <p:nvPr/>
        </p:nvSpPr>
        <p:spPr>
          <a:xfrm>
            <a:off x="6762744" y="163069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E2A04-CA8D-E829-3D79-17168DF6F80C}"/>
              </a:ext>
            </a:extLst>
          </p:cNvPr>
          <p:cNvSpPr/>
          <p:nvPr/>
        </p:nvSpPr>
        <p:spPr>
          <a:xfrm>
            <a:off x="7514814" y="1361075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E0496-53C4-AA9F-6C9B-7CE498946660}"/>
              </a:ext>
            </a:extLst>
          </p:cNvPr>
          <p:cNvSpPr/>
          <p:nvPr/>
        </p:nvSpPr>
        <p:spPr>
          <a:xfrm>
            <a:off x="8072927" y="2792738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1B6598-B69C-ECB1-4792-312043E6BBC3}"/>
              </a:ext>
            </a:extLst>
          </p:cNvPr>
          <p:cNvSpPr/>
          <p:nvPr/>
        </p:nvSpPr>
        <p:spPr>
          <a:xfrm>
            <a:off x="9413478" y="2821647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5639D3-3590-7661-A9C8-1AFD3026C529}"/>
              </a:ext>
            </a:extLst>
          </p:cNvPr>
          <p:cNvSpPr/>
          <p:nvPr/>
        </p:nvSpPr>
        <p:spPr>
          <a:xfrm>
            <a:off x="6526776" y="905301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2AA15F-B210-9A74-93E9-A834A4327F07}"/>
              </a:ext>
            </a:extLst>
          </p:cNvPr>
          <p:cNvSpPr/>
          <p:nvPr/>
        </p:nvSpPr>
        <p:spPr>
          <a:xfrm>
            <a:off x="9649723" y="1201963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EC4215-5A6E-F2B4-4F0C-D2CDAD06BD51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9984658" y="2153265"/>
            <a:ext cx="701805" cy="11880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62F50B6C-F3AD-B11E-D958-5625ECDC709B}"/>
              </a:ext>
            </a:extLst>
          </p:cNvPr>
          <p:cNvSpPr/>
          <p:nvPr/>
        </p:nvSpPr>
        <p:spPr>
          <a:xfrm>
            <a:off x="10665372" y="33234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7B82B1F-EBA3-8174-160B-79800789C8D3}"/>
              </a:ext>
            </a:extLst>
          </p:cNvPr>
          <p:cNvSpPr/>
          <p:nvPr/>
        </p:nvSpPr>
        <p:spPr>
          <a:xfrm>
            <a:off x="9660017" y="179259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25C8A25-CC37-7E7F-7781-F90F1D0034D1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9556162" y="1529564"/>
            <a:ext cx="175863" cy="263026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7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F216F-7D5C-9413-BFE5-A236F0039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0BA63B-1CDE-BEF1-DF08-2A81F83A2C6D}"/>
              </a:ext>
            </a:extLst>
          </p:cNvPr>
          <p:cNvSpPr/>
          <p:nvPr/>
        </p:nvSpPr>
        <p:spPr>
          <a:xfrm>
            <a:off x="95534" y="137215"/>
            <a:ext cx="604814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b="1" dirty="0"/>
              <a:t>1000-1219 : … Venus de Chine du sud, les Thaïs migrent vers le sud et s’installent au nord de l’Empire khmer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*Dans ce contexte de multiples expansions</a:t>
            </a:r>
          </a:p>
          <a:p>
            <a:pPr lvl="0"/>
            <a:r>
              <a:rPr lang="fr-FR" dirty="0"/>
              <a:t>Le royaume d’Angkor prend le dessus…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*1000-1100 : Devenu un empire</a:t>
            </a:r>
          </a:p>
          <a:p>
            <a:pPr lvl="0"/>
            <a:r>
              <a:rPr lang="fr-FR" dirty="0"/>
              <a:t>Il parvient à imposer son hégémonie à ses voisins ; Et…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*1113-1219 : L’empire khmer d’Angkor atteint son apogée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*Mais, au siècle suivant, dans l’ensemble de l’Asie</a:t>
            </a:r>
          </a:p>
          <a:p>
            <a:pPr lvl="0"/>
            <a:r>
              <a:rPr lang="fr-FR" dirty="0"/>
              <a:t>Un événement majeur va tout bouleverser…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D34EEB-D9C7-FF46-9033-38939C038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0539" t="55499" r="22792" b="19642"/>
          <a:stretch/>
        </p:blipFill>
        <p:spPr>
          <a:xfrm rot="5400000">
            <a:off x="5867608" y="569793"/>
            <a:ext cx="6498191" cy="571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C660DE3-0EED-FDD8-AC36-A522923EFD71}"/>
              </a:ext>
            </a:extLst>
          </p:cNvPr>
          <p:cNvSpPr/>
          <p:nvPr/>
        </p:nvSpPr>
        <p:spPr>
          <a:xfrm>
            <a:off x="9330983" y="242403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26B9042-8D66-9962-D19A-A3E571BF1CC6}"/>
              </a:ext>
            </a:extLst>
          </p:cNvPr>
          <p:cNvSpPr/>
          <p:nvPr/>
        </p:nvSpPr>
        <p:spPr>
          <a:xfrm>
            <a:off x="8395900" y="266298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F2AB16F-3F19-EB92-DC5E-66F30655FDEC}"/>
              </a:ext>
            </a:extLst>
          </p:cNvPr>
          <p:cNvSpPr/>
          <p:nvPr/>
        </p:nvSpPr>
        <p:spPr>
          <a:xfrm>
            <a:off x="7978884" y="181666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9EEAB0C-ED96-D90C-B4B0-4FF0D1E61DFC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8122900" y="1610436"/>
            <a:ext cx="652610" cy="267385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A226065-5308-99F7-10B1-659C8457D072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8518825" y="1762836"/>
            <a:ext cx="409085" cy="91806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93FF733-D09B-64D6-4EEC-FD27B640FA90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9116704" y="1762836"/>
            <a:ext cx="235370" cy="679110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AF98ACE-5B2B-B399-64D0-2F7DF1444BA9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8641750" y="3368039"/>
            <a:ext cx="745067" cy="7762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AC96CA9-834F-CD2C-622F-B138B52036C0}"/>
              </a:ext>
            </a:extLst>
          </p:cNvPr>
          <p:cNvCxnSpPr>
            <a:cxnSpLocks/>
          </p:cNvCxnSpPr>
          <p:nvPr/>
        </p:nvCxnSpPr>
        <p:spPr>
          <a:xfrm flipH="1" flipV="1">
            <a:off x="9349113" y="2851952"/>
            <a:ext cx="128730" cy="12617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E04956A-3C73-AD56-997C-0AF2BD6F6B1E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8022309" y="4024878"/>
            <a:ext cx="426896" cy="13562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D0765BA-A91A-23C7-F4D4-77ED26F79C7F}"/>
              </a:ext>
            </a:extLst>
          </p:cNvPr>
          <p:cNvCxnSpPr>
            <a:cxnSpLocks/>
          </p:cNvCxnSpPr>
          <p:nvPr/>
        </p:nvCxnSpPr>
        <p:spPr>
          <a:xfrm flipH="1" flipV="1">
            <a:off x="8448890" y="4072705"/>
            <a:ext cx="900223" cy="1454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BA96A28C-2018-4068-A83D-8F8B6E0D564B}"/>
              </a:ext>
            </a:extLst>
          </p:cNvPr>
          <p:cNvSpPr/>
          <p:nvPr/>
        </p:nvSpPr>
        <p:spPr>
          <a:xfrm>
            <a:off x="7950301" y="53811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11D1816-B3B1-8663-F1F9-A9D77414F5C9}"/>
              </a:ext>
            </a:extLst>
          </p:cNvPr>
          <p:cNvSpPr/>
          <p:nvPr/>
        </p:nvSpPr>
        <p:spPr>
          <a:xfrm>
            <a:off x="8518825" y="32636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AC9768-C8A1-0F42-5D43-B7815366A25B}"/>
              </a:ext>
            </a:extLst>
          </p:cNvPr>
          <p:cNvSpPr/>
          <p:nvPr/>
        </p:nvSpPr>
        <p:spPr>
          <a:xfrm>
            <a:off x="6257497" y="179904"/>
            <a:ext cx="120782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1113-1219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292017E-D8CF-2038-446A-8E00921BDEB8}"/>
              </a:ext>
            </a:extLst>
          </p:cNvPr>
          <p:cNvSpPr/>
          <p:nvPr/>
        </p:nvSpPr>
        <p:spPr>
          <a:xfrm>
            <a:off x="10148502" y="1662525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AD1698F-6016-03A7-3423-60B3DB8A86EA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9984658" y="2153265"/>
            <a:ext cx="701805" cy="11880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9FFAF0-CA62-AF3A-29C0-431853749100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9984658" y="1925658"/>
            <a:ext cx="208277" cy="227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391284C2-988A-9DDB-08B5-5EA8F37F0830}"/>
              </a:ext>
            </a:extLst>
          </p:cNvPr>
          <p:cNvSpPr/>
          <p:nvPr/>
        </p:nvSpPr>
        <p:spPr>
          <a:xfrm>
            <a:off x="9269462" y="271693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DDDF2D-2E20-7479-5407-55E58D198857}"/>
              </a:ext>
            </a:extLst>
          </p:cNvPr>
          <p:cNvSpPr/>
          <p:nvPr/>
        </p:nvSpPr>
        <p:spPr>
          <a:xfrm>
            <a:off x="9323508" y="412007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F697569-060E-570C-F3A8-FBDEF38989F9}"/>
              </a:ext>
            </a:extLst>
          </p:cNvPr>
          <p:cNvSpPr/>
          <p:nvPr/>
        </p:nvSpPr>
        <p:spPr>
          <a:xfrm>
            <a:off x="10815137" y="3602025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184A34A-1DF5-2A44-612C-8E758840D595}"/>
              </a:ext>
            </a:extLst>
          </p:cNvPr>
          <p:cNvSpPr/>
          <p:nvPr/>
        </p:nvSpPr>
        <p:spPr>
          <a:xfrm>
            <a:off x="6762744" y="163069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08C0EF-1AEA-2CC8-3F35-108429198DC2}"/>
              </a:ext>
            </a:extLst>
          </p:cNvPr>
          <p:cNvSpPr/>
          <p:nvPr/>
        </p:nvSpPr>
        <p:spPr>
          <a:xfrm>
            <a:off x="7514814" y="136107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311074-CD0E-22A0-CD7C-CE256694CD06}"/>
              </a:ext>
            </a:extLst>
          </p:cNvPr>
          <p:cNvSpPr/>
          <p:nvPr/>
        </p:nvSpPr>
        <p:spPr>
          <a:xfrm>
            <a:off x="8072927" y="2792738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6E0987-2888-9A7E-5E71-1B8475B06B59}"/>
              </a:ext>
            </a:extLst>
          </p:cNvPr>
          <p:cNvSpPr/>
          <p:nvPr/>
        </p:nvSpPr>
        <p:spPr>
          <a:xfrm>
            <a:off x="9413478" y="2821647"/>
            <a:ext cx="95989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B7519E-1C28-42E8-74B1-29F594F0004D}"/>
              </a:ext>
            </a:extLst>
          </p:cNvPr>
          <p:cNvSpPr/>
          <p:nvPr/>
        </p:nvSpPr>
        <p:spPr>
          <a:xfrm>
            <a:off x="6526776" y="905301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2DBA9E-41EC-4D08-0096-545C20602087}"/>
              </a:ext>
            </a:extLst>
          </p:cNvPr>
          <p:cNvSpPr/>
          <p:nvPr/>
        </p:nvSpPr>
        <p:spPr>
          <a:xfrm>
            <a:off x="9649723" y="1201963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0AD9E14-80D1-174B-3FAC-FD46DC45443E}"/>
              </a:ext>
            </a:extLst>
          </p:cNvPr>
          <p:cNvSpPr/>
          <p:nvPr/>
        </p:nvSpPr>
        <p:spPr>
          <a:xfrm>
            <a:off x="10665372" y="33234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4B707FE-6F13-7B6B-9C55-7C7E895C7BA8}"/>
              </a:ext>
            </a:extLst>
          </p:cNvPr>
          <p:cNvSpPr/>
          <p:nvPr/>
        </p:nvSpPr>
        <p:spPr>
          <a:xfrm>
            <a:off x="9660017" y="179259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9ADDAE6-8BD7-8054-F2AA-EC2B22FCEB6B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9556162" y="1529564"/>
            <a:ext cx="175863" cy="263026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0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99C7-6C7C-90CA-48CC-170AE97B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27D694F-7E96-283D-D72F-D51B8978BBBB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</a:p>
          <a:p>
            <a:pPr algn="ctr">
              <a:lnSpc>
                <a:spcPct val="100000"/>
              </a:lnSpc>
            </a:pP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r>
              <a:rPr lang="fr-FR" sz="1600" b="1" dirty="0"/>
              <a:t>1815-1914 : La conquête européenne de l’Asie</a:t>
            </a:r>
            <a:br>
              <a:rPr lang="fr-FR" sz="1600" b="1" dirty="0"/>
            </a:br>
            <a:r>
              <a:rPr lang="fr-FR" sz="1600" b="1" dirty="0"/>
              <a:t>Inde britannique ; Insulinde hollandaise et britannique ; Indochine britannique et française, le Siam, Etat-tampon</a:t>
            </a:r>
            <a:br>
              <a:rPr lang="fr-FR" sz="1600" b="1" dirty="0"/>
            </a:br>
            <a:r>
              <a:rPr lang="fr-FR" sz="1600" b="1" dirty="0"/>
              <a:t>Philippines américaines ; La Chine, de l’apogée à l’aliénation ; Le Japon, de l’ouverture forcée à la modernisation et à l’impérialisme</a:t>
            </a:r>
            <a:endParaRPr lang="fr-FR" sz="1600" b="1" kern="0" dirty="0">
              <a:effectLst/>
              <a:ea typeface="Times New Roman" panose="02020603050405020304" pitchFamily="18" charset="0"/>
            </a:endParaRPr>
          </a:p>
          <a:p>
            <a:endParaRPr lang="fr-FR" sz="1600" b="1" dirty="0"/>
          </a:p>
          <a:p>
            <a:r>
              <a:rPr lang="fr-FR" sz="1600" b="1" dirty="0"/>
              <a:t>1564-1824 : En Indochine, luttes hégémoniques entre l’Annam, la Birmanie et le Siam ; Déclins et vassalisations du Cambodge et du Laos</a:t>
            </a:r>
          </a:p>
          <a:p>
            <a:endParaRPr lang="fr-FR" sz="1600" b="1" dirty="0"/>
          </a:p>
          <a:p>
            <a:r>
              <a:rPr lang="fr-FR" sz="1600" b="1" dirty="0"/>
              <a:t>1) 100-1219 : Naissances des 1</a:t>
            </a:r>
            <a:r>
              <a:rPr lang="fr-FR" sz="1600" b="1" baseline="30000" dirty="0"/>
              <a:t>ers</a:t>
            </a:r>
            <a:r>
              <a:rPr lang="fr-FR" sz="1600" b="1" dirty="0"/>
              <a:t> royaumes indochinois ; Au XIIe siècle, apogée de l’Empire khmer d’Angkor</a:t>
            </a:r>
          </a:p>
          <a:p>
            <a:r>
              <a:rPr lang="fr-FR" sz="1600" dirty="0"/>
              <a:t>100-1000 : Naissances des 1</a:t>
            </a:r>
            <a:r>
              <a:rPr lang="fr-FR" sz="1600" baseline="30000" dirty="0"/>
              <a:t>ers</a:t>
            </a:r>
            <a:r>
              <a:rPr lang="fr-FR" sz="1600" dirty="0"/>
              <a:t> royaumes indochinois : Royaume khmer, Birmanie, Champa et </a:t>
            </a:r>
            <a:r>
              <a:rPr lang="fr-FR" sz="1600" dirty="0" err="1"/>
              <a:t>Dai</a:t>
            </a:r>
            <a:r>
              <a:rPr lang="fr-FR" sz="1600" dirty="0"/>
              <a:t> Viêt</a:t>
            </a:r>
          </a:p>
          <a:p>
            <a:pPr lvl="0"/>
            <a:r>
              <a:rPr lang="fr-FR" sz="1600" dirty="0"/>
              <a:t>1000-1219 : 1</a:t>
            </a:r>
            <a:r>
              <a:rPr lang="fr-FR" sz="1600" baseline="30000" dirty="0"/>
              <a:t>ères</a:t>
            </a:r>
            <a:r>
              <a:rPr lang="fr-FR" sz="1600" dirty="0"/>
              <a:t> expansions : Le </a:t>
            </a:r>
            <a:r>
              <a:rPr lang="fr-FR" sz="1600" dirty="0" err="1"/>
              <a:t>Dai</a:t>
            </a:r>
            <a:r>
              <a:rPr lang="fr-FR" sz="1600" dirty="0"/>
              <a:t> Viêt contre le Champa ; Extension et domination de l’Empire khmer ; Venus de Chine du sud, les Thaïs migrent vers le sud et s’installent au nord de l’Empire khmer</a:t>
            </a:r>
          </a:p>
          <a:p>
            <a:pPr lvl="0"/>
            <a:endParaRPr lang="fr-FR" sz="1600" b="1" dirty="0"/>
          </a:p>
          <a:p>
            <a:pPr lvl="0"/>
            <a:r>
              <a:rPr lang="fr-FR" sz="1600" b="1" dirty="0"/>
              <a:t>2) 1206-1364 : La tornade mongole : disparitions de la Birmanie et de l’Empire khmer ; Les 1</a:t>
            </a:r>
            <a:r>
              <a:rPr lang="fr-FR" sz="1600" b="1" baseline="30000" dirty="0"/>
              <a:t>ers</a:t>
            </a:r>
            <a:r>
              <a:rPr lang="fr-FR" sz="1600" b="1" dirty="0"/>
              <a:t> royaumes thaïs</a:t>
            </a:r>
          </a:p>
          <a:p>
            <a:pPr lvl="0"/>
            <a:r>
              <a:rPr lang="fr-FR" sz="1600" dirty="0"/>
              <a:t>1206-1294 : Au nord de l’Asie, </a:t>
            </a:r>
            <a:r>
              <a:rPr lang="fr-FR" sz="1600" i="1" dirty="0"/>
              <a:t>la tornade mongole</a:t>
            </a:r>
            <a:r>
              <a:rPr lang="fr-FR" sz="1600" dirty="0"/>
              <a:t> : naissance et expansion de l’Empire mongol</a:t>
            </a:r>
          </a:p>
          <a:p>
            <a:r>
              <a:rPr lang="fr-FR" sz="1600" dirty="0"/>
              <a:t>1238-1364 : Attaques des Mongols venus de Chine : Résistances du </a:t>
            </a:r>
            <a:r>
              <a:rPr lang="fr-FR" sz="1600" dirty="0" err="1"/>
              <a:t>Dai</a:t>
            </a:r>
            <a:r>
              <a:rPr lang="fr-FR" sz="1600" dirty="0"/>
              <a:t> Viêt et du Champa ; Déstabilisation de la Birmanie ; Déclin et reflux de l’Empire khmer ; Naissances des quatre royaumes thaïs : </a:t>
            </a:r>
            <a:r>
              <a:rPr lang="fr-FR" sz="1600" dirty="0" err="1"/>
              <a:t>Sukhothaï</a:t>
            </a:r>
            <a:r>
              <a:rPr lang="fr-FR" sz="1600" dirty="0"/>
              <a:t>, Lan Na, Siam et Lan </a:t>
            </a:r>
            <a:r>
              <a:rPr lang="fr-FR" sz="1600" dirty="0" err="1"/>
              <a:t>Xang</a:t>
            </a:r>
            <a:r>
              <a:rPr lang="fr-FR" sz="1600" dirty="0"/>
              <a:t> ; Scission de la Birmanie en deux : royaume des Chans thaïs d’Ava et royaume des Môn de </a:t>
            </a:r>
            <a:r>
              <a:rPr lang="fr-FR" sz="1600" dirty="0" err="1"/>
              <a:t>Pégou</a:t>
            </a:r>
            <a:endParaRPr lang="fr-FR" sz="1600" dirty="0"/>
          </a:p>
          <a:p>
            <a:endParaRPr lang="fr-FR" sz="1600" b="1" dirty="0"/>
          </a:p>
          <a:p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3) 1350-1558 : Naissances des trois puissances :</a:t>
            </a:r>
            <a:r>
              <a:rPr lang="fr-FR" sz="1600" b="1" dirty="0">
                <a:latin typeface="+mn-lt"/>
              </a:rPr>
              <a:t> Siam, </a:t>
            </a:r>
            <a:r>
              <a:rPr lang="fr-FR" sz="1600" b="1" dirty="0" err="1">
                <a:latin typeface="+mn-lt"/>
              </a:rPr>
              <a:t>Dai</a:t>
            </a:r>
            <a:r>
              <a:rPr lang="fr-FR" sz="1600" b="1" dirty="0">
                <a:latin typeface="+mn-lt"/>
              </a:rPr>
              <a:t> Viêt et Birmanie</a:t>
            </a:r>
          </a:p>
          <a:p>
            <a:r>
              <a:rPr lang="fr-FR" sz="1600" dirty="0"/>
              <a:t>1350-1450 : Le Siam : Vassalisation de </a:t>
            </a:r>
            <a:r>
              <a:rPr lang="fr-FR" sz="1600" dirty="0" err="1"/>
              <a:t>Sukhothaï</a:t>
            </a:r>
            <a:r>
              <a:rPr lang="fr-FR" sz="1600" dirty="0"/>
              <a:t> et expansion dans la péninsule malaise jusqu’à l’isthme de Kra ; Les Siamois s’emparent d’Angkor, l’Empire khmer se réduit au Cambodge</a:t>
            </a:r>
          </a:p>
          <a:p>
            <a:r>
              <a:rPr lang="fr-FR" sz="1600" dirty="0"/>
              <a:t>1471 : Le </a:t>
            </a:r>
            <a:r>
              <a:rPr lang="fr-FR" sz="1600" dirty="0" err="1"/>
              <a:t>Dai</a:t>
            </a:r>
            <a:r>
              <a:rPr lang="fr-FR" sz="1600" dirty="0"/>
              <a:t> Viêt conquiert et vassalise le Champa</a:t>
            </a:r>
          </a:p>
          <a:p>
            <a:r>
              <a:rPr lang="fr-FR" sz="1600" dirty="0"/>
              <a:t>1485-1558 : Le royaume birman de Toungoo conquiert les royaumes d’Ava, de </a:t>
            </a:r>
            <a:r>
              <a:rPr lang="fr-FR" sz="1600" dirty="0" err="1"/>
              <a:t>Pégou</a:t>
            </a:r>
            <a:r>
              <a:rPr lang="fr-FR" sz="1600" dirty="0"/>
              <a:t> et du Lan Na, et réunifie la Birmanie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3F61C8B-0A4A-61F1-322F-9F2713B33A80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72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AC69C-43D6-E07B-2D0C-7B8312EAE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BE69F491-7ABD-62BF-85B7-7764B24D19F2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4) 1564-1688 : Expansions et luttes hégémoniques des trois puissances :</a:t>
            </a:r>
            <a:r>
              <a:rPr lang="fr-FR" sz="1600" b="1" dirty="0">
                <a:latin typeface="+mn-lt"/>
              </a:rPr>
              <a:t> Birmanie, Siam et </a:t>
            </a:r>
            <a:r>
              <a:rPr lang="fr-FR" sz="1600" b="1" dirty="0" err="1">
                <a:latin typeface="+mn-lt"/>
              </a:rPr>
              <a:t>Dai</a:t>
            </a:r>
            <a:r>
              <a:rPr lang="fr-FR" sz="1600" b="1" dirty="0">
                <a:latin typeface="+mn-lt"/>
              </a:rPr>
              <a:t> Viêt</a:t>
            </a:r>
            <a:endParaRPr lang="fr-FR" sz="1600" b="1" dirty="0"/>
          </a:p>
          <a:p>
            <a:r>
              <a:rPr lang="fr-FR" sz="1600" dirty="0"/>
              <a:t>1564-1594 : 1</a:t>
            </a:r>
            <a:r>
              <a:rPr lang="fr-FR" sz="1600" baseline="30000" dirty="0"/>
              <a:t>ère</a:t>
            </a:r>
            <a:r>
              <a:rPr lang="fr-FR" sz="1600" dirty="0"/>
              <a:t> guerre </a:t>
            </a:r>
            <a:r>
              <a:rPr lang="fr-FR" sz="1600" dirty="0" err="1"/>
              <a:t>birmano</a:t>
            </a:r>
            <a:r>
              <a:rPr lang="fr-FR" sz="1600" dirty="0"/>
              <a:t>-siamoise : Conquête birmane du Siam ; Puis le Siam retrouve sa souveraineté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1595-1629 : La Birmanie affaiblie se morcèle à nouveau ; </a:t>
            </a:r>
            <a:r>
              <a:rPr lang="fr-FR" sz="1600" dirty="0" err="1"/>
              <a:t>Pégou</a:t>
            </a:r>
            <a:r>
              <a:rPr lang="fr-FR" sz="1600" dirty="0"/>
              <a:t> et le Lan Na redeviennent indépendants</a:t>
            </a:r>
          </a:p>
          <a:p>
            <a:r>
              <a:rPr lang="fr-FR" sz="1600" dirty="0"/>
              <a:t>1595-1688 : Le Siam, débarrassé des Birmans, domine le centre de la péninsule : Vassalisation du Cambodge ; Le Siam s’ouvre aux Européens : commerçants hollandais de la VOC ; Echec de l’ambassade française de Louis XIV</a:t>
            </a:r>
          </a:p>
          <a:p>
            <a:r>
              <a:rPr lang="fr-FR" sz="1600" dirty="0"/>
              <a:t>1627-1674 : Au </a:t>
            </a:r>
            <a:r>
              <a:rPr lang="fr-FR" sz="1600" dirty="0" err="1"/>
              <a:t>Dai</a:t>
            </a:r>
            <a:r>
              <a:rPr lang="fr-FR" sz="1600" dirty="0"/>
              <a:t> Viêt, guerre civile et division entre les Trinh au nord et les Nguyen au sud</a:t>
            </a:r>
          </a:p>
          <a:p>
            <a:endParaRPr lang="fr-FR" sz="1600" b="1" dirty="0"/>
          </a:p>
          <a:p>
            <a:r>
              <a:rPr lang="fr-FR" sz="1600" b="1" dirty="0"/>
              <a:t>5) 1697-1824 : Crises politiques, consolidations et apogées des puissances d’Annam, de Birmanie et du Siam ; Déclins et vassalisations du Cambodge et du Laos</a:t>
            </a:r>
          </a:p>
          <a:p>
            <a:r>
              <a:rPr lang="fr-FR" sz="1600" b="1" dirty="0"/>
              <a:t>1697-1802 : Naissance de l’Empire d’Annam des Nguyen</a:t>
            </a:r>
          </a:p>
          <a:p>
            <a:r>
              <a:rPr lang="fr-FR" sz="1600" dirty="0"/>
              <a:t>1697-1759 : Au sud du </a:t>
            </a:r>
            <a:r>
              <a:rPr lang="fr-FR" sz="1600" dirty="0" err="1"/>
              <a:t>Dai</a:t>
            </a:r>
            <a:r>
              <a:rPr lang="fr-FR" sz="1600" dirty="0"/>
              <a:t> Viêt, les Nguyen annexent le Champa et conquièrent le Bas-Mékong cambodgien</a:t>
            </a:r>
          </a:p>
          <a:p>
            <a:r>
              <a:rPr lang="fr-FR" sz="1600" dirty="0"/>
              <a:t>1771-1789 : La guerre civile : Révolte des </a:t>
            </a:r>
            <a:r>
              <a:rPr lang="fr-FR" sz="1600" dirty="0" err="1"/>
              <a:t>Tayson</a:t>
            </a:r>
            <a:r>
              <a:rPr lang="fr-FR" sz="1600" dirty="0"/>
              <a:t> ; Les Trinh prennent Hué ; Les </a:t>
            </a:r>
            <a:r>
              <a:rPr lang="fr-FR" sz="1600" dirty="0" err="1"/>
              <a:t>Tayson</a:t>
            </a:r>
            <a:r>
              <a:rPr lang="fr-FR" sz="1600" dirty="0"/>
              <a:t> massacrent les Nguyen à Saïgon ; Les </a:t>
            </a:r>
            <a:r>
              <a:rPr lang="fr-FR" sz="1600" dirty="0" err="1"/>
              <a:t>Tayson</a:t>
            </a:r>
            <a:r>
              <a:rPr lang="fr-FR" sz="1600" dirty="0"/>
              <a:t> prennent Hué et Hanoi aux Trinh, malgré l’intervention chinoise ; Leur chef Quang Trung se proclame empereur</a:t>
            </a:r>
          </a:p>
          <a:p>
            <a:r>
              <a:rPr lang="fr-FR" sz="1500" dirty="0"/>
              <a:t>1788-1802 : Le prince survivant Nguyen Anh reprend Saïgon, Hué et Hanoi aux </a:t>
            </a:r>
            <a:r>
              <a:rPr lang="fr-FR" sz="1500" dirty="0" err="1"/>
              <a:t>Tayson</a:t>
            </a:r>
            <a:r>
              <a:rPr lang="fr-FR" sz="1500" dirty="0"/>
              <a:t> ; Il devient Gia Long, 1</a:t>
            </a:r>
            <a:r>
              <a:rPr lang="fr-FR" sz="1500" baseline="30000" dirty="0"/>
              <a:t>er</a:t>
            </a:r>
            <a:r>
              <a:rPr lang="fr-FR" sz="1500" dirty="0"/>
              <a:t> empereur d’Annam, ex-</a:t>
            </a:r>
            <a:r>
              <a:rPr lang="fr-FR" sz="1500" dirty="0" err="1"/>
              <a:t>Dai</a:t>
            </a:r>
            <a:r>
              <a:rPr lang="fr-FR" sz="1500" dirty="0"/>
              <a:t> Viêt</a:t>
            </a:r>
            <a:endParaRPr lang="fr-FR" sz="1500" b="1" dirty="0"/>
          </a:p>
          <a:p>
            <a:r>
              <a:rPr lang="fr-FR" sz="1600" b="1" dirty="0"/>
              <a:t>1740-1824 : La Birmanie réunifiée des </a:t>
            </a:r>
            <a:r>
              <a:rPr lang="fr-FR" sz="1600" b="1" dirty="0" err="1"/>
              <a:t>Konbaung</a:t>
            </a:r>
            <a:r>
              <a:rPr lang="fr-FR" sz="1600" b="1" dirty="0"/>
              <a:t> à son apogée</a:t>
            </a:r>
          </a:p>
          <a:p>
            <a:r>
              <a:rPr lang="fr-FR" sz="1600" dirty="0"/>
              <a:t>1740-1752 : Dans la Birmanie divisée, les Môns de </a:t>
            </a:r>
            <a:r>
              <a:rPr lang="fr-FR" sz="1600" dirty="0" err="1"/>
              <a:t>Pégou</a:t>
            </a:r>
            <a:r>
              <a:rPr lang="fr-FR" sz="1600" dirty="0"/>
              <a:t> se révoltent et s’emparent de Toungoo et de la capitale Ava</a:t>
            </a:r>
          </a:p>
          <a:p>
            <a:r>
              <a:rPr lang="fr-FR" sz="1500" dirty="0"/>
              <a:t>1752-1757 : Le birman Alaungpaya chasse les Môns d’Ava, reprend </a:t>
            </a:r>
            <a:r>
              <a:rPr lang="fr-FR" sz="1500" dirty="0" err="1"/>
              <a:t>Pégou</a:t>
            </a:r>
            <a:r>
              <a:rPr lang="fr-FR" sz="1500" dirty="0"/>
              <a:t> et Toungoo, et réunifie la Birmanie ; Il fonde la dynastie des </a:t>
            </a:r>
            <a:r>
              <a:rPr lang="fr-FR" sz="1500" dirty="0" err="1"/>
              <a:t>Konbaung</a:t>
            </a:r>
            <a:endParaRPr lang="fr-FR" sz="1500" dirty="0"/>
          </a:p>
          <a:p>
            <a:r>
              <a:rPr lang="fr-FR" sz="1600" dirty="0"/>
              <a:t>1760-1767 : A l’est, 2</a:t>
            </a:r>
            <a:r>
              <a:rPr lang="fr-FR" sz="1600" baseline="30000" dirty="0"/>
              <a:t>ème</a:t>
            </a:r>
            <a:r>
              <a:rPr lang="fr-FR" sz="1600" dirty="0"/>
              <a:t> guerre </a:t>
            </a:r>
            <a:r>
              <a:rPr lang="fr-FR" sz="1600" dirty="0" err="1"/>
              <a:t>birmano</a:t>
            </a:r>
            <a:r>
              <a:rPr lang="fr-FR" sz="1600" dirty="0"/>
              <a:t>-siamoise et nouvel échec de la conquête du Siam</a:t>
            </a:r>
          </a:p>
          <a:p>
            <a:r>
              <a:rPr lang="fr-FR" sz="1600" dirty="0"/>
              <a:t>1781-1824 : A l’ouest, conquêtes de l’Arakan, de l’Assam, du Manipur et du </a:t>
            </a:r>
            <a:r>
              <a:rPr lang="fr-FR" sz="1600" dirty="0" err="1"/>
              <a:t>Cachar</a:t>
            </a:r>
            <a:r>
              <a:rPr lang="fr-FR" sz="1600" dirty="0"/>
              <a:t> ; 1</a:t>
            </a:r>
            <a:r>
              <a:rPr lang="fr-FR" sz="1600" baseline="30000" dirty="0"/>
              <a:t>ère</a:t>
            </a:r>
            <a:r>
              <a:rPr lang="fr-FR" sz="1600" dirty="0"/>
              <a:t> confrontation avec les Britanniques du Bengale</a:t>
            </a:r>
            <a:endParaRPr lang="fr-FR" sz="1600" b="1" dirty="0"/>
          </a:p>
          <a:p>
            <a:r>
              <a:rPr lang="fr-FR" sz="1600" b="1" dirty="0"/>
              <a:t>1765-1795 : Le Siam des </a:t>
            </a:r>
            <a:r>
              <a:rPr lang="fr-FR" sz="1600" b="1" dirty="0" err="1"/>
              <a:t>Chakri</a:t>
            </a:r>
            <a:r>
              <a:rPr lang="fr-FR" sz="1600" b="1" dirty="0"/>
              <a:t> à son apogée</a:t>
            </a:r>
          </a:p>
          <a:p>
            <a:r>
              <a:rPr lang="fr-FR" sz="1600" dirty="0"/>
              <a:t>1765-1767 : A nouveau attaqués, les Siamois menés par le roi </a:t>
            </a:r>
            <a:r>
              <a:rPr lang="fr-FR" sz="1600" dirty="0" err="1"/>
              <a:t>Phya</a:t>
            </a:r>
            <a:r>
              <a:rPr lang="fr-FR" sz="1600" dirty="0"/>
              <a:t> </a:t>
            </a:r>
            <a:r>
              <a:rPr lang="fr-FR" sz="1600" dirty="0" err="1"/>
              <a:t>Taksim</a:t>
            </a:r>
            <a:r>
              <a:rPr lang="fr-FR" sz="1600" dirty="0"/>
              <a:t>, repoussent les Birmans ; Le Siam divisé</a:t>
            </a:r>
          </a:p>
          <a:p>
            <a:r>
              <a:rPr lang="fr-FR" sz="1600" dirty="0"/>
              <a:t>1767-1782 : Sous le règne de </a:t>
            </a:r>
            <a:r>
              <a:rPr lang="fr-FR" sz="1600" dirty="0" err="1"/>
              <a:t>Phya</a:t>
            </a:r>
            <a:r>
              <a:rPr lang="fr-FR" sz="1600" dirty="0"/>
              <a:t> </a:t>
            </a:r>
            <a:r>
              <a:rPr lang="fr-FR" sz="1600" dirty="0" err="1"/>
              <a:t>Taksin</a:t>
            </a:r>
            <a:r>
              <a:rPr lang="fr-FR" sz="1600" dirty="0"/>
              <a:t>, réunification du Siam : Conquêtes du Lan Na ; Au Lan </a:t>
            </a:r>
            <a:r>
              <a:rPr lang="fr-FR" sz="1600" dirty="0" err="1"/>
              <a:t>Xang</a:t>
            </a:r>
            <a:r>
              <a:rPr lang="fr-FR" sz="1600" dirty="0"/>
              <a:t> divisé depuis 1707, vassalisations de Vientiane et </a:t>
            </a:r>
            <a:r>
              <a:rPr lang="fr-FR" sz="1600" dirty="0" err="1"/>
              <a:t>Luang</a:t>
            </a:r>
            <a:r>
              <a:rPr lang="fr-FR" sz="1600" dirty="0"/>
              <a:t> </a:t>
            </a:r>
            <a:r>
              <a:rPr lang="fr-FR" sz="1600" dirty="0" err="1"/>
              <a:t>Prabang</a:t>
            </a:r>
            <a:endParaRPr lang="fr-FR" sz="1600" dirty="0"/>
          </a:p>
          <a:p>
            <a:r>
              <a:rPr lang="fr-FR" sz="1600" dirty="0"/>
              <a:t>1782-1795 : Rama 1</a:t>
            </a:r>
            <a:r>
              <a:rPr lang="fr-FR" sz="1600" baseline="30000" dirty="0"/>
              <a:t>er</a:t>
            </a:r>
            <a:r>
              <a:rPr lang="fr-FR" sz="1600" dirty="0"/>
              <a:t> renverse </a:t>
            </a:r>
            <a:r>
              <a:rPr lang="fr-FR" sz="1600" dirty="0" err="1"/>
              <a:t>Taksin</a:t>
            </a:r>
            <a:r>
              <a:rPr lang="fr-FR" sz="1600" dirty="0"/>
              <a:t> et fonde la dynastie des </a:t>
            </a:r>
            <a:r>
              <a:rPr lang="fr-FR" sz="1600" dirty="0" err="1"/>
              <a:t>Chakri</a:t>
            </a:r>
            <a:r>
              <a:rPr lang="fr-FR" sz="1600" dirty="0"/>
              <a:t> ; Le Siam conquiert le nord du Cambodge toujours vassal</a:t>
            </a:r>
          </a:p>
          <a:p>
            <a:endParaRPr lang="fr-FR" sz="800" dirty="0"/>
          </a:p>
          <a:p>
            <a:r>
              <a:rPr lang="fr-FR" sz="1600" dirty="0"/>
              <a:t>Au début du XIXe siècle, trois puissances dominent l’Indochine : Birmanie, Siam et Annam ; Hégémonies menacées par l’Inde britannique à l’ouest, puis par l’intrusion française à partir de 1859</a:t>
            </a:r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B51CA84-C811-382F-52AA-C2F838C3D080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7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69348-28EF-5AC4-8BAC-7AC71C6A0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47D406-19AA-F29A-7ED2-F11ECD0803CA}"/>
              </a:ext>
            </a:extLst>
          </p:cNvPr>
          <p:cNvSpPr/>
          <p:nvPr/>
        </p:nvSpPr>
        <p:spPr>
          <a:xfrm>
            <a:off x="57588" y="130428"/>
            <a:ext cx="4776630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Au XIXe siècle…</a:t>
            </a:r>
          </a:p>
          <a:p>
            <a:r>
              <a:rPr lang="fr-FR" dirty="0"/>
              <a:t>L’Europe à la conquête de l’Orient et de l’Asie</a:t>
            </a:r>
          </a:p>
          <a:p>
            <a:endParaRPr lang="fr-FR" dirty="0"/>
          </a:p>
          <a:p>
            <a:r>
              <a:rPr lang="fr-FR" dirty="0"/>
              <a:t>*Mais paradoxalement</a:t>
            </a:r>
          </a:p>
          <a:p>
            <a:r>
              <a:rPr lang="fr-FR" dirty="0"/>
              <a:t>Dans la période précédente</a:t>
            </a:r>
          </a:p>
          <a:p>
            <a:r>
              <a:rPr lang="fr-FR" dirty="0"/>
              <a:t>*1730-1830 : </a:t>
            </a:r>
            <a:r>
              <a:rPr lang="fr-FR" i="1" dirty="0"/>
              <a:t>Le Siècle chinois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*Des Européens relativement en retrait</a:t>
            </a:r>
          </a:p>
          <a:p>
            <a:r>
              <a:rPr lang="fr-FR" dirty="0"/>
              <a:t>En revanche, apogée des puissances asiatiques</a:t>
            </a:r>
          </a:p>
          <a:p>
            <a:endParaRPr lang="fr-FR" dirty="0"/>
          </a:p>
          <a:p>
            <a:r>
              <a:rPr lang="fr-FR" dirty="0"/>
              <a:t>*En Asie orientale, une </a:t>
            </a:r>
            <a:r>
              <a:rPr lang="fr-FR" i="1" dirty="0"/>
              <a:t>économie-monde</a:t>
            </a:r>
          </a:p>
          <a:p>
            <a:r>
              <a:rPr lang="fr-FR" dirty="0"/>
              <a:t>Dominée par la Chine et l’Inde</a:t>
            </a:r>
          </a:p>
          <a:p>
            <a:r>
              <a:rPr lang="fr-FR" dirty="0"/>
              <a:t>Et relayée en périphérie par des puissances secondaires</a:t>
            </a:r>
          </a:p>
          <a:p>
            <a:endParaRPr lang="fr-FR" dirty="0"/>
          </a:p>
          <a:p>
            <a:r>
              <a:rPr lang="fr-FR" dirty="0"/>
              <a:t>*Donc, avant ce XIXe </a:t>
            </a:r>
            <a:r>
              <a:rPr lang="fr-FR" i="1" dirty="0"/>
              <a:t>européen</a:t>
            </a:r>
          </a:p>
          <a:p>
            <a:r>
              <a:rPr lang="fr-FR" dirty="0"/>
              <a:t>Un état des lieux des siècles précédents</a:t>
            </a:r>
          </a:p>
          <a:p>
            <a:r>
              <a:rPr lang="fr-FR" dirty="0"/>
              <a:t>Et après la Chine : Indochine, Insulinde, Japon</a:t>
            </a:r>
          </a:p>
          <a:p>
            <a:endParaRPr lang="fr-FR" dirty="0"/>
          </a:p>
          <a:p>
            <a:r>
              <a:rPr lang="fr-FR" dirty="0"/>
              <a:t>*Commençons par l’Indochine…</a:t>
            </a:r>
          </a:p>
        </p:txBody>
      </p:sp>
      <p:pic>
        <p:nvPicPr>
          <p:cNvPr id="2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02E7742-3876-E57A-05C2-0C91C9C8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71E0E0-752D-320B-4E1B-8FBE46384651}"/>
              </a:ext>
            </a:extLst>
          </p:cNvPr>
          <p:cNvSpPr/>
          <p:nvPr/>
        </p:nvSpPr>
        <p:spPr>
          <a:xfrm>
            <a:off x="5160238" y="317578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5A06A48-6D75-35F9-0CAA-4FE8AC541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4DC901D-0D38-15B4-4861-27F39200C4F4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6E8F1-96A8-82B1-1B91-A53D19C832DF}"/>
              </a:ext>
            </a:extLst>
          </p:cNvPr>
          <p:cNvSpPr/>
          <p:nvPr/>
        </p:nvSpPr>
        <p:spPr>
          <a:xfrm>
            <a:off x="7026064" y="686909"/>
            <a:ext cx="3100575" cy="2597911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2F5EA-BD66-358F-EDCD-4F80884A9155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C3C87C3-6A6F-6608-0132-F1F6B1480B23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64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344" y="175871"/>
            <a:ext cx="3061232" cy="203132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1564-1824 : En Indochine, luttes hégémoniques entre l’Annam, la Birmanie et le Siam</a:t>
            </a:r>
          </a:p>
          <a:p>
            <a:endParaRPr lang="fr-FR" b="1" dirty="0"/>
          </a:p>
          <a:p>
            <a:r>
              <a:rPr lang="fr-FR" b="1"/>
              <a:t>Déclins </a:t>
            </a:r>
            <a:r>
              <a:rPr lang="fr-FR" b="1" dirty="0"/>
              <a:t>et vassalisations du Cambodge et du Laos</a:t>
            </a:r>
          </a:p>
        </p:txBody>
      </p:sp>
      <p:pic>
        <p:nvPicPr>
          <p:cNvPr id="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47C23DD-F8D1-76E0-3C98-6F59D9C7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52" y="175871"/>
            <a:ext cx="8675011" cy="65062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6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160" y="172329"/>
            <a:ext cx="5542365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*L’Indochine…</a:t>
            </a:r>
          </a:p>
          <a:p>
            <a:endParaRPr lang="fr-FR" dirty="0"/>
          </a:p>
          <a:p>
            <a:r>
              <a:rPr lang="fr-FR" dirty="0"/>
              <a:t>*1800 : Dominée par trois puissances…</a:t>
            </a:r>
          </a:p>
          <a:p>
            <a:endParaRPr lang="fr-FR" dirty="0"/>
          </a:p>
          <a:p>
            <a:r>
              <a:rPr lang="fr-FR" dirty="0"/>
              <a:t>*1530 : A l’ouest, la </a:t>
            </a:r>
            <a:r>
              <a:rPr lang="fr-FR" b="1" dirty="0"/>
              <a:t>Birmanie</a:t>
            </a:r>
          </a:p>
          <a:p>
            <a:r>
              <a:rPr lang="fr-FR" dirty="0"/>
              <a:t>*1351 : Au centre, le </a:t>
            </a:r>
            <a:r>
              <a:rPr lang="fr-FR" b="1" dirty="0"/>
              <a:t>Siam</a:t>
            </a:r>
          </a:p>
          <a:p>
            <a:r>
              <a:rPr lang="fr-FR" dirty="0"/>
              <a:t>*939 : A l’est, le </a:t>
            </a:r>
            <a:r>
              <a:rPr lang="fr-FR" b="1" dirty="0" err="1"/>
              <a:t>Dai</a:t>
            </a:r>
            <a:r>
              <a:rPr lang="fr-FR" b="1" dirty="0"/>
              <a:t> Viêt</a:t>
            </a:r>
            <a:r>
              <a:rPr lang="fr-FR" dirty="0"/>
              <a:t>, Empire d’Annam après 1802</a:t>
            </a:r>
          </a:p>
          <a:p>
            <a:endParaRPr lang="fr-FR" dirty="0"/>
          </a:p>
          <a:p>
            <a:r>
              <a:rPr lang="fr-FR" dirty="0"/>
              <a:t>*Ces puissances se sont construites</a:t>
            </a:r>
          </a:p>
          <a:p>
            <a:r>
              <a:rPr lang="fr-FR" dirty="0"/>
              <a:t>Au détriment des autres royaumes…</a:t>
            </a:r>
          </a:p>
          <a:p>
            <a:endParaRPr lang="fr-FR" dirty="0"/>
          </a:p>
          <a:p>
            <a:r>
              <a:rPr lang="fr-FR" dirty="0"/>
              <a:t>*192 : Le </a:t>
            </a:r>
            <a:r>
              <a:rPr lang="fr-FR" b="1" dirty="0"/>
              <a:t>Champa</a:t>
            </a:r>
            <a:r>
              <a:rPr lang="fr-FR" dirty="0"/>
              <a:t>, conquis, puis…</a:t>
            </a:r>
          </a:p>
          <a:p>
            <a:r>
              <a:rPr lang="fr-FR" dirty="0"/>
              <a:t>Annexé par le </a:t>
            </a:r>
            <a:r>
              <a:rPr lang="fr-FR" dirty="0" err="1"/>
              <a:t>Dai</a:t>
            </a:r>
            <a:r>
              <a:rPr lang="fr-FR" dirty="0"/>
              <a:t> Viêt en 1720</a:t>
            </a:r>
          </a:p>
          <a:p>
            <a:endParaRPr lang="fr-FR" dirty="0"/>
          </a:p>
          <a:p>
            <a:r>
              <a:rPr lang="fr-FR" dirty="0"/>
              <a:t>*1296 : Le </a:t>
            </a:r>
            <a:r>
              <a:rPr lang="fr-FR" b="1" dirty="0"/>
              <a:t>Lan Na</a:t>
            </a:r>
            <a:r>
              <a:rPr lang="fr-FR" dirty="0"/>
              <a:t>, annexé au Siam en 1774</a:t>
            </a:r>
          </a:p>
          <a:p>
            <a:endParaRPr lang="fr-FR" dirty="0"/>
          </a:p>
          <a:p>
            <a:r>
              <a:rPr lang="fr-FR" dirty="0"/>
              <a:t>*1353 : Le </a:t>
            </a:r>
            <a:r>
              <a:rPr lang="fr-FR" b="1" dirty="0"/>
              <a:t>Lan </a:t>
            </a:r>
            <a:r>
              <a:rPr lang="fr-FR" b="1" dirty="0" err="1"/>
              <a:t>Xang</a:t>
            </a:r>
            <a:r>
              <a:rPr lang="fr-FR" dirty="0"/>
              <a:t>, </a:t>
            </a:r>
            <a:r>
              <a:rPr lang="fr-FR" i="1" dirty="0"/>
              <a:t>le Royaume du Million d'éléphants</a:t>
            </a:r>
          </a:p>
          <a:p>
            <a:r>
              <a:rPr lang="fr-FR" dirty="0"/>
              <a:t>Devenu </a:t>
            </a:r>
            <a:r>
              <a:rPr lang="fr-FR" i="1" dirty="0"/>
              <a:t>Laos</a:t>
            </a:r>
            <a:r>
              <a:rPr lang="fr-FR" dirty="0"/>
              <a:t> en 1707 et annexé au Siam en 1778-91</a:t>
            </a:r>
          </a:p>
          <a:p>
            <a:endParaRPr lang="fr-FR" dirty="0"/>
          </a:p>
          <a:p>
            <a:r>
              <a:rPr lang="fr-FR" dirty="0"/>
              <a:t>*802 : </a:t>
            </a:r>
            <a:r>
              <a:rPr lang="fr-FR" b="1" dirty="0"/>
              <a:t>L’ex-Empire khmer</a:t>
            </a:r>
            <a:r>
              <a:rPr lang="fr-FR" dirty="0"/>
              <a:t>, réduit au Cambodge en 1431</a:t>
            </a:r>
          </a:p>
          <a:p>
            <a:r>
              <a:rPr lang="fr-FR" dirty="0"/>
              <a:t>Vassal du Siam après 1595</a:t>
            </a:r>
          </a:p>
        </p:txBody>
      </p:sp>
      <p:pic>
        <p:nvPicPr>
          <p:cNvPr id="5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07F5E5F-6F9B-D4DA-A2AA-FCE17F475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7" t="13828" r="26321" b="11666"/>
          <a:stretch/>
        </p:blipFill>
        <p:spPr bwMode="auto">
          <a:xfrm>
            <a:off x="5827356" y="171561"/>
            <a:ext cx="6259357" cy="65582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52171A0-6537-5081-6F37-4EDCC708470B}"/>
              </a:ext>
            </a:extLst>
          </p:cNvPr>
          <p:cNvSpPr/>
          <p:nvPr/>
        </p:nvSpPr>
        <p:spPr>
          <a:xfrm>
            <a:off x="5827356" y="171561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DA35FA1-EB5E-29B8-BF65-4C37A059B899}"/>
              </a:ext>
            </a:extLst>
          </p:cNvPr>
          <p:cNvSpPr/>
          <p:nvPr/>
        </p:nvSpPr>
        <p:spPr>
          <a:xfrm>
            <a:off x="10260915" y="5007356"/>
            <a:ext cx="199921" cy="190158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6FFA4AC-DA10-9D47-F169-54182B93C87C}"/>
              </a:ext>
            </a:extLst>
          </p:cNvPr>
          <p:cNvSpPr/>
          <p:nvPr/>
        </p:nvSpPr>
        <p:spPr>
          <a:xfrm>
            <a:off x="9917075" y="4084322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082CC2B-DE1B-65F8-98C1-699C77573EFC}"/>
              </a:ext>
            </a:extLst>
          </p:cNvPr>
          <p:cNvSpPr/>
          <p:nvPr/>
        </p:nvSpPr>
        <p:spPr>
          <a:xfrm>
            <a:off x="9494925" y="4274480"/>
            <a:ext cx="199921" cy="19015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27565B1-68EA-F68A-4858-363CE6C79400}"/>
              </a:ext>
            </a:extLst>
          </p:cNvPr>
          <p:cNvSpPr/>
          <p:nvPr/>
        </p:nvSpPr>
        <p:spPr>
          <a:xfrm>
            <a:off x="9080830" y="383160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7A6EFCD-38F7-CF75-509D-6FD8FFF5208E}"/>
              </a:ext>
            </a:extLst>
          </p:cNvPr>
          <p:cNvSpPr/>
          <p:nvPr/>
        </p:nvSpPr>
        <p:spPr>
          <a:xfrm>
            <a:off x="2765380" y="5779427"/>
            <a:ext cx="199921" cy="190158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CFC049B-6FE2-860D-0218-339C9741D4BE}"/>
              </a:ext>
            </a:extLst>
          </p:cNvPr>
          <p:cNvSpPr/>
          <p:nvPr/>
        </p:nvSpPr>
        <p:spPr>
          <a:xfrm>
            <a:off x="5099696" y="4913275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C552F83-B3A7-3C5E-8CE1-771FBD861766}"/>
              </a:ext>
            </a:extLst>
          </p:cNvPr>
          <p:cNvSpPr/>
          <p:nvPr/>
        </p:nvSpPr>
        <p:spPr>
          <a:xfrm>
            <a:off x="4272945" y="4084322"/>
            <a:ext cx="199921" cy="19015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1B1D2BD-BF50-C200-4579-3D28D3DACD10}"/>
              </a:ext>
            </a:extLst>
          </p:cNvPr>
          <p:cNvSpPr/>
          <p:nvPr/>
        </p:nvSpPr>
        <p:spPr>
          <a:xfrm>
            <a:off x="3901379" y="75661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EF82D6AB-45A9-9407-4D80-B42647F1353C}"/>
              </a:ext>
            </a:extLst>
          </p:cNvPr>
          <p:cNvSpPr/>
          <p:nvPr/>
        </p:nvSpPr>
        <p:spPr>
          <a:xfrm>
            <a:off x="10109211" y="383160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6F73233-9826-94CD-CAA5-A6EFBFC3543C}"/>
              </a:ext>
            </a:extLst>
          </p:cNvPr>
          <p:cNvSpPr/>
          <p:nvPr/>
        </p:nvSpPr>
        <p:spPr>
          <a:xfrm>
            <a:off x="9791735" y="485321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6EA854D-E893-560B-4273-CED5DDF4AC5D}"/>
              </a:ext>
            </a:extLst>
          </p:cNvPr>
          <p:cNvSpPr/>
          <p:nvPr/>
        </p:nvSpPr>
        <p:spPr>
          <a:xfrm>
            <a:off x="8736257" y="3562208"/>
            <a:ext cx="2318430" cy="256563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A17CAC7-2877-8223-4F73-C823C1CE9E99}"/>
              </a:ext>
            </a:extLst>
          </p:cNvPr>
          <p:cNvSpPr/>
          <p:nvPr/>
        </p:nvSpPr>
        <p:spPr>
          <a:xfrm>
            <a:off x="3119342" y="3562208"/>
            <a:ext cx="199921" cy="190158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494945F-599B-E9D4-BCC3-D7F6623A395A}"/>
              </a:ext>
            </a:extLst>
          </p:cNvPr>
          <p:cNvSpPr/>
          <p:nvPr/>
        </p:nvSpPr>
        <p:spPr>
          <a:xfrm>
            <a:off x="10651667" y="4960198"/>
            <a:ext cx="199921" cy="190158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8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164B-EE4C-D3EB-A240-446C3A91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205087-1379-2CB8-4EEA-4815745A214D}"/>
              </a:ext>
            </a:extLst>
          </p:cNvPr>
          <p:cNvSpPr/>
          <p:nvPr/>
        </p:nvSpPr>
        <p:spPr>
          <a:xfrm>
            <a:off x="94160" y="172329"/>
            <a:ext cx="5567424" cy="560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*L’histoire de l’Indochine, une histoire complexe</a:t>
            </a:r>
          </a:p>
          <a:p>
            <a:r>
              <a:rPr lang="fr-FR" dirty="0"/>
              <a:t>Qui peut se comparer à celle de l’Europe…</a:t>
            </a:r>
          </a:p>
          <a:p>
            <a:r>
              <a:rPr lang="fr-FR" dirty="0"/>
              <a:t>Avec…</a:t>
            </a:r>
          </a:p>
          <a:p>
            <a:endParaRPr lang="fr-FR" dirty="0"/>
          </a:p>
          <a:p>
            <a:r>
              <a:rPr lang="fr-FR" dirty="0"/>
              <a:t>*Deux similitudes…</a:t>
            </a:r>
          </a:p>
          <a:p>
            <a:endParaRPr lang="fr-FR" dirty="0"/>
          </a:p>
          <a:p>
            <a:r>
              <a:rPr lang="fr-FR" dirty="0"/>
              <a:t>a) Comme en Europe, une mosaïque ethnolinguistique</a:t>
            </a:r>
          </a:p>
          <a:p>
            <a:r>
              <a:rPr lang="fr-FR" sz="1700" dirty="0"/>
              <a:t>Langues tibéto-birmanes, môn-khmères, thaïs et malaises</a:t>
            </a:r>
          </a:p>
          <a:p>
            <a:r>
              <a:rPr lang="fr-FR" dirty="0"/>
              <a:t>Et donc un ensemble politiquement divisé dans lequel</a:t>
            </a:r>
          </a:p>
          <a:p>
            <a:r>
              <a:rPr lang="fr-FR" sz="1700" dirty="0"/>
              <a:t>Aucun empire </a:t>
            </a:r>
            <a:r>
              <a:rPr lang="fr-FR" sz="1700" i="1" dirty="0"/>
              <a:t>souverain et pacificateur</a:t>
            </a:r>
            <a:r>
              <a:rPr lang="fr-FR" sz="1700" dirty="0"/>
              <a:t> ne put s’imposer</a:t>
            </a:r>
          </a:p>
          <a:p>
            <a:endParaRPr lang="fr-FR" dirty="0"/>
          </a:p>
          <a:p>
            <a:r>
              <a:rPr lang="fr-FR" dirty="0"/>
              <a:t>NB : Si ce n’est l’empire khmer d’Angkor, 1000-1219</a:t>
            </a:r>
          </a:p>
          <a:p>
            <a:endParaRPr lang="fr-FR" dirty="0"/>
          </a:p>
          <a:p>
            <a:r>
              <a:rPr lang="fr-FR" dirty="0"/>
              <a:t>b) Un monde divisé ; Et par conséquent…</a:t>
            </a:r>
          </a:p>
          <a:p>
            <a:r>
              <a:rPr lang="fr-FR" dirty="0"/>
              <a:t>Comme en Europe à partir du XIVe siècle</a:t>
            </a:r>
          </a:p>
          <a:p>
            <a:r>
              <a:rPr lang="fr-FR" dirty="0"/>
              <a:t>Un état d’instabilité politique permanent</a:t>
            </a:r>
          </a:p>
          <a:p>
            <a:r>
              <a:rPr lang="fr-FR" dirty="0"/>
              <a:t>Dans lequel chaque entité développe une volonté hégémonique</a:t>
            </a:r>
          </a:p>
          <a:p>
            <a:endParaRPr lang="fr-FR" dirty="0"/>
          </a:p>
          <a:p>
            <a:r>
              <a:rPr lang="fr-FR" dirty="0"/>
              <a:t>*Donc, deux similitudes ; Et deux différences…</a:t>
            </a:r>
          </a:p>
        </p:txBody>
      </p:sp>
      <p:pic>
        <p:nvPicPr>
          <p:cNvPr id="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E2F84C3-447C-7B7E-11D5-400B80020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7" t="13828" r="26321" b="11666"/>
          <a:stretch/>
        </p:blipFill>
        <p:spPr bwMode="auto">
          <a:xfrm>
            <a:off x="5827356" y="171561"/>
            <a:ext cx="6259357" cy="65582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0754B5-1FFE-5678-5044-18373ABD8538}"/>
              </a:ext>
            </a:extLst>
          </p:cNvPr>
          <p:cNvSpPr/>
          <p:nvPr/>
        </p:nvSpPr>
        <p:spPr>
          <a:xfrm>
            <a:off x="5827356" y="171561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F15003-68D5-A6A0-67E8-DF62BE63B75B}"/>
              </a:ext>
            </a:extLst>
          </p:cNvPr>
          <p:cNvSpPr/>
          <p:nvPr/>
        </p:nvSpPr>
        <p:spPr>
          <a:xfrm>
            <a:off x="10260915" y="5007356"/>
            <a:ext cx="199921" cy="190158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C345E16-B2F3-9279-7CD7-1A305F6E9D4A}"/>
              </a:ext>
            </a:extLst>
          </p:cNvPr>
          <p:cNvSpPr/>
          <p:nvPr/>
        </p:nvSpPr>
        <p:spPr>
          <a:xfrm>
            <a:off x="9917075" y="4084322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CD3C4-ECCF-59E4-74F0-734DF00543E0}"/>
              </a:ext>
            </a:extLst>
          </p:cNvPr>
          <p:cNvSpPr/>
          <p:nvPr/>
        </p:nvSpPr>
        <p:spPr>
          <a:xfrm>
            <a:off x="9494925" y="4274480"/>
            <a:ext cx="199921" cy="19015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96B671A-A4A7-6876-9266-00891EF19922}"/>
              </a:ext>
            </a:extLst>
          </p:cNvPr>
          <p:cNvSpPr/>
          <p:nvPr/>
        </p:nvSpPr>
        <p:spPr>
          <a:xfrm>
            <a:off x="9080830" y="383160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20FF61-04BE-A17D-AFB9-2DB24DD95EA2}"/>
              </a:ext>
            </a:extLst>
          </p:cNvPr>
          <p:cNvSpPr/>
          <p:nvPr/>
        </p:nvSpPr>
        <p:spPr>
          <a:xfrm>
            <a:off x="10109211" y="383160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C2FB02D-58B9-3714-7218-8D6EEDA9C004}"/>
              </a:ext>
            </a:extLst>
          </p:cNvPr>
          <p:cNvSpPr/>
          <p:nvPr/>
        </p:nvSpPr>
        <p:spPr>
          <a:xfrm>
            <a:off x="9791735" y="485321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938100-0DEE-BA60-5AAB-CAC4B849671C}"/>
              </a:ext>
            </a:extLst>
          </p:cNvPr>
          <p:cNvSpPr/>
          <p:nvPr/>
        </p:nvSpPr>
        <p:spPr>
          <a:xfrm>
            <a:off x="8736257" y="3562208"/>
            <a:ext cx="2318430" cy="256563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9E1F9D-BA08-6278-BAD2-2DD917EA79D0}"/>
              </a:ext>
            </a:extLst>
          </p:cNvPr>
          <p:cNvSpPr/>
          <p:nvPr/>
        </p:nvSpPr>
        <p:spPr>
          <a:xfrm>
            <a:off x="10651667" y="4960198"/>
            <a:ext cx="199921" cy="190158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6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E24A4-B475-CF60-E0F4-4CA50482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06528E-784F-A0F5-4308-E75DF7285EBE}"/>
              </a:ext>
            </a:extLst>
          </p:cNvPr>
          <p:cNvSpPr/>
          <p:nvPr/>
        </p:nvSpPr>
        <p:spPr>
          <a:xfrm>
            <a:off x="105287" y="171561"/>
            <a:ext cx="5556297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L’Indochine </a:t>
            </a:r>
            <a:r>
              <a:rPr lang="fr-FR" sz="1700" dirty="0"/>
              <a:t>entre deux grandes civilisations, Inde et Chine </a:t>
            </a:r>
          </a:p>
          <a:p>
            <a:r>
              <a:rPr lang="fr-FR" dirty="0"/>
              <a:t>Sous les influences de l’une et de l’autre</a:t>
            </a:r>
          </a:p>
          <a:p>
            <a:r>
              <a:rPr lang="fr-FR" dirty="0"/>
              <a:t>- L’Inde qui apporte sa culture, sa tradition administrative et politique des royaumes et sa religion</a:t>
            </a:r>
          </a:p>
          <a:p>
            <a:r>
              <a:rPr lang="fr-FR" dirty="0"/>
              <a:t>Hindouisme, puis Bouddhisme</a:t>
            </a:r>
          </a:p>
          <a:p>
            <a:r>
              <a:rPr lang="fr-FR" dirty="0"/>
              <a:t>- La Chine impériale qui veut imposer sa souveraineté</a:t>
            </a:r>
          </a:p>
          <a:p>
            <a:endParaRPr lang="fr-FR" dirty="0"/>
          </a:p>
          <a:p>
            <a:r>
              <a:rPr lang="fr-FR" dirty="0"/>
              <a:t>b) Contrairement à l’Europe</a:t>
            </a:r>
          </a:p>
          <a:p>
            <a:r>
              <a:rPr lang="fr-FR" dirty="0"/>
              <a:t>L’Indochine n’est pas </a:t>
            </a:r>
            <a:r>
              <a:rPr lang="fr-FR" i="1" dirty="0"/>
              <a:t>un cul-de-sac</a:t>
            </a:r>
          </a:p>
          <a:p>
            <a:r>
              <a:rPr lang="fr-FR" dirty="0"/>
              <a:t>Comme longtemps l’a été l’Europe…</a:t>
            </a:r>
          </a:p>
          <a:p>
            <a:endParaRPr lang="fr-FR" dirty="0"/>
          </a:p>
          <a:p>
            <a:r>
              <a:rPr lang="fr-FR" dirty="0"/>
              <a:t>Mais au contraire, une voie de passage</a:t>
            </a:r>
          </a:p>
          <a:p>
            <a:r>
              <a:rPr lang="fr-FR" dirty="0"/>
              <a:t>Entre monde indien et monde chinois</a:t>
            </a:r>
          </a:p>
          <a:p>
            <a:r>
              <a:rPr lang="fr-FR" dirty="0"/>
              <a:t>Par le détroit de Malacca</a:t>
            </a:r>
          </a:p>
          <a:p>
            <a:r>
              <a:rPr lang="fr-FR" dirty="0"/>
              <a:t>Ou directement par la Birmanie</a:t>
            </a:r>
          </a:p>
          <a:p>
            <a:endParaRPr lang="fr-FR" dirty="0"/>
          </a:p>
          <a:p>
            <a:r>
              <a:rPr lang="fr-FR" dirty="0"/>
              <a:t>*Donc, une histoire complexe</a:t>
            </a:r>
          </a:p>
          <a:p>
            <a:r>
              <a:rPr lang="fr-FR" dirty="0"/>
              <a:t>Faite de nombreuses confrontations hégémoniques</a:t>
            </a:r>
          </a:p>
          <a:p>
            <a:r>
              <a:rPr lang="fr-FR" dirty="0"/>
              <a:t>Et qui prend ses racines dans l’Antiquité</a:t>
            </a:r>
          </a:p>
          <a:p>
            <a:endParaRPr lang="fr-FR" dirty="0"/>
          </a:p>
          <a:p>
            <a:r>
              <a:rPr lang="fr-FR" dirty="0"/>
              <a:t>*Remontons aux origines…</a:t>
            </a:r>
          </a:p>
        </p:txBody>
      </p:sp>
      <p:pic>
        <p:nvPicPr>
          <p:cNvPr id="4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470905E-5333-EC9F-A9E2-8B97605A6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7" t="13828" r="26321" b="11666"/>
          <a:stretch/>
        </p:blipFill>
        <p:spPr bwMode="auto">
          <a:xfrm>
            <a:off x="5827356" y="171561"/>
            <a:ext cx="6259357" cy="65582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B8BD624-24E9-E58D-795B-6FE81E3BE91B}"/>
              </a:ext>
            </a:extLst>
          </p:cNvPr>
          <p:cNvSpPr/>
          <p:nvPr/>
        </p:nvSpPr>
        <p:spPr>
          <a:xfrm>
            <a:off x="5827356" y="171561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A965CE2-A9A7-E28D-ADF9-E4906671622F}"/>
              </a:ext>
            </a:extLst>
          </p:cNvPr>
          <p:cNvSpPr/>
          <p:nvPr/>
        </p:nvSpPr>
        <p:spPr>
          <a:xfrm>
            <a:off x="10260915" y="5007356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07188EB-FBD2-548A-D796-42D7B94E4467}"/>
              </a:ext>
            </a:extLst>
          </p:cNvPr>
          <p:cNvSpPr/>
          <p:nvPr/>
        </p:nvSpPr>
        <p:spPr>
          <a:xfrm>
            <a:off x="9917075" y="4084322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69FF304-4CEF-82D2-6447-D139599A73B9}"/>
              </a:ext>
            </a:extLst>
          </p:cNvPr>
          <p:cNvSpPr/>
          <p:nvPr/>
        </p:nvSpPr>
        <p:spPr>
          <a:xfrm>
            <a:off x="9494925" y="4274480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FD394F4-FC91-D663-603A-A683EA8195AF}"/>
              </a:ext>
            </a:extLst>
          </p:cNvPr>
          <p:cNvSpPr/>
          <p:nvPr/>
        </p:nvSpPr>
        <p:spPr>
          <a:xfrm>
            <a:off x="9080830" y="3831602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F583DC9-148D-4D54-6AD2-B9F8B713D11D}"/>
              </a:ext>
            </a:extLst>
          </p:cNvPr>
          <p:cNvSpPr/>
          <p:nvPr/>
        </p:nvSpPr>
        <p:spPr>
          <a:xfrm>
            <a:off x="10109211" y="383160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D89B95B-1908-30D8-ECE0-D68F97FAFCD7}"/>
              </a:ext>
            </a:extLst>
          </p:cNvPr>
          <p:cNvSpPr/>
          <p:nvPr/>
        </p:nvSpPr>
        <p:spPr>
          <a:xfrm>
            <a:off x="9791735" y="4853217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A8CEB2-1D46-4C21-6DEA-3F1A8BB7949F}"/>
              </a:ext>
            </a:extLst>
          </p:cNvPr>
          <p:cNvSpPr/>
          <p:nvPr/>
        </p:nvSpPr>
        <p:spPr>
          <a:xfrm>
            <a:off x="8736257" y="3562208"/>
            <a:ext cx="2318430" cy="256563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FA7FAA8-A272-2961-E456-E6B2F7662EAF}"/>
              </a:ext>
            </a:extLst>
          </p:cNvPr>
          <p:cNvSpPr/>
          <p:nvPr/>
        </p:nvSpPr>
        <p:spPr>
          <a:xfrm>
            <a:off x="10651667" y="4960198"/>
            <a:ext cx="199921" cy="190158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CA5A301E-DADD-5646-F744-931572F8236D}"/>
              </a:ext>
            </a:extLst>
          </p:cNvPr>
          <p:cNvCxnSpPr>
            <a:cxnSpLocks/>
          </p:cNvCxnSpPr>
          <p:nvPr/>
        </p:nvCxnSpPr>
        <p:spPr>
          <a:xfrm flipH="1" flipV="1">
            <a:off x="11413617" y="3701845"/>
            <a:ext cx="366043" cy="7574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A6317A8-4797-E759-9CA2-1EBB90AD99F4}"/>
              </a:ext>
            </a:extLst>
          </p:cNvPr>
          <p:cNvCxnSpPr>
            <a:cxnSpLocks/>
          </p:cNvCxnSpPr>
          <p:nvPr/>
        </p:nvCxnSpPr>
        <p:spPr>
          <a:xfrm flipV="1">
            <a:off x="10412619" y="4459247"/>
            <a:ext cx="1367041" cy="1263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E524808-7B78-5B8B-C39B-092D7C3B1129}"/>
              </a:ext>
            </a:extLst>
          </p:cNvPr>
          <p:cNvCxnSpPr>
            <a:cxnSpLocks/>
          </p:cNvCxnSpPr>
          <p:nvPr/>
        </p:nvCxnSpPr>
        <p:spPr>
          <a:xfrm flipV="1">
            <a:off x="10360875" y="5722374"/>
            <a:ext cx="51744" cy="798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F854B93-5231-322E-696E-FAFCB57D771A}"/>
              </a:ext>
            </a:extLst>
          </p:cNvPr>
          <p:cNvCxnSpPr>
            <a:cxnSpLocks/>
          </p:cNvCxnSpPr>
          <p:nvPr/>
        </p:nvCxnSpPr>
        <p:spPr>
          <a:xfrm>
            <a:off x="9687646" y="6100399"/>
            <a:ext cx="673229" cy="3948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8464D24-3708-AE47-7EE3-34C1404BD050}"/>
              </a:ext>
            </a:extLst>
          </p:cNvPr>
          <p:cNvCxnSpPr>
            <a:cxnSpLocks/>
          </p:cNvCxnSpPr>
          <p:nvPr/>
        </p:nvCxnSpPr>
        <p:spPr>
          <a:xfrm flipH="1" flipV="1">
            <a:off x="7777233" y="4712109"/>
            <a:ext cx="1917613" cy="13882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2AB50EB-299E-619A-F6B4-236D71A14F1E}"/>
              </a:ext>
            </a:extLst>
          </p:cNvPr>
          <p:cNvCxnSpPr>
            <a:cxnSpLocks/>
          </p:cNvCxnSpPr>
          <p:nvPr/>
        </p:nvCxnSpPr>
        <p:spPr>
          <a:xfrm flipH="1">
            <a:off x="8173902" y="3232116"/>
            <a:ext cx="2236953" cy="13304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6A0F82C-5E3F-A29C-9794-494EF598CA7F}"/>
              </a:ext>
            </a:extLst>
          </p:cNvPr>
          <p:cNvCxnSpPr>
            <a:cxnSpLocks/>
          </p:cNvCxnSpPr>
          <p:nvPr/>
        </p:nvCxnSpPr>
        <p:spPr>
          <a:xfrm flipV="1">
            <a:off x="10116996" y="2963389"/>
            <a:ext cx="746009" cy="4328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5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DE83-383E-45DB-BEE0-50C64D63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hristophe\Pictures\My Scans\2014-07 (juil.)\scan0005.jpg">
            <a:extLst>
              <a:ext uri="{FF2B5EF4-FFF2-40B4-BE49-F238E27FC236}">
                <a16:creationId xmlns:a16="http://schemas.microsoft.com/office/drawing/2014/main" id="{B9465090-B60C-251C-4383-618D8C39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97" y="172329"/>
            <a:ext cx="8430860" cy="630400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982D99-3BCB-538C-26F9-8CCB106468C3}"/>
              </a:ext>
            </a:extLst>
          </p:cNvPr>
          <p:cNvSpPr/>
          <p:nvPr/>
        </p:nvSpPr>
        <p:spPr>
          <a:xfrm>
            <a:off x="94161" y="172329"/>
            <a:ext cx="3399666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100-1219 : Naissances des 1</a:t>
            </a:r>
            <a:r>
              <a:rPr lang="fr-FR" sz="1700" b="1" baseline="30000" dirty="0"/>
              <a:t>ers</a:t>
            </a:r>
            <a:r>
              <a:rPr lang="fr-FR" sz="1700" b="1" dirty="0"/>
              <a:t> royaumes indochinois ; Au XIIe siècle, apogée de l’Empire khmer d’Angkor</a:t>
            </a:r>
          </a:p>
          <a:p>
            <a:pPr lvl="0"/>
            <a:endParaRPr lang="fr-FR" dirty="0"/>
          </a:p>
          <a:p>
            <a:r>
              <a:rPr lang="fr-FR" sz="1700" dirty="0"/>
              <a:t>*Avant l’an 1000</a:t>
            </a:r>
          </a:p>
          <a:p>
            <a:r>
              <a:rPr lang="fr-FR" sz="1700" dirty="0"/>
              <a:t>Quatre entités se mettent en place</a:t>
            </a:r>
          </a:p>
          <a:p>
            <a:endParaRPr lang="fr-FR" sz="1700" dirty="0"/>
          </a:p>
          <a:p>
            <a:r>
              <a:rPr lang="fr-FR" sz="1700" dirty="0"/>
              <a:t>Chacune traversée</a:t>
            </a:r>
          </a:p>
          <a:p>
            <a:r>
              <a:rPr lang="fr-FR" sz="1700" dirty="0"/>
              <a:t>Par un fleuve Nord-Sud</a:t>
            </a:r>
          </a:p>
          <a:p>
            <a:r>
              <a:rPr lang="fr-FR" sz="1700" dirty="0"/>
              <a:t>Tibet-Mer de Chine du Sud</a:t>
            </a:r>
          </a:p>
          <a:p>
            <a:endParaRPr lang="fr-FR" sz="1700" dirty="0"/>
          </a:p>
          <a:p>
            <a:r>
              <a:rPr lang="fr-FR" sz="1700" dirty="0"/>
              <a:t>*Irrawaddy-Salouen à l’ouest</a:t>
            </a:r>
          </a:p>
          <a:p>
            <a:r>
              <a:rPr lang="fr-FR" sz="1700" dirty="0"/>
              <a:t>*Ménam-Mékong au centre</a:t>
            </a:r>
          </a:p>
          <a:p>
            <a:r>
              <a:rPr lang="fr-FR" sz="1700" dirty="0"/>
              <a:t>*Fleuve Rouge au nord-est…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1E34C4-E107-BAF8-EB88-A509673142DE}"/>
              </a:ext>
            </a:extLst>
          </p:cNvPr>
          <p:cNvSpPr/>
          <p:nvPr/>
        </p:nvSpPr>
        <p:spPr>
          <a:xfrm>
            <a:off x="3892139" y="367543"/>
            <a:ext cx="7071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6FC41D2-FE9C-5E2F-B71A-F4B369008BDE}"/>
              </a:ext>
            </a:extLst>
          </p:cNvPr>
          <p:cNvCxnSpPr>
            <a:cxnSpLocks/>
          </p:cNvCxnSpPr>
          <p:nvPr/>
        </p:nvCxnSpPr>
        <p:spPr>
          <a:xfrm>
            <a:off x="7197213" y="2669458"/>
            <a:ext cx="633614" cy="4719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3BA5A86-DA62-AE1B-6AD5-F6E2F153B43C}"/>
              </a:ext>
            </a:extLst>
          </p:cNvPr>
          <p:cNvCxnSpPr>
            <a:cxnSpLocks/>
          </p:cNvCxnSpPr>
          <p:nvPr/>
        </p:nvCxnSpPr>
        <p:spPr>
          <a:xfrm>
            <a:off x="7830827" y="3141406"/>
            <a:ext cx="413521" cy="79641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83F6E6-211E-5030-0476-9D42A65458C8}"/>
              </a:ext>
            </a:extLst>
          </p:cNvPr>
          <p:cNvCxnSpPr>
            <a:cxnSpLocks/>
          </p:cNvCxnSpPr>
          <p:nvPr/>
        </p:nvCxnSpPr>
        <p:spPr>
          <a:xfrm>
            <a:off x="8244348" y="3937819"/>
            <a:ext cx="0" cy="16223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482C591-AB7E-662B-B560-C6CFA9D50B00}"/>
              </a:ext>
            </a:extLst>
          </p:cNvPr>
          <p:cNvCxnSpPr>
            <a:cxnSpLocks/>
          </p:cNvCxnSpPr>
          <p:nvPr/>
        </p:nvCxnSpPr>
        <p:spPr>
          <a:xfrm>
            <a:off x="8244348" y="4100052"/>
            <a:ext cx="26547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D9BE68A-B531-F724-BA07-8A5D223F0041}"/>
              </a:ext>
            </a:extLst>
          </p:cNvPr>
          <p:cNvCxnSpPr>
            <a:cxnSpLocks/>
          </p:cNvCxnSpPr>
          <p:nvPr/>
        </p:nvCxnSpPr>
        <p:spPr>
          <a:xfrm>
            <a:off x="8509819" y="4100052"/>
            <a:ext cx="117987" cy="36576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D01A66F-7829-7D4C-1DDB-EBBFE54DD5F8}"/>
              </a:ext>
            </a:extLst>
          </p:cNvPr>
          <p:cNvCxnSpPr>
            <a:cxnSpLocks/>
          </p:cNvCxnSpPr>
          <p:nvPr/>
        </p:nvCxnSpPr>
        <p:spPr>
          <a:xfrm>
            <a:off x="8608747" y="4465812"/>
            <a:ext cx="140629" cy="3126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CDFDEF0-20EB-BDC8-AE06-9BC7A6D0EFB9}"/>
              </a:ext>
            </a:extLst>
          </p:cNvPr>
          <p:cNvCxnSpPr>
            <a:cxnSpLocks/>
          </p:cNvCxnSpPr>
          <p:nvPr/>
        </p:nvCxnSpPr>
        <p:spPr>
          <a:xfrm flipH="1">
            <a:off x="7669161" y="3324332"/>
            <a:ext cx="104286" cy="10794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0A73D0E-8755-BDC5-BF39-8198403EADBC}"/>
              </a:ext>
            </a:extLst>
          </p:cNvPr>
          <p:cNvCxnSpPr>
            <a:cxnSpLocks/>
          </p:cNvCxnSpPr>
          <p:nvPr/>
        </p:nvCxnSpPr>
        <p:spPr>
          <a:xfrm>
            <a:off x="8163438" y="3426609"/>
            <a:ext cx="444581" cy="435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A1FAA4F-76E5-315A-0480-354178CB5413}"/>
              </a:ext>
            </a:extLst>
          </p:cNvPr>
          <p:cNvCxnSpPr>
            <a:cxnSpLocks/>
          </p:cNvCxnSpPr>
          <p:nvPr/>
        </p:nvCxnSpPr>
        <p:spPr>
          <a:xfrm flipH="1">
            <a:off x="7877733" y="3426609"/>
            <a:ext cx="20425" cy="8563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28EA75D-7BC6-AF18-CDF7-88AC51FA3B66}"/>
              </a:ext>
            </a:extLst>
          </p:cNvPr>
          <p:cNvCxnSpPr>
            <a:cxnSpLocks/>
          </p:cNvCxnSpPr>
          <p:nvPr/>
        </p:nvCxnSpPr>
        <p:spPr>
          <a:xfrm>
            <a:off x="7202712" y="2797054"/>
            <a:ext cx="537070" cy="34435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0877B4A-BD7A-840B-8115-61E137F4D901}"/>
              </a:ext>
            </a:extLst>
          </p:cNvPr>
          <p:cNvCxnSpPr>
            <a:cxnSpLocks/>
          </p:cNvCxnSpPr>
          <p:nvPr/>
        </p:nvCxnSpPr>
        <p:spPr>
          <a:xfrm>
            <a:off x="7745281" y="3141406"/>
            <a:ext cx="152877" cy="28520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8A1A585-5CEC-9F4D-A84C-FFF9F46E0891}"/>
              </a:ext>
            </a:extLst>
          </p:cNvPr>
          <p:cNvCxnSpPr>
            <a:cxnSpLocks/>
          </p:cNvCxnSpPr>
          <p:nvPr/>
        </p:nvCxnSpPr>
        <p:spPr>
          <a:xfrm>
            <a:off x="7997086" y="3794173"/>
            <a:ext cx="187277" cy="7059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7E44B9A-7E6A-D7B8-FA14-BF4F73DAA93E}"/>
              </a:ext>
            </a:extLst>
          </p:cNvPr>
          <p:cNvCxnSpPr>
            <a:cxnSpLocks/>
          </p:cNvCxnSpPr>
          <p:nvPr/>
        </p:nvCxnSpPr>
        <p:spPr>
          <a:xfrm>
            <a:off x="7202712" y="2579057"/>
            <a:ext cx="771566" cy="53277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EB663CB-2E91-D66C-ACF8-7316A0BD02EE}"/>
              </a:ext>
            </a:extLst>
          </p:cNvPr>
          <p:cNvCxnSpPr>
            <a:cxnSpLocks/>
          </p:cNvCxnSpPr>
          <p:nvPr/>
        </p:nvCxnSpPr>
        <p:spPr>
          <a:xfrm>
            <a:off x="7950063" y="3096569"/>
            <a:ext cx="109761" cy="2209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FB300BF8-6FA9-ED57-9CD6-81F2B48E95EE}"/>
              </a:ext>
            </a:extLst>
          </p:cNvPr>
          <p:cNvCxnSpPr>
            <a:cxnSpLocks/>
          </p:cNvCxnSpPr>
          <p:nvPr/>
        </p:nvCxnSpPr>
        <p:spPr>
          <a:xfrm flipV="1">
            <a:off x="8037587" y="3293697"/>
            <a:ext cx="201345" cy="306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202F542D-C188-A22B-B069-6B31600172F1}"/>
              </a:ext>
            </a:extLst>
          </p:cNvPr>
          <p:cNvCxnSpPr>
            <a:cxnSpLocks/>
          </p:cNvCxnSpPr>
          <p:nvPr/>
        </p:nvCxnSpPr>
        <p:spPr>
          <a:xfrm flipV="1">
            <a:off x="8190058" y="2796293"/>
            <a:ext cx="489003" cy="5127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EC78A638-8771-54A4-398E-1C8A8DF59322}"/>
              </a:ext>
            </a:extLst>
          </p:cNvPr>
          <p:cNvCxnSpPr>
            <a:cxnSpLocks/>
          </p:cNvCxnSpPr>
          <p:nvPr/>
        </p:nvCxnSpPr>
        <p:spPr>
          <a:xfrm flipV="1">
            <a:off x="7669161" y="2043247"/>
            <a:ext cx="660733" cy="63307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A1AC4B95-1717-3957-8D50-D733DD7E79E2}"/>
              </a:ext>
            </a:extLst>
          </p:cNvPr>
          <p:cNvCxnSpPr>
            <a:cxnSpLocks/>
          </p:cNvCxnSpPr>
          <p:nvPr/>
        </p:nvCxnSpPr>
        <p:spPr>
          <a:xfrm>
            <a:off x="8297276" y="2067847"/>
            <a:ext cx="27153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718C0983-F20A-4E8C-C44C-CB0870049343}"/>
              </a:ext>
            </a:extLst>
          </p:cNvPr>
          <p:cNvCxnSpPr>
            <a:cxnSpLocks/>
          </p:cNvCxnSpPr>
          <p:nvPr/>
        </p:nvCxnSpPr>
        <p:spPr>
          <a:xfrm>
            <a:off x="8568812" y="2052529"/>
            <a:ext cx="33581" cy="42051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8DC6E124-8881-63AF-450D-812A3B93DCCC}"/>
              </a:ext>
            </a:extLst>
          </p:cNvPr>
          <p:cNvCxnSpPr>
            <a:cxnSpLocks/>
          </p:cNvCxnSpPr>
          <p:nvPr/>
        </p:nvCxnSpPr>
        <p:spPr>
          <a:xfrm flipV="1">
            <a:off x="8608747" y="2359783"/>
            <a:ext cx="343524" cy="15078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192897E-4BED-50D9-89BE-993CD9BF95F7}"/>
              </a:ext>
            </a:extLst>
          </p:cNvPr>
          <p:cNvCxnSpPr>
            <a:cxnSpLocks/>
          </p:cNvCxnSpPr>
          <p:nvPr/>
        </p:nvCxnSpPr>
        <p:spPr>
          <a:xfrm flipV="1">
            <a:off x="8952271" y="2067847"/>
            <a:ext cx="203258" cy="2919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EC6D45E5-355C-673A-2F86-E9201B02C151}"/>
              </a:ext>
            </a:extLst>
          </p:cNvPr>
          <p:cNvCxnSpPr>
            <a:cxnSpLocks/>
          </p:cNvCxnSpPr>
          <p:nvPr/>
        </p:nvCxnSpPr>
        <p:spPr>
          <a:xfrm>
            <a:off x="8679061" y="2842290"/>
            <a:ext cx="273210" cy="63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273ABB79-EAEA-0D62-55BE-F9F92A7F17F1}"/>
              </a:ext>
            </a:extLst>
          </p:cNvPr>
          <p:cNvCxnSpPr>
            <a:cxnSpLocks/>
          </p:cNvCxnSpPr>
          <p:nvPr/>
        </p:nvCxnSpPr>
        <p:spPr>
          <a:xfrm flipV="1">
            <a:off x="8958625" y="2473042"/>
            <a:ext cx="641981" cy="4323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0CACFE62-C621-D70B-4CA5-359B628F132C}"/>
              </a:ext>
            </a:extLst>
          </p:cNvPr>
          <p:cNvSpPr/>
          <p:nvPr/>
        </p:nvSpPr>
        <p:spPr>
          <a:xfrm>
            <a:off x="6306192" y="4018935"/>
            <a:ext cx="12078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Irrawaddy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95CF20-5954-649A-6DF8-39DABAE601A2}"/>
              </a:ext>
            </a:extLst>
          </p:cNvPr>
          <p:cNvSpPr/>
          <p:nvPr/>
        </p:nvSpPr>
        <p:spPr>
          <a:xfrm>
            <a:off x="8779695" y="3644606"/>
            <a:ext cx="14688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Fleuve Rouge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E684939-6D5B-C109-221F-3E37046CF453}"/>
              </a:ext>
            </a:extLst>
          </p:cNvPr>
          <p:cNvSpPr/>
          <p:nvPr/>
        </p:nvSpPr>
        <p:spPr>
          <a:xfrm>
            <a:off x="6970752" y="4447953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Salouen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E6F1B59-B13B-FB61-F40D-3D911B64FEA7}"/>
              </a:ext>
            </a:extLst>
          </p:cNvPr>
          <p:cNvSpPr/>
          <p:nvPr/>
        </p:nvSpPr>
        <p:spPr>
          <a:xfrm>
            <a:off x="7628621" y="4849855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Ménam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D1301D6-C6DE-BD74-3443-7266AE22F847}"/>
              </a:ext>
            </a:extLst>
          </p:cNvPr>
          <p:cNvSpPr/>
          <p:nvPr/>
        </p:nvSpPr>
        <p:spPr>
          <a:xfrm>
            <a:off x="8679061" y="4836813"/>
            <a:ext cx="959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Mékong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E26800B-35E0-EADD-9817-9A0D3C7D88E0}"/>
              </a:ext>
            </a:extLst>
          </p:cNvPr>
          <p:cNvSpPr/>
          <p:nvPr/>
        </p:nvSpPr>
        <p:spPr>
          <a:xfrm>
            <a:off x="9700540" y="2300126"/>
            <a:ext cx="135562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Chang-Jiang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7C642AD-3166-DD28-734B-C4684AE596B8}"/>
              </a:ext>
            </a:extLst>
          </p:cNvPr>
          <p:cNvSpPr/>
          <p:nvPr/>
        </p:nvSpPr>
        <p:spPr>
          <a:xfrm>
            <a:off x="9155529" y="1698515"/>
            <a:ext cx="113067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Huang He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967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94333</TotalTime>
  <Words>2169</Words>
  <Application>Microsoft Office PowerPoint</Application>
  <PresentationFormat>Grand écran</PresentationFormat>
  <Paragraphs>382</Paragraphs>
  <Slides>18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17 décembre 2024 (5/15)  8ème période : 1815-1914 Europe et Russie à la conquête de l’Orient et de l’Asie  1815-1914 : La conquête européenne de l’Asie Inde britannique ; Insulinde hollandaise et britannique Indochine britannique et française, le Siam, Etat-tampon Philippines américaines ; La Chine, de l’apogée à l’aliénation Le Japon, de l’ouverture forcée à la modernisation et à l’impérialisme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723</cp:revision>
  <dcterms:created xsi:type="dcterms:W3CDTF">2023-07-15T08:08:34Z</dcterms:created>
  <dcterms:modified xsi:type="dcterms:W3CDTF">2024-12-17T11:19:19Z</dcterms:modified>
</cp:coreProperties>
</file>