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2634" r:id="rId2"/>
    <p:sldId id="12648" r:id="rId3"/>
    <p:sldId id="12756" r:id="rId4"/>
    <p:sldId id="12649" r:id="rId5"/>
    <p:sldId id="978" r:id="rId6"/>
    <p:sldId id="12650" r:id="rId7"/>
    <p:sldId id="12719" r:id="rId8"/>
    <p:sldId id="12743" r:id="rId9"/>
    <p:sldId id="12755" r:id="rId10"/>
    <p:sldId id="12754" r:id="rId11"/>
    <p:sldId id="12641" r:id="rId12"/>
    <p:sldId id="12635" r:id="rId13"/>
    <p:sldId id="12740" r:id="rId14"/>
    <p:sldId id="12651" r:id="rId15"/>
    <p:sldId id="12636" r:id="rId16"/>
    <p:sldId id="12791" r:id="rId17"/>
    <p:sldId id="12720" r:id="rId18"/>
    <p:sldId id="12721" r:id="rId19"/>
    <p:sldId id="12722" r:id="rId20"/>
    <p:sldId id="12617" r:id="rId21"/>
    <p:sldId id="12723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061" autoAdjust="0"/>
  </p:normalViewPr>
  <p:slideViewPr>
    <p:cSldViewPr snapToGrid="0">
      <p:cViewPr varScale="1">
        <p:scale>
          <a:sx n="65" d="100"/>
          <a:sy n="65" d="100"/>
        </p:scale>
        <p:origin x="93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430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4A50A-A6AB-F5DE-D077-009462AD8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87C10EA-7D0C-0C6A-636B-48BB1E9736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661241D-CC4D-4B54-C8C2-7643676800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3A9F11-8864-9635-F18B-1EB10F4308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098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C2A9F-0C4A-4B06-0B09-44855C6EB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CF08516-DD3D-E686-9310-F7A03C871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187CB8A-51D8-877B-24CD-CFA6FB90E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0CAEC5-D832-A156-36C1-1CC7A0F38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19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9C0F2-C9B9-2861-DE95-FA2ECDD74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4F64F83-246D-70FC-8833-24CCAFECA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A4A873E-597D-7E43-341C-CD571CF97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C3A914-F5A3-060D-FE73-BB1C1FC75D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215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FE56E-5A24-1ABD-6698-2075FAEBC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94332D5-8B6E-4AF7-8C03-9ADE5CC23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7FAF587-0B96-467B-5682-3AB4E5EFF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961E11-4A8F-2077-A826-36708C40D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5919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24D89-1461-50FB-B8F7-15F040A21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D36BE43-332C-5F9B-4274-A1A660C45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A3027E7-15F1-4CE6-B34F-CA2E9D7790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F3EC5C-2DF4-65E7-CCBC-019C06E6F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656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DA0C5-062A-C41B-01C2-43817D8C3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0183982-BA59-0236-319F-71426FDFB9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165CCC8-230E-0C69-5FD2-792739BC81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878E92-0A12-2358-F07F-0D61EF20A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09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D0598-1E45-CF0B-1F90-5798785BF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FBC057-75CC-7BFD-F4C2-07DA859FFF64}"/>
              </a:ext>
            </a:extLst>
          </p:cNvPr>
          <p:cNvSpPr/>
          <p:nvPr/>
        </p:nvSpPr>
        <p:spPr>
          <a:xfrm>
            <a:off x="95535" y="137215"/>
            <a:ext cx="4094328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sz="1800" b="1" dirty="0"/>
              <a:t>2) 1206-1364 : La tornade mongole : disparitions de la Birmanie et de l’Empire khmer ; Les 1</a:t>
            </a:r>
            <a:r>
              <a:rPr lang="fr-FR" sz="1800" b="1" baseline="30000" dirty="0"/>
              <a:t>ers</a:t>
            </a:r>
            <a:r>
              <a:rPr lang="fr-FR" sz="1800" b="1" dirty="0"/>
              <a:t> royaumes thaïs</a:t>
            </a:r>
          </a:p>
          <a:p>
            <a:pPr lvl="0"/>
            <a:endParaRPr lang="fr-FR" b="1" dirty="0"/>
          </a:p>
          <a:p>
            <a:pPr lvl="0"/>
            <a:r>
              <a:rPr lang="fr-FR" sz="1800" b="1" dirty="0"/>
              <a:t>1206-1294 : Au nord de l’Asie, </a:t>
            </a:r>
            <a:r>
              <a:rPr lang="fr-FR" sz="1800" b="1" i="1" dirty="0"/>
              <a:t>la tornade mongole</a:t>
            </a:r>
            <a:r>
              <a:rPr lang="fr-FR" sz="1800" b="1" dirty="0"/>
              <a:t> : naissance et expansion de l’Empire mongol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*1206-1294 </a:t>
            </a:r>
          </a:p>
          <a:p>
            <a:pPr lvl="0"/>
            <a:r>
              <a:rPr lang="fr-FR" i="1" dirty="0"/>
              <a:t>La tornade mongole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Au nord de l’Asie, naissance et extension de l’Empire mongol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Dans lequel est inclus</a:t>
            </a:r>
          </a:p>
          <a:p>
            <a:pPr lvl="0"/>
            <a:r>
              <a:rPr lang="fr-FR" dirty="0"/>
              <a:t>La Chine des Yuan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*Conséquence</a:t>
            </a:r>
          </a:p>
          <a:p>
            <a:pPr lvl="0"/>
            <a:r>
              <a:rPr lang="fr-FR" dirty="0"/>
              <a:t>De cet événement continental</a:t>
            </a:r>
          </a:p>
          <a:p>
            <a:pPr lvl="0"/>
            <a:r>
              <a:rPr lang="fr-FR" dirty="0"/>
              <a:t>Une reconfiguration de l’Indochine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*Récit en quatre temps…</a:t>
            </a:r>
          </a:p>
        </p:txBody>
      </p:sp>
      <p:pic>
        <p:nvPicPr>
          <p:cNvPr id="5" name="Picture 2" descr="C:\Users\Christophe\Pictures\My Scans\2015-01 (janv.)\scan0001.jpg">
            <a:extLst>
              <a:ext uri="{FF2B5EF4-FFF2-40B4-BE49-F238E27FC236}">
                <a16:creationId xmlns:a16="http://schemas.microsoft.com/office/drawing/2014/main" id="{04BE8D7D-4F2F-7C31-6136-A65A5BEFB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02" y="137215"/>
            <a:ext cx="7680431" cy="567673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F886FD22-00A8-323C-0DD5-0F7B29127066}"/>
              </a:ext>
            </a:extLst>
          </p:cNvPr>
          <p:cNvSpPr/>
          <p:nvPr/>
        </p:nvSpPr>
        <p:spPr>
          <a:xfrm>
            <a:off x="10215485" y="2874704"/>
            <a:ext cx="202272" cy="20175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386213-B0DB-8FBC-8E82-D8B1BA76764B}"/>
              </a:ext>
            </a:extLst>
          </p:cNvPr>
          <p:cNvSpPr/>
          <p:nvPr/>
        </p:nvSpPr>
        <p:spPr>
          <a:xfrm>
            <a:off x="4311402" y="137215"/>
            <a:ext cx="1256452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1206-1294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517FB8-ACC4-480F-EAF6-BFDB7750CDF6}"/>
              </a:ext>
            </a:extLst>
          </p:cNvPr>
          <p:cNvSpPr/>
          <p:nvPr/>
        </p:nvSpPr>
        <p:spPr>
          <a:xfrm>
            <a:off x="9733704" y="1552266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F10398A-71C2-F4BD-044A-DA912FFFE18D}"/>
              </a:ext>
            </a:extLst>
          </p:cNvPr>
          <p:cNvSpPr/>
          <p:nvPr/>
        </p:nvSpPr>
        <p:spPr>
          <a:xfrm>
            <a:off x="10438160" y="2907796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B62FFFB-7058-9DD2-A251-64DC9D00C658}"/>
              </a:ext>
            </a:extLst>
          </p:cNvPr>
          <p:cNvSpPr/>
          <p:nvPr/>
        </p:nvSpPr>
        <p:spPr>
          <a:xfrm>
            <a:off x="9992810" y="2706044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41EFEC8-4125-F165-42C3-78832096A860}"/>
              </a:ext>
            </a:extLst>
          </p:cNvPr>
          <p:cNvSpPr/>
          <p:nvPr/>
        </p:nvSpPr>
        <p:spPr>
          <a:xfrm>
            <a:off x="10312923" y="266775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95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2F848-0C62-37F0-F4C8-A6D431F72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F552E5-52A0-97EA-79C4-F938EFE1BAD3}"/>
              </a:ext>
            </a:extLst>
          </p:cNvPr>
          <p:cNvSpPr/>
          <p:nvPr/>
        </p:nvSpPr>
        <p:spPr>
          <a:xfrm>
            <a:off x="86436" y="58846"/>
            <a:ext cx="3276196" cy="5847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*A la même époque…</a:t>
            </a:r>
          </a:p>
          <a:p>
            <a:endParaRPr lang="fr-FR" sz="1700" dirty="0"/>
          </a:p>
          <a:p>
            <a:r>
              <a:rPr lang="fr-FR" sz="1700" dirty="0"/>
              <a:t>*Au début XVe siècle</a:t>
            </a:r>
          </a:p>
          <a:p>
            <a:r>
              <a:rPr lang="fr-FR" sz="1700" dirty="0"/>
              <a:t>Dans la Chine des Ming</a:t>
            </a:r>
          </a:p>
          <a:p>
            <a:r>
              <a:rPr lang="fr-FR" sz="1700" dirty="0"/>
              <a:t>Sous le règne de l’empereur </a:t>
            </a:r>
            <a:r>
              <a:rPr lang="fr-FR" sz="1700" dirty="0" err="1"/>
              <a:t>Yongle</a:t>
            </a:r>
            <a:endParaRPr lang="fr-FR" sz="1700" dirty="0"/>
          </a:p>
          <a:p>
            <a:r>
              <a:rPr lang="fr-FR" sz="1700" dirty="0"/>
              <a:t>Sommet de la politique tributaire</a:t>
            </a:r>
          </a:p>
          <a:p>
            <a:endParaRPr lang="fr-FR" sz="1700" dirty="0"/>
          </a:p>
          <a:p>
            <a:r>
              <a:rPr lang="fr-FR" sz="1700" dirty="0"/>
              <a:t>*1405-22 : Six expéditions diplomatiques de l’amiral </a:t>
            </a:r>
            <a:r>
              <a:rPr lang="fr-FR" sz="1700" u="sng" dirty="0"/>
              <a:t>Zheng He </a:t>
            </a:r>
            <a:r>
              <a:rPr lang="fr-FR" sz="1700" dirty="0"/>
              <a:t>en Asie du Sud : Champa,  Empire khmer, Siam, Malacca, Java, Brunei</a:t>
            </a:r>
          </a:p>
          <a:p>
            <a:r>
              <a:rPr lang="fr-FR" sz="1700" dirty="0"/>
              <a:t>Et </a:t>
            </a:r>
            <a:r>
              <a:rPr lang="fr-FR" sz="1700" dirty="0" err="1"/>
              <a:t>Samudra</a:t>
            </a:r>
            <a:r>
              <a:rPr lang="fr-FR" sz="1700" dirty="0"/>
              <a:t> au nord de Sumatra</a:t>
            </a:r>
          </a:p>
          <a:p>
            <a:endParaRPr lang="fr-FR" sz="1700" dirty="0"/>
          </a:p>
          <a:p>
            <a:r>
              <a:rPr lang="fr-FR" sz="1700" dirty="0"/>
              <a:t>*Puis une 7</a:t>
            </a:r>
            <a:r>
              <a:rPr lang="fr-FR" sz="1700" baseline="30000" dirty="0"/>
              <a:t>ème</a:t>
            </a:r>
            <a:r>
              <a:rPr lang="fr-FR" sz="1700" dirty="0"/>
              <a:t> entre 1430 et 1433</a:t>
            </a:r>
          </a:p>
          <a:p>
            <a:r>
              <a:rPr lang="fr-FR" sz="1700" dirty="0"/>
              <a:t>Jusqu’à Ormuz, l’Arabie et Zanzibar</a:t>
            </a:r>
          </a:p>
          <a:p>
            <a:endParaRPr lang="fr-FR" sz="1700" dirty="0"/>
          </a:p>
          <a:p>
            <a:r>
              <a:rPr lang="fr-FR" sz="1700" dirty="0"/>
              <a:t>*1435-64 : Règne de </a:t>
            </a:r>
            <a:r>
              <a:rPr lang="fr-FR" sz="1700" dirty="0" err="1"/>
              <a:t>Yingzong</a:t>
            </a:r>
            <a:endParaRPr lang="fr-FR" sz="1700" dirty="0"/>
          </a:p>
          <a:p>
            <a:r>
              <a:rPr lang="fr-FR" sz="1700" dirty="0"/>
              <a:t>Nouvelles menaces mongoles</a:t>
            </a:r>
          </a:p>
          <a:p>
            <a:r>
              <a:rPr lang="fr-FR" sz="1700" dirty="0"/>
              <a:t>Abandon de ces expéditions</a:t>
            </a:r>
          </a:p>
          <a:p>
            <a:r>
              <a:rPr lang="fr-FR" sz="1700" dirty="0"/>
              <a:t>Et reflux de la politique tributaire</a:t>
            </a:r>
          </a:p>
          <a:p>
            <a:endParaRPr lang="fr-FR" sz="1700" dirty="0"/>
          </a:p>
          <a:p>
            <a:r>
              <a:rPr lang="fr-FR" sz="1700" dirty="0"/>
              <a:t>*Mais reprenons le récit…</a:t>
            </a:r>
          </a:p>
        </p:txBody>
      </p:sp>
      <p:pic>
        <p:nvPicPr>
          <p:cNvPr id="19" name="Image 18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FCF3A53C-7F12-832B-6CF5-B894D2E6F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56" y="58846"/>
            <a:ext cx="8631508" cy="55011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" name="Ellipse 22">
            <a:extLst>
              <a:ext uri="{FF2B5EF4-FFF2-40B4-BE49-F238E27FC236}">
                <a16:creationId xmlns:a16="http://schemas.microsoft.com/office/drawing/2014/main" id="{E8D4E18A-4B66-C857-80A8-9F7E1920DA60}"/>
              </a:ext>
            </a:extLst>
          </p:cNvPr>
          <p:cNvSpPr/>
          <p:nvPr/>
        </p:nvSpPr>
        <p:spPr>
          <a:xfrm>
            <a:off x="9439875" y="3028890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7984E80-4B36-0EC8-AE78-35F96D5A8E03}"/>
              </a:ext>
            </a:extLst>
          </p:cNvPr>
          <p:cNvSpPr/>
          <p:nvPr/>
        </p:nvSpPr>
        <p:spPr>
          <a:xfrm>
            <a:off x="9181891" y="3028890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36CEC1F-27EB-D110-1329-82CA07A8E1EF}"/>
              </a:ext>
            </a:extLst>
          </p:cNvPr>
          <p:cNvSpPr/>
          <p:nvPr/>
        </p:nvSpPr>
        <p:spPr>
          <a:xfrm>
            <a:off x="8822771" y="292801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F65863B-C842-1993-8B22-125A7604D782}"/>
              </a:ext>
            </a:extLst>
          </p:cNvPr>
          <p:cNvSpPr/>
          <p:nvPr/>
        </p:nvSpPr>
        <p:spPr>
          <a:xfrm>
            <a:off x="9665064" y="461188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1519312-F591-0F4A-D4A1-570FAB1B6EC0}"/>
              </a:ext>
            </a:extLst>
          </p:cNvPr>
          <p:cNvSpPr/>
          <p:nvPr/>
        </p:nvSpPr>
        <p:spPr>
          <a:xfrm>
            <a:off x="9059427" y="3990900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587EB8E-C7C3-0F31-2809-742F9A51B337}"/>
              </a:ext>
            </a:extLst>
          </p:cNvPr>
          <p:cNvSpPr/>
          <p:nvPr/>
        </p:nvSpPr>
        <p:spPr>
          <a:xfrm>
            <a:off x="9886972" y="360899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069825D-2EC0-A1FD-9E97-3BA125307E15}"/>
              </a:ext>
            </a:extLst>
          </p:cNvPr>
          <p:cNvSpPr/>
          <p:nvPr/>
        </p:nvSpPr>
        <p:spPr>
          <a:xfrm>
            <a:off x="8471398" y="3689208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BD83FD6-106F-DAE8-B47A-C91E879955BF}"/>
              </a:ext>
            </a:extLst>
          </p:cNvPr>
          <p:cNvSpPr/>
          <p:nvPr/>
        </p:nvSpPr>
        <p:spPr>
          <a:xfrm>
            <a:off x="4279474" y="461188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47AEF03-66C7-3679-3B3C-EBBE1F95420A}"/>
              </a:ext>
            </a:extLst>
          </p:cNvPr>
          <p:cNvSpPr/>
          <p:nvPr/>
        </p:nvSpPr>
        <p:spPr>
          <a:xfrm>
            <a:off x="4440269" y="2260716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22E3130-69B7-6115-953C-17B5D62144FF}"/>
              </a:ext>
            </a:extLst>
          </p:cNvPr>
          <p:cNvSpPr/>
          <p:nvPr/>
        </p:nvSpPr>
        <p:spPr>
          <a:xfrm>
            <a:off x="5551314" y="177893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272A55A-4EDC-887B-6EFC-139D6D72F2A9}"/>
              </a:ext>
            </a:extLst>
          </p:cNvPr>
          <p:cNvCxnSpPr>
            <a:cxnSpLocks/>
          </p:cNvCxnSpPr>
          <p:nvPr/>
        </p:nvCxnSpPr>
        <p:spPr>
          <a:xfrm>
            <a:off x="8923907" y="497786"/>
            <a:ext cx="135520" cy="48800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0CD199F4-630F-E896-6A17-03D87389E42A}"/>
              </a:ext>
            </a:extLst>
          </p:cNvPr>
          <p:cNvCxnSpPr>
            <a:cxnSpLocks/>
          </p:cNvCxnSpPr>
          <p:nvPr/>
        </p:nvCxnSpPr>
        <p:spPr>
          <a:xfrm>
            <a:off x="9248643" y="446491"/>
            <a:ext cx="135520" cy="48800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5A81A284-5815-2DD9-7FF0-E8A02846AF7F}"/>
              </a:ext>
            </a:extLst>
          </p:cNvPr>
          <p:cNvCxnSpPr>
            <a:cxnSpLocks/>
          </p:cNvCxnSpPr>
          <p:nvPr/>
        </p:nvCxnSpPr>
        <p:spPr>
          <a:xfrm>
            <a:off x="9597304" y="288628"/>
            <a:ext cx="135520" cy="48800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F67063A0-CDD7-B1DD-B5C0-F3114D6D6D17}"/>
              </a:ext>
            </a:extLst>
          </p:cNvPr>
          <p:cNvCxnSpPr>
            <a:cxnSpLocks/>
          </p:cNvCxnSpPr>
          <p:nvPr/>
        </p:nvCxnSpPr>
        <p:spPr>
          <a:xfrm>
            <a:off x="3003587" y="4468757"/>
            <a:ext cx="135520" cy="48800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0629A4A-EB08-5850-20EF-8EB5B9A9175E}"/>
              </a:ext>
            </a:extLst>
          </p:cNvPr>
          <p:cNvSpPr/>
          <p:nvPr/>
        </p:nvSpPr>
        <p:spPr>
          <a:xfrm>
            <a:off x="3474056" y="58846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1405-1433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19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CC87F-C035-3F51-46F2-830B9FAAF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hristophe\Pictures\My Scans\2014-07 (juil.)\scan0004.jpg">
            <a:extLst>
              <a:ext uri="{FF2B5EF4-FFF2-40B4-BE49-F238E27FC236}">
                <a16:creationId xmlns:a16="http://schemas.microsoft.com/office/drawing/2014/main" id="{33C63516-03AF-CC5C-43BE-B565AC70E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23" t="52018" r="33215" b="21495"/>
          <a:stretch/>
        </p:blipFill>
        <p:spPr bwMode="auto">
          <a:xfrm>
            <a:off x="4162567" y="131284"/>
            <a:ext cx="7870209" cy="65699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B3C3AC-DD6D-ECFB-4AAD-002D53B1372D}"/>
              </a:ext>
            </a:extLst>
          </p:cNvPr>
          <p:cNvSpPr/>
          <p:nvPr/>
        </p:nvSpPr>
        <p:spPr>
          <a:xfrm>
            <a:off x="86436" y="58846"/>
            <a:ext cx="3951166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1350-1450 : Le Siam : Vassalisation de </a:t>
            </a:r>
            <a:r>
              <a:rPr lang="fr-FR" sz="1800" b="1" dirty="0" err="1"/>
              <a:t>Sukhothaï</a:t>
            </a:r>
            <a:r>
              <a:rPr lang="fr-FR" sz="1800" b="1" dirty="0"/>
              <a:t> et expansion dans la péninsule malaise jusqu’à l’isthme de Kra ; Les Siamois s’emparent d’Angkor, l’Empire khmer se réduit au Cambodge</a:t>
            </a:r>
          </a:p>
          <a:p>
            <a:endParaRPr lang="fr-FR" dirty="0"/>
          </a:p>
          <a:p>
            <a:r>
              <a:rPr lang="fr-FR" u="sng" dirty="0"/>
              <a:t>*1431 : Les Siamois s’emparent d’Angkor Fin de l’Empire khmer</a:t>
            </a:r>
          </a:p>
          <a:p>
            <a:r>
              <a:rPr lang="fr-FR" dirty="0"/>
              <a:t>Qui se réduit au royaume du Cambodge</a:t>
            </a:r>
          </a:p>
          <a:p>
            <a:r>
              <a:rPr lang="fr-FR" dirty="0" err="1"/>
              <a:t>Lovek</a:t>
            </a:r>
            <a:r>
              <a:rPr lang="fr-FR" dirty="0"/>
              <a:t>, Oudong, Phnom Penh</a:t>
            </a:r>
          </a:p>
          <a:p>
            <a:endParaRPr lang="fr-FR" dirty="0"/>
          </a:p>
          <a:p>
            <a:r>
              <a:rPr lang="fr-FR" dirty="0"/>
              <a:t>*1438 : Le Siam vassalise le </a:t>
            </a:r>
            <a:r>
              <a:rPr lang="fr-FR" dirty="0" err="1"/>
              <a:t>Sukhothaï</a:t>
            </a:r>
            <a:endParaRPr lang="fr-FR" dirty="0"/>
          </a:p>
          <a:p>
            <a:r>
              <a:rPr lang="fr-FR" u="sng" dirty="0"/>
              <a:t>Au nord, Lan Na et Lan </a:t>
            </a:r>
            <a:r>
              <a:rPr lang="fr-FR" u="sng" dirty="0" err="1"/>
              <a:t>Xang</a:t>
            </a:r>
            <a:r>
              <a:rPr lang="fr-FR" u="sng" dirty="0"/>
              <a:t> résistent</a:t>
            </a:r>
          </a:p>
          <a:p>
            <a:endParaRPr lang="fr-FR" dirty="0"/>
          </a:p>
          <a:p>
            <a:r>
              <a:rPr lang="fr-FR" dirty="0"/>
              <a:t>*1450 : Au sud, accord avec</a:t>
            </a:r>
          </a:p>
          <a:p>
            <a:r>
              <a:rPr lang="fr-FR" dirty="0"/>
              <a:t>Le sultanat de Malacca (1402)</a:t>
            </a:r>
          </a:p>
          <a:p>
            <a:r>
              <a:rPr lang="fr-FR" dirty="0"/>
              <a:t>Et annexion de la péninsule malaise</a:t>
            </a:r>
          </a:p>
          <a:p>
            <a:r>
              <a:rPr lang="fr-FR" dirty="0"/>
              <a:t>Jusqu’à l’isthme de Kra</a:t>
            </a:r>
          </a:p>
          <a:p>
            <a:endParaRPr lang="fr-FR" dirty="0"/>
          </a:p>
          <a:p>
            <a:r>
              <a:rPr lang="fr-FR" dirty="0"/>
              <a:t>*Et maintenant, le </a:t>
            </a:r>
            <a:r>
              <a:rPr lang="fr-FR" dirty="0" err="1"/>
              <a:t>Dai</a:t>
            </a:r>
            <a:r>
              <a:rPr lang="fr-FR" dirty="0"/>
              <a:t> Viêt…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FABC3FA-4E52-7453-85BB-D9FBE3ECE089}"/>
              </a:ext>
            </a:extLst>
          </p:cNvPr>
          <p:cNvSpPr/>
          <p:nvPr/>
        </p:nvSpPr>
        <p:spPr>
          <a:xfrm>
            <a:off x="7794263" y="3916935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A7411D7-D224-B172-DC36-B9FE5C2302B3}"/>
              </a:ext>
            </a:extLst>
          </p:cNvPr>
          <p:cNvSpPr/>
          <p:nvPr/>
        </p:nvSpPr>
        <p:spPr>
          <a:xfrm>
            <a:off x="7642559" y="3120721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F90103C-7183-A786-7472-EFF2AF1AFF0B}"/>
              </a:ext>
            </a:extLst>
          </p:cNvPr>
          <p:cNvSpPr/>
          <p:nvPr/>
        </p:nvSpPr>
        <p:spPr>
          <a:xfrm>
            <a:off x="8695711" y="407913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3DC8C64-311F-0E9C-73B7-0BBA8856657D}"/>
              </a:ext>
            </a:extLst>
          </p:cNvPr>
          <p:cNvSpPr/>
          <p:nvPr/>
        </p:nvSpPr>
        <p:spPr>
          <a:xfrm>
            <a:off x="9243896" y="4559077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B062BA7-8ECC-B758-FF7D-15AF059494F5}"/>
              </a:ext>
            </a:extLst>
          </p:cNvPr>
          <p:cNvSpPr/>
          <p:nvPr/>
        </p:nvSpPr>
        <p:spPr>
          <a:xfrm>
            <a:off x="7591991" y="621668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B226BD2-2232-2FA0-21EA-6DA1A69B1532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7591991" y="4225214"/>
            <a:ext cx="101136" cy="1991471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27B6415-F849-1E4E-2512-2BA27A2DCF2E}"/>
              </a:ext>
            </a:extLst>
          </p:cNvPr>
          <p:cNvCxnSpPr>
            <a:cxnSpLocks/>
            <a:stCxn id="2" idx="0"/>
            <a:endCxn id="3" idx="4"/>
          </p:cNvCxnSpPr>
          <p:nvPr/>
        </p:nvCxnSpPr>
        <p:spPr>
          <a:xfrm flipH="1" flipV="1">
            <a:off x="7794263" y="3429000"/>
            <a:ext cx="151704" cy="487935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6C72C41-7578-DAB7-B784-CF3F6D84862B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8098367" y="4069335"/>
            <a:ext cx="597344" cy="163935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BCCF25E-F691-4260-5FAC-408A2C476CA7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7591991" y="4071075"/>
            <a:ext cx="202272" cy="162195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335FE9D7-2572-4B44-3C80-1460FB73A12E}"/>
              </a:ext>
            </a:extLst>
          </p:cNvPr>
          <p:cNvCxnSpPr>
            <a:cxnSpLocks/>
            <a:stCxn id="4" idx="5"/>
            <a:endCxn id="5" idx="1"/>
          </p:cNvCxnSpPr>
          <p:nvPr/>
        </p:nvCxnSpPr>
        <p:spPr>
          <a:xfrm>
            <a:off x="8954686" y="4342263"/>
            <a:ext cx="333643" cy="26196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6BDE7E5-7482-29D3-ACAF-5A2ECE4E9E20}"/>
              </a:ext>
            </a:extLst>
          </p:cNvPr>
          <p:cNvSpPr/>
          <p:nvPr/>
        </p:nvSpPr>
        <p:spPr>
          <a:xfrm>
            <a:off x="4162567" y="131284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1431-1450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E5ED26C-186E-3373-4F4F-0B85D40D52FC}"/>
              </a:ext>
            </a:extLst>
          </p:cNvPr>
          <p:cNvSpPr/>
          <p:nvPr/>
        </p:nvSpPr>
        <p:spPr>
          <a:xfrm>
            <a:off x="2964783" y="2589549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3DA13DE-A1A3-8047-FCEB-889C406AF926}"/>
              </a:ext>
            </a:extLst>
          </p:cNvPr>
          <p:cNvSpPr/>
          <p:nvPr/>
        </p:nvSpPr>
        <p:spPr>
          <a:xfrm>
            <a:off x="9288329" y="1256123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AF49286-D186-143D-03BC-A9A8ABD0241D}"/>
              </a:ext>
            </a:extLst>
          </p:cNvPr>
          <p:cNvSpPr/>
          <p:nvPr/>
        </p:nvSpPr>
        <p:spPr>
          <a:xfrm>
            <a:off x="8107144" y="166748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F841F87-C89F-DDA3-85E9-B8927A600CB4}"/>
              </a:ext>
            </a:extLst>
          </p:cNvPr>
          <p:cNvSpPr/>
          <p:nvPr/>
        </p:nvSpPr>
        <p:spPr>
          <a:xfrm>
            <a:off x="5831448" y="1821628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5DC1B42-13FE-AB1E-4A48-FEE7E0551E3A}"/>
              </a:ext>
            </a:extLst>
          </p:cNvPr>
          <p:cNvSpPr/>
          <p:nvPr/>
        </p:nvSpPr>
        <p:spPr>
          <a:xfrm>
            <a:off x="6478641" y="2926937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6CF19DA-C80D-6592-3DEE-4BC9D7BABA85}"/>
              </a:ext>
            </a:extLst>
          </p:cNvPr>
          <p:cNvSpPr/>
          <p:nvPr/>
        </p:nvSpPr>
        <p:spPr>
          <a:xfrm>
            <a:off x="10262041" y="2812442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2BDEFB9-8A48-1ADD-94B2-3F251DBDDE6F}"/>
              </a:ext>
            </a:extLst>
          </p:cNvPr>
          <p:cNvSpPr/>
          <p:nvPr/>
        </p:nvSpPr>
        <p:spPr>
          <a:xfrm>
            <a:off x="9956069" y="256837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ADE3DDD-7853-80D2-11EF-45E15D5494C2}"/>
              </a:ext>
            </a:extLst>
          </p:cNvPr>
          <p:cNvSpPr/>
          <p:nvPr/>
        </p:nvSpPr>
        <p:spPr>
          <a:xfrm>
            <a:off x="7437723" y="224218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632083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1EF81-0610-A470-74FE-DFE75CD51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hristophe\Pictures\My Scans\2014-07 (juil.)\scan0004.jpg">
            <a:extLst>
              <a:ext uri="{FF2B5EF4-FFF2-40B4-BE49-F238E27FC236}">
                <a16:creationId xmlns:a16="http://schemas.microsoft.com/office/drawing/2014/main" id="{D78BE74F-6680-C04D-7620-2B2D496B0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23" t="52018" r="33215" b="21495"/>
          <a:stretch/>
        </p:blipFill>
        <p:spPr bwMode="auto">
          <a:xfrm>
            <a:off x="4162567" y="131284"/>
            <a:ext cx="7870209" cy="65699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DA5915-7312-E907-5EF3-ADB49FC6080C}"/>
              </a:ext>
            </a:extLst>
          </p:cNvPr>
          <p:cNvSpPr/>
          <p:nvPr/>
        </p:nvSpPr>
        <p:spPr>
          <a:xfrm>
            <a:off x="86435" y="131284"/>
            <a:ext cx="3974995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1471 : Le </a:t>
            </a:r>
            <a:r>
              <a:rPr lang="fr-FR" b="1" dirty="0" err="1"/>
              <a:t>Dai</a:t>
            </a:r>
            <a:r>
              <a:rPr lang="fr-FR" b="1" dirty="0"/>
              <a:t> Viêt conquiert et vassalise le Champa</a:t>
            </a:r>
          </a:p>
          <a:p>
            <a:endParaRPr lang="fr-FR" dirty="0"/>
          </a:p>
          <a:p>
            <a:r>
              <a:rPr lang="fr-FR" dirty="0"/>
              <a:t>b) Au XVe siècle...</a:t>
            </a:r>
          </a:p>
          <a:p>
            <a:r>
              <a:rPr lang="fr-FR" dirty="0"/>
              <a:t>Le </a:t>
            </a:r>
            <a:r>
              <a:rPr lang="fr-FR" dirty="0" err="1"/>
              <a:t>Dai</a:t>
            </a:r>
            <a:r>
              <a:rPr lang="fr-FR" dirty="0"/>
              <a:t> Viêt reprend son expansion </a:t>
            </a:r>
          </a:p>
          <a:p>
            <a:r>
              <a:rPr lang="fr-FR" dirty="0"/>
              <a:t>Vers le sud contre le Champa</a:t>
            </a:r>
          </a:p>
          <a:p>
            <a:endParaRPr lang="fr-FR" dirty="0"/>
          </a:p>
          <a:p>
            <a:r>
              <a:rPr lang="fr-FR" dirty="0"/>
              <a:t>NB : Rappels…</a:t>
            </a:r>
          </a:p>
          <a:p>
            <a:r>
              <a:rPr lang="fr-FR" dirty="0"/>
              <a:t>Le </a:t>
            </a:r>
            <a:r>
              <a:rPr lang="fr-FR" i="1" dirty="0"/>
              <a:t>Nam </a:t>
            </a:r>
            <a:r>
              <a:rPr lang="fr-FR" i="1" dirty="0" err="1"/>
              <a:t>Tiên</a:t>
            </a:r>
            <a:r>
              <a:rPr lang="fr-FR" dirty="0"/>
              <a:t> commencé en 1000</a:t>
            </a:r>
          </a:p>
          <a:p>
            <a:r>
              <a:rPr lang="fr-FR" dirty="0"/>
              <a:t>*1307 : Les Chams</a:t>
            </a:r>
          </a:p>
          <a:p>
            <a:r>
              <a:rPr lang="fr-FR" dirty="0"/>
              <a:t>Ont cédé Hué aux Vietnamiens</a:t>
            </a:r>
          </a:p>
          <a:p>
            <a:endParaRPr lang="fr-FR" dirty="0"/>
          </a:p>
          <a:p>
            <a:r>
              <a:rPr lang="fr-FR" dirty="0"/>
              <a:t>*1471</a:t>
            </a:r>
          </a:p>
          <a:p>
            <a:r>
              <a:rPr lang="fr-FR" dirty="0"/>
              <a:t>Le </a:t>
            </a:r>
            <a:r>
              <a:rPr lang="fr-FR" dirty="0" err="1"/>
              <a:t>Dai</a:t>
            </a:r>
            <a:r>
              <a:rPr lang="fr-FR" dirty="0"/>
              <a:t> Viêt s’empare d’</a:t>
            </a:r>
            <a:r>
              <a:rPr lang="fr-FR" dirty="0" err="1"/>
              <a:t>Indrapura</a:t>
            </a:r>
            <a:endParaRPr lang="fr-FR" dirty="0"/>
          </a:p>
          <a:p>
            <a:endParaRPr lang="fr-FR" dirty="0"/>
          </a:p>
          <a:p>
            <a:r>
              <a:rPr lang="fr-FR" dirty="0"/>
              <a:t>*Presque tout le Champa est conquis</a:t>
            </a:r>
          </a:p>
          <a:p>
            <a:r>
              <a:rPr lang="fr-FR" dirty="0"/>
              <a:t>Ce qu’il en reste est vassalisé</a:t>
            </a:r>
          </a:p>
          <a:p>
            <a:r>
              <a:rPr lang="fr-FR" dirty="0"/>
              <a:t>Avec comme nouvelle capitale : Vijaya</a:t>
            </a:r>
          </a:p>
          <a:p>
            <a:endParaRPr lang="fr-FR" dirty="0"/>
          </a:p>
          <a:p>
            <a:r>
              <a:rPr lang="fr-FR" dirty="0"/>
              <a:t>NB : Colonisation croissante</a:t>
            </a:r>
          </a:p>
          <a:p>
            <a:r>
              <a:rPr lang="fr-FR" dirty="0"/>
              <a:t>Des paysans vietnamiens</a:t>
            </a:r>
          </a:p>
          <a:p>
            <a:endParaRPr lang="fr-FR" dirty="0"/>
          </a:p>
          <a:p>
            <a:r>
              <a:rPr lang="fr-FR" dirty="0"/>
              <a:t>*Et enfin, la Birmanie…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CEF5C8C-5EAE-EE98-4E25-68FD89A68B2C}"/>
              </a:ext>
            </a:extLst>
          </p:cNvPr>
          <p:cNvSpPr/>
          <p:nvPr/>
        </p:nvSpPr>
        <p:spPr>
          <a:xfrm>
            <a:off x="7794263" y="3916935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E7508C4-E98C-EAFD-6E51-F1D113503BC0}"/>
              </a:ext>
            </a:extLst>
          </p:cNvPr>
          <p:cNvSpPr/>
          <p:nvPr/>
        </p:nvSpPr>
        <p:spPr>
          <a:xfrm>
            <a:off x="7642559" y="31207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DCBEB8A-F948-4066-63CF-3687F10D0C5F}"/>
              </a:ext>
            </a:extLst>
          </p:cNvPr>
          <p:cNvSpPr/>
          <p:nvPr/>
        </p:nvSpPr>
        <p:spPr>
          <a:xfrm>
            <a:off x="8695711" y="4079130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F7FEEE2-F620-C439-55EE-2691932DAA12}"/>
              </a:ext>
            </a:extLst>
          </p:cNvPr>
          <p:cNvSpPr/>
          <p:nvPr/>
        </p:nvSpPr>
        <p:spPr>
          <a:xfrm>
            <a:off x="9243896" y="4559077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828E1E1-D964-0BE5-2036-2C7EB6BB26FF}"/>
              </a:ext>
            </a:extLst>
          </p:cNvPr>
          <p:cNvSpPr/>
          <p:nvPr/>
        </p:nvSpPr>
        <p:spPr>
          <a:xfrm>
            <a:off x="7591991" y="6216685"/>
            <a:ext cx="202272" cy="201752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4783227-CF5F-76E4-2940-0CF29D76EE34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7591991" y="4225214"/>
            <a:ext cx="101136" cy="1991471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5F003330-8B36-6FC9-175C-D4F9F0AB8279}"/>
              </a:ext>
            </a:extLst>
          </p:cNvPr>
          <p:cNvCxnSpPr>
            <a:cxnSpLocks/>
            <a:stCxn id="2" idx="0"/>
            <a:endCxn id="3" idx="4"/>
          </p:cNvCxnSpPr>
          <p:nvPr/>
        </p:nvCxnSpPr>
        <p:spPr>
          <a:xfrm flipH="1" flipV="1">
            <a:off x="7794263" y="3429000"/>
            <a:ext cx="151704" cy="487935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4CDCC2F-945D-DA92-1ACD-11BCC59F3AE5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8098367" y="4069335"/>
            <a:ext cx="597344" cy="163935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8CB81160-4829-6BF9-7510-EADF356A3AD0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7591991" y="4071075"/>
            <a:ext cx="202272" cy="162195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8EAFB95-430A-F14E-E691-AACD9B7D78F9}"/>
              </a:ext>
            </a:extLst>
          </p:cNvPr>
          <p:cNvCxnSpPr>
            <a:cxnSpLocks/>
            <a:stCxn id="4" idx="5"/>
            <a:endCxn id="5" idx="1"/>
          </p:cNvCxnSpPr>
          <p:nvPr/>
        </p:nvCxnSpPr>
        <p:spPr>
          <a:xfrm>
            <a:off x="8954686" y="4342263"/>
            <a:ext cx="333643" cy="26196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BFCBF621-790F-4ADB-9202-D9B114D846DC}"/>
              </a:ext>
            </a:extLst>
          </p:cNvPr>
          <p:cNvSpPr/>
          <p:nvPr/>
        </p:nvSpPr>
        <p:spPr>
          <a:xfrm>
            <a:off x="10583125" y="3572091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8BF1350-8F84-3DC4-FFF5-19004D5ACAE1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0496595" y="3068436"/>
            <a:ext cx="187666" cy="5036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2A5590D9-9262-58F1-55BC-DE0A050CFACF}"/>
              </a:ext>
            </a:extLst>
          </p:cNvPr>
          <p:cNvSpPr/>
          <p:nvPr/>
        </p:nvSpPr>
        <p:spPr>
          <a:xfrm>
            <a:off x="4162568" y="131284"/>
            <a:ext cx="674904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1471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F983F1A-60B1-FD00-80F3-F1B55BF3336A}"/>
              </a:ext>
            </a:extLst>
          </p:cNvPr>
          <p:cNvSpPr/>
          <p:nvPr/>
        </p:nvSpPr>
        <p:spPr>
          <a:xfrm>
            <a:off x="9288329" y="1256123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2D32EA6-2EAA-DED2-0424-6B279F589D09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9243896" y="2043402"/>
            <a:ext cx="1062578" cy="8141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A769B1E3-6A4B-68DF-9E23-EEFA0C209FC1}"/>
              </a:ext>
            </a:extLst>
          </p:cNvPr>
          <p:cNvCxnSpPr>
            <a:cxnSpLocks/>
            <a:stCxn id="32" idx="4"/>
          </p:cNvCxnSpPr>
          <p:nvPr/>
        </p:nvCxnSpPr>
        <p:spPr>
          <a:xfrm flipH="1">
            <a:off x="9243896" y="1564402"/>
            <a:ext cx="196137" cy="479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DF5871C4-2DC2-DC46-8C9F-C8A11CD3FF80}"/>
              </a:ext>
            </a:extLst>
          </p:cNvPr>
          <p:cNvSpPr/>
          <p:nvPr/>
        </p:nvSpPr>
        <p:spPr>
          <a:xfrm>
            <a:off x="8107144" y="166748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EC76AA80-67BC-5226-98A0-D10C4AB077C5}"/>
              </a:ext>
            </a:extLst>
          </p:cNvPr>
          <p:cNvSpPr/>
          <p:nvPr/>
        </p:nvSpPr>
        <p:spPr>
          <a:xfrm>
            <a:off x="10583125" y="4021039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43E3464-1CBD-B924-C21D-A148FEF53A7C}"/>
              </a:ext>
            </a:extLst>
          </p:cNvPr>
          <p:cNvSpPr/>
          <p:nvPr/>
        </p:nvSpPr>
        <p:spPr>
          <a:xfrm>
            <a:off x="5831448" y="1821628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3838DAE-6373-15C6-2C51-B764FA16BA6F}"/>
              </a:ext>
            </a:extLst>
          </p:cNvPr>
          <p:cNvSpPr/>
          <p:nvPr/>
        </p:nvSpPr>
        <p:spPr>
          <a:xfrm>
            <a:off x="6478641" y="2926937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3830BA4-A467-0029-4D68-231E4739BF59}"/>
              </a:ext>
            </a:extLst>
          </p:cNvPr>
          <p:cNvSpPr/>
          <p:nvPr/>
        </p:nvSpPr>
        <p:spPr>
          <a:xfrm>
            <a:off x="10262041" y="2812442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2C2B075-4AB9-DFEF-B607-1F3385E862AC}"/>
              </a:ext>
            </a:extLst>
          </p:cNvPr>
          <p:cNvSpPr/>
          <p:nvPr/>
        </p:nvSpPr>
        <p:spPr>
          <a:xfrm>
            <a:off x="9956069" y="256837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A78EA5-B39F-AF26-F7CB-399D3C3A4CC4}"/>
              </a:ext>
            </a:extLst>
          </p:cNvPr>
          <p:cNvSpPr/>
          <p:nvPr/>
        </p:nvSpPr>
        <p:spPr>
          <a:xfrm>
            <a:off x="7437723" y="224218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7600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611C5-7FCD-1880-0880-1EF9F0867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hristophe\Pictures\My Scans\2014-07 (juil.)\scan0004.jpg">
            <a:extLst>
              <a:ext uri="{FF2B5EF4-FFF2-40B4-BE49-F238E27FC236}">
                <a16:creationId xmlns:a16="http://schemas.microsoft.com/office/drawing/2014/main" id="{82D2D09C-14F5-9741-C51C-4CEC8AECC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23" t="52018" r="33215" b="21495"/>
          <a:stretch/>
        </p:blipFill>
        <p:spPr bwMode="auto">
          <a:xfrm>
            <a:off x="4162567" y="131284"/>
            <a:ext cx="7870209" cy="65699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301DF6-C71B-2050-1F75-9BC7F6BA3524}"/>
              </a:ext>
            </a:extLst>
          </p:cNvPr>
          <p:cNvSpPr/>
          <p:nvPr/>
        </p:nvSpPr>
        <p:spPr>
          <a:xfrm>
            <a:off x="86435" y="131284"/>
            <a:ext cx="3924427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1485-1558 : Le royaume birman de Toungoo conquiert les royaumes d’Ava, de </a:t>
            </a:r>
            <a:r>
              <a:rPr lang="fr-FR" b="1" dirty="0" err="1"/>
              <a:t>Pégou</a:t>
            </a:r>
            <a:r>
              <a:rPr lang="fr-FR" b="1" dirty="0"/>
              <a:t> et du Lan Na, et réunifie la Birmanie</a:t>
            </a:r>
          </a:p>
          <a:p>
            <a:endParaRPr lang="fr-FR" dirty="0"/>
          </a:p>
          <a:p>
            <a:r>
              <a:rPr lang="fr-FR" dirty="0"/>
              <a:t>c) A la fin du XVe siècle…</a:t>
            </a:r>
          </a:p>
          <a:p>
            <a:r>
              <a:rPr lang="fr-FR" dirty="0"/>
              <a:t>Renaissance et réunification</a:t>
            </a:r>
          </a:p>
          <a:p>
            <a:r>
              <a:rPr lang="fr-FR" dirty="0"/>
              <a:t>De la Birmanie…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Rappels…</a:t>
            </a:r>
          </a:p>
          <a:p>
            <a:r>
              <a:rPr lang="fr-FR" dirty="0">
                <a:solidFill>
                  <a:srgbClr val="FF0000"/>
                </a:solidFill>
              </a:rPr>
              <a:t>*1287-1364 : </a:t>
            </a:r>
            <a:r>
              <a:rPr lang="fr-FR" dirty="0" err="1">
                <a:solidFill>
                  <a:srgbClr val="FF0000"/>
                </a:solidFill>
              </a:rPr>
              <a:t>Pégou</a:t>
            </a:r>
            <a:r>
              <a:rPr lang="fr-FR" dirty="0">
                <a:solidFill>
                  <a:srgbClr val="FF0000"/>
                </a:solidFill>
              </a:rPr>
              <a:t> et Ava</a:t>
            </a:r>
          </a:p>
          <a:p>
            <a:r>
              <a:rPr lang="fr-FR" dirty="0">
                <a:solidFill>
                  <a:srgbClr val="FF0000"/>
                </a:solidFill>
              </a:rPr>
              <a:t>*1385-1424 : Guerre entre Ava et </a:t>
            </a:r>
            <a:r>
              <a:rPr lang="fr-FR" dirty="0" err="1">
                <a:solidFill>
                  <a:srgbClr val="FF0000"/>
                </a:solidFill>
              </a:rPr>
              <a:t>Pégou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  <a:p>
            <a:pPr lvl="0"/>
            <a:r>
              <a:rPr lang="fr-FR" dirty="0"/>
              <a:t>*1485 : Entre Ava et </a:t>
            </a:r>
            <a:r>
              <a:rPr lang="fr-FR" dirty="0" err="1"/>
              <a:t>Pégou</a:t>
            </a:r>
            <a:endParaRPr lang="fr-FR" dirty="0"/>
          </a:p>
          <a:p>
            <a:pPr lvl="0"/>
            <a:r>
              <a:rPr lang="fr-FR" dirty="0"/>
              <a:t>Le birman </a:t>
            </a:r>
            <a:r>
              <a:rPr lang="fr-FR" dirty="0" err="1"/>
              <a:t>Mingyinyo</a:t>
            </a:r>
            <a:r>
              <a:rPr lang="fr-FR" dirty="0"/>
              <a:t> fonde le royaume de Toungoo</a:t>
            </a:r>
          </a:p>
          <a:p>
            <a:endParaRPr lang="fr-FR" dirty="0"/>
          </a:p>
          <a:p>
            <a:r>
              <a:rPr lang="fr-FR" dirty="0"/>
              <a:t>*1535-46 : Son fils </a:t>
            </a:r>
            <a:r>
              <a:rPr lang="fr-FR" u="sng" dirty="0" err="1"/>
              <a:t>Tabinshwehti</a:t>
            </a:r>
            <a:r>
              <a:rPr lang="fr-FR" dirty="0"/>
              <a:t> Conquiert les royaumes d’Ava et de </a:t>
            </a:r>
            <a:r>
              <a:rPr lang="fr-FR" dirty="0" err="1"/>
              <a:t>Pégou</a:t>
            </a:r>
            <a:endParaRPr lang="fr-FR" dirty="0"/>
          </a:p>
          <a:p>
            <a:endParaRPr lang="fr-FR" dirty="0"/>
          </a:p>
          <a:p>
            <a:r>
              <a:rPr lang="fr-FR" dirty="0"/>
              <a:t>* </a:t>
            </a:r>
            <a:r>
              <a:rPr lang="fr-FR" dirty="0" err="1"/>
              <a:t>Tabinshwehti</a:t>
            </a:r>
            <a:r>
              <a:rPr lang="fr-FR" dirty="0"/>
              <a:t> réunifie la Birmanie</a:t>
            </a:r>
          </a:p>
          <a:p>
            <a:r>
              <a:rPr lang="fr-FR" dirty="0"/>
              <a:t>*Capitales : </a:t>
            </a:r>
            <a:r>
              <a:rPr lang="fr-FR" dirty="0" err="1"/>
              <a:t>Pégou</a:t>
            </a:r>
            <a:r>
              <a:rPr lang="fr-FR" dirty="0"/>
              <a:t>, puis Ava en 1599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737DFDA-7BA1-06C7-0CE8-6E62E9193E72}"/>
              </a:ext>
            </a:extLst>
          </p:cNvPr>
          <p:cNvSpPr/>
          <p:nvPr/>
        </p:nvSpPr>
        <p:spPr>
          <a:xfrm>
            <a:off x="7794263" y="3916935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AA4ED7D-E08B-027F-A876-DAEA9D102E2F}"/>
              </a:ext>
            </a:extLst>
          </p:cNvPr>
          <p:cNvSpPr/>
          <p:nvPr/>
        </p:nvSpPr>
        <p:spPr>
          <a:xfrm>
            <a:off x="7642559" y="31207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F46FE6B-4913-2020-3846-FA704E070F2C}"/>
              </a:ext>
            </a:extLst>
          </p:cNvPr>
          <p:cNvSpPr/>
          <p:nvPr/>
        </p:nvSpPr>
        <p:spPr>
          <a:xfrm>
            <a:off x="8695711" y="4079130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D4DE4C8-407D-E417-A52D-1DF941D1CB46}"/>
              </a:ext>
            </a:extLst>
          </p:cNvPr>
          <p:cNvSpPr/>
          <p:nvPr/>
        </p:nvSpPr>
        <p:spPr>
          <a:xfrm>
            <a:off x="9243896" y="4559077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7E3E78D-581C-B23E-00CC-60EA4909DB22}"/>
              </a:ext>
            </a:extLst>
          </p:cNvPr>
          <p:cNvSpPr/>
          <p:nvPr/>
        </p:nvSpPr>
        <p:spPr>
          <a:xfrm>
            <a:off x="7591991" y="6216685"/>
            <a:ext cx="202272" cy="201752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E1C3405-968F-6952-813D-1585E8DBD0CB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7591991" y="4225214"/>
            <a:ext cx="101136" cy="1991471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4536B67-BFE9-E7FF-5705-E512087986CE}"/>
              </a:ext>
            </a:extLst>
          </p:cNvPr>
          <p:cNvCxnSpPr>
            <a:cxnSpLocks/>
            <a:stCxn id="2" idx="0"/>
            <a:endCxn id="3" idx="4"/>
          </p:cNvCxnSpPr>
          <p:nvPr/>
        </p:nvCxnSpPr>
        <p:spPr>
          <a:xfrm flipH="1" flipV="1">
            <a:off x="7794263" y="3429000"/>
            <a:ext cx="151704" cy="487935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4B521ED-28B4-0938-D950-861CBC1733CF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8098367" y="4069335"/>
            <a:ext cx="597344" cy="163935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57A145FC-4628-8A33-3AC4-5786F5C9FA53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7591991" y="4071075"/>
            <a:ext cx="202272" cy="162195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1AC61B0-ADCF-7908-BC4C-133699A80D3B}"/>
              </a:ext>
            </a:extLst>
          </p:cNvPr>
          <p:cNvCxnSpPr>
            <a:cxnSpLocks/>
            <a:stCxn id="4" idx="5"/>
            <a:endCxn id="5" idx="1"/>
          </p:cNvCxnSpPr>
          <p:nvPr/>
        </p:nvCxnSpPr>
        <p:spPr>
          <a:xfrm>
            <a:off x="8954686" y="4342263"/>
            <a:ext cx="333643" cy="26196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B9BD307D-3621-6B67-169C-F598C66077A2}"/>
              </a:ext>
            </a:extLst>
          </p:cNvPr>
          <p:cNvSpPr/>
          <p:nvPr/>
        </p:nvSpPr>
        <p:spPr>
          <a:xfrm>
            <a:off x="10583125" y="357209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78F66A2-C76C-25A9-FA84-5DA6883F8CD3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0496595" y="3068436"/>
            <a:ext cx="187666" cy="5036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2092DCB9-A3D3-5983-F809-5AD8C343276E}"/>
              </a:ext>
            </a:extLst>
          </p:cNvPr>
          <p:cNvSpPr/>
          <p:nvPr/>
        </p:nvSpPr>
        <p:spPr>
          <a:xfrm>
            <a:off x="9288329" y="1256123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54FF926-8A77-881E-49F0-FBD453C216FE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9243896" y="2043402"/>
            <a:ext cx="1062578" cy="8141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A5890883-2F56-3A6D-19EC-06478E1C4A93}"/>
              </a:ext>
            </a:extLst>
          </p:cNvPr>
          <p:cNvCxnSpPr>
            <a:cxnSpLocks/>
            <a:stCxn id="32" idx="4"/>
          </p:cNvCxnSpPr>
          <p:nvPr/>
        </p:nvCxnSpPr>
        <p:spPr>
          <a:xfrm flipH="1">
            <a:off x="9243896" y="1564402"/>
            <a:ext cx="196137" cy="479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183C23E4-3544-9B12-54D5-CEE2CAA14021}"/>
              </a:ext>
            </a:extLst>
          </p:cNvPr>
          <p:cNvSpPr/>
          <p:nvPr/>
        </p:nvSpPr>
        <p:spPr>
          <a:xfrm>
            <a:off x="8107144" y="166748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5460B5A-2423-A814-C7A3-B45579552D9D}"/>
              </a:ext>
            </a:extLst>
          </p:cNvPr>
          <p:cNvSpPr/>
          <p:nvPr/>
        </p:nvSpPr>
        <p:spPr>
          <a:xfrm>
            <a:off x="10583125" y="4021039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35C984B-73D3-E815-4139-409414918AFA}"/>
              </a:ext>
            </a:extLst>
          </p:cNvPr>
          <p:cNvSpPr/>
          <p:nvPr/>
        </p:nvSpPr>
        <p:spPr>
          <a:xfrm>
            <a:off x="5831448" y="1821628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96BA0BA-B98B-593B-49BB-C752639D1C96}"/>
              </a:ext>
            </a:extLst>
          </p:cNvPr>
          <p:cNvSpPr/>
          <p:nvPr/>
        </p:nvSpPr>
        <p:spPr>
          <a:xfrm>
            <a:off x="6478641" y="2926937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EFDA273-9B22-67A6-A298-AF962CA4F086}"/>
              </a:ext>
            </a:extLst>
          </p:cNvPr>
          <p:cNvSpPr/>
          <p:nvPr/>
        </p:nvSpPr>
        <p:spPr>
          <a:xfrm>
            <a:off x="10262041" y="2812442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B2C1E10-A508-CFA0-C73B-0EBC7D56F336}"/>
              </a:ext>
            </a:extLst>
          </p:cNvPr>
          <p:cNvSpPr/>
          <p:nvPr/>
        </p:nvSpPr>
        <p:spPr>
          <a:xfrm>
            <a:off x="9956069" y="256837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7D424C5-979E-85BA-A0C3-60DF9979058C}"/>
              </a:ext>
            </a:extLst>
          </p:cNvPr>
          <p:cNvSpPr/>
          <p:nvPr/>
        </p:nvSpPr>
        <p:spPr>
          <a:xfrm>
            <a:off x="7437723" y="224218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F962641-1A24-35B6-43B5-02D17D10345C}"/>
              </a:ext>
            </a:extLst>
          </p:cNvPr>
          <p:cNvSpPr/>
          <p:nvPr/>
        </p:nvSpPr>
        <p:spPr>
          <a:xfrm>
            <a:off x="6488113" y="2194262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86CC66F-29A1-AEA4-EB54-4611E9A317B2}"/>
              </a:ext>
            </a:extLst>
          </p:cNvPr>
          <p:cNvCxnSpPr>
            <a:cxnSpLocks/>
            <a:stCxn id="13" idx="1"/>
            <a:endCxn id="6" idx="6"/>
          </p:cNvCxnSpPr>
          <p:nvPr/>
        </p:nvCxnSpPr>
        <p:spPr>
          <a:xfrm flipH="1" flipV="1">
            <a:off x="6134856" y="1975768"/>
            <a:ext cx="397690" cy="2636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4E94895-612E-1B8B-2B7C-9C4E6E7E2C43}"/>
              </a:ext>
            </a:extLst>
          </p:cNvPr>
          <p:cNvCxnSpPr>
            <a:cxnSpLocks/>
            <a:stCxn id="13" idx="4"/>
            <a:endCxn id="14" idx="0"/>
          </p:cNvCxnSpPr>
          <p:nvPr/>
        </p:nvCxnSpPr>
        <p:spPr>
          <a:xfrm flipH="1">
            <a:off x="6630345" y="2502541"/>
            <a:ext cx="9472" cy="4243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221859B-B9D8-F484-5112-F4E15E4D7BD7}"/>
              </a:ext>
            </a:extLst>
          </p:cNvPr>
          <p:cNvSpPr/>
          <p:nvPr/>
        </p:nvSpPr>
        <p:spPr>
          <a:xfrm>
            <a:off x="4162567" y="131284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1485-1546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234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A4E14-128C-FBC0-41AE-935F73667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0C4012-A1FD-A2DB-5D10-75F29C93544C}"/>
              </a:ext>
            </a:extLst>
          </p:cNvPr>
          <p:cNvSpPr/>
          <p:nvPr/>
        </p:nvSpPr>
        <p:spPr>
          <a:xfrm>
            <a:off x="62011" y="107383"/>
            <a:ext cx="3677476" cy="53399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1485-1558 : Le royaume birman de Toungoo conquiert les royaumes d’Ava, de </a:t>
            </a:r>
            <a:r>
              <a:rPr lang="fr-FR" b="1" dirty="0" err="1"/>
              <a:t>Pégou</a:t>
            </a:r>
            <a:r>
              <a:rPr lang="fr-FR" b="1" dirty="0"/>
              <a:t> et du Lan Na, et réunifie la Birmanie</a:t>
            </a:r>
          </a:p>
          <a:p>
            <a:endParaRPr lang="fr-FR" dirty="0"/>
          </a:p>
          <a:p>
            <a:r>
              <a:rPr lang="fr-FR" dirty="0"/>
              <a:t>*1550 : Mort de </a:t>
            </a:r>
            <a:r>
              <a:rPr lang="fr-FR" dirty="0" err="1"/>
              <a:t>Tabinshwehti</a:t>
            </a:r>
            <a:endParaRPr lang="fr-FR" dirty="0"/>
          </a:p>
          <a:p>
            <a:r>
              <a:rPr lang="fr-FR" sz="1700" dirty="0"/>
              <a:t>Son beau-frère </a:t>
            </a:r>
            <a:r>
              <a:rPr lang="fr-FR" sz="1700" u="sng" dirty="0" err="1"/>
              <a:t>Bayinnaung</a:t>
            </a:r>
            <a:r>
              <a:rPr lang="fr-FR" sz="1700" dirty="0"/>
              <a:t> lui succède</a:t>
            </a:r>
          </a:p>
          <a:p>
            <a:endParaRPr lang="fr-FR" dirty="0"/>
          </a:p>
          <a:p>
            <a:r>
              <a:rPr lang="fr-FR" dirty="0"/>
              <a:t>*1558 : </a:t>
            </a:r>
            <a:r>
              <a:rPr lang="fr-FR" sz="1800" u="sng" dirty="0" err="1"/>
              <a:t>Bayinnaung</a:t>
            </a:r>
            <a:r>
              <a:rPr lang="fr-FR" dirty="0"/>
              <a:t> vassalise</a:t>
            </a:r>
          </a:p>
          <a:p>
            <a:r>
              <a:rPr lang="fr-FR" dirty="0"/>
              <a:t>Le royaume thaï du Lan Na</a:t>
            </a:r>
          </a:p>
          <a:p>
            <a:endParaRPr lang="fr-FR" dirty="0"/>
          </a:p>
          <a:p>
            <a:r>
              <a:rPr lang="fr-FR" dirty="0"/>
              <a:t>*Bilan…</a:t>
            </a:r>
          </a:p>
          <a:p>
            <a:endParaRPr lang="fr-FR" dirty="0"/>
          </a:p>
          <a:p>
            <a:r>
              <a:rPr lang="fr-FR" dirty="0"/>
              <a:t>*1550 : Les trois puissants royaumes</a:t>
            </a:r>
          </a:p>
          <a:p>
            <a:r>
              <a:rPr lang="fr-FR" dirty="0"/>
              <a:t>Dominent le paysage indochinois</a:t>
            </a:r>
          </a:p>
          <a:p>
            <a:endParaRPr lang="fr-FR" dirty="0"/>
          </a:p>
          <a:p>
            <a:r>
              <a:rPr lang="fr-FR" dirty="0"/>
              <a:t>*Et aux XVIe-XVIIIe siècles</a:t>
            </a:r>
            <a:endParaRPr lang="fr-FR" dirty="0">
              <a:cs typeface="Arial" panose="020B0604020202020204" pitchFamily="34" charset="0"/>
            </a:endParaRPr>
          </a:p>
          <a:p>
            <a:r>
              <a:rPr lang="fr-FR" altLang="fr-FR" dirty="0">
                <a:cs typeface="Arial" panose="020B0604020202020204" pitchFamily="34" charset="0"/>
              </a:rPr>
              <a:t>Après ces </a:t>
            </a:r>
            <a:r>
              <a:rPr lang="fr-FR" altLang="fr-FR" i="1" dirty="0">
                <a:cs typeface="Arial" panose="020B0604020202020204" pitchFamily="34" charset="0"/>
              </a:rPr>
              <a:t>montées en puissance</a:t>
            </a:r>
            <a:endParaRPr lang="fr-FR" altLang="fr-FR" sz="1800" i="1" dirty="0">
              <a:latin typeface="+mn-lt"/>
              <a:cs typeface="Arial" panose="020B0604020202020204" pitchFamily="34" charset="0"/>
            </a:endParaRPr>
          </a:p>
          <a:p>
            <a:r>
              <a:rPr lang="fr-FR" dirty="0"/>
              <a:t>Les </a:t>
            </a:r>
            <a:r>
              <a:rPr lang="fr-FR" i="1" dirty="0"/>
              <a:t>luttes pour l’hégémonie</a:t>
            </a:r>
            <a:r>
              <a:rPr lang="fr-FR" dirty="0"/>
              <a:t>…</a:t>
            </a:r>
          </a:p>
        </p:txBody>
      </p:sp>
      <p:pic>
        <p:nvPicPr>
          <p:cNvPr id="31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6885EE46-A84B-5F66-359F-BB2B44338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51822" r="32837" b="21652"/>
          <a:stretch/>
        </p:blipFill>
        <p:spPr bwMode="auto">
          <a:xfrm>
            <a:off x="3868614" y="191175"/>
            <a:ext cx="8092023" cy="64756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7E10BA2-BBF3-F59D-7832-E5B11F9D2ACE}"/>
              </a:ext>
            </a:extLst>
          </p:cNvPr>
          <p:cNvSpPr/>
          <p:nvPr/>
        </p:nvSpPr>
        <p:spPr>
          <a:xfrm>
            <a:off x="6225801" y="226543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1CEECD4-A694-7141-B4DD-7712655B62FB}"/>
              </a:ext>
            </a:extLst>
          </p:cNvPr>
          <p:cNvSpPr/>
          <p:nvPr/>
        </p:nvSpPr>
        <p:spPr>
          <a:xfrm>
            <a:off x="7523513" y="3807754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E711ACD-53C2-AFEF-874B-FEB268294AD5}"/>
              </a:ext>
            </a:extLst>
          </p:cNvPr>
          <p:cNvSpPr/>
          <p:nvPr/>
        </p:nvSpPr>
        <p:spPr>
          <a:xfrm>
            <a:off x="9038439" y="4354360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E0CD873-D7F1-3B12-6E2D-47096CFF6E25}"/>
              </a:ext>
            </a:extLst>
          </p:cNvPr>
          <p:cNvSpPr/>
          <p:nvPr/>
        </p:nvSpPr>
        <p:spPr>
          <a:xfrm>
            <a:off x="5904931" y="152948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9D06425-5494-AB24-A5D0-0DA16551726C}"/>
              </a:ext>
            </a:extLst>
          </p:cNvPr>
          <p:cNvCxnSpPr>
            <a:cxnSpLocks/>
            <a:stCxn id="4" idx="1"/>
            <a:endCxn id="17" idx="4"/>
          </p:cNvCxnSpPr>
          <p:nvPr/>
        </p:nvCxnSpPr>
        <p:spPr>
          <a:xfrm flipH="1" flipV="1">
            <a:off x="6056635" y="1837761"/>
            <a:ext cx="213599" cy="472821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5E67D04-C198-3BF3-0C3A-9DC299BB245B}"/>
              </a:ext>
            </a:extLst>
          </p:cNvPr>
          <p:cNvCxnSpPr>
            <a:cxnSpLocks/>
            <a:stCxn id="4" idx="6"/>
            <a:endCxn id="2" idx="2"/>
          </p:cNvCxnSpPr>
          <p:nvPr/>
        </p:nvCxnSpPr>
        <p:spPr>
          <a:xfrm flipV="1">
            <a:off x="6529209" y="2394392"/>
            <a:ext cx="690896" cy="25184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CB47DB3E-2D60-73E3-4C55-7C9A02964C37}"/>
              </a:ext>
            </a:extLst>
          </p:cNvPr>
          <p:cNvCxnSpPr>
            <a:cxnSpLocks/>
            <a:stCxn id="4" idx="4"/>
            <a:endCxn id="3" idx="0"/>
          </p:cNvCxnSpPr>
          <p:nvPr/>
        </p:nvCxnSpPr>
        <p:spPr>
          <a:xfrm flipH="1">
            <a:off x="6208339" y="2573715"/>
            <a:ext cx="169166" cy="3854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10B9BDF-335B-26AB-3714-8D4573F088D5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7472945" y="3193745"/>
            <a:ext cx="202272" cy="614009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1D8D590B-0495-F553-1FD1-0A97D191D26F}"/>
              </a:ext>
            </a:extLst>
          </p:cNvPr>
          <p:cNvSpPr/>
          <p:nvPr/>
        </p:nvSpPr>
        <p:spPr>
          <a:xfrm>
            <a:off x="7472945" y="6258933"/>
            <a:ext cx="202272" cy="201752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111012B5-F9BA-BD07-B66E-DA7661CC6309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6964142" y="4273054"/>
            <a:ext cx="609939" cy="1985879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3A888884-78D2-25DD-B8B9-8D67D754D6FB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6964142" y="3961894"/>
            <a:ext cx="559371" cy="311160"/>
          </a:xfrm>
          <a:prstGeom prst="line">
            <a:avLst/>
          </a:prstGeom>
          <a:ln w="762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9525BB75-C5FB-58E7-CC92-36506C0D3654}"/>
              </a:ext>
            </a:extLst>
          </p:cNvPr>
          <p:cNvCxnSpPr>
            <a:cxnSpLocks/>
          </p:cNvCxnSpPr>
          <p:nvPr/>
        </p:nvCxnSpPr>
        <p:spPr>
          <a:xfrm>
            <a:off x="7827617" y="3960154"/>
            <a:ext cx="558675" cy="155879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3492807C-EF65-45F5-AF6C-360F6193A528}"/>
              </a:ext>
            </a:extLst>
          </p:cNvPr>
          <p:cNvSpPr/>
          <p:nvPr/>
        </p:nvSpPr>
        <p:spPr>
          <a:xfrm>
            <a:off x="10277521" y="3563716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CF842A1F-03C2-D48E-B5C2-66CCAD74D461}"/>
              </a:ext>
            </a:extLst>
          </p:cNvPr>
          <p:cNvCxnSpPr>
            <a:cxnSpLocks/>
            <a:stCxn id="67" idx="4"/>
            <a:endCxn id="62" idx="0"/>
          </p:cNvCxnSpPr>
          <p:nvPr/>
        </p:nvCxnSpPr>
        <p:spPr>
          <a:xfrm>
            <a:off x="10190991" y="3060061"/>
            <a:ext cx="187666" cy="5036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6AEBCBB3-6EB5-34B8-D316-2010318C3C37}"/>
              </a:ext>
            </a:extLst>
          </p:cNvPr>
          <p:cNvSpPr/>
          <p:nvPr/>
        </p:nvSpPr>
        <p:spPr>
          <a:xfrm>
            <a:off x="8982725" y="1247748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40B2447F-6518-8A24-F787-FBAF4697B3A7}"/>
              </a:ext>
            </a:extLst>
          </p:cNvPr>
          <p:cNvCxnSpPr>
            <a:cxnSpLocks/>
            <a:endCxn id="67" idx="1"/>
          </p:cNvCxnSpPr>
          <p:nvPr/>
        </p:nvCxnSpPr>
        <p:spPr>
          <a:xfrm>
            <a:off x="8938292" y="2035027"/>
            <a:ext cx="1181185" cy="8528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FBBA92BE-8C45-2371-3779-F9AD96D1FC05}"/>
              </a:ext>
            </a:extLst>
          </p:cNvPr>
          <p:cNvCxnSpPr>
            <a:cxnSpLocks/>
            <a:stCxn id="64" idx="3"/>
          </p:cNvCxnSpPr>
          <p:nvPr/>
        </p:nvCxnSpPr>
        <p:spPr>
          <a:xfrm flipH="1">
            <a:off x="8938292" y="1510881"/>
            <a:ext cx="88866" cy="5241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4D69D551-B677-15A8-0C91-FFECC9B44592}"/>
              </a:ext>
            </a:extLst>
          </p:cNvPr>
          <p:cNvSpPr/>
          <p:nvPr/>
        </p:nvSpPr>
        <p:spPr>
          <a:xfrm>
            <a:off x="10089855" y="285830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4D3B3C48-9ACE-7B01-9647-5AA7F6166B78}"/>
              </a:ext>
            </a:extLst>
          </p:cNvPr>
          <p:cNvSpPr/>
          <p:nvPr/>
        </p:nvSpPr>
        <p:spPr>
          <a:xfrm>
            <a:off x="7914625" y="172103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F07DCA15-060F-2176-847F-0C5EF4A3B8E2}"/>
              </a:ext>
            </a:extLst>
          </p:cNvPr>
          <p:cNvSpPr/>
          <p:nvPr/>
        </p:nvSpPr>
        <p:spPr>
          <a:xfrm>
            <a:off x="10284824" y="4046081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23F08C8-E997-1F87-16DC-943926F985A9}"/>
              </a:ext>
            </a:extLst>
          </p:cNvPr>
          <p:cNvSpPr/>
          <p:nvPr/>
        </p:nvSpPr>
        <p:spPr>
          <a:xfrm>
            <a:off x="3868613" y="191174"/>
            <a:ext cx="1190084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1550-1558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493BB60-9E4A-D3D4-A9E0-57C19FA3C3C2}"/>
              </a:ext>
            </a:extLst>
          </p:cNvPr>
          <p:cNvSpPr/>
          <p:nvPr/>
        </p:nvSpPr>
        <p:spPr>
          <a:xfrm>
            <a:off x="6056635" y="2959185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04B6633-C306-E18B-398F-C25C305BCD30}"/>
              </a:ext>
            </a:extLst>
          </p:cNvPr>
          <p:cNvSpPr/>
          <p:nvPr/>
        </p:nvSpPr>
        <p:spPr>
          <a:xfrm>
            <a:off x="7220105" y="2240252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6CF498E-DD95-204E-E88E-604889400C76}"/>
              </a:ext>
            </a:extLst>
          </p:cNvPr>
          <p:cNvSpPr/>
          <p:nvPr/>
        </p:nvSpPr>
        <p:spPr>
          <a:xfrm>
            <a:off x="7237459" y="2877262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97544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C9ABE-07D7-88D9-106C-1B4B36709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E2205A-0FF3-039E-E87F-447D3120489B}"/>
              </a:ext>
            </a:extLst>
          </p:cNvPr>
          <p:cNvSpPr/>
          <p:nvPr/>
        </p:nvSpPr>
        <p:spPr>
          <a:xfrm>
            <a:off x="62011" y="107383"/>
            <a:ext cx="3677476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4) 1564-1688 : Expansions et luttes hégémoniques des trois puissances :</a:t>
            </a:r>
            <a:r>
              <a:rPr lang="fr-FR" sz="1800" b="1" dirty="0">
                <a:latin typeface="+mn-lt"/>
              </a:rPr>
              <a:t> Birmanie, Siam et </a:t>
            </a:r>
            <a:r>
              <a:rPr lang="fr-FR" sz="1800" b="1" dirty="0" err="1">
                <a:latin typeface="+mn-lt"/>
              </a:rPr>
              <a:t>Dai</a:t>
            </a:r>
            <a:r>
              <a:rPr lang="fr-FR" sz="1800" b="1" dirty="0">
                <a:latin typeface="+mn-lt"/>
              </a:rPr>
              <a:t> Viêt</a:t>
            </a:r>
          </a:p>
          <a:p>
            <a:endParaRPr lang="fr-FR" b="1" dirty="0"/>
          </a:p>
          <a:p>
            <a:r>
              <a:rPr lang="fr-FR" b="1" dirty="0"/>
              <a:t>1564-1594 : 1</a:t>
            </a:r>
            <a:r>
              <a:rPr lang="fr-FR" b="1" baseline="30000" dirty="0"/>
              <a:t>ère</a:t>
            </a:r>
            <a:r>
              <a:rPr lang="fr-FR" b="1" dirty="0"/>
              <a:t> guerre </a:t>
            </a:r>
            <a:r>
              <a:rPr lang="fr-FR" b="1" dirty="0" err="1"/>
              <a:t>birmano</a:t>
            </a:r>
            <a:r>
              <a:rPr lang="fr-FR" b="1" dirty="0"/>
              <a:t>-siamoise : Conquête birmane du Siam ; Puis le Siam retrouve sa souveraineté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  <a:p>
            <a:r>
              <a:rPr lang="fr-FR" dirty="0"/>
              <a:t>*1564 : 1</a:t>
            </a:r>
            <a:r>
              <a:rPr lang="fr-FR" baseline="30000" dirty="0"/>
              <a:t>ère</a:t>
            </a:r>
            <a:r>
              <a:rPr lang="fr-FR" dirty="0"/>
              <a:t> longue guerre</a:t>
            </a:r>
          </a:p>
          <a:p>
            <a:r>
              <a:rPr lang="fr-FR" dirty="0"/>
              <a:t>Entre Birmans et Siamois</a:t>
            </a:r>
          </a:p>
          <a:p>
            <a:endParaRPr lang="fr-FR" dirty="0"/>
          </a:p>
          <a:p>
            <a:r>
              <a:rPr lang="fr-FR" dirty="0"/>
              <a:t>*1564</a:t>
            </a:r>
          </a:p>
          <a:p>
            <a:r>
              <a:rPr lang="fr-FR" u="sng" dirty="0" err="1"/>
              <a:t>Bayinnaung</a:t>
            </a:r>
            <a:r>
              <a:rPr lang="fr-FR" dirty="0"/>
              <a:t> s’empare d’Ayuthia</a:t>
            </a:r>
          </a:p>
          <a:p>
            <a:r>
              <a:rPr lang="fr-FR" dirty="0"/>
              <a:t>Et vassalise le Siam</a:t>
            </a:r>
          </a:p>
          <a:p>
            <a:r>
              <a:rPr lang="fr-FR" u="sng" dirty="0"/>
              <a:t>Extension maximale de la Birmanie</a:t>
            </a:r>
          </a:p>
          <a:p>
            <a:endParaRPr lang="fr-FR" dirty="0"/>
          </a:p>
          <a:p>
            <a:r>
              <a:rPr lang="fr-FR" dirty="0"/>
              <a:t>*Mais…</a:t>
            </a:r>
          </a:p>
        </p:txBody>
      </p:sp>
      <p:pic>
        <p:nvPicPr>
          <p:cNvPr id="31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A86A2F52-EE58-8FEE-BE33-B8F7FB44C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51822" r="32837" b="21652"/>
          <a:stretch/>
        </p:blipFill>
        <p:spPr bwMode="auto">
          <a:xfrm>
            <a:off x="3868614" y="191175"/>
            <a:ext cx="8092023" cy="64756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26C9471-366B-B17A-D68B-90F391A943F2}"/>
              </a:ext>
            </a:extLst>
          </p:cNvPr>
          <p:cNvSpPr/>
          <p:nvPr/>
        </p:nvSpPr>
        <p:spPr>
          <a:xfrm>
            <a:off x="7523513" y="380775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176CE56-B82F-30E7-27DF-47043C04C8AE}"/>
              </a:ext>
            </a:extLst>
          </p:cNvPr>
          <p:cNvSpPr/>
          <p:nvPr/>
        </p:nvSpPr>
        <p:spPr>
          <a:xfrm>
            <a:off x="9038439" y="4354360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86A3329-6CAA-7002-378F-D34A43E0A4D7}"/>
              </a:ext>
            </a:extLst>
          </p:cNvPr>
          <p:cNvSpPr/>
          <p:nvPr/>
        </p:nvSpPr>
        <p:spPr>
          <a:xfrm>
            <a:off x="8982725" y="1247748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736B8DC-839B-965E-64DE-26ABC63A412F}"/>
              </a:ext>
            </a:extLst>
          </p:cNvPr>
          <p:cNvSpPr/>
          <p:nvPr/>
        </p:nvSpPr>
        <p:spPr>
          <a:xfrm>
            <a:off x="7941248" y="16836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97956253-C999-B060-B7F7-5CB6CA96B157}"/>
              </a:ext>
            </a:extLst>
          </p:cNvPr>
          <p:cNvSpPr/>
          <p:nvPr/>
        </p:nvSpPr>
        <p:spPr>
          <a:xfrm>
            <a:off x="10284824" y="4046081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8C139D3-BEEF-2818-D8F9-D313BAC283A2}"/>
              </a:ext>
            </a:extLst>
          </p:cNvPr>
          <p:cNvSpPr/>
          <p:nvPr/>
        </p:nvSpPr>
        <p:spPr>
          <a:xfrm>
            <a:off x="3868613" y="191174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1564-1584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07472E76-49FB-93BB-3791-3856866EF9EA}"/>
              </a:ext>
            </a:extLst>
          </p:cNvPr>
          <p:cNvCxnSpPr>
            <a:cxnSpLocks/>
            <a:stCxn id="15" idx="5"/>
            <a:endCxn id="8" idx="1"/>
          </p:cNvCxnSpPr>
          <p:nvPr/>
        </p:nvCxnSpPr>
        <p:spPr>
          <a:xfrm>
            <a:off x="6315610" y="3222318"/>
            <a:ext cx="1252336" cy="6305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626FA1CE-8098-9480-53B8-87AAAE93C575}"/>
              </a:ext>
            </a:extLst>
          </p:cNvPr>
          <p:cNvSpPr/>
          <p:nvPr/>
        </p:nvSpPr>
        <p:spPr>
          <a:xfrm>
            <a:off x="6225801" y="226543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A308421-D0F7-EE03-339B-91DF352A0E6B}"/>
              </a:ext>
            </a:extLst>
          </p:cNvPr>
          <p:cNvSpPr/>
          <p:nvPr/>
        </p:nvSpPr>
        <p:spPr>
          <a:xfrm>
            <a:off x="5904931" y="152948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D47EA68-4C28-ABB0-D28D-87E7D862A70F}"/>
              </a:ext>
            </a:extLst>
          </p:cNvPr>
          <p:cNvSpPr/>
          <p:nvPr/>
        </p:nvSpPr>
        <p:spPr>
          <a:xfrm>
            <a:off x="6056635" y="2959185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2A31A42-5FA8-57CC-7F24-96BE690BCECC}"/>
              </a:ext>
            </a:extLst>
          </p:cNvPr>
          <p:cNvSpPr/>
          <p:nvPr/>
        </p:nvSpPr>
        <p:spPr>
          <a:xfrm>
            <a:off x="7220105" y="2240252"/>
            <a:ext cx="303408" cy="308279"/>
          </a:xfrm>
          <a:prstGeom prst="ellipse">
            <a:avLst/>
          </a:prstGeom>
          <a:solidFill>
            <a:srgbClr val="A88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14722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C63DB-27AA-1B3A-DAD6-EDC8CFB57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C38674-AA56-32F8-0BAA-2B1C214D8A6A}"/>
              </a:ext>
            </a:extLst>
          </p:cNvPr>
          <p:cNvSpPr/>
          <p:nvPr/>
        </p:nvSpPr>
        <p:spPr>
          <a:xfrm>
            <a:off x="62011" y="107383"/>
            <a:ext cx="3677476" cy="47859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1564-1594 : 1</a:t>
            </a:r>
            <a:r>
              <a:rPr lang="fr-FR" b="1" baseline="30000" dirty="0"/>
              <a:t>ère</a:t>
            </a:r>
            <a:r>
              <a:rPr lang="fr-FR" b="1" dirty="0"/>
              <a:t> guerre </a:t>
            </a:r>
            <a:r>
              <a:rPr lang="fr-FR" b="1" dirty="0" err="1"/>
              <a:t>birmano</a:t>
            </a:r>
            <a:r>
              <a:rPr lang="fr-FR" b="1" dirty="0"/>
              <a:t>-siamoise : Conquête birmane du Siam ; Puis le Siam retrouve sa souveraineté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  <a:p>
            <a:r>
              <a:rPr lang="fr-FR" dirty="0"/>
              <a:t>*1581 : Après la mort de </a:t>
            </a:r>
            <a:r>
              <a:rPr lang="fr-FR" dirty="0" err="1"/>
              <a:t>Bayinnaung</a:t>
            </a:r>
            <a:endParaRPr lang="fr-FR" dirty="0"/>
          </a:p>
          <a:p>
            <a:r>
              <a:rPr lang="fr-FR" sz="1700" dirty="0"/>
              <a:t>Le Siam reprend sa souveraineté</a:t>
            </a:r>
          </a:p>
          <a:p>
            <a:endParaRPr lang="fr-FR" dirty="0"/>
          </a:p>
          <a:p>
            <a:r>
              <a:rPr lang="fr-FR" dirty="0"/>
              <a:t>*1584-92 : La roi birman </a:t>
            </a:r>
            <a:r>
              <a:rPr lang="fr-FR" dirty="0" err="1"/>
              <a:t>Nandabayin</a:t>
            </a:r>
            <a:endParaRPr lang="fr-FR" dirty="0"/>
          </a:p>
          <a:p>
            <a:r>
              <a:rPr lang="fr-FR" dirty="0"/>
              <a:t>Assiège 4 fois Ayuthia sans succès</a:t>
            </a:r>
          </a:p>
          <a:p>
            <a:endParaRPr lang="fr-FR" dirty="0"/>
          </a:p>
          <a:p>
            <a:r>
              <a:rPr lang="fr-FR" dirty="0"/>
              <a:t>*1594</a:t>
            </a:r>
          </a:p>
          <a:p>
            <a:r>
              <a:rPr lang="fr-FR" dirty="0"/>
              <a:t>Le roi de Siam </a:t>
            </a:r>
            <a:r>
              <a:rPr lang="fr-FR" dirty="0" err="1"/>
              <a:t>Naresuan</a:t>
            </a:r>
            <a:r>
              <a:rPr lang="fr-FR" dirty="0"/>
              <a:t> (1590-1605)</a:t>
            </a:r>
          </a:p>
          <a:p>
            <a:r>
              <a:rPr lang="fr-FR" dirty="0"/>
              <a:t>Envahit à son tour la Birmanie</a:t>
            </a:r>
          </a:p>
          <a:p>
            <a:r>
              <a:rPr lang="fr-FR" dirty="0"/>
              <a:t>Et assiège Ava avant d’être repoussé</a:t>
            </a:r>
          </a:p>
          <a:p>
            <a:endParaRPr lang="fr-FR" dirty="0"/>
          </a:p>
          <a:p>
            <a:r>
              <a:rPr lang="fr-FR" dirty="0"/>
              <a:t>*Deux conséquences…</a:t>
            </a:r>
          </a:p>
        </p:txBody>
      </p:sp>
      <p:pic>
        <p:nvPicPr>
          <p:cNvPr id="31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F942BB95-439E-C0E2-6EB2-4DEF6EDB2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51822" r="32837" b="21652"/>
          <a:stretch/>
        </p:blipFill>
        <p:spPr bwMode="auto">
          <a:xfrm>
            <a:off x="3868614" y="191175"/>
            <a:ext cx="8092023" cy="64756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0C3CEF95-426E-0D02-AF72-782ACA40FBED}"/>
              </a:ext>
            </a:extLst>
          </p:cNvPr>
          <p:cNvSpPr/>
          <p:nvPr/>
        </p:nvSpPr>
        <p:spPr>
          <a:xfrm>
            <a:off x="7523513" y="380775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F464AC1-4D09-47C7-270C-37AFA82784D8}"/>
              </a:ext>
            </a:extLst>
          </p:cNvPr>
          <p:cNvSpPr/>
          <p:nvPr/>
        </p:nvSpPr>
        <p:spPr>
          <a:xfrm>
            <a:off x="9038439" y="4354360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A3165CE3-C390-FD7F-6D17-688D551FDF63}"/>
              </a:ext>
            </a:extLst>
          </p:cNvPr>
          <p:cNvSpPr/>
          <p:nvPr/>
        </p:nvSpPr>
        <p:spPr>
          <a:xfrm>
            <a:off x="8982725" y="1247748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35452FE-9E4A-F141-3537-DDACCF69C2B6}"/>
              </a:ext>
            </a:extLst>
          </p:cNvPr>
          <p:cNvSpPr/>
          <p:nvPr/>
        </p:nvSpPr>
        <p:spPr>
          <a:xfrm>
            <a:off x="7941248" y="16836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E125B56-9F1D-C720-7253-82AFA1208556}"/>
              </a:ext>
            </a:extLst>
          </p:cNvPr>
          <p:cNvSpPr/>
          <p:nvPr/>
        </p:nvSpPr>
        <p:spPr>
          <a:xfrm>
            <a:off x="10284824" y="4046081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2309285-4643-6DA6-5944-14A43C0FF110}"/>
              </a:ext>
            </a:extLst>
          </p:cNvPr>
          <p:cNvSpPr/>
          <p:nvPr/>
        </p:nvSpPr>
        <p:spPr>
          <a:xfrm>
            <a:off x="3868613" y="191174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1564-1584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5A6FF3CE-3563-BF3D-8A2C-F62C4BD39CA0}"/>
              </a:ext>
            </a:extLst>
          </p:cNvPr>
          <p:cNvCxnSpPr>
            <a:cxnSpLocks/>
            <a:stCxn id="15" idx="5"/>
            <a:endCxn id="8" idx="1"/>
          </p:cNvCxnSpPr>
          <p:nvPr/>
        </p:nvCxnSpPr>
        <p:spPr>
          <a:xfrm>
            <a:off x="6315610" y="3222318"/>
            <a:ext cx="1252336" cy="6305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BCB40755-4A5D-57D1-C37B-E51C5476B6FB}"/>
              </a:ext>
            </a:extLst>
          </p:cNvPr>
          <p:cNvSpPr/>
          <p:nvPr/>
        </p:nvSpPr>
        <p:spPr>
          <a:xfrm>
            <a:off x="6225801" y="226543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C7BFF76-32BC-E6E9-F39D-93ECEE915F71}"/>
              </a:ext>
            </a:extLst>
          </p:cNvPr>
          <p:cNvSpPr/>
          <p:nvPr/>
        </p:nvSpPr>
        <p:spPr>
          <a:xfrm>
            <a:off x="5904931" y="152948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9D6BCA1-43DC-01BA-C0BA-18AC374FAFFE}"/>
              </a:ext>
            </a:extLst>
          </p:cNvPr>
          <p:cNvSpPr/>
          <p:nvPr/>
        </p:nvSpPr>
        <p:spPr>
          <a:xfrm>
            <a:off x="6056635" y="2959185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1F60830-F408-089F-A2DE-0FEBD3668156}"/>
              </a:ext>
            </a:extLst>
          </p:cNvPr>
          <p:cNvSpPr/>
          <p:nvPr/>
        </p:nvSpPr>
        <p:spPr>
          <a:xfrm>
            <a:off x="7220105" y="2240252"/>
            <a:ext cx="303408" cy="308279"/>
          </a:xfrm>
          <a:prstGeom prst="ellipse">
            <a:avLst/>
          </a:prstGeom>
          <a:solidFill>
            <a:srgbClr val="A88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28776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075B7-43AD-D7BB-267E-86FD76F30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31DC8F-AAAB-CCE9-C7AD-F9DAC8B2D209}"/>
              </a:ext>
            </a:extLst>
          </p:cNvPr>
          <p:cNvSpPr/>
          <p:nvPr/>
        </p:nvSpPr>
        <p:spPr>
          <a:xfrm>
            <a:off x="62011" y="107383"/>
            <a:ext cx="3677476" cy="56015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1595-1629 : La Birmanie affaiblie se morcèle à nouveau ; </a:t>
            </a:r>
            <a:r>
              <a:rPr lang="fr-FR" b="1" dirty="0" err="1"/>
              <a:t>Pégou</a:t>
            </a:r>
            <a:r>
              <a:rPr lang="fr-FR" b="1" dirty="0"/>
              <a:t> et le Lan Na redeviennent indépendants</a:t>
            </a:r>
          </a:p>
          <a:p>
            <a:endParaRPr lang="fr-FR" dirty="0"/>
          </a:p>
          <a:p>
            <a:r>
              <a:rPr lang="fr-FR" dirty="0"/>
              <a:t>1) Au début du XVIIe siècle</a:t>
            </a:r>
          </a:p>
          <a:p>
            <a:r>
              <a:rPr lang="fr-FR" dirty="0"/>
              <a:t>La Birmanie affaiblie et morcelée…</a:t>
            </a:r>
          </a:p>
          <a:p>
            <a:endParaRPr lang="fr-FR" dirty="0"/>
          </a:p>
          <a:p>
            <a:r>
              <a:rPr lang="fr-FR" dirty="0"/>
              <a:t>*1595 : Après l’attaque siamoise</a:t>
            </a:r>
          </a:p>
          <a:p>
            <a:r>
              <a:rPr lang="fr-FR" dirty="0"/>
              <a:t>Une crise politique éclate à Ava</a:t>
            </a:r>
          </a:p>
          <a:p>
            <a:r>
              <a:rPr lang="fr-FR" dirty="0"/>
              <a:t> </a:t>
            </a:r>
          </a:p>
          <a:p>
            <a:r>
              <a:rPr lang="fr-FR" sz="1700" dirty="0"/>
              <a:t>*</a:t>
            </a:r>
            <a:r>
              <a:rPr lang="fr-FR" sz="1700" dirty="0" err="1"/>
              <a:t>Pégou</a:t>
            </a:r>
            <a:r>
              <a:rPr lang="fr-FR" sz="1700" dirty="0"/>
              <a:t> et le Lan Na vassal en profitent</a:t>
            </a:r>
          </a:p>
          <a:p>
            <a:r>
              <a:rPr lang="fr-FR" sz="1700" dirty="0"/>
              <a:t>Pour affirmer une certaine autonomie</a:t>
            </a:r>
          </a:p>
          <a:p>
            <a:endParaRPr lang="fr-FR" dirty="0"/>
          </a:p>
          <a:p>
            <a:r>
              <a:rPr lang="fr-FR" dirty="0"/>
              <a:t>*1605-29 : Le roi </a:t>
            </a:r>
            <a:r>
              <a:rPr lang="fr-FR" u="sng" dirty="0" err="1"/>
              <a:t>Anaukpeitlun</a:t>
            </a:r>
            <a:r>
              <a:rPr lang="fr-FR" dirty="0"/>
              <a:t> Parvient à restaurer l’unité birmane</a:t>
            </a:r>
          </a:p>
          <a:p>
            <a:endParaRPr lang="fr-FR" dirty="0"/>
          </a:p>
          <a:p>
            <a:r>
              <a:rPr lang="fr-FR" dirty="0"/>
              <a:t>*Mais après sa mort</a:t>
            </a:r>
          </a:p>
          <a:p>
            <a:r>
              <a:rPr lang="fr-FR" dirty="0"/>
              <a:t>Le royaume d’Ava se divise </a:t>
            </a:r>
            <a:r>
              <a:rPr lang="fr-FR" sz="1700" dirty="0"/>
              <a:t>à nouveau </a:t>
            </a:r>
          </a:p>
          <a:p>
            <a:endParaRPr lang="fr-FR" dirty="0"/>
          </a:p>
          <a:p>
            <a:r>
              <a:rPr lang="fr-FR" dirty="0"/>
              <a:t>*En revanche…</a:t>
            </a:r>
          </a:p>
        </p:txBody>
      </p:sp>
      <p:pic>
        <p:nvPicPr>
          <p:cNvPr id="31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9E1BBF6F-3864-38A2-3ED0-D1B37D801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51822" r="32837" b="21652"/>
          <a:stretch/>
        </p:blipFill>
        <p:spPr bwMode="auto">
          <a:xfrm>
            <a:off x="3868614" y="191175"/>
            <a:ext cx="8092023" cy="64756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BEC00C9F-F9B2-C99D-968B-04AF6E1BA6B6}"/>
              </a:ext>
            </a:extLst>
          </p:cNvPr>
          <p:cNvSpPr/>
          <p:nvPr/>
        </p:nvSpPr>
        <p:spPr>
          <a:xfrm>
            <a:off x="7523513" y="3807754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FD7A240-0E71-24CF-A5F2-16DD99BDFAC0}"/>
              </a:ext>
            </a:extLst>
          </p:cNvPr>
          <p:cNvSpPr/>
          <p:nvPr/>
        </p:nvSpPr>
        <p:spPr>
          <a:xfrm>
            <a:off x="9038439" y="4354360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BCFC9A5-30FC-434B-DE74-85EA8BB99C3C}"/>
              </a:ext>
            </a:extLst>
          </p:cNvPr>
          <p:cNvSpPr/>
          <p:nvPr/>
        </p:nvSpPr>
        <p:spPr>
          <a:xfrm>
            <a:off x="5904931" y="1529482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3BBB7C8-4F07-B4FC-0582-375E74F525E7}"/>
              </a:ext>
            </a:extLst>
          </p:cNvPr>
          <p:cNvSpPr/>
          <p:nvPr/>
        </p:nvSpPr>
        <p:spPr>
          <a:xfrm>
            <a:off x="8982725" y="1247748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AB1F39B-3321-065B-588F-AFC2F40C7FFF}"/>
              </a:ext>
            </a:extLst>
          </p:cNvPr>
          <p:cNvSpPr/>
          <p:nvPr/>
        </p:nvSpPr>
        <p:spPr>
          <a:xfrm>
            <a:off x="7941248" y="16836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CCD7DC6-BA6B-A2A8-321C-BBF30054A205}"/>
              </a:ext>
            </a:extLst>
          </p:cNvPr>
          <p:cNvSpPr/>
          <p:nvPr/>
        </p:nvSpPr>
        <p:spPr>
          <a:xfrm>
            <a:off x="10284824" y="4046081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0A5F0B0-8140-C598-2402-A58E5D7BB8CF}"/>
              </a:ext>
            </a:extLst>
          </p:cNvPr>
          <p:cNvSpPr/>
          <p:nvPr/>
        </p:nvSpPr>
        <p:spPr>
          <a:xfrm>
            <a:off x="6056635" y="2959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237CEA7-4649-26E5-6CAF-95E09E9E119A}"/>
              </a:ext>
            </a:extLst>
          </p:cNvPr>
          <p:cNvSpPr/>
          <p:nvPr/>
        </p:nvSpPr>
        <p:spPr>
          <a:xfrm>
            <a:off x="7220105" y="2240252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1C0333-6209-2730-E773-6C88520AF146}"/>
              </a:ext>
            </a:extLst>
          </p:cNvPr>
          <p:cNvSpPr/>
          <p:nvPr/>
        </p:nvSpPr>
        <p:spPr>
          <a:xfrm>
            <a:off x="3868613" y="191174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1590-1629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2D8E461-ABA1-704B-3553-D9BF9DA40ABB}"/>
              </a:ext>
            </a:extLst>
          </p:cNvPr>
          <p:cNvSpPr/>
          <p:nvPr/>
        </p:nvSpPr>
        <p:spPr>
          <a:xfrm>
            <a:off x="6225801" y="226543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7E1D14-9419-DA81-250B-B2D45830BCCE}"/>
              </a:ext>
            </a:extLst>
          </p:cNvPr>
          <p:cNvSpPr/>
          <p:nvPr/>
        </p:nvSpPr>
        <p:spPr>
          <a:xfrm>
            <a:off x="5472395" y="560506"/>
            <a:ext cx="1339941" cy="211251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302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016CB-2E0E-EE99-1B83-A0ED894BA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AE2CBE-82D5-E354-9750-DDC108569D68}"/>
              </a:ext>
            </a:extLst>
          </p:cNvPr>
          <p:cNvSpPr/>
          <p:nvPr/>
        </p:nvSpPr>
        <p:spPr>
          <a:xfrm>
            <a:off x="62011" y="107383"/>
            <a:ext cx="3654203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1595-1688 : Le Siam, débarrassé des Birmans, domine le centre de la péninsule : Vassalisation du Cambodge ; …</a:t>
            </a:r>
            <a:endParaRPr lang="fr-FR" dirty="0"/>
          </a:p>
          <a:p>
            <a:endParaRPr lang="fr-FR" dirty="0"/>
          </a:p>
          <a:p>
            <a:r>
              <a:rPr lang="fr-FR" dirty="0"/>
              <a:t>b) Au XVIIe siècle</a:t>
            </a:r>
          </a:p>
          <a:p>
            <a:r>
              <a:rPr lang="fr-FR" dirty="0"/>
              <a:t>Le renouveau du Siam…</a:t>
            </a:r>
            <a:endParaRPr lang="fr-FR" sz="1800" dirty="0"/>
          </a:p>
          <a:p>
            <a:endParaRPr lang="fr-FR" sz="1800" dirty="0"/>
          </a:p>
          <a:p>
            <a:r>
              <a:rPr lang="fr-FR" sz="1800" dirty="0"/>
              <a:t>*1595 : S’étant débarrassé</a:t>
            </a:r>
          </a:p>
          <a:p>
            <a:r>
              <a:rPr lang="fr-FR" sz="1800" dirty="0"/>
              <a:t>De la domination birmane</a:t>
            </a:r>
          </a:p>
          <a:p>
            <a:r>
              <a:rPr lang="fr-FR" dirty="0"/>
              <a:t>Le Siam domine le centre de la péninsule…</a:t>
            </a:r>
          </a:p>
          <a:p>
            <a:endParaRPr lang="fr-FR" dirty="0"/>
          </a:p>
          <a:p>
            <a:r>
              <a:rPr lang="fr-FR" dirty="0"/>
              <a:t>*1595 : Son roi </a:t>
            </a:r>
            <a:r>
              <a:rPr lang="fr-FR" dirty="0" err="1"/>
              <a:t>Naresuan</a:t>
            </a:r>
            <a:endParaRPr lang="fr-FR" dirty="0"/>
          </a:p>
          <a:p>
            <a:r>
              <a:rPr lang="fr-FR" dirty="0"/>
              <a:t>Vassalise le Cambodge</a:t>
            </a:r>
          </a:p>
          <a:p>
            <a:r>
              <a:rPr lang="fr-FR" u="sng" dirty="0"/>
              <a:t>Extension maximale du Siam</a:t>
            </a:r>
            <a:endParaRPr lang="fr-FR" dirty="0"/>
          </a:p>
          <a:p>
            <a:endParaRPr lang="fr-FR" u="sng" dirty="0"/>
          </a:p>
          <a:p>
            <a:r>
              <a:rPr lang="fr-FR" dirty="0"/>
              <a:t>*Et fort de cette puissance</a:t>
            </a:r>
          </a:p>
          <a:p>
            <a:r>
              <a:rPr lang="fr-FR" dirty="0"/>
              <a:t>Le Siam s’ouvre aux Européens…</a:t>
            </a:r>
          </a:p>
        </p:txBody>
      </p:sp>
      <p:pic>
        <p:nvPicPr>
          <p:cNvPr id="31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5E99B064-3310-8530-1EB2-48144D4D1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51822" r="32837" b="21652"/>
          <a:stretch/>
        </p:blipFill>
        <p:spPr bwMode="auto">
          <a:xfrm>
            <a:off x="3868614" y="191175"/>
            <a:ext cx="8092023" cy="64756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D1F3656-C265-EEEF-D0F7-AE31C44243A6}"/>
              </a:ext>
            </a:extLst>
          </p:cNvPr>
          <p:cNvSpPr/>
          <p:nvPr/>
        </p:nvSpPr>
        <p:spPr>
          <a:xfrm>
            <a:off x="7523513" y="380775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E85B567-005C-06B6-29F4-6B8C71C2E53E}"/>
              </a:ext>
            </a:extLst>
          </p:cNvPr>
          <p:cNvSpPr/>
          <p:nvPr/>
        </p:nvSpPr>
        <p:spPr>
          <a:xfrm>
            <a:off x="9038439" y="435436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FFED667-7FDD-A1F9-DFD2-13A240D6B168}"/>
              </a:ext>
            </a:extLst>
          </p:cNvPr>
          <p:cNvSpPr/>
          <p:nvPr/>
        </p:nvSpPr>
        <p:spPr>
          <a:xfrm>
            <a:off x="5904931" y="152948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43BFAE0-5B26-AB1D-3B81-124650A21049}"/>
              </a:ext>
            </a:extLst>
          </p:cNvPr>
          <p:cNvSpPr/>
          <p:nvPr/>
        </p:nvSpPr>
        <p:spPr>
          <a:xfrm>
            <a:off x="8982725" y="1247748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06FB153-3934-09F3-2A62-AD0866E5A482}"/>
              </a:ext>
            </a:extLst>
          </p:cNvPr>
          <p:cNvSpPr/>
          <p:nvPr/>
        </p:nvSpPr>
        <p:spPr>
          <a:xfrm>
            <a:off x="7941248" y="16836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25C5C57-033E-6DF7-A6FB-CEE5A1DC0326}"/>
              </a:ext>
            </a:extLst>
          </p:cNvPr>
          <p:cNvSpPr/>
          <p:nvPr/>
        </p:nvSpPr>
        <p:spPr>
          <a:xfrm>
            <a:off x="10284824" y="4046081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82859A9-F0F4-185B-E646-ABD62377F2F8}"/>
              </a:ext>
            </a:extLst>
          </p:cNvPr>
          <p:cNvSpPr/>
          <p:nvPr/>
        </p:nvSpPr>
        <p:spPr>
          <a:xfrm>
            <a:off x="6056635" y="2959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1CF21A0E-32DC-D0D8-83D0-C63F9BD39C1D}"/>
              </a:ext>
            </a:extLst>
          </p:cNvPr>
          <p:cNvCxnSpPr>
            <a:cxnSpLocks/>
            <a:stCxn id="8" idx="6"/>
            <a:endCxn id="14" idx="2"/>
          </p:cNvCxnSpPr>
          <p:nvPr/>
        </p:nvCxnSpPr>
        <p:spPr>
          <a:xfrm>
            <a:off x="7826921" y="3961894"/>
            <a:ext cx="1211518" cy="54660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D7560AA6-A21A-CFE1-54E4-10FBDC183324}"/>
              </a:ext>
            </a:extLst>
          </p:cNvPr>
          <p:cNvSpPr/>
          <p:nvPr/>
        </p:nvSpPr>
        <p:spPr>
          <a:xfrm>
            <a:off x="7220105" y="2240252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80528B-3B10-CA3C-B44B-B5EC0AD05DF2}"/>
              </a:ext>
            </a:extLst>
          </p:cNvPr>
          <p:cNvSpPr/>
          <p:nvPr/>
        </p:nvSpPr>
        <p:spPr>
          <a:xfrm>
            <a:off x="3868613" y="191174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1584-1595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6258FC-52EE-693C-50FE-52778C441F10}"/>
              </a:ext>
            </a:extLst>
          </p:cNvPr>
          <p:cNvSpPr/>
          <p:nvPr/>
        </p:nvSpPr>
        <p:spPr>
          <a:xfrm>
            <a:off x="5472395" y="560506"/>
            <a:ext cx="1339941" cy="211251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0BD114A-2CEF-FE07-602D-2D8DE010B769}"/>
              </a:ext>
            </a:extLst>
          </p:cNvPr>
          <p:cNvSpPr/>
          <p:nvPr/>
        </p:nvSpPr>
        <p:spPr>
          <a:xfrm>
            <a:off x="6225801" y="226543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7BD0FED-1CDA-57B0-4671-ECA51ACB0EA7}"/>
              </a:ext>
            </a:extLst>
          </p:cNvPr>
          <p:cNvCxnSpPr>
            <a:cxnSpLocks/>
            <a:endCxn id="8" idx="6"/>
          </p:cNvCxnSpPr>
          <p:nvPr/>
        </p:nvCxnSpPr>
        <p:spPr>
          <a:xfrm flipH="1" flipV="1">
            <a:off x="7826921" y="3961894"/>
            <a:ext cx="859879" cy="39246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478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33A33-FF34-0007-F524-228149D8D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D7012E-4A4F-6899-7533-102586820315}"/>
              </a:ext>
            </a:extLst>
          </p:cNvPr>
          <p:cNvSpPr/>
          <p:nvPr/>
        </p:nvSpPr>
        <p:spPr>
          <a:xfrm>
            <a:off x="62011" y="107383"/>
            <a:ext cx="3654203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1584-1688 : … Le Siam s’ouvre aux Européens : commerçants hollandais de la VOC ; Echec de l’ambassade française de Louis XIV</a:t>
            </a:r>
          </a:p>
          <a:p>
            <a:endParaRPr lang="fr-FR" dirty="0"/>
          </a:p>
          <a:p>
            <a:r>
              <a:rPr lang="fr-FR" dirty="0"/>
              <a:t>*1613 : A Ayuthia, la VOC </a:t>
            </a:r>
            <a:r>
              <a:rPr lang="fr-FR" sz="1700" dirty="0"/>
              <a:t>hollandaise</a:t>
            </a:r>
            <a:r>
              <a:rPr lang="fr-FR" dirty="0"/>
              <a:t> Etablit un comptoir</a:t>
            </a:r>
          </a:p>
          <a:p>
            <a:endParaRPr lang="fr-FR" dirty="0"/>
          </a:p>
          <a:p>
            <a:r>
              <a:rPr lang="fr-FR" dirty="0"/>
              <a:t>*1662-79 : Sous Louis XIV</a:t>
            </a:r>
          </a:p>
          <a:p>
            <a:r>
              <a:rPr lang="fr-FR" dirty="0"/>
              <a:t>Mission de l’évêque français</a:t>
            </a:r>
          </a:p>
          <a:p>
            <a:r>
              <a:rPr lang="fr-FR" u="sng" dirty="0"/>
              <a:t>Pierre Lambert de la Motte</a:t>
            </a:r>
          </a:p>
          <a:p>
            <a:r>
              <a:rPr lang="fr-FR" i="1" dirty="0"/>
              <a:t>La conversion des Siamois au catholicisme est possible !</a:t>
            </a:r>
          </a:p>
          <a:p>
            <a:endParaRPr lang="fr-FR" dirty="0"/>
          </a:p>
          <a:p>
            <a:r>
              <a:rPr lang="fr-FR" dirty="0"/>
              <a:t>*1685-88 : Une ambassade française</a:t>
            </a:r>
          </a:p>
          <a:p>
            <a:r>
              <a:rPr lang="fr-FR" dirty="0"/>
              <a:t>Mais trop exigeants</a:t>
            </a:r>
          </a:p>
          <a:p>
            <a:r>
              <a:rPr lang="fr-FR" dirty="0"/>
              <a:t>Les Français sont chassés</a:t>
            </a:r>
          </a:p>
          <a:p>
            <a:endParaRPr lang="fr-FR" dirty="0"/>
          </a:p>
          <a:p>
            <a:r>
              <a:rPr lang="fr-FR" dirty="0"/>
              <a:t>*Désormais, méfiance du Siam</a:t>
            </a:r>
          </a:p>
          <a:p>
            <a:r>
              <a:rPr lang="fr-FR" dirty="0"/>
              <a:t>Envers les étrangers européens…</a:t>
            </a:r>
          </a:p>
          <a:p>
            <a:endParaRPr lang="fr-FR" dirty="0"/>
          </a:p>
          <a:p>
            <a:r>
              <a:rPr lang="fr-FR" dirty="0"/>
              <a:t>*Et maintenant</a:t>
            </a:r>
          </a:p>
          <a:p>
            <a:r>
              <a:rPr lang="fr-FR" dirty="0"/>
              <a:t>Après la Birmanie et le Siam</a:t>
            </a:r>
          </a:p>
          <a:p>
            <a:r>
              <a:rPr lang="fr-FR" dirty="0"/>
              <a:t>Le 3</a:t>
            </a:r>
            <a:r>
              <a:rPr lang="fr-FR" baseline="30000" dirty="0"/>
              <a:t>ème</a:t>
            </a:r>
            <a:r>
              <a:rPr lang="fr-FR" dirty="0"/>
              <a:t> acteur, le </a:t>
            </a:r>
            <a:r>
              <a:rPr lang="fr-FR" dirty="0" err="1"/>
              <a:t>Dai</a:t>
            </a:r>
            <a:r>
              <a:rPr lang="fr-FR" dirty="0"/>
              <a:t> Viêt…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31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F909FECF-3A3D-BE4F-582F-A92DE2DE4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51822" r="32837" b="21652"/>
          <a:stretch/>
        </p:blipFill>
        <p:spPr bwMode="auto">
          <a:xfrm>
            <a:off x="3868614" y="191175"/>
            <a:ext cx="8092023" cy="64756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5935209-8B0A-5F7B-ABEE-71C79FCB6AF5}"/>
              </a:ext>
            </a:extLst>
          </p:cNvPr>
          <p:cNvSpPr/>
          <p:nvPr/>
        </p:nvSpPr>
        <p:spPr>
          <a:xfrm>
            <a:off x="7523513" y="380775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E816FD7-5075-F6E6-465D-21A1A2EBA186}"/>
              </a:ext>
            </a:extLst>
          </p:cNvPr>
          <p:cNvSpPr/>
          <p:nvPr/>
        </p:nvSpPr>
        <p:spPr>
          <a:xfrm>
            <a:off x="9038439" y="4354360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8B1F24D-E01D-66F9-7483-913EC807F919}"/>
              </a:ext>
            </a:extLst>
          </p:cNvPr>
          <p:cNvSpPr/>
          <p:nvPr/>
        </p:nvSpPr>
        <p:spPr>
          <a:xfrm>
            <a:off x="8982725" y="1247748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2911F609-4C33-6AFA-59DE-159C1238C0BC}"/>
              </a:ext>
            </a:extLst>
          </p:cNvPr>
          <p:cNvSpPr/>
          <p:nvPr/>
        </p:nvSpPr>
        <p:spPr>
          <a:xfrm>
            <a:off x="7941248" y="16836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D0A98E6-B93B-30CF-4AA1-AA982115E66E}"/>
              </a:ext>
            </a:extLst>
          </p:cNvPr>
          <p:cNvSpPr/>
          <p:nvPr/>
        </p:nvSpPr>
        <p:spPr>
          <a:xfrm>
            <a:off x="10284824" y="4046081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72EC18B-1821-B169-CD38-FD6DDF655827}"/>
              </a:ext>
            </a:extLst>
          </p:cNvPr>
          <p:cNvSpPr/>
          <p:nvPr/>
        </p:nvSpPr>
        <p:spPr>
          <a:xfrm>
            <a:off x="6056635" y="2959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AD8A6D4-448A-5DEE-3DB0-3109ABD3C00D}"/>
              </a:ext>
            </a:extLst>
          </p:cNvPr>
          <p:cNvSpPr/>
          <p:nvPr/>
        </p:nvSpPr>
        <p:spPr>
          <a:xfrm>
            <a:off x="7220105" y="2240252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BF43D9-E42D-C86E-677D-6CC4084AC495}"/>
              </a:ext>
            </a:extLst>
          </p:cNvPr>
          <p:cNvSpPr/>
          <p:nvPr/>
        </p:nvSpPr>
        <p:spPr>
          <a:xfrm>
            <a:off x="3868613" y="191174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1613-1688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C198493-66BF-2169-B360-CB22FA9D203E}"/>
              </a:ext>
            </a:extLst>
          </p:cNvPr>
          <p:cNvSpPr/>
          <p:nvPr/>
        </p:nvSpPr>
        <p:spPr>
          <a:xfrm>
            <a:off x="5904931" y="152948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DA20CA-4291-CB50-429C-6B97CA72A77B}"/>
              </a:ext>
            </a:extLst>
          </p:cNvPr>
          <p:cNvSpPr/>
          <p:nvPr/>
        </p:nvSpPr>
        <p:spPr>
          <a:xfrm>
            <a:off x="5472395" y="560506"/>
            <a:ext cx="1339941" cy="211251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4E58BA8-C76C-0CD7-E237-07EC4D063CA4}"/>
              </a:ext>
            </a:extLst>
          </p:cNvPr>
          <p:cNvSpPr/>
          <p:nvPr/>
        </p:nvSpPr>
        <p:spPr>
          <a:xfrm>
            <a:off x="6225801" y="226543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B94E323-330F-E634-7B12-D0F45200EBCE}"/>
              </a:ext>
            </a:extLst>
          </p:cNvPr>
          <p:cNvCxnSpPr>
            <a:cxnSpLocks/>
          </p:cNvCxnSpPr>
          <p:nvPr/>
        </p:nvCxnSpPr>
        <p:spPr>
          <a:xfrm>
            <a:off x="7826921" y="3961894"/>
            <a:ext cx="1211518" cy="54660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01D46BA-28E0-4BFA-D403-725949FC9980}"/>
              </a:ext>
            </a:extLst>
          </p:cNvPr>
          <p:cNvCxnSpPr>
            <a:cxnSpLocks/>
          </p:cNvCxnSpPr>
          <p:nvPr/>
        </p:nvCxnSpPr>
        <p:spPr>
          <a:xfrm flipH="1" flipV="1">
            <a:off x="7826921" y="3961894"/>
            <a:ext cx="859879" cy="39246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6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DA115-E9C4-25E3-2089-D0FADB81D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003EF2D-40FE-17FF-8A97-7DDD03DB69FC}"/>
              </a:ext>
            </a:extLst>
          </p:cNvPr>
          <p:cNvSpPr/>
          <p:nvPr/>
        </p:nvSpPr>
        <p:spPr>
          <a:xfrm>
            <a:off x="107853" y="95534"/>
            <a:ext cx="4682512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1238-1364 : Attaques des Mongols venus de Chine : Résistances du </a:t>
            </a:r>
            <a:r>
              <a:rPr lang="fr-FR" sz="1800" b="1" dirty="0" err="1"/>
              <a:t>Dai</a:t>
            </a:r>
            <a:r>
              <a:rPr lang="fr-FR" sz="1800" b="1" dirty="0"/>
              <a:t> Viêt et du Champa ; Déstabilisation de la Birmanie ; Déclin et reflux de l’Empire khmer ; </a:t>
            </a:r>
            <a:r>
              <a:rPr lang="fr-FR" b="1" dirty="0"/>
              <a:t>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1) 1250 : 1</a:t>
            </a:r>
            <a:r>
              <a:rPr lang="fr-FR" baseline="30000" dirty="0"/>
              <a:t>ères</a:t>
            </a:r>
            <a:r>
              <a:rPr lang="fr-FR" dirty="0"/>
              <a:t> attaques mongoles…</a:t>
            </a:r>
          </a:p>
          <a:p>
            <a:pPr marL="342900" lvl="0" indent="-342900">
              <a:buAutoNum type="arabicParenR"/>
            </a:pPr>
            <a:endParaRPr lang="fr-FR" dirty="0"/>
          </a:p>
          <a:p>
            <a:pPr lvl="0"/>
            <a:r>
              <a:rPr lang="fr-FR" dirty="0"/>
              <a:t>*1253 : Au nord…</a:t>
            </a:r>
          </a:p>
          <a:p>
            <a:pPr lvl="0"/>
            <a:r>
              <a:rPr lang="fr-FR" dirty="0"/>
              <a:t>Le </a:t>
            </a:r>
            <a:r>
              <a:rPr lang="fr-FR" dirty="0" err="1"/>
              <a:t>Nanzhao</a:t>
            </a:r>
            <a:r>
              <a:rPr lang="fr-FR" dirty="0"/>
              <a:t> est envahi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*1253-57-83-85 : A l’est…</a:t>
            </a:r>
          </a:p>
          <a:p>
            <a:pPr lvl="0"/>
            <a:r>
              <a:rPr lang="fr-FR" dirty="0"/>
              <a:t>Le </a:t>
            </a:r>
            <a:r>
              <a:rPr lang="fr-FR" dirty="0" err="1"/>
              <a:t>Dai</a:t>
            </a:r>
            <a:r>
              <a:rPr lang="fr-FR" dirty="0"/>
              <a:t> Viêt et le Champa</a:t>
            </a:r>
          </a:p>
          <a:p>
            <a:pPr lvl="0"/>
            <a:r>
              <a:rPr lang="fr-FR" dirty="0"/>
              <a:t>Subissent de nombreuses attaques</a:t>
            </a:r>
          </a:p>
          <a:p>
            <a:pPr lvl="0"/>
            <a:r>
              <a:rPr lang="fr-FR" dirty="0"/>
              <a:t>Mais ils parviennent à résister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NB : 1293 : Expédition sino-mongole à Java</a:t>
            </a:r>
          </a:p>
          <a:p>
            <a:pPr lvl="0"/>
            <a:r>
              <a:rPr lang="fr-FR" dirty="0"/>
              <a:t>A revoir…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*En revanche…</a:t>
            </a:r>
          </a:p>
        </p:txBody>
      </p:sp>
      <p:pic>
        <p:nvPicPr>
          <p:cNvPr id="15" name="Picture 2" descr="C:\Users\Christophe\Pictures\My Scans\2014-07 (juil.)\scan0011.jpg">
            <a:extLst>
              <a:ext uri="{FF2B5EF4-FFF2-40B4-BE49-F238E27FC236}">
                <a16:creationId xmlns:a16="http://schemas.microsoft.com/office/drawing/2014/main" id="{CE49E43A-A5CA-FD36-89BC-8F042E105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42" t="46687" r="33086" b="22202"/>
          <a:stretch/>
        </p:blipFill>
        <p:spPr bwMode="auto">
          <a:xfrm>
            <a:off x="4907618" y="112480"/>
            <a:ext cx="7176530" cy="664998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52B564F-178D-EADA-24AB-03528A70F739}"/>
              </a:ext>
            </a:extLst>
          </p:cNvPr>
          <p:cNvSpPr/>
          <p:nvPr/>
        </p:nvSpPr>
        <p:spPr>
          <a:xfrm>
            <a:off x="4907618" y="112480"/>
            <a:ext cx="1188382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1253-1287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4821A2E-64BB-4125-4081-D775449F31A8}"/>
              </a:ext>
            </a:extLst>
          </p:cNvPr>
          <p:cNvSpPr/>
          <p:nvPr/>
        </p:nvSpPr>
        <p:spPr>
          <a:xfrm>
            <a:off x="6636016" y="2554404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9CA12FB-FB4E-379E-A234-503FE235E440}"/>
              </a:ext>
            </a:extLst>
          </p:cNvPr>
          <p:cNvSpPr/>
          <p:nvPr/>
        </p:nvSpPr>
        <p:spPr>
          <a:xfrm>
            <a:off x="9750159" y="1896021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E84CBB-373B-2CEB-8059-56E0B7EFD215}"/>
              </a:ext>
            </a:extLst>
          </p:cNvPr>
          <p:cNvSpPr/>
          <p:nvPr/>
        </p:nvSpPr>
        <p:spPr>
          <a:xfrm>
            <a:off x="10559676" y="352987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95D4353-16EA-2CF7-53C8-257593D868DA}"/>
              </a:ext>
            </a:extLst>
          </p:cNvPr>
          <p:cNvCxnSpPr>
            <a:cxnSpLocks/>
          </p:cNvCxnSpPr>
          <p:nvPr/>
        </p:nvCxnSpPr>
        <p:spPr>
          <a:xfrm flipH="1" flipV="1">
            <a:off x="10240151" y="2264189"/>
            <a:ext cx="578500" cy="1694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149BD493-0220-7968-1086-E344F0EBD081}"/>
              </a:ext>
            </a:extLst>
          </p:cNvPr>
          <p:cNvSpPr/>
          <p:nvPr/>
        </p:nvSpPr>
        <p:spPr>
          <a:xfrm>
            <a:off x="9446751" y="4711704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22F14FB4-899F-2CB0-394B-511AFE9CA5D6}"/>
              </a:ext>
            </a:extLst>
          </p:cNvPr>
          <p:cNvCxnSpPr>
            <a:cxnSpLocks/>
          </p:cNvCxnSpPr>
          <p:nvPr/>
        </p:nvCxnSpPr>
        <p:spPr>
          <a:xfrm flipH="1">
            <a:off x="10974274" y="3529876"/>
            <a:ext cx="399276" cy="74262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9AF067D-B171-520C-EB73-42FF0E3B8965}"/>
              </a:ext>
            </a:extLst>
          </p:cNvPr>
          <p:cNvCxnSpPr>
            <a:cxnSpLocks/>
          </p:cNvCxnSpPr>
          <p:nvPr/>
        </p:nvCxnSpPr>
        <p:spPr>
          <a:xfrm flipV="1">
            <a:off x="10818651" y="1896021"/>
            <a:ext cx="1109799" cy="38511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F7C1F999-5927-F28F-412A-18AF2899F619}"/>
              </a:ext>
            </a:extLst>
          </p:cNvPr>
          <p:cNvCxnSpPr>
            <a:cxnSpLocks/>
          </p:cNvCxnSpPr>
          <p:nvPr/>
        </p:nvCxnSpPr>
        <p:spPr>
          <a:xfrm flipV="1">
            <a:off x="11373550" y="1941167"/>
            <a:ext cx="507098" cy="15887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E46758B1-5AB5-384A-410D-34FE7AA4CD33}"/>
              </a:ext>
            </a:extLst>
          </p:cNvPr>
          <p:cNvCxnSpPr>
            <a:cxnSpLocks/>
          </p:cNvCxnSpPr>
          <p:nvPr/>
        </p:nvCxnSpPr>
        <p:spPr>
          <a:xfrm flipH="1" flipV="1">
            <a:off x="9598455" y="2944535"/>
            <a:ext cx="1112925" cy="132796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5F416C85-5609-1D94-1EBD-D499F87BB8D0}"/>
              </a:ext>
            </a:extLst>
          </p:cNvPr>
          <p:cNvCxnSpPr>
            <a:cxnSpLocks/>
          </p:cNvCxnSpPr>
          <p:nvPr/>
        </p:nvCxnSpPr>
        <p:spPr>
          <a:xfrm>
            <a:off x="11016104" y="4272502"/>
            <a:ext cx="610995" cy="18628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0DF806F5-5D38-D246-BF68-5D169C9B2A44}"/>
              </a:ext>
            </a:extLst>
          </p:cNvPr>
          <p:cNvSpPr/>
          <p:nvPr/>
        </p:nvSpPr>
        <p:spPr>
          <a:xfrm>
            <a:off x="11196687" y="4032072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1283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FD69CEF-EE65-6F97-DC12-AF84E29360E1}"/>
              </a:ext>
            </a:extLst>
          </p:cNvPr>
          <p:cNvSpPr/>
          <p:nvPr/>
        </p:nvSpPr>
        <p:spPr>
          <a:xfrm>
            <a:off x="9210937" y="2558151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1285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CB2A394-BDC2-E43E-58E3-BA9645384AD8}"/>
              </a:ext>
            </a:extLst>
          </p:cNvPr>
          <p:cNvSpPr/>
          <p:nvPr/>
        </p:nvSpPr>
        <p:spPr>
          <a:xfrm>
            <a:off x="11321601" y="6191093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1293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FAF1201A-1CD0-A35C-CEA3-20F2DD569FA7}"/>
              </a:ext>
            </a:extLst>
          </p:cNvPr>
          <p:cNvCxnSpPr>
            <a:cxnSpLocks/>
            <a:stCxn id="55" idx="2"/>
          </p:cNvCxnSpPr>
          <p:nvPr/>
        </p:nvCxnSpPr>
        <p:spPr>
          <a:xfrm>
            <a:off x="9747008" y="1257485"/>
            <a:ext cx="154855" cy="6305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F51F3AE5-F90A-2489-4883-D8F456D5ED46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0009134" y="1470383"/>
            <a:ext cx="523159" cy="47078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F68F9F0-2B99-CAE4-D2F6-4AF05C2F31A8}"/>
              </a:ext>
            </a:extLst>
          </p:cNvPr>
          <p:cNvSpPr/>
          <p:nvPr/>
        </p:nvSpPr>
        <p:spPr>
          <a:xfrm>
            <a:off x="9389615" y="888153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1253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C6CB6EF-2E62-FD11-A6D6-40C872913FD1}"/>
              </a:ext>
            </a:extLst>
          </p:cNvPr>
          <p:cNvSpPr/>
          <p:nvPr/>
        </p:nvSpPr>
        <p:spPr>
          <a:xfrm>
            <a:off x="10174900" y="1101051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1257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17933609-B462-BCB9-FA02-AFAA90C0B1AC}"/>
              </a:ext>
            </a:extLst>
          </p:cNvPr>
          <p:cNvSpPr/>
          <p:nvPr/>
        </p:nvSpPr>
        <p:spPr>
          <a:xfrm>
            <a:off x="8682248" y="1551635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12028F4-9AF6-2221-B915-88ED508B861C}"/>
              </a:ext>
            </a:extLst>
          </p:cNvPr>
          <p:cNvSpPr/>
          <p:nvPr/>
        </p:nvSpPr>
        <p:spPr>
          <a:xfrm>
            <a:off x="2449109" y="228113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64BD7AB8-ED70-1B0B-5D6B-AB9F4844A317}"/>
              </a:ext>
            </a:extLst>
          </p:cNvPr>
          <p:cNvSpPr/>
          <p:nvPr/>
        </p:nvSpPr>
        <p:spPr>
          <a:xfrm>
            <a:off x="2600813" y="3129193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832EBC8F-2DD7-142D-A59D-CA02E2E4678F}"/>
              </a:ext>
            </a:extLst>
          </p:cNvPr>
          <p:cNvSpPr/>
          <p:nvPr/>
        </p:nvSpPr>
        <p:spPr>
          <a:xfrm>
            <a:off x="3021474" y="3120721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99580C76-2CF8-7B4A-F34D-C8B1319EF512}"/>
              </a:ext>
            </a:extLst>
          </p:cNvPr>
          <p:cNvCxnSpPr>
            <a:cxnSpLocks/>
            <a:stCxn id="55" idx="2"/>
          </p:cNvCxnSpPr>
          <p:nvPr/>
        </p:nvCxnSpPr>
        <p:spPr>
          <a:xfrm flipH="1">
            <a:off x="8992722" y="1257485"/>
            <a:ext cx="754286" cy="35385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DA3633F4-BC11-E731-2B1A-20198B1A8A70}"/>
              </a:ext>
            </a:extLst>
          </p:cNvPr>
          <p:cNvSpPr/>
          <p:nvPr/>
        </p:nvSpPr>
        <p:spPr>
          <a:xfrm>
            <a:off x="10240151" y="332812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6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012" y="107383"/>
            <a:ext cx="3669305" cy="64171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1627-1674 : Au </a:t>
            </a:r>
            <a:r>
              <a:rPr lang="fr-FR" b="1" dirty="0" err="1"/>
              <a:t>Dai</a:t>
            </a:r>
            <a:r>
              <a:rPr lang="fr-FR" b="1" dirty="0"/>
              <a:t> Viêt, guerre civile et division entre les Trinh au nord et les Nguyen au sud</a:t>
            </a:r>
            <a:endParaRPr lang="fr-FR" dirty="0"/>
          </a:p>
          <a:p>
            <a:endParaRPr lang="fr-FR" dirty="0"/>
          </a:p>
          <a:p>
            <a:r>
              <a:rPr lang="fr-FR" dirty="0"/>
              <a:t>Rappel…</a:t>
            </a:r>
          </a:p>
          <a:p>
            <a:r>
              <a:rPr lang="fr-FR" dirty="0"/>
              <a:t>*1471</a:t>
            </a:r>
          </a:p>
          <a:p>
            <a:r>
              <a:rPr lang="fr-FR" dirty="0"/>
              <a:t>Sous la dynastie des </a:t>
            </a:r>
            <a:r>
              <a:rPr lang="fr-FR" dirty="0" err="1"/>
              <a:t>Lê</a:t>
            </a:r>
            <a:r>
              <a:rPr lang="fr-FR" dirty="0"/>
              <a:t> (1428-1788) le </a:t>
            </a:r>
            <a:r>
              <a:rPr lang="fr-FR" dirty="0" err="1"/>
              <a:t>Dai</a:t>
            </a:r>
            <a:r>
              <a:rPr lang="fr-FR" dirty="0"/>
              <a:t> Viêt poursuit</a:t>
            </a:r>
          </a:p>
          <a:p>
            <a:r>
              <a:rPr lang="fr-FR" dirty="0"/>
              <a:t>La conquête du Champa</a:t>
            </a:r>
          </a:p>
          <a:p>
            <a:endParaRPr lang="fr-FR" dirty="0"/>
          </a:p>
          <a:p>
            <a:r>
              <a:rPr lang="fr-FR" dirty="0"/>
              <a:t>*Mais à la fin XVIe siècle</a:t>
            </a:r>
          </a:p>
          <a:p>
            <a:r>
              <a:rPr lang="fr-FR" dirty="0"/>
              <a:t>Affaiblissement des </a:t>
            </a:r>
            <a:r>
              <a:rPr lang="fr-FR" dirty="0" err="1"/>
              <a:t>Lê</a:t>
            </a:r>
            <a:endParaRPr lang="fr-FR" dirty="0"/>
          </a:p>
          <a:p>
            <a:endParaRPr lang="fr-FR" dirty="0"/>
          </a:p>
          <a:p>
            <a:r>
              <a:rPr lang="fr-FR" dirty="0"/>
              <a:t>Et deux dynasties rivales de seigneurs contrôlent le royaume</a:t>
            </a:r>
          </a:p>
          <a:p>
            <a:r>
              <a:rPr lang="fr-FR" dirty="0"/>
              <a:t>Les Trinh au nord à Hanoï</a:t>
            </a:r>
          </a:p>
          <a:p>
            <a:r>
              <a:rPr lang="fr-FR" dirty="0"/>
              <a:t>Et les Nguyen au sud à Hué (1635)</a:t>
            </a:r>
          </a:p>
          <a:p>
            <a:endParaRPr lang="fr-FR" dirty="0"/>
          </a:p>
          <a:p>
            <a:r>
              <a:rPr lang="fr-FR" dirty="0"/>
              <a:t>*A Hanoï, les Trinh gouvernent</a:t>
            </a:r>
          </a:p>
          <a:p>
            <a:r>
              <a:rPr lang="fr-FR" sz="1600" dirty="0"/>
              <a:t>Tout en maintenant les </a:t>
            </a:r>
            <a:r>
              <a:rPr lang="fr-FR" sz="1600" dirty="0" err="1"/>
              <a:t>Lê</a:t>
            </a:r>
            <a:r>
              <a:rPr lang="fr-FR" sz="1600" dirty="0"/>
              <a:t> sur leur trône</a:t>
            </a:r>
          </a:p>
          <a:p>
            <a:endParaRPr lang="fr-FR" dirty="0"/>
          </a:p>
          <a:p>
            <a:r>
              <a:rPr lang="fr-FR" sz="1700" dirty="0"/>
              <a:t>*Pour les Nguyen, les Trinh </a:t>
            </a:r>
            <a:r>
              <a:rPr lang="fr-FR" sz="1700" i="1" dirty="0"/>
              <a:t>usurpateurs</a:t>
            </a:r>
          </a:p>
          <a:p>
            <a:r>
              <a:rPr lang="fr-FR" dirty="0"/>
              <a:t>*Pour les Trinh, les Nguyen </a:t>
            </a:r>
            <a:r>
              <a:rPr lang="fr-FR" i="1" dirty="0"/>
              <a:t>insoumis</a:t>
            </a:r>
          </a:p>
        </p:txBody>
      </p:sp>
      <p:pic>
        <p:nvPicPr>
          <p:cNvPr id="31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C5AB6B5D-3218-C00E-CB5F-6BC7B87B1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51822" r="32837" b="21652"/>
          <a:stretch/>
        </p:blipFill>
        <p:spPr bwMode="auto">
          <a:xfrm>
            <a:off x="3868614" y="191175"/>
            <a:ext cx="8092023" cy="64756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8EBCEB9C-C6D9-AC8D-0D7F-5F18ECC57B6F}"/>
              </a:ext>
            </a:extLst>
          </p:cNvPr>
          <p:cNvSpPr/>
          <p:nvPr/>
        </p:nvSpPr>
        <p:spPr>
          <a:xfrm>
            <a:off x="7523513" y="3807754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B4C57C9-659C-F1BB-BD3F-A90B97B0EE96}"/>
              </a:ext>
            </a:extLst>
          </p:cNvPr>
          <p:cNvSpPr/>
          <p:nvPr/>
        </p:nvSpPr>
        <p:spPr>
          <a:xfrm>
            <a:off x="9038439" y="4354360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3DFFD12-62D2-D59D-50F4-053D5577D7E3}"/>
              </a:ext>
            </a:extLst>
          </p:cNvPr>
          <p:cNvSpPr/>
          <p:nvPr/>
        </p:nvSpPr>
        <p:spPr>
          <a:xfrm>
            <a:off x="8982725" y="1247748"/>
            <a:ext cx="303408" cy="308279"/>
          </a:xfrm>
          <a:prstGeom prst="ellipse">
            <a:avLst/>
          </a:prstGeom>
          <a:solidFill>
            <a:srgbClr val="FF99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70DB52C-8628-EC3B-D06D-C375FE2D84FC}"/>
              </a:ext>
            </a:extLst>
          </p:cNvPr>
          <p:cNvSpPr/>
          <p:nvPr/>
        </p:nvSpPr>
        <p:spPr>
          <a:xfrm>
            <a:off x="7941248" y="16836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A346277B-622E-2F3E-5F45-4290D71D42E2}"/>
              </a:ext>
            </a:extLst>
          </p:cNvPr>
          <p:cNvSpPr/>
          <p:nvPr/>
        </p:nvSpPr>
        <p:spPr>
          <a:xfrm>
            <a:off x="10284824" y="4046081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EEACE9F-BEFB-AD38-1F64-51D2004C4F84}"/>
              </a:ext>
            </a:extLst>
          </p:cNvPr>
          <p:cNvSpPr/>
          <p:nvPr/>
        </p:nvSpPr>
        <p:spPr>
          <a:xfrm>
            <a:off x="9798536" y="2728533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DCAA2A6-5938-04C1-08E5-49C0A5D305C9}"/>
              </a:ext>
            </a:extLst>
          </p:cNvPr>
          <p:cNvSpPr/>
          <p:nvPr/>
        </p:nvSpPr>
        <p:spPr>
          <a:xfrm>
            <a:off x="2722340" y="4235197"/>
            <a:ext cx="303408" cy="308279"/>
          </a:xfrm>
          <a:prstGeom prst="ellipse">
            <a:avLst/>
          </a:prstGeom>
          <a:solidFill>
            <a:srgbClr val="FF99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AB31AF7-DBB2-A19D-618A-48476CDC8178}"/>
              </a:ext>
            </a:extLst>
          </p:cNvPr>
          <p:cNvSpPr/>
          <p:nvPr/>
        </p:nvSpPr>
        <p:spPr>
          <a:xfrm>
            <a:off x="3413502" y="4508499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751E066-D1FB-86E1-0DE5-BC132EE45EEF}"/>
              </a:ext>
            </a:extLst>
          </p:cNvPr>
          <p:cNvSpPr/>
          <p:nvPr/>
        </p:nvSpPr>
        <p:spPr>
          <a:xfrm>
            <a:off x="7220105" y="2240252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B20089-18E3-E604-9A04-0B00226355E3}"/>
              </a:ext>
            </a:extLst>
          </p:cNvPr>
          <p:cNvSpPr/>
          <p:nvPr/>
        </p:nvSpPr>
        <p:spPr>
          <a:xfrm>
            <a:off x="3868613" y="191174"/>
            <a:ext cx="70338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1600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7DD61E0-D4FE-D0C8-31FC-F03FF6C3C67E}"/>
              </a:ext>
            </a:extLst>
          </p:cNvPr>
          <p:cNvSpPr/>
          <p:nvPr/>
        </p:nvSpPr>
        <p:spPr>
          <a:xfrm>
            <a:off x="5904931" y="152948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BACA7D-64A1-1C4F-4871-5DE8928642D4}"/>
              </a:ext>
            </a:extLst>
          </p:cNvPr>
          <p:cNvSpPr/>
          <p:nvPr/>
        </p:nvSpPr>
        <p:spPr>
          <a:xfrm>
            <a:off x="5472395" y="560506"/>
            <a:ext cx="1339941" cy="211251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5FA8644-0CB4-3A65-BC0F-2A28D262E1B9}"/>
              </a:ext>
            </a:extLst>
          </p:cNvPr>
          <p:cNvSpPr/>
          <p:nvPr/>
        </p:nvSpPr>
        <p:spPr>
          <a:xfrm>
            <a:off x="6225801" y="226543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4898073-4D64-1DD7-624B-6E7CF4EB16F7}"/>
              </a:ext>
            </a:extLst>
          </p:cNvPr>
          <p:cNvSpPr/>
          <p:nvPr/>
        </p:nvSpPr>
        <p:spPr>
          <a:xfrm>
            <a:off x="6056635" y="2959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719FF10-9624-5EBB-995B-14EE1E0923FD}"/>
              </a:ext>
            </a:extLst>
          </p:cNvPr>
          <p:cNvCxnSpPr>
            <a:cxnSpLocks/>
          </p:cNvCxnSpPr>
          <p:nvPr/>
        </p:nvCxnSpPr>
        <p:spPr>
          <a:xfrm>
            <a:off x="7826921" y="3961894"/>
            <a:ext cx="1211518" cy="54660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3F264CD-7607-C995-A031-9E639F846950}"/>
              </a:ext>
            </a:extLst>
          </p:cNvPr>
          <p:cNvCxnSpPr>
            <a:cxnSpLocks/>
          </p:cNvCxnSpPr>
          <p:nvPr/>
        </p:nvCxnSpPr>
        <p:spPr>
          <a:xfrm flipH="1" flipV="1">
            <a:off x="7826921" y="3961894"/>
            <a:ext cx="859879" cy="39246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148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3D24E-901A-F7E8-B1C6-4A7FD7925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67C208-734E-3F15-9926-29F0ADC0E94F}"/>
              </a:ext>
            </a:extLst>
          </p:cNvPr>
          <p:cNvSpPr/>
          <p:nvPr/>
        </p:nvSpPr>
        <p:spPr>
          <a:xfrm>
            <a:off x="62012" y="107383"/>
            <a:ext cx="3643384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1627-1674 : Au </a:t>
            </a:r>
            <a:r>
              <a:rPr lang="fr-FR" b="1" dirty="0" err="1"/>
              <a:t>Dai</a:t>
            </a:r>
            <a:r>
              <a:rPr lang="fr-FR" b="1" dirty="0"/>
              <a:t> Viêt, guerre civile et division entre les Trinh au nord et les Nguyen au sud</a:t>
            </a:r>
            <a:endParaRPr lang="fr-FR" dirty="0"/>
          </a:p>
          <a:p>
            <a:endParaRPr lang="fr-FR" dirty="0"/>
          </a:p>
          <a:p>
            <a:r>
              <a:rPr lang="fr-FR" dirty="0"/>
              <a:t>*1627 : La guerre civile éclate</a:t>
            </a:r>
          </a:p>
          <a:p>
            <a:r>
              <a:rPr lang="fr-FR" dirty="0"/>
              <a:t>Entre les Trinh et les Nguyen…</a:t>
            </a:r>
          </a:p>
          <a:p>
            <a:endParaRPr lang="fr-FR" dirty="0"/>
          </a:p>
          <a:p>
            <a:r>
              <a:rPr lang="fr-FR" dirty="0"/>
              <a:t>NB : Les Trinh, armée plus puissante</a:t>
            </a:r>
          </a:p>
          <a:p>
            <a:r>
              <a:rPr lang="fr-FR" dirty="0"/>
              <a:t>Qui domine la société</a:t>
            </a:r>
          </a:p>
          <a:p>
            <a:endParaRPr lang="fr-FR" dirty="0"/>
          </a:p>
          <a:p>
            <a:r>
              <a:rPr lang="fr-FR" dirty="0"/>
              <a:t>*1674 : Fin du conflit</a:t>
            </a:r>
          </a:p>
          <a:p>
            <a:r>
              <a:rPr lang="fr-FR" dirty="0"/>
              <a:t>Chacun campe sur ses positions</a:t>
            </a:r>
          </a:p>
          <a:p>
            <a:r>
              <a:rPr lang="fr-FR" dirty="0"/>
              <a:t>Et le </a:t>
            </a:r>
            <a:r>
              <a:rPr lang="fr-FR" dirty="0" err="1"/>
              <a:t>Dai</a:t>
            </a:r>
            <a:r>
              <a:rPr lang="fr-FR" dirty="0"/>
              <a:t> Viêt est coupé en deux</a:t>
            </a:r>
          </a:p>
          <a:p>
            <a:endParaRPr lang="fr-FR" dirty="0"/>
          </a:p>
          <a:p>
            <a:r>
              <a:rPr lang="fr-FR" dirty="0"/>
              <a:t>NB : Limite à Dong </a:t>
            </a:r>
            <a:r>
              <a:rPr lang="fr-FR" dirty="0" err="1"/>
              <a:t>Hoi</a:t>
            </a:r>
            <a:endParaRPr lang="fr-FR" dirty="0"/>
          </a:p>
          <a:p>
            <a:r>
              <a:rPr lang="fr-FR" dirty="0"/>
              <a:t>60 km au nord de celle de 1954…</a:t>
            </a:r>
          </a:p>
          <a:p>
            <a:endParaRPr lang="fr-FR" dirty="0"/>
          </a:p>
          <a:p>
            <a:r>
              <a:rPr lang="fr-FR" dirty="0"/>
              <a:t>*Bilan…</a:t>
            </a:r>
          </a:p>
        </p:txBody>
      </p:sp>
      <p:pic>
        <p:nvPicPr>
          <p:cNvPr id="31" name="Picture 2" descr="C:\Users\Christophe\Pictures\My Scans\2014-07 (juil.)\scan0001.jpg">
            <a:extLst>
              <a:ext uri="{FF2B5EF4-FFF2-40B4-BE49-F238E27FC236}">
                <a16:creationId xmlns:a16="http://schemas.microsoft.com/office/drawing/2014/main" id="{5A17BA0B-E81F-8D0B-14E3-5AF4C64E0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01" t="51822" r="32837" b="21652"/>
          <a:stretch/>
        </p:blipFill>
        <p:spPr bwMode="auto">
          <a:xfrm>
            <a:off x="3868614" y="191175"/>
            <a:ext cx="8092023" cy="64756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50797419-2D7E-D64E-8A3A-4CBD67DC5308}"/>
              </a:ext>
            </a:extLst>
          </p:cNvPr>
          <p:cNvSpPr/>
          <p:nvPr/>
        </p:nvSpPr>
        <p:spPr>
          <a:xfrm>
            <a:off x="7523513" y="3807754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AF9B463C-B1BC-5A36-EBE6-2CF71569932C}"/>
              </a:ext>
            </a:extLst>
          </p:cNvPr>
          <p:cNvSpPr/>
          <p:nvPr/>
        </p:nvSpPr>
        <p:spPr>
          <a:xfrm>
            <a:off x="9038439" y="4354360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5E31454F-D952-65CB-351C-050C17192736}"/>
              </a:ext>
            </a:extLst>
          </p:cNvPr>
          <p:cNvSpPr/>
          <p:nvPr/>
        </p:nvSpPr>
        <p:spPr>
          <a:xfrm>
            <a:off x="8982725" y="1247748"/>
            <a:ext cx="303408" cy="308279"/>
          </a:xfrm>
          <a:prstGeom prst="ellipse">
            <a:avLst/>
          </a:prstGeom>
          <a:solidFill>
            <a:srgbClr val="FF99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611A3A91-F883-096D-521C-3E3BE2198D4D}"/>
              </a:ext>
            </a:extLst>
          </p:cNvPr>
          <p:cNvSpPr/>
          <p:nvPr/>
        </p:nvSpPr>
        <p:spPr>
          <a:xfrm>
            <a:off x="7941248" y="16836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DC10CDF-74E4-EE6A-C54B-F63C39D6EA11}"/>
              </a:ext>
            </a:extLst>
          </p:cNvPr>
          <p:cNvSpPr/>
          <p:nvPr/>
        </p:nvSpPr>
        <p:spPr>
          <a:xfrm>
            <a:off x="10284824" y="4046081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46BB326-3EB7-B92B-77F4-36B098680AD0}"/>
              </a:ext>
            </a:extLst>
          </p:cNvPr>
          <p:cNvSpPr/>
          <p:nvPr/>
        </p:nvSpPr>
        <p:spPr>
          <a:xfrm>
            <a:off x="9798536" y="2728533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5A020299-5107-D95F-6528-129E5626C977}"/>
              </a:ext>
            </a:extLst>
          </p:cNvPr>
          <p:cNvCxnSpPr>
            <a:cxnSpLocks/>
          </p:cNvCxnSpPr>
          <p:nvPr/>
        </p:nvCxnSpPr>
        <p:spPr>
          <a:xfrm flipH="1">
            <a:off x="9144000" y="2142699"/>
            <a:ext cx="491319" cy="5858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F3C15955-0875-49B0-93EE-C354C4C8A950}"/>
              </a:ext>
            </a:extLst>
          </p:cNvPr>
          <p:cNvCxnSpPr>
            <a:cxnSpLocks/>
          </p:cNvCxnSpPr>
          <p:nvPr/>
        </p:nvCxnSpPr>
        <p:spPr>
          <a:xfrm flipH="1">
            <a:off x="2393813" y="4132058"/>
            <a:ext cx="48226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2FCD018-FE79-D2C1-05F9-D03F11696085}"/>
              </a:ext>
            </a:extLst>
          </p:cNvPr>
          <p:cNvSpPr/>
          <p:nvPr/>
        </p:nvSpPr>
        <p:spPr>
          <a:xfrm>
            <a:off x="3868613" y="191174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1627-1674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3666B97-316F-38C7-9C70-9A7F2CB05E6A}"/>
              </a:ext>
            </a:extLst>
          </p:cNvPr>
          <p:cNvSpPr/>
          <p:nvPr/>
        </p:nvSpPr>
        <p:spPr>
          <a:xfrm>
            <a:off x="5904931" y="1529482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1FEAA0-E0D5-A08A-8D98-01B8B2E03DE6}"/>
              </a:ext>
            </a:extLst>
          </p:cNvPr>
          <p:cNvSpPr/>
          <p:nvPr/>
        </p:nvSpPr>
        <p:spPr>
          <a:xfrm>
            <a:off x="5472395" y="560506"/>
            <a:ext cx="1339941" cy="211251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8A7932F-C29B-F465-47ED-7DB0E193C399}"/>
              </a:ext>
            </a:extLst>
          </p:cNvPr>
          <p:cNvSpPr/>
          <p:nvPr/>
        </p:nvSpPr>
        <p:spPr>
          <a:xfrm>
            <a:off x="6225801" y="2265436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936C32E-64B6-223B-2BCA-9BF92A7F3C5B}"/>
              </a:ext>
            </a:extLst>
          </p:cNvPr>
          <p:cNvSpPr/>
          <p:nvPr/>
        </p:nvSpPr>
        <p:spPr>
          <a:xfrm>
            <a:off x="6056635" y="2959185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D372221-A130-21D3-CB3D-9562741C081C}"/>
              </a:ext>
            </a:extLst>
          </p:cNvPr>
          <p:cNvSpPr/>
          <p:nvPr/>
        </p:nvSpPr>
        <p:spPr>
          <a:xfrm>
            <a:off x="7220105" y="2240252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3771293-5743-F0AC-7620-11AEC1FE0435}"/>
              </a:ext>
            </a:extLst>
          </p:cNvPr>
          <p:cNvCxnSpPr>
            <a:cxnSpLocks/>
          </p:cNvCxnSpPr>
          <p:nvPr/>
        </p:nvCxnSpPr>
        <p:spPr>
          <a:xfrm>
            <a:off x="7826921" y="3961894"/>
            <a:ext cx="1211518" cy="54660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5857826-DB16-79F6-A045-83C30AA3A242}"/>
              </a:ext>
            </a:extLst>
          </p:cNvPr>
          <p:cNvCxnSpPr>
            <a:cxnSpLocks/>
          </p:cNvCxnSpPr>
          <p:nvPr/>
        </p:nvCxnSpPr>
        <p:spPr>
          <a:xfrm flipH="1" flipV="1">
            <a:off x="7826921" y="3961894"/>
            <a:ext cx="859879" cy="39246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600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D5D80-8C0F-FF2D-B8AF-6AEBD224C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2C7CE0-0423-F50E-B982-1A633409CA11}"/>
              </a:ext>
            </a:extLst>
          </p:cNvPr>
          <p:cNvSpPr/>
          <p:nvPr/>
        </p:nvSpPr>
        <p:spPr>
          <a:xfrm>
            <a:off x="107853" y="95534"/>
            <a:ext cx="4682512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1238-1364 : Attaques des Mongols venus de Chine : Résistances du </a:t>
            </a:r>
            <a:r>
              <a:rPr lang="fr-FR" sz="1800" b="1" dirty="0" err="1"/>
              <a:t>Dai</a:t>
            </a:r>
            <a:r>
              <a:rPr lang="fr-FR" sz="1800" b="1" dirty="0"/>
              <a:t> Viêt et du Champa ; Déstabilisation de la Birmanie ; Déclin et reflux de l’Empire khmer ; </a:t>
            </a:r>
            <a:r>
              <a:rPr lang="fr-FR" b="1" dirty="0"/>
              <a:t>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2) 1287 : Attaquée et vassalisée par les Mongols</a:t>
            </a:r>
          </a:p>
          <a:p>
            <a:pPr lvl="0"/>
            <a:r>
              <a:rPr lang="fr-FR" dirty="0"/>
              <a:t>La Birmanie de Pagan est déstabilisée…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*Rappel : Pour la Chine, accès direct au Bengale</a:t>
            </a:r>
          </a:p>
          <a:p>
            <a:pPr lvl="0"/>
            <a:endParaRPr lang="fr-FR" dirty="0"/>
          </a:p>
          <a:p>
            <a:r>
              <a:rPr lang="fr-FR" dirty="0"/>
              <a:t>*L’Empire khmer n’est pas attaqué</a:t>
            </a:r>
          </a:p>
          <a:p>
            <a:r>
              <a:rPr lang="fr-FR" dirty="0"/>
              <a:t>Mais en déclin, il doit abandonner</a:t>
            </a:r>
          </a:p>
          <a:p>
            <a:r>
              <a:rPr lang="fr-FR" dirty="0"/>
              <a:t>Ses possessions du nord</a:t>
            </a:r>
          </a:p>
          <a:p>
            <a:endParaRPr lang="fr-FR" dirty="0"/>
          </a:p>
          <a:p>
            <a:r>
              <a:rPr lang="fr-FR" dirty="0"/>
              <a:t>*Deux conséquences…</a:t>
            </a:r>
          </a:p>
        </p:txBody>
      </p:sp>
      <p:pic>
        <p:nvPicPr>
          <p:cNvPr id="15" name="Picture 2" descr="C:\Users\Christophe\Pictures\My Scans\2014-07 (juil.)\scan0011.jpg">
            <a:extLst>
              <a:ext uri="{FF2B5EF4-FFF2-40B4-BE49-F238E27FC236}">
                <a16:creationId xmlns:a16="http://schemas.microsoft.com/office/drawing/2014/main" id="{8C721AAF-1F7E-D4D1-4D67-4CA410DD9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42" t="46687" r="33086" b="22202"/>
          <a:stretch/>
        </p:blipFill>
        <p:spPr bwMode="auto">
          <a:xfrm>
            <a:off x="4907618" y="112480"/>
            <a:ext cx="7176530" cy="664998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0B2076E-32DE-5D6F-7378-75D5ABA4A50B}"/>
              </a:ext>
            </a:extLst>
          </p:cNvPr>
          <p:cNvSpPr/>
          <p:nvPr/>
        </p:nvSpPr>
        <p:spPr>
          <a:xfrm>
            <a:off x="4907618" y="112480"/>
            <a:ext cx="1188382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1253-1287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7D51FE7-F610-F1A0-5368-1EE154610582}"/>
              </a:ext>
            </a:extLst>
          </p:cNvPr>
          <p:cNvCxnSpPr>
            <a:cxnSpLocks/>
            <a:endCxn id="19" idx="7"/>
          </p:cNvCxnSpPr>
          <p:nvPr/>
        </p:nvCxnSpPr>
        <p:spPr>
          <a:xfrm flipH="1">
            <a:off x="6894991" y="1634261"/>
            <a:ext cx="1990460" cy="96528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5F216861-7A35-5B31-F596-FC17B5BAA794}"/>
              </a:ext>
            </a:extLst>
          </p:cNvPr>
          <p:cNvSpPr/>
          <p:nvPr/>
        </p:nvSpPr>
        <p:spPr>
          <a:xfrm>
            <a:off x="6636016" y="255440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FACC811-A1C3-CD5C-F154-11DCD2CE55C0}"/>
              </a:ext>
            </a:extLst>
          </p:cNvPr>
          <p:cNvSpPr/>
          <p:nvPr/>
        </p:nvSpPr>
        <p:spPr>
          <a:xfrm>
            <a:off x="9750159" y="1896021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11935C5-3E78-5788-BF08-29823764482C}"/>
              </a:ext>
            </a:extLst>
          </p:cNvPr>
          <p:cNvSpPr/>
          <p:nvPr/>
        </p:nvSpPr>
        <p:spPr>
          <a:xfrm>
            <a:off x="10559676" y="3529876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DE4A6CB1-A8C0-4BE5-0896-C434F11C5902}"/>
              </a:ext>
            </a:extLst>
          </p:cNvPr>
          <p:cNvCxnSpPr>
            <a:cxnSpLocks/>
          </p:cNvCxnSpPr>
          <p:nvPr/>
        </p:nvCxnSpPr>
        <p:spPr>
          <a:xfrm flipH="1" flipV="1">
            <a:off x="10240151" y="2264189"/>
            <a:ext cx="578500" cy="1694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0322F924-4612-DA2C-3936-F2A9974F157F}"/>
              </a:ext>
            </a:extLst>
          </p:cNvPr>
          <p:cNvSpPr/>
          <p:nvPr/>
        </p:nvSpPr>
        <p:spPr>
          <a:xfrm>
            <a:off x="9446751" y="4711704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53BA79CF-AEB3-B20D-522F-EEBED50617FD}"/>
              </a:ext>
            </a:extLst>
          </p:cNvPr>
          <p:cNvCxnSpPr>
            <a:cxnSpLocks/>
          </p:cNvCxnSpPr>
          <p:nvPr/>
        </p:nvCxnSpPr>
        <p:spPr>
          <a:xfrm flipH="1">
            <a:off x="10974274" y="3529876"/>
            <a:ext cx="399276" cy="74262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lipse 38">
            <a:extLst>
              <a:ext uri="{FF2B5EF4-FFF2-40B4-BE49-F238E27FC236}">
                <a16:creationId xmlns:a16="http://schemas.microsoft.com/office/drawing/2014/main" id="{654206A2-6DD4-4719-02B6-00D006B7E841}"/>
              </a:ext>
            </a:extLst>
          </p:cNvPr>
          <p:cNvSpPr/>
          <p:nvPr/>
        </p:nvSpPr>
        <p:spPr>
          <a:xfrm>
            <a:off x="10240151" y="332812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DFDC58B-36B2-0015-0F60-7D736A84B7E8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9747008" y="1257485"/>
            <a:ext cx="154855" cy="6305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A690A87-1D38-1E7F-1F29-CAD460619CA3}"/>
              </a:ext>
            </a:extLst>
          </p:cNvPr>
          <p:cNvCxnSpPr>
            <a:cxnSpLocks/>
          </p:cNvCxnSpPr>
          <p:nvPr/>
        </p:nvCxnSpPr>
        <p:spPr>
          <a:xfrm flipV="1">
            <a:off x="10818651" y="1896021"/>
            <a:ext cx="1109799" cy="38511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928A5617-647D-400F-61D2-C78B0EC6F302}"/>
              </a:ext>
            </a:extLst>
          </p:cNvPr>
          <p:cNvCxnSpPr>
            <a:cxnSpLocks/>
            <a:stCxn id="48" idx="2"/>
            <a:endCxn id="20" idx="7"/>
          </p:cNvCxnSpPr>
          <p:nvPr/>
        </p:nvCxnSpPr>
        <p:spPr>
          <a:xfrm flipH="1">
            <a:off x="10009134" y="1470383"/>
            <a:ext cx="523159" cy="47078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C307D1DC-F6F9-1ADD-3063-699580BA5CA6}"/>
              </a:ext>
            </a:extLst>
          </p:cNvPr>
          <p:cNvCxnSpPr>
            <a:cxnSpLocks/>
          </p:cNvCxnSpPr>
          <p:nvPr/>
        </p:nvCxnSpPr>
        <p:spPr>
          <a:xfrm flipV="1">
            <a:off x="11373550" y="1941167"/>
            <a:ext cx="507098" cy="15887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6769EFD0-D5F2-1A83-DBE6-C81C7765542B}"/>
              </a:ext>
            </a:extLst>
          </p:cNvPr>
          <p:cNvCxnSpPr>
            <a:cxnSpLocks/>
          </p:cNvCxnSpPr>
          <p:nvPr/>
        </p:nvCxnSpPr>
        <p:spPr>
          <a:xfrm flipH="1" flipV="1">
            <a:off x="9598455" y="2944535"/>
            <a:ext cx="1112925" cy="132796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F10824DA-02ED-94A3-640B-8B4AD7335539}"/>
              </a:ext>
            </a:extLst>
          </p:cNvPr>
          <p:cNvCxnSpPr>
            <a:cxnSpLocks/>
          </p:cNvCxnSpPr>
          <p:nvPr/>
        </p:nvCxnSpPr>
        <p:spPr>
          <a:xfrm>
            <a:off x="11016104" y="4272502"/>
            <a:ext cx="610995" cy="18628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AD42E3E0-83F8-02B3-61FE-2B85B7B8D193}"/>
              </a:ext>
            </a:extLst>
          </p:cNvPr>
          <p:cNvSpPr/>
          <p:nvPr/>
        </p:nvSpPr>
        <p:spPr>
          <a:xfrm>
            <a:off x="9389615" y="888153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1253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8BC0ECE-66FC-A3F4-A72B-28B224820259}"/>
              </a:ext>
            </a:extLst>
          </p:cNvPr>
          <p:cNvSpPr/>
          <p:nvPr/>
        </p:nvSpPr>
        <p:spPr>
          <a:xfrm>
            <a:off x="10174900" y="1101051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1257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9FA44EB-2D05-2462-E784-F23D08C155B9}"/>
              </a:ext>
            </a:extLst>
          </p:cNvPr>
          <p:cNvSpPr/>
          <p:nvPr/>
        </p:nvSpPr>
        <p:spPr>
          <a:xfrm>
            <a:off x="11196687" y="4032072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1283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4F9CBE6-F671-29C0-A86E-C072E5EF5772}"/>
              </a:ext>
            </a:extLst>
          </p:cNvPr>
          <p:cNvSpPr/>
          <p:nvPr/>
        </p:nvSpPr>
        <p:spPr>
          <a:xfrm>
            <a:off x="9210937" y="2558151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1285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4199BE8-6CF5-8A1C-49D6-9BBD13815EED}"/>
              </a:ext>
            </a:extLst>
          </p:cNvPr>
          <p:cNvSpPr/>
          <p:nvPr/>
        </p:nvSpPr>
        <p:spPr>
          <a:xfrm>
            <a:off x="11321601" y="6191093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1293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FB6ACD-A5CB-C0D5-7960-DCAC75DA753C}"/>
              </a:ext>
            </a:extLst>
          </p:cNvPr>
          <p:cNvSpPr/>
          <p:nvPr/>
        </p:nvSpPr>
        <p:spPr>
          <a:xfrm>
            <a:off x="6246309" y="2106605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1287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8E86A60-E52B-79D4-D55F-618A100FD27C}"/>
              </a:ext>
            </a:extLst>
          </p:cNvPr>
          <p:cNvSpPr/>
          <p:nvPr/>
        </p:nvSpPr>
        <p:spPr>
          <a:xfrm>
            <a:off x="8682248" y="1551635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446C772-2C2E-2B8B-7EEF-39EB471412D1}"/>
              </a:ext>
            </a:extLst>
          </p:cNvPr>
          <p:cNvCxnSpPr>
            <a:cxnSpLocks/>
          </p:cNvCxnSpPr>
          <p:nvPr/>
        </p:nvCxnSpPr>
        <p:spPr>
          <a:xfrm flipH="1">
            <a:off x="8992722" y="1257485"/>
            <a:ext cx="754286" cy="35385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832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D58AF-57D3-1214-91CA-73B9EE1D8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100C64-30BE-36D5-A10C-B8892124582E}"/>
              </a:ext>
            </a:extLst>
          </p:cNvPr>
          <p:cNvSpPr/>
          <p:nvPr/>
        </p:nvSpPr>
        <p:spPr>
          <a:xfrm>
            <a:off x="107852" y="95534"/>
            <a:ext cx="4641569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1238-1364 : … Naissances des quatre royaumes thaïs : </a:t>
            </a:r>
            <a:r>
              <a:rPr lang="fr-FR" b="1" dirty="0" err="1"/>
              <a:t>Sukhothaï</a:t>
            </a:r>
            <a:r>
              <a:rPr lang="fr-FR" b="1" dirty="0"/>
              <a:t>, Lan Na, Siam et Lan </a:t>
            </a:r>
            <a:r>
              <a:rPr lang="fr-FR" b="1" dirty="0" err="1"/>
              <a:t>Xang</a:t>
            </a:r>
            <a:r>
              <a:rPr lang="fr-FR" b="1" dirty="0"/>
              <a:t> ; …</a:t>
            </a:r>
          </a:p>
          <a:p>
            <a:endParaRPr lang="fr-FR" dirty="0"/>
          </a:p>
          <a:p>
            <a:r>
              <a:rPr lang="fr-FR" dirty="0"/>
              <a:t>3) Profitant du déclin des Birmans</a:t>
            </a:r>
          </a:p>
          <a:p>
            <a:r>
              <a:rPr lang="fr-FR" dirty="0"/>
              <a:t>Du recul des Khmers ; Et du fait également…</a:t>
            </a:r>
          </a:p>
          <a:p>
            <a:r>
              <a:rPr lang="fr-FR" dirty="0"/>
              <a:t>De l’invasion mongole du </a:t>
            </a:r>
            <a:r>
              <a:rPr lang="fr-FR" dirty="0" err="1"/>
              <a:t>Nanzhao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Les Thaïs poursuivent leur migration vers le sud</a:t>
            </a:r>
          </a:p>
          <a:p>
            <a:r>
              <a:rPr lang="fr-FR" dirty="0"/>
              <a:t>Et dans la plaine du Ménam</a:t>
            </a:r>
          </a:p>
          <a:p>
            <a:r>
              <a:rPr lang="fr-FR" dirty="0"/>
              <a:t>Ils fondent quatre royaumes…</a:t>
            </a:r>
          </a:p>
          <a:p>
            <a:endParaRPr lang="fr-FR" dirty="0"/>
          </a:p>
          <a:p>
            <a:r>
              <a:rPr lang="fr-FR" dirty="0"/>
              <a:t>a) 1238 : Au centre, le </a:t>
            </a:r>
            <a:r>
              <a:rPr lang="fr-FR" dirty="0" err="1"/>
              <a:t>Sukhothaï</a:t>
            </a:r>
            <a:endParaRPr lang="fr-FR" dirty="0"/>
          </a:p>
          <a:p>
            <a:endParaRPr lang="fr-FR" dirty="0"/>
          </a:p>
          <a:p>
            <a:r>
              <a:rPr lang="fr-FR" dirty="0"/>
              <a:t>b) 1296 : Au nord, le Lan Na </a:t>
            </a:r>
          </a:p>
          <a:p>
            <a:endParaRPr lang="fr-FR" dirty="0"/>
          </a:p>
          <a:p>
            <a:r>
              <a:rPr lang="fr-FR" u="sng" dirty="0"/>
              <a:t>c) 1350 : Au sud, le Siam</a:t>
            </a:r>
          </a:p>
          <a:p>
            <a:r>
              <a:rPr lang="fr-FR" u="sng" dirty="0"/>
              <a:t>Capitale : Ayutthaya ou Ayuthia</a:t>
            </a:r>
            <a:r>
              <a:rPr lang="fr-FR" dirty="0"/>
              <a:t> ; Et enfin…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d) 1353 : Dans </a:t>
            </a:r>
            <a:r>
              <a:rPr lang="fr-FR" u="sng" dirty="0"/>
              <a:t>le haut-Mékong</a:t>
            </a:r>
          </a:p>
          <a:p>
            <a:r>
              <a:rPr lang="fr-FR" dirty="0"/>
              <a:t>Le Lan </a:t>
            </a:r>
            <a:r>
              <a:rPr lang="fr-FR" dirty="0" err="1"/>
              <a:t>Xang</a:t>
            </a:r>
            <a:r>
              <a:rPr lang="fr-FR" dirty="0"/>
              <a:t>, futur </a:t>
            </a:r>
            <a:r>
              <a:rPr lang="fr-FR" i="1" dirty="0"/>
              <a:t>Laos</a:t>
            </a:r>
          </a:p>
          <a:p>
            <a:r>
              <a:rPr lang="fr-FR" dirty="0"/>
              <a:t>Capitale : </a:t>
            </a:r>
            <a:r>
              <a:rPr lang="fr-FR" dirty="0" err="1"/>
              <a:t>Luang</a:t>
            </a:r>
            <a:r>
              <a:rPr lang="fr-FR" dirty="0"/>
              <a:t> </a:t>
            </a:r>
            <a:r>
              <a:rPr lang="fr-FR" dirty="0" err="1"/>
              <a:t>Prabang</a:t>
            </a:r>
            <a:endParaRPr lang="fr-FR" dirty="0"/>
          </a:p>
          <a:p>
            <a:endParaRPr lang="fr-FR" dirty="0"/>
          </a:p>
          <a:p>
            <a:r>
              <a:rPr lang="fr-FR" dirty="0"/>
              <a:t>*Et enfin…</a:t>
            </a:r>
          </a:p>
        </p:txBody>
      </p:sp>
      <p:pic>
        <p:nvPicPr>
          <p:cNvPr id="2" name="Picture 2" descr="C:\Users\Christophe\Pictures\My Scans\2014-07 (juil.)\scan0011.jpg">
            <a:extLst>
              <a:ext uri="{FF2B5EF4-FFF2-40B4-BE49-F238E27FC236}">
                <a16:creationId xmlns:a16="http://schemas.microsoft.com/office/drawing/2014/main" id="{787E35D5-7C47-7683-DD13-401605A8A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42" t="46687" r="33086" b="22202"/>
          <a:stretch/>
        </p:blipFill>
        <p:spPr bwMode="auto">
          <a:xfrm>
            <a:off x="4907618" y="112480"/>
            <a:ext cx="7176530" cy="664998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08BBABE-56F8-9A8A-99B1-6A7B2C2DFD70}"/>
              </a:ext>
            </a:extLst>
          </p:cNvPr>
          <p:cNvSpPr/>
          <p:nvPr/>
        </p:nvSpPr>
        <p:spPr>
          <a:xfrm>
            <a:off x="6636016" y="2554404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AABD129-85C6-5A6A-D756-2B66F7C11545}"/>
              </a:ext>
            </a:extLst>
          </p:cNvPr>
          <p:cNvSpPr/>
          <p:nvPr/>
        </p:nvSpPr>
        <p:spPr>
          <a:xfrm>
            <a:off x="9750159" y="1896021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17011F2-3EC1-4D4D-7225-92AAF3D6C239}"/>
              </a:ext>
            </a:extLst>
          </p:cNvPr>
          <p:cNvSpPr/>
          <p:nvPr/>
        </p:nvSpPr>
        <p:spPr>
          <a:xfrm>
            <a:off x="9446751" y="4711704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2D583F7-C8E9-0102-EEE5-5F2121E4C24E}"/>
              </a:ext>
            </a:extLst>
          </p:cNvPr>
          <p:cNvSpPr/>
          <p:nvPr/>
        </p:nvSpPr>
        <p:spPr>
          <a:xfrm>
            <a:off x="8410119" y="432953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D94DD24-7507-7A1B-C03D-82838CD4270D}"/>
              </a:ext>
            </a:extLst>
          </p:cNvPr>
          <p:cNvSpPr/>
          <p:nvPr/>
        </p:nvSpPr>
        <p:spPr>
          <a:xfrm>
            <a:off x="3354004" y="313416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89CA8B9-8662-A6ED-3487-BE26BA67BBAD}"/>
              </a:ext>
            </a:extLst>
          </p:cNvPr>
          <p:cNvSpPr/>
          <p:nvPr/>
        </p:nvSpPr>
        <p:spPr>
          <a:xfrm>
            <a:off x="8192475" y="327486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CA6BFD8-8C5E-067F-5DA3-9FA270159B05}"/>
              </a:ext>
            </a:extLst>
          </p:cNvPr>
          <p:cNvSpPr/>
          <p:nvPr/>
        </p:nvSpPr>
        <p:spPr>
          <a:xfrm>
            <a:off x="2938582" y="3657212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12739F3-95E4-F466-E79C-BAB158637B9B}"/>
              </a:ext>
            </a:extLst>
          </p:cNvPr>
          <p:cNvSpPr/>
          <p:nvPr/>
        </p:nvSpPr>
        <p:spPr>
          <a:xfrm>
            <a:off x="4298865" y="4483675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4513E8F-0D11-A072-A569-A31E4C3FC6A9}"/>
              </a:ext>
            </a:extLst>
          </p:cNvPr>
          <p:cNvSpPr/>
          <p:nvPr/>
        </p:nvSpPr>
        <p:spPr>
          <a:xfrm>
            <a:off x="8106711" y="379046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2A0764C-DCC9-994C-7BE5-193B79116451}"/>
              </a:ext>
            </a:extLst>
          </p:cNvPr>
          <p:cNvSpPr/>
          <p:nvPr/>
        </p:nvSpPr>
        <p:spPr>
          <a:xfrm>
            <a:off x="2635174" y="5550693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B031DA1-28EF-E541-6E43-3E56EFCE3181}"/>
              </a:ext>
            </a:extLst>
          </p:cNvPr>
          <p:cNvSpPr/>
          <p:nvPr/>
        </p:nvSpPr>
        <p:spPr>
          <a:xfrm>
            <a:off x="8667822" y="2644991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6C012A5E-049C-7C08-8A0F-1955A0F7C7DA}"/>
              </a:ext>
            </a:extLst>
          </p:cNvPr>
          <p:cNvCxnSpPr>
            <a:cxnSpLocks/>
            <a:stCxn id="38" idx="4"/>
          </p:cNvCxnSpPr>
          <p:nvPr/>
        </p:nvCxnSpPr>
        <p:spPr>
          <a:xfrm flipH="1">
            <a:off x="8410119" y="1859914"/>
            <a:ext cx="423833" cy="1414946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926C88D-2B0B-C508-D728-82EC5AB624BF}"/>
              </a:ext>
            </a:extLst>
          </p:cNvPr>
          <p:cNvSpPr/>
          <p:nvPr/>
        </p:nvSpPr>
        <p:spPr>
          <a:xfrm>
            <a:off x="4907618" y="112480"/>
            <a:ext cx="1188382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1238-1353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7726DF09-6F65-9368-E0AA-A0958FAA6288}"/>
              </a:ext>
            </a:extLst>
          </p:cNvPr>
          <p:cNvCxnSpPr>
            <a:cxnSpLocks/>
            <a:stCxn id="38" idx="4"/>
            <a:endCxn id="32" idx="0"/>
          </p:cNvCxnSpPr>
          <p:nvPr/>
        </p:nvCxnSpPr>
        <p:spPr>
          <a:xfrm flipH="1">
            <a:off x="8819526" y="1859914"/>
            <a:ext cx="14426" cy="785077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3070D94D-FE87-734C-9EAC-B111448708BE}"/>
              </a:ext>
            </a:extLst>
          </p:cNvPr>
          <p:cNvSpPr/>
          <p:nvPr/>
        </p:nvSpPr>
        <p:spPr>
          <a:xfrm>
            <a:off x="10559676" y="3529876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5F02C6AC-E4A2-5881-F48C-BE89F79B5D88}"/>
              </a:ext>
            </a:extLst>
          </p:cNvPr>
          <p:cNvSpPr/>
          <p:nvPr/>
        </p:nvSpPr>
        <p:spPr>
          <a:xfrm>
            <a:off x="10240151" y="332812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1FA3D5C-C6FB-B194-0C16-6D517A6C84EC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9747008" y="1257485"/>
            <a:ext cx="154855" cy="6305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92B682A-22F5-A14C-FA4D-2D6634925671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10009134" y="1470383"/>
            <a:ext cx="523159" cy="47078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39B6D9C-331F-CBD5-170D-2DC2B3BAD475}"/>
              </a:ext>
            </a:extLst>
          </p:cNvPr>
          <p:cNvSpPr/>
          <p:nvPr/>
        </p:nvSpPr>
        <p:spPr>
          <a:xfrm>
            <a:off x="9389615" y="888153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1253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ADE0A-6B25-1E02-8F50-942E9DC48AF0}"/>
              </a:ext>
            </a:extLst>
          </p:cNvPr>
          <p:cNvSpPr/>
          <p:nvPr/>
        </p:nvSpPr>
        <p:spPr>
          <a:xfrm>
            <a:off x="10174900" y="1101051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1257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04AEFFE-3DB5-8710-BB2B-9CE92768F1F2}"/>
              </a:ext>
            </a:extLst>
          </p:cNvPr>
          <p:cNvCxnSpPr>
            <a:cxnSpLocks/>
          </p:cNvCxnSpPr>
          <p:nvPr/>
        </p:nvCxnSpPr>
        <p:spPr>
          <a:xfrm flipH="1">
            <a:off x="8992722" y="1257485"/>
            <a:ext cx="754286" cy="35385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F3BC857-F590-8402-5AFC-DA2D29A377E3}"/>
              </a:ext>
            </a:extLst>
          </p:cNvPr>
          <p:cNvCxnSpPr>
            <a:cxnSpLocks/>
          </p:cNvCxnSpPr>
          <p:nvPr/>
        </p:nvCxnSpPr>
        <p:spPr>
          <a:xfrm flipH="1" flipV="1">
            <a:off x="10240151" y="2264189"/>
            <a:ext cx="578500" cy="1694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A8D671A-A4AC-6C32-FD0F-DE69486D2FC5}"/>
              </a:ext>
            </a:extLst>
          </p:cNvPr>
          <p:cNvCxnSpPr>
            <a:cxnSpLocks/>
          </p:cNvCxnSpPr>
          <p:nvPr/>
        </p:nvCxnSpPr>
        <p:spPr>
          <a:xfrm flipV="1">
            <a:off x="10818651" y="1896021"/>
            <a:ext cx="1109799" cy="38511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D76C23F-3AD3-B7AA-00B0-6331EFD9C033}"/>
              </a:ext>
            </a:extLst>
          </p:cNvPr>
          <p:cNvCxnSpPr>
            <a:cxnSpLocks/>
          </p:cNvCxnSpPr>
          <p:nvPr/>
        </p:nvCxnSpPr>
        <p:spPr>
          <a:xfrm flipH="1">
            <a:off x="10974274" y="3529876"/>
            <a:ext cx="399276" cy="74262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992F406-8665-A1CE-0D5E-0D2E305AAAA9}"/>
              </a:ext>
            </a:extLst>
          </p:cNvPr>
          <p:cNvCxnSpPr>
            <a:cxnSpLocks/>
          </p:cNvCxnSpPr>
          <p:nvPr/>
        </p:nvCxnSpPr>
        <p:spPr>
          <a:xfrm flipH="1">
            <a:off x="6894991" y="1634261"/>
            <a:ext cx="1990460" cy="96528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30C6FE5-570E-0258-CDB0-584FFF769E4B}"/>
              </a:ext>
            </a:extLst>
          </p:cNvPr>
          <p:cNvCxnSpPr>
            <a:cxnSpLocks/>
          </p:cNvCxnSpPr>
          <p:nvPr/>
        </p:nvCxnSpPr>
        <p:spPr>
          <a:xfrm flipV="1">
            <a:off x="11373550" y="1941167"/>
            <a:ext cx="507098" cy="15887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EAAEBF6-C742-D2CB-2C81-F42B62B78D20}"/>
              </a:ext>
            </a:extLst>
          </p:cNvPr>
          <p:cNvCxnSpPr>
            <a:cxnSpLocks/>
          </p:cNvCxnSpPr>
          <p:nvPr/>
        </p:nvCxnSpPr>
        <p:spPr>
          <a:xfrm>
            <a:off x="11016104" y="4272502"/>
            <a:ext cx="610995" cy="18628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83F5E0D-E175-62A1-E5F2-E4FF534A6392}"/>
              </a:ext>
            </a:extLst>
          </p:cNvPr>
          <p:cNvSpPr/>
          <p:nvPr/>
        </p:nvSpPr>
        <p:spPr>
          <a:xfrm>
            <a:off x="11196687" y="4032072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1283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92D8DF-9FE0-99C6-5459-7849256CAFB2}"/>
              </a:ext>
            </a:extLst>
          </p:cNvPr>
          <p:cNvSpPr/>
          <p:nvPr/>
        </p:nvSpPr>
        <p:spPr>
          <a:xfrm>
            <a:off x="11321601" y="6191093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1293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121BFA61-2A6A-4DB9-13F6-2960FC5B5D55}"/>
              </a:ext>
            </a:extLst>
          </p:cNvPr>
          <p:cNvCxnSpPr>
            <a:cxnSpLocks/>
          </p:cNvCxnSpPr>
          <p:nvPr/>
        </p:nvCxnSpPr>
        <p:spPr>
          <a:xfrm flipH="1" flipV="1">
            <a:off x="9598455" y="2944535"/>
            <a:ext cx="1112925" cy="132796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CE69DB19-CF21-7845-1381-A9AFBA1BDEEB}"/>
              </a:ext>
            </a:extLst>
          </p:cNvPr>
          <p:cNvSpPr/>
          <p:nvPr/>
        </p:nvSpPr>
        <p:spPr>
          <a:xfrm>
            <a:off x="9210937" y="2558151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1285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EAE9757B-2F2D-4FD0-C502-0153889FE4B8}"/>
              </a:ext>
            </a:extLst>
          </p:cNvPr>
          <p:cNvSpPr/>
          <p:nvPr/>
        </p:nvSpPr>
        <p:spPr>
          <a:xfrm>
            <a:off x="8682248" y="1551635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B895926-B6EC-75FC-1476-2B21E8F6E7AA}"/>
              </a:ext>
            </a:extLst>
          </p:cNvPr>
          <p:cNvSpPr/>
          <p:nvPr/>
        </p:nvSpPr>
        <p:spPr>
          <a:xfrm>
            <a:off x="8258415" y="4637815"/>
            <a:ext cx="714785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1350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155437D-349B-92ED-9823-91F06854965C}"/>
              </a:ext>
            </a:extLst>
          </p:cNvPr>
          <p:cNvSpPr/>
          <p:nvPr/>
        </p:nvSpPr>
        <p:spPr>
          <a:xfrm>
            <a:off x="8435986" y="3729445"/>
            <a:ext cx="714785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1238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B2E8763-5D97-7054-58D0-5FC7C9C6F9DA}"/>
              </a:ext>
            </a:extLst>
          </p:cNvPr>
          <p:cNvSpPr/>
          <p:nvPr/>
        </p:nvSpPr>
        <p:spPr>
          <a:xfrm>
            <a:off x="8507877" y="3261549"/>
            <a:ext cx="714785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1296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F00BE25-2045-6D7E-B340-B4A3C31F9E09}"/>
              </a:ext>
            </a:extLst>
          </p:cNvPr>
          <p:cNvSpPr/>
          <p:nvPr/>
        </p:nvSpPr>
        <p:spPr>
          <a:xfrm>
            <a:off x="7906368" y="2582678"/>
            <a:ext cx="714785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1353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198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7852" y="95534"/>
            <a:ext cx="4666294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1238-1364 : … Scission de la Birmanie en deux : royaume des Chans thaïs d’Ava et royaume des Môn de </a:t>
            </a:r>
            <a:r>
              <a:rPr lang="fr-FR" b="1" dirty="0" err="1"/>
              <a:t>Pégou</a:t>
            </a:r>
            <a:endParaRPr lang="fr-FR" b="1" dirty="0"/>
          </a:p>
          <a:p>
            <a:pPr lvl="0"/>
            <a:endParaRPr lang="fr-FR" dirty="0"/>
          </a:p>
          <a:p>
            <a:pPr lvl="0"/>
            <a:r>
              <a:rPr lang="fr-FR" dirty="0"/>
              <a:t>4) Au XIVe siècle, à l’ouest…</a:t>
            </a:r>
          </a:p>
          <a:p>
            <a:pPr lvl="0"/>
            <a:r>
              <a:rPr lang="fr-FR" dirty="0"/>
              <a:t>La Birmanie de Pagan déstabilisée</a:t>
            </a:r>
          </a:p>
          <a:p>
            <a:pPr lvl="0"/>
            <a:r>
              <a:rPr lang="fr-FR" dirty="0"/>
              <a:t>Se scinde en deux royaumes…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*1287 : Au sud…</a:t>
            </a:r>
          </a:p>
          <a:p>
            <a:pPr lvl="0"/>
            <a:r>
              <a:rPr lang="fr-FR" dirty="0"/>
              <a:t>Le royaume môn de </a:t>
            </a:r>
            <a:r>
              <a:rPr lang="fr-FR" dirty="0" err="1"/>
              <a:t>Pégou</a:t>
            </a:r>
            <a:endParaRPr lang="fr-FR" dirty="0"/>
          </a:p>
          <a:p>
            <a:pPr lvl="0"/>
            <a:endParaRPr lang="fr-FR" dirty="0"/>
          </a:p>
          <a:p>
            <a:pPr lvl="0"/>
            <a:r>
              <a:rPr lang="fr-FR" dirty="0"/>
              <a:t>*1310 : Au nord de Pagan, les Chans (thaïs) Fondent le royaume de </a:t>
            </a:r>
            <a:r>
              <a:rPr lang="fr-FR" dirty="0" err="1"/>
              <a:t>Pinya</a:t>
            </a:r>
            <a:r>
              <a:rPr lang="fr-FR" dirty="0"/>
              <a:t> ; Qui…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*1364 : Prend le nom d’Ava…</a:t>
            </a:r>
          </a:p>
        </p:txBody>
      </p:sp>
      <p:pic>
        <p:nvPicPr>
          <p:cNvPr id="52" name="Picture 2" descr="C:\Users\Christophe\Pictures\My Scans\2014-07 (juil.)\scan0011.jpg">
            <a:extLst>
              <a:ext uri="{FF2B5EF4-FFF2-40B4-BE49-F238E27FC236}">
                <a16:creationId xmlns:a16="http://schemas.microsoft.com/office/drawing/2014/main" id="{0B5EB976-4396-4D89-15D7-5D653DABB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42" t="46687" r="33086" b="22202"/>
          <a:stretch/>
        </p:blipFill>
        <p:spPr bwMode="auto">
          <a:xfrm>
            <a:off x="4907618" y="112480"/>
            <a:ext cx="7176530" cy="664998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Christophe\Pictures\My Scans\2014-07 (juil.)\scan0011.jpg">
            <a:extLst>
              <a:ext uri="{FF2B5EF4-FFF2-40B4-BE49-F238E27FC236}">
                <a16:creationId xmlns:a16="http://schemas.microsoft.com/office/drawing/2014/main" id="{ADD7295F-1FF1-C047-8C23-5524B25B0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42" t="46687" r="33086" b="22202"/>
          <a:stretch/>
        </p:blipFill>
        <p:spPr bwMode="auto">
          <a:xfrm>
            <a:off x="4907618" y="112480"/>
            <a:ext cx="7176530" cy="664998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EBDEDBE-0B8C-395C-0CA8-A40E45576A01}"/>
              </a:ext>
            </a:extLst>
          </p:cNvPr>
          <p:cNvSpPr/>
          <p:nvPr/>
        </p:nvSpPr>
        <p:spPr>
          <a:xfrm>
            <a:off x="6636016" y="2554404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1DF94EA-BF62-655D-B257-F9B592D5BFDC}"/>
              </a:ext>
            </a:extLst>
          </p:cNvPr>
          <p:cNvSpPr/>
          <p:nvPr/>
        </p:nvSpPr>
        <p:spPr>
          <a:xfrm>
            <a:off x="9750159" y="1896021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B3BD477-6191-5B37-A918-95DA2033D431}"/>
              </a:ext>
            </a:extLst>
          </p:cNvPr>
          <p:cNvSpPr/>
          <p:nvPr/>
        </p:nvSpPr>
        <p:spPr>
          <a:xfrm>
            <a:off x="9446751" y="4711704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AA62186-9203-15D6-69A4-FE6BE39C40F7}"/>
              </a:ext>
            </a:extLst>
          </p:cNvPr>
          <p:cNvCxnSpPr>
            <a:cxnSpLocks/>
            <a:stCxn id="33" idx="4"/>
          </p:cNvCxnSpPr>
          <p:nvPr/>
        </p:nvCxnSpPr>
        <p:spPr>
          <a:xfrm flipH="1">
            <a:off x="8410119" y="1859914"/>
            <a:ext cx="423833" cy="1414946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C59A0E8-5346-7E40-F133-35195BD46C13}"/>
              </a:ext>
            </a:extLst>
          </p:cNvPr>
          <p:cNvSpPr/>
          <p:nvPr/>
        </p:nvSpPr>
        <p:spPr>
          <a:xfrm>
            <a:off x="4907618" y="112480"/>
            <a:ext cx="1188382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1287-1364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02E5EBA-AAEF-D130-0987-CA54D08D86FA}"/>
              </a:ext>
            </a:extLst>
          </p:cNvPr>
          <p:cNvCxnSpPr>
            <a:cxnSpLocks/>
            <a:stCxn id="33" idx="4"/>
          </p:cNvCxnSpPr>
          <p:nvPr/>
        </p:nvCxnSpPr>
        <p:spPr>
          <a:xfrm flipH="1">
            <a:off x="8819526" y="1859914"/>
            <a:ext cx="14426" cy="785077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9ACD6DEF-C22C-CF63-44D8-21B3ACB12F16}"/>
              </a:ext>
            </a:extLst>
          </p:cNvPr>
          <p:cNvSpPr/>
          <p:nvPr/>
        </p:nvSpPr>
        <p:spPr>
          <a:xfrm>
            <a:off x="10559676" y="3529876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2832E3B-99BF-9BF5-B20B-B96843D0C3B6}"/>
              </a:ext>
            </a:extLst>
          </p:cNvPr>
          <p:cNvSpPr/>
          <p:nvPr/>
        </p:nvSpPr>
        <p:spPr>
          <a:xfrm>
            <a:off x="10240151" y="332812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35D0A10-D6AF-9C45-58F3-348BC9B95F8F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9747008" y="1257485"/>
            <a:ext cx="154855" cy="6305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9EADB47-317D-066D-8A2C-6E176623B430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0009134" y="1470383"/>
            <a:ext cx="523159" cy="47078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190060E-514C-F343-185C-1D688A5933BD}"/>
              </a:ext>
            </a:extLst>
          </p:cNvPr>
          <p:cNvSpPr/>
          <p:nvPr/>
        </p:nvSpPr>
        <p:spPr>
          <a:xfrm>
            <a:off x="9389615" y="888153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1253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587111-4972-507D-E101-4A2B6407DCDB}"/>
              </a:ext>
            </a:extLst>
          </p:cNvPr>
          <p:cNvSpPr/>
          <p:nvPr/>
        </p:nvSpPr>
        <p:spPr>
          <a:xfrm>
            <a:off x="10174900" y="1101051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1257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E12EAF8-E512-972E-2436-BC0A39819FA0}"/>
              </a:ext>
            </a:extLst>
          </p:cNvPr>
          <p:cNvCxnSpPr>
            <a:cxnSpLocks/>
          </p:cNvCxnSpPr>
          <p:nvPr/>
        </p:nvCxnSpPr>
        <p:spPr>
          <a:xfrm flipH="1">
            <a:off x="8992722" y="1257485"/>
            <a:ext cx="754286" cy="35385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ACA868B-AEC9-378A-0453-56A99E69BA0F}"/>
              </a:ext>
            </a:extLst>
          </p:cNvPr>
          <p:cNvCxnSpPr>
            <a:cxnSpLocks/>
          </p:cNvCxnSpPr>
          <p:nvPr/>
        </p:nvCxnSpPr>
        <p:spPr>
          <a:xfrm flipH="1" flipV="1">
            <a:off x="10240151" y="2264189"/>
            <a:ext cx="578500" cy="1694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EE58407-6855-7025-2070-3D00FADC3DFC}"/>
              </a:ext>
            </a:extLst>
          </p:cNvPr>
          <p:cNvCxnSpPr>
            <a:cxnSpLocks/>
          </p:cNvCxnSpPr>
          <p:nvPr/>
        </p:nvCxnSpPr>
        <p:spPr>
          <a:xfrm flipV="1">
            <a:off x="10818651" y="1896021"/>
            <a:ext cx="1109799" cy="38511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A2B9332-21A9-5E9F-8798-41F711F7E5C6}"/>
              </a:ext>
            </a:extLst>
          </p:cNvPr>
          <p:cNvCxnSpPr>
            <a:cxnSpLocks/>
          </p:cNvCxnSpPr>
          <p:nvPr/>
        </p:nvCxnSpPr>
        <p:spPr>
          <a:xfrm flipH="1">
            <a:off x="10974274" y="3529876"/>
            <a:ext cx="399276" cy="74262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18000F9-0B03-5B45-211D-A1540268EDD6}"/>
              </a:ext>
            </a:extLst>
          </p:cNvPr>
          <p:cNvCxnSpPr>
            <a:cxnSpLocks/>
          </p:cNvCxnSpPr>
          <p:nvPr/>
        </p:nvCxnSpPr>
        <p:spPr>
          <a:xfrm flipH="1">
            <a:off x="6894991" y="1634261"/>
            <a:ext cx="1990460" cy="96528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CF256C8B-B290-11A7-93BC-DF209E0008D0}"/>
              </a:ext>
            </a:extLst>
          </p:cNvPr>
          <p:cNvCxnSpPr>
            <a:cxnSpLocks/>
          </p:cNvCxnSpPr>
          <p:nvPr/>
        </p:nvCxnSpPr>
        <p:spPr>
          <a:xfrm flipV="1">
            <a:off x="11373550" y="1941167"/>
            <a:ext cx="507098" cy="158870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76652B7F-9657-BD29-BF6C-904EA110ED39}"/>
              </a:ext>
            </a:extLst>
          </p:cNvPr>
          <p:cNvCxnSpPr>
            <a:cxnSpLocks/>
          </p:cNvCxnSpPr>
          <p:nvPr/>
        </p:nvCxnSpPr>
        <p:spPr>
          <a:xfrm>
            <a:off x="11016104" y="4272502"/>
            <a:ext cx="610995" cy="186282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30C3EC9F-B42A-8201-1A1D-2951F92FD0C8}"/>
              </a:ext>
            </a:extLst>
          </p:cNvPr>
          <p:cNvSpPr/>
          <p:nvPr/>
        </p:nvSpPr>
        <p:spPr>
          <a:xfrm>
            <a:off x="11196687" y="4032072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1283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0B7028-5070-4193-4AB0-43ED9D2B24C8}"/>
              </a:ext>
            </a:extLst>
          </p:cNvPr>
          <p:cNvSpPr/>
          <p:nvPr/>
        </p:nvSpPr>
        <p:spPr>
          <a:xfrm>
            <a:off x="11321601" y="6191093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1293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222324EC-6F22-85CE-CD8A-DB4C56325618}"/>
              </a:ext>
            </a:extLst>
          </p:cNvPr>
          <p:cNvCxnSpPr>
            <a:cxnSpLocks/>
          </p:cNvCxnSpPr>
          <p:nvPr/>
        </p:nvCxnSpPr>
        <p:spPr>
          <a:xfrm flipH="1" flipV="1">
            <a:off x="9598455" y="2944535"/>
            <a:ext cx="1112925" cy="132796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5C111C9-6238-CEA3-EAE7-99DE5A21A1B7}"/>
              </a:ext>
            </a:extLst>
          </p:cNvPr>
          <p:cNvSpPr/>
          <p:nvPr/>
        </p:nvSpPr>
        <p:spPr>
          <a:xfrm>
            <a:off x="9210937" y="2558151"/>
            <a:ext cx="71478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1285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2B4A0B51-83BE-EEEC-55B7-46D72DAE03AE}"/>
              </a:ext>
            </a:extLst>
          </p:cNvPr>
          <p:cNvSpPr/>
          <p:nvPr/>
        </p:nvSpPr>
        <p:spPr>
          <a:xfrm>
            <a:off x="8682248" y="1551635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4136F1F-4BAD-90CB-D715-E2262EF119AD}"/>
              </a:ext>
            </a:extLst>
          </p:cNvPr>
          <p:cNvSpPr/>
          <p:nvPr/>
        </p:nvSpPr>
        <p:spPr>
          <a:xfrm>
            <a:off x="7075407" y="3604701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A60CB44-71EB-B583-795E-F69DCD79EC6D}"/>
              </a:ext>
            </a:extLst>
          </p:cNvPr>
          <p:cNvSpPr/>
          <p:nvPr/>
        </p:nvSpPr>
        <p:spPr>
          <a:xfrm>
            <a:off x="6923703" y="2316173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1666C79-1C59-B030-F32C-6712CFF40DD7}"/>
              </a:ext>
            </a:extLst>
          </p:cNvPr>
          <p:cNvCxnSpPr>
            <a:cxnSpLocks/>
          </p:cNvCxnSpPr>
          <p:nvPr/>
        </p:nvCxnSpPr>
        <p:spPr>
          <a:xfrm flipH="1">
            <a:off x="7227111" y="1896021"/>
            <a:ext cx="1589343" cy="574292"/>
          </a:xfrm>
          <a:prstGeom prst="straightConnector1">
            <a:avLst/>
          </a:prstGeom>
          <a:ln w="76200">
            <a:solidFill>
              <a:srgbClr val="99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DEA1F94F-BF55-24B8-7728-D30D360948A2}"/>
              </a:ext>
            </a:extLst>
          </p:cNvPr>
          <p:cNvSpPr/>
          <p:nvPr/>
        </p:nvSpPr>
        <p:spPr>
          <a:xfrm>
            <a:off x="8410119" y="4329536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C40DCDB-7587-BF9F-8438-7B926D6069F8}"/>
              </a:ext>
            </a:extLst>
          </p:cNvPr>
          <p:cNvSpPr/>
          <p:nvPr/>
        </p:nvSpPr>
        <p:spPr>
          <a:xfrm>
            <a:off x="8192475" y="327486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AFD20E7-6B28-59CE-8716-3165B405340E}"/>
              </a:ext>
            </a:extLst>
          </p:cNvPr>
          <p:cNvSpPr/>
          <p:nvPr/>
        </p:nvSpPr>
        <p:spPr>
          <a:xfrm>
            <a:off x="8106711" y="3790464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B5E8873-AFDA-EDFA-7AE7-A4BB27706048}"/>
              </a:ext>
            </a:extLst>
          </p:cNvPr>
          <p:cNvSpPr/>
          <p:nvPr/>
        </p:nvSpPr>
        <p:spPr>
          <a:xfrm>
            <a:off x="8667822" y="264499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7B001A-ED21-876E-180E-0F612AD3F6A0}"/>
              </a:ext>
            </a:extLst>
          </p:cNvPr>
          <p:cNvSpPr/>
          <p:nvPr/>
        </p:nvSpPr>
        <p:spPr>
          <a:xfrm>
            <a:off x="8258415" y="4637815"/>
            <a:ext cx="714785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1350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4249D3-B88B-4497-FA7A-C687491A63E6}"/>
              </a:ext>
            </a:extLst>
          </p:cNvPr>
          <p:cNvSpPr/>
          <p:nvPr/>
        </p:nvSpPr>
        <p:spPr>
          <a:xfrm>
            <a:off x="8435986" y="3729445"/>
            <a:ext cx="714785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1238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18C359C-42E0-1203-A9CB-3E79FB0806FA}"/>
              </a:ext>
            </a:extLst>
          </p:cNvPr>
          <p:cNvSpPr/>
          <p:nvPr/>
        </p:nvSpPr>
        <p:spPr>
          <a:xfrm>
            <a:off x="8507877" y="3261549"/>
            <a:ext cx="714785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1296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7F5294F-D82E-F9F3-D4C0-2C9A7AF95220}"/>
              </a:ext>
            </a:extLst>
          </p:cNvPr>
          <p:cNvSpPr/>
          <p:nvPr/>
        </p:nvSpPr>
        <p:spPr>
          <a:xfrm>
            <a:off x="7906368" y="2582678"/>
            <a:ext cx="714785" cy="369332"/>
          </a:xfrm>
          <a:prstGeom prst="rect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1353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FDA264-7400-8FE7-96D7-FCEAAB4F5BDB}"/>
              </a:ext>
            </a:extLst>
          </p:cNvPr>
          <p:cNvSpPr/>
          <p:nvPr/>
        </p:nvSpPr>
        <p:spPr>
          <a:xfrm>
            <a:off x="6728734" y="1909667"/>
            <a:ext cx="714785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1364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EFF0F01-A4BC-7EB4-2CBE-AE2D4A9F8296}"/>
              </a:ext>
            </a:extLst>
          </p:cNvPr>
          <p:cNvSpPr/>
          <p:nvPr/>
        </p:nvSpPr>
        <p:spPr>
          <a:xfrm>
            <a:off x="6851567" y="3146804"/>
            <a:ext cx="714785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1287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63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C45CD-ED3B-884A-8E54-2541A7854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3A8743-A48B-8D8F-D446-73D441D59CA6}"/>
              </a:ext>
            </a:extLst>
          </p:cNvPr>
          <p:cNvSpPr/>
          <p:nvPr/>
        </p:nvSpPr>
        <p:spPr>
          <a:xfrm>
            <a:off x="107852" y="95534"/>
            <a:ext cx="4682512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dirty="0"/>
              <a:t>*Bilan…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*1350 : Après </a:t>
            </a:r>
            <a:r>
              <a:rPr lang="fr-FR" i="1" dirty="0"/>
              <a:t>la tornade mongole</a:t>
            </a:r>
            <a:r>
              <a:rPr lang="fr-FR" dirty="0"/>
              <a:t>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*A l’ouest, la Birmanie…</a:t>
            </a:r>
          </a:p>
          <a:p>
            <a:pPr lvl="0"/>
            <a:r>
              <a:rPr lang="fr-FR" dirty="0"/>
              <a:t>Soumise aux Mongols de Chine</a:t>
            </a:r>
          </a:p>
          <a:p>
            <a:pPr lvl="0"/>
            <a:r>
              <a:rPr lang="fr-FR" dirty="0"/>
              <a:t>Partagée entre Môns au sud et Chans au nord</a:t>
            </a:r>
          </a:p>
          <a:p>
            <a:pPr lvl="0"/>
            <a:r>
              <a:rPr lang="fr-FR" dirty="0"/>
              <a:t>La Birmanie a disparu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*En revanche, sur la côte orientale…</a:t>
            </a:r>
          </a:p>
          <a:p>
            <a:pPr lvl="0"/>
            <a:r>
              <a:rPr lang="fr-FR" dirty="0" err="1"/>
              <a:t>Dai</a:t>
            </a:r>
            <a:r>
              <a:rPr lang="fr-FR" dirty="0"/>
              <a:t> Viêt et Champa ont résisté</a:t>
            </a:r>
          </a:p>
          <a:p>
            <a:pPr lvl="0"/>
            <a:endParaRPr lang="fr-FR" dirty="0"/>
          </a:p>
          <a:p>
            <a:r>
              <a:rPr lang="fr-FR" dirty="0"/>
              <a:t>*Au centre…</a:t>
            </a:r>
          </a:p>
          <a:p>
            <a:r>
              <a:rPr lang="fr-FR" dirty="0"/>
              <a:t>L’Empire khmer a perdu son hégémonie…</a:t>
            </a:r>
          </a:p>
          <a:p>
            <a:endParaRPr lang="fr-FR" dirty="0"/>
          </a:p>
          <a:p>
            <a:pPr lvl="0"/>
            <a:r>
              <a:rPr lang="fr-FR" dirty="0"/>
              <a:t>Au profit d’une nouvelle puissance</a:t>
            </a:r>
          </a:p>
          <a:p>
            <a:pPr lvl="0"/>
            <a:r>
              <a:rPr lang="fr-FR" dirty="0"/>
              <a:t>Les royaumes thaïs, dont le Siam d’Ayuthia…</a:t>
            </a:r>
          </a:p>
        </p:txBody>
      </p:sp>
      <p:pic>
        <p:nvPicPr>
          <p:cNvPr id="29" name="Picture 2" descr="C:\Users\Christophe\Pictures\My Scans\2014-07 (juil.)\scan0011.jpg">
            <a:extLst>
              <a:ext uri="{FF2B5EF4-FFF2-40B4-BE49-F238E27FC236}">
                <a16:creationId xmlns:a16="http://schemas.microsoft.com/office/drawing/2014/main" id="{6A7AC714-C634-EAFA-9154-6377E2D937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42" t="46687" r="33086" b="22202"/>
          <a:stretch/>
        </p:blipFill>
        <p:spPr bwMode="auto">
          <a:xfrm>
            <a:off x="4907618" y="112480"/>
            <a:ext cx="7176530" cy="664998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1393BA97-289C-C988-742B-78038A9C7F09}"/>
              </a:ext>
            </a:extLst>
          </p:cNvPr>
          <p:cNvSpPr/>
          <p:nvPr/>
        </p:nvSpPr>
        <p:spPr>
          <a:xfrm>
            <a:off x="9750159" y="1896021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B7CBA17E-8123-DAAE-6852-CD8D183D20AD}"/>
              </a:ext>
            </a:extLst>
          </p:cNvPr>
          <p:cNvSpPr/>
          <p:nvPr/>
        </p:nvSpPr>
        <p:spPr>
          <a:xfrm>
            <a:off x="9446751" y="4711704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CDEDD9A-DF47-ED6D-E481-1D81B3063E93}"/>
              </a:ext>
            </a:extLst>
          </p:cNvPr>
          <p:cNvSpPr/>
          <p:nvPr/>
        </p:nvSpPr>
        <p:spPr>
          <a:xfrm>
            <a:off x="8410119" y="432953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69E7566-E0F6-341B-119F-E05D348A2E12}"/>
              </a:ext>
            </a:extLst>
          </p:cNvPr>
          <p:cNvSpPr/>
          <p:nvPr/>
        </p:nvSpPr>
        <p:spPr>
          <a:xfrm>
            <a:off x="8192475" y="327486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D3098191-D3E4-2227-E005-F8C0C3A26059}"/>
              </a:ext>
            </a:extLst>
          </p:cNvPr>
          <p:cNvSpPr/>
          <p:nvPr/>
        </p:nvSpPr>
        <p:spPr>
          <a:xfrm>
            <a:off x="8106711" y="3790464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60D8E92-6EB8-64F4-B3E4-7F71EEFF1BBA}"/>
              </a:ext>
            </a:extLst>
          </p:cNvPr>
          <p:cNvSpPr/>
          <p:nvPr/>
        </p:nvSpPr>
        <p:spPr>
          <a:xfrm>
            <a:off x="4907618" y="112480"/>
            <a:ext cx="687964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1350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727FC96-761D-2431-C8C6-32D63B174C01}"/>
              </a:ext>
            </a:extLst>
          </p:cNvPr>
          <p:cNvSpPr/>
          <p:nvPr/>
        </p:nvSpPr>
        <p:spPr>
          <a:xfrm>
            <a:off x="7075407" y="3604701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410988E2-2C10-74A2-0F73-3E3694223640}"/>
              </a:ext>
            </a:extLst>
          </p:cNvPr>
          <p:cNvSpPr/>
          <p:nvPr/>
        </p:nvSpPr>
        <p:spPr>
          <a:xfrm>
            <a:off x="6923703" y="2316173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D6B9BBBA-978D-4AEA-C398-E20406CAFD80}"/>
              </a:ext>
            </a:extLst>
          </p:cNvPr>
          <p:cNvSpPr/>
          <p:nvPr/>
        </p:nvSpPr>
        <p:spPr>
          <a:xfrm>
            <a:off x="8667822" y="264499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7D733D84-0540-E391-3468-F3ED089BBAC1}"/>
              </a:ext>
            </a:extLst>
          </p:cNvPr>
          <p:cNvSpPr/>
          <p:nvPr/>
        </p:nvSpPr>
        <p:spPr>
          <a:xfrm>
            <a:off x="10559676" y="3529876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C72A220-92C8-FB4C-68E1-BACC7D247319}"/>
              </a:ext>
            </a:extLst>
          </p:cNvPr>
          <p:cNvSpPr/>
          <p:nvPr/>
        </p:nvSpPr>
        <p:spPr>
          <a:xfrm>
            <a:off x="4393879" y="4483675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5E0CD4F-DE7B-A72F-3F40-A7A3B2E41F2B}"/>
              </a:ext>
            </a:extLst>
          </p:cNvPr>
          <p:cNvSpPr/>
          <p:nvPr/>
        </p:nvSpPr>
        <p:spPr>
          <a:xfrm>
            <a:off x="10240151" y="3328124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45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0320F-2796-E608-51FA-680D99707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D8EF3C-ABE0-CD21-7009-4676D3D55257}"/>
              </a:ext>
            </a:extLst>
          </p:cNvPr>
          <p:cNvSpPr/>
          <p:nvPr/>
        </p:nvSpPr>
        <p:spPr>
          <a:xfrm>
            <a:off x="107852" y="95534"/>
            <a:ext cx="3972834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dirty="0"/>
              <a:t>*1350 : </a:t>
            </a:r>
            <a:r>
              <a:rPr lang="fr-FR" i="1" dirty="0"/>
              <a:t>La tornade mongole</a:t>
            </a:r>
            <a:r>
              <a:rPr lang="fr-FR" dirty="0"/>
              <a:t> ayant reflué</a:t>
            </a:r>
          </a:p>
          <a:p>
            <a:pPr lvl="0"/>
            <a:r>
              <a:rPr lang="fr-FR" dirty="0"/>
              <a:t>Une 2</a:t>
            </a:r>
            <a:r>
              <a:rPr lang="fr-FR" baseline="30000" dirty="0"/>
              <a:t>ème</a:t>
            </a:r>
            <a:r>
              <a:rPr lang="fr-FR" dirty="0"/>
              <a:t> phase d’expansions commence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*Et trois puissances</a:t>
            </a:r>
          </a:p>
          <a:p>
            <a:pPr lvl="0"/>
            <a:r>
              <a:rPr lang="fr-FR" dirty="0"/>
              <a:t>Vont progressivement émerger…</a:t>
            </a:r>
          </a:p>
          <a:p>
            <a:endParaRPr lang="fr-FR" dirty="0">
              <a:latin typeface="+mn-lt"/>
            </a:endParaRPr>
          </a:p>
          <a:p>
            <a:r>
              <a:rPr lang="fr-FR" dirty="0">
                <a:latin typeface="+mn-lt"/>
              </a:rPr>
              <a:t>a) A l’ouest</a:t>
            </a:r>
            <a:endParaRPr lang="fr-FR" dirty="0"/>
          </a:p>
          <a:p>
            <a:r>
              <a:rPr lang="fr-FR" dirty="0"/>
              <a:t>L</a:t>
            </a:r>
            <a:r>
              <a:rPr lang="fr-FR" dirty="0">
                <a:latin typeface="+mn-lt"/>
              </a:rPr>
              <a:t>a Birmanie </a:t>
            </a:r>
            <a:r>
              <a:rPr lang="fr-FR" i="1" dirty="0">
                <a:latin typeface="+mn-lt"/>
              </a:rPr>
              <a:t>réunifiée</a:t>
            </a:r>
            <a:endParaRPr lang="fr-FR" dirty="0"/>
          </a:p>
          <a:p>
            <a:endParaRPr lang="fr-FR" dirty="0"/>
          </a:p>
          <a:p>
            <a:r>
              <a:rPr lang="fr-FR" dirty="0"/>
              <a:t>b) A l’est…</a:t>
            </a:r>
            <a:endParaRPr lang="fr-FR" dirty="0">
              <a:latin typeface="+mn-lt"/>
            </a:endParaRPr>
          </a:p>
          <a:p>
            <a:r>
              <a:rPr lang="fr-FR" dirty="0"/>
              <a:t>Le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Dai</a:t>
            </a:r>
            <a:r>
              <a:rPr lang="fr-FR" dirty="0">
                <a:latin typeface="+mn-lt"/>
              </a:rPr>
              <a:t> Viêt</a:t>
            </a:r>
            <a:r>
              <a:rPr lang="fr-FR" dirty="0"/>
              <a:t>, q</a:t>
            </a:r>
            <a:r>
              <a:rPr lang="fr-FR" dirty="0">
                <a:latin typeface="+mn-lt"/>
              </a:rPr>
              <a:t>ui finira</a:t>
            </a:r>
            <a:endParaRPr lang="fr-FR" dirty="0"/>
          </a:p>
          <a:p>
            <a:r>
              <a:rPr lang="fr-FR" dirty="0"/>
              <a:t>Pa</a:t>
            </a:r>
            <a:r>
              <a:rPr lang="fr-FR" dirty="0">
                <a:latin typeface="+mn-lt"/>
              </a:rPr>
              <a:t>r dominer </a:t>
            </a:r>
            <a:r>
              <a:rPr lang="fr-FR" u="sng" dirty="0">
                <a:latin typeface="+mn-lt"/>
              </a:rPr>
              <a:t>toute</a:t>
            </a:r>
            <a:r>
              <a:rPr lang="fr-FR" dirty="0">
                <a:latin typeface="+mn-lt"/>
              </a:rPr>
              <a:t> la côte orientale</a:t>
            </a:r>
          </a:p>
          <a:p>
            <a:endParaRPr lang="fr-FR" dirty="0"/>
          </a:p>
          <a:p>
            <a:r>
              <a:rPr lang="fr-FR" dirty="0"/>
              <a:t>c</a:t>
            </a:r>
            <a:r>
              <a:rPr lang="fr-FR" dirty="0">
                <a:latin typeface="+mn-lt"/>
              </a:rPr>
              <a:t>) Au centre…</a:t>
            </a:r>
          </a:p>
          <a:p>
            <a:r>
              <a:rPr lang="fr-FR" dirty="0"/>
              <a:t>L</a:t>
            </a:r>
            <a:r>
              <a:rPr lang="fr-FR" dirty="0">
                <a:latin typeface="+mn-lt"/>
              </a:rPr>
              <a:t>e Siam conquérant</a:t>
            </a:r>
            <a:endParaRPr lang="fr-FR" dirty="0"/>
          </a:p>
          <a:p>
            <a:r>
              <a:rPr lang="fr-FR" dirty="0">
                <a:latin typeface="+mn-lt"/>
              </a:rPr>
              <a:t>Succède à l’Empire khmer d’Angkor…</a:t>
            </a:r>
          </a:p>
        </p:txBody>
      </p:sp>
      <p:pic>
        <p:nvPicPr>
          <p:cNvPr id="24" name="Picture 2" descr="C:\Users\Christophe\Pictures\My Scans\2014-07 (juil.)\scan0011.jpg">
            <a:extLst>
              <a:ext uri="{FF2B5EF4-FFF2-40B4-BE49-F238E27FC236}">
                <a16:creationId xmlns:a16="http://schemas.microsoft.com/office/drawing/2014/main" id="{7C2FCD2E-CAD6-647C-F716-7F066C441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79" t="51579" r="33086" b="22202"/>
          <a:stretch/>
        </p:blipFill>
        <p:spPr bwMode="auto">
          <a:xfrm>
            <a:off x="4168402" y="164468"/>
            <a:ext cx="7864374" cy="65440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26AB51-4BF9-FB5B-1FDD-B3573F353E12}"/>
              </a:ext>
            </a:extLst>
          </p:cNvPr>
          <p:cNvSpPr/>
          <p:nvPr/>
        </p:nvSpPr>
        <p:spPr>
          <a:xfrm>
            <a:off x="4168402" y="164468"/>
            <a:ext cx="687964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1350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149A754-E6EF-0EA0-14D1-7989E916AC10}"/>
              </a:ext>
            </a:extLst>
          </p:cNvPr>
          <p:cNvSpPr/>
          <p:nvPr/>
        </p:nvSpPr>
        <p:spPr>
          <a:xfrm>
            <a:off x="9426267" y="92098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AC85D9F-0D06-AEF3-7C4B-2EDF1EE836A6}"/>
              </a:ext>
            </a:extLst>
          </p:cNvPr>
          <p:cNvSpPr/>
          <p:nvPr/>
        </p:nvSpPr>
        <p:spPr>
          <a:xfrm>
            <a:off x="8979805" y="4290261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988EB607-3CAC-E097-29CC-EA86E81A35B3}"/>
              </a:ext>
            </a:extLst>
          </p:cNvPr>
          <p:cNvSpPr/>
          <p:nvPr/>
        </p:nvSpPr>
        <p:spPr>
          <a:xfrm>
            <a:off x="7743542" y="3981982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D86149B-B345-B4D5-00BB-8DF11C9035BC}"/>
              </a:ext>
            </a:extLst>
          </p:cNvPr>
          <p:cNvSpPr/>
          <p:nvPr/>
        </p:nvSpPr>
        <p:spPr>
          <a:xfrm>
            <a:off x="7591838" y="268236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365DDED-F41D-5991-985C-DD3456A839B4}"/>
              </a:ext>
            </a:extLst>
          </p:cNvPr>
          <p:cNvSpPr/>
          <p:nvPr/>
        </p:nvSpPr>
        <p:spPr>
          <a:xfrm>
            <a:off x="7440134" y="327486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12C11FD-E9F9-976E-C8B6-5A3EE949ED4D}"/>
              </a:ext>
            </a:extLst>
          </p:cNvPr>
          <p:cNvSpPr/>
          <p:nvPr/>
        </p:nvSpPr>
        <p:spPr>
          <a:xfrm>
            <a:off x="6247704" y="2990648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21EA8A6-1413-4B1C-7494-CE33B0F0243C}"/>
              </a:ext>
            </a:extLst>
          </p:cNvPr>
          <p:cNvSpPr/>
          <p:nvPr/>
        </p:nvSpPr>
        <p:spPr>
          <a:xfrm>
            <a:off x="5944296" y="1621351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F6F4619-CF45-E4FB-9B39-9E1C8D4F9E52}"/>
              </a:ext>
            </a:extLst>
          </p:cNvPr>
          <p:cNvSpPr/>
          <p:nvPr/>
        </p:nvSpPr>
        <p:spPr>
          <a:xfrm>
            <a:off x="8056731" y="187452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2D8D2F5-8E67-840C-30B7-B77981FEC1FB}"/>
              </a:ext>
            </a:extLst>
          </p:cNvPr>
          <p:cNvSpPr/>
          <p:nvPr/>
        </p:nvSpPr>
        <p:spPr>
          <a:xfrm>
            <a:off x="10381164" y="3120721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DA3A967-66EF-6C78-DDA9-FCA9A1A94E2E}"/>
              </a:ext>
            </a:extLst>
          </p:cNvPr>
          <p:cNvSpPr/>
          <p:nvPr/>
        </p:nvSpPr>
        <p:spPr>
          <a:xfrm>
            <a:off x="9862875" y="268236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31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00EA4-CD10-6757-0470-DFE950663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FD224E-C143-9EC4-5A5E-80581BB0497C}"/>
              </a:ext>
            </a:extLst>
          </p:cNvPr>
          <p:cNvSpPr/>
          <p:nvPr/>
        </p:nvSpPr>
        <p:spPr>
          <a:xfrm>
            <a:off x="107852" y="95534"/>
            <a:ext cx="3972834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dirty="0"/>
              <a:t>*1350-1800 : Entre ces trois puissances</a:t>
            </a:r>
          </a:p>
          <a:p>
            <a:pPr lvl="0"/>
            <a:r>
              <a:rPr lang="fr-FR" dirty="0"/>
              <a:t>Une lutte hégémonique de plus de quatre siècles va s’engager</a:t>
            </a:r>
          </a:p>
          <a:p>
            <a:pPr lvl="0"/>
            <a:r>
              <a:rPr lang="fr-FR" dirty="0"/>
              <a:t>Avec trois phases…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*1350-1558 : Montées en puissance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*1564-1688</a:t>
            </a:r>
          </a:p>
          <a:p>
            <a:pPr lvl="0"/>
            <a:r>
              <a:rPr lang="fr-FR" dirty="0"/>
              <a:t>Luttes hégémoniques ; Et enfin…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*1697-1824</a:t>
            </a:r>
          </a:p>
          <a:p>
            <a:pPr lvl="0"/>
            <a:r>
              <a:rPr lang="fr-FR" dirty="0"/>
              <a:t>Consolidations et apogées</a:t>
            </a:r>
          </a:p>
          <a:p>
            <a:pPr lvl="0"/>
            <a:r>
              <a:rPr lang="fr-FR" dirty="0"/>
              <a:t>Apogées jusqu’au début du XIXe siècle Avec l’arrivée des Européens</a:t>
            </a:r>
          </a:p>
          <a:p>
            <a:pPr lvl="0"/>
            <a:endParaRPr lang="fr-FR" dirty="0"/>
          </a:p>
          <a:p>
            <a:pPr lvl="0"/>
            <a:r>
              <a:rPr lang="fr-FR" dirty="0"/>
              <a:t>*1</a:t>
            </a:r>
            <a:r>
              <a:rPr lang="fr-FR" baseline="30000" dirty="0"/>
              <a:t>ère</a:t>
            </a:r>
            <a:r>
              <a:rPr lang="fr-FR" dirty="0"/>
              <a:t> phase</a:t>
            </a:r>
          </a:p>
          <a:p>
            <a:pPr lvl="0"/>
            <a:r>
              <a:rPr lang="fr-FR" dirty="0"/>
              <a:t>Et en commençant par le Siam…</a:t>
            </a:r>
            <a:endParaRPr lang="fr-FR" sz="1800" dirty="0">
              <a:latin typeface="+mn-lt"/>
            </a:endParaRPr>
          </a:p>
        </p:txBody>
      </p:sp>
      <p:pic>
        <p:nvPicPr>
          <p:cNvPr id="24" name="Picture 2" descr="C:\Users\Christophe\Pictures\My Scans\2014-07 (juil.)\scan0011.jpg">
            <a:extLst>
              <a:ext uri="{FF2B5EF4-FFF2-40B4-BE49-F238E27FC236}">
                <a16:creationId xmlns:a16="http://schemas.microsoft.com/office/drawing/2014/main" id="{DE3E96E3-DEE3-4F1A-8EB2-E3FD101B1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79" t="51579" r="33086" b="22202"/>
          <a:stretch/>
        </p:blipFill>
        <p:spPr bwMode="auto">
          <a:xfrm>
            <a:off x="4168402" y="164468"/>
            <a:ext cx="7864374" cy="65440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1C325FD-8B5C-1F9A-954D-36F96201659C}"/>
              </a:ext>
            </a:extLst>
          </p:cNvPr>
          <p:cNvSpPr/>
          <p:nvPr/>
        </p:nvSpPr>
        <p:spPr>
          <a:xfrm>
            <a:off x="4168402" y="164468"/>
            <a:ext cx="687964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1350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E429B9F-6917-1A26-9B7B-7926E928EC6D}"/>
              </a:ext>
            </a:extLst>
          </p:cNvPr>
          <p:cNvSpPr/>
          <p:nvPr/>
        </p:nvSpPr>
        <p:spPr>
          <a:xfrm>
            <a:off x="9426267" y="92098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615C9F4-6459-2419-9EAE-2F5020144182}"/>
              </a:ext>
            </a:extLst>
          </p:cNvPr>
          <p:cNvSpPr/>
          <p:nvPr/>
        </p:nvSpPr>
        <p:spPr>
          <a:xfrm>
            <a:off x="8979805" y="4290261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3FB752F-D9CD-DB19-1EEE-CFD3D552BA43}"/>
              </a:ext>
            </a:extLst>
          </p:cNvPr>
          <p:cNvSpPr/>
          <p:nvPr/>
        </p:nvSpPr>
        <p:spPr>
          <a:xfrm>
            <a:off x="7743542" y="3981982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0E07EFE-E61D-2951-FBCA-49B3DDFDB40C}"/>
              </a:ext>
            </a:extLst>
          </p:cNvPr>
          <p:cNvSpPr/>
          <p:nvPr/>
        </p:nvSpPr>
        <p:spPr>
          <a:xfrm>
            <a:off x="7591838" y="268236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1699C81-EE5D-3F5F-210C-98D1D03B6E1F}"/>
              </a:ext>
            </a:extLst>
          </p:cNvPr>
          <p:cNvSpPr/>
          <p:nvPr/>
        </p:nvSpPr>
        <p:spPr>
          <a:xfrm>
            <a:off x="7440134" y="327486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8CBE9FB-FFB3-811B-3D2E-66F1B403B11D}"/>
              </a:ext>
            </a:extLst>
          </p:cNvPr>
          <p:cNvSpPr/>
          <p:nvPr/>
        </p:nvSpPr>
        <p:spPr>
          <a:xfrm>
            <a:off x="6247704" y="2990648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66E0155-AF86-90FE-FF07-A62C5388B60C}"/>
              </a:ext>
            </a:extLst>
          </p:cNvPr>
          <p:cNvSpPr/>
          <p:nvPr/>
        </p:nvSpPr>
        <p:spPr>
          <a:xfrm>
            <a:off x="5944296" y="1621351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552CC6D-7BF1-D30D-A606-B82B57BB1D3C}"/>
              </a:ext>
            </a:extLst>
          </p:cNvPr>
          <p:cNvSpPr/>
          <p:nvPr/>
        </p:nvSpPr>
        <p:spPr>
          <a:xfrm>
            <a:off x="8056731" y="187452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F250F87-D447-2A56-F06C-7CB7C431EB99}"/>
              </a:ext>
            </a:extLst>
          </p:cNvPr>
          <p:cNvSpPr/>
          <p:nvPr/>
        </p:nvSpPr>
        <p:spPr>
          <a:xfrm>
            <a:off x="10381164" y="3120721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441ABCC-F6FC-39AF-8AC3-86E01287AADA}"/>
              </a:ext>
            </a:extLst>
          </p:cNvPr>
          <p:cNvSpPr/>
          <p:nvPr/>
        </p:nvSpPr>
        <p:spPr>
          <a:xfrm>
            <a:off x="9862875" y="2682369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15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03F44-D837-0D30-064A-470079AE5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hristophe\Pictures\My Scans\2014-07 (juil.)\scan0004.jpg">
            <a:extLst>
              <a:ext uri="{FF2B5EF4-FFF2-40B4-BE49-F238E27FC236}">
                <a16:creationId xmlns:a16="http://schemas.microsoft.com/office/drawing/2014/main" id="{42557B0D-1443-AA71-CB3F-63B0C5C9D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23" t="52018" r="33215" b="21495"/>
          <a:stretch/>
        </p:blipFill>
        <p:spPr bwMode="auto">
          <a:xfrm>
            <a:off x="4162567" y="131284"/>
            <a:ext cx="7870209" cy="65699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CB5429-3EBC-ED3D-5DAB-425BB30B6C11}"/>
              </a:ext>
            </a:extLst>
          </p:cNvPr>
          <p:cNvSpPr/>
          <p:nvPr/>
        </p:nvSpPr>
        <p:spPr>
          <a:xfrm>
            <a:off x="86436" y="58846"/>
            <a:ext cx="3951166" cy="4462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3) 1350-1558 : Naissances des trois puissances :</a:t>
            </a:r>
            <a:r>
              <a:rPr lang="fr-FR" sz="1800" b="1" dirty="0">
                <a:latin typeface="+mn-lt"/>
              </a:rPr>
              <a:t> Siam, </a:t>
            </a:r>
            <a:r>
              <a:rPr lang="fr-FR" sz="1800" b="1" dirty="0" err="1">
                <a:latin typeface="+mn-lt"/>
              </a:rPr>
              <a:t>Dai</a:t>
            </a:r>
            <a:r>
              <a:rPr lang="fr-FR" sz="1800" b="1" dirty="0">
                <a:latin typeface="+mn-lt"/>
              </a:rPr>
              <a:t> Viêt et Birmanie</a:t>
            </a:r>
          </a:p>
          <a:p>
            <a:endParaRPr lang="fr-FR" sz="1800" b="1" dirty="0"/>
          </a:p>
          <a:p>
            <a:r>
              <a:rPr lang="fr-FR" sz="1800" b="1" dirty="0"/>
              <a:t>1350-1450 : Le Siam : Vassalisation de </a:t>
            </a:r>
            <a:r>
              <a:rPr lang="fr-FR" sz="1800" b="1" dirty="0" err="1"/>
              <a:t>Sukhothaï</a:t>
            </a:r>
            <a:r>
              <a:rPr lang="fr-FR" sz="1800" b="1" dirty="0"/>
              <a:t> et expansion dans la péninsule malaise jusqu’à l’isthme de Kra ; Les Siamois s’emparent d’Angkor, l’Empire khmer se réduit au Cambodge</a:t>
            </a:r>
          </a:p>
          <a:p>
            <a:endParaRPr lang="fr-FR" dirty="0"/>
          </a:p>
          <a:p>
            <a:r>
              <a:rPr lang="fr-FR" sz="1700" dirty="0"/>
              <a:t>a) 1350 : Naissance du Siam</a:t>
            </a:r>
          </a:p>
          <a:p>
            <a:r>
              <a:rPr lang="fr-FR" sz="1700" dirty="0"/>
              <a:t>Et 1</a:t>
            </a:r>
            <a:r>
              <a:rPr lang="fr-FR" sz="1700" baseline="30000" dirty="0"/>
              <a:t>ères</a:t>
            </a:r>
            <a:r>
              <a:rPr lang="fr-FR" sz="1700" dirty="0"/>
              <a:t> expansions…</a:t>
            </a:r>
          </a:p>
          <a:p>
            <a:endParaRPr lang="fr-FR" dirty="0"/>
          </a:p>
          <a:p>
            <a:r>
              <a:rPr lang="fr-FR" dirty="0"/>
              <a:t>*1352-94 et 1420 : Le Siam attaque L’Empire khmer </a:t>
            </a:r>
            <a:r>
              <a:rPr lang="fr-FR" sz="1700" dirty="0"/>
              <a:t>en déclin</a:t>
            </a:r>
          </a:p>
          <a:p>
            <a:endParaRPr lang="fr-FR" sz="1700" dirty="0"/>
          </a:p>
          <a:p>
            <a:r>
              <a:rPr lang="fr-FR" sz="1700" dirty="0"/>
              <a:t>*Petit aparté chinois…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B480A81-810A-75BD-F698-D6D462305E8A}"/>
              </a:ext>
            </a:extLst>
          </p:cNvPr>
          <p:cNvSpPr/>
          <p:nvPr/>
        </p:nvSpPr>
        <p:spPr>
          <a:xfrm>
            <a:off x="7794263" y="3916935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77A0D53-3ECD-5E69-C3E3-87686CB45E60}"/>
              </a:ext>
            </a:extLst>
          </p:cNvPr>
          <p:cNvSpPr/>
          <p:nvPr/>
        </p:nvSpPr>
        <p:spPr>
          <a:xfrm>
            <a:off x="7642559" y="312072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E83DFEC-657B-9C14-2201-09E3C409F727}"/>
              </a:ext>
            </a:extLst>
          </p:cNvPr>
          <p:cNvSpPr/>
          <p:nvPr/>
        </p:nvSpPr>
        <p:spPr>
          <a:xfrm>
            <a:off x="8695711" y="407913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739505C-4063-3F72-D803-FF32A070E73D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8098367" y="4069335"/>
            <a:ext cx="597344" cy="163935"/>
          </a:xfrm>
          <a:prstGeom prst="straightConnector1">
            <a:avLst/>
          </a:prstGeom>
          <a:ln w="762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FBBE9E4-9CE5-00E7-61F9-B8BF15ECF1F8}"/>
              </a:ext>
            </a:extLst>
          </p:cNvPr>
          <p:cNvSpPr/>
          <p:nvPr/>
        </p:nvSpPr>
        <p:spPr>
          <a:xfrm>
            <a:off x="4162567" y="131284"/>
            <a:ext cx="121081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1350-1420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B4A0E9D-776F-EAD1-407E-A5F7E067B155}"/>
              </a:ext>
            </a:extLst>
          </p:cNvPr>
          <p:cNvSpPr/>
          <p:nvPr/>
        </p:nvSpPr>
        <p:spPr>
          <a:xfrm>
            <a:off x="9288329" y="1256123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B53A496-634D-CEB0-A9C6-F84A18061DA9}"/>
              </a:ext>
            </a:extLst>
          </p:cNvPr>
          <p:cNvSpPr/>
          <p:nvPr/>
        </p:nvSpPr>
        <p:spPr>
          <a:xfrm>
            <a:off x="8107144" y="1667489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F22C2F3-964B-DDB0-4F8A-2E81D18F7F2B}"/>
              </a:ext>
            </a:extLst>
          </p:cNvPr>
          <p:cNvSpPr/>
          <p:nvPr/>
        </p:nvSpPr>
        <p:spPr>
          <a:xfrm>
            <a:off x="5831448" y="1821628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A262C7C-DFD5-14B6-FAE2-DB9D99B12561}"/>
              </a:ext>
            </a:extLst>
          </p:cNvPr>
          <p:cNvSpPr/>
          <p:nvPr/>
        </p:nvSpPr>
        <p:spPr>
          <a:xfrm>
            <a:off x="6478641" y="2926937"/>
            <a:ext cx="303408" cy="308279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0FC8118-FF5D-72D6-8F5B-0757E3B52BF1}"/>
              </a:ext>
            </a:extLst>
          </p:cNvPr>
          <p:cNvSpPr/>
          <p:nvPr/>
        </p:nvSpPr>
        <p:spPr>
          <a:xfrm>
            <a:off x="10262041" y="2812442"/>
            <a:ext cx="303408" cy="308279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65FA1CB-2559-0BFF-1059-8929208AB316}"/>
              </a:ext>
            </a:extLst>
          </p:cNvPr>
          <p:cNvSpPr/>
          <p:nvPr/>
        </p:nvSpPr>
        <p:spPr>
          <a:xfrm>
            <a:off x="9956069" y="256837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4F0D74B-E959-E0FE-D69E-F3785314D94E}"/>
              </a:ext>
            </a:extLst>
          </p:cNvPr>
          <p:cNvSpPr/>
          <p:nvPr/>
        </p:nvSpPr>
        <p:spPr>
          <a:xfrm>
            <a:off x="7437723" y="2242181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11277718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94334</TotalTime>
  <Words>1995</Words>
  <Application>Microsoft Office PowerPoint</Application>
  <PresentationFormat>Grand écran</PresentationFormat>
  <Paragraphs>583</Paragraphs>
  <Slides>21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721</cp:revision>
  <dcterms:created xsi:type="dcterms:W3CDTF">2023-07-15T08:08:34Z</dcterms:created>
  <dcterms:modified xsi:type="dcterms:W3CDTF">2024-12-17T11:22:44Z</dcterms:modified>
</cp:coreProperties>
</file>