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981" r:id="rId2"/>
    <p:sldId id="12792" r:id="rId3"/>
    <p:sldId id="12728" r:id="rId4"/>
    <p:sldId id="12767" r:id="rId5"/>
    <p:sldId id="12638" r:id="rId6"/>
    <p:sldId id="12639" r:id="rId7"/>
    <p:sldId id="12640" r:id="rId8"/>
    <p:sldId id="12768" r:id="rId9"/>
    <p:sldId id="982" r:id="rId10"/>
    <p:sldId id="12729" r:id="rId11"/>
    <p:sldId id="12724" r:id="rId12"/>
    <p:sldId id="12642" r:id="rId13"/>
    <p:sldId id="983" r:id="rId14"/>
    <p:sldId id="12730" r:id="rId15"/>
    <p:sldId id="12731" r:id="rId16"/>
    <p:sldId id="12645" r:id="rId17"/>
    <p:sldId id="12732" r:id="rId18"/>
    <p:sldId id="12644" r:id="rId19"/>
    <p:sldId id="6166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061" autoAdjust="0"/>
  </p:normalViewPr>
  <p:slideViewPr>
    <p:cSldViewPr snapToGrid="0">
      <p:cViewPr varScale="1">
        <p:scale>
          <a:sx n="65" d="100"/>
          <a:sy n="65" d="100"/>
        </p:scale>
        <p:origin x="930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009" y="145715"/>
            <a:ext cx="3698543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Bilan…</a:t>
            </a:r>
          </a:p>
          <a:p>
            <a:endParaRPr lang="fr-FR" dirty="0"/>
          </a:p>
          <a:p>
            <a:r>
              <a:rPr lang="fr-FR" dirty="0"/>
              <a:t>*A la fin du XVIIe siècle…</a:t>
            </a:r>
          </a:p>
          <a:p>
            <a:endParaRPr lang="fr-FR" dirty="0"/>
          </a:p>
          <a:p>
            <a:r>
              <a:rPr lang="fr-FR" dirty="0"/>
              <a:t>a) A l’est, un </a:t>
            </a:r>
            <a:r>
              <a:rPr lang="fr-FR" dirty="0" err="1"/>
              <a:t>Dai</a:t>
            </a:r>
            <a:r>
              <a:rPr lang="fr-FR" dirty="0"/>
              <a:t> Viêt dominant la façade orientale mais divisé</a:t>
            </a:r>
          </a:p>
          <a:p>
            <a:r>
              <a:rPr lang="fr-FR" dirty="0"/>
              <a:t>Et au bord de la guerre civile</a:t>
            </a:r>
          </a:p>
          <a:p>
            <a:endParaRPr lang="fr-FR" dirty="0"/>
          </a:p>
          <a:p>
            <a:r>
              <a:rPr lang="fr-FR" dirty="0"/>
              <a:t>b) A l’est, une vaste Birmanie</a:t>
            </a:r>
          </a:p>
          <a:p>
            <a:r>
              <a:rPr lang="fr-FR" dirty="0"/>
              <a:t>Mais vaincue par le Siam</a:t>
            </a:r>
          </a:p>
          <a:p>
            <a:r>
              <a:rPr lang="fr-FR" dirty="0"/>
              <a:t>Et à nouveau divisée</a:t>
            </a:r>
          </a:p>
          <a:p>
            <a:endParaRPr lang="fr-FR" dirty="0"/>
          </a:p>
          <a:p>
            <a:r>
              <a:rPr lang="fr-FR" dirty="0"/>
              <a:t>c) Au centre…</a:t>
            </a:r>
          </a:p>
          <a:p>
            <a:r>
              <a:rPr lang="fr-FR" dirty="0"/>
              <a:t>Un Siam vainqueur de la Birmanie</a:t>
            </a:r>
          </a:p>
          <a:p>
            <a:r>
              <a:rPr lang="fr-FR" dirty="0"/>
              <a:t>Devenu la puissance dominante</a:t>
            </a:r>
          </a:p>
          <a:p>
            <a:endParaRPr lang="fr-FR" dirty="0"/>
          </a:p>
          <a:p>
            <a:r>
              <a:rPr lang="fr-FR" dirty="0"/>
              <a:t>*Et c’est dans ce contexte que Commence la 3</a:t>
            </a:r>
            <a:r>
              <a:rPr lang="fr-FR" baseline="30000" dirty="0"/>
              <a:t>ème</a:t>
            </a:r>
            <a:r>
              <a:rPr lang="fr-FR" dirty="0"/>
              <a:t> et dernière phase…</a:t>
            </a:r>
          </a:p>
        </p:txBody>
      </p:sp>
      <p:pic>
        <p:nvPicPr>
          <p:cNvPr id="4" name="Picture 2" descr="C:\Users\Christophe\Pictures\My Scans\2014-07 (juil.)\scan0001.jpg">
            <a:extLst>
              <a:ext uri="{FF2B5EF4-FFF2-40B4-BE49-F238E27FC236}">
                <a16:creationId xmlns:a16="http://schemas.microsoft.com/office/drawing/2014/main" id="{48487F40-7F0C-EE94-09FC-25AD8D1E84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1" t="51822" r="32837" b="21652"/>
          <a:stretch/>
        </p:blipFill>
        <p:spPr bwMode="auto">
          <a:xfrm>
            <a:off x="3868614" y="191175"/>
            <a:ext cx="8092023" cy="647564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C3FF7174-9FDD-BE47-7B8E-6121626E3669}"/>
              </a:ext>
            </a:extLst>
          </p:cNvPr>
          <p:cNvSpPr/>
          <p:nvPr/>
        </p:nvSpPr>
        <p:spPr>
          <a:xfrm>
            <a:off x="7523513" y="3807754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5FA7D4E-837A-15F2-9F9E-4A52FCDE3FD1}"/>
              </a:ext>
            </a:extLst>
          </p:cNvPr>
          <p:cNvSpPr/>
          <p:nvPr/>
        </p:nvSpPr>
        <p:spPr>
          <a:xfrm>
            <a:off x="9038439" y="4354360"/>
            <a:ext cx="303408" cy="308279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F6E325C-FA55-2186-FF00-E264445DFB7F}"/>
              </a:ext>
            </a:extLst>
          </p:cNvPr>
          <p:cNvSpPr/>
          <p:nvPr/>
        </p:nvSpPr>
        <p:spPr>
          <a:xfrm>
            <a:off x="8982725" y="1247748"/>
            <a:ext cx="303408" cy="308279"/>
          </a:xfrm>
          <a:prstGeom prst="ellipse">
            <a:avLst/>
          </a:prstGeom>
          <a:solidFill>
            <a:srgbClr val="FF99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7E2E823-E802-A6FA-2464-0A826C382A96}"/>
              </a:ext>
            </a:extLst>
          </p:cNvPr>
          <p:cNvSpPr/>
          <p:nvPr/>
        </p:nvSpPr>
        <p:spPr>
          <a:xfrm>
            <a:off x="7941248" y="168362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C4E029B-23A0-64A3-5124-CEC81EF22068}"/>
              </a:ext>
            </a:extLst>
          </p:cNvPr>
          <p:cNvSpPr/>
          <p:nvPr/>
        </p:nvSpPr>
        <p:spPr>
          <a:xfrm>
            <a:off x="10284824" y="4046081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FE6518-135B-8210-DEA2-CF1FB39C197A}"/>
              </a:ext>
            </a:extLst>
          </p:cNvPr>
          <p:cNvSpPr/>
          <p:nvPr/>
        </p:nvSpPr>
        <p:spPr>
          <a:xfrm>
            <a:off x="3868613" y="191174"/>
            <a:ext cx="121081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1564-1688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3CAE466-F97D-CAF0-DE77-2150DC6CACEC}"/>
              </a:ext>
            </a:extLst>
          </p:cNvPr>
          <p:cNvSpPr/>
          <p:nvPr/>
        </p:nvSpPr>
        <p:spPr>
          <a:xfrm>
            <a:off x="9798536" y="2728533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4AAEB873-D214-8D1A-EAF1-F77D0FF46222}"/>
              </a:ext>
            </a:extLst>
          </p:cNvPr>
          <p:cNvCxnSpPr>
            <a:cxnSpLocks/>
          </p:cNvCxnSpPr>
          <p:nvPr/>
        </p:nvCxnSpPr>
        <p:spPr>
          <a:xfrm flipH="1">
            <a:off x="9144000" y="2142699"/>
            <a:ext cx="491319" cy="58583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E5B436CF-6B61-E724-70D7-9BBA5FD36040}"/>
              </a:ext>
            </a:extLst>
          </p:cNvPr>
          <p:cNvSpPr/>
          <p:nvPr/>
        </p:nvSpPr>
        <p:spPr>
          <a:xfrm>
            <a:off x="5904931" y="1529482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132266-C753-A97E-241E-E6D7BD90C212}"/>
              </a:ext>
            </a:extLst>
          </p:cNvPr>
          <p:cNvSpPr/>
          <p:nvPr/>
        </p:nvSpPr>
        <p:spPr>
          <a:xfrm>
            <a:off x="5472395" y="560506"/>
            <a:ext cx="1339941" cy="211251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6F126EA-34C9-5470-E321-75877354280C}"/>
              </a:ext>
            </a:extLst>
          </p:cNvPr>
          <p:cNvSpPr/>
          <p:nvPr/>
        </p:nvSpPr>
        <p:spPr>
          <a:xfrm>
            <a:off x="6225801" y="2265436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70A2A61-35B1-94EE-40A6-8FC90BB60840}"/>
              </a:ext>
            </a:extLst>
          </p:cNvPr>
          <p:cNvSpPr/>
          <p:nvPr/>
        </p:nvSpPr>
        <p:spPr>
          <a:xfrm>
            <a:off x="6056635" y="2959185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4D8B882-417C-34DC-5C26-BF5E84982A63}"/>
              </a:ext>
            </a:extLst>
          </p:cNvPr>
          <p:cNvSpPr/>
          <p:nvPr/>
        </p:nvSpPr>
        <p:spPr>
          <a:xfrm>
            <a:off x="7220105" y="2240252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B122B591-B802-287B-3CDF-77E9EEE303D3}"/>
              </a:ext>
            </a:extLst>
          </p:cNvPr>
          <p:cNvCxnSpPr>
            <a:cxnSpLocks/>
          </p:cNvCxnSpPr>
          <p:nvPr/>
        </p:nvCxnSpPr>
        <p:spPr>
          <a:xfrm>
            <a:off x="7826921" y="3961894"/>
            <a:ext cx="1211518" cy="546606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C4834401-848E-ED10-6670-37365E5A030F}"/>
              </a:ext>
            </a:extLst>
          </p:cNvPr>
          <p:cNvCxnSpPr>
            <a:cxnSpLocks/>
          </p:cNvCxnSpPr>
          <p:nvPr/>
        </p:nvCxnSpPr>
        <p:spPr>
          <a:xfrm flipH="1" flipV="1">
            <a:off x="7826921" y="3961894"/>
            <a:ext cx="859879" cy="392466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652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85DAD-58D8-1A6B-9EEC-49FC09E23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EF903C-B013-776C-A9BB-7DB4BF433D90}"/>
              </a:ext>
            </a:extLst>
          </p:cNvPr>
          <p:cNvSpPr/>
          <p:nvPr/>
        </p:nvSpPr>
        <p:spPr>
          <a:xfrm>
            <a:off x="118282" y="147183"/>
            <a:ext cx="7524463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1752-1757 : Le birman Alaungpaya chasse les Môns d’Ava, reprend </a:t>
            </a:r>
            <a:r>
              <a:rPr lang="fr-FR" b="1" dirty="0" err="1"/>
              <a:t>Pégou</a:t>
            </a:r>
            <a:r>
              <a:rPr lang="fr-FR" b="1" dirty="0"/>
              <a:t> et Toungoo, et réunifie la Birmanie ; Il fonde la dynastie des </a:t>
            </a:r>
            <a:r>
              <a:rPr lang="fr-FR" b="1" dirty="0" err="1"/>
              <a:t>Konbaung</a:t>
            </a:r>
            <a:endParaRPr lang="fr-FR" b="1" dirty="0"/>
          </a:p>
          <a:p>
            <a:endParaRPr lang="fr-FR" dirty="0"/>
          </a:p>
          <a:p>
            <a:r>
              <a:rPr lang="fr-FR" dirty="0"/>
              <a:t>*1752 : Au NO d’Ava, le chef birman </a:t>
            </a:r>
            <a:r>
              <a:rPr lang="fr-FR" u="sng" dirty="0"/>
              <a:t>Alaungpaya</a:t>
            </a:r>
            <a:r>
              <a:rPr lang="fr-FR" dirty="0"/>
              <a:t> se proclame roi</a:t>
            </a:r>
          </a:p>
          <a:p>
            <a:r>
              <a:rPr lang="fr-FR" dirty="0"/>
              <a:t>Et il fonde la dynastie des </a:t>
            </a:r>
            <a:r>
              <a:rPr lang="fr-FR" dirty="0" err="1"/>
              <a:t>Konbaung</a:t>
            </a:r>
            <a:endParaRPr lang="fr-FR" dirty="0"/>
          </a:p>
          <a:p>
            <a:endParaRPr lang="fr-FR" dirty="0"/>
          </a:p>
          <a:p>
            <a:r>
              <a:rPr lang="fr-FR" dirty="0"/>
              <a:t>*1754 : </a:t>
            </a:r>
            <a:r>
              <a:rPr lang="fr-FR" u="sng" dirty="0"/>
              <a:t>Alaungpaya</a:t>
            </a:r>
            <a:r>
              <a:rPr lang="fr-FR" dirty="0"/>
              <a:t> chasse les Môns d’Ava ; Puis…</a:t>
            </a:r>
          </a:p>
          <a:p>
            <a:endParaRPr lang="fr-FR" dirty="0"/>
          </a:p>
          <a:p>
            <a:r>
              <a:rPr lang="fr-FR" dirty="0"/>
              <a:t>*1754-57 : Il reconquiert </a:t>
            </a:r>
            <a:r>
              <a:rPr lang="fr-FR" dirty="0" err="1"/>
              <a:t>Pégou</a:t>
            </a:r>
            <a:r>
              <a:rPr lang="fr-FR" dirty="0"/>
              <a:t>, Toungoo et l’ensemble de la Birmanie</a:t>
            </a:r>
          </a:p>
          <a:p>
            <a:endParaRPr lang="fr-FR" dirty="0"/>
          </a:p>
          <a:p>
            <a:r>
              <a:rPr lang="fr-FR" dirty="0"/>
              <a:t>*1757 : La Birmanie définitivement réunifiée…</a:t>
            </a:r>
          </a:p>
        </p:txBody>
      </p:sp>
      <p:pic>
        <p:nvPicPr>
          <p:cNvPr id="6" name="Picture 2" descr="C:\Users\Christophe\Pictures\My Scans\2016-02 (févr.)\scan0010.jpg">
            <a:extLst>
              <a:ext uri="{FF2B5EF4-FFF2-40B4-BE49-F238E27FC236}">
                <a16:creationId xmlns:a16="http://schemas.microsoft.com/office/drawing/2014/main" id="{AA890D10-B878-9933-B9A0-287F58E92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081" y="139011"/>
            <a:ext cx="4238636" cy="65799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7C750F4B-1FED-9C67-533C-46A930E2B7D5}"/>
              </a:ext>
            </a:extLst>
          </p:cNvPr>
          <p:cNvSpPr/>
          <p:nvPr/>
        </p:nvSpPr>
        <p:spPr>
          <a:xfrm>
            <a:off x="9552488" y="2650906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3D9A286-F2F6-A01B-8F55-D33075384D04}"/>
              </a:ext>
            </a:extLst>
          </p:cNvPr>
          <p:cNvCxnSpPr>
            <a:cxnSpLocks/>
          </p:cNvCxnSpPr>
          <p:nvPr/>
        </p:nvCxnSpPr>
        <p:spPr>
          <a:xfrm flipV="1">
            <a:off x="9446365" y="4347186"/>
            <a:ext cx="229959" cy="251693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B788BFC0-3F30-6F61-934A-52C983848F3C}"/>
              </a:ext>
            </a:extLst>
          </p:cNvPr>
          <p:cNvSpPr/>
          <p:nvPr/>
        </p:nvSpPr>
        <p:spPr>
          <a:xfrm>
            <a:off x="10367668" y="3806983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DB3815-2C1B-DA9D-A026-4B28488438B6}"/>
              </a:ext>
            </a:extLst>
          </p:cNvPr>
          <p:cNvSpPr/>
          <p:nvPr/>
        </p:nvSpPr>
        <p:spPr>
          <a:xfrm>
            <a:off x="7835082" y="139011"/>
            <a:ext cx="74848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1752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C37FCAB-8014-D19B-F595-0E167D16FFB1}"/>
              </a:ext>
            </a:extLst>
          </p:cNvPr>
          <p:cNvSpPr/>
          <p:nvPr/>
        </p:nvSpPr>
        <p:spPr>
          <a:xfrm>
            <a:off x="9677087" y="3499046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AA9B8BE2-7AD0-2A63-9EEF-2F47656DEEFD}"/>
              </a:ext>
            </a:extLst>
          </p:cNvPr>
          <p:cNvCxnSpPr>
            <a:cxnSpLocks/>
            <a:endCxn id="7" idx="4"/>
          </p:cNvCxnSpPr>
          <p:nvPr/>
        </p:nvCxnSpPr>
        <p:spPr>
          <a:xfrm flipV="1">
            <a:off x="9828791" y="3807325"/>
            <a:ext cx="0" cy="43994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F58ED6F0-89CF-4A2C-DB9F-0E02FC1D1135}"/>
              </a:ext>
            </a:extLst>
          </p:cNvPr>
          <p:cNvSpPr/>
          <p:nvPr/>
        </p:nvSpPr>
        <p:spPr>
          <a:xfrm>
            <a:off x="10718001" y="488288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pic>
        <p:nvPicPr>
          <p:cNvPr id="11" name="Image 10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AC4956EE-96D7-7C37-2439-023F03F9F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507" y="3571497"/>
            <a:ext cx="3473614" cy="31621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55316AFB-C43F-479B-AC6E-F1D24A0F7199}"/>
              </a:ext>
            </a:extLst>
          </p:cNvPr>
          <p:cNvCxnSpPr>
            <a:cxnSpLocks/>
            <a:stCxn id="3" idx="3"/>
          </p:cNvCxnSpPr>
          <p:nvPr/>
        </p:nvCxnSpPr>
        <p:spPr>
          <a:xfrm flipH="1">
            <a:off x="9400871" y="2914039"/>
            <a:ext cx="196050" cy="475652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CBA0CDFB-F9B1-3784-2F11-588B712EFED4}"/>
              </a:ext>
            </a:extLst>
          </p:cNvPr>
          <p:cNvCxnSpPr>
            <a:cxnSpLocks/>
          </p:cNvCxnSpPr>
          <p:nvPr/>
        </p:nvCxnSpPr>
        <p:spPr>
          <a:xfrm>
            <a:off x="9409867" y="3389691"/>
            <a:ext cx="36498" cy="1239863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3E55EBAD-CA92-A342-0B76-720BD7CAC708}"/>
              </a:ext>
            </a:extLst>
          </p:cNvPr>
          <p:cNvSpPr/>
          <p:nvPr/>
        </p:nvSpPr>
        <p:spPr>
          <a:xfrm>
            <a:off x="9676325" y="4103640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5E0533-DD75-3A0B-E91B-C96FB79ABD4E}"/>
              </a:ext>
            </a:extLst>
          </p:cNvPr>
          <p:cNvSpPr/>
          <p:nvPr/>
        </p:nvSpPr>
        <p:spPr>
          <a:xfrm>
            <a:off x="8965027" y="2276774"/>
            <a:ext cx="1291684" cy="163990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22328407-1D95-D04B-33B0-8694345E607E}"/>
              </a:ext>
            </a:extLst>
          </p:cNvPr>
          <p:cNvSpPr/>
          <p:nvPr/>
        </p:nvSpPr>
        <p:spPr>
          <a:xfrm>
            <a:off x="9409640" y="2276025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00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7012C-DF33-F157-39A2-294ABA2ED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9C4DA3-8A81-6DB3-F870-069D785DD6B0}"/>
              </a:ext>
            </a:extLst>
          </p:cNvPr>
          <p:cNvSpPr/>
          <p:nvPr/>
        </p:nvSpPr>
        <p:spPr>
          <a:xfrm>
            <a:off x="118282" y="147183"/>
            <a:ext cx="7524463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1760-1767 : A l’est, 2</a:t>
            </a:r>
            <a:r>
              <a:rPr lang="fr-FR" b="1" baseline="30000" dirty="0"/>
              <a:t>ème</a:t>
            </a:r>
            <a:r>
              <a:rPr lang="fr-FR" b="1" dirty="0"/>
              <a:t> guerre </a:t>
            </a:r>
            <a:r>
              <a:rPr lang="fr-FR" b="1" dirty="0" err="1"/>
              <a:t>birmano</a:t>
            </a:r>
            <a:r>
              <a:rPr lang="fr-FR" b="1" dirty="0"/>
              <a:t>-siamoise et nouvel échec de la conquête du Siam</a:t>
            </a:r>
          </a:p>
          <a:p>
            <a:endParaRPr lang="fr-FR" dirty="0"/>
          </a:p>
          <a:p>
            <a:r>
              <a:rPr lang="fr-FR" dirty="0"/>
              <a:t>*1760 : Mort d’</a:t>
            </a:r>
            <a:r>
              <a:rPr lang="fr-FR" u="sng" dirty="0"/>
              <a:t>Alaungpaya</a:t>
            </a:r>
            <a:r>
              <a:rPr lang="fr-FR" dirty="0"/>
              <a:t> </a:t>
            </a:r>
          </a:p>
          <a:p>
            <a:r>
              <a:rPr lang="fr-FR" dirty="0"/>
              <a:t>Et sous ses successeurs </a:t>
            </a:r>
            <a:r>
              <a:rPr lang="fr-FR" dirty="0" err="1"/>
              <a:t>Naungdawgyi</a:t>
            </a:r>
            <a:r>
              <a:rPr lang="fr-FR" dirty="0"/>
              <a:t> et </a:t>
            </a:r>
            <a:r>
              <a:rPr lang="fr-FR" u="sng" dirty="0" err="1"/>
              <a:t>Hsinbyushin</a:t>
            </a:r>
            <a:r>
              <a:rPr lang="fr-FR" dirty="0"/>
              <a:t>, comme en 1564</a:t>
            </a:r>
          </a:p>
          <a:p>
            <a:r>
              <a:rPr lang="fr-FR" dirty="0"/>
              <a:t>La Birmanie lance une guerre de conquête contre le Siam…</a:t>
            </a:r>
          </a:p>
          <a:p>
            <a:endParaRPr lang="fr-FR" dirty="0"/>
          </a:p>
          <a:p>
            <a:r>
              <a:rPr lang="fr-FR" dirty="0"/>
              <a:t>*1765 : Les Birmans envahissent le Lan Na et le Siam ; Et…</a:t>
            </a:r>
          </a:p>
          <a:p>
            <a:r>
              <a:rPr lang="fr-FR" dirty="0"/>
              <a:t>*1767 : Ils détruisent Ayuthia, capitale siamoise depuis 1350</a:t>
            </a:r>
          </a:p>
          <a:p>
            <a:endParaRPr lang="fr-FR" dirty="0"/>
          </a:p>
          <a:p>
            <a:r>
              <a:rPr lang="fr-FR" dirty="0"/>
              <a:t>*Mais, la même année, les Siamois menés par leur nouveau roi </a:t>
            </a:r>
            <a:r>
              <a:rPr lang="fr-FR" u="sng" dirty="0" err="1"/>
              <a:t>Phya</a:t>
            </a:r>
            <a:r>
              <a:rPr lang="fr-FR" u="sng" dirty="0"/>
              <a:t> </a:t>
            </a:r>
            <a:r>
              <a:rPr lang="fr-FR" u="sng" dirty="0" err="1"/>
              <a:t>Taksin</a:t>
            </a:r>
            <a:endParaRPr lang="fr-FR" u="sng" dirty="0"/>
          </a:p>
          <a:p>
            <a:r>
              <a:rPr lang="fr-FR" dirty="0"/>
              <a:t>Repoussent à nouveau les Birmans ; A revoir…</a:t>
            </a:r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NB : 1767-71 : Intervention militaire chinoise contre la Birmanie</a:t>
            </a:r>
          </a:p>
        </p:txBody>
      </p:sp>
      <p:pic>
        <p:nvPicPr>
          <p:cNvPr id="6" name="Picture 2" descr="C:\Users\Christophe\Pictures\My Scans\2016-02 (févr.)\scan0010.jpg">
            <a:extLst>
              <a:ext uri="{FF2B5EF4-FFF2-40B4-BE49-F238E27FC236}">
                <a16:creationId xmlns:a16="http://schemas.microsoft.com/office/drawing/2014/main" id="{2A9C5E38-1D7D-355F-EACD-B8AC5F056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081" y="139011"/>
            <a:ext cx="4238636" cy="65799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A24B5065-0684-902B-929D-01D20246466B}"/>
              </a:ext>
            </a:extLst>
          </p:cNvPr>
          <p:cNvCxnSpPr>
            <a:cxnSpLocks/>
            <a:stCxn id="3" idx="5"/>
            <a:endCxn id="11" idx="1"/>
          </p:cNvCxnSpPr>
          <p:nvPr/>
        </p:nvCxnSpPr>
        <p:spPr>
          <a:xfrm>
            <a:off x="9811463" y="2914039"/>
            <a:ext cx="600638" cy="938090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14CD9472-215A-8E65-6E53-34A74A65B984}"/>
              </a:ext>
            </a:extLst>
          </p:cNvPr>
          <p:cNvSpPr/>
          <p:nvPr/>
        </p:nvSpPr>
        <p:spPr>
          <a:xfrm>
            <a:off x="9552488" y="2650906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61E7E83-967A-FEE8-7688-DDA4E86122D4}"/>
              </a:ext>
            </a:extLst>
          </p:cNvPr>
          <p:cNvSpPr/>
          <p:nvPr/>
        </p:nvSpPr>
        <p:spPr>
          <a:xfrm>
            <a:off x="10718001" y="488288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A2D7ED-ACFD-9F8D-9431-90C46B35E528}"/>
              </a:ext>
            </a:extLst>
          </p:cNvPr>
          <p:cNvSpPr/>
          <p:nvPr/>
        </p:nvSpPr>
        <p:spPr>
          <a:xfrm>
            <a:off x="7835081" y="139011"/>
            <a:ext cx="121081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1760-1767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AB2B98A-8AD3-FB03-2594-D64728A10D41}"/>
              </a:ext>
            </a:extLst>
          </p:cNvPr>
          <p:cNvSpPr/>
          <p:nvPr/>
        </p:nvSpPr>
        <p:spPr>
          <a:xfrm>
            <a:off x="10367668" y="3806983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F90DA1F-6166-793C-D0EA-7E0FA3C6C5A3}"/>
              </a:ext>
            </a:extLst>
          </p:cNvPr>
          <p:cNvSpPr/>
          <p:nvPr/>
        </p:nvSpPr>
        <p:spPr>
          <a:xfrm>
            <a:off x="9704192" y="4343742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5757D3F-FFB3-E196-1F61-4C2893238A48}"/>
              </a:ext>
            </a:extLst>
          </p:cNvPr>
          <p:cNvSpPr/>
          <p:nvPr/>
        </p:nvSpPr>
        <p:spPr>
          <a:xfrm>
            <a:off x="9677087" y="3499046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984C6875-E553-C8B6-2D51-3F4B47DE1074}"/>
              </a:ext>
            </a:extLst>
          </p:cNvPr>
          <p:cNvCxnSpPr>
            <a:cxnSpLocks/>
            <a:stCxn id="11" idx="5"/>
            <a:endCxn id="5" idx="0"/>
          </p:cNvCxnSpPr>
          <p:nvPr/>
        </p:nvCxnSpPr>
        <p:spPr>
          <a:xfrm>
            <a:off x="10626643" y="4070116"/>
            <a:ext cx="243062" cy="812765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790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C25E2-FBBC-530D-B324-943B4E8B1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DC14CB6-A249-E673-673B-399FE533CB1F}"/>
              </a:ext>
            </a:extLst>
          </p:cNvPr>
          <p:cNvSpPr/>
          <p:nvPr/>
        </p:nvSpPr>
        <p:spPr>
          <a:xfrm>
            <a:off x="118282" y="147183"/>
            <a:ext cx="7524463" cy="59093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1781-1824 : A l’ouest, conquêtes de l’Arakan, de l’Assam, du Manipur et du </a:t>
            </a:r>
            <a:r>
              <a:rPr lang="fr-FR" b="1" dirty="0" err="1"/>
              <a:t>Cachar</a:t>
            </a:r>
            <a:r>
              <a:rPr lang="fr-FR" b="1" dirty="0"/>
              <a:t> ; 1</a:t>
            </a:r>
            <a:r>
              <a:rPr lang="fr-FR" b="1" baseline="30000" dirty="0"/>
              <a:t>ère</a:t>
            </a:r>
            <a:r>
              <a:rPr lang="fr-FR" b="1" dirty="0"/>
              <a:t> confrontation avec les Britanniques du Bengale</a:t>
            </a:r>
          </a:p>
          <a:p>
            <a:endParaRPr lang="fr-FR" dirty="0"/>
          </a:p>
          <a:p>
            <a:r>
              <a:rPr lang="fr-FR" dirty="0"/>
              <a:t>*1781 : Sous les règnes des rois Bodawpaya (1781-1819) et </a:t>
            </a:r>
            <a:r>
              <a:rPr lang="fr-FR" dirty="0" err="1"/>
              <a:t>Bagyidaw</a:t>
            </a:r>
            <a:r>
              <a:rPr lang="fr-FR" dirty="0"/>
              <a:t> </a:t>
            </a:r>
            <a:r>
              <a:rPr lang="fr-FR" sz="1700" dirty="0"/>
              <a:t>(1819-37)</a:t>
            </a:r>
          </a:p>
          <a:p>
            <a:r>
              <a:rPr lang="fr-FR" dirty="0"/>
              <a:t>La Birmanie renonce à conquérir le Siam à l’est</a:t>
            </a:r>
          </a:p>
          <a:p>
            <a:r>
              <a:rPr lang="fr-FR" dirty="0"/>
              <a:t>Et elle oriente ses conquêtes vers l’ouest…</a:t>
            </a:r>
          </a:p>
          <a:p>
            <a:endParaRPr lang="fr-FR" dirty="0"/>
          </a:p>
          <a:p>
            <a:r>
              <a:rPr lang="fr-FR" dirty="0"/>
              <a:t>*NB : 1783 : Capitale : </a:t>
            </a:r>
            <a:r>
              <a:rPr lang="fr-FR" dirty="0" err="1"/>
              <a:t>Amarapura</a:t>
            </a:r>
            <a:r>
              <a:rPr lang="fr-FR" dirty="0"/>
              <a:t>, au nord d’Ava</a:t>
            </a:r>
          </a:p>
          <a:p>
            <a:endParaRPr lang="fr-FR" dirty="0"/>
          </a:p>
          <a:p>
            <a:r>
              <a:rPr lang="fr-FR" dirty="0"/>
              <a:t>*1784 : Sur la côte, conquête de l’Arakan</a:t>
            </a:r>
          </a:p>
          <a:p>
            <a:r>
              <a:rPr lang="fr-FR" dirty="0"/>
              <a:t>Et début des tensions avec les Britanniques</a:t>
            </a:r>
          </a:p>
          <a:p>
            <a:r>
              <a:rPr lang="fr-FR" dirty="0"/>
              <a:t>NB : 1757 : L’EIC britannique, maître du Bengale</a:t>
            </a:r>
          </a:p>
          <a:p>
            <a:endParaRPr lang="fr-FR" dirty="0"/>
          </a:p>
          <a:p>
            <a:r>
              <a:rPr lang="fr-FR" dirty="0"/>
              <a:t>*1817-24 : Au nord, les Birmans conquièrent l’Assam et le Manipur ; Puis…</a:t>
            </a:r>
          </a:p>
          <a:p>
            <a:endParaRPr lang="fr-FR" dirty="0"/>
          </a:p>
          <a:p>
            <a:r>
              <a:rPr lang="fr-FR" dirty="0"/>
              <a:t>*1824 : A l’ouest, les Birmans attaquent le </a:t>
            </a:r>
            <a:r>
              <a:rPr lang="fr-FR" dirty="0" err="1"/>
              <a:t>Cachar</a:t>
            </a:r>
            <a:r>
              <a:rPr lang="fr-FR" dirty="0"/>
              <a:t>, tout proche du Bengale</a:t>
            </a:r>
          </a:p>
          <a:p>
            <a:r>
              <a:rPr lang="fr-FR" dirty="0"/>
              <a:t>En réaction, les Britanniques déclarent la guerre à la Birmanie</a:t>
            </a:r>
          </a:p>
          <a:p>
            <a:endParaRPr lang="fr-FR" dirty="0"/>
          </a:p>
          <a:p>
            <a:r>
              <a:rPr lang="fr-FR" dirty="0"/>
              <a:t>*A suivre…</a:t>
            </a:r>
          </a:p>
          <a:p>
            <a:endParaRPr lang="fr-FR" dirty="0"/>
          </a:p>
          <a:p>
            <a:r>
              <a:rPr lang="fr-FR" dirty="0"/>
              <a:t>*Et enfin, le Siam…</a:t>
            </a:r>
          </a:p>
        </p:txBody>
      </p:sp>
      <p:pic>
        <p:nvPicPr>
          <p:cNvPr id="6" name="Picture 2" descr="C:\Users\Christophe\Pictures\My Scans\2016-02 (févr.)\scan0010.jpg">
            <a:extLst>
              <a:ext uri="{FF2B5EF4-FFF2-40B4-BE49-F238E27FC236}">
                <a16:creationId xmlns:a16="http://schemas.microsoft.com/office/drawing/2014/main" id="{CCEBA72E-70BD-506D-0EAC-BE1B643C9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081" y="139011"/>
            <a:ext cx="4238636" cy="65799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DB3988BA-FA7D-9AE2-B0DE-40E94191B022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8971408" y="2805046"/>
            <a:ext cx="581080" cy="380582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02A41A52-F1A3-C771-99B4-4CEF9F39D978}"/>
              </a:ext>
            </a:extLst>
          </p:cNvPr>
          <p:cNvSpPr/>
          <p:nvPr/>
        </p:nvSpPr>
        <p:spPr>
          <a:xfrm>
            <a:off x="9552488" y="2650906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4F75218-4B7B-9CA2-08FF-1CE12D41D583}"/>
              </a:ext>
            </a:extLst>
          </p:cNvPr>
          <p:cNvSpPr/>
          <p:nvPr/>
        </p:nvSpPr>
        <p:spPr>
          <a:xfrm>
            <a:off x="10718001" y="488288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C41D68E-E353-CA64-1F06-6AC061083F67}"/>
              </a:ext>
            </a:extLst>
          </p:cNvPr>
          <p:cNvSpPr/>
          <p:nvPr/>
        </p:nvSpPr>
        <p:spPr>
          <a:xfrm>
            <a:off x="8135598" y="1824063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015F570-B8AC-7C02-9C36-A626450C5419}"/>
              </a:ext>
            </a:extLst>
          </p:cNvPr>
          <p:cNvSpPr/>
          <p:nvPr/>
        </p:nvSpPr>
        <p:spPr>
          <a:xfrm>
            <a:off x="8718568" y="3185628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EBFBEF8-9B70-970B-A577-74267C0CDFE9}"/>
              </a:ext>
            </a:extLst>
          </p:cNvPr>
          <p:cNvSpPr/>
          <p:nvPr/>
        </p:nvSpPr>
        <p:spPr>
          <a:xfrm>
            <a:off x="8870272" y="2132342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4869056-9746-726B-EED5-6C35CEAABDA6}"/>
              </a:ext>
            </a:extLst>
          </p:cNvPr>
          <p:cNvSpPr/>
          <p:nvPr/>
        </p:nvSpPr>
        <p:spPr>
          <a:xfrm>
            <a:off x="9160812" y="1270277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3782DBF-7C5F-6F60-D471-0E7D0B3C1941}"/>
              </a:ext>
            </a:extLst>
          </p:cNvPr>
          <p:cNvSpPr/>
          <p:nvPr/>
        </p:nvSpPr>
        <p:spPr>
          <a:xfrm>
            <a:off x="9754760" y="1246472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599B0D1B-C94A-6C46-EEEE-C43151811F68}"/>
              </a:ext>
            </a:extLst>
          </p:cNvPr>
          <p:cNvCxnSpPr>
            <a:cxnSpLocks/>
            <a:stCxn id="3" idx="0"/>
            <a:endCxn id="17" idx="4"/>
          </p:cNvCxnSpPr>
          <p:nvPr/>
        </p:nvCxnSpPr>
        <p:spPr>
          <a:xfrm flipH="1" flipV="1">
            <a:off x="9261948" y="1472029"/>
            <a:ext cx="442244" cy="1178877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64A3153F-1EC6-2B5A-0E61-371A1633902B}"/>
              </a:ext>
            </a:extLst>
          </p:cNvPr>
          <p:cNvCxnSpPr>
            <a:cxnSpLocks/>
            <a:stCxn id="3" idx="0"/>
            <a:endCxn id="18" idx="4"/>
          </p:cNvCxnSpPr>
          <p:nvPr/>
        </p:nvCxnSpPr>
        <p:spPr>
          <a:xfrm flipV="1">
            <a:off x="9704192" y="1448224"/>
            <a:ext cx="151704" cy="1202682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29B8BCBF-D092-EABC-8E30-54E24608E228}"/>
              </a:ext>
            </a:extLst>
          </p:cNvPr>
          <p:cNvCxnSpPr>
            <a:cxnSpLocks/>
            <a:stCxn id="3" idx="1"/>
            <a:endCxn id="16" idx="5"/>
          </p:cNvCxnSpPr>
          <p:nvPr/>
        </p:nvCxnSpPr>
        <p:spPr>
          <a:xfrm flipH="1" flipV="1">
            <a:off x="9042922" y="2304548"/>
            <a:ext cx="553999" cy="391504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F77AC017-0AF3-80F3-3A19-F7F2280FA9EB}"/>
              </a:ext>
            </a:extLst>
          </p:cNvPr>
          <p:cNvSpPr/>
          <p:nvPr/>
        </p:nvSpPr>
        <p:spPr>
          <a:xfrm>
            <a:off x="10856127" y="139011"/>
            <a:ext cx="121759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1781-1824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BC6FC10-6C23-56B8-6983-F992A11856AE}"/>
              </a:ext>
            </a:extLst>
          </p:cNvPr>
          <p:cNvSpPr/>
          <p:nvPr/>
        </p:nvSpPr>
        <p:spPr>
          <a:xfrm>
            <a:off x="9704192" y="4343742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273F131-E8CA-E9E0-66E8-34AF9A50D3C1}"/>
              </a:ext>
            </a:extLst>
          </p:cNvPr>
          <p:cNvSpPr/>
          <p:nvPr/>
        </p:nvSpPr>
        <p:spPr>
          <a:xfrm>
            <a:off x="9677087" y="3499046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1D4EF8D-9534-A3DB-17B6-B210F7C40DE5}"/>
              </a:ext>
            </a:extLst>
          </p:cNvPr>
          <p:cNvSpPr/>
          <p:nvPr/>
        </p:nvSpPr>
        <p:spPr>
          <a:xfrm>
            <a:off x="10367668" y="3806983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863977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1928" y="167184"/>
            <a:ext cx="5531893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1765-1795 : Le Siam des </a:t>
            </a:r>
            <a:r>
              <a:rPr lang="fr-FR" b="1" dirty="0" err="1"/>
              <a:t>Chakri</a:t>
            </a:r>
            <a:r>
              <a:rPr lang="fr-FR" b="1" dirty="0"/>
              <a:t> à son apogée</a:t>
            </a:r>
          </a:p>
          <a:p>
            <a:endParaRPr lang="fr-FR" b="1" dirty="0"/>
          </a:p>
          <a:p>
            <a:r>
              <a:rPr lang="fr-FR" b="1" dirty="0"/>
              <a:t>1765-1767 : A nouveau attaqués, les Siamois menés par le roi </a:t>
            </a:r>
            <a:r>
              <a:rPr lang="fr-FR" b="1" dirty="0" err="1"/>
              <a:t>Phya</a:t>
            </a:r>
            <a:r>
              <a:rPr lang="fr-FR" b="1" dirty="0"/>
              <a:t> </a:t>
            </a:r>
            <a:r>
              <a:rPr lang="fr-FR" b="1" dirty="0" err="1"/>
              <a:t>Taksim</a:t>
            </a:r>
            <a:r>
              <a:rPr lang="fr-FR" b="1" dirty="0"/>
              <a:t>, repoussent les Birmans</a:t>
            </a:r>
          </a:p>
          <a:p>
            <a:endParaRPr lang="fr-FR" dirty="0"/>
          </a:p>
          <a:p>
            <a:r>
              <a:rPr lang="fr-FR" dirty="0"/>
              <a:t>*Le Siam, rappels…</a:t>
            </a:r>
          </a:p>
          <a:p>
            <a:r>
              <a:rPr lang="fr-FR" dirty="0"/>
              <a:t>*1688 : Un Siam dominant au centre</a:t>
            </a:r>
          </a:p>
          <a:p>
            <a:r>
              <a:rPr lang="fr-FR" dirty="0"/>
              <a:t>*1758 : A la mort du roi </a:t>
            </a:r>
            <a:r>
              <a:rPr lang="fr-FR" dirty="0" err="1"/>
              <a:t>Borommakot</a:t>
            </a:r>
            <a:r>
              <a:rPr lang="fr-FR" dirty="0"/>
              <a:t>, crise de succession</a:t>
            </a:r>
          </a:p>
          <a:p>
            <a:r>
              <a:rPr lang="fr-FR" dirty="0"/>
              <a:t>*1760 : Les Birmans en profitent pour attaquer le Siam</a:t>
            </a:r>
          </a:p>
          <a:p>
            <a:endParaRPr lang="fr-FR" dirty="0"/>
          </a:p>
          <a:p>
            <a:r>
              <a:rPr lang="fr-FR" dirty="0"/>
              <a:t>*1765 : Les Birmans envahissent le Siam ; Puis…</a:t>
            </a:r>
          </a:p>
          <a:p>
            <a:r>
              <a:rPr lang="fr-FR" dirty="0"/>
              <a:t>*</a:t>
            </a:r>
            <a:r>
              <a:rPr lang="fr-FR" u="sng" dirty="0"/>
              <a:t>1767 : Ils détruisent sa capitale, Ayuthia (1350)</a:t>
            </a:r>
          </a:p>
          <a:p>
            <a:endParaRPr lang="fr-FR" dirty="0"/>
          </a:p>
          <a:p>
            <a:r>
              <a:rPr lang="fr-FR" dirty="0"/>
              <a:t>*La même année, les Siamois menés par leur nouveau roi </a:t>
            </a:r>
            <a:r>
              <a:rPr lang="fr-FR" u="sng" dirty="0" err="1"/>
              <a:t>Phya</a:t>
            </a:r>
            <a:r>
              <a:rPr lang="fr-FR" u="sng" dirty="0"/>
              <a:t> </a:t>
            </a:r>
            <a:r>
              <a:rPr lang="fr-FR" u="sng" dirty="0" err="1"/>
              <a:t>Taksin</a:t>
            </a:r>
            <a:r>
              <a:rPr lang="fr-FR" dirty="0"/>
              <a:t> repoussent à nouveau les Birmans</a:t>
            </a:r>
          </a:p>
          <a:p>
            <a:endParaRPr lang="fr-FR" dirty="0"/>
          </a:p>
          <a:p>
            <a:r>
              <a:rPr lang="fr-FR" dirty="0"/>
              <a:t>*Les Birmans sont définitivement chassés</a:t>
            </a:r>
          </a:p>
          <a:p>
            <a:r>
              <a:rPr lang="fr-FR" dirty="0"/>
              <a:t>Mais le Siam en ressort divisé…</a:t>
            </a:r>
          </a:p>
        </p:txBody>
      </p:sp>
      <p:pic>
        <p:nvPicPr>
          <p:cNvPr id="28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28E467FA-657A-69D4-869F-8BB5AEB5F5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95" t="48504" r="36127" b="24646"/>
          <a:stretch/>
        </p:blipFill>
        <p:spPr bwMode="auto">
          <a:xfrm>
            <a:off x="5795886" y="181916"/>
            <a:ext cx="6217083" cy="64941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E17B92C7-7DFA-DBBD-6960-9FA01D94F1CF}"/>
              </a:ext>
            </a:extLst>
          </p:cNvPr>
          <p:cNvSpPr/>
          <p:nvPr/>
        </p:nvSpPr>
        <p:spPr>
          <a:xfrm>
            <a:off x="8752723" y="4541687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DF3655A-5F3E-F934-66D3-C31509D2DE4B}"/>
              </a:ext>
            </a:extLst>
          </p:cNvPr>
          <p:cNvSpPr/>
          <p:nvPr/>
        </p:nvSpPr>
        <p:spPr>
          <a:xfrm>
            <a:off x="10259281" y="5223034"/>
            <a:ext cx="303408" cy="308279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D14C1FFA-D746-F500-D29B-FE3A59ADD617}"/>
              </a:ext>
            </a:extLst>
          </p:cNvPr>
          <p:cNvSpPr/>
          <p:nvPr/>
        </p:nvSpPr>
        <p:spPr>
          <a:xfrm>
            <a:off x="7273312" y="2304778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C04AC57C-E570-0E92-D7E3-323D77F8E2C1}"/>
              </a:ext>
            </a:extLst>
          </p:cNvPr>
          <p:cNvSpPr/>
          <p:nvPr/>
        </p:nvSpPr>
        <p:spPr>
          <a:xfrm>
            <a:off x="9188428" y="2644346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4DD6C2B-C728-1F99-55F6-9178B8BB7AEF}"/>
              </a:ext>
            </a:extLst>
          </p:cNvPr>
          <p:cNvSpPr/>
          <p:nvPr/>
        </p:nvSpPr>
        <p:spPr>
          <a:xfrm>
            <a:off x="10795379" y="167184"/>
            <a:ext cx="121759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1760-1767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46D25477-FF80-3C77-A8BB-2A7B5ED9CA12}"/>
              </a:ext>
            </a:extLst>
          </p:cNvPr>
          <p:cNvSpPr/>
          <p:nvPr/>
        </p:nvSpPr>
        <p:spPr>
          <a:xfrm>
            <a:off x="11025878" y="3429000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88CCFE31-1B13-BF5A-98C4-0C73548BD793}"/>
              </a:ext>
            </a:extLst>
          </p:cNvPr>
          <p:cNvSpPr/>
          <p:nvPr/>
        </p:nvSpPr>
        <p:spPr>
          <a:xfrm>
            <a:off x="9462357" y="3204414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41CD667-0A5D-43BC-87E9-22A79B1FC32A}"/>
              </a:ext>
            </a:extLst>
          </p:cNvPr>
          <p:cNvSpPr/>
          <p:nvPr/>
        </p:nvSpPr>
        <p:spPr>
          <a:xfrm>
            <a:off x="8329930" y="2952625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AC4F7A39-08A0-173A-4FDC-5AC6CB2E5D3E}"/>
              </a:ext>
            </a:extLst>
          </p:cNvPr>
          <p:cNvSpPr/>
          <p:nvPr/>
        </p:nvSpPr>
        <p:spPr>
          <a:xfrm>
            <a:off x="6329022" y="3005888"/>
            <a:ext cx="202272" cy="20175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505A8562-F7FA-545F-9AD2-A5313AD3E3A9}"/>
              </a:ext>
            </a:extLst>
          </p:cNvPr>
          <p:cNvSpPr/>
          <p:nvPr/>
        </p:nvSpPr>
        <p:spPr>
          <a:xfrm>
            <a:off x="6879007" y="450372"/>
            <a:ext cx="202272" cy="20175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DC278620-A4E2-2011-3EC9-1036534F3AC0}"/>
              </a:ext>
            </a:extLst>
          </p:cNvPr>
          <p:cNvSpPr/>
          <p:nvPr/>
        </p:nvSpPr>
        <p:spPr>
          <a:xfrm>
            <a:off x="6207527" y="551248"/>
            <a:ext cx="202272" cy="20175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0135C503-727B-FB91-65B5-466AA712A651}"/>
              </a:ext>
            </a:extLst>
          </p:cNvPr>
          <p:cNvSpPr/>
          <p:nvPr/>
        </p:nvSpPr>
        <p:spPr>
          <a:xfrm>
            <a:off x="6290366" y="1375064"/>
            <a:ext cx="202272" cy="20175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6108EAE7-061E-5632-ADA7-37CA4B2DFF3D}"/>
              </a:ext>
            </a:extLst>
          </p:cNvPr>
          <p:cNvCxnSpPr>
            <a:cxnSpLocks/>
            <a:stCxn id="31" idx="2"/>
          </p:cNvCxnSpPr>
          <p:nvPr/>
        </p:nvCxnSpPr>
        <p:spPr>
          <a:xfrm flipH="1">
            <a:off x="6528181" y="2458918"/>
            <a:ext cx="745131" cy="546970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26D59E43-FFF2-7CF5-A747-3AB589F24FAF}"/>
              </a:ext>
            </a:extLst>
          </p:cNvPr>
          <p:cNvCxnSpPr>
            <a:cxnSpLocks/>
            <a:stCxn id="31" idx="1"/>
            <a:endCxn id="65" idx="5"/>
          </p:cNvCxnSpPr>
          <p:nvPr/>
        </p:nvCxnSpPr>
        <p:spPr>
          <a:xfrm flipH="1" flipV="1">
            <a:off x="6463016" y="1547270"/>
            <a:ext cx="854729" cy="802654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F41F886E-B86A-AD35-3C75-3B2C72FA989B}"/>
              </a:ext>
            </a:extLst>
          </p:cNvPr>
          <p:cNvCxnSpPr>
            <a:cxnSpLocks/>
            <a:stCxn id="31" idx="1"/>
            <a:endCxn id="64" idx="5"/>
          </p:cNvCxnSpPr>
          <p:nvPr/>
        </p:nvCxnSpPr>
        <p:spPr>
          <a:xfrm flipH="1" flipV="1">
            <a:off x="6380177" y="723454"/>
            <a:ext cx="937568" cy="1626470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BF3E62A6-8C62-6DF5-6F48-CCC33A30872C}"/>
              </a:ext>
            </a:extLst>
          </p:cNvPr>
          <p:cNvCxnSpPr>
            <a:cxnSpLocks/>
            <a:stCxn id="31" idx="0"/>
            <a:endCxn id="63" idx="5"/>
          </p:cNvCxnSpPr>
          <p:nvPr/>
        </p:nvCxnSpPr>
        <p:spPr>
          <a:xfrm flipH="1" flipV="1">
            <a:off x="7051657" y="622578"/>
            <a:ext cx="373359" cy="1682200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Ellipse 83">
            <a:extLst>
              <a:ext uri="{FF2B5EF4-FFF2-40B4-BE49-F238E27FC236}">
                <a16:creationId xmlns:a16="http://schemas.microsoft.com/office/drawing/2014/main" id="{75ACA049-B9C0-CCB0-2CF9-6F3615191886}"/>
              </a:ext>
            </a:extLst>
          </p:cNvPr>
          <p:cNvSpPr/>
          <p:nvPr/>
        </p:nvSpPr>
        <p:spPr>
          <a:xfrm>
            <a:off x="10107577" y="2150639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0404E33B-787F-901C-DE5F-A102704BA7FA}"/>
              </a:ext>
            </a:extLst>
          </p:cNvPr>
          <p:cNvCxnSpPr>
            <a:cxnSpLocks/>
            <a:endCxn id="84" idx="4"/>
          </p:cNvCxnSpPr>
          <p:nvPr/>
        </p:nvCxnSpPr>
        <p:spPr>
          <a:xfrm flipH="1" flipV="1">
            <a:off x="10259281" y="2458918"/>
            <a:ext cx="811030" cy="10152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Ellipse 85">
            <a:extLst>
              <a:ext uri="{FF2B5EF4-FFF2-40B4-BE49-F238E27FC236}">
                <a16:creationId xmlns:a16="http://schemas.microsoft.com/office/drawing/2014/main" id="{EE6495F8-F541-159F-3877-B248BF23CD59}"/>
              </a:ext>
            </a:extLst>
          </p:cNvPr>
          <p:cNvSpPr/>
          <p:nvPr/>
        </p:nvSpPr>
        <p:spPr>
          <a:xfrm>
            <a:off x="10722470" y="5710451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BA7D0C7B-DB80-D272-7B53-E82C6C7E1D52}"/>
              </a:ext>
            </a:extLst>
          </p:cNvPr>
          <p:cNvCxnSpPr>
            <a:cxnSpLocks/>
          </p:cNvCxnSpPr>
          <p:nvPr/>
        </p:nvCxnSpPr>
        <p:spPr>
          <a:xfrm flipH="1" flipV="1">
            <a:off x="11284853" y="3692133"/>
            <a:ext cx="315744" cy="116857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9BB9EC48-CDE8-3192-8FAB-9AD3358EF16A}"/>
              </a:ext>
            </a:extLst>
          </p:cNvPr>
          <p:cNvCxnSpPr>
            <a:cxnSpLocks/>
            <a:endCxn id="86" idx="7"/>
          </p:cNvCxnSpPr>
          <p:nvPr/>
        </p:nvCxnSpPr>
        <p:spPr>
          <a:xfrm flipH="1">
            <a:off x="10981445" y="4849966"/>
            <a:ext cx="619152" cy="9056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FC9BC8B6-82D4-AC94-AAC6-03FDB45F76DD}"/>
              </a:ext>
            </a:extLst>
          </p:cNvPr>
          <p:cNvCxnSpPr>
            <a:cxnSpLocks/>
            <a:stCxn id="31" idx="5"/>
            <a:endCxn id="29" idx="1"/>
          </p:cNvCxnSpPr>
          <p:nvPr/>
        </p:nvCxnSpPr>
        <p:spPr>
          <a:xfrm>
            <a:off x="7532287" y="2567911"/>
            <a:ext cx="1264869" cy="2018922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CD20686A-8ED5-4691-BDFF-814F5402E865}"/>
              </a:ext>
            </a:extLst>
          </p:cNvPr>
          <p:cNvCxnSpPr>
            <a:cxnSpLocks/>
          </p:cNvCxnSpPr>
          <p:nvPr/>
        </p:nvCxnSpPr>
        <p:spPr>
          <a:xfrm>
            <a:off x="9026474" y="4725115"/>
            <a:ext cx="1277240" cy="543065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EE23BB12-DF6B-D833-658A-53F19D2D4C80}"/>
              </a:ext>
            </a:extLst>
          </p:cNvPr>
          <p:cNvCxnSpPr>
            <a:cxnSpLocks/>
          </p:cNvCxnSpPr>
          <p:nvPr/>
        </p:nvCxnSpPr>
        <p:spPr>
          <a:xfrm flipH="1" flipV="1">
            <a:off x="9026474" y="4725115"/>
            <a:ext cx="859879" cy="392466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C3AFC4C4-3561-6B49-528C-D486EA736D0C}"/>
              </a:ext>
            </a:extLst>
          </p:cNvPr>
          <p:cNvSpPr/>
          <p:nvPr/>
        </p:nvSpPr>
        <p:spPr>
          <a:xfrm>
            <a:off x="7359541" y="3021085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1AA07C3-15CF-0C3B-AB45-BE5F9A4CDCBC}"/>
              </a:ext>
            </a:extLst>
          </p:cNvPr>
          <p:cNvSpPr/>
          <p:nvPr/>
        </p:nvSpPr>
        <p:spPr>
          <a:xfrm>
            <a:off x="7400376" y="3737279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116039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5CEAE-9EDC-A825-39C2-4EFEF0899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640018-D71E-DBA5-4444-7788326F6319}"/>
              </a:ext>
            </a:extLst>
          </p:cNvPr>
          <p:cNvSpPr/>
          <p:nvPr/>
        </p:nvSpPr>
        <p:spPr>
          <a:xfrm>
            <a:off x="131928" y="167184"/>
            <a:ext cx="5531893" cy="67403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1767-1782 : Sous le règne de </a:t>
            </a:r>
            <a:r>
              <a:rPr lang="fr-FR" b="1" dirty="0" err="1"/>
              <a:t>Phya</a:t>
            </a:r>
            <a:r>
              <a:rPr lang="fr-FR" b="1" dirty="0"/>
              <a:t> </a:t>
            </a:r>
            <a:r>
              <a:rPr lang="fr-FR" b="1" dirty="0" err="1"/>
              <a:t>Taksin</a:t>
            </a:r>
            <a:r>
              <a:rPr lang="fr-FR" b="1" dirty="0"/>
              <a:t>, réunification du Siam : Conquêtes du Lan Na ; Au Lan </a:t>
            </a:r>
            <a:r>
              <a:rPr lang="fr-FR" b="1" dirty="0" err="1"/>
              <a:t>Xang</a:t>
            </a:r>
            <a:r>
              <a:rPr lang="fr-FR" b="1" dirty="0"/>
              <a:t> divisé depuis 1707, vassalisations de Vientiane et </a:t>
            </a:r>
            <a:r>
              <a:rPr lang="fr-FR" b="1" dirty="0" err="1"/>
              <a:t>Luang</a:t>
            </a:r>
            <a:r>
              <a:rPr lang="fr-FR" b="1" dirty="0"/>
              <a:t> </a:t>
            </a:r>
            <a:r>
              <a:rPr lang="fr-FR" b="1" dirty="0" err="1"/>
              <a:t>Prabang</a:t>
            </a:r>
            <a:endParaRPr lang="fr-FR" b="1" dirty="0"/>
          </a:p>
          <a:p>
            <a:endParaRPr lang="fr-FR" dirty="0"/>
          </a:p>
          <a:p>
            <a:r>
              <a:rPr lang="fr-FR" dirty="0"/>
              <a:t>*1767 : </a:t>
            </a:r>
            <a:r>
              <a:rPr lang="fr-FR" dirty="0" err="1"/>
              <a:t>Taksin</a:t>
            </a:r>
            <a:r>
              <a:rPr lang="fr-FR" dirty="0"/>
              <a:t> installe sa capitale à Thonburi</a:t>
            </a:r>
          </a:p>
          <a:p>
            <a:r>
              <a:rPr lang="fr-FR" dirty="0"/>
              <a:t>Au sud d’Ayuthia, sur la rive droite du Ménam</a:t>
            </a:r>
          </a:p>
          <a:p>
            <a:endParaRPr lang="fr-FR" dirty="0"/>
          </a:p>
          <a:p>
            <a:r>
              <a:rPr lang="fr-FR" dirty="0"/>
              <a:t>*Objectif : La menace birmane repoussée</a:t>
            </a:r>
          </a:p>
          <a:p>
            <a:r>
              <a:rPr lang="fr-FR" dirty="0"/>
              <a:t>Etendre la puissance du Siam au nord et à l’ouest…</a:t>
            </a:r>
          </a:p>
          <a:p>
            <a:endParaRPr lang="fr-FR" dirty="0"/>
          </a:p>
          <a:p>
            <a:r>
              <a:rPr lang="fr-FR" dirty="0"/>
              <a:t>a) 1770-73 : Au Cambodge, </a:t>
            </a:r>
            <a:r>
              <a:rPr lang="fr-FR" dirty="0" err="1"/>
              <a:t>Taksin</a:t>
            </a:r>
            <a:r>
              <a:rPr lang="fr-FR" dirty="0"/>
              <a:t> repousse les Nguyen </a:t>
            </a:r>
          </a:p>
          <a:p>
            <a:r>
              <a:rPr lang="fr-FR" dirty="0"/>
              <a:t>*1779 : Il vassalise à nouveau le Cambodge</a:t>
            </a:r>
          </a:p>
          <a:p>
            <a:endParaRPr lang="fr-FR" dirty="0"/>
          </a:p>
          <a:p>
            <a:r>
              <a:rPr lang="fr-FR" dirty="0"/>
              <a:t>b) 1774 : Au nord-ouest, le Siam vassalise le Lan Na</a:t>
            </a:r>
          </a:p>
          <a:p>
            <a:endParaRPr lang="fr-FR" dirty="0"/>
          </a:p>
          <a:p>
            <a:r>
              <a:rPr lang="fr-FR" dirty="0"/>
              <a:t>c) Au nord-est, le Lan </a:t>
            </a:r>
            <a:r>
              <a:rPr lang="fr-FR" dirty="0" err="1"/>
              <a:t>Xang</a:t>
            </a:r>
            <a:r>
              <a:rPr lang="fr-FR" dirty="0"/>
              <a:t>, futur </a:t>
            </a:r>
            <a:r>
              <a:rPr lang="fr-FR" i="1" dirty="0"/>
              <a:t>Laos</a:t>
            </a:r>
            <a:r>
              <a:rPr lang="fr-FR" dirty="0"/>
              <a:t>…</a:t>
            </a:r>
          </a:p>
          <a:p>
            <a:r>
              <a:rPr lang="fr-FR" dirty="0"/>
              <a:t>Divisé (1707) entre Vientiane et </a:t>
            </a:r>
            <a:r>
              <a:rPr lang="fr-FR" dirty="0" err="1"/>
              <a:t>Luang</a:t>
            </a:r>
            <a:r>
              <a:rPr lang="fr-FR" dirty="0"/>
              <a:t> </a:t>
            </a:r>
            <a:r>
              <a:rPr lang="fr-FR" dirty="0" err="1"/>
              <a:t>Prabang</a:t>
            </a:r>
            <a:endParaRPr lang="fr-FR" dirty="0"/>
          </a:p>
          <a:p>
            <a:r>
              <a:rPr lang="fr-FR" dirty="0"/>
              <a:t>En guerre civile</a:t>
            </a:r>
          </a:p>
          <a:p>
            <a:endParaRPr lang="fr-FR" dirty="0"/>
          </a:p>
          <a:p>
            <a:r>
              <a:rPr lang="fr-FR" dirty="0"/>
              <a:t>*1778 : </a:t>
            </a:r>
            <a:r>
              <a:rPr lang="fr-FR" dirty="0" err="1"/>
              <a:t>Luang</a:t>
            </a:r>
            <a:r>
              <a:rPr lang="fr-FR" dirty="0"/>
              <a:t> </a:t>
            </a:r>
            <a:r>
              <a:rPr lang="fr-FR" dirty="0" err="1"/>
              <a:t>Prabang</a:t>
            </a:r>
            <a:r>
              <a:rPr lang="fr-FR" dirty="0"/>
              <a:t> s’allie au Siam contre Vientiane</a:t>
            </a:r>
          </a:p>
          <a:p>
            <a:r>
              <a:rPr lang="fr-FR" dirty="0"/>
              <a:t>Et le général siamois Rama s’empare de Vientiane</a:t>
            </a:r>
          </a:p>
          <a:p>
            <a:endParaRPr lang="fr-FR" dirty="0"/>
          </a:p>
          <a:p>
            <a:r>
              <a:rPr lang="fr-FR" dirty="0"/>
              <a:t>NB : 1791 : Nouveau conflit ; Le Siam vassalise les deux…</a:t>
            </a:r>
          </a:p>
        </p:txBody>
      </p:sp>
      <p:pic>
        <p:nvPicPr>
          <p:cNvPr id="28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A82E7438-06FE-534C-BCE8-5403BF694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95" t="48504" r="36127" b="24646"/>
          <a:stretch/>
        </p:blipFill>
        <p:spPr bwMode="auto">
          <a:xfrm>
            <a:off x="5795886" y="181916"/>
            <a:ext cx="6217083" cy="64941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D2A27D43-4CF5-1321-ABB8-75FB1128F075}"/>
              </a:ext>
            </a:extLst>
          </p:cNvPr>
          <p:cNvSpPr/>
          <p:nvPr/>
        </p:nvSpPr>
        <p:spPr>
          <a:xfrm>
            <a:off x="8752723" y="4541687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7B90280-2CA6-8D7E-BD5C-6FA02F029DC0}"/>
              </a:ext>
            </a:extLst>
          </p:cNvPr>
          <p:cNvSpPr/>
          <p:nvPr/>
        </p:nvSpPr>
        <p:spPr>
          <a:xfrm>
            <a:off x="10259281" y="5223034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677143C4-140F-02BA-FDF6-F2FA896BBBAB}"/>
              </a:ext>
            </a:extLst>
          </p:cNvPr>
          <p:cNvSpPr/>
          <p:nvPr/>
        </p:nvSpPr>
        <p:spPr>
          <a:xfrm>
            <a:off x="7273312" y="2304778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C73110F0-DFE9-0439-E652-1F92F8C9F5C1}"/>
              </a:ext>
            </a:extLst>
          </p:cNvPr>
          <p:cNvSpPr/>
          <p:nvPr/>
        </p:nvSpPr>
        <p:spPr>
          <a:xfrm>
            <a:off x="9188428" y="2644346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43494314-5389-1328-5012-DD2CF384629D}"/>
              </a:ext>
            </a:extLst>
          </p:cNvPr>
          <p:cNvSpPr/>
          <p:nvPr/>
        </p:nvSpPr>
        <p:spPr>
          <a:xfrm>
            <a:off x="11025878" y="3429000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AA33F4F1-1056-728D-C2A6-E7C5E02F88AC}"/>
              </a:ext>
            </a:extLst>
          </p:cNvPr>
          <p:cNvSpPr/>
          <p:nvPr/>
        </p:nvSpPr>
        <p:spPr>
          <a:xfrm>
            <a:off x="9462357" y="3204414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B7AE2138-E6D5-38FE-75C8-6725BECBC32A}"/>
              </a:ext>
            </a:extLst>
          </p:cNvPr>
          <p:cNvCxnSpPr>
            <a:cxnSpLocks/>
            <a:stCxn id="29" idx="7"/>
            <a:endCxn id="46" idx="4"/>
          </p:cNvCxnSpPr>
          <p:nvPr/>
        </p:nvCxnSpPr>
        <p:spPr>
          <a:xfrm flipV="1">
            <a:off x="9011698" y="3512693"/>
            <a:ext cx="602363" cy="1074140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5897EE4B-6CD2-FE29-0FDE-C8F2DDB2722F}"/>
              </a:ext>
            </a:extLst>
          </p:cNvPr>
          <p:cNvSpPr/>
          <p:nvPr/>
        </p:nvSpPr>
        <p:spPr>
          <a:xfrm>
            <a:off x="8329930" y="2952625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DB28CC42-5DCF-2B1E-F42A-61B59BED0123}"/>
              </a:ext>
            </a:extLst>
          </p:cNvPr>
          <p:cNvCxnSpPr>
            <a:cxnSpLocks/>
            <a:stCxn id="29" idx="0"/>
            <a:endCxn id="52" idx="4"/>
          </p:cNvCxnSpPr>
          <p:nvPr/>
        </p:nvCxnSpPr>
        <p:spPr>
          <a:xfrm flipH="1" flipV="1">
            <a:off x="8481634" y="3260904"/>
            <a:ext cx="422793" cy="1280783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>
            <a:extLst>
              <a:ext uri="{FF2B5EF4-FFF2-40B4-BE49-F238E27FC236}">
                <a16:creationId xmlns:a16="http://schemas.microsoft.com/office/drawing/2014/main" id="{0BA3FC71-9BE8-B742-2288-EE282CF01699}"/>
              </a:ext>
            </a:extLst>
          </p:cNvPr>
          <p:cNvSpPr/>
          <p:nvPr/>
        </p:nvSpPr>
        <p:spPr>
          <a:xfrm>
            <a:off x="6329022" y="3005888"/>
            <a:ext cx="202272" cy="20175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C2E6B0B4-FC21-216F-9DC4-34B009C10F7E}"/>
              </a:ext>
            </a:extLst>
          </p:cNvPr>
          <p:cNvCxnSpPr>
            <a:cxnSpLocks/>
            <a:stCxn id="46" idx="0"/>
            <a:endCxn id="33" idx="5"/>
          </p:cNvCxnSpPr>
          <p:nvPr/>
        </p:nvCxnSpPr>
        <p:spPr>
          <a:xfrm flipH="1" flipV="1">
            <a:off x="9447403" y="2907479"/>
            <a:ext cx="166658" cy="296935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3EE6B618-15DA-BD9E-5C8E-1DAE90487EC8}"/>
              </a:ext>
            </a:extLst>
          </p:cNvPr>
          <p:cNvSpPr/>
          <p:nvPr/>
        </p:nvSpPr>
        <p:spPr>
          <a:xfrm>
            <a:off x="6879007" y="450372"/>
            <a:ext cx="202272" cy="20175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21DB9E42-3D5B-383E-7D90-24A56274B425}"/>
              </a:ext>
            </a:extLst>
          </p:cNvPr>
          <p:cNvSpPr/>
          <p:nvPr/>
        </p:nvSpPr>
        <p:spPr>
          <a:xfrm>
            <a:off x="6207527" y="551248"/>
            <a:ext cx="202272" cy="20175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8913CB83-5582-B334-AB8E-FD2205A9AEF7}"/>
              </a:ext>
            </a:extLst>
          </p:cNvPr>
          <p:cNvSpPr/>
          <p:nvPr/>
        </p:nvSpPr>
        <p:spPr>
          <a:xfrm>
            <a:off x="6290366" y="1375064"/>
            <a:ext cx="202272" cy="20175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1C8F7E91-6227-9BA2-6ED2-AB5F62E4B00E}"/>
              </a:ext>
            </a:extLst>
          </p:cNvPr>
          <p:cNvCxnSpPr>
            <a:cxnSpLocks/>
            <a:stCxn id="31" idx="2"/>
          </p:cNvCxnSpPr>
          <p:nvPr/>
        </p:nvCxnSpPr>
        <p:spPr>
          <a:xfrm flipH="1">
            <a:off x="6528181" y="2458918"/>
            <a:ext cx="745131" cy="546970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621A92C7-BA86-4D88-6B96-E3FFA39C077D}"/>
              </a:ext>
            </a:extLst>
          </p:cNvPr>
          <p:cNvCxnSpPr>
            <a:cxnSpLocks/>
            <a:stCxn id="31" idx="1"/>
            <a:endCxn id="65" idx="5"/>
          </p:cNvCxnSpPr>
          <p:nvPr/>
        </p:nvCxnSpPr>
        <p:spPr>
          <a:xfrm flipH="1" flipV="1">
            <a:off x="6463016" y="1547270"/>
            <a:ext cx="854729" cy="802654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828753FD-8C2A-3E81-1DD4-5718E6D25352}"/>
              </a:ext>
            </a:extLst>
          </p:cNvPr>
          <p:cNvCxnSpPr>
            <a:cxnSpLocks/>
            <a:stCxn id="31" idx="1"/>
            <a:endCxn id="64" idx="5"/>
          </p:cNvCxnSpPr>
          <p:nvPr/>
        </p:nvCxnSpPr>
        <p:spPr>
          <a:xfrm flipH="1" flipV="1">
            <a:off x="6380177" y="723454"/>
            <a:ext cx="937568" cy="1626470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2CE7C91B-C425-42AA-99EE-9A3991F45BF4}"/>
              </a:ext>
            </a:extLst>
          </p:cNvPr>
          <p:cNvCxnSpPr>
            <a:cxnSpLocks/>
            <a:stCxn id="31" idx="0"/>
            <a:endCxn id="63" idx="5"/>
          </p:cNvCxnSpPr>
          <p:nvPr/>
        </p:nvCxnSpPr>
        <p:spPr>
          <a:xfrm flipH="1" flipV="1">
            <a:off x="7051657" y="622578"/>
            <a:ext cx="373359" cy="1682200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Ellipse 83">
            <a:extLst>
              <a:ext uri="{FF2B5EF4-FFF2-40B4-BE49-F238E27FC236}">
                <a16:creationId xmlns:a16="http://schemas.microsoft.com/office/drawing/2014/main" id="{B8C7BC5B-DBA8-8C52-2568-1BFC37A93C52}"/>
              </a:ext>
            </a:extLst>
          </p:cNvPr>
          <p:cNvSpPr/>
          <p:nvPr/>
        </p:nvSpPr>
        <p:spPr>
          <a:xfrm>
            <a:off x="10107577" y="2150639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F4C08BE8-78C9-DB6A-598B-7EF7D25FF121}"/>
              </a:ext>
            </a:extLst>
          </p:cNvPr>
          <p:cNvCxnSpPr>
            <a:cxnSpLocks/>
            <a:endCxn id="84" idx="4"/>
          </p:cNvCxnSpPr>
          <p:nvPr/>
        </p:nvCxnSpPr>
        <p:spPr>
          <a:xfrm flipH="1" flipV="1">
            <a:off x="10259281" y="2458918"/>
            <a:ext cx="811030" cy="10152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Ellipse 85">
            <a:extLst>
              <a:ext uri="{FF2B5EF4-FFF2-40B4-BE49-F238E27FC236}">
                <a16:creationId xmlns:a16="http://schemas.microsoft.com/office/drawing/2014/main" id="{FA4D0C15-6EA6-9A5C-1488-E9076D64CCC2}"/>
              </a:ext>
            </a:extLst>
          </p:cNvPr>
          <p:cNvSpPr/>
          <p:nvPr/>
        </p:nvSpPr>
        <p:spPr>
          <a:xfrm>
            <a:off x="10722470" y="5710451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D1A5FD1A-8DD2-489F-2BB4-59390DB7462C}"/>
              </a:ext>
            </a:extLst>
          </p:cNvPr>
          <p:cNvCxnSpPr>
            <a:cxnSpLocks/>
          </p:cNvCxnSpPr>
          <p:nvPr/>
        </p:nvCxnSpPr>
        <p:spPr>
          <a:xfrm flipH="1" flipV="1">
            <a:off x="11284853" y="3692133"/>
            <a:ext cx="315744" cy="116857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7452D971-4942-0396-8235-D93BAACBF00C}"/>
              </a:ext>
            </a:extLst>
          </p:cNvPr>
          <p:cNvCxnSpPr>
            <a:cxnSpLocks/>
            <a:endCxn id="86" idx="7"/>
          </p:cNvCxnSpPr>
          <p:nvPr/>
        </p:nvCxnSpPr>
        <p:spPr>
          <a:xfrm flipH="1">
            <a:off x="10981445" y="4849966"/>
            <a:ext cx="619152" cy="9056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857C2931-0F75-9677-8EF0-24F53E3097B5}"/>
              </a:ext>
            </a:extLst>
          </p:cNvPr>
          <p:cNvSpPr/>
          <p:nvPr/>
        </p:nvSpPr>
        <p:spPr>
          <a:xfrm>
            <a:off x="8756899" y="4793476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D0E63-E3A1-C5E8-7CAE-A2B6A3E2B3E5}"/>
              </a:ext>
            </a:extLst>
          </p:cNvPr>
          <p:cNvSpPr/>
          <p:nvPr/>
        </p:nvSpPr>
        <p:spPr>
          <a:xfrm>
            <a:off x="10795379" y="167184"/>
            <a:ext cx="121759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1767-1778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6EB8EE7D-C453-4C27-A4C9-A6D14233787C}"/>
              </a:ext>
            </a:extLst>
          </p:cNvPr>
          <p:cNvCxnSpPr>
            <a:cxnSpLocks/>
          </p:cNvCxnSpPr>
          <p:nvPr/>
        </p:nvCxnSpPr>
        <p:spPr>
          <a:xfrm>
            <a:off x="9026474" y="4725115"/>
            <a:ext cx="1277240" cy="543065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654F84F4-1714-6609-2CCE-795E71700E07}"/>
              </a:ext>
            </a:extLst>
          </p:cNvPr>
          <p:cNvCxnSpPr>
            <a:cxnSpLocks/>
          </p:cNvCxnSpPr>
          <p:nvPr/>
        </p:nvCxnSpPr>
        <p:spPr>
          <a:xfrm flipH="1" flipV="1">
            <a:off x="9026474" y="4725115"/>
            <a:ext cx="859879" cy="392466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FD5A6F30-238D-3B09-58D6-420A2D87C4F3}"/>
              </a:ext>
            </a:extLst>
          </p:cNvPr>
          <p:cNvSpPr/>
          <p:nvPr/>
        </p:nvSpPr>
        <p:spPr>
          <a:xfrm>
            <a:off x="7359541" y="3021085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4459BCC-39EC-19F9-2F00-6D6FAB9EE4A3}"/>
              </a:ext>
            </a:extLst>
          </p:cNvPr>
          <p:cNvSpPr/>
          <p:nvPr/>
        </p:nvSpPr>
        <p:spPr>
          <a:xfrm>
            <a:off x="7400376" y="3737279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739884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D78CE-FA89-23B3-93C0-D3103310A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2537A80-92E6-5788-E54B-A4259F83CF68}"/>
              </a:ext>
            </a:extLst>
          </p:cNvPr>
          <p:cNvSpPr/>
          <p:nvPr/>
        </p:nvSpPr>
        <p:spPr>
          <a:xfrm>
            <a:off x="131928" y="167184"/>
            <a:ext cx="5531893" cy="61863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1782-1795 : Rama 1</a:t>
            </a:r>
            <a:r>
              <a:rPr lang="fr-FR" sz="1800" b="1" baseline="30000" dirty="0"/>
              <a:t>er</a:t>
            </a:r>
            <a:r>
              <a:rPr lang="fr-FR" sz="1800" b="1" dirty="0"/>
              <a:t> renverse </a:t>
            </a:r>
            <a:r>
              <a:rPr lang="fr-FR" sz="1800" b="1" dirty="0" err="1"/>
              <a:t>Taksin</a:t>
            </a:r>
            <a:r>
              <a:rPr lang="fr-FR" sz="1800" b="1" dirty="0"/>
              <a:t> et fonde la dynastie des </a:t>
            </a:r>
            <a:r>
              <a:rPr lang="fr-FR" sz="1800" b="1" dirty="0" err="1"/>
              <a:t>Chakri</a:t>
            </a:r>
            <a:r>
              <a:rPr lang="fr-FR" sz="1800" b="1" dirty="0"/>
              <a:t> ; Le Siam conquiert le nord du Cambodge toujours vassal</a:t>
            </a:r>
          </a:p>
          <a:p>
            <a:endParaRPr lang="fr-FR" dirty="0"/>
          </a:p>
          <a:p>
            <a:r>
              <a:rPr lang="fr-FR" dirty="0"/>
              <a:t>*1782 : </a:t>
            </a:r>
            <a:r>
              <a:rPr lang="fr-FR" dirty="0" err="1"/>
              <a:t>Taksin</a:t>
            </a:r>
            <a:r>
              <a:rPr lang="fr-FR" dirty="0"/>
              <a:t> sombre dans la folie…</a:t>
            </a:r>
          </a:p>
          <a:p>
            <a:r>
              <a:rPr lang="fr-FR" dirty="0"/>
              <a:t>Son général Rama </a:t>
            </a:r>
            <a:r>
              <a:rPr lang="fr-FR" dirty="0" err="1"/>
              <a:t>Chakri</a:t>
            </a:r>
            <a:r>
              <a:rPr lang="fr-FR" dirty="0"/>
              <a:t> le renverse et le fait exécuter</a:t>
            </a:r>
          </a:p>
          <a:p>
            <a:r>
              <a:rPr lang="fr-FR" u="sng" dirty="0"/>
              <a:t>Rama 1</a:t>
            </a:r>
            <a:r>
              <a:rPr lang="fr-FR" u="sng" baseline="30000" dirty="0"/>
              <a:t>er</a:t>
            </a:r>
            <a:r>
              <a:rPr lang="fr-FR" dirty="0"/>
              <a:t> (1782-1809) fonde la dynastie des </a:t>
            </a:r>
            <a:r>
              <a:rPr lang="fr-FR" dirty="0" err="1"/>
              <a:t>Chakri</a:t>
            </a:r>
            <a:endParaRPr lang="fr-FR" dirty="0"/>
          </a:p>
          <a:p>
            <a:endParaRPr lang="fr-FR" dirty="0"/>
          </a:p>
          <a:p>
            <a:r>
              <a:rPr lang="fr-FR" dirty="0"/>
              <a:t>*Capitale : Bangkok, en face de Thonburi</a:t>
            </a:r>
          </a:p>
          <a:p>
            <a:endParaRPr lang="fr-FR" dirty="0"/>
          </a:p>
          <a:p>
            <a:r>
              <a:rPr lang="fr-FR" dirty="0"/>
              <a:t>NB : 1820 : Fin du</a:t>
            </a:r>
            <a:r>
              <a:rPr lang="fr-FR" i="1" dirty="0"/>
              <a:t> Siècle chinois</a:t>
            </a:r>
            <a:r>
              <a:rPr lang="fr-FR" dirty="0"/>
              <a:t> : De nombreux marchands indiens et chinois s’installent à Bangkok</a:t>
            </a:r>
          </a:p>
          <a:p>
            <a:r>
              <a:rPr lang="fr-FR" dirty="0"/>
              <a:t>Qui devient le 2</a:t>
            </a:r>
            <a:r>
              <a:rPr lang="fr-FR" baseline="30000" dirty="0"/>
              <a:t>ème</a:t>
            </a:r>
            <a:r>
              <a:rPr lang="fr-FR" dirty="0"/>
              <a:t> port en Asie après Canton</a:t>
            </a:r>
          </a:p>
          <a:p>
            <a:endParaRPr lang="fr-FR" dirty="0"/>
          </a:p>
          <a:p>
            <a:r>
              <a:rPr lang="fr-FR" dirty="0"/>
              <a:t>Et enfin…</a:t>
            </a:r>
          </a:p>
          <a:p>
            <a:r>
              <a:rPr lang="fr-FR" dirty="0"/>
              <a:t>*1795 : Pour arrêter la progression</a:t>
            </a:r>
          </a:p>
          <a:p>
            <a:r>
              <a:rPr lang="fr-FR" dirty="0"/>
              <a:t>Des Vietnamiens dans le Bas-Mékong (1759)</a:t>
            </a:r>
          </a:p>
          <a:p>
            <a:r>
              <a:rPr lang="fr-FR" dirty="0"/>
              <a:t>Le Siam se fait céder par le Cambodge, son vassal </a:t>
            </a:r>
          </a:p>
          <a:p>
            <a:r>
              <a:rPr lang="fr-FR" dirty="0"/>
              <a:t>Les provinces du Battambang (B) et du </a:t>
            </a:r>
            <a:r>
              <a:rPr lang="fr-FR" dirty="0" err="1"/>
              <a:t>Siem</a:t>
            </a:r>
            <a:r>
              <a:rPr lang="fr-FR" dirty="0"/>
              <a:t> Reap (S)</a:t>
            </a:r>
          </a:p>
          <a:p>
            <a:endParaRPr lang="fr-FR" dirty="0"/>
          </a:p>
          <a:p>
            <a:r>
              <a:rPr lang="fr-FR" dirty="0"/>
              <a:t>*Dernier bilan</a:t>
            </a:r>
          </a:p>
          <a:p>
            <a:r>
              <a:rPr lang="fr-FR" dirty="0"/>
              <a:t>En quatre points…</a:t>
            </a:r>
          </a:p>
        </p:txBody>
      </p:sp>
      <p:pic>
        <p:nvPicPr>
          <p:cNvPr id="28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62506E10-5A80-CC73-90BB-A06C038EE7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95" t="48504" r="36127" b="24646"/>
          <a:stretch/>
        </p:blipFill>
        <p:spPr bwMode="auto">
          <a:xfrm>
            <a:off x="5795886" y="181916"/>
            <a:ext cx="6217083" cy="64941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Ellipse 29">
            <a:extLst>
              <a:ext uri="{FF2B5EF4-FFF2-40B4-BE49-F238E27FC236}">
                <a16:creationId xmlns:a16="http://schemas.microsoft.com/office/drawing/2014/main" id="{389C4C88-C4BF-44B7-6378-A20B61340690}"/>
              </a:ext>
            </a:extLst>
          </p:cNvPr>
          <p:cNvSpPr/>
          <p:nvPr/>
        </p:nvSpPr>
        <p:spPr>
          <a:xfrm>
            <a:off x="10259281" y="5223034"/>
            <a:ext cx="303408" cy="308279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191027AF-8025-8071-E62D-4C13EB43B9AB}"/>
              </a:ext>
            </a:extLst>
          </p:cNvPr>
          <p:cNvSpPr/>
          <p:nvPr/>
        </p:nvSpPr>
        <p:spPr>
          <a:xfrm>
            <a:off x="7273312" y="2304778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7FBB0434-4BC5-989A-82B1-8B85C6DC6B37}"/>
              </a:ext>
            </a:extLst>
          </p:cNvPr>
          <p:cNvSpPr/>
          <p:nvPr/>
        </p:nvSpPr>
        <p:spPr>
          <a:xfrm>
            <a:off x="9188428" y="2644346"/>
            <a:ext cx="303408" cy="308279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B1FF75B-6FA4-78D2-D226-8B00B091F913}"/>
              </a:ext>
            </a:extLst>
          </p:cNvPr>
          <p:cNvSpPr/>
          <p:nvPr/>
        </p:nvSpPr>
        <p:spPr>
          <a:xfrm>
            <a:off x="10795379" y="167184"/>
            <a:ext cx="121759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1782-1795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7B65F118-A1C2-A700-B136-4C8269AA03D8}"/>
              </a:ext>
            </a:extLst>
          </p:cNvPr>
          <p:cNvSpPr/>
          <p:nvPr/>
        </p:nvSpPr>
        <p:spPr>
          <a:xfrm>
            <a:off x="11025878" y="3429000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6C7F1FF1-B554-FF3C-57CB-5943F848D906}"/>
              </a:ext>
            </a:extLst>
          </p:cNvPr>
          <p:cNvSpPr/>
          <p:nvPr/>
        </p:nvSpPr>
        <p:spPr>
          <a:xfrm>
            <a:off x="8771964" y="4660057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483AE44C-7F74-EF15-BA87-275310450A92}"/>
              </a:ext>
            </a:extLst>
          </p:cNvPr>
          <p:cNvSpPr/>
          <p:nvPr/>
        </p:nvSpPr>
        <p:spPr>
          <a:xfrm>
            <a:off x="9462357" y="3204414"/>
            <a:ext cx="303408" cy="308279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B7EC6907-CEA8-7488-DE27-88DBB4AD5A58}"/>
              </a:ext>
            </a:extLst>
          </p:cNvPr>
          <p:cNvCxnSpPr>
            <a:cxnSpLocks/>
            <a:stCxn id="43" idx="7"/>
            <a:endCxn id="46" idx="4"/>
          </p:cNvCxnSpPr>
          <p:nvPr/>
        </p:nvCxnSpPr>
        <p:spPr>
          <a:xfrm flipV="1">
            <a:off x="9030939" y="3512693"/>
            <a:ext cx="583122" cy="1192510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7B3D8F28-CC75-7BB7-AD28-EE279842945C}"/>
              </a:ext>
            </a:extLst>
          </p:cNvPr>
          <p:cNvSpPr/>
          <p:nvPr/>
        </p:nvSpPr>
        <p:spPr>
          <a:xfrm>
            <a:off x="8329930" y="2952625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BE1C9D35-3CF1-D8F8-9773-9E67810F2627}"/>
              </a:ext>
            </a:extLst>
          </p:cNvPr>
          <p:cNvCxnSpPr>
            <a:cxnSpLocks/>
            <a:stCxn id="43" idx="1"/>
            <a:endCxn id="52" idx="4"/>
          </p:cNvCxnSpPr>
          <p:nvPr/>
        </p:nvCxnSpPr>
        <p:spPr>
          <a:xfrm flipH="1" flipV="1">
            <a:off x="8481634" y="3260904"/>
            <a:ext cx="334763" cy="1444299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>
            <a:extLst>
              <a:ext uri="{FF2B5EF4-FFF2-40B4-BE49-F238E27FC236}">
                <a16:creationId xmlns:a16="http://schemas.microsoft.com/office/drawing/2014/main" id="{72BACF36-8994-2979-9D31-F97A7A94DB8F}"/>
              </a:ext>
            </a:extLst>
          </p:cNvPr>
          <p:cNvSpPr/>
          <p:nvPr/>
        </p:nvSpPr>
        <p:spPr>
          <a:xfrm>
            <a:off x="6329022" y="3005888"/>
            <a:ext cx="202272" cy="20175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60627239-7585-CAC1-2F75-588EA6CDC8C7}"/>
              </a:ext>
            </a:extLst>
          </p:cNvPr>
          <p:cNvCxnSpPr>
            <a:cxnSpLocks/>
            <a:stCxn id="46" idx="0"/>
            <a:endCxn id="33" idx="5"/>
          </p:cNvCxnSpPr>
          <p:nvPr/>
        </p:nvCxnSpPr>
        <p:spPr>
          <a:xfrm flipH="1" flipV="1">
            <a:off x="9447403" y="2907479"/>
            <a:ext cx="166658" cy="296935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6C967961-09EC-0843-07DC-FB1CA6289038}"/>
              </a:ext>
            </a:extLst>
          </p:cNvPr>
          <p:cNvSpPr/>
          <p:nvPr/>
        </p:nvSpPr>
        <p:spPr>
          <a:xfrm>
            <a:off x="6879007" y="450372"/>
            <a:ext cx="202272" cy="20175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9247364B-F6D7-AB89-3631-8A25257DF991}"/>
              </a:ext>
            </a:extLst>
          </p:cNvPr>
          <p:cNvSpPr/>
          <p:nvPr/>
        </p:nvSpPr>
        <p:spPr>
          <a:xfrm>
            <a:off x="6207527" y="551248"/>
            <a:ext cx="202272" cy="20175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C8A7CD09-E4AD-C70A-9D2B-2C7879758F99}"/>
              </a:ext>
            </a:extLst>
          </p:cNvPr>
          <p:cNvSpPr/>
          <p:nvPr/>
        </p:nvSpPr>
        <p:spPr>
          <a:xfrm>
            <a:off x="6290366" y="1375064"/>
            <a:ext cx="202272" cy="20175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3AAC651F-E12A-B638-F974-A4E3686F0145}"/>
              </a:ext>
            </a:extLst>
          </p:cNvPr>
          <p:cNvCxnSpPr>
            <a:cxnSpLocks/>
            <a:stCxn id="31" idx="2"/>
          </p:cNvCxnSpPr>
          <p:nvPr/>
        </p:nvCxnSpPr>
        <p:spPr>
          <a:xfrm flipH="1">
            <a:off x="6528181" y="2458918"/>
            <a:ext cx="745131" cy="546970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EA6BC3F8-0AF5-A2AA-7DB3-BF732FFC7D48}"/>
              </a:ext>
            </a:extLst>
          </p:cNvPr>
          <p:cNvCxnSpPr>
            <a:cxnSpLocks/>
            <a:stCxn id="31" idx="1"/>
            <a:endCxn id="65" idx="5"/>
          </p:cNvCxnSpPr>
          <p:nvPr/>
        </p:nvCxnSpPr>
        <p:spPr>
          <a:xfrm flipH="1" flipV="1">
            <a:off x="6463016" y="1547270"/>
            <a:ext cx="854729" cy="802654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90B8F6C3-522F-42C5-7F51-9DA67043DD20}"/>
              </a:ext>
            </a:extLst>
          </p:cNvPr>
          <p:cNvCxnSpPr>
            <a:cxnSpLocks/>
            <a:stCxn id="31" idx="1"/>
            <a:endCxn id="64" idx="5"/>
          </p:cNvCxnSpPr>
          <p:nvPr/>
        </p:nvCxnSpPr>
        <p:spPr>
          <a:xfrm flipH="1" flipV="1">
            <a:off x="6380177" y="723454"/>
            <a:ext cx="937568" cy="1626470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F1269C59-D178-BAB1-818D-0871D9BDA221}"/>
              </a:ext>
            </a:extLst>
          </p:cNvPr>
          <p:cNvCxnSpPr>
            <a:cxnSpLocks/>
            <a:stCxn id="31" idx="0"/>
            <a:endCxn id="63" idx="5"/>
          </p:cNvCxnSpPr>
          <p:nvPr/>
        </p:nvCxnSpPr>
        <p:spPr>
          <a:xfrm flipH="1" flipV="1">
            <a:off x="7051657" y="622578"/>
            <a:ext cx="373359" cy="1682200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Ellipse 83">
            <a:extLst>
              <a:ext uri="{FF2B5EF4-FFF2-40B4-BE49-F238E27FC236}">
                <a16:creationId xmlns:a16="http://schemas.microsoft.com/office/drawing/2014/main" id="{C0D8AE83-A266-E869-0152-F442083CC413}"/>
              </a:ext>
            </a:extLst>
          </p:cNvPr>
          <p:cNvSpPr/>
          <p:nvPr/>
        </p:nvSpPr>
        <p:spPr>
          <a:xfrm>
            <a:off x="10107577" y="2150639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E8527D91-17F9-2849-6B53-DD5087D27F0C}"/>
              </a:ext>
            </a:extLst>
          </p:cNvPr>
          <p:cNvCxnSpPr>
            <a:cxnSpLocks/>
            <a:endCxn id="84" idx="4"/>
          </p:cNvCxnSpPr>
          <p:nvPr/>
        </p:nvCxnSpPr>
        <p:spPr>
          <a:xfrm flipH="1" flipV="1">
            <a:off x="10259281" y="2458918"/>
            <a:ext cx="811030" cy="10152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Ellipse 85">
            <a:extLst>
              <a:ext uri="{FF2B5EF4-FFF2-40B4-BE49-F238E27FC236}">
                <a16:creationId xmlns:a16="http://schemas.microsoft.com/office/drawing/2014/main" id="{B1233168-13C8-2F96-5674-3A681C1ADC2A}"/>
              </a:ext>
            </a:extLst>
          </p:cNvPr>
          <p:cNvSpPr/>
          <p:nvPr/>
        </p:nvSpPr>
        <p:spPr>
          <a:xfrm>
            <a:off x="10722470" y="5710451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8B2D319D-9AD3-FE0D-90D4-FC24BCC0C18F}"/>
              </a:ext>
            </a:extLst>
          </p:cNvPr>
          <p:cNvCxnSpPr>
            <a:cxnSpLocks/>
          </p:cNvCxnSpPr>
          <p:nvPr/>
        </p:nvCxnSpPr>
        <p:spPr>
          <a:xfrm flipH="1" flipV="1">
            <a:off x="11284853" y="3692133"/>
            <a:ext cx="315744" cy="116857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8BB03464-33A2-49BE-BA87-14F4848A991A}"/>
              </a:ext>
            </a:extLst>
          </p:cNvPr>
          <p:cNvCxnSpPr>
            <a:cxnSpLocks/>
            <a:endCxn id="86" idx="7"/>
          </p:cNvCxnSpPr>
          <p:nvPr/>
        </p:nvCxnSpPr>
        <p:spPr>
          <a:xfrm flipH="1">
            <a:off x="10981445" y="4849966"/>
            <a:ext cx="619152" cy="9056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C2CF5586-2C3D-975E-03AC-4E3E5491062D}"/>
              </a:ext>
            </a:extLst>
          </p:cNvPr>
          <p:cNvSpPr/>
          <p:nvPr/>
        </p:nvSpPr>
        <p:spPr>
          <a:xfrm>
            <a:off x="10104428" y="4840858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7D9367F-8FCD-9035-1595-B33E92CD9BB1}"/>
              </a:ext>
            </a:extLst>
          </p:cNvPr>
          <p:cNvSpPr/>
          <p:nvPr/>
        </p:nvSpPr>
        <p:spPr>
          <a:xfrm>
            <a:off x="10407836" y="4541687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A56ECED9-5079-DF47-18B8-2C00A22FEF52}"/>
              </a:ext>
            </a:extLst>
          </p:cNvPr>
          <p:cNvCxnSpPr>
            <a:cxnSpLocks/>
            <a:stCxn id="43" idx="6"/>
            <a:endCxn id="5" idx="2"/>
          </p:cNvCxnSpPr>
          <p:nvPr/>
        </p:nvCxnSpPr>
        <p:spPr>
          <a:xfrm flipV="1">
            <a:off x="9075372" y="4695827"/>
            <a:ext cx="1332464" cy="118370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4EC39DB5-FA01-1C35-271A-91FF3179327A}"/>
              </a:ext>
            </a:extLst>
          </p:cNvPr>
          <p:cNvCxnSpPr>
            <a:cxnSpLocks/>
          </p:cNvCxnSpPr>
          <p:nvPr/>
        </p:nvCxnSpPr>
        <p:spPr>
          <a:xfrm>
            <a:off x="9320981" y="4994998"/>
            <a:ext cx="982733" cy="273182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4DEE0310-70E6-0129-E76F-0738B90F4C4B}"/>
              </a:ext>
            </a:extLst>
          </p:cNvPr>
          <p:cNvCxnSpPr>
            <a:cxnSpLocks/>
            <a:endCxn id="43" idx="5"/>
          </p:cNvCxnSpPr>
          <p:nvPr/>
        </p:nvCxnSpPr>
        <p:spPr>
          <a:xfrm flipH="1" flipV="1">
            <a:off x="9030939" y="4923190"/>
            <a:ext cx="734826" cy="225947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FBEA0F2-7FA7-4068-215D-F74D09A97247}"/>
              </a:ext>
            </a:extLst>
          </p:cNvPr>
          <p:cNvCxnSpPr>
            <a:cxnSpLocks/>
          </p:cNvCxnSpPr>
          <p:nvPr/>
        </p:nvCxnSpPr>
        <p:spPr>
          <a:xfrm>
            <a:off x="9306232" y="4814197"/>
            <a:ext cx="798196" cy="180801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658FD0A2-40AD-E8A9-C6D9-E32775E2AB29}"/>
              </a:ext>
            </a:extLst>
          </p:cNvPr>
          <p:cNvSpPr/>
          <p:nvPr/>
        </p:nvSpPr>
        <p:spPr>
          <a:xfrm>
            <a:off x="7359541" y="3021085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188861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5AE86-903D-DE52-3057-5580032E7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A529D8-DC8C-7BBE-A460-156FD1291F09}"/>
              </a:ext>
            </a:extLst>
          </p:cNvPr>
          <p:cNvSpPr/>
          <p:nvPr/>
        </p:nvSpPr>
        <p:spPr>
          <a:xfrm>
            <a:off x="176301" y="162589"/>
            <a:ext cx="5463539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Au début du XIXe siècle, trois puissances dominent l’Indochine : Birmanie, Siam et Annam ; Hégémonies menacées par l’Inde britannique à l’ouest, puis par l’intrusion française à partir de 1859</a:t>
            </a:r>
          </a:p>
          <a:p>
            <a:endParaRPr lang="fr-FR" dirty="0"/>
          </a:p>
          <a:p>
            <a:r>
              <a:rPr lang="fr-FR" dirty="0"/>
              <a:t>1) Depuis le XIVe siècle</a:t>
            </a:r>
          </a:p>
          <a:p>
            <a:r>
              <a:rPr lang="fr-FR" dirty="0"/>
              <a:t>Comme en Europe, un monde polynucléaire…</a:t>
            </a:r>
          </a:p>
          <a:p>
            <a:endParaRPr lang="fr-FR" dirty="0"/>
          </a:p>
          <a:p>
            <a:r>
              <a:rPr lang="fr-FR" dirty="0"/>
              <a:t>Et entre ces différents pôles</a:t>
            </a:r>
          </a:p>
          <a:p>
            <a:r>
              <a:rPr lang="fr-FR" dirty="0"/>
              <a:t>Un état de guerre quasi-permanent qui aboutit…</a:t>
            </a:r>
          </a:p>
          <a:p>
            <a:endParaRPr lang="fr-FR" dirty="0"/>
          </a:p>
          <a:p>
            <a:r>
              <a:rPr lang="fr-FR" dirty="0"/>
              <a:t>*Au début du XIXe siècle</a:t>
            </a:r>
          </a:p>
          <a:p>
            <a:r>
              <a:rPr lang="fr-FR" dirty="0"/>
              <a:t>A la domination de trois puissances…</a:t>
            </a:r>
          </a:p>
        </p:txBody>
      </p:sp>
      <p:pic>
        <p:nvPicPr>
          <p:cNvPr id="62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3187371F-5A6C-CDAA-B086-E8EE3F1D15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95" t="48504" r="36127" b="24646"/>
          <a:stretch/>
        </p:blipFill>
        <p:spPr bwMode="auto">
          <a:xfrm>
            <a:off x="5795886" y="181916"/>
            <a:ext cx="6217083" cy="64941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50A1FB9-B547-EBF1-E544-AE87C656012E}"/>
              </a:ext>
            </a:extLst>
          </p:cNvPr>
          <p:cNvSpPr/>
          <p:nvPr/>
        </p:nvSpPr>
        <p:spPr>
          <a:xfrm>
            <a:off x="10722470" y="167184"/>
            <a:ext cx="129049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1795-1824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DFD8A263-BD80-F8A7-5D58-A58716EDBB3F}"/>
              </a:ext>
            </a:extLst>
          </p:cNvPr>
          <p:cNvSpPr/>
          <p:nvPr/>
        </p:nvSpPr>
        <p:spPr>
          <a:xfrm>
            <a:off x="10259281" y="5223034"/>
            <a:ext cx="303408" cy="308279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877ABAB3-521E-9359-302C-E4D6469D5A2A}"/>
              </a:ext>
            </a:extLst>
          </p:cNvPr>
          <p:cNvSpPr/>
          <p:nvPr/>
        </p:nvSpPr>
        <p:spPr>
          <a:xfrm>
            <a:off x="7273312" y="2304778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981C65CB-8D7C-EC7E-7F4A-5D7C8EEEA9E2}"/>
              </a:ext>
            </a:extLst>
          </p:cNvPr>
          <p:cNvSpPr/>
          <p:nvPr/>
        </p:nvSpPr>
        <p:spPr>
          <a:xfrm>
            <a:off x="9188428" y="2644346"/>
            <a:ext cx="303408" cy="308279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A4EECD61-37C2-6139-FC43-DF7EBABEE5DB}"/>
              </a:ext>
            </a:extLst>
          </p:cNvPr>
          <p:cNvSpPr/>
          <p:nvPr/>
        </p:nvSpPr>
        <p:spPr>
          <a:xfrm>
            <a:off x="11025878" y="3429000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BBF3BC3C-C30C-559A-548F-852F71020CDE}"/>
              </a:ext>
            </a:extLst>
          </p:cNvPr>
          <p:cNvSpPr/>
          <p:nvPr/>
        </p:nvSpPr>
        <p:spPr>
          <a:xfrm>
            <a:off x="8771964" y="4660057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34E8D9F8-1929-2C9E-E16C-8A2FA345ACF5}"/>
              </a:ext>
            </a:extLst>
          </p:cNvPr>
          <p:cNvSpPr/>
          <p:nvPr/>
        </p:nvSpPr>
        <p:spPr>
          <a:xfrm>
            <a:off x="9462357" y="3204414"/>
            <a:ext cx="303408" cy="308279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A19E7F42-38F8-EE04-F497-E28DA6DE9E42}"/>
              </a:ext>
            </a:extLst>
          </p:cNvPr>
          <p:cNvCxnSpPr>
            <a:cxnSpLocks/>
            <a:stCxn id="50" idx="7"/>
            <a:endCxn id="51" idx="4"/>
          </p:cNvCxnSpPr>
          <p:nvPr/>
        </p:nvCxnSpPr>
        <p:spPr>
          <a:xfrm flipV="1">
            <a:off x="9030939" y="3512693"/>
            <a:ext cx="583122" cy="1192510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llipse 52">
            <a:extLst>
              <a:ext uri="{FF2B5EF4-FFF2-40B4-BE49-F238E27FC236}">
                <a16:creationId xmlns:a16="http://schemas.microsoft.com/office/drawing/2014/main" id="{AB925AFC-6804-CF13-B34C-423011D033C6}"/>
              </a:ext>
            </a:extLst>
          </p:cNvPr>
          <p:cNvSpPr/>
          <p:nvPr/>
        </p:nvSpPr>
        <p:spPr>
          <a:xfrm>
            <a:off x="8329930" y="2952625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DAE1E1C3-19F1-6F4D-37B4-FC718EF817D0}"/>
              </a:ext>
            </a:extLst>
          </p:cNvPr>
          <p:cNvCxnSpPr>
            <a:cxnSpLocks/>
            <a:stCxn id="50" idx="1"/>
            <a:endCxn id="53" idx="4"/>
          </p:cNvCxnSpPr>
          <p:nvPr/>
        </p:nvCxnSpPr>
        <p:spPr>
          <a:xfrm flipH="1" flipV="1">
            <a:off x="8481634" y="3260904"/>
            <a:ext cx="334763" cy="1444299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>
            <a:extLst>
              <a:ext uri="{FF2B5EF4-FFF2-40B4-BE49-F238E27FC236}">
                <a16:creationId xmlns:a16="http://schemas.microsoft.com/office/drawing/2014/main" id="{CAFA2EF0-3DA4-160E-BEFA-31097037196E}"/>
              </a:ext>
            </a:extLst>
          </p:cNvPr>
          <p:cNvSpPr/>
          <p:nvPr/>
        </p:nvSpPr>
        <p:spPr>
          <a:xfrm>
            <a:off x="6329022" y="3005888"/>
            <a:ext cx="202272" cy="20175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2A7B3AEB-8067-E84F-E57E-AFFA89A188D0}"/>
              </a:ext>
            </a:extLst>
          </p:cNvPr>
          <p:cNvCxnSpPr>
            <a:cxnSpLocks/>
            <a:stCxn id="51" idx="0"/>
            <a:endCxn id="48" idx="5"/>
          </p:cNvCxnSpPr>
          <p:nvPr/>
        </p:nvCxnSpPr>
        <p:spPr>
          <a:xfrm flipH="1" flipV="1">
            <a:off x="9447403" y="2907479"/>
            <a:ext cx="166658" cy="296935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>
            <a:extLst>
              <a:ext uri="{FF2B5EF4-FFF2-40B4-BE49-F238E27FC236}">
                <a16:creationId xmlns:a16="http://schemas.microsoft.com/office/drawing/2014/main" id="{DEC81C68-B010-1940-5FBC-9B5F3336AD5F}"/>
              </a:ext>
            </a:extLst>
          </p:cNvPr>
          <p:cNvSpPr/>
          <p:nvPr/>
        </p:nvSpPr>
        <p:spPr>
          <a:xfrm>
            <a:off x="6879007" y="450372"/>
            <a:ext cx="202272" cy="20175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F48CB6A0-C7C1-118E-6BF5-5BE77AA32769}"/>
              </a:ext>
            </a:extLst>
          </p:cNvPr>
          <p:cNvSpPr/>
          <p:nvPr/>
        </p:nvSpPr>
        <p:spPr>
          <a:xfrm>
            <a:off x="6207527" y="551248"/>
            <a:ext cx="202272" cy="20175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FDDBE6DF-0F3A-74B4-6393-E1D5C06D26D0}"/>
              </a:ext>
            </a:extLst>
          </p:cNvPr>
          <p:cNvSpPr/>
          <p:nvPr/>
        </p:nvSpPr>
        <p:spPr>
          <a:xfrm>
            <a:off x="6290366" y="1375064"/>
            <a:ext cx="202272" cy="20175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6E1EC8D1-E4A4-BBA4-EB2E-54FAC3BE3EEC}"/>
              </a:ext>
            </a:extLst>
          </p:cNvPr>
          <p:cNvCxnSpPr>
            <a:cxnSpLocks/>
            <a:stCxn id="47" idx="2"/>
          </p:cNvCxnSpPr>
          <p:nvPr/>
        </p:nvCxnSpPr>
        <p:spPr>
          <a:xfrm flipH="1">
            <a:off x="6528181" y="2458918"/>
            <a:ext cx="745131" cy="546970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DB7132C0-A066-3D49-65B3-1E541B759F99}"/>
              </a:ext>
            </a:extLst>
          </p:cNvPr>
          <p:cNvCxnSpPr>
            <a:cxnSpLocks/>
            <a:stCxn id="47" idx="1"/>
            <a:endCxn id="59" idx="5"/>
          </p:cNvCxnSpPr>
          <p:nvPr/>
        </p:nvCxnSpPr>
        <p:spPr>
          <a:xfrm flipH="1" flipV="1">
            <a:off x="6463016" y="1547270"/>
            <a:ext cx="854729" cy="802654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6A58FAC9-9994-B2EE-F6A3-A11BD8DF02A2}"/>
              </a:ext>
            </a:extLst>
          </p:cNvPr>
          <p:cNvCxnSpPr>
            <a:cxnSpLocks/>
            <a:stCxn id="47" idx="1"/>
            <a:endCxn id="58" idx="5"/>
          </p:cNvCxnSpPr>
          <p:nvPr/>
        </p:nvCxnSpPr>
        <p:spPr>
          <a:xfrm flipH="1" flipV="1">
            <a:off x="6380177" y="723454"/>
            <a:ext cx="937568" cy="1626470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06C4C5FC-345B-C0B6-1A27-A9959E7B26A3}"/>
              </a:ext>
            </a:extLst>
          </p:cNvPr>
          <p:cNvCxnSpPr>
            <a:cxnSpLocks/>
            <a:stCxn id="47" idx="0"/>
            <a:endCxn id="57" idx="5"/>
          </p:cNvCxnSpPr>
          <p:nvPr/>
        </p:nvCxnSpPr>
        <p:spPr>
          <a:xfrm flipH="1" flipV="1">
            <a:off x="7051657" y="622578"/>
            <a:ext cx="373359" cy="1682200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Ellipse 93">
            <a:extLst>
              <a:ext uri="{FF2B5EF4-FFF2-40B4-BE49-F238E27FC236}">
                <a16:creationId xmlns:a16="http://schemas.microsoft.com/office/drawing/2014/main" id="{C95917D6-15E9-D131-E57E-43DD9E6D63D1}"/>
              </a:ext>
            </a:extLst>
          </p:cNvPr>
          <p:cNvSpPr/>
          <p:nvPr/>
        </p:nvSpPr>
        <p:spPr>
          <a:xfrm>
            <a:off x="10107577" y="2150639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9F74FBF4-7298-6870-F16A-A39C3C5F9BE2}"/>
              </a:ext>
            </a:extLst>
          </p:cNvPr>
          <p:cNvCxnSpPr>
            <a:cxnSpLocks/>
            <a:endCxn id="94" idx="4"/>
          </p:cNvCxnSpPr>
          <p:nvPr/>
        </p:nvCxnSpPr>
        <p:spPr>
          <a:xfrm flipH="1" flipV="1">
            <a:off x="10259281" y="2458918"/>
            <a:ext cx="811030" cy="10152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Ellipse 95">
            <a:extLst>
              <a:ext uri="{FF2B5EF4-FFF2-40B4-BE49-F238E27FC236}">
                <a16:creationId xmlns:a16="http://schemas.microsoft.com/office/drawing/2014/main" id="{EC7923F7-E953-A05A-FE66-BD3047C09E55}"/>
              </a:ext>
            </a:extLst>
          </p:cNvPr>
          <p:cNvSpPr/>
          <p:nvPr/>
        </p:nvSpPr>
        <p:spPr>
          <a:xfrm>
            <a:off x="10722470" y="5710451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97" name="Connecteur droit 96">
            <a:extLst>
              <a:ext uri="{FF2B5EF4-FFF2-40B4-BE49-F238E27FC236}">
                <a16:creationId xmlns:a16="http://schemas.microsoft.com/office/drawing/2014/main" id="{957EE4E4-CF8B-A0C5-148F-DAA64DED40BC}"/>
              </a:ext>
            </a:extLst>
          </p:cNvPr>
          <p:cNvCxnSpPr>
            <a:cxnSpLocks/>
          </p:cNvCxnSpPr>
          <p:nvPr/>
        </p:nvCxnSpPr>
        <p:spPr>
          <a:xfrm flipH="1" flipV="1">
            <a:off x="11284853" y="3692133"/>
            <a:ext cx="315744" cy="116857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avec flèche 97">
            <a:extLst>
              <a:ext uri="{FF2B5EF4-FFF2-40B4-BE49-F238E27FC236}">
                <a16:creationId xmlns:a16="http://schemas.microsoft.com/office/drawing/2014/main" id="{C3B24A99-25A3-AD18-A2D2-EC14C995C498}"/>
              </a:ext>
            </a:extLst>
          </p:cNvPr>
          <p:cNvCxnSpPr>
            <a:cxnSpLocks/>
            <a:endCxn id="96" idx="7"/>
          </p:cNvCxnSpPr>
          <p:nvPr/>
        </p:nvCxnSpPr>
        <p:spPr>
          <a:xfrm flipH="1">
            <a:off x="10981445" y="4849966"/>
            <a:ext cx="619152" cy="9056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Ellipse 98">
            <a:extLst>
              <a:ext uri="{FF2B5EF4-FFF2-40B4-BE49-F238E27FC236}">
                <a16:creationId xmlns:a16="http://schemas.microsoft.com/office/drawing/2014/main" id="{6B81F055-95F3-8342-5AC9-5952B3C06BCD}"/>
              </a:ext>
            </a:extLst>
          </p:cNvPr>
          <p:cNvSpPr/>
          <p:nvPr/>
        </p:nvSpPr>
        <p:spPr>
          <a:xfrm>
            <a:off x="10104428" y="4840858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4B464936-9188-05FD-2F01-FAB2E21D8616}"/>
              </a:ext>
            </a:extLst>
          </p:cNvPr>
          <p:cNvSpPr/>
          <p:nvPr/>
        </p:nvSpPr>
        <p:spPr>
          <a:xfrm>
            <a:off x="10407836" y="4541687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BAC42403-DC32-37F4-95FE-C925F2806DAE}"/>
              </a:ext>
            </a:extLst>
          </p:cNvPr>
          <p:cNvCxnSpPr>
            <a:cxnSpLocks/>
            <a:stCxn id="50" idx="6"/>
            <a:endCxn id="100" idx="2"/>
          </p:cNvCxnSpPr>
          <p:nvPr/>
        </p:nvCxnSpPr>
        <p:spPr>
          <a:xfrm flipV="1">
            <a:off x="9075372" y="4695827"/>
            <a:ext cx="1332464" cy="118370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avec flèche 101">
            <a:extLst>
              <a:ext uri="{FF2B5EF4-FFF2-40B4-BE49-F238E27FC236}">
                <a16:creationId xmlns:a16="http://schemas.microsoft.com/office/drawing/2014/main" id="{8FE8F695-8ECD-6499-782E-47BA8FF04194}"/>
              </a:ext>
            </a:extLst>
          </p:cNvPr>
          <p:cNvCxnSpPr>
            <a:cxnSpLocks/>
            <a:endCxn id="99" idx="2"/>
          </p:cNvCxnSpPr>
          <p:nvPr/>
        </p:nvCxnSpPr>
        <p:spPr>
          <a:xfrm>
            <a:off x="9306232" y="4814197"/>
            <a:ext cx="798196" cy="180801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B48C569C-3D9C-1E44-2A0A-0321F7ABED09}"/>
              </a:ext>
            </a:extLst>
          </p:cNvPr>
          <p:cNvCxnSpPr>
            <a:cxnSpLocks/>
          </p:cNvCxnSpPr>
          <p:nvPr/>
        </p:nvCxnSpPr>
        <p:spPr>
          <a:xfrm flipH="1" flipV="1">
            <a:off x="9030939" y="4923190"/>
            <a:ext cx="734826" cy="225947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33030B08-278B-66B0-7512-73153797F197}"/>
              </a:ext>
            </a:extLst>
          </p:cNvPr>
          <p:cNvCxnSpPr>
            <a:cxnSpLocks/>
          </p:cNvCxnSpPr>
          <p:nvPr/>
        </p:nvCxnSpPr>
        <p:spPr>
          <a:xfrm>
            <a:off x="9320981" y="4994998"/>
            <a:ext cx="982733" cy="273182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Ellipse 104">
            <a:extLst>
              <a:ext uri="{FF2B5EF4-FFF2-40B4-BE49-F238E27FC236}">
                <a16:creationId xmlns:a16="http://schemas.microsoft.com/office/drawing/2014/main" id="{CAD20485-CCBB-F11B-88DD-5D412A3FF8BC}"/>
              </a:ext>
            </a:extLst>
          </p:cNvPr>
          <p:cNvSpPr/>
          <p:nvPr/>
        </p:nvSpPr>
        <p:spPr>
          <a:xfrm>
            <a:off x="7359541" y="3021085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397AE29A-9FD5-FBBF-EC7D-9A0DE089E823}"/>
              </a:ext>
            </a:extLst>
          </p:cNvPr>
          <p:cNvSpPr/>
          <p:nvPr/>
        </p:nvSpPr>
        <p:spPr>
          <a:xfrm>
            <a:off x="7400376" y="3737279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004671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B7039-2F1F-5A4A-D107-D41D79C42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9724A9-0C21-FB96-8672-28480AEB1E00}"/>
              </a:ext>
            </a:extLst>
          </p:cNvPr>
          <p:cNvSpPr/>
          <p:nvPr/>
        </p:nvSpPr>
        <p:spPr>
          <a:xfrm>
            <a:off x="176301" y="162589"/>
            <a:ext cx="5463539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Au début du XIXe siècle, trois puissances dominent l’Indochine : Birmanie, Siam et Annam ; Hégémonies menacées par l’Inde britannique à l’ouest, puis par l’intrusion française à partir de 1859</a:t>
            </a:r>
          </a:p>
          <a:p>
            <a:endParaRPr lang="fr-FR" dirty="0"/>
          </a:p>
          <a:p>
            <a:r>
              <a:rPr lang="fr-FR" dirty="0"/>
              <a:t>a) A l’ouest, la </a:t>
            </a:r>
            <a:r>
              <a:rPr lang="fr-FR" u="sng" dirty="0"/>
              <a:t>Birmanie</a:t>
            </a:r>
            <a:r>
              <a:rPr lang="fr-FR" dirty="0"/>
              <a:t> des </a:t>
            </a:r>
            <a:r>
              <a:rPr lang="fr-FR" dirty="0" err="1"/>
              <a:t>Konbaung</a:t>
            </a:r>
            <a:r>
              <a:rPr lang="fr-FR" dirty="0"/>
              <a:t> (1752)</a:t>
            </a:r>
          </a:p>
          <a:p>
            <a:r>
              <a:rPr lang="fr-FR" dirty="0"/>
              <a:t>*1784-1824 : Après son dernier échec contre le Siam</a:t>
            </a:r>
          </a:p>
          <a:p>
            <a:r>
              <a:rPr lang="fr-FR" dirty="0"/>
              <a:t>La Birmanie en expansion vers l’ouest ; Mais…</a:t>
            </a:r>
          </a:p>
          <a:p>
            <a:r>
              <a:rPr lang="fr-FR" dirty="0"/>
              <a:t>*Bientôt confrontée à l’Inde britannique…</a:t>
            </a:r>
          </a:p>
          <a:p>
            <a:endParaRPr lang="fr-FR" dirty="0"/>
          </a:p>
          <a:p>
            <a:r>
              <a:rPr lang="fr-FR" dirty="0"/>
              <a:t>b) Au centre, le </a:t>
            </a:r>
            <a:r>
              <a:rPr lang="fr-FR" u="sng" dirty="0"/>
              <a:t>Siam</a:t>
            </a:r>
            <a:r>
              <a:rPr lang="fr-FR" dirty="0"/>
              <a:t> des </a:t>
            </a:r>
            <a:r>
              <a:rPr lang="fr-FR" dirty="0" err="1"/>
              <a:t>Chakri</a:t>
            </a:r>
            <a:r>
              <a:rPr lang="fr-FR" dirty="0"/>
              <a:t> (1782)</a:t>
            </a:r>
          </a:p>
          <a:p>
            <a:r>
              <a:rPr lang="fr-FR" dirty="0"/>
              <a:t>*1774-95 : Débarrassé de la menace birmane</a:t>
            </a:r>
          </a:p>
          <a:p>
            <a:r>
              <a:rPr lang="fr-FR" dirty="0"/>
              <a:t>Il conforte sa domination au nord : Lan Na, </a:t>
            </a:r>
            <a:r>
              <a:rPr lang="fr-FR" i="1" u="sng" dirty="0"/>
              <a:t>Laos</a:t>
            </a:r>
          </a:p>
          <a:p>
            <a:r>
              <a:rPr lang="fr-FR" dirty="0"/>
              <a:t>Mais au </a:t>
            </a:r>
            <a:r>
              <a:rPr lang="fr-FR" u="sng" dirty="0"/>
              <a:t>Cambodge</a:t>
            </a:r>
            <a:r>
              <a:rPr lang="fr-FR" dirty="0"/>
              <a:t>, il doit la disputer à l’Annam…</a:t>
            </a:r>
          </a:p>
          <a:p>
            <a:endParaRPr lang="fr-FR" dirty="0"/>
          </a:p>
          <a:p>
            <a:r>
              <a:rPr lang="fr-FR" dirty="0"/>
              <a:t>c) A l’est, </a:t>
            </a:r>
            <a:r>
              <a:rPr lang="fr-FR" u="sng" dirty="0"/>
              <a:t>l’Annam</a:t>
            </a:r>
            <a:r>
              <a:rPr lang="fr-FR" dirty="0"/>
              <a:t> réunifié des Nguyen</a:t>
            </a:r>
          </a:p>
          <a:p>
            <a:r>
              <a:rPr lang="fr-FR" dirty="0"/>
              <a:t>*1802 : Depuis Hué au centre</a:t>
            </a:r>
          </a:p>
          <a:p>
            <a:r>
              <a:rPr lang="fr-FR" dirty="0"/>
              <a:t>L’Annam domine toute la côte orientale</a:t>
            </a:r>
          </a:p>
          <a:p>
            <a:r>
              <a:rPr lang="fr-FR" dirty="0"/>
              <a:t>De Hanoï au nord à Saïgon au sud…</a:t>
            </a:r>
          </a:p>
        </p:txBody>
      </p:sp>
      <p:pic>
        <p:nvPicPr>
          <p:cNvPr id="62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E97F9095-8ED6-266E-4158-800D16F755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95" t="48504" r="36127" b="24646"/>
          <a:stretch/>
        </p:blipFill>
        <p:spPr bwMode="auto">
          <a:xfrm>
            <a:off x="5795886" y="181916"/>
            <a:ext cx="6217083" cy="64941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9F496814-444F-533B-A50A-1BF21E1A9A63}"/>
              </a:ext>
            </a:extLst>
          </p:cNvPr>
          <p:cNvSpPr/>
          <p:nvPr/>
        </p:nvSpPr>
        <p:spPr>
          <a:xfrm>
            <a:off x="10722470" y="167184"/>
            <a:ext cx="129049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1795-1824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1299EF-5139-DBBB-3789-904C6ABCA75F}"/>
              </a:ext>
            </a:extLst>
          </p:cNvPr>
          <p:cNvSpPr/>
          <p:nvPr/>
        </p:nvSpPr>
        <p:spPr>
          <a:xfrm>
            <a:off x="10259281" y="5223034"/>
            <a:ext cx="303408" cy="308279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0D3B92BA-AECA-CDB0-4925-7A57D405BA4E}"/>
              </a:ext>
            </a:extLst>
          </p:cNvPr>
          <p:cNvSpPr/>
          <p:nvPr/>
        </p:nvSpPr>
        <p:spPr>
          <a:xfrm>
            <a:off x="7273312" y="2304778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30604CF-521D-FBAC-C718-DEE49A6A4D45}"/>
              </a:ext>
            </a:extLst>
          </p:cNvPr>
          <p:cNvSpPr/>
          <p:nvPr/>
        </p:nvSpPr>
        <p:spPr>
          <a:xfrm>
            <a:off x="9188428" y="2644346"/>
            <a:ext cx="303408" cy="308279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4D14DF0-50E7-09E4-2074-01608DD2CDED}"/>
              </a:ext>
            </a:extLst>
          </p:cNvPr>
          <p:cNvSpPr/>
          <p:nvPr/>
        </p:nvSpPr>
        <p:spPr>
          <a:xfrm>
            <a:off x="11025878" y="3429000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205A2E3-DE9A-A164-2400-DB90A6A1597D}"/>
              </a:ext>
            </a:extLst>
          </p:cNvPr>
          <p:cNvSpPr/>
          <p:nvPr/>
        </p:nvSpPr>
        <p:spPr>
          <a:xfrm>
            <a:off x="8771964" y="4660057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09E320B-DB95-37E8-E9C0-6A2403C20352}"/>
              </a:ext>
            </a:extLst>
          </p:cNvPr>
          <p:cNvSpPr/>
          <p:nvPr/>
        </p:nvSpPr>
        <p:spPr>
          <a:xfrm>
            <a:off x="9462357" y="3204414"/>
            <a:ext cx="303408" cy="308279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C2450E65-D1B5-0073-5ED0-4A8834DC0AE0}"/>
              </a:ext>
            </a:extLst>
          </p:cNvPr>
          <p:cNvCxnSpPr>
            <a:cxnSpLocks/>
            <a:stCxn id="7" idx="7"/>
            <a:endCxn id="8" idx="4"/>
          </p:cNvCxnSpPr>
          <p:nvPr/>
        </p:nvCxnSpPr>
        <p:spPr>
          <a:xfrm flipV="1">
            <a:off x="9030939" y="3512693"/>
            <a:ext cx="583122" cy="1192510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85AE48AE-6867-0166-0FFD-67B1999413A4}"/>
              </a:ext>
            </a:extLst>
          </p:cNvPr>
          <p:cNvSpPr/>
          <p:nvPr/>
        </p:nvSpPr>
        <p:spPr>
          <a:xfrm>
            <a:off x="8329930" y="2952625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0B44110-EDC0-C2D1-285A-52BFBD376B37}"/>
              </a:ext>
            </a:extLst>
          </p:cNvPr>
          <p:cNvCxnSpPr>
            <a:cxnSpLocks/>
            <a:stCxn id="7" idx="1"/>
            <a:endCxn id="10" idx="4"/>
          </p:cNvCxnSpPr>
          <p:nvPr/>
        </p:nvCxnSpPr>
        <p:spPr>
          <a:xfrm flipH="1" flipV="1">
            <a:off x="8481634" y="3260904"/>
            <a:ext cx="334763" cy="1444299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3B0A1DC2-1ECB-7B2E-8393-D8FFA60F5614}"/>
              </a:ext>
            </a:extLst>
          </p:cNvPr>
          <p:cNvSpPr/>
          <p:nvPr/>
        </p:nvSpPr>
        <p:spPr>
          <a:xfrm>
            <a:off x="6329022" y="3005888"/>
            <a:ext cx="202272" cy="20175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0468C474-F2FD-15CF-D082-0F89EA373BA5}"/>
              </a:ext>
            </a:extLst>
          </p:cNvPr>
          <p:cNvCxnSpPr>
            <a:cxnSpLocks/>
            <a:stCxn id="8" idx="0"/>
            <a:endCxn id="5" idx="5"/>
          </p:cNvCxnSpPr>
          <p:nvPr/>
        </p:nvCxnSpPr>
        <p:spPr>
          <a:xfrm flipH="1" flipV="1">
            <a:off x="9447403" y="2907479"/>
            <a:ext cx="166658" cy="296935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033D70F4-E8CD-DE67-A019-FC1E1440D2BE}"/>
              </a:ext>
            </a:extLst>
          </p:cNvPr>
          <p:cNvSpPr/>
          <p:nvPr/>
        </p:nvSpPr>
        <p:spPr>
          <a:xfrm>
            <a:off x="6879007" y="450372"/>
            <a:ext cx="202272" cy="20175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EC4005D-78A0-6E7A-50C8-EE8CAD51B087}"/>
              </a:ext>
            </a:extLst>
          </p:cNvPr>
          <p:cNvSpPr/>
          <p:nvPr/>
        </p:nvSpPr>
        <p:spPr>
          <a:xfrm>
            <a:off x="6207527" y="551248"/>
            <a:ext cx="202272" cy="20175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D44A561-C9AD-53C5-D77C-E3952D1E573D}"/>
              </a:ext>
            </a:extLst>
          </p:cNvPr>
          <p:cNvSpPr/>
          <p:nvPr/>
        </p:nvSpPr>
        <p:spPr>
          <a:xfrm>
            <a:off x="6290366" y="1375064"/>
            <a:ext cx="202272" cy="20175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350184A6-50E7-4778-B23B-340DE02C0728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6528181" y="2458918"/>
            <a:ext cx="745131" cy="546970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72518726-192A-279E-CD91-5AE5A8327E6E}"/>
              </a:ext>
            </a:extLst>
          </p:cNvPr>
          <p:cNvCxnSpPr>
            <a:cxnSpLocks/>
            <a:stCxn id="4" idx="1"/>
            <a:endCxn id="16" idx="5"/>
          </p:cNvCxnSpPr>
          <p:nvPr/>
        </p:nvCxnSpPr>
        <p:spPr>
          <a:xfrm flipH="1" flipV="1">
            <a:off x="6463016" y="1547270"/>
            <a:ext cx="854729" cy="802654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301C83D3-2ABC-F2DD-DE0B-289EA36B42CA}"/>
              </a:ext>
            </a:extLst>
          </p:cNvPr>
          <p:cNvCxnSpPr>
            <a:cxnSpLocks/>
            <a:stCxn id="4" idx="1"/>
            <a:endCxn id="15" idx="5"/>
          </p:cNvCxnSpPr>
          <p:nvPr/>
        </p:nvCxnSpPr>
        <p:spPr>
          <a:xfrm flipH="1" flipV="1">
            <a:off x="6380177" y="723454"/>
            <a:ext cx="937568" cy="1626470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DC9882F3-8E64-2D37-10A4-4B84F973143D}"/>
              </a:ext>
            </a:extLst>
          </p:cNvPr>
          <p:cNvCxnSpPr>
            <a:cxnSpLocks/>
            <a:stCxn id="4" idx="0"/>
            <a:endCxn id="14" idx="5"/>
          </p:cNvCxnSpPr>
          <p:nvPr/>
        </p:nvCxnSpPr>
        <p:spPr>
          <a:xfrm flipH="1" flipV="1">
            <a:off x="7051657" y="622578"/>
            <a:ext cx="373359" cy="1682200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FAAA0F56-78A5-349E-90E4-79D54980D507}"/>
              </a:ext>
            </a:extLst>
          </p:cNvPr>
          <p:cNvSpPr/>
          <p:nvPr/>
        </p:nvSpPr>
        <p:spPr>
          <a:xfrm>
            <a:off x="10107577" y="2150639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739E189C-5015-90F5-72A7-E1552C6EE378}"/>
              </a:ext>
            </a:extLst>
          </p:cNvPr>
          <p:cNvCxnSpPr>
            <a:cxnSpLocks/>
            <a:endCxn id="21" idx="4"/>
          </p:cNvCxnSpPr>
          <p:nvPr/>
        </p:nvCxnSpPr>
        <p:spPr>
          <a:xfrm flipH="1" flipV="1">
            <a:off x="10259281" y="2458918"/>
            <a:ext cx="811030" cy="10152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3F94C76D-4887-1FD0-43A7-2F5BB4285553}"/>
              </a:ext>
            </a:extLst>
          </p:cNvPr>
          <p:cNvSpPr/>
          <p:nvPr/>
        </p:nvSpPr>
        <p:spPr>
          <a:xfrm>
            <a:off x="10722470" y="5710451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2C971ED7-FDEE-8BF5-7262-06D93486370A}"/>
              </a:ext>
            </a:extLst>
          </p:cNvPr>
          <p:cNvCxnSpPr>
            <a:cxnSpLocks/>
          </p:cNvCxnSpPr>
          <p:nvPr/>
        </p:nvCxnSpPr>
        <p:spPr>
          <a:xfrm flipH="1" flipV="1">
            <a:off x="11284853" y="3692133"/>
            <a:ext cx="315744" cy="116857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75B641CF-5E3F-EAAE-89BB-CC0237E7196F}"/>
              </a:ext>
            </a:extLst>
          </p:cNvPr>
          <p:cNvCxnSpPr>
            <a:cxnSpLocks/>
            <a:endCxn id="23" idx="7"/>
          </p:cNvCxnSpPr>
          <p:nvPr/>
        </p:nvCxnSpPr>
        <p:spPr>
          <a:xfrm flipH="1">
            <a:off x="10981445" y="4849966"/>
            <a:ext cx="619152" cy="9056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BC6AC82C-FD63-FFC9-2F81-3620F4A7EB53}"/>
              </a:ext>
            </a:extLst>
          </p:cNvPr>
          <p:cNvSpPr/>
          <p:nvPr/>
        </p:nvSpPr>
        <p:spPr>
          <a:xfrm>
            <a:off x="10104428" y="4840858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2BBFFD9-9CE4-3BEE-006F-3A0FD7886D96}"/>
              </a:ext>
            </a:extLst>
          </p:cNvPr>
          <p:cNvSpPr/>
          <p:nvPr/>
        </p:nvSpPr>
        <p:spPr>
          <a:xfrm>
            <a:off x="10407836" y="4541687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DC61496A-319B-B945-5B80-0B036EB5435B}"/>
              </a:ext>
            </a:extLst>
          </p:cNvPr>
          <p:cNvCxnSpPr>
            <a:cxnSpLocks/>
            <a:stCxn id="7" idx="6"/>
            <a:endCxn id="27" idx="2"/>
          </p:cNvCxnSpPr>
          <p:nvPr/>
        </p:nvCxnSpPr>
        <p:spPr>
          <a:xfrm flipV="1">
            <a:off x="9075372" y="4695827"/>
            <a:ext cx="1332464" cy="118370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A76E24C7-BBAE-4BAD-73C3-B8B478B839F4}"/>
              </a:ext>
            </a:extLst>
          </p:cNvPr>
          <p:cNvCxnSpPr>
            <a:cxnSpLocks/>
            <a:endCxn id="26" idx="2"/>
          </p:cNvCxnSpPr>
          <p:nvPr/>
        </p:nvCxnSpPr>
        <p:spPr>
          <a:xfrm>
            <a:off x="9306232" y="4814197"/>
            <a:ext cx="798196" cy="180801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0FDD4135-2053-3B96-AA3A-7440F6B50AE3}"/>
              </a:ext>
            </a:extLst>
          </p:cNvPr>
          <p:cNvCxnSpPr>
            <a:cxnSpLocks/>
          </p:cNvCxnSpPr>
          <p:nvPr/>
        </p:nvCxnSpPr>
        <p:spPr>
          <a:xfrm flipH="1" flipV="1">
            <a:off x="9030939" y="4923190"/>
            <a:ext cx="734826" cy="225947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59D723BE-1814-6AF5-79BF-75222FB6449B}"/>
              </a:ext>
            </a:extLst>
          </p:cNvPr>
          <p:cNvCxnSpPr>
            <a:cxnSpLocks/>
          </p:cNvCxnSpPr>
          <p:nvPr/>
        </p:nvCxnSpPr>
        <p:spPr>
          <a:xfrm>
            <a:off x="9320981" y="4994998"/>
            <a:ext cx="982733" cy="273182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D9E2B5C8-9874-04E6-861C-50154D7AF171}"/>
              </a:ext>
            </a:extLst>
          </p:cNvPr>
          <p:cNvSpPr/>
          <p:nvPr/>
        </p:nvSpPr>
        <p:spPr>
          <a:xfrm>
            <a:off x="7359541" y="3021085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8A6E2E8E-C3A9-49FE-F92B-EAC0FDA7C7DA}"/>
              </a:ext>
            </a:extLst>
          </p:cNvPr>
          <p:cNvSpPr/>
          <p:nvPr/>
        </p:nvSpPr>
        <p:spPr>
          <a:xfrm>
            <a:off x="7400376" y="3737279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430355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27C11-ED8B-9A40-D04C-75033828E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C4C356-525D-84E0-75E4-08AE9F8DCF0D}"/>
              </a:ext>
            </a:extLst>
          </p:cNvPr>
          <p:cNvSpPr/>
          <p:nvPr/>
        </p:nvSpPr>
        <p:spPr>
          <a:xfrm>
            <a:off x="176301" y="162589"/>
            <a:ext cx="5463539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Au début du XIXe siècle, trois puissances dominent l’Indochine : Birmanie, Siam et Annam ; Hégémonies menacées par l’Inde britannique à l’ouest, puis par l’intrusion française à partir de 1859</a:t>
            </a:r>
          </a:p>
          <a:p>
            <a:endParaRPr lang="fr-FR" dirty="0"/>
          </a:p>
          <a:p>
            <a:r>
              <a:rPr lang="fr-FR" dirty="0"/>
              <a:t>2) Ces dominations se font</a:t>
            </a:r>
          </a:p>
          <a:p>
            <a:r>
              <a:rPr lang="fr-FR" dirty="0"/>
              <a:t>Au détriment des autres royaumes…</a:t>
            </a:r>
          </a:p>
          <a:p>
            <a:endParaRPr lang="fr-FR" dirty="0"/>
          </a:p>
          <a:p>
            <a:r>
              <a:rPr lang="fr-FR" dirty="0"/>
              <a:t>Le </a:t>
            </a:r>
            <a:r>
              <a:rPr lang="fr-FR" u="sng" dirty="0"/>
              <a:t>Laos</a:t>
            </a:r>
            <a:endParaRPr lang="fr-FR" dirty="0"/>
          </a:p>
          <a:p>
            <a:r>
              <a:rPr lang="fr-FR" dirty="0"/>
              <a:t>Divisé en royaumes de Vientiane et </a:t>
            </a:r>
            <a:r>
              <a:rPr lang="fr-FR" dirty="0" err="1"/>
              <a:t>Luang</a:t>
            </a:r>
            <a:r>
              <a:rPr lang="fr-FR" dirty="0"/>
              <a:t> </a:t>
            </a:r>
            <a:r>
              <a:rPr lang="fr-FR" dirty="0" err="1"/>
              <a:t>Prabang</a:t>
            </a:r>
            <a:endParaRPr lang="fr-FR" u="sng" dirty="0"/>
          </a:p>
          <a:p>
            <a:endParaRPr lang="fr-FR" dirty="0"/>
          </a:p>
          <a:p>
            <a:r>
              <a:rPr lang="fr-FR" dirty="0"/>
              <a:t>Et surtout</a:t>
            </a:r>
          </a:p>
          <a:p>
            <a:r>
              <a:rPr lang="fr-FR" dirty="0"/>
              <a:t>Le </a:t>
            </a:r>
            <a:r>
              <a:rPr lang="fr-FR" u="sng" dirty="0"/>
              <a:t>Cambodge</a:t>
            </a:r>
            <a:r>
              <a:rPr lang="fr-FR" dirty="0"/>
              <a:t>, l’ancien empire médiéval…</a:t>
            </a:r>
          </a:p>
        </p:txBody>
      </p:sp>
      <p:pic>
        <p:nvPicPr>
          <p:cNvPr id="3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C037EE05-5D85-767C-286E-C4D477A8CA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95" t="48504" r="36127" b="24646"/>
          <a:stretch/>
        </p:blipFill>
        <p:spPr bwMode="auto">
          <a:xfrm>
            <a:off x="5795886" y="181916"/>
            <a:ext cx="6217083" cy="64941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4FF4C9-95BC-32C9-B2D9-B2B891E1FF12}"/>
              </a:ext>
            </a:extLst>
          </p:cNvPr>
          <p:cNvSpPr/>
          <p:nvPr/>
        </p:nvSpPr>
        <p:spPr>
          <a:xfrm>
            <a:off x="10722470" y="167184"/>
            <a:ext cx="129049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1795-1824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1AE74A2-3629-DCB6-FA04-A039261B9EC1}"/>
              </a:ext>
            </a:extLst>
          </p:cNvPr>
          <p:cNvSpPr/>
          <p:nvPr/>
        </p:nvSpPr>
        <p:spPr>
          <a:xfrm>
            <a:off x="10259281" y="5223034"/>
            <a:ext cx="303408" cy="308279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16A6FBC-7700-61AE-9B1A-F2D1DDDD077E}"/>
              </a:ext>
            </a:extLst>
          </p:cNvPr>
          <p:cNvSpPr/>
          <p:nvPr/>
        </p:nvSpPr>
        <p:spPr>
          <a:xfrm>
            <a:off x="7273312" y="2304778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2F528C2-522C-9DFE-EA23-730B75118446}"/>
              </a:ext>
            </a:extLst>
          </p:cNvPr>
          <p:cNvSpPr/>
          <p:nvPr/>
        </p:nvSpPr>
        <p:spPr>
          <a:xfrm>
            <a:off x="9188428" y="2644346"/>
            <a:ext cx="303408" cy="308279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DF638F1-4593-3D2F-A1B2-B5F1AB1937CC}"/>
              </a:ext>
            </a:extLst>
          </p:cNvPr>
          <p:cNvSpPr/>
          <p:nvPr/>
        </p:nvSpPr>
        <p:spPr>
          <a:xfrm>
            <a:off x="11025878" y="3429000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B2B33E2-FC1D-E681-6550-7FB959732466}"/>
              </a:ext>
            </a:extLst>
          </p:cNvPr>
          <p:cNvSpPr/>
          <p:nvPr/>
        </p:nvSpPr>
        <p:spPr>
          <a:xfrm>
            <a:off x="8771964" y="4660057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0B95FC3-7F7F-62E7-89E6-FF844E99355C}"/>
              </a:ext>
            </a:extLst>
          </p:cNvPr>
          <p:cNvSpPr/>
          <p:nvPr/>
        </p:nvSpPr>
        <p:spPr>
          <a:xfrm>
            <a:off x="9462357" y="3204414"/>
            <a:ext cx="303408" cy="308279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CD032EBC-009D-05CB-4EE2-84F466C52BCE}"/>
              </a:ext>
            </a:extLst>
          </p:cNvPr>
          <p:cNvCxnSpPr>
            <a:cxnSpLocks/>
            <a:stCxn id="12" idx="7"/>
            <a:endCxn id="13" idx="4"/>
          </p:cNvCxnSpPr>
          <p:nvPr/>
        </p:nvCxnSpPr>
        <p:spPr>
          <a:xfrm flipV="1">
            <a:off x="9030939" y="3512693"/>
            <a:ext cx="583122" cy="1192510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09401997-021C-8B34-4F75-3F74A0271F0E}"/>
              </a:ext>
            </a:extLst>
          </p:cNvPr>
          <p:cNvSpPr/>
          <p:nvPr/>
        </p:nvSpPr>
        <p:spPr>
          <a:xfrm>
            <a:off x="8329930" y="2952625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E983FBE8-3C92-A5F1-9B93-C878430C30E1}"/>
              </a:ext>
            </a:extLst>
          </p:cNvPr>
          <p:cNvCxnSpPr>
            <a:cxnSpLocks/>
            <a:stCxn id="12" idx="1"/>
            <a:endCxn id="15" idx="4"/>
          </p:cNvCxnSpPr>
          <p:nvPr/>
        </p:nvCxnSpPr>
        <p:spPr>
          <a:xfrm flipH="1" flipV="1">
            <a:off x="8481634" y="3260904"/>
            <a:ext cx="334763" cy="1444299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A82DD72F-5BDA-2696-E345-E5047EB60F8A}"/>
              </a:ext>
            </a:extLst>
          </p:cNvPr>
          <p:cNvSpPr/>
          <p:nvPr/>
        </p:nvSpPr>
        <p:spPr>
          <a:xfrm>
            <a:off x="6329022" y="3005888"/>
            <a:ext cx="202272" cy="20175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A9A157F0-5D96-E616-0124-EB06EA625170}"/>
              </a:ext>
            </a:extLst>
          </p:cNvPr>
          <p:cNvCxnSpPr>
            <a:cxnSpLocks/>
            <a:stCxn id="13" idx="0"/>
            <a:endCxn id="10" idx="5"/>
          </p:cNvCxnSpPr>
          <p:nvPr/>
        </p:nvCxnSpPr>
        <p:spPr>
          <a:xfrm flipH="1" flipV="1">
            <a:off x="9447403" y="2907479"/>
            <a:ext cx="166658" cy="296935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55E9F0B9-5359-AD8D-A203-B03A8FB6B31F}"/>
              </a:ext>
            </a:extLst>
          </p:cNvPr>
          <p:cNvSpPr/>
          <p:nvPr/>
        </p:nvSpPr>
        <p:spPr>
          <a:xfrm>
            <a:off x="6879007" y="450372"/>
            <a:ext cx="202272" cy="20175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DD57455-C5ED-1D68-0943-7710E9E6E7BE}"/>
              </a:ext>
            </a:extLst>
          </p:cNvPr>
          <p:cNvSpPr/>
          <p:nvPr/>
        </p:nvSpPr>
        <p:spPr>
          <a:xfrm>
            <a:off x="6207527" y="551248"/>
            <a:ext cx="202272" cy="20175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EEF5009-CCBC-7D6A-D9D4-70055C2F1140}"/>
              </a:ext>
            </a:extLst>
          </p:cNvPr>
          <p:cNvSpPr/>
          <p:nvPr/>
        </p:nvSpPr>
        <p:spPr>
          <a:xfrm>
            <a:off x="6290366" y="1375064"/>
            <a:ext cx="202272" cy="20175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3D8BE02B-0056-C80C-4F5D-A283B34BEC42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6528181" y="2458918"/>
            <a:ext cx="745131" cy="546970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BB34C69B-1569-BFEC-6F5B-3703F11D10F7}"/>
              </a:ext>
            </a:extLst>
          </p:cNvPr>
          <p:cNvCxnSpPr>
            <a:cxnSpLocks/>
            <a:stCxn id="9" idx="1"/>
            <a:endCxn id="21" idx="5"/>
          </p:cNvCxnSpPr>
          <p:nvPr/>
        </p:nvCxnSpPr>
        <p:spPr>
          <a:xfrm flipH="1" flipV="1">
            <a:off x="6463016" y="1547270"/>
            <a:ext cx="854729" cy="802654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78D85511-6F94-8050-FD20-20166F709987}"/>
              </a:ext>
            </a:extLst>
          </p:cNvPr>
          <p:cNvCxnSpPr>
            <a:cxnSpLocks/>
            <a:stCxn id="9" idx="1"/>
            <a:endCxn id="20" idx="5"/>
          </p:cNvCxnSpPr>
          <p:nvPr/>
        </p:nvCxnSpPr>
        <p:spPr>
          <a:xfrm flipH="1" flipV="1">
            <a:off x="6380177" y="723454"/>
            <a:ext cx="937568" cy="1626470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681EBB91-308E-B827-435D-982C5D3A2D7E}"/>
              </a:ext>
            </a:extLst>
          </p:cNvPr>
          <p:cNvCxnSpPr>
            <a:cxnSpLocks/>
            <a:stCxn id="9" idx="0"/>
            <a:endCxn id="19" idx="5"/>
          </p:cNvCxnSpPr>
          <p:nvPr/>
        </p:nvCxnSpPr>
        <p:spPr>
          <a:xfrm flipH="1" flipV="1">
            <a:off x="7051657" y="622578"/>
            <a:ext cx="373359" cy="1682200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895EF228-2256-5AD7-1DFB-72DC970B467C}"/>
              </a:ext>
            </a:extLst>
          </p:cNvPr>
          <p:cNvSpPr/>
          <p:nvPr/>
        </p:nvSpPr>
        <p:spPr>
          <a:xfrm>
            <a:off x="10107577" y="2150639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F72E0853-D64F-5A8F-CACD-0AA14E873357}"/>
              </a:ext>
            </a:extLst>
          </p:cNvPr>
          <p:cNvCxnSpPr>
            <a:cxnSpLocks/>
            <a:endCxn id="26" idx="4"/>
          </p:cNvCxnSpPr>
          <p:nvPr/>
        </p:nvCxnSpPr>
        <p:spPr>
          <a:xfrm flipH="1" flipV="1">
            <a:off x="10259281" y="2458918"/>
            <a:ext cx="811030" cy="10152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CFCC785F-1449-C93F-4CCF-EA3151B7C952}"/>
              </a:ext>
            </a:extLst>
          </p:cNvPr>
          <p:cNvSpPr/>
          <p:nvPr/>
        </p:nvSpPr>
        <p:spPr>
          <a:xfrm>
            <a:off x="10722470" y="5710451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193ED2E8-2AB4-2D7C-9D25-D22AFF64935E}"/>
              </a:ext>
            </a:extLst>
          </p:cNvPr>
          <p:cNvCxnSpPr>
            <a:cxnSpLocks/>
          </p:cNvCxnSpPr>
          <p:nvPr/>
        </p:nvCxnSpPr>
        <p:spPr>
          <a:xfrm flipH="1" flipV="1">
            <a:off x="11284853" y="3692133"/>
            <a:ext cx="315744" cy="116857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39D85BEF-B3CA-3A9A-4B4D-C5A9876009EC}"/>
              </a:ext>
            </a:extLst>
          </p:cNvPr>
          <p:cNvCxnSpPr>
            <a:cxnSpLocks/>
            <a:endCxn id="28" idx="7"/>
          </p:cNvCxnSpPr>
          <p:nvPr/>
        </p:nvCxnSpPr>
        <p:spPr>
          <a:xfrm flipH="1">
            <a:off x="10981445" y="4849966"/>
            <a:ext cx="619152" cy="9056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4C48376C-530D-962E-B9DF-F486532C32D2}"/>
              </a:ext>
            </a:extLst>
          </p:cNvPr>
          <p:cNvSpPr/>
          <p:nvPr/>
        </p:nvSpPr>
        <p:spPr>
          <a:xfrm>
            <a:off x="10104428" y="4840858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6A1D95F9-A7A5-5332-4120-1D799BE44875}"/>
              </a:ext>
            </a:extLst>
          </p:cNvPr>
          <p:cNvSpPr/>
          <p:nvPr/>
        </p:nvSpPr>
        <p:spPr>
          <a:xfrm>
            <a:off x="10407836" y="4541687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E5134AC9-D7B1-9CA0-3871-6B8C72BE19BB}"/>
              </a:ext>
            </a:extLst>
          </p:cNvPr>
          <p:cNvCxnSpPr>
            <a:cxnSpLocks/>
            <a:stCxn id="12" idx="6"/>
            <a:endCxn id="32" idx="2"/>
          </p:cNvCxnSpPr>
          <p:nvPr/>
        </p:nvCxnSpPr>
        <p:spPr>
          <a:xfrm flipV="1">
            <a:off x="9075372" y="4695827"/>
            <a:ext cx="1332464" cy="118370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72990117-EB23-C6C1-92BE-90F0BEBCF69F}"/>
              </a:ext>
            </a:extLst>
          </p:cNvPr>
          <p:cNvCxnSpPr>
            <a:cxnSpLocks/>
            <a:endCxn id="31" idx="2"/>
          </p:cNvCxnSpPr>
          <p:nvPr/>
        </p:nvCxnSpPr>
        <p:spPr>
          <a:xfrm>
            <a:off x="9306232" y="4814197"/>
            <a:ext cx="798196" cy="180801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E81D09E6-3538-CB16-E5D8-8BE2B3A0C7C2}"/>
              </a:ext>
            </a:extLst>
          </p:cNvPr>
          <p:cNvCxnSpPr>
            <a:cxnSpLocks/>
          </p:cNvCxnSpPr>
          <p:nvPr/>
        </p:nvCxnSpPr>
        <p:spPr>
          <a:xfrm flipH="1" flipV="1">
            <a:off x="9030939" y="4923190"/>
            <a:ext cx="734826" cy="225947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EEB62737-AA28-BDD6-D3D8-53A68C68725B}"/>
              </a:ext>
            </a:extLst>
          </p:cNvPr>
          <p:cNvCxnSpPr>
            <a:cxnSpLocks/>
          </p:cNvCxnSpPr>
          <p:nvPr/>
        </p:nvCxnSpPr>
        <p:spPr>
          <a:xfrm>
            <a:off x="9320981" y="4994998"/>
            <a:ext cx="982733" cy="273182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llipse 64">
            <a:extLst>
              <a:ext uri="{FF2B5EF4-FFF2-40B4-BE49-F238E27FC236}">
                <a16:creationId xmlns:a16="http://schemas.microsoft.com/office/drawing/2014/main" id="{4A585458-ED11-6BA8-332D-5E3B231469E4}"/>
              </a:ext>
            </a:extLst>
          </p:cNvPr>
          <p:cNvSpPr/>
          <p:nvPr/>
        </p:nvSpPr>
        <p:spPr>
          <a:xfrm>
            <a:off x="7359541" y="3021085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2D77D2D6-72CF-77C6-F630-8634BABE1DBA}"/>
              </a:ext>
            </a:extLst>
          </p:cNvPr>
          <p:cNvSpPr/>
          <p:nvPr/>
        </p:nvSpPr>
        <p:spPr>
          <a:xfrm>
            <a:off x="7400376" y="3737279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192989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01" y="162589"/>
            <a:ext cx="6927883" cy="64633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Au début du XIXe siècle, trois puissances dominent l’Indochine : Birmanie, Siam et Annam ; Hégémonies menacées par l’Inde britannique à l’ouest, puis par l’intrusion française à partir de 1859</a:t>
            </a:r>
          </a:p>
          <a:p>
            <a:endParaRPr lang="fr-FR" dirty="0"/>
          </a:p>
          <a:p>
            <a:r>
              <a:rPr lang="fr-FR" dirty="0"/>
              <a:t>3) 1800 : Les trois puissances se sont partagé l’Indochine</a:t>
            </a:r>
          </a:p>
          <a:p>
            <a:r>
              <a:rPr lang="fr-FR" dirty="0"/>
              <a:t>Et un </a:t>
            </a:r>
            <a:r>
              <a:rPr lang="fr-FR" i="1" dirty="0"/>
              <a:t>statu quo</a:t>
            </a:r>
            <a:r>
              <a:rPr lang="fr-FR" dirty="0"/>
              <a:t> instable s’installe…</a:t>
            </a:r>
          </a:p>
          <a:p>
            <a:endParaRPr lang="fr-FR" dirty="0"/>
          </a:p>
          <a:p>
            <a:r>
              <a:rPr lang="fr-FR" dirty="0"/>
              <a:t>*A l’ouest, la rivalité entre Birmanie et Siam s’estompe</a:t>
            </a:r>
          </a:p>
          <a:p>
            <a:r>
              <a:rPr lang="fr-FR" u="sng" dirty="0"/>
              <a:t>*En revanche, à l’est, la rivalité entre le Siam et l’Annam s’accentue</a:t>
            </a:r>
          </a:p>
          <a:p>
            <a:r>
              <a:rPr lang="fr-FR" u="sng" dirty="0"/>
              <a:t>Avec comme enjeux, le Laos et le Cambodge…</a:t>
            </a:r>
          </a:p>
          <a:p>
            <a:endParaRPr lang="fr-FR" dirty="0"/>
          </a:p>
          <a:p>
            <a:r>
              <a:rPr lang="fr-FR" dirty="0"/>
              <a:t>*Un </a:t>
            </a:r>
            <a:r>
              <a:rPr lang="fr-FR" i="1" dirty="0"/>
              <a:t>statu quo</a:t>
            </a:r>
            <a:r>
              <a:rPr lang="fr-FR" dirty="0"/>
              <a:t> plus ou moins contrôlé</a:t>
            </a:r>
          </a:p>
          <a:p>
            <a:r>
              <a:rPr lang="fr-FR" dirty="0"/>
              <a:t>Par la puissante Chine souveraine des Qing</a:t>
            </a:r>
          </a:p>
          <a:p>
            <a:endParaRPr lang="fr-FR" dirty="0"/>
          </a:p>
          <a:p>
            <a:r>
              <a:rPr lang="fr-FR" dirty="0"/>
              <a:t>*Et comme dans le reste de l’Asie</a:t>
            </a:r>
          </a:p>
          <a:p>
            <a:r>
              <a:rPr lang="fr-FR" dirty="0"/>
              <a:t>Un </a:t>
            </a:r>
            <a:r>
              <a:rPr lang="fr-FR" i="1" dirty="0"/>
              <a:t>statu quo</a:t>
            </a:r>
            <a:r>
              <a:rPr lang="fr-FR" dirty="0"/>
              <a:t> qui se maintiendra jusqu’aux conquêtes européennes</a:t>
            </a:r>
          </a:p>
          <a:p>
            <a:r>
              <a:rPr lang="fr-FR" dirty="0"/>
              <a:t>Celle des Britanniques à partir de 1824 ; Puis plus tard…</a:t>
            </a:r>
          </a:p>
          <a:p>
            <a:r>
              <a:rPr lang="fr-FR" dirty="0"/>
              <a:t>Celle des Français à partir de 1859</a:t>
            </a:r>
          </a:p>
          <a:p>
            <a:endParaRPr lang="fr-FR" dirty="0"/>
          </a:p>
          <a:p>
            <a:r>
              <a:rPr lang="fr-FR" dirty="0"/>
              <a:t>*A suivre…</a:t>
            </a:r>
          </a:p>
          <a:p>
            <a:endParaRPr lang="fr-FR" dirty="0"/>
          </a:p>
          <a:p>
            <a:r>
              <a:rPr lang="fr-FR" dirty="0"/>
              <a:t>Et maintenant, après l’Indochine, l’Insulinde</a:t>
            </a:r>
          </a:p>
          <a:p>
            <a:r>
              <a:rPr lang="fr-FR" dirty="0"/>
              <a:t>De la VOC hollandaise et des sultanats malais…</a:t>
            </a:r>
          </a:p>
        </p:txBody>
      </p:sp>
      <p:pic>
        <p:nvPicPr>
          <p:cNvPr id="7" name="Picture 2" descr="C:\Users\Christophe\Pictures\My Scans\2016-02 (févr.)\scan0011.jpg">
            <a:extLst>
              <a:ext uri="{FF2B5EF4-FFF2-40B4-BE49-F238E27FC236}">
                <a16:creationId xmlns:a16="http://schemas.microsoft.com/office/drawing/2014/main" id="{6E98AFCE-A447-4AEF-B167-3FDB1EDBB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839" y="159411"/>
            <a:ext cx="4769860" cy="65391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FFF0585B-3CB4-1BCB-3CE5-63729B8603DC}"/>
              </a:ext>
            </a:extLst>
          </p:cNvPr>
          <p:cNvSpPr/>
          <p:nvPr/>
        </p:nvSpPr>
        <p:spPr>
          <a:xfrm>
            <a:off x="10916696" y="2760259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B1285F1-358A-717B-AEAA-78B72BF510B3}"/>
              </a:ext>
            </a:extLst>
          </p:cNvPr>
          <p:cNvSpPr/>
          <p:nvPr/>
        </p:nvSpPr>
        <p:spPr>
          <a:xfrm>
            <a:off x="9017624" y="3429000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2DF066A-E53A-63AE-46B3-75D6925C7CC4}"/>
              </a:ext>
            </a:extLst>
          </p:cNvPr>
          <p:cNvSpPr/>
          <p:nvPr/>
        </p:nvSpPr>
        <p:spPr>
          <a:xfrm>
            <a:off x="7982995" y="1090127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D7850AB-0BD5-77E2-DA8E-AED8D7EC8F48}"/>
              </a:ext>
            </a:extLst>
          </p:cNvPr>
          <p:cNvSpPr/>
          <p:nvPr/>
        </p:nvSpPr>
        <p:spPr>
          <a:xfrm>
            <a:off x="10245633" y="4022031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F6CAA9A-1D3E-ECF8-7CFB-2FB850515E82}"/>
              </a:ext>
            </a:extLst>
          </p:cNvPr>
          <p:cNvSpPr/>
          <p:nvPr/>
        </p:nvSpPr>
        <p:spPr>
          <a:xfrm>
            <a:off x="9603085" y="1757241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3F3E8B5-E68A-4E94-7FA7-CAC774D4FB22}"/>
              </a:ext>
            </a:extLst>
          </p:cNvPr>
          <p:cNvSpPr/>
          <p:nvPr/>
        </p:nvSpPr>
        <p:spPr>
          <a:xfrm>
            <a:off x="9630769" y="2270606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619A227-0590-933A-2CD8-DF1EB9DBE7F9}"/>
              </a:ext>
            </a:extLst>
          </p:cNvPr>
          <p:cNvSpPr/>
          <p:nvPr/>
        </p:nvSpPr>
        <p:spPr>
          <a:xfrm>
            <a:off x="8582005" y="1975899"/>
            <a:ext cx="303408" cy="308279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D8D57BF-58CA-95B0-8C95-B712AF0A4EFF}"/>
              </a:ext>
            </a:extLst>
          </p:cNvPr>
          <p:cNvSpPr/>
          <p:nvPr/>
        </p:nvSpPr>
        <p:spPr>
          <a:xfrm>
            <a:off x="10472461" y="1473277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51D8E56-F5BD-7A7E-4856-BAE74DEB804E}"/>
              </a:ext>
            </a:extLst>
          </p:cNvPr>
          <p:cNvSpPr/>
          <p:nvPr/>
        </p:nvSpPr>
        <p:spPr>
          <a:xfrm>
            <a:off x="10764992" y="4382404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D23B742-FD2C-C014-115A-52B4B1BBD69A}"/>
              </a:ext>
            </a:extLst>
          </p:cNvPr>
          <p:cNvSpPr/>
          <p:nvPr/>
        </p:nvSpPr>
        <p:spPr>
          <a:xfrm>
            <a:off x="7940065" y="1911380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2B9A475-1EF2-74CD-FDCB-4377003F6400}"/>
              </a:ext>
            </a:extLst>
          </p:cNvPr>
          <p:cNvSpPr/>
          <p:nvPr/>
        </p:nvSpPr>
        <p:spPr>
          <a:xfrm>
            <a:off x="7934510" y="2512940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80169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616B9-C1BC-DD5F-32DA-13F992131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3BBE1AC-AAAB-621A-B312-17C04840784C}"/>
              </a:ext>
            </a:extLst>
          </p:cNvPr>
          <p:cNvSpPr/>
          <p:nvPr/>
        </p:nvSpPr>
        <p:spPr>
          <a:xfrm>
            <a:off x="40009" y="145715"/>
            <a:ext cx="3698543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*Au XVIIIe siècle…</a:t>
            </a:r>
          </a:p>
          <a:p>
            <a:endParaRPr lang="fr-FR" dirty="0"/>
          </a:p>
          <a:p>
            <a:r>
              <a:rPr lang="fr-FR" dirty="0"/>
              <a:t>*Après de nouvelles crises politiques…</a:t>
            </a:r>
          </a:p>
          <a:p>
            <a:endParaRPr lang="fr-FR" dirty="0"/>
          </a:p>
          <a:p>
            <a:r>
              <a:rPr lang="fr-FR" dirty="0"/>
              <a:t>*Les trois puissances dominantes</a:t>
            </a:r>
          </a:p>
          <a:p>
            <a:r>
              <a:rPr lang="fr-FR" dirty="0"/>
              <a:t>Vont consolider leurs emprises territoriales et atteindre leurs apogées…</a:t>
            </a:r>
          </a:p>
          <a:p>
            <a:endParaRPr lang="fr-FR" dirty="0"/>
          </a:p>
          <a:p>
            <a:r>
              <a:rPr lang="fr-FR" dirty="0"/>
              <a:t>*Commençons par le </a:t>
            </a:r>
            <a:r>
              <a:rPr lang="fr-FR" dirty="0" err="1"/>
              <a:t>Dai</a:t>
            </a:r>
            <a:r>
              <a:rPr lang="fr-FR" dirty="0"/>
              <a:t> Viêt…</a:t>
            </a:r>
          </a:p>
        </p:txBody>
      </p:sp>
      <p:pic>
        <p:nvPicPr>
          <p:cNvPr id="4" name="Picture 2" descr="C:\Users\Christophe\Pictures\My Scans\2014-07 (juil.)\scan0001.jpg">
            <a:extLst>
              <a:ext uri="{FF2B5EF4-FFF2-40B4-BE49-F238E27FC236}">
                <a16:creationId xmlns:a16="http://schemas.microsoft.com/office/drawing/2014/main" id="{9B901192-35BD-B2FF-20E0-D816450B8E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1" t="51822" r="32837" b="21652"/>
          <a:stretch/>
        </p:blipFill>
        <p:spPr bwMode="auto">
          <a:xfrm>
            <a:off x="3868614" y="191175"/>
            <a:ext cx="8092023" cy="647564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FA06CD8A-EE85-9A97-8CDA-18E045B8660C}"/>
              </a:ext>
            </a:extLst>
          </p:cNvPr>
          <p:cNvSpPr/>
          <p:nvPr/>
        </p:nvSpPr>
        <p:spPr>
          <a:xfrm>
            <a:off x="7523513" y="3807754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9DF9A48-9294-9456-8E8D-231F77921BF1}"/>
              </a:ext>
            </a:extLst>
          </p:cNvPr>
          <p:cNvSpPr/>
          <p:nvPr/>
        </p:nvSpPr>
        <p:spPr>
          <a:xfrm>
            <a:off x="9038439" y="4354360"/>
            <a:ext cx="303408" cy="308279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9CEA62E-E6DE-76C8-DDD6-A5647591216A}"/>
              </a:ext>
            </a:extLst>
          </p:cNvPr>
          <p:cNvSpPr/>
          <p:nvPr/>
        </p:nvSpPr>
        <p:spPr>
          <a:xfrm>
            <a:off x="8982725" y="1247748"/>
            <a:ext cx="303408" cy="308279"/>
          </a:xfrm>
          <a:prstGeom prst="ellipse">
            <a:avLst/>
          </a:prstGeom>
          <a:solidFill>
            <a:srgbClr val="FF99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858F616-830E-C254-F4A8-9E3663F615E3}"/>
              </a:ext>
            </a:extLst>
          </p:cNvPr>
          <p:cNvSpPr/>
          <p:nvPr/>
        </p:nvSpPr>
        <p:spPr>
          <a:xfrm>
            <a:off x="7941248" y="168362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210974A-3DC2-9D50-F8A4-1B211940CDCF}"/>
              </a:ext>
            </a:extLst>
          </p:cNvPr>
          <p:cNvSpPr/>
          <p:nvPr/>
        </p:nvSpPr>
        <p:spPr>
          <a:xfrm>
            <a:off x="10284824" y="4046081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44D6DF-18BA-6AA0-B7D6-17DD8D2FEB7A}"/>
              </a:ext>
            </a:extLst>
          </p:cNvPr>
          <p:cNvSpPr/>
          <p:nvPr/>
        </p:nvSpPr>
        <p:spPr>
          <a:xfrm>
            <a:off x="3868613" y="191174"/>
            <a:ext cx="121081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1564-1688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E873641-6FBB-EE18-14D7-B481D079EEC8}"/>
              </a:ext>
            </a:extLst>
          </p:cNvPr>
          <p:cNvSpPr/>
          <p:nvPr/>
        </p:nvSpPr>
        <p:spPr>
          <a:xfrm>
            <a:off x="9798536" y="2728533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296E760A-8259-A62C-BB97-B976CCBAE904}"/>
              </a:ext>
            </a:extLst>
          </p:cNvPr>
          <p:cNvCxnSpPr>
            <a:cxnSpLocks/>
          </p:cNvCxnSpPr>
          <p:nvPr/>
        </p:nvCxnSpPr>
        <p:spPr>
          <a:xfrm flipH="1">
            <a:off x="9144000" y="2142699"/>
            <a:ext cx="491319" cy="58583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61B10FAB-10B7-6088-8F84-40CA6646BEDB}"/>
              </a:ext>
            </a:extLst>
          </p:cNvPr>
          <p:cNvSpPr/>
          <p:nvPr/>
        </p:nvSpPr>
        <p:spPr>
          <a:xfrm>
            <a:off x="5904931" y="1529482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56630F-7DB3-E41E-1589-5653C56D2F5A}"/>
              </a:ext>
            </a:extLst>
          </p:cNvPr>
          <p:cNvSpPr/>
          <p:nvPr/>
        </p:nvSpPr>
        <p:spPr>
          <a:xfrm>
            <a:off x="5472395" y="560506"/>
            <a:ext cx="1339941" cy="211251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5378577-F7A6-2C16-D93C-E5FE62106A81}"/>
              </a:ext>
            </a:extLst>
          </p:cNvPr>
          <p:cNvSpPr/>
          <p:nvPr/>
        </p:nvSpPr>
        <p:spPr>
          <a:xfrm>
            <a:off x="6225801" y="2265436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DE2B0B9-2F66-C12C-7C8E-E3506C929C76}"/>
              </a:ext>
            </a:extLst>
          </p:cNvPr>
          <p:cNvSpPr/>
          <p:nvPr/>
        </p:nvSpPr>
        <p:spPr>
          <a:xfrm>
            <a:off x="6056635" y="2959185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7062E58-536E-D245-7EFC-3B5B5DB2EB3B}"/>
              </a:ext>
            </a:extLst>
          </p:cNvPr>
          <p:cNvSpPr/>
          <p:nvPr/>
        </p:nvSpPr>
        <p:spPr>
          <a:xfrm>
            <a:off x="7220105" y="2240252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13DBCA4C-26D5-8671-FAF1-93F190F4EF33}"/>
              </a:ext>
            </a:extLst>
          </p:cNvPr>
          <p:cNvCxnSpPr>
            <a:cxnSpLocks/>
          </p:cNvCxnSpPr>
          <p:nvPr/>
        </p:nvCxnSpPr>
        <p:spPr>
          <a:xfrm>
            <a:off x="7826921" y="3961894"/>
            <a:ext cx="1211518" cy="546606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AB38920D-B5EC-28E5-9177-F5779033D5DD}"/>
              </a:ext>
            </a:extLst>
          </p:cNvPr>
          <p:cNvCxnSpPr>
            <a:cxnSpLocks/>
          </p:cNvCxnSpPr>
          <p:nvPr/>
        </p:nvCxnSpPr>
        <p:spPr>
          <a:xfrm flipH="1" flipV="1">
            <a:off x="7826921" y="3961894"/>
            <a:ext cx="859879" cy="392466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2760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61694-8138-42E6-E39E-9C58808F9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2201A1-2066-FFB3-427F-57F6C72A097B}"/>
              </a:ext>
            </a:extLst>
          </p:cNvPr>
          <p:cNvSpPr/>
          <p:nvPr/>
        </p:nvSpPr>
        <p:spPr>
          <a:xfrm>
            <a:off x="40009" y="145715"/>
            <a:ext cx="3698543" cy="6524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5) 1697-1824 : Crises politiques, consolidations et apogées des puissances d’Annam, de Birmanie et du Siam ; Déclins et vassalisations du Cambodge et du Laos</a:t>
            </a:r>
          </a:p>
          <a:p>
            <a:endParaRPr lang="fr-FR" sz="1600" b="1" dirty="0"/>
          </a:p>
          <a:p>
            <a:r>
              <a:rPr lang="fr-FR" sz="1600" b="1" dirty="0"/>
              <a:t>1697-1802 : Naissance de l’Empire d’Annam des Nguyen</a:t>
            </a:r>
          </a:p>
          <a:p>
            <a:endParaRPr lang="fr-FR" sz="800" b="1" dirty="0"/>
          </a:p>
          <a:p>
            <a:r>
              <a:rPr lang="fr-FR" sz="1600" b="1" dirty="0"/>
              <a:t>1697-1759 : Au sud du </a:t>
            </a:r>
            <a:r>
              <a:rPr lang="fr-FR" sz="1600" b="1" dirty="0" err="1"/>
              <a:t>Dai</a:t>
            </a:r>
            <a:r>
              <a:rPr lang="fr-FR" sz="1600" b="1" dirty="0"/>
              <a:t> Viêt, les Nguyen annexent le Champa et conquièrent le Bas-Mékong cambodgien</a:t>
            </a:r>
          </a:p>
          <a:p>
            <a:endParaRPr lang="fr-FR" dirty="0"/>
          </a:p>
          <a:p>
            <a:r>
              <a:rPr lang="fr-FR" dirty="0"/>
              <a:t>*1674 : Division entre</a:t>
            </a:r>
          </a:p>
          <a:p>
            <a:r>
              <a:rPr lang="fr-FR" dirty="0"/>
              <a:t>Le nord des Trinh</a:t>
            </a:r>
          </a:p>
          <a:p>
            <a:r>
              <a:rPr lang="fr-FR" dirty="0"/>
              <a:t>Et le Sud des Nguyen</a:t>
            </a:r>
          </a:p>
          <a:p>
            <a:endParaRPr lang="fr-FR" dirty="0"/>
          </a:p>
          <a:p>
            <a:r>
              <a:rPr lang="fr-FR" dirty="0"/>
              <a:t>*A la fin du XVIIe siècle…</a:t>
            </a:r>
          </a:p>
          <a:p>
            <a:endParaRPr lang="fr-FR" u="sng" dirty="0"/>
          </a:p>
          <a:p>
            <a:r>
              <a:rPr lang="fr-FR" dirty="0"/>
              <a:t>a) </a:t>
            </a:r>
            <a:r>
              <a:rPr lang="fr-FR" u="sng" dirty="0"/>
              <a:t>Au Nord, une société militarisée et corrompue en déclin</a:t>
            </a:r>
          </a:p>
          <a:p>
            <a:endParaRPr lang="fr-FR" dirty="0"/>
          </a:p>
          <a:p>
            <a:r>
              <a:rPr lang="fr-FR" dirty="0"/>
              <a:t>b) Au Sud</a:t>
            </a:r>
          </a:p>
          <a:p>
            <a:r>
              <a:rPr lang="fr-FR" dirty="0"/>
              <a:t>Les Nguyen bloqués au nord</a:t>
            </a:r>
          </a:p>
          <a:p>
            <a:r>
              <a:rPr lang="fr-FR" dirty="0"/>
              <a:t>Achèvent le </a:t>
            </a:r>
            <a:r>
              <a:rPr lang="fr-FR" i="1" dirty="0"/>
              <a:t>Nam </a:t>
            </a:r>
            <a:r>
              <a:rPr lang="fr-FR" i="1" dirty="0" err="1"/>
              <a:t>Tiên</a:t>
            </a:r>
            <a:r>
              <a:rPr lang="fr-FR" dirty="0"/>
              <a:t>…</a:t>
            </a:r>
          </a:p>
        </p:txBody>
      </p:sp>
      <p:pic>
        <p:nvPicPr>
          <p:cNvPr id="4" name="Picture 2" descr="C:\Users\Christophe\Pictures\My Scans\2014-07 (juil.)\scan0001.jpg">
            <a:extLst>
              <a:ext uri="{FF2B5EF4-FFF2-40B4-BE49-F238E27FC236}">
                <a16:creationId xmlns:a16="http://schemas.microsoft.com/office/drawing/2014/main" id="{40F8CF36-2948-85EC-0301-B57324C82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1" t="51822" r="32837" b="21652"/>
          <a:stretch/>
        </p:blipFill>
        <p:spPr bwMode="auto">
          <a:xfrm>
            <a:off x="3868614" y="191175"/>
            <a:ext cx="8092023" cy="647564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DAA88A62-A5B0-AD80-99E5-1543C0E1DB98}"/>
              </a:ext>
            </a:extLst>
          </p:cNvPr>
          <p:cNvSpPr/>
          <p:nvPr/>
        </p:nvSpPr>
        <p:spPr>
          <a:xfrm>
            <a:off x="7523513" y="3807754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544F9B0-3B71-FA5B-30D0-3ED44D45A3E8}"/>
              </a:ext>
            </a:extLst>
          </p:cNvPr>
          <p:cNvSpPr/>
          <p:nvPr/>
        </p:nvSpPr>
        <p:spPr>
          <a:xfrm>
            <a:off x="9038439" y="4354360"/>
            <a:ext cx="303408" cy="308279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6FE9D55-49A6-4E4D-C8AF-C32B8BC70B2B}"/>
              </a:ext>
            </a:extLst>
          </p:cNvPr>
          <p:cNvSpPr/>
          <p:nvPr/>
        </p:nvSpPr>
        <p:spPr>
          <a:xfrm>
            <a:off x="8982725" y="1247748"/>
            <a:ext cx="303408" cy="308279"/>
          </a:xfrm>
          <a:prstGeom prst="ellipse">
            <a:avLst/>
          </a:prstGeom>
          <a:solidFill>
            <a:srgbClr val="FF99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3E87BB0-45B6-F5DE-D56E-AD0E24BBDAE7}"/>
              </a:ext>
            </a:extLst>
          </p:cNvPr>
          <p:cNvSpPr/>
          <p:nvPr/>
        </p:nvSpPr>
        <p:spPr>
          <a:xfrm>
            <a:off x="7941248" y="168362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D5A830-FF50-CA2A-6186-F5B31854FB46}"/>
              </a:ext>
            </a:extLst>
          </p:cNvPr>
          <p:cNvSpPr/>
          <p:nvPr/>
        </p:nvSpPr>
        <p:spPr>
          <a:xfrm>
            <a:off x="3868614" y="191174"/>
            <a:ext cx="659142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1674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D5DF3CE-7B10-AEAF-A31A-E287AA9A3B15}"/>
              </a:ext>
            </a:extLst>
          </p:cNvPr>
          <p:cNvSpPr/>
          <p:nvPr/>
        </p:nvSpPr>
        <p:spPr>
          <a:xfrm>
            <a:off x="9798536" y="2728533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565554C3-CD37-FEE6-2356-EB3B6E06F1BE}"/>
              </a:ext>
            </a:extLst>
          </p:cNvPr>
          <p:cNvCxnSpPr>
            <a:cxnSpLocks/>
          </p:cNvCxnSpPr>
          <p:nvPr/>
        </p:nvCxnSpPr>
        <p:spPr>
          <a:xfrm flipH="1">
            <a:off x="9144000" y="2142699"/>
            <a:ext cx="491319" cy="58583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B779484E-1792-E660-9494-971DBC02C26D}"/>
              </a:ext>
            </a:extLst>
          </p:cNvPr>
          <p:cNvSpPr/>
          <p:nvPr/>
        </p:nvSpPr>
        <p:spPr>
          <a:xfrm>
            <a:off x="10284824" y="4046081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4E86D33-1854-1AAE-4157-94DE9E969E9C}"/>
              </a:ext>
            </a:extLst>
          </p:cNvPr>
          <p:cNvSpPr/>
          <p:nvPr/>
        </p:nvSpPr>
        <p:spPr>
          <a:xfrm>
            <a:off x="5904931" y="1529482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FB46D5-471B-3D8C-447F-430DF1B87784}"/>
              </a:ext>
            </a:extLst>
          </p:cNvPr>
          <p:cNvSpPr/>
          <p:nvPr/>
        </p:nvSpPr>
        <p:spPr>
          <a:xfrm>
            <a:off x="5472395" y="560506"/>
            <a:ext cx="1339941" cy="211251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A61BDD7-DE4D-FED4-EEE2-D89C80D7CEAA}"/>
              </a:ext>
            </a:extLst>
          </p:cNvPr>
          <p:cNvSpPr/>
          <p:nvPr/>
        </p:nvSpPr>
        <p:spPr>
          <a:xfrm>
            <a:off x="6225801" y="2265436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FD69184-17A3-24A1-DA63-3B805A42DA87}"/>
              </a:ext>
            </a:extLst>
          </p:cNvPr>
          <p:cNvSpPr/>
          <p:nvPr/>
        </p:nvSpPr>
        <p:spPr>
          <a:xfrm>
            <a:off x="6056635" y="2959185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17CDC78-71B8-1047-BB2A-FC07B1F56B55}"/>
              </a:ext>
            </a:extLst>
          </p:cNvPr>
          <p:cNvSpPr/>
          <p:nvPr/>
        </p:nvSpPr>
        <p:spPr>
          <a:xfrm>
            <a:off x="7220105" y="2240252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CAA3CBE-375A-1978-B31C-07222C73227A}"/>
              </a:ext>
            </a:extLst>
          </p:cNvPr>
          <p:cNvCxnSpPr>
            <a:cxnSpLocks/>
          </p:cNvCxnSpPr>
          <p:nvPr/>
        </p:nvCxnSpPr>
        <p:spPr>
          <a:xfrm>
            <a:off x="7826921" y="3961894"/>
            <a:ext cx="1211518" cy="546606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D7622595-8696-86E7-E03E-4EB347179EB1}"/>
              </a:ext>
            </a:extLst>
          </p:cNvPr>
          <p:cNvCxnSpPr>
            <a:cxnSpLocks/>
          </p:cNvCxnSpPr>
          <p:nvPr/>
        </p:nvCxnSpPr>
        <p:spPr>
          <a:xfrm flipH="1" flipV="1">
            <a:off x="7826921" y="3961894"/>
            <a:ext cx="859879" cy="392466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994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EEB54-2BFB-2520-A9B4-63C17A7CA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F67B07-7D66-DF58-7147-8255E4A98F65}"/>
              </a:ext>
            </a:extLst>
          </p:cNvPr>
          <p:cNvSpPr/>
          <p:nvPr/>
        </p:nvSpPr>
        <p:spPr>
          <a:xfrm>
            <a:off x="40009" y="145715"/>
            <a:ext cx="3698543" cy="59093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1697-1759 : Au sud du </a:t>
            </a:r>
            <a:r>
              <a:rPr lang="fr-FR" b="1" dirty="0" err="1"/>
              <a:t>Dai</a:t>
            </a:r>
            <a:r>
              <a:rPr lang="fr-FR" b="1" dirty="0"/>
              <a:t> Viêt, les Nguyen annexent le Champa et conquièrent le Bas-Mékong cambodgien</a:t>
            </a:r>
          </a:p>
          <a:p>
            <a:endParaRPr lang="fr-FR" dirty="0"/>
          </a:p>
          <a:p>
            <a:r>
              <a:rPr lang="fr-FR" dirty="0"/>
              <a:t>*1697-1720 : Les Nguyen Conquièrent et annexent</a:t>
            </a:r>
          </a:p>
          <a:p>
            <a:r>
              <a:rPr lang="fr-FR" dirty="0"/>
              <a:t>Ce qui restait du Champa (1471)</a:t>
            </a:r>
          </a:p>
          <a:p>
            <a:endParaRPr lang="fr-FR" dirty="0"/>
          </a:p>
          <a:p>
            <a:r>
              <a:rPr lang="fr-FR" dirty="0"/>
              <a:t>*1759 : En position de force</a:t>
            </a:r>
          </a:p>
          <a:p>
            <a:r>
              <a:rPr lang="fr-FR" dirty="0"/>
              <a:t>Le Cambodge leur cède</a:t>
            </a:r>
          </a:p>
          <a:p>
            <a:r>
              <a:rPr lang="fr-FR" dirty="0"/>
              <a:t>Le delta du Mékong, la </a:t>
            </a:r>
            <a:r>
              <a:rPr lang="fr-FR" i="1" dirty="0"/>
              <a:t>Cochinchine</a:t>
            </a:r>
          </a:p>
          <a:p>
            <a:endParaRPr lang="fr-FR" dirty="0"/>
          </a:p>
          <a:p>
            <a:r>
              <a:rPr lang="fr-FR" dirty="0"/>
              <a:t>*XVIIIe siècle : Arrivées massives</a:t>
            </a:r>
          </a:p>
          <a:p>
            <a:r>
              <a:rPr lang="fr-FR" dirty="0"/>
              <a:t>De paysans vietnamiens</a:t>
            </a:r>
          </a:p>
          <a:p>
            <a:r>
              <a:rPr lang="fr-FR" dirty="0"/>
              <a:t>Qui se rajoutent aux autres ethnies Chams, Khmers, Môns,…</a:t>
            </a:r>
          </a:p>
          <a:p>
            <a:r>
              <a:rPr lang="fr-FR" u="sng" dirty="0"/>
              <a:t>Et ainsi, enrichissement du Sud</a:t>
            </a:r>
          </a:p>
          <a:p>
            <a:endParaRPr lang="fr-FR" dirty="0"/>
          </a:p>
          <a:p>
            <a:r>
              <a:rPr lang="fr-FR" dirty="0"/>
              <a:t>*Mais à la division N-S va succéder</a:t>
            </a:r>
          </a:p>
          <a:p>
            <a:r>
              <a:rPr lang="fr-FR" dirty="0"/>
              <a:t>Une longue guerre civile...</a:t>
            </a:r>
          </a:p>
        </p:txBody>
      </p:sp>
      <p:pic>
        <p:nvPicPr>
          <p:cNvPr id="4" name="Picture 2" descr="C:\Users\Christophe\Pictures\My Scans\2014-07 (juil.)\scan0001.jpg">
            <a:extLst>
              <a:ext uri="{FF2B5EF4-FFF2-40B4-BE49-F238E27FC236}">
                <a16:creationId xmlns:a16="http://schemas.microsoft.com/office/drawing/2014/main" id="{24D3C3D7-B242-6AED-5219-40C5FF210A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1" t="51822" r="32837" b="21652"/>
          <a:stretch/>
        </p:blipFill>
        <p:spPr bwMode="auto">
          <a:xfrm>
            <a:off x="3868614" y="191175"/>
            <a:ext cx="8092023" cy="647564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1A103BD7-5AF5-876D-2B3B-1CE56FB9D230}"/>
              </a:ext>
            </a:extLst>
          </p:cNvPr>
          <p:cNvSpPr/>
          <p:nvPr/>
        </p:nvSpPr>
        <p:spPr>
          <a:xfrm>
            <a:off x="7523513" y="3807754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784A4FC-4DFD-3375-E705-2666F9A2E027}"/>
              </a:ext>
            </a:extLst>
          </p:cNvPr>
          <p:cNvSpPr/>
          <p:nvPr/>
        </p:nvSpPr>
        <p:spPr>
          <a:xfrm>
            <a:off x="9038439" y="4354360"/>
            <a:ext cx="303408" cy="308279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EA2BBAD-1F9E-1D28-5B87-3642DF882EE2}"/>
              </a:ext>
            </a:extLst>
          </p:cNvPr>
          <p:cNvSpPr/>
          <p:nvPr/>
        </p:nvSpPr>
        <p:spPr>
          <a:xfrm>
            <a:off x="8982725" y="1247748"/>
            <a:ext cx="303408" cy="308279"/>
          </a:xfrm>
          <a:prstGeom prst="ellipse">
            <a:avLst/>
          </a:prstGeom>
          <a:solidFill>
            <a:srgbClr val="FF99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BE023B3-A78E-BC6F-5802-ED3B919624ED}"/>
              </a:ext>
            </a:extLst>
          </p:cNvPr>
          <p:cNvSpPr/>
          <p:nvPr/>
        </p:nvSpPr>
        <p:spPr>
          <a:xfrm>
            <a:off x="7941248" y="168362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1E6889-3C16-6EA0-6347-36B02BB8FCF7}"/>
              </a:ext>
            </a:extLst>
          </p:cNvPr>
          <p:cNvSpPr/>
          <p:nvPr/>
        </p:nvSpPr>
        <p:spPr>
          <a:xfrm>
            <a:off x="3868613" y="191174"/>
            <a:ext cx="121081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1697-1759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0CB7E9A-83E2-9DFA-835B-7FEB6D9E460A}"/>
              </a:ext>
            </a:extLst>
          </p:cNvPr>
          <p:cNvSpPr/>
          <p:nvPr/>
        </p:nvSpPr>
        <p:spPr>
          <a:xfrm>
            <a:off x="9798536" y="2728533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733B725-B487-C564-0489-5FA890936911}"/>
              </a:ext>
            </a:extLst>
          </p:cNvPr>
          <p:cNvSpPr/>
          <p:nvPr/>
        </p:nvSpPr>
        <p:spPr>
          <a:xfrm>
            <a:off x="9447710" y="4976404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9222558-FABA-C537-4C92-5C67955EDFFC}"/>
              </a:ext>
            </a:extLst>
          </p:cNvPr>
          <p:cNvCxnSpPr>
            <a:cxnSpLocks/>
            <a:endCxn id="16" idx="7"/>
          </p:cNvCxnSpPr>
          <p:nvPr/>
        </p:nvCxnSpPr>
        <p:spPr>
          <a:xfrm flipH="1">
            <a:off x="9706685" y="4309214"/>
            <a:ext cx="622572" cy="7123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3A8C1CAB-39AF-20C2-73B5-B67C9D9007AE}"/>
              </a:ext>
            </a:extLst>
          </p:cNvPr>
          <p:cNvCxnSpPr>
            <a:cxnSpLocks/>
          </p:cNvCxnSpPr>
          <p:nvPr/>
        </p:nvCxnSpPr>
        <p:spPr>
          <a:xfrm flipH="1">
            <a:off x="9144000" y="2142699"/>
            <a:ext cx="491319" cy="58583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DF27008A-1C12-8DC7-B1F9-3CC6F19C511F}"/>
              </a:ext>
            </a:extLst>
          </p:cNvPr>
          <p:cNvSpPr/>
          <p:nvPr/>
        </p:nvSpPr>
        <p:spPr>
          <a:xfrm>
            <a:off x="10284824" y="4046081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35DA7CAF-9BC4-9408-D9EA-677A562A5868}"/>
              </a:ext>
            </a:extLst>
          </p:cNvPr>
          <p:cNvCxnSpPr>
            <a:cxnSpLocks/>
            <a:stCxn id="13" idx="5"/>
          </p:cNvCxnSpPr>
          <p:nvPr/>
        </p:nvCxnSpPr>
        <p:spPr>
          <a:xfrm>
            <a:off x="10057511" y="2991666"/>
            <a:ext cx="383026" cy="105441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0FED252E-FBAC-CAB7-A95D-30B9E0E7C843}"/>
              </a:ext>
            </a:extLst>
          </p:cNvPr>
          <p:cNvSpPr/>
          <p:nvPr/>
        </p:nvSpPr>
        <p:spPr>
          <a:xfrm>
            <a:off x="5904931" y="1529482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2AB1CE-63D9-D766-4055-5B43FD8FD5D1}"/>
              </a:ext>
            </a:extLst>
          </p:cNvPr>
          <p:cNvSpPr/>
          <p:nvPr/>
        </p:nvSpPr>
        <p:spPr>
          <a:xfrm>
            <a:off x="5472395" y="560506"/>
            <a:ext cx="1339941" cy="211251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69CF350-C542-9248-DCC4-5859A27CB737}"/>
              </a:ext>
            </a:extLst>
          </p:cNvPr>
          <p:cNvSpPr/>
          <p:nvPr/>
        </p:nvSpPr>
        <p:spPr>
          <a:xfrm>
            <a:off x="6225801" y="2265436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A885D8C-D9D6-D94A-36EB-548166F8B1A5}"/>
              </a:ext>
            </a:extLst>
          </p:cNvPr>
          <p:cNvSpPr/>
          <p:nvPr/>
        </p:nvSpPr>
        <p:spPr>
          <a:xfrm>
            <a:off x="6056635" y="2959185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4467472-18A6-6B69-3C2F-EA62AFCD7D85}"/>
              </a:ext>
            </a:extLst>
          </p:cNvPr>
          <p:cNvSpPr/>
          <p:nvPr/>
        </p:nvSpPr>
        <p:spPr>
          <a:xfrm>
            <a:off x="7220105" y="2240252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6221046F-D59B-233C-53B8-9DAEC31A2971}"/>
              </a:ext>
            </a:extLst>
          </p:cNvPr>
          <p:cNvCxnSpPr>
            <a:cxnSpLocks/>
          </p:cNvCxnSpPr>
          <p:nvPr/>
        </p:nvCxnSpPr>
        <p:spPr>
          <a:xfrm>
            <a:off x="7826921" y="3961894"/>
            <a:ext cx="1211518" cy="546606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D8E95C4-C1F9-17FA-6FB0-BA32728557F8}"/>
              </a:ext>
            </a:extLst>
          </p:cNvPr>
          <p:cNvCxnSpPr>
            <a:cxnSpLocks/>
          </p:cNvCxnSpPr>
          <p:nvPr/>
        </p:nvCxnSpPr>
        <p:spPr>
          <a:xfrm flipH="1" flipV="1">
            <a:off x="7826921" y="3961894"/>
            <a:ext cx="859879" cy="392466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711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CAADE-A7D1-D167-5656-03724A810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12C68E-0DF9-B01E-580F-A68BCF0E9F4E}"/>
              </a:ext>
            </a:extLst>
          </p:cNvPr>
          <p:cNvSpPr/>
          <p:nvPr/>
        </p:nvSpPr>
        <p:spPr>
          <a:xfrm>
            <a:off x="40009" y="145715"/>
            <a:ext cx="5569221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1771-1789 : La guerre civile : Révolte des </a:t>
            </a:r>
            <a:r>
              <a:rPr lang="fr-FR" sz="1800" b="1" dirty="0" err="1"/>
              <a:t>Tayson</a:t>
            </a:r>
            <a:r>
              <a:rPr lang="fr-FR" sz="1800" b="1" dirty="0"/>
              <a:t> ; Les Trinh prennent Hué ; Les </a:t>
            </a:r>
            <a:r>
              <a:rPr lang="fr-FR" sz="1800" b="1" dirty="0" err="1"/>
              <a:t>Tayson</a:t>
            </a:r>
            <a:r>
              <a:rPr lang="fr-FR" sz="1800" b="1" dirty="0"/>
              <a:t> massacrent les Nguyen à Saïgon ; …</a:t>
            </a:r>
          </a:p>
          <a:p>
            <a:endParaRPr lang="fr-FR" dirty="0"/>
          </a:p>
          <a:p>
            <a:r>
              <a:rPr lang="fr-FR" dirty="0"/>
              <a:t>*1771 : Soutenue par les Trinh de Hanoï</a:t>
            </a:r>
          </a:p>
          <a:p>
            <a:r>
              <a:rPr lang="fr-FR" dirty="0"/>
              <a:t>Une révolte antifiscale éclate au sud contre les Nguyen</a:t>
            </a:r>
          </a:p>
          <a:p>
            <a:r>
              <a:rPr lang="fr-FR" dirty="0"/>
              <a:t>Menée par les trois frères </a:t>
            </a:r>
            <a:r>
              <a:rPr lang="fr-FR" i="1" dirty="0" err="1"/>
              <a:t>Tayson</a:t>
            </a:r>
            <a:r>
              <a:rPr lang="fr-FR" dirty="0"/>
              <a:t>, du nom de leur village</a:t>
            </a:r>
          </a:p>
          <a:p>
            <a:endParaRPr lang="fr-FR" dirty="0"/>
          </a:p>
          <a:p>
            <a:r>
              <a:rPr lang="fr-FR" dirty="0"/>
              <a:t>*1775 : Les Trinh du nord en profitent</a:t>
            </a:r>
          </a:p>
          <a:p>
            <a:r>
              <a:rPr lang="fr-FR" dirty="0"/>
              <a:t>Ils s’emparent de Hué ; Et les Nguyen s’enfuient à Saïgon</a:t>
            </a:r>
          </a:p>
          <a:p>
            <a:endParaRPr lang="fr-FR" dirty="0"/>
          </a:p>
          <a:p>
            <a:r>
              <a:rPr lang="fr-FR" dirty="0"/>
              <a:t>*1777 : Les </a:t>
            </a:r>
            <a:r>
              <a:rPr lang="fr-FR" dirty="0" err="1"/>
              <a:t>Tayson</a:t>
            </a:r>
            <a:r>
              <a:rPr lang="fr-FR" dirty="0"/>
              <a:t> s’emparent de Saïgon</a:t>
            </a:r>
          </a:p>
          <a:p>
            <a:r>
              <a:rPr lang="fr-FR" dirty="0"/>
              <a:t>Et ils massacrent les Nguyen, sauf le prince </a:t>
            </a:r>
            <a:r>
              <a:rPr lang="fr-FR" u="sng" dirty="0"/>
              <a:t>Nguyen Anh</a:t>
            </a:r>
          </a:p>
        </p:txBody>
      </p:sp>
      <p:pic>
        <p:nvPicPr>
          <p:cNvPr id="2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EFC67D64-B729-6031-596B-429E064DB9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95" t="48504" r="36127" b="24646"/>
          <a:stretch/>
        </p:blipFill>
        <p:spPr bwMode="auto">
          <a:xfrm>
            <a:off x="5795886" y="181916"/>
            <a:ext cx="6217083" cy="64941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E9EFC971-6A7E-4B9A-4541-FB0E1BC01B94}"/>
              </a:ext>
            </a:extLst>
          </p:cNvPr>
          <p:cNvSpPr/>
          <p:nvPr/>
        </p:nvSpPr>
        <p:spPr>
          <a:xfrm>
            <a:off x="8752723" y="4541687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963211D-76F0-A1C7-6D25-5921E20AF875}"/>
              </a:ext>
            </a:extLst>
          </p:cNvPr>
          <p:cNvSpPr/>
          <p:nvPr/>
        </p:nvSpPr>
        <p:spPr>
          <a:xfrm>
            <a:off x="10259281" y="5223034"/>
            <a:ext cx="303408" cy="308279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14FDD3F6-5AF5-CBF7-90C7-3A00E994820B}"/>
              </a:ext>
            </a:extLst>
          </p:cNvPr>
          <p:cNvSpPr/>
          <p:nvPr/>
        </p:nvSpPr>
        <p:spPr>
          <a:xfrm>
            <a:off x="10107577" y="2150639"/>
            <a:ext cx="303408" cy="308279"/>
          </a:xfrm>
          <a:prstGeom prst="ellipse">
            <a:avLst/>
          </a:prstGeom>
          <a:solidFill>
            <a:srgbClr val="FF99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B3272540-935C-2482-C43A-58622736EECA}"/>
              </a:ext>
            </a:extLst>
          </p:cNvPr>
          <p:cNvSpPr/>
          <p:nvPr/>
        </p:nvSpPr>
        <p:spPr>
          <a:xfrm>
            <a:off x="9188428" y="2644346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CADD2-C67C-059E-A362-16E828EFB559}"/>
              </a:ext>
            </a:extLst>
          </p:cNvPr>
          <p:cNvSpPr/>
          <p:nvPr/>
        </p:nvSpPr>
        <p:spPr>
          <a:xfrm>
            <a:off x="5795886" y="181916"/>
            <a:ext cx="121081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1771-1777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7244E80-A84F-2993-6AA0-C8190334B844}"/>
              </a:ext>
            </a:extLst>
          </p:cNvPr>
          <p:cNvSpPr/>
          <p:nvPr/>
        </p:nvSpPr>
        <p:spPr>
          <a:xfrm>
            <a:off x="11025878" y="3429000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3224F044-447C-AC10-5941-1F23A6ACAED1}"/>
              </a:ext>
            </a:extLst>
          </p:cNvPr>
          <p:cNvCxnSpPr>
            <a:cxnSpLocks/>
          </p:cNvCxnSpPr>
          <p:nvPr/>
        </p:nvCxnSpPr>
        <p:spPr>
          <a:xfrm flipH="1">
            <a:off x="10658901" y="3229728"/>
            <a:ext cx="180321" cy="19927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53354C38-B52F-73D2-71E1-D31F1845B459}"/>
              </a:ext>
            </a:extLst>
          </p:cNvPr>
          <p:cNvSpPr/>
          <p:nvPr/>
        </p:nvSpPr>
        <p:spPr>
          <a:xfrm>
            <a:off x="11432153" y="4237148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AA3C7B10-575D-B045-B078-1A2BAEE83787}"/>
              </a:ext>
            </a:extLst>
          </p:cNvPr>
          <p:cNvCxnSpPr>
            <a:cxnSpLocks/>
            <a:stCxn id="31" idx="4"/>
            <a:endCxn id="35" idx="1"/>
          </p:cNvCxnSpPr>
          <p:nvPr/>
        </p:nvCxnSpPr>
        <p:spPr>
          <a:xfrm>
            <a:off x="10259281" y="2458918"/>
            <a:ext cx="811030" cy="101522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llipse 44">
            <a:extLst>
              <a:ext uri="{FF2B5EF4-FFF2-40B4-BE49-F238E27FC236}">
                <a16:creationId xmlns:a16="http://schemas.microsoft.com/office/drawing/2014/main" id="{1F0A061B-5B03-5050-357D-359C73AD93C9}"/>
              </a:ext>
            </a:extLst>
          </p:cNvPr>
          <p:cNvSpPr/>
          <p:nvPr/>
        </p:nvSpPr>
        <p:spPr>
          <a:xfrm>
            <a:off x="10847277" y="5442869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53CFFDE3-8892-568D-7E92-AB6960327E55}"/>
              </a:ext>
            </a:extLst>
          </p:cNvPr>
          <p:cNvCxnSpPr>
            <a:cxnSpLocks/>
            <a:stCxn id="35" idx="4"/>
            <a:endCxn id="45" idx="0"/>
          </p:cNvCxnSpPr>
          <p:nvPr/>
        </p:nvCxnSpPr>
        <p:spPr>
          <a:xfrm flipH="1">
            <a:off x="10998981" y="3737279"/>
            <a:ext cx="178601" cy="170559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62DF924F-E1E3-B3D7-C74E-174A7CFB93EE}"/>
              </a:ext>
            </a:extLst>
          </p:cNvPr>
          <p:cNvCxnSpPr>
            <a:cxnSpLocks/>
            <a:stCxn id="38" idx="4"/>
            <a:endCxn id="45" idx="7"/>
          </p:cNvCxnSpPr>
          <p:nvPr/>
        </p:nvCxnSpPr>
        <p:spPr>
          <a:xfrm flipH="1">
            <a:off x="11106252" y="4545427"/>
            <a:ext cx="477605" cy="94258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43D89CAE-2933-FFC9-8659-D48F66A1F360}"/>
              </a:ext>
            </a:extLst>
          </p:cNvPr>
          <p:cNvSpPr/>
          <p:nvPr/>
        </p:nvSpPr>
        <p:spPr>
          <a:xfrm>
            <a:off x="7090547" y="2150638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551AE9-0315-86C4-B4CA-B335206A1299}"/>
              </a:ext>
            </a:extLst>
          </p:cNvPr>
          <p:cNvSpPr/>
          <p:nvPr/>
        </p:nvSpPr>
        <p:spPr>
          <a:xfrm>
            <a:off x="6650445" y="551248"/>
            <a:ext cx="1210815" cy="287775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9C343A2-CBEC-CCAD-3051-FA2DA68995C3}"/>
              </a:ext>
            </a:extLst>
          </p:cNvPr>
          <p:cNvSpPr/>
          <p:nvPr/>
        </p:nvSpPr>
        <p:spPr>
          <a:xfrm>
            <a:off x="7359541" y="3021085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7F418FD-8019-6319-F114-A47F49E4800E}"/>
              </a:ext>
            </a:extLst>
          </p:cNvPr>
          <p:cNvSpPr/>
          <p:nvPr/>
        </p:nvSpPr>
        <p:spPr>
          <a:xfrm>
            <a:off x="7400376" y="3737279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BD1A995-4A80-A589-E652-4D121185DE32}"/>
              </a:ext>
            </a:extLst>
          </p:cNvPr>
          <p:cNvSpPr/>
          <p:nvPr/>
        </p:nvSpPr>
        <p:spPr>
          <a:xfrm>
            <a:off x="8329930" y="2952625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A7718C05-C5F3-F0B5-4A6A-A0A3096C0DA4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9026474" y="4725115"/>
            <a:ext cx="1277240" cy="543065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DEFA237-5695-92F8-19E9-6071DE3E06AA}"/>
              </a:ext>
            </a:extLst>
          </p:cNvPr>
          <p:cNvCxnSpPr>
            <a:cxnSpLocks/>
          </p:cNvCxnSpPr>
          <p:nvPr/>
        </p:nvCxnSpPr>
        <p:spPr>
          <a:xfrm flipH="1" flipV="1">
            <a:off x="9026474" y="4725115"/>
            <a:ext cx="859879" cy="392466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2936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4FBB8-9A43-C1C9-216B-990BB3629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CB04126-3610-FD78-2F86-1383A8F5245C}"/>
              </a:ext>
            </a:extLst>
          </p:cNvPr>
          <p:cNvSpPr/>
          <p:nvPr/>
        </p:nvSpPr>
        <p:spPr>
          <a:xfrm>
            <a:off x="40009" y="145715"/>
            <a:ext cx="5569221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1771-1789 : … Les </a:t>
            </a:r>
            <a:r>
              <a:rPr lang="fr-FR" sz="1800" b="1" dirty="0" err="1"/>
              <a:t>Tayson</a:t>
            </a:r>
            <a:r>
              <a:rPr lang="fr-FR" sz="1800" b="1" dirty="0"/>
              <a:t> prennent Hué et Hanoi aux Trinh, malgré l’intervention chinoise ; Leur chef Quang Trung se proclame empereur</a:t>
            </a:r>
          </a:p>
          <a:p>
            <a:endParaRPr lang="fr-FR" dirty="0"/>
          </a:p>
          <a:p>
            <a:r>
              <a:rPr lang="fr-FR" dirty="0"/>
              <a:t>*1786 : Après Saïgon…</a:t>
            </a:r>
          </a:p>
          <a:p>
            <a:r>
              <a:rPr lang="fr-FR" dirty="0"/>
              <a:t>Les </a:t>
            </a:r>
            <a:r>
              <a:rPr lang="fr-FR" dirty="0" err="1"/>
              <a:t>Tayson</a:t>
            </a:r>
            <a:r>
              <a:rPr lang="fr-FR" dirty="0"/>
              <a:t> se retournent contre les Trinh</a:t>
            </a:r>
          </a:p>
          <a:p>
            <a:endParaRPr lang="fr-FR" dirty="0"/>
          </a:p>
          <a:p>
            <a:r>
              <a:rPr lang="fr-FR" dirty="0"/>
              <a:t>*Les </a:t>
            </a:r>
            <a:r>
              <a:rPr lang="fr-FR" dirty="0" err="1"/>
              <a:t>Tayson</a:t>
            </a:r>
            <a:r>
              <a:rPr lang="fr-FR" dirty="0"/>
              <a:t> leur reprennent Hué</a:t>
            </a:r>
          </a:p>
          <a:p>
            <a:r>
              <a:rPr lang="fr-FR" dirty="0"/>
              <a:t>Puis ils s’emparent de Hanoï</a:t>
            </a:r>
          </a:p>
          <a:p>
            <a:r>
              <a:rPr lang="fr-FR" dirty="0"/>
              <a:t>Les Trinh en appellent aux Chinois, souverains du </a:t>
            </a:r>
            <a:r>
              <a:rPr lang="fr-FR" dirty="0" err="1"/>
              <a:t>Dai</a:t>
            </a:r>
            <a:r>
              <a:rPr lang="fr-FR" dirty="0"/>
              <a:t> Viêt</a:t>
            </a:r>
          </a:p>
          <a:p>
            <a:endParaRPr lang="fr-FR" dirty="0"/>
          </a:p>
          <a:p>
            <a:r>
              <a:rPr lang="fr-FR" dirty="0"/>
              <a:t>*1789 : Les </a:t>
            </a:r>
            <a:r>
              <a:rPr lang="fr-FR" dirty="0" err="1"/>
              <a:t>Tayson</a:t>
            </a:r>
            <a:r>
              <a:rPr lang="fr-FR" dirty="0"/>
              <a:t> vainquent les Chinois</a:t>
            </a:r>
          </a:p>
          <a:p>
            <a:r>
              <a:rPr lang="fr-FR" dirty="0"/>
              <a:t>Les Chinois repoussés et le </a:t>
            </a:r>
            <a:r>
              <a:rPr lang="fr-FR" dirty="0" err="1"/>
              <a:t>Dai</a:t>
            </a:r>
            <a:r>
              <a:rPr lang="fr-FR" dirty="0"/>
              <a:t> Viêt réunifié</a:t>
            </a:r>
          </a:p>
          <a:p>
            <a:r>
              <a:rPr lang="fr-FR" dirty="0"/>
              <a:t>Leur chef </a:t>
            </a:r>
            <a:r>
              <a:rPr lang="fr-FR" u="sng" dirty="0"/>
              <a:t>Quang Trung</a:t>
            </a:r>
            <a:r>
              <a:rPr lang="fr-FR" dirty="0"/>
              <a:t>, le 3</a:t>
            </a:r>
            <a:r>
              <a:rPr lang="fr-FR" baseline="30000" dirty="0"/>
              <a:t>ème</a:t>
            </a:r>
            <a:r>
              <a:rPr lang="fr-FR" dirty="0"/>
              <a:t> frère </a:t>
            </a:r>
            <a:r>
              <a:rPr lang="fr-FR" dirty="0" err="1"/>
              <a:t>Tayson</a:t>
            </a:r>
            <a:endParaRPr lang="fr-FR" dirty="0"/>
          </a:p>
          <a:p>
            <a:r>
              <a:rPr lang="fr-FR" dirty="0"/>
              <a:t>Se proclamera empereur en 1792</a:t>
            </a:r>
          </a:p>
          <a:p>
            <a:endParaRPr lang="fr-FR" dirty="0"/>
          </a:p>
          <a:p>
            <a:r>
              <a:rPr lang="fr-FR" dirty="0"/>
              <a:t>*Mais dans le même temps, au sud…</a:t>
            </a:r>
          </a:p>
        </p:txBody>
      </p:sp>
      <p:pic>
        <p:nvPicPr>
          <p:cNvPr id="2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25AEF6FC-FBC0-02BD-2A97-EC773620A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95" t="48504" r="36127" b="24646"/>
          <a:stretch/>
        </p:blipFill>
        <p:spPr bwMode="auto">
          <a:xfrm>
            <a:off x="5795886" y="181916"/>
            <a:ext cx="6217083" cy="64941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FEEA97A9-7115-A6BE-D253-D31C32A91489}"/>
              </a:ext>
            </a:extLst>
          </p:cNvPr>
          <p:cNvSpPr/>
          <p:nvPr/>
        </p:nvSpPr>
        <p:spPr>
          <a:xfrm>
            <a:off x="8752723" y="4541687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DAED5F4-27D2-2E86-0918-E037572C3F5C}"/>
              </a:ext>
            </a:extLst>
          </p:cNvPr>
          <p:cNvSpPr/>
          <p:nvPr/>
        </p:nvSpPr>
        <p:spPr>
          <a:xfrm>
            <a:off x="10259281" y="5223034"/>
            <a:ext cx="303408" cy="308279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9BE458AA-939B-68CE-A0C7-008C6861E66D}"/>
              </a:ext>
            </a:extLst>
          </p:cNvPr>
          <p:cNvSpPr/>
          <p:nvPr/>
        </p:nvSpPr>
        <p:spPr>
          <a:xfrm>
            <a:off x="10107577" y="2150639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AC48D254-0E87-2411-D594-FF31CFD9B464}"/>
              </a:ext>
            </a:extLst>
          </p:cNvPr>
          <p:cNvSpPr/>
          <p:nvPr/>
        </p:nvSpPr>
        <p:spPr>
          <a:xfrm>
            <a:off x="9188428" y="2644346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90AB923-3152-5914-BCB6-36C280BF96DD}"/>
              </a:ext>
            </a:extLst>
          </p:cNvPr>
          <p:cNvSpPr/>
          <p:nvPr/>
        </p:nvSpPr>
        <p:spPr>
          <a:xfrm>
            <a:off x="5795886" y="181916"/>
            <a:ext cx="121081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1786-1788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37593881-C955-90CD-D41C-98E97599EA48}"/>
              </a:ext>
            </a:extLst>
          </p:cNvPr>
          <p:cNvSpPr/>
          <p:nvPr/>
        </p:nvSpPr>
        <p:spPr>
          <a:xfrm>
            <a:off x="11025878" y="3429000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5FCDE3D6-C058-DB33-2A51-A26F523B4513}"/>
              </a:ext>
            </a:extLst>
          </p:cNvPr>
          <p:cNvCxnSpPr>
            <a:cxnSpLocks/>
          </p:cNvCxnSpPr>
          <p:nvPr/>
        </p:nvCxnSpPr>
        <p:spPr>
          <a:xfrm flipH="1">
            <a:off x="10658901" y="3229728"/>
            <a:ext cx="180321" cy="19927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2D537F1B-F6DA-D638-DFE0-EA92FA89488E}"/>
              </a:ext>
            </a:extLst>
          </p:cNvPr>
          <p:cNvSpPr/>
          <p:nvPr/>
        </p:nvSpPr>
        <p:spPr>
          <a:xfrm>
            <a:off x="11432153" y="4237148"/>
            <a:ext cx="303408" cy="308279"/>
          </a:xfrm>
          <a:prstGeom prst="ellipse">
            <a:avLst/>
          </a:prstGeom>
          <a:solidFill>
            <a:schemeClr val="bg1">
              <a:lumMod val="6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B13E578-6CA2-2931-E903-1B7BA1D1C6DC}"/>
              </a:ext>
            </a:extLst>
          </p:cNvPr>
          <p:cNvSpPr/>
          <p:nvPr/>
        </p:nvSpPr>
        <p:spPr>
          <a:xfrm>
            <a:off x="10847277" y="5442869"/>
            <a:ext cx="303408" cy="308279"/>
          </a:xfrm>
          <a:prstGeom prst="ellipse">
            <a:avLst/>
          </a:prstGeom>
          <a:solidFill>
            <a:schemeClr val="bg1">
              <a:lumMod val="6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BF24BE85-EE0E-4ACA-DD9A-D54848EE5B63}"/>
              </a:ext>
            </a:extLst>
          </p:cNvPr>
          <p:cNvCxnSpPr>
            <a:cxnSpLocks/>
            <a:stCxn id="45" idx="7"/>
            <a:endCxn id="38" idx="4"/>
          </p:cNvCxnSpPr>
          <p:nvPr/>
        </p:nvCxnSpPr>
        <p:spPr>
          <a:xfrm flipV="1">
            <a:off x="11106252" y="4545427"/>
            <a:ext cx="477605" cy="94258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A28654EE-1409-35AB-EBC3-6F1FAB126D22}"/>
              </a:ext>
            </a:extLst>
          </p:cNvPr>
          <p:cNvCxnSpPr>
            <a:cxnSpLocks/>
            <a:stCxn id="38" idx="0"/>
            <a:endCxn id="35" idx="5"/>
          </p:cNvCxnSpPr>
          <p:nvPr/>
        </p:nvCxnSpPr>
        <p:spPr>
          <a:xfrm flipH="1" flipV="1">
            <a:off x="11284853" y="3692133"/>
            <a:ext cx="299004" cy="54501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A063A4B5-AF99-88CB-DE59-1B6FFC82C310}"/>
              </a:ext>
            </a:extLst>
          </p:cNvPr>
          <p:cNvCxnSpPr>
            <a:cxnSpLocks/>
            <a:stCxn id="35" idx="1"/>
            <a:endCxn id="31" idx="4"/>
          </p:cNvCxnSpPr>
          <p:nvPr/>
        </p:nvCxnSpPr>
        <p:spPr>
          <a:xfrm flipH="1" flipV="1">
            <a:off x="10259281" y="2458918"/>
            <a:ext cx="811030" cy="101522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8156256-E209-DA52-AFCD-50211E635CE1}"/>
              </a:ext>
            </a:extLst>
          </p:cNvPr>
          <p:cNvCxnSpPr>
            <a:cxnSpLocks/>
          </p:cNvCxnSpPr>
          <p:nvPr/>
        </p:nvCxnSpPr>
        <p:spPr>
          <a:xfrm flipH="1">
            <a:off x="10259281" y="1787857"/>
            <a:ext cx="303408" cy="341943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B2C7EA33-FBEC-4BD7-0033-A4491780F40D}"/>
              </a:ext>
            </a:extLst>
          </p:cNvPr>
          <p:cNvSpPr/>
          <p:nvPr/>
        </p:nvSpPr>
        <p:spPr>
          <a:xfrm>
            <a:off x="8329930" y="2952625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EBF4D0EE-8CF7-F849-7E98-C51066779BC3}"/>
              </a:ext>
            </a:extLst>
          </p:cNvPr>
          <p:cNvCxnSpPr>
            <a:cxnSpLocks/>
          </p:cNvCxnSpPr>
          <p:nvPr/>
        </p:nvCxnSpPr>
        <p:spPr>
          <a:xfrm>
            <a:off x="9026474" y="4725115"/>
            <a:ext cx="1277240" cy="543065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31957108-68FE-2248-E2DD-7029B924ECD4}"/>
              </a:ext>
            </a:extLst>
          </p:cNvPr>
          <p:cNvCxnSpPr>
            <a:cxnSpLocks/>
          </p:cNvCxnSpPr>
          <p:nvPr/>
        </p:nvCxnSpPr>
        <p:spPr>
          <a:xfrm flipH="1" flipV="1">
            <a:off x="9026474" y="4725115"/>
            <a:ext cx="859879" cy="392466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9C1CE913-A56C-C38B-2C8B-EAB215A33DA9}"/>
              </a:ext>
            </a:extLst>
          </p:cNvPr>
          <p:cNvSpPr/>
          <p:nvPr/>
        </p:nvSpPr>
        <p:spPr>
          <a:xfrm>
            <a:off x="7090547" y="2150638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A53105-B73E-760F-3B01-5F793FA86CF7}"/>
              </a:ext>
            </a:extLst>
          </p:cNvPr>
          <p:cNvSpPr/>
          <p:nvPr/>
        </p:nvSpPr>
        <p:spPr>
          <a:xfrm>
            <a:off x="6650445" y="551248"/>
            <a:ext cx="1210815" cy="287775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074C0CC-BB01-34B6-6B5A-633A7E5DBFFF}"/>
              </a:ext>
            </a:extLst>
          </p:cNvPr>
          <p:cNvSpPr/>
          <p:nvPr/>
        </p:nvSpPr>
        <p:spPr>
          <a:xfrm>
            <a:off x="7359541" y="3021085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66D99B7-786E-674C-76A6-788DF0A70E36}"/>
              </a:ext>
            </a:extLst>
          </p:cNvPr>
          <p:cNvSpPr/>
          <p:nvPr/>
        </p:nvSpPr>
        <p:spPr>
          <a:xfrm>
            <a:off x="7400376" y="3737279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253344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08CB1-81A2-9557-3AC9-686A47A99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001338B-15CC-C66C-E386-F1E1F7755016}"/>
              </a:ext>
            </a:extLst>
          </p:cNvPr>
          <p:cNvSpPr/>
          <p:nvPr/>
        </p:nvSpPr>
        <p:spPr>
          <a:xfrm>
            <a:off x="40008" y="145715"/>
            <a:ext cx="5651107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1788-1802 : Le prince survivant Nguyen Anh reprend Saïgon, Hué et Hanoi aux </a:t>
            </a:r>
            <a:r>
              <a:rPr lang="fr-FR" sz="1800" b="1" dirty="0" err="1"/>
              <a:t>Tayson</a:t>
            </a:r>
            <a:r>
              <a:rPr lang="fr-FR" sz="1800" b="1" dirty="0"/>
              <a:t> ; Il devient Gia Long, 1</a:t>
            </a:r>
            <a:r>
              <a:rPr lang="fr-FR" sz="1800" b="1" baseline="30000" dirty="0"/>
              <a:t>er</a:t>
            </a:r>
            <a:r>
              <a:rPr lang="fr-FR" sz="1800" b="1" dirty="0"/>
              <a:t> empereur d’Annam, ex-</a:t>
            </a:r>
            <a:r>
              <a:rPr lang="fr-FR" sz="1800" b="1" dirty="0" err="1"/>
              <a:t>Dai</a:t>
            </a:r>
            <a:r>
              <a:rPr lang="fr-FR" sz="1800" b="1" dirty="0"/>
              <a:t> Viêt</a:t>
            </a:r>
          </a:p>
          <a:p>
            <a:endParaRPr lang="fr-FR" dirty="0"/>
          </a:p>
          <a:p>
            <a:r>
              <a:rPr lang="fr-FR" dirty="0"/>
              <a:t>*1788 : </a:t>
            </a:r>
            <a:r>
              <a:rPr lang="fr-FR" sz="1700" dirty="0"/>
              <a:t>Le prince </a:t>
            </a:r>
            <a:r>
              <a:rPr lang="fr-FR" sz="1700" u="sng" dirty="0"/>
              <a:t>Nguyen Anh</a:t>
            </a:r>
            <a:r>
              <a:rPr lang="fr-FR" sz="1700" dirty="0"/>
              <a:t>, survivant du massacre de 1777</a:t>
            </a:r>
            <a:endParaRPr lang="fr-FR" sz="1700" u="sng" dirty="0"/>
          </a:p>
          <a:p>
            <a:r>
              <a:rPr lang="fr-FR" dirty="0"/>
              <a:t>Et armé par les Portugais de Macao</a:t>
            </a:r>
          </a:p>
          <a:p>
            <a:r>
              <a:rPr lang="fr-FR" dirty="0"/>
              <a:t>Reprend Saïgon</a:t>
            </a:r>
          </a:p>
          <a:p>
            <a:endParaRPr lang="fr-FR" dirty="0"/>
          </a:p>
          <a:p>
            <a:r>
              <a:rPr lang="fr-FR" dirty="0"/>
              <a:t>NB : Soutenu également par les Français</a:t>
            </a:r>
          </a:p>
          <a:p>
            <a:r>
              <a:rPr lang="fr-FR" dirty="0"/>
              <a:t>1787 : A Versailles, traité entre Louis XVI et Nguyen Anh Celui-ci étant représenté par Mgr Pineau de </a:t>
            </a:r>
            <a:r>
              <a:rPr lang="fr-FR" dirty="0" err="1"/>
              <a:t>Behaine</a:t>
            </a:r>
            <a:endParaRPr lang="fr-FR" dirty="0"/>
          </a:p>
          <a:p>
            <a:endParaRPr lang="fr-FR" dirty="0"/>
          </a:p>
          <a:p>
            <a:r>
              <a:rPr lang="fr-FR" dirty="0"/>
              <a:t>*1792 : Après avoir vaincu la flotte des </a:t>
            </a:r>
            <a:r>
              <a:rPr lang="fr-FR" dirty="0" err="1"/>
              <a:t>Tayson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dirty="0"/>
              <a:t>*1801 : Nguyen Anh s’empare de Hué…</a:t>
            </a:r>
          </a:p>
          <a:p>
            <a:r>
              <a:rPr lang="fr-FR" dirty="0"/>
              <a:t>*1802 : Puis de Hanoï…</a:t>
            </a:r>
          </a:p>
        </p:txBody>
      </p:sp>
      <p:pic>
        <p:nvPicPr>
          <p:cNvPr id="2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ABC6E1B7-E7BD-06A1-ECAA-6A0904FC18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95" t="48504" r="36127" b="24646"/>
          <a:stretch/>
        </p:blipFill>
        <p:spPr bwMode="auto">
          <a:xfrm>
            <a:off x="5795886" y="181916"/>
            <a:ext cx="6217083" cy="64941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0855AA65-E91A-BFB0-7FC6-5906BBCB4FD9}"/>
              </a:ext>
            </a:extLst>
          </p:cNvPr>
          <p:cNvSpPr/>
          <p:nvPr/>
        </p:nvSpPr>
        <p:spPr>
          <a:xfrm>
            <a:off x="8752723" y="4541687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268788AB-B8F2-3ADF-D668-CDE0C10179DD}"/>
              </a:ext>
            </a:extLst>
          </p:cNvPr>
          <p:cNvSpPr/>
          <p:nvPr/>
        </p:nvSpPr>
        <p:spPr>
          <a:xfrm>
            <a:off x="10259281" y="5223034"/>
            <a:ext cx="303408" cy="308279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D870B39-BBBF-658F-8B90-23B4CE5CAF10}"/>
              </a:ext>
            </a:extLst>
          </p:cNvPr>
          <p:cNvSpPr/>
          <p:nvPr/>
        </p:nvSpPr>
        <p:spPr>
          <a:xfrm>
            <a:off x="10107577" y="2150639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FA6B054-5780-4DF4-15E9-55BAF18861C9}"/>
              </a:ext>
            </a:extLst>
          </p:cNvPr>
          <p:cNvSpPr/>
          <p:nvPr/>
        </p:nvSpPr>
        <p:spPr>
          <a:xfrm>
            <a:off x="9188428" y="2644346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B92DA74-04B5-309F-DA43-A3671EBEF039}"/>
              </a:ext>
            </a:extLst>
          </p:cNvPr>
          <p:cNvSpPr/>
          <p:nvPr/>
        </p:nvSpPr>
        <p:spPr>
          <a:xfrm>
            <a:off x="5795886" y="181916"/>
            <a:ext cx="121081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1788-1802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4DBDC479-4531-96A3-990C-0C91AEE54ED0}"/>
              </a:ext>
            </a:extLst>
          </p:cNvPr>
          <p:cNvSpPr/>
          <p:nvPr/>
        </p:nvSpPr>
        <p:spPr>
          <a:xfrm>
            <a:off x="11025878" y="3429000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402CD886-04FA-A5E0-3BAF-0A7997B8A778}"/>
              </a:ext>
            </a:extLst>
          </p:cNvPr>
          <p:cNvSpPr/>
          <p:nvPr/>
        </p:nvSpPr>
        <p:spPr>
          <a:xfrm>
            <a:off x="10847277" y="5442869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F4DD948F-7483-ADD1-B3B2-3F29AEF70C62}"/>
              </a:ext>
            </a:extLst>
          </p:cNvPr>
          <p:cNvCxnSpPr>
            <a:cxnSpLocks/>
            <a:endCxn id="45" idx="5"/>
          </p:cNvCxnSpPr>
          <p:nvPr/>
        </p:nvCxnSpPr>
        <p:spPr>
          <a:xfrm flipH="1" flipV="1">
            <a:off x="11106252" y="5706002"/>
            <a:ext cx="629309" cy="7357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7FF99118-330C-E7AF-DB6F-20EFC7A76068}"/>
              </a:ext>
            </a:extLst>
          </p:cNvPr>
          <p:cNvCxnSpPr>
            <a:cxnSpLocks/>
            <a:endCxn id="35" idx="4"/>
          </p:cNvCxnSpPr>
          <p:nvPr/>
        </p:nvCxnSpPr>
        <p:spPr>
          <a:xfrm flipH="1" flipV="1">
            <a:off x="11177582" y="3737279"/>
            <a:ext cx="409367" cy="11126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E62E16F4-711B-6C5A-EE10-CE8194D4104F}"/>
              </a:ext>
            </a:extLst>
          </p:cNvPr>
          <p:cNvCxnSpPr>
            <a:cxnSpLocks/>
            <a:stCxn id="35" idx="1"/>
            <a:endCxn id="31" idx="4"/>
          </p:cNvCxnSpPr>
          <p:nvPr/>
        </p:nvCxnSpPr>
        <p:spPr>
          <a:xfrm flipH="1" flipV="1">
            <a:off x="10259281" y="2458918"/>
            <a:ext cx="811030" cy="10152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185087AF-FA4A-EC25-5A8C-779F44ED26D2}"/>
              </a:ext>
            </a:extLst>
          </p:cNvPr>
          <p:cNvCxnSpPr>
            <a:cxnSpLocks/>
            <a:stCxn id="45" idx="7"/>
          </p:cNvCxnSpPr>
          <p:nvPr/>
        </p:nvCxnSpPr>
        <p:spPr>
          <a:xfrm flipV="1">
            <a:off x="11106252" y="4849966"/>
            <a:ext cx="480697" cy="63804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5490D70F-B0E2-6E9A-ED62-F73F8B629A0B}"/>
              </a:ext>
            </a:extLst>
          </p:cNvPr>
          <p:cNvSpPr/>
          <p:nvPr/>
        </p:nvSpPr>
        <p:spPr>
          <a:xfrm>
            <a:off x="8329930" y="2952625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5629668F-ADFA-A69B-91E6-0871CC135592}"/>
              </a:ext>
            </a:extLst>
          </p:cNvPr>
          <p:cNvCxnSpPr>
            <a:cxnSpLocks/>
          </p:cNvCxnSpPr>
          <p:nvPr/>
        </p:nvCxnSpPr>
        <p:spPr>
          <a:xfrm>
            <a:off x="9026474" y="4725115"/>
            <a:ext cx="1277240" cy="543065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6C3144C4-B8E9-0213-2658-E2EF33CABBE3}"/>
              </a:ext>
            </a:extLst>
          </p:cNvPr>
          <p:cNvCxnSpPr>
            <a:cxnSpLocks/>
          </p:cNvCxnSpPr>
          <p:nvPr/>
        </p:nvCxnSpPr>
        <p:spPr>
          <a:xfrm flipH="1" flipV="1">
            <a:off x="9026474" y="4725115"/>
            <a:ext cx="859879" cy="392466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D625FD70-0EC7-23A6-F77E-F9CCEE635FF5}"/>
              </a:ext>
            </a:extLst>
          </p:cNvPr>
          <p:cNvSpPr/>
          <p:nvPr/>
        </p:nvSpPr>
        <p:spPr>
          <a:xfrm>
            <a:off x="7090547" y="2150638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1FD4F7-30EA-5F1F-7029-7B3A8A37D796}"/>
              </a:ext>
            </a:extLst>
          </p:cNvPr>
          <p:cNvSpPr/>
          <p:nvPr/>
        </p:nvSpPr>
        <p:spPr>
          <a:xfrm>
            <a:off x="6650445" y="551248"/>
            <a:ext cx="1210815" cy="287775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C01F708-99D4-86DC-790B-EED088D1C89B}"/>
              </a:ext>
            </a:extLst>
          </p:cNvPr>
          <p:cNvSpPr/>
          <p:nvPr/>
        </p:nvSpPr>
        <p:spPr>
          <a:xfrm>
            <a:off x="7359541" y="3021085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5FD04AD-21A1-AEAF-72B8-B0253EA9C580}"/>
              </a:ext>
            </a:extLst>
          </p:cNvPr>
          <p:cNvSpPr/>
          <p:nvPr/>
        </p:nvSpPr>
        <p:spPr>
          <a:xfrm>
            <a:off x="7400376" y="3737279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114667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F3BAD-3AD1-C1A0-B668-DA45C3150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0C27D2-BFA3-6C2C-0883-3FFFD979175B}"/>
              </a:ext>
            </a:extLst>
          </p:cNvPr>
          <p:cNvSpPr/>
          <p:nvPr/>
        </p:nvSpPr>
        <p:spPr>
          <a:xfrm>
            <a:off x="40008" y="145715"/>
            <a:ext cx="5651107" cy="45089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1788-1802 : Le prince survivant Nguyen Anh reprend Saïgon, Hué et Hanoi aux </a:t>
            </a:r>
            <a:r>
              <a:rPr lang="fr-FR" sz="1800" b="1" dirty="0" err="1"/>
              <a:t>Tayson</a:t>
            </a:r>
            <a:r>
              <a:rPr lang="fr-FR" sz="1800" b="1" dirty="0"/>
              <a:t> ; Il devient Gia Long, 1</a:t>
            </a:r>
            <a:r>
              <a:rPr lang="fr-FR" sz="1800" b="1" baseline="30000" dirty="0"/>
              <a:t>er</a:t>
            </a:r>
            <a:r>
              <a:rPr lang="fr-FR" sz="1800" b="1" dirty="0"/>
              <a:t> empereur d’Annam, ex-</a:t>
            </a:r>
            <a:r>
              <a:rPr lang="fr-FR" sz="1800" b="1" dirty="0" err="1"/>
              <a:t>Dai</a:t>
            </a:r>
            <a:r>
              <a:rPr lang="fr-FR" sz="1800" b="1" dirty="0"/>
              <a:t> Viêt</a:t>
            </a:r>
          </a:p>
          <a:p>
            <a:endParaRPr lang="fr-FR" dirty="0"/>
          </a:p>
          <a:p>
            <a:r>
              <a:rPr lang="fr-FR" dirty="0"/>
              <a:t>*1802 : Le </a:t>
            </a:r>
            <a:r>
              <a:rPr lang="fr-FR" dirty="0" err="1"/>
              <a:t>Dai</a:t>
            </a:r>
            <a:r>
              <a:rPr lang="fr-FR" dirty="0"/>
              <a:t> Viêt réunifié prend le nom d’Annam</a:t>
            </a:r>
          </a:p>
          <a:p>
            <a:endParaRPr lang="fr-FR" dirty="0"/>
          </a:p>
          <a:p>
            <a:r>
              <a:rPr lang="fr-FR" dirty="0"/>
              <a:t>*Nguyen Anh se proclame roi sous le nom de </a:t>
            </a:r>
            <a:r>
              <a:rPr lang="fr-FR" u="sng" dirty="0"/>
              <a:t>Gia Long</a:t>
            </a:r>
          </a:p>
          <a:p>
            <a:r>
              <a:rPr lang="fr-FR" dirty="0"/>
              <a:t>Et il fonde la dynastie des Nguyen</a:t>
            </a:r>
          </a:p>
          <a:p>
            <a:endParaRPr lang="fr-FR" dirty="0"/>
          </a:p>
          <a:p>
            <a:r>
              <a:rPr lang="fr-FR" sz="1700" dirty="0"/>
              <a:t>*</a:t>
            </a:r>
            <a:r>
              <a:rPr lang="fr-FR" sz="1700" u="sng" dirty="0"/>
              <a:t>1806 : Il prend le titre d’empereur avec l’accord de la Chine</a:t>
            </a:r>
          </a:p>
          <a:p>
            <a:endParaRPr lang="fr-FR" u="sng" dirty="0"/>
          </a:p>
          <a:p>
            <a:r>
              <a:rPr lang="fr-FR" dirty="0"/>
              <a:t>*L’Annam divisé administrativement en trois…</a:t>
            </a:r>
          </a:p>
          <a:p>
            <a:r>
              <a:rPr lang="fr-FR" dirty="0"/>
              <a:t>Bac Ky au nord, Trung Ky au centre et Nam Ky au sud</a:t>
            </a:r>
          </a:p>
          <a:p>
            <a:r>
              <a:rPr lang="fr-FR" dirty="0"/>
              <a:t>Capitale : Hué</a:t>
            </a:r>
          </a:p>
          <a:p>
            <a:endParaRPr lang="fr-FR" dirty="0"/>
          </a:p>
          <a:p>
            <a:r>
              <a:rPr lang="fr-FR" dirty="0"/>
              <a:t>*Et maintenant, la Birmanie…</a:t>
            </a:r>
          </a:p>
        </p:txBody>
      </p:sp>
      <p:pic>
        <p:nvPicPr>
          <p:cNvPr id="2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BE899DB8-2D7D-BBC1-1F59-6840BA436F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95" t="48504" r="36127" b="24646"/>
          <a:stretch/>
        </p:blipFill>
        <p:spPr bwMode="auto">
          <a:xfrm>
            <a:off x="5795886" y="181916"/>
            <a:ext cx="6217083" cy="64941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666B769B-11B5-EAF6-85FD-0E84B3FA56C1}"/>
              </a:ext>
            </a:extLst>
          </p:cNvPr>
          <p:cNvSpPr/>
          <p:nvPr/>
        </p:nvSpPr>
        <p:spPr>
          <a:xfrm>
            <a:off x="8752723" y="4541687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3BC90652-D7EE-12BF-D78A-F8CA70A57C7B}"/>
              </a:ext>
            </a:extLst>
          </p:cNvPr>
          <p:cNvSpPr/>
          <p:nvPr/>
        </p:nvSpPr>
        <p:spPr>
          <a:xfrm>
            <a:off x="10259281" y="5223034"/>
            <a:ext cx="303408" cy="308279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ED0452C6-EF4D-0C3B-D817-77F71514C88E}"/>
              </a:ext>
            </a:extLst>
          </p:cNvPr>
          <p:cNvSpPr/>
          <p:nvPr/>
        </p:nvSpPr>
        <p:spPr>
          <a:xfrm>
            <a:off x="10107577" y="2150639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14791CF-D8E1-22B5-BA77-FE7CF9672D3B}"/>
              </a:ext>
            </a:extLst>
          </p:cNvPr>
          <p:cNvSpPr/>
          <p:nvPr/>
        </p:nvSpPr>
        <p:spPr>
          <a:xfrm>
            <a:off x="9188428" y="2644346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D06FC3C-43C3-EB05-EBAE-6F4749078AE5}"/>
              </a:ext>
            </a:extLst>
          </p:cNvPr>
          <p:cNvSpPr/>
          <p:nvPr/>
        </p:nvSpPr>
        <p:spPr>
          <a:xfrm>
            <a:off x="5795886" y="181916"/>
            <a:ext cx="121081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1802-1806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46A25208-8305-DDEC-1A9E-EBCAD41C64D9}"/>
              </a:ext>
            </a:extLst>
          </p:cNvPr>
          <p:cNvSpPr/>
          <p:nvPr/>
        </p:nvSpPr>
        <p:spPr>
          <a:xfrm>
            <a:off x="11025878" y="3429000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06D1A5B4-EBE7-FA90-0B39-FE13245091A7}"/>
              </a:ext>
            </a:extLst>
          </p:cNvPr>
          <p:cNvSpPr/>
          <p:nvPr/>
        </p:nvSpPr>
        <p:spPr>
          <a:xfrm>
            <a:off x="10847277" y="5442869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B3DFBC16-79B3-9B19-A420-AB67916C221B}"/>
              </a:ext>
            </a:extLst>
          </p:cNvPr>
          <p:cNvCxnSpPr>
            <a:cxnSpLocks/>
            <a:endCxn id="45" idx="5"/>
          </p:cNvCxnSpPr>
          <p:nvPr/>
        </p:nvCxnSpPr>
        <p:spPr>
          <a:xfrm flipH="1" flipV="1">
            <a:off x="11106252" y="5706002"/>
            <a:ext cx="629309" cy="7357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BF8D8D0-4B7A-26D7-77AC-1150852B43AC}"/>
              </a:ext>
            </a:extLst>
          </p:cNvPr>
          <p:cNvCxnSpPr>
            <a:cxnSpLocks/>
            <a:endCxn id="35" idx="4"/>
          </p:cNvCxnSpPr>
          <p:nvPr/>
        </p:nvCxnSpPr>
        <p:spPr>
          <a:xfrm flipH="1" flipV="1">
            <a:off x="11177582" y="3737279"/>
            <a:ext cx="409367" cy="11126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AC7DECC0-09A9-B5DF-C1C1-C4EC3E851DF7}"/>
              </a:ext>
            </a:extLst>
          </p:cNvPr>
          <p:cNvCxnSpPr>
            <a:cxnSpLocks/>
            <a:stCxn id="35" idx="1"/>
            <a:endCxn id="31" idx="4"/>
          </p:cNvCxnSpPr>
          <p:nvPr/>
        </p:nvCxnSpPr>
        <p:spPr>
          <a:xfrm flipH="1" flipV="1">
            <a:off x="10259281" y="2458918"/>
            <a:ext cx="811030" cy="10152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67E673F-97F0-2DEC-F50E-433D1B9EAD9D}"/>
              </a:ext>
            </a:extLst>
          </p:cNvPr>
          <p:cNvCxnSpPr>
            <a:cxnSpLocks/>
            <a:stCxn id="45" idx="7"/>
          </p:cNvCxnSpPr>
          <p:nvPr/>
        </p:nvCxnSpPr>
        <p:spPr>
          <a:xfrm flipV="1">
            <a:off x="11106252" y="4849966"/>
            <a:ext cx="480697" cy="63804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2BD48742-AE7F-62CC-959E-8F1079AB8017}"/>
              </a:ext>
            </a:extLst>
          </p:cNvPr>
          <p:cNvSpPr/>
          <p:nvPr/>
        </p:nvSpPr>
        <p:spPr>
          <a:xfrm>
            <a:off x="8329930" y="2952625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EE38F59C-12CA-81A8-0FA6-39038494B9EF}"/>
              </a:ext>
            </a:extLst>
          </p:cNvPr>
          <p:cNvCxnSpPr>
            <a:cxnSpLocks/>
          </p:cNvCxnSpPr>
          <p:nvPr/>
        </p:nvCxnSpPr>
        <p:spPr>
          <a:xfrm>
            <a:off x="9026474" y="4725115"/>
            <a:ext cx="1277240" cy="543065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9EE2AF51-ED5F-0B94-8571-78508535C422}"/>
              </a:ext>
            </a:extLst>
          </p:cNvPr>
          <p:cNvCxnSpPr>
            <a:cxnSpLocks/>
          </p:cNvCxnSpPr>
          <p:nvPr/>
        </p:nvCxnSpPr>
        <p:spPr>
          <a:xfrm flipH="1" flipV="1">
            <a:off x="9026474" y="4725115"/>
            <a:ext cx="859879" cy="392466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B7CBE9A6-D605-0B16-9963-0DCDBB68DCF3}"/>
              </a:ext>
            </a:extLst>
          </p:cNvPr>
          <p:cNvSpPr/>
          <p:nvPr/>
        </p:nvSpPr>
        <p:spPr>
          <a:xfrm>
            <a:off x="7090547" y="2150638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EF67AC-E48A-32CD-9762-E20D4180D963}"/>
              </a:ext>
            </a:extLst>
          </p:cNvPr>
          <p:cNvSpPr/>
          <p:nvPr/>
        </p:nvSpPr>
        <p:spPr>
          <a:xfrm>
            <a:off x="6650445" y="551248"/>
            <a:ext cx="1210815" cy="287775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C0003C7-C1F8-5B6E-61DD-219A266EF1B5}"/>
              </a:ext>
            </a:extLst>
          </p:cNvPr>
          <p:cNvSpPr/>
          <p:nvPr/>
        </p:nvSpPr>
        <p:spPr>
          <a:xfrm>
            <a:off x="7359541" y="3021085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C13B42B-E545-B26D-EB39-8A82F12B5C2A}"/>
              </a:ext>
            </a:extLst>
          </p:cNvPr>
          <p:cNvSpPr/>
          <p:nvPr/>
        </p:nvSpPr>
        <p:spPr>
          <a:xfrm>
            <a:off x="7400376" y="3737279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483180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8282" y="147183"/>
            <a:ext cx="7524463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1740-1824 : La Birmanie réunifiée des </a:t>
            </a:r>
            <a:r>
              <a:rPr lang="fr-FR" b="1" dirty="0" err="1"/>
              <a:t>Konbaung</a:t>
            </a:r>
            <a:r>
              <a:rPr lang="fr-FR" b="1" dirty="0"/>
              <a:t> à son apogée</a:t>
            </a:r>
          </a:p>
          <a:p>
            <a:endParaRPr lang="fr-FR" b="1" dirty="0"/>
          </a:p>
          <a:p>
            <a:r>
              <a:rPr lang="fr-FR" sz="1800" b="1" dirty="0"/>
              <a:t>1740-1752 : Dans la Birmanie divisée, les Môns de </a:t>
            </a:r>
            <a:r>
              <a:rPr lang="fr-FR" sz="1800" b="1" dirty="0" err="1"/>
              <a:t>Pégou</a:t>
            </a:r>
            <a:r>
              <a:rPr lang="fr-FR" sz="1800" b="1" dirty="0"/>
              <a:t> se révoltent et s’emparent de Toungoo et de la capitale Ava</a:t>
            </a:r>
          </a:p>
          <a:p>
            <a:endParaRPr lang="fr-FR" dirty="0"/>
          </a:p>
          <a:p>
            <a:r>
              <a:rPr lang="fr-FR" dirty="0"/>
              <a:t>*Depuis 1629 : Une Birmanie vaste mais affaiblie et divisée…</a:t>
            </a:r>
          </a:p>
          <a:p>
            <a:r>
              <a:rPr lang="fr-FR" dirty="0"/>
              <a:t>- Le Lan Na vassal est passé sous influence siamoise</a:t>
            </a:r>
          </a:p>
          <a:p>
            <a:r>
              <a:rPr lang="fr-FR" dirty="0"/>
              <a:t>- Et au sud, </a:t>
            </a:r>
            <a:r>
              <a:rPr lang="fr-FR" dirty="0" err="1"/>
              <a:t>Pégou</a:t>
            </a:r>
            <a:r>
              <a:rPr lang="fr-FR" dirty="0"/>
              <a:t>, capitale jusqu’en 1599, rejette le pouvoir central d’Ava</a:t>
            </a:r>
          </a:p>
          <a:p>
            <a:endParaRPr lang="fr-FR" dirty="0"/>
          </a:p>
          <a:p>
            <a:r>
              <a:rPr lang="fr-FR" dirty="0"/>
              <a:t>*1740 : Les Môns de </a:t>
            </a:r>
            <a:r>
              <a:rPr lang="fr-FR" dirty="0" err="1"/>
              <a:t>Pégou</a:t>
            </a:r>
            <a:r>
              <a:rPr lang="fr-FR" dirty="0"/>
              <a:t> se révoltent ; Et …</a:t>
            </a:r>
          </a:p>
          <a:p>
            <a:endParaRPr lang="fr-FR" dirty="0"/>
          </a:p>
          <a:p>
            <a:r>
              <a:rPr lang="fr-FR" dirty="0"/>
              <a:t>*1752 : Ils s’emparent de Toungoo</a:t>
            </a:r>
          </a:p>
          <a:p>
            <a:r>
              <a:rPr lang="fr-FR" dirty="0"/>
              <a:t>Puis de la capitale, Ava…</a:t>
            </a:r>
          </a:p>
        </p:txBody>
      </p:sp>
      <p:pic>
        <p:nvPicPr>
          <p:cNvPr id="6" name="Picture 2" descr="C:\Users\Christophe\Pictures\My Scans\2016-02 (févr.)\scan0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081" y="139011"/>
            <a:ext cx="4238636" cy="65799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B9754FB2-D7C3-FE31-B595-B3CB13C77836}"/>
              </a:ext>
            </a:extLst>
          </p:cNvPr>
          <p:cNvSpPr/>
          <p:nvPr/>
        </p:nvSpPr>
        <p:spPr>
          <a:xfrm>
            <a:off x="9552488" y="2650906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521037DE-51A5-8217-BA39-DF6BD21017A9}"/>
              </a:ext>
            </a:extLst>
          </p:cNvPr>
          <p:cNvCxnSpPr>
            <a:cxnSpLocks/>
            <a:endCxn id="3" idx="4"/>
          </p:cNvCxnSpPr>
          <p:nvPr/>
        </p:nvCxnSpPr>
        <p:spPr>
          <a:xfrm flipH="1" flipV="1">
            <a:off x="9704192" y="2959185"/>
            <a:ext cx="151704" cy="1384557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9C4C7749-093D-5CD1-0AD5-91C261C98A73}"/>
              </a:ext>
            </a:extLst>
          </p:cNvPr>
          <p:cNvSpPr/>
          <p:nvPr/>
        </p:nvSpPr>
        <p:spPr>
          <a:xfrm>
            <a:off x="10367668" y="3806983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46AE30-C78B-8C6B-4C0F-94BD2F61E8EF}"/>
              </a:ext>
            </a:extLst>
          </p:cNvPr>
          <p:cNvSpPr/>
          <p:nvPr/>
        </p:nvSpPr>
        <p:spPr>
          <a:xfrm>
            <a:off x="7835081" y="139011"/>
            <a:ext cx="121081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1740-1752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2DF45F-A99A-1EDD-AF4F-38D4BD7EE84C}"/>
              </a:ext>
            </a:extLst>
          </p:cNvPr>
          <p:cNvSpPr/>
          <p:nvPr/>
        </p:nvSpPr>
        <p:spPr>
          <a:xfrm>
            <a:off x="8965027" y="2276774"/>
            <a:ext cx="1291684" cy="163990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82CAE97-B906-686F-B353-18D43D4F0CE0}"/>
              </a:ext>
            </a:extLst>
          </p:cNvPr>
          <p:cNvSpPr/>
          <p:nvPr/>
        </p:nvSpPr>
        <p:spPr>
          <a:xfrm>
            <a:off x="9677087" y="3499046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2F134F2-6E90-5A4E-17E1-A74DF3CDAE59}"/>
              </a:ext>
            </a:extLst>
          </p:cNvPr>
          <p:cNvSpPr/>
          <p:nvPr/>
        </p:nvSpPr>
        <p:spPr>
          <a:xfrm>
            <a:off x="10718001" y="488288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DD310A0-4DB9-F047-2100-7DCC7E497B01}"/>
              </a:ext>
            </a:extLst>
          </p:cNvPr>
          <p:cNvSpPr/>
          <p:nvPr/>
        </p:nvSpPr>
        <p:spPr>
          <a:xfrm>
            <a:off x="9676325" y="4103640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32937209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94333</TotalTime>
  <Words>2189</Words>
  <Application>Microsoft Office PowerPoint</Application>
  <PresentationFormat>Grand écran</PresentationFormat>
  <Paragraphs>484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721</cp:revision>
  <dcterms:created xsi:type="dcterms:W3CDTF">2023-07-15T08:08:34Z</dcterms:created>
  <dcterms:modified xsi:type="dcterms:W3CDTF">2024-12-17T11:25:12Z</dcterms:modified>
</cp:coreProperties>
</file>