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12761" r:id="rId2"/>
    <p:sldId id="12765" r:id="rId3"/>
    <p:sldId id="12787" r:id="rId4"/>
    <p:sldId id="990" r:id="rId5"/>
    <p:sldId id="6074" r:id="rId6"/>
    <p:sldId id="6168" r:id="rId7"/>
    <p:sldId id="6169" r:id="rId8"/>
    <p:sldId id="12793" r:id="rId9"/>
    <p:sldId id="796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86424" autoAdjust="0"/>
  </p:normalViewPr>
  <p:slideViewPr>
    <p:cSldViewPr snapToGrid="0">
      <p:cViewPr varScale="1">
        <p:scale>
          <a:sx n="60" d="100"/>
          <a:sy n="60" d="100"/>
        </p:scale>
        <p:origin x="103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0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48686-C0E2-2549-33D4-492568817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415BD31-9922-6091-611B-1A78B6480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41376C-02D0-8545-5CEC-2068A87AF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50437D-017C-ED5E-3639-46195A2BB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05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B61AF-1785-E782-85D9-1BEEF8065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606977-955B-511D-5AFF-547BAFFB6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FD8C22C-35B2-F1E0-304C-8FB611AC9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7DE1D2-B4BF-5DF8-442A-4AE219E92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97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40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FD2EB-46F7-EAFF-DCCE-C0B285CF3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BFE25DD-5509-593E-EA05-D4BA957C1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17 décembre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2024 (5/15)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14 janvier 2025 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(6/15)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</a:t>
            </a:r>
            <a:r>
              <a:rPr lang="fr-FR" sz="2800" dirty="0">
                <a:latin typeface="+mn-lt"/>
              </a:rPr>
              <a:t>815-1914 : La conquête européenne de l’Asie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Inde britannique ; Insulinde hollandaise et britannique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Indochine britannique et française, le Siam, Etat-tampon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Philippines américaines ; La Chine, de l’apogée à l’aliénation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Le Japon, de l’ouverture forcée à la modernisation et à l’impérialisme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6D7957-0FD1-2649-9E00-B6F56F9A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633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CE7EE-8018-E23C-DB2E-6DF1E3055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080E1BCE-082A-3531-603D-EFB26ABAD1DB}"/>
              </a:ext>
            </a:extLst>
          </p:cNvPr>
          <p:cNvSpPr/>
          <p:nvPr/>
        </p:nvSpPr>
        <p:spPr>
          <a:xfrm>
            <a:off x="165309" y="116640"/>
            <a:ext cx="11861381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1598-1798 : En Insulinde et en Asie orientale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, naissance, apogée et d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éclin de la VOC, compagnie hollandaise des Indes orientales</a:t>
            </a:r>
          </a:p>
          <a:p>
            <a:pPr>
              <a:lnSpc>
                <a:spcPct val="107000"/>
              </a:lnSpc>
            </a:pPr>
            <a:endParaRPr lang="fr-FR" sz="1600" dirty="0"/>
          </a:p>
          <a:p>
            <a:r>
              <a:rPr lang="fr-FR" sz="1600" b="1" dirty="0"/>
              <a:t>1) 650-1390 : L’Insulinde, un monde insulaire polynucléaire, hindouiste et bouddhiste, dominé successivement par deux empires maritimes et commerciaux : A Sumatra, l’empire de </a:t>
            </a:r>
            <a:r>
              <a:rPr lang="fr-FR" sz="1600" b="1" dirty="0" err="1"/>
              <a:t>Srivijaya</a:t>
            </a:r>
            <a:r>
              <a:rPr lang="fr-FR" sz="1600" b="1" dirty="0"/>
              <a:t> ; Puis à Java, l’empire de </a:t>
            </a:r>
            <a:r>
              <a:rPr lang="fr-FR" sz="1600" b="1" dirty="0" err="1"/>
              <a:t>Majapahit</a:t>
            </a:r>
            <a:r>
              <a:rPr lang="fr-FR" sz="1600" b="1" dirty="0"/>
              <a:t> </a:t>
            </a:r>
          </a:p>
          <a:p>
            <a:r>
              <a:rPr lang="fr-FR" sz="1600" dirty="0"/>
              <a:t>650-1025 : A Sumatra et en Malaisie, la puissante thalassocratie de </a:t>
            </a:r>
            <a:r>
              <a:rPr lang="fr-FR" sz="1600" dirty="0" err="1"/>
              <a:t>Srivijaya</a:t>
            </a:r>
            <a:r>
              <a:rPr lang="fr-FR" sz="1600" dirty="0"/>
              <a:t> domine l’Insulinde ; A Java, 1</a:t>
            </a:r>
            <a:r>
              <a:rPr lang="fr-FR" sz="1600" baseline="30000" dirty="0"/>
              <a:t>ers</a:t>
            </a:r>
            <a:r>
              <a:rPr lang="fr-FR" sz="1600" dirty="0"/>
              <a:t> royaumes : Sailendra, (1</a:t>
            </a:r>
            <a:r>
              <a:rPr lang="fr-FR" sz="1600" baseline="30000" dirty="0"/>
              <a:t>er</a:t>
            </a:r>
            <a:r>
              <a:rPr lang="fr-FR" sz="1600" dirty="0"/>
              <a:t>) Mataram</a:t>
            </a:r>
          </a:p>
          <a:p>
            <a:r>
              <a:rPr lang="fr-FR" sz="1600" dirty="0"/>
              <a:t>1025-1292 : Déclin de </a:t>
            </a:r>
            <a:r>
              <a:rPr lang="fr-FR" sz="1600" dirty="0" err="1"/>
              <a:t>Srivijaya</a:t>
            </a:r>
            <a:r>
              <a:rPr lang="fr-FR" sz="1600" dirty="0"/>
              <a:t> et montée en puissance des royaumes javanais : </a:t>
            </a:r>
            <a:r>
              <a:rPr lang="fr-FR" sz="1600" dirty="0" err="1"/>
              <a:t>Kédiri</a:t>
            </a:r>
            <a:r>
              <a:rPr lang="fr-FR" sz="1600" dirty="0"/>
              <a:t>, </a:t>
            </a:r>
            <a:r>
              <a:rPr lang="fr-FR" sz="1600" dirty="0" err="1"/>
              <a:t>Singasari</a:t>
            </a:r>
            <a:r>
              <a:rPr lang="fr-FR" sz="1600" dirty="0"/>
              <a:t>, </a:t>
            </a:r>
            <a:r>
              <a:rPr lang="fr-FR" sz="1600" dirty="0" err="1"/>
              <a:t>Majapahit</a:t>
            </a:r>
            <a:endParaRPr lang="fr-FR" sz="1600" dirty="0"/>
          </a:p>
          <a:p>
            <a:r>
              <a:rPr lang="fr-FR" sz="1600" dirty="0"/>
              <a:t>1292-1390 : La puissante thalassocratie javanaise de </a:t>
            </a:r>
            <a:r>
              <a:rPr lang="fr-FR" sz="1600" dirty="0" err="1"/>
              <a:t>Majapahit</a:t>
            </a:r>
            <a:r>
              <a:rPr lang="fr-FR" sz="1600" dirty="0"/>
              <a:t> domine l’Insulinde</a:t>
            </a:r>
          </a:p>
          <a:p>
            <a:endParaRPr lang="fr-FR" sz="1600" b="1" dirty="0"/>
          </a:p>
          <a:p>
            <a:r>
              <a:rPr lang="fr-FR" sz="1600" b="1" dirty="0"/>
              <a:t>2) 1402-1675 : Du XVe au XVIIe siècle, diffusion de l’Islam ; Naissances et apogées des sultanats</a:t>
            </a:r>
          </a:p>
          <a:p>
            <a:r>
              <a:rPr lang="fr-FR" sz="1600" dirty="0"/>
              <a:t>1390-1500 : Déclin du </a:t>
            </a:r>
            <a:r>
              <a:rPr lang="fr-FR" sz="1600" dirty="0" err="1"/>
              <a:t>Majapahit</a:t>
            </a:r>
            <a:r>
              <a:rPr lang="fr-FR" sz="1600" dirty="0"/>
              <a:t> hindouiste et bouddhiste, et diffusion de l’Islam</a:t>
            </a:r>
          </a:p>
          <a:p>
            <a:r>
              <a:rPr lang="fr-FR" sz="1600" dirty="0"/>
              <a:t>1402-1675 : Naissances et apogées des sultanats : Malacca, </a:t>
            </a:r>
            <a:r>
              <a:rPr lang="fr-FR" sz="1600" dirty="0" err="1"/>
              <a:t>Demak</a:t>
            </a:r>
            <a:r>
              <a:rPr lang="fr-FR" sz="1600" dirty="0"/>
              <a:t>, Ternate, Tidore, Aceh, Brunei, </a:t>
            </a:r>
            <a:r>
              <a:rPr lang="fr-FR" sz="1600" dirty="0" err="1"/>
              <a:t>Banten</a:t>
            </a:r>
            <a:r>
              <a:rPr lang="fr-FR" sz="1600" dirty="0"/>
              <a:t>, (2</a:t>
            </a:r>
            <a:r>
              <a:rPr lang="fr-FR" sz="1600" baseline="30000" dirty="0"/>
              <a:t>ème</a:t>
            </a:r>
            <a:r>
              <a:rPr lang="fr-FR" sz="1600" dirty="0"/>
              <a:t>) Mataram, Macassar, Banjarmasin et Palembang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2130C657-282A-39F5-0FD0-DA27A37160D0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92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F1C8F-2DC2-4D2D-E2D5-CF2EF2237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0FFE0836-6E96-6BF4-F4AE-7C25BF5890A5}"/>
              </a:ext>
            </a:extLst>
          </p:cNvPr>
          <p:cNvSpPr/>
          <p:nvPr/>
        </p:nvSpPr>
        <p:spPr>
          <a:xfrm>
            <a:off x="165309" y="116640"/>
            <a:ext cx="11861381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3) 1598-1730 : Naissance et apogée de la VOC, compagnie hollandaise des Indes orientales</a:t>
            </a:r>
          </a:p>
          <a:p>
            <a:r>
              <a:rPr lang="fr-FR" sz="1600" dirty="0"/>
              <a:t>1598-1619 : Après les Portugais au XVIe siècle, arrivées des Hollandais de la VOC, puis des Anglais de l’EIC, compagnie anglaise des Indes</a:t>
            </a:r>
          </a:p>
          <a:p>
            <a:r>
              <a:rPr lang="fr-FR" sz="1600" dirty="0"/>
              <a:t>1620-1623 : La VOC hollandaise exclut les Britanniques de l’EIC</a:t>
            </a:r>
          </a:p>
          <a:p>
            <a:r>
              <a:rPr lang="fr-FR" sz="1600" dirty="0"/>
              <a:t>1625-1645 : Face à l’intrusion européenne, les sultanats réagissent ; La VOC prend Malacca aux Portugais et parvient à soumettre les sultans plus puissants : </a:t>
            </a:r>
            <a:r>
              <a:rPr lang="fr-FR" sz="1600" dirty="0" err="1"/>
              <a:t>Iskandar</a:t>
            </a:r>
            <a:r>
              <a:rPr lang="fr-FR" sz="1600" dirty="0"/>
              <a:t> Muda d’Aceh et </a:t>
            </a:r>
            <a:r>
              <a:rPr lang="fr-FR" sz="1600" dirty="0" err="1"/>
              <a:t>Agung</a:t>
            </a:r>
            <a:r>
              <a:rPr lang="fr-FR" sz="1600" dirty="0"/>
              <a:t> de Mataram </a:t>
            </a:r>
          </a:p>
          <a:p>
            <a:r>
              <a:rPr lang="fr-FR" sz="1600" dirty="0"/>
              <a:t>1620-1730 : Depuis Amsterdam et Batavia, la VOC hollandaise, première puissance commerciale mondiale</a:t>
            </a:r>
          </a:p>
          <a:p>
            <a:r>
              <a:rPr lang="fr-FR" sz="1600" dirty="0"/>
              <a:t>a) En Insulinde, des monopoles économiques : monopsones commerciaux avec les sultanats et monopoles de production esclavagiste des épices aux Îles Banda (et à Ceylan) </a:t>
            </a:r>
          </a:p>
          <a:p>
            <a:pPr>
              <a:lnSpc>
                <a:spcPct val="107000"/>
              </a:lnSpc>
            </a:pPr>
            <a:r>
              <a:rPr lang="fr-FR" sz="1600" dirty="0"/>
              <a:t>b) En Insulinde, une assise territoriale limitée, adaptée à ces monopoles économiques : A Java, le centre : Batavia, le </a:t>
            </a:r>
            <a:r>
              <a:rPr lang="fr-FR" sz="1600" i="1" dirty="0" err="1"/>
              <a:t>Preanger</a:t>
            </a:r>
            <a:r>
              <a:rPr lang="fr-FR" sz="1600" dirty="0"/>
              <a:t>, </a:t>
            </a:r>
            <a:r>
              <a:rPr lang="fr-FR" sz="1600" dirty="0" err="1"/>
              <a:t>Banten</a:t>
            </a:r>
            <a:r>
              <a:rPr lang="fr-FR" sz="1600" dirty="0"/>
              <a:t> et le </a:t>
            </a:r>
            <a:r>
              <a:rPr lang="fr-FR" sz="1600" i="1" dirty="0" err="1"/>
              <a:t>Pasisir</a:t>
            </a:r>
            <a:r>
              <a:rPr lang="fr-FR" sz="1600" dirty="0"/>
              <a:t> ; Sur les côtes des autres îles, des comptoirs et des zones de production : Amboine et les Îles Banda, Malacca, Padang et Macassar</a:t>
            </a:r>
          </a:p>
          <a:p>
            <a:pPr>
              <a:lnSpc>
                <a:spcPct val="107000"/>
              </a:lnSpc>
            </a:pPr>
            <a:r>
              <a:rPr lang="fr-FR" sz="1600" dirty="0"/>
              <a:t>c) En Asie orientale, domination du commerce international des Indes vers l’Europe et d’</a:t>
            </a:r>
            <a:r>
              <a:rPr lang="fr-FR" sz="1600" i="1" dirty="0"/>
              <a:t>Inde en Inde</a:t>
            </a:r>
            <a:r>
              <a:rPr lang="fr-FR" sz="1600" dirty="0"/>
              <a:t> : un vaste et dense empire réticulaire et géré de manière optimale : deux pôles décisionnaires à Amsterdam et Batavia ; un vaste réseau d’agents locaux informés permettant de créer des flux commerciaux complexes</a:t>
            </a:r>
          </a:p>
          <a:p>
            <a:pPr>
              <a:lnSpc>
                <a:spcPct val="107000"/>
              </a:lnSpc>
            </a:pP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1730-1798 : 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ace au déficit financier croissant et à la concurrence chinoise et britannique de l’EIC, déclin et disparition de la VOC</a:t>
            </a: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1730-1780 : Déclin de la VOC : Coûts croissants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et c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orruption généralisée ; C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oncurrence croissante des marchands chinois et des Britanniques de l’EIC indienne, d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iminution des profits et augmentation du déficit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1780-1798 : La chute de la maison VOC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a) 1780-1784 : La 4</a:t>
            </a:r>
            <a:r>
              <a:rPr lang="fr-FR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anglo-hollandaise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b) 1784-1795 :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Les d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erniers feux de la VOC :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renforcer le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monopole, augmenter les redevances et imposer à Java la culture du café</a:t>
            </a:r>
          </a:p>
          <a:p>
            <a:r>
              <a:rPr lang="fr-FR" sz="1600" dirty="0"/>
              <a:t>c) 1795-1798 : La fin de la VOC : En Europe, les Français occupent Amsterdam : fin des Provinces-Unies qui deviennent la République batave ; Réaction britannique : occupations du Cap, de Ceylan, de Malacca et blocus de Batavia ; A Amsterdam, faillite et nationalisation de la VOC surendettée</a:t>
            </a:r>
          </a:p>
          <a:p>
            <a:endParaRPr lang="fr-FR" sz="1600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400BFEC5-AAF4-802A-6172-17D0908A33A0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824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773" y="98183"/>
            <a:ext cx="2934030" cy="156100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1598-1798 : En Insulinde et Asie</a:t>
            </a:r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, naissance, apogée et d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éclin de la VOC, compagnie hollandaise des Indes orientales</a:t>
            </a:r>
          </a:p>
        </p:txBody>
      </p:sp>
      <p:pic>
        <p:nvPicPr>
          <p:cNvPr id="2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D39E2A54-A538-55F7-B6E3-D0194FECD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243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02" y="162589"/>
            <a:ext cx="4867646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*L’Insulinde</a:t>
            </a:r>
          </a:p>
          <a:p>
            <a:r>
              <a:rPr lang="fr-FR" dirty="0"/>
              <a:t>Même cas de figure que pour l’Indochine…</a:t>
            </a:r>
          </a:p>
          <a:p>
            <a:endParaRPr lang="fr-FR" dirty="0"/>
          </a:p>
          <a:p>
            <a:r>
              <a:rPr lang="fr-FR" dirty="0"/>
              <a:t>a) Au départ, une mosaïque ethnolinguistique</a:t>
            </a:r>
          </a:p>
          <a:p>
            <a:r>
              <a:rPr lang="fr-FR" dirty="0"/>
              <a:t>740 langues austronésiennes : Malais, Javanais,…</a:t>
            </a:r>
          </a:p>
          <a:p>
            <a:r>
              <a:rPr lang="fr-FR" dirty="0"/>
              <a:t>Un monde polynucléaire…</a:t>
            </a:r>
          </a:p>
          <a:p>
            <a:endParaRPr lang="fr-FR" dirty="0"/>
          </a:p>
          <a:p>
            <a:r>
              <a:rPr lang="fr-FR" dirty="0"/>
              <a:t>b) Et une influence indienne</a:t>
            </a:r>
          </a:p>
          <a:p>
            <a:r>
              <a:rPr lang="fr-FR" dirty="0"/>
              <a:t>200-500 : Diffusion de l’Hindouisme</a:t>
            </a:r>
          </a:p>
          <a:p>
            <a:r>
              <a:rPr lang="fr-FR" dirty="0"/>
              <a:t>Et du Bouddhisme theravada</a:t>
            </a:r>
          </a:p>
          <a:p>
            <a:endParaRPr lang="fr-FR" dirty="0"/>
          </a:p>
          <a:p>
            <a:r>
              <a:rPr lang="fr-FR" dirty="0"/>
              <a:t>*Mais avec deux différences fondamentales…</a:t>
            </a:r>
          </a:p>
        </p:txBody>
      </p:sp>
      <p:pic>
        <p:nvPicPr>
          <p:cNvPr id="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3D605CF-6044-D4C7-2BCB-824325D5F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8" t="48503" r="12311" b="2838"/>
          <a:stretch/>
        </p:blipFill>
        <p:spPr bwMode="auto">
          <a:xfrm>
            <a:off x="5191431" y="162589"/>
            <a:ext cx="6860671" cy="5309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AE71F6-95BC-C917-BC90-7DFAE194D261}"/>
              </a:ext>
            </a:extLst>
          </p:cNvPr>
          <p:cNvSpPr/>
          <p:nvPr/>
        </p:nvSpPr>
        <p:spPr>
          <a:xfrm>
            <a:off x="11400953" y="162589"/>
            <a:ext cx="65114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8D25855-F6C6-62BC-8848-46811A93B9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34" t="64270" r="18977" b="3159"/>
          <a:stretch/>
        </p:blipFill>
        <p:spPr>
          <a:xfrm>
            <a:off x="602988" y="3731024"/>
            <a:ext cx="4014273" cy="29643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8149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01" y="162589"/>
            <a:ext cx="4793905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dirty="0"/>
              <a:t>1) Le contexte géographique…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*L’Insulinde n’est pas</a:t>
            </a:r>
          </a:p>
          <a:p>
            <a:pPr lvl="0"/>
            <a:r>
              <a:rPr lang="fr-FR" dirty="0"/>
              <a:t>Une péninsule comme l’Indochine</a:t>
            </a:r>
          </a:p>
          <a:p>
            <a:pPr lvl="0"/>
            <a:r>
              <a:rPr lang="fr-FR" dirty="0"/>
              <a:t>Où la proximité facilite l’échange ou le conflit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*Mais un archipel de 4 000 km d’ouest en est</a:t>
            </a:r>
          </a:p>
          <a:p>
            <a:pPr lvl="0"/>
            <a:r>
              <a:rPr lang="fr-FR" dirty="0"/>
              <a:t>Et de 2 000 km du nord au sud</a:t>
            </a:r>
          </a:p>
        </p:txBody>
      </p:sp>
      <p:pic>
        <p:nvPicPr>
          <p:cNvPr id="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599F72E-5678-2B03-AC21-0AAF8F0DA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8" t="48503" r="12311" b="2838"/>
          <a:stretch/>
        </p:blipFill>
        <p:spPr bwMode="auto">
          <a:xfrm>
            <a:off x="5191431" y="162589"/>
            <a:ext cx="6860671" cy="5309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203877-E243-C395-63AF-587729841542}"/>
              </a:ext>
            </a:extLst>
          </p:cNvPr>
          <p:cNvSpPr/>
          <p:nvPr/>
        </p:nvSpPr>
        <p:spPr>
          <a:xfrm>
            <a:off x="11400953" y="162589"/>
            <a:ext cx="65114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6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01" y="162589"/>
            <a:ext cx="4779157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2) Un contexte géographique</a:t>
            </a:r>
          </a:p>
          <a:p>
            <a:r>
              <a:rPr lang="fr-FR" dirty="0"/>
              <a:t>Qui induit une histoire différente…</a:t>
            </a:r>
          </a:p>
          <a:p>
            <a:endParaRPr lang="fr-FR" dirty="0"/>
          </a:p>
          <a:p>
            <a:r>
              <a:rPr lang="fr-FR" dirty="0"/>
              <a:t>a) Du fait de l’éloignement entre les pôles</a:t>
            </a:r>
          </a:p>
          <a:p>
            <a:r>
              <a:rPr lang="fr-FR" dirty="0"/>
              <a:t>Des unifications politiques </a:t>
            </a:r>
            <a:r>
              <a:rPr lang="fr-FR" u="sng" dirty="0"/>
              <a:t>moins durables</a:t>
            </a:r>
            <a:endParaRPr lang="fr-FR" dirty="0"/>
          </a:p>
          <a:p>
            <a:endParaRPr lang="fr-FR" dirty="0"/>
          </a:p>
          <a:p>
            <a:r>
              <a:rPr lang="fr-FR" dirty="0"/>
              <a:t>b) En revanche, et très tôt, de </a:t>
            </a:r>
            <a:r>
              <a:rPr lang="fr-FR" u="sng" dirty="0"/>
              <a:t>nécessaires</a:t>
            </a:r>
            <a:r>
              <a:rPr lang="fr-FR" dirty="0"/>
              <a:t> Réseaux maritimes et commerciaux très denses</a:t>
            </a:r>
          </a:p>
          <a:p>
            <a:endParaRPr lang="fr-FR" dirty="0"/>
          </a:p>
          <a:p>
            <a:r>
              <a:rPr lang="fr-FR" dirty="0"/>
              <a:t>Qui auront une incidence importante</a:t>
            </a:r>
          </a:p>
          <a:p>
            <a:r>
              <a:rPr lang="fr-FR" dirty="0"/>
              <a:t>Sur l’évolution politique</a:t>
            </a:r>
          </a:p>
          <a:p>
            <a:endParaRPr lang="fr-FR" dirty="0"/>
          </a:p>
          <a:p>
            <a:r>
              <a:rPr lang="fr-FR" dirty="0"/>
              <a:t>c) Ajouté à cela…</a:t>
            </a:r>
          </a:p>
          <a:p>
            <a:r>
              <a:rPr lang="fr-FR" dirty="0"/>
              <a:t>La présence des épices rares les plus chères</a:t>
            </a:r>
          </a:p>
          <a:p>
            <a:r>
              <a:rPr lang="fr-FR" dirty="0"/>
              <a:t>La noix de muscade et le clou de girofle</a:t>
            </a:r>
          </a:p>
          <a:p>
            <a:r>
              <a:rPr lang="fr-FR" dirty="0"/>
              <a:t>Et donc, des intrusions européennes plus précoces…</a:t>
            </a:r>
          </a:p>
          <a:p>
            <a:endParaRPr lang="fr-FR" dirty="0"/>
          </a:p>
          <a:p>
            <a:r>
              <a:rPr lang="fr-FR" dirty="0"/>
              <a:t>*Donc, un monde insulaire polynucléaire</a:t>
            </a:r>
          </a:p>
          <a:p>
            <a:r>
              <a:rPr lang="fr-FR" dirty="0"/>
              <a:t>Mais où trois pôles vont dominer l’histoire…</a:t>
            </a:r>
          </a:p>
        </p:txBody>
      </p:sp>
      <p:pic>
        <p:nvPicPr>
          <p:cNvPr id="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ED512EF-98EB-CB83-EFFA-E3B4E782F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8" t="48503" r="12311" b="2838"/>
          <a:stretch/>
        </p:blipFill>
        <p:spPr bwMode="auto">
          <a:xfrm>
            <a:off x="5191431" y="162589"/>
            <a:ext cx="6860671" cy="5309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353904-BB93-E768-51E8-D3353ED087DD}"/>
              </a:ext>
            </a:extLst>
          </p:cNvPr>
          <p:cNvSpPr/>
          <p:nvPr/>
        </p:nvSpPr>
        <p:spPr>
          <a:xfrm>
            <a:off x="11400953" y="162589"/>
            <a:ext cx="65114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26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6827" y="177398"/>
            <a:ext cx="4822875" cy="56169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dirty="0"/>
              <a:t>1) A Sumatra et en Malaisie, un pôle </a:t>
            </a:r>
            <a:r>
              <a:rPr lang="fr-FR" i="1" dirty="0"/>
              <a:t>malais</a:t>
            </a:r>
            <a:endParaRPr lang="fr-FR" dirty="0"/>
          </a:p>
          <a:p>
            <a:pPr lvl="0"/>
            <a:r>
              <a:rPr lang="fr-FR" dirty="0"/>
              <a:t>Source d’une histoire commerciale</a:t>
            </a:r>
            <a:endParaRPr lang="fr-FR" i="1" dirty="0"/>
          </a:p>
          <a:p>
            <a:pPr lvl="0"/>
            <a:r>
              <a:rPr lang="fr-FR" dirty="0"/>
              <a:t>Celle des marins et des marchands</a:t>
            </a:r>
          </a:p>
          <a:p>
            <a:pPr lvl="0"/>
            <a:r>
              <a:rPr lang="fr-FR" u="sng" dirty="0"/>
              <a:t>Commerce qui apportera l’Islam au XIIIe siècle</a:t>
            </a:r>
          </a:p>
          <a:p>
            <a:pPr lvl="0"/>
            <a:endParaRPr lang="fr-FR" dirty="0"/>
          </a:p>
          <a:p>
            <a:pPr lvl="0"/>
            <a:r>
              <a:rPr lang="fr-FR" sz="1700" dirty="0"/>
              <a:t>NB : Et la langue indonésienne, la </a:t>
            </a:r>
            <a:r>
              <a:rPr lang="fr-FR" sz="1700" i="1" dirty="0" err="1"/>
              <a:t>bahasa</a:t>
            </a:r>
            <a:r>
              <a:rPr lang="fr-FR" sz="1700" i="1" dirty="0"/>
              <a:t> </a:t>
            </a:r>
            <a:r>
              <a:rPr lang="fr-FR" sz="1700" i="1" dirty="0" err="1"/>
              <a:t>Indonesia</a:t>
            </a:r>
            <a:endParaRPr lang="fr-FR" sz="1700" i="1" dirty="0"/>
          </a:p>
          <a:p>
            <a:pPr lvl="0"/>
            <a:endParaRPr lang="fr-FR" dirty="0"/>
          </a:p>
          <a:p>
            <a:pPr lvl="0"/>
            <a:r>
              <a:rPr lang="fr-FR" dirty="0"/>
              <a:t>2) Un pôle </a:t>
            </a:r>
            <a:r>
              <a:rPr lang="fr-FR" i="1" dirty="0"/>
              <a:t>javanais</a:t>
            </a:r>
            <a:r>
              <a:rPr lang="fr-FR" dirty="0"/>
              <a:t> sur l’Île de Java</a:t>
            </a:r>
          </a:p>
          <a:p>
            <a:pPr lvl="0"/>
            <a:r>
              <a:rPr lang="fr-FR" dirty="0"/>
              <a:t>Source d’une histoire agricole</a:t>
            </a:r>
          </a:p>
          <a:p>
            <a:pPr lvl="0"/>
            <a:r>
              <a:rPr lang="fr-FR" dirty="0"/>
              <a:t>Avec ses terres fertiles, son aristocratie belliqueuse dirigeant une masse de paysans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Et plus tard…</a:t>
            </a:r>
          </a:p>
          <a:p>
            <a:pPr lvl="0"/>
            <a:r>
              <a:rPr lang="fr-FR" dirty="0"/>
              <a:t>c) Un pôle </a:t>
            </a:r>
            <a:r>
              <a:rPr lang="fr-FR" i="1" dirty="0"/>
              <a:t>hollandais</a:t>
            </a:r>
            <a:r>
              <a:rPr lang="fr-FR" dirty="0"/>
              <a:t> à Batavia, à Java</a:t>
            </a:r>
          </a:p>
          <a:p>
            <a:pPr lvl="0"/>
            <a:r>
              <a:rPr lang="fr-FR" dirty="0"/>
              <a:t>Source d’une histoire coloniale européenne</a:t>
            </a:r>
          </a:p>
          <a:p>
            <a:pPr lvl="0"/>
            <a:r>
              <a:rPr lang="fr-FR" dirty="0"/>
              <a:t>Celle de la VOC, puis des Indes néerlandaises</a:t>
            </a:r>
          </a:p>
          <a:p>
            <a:pPr lvl="0"/>
            <a:r>
              <a:rPr lang="fr-FR" dirty="0"/>
              <a:t>Histoire à la fois violente et unificatrice…</a:t>
            </a:r>
          </a:p>
          <a:p>
            <a:pPr lvl="0"/>
            <a:endParaRPr lang="fr-FR" dirty="0"/>
          </a:p>
          <a:p>
            <a:r>
              <a:rPr lang="fr-FR" dirty="0"/>
              <a:t>*Et maintenant le récit</a:t>
            </a:r>
          </a:p>
          <a:p>
            <a:r>
              <a:rPr lang="fr-FR" dirty="0"/>
              <a:t>Retour au VIIe siècle…</a:t>
            </a:r>
          </a:p>
        </p:txBody>
      </p:sp>
      <p:pic>
        <p:nvPicPr>
          <p:cNvPr id="12" name="Picture 2" descr="C:\Users\Christophe\Desktop\Christophe\portraits\UPPS\Conférences\Conférences 2014-2015\Cartes Histoire du monde\2014-07 (juil.)\2014-07 (juil.)\scan0003.jpg">
            <a:extLst>
              <a:ext uri="{FF2B5EF4-FFF2-40B4-BE49-F238E27FC236}">
                <a16:creationId xmlns:a16="http://schemas.microsoft.com/office/drawing/2014/main" id="{7E6CEAC9-50AD-2D02-9F0E-069506651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91" t="49770" r="20569" b="3046"/>
          <a:stretch/>
        </p:blipFill>
        <p:spPr bwMode="auto">
          <a:xfrm>
            <a:off x="5121050" y="174006"/>
            <a:ext cx="6894122" cy="61605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B6DA27-D9AF-1D32-2101-7EBB162751C2}"/>
              </a:ext>
            </a:extLst>
          </p:cNvPr>
          <p:cNvSpPr/>
          <p:nvPr/>
        </p:nvSpPr>
        <p:spPr>
          <a:xfrm>
            <a:off x="5121050" y="154128"/>
            <a:ext cx="61117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4D4DB85-4FD6-E00C-3F0C-F2674306738A}"/>
              </a:ext>
            </a:extLst>
          </p:cNvPr>
          <p:cNvSpPr/>
          <p:nvPr/>
        </p:nvSpPr>
        <p:spPr>
          <a:xfrm>
            <a:off x="9341830" y="5965208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64738D6-37D0-3089-7832-310AFE0C91A4}"/>
              </a:ext>
            </a:extLst>
          </p:cNvPr>
          <p:cNvSpPr/>
          <p:nvPr/>
        </p:nvSpPr>
        <p:spPr>
          <a:xfrm>
            <a:off x="7694926" y="4415053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E9EEF65-7AE9-A18B-DA99-2C252C1941F1}"/>
              </a:ext>
            </a:extLst>
          </p:cNvPr>
          <p:cNvSpPr/>
          <p:nvPr/>
        </p:nvSpPr>
        <p:spPr>
          <a:xfrm>
            <a:off x="8992991" y="5812808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D10A711-3CFF-7208-6C7A-277B809776CD}"/>
              </a:ext>
            </a:extLst>
          </p:cNvPr>
          <p:cNvSpPr/>
          <p:nvPr/>
        </p:nvSpPr>
        <p:spPr>
          <a:xfrm>
            <a:off x="3698113" y="2148718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D9ACD30-9CEB-618B-CC0B-F7F3996F24FF}"/>
              </a:ext>
            </a:extLst>
          </p:cNvPr>
          <p:cNvSpPr/>
          <p:nvPr/>
        </p:nvSpPr>
        <p:spPr>
          <a:xfrm>
            <a:off x="4440448" y="240783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1ABFE35-5E17-7BA5-A01D-D489B003BBBB}"/>
              </a:ext>
            </a:extLst>
          </p:cNvPr>
          <p:cNvSpPr/>
          <p:nvPr/>
        </p:nvSpPr>
        <p:spPr>
          <a:xfrm>
            <a:off x="3842195" y="3666719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82498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772" y="125525"/>
            <a:ext cx="484493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1) 650-1390 : L’Insulinde, un monde insulaire polynucléaire, hindouiste et bouddhiste, dominé successivement par deux empires maritimes et commerciaux : A Sumatra, l’empire de </a:t>
            </a:r>
            <a:r>
              <a:rPr lang="fr-FR" sz="1800" b="1" dirty="0" err="1"/>
              <a:t>Srivijaya</a:t>
            </a:r>
            <a:r>
              <a:rPr lang="fr-FR" sz="1800" b="1" dirty="0"/>
              <a:t> ; Puis à Java, l’empire de </a:t>
            </a:r>
            <a:r>
              <a:rPr lang="fr-FR" sz="1800" b="1" dirty="0" err="1"/>
              <a:t>Majapahit</a:t>
            </a:r>
            <a:r>
              <a:rPr lang="fr-FR" sz="1800" b="1" dirty="0"/>
              <a:t> </a:t>
            </a:r>
          </a:p>
          <a:p>
            <a:endParaRPr lang="fr-FR" sz="1800" b="1" dirty="0"/>
          </a:p>
          <a:p>
            <a:r>
              <a:rPr lang="fr-FR" sz="1800" b="1" dirty="0"/>
              <a:t>650-1025 : A Sumatra et en Malaisie, la puissante thalassocratie de </a:t>
            </a:r>
            <a:r>
              <a:rPr lang="fr-FR" sz="1800" b="1" dirty="0" err="1"/>
              <a:t>Srivijaya</a:t>
            </a:r>
            <a:r>
              <a:rPr lang="fr-FR" sz="1800" b="1" dirty="0"/>
              <a:t> domine l’Insulinde ; A Java, 1</a:t>
            </a:r>
            <a:r>
              <a:rPr lang="fr-FR" sz="1800" b="1" baseline="30000" dirty="0"/>
              <a:t>ers</a:t>
            </a:r>
            <a:r>
              <a:rPr lang="fr-FR" sz="1800" b="1" dirty="0"/>
              <a:t> royaumes : Sailendra, (1</a:t>
            </a:r>
            <a:r>
              <a:rPr lang="fr-FR" sz="1800" b="1" baseline="30000" dirty="0"/>
              <a:t>er</a:t>
            </a:r>
            <a:r>
              <a:rPr lang="fr-FR" sz="1800" b="1" dirty="0"/>
              <a:t>) Mataram</a:t>
            </a:r>
          </a:p>
          <a:p>
            <a:endParaRPr lang="fr-FR" dirty="0"/>
          </a:p>
          <a:p>
            <a:r>
              <a:rPr lang="fr-FR" dirty="0"/>
              <a:t>*Au VIIe siècle, dans ces deux pôles nommés </a:t>
            </a:r>
          </a:p>
          <a:p>
            <a:r>
              <a:rPr lang="fr-FR" dirty="0"/>
              <a:t>Deux entités apparaissent…</a:t>
            </a:r>
          </a:p>
          <a:p>
            <a:endParaRPr lang="fr-FR" dirty="0"/>
          </a:p>
          <a:p>
            <a:r>
              <a:rPr lang="fr-FR" kern="0" dirty="0">
                <a:solidFill>
                  <a:sysClr val="windowText" lastClr="000000"/>
                </a:solidFill>
              </a:rPr>
              <a:t>a) 670-1025 : A </a:t>
            </a:r>
            <a:r>
              <a:rPr lang="fr-FR" dirty="0"/>
              <a:t>Sumatra et en Malaisie</a:t>
            </a:r>
          </a:p>
          <a:p>
            <a:r>
              <a:rPr lang="fr-FR" dirty="0"/>
              <a:t>L</a:t>
            </a:r>
            <a:r>
              <a:rPr lang="fr-FR" kern="0" dirty="0">
                <a:solidFill>
                  <a:sysClr val="windowText" lastClr="000000"/>
                </a:solidFill>
              </a:rPr>
              <a:t>a thalassocratie de </a:t>
            </a:r>
            <a:r>
              <a:rPr lang="fr-FR" kern="0" dirty="0" err="1">
                <a:solidFill>
                  <a:sysClr val="windowText" lastClr="000000"/>
                </a:solidFill>
              </a:rPr>
              <a:t>Srivijaya</a:t>
            </a:r>
            <a:endParaRPr lang="fr-FR" kern="0" dirty="0">
              <a:solidFill>
                <a:sysClr val="windowText" lastClr="000000"/>
              </a:solidFill>
            </a:endParaRPr>
          </a:p>
          <a:p>
            <a:endParaRPr lang="fr-FR" dirty="0"/>
          </a:p>
          <a:p>
            <a:pPr lvl="0"/>
            <a:r>
              <a:rPr lang="fr-FR" dirty="0"/>
              <a:t>b) A Java, des 1</a:t>
            </a:r>
            <a:r>
              <a:rPr lang="fr-FR" baseline="30000" dirty="0"/>
              <a:t>ers</a:t>
            </a:r>
            <a:r>
              <a:rPr lang="fr-FR" dirty="0"/>
              <a:t> royaumes ; Dont…</a:t>
            </a:r>
          </a:p>
          <a:p>
            <a:pPr lvl="0"/>
            <a:r>
              <a:rPr lang="fr-FR" dirty="0"/>
              <a:t>- 650-900 : Sailendra ; Puis…</a:t>
            </a:r>
          </a:p>
          <a:p>
            <a:r>
              <a:rPr lang="fr-FR" dirty="0"/>
              <a:t>- 732-1006 : Le (1</a:t>
            </a:r>
            <a:r>
              <a:rPr lang="fr-FR" baseline="30000" dirty="0"/>
              <a:t>er</a:t>
            </a:r>
            <a:r>
              <a:rPr lang="fr-FR" dirty="0"/>
              <a:t>) Mataram</a:t>
            </a:r>
          </a:p>
        </p:txBody>
      </p:sp>
      <p:pic>
        <p:nvPicPr>
          <p:cNvPr id="21" name="Picture 2" descr="C:\Users\Christophe\Desktop\Christophe\portraits\UPPS\Conférences\Conférences 2014-2015\Cartes Histoire du monde\2014-07 (juil.)\2014-07 (juil.)\scan0003.jpg">
            <a:extLst>
              <a:ext uri="{FF2B5EF4-FFF2-40B4-BE49-F238E27FC236}">
                <a16:creationId xmlns:a16="http://schemas.microsoft.com/office/drawing/2014/main" id="{91A1369B-FE72-7C6D-0C39-683CBBE77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91" t="49770" r="20569" b="3046"/>
          <a:stretch/>
        </p:blipFill>
        <p:spPr bwMode="auto">
          <a:xfrm>
            <a:off x="5121050" y="174006"/>
            <a:ext cx="6894122" cy="61605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6F521C-3E6F-A6B5-A6F7-4AC977E34943}"/>
              </a:ext>
            </a:extLst>
          </p:cNvPr>
          <p:cNvSpPr/>
          <p:nvPr/>
        </p:nvSpPr>
        <p:spPr>
          <a:xfrm>
            <a:off x="5121050" y="154128"/>
            <a:ext cx="61117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3CDA6AE-E3C6-B210-6668-F520E265D519}"/>
              </a:ext>
            </a:extLst>
          </p:cNvPr>
          <p:cNvSpPr/>
          <p:nvPr/>
        </p:nvSpPr>
        <p:spPr>
          <a:xfrm>
            <a:off x="9341830" y="5965208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2C2774A-94C9-3EE1-3CFE-6E1CD0F252E6}"/>
              </a:ext>
            </a:extLst>
          </p:cNvPr>
          <p:cNvSpPr/>
          <p:nvPr/>
        </p:nvSpPr>
        <p:spPr>
          <a:xfrm>
            <a:off x="8279946" y="5034485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598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94338</TotalTime>
  <Words>1138</Words>
  <Application>Microsoft Office PowerPoint</Application>
  <PresentationFormat>Grand écran</PresentationFormat>
  <Paragraphs>114</Paragraphs>
  <Slides>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17 décembre 2024 (5/15) Mardi 14 janvier 2025 (6/15)  8ème période : 1815-1914 Europe et Russie à la conquête de l’Orient et de l’Asie  1815-1914 : La conquête européenne de l’Asie Inde britannique ; Insulinde hollandaise et britannique Indochine britannique et française, le Siam, Etat-tampon Philippines américaines ; La Chine, de l’apogée à l’aliénation Le Japon, de l’ouverture forcée à la modernisation et à l’impérialisme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729</cp:revision>
  <dcterms:created xsi:type="dcterms:W3CDTF">2023-07-15T08:08:34Z</dcterms:created>
  <dcterms:modified xsi:type="dcterms:W3CDTF">2024-12-17T11:41:09Z</dcterms:modified>
</cp:coreProperties>
</file>