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2759" r:id="rId2"/>
    <p:sldId id="12752" r:id="rId3"/>
    <p:sldId id="6174" r:id="rId4"/>
    <p:sldId id="12760" r:id="rId5"/>
    <p:sldId id="12658" r:id="rId6"/>
    <p:sldId id="7816" r:id="rId7"/>
    <p:sldId id="12751" r:id="rId8"/>
    <p:sldId id="12750" r:id="rId9"/>
    <p:sldId id="12745" r:id="rId10"/>
    <p:sldId id="12788" r:id="rId11"/>
    <p:sldId id="12770" r:id="rId12"/>
    <p:sldId id="12746" r:id="rId13"/>
    <p:sldId id="12653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93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0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4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F69F-25E0-93FA-CA2B-1CF1AABA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CC44F0B-6093-8063-87B2-496D62198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F00346A-FDB5-9A49-DD73-72334DF58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8F4F7A-4E5D-1985-CA16-0B9199ED1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702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251D7-9602-4058-389E-CEA74F8A9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A8B437D-328F-53D6-F3F9-9DE3D765D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B521C5-2886-EADC-B3CA-CF717B88D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EB585D-688A-AF91-F2D1-8CF34C84D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684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7B11-225B-8A38-84D3-2BA202D68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79E6CF-8FB8-C910-3D3F-3081C9E1DE19}"/>
              </a:ext>
            </a:extLst>
          </p:cNvPr>
          <p:cNvSpPr/>
          <p:nvPr/>
        </p:nvSpPr>
        <p:spPr>
          <a:xfrm>
            <a:off x="95772" y="125525"/>
            <a:ext cx="487443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1025-1292 : Déclin de </a:t>
            </a:r>
            <a:r>
              <a:rPr lang="fr-FR" b="1" dirty="0" err="1"/>
              <a:t>Srivijaya</a:t>
            </a:r>
            <a:r>
              <a:rPr lang="fr-FR" b="1" dirty="0"/>
              <a:t> et montée en puissance des royaumes javanais : </a:t>
            </a:r>
            <a:r>
              <a:rPr lang="fr-FR" b="1" dirty="0" err="1"/>
              <a:t>Kédiri</a:t>
            </a:r>
            <a:r>
              <a:rPr lang="fr-FR" b="1" dirty="0"/>
              <a:t>, </a:t>
            </a:r>
            <a:r>
              <a:rPr lang="fr-FR" b="1" dirty="0" err="1"/>
              <a:t>Singasari</a:t>
            </a:r>
            <a:r>
              <a:rPr lang="fr-FR" b="1" dirty="0"/>
              <a:t>, </a:t>
            </a:r>
            <a:r>
              <a:rPr lang="fr-FR" b="1" dirty="0" err="1"/>
              <a:t>Majapahit</a:t>
            </a:r>
            <a:endParaRPr lang="fr-FR" dirty="0"/>
          </a:p>
          <a:p>
            <a:endParaRPr lang="fr-FR" dirty="0"/>
          </a:p>
          <a:p>
            <a:r>
              <a:rPr lang="fr-FR" dirty="0"/>
              <a:t>*1025 : Les Chola venus de l’Inde du Sud tamoule</a:t>
            </a:r>
          </a:p>
          <a:p>
            <a:r>
              <a:rPr lang="fr-FR" dirty="0"/>
              <a:t>Lancent un raid destructeur contre </a:t>
            </a:r>
            <a:r>
              <a:rPr lang="fr-FR" dirty="0" err="1"/>
              <a:t>Srivijaya</a:t>
            </a:r>
            <a:endParaRPr lang="fr-FR" dirty="0"/>
          </a:p>
          <a:p>
            <a:endParaRPr lang="fr-FR" dirty="0"/>
          </a:p>
          <a:p>
            <a:r>
              <a:rPr lang="fr-FR" dirty="0"/>
              <a:t>a) Déclin de </a:t>
            </a:r>
            <a:r>
              <a:rPr lang="fr-FR" dirty="0" err="1"/>
              <a:t>Srivijaya</a:t>
            </a:r>
            <a:r>
              <a:rPr lang="fr-FR" dirty="0"/>
              <a:t> et de Sumatra…</a:t>
            </a:r>
          </a:p>
          <a:p>
            <a:endParaRPr lang="fr-FR" dirty="0"/>
          </a:p>
          <a:p>
            <a:r>
              <a:rPr lang="fr-FR" dirty="0"/>
              <a:t>b) Et dans le même temps…</a:t>
            </a:r>
          </a:p>
          <a:p>
            <a:r>
              <a:rPr lang="fr-FR" dirty="0"/>
              <a:t>Montée en puissance des royaumes javanais </a:t>
            </a:r>
          </a:p>
          <a:p>
            <a:endParaRPr lang="fr-FR" dirty="0"/>
          </a:p>
          <a:p>
            <a:r>
              <a:rPr lang="fr-FR" dirty="0"/>
              <a:t>*XIe-XIIIe siècles, trois royaumes se succèdent…</a:t>
            </a:r>
          </a:p>
        </p:txBody>
      </p:sp>
      <p:pic>
        <p:nvPicPr>
          <p:cNvPr id="25" name="Picture 2" descr="C:\Users\Christophe\Pictures\My Scans\2014-07 (juil.)\scan0005.jpg">
            <a:extLst>
              <a:ext uri="{FF2B5EF4-FFF2-40B4-BE49-F238E27FC236}">
                <a16:creationId xmlns:a16="http://schemas.microsoft.com/office/drawing/2014/main" id="{8E4A4E84-3E67-5BF1-5951-78696330F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40" t="49295" r="20064" b="3102"/>
          <a:stretch/>
        </p:blipFill>
        <p:spPr bwMode="auto">
          <a:xfrm>
            <a:off x="5121049" y="174006"/>
            <a:ext cx="6887827" cy="61605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71976C-FA3B-67B1-BDE4-2FFF88DE68B9}"/>
              </a:ext>
            </a:extLst>
          </p:cNvPr>
          <p:cNvSpPr/>
          <p:nvPr/>
        </p:nvSpPr>
        <p:spPr>
          <a:xfrm>
            <a:off x="5121049" y="154128"/>
            <a:ext cx="65016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0E37C92-0019-8A0A-B687-3B763F4D99C7}"/>
              </a:ext>
            </a:extLst>
          </p:cNvPr>
          <p:cNvSpPr/>
          <p:nvPr/>
        </p:nvSpPr>
        <p:spPr>
          <a:xfrm>
            <a:off x="8196371" y="5137724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68D2736-44B7-673F-33D4-2D64E5D38451}"/>
              </a:ext>
            </a:extLst>
          </p:cNvPr>
          <p:cNvSpPr/>
          <p:nvPr/>
        </p:nvSpPr>
        <p:spPr>
          <a:xfrm>
            <a:off x="9341830" y="5965208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2BFED85-74CB-C62E-259A-BE921EBD6B3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7256206" y="4147153"/>
            <a:ext cx="1084248" cy="9905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1A2C2E8-E1F1-87A6-2DA2-84E5A1D0B186}"/>
              </a:ext>
            </a:extLst>
          </p:cNvPr>
          <p:cNvCxnSpPr>
            <a:cxnSpLocks/>
          </p:cNvCxnSpPr>
          <p:nvPr/>
        </p:nvCxnSpPr>
        <p:spPr>
          <a:xfrm>
            <a:off x="5121049" y="4147153"/>
            <a:ext cx="21351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58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2FC30-8A81-D092-9B9E-EF9E22E0E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309D79-0A8B-9465-CAD1-88D6CF3C68AE}"/>
              </a:ext>
            </a:extLst>
          </p:cNvPr>
          <p:cNvSpPr/>
          <p:nvPr/>
        </p:nvSpPr>
        <p:spPr>
          <a:xfrm>
            <a:off x="91050" y="135631"/>
            <a:ext cx="3115154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1598-1619 : Après les Portugais au XVIe siècle, arrivées des Hollandais de la VOC, puis des Anglais de l’EIC, compagnie anglaise des Indes</a:t>
            </a:r>
          </a:p>
          <a:p>
            <a:endParaRPr lang="fr-FR" dirty="0"/>
          </a:p>
          <a:p>
            <a:r>
              <a:rPr lang="fr-FR" dirty="0"/>
              <a:t>a) 1511-15-96 : Les Portugais</a:t>
            </a:r>
          </a:p>
          <a:p>
            <a:r>
              <a:rPr lang="fr-FR" dirty="0"/>
              <a:t>A Malacca, </a:t>
            </a:r>
            <a:r>
              <a:rPr lang="fr-FR" sz="1700" dirty="0"/>
              <a:t>dans les îles Banda, à Amboine et </a:t>
            </a:r>
            <a:r>
              <a:rPr lang="fr-FR" sz="1600" dirty="0"/>
              <a:t>à Timor</a:t>
            </a:r>
            <a:endParaRPr lang="fr-FR" sz="1700" dirty="0"/>
          </a:p>
          <a:p>
            <a:r>
              <a:rPr lang="fr-FR" sz="1700" i="1" dirty="0"/>
              <a:t>Les Îles aux épices les plus chères</a:t>
            </a:r>
          </a:p>
          <a:p>
            <a:endParaRPr lang="fr-FR" dirty="0"/>
          </a:p>
          <a:p>
            <a:r>
              <a:rPr lang="fr-FR" dirty="0"/>
              <a:t>b) 1598 : Les Hollandais</a:t>
            </a:r>
          </a:p>
          <a:p>
            <a:r>
              <a:rPr lang="fr-FR" dirty="0"/>
              <a:t>Par le détroit de la Sonde</a:t>
            </a:r>
          </a:p>
          <a:p>
            <a:endParaRPr lang="fr-FR" dirty="0"/>
          </a:p>
          <a:p>
            <a:r>
              <a:rPr lang="fr-FR" dirty="0"/>
              <a:t>*1602 : A Amsterdam</a:t>
            </a:r>
          </a:p>
          <a:p>
            <a:r>
              <a:rPr lang="fr-FR" dirty="0"/>
              <a:t>Fondation de la VOC</a:t>
            </a:r>
          </a:p>
          <a:p>
            <a:r>
              <a:rPr lang="fr-FR" altLang="fr-FR" u="sng" dirty="0"/>
              <a:t>Compagnie à charte</a:t>
            </a:r>
            <a:r>
              <a:rPr lang="fr-FR" altLang="fr-FR" dirty="0"/>
              <a:t>…</a:t>
            </a:r>
            <a:endParaRPr lang="fr-FR" altLang="fr-FR" u="sng" dirty="0"/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A3769F54-2337-36B5-F8D4-4B7D8776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BDACB72-CF33-D9C2-B4DC-6F14EA5969DD}"/>
              </a:ext>
            </a:extLst>
          </p:cNvPr>
          <p:cNvCxnSpPr>
            <a:cxnSpLocks/>
          </p:cNvCxnSpPr>
          <p:nvPr/>
        </p:nvCxnSpPr>
        <p:spPr>
          <a:xfrm flipV="1">
            <a:off x="5189578" y="4682318"/>
            <a:ext cx="603014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00CA959-1CCB-F53B-5F18-16040CCD9601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821D331-94A8-99F2-D5C9-3E849EA7A837}"/>
              </a:ext>
            </a:extLst>
          </p:cNvPr>
          <p:cNvCxnSpPr>
            <a:cxnSpLocks/>
          </p:cNvCxnSpPr>
          <p:nvPr/>
        </p:nvCxnSpPr>
        <p:spPr>
          <a:xfrm>
            <a:off x="2493652" y="3371451"/>
            <a:ext cx="652458" cy="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14A9083-B237-66B5-C61F-4047D35C5747}"/>
              </a:ext>
            </a:extLst>
          </p:cNvPr>
          <p:cNvCxnSpPr>
            <a:cxnSpLocks/>
          </p:cNvCxnSpPr>
          <p:nvPr/>
        </p:nvCxnSpPr>
        <p:spPr>
          <a:xfrm>
            <a:off x="2114218" y="2529879"/>
            <a:ext cx="612222" cy="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00DF1420-557D-DE30-E1A3-C9230C7D1EFB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D5D5280-DF2B-A5E5-CD18-3338F0BEDE40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A49C2CD-F1FD-CE49-9415-AC42815C63F4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67BFBB7-F1FC-95E7-A42F-EE9A3D3CE257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EF922B5-E0FA-5C90-9328-385B992928F2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A6B5C97-9A42-2A91-2EB9-0BF62E6373B5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291EB88-BAB5-03ED-6CFA-670B6EF863E1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41F37DD-B285-C5D2-4A41-C273172A0342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372151E-474D-3D28-3AB5-C58BC8219956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22783FE-86E6-C61F-EF4F-C8E7839641CA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C54451A-8A7A-AAE9-BD7F-4B4E773FE6FE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9689690" y="4242848"/>
            <a:ext cx="637758" cy="59360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57C2A3B5-7F55-A393-5D20-B7A2BFF2D49C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B4512A0-D295-1D30-C813-DDB1FD755D75}"/>
              </a:ext>
            </a:extLst>
          </p:cNvPr>
          <p:cNvCxnSpPr>
            <a:cxnSpLocks/>
          </p:cNvCxnSpPr>
          <p:nvPr/>
        </p:nvCxnSpPr>
        <p:spPr>
          <a:xfrm>
            <a:off x="7198038" y="4682318"/>
            <a:ext cx="2491652" cy="15413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A461D09-2FCC-0050-2E1A-2F26845A7D4F}"/>
              </a:ext>
            </a:extLst>
          </p:cNvPr>
          <p:cNvCxnSpPr>
            <a:cxnSpLocks/>
          </p:cNvCxnSpPr>
          <p:nvPr/>
        </p:nvCxnSpPr>
        <p:spPr>
          <a:xfrm>
            <a:off x="5189578" y="3075892"/>
            <a:ext cx="2008460" cy="158706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D690F7EB-8CC2-EF2A-29D9-8B0859D8B2D1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3E988D6-BA8A-9A14-7471-E918B9C8088C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9689690" y="4836457"/>
            <a:ext cx="205625" cy="3286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50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E032-09DE-EB37-154C-FE27AC7D4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B9288F-1424-D571-8729-2EE3BE61C83F}"/>
              </a:ext>
            </a:extLst>
          </p:cNvPr>
          <p:cNvSpPr/>
          <p:nvPr/>
        </p:nvSpPr>
        <p:spPr>
          <a:xfrm>
            <a:off x="91050" y="135631"/>
            <a:ext cx="3096463" cy="63094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1598-1619 : Après les Portugais au XVIe siècle, arrivées des Hollandais de la VOC, puis des Anglais de l’EIC, compagnie anglaise des Indes</a:t>
            </a:r>
          </a:p>
          <a:p>
            <a:endParaRPr lang="fr-FR" dirty="0"/>
          </a:p>
          <a:p>
            <a:r>
              <a:rPr lang="fr-FR" dirty="0"/>
              <a:t>*1605</a:t>
            </a:r>
          </a:p>
          <a:p>
            <a:r>
              <a:rPr lang="fr-FR" dirty="0"/>
              <a:t>Les Hollandais de la VOC</a:t>
            </a:r>
          </a:p>
          <a:p>
            <a:r>
              <a:rPr lang="fr-FR" dirty="0"/>
              <a:t>Prennent Amboine aux Portugais ; Puis…</a:t>
            </a:r>
          </a:p>
          <a:p>
            <a:endParaRPr lang="fr-FR" dirty="0"/>
          </a:p>
          <a:p>
            <a:r>
              <a:rPr lang="fr-FR" dirty="0"/>
              <a:t>*1619 : A Java</a:t>
            </a:r>
          </a:p>
          <a:p>
            <a:r>
              <a:rPr lang="fr-FR" dirty="0"/>
              <a:t>Proche du détroit de la Sonde</a:t>
            </a:r>
          </a:p>
          <a:p>
            <a:r>
              <a:rPr lang="fr-FR" u="sng" dirty="0"/>
              <a:t>Ils fondent Batavia, central Entre Malacca et les Moluques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  <a:p>
            <a:r>
              <a:rPr lang="fr-FR" dirty="0"/>
              <a:t>c) Les Anglais de l’EIC</a:t>
            </a:r>
          </a:p>
          <a:p>
            <a:r>
              <a:rPr lang="fr-FR" dirty="0"/>
              <a:t>Fondée à Londres en 1600…</a:t>
            </a:r>
          </a:p>
          <a:p>
            <a:endParaRPr lang="fr-FR" dirty="0"/>
          </a:p>
          <a:p>
            <a:r>
              <a:rPr lang="fr-FR" dirty="0"/>
              <a:t>*Les compagnies à charte</a:t>
            </a:r>
          </a:p>
          <a:p>
            <a:r>
              <a:rPr lang="fr-FR" dirty="0"/>
              <a:t>Quelques principes et chiffres pour comprendre…</a:t>
            </a:r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DB34CA55-7C52-6F66-9623-9980E66F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CF402CB-D5B4-1447-1652-F0970FAF0557}"/>
              </a:ext>
            </a:extLst>
          </p:cNvPr>
          <p:cNvSpPr/>
          <p:nvPr/>
        </p:nvSpPr>
        <p:spPr>
          <a:xfrm>
            <a:off x="5792592" y="452817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B100A0-7885-C74A-A112-C8506B3792F7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83BB22C-7EFE-6734-DC78-3B1EB591B60A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189578" y="4682318"/>
            <a:ext cx="603014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4B2AB16-B77D-6C01-66F1-E7DF545A4B35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786EE06-03CF-C24A-095F-A52F406E6AA0}"/>
              </a:ext>
            </a:extLst>
          </p:cNvPr>
          <p:cNvCxnSpPr>
            <a:cxnSpLocks/>
          </p:cNvCxnSpPr>
          <p:nvPr/>
        </p:nvCxnSpPr>
        <p:spPr>
          <a:xfrm flipV="1">
            <a:off x="5127033" y="4603148"/>
            <a:ext cx="603014" cy="5215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ABF0524-8B3E-A262-3C1E-1D47066A772E}"/>
              </a:ext>
            </a:extLst>
          </p:cNvPr>
          <p:cNvCxnSpPr>
            <a:cxnSpLocks/>
          </p:cNvCxnSpPr>
          <p:nvPr/>
        </p:nvCxnSpPr>
        <p:spPr>
          <a:xfrm>
            <a:off x="2249511" y="4822132"/>
            <a:ext cx="78839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24266DA-51B8-21DF-3C9D-4FE604584F93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9D4E7B6-641E-BE9E-E50D-821E2520B2EA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300A6C-D468-7C98-A634-086AFF546D0E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CEF9AE-367D-DA45-79F4-57ECC122D1E2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4223971-CB26-95DC-C09D-43755CAD4690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2BBA241-B2BB-0296-DE2B-186DB5CC828E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5F7E758-DA4B-3A95-AF98-18B5C6CEEEC8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B5387E8-CE9B-E077-019A-65A0363B5C4E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35C2E10-1E27-2817-C14B-93A9148CBA2D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D2FE986-031C-DE0E-4546-D91762E0C91D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4A4A3CF-D84E-BB73-9595-7A6145F7006B}"/>
              </a:ext>
            </a:extLst>
          </p:cNvPr>
          <p:cNvCxnSpPr>
            <a:cxnSpLocks/>
          </p:cNvCxnSpPr>
          <p:nvPr/>
        </p:nvCxnSpPr>
        <p:spPr>
          <a:xfrm flipV="1">
            <a:off x="9709313" y="4188966"/>
            <a:ext cx="596020" cy="4510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33B5911-CED0-68A1-AC74-4B34B73B015C}"/>
              </a:ext>
            </a:extLst>
          </p:cNvPr>
          <p:cNvCxnSpPr>
            <a:cxnSpLocks/>
          </p:cNvCxnSpPr>
          <p:nvPr/>
        </p:nvCxnSpPr>
        <p:spPr>
          <a:xfrm>
            <a:off x="5189578" y="3075892"/>
            <a:ext cx="2008460" cy="158706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5681D02-2E0F-AF9F-B1F9-CB25CD50C891}"/>
              </a:ext>
            </a:extLst>
          </p:cNvPr>
          <p:cNvCxnSpPr>
            <a:cxnSpLocks/>
          </p:cNvCxnSpPr>
          <p:nvPr/>
        </p:nvCxnSpPr>
        <p:spPr>
          <a:xfrm>
            <a:off x="6033455" y="4570529"/>
            <a:ext cx="3675858" cy="69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5942410-E559-73C3-2D7D-8E01263B931F}"/>
              </a:ext>
            </a:extLst>
          </p:cNvPr>
          <p:cNvCxnSpPr>
            <a:cxnSpLocks/>
          </p:cNvCxnSpPr>
          <p:nvPr/>
        </p:nvCxnSpPr>
        <p:spPr>
          <a:xfrm>
            <a:off x="7198038" y="4682318"/>
            <a:ext cx="2491652" cy="15413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DB468FD-106F-8F2B-B963-E937D3241514}"/>
              </a:ext>
            </a:extLst>
          </p:cNvPr>
          <p:cNvCxnSpPr>
            <a:cxnSpLocks/>
          </p:cNvCxnSpPr>
          <p:nvPr/>
        </p:nvCxnSpPr>
        <p:spPr>
          <a:xfrm>
            <a:off x="6096000" y="4682318"/>
            <a:ext cx="3613313" cy="111788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602C25D-8A59-AAF1-D04C-2DBF8C92102D}"/>
              </a:ext>
            </a:extLst>
          </p:cNvPr>
          <p:cNvCxnSpPr>
            <a:cxnSpLocks/>
          </p:cNvCxnSpPr>
          <p:nvPr/>
        </p:nvCxnSpPr>
        <p:spPr>
          <a:xfrm flipV="1">
            <a:off x="9689690" y="4242848"/>
            <a:ext cx="637758" cy="59360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280EF7D-5601-1E68-3591-2E6D97780389}"/>
              </a:ext>
            </a:extLst>
          </p:cNvPr>
          <p:cNvCxnSpPr>
            <a:cxnSpLocks/>
          </p:cNvCxnSpPr>
          <p:nvPr/>
        </p:nvCxnSpPr>
        <p:spPr>
          <a:xfrm flipV="1">
            <a:off x="9689690" y="4272586"/>
            <a:ext cx="622637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08B4BF33-34D8-8B18-4063-5DFD6DE282CE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2E37FA5-7E5B-58E3-1AEA-ADBB5BDFDB0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9689690" y="4836457"/>
            <a:ext cx="205625" cy="3286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3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63CA-6502-BC75-06D9-684C40DA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A67D3C53-000D-1B1C-8F54-F41D6895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21" y="135631"/>
            <a:ext cx="8793829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D3143A-C0ED-8449-DE22-7A6DF04A2F00}"/>
              </a:ext>
            </a:extLst>
          </p:cNvPr>
          <p:cNvSpPr/>
          <p:nvPr/>
        </p:nvSpPr>
        <p:spPr>
          <a:xfrm>
            <a:off x="91050" y="135631"/>
            <a:ext cx="3504878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*Pour les marchands </a:t>
            </a:r>
            <a:r>
              <a:rPr lang="fr-FR" sz="1700" u="sng" dirty="0"/>
              <a:t>d’un Etat</a:t>
            </a:r>
          </a:p>
          <a:p>
            <a:r>
              <a:rPr lang="fr-FR" sz="1700" dirty="0"/>
              <a:t>Eliminer les concurrences ; Donc…</a:t>
            </a:r>
          </a:p>
          <a:p>
            <a:r>
              <a:rPr lang="fr-FR" sz="1700" dirty="0"/>
              <a:t>S’unir dans une compagnie pour…</a:t>
            </a:r>
          </a:p>
          <a:p>
            <a:endParaRPr lang="fr-FR" sz="1700" dirty="0"/>
          </a:p>
          <a:p>
            <a:r>
              <a:rPr lang="fr-FR" sz="1700" dirty="0"/>
              <a:t>a) En Asie, ne pas subir les vexations des souverains et se trouver en </a:t>
            </a:r>
            <a:r>
              <a:rPr lang="fr-FR" sz="1700" i="1" u="sng" dirty="0"/>
              <a:t>monopsone</a:t>
            </a:r>
            <a:r>
              <a:rPr lang="fr-FR" sz="1700" u="sng" dirty="0"/>
              <a:t>, seul acheteur</a:t>
            </a:r>
            <a:r>
              <a:rPr lang="fr-FR" sz="1700" dirty="0"/>
              <a:t>, pour ne pas enchérir à la hausse sur les prix d’achat</a:t>
            </a:r>
          </a:p>
          <a:p>
            <a:endParaRPr lang="fr-FR" sz="1700" dirty="0"/>
          </a:p>
          <a:p>
            <a:r>
              <a:rPr lang="fr-FR" sz="1700" dirty="0"/>
              <a:t>b) En Europe, se trouver en </a:t>
            </a:r>
            <a:r>
              <a:rPr lang="fr-FR" sz="1700" i="1" u="sng" dirty="0"/>
              <a:t>monopole</a:t>
            </a:r>
            <a:r>
              <a:rPr lang="fr-FR" sz="1700" u="sng" dirty="0"/>
              <a:t>, seul vendeur</a:t>
            </a:r>
            <a:r>
              <a:rPr lang="fr-FR" sz="1700" dirty="0"/>
              <a:t>, pour ne pas enchérir à la baisse sur les prix de vente</a:t>
            </a:r>
          </a:p>
          <a:p>
            <a:endParaRPr lang="fr-FR" sz="1700" dirty="0"/>
          </a:p>
          <a:p>
            <a:r>
              <a:rPr lang="fr-FR" sz="1700" dirty="0"/>
              <a:t>c) Et pour cela, </a:t>
            </a:r>
            <a:r>
              <a:rPr lang="fr-FR" sz="1700" u="sng" dirty="0"/>
              <a:t>obtenir une charte</a:t>
            </a:r>
          </a:p>
          <a:p>
            <a:r>
              <a:rPr lang="fr-FR" sz="1700" dirty="0"/>
              <a:t>Octroyant de nombreuses prérogatives souveraines : administration de territoires, esclaves, armées, guerres et traités</a:t>
            </a:r>
          </a:p>
          <a:p>
            <a:endParaRPr lang="fr-FR" sz="1700" dirty="0"/>
          </a:p>
          <a:p>
            <a:r>
              <a:rPr lang="fr-FR" sz="1700" dirty="0"/>
              <a:t>Plus qu’une simple </a:t>
            </a:r>
            <a:r>
              <a:rPr lang="fr-FR" sz="1700" i="1" dirty="0"/>
              <a:t>corporation</a:t>
            </a:r>
          </a:p>
          <a:p>
            <a:r>
              <a:rPr lang="fr-FR" sz="1700" dirty="0"/>
              <a:t>Un Etat extérieur légitimé par l’Etat</a:t>
            </a:r>
          </a:p>
          <a:p>
            <a:endParaRPr lang="fr-FR" sz="1700" dirty="0"/>
          </a:p>
          <a:p>
            <a:r>
              <a:rPr lang="fr-FR" sz="1700" dirty="0"/>
              <a:t>*Quelques exemples…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EE5F9F-8573-1FDE-A47C-CEE82F1C27D8}"/>
              </a:ext>
            </a:extLst>
          </p:cNvPr>
          <p:cNvSpPr/>
          <p:nvPr/>
        </p:nvSpPr>
        <p:spPr>
          <a:xfrm>
            <a:off x="10270139" y="3751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F8396FE-2DF0-6299-FA55-CCD23A2B397B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68270A5-927C-9E6E-EC5C-45C9A188182B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AA37478-9FFE-797D-A004-F1D67F7F5C6D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35451A6-CC2D-0A2E-DFA4-BD4526350C39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FEA5E54-CC2F-8EDE-BDF5-9C6A98C1579B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A843BA5-F608-2E32-A048-5C83E53C4414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89F1D5C-744F-39D5-456A-256F55C332ED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9E4B988-DC67-E62D-36A8-4827C088F6E9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3F73034-D1A1-4711-98F8-66D95DC5F8FE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1262E4D-50C5-2CAC-25EB-EFCC8B9E4C54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99AD132-3C35-47CB-8E67-DB3C24BFD72A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F49B588-4C28-9983-CD3B-39B231745F15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67C6784-F06F-1632-D26A-EE54C73A5360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74C42F0-3C28-7E1A-7C49-94FE1700F66A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B456A00-2D23-73E1-626B-9A34C19E1D70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C04B0FE-743B-2458-2DF4-26E348DBA1F0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0F704B6-CE81-11AA-24F9-3A65B29364E2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F302E1F-1B81-8D72-52F6-C5536C15895F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F419E65-BB9C-EF17-ED80-B696A8AAA407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7176A0B-8931-5EE0-A507-1524CC89F41A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232CFAD-64EE-0435-B926-EE44857566BC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A524BA7-5389-3093-6B06-8DE1F3E8B25F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3DD322E-7C98-A3B4-2E24-599564223F8A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21FD785-7634-82F6-C8F3-4144DAAC0667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11850C0-F40E-ACB3-BBA9-B36A907D4332}"/>
              </a:ext>
            </a:extLst>
          </p:cNvPr>
          <p:cNvSpPr/>
          <p:nvPr/>
        </p:nvSpPr>
        <p:spPr>
          <a:xfrm>
            <a:off x="5060998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1DCFA2A-FEF2-BD6B-6D5D-A21D15E81EC0}"/>
              </a:ext>
            </a:extLst>
          </p:cNvPr>
          <p:cNvSpPr/>
          <p:nvPr/>
        </p:nvSpPr>
        <p:spPr>
          <a:xfrm>
            <a:off x="5202317" y="3401953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404A9F4-197D-79B9-C9F9-44DD612937E9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C80F453-F3F0-5DCB-5E2E-FFDDDA622393}"/>
              </a:ext>
            </a:extLst>
          </p:cNvPr>
          <p:cNvSpPr/>
          <p:nvPr/>
        </p:nvSpPr>
        <p:spPr>
          <a:xfrm>
            <a:off x="5104363" y="33528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D03E6BD-A7EA-D248-596A-C062A8CD6B7C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ADA7655-8390-6716-47EB-2396065AFD6B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725EA63-04BA-C813-6F4D-92B8B78B55C3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E545306-819B-58E3-FDCF-6C32570B88C0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342B776-E769-B7A2-8DD5-79D5525BD866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E8FEF99-1AE8-25D2-E292-C505F7A2D2CC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EEAA227-8740-1901-61C9-7DA3E29DBFED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09022FD-B365-CD18-56E5-05F4AA6D9B8C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3396A89-EF1F-6472-3A5C-42DB0CA3EABD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5EB8E4D1-B0CE-5D3E-666B-A35EE8314AF8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01DC064-C917-E01B-833A-7B3B6EEB2B13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94BBCBB-247B-CE73-CCC9-D41C0F66C53F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7B3A18F-7ED9-0DE6-2533-780C215E5AA2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46886200-4857-FBC0-7250-DD242F1815EF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356CB8C-2775-1B73-DDCA-CEFE4BB5262C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0C9962A-853F-1314-67F2-3B78A9B539C8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09A0D8D-2200-3675-F278-835ED8146FB2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AD29F9A-0FAC-DE4B-E53D-EB68B4080846}"/>
              </a:ext>
            </a:extLst>
          </p:cNvPr>
          <p:cNvSpPr/>
          <p:nvPr/>
        </p:nvSpPr>
        <p:spPr>
          <a:xfrm>
            <a:off x="4635783" y="27987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3C6E3F81-D292-ADAD-6EB8-B743449A9953}"/>
              </a:ext>
            </a:extLst>
          </p:cNvPr>
          <p:cNvSpPr/>
          <p:nvPr/>
        </p:nvSpPr>
        <p:spPr>
          <a:xfrm>
            <a:off x="5135096" y="31035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A10875B-4769-302C-8459-9438C053DDAA}"/>
              </a:ext>
            </a:extLst>
          </p:cNvPr>
          <p:cNvSpPr/>
          <p:nvPr/>
        </p:nvSpPr>
        <p:spPr>
          <a:xfrm>
            <a:off x="4303525" y="273236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C979B69B-2C31-64E8-F6B3-78A70B16E59B}"/>
              </a:ext>
            </a:extLst>
          </p:cNvPr>
          <p:cNvSpPr/>
          <p:nvPr/>
        </p:nvSpPr>
        <p:spPr>
          <a:xfrm>
            <a:off x="4379369" y="292236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7799517-01A6-488E-1CEB-ED5E8CC0412A}"/>
              </a:ext>
            </a:extLst>
          </p:cNvPr>
          <p:cNvSpPr/>
          <p:nvPr/>
        </p:nvSpPr>
        <p:spPr>
          <a:xfrm>
            <a:off x="5286104" y="348278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9544FDA-C1D9-1ADB-4D12-A3FA78D34AC3}"/>
              </a:ext>
            </a:extLst>
          </p:cNvPr>
          <p:cNvSpPr/>
          <p:nvPr/>
        </p:nvSpPr>
        <p:spPr>
          <a:xfrm>
            <a:off x="5135096" y="294649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329226A-F2BB-4355-0C80-F3EC462311E4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3246D9E-DDA1-24E5-8694-4A342893933F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DD30F56-8839-F9DE-9165-38C6980EAB77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91C9A25-4E1B-C023-B57A-60EAA61DF7A5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4DDA6D3-953B-3E98-924B-15CD7A711919}"/>
              </a:ext>
            </a:extLst>
          </p:cNvPr>
          <p:cNvSpPr/>
          <p:nvPr/>
        </p:nvSpPr>
        <p:spPr>
          <a:xfrm>
            <a:off x="4907841" y="2594404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4038A37-B491-8F29-A39D-2E9EDD9A44DA}"/>
              </a:ext>
            </a:extLst>
          </p:cNvPr>
          <p:cNvSpPr/>
          <p:nvPr/>
        </p:nvSpPr>
        <p:spPr>
          <a:xfrm rot="2517914">
            <a:off x="5043307" y="1894909"/>
            <a:ext cx="150268" cy="3539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06F919D-731F-5836-0E9A-DC5E43D702C6}"/>
              </a:ext>
            </a:extLst>
          </p:cNvPr>
          <p:cNvSpPr/>
          <p:nvPr/>
        </p:nvSpPr>
        <p:spPr>
          <a:xfrm>
            <a:off x="5071118" y="194947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F64B64-8B00-854F-5B4D-144F7799D0CE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2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A108B-F627-A176-C8D9-13286F9B6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4BA10E-B46F-55AC-3D59-6565B0700B31}"/>
              </a:ext>
            </a:extLst>
          </p:cNvPr>
          <p:cNvSpPr/>
          <p:nvPr/>
        </p:nvSpPr>
        <p:spPr>
          <a:xfrm>
            <a:off x="91050" y="135631"/>
            <a:ext cx="3096463" cy="63401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*1600-1858 : L’     EIC anglaise</a:t>
            </a:r>
          </a:p>
          <a:p>
            <a:r>
              <a:rPr lang="fr-FR" dirty="0"/>
              <a:t>Dirigée par les 24 plus gros actionnaires, les </a:t>
            </a:r>
            <a:r>
              <a:rPr lang="fr-FR" i="1" dirty="0" err="1"/>
              <a:t>Commitees</a:t>
            </a:r>
            <a:endParaRPr lang="fr-FR" i="1" dirty="0"/>
          </a:p>
          <a:p>
            <a:r>
              <a:rPr lang="fr-FR" dirty="0"/>
              <a:t>Le </a:t>
            </a:r>
            <a:r>
              <a:rPr lang="fr-FR" i="1" dirty="0"/>
              <a:t>petit parlement</a:t>
            </a:r>
            <a:r>
              <a:rPr lang="fr-FR" dirty="0"/>
              <a:t>, William Pitt</a:t>
            </a:r>
          </a:p>
          <a:p>
            <a:r>
              <a:rPr lang="fr-FR" dirty="0"/>
              <a:t>*Capital de 400 000 livres</a:t>
            </a:r>
          </a:p>
          <a:p>
            <a:endParaRPr lang="fr-FR" dirty="0"/>
          </a:p>
          <a:p>
            <a:r>
              <a:rPr lang="fr-FR" dirty="0"/>
              <a:t>*1602-1798 :             </a:t>
            </a:r>
            <a:r>
              <a:rPr lang="fr-FR" sz="1700" dirty="0"/>
              <a:t>hollandaise</a:t>
            </a:r>
          </a:p>
          <a:p>
            <a:r>
              <a:rPr lang="fr-FR" dirty="0"/>
              <a:t>Dirigée par les 17 </a:t>
            </a:r>
            <a:r>
              <a:rPr lang="fr-FR" i="1" dirty="0" err="1"/>
              <a:t>Heeren</a:t>
            </a:r>
            <a:endParaRPr lang="fr-FR" i="1" dirty="0"/>
          </a:p>
          <a:p>
            <a:r>
              <a:rPr lang="fr-FR" dirty="0"/>
              <a:t>*Capital de 6 millions de florins</a:t>
            </a:r>
          </a:p>
          <a:p>
            <a:r>
              <a:rPr lang="fr-FR" dirty="0"/>
              <a:t>Partagé par 1 100 actionnaires</a:t>
            </a:r>
          </a:p>
          <a:p>
            <a:r>
              <a:rPr lang="fr-FR" u="sng" dirty="0"/>
              <a:t>Large base actionnariale</a:t>
            </a:r>
          </a:p>
          <a:p>
            <a:endParaRPr lang="fr-FR" dirty="0"/>
          </a:p>
          <a:p>
            <a:r>
              <a:rPr lang="fr-FR" dirty="0"/>
              <a:t>*1621-1792 :            holl</a:t>
            </a:r>
            <a:r>
              <a:rPr lang="fr-FR" sz="1700" dirty="0"/>
              <a:t>andaise</a:t>
            </a:r>
            <a:r>
              <a:rPr lang="fr-FR" sz="1200" dirty="0"/>
              <a:t> </a:t>
            </a:r>
            <a:r>
              <a:rPr lang="fr-FR" dirty="0"/>
              <a:t>*Capital de 7 millions de florins</a:t>
            </a:r>
          </a:p>
          <a:p>
            <a:r>
              <a:rPr lang="fr-FR" dirty="0"/>
              <a:t>Dont 500 000 florins investis par les Etats généraux</a:t>
            </a:r>
          </a:p>
          <a:p>
            <a:endParaRPr lang="fr-FR" sz="800" dirty="0"/>
          </a:p>
          <a:p>
            <a:endParaRPr lang="fr-FR" sz="800" dirty="0"/>
          </a:p>
          <a:p>
            <a:r>
              <a:rPr lang="fr-FR" sz="1700" dirty="0"/>
              <a:t>*1664 : Compagnies françaises</a:t>
            </a:r>
          </a:p>
          <a:p>
            <a:r>
              <a:rPr lang="fr-FR" sz="1700" dirty="0"/>
              <a:t>*Capital</a:t>
            </a:r>
          </a:p>
          <a:p>
            <a:r>
              <a:rPr lang="fr-FR" sz="1700" dirty="0"/>
              <a:t>- Roi et famille royale : 45%</a:t>
            </a:r>
          </a:p>
          <a:p>
            <a:r>
              <a:rPr lang="fr-FR" sz="1700" dirty="0"/>
              <a:t>- Négociants : 20%</a:t>
            </a:r>
          </a:p>
          <a:p>
            <a:r>
              <a:rPr lang="fr-FR" sz="1700" dirty="0"/>
              <a:t>*1674-1720-69 : Faillites,  renaissance et disparition</a:t>
            </a:r>
          </a:p>
        </p:txBody>
      </p:sp>
      <p:pic>
        <p:nvPicPr>
          <p:cNvPr id="26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79FF620E-D6CB-255A-3040-07CDA6B5F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121" y="135631"/>
            <a:ext cx="8793829" cy="56309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53D5A0-DE92-5443-3AE0-A10D73FF1F9E}"/>
              </a:ext>
            </a:extLst>
          </p:cNvPr>
          <p:cNvSpPr/>
          <p:nvPr/>
        </p:nvSpPr>
        <p:spPr>
          <a:xfrm>
            <a:off x="1472524" y="1711950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F1AC16-2668-FF5E-A1AE-7149357AA3C6}"/>
              </a:ext>
            </a:extLst>
          </p:cNvPr>
          <p:cNvSpPr/>
          <p:nvPr/>
        </p:nvSpPr>
        <p:spPr>
          <a:xfrm>
            <a:off x="1365761" y="3379064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6F5DAE-F43B-B13C-18E5-180E76F2FF55}"/>
              </a:ext>
            </a:extLst>
          </p:cNvPr>
          <p:cNvSpPr/>
          <p:nvPr/>
        </p:nvSpPr>
        <p:spPr>
          <a:xfrm>
            <a:off x="1629583" y="107717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B1F54-0F80-2C96-DD3C-93209A69FD2C}"/>
              </a:ext>
            </a:extLst>
          </p:cNvPr>
          <p:cNvSpPr/>
          <p:nvPr/>
        </p:nvSpPr>
        <p:spPr>
          <a:xfrm>
            <a:off x="2790703" y="5127228"/>
            <a:ext cx="252215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F03449C-4377-2A4E-6B72-DCA0D9E70F36}"/>
              </a:ext>
            </a:extLst>
          </p:cNvPr>
          <p:cNvSpPr/>
          <p:nvPr/>
        </p:nvSpPr>
        <p:spPr>
          <a:xfrm>
            <a:off x="10270139" y="3751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5F70EAF-DEFB-3988-5380-D9953468F39E}"/>
              </a:ext>
            </a:extLst>
          </p:cNvPr>
          <p:cNvSpPr/>
          <p:nvPr/>
        </p:nvSpPr>
        <p:spPr>
          <a:xfrm>
            <a:off x="7300797" y="497482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882DCDB-75A1-FABA-68BE-56D94232965A}"/>
              </a:ext>
            </a:extLst>
          </p:cNvPr>
          <p:cNvSpPr/>
          <p:nvPr/>
        </p:nvSpPr>
        <p:spPr>
          <a:xfrm>
            <a:off x="8583906" y="4502879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78CF2D-996F-3BFC-E06D-9630BFC63695}"/>
              </a:ext>
            </a:extLst>
          </p:cNvPr>
          <p:cNvSpPr/>
          <p:nvPr/>
        </p:nvSpPr>
        <p:spPr>
          <a:xfrm>
            <a:off x="9945673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B7F218-207B-2D2A-7048-5D2CDE9E24CB}"/>
              </a:ext>
            </a:extLst>
          </p:cNvPr>
          <p:cNvSpPr/>
          <p:nvPr/>
        </p:nvSpPr>
        <p:spPr>
          <a:xfrm>
            <a:off x="10370938" y="186712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E71E428-D08E-FE66-C117-B1B3CF1CE3E2}"/>
              </a:ext>
            </a:extLst>
          </p:cNvPr>
          <p:cNvSpPr/>
          <p:nvPr/>
        </p:nvSpPr>
        <p:spPr>
          <a:xfrm>
            <a:off x="10833961" y="34290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EAB5C19-3F18-2F14-505C-C63DD3AAFAC6}"/>
              </a:ext>
            </a:extLst>
          </p:cNvPr>
          <p:cNvSpPr/>
          <p:nvPr/>
        </p:nvSpPr>
        <p:spPr>
          <a:xfrm>
            <a:off x="10345643" y="35052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694D5EB-DCA3-CF53-37FF-DCE9E2FF86F8}"/>
              </a:ext>
            </a:extLst>
          </p:cNvPr>
          <p:cNvSpPr/>
          <p:nvPr/>
        </p:nvSpPr>
        <p:spPr>
          <a:xfrm>
            <a:off x="9794665" y="3352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05E0551-ED9D-20C9-6EE7-92103CEFE8D4}"/>
              </a:ext>
            </a:extLst>
          </p:cNvPr>
          <p:cNvSpPr/>
          <p:nvPr/>
        </p:nvSpPr>
        <p:spPr>
          <a:xfrm>
            <a:off x="10021177" y="32766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205225-F929-692F-6605-9784DB104A53}"/>
              </a:ext>
            </a:extLst>
          </p:cNvPr>
          <p:cNvSpPr/>
          <p:nvPr/>
        </p:nvSpPr>
        <p:spPr>
          <a:xfrm>
            <a:off x="10172185" y="33700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22FD01F-A484-837D-13A6-7A13CE42566A}"/>
              </a:ext>
            </a:extLst>
          </p:cNvPr>
          <p:cNvSpPr/>
          <p:nvPr/>
        </p:nvSpPr>
        <p:spPr>
          <a:xfrm>
            <a:off x="10623149" y="35814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1E8B28-5D45-83E6-B99B-9F971777B7B3}"/>
              </a:ext>
            </a:extLst>
          </p:cNvPr>
          <p:cNvSpPr/>
          <p:nvPr/>
        </p:nvSpPr>
        <p:spPr>
          <a:xfrm>
            <a:off x="10818261" y="373380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A11A5DE-830A-416C-56C9-15B626C6B2BA}"/>
              </a:ext>
            </a:extLst>
          </p:cNvPr>
          <p:cNvSpPr/>
          <p:nvPr/>
        </p:nvSpPr>
        <p:spPr>
          <a:xfrm>
            <a:off x="10419034" y="218422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5A3D45E-E65B-74E5-BBEB-CF94B66077C2}"/>
              </a:ext>
            </a:extLst>
          </p:cNvPr>
          <p:cNvSpPr/>
          <p:nvPr/>
        </p:nvSpPr>
        <p:spPr>
          <a:xfrm>
            <a:off x="10418356" y="243004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E13BB62-77E0-9C77-3466-B199C117E9D4}"/>
              </a:ext>
            </a:extLst>
          </p:cNvPr>
          <p:cNvSpPr/>
          <p:nvPr/>
        </p:nvSpPr>
        <p:spPr>
          <a:xfrm>
            <a:off x="9734861" y="28749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9CB103A-807E-811D-6A43-BDE6E4FA66BA}"/>
              </a:ext>
            </a:extLst>
          </p:cNvPr>
          <p:cNvSpPr/>
          <p:nvPr/>
        </p:nvSpPr>
        <p:spPr>
          <a:xfrm>
            <a:off x="9437779" y="27225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DBABA8A-6EFF-59CF-EA93-2CA1BB0961E8}"/>
              </a:ext>
            </a:extLst>
          </p:cNvPr>
          <p:cNvSpPr/>
          <p:nvPr/>
        </p:nvSpPr>
        <p:spPr>
          <a:xfrm>
            <a:off x="9286771" y="2884761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FC3D25F-42DE-CA48-33CB-E81C0ED00843}"/>
              </a:ext>
            </a:extLst>
          </p:cNvPr>
          <p:cNvSpPr/>
          <p:nvPr/>
        </p:nvSpPr>
        <p:spPr>
          <a:xfrm>
            <a:off x="9312769" y="32938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3F39695-9740-ECA2-4143-EE5F040EEAB8}"/>
              </a:ext>
            </a:extLst>
          </p:cNvPr>
          <p:cNvSpPr/>
          <p:nvPr/>
        </p:nvSpPr>
        <p:spPr>
          <a:xfrm>
            <a:off x="9062726" y="3027325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FB23EF-7B3D-CB4A-E0FD-BCB1768FCD5C}"/>
              </a:ext>
            </a:extLst>
          </p:cNvPr>
          <p:cNvSpPr/>
          <p:nvPr/>
        </p:nvSpPr>
        <p:spPr>
          <a:xfrm>
            <a:off x="9005389" y="277907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67B2FB2-7F65-D546-35BB-D79615064AF3}"/>
              </a:ext>
            </a:extLst>
          </p:cNvPr>
          <p:cNvSpPr/>
          <p:nvPr/>
        </p:nvSpPr>
        <p:spPr>
          <a:xfrm>
            <a:off x="9303674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0C6BFF8-8F15-ECF9-81AC-66ED1C255D0B}"/>
              </a:ext>
            </a:extLst>
          </p:cNvPr>
          <p:cNvSpPr/>
          <p:nvPr/>
        </p:nvSpPr>
        <p:spPr>
          <a:xfrm>
            <a:off x="5528030" y="42718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9C7CB58-89B2-6742-4BA6-13134B4359F3}"/>
              </a:ext>
            </a:extLst>
          </p:cNvPr>
          <p:cNvSpPr/>
          <p:nvPr/>
        </p:nvSpPr>
        <p:spPr>
          <a:xfrm>
            <a:off x="5694413" y="41194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AB6C7C41-E1EB-B85D-0BAF-D707E1654DBF}"/>
              </a:ext>
            </a:extLst>
          </p:cNvPr>
          <p:cNvSpPr/>
          <p:nvPr/>
        </p:nvSpPr>
        <p:spPr>
          <a:xfrm>
            <a:off x="5679038" y="3967030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A80723C-7AFF-9FA9-657C-4BFCD08189A6}"/>
              </a:ext>
            </a:extLst>
          </p:cNvPr>
          <p:cNvSpPr/>
          <p:nvPr/>
        </p:nvSpPr>
        <p:spPr>
          <a:xfrm>
            <a:off x="5529566" y="382199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91D60BEE-F08A-6DFD-8E49-5376E1D4CF67}"/>
              </a:ext>
            </a:extLst>
          </p:cNvPr>
          <p:cNvSpPr/>
          <p:nvPr/>
        </p:nvSpPr>
        <p:spPr>
          <a:xfrm>
            <a:off x="5060998" y="3151248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A4D6C96B-3A45-8E7D-1DC5-A2CAD3CC66D2}"/>
              </a:ext>
            </a:extLst>
          </p:cNvPr>
          <p:cNvSpPr/>
          <p:nvPr/>
        </p:nvSpPr>
        <p:spPr>
          <a:xfrm>
            <a:off x="5202317" y="3401953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4CC77EF-72D7-76E0-D406-FD44BDA16B9F}"/>
              </a:ext>
            </a:extLst>
          </p:cNvPr>
          <p:cNvSpPr/>
          <p:nvPr/>
        </p:nvSpPr>
        <p:spPr>
          <a:xfrm>
            <a:off x="6614796" y="352241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881D4E3-12F2-AC3B-A1D8-0113D2BD0177}"/>
              </a:ext>
            </a:extLst>
          </p:cNvPr>
          <p:cNvSpPr/>
          <p:nvPr/>
        </p:nvSpPr>
        <p:spPr>
          <a:xfrm>
            <a:off x="5104363" y="33528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E129CF2-D53E-6DAE-EA80-7E30764B710D}"/>
              </a:ext>
            </a:extLst>
          </p:cNvPr>
          <p:cNvSpPr/>
          <p:nvPr/>
        </p:nvSpPr>
        <p:spPr>
          <a:xfrm>
            <a:off x="8957320" y="293147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2A6915EB-20B9-2AC5-69DF-3C3A424A296F}"/>
              </a:ext>
            </a:extLst>
          </p:cNvPr>
          <p:cNvSpPr/>
          <p:nvPr/>
        </p:nvSpPr>
        <p:spPr>
          <a:xfrm>
            <a:off x="9273284" y="299393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0C827446-F29A-DD8E-6D6D-272FCE25F137}"/>
              </a:ext>
            </a:extLst>
          </p:cNvPr>
          <p:cNvSpPr/>
          <p:nvPr/>
        </p:nvSpPr>
        <p:spPr>
          <a:xfrm>
            <a:off x="10075027" y="359599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D9EE41EA-0E2E-F91F-B54D-C4704E12738C}"/>
              </a:ext>
            </a:extLst>
          </p:cNvPr>
          <p:cNvSpPr/>
          <p:nvPr/>
        </p:nvSpPr>
        <p:spPr>
          <a:xfrm>
            <a:off x="9198268" y="3288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D1DF9AE7-071B-6FB9-6DD7-C2F278DAE868}"/>
              </a:ext>
            </a:extLst>
          </p:cNvPr>
          <p:cNvSpPr/>
          <p:nvPr/>
        </p:nvSpPr>
        <p:spPr>
          <a:xfrm>
            <a:off x="9530915" y="2606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E77D0E6E-B964-6A32-B634-98267C011935}"/>
              </a:ext>
            </a:extLst>
          </p:cNvPr>
          <p:cNvSpPr/>
          <p:nvPr/>
        </p:nvSpPr>
        <p:spPr>
          <a:xfrm>
            <a:off x="9641555" y="508739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77ED1005-21C0-82E4-5344-827D6F8CB2D1}"/>
              </a:ext>
            </a:extLst>
          </p:cNvPr>
          <p:cNvSpPr/>
          <p:nvPr/>
        </p:nvSpPr>
        <p:spPr>
          <a:xfrm>
            <a:off x="10698653" y="4502879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D6EDF731-7083-FD4F-3D81-8FADBD00EAA6}"/>
              </a:ext>
            </a:extLst>
          </p:cNvPr>
          <p:cNvSpPr/>
          <p:nvPr/>
        </p:nvSpPr>
        <p:spPr>
          <a:xfrm>
            <a:off x="9625369" y="489862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1790A6CE-F6D6-111B-6F5D-487800A7F26E}"/>
              </a:ext>
            </a:extLst>
          </p:cNvPr>
          <p:cNvSpPr/>
          <p:nvPr/>
        </p:nvSpPr>
        <p:spPr>
          <a:xfrm>
            <a:off x="6033916" y="311552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3A6A525B-80AD-784B-BB9A-5FE411A4727D}"/>
              </a:ext>
            </a:extLst>
          </p:cNvPr>
          <p:cNvSpPr/>
          <p:nvPr/>
        </p:nvSpPr>
        <p:spPr>
          <a:xfrm>
            <a:off x="6690300" y="1943333"/>
            <a:ext cx="323786" cy="317104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D6327B8-B6BF-7142-0929-B0A6D9FAA8AB}"/>
              </a:ext>
            </a:extLst>
          </p:cNvPr>
          <p:cNvSpPr/>
          <p:nvPr/>
        </p:nvSpPr>
        <p:spPr>
          <a:xfrm>
            <a:off x="6875544" y="1784772"/>
            <a:ext cx="323786" cy="317104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9CEB5F0A-8423-F541-121C-BB1F35E2255B}"/>
              </a:ext>
            </a:extLst>
          </p:cNvPr>
          <p:cNvSpPr/>
          <p:nvPr/>
        </p:nvSpPr>
        <p:spPr>
          <a:xfrm>
            <a:off x="6690300" y="1672636"/>
            <a:ext cx="323786" cy="317104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EA97686-0C23-8A28-324A-1DA978F0DA23}"/>
              </a:ext>
            </a:extLst>
          </p:cNvPr>
          <p:cNvSpPr/>
          <p:nvPr/>
        </p:nvSpPr>
        <p:spPr>
          <a:xfrm>
            <a:off x="9288355" y="307504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BB3F1D4-8BC2-D5A5-7E33-B7AE00DDDFFF}"/>
              </a:ext>
            </a:extLst>
          </p:cNvPr>
          <p:cNvSpPr/>
          <p:nvPr/>
        </p:nvSpPr>
        <p:spPr>
          <a:xfrm>
            <a:off x="9408843" y="2618061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C4FF77F-572C-8121-B75A-7B67230DFDF6}"/>
              </a:ext>
            </a:extLst>
          </p:cNvPr>
          <p:cNvSpPr/>
          <p:nvPr/>
        </p:nvSpPr>
        <p:spPr>
          <a:xfrm>
            <a:off x="6068745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A2B59795-F5E3-C7FD-DA0F-0E5D87F7939E}"/>
              </a:ext>
            </a:extLst>
          </p:cNvPr>
          <p:cNvSpPr/>
          <p:nvPr/>
        </p:nvSpPr>
        <p:spPr>
          <a:xfrm>
            <a:off x="6750104" y="35442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BD0FE4A1-D548-139B-B9C3-CE5B35BF68FF}"/>
              </a:ext>
            </a:extLst>
          </p:cNvPr>
          <p:cNvSpPr/>
          <p:nvPr/>
        </p:nvSpPr>
        <p:spPr>
          <a:xfrm>
            <a:off x="6440346" y="351979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5BD03C18-E4F2-0CFB-4654-4063DBA31661}"/>
              </a:ext>
            </a:extLst>
          </p:cNvPr>
          <p:cNvSpPr/>
          <p:nvPr/>
        </p:nvSpPr>
        <p:spPr>
          <a:xfrm rot="2517914">
            <a:off x="5043307" y="1894909"/>
            <a:ext cx="150268" cy="3539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7AD9F10E-AE69-D1B8-5A4E-18F526D322C9}"/>
              </a:ext>
            </a:extLst>
          </p:cNvPr>
          <p:cNvSpPr/>
          <p:nvPr/>
        </p:nvSpPr>
        <p:spPr>
          <a:xfrm>
            <a:off x="4635783" y="27987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B37CB385-17E6-5D4A-94A4-A5330734DCEA}"/>
              </a:ext>
            </a:extLst>
          </p:cNvPr>
          <p:cNvSpPr/>
          <p:nvPr/>
        </p:nvSpPr>
        <p:spPr>
          <a:xfrm>
            <a:off x="5135096" y="310352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CAA113D3-EB26-74A1-FEF4-52408F18756D}"/>
              </a:ext>
            </a:extLst>
          </p:cNvPr>
          <p:cNvSpPr/>
          <p:nvPr/>
        </p:nvSpPr>
        <p:spPr>
          <a:xfrm>
            <a:off x="4303525" y="273236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4FFB7194-9D0C-BF63-E6C5-7A5473461945}"/>
              </a:ext>
            </a:extLst>
          </p:cNvPr>
          <p:cNvSpPr/>
          <p:nvPr/>
        </p:nvSpPr>
        <p:spPr>
          <a:xfrm>
            <a:off x="4379369" y="292236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9E0F9D8F-698F-8EB8-F8D0-9737BDCB5E09}"/>
              </a:ext>
            </a:extLst>
          </p:cNvPr>
          <p:cNvSpPr/>
          <p:nvPr/>
        </p:nvSpPr>
        <p:spPr>
          <a:xfrm>
            <a:off x="5286104" y="348278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F12C60AF-2861-35C3-4862-30D5BB2617E5}"/>
              </a:ext>
            </a:extLst>
          </p:cNvPr>
          <p:cNvSpPr/>
          <p:nvPr/>
        </p:nvSpPr>
        <p:spPr>
          <a:xfrm>
            <a:off x="5135096" y="294649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4E27292-2620-29F4-2D78-8BBE1CDBA014}"/>
              </a:ext>
            </a:extLst>
          </p:cNvPr>
          <p:cNvSpPr/>
          <p:nvPr/>
        </p:nvSpPr>
        <p:spPr>
          <a:xfrm>
            <a:off x="11211869" y="3487530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VOC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9493668-7262-4107-C54A-5A9DEA17D53F}"/>
              </a:ext>
            </a:extLst>
          </p:cNvPr>
          <p:cNvSpPr/>
          <p:nvPr/>
        </p:nvSpPr>
        <p:spPr>
          <a:xfrm>
            <a:off x="5911224" y="3978698"/>
            <a:ext cx="600204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D252A95-A78D-B698-DD4A-39187BF2B800}"/>
              </a:ext>
            </a:extLst>
          </p:cNvPr>
          <p:cNvSpPr/>
          <p:nvPr/>
        </p:nvSpPr>
        <p:spPr>
          <a:xfrm>
            <a:off x="8876733" y="2331270"/>
            <a:ext cx="502445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EIC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534287A-3E19-81EA-4BF2-3D21EAEA7FAA}"/>
              </a:ext>
            </a:extLst>
          </p:cNvPr>
          <p:cNvSpPr/>
          <p:nvPr/>
        </p:nvSpPr>
        <p:spPr>
          <a:xfrm>
            <a:off x="9152669" y="3551322"/>
            <a:ext cx="600204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or.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247CFA5-1703-86F5-EDCC-37708415A746}"/>
              </a:ext>
            </a:extLst>
          </p:cNvPr>
          <p:cNvSpPr/>
          <p:nvPr/>
        </p:nvSpPr>
        <p:spPr>
          <a:xfrm>
            <a:off x="4907841" y="2594404"/>
            <a:ext cx="739960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occ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02BB3D5-6B45-FC7F-FEE5-2BD2412B2D65}"/>
              </a:ext>
            </a:extLst>
          </p:cNvPr>
          <p:cNvSpPr/>
          <p:nvPr/>
        </p:nvSpPr>
        <p:spPr>
          <a:xfrm>
            <a:off x="10370938" y="110683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E0FCD4-2A7D-8C78-5EDE-86312767051F}"/>
              </a:ext>
            </a:extLst>
          </p:cNvPr>
          <p:cNvSpPr/>
          <p:nvPr/>
        </p:nvSpPr>
        <p:spPr>
          <a:xfrm>
            <a:off x="5071118" y="1949476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4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9059F-92DC-605F-585F-D04A738EF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9FE501-19F9-9166-6A4E-9DA70BAA99A2}"/>
              </a:ext>
            </a:extLst>
          </p:cNvPr>
          <p:cNvSpPr/>
          <p:nvPr/>
        </p:nvSpPr>
        <p:spPr>
          <a:xfrm>
            <a:off x="95772" y="125525"/>
            <a:ext cx="4476228" cy="46782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1025-1292 : Déclin de </a:t>
            </a:r>
            <a:r>
              <a:rPr lang="fr-FR" b="1" dirty="0" err="1"/>
              <a:t>Srivijaya</a:t>
            </a:r>
            <a:r>
              <a:rPr lang="fr-FR" b="1" dirty="0"/>
              <a:t> et montée en puissance des royaumes javanais : </a:t>
            </a:r>
            <a:r>
              <a:rPr lang="fr-FR" b="1" dirty="0" err="1"/>
              <a:t>Kédiri</a:t>
            </a:r>
            <a:r>
              <a:rPr lang="fr-FR" b="1" dirty="0"/>
              <a:t>, </a:t>
            </a:r>
            <a:r>
              <a:rPr lang="fr-FR" b="1" dirty="0" err="1"/>
              <a:t>Singasari</a:t>
            </a:r>
            <a:r>
              <a:rPr lang="fr-FR" b="1" dirty="0"/>
              <a:t>, </a:t>
            </a:r>
            <a:r>
              <a:rPr lang="fr-FR" b="1" dirty="0" err="1"/>
              <a:t>Majapahit</a:t>
            </a:r>
            <a:endParaRPr lang="fr-FR" dirty="0"/>
          </a:p>
          <a:p>
            <a:endParaRPr lang="fr-FR" dirty="0"/>
          </a:p>
          <a:p>
            <a:r>
              <a:rPr lang="fr-FR" dirty="0"/>
              <a:t>1) 1045 : Royaume de </a:t>
            </a:r>
            <a:r>
              <a:rPr lang="fr-FR" dirty="0" err="1"/>
              <a:t>Kédiri</a:t>
            </a:r>
            <a:endParaRPr lang="fr-FR" dirty="0"/>
          </a:p>
          <a:p>
            <a:endParaRPr lang="fr-FR" dirty="0"/>
          </a:p>
          <a:p>
            <a:r>
              <a:rPr lang="fr-FR" dirty="0"/>
              <a:t>2) 1222 : Royaume de </a:t>
            </a:r>
            <a:r>
              <a:rPr lang="fr-FR" dirty="0" err="1"/>
              <a:t>Singasari</a:t>
            </a:r>
            <a:endParaRPr lang="fr-FR" dirty="0"/>
          </a:p>
          <a:p>
            <a:r>
              <a:rPr lang="fr-FR" dirty="0"/>
              <a:t>NB : 1275 : </a:t>
            </a:r>
            <a:r>
              <a:rPr lang="fr-FR" dirty="0" err="1"/>
              <a:t>Srivijaya</a:t>
            </a:r>
            <a:r>
              <a:rPr lang="fr-FR" dirty="0"/>
              <a:t>, tributaire de </a:t>
            </a:r>
            <a:r>
              <a:rPr lang="fr-FR" dirty="0" err="1"/>
              <a:t>Singasari</a:t>
            </a:r>
            <a:endParaRPr lang="fr-FR" dirty="0"/>
          </a:p>
          <a:p>
            <a:endParaRPr lang="fr-FR" dirty="0"/>
          </a:p>
          <a:p>
            <a:r>
              <a:rPr lang="fr-FR" sz="1700" dirty="0"/>
              <a:t>3) 1293</a:t>
            </a:r>
          </a:p>
          <a:p>
            <a:r>
              <a:rPr lang="fr-FR" sz="1700" dirty="0"/>
              <a:t>Attaque navale du </a:t>
            </a:r>
            <a:r>
              <a:rPr lang="fr-FR" sz="1700" dirty="0" err="1"/>
              <a:t>Singasari</a:t>
            </a:r>
            <a:endParaRPr lang="fr-FR" sz="1700" dirty="0"/>
          </a:p>
          <a:p>
            <a:r>
              <a:rPr lang="fr-FR" sz="1700" dirty="0"/>
              <a:t>Par des Sino-Mongols venus de Chine</a:t>
            </a:r>
          </a:p>
          <a:p>
            <a:endParaRPr lang="fr-FR" sz="1700" dirty="0"/>
          </a:p>
          <a:p>
            <a:r>
              <a:rPr lang="fr-FR" sz="1700" dirty="0"/>
              <a:t>*Le prince </a:t>
            </a:r>
            <a:r>
              <a:rPr lang="fr-FR" sz="1700" dirty="0" err="1"/>
              <a:t>Raden</a:t>
            </a:r>
            <a:r>
              <a:rPr lang="fr-FR" sz="1700" dirty="0"/>
              <a:t> Vijaya s’allie avec eux</a:t>
            </a:r>
          </a:p>
          <a:p>
            <a:r>
              <a:rPr lang="fr-FR" sz="1700" dirty="0"/>
              <a:t>Et fonde le royaume de </a:t>
            </a:r>
            <a:r>
              <a:rPr lang="fr-FR" sz="1700" dirty="0" err="1"/>
              <a:t>Majapahit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NB : Les Mongols seront ensuite refoulés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615606-5FBB-5165-FD77-92C01AF3B407}"/>
              </a:ext>
            </a:extLst>
          </p:cNvPr>
          <p:cNvSpPr/>
          <p:nvPr/>
        </p:nvSpPr>
        <p:spPr>
          <a:xfrm>
            <a:off x="5121049" y="154128"/>
            <a:ext cx="650163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C:\Users\Christophe\Pictures\My Scans\2015-01 (janv.)\scan0001.jpg">
            <a:extLst>
              <a:ext uri="{FF2B5EF4-FFF2-40B4-BE49-F238E27FC236}">
                <a16:creationId xmlns:a16="http://schemas.microsoft.com/office/drawing/2014/main" id="{9EEFA3ED-5446-340A-4980-314FED8D8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2" t="18621" r="5662" b="29937"/>
          <a:stretch/>
        </p:blipFill>
        <p:spPr bwMode="auto">
          <a:xfrm>
            <a:off x="4738530" y="89870"/>
            <a:ext cx="7329484" cy="663895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F858C2-96D1-1978-1511-BA8C4F8CBA4D}"/>
              </a:ext>
            </a:extLst>
          </p:cNvPr>
          <p:cNvSpPr/>
          <p:nvPr/>
        </p:nvSpPr>
        <p:spPr>
          <a:xfrm>
            <a:off x="4738531" y="89870"/>
            <a:ext cx="65016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1293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E5035A0-8EA9-C2B3-B708-2F506B36C02D}"/>
              </a:ext>
            </a:extLst>
          </p:cNvPr>
          <p:cNvCxnSpPr>
            <a:cxnSpLocks/>
          </p:cNvCxnSpPr>
          <p:nvPr/>
        </p:nvCxnSpPr>
        <p:spPr>
          <a:xfrm>
            <a:off x="9708440" y="5293028"/>
            <a:ext cx="246721" cy="85704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72C70-1D0D-9610-4764-FADEAB2647DF}"/>
              </a:ext>
            </a:extLst>
          </p:cNvPr>
          <p:cNvSpPr/>
          <p:nvPr/>
        </p:nvSpPr>
        <p:spPr>
          <a:xfrm>
            <a:off x="9909163" y="47183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B20FDFF-25DC-A02C-9833-DE7BFDE907C0}"/>
              </a:ext>
            </a:extLst>
          </p:cNvPr>
          <p:cNvCxnSpPr>
            <a:cxnSpLocks/>
          </p:cNvCxnSpPr>
          <p:nvPr/>
        </p:nvCxnSpPr>
        <p:spPr>
          <a:xfrm flipH="1">
            <a:off x="9708440" y="4513006"/>
            <a:ext cx="123360" cy="7800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71B19F2-96DB-DE3D-E1C4-A5AFA3B481F1}"/>
              </a:ext>
            </a:extLst>
          </p:cNvPr>
          <p:cNvCxnSpPr>
            <a:cxnSpLocks/>
          </p:cNvCxnSpPr>
          <p:nvPr/>
        </p:nvCxnSpPr>
        <p:spPr>
          <a:xfrm>
            <a:off x="9770120" y="4011561"/>
            <a:ext cx="78000" cy="50144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F2C88B95-51D3-6796-AF5D-E4728757E41F}"/>
              </a:ext>
            </a:extLst>
          </p:cNvPr>
          <p:cNvSpPr/>
          <p:nvPr/>
        </p:nvSpPr>
        <p:spPr>
          <a:xfrm>
            <a:off x="9955161" y="6194322"/>
            <a:ext cx="288165" cy="3048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2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986" y="89871"/>
            <a:ext cx="4296800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1292-1390 : La puissante thalassocratie javanaise de </a:t>
            </a:r>
            <a:r>
              <a:rPr lang="fr-FR" b="1" dirty="0" err="1"/>
              <a:t>Majapahit</a:t>
            </a:r>
            <a:r>
              <a:rPr lang="fr-FR" b="1" dirty="0"/>
              <a:t> domine l’Insulinde</a:t>
            </a:r>
          </a:p>
          <a:p>
            <a:r>
              <a:rPr lang="fr-FR" b="1" dirty="0"/>
              <a:t> </a:t>
            </a:r>
          </a:p>
          <a:p>
            <a:r>
              <a:rPr lang="fr-FR" dirty="0"/>
              <a:t>*1292-1365 : Par des traités…</a:t>
            </a:r>
          </a:p>
          <a:p>
            <a:r>
              <a:rPr lang="fr-FR" dirty="0" err="1"/>
              <a:t>Majapahit</a:t>
            </a:r>
            <a:r>
              <a:rPr lang="fr-FR" dirty="0"/>
              <a:t>, impose sa souveraineté</a:t>
            </a:r>
          </a:p>
          <a:p>
            <a:r>
              <a:rPr lang="fr-FR" dirty="0"/>
              <a:t>A l’ensemble de l’archipel</a:t>
            </a:r>
          </a:p>
          <a:p>
            <a:r>
              <a:rPr lang="fr-FR" dirty="0"/>
              <a:t>Et domine son commerce maritime</a:t>
            </a:r>
          </a:p>
          <a:p>
            <a:endParaRPr lang="fr-FR" dirty="0"/>
          </a:p>
          <a:p>
            <a:r>
              <a:rPr lang="fr-FR" dirty="0"/>
              <a:t>NB : 1365 : </a:t>
            </a:r>
            <a:r>
              <a:rPr lang="fr-FR" dirty="0" err="1"/>
              <a:t>Srivijaya</a:t>
            </a:r>
            <a:r>
              <a:rPr lang="fr-FR" dirty="0"/>
              <a:t>, tributaire de </a:t>
            </a:r>
            <a:r>
              <a:rPr lang="fr-FR" dirty="0" err="1"/>
              <a:t>Majapahit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Après l’indépendance en 1950</a:t>
            </a:r>
          </a:p>
          <a:p>
            <a:r>
              <a:rPr lang="fr-FR" dirty="0"/>
              <a:t>L’empire de </a:t>
            </a:r>
            <a:r>
              <a:rPr lang="fr-FR" dirty="0" err="1"/>
              <a:t>Majapahit</a:t>
            </a:r>
            <a:r>
              <a:rPr lang="fr-FR" dirty="0"/>
              <a:t> hindouiste</a:t>
            </a:r>
          </a:p>
          <a:p>
            <a:r>
              <a:rPr lang="fr-FR" dirty="0"/>
              <a:t>Sera présenté comme</a:t>
            </a:r>
          </a:p>
          <a:p>
            <a:r>
              <a:rPr lang="fr-FR" dirty="0"/>
              <a:t>Le précurseur de l’Indonésie…</a:t>
            </a:r>
          </a:p>
          <a:p>
            <a:endParaRPr lang="fr-FR" dirty="0"/>
          </a:p>
          <a:p>
            <a:r>
              <a:rPr lang="fr-FR" dirty="0"/>
              <a:t>Notamment par son 1</a:t>
            </a:r>
            <a:r>
              <a:rPr lang="fr-FR" baseline="30000" dirty="0"/>
              <a:t>er</a:t>
            </a:r>
            <a:r>
              <a:rPr lang="fr-FR" dirty="0"/>
              <a:t> président</a:t>
            </a:r>
          </a:p>
          <a:p>
            <a:r>
              <a:rPr lang="fr-FR" dirty="0"/>
              <a:t>Le Javanais </a:t>
            </a:r>
            <a:r>
              <a:rPr lang="fr-FR" u="sng" dirty="0"/>
              <a:t>Sukarno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*Reprenons…</a:t>
            </a:r>
          </a:p>
        </p:txBody>
      </p:sp>
      <p:pic>
        <p:nvPicPr>
          <p:cNvPr id="5" name="Picture 2" descr="C:\Users\Christophe\Pictures\My Scans\2015-01 (janv.)\scan0009.jpg">
            <a:extLst>
              <a:ext uri="{FF2B5EF4-FFF2-40B4-BE49-F238E27FC236}">
                <a16:creationId xmlns:a16="http://schemas.microsoft.com/office/drawing/2014/main" id="{3D2C6EBB-11FB-49E6-BA3D-947FD055A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84" t="18539" r="6053" b="29711"/>
          <a:stretch/>
        </p:blipFill>
        <p:spPr bwMode="auto">
          <a:xfrm>
            <a:off x="4572001" y="89871"/>
            <a:ext cx="7517070" cy="663895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9A1417-6CDB-4994-89F8-779C923C856D}"/>
              </a:ext>
            </a:extLst>
          </p:cNvPr>
          <p:cNvSpPr/>
          <p:nvPr/>
        </p:nvSpPr>
        <p:spPr>
          <a:xfrm>
            <a:off x="4572001" y="89871"/>
            <a:ext cx="123795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1293-1365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C821313-5DD1-B98B-8CA6-8C1021B846EF}"/>
              </a:ext>
            </a:extLst>
          </p:cNvPr>
          <p:cNvSpPr/>
          <p:nvPr/>
        </p:nvSpPr>
        <p:spPr>
          <a:xfrm>
            <a:off x="10005507" y="6010891"/>
            <a:ext cx="288165" cy="3048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91B8C41-E676-262B-4082-44C94925F09F}"/>
              </a:ext>
            </a:extLst>
          </p:cNvPr>
          <p:cNvSpPr/>
          <p:nvPr/>
        </p:nvSpPr>
        <p:spPr>
          <a:xfrm>
            <a:off x="9449903" y="572729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3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8FF5-3495-8FB2-CD3E-FB7CA394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0BCFA6-2D9E-2DC7-B288-6FA5EADD7A97}"/>
              </a:ext>
            </a:extLst>
          </p:cNvPr>
          <p:cNvSpPr/>
          <p:nvPr/>
        </p:nvSpPr>
        <p:spPr>
          <a:xfrm>
            <a:off x="95772" y="125525"/>
            <a:ext cx="4225505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2) 1402-1675 : Du XVe au XVIIe siècle, diffusion de l’Islam ; Naissances et apogées des sultanats</a:t>
            </a:r>
          </a:p>
          <a:p>
            <a:endParaRPr lang="fr-FR" b="1" dirty="0"/>
          </a:p>
          <a:p>
            <a:r>
              <a:rPr lang="fr-FR" b="1" dirty="0"/>
              <a:t>1390-1500 : Déclin du </a:t>
            </a:r>
            <a:r>
              <a:rPr lang="fr-FR" b="1" dirty="0" err="1"/>
              <a:t>Majapahit</a:t>
            </a:r>
            <a:r>
              <a:rPr lang="fr-FR" b="1" dirty="0"/>
              <a:t> hindouiste et bouddhiste, et diffusion de l’Islam</a:t>
            </a:r>
            <a:endParaRPr lang="fr-FR" dirty="0"/>
          </a:p>
          <a:p>
            <a:endParaRPr lang="fr-FR" dirty="0"/>
          </a:p>
          <a:p>
            <a:r>
              <a:rPr lang="fr-FR" dirty="0"/>
              <a:t>*Au XVe siècle</a:t>
            </a:r>
          </a:p>
          <a:p>
            <a:r>
              <a:rPr lang="fr-FR" dirty="0"/>
              <a:t>Reculs du </a:t>
            </a:r>
            <a:r>
              <a:rPr lang="fr-FR" dirty="0" err="1"/>
              <a:t>Majapahit</a:t>
            </a:r>
            <a:r>
              <a:rPr lang="fr-FR" dirty="0"/>
              <a:t> hindouiste</a:t>
            </a:r>
          </a:p>
          <a:p>
            <a:endParaRPr lang="fr-FR" dirty="0"/>
          </a:p>
          <a:p>
            <a:r>
              <a:rPr lang="fr-FR" dirty="0"/>
              <a:t>*1390 : Perte de Malacca </a:t>
            </a:r>
          </a:p>
          <a:p>
            <a:endParaRPr lang="fr-FR" dirty="0"/>
          </a:p>
          <a:p>
            <a:r>
              <a:rPr lang="fr-FR" dirty="0"/>
              <a:t>*1412-26 : Nouveaux reculs à l’est</a:t>
            </a:r>
          </a:p>
          <a:p>
            <a:endParaRPr lang="fr-FR" dirty="0"/>
          </a:p>
          <a:p>
            <a:r>
              <a:rPr lang="fr-FR" dirty="0"/>
              <a:t>NB : 1405-22</a:t>
            </a:r>
          </a:p>
          <a:p>
            <a:r>
              <a:rPr lang="fr-FR" dirty="0"/>
              <a:t>Voyages de l’amiral chinois Zheng He</a:t>
            </a:r>
          </a:p>
          <a:p>
            <a:endParaRPr lang="fr-FR" dirty="0"/>
          </a:p>
          <a:p>
            <a:r>
              <a:rPr lang="fr-FR" dirty="0"/>
              <a:t>*1478 : Après la perte de</a:t>
            </a:r>
          </a:p>
          <a:p>
            <a:r>
              <a:rPr lang="fr-FR" dirty="0"/>
              <a:t>Palembang (</a:t>
            </a:r>
            <a:r>
              <a:rPr lang="fr-FR" dirty="0" err="1"/>
              <a:t>Srivijaya</a:t>
            </a:r>
            <a:r>
              <a:rPr lang="fr-FR" dirty="0"/>
              <a:t>), </a:t>
            </a:r>
            <a:r>
              <a:rPr lang="fr-FR" dirty="0" err="1"/>
              <a:t>Majapahit</a:t>
            </a:r>
            <a:r>
              <a:rPr lang="fr-FR" dirty="0"/>
              <a:t> redevient</a:t>
            </a:r>
          </a:p>
          <a:p>
            <a:r>
              <a:rPr lang="fr-FR" dirty="0"/>
              <a:t>Un simple royaume de Java</a:t>
            </a:r>
          </a:p>
          <a:p>
            <a:endParaRPr lang="fr-FR" dirty="0"/>
          </a:p>
          <a:p>
            <a:r>
              <a:rPr lang="fr-FR" dirty="0"/>
              <a:t>*Et dans le même temps…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1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82D1E-8995-C968-2213-6621496C4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7389A7-EAB8-E4CA-DA7B-3B8B965A6A4F}"/>
              </a:ext>
            </a:extLst>
          </p:cNvPr>
          <p:cNvSpPr/>
          <p:nvPr/>
        </p:nvSpPr>
        <p:spPr>
          <a:xfrm>
            <a:off x="95772" y="125525"/>
            <a:ext cx="4253403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1390-1500 : Déclin du </a:t>
            </a:r>
            <a:r>
              <a:rPr lang="fr-FR" sz="1700" b="1" dirty="0" err="1"/>
              <a:t>Majapahit</a:t>
            </a:r>
            <a:r>
              <a:rPr lang="fr-FR" sz="1700" b="1" dirty="0"/>
              <a:t> hindouiste et bouddhiste, et diffusion de l’Islam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*1400-1500 (puis (1500-1600)</a:t>
            </a:r>
          </a:p>
          <a:p>
            <a:r>
              <a:rPr lang="fr-FR" dirty="0"/>
              <a:t>Propagation d’un Islam </a:t>
            </a:r>
            <a:r>
              <a:rPr lang="fr-FR" i="1" dirty="0"/>
              <a:t>des commerçants</a:t>
            </a:r>
          </a:p>
          <a:p>
            <a:endParaRPr lang="fr-FR" dirty="0"/>
          </a:p>
          <a:p>
            <a:r>
              <a:rPr lang="fr-FR" dirty="0"/>
              <a:t>*A partir du nord de </a:t>
            </a:r>
            <a:r>
              <a:rPr lang="fr-FR" u="sng" dirty="0"/>
              <a:t>Sumatra</a:t>
            </a:r>
            <a:r>
              <a:rPr lang="fr-FR" dirty="0"/>
              <a:t> (1267)</a:t>
            </a:r>
          </a:p>
          <a:p>
            <a:r>
              <a:rPr lang="fr-FR" dirty="0"/>
              <a:t>*Et du détroit commercial de </a:t>
            </a:r>
            <a:r>
              <a:rPr lang="fr-FR" u="sng" dirty="0"/>
              <a:t>Malacca</a:t>
            </a:r>
          </a:p>
          <a:p>
            <a:r>
              <a:rPr lang="fr-FR" dirty="0"/>
              <a:t>*A </a:t>
            </a:r>
            <a:r>
              <a:rPr lang="fr-FR" u="sng" dirty="0"/>
              <a:t>Palembang</a:t>
            </a:r>
            <a:endParaRPr lang="fr-FR" dirty="0"/>
          </a:p>
          <a:p>
            <a:r>
              <a:rPr lang="fr-FR" dirty="0"/>
              <a:t>*</a:t>
            </a:r>
            <a:r>
              <a:rPr lang="fr-FR" u="sng" dirty="0" err="1"/>
              <a:t>Demak</a:t>
            </a:r>
            <a:r>
              <a:rPr lang="fr-FR" dirty="0"/>
              <a:t> dans le </a:t>
            </a:r>
            <a:r>
              <a:rPr lang="fr-FR" i="1" dirty="0" err="1"/>
              <a:t>Pasisir</a:t>
            </a:r>
            <a:r>
              <a:rPr lang="fr-FR" dirty="0"/>
              <a:t>, côte nord de Java</a:t>
            </a:r>
          </a:p>
          <a:p>
            <a:r>
              <a:rPr lang="fr-FR" sz="1700" dirty="0"/>
              <a:t>*Et à l’est jusqu’à </a:t>
            </a:r>
            <a:r>
              <a:rPr lang="fr-FR" sz="1700" u="sng" dirty="0"/>
              <a:t>Amboine</a:t>
            </a:r>
            <a:r>
              <a:rPr lang="fr-FR" sz="1700" dirty="0"/>
              <a:t>, </a:t>
            </a:r>
            <a:r>
              <a:rPr lang="fr-FR" sz="1700" u="sng" dirty="0"/>
              <a:t>Ternate et Tidore</a:t>
            </a:r>
          </a:p>
          <a:p>
            <a:endParaRPr lang="fr-FR" dirty="0"/>
          </a:p>
          <a:p>
            <a:r>
              <a:rPr lang="fr-FR" dirty="0"/>
              <a:t>*Avec comme conséquence politique</a:t>
            </a:r>
          </a:p>
          <a:p>
            <a:r>
              <a:rPr lang="fr-FR" dirty="0"/>
              <a:t>Les conversions à l’Islam des souverains</a:t>
            </a:r>
          </a:p>
          <a:p>
            <a:r>
              <a:rPr lang="fr-FR" dirty="0"/>
              <a:t>Qui deviennent des sultans</a:t>
            </a:r>
          </a:p>
          <a:p>
            <a:r>
              <a:rPr lang="fr-FR" sz="1700" dirty="0"/>
              <a:t>NB : Ce qui renforce l’islamisation de l’archipel</a:t>
            </a:r>
          </a:p>
          <a:p>
            <a:r>
              <a:rPr lang="fr-FR" dirty="0"/>
              <a:t>Sauf à Bali hindouiste et Timor chrétien</a:t>
            </a:r>
          </a:p>
          <a:p>
            <a:endParaRPr lang="fr-FR" dirty="0"/>
          </a:p>
          <a:p>
            <a:r>
              <a:rPr lang="fr-FR" dirty="0"/>
              <a:t>*Aux XVe-XVIe-XVIIe siècles…</a:t>
            </a:r>
          </a:p>
          <a:p>
            <a:r>
              <a:rPr lang="fr-FR" dirty="0"/>
              <a:t>De puissants sultanats</a:t>
            </a:r>
          </a:p>
          <a:p>
            <a:r>
              <a:rPr lang="fr-FR" dirty="0"/>
              <a:t>Naissent sur les côtes de l’archipel</a:t>
            </a:r>
          </a:p>
          <a:p>
            <a:r>
              <a:rPr lang="fr-FR" dirty="0"/>
              <a:t>Enrichis par le commerce maritime</a:t>
            </a:r>
          </a:p>
          <a:p>
            <a:endParaRPr lang="fr-FR" dirty="0"/>
          </a:p>
          <a:p>
            <a:r>
              <a:rPr lang="fr-FR" dirty="0"/>
              <a:t>*Quelques dates…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E9BE4E-62AA-0D41-0D98-FA2083308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4917" t="28744" r="47688" b="22753"/>
          <a:stretch/>
        </p:blipFill>
        <p:spPr>
          <a:xfrm rot="16200000">
            <a:off x="5630449" y="-1050912"/>
            <a:ext cx="5289343" cy="7642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86FB9F-D366-C48C-1DD3-146A4840EE6A}"/>
              </a:ext>
            </a:extLst>
          </p:cNvPr>
          <p:cNvSpPr/>
          <p:nvPr/>
        </p:nvSpPr>
        <p:spPr>
          <a:xfrm>
            <a:off x="4454013" y="125523"/>
            <a:ext cx="1237957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400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-1500</a:t>
            </a:r>
          </a:p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1500-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5FF55D3-7CE9-354C-B5CA-BD77911F7DB5}"/>
              </a:ext>
            </a:extLst>
          </p:cNvPr>
          <p:cNvSpPr/>
          <p:nvPr/>
        </p:nvSpPr>
        <p:spPr>
          <a:xfrm>
            <a:off x="7675263" y="4147952"/>
            <a:ext cx="151008" cy="13666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86C411F-C805-B591-44E8-BC764E6BC7EF}"/>
              </a:ext>
            </a:extLst>
          </p:cNvPr>
          <p:cNvSpPr/>
          <p:nvPr/>
        </p:nvSpPr>
        <p:spPr>
          <a:xfrm>
            <a:off x="5063159" y="181897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1C764C-5E29-DCE7-7B8E-2239B42C37C7}"/>
              </a:ext>
            </a:extLst>
          </p:cNvPr>
          <p:cNvSpPr/>
          <p:nvPr/>
        </p:nvSpPr>
        <p:spPr>
          <a:xfrm>
            <a:off x="5997677" y="234991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9817C73-E2CA-85FB-094E-5973A8B82ED3}"/>
              </a:ext>
            </a:extLst>
          </p:cNvPr>
          <p:cNvSpPr/>
          <p:nvPr/>
        </p:nvSpPr>
        <p:spPr>
          <a:xfrm>
            <a:off x="6455980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0AB8E8B-17D1-E15C-D3FF-6D2B493D221E}"/>
              </a:ext>
            </a:extLst>
          </p:cNvPr>
          <p:cNvSpPr/>
          <p:nvPr/>
        </p:nvSpPr>
        <p:spPr>
          <a:xfrm>
            <a:off x="7421015" y="399555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D1D5BC7-4BF6-48B8-A7C6-5AB5AC26E167}"/>
              </a:ext>
            </a:extLst>
          </p:cNvPr>
          <p:cNvSpPr/>
          <p:nvPr/>
        </p:nvSpPr>
        <p:spPr>
          <a:xfrm>
            <a:off x="10423296" y="277019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39A0C8F-671D-9A60-A6A1-8B5F13FFD643}"/>
              </a:ext>
            </a:extLst>
          </p:cNvPr>
          <p:cNvSpPr/>
          <p:nvPr/>
        </p:nvSpPr>
        <p:spPr>
          <a:xfrm>
            <a:off x="10498800" y="34290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C9E825A-22A1-43C1-C27E-66D82FFA1549}"/>
              </a:ext>
            </a:extLst>
          </p:cNvPr>
          <p:cNvCxnSpPr>
            <a:cxnSpLocks/>
            <a:stCxn id="4" idx="6"/>
            <a:endCxn id="7" idx="1"/>
          </p:cNvCxnSpPr>
          <p:nvPr/>
        </p:nvCxnSpPr>
        <p:spPr>
          <a:xfrm>
            <a:off x="5214167" y="1895176"/>
            <a:ext cx="805625" cy="4770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987D8D7-2829-FEB2-8BA0-C5F9AF90E86F}"/>
              </a:ext>
            </a:extLst>
          </p:cNvPr>
          <p:cNvCxnSpPr>
            <a:cxnSpLocks/>
            <a:stCxn id="7" idx="5"/>
            <a:endCxn id="8" idx="1"/>
          </p:cNvCxnSpPr>
          <p:nvPr/>
        </p:nvCxnSpPr>
        <p:spPr>
          <a:xfrm>
            <a:off x="6126570" y="2480000"/>
            <a:ext cx="351525" cy="81891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F058875-99C8-2225-479A-47BBE088C896}"/>
              </a:ext>
            </a:extLst>
          </p:cNvPr>
          <p:cNvCxnSpPr>
            <a:cxnSpLocks/>
            <a:stCxn id="8" idx="5"/>
            <a:endCxn id="9" idx="1"/>
          </p:cNvCxnSpPr>
          <p:nvPr/>
        </p:nvCxnSpPr>
        <p:spPr>
          <a:xfrm>
            <a:off x="6584873" y="3406682"/>
            <a:ext cx="858257" cy="6111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7CBE607-115F-C67C-D7A0-A26B1289DE57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10235381" y="3581400"/>
            <a:ext cx="338923" cy="34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2809961-A388-C8AF-C715-7AC8AAE91D0C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7572023" y="3927400"/>
            <a:ext cx="2663358" cy="144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5816DB0-08E2-E9BB-B95A-5B7F445C70D4}"/>
              </a:ext>
            </a:extLst>
          </p:cNvPr>
          <p:cNvCxnSpPr>
            <a:cxnSpLocks/>
            <a:stCxn id="11" idx="0"/>
            <a:endCxn id="10" idx="4"/>
          </p:cNvCxnSpPr>
          <p:nvPr/>
        </p:nvCxnSpPr>
        <p:spPr>
          <a:xfrm flipH="1" flipV="1">
            <a:off x="10498800" y="2922595"/>
            <a:ext cx="75504" cy="5064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9988A7A-5C8F-88A8-BB42-D2B406B066BA}"/>
              </a:ext>
            </a:extLst>
          </p:cNvPr>
          <p:cNvCxnSpPr>
            <a:cxnSpLocks/>
          </p:cNvCxnSpPr>
          <p:nvPr/>
        </p:nvCxnSpPr>
        <p:spPr>
          <a:xfrm flipV="1">
            <a:off x="6253523" y="2009685"/>
            <a:ext cx="2021597" cy="61552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F6D6199A-C6FC-74A0-5D36-B2092A4B732D}"/>
              </a:ext>
            </a:extLst>
          </p:cNvPr>
          <p:cNvCxnSpPr>
            <a:cxnSpLocks/>
          </p:cNvCxnSpPr>
          <p:nvPr/>
        </p:nvCxnSpPr>
        <p:spPr>
          <a:xfrm flipV="1">
            <a:off x="7818060" y="3581400"/>
            <a:ext cx="395029" cy="46772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1A6F44A-563B-76E6-2970-95BB5AD17012}"/>
              </a:ext>
            </a:extLst>
          </p:cNvPr>
          <p:cNvCxnSpPr>
            <a:cxnSpLocks/>
          </p:cNvCxnSpPr>
          <p:nvPr/>
        </p:nvCxnSpPr>
        <p:spPr>
          <a:xfrm flipV="1">
            <a:off x="9497961" y="1651819"/>
            <a:ext cx="353962" cy="252964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DB34C14-20FC-8798-A5FB-BCD9B34F7235}"/>
              </a:ext>
            </a:extLst>
          </p:cNvPr>
          <p:cNvCxnSpPr>
            <a:cxnSpLocks/>
          </p:cNvCxnSpPr>
          <p:nvPr/>
        </p:nvCxnSpPr>
        <p:spPr>
          <a:xfrm>
            <a:off x="8629570" y="1541543"/>
            <a:ext cx="896167" cy="353633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E1DA6802-1DF3-D30B-1821-275359B7F18A}"/>
              </a:ext>
            </a:extLst>
          </p:cNvPr>
          <p:cNvCxnSpPr>
            <a:cxnSpLocks/>
          </p:cNvCxnSpPr>
          <p:nvPr/>
        </p:nvCxnSpPr>
        <p:spPr>
          <a:xfrm flipV="1">
            <a:off x="8303384" y="1575619"/>
            <a:ext cx="326186" cy="329164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879B6C9-42CF-30AC-3851-B313F3A8901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525737" y="2792513"/>
            <a:ext cx="919674" cy="130082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3068F2D-DF7F-95C3-1772-D207599C299D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9647599" y="2900277"/>
            <a:ext cx="797812" cy="910048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A07D24D9-D962-4455-1051-4B721DCE2548}"/>
              </a:ext>
            </a:extLst>
          </p:cNvPr>
          <p:cNvCxnSpPr>
            <a:cxnSpLocks/>
          </p:cNvCxnSpPr>
          <p:nvPr/>
        </p:nvCxnSpPr>
        <p:spPr>
          <a:xfrm flipV="1">
            <a:off x="6606988" y="3206970"/>
            <a:ext cx="814027" cy="84466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86093CFF-882C-BEFE-4E82-845CE4D6E41E}"/>
              </a:ext>
            </a:extLst>
          </p:cNvPr>
          <p:cNvCxnSpPr>
            <a:cxnSpLocks/>
          </p:cNvCxnSpPr>
          <p:nvPr/>
        </p:nvCxnSpPr>
        <p:spPr>
          <a:xfrm>
            <a:off x="5824706" y="612688"/>
            <a:ext cx="627418" cy="1287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9BE8C732-A286-E3B0-BB45-62B63C192C60}"/>
              </a:ext>
            </a:extLst>
          </p:cNvPr>
          <p:cNvCxnSpPr>
            <a:cxnSpLocks/>
          </p:cNvCxnSpPr>
          <p:nvPr/>
        </p:nvCxnSpPr>
        <p:spPr>
          <a:xfrm>
            <a:off x="5824706" y="309716"/>
            <a:ext cx="62741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7CD97BB4-D9A0-AEDD-2AD5-032A0E019B87}"/>
              </a:ext>
            </a:extLst>
          </p:cNvPr>
          <p:cNvSpPr/>
          <p:nvPr/>
        </p:nvSpPr>
        <p:spPr>
          <a:xfrm>
            <a:off x="8199616" y="4269843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A143046-F05C-7218-82C7-7D224E46358B}"/>
              </a:ext>
            </a:extLst>
          </p:cNvPr>
          <p:cNvSpPr/>
          <p:nvPr/>
        </p:nvSpPr>
        <p:spPr>
          <a:xfrm>
            <a:off x="9910070" y="4405682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72B5482-F438-0F78-47EA-77707F652E8E}"/>
              </a:ext>
            </a:extLst>
          </p:cNvPr>
          <p:cNvSpPr/>
          <p:nvPr/>
        </p:nvSpPr>
        <p:spPr>
          <a:xfrm>
            <a:off x="9268483" y="4364505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9F07CF4-1006-AA29-1EDB-1D81B0F1A970}"/>
              </a:ext>
            </a:extLst>
          </p:cNvPr>
          <p:cNvSpPr/>
          <p:nvPr/>
        </p:nvSpPr>
        <p:spPr>
          <a:xfrm>
            <a:off x="9067182" y="4522431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99956B1-8787-EB0B-FC87-7236CC6BB7FD}"/>
              </a:ext>
            </a:extLst>
          </p:cNvPr>
          <p:cNvSpPr/>
          <p:nvPr/>
        </p:nvSpPr>
        <p:spPr>
          <a:xfrm>
            <a:off x="889332" y="472153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EC887614-3212-5B39-0760-5B2306B2E8D5}"/>
              </a:ext>
            </a:extLst>
          </p:cNvPr>
          <p:cNvSpPr/>
          <p:nvPr/>
        </p:nvSpPr>
        <p:spPr>
          <a:xfrm>
            <a:off x="3941889" y="4604158"/>
            <a:ext cx="151008" cy="152400"/>
          </a:xfrm>
          <a:prstGeom prst="ellipse">
            <a:avLst/>
          </a:prstGeom>
          <a:solidFill>
            <a:srgbClr val="00206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80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504" y="121237"/>
            <a:ext cx="3143959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1402-1675 : Naissances et apogées des sultanats : Malacca, </a:t>
            </a:r>
            <a:r>
              <a:rPr lang="fr-FR" b="1" dirty="0" err="1"/>
              <a:t>Demak</a:t>
            </a:r>
            <a:r>
              <a:rPr lang="fr-FR" b="1" dirty="0"/>
              <a:t>, Ternate, Tidore, …</a:t>
            </a:r>
          </a:p>
          <a:p>
            <a:endParaRPr lang="fr-FR" dirty="0"/>
          </a:p>
          <a:p>
            <a:r>
              <a:rPr lang="fr-FR" dirty="0"/>
              <a:t>*XVe siècle…</a:t>
            </a:r>
          </a:p>
          <a:p>
            <a:endParaRPr lang="fr-FR" dirty="0"/>
          </a:p>
          <a:p>
            <a:r>
              <a:rPr lang="fr-FR" dirty="0"/>
              <a:t>1) 1402 : Malacca</a:t>
            </a:r>
          </a:p>
          <a:p>
            <a:endParaRPr lang="fr-FR" dirty="0"/>
          </a:p>
          <a:p>
            <a:r>
              <a:rPr lang="fr-FR" dirty="0"/>
              <a:t>NB : 1450 : Accord avec le Siam et limite sur l’isthme de Kra</a:t>
            </a:r>
          </a:p>
          <a:p>
            <a:endParaRPr lang="fr-FR" dirty="0"/>
          </a:p>
          <a:p>
            <a:r>
              <a:rPr lang="fr-FR" dirty="0"/>
              <a:t>2) 1475 : </a:t>
            </a:r>
            <a:r>
              <a:rPr lang="fr-FR" dirty="0" err="1"/>
              <a:t>Demak</a:t>
            </a:r>
            <a:r>
              <a:rPr lang="fr-FR" dirty="0"/>
              <a:t> à Java</a:t>
            </a:r>
          </a:p>
          <a:p>
            <a:endParaRPr lang="fr-FR" dirty="0"/>
          </a:p>
          <a:p>
            <a:r>
              <a:rPr lang="fr-FR" dirty="0"/>
              <a:t>3) 1495 : Ternate et Tidore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F6797FE5-99B8-5228-D165-BC1C25F4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64CA94E-D3DD-D15C-BA97-9F887B259007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CC2F36F-8E3F-2573-1D38-26A6A135B003}"/>
              </a:ext>
            </a:extLst>
          </p:cNvPr>
          <p:cNvSpPr/>
          <p:nvPr/>
        </p:nvSpPr>
        <p:spPr>
          <a:xfrm>
            <a:off x="6686280" y="47391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388E32-BC41-DA00-5046-AA45E9DE1D15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D5FCB36-6BC2-7F33-CADE-045C78A0963F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C3BA0A9-E08B-F2DB-783C-CED098503314}"/>
              </a:ext>
            </a:extLst>
          </p:cNvPr>
          <p:cNvSpPr/>
          <p:nvPr/>
        </p:nvSpPr>
        <p:spPr>
          <a:xfrm>
            <a:off x="7012286" y="4891556"/>
            <a:ext cx="288165" cy="3048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43028DA-C541-BEF9-83F2-E3F1573669E4}"/>
              </a:ext>
            </a:extLst>
          </p:cNvPr>
          <p:cNvCxnSpPr>
            <a:cxnSpLocks/>
          </p:cNvCxnSpPr>
          <p:nvPr/>
        </p:nvCxnSpPr>
        <p:spPr>
          <a:xfrm flipH="1" flipV="1">
            <a:off x="4070556" y="1268361"/>
            <a:ext cx="707922" cy="1032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CBDE7F3-F544-EB82-B5AE-045D26623A0F}"/>
              </a:ext>
            </a:extLst>
          </p:cNvPr>
          <p:cNvCxnSpPr>
            <a:cxnSpLocks/>
          </p:cNvCxnSpPr>
          <p:nvPr/>
        </p:nvCxnSpPr>
        <p:spPr>
          <a:xfrm flipH="1">
            <a:off x="2796122" y="3075892"/>
            <a:ext cx="28629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49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06A10-EC4A-C3CD-47C3-B34B7FC03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D031CF-CDF6-7C81-AFB2-D347EDFE017F}"/>
              </a:ext>
            </a:extLst>
          </p:cNvPr>
          <p:cNvSpPr/>
          <p:nvPr/>
        </p:nvSpPr>
        <p:spPr>
          <a:xfrm>
            <a:off x="218078" y="2466"/>
            <a:ext cx="2972208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1402-1675 : … Aceh, Brunei, </a:t>
            </a:r>
            <a:r>
              <a:rPr lang="fr-FR" b="1" dirty="0" err="1"/>
              <a:t>Banten</a:t>
            </a:r>
            <a:r>
              <a:rPr lang="fr-FR" b="1" dirty="0"/>
              <a:t>, (2</a:t>
            </a:r>
            <a:r>
              <a:rPr lang="fr-FR" b="1" baseline="30000" dirty="0"/>
              <a:t>ème</a:t>
            </a:r>
            <a:r>
              <a:rPr lang="fr-FR" b="1" dirty="0"/>
              <a:t>) Mataram, …</a:t>
            </a:r>
          </a:p>
          <a:p>
            <a:endParaRPr lang="fr-FR" dirty="0"/>
          </a:p>
          <a:p>
            <a:r>
              <a:rPr lang="fr-FR" dirty="0"/>
              <a:t>*XVIe siècle…</a:t>
            </a:r>
          </a:p>
          <a:p>
            <a:endParaRPr lang="fr-FR" dirty="0"/>
          </a:p>
          <a:p>
            <a:r>
              <a:rPr lang="fr-FR" dirty="0"/>
              <a:t>4) 1514</a:t>
            </a:r>
          </a:p>
          <a:p>
            <a:r>
              <a:rPr lang="fr-FR" dirty="0"/>
              <a:t>Au nord de Sumatra, Aceh</a:t>
            </a:r>
          </a:p>
          <a:p>
            <a:endParaRPr lang="fr-FR" dirty="0"/>
          </a:p>
          <a:p>
            <a:r>
              <a:rPr lang="fr-FR" dirty="0"/>
              <a:t>5) 1522 : Brunei (Bornéo)</a:t>
            </a:r>
          </a:p>
          <a:p>
            <a:endParaRPr lang="fr-FR" dirty="0"/>
          </a:p>
          <a:p>
            <a:r>
              <a:rPr lang="fr-FR" dirty="0"/>
              <a:t>*A Java…</a:t>
            </a:r>
          </a:p>
          <a:p>
            <a:endParaRPr lang="fr-FR" dirty="0"/>
          </a:p>
          <a:p>
            <a:r>
              <a:rPr lang="fr-FR" dirty="0"/>
              <a:t>6) 1526 : </a:t>
            </a:r>
            <a:r>
              <a:rPr lang="fr-FR" dirty="0" err="1"/>
              <a:t>Banten</a:t>
            </a:r>
            <a:endParaRPr lang="fr-FR" dirty="0"/>
          </a:p>
          <a:p>
            <a:endParaRPr lang="fr-FR" dirty="0"/>
          </a:p>
          <a:p>
            <a:r>
              <a:rPr lang="fr-FR" dirty="0"/>
              <a:t>*1517-27</a:t>
            </a:r>
          </a:p>
          <a:p>
            <a:r>
              <a:rPr lang="fr-FR" dirty="0" err="1"/>
              <a:t>Demak</a:t>
            </a:r>
            <a:r>
              <a:rPr lang="fr-FR" dirty="0"/>
              <a:t> conquiert Java</a:t>
            </a:r>
          </a:p>
          <a:p>
            <a:r>
              <a:rPr lang="fr-FR" u="sng" dirty="0"/>
              <a:t>Fin du </a:t>
            </a:r>
            <a:r>
              <a:rPr lang="fr-FR" u="sng" dirty="0" err="1"/>
              <a:t>Majapahit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7) 1568</a:t>
            </a:r>
          </a:p>
          <a:p>
            <a:r>
              <a:rPr lang="fr-FR" dirty="0" err="1"/>
              <a:t>Pajang</a:t>
            </a:r>
            <a:r>
              <a:rPr lang="fr-FR" dirty="0"/>
              <a:t> supplante </a:t>
            </a:r>
            <a:r>
              <a:rPr lang="fr-FR" dirty="0" err="1"/>
              <a:t>Demak</a:t>
            </a:r>
            <a:endParaRPr lang="fr-FR" dirty="0"/>
          </a:p>
          <a:p>
            <a:endParaRPr lang="fr-FR" dirty="0"/>
          </a:p>
          <a:p>
            <a:r>
              <a:rPr lang="fr-FR" dirty="0"/>
              <a:t>8) 1577-1613 : A Kota </a:t>
            </a:r>
            <a:r>
              <a:rPr lang="fr-FR" dirty="0" err="1"/>
              <a:t>Gede</a:t>
            </a:r>
            <a:endParaRPr lang="fr-FR" dirty="0"/>
          </a:p>
          <a:p>
            <a:r>
              <a:rPr lang="fr-FR" dirty="0"/>
              <a:t>Mataram supplante </a:t>
            </a:r>
            <a:r>
              <a:rPr lang="fr-FR" dirty="0" err="1"/>
              <a:t>Pajang</a:t>
            </a:r>
            <a:endParaRPr lang="fr-FR" dirty="0"/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1209D930-DCF9-E500-C281-599D622D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A306927-6C1F-A7E2-A6D2-EE9F7E62B389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D80090-E16A-8C52-F506-22FE63D115DA}"/>
              </a:ext>
            </a:extLst>
          </p:cNvPr>
          <p:cNvSpPr/>
          <p:nvPr/>
        </p:nvSpPr>
        <p:spPr>
          <a:xfrm>
            <a:off x="6686280" y="47391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D46957-B792-9EBE-923D-7BCF82377BDC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E612421-E8E6-5137-4BDD-2574D8518FE3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7C7288C-2F45-FACA-1C47-8FEF8879AC85}"/>
              </a:ext>
            </a:extLst>
          </p:cNvPr>
          <p:cNvSpPr/>
          <p:nvPr/>
        </p:nvSpPr>
        <p:spPr>
          <a:xfrm>
            <a:off x="7012286" y="4891556"/>
            <a:ext cx="288165" cy="304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8970A68-AACD-EAC6-914D-38E59B49F182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4D080F3-40CA-9FD9-3551-391637BA1DB7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E54D78E-1F3B-53B5-852B-EFC86DBA6ED8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A993E9B-AA2C-560F-2A70-AAEE31D317C4}"/>
              </a:ext>
            </a:extLst>
          </p:cNvPr>
          <p:cNvSpPr/>
          <p:nvPr/>
        </p:nvSpPr>
        <p:spPr>
          <a:xfrm>
            <a:off x="6686279" y="48915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10B8401-446C-48C1-B8FD-9C22E9E3F2F1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8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9E6A-8B97-4184-DC9E-D457CEA3C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38E3AA-E17B-B15E-FF06-32F9D5153DF8}"/>
              </a:ext>
            </a:extLst>
          </p:cNvPr>
          <p:cNvSpPr/>
          <p:nvPr/>
        </p:nvSpPr>
        <p:spPr>
          <a:xfrm>
            <a:off x="218078" y="2466"/>
            <a:ext cx="2972208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1402-1675 : … Macassar, Banjarmasin et Palembang</a:t>
            </a:r>
          </a:p>
          <a:p>
            <a:endParaRPr lang="fr-FR" dirty="0"/>
          </a:p>
          <a:p>
            <a:r>
              <a:rPr lang="fr-FR" dirty="0"/>
              <a:t>*XVIIe siècle…</a:t>
            </a:r>
          </a:p>
          <a:p>
            <a:endParaRPr lang="fr-FR" dirty="0"/>
          </a:p>
          <a:p>
            <a:r>
              <a:rPr lang="fr-FR" dirty="0"/>
              <a:t>9) 1605 : Macassar</a:t>
            </a:r>
          </a:p>
          <a:p>
            <a:endParaRPr lang="fr-FR" dirty="0"/>
          </a:p>
          <a:p>
            <a:r>
              <a:rPr lang="fr-FR" dirty="0"/>
              <a:t>10) 1620 : Banjarmasin</a:t>
            </a:r>
          </a:p>
          <a:p>
            <a:endParaRPr lang="fr-FR" dirty="0"/>
          </a:p>
          <a:p>
            <a:r>
              <a:rPr lang="fr-FR" dirty="0"/>
              <a:t>11) 1675 : Palembang</a:t>
            </a:r>
          </a:p>
          <a:p>
            <a:r>
              <a:rPr lang="fr-FR" dirty="0"/>
              <a:t>NB : Ex-</a:t>
            </a:r>
            <a:r>
              <a:rPr lang="fr-FR" dirty="0" err="1"/>
              <a:t>Srivijaya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dans le même temps</a:t>
            </a:r>
          </a:p>
          <a:p>
            <a:r>
              <a:rPr lang="fr-FR" dirty="0"/>
              <a:t>Arrivée des Européens</a:t>
            </a:r>
          </a:p>
          <a:p>
            <a:endParaRPr lang="fr-FR" dirty="0"/>
          </a:p>
          <a:p>
            <a:r>
              <a:rPr lang="fr-FR" dirty="0"/>
              <a:t>*Retour au début</a:t>
            </a:r>
          </a:p>
          <a:p>
            <a:r>
              <a:rPr lang="fr-FR" dirty="0"/>
              <a:t>Du XVIe siècle…</a:t>
            </a:r>
          </a:p>
        </p:txBody>
      </p:sp>
      <p:pic>
        <p:nvPicPr>
          <p:cNvPr id="2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4CA91708-480A-2092-5D13-3E12E0654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E87A809-C61C-5021-8C28-A4F0FEA2B655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48D7D04-F06F-1008-E516-A5409D7172B8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E313182-E506-5303-2F52-440BB6163043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8CAD39F-341D-D96C-393C-D91B5F226DAA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8829EC3-04A1-D278-B9B9-97952152DAA3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CEB89DF-7DBB-48E2-0051-F7903C396B4E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F812F72-172F-D082-D51A-40E748FBFE50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B9F149A-5305-2956-3C00-48BC86001628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DDF390-CFF0-3CA8-AA04-BEF570B616AA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5301515-3DF9-B50E-6E8A-57B5634FEFFA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6E7FB-A27C-3E71-6B3F-6536F61C8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796C5C-3A9A-533E-0CA0-5EF830C908DE}"/>
              </a:ext>
            </a:extLst>
          </p:cNvPr>
          <p:cNvSpPr/>
          <p:nvPr/>
        </p:nvSpPr>
        <p:spPr>
          <a:xfrm>
            <a:off x="91050" y="135631"/>
            <a:ext cx="3115154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3) 1598-1730 : Naissance et apogée de la VOC, compagnie hollandaise des Indes orientales</a:t>
            </a:r>
          </a:p>
          <a:p>
            <a:endParaRPr lang="fr-FR" sz="1800" dirty="0"/>
          </a:p>
          <a:p>
            <a:r>
              <a:rPr lang="fr-FR" sz="1800" b="1" dirty="0"/>
              <a:t>1598-1619 : Après les Portugais au XVIe siècle, arrivées des Hollandais de la VOC, puis des Anglais de l’EIC, compagnie anglaise des Indes</a:t>
            </a:r>
          </a:p>
          <a:p>
            <a:endParaRPr lang="fr-FR" dirty="0"/>
          </a:p>
          <a:p>
            <a:r>
              <a:rPr lang="fr-FR" dirty="0"/>
              <a:t>*Au XVIe siècle</a:t>
            </a:r>
          </a:p>
          <a:p>
            <a:r>
              <a:rPr lang="fr-FR" dirty="0"/>
              <a:t>Et au début du XVIIe siècle Arrivées des Européens…</a:t>
            </a:r>
          </a:p>
        </p:txBody>
      </p:sp>
      <p:pic>
        <p:nvPicPr>
          <p:cNvPr id="8" name="Picture 2" descr="C:\Users\Christophe\Pictures\My Scans\2015-11 (nov.)\scan0020.jpg">
            <a:extLst>
              <a:ext uri="{FF2B5EF4-FFF2-40B4-BE49-F238E27FC236}">
                <a16:creationId xmlns:a16="http://schemas.microsoft.com/office/drawing/2014/main" id="{1F7A3F30-2A2B-99C1-BC36-C9C6CE48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06" y="135631"/>
            <a:ext cx="8779821" cy="65867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34CB22F-BD0A-0737-FFC6-C1523647F4C2}"/>
              </a:ext>
            </a:extLst>
          </p:cNvPr>
          <p:cNvCxnSpPr>
            <a:cxnSpLocks/>
          </p:cNvCxnSpPr>
          <p:nvPr/>
        </p:nvCxnSpPr>
        <p:spPr>
          <a:xfrm flipV="1">
            <a:off x="5189578" y="4682318"/>
            <a:ext cx="603014" cy="521520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952122B-1295-CECE-6467-75D645E23570}"/>
              </a:ext>
            </a:extLst>
          </p:cNvPr>
          <p:cNvCxnSpPr>
            <a:cxnSpLocks/>
          </p:cNvCxnSpPr>
          <p:nvPr/>
        </p:nvCxnSpPr>
        <p:spPr>
          <a:xfrm>
            <a:off x="4408227" y="2329822"/>
            <a:ext cx="652458" cy="6159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A7F2808-FACF-1A79-D281-CB17AE2691FC}"/>
              </a:ext>
            </a:extLst>
          </p:cNvPr>
          <p:cNvSpPr/>
          <p:nvPr/>
        </p:nvSpPr>
        <p:spPr>
          <a:xfrm>
            <a:off x="5038570" y="292349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735FA46-4A39-5686-C674-51B27CE7E350}"/>
              </a:ext>
            </a:extLst>
          </p:cNvPr>
          <p:cNvSpPr/>
          <p:nvPr/>
        </p:nvSpPr>
        <p:spPr>
          <a:xfrm>
            <a:off x="10068799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A576EB3-B7EC-8C88-133B-A0B3042EF665}"/>
              </a:ext>
            </a:extLst>
          </p:cNvPr>
          <p:cNvSpPr/>
          <p:nvPr/>
        </p:nvSpPr>
        <p:spPr>
          <a:xfrm>
            <a:off x="10219807" y="327660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5DCD4D5-0016-E86A-8427-63184FF4108E}"/>
              </a:ext>
            </a:extLst>
          </p:cNvPr>
          <p:cNvSpPr/>
          <p:nvPr/>
        </p:nvSpPr>
        <p:spPr>
          <a:xfrm>
            <a:off x="3568647" y="2190989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00D6A14-1DD9-B175-ED42-8EEEF2CFE280}"/>
              </a:ext>
            </a:extLst>
          </p:cNvPr>
          <p:cNvSpPr/>
          <p:nvPr/>
        </p:nvSpPr>
        <p:spPr>
          <a:xfrm>
            <a:off x="7630812" y="246137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63D09F2-10D2-033C-7E86-D2D83ED9111C}"/>
              </a:ext>
            </a:extLst>
          </p:cNvPr>
          <p:cNvSpPr/>
          <p:nvPr/>
        </p:nvSpPr>
        <p:spPr>
          <a:xfrm>
            <a:off x="5695372" y="4586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AF2893D-2BA3-4E57-2174-D35E114252A7}"/>
              </a:ext>
            </a:extLst>
          </p:cNvPr>
          <p:cNvSpPr/>
          <p:nvPr/>
        </p:nvSpPr>
        <p:spPr>
          <a:xfrm>
            <a:off x="6577076" y="49677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DF5415E-A899-6874-9952-68D4E26172F4}"/>
              </a:ext>
            </a:extLst>
          </p:cNvPr>
          <p:cNvSpPr/>
          <p:nvPr/>
        </p:nvSpPr>
        <p:spPr>
          <a:xfrm>
            <a:off x="7555308" y="40918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F5A97DC-70CF-C1B5-FE5F-3A4CAEB8D491}"/>
              </a:ext>
            </a:extLst>
          </p:cNvPr>
          <p:cNvSpPr/>
          <p:nvPr/>
        </p:nvSpPr>
        <p:spPr>
          <a:xfrm>
            <a:off x="8504122" y="4510556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13527F7-6A9B-C89D-D145-CF47F0B639AB}"/>
              </a:ext>
            </a:extLst>
          </p:cNvPr>
          <p:cNvSpPr/>
          <p:nvPr/>
        </p:nvSpPr>
        <p:spPr>
          <a:xfrm>
            <a:off x="5453759" y="393942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01520BB-6A5C-EF33-CF27-40CA39EA62D2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9689690" y="4242848"/>
            <a:ext cx="637758" cy="59360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891EC76E-081D-A8F1-D34D-E142D7ABE1FF}"/>
              </a:ext>
            </a:extLst>
          </p:cNvPr>
          <p:cNvSpPr/>
          <p:nvPr/>
        </p:nvSpPr>
        <p:spPr>
          <a:xfrm>
            <a:off x="10305333" y="411276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8DF48060-F5F1-5B05-0E60-22422FC44BA3}"/>
              </a:ext>
            </a:extLst>
          </p:cNvPr>
          <p:cNvCxnSpPr>
            <a:cxnSpLocks/>
          </p:cNvCxnSpPr>
          <p:nvPr/>
        </p:nvCxnSpPr>
        <p:spPr>
          <a:xfrm>
            <a:off x="7198038" y="4682318"/>
            <a:ext cx="2491652" cy="15413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1B3C336-982E-109E-9685-42E196FF1083}"/>
              </a:ext>
            </a:extLst>
          </p:cNvPr>
          <p:cNvCxnSpPr>
            <a:cxnSpLocks/>
          </p:cNvCxnSpPr>
          <p:nvPr/>
        </p:nvCxnSpPr>
        <p:spPr>
          <a:xfrm>
            <a:off x="5189578" y="3075892"/>
            <a:ext cx="2008460" cy="158706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687381D3-8814-489D-BB69-69C914C94708}"/>
              </a:ext>
            </a:extLst>
          </p:cNvPr>
          <p:cNvSpPr/>
          <p:nvPr/>
        </p:nvSpPr>
        <p:spPr>
          <a:xfrm>
            <a:off x="9873200" y="5142829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D7FA325-65EF-7FB0-A2A7-A1F43B44B236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9689690" y="4836457"/>
            <a:ext cx="205625" cy="3286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760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94338</TotalTime>
  <Words>1057</Words>
  <Application>Microsoft Office PowerPoint</Application>
  <PresentationFormat>Grand écran</PresentationFormat>
  <Paragraphs>228</Paragraphs>
  <Slides>13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735</cp:revision>
  <dcterms:created xsi:type="dcterms:W3CDTF">2023-07-15T08:08:34Z</dcterms:created>
  <dcterms:modified xsi:type="dcterms:W3CDTF">2024-12-17T11:49:59Z</dcterms:modified>
</cp:coreProperties>
</file>