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2894" r:id="rId2"/>
    <p:sldId id="12896" r:id="rId3"/>
    <p:sldId id="12873" r:id="rId4"/>
    <p:sldId id="12788" r:id="rId5"/>
    <p:sldId id="12835" r:id="rId6"/>
    <p:sldId id="12770" r:id="rId7"/>
    <p:sldId id="12746" r:id="rId8"/>
    <p:sldId id="12766" r:id="rId9"/>
    <p:sldId id="12888" r:id="rId10"/>
    <p:sldId id="12669" r:id="rId11"/>
    <p:sldId id="12748" r:id="rId12"/>
    <p:sldId id="12749" r:id="rId13"/>
    <p:sldId id="12757" r:id="rId14"/>
    <p:sldId id="7817" r:id="rId15"/>
    <p:sldId id="7760" r:id="rId16"/>
    <p:sldId id="12769" r:id="rId17"/>
    <p:sldId id="12779" r:id="rId18"/>
    <p:sldId id="12593" r:id="rId19"/>
    <p:sldId id="12659" r:id="rId20"/>
    <p:sldId id="12675" r:id="rId21"/>
    <p:sldId id="12778" r:id="rId22"/>
    <p:sldId id="12654" r:id="rId23"/>
    <p:sldId id="12773" r:id="rId24"/>
    <p:sldId id="12657" r:id="rId25"/>
    <p:sldId id="7361" r:id="rId26"/>
    <p:sldId id="7765" r:id="rId27"/>
    <p:sldId id="12771" r:id="rId28"/>
    <p:sldId id="7374" r:id="rId29"/>
    <p:sldId id="7836" r:id="rId30"/>
    <p:sldId id="7770" r:id="rId31"/>
    <p:sldId id="7375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93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384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1F16-C542-16E0-6F7C-369446C99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682E5E-853E-480D-D61B-A2B14CDCD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15863B9-EE1C-A54D-E5C4-293DE602B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BDEE8B-9112-B2A0-31C6-E29AF5DAA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48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FA2A4-3FFA-0935-8C83-D69F33115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B68E83-1E9A-8BB2-7725-87D07D95B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9AEEC1-2D8C-76B9-05D4-E31CC2EEF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793C34-F138-4A12-9E1B-00A3369DE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08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1E42B-8060-BBE5-DF4A-14E955603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F50A13-88CD-71E3-6803-E652CD350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251E973-7367-B104-975E-F87CDCB6A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824223-F0C9-004D-9AFD-24B5429B8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533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2BA71-9532-C8EC-AC38-D029A1E22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49C2628-2C5A-73A7-3250-0D42557D3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578893-47C7-BAEB-8172-D715A0AEB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A792DE-76EA-3384-CF25-0BE510EB7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50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238A9-BE26-2D1D-D449-8ABC70CC4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3A862F2-FCD1-568E-3E7F-18AD5A42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2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2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sz="22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200" b="1" dirty="0">
                <a:latin typeface="+mn-lt"/>
                <a:cs typeface="Arial" panose="020B0604020202020204" pitchFamily="34" charset="0"/>
              </a:rPr>
            </a:br>
            <a:br>
              <a:rPr 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sz="2200" b="1" dirty="0">
                <a:latin typeface="+mn-lt"/>
                <a:cs typeface="Arial" panose="020B0604020202020204" pitchFamily="34" charset="0"/>
              </a:rPr>
              <a:t>Mardi 14 janvier</a:t>
            </a:r>
            <a:r>
              <a:rPr lang="fr-FR" altLang="fr-FR" sz="2200" b="1" dirty="0">
                <a:latin typeface="+mn-lt"/>
                <a:cs typeface="Arial" panose="020B0604020202020204" pitchFamily="34" charset="0"/>
              </a:rPr>
              <a:t> 2025 (6/15)</a:t>
            </a:r>
            <a:br>
              <a:rPr lang="fr-FR" altLang="fr-FR" sz="22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2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2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2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sz="22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2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2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200" b="1" dirty="0">
                <a:latin typeface="+mn-lt"/>
              </a:rPr>
              <a:t>1815-1914 : La conquête européenne de l’Asie</a:t>
            </a:r>
            <a:br>
              <a:rPr lang="fr-FR" sz="2200" b="1" dirty="0">
                <a:latin typeface="+mn-lt"/>
              </a:rPr>
            </a:br>
            <a:r>
              <a:rPr lang="fr-FR" sz="2200" b="1" dirty="0">
                <a:latin typeface="+mn-lt"/>
              </a:rPr>
              <a:t>Inde britannique ; Insulinde hollandaise et britannique ;</a:t>
            </a:r>
            <a:br>
              <a:rPr lang="fr-FR" sz="2200" b="1" dirty="0">
                <a:latin typeface="+mn-lt"/>
              </a:rPr>
            </a:br>
            <a:r>
              <a:rPr lang="fr-FR" sz="2200" b="1" dirty="0">
                <a:latin typeface="+mn-lt"/>
              </a:rPr>
              <a:t>Indochine britannique et française, le Siam, Etat-tampon</a:t>
            </a:r>
            <a:br>
              <a:rPr lang="fr-FR" sz="2200" b="1" dirty="0">
                <a:latin typeface="+mn-lt"/>
              </a:rPr>
            </a:br>
            <a:r>
              <a:rPr lang="fr-FR" sz="2200" b="1" dirty="0">
                <a:latin typeface="+mn-lt"/>
              </a:rPr>
              <a:t>Philippines américaines ; La Chine, de l’apogée à l’aliénation</a:t>
            </a:r>
            <a:br>
              <a:rPr lang="fr-FR" sz="2200" b="1" dirty="0">
                <a:latin typeface="+mn-lt"/>
              </a:rPr>
            </a:br>
            <a:r>
              <a:rPr lang="fr-FR" sz="2200" b="1" dirty="0">
                <a:latin typeface="+mn-lt"/>
              </a:rPr>
              <a:t>Le Japon, de l’ouverture forcée à la modernisation et à l’impérialisme</a:t>
            </a:r>
            <a:br>
              <a:rPr lang="fr-FR" sz="22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1596-1798 : En Insulinde et en Asie orientale</a:t>
            </a:r>
            <a:r>
              <a:rPr lang="fr-FR" sz="22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naissance, apogée et d</a:t>
            </a: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éclin de la VOC, compagnie hollandaise des Indes orientales</a:t>
            </a:r>
            <a:b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Suite et fin…</a:t>
            </a:r>
            <a:br>
              <a:rPr lang="fr-FR" sz="2200" dirty="0">
                <a:latin typeface="+mn-lt"/>
              </a:rPr>
            </a:br>
            <a:endParaRPr lang="fr-FR" sz="2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506F0B-C379-5ABF-7343-59577AAF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0223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77F75-6CA3-638C-347A-77DD305F2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E721DE-FA82-FDA2-F146-23F5C49B4D56}"/>
              </a:ext>
            </a:extLst>
          </p:cNvPr>
          <p:cNvSpPr/>
          <p:nvPr/>
        </p:nvSpPr>
        <p:spPr>
          <a:xfrm>
            <a:off x="95772" y="125525"/>
            <a:ext cx="3091741" cy="4462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1619-1623 : La VOC hollandaise exclut les Britanniques de l’EIC</a:t>
            </a:r>
          </a:p>
          <a:p>
            <a:endParaRPr lang="fr-FR" sz="1800" dirty="0"/>
          </a:p>
          <a:p>
            <a:r>
              <a:rPr lang="fr-FR" sz="1800" dirty="0"/>
              <a:t>*1620 : Pour la VOC</a:t>
            </a:r>
            <a:r>
              <a:rPr lang="fr-FR" dirty="0"/>
              <a:t>, déjà présente à Batavia et Amboine</a:t>
            </a:r>
            <a:endParaRPr lang="fr-FR" sz="1800" dirty="0"/>
          </a:p>
          <a:p>
            <a:r>
              <a:rPr lang="fr-FR" dirty="0"/>
              <a:t>Deux objectifs…</a:t>
            </a:r>
          </a:p>
          <a:p>
            <a:endParaRPr lang="fr-FR" sz="1800" dirty="0"/>
          </a:p>
          <a:p>
            <a:r>
              <a:rPr lang="fr-FR" sz="1800" dirty="0"/>
              <a:t>a) Acquérir un </a:t>
            </a:r>
            <a:r>
              <a:rPr lang="fr-FR" sz="1800" i="1" dirty="0"/>
              <a:t>monopole</a:t>
            </a:r>
            <a:r>
              <a:rPr lang="fr-FR" sz="1800" dirty="0"/>
              <a:t> de vente e</a:t>
            </a:r>
            <a:r>
              <a:rPr lang="fr-FR" dirty="0"/>
              <a:t>n excluant les au</a:t>
            </a:r>
            <a:r>
              <a:rPr lang="fr-FR" sz="1800" dirty="0"/>
              <a:t>tres Européens</a:t>
            </a:r>
          </a:p>
          <a:p>
            <a:endParaRPr lang="fr-FR" sz="1800" dirty="0"/>
          </a:p>
          <a:p>
            <a:r>
              <a:rPr lang="fr-FR" sz="1800" dirty="0"/>
              <a:t>b) Et imposer un </a:t>
            </a:r>
            <a:r>
              <a:rPr lang="fr-FR" sz="1800" i="1" dirty="0"/>
              <a:t>monopsone</a:t>
            </a:r>
            <a:r>
              <a:rPr lang="fr-FR" dirty="0"/>
              <a:t> </a:t>
            </a:r>
            <a:r>
              <a:rPr lang="fr-FR" sz="1800" dirty="0"/>
              <a:t>d’achat aux sultanats…</a:t>
            </a:r>
          </a:p>
          <a:p>
            <a:endParaRPr lang="fr-FR" dirty="0"/>
          </a:p>
          <a:p>
            <a:r>
              <a:rPr lang="fr-FR" dirty="0"/>
              <a:t>*D’abord</a:t>
            </a:r>
          </a:p>
          <a:p>
            <a:r>
              <a:rPr lang="fr-FR" dirty="0"/>
              <a:t>Exclure les Européens…</a:t>
            </a:r>
          </a:p>
        </p:txBody>
      </p:sp>
      <p:pic>
        <p:nvPicPr>
          <p:cNvPr id="8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FAA7203A-AEC0-7D41-1E84-5807F5DC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31E77AC-EF8F-64BC-7AA7-CF4C395B1594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ECF7ECE-8B66-5301-0BA3-22CBB66B19C3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5189578" y="4682318"/>
            <a:ext cx="603014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9FE041C-662F-91DE-2D64-72E18A63D11B}"/>
              </a:ext>
            </a:extLst>
          </p:cNvPr>
          <p:cNvCxnSpPr>
            <a:cxnSpLocks/>
          </p:cNvCxnSpPr>
          <p:nvPr/>
        </p:nvCxnSpPr>
        <p:spPr>
          <a:xfrm flipV="1">
            <a:off x="9709313" y="4272586"/>
            <a:ext cx="603014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0D47F1-0798-0F6F-71F8-DA360A8E1A07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6096000" y="4682318"/>
            <a:ext cx="3613313" cy="111788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5A174F-0FD1-8CBD-6242-DB30A60C85DD}"/>
              </a:ext>
            </a:extLst>
          </p:cNvPr>
          <p:cNvCxnSpPr>
            <a:cxnSpLocks/>
          </p:cNvCxnSpPr>
          <p:nvPr/>
        </p:nvCxnSpPr>
        <p:spPr>
          <a:xfrm flipV="1">
            <a:off x="5127033" y="4603148"/>
            <a:ext cx="603014" cy="5215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D1D0A68-73FF-ED6E-F2ED-7C86D8F2C5B5}"/>
              </a:ext>
            </a:extLst>
          </p:cNvPr>
          <p:cNvCxnSpPr>
            <a:cxnSpLocks/>
          </p:cNvCxnSpPr>
          <p:nvPr/>
        </p:nvCxnSpPr>
        <p:spPr>
          <a:xfrm flipV="1">
            <a:off x="9709313" y="4188966"/>
            <a:ext cx="596020" cy="4510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B04463A-BEAD-0D00-E777-02DEA7B0D379}"/>
              </a:ext>
            </a:extLst>
          </p:cNvPr>
          <p:cNvCxnSpPr>
            <a:cxnSpLocks/>
          </p:cNvCxnSpPr>
          <p:nvPr/>
        </p:nvCxnSpPr>
        <p:spPr>
          <a:xfrm>
            <a:off x="6033455" y="4570529"/>
            <a:ext cx="3675858" cy="694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C8EE3EA-E303-F10B-9AFF-F3563C337A94}"/>
              </a:ext>
            </a:extLst>
          </p:cNvPr>
          <p:cNvCxnSpPr>
            <a:cxnSpLocks/>
          </p:cNvCxnSpPr>
          <p:nvPr/>
        </p:nvCxnSpPr>
        <p:spPr>
          <a:xfrm>
            <a:off x="4408227" y="2329822"/>
            <a:ext cx="652458" cy="6159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23025302-C002-4552-5757-4F7299A46D38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044A3F2-A0BE-357D-D53D-4933236B02E9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9FAC493-A1D0-0504-4239-4A5B6ECFBC91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A8677CB-D2E7-C0E2-BD9B-50FA442B0B8D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B151FD8-FDCC-F4F7-3CB5-C3F30F6444F6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A5E1EF9-A09B-77DB-2763-03713E22BA43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AEA218B-B465-0189-E496-CE7465448278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5DA811E-DB2C-4408-F48F-E0038E8EADE3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0907BDC-B30D-F9FF-82BA-597F59FF3A98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97E4D42-0FEF-53BC-90AF-70A82833827B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9F5BE71-F64F-E218-3B60-A3E0D26B5CAB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C168209-DAD9-1CB9-4C7C-4960C6F74BEA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8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0DD28-01C5-8B2E-A94B-ECE5ABE0E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B18F93-B143-FB59-DF58-B7614CA07CCF}"/>
              </a:ext>
            </a:extLst>
          </p:cNvPr>
          <p:cNvSpPr/>
          <p:nvPr/>
        </p:nvSpPr>
        <p:spPr>
          <a:xfrm>
            <a:off x="95773" y="125525"/>
            <a:ext cx="3069624" cy="66018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1619-1623 : La VOC hollandaise exclut les Britanniques de l’EIC</a:t>
            </a:r>
          </a:p>
          <a:p>
            <a:endParaRPr lang="fr-FR" dirty="0"/>
          </a:p>
          <a:p>
            <a:r>
              <a:rPr lang="fr-FR" sz="1800" dirty="0"/>
              <a:t>a) Exclure l</a:t>
            </a:r>
            <a:r>
              <a:rPr lang="fr-FR" dirty="0"/>
              <a:t>es Européens…</a:t>
            </a:r>
          </a:p>
          <a:p>
            <a:endParaRPr lang="fr-FR" dirty="0"/>
          </a:p>
          <a:p>
            <a:r>
              <a:rPr lang="fr-FR" dirty="0"/>
              <a:t>*1619 : Au départ</a:t>
            </a:r>
          </a:p>
          <a:p>
            <a:r>
              <a:rPr lang="fr-FR" dirty="0"/>
              <a:t>Alliance VOC-EIC</a:t>
            </a:r>
          </a:p>
          <a:p>
            <a:r>
              <a:rPr lang="fr-FR" dirty="0"/>
              <a:t>Contre les Portugais exclus</a:t>
            </a:r>
          </a:p>
          <a:p>
            <a:r>
              <a:rPr lang="fr-FR" dirty="0"/>
              <a:t>Puis concurrence accrue</a:t>
            </a:r>
          </a:p>
          <a:p>
            <a:r>
              <a:rPr lang="fr-FR" dirty="0"/>
              <a:t>Qui devient insupportable</a:t>
            </a:r>
          </a:p>
          <a:p>
            <a:endParaRPr lang="fr-FR" sz="800" dirty="0"/>
          </a:p>
          <a:p>
            <a:r>
              <a:rPr lang="fr-FR" dirty="0"/>
              <a:t>*1623 : </a:t>
            </a:r>
            <a:r>
              <a:rPr lang="fr-FR" i="1" dirty="0"/>
              <a:t>Massacre d’Amboine</a:t>
            </a:r>
          </a:p>
          <a:p>
            <a:r>
              <a:rPr lang="fr-FR" dirty="0"/>
              <a:t>Les Hollandais chassent </a:t>
            </a:r>
          </a:p>
          <a:p>
            <a:r>
              <a:rPr lang="fr-FR" dirty="0"/>
              <a:t>Les Anglais, qui se replient</a:t>
            </a:r>
          </a:p>
          <a:p>
            <a:r>
              <a:rPr lang="fr-FR" dirty="0"/>
              <a:t>Sur Macassar et </a:t>
            </a:r>
            <a:r>
              <a:rPr lang="fr-FR" dirty="0" err="1"/>
              <a:t>Banten</a:t>
            </a:r>
            <a:endParaRPr lang="fr-FR" dirty="0"/>
          </a:p>
          <a:p>
            <a:endParaRPr lang="fr-FR" sz="800" dirty="0"/>
          </a:p>
          <a:p>
            <a:r>
              <a:rPr lang="fr-FR" dirty="0"/>
              <a:t>NB : L’EIC va désormais concentrer ses ambitions sur l’Inde…</a:t>
            </a:r>
          </a:p>
          <a:p>
            <a:r>
              <a:rPr lang="fr-FR" sz="1700" dirty="0"/>
              <a:t>*1638-90 : Bombay, Madras et Calcutta</a:t>
            </a:r>
          </a:p>
          <a:p>
            <a:endParaRPr lang="fr-FR" sz="1700" dirty="0"/>
          </a:p>
          <a:p>
            <a:r>
              <a:rPr lang="fr-FR" dirty="0"/>
              <a:t>*1623 : Restent</a:t>
            </a:r>
          </a:p>
          <a:p>
            <a:r>
              <a:rPr lang="fr-FR" dirty="0"/>
              <a:t>Les Portugais de Malacca…</a:t>
            </a:r>
          </a:p>
          <a:p>
            <a:r>
              <a:rPr lang="fr-FR" dirty="0"/>
              <a:t>Mais avant cela, les sultanats…</a:t>
            </a:r>
          </a:p>
        </p:txBody>
      </p:sp>
      <p:pic>
        <p:nvPicPr>
          <p:cNvPr id="8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D3C69FBA-F9D1-8628-1B84-9607CD7E3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7DA90C9-8592-62C5-5E3B-B23BD0F8C5B6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AD7736F-EAA5-5F0E-FFFF-CB15775C890D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5CF8275-1D89-7DD2-8B40-3C59004A873F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14E5C88-449D-C515-054A-F19135CC192E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1679D1F-8937-4754-E730-9F1E01F5D36D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CEB531E-9889-B54A-E811-FE9212C23484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A59F93D-9AF6-97C2-1874-389FCCCBBBDB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653780E-4FE2-CB1A-36AD-D9609C0D78A3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1A1DB71-0569-E22B-01F5-C11461AC7245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6EC7F8F-00B4-1974-AE80-0A507B02D8ED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61E4CC-82C8-D7F0-879E-79C7656D809B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17A147A-E7D4-0B56-B30C-AAB30F18C38D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4E4AF72-7B95-71FB-5481-EC3BA4F38619}"/>
              </a:ext>
            </a:extLst>
          </p:cNvPr>
          <p:cNvCxnSpPr>
            <a:cxnSpLocks/>
          </p:cNvCxnSpPr>
          <p:nvPr/>
        </p:nvCxnSpPr>
        <p:spPr>
          <a:xfrm>
            <a:off x="4408227" y="2329822"/>
            <a:ext cx="652458" cy="6159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D7945AB-DD3E-38F2-CB57-6B6A6DDBA1D1}"/>
              </a:ext>
            </a:extLst>
          </p:cNvPr>
          <p:cNvCxnSpPr>
            <a:cxnSpLocks/>
            <a:stCxn id="5" idx="2"/>
            <a:endCxn id="29" idx="6"/>
          </p:cNvCxnSpPr>
          <p:nvPr/>
        </p:nvCxnSpPr>
        <p:spPr>
          <a:xfrm flipH="1">
            <a:off x="8655130" y="4188966"/>
            <a:ext cx="1650203" cy="3977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60D681C-10FB-07DF-48D9-EF186B746123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846380" y="4586756"/>
            <a:ext cx="2657742" cy="76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274058E0-83A1-41A3-B1FA-112CA2CBD776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34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0A10-69B4-541F-843C-D98354EB0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DC74A9-50F0-F3F6-9545-392A6B462022}"/>
              </a:ext>
            </a:extLst>
          </p:cNvPr>
          <p:cNvSpPr/>
          <p:nvPr/>
        </p:nvSpPr>
        <p:spPr>
          <a:xfrm>
            <a:off x="169198" y="119269"/>
            <a:ext cx="2996199" cy="57246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1625-1646 : Face à l’intrusion européenne, les sultanats réagissent ; La VOC parvient à soumettre les sultanats les plus puissants : Aceh d’</a:t>
            </a:r>
            <a:r>
              <a:rPr lang="fr-FR" sz="1600" b="1" dirty="0" err="1"/>
              <a:t>Iskandar</a:t>
            </a:r>
            <a:r>
              <a:rPr lang="fr-FR" sz="1600" b="1" dirty="0"/>
              <a:t> Muda et Mataram d’</a:t>
            </a:r>
            <a:r>
              <a:rPr lang="fr-FR" sz="1600" b="1" dirty="0" err="1"/>
              <a:t>Agung</a:t>
            </a:r>
            <a:r>
              <a:rPr lang="fr-FR" sz="1600" b="1" dirty="0"/>
              <a:t> ; …</a:t>
            </a:r>
          </a:p>
          <a:p>
            <a:endParaRPr lang="fr-FR" dirty="0"/>
          </a:p>
          <a:p>
            <a:r>
              <a:rPr lang="fr-FR" dirty="0"/>
              <a:t>b) Les sultanats…</a:t>
            </a:r>
          </a:p>
          <a:p>
            <a:endParaRPr lang="fr-FR" dirty="0"/>
          </a:p>
          <a:p>
            <a:r>
              <a:rPr lang="fr-FR" dirty="0"/>
              <a:t>*Au XVIIe siècle, les sultanats </a:t>
            </a:r>
            <a:r>
              <a:rPr lang="fr-FR" u="sng" dirty="0"/>
              <a:t>Alors</a:t>
            </a:r>
            <a:r>
              <a:rPr lang="fr-FR" dirty="0"/>
              <a:t> à leurs apogées</a:t>
            </a:r>
          </a:p>
          <a:p>
            <a:endParaRPr lang="fr-FR" dirty="0"/>
          </a:p>
          <a:p>
            <a:r>
              <a:rPr lang="fr-FR" dirty="0"/>
              <a:t>NB : 1511 : Après la prise de Malacca par les Portugais</a:t>
            </a:r>
          </a:p>
          <a:p>
            <a:r>
              <a:rPr lang="fr-FR" dirty="0"/>
              <a:t>Le commerce musulman s’est réorganisé dans les autres ports</a:t>
            </a:r>
          </a:p>
          <a:p>
            <a:endParaRPr lang="fr-FR" dirty="0"/>
          </a:p>
          <a:p>
            <a:r>
              <a:rPr lang="fr-FR" dirty="0"/>
              <a:t>*Et notamment, parmi eux</a:t>
            </a:r>
          </a:p>
          <a:p>
            <a:r>
              <a:rPr lang="fr-FR" dirty="0"/>
              <a:t>Deux sultanats à volonté hégémonique…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60115691-D48A-0000-B89C-43E2312B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5EE5DB6-55EC-24E5-B37B-69523CE68901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CCD4AFA-9C30-2F32-18C6-04EA5B37D012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65EF93E-DCAF-68AB-2ED0-8314A664C67B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57F745D-EE66-D98A-12CF-CF4088EFA7A1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FA2EE45-D30D-F202-3BBB-D3A544F7120F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A39AB07-E48C-874E-7D1A-B1D6BADD9D85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894FA31-41C6-22AC-26DD-2C67356E610F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F24F301-D844-7822-E561-289BE96D7EB3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98D1A78-ACB1-53B1-3FC1-8C8624CE91AB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561EA03-3129-FDFE-5F1B-6FA61C6ACE50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56B5686-A90B-4D66-C97F-B2E0F898D2F4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B7064EC-F6CB-4D04-6055-585E6EC47D8C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E13AC4D-4D19-A0A4-C2D2-C3DAD92C96B5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1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1DA01-9AAC-06A1-CADA-DDE068280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BFE1C7-45DA-4FCA-E2CA-2BCBEFA08B00}"/>
              </a:ext>
            </a:extLst>
          </p:cNvPr>
          <p:cNvSpPr/>
          <p:nvPr/>
        </p:nvSpPr>
        <p:spPr>
          <a:xfrm>
            <a:off x="91640" y="119269"/>
            <a:ext cx="3125938" cy="64171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1625-1646 : Face à l’intrusion européenne, les sultanats réagissent ; La VOC parvient à soumettre les sultanats les plus puissants : Aceh d’</a:t>
            </a:r>
            <a:r>
              <a:rPr lang="fr-FR" sz="1600" b="1" dirty="0" err="1"/>
              <a:t>Iskandar</a:t>
            </a:r>
            <a:r>
              <a:rPr lang="fr-FR" sz="1600" b="1" dirty="0"/>
              <a:t> Muda et Mataram d’</a:t>
            </a:r>
            <a:r>
              <a:rPr lang="fr-FR" sz="1600" b="1" dirty="0" err="1"/>
              <a:t>Agung</a:t>
            </a:r>
            <a:r>
              <a:rPr lang="fr-FR" sz="1600" b="1" dirty="0"/>
              <a:t> ; …</a:t>
            </a:r>
          </a:p>
          <a:p>
            <a:endParaRPr lang="fr-FR" dirty="0"/>
          </a:p>
          <a:p>
            <a:r>
              <a:rPr lang="fr-FR" sz="1700" dirty="0"/>
              <a:t>a) A Java, le sultanat de Mataram</a:t>
            </a:r>
          </a:p>
          <a:p>
            <a:endParaRPr lang="fr-FR" sz="800" dirty="0"/>
          </a:p>
          <a:p>
            <a:r>
              <a:rPr lang="fr-FR" sz="1700" dirty="0"/>
              <a:t>*1613-25 : Le </a:t>
            </a:r>
            <a:r>
              <a:rPr lang="fr-FR" sz="1700" i="1" dirty="0" err="1"/>
              <a:t>susuhunan</a:t>
            </a:r>
            <a:r>
              <a:rPr lang="fr-FR" sz="1700" dirty="0"/>
              <a:t> </a:t>
            </a:r>
            <a:r>
              <a:rPr lang="fr-FR" sz="1700" dirty="0" err="1"/>
              <a:t>Agung</a:t>
            </a:r>
            <a:r>
              <a:rPr lang="fr-FR" sz="1700" dirty="0"/>
              <a:t> Conquiert l’ensemble de l’île…</a:t>
            </a:r>
          </a:p>
          <a:p>
            <a:endParaRPr lang="fr-FR" sz="800" dirty="0"/>
          </a:p>
          <a:p>
            <a:r>
              <a:rPr lang="fr-FR" sz="1700" dirty="0"/>
              <a:t>Encerclant ainsi</a:t>
            </a:r>
          </a:p>
          <a:p>
            <a:r>
              <a:rPr lang="fr-FR" sz="1700" dirty="0"/>
              <a:t>La Batavia hollandaise </a:t>
            </a:r>
          </a:p>
          <a:p>
            <a:endParaRPr lang="fr-FR" dirty="0"/>
          </a:p>
          <a:p>
            <a:r>
              <a:rPr lang="fr-FR" dirty="0"/>
              <a:t>b) Au nord de Sumatra</a:t>
            </a:r>
          </a:p>
          <a:p>
            <a:r>
              <a:rPr lang="fr-FR" dirty="0"/>
              <a:t>Le sultanat d’Aceh</a:t>
            </a:r>
          </a:p>
          <a:p>
            <a:endParaRPr lang="fr-FR" sz="800" dirty="0"/>
          </a:p>
          <a:p>
            <a:r>
              <a:rPr lang="fr-FR" dirty="0"/>
              <a:t>*1607-25</a:t>
            </a:r>
          </a:p>
          <a:p>
            <a:r>
              <a:rPr lang="fr-FR" dirty="0"/>
              <a:t>Le sultan </a:t>
            </a:r>
            <a:r>
              <a:rPr lang="fr-FR" dirty="0" err="1"/>
              <a:t>Iskandar</a:t>
            </a:r>
            <a:r>
              <a:rPr lang="fr-FR" dirty="0"/>
              <a:t> Muda</a:t>
            </a:r>
          </a:p>
          <a:p>
            <a:r>
              <a:rPr lang="fr-FR" dirty="0"/>
              <a:t>Conquiert les côtes nord de Sumatra et le centre de la péninsule malaise…</a:t>
            </a:r>
            <a:endParaRPr lang="fr-FR" sz="800" dirty="0"/>
          </a:p>
          <a:p>
            <a:endParaRPr lang="fr-FR" sz="800" dirty="0"/>
          </a:p>
          <a:p>
            <a:r>
              <a:rPr lang="fr-FR" dirty="0"/>
              <a:t>Encerclant ainsi</a:t>
            </a:r>
          </a:p>
          <a:p>
            <a:r>
              <a:rPr lang="fr-FR" dirty="0"/>
              <a:t>La Malacca portugaise…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582E037A-C459-09C3-4E95-D79CEDBF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8BB29D8-0E46-962A-F88D-565E7A81A17B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5C99F92-1840-BCF8-E5C1-9A737BF991E6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F36507C-C543-5DB4-BE5C-82339048690A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54461D2-9C10-BC6F-0C66-0404DE989A6A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901E55A-EB36-3996-7A14-719266FD759C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70D822D-7371-F4AB-2E7A-EFC76198F269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8E02F8E-31F1-94A4-04DE-C3B155D873A1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A0D28F2-A1DF-A5C0-BCFA-DDFE4CC59B26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BE8FD6E-DD40-329F-5469-C3FBB5C5229C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78333A6-960B-3C8C-6083-D562B90B6F8A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0C946CD-384D-9337-63CC-822A7BBF7BF0}"/>
              </a:ext>
            </a:extLst>
          </p:cNvPr>
          <p:cNvSpPr/>
          <p:nvPr/>
        </p:nvSpPr>
        <p:spPr>
          <a:xfrm>
            <a:off x="3482012" y="21373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892B248-1663-A0CD-BD68-BBBCF281CE16}"/>
              </a:ext>
            </a:extLst>
          </p:cNvPr>
          <p:cNvSpPr/>
          <p:nvPr/>
        </p:nvSpPr>
        <p:spPr>
          <a:xfrm>
            <a:off x="6480851" y="498869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F12B736-3CFA-388A-204E-60A096184595}"/>
              </a:ext>
            </a:extLst>
          </p:cNvPr>
          <p:cNvSpPr/>
          <p:nvPr/>
        </p:nvSpPr>
        <p:spPr>
          <a:xfrm>
            <a:off x="4942989" y="240510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9AE929A-DCCD-DDA3-F433-9F3D1CCE605F}"/>
              </a:ext>
            </a:extLst>
          </p:cNvPr>
          <p:cNvSpPr/>
          <p:nvPr/>
        </p:nvSpPr>
        <p:spPr>
          <a:xfrm>
            <a:off x="4862157" y="31242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8438E08-3953-8B49-6E31-C264D7CF38F2}"/>
              </a:ext>
            </a:extLst>
          </p:cNvPr>
          <p:cNvCxnSpPr>
            <a:cxnSpLocks/>
          </p:cNvCxnSpPr>
          <p:nvPr/>
        </p:nvCxnSpPr>
        <p:spPr>
          <a:xfrm>
            <a:off x="3785420" y="2291475"/>
            <a:ext cx="1076737" cy="1699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317F323-F06C-C98C-82FE-7984C0A1199C}"/>
              </a:ext>
            </a:extLst>
          </p:cNvPr>
          <p:cNvCxnSpPr>
            <a:cxnSpLocks/>
          </p:cNvCxnSpPr>
          <p:nvPr/>
        </p:nvCxnSpPr>
        <p:spPr>
          <a:xfrm>
            <a:off x="3785420" y="2291475"/>
            <a:ext cx="1076737" cy="8327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C4B7E64-D369-9691-93D2-85EBE80394A4}"/>
              </a:ext>
            </a:extLst>
          </p:cNvPr>
          <p:cNvCxnSpPr>
            <a:cxnSpLocks/>
          </p:cNvCxnSpPr>
          <p:nvPr/>
        </p:nvCxnSpPr>
        <p:spPr>
          <a:xfrm>
            <a:off x="3740987" y="2400468"/>
            <a:ext cx="808988" cy="11458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FF79BD00-5CED-D910-4BD8-1C4F257E11ED}"/>
              </a:ext>
            </a:extLst>
          </p:cNvPr>
          <p:cNvSpPr/>
          <p:nvPr/>
        </p:nvSpPr>
        <p:spPr>
          <a:xfrm>
            <a:off x="4527860" y="35240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5" name="Image 24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E98A2EB5-9B74-0836-8904-A0AA12C05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90" y="162707"/>
            <a:ext cx="5153871" cy="1903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B11EE79B-820B-496B-243E-438B3F53FB7B}"/>
              </a:ext>
            </a:extLst>
          </p:cNvPr>
          <p:cNvSpPr/>
          <p:nvPr/>
        </p:nvSpPr>
        <p:spPr>
          <a:xfrm>
            <a:off x="7035086" y="48915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270A1D1-AEE6-CAF7-6BBD-75AAD1918B5B}"/>
              </a:ext>
            </a:extLst>
          </p:cNvPr>
          <p:cNvSpPr/>
          <p:nvPr/>
        </p:nvSpPr>
        <p:spPr>
          <a:xfrm>
            <a:off x="6175819" y="47391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8172D23-E2E8-6E9D-F74E-E0571F578D8D}"/>
              </a:ext>
            </a:extLst>
          </p:cNvPr>
          <p:cNvCxnSpPr>
            <a:cxnSpLocks/>
            <a:stCxn id="35" idx="7"/>
            <a:endCxn id="26" idx="2"/>
          </p:cNvCxnSpPr>
          <p:nvPr/>
        </p:nvCxnSpPr>
        <p:spPr>
          <a:xfrm flipV="1">
            <a:off x="6739826" y="4967756"/>
            <a:ext cx="295260" cy="66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00DB42-019F-0F3D-026B-196E7BE2D965}"/>
              </a:ext>
            </a:extLst>
          </p:cNvPr>
          <p:cNvCxnSpPr>
            <a:cxnSpLocks/>
            <a:stCxn id="35" idx="1"/>
            <a:endCxn id="27" idx="5"/>
          </p:cNvCxnSpPr>
          <p:nvPr/>
        </p:nvCxnSpPr>
        <p:spPr>
          <a:xfrm flipH="1" flipV="1">
            <a:off x="6304712" y="4869238"/>
            <a:ext cx="220572" cy="16459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AC67D126-FC4C-8522-F808-843846166150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ED00B1-D231-0C88-83E0-69AC58FE95A1}"/>
              </a:ext>
            </a:extLst>
          </p:cNvPr>
          <p:cNvSpPr/>
          <p:nvPr/>
        </p:nvSpPr>
        <p:spPr>
          <a:xfrm>
            <a:off x="9220017" y="1312863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63CB34-9DBB-CDDD-B42D-54DA6403B709}"/>
              </a:ext>
            </a:extLst>
          </p:cNvPr>
          <p:cNvSpPr/>
          <p:nvPr/>
        </p:nvSpPr>
        <p:spPr>
          <a:xfrm>
            <a:off x="8504637" y="82100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6AD4399-7DA4-187F-04FE-FB6A9A28170E}"/>
              </a:ext>
            </a:extLst>
          </p:cNvPr>
          <p:cNvSpPr/>
          <p:nvPr/>
        </p:nvSpPr>
        <p:spPr>
          <a:xfrm>
            <a:off x="10433339" y="116046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966A7AB-BBC1-57D3-123D-C8BA9AD96F5A}"/>
              </a:ext>
            </a:extLst>
          </p:cNvPr>
          <p:cNvSpPr/>
          <p:nvPr/>
        </p:nvSpPr>
        <p:spPr>
          <a:xfrm>
            <a:off x="7630812" y="51272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70E0F30-6125-3EA5-084E-9F8328A4EB21}"/>
              </a:ext>
            </a:extLst>
          </p:cNvPr>
          <p:cNvCxnSpPr>
            <a:cxnSpLocks/>
            <a:stCxn id="10" idx="7"/>
            <a:endCxn id="12" idx="2"/>
          </p:cNvCxnSpPr>
          <p:nvPr/>
        </p:nvCxnSpPr>
        <p:spPr>
          <a:xfrm flipV="1">
            <a:off x="9478992" y="1236663"/>
            <a:ext cx="954347" cy="1213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6D755EF-4309-D59F-B070-30758881B3C9}"/>
              </a:ext>
            </a:extLst>
          </p:cNvPr>
          <p:cNvCxnSpPr>
            <a:cxnSpLocks/>
            <a:stCxn id="10" idx="1"/>
            <a:endCxn id="11" idx="5"/>
          </p:cNvCxnSpPr>
          <p:nvPr/>
        </p:nvCxnSpPr>
        <p:spPr>
          <a:xfrm flipH="1" flipV="1">
            <a:off x="8633530" y="951083"/>
            <a:ext cx="630920" cy="40692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37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98" y="119269"/>
            <a:ext cx="3024377" cy="57092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1625-1646 : Face à l’intrusion européenne, les sultanats réagissent ; La VOC parvient à soumettre les sultanats les plus puissants : Aceh d’</a:t>
            </a:r>
            <a:r>
              <a:rPr lang="fr-FR" sz="1600" b="1" dirty="0" err="1"/>
              <a:t>Iskandar</a:t>
            </a:r>
            <a:r>
              <a:rPr lang="fr-FR" sz="1600" b="1" dirty="0"/>
              <a:t> Muda et Mataram d’</a:t>
            </a:r>
            <a:r>
              <a:rPr lang="fr-FR" sz="1600" b="1" dirty="0" err="1"/>
              <a:t>Agung</a:t>
            </a:r>
            <a:r>
              <a:rPr lang="fr-FR" sz="1600" b="1" dirty="0"/>
              <a:t> ; …</a:t>
            </a:r>
          </a:p>
          <a:p>
            <a:endParaRPr lang="fr-FR" dirty="0"/>
          </a:p>
          <a:p>
            <a:r>
              <a:rPr lang="fr-FR" dirty="0"/>
              <a:t>*1625</a:t>
            </a:r>
          </a:p>
          <a:p>
            <a:r>
              <a:rPr lang="fr-FR" dirty="0"/>
              <a:t>Pour les deux sultanats</a:t>
            </a:r>
          </a:p>
          <a:p>
            <a:r>
              <a:rPr lang="fr-FR" dirty="0"/>
              <a:t>A leurs apogées territoriaux…</a:t>
            </a:r>
          </a:p>
          <a:p>
            <a:endParaRPr lang="fr-FR" dirty="0"/>
          </a:p>
          <a:p>
            <a:r>
              <a:rPr lang="fr-FR" dirty="0"/>
              <a:t>Il faut éliminer l’emprise croissante des Européens</a:t>
            </a:r>
          </a:p>
          <a:p>
            <a:endParaRPr lang="fr-FR" dirty="0"/>
          </a:p>
          <a:p>
            <a:r>
              <a:rPr lang="fr-FR" dirty="0"/>
              <a:t>*1629 : </a:t>
            </a:r>
            <a:r>
              <a:rPr lang="fr-FR" u="sng" dirty="0"/>
              <a:t>La même année</a:t>
            </a:r>
          </a:p>
          <a:p>
            <a:r>
              <a:rPr lang="fr-FR" dirty="0"/>
              <a:t>Muda d’Aceh et</a:t>
            </a:r>
          </a:p>
          <a:p>
            <a:r>
              <a:rPr lang="fr-FR" dirty="0" err="1"/>
              <a:t>Agung</a:t>
            </a:r>
            <a:r>
              <a:rPr lang="fr-FR" dirty="0"/>
              <a:t> de Mataram</a:t>
            </a:r>
          </a:p>
          <a:p>
            <a:endParaRPr lang="fr-FR" sz="1700" dirty="0"/>
          </a:p>
          <a:p>
            <a:r>
              <a:rPr lang="fr-FR" sz="1700" dirty="0"/>
              <a:t>Assiègent </a:t>
            </a:r>
            <a:r>
              <a:rPr lang="fr-FR" dirty="0"/>
              <a:t>Malacca et Batavia</a:t>
            </a:r>
          </a:p>
          <a:p>
            <a:r>
              <a:rPr lang="fr-FR" dirty="0"/>
              <a:t>Sans parvenir à s’en emparer…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8F145287-B260-2ECB-78E9-76544BFD2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B6FDCA0-228F-E8B8-B630-39C3B29AC94E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B12A10A-2114-5283-CC44-BD215DFACD43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005F828-585A-2595-C7E3-F9B5E5E9D5C2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2692498-3255-27CA-4F61-C92DCD459D3A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4DB91F3-0DA2-1067-F65A-F5C5B0BCE8E4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A644B92-DAF6-DF4F-6627-04571467748C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9E9056B-53BA-3143-7FFF-1D2B72972876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0573354-BA52-11F4-33C8-C0DA677814E0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1D7B4B7-D328-B01A-7585-EF086F488049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709E044-F1F5-261A-B717-BE4E67AA6390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74CABD2-66A9-C1DA-D987-B4AADE22916F}"/>
              </a:ext>
            </a:extLst>
          </p:cNvPr>
          <p:cNvSpPr/>
          <p:nvPr/>
        </p:nvSpPr>
        <p:spPr>
          <a:xfrm>
            <a:off x="3482012" y="21373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B434083-CDF6-5647-84ED-15F77EBA181C}"/>
              </a:ext>
            </a:extLst>
          </p:cNvPr>
          <p:cNvCxnSpPr>
            <a:cxnSpLocks/>
          </p:cNvCxnSpPr>
          <p:nvPr/>
        </p:nvCxnSpPr>
        <p:spPr>
          <a:xfrm>
            <a:off x="3785420" y="2291475"/>
            <a:ext cx="1253150" cy="7082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52D9921-4404-8618-0962-75D21B032164}"/>
              </a:ext>
            </a:extLst>
          </p:cNvPr>
          <p:cNvCxnSpPr>
            <a:cxnSpLocks/>
          </p:cNvCxnSpPr>
          <p:nvPr/>
        </p:nvCxnSpPr>
        <p:spPr>
          <a:xfrm flipH="1" flipV="1">
            <a:off x="6051567" y="4791311"/>
            <a:ext cx="473717" cy="2425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FAA358E-8A53-9A0C-4636-DF82E34A2B15}"/>
              </a:ext>
            </a:extLst>
          </p:cNvPr>
          <p:cNvCxnSpPr>
            <a:cxnSpLocks/>
          </p:cNvCxnSpPr>
          <p:nvPr/>
        </p:nvCxnSpPr>
        <p:spPr>
          <a:xfrm>
            <a:off x="3785420" y="2291475"/>
            <a:ext cx="1076737" cy="16990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1694564-A446-0AEE-4B4A-6CECE65F78FA}"/>
              </a:ext>
            </a:extLst>
          </p:cNvPr>
          <p:cNvCxnSpPr>
            <a:cxnSpLocks/>
          </p:cNvCxnSpPr>
          <p:nvPr/>
        </p:nvCxnSpPr>
        <p:spPr>
          <a:xfrm>
            <a:off x="3785420" y="2291475"/>
            <a:ext cx="1076737" cy="8327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A0A871ED-B20F-B3D5-4CD7-4C4D29CCA508}"/>
              </a:ext>
            </a:extLst>
          </p:cNvPr>
          <p:cNvSpPr/>
          <p:nvPr/>
        </p:nvSpPr>
        <p:spPr>
          <a:xfrm>
            <a:off x="4942989" y="240510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CBE0319-052A-F99D-1E2C-DD2C3F4864D6}"/>
              </a:ext>
            </a:extLst>
          </p:cNvPr>
          <p:cNvSpPr/>
          <p:nvPr/>
        </p:nvSpPr>
        <p:spPr>
          <a:xfrm>
            <a:off x="4862157" y="312420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762E86-2D24-AB54-E7DE-D8D8BCA01B71}"/>
              </a:ext>
            </a:extLst>
          </p:cNvPr>
          <p:cNvSpPr/>
          <p:nvPr/>
        </p:nvSpPr>
        <p:spPr>
          <a:xfrm>
            <a:off x="4527860" y="3524013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452A0B0-1549-81DA-3D68-93C42B97380A}"/>
              </a:ext>
            </a:extLst>
          </p:cNvPr>
          <p:cNvCxnSpPr>
            <a:cxnSpLocks/>
            <a:stCxn id="21" idx="5"/>
            <a:endCxn id="14" idx="1"/>
          </p:cNvCxnSpPr>
          <p:nvPr/>
        </p:nvCxnSpPr>
        <p:spPr>
          <a:xfrm>
            <a:off x="3740987" y="2400468"/>
            <a:ext cx="808988" cy="114586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0CD48E71-717E-BD3F-FC0E-25704447AF8F}"/>
              </a:ext>
            </a:extLst>
          </p:cNvPr>
          <p:cNvSpPr/>
          <p:nvPr/>
        </p:nvSpPr>
        <p:spPr>
          <a:xfrm>
            <a:off x="6480851" y="498869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123F11D-5F06-F7B2-92B7-415B8BDFFB9B}"/>
              </a:ext>
            </a:extLst>
          </p:cNvPr>
          <p:cNvSpPr/>
          <p:nvPr/>
        </p:nvSpPr>
        <p:spPr>
          <a:xfrm>
            <a:off x="7035086" y="489155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A786324-53C4-F877-865B-EAABD05B2038}"/>
              </a:ext>
            </a:extLst>
          </p:cNvPr>
          <p:cNvSpPr/>
          <p:nvPr/>
        </p:nvSpPr>
        <p:spPr>
          <a:xfrm>
            <a:off x="6175819" y="473915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AC72C68-0909-3585-D360-9A074A83645F}"/>
              </a:ext>
            </a:extLst>
          </p:cNvPr>
          <p:cNvCxnSpPr>
            <a:cxnSpLocks/>
            <a:stCxn id="29" idx="7"/>
            <a:endCxn id="30" idx="2"/>
          </p:cNvCxnSpPr>
          <p:nvPr/>
        </p:nvCxnSpPr>
        <p:spPr>
          <a:xfrm flipV="1">
            <a:off x="6739826" y="4967756"/>
            <a:ext cx="295260" cy="660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F71EB8F-8FFE-3128-E900-2B198D6CBE44}"/>
              </a:ext>
            </a:extLst>
          </p:cNvPr>
          <p:cNvCxnSpPr>
            <a:cxnSpLocks/>
            <a:stCxn id="29" idx="1"/>
            <a:endCxn id="31" idx="5"/>
          </p:cNvCxnSpPr>
          <p:nvPr/>
        </p:nvCxnSpPr>
        <p:spPr>
          <a:xfrm flipH="1" flipV="1">
            <a:off x="6304712" y="4869238"/>
            <a:ext cx="220572" cy="16459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B883558C-DFC7-5DFC-CC44-28FDB1011749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6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99" y="119269"/>
            <a:ext cx="3024376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1625-1646 : … Et à exclure les Portugais en s’emparant de Malacca</a:t>
            </a:r>
          </a:p>
          <a:p>
            <a:endParaRPr lang="fr-FR" dirty="0"/>
          </a:p>
          <a:p>
            <a:r>
              <a:rPr lang="fr-FR" dirty="0"/>
              <a:t>*1636 : A Aceh…</a:t>
            </a:r>
          </a:p>
          <a:p>
            <a:r>
              <a:rPr lang="fr-FR" dirty="0"/>
              <a:t>Mort de Muda et </a:t>
            </a:r>
            <a:r>
              <a:rPr lang="fr-FR" sz="1700" dirty="0"/>
              <a:t>reculs d’Aceh</a:t>
            </a:r>
          </a:p>
          <a:p>
            <a:r>
              <a:rPr lang="fr-FR" dirty="0"/>
              <a:t>Mais la Malacca portugaise</a:t>
            </a:r>
          </a:p>
          <a:p>
            <a:r>
              <a:rPr lang="fr-FR" dirty="0"/>
              <a:t>En ressort ruinée</a:t>
            </a:r>
          </a:p>
          <a:p>
            <a:endParaRPr lang="fr-FR" dirty="0"/>
          </a:p>
          <a:p>
            <a:r>
              <a:rPr lang="fr-FR" dirty="0"/>
              <a:t>*1641</a:t>
            </a:r>
          </a:p>
          <a:p>
            <a:r>
              <a:rPr lang="fr-FR" dirty="0"/>
              <a:t>La VOC s’empare de Malacca Excluant ainsi après les Anglais, les Portugais</a:t>
            </a:r>
          </a:p>
          <a:p>
            <a:endParaRPr lang="fr-FR" dirty="0"/>
          </a:p>
          <a:p>
            <a:r>
              <a:rPr lang="fr-FR" dirty="0"/>
              <a:t>NB : 1641</a:t>
            </a:r>
          </a:p>
          <a:p>
            <a:r>
              <a:rPr lang="fr-FR" dirty="0"/>
              <a:t>Les Portugais conservent</a:t>
            </a:r>
          </a:p>
          <a:p>
            <a:r>
              <a:rPr lang="fr-FR" dirty="0"/>
              <a:t>Le Timor oriental christianisé</a:t>
            </a:r>
          </a:p>
          <a:p>
            <a:endParaRPr lang="fr-FR" dirty="0"/>
          </a:p>
          <a:p>
            <a:r>
              <a:rPr lang="fr-FR" dirty="0"/>
              <a:t>*Mais surtout…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18356C96-FEC5-B902-471F-5C5EE67F0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5AFB80C-80DF-73E5-EF58-3762B8E1F8F1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482C245-66CB-FEAA-EC20-7C4A072BD9B4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43280C0-6E0C-5889-6021-ED9273C4FA5B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A08E74C-9F0B-CCCD-8D24-C645FCE08470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D3CB6EB-725B-9B35-9F00-932CB2A41CBD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8D42A74-E64F-1026-F03E-EA0CEA96B4EF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87C0B63-2EF5-7341-1717-2F0CADCF6175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4197394-D6AD-1CD7-1AE5-78F78F2A1437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2A0AAE8-B7DE-2CB8-AE92-1D03AB51ABA0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F9A0100-CE9E-2A58-C237-C4A0B7ADD634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D0F5574-11A7-1EB0-9680-D2A96F0E9D98}"/>
              </a:ext>
            </a:extLst>
          </p:cNvPr>
          <p:cNvSpPr/>
          <p:nvPr/>
        </p:nvSpPr>
        <p:spPr>
          <a:xfrm>
            <a:off x="3482012" y="21373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D3B9E11-2C25-44B8-5065-730951242592}"/>
              </a:ext>
            </a:extLst>
          </p:cNvPr>
          <p:cNvSpPr/>
          <p:nvPr/>
        </p:nvSpPr>
        <p:spPr>
          <a:xfrm>
            <a:off x="6480851" y="498869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B6D6694-F9F8-690F-80A0-890A802DB74B}"/>
              </a:ext>
            </a:extLst>
          </p:cNvPr>
          <p:cNvCxnSpPr>
            <a:cxnSpLocks/>
          </p:cNvCxnSpPr>
          <p:nvPr/>
        </p:nvCxnSpPr>
        <p:spPr>
          <a:xfrm flipH="1" flipV="1">
            <a:off x="5167463" y="3053574"/>
            <a:ext cx="562584" cy="530284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E020F34-7FCF-0B9B-877B-2C4352E56D55}"/>
              </a:ext>
            </a:extLst>
          </p:cNvPr>
          <p:cNvCxnSpPr>
            <a:cxnSpLocks/>
          </p:cNvCxnSpPr>
          <p:nvPr/>
        </p:nvCxnSpPr>
        <p:spPr>
          <a:xfrm flipH="1" flipV="1">
            <a:off x="5730047" y="3583858"/>
            <a:ext cx="214249" cy="94432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4C87D107-B3AC-31B3-893A-0A1A1BC67F1C}"/>
              </a:ext>
            </a:extLst>
          </p:cNvPr>
          <p:cNvSpPr/>
          <p:nvPr/>
        </p:nvSpPr>
        <p:spPr>
          <a:xfrm>
            <a:off x="4527860" y="3524013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230EB4-F545-EFFC-D7D9-A020079FE7A8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8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E0FE3-FA8D-4A38-1C9B-76C2CCFB4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7CFCEE-E872-FB91-93D1-63D891EA0E74}"/>
              </a:ext>
            </a:extLst>
          </p:cNvPr>
          <p:cNvSpPr/>
          <p:nvPr/>
        </p:nvSpPr>
        <p:spPr>
          <a:xfrm>
            <a:off x="169199" y="119269"/>
            <a:ext cx="3024376" cy="43396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*1646 : A Java…</a:t>
            </a:r>
          </a:p>
          <a:p>
            <a:r>
              <a:rPr lang="fr-FR" dirty="0"/>
              <a:t>Après la mort d’</a:t>
            </a:r>
            <a:r>
              <a:rPr lang="fr-FR" dirty="0" err="1"/>
              <a:t>Agung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La VOC signe un traité commercial avec le puissant Mataram…</a:t>
            </a:r>
          </a:p>
          <a:p>
            <a:endParaRPr lang="fr-FR" sz="800" dirty="0"/>
          </a:p>
          <a:p>
            <a:r>
              <a:rPr lang="fr-FR" dirty="0"/>
              <a:t>Bientôt suivi par les autres sultanats</a:t>
            </a:r>
          </a:p>
          <a:p>
            <a:endParaRPr lang="fr-FR" sz="800" dirty="0"/>
          </a:p>
          <a:p>
            <a:r>
              <a:rPr lang="fr-FR" dirty="0"/>
              <a:t>NB : Sauf Brunei et Aceh…</a:t>
            </a:r>
          </a:p>
          <a:p>
            <a:endParaRPr lang="fr-FR" dirty="0"/>
          </a:p>
          <a:p>
            <a:r>
              <a:rPr lang="fr-FR" dirty="0"/>
              <a:t>*1641-46 : Les Hollandais</a:t>
            </a:r>
          </a:p>
          <a:p>
            <a:r>
              <a:rPr lang="fr-FR" dirty="0"/>
              <a:t>Sont bien implantés…</a:t>
            </a:r>
          </a:p>
          <a:p>
            <a:endParaRPr lang="fr-FR" sz="800" dirty="0"/>
          </a:p>
          <a:p>
            <a:r>
              <a:rPr lang="fr-FR" dirty="0"/>
              <a:t>Et la belle histoire de la VOC peut continuer…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56F988AC-6136-490D-884A-C2F191C05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357DE74-E8F3-08A9-2E82-748D8A692D29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B18590A-564E-3F22-20E7-1283987EBF9F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564A0B7-FDBC-C4EB-749E-D68ABF012C3B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2044DE-7A94-260F-C952-9643589F60A5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5D4C339-1EC7-5DD1-57F4-2A679AB1A0FC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D663833-A872-E82B-7475-786D3B937217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2BE02FE-1456-7D70-CA32-764F2E04C8B5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4AE26EC-3E02-CF21-749D-4C0384E55F6B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EC3EC6A-B6E7-A5B6-A55B-1BE9D950A6D1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81F894E-3862-A55E-6604-0C30CB82685B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81067B9-3D1B-C537-7753-39BC5D67A71D}"/>
              </a:ext>
            </a:extLst>
          </p:cNvPr>
          <p:cNvSpPr/>
          <p:nvPr/>
        </p:nvSpPr>
        <p:spPr>
          <a:xfrm>
            <a:off x="3482012" y="21373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6523889-F43D-C860-4D03-73D8C3043BC3}"/>
              </a:ext>
            </a:extLst>
          </p:cNvPr>
          <p:cNvSpPr/>
          <p:nvPr/>
        </p:nvSpPr>
        <p:spPr>
          <a:xfrm>
            <a:off x="6480851" y="498869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0471BE3-251F-A768-B9A6-AE1764726EC3}"/>
              </a:ext>
            </a:extLst>
          </p:cNvPr>
          <p:cNvCxnSpPr>
            <a:cxnSpLocks/>
          </p:cNvCxnSpPr>
          <p:nvPr/>
        </p:nvCxnSpPr>
        <p:spPr>
          <a:xfrm flipH="1" flipV="1">
            <a:off x="5167463" y="3053574"/>
            <a:ext cx="562584" cy="530284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6FE129E-DE9B-7EB2-C2EB-12821D6AFDDF}"/>
              </a:ext>
            </a:extLst>
          </p:cNvPr>
          <p:cNvCxnSpPr>
            <a:cxnSpLocks/>
          </p:cNvCxnSpPr>
          <p:nvPr/>
        </p:nvCxnSpPr>
        <p:spPr>
          <a:xfrm flipH="1" flipV="1">
            <a:off x="5730047" y="3583858"/>
            <a:ext cx="214249" cy="94432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73BA5049-9B61-79E9-9878-95A10CDB5F43}"/>
              </a:ext>
            </a:extLst>
          </p:cNvPr>
          <p:cNvSpPr/>
          <p:nvPr/>
        </p:nvSpPr>
        <p:spPr>
          <a:xfrm>
            <a:off x="4527860" y="3524013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C4563F8-859F-5D40-A541-D3C18DD3CE3D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1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C5A8B-C7A0-87F0-E79D-2B06F00E5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336A25-ABC4-9674-4718-F77C0CCC3EDD}"/>
              </a:ext>
            </a:extLst>
          </p:cNvPr>
          <p:cNvSpPr/>
          <p:nvPr/>
        </p:nvSpPr>
        <p:spPr>
          <a:xfrm>
            <a:off x="95773" y="125525"/>
            <a:ext cx="2906734" cy="33125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1620-1730 : Depuis Amsterdam et Batavia, la VOC hollandaise, première puissance commerciale mondiale</a:t>
            </a:r>
            <a:endParaRPr lang="fr-FR" sz="1600" dirty="0"/>
          </a:p>
          <a:p>
            <a:pPr>
              <a:lnSpc>
                <a:spcPct val="107000"/>
              </a:lnSpc>
            </a:pPr>
            <a:endParaRPr lang="fr-FR" b="1" kern="100" dirty="0">
              <a:cs typeface="Times New Roman" panose="02020603050405020304" pitchFamily="18" charset="0"/>
            </a:endParaRPr>
          </a:p>
          <a:p>
            <a:r>
              <a:rPr lang="fr-FR" dirty="0"/>
              <a:t>*1620-1730</a:t>
            </a:r>
          </a:p>
          <a:p>
            <a:r>
              <a:rPr lang="fr-FR" dirty="0"/>
              <a:t>La VOC à son apogée</a:t>
            </a:r>
          </a:p>
          <a:p>
            <a:r>
              <a:rPr lang="fr-FR" dirty="0"/>
              <a:t>Et toute puissante en Asie</a:t>
            </a:r>
          </a:p>
          <a:p>
            <a:endParaRPr lang="fr-FR" dirty="0"/>
          </a:p>
          <a:p>
            <a:r>
              <a:rPr lang="fr-FR" dirty="0"/>
              <a:t>*Et pour expliquer</a:t>
            </a:r>
          </a:p>
          <a:p>
            <a:r>
              <a:rPr lang="fr-FR" dirty="0"/>
              <a:t>Cette puissance</a:t>
            </a:r>
          </a:p>
          <a:p>
            <a:r>
              <a:rPr lang="fr-FR" dirty="0"/>
              <a:t>Trois points essentiels…</a:t>
            </a:r>
          </a:p>
        </p:txBody>
      </p:sp>
      <p:pic>
        <p:nvPicPr>
          <p:cNvPr id="4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D23BD23C-133C-70AD-9FD5-524A706E3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0AB2A84-A675-828A-C7E0-2521D5FE3457}"/>
              </a:ext>
            </a:extLst>
          </p:cNvPr>
          <p:cNvSpPr/>
          <p:nvPr/>
        </p:nvSpPr>
        <p:spPr>
          <a:xfrm>
            <a:off x="10023670" y="34945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F5AB2F8-F184-994F-F1CB-EA5259D8FD8D}"/>
              </a:ext>
            </a:extLst>
          </p:cNvPr>
          <p:cNvSpPr/>
          <p:nvPr/>
        </p:nvSpPr>
        <p:spPr>
          <a:xfrm>
            <a:off x="10099174" y="36469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DD2DF18-0361-C358-5AD9-4BD315F8323B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CA1D54A-DF8A-3F92-8C79-37AACBD8DA9C}"/>
              </a:ext>
            </a:extLst>
          </p:cNvPr>
          <p:cNvSpPr/>
          <p:nvPr/>
        </p:nvSpPr>
        <p:spPr>
          <a:xfrm>
            <a:off x="7334082" y="45170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41B30C1-D986-0F49-AFFA-40C20D87A240}"/>
              </a:ext>
            </a:extLst>
          </p:cNvPr>
          <p:cNvSpPr/>
          <p:nvPr/>
        </p:nvSpPr>
        <p:spPr>
          <a:xfrm>
            <a:off x="8312393" y="498766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F6B4175-7CDE-163E-A320-0888BEA83B5D}"/>
              </a:ext>
            </a:extLst>
          </p:cNvPr>
          <p:cNvSpPr/>
          <p:nvPr/>
        </p:nvSpPr>
        <p:spPr>
          <a:xfrm>
            <a:off x="5232571" y="44085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965BBA2-7520-F885-D382-402E9947ECA2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2979D79-A65F-A93C-E083-F925B821A78E}"/>
              </a:ext>
            </a:extLst>
          </p:cNvPr>
          <p:cNvSpPr/>
          <p:nvPr/>
        </p:nvSpPr>
        <p:spPr>
          <a:xfrm>
            <a:off x="5444133" y="498766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E2FCABA-8029-D170-1676-7E72C30656C0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63C1D45-21DF-46F3-45ED-9689E8BBF384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F2CD8F0-64A9-3E8E-09D4-8FA73B162348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E24ACE7-65B1-1926-59D4-6B2BA66204C7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72BB266-C33A-0F52-8C81-B4C27617C35D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05" y="125525"/>
            <a:ext cx="3088500" cy="44359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a) En Insulinde, des monopoles économiques : monopsones commerciaux avec les sultanats …</a:t>
            </a:r>
            <a:endParaRPr lang="fr-FR" sz="1600" dirty="0"/>
          </a:p>
          <a:p>
            <a:pPr>
              <a:lnSpc>
                <a:spcPct val="107000"/>
              </a:lnSpc>
            </a:pPr>
            <a:endParaRPr lang="fr-FR" b="1" kern="100" dirty="0">
              <a:cs typeface="Times New Roman" panose="02020603050405020304" pitchFamily="18" charset="0"/>
            </a:endParaRPr>
          </a:p>
          <a:p>
            <a:r>
              <a:rPr lang="fr-FR" dirty="0"/>
              <a:t>1) En Insulinde…</a:t>
            </a:r>
          </a:p>
          <a:p>
            <a:r>
              <a:rPr lang="fr-FR" dirty="0"/>
              <a:t>La VOC acquiert</a:t>
            </a:r>
          </a:p>
          <a:p>
            <a:r>
              <a:rPr lang="fr-FR" sz="1700" dirty="0"/>
              <a:t>Deux monopoles économiques</a:t>
            </a:r>
          </a:p>
          <a:p>
            <a:endParaRPr lang="fr-FR" dirty="0"/>
          </a:p>
          <a:p>
            <a:r>
              <a:rPr lang="fr-FR" dirty="0"/>
              <a:t>a) Un monopole du commerce</a:t>
            </a:r>
          </a:p>
          <a:p>
            <a:pPr marL="342900" indent="-342900">
              <a:buAutoNum type="arabicParenR"/>
            </a:pPr>
            <a:endParaRPr lang="fr-FR" dirty="0"/>
          </a:p>
          <a:p>
            <a:r>
              <a:rPr lang="fr-FR" dirty="0"/>
              <a:t>*Ayant éliminer ses concurrents européens</a:t>
            </a:r>
          </a:p>
          <a:p>
            <a:r>
              <a:rPr lang="fr-FR" dirty="0"/>
              <a:t>La VOC a pu imposer des </a:t>
            </a:r>
            <a:r>
              <a:rPr lang="fr-FR" i="1" dirty="0"/>
              <a:t>monopsones</a:t>
            </a:r>
            <a:r>
              <a:rPr lang="fr-FR" dirty="0"/>
              <a:t> aux sultanats</a:t>
            </a:r>
          </a:p>
          <a:p>
            <a:endParaRPr lang="fr-FR" dirty="0"/>
          </a:p>
          <a:p>
            <a:r>
              <a:rPr lang="fr-FR" dirty="0"/>
              <a:t>NB : Sauf Brunei et Aceh</a:t>
            </a:r>
          </a:p>
        </p:txBody>
      </p:sp>
      <p:pic>
        <p:nvPicPr>
          <p:cNvPr id="4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E10D5786-B757-A10B-F6D2-BA467651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7D0F633-CAEC-1555-EE53-4FD4E8361F00}"/>
              </a:ext>
            </a:extLst>
          </p:cNvPr>
          <p:cNvSpPr/>
          <p:nvPr/>
        </p:nvSpPr>
        <p:spPr>
          <a:xfrm>
            <a:off x="10023670" y="34945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29F815D-5AB1-8683-4FD2-E42A5A088DA1}"/>
              </a:ext>
            </a:extLst>
          </p:cNvPr>
          <p:cNvSpPr/>
          <p:nvPr/>
        </p:nvSpPr>
        <p:spPr>
          <a:xfrm>
            <a:off x="10099174" y="36469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2FCE8C8-D14C-D626-5F39-09673671B461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D20470-8C5A-A4CE-0BB8-B28631174790}"/>
              </a:ext>
            </a:extLst>
          </p:cNvPr>
          <p:cNvSpPr/>
          <p:nvPr/>
        </p:nvSpPr>
        <p:spPr>
          <a:xfrm>
            <a:off x="7334082" y="45170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C13A36A-E2E4-1A8F-4661-FED98B218764}"/>
              </a:ext>
            </a:extLst>
          </p:cNvPr>
          <p:cNvSpPr/>
          <p:nvPr/>
        </p:nvSpPr>
        <p:spPr>
          <a:xfrm>
            <a:off x="8312393" y="498766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E51A682-D3F1-1423-9E4B-A48AFACF4E28}"/>
              </a:ext>
            </a:extLst>
          </p:cNvPr>
          <p:cNvSpPr/>
          <p:nvPr/>
        </p:nvSpPr>
        <p:spPr>
          <a:xfrm>
            <a:off x="5232571" y="44085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B50F4F0-451A-05D5-0655-C979840711F7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8EAD284-64DF-800B-E109-E55825827744}"/>
              </a:ext>
            </a:extLst>
          </p:cNvPr>
          <p:cNvSpPr/>
          <p:nvPr/>
        </p:nvSpPr>
        <p:spPr>
          <a:xfrm>
            <a:off x="5444133" y="498766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CDE37DC-11FA-B6CB-389C-D162B10B017D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09B7A8C-B2CC-B0C1-E8B3-01CF44DA5ED0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D3BD432-6ED8-30EE-DEB3-0AAE6C15FB5B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A34C874-2A0D-47CD-0338-791A7D1F5B49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410E8F1-17BB-615E-CBC8-48EE6BE0B7DB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39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01F73-FBEC-AAEC-6C7E-66E532DD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1B86C8-984F-1C04-05E7-23308FD2A49F}"/>
              </a:ext>
            </a:extLst>
          </p:cNvPr>
          <p:cNvSpPr/>
          <p:nvPr/>
        </p:nvSpPr>
        <p:spPr>
          <a:xfrm>
            <a:off x="31413" y="125525"/>
            <a:ext cx="3088501" cy="64103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a) … et monopoles de production esclavagiste des épices aux Îles Banda (et à Ceylan) </a:t>
            </a:r>
            <a:endParaRPr lang="fr-FR" sz="1600" dirty="0"/>
          </a:p>
          <a:p>
            <a:pPr>
              <a:lnSpc>
                <a:spcPct val="107000"/>
              </a:lnSpc>
            </a:pPr>
            <a:endParaRPr lang="fr-FR" sz="800" b="1" kern="100" dirty="0">
              <a:cs typeface="Times New Roman" panose="02020603050405020304" pitchFamily="18" charset="0"/>
            </a:endParaRPr>
          </a:p>
          <a:p>
            <a:r>
              <a:rPr lang="fr-FR" sz="1700" dirty="0"/>
              <a:t>b) Pour les épices les plus chères, muscade et clous de girofle, un monopole de production, </a:t>
            </a:r>
            <a:r>
              <a:rPr lang="fr-FR" sz="1700" u="sng" dirty="0"/>
              <a:t>par coercition</a:t>
            </a:r>
          </a:p>
          <a:p>
            <a:endParaRPr lang="fr-FR" sz="1700" dirty="0"/>
          </a:p>
          <a:p>
            <a:r>
              <a:rPr lang="fr-FR" sz="1700" dirty="0"/>
              <a:t>*1621 : Dans les îles Banda</a:t>
            </a:r>
          </a:p>
          <a:p>
            <a:r>
              <a:rPr lang="fr-FR" sz="1700" dirty="0"/>
              <a:t>La VOC crée des plantations…</a:t>
            </a:r>
          </a:p>
          <a:p>
            <a:endParaRPr lang="fr-FR" sz="1700" dirty="0"/>
          </a:p>
          <a:p>
            <a:r>
              <a:rPr lang="fr-FR" sz="1700" dirty="0"/>
              <a:t>- Où travaillent ses esclaves</a:t>
            </a:r>
          </a:p>
          <a:p>
            <a:endParaRPr lang="fr-FR" sz="1700" dirty="0"/>
          </a:p>
          <a:p>
            <a:r>
              <a:rPr lang="fr-FR" sz="1700" dirty="0"/>
              <a:t>- Réparties entre 70 </a:t>
            </a:r>
            <a:r>
              <a:rPr lang="fr-FR" sz="1700" i="1" dirty="0" err="1"/>
              <a:t>perkeniers</a:t>
            </a:r>
            <a:r>
              <a:rPr lang="fr-FR" sz="1700" dirty="0"/>
              <a:t> jardiniers hollandais, à qui la VOC achète la production à bas prix (5 c/livre, revendue 40 c)</a:t>
            </a:r>
          </a:p>
          <a:p>
            <a:endParaRPr lang="fr-FR" sz="1700" u="sng" dirty="0"/>
          </a:p>
          <a:p>
            <a:r>
              <a:rPr lang="fr-FR" sz="1700" dirty="0"/>
              <a:t>- </a:t>
            </a:r>
            <a:r>
              <a:rPr lang="fr-FR" sz="1700" u="sng" dirty="0"/>
              <a:t>Ailleurs, dans les autres îles</a:t>
            </a:r>
          </a:p>
          <a:p>
            <a:r>
              <a:rPr lang="fr-FR" sz="1700" u="sng" dirty="0"/>
              <a:t>La production est interdite </a:t>
            </a:r>
          </a:p>
          <a:p>
            <a:endParaRPr lang="fr-FR" sz="1700" dirty="0"/>
          </a:p>
          <a:p>
            <a:r>
              <a:rPr lang="fr-FR" sz="1600" dirty="0"/>
              <a:t>*NB : 1656 : à Ceylan, débarrassée des Portugais, même politique Café, poivre, cannelle</a:t>
            </a:r>
          </a:p>
        </p:txBody>
      </p:sp>
      <p:pic>
        <p:nvPicPr>
          <p:cNvPr id="4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1788CE90-C2F9-18A5-560D-FFB3C19B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1FB87D3-5EE5-18A8-66B3-5FD1BD558369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551FEA2-1203-9033-EF17-43B0632EFE07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6E2623-6D41-CDD1-D59F-D6B04983D953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FF69FC-9278-921C-7A0F-02F0BB0F4AD0}"/>
              </a:ext>
            </a:extLst>
          </p:cNvPr>
          <p:cNvSpPr/>
          <p:nvPr/>
        </p:nvSpPr>
        <p:spPr>
          <a:xfrm>
            <a:off x="10023670" y="34945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6571222-F7C1-77CB-7503-5E61263DE5D9}"/>
              </a:ext>
            </a:extLst>
          </p:cNvPr>
          <p:cNvSpPr/>
          <p:nvPr/>
        </p:nvSpPr>
        <p:spPr>
          <a:xfrm>
            <a:off x="10099174" y="36469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0DFD931-7BF8-5395-7060-B6464D2AF036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FB32289-5B75-9B73-18EF-326BEB7A3C5E}"/>
              </a:ext>
            </a:extLst>
          </p:cNvPr>
          <p:cNvSpPr/>
          <p:nvPr/>
        </p:nvSpPr>
        <p:spPr>
          <a:xfrm>
            <a:off x="7334082" y="45170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B8C4793-0E9A-9E26-EF2D-08DFACE55B24}"/>
              </a:ext>
            </a:extLst>
          </p:cNvPr>
          <p:cNvSpPr/>
          <p:nvPr/>
        </p:nvSpPr>
        <p:spPr>
          <a:xfrm>
            <a:off x="8312393" y="498766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400E579-E2AB-F0E5-8080-A4B26AEEEA9E}"/>
              </a:ext>
            </a:extLst>
          </p:cNvPr>
          <p:cNvSpPr/>
          <p:nvPr/>
        </p:nvSpPr>
        <p:spPr>
          <a:xfrm>
            <a:off x="5232571" y="44085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BFBE9ED-DE0B-99A4-1DE4-D2EFF2911972}"/>
              </a:ext>
            </a:extLst>
          </p:cNvPr>
          <p:cNvSpPr/>
          <p:nvPr/>
        </p:nvSpPr>
        <p:spPr>
          <a:xfrm>
            <a:off x="5444133" y="498766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E6D76D7-0CA4-D693-E8DE-6DB6621A7974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381CA62-E9A4-D1A6-36AC-C532029F5ABE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7FAB0A3-B002-DF1C-C2E7-0EABFC83CB05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7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22DE1-043D-BE75-62E7-2759230D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466D8E79-D4B0-8757-44E4-8023E6BFC6D9}"/>
              </a:ext>
            </a:extLst>
          </p:cNvPr>
          <p:cNvSpPr/>
          <p:nvPr/>
        </p:nvSpPr>
        <p:spPr>
          <a:xfrm>
            <a:off x="165309" y="116640"/>
            <a:ext cx="11861381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3) 1596-1730 : Naissance et apogée de la VOC, compagnie hollandaise des Indes orientales</a:t>
            </a:r>
          </a:p>
          <a:p>
            <a:r>
              <a:rPr lang="fr-FR" sz="1600" dirty="0"/>
              <a:t>1596-1619 : Après les Portugais au XVIe siècle, arrivées des Hollandais de la VOC, puis des Anglais de l’EIC, compagnie anglaise des Indes</a:t>
            </a:r>
          </a:p>
          <a:p>
            <a:r>
              <a:rPr lang="fr-FR" sz="1600" dirty="0"/>
              <a:t>1619-1623 : La VOC hollandaise exclut les Britanniques de l’EIC</a:t>
            </a:r>
          </a:p>
          <a:p>
            <a:r>
              <a:rPr lang="fr-FR" sz="1600" dirty="0"/>
              <a:t>1625-1646 : Face à l’intrusion européenne, les sultanats réagissent ; La VOC parvient à soumettre les sultanats les plus puissants : Aceh d’</a:t>
            </a:r>
            <a:r>
              <a:rPr lang="fr-FR" sz="1600" dirty="0" err="1"/>
              <a:t>Iskandar</a:t>
            </a:r>
            <a:r>
              <a:rPr lang="fr-FR" sz="1600" dirty="0"/>
              <a:t> Muda et Mataram d’</a:t>
            </a:r>
            <a:r>
              <a:rPr lang="fr-FR" sz="1600" dirty="0" err="1"/>
              <a:t>Agung</a:t>
            </a:r>
            <a:r>
              <a:rPr lang="fr-FR" sz="1600" dirty="0"/>
              <a:t> ; Et à exclure les Portugais en s’emparant de Malac1620-1730 : Depuis Amsterdam et Batavia, la VOC hollandaise, première puissance commerciale mondiale</a:t>
            </a:r>
          </a:p>
          <a:p>
            <a:r>
              <a:rPr lang="fr-FR" sz="1600" dirty="0"/>
              <a:t>a) En Insulinde, des monopoles économiques : monopsones commerciaux avec les sultanats et monopoles de production esclavagiste des épices aux Îles Banda (et à Ceylan) </a:t>
            </a:r>
          </a:p>
          <a:p>
            <a:pPr>
              <a:lnSpc>
                <a:spcPct val="107000"/>
              </a:lnSpc>
            </a:pPr>
            <a:r>
              <a:rPr lang="fr-FR" sz="1600" dirty="0"/>
              <a:t>b) En Insulinde, une assise territoriale limitée, adaptée à ces monopoles économiques : A Java, le centre : Batavia, le </a:t>
            </a:r>
            <a:r>
              <a:rPr lang="fr-FR" sz="1600" i="1" dirty="0" err="1"/>
              <a:t>Preanger</a:t>
            </a:r>
            <a:r>
              <a:rPr lang="fr-FR" sz="1600" dirty="0"/>
              <a:t>, </a:t>
            </a:r>
            <a:r>
              <a:rPr lang="fr-FR" sz="1600" dirty="0" err="1"/>
              <a:t>Banten</a:t>
            </a:r>
            <a:r>
              <a:rPr lang="fr-FR" sz="1600" dirty="0"/>
              <a:t> et le </a:t>
            </a:r>
            <a:r>
              <a:rPr lang="fr-FR" sz="1600" i="1" dirty="0" err="1"/>
              <a:t>Pasisir</a:t>
            </a:r>
            <a:r>
              <a:rPr lang="fr-FR" sz="1600" dirty="0"/>
              <a:t> ; Sur les côtes des autres îles, des comptoirs et des zones de production : Amboine et les Îles Banda, Malacca, Padang et Macassar</a:t>
            </a:r>
          </a:p>
          <a:p>
            <a:pPr>
              <a:lnSpc>
                <a:spcPct val="107000"/>
              </a:lnSpc>
            </a:pPr>
            <a:r>
              <a:rPr lang="fr-FR" sz="1600" dirty="0"/>
              <a:t>c) En Asie orientale, domination du commerce international des Indes vers l’Europe et d’</a:t>
            </a:r>
            <a:r>
              <a:rPr lang="fr-FR" sz="1600" i="1" dirty="0"/>
              <a:t>Inde en Inde</a:t>
            </a:r>
            <a:r>
              <a:rPr lang="fr-FR" sz="1600" dirty="0"/>
              <a:t> : Entre Europe et Asie, un vaste et dense empire réticulaire ; Vaste empire géré de manière optimale : Deux pôles décisionnaires à Amsterdam et à Batavia ; Dans l’ensemble des comptoirs, un vaste réseau d’agents locaux informés permettant de créer des flux commerciaux complexes</a:t>
            </a:r>
          </a:p>
          <a:p>
            <a:pPr>
              <a:lnSpc>
                <a:spcPct val="107000"/>
              </a:lnSpc>
            </a:pP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1730-1798 : 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ace au déficit financier croissant et à la concurrence chinoise et britannique de l’EIC, déclin et disparition de la VOC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1730-1780 : Le déclin de la VOC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a) Un déficit financier croissant dû à d</a:t>
            </a:r>
            <a:r>
              <a:rPr lang="fr-FR" sz="1600" dirty="0"/>
              <a:t>es c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oûts élevés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et à une c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orruption généralisée</a:t>
            </a:r>
          </a:p>
          <a:p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b) Une concurrence croissante des marchands chinois et des Britanniques de l’EIC indienne, entrainant une d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iminution des profits, une augmentation des apports de capitaux, et contribuant à la croissance du déficit financier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1780-1798 : La chute de la VOC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a) 1780-1784 : La 4</a:t>
            </a:r>
            <a:r>
              <a:rPr lang="fr-FR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anglo-hollandaise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b) 1784-1795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Les d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erniers feux de la VOC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renforcer le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monopole, augmenter les redevances et imposer à Java la culture du café</a:t>
            </a:r>
          </a:p>
          <a:p>
            <a:r>
              <a:rPr lang="fr-FR" sz="1600" dirty="0"/>
              <a:t>c) 1795-1798 : La fin de la VOC : En Europe, les Français occupent Amsterdam : fin des Provinces-Unies qui deviennent la République batave ; Réaction britannique : occupations du Cap, de Ceylan, de Malacca et blocus de Batavia ; A Amsterdam, faillite et nationalisation de la VOC surendettée</a:t>
            </a:r>
          </a:p>
          <a:p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A4CE453F-9E6C-FDD7-3EF4-1FF80E2FE581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197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03BE2-D270-FB59-6E53-E406DE5FA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3C510-0EB9-6DEB-0A67-1C115A189DD0}"/>
              </a:ext>
            </a:extLst>
          </p:cNvPr>
          <p:cNvSpPr/>
          <p:nvPr/>
        </p:nvSpPr>
        <p:spPr>
          <a:xfrm>
            <a:off x="95773" y="125525"/>
            <a:ext cx="2937492" cy="44589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dirty="0"/>
              <a:t>b) En Insulinde, une assise territoriale limitée, adaptée </a:t>
            </a:r>
            <a:r>
              <a:rPr lang="fr-FR" sz="1600" b="1" dirty="0"/>
              <a:t>à ces monopoles économiques : …</a:t>
            </a:r>
          </a:p>
          <a:p>
            <a:pPr>
              <a:lnSpc>
                <a:spcPct val="107000"/>
              </a:lnSpc>
            </a:pPr>
            <a:endParaRPr lang="fr-FR" b="1" dirty="0"/>
          </a:p>
          <a:p>
            <a:pPr>
              <a:lnSpc>
                <a:spcPct val="107000"/>
              </a:lnSpc>
            </a:pPr>
            <a:r>
              <a:rPr lang="fr-FR" dirty="0"/>
              <a:t>2) En Insulinde toujours…</a:t>
            </a:r>
          </a:p>
          <a:p>
            <a:pPr>
              <a:lnSpc>
                <a:spcPct val="107000"/>
              </a:lnSpc>
            </a:pPr>
            <a:r>
              <a:rPr lang="fr-FR" dirty="0"/>
              <a:t>Une assise territoriale</a:t>
            </a:r>
            <a:endParaRPr lang="fr-FR" sz="1700" i="1" dirty="0"/>
          </a:p>
          <a:p>
            <a:pPr>
              <a:lnSpc>
                <a:spcPct val="107000"/>
              </a:lnSpc>
            </a:pPr>
            <a:r>
              <a:rPr lang="fr-FR" dirty="0"/>
              <a:t>Limitée à ses intérêts économiques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*Donc…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- Un centre à Java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- Et en périphérie</a:t>
            </a:r>
          </a:p>
          <a:p>
            <a:pPr>
              <a:lnSpc>
                <a:spcPct val="107000"/>
              </a:lnSpc>
            </a:pPr>
            <a:r>
              <a:rPr lang="fr-FR" dirty="0"/>
              <a:t>Des comptoirs commerciaux</a:t>
            </a:r>
          </a:p>
        </p:txBody>
      </p:sp>
      <p:pic>
        <p:nvPicPr>
          <p:cNvPr id="4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5504F3D6-3AD2-460D-DDD7-789A9E55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AEE2ADD-8C0D-68EB-ADC4-49CB412F48A5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4B153AF-4279-6BB2-FE1B-67AD0CB88FBA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A9B3689-9575-BEC8-1CDD-5EEF889F8D54}"/>
              </a:ext>
            </a:extLst>
          </p:cNvPr>
          <p:cNvSpPr/>
          <p:nvPr/>
        </p:nvSpPr>
        <p:spPr>
          <a:xfrm>
            <a:off x="8384547" y="49649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97E7869-9F96-C273-0413-0CA11F149924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F4A5ED3-3C36-DEAC-9675-AF598DC4B703}"/>
              </a:ext>
            </a:extLst>
          </p:cNvPr>
          <p:cNvSpPr/>
          <p:nvPr/>
        </p:nvSpPr>
        <p:spPr>
          <a:xfrm>
            <a:off x="5232571" y="44085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5EFD95F-5326-0326-B95D-941E92CF35DA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870298F-BFAB-A259-5B81-EE35D6D97DB6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6FDE5E9-93E5-8B41-E018-B85551CC550C}"/>
              </a:ext>
            </a:extLst>
          </p:cNvPr>
          <p:cNvSpPr/>
          <p:nvPr/>
        </p:nvSpPr>
        <p:spPr>
          <a:xfrm>
            <a:off x="10023670" y="34945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6239076-0C9F-F72E-81A4-E2A27D6A73B1}"/>
              </a:ext>
            </a:extLst>
          </p:cNvPr>
          <p:cNvSpPr/>
          <p:nvPr/>
        </p:nvSpPr>
        <p:spPr>
          <a:xfrm>
            <a:off x="10099174" y="36469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D35B81E-C228-116A-C0D2-9CE88EE8037C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CDB3C48-6AEA-AC98-5A90-2BD1EB59F5A4}"/>
              </a:ext>
            </a:extLst>
          </p:cNvPr>
          <p:cNvSpPr/>
          <p:nvPr/>
        </p:nvSpPr>
        <p:spPr>
          <a:xfrm>
            <a:off x="7334082" y="45170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8A5986A-417F-ECFD-1D80-04DB38515CE9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53143FC-0AD8-EE2B-30EF-7207341254B4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00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87886-62EF-DA4D-5F35-E82F5A9C5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CF1212-7D31-29AE-1D1B-16F0F186DC83}"/>
              </a:ext>
            </a:extLst>
          </p:cNvPr>
          <p:cNvSpPr/>
          <p:nvPr/>
        </p:nvSpPr>
        <p:spPr>
          <a:xfrm>
            <a:off x="67556" y="125525"/>
            <a:ext cx="3086845" cy="66260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dirty="0"/>
              <a:t>b) … A Java, le centre : Batavia, le </a:t>
            </a:r>
            <a:r>
              <a:rPr lang="fr-FR" sz="1700" b="1" i="1" dirty="0" err="1"/>
              <a:t>Preanger</a:t>
            </a:r>
            <a:r>
              <a:rPr lang="fr-FR" sz="1700" b="1" dirty="0"/>
              <a:t>, </a:t>
            </a:r>
            <a:r>
              <a:rPr lang="fr-FR" sz="1700" b="1" dirty="0" err="1"/>
              <a:t>Banten</a:t>
            </a:r>
            <a:r>
              <a:rPr lang="fr-FR" sz="1700" b="1" dirty="0"/>
              <a:t> et le </a:t>
            </a:r>
            <a:r>
              <a:rPr lang="fr-FR" sz="1700" b="1" i="1" dirty="0" err="1"/>
              <a:t>Pasisir</a:t>
            </a:r>
            <a:r>
              <a:rPr lang="fr-FR" sz="1700" b="1" dirty="0"/>
              <a:t> ; …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*A Java, le centre</a:t>
            </a:r>
          </a:p>
          <a:p>
            <a:endParaRPr lang="fr-FR" dirty="0"/>
          </a:p>
          <a:p>
            <a:r>
              <a:rPr lang="fr-FR" dirty="0"/>
              <a:t>*Outre, la capitale Batavia</a:t>
            </a:r>
          </a:p>
          <a:p>
            <a:r>
              <a:rPr lang="fr-FR" dirty="0"/>
              <a:t>Fondée en 1619…</a:t>
            </a:r>
          </a:p>
          <a:p>
            <a:endParaRPr lang="fr-FR" sz="1700" dirty="0"/>
          </a:p>
          <a:p>
            <a:r>
              <a:rPr lang="fr-FR" sz="1700" dirty="0"/>
              <a:t>*Trois expansions…</a:t>
            </a:r>
          </a:p>
          <a:p>
            <a:endParaRPr lang="fr-FR" sz="800" dirty="0"/>
          </a:p>
          <a:p>
            <a:r>
              <a:rPr lang="fr-FR" sz="1700" dirty="0"/>
              <a:t>a) 1677 : Annexion du </a:t>
            </a:r>
            <a:r>
              <a:rPr lang="fr-FR" sz="1700" i="1" dirty="0" err="1"/>
              <a:t>Preanger</a:t>
            </a:r>
            <a:r>
              <a:rPr lang="fr-FR" sz="1700" dirty="0"/>
              <a:t> Territoire au sud de Batavia</a:t>
            </a:r>
          </a:p>
          <a:p>
            <a:endParaRPr lang="fr-FR" sz="1700" dirty="0"/>
          </a:p>
          <a:p>
            <a:r>
              <a:rPr lang="fr-FR" sz="1700" dirty="0"/>
              <a:t>b) 1684 : Prise de </a:t>
            </a:r>
            <a:r>
              <a:rPr lang="fr-FR" sz="1700" dirty="0" err="1"/>
              <a:t>Bantem</a:t>
            </a:r>
            <a:endParaRPr lang="fr-FR" sz="1700" dirty="0"/>
          </a:p>
          <a:p>
            <a:r>
              <a:rPr lang="fr-FR" sz="1700" dirty="0"/>
              <a:t>A l’ouest de Batavia</a:t>
            </a:r>
          </a:p>
          <a:p>
            <a:r>
              <a:rPr lang="fr-FR" sz="1700" dirty="0"/>
              <a:t>Sur le détroit de la Sonde</a:t>
            </a:r>
          </a:p>
          <a:p>
            <a:r>
              <a:rPr lang="fr-FR" sz="1700" dirty="0"/>
              <a:t>Les Britanniques en sont chassés</a:t>
            </a:r>
          </a:p>
          <a:p>
            <a:endParaRPr lang="fr-FR" sz="1700" dirty="0"/>
          </a:p>
          <a:p>
            <a:r>
              <a:rPr lang="fr-FR" sz="1700" dirty="0"/>
              <a:t>c) 1704-07 et 1743 : Conquête du </a:t>
            </a:r>
            <a:r>
              <a:rPr lang="fr-FR" sz="1700" i="1" dirty="0" err="1"/>
              <a:t>Pasisir</a:t>
            </a:r>
            <a:r>
              <a:rPr lang="fr-FR" sz="1700" dirty="0"/>
              <a:t>, côte nord la plus ouverte</a:t>
            </a:r>
          </a:p>
          <a:p>
            <a:endParaRPr lang="fr-FR" sz="1700" dirty="0"/>
          </a:p>
          <a:p>
            <a:r>
              <a:rPr lang="fr-FR" sz="1700" dirty="0"/>
              <a:t>NB : 1746-55 : Au sud</a:t>
            </a:r>
          </a:p>
          <a:p>
            <a:r>
              <a:rPr lang="fr-FR" sz="1700" dirty="0"/>
              <a:t>Mataram se divise en trois</a:t>
            </a:r>
          </a:p>
        </p:txBody>
      </p:sp>
      <p:pic>
        <p:nvPicPr>
          <p:cNvPr id="4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EE841056-7B61-B94A-F734-3E541115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BAC7D34-745F-A65F-88CB-AE7D417C2678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169F1CD-55D9-A5A9-50D8-3C1A8C1A6EA1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F4FDF94-4240-0FED-4744-CB5D263C1A07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BF7E866-E4D0-60D5-4E2F-D8F743D49AAC}"/>
              </a:ext>
            </a:extLst>
          </p:cNvPr>
          <p:cNvSpPr/>
          <p:nvPr/>
        </p:nvSpPr>
        <p:spPr>
          <a:xfrm>
            <a:off x="5377728" y="488870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2AE4863-A299-6432-7DCB-40E2E424E19E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16C8449-302C-F620-EC44-45F4770F1B59}"/>
              </a:ext>
            </a:extLst>
          </p:cNvPr>
          <p:cNvSpPr/>
          <p:nvPr/>
        </p:nvSpPr>
        <p:spPr>
          <a:xfrm>
            <a:off x="5232571" y="44085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1B05143-9C67-31D8-B47C-8739C6C5B63C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E0BFF4B-79A6-F53C-980C-0B32B75102F0}"/>
              </a:ext>
            </a:extLst>
          </p:cNvPr>
          <p:cNvSpPr/>
          <p:nvPr/>
        </p:nvSpPr>
        <p:spPr>
          <a:xfrm>
            <a:off x="10023670" y="34945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41C58A0-F441-2667-58FE-D8C277D21E07}"/>
              </a:ext>
            </a:extLst>
          </p:cNvPr>
          <p:cNvSpPr/>
          <p:nvPr/>
        </p:nvSpPr>
        <p:spPr>
          <a:xfrm>
            <a:off x="10099174" y="36469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5480122-0EF5-BFC6-AC91-DBDCD54E1219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E6904E9-A630-FC8A-FA66-2C7A1C397545}"/>
              </a:ext>
            </a:extLst>
          </p:cNvPr>
          <p:cNvSpPr/>
          <p:nvPr/>
        </p:nvSpPr>
        <p:spPr>
          <a:xfrm>
            <a:off x="7334082" y="45170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0ABDD8A-3C9A-D4F2-0DFB-4AC8B0D1C876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C2873AA-6C93-128D-7AE5-8260687296A8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96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88D5A-5F34-4F61-0730-33065A6CE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F41C6D-1B5E-A604-80D1-282595917F23}"/>
              </a:ext>
            </a:extLst>
          </p:cNvPr>
          <p:cNvSpPr/>
          <p:nvPr/>
        </p:nvSpPr>
        <p:spPr>
          <a:xfrm>
            <a:off x="94961" y="82491"/>
            <a:ext cx="2982544" cy="54367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b) … Sur les côtes des autres îles, des comptoirs et des zones de production : Amboine et les Îles Banda, Malacca, …</a:t>
            </a:r>
            <a:endParaRPr lang="fr-FR" sz="1600" dirty="0"/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*En périphérie…</a:t>
            </a:r>
          </a:p>
          <a:p>
            <a:pPr>
              <a:lnSpc>
                <a:spcPct val="107000"/>
              </a:lnSpc>
            </a:pPr>
            <a:r>
              <a:rPr lang="fr-FR" dirty="0"/>
              <a:t>Sur les côtes des autres îles Des comptoirs commerciaux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*Quatre implantations…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r>
              <a:rPr lang="fr-FR" dirty="0"/>
              <a:t>a) 1605</a:t>
            </a:r>
          </a:p>
          <a:p>
            <a:r>
              <a:rPr lang="fr-FR" dirty="0"/>
              <a:t>Amboine et les îles Banda</a:t>
            </a:r>
          </a:p>
          <a:p>
            <a:r>
              <a:rPr lang="fr-FR" dirty="0"/>
              <a:t>NB : Également zone de production</a:t>
            </a:r>
          </a:p>
          <a:p>
            <a:endParaRPr lang="fr-FR" dirty="0"/>
          </a:p>
          <a:p>
            <a:r>
              <a:rPr lang="fr-FR" dirty="0"/>
              <a:t>b) 1641</a:t>
            </a:r>
          </a:p>
          <a:p>
            <a:r>
              <a:rPr lang="fr-FR" dirty="0"/>
              <a:t>Malacca et son détroit</a:t>
            </a:r>
          </a:p>
          <a:p>
            <a:r>
              <a:rPr lang="fr-FR" dirty="0"/>
              <a:t>Pris aux Portugais…</a:t>
            </a:r>
          </a:p>
        </p:txBody>
      </p:sp>
      <p:pic>
        <p:nvPicPr>
          <p:cNvPr id="4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4AC148B4-F989-8537-2902-6B0A0EF9C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F9DCD0A-7FA5-9B64-BB99-8C197110B682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B1541B9-12A3-96E0-674B-ABE8E3ED2C26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4F0F035-0103-BC1C-B51F-6C5531AED73E}"/>
              </a:ext>
            </a:extLst>
          </p:cNvPr>
          <p:cNvSpPr/>
          <p:nvPr/>
        </p:nvSpPr>
        <p:spPr>
          <a:xfrm>
            <a:off x="10023670" y="34945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BE344C7-7584-D32B-96A6-868C3651DBC3}"/>
              </a:ext>
            </a:extLst>
          </p:cNvPr>
          <p:cNvSpPr/>
          <p:nvPr/>
        </p:nvSpPr>
        <p:spPr>
          <a:xfrm>
            <a:off x="10099174" y="36469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AD6AE2D-8B63-6BEB-6FA4-07B67B17CC8D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161C5FC-13DE-2AC8-2332-147202E400C4}"/>
              </a:ext>
            </a:extLst>
          </p:cNvPr>
          <p:cNvSpPr/>
          <p:nvPr/>
        </p:nvSpPr>
        <p:spPr>
          <a:xfrm>
            <a:off x="7334082" y="45170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CC48213-8C53-ECBB-458D-1249A914855E}"/>
              </a:ext>
            </a:extLst>
          </p:cNvPr>
          <p:cNvSpPr/>
          <p:nvPr/>
        </p:nvSpPr>
        <p:spPr>
          <a:xfrm>
            <a:off x="5232571" y="44085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F329144-E5B8-9F88-2430-F79DEB927A0E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4EC4381-2DD1-3EED-6F46-0A4DA0CE4D88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9630697" y="4723796"/>
            <a:ext cx="619485" cy="549389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E74A967-F79C-C68D-EAC0-D85914AC9657}"/>
              </a:ext>
            </a:extLst>
          </p:cNvPr>
          <p:cNvCxnSpPr>
            <a:cxnSpLocks/>
          </p:cNvCxnSpPr>
          <p:nvPr/>
        </p:nvCxnSpPr>
        <p:spPr>
          <a:xfrm>
            <a:off x="5823045" y="5119046"/>
            <a:ext cx="3807652" cy="154139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07E309E-74F1-60DD-E340-8C57D7DDE1E1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4867213" y="3406681"/>
            <a:ext cx="950308" cy="91215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BFA991E-A659-BB7A-A609-EED82F13D80D}"/>
              </a:ext>
            </a:extLst>
          </p:cNvPr>
          <p:cNvCxnSpPr>
            <a:cxnSpLocks/>
          </p:cNvCxnSpPr>
          <p:nvPr/>
        </p:nvCxnSpPr>
        <p:spPr>
          <a:xfrm flipV="1">
            <a:off x="5671341" y="4318831"/>
            <a:ext cx="146180" cy="646075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9F076D4E-D9CA-4CAD-6E3C-3E6B97668352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870C412-C2E0-2DE2-BAF4-3B4506057CF0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025DC5-7656-A777-3B2B-257D7CC31A27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11B350B-ABBB-3DD3-2932-0A1B587F1D0A}"/>
              </a:ext>
            </a:extLst>
          </p:cNvPr>
          <p:cNvSpPr/>
          <p:nvPr/>
        </p:nvSpPr>
        <p:spPr>
          <a:xfrm>
            <a:off x="5377728" y="48887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F9534E3-7CD8-EB5B-1849-3BBFD37005A5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33AA7C7-F7F0-D55A-7E0C-AC83EB04EB0C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27ED3C7-5193-43DD-306A-11EEF79CD642}"/>
              </a:ext>
            </a:extLst>
          </p:cNvPr>
          <p:cNvSpPr/>
          <p:nvPr/>
        </p:nvSpPr>
        <p:spPr>
          <a:xfrm>
            <a:off x="8312393" y="498766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62BB0F5-0150-CDD4-DFBE-C6B2543F87EA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89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1725-EEBA-56CB-96A8-211C4860D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B8F9F5-1EF8-F969-0E64-3D424842C3F5}"/>
              </a:ext>
            </a:extLst>
          </p:cNvPr>
          <p:cNvSpPr/>
          <p:nvPr/>
        </p:nvSpPr>
        <p:spPr>
          <a:xfrm>
            <a:off x="94961" y="82491"/>
            <a:ext cx="2982544" cy="62871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b) … Padang et Macassar</a:t>
            </a:r>
            <a:endParaRPr lang="fr-FR" sz="1600" dirty="0"/>
          </a:p>
          <a:p>
            <a:endParaRPr lang="fr-FR" dirty="0"/>
          </a:p>
          <a:p>
            <a:r>
              <a:rPr lang="fr-FR" dirty="0"/>
              <a:t>c) 1662 : A l’ouest de Sumatra Les Minangkabau obtiennent La protection hollandaise contre Aceh</a:t>
            </a:r>
          </a:p>
          <a:p>
            <a:endParaRPr lang="fr-FR" dirty="0"/>
          </a:p>
          <a:p>
            <a:r>
              <a:rPr lang="fr-FR" dirty="0"/>
              <a:t>En échange, la VOC s’implante à Padang</a:t>
            </a:r>
          </a:p>
          <a:p>
            <a:r>
              <a:rPr lang="fr-FR" dirty="0"/>
              <a:t>Café, sel et textiles ; Puis…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d) 1668 : A Macassar</a:t>
            </a:r>
          </a:p>
          <a:p>
            <a:pPr>
              <a:lnSpc>
                <a:spcPct val="107000"/>
              </a:lnSpc>
            </a:pPr>
            <a:r>
              <a:rPr lang="fr-FR" dirty="0"/>
              <a:t>Dans l’île de Sulawesi</a:t>
            </a:r>
          </a:p>
          <a:p>
            <a:pPr>
              <a:lnSpc>
                <a:spcPct val="107000"/>
              </a:lnSpc>
            </a:pPr>
            <a:r>
              <a:rPr lang="fr-FR" dirty="0"/>
              <a:t>Les Anglais en sont chassés…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r>
              <a:rPr lang="fr-FR" dirty="0"/>
              <a:t>NB : Les Anglais de l’EIC chassés d’Amboine (1623), de </a:t>
            </a:r>
            <a:r>
              <a:rPr lang="fr-FR" sz="1700" dirty="0"/>
              <a:t>Macassar (1668) et de </a:t>
            </a:r>
            <a:r>
              <a:rPr lang="fr-FR" sz="1700" dirty="0" err="1"/>
              <a:t>Banten</a:t>
            </a:r>
            <a:r>
              <a:rPr lang="fr-FR" sz="1700" dirty="0"/>
              <a:t> (1684) s</a:t>
            </a:r>
            <a:r>
              <a:rPr lang="fr-FR" dirty="0"/>
              <a:t>’installent à Bengkulu</a:t>
            </a:r>
          </a:p>
          <a:p>
            <a:r>
              <a:rPr lang="fr-FR" dirty="0"/>
              <a:t>Sur la côte ouest de Sumatra</a:t>
            </a:r>
          </a:p>
          <a:p>
            <a:endParaRPr lang="fr-FR" dirty="0"/>
          </a:p>
          <a:p>
            <a:r>
              <a:rPr lang="fr-FR" dirty="0"/>
              <a:t>*Et enfin, 3</a:t>
            </a:r>
            <a:r>
              <a:rPr lang="fr-FR" baseline="30000" dirty="0"/>
              <a:t>ème</a:t>
            </a:r>
            <a:r>
              <a:rPr lang="fr-FR" dirty="0"/>
              <a:t> point…</a:t>
            </a:r>
          </a:p>
        </p:txBody>
      </p:sp>
      <p:pic>
        <p:nvPicPr>
          <p:cNvPr id="4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38BCFA03-591F-1BCA-D09E-493B1EF4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3" y="125525"/>
            <a:ext cx="8911954" cy="66069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179D808-8967-4D0E-B984-D2F7FC05AC05}"/>
              </a:ext>
            </a:extLst>
          </p:cNvPr>
          <p:cNvSpPr/>
          <p:nvPr/>
        </p:nvSpPr>
        <p:spPr>
          <a:xfrm>
            <a:off x="4738320" y="327659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50BAFD2-2EB6-B154-EAAC-7FBF208111C7}"/>
              </a:ext>
            </a:extLst>
          </p:cNvPr>
          <p:cNvSpPr/>
          <p:nvPr/>
        </p:nvSpPr>
        <p:spPr>
          <a:xfrm>
            <a:off x="10174678" y="457139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A2337E0-B861-E969-EDA2-5DFD54E31BBB}"/>
              </a:ext>
            </a:extLst>
          </p:cNvPr>
          <p:cNvCxnSpPr>
            <a:cxnSpLocks/>
          </p:cNvCxnSpPr>
          <p:nvPr/>
        </p:nvCxnSpPr>
        <p:spPr>
          <a:xfrm flipV="1">
            <a:off x="5823045" y="5041106"/>
            <a:ext cx="2561502" cy="7794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75C4172-7AB2-BDD2-77F2-E21D43226AF4}"/>
              </a:ext>
            </a:extLst>
          </p:cNvPr>
          <p:cNvCxnSpPr>
            <a:cxnSpLocks/>
          </p:cNvCxnSpPr>
          <p:nvPr/>
        </p:nvCxnSpPr>
        <p:spPr>
          <a:xfrm flipH="1" flipV="1">
            <a:off x="4300961" y="4032737"/>
            <a:ext cx="721415" cy="1160769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C6F2D72-F467-24BC-7235-E3EBCF0F2BF5}"/>
              </a:ext>
            </a:extLst>
          </p:cNvPr>
          <p:cNvCxnSpPr>
            <a:cxnSpLocks/>
          </p:cNvCxnSpPr>
          <p:nvPr/>
        </p:nvCxnSpPr>
        <p:spPr>
          <a:xfrm flipV="1">
            <a:off x="5022376" y="5119046"/>
            <a:ext cx="497261" cy="7446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B8F121EA-647F-7559-0575-DB4B2B0D00BF}"/>
              </a:ext>
            </a:extLst>
          </p:cNvPr>
          <p:cNvSpPr/>
          <p:nvPr/>
        </p:nvSpPr>
        <p:spPr>
          <a:xfrm>
            <a:off x="10023670" y="34945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E9268DA-8EE5-12EE-66D2-3E4F1D9FB46F}"/>
              </a:ext>
            </a:extLst>
          </p:cNvPr>
          <p:cNvSpPr/>
          <p:nvPr/>
        </p:nvSpPr>
        <p:spPr>
          <a:xfrm>
            <a:off x="10099174" y="3646914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CE36DA8-E04B-551D-0225-70DE1107E91F}"/>
              </a:ext>
            </a:extLst>
          </p:cNvPr>
          <p:cNvSpPr/>
          <p:nvPr/>
        </p:nvSpPr>
        <p:spPr>
          <a:xfrm>
            <a:off x="7409586" y="27268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45DEDD0-91E9-B6B2-1E7D-18A7E0C6E30D}"/>
              </a:ext>
            </a:extLst>
          </p:cNvPr>
          <p:cNvSpPr/>
          <p:nvPr/>
        </p:nvSpPr>
        <p:spPr>
          <a:xfrm>
            <a:off x="7334082" y="45170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5DB543D-A2E0-56D6-9A80-76A36069BB56}"/>
              </a:ext>
            </a:extLst>
          </p:cNvPr>
          <p:cNvSpPr/>
          <p:nvPr/>
        </p:nvSpPr>
        <p:spPr>
          <a:xfrm>
            <a:off x="8312393" y="498766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983CBDE-8A40-F0EA-CEBB-1C1ED2F85EC4}"/>
              </a:ext>
            </a:extLst>
          </p:cNvPr>
          <p:cNvSpPr/>
          <p:nvPr/>
        </p:nvSpPr>
        <p:spPr>
          <a:xfrm>
            <a:off x="5232571" y="440856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6C3C131-0470-B3BA-AF69-85EA9016C9B9}"/>
              </a:ext>
            </a:extLst>
          </p:cNvPr>
          <p:cNvSpPr/>
          <p:nvPr/>
        </p:nvSpPr>
        <p:spPr>
          <a:xfrm>
            <a:off x="3305409" y="2574447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44BACD0-412A-F64C-75D2-5DF72104EBDC}"/>
              </a:ext>
            </a:extLst>
          </p:cNvPr>
          <p:cNvSpPr/>
          <p:nvPr/>
        </p:nvSpPr>
        <p:spPr>
          <a:xfrm>
            <a:off x="4278846" y="390265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CEEBF4E-D9AE-2B47-661D-46FC271A4300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9630697" y="4723796"/>
            <a:ext cx="619485" cy="549389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9DD3738-67AE-B3A7-F2BD-D044F1AC38FB}"/>
              </a:ext>
            </a:extLst>
          </p:cNvPr>
          <p:cNvCxnSpPr>
            <a:cxnSpLocks/>
          </p:cNvCxnSpPr>
          <p:nvPr/>
        </p:nvCxnSpPr>
        <p:spPr>
          <a:xfrm>
            <a:off x="5823045" y="5119046"/>
            <a:ext cx="3807652" cy="154139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EBB84DC-0EDB-67D5-CE26-A5120DDBA85A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4867213" y="3406681"/>
            <a:ext cx="950308" cy="91215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2CB1F53-8C1A-AA9A-260F-E9B93B8300E0}"/>
              </a:ext>
            </a:extLst>
          </p:cNvPr>
          <p:cNvCxnSpPr>
            <a:cxnSpLocks/>
          </p:cNvCxnSpPr>
          <p:nvPr/>
        </p:nvCxnSpPr>
        <p:spPr>
          <a:xfrm flipV="1">
            <a:off x="5671341" y="4318831"/>
            <a:ext cx="146180" cy="646075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84ED96FC-079B-0E70-93DD-2BB3DAEEDEE2}"/>
              </a:ext>
            </a:extLst>
          </p:cNvPr>
          <p:cNvSpPr/>
          <p:nvPr/>
        </p:nvSpPr>
        <p:spPr>
          <a:xfrm>
            <a:off x="4706911" y="455671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5DEE6E4-EFE8-2B44-2AD4-C0BDDF848054}"/>
              </a:ext>
            </a:extLst>
          </p:cNvPr>
          <p:cNvCxnSpPr>
            <a:cxnSpLocks/>
          </p:cNvCxnSpPr>
          <p:nvPr/>
        </p:nvCxnSpPr>
        <p:spPr>
          <a:xfrm flipH="1" flipV="1">
            <a:off x="4782415" y="4709111"/>
            <a:ext cx="425930" cy="490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5B89C39-EE27-C42A-97E7-BA0EED453198}"/>
              </a:ext>
            </a:extLst>
          </p:cNvPr>
          <p:cNvCxnSpPr>
            <a:cxnSpLocks/>
          </p:cNvCxnSpPr>
          <p:nvPr/>
        </p:nvCxnSpPr>
        <p:spPr>
          <a:xfrm flipV="1">
            <a:off x="5208345" y="5018788"/>
            <a:ext cx="191498" cy="1639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1B3A286D-0369-BAB5-3DCE-3AD7A0C6F429}"/>
              </a:ext>
            </a:extLst>
          </p:cNvPr>
          <p:cNvSpPr/>
          <p:nvPr/>
        </p:nvSpPr>
        <p:spPr>
          <a:xfrm>
            <a:off x="5823045" y="52731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CD2A718-A5B1-BD7A-A75A-B3B86292579C}"/>
              </a:ext>
            </a:extLst>
          </p:cNvPr>
          <p:cNvSpPr/>
          <p:nvPr/>
        </p:nvSpPr>
        <p:spPr>
          <a:xfrm>
            <a:off x="6541386" y="5182767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D59F4C4-59AB-E959-E2F5-8D9FA371D9F1}"/>
              </a:ext>
            </a:extLst>
          </p:cNvPr>
          <p:cNvSpPr/>
          <p:nvPr/>
        </p:nvSpPr>
        <p:spPr>
          <a:xfrm>
            <a:off x="7034980" y="5425585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1803080-D5B4-125E-D4A2-3FA6B591844A}"/>
              </a:ext>
            </a:extLst>
          </p:cNvPr>
          <p:cNvSpPr/>
          <p:nvPr/>
        </p:nvSpPr>
        <p:spPr>
          <a:xfrm>
            <a:off x="5377728" y="4888706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8456022-9A27-00A8-01A8-81366894179D}"/>
              </a:ext>
            </a:extLst>
          </p:cNvPr>
          <p:cNvSpPr/>
          <p:nvPr/>
        </p:nvSpPr>
        <p:spPr>
          <a:xfrm>
            <a:off x="5519637" y="496490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AE92FB2-4128-4DA3-7308-E17B9462C8A2}"/>
              </a:ext>
            </a:extLst>
          </p:cNvPr>
          <p:cNvSpPr/>
          <p:nvPr/>
        </p:nvSpPr>
        <p:spPr>
          <a:xfrm>
            <a:off x="6368957" y="5273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E2862DA4-0684-650B-79AB-654EDF543BF0}"/>
              </a:ext>
            </a:extLst>
          </p:cNvPr>
          <p:cNvCxnSpPr>
            <a:cxnSpLocks/>
            <a:stCxn id="8" idx="2"/>
            <a:endCxn id="15" idx="6"/>
          </p:cNvCxnSpPr>
          <p:nvPr/>
        </p:nvCxnSpPr>
        <p:spPr>
          <a:xfrm flipH="1">
            <a:off x="8463401" y="4647596"/>
            <a:ext cx="1711277" cy="4162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863D287-88E2-03A6-1F23-499ED15335F7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5506621" y="4669415"/>
            <a:ext cx="467432" cy="2416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7FB5DCA-F8B1-0E3C-BB5C-153ACD1AC7C8}"/>
              </a:ext>
            </a:extLst>
          </p:cNvPr>
          <p:cNvCxnSpPr>
            <a:cxnSpLocks/>
          </p:cNvCxnSpPr>
          <p:nvPr/>
        </p:nvCxnSpPr>
        <p:spPr>
          <a:xfrm>
            <a:off x="5946414" y="4697527"/>
            <a:ext cx="2242790" cy="15820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D84DDFFC-677A-D337-6716-2D8060C9C0BA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8189204" y="4832322"/>
            <a:ext cx="145304" cy="1776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7998DAEE-EC12-6FAE-349F-D0972E10F8BE}"/>
              </a:ext>
            </a:extLst>
          </p:cNvPr>
          <p:cNvSpPr/>
          <p:nvPr/>
        </p:nvSpPr>
        <p:spPr>
          <a:xfrm>
            <a:off x="9781545" y="5581464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83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2361F-CF41-ABD3-97C3-89FBC5169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62EFE-20C6-AD1E-B6F8-C0D715EEDF74}"/>
              </a:ext>
            </a:extLst>
          </p:cNvPr>
          <p:cNvSpPr/>
          <p:nvPr/>
        </p:nvSpPr>
        <p:spPr>
          <a:xfrm>
            <a:off x="95773" y="125525"/>
            <a:ext cx="5308522" cy="55436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c) En Asie orientale, domination du commerce international des Indes vers l’Europe et d’</a:t>
            </a:r>
            <a:r>
              <a:rPr lang="fr-FR" sz="1600" b="1" i="1" dirty="0"/>
              <a:t>Inde en Inde</a:t>
            </a:r>
            <a:r>
              <a:rPr lang="fr-FR" sz="1600" b="1" dirty="0"/>
              <a:t> :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3) Au-delà de l’Insulinde…</a:t>
            </a:r>
          </a:p>
          <a:p>
            <a:r>
              <a:rPr lang="fr-FR" dirty="0"/>
              <a:t>Une domination du commerce asiatique</a:t>
            </a:r>
          </a:p>
          <a:p>
            <a:endParaRPr lang="fr-FR" dirty="0"/>
          </a:p>
          <a:p>
            <a:r>
              <a:rPr lang="fr-FR" dirty="0"/>
              <a:t>*Au XVIIe siècle…</a:t>
            </a:r>
          </a:p>
          <a:p>
            <a:r>
              <a:rPr lang="fr-FR" dirty="0"/>
              <a:t>La VOC devient un empire commercial mondial</a:t>
            </a:r>
          </a:p>
          <a:p>
            <a:endParaRPr lang="fr-FR" i="1" dirty="0"/>
          </a:p>
          <a:p>
            <a:r>
              <a:rPr lang="fr-FR" sz="1700" dirty="0"/>
              <a:t>*Empire mondial dominant…</a:t>
            </a:r>
          </a:p>
          <a:p>
            <a:r>
              <a:rPr lang="fr-FR" sz="1700" dirty="0"/>
              <a:t>- Presque totalement le commerce Asie orientale-Europe</a:t>
            </a:r>
          </a:p>
          <a:p>
            <a:r>
              <a:rPr lang="fr-FR" sz="1700" dirty="0"/>
              <a:t>- Et en grande partie, le commerce </a:t>
            </a:r>
            <a:r>
              <a:rPr lang="fr-FR" sz="1700" i="1" dirty="0"/>
              <a:t>d’Inde en Inde</a:t>
            </a:r>
            <a:r>
              <a:rPr lang="fr-FR" sz="1700" dirty="0"/>
              <a:t> </a:t>
            </a:r>
          </a:p>
          <a:p>
            <a:endParaRPr lang="fr-FR" dirty="0"/>
          </a:p>
          <a:p>
            <a:r>
              <a:rPr lang="fr-FR" sz="1700" dirty="0"/>
              <a:t>NB : Ainsi, dans un contexte de Chine peu ouverte</a:t>
            </a:r>
          </a:p>
          <a:p>
            <a:r>
              <a:rPr lang="fr-FR" dirty="0"/>
              <a:t>De nombreux commerçants chinois</a:t>
            </a:r>
          </a:p>
          <a:p>
            <a:r>
              <a:rPr lang="fr-FR" dirty="0"/>
              <a:t>S’installent à Batavia pour commercer avec la VOC</a:t>
            </a:r>
          </a:p>
          <a:p>
            <a:endParaRPr lang="fr-FR" dirty="0"/>
          </a:p>
          <a:p>
            <a:r>
              <a:rPr lang="fr-FR" dirty="0"/>
              <a:t>*Au XVIIe siècle</a:t>
            </a:r>
          </a:p>
          <a:p>
            <a:r>
              <a:rPr lang="fr-FR" u="sng" dirty="0"/>
              <a:t>La VOC, 1</a:t>
            </a:r>
            <a:r>
              <a:rPr lang="fr-FR" u="sng" baseline="30000" dirty="0"/>
              <a:t>ère</a:t>
            </a:r>
            <a:r>
              <a:rPr lang="fr-FR" u="sng" dirty="0"/>
              <a:t> puissance commerciale du monde</a:t>
            </a:r>
          </a:p>
          <a:p>
            <a:r>
              <a:rPr lang="fr-FR" dirty="0"/>
              <a:t>Comment ? Deux atouts…</a:t>
            </a:r>
          </a:p>
        </p:txBody>
      </p:sp>
      <p:pic>
        <p:nvPicPr>
          <p:cNvPr id="4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B50BAE9D-39C8-660B-EE97-1C69E276B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1"/>
          <a:stretch/>
        </p:blipFill>
        <p:spPr bwMode="auto">
          <a:xfrm>
            <a:off x="5488082" y="135631"/>
            <a:ext cx="6612868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C177C34-35DE-518B-AF40-77BC948AD9AF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9C21188-24A7-DBF1-6198-1B79DF60A1AE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BB74C01-D390-0B07-E445-046E0554F35E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E14B31-4F65-A01A-A997-AFF5A47EDBB1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F6DBCFF-F216-31A0-87ED-AD0B65AA0467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BCA0CCE-80FA-45A1-FCEE-3C6AE4677D3F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BA7DAFA-F646-798A-B025-719FC6B28ABF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88EF4C7-B6E6-C9DB-B965-3E8BADB6BBF5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B2BFD79-2E92-7FB4-FE26-D05492A160B3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B51EA1A-CBA1-0F96-6A49-3D75EABD9D7E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2672275-1398-0CEE-0AB8-187F9BAEB1A6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ECAE6A3-52B8-1538-3DC0-94024134FF4E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35D9304-A16D-6DF9-34EB-5FC667EC48F4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5223AF3-4139-4BF7-5467-061C647121BE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58E4277-2E60-DE59-C2F4-F19C6DCDCF67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F333CE6-8E5F-D19A-1ACF-F3B04E9DFA08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F294FA5-A662-9C49-ACB0-424DBC021F6F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20036B3-DAAC-87A0-2B70-E2FB7409F851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77577D4-C596-969E-C4D1-24C57A5D9161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568BEE4-EBC8-1276-C024-8E01D2C7DC98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8F9D6CF-2197-6A94-2FA7-0F4DBAEB3642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E5EF546-6149-F680-D6CB-A6CCBBD26F16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2C79D8F-126F-DCC2-4FC0-9E308A2BC332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E187DC7-9BD1-F08A-C703-59145A1EC991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30C44DC-247C-E425-ADA4-2CA1268CAAB9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21B505E-BE39-EF22-CFA9-7F31D1003348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736FF23-EA99-BAE3-9B2F-63DA988EC554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D814A0B-0BDB-24F9-F1A5-FCFE79623A63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4ABE16E-BEED-FA5A-C6C9-238E9AE01659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67896EA-8CCA-31A9-69C0-B189FEDAC74E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948BCF4-BA70-5401-8963-601C49B1F3A8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88A85A5-EE06-899E-78DC-F59F3F25B8BE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158F1B0-7824-005C-2037-47D30BEEBDCC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18B3367-4862-2041-6C5A-57884107D30C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BB436B4-3397-2F63-6E59-F9F297F6135E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4946497-7DE6-9582-0DA8-EAE121DCCF62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BFED9B99-AFE5-83FE-49B3-680AF5671CE6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1268E65-C80B-D2BA-86C9-C6A4C6A8EBCE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0F00765-C396-BAD9-09E9-1798328E8A61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8B47AB0-7CCF-093F-90CE-B0E6424F7393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DA80080A-7A6F-8146-E4C2-76B2813A7173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212DFAA-C46B-17B4-F53F-2B337D1047AD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9A151A6-A883-B28A-9422-89B2B1ACE861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29B23DE-77F8-78CF-5C5A-21C62EEB4C53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E38333C-A765-3745-CEAF-820785901A1C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E9F01A8-3358-C58B-E874-50F527F4D3DC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606DAC1-94E2-FFF0-6895-7C05F598EB73}"/>
              </a:ext>
            </a:extLst>
          </p:cNvPr>
          <p:cNvSpPr/>
          <p:nvPr/>
        </p:nvSpPr>
        <p:spPr>
          <a:xfrm>
            <a:off x="5658765" y="2668319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CE4D882-810A-6AB0-ADFD-AD3E1AB6620A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A39F739-C2C4-EEF4-C049-732E499B7E27}"/>
              </a:ext>
            </a:extLst>
          </p:cNvPr>
          <p:cNvSpPr/>
          <p:nvPr/>
        </p:nvSpPr>
        <p:spPr>
          <a:xfrm>
            <a:off x="10170074" y="369295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43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202" y="238126"/>
            <a:ext cx="5167143" cy="64362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c) … Entre Europe et Asie, un vaste et dense empire réticulaire ; …</a:t>
            </a:r>
            <a:endParaRPr lang="fr-FR" sz="1600" dirty="0"/>
          </a:p>
          <a:p>
            <a:endParaRPr lang="fr-FR" dirty="0"/>
          </a:p>
          <a:p>
            <a:r>
              <a:rPr lang="fr-FR" dirty="0"/>
              <a:t>a) D’abord, un empire </a:t>
            </a:r>
            <a:r>
              <a:rPr lang="fr-FR" i="1" dirty="0"/>
              <a:t>réticulaire</a:t>
            </a:r>
          </a:p>
          <a:p>
            <a:r>
              <a:rPr lang="fr-FR" dirty="0"/>
              <a:t>Formant à la fois un vaste et dense réseau</a:t>
            </a:r>
          </a:p>
          <a:p>
            <a:r>
              <a:rPr lang="fr-FR" dirty="0"/>
              <a:t>Avec…</a:t>
            </a:r>
          </a:p>
          <a:p>
            <a:endParaRPr lang="fr-FR" dirty="0"/>
          </a:p>
          <a:p>
            <a:r>
              <a:rPr lang="fr-FR" dirty="0"/>
              <a:t>*En Europe, à Amsterdam…</a:t>
            </a:r>
          </a:p>
          <a:p>
            <a:r>
              <a:rPr lang="fr-FR" dirty="0"/>
              <a:t>Des entrepôts, des points de vente</a:t>
            </a:r>
          </a:p>
          <a:p>
            <a:r>
              <a:rPr lang="fr-FR" dirty="0"/>
              <a:t>Et des constructions navales</a:t>
            </a:r>
          </a:p>
          <a:p>
            <a:endParaRPr lang="fr-FR" dirty="0"/>
          </a:p>
          <a:p>
            <a:r>
              <a:rPr lang="fr-FR" dirty="0"/>
              <a:t>*Dans les océans…</a:t>
            </a:r>
          </a:p>
          <a:p>
            <a:r>
              <a:rPr lang="fr-FR" dirty="0"/>
              <a:t>Une maîtrise de la route maritime des Indes</a:t>
            </a:r>
          </a:p>
          <a:p>
            <a:r>
              <a:rPr lang="fr-FR" dirty="0"/>
              <a:t>Avec deux escales principales</a:t>
            </a:r>
          </a:p>
          <a:p>
            <a:r>
              <a:rPr lang="fr-FR" dirty="0"/>
              <a:t>- L’île Maurice en 1598</a:t>
            </a:r>
          </a:p>
          <a:p>
            <a:r>
              <a:rPr lang="fr-FR" dirty="0"/>
              <a:t>NB : 1715 : Occupée par les Français</a:t>
            </a:r>
          </a:p>
          <a:p>
            <a:r>
              <a:rPr lang="fr-FR" dirty="0"/>
              <a:t>- Et surtout le Cap, </a:t>
            </a:r>
            <a:r>
              <a:rPr lang="fr-FR" i="1" dirty="0"/>
              <a:t>taverne de l’océan</a:t>
            </a:r>
            <a:r>
              <a:rPr lang="fr-FR" dirty="0"/>
              <a:t>, en 1652</a:t>
            </a:r>
          </a:p>
          <a:p>
            <a:endParaRPr lang="fr-FR" dirty="0"/>
          </a:p>
          <a:p>
            <a:r>
              <a:rPr lang="fr-FR" dirty="0"/>
              <a:t>*Et enfin, en Asie, outre Batavia</a:t>
            </a:r>
          </a:p>
          <a:p>
            <a:r>
              <a:rPr lang="fr-FR" dirty="0"/>
              <a:t>Ses productions des Moluques et de Ceylan</a:t>
            </a:r>
          </a:p>
          <a:p>
            <a:r>
              <a:rPr lang="fr-FR" dirty="0"/>
              <a:t>Et ailleurs, 30 comptoirs en Inde, Insulinde et Japon…</a:t>
            </a:r>
          </a:p>
          <a:p>
            <a:endParaRPr lang="fr-FR" dirty="0"/>
          </a:p>
          <a:p>
            <a:r>
              <a:rPr lang="fr-FR" dirty="0"/>
              <a:t>NB : En économie, une </a:t>
            </a:r>
            <a:r>
              <a:rPr lang="fr-FR" i="1" dirty="0"/>
              <a:t>intégration verticale</a:t>
            </a:r>
          </a:p>
        </p:txBody>
      </p:sp>
      <p:pic>
        <p:nvPicPr>
          <p:cNvPr id="2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CD76B309-5D56-10B3-E6AB-EAEBB82A2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1"/>
          <a:stretch/>
        </p:blipFill>
        <p:spPr bwMode="auto">
          <a:xfrm>
            <a:off x="5488082" y="135631"/>
            <a:ext cx="6612868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12AFB47-E1CA-082B-B797-E75A37FAD533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1BED3D-B65B-12FF-4E4F-C85186087892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7B2633A-4F6F-B45F-470B-C27CE9BDC1CA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DBD7D73-0FD7-4356-FFDC-7A00EBC0E4BA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F833DBB-97B7-FD35-440E-43F78CEDF031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E16D378-623E-8885-53E6-DC873D5D0A18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EA8E54-9921-5889-8F29-5E0944300920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3306568-AECF-5D68-A1DB-9014268B88EE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5E6A562-7917-98C1-D920-91E6DD47DA5A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4F2F106-1E41-CCE9-9911-88263F8B0DB7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980BB98-49A7-E429-0B3A-034321E1B8A2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D8D7BC4-4D54-CEB8-B3B0-9050906578DA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D7DA223-A690-1821-F895-F37C64CBF9FC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5EC6FE1-6282-24C7-F5E9-0A228BF92007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8D09751-C80F-C47F-A097-F4EBD474E2A1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CAC3F1E-FA02-B0A1-31CB-42C7B986EC02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A404D72-EE31-F102-B881-E633AB79603D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F15ABBF-72CD-01EF-90DE-99D2E9B28D77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1C270AA-7637-EA45-B039-9419C5E04670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0854BEF-41C1-2F92-1519-17764FB7FB62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A6DEDDA-F596-0BD3-22B3-EC17E4B9CC1C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1607DEF-4578-02FD-AF70-7C0303CBDFAF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A9C618F-D6F7-2F06-06D7-27AECBA3CEF3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6366857-5684-F412-CB4A-DBEAF0777108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3A7EBCF-D9DA-2968-0996-24D1114B8A70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9E4765E-A0B9-BA2E-F3BA-2AC234B1ECE8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D5E77E6-160E-BD65-BFF8-48937BF543B5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577CE76-6B51-583B-A265-404C7EE720C0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A62BD03-BD9E-6DC7-FEFE-6D8758B1DAF1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8466794-D588-EE40-96DD-341BF5DB48F7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01CF853-6ECE-DF67-4B0E-A2CFD32783FD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5F93875-1C77-FC0E-E365-906E8A5B4A27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52E1DAE-78E5-4CA7-588F-6C20587419BC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CD82685-F546-3F21-EE84-249909668A3E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F5E46A3-9CEE-6EAE-524E-884E824F34DE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4319678-9595-1226-88A3-368749AAAC7E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758123C-C0B6-48F1-6404-B75254CBFA88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2E92365-4934-1C8D-9801-0D8BF0F81E5F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43C5580-8309-2935-6CB8-5119BCA43CCA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5324E8E-2E83-EAD3-9A1F-6E758FB1A86B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8E2CE44-AF49-D0C6-B328-0E679678D68C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A391D58-C04E-77A8-AC50-EBD6EBF05232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0C5F599-C56F-7B54-518F-129BC49D463C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2F7E1A0-B084-278B-6DED-55C86A911B78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7B19E17-9516-365B-28EE-A9898638A019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0ED6715-4A53-2C6E-20EC-032948A7AACF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10641-B2B9-DA7E-B873-D1C9D04F768F}"/>
              </a:ext>
            </a:extLst>
          </p:cNvPr>
          <p:cNvSpPr/>
          <p:nvPr/>
        </p:nvSpPr>
        <p:spPr>
          <a:xfrm>
            <a:off x="5658765" y="2668319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B673719-394A-EB50-C72C-A3061DF9DAC5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CC4A6E1-C8D3-9499-E583-C2E530494939}"/>
              </a:ext>
            </a:extLst>
          </p:cNvPr>
          <p:cNvSpPr/>
          <p:nvPr/>
        </p:nvSpPr>
        <p:spPr>
          <a:xfrm>
            <a:off x="10170074" y="369295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76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201" y="238126"/>
            <a:ext cx="5235094" cy="39432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c) … Vaste empire géré de manière optimale : Deux pôles décisionnaires à Amsterdam et à Batavia ; … </a:t>
            </a:r>
            <a:endParaRPr lang="fr-FR" sz="1600" dirty="0"/>
          </a:p>
          <a:p>
            <a:endParaRPr lang="fr-FR" dirty="0"/>
          </a:p>
          <a:p>
            <a:r>
              <a:rPr lang="fr-FR" dirty="0"/>
              <a:t>b) Un vaste empire géré de manière optimale</a:t>
            </a:r>
          </a:p>
          <a:p>
            <a:r>
              <a:rPr lang="fr-FR" dirty="0"/>
              <a:t>Par une administration efficace</a:t>
            </a:r>
          </a:p>
          <a:p>
            <a:endParaRPr lang="fr-FR" dirty="0"/>
          </a:p>
          <a:p>
            <a:r>
              <a:rPr lang="fr-FR" dirty="0"/>
              <a:t>NB : 11 500 agents en 1687</a:t>
            </a:r>
          </a:p>
          <a:p>
            <a:r>
              <a:rPr lang="fr-FR" dirty="0"/>
              <a:t>La plupart, des soldats et marins</a:t>
            </a:r>
          </a:p>
          <a:p>
            <a:endParaRPr lang="fr-FR" dirty="0"/>
          </a:p>
          <a:p>
            <a:r>
              <a:rPr lang="fr-FR" dirty="0"/>
              <a:t>*Avec…</a:t>
            </a:r>
          </a:p>
          <a:p>
            <a:endParaRPr lang="fr-FR" dirty="0"/>
          </a:p>
          <a:p>
            <a:r>
              <a:rPr lang="fr-FR" dirty="0"/>
              <a:t>*Deux pôles décisionnaires en liens constants</a:t>
            </a:r>
          </a:p>
          <a:p>
            <a:r>
              <a:rPr lang="fr-FR" dirty="0"/>
              <a:t>- A Amsterdam où siègent les 17 </a:t>
            </a:r>
            <a:r>
              <a:rPr lang="fr-FR" dirty="0" err="1"/>
              <a:t>Heeren</a:t>
            </a:r>
            <a:endParaRPr lang="fr-FR" dirty="0"/>
          </a:p>
          <a:p>
            <a:r>
              <a:rPr lang="fr-FR" dirty="0"/>
              <a:t>- Et à Batavia où siège le Conseil des Indes</a:t>
            </a:r>
          </a:p>
        </p:txBody>
      </p:sp>
      <p:pic>
        <p:nvPicPr>
          <p:cNvPr id="6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F0FDCF57-2E73-7A46-D4C9-E658D2038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1"/>
          <a:stretch/>
        </p:blipFill>
        <p:spPr bwMode="auto">
          <a:xfrm>
            <a:off x="5488082" y="135631"/>
            <a:ext cx="6612868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ACD63CB-41D1-5235-6CBB-65C02189A9C7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6BAEBE6-AA7B-E6A3-94F4-5956710DA85B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50E485F-65EB-107A-CEE8-447C39B9E8D5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D156DB7-9A2A-0ABB-C7FD-26C6CE69B523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3E65E43-7E25-EFFB-973E-669043F59D9D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5988486-AB32-0FA3-8CFA-F0A81C65CF3D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10D76A9-B609-A214-CB75-4240B1319DDC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955EE63-C564-1CE1-9C4A-62D4D843BE8B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A6DC75-5D1A-7752-7B5C-CCF246FFDC51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3C1665E-04E6-FDA9-5DDC-3CAA92CEA27E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8E54DBB-2AC7-9D2E-1E29-EE196C45332C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3937D70-4C04-F8D8-07DF-769742D8B5F7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18891C5-C82E-22FF-CC88-421043A7CEF2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07FBE1B-154C-6360-4548-BC3668824EDA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F9DBF72-8FC4-D7F9-05D4-7C275A8E48B8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FE5FEA4-AD57-40F6-3FC0-E4EB6C5E8565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4C8F12D-D55D-1676-BEFF-F4E086B370E7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4F5503F-5602-15A0-23B6-E6D33E2F47B0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0B6DB7A-FEA3-75CE-7134-DE4D180E6E40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CB90582-4DAB-A670-5FE0-2042F3FC16D2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AF6E0BA-7CB6-9E3F-4BA2-94189199D2BD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348F030-CC4F-F492-CC7A-DD8A5D48C3E7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80826DE-FEF6-8E8C-DD83-FBB0CDE54684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89DE213-4CE3-13D7-D32D-A8B4A9DA6609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D531563-800B-2D7D-2883-0F9015AB869C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91C5831-7973-F704-5607-458A2CD025F4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A816A9A-64AF-B193-3369-D07E152A3669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F4D0F1F-6E7D-1FF7-657C-EF0C2DF19308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04EAC13-F81B-994D-4617-10F39B6872F9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884807F-69E0-F1B4-0641-3E5203865804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6E5F2B1-2D42-E8E7-E092-CB692C808F31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BDAD9E7-0DC0-6BB9-EEB2-1E757E8E7D3D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278D77F-25FE-4ECE-2467-1715DD4A6886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6A0A2F6-8342-0C3A-DEC7-8BC3C59F9B31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59DDAF2-06D4-FECD-A933-75544575D953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DFBC109-EF61-BC7F-AF55-4A2AF4715263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54350BC-F170-134C-31A2-14576F7078A3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70F10F6-D175-7B53-D320-EE1E3C06FE51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5751450-D723-9456-02D3-8E1F8A13F6D9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2F3ADED-9F42-71DD-3939-002EC90164A0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5BE5FF8-B543-70C1-C370-F85E62F2CF30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E0C2017-BB22-FB46-5D83-18F855A884C5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EF28B2-8B82-1393-C2E7-AAA8B88A62F2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B68F9F-D09A-8465-351C-3221CC3A27AD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65A7ABC-A43D-9C91-5AD3-96809C26C7EE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A58C227-E43D-D940-CE34-9E0B1B9E731B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EA628DA-4AEC-19FC-C731-124F232B484D}"/>
              </a:ext>
            </a:extLst>
          </p:cNvPr>
          <p:cNvSpPr/>
          <p:nvPr/>
        </p:nvSpPr>
        <p:spPr>
          <a:xfrm>
            <a:off x="5658765" y="2668319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FEEA4E4-C338-82BA-BA35-A602F3BB9936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2BD2F4A-2B3A-3A72-A4E4-56ABB2723790}"/>
              </a:ext>
            </a:extLst>
          </p:cNvPr>
          <p:cNvSpPr/>
          <p:nvPr/>
        </p:nvSpPr>
        <p:spPr>
          <a:xfrm>
            <a:off x="10170074" y="369295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17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754BE-E5AB-7111-4FB6-10A13575D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0DFF36-A1BF-CE5D-5242-069F9FD13F88}"/>
              </a:ext>
            </a:extLst>
          </p:cNvPr>
          <p:cNvSpPr/>
          <p:nvPr/>
        </p:nvSpPr>
        <p:spPr>
          <a:xfrm>
            <a:off x="169201" y="238126"/>
            <a:ext cx="5235094" cy="55781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c) … Dans l’ensemble des comptoirs, un vaste réseau d’agents locaux informés permettant de créer des flux commerciaux complexes</a:t>
            </a:r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/>
          </a:p>
          <a:p>
            <a:endParaRPr lang="fr-FR" dirty="0"/>
          </a:p>
          <a:p>
            <a:r>
              <a:rPr lang="fr-FR" dirty="0"/>
              <a:t>*Et dans l’ensemble des comptoirs asiatiques</a:t>
            </a:r>
          </a:p>
          <a:p>
            <a:r>
              <a:rPr lang="fr-FR" dirty="0"/>
              <a:t>Un vaste réseau d’agents locaux</a:t>
            </a:r>
          </a:p>
          <a:p>
            <a:r>
              <a:rPr lang="fr-FR" dirty="0"/>
              <a:t>Utilisant des techniques commerciales performantes…</a:t>
            </a:r>
          </a:p>
          <a:p>
            <a:endParaRPr lang="fr-FR" dirty="0"/>
          </a:p>
          <a:p>
            <a:r>
              <a:rPr lang="fr-FR" dirty="0"/>
              <a:t>- Agents locaux capables d’initiatives sur place</a:t>
            </a:r>
          </a:p>
          <a:p>
            <a:r>
              <a:rPr lang="fr-FR" dirty="0"/>
              <a:t>Ou faisant remonter un flux régulier d’informations détaillées et fiables, notamment sur les prix…</a:t>
            </a:r>
          </a:p>
          <a:p>
            <a:endParaRPr lang="fr-FR" dirty="0"/>
          </a:p>
          <a:p>
            <a:r>
              <a:rPr lang="fr-FR" dirty="0"/>
              <a:t>- Flux d’informations qui permettait ensuite</a:t>
            </a:r>
          </a:p>
          <a:p>
            <a:r>
              <a:rPr lang="fr-FR" u="sng" dirty="0"/>
              <a:t>Avec un débours d’argent relativement faible</a:t>
            </a:r>
          </a:p>
          <a:p>
            <a:r>
              <a:rPr lang="fr-FR" dirty="0"/>
              <a:t>De tirer parti des différences de prix entre les produits</a:t>
            </a:r>
          </a:p>
          <a:p>
            <a:r>
              <a:rPr lang="fr-FR" sz="1800" dirty="0"/>
              <a:t>Et de créer ainsi des flux commerciaux complexes</a:t>
            </a:r>
            <a:endParaRPr lang="fr-FR" dirty="0"/>
          </a:p>
          <a:p>
            <a:endParaRPr lang="fr-FR" dirty="0"/>
          </a:p>
          <a:p>
            <a:r>
              <a:rPr lang="fr-FR" dirty="0"/>
              <a:t>*Un exemple parmi d’autres</a:t>
            </a:r>
          </a:p>
          <a:p>
            <a:r>
              <a:rPr lang="fr-FR" dirty="0"/>
              <a:t>Remarquablement édifiant…</a:t>
            </a:r>
          </a:p>
        </p:txBody>
      </p:sp>
      <p:pic>
        <p:nvPicPr>
          <p:cNvPr id="6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B6C7FBAC-561E-5D51-7B20-41972B736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1"/>
          <a:stretch/>
        </p:blipFill>
        <p:spPr bwMode="auto">
          <a:xfrm>
            <a:off x="5488082" y="135631"/>
            <a:ext cx="6612868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7539932-AA57-BCAF-2225-9BF5C33FFC1B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BDD1B1B-444E-CDF4-C0F0-D34D9B72C8BE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D7EC4FC-5ACE-4CF6-47F9-EC84B31B2719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42D2372-1D57-445A-65EA-8B38F151DD71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816EBE8-B4CC-5DE3-2043-CA2D34ED2463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936B5AA-2B08-C330-FB97-F2BFE2DBE592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E7EBAC1-FEEC-186A-A63D-217D2DD0D07A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8CC34E1-2A7B-F45D-6EE1-8FA2FDE3079E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6A5E382-4969-1E55-A893-C892C7A68836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C94169-B568-A38D-5142-1C894FCA26C1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1A21E85-8228-E104-0B5D-B080A9B6B392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9F98FED-202C-F3D0-8EB5-52740C1C719C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215036B-0AD6-163B-85B9-F3FE3BFF6B4B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90CC82D-FF13-AA7A-E7D6-0C58CD52A801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A08B16D-D466-5544-3652-1017E01C99B0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C16AD7E-31B8-60CD-F1B9-6FA77D53064C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51F64BE-B682-B7A4-272E-DB722B902CDD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E7E8AE1-C488-BCD6-AA4C-3982C15EC753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4059105-DE47-3307-3EF0-1F0C57B10240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62E3344-4DFD-C3DB-69D4-25E9C8059B33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E6A8175-0CDC-D256-9E4D-A811995F11F2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6675DBE-56D9-9D47-BF4F-ACA4FD60573E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36F3FB1-0E21-9824-ED8C-DA9F92045A18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D1D1F28-D497-7794-3D3A-8F2E9902A345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550E14A-9641-E9BA-9E6C-CD7F1D026361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0D1FEE8-727C-47E0-3FB6-75E6484972E6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3BB24FB-9950-025E-E8B4-8FC8909456DA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55E8FB8-A523-2165-4C51-936C7DE9AE8A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4BAB2BD-96EF-E650-C295-D4DFDF5728A1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CCEFC23-5DEC-70CE-B611-DD9067351CAC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E37AF35-6FCA-38AE-FA18-111438029D24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D9F6F12-77C1-4B0B-DB04-7D76414E4A57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E0250A1-0913-9B84-0572-C4BDD63FCD0A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B1FB8AA-37D7-10A4-7C92-ED4BBEDDE91D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BF4FB94-F145-30D8-04D1-BD8132BFC3AE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0DA2496-23CF-2D00-FE83-6DBEDE11EAD9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CD7C09B-CFF7-F514-5E73-F4FCE129C8F9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6D7662A-4432-93BC-4328-3DE7C0CBD370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A8873D3-84BC-A4EB-BC2E-22AD0E54B2DF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20543C2-D2D3-A927-DD3A-990CBFAF908E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99232FC-1D44-99B5-5978-A6BF05051692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7762403-2E96-32D7-9D6C-D95290C7A4B0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039852A-556C-D737-20D7-67C2795AB003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E91AE0-24D9-01DE-B364-78A1B4905A49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E752300-AA40-254D-C6E9-412A65414CD0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DCE8B2-044D-0B60-8E9A-8341CD2064AA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B21C89-B93A-FD05-D313-5A58C8C0CEA5}"/>
              </a:ext>
            </a:extLst>
          </p:cNvPr>
          <p:cNvSpPr/>
          <p:nvPr/>
        </p:nvSpPr>
        <p:spPr>
          <a:xfrm>
            <a:off x="5658765" y="2668319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02A065F-D3FA-E4A4-9654-9999B0AE6483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2BF481B-1355-B47A-8476-AE8053BDF1F9}"/>
              </a:ext>
            </a:extLst>
          </p:cNvPr>
          <p:cNvSpPr/>
          <p:nvPr/>
        </p:nvSpPr>
        <p:spPr>
          <a:xfrm>
            <a:off x="10170074" y="369295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17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202" y="238126"/>
            <a:ext cx="5709969" cy="42067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c) … Dans l’ensemble des comptoirs, un vaste réseau d’agents locaux informés permettant de créer des flux commerciaux complexes</a:t>
            </a:r>
            <a:endParaRPr lang="fr-FR" sz="1600" dirty="0"/>
          </a:p>
          <a:p>
            <a:endParaRPr lang="fr-FR" dirty="0"/>
          </a:p>
          <a:p>
            <a:r>
              <a:rPr lang="fr-FR" dirty="0"/>
              <a:t>*Dès 1613, des agents de la VOC pouvaient…</a:t>
            </a:r>
          </a:p>
          <a:p>
            <a:endParaRPr lang="fr-FR" dirty="0"/>
          </a:p>
          <a:p>
            <a:r>
              <a:rPr lang="fr-FR" dirty="0"/>
              <a:t>1) Au départ, à Batavia…</a:t>
            </a:r>
          </a:p>
          <a:p>
            <a:r>
              <a:rPr lang="fr-FR" dirty="0"/>
              <a:t>Acheter à des marchands siamois</a:t>
            </a:r>
          </a:p>
          <a:p>
            <a:r>
              <a:rPr lang="fr-FR" dirty="0"/>
              <a:t>Des peaux de cerf ou de raies (cuir) ; Ou de l’étain</a:t>
            </a:r>
          </a:p>
          <a:p>
            <a:r>
              <a:rPr lang="fr-FR" dirty="0"/>
              <a:t>Ou bien, acheter des épices à bas prix aux Moluques</a:t>
            </a:r>
          </a:p>
          <a:p>
            <a:endParaRPr lang="fr-FR" dirty="0"/>
          </a:p>
          <a:p>
            <a:r>
              <a:rPr lang="fr-FR" dirty="0"/>
              <a:t>2) Au Japon, les vendre contre du fer à très bon marché</a:t>
            </a:r>
          </a:p>
          <a:p>
            <a:endParaRPr lang="fr-FR" dirty="0"/>
          </a:p>
          <a:p>
            <a:r>
              <a:rPr lang="fr-FR" dirty="0"/>
              <a:t>3) A Sumatra ou Java</a:t>
            </a:r>
          </a:p>
          <a:p>
            <a:r>
              <a:rPr lang="fr-FR" dirty="0"/>
              <a:t>Transformer ce fer japonais en machettes, </a:t>
            </a:r>
            <a:r>
              <a:rPr lang="fr-FR" i="1" dirty="0" err="1"/>
              <a:t>parang</a:t>
            </a:r>
            <a:endParaRPr lang="fr-FR" dirty="0"/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3FAE2665-3BFB-4AA7-A5F3-88485B95F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74" t="28607" r="7639" b="33467"/>
          <a:stretch/>
        </p:blipFill>
        <p:spPr>
          <a:xfrm>
            <a:off x="6023077" y="152401"/>
            <a:ext cx="5999720" cy="51625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FEE89AD-EFE6-4E64-A09F-25ABF3E15AD2}"/>
              </a:ext>
            </a:extLst>
          </p:cNvPr>
          <p:cNvSpPr/>
          <p:nvPr/>
        </p:nvSpPr>
        <p:spPr>
          <a:xfrm>
            <a:off x="9207670" y="3823508"/>
            <a:ext cx="174870" cy="1489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9CC5F90-9785-4044-972A-77547815FBCD}"/>
              </a:ext>
            </a:extLst>
          </p:cNvPr>
          <p:cNvSpPr/>
          <p:nvPr/>
        </p:nvSpPr>
        <p:spPr>
          <a:xfrm>
            <a:off x="10657487" y="475550"/>
            <a:ext cx="174870" cy="1489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B0E8130-CE0B-4512-8FF0-A4E3B587820B}"/>
              </a:ext>
            </a:extLst>
          </p:cNvPr>
          <p:cNvSpPr/>
          <p:nvPr/>
        </p:nvSpPr>
        <p:spPr>
          <a:xfrm>
            <a:off x="11072192" y="3994002"/>
            <a:ext cx="174870" cy="1489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59F8052-7643-46C5-9CE7-22C4B96B4F77}"/>
              </a:ext>
            </a:extLst>
          </p:cNvPr>
          <p:cNvCxnSpPr>
            <a:cxnSpLocks/>
            <a:stCxn id="8" idx="0"/>
            <a:endCxn id="7" idx="4"/>
          </p:cNvCxnSpPr>
          <p:nvPr/>
        </p:nvCxnSpPr>
        <p:spPr>
          <a:xfrm flipH="1" flipV="1">
            <a:off x="10744922" y="624524"/>
            <a:ext cx="414705" cy="33694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5AFCF14-F901-4E87-A27F-BEB97741703A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9295105" y="624524"/>
            <a:ext cx="1449818" cy="319898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10B7F85E-892E-44D8-9CA5-CC7F9F1D2154}"/>
              </a:ext>
            </a:extLst>
          </p:cNvPr>
          <p:cNvSpPr/>
          <p:nvPr/>
        </p:nvSpPr>
        <p:spPr>
          <a:xfrm>
            <a:off x="9349957" y="4462685"/>
            <a:ext cx="174870" cy="1489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E579C29-4AA7-4207-BA00-A048D5C65FF5}"/>
              </a:ext>
            </a:extLst>
          </p:cNvPr>
          <p:cNvCxnSpPr>
            <a:cxnSpLocks/>
          </p:cNvCxnSpPr>
          <p:nvPr/>
        </p:nvCxnSpPr>
        <p:spPr>
          <a:xfrm flipV="1">
            <a:off x="9674088" y="4068489"/>
            <a:ext cx="1398104" cy="51683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25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202" y="238126"/>
            <a:ext cx="5709969" cy="36527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c) … Dans l’ensemble des comptoirs, un vaste réseau d’agents locaux informés permettant de créer des flux commerciaux complexes</a:t>
            </a:r>
            <a:endParaRPr lang="fr-FR" sz="1600" dirty="0"/>
          </a:p>
          <a:p>
            <a:endParaRPr lang="fr-FR" dirty="0"/>
          </a:p>
          <a:p>
            <a:r>
              <a:rPr lang="fr-FR" dirty="0"/>
              <a:t>4) A Timor</a:t>
            </a:r>
          </a:p>
          <a:p>
            <a:r>
              <a:rPr lang="fr-FR" dirty="0"/>
              <a:t>Echanger ces machettes contre du bois de santal</a:t>
            </a:r>
          </a:p>
          <a:p>
            <a:endParaRPr lang="fr-FR" dirty="0"/>
          </a:p>
          <a:p>
            <a:r>
              <a:rPr lang="fr-FR" dirty="0"/>
              <a:t>5) Au retour à Batavia</a:t>
            </a:r>
          </a:p>
          <a:p>
            <a:r>
              <a:rPr lang="fr-FR" dirty="0"/>
              <a:t>Echanger ce bois apprécié des Chinois</a:t>
            </a:r>
          </a:p>
          <a:p>
            <a:r>
              <a:rPr lang="fr-FR" dirty="0"/>
              <a:t>Contre une grande quantité de soie brute chinoise</a:t>
            </a:r>
          </a:p>
          <a:p>
            <a:endParaRPr lang="fr-FR" dirty="0"/>
          </a:p>
          <a:p>
            <a:r>
              <a:rPr lang="fr-FR" dirty="0"/>
              <a:t>6) Et enfin, au Japon</a:t>
            </a:r>
          </a:p>
          <a:p>
            <a:r>
              <a:rPr lang="fr-FR" dirty="0"/>
              <a:t>Vendre cette soie contre de l’argent…</a:t>
            </a: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3FAE2665-3BFB-4AA7-A5F3-88485B95F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74" t="28607" r="7639" b="33467"/>
          <a:stretch/>
        </p:blipFill>
        <p:spPr>
          <a:xfrm>
            <a:off x="6023077" y="152401"/>
            <a:ext cx="5999720" cy="51625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FEE89AD-EFE6-4E64-A09F-25ABF3E15AD2}"/>
              </a:ext>
            </a:extLst>
          </p:cNvPr>
          <p:cNvSpPr/>
          <p:nvPr/>
        </p:nvSpPr>
        <p:spPr>
          <a:xfrm>
            <a:off x="9207670" y="3823508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9CC5F90-9785-4044-972A-77547815FBCD}"/>
              </a:ext>
            </a:extLst>
          </p:cNvPr>
          <p:cNvSpPr/>
          <p:nvPr/>
        </p:nvSpPr>
        <p:spPr>
          <a:xfrm>
            <a:off x="10657487" y="475550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B0E8130-CE0B-4512-8FF0-A4E3B587820B}"/>
              </a:ext>
            </a:extLst>
          </p:cNvPr>
          <p:cNvSpPr/>
          <p:nvPr/>
        </p:nvSpPr>
        <p:spPr>
          <a:xfrm>
            <a:off x="11072192" y="3994002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F50C571-10C7-4B1C-A4CD-859F3A0D3BA0}"/>
              </a:ext>
            </a:extLst>
          </p:cNvPr>
          <p:cNvSpPr/>
          <p:nvPr/>
        </p:nvSpPr>
        <p:spPr>
          <a:xfrm>
            <a:off x="11159627" y="4762628"/>
            <a:ext cx="174870" cy="1489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6B7BE6-1A22-443F-8E3D-D0BAAF8542CB}"/>
              </a:ext>
            </a:extLst>
          </p:cNvPr>
          <p:cNvSpPr/>
          <p:nvPr/>
        </p:nvSpPr>
        <p:spPr>
          <a:xfrm>
            <a:off x="9499218" y="4510837"/>
            <a:ext cx="174870" cy="1489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59F8052-7643-46C5-9CE7-22C4B96B4F77}"/>
              </a:ext>
            </a:extLst>
          </p:cNvPr>
          <p:cNvCxnSpPr>
            <a:cxnSpLocks/>
            <a:stCxn id="8" idx="0"/>
            <a:endCxn id="7" idx="4"/>
          </p:cNvCxnSpPr>
          <p:nvPr/>
        </p:nvCxnSpPr>
        <p:spPr>
          <a:xfrm flipH="1" flipV="1">
            <a:off x="10744922" y="624524"/>
            <a:ext cx="414705" cy="33694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5AFCF14-F901-4E87-A27F-BEB97741703A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9295105" y="624524"/>
            <a:ext cx="1449818" cy="31989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E3D84D4-908B-458B-8F4F-C82C2C2221E4}"/>
              </a:ext>
            </a:extLst>
          </p:cNvPr>
          <p:cNvCxnSpPr>
            <a:cxnSpLocks/>
            <a:stCxn id="4" idx="6"/>
            <a:endCxn id="9" idx="2"/>
          </p:cNvCxnSpPr>
          <p:nvPr/>
        </p:nvCxnSpPr>
        <p:spPr>
          <a:xfrm>
            <a:off x="9382540" y="3897995"/>
            <a:ext cx="1777087" cy="9391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91F9CC5-DB2F-4DCB-B81C-4B10215A0EEF}"/>
              </a:ext>
            </a:extLst>
          </p:cNvPr>
          <p:cNvCxnSpPr>
            <a:cxnSpLocks/>
            <a:stCxn id="9" idx="3"/>
            <a:endCxn id="10" idx="6"/>
          </p:cNvCxnSpPr>
          <p:nvPr/>
        </p:nvCxnSpPr>
        <p:spPr>
          <a:xfrm flipH="1" flipV="1">
            <a:off x="9674088" y="4585324"/>
            <a:ext cx="1511148" cy="3044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EBC0413-84B1-4ED1-8D0B-9B0FD57C49A5}"/>
              </a:ext>
            </a:extLst>
          </p:cNvPr>
          <p:cNvCxnSpPr>
            <a:cxnSpLocks/>
            <a:stCxn id="10" idx="0"/>
            <a:endCxn id="7" idx="4"/>
          </p:cNvCxnSpPr>
          <p:nvPr/>
        </p:nvCxnSpPr>
        <p:spPr>
          <a:xfrm flipV="1">
            <a:off x="9586653" y="624524"/>
            <a:ext cx="1158269" cy="38863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8FB43753-B227-4FA7-895D-B68DFAE0C1A4}"/>
              </a:ext>
            </a:extLst>
          </p:cNvPr>
          <p:cNvSpPr/>
          <p:nvPr/>
        </p:nvSpPr>
        <p:spPr>
          <a:xfrm>
            <a:off x="10809887" y="627950"/>
            <a:ext cx="174870" cy="14897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501C0D8-1DDE-49F1-B6A9-9355BDFA526F}"/>
              </a:ext>
            </a:extLst>
          </p:cNvPr>
          <p:cNvSpPr/>
          <p:nvPr/>
        </p:nvSpPr>
        <p:spPr>
          <a:xfrm>
            <a:off x="9349957" y="4462685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AF6CC89-0D90-48A5-A4C5-63B5824BB7B3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 flipV="1">
            <a:off x="9674088" y="4068489"/>
            <a:ext cx="1398104" cy="516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45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AAD92-4B10-C0D3-BF8D-730CA73DE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4653E2-C5C4-C386-4751-C4C515DB9A0E}"/>
              </a:ext>
            </a:extLst>
          </p:cNvPr>
          <p:cNvSpPr/>
          <p:nvPr/>
        </p:nvSpPr>
        <p:spPr>
          <a:xfrm>
            <a:off x="85616" y="135631"/>
            <a:ext cx="3104670" cy="63094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1596-1730 : Naissance et apogée de la VOC, compagnie hollandaise des Indes orientales</a:t>
            </a:r>
          </a:p>
          <a:p>
            <a:endParaRPr lang="fr-FR" sz="800" dirty="0"/>
          </a:p>
          <a:p>
            <a:r>
              <a:rPr lang="fr-FR" dirty="0"/>
              <a:t>*L’Insulinde</a:t>
            </a:r>
          </a:p>
          <a:p>
            <a:r>
              <a:rPr lang="fr-FR" dirty="0"/>
              <a:t>T</a:t>
            </a:r>
            <a:r>
              <a:rPr lang="fr-FR"/>
              <a:t>rois </a:t>
            </a:r>
            <a:r>
              <a:rPr lang="fr-FR" dirty="0"/>
              <a:t>brefs rappels…</a:t>
            </a:r>
          </a:p>
          <a:p>
            <a:endParaRPr lang="fr-FR" dirty="0"/>
          </a:p>
          <a:p>
            <a:r>
              <a:rPr lang="fr-FR" dirty="0"/>
              <a:t>a) 1400-1500</a:t>
            </a:r>
          </a:p>
          <a:p>
            <a:r>
              <a:rPr lang="fr-FR" dirty="0"/>
              <a:t>Propagation de l’Islam</a:t>
            </a:r>
          </a:p>
          <a:p>
            <a:r>
              <a:rPr lang="fr-FR" dirty="0"/>
              <a:t>Un Islam des commerçants</a:t>
            </a:r>
          </a:p>
          <a:p>
            <a:endParaRPr lang="fr-FR" sz="800" dirty="0"/>
          </a:p>
          <a:p>
            <a:r>
              <a:rPr lang="fr-FR" dirty="0"/>
              <a:t>b) 1402-1675 : Naissances et apogées des sultanats…</a:t>
            </a:r>
          </a:p>
          <a:p>
            <a:endParaRPr lang="fr-FR" sz="800" dirty="0"/>
          </a:p>
          <a:p>
            <a:r>
              <a:rPr lang="fr-FR" dirty="0"/>
              <a:t>1402 : Malacca</a:t>
            </a:r>
          </a:p>
          <a:p>
            <a:r>
              <a:rPr lang="fr-FR" dirty="0"/>
              <a:t>XVe : </a:t>
            </a:r>
            <a:r>
              <a:rPr lang="fr-FR" dirty="0" err="1"/>
              <a:t>Demak</a:t>
            </a:r>
            <a:r>
              <a:rPr lang="fr-FR" dirty="0"/>
              <a:t>, Ternate, Tidore</a:t>
            </a:r>
          </a:p>
          <a:p>
            <a:r>
              <a:rPr lang="fr-FR" dirty="0"/>
              <a:t>XVIe : Aceh, Brunei, </a:t>
            </a:r>
            <a:r>
              <a:rPr lang="fr-FR" dirty="0" err="1"/>
              <a:t>Banten</a:t>
            </a:r>
            <a:r>
              <a:rPr lang="fr-FR" dirty="0"/>
              <a:t> et Mataram </a:t>
            </a:r>
          </a:p>
          <a:p>
            <a:r>
              <a:rPr lang="fr-FR" dirty="0"/>
              <a:t>XVIIe : Macassar, Banjarmasin et Palembang</a:t>
            </a:r>
          </a:p>
          <a:p>
            <a:endParaRPr lang="fr-FR" sz="800" dirty="0"/>
          </a:p>
          <a:p>
            <a:r>
              <a:rPr lang="fr-FR" dirty="0"/>
              <a:t>c) Et enfin</a:t>
            </a:r>
          </a:p>
          <a:p>
            <a:r>
              <a:rPr lang="fr-FR" dirty="0"/>
              <a:t>Dans le même temps</a:t>
            </a:r>
          </a:p>
          <a:p>
            <a:r>
              <a:rPr lang="fr-FR" dirty="0"/>
              <a:t>Au début du XVIe siècle</a:t>
            </a:r>
          </a:p>
          <a:p>
            <a:r>
              <a:rPr lang="fr-FR" dirty="0"/>
              <a:t>Arrivée des Européens…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42D9DBB7-2B63-3089-77C3-737B38B5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1371AD2-C8F9-00F3-342F-47D19A9210CF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5C353EC-3303-4AD7-DC07-88615D1D709E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9321F79-5F77-12D0-999A-67E5C97FDC27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E94C98B-D631-7AC3-7466-DE1748230D1C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A9ED97B-3A2A-C09F-CDE5-266D9FA5C6F5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A9B5E26-08E8-EB9C-8512-323F03916365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DDB7B43-EF3B-D0DE-B17E-2549C6669171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54BA148-6090-19E2-18A0-A7A145F154D6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7A3A11-8224-11A1-22CE-17E900C2FB5B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72E73E8-9FD1-05CE-A326-BA9A85D6BFB5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94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202" y="238126"/>
            <a:ext cx="5709969" cy="47607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c) … Dans l’ensemble des comptoirs, un vaste réseau d’agents locaux informés permettant de créer des flux commerciaux complexes</a:t>
            </a:r>
            <a:endParaRPr lang="fr-FR" sz="1600" dirty="0"/>
          </a:p>
          <a:p>
            <a:endParaRPr lang="fr-FR" dirty="0"/>
          </a:p>
          <a:p>
            <a:r>
              <a:rPr lang="fr-FR" dirty="0"/>
              <a:t>*Du fer japonais transformé en argent japonais !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Jusqu’à l’interdiction en 1668</a:t>
            </a:r>
          </a:p>
          <a:p>
            <a:r>
              <a:rPr lang="fr-FR" dirty="0">
                <a:solidFill>
                  <a:srgbClr val="FF0000"/>
                </a:solidFill>
              </a:rPr>
              <a:t>Des sorties d’argent du Japon</a:t>
            </a:r>
          </a:p>
          <a:p>
            <a:endParaRPr lang="fr-FR" dirty="0"/>
          </a:p>
          <a:p>
            <a:r>
              <a:rPr lang="fr-FR" dirty="0"/>
              <a:t>*Pour ces échanges intra-asiatiques</a:t>
            </a:r>
          </a:p>
          <a:p>
            <a:r>
              <a:rPr lang="fr-FR" dirty="0"/>
              <a:t>25% de gain final en moyenne</a:t>
            </a:r>
          </a:p>
          <a:p>
            <a:endParaRPr lang="fr-FR" dirty="0"/>
          </a:p>
          <a:p>
            <a:r>
              <a:rPr lang="fr-FR" dirty="0"/>
              <a:t>*Enormes profits qui permettaient</a:t>
            </a:r>
          </a:p>
          <a:p>
            <a:r>
              <a:rPr lang="fr-FR" dirty="0"/>
              <a:t>En sus d’assurer l’indépendance financières des comptoirs</a:t>
            </a:r>
          </a:p>
          <a:p>
            <a:endParaRPr lang="fr-FR" u="sng" dirty="0"/>
          </a:p>
          <a:p>
            <a:r>
              <a:rPr lang="fr-FR" u="sng" dirty="0"/>
              <a:t>De maintenir la confiance et les faveurs</a:t>
            </a:r>
          </a:p>
          <a:p>
            <a:r>
              <a:rPr lang="fr-FR" u="sng" dirty="0"/>
              <a:t>Des sultans d’Insulinde liés par des traités commerciaux</a:t>
            </a:r>
          </a:p>
        </p:txBody>
      </p:sp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2409542-88B8-4074-8DFD-D6ADCF491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74" t="28607" r="7639" b="33467"/>
          <a:stretch/>
        </p:blipFill>
        <p:spPr>
          <a:xfrm>
            <a:off x="6023077" y="152401"/>
            <a:ext cx="5999720" cy="51625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5C7E156-8515-4502-AF8D-8101D32652AF}"/>
              </a:ext>
            </a:extLst>
          </p:cNvPr>
          <p:cNvSpPr/>
          <p:nvPr/>
        </p:nvSpPr>
        <p:spPr>
          <a:xfrm>
            <a:off x="9207670" y="3823508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D446098-7314-4669-BB43-4F7438484C30}"/>
              </a:ext>
            </a:extLst>
          </p:cNvPr>
          <p:cNvSpPr/>
          <p:nvPr/>
        </p:nvSpPr>
        <p:spPr>
          <a:xfrm>
            <a:off x="10657487" y="475550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D27B6C6-1AA4-4684-958B-EA99CFCB36D2}"/>
              </a:ext>
            </a:extLst>
          </p:cNvPr>
          <p:cNvSpPr/>
          <p:nvPr/>
        </p:nvSpPr>
        <p:spPr>
          <a:xfrm>
            <a:off x="11072192" y="3994002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DE1402-22F8-4B1D-BAD8-8C699B759CE6}"/>
              </a:ext>
            </a:extLst>
          </p:cNvPr>
          <p:cNvSpPr/>
          <p:nvPr/>
        </p:nvSpPr>
        <p:spPr>
          <a:xfrm>
            <a:off x="11159627" y="4762628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42E027A-7FDF-4444-8217-5754904FBA1D}"/>
              </a:ext>
            </a:extLst>
          </p:cNvPr>
          <p:cNvSpPr/>
          <p:nvPr/>
        </p:nvSpPr>
        <p:spPr>
          <a:xfrm>
            <a:off x="9499218" y="4510837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42839A8-0742-4056-8668-1AEF100A6FE7}"/>
              </a:ext>
            </a:extLst>
          </p:cNvPr>
          <p:cNvCxnSpPr>
            <a:cxnSpLocks/>
            <a:stCxn id="19" idx="0"/>
            <a:endCxn id="18" idx="4"/>
          </p:cNvCxnSpPr>
          <p:nvPr/>
        </p:nvCxnSpPr>
        <p:spPr>
          <a:xfrm flipH="1" flipV="1">
            <a:off x="10744922" y="624524"/>
            <a:ext cx="414705" cy="33694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52D2EA8-9B4E-4B3F-B619-B474B657EAC7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9295105" y="624524"/>
            <a:ext cx="1449818" cy="31989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FFF600A-14F6-46F7-9427-96E2C432502D}"/>
              </a:ext>
            </a:extLst>
          </p:cNvPr>
          <p:cNvCxnSpPr>
            <a:cxnSpLocks/>
            <a:stCxn id="16" idx="6"/>
            <a:endCxn id="21" idx="2"/>
          </p:cNvCxnSpPr>
          <p:nvPr/>
        </p:nvCxnSpPr>
        <p:spPr>
          <a:xfrm>
            <a:off x="9382540" y="3897995"/>
            <a:ext cx="1777087" cy="939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5D40E83-F13E-47D3-A40E-B4BD3E72C668}"/>
              </a:ext>
            </a:extLst>
          </p:cNvPr>
          <p:cNvCxnSpPr>
            <a:cxnSpLocks/>
            <a:stCxn id="21" idx="3"/>
            <a:endCxn id="22" idx="6"/>
          </p:cNvCxnSpPr>
          <p:nvPr/>
        </p:nvCxnSpPr>
        <p:spPr>
          <a:xfrm flipH="1" flipV="1">
            <a:off x="9674088" y="4585324"/>
            <a:ext cx="1511148" cy="304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CE1B6C-9ABD-4CAD-91B0-1775D094E723}"/>
              </a:ext>
            </a:extLst>
          </p:cNvPr>
          <p:cNvCxnSpPr>
            <a:cxnSpLocks/>
            <a:stCxn id="22" idx="0"/>
            <a:endCxn id="18" idx="4"/>
          </p:cNvCxnSpPr>
          <p:nvPr/>
        </p:nvCxnSpPr>
        <p:spPr>
          <a:xfrm flipV="1">
            <a:off x="9586653" y="624524"/>
            <a:ext cx="1158269" cy="38863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73A25988-3385-479F-8540-36D006233E0A}"/>
              </a:ext>
            </a:extLst>
          </p:cNvPr>
          <p:cNvSpPr/>
          <p:nvPr/>
        </p:nvSpPr>
        <p:spPr>
          <a:xfrm>
            <a:off x="10809887" y="627950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C7BC879-2012-499D-836E-0A1CC7AE7CE4}"/>
              </a:ext>
            </a:extLst>
          </p:cNvPr>
          <p:cNvSpPr/>
          <p:nvPr/>
        </p:nvSpPr>
        <p:spPr>
          <a:xfrm>
            <a:off x="9349957" y="4462685"/>
            <a:ext cx="174870" cy="148974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FFCAA0C-11EB-4B64-8DB6-ED8127A9E8A5}"/>
              </a:ext>
            </a:extLst>
          </p:cNvPr>
          <p:cNvCxnSpPr>
            <a:cxnSpLocks/>
          </p:cNvCxnSpPr>
          <p:nvPr/>
        </p:nvCxnSpPr>
        <p:spPr>
          <a:xfrm flipV="1">
            <a:off x="9674088" y="4068489"/>
            <a:ext cx="1398104" cy="516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956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203" y="238126"/>
            <a:ext cx="5235092" cy="50377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dirty="0"/>
              <a:t>c) … Dans l’ensemble des comptoirs, un vaste réseau d’agents locaux informés permettant de créer des flux commerciaux complexes</a:t>
            </a:r>
            <a:endParaRPr lang="fr-FR" sz="1600" dirty="0"/>
          </a:p>
          <a:p>
            <a:endParaRPr lang="fr-FR" dirty="0"/>
          </a:p>
          <a:p>
            <a:r>
              <a:rPr lang="fr-FR" dirty="0"/>
              <a:t>*Les Indes et l’Europe, Jean-Louis </a:t>
            </a:r>
            <a:r>
              <a:rPr lang="fr-FR" dirty="0" err="1"/>
              <a:t>Margolin</a:t>
            </a:r>
            <a:r>
              <a:rPr lang="fr-FR" dirty="0"/>
              <a:t> et Claude </a:t>
            </a:r>
            <a:r>
              <a:rPr lang="fr-FR" dirty="0" err="1"/>
              <a:t>Markovits</a:t>
            </a:r>
            <a:r>
              <a:rPr lang="fr-FR" dirty="0"/>
              <a:t>, p. 149, Folio Histoire, Gallimard</a:t>
            </a:r>
          </a:p>
          <a:p>
            <a:endParaRPr lang="fr-FR" i="1" dirty="0"/>
          </a:p>
          <a:p>
            <a:r>
              <a:rPr lang="fr-FR" i="1" dirty="0"/>
              <a:t>Cette révolution commerciale d’origine européenne</a:t>
            </a:r>
          </a:p>
          <a:p>
            <a:r>
              <a:rPr lang="fr-FR" i="1" dirty="0"/>
              <a:t>Et avant tout hollandaise…</a:t>
            </a:r>
          </a:p>
          <a:p>
            <a:endParaRPr lang="fr-FR" i="1" dirty="0"/>
          </a:p>
          <a:p>
            <a:r>
              <a:rPr lang="fr-FR" i="1" dirty="0"/>
              <a:t>Touchant </a:t>
            </a:r>
            <a:r>
              <a:rPr lang="fr-FR" i="1" u="sng" dirty="0"/>
              <a:t>l’information et la mondialisation des échanges</a:t>
            </a:r>
            <a:r>
              <a:rPr lang="fr-FR" i="1" dirty="0"/>
              <a:t>… </a:t>
            </a:r>
          </a:p>
          <a:p>
            <a:endParaRPr lang="fr-FR" i="1" dirty="0"/>
          </a:p>
          <a:p>
            <a:r>
              <a:rPr lang="fr-FR" i="1" dirty="0"/>
              <a:t>Même les mieux assurés des réseaux marchands asiatiques </a:t>
            </a:r>
            <a:r>
              <a:rPr lang="fr-FR" dirty="0"/>
              <a:t>(chinois, siamois et japonais) </a:t>
            </a:r>
            <a:r>
              <a:rPr lang="fr-FR" i="1" dirty="0"/>
              <a:t>ne pouvaient espérer s’en assurer au même degré.</a:t>
            </a:r>
          </a:p>
          <a:p>
            <a:endParaRPr lang="fr-FR" dirty="0"/>
          </a:p>
          <a:p>
            <a:r>
              <a:rPr lang="fr-FR" dirty="0"/>
              <a:t>*Mais au XVIIIe siècle, s’amorce le déclin…</a:t>
            </a:r>
          </a:p>
        </p:txBody>
      </p:sp>
      <p:pic>
        <p:nvPicPr>
          <p:cNvPr id="4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35B3CD3C-276C-77B9-C380-3D24D1475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1"/>
          <a:stretch/>
        </p:blipFill>
        <p:spPr bwMode="auto">
          <a:xfrm>
            <a:off x="5488082" y="135631"/>
            <a:ext cx="6612868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B7DFFCF-FA8B-0356-0499-657777412CFF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69DD22A-8729-1BC6-2E50-22788AF20493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802872D-3211-DB4A-4213-91E9BD10215E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22E779-108A-C88A-F777-25071B867FD7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0715BC9-5312-55E7-9D19-902167E7FE38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F5FE627-E154-B65B-8E4E-A4438667A787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BA90069-3D8B-AF4F-C548-A6856CB8F23A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E4D934F-5D6F-FEA9-D6A7-59E0373FDA55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D159D10-2530-843C-EFA6-698401A851ED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89CC87A-8563-335E-7572-7147EF4F9470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DE8A73-4389-7429-2092-DBD08DD07834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3D89338-91F7-696D-908C-42F06EF38087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8FE6013-E248-4DD6-51EA-F9208CAAE90F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D7EE751-F8F3-D9DB-B8B0-F6C6B57873B5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A8678E9-9314-80A7-CE2A-5A77B00BB915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93AEBE9-C4E5-61BE-898F-B6800D026482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ECC5B92-4D0F-BA14-FDEC-A1EE6F097F60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1EDFE96-3278-A540-1814-66E9FC4A3AE5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EB83CFE-8405-920F-C6AD-2954B62AB52C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98C07E4-F135-C97E-C555-66777A481909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3EBA297-2EF7-7DE8-E166-67FC2EFCB643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C7DD46D-103A-0633-BAFF-44623357453C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D6EACC6-10B6-BB5C-45D9-BEB43449FF6B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6510DE3-FF79-D0A7-90FC-6A62F5631B85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AC982D4-9A3B-33DE-4070-37790C8CD526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17DE4A1-C772-6D83-62B4-E429B4DB9BAB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39AF1CB-4A0F-DF34-56DE-E090FA4B66C5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D2408FE-0483-AA7C-F03B-70164B635A07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7E0EB91-9AE6-0E7D-4CD7-1CB396AD2E54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0EAC239-E4E6-7141-2770-EF3B5E76E656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83738AD-8DA8-24D6-2C4D-858565F97999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38F534E-A909-7D8B-0211-8E3B78E0B3E2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FE01C29-2D75-6D36-3057-35CF5421FFA9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8E14820-F0C8-D041-BDBD-60DE2984C44A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0820252-B80C-AA68-73D1-C9255C5981C9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9A84EA6-EEE5-992A-715F-289E304CC8E6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CE35D9A-2C5E-FD3A-E806-27B890803894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19B8513-0226-A4C6-FC77-68A3831C042C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4390553-318C-E3F9-8A1A-0C8290F5E2C5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5885A77-F784-47F8-B19C-5B1AB88140E0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D280042-CEB8-4E3A-8E42-6DBC13ABE1D4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4911259-7270-395F-BFE4-532C3365EC8D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E61EB8-9B76-2F5C-1D68-1A0CAEEA023E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07F8D4C-1B2C-7CC3-9EE3-8ED88811FEA3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200F7B3-FAD3-3707-364D-6A752E436997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02EC70C-9A21-587B-9A5A-F70EB9AE7053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9D44BA6-FBD2-B40C-8ED2-791C1038C26B}"/>
              </a:ext>
            </a:extLst>
          </p:cNvPr>
          <p:cNvSpPr/>
          <p:nvPr/>
        </p:nvSpPr>
        <p:spPr>
          <a:xfrm>
            <a:off x="5658765" y="2668319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58F0567-22C6-B98F-0D5F-70A79D2F2FCF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EBE41D4-7073-BD45-C0D6-ECBB034807BF}"/>
              </a:ext>
            </a:extLst>
          </p:cNvPr>
          <p:cNvSpPr/>
          <p:nvPr/>
        </p:nvSpPr>
        <p:spPr>
          <a:xfrm>
            <a:off x="10170074" y="3692952"/>
            <a:ext cx="323786" cy="31710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5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2FC30-8A81-D092-9B9E-EF9E22E0E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309D79-0A8B-9465-CAD1-88D6CF3C68AE}"/>
              </a:ext>
            </a:extLst>
          </p:cNvPr>
          <p:cNvSpPr/>
          <p:nvPr/>
        </p:nvSpPr>
        <p:spPr>
          <a:xfrm>
            <a:off x="88307" y="97318"/>
            <a:ext cx="3115154" cy="6663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1596-1619 : Après les Portugais au XVIe siècle, arrivées des Hollandais de la VOC, puis des Anglais de l’EIC, compagnie anglaise des Indes</a:t>
            </a:r>
          </a:p>
          <a:p>
            <a:endParaRPr lang="fr-FR" dirty="0"/>
          </a:p>
          <a:p>
            <a:r>
              <a:rPr lang="fr-FR" sz="1700" dirty="0"/>
              <a:t>a) 1511</a:t>
            </a:r>
          </a:p>
          <a:p>
            <a:r>
              <a:rPr lang="fr-FR" sz="1700" dirty="0"/>
              <a:t>Les Portugais prennent Malacca</a:t>
            </a:r>
          </a:p>
          <a:p>
            <a:endParaRPr lang="fr-FR" sz="800" dirty="0"/>
          </a:p>
          <a:p>
            <a:r>
              <a:rPr lang="fr-FR" sz="1700" dirty="0"/>
              <a:t>1515-96 : Ils sont présents dans les îles Banda, à Amboine et à Timor, </a:t>
            </a:r>
            <a:r>
              <a:rPr lang="fr-FR" sz="1700" i="1" dirty="0"/>
              <a:t>les Îles aux épices les plus chères</a:t>
            </a:r>
          </a:p>
          <a:p>
            <a:endParaRPr lang="fr-FR" sz="800" dirty="0"/>
          </a:p>
          <a:p>
            <a:r>
              <a:rPr lang="fr-FR" sz="1700" dirty="0"/>
              <a:t>NB : 1514-43 : Canton et Japon</a:t>
            </a:r>
          </a:p>
          <a:p>
            <a:endParaRPr lang="fr-FR" sz="1700" dirty="0"/>
          </a:p>
          <a:p>
            <a:r>
              <a:rPr lang="fr-FR" sz="1700" dirty="0"/>
              <a:t>*Jusque dans les années 1570 Les Portugais s’enrichissent</a:t>
            </a:r>
          </a:p>
          <a:p>
            <a:r>
              <a:rPr lang="fr-FR" sz="1700" dirty="0"/>
              <a:t>Mais leur position reste fragile</a:t>
            </a:r>
          </a:p>
          <a:p>
            <a:endParaRPr lang="fr-FR" sz="800" dirty="0"/>
          </a:p>
          <a:p>
            <a:r>
              <a:rPr lang="fr-FR" sz="1700" dirty="0"/>
              <a:t>- Ils ne tiennent réellement que Malacca</a:t>
            </a:r>
          </a:p>
          <a:p>
            <a:endParaRPr lang="fr-FR" sz="800" dirty="0"/>
          </a:p>
          <a:p>
            <a:r>
              <a:rPr lang="fr-FR" sz="1700" dirty="0"/>
              <a:t>- Leur volonté d’imposer le christianisme leur aliène les populations locales</a:t>
            </a:r>
          </a:p>
          <a:p>
            <a:endParaRPr lang="fr-FR" sz="800" dirty="0"/>
          </a:p>
          <a:p>
            <a:r>
              <a:rPr lang="fr-FR" sz="1700" dirty="0"/>
              <a:t>NB : Sauf à Timor</a:t>
            </a:r>
          </a:p>
        </p:txBody>
      </p:sp>
      <p:pic>
        <p:nvPicPr>
          <p:cNvPr id="8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A3769F54-2337-36B5-F8D4-4B7D8776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00CA959-1CCB-F53B-5F18-16040CCD9601}"/>
              </a:ext>
            </a:extLst>
          </p:cNvPr>
          <p:cNvCxnSpPr>
            <a:cxnSpLocks/>
          </p:cNvCxnSpPr>
          <p:nvPr/>
        </p:nvCxnSpPr>
        <p:spPr>
          <a:xfrm>
            <a:off x="4408227" y="2329822"/>
            <a:ext cx="652458" cy="6159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14A9083-B237-66B5-C61F-4047D35C5747}"/>
              </a:ext>
            </a:extLst>
          </p:cNvPr>
          <p:cNvCxnSpPr>
            <a:cxnSpLocks/>
          </p:cNvCxnSpPr>
          <p:nvPr/>
        </p:nvCxnSpPr>
        <p:spPr>
          <a:xfrm>
            <a:off x="993340" y="1812023"/>
            <a:ext cx="612222" cy="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0DF1420-557D-DE30-E1A3-C9230C7D1EFB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D5D5280-DF2B-A5E5-CD18-3338F0BEDE40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A49C2CD-F1FD-CE49-9415-AC42815C63F4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67BFBB7-F1FC-95E7-A42F-EE9A3D3CE257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EF922B5-E0FA-5C90-9328-385B992928F2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A6B5C97-9A42-2A91-2EB9-0BF62E6373B5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291EB88-BAB5-03ED-6CFA-670B6EF863E1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41F37DD-B285-C5D2-4A41-C273172A0342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372151E-474D-3D28-3AB5-C58BC8219956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22783FE-86E6-C61F-EF4F-C8E7839641CA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C54451A-8A7A-AAE9-BD7F-4B4E773FE6FE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9689690" y="4242848"/>
            <a:ext cx="637758" cy="59360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57C2A3B5-7F55-A393-5D20-B7A2BFF2D49C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B4512A0-D295-1D30-C813-DDB1FD755D75}"/>
              </a:ext>
            </a:extLst>
          </p:cNvPr>
          <p:cNvCxnSpPr>
            <a:cxnSpLocks/>
          </p:cNvCxnSpPr>
          <p:nvPr/>
        </p:nvCxnSpPr>
        <p:spPr>
          <a:xfrm>
            <a:off x="7198038" y="4682318"/>
            <a:ext cx="2491652" cy="15413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A461D09-2FCC-0050-2E1A-2F26845A7D4F}"/>
              </a:ext>
            </a:extLst>
          </p:cNvPr>
          <p:cNvCxnSpPr>
            <a:cxnSpLocks/>
          </p:cNvCxnSpPr>
          <p:nvPr/>
        </p:nvCxnSpPr>
        <p:spPr>
          <a:xfrm>
            <a:off x="5189578" y="3075892"/>
            <a:ext cx="2008460" cy="158706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D690F7EB-8CC2-EF2A-29D9-8B0859D8B2D1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3E988D6-BA8A-9A14-7471-E918B9C8088C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9689690" y="4836457"/>
            <a:ext cx="205625" cy="3286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F9377B8-5848-A754-642D-99942F65C359}"/>
              </a:ext>
            </a:extLst>
          </p:cNvPr>
          <p:cNvCxnSpPr>
            <a:cxnSpLocks/>
          </p:cNvCxnSpPr>
          <p:nvPr/>
        </p:nvCxnSpPr>
        <p:spPr>
          <a:xfrm flipV="1">
            <a:off x="5453759" y="309716"/>
            <a:ext cx="1744279" cy="296688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0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B1C91-F14E-AD2C-3E71-46B2E12F6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34D874-C4F3-9E85-67C2-5D3F51C1A726}"/>
              </a:ext>
            </a:extLst>
          </p:cNvPr>
          <p:cNvSpPr/>
          <p:nvPr/>
        </p:nvSpPr>
        <p:spPr>
          <a:xfrm>
            <a:off x="91050" y="135631"/>
            <a:ext cx="3115154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1596-1619 : Après les Portugais au XVIe siècle, arrivées des Hollandais de la VOC, puis des Anglais de l’EIC, compagnie anglaise des Indes</a:t>
            </a:r>
          </a:p>
          <a:p>
            <a:endParaRPr lang="fr-FR" dirty="0"/>
          </a:p>
          <a:p>
            <a:r>
              <a:rPr lang="fr-FR" dirty="0"/>
              <a:t>b) 1596</a:t>
            </a:r>
          </a:p>
          <a:p>
            <a:r>
              <a:rPr lang="fr-FR" dirty="0"/>
              <a:t>Arrivée des Hollandais</a:t>
            </a:r>
          </a:p>
          <a:p>
            <a:r>
              <a:rPr lang="fr-FR" dirty="0"/>
              <a:t>Par le détroit de la Sonde</a:t>
            </a:r>
          </a:p>
          <a:p>
            <a:endParaRPr lang="fr-FR" dirty="0"/>
          </a:p>
          <a:p>
            <a:r>
              <a:rPr lang="fr-FR" dirty="0"/>
              <a:t>NB : Provinces-Unies en guerre d’indépendance contre l’Espagne-Portugal depuis 1568</a:t>
            </a:r>
          </a:p>
          <a:p>
            <a:endParaRPr lang="fr-FR" dirty="0"/>
          </a:p>
          <a:p>
            <a:r>
              <a:rPr lang="fr-FR" dirty="0"/>
              <a:t>NB : Intrusion malgré le traité de Saragosse de 1529, soutenu par la Papauté, qui octroyait les Moluques aux seuls Portugais…</a:t>
            </a:r>
          </a:p>
          <a:p>
            <a:endParaRPr lang="fr-FR" dirty="0"/>
          </a:p>
          <a:p>
            <a:r>
              <a:rPr lang="fr-FR" dirty="0"/>
              <a:t>*1602 : A Amsterdam</a:t>
            </a:r>
          </a:p>
          <a:p>
            <a:r>
              <a:rPr lang="fr-FR" dirty="0"/>
              <a:t>Fondation de la VOC</a:t>
            </a:r>
          </a:p>
          <a:p>
            <a:r>
              <a:rPr lang="fr-FR" altLang="fr-FR" u="sng" dirty="0"/>
              <a:t>Compagnie à charte</a:t>
            </a:r>
            <a:r>
              <a:rPr lang="fr-FR" altLang="fr-FR" dirty="0"/>
              <a:t>…</a:t>
            </a:r>
            <a:endParaRPr lang="fr-FR" altLang="fr-FR" u="sng" dirty="0"/>
          </a:p>
        </p:txBody>
      </p:sp>
      <p:pic>
        <p:nvPicPr>
          <p:cNvPr id="8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60E16AF8-4791-F394-650B-AEB14B7A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4BA0FF4-1A4D-EB0C-67E1-8058426A579F}"/>
              </a:ext>
            </a:extLst>
          </p:cNvPr>
          <p:cNvCxnSpPr>
            <a:cxnSpLocks/>
          </p:cNvCxnSpPr>
          <p:nvPr/>
        </p:nvCxnSpPr>
        <p:spPr>
          <a:xfrm flipV="1">
            <a:off x="5189578" y="4682318"/>
            <a:ext cx="603014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E7BC7EE-F467-C96B-88BB-487F9852D9CF}"/>
              </a:ext>
            </a:extLst>
          </p:cNvPr>
          <p:cNvCxnSpPr>
            <a:cxnSpLocks/>
          </p:cNvCxnSpPr>
          <p:nvPr/>
        </p:nvCxnSpPr>
        <p:spPr>
          <a:xfrm>
            <a:off x="4408227" y="2329822"/>
            <a:ext cx="652458" cy="6159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AB4051A-D2A1-B8F4-AF8C-517FD8875CAA}"/>
              </a:ext>
            </a:extLst>
          </p:cNvPr>
          <p:cNvCxnSpPr>
            <a:cxnSpLocks/>
          </p:cNvCxnSpPr>
          <p:nvPr/>
        </p:nvCxnSpPr>
        <p:spPr>
          <a:xfrm>
            <a:off x="990417" y="1936170"/>
            <a:ext cx="652458" cy="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3011DEA-B98D-4266-D689-650EA0C19E3C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21A4686-3D5E-7B96-64B6-1FFCF6CBEF81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19087AB-DF6D-91F0-81FA-563B305F641B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025909C-CFB1-5330-B767-82E173BB2D4C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1A52A50-AAC8-E9EE-B585-5874441A43FF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BEA0660-1F80-FDED-C4F3-F45E1C4B1EDB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B805853-3E50-5DD0-96F7-632BA12B0A8E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1A4D522-0905-F8ED-A837-73ABB6787994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B41172F-B34F-047B-7F72-EBE0872CF05D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5097C4D-2B1D-FE7C-A737-1727BFE61DE5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9984643-133F-0E8B-FE0E-DB0FBDE2809A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9689690" y="4242848"/>
            <a:ext cx="637758" cy="59360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D52F4245-E81B-F391-118A-39A58291CC29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9EFDD8E-4A3E-826A-11D1-BB9255B57C74}"/>
              </a:ext>
            </a:extLst>
          </p:cNvPr>
          <p:cNvCxnSpPr>
            <a:cxnSpLocks/>
          </p:cNvCxnSpPr>
          <p:nvPr/>
        </p:nvCxnSpPr>
        <p:spPr>
          <a:xfrm>
            <a:off x="7198038" y="4682318"/>
            <a:ext cx="2491652" cy="15413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B51CE4E-4FEA-0890-7785-6253C628B753}"/>
              </a:ext>
            </a:extLst>
          </p:cNvPr>
          <p:cNvCxnSpPr>
            <a:cxnSpLocks/>
          </p:cNvCxnSpPr>
          <p:nvPr/>
        </p:nvCxnSpPr>
        <p:spPr>
          <a:xfrm>
            <a:off x="5189578" y="3075892"/>
            <a:ext cx="2008460" cy="158706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379B88F0-AB15-75C7-5D9D-573C2FE36F05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9D7FAB9-EBAA-EE6F-2B7C-014E548041B4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9689690" y="4836457"/>
            <a:ext cx="205625" cy="3286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A0815B4-810C-F691-07F6-1CDF5526E787}"/>
              </a:ext>
            </a:extLst>
          </p:cNvPr>
          <p:cNvCxnSpPr>
            <a:cxnSpLocks/>
          </p:cNvCxnSpPr>
          <p:nvPr/>
        </p:nvCxnSpPr>
        <p:spPr>
          <a:xfrm flipV="1">
            <a:off x="5453759" y="309716"/>
            <a:ext cx="1744279" cy="296688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2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E032-09DE-EB37-154C-FE27AC7D4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B9288F-1424-D571-8729-2EE3BE61C83F}"/>
              </a:ext>
            </a:extLst>
          </p:cNvPr>
          <p:cNvSpPr/>
          <p:nvPr/>
        </p:nvSpPr>
        <p:spPr>
          <a:xfrm>
            <a:off x="91050" y="135631"/>
            <a:ext cx="3096463" cy="658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1596-1619 : Après les Portugais au XVIe siècle, arrivées des Hollandais de la VOC, puis des Anglais de l’EIC, compagnie anglaise des Indes</a:t>
            </a:r>
          </a:p>
          <a:p>
            <a:endParaRPr lang="fr-FR" dirty="0"/>
          </a:p>
          <a:p>
            <a:r>
              <a:rPr lang="fr-FR" dirty="0"/>
              <a:t>*1605</a:t>
            </a:r>
          </a:p>
          <a:p>
            <a:r>
              <a:rPr lang="fr-FR" dirty="0"/>
              <a:t>Les Hollandais de la VOC</a:t>
            </a:r>
          </a:p>
          <a:p>
            <a:r>
              <a:rPr lang="fr-FR" dirty="0"/>
              <a:t>Prennent Amboine ; Puis…</a:t>
            </a:r>
          </a:p>
          <a:p>
            <a:endParaRPr lang="fr-FR" dirty="0"/>
          </a:p>
          <a:p>
            <a:r>
              <a:rPr lang="fr-FR" dirty="0"/>
              <a:t>*1619 : A Java</a:t>
            </a:r>
          </a:p>
          <a:p>
            <a:r>
              <a:rPr lang="fr-FR" dirty="0"/>
              <a:t>Proche du détroit de la Sonde</a:t>
            </a:r>
          </a:p>
          <a:p>
            <a:r>
              <a:rPr lang="fr-FR" u="sng" dirty="0"/>
              <a:t>Ils fondent Batavia, point stratégique entre le détroit de la Sonde, Malacca et les Moluques</a:t>
            </a:r>
          </a:p>
          <a:p>
            <a:endParaRPr lang="fr-FR" dirty="0"/>
          </a:p>
          <a:p>
            <a:r>
              <a:rPr lang="fr-FR" dirty="0"/>
              <a:t>Et enfin…</a:t>
            </a:r>
          </a:p>
          <a:p>
            <a:r>
              <a:rPr lang="fr-FR" dirty="0"/>
              <a:t>c) 1615 : A Amboine</a:t>
            </a:r>
          </a:p>
          <a:p>
            <a:r>
              <a:rPr lang="fr-FR" dirty="0"/>
              <a:t>Les Anglais de l’EIC (1600)…</a:t>
            </a:r>
          </a:p>
          <a:p>
            <a:endParaRPr lang="fr-FR" dirty="0"/>
          </a:p>
          <a:p>
            <a:r>
              <a:rPr lang="fr-FR" dirty="0"/>
              <a:t>*Les compagnies à charte</a:t>
            </a:r>
          </a:p>
          <a:p>
            <a:r>
              <a:rPr lang="fr-FR" dirty="0"/>
              <a:t>Quelques principes et chiffres pour comprendre…</a:t>
            </a:r>
          </a:p>
        </p:txBody>
      </p:sp>
      <p:pic>
        <p:nvPicPr>
          <p:cNvPr id="8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DB34CA55-7C52-6F66-9623-9980E66F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CF402CB-D5B4-1447-1652-F0970FAF0557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B100A0-7885-C74A-A112-C8506B3792F7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83BB22C-7EFE-6734-DC78-3B1EB591B60A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189578" y="4682318"/>
            <a:ext cx="603014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4B2AB16-B77D-6C01-66F1-E7DF545A4B35}"/>
              </a:ext>
            </a:extLst>
          </p:cNvPr>
          <p:cNvCxnSpPr>
            <a:cxnSpLocks/>
          </p:cNvCxnSpPr>
          <p:nvPr/>
        </p:nvCxnSpPr>
        <p:spPr>
          <a:xfrm>
            <a:off x="4408227" y="2329822"/>
            <a:ext cx="652458" cy="6159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786EE06-03CF-C24A-095F-A52F406E6AA0}"/>
              </a:ext>
            </a:extLst>
          </p:cNvPr>
          <p:cNvCxnSpPr>
            <a:cxnSpLocks/>
          </p:cNvCxnSpPr>
          <p:nvPr/>
        </p:nvCxnSpPr>
        <p:spPr>
          <a:xfrm flipV="1">
            <a:off x="5127033" y="4603148"/>
            <a:ext cx="603014" cy="5215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ABF0524-8B3E-A262-3C1E-1D47066A772E}"/>
              </a:ext>
            </a:extLst>
          </p:cNvPr>
          <p:cNvCxnSpPr>
            <a:cxnSpLocks/>
          </p:cNvCxnSpPr>
          <p:nvPr/>
        </p:nvCxnSpPr>
        <p:spPr>
          <a:xfrm>
            <a:off x="2161021" y="5120156"/>
            <a:ext cx="78839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24266DA-51B8-21DF-3C9D-4FE604584F93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9D4E7B6-641E-BE9E-E50D-821E2520B2EA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300A6C-D468-7C98-A634-086AFF546D0E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CEF9AE-367D-DA45-79F4-57ECC122D1E2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4223971-CB26-95DC-C09D-43755CAD4690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2BBA241-B2BB-0296-DE2B-186DB5CC828E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5F7E758-DA4B-3A95-AF98-18B5C6CEEEC8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B5387E8-CE9B-E077-019A-65A0363B5C4E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35C2E10-1E27-2817-C14B-93A9148CBA2D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D2FE986-031C-DE0E-4546-D91762E0C91D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4A4A3CF-D84E-BB73-9595-7A6145F7006B}"/>
              </a:ext>
            </a:extLst>
          </p:cNvPr>
          <p:cNvCxnSpPr>
            <a:cxnSpLocks/>
          </p:cNvCxnSpPr>
          <p:nvPr/>
        </p:nvCxnSpPr>
        <p:spPr>
          <a:xfrm flipV="1">
            <a:off x="9709313" y="4188966"/>
            <a:ext cx="596020" cy="4510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33B5911-CED0-68A1-AC74-4B34B73B015C}"/>
              </a:ext>
            </a:extLst>
          </p:cNvPr>
          <p:cNvCxnSpPr>
            <a:cxnSpLocks/>
          </p:cNvCxnSpPr>
          <p:nvPr/>
        </p:nvCxnSpPr>
        <p:spPr>
          <a:xfrm>
            <a:off x="5189578" y="3075892"/>
            <a:ext cx="2008460" cy="158706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5681D02-2E0F-AF9F-B1F9-CB25CD50C891}"/>
              </a:ext>
            </a:extLst>
          </p:cNvPr>
          <p:cNvCxnSpPr>
            <a:cxnSpLocks/>
          </p:cNvCxnSpPr>
          <p:nvPr/>
        </p:nvCxnSpPr>
        <p:spPr>
          <a:xfrm>
            <a:off x="6033455" y="4570529"/>
            <a:ext cx="3675858" cy="694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5942410-E559-73C3-2D7D-8E01263B931F}"/>
              </a:ext>
            </a:extLst>
          </p:cNvPr>
          <p:cNvCxnSpPr>
            <a:cxnSpLocks/>
          </p:cNvCxnSpPr>
          <p:nvPr/>
        </p:nvCxnSpPr>
        <p:spPr>
          <a:xfrm>
            <a:off x="7198038" y="4682318"/>
            <a:ext cx="2491652" cy="15413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DB468FD-106F-8F2B-B963-E937D3241514}"/>
              </a:ext>
            </a:extLst>
          </p:cNvPr>
          <p:cNvCxnSpPr>
            <a:cxnSpLocks/>
          </p:cNvCxnSpPr>
          <p:nvPr/>
        </p:nvCxnSpPr>
        <p:spPr>
          <a:xfrm>
            <a:off x="6096000" y="4682318"/>
            <a:ext cx="3613313" cy="111788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602C25D-8A59-AAF1-D04C-2DBF8C92102D}"/>
              </a:ext>
            </a:extLst>
          </p:cNvPr>
          <p:cNvCxnSpPr>
            <a:cxnSpLocks/>
          </p:cNvCxnSpPr>
          <p:nvPr/>
        </p:nvCxnSpPr>
        <p:spPr>
          <a:xfrm flipV="1">
            <a:off x="9689690" y="4242848"/>
            <a:ext cx="637758" cy="59360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280EF7D-5601-1E68-3591-2E6D97780389}"/>
              </a:ext>
            </a:extLst>
          </p:cNvPr>
          <p:cNvCxnSpPr>
            <a:cxnSpLocks/>
          </p:cNvCxnSpPr>
          <p:nvPr/>
        </p:nvCxnSpPr>
        <p:spPr>
          <a:xfrm flipV="1">
            <a:off x="9689690" y="4272586"/>
            <a:ext cx="622637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8B4BF33-34D8-8B18-4063-5DFD6DE282CE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2E37FA5-7E5B-58E3-1AEA-ADBB5BDFDB0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9689690" y="4836457"/>
            <a:ext cx="205625" cy="3286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DF821D4-1642-BE54-292D-9F72EDE7E83D}"/>
              </a:ext>
            </a:extLst>
          </p:cNvPr>
          <p:cNvCxnSpPr>
            <a:cxnSpLocks/>
          </p:cNvCxnSpPr>
          <p:nvPr/>
        </p:nvCxnSpPr>
        <p:spPr>
          <a:xfrm flipV="1">
            <a:off x="5453759" y="309716"/>
            <a:ext cx="1744279" cy="296688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3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63CA-6502-BC75-06D9-684C40DA9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A67D3C53-000D-1B1C-8F54-F41D6895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21" y="135631"/>
            <a:ext cx="8793829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D3143A-C0ED-8449-DE22-7A6DF04A2F00}"/>
              </a:ext>
            </a:extLst>
          </p:cNvPr>
          <p:cNvSpPr/>
          <p:nvPr/>
        </p:nvSpPr>
        <p:spPr>
          <a:xfrm>
            <a:off x="91050" y="135631"/>
            <a:ext cx="3504878" cy="63401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*Pour les marchands </a:t>
            </a:r>
            <a:r>
              <a:rPr lang="fr-FR" sz="1700" u="sng" dirty="0"/>
              <a:t>d’un Etat</a:t>
            </a:r>
          </a:p>
          <a:p>
            <a:r>
              <a:rPr lang="fr-FR" sz="1700" dirty="0"/>
              <a:t>Eliminer les concurrences ; Donc…</a:t>
            </a:r>
          </a:p>
          <a:p>
            <a:r>
              <a:rPr lang="fr-FR" sz="1700" dirty="0"/>
              <a:t>S’unir dans une </a:t>
            </a:r>
            <a:r>
              <a:rPr lang="fr-FR" sz="1700" u="sng" dirty="0"/>
              <a:t>compagnie à actions </a:t>
            </a:r>
            <a:r>
              <a:rPr lang="fr-FR" sz="1700" dirty="0"/>
              <a:t>Pour…</a:t>
            </a:r>
          </a:p>
          <a:p>
            <a:endParaRPr lang="fr-FR" sz="1700" dirty="0"/>
          </a:p>
          <a:p>
            <a:r>
              <a:rPr lang="fr-FR" sz="1700" dirty="0"/>
              <a:t>a) En Asie, ne pas subir les vexations des souverains et se trouver en </a:t>
            </a:r>
            <a:r>
              <a:rPr lang="fr-FR" sz="1700" i="1" u="sng" dirty="0"/>
              <a:t>monopsone</a:t>
            </a:r>
            <a:r>
              <a:rPr lang="fr-FR" sz="1700" u="sng" dirty="0"/>
              <a:t>, seul acheteur</a:t>
            </a:r>
            <a:r>
              <a:rPr lang="fr-FR" sz="1700" dirty="0"/>
              <a:t>, pour ne pas enchérir à la hausse sur les prix d’achat</a:t>
            </a:r>
          </a:p>
          <a:p>
            <a:endParaRPr lang="fr-FR" sz="800" dirty="0"/>
          </a:p>
          <a:p>
            <a:r>
              <a:rPr lang="fr-FR" sz="1700" dirty="0"/>
              <a:t>b) En Europe, se trouver en </a:t>
            </a:r>
            <a:r>
              <a:rPr lang="fr-FR" sz="1700" i="1" u="sng" dirty="0"/>
              <a:t>monopole</a:t>
            </a:r>
            <a:r>
              <a:rPr lang="fr-FR" sz="1700" u="sng" dirty="0"/>
              <a:t>, seul vendeur</a:t>
            </a:r>
            <a:r>
              <a:rPr lang="fr-FR" sz="1700" dirty="0"/>
              <a:t>, pour ne pas enchérir à la baisse sur les prix de vente</a:t>
            </a:r>
          </a:p>
          <a:p>
            <a:endParaRPr lang="fr-FR" sz="800" dirty="0"/>
          </a:p>
          <a:p>
            <a:r>
              <a:rPr lang="fr-FR" sz="1700" dirty="0"/>
              <a:t>c) Et pour cela, </a:t>
            </a:r>
            <a:r>
              <a:rPr lang="fr-FR" sz="1700" u="sng" dirty="0"/>
              <a:t>obtenir de son Etat une charte</a:t>
            </a:r>
            <a:r>
              <a:rPr lang="fr-FR" sz="1700" dirty="0"/>
              <a:t> octroyant de nombreuses prérogatives souveraines… Administration de territoires, Esclaves, </a:t>
            </a:r>
            <a:r>
              <a:rPr lang="fr-FR" sz="1700" u="sng" dirty="0"/>
              <a:t>armées, guerres et traités</a:t>
            </a:r>
          </a:p>
          <a:p>
            <a:endParaRPr lang="fr-FR" sz="800" dirty="0"/>
          </a:p>
          <a:p>
            <a:r>
              <a:rPr lang="fr-FR" sz="1700" dirty="0"/>
              <a:t>Plus qu’une simple </a:t>
            </a:r>
            <a:r>
              <a:rPr lang="fr-FR" sz="1700" i="1" dirty="0"/>
              <a:t>corporation</a:t>
            </a:r>
          </a:p>
          <a:p>
            <a:r>
              <a:rPr lang="fr-FR" sz="1700" dirty="0"/>
              <a:t>Un Etat extérieur légitimé par l’Etat</a:t>
            </a:r>
          </a:p>
          <a:p>
            <a:endParaRPr lang="fr-FR" sz="800" dirty="0"/>
          </a:p>
          <a:p>
            <a:r>
              <a:rPr lang="fr-FR" sz="1700" dirty="0"/>
              <a:t>*Cinq exemples pour comparer…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9EE5F9F-8573-1FDE-A47C-CEE82F1C27D8}"/>
              </a:ext>
            </a:extLst>
          </p:cNvPr>
          <p:cNvSpPr/>
          <p:nvPr/>
        </p:nvSpPr>
        <p:spPr>
          <a:xfrm>
            <a:off x="10270139" y="3751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F8396FE-2DF0-6299-FA55-CCD23A2B397B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68270A5-927C-9E6E-EC5C-45C9A188182B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AA37478-9FFE-797D-A004-F1D67F7F5C6D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35451A6-CC2D-0A2E-DFA4-BD4526350C39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FEA5E54-CC2F-8EDE-BDF5-9C6A98C1579B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A843BA5-F608-2E32-A048-5C83E53C4414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89F1D5C-744F-39D5-456A-256F55C332ED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9E4B988-DC67-E62D-36A8-4827C088F6E9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3F73034-D1A1-4711-98F8-66D95DC5F8FE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1262E4D-50C5-2CAC-25EB-EFCC8B9E4C54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99AD132-3C35-47CB-8E67-DB3C24BFD72A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F49B588-4C28-9983-CD3B-39B231745F15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67C6784-F06F-1632-D26A-EE54C73A5360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74C42F0-3C28-7E1A-7C49-94FE1700F66A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B456A00-2D23-73E1-626B-9A34C19E1D70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C04B0FE-743B-2458-2DF4-26E348DBA1F0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0F704B6-CE81-11AA-24F9-3A65B29364E2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F302E1F-1B81-8D72-52F6-C5536C15895F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F419E65-BB9C-EF17-ED80-B696A8AAA407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7176A0B-8931-5EE0-A507-1524CC89F41A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232CFAD-64EE-0435-B926-EE44857566BC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A524BA7-5389-3093-6B06-8DE1F3E8B25F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3DD322E-7C98-A3B4-2E24-599564223F8A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21FD785-7634-82F6-C8F3-4144DAAC0667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11850C0-F40E-ACB3-BBA9-B36A907D4332}"/>
              </a:ext>
            </a:extLst>
          </p:cNvPr>
          <p:cNvSpPr/>
          <p:nvPr/>
        </p:nvSpPr>
        <p:spPr>
          <a:xfrm>
            <a:off x="5060998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1DCFA2A-FEF2-BD6B-6D5D-A21D15E81EC0}"/>
              </a:ext>
            </a:extLst>
          </p:cNvPr>
          <p:cNvSpPr/>
          <p:nvPr/>
        </p:nvSpPr>
        <p:spPr>
          <a:xfrm>
            <a:off x="5202317" y="3401953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404A9F4-197D-79B9-C9F9-44DD612937E9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C80F453-F3F0-5DCB-5E2E-FFDDDA622393}"/>
              </a:ext>
            </a:extLst>
          </p:cNvPr>
          <p:cNvSpPr/>
          <p:nvPr/>
        </p:nvSpPr>
        <p:spPr>
          <a:xfrm>
            <a:off x="5104363" y="33528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D03E6BD-A7EA-D248-596A-C062A8CD6B7C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ADA7655-8390-6716-47EB-2396065AFD6B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725EA63-04BA-C813-6F4D-92B8B78B55C3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E545306-819B-58E3-FDCF-6C32570B88C0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342B776-E769-B7A2-8DD5-79D5525BD866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E8FEF99-1AE8-25D2-E292-C505F7A2D2CC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EEAA227-8740-1901-61C9-7DA3E29DBFED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09022FD-B365-CD18-56E5-05F4AA6D9B8C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3396A89-EF1F-6472-3A5C-42DB0CA3EABD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EB8E4D1-B0CE-5D3E-666B-A35EE8314AF8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901DC064-C917-E01B-833A-7B3B6EEB2B13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94BBCBB-247B-CE73-CCC9-D41C0F66C53F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7B3A18F-7ED9-0DE6-2533-780C215E5AA2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6886200-4857-FBC0-7250-DD242F1815EF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356CB8C-2775-1B73-DDCA-CEFE4BB5262C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0C9962A-853F-1314-67F2-3B78A9B539C8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09A0D8D-2200-3675-F278-835ED8146FB2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AD29F9A-0FAC-DE4B-E53D-EB68B4080846}"/>
              </a:ext>
            </a:extLst>
          </p:cNvPr>
          <p:cNvSpPr/>
          <p:nvPr/>
        </p:nvSpPr>
        <p:spPr>
          <a:xfrm>
            <a:off x="4635783" y="27987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3C6E3F81-D292-ADAD-6EB8-B743449A9953}"/>
              </a:ext>
            </a:extLst>
          </p:cNvPr>
          <p:cNvSpPr/>
          <p:nvPr/>
        </p:nvSpPr>
        <p:spPr>
          <a:xfrm>
            <a:off x="5135096" y="31035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A10875B-4769-302C-8459-9438C053DDAA}"/>
              </a:ext>
            </a:extLst>
          </p:cNvPr>
          <p:cNvSpPr/>
          <p:nvPr/>
        </p:nvSpPr>
        <p:spPr>
          <a:xfrm>
            <a:off x="4303525" y="273236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C979B69B-2C31-64E8-F6B3-78A70B16E59B}"/>
              </a:ext>
            </a:extLst>
          </p:cNvPr>
          <p:cNvSpPr/>
          <p:nvPr/>
        </p:nvSpPr>
        <p:spPr>
          <a:xfrm>
            <a:off x="4379369" y="292236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7799517-01A6-488E-1CEB-ED5E8CC0412A}"/>
              </a:ext>
            </a:extLst>
          </p:cNvPr>
          <p:cNvSpPr/>
          <p:nvPr/>
        </p:nvSpPr>
        <p:spPr>
          <a:xfrm>
            <a:off x="5286104" y="348278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9544FDA-C1D9-1ADB-4D12-A3FA78D34AC3}"/>
              </a:ext>
            </a:extLst>
          </p:cNvPr>
          <p:cNvSpPr/>
          <p:nvPr/>
        </p:nvSpPr>
        <p:spPr>
          <a:xfrm>
            <a:off x="5135096" y="294649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329226A-F2BB-4355-0C80-F3EC462311E4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3246D9E-DDA1-24E5-8694-4A342893933F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DD30F56-8839-F9DE-9165-38C6980EAB77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91C9A25-4E1B-C023-B57A-60EAA61DF7A5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4DDA6D3-953B-3E98-924B-15CD7A711919}"/>
              </a:ext>
            </a:extLst>
          </p:cNvPr>
          <p:cNvSpPr/>
          <p:nvPr/>
        </p:nvSpPr>
        <p:spPr>
          <a:xfrm>
            <a:off x="4907841" y="2594404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4038A37-B491-8F29-A39D-2E9EDD9A44DA}"/>
              </a:ext>
            </a:extLst>
          </p:cNvPr>
          <p:cNvSpPr/>
          <p:nvPr/>
        </p:nvSpPr>
        <p:spPr>
          <a:xfrm rot="2517914">
            <a:off x="5043307" y="1894909"/>
            <a:ext cx="150268" cy="3539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06F919D-731F-5836-0E9A-DC5E43D702C6}"/>
              </a:ext>
            </a:extLst>
          </p:cNvPr>
          <p:cNvSpPr/>
          <p:nvPr/>
        </p:nvSpPr>
        <p:spPr>
          <a:xfrm>
            <a:off x="5071118" y="194947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F64B64-8B00-854F-5B4D-144F7799D0CE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2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49F7-EBB6-3E0B-B043-3FF63290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1EE30901-AE21-E51E-7342-5965A4B8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21" y="135631"/>
            <a:ext cx="8793829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591C9E57-0E4B-1F8B-690F-A91971C64F49}"/>
              </a:ext>
            </a:extLst>
          </p:cNvPr>
          <p:cNvSpPr/>
          <p:nvPr/>
        </p:nvSpPr>
        <p:spPr>
          <a:xfrm>
            <a:off x="10270139" y="3751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D10D9AE-9B09-63C4-811F-8E32EEE50CE2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640AFE8-F5D7-FF01-B153-76087CDC3E67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2BB4793-9EBA-0815-128B-00E2E50F764C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AFFABB2-FF5E-56C8-3FDC-C8A5BF5FB28E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352E81E-E5BB-4B34-9496-8F377841A0C8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BD668E6-A98E-18B4-1DC5-1A8E6D3D095A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3D139A6-3C9B-849F-B08C-7A5CD71CE6C6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BC874BD-07B4-8016-A7D3-A5D874448BFB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EAD6C6B-437D-9AD0-E2F0-7EF8AA496045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43868CC-2C46-918E-6C4E-E90C3D0913FD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A79EAE6-22F8-3741-8C8C-7417DAE3A344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26C799A-9612-83F1-040B-40F0EF553467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18AEB3D-25CC-D37D-3226-C88FE2EBFD59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F146783-34EE-E8A7-AE6D-E16DF946FF16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61F3156-E2F7-3C23-1A52-F217682ADA35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F97D3ED-E9B2-B241-23CA-884111F787EC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C18DD15-F0FA-98C5-F08B-82D87063C51D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F9AF676-382D-44A9-4DEF-4640E07FBE2F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0D7B0ED-A471-8EFC-89CD-A68884B1B916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74B0F9D-0CB4-684A-7205-C5DD671CACCC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B79954E-E501-859C-862C-7E67D40BB553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38EC366-54C8-0E77-F3E7-1D8ABB9E5B2F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58AC126-EA6C-81A5-538C-2249AC1585B2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76B1451-563F-B0B0-7451-7D28B74CDD6C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484F1EF-C4C8-C27F-CB78-D1756BE24CDD}"/>
              </a:ext>
            </a:extLst>
          </p:cNvPr>
          <p:cNvSpPr/>
          <p:nvPr/>
        </p:nvSpPr>
        <p:spPr>
          <a:xfrm>
            <a:off x="5060998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1C2C39B-4689-A78F-C969-06740564E9F5}"/>
              </a:ext>
            </a:extLst>
          </p:cNvPr>
          <p:cNvSpPr/>
          <p:nvPr/>
        </p:nvSpPr>
        <p:spPr>
          <a:xfrm>
            <a:off x="5202317" y="3401953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C47A3AE-476A-8167-D106-87EB21905D93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3DE6E2A-41AB-B3F4-8BF1-FD6ABE04D38A}"/>
              </a:ext>
            </a:extLst>
          </p:cNvPr>
          <p:cNvSpPr/>
          <p:nvPr/>
        </p:nvSpPr>
        <p:spPr>
          <a:xfrm>
            <a:off x="5104363" y="33528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FC30984-4922-6D39-8F45-0D7FF8B02098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7CF7BB8-1947-CFC5-5A1C-A8078B99BB12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CC18F26-57E7-8732-C632-756B975B68CB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093A83F-1DB2-46B1-CD9A-BF429F1B8AA8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5E74F66B-0CDA-D947-288F-1F0D3D121610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D99756F-883B-9F1A-63A2-1F16429872AA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C9046A9-082B-9FBE-A5A7-B55AE5F277A9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DFA125EF-3F2D-711C-6AB5-C75960B96281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2E5CECD-D2BF-D6A9-405F-1F84EAA80901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A034281-E9E2-882C-2265-A56123E57F3F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AAA754C-D4FE-B29F-3B60-D3F8867E2C02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5BD543A-F484-2C00-D2C7-B41CD0ED9365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11CFD23C-D341-2389-FAF4-E42363FDD19A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7D3AE9C-6BFD-B92A-A166-2FE4EBA46C7A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5FD3826-2342-308A-EB7D-A338EE3BB751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46FEE898-500A-FBD3-3030-DE563E91EFF5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40E8EE5-3878-8EF7-46B4-A78EF96B0AA5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A81AB17-A343-D8B4-5DDC-6DEB720EDA09}"/>
              </a:ext>
            </a:extLst>
          </p:cNvPr>
          <p:cNvSpPr/>
          <p:nvPr/>
        </p:nvSpPr>
        <p:spPr>
          <a:xfrm>
            <a:off x="4635783" y="27987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F2AE7642-4A93-2D81-20D2-DED6FB01C181}"/>
              </a:ext>
            </a:extLst>
          </p:cNvPr>
          <p:cNvSpPr/>
          <p:nvPr/>
        </p:nvSpPr>
        <p:spPr>
          <a:xfrm>
            <a:off x="5135096" y="31035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2FDD551-2BAA-A6F4-ABDF-A4BF669BD00B}"/>
              </a:ext>
            </a:extLst>
          </p:cNvPr>
          <p:cNvSpPr/>
          <p:nvPr/>
        </p:nvSpPr>
        <p:spPr>
          <a:xfrm>
            <a:off x="4303525" y="273236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42C8F77-310C-C2FA-B617-13EAB5389C22}"/>
              </a:ext>
            </a:extLst>
          </p:cNvPr>
          <p:cNvSpPr/>
          <p:nvPr/>
        </p:nvSpPr>
        <p:spPr>
          <a:xfrm>
            <a:off x="4379369" y="292236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42B8957F-C25B-B1F8-876D-EBFECF45016A}"/>
              </a:ext>
            </a:extLst>
          </p:cNvPr>
          <p:cNvSpPr/>
          <p:nvPr/>
        </p:nvSpPr>
        <p:spPr>
          <a:xfrm>
            <a:off x="5286104" y="348278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12A14642-FBD0-65BA-B7D5-F32F2B16F2FE}"/>
              </a:ext>
            </a:extLst>
          </p:cNvPr>
          <p:cNvSpPr/>
          <p:nvPr/>
        </p:nvSpPr>
        <p:spPr>
          <a:xfrm>
            <a:off x="5135096" y="294649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99B930C-D4B3-6CE4-706D-3F1B24CAA6E4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C9F5E2F-C3CC-4176-147D-C4A6445A091C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473C4D8-661C-B660-994E-DD35A32C2456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AD186E3-A191-FE46-9A28-780558FCF5BD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2866A67-A2AF-B248-FDB0-D0A7FAF0F85E}"/>
              </a:ext>
            </a:extLst>
          </p:cNvPr>
          <p:cNvSpPr/>
          <p:nvPr/>
        </p:nvSpPr>
        <p:spPr>
          <a:xfrm>
            <a:off x="4907841" y="2594404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DA473DA-3088-2070-C584-C12EEDAABB86}"/>
              </a:ext>
            </a:extLst>
          </p:cNvPr>
          <p:cNvSpPr/>
          <p:nvPr/>
        </p:nvSpPr>
        <p:spPr>
          <a:xfrm rot="2517914">
            <a:off x="5043307" y="1894909"/>
            <a:ext cx="150268" cy="3539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7150FE9-B453-B38E-42A5-E3B912CD66CA}"/>
              </a:ext>
            </a:extLst>
          </p:cNvPr>
          <p:cNvSpPr/>
          <p:nvPr/>
        </p:nvSpPr>
        <p:spPr>
          <a:xfrm>
            <a:off x="5071118" y="194947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C0C90EE-829D-1AC9-2E1F-3D86BBDA4907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BA10E-B46F-55AC-3D59-6565B0700B31}"/>
              </a:ext>
            </a:extLst>
          </p:cNvPr>
          <p:cNvSpPr/>
          <p:nvPr/>
        </p:nvSpPr>
        <p:spPr>
          <a:xfrm>
            <a:off x="91050" y="135631"/>
            <a:ext cx="3096463" cy="6540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*1600-1858 : L’EIC anglaise</a:t>
            </a:r>
          </a:p>
          <a:p>
            <a:r>
              <a:rPr lang="fr-FR" dirty="0"/>
              <a:t>*Union de 200 marchands</a:t>
            </a:r>
          </a:p>
          <a:p>
            <a:r>
              <a:rPr lang="fr-FR" dirty="0"/>
              <a:t>Dirigée par les 24 plus gros actionnaires, les </a:t>
            </a:r>
            <a:r>
              <a:rPr lang="fr-FR" i="1" dirty="0" err="1"/>
              <a:t>Commitees</a:t>
            </a:r>
            <a:endParaRPr lang="fr-FR" i="1" dirty="0"/>
          </a:p>
          <a:p>
            <a:r>
              <a:rPr lang="fr-FR" dirty="0"/>
              <a:t>Le </a:t>
            </a:r>
            <a:r>
              <a:rPr lang="fr-FR" i="1" dirty="0"/>
              <a:t>petit parlement</a:t>
            </a:r>
            <a:r>
              <a:rPr lang="fr-FR" dirty="0"/>
              <a:t>, William Pitt</a:t>
            </a:r>
          </a:p>
          <a:p>
            <a:r>
              <a:rPr lang="fr-FR" dirty="0"/>
              <a:t>*Capital de 400 000 livres</a:t>
            </a:r>
          </a:p>
          <a:p>
            <a:endParaRPr lang="fr-FR" dirty="0"/>
          </a:p>
          <a:p>
            <a:r>
              <a:rPr lang="fr-FR" sz="1700" dirty="0"/>
              <a:t>*1602-1798 : La VOC </a:t>
            </a:r>
            <a:r>
              <a:rPr lang="fr-FR" sz="1700" dirty="0" err="1"/>
              <a:t>holland</a:t>
            </a:r>
            <a:r>
              <a:rPr lang="fr-FR" sz="1700" dirty="0"/>
              <a:t>.</a:t>
            </a:r>
          </a:p>
          <a:p>
            <a:r>
              <a:rPr lang="fr-FR" sz="1700" dirty="0"/>
              <a:t>Dirigée par les 17 </a:t>
            </a:r>
            <a:r>
              <a:rPr lang="fr-FR" sz="1700" i="1" dirty="0" err="1"/>
              <a:t>Heeren</a:t>
            </a:r>
            <a:endParaRPr lang="fr-FR" sz="1700" i="1" dirty="0"/>
          </a:p>
          <a:p>
            <a:r>
              <a:rPr lang="fr-FR" sz="1700" dirty="0"/>
              <a:t>*Capital de 6 millions de florins</a:t>
            </a:r>
          </a:p>
          <a:p>
            <a:r>
              <a:rPr lang="fr-FR" sz="1700" dirty="0"/>
              <a:t>Partagé entre 1 100 </a:t>
            </a:r>
            <a:r>
              <a:rPr lang="fr-FR" sz="1700" u="sng" dirty="0"/>
              <a:t>actionnaires</a:t>
            </a:r>
          </a:p>
          <a:p>
            <a:r>
              <a:rPr lang="fr-FR" sz="1700" u="sng" dirty="0"/>
              <a:t>Large base actionnariale</a:t>
            </a:r>
          </a:p>
          <a:p>
            <a:endParaRPr lang="fr-FR" dirty="0"/>
          </a:p>
          <a:p>
            <a:r>
              <a:rPr lang="fr-FR" dirty="0"/>
              <a:t>*1621-1792 : La WIC </a:t>
            </a:r>
            <a:r>
              <a:rPr lang="fr-FR" dirty="0" err="1"/>
              <a:t>holl</a:t>
            </a:r>
            <a:r>
              <a:rPr lang="fr-FR" sz="1700" dirty="0" err="1"/>
              <a:t>and</a:t>
            </a:r>
            <a:r>
              <a:rPr lang="fr-FR" sz="1700" dirty="0"/>
              <a:t>.</a:t>
            </a:r>
            <a:r>
              <a:rPr lang="fr-FR" sz="1200" dirty="0"/>
              <a:t> </a:t>
            </a:r>
            <a:r>
              <a:rPr lang="fr-FR" dirty="0"/>
              <a:t>*Capital de 7 millions de florins</a:t>
            </a:r>
          </a:p>
          <a:p>
            <a:r>
              <a:rPr lang="fr-FR" dirty="0"/>
              <a:t>Dont 500 000 florins investis par les Etats généraux</a:t>
            </a:r>
          </a:p>
          <a:p>
            <a:endParaRPr lang="fr-FR" sz="800" dirty="0"/>
          </a:p>
          <a:p>
            <a:endParaRPr lang="fr-FR" sz="800" dirty="0"/>
          </a:p>
          <a:p>
            <a:r>
              <a:rPr lang="fr-FR" sz="1700" dirty="0"/>
              <a:t>*1664 : 2 compagnies françaises</a:t>
            </a:r>
          </a:p>
          <a:p>
            <a:r>
              <a:rPr lang="fr-FR" sz="1700" dirty="0"/>
              <a:t>*Capital : Roi et famille royale : 45% ; Négociants : 20%</a:t>
            </a:r>
          </a:p>
          <a:p>
            <a:r>
              <a:rPr lang="fr-FR" sz="1700" dirty="0"/>
              <a:t>*</a:t>
            </a:r>
            <a:r>
              <a:rPr lang="fr-FR" sz="1700" u="sng" dirty="0"/>
              <a:t>Dirigées par le pouvoir royal</a:t>
            </a:r>
          </a:p>
          <a:p>
            <a:r>
              <a:rPr lang="fr-FR" sz="1700" dirty="0"/>
              <a:t>*1674-1720-69 : Faillites,  renaissance et disparition</a:t>
            </a:r>
          </a:p>
        </p:txBody>
      </p:sp>
    </p:spTree>
    <p:extLst>
      <p:ext uri="{BB962C8B-B14F-4D97-AF65-F5344CB8AC3E}">
        <p14:creationId xmlns:p14="http://schemas.microsoft.com/office/powerpoint/2010/main" val="335045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98023-3939-21E9-FB2F-D9FA47342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884767F1-903B-800B-6AEF-0D668A01A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21" y="135631"/>
            <a:ext cx="8793829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AC3F790-8D27-EAE0-FAB3-116A121F66DD}"/>
              </a:ext>
            </a:extLst>
          </p:cNvPr>
          <p:cNvSpPr/>
          <p:nvPr/>
        </p:nvSpPr>
        <p:spPr>
          <a:xfrm>
            <a:off x="10270139" y="37510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C1E08F7-8280-321C-7B82-CF1A2E222799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620B438-9778-BEEE-CBD7-57B05D2813F3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2BADAEE-DA60-FB6C-A53A-2E483C937467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C35345-6544-435F-7E3A-54F224E959C6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B261346-365C-E3AB-2BA4-D5C8BA511228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A00C617-685E-3021-9B2A-7AD63D3A1AA8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D9FF8FB-F763-CB42-D270-E961C3E93303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906F748-4FDB-1C9E-83CD-EBFC33E5D826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44735E0-5A78-4AB3-779C-E19AB1E2A8D3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3484479-DBAB-6FD1-1B4B-FB5BB7F82C19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3B4F00C-15CC-2B09-A194-2382AD35D4E3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202AF68-DF76-254F-EA8A-66FF16ED4C54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57EC7F4-1355-F7F3-3B31-17BD60707F57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81832EA-5F23-67B9-1FF5-687EB0294B0C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27BD1FF-114B-9620-E89D-8C17616DCF8C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B585721-1D14-2A45-06C9-9827E6F51117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E8429A1-D55B-9C5B-FF79-08BDA42796A1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CDF99DF-8908-564A-60A6-535AE3AFA151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6EA997F-B9C2-928C-2637-18086EFC4093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DDD267B-71AB-53E1-95F3-5C4E0489C783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1FF809B0-FD0A-7803-BB62-ACB9AA3854BB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ABFCE7A4-E0A8-8BC5-BED0-C9CD59876710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31E56CC-42A6-03E1-2AD6-FE89D5BE6841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46A248B-9C1B-5D8C-1289-12E3D0171B8E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35711665-6A48-29CB-13F7-F238976B6C2D}"/>
              </a:ext>
            </a:extLst>
          </p:cNvPr>
          <p:cNvSpPr/>
          <p:nvPr/>
        </p:nvSpPr>
        <p:spPr>
          <a:xfrm>
            <a:off x="5060998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AF78F3D-9384-E4AF-C421-5ABFBCCDF05B}"/>
              </a:ext>
            </a:extLst>
          </p:cNvPr>
          <p:cNvSpPr/>
          <p:nvPr/>
        </p:nvSpPr>
        <p:spPr>
          <a:xfrm>
            <a:off x="5202317" y="3401953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2C8C2664-8ED5-E75F-EF10-240C4C429C56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AABFA8AE-B964-D361-352B-FDB41774D008}"/>
              </a:ext>
            </a:extLst>
          </p:cNvPr>
          <p:cNvSpPr/>
          <p:nvPr/>
        </p:nvSpPr>
        <p:spPr>
          <a:xfrm>
            <a:off x="5104363" y="33528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31CCAB9D-484E-D60C-7341-96FFC0B6575E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489FFBB5-4354-DA36-0408-CBE8CECF1BF1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D71381DB-FD0F-2681-C6A0-19C0B6F51813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6BC82E65-0478-7090-FD67-70A9DB196B11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DF967B49-D170-5603-A2F7-76CF19EE44F5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43CA8D6-660E-A20E-E7D7-894CD2FC15DE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87359CC0-BFBC-36A8-5FD0-2F3616544895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284C0701-34D9-6B1A-E043-323DE47381CB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8AF9DCD5-94CE-75C4-3F6C-68531A641917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6087F2B6-EA65-AF98-7341-C2DC812E04A9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EA530C9F-6553-229C-58C5-F2059AE300CF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7335017E-733C-D669-EF78-BFD478B8ADEE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C0D91F1D-9C68-7156-95BB-359927D5373E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9BD44E5F-515B-A292-E947-117D98957AE9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63D770EE-163F-BEA4-7ACA-C4B073F10D2B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F3FB686A-1123-5093-7631-B432B12DA646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CD0017B6-C074-3F16-131A-EF3B67551C74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31F0D82D-3096-8449-4010-F47D2B6A0229}"/>
              </a:ext>
            </a:extLst>
          </p:cNvPr>
          <p:cNvSpPr/>
          <p:nvPr/>
        </p:nvSpPr>
        <p:spPr>
          <a:xfrm rot="2517914">
            <a:off x="5043307" y="1894909"/>
            <a:ext cx="150268" cy="3539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474E753C-56D1-954D-28BB-EBF9533B0C38}"/>
              </a:ext>
            </a:extLst>
          </p:cNvPr>
          <p:cNvSpPr/>
          <p:nvPr/>
        </p:nvSpPr>
        <p:spPr>
          <a:xfrm>
            <a:off x="4635783" y="27987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F141C18F-B8D1-97BD-6B3B-B7982B5CC3B5}"/>
              </a:ext>
            </a:extLst>
          </p:cNvPr>
          <p:cNvSpPr/>
          <p:nvPr/>
        </p:nvSpPr>
        <p:spPr>
          <a:xfrm>
            <a:off x="5135096" y="31035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F7411024-FB91-07EC-143E-27C76F3656E2}"/>
              </a:ext>
            </a:extLst>
          </p:cNvPr>
          <p:cNvSpPr/>
          <p:nvPr/>
        </p:nvSpPr>
        <p:spPr>
          <a:xfrm>
            <a:off x="4303525" y="273236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2BB2CA99-8EFA-2635-9B85-9C640F2C2D65}"/>
              </a:ext>
            </a:extLst>
          </p:cNvPr>
          <p:cNvSpPr/>
          <p:nvPr/>
        </p:nvSpPr>
        <p:spPr>
          <a:xfrm>
            <a:off x="4379369" y="292236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F6C8645D-CE9E-6382-8E0C-488FD68D120F}"/>
              </a:ext>
            </a:extLst>
          </p:cNvPr>
          <p:cNvSpPr/>
          <p:nvPr/>
        </p:nvSpPr>
        <p:spPr>
          <a:xfrm>
            <a:off x="5286104" y="348278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F5FFCFBB-E266-2ACC-80EE-485332767A32}"/>
              </a:ext>
            </a:extLst>
          </p:cNvPr>
          <p:cNvSpPr/>
          <p:nvPr/>
        </p:nvSpPr>
        <p:spPr>
          <a:xfrm>
            <a:off x="5135096" y="294649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C718AA7-F517-4397-3956-3DA953937298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7495982-292E-1B8E-7693-ACD6A3253340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52D499E-6834-E308-91C1-0DB346DF6B48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CF2696D7-3067-F278-5A3D-FBF992B95B5F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898CF2E-8084-93F5-9D43-0F0B190DED35}"/>
              </a:ext>
            </a:extLst>
          </p:cNvPr>
          <p:cNvSpPr/>
          <p:nvPr/>
        </p:nvSpPr>
        <p:spPr>
          <a:xfrm>
            <a:off x="4907841" y="2594404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1CA9939-4BA4-F9DC-2CFC-A5A3B27D4EE7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9A92843-3045-785D-B633-DCAEE5271837}"/>
              </a:ext>
            </a:extLst>
          </p:cNvPr>
          <p:cNvSpPr/>
          <p:nvPr/>
        </p:nvSpPr>
        <p:spPr>
          <a:xfrm>
            <a:off x="5071118" y="194947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523DF6-E6FE-D9A9-4FD9-785015296B3D}"/>
              </a:ext>
            </a:extLst>
          </p:cNvPr>
          <p:cNvSpPr/>
          <p:nvPr/>
        </p:nvSpPr>
        <p:spPr>
          <a:xfrm>
            <a:off x="91050" y="135631"/>
            <a:ext cx="3093999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*En Asie orientale</a:t>
            </a:r>
          </a:p>
          <a:p>
            <a:r>
              <a:rPr lang="fr-FR" sz="1600" dirty="0"/>
              <a:t>Et jusqu’en 1730</a:t>
            </a:r>
          </a:p>
          <a:p>
            <a:r>
              <a:rPr lang="fr-FR" sz="1600" dirty="0"/>
              <a:t>Domination de la VOC hollandaise</a:t>
            </a:r>
          </a:p>
          <a:p>
            <a:r>
              <a:rPr lang="fr-FR" sz="1600" dirty="0"/>
              <a:t>Sur les autres compagnies</a:t>
            </a:r>
          </a:p>
          <a:p>
            <a:endParaRPr lang="fr-FR" sz="1600" dirty="0"/>
          </a:p>
          <a:p>
            <a:r>
              <a:rPr lang="fr-FR" sz="1600" dirty="0"/>
              <a:t>*Ainsi…</a:t>
            </a:r>
          </a:p>
          <a:p>
            <a:r>
              <a:rPr lang="fr-FR" sz="1600" dirty="0"/>
              <a:t>1670 : En Asie orientale…</a:t>
            </a:r>
          </a:p>
          <a:p>
            <a:r>
              <a:rPr lang="fr-FR" sz="1600" dirty="0"/>
              <a:t>Quand la VOC hollandaise</a:t>
            </a:r>
          </a:p>
          <a:p>
            <a:r>
              <a:rPr lang="fr-FR" sz="1600" dirty="0"/>
              <a:t>Envoie 120 navires/an…</a:t>
            </a:r>
          </a:p>
          <a:p>
            <a:endParaRPr lang="fr-FR" sz="1600" dirty="0"/>
          </a:p>
          <a:p>
            <a:r>
              <a:rPr lang="fr-FR" sz="1600" dirty="0"/>
              <a:t>L’EIC anglaise en envoie 50…</a:t>
            </a:r>
          </a:p>
          <a:p>
            <a:endParaRPr lang="fr-FR" sz="1600" dirty="0"/>
          </a:p>
          <a:p>
            <a:r>
              <a:rPr lang="fr-FR" sz="1600" dirty="0"/>
              <a:t>Et la Compagnie française</a:t>
            </a:r>
          </a:p>
          <a:p>
            <a:r>
              <a:rPr lang="fr-FR" sz="1600" dirty="0"/>
              <a:t>Moins de 10…</a:t>
            </a:r>
          </a:p>
          <a:p>
            <a:endParaRPr lang="fr-FR" sz="1600" dirty="0"/>
          </a:p>
          <a:p>
            <a:r>
              <a:rPr lang="fr-FR" sz="1600" dirty="0"/>
              <a:t>*Récit de cette domination…</a:t>
            </a:r>
          </a:p>
        </p:txBody>
      </p:sp>
    </p:spTree>
    <p:extLst>
      <p:ext uri="{BB962C8B-B14F-4D97-AF65-F5344CB8AC3E}">
        <p14:creationId xmlns:p14="http://schemas.microsoft.com/office/powerpoint/2010/main" val="11924174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94339</TotalTime>
  <Words>3075</Words>
  <Application>Microsoft Office PowerPoint</Application>
  <PresentationFormat>Grand écran</PresentationFormat>
  <Paragraphs>519</Paragraphs>
  <Slides>31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14 janvier 2025 (6/15)  8ème période : 1815-1914 Europe et Russie à la conquête de l’Orient et de l’Asie  1815-1914 : La conquête européenne de l’Asie Inde britannique ; Insulinde hollandaise et britannique ; Indochine britannique et française, le Siam, Etat-tampon Philippines américaines ; La Chine, de l’apogée à l’aliénation Le Japon, de l’ouverture forcée à la modernisation et à l’impérialisme  1596-1798 : En Insulinde et en Asie orientale, naissance, apogée et déclin de la VOC, compagnie hollandaise des Indes orientales 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728</cp:revision>
  <dcterms:created xsi:type="dcterms:W3CDTF">2023-07-15T08:08:34Z</dcterms:created>
  <dcterms:modified xsi:type="dcterms:W3CDTF">2025-01-14T12:58:02Z</dcterms:modified>
</cp:coreProperties>
</file>