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12915" r:id="rId2"/>
    <p:sldId id="12968" r:id="rId3"/>
    <p:sldId id="12969" r:id="rId4"/>
    <p:sldId id="12970" r:id="rId5"/>
    <p:sldId id="12837" r:id="rId6"/>
    <p:sldId id="12836" r:id="rId7"/>
    <p:sldId id="12866" r:id="rId8"/>
    <p:sldId id="12876" r:id="rId9"/>
    <p:sldId id="12877" r:id="rId10"/>
    <p:sldId id="12878" r:id="rId11"/>
    <p:sldId id="12870" r:id="rId12"/>
    <p:sldId id="12871" r:id="rId13"/>
    <p:sldId id="12886" r:id="rId14"/>
    <p:sldId id="12872" r:id="rId15"/>
    <p:sldId id="12627" r:id="rId16"/>
    <p:sldId id="12798" r:id="rId17"/>
    <p:sldId id="12938" r:id="rId18"/>
    <p:sldId id="12919" r:id="rId19"/>
    <p:sldId id="685" r:id="rId20"/>
    <p:sldId id="12838" r:id="rId21"/>
    <p:sldId id="12680" r:id="rId22"/>
    <p:sldId id="12930" r:id="rId23"/>
    <p:sldId id="12922" r:id="rId24"/>
    <p:sldId id="12879" r:id="rId25"/>
    <p:sldId id="12805" r:id="rId26"/>
    <p:sldId id="12923" r:id="rId2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66CC"/>
    <a:srgbClr val="800080"/>
    <a:srgbClr val="FF33CC"/>
    <a:srgbClr val="A88000"/>
    <a:srgbClr val="FF0000"/>
    <a:srgbClr val="FF99CC"/>
    <a:srgbClr val="ED7D31"/>
    <a:srgbClr val="FF99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BE40DA-9E28-4B5B-8203-0A0B4936E77B}" v="1" dt="2025-02-11T12:19:07.2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4061" autoAdjust="0"/>
  </p:normalViewPr>
  <p:slideViewPr>
    <p:cSldViewPr snapToGrid="0">
      <p:cViewPr varScale="1">
        <p:scale>
          <a:sx n="57" d="100"/>
          <a:sy n="57" d="100"/>
        </p:scale>
        <p:origin x="1248" y="28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079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57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phe JENTA" userId="8d1209f4831e9c53" providerId="LiveId" clId="{40BE40DA-9E28-4B5B-8203-0A0B4936E77B}"/>
    <pc:docChg chg="addSld delSld modSld">
      <pc:chgData name="Christophe JENTA" userId="8d1209f4831e9c53" providerId="LiveId" clId="{40BE40DA-9E28-4B5B-8203-0A0B4936E77B}" dt="2025-02-11T12:19:24.474" v="3" actId="207"/>
      <pc:docMkLst>
        <pc:docMk/>
      </pc:docMkLst>
      <pc:sldChg chg="del">
        <pc:chgData name="Christophe JENTA" userId="8d1209f4831e9c53" providerId="LiveId" clId="{40BE40DA-9E28-4B5B-8203-0A0B4936E77B}" dt="2025-02-11T12:19:02.189" v="0" actId="47"/>
        <pc:sldMkLst>
          <pc:docMk/>
          <pc:sldMk cId="855543228" sldId="12916"/>
        </pc:sldMkLst>
      </pc:sldChg>
      <pc:sldChg chg="del">
        <pc:chgData name="Christophe JENTA" userId="8d1209f4831e9c53" providerId="LiveId" clId="{40BE40DA-9E28-4B5B-8203-0A0B4936E77B}" dt="2025-02-11T12:19:02.189" v="0" actId="47"/>
        <pc:sldMkLst>
          <pc:docMk/>
          <pc:sldMk cId="3046269148" sldId="12917"/>
        </pc:sldMkLst>
      </pc:sldChg>
      <pc:sldChg chg="del">
        <pc:chgData name="Christophe JENTA" userId="8d1209f4831e9c53" providerId="LiveId" clId="{40BE40DA-9E28-4B5B-8203-0A0B4936E77B}" dt="2025-02-11T12:19:02.189" v="0" actId="47"/>
        <pc:sldMkLst>
          <pc:docMk/>
          <pc:sldMk cId="570125209" sldId="12918"/>
        </pc:sldMkLst>
      </pc:sldChg>
      <pc:sldChg chg="modSp add mod">
        <pc:chgData name="Christophe JENTA" userId="8d1209f4831e9c53" providerId="LiveId" clId="{40BE40DA-9E28-4B5B-8203-0A0B4936E77B}" dt="2025-02-11T12:19:19.941" v="2" actId="207"/>
        <pc:sldMkLst>
          <pc:docMk/>
          <pc:sldMk cId="1974298326" sldId="12968"/>
        </pc:sldMkLst>
        <pc:spChg chg="mod">
          <ac:chgData name="Christophe JENTA" userId="8d1209f4831e9c53" providerId="LiveId" clId="{40BE40DA-9E28-4B5B-8203-0A0B4936E77B}" dt="2025-02-11T12:19:19.941" v="2" actId="207"/>
          <ac:spMkLst>
            <pc:docMk/>
            <pc:sldMk cId="1974298326" sldId="12968"/>
            <ac:spMk id="169" creationId="{A551A045-543E-1780-B5F7-5A9516E69BB5}"/>
          </ac:spMkLst>
        </pc:spChg>
      </pc:sldChg>
      <pc:sldChg chg="modSp add mod">
        <pc:chgData name="Christophe JENTA" userId="8d1209f4831e9c53" providerId="LiveId" clId="{40BE40DA-9E28-4B5B-8203-0A0B4936E77B}" dt="2025-02-11T12:19:24.474" v="3" actId="207"/>
        <pc:sldMkLst>
          <pc:docMk/>
          <pc:sldMk cId="285424606" sldId="12969"/>
        </pc:sldMkLst>
        <pc:spChg chg="mod">
          <ac:chgData name="Christophe JENTA" userId="8d1209f4831e9c53" providerId="LiveId" clId="{40BE40DA-9E28-4B5B-8203-0A0B4936E77B}" dt="2025-02-11T12:19:24.474" v="3" actId="207"/>
          <ac:spMkLst>
            <pc:docMk/>
            <pc:sldMk cId="285424606" sldId="12969"/>
            <ac:spMk id="169" creationId="{67E1E440-735D-3D49-610E-02A7541031B5}"/>
          </ac:spMkLst>
        </pc:spChg>
      </pc:sldChg>
      <pc:sldChg chg="add">
        <pc:chgData name="Christophe JENTA" userId="8d1209f4831e9c53" providerId="LiveId" clId="{40BE40DA-9E28-4B5B-8203-0A0B4936E77B}" dt="2025-02-11T12:19:07.282" v="1"/>
        <pc:sldMkLst>
          <pc:docMk/>
          <pc:sldMk cId="1143572007" sldId="1297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6FC7D-208C-4200-80F1-58C54DF61311}" type="datetimeFigureOut">
              <a:rPr lang="fr-FR" smtClean="0"/>
              <a:t>11/02/2025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8EEF5-CB38-4A89-B626-937F0418F1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3243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EEC858-FA00-0718-D343-9C98CE8E0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439F0F6-A1EB-81DF-216E-972D8FA23A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AF10317-C8D8-7B2D-E75D-F0C2DDED97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E410174-543A-6EE8-E238-3F84E95FB3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3378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624036-8034-3907-7871-A66B7B6B7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1D687ED-48C4-2508-7862-9D658CBF06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B718CCF-5341-8055-D25F-EE62343889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8C6E93B-58F4-CA16-CF15-A71C3DB3CA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7689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2CBAB-4E48-F5DD-3945-77A6DCB06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91C13A5-5E86-2461-ED12-BE89F4C1B4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4084182-86C6-22DA-7FE9-7533B75162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A123A7D-EE0E-2AFB-3FC5-7CAFBDEC2F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8857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F67296-5B1B-9DD4-FF5A-471D2A2AD8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9043515-2F6D-9B9F-50EE-1CF1D64ED3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E99338-FAD2-AD4F-A9BF-C4355162A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11/02/2025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44F583-B7B0-9218-E9F0-1CFAC77FD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487827-E836-F825-3514-B3AFD9907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7592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0CBDD0-D9A7-49FA-CC68-F404EE8ED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D8F4A01-CBC3-D89B-07A8-6FC0E76E0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9A791-885B-2CAD-5454-8A8053A3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11/02/2025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E558C9-49C2-5367-E1F4-39841A57C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BF7FD8-99B2-E73F-D143-EF4F530DD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6917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0133D76-BE7B-987B-352F-E6E4CF2012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9F9D6FC-9F68-B4E6-0777-1A25D950B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9E2C48-DDA2-AF8F-68E8-C2C44DF4D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11/02/2025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6A0ACE-B8AD-ECAF-6108-A1575F60E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AF0659-6A72-B598-0505-94A7ECD43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1058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9C6050-5FF3-A6CA-9AE3-6D01DD598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3BE383-F99A-4BA3-9E1E-89C146B69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5669FF-9EDB-6F38-F1F4-B7D00C7DB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11/02/2025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6B7B5B-1B2F-06A6-7CD0-4A1869E79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99A841-3C61-18F8-FEA2-55A0455B6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3842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43A4A5-DD17-E09C-079F-0BC7F32A6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48D810-D375-68D8-EF23-45990070B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2DCE4D-1AFA-91E4-FC81-3342F6F27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11/02/2025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2885DA-216C-7738-3AF0-841DD790D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857197-A31A-8EDA-B76A-12CB39746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6534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3B447D-DCCA-CC9A-E414-62218BC52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07D8ED-E3DD-46C4-9FCB-D8E2F6A399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4BC07B4-5449-C4C7-FF84-E97B894C9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C0E8F6-B64B-AE5E-0152-B684B5A5A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11/02/2025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D7EADD-F237-6481-F669-59F925EE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2BBCC74-23B2-99FF-36CA-94CD74B6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757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706B9B-FE0E-FF30-3723-285FB6826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F1CAD3-2D56-D5E8-FB5C-7135E0BAA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4124FB-1FF6-D354-C70F-39AC85E7A1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6587CBA-8376-91EF-A7E1-66A287D4A6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564D291-C34F-2CF1-8638-7D353E9485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E18531A-4F4C-CFC4-3697-5F9A7A9B3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11/02/2025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6841637-9455-558E-C263-E9B804ADD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09B2068-92F0-42E8-8B60-5EA54D3AB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498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6BE2FF-DC42-25F9-E898-255E6EA47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1242D52-F96F-B9D9-8C87-A2BB5AC5E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11/02/2025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EA8E3B-5BD1-18E9-685F-795C67EF2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177FA0E-F141-F12E-2814-985562CD3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5238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6C37C13-A9C7-02A1-C000-2FC52227C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11/02/2025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E57F3F0-DF95-EAAC-8C98-10C2F4602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2AB1A3-A832-5D80-9C2C-EFD8C9688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8216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AC2E13-D123-1DC8-1A37-A8F18836B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624102-41C9-B4B7-95F0-DADA548E2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3FA0B1-E0C2-BD6D-6D16-C02C3205C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1F5B9C3-92C4-E761-1530-58C914D7D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11/02/2025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54B34E0-06A0-68FB-22B7-48FC3217A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58E414D-F3D9-C9E0-C131-5F7B94936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2007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797928-4556-A6E4-3430-4858052AA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E031682-520A-12FF-74E1-E5E96BE869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2F12565-FA80-076D-26A5-F3D9C9983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BBE40B2-5C23-6E7D-D90B-D9DA3D5B5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11/02/2025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2D1E4AD-C1C5-14C4-1D32-DEDA4AA13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E2CEA53-824F-7705-56DA-06A10F841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095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FB83035-2E99-264F-C75D-FAEA5AD1C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7EB7441-AF8E-64FA-5227-5E49FCD32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2F164-3EA9-BCC7-BEB4-FEF71A53C3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9047B-FEEF-465E-84F3-3E61BB1ECC56}" type="datetimeFigureOut">
              <a:rPr lang="fr-FR" smtClean="0"/>
              <a:t>11/02/2025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3ABF87-EFF2-DC93-90CC-77800DCF9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855A21-142E-FC54-FFBE-1CA4E22FA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243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5.wdp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13F17-682A-1CA1-3F9B-A7857429C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110EBCB0-3B83-D2B5-E9D3-C5A97ADB2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181" y="136525"/>
            <a:ext cx="11555638" cy="6584950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ctr">
            <a:noAutofit/>
          </a:bodyPr>
          <a:lstStyle/>
          <a:p>
            <a:pPr algn="ctr">
              <a:lnSpc>
                <a:spcPct val="107000"/>
              </a:lnSpc>
            </a:pPr>
            <a:r>
              <a:rPr lang="fr-FR" altLang="fr-FR" sz="2200" b="1" dirty="0">
                <a:latin typeface="+mn-lt"/>
                <a:cs typeface="Arial" panose="020B0604020202020204" pitchFamily="34" charset="0"/>
              </a:rPr>
              <a:t>LE PARTAGE DU MONDE, de</a:t>
            </a:r>
            <a:r>
              <a:rPr lang="fr-FR" sz="2200" b="1" dirty="0">
                <a:latin typeface="+mn-lt"/>
                <a:cs typeface="Arial" panose="020B0604020202020204" pitchFamily="34" charset="0"/>
              </a:rPr>
              <a:t> l’an 200 av. JC à nos jours</a:t>
            </a:r>
            <a:br>
              <a:rPr lang="fr-FR" sz="2200" b="1" dirty="0">
                <a:latin typeface="+mn-lt"/>
                <a:cs typeface="Arial" panose="020B0604020202020204" pitchFamily="34" charset="0"/>
              </a:rPr>
            </a:br>
            <a:r>
              <a:rPr lang="fr-FR" sz="2200" b="1" dirty="0">
                <a:latin typeface="+mn-lt"/>
                <a:cs typeface="Arial" panose="020B0604020202020204" pitchFamily="34" charset="0"/>
              </a:rPr>
              <a:t>Esquisse d’une histoire géopolitique universelle</a:t>
            </a:r>
            <a:br>
              <a:rPr lang="fr-FR" sz="2200" b="1" dirty="0">
                <a:latin typeface="+mn-lt"/>
                <a:cs typeface="Arial" panose="020B0604020202020204" pitchFamily="34" charset="0"/>
              </a:rPr>
            </a:br>
            <a:br>
              <a:rPr lang="fr-FR" sz="2200" b="1" dirty="0">
                <a:latin typeface="+mn-lt"/>
                <a:cs typeface="Arial" panose="020B0604020202020204" pitchFamily="34" charset="0"/>
              </a:rPr>
            </a:br>
            <a:r>
              <a:rPr lang="fr-FR" sz="2200" b="1" dirty="0">
                <a:latin typeface="+mn-lt"/>
                <a:cs typeface="Arial" panose="020B0604020202020204" pitchFamily="34" charset="0"/>
              </a:rPr>
              <a:t>Mardi 14 janvier 2025 (6/15</a:t>
            </a:r>
            <a:br>
              <a:rPr lang="fr-FR" sz="22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200" b="1" dirty="0">
                <a:latin typeface="+mn-lt"/>
                <a:cs typeface="Arial" panose="020B0604020202020204" pitchFamily="34" charset="0"/>
              </a:rPr>
              <a:t>Mardi 28 janvier 2025 (7/15)</a:t>
            </a:r>
            <a:br>
              <a:rPr lang="fr-FR" altLang="fr-FR" sz="2200" b="1" dirty="0">
                <a:latin typeface="+mn-lt"/>
                <a:cs typeface="Arial" panose="020B0604020202020204" pitchFamily="34" charset="0"/>
              </a:rPr>
            </a:br>
            <a:br>
              <a:rPr lang="fr-FR" altLang="fr-FR" sz="22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200" b="1" dirty="0">
                <a:latin typeface="+mn-lt"/>
                <a:cs typeface="Arial" panose="020B0604020202020204" pitchFamily="34" charset="0"/>
              </a:rPr>
              <a:t>8</a:t>
            </a:r>
            <a:r>
              <a:rPr lang="fr-FR" altLang="fr-FR" sz="2200" b="1" baseline="30000" dirty="0">
                <a:latin typeface="+mn-lt"/>
                <a:cs typeface="Arial" panose="020B0604020202020204" pitchFamily="34" charset="0"/>
              </a:rPr>
              <a:t>ème</a:t>
            </a:r>
            <a:r>
              <a:rPr lang="fr-FR" altLang="fr-FR" sz="2200" b="1" dirty="0">
                <a:latin typeface="+mn-lt"/>
                <a:cs typeface="Arial" panose="020B0604020202020204" pitchFamily="34" charset="0"/>
              </a:rPr>
              <a:t> période : 1815-1914</a:t>
            </a:r>
            <a:br>
              <a:rPr lang="fr-FR" altLang="fr-FR" sz="2200" b="1" dirty="0">
                <a:latin typeface="+mn-lt"/>
                <a:cs typeface="Arial" panose="020B0604020202020204" pitchFamily="34" charset="0"/>
              </a:rPr>
            </a:br>
            <a:r>
              <a:rPr lang="fr-FR" sz="2200" b="1" kern="0" dirty="0">
                <a:effectLst/>
                <a:latin typeface="+mn-lt"/>
                <a:ea typeface="Times New Roman" panose="02020603050405020304" pitchFamily="18" charset="0"/>
              </a:rPr>
              <a:t>Europe et Russie à la conquête de l’Orient et de l’Asie</a:t>
            </a:r>
            <a:br>
              <a:rPr lang="fr-FR" sz="2200" b="1" kern="0" dirty="0">
                <a:effectLst/>
                <a:latin typeface="+mn-lt"/>
                <a:ea typeface="Times New Roman" panose="02020603050405020304" pitchFamily="18" charset="0"/>
              </a:rPr>
            </a:br>
            <a:br>
              <a:rPr lang="fr-FR" sz="2200" kern="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fr-FR" sz="2200" b="1" kern="0" dirty="0">
                <a:effectLst/>
                <a:latin typeface="+mn-lt"/>
                <a:ea typeface="Times New Roman" panose="02020603050405020304" pitchFamily="18" charset="0"/>
              </a:rPr>
              <a:t>1</a:t>
            </a:r>
            <a:r>
              <a:rPr lang="fr-FR" sz="2200" b="1" dirty="0">
                <a:latin typeface="+mn-lt"/>
              </a:rPr>
              <a:t>815-1914 : La colonisation européenne de l’Asie</a:t>
            </a:r>
            <a:br>
              <a:rPr lang="fr-FR" sz="2200" dirty="0">
                <a:latin typeface="+mn-lt"/>
              </a:rPr>
            </a:br>
            <a:br>
              <a:rPr lang="fr-FR" sz="2200" dirty="0">
                <a:latin typeface="+mn-lt"/>
              </a:rPr>
            </a:br>
            <a:r>
              <a:rPr lang="fr-FR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250-1603 : Le Japon des empereurs de Kyoto</a:t>
            </a:r>
            <a:br>
              <a:rPr lang="fr-FR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fr-FR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Le Japon féodal des 1</a:t>
            </a:r>
            <a:r>
              <a:rPr lang="fr-FR" sz="2200" kern="100" baseline="300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ers</a:t>
            </a:r>
            <a:r>
              <a:rPr lang="fr-FR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et 2</a:t>
            </a:r>
            <a:r>
              <a:rPr lang="fr-FR" sz="2200" kern="100" baseline="300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èmes</a:t>
            </a:r>
            <a:r>
              <a:rPr lang="fr-FR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shoguns de Kamakura et Ashikaga</a:t>
            </a:r>
            <a:br>
              <a:rPr lang="fr-FR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fr-FR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1603-1720 : Le Japon centralisé des 3</a:t>
            </a:r>
            <a:r>
              <a:rPr lang="fr-FR" sz="2200" kern="100" baseline="300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èmes</a:t>
            </a:r>
            <a:r>
              <a:rPr lang="fr-FR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shogun Tokugawa : unification et développement intérieur, fermeture extérieure</a:t>
            </a:r>
            <a:br>
              <a:rPr lang="fr-FR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fr-FR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fr-FR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Suite…</a:t>
            </a:r>
            <a:endParaRPr lang="fr-FR" sz="22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84D0B54-0494-415F-4F28-2B3EAAFA3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70544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D7CB34-AA7A-F238-593F-A14879EC15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7DD0EF6-36CD-5834-DE37-25911D11DB7A}"/>
              </a:ext>
            </a:extLst>
          </p:cNvPr>
          <p:cNvSpPr/>
          <p:nvPr/>
        </p:nvSpPr>
        <p:spPr>
          <a:xfrm>
            <a:off x="94160" y="172329"/>
            <a:ext cx="5230008" cy="523220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*Tout changera au XIXe siècle ; Avec…</a:t>
            </a:r>
          </a:p>
          <a:p>
            <a:r>
              <a:rPr lang="fr-FR" dirty="0"/>
              <a:t>*1853 : L’arrivée agressive des Occidentaux…</a:t>
            </a:r>
          </a:p>
          <a:p>
            <a:endParaRPr lang="fr-FR" dirty="0"/>
          </a:p>
          <a:p>
            <a:r>
              <a:rPr lang="fr-FR" dirty="0"/>
              <a:t>- En termes de modèle : l’Europe et non plus la Chine</a:t>
            </a:r>
          </a:p>
          <a:p>
            <a:endParaRPr lang="fr-FR" dirty="0"/>
          </a:p>
          <a:p>
            <a:r>
              <a:rPr lang="fr-FR" dirty="0"/>
              <a:t>- Et en termes de politique extérieure</a:t>
            </a:r>
          </a:p>
          <a:p>
            <a:r>
              <a:rPr lang="fr-FR" dirty="0"/>
              <a:t>Ce sera l’impérialisme japonais en Asie, 1875-1945</a:t>
            </a:r>
          </a:p>
          <a:p>
            <a:r>
              <a:rPr lang="fr-FR" dirty="0"/>
              <a:t>Et cette fois-ci, un succès</a:t>
            </a:r>
          </a:p>
          <a:p>
            <a:r>
              <a:rPr lang="fr-FR" dirty="0"/>
              <a:t>Aussi étendu et foudroyant,…</a:t>
            </a:r>
          </a:p>
          <a:p>
            <a:r>
              <a:rPr lang="fr-FR" dirty="0"/>
              <a:t>Que, lui aussi, temporaire</a:t>
            </a:r>
          </a:p>
          <a:p>
            <a:endParaRPr lang="fr-FR" dirty="0"/>
          </a:p>
          <a:p>
            <a:r>
              <a:rPr lang="fr-FR" sz="1700" dirty="0"/>
              <a:t>*Donc globalement…</a:t>
            </a:r>
          </a:p>
          <a:p>
            <a:r>
              <a:rPr lang="fr-FR" sz="1700" dirty="0"/>
              <a:t>- Une histoire extérieure du Japon relativement </a:t>
            </a:r>
            <a:r>
              <a:rPr lang="fr-FR" sz="1700" i="1" dirty="0"/>
              <a:t>limitée</a:t>
            </a:r>
          </a:p>
          <a:p>
            <a:r>
              <a:rPr lang="fr-FR" sz="1700" dirty="0"/>
              <a:t>- Tout en restant </a:t>
            </a:r>
            <a:r>
              <a:rPr lang="fr-FR" sz="1700" u="sng" dirty="0"/>
              <a:t>toujours</a:t>
            </a:r>
            <a:r>
              <a:rPr lang="fr-FR" sz="1700" dirty="0"/>
              <a:t> ouvert aux influences extérieures</a:t>
            </a:r>
          </a:p>
          <a:p>
            <a:r>
              <a:rPr lang="fr-FR" sz="1700" dirty="0"/>
              <a:t>- Et tout en développant son propre modèle </a:t>
            </a:r>
          </a:p>
          <a:p>
            <a:r>
              <a:rPr lang="fr-FR" sz="1700" dirty="0"/>
              <a:t>Et donc sa propre histoire intérieure…</a:t>
            </a:r>
          </a:p>
          <a:p>
            <a:endParaRPr lang="fr-FR" sz="1700" dirty="0"/>
          </a:p>
          <a:p>
            <a:r>
              <a:rPr lang="fr-FR" sz="1700" dirty="0"/>
              <a:t>*L’histoire intérieure…</a:t>
            </a:r>
          </a:p>
        </p:txBody>
      </p:sp>
      <p:pic>
        <p:nvPicPr>
          <p:cNvPr id="5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7A2AAB8E-AF00-3B80-D0D2-0C580E508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071" y="175871"/>
            <a:ext cx="6589092" cy="494181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C2BD188D-E20F-4BAB-7DF2-4E56D4ABA9C2}"/>
              </a:ext>
            </a:extLst>
          </p:cNvPr>
          <p:cNvSpPr/>
          <p:nvPr/>
        </p:nvSpPr>
        <p:spPr>
          <a:xfrm>
            <a:off x="10914841" y="1266192"/>
            <a:ext cx="132705" cy="113186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0D3AFA-B9E2-0504-A002-94E1D145DA44}"/>
              </a:ext>
            </a:extLst>
          </p:cNvPr>
          <p:cNvSpPr/>
          <p:nvPr/>
        </p:nvSpPr>
        <p:spPr>
          <a:xfrm>
            <a:off x="5413580" y="172329"/>
            <a:ext cx="653708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1800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C515A65-7657-FAAF-51F3-9A31A53D405C}"/>
              </a:ext>
            </a:extLst>
          </p:cNvPr>
          <p:cNvSpPr/>
          <p:nvPr/>
        </p:nvSpPr>
        <p:spPr>
          <a:xfrm>
            <a:off x="9471722" y="1548665"/>
            <a:ext cx="237239" cy="19332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9E22522F-9FDD-3790-1B09-2EC5AAFA8286}"/>
              </a:ext>
            </a:extLst>
          </p:cNvPr>
          <p:cNvCxnSpPr>
            <a:cxnSpLocks/>
            <a:stCxn id="14" idx="6"/>
            <a:endCxn id="21" idx="3"/>
          </p:cNvCxnSpPr>
          <p:nvPr/>
        </p:nvCxnSpPr>
        <p:spPr>
          <a:xfrm flipV="1">
            <a:off x="9708961" y="1628751"/>
            <a:ext cx="516357" cy="16576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>
            <a:extLst>
              <a:ext uri="{FF2B5EF4-FFF2-40B4-BE49-F238E27FC236}">
                <a16:creationId xmlns:a16="http://schemas.microsoft.com/office/drawing/2014/main" id="{83C63DCB-4F46-2BC7-6CAB-24706B68CC99}"/>
              </a:ext>
            </a:extLst>
          </p:cNvPr>
          <p:cNvSpPr/>
          <p:nvPr/>
        </p:nvSpPr>
        <p:spPr>
          <a:xfrm>
            <a:off x="10205884" y="1532141"/>
            <a:ext cx="132705" cy="113186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5B034C1C-3118-E803-9115-1E8F75346020}"/>
              </a:ext>
            </a:extLst>
          </p:cNvPr>
          <p:cNvCxnSpPr>
            <a:cxnSpLocks/>
            <a:endCxn id="7" idx="3"/>
          </p:cNvCxnSpPr>
          <p:nvPr/>
        </p:nvCxnSpPr>
        <p:spPr>
          <a:xfrm flipV="1">
            <a:off x="10334822" y="1362802"/>
            <a:ext cx="599453" cy="225932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4763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06018-6498-DC7F-B40D-464798A9E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2A87CB-8640-632D-25ED-7717B3794A20}"/>
              </a:ext>
            </a:extLst>
          </p:cNvPr>
          <p:cNvSpPr/>
          <p:nvPr/>
        </p:nvSpPr>
        <p:spPr>
          <a:xfrm>
            <a:off x="94160" y="172329"/>
            <a:ext cx="5053027" cy="53553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2) L’histoire intérieure</a:t>
            </a:r>
          </a:p>
          <a:p>
            <a:r>
              <a:rPr lang="fr-FR" dirty="0"/>
              <a:t>Une histoire plus riche et plus complexe</a:t>
            </a:r>
          </a:p>
          <a:p>
            <a:r>
              <a:rPr lang="fr-FR" dirty="0"/>
              <a:t>Résumé en six étapes…</a:t>
            </a:r>
          </a:p>
          <a:p>
            <a:endParaRPr lang="fr-FR" dirty="0"/>
          </a:p>
          <a:p>
            <a:r>
              <a:rPr lang="fr-FR" dirty="0"/>
              <a:t>1) 645 : A partir du modèle impérial chinois</a:t>
            </a:r>
          </a:p>
          <a:p>
            <a:r>
              <a:rPr lang="fr-FR" dirty="0"/>
              <a:t>Se met en place un Etat impérial japonais centralisé</a:t>
            </a:r>
          </a:p>
          <a:p>
            <a:endParaRPr lang="fr-FR" dirty="0"/>
          </a:p>
          <a:p>
            <a:r>
              <a:rPr lang="fr-FR" dirty="0"/>
              <a:t>*Mais contrairement au puissant empire chinois</a:t>
            </a:r>
          </a:p>
          <a:p>
            <a:r>
              <a:rPr lang="fr-FR" u="sng" dirty="0"/>
              <a:t>Qui réussira au même moment</a:t>
            </a:r>
          </a:p>
          <a:p>
            <a:r>
              <a:rPr lang="fr-FR" dirty="0"/>
              <a:t>A annihiler ses forces centrifuges…</a:t>
            </a:r>
          </a:p>
          <a:p>
            <a:endParaRPr lang="fr-FR" dirty="0"/>
          </a:p>
          <a:p>
            <a:r>
              <a:rPr lang="fr-FR" dirty="0"/>
              <a:t>L’empire japonais conservera</a:t>
            </a:r>
          </a:p>
          <a:p>
            <a:r>
              <a:rPr lang="fr-FR" dirty="0"/>
              <a:t>Son ancienne structure clanique…</a:t>
            </a:r>
          </a:p>
          <a:p>
            <a:endParaRPr lang="fr-FR" dirty="0"/>
          </a:p>
          <a:p>
            <a:r>
              <a:rPr lang="fr-FR" dirty="0"/>
              <a:t>Structure clanique, dès le début, </a:t>
            </a:r>
            <a:r>
              <a:rPr lang="fr-FR" i="1" dirty="0"/>
              <a:t>ver dans le fruit</a:t>
            </a:r>
          </a:p>
          <a:p>
            <a:r>
              <a:rPr lang="fr-FR" dirty="0"/>
              <a:t>Qui empêchera la construction d’un véritable Etat</a:t>
            </a:r>
          </a:p>
          <a:p>
            <a:endParaRPr lang="fr-FR" dirty="0"/>
          </a:p>
          <a:p>
            <a:r>
              <a:rPr lang="fr-FR" dirty="0"/>
              <a:t>*Avec comme conséquences</a:t>
            </a:r>
          </a:p>
          <a:p>
            <a:r>
              <a:rPr lang="fr-FR" dirty="0"/>
              <a:t>L’échec de la centralisation et la féodalisation…</a:t>
            </a:r>
          </a:p>
        </p:txBody>
      </p:sp>
      <p:pic>
        <p:nvPicPr>
          <p:cNvPr id="3" name="Image 2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07597EBA-AE92-43FA-389F-A70A3E5416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26" t="29676" r="11144" b="15430"/>
          <a:stretch/>
        </p:blipFill>
        <p:spPr>
          <a:xfrm>
            <a:off x="5296683" y="157262"/>
            <a:ext cx="6763389" cy="65847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Image 3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E8270388-C8F9-DF6A-3E59-186E1B0FCE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631" t="79341"/>
          <a:stretch/>
        </p:blipFill>
        <p:spPr>
          <a:xfrm>
            <a:off x="9158990" y="4877270"/>
            <a:ext cx="2901082" cy="186472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A6CAD134-2075-03BC-FF71-C8BEFBDACDC6}"/>
              </a:ext>
            </a:extLst>
          </p:cNvPr>
          <p:cNvSpPr/>
          <p:nvPr/>
        </p:nvSpPr>
        <p:spPr>
          <a:xfrm>
            <a:off x="8416366" y="4483509"/>
            <a:ext cx="262011" cy="21678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8447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2C526A-1937-B628-242A-D3B8E255F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56D0FB8-5331-B51F-7802-FDF87DABAE9F}"/>
              </a:ext>
            </a:extLst>
          </p:cNvPr>
          <p:cNvSpPr/>
          <p:nvPr/>
        </p:nvSpPr>
        <p:spPr>
          <a:xfrm>
            <a:off x="94159" y="172329"/>
            <a:ext cx="5097273" cy="61093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2) A partir de 850</a:t>
            </a:r>
          </a:p>
          <a:p>
            <a:r>
              <a:rPr lang="fr-FR" sz="1700" dirty="0"/>
              <a:t>L’échec de la centralisation…</a:t>
            </a:r>
          </a:p>
          <a:p>
            <a:endParaRPr lang="fr-FR" sz="1700" dirty="0"/>
          </a:p>
          <a:p>
            <a:r>
              <a:rPr lang="fr-FR" sz="1700" dirty="0"/>
              <a:t>*Le pouvoir central décline</a:t>
            </a:r>
          </a:p>
          <a:p>
            <a:r>
              <a:rPr lang="fr-FR" sz="1700" u="sng" dirty="0"/>
              <a:t>Un déclin long et progressif commence</a:t>
            </a:r>
            <a:r>
              <a:rPr lang="fr-FR" sz="1700" dirty="0"/>
              <a:t> ; Et qui aboutit…</a:t>
            </a:r>
          </a:p>
          <a:p>
            <a:endParaRPr lang="fr-FR" sz="1700" dirty="0"/>
          </a:p>
          <a:p>
            <a:r>
              <a:rPr lang="fr-FR" sz="1700" dirty="0"/>
              <a:t>3) 1200 : La féodalisation…</a:t>
            </a:r>
          </a:p>
          <a:p>
            <a:r>
              <a:rPr lang="fr-FR" sz="1700" dirty="0"/>
              <a:t>*1200-1600 : </a:t>
            </a:r>
            <a:r>
              <a:rPr lang="fr-FR" sz="1700" u="sng" dirty="0"/>
              <a:t>Comme en Europe</a:t>
            </a:r>
            <a:r>
              <a:rPr lang="fr-FR" sz="1700" dirty="0"/>
              <a:t> plus tôt vers 900-1000</a:t>
            </a:r>
          </a:p>
          <a:p>
            <a:r>
              <a:rPr lang="fr-FR" sz="1700" dirty="0"/>
              <a:t>*Deux cas uniques dans le monde</a:t>
            </a:r>
          </a:p>
          <a:p>
            <a:r>
              <a:rPr lang="fr-FR" sz="1700" dirty="0"/>
              <a:t>Le Japon a connu son âge féodal</a:t>
            </a:r>
          </a:p>
          <a:p>
            <a:r>
              <a:rPr lang="fr-FR" sz="1700" dirty="0"/>
              <a:t>C’est-à-dire, </a:t>
            </a:r>
            <a:r>
              <a:rPr lang="fr-FR" sz="1700" u="sng" dirty="0"/>
              <a:t>comme en Europe</a:t>
            </a:r>
            <a:r>
              <a:rPr lang="fr-FR" sz="1700" dirty="0"/>
              <a:t>…</a:t>
            </a:r>
          </a:p>
          <a:p>
            <a:endParaRPr lang="fr-FR" sz="1700" dirty="0"/>
          </a:p>
          <a:p>
            <a:r>
              <a:rPr lang="fr-FR" sz="1700" dirty="0"/>
              <a:t>a) Un empire central faible, même s’il reste idéalisé</a:t>
            </a:r>
          </a:p>
          <a:p>
            <a:r>
              <a:rPr lang="fr-FR" sz="1700" dirty="0"/>
              <a:t>b) Un vide relatif comblé par un réseau de fidélités personnelles et guerrières</a:t>
            </a:r>
          </a:p>
          <a:p>
            <a:r>
              <a:rPr lang="fr-FR" sz="1700" dirty="0"/>
              <a:t>c) Un morcellement en de nombreuses </a:t>
            </a:r>
            <a:r>
              <a:rPr lang="fr-FR" sz="1700" i="1" dirty="0"/>
              <a:t>principautés</a:t>
            </a:r>
          </a:p>
          <a:p>
            <a:r>
              <a:rPr lang="fr-FR" sz="1700" dirty="0"/>
              <a:t>Et en état de guerre permanente…</a:t>
            </a:r>
          </a:p>
          <a:p>
            <a:endParaRPr lang="fr-FR" sz="1700" dirty="0"/>
          </a:p>
          <a:p>
            <a:r>
              <a:rPr lang="fr-FR" sz="1700" dirty="0"/>
              <a:t>4) Aux XVe-XVIe siècles…</a:t>
            </a:r>
          </a:p>
          <a:p>
            <a:r>
              <a:rPr lang="fr-FR" sz="1700" u="sng" dirty="0"/>
              <a:t>Cet état de guerre atteint son paroxysme</a:t>
            </a:r>
            <a:endParaRPr lang="fr-FR" sz="1700" dirty="0"/>
          </a:p>
          <a:p>
            <a:endParaRPr lang="fr-FR" sz="1700" dirty="0"/>
          </a:p>
          <a:p>
            <a:r>
              <a:rPr lang="fr-FR" sz="1700" dirty="0"/>
              <a:t>*Pour les historiens…</a:t>
            </a:r>
          </a:p>
          <a:p>
            <a:r>
              <a:rPr lang="fr-FR" sz="1700" dirty="0"/>
              <a:t>1477-1573 : L’ère des </a:t>
            </a:r>
            <a:r>
              <a:rPr lang="fr-FR" sz="1700" i="1" dirty="0" err="1"/>
              <a:t>Sengoku</a:t>
            </a:r>
            <a:r>
              <a:rPr lang="fr-FR" sz="1700" dirty="0"/>
              <a:t>, royaumes combattants</a:t>
            </a:r>
          </a:p>
        </p:txBody>
      </p:sp>
      <p:pic>
        <p:nvPicPr>
          <p:cNvPr id="3" name="Image 2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A546FA7F-554F-268F-8E51-76D08B3716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26" t="29676" r="11144" b="15430"/>
          <a:stretch/>
        </p:blipFill>
        <p:spPr>
          <a:xfrm>
            <a:off x="5296683" y="157262"/>
            <a:ext cx="6763389" cy="65847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Image 3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AE7293DA-B246-B529-1016-140867BB7C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631" t="79341"/>
          <a:stretch/>
        </p:blipFill>
        <p:spPr>
          <a:xfrm>
            <a:off x="9158990" y="4877270"/>
            <a:ext cx="2901082" cy="186472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DD065E1F-2162-BD32-390A-040D06144D6C}"/>
              </a:ext>
            </a:extLst>
          </p:cNvPr>
          <p:cNvSpPr/>
          <p:nvPr/>
        </p:nvSpPr>
        <p:spPr>
          <a:xfrm>
            <a:off x="8416366" y="4483509"/>
            <a:ext cx="262011" cy="21678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6085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427779-88F8-B231-2168-F473C4D62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F761E75-181B-E2CE-B556-29164F89EF42}"/>
              </a:ext>
            </a:extLst>
          </p:cNvPr>
          <p:cNvSpPr/>
          <p:nvPr/>
        </p:nvSpPr>
        <p:spPr>
          <a:xfrm>
            <a:off x="94159" y="172329"/>
            <a:ext cx="5097273" cy="50783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5) Il faut attendre le XVIIe siècle</a:t>
            </a:r>
          </a:p>
          <a:p>
            <a:r>
              <a:rPr lang="fr-FR" dirty="0"/>
              <a:t>Et l’ère Edo des shoguns Tokugawa</a:t>
            </a:r>
          </a:p>
          <a:p>
            <a:r>
              <a:rPr lang="fr-FR" u="sng" dirty="0"/>
              <a:t>NB : Pouvoir dont sont exclus les empereurs</a:t>
            </a:r>
          </a:p>
          <a:p>
            <a:endParaRPr lang="fr-FR" dirty="0"/>
          </a:p>
          <a:p>
            <a:r>
              <a:rPr lang="fr-FR" dirty="0"/>
              <a:t>*Pour voir apparaître</a:t>
            </a:r>
          </a:p>
          <a:p>
            <a:r>
              <a:rPr lang="fr-FR" dirty="0"/>
              <a:t>Un véritable Japon, unifié et pacifié</a:t>
            </a:r>
          </a:p>
          <a:p>
            <a:endParaRPr lang="fr-FR" dirty="0"/>
          </a:p>
          <a:p>
            <a:r>
              <a:rPr lang="fr-FR" dirty="0"/>
              <a:t>6) 1868 : Sous la pression agressive des Européens</a:t>
            </a:r>
          </a:p>
          <a:p>
            <a:r>
              <a:rPr lang="fr-FR" dirty="0"/>
              <a:t>NB : Histoire extérieure et intérieure</a:t>
            </a:r>
          </a:p>
          <a:p>
            <a:r>
              <a:rPr lang="fr-FR" dirty="0"/>
              <a:t>Définitivement liées</a:t>
            </a:r>
          </a:p>
          <a:p>
            <a:endParaRPr lang="fr-FR" dirty="0"/>
          </a:p>
          <a:p>
            <a:r>
              <a:rPr lang="fr-FR" dirty="0"/>
              <a:t>*Le Japon uni des shoguns laisse la place</a:t>
            </a:r>
          </a:p>
          <a:p>
            <a:r>
              <a:rPr lang="fr-FR" dirty="0"/>
              <a:t>A un nouveau Japon</a:t>
            </a:r>
          </a:p>
          <a:p>
            <a:r>
              <a:rPr lang="fr-FR" dirty="0"/>
              <a:t>Qui paradoxalement, choisit à la fois…</a:t>
            </a:r>
          </a:p>
          <a:p>
            <a:r>
              <a:rPr lang="fr-FR" dirty="0"/>
              <a:t>- La restauration du pouvoir </a:t>
            </a:r>
            <a:r>
              <a:rPr lang="fr-FR" i="1" dirty="0"/>
              <a:t>antique</a:t>
            </a:r>
            <a:r>
              <a:rPr lang="fr-FR" dirty="0"/>
              <a:t> de l’empereur</a:t>
            </a:r>
          </a:p>
          <a:p>
            <a:r>
              <a:rPr lang="fr-FR" dirty="0"/>
              <a:t>- Et la modernisation ; NB : Constitution en 1889</a:t>
            </a:r>
          </a:p>
          <a:p>
            <a:endParaRPr lang="fr-FR" dirty="0"/>
          </a:p>
          <a:p>
            <a:r>
              <a:rPr lang="fr-FR" dirty="0"/>
              <a:t>*Et maintenant, le récit…</a:t>
            </a:r>
          </a:p>
        </p:txBody>
      </p:sp>
      <p:pic>
        <p:nvPicPr>
          <p:cNvPr id="3" name="Image 2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4E3FC852-9FB3-D091-EF1F-0F791975A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26" t="29676" r="11144" b="15430"/>
          <a:stretch/>
        </p:blipFill>
        <p:spPr>
          <a:xfrm>
            <a:off x="5296683" y="157262"/>
            <a:ext cx="6763389" cy="65847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Image 3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4BAD25DE-0A02-0BDC-33E1-3E3F45CB1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631" t="79341"/>
          <a:stretch/>
        </p:blipFill>
        <p:spPr>
          <a:xfrm>
            <a:off x="9158990" y="4877270"/>
            <a:ext cx="2901082" cy="186472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871A455C-FCFE-AA68-60F0-840D219B292E}"/>
              </a:ext>
            </a:extLst>
          </p:cNvPr>
          <p:cNvSpPr/>
          <p:nvPr/>
        </p:nvSpPr>
        <p:spPr>
          <a:xfrm>
            <a:off x="8416366" y="4483509"/>
            <a:ext cx="262011" cy="21678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353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639220-D1BB-AB8F-7A23-1706188B15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F97A2B-DB11-FA78-6FF1-ABF67F45B5B9}"/>
              </a:ext>
            </a:extLst>
          </p:cNvPr>
          <p:cNvSpPr/>
          <p:nvPr/>
        </p:nvSpPr>
        <p:spPr>
          <a:xfrm>
            <a:off x="94159" y="172329"/>
            <a:ext cx="7560254" cy="55707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*Avec la féodalité</a:t>
            </a:r>
          </a:p>
          <a:p>
            <a:r>
              <a:rPr lang="fr-FR" dirty="0">
                <a:solidFill>
                  <a:srgbClr val="FF0000"/>
                </a:solidFill>
              </a:rPr>
              <a:t>Europe et Japon, deux cas uniques dans le monde Mais avec deux différences…</a:t>
            </a:r>
          </a:p>
          <a:p>
            <a:endParaRPr lang="fr-FR" dirty="0">
              <a:solidFill>
                <a:srgbClr val="FF0000"/>
              </a:solidFill>
            </a:endParaRPr>
          </a:p>
          <a:p>
            <a:r>
              <a:rPr lang="fr-FR" dirty="0">
                <a:solidFill>
                  <a:srgbClr val="FF0000"/>
                </a:solidFill>
              </a:rPr>
              <a:t>a) Des liens d’homme à homme ; Mais avec une primauté donnée</a:t>
            </a:r>
          </a:p>
          <a:p>
            <a:r>
              <a:rPr lang="fr-FR" dirty="0">
                <a:solidFill>
                  <a:srgbClr val="FF0000"/>
                </a:solidFill>
              </a:rPr>
              <a:t>Aux valeurs morales, respect de l’autorité, loyauté</a:t>
            </a:r>
          </a:p>
          <a:p>
            <a:r>
              <a:rPr lang="fr-FR" dirty="0">
                <a:solidFill>
                  <a:srgbClr val="FF0000"/>
                </a:solidFill>
              </a:rPr>
              <a:t>Et non-contractuelles comme en Europe</a:t>
            </a:r>
          </a:p>
          <a:p>
            <a:endParaRPr lang="fr-FR" sz="1700" dirty="0">
              <a:solidFill>
                <a:srgbClr val="FF0000"/>
              </a:solidFill>
            </a:endParaRPr>
          </a:p>
          <a:p>
            <a:r>
              <a:rPr lang="fr-FR" sz="1700" dirty="0">
                <a:solidFill>
                  <a:srgbClr val="FF0000"/>
                </a:solidFill>
              </a:rPr>
              <a:t>b) Des institutions féodales ; Mais qui semblent avoir évolué</a:t>
            </a:r>
          </a:p>
          <a:p>
            <a:r>
              <a:rPr lang="fr-FR" sz="1700" dirty="0">
                <a:solidFill>
                  <a:srgbClr val="FF0000"/>
                </a:solidFill>
              </a:rPr>
              <a:t>Plus lentement au Japon qu’en Occident</a:t>
            </a:r>
          </a:p>
          <a:p>
            <a:r>
              <a:rPr lang="fr-FR" sz="1700" dirty="0">
                <a:solidFill>
                  <a:srgbClr val="FF0000"/>
                </a:solidFill>
              </a:rPr>
              <a:t>Sans doute conséquence de la politique de claustration</a:t>
            </a:r>
          </a:p>
          <a:p>
            <a:endParaRPr lang="fr-FR" dirty="0">
              <a:solidFill>
                <a:srgbClr val="FF0000"/>
              </a:solidFill>
            </a:endParaRPr>
          </a:p>
          <a:p>
            <a:r>
              <a:rPr lang="fr-FR" dirty="0">
                <a:solidFill>
                  <a:srgbClr val="FF0000"/>
                </a:solidFill>
              </a:rPr>
              <a:t>NB : La féodalité </a:t>
            </a:r>
            <a:r>
              <a:rPr lang="fr-FR" i="1" dirty="0">
                <a:solidFill>
                  <a:srgbClr val="FF0000"/>
                </a:solidFill>
              </a:rPr>
              <a:t>stricto sensu</a:t>
            </a:r>
            <a:r>
              <a:rPr lang="fr-FR" dirty="0">
                <a:solidFill>
                  <a:srgbClr val="FF0000"/>
                </a:solidFill>
              </a:rPr>
              <a:t> prend fin après 1600</a:t>
            </a:r>
          </a:p>
          <a:p>
            <a:r>
              <a:rPr lang="fr-FR" dirty="0">
                <a:solidFill>
                  <a:srgbClr val="FF0000"/>
                </a:solidFill>
              </a:rPr>
              <a:t>Mais le Japon devrait conserver une structure féodale jusqu’au milieu du XIXe siècle</a:t>
            </a:r>
          </a:p>
          <a:p>
            <a:endParaRPr lang="fr-FR" dirty="0">
              <a:solidFill>
                <a:srgbClr val="FF0000"/>
              </a:solidFill>
            </a:endParaRPr>
          </a:p>
          <a:p>
            <a:r>
              <a:rPr lang="fr-FR" dirty="0">
                <a:solidFill>
                  <a:srgbClr val="FF0000"/>
                </a:solidFill>
              </a:rPr>
              <a:t>*Et donc…</a:t>
            </a:r>
            <a:endParaRPr lang="fr-FR" i="1" dirty="0">
              <a:solidFill>
                <a:srgbClr val="FF0000"/>
              </a:solidFill>
            </a:endParaRPr>
          </a:p>
          <a:p>
            <a:r>
              <a:rPr lang="fr-FR" i="1" dirty="0">
                <a:solidFill>
                  <a:srgbClr val="FF0000"/>
                </a:solidFill>
              </a:rPr>
              <a:t>Un esprit féodal paternaliste</a:t>
            </a:r>
            <a:endParaRPr lang="fr-FR" dirty="0">
              <a:solidFill>
                <a:srgbClr val="FF0000"/>
              </a:solidFill>
            </a:endParaRPr>
          </a:p>
          <a:p>
            <a:r>
              <a:rPr lang="fr-FR" i="1" dirty="0">
                <a:solidFill>
                  <a:srgbClr val="FF0000"/>
                </a:solidFill>
              </a:rPr>
              <a:t>Qui par sa durée même laissera au Japon</a:t>
            </a:r>
          </a:p>
          <a:p>
            <a:r>
              <a:rPr lang="fr-FR" i="1" dirty="0">
                <a:solidFill>
                  <a:srgbClr val="FF0000"/>
                </a:solidFill>
              </a:rPr>
              <a:t>Une empreinte perceptible jusqu’à nos jours</a:t>
            </a:r>
          </a:p>
          <a:p>
            <a:r>
              <a:rPr lang="fr-FR" dirty="0">
                <a:solidFill>
                  <a:srgbClr val="FF0000"/>
                </a:solidFill>
              </a:rPr>
              <a:t>Edwin </a:t>
            </a:r>
            <a:r>
              <a:rPr lang="fr-FR" dirty="0" err="1">
                <a:solidFill>
                  <a:srgbClr val="FF0000"/>
                </a:solidFill>
              </a:rPr>
              <a:t>Reischauer</a:t>
            </a:r>
            <a:r>
              <a:rPr lang="fr-FR" dirty="0">
                <a:solidFill>
                  <a:srgbClr val="FF0000"/>
                </a:solidFill>
              </a:rPr>
              <a:t>, </a:t>
            </a:r>
            <a:r>
              <a:rPr lang="fr-FR" i="1" dirty="0">
                <a:solidFill>
                  <a:srgbClr val="FF0000"/>
                </a:solidFill>
              </a:rPr>
              <a:t>Histoire du Japon et des Japonais</a:t>
            </a:r>
            <a:r>
              <a:rPr lang="fr-FR" dirty="0">
                <a:solidFill>
                  <a:srgbClr val="FF0000"/>
                </a:solidFill>
              </a:rPr>
              <a:t>, t. 1, p. 68-70</a:t>
            </a:r>
          </a:p>
        </p:txBody>
      </p:sp>
      <p:pic>
        <p:nvPicPr>
          <p:cNvPr id="3" name="Image 2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F0A4AF62-D558-B17F-8E27-7AAC7DB16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26" t="29676" r="11144" b="15430"/>
          <a:stretch/>
        </p:blipFill>
        <p:spPr>
          <a:xfrm>
            <a:off x="7858822" y="157262"/>
            <a:ext cx="4201250" cy="409027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Image 3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0DB3C492-30AA-3C24-D1E1-B2FACBCFD8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631" t="79341"/>
          <a:stretch/>
        </p:blipFill>
        <p:spPr>
          <a:xfrm>
            <a:off x="9158990" y="4877270"/>
            <a:ext cx="2901082" cy="186472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452932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3052" y="177421"/>
            <a:ext cx="11872600" cy="671915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8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250-1603 : Le Japon des empereurs de Kyoto ; Le Japon féodal des 1</a:t>
            </a:r>
            <a:r>
              <a:rPr lang="fr-FR" sz="1800" b="1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ers</a:t>
            </a:r>
            <a:r>
              <a:rPr lang="fr-FR" sz="18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et 2</a:t>
            </a:r>
            <a:r>
              <a:rPr lang="fr-FR" sz="1800" b="1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èmes</a:t>
            </a:r>
            <a:r>
              <a:rPr lang="fr-FR" sz="18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shoguns de Kamakura et Ashikaga</a:t>
            </a:r>
          </a:p>
          <a:p>
            <a:pPr>
              <a:lnSpc>
                <a:spcPct val="107000"/>
              </a:lnSpc>
            </a:pPr>
            <a:r>
              <a:rPr lang="fr-FR" sz="18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1603-1720 : Le Japon centralisé des 3</a:t>
            </a:r>
            <a:r>
              <a:rPr lang="fr-FR" sz="1800" b="1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èmes</a:t>
            </a:r>
            <a:r>
              <a:rPr lang="fr-FR" sz="18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shoguns Tokugawa : unification et développement intérieur, fermeture extérieure</a:t>
            </a:r>
          </a:p>
        </p:txBody>
      </p:sp>
      <p:pic>
        <p:nvPicPr>
          <p:cNvPr id="2" name="Picture 2" descr="C:\Users\Christophe\Pictures\My Scans\2015-11 (nov.)\scan0021.jpg">
            <a:extLst>
              <a:ext uri="{FF2B5EF4-FFF2-40B4-BE49-F238E27FC236}">
                <a16:creationId xmlns:a16="http://schemas.microsoft.com/office/drawing/2014/main" id="{3C508A0A-7BFB-8A6F-02E3-BBD481644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48" y="1108475"/>
            <a:ext cx="2866368" cy="379154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E9F18DB8-CF70-ACA7-EA09-54AC210B44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28" t="16674" r="14192" b="15545"/>
          <a:stretch/>
        </p:blipFill>
        <p:spPr>
          <a:xfrm>
            <a:off x="3217952" y="1705261"/>
            <a:ext cx="4063381" cy="417865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426F77C-55BB-CE79-D3DF-16047A18F0A8}"/>
              </a:ext>
            </a:extLst>
          </p:cNvPr>
          <p:cNvSpPr/>
          <p:nvPr/>
        </p:nvSpPr>
        <p:spPr>
          <a:xfrm>
            <a:off x="3217952" y="1705261"/>
            <a:ext cx="2379012" cy="37555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fr-FR" sz="18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Le Japon au XVIe siècle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7B70A6-BCBA-DA98-0A97-3195151BA0BB}"/>
              </a:ext>
            </a:extLst>
          </p:cNvPr>
          <p:cNvSpPr/>
          <p:nvPr/>
        </p:nvSpPr>
        <p:spPr>
          <a:xfrm>
            <a:off x="149986" y="1108475"/>
            <a:ext cx="2852730" cy="344069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fr-FR" sz="16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Le Japon du IVe au VIIIe siècle</a:t>
            </a:r>
          </a:p>
        </p:txBody>
      </p:sp>
      <p:pic>
        <p:nvPicPr>
          <p:cNvPr id="9" name="Image 8" descr="Une image contenant texte, capture d’écran, carte&#10;&#10;Description générée automatiquement">
            <a:extLst>
              <a:ext uri="{FF2B5EF4-FFF2-40B4-BE49-F238E27FC236}">
                <a16:creationId xmlns:a16="http://schemas.microsoft.com/office/drawing/2014/main" id="{06C64F48-34AF-061F-72A5-F03F0CCD71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04" t="33388" r="7553" b="19658"/>
          <a:stretch/>
        </p:blipFill>
        <p:spPr>
          <a:xfrm rot="10800000">
            <a:off x="7449865" y="3004248"/>
            <a:ext cx="4605787" cy="3791545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77D0A8F-082D-0ADD-1DAF-C1BD05E63730}"/>
              </a:ext>
            </a:extLst>
          </p:cNvPr>
          <p:cNvSpPr/>
          <p:nvPr/>
        </p:nvSpPr>
        <p:spPr>
          <a:xfrm>
            <a:off x="7449865" y="6418255"/>
            <a:ext cx="3235068" cy="37555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fr-FR" sz="18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Le Japon aux XVIe-XVIIIe siècles</a:t>
            </a:r>
          </a:p>
        </p:txBody>
      </p:sp>
    </p:spTree>
    <p:extLst>
      <p:ext uri="{BB962C8B-B14F-4D97-AF65-F5344CB8AC3E}">
        <p14:creationId xmlns:p14="http://schemas.microsoft.com/office/powerpoint/2010/main" val="17991478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9B3637-D57D-DC13-41C0-3542DC92F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9CD29DD-67A0-621F-CC67-203C942BA1BD}"/>
              </a:ext>
            </a:extLst>
          </p:cNvPr>
          <p:cNvSpPr/>
          <p:nvPr/>
        </p:nvSpPr>
        <p:spPr>
          <a:xfrm>
            <a:off x="131928" y="157262"/>
            <a:ext cx="6878472" cy="48013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/>
              <a:t>*Bref </a:t>
            </a:r>
            <a:r>
              <a:rPr lang="fr-FR" dirty="0"/>
              <a:t>rappel…</a:t>
            </a:r>
          </a:p>
          <a:p>
            <a:endParaRPr lang="fr-FR" dirty="0"/>
          </a:p>
          <a:p>
            <a:r>
              <a:rPr lang="fr-FR" dirty="0"/>
              <a:t>*L’histoire du Japon, c’est…</a:t>
            </a:r>
          </a:p>
          <a:p>
            <a:endParaRPr lang="fr-FR" dirty="0"/>
          </a:p>
          <a:p>
            <a:r>
              <a:rPr lang="fr-FR" dirty="0"/>
              <a:t>- Avec l’extérieur, jusqu’au XIXe siècle…</a:t>
            </a:r>
          </a:p>
          <a:p>
            <a:r>
              <a:rPr lang="fr-FR" dirty="0"/>
              <a:t>Un long et relatif isolement</a:t>
            </a:r>
          </a:p>
          <a:p>
            <a:r>
              <a:rPr lang="fr-FR" dirty="0"/>
              <a:t>NB : </a:t>
            </a:r>
            <a:r>
              <a:rPr lang="fr-FR" i="1" dirty="0"/>
              <a:t>La forteresse japonaise</a:t>
            </a:r>
            <a:r>
              <a:rPr lang="fr-FR" dirty="0"/>
              <a:t>, JM </a:t>
            </a:r>
            <a:r>
              <a:rPr lang="fr-FR" dirty="0" err="1"/>
              <a:t>Sallmann</a:t>
            </a:r>
            <a:r>
              <a:rPr lang="fr-FR" dirty="0"/>
              <a:t>, p. 595</a:t>
            </a:r>
          </a:p>
          <a:p>
            <a:endParaRPr lang="fr-FR" dirty="0"/>
          </a:p>
          <a:p>
            <a:r>
              <a:rPr lang="fr-FR" dirty="0"/>
              <a:t>Avec des incidences dans les deux sens</a:t>
            </a:r>
          </a:p>
          <a:p>
            <a:r>
              <a:rPr lang="fr-FR" dirty="0"/>
              <a:t>Mais une absence dans les grands enjeux géopolitiques mondiaux</a:t>
            </a:r>
          </a:p>
          <a:p>
            <a:endParaRPr lang="fr-FR" dirty="0"/>
          </a:p>
          <a:p>
            <a:r>
              <a:rPr lang="fr-FR" dirty="0"/>
              <a:t>- En revanche, à l’intérieur</a:t>
            </a:r>
          </a:p>
          <a:p>
            <a:r>
              <a:rPr lang="fr-FR" dirty="0"/>
              <a:t>Une riche et complexe histoire</a:t>
            </a:r>
          </a:p>
          <a:p>
            <a:r>
              <a:rPr lang="fr-FR" dirty="0"/>
              <a:t>Celle de la construction politique de l’Etat japonais</a:t>
            </a:r>
          </a:p>
          <a:p>
            <a:endParaRPr lang="fr-FR" dirty="0"/>
          </a:p>
          <a:p>
            <a:r>
              <a:rPr lang="fr-FR" dirty="0"/>
              <a:t>*Mais l’histoire du Japon, c’est aussi…</a:t>
            </a:r>
          </a:p>
          <a:p>
            <a:r>
              <a:rPr lang="fr-FR" dirty="0"/>
              <a:t>Deux constats et deux questions…</a:t>
            </a:r>
          </a:p>
        </p:txBody>
      </p:sp>
      <p:pic>
        <p:nvPicPr>
          <p:cNvPr id="2" name="Picture 2" descr="C:\Users\Christophe\Pictures\My Scans\2015-11 (nov.)\scan0022.jpg">
            <a:extLst>
              <a:ext uri="{FF2B5EF4-FFF2-40B4-BE49-F238E27FC236}">
                <a16:creationId xmlns:a16="http://schemas.microsoft.com/office/drawing/2014/main" id="{88448EF8-2702-5032-F96A-7442A0D3E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018" y="153536"/>
            <a:ext cx="4826758" cy="656710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8555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670AE-BC35-77E1-5E6E-516F9CD63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7D30344-4776-DF7C-B35F-0DFA55E3992C}"/>
              </a:ext>
            </a:extLst>
          </p:cNvPr>
          <p:cNvSpPr/>
          <p:nvPr/>
        </p:nvSpPr>
        <p:spPr>
          <a:xfrm>
            <a:off x="131928" y="157262"/>
            <a:ext cx="6878472" cy="563231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a) 650-700 : En s’inspirant du modèle chinois</a:t>
            </a:r>
          </a:p>
          <a:p>
            <a:r>
              <a:rPr lang="fr-FR" dirty="0"/>
              <a:t>L’empire du Japon se dote d’une structure administrative élaborée</a:t>
            </a:r>
          </a:p>
          <a:p>
            <a:endParaRPr lang="fr-FR" dirty="0"/>
          </a:p>
          <a:p>
            <a:r>
              <a:rPr lang="fr-FR" dirty="0"/>
              <a:t>*Mais dès 850, et contrairement au modèle chinois qui perdurera</a:t>
            </a:r>
          </a:p>
          <a:p>
            <a:r>
              <a:rPr lang="fr-FR" dirty="0"/>
              <a:t>C’est déjà un échec ; Et il faudra attendre le XVIIe siècle</a:t>
            </a:r>
          </a:p>
          <a:p>
            <a:r>
              <a:rPr lang="fr-FR" dirty="0"/>
              <a:t>Pour voir naître un puissant Etat centralisé</a:t>
            </a:r>
          </a:p>
          <a:p>
            <a:r>
              <a:rPr lang="fr-FR" dirty="0"/>
              <a:t>Pourquoi si tard ?</a:t>
            </a:r>
          </a:p>
          <a:p>
            <a:endParaRPr lang="fr-FR" dirty="0"/>
          </a:p>
          <a:p>
            <a:r>
              <a:rPr lang="fr-FR" dirty="0"/>
              <a:t>b) 1853 : C’est l’ouverture forcée du Japon à l’impérialisme européen</a:t>
            </a:r>
          </a:p>
          <a:p>
            <a:r>
              <a:rPr lang="fr-FR" dirty="0"/>
              <a:t>Comme la Chine à la même époque</a:t>
            </a:r>
          </a:p>
          <a:p>
            <a:endParaRPr lang="fr-FR" dirty="0"/>
          </a:p>
          <a:p>
            <a:r>
              <a:rPr lang="fr-FR" dirty="0"/>
              <a:t>*Mais contrairement à la Chine, le Japon parviendra à éviter l’aliénation</a:t>
            </a:r>
          </a:p>
          <a:p>
            <a:r>
              <a:rPr lang="fr-FR" dirty="0"/>
              <a:t>Et il réussira même à devenir l’égal des plus grandes puissances européennes, un siècle avant la Chine</a:t>
            </a:r>
          </a:p>
          <a:p>
            <a:endParaRPr lang="fr-FR" dirty="0"/>
          </a:p>
          <a:p>
            <a:r>
              <a:rPr lang="fr-FR" dirty="0"/>
              <a:t>*Là aussi dans une Asie conquise ou soumise aux Occidentaux</a:t>
            </a:r>
          </a:p>
          <a:p>
            <a:r>
              <a:rPr lang="fr-FR" dirty="0"/>
              <a:t>Pourquoi cette exception nippone ?</a:t>
            </a:r>
          </a:p>
          <a:p>
            <a:endParaRPr lang="fr-FR" dirty="0"/>
          </a:p>
          <a:p>
            <a:r>
              <a:rPr lang="fr-FR" dirty="0"/>
              <a:t>*Récit</a:t>
            </a:r>
          </a:p>
          <a:p>
            <a:r>
              <a:rPr lang="fr-FR" dirty="0"/>
              <a:t>Un récit qui se divise en 14 périodes…</a:t>
            </a:r>
          </a:p>
        </p:txBody>
      </p:sp>
      <p:pic>
        <p:nvPicPr>
          <p:cNvPr id="2" name="Picture 2" descr="C:\Users\Christophe\Pictures\My Scans\2015-11 (nov.)\scan0022.jpg">
            <a:extLst>
              <a:ext uri="{FF2B5EF4-FFF2-40B4-BE49-F238E27FC236}">
                <a16:creationId xmlns:a16="http://schemas.microsoft.com/office/drawing/2014/main" id="{382E11B2-3E4F-D133-1A67-F0903A249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018" y="153536"/>
            <a:ext cx="4826758" cy="656710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51113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85044B-2E2E-7BB3-F92F-4423013493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D78DB99-71B9-3797-1015-1B86386B3747}"/>
              </a:ext>
            </a:extLst>
          </p:cNvPr>
          <p:cNvSpPr/>
          <p:nvPr/>
        </p:nvSpPr>
        <p:spPr>
          <a:xfrm>
            <a:off x="131928" y="157262"/>
            <a:ext cx="5186046" cy="563231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1) 13 000 av. JC-250 </a:t>
            </a:r>
            <a:r>
              <a:rPr lang="fr-FR" b="1" dirty="0" err="1"/>
              <a:t>ap</a:t>
            </a:r>
            <a:r>
              <a:rPr lang="fr-FR" b="1" dirty="0"/>
              <a:t>. JC : Les 1</a:t>
            </a:r>
            <a:r>
              <a:rPr lang="fr-FR" b="1" baseline="30000" dirty="0"/>
              <a:t>ers</a:t>
            </a:r>
            <a:r>
              <a:rPr lang="fr-FR" b="1" dirty="0"/>
              <a:t> peuplements : Aïnous au nord ; Yayoi au sud et au centre</a:t>
            </a:r>
          </a:p>
          <a:p>
            <a:endParaRPr lang="fr-FR" b="1" dirty="0"/>
          </a:p>
          <a:p>
            <a:r>
              <a:rPr lang="fr-FR" b="1" dirty="0"/>
              <a:t>13 000-400 av. JC : Période Jômon : Peuplement du Japon par des chasseurs-cueilleurs-pêcheurs venus de Sibérie, les Aïnous</a:t>
            </a:r>
          </a:p>
          <a:p>
            <a:endParaRPr lang="fr-FR" dirty="0"/>
          </a:p>
          <a:p>
            <a:r>
              <a:rPr lang="fr-FR" dirty="0"/>
              <a:t>*38 000 ans av. JC : 1</a:t>
            </a:r>
            <a:r>
              <a:rPr lang="fr-FR" baseline="30000" dirty="0"/>
              <a:t>ers</a:t>
            </a:r>
            <a:r>
              <a:rPr lang="fr-FR" dirty="0"/>
              <a:t> signes de peuplement</a:t>
            </a:r>
          </a:p>
          <a:p>
            <a:endParaRPr lang="fr-FR" dirty="0"/>
          </a:p>
          <a:p>
            <a:r>
              <a:rPr lang="fr-FR" dirty="0"/>
              <a:t>*13 000-400 av. JC : 1</a:t>
            </a:r>
            <a:r>
              <a:rPr lang="fr-FR" baseline="30000" dirty="0"/>
              <a:t>ère</a:t>
            </a:r>
            <a:r>
              <a:rPr lang="fr-FR" dirty="0"/>
              <a:t> période, dite Période Jômon</a:t>
            </a:r>
          </a:p>
          <a:p>
            <a:endParaRPr lang="fr-FR" dirty="0"/>
          </a:p>
          <a:p>
            <a:r>
              <a:rPr lang="fr-FR" dirty="0"/>
              <a:t>*Venus du nord, de Sibérie, arrivée des Jômon</a:t>
            </a:r>
          </a:p>
          <a:p>
            <a:r>
              <a:rPr lang="fr-FR" dirty="0"/>
              <a:t>Des chasseurs-cueilleurs-pêcheurs sédentaires</a:t>
            </a:r>
          </a:p>
          <a:p>
            <a:r>
              <a:rPr lang="fr-FR" dirty="0"/>
              <a:t>Qui s’installent à Hokkaido et dans le nord de Honshu</a:t>
            </a:r>
          </a:p>
          <a:p>
            <a:endParaRPr lang="fr-FR" dirty="0"/>
          </a:p>
          <a:p>
            <a:r>
              <a:rPr lang="fr-FR" dirty="0"/>
              <a:t>NB : Les Jômon, ancêtres des Aïnous actuels</a:t>
            </a:r>
          </a:p>
          <a:p>
            <a:r>
              <a:rPr lang="fr-FR" dirty="0"/>
              <a:t>Au nord de Honshu et surtout à Hokkaido</a:t>
            </a:r>
          </a:p>
          <a:p>
            <a:endParaRPr lang="fr-FR" dirty="0"/>
          </a:p>
          <a:p>
            <a:r>
              <a:rPr lang="fr-FR" dirty="0"/>
              <a:t>NB : Les Jômon apportent leur religion chamaniste</a:t>
            </a:r>
          </a:p>
          <a:p>
            <a:r>
              <a:rPr lang="fr-FR" dirty="0"/>
              <a:t>Plus tard, au VIe siècle, appelé </a:t>
            </a:r>
            <a:r>
              <a:rPr lang="fr-FR" i="1" dirty="0"/>
              <a:t>shintoïsme</a:t>
            </a:r>
            <a:endParaRPr lang="fr-FR" dirty="0"/>
          </a:p>
        </p:txBody>
      </p:sp>
      <p:pic>
        <p:nvPicPr>
          <p:cNvPr id="10" name="Image 9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84B7F744-1AC6-BD93-5595-0C801C7CD8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892" y="157262"/>
            <a:ext cx="6572180" cy="641444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AD8C2DBB-A441-DFFE-41FF-DE4EAEDCDB46}"/>
              </a:ext>
            </a:extLst>
          </p:cNvPr>
          <p:cNvSpPr/>
          <p:nvPr/>
        </p:nvSpPr>
        <p:spPr>
          <a:xfrm>
            <a:off x="10318331" y="3262836"/>
            <a:ext cx="339836" cy="332328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0139691C-81AE-1306-DA3E-3FE2F497400E}"/>
              </a:ext>
            </a:extLst>
          </p:cNvPr>
          <p:cNvSpPr/>
          <p:nvPr/>
        </p:nvSpPr>
        <p:spPr>
          <a:xfrm>
            <a:off x="10982632" y="1203107"/>
            <a:ext cx="339836" cy="332328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7C8F1679-88A9-6902-6B93-6534E4466F72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10054570" y="286290"/>
            <a:ext cx="977830" cy="96548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15">
            <a:extLst>
              <a:ext uri="{FF2B5EF4-FFF2-40B4-BE49-F238E27FC236}">
                <a16:creationId xmlns:a16="http://schemas.microsoft.com/office/drawing/2014/main" id="{5D98FFE2-D20E-23BC-7309-15B0C5CF57E4}"/>
              </a:ext>
            </a:extLst>
          </p:cNvPr>
          <p:cNvSpPr/>
          <p:nvPr/>
        </p:nvSpPr>
        <p:spPr>
          <a:xfrm>
            <a:off x="10609629" y="2493844"/>
            <a:ext cx="339836" cy="332328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A7149D88-7C37-40C3-0B9D-B581D2FCF1AF}"/>
              </a:ext>
            </a:extLst>
          </p:cNvPr>
          <p:cNvCxnSpPr>
            <a:cxnSpLocks/>
            <a:stCxn id="12" idx="4"/>
            <a:endCxn id="16" idx="0"/>
          </p:cNvCxnSpPr>
          <p:nvPr/>
        </p:nvCxnSpPr>
        <p:spPr>
          <a:xfrm flipH="1">
            <a:off x="10779547" y="1535435"/>
            <a:ext cx="373003" cy="95840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459A3262-39D7-0BB8-62DB-08DBB8DFCD4D}"/>
              </a:ext>
            </a:extLst>
          </p:cNvPr>
          <p:cNvCxnSpPr>
            <a:cxnSpLocks/>
            <a:endCxn id="11" idx="0"/>
          </p:cNvCxnSpPr>
          <p:nvPr/>
        </p:nvCxnSpPr>
        <p:spPr>
          <a:xfrm flipH="1">
            <a:off x="10488249" y="2826172"/>
            <a:ext cx="185886" cy="43666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50178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1927" y="157262"/>
            <a:ext cx="6460693" cy="48013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400 av. JC-250 </a:t>
            </a:r>
            <a:r>
              <a:rPr lang="fr-FR" b="1" dirty="0" err="1"/>
              <a:t>ap</a:t>
            </a:r>
            <a:r>
              <a:rPr lang="fr-FR" b="1" dirty="0"/>
              <a:t>. JC : Période Yayoi : Arrivée des Yayoi, 1</a:t>
            </a:r>
            <a:r>
              <a:rPr lang="fr-FR" b="1" baseline="30000" dirty="0"/>
              <a:t>ers</a:t>
            </a:r>
            <a:r>
              <a:rPr lang="fr-FR" b="1" dirty="0"/>
              <a:t> Japonais, venus de Corée</a:t>
            </a:r>
          </a:p>
          <a:p>
            <a:endParaRPr lang="fr-FR" dirty="0"/>
          </a:p>
          <a:p>
            <a:r>
              <a:rPr lang="fr-FR" dirty="0"/>
              <a:t>*400 av. JC-250 </a:t>
            </a:r>
            <a:r>
              <a:rPr lang="fr-FR" dirty="0" err="1"/>
              <a:t>ap</a:t>
            </a:r>
            <a:r>
              <a:rPr lang="fr-FR" dirty="0"/>
              <a:t>. JC : Période Yayoi</a:t>
            </a:r>
          </a:p>
          <a:p>
            <a:endParaRPr lang="fr-FR" dirty="0"/>
          </a:p>
          <a:p>
            <a:r>
              <a:rPr lang="fr-FR" dirty="0"/>
              <a:t>*800-400 av. JC : Arrivée des Yayoi</a:t>
            </a:r>
          </a:p>
          <a:p>
            <a:r>
              <a:rPr lang="fr-FR" dirty="0"/>
              <a:t>Venus du sud, de Corée et ancêtres des Japonais actuels</a:t>
            </a:r>
          </a:p>
          <a:p>
            <a:endParaRPr lang="fr-FR" dirty="0"/>
          </a:p>
          <a:p>
            <a:r>
              <a:rPr lang="fr-FR" dirty="0"/>
              <a:t>*50 </a:t>
            </a:r>
            <a:r>
              <a:rPr lang="fr-FR" dirty="0" err="1"/>
              <a:t>ap</a:t>
            </a:r>
            <a:r>
              <a:rPr lang="fr-FR" dirty="0"/>
              <a:t>. JC</a:t>
            </a:r>
          </a:p>
          <a:p>
            <a:r>
              <a:rPr lang="fr-FR" dirty="0"/>
              <a:t>Les Yayoi ont atteint le </a:t>
            </a:r>
            <a:r>
              <a:rPr lang="fr-FR" dirty="0" err="1"/>
              <a:t>Kinai</a:t>
            </a:r>
            <a:r>
              <a:rPr lang="fr-FR" dirty="0"/>
              <a:t> ou Kansai (Kyoto), cœur de Honshu</a:t>
            </a:r>
          </a:p>
          <a:p>
            <a:r>
              <a:rPr lang="fr-FR" dirty="0"/>
              <a:t>Peuplant ainsi les rives nord et sud de la Mer intérieure</a:t>
            </a:r>
          </a:p>
          <a:p>
            <a:endParaRPr lang="fr-FR" dirty="0"/>
          </a:p>
          <a:p>
            <a:r>
              <a:rPr lang="fr-FR" dirty="0"/>
              <a:t>*Avec les Yayoi sont introduits…</a:t>
            </a:r>
          </a:p>
          <a:p>
            <a:endParaRPr lang="fr-FR" dirty="0"/>
          </a:p>
          <a:p>
            <a:r>
              <a:rPr lang="fr-FR" dirty="0"/>
              <a:t>- 400-300 av. JC : La riziculture irriguée</a:t>
            </a:r>
          </a:p>
          <a:p>
            <a:endParaRPr lang="fr-FR" dirty="0"/>
          </a:p>
          <a:p>
            <a:r>
              <a:rPr lang="fr-FR" dirty="0"/>
              <a:t>- 100 </a:t>
            </a:r>
            <a:r>
              <a:rPr lang="fr-FR" dirty="0" err="1"/>
              <a:t>ap</a:t>
            </a:r>
            <a:r>
              <a:rPr lang="fr-FR" dirty="0"/>
              <a:t>. JC : La métallurgie du bronze, puis du fer</a:t>
            </a:r>
          </a:p>
        </p:txBody>
      </p:sp>
      <p:pic>
        <p:nvPicPr>
          <p:cNvPr id="2" name="Picture 2" descr="C:\Users\Christophe\Pictures\My Scans\2015-11 (nov.)\scan0021.jpg">
            <a:extLst>
              <a:ext uri="{FF2B5EF4-FFF2-40B4-BE49-F238E27FC236}">
                <a16:creationId xmlns:a16="http://schemas.microsoft.com/office/drawing/2014/main" id="{D463DB97-11E4-8BB1-815F-538BE97E72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19" t="28122" r="23555" b="4337"/>
          <a:stretch/>
        </p:blipFill>
        <p:spPr bwMode="auto">
          <a:xfrm>
            <a:off x="6743629" y="122565"/>
            <a:ext cx="5316443" cy="661286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1FB20323-8CE3-E4B3-7C7C-B26779B9743A}"/>
              </a:ext>
            </a:extLst>
          </p:cNvPr>
          <p:cNvCxnSpPr>
            <a:cxnSpLocks/>
            <a:stCxn id="10" idx="6"/>
            <a:endCxn id="13" idx="2"/>
          </p:cNvCxnSpPr>
          <p:nvPr/>
        </p:nvCxnSpPr>
        <p:spPr>
          <a:xfrm flipV="1">
            <a:off x="7681681" y="3363959"/>
            <a:ext cx="1822266" cy="50922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0A437E16-86D2-4745-18DA-36D8A2FE8D4A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6979688" y="3061020"/>
            <a:ext cx="573100" cy="75827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ipse 9">
            <a:extLst>
              <a:ext uri="{FF2B5EF4-FFF2-40B4-BE49-F238E27FC236}">
                <a16:creationId xmlns:a16="http://schemas.microsoft.com/office/drawing/2014/main" id="{3947FE98-D4AE-2D61-28AC-FADDEAC50E12}"/>
              </a:ext>
            </a:extLst>
          </p:cNvPr>
          <p:cNvSpPr/>
          <p:nvPr/>
        </p:nvSpPr>
        <p:spPr>
          <a:xfrm>
            <a:off x="7530673" y="3796980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F37C4AE6-9C34-BADC-1E25-5CC43C9DCDA7}"/>
              </a:ext>
            </a:extLst>
          </p:cNvPr>
          <p:cNvCxnSpPr>
            <a:cxnSpLocks/>
            <a:endCxn id="12" idx="0"/>
          </p:cNvCxnSpPr>
          <p:nvPr/>
        </p:nvCxnSpPr>
        <p:spPr>
          <a:xfrm flipH="1">
            <a:off x="11371208" y="122565"/>
            <a:ext cx="75504" cy="152231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EDF690F1-CC1A-18AF-7C69-63D143690C79}"/>
              </a:ext>
            </a:extLst>
          </p:cNvPr>
          <p:cNvSpPr/>
          <p:nvPr/>
        </p:nvSpPr>
        <p:spPr>
          <a:xfrm>
            <a:off x="11295704" y="1644880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2CA65734-B495-7C58-27EA-2540C922C01C}"/>
              </a:ext>
            </a:extLst>
          </p:cNvPr>
          <p:cNvSpPr/>
          <p:nvPr/>
        </p:nvSpPr>
        <p:spPr>
          <a:xfrm>
            <a:off x="9503947" y="3287759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643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93E1D5-6A2E-9BDD-B460-BF1A087ED3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>
            <a:extLst>
              <a:ext uri="{FF2B5EF4-FFF2-40B4-BE49-F238E27FC236}">
                <a16:creationId xmlns:a16="http://schemas.microsoft.com/office/drawing/2014/main" id="{A551A045-543E-1780-B5F7-5A9516E69BB5}"/>
              </a:ext>
            </a:extLst>
          </p:cNvPr>
          <p:cNvSpPr/>
          <p:nvPr/>
        </p:nvSpPr>
        <p:spPr>
          <a:xfrm>
            <a:off x="202800" y="137160"/>
            <a:ext cx="11786400" cy="660420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7000"/>
              </a:lnSpc>
            </a:pPr>
            <a:r>
              <a:rPr lang="fr-FR" altLang="fr-FR" sz="1600" b="1" dirty="0">
                <a:latin typeface="+mn-lt"/>
                <a:cs typeface="Arial" panose="020B0604020202020204" pitchFamily="34" charset="0"/>
              </a:rPr>
              <a:t>8</a:t>
            </a:r>
            <a:r>
              <a:rPr lang="fr-FR" altLang="fr-FR" sz="1600" b="1" baseline="30000" dirty="0">
                <a:latin typeface="+mn-lt"/>
                <a:cs typeface="Arial" panose="020B0604020202020204" pitchFamily="34" charset="0"/>
              </a:rPr>
              <a:t>ème</a:t>
            </a:r>
            <a:r>
              <a:rPr lang="fr-FR" altLang="fr-FR" sz="1600" b="1" dirty="0">
                <a:latin typeface="+mn-lt"/>
                <a:cs typeface="Arial" panose="020B0604020202020204" pitchFamily="34" charset="0"/>
              </a:rPr>
              <a:t> période : 1815-1914</a:t>
            </a:r>
            <a:br>
              <a:rPr lang="fr-FR" altLang="fr-FR" sz="1600" b="1" dirty="0">
                <a:latin typeface="+mn-lt"/>
                <a:cs typeface="Arial" panose="020B0604020202020204" pitchFamily="34" charset="0"/>
              </a:rPr>
            </a:br>
            <a:r>
              <a:rPr lang="fr-FR" sz="1600" b="1" kern="0" dirty="0">
                <a:effectLst/>
                <a:latin typeface="+mn-lt"/>
                <a:ea typeface="Times New Roman" panose="02020603050405020304" pitchFamily="18" charset="0"/>
              </a:rPr>
              <a:t>Europe et Russie à la conquête de l’Orient et de l’Asie</a:t>
            </a:r>
          </a:p>
          <a:p>
            <a:pPr algn="ctr">
              <a:lnSpc>
                <a:spcPct val="107000"/>
              </a:lnSpc>
            </a:pPr>
            <a:endParaRPr lang="fr-FR" sz="1600" b="1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fr-FR" sz="16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250-1603 : Le Japon des empereurs de Kyoto ; Le Japon féodal des 1</a:t>
            </a:r>
            <a:r>
              <a:rPr lang="fr-FR" sz="1600" b="1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ers</a:t>
            </a:r>
            <a:r>
              <a:rPr lang="fr-FR" sz="16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et 2</a:t>
            </a:r>
            <a:r>
              <a:rPr lang="fr-FR" sz="1600" b="1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èmes</a:t>
            </a:r>
            <a:r>
              <a:rPr lang="fr-FR" sz="16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shoguns de Kamakura et Ashikaga</a:t>
            </a:r>
          </a:p>
          <a:p>
            <a:pPr algn="ctr">
              <a:lnSpc>
                <a:spcPct val="107000"/>
              </a:lnSpc>
            </a:pPr>
            <a:r>
              <a:rPr lang="fr-FR" sz="16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1603-1720 : Le Japon centralisé des 3</a:t>
            </a:r>
            <a:r>
              <a:rPr lang="fr-FR" sz="1600" b="1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èmes</a:t>
            </a:r>
            <a:r>
              <a:rPr lang="fr-FR" sz="16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shoguns Tokugawa : unification et développement intérieur, fermeture extérieure</a:t>
            </a:r>
          </a:p>
          <a:p>
            <a:pPr>
              <a:lnSpc>
                <a:spcPct val="107000"/>
              </a:lnSpc>
            </a:pPr>
            <a:endParaRPr lang="fr-FR" sz="1600" b="1" dirty="0"/>
          </a:p>
          <a:p>
            <a:pPr>
              <a:lnSpc>
                <a:spcPct val="107000"/>
              </a:lnSpc>
            </a:pPr>
            <a:r>
              <a:rPr lang="fr-FR" sz="1600" b="1" dirty="0"/>
              <a:t>1) 13 000 av. JC-250 </a:t>
            </a:r>
            <a:r>
              <a:rPr lang="fr-FR" sz="1600" b="1" dirty="0" err="1"/>
              <a:t>ap</a:t>
            </a:r>
            <a:r>
              <a:rPr lang="fr-FR" sz="1600" b="1" dirty="0"/>
              <a:t>. JC : Les 1</a:t>
            </a:r>
            <a:r>
              <a:rPr lang="fr-FR" sz="1600" b="1" baseline="30000" dirty="0"/>
              <a:t>ers</a:t>
            </a:r>
            <a:r>
              <a:rPr lang="fr-FR" sz="1600" b="1" dirty="0"/>
              <a:t> peuplements : Aïnous au nord ; Yayoi au sud et au centre</a:t>
            </a:r>
          </a:p>
          <a:p>
            <a:r>
              <a:rPr lang="fr-FR" sz="1600" dirty="0"/>
              <a:t>13 000-400 av. JC : Période Jômon : Peuplement du Japon par des chasseurs-cueilleurs-pêcheurs venus de Sibérie, les Aïnous</a:t>
            </a:r>
          </a:p>
          <a:p>
            <a:r>
              <a:rPr lang="fr-FR" sz="1600" dirty="0"/>
              <a:t>400 av. JC-250 </a:t>
            </a:r>
            <a:r>
              <a:rPr lang="fr-FR" sz="1600" dirty="0" err="1"/>
              <a:t>ap</a:t>
            </a:r>
            <a:r>
              <a:rPr lang="fr-FR" sz="1600" dirty="0"/>
              <a:t>. JC : Période Yayoi : Arrivée des Yayoi, 1</a:t>
            </a:r>
            <a:r>
              <a:rPr lang="fr-FR" sz="1600" baseline="30000" dirty="0"/>
              <a:t>ers</a:t>
            </a:r>
            <a:r>
              <a:rPr lang="fr-FR" sz="1600" dirty="0"/>
              <a:t> Japonais, venus de Corée</a:t>
            </a:r>
          </a:p>
          <a:p>
            <a:endParaRPr lang="fr-FR" sz="1600" dirty="0"/>
          </a:p>
          <a:p>
            <a:r>
              <a:rPr lang="fr-FR" sz="1600" b="1" dirty="0"/>
              <a:t>2) 250-794 : Le Japon unifié et centralisé des 1</a:t>
            </a:r>
            <a:r>
              <a:rPr lang="fr-FR" sz="1600" b="1" baseline="30000" dirty="0"/>
              <a:t>ers</a:t>
            </a:r>
            <a:r>
              <a:rPr lang="fr-FR" sz="1600" b="1" dirty="0"/>
              <a:t> empereurs</a:t>
            </a:r>
          </a:p>
          <a:p>
            <a:r>
              <a:rPr lang="fr-FR" sz="1600" dirty="0"/>
              <a:t>250-710 : Période Yamato : Centré sur la plaine du </a:t>
            </a:r>
            <a:r>
              <a:rPr lang="fr-FR" sz="1600" dirty="0" err="1"/>
              <a:t>Kinai</a:t>
            </a:r>
            <a:r>
              <a:rPr lang="fr-FR" sz="1600" dirty="0"/>
              <a:t>, naissance du Yamato impérial, 1</a:t>
            </a:r>
            <a:r>
              <a:rPr lang="fr-FR" sz="1600" baseline="30000" dirty="0"/>
              <a:t>er</a:t>
            </a:r>
            <a:r>
              <a:rPr lang="fr-FR" sz="1600" dirty="0"/>
              <a:t> Etat japonais ; Diffusion de la civilisation chinoise : Arrivées du bouddhisme et de l’écriture chinoise ; Sous l’influence du modèle impérial chinois, le Yamato adopte le code de </a:t>
            </a:r>
            <a:r>
              <a:rPr lang="fr-FR" sz="1600" dirty="0" err="1"/>
              <a:t>Taihō</a:t>
            </a:r>
            <a:r>
              <a:rPr lang="fr-FR" sz="1600" dirty="0"/>
              <a:t> : Naissance d’un Etat impérial centralisé</a:t>
            </a:r>
          </a:p>
          <a:p>
            <a:r>
              <a:rPr lang="fr-FR" sz="1600" dirty="0"/>
              <a:t>710-794 : Période Nara : Dans le </a:t>
            </a:r>
            <a:r>
              <a:rPr lang="fr-FR" sz="1600" dirty="0" err="1"/>
              <a:t>Kinai</a:t>
            </a:r>
            <a:r>
              <a:rPr lang="fr-FR" sz="1600" dirty="0"/>
              <a:t>, à Nara, 1</a:t>
            </a:r>
            <a:r>
              <a:rPr lang="fr-FR" sz="1600" baseline="30000" dirty="0"/>
              <a:t>ère</a:t>
            </a:r>
            <a:r>
              <a:rPr lang="fr-FR" sz="1600" dirty="0"/>
              <a:t> capitale, montée en puissance de l’aristocratie terrienne et affaiblissement du pouvoir central impérial</a:t>
            </a:r>
          </a:p>
          <a:p>
            <a:endParaRPr lang="fr-FR" sz="1600" dirty="0"/>
          </a:p>
          <a:p>
            <a:r>
              <a:rPr lang="fr-FR" sz="1600" b="1" dirty="0"/>
              <a:t>3) 794-1185 : Période Heian : Echec de la centralisation ; A Kyoto, les empereurs perdent le pouvoir réel au profit des </a:t>
            </a:r>
            <a:r>
              <a:rPr lang="fr-FR" sz="1600" b="1" i="1" dirty="0"/>
              <a:t>kampakus</a:t>
            </a:r>
            <a:r>
              <a:rPr lang="fr-FR" sz="1600" b="1" dirty="0"/>
              <a:t> Fujiwara</a:t>
            </a:r>
          </a:p>
          <a:p>
            <a:r>
              <a:rPr lang="fr-FR" sz="1600" dirty="0"/>
              <a:t>794-1185 : A Heian (Kyoto), nouvelle capitale, le pouvoir passe aux mains des </a:t>
            </a:r>
            <a:r>
              <a:rPr lang="fr-FR" sz="1600" i="1" dirty="0"/>
              <a:t>kampakus</a:t>
            </a:r>
            <a:r>
              <a:rPr lang="fr-FR" sz="1600" dirty="0"/>
              <a:t> (régents) du clan des Fujiwara ; Dans le pays, les clans de nobles entretiennent des armées de </a:t>
            </a:r>
            <a:r>
              <a:rPr lang="fr-FR" sz="1600" i="1" dirty="0"/>
              <a:t>bushis</a:t>
            </a:r>
            <a:r>
              <a:rPr lang="fr-FR" sz="1600" dirty="0"/>
              <a:t> ou </a:t>
            </a:r>
            <a:r>
              <a:rPr lang="fr-FR" sz="1600" i="1" dirty="0"/>
              <a:t>samouraïs</a:t>
            </a:r>
            <a:endParaRPr lang="fr-FR" sz="1600" dirty="0"/>
          </a:p>
          <a:p>
            <a:r>
              <a:rPr lang="fr-FR" sz="1600" dirty="0"/>
              <a:t>1156-1185 : Au service des factions rivales de la cour, des clans s’opposent ; Guerre et victoire des Minamoto contre les Taira</a:t>
            </a:r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FA6C0FF1-37B2-2D1A-146A-C3C06D2FE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42983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8ECB6E-6A2C-A391-C2C1-29F31D381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9E490C2-AE7F-E548-E12D-F9B35652CFD2}"/>
              </a:ext>
            </a:extLst>
          </p:cNvPr>
          <p:cNvSpPr/>
          <p:nvPr/>
        </p:nvSpPr>
        <p:spPr>
          <a:xfrm>
            <a:off x="131927" y="157262"/>
            <a:ext cx="6397209" cy="25853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400 av. JC-250 </a:t>
            </a:r>
            <a:r>
              <a:rPr lang="fr-FR" b="1" dirty="0" err="1"/>
              <a:t>ap</a:t>
            </a:r>
            <a:r>
              <a:rPr lang="fr-FR" b="1" dirty="0"/>
              <a:t>. JC : Période Yayoi : Arrivée des Yayoi, 1</a:t>
            </a:r>
            <a:r>
              <a:rPr lang="fr-FR" b="1" baseline="30000" dirty="0"/>
              <a:t>ers</a:t>
            </a:r>
            <a:r>
              <a:rPr lang="fr-FR" b="1" dirty="0"/>
              <a:t> Japonais, venus de Corée</a:t>
            </a:r>
          </a:p>
          <a:p>
            <a:endParaRPr lang="fr-FR" dirty="0"/>
          </a:p>
          <a:p>
            <a:r>
              <a:rPr lang="fr-FR" dirty="0"/>
              <a:t>*400 av. JC-250 </a:t>
            </a:r>
            <a:r>
              <a:rPr lang="fr-FR" dirty="0" err="1"/>
              <a:t>ap</a:t>
            </a:r>
            <a:r>
              <a:rPr lang="fr-FR" dirty="0"/>
              <a:t>. JC…</a:t>
            </a:r>
          </a:p>
          <a:p>
            <a:r>
              <a:rPr lang="fr-FR" dirty="0"/>
              <a:t>Tout en restant sous l’Influence de la Corée</a:t>
            </a:r>
          </a:p>
          <a:p>
            <a:r>
              <a:rPr lang="fr-FR" u="sng" dirty="0"/>
              <a:t>Les Yayoi se divisent en de multiples clans</a:t>
            </a:r>
            <a:r>
              <a:rPr lang="fr-FR" dirty="0"/>
              <a:t>…</a:t>
            </a:r>
          </a:p>
          <a:p>
            <a:endParaRPr lang="fr-FR" dirty="0"/>
          </a:p>
          <a:p>
            <a:r>
              <a:rPr lang="fr-FR" dirty="0"/>
              <a:t>*Et parmi eux, dans la plaine du </a:t>
            </a:r>
            <a:r>
              <a:rPr lang="fr-FR" dirty="0" err="1"/>
              <a:t>Kinai</a:t>
            </a:r>
            <a:endParaRPr lang="fr-FR" dirty="0"/>
          </a:p>
          <a:p>
            <a:r>
              <a:rPr lang="fr-FR" dirty="0"/>
              <a:t>Le clan de Yamato, le plus important…</a:t>
            </a:r>
          </a:p>
        </p:txBody>
      </p:sp>
      <p:pic>
        <p:nvPicPr>
          <p:cNvPr id="2" name="Picture 2" descr="C:\Users\Christophe\Pictures\My Scans\2015-11 (nov.)\scan0021.jpg">
            <a:extLst>
              <a:ext uri="{FF2B5EF4-FFF2-40B4-BE49-F238E27FC236}">
                <a16:creationId xmlns:a16="http://schemas.microsoft.com/office/drawing/2014/main" id="{B8DF441D-3449-0B0B-2438-6E5193B607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19" t="28122" r="23555" b="4337"/>
          <a:stretch/>
        </p:blipFill>
        <p:spPr bwMode="auto">
          <a:xfrm>
            <a:off x="6743629" y="122565"/>
            <a:ext cx="5316443" cy="661286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BC131F66-5310-A625-EE68-A080B2EBF66C}"/>
              </a:ext>
            </a:extLst>
          </p:cNvPr>
          <p:cNvSpPr/>
          <p:nvPr/>
        </p:nvSpPr>
        <p:spPr>
          <a:xfrm>
            <a:off x="11295704" y="1644880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E05346ED-2D65-9454-8105-75CB80122B81}"/>
              </a:ext>
            </a:extLst>
          </p:cNvPr>
          <p:cNvCxnSpPr>
            <a:cxnSpLocks/>
          </p:cNvCxnSpPr>
          <p:nvPr/>
        </p:nvCxnSpPr>
        <p:spPr>
          <a:xfrm flipH="1">
            <a:off x="11371208" y="122565"/>
            <a:ext cx="75504" cy="152231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870EA542-9BE3-FA48-3939-C1AACAFCF7D0}"/>
              </a:ext>
            </a:extLst>
          </p:cNvPr>
          <p:cNvCxnSpPr>
            <a:cxnSpLocks/>
            <a:stCxn id="7" idx="6"/>
            <a:endCxn id="8" idx="2"/>
          </p:cNvCxnSpPr>
          <p:nvPr/>
        </p:nvCxnSpPr>
        <p:spPr>
          <a:xfrm flipV="1">
            <a:off x="7681681" y="3308656"/>
            <a:ext cx="1822266" cy="56452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D9D5D9E0-BB29-003A-0A3B-80C672FBB027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6979688" y="3061020"/>
            <a:ext cx="573100" cy="75827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BD1199F4-2998-BCCD-4C8F-50710B3B63E3}"/>
              </a:ext>
            </a:extLst>
          </p:cNvPr>
          <p:cNvSpPr/>
          <p:nvPr/>
        </p:nvSpPr>
        <p:spPr>
          <a:xfrm>
            <a:off x="7530673" y="3796980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F0D722CA-A1D4-1A87-F0FD-D4B970F86132}"/>
              </a:ext>
            </a:extLst>
          </p:cNvPr>
          <p:cNvSpPr/>
          <p:nvPr/>
        </p:nvSpPr>
        <p:spPr>
          <a:xfrm>
            <a:off x="9503947" y="3177153"/>
            <a:ext cx="306480" cy="263006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5E33E7BD-DC9B-8DAB-0D1A-79BB39052960}"/>
              </a:ext>
            </a:extLst>
          </p:cNvPr>
          <p:cNvCxnSpPr>
            <a:cxnSpLocks/>
          </p:cNvCxnSpPr>
          <p:nvPr/>
        </p:nvCxnSpPr>
        <p:spPr>
          <a:xfrm flipH="1" flipV="1">
            <a:off x="6743629" y="2742585"/>
            <a:ext cx="494079" cy="69757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62675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85B8E6-D457-C31F-1620-D55783F95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DAC63F-464B-DEB9-1763-63836E939E95}"/>
              </a:ext>
            </a:extLst>
          </p:cNvPr>
          <p:cNvSpPr/>
          <p:nvPr/>
        </p:nvSpPr>
        <p:spPr>
          <a:xfrm>
            <a:off x="131928" y="157262"/>
            <a:ext cx="5026926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2) 250-794 : Le Japon unifié et centralisé des 1</a:t>
            </a:r>
            <a:r>
              <a:rPr lang="fr-FR" b="1" baseline="30000" dirty="0"/>
              <a:t>ers</a:t>
            </a:r>
            <a:r>
              <a:rPr lang="fr-FR" b="1" dirty="0"/>
              <a:t> empereurs</a:t>
            </a:r>
          </a:p>
          <a:p>
            <a:endParaRPr lang="fr-FR" b="1" dirty="0"/>
          </a:p>
          <a:p>
            <a:r>
              <a:rPr lang="fr-FR" b="1" dirty="0"/>
              <a:t>250-710 : Période Yamato : Centré sur la plaine du </a:t>
            </a:r>
            <a:r>
              <a:rPr lang="fr-FR" b="1" dirty="0" err="1"/>
              <a:t>Kinai</a:t>
            </a:r>
            <a:r>
              <a:rPr lang="fr-FR" b="1" dirty="0"/>
              <a:t>, naissance du Yamato impérial, 1</a:t>
            </a:r>
            <a:r>
              <a:rPr lang="fr-FR" b="1" baseline="30000" dirty="0"/>
              <a:t>er</a:t>
            </a:r>
            <a:r>
              <a:rPr lang="fr-FR" b="1" dirty="0"/>
              <a:t> Etat japonais ; Arrivées du bouddhisme et de l’écriture chinoise ; …</a:t>
            </a:r>
          </a:p>
          <a:p>
            <a:endParaRPr lang="fr-FR" dirty="0"/>
          </a:p>
          <a:p>
            <a:r>
              <a:rPr lang="fr-FR" dirty="0"/>
              <a:t>*250-710 : Période Yamato…</a:t>
            </a:r>
          </a:p>
          <a:p>
            <a:endParaRPr lang="fr-FR" dirty="0"/>
          </a:p>
          <a:p>
            <a:r>
              <a:rPr lang="fr-FR" dirty="0"/>
              <a:t>*Deux points…</a:t>
            </a:r>
          </a:p>
        </p:txBody>
      </p:sp>
      <p:pic>
        <p:nvPicPr>
          <p:cNvPr id="4" name="Image 3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251E6851-0CBE-A558-C4F0-762C3304C4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26" t="29676" r="11144" b="15430"/>
          <a:stretch/>
        </p:blipFill>
        <p:spPr>
          <a:xfrm>
            <a:off x="5296683" y="157262"/>
            <a:ext cx="6763389" cy="65847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Image 5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C0B42786-E1C3-6D71-9324-7AEBF9C8FB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631" t="79341"/>
          <a:stretch/>
        </p:blipFill>
        <p:spPr>
          <a:xfrm>
            <a:off x="9158990" y="4877270"/>
            <a:ext cx="2901082" cy="186472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694E60D9-A40C-E7DD-5E5C-E69B4EBCDE8C}"/>
              </a:ext>
            </a:extLst>
          </p:cNvPr>
          <p:cNvCxnSpPr>
            <a:cxnSpLocks/>
          </p:cNvCxnSpPr>
          <p:nvPr/>
        </p:nvCxnSpPr>
        <p:spPr>
          <a:xfrm flipV="1">
            <a:off x="8655669" y="3973110"/>
            <a:ext cx="1321804" cy="39171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6884C9DB-DA99-82B4-4ACC-E0CEC8783AE8}"/>
              </a:ext>
            </a:extLst>
          </p:cNvPr>
          <p:cNvCxnSpPr>
            <a:cxnSpLocks/>
          </p:cNvCxnSpPr>
          <p:nvPr/>
        </p:nvCxnSpPr>
        <p:spPr>
          <a:xfrm flipH="1">
            <a:off x="6341806" y="4601497"/>
            <a:ext cx="383459" cy="76691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EF43D1E3-E1E2-2B11-1CF8-57AF252CB2B4}"/>
              </a:ext>
            </a:extLst>
          </p:cNvPr>
          <p:cNvCxnSpPr>
            <a:cxnSpLocks/>
          </p:cNvCxnSpPr>
          <p:nvPr/>
        </p:nvCxnSpPr>
        <p:spPr>
          <a:xfrm flipH="1">
            <a:off x="7694143" y="4418703"/>
            <a:ext cx="832633" cy="56625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6D2EE56A-2629-04CC-8FFF-3882BDA14C8C}"/>
              </a:ext>
            </a:extLst>
          </p:cNvPr>
          <p:cNvCxnSpPr>
            <a:cxnSpLocks/>
          </p:cNvCxnSpPr>
          <p:nvPr/>
        </p:nvCxnSpPr>
        <p:spPr>
          <a:xfrm flipV="1">
            <a:off x="6725265" y="4364821"/>
            <a:ext cx="1823626" cy="23667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>
            <a:extLst>
              <a:ext uri="{FF2B5EF4-FFF2-40B4-BE49-F238E27FC236}">
                <a16:creationId xmlns:a16="http://schemas.microsoft.com/office/drawing/2014/main" id="{8D647A1A-C98C-494A-DD2B-77EE1A3BDEBA}"/>
              </a:ext>
            </a:extLst>
          </p:cNvPr>
          <p:cNvSpPr/>
          <p:nvPr/>
        </p:nvSpPr>
        <p:spPr>
          <a:xfrm>
            <a:off x="8481540" y="4250696"/>
            <a:ext cx="383458" cy="385371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8BA49F67-B147-4755-CCF5-E32AB9728863}"/>
              </a:ext>
            </a:extLst>
          </p:cNvPr>
          <p:cNvSpPr/>
          <p:nvPr/>
        </p:nvSpPr>
        <p:spPr>
          <a:xfrm>
            <a:off x="6266302" y="5368413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8DFECD63-48D8-34EB-8E76-659000C060FC}"/>
              </a:ext>
            </a:extLst>
          </p:cNvPr>
          <p:cNvSpPr/>
          <p:nvPr/>
        </p:nvSpPr>
        <p:spPr>
          <a:xfrm>
            <a:off x="7561574" y="4962637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D30B2ED5-A1BD-8BC2-CFFE-C0BB0793CBC2}"/>
              </a:ext>
            </a:extLst>
          </p:cNvPr>
          <p:cNvSpPr/>
          <p:nvPr/>
        </p:nvSpPr>
        <p:spPr>
          <a:xfrm>
            <a:off x="10005393" y="3896910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1095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608759-FD41-A6F0-851A-A35A9FE06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0C5A739-F319-C58B-54A5-DFF8988499E9}"/>
              </a:ext>
            </a:extLst>
          </p:cNvPr>
          <p:cNvSpPr/>
          <p:nvPr/>
        </p:nvSpPr>
        <p:spPr>
          <a:xfrm>
            <a:off x="131928" y="157262"/>
            <a:ext cx="5026926" cy="53553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250-710 : Période Yamato : Centré sur la plaine du </a:t>
            </a:r>
            <a:r>
              <a:rPr lang="fr-FR" b="1" dirty="0" err="1"/>
              <a:t>Kinai</a:t>
            </a:r>
            <a:r>
              <a:rPr lang="fr-FR" b="1" dirty="0"/>
              <a:t>, naissance du Yamato impérial, 1</a:t>
            </a:r>
            <a:r>
              <a:rPr lang="fr-FR" b="1" baseline="30000" dirty="0"/>
              <a:t>er</a:t>
            </a:r>
            <a:r>
              <a:rPr lang="fr-FR" b="1" dirty="0"/>
              <a:t> Etat japonais ; Arrivées du bouddhisme et de l’écriture chinoise ; …</a:t>
            </a:r>
          </a:p>
          <a:p>
            <a:endParaRPr lang="fr-FR" dirty="0"/>
          </a:p>
          <a:p>
            <a:r>
              <a:rPr lang="fr-FR" dirty="0"/>
              <a:t>1) 250-710 : Yamato, naissance </a:t>
            </a:r>
            <a:r>
              <a:rPr lang="fr-FR" sz="1700" dirty="0"/>
              <a:t>d’un 1</a:t>
            </a:r>
            <a:r>
              <a:rPr lang="fr-FR" sz="1700" baseline="30000" dirty="0"/>
              <a:t>er</a:t>
            </a:r>
            <a:r>
              <a:rPr lang="fr-FR" sz="1700" dirty="0"/>
              <a:t> Etat japonais</a:t>
            </a:r>
          </a:p>
          <a:p>
            <a:endParaRPr lang="fr-FR" dirty="0"/>
          </a:p>
          <a:p>
            <a:r>
              <a:rPr lang="fr-FR" dirty="0"/>
              <a:t>*250-700 : Progressivement…</a:t>
            </a:r>
          </a:p>
          <a:p>
            <a:r>
              <a:rPr lang="fr-FR" dirty="0"/>
              <a:t>Par intégration des clans dans une hiérarchie</a:t>
            </a:r>
          </a:p>
          <a:p>
            <a:r>
              <a:rPr lang="fr-FR" dirty="0"/>
              <a:t>Plus que par conquêtes</a:t>
            </a:r>
          </a:p>
          <a:p>
            <a:r>
              <a:rPr lang="fr-FR" dirty="0"/>
              <a:t>L’archipel passe sous le contrôle du clan de Yamato</a:t>
            </a:r>
          </a:p>
          <a:p>
            <a:endParaRPr lang="fr-FR" dirty="0"/>
          </a:p>
          <a:p>
            <a:r>
              <a:rPr lang="fr-FR" dirty="0"/>
              <a:t>NB : Nord de Honshu entre 700-800</a:t>
            </a:r>
          </a:p>
          <a:p>
            <a:endParaRPr lang="fr-FR" dirty="0"/>
          </a:p>
          <a:p>
            <a:r>
              <a:rPr lang="fr-FR" dirty="0"/>
              <a:t>*Un 1</a:t>
            </a:r>
            <a:r>
              <a:rPr lang="fr-FR" baseline="30000" dirty="0"/>
              <a:t>er</a:t>
            </a:r>
            <a:r>
              <a:rPr lang="fr-FR" dirty="0"/>
              <a:t> Japon imparfaitement unifié apparaît</a:t>
            </a:r>
          </a:p>
          <a:p>
            <a:r>
              <a:rPr lang="fr-FR" dirty="0"/>
              <a:t>Avec le </a:t>
            </a:r>
            <a:r>
              <a:rPr lang="fr-FR" dirty="0" err="1"/>
              <a:t>Kinai</a:t>
            </a:r>
            <a:r>
              <a:rPr lang="fr-FR" dirty="0"/>
              <a:t> comme centre politique</a:t>
            </a:r>
          </a:p>
          <a:p>
            <a:r>
              <a:rPr lang="fr-FR" dirty="0"/>
              <a:t>Et à sa tête, un </a:t>
            </a:r>
            <a:r>
              <a:rPr lang="fr-FR" i="1" dirty="0"/>
              <a:t>empereur</a:t>
            </a:r>
            <a:r>
              <a:rPr lang="fr-FR" dirty="0"/>
              <a:t>…</a:t>
            </a:r>
          </a:p>
          <a:p>
            <a:endParaRPr lang="fr-FR" dirty="0"/>
          </a:p>
          <a:p>
            <a:r>
              <a:rPr lang="fr-FR" dirty="0"/>
              <a:t>*Petit aparté sur l’origine des empereurs…</a:t>
            </a:r>
          </a:p>
        </p:txBody>
      </p:sp>
      <p:pic>
        <p:nvPicPr>
          <p:cNvPr id="4" name="Image 3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E3BD73E5-9925-0137-1541-EB1D8CCA42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26" t="29676" r="11144" b="15430"/>
          <a:stretch/>
        </p:blipFill>
        <p:spPr>
          <a:xfrm>
            <a:off x="5296683" y="157262"/>
            <a:ext cx="6763389" cy="65847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Image 5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9C09D190-1333-1F06-6750-63E3884908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631" t="79341"/>
          <a:stretch/>
        </p:blipFill>
        <p:spPr>
          <a:xfrm>
            <a:off x="9158990" y="4877270"/>
            <a:ext cx="2901082" cy="186472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5E90792B-DBFC-20CA-A77E-352C684E00F3}"/>
              </a:ext>
            </a:extLst>
          </p:cNvPr>
          <p:cNvCxnSpPr>
            <a:cxnSpLocks/>
          </p:cNvCxnSpPr>
          <p:nvPr/>
        </p:nvCxnSpPr>
        <p:spPr>
          <a:xfrm flipV="1">
            <a:off x="8655669" y="3973110"/>
            <a:ext cx="1321804" cy="39171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AE257CA6-9316-56F2-AE5B-DB75C7ED3766}"/>
              </a:ext>
            </a:extLst>
          </p:cNvPr>
          <p:cNvCxnSpPr>
            <a:cxnSpLocks/>
          </p:cNvCxnSpPr>
          <p:nvPr/>
        </p:nvCxnSpPr>
        <p:spPr>
          <a:xfrm flipH="1">
            <a:off x="6341806" y="4601497"/>
            <a:ext cx="383459" cy="76691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35B97992-025B-1733-72B4-9AB84CB392D2}"/>
              </a:ext>
            </a:extLst>
          </p:cNvPr>
          <p:cNvCxnSpPr>
            <a:cxnSpLocks/>
          </p:cNvCxnSpPr>
          <p:nvPr/>
        </p:nvCxnSpPr>
        <p:spPr>
          <a:xfrm flipH="1">
            <a:off x="7694143" y="4418703"/>
            <a:ext cx="832633" cy="56625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BB3BDD8D-7494-1314-0DE1-581E0933AF54}"/>
              </a:ext>
            </a:extLst>
          </p:cNvPr>
          <p:cNvCxnSpPr>
            <a:cxnSpLocks/>
          </p:cNvCxnSpPr>
          <p:nvPr/>
        </p:nvCxnSpPr>
        <p:spPr>
          <a:xfrm flipV="1">
            <a:off x="6725265" y="4364821"/>
            <a:ext cx="1823626" cy="23667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>
            <a:extLst>
              <a:ext uri="{FF2B5EF4-FFF2-40B4-BE49-F238E27FC236}">
                <a16:creationId xmlns:a16="http://schemas.microsoft.com/office/drawing/2014/main" id="{F9848C90-493F-B665-DC55-C4C4339575FB}"/>
              </a:ext>
            </a:extLst>
          </p:cNvPr>
          <p:cNvSpPr/>
          <p:nvPr/>
        </p:nvSpPr>
        <p:spPr>
          <a:xfrm>
            <a:off x="8481540" y="4250696"/>
            <a:ext cx="383458" cy="385371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61D7DD6A-79BB-88DF-4AB5-6F3598D797F7}"/>
              </a:ext>
            </a:extLst>
          </p:cNvPr>
          <p:cNvSpPr/>
          <p:nvPr/>
        </p:nvSpPr>
        <p:spPr>
          <a:xfrm>
            <a:off x="6266302" y="5368413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2225AB37-0BF1-B4E0-4991-988253AAF1C3}"/>
              </a:ext>
            </a:extLst>
          </p:cNvPr>
          <p:cNvSpPr/>
          <p:nvPr/>
        </p:nvSpPr>
        <p:spPr>
          <a:xfrm>
            <a:off x="7561574" y="4962637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AB22549-C658-173A-A232-1CF551C04B77}"/>
              </a:ext>
            </a:extLst>
          </p:cNvPr>
          <p:cNvSpPr/>
          <p:nvPr/>
        </p:nvSpPr>
        <p:spPr>
          <a:xfrm>
            <a:off x="10005393" y="3896910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0746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A7F5C5-546E-8DC7-B5B2-5FF648916B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00B2DEA-F5A3-FD3B-BB28-F1AE9E018455}"/>
              </a:ext>
            </a:extLst>
          </p:cNvPr>
          <p:cNvSpPr/>
          <p:nvPr/>
        </p:nvSpPr>
        <p:spPr>
          <a:xfrm>
            <a:off x="131927" y="157262"/>
            <a:ext cx="7098605" cy="42473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*C’est seulement sous le règne de l’empereur </a:t>
            </a:r>
            <a:r>
              <a:rPr lang="fr-FR" u="sng" dirty="0" err="1"/>
              <a:t>Tenmu</a:t>
            </a:r>
            <a:r>
              <a:rPr lang="fr-FR" dirty="0"/>
              <a:t> (40), 673-86</a:t>
            </a:r>
          </a:p>
          <a:p>
            <a:r>
              <a:rPr lang="fr-FR" dirty="0"/>
              <a:t>Que le terme </a:t>
            </a:r>
            <a:r>
              <a:rPr lang="fr-FR" i="1" dirty="0" err="1"/>
              <a:t>Tennō</a:t>
            </a:r>
            <a:r>
              <a:rPr lang="fr-FR" dirty="0"/>
              <a:t>, empereur, apparaît </a:t>
            </a:r>
          </a:p>
          <a:p>
            <a:endParaRPr lang="fr-FR" dirty="0"/>
          </a:p>
          <a:p>
            <a:r>
              <a:rPr lang="fr-FR" dirty="0"/>
              <a:t>*Ainsi que le </a:t>
            </a:r>
            <a:r>
              <a:rPr lang="fr-FR" i="1" dirty="0" err="1"/>
              <a:t>Nihongi</a:t>
            </a:r>
            <a:r>
              <a:rPr lang="fr-FR" dirty="0"/>
              <a:t>, Chronique du Japon, qui…</a:t>
            </a:r>
          </a:p>
          <a:p>
            <a:endParaRPr lang="fr-FR" dirty="0"/>
          </a:p>
          <a:p>
            <a:r>
              <a:rPr lang="fr-FR" dirty="0"/>
              <a:t>a) Etablit l’histoire des empereurs</a:t>
            </a:r>
          </a:p>
          <a:p>
            <a:r>
              <a:rPr lang="fr-FR" dirty="0"/>
              <a:t>Sans faire de distinction entre mythologie et histoire ; Ainsi…</a:t>
            </a:r>
          </a:p>
          <a:p>
            <a:r>
              <a:rPr lang="fr-FR" dirty="0"/>
              <a:t>- 270-310 : </a:t>
            </a:r>
            <a:r>
              <a:rPr lang="fr-FR" u="sng" dirty="0" err="1"/>
              <a:t>Ōjin</a:t>
            </a:r>
            <a:r>
              <a:rPr lang="fr-FR" dirty="0"/>
              <a:t>, 15</a:t>
            </a:r>
            <a:r>
              <a:rPr lang="fr-FR" baseline="30000" dirty="0"/>
              <a:t>ème</a:t>
            </a:r>
            <a:r>
              <a:rPr lang="fr-FR" dirty="0"/>
              <a:t> empereur ; Mais 1</a:t>
            </a:r>
            <a:r>
              <a:rPr lang="fr-FR" baseline="30000" dirty="0"/>
              <a:t>er</a:t>
            </a:r>
            <a:r>
              <a:rPr lang="fr-FR" dirty="0"/>
              <a:t> empereur historique</a:t>
            </a:r>
          </a:p>
          <a:p>
            <a:r>
              <a:rPr lang="fr-FR" dirty="0"/>
              <a:t>- Les 14 premiers empereurs étant légendaires</a:t>
            </a:r>
          </a:p>
          <a:p>
            <a:endParaRPr lang="fr-FR" dirty="0"/>
          </a:p>
          <a:p>
            <a:r>
              <a:rPr lang="fr-FR" dirty="0"/>
              <a:t>b) Légitime la dynastie impériale en lui donnant une origine divine</a:t>
            </a:r>
          </a:p>
          <a:p>
            <a:r>
              <a:rPr lang="fr-FR" dirty="0"/>
              <a:t>Ainsi, on y apprend que le 1</a:t>
            </a:r>
            <a:r>
              <a:rPr lang="fr-FR" baseline="30000" dirty="0"/>
              <a:t>er</a:t>
            </a:r>
            <a:r>
              <a:rPr lang="fr-FR" dirty="0"/>
              <a:t> empereur </a:t>
            </a:r>
            <a:r>
              <a:rPr lang="fr-FR" u="sng" dirty="0" err="1"/>
              <a:t>Jinmu</a:t>
            </a:r>
            <a:r>
              <a:rPr lang="fr-FR" dirty="0"/>
              <a:t> (660-585 av. JC)</a:t>
            </a:r>
          </a:p>
          <a:p>
            <a:r>
              <a:rPr lang="fr-FR" dirty="0"/>
              <a:t>A pour trisaïeule Amaterasu, la déesse du Soleil</a:t>
            </a:r>
          </a:p>
          <a:p>
            <a:endParaRPr lang="fr-FR" dirty="0"/>
          </a:p>
          <a:p>
            <a:r>
              <a:rPr lang="fr-FR" dirty="0"/>
              <a:t>*Retour au récit…</a:t>
            </a:r>
          </a:p>
        </p:txBody>
      </p:sp>
    </p:spTree>
    <p:extLst>
      <p:ext uri="{BB962C8B-B14F-4D97-AF65-F5344CB8AC3E}">
        <p14:creationId xmlns:p14="http://schemas.microsoft.com/office/powerpoint/2010/main" val="1706235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FCDC9E-5CC5-5F2A-B67D-0BFC1A795B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E3809F5-6925-2021-DAF0-DD91629BDECB}"/>
              </a:ext>
            </a:extLst>
          </p:cNvPr>
          <p:cNvSpPr/>
          <p:nvPr/>
        </p:nvSpPr>
        <p:spPr>
          <a:xfrm>
            <a:off x="131928" y="157262"/>
            <a:ext cx="5033630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250-710 : … Diffusion de la civilisation chinoise : Arrivées du bouddhisme et </a:t>
            </a:r>
            <a:r>
              <a:rPr lang="fr-FR" sz="1700" b="1" dirty="0"/>
              <a:t>de l’écriture chinoise ; …</a:t>
            </a:r>
          </a:p>
          <a:p>
            <a:endParaRPr lang="fr-FR" dirty="0"/>
          </a:p>
          <a:p>
            <a:r>
              <a:rPr lang="fr-FR" dirty="0"/>
              <a:t>2) 250-710 : Yamato, adoption du modèle chinois…</a:t>
            </a:r>
          </a:p>
          <a:p>
            <a:endParaRPr lang="fr-FR" dirty="0"/>
          </a:p>
          <a:p>
            <a:r>
              <a:rPr lang="fr-FR" dirty="0"/>
              <a:t>*250 : Le Yamato entretient d’étroites relations</a:t>
            </a:r>
          </a:p>
          <a:p>
            <a:r>
              <a:rPr lang="fr-FR" dirty="0"/>
              <a:t>Avec la Corée, et bien-sûr</a:t>
            </a:r>
          </a:p>
          <a:p>
            <a:r>
              <a:rPr lang="fr-FR" dirty="0"/>
              <a:t>Avec la puissante Chine à qui il paie tribut</a:t>
            </a:r>
          </a:p>
          <a:p>
            <a:endParaRPr lang="fr-FR" dirty="0"/>
          </a:p>
          <a:p>
            <a:r>
              <a:rPr lang="fr-FR" dirty="0"/>
              <a:t>*Aux Ve-VIe siècles…</a:t>
            </a:r>
          </a:p>
          <a:p>
            <a:r>
              <a:rPr lang="fr-FR" dirty="0"/>
              <a:t>La civilisation chinoise se diffuse dans l’archipel</a:t>
            </a:r>
          </a:p>
          <a:p>
            <a:r>
              <a:rPr lang="fr-FR" dirty="0"/>
              <a:t>NB : Malgré sa division politique depuis la chute</a:t>
            </a:r>
          </a:p>
          <a:p>
            <a:r>
              <a:rPr lang="fr-FR" dirty="0"/>
              <a:t>De la 1</a:t>
            </a:r>
            <a:r>
              <a:rPr lang="fr-FR" baseline="30000" dirty="0"/>
              <a:t>ère</a:t>
            </a:r>
            <a:r>
              <a:rPr lang="fr-FR" dirty="0"/>
              <a:t> dynastie des Han (206 av. JC-220 </a:t>
            </a:r>
            <a:r>
              <a:rPr lang="fr-FR" dirty="0" err="1"/>
              <a:t>ap</a:t>
            </a:r>
            <a:r>
              <a:rPr lang="fr-FR" dirty="0"/>
              <a:t>. JC)</a:t>
            </a:r>
          </a:p>
          <a:p>
            <a:endParaRPr lang="fr-FR" dirty="0"/>
          </a:p>
          <a:p>
            <a:r>
              <a:rPr lang="fr-FR" dirty="0"/>
              <a:t>- 450 : Arrivée de l’écriture chinoise</a:t>
            </a:r>
          </a:p>
          <a:p>
            <a:r>
              <a:rPr lang="fr-FR" dirty="0"/>
              <a:t>- 552-87 : Arrivée et adoption du bouddhisme</a:t>
            </a:r>
          </a:p>
        </p:txBody>
      </p:sp>
      <p:pic>
        <p:nvPicPr>
          <p:cNvPr id="4" name="Image 3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73FBEA5E-8428-15BC-D211-FEB77E48E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26" t="29676" r="11144" b="15430"/>
          <a:stretch/>
        </p:blipFill>
        <p:spPr>
          <a:xfrm>
            <a:off x="5296683" y="157262"/>
            <a:ext cx="6763389" cy="65847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Image 5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6BE499C9-F766-44A2-14E1-DC69CADD1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631" t="79341"/>
          <a:stretch/>
        </p:blipFill>
        <p:spPr>
          <a:xfrm>
            <a:off x="9158990" y="4877270"/>
            <a:ext cx="2901082" cy="186472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5" name="Ellipse 24">
            <a:extLst>
              <a:ext uri="{FF2B5EF4-FFF2-40B4-BE49-F238E27FC236}">
                <a16:creationId xmlns:a16="http://schemas.microsoft.com/office/drawing/2014/main" id="{AEBC3237-3159-9789-DC19-20E1CA162A81}"/>
              </a:ext>
            </a:extLst>
          </p:cNvPr>
          <p:cNvSpPr/>
          <p:nvPr/>
        </p:nvSpPr>
        <p:spPr>
          <a:xfrm>
            <a:off x="8339547" y="4480293"/>
            <a:ext cx="191729" cy="194356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2144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DB109E-3089-2167-C6A2-E2646CED4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7151152-FB96-C662-220F-5D300706A2C2}"/>
              </a:ext>
            </a:extLst>
          </p:cNvPr>
          <p:cNvSpPr/>
          <p:nvPr/>
        </p:nvSpPr>
        <p:spPr>
          <a:xfrm>
            <a:off x="131928" y="157262"/>
            <a:ext cx="5026926" cy="50783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250-710 : … Sous l’influence du modèle impérial chinois, le Yamato adopte le code de </a:t>
            </a:r>
            <a:r>
              <a:rPr lang="fr-FR" b="1" dirty="0" err="1"/>
              <a:t>Taihō</a:t>
            </a:r>
            <a:r>
              <a:rPr lang="fr-FR" b="1" dirty="0"/>
              <a:t> : Naissance d’un Etat impérial centralisé</a:t>
            </a:r>
          </a:p>
          <a:p>
            <a:endParaRPr lang="fr-FR" dirty="0"/>
          </a:p>
          <a:p>
            <a:r>
              <a:rPr lang="fr-FR" dirty="0"/>
              <a:t>*581-618 : Avec les dynasties des Sui, puis des Tang</a:t>
            </a:r>
          </a:p>
          <a:p>
            <a:r>
              <a:rPr lang="fr-FR" dirty="0"/>
              <a:t>La Chine redevient un puissant empire centralisé</a:t>
            </a:r>
          </a:p>
          <a:p>
            <a:r>
              <a:rPr lang="fr-FR" dirty="0"/>
              <a:t>Et son modèle impérial se diffuse…</a:t>
            </a:r>
          </a:p>
          <a:p>
            <a:endParaRPr lang="fr-FR" dirty="0"/>
          </a:p>
          <a:p>
            <a:r>
              <a:rPr lang="fr-FR" dirty="0"/>
              <a:t>*A la fin du VIe siècle…</a:t>
            </a:r>
          </a:p>
          <a:p>
            <a:r>
              <a:rPr lang="fr-FR" dirty="0"/>
              <a:t>Le </a:t>
            </a:r>
            <a:r>
              <a:rPr lang="fr-FR" i="1" dirty="0"/>
              <a:t>Nihon</a:t>
            </a:r>
            <a:r>
              <a:rPr lang="fr-FR" dirty="0"/>
              <a:t>, Pays où le soleil se lève</a:t>
            </a:r>
          </a:p>
          <a:p>
            <a:r>
              <a:rPr lang="fr-FR" i="1" dirty="0" err="1"/>
              <a:t>Jihpenkuo</a:t>
            </a:r>
            <a:r>
              <a:rPr lang="fr-FR" dirty="0"/>
              <a:t> en chinois, puis plus tard Japon</a:t>
            </a:r>
          </a:p>
          <a:p>
            <a:r>
              <a:rPr lang="fr-FR" dirty="0"/>
              <a:t>Rêve de l’imiter, voire de l’égaler</a:t>
            </a:r>
          </a:p>
          <a:p>
            <a:endParaRPr lang="fr-FR" dirty="0"/>
          </a:p>
          <a:p>
            <a:r>
              <a:rPr lang="fr-FR" i="1" dirty="0"/>
              <a:t>Pour traiter d’égal à égal avec leur grand voisin</a:t>
            </a:r>
          </a:p>
          <a:p>
            <a:r>
              <a:rPr lang="fr-FR" i="1" dirty="0"/>
              <a:t>Et faire du Japon une réplique exacte de la Chine</a:t>
            </a:r>
            <a:endParaRPr lang="fr-FR" dirty="0"/>
          </a:p>
          <a:p>
            <a:r>
              <a:rPr lang="fr-FR" dirty="0"/>
              <a:t>Edwin </a:t>
            </a:r>
            <a:r>
              <a:rPr lang="fr-FR" dirty="0" err="1"/>
              <a:t>Reischauer</a:t>
            </a:r>
            <a:r>
              <a:rPr lang="fr-FR" dirty="0"/>
              <a:t>, p. 35-36</a:t>
            </a:r>
          </a:p>
          <a:p>
            <a:endParaRPr lang="fr-FR" dirty="0"/>
          </a:p>
          <a:p>
            <a:r>
              <a:rPr lang="fr-FR" dirty="0"/>
              <a:t>*Quatre étapes…</a:t>
            </a:r>
          </a:p>
        </p:txBody>
      </p:sp>
      <p:pic>
        <p:nvPicPr>
          <p:cNvPr id="4" name="Image 3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9D348A67-DFCC-9399-068A-6C418F1839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26" t="29676" r="11144" b="15430"/>
          <a:stretch/>
        </p:blipFill>
        <p:spPr>
          <a:xfrm>
            <a:off x="5296683" y="157262"/>
            <a:ext cx="6763389" cy="65847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Image 5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3B4A700B-CF74-8D20-8107-356AFB857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631" t="79341"/>
          <a:stretch/>
        </p:blipFill>
        <p:spPr>
          <a:xfrm>
            <a:off x="9158990" y="4877270"/>
            <a:ext cx="2901082" cy="186472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A583C645-A1A9-06E1-31A6-E4605A37794B}"/>
              </a:ext>
            </a:extLst>
          </p:cNvPr>
          <p:cNvSpPr/>
          <p:nvPr/>
        </p:nvSpPr>
        <p:spPr>
          <a:xfrm>
            <a:off x="8339547" y="4480293"/>
            <a:ext cx="191729" cy="194356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8867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D0C7E9-1750-14B3-345C-E861B5645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2CD0CD0-41DF-7120-0B8A-FF9B4FF8B8DC}"/>
              </a:ext>
            </a:extLst>
          </p:cNvPr>
          <p:cNvSpPr/>
          <p:nvPr/>
        </p:nvSpPr>
        <p:spPr>
          <a:xfrm>
            <a:off x="131928" y="157262"/>
            <a:ext cx="5026926" cy="48013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250-710 : … Sous l’influence du modèle impérial chinois, le Yamato adopte le code de </a:t>
            </a:r>
            <a:r>
              <a:rPr lang="fr-FR" b="1" dirty="0" err="1"/>
              <a:t>Taihō</a:t>
            </a:r>
            <a:r>
              <a:rPr lang="fr-FR" b="1" dirty="0"/>
              <a:t> : Naissance d’un Etat impérial centralisé</a:t>
            </a:r>
          </a:p>
          <a:p>
            <a:endParaRPr lang="fr-FR" dirty="0"/>
          </a:p>
          <a:p>
            <a:r>
              <a:rPr lang="fr-FR" dirty="0"/>
              <a:t>a) 604 : Sous le règne de l’impératrice </a:t>
            </a:r>
            <a:r>
              <a:rPr lang="fr-FR" dirty="0" err="1"/>
              <a:t>Suiko</a:t>
            </a:r>
            <a:r>
              <a:rPr lang="fr-FR" dirty="0"/>
              <a:t> (33-1)</a:t>
            </a:r>
          </a:p>
          <a:p>
            <a:r>
              <a:rPr lang="fr-FR" dirty="0"/>
              <a:t>Le </a:t>
            </a:r>
            <a:r>
              <a:rPr lang="fr-FR" i="1" dirty="0" err="1"/>
              <a:t>sesshō</a:t>
            </a:r>
            <a:r>
              <a:rPr lang="fr-FR" dirty="0"/>
              <a:t>, régent, </a:t>
            </a:r>
            <a:r>
              <a:rPr lang="fr-FR" u="sng" dirty="0" err="1"/>
              <a:t>Shotoku</a:t>
            </a:r>
            <a:r>
              <a:rPr lang="fr-FR" dirty="0"/>
              <a:t> promulgue…</a:t>
            </a:r>
          </a:p>
          <a:p>
            <a:endParaRPr lang="fr-FR" dirty="0"/>
          </a:p>
          <a:p>
            <a:r>
              <a:rPr lang="fr-FR" i="1" dirty="0"/>
              <a:t>La Constitution des 17 articles</a:t>
            </a:r>
            <a:r>
              <a:rPr lang="fr-FR" dirty="0"/>
              <a:t>, recueil de préceptes bouddhistes et confucéens d’origine chinoise</a:t>
            </a:r>
          </a:p>
          <a:p>
            <a:r>
              <a:rPr lang="fr-FR" dirty="0"/>
              <a:t>Et notamment le devoir d’obéissance à l’empereur</a:t>
            </a:r>
          </a:p>
          <a:p>
            <a:endParaRPr lang="fr-FR" dirty="0"/>
          </a:p>
          <a:p>
            <a:r>
              <a:rPr lang="fr-FR" dirty="0"/>
              <a:t>b) 607 : </a:t>
            </a:r>
            <a:r>
              <a:rPr lang="fr-FR" dirty="0" err="1"/>
              <a:t>Shotoku</a:t>
            </a:r>
            <a:r>
              <a:rPr lang="fr-FR" dirty="0"/>
              <a:t> envoie en Chine des ambassadeurs</a:t>
            </a:r>
          </a:p>
          <a:p>
            <a:r>
              <a:rPr lang="fr-FR" dirty="0"/>
              <a:t>Et de jeunes </a:t>
            </a:r>
            <a:r>
              <a:rPr lang="fr-FR" i="1" dirty="0"/>
              <a:t>observateurs</a:t>
            </a:r>
            <a:r>
              <a:rPr lang="fr-FR" dirty="0"/>
              <a:t> pour se perfectionner</a:t>
            </a:r>
          </a:p>
          <a:p>
            <a:endParaRPr lang="fr-FR" dirty="0"/>
          </a:p>
          <a:p>
            <a:r>
              <a:rPr lang="fr-FR" dirty="0"/>
              <a:t>*Mais à la cour</a:t>
            </a:r>
          </a:p>
          <a:p>
            <a:r>
              <a:rPr lang="fr-FR" dirty="0"/>
              <a:t>Des dissensions apparaissent entre</a:t>
            </a:r>
          </a:p>
          <a:p>
            <a:r>
              <a:rPr lang="fr-FR" dirty="0"/>
              <a:t>Les conservateurs et les modernistes prochinois…</a:t>
            </a:r>
          </a:p>
        </p:txBody>
      </p:sp>
      <p:pic>
        <p:nvPicPr>
          <p:cNvPr id="4" name="Image 3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942B3F36-FC50-E4FB-2B82-AEB36FFBC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26" t="29676" r="11144" b="15430"/>
          <a:stretch/>
        </p:blipFill>
        <p:spPr>
          <a:xfrm>
            <a:off x="5296683" y="157262"/>
            <a:ext cx="6763389" cy="65847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Image 5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4C199622-B2A7-4145-C011-3305A75654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631" t="79341"/>
          <a:stretch/>
        </p:blipFill>
        <p:spPr>
          <a:xfrm>
            <a:off x="9158990" y="4877270"/>
            <a:ext cx="2901082" cy="186472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39ECC728-987B-6663-BAEB-334AD0B0FA25}"/>
              </a:ext>
            </a:extLst>
          </p:cNvPr>
          <p:cNvSpPr/>
          <p:nvPr/>
        </p:nvSpPr>
        <p:spPr>
          <a:xfrm>
            <a:off x="8339547" y="4480293"/>
            <a:ext cx="191729" cy="194356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24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965310-EC59-0BCC-A366-E98A6109A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>
            <a:extLst>
              <a:ext uri="{FF2B5EF4-FFF2-40B4-BE49-F238E27FC236}">
                <a16:creationId xmlns:a16="http://schemas.microsoft.com/office/drawing/2014/main" id="{67E1E440-735D-3D49-610E-02A7541031B5}"/>
              </a:ext>
            </a:extLst>
          </p:cNvPr>
          <p:cNvSpPr/>
          <p:nvPr/>
        </p:nvSpPr>
        <p:spPr>
          <a:xfrm>
            <a:off x="202800" y="137160"/>
            <a:ext cx="11786400" cy="660420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fr-FR" sz="1600" b="1" dirty="0"/>
              <a:t>4) 1185-1573 : Le Japon féodal : Déclin du pouvoir central au profit de l’aristocratie, l’unité nationale compromise</a:t>
            </a:r>
          </a:p>
          <a:p>
            <a:r>
              <a:rPr lang="fr-FR" sz="1600" dirty="0"/>
              <a:t>1185-1333 : Période des 1</a:t>
            </a:r>
            <a:r>
              <a:rPr lang="fr-FR" sz="1600" baseline="30000" dirty="0"/>
              <a:t>ers</a:t>
            </a:r>
            <a:r>
              <a:rPr lang="fr-FR" sz="1600" dirty="0"/>
              <a:t> shoguns de Kamakura ; Naissance du </a:t>
            </a:r>
            <a:r>
              <a:rPr lang="fr-FR" sz="1600" i="1" dirty="0"/>
              <a:t>Bakufu</a:t>
            </a:r>
            <a:r>
              <a:rPr lang="fr-FR" sz="1600" dirty="0"/>
              <a:t>, pouvoir militaire shogunal dominant la cour impériale ; A Kyoto, des empereurs fantoches aux mains des </a:t>
            </a:r>
            <a:r>
              <a:rPr lang="fr-FR" sz="1600" dirty="0" err="1"/>
              <a:t>kamakus</a:t>
            </a:r>
            <a:r>
              <a:rPr lang="fr-FR" sz="1600" dirty="0"/>
              <a:t> Fujiwara ; A Kamakura, des shoguns fantoches soumis aux shikkens </a:t>
            </a:r>
            <a:r>
              <a:rPr lang="fr-FR" sz="1600" dirty="0" err="1"/>
              <a:t>Hojo</a:t>
            </a:r>
            <a:r>
              <a:rPr lang="fr-FR" sz="1600" dirty="0"/>
              <a:t>, véritables maîtres du pouvoir central</a:t>
            </a:r>
          </a:p>
          <a:p>
            <a:r>
              <a:rPr lang="fr-FR" sz="1600" dirty="0"/>
              <a:t>1274-1281 : Echec des attaques mongoles</a:t>
            </a:r>
          </a:p>
          <a:p>
            <a:r>
              <a:rPr lang="fr-FR" sz="1600" dirty="0"/>
              <a:t>1331-1336 : Guerre de </a:t>
            </a:r>
            <a:r>
              <a:rPr lang="fr-FR" sz="1600" i="1" dirty="0" err="1"/>
              <a:t>Genkō</a:t>
            </a:r>
            <a:r>
              <a:rPr lang="fr-FR" sz="1600" dirty="0"/>
              <a:t> : Défaite et fin du pouvoir des </a:t>
            </a:r>
            <a:r>
              <a:rPr lang="fr-FR" sz="1600" dirty="0" err="1"/>
              <a:t>Hojo</a:t>
            </a:r>
            <a:r>
              <a:rPr lang="fr-FR" sz="1600" dirty="0"/>
              <a:t> de Kamakura ; Victoire d’Ashikaga </a:t>
            </a:r>
            <a:r>
              <a:rPr lang="fr-FR" sz="1600" dirty="0" err="1"/>
              <a:t>Takauji</a:t>
            </a:r>
            <a:r>
              <a:rPr lang="fr-FR" sz="1600" dirty="0"/>
              <a:t> et échec de la restauration impériale de </a:t>
            </a:r>
            <a:r>
              <a:rPr lang="fr-FR" sz="1600" dirty="0" err="1"/>
              <a:t>Kenmu</a:t>
            </a:r>
            <a:endParaRPr lang="fr-FR" sz="1600" dirty="0"/>
          </a:p>
          <a:p>
            <a:r>
              <a:rPr lang="fr-FR" sz="1600" dirty="0"/>
              <a:t>1336-1573 : Période des 2</a:t>
            </a:r>
            <a:r>
              <a:rPr lang="fr-FR" sz="1600" baseline="30000" dirty="0"/>
              <a:t>èmes</a:t>
            </a:r>
            <a:r>
              <a:rPr lang="fr-FR" sz="1600" dirty="0"/>
              <a:t> shoguns Ashikaga ou Muromachi</a:t>
            </a:r>
          </a:p>
          <a:p>
            <a:r>
              <a:rPr lang="fr-FR" sz="1600" dirty="0"/>
              <a:t>1) Une anarchie féodale à son apogée, et un état de guerre permanent : A Kyoto, disparition des pouvoirs centraux, impérial et shogunal ; Luttes permanentes entre les daimyos, grands seigneurs, véritables maîtres d’un Japon morcelé</a:t>
            </a:r>
          </a:p>
          <a:p>
            <a:r>
              <a:rPr lang="fr-FR" sz="1600" dirty="0"/>
              <a:t>2) Un état de guerre permanent qui se généralise à l’ensemble de la société : Les daimyos en guerre créent des armées nombreuses de paysans-soldats ; Révoltes des </a:t>
            </a:r>
            <a:r>
              <a:rPr lang="fr-FR" sz="1600" i="1" dirty="0" err="1"/>
              <a:t>Ikkō-ikki</a:t>
            </a:r>
            <a:r>
              <a:rPr lang="fr-FR" sz="1600" dirty="0"/>
              <a:t>, sectes de paysans et de moines guerriers</a:t>
            </a:r>
            <a:endParaRPr lang="fr-FR" sz="1600" i="1" dirty="0"/>
          </a:p>
          <a:p>
            <a:r>
              <a:rPr lang="fr-FR" sz="1600" dirty="0"/>
              <a:t>3) Malgré l’anarchie intérieure, développement de l’artisanat et du commerce, intérieur et extérieur : Insertion dans le système tributaire chinois ; Raids des pirates </a:t>
            </a:r>
            <a:r>
              <a:rPr lang="fr-FR" sz="1600" i="1" dirty="0" err="1"/>
              <a:t>Wakos</a:t>
            </a:r>
            <a:r>
              <a:rPr lang="fr-FR" sz="1600" dirty="0"/>
              <a:t> sur les côtes oréennes et chinoises ; Dans les ports asiatiques, naissances de communautés commerciales, les </a:t>
            </a:r>
            <a:r>
              <a:rPr lang="fr-FR" sz="1600" i="1" dirty="0"/>
              <a:t>Nihon </a:t>
            </a:r>
            <a:r>
              <a:rPr lang="fr-FR" sz="1600" i="1" dirty="0" err="1"/>
              <a:t>machis</a:t>
            </a:r>
            <a:endParaRPr lang="fr-FR" sz="1600" dirty="0"/>
          </a:p>
          <a:p>
            <a:endParaRPr lang="fr-FR" sz="1600" b="1" dirty="0"/>
          </a:p>
          <a:p>
            <a:r>
              <a:rPr lang="fr-FR" sz="1600" b="1" dirty="0"/>
              <a:t>5) 1573-1603 : Période </a:t>
            </a:r>
            <a:r>
              <a:rPr lang="fr-FR" sz="1600" b="1" dirty="0" err="1"/>
              <a:t>Azuchi</a:t>
            </a:r>
            <a:r>
              <a:rPr lang="fr-FR" sz="1600" b="1" dirty="0"/>
              <a:t> </a:t>
            </a:r>
            <a:r>
              <a:rPr lang="fr-FR" sz="1600" b="1" dirty="0" err="1"/>
              <a:t>Momoyama</a:t>
            </a:r>
            <a:r>
              <a:rPr lang="fr-FR" sz="1600" b="1" dirty="0"/>
              <a:t> : Guerres entre les clans de daimyos et réunification du Japon</a:t>
            </a:r>
          </a:p>
          <a:p>
            <a:r>
              <a:rPr lang="fr-FR" sz="1600" dirty="0"/>
              <a:t>1573-1590 : Oda Nobunaga et Toyotomi Hideyoshi soumettent les grands daimyos</a:t>
            </a:r>
          </a:p>
          <a:p>
            <a:r>
              <a:rPr lang="fr-FR" sz="1600" dirty="0"/>
              <a:t>1592-1598 : Toyotomi Hideyoshi échoue à envahir la Corée et la Chine</a:t>
            </a:r>
          </a:p>
          <a:p>
            <a:r>
              <a:rPr lang="fr-FR" sz="1600" dirty="0"/>
              <a:t>1598-1603 : Tokugawa Ieyasu vainc le clan Toyotomi et prend le titre de shogun</a:t>
            </a:r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1C373518-4203-5176-87CF-28666D1BE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424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655EBF-29F7-A77C-6E61-36D990F4E1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>
            <a:extLst>
              <a:ext uri="{FF2B5EF4-FFF2-40B4-BE49-F238E27FC236}">
                <a16:creationId xmlns:a16="http://schemas.microsoft.com/office/drawing/2014/main" id="{76C91324-EF80-C99D-0CBA-323C4CB3736D}"/>
              </a:ext>
            </a:extLst>
          </p:cNvPr>
          <p:cNvSpPr/>
          <p:nvPr/>
        </p:nvSpPr>
        <p:spPr>
          <a:xfrm>
            <a:off x="202800" y="137160"/>
            <a:ext cx="11786400" cy="660420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7000"/>
              </a:lnSpc>
            </a:pPr>
            <a:r>
              <a:rPr lang="fr-FR" sz="16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6) 1603-1</a:t>
            </a:r>
            <a:r>
              <a:rPr lang="fr-FR" sz="16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868</a:t>
            </a:r>
            <a:r>
              <a:rPr lang="fr-FR" sz="16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: La période moderne : L’ère Edo, le Japon réunifié des 3</a:t>
            </a:r>
            <a:r>
              <a:rPr lang="fr-FR" sz="1600" b="1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èmes</a:t>
            </a:r>
            <a:r>
              <a:rPr lang="fr-FR" sz="16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shoguns Tokugawa, féodalité et centralisation</a:t>
            </a:r>
            <a:endParaRPr lang="fr-FR" sz="1600" b="1" dirty="0"/>
          </a:p>
          <a:p>
            <a:pPr>
              <a:lnSpc>
                <a:spcPct val="107000"/>
              </a:lnSpc>
            </a:pPr>
            <a:r>
              <a:rPr lang="fr-FR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1) </a:t>
            </a:r>
            <a:r>
              <a:rPr lang="fr-F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Une société hiérarchisée et divis</a:t>
            </a:r>
            <a:r>
              <a:rPr lang="fr-FR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ée en classes </a:t>
            </a:r>
            <a:r>
              <a:rPr lang="fr-F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cloisonnées : </a:t>
            </a:r>
            <a:r>
              <a:rPr lang="fr-FR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Au sommet, le shogun ; l’</a:t>
            </a:r>
            <a:r>
              <a:rPr lang="fr-F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empereur, pouvoir suprême mais sans pouvoir réel </a:t>
            </a:r>
            <a:r>
              <a:rPr lang="fr-FR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;</a:t>
            </a:r>
            <a:r>
              <a:rPr lang="fr-F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le clergé bouddhiste cantonné à la prière et à l’étude ; Les daimyos, contrôlés et divisés en daimyos de l’intérieur et daimyos de l’extérieur ; Au centre, l’ensemble de la société partagée en quatre classes : s</a:t>
            </a:r>
            <a:r>
              <a:rPr lang="fr-FR" sz="1600" dirty="0"/>
              <a:t>amouraïs, paysans, artisans et marchands ; En bas, les </a:t>
            </a:r>
            <a:r>
              <a:rPr lang="fr-FR" sz="1600" i="1" dirty="0" err="1"/>
              <a:t>eta</a:t>
            </a:r>
            <a:r>
              <a:rPr lang="fr-FR" sz="1600" dirty="0"/>
              <a:t>, impurs</a:t>
            </a:r>
            <a:endParaRPr lang="fr-FR" sz="16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fr-FR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2) </a:t>
            </a:r>
            <a:r>
              <a:rPr lang="fr-F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Un Etat absolu et centralisé autour de Edo : Les daimyos, maîtres féodaux des provinces</a:t>
            </a:r>
            <a:r>
              <a:rPr lang="fr-FR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, mais </a:t>
            </a:r>
            <a:r>
              <a:rPr lang="fr-F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assujettis au pouvoir central </a:t>
            </a:r>
            <a:r>
              <a:rPr lang="fr-FR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du </a:t>
            </a:r>
            <a:r>
              <a:rPr lang="fr-F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shogun : Contrôle des mariages ; </a:t>
            </a:r>
            <a:r>
              <a:rPr lang="fr-FR" sz="1600" dirty="0"/>
              <a:t>Coalitions, pouvoir de légifération et droit de refuge interdits ; Un seul château autorisé ; Les daimyos </a:t>
            </a:r>
            <a:r>
              <a:rPr lang="fr-FR" sz="1600" dirty="0" err="1"/>
              <a:t>tozamas</a:t>
            </a:r>
            <a:r>
              <a:rPr lang="fr-FR" sz="1600" dirty="0"/>
              <a:t> surveillés par les daimyos de l’intérieur et le </a:t>
            </a:r>
            <a:r>
              <a:rPr lang="fr-FR" sz="1600" i="1" dirty="0" err="1"/>
              <a:t>metsuke</a:t>
            </a:r>
            <a:r>
              <a:rPr lang="fr-FR" sz="1600" dirty="0"/>
              <a:t>, police d’Etat ; Le </a:t>
            </a:r>
            <a:r>
              <a:rPr lang="fr-FR" sz="1600" i="1" dirty="0" err="1"/>
              <a:t>sankin</a:t>
            </a:r>
            <a:r>
              <a:rPr lang="fr-FR" sz="1600" i="1" dirty="0"/>
              <a:t>-kotai</a:t>
            </a:r>
            <a:r>
              <a:rPr lang="fr-FR" sz="1600" dirty="0"/>
              <a:t> : Devoir de résidence à Edo, un an sur deux ; Le pays géré collégialement par une solide administration </a:t>
            </a:r>
          </a:p>
          <a:p>
            <a:pPr>
              <a:lnSpc>
                <a:spcPct val="107000"/>
              </a:lnSpc>
            </a:pPr>
            <a:r>
              <a:rPr lang="fr-FR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3) Le </a:t>
            </a:r>
            <a:r>
              <a:rPr lang="fr-FR" sz="1600" i="1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sakoku</a:t>
            </a:r>
            <a:r>
              <a:rPr lang="fr-FR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, la f</a:t>
            </a:r>
            <a:r>
              <a:rPr lang="fr-F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ermeture du Japon</a:t>
            </a:r>
            <a:endParaRPr lang="fr-FR" sz="1600" dirty="0"/>
          </a:p>
          <a:p>
            <a:pPr>
              <a:lnSpc>
                <a:spcPct val="107000"/>
              </a:lnSpc>
            </a:pPr>
            <a:r>
              <a:rPr lang="fr-F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a) 1597 : </a:t>
            </a:r>
            <a:r>
              <a:rPr lang="fr-FR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S</a:t>
            </a:r>
            <a:r>
              <a:rPr lang="fr-F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ous Toyotomi Hideyoshi, 1</a:t>
            </a:r>
            <a:r>
              <a:rPr lang="fr-FR" sz="1600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ères</a:t>
            </a:r>
            <a:r>
              <a:rPr lang="fr-F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persécutions des chrétiens</a:t>
            </a:r>
            <a:endParaRPr lang="fr-FR" sz="1600" dirty="0"/>
          </a:p>
          <a:p>
            <a:pPr>
              <a:lnSpc>
                <a:spcPct val="107000"/>
              </a:lnSpc>
            </a:pPr>
            <a:r>
              <a:rPr lang="fr-F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b) 1603-1616 : Sous Tokugawa Ieyasu, reprendre le contrôle du commerce extérieur : Avec la Corée et les Îles </a:t>
            </a:r>
            <a:r>
              <a:rPr lang="fr-FR" sz="16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Ryukyu</a:t>
            </a:r>
            <a:r>
              <a:rPr lang="fr-F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mettre en place  une zone exclusive japonaise</a:t>
            </a:r>
            <a:r>
              <a:rPr lang="fr-FR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, et rompre </a:t>
            </a:r>
            <a:r>
              <a:rPr lang="fr-F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avec le système tributaire chinois ; Pour diminuer la domination portugaise, politique d’ouverture vers les Espagnols ;</a:t>
            </a:r>
            <a:r>
              <a:rPr lang="fr-FR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 Lassé du prosélytisme catholique, Ieyasu se tourne vers les protestants anglais et hollandais</a:t>
            </a:r>
            <a:endParaRPr lang="fr-FR" sz="1600" dirty="0"/>
          </a:p>
          <a:p>
            <a:pPr>
              <a:lnSpc>
                <a:spcPct val="107000"/>
              </a:lnSpc>
            </a:pPr>
            <a:r>
              <a:rPr lang="fr-FR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c) 1613-1624 : Le christianisme est interdit : Missionnaires étrangers et Espagnols sont expulsés ; Les chrétiens japonais sont persécutés</a:t>
            </a:r>
            <a:endParaRPr lang="fr-FR" sz="1600" dirty="0"/>
          </a:p>
          <a:p>
            <a:pPr>
              <a:lnSpc>
                <a:spcPct val="107000"/>
              </a:lnSpc>
            </a:pPr>
            <a:r>
              <a:rPr lang="fr-FR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d) 1637-1640 : Eradication du christianisme et expulsion des Portugais</a:t>
            </a:r>
            <a:endParaRPr lang="fr-FR" sz="1600" dirty="0"/>
          </a:p>
          <a:p>
            <a:pPr>
              <a:lnSpc>
                <a:spcPct val="107000"/>
              </a:lnSpc>
            </a:pPr>
            <a:r>
              <a:rPr lang="fr-FR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e) 1636-1641 : Le Japon se ferme presque totalement :</a:t>
            </a:r>
            <a:r>
              <a:rPr lang="fr-F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Interdiction aux Japonais de sortir et de rentrer au Japon : Les communautés des </a:t>
            </a:r>
            <a:r>
              <a:rPr lang="fr-FR" sz="1600" i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Nihon </a:t>
            </a:r>
            <a:r>
              <a:rPr lang="fr-FR" sz="1600" i="1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machis</a:t>
            </a:r>
            <a:r>
              <a:rPr lang="fr-F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isolées de leur mère-patrie ;</a:t>
            </a:r>
            <a:r>
              <a:rPr lang="fr-FR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 Le c</a:t>
            </a:r>
            <a:r>
              <a:rPr lang="fr-F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ommerce extérieur concentré à Nagasaki et limité aux Coréens, aux Chinois et aux Hollandais de la VOC, </a:t>
            </a:r>
            <a:r>
              <a:rPr lang="fr-FR" sz="1600" dirty="0"/>
              <a:t>seuls Européens autorisés à commercer avec le Japon</a:t>
            </a:r>
            <a:endParaRPr lang="fr-FR" sz="16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fr-FR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4</a:t>
            </a:r>
            <a:r>
              <a:rPr lang="fr-F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) Malgré la fermeture, développement économique et social du Japon : </a:t>
            </a:r>
            <a:r>
              <a:rPr lang="fr-FR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E</a:t>
            </a:r>
            <a:r>
              <a:rPr lang="fr-F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ssor agricole et démographique ; Progression de l’enseignement ; Dans les villes en expansion, développement d’un marché national et d’une bourgeoisie manufacturière et marchande</a:t>
            </a:r>
            <a:endParaRPr lang="fr-FR" sz="1600" dirty="0"/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BC846CBE-C5FC-F033-9B7F-E76B29D53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3572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ADC179-8DB3-771F-7612-0220499E42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565B177-7518-B1A3-ADFA-F302E154D89D}"/>
              </a:ext>
            </a:extLst>
          </p:cNvPr>
          <p:cNvSpPr/>
          <p:nvPr/>
        </p:nvSpPr>
        <p:spPr>
          <a:xfrm>
            <a:off x="131928" y="157262"/>
            <a:ext cx="5149756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*Le Japon, un peu de géographie…</a:t>
            </a:r>
          </a:p>
          <a:p>
            <a:endParaRPr lang="fr-FR" dirty="0"/>
          </a:p>
          <a:p>
            <a:r>
              <a:rPr lang="fr-FR" dirty="0"/>
              <a:t>*Le Japon, un monde insulaire concentré</a:t>
            </a:r>
          </a:p>
          <a:p>
            <a:r>
              <a:rPr lang="fr-FR" dirty="0"/>
              <a:t>Proche du continent</a:t>
            </a:r>
          </a:p>
          <a:p>
            <a:r>
              <a:rPr lang="fr-FR" dirty="0"/>
              <a:t>De la Corée (200 km) et de la Chine (800 km)</a:t>
            </a:r>
          </a:p>
          <a:p>
            <a:endParaRPr lang="fr-FR" dirty="0"/>
          </a:p>
          <a:p>
            <a:r>
              <a:rPr lang="fr-FR" dirty="0"/>
              <a:t>NB : Contrairement à l’Insulinde</a:t>
            </a:r>
          </a:p>
          <a:p>
            <a:endParaRPr lang="fr-FR" dirty="0"/>
          </a:p>
          <a:p>
            <a:r>
              <a:rPr lang="fr-FR" dirty="0"/>
              <a:t>*Le Japon, un long archipel, 1 700 km sur 250 km</a:t>
            </a:r>
          </a:p>
          <a:p>
            <a:r>
              <a:rPr lang="fr-FR" dirty="0"/>
              <a:t>Un archipel de 7 000 îles ; Dont quatre principales…</a:t>
            </a:r>
          </a:p>
          <a:p>
            <a:endParaRPr lang="fr-FR" dirty="0"/>
          </a:p>
          <a:p>
            <a:r>
              <a:rPr lang="fr-FR" dirty="0"/>
              <a:t>a) Hokkaido au nord, isolée ; Japonaise après 1600</a:t>
            </a:r>
          </a:p>
          <a:p>
            <a:endParaRPr lang="fr-FR" dirty="0"/>
          </a:p>
          <a:p>
            <a:r>
              <a:rPr lang="fr-FR" dirty="0"/>
              <a:t>b) Shikoku et Kyushu au sud</a:t>
            </a:r>
          </a:p>
          <a:p>
            <a:r>
              <a:rPr lang="fr-FR" dirty="0"/>
              <a:t>c) Et Honshu, la plus vaste, au centre</a:t>
            </a:r>
          </a:p>
          <a:p>
            <a:r>
              <a:rPr lang="fr-FR" dirty="0"/>
              <a:t>Autour de la Mer intérieure</a:t>
            </a:r>
          </a:p>
        </p:txBody>
      </p:sp>
      <p:pic>
        <p:nvPicPr>
          <p:cNvPr id="4" name="Image 3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565AAE80-6EC4-E132-2D1B-17F62D8D19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892" y="157262"/>
            <a:ext cx="6572180" cy="641444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FBE8940A-47C5-2089-2361-F413004FA6B3}"/>
              </a:ext>
            </a:extLst>
          </p:cNvPr>
          <p:cNvCxnSpPr>
            <a:cxnSpLocks/>
          </p:cNvCxnSpPr>
          <p:nvPr/>
        </p:nvCxnSpPr>
        <p:spPr>
          <a:xfrm flipH="1">
            <a:off x="7934632" y="3775587"/>
            <a:ext cx="2595716" cy="107663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38871E83-D22B-6FA3-235A-87FB8A3129ED}"/>
              </a:ext>
            </a:extLst>
          </p:cNvPr>
          <p:cNvCxnSpPr>
            <a:cxnSpLocks/>
          </p:cNvCxnSpPr>
          <p:nvPr/>
        </p:nvCxnSpPr>
        <p:spPr>
          <a:xfrm flipV="1">
            <a:off x="10530348" y="2256503"/>
            <a:ext cx="206208" cy="151908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EF1BE6DA-F173-1F4C-D7BD-4AD85701633B}"/>
              </a:ext>
            </a:extLst>
          </p:cNvPr>
          <p:cNvSpPr/>
          <p:nvPr/>
        </p:nvSpPr>
        <p:spPr>
          <a:xfrm>
            <a:off x="10525602" y="3942914"/>
            <a:ext cx="1091716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1 700 km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12014212-BCCD-0A19-F629-84CFF026709A}"/>
              </a:ext>
            </a:extLst>
          </p:cNvPr>
          <p:cNvCxnSpPr>
            <a:cxnSpLocks/>
          </p:cNvCxnSpPr>
          <p:nvPr/>
        </p:nvCxnSpPr>
        <p:spPr>
          <a:xfrm>
            <a:off x="7801897" y="4127580"/>
            <a:ext cx="486697" cy="444420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8423A599-AC99-596F-95E8-3EE8BF749747}"/>
              </a:ext>
            </a:extLst>
          </p:cNvPr>
          <p:cNvSpPr/>
          <p:nvPr/>
        </p:nvSpPr>
        <p:spPr>
          <a:xfrm>
            <a:off x="6880895" y="4329572"/>
            <a:ext cx="950633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2</a:t>
            </a:r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00 km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FB2E6018-EAE9-34CD-76B4-EFA34BE1F8F5}"/>
              </a:ext>
            </a:extLst>
          </p:cNvPr>
          <p:cNvCxnSpPr>
            <a:cxnSpLocks/>
          </p:cNvCxnSpPr>
          <p:nvPr/>
        </p:nvCxnSpPr>
        <p:spPr>
          <a:xfrm flipV="1">
            <a:off x="5939177" y="4852219"/>
            <a:ext cx="1995455" cy="497426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8B4A8B4-120C-DB9F-95F4-6C4CB22C600C}"/>
              </a:ext>
            </a:extLst>
          </p:cNvPr>
          <p:cNvSpPr/>
          <p:nvPr/>
        </p:nvSpPr>
        <p:spPr>
          <a:xfrm>
            <a:off x="6873857" y="5234121"/>
            <a:ext cx="950633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800 km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3F553493-097E-298A-0C5B-168BDA1AB0C8}"/>
              </a:ext>
            </a:extLst>
          </p:cNvPr>
          <p:cNvCxnSpPr>
            <a:cxnSpLocks/>
          </p:cNvCxnSpPr>
          <p:nvPr/>
        </p:nvCxnSpPr>
        <p:spPr>
          <a:xfrm>
            <a:off x="9706185" y="3642715"/>
            <a:ext cx="491120" cy="726918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02AEBDF9-E05C-270D-7BFC-705C5C7759F3}"/>
              </a:ext>
            </a:extLst>
          </p:cNvPr>
          <p:cNvSpPr/>
          <p:nvPr/>
        </p:nvSpPr>
        <p:spPr>
          <a:xfrm>
            <a:off x="9206832" y="3215285"/>
            <a:ext cx="950633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25</a:t>
            </a:r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0 km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240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9BE6CA-2EC5-0DDD-E5DE-90310E6AE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B6E91BC-E444-9AD7-1F5A-F8BC7A3F30EA}"/>
              </a:ext>
            </a:extLst>
          </p:cNvPr>
          <p:cNvSpPr/>
          <p:nvPr/>
        </p:nvSpPr>
        <p:spPr>
          <a:xfrm>
            <a:off x="131928" y="157262"/>
            <a:ext cx="4994708" cy="65402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*Un archipel majoritairement montagneux</a:t>
            </a:r>
          </a:p>
          <a:p>
            <a:r>
              <a:rPr lang="fr-FR" dirty="0"/>
              <a:t>Pas de longs fleuves navigables</a:t>
            </a:r>
          </a:p>
          <a:p>
            <a:r>
              <a:rPr lang="fr-FR" dirty="0"/>
              <a:t>Ni de vastes plaines</a:t>
            </a:r>
          </a:p>
          <a:p>
            <a:r>
              <a:rPr lang="fr-FR" dirty="0"/>
              <a:t>Donc un monde cloisonné</a:t>
            </a:r>
          </a:p>
          <a:p>
            <a:endParaRPr lang="fr-FR" dirty="0"/>
          </a:p>
          <a:p>
            <a:r>
              <a:rPr lang="fr-FR" dirty="0"/>
              <a:t>*Trois conséquences humaines…</a:t>
            </a:r>
          </a:p>
          <a:p>
            <a:endParaRPr lang="fr-FR" dirty="0"/>
          </a:p>
          <a:p>
            <a:r>
              <a:rPr lang="fr-FR" dirty="0"/>
              <a:t>a) Des relations terrestres difficiles, expliquant en partie une unification politique tardive</a:t>
            </a:r>
          </a:p>
          <a:p>
            <a:endParaRPr lang="fr-FR" dirty="0"/>
          </a:p>
          <a:p>
            <a:r>
              <a:rPr lang="fr-FR" dirty="0"/>
              <a:t>b) Un manque de place ; Et par conséquent…</a:t>
            </a:r>
          </a:p>
          <a:p>
            <a:r>
              <a:rPr lang="fr-FR" dirty="0"/>
              <a:t>Pendant longtemps, une agriculture peu productive</a:t>
            </a:r>
          </a:p>
          <a:p>
            <a:r>
              <a:rPr lang="fr-FR" dirty="0"/>
              <a:t>Des populations concentrées dans les plaines côtières étroites : </a:t>
            </a:r>
            <a:r>
              <a:rPr lang="fr-FR" dirty="0" err="1"/>
              <a:t>Kinai</a:t>
            </a:r>
            <a:r>
              <a:rPr lang="fr-FR" dirty="0"/>
              <a:t> (Kyoto) ; </a:t>
            </a:r>
            <a:r>
              <a:rPr lang="fr-FR" dirty="0" err="1"/>
              <a:t>Kanto</a:t>
            </a:r>
            <a:r>
              <a:rPr lang="fr-FR" dirty="0"/>
              <a:t> (Tokyo)</a:t>
            </a:r>
          </a:p>
          <a:p>
            <a:endParaRPr lang="fr-FR" dirty="0"/>
          </a:p>
          <a:p>
            <a:r>
              <a:rPr lang="fr-FR" sz="1700" dirty="0"/>
              <a:t>c) En revanche, cette situation a permis</a:t>
            </a:r>
          </a:p>
          <a:p>
            <a:r>
              <a:rPr lang="fr-FR" sz="1700" dirty="0"/>
              <a:t>Le développement de relations maritimes</a:t>
            </a:r>
          </a:p>
          <a:p>
            <a:r>
              <a:rPr lang="fr-FR" sz="1700" dirty="0"/>
              <a:t>Notamment dans la Mer intérieure à l’ouest…</a:t>
            </a:r>
          </a:p>
          <a:p>
            <a:endParaRPr lang="fr-FR" dirty="0"/>
          </a:p>
          <a:p>
            <a:r>
              <a:rPr lang="fr-FR" i="1" dirty="0"/>
              <a:t>Et contrairement au Chinois</a:t>
            </a:r>
          </a:p>
          <a:p>
            <a:r>
              <a:rPr lang="fr-FR" i="1" dirty="0"/>
              <a:t>Paysan attaché à la terre</a:t>
            </a:r>
          </a:p>
          <a:p>
            <a:r>
              <a:rPr lang="fr-FR" i="1" dirty="0"/>
              <a:t>Le Japonais s’est fait très tôt pêcheur et marin</a:t>
            </a:r>
            <a:endParaRPr lang="fr-FR" dirty="0"/>
          </a:p>
          <a:p>
            <a:endParaRPr lang="fr-FR" sz="800" dirty="0"/>
          </a:p>
          <a:p>
            <a:r>
              <a:rPr lang="fr-FR" dirty="0"/>
              <a:t>JM </a:t>
            </a:r>
            <a:r>
              <a:rPr lang="fr-FR" dirty="0" err="1"/>
              <a:t>Sallmann</a:t>
            </a:r>
            <a:r>
              <a:rPr lang="fr-FR" dirty="0"/>
              <a:t>, </a:t>
            </a:r>
            <a:r>
              <a:rPr lang="fr-FR" i="1" dirty="0"/>
              <a:t>Le grand désenclavement</a:t>
            </a:r>
            <a:r>
              <a:rPr lang="fr-FR" dirty="0"/>
              <a:t>, p. 596</a:t>
            </a:r>
            <a:endParaRPr lang="fr-FR" i="1" dirty="0"/>
          </a:p>
        </p:txBody>
      </p:sp>
      <p:pic>
        <p:nvPicPr>
          <p:cNvPr id="2" name="Image 1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7DD84E24-2120-F89C-DD4C-37CFE838F2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26" t="29676" r="11144" b="15430"/>
          <a:stretch/>
        </p:blipFill>
        <p:spPr>
          <a:xfrm>
            <a:off x="5296683" y="157262"/>
            <a:ext cx="6763389" cy="65847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0E3ACF48-406C-CF6A-15CA-5D2240DB654A}"/>
              </a:ext>
            </a:extLst>
          </p:cNvPr>
          <p:cNvSpPr/>
          <p:nvPr/>
        </p:nvSpPr>
        <p:spPr>
          <a:xfrm>
            <a:off x="4639678" y="3830154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9EFFC8A-7A2E-D7C5-65A3-188AF4E32CE1}"/>
              </a:ext>
            </a:extLst>
          </p:cNvPr>
          <p:cNvSpPr/>
          <p:nvPr/>
        </p:nvSpPr>
        <p:spPr>
          <a:xfrm>
            <a:off x="6974840" y="4852715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A219CCF-033E-A287-934E-DEFDBDCA44B5}"/>
              </a:ext>
            </a:extLst>
          </p:cNvPr>
          <p:cNvSpPr/>
          <p:nvPr/>
        </p:nvSpPr>
        <p:spPr>
          <a:xfrm>
            <a:off x="6403063" y="4928915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09548CB-A7B3-6061-001D-9DF3B1B847DC}"/>
              </a:ext>
            </a:extLst>
          </p:cNvPr>
          <p:cNvSpPr/>
          <p:nvPr/>
        </p:nvSpPr>
        <p:spPr>
          <a:xfrm>
            <a:off x="7594272" y="4587238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26607B2-9398-8C02-C444-9AE1F2B7BDB1}"/>
              </a:ext>
            </a:extLst>
          </p:cNvPr>
          <p:cNvSpPr/>
          <p:nvPr/>
        </p:nvSpPr>
        <p:spPr>
          <a:xfrm>
            <a:off x="8215834" y="4511038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010DFD2-4657-A789-6BC4-EEDDC8C08281}"/>
              </a:ext>
            </a:extLst>
          </p:cNvPr>
          <p:cNvSpPr/>
          <p:nvPr/>
        </p:nvSpPr>
        <p:spPr>
          <a:xfrm>
            <a:off x="4306597" y="4877270"/>
            <a:ext cx="151008" cy="15240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pic>
        <p:nvPicPr>
          <p:cNvPr id="13" name="Image 12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D33570D6-1EEE-39DB-F2B5-56BD33EC31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631" t="79341"/>
          <a:stretch/>
        </p:blipFill>
        <p:spPr>
          <a:xfrm>
            <a:off x="9158990" y="4877270"/>
            <a:ext cx="2901082" cy="186472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CF6C36A-16D2-D8C5-ED1C-E75417A64EE4}"/>
              </a:ext>
            </a:extLst>
          </p:cNvPr>
          <p:cNvSpPr/>
          <p:nvPr/>
        </p:nvSpPr>
        <p:spPr>
          <a:xfrm>
            <a:off x="9739325" y="2903172"/>
            <a:ext cx="987033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Honshu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E7BA9B-508C-FE56-8F02-52D2F8A2F50A}"/>
              </a:ext>
            </a:extLst>
          </p:cNvPr>
          <p:cNvSpPr/>
          <p:nvPr/>
        </p:nvSpPr>
        <p:spPr>
          <a:xfrm>
            <a:off x="7176955" y="4991187"/>
            <a:ext cx="985642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Shikoku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911691-CAA3-5687-22EA-6D3AA526EBF3}"/>
              </a:ext>
            </a:extLst>
          </p:cNvPr>
          <p:cNvSpPr/>
          <p:nvPr/>
        </p:nvSpPr>
        <p:spPr>
          <a:xfrm>
            <a:off x="5622988" y="5207503"/>
            <a:ext cx="985642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Kyushu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F098929-B785-8AFE-A15F-CCA97902E917}"/>
              </a:ext>
            </a:extLst>
          </p:cNvPr>
          <p:cNvSpPr/>
          <p:nvPr/>
        </p:nvSpPr>
        <p:spPr>
          <a:xfrm>
            <a:off x="10271977" y="173836"/>
            <a:ext cx="1113777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Hokkaido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08AB767-55DF-DCB4-F039-F86AD951C272}"/>
              </a:ext>
            </a:extLst>
          </p:cNvPr>
          <p:cNvSpPr/>
          <p:nvPr/>
        </p:nvSpPr>
        <p:spPr>
          <a:xfrm>
            <a:off x="9634386" y="3585497"/>
            <a:ext cx="834633" cy="36933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Kanto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1BC938C-90D7-1CC1-EFEB-02CFB4C3A5D0}"/>
              </a:ext>
            </a:extLst>
          </p:cNvPr>
          <p:cNvSpPr/>
          <p:nvPr/>
        </p:nvSpPr>
        <p:spPr>
          <a:xfrm>
            <a:off x="8414317" y="4344876"/>
            <a:ext cx="675438" cy="36933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Kinai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919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2E60E-694A-CACF-3F51-7325274C2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D46416B-2D2C-EDAB-36F6-38C1E2DBDA52}"/>
              </a:ext>
            </a:extLst>
          </p:cNvPr>
          <p:cNvSpPr/>
          <p:nvPr/>
        </p:nvSpPr>
        <p:spPr>
          <a:xfrm>
            <a:off x="94160" y="172329"/>
            <a:ext cx="5230008" cy="14773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*L’histoire du Japon…</a:t>
            </a:r>
          </a:p>
          <a:p>
            <a:r>
              <a:rPr lang="fr-FR" dirty="0"/>
              <a:t>Une histoire complexe</a:t>
            </a:r>
          </a:p>
          <a:p>
            <a:endParaRPr lang="fr-FR" dirty="0"/>
          </a:p>
          <a:p>
            <a:r>
              <a:rPr lang="fr-FR" dirty="0"/>
              <a:t>*Prenons deux aspects de cette histoire</a:t>
            </a:r>
          </a:p>
          <a:p>
            <a:r>
              <a:rPr lang="fr-FR" dirty="0"/>
              <a:t>L’histoire extérieure et l’histoire intérieure…</a:t>
            </a:r>
          </a:p>
        </p:txBody>
      </p:sp>
      <p:pic>
        <p:nvPicPr>
          <p:cNvPr id="4" name="Picture 2" descr="C:\Users\Christophe\Pictures\My Scans\2016-01 (janv.)\scan0030.jpg">
            <a:extLst>
              <a:ext uri="{FF2B5EF4-FFF2-40B4-BE49-F238E27FC236}">
                <a16:creationId xmlns:a16="http://schemas.microsoft.com/office/drawing/2014/main" id="{6A436862-7787-4A7A-4DFE-4C94FEE2CC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40" t="6393" r="1479" b="246"/>
          <a:stretch/>
        </p:blipFill>
        <p:spPr bwMode="auto">
          <a:xfrm>
            <a:off x="5443747" y="130428"/>
            <a:ext cx="6579930" cy="420559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1D754521-8FF0-6A8B-3016-1F52ED5785AF}"/>
              </a:ext>
            </a:extLst>
          </p:cNvPr>
          <p:cNvSpPr/>
          <p:nvPr/>
        </p:nvSpPr>
        <p:spPr>
          <a:xfrm>
            <a:off x="8412127" y="1387105"/>
            <a:ext cx="237239" cy="19332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5FA52B0-CAD0-B3A0-9B1F-26777B5C5004}"/>
              </a:ext>
            </a:extLst>
          </p:cNvPr>
          <p:cNvSpPr/>
          <p:nvPr/>
        </p:nvSpPr>
        <p:spPr>
          <a:xfrm>
            <a:off x="8278463" y="1305367"/>
            <a:ext cx="132705" cy="113186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D132CD-7F4C-1E60-F312-E60F286B2BB7}"/>
              </a:ext>
            </a:extLst>
          </p:cNvPr>
          <p:cNvSpPr/>
          <p:nvPr/>
        </p:nvSpPr>
        <p:spPr>
          <a:xfrm>
            <a:off x="5443747" y="130428"/>
            <a:ext cx="653708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1800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8DE24D4-0AAD-C4F2-B6C6-12D9830E2F93}"/>
              </a:ext>
            </a:extLst>
          </p:cNvPr>
          <p:cNvSpPr/>
          <p:nvPr/>
        </p:nvSpPr>
        <p:spPr>
          <a:xfrm>
            <a:off x="10537189" y="1290443"/>
            <a:ext cx="237239" cy="19332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CEDD899C-50E4-04EB-73E2-976BF72C76A7}"/>
              </a:ext>
            </a:extLst>
          </p:cNvPr>
          <p:cNvSpPr/>
          <p:nvPr/>
        </p:nvSpPr>
        <p:spPr>
          <a:xfrm>
            <a:off x="10952837" y="1248774"/>
            <a:ext cx="132705" cy="113186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086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C78FB5-0314-ED98-B5BB-A2CD4E49F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746480-2F32-2FA9-63CE-877B9C26E1D5}"/>
              </a:ext>
            </a:extLst>
          </p:cNvPr>
          <p:cNvSpPr/>
          <p:nvPr/>
        </p:nvSpPr>
        <p:spPr>
          <a:xfrm>
            <a:off x="94160" y="172329"/>
            <a:ext cx="5230008" cy="33855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1) L’histoire extérieure…</a:t>
            </a:r>
          </a:p>
          <a:p>
            <a:endParaRPr lang="fr-FR" dirty="0"/>
          </a:p>
          <a:p>
            <a:r>
              <a:rPr lang="fr-FR" dirty="0"/>
              <a:t>*Pour résumer</a:t>
            </a:r>
          </a:p>
          <a:p>
            <a:r>
              <a:rPr lang="fr-FR" dirty="0"/>
              <a:t>Un long et relatif</a:t>
            </a:r>
            <a:r>
              <a:rPr lang="fr-FR" i="1" dirty="0"/>
              <a:t> isolement</a:t>
            </a:r>
            <a:r>
              <a:rPr lang="fr-FR" dirty="0"/>
              <a:t>…</a:t>
            </a:r>
          </a:p>
          <a:p>
            <a:endParaRPr lang="fr-FR" dirty="0"/>
          </a:p>
          <a:p>
            <a:r>
              <a:rPr lang="fr-FR" sz="1700" dirty="0"/>
              <a:t>L’archipel du Japon, en Extrême-Orient ; Et malgré…</a:t>
            </a:r>
          </a:p>
          <a:p>
            <a:r>
              <a:rPr lang="fr-FR" sz="1700" dirty="0"/>
              <a:t>Sa situation périphérique extrême (plus que la GB)…</a:t>
            </a:r>
          </a:p>
          <a:p>
            <a:endParaRPr lang="fr-FR" dirty="0"/>
          </a:p>
          <a:p>
            <a:r>
              <a:rPr lang="fr-FR" dirty="0"/>
              <a:t>A su développer tout au long des siècles</a:t>
            </a:r>
          </a:p>
          <a:p>
            <a:r>
              <a:rPr lang="fr-FR" dirty="0"/>
              <a:t>Une civilisation développée et raffinée…</a:t>
            </a:r>
          </a:p>
          <a:p>
            <a:endParaRPr lang="fr-FR" dirty="0"/>
          </a:p>
          <a:p>
            <a:r>
              <a:rPr lang="fr-FR" dirty="0"/>
              <a:t>*En sachant conjuguer à la fois…</a:t>
            </a:r>
          </a:p>
        </p:txBody>
      </p:sp>
      <p:pic>
        <p:nvPicPr>
          <p:cNvPr id="4" name="Picture 2" descr="C:\Users\Christophe\Pictures\My Scans\2016-01 (janv.)\scan0030.jpg">
            <a:extLst>
              <a:ext uri="{FF2B5EF4-FFF2-40B4-BE49-F238E27FC236}">
                <a16:creationId xmlns:a16="http://schemas.microsoft.com/office/drawing/2014/main" id="{5F915541-FB4E-AEBD-38EE-F220DDB0DF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40" t="6393" r="1479" b="246"/>
          <a:stretch/>
        </p:blipFill>
        <p:spPr bwMode="auto">
          <a:xfrm>
            <a:off x="5443747" y="130428"/>
            <a:ext cx="6579930" cy="420559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DEA1C776-653F-5D46-7FC5-2F0307754A59}"/>
              </a:ext>
            </a:extLst>
          </p:cNvPr>
          <p:cNvSpPr/>
          <p:nvPr/>
        </p:nvSpPr>
        <p:spPr>
          <a:xfrm>
            <a:off x="8412127" y="1387105"/>
            <a:ext cx="237239" cy="19332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3FD761A-84F4-53DE-E5A7-6B9F691ECD13}"/>
              </a:ext>
            </a:extLst>
          </p:cNvPr>
          <p:cNvSpPr/>
          <p:nvPr/>
        </p:nvSpPr>
        <p:spPr>
          <a:xfrm>
            <a:off x="8278463" y="1305367"/>
            <a:ext cx="132705" cy="113186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361B55-D640-B343-EA9A-C49728F213FF}"/>
              </a:ext>
            </a:extLst>
          </p:cNvPr>
          <p:cNvSpPr/>
          <p:nvPr/>
        </p:nvSpPr>
        <p:spPr>
          <a:xfrm>
            <a:off x="5443747" y="130428"/>
            <a:ext cx="653708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1800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C716D38F-754C-2C2F-461F-27E8F45818F9}"/>
              </a:ext>
            </a:extLst>
          </p:cNvPr>
          <p:cNvSpPr/>
          <p:nvPr/>
        </p:nvSpPr>
        <p:spPr>
          <a:xfrm>
            <a:off x="10537189" y="1290443"/>
            <a:ext cx="237239" cy="19332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2F956CA4-4BE2-5DBB-5FA3-469229AFB3EA}"/>
              </a:ext>
            </a:extLst>
          </p:cNvPr>
          <p:cNvSpPr/>
          <p:nvPr/>
        </p:nvSpPr>
        <p:spPr>
          <a:xfrm>
            <a:off x="10952837" y="1248774"/>
            <a:ext cx="132705" cy="113186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54DFF289-4850-6070-C47E-00A87BDAF6F2}"/>
              </a:ext>
            </a:extLst>
          </p:cNvPr>
          <p:cNvCxnSpPr>
            <a:cxnSpLocks/>
          </p:cNvCxnSpPr>
          <p:nvPr/>
        </p:nvCxnSpPr>
        <p:spPr>
          <a:xfrm>
            <a:off x="10774428" y="1361960"/>
            <a:ext cx="178409" cy="0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6831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29448-A0CB-B12E-D37D-147E1DB5F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8320E01-61A3-067D-2C97-FEBA4F3831F8}"/>
              </a:ext>
            </a:extLst>
          </p:cNvPr>
          <p:cNvSpPr/>
          <p:nvPr/>
        </p:nvSpPr>
        <p:spPr>
          <a:xfrm>
            <a:off x="94160" y="172329"/>
            <a:ext cx="5230008" cy="59093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a) Une </a:t>
            </a:r>
            <a:r>
              <a:rPr lang="fr-FR" u="sng" dirty="0"/>
              <a:t>certaine</a:t>
            </a:r>
            <a:r>
              <a:rPr lang="fr-FR" dirty="0"/>
              <a:t> ouverture…</a:t>
            </a:r>
          </a:p>
          <a:p>
            <a:r>
              <a:rPr lang="fr-FR" dirty="0"/>
              <a:t>Et pendant </a:t>
            </a:r>
            <a:r>
              <a:rPr lang="fr-FR" u="sng" dirty="0"/>
              <a:t>longtemps</a:t>
            </a:r>
            <a:endParaRPr lang="fr-FR" dirty="0"/>
          </a:p>
          <a:p>
            <a:r>
              <a:rPr lang="fr-FR" dirty="0"/>
              <a:t>Ce fut quasi-uniquement vers…</a:t>
            </a:r>
          </a:p>
          <a:p>
            <a:endParaRPr lang="fr-FR" dirty="0"/>
          </a:p>
          <a:p>
            <a:r>
              <a:rPr lang="fr-FR" dirty="0"/>
              <a:t>La proche et puissante Chine impériale (via la Corée)</a:t>
            </a:r>
          </a:p>
          <a:p>
            <a:r>
              <a:rPr lang="fr-FR" dirty="0"/>
              <a:t>Qui comme modèle, lui apporta (450-650) l’essentiel</a:t>
            </a:r>
          </a:p>
          <a:p>
            <a:r>
              <a:rPr lang="fr-FR" dirty="0"/>
              <a:t>Ecriture, art, religion, modèle politique, commerce</a:t>
            </a:r>
          </a:p>
          <a:p>
            <a:endParaRPr lang="fr-FR" dirty="0"/>
          </a:p>
          <a:p>
            <a:r>
              <a:rPr lang="fr-FR" dirty="0"/>
              <a:t>b) Tout en se tenant à l’écart jusqu’au XIXe siècle</a:t>
            </a:r>
          </a:p>
          <a:p>
            <a:r>
              <a:rPr lang="fr-FR" dirty="0"/>
              <a:t>Des grands soubresauts de la géopolitique mondiale</a:t>
            </a:r>
          </a:p>
          <a:p>
            <a:endParaRPr lang="fr-FR" dirty="0"/>
          </a:p>
          <a:p>
            <a:r>
              <a:rPr lang="fr-FR" dirty="0"/>
              <a:t>*Ainsi trois exceptions qui confirment cet état</a:t>
            </a:r>
          </a:p>
          <a:p>
            <a:r>
              <a:rPr lang="fr-FR" dirty="0"/>
              <a:t>A la fois éphémères, temporaires et qui échoueront…</a:t>
            </a:r>
          </a:p>
          <a:p>
            <a:r>
              <a:rPr lang="fr-FR" dirty="0"/>
              <a:t>*1274-81 : Echec des invasions mongoles du Japon</a:t>
            </a:r>
          </a:p>
          <a:p>
            <a:r>
              <a:rPr lang="fr-FR" dirty="0"/>
              <a:t>*1592-98 : Echec des invasions japonaises de la Corée</a:t>
            </a:r>
          </a:p>
          <a:p>
            <a:r>
              <a:rPr lang="fr-FR" dirty="0"/>
              <a:t>*1500-1650 : Expansion puis élimination du commerce extérieure ; Notamment avec les </a:t>
            </a:r>
            <a:r>
              <a:rPr lang="fr-FR" i="1" dirty="0" err="1"/>
              <a:t>Nanban</a:t>
            </a:r>
            <a:r>
              <a:rPr lang="fr-FR" dirty="0"/>
              <a:t> Barbares du sud-ouest, les Européens</a:t>
            </a:r>
          </a:p>
          <a:p>
            <a:endParaRPr lang="fr-FR" dirty="0"/>
          </a:p>
          <a:p>
            <a:r>
              <a:rPr lang="fr-FR" dirty="0"/>
              <a:t>*Cependant</a:t>
            </a:r>
          </a:p>
          <a:p>
            <a:r>
              <a:rPr lang="fr-FR" dirty="0"/>
              <a:t>Tout changera au XIXe siècle…</a:t>
            </a:r>
          </a:p>
        </p:txBody>
      </p:sp>
      <p:pic>
        <p:nvPicPr>
          <p:cNvPr id="5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D559F687-2985-0C9C-C245-17C666F48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071" y="175871"/>
            <a:ext cx="6589092" cy="494181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2D66790B-F3BC-4D12-D808-68BD8CA12504}"/>
              </a:ext>
            </a:extLst>
          </p:cNvPr>
          <p:cNvSpPr/>
          <p:nvPr/>
        </p:nvSpPr>
        <p:spPr>
          <a:xfrm>
            <a:off x="10914841" y="1266192"/>
            <a:ext cx="132705" cy="113186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50FEB8-BECC-80BE-A038-63BD133A1722}"/>
              </a:ext>
            </a:extLst>
          </p:cNvPr>
          <p:cNvSpPr/>
          <p:nvPr/>
        </p:nvSpPr>
        <p:spPr>
          <a:xfrm>
            <a:off x="5413580" y="172329"/>
            <a:ext cx="653708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1800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3A2004C3-C8EC-2705-EF6A-4D9F748FEC67}"/>
              </a:ext>
            </a:extLst>
          </p:cNvPr>
          <p:cNvSpPr/>
          <p:nvPr/>
        </p:nvSpPr>
        <p:spPr>
          <a:xfrm>
            <a:off x="9471722" y="1548665"/>
            <a:ext cx="237239" cy="19332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AEABFB3C-5166-53D8-FA8D-079D6895D7FF}"/>
              </a:ext>
            </a:extLst>
          </p:cNvPr>
          <p:cNvCxnSpPr>
            <a:cxnSpLocks/>
            <a:stCxn id="14" idx="6"/>
            <a:endCxn id="21" idx="3"/>
          </p:cNvCxnSpPr>
          <p:nvPr/>
        </p:nvCxnSpPr>
        <p:spPr>
          <a:xfrm flipV="1">
            <a:off x="9708961" y="1628751"/>
            <a:ext cx="516357" cy="16576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>
            <a:extLst>
              <a:ext uri="{FF2B5EF4-FFF2-40B4-BE49-F238E27FC236}">
                <a16:creationId xmlns:a16="http://schemas.microsoft.com/office/drawing/2014/main" id="{99D36499-0DC1-014E-C5C6-BD4A161A7ED9}"/>
              </a:ext>
            </a:extLst>
          </p:cNvPr>
          <p:cNvSpPr/>
          <p:nvPr/>
        </p:nvSpPr>
        <p:spPr>
          <a:xfrm>
            <a:off x="10205884" y="1532141"/>
            <a:ext cx="132705" cy="113186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F93D2509-C141-C998-6AE6-633E836B5E00}"/>
              </a:ext>
            </a:extLst>
          </p:cNvPr>
          <p:cNvCxnSpPr>
            <a:cxnSpLocks/>
            <a:endCxn id="7" idx="3"/>
          </p:cNvCxnSpPr>
          <p:nvPr/>
        </p:nvCxnSpPr>
        <p:spPr>
          <a:xfrm flipV="1">
            <a:off x="10334822" y="1362802"/>
            <a:ext cx="599453" cy="225932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18160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94347</TotalTime>
  <Words>3267</Words>
  <Application>Microsoft Office PowerPoint</Application>
  <PresentationFormat>Grand écran</PresentationFormat>
  <Paragraphs>396</Paragraphs>
  <Slides>26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2" baseType="lpstr">
      <vt:lpstr>Aptos</vt:lpstr>
      <vt:lpstr>Arial</vt:lpstr>
      <vt:lpstr>Calibri</vt:lpstr>
      <vt:lpstr>Calibri Light</vt:lpstr>
      <vt:lpstr>Times New Roman</vt:lpstr>
      <vt:lpstr>Thème Office</vt:lpstr>
      <vt:lpstr>LE PARTAGE DU MONDE, de l’an 200 av. JC à nos jours Esquisse d’une histoire géopolitique universelle  Mardi 14 janvier 2025 (6/15 Mardi 28 janvier 2025 (7/15)  8ème période : 1815-1914 Europe et Russie à la conquête de l’Orient et de l’Asie  1815-1914 : La colonisation européenne de l’Asie  250-1603 : Le Japon des empereurs de Kyoto Le Japon féodal des 1ers et 2èmes shoguns de Kamakura et Ashikaga 1603-1720 : Le Japon centralisé des 3èmes shogun Tokugawa : unification et développement intérieur, fermeture extérieure  Suite…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PARTAGE DU MONDE, de l’an 200 av. JC à nos jours Esquisse d’une histoire géopolitique universelle  Mardi 17 octobre 2023 (2/15)  8ème période : 1815-1914  1789-1815 : Les guerres de la Révolution et de l’Empire  1789-1795 : La Révolution française et la 1ère République Guerre de la France contre la 1ère Coalition</dc:title>
  <dc:creator>Christophe JENTA</dc:creator>
  <cp:lastModifiedBy>Christophe JENTA</cp:lastModifiedBy>
  <cp:revision>747</cp:revision>
  <dcterms:created xsi:type="dcterms:W3CDTF">2023-07-15T08:08:34Z</dcterms:created>
  <dcterms:modified xsi:type="dcterms:W3CDTF">2025-02-11T12:44:50Z</dcterms:modified>
</cp:coreProperties>
</file>