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12920" r:id="rId2"/>
    <p:sldId id="12921" r:id="rId3"/>
    <p:sldId id="12683" r:id="rId4"/>
    <p:sldId id="12924" r:id="rId5"/>
    <p:sldId id="12839" r:id="rId6"/>
    <p:sldId id="12799" r:id="rId7"/>
    <p:sldId id="12931" r:id="rId8"/>
    <p:sldId id="12889" r:id="rId9"/>
    <p:sldId id="12681" r:id="rId10"/>
    <p:sldId id="12963" r:id="rId11"/>
    <p:sldId id="12880" r:id="rId12"/>
    <p:sldId id="12803" r:id="rId13"/>
    <p:sldId id="12800" r:id="rId14"/>
    <p:sldId id="12840" r:id="rId15"/>
    <p:sldId id="12804" r:id="rId16"/>
    <p:sldId id="12841" r:id="rId17"/>
    <p:sldId id="12679" r:id="rId18"/>
    <p:sldId id="12842" r:id="rId19"/>
    <p:sldId id="12925" r:id="rId20"/>
    <p:sldId id="12806" r:id="rId21"/>
    <p:sldId id="12807" r:id="rId22"/>
    <p:sldId id="12821" r:id="rId23"/>
    <p:sldId id="12801" r:id="rId24"/>
    <p:sldId id="12964" r:id="rId25"/>
    <p:sldId id="12881" r:id="rId26"/>
    <p:sldId id="12890" r:id="rId27"/>
    <p:sldId id="12808" r:id="rId28"/>
    <p:sldId id="12823" r:id="rId29"/>
    <p:sldId id="12810" r:id="rId30"/>
    <p:sldId id="12843" r:id="rId31"/>
    <p:sldId id="12809" r:id="rId32"/>
    <p:sldId id="12887" r:id="rId33"/>
    <p:sldId id="12862" r:id="rId34"/>
    <p:sldId id="12891" r:id="rId35"/>
    <p:sldId id="12833" r:id="rId36"/>
    <p:sldId id="12831" r:id="rId37"/>
    <p:sldId id="12863" r:id="rId38"/>
    <p:sldId id="12864" r:id="rId39"/>
    <p:sldId id="12822" r:id="rId40"/>
    <p:sldId id="12883" r:id="rId41"/>
    <p:sldId id="12912" r:id="rId42"/>
    <p:sldId id="12913" r:id="rId43"/>
    <p:sldId id="12832" r:id="rId44"/>
    <p:sldId id="12927" r:id="rId45"/>
    <p:sldId id="12928" r:id="rId46"/>
    <p:sldId id="12844" r:id="rId47"/>
    <p:sldId id="12932" r:id="rId48"/>
    <p:sldId id="12826" r:id="rId49"/>
    <p:sldId id="12914" r:id="rId50"/>
    <p:sldId id="12915" r:id="rId51"/>
    <p:sldId id="12812" r:id="rId52"/>
    <p:sldId id="12882" r:id="rId53"/>
    <p:sldId id="12845" r:id="rId54"/>
    <p:sldId id="12811" r:id="rId55"/>
    <p:sldId id="12846" r:id="rId56"/>
    <p:sldId id="12827" r:id="rId57"/>
    <p:sldId id="12847" r:id="rId58"/>
    <p:sldId id="12848" r:id="rId59"/>
    <p:sldId id="12813" r:id="rId60"/>
    <p:sldId id="12926"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4061" autoAdjust="0"/>
  </p:normalViewPr>
  <p:slideViewPr>
    <p:cSldViewPr snapToGrid="0">
      <p:cViewPr varScale="1">
        <p:scale>
          <a:sx n="57" d="100"/>
          <a:sy n="57" d="100"/>
        </p:scale>
        <p:origin x="1248" y="282"/>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24966"/>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28/01/2025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28/01/2025</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28/01/2025</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F4108-864B-E106-50EE-C73BB9651B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BB4B0E0-D8E3-05B3-A73B-62D98A8A1FC3}"/>
              </a:ext>
            </a:extLst>
          </p:cNvPr>
          <p:cNvSpPr/>
          <p:nvPr/>
        </p:nvSpPr>
        <p:spPr>
          <a:xfrm>
            <a:off x="131927" y="157262"/>
            <a:ext cx="4412539" cy="3970318"/>
          </a:xfrm>
          <a:prstGeom prst="rect">
            <a:avLst/>
          </a:prstGeom>
          <a:solidFill>
            <a:schemeClr val="tx2">
              <a:lumMod val="20000"/>
              <a:lumOff val="80000"/>
            </a:schemeClr>
          </a:solidFill>
          <a:ln w="38100">
            <a:solidFill>
              <a:schemeClr val="tx1"/>
            </a:solidFill>
          </a:ln>
        </p:spPr>
        <p:txBody>
          <a:bodyPr wrap="square">
            <a:spAutoFit/>
          </a:bodyPr>
          <a:lstStyle/>
          <a:p>
            <a:r>
              <a:rPr lang="fr-FR" b="1" dirty="0"/>
              <a:t>250-710 : … Sous l’influence du modèle impérial chinois, le Yamato adopte le code de </a:t>
            </a:r>
            <a:r>
              <a:rPr lang="fr-FR" b="1" dirty="0" err="1"/>
              <a:t>Taihō</a:t>
            </a:r>
            <a:r>
              <a:rPr lang="fr-FR" b="1" dirty="0"/>
              <a:t> : Naissance d’un Etat impérial centralisé</a:t>
            </a:r>
          </a:p>
          <a:p>
            <a:endParaRPr lang="fr-FR" dirty="0"/>
          </a:p>
          <a:p>
            <a:r>
              <a:rPr lang="fr-FR" dirty="0"/>
              <a:t>c) 645 : Coup d’Etat du clan des Fujiwara</a:t>
            </a:r>
          </a:p>
          <a:p>
            <a:endParaRPr lang="fr-FR" dirty="0"/>
          </a:p>
          <a:p>
            <a:r>
              <a:rPr lang="fr-FR" dirty="0"/>
              <a:t>*Ces modernistes prochinois imposent</a:t>
            </a:r>
          </a:p>
          <a:p>
            <a:r>
              <a:rPr lang="fr-FR" dirty="0"/>
              <a:t>Les réformes du </a:t>
            </a:r>
            <a:r>
              <a:rPr lang="fr-FR" i="1" dirty="0" err="1"/>
              <a:t>Taika</a:t>
            </a:r>
            <a:r>
              <a:rPr lang="fr-FR" dirty="0"/>
              <a:t>, le grand changement</a:t>
            </a:r>
          </a:p>
          <a:p>
            <a:endParaRPr lang="fr-FR" dirty="0"/>
          </a:p>
          <a:p>
            <a:r>
              <a:rPr lang="fr-FR" dirty="0"/>
              <a:t>Concernant l’attribution des terres aux paysans, la fiscalité,…</a:t>
            </a:r>
          </a:p>
          <a:p>
            <a:endParaRPr lang="fr-FR" dirty="0"/>
          </a:p>
          <a:p>
            <a:r>
              <a:rPr lang="fr-FR" dirty="0"/>
              <a:t>*Et enfin…</a:t>
            </a:r>
          </a:p>
        </p:txBody>
      </p:sp>
      <p:pic>
        <p:nvPicPr>
          <p:cNvPr id="7" name="Image 6" descr="Une image contenant texte, livre, papier, Impression&#10;&#10;Description générée automatiquement">
            <a:extLst>
              <a:ext uri="{FF2B5EF4-FFF2-40B4-BE49-F238E27FC236}">
                <a16:creationId xmlns:a16="http://schemas.microsoft.com/office/drawing/2014/main" id="{ECBAB7D6-35C2-6D19-FC52-2732A5918A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16" t="64731" r="23776"/>
          <a:stretch/>
        </p:blipFill>
        <p:spPr>
          <a:xfrm>
            <a:off x="4645693" y="157261"/>
            <a:ext cx="7414380" cy="5196403"/>
          </a:xfrm>
          <a:prstGeom prst="rect">
            <a:avLst/>
          </a:prstGeom>
          <a:ln w="38100">
            <a:solidFill>
              <a:schemeClr val="tx1"/>
            </a:solidFill>
          </a:ln>
        </p:spPr>
      </p:pic>
      <p:pic>
        <p:nvPicPr>
          <p:cNvPr id="5" name="Image 4" descr="Une image contenant texte, livre, écriture manuscrite, document&#10;&#10;Description générée automatiquement">
            <a:extLst>
              <a:ext uri="{FF2B5EF4-FFF2-40B4-BE49-F238E27FC236}">
                <a16:creationId xmlns:a16="http://schemas.microsoft.com/office/drawing/2014/main" id="{B5AE6BDF-3E5E-5606-6C82-8CF6880C985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3021" t="3915" r="38833" b="83772"/>
          <a:stretch/>
        </p:blipFill>
        <p:spPr>
          <a:xfrm rot="5400000">
            <a:off x="10783336" y="4609296"/>
            <a:ext cx="778744" cy="1618935"/>
          </a:xfrm>
          <a:prstGeom prst="rect">
            <a:avLst/>
          </a:prstGeom>
          <a:ln w="38100">
            <a:noFill/>
          </a:ln>
        </p:spPr>
      </p:pic>
      <p:cxnSp>
        <p:nvCxnSpPr>
          <p:cNvPr id="8" name="Connecteur droit 7">
            <a:extLst>
              <a:ext uri="{FF2B5EF4-FFF2-40B4-BE49-F238E27FC236}">
                <a16:creationId xmlns:a16="http://schemas.microsoft.com/office/drawing/2014/main" id="{F4646F1A-6101-9AEF-587F-EA7739525B37}"/>
              </a:ext>
            </a:extLst>
          </p:cNvPr>
          <p:cNvCxnSpPr>
            <a:cxnSpLocks/>
          </p:cNvCxnSpPr>
          <p:nvPr/>
        </p:nvCxnSpPr>
        <p:spPr>
          <a:xfrm>
            <a:off x="11963700" y="2032000"/>
            <a:ext cx="0" cy="33216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94107A5-61D7-C9C6-CDBB-2632B31422EC}"/>
              </a:ext>
            </a:extLst>
          </p:cNvPr>
          <p:cNvCxnSpPr>
            <a:cxnSpLocks/>
          </p:cNvCxnSpPr>
          <p:nvPr/>
        </p:nvCxnSpPr>
        <p:spPr>
          <a:xfrm>
            <a:off x="9110133" y="2032000"/>
            <a:ext cx="28535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86341CB6-71B8-F952-3C38-C9C9198BFF29}"/>
              </a:ext>
            </a:extLst>
          </p:cNvPr>
          <p:cNvCxnSpPr>
            <a:cxnSpLocks/>
          </p:cNvCxnSpPr>
          <p:nvPr/>
        </p:nvCxnSpPr>
        <p:spPr>
          <a:xfrm flipH="1">
            <a:off x="11497733" y="5353664"/>
            <a:ext cx="465967" cy="109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393CD1D-67E8-4022-F48E-92599B7E671C}"/>
              </a:ext>
            </a:extLst>
          </p:cNvPr>
          <p:cNvSpPr/>
          <p:nvPr/>
        </p:nvSpPr>
        <p:spPr>
          <a:xfrm>
            <a:off x="11730716" y="5408457"/>
            <a:ext cx="361335" cy="66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63508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4301-F7FD-76E0-33A7-D23D0D661DD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D5E8BC-213E-5896-40ED-2E4E3C7E3AE4}"/>
              </a:ext>
            </a:extLst>
          </p:cNvPr>
          <p:cNvSpPr/>
          <p:nvPr/>
        </p:nvSpPr>
        <p:spPr>
          <a:xfrm>
            <a:off x="131928" y="157262"/>
            <a:ext cx="6237875" cy="6678751"/>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794-1185 : Période Heian : A Heian (Kyoto), nouvelle capitale, le pouvoir passe aux mains des </a:t>
            </a:r>
            <a:r>
              <a:rPr lang="fr-FR" sz="1700" b="1" i="1" dirty="0"/>
              <a:t>kampakus</a:t>
            </a:r>
            <a:r>
              <a:rPr lang="fr-FR" sz="1700" b="1" dirty="0"/>
              <a:t> (régents) du clan des Fujiwara ; Dans le pays, les clans de nobles entretiennent des armées de </a:t>
            </a:r>
            <a:r>
              <a:rPr lang="fr-FR" sz="1700" b="1" i="1" dirty="0"/>
              <a:t>bushis</a:t>
            </a:r>
            <a:r>
              <a:rPr lang="fr-FR" sz="1700" b="1" dirty="0"/>
              <a:t> ou </a:t>
            </a:r>
            <a:r>
              <a:rPr lang="fr-FR" sz="1700" b="1" i="1" dirty="0"/>
              <a:t>samouraïs</a:t>
            </a:r>
            <a:endParaRPr lang="fr-FR" sz="1700" b="1" dirty="0"/>
          </a:p>
          <a:p>
            <a:endParaRPr lang="fr-FR" dirty="0"/>
          </a:p>
          <a:p>
            <a:r>
              <a:rPr lang="fr-FR" dirty="0"/>
              <a:t>a) A l’extérieur de la capitale, dans le pays…</a:t>
            </a:r>
          </a:p>
          <a:p>
            <a:endParaRPr lang="fr-FR" dirty="0"/>
          </a:p>
          <a:p>
            <a:r>
              <a:rPr lang="fr-FR" dirty="0"/>
              <a:t>*Localement, l’administration </a:t>
            </a:r>
            <a:r>
              <a:rPr lang="fr-FR" i="1" dirty="0"/>
              <a:t>à la chinoise</a:t>
            </a:r>
            <a:r>
              <a:rPr lang="fr-FR" dirty="0"/>
              <a:t> dépérit…</a:t>
            </a:r>
          </a:p>
          <a:p>
            <a:r>
              <a:rPr lang="fr-FR" dirty="0"/>
              <a:t>Depuis le siècle précédent, ses ressources financières</a:t>
            </a:r>
          </a:p>
          <a:p>
            <a:r>
              <a:rPr lang="fr-FR" dirty="0"/>
              <a:t>ayant diminué, elle a perdu l’essentiel</a:t>
            </a:r>
          </a:p>
          <a:p>
            <a:r>
              <a:rPr lang="fr-FR" dirty="0"/>
              <a:t>De son emprise et de son efficacité</a:t>
            </a:r>
          </a:p>
          <a:p>
            <a:endParaRPr lang="fr-FR" dirty="0"/>
          </a:p>
          <a:p>
            <a:r>
              <a:rPr lang="fr-FR" dirty="0"/>
              <a:t>*A l’opposé, la noblesse locale exerce le pouvoir</a:t>
            </a:r>
          </a:p>
          <a:p>
            <a:endParaRPr lang="fr-FR" dirty="0"/>
          </a:p>
          <a:p>
            <a:r>
              <a:rPr lang="fr-FR" dirty="0"/>
              <a:t>*Libérée de cette emprise, elle détient le pouvoir réel</a:t>
            </a:r>
          </a:p>
          <a:p>
            <a:r>
              <a:rPr lang="fr-FR" dirty="0"/>
              <a:t>Et chaque manoir s’érige en unité politique</a:t>
            </a:r>
          </a:p>
          <a:p>
            <a:endParaRPr lang="fr-FR" dirty="0"/>
          </a:p>
          <a:p>
            <a:r>
              <a:rPr lang="fr-FR" dirty="0"/>
              <a:t>*Et grâce aux revenus des domaines qu’elle gère…</a:t>
            </a:r>
          </a:p>
          <a:p>
            <a:r>
              <a:rPr lang="fr-FR" dirty="0"/>
              <a:t>NB : Revenus qu’elle partage avec les véritables propriétaires, Aristocrates de la cour et temples bouddhistes</a:t>
            </a:r>
          </a:p>
          <a:p>
            <a:endParaRPr lang="fr-FR" dirty="0"/>
          </a:p>
          <a:p>
            <a:r>
              <a:rPr lang="fr-FR" dirty="0"/>
              <a:t>Elle peut entretenir des milices armées</a:t>
            </a:r>
          </a:p>
          <a:p>
            <a:r>
              <a:rPr lang="fr-FR" dirty="0"/>
              <a:t>Composées de </a:t>
            </a:r>
            <a:r>
              <a:rPr lang="fr-FR" i="1" dirty="0"/>
              <a:t>bushi</a:t>
            </a:r>
            <a:r>
              <a:rPr lang="fr-FR" dirty="0"/>
              <a:t>, guerriers à cheval</a:t>
            </a:r>
          </a:p>
          <a:p>
            <a:r>
              <a:rPr lang="fr-FR" dirty="0"/>
              <a:t>Plus tard appelés aussi </a:t>
            </a:r>
            <a:r>
              <a:rPr lang="fr-FR" i="1" dirty="0"/>
              <a:t>samouraïs</a:t>
            </a:r>
            <a:r>
              <a:rPr lang="fr-FR" dirty="0"/>
              <a:t>, ceux qui servent</a:t>
            </a:r>
          </a:p>
        </p:txBody>
      </p:sp>
      <p:pic>
        <p:nvPicPr>
          <p:cNvPr id="18" name="Image 17" descr="Une image contenant carte, texte, atlas&#10;&#10;Description générée automatiquement">
            <a:extLst>
              <a:ext uri="{FF2B5EF4-FFF2-40B4-BE49-F238E27FC236}">
                <a16:creationId xmlns:a16="http://schemas.microsoft.com/office/drawing/2014/main" id="{FD1270E8-E8C7-B68B-4AB2-71D5059863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6509288" y="157263"/>
            <a:ext cx="5550784" cy="5404158"/>
          </a:xfrm>
          <a:prstGeom prst="rect">
            <a:avLst/>
          </a:prstGeom>
          <a:ln w="38100">
            <a:solidFill>
              <a:schemeClr val="tx1"/>
            </a:solidFill>
          </a:ln>
        </p:spPr>
      </p:pic>
      <p:sp>
        <p:nvSpPr>
          <p:cNvPr id="25" name="Ellipse 24">
            <a:extLst>
              <a:ext uri="{FF2B5EF4-FFF2-40B4-BE49-F238E27FC236}">
                <a16:creationId xmlns:a16="http://schemas.microsoft.com/office/drawing/2014/main" id="{44673368-5385-0BE5-AC55-972707FDE503}"/>
              </a:ext>
            </a:extLst>
          </p:cNvPr>
          <p:cNvSpPr/>
          <p:nvPr/>
        </p:nvSpPr>
        <p:spPr>
          <a:xfrm>
            <a:off x="9052025" y="3429000"/>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22552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1D2F-0880-612F-631A-8246CFD04F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62C9479-1321-63BF-4AE7-09D443A06BA6}"/>
              </a:ext>
            </a:extLst>
          </p:cNvPr>
          <p:cNvSpPr/>
          <p:nvPr/>
        </p:nvSpPr>
        <p:spPr>
          <a:xfrm>
            <a:off x="131928" y="157262"/>
            <a:ext cx="5127136"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794-1185 : Période Heian : A Heian (Kyoto), nouvelle capitale, le pouvoir passe aux mains des </a:t>
            </a:r>
            <a:r>
              <a:rPr lang="fr-FR" sz="1700" b="1" i="1" dirty="0"/>
              <a:t>kampakus</a:t>
            </a:r>
            <a:r>
              <a:rPr lang="fr-FR" sz="1700" b="1" dirty="0"/>
              <a:t> (régents) du clan des Fujiwara ; Dans le pays, les clans de nobles entretiennent des armées de </a:t>
            </a:r>
            <a:r>
              <a:rPr lang="fr-FR" sz="1700" b="1" i="1" dirty="0"/>
              <a:t>bushis</a:t>
            </a:r>
            <a:r>
              <a:rPr lang="fr-FR" sz="1700" b="1" dirty="0"/>
              <a:t> ou </a:t>
            </a:r>
            <a:r>
              <a:rPr lang="fr-FR" sz="1700" b="1" i="1" dirty="0"/>
              <a:t>samouraïs</a:t>
            </a:r>
            <a:endParaRPr lang="fr-FR" sz="1700" b="1" dirty="0"/>
          </a:p>
          <a:p>
            <a:endParaRPr lang="fr-FR" dirty="0"/>
          </a:p>
          <a:p>
            <a:r>
              <a:rPr lang="fr-FR" dirty="0"/>
              <a:t>b) A Kyoto, la capitale…</a:t>
            </a:r>
          </a:p>
          <a:p>
            <a:endParaRPr lang="fr-FR" dirty="0"/>
          </a:p>
          <a:p>
            <a:r>
              <a:rPr lang="fr-FR" dirty="0"/>
              <a:t>*La vie à la cour impériale</a:t>
            </a:r>
          </a:p>
          <a:p>
            <a:r>
              <a:rPr lang="fr-FR" dirty="0"/>
              <a:t>Se caractérise par un extrême raffinement</a:t>
            </a:r>
          </a:p>
          <a:p>
            <a:endParaRPr lang="fr-FR" dirty="0"/>
          </a:p>
          <a:p>
            <a:r>
              <a:rPr lang="fr-FR" dirty="0"/>
              <a:t>*Grâce à ses origines divines</a:t>
            </a:r>
          </a:p>
          <a:p>
            <a:r>
              <a:rPr lang="fr-FR" dirty="0"/>
              <a:t>La famille impériale conserve son prestige</a:t>
            </a:r>
          </a:p>
          <a:p>
            <a:endParaRPr lang="fr-FR" dirty="0"/>
          </a:p>
          <a:p>
            <a:r>
              <a:rPr lang="fr-FR" dirty="0"/>
              <a:t>*En revanche…</a:t>
            </a:r>
          </a:p>
          <a:p>
            <a:r>
              <a:rPr lang="fr-FR" dirty="0"/>
              <a:t>Elle se coupe peu à peu de la réalité du pouvoir</a:t>
            </a:r>
          </a:p>
          <a:p>
            <a:endParaRPr lang="fr-FR" dirty="0"/>
          </a:p>
          <a:p>
            <a:r>
              <a:rPr lang="fr-FR" dirty="0"/>
              <a:t>*Et avec des ressources amoindries</a:t>
            </a:r>
          </a:p>
          <a:p>
            <a:r>
              <a:rPr lang="fr-FR" dirty="0"/>
              <a:t>Elle se retrouve à la merci des clans de l’aristocratie de cour les plus puissants…</a:t>
            </a:r>
          </a:p>
          <a:p>
            <a:endParaRPr lang="fr-FR" dirty="0"/>
          </a:p>
          <a:p>
            <a:r>
              <a:rPr lang="fr-FR" dirty="0"/>
              <a:t>*Comme celui des Fujiwara…</a:t>
            </a:r>
          </a:p>
        </p:txBody>
      </p:sp>
    </p:spTree>
    <p:extLst>
      <p:ext uri="{BB962C8B-B14F-4D97-AF65-F5344CB8AC3E}">
        <p14:creationId xmlns:p14="http://schemas.microsoft.com/office/powerpoint/2010/main" val="250421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0BC0-37EF-CB37-33AB-8D382AE75B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F96E477-6269-EE0F-8CD9-7A8323AB0500}"/>
              </a:ext>
            </a:extLst>
          </p:cNvPr>
          <p:cNvSpPr/>
          <p:nvPr/>
        </p:nvSpPr>
        <p:spPr>
          <a:xfrm>
            <a:off x="0" y="35349"/>
            <a:ext cx="5164755" cy="5601533"/>
          </a:xfrm>
          <a:prstGeom prst="rect">
            <a:avLst/>
          </a:prstGeom>
          <a:solidFill>
            <a:schemeClr val="tx2">
              <a:lumMod val="20000"/>
              <a:lumOff val="80000"/>
            </a:schemeClr>
          </a:solidFill>
          <a:ln w="38100">
            <a:solidFill>
              <a:schemeClr val="tx1"/>
            </a:solidFill>
          </a:ln>
        </p:spPr>
        <p:txBody>
          <a:bodyPr wrap="square">
            <a:spAutoFit/>
          </a:bodyPr>
          <a:lstStyle/>
          <a:p>
            <a:r>
              <a:rPr lang="fr-FR" b="1" dirty="0"/>
              <a:t>794-1185 : Période Heian : A Heian (Kyoto), nouvelle capitale, le pouvoir passe aux mains des </a:t>
            </a:r>
            <a:r>
              <a:rPr lang="fr-FR" b="1" i="1" dirty="0"/>
              <a:t>kampakus</a:t>
            </a:r>
            <a:r>
              <a:rPr lang="fr-FR" b="1" dirty="0"/>
              <a:t> (régents) du clan des Fujiwara ; Dans le pays, les clans de nobles entretiennent des armées de </a:t>
            </a:r>
            <a:r>
              <a:rPr lang="fr-FR" b="1" i="1" dirty="0"/>
              <a:t>bushis</a:t>
            </a:r>
            <a:r>
              <a:rPr lang="fr-FR" b="1" dirty="0"/>
              <a:t> ou </a:t>
            </a:r>
            <a:r>
              <a:rPr lang="fr-FR" b="1" i="1" dirty="0"/>
              <a:t>samouraïs</a:t>
            </a:r>
            <a:endParaRPr lang="fr-FR" b="1" dirty="0"/>
          </a:p>
          <a:p>
            <a:endParaRPr lang="fr-FR" dirty="0"/>
          </a:p>
          <a:p>
            <a:r>
              <a:rPr lang="fr-FR" sz="1700" dirty="0"/>
              <a:t>*Depuis son coup d’Etat de 645</a:t>
            </a:r>
          </a:p>
          <a:p>
            <a:r>
              <a:rPr lang="fr-FR" sz="1700" dirty="0"/>
              <a:t>Le clan des Fujiwara est devenu le plus puissant ; Et…</a:t>
            </a:r>
          </a:p>
          <a:p>
            <a:endParaRPr lang="fr-FR" dirty="0"/>
          </a:p>
          <a:p>
            <a:r>
              <a:rPr lang="fr-FR" dirty="0"/>
              <a:t>*866 : Les Fujiwara s’emparent du pouvoir</a:t>
            </a:r>
          </a:p>
          <a:p>
            <a:r>
              <a:rPr lang="fr-FR" dirty="0"/>
              <a:t>En s’immisçant dans la famille impériale </a:t>
            </a:r>
          </a:p>
          <a:p>
            <a:r>
              <a:rPr lang="fr-FR" dirty="0"/>
              <a:t>Et en instaurant un système de régence héréditaire…</a:t>
            </a:r>
          </a:p>
          <a:p>
            <a:endParaRPr lang="fr-FR" dirty="0"/>
          </a:p>
          <a:p>
            <a:r>
              <a:rPr lang="fr-FR" dirty="0"/>
              <a:t>- Le chef marie sa fille à l’empereur</a:t>
            </a:r>
          </a:p>
          <a:p>
            <a:endParaRPr lang="fr-FR" dirty="0"/>
          </a:p>
          <a:p>
            <a:r>
              <a:rPr lang="fr-FR" dirty="0"/>
              <a:t>- Puis son petit-fils devenant empereur</a:t>
            </a:r>
          </a:p>
          <a:p>
            <a:r>
              <a:rPr lang="fr-FR" dirty="0"/>
              <a:t>Il prend le titre de </a:t>
            </a:r>
            <a:r>
              <a:rPr lang="fr-FR" sz="1800" i="1" dirty="0" err="1"/>
              <a:t>sesshō</a:t>
            </a:r>
            <a:r>
              <a:rPr lang="fr-FR" sz="1800" dirty="0"/>
              <a:t>, régent de minorité</a:t>
            </a:r>
          </a:p>
          <a:p>
            <a:endParaRPr lang="fr-FR" dirty="0"/>
          </a:p>
          <a:p>
            <a:r>
              <a:rPr lang="fr-FR" sz="1800" dirty="0"/>
              <a:t>- Puis</a:t>
            </a:r>
            <a:r>
              <a:rPr lang="fr-FR" dirty="0"/>
              <a:t> plus tard celui de </a:t>
            </a:r>
            <a:r>
              <a:rPr lang="fr-FR" i="1" dirty="0"/>
              <a:t>kampaku</a:t>
            </a:r>
            <a:r>
              <a:rPr lang="fr-FR" dirty="0"/>
              <a:t>, régent de majorité</a:t>
            </a:r>
          </a:p>
          <a:p>
            <a:r>
              <a:rPr lang="fr-FR" dirty="0"/>
              <a:t>Qu’il transmet à son fils</a:t>
            </a:r>
          </a:p>
        </p:txBody>
      </p:sp>
      <p:pic>
        <p:nvPicPr>
          <p:cNvPr id="2" name="Image 1" descr="Une image contenant carte, texte, atlas&#10;&#10;Description générée automatiquement">
            <a:extLst>
              <a:ext uri="{FF2B5EF4-FFF2-40B4-BE49-F238E27FC236}">
                <a16:creationId xmlns:a16="http://schemas.microsoft.com/office/drawing/2014/main" id="{59FC9E26-61F6-1F8B-ACF3-6EAAAB963A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11" name="Image 10" descr="Une image contenant carte, texte, atlas&#10;&#10;Description générée automatiquement">
            <a:extLst>
              <a:ext uri="{FF2B5EF4-FFF2-40B4-BE49-F238E27FC236}">
                <a16:creationId xmlns:a16="http://schemas.microsoft.com/office/drawing/2014/main" id="{7D8BE14A-B560-9C34-29E7-3C2175BA7E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4" name="Ellipse 3">
            <a:extLst>
              <a:ext uri="{FF2B5EF4-FFF2-40B4-BE49-F238E27FC236}">
                <a16:creationId xmlns:a16="http://schemas.microsoft.com/office/drawing/2014/main" id="{2AA9DB69-3D13-D750-8D29-A5A1214B4147}"/>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65824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91CF0-451B-0EF8-4AE3-B93E186A756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6C67AC4-5532-FB03-A862-3DAD869B08CA}"/>
              </a:ext>
            </a:extLst>
          </p:cNvPr>
          <p:cNvSpPr/>
          <p:nvPr/>
        </p:nvSpPr>
        <p:spPr>
          <a:xfrm>
            <a:off x="131928" y="157262"/>
            <a:ext cx="5026926" cy="606319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794-1185 : Période Heian : Dans la capitale Heian, Kyoto, les empereurs doivent disputer le pouvoir aux </a:t>
            </a:r>
            <a:r>
              <a:rPr lang="fr-FR" sz="1600" b="1" i="1" dirty="0"/>
              <a:t>kampakus</a:t>
            </a:r>
            <a:r>
              <a:rPr lang="fr-FR" sz="1600" b="1" dirty="0"/>
              <a:t> (régents) Fujiwara ; Dans le pays, les clans aristocratiques entretiennent des armées de </a:t>
            </a:r>
            <a:r>
              <a:rPr lang="fr-FR" sz="1600" b="1" i="1" dirty="0"/>
              <a:t>bushis</a:t>
            </a:r>
            <a:r>
              <a:rPr lang="fr-FR" sz="1600" b="1" dirty="0"/>
              <a:t> ou </a:t>
            </a:r>
            <a:r>
              <a:rPr lang="fr-FR" sz="1600" b="1" i="1" dirty="0"/>
              <a:t>samouraïs</a:t>
            </a:r>
            <a:endParaRPr lang="fr-FR" sz="1600" b="1" dirty="0"/>
          </a:p>
          <a:p>
            <a:endParaRPr lang="fr-FR" dirty="0"/>
          </a:p>
          <a:p>
            <a:r>
              <a:rPr lang="fr-FR" dirty="0"/>
              <a:t>*866-1050 : Les Fujiwara détiennent le pouvoir</a:t>
            </a:r>
          </a:p>
          <a:p>
            <a:endParaRPr lang="fr-FR" dirty="0"/>
          </a:p>
          <a:p>
            <a:r>
              <a:rPr lang="fr-FR" dirty="0"/>
              <a:t>*1050 : Les empereurs réagissent…</a:t>
            </a:r>
          </a:p>
          <a:p>
            <a:r>
              <a:rPr lang="fr-FR" dirty="0" err="1"/>
              <a:t>Shirakawa</a:t>
            </a:r>
            <a:r>
              <a:rPr lang="fr-FR" dirty="0"/>
              <a:t> (72), empereur depuis 1068</a:t>
            </a:r>
          </a:p>
          <a:p>
            <a:r>
              <a:rPr lang="fr-FR" dirty="0"/>
              <a:t>Inaugure le système de l’</a:t>
            </a:r>
            <a:r>
              <a:rPr lang="fr-FR" i="1" dirty="0" err="1"/>
              <a:t>insei</a:t>
            </a:r>
            <a:endParaRPr lang="fr-FR" dirty="0"/>
          </a:p>
          <a:p>
            <a:endParaRPr lang="fr-FR" dirty="0"/>
          </a:p>
          <a:p>
            <a:r>
              <a:rPr lang="fr-FR" dirty="0"/>
              <a:t>*1087 : Il abdique en faveur de son fils</a:t>
            </a:r>
          </a:p>
          <a:p>
            <a:r>
              <a:rPr lang="fr-FR" dirty="0"/>
              <a:t>Et se retire en devenant moine bouddhiste</a:t>
            </a:r>
          </a:p>
          <a:p>
            <a:r>
              <a:rPr lang="fr-FR" dirty="0"/>
              <a:t>Tout en maintenant son contrôle</a:t>
            </a:r>
          </a:p>
          <a:p>
            <a:r>
              <a:rPr lang="fr-FR" dirty="0"/>
              <a:t>Sur l’empereur régnant… et ses </a:t>
            </a:r>
            <a:r>
              <a:rPr lang="fr-FR" i="1" dirty="0"/>
              <a:t>kampakus</a:t>
            </a:r>
            <a:r>
              <a:rPr lang="fr-FR" dirty="0"/>
              <a:t> Fujiwara</a:t>
            </a:r>
          </a:p>
          <a:p>
            <a:r>
              <a:rPr lang="fr-FR" dirty="0"/>
              <a:t>Ainsi…</a:t>
            </a:r>
          </a:p>
          <a:p>
            <a:endParaRPr lang="fr-FR" dirty="0"/>
          </a:p>
          <a:p>
            <a:r>
              <a:rPr lang="fr-FR" dirty="0"/>
              <a:t>*1087-1192 : 11 empereurs vont se succéder</a:t>
            </a:r>
          </a:p>
          <a:p>
            <a:r>
              <a:rPr lang="fr-FR" dirty="0"/>
              <a:t>Parmi lesquels 3 </a:t>
            </a:r>
            <a:r>
              <a:rPr lang="fr-FR" i="1" dirty="0"/>
              <a:t>empereurs retirés</a:t>
            </a:r>
            <a:endParaRPr lang="fr-FR" dirty="0"/>
          </a:p>
          <a:p>
            <a:r>
              <a:rPr lang="fr-FR" dirty="0"/>
              <a:t>Qui vont exercer réellement le pouvoir</a:t>
            </a:r>
          </a:p>
          <a:p>
            <a:endParaRPr lang="fr-FR" dirty="0"/>
          </a:p>
          <a:p>
            <a:r>
              <a:rPr lang="fr-FR" dirty="0"/>
              <a:t>*Mais…</a:t>
            </a:r>
          </a:p>
        </p:txBody>
      </p:sp>
      <p:pic>
        <p:nvPicPr>
          <p:cNvPr id="4" name="Image 3" descr="Une image contenant carte, texte, atlas&#10;&#10;Description générée automatiquement">
            <a:extLst>
              <a:ext uri="{FF2B5EF4-FFF2-40B4-BE49-F238E27FC236}">
                <a16:creationId xmlns:a16="http://schemas.microsoft.com/office/drawing/2014/main" id="{80CFF2D8-919B-2D00-3AF3-691EF3D189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8" name="Image 7" descr="Une image contenant carte, texte, atlas&#10;&#10;Description générée automatiquement">
            <a:extLst>
              <a:ext uri="{FF2B5EF4-FFF2-40B4-BE49-F238E27FC236}">
                <a16:creationId xmlns:a16="http://schemas.microsoft.com/office/drawing/2014/main" id="{BCB096E3-0FC9-325F-9FFC-A52C6DCAB5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10" name="Ellipse 9">
            <a:extLst>
              <a:ext uri="{FF2B5EF4-FFF2-40B4-BE49-F238E27FC236}">
                <a16:creationId xmlns:a16="http://schemas.microsoft.com/office/drawing/2014/main" id="{B679BEE3-9537-7C36-5AA1-AC73FE20F473}"/>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10963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66D6-5C11-98F3-DCF1-A0DAA2D6868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F37BAD-A6DF-8C8E-997F-C6A938A6DDEA}"/>
              </a:ext>
            </a:extLst>
          </p:cNvPr>
          <p:cNvSpPr/>
          <p:nvPr/>
        </p:nvSpPr>
        <p:spPr>
          <a:xfrm>
            <a:off x="131928" y="157262"/>
            <a:ext cx="5026926" cy="6617196"/>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794-1185 : Période Heian : A Heian (Kyoto), nouvelle capitale, le pouvoir passe aux mains des </a:t>
            </a:r>
            <a:r>
              <a:rPr lang="fr-FR" sz="1600" b="1" i="1" dirty="0"/>
              <a:t>kampakus</a:t>
            </a:r>
            <a:r>
              <a:rPr lang="fr-FR" sz="1600" b="1" dirty="0"/>
              <a:t> (régents) du clan des Fujiwara ; Dans le pays, les clans de nobles entretiennent des armées de </a:t>
            </a:r>
            <a:r>
              <a:rPr lang="fr-FR" sz="1600" b="1" i="1" dirty="0"/>
              <a:t>bushis</a:t>
            </a:r>
            <a:r>
              <a:rPr lang="fr-FR" sz="1600" b="1" dirty="0"/>
              <a:t> ou </a:t>
            </a:r>
            <a:r>
              <a:rPr lang="fr-FR" sz="1600" b="1" i="1" dirty="0"/>
              <a:t>samouraïs</a:t>
            </a:r>
            <a:endParaRPr lang="fr-FR" sz="1600" b="1" dirty="0"/>
          </a:p>
          <a:p>
            <a:endParaRPr lang="fr-FR" dirty="0"/>
          </a:p>
          <a:p>
            <a:r>
              <a:rPr lang="fr-FR" dirty="0"/>
              <a:t>*1050-1150 : Malgré cette réaction des empereurs</a:t>
            </a:r>
          </a:p>
          <a:p>
            <a:r>
              <a:rPr lang="fr-FR" dirty="0"/>
              <a:t>Le fossé a continué à se creuser entre…</a:t>
            </a:r>
          </a:p>
          <a:p>
            <a:endParaRPr lang="fr-FR" dirty="0"/>
          </a:p>
          <a:p>
            <a:r>
              <a:rPr lang="fr-FR" dirty="0"/>
              <a:t>a) La capitale Kyoto…</a:t>
            </a:r>
          </a:p>
          <a:p>
            <a:r>
              <a:rPr lang="fr-FR" u="sng" dirty="0"/>
              <a:t>Une cour impériale raffinée mais en décadence</a:t>
            </a:r>
            <a:r>
              <a:rPr lang="fr-FR" dirty="0"/>
              <a:t> Avec des empereurs en lutte</a:t>
            </a:r>
          </a:p>
          <a:p>
            <a:r>
              <a:rPr lang="fr-FR" dirty="0"/>
              <a:t>Contre leurs </a:t>
            </a:r>
            <a:r>
              <a:rPr lang="fr-FR" i="1" dirty="0"/>
              <a:t>kampakus</a:t>
            </a:r>
            <a:r>
              <a:rPr lang="fr-FR" dirty="0"/>
              <a:t> Fujiwara</a:t>
            </a:r>
          </a:p>
          <a:p>
            <a:r>
              <a:rPr lang="fr-FR" dirty="0"/>
              <a:t>Les deux complètement coupés des réalités</a:t>
            </a:r>
          </a:p>
          <a:p>
            <a:endParaRPr lang="fr-FR" dirty="0"/>
          </a:p>
          <a:p>
            <a:r>
              <a:rPr lang="fr-FR" dirty="0"/>
              <a:t>b) Et en dehors de la capitale…</a:t>
            </a:r>
          </a:p>
          <a:p>
            <a:r>
              <a:rPr lang="fr-FR" u="sng" dirty="0"/>
              <a:t>Un Japon des nobles provinciaux</a:t>
            </a:r>
          </a:p>
          <a:p>
            <a:r>
              <a:rPr lang="fr-FR" dirty="0"/>
              <a:t>Un Japon guerrier et belliqueux</a:t>
            </a:r>
          </a:p>
          <a:p>
            <a:r>
              <a:rPr lang="fr-FR" dirty="0"/>
              <a:t>Qui parvient à consolider son assise</a:t>
            </a:r>
          </a:p>
          <a:p>
            <a:endParaRPr lang="fr-FR" dirty="0"/>
          </a:p>
          <a:p>
            <a:r>
              <a:rPr lang="fr-FR" dirty="0"/>
              <a:t>*Morcelé en différents clans rivaux</a:t>
            </a:r>
          </a:p>
          <a:p>
            <a:r>
              <a:rPr lang="fr-FR" dirty="0"/>
              <a:t>Chacun entretenant sa propre armée de samouraïs</a:t>
            </a:r>
          </a:p>
          <a:p>
            <a:r>
              <a:rPr lang="fr-FR" dirty="0"/>
              <a:t>Qu’il peut mettre au service d’une faction de la cour </a:t>
            </a:r>
          </a:p>
          <a:p>
            <a:endParaRPr lang="fr-FR" dirty="0">
              <a:solidFill>
                <a:srgbClr val="FF0000"/>
              </a:solidFill>
            </a:endParaRPr>
          </a:p>
          <a:p>
            <a:r>
              <a:rPr lang="fr-FR" dirty="0"/>
              <a:t>*Epilogue en quatre temps…</a:t>
            </a:r>
          </a:p>
        </p:txBody>
      </p:sp>
      <p:pic>
        <p:nvPicPr>
          <p:cNvPr id="4" name="Image 3" descr="Une image contenant carte, texte, atlas&#10;&#10;Description générée automatiquement">
            <a:extLst>
              <a:ext uri="{FF2B5EF4-FFF2-40B4-BE49-F238E27FC236}">
                <a16:creationId xmlns:a16="http://schemas.microsoft.com/office/drawing/2014/main" id="{2893B834-3D78-EF9A-BBCD-0D080955B6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8" name="Image 7" descr="Une image contenant carte, texte, atlas&#10;&#10;Description générée automatiquement">
            <a:extLst>
              <a:ext uri="{FF2B5EF4-FFF2-40B4-BE49-F238E27FC236}">
                <a16:creationId xmlns:a16="http://schemas.microsoft.com/office/drawing/2014/main" id="{AB64CB46-E5E5-BC43-EA8E-A3B412F96B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10" name="Ellipse 9">
            <a:extLst>
              <a:ext uri="{FF2B5EF4-FFF2-40B4-BE49-F238E27FC236}">
                <a16:creationId xmlns:a16="http://schemas.microsoft.com/office/drawing/2014/main" id="{A07A5CB1-DE48-52CF-CD37-DFAD37D3BC74}"/>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645621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284E-DBD2-D871-DD84-994C9E9E4F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464D0C-5606-3069-A648-3B147CBEB0DF}"/>
              </a:ext>
            </a:extLst>
          </p:cNvPr>
          <p:cNvSpPr/>
          <p:nvPr/>
        </p:nvSpPr>
        <p:spPr>
          <a:xfrm>
            <a:off x="131928" y="157262"/>
            <a:ext cx="5026926" cy="3693319"/>
          </a:xfrm>
          <a:prstGeom prst="rect">
            <a:avLst/>
          </a:prstGeom>
          <a:solidFill>
            <a:schemeClr val="tx2">
              <a:lumMod val="20000"/>
              <a:lumOff val="80000"/>
            </a:schemeClr>
          </a:solidFill>
          <a:ln w="38100">
            <a:solidFill>
              <a:schemeClr val="tx1"/>
            </a:solidFill>
          </a:ln>
        </p:spPr>
        <p:txBody>
          <a:bodyPr wrap="square">
            <a:spAutoFit/>
          </a:bodyPr>
          <a:lstStyle/>
          <a:p>
            <a:r>
              <a:rPr lang="fr-FR" b="1" dirty="0"/>
              <a:t>1156-1185 : Au service des factions rivales de la cour, des clans s’opposent ; Guerre et victoire des Minamoto contre les Taira </a:t>
            </a:r>
          </a:p>
          <a:p>
            <a:endParaRPr lang="fr-FR" dirty="0"/>
          </a:p>
          <a:p>
            <a:r>
              <a:rPr lang="fr-FR" dirty="0"/>
              <a:t>a) 1156 : A Kyoto, deux membres des Fujiwara en conflit font appel à deux clans rivaux</a:t>
            </a:r>
          </a:p>
          <a:p>
            <a:r>
              <a:rPr lang="fr-FR" dirty="0"/>
              <a:t>- Les Taira sur la mer intérieure      ; Et…</a:t>
            </a:r>
          </a:p>
          <a:p>
            <a:r>
              <a:rPr lang="fr-FR" dirty="0"/>
              <a:t>- Les Minamoto dans le </a:t>
            </a:r>
            <a:r>
              <a:rPr lang="fr-FR" dirty="0" err="1"/>
              <a:t>Kanto</a:t>
            </a:r>
            <a:endParaRPr lang="fr-FR" dirty="0"/>
          </a:p>
          <a:p>
            <a:endParaRPr lang="fr-FR" dirty="0"/>
          </a:p>
          <a:p>
            <a:r>
              <a:rPr lang="fr-FR" dirty="0"/>
              <a:t>b) 1156-60 : Après deux courtes guerres</a:t>
            </a:r>
          </a:p>
          <a:p>
            <a:r>
              <a:rPr lang="fr-FR" u="sng" dirty="0"/>
              <a:t>Taira </a:t>
            </a:r>
            <a:r>
              <a:rPr lang="fr-FR" u="sng" dirty="0" err="1"/>
              <a:t>Kiyomori</a:t>
            </a:r>
            <a:r>
              <a:rPr lang="fr-FR" dirty="0"/>
              <a:t>, vainqueur, s’installe à Kyoto</a:t>
            </a:r>
          </a:p>
          <a:p>
            <a:r>
              <a:rPr lang="fr-FR" dirty="0"/>
              <a:t>Sa fille épouse le futur empereur </a:t>
            </a:r>
            <a:r>
              <a:rPr lang="fr-FR" u="sng" dirty="0" err="1"/>
              <a:t>Takakura</a:t>
            </a:r>
            <a:r>
              <a:rPr lang="fr-FR" dirty="0"/>
              <a:t> (80)</a:t>
            </a:r>
            <a:endParaRPr lang="fr-FR" u="sng" dirty="0"/>
          </a:p>
          <a:p>
            <a:r>
              <a:rPr lang="fr-FR" dirty="0"/>
              <a:t>Mais ses vassaux, déçus, l’abandonnent…</a:t>
            </a:r>
          </a:p>
        </p:txBody>
      </p:sp>
      <p:sp>
        <p:nvSpPr>
          <p:cNvPr id="6" name="Ellipse 5">
            <a:extLst>
              <a:ext uri="{FF2B5EF4-FFF2-40B4-BE49-F238E27FC236}">
                <a16:creationId xmlns:a16="http://schemas.microsoft.com/office/drawing/2014/main" id="{B087182B-4315-E177-A785-78858B305D00}"/>
              </a:ext>
            </a:extLst>
          </p:cNvPr>
          <p:cNvSpPr/>
          <p:nvPr/>
        </p:nvSpPr>
        <p:spPr>
          <a:xfrm>
            <a:off x="3177710" y="193430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pic>
        <p:nvPicPr>
          <p:cNvPr id="9" name="Image 8" descr="Une image contenant texte, carte, diagramme, atlas&#10;&#10;Description générée automatiquement">
            <a:extLst>
              <a:ext uri="{FF2B5EF4-FFF2-40B4-BE49-F238E27FC236}">
                <a16:creationId xmlns:a16="http://schemas.microsoft.com/office/drawing/2014/main" id="{35E96D5F-E7BC-5EC8-FE65-7FFA94981E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289273" y="194623"/>
            <a:ext cx="6730779" cy="5468758"/>
          </a:xfrm>
          <a:prstGeom prst="rect">
            <a:avLst/>
          </a:prstGeom>
          <a:ln w="38100">
            <a:solidFill>
              <a:schemeClr val="tx1"/>
            </a:solidFill>
          </a:ln>
        </p:spPr>
      </p:pic>
      <p:sp>
        <p:nvSpPr>
          <p:cNvPr id="12" name="Ellipse 11">
            <a:extLst>
              <a:ext uri="{FF2B5EF4-FFF2-40B4-BE49-F238E27FC236}">
                <a16:creationId xmlns:a16="http://schemas.microsoft.com/office/drawing/2014/main" id="{0481360B-8AB2-3E55-B9E8-D5D61A28D983}"/>
              </a:ext>
            </a:extLst>
          </p:cNvPr>
          <p:cNvSpPr/>
          <p:nvPr/>
        </p:nvSpPr>
        <p:spPr>
          <a:xfrm>
            <a:off x="7469334" y="2711289"/>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ED6D468D-DA1A-C3A4-6EFC-96EA398A0156}"/>
              </a:ext>
            </a:extLst>
          </p:cNvPr>
          <p:cNvSpPr/>
          <p:nvPr/>
        </p:nvSpPr>
        <p:spPr>
          <a:xfrm>
            <a:off x="10011262" y="3162105"/>
            <a:ext cx="151008" cy="152400"/>
          </a:xfrm>
          <a:prstGeom prst="ellipse">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FBF9BD87-687A-1A78-0DF7-1A716EBA5D28}"/>
              </a:ext>
            </a:extLst>
          </p:cNvPr>
          <p:cNvSpPr/>
          <p:nvPr/>
        </p:nvSpPr>
        <p:spPr>
          <a:xfrm>
            <a:off x="8577184" y="2787489"/>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EBBEEABC-C24A-3645-C6C4-3B2FA45073DD}"/>
              </a:ext>
            </a:extLst>
          </p:cNvPr>
          <p:cNvSpPr/>
          <p:nvPr/>
        </p:nvSpPr>
        <p:spPr>
          <a:xfrm>
            <a:off x="3052893" y="2198966"/>
            <a:ext cx="151008" cy="152400"/>
          </a:xfrm>
          <a:prstGeom prst="ellipse">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15619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7C83D-7344-61A2-9224-6D1CD1E727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A2E40B9-C1C0-5B5F-F6BE-5D54FEF3D577}"/>
              </a:ext>
            </a:extLst>
          </p:cNvPr>
          <p:cNvSpPr/>
          <p:nvPr/>
        </p:nvSpPr>
        <p:spPr>
          <a:xfrm>
            <a:off x="68915" y="157262"/>
            <a:ext cx="5158854"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1156-1185 : Au service des factions rivales de la cour, des clans s’opposent ; Guerre et victoire des Minamoto contre les Taira </a:t>
            </a:r>
          </a:p>
          <a:p>
            <a:endParaRPr lang="fr-FR" dirty="0"/>
          </a:p>
          <a:p>
            <a:r>
              <a:rPr lang="fr-FR" dirty="0"/>
              <a:t>c) 1180-85 : Guerre de </a:t>
            </a:r>
            <a:r>
              <a:rPr lang="fr-FR" i="1" dirty="0" err="1"/>
              <a:t>Genpei</a:t>
            </a:r>
            <a:r>
              <a:rPr lang="fr-FR" dirty="0"/>
              <a:t>…</a:t>
            </a:r>
          </a:p>
          <a:p>
            <a:endParaRPr lang="fr-FR" dirty="0"/>
          </a:p>
          <a:p>
            <a:r>
              <a:rPr lang="fr-FR" dirty="0"/>
              <a:t>*1180 : </a:t>
            </a:r>
            <a:r>
              <a:rPr lang="fr-FR" u="sng" dirty="0"/>
              <a:t>Taira </a:t>
            </a:r>
            <a:r>
              <a:rPr lang="fr-FR" u="sng" dirty="0" err="1"/>
              <a:t>Kiyomori</a:t>
            </a:r>
            <a:r>
              <a:rPr lang="fr-FR" dirty="0"/>
              <a:t> oblige </a:t>
            </a:r>
            <a:r>
              <a:rPr lang="fr-FR" sz="1700" dirty="0"/>
              <a:t>l’empereur </a:t>
            </a:r>
            <a:r>
              <a:rPr lang="fr-FR" sz="1700" dirty="0" err="1"/>
              <a:t>Takakura</a:t>
            </a:r>
            <a:r>
              <a:rPr lang="fr-FR" sz="1700" dirty="0"/>
              <a:t> (80)</a:t>
            </a:r>
          </a:p>
          <a:p>
            <a:r>
              <a:rPr lang="fr-FR" dirty="0"/>
              <a:t>A abdiquer en faveur de son fils </a:t>
            </a:r>
            <a:r>
              <a:rPr lang="fr-FR" dirty="0" err="1"/>
              <a:t>Antoku</a:t>
            </a:r>
            <a:r>
              <a:rPr lang="fr-FR" dirty="0"/>
              <a:t>, 1 an (81)</a:t>
            </a:r>
          </a:p>
          <a:p>
            <a:endParaRPr lang="fr-FR" dirty="0"/>
          </a:p>
          <a:p>
            <a:r>
              <a:rPr lang="fr-FR" dirty="0"/>
              <a:t>*Les opposants aux Taira rejettent ce choix</a:t>
            </a:r>
          </a:p>
          <a:p>
            <a:r>
              <a:rPr lang="fr-FR" dirty="0"/>
              <a:t>Et dans le </a:t>
            </a:r>
            <a:r>
              <a:rPr lang="fr-FR" dirty="0" err="1"/>
              <a:t>Kanto</a:t>
            </a:r>
            <a:r>
              <a:rPr lang="fr-FR" dirty="0"/>
              <a:t>, ils constituent un clan</a:t>
            </a:r>
          </a:p>
          <a:p>
            <a:r>
              <a:rPr lang="fr-FR" dirty="0"/>
              <a:t>Autour de </a:t>
            </a:r>
            <a:r>
              <a:rPr lang="fr-FR" u="sng" dirty="0"/>
              <a:t>Minamoto Yoritomo </a:t>
            </a:r>
          </a:p>
          <a:p>
            <a:endParaRPr lang="fr-FR" dirty="0"/>
          </a:p>
          <a:p>
            <a:r>
              <a:rPr lang="fr-FR" dirty="0"/>
              <a:t>d) 1185 : Les Taira sont chassés de la capitale</a:t>
            </a:r>
          </a:p>
          <a:p>
            <a:r>
              <a:rPr lang="fr-FR" dirty="0"/>
              <a:t>Puis, après la défaite navale de Shimonoseki</a:t>
            </a:r>
          </a:p>
          <a:p>
            <a:r>
              <a:rPr lang="fr-FR" dirty="0"/>
              <a:t>Les Taira sont massacrés</a:t>
            </a:r>
          </a:p>
          <a:p>
            <a:r>
              <a:rPr lang="fr-FR" dirty="0"/>
              <a:t>Ainsi que le jeune empereur </a:t>
            </a:r>
            <a:r>
              <a:rPr lang="fr-FR" dirty="0" err="1"/>
              <a:t>Antoku</a:t>
            </a:r>
            <a:r>
              <a:rPr lang="fr-FR" dirty="0"/>
              <a:t>…</a:t>
            </a:r>
          </a:p>
          <a:p>
            <a:endParaRPr lang="fr-FR" dirty="0"/>
          </a:p>
          <a:p>
            <a:r>
              <a:rPr lang="fr-FR" dirty="0"/>
              <a:t>*1185 : Fin de l’ère Heian ; Mais pas seulement…</a:t>
            </a:r>
          </a:p>
          <a:p>
            <a:r>
              <a:rPr lang="fr-FR" dirty="0"/>
              <a:t>Fin du Japon impérial et début du Japon féodal</a:t>
            </a:r>
          </a:p>
          <a:p>
            <a:r>
              <a:rPr lang="fr-FR" dirty="0"/>
              <a:t>Le pouvoir civil </a:t>
            </a:r>
            <a:r>
              <a:rPr lang="fr-FR" i="1" dirty="0"/>
              <a:t>à la chinoise</a:t>
            </a:r>
            <a:r>
              <a:rPr lang="fr-FR" dirty="0"/>
              <a:t> cède définitivement</a:t>
            </a:r>
          </a:p>
          <a:p>
            <a:r>
              <a:rPr lang="fr-FR" dirty="0"/>
              <a:t>La place au pouvoir militaire des clans provinciaux…</a:t>
            </a:r>
          </a:p>
        </p:txBody>
      </p:sp>
      <p:pic>
        <p:nvPicPr>
          <p:cNvPr id="4" name="Image 3" descr="Une image contenant carte, texte, atlas&#10;&#10;Description générée automatiquement">
            <a:extLst>
              <a:ext uri="{FF2B5EF4-FFF2-40B4-BE49-F238E27FC236}">
                <a16:creationId xmlns:a16="http://schemas.microsoft.com/office/drawing/2014/main" id="{0F727B2C-9BBE-90F4-C66F-9F5367ECFF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sp>
        <p:nvSpPr>
          <p:cNvPr id="2" name="Ellipse 1">
            <a:extLst>
              <a:ext uri="{FF2B5EF4-FFF2-40B4-BE49-F238E27FC236}">
                <a16:creationId xmlns:a16="http://schemas.microsoft.com/office/drawing/2014/main" id="{46E3E159-6281-9BB8-5DEE-2BE21F4CC8FD}"/>
              </a:ext>
            </a:extLst>
          </p:cNvPr>
          <p:cNvSpPr/>
          <p:nvPr/>
        </p:nvSpPr>
        <p:spPr>
          <a:xfrm>
            <a:off x="6241129" y="484335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pic>
        <p:nvPicPr>
          <p:cNvPr id="10" name="Image 9" descr="Une image contenant carte, texte, atlas&#10;&#10;Description générée automatiquement">
            <a:extLst>
              <a:ext uri="{FF2B5EF4-FFF2-40B4-BE49-F238E27FC236}">
                <a16:creationId xmlns:a16="http://schemas.microsoft.com/office/drawing/2014/main" id="{A6F5F9B8-1FB1-418E-8700-826C47C80A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12" name="Ellipse 11">
            <a:extLst>
              <a:ext uri="{FF2B5EF4-FFF2-40B4-BE49-F238E27FC236}">
                <a16:creationId xmlns:a16="http://schemas.microsoft.com/office/drawing/2014/main" id="{A04FC983-CD75-E8F5-A7AF-6927999F9503}"/>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555CBB45-187C-907A-E9DB-0A1D82AD465A}"/>
              </a:ext>
            </a:extLst>
          </p:cNvPr>
          <p:cNvSpPr/>
          <p:nvPr/>
        </p:nvSpPr>
        <p:spPr>
          <a:xfrm>
            <a:off x="10237538" y="4012056"/>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775838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A492-11F8-BE17-72F2-1ECFB23A853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A11611-1842-CA9A-837A-4BC23A8EB881}"/>
              </a:ext>
            </a:extLst>
          </p:cNvPr>
          <p:cNvSpPr/>
          <p:nvPr/>
        </p:nvSpPr>
        <p:spPr>
          <a:xfrm>
            <a:off x="116372" y="58846"/>
            <a:ext cx="6651223" cy="4524315"/>
          </a:xfrm>
          <a:prstGeom prst="rect">
            <a:avLst/>
          </a:prstGeom>
          <a:solidFill>
            <a:schemeClr val="tx2">
              <a:lumMod val="20000"/>
              <a:lumOff val="80000"/>
            </a:schemeClr>
          </a:solidFill>
          <a:ln w="38100">
            <a:solidFill>
              <a:schemeClr val="tx1"/>
            </a:solidFill>
          </a:ln>
        </p:spPr>
        <p:txBody>
          <a:bodyPr wrap="square">
            <a:spAutoFit/>
          </a:bodyPr>
          <a:lstStyle/>
          <a:p>
            <a:r>
              <a:rPr lang="fr-FR" b="1" dirty="0"/>
              <a:t>4) 1185-1603 : Le Japon féodal : Déclin du pouvoir central au profit de l’aristocratie, l’unité nationale compromise</a:t>
            </a:r>
          </a:p>
          <a:p>
            <a:endParaRPr lang="fr-FR" dirty="0"/>
          </a:p>
          <a:p>
            <a:r>
              <a:rPr lang="fr-FR" b="1" dirty="0"/>
              <a:t>1185-1333 : Période des 1</a:t>
            </a:r>
            <a:r>
              <a:rPr lang="fr-FR" b="1" baseline="30000" dirty="0"/>
              <a:t>ers</a:t>
            </a:r>
            <a:r>
              <a:rPr lang="fr-FR" b="1" dirty="0"/>
              <a:t> shoguns de Kamakura ; Naissance du </a:t>
            </a:r>
            <a:r>
              <a:rPr lang="fr-FR" b="1" i="1" dirty="0"/>
              <a:t>Bakufu</a:t>
            </a:r>
            <a:r>
              <a:rPr lang="fr-FR" b="1" dirty="0"/>
              <a:t>, pouvoir militaire shogunal dominant la cour impériale ; …</a:t>
            </a:r>
            <a:endParaRPr lang="fr-FR" dirty="0">
              <a:solidFill>
                <a:srgbClr val="FF0000"/>
              </a:solidFill>
            </a:endParaRPr>
          </a:p>
          <a:p>
            <a:endParaRPr lang="fr-FR" dirty="0"/>
          </a:p>
          <a:p>
            <a:r>
              <a:rPr lang="fr-FR" dirty="0"/>
              <a:t>*1185-1333 : Période des 1</a:t>
            </a:r>
            <a:r>
              <a:rPr lang="fr-FR" baseline="30000" dirty="0"/>
              <a:t>ers</a:t>
            </a:r>
            <a:r>
              <a:rPr lang="fr-FR" dirty="0"/>
              <a:t> shoguns de Kamakura…</a:t>
            </a:r>
          </a:p>
          <a:p>
            <a:endParaRPr lang="fr-FR" dirty="0"/>
          </a:p>
          <a:p>
            <a:r>
              <a:rPr lang="fr-FR" dirty="0"/>
              <a:t>*1185 : Victoire du clan des Minamoto ; Mais contrairement aux Taira</a:t>
            </a:r>
          </a:p>
          <a:p>
            <a:r>
              <a:rPr lang="fr-FR" u="sng" dirty="0"/>
              <a:t>Yoritomo</a:t>
            </a:r>
            <a:r>
              <a:rPr lang="fr-FR" dirty="0"/>
              <a:t> quitte Heian et il s’installe à Kamakura, petit port du </a:t>
            </a:r>
            <a:r>
              <a:rPr lang="fr-FR" dirty="0" err="1"/>
              <a:t>Kanto</a:t>
            </a:r>
            <a:endParaRPr lang="fr-FR" dirty="0"/>
          </a:p>
          <a:p>
            <a:endParaRPr lang="fr-FR" dirty="0"/>
          </a:p>
          <a:p>
            <a:r>
              <a:rPr lang="fr-FR" dirty="0"/>
              <a:t>*1192 : Yoritomo respecte et garantit le pouvoir impérial</a:t>
            </a:r>
          </a:p>
          <a:p>
            <a:r>
              <a:rPr lang="fr-FR" dirty="0"/>
              <a:t>En échange, il réclame et obtient de l’empereur </a:t>
            </a:r>
            <a:r>
              <a:rPr lang="fr-FR" u="sng" dirty="0"/>
              <a:t>Go-Toba</a:t>
            </a:r>
            <a:r>
              <a:rPr lang="fr-FR" dirty="0"/>
              <a:t> (82)</a:t>
            </a:r>
            <a:endParaRPr lang="fr-FR" u="sng" dirty="0"/>
          </a:p>
          <a:p>
            <a:r>
              <a:rPr lang="fr-FR" dirty="0"/>
              <a:t>Le titre militaire de </a:t>
            </a:r>
            <a:r>
              <a:rPr lang="fr-FR" i="1" dirty="0"/>
              <a:t>shogun</a:t>
            </a:r>
            <a:r>
              <a:rPr lang="fr-FR" dirty="0"/>
              <a:t>, grand général soumettant les barbares</a:t>
            </a:r>
          </a:p>
          <a:p>
            <a:endParaRPr lang="fr-FR" u="sng" dirty="0"/>
          </a:p>
          <a:p>
            <a:r>
              <a:rPr lang="fr-FR" dirty="0"/>
              <a:t>*1192 : </a:t>
            </a:r>
            <a:r>
              <a:rPr lang="fr-FR" u="sng" dirty="0"/>
              <a:t>Le pouvoir change de nature</a:t>
            </a:r>
            <a:r>
              <a:rPr lang="fr-FR" dirty="0"/>
              <a:t>…</a:t>
            </a:r>
          </a:p>
        </p:txBody>
      </p:sp>
      <p:pic>
        <p:nvPicPr>
          <p:cNvPr id="8" name="Image 7" descr="Une image contenant carte, texte, atlas&#10;&#10;Description générée automatiquement">
            <a:extLst>
              <a:ext uri="{FF2B5EF4-FFF2-40B4-BE49-F238E27FC236}">
                <a16:creationId xmlns:a16="http://schemas.microsoft.com/office/drawing/2014/main" id="{5F1ADB0E-C718-86D4-7A8E-69556A8E47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6899414" y="157263"/>
            <a:ext cx="5160658" cy="5024338"/>
          </a:xfrm>
          <a:prstGeom prst="rect">
            <a:avLst/>
          </a:prstGeom>
          <a:ln w="38100">
            <a:solidFill>
              <a:schemeClr val="tx1"/>
            </a:solidFill>
          </a:ln>
        </p:spPr>
      </p:pic>
      <p:sp>
        <p:nvSpPr>
          <p:cNvPr id="11" name="Ellipse 10">
            <a:extLst>
              <a:ext uri="{FF2B5EF4-FFF2-40B4-BE49-F238E27FC236}">
                <a16:creationId xmlns:a16="http://schemas.microsoft.com/office/drawing/2014/main" id="{A7A9C661-1FA7-C770-CDCE-2534E40797FF}"/>
              </a:ext>
            </a:extLst>
          </p:cNvPr>
          <p:cNvSpPr/>
          <p:nvPr/>
        </p:nvSpPr>
        <p:spPr>
          <a:xfrm>
            <a:off x="10609531" y="304663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pic>
        <p:nvPicPr>
          <p:cNvPr id="12" name="Image 11" descr="Une image contenant carte, texte, atlas&#10;&#10;Description générée automatiquement">
            <a:extLst>
              <a:ext uri="{FF2B5EF4-FFF2-40B4-BE49-F238E27FC236}">
                <a16:creationId xmlns:a16="http://schemas.microsoft.com/office/drawing/2014/main" id="{5A71C240-396F-DC63-BF0A-08C3740AC4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485234"/>
            <a:ext cx="2901082" cy="1864724"/>
          </a:xfrm>
          <a:prstGeom prst="rect">
            <a:avLst/>
          </a:prstGeom>
          <a:ln w="38100">
            <a:solidFill>
              <a:schemeClr val="tx1"/>
            </a:solidFill>
          </a:ln>
        </p:spPr>
      </p:pic>
      <p:sp>
        <p:nvSpPr>
          <p:cNvPr id="13" name="Ellipse 12">
            <a:extLst>
              <a:ext uri="{FF2B5EF4-FFF2-40B4-BE49-F238E27FC236}">
                <a16:creationId xmlns:a16="http://schemas.microsoft.com/office/drawing/2014/main" id="{3CFB24BB-D25C-75C7-295F-A9D0B5CC2C83}"/>
              </a:ext>
            </a:extLst>
          </p:cNvPr>
          <p:cNvSpPr/>
          <p:nvPr/>
        </p:nvSpPr>
        <p:spPr>
          <a:xfrm>
            <a:off x="9309998" y="3122838"/>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49295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77F09-29E7-1D05-7195-977C38BBF03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4BC6D16-0B67-5F27-B536-52994CBF974B}"/>
              </a:ext>
            </a:extLst>
          </p:cNvPr>
          <p:cNvSpPr/>
          <p:nvPr/>
        </p:nvSpPr>
        <p:spPr>
          <a:xfrm>
            <a:off x="116372" y="58846"/>
            <a:ext cx="7306218" cy="5078313"/>
          </a:xfrm>
          <a:prstGeom prst="rect">
            <a:avLst/>
          </a:prstGeom>
          <a:solidFill>
            <a:schemeClr val="tx2">
              <a:lumMod val="20000"/>
              <a:lumOff val="80000"/>
            </a:schemeClr>
          </a:solidFill>
          <a:ln w="38100">
            <a:solidFill>
              <a:schemeClr val="tx1"/>
            </a:solidFill>
          </a:ln>
        </p:spPr>
        <p:txBody>
          <a:bodyPr wrap="square">
            <a:spAutoFit/>
          </a:bodyPr>
          <a:lstStyle/>
          <a:p>
            <a:r>
              <a:rPr lang="fr-FR" b="1" dirty="0"/>
              <a:t>1185-1333 : Période des 1</a:t>
            </a:r>
            <a:r>
              <a:rPr lang="fr-FR" b="1" baseline="30000" dirty="0"/>
              <a:t>ers</a:t>
            </a:r>
            <a:r>
              <a:rPr lang="fr-FR" b="1" dirty="0"/>
              <a:t> shoguns de Kamakura ; Naissance du </a:t>
            </a:r>
            <a:r>
              <a:rPr lang="fr-FR" b="1" i="1" dirty="0"/>
              <a:t>Bakufu</a:t>
            </a:r>
            <a:r>
              <a:rPr lang="fr-FR" b="1" dirty="0"/>
              <a:t>, pouvoir militaire shogunal dominant la cour impériale ; …</a:t>
            </a:r>
          </a:p>
          <a:p>
            <a:endParaRPr lang="fr-FR" dirty="0"/>
          </a:p>
          <a:p>
            <a:r>
              <a:rPr lang="fr-FR" dirty="0"/>
              <a:t>a) 1192 : A côté du </a:t>
            </a:r>
            <a:r>
              <a:rPr lang="fr-FR" i="1" dirty="0" err="1"/>
              <a:t>Tennō</a:t>
            </a:r>
            <a:r>
              <a:rPr lang="fr-FR" dirty="0"/>
              <a:t>, empereur, </a:t>
            </a:r>
            <a:r>
              <a:rPr lang="fr-FR" u="sng" dirty="0"/>
              <a:t>pouvoir suprême sacerdotal</a:t>
            </a:r>
          </a:p>
          <a:p>
            <a:r>
              <a:rPr lang="fr-FR" dirty="0"/>
              <a:t>Et de son régent, le </a:t>
            </a:r>
            <a:r>
              <a:rPr lang="fr-FR" i="1" dirty="0"/>
              <a:t>kampaku</a:t>
            </a:r>
            <a:r>
              <a:rPr lang="fr-FR" dirty="0"/>
              <a:t>, </a:t>
            </a:r>
            <a:r>
              <a:rPr lang="fr-FR" u="sng" dirty="0"/>
              <a:t>pouvoir civil</a:t>
            </a:r>
            <a:r>
              <a:rPr lang="fr-FR" dirty="0"/>
              <a:t>, tous deux à Kyoto…</a:t>
            </a:r>
          </a:p>
          <a:p>
            <a:r>
              <a:rPr lang="fr-FR" dirty="0"/>
              <a:t>Minamoto Yoritomo, le </a:t>
            </a:r>
            <a:r>
              <a:rPr lang="fr-FR" i="1" dirty="0"/>
              <a:t>shogun</a:t>
            </a:r>
            <a:r>
              <a:rPr lang="fr-FR" dirty="0"/>
              <a:t>, instaure un </a:t>
            </a:r>
            <a:r>
              <a:rPr lang="fr-FR" u="sng" dirty="0"/>
              <a:t>pouvoir militaire</a:t>
            </a:r>
            <a:r>
              <a:rPr lang="fr-FR" dirty="0"/>
              <a:t> à Kamakura</a:t>
            </a:r>
          </a:p>
          <a:p>
            <a:endParaRPr lang="fr-FR" dirty="0"/>
          </a:p>
          <a:p>
            <a:r>
              <a:rPr lang="fr-FR" dirty="0"/>
              <a:t>b) A Kamakura…</a:t>
            </a:r>
          </a:p>
          <a:p>
            <a:r>
              <a:rPr lang="fr-FR" dirty="0"/>
              <a:t>Le gouvernement du shogun, le </a:t>
            </a:r>
            <a:r>
              <a:rPr lang="fr-FR" i="1" dirty="0"/>
              <a:t>Bakufu</a:t>
            </a:r>
            <a:r>
              <a:rPr lang="fr-FR" dirty="0"/>
              <a:t>, est composé de trois entités</a:t>
            </a:r>
          </a:p>
          <a:p>
            <a:r>
              <a:rPr lang="fr-FR" dirty="0"/>
              <a:t>Bureau administratif, Etat-major et haute cour de justice</a:t>
            </a:r>
          </a:p>
          <a:p>
            <a:r>
              <a:rPr lang="fr-FR" dirty="0"/>
              <a:t> </a:t>
            </a:r>
          </a:p>
          <a:p>
            <a:r>
              <a:rPr lang="fr-FR" dirty="0"/>
              <a:t>c) Localement, les vassaux du shogun le représentent…</a:t>
            </a:r>
          </a:p>
          <a:p>
            <a:r>
              <a:rPr lang="fr-FR" dirty="0"/>
              <a:t>- Les </a:t>
            </a:r>
            <a:r>
              <a:rPr lang="fr-FR" i="1" dirty="0" err="1"/>
              <a:t>shugos</a:t>
            </a:r>
            <a:r>
              <a:rPr lang="fr-FR" dirty="0"/>
              <a:t>, gouverneurs militaires, contrôlent</a:t>
            </a:r>
          </a:p>
          <a:p>
            <a:r>
              <a:rPr lang="fr-FR" dirty="0"/>
              <a:t>La collecte des impôts et les gouverneurs civils</a:t>
            </a:r>
          </a:p>
          <a:p>
            <a:r>
              <a:rPr lang="fr-FR" dirty="0"/>
              <a:t>- Les </a:t>
            </a:r>
            <a:r>
              <a:rPr lang="fr-FR" i="1" dirty="0" err="1"/>
              <a:t>jito</a:t>
            </a:r>
            <a:r>
              <a:rPr lang="fr-FR" dirty="0"/>
              <a:t>, gouverneurs domaniaux, gèrent les fiefs, les </a:t>
            </a:r>
            <a:r>
              <a:rPr lang="fr-FR" i="1" dirty="0" err="1"/>
              <a:t>shōens</a:t>
            </a:r>
            <a:endParaRPr lang="fr-FR" dirty="0"/>
          </a:p>
          <a:p>
            <a:r>
              <a:rPr lang="fr-FR" dirty="0"/>
              <a:t>Toujours propriétés des aristocrates absents de la cour de Kyoto</a:t>
            </a:r>
          </a:p>
          <a:p>
            <a:endParaRPr lang="fr-FR" dirty="0"/>
          </a:p>
          <a:p>
            <a:r>
              <a:rPr lang="fr-FR" dirty="0"/>
              <a:t>*Bilan…</a:t>
            </a:r>
          </a:p>
        </p:txBody>
      </p:sp>
      <p:pic>
        <p:nvPicPr>
          <p:cNvPr id="12" name="Image 11" descr="Une image contenant texte, livre, écriture manuscrite, document&#10;&#10;Description générée automatiquement">
            <a:extLst>
              <a:ext uri="{FF2B5EF4-FFF2-40B4-BE49-F238E27FC236}">
                <a16:creationId xmlns:a16="http://schemas.microsoft.com/office/drawing/2014/main" id="{88E1680F-07F1-85FC-6618-ACE4EC3F93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854" t="2760" r="25600" b="64767"/>
          <a:stretch/>
        </p:blipFill>
        <p:spPr>
          <a:xfrm rot="5400000">
            <a:off x="6443540" y="1167066"/>
            <a:ext cx="6740530" cy="4523646"/>
          </a:xfrm>
          <a:prstGeom prst="rect">
            <a:avLst/>
          </a:prstGeom>
          <a:ln w="38100">
            <a:solidFill>
              <a:schemeClr val="tx1"/>
            </a:solidFill>
          </a:ln>
        </p:spPr>
      </p:pic>
      <p:sp>
        <p:nvSpPr>
          <p:cNvPr id="13" name="Ellipse 12">
            <a:extLst>
              <a:ext uri="{FF2B5EF4-FFF2-40B4-BE49-F238E27FC236}">
                <a16:creationId xmlns:a16="http://schemas.microsoft.com/office/drawing/2014/main" id="{9323ACFB-1A81-C090-F446-8968DF2B79B0}"/>
              </a:ext>
            </a:extLst>
          </p:cNvPr>
          <p:cNvSpPr/>
          <p:nvPr/>
        </p:nvSpPr>
        <p:spPr>
          <a:xfrm>
            <a:off x="9478146" y="1325599"/>
            <a:ext cx="443056" cy="40409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1FD64F71-74A3-467F-1A1A-6BC281405F46}"/>
              </a:ext>
            </a:extLst>
          </p:cNvPr>
          <p:cNvSpPr/>
          <p:nvPr/>
        </p:nvSpPr>
        <p:spPr>
          <a:xfrm>
            <a:off x="9696515" y="36519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C9E0FFF1-4040-249D-F11F-5B54EA64FB1C}"/>
              </a:ext>
            </a:extLst>
          </p:cNvPr>
          <p:cNvSpPr/>
          <p:nvPr/>
        </p:nvSpPr>
        <p:spPr>
          <a:xfrm>
            <a:off x="8318936" y="36519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8B1E8A52-98B6-876C-D7EA-E8C269929125}"/>
              </a:ext>
            </a:extLst>
          </p:cNvPr>
          <p:cNvSpPr/>
          <p:nvPr/>
        </p:nvSpPr>
        <p:spPr>
          <a:xfrm>
            <a:off x="11028274" y="35757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380D2B50-37C9-8E61-2C6A-3CED114F63B2}"/>
              </a:ext>
            </a:extLst>
          </p:cNvPr>
          <p:cNvSpPr/>
          <p:nvPr/>
        </p:nvSpPr>
        <p:spPr>
          <a:xfrm>
            <a:off x="9045318" y="474573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B17CCA78-2278-214E-495A-387A4A32C955}"/>
              </a:ext>
            </a:extLst>
          </p:cNvPr>
          <p:cNvSpPr/>
          <p:nvPr/>
        </p:nvSpPr>
        <p:spPr>
          <a:xfrm>
            <a:off x="8262737" y="567032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BE21A3B7-3DB6-C791-021D-1EEEFF088A1B}"/>
              </a:ext>
            </a:extLst>
          </p:cNvPr>
          <p:cNvSpPr/>
          <p:nvPr/>
        </p:nvSpPr>
        <p:spPr>
          <a:xfrm>
            <a:off x="8262737" y="398206"/>
            <a:ext cx="266951" cy="25884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4A75E4DC-0FEF-1D44-AEC2-E8BA83123703}"/>
              </a:ext>
            </a:extLst>
          </p:cNvPr>
          <p:cNvSpPr/>
          <p:nvPr/>
        </p:nvSpPr>
        <p:spPr>
          <a:xfrm>
            <a:off x="11291073" y="398206"/>
            <a:ext cx="266951" cy="25884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BA5736B1-8338-7F09-81AE-030CB485EAFB}"/>
              </a:ext>
            </a:extLst>
          </p:cNvPr>
          <p:cNvSpPr/>
          <p:nvPr/>
        </p:nvSpPr>
        <p:spPr>
          <a:xfrm>
            <a:off x="10757835" y="513715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89F946FD-7226-3FC4-965F-72FB471E7A26}"/>
              </a:ext>
            </a:extLst>
          </p:cNvPr>
          <p:cNvSpPr/>
          <p:nvPr/>
        </p:nvSpPr>
        <p:spPr>
          <a:xfrm>
            <a:off x="10757835" y="612374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033487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BDE62-DDA0-B7D3-2E41-7259DCDBC2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7205AA-7458-5795-9807-10326D173EE6}"/>
              </a:ext>
            </a:extLst>
          </p:cNvPr>
          <p:cNvSpPr/>
          <p:nvPr/>
        </p:nvSpPr>
        <p:spPr>
          <a:xfrm>
            <a:off x="116372" y="58846"/>
            <a:ext cx="7306218"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1185-1333 : Période des 1</a:t>
            </a:r>
            <a:r>
              <a:rPr lang="fr-FR" b="1" baseline="30000" dirty="0"/>
              <a:t>ers</a:t>
            </a:r>
            <a:r>
              <a:rPr lang="fr-FR" b="1" dirty="0"/>
              <a:t> shoguns de Kamakura ; Naissance du </a:t>
            </a:r>
            <a:r>
              <a:rPr lang="fr-FR" b="1" i="1" dirty="0"/>
              <a:t>Bakufu</a:t>
            </a:r>
            <a:r>
              <a:rPr lang="fr-FR" b="1" dirty="0"/>
              <a:t>, pouvoir militaire shogunal dominant la cour impériale ; …</a:t>
            </a:r>
          </a:p>
          <a:p>
            <a:endParaRPr lang="fr-FR" u="sng" dirty="0"/>
          </a:p>
          <a:p>
            <a:r>
              <a:rPr lang="fr-FR" dirty="0"/>
              <a:t>*1192 : Le pouvoir réel n’est plus à Kyoto ; Mais…</a:t>
            </a:r>
          </a:p>
          <a:p>
            <a:r>
              <a:rPr lang="fr-FR" dirty="0"/>
              <a:t>A Kamakura dans le </a:t>
            </a:r>
            <a:r>
              <a:rPr lang="fr-FR" dirty="0" err="1"/>
              <a:t>Kanto</a:t>
            </a:r>
            <a:r>
              <a:rPr lang="fr-FR" dirty="0"/>
              <a:t>, qui devient la véritable capitale du Japon</a:t>
            </a:r>
          </a:p>
          <a:p>
            <a:endParaRPr lang="fr-FR" dirty="0"/>
          </a:p>
          <a:p>
            <a:r>
              <a:rPr lang="fr-FR" dirty="0"/>
              <a:t>*En parallèle à l’ancienne administration impériale </a:t>
            </a:r>
            <a:r>
              <a:rPr lang="fr-FR" u="sng" dirty="0"/>
              <a:t>maintenue</a:t>
            </a:r>
          </a:p>
          <a:p>
            <a:r>
              <a:rPr lang="fr-FR" dirty="0"/>
              <a:t>Une nouvelle administration militaire exerce la réalité du pouvoir</a:t>
            </a:r>
          </a:p>
          <a:p>
            <a:endParaRPr lang="fr-FR" dirty="0"/>
          </a:p>
          <a:p>
            <a:r>
              <a:rPr lang="fr-FR" dirty="0"/>
              <a:t>*Un véritable système féodal se met en place</a:t>
            </a:r>
          </a:p>
          <a:p>
            <a:r>
              <a:rPr lang="fr-FR" dirty="0"/>
              <a:t>- L’empereur et sa cour n’ont plus qu’un pouvoir symbolique</a:t>
            </a:r>
          </a:p>
          <a:p>
            <a:r>
              <a:rPr lang="fr-FR" dirty="0"/>
              <a:t>- Le pays se couvre de châteaux</a:t>
            </a:r>
          </a:p>
          <a:p>
            <a:r>
              <a:rPr lang="fr-FR" dirty="0"/>
              <a:t>- </a:t>
            </a:r>
            <a:r>
              <a:rPr lang="fr-FR" u="sng" dirty="0"/>
              <a:t>Le pouvoir réel passe aux mains des guerriers</a:t>
            </a:r>
            <a:r>
              <a:rPr lang="fr-FR" dirty="0"/>
              <a:t>…</a:t>
            </a:r>
          </a:p>
          <a:p>
            <a:r>
              <a:rPr lang="fr-FR" dirty="0"/>
              <a:t>Le shogun et son bakufu ; Localement, ses vassaux, </a:t>
            </a:r>
            <a:r>
              <a:rPr lang="fr-FR" dirty="0" err="1"/>
              <a:t>shugos</a:t>
            </a:r>
            <a:r>
              <a:rPr lang="fr-FR" dirty="0"/>
              <a:t> et </a:t>
            </a:r>
            <a:r>
              <a:rPr lang="fr-FR" dirty="0" err="1"/>
              <a:t>jitos</a:t>
            </a:r>
            <a:endParaRPr lang="fr-FR" dirty="0"/>
          </a:p>
          <a:p>
            <a:r>
              <a:rPr lang="fr-FR" dirty="0"/>
              <a:t>Et leurs samouraïs guidés par leur code d’honneur, le </a:t>
            </a:r>
            <a:r>
              <a:rPr lang="fr-FR" i="1" dirty="0"/>
              <a:t>bushido</a:t>
            </a:r>
            <a:endParaRPr lang="fr-FR" dirty="0"/>
          </a:p>
          <a:p>
            <a:endParaRPr lang="fr-FR" dirty="0"/>
          </a:p>
          <a:p>
            <a:r>
              <a:rPr lang="fr-FR" dirty="0"/>
              <a:t>NB : </a:t>
            </a:r>
            <a:r>
              <a:rPr lang="fr-FR" i="1" dirty="0"/>
              <a:t>Bushido</a:t>
            </a:r>
            <a:r>
              <a:rPr lang="fr-FR" dirty="0"/>
              <a:t>, voie des guerriers, formalisé au XVIIe siècle</a:t>
            </a:r>
            <a:endParaRPr lang="fr-FR" i="1" dirty="0"/>
          </a:p>
          <a:p>
            <a:endParaRPr lang="fr-FR" dirty="0"/>
          </a:p>
          <a:p>
            <a:r>
              <a:rPr lang="fr-FR" dirty="0"/>
              <a:t>*Mais très vite, ce nouveau système shogunal va se pervertir</a:t>
            </a:r>
          </a:p>
          <a:p>
            <a:r>
              <a:rPr lang="fr-FR" dirty="0"/>
              <a:t>Et étrangement de la même manière que le système impérial précédent</a:t>
            </a:r>
          </a:p>
          <a:p>
            <a:endParaRPr lang="fr-FR" dirty="0"/>
          </a:p>
          <a:p>
            <a:r>
              <a:rPr lang="fr-FR" dirty="0"/>
              <a:t>*Reprise du récit…</a:t>
            </a:r>
          </a:p>
        </p:txBody>
      </p:sp>
      <p:pic>
        <p:nvPicPr>
          <p:cNvPr id="12" name="Image 11" descr="Une image contenant texte, livre, écriture manuscrite, document&#10;&#10;Description générée automatiquement">
            <a:extLst>
              <a:ext uri="{FF2B5EF4-FFF2-40B4-BE49-F238E27FC236}">
                <a16:creationId xmlns:a16="http://schemas.microsoft.com/office/drawing/2014/main" id="{201E7344-94C8-912D-41C5-082EC57E56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854" t="2760" r="25600" b="64767"/>
          <a:stretch/>
        </p:blipFill>
        <p:spPr>
          <a:xfrm rot="5400000">
            <a:off x="6443540" y="1167066"/>
            <a:ext cx="6740530" cy="4523646"/>
          </a:xfrm>
          <a:prstGeom prst="rect">
            <a:avLst/>
          </a:prstGeom>
          <a:ln w="38100">
            <a:solidFill>
              <a:schemeClr val="tx1"/>
            </a:solidFill>
          </a:ln>
        </p:spPr>
      </p:pic>
      <p:sp>
        <p:nvSpPr>
          <p:cNvPr id="13" name="Ellipse 12">
            <a:extLst>
              <a:ext uri="{FF2B5EF4-FFF2-40B4-BE49-F238E27FC236}">
                <a16:creationId xmlns:a16="http://schemas.microsoft.com/office/drawing/2014/main" id="{858A3A7A-B92F-3BAF-E189-EBF37D7A7E01}"/>
              </a:ext>
            </a:extLst>
          </p:cNvPr>
          <p:cNvSpPr/>
          <p:nvPr/>
        </p:nvSpPr>
        <p:spPr>
          <a:xfrm>
            <a:off x="9478146" y="1325599"/>
            <a:ext cx="443056" cy="40409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81951223-C006-CF4A-692D-A646B7591696}"/>
              </a:ext>
            </a:extLst>
          </p:cNvPr>
          <p:cNvSpPr/>
          <p:nvPr/>
        </p:nvSpPr>
        <p:spPr>
          <a:xfrm>
            <a:off x="9696515" y="36519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EB5CC570-2195-C05B-89BA-32089C684A8C}"/>
              </a:ext>
            </a:extLst>
          </p:cNvPr>
          <p:cNvSpPr/>
          <p:nvPr/>
        </p:nvSpPr>
        <p:spPr>
          <a:xfrm>
            <a:off x="8318936" y="36519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CE38AE34-8F0A-FCB5-46E7-5652F82113A2}"/>
              </a:ext>
            </a:extLst>
          </p:cNvPr>
          <p:cNvSpPr/>
          <p:nvPr/>
        </p:nvSpPr>
        <p:spPr>
          <a:xfrm>
            <a:off x="11028274" y="357570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D6728171-4260-F849-B9BD-18749DE8E635}"/>
              </a:ext>
            </a:extLst>
          </p:cNvPr>
          <p:cNvSpPr/>
          <p:nvPr/>
        </p:nvSpPr>
        <p:spPr>
          <a:xfrm>
            <a:off x="9045318" y="4745739"/>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64E3FBFB-66F8-4CB5-5D6E-7A0C5DDF8958}"/>
              </a:ext>
            </a:extLst>
          </p:cNvPr>
          <p:cNvSpPr/>
          <p:nvPr/>
        </p:nvSpPr>
        <p:spPr>
          <a:xfrm>
            <a:off x="8262737" y="5670324"/>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2378E596-C8B9-72AD-DFB3-072E36749171}"/>
              </a:ext>
            </a:extLst>
          </p:cNvPr>
          <p:cNvSpPr/>
          <p:nvPr/>
        </p:nvSpPr>
        <p:spPr>
          <a:xfrm>
            <a:off x="8262737" y="398206"/>
            <a:ext cx="266951" cy="2588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EA40F463-E916-ADC6-BFE9-322081A18E7E}"/>
              </a:ext>
            </a:extLst>
          </p:cNvPr>
          <p:cNvSpPr/>
          <p:nvPr/>
        </p:nvSpPr>
        <p:spPr>
          <a:xfrm>
            <a:off x="11291073" y="398206"/>
            <a:ext cx="266951" cy="25884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9F521BFE-B326-A41D-E7AE-CA649FD9686C}"/>
              </a:ext>
            </a:extLst>
          </p:cNvPr>
          <p:cNvSpPr/>
          <p:nvPr/>
        </p:nvSpPr>
        <p:spPr>
          <a:xfrm>
            <a:off x="10757835" y="513715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7746CC5B-59AE-B7F9-7ABC-F03EC214D01F}"/>
              </a:ext>
            </a:extLst>
          </p:cNvPr>
          <p:cNvSpPr/>
          <p:nvPr/>
        </p:nvSpPr>
        <p:spPr>
          <a:xfrm>
            <a:off x="10757835" y="612374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F2B7779B-4BF8-7597-CE7B-16ECECE1D736}"/>
              </a:ext>
            </a:extLst>
          </p:cNvPr>
          <p:cNvSpPr/>
          <p:nvPr/>
        </p:nvSpPr>
        <p:spPr>
          <a:xfrm>
            <a:off x="6332450" y="2120298"/>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0F528180-2E66-70B0-C118-116D519DF354}"/>
              </a:ext>
            </a:extLst>
          </p:cNvPr>
          <p:cNvSpPr/>
          <p:nvPr/>
        </p:nvSpPr>
        <p:spPr>
          <a:xfrm>
            <a:off x="6096000" y="1838178"/>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47940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E6FCD-CC47-A62A-0F1A-C5AD286AEC6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CABC9C-34F7-3BCE-97C2-DF3D3C5916B3}"/>
              </a:ext>
            </a:extLst>
          </p:cNvPr>
          <p:cNvSpPr/>
          <p:nvPr/>
        </p:nvSpPr>
        <p:spPr>
          <a:xfrm>
            <a:off x="131927" y="157262"/>
            <a:ext cx="4412539" cy="5078313"/>
          </a:xfrm>
          <a:prstGeom prst="rect">
            <a:avLst/>
          </a:prstGeom>
          <a:solidFill>
            <a:schemeClr val="tx2">
              <a:lumMod val="20000"/>
              <a:lumOff val="80000"/>
            </a:schemeClr>
          </a:solidFill>
          <a:ln w="38100">
            <a:solidFill>
              <a:schemeClr val="tx1"/>
            </a:solidFill>
          </a:ln>
        </p:spPr>
        <p:txBody>
          <a:bodyPr wrap="square">
            <a:spAutoFit/>
          </a:bodyPr>
          <a:lstStyle/>
          <a:p>
            <a:r>
              <a:rPr lang="fr-FR" b="1" dirty="0"/>
              <a:t>250-710 : … Sous l’influence du modèle impérial chinois, le Yamato adopte le code de </a:t>
            </a:r>
            <a:r>
              <a:rPr lang="fr-FR" b="1" dirty="0" err="1"/>
              <a:t>Taihō</a:t>
            </a:r>
            <a:r>
              <a:rPr lang="fr-FR" b="1" dirty="0"/>
              <a:t> : Naissance d’un Etat impérial centralisé</a:t>
            </a:r>
          </a:p>
          <a:p>
            <a:endParaRPr lang="fr-FR" dirty="0"/>
          </a:p>
          <a:p>
            <a:r>
              <a:rPr lang="fr-FR" dirty="0"/>
              <a:t>d) 701 : Le </a:t>
            </a:r>
            <a:r>
              <a:rPr lang="fr-FR" i="1" dirty="0"/>
              <a:t>code de </a:t>
            </a:r>
            <a:r>
              <a:rPr lang="fr-FR" i="1" dirty="0" err="1"/>
              <a:t>Taihō</a:t>
            </a:r>
            <a:r>
              <a:rPr lang="fr-FR" dirty="0"/>
              <a:t>, d’inspiration chinoise, précise les réformes de 645 et</a:t>
            </a:r>
          </a:p>
          <a:p>
            <a:r>
              <a:rPr lang="fr-FR" dirty="0"/>
              <a:t>fournit en détail l'organigramme du régime</a:t>
            </a:r>
            <a:r>
              <a:rPr lang="fr-FR" sz="1600" dirty="0"/>
              <a:t>…</a:t>
            </a:r>
          </a:p>
          <a:p>
            <a:endParaRPr lang="fr-FR" dirty="0"/>
          </a:p>
          <a:p>
            <a:r>
              <a:rPr lang="fr-FR" dirty="0"/>
              <a:t>- L’empereur, </a:t>
            </a:r>
            <a:r>
              <a:rPr lang="fr-FR" u="sng" dirty="0"/>
              <a:t>chef politique et spirituel</a:t>
            </a:r>
          </a:p>
          <a:p>
            <a:r>
              <a:rPr lang="fr-FR" dirty="0"/>
              <a:t>- Un conseil d’Etat </a:t>
            </a:r>
          </a:p>
          <a:p>
            <a:r>
              <a:rPr lang="fr-FR" dirty="0"/>
              <a:t>Avec un grand chancelier et 8 ministres</a:t>
            </a:r>
          </a:p>
          <a:p>
            <a:endParaRPr lang="fr-FR" dirty="0"/>
          </a:p>
          <a:p>
            <a:r>
              <a:rPr lang="fr-FR" dirty="0"/>
              <a:t>- Des codes juridiques et une fiscalité efficace</a:t>
            </a:r>
          </a:p>
          <a:p>
            <a:r>
              <a:rPr lang="fr-FR" dirty="0"/>
              <a:t>- L’établissement de concours</a:t>
            </a:r>
          </a:p>
          <a:p>
            <a:endParaRPr lang="fr-FR" dirty="0"/>
          </a:p>
          <a:p>
            <a:r>
              <a:rPr lang="fr-FR" dirty="0"/>
              <a:t>- Et une division administrative en provinces</a:t>
            </a:r>
          </a:p>
          <a:p>
            <a:r>
              <a:rPr lang="fr-FR" dirty="0"/>
              <a:t>Avec à leurs têtes, des gouverneurs</a:t>
            </a:r>
          </a:p>
        </p:txBody>
      </p:sp>
      <p:pic>
        <p:nvPicPr>
          <p:cNvPr id="7" name="Image 6" descr="Une image contenant texte, livre, papier, Impression&#10;&#10;Description générée automatiquement">
            <a:extLst>
              <a:ext uri="{FF2B5EF4-FFF2-40B4-BE49-F238E27FC236}">
                <a16:creationId xmlns:a16="http://schemas.microsoft.com/office/drawing/2014/main" id="{ED66E76D-3ACE-4BF8-8FB9-F191FC3332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16" t="64731" r="23776"/>
          <a:stretch/>
        </p:blipFill>
        <p:spPr>
          <a:xfrm>
            <a:off x="4645693" y="157261"/>
            <a:ext cx="7414380" cy="5196403"/>
          </a:xfrm>
          <a:prstGeom prst="rect">
            <a:avLst/>
          </a:prstGeom>
          <a:ln w="38100">
            <a:solidFill>
              <a:schemeClr val="tx1"/>
            </a:solidFill>
          </a:ln>
        </p:spPr>
      </p:pic>
      <p:sp>
        <p:nvSpPr>
          <p:cNvPr id="9" name="Ellipse 8">
            <a:extLst>
              <a:ext uri="{FF2B5EF4-FFF2-40B4-BE49-F238E27FC236}">
                <a16:creationId xmlns:a16="http://schemas.microsoft.com/office/drawing/2014/main" id="{5ECD804B-B6FB-A974-703E-92B54DB45862}"/>
              </a:ext>
            </a:extLst>
          </p:cNvPr>
          <p:cNvSpPr/>
          <p:nvPr/>
        </p:nvSpPr>
        <p:spPr>
          <a:xfrm>
            <a:off x="8257017" y="1681316"/>
            <a:ext cx="191729" cy="19435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8C80692E-BD83-4BB9-4282-E084651A4F2E}"/>
              </a:ext>
            </a:extLst>
          </p:cNvPr>
          <p:cNvSpPr/>
          <p:nvPr/>
        </p:nvSpPr>
        <p:spPr>
          <a:xfrm>
            <a:off x="5294671" y="157261"/>
            <a:ext cx="427703" cy="41792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F10ACCF5-8229-FC12-02F0-C71C204B02EF}"/>
              </a:ext>
            </a:extLst>
          </p:cNvPr>
          <p:cNvSpPr/>
          <p:nvPr/>
        </p:nvSpPr>
        <p:spPr>
          <a:xfrm>
            <a:off x="6418386" y="2722351"/>
            <a:ext cx="191729" cy="19435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FC22F04A-FCAC-4841-8D4B-171659EF4C92}"/>
              </a:ext>
            </a:extLst>
          </p:cNvPr>
          <p:cNvSpPr/>
          <p:nvPr/>
        </p:nvSpPr>
        <p:spPr>
          <a:xfrm>
            <a:off x="10102784" y="2755462"/>
            <a:ext cx="191729" cy="19435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E065984B-2E30-78CD-8565-36DB9B0953C5}"/>
              </a:ext>
            </a:extLst>
          </p:cNvPr>
          <p:cNvSpPr/>
          <p:nvPr/>
        </p:nvSpPr>
        <p:spPr>
          <a:xfrm>
            <a:off x="8257018" y="724932"/>
            <a:ext cx="191729" cy="19435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pic>
        <p:nvPicPr>
          <p:cNvPr id="5" name="Image 4" descr="Une image contenant texte, livre, écriture manuscrite, document&#10;&#10;Description générée automatiquement">
            <a:extLst>
              <a:ext uri="{FF2B5EF4-FFF2-40B4-BE49-F238E27FC236}">
                <a16:creationId xmlns:a16="http://schemas.microsoft.com/office/drawing/2014/main" id="{397BFCA5-D1E7-507A-078C-F4F91BEDA5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3021" t="3915" r="38833" b="83772"/>
          <a:stretch/>
        </p:blipFill>
        <p:spPr>
          <a:xfrm rot="5400000">
            <a:off x="10783336" y="4609296"/>
            <a:ext cx="778744" cy="1618935"/>
          </a:xfrm>
          <a:prstGeom prst="rect">
            <a:avLst/>
          </a:prstGeom>
          <a:ln w="38100">
            <a:noFill/>
          </a:ln>
        </p:spPr>
      </p:pic>
      <p:cxnSp>
        <p:nvCxnSpPr>
          <p:cNvPr id="8" name="Connecteur droit 7">
            <a:extLst>
              <a:ext uri="{FF2B5EF4-FFF2-40B4-BE49-F238E27FC236}">
                <a16:creationId xmlns:a16="http://schemas.microsoft.com/office/drawing/2014/main" id="{2DB90CC2-E53F-8499-257A-AD4B7D415399}"/>
              </a:ext>
            </a:extLst>
          </p:cNvPr>
          <p:cNvCxnSpPr>
            <a:cxnSpLocks/>
          </p:cNvCxnSpPr>
          <p:nvPr/>
        </p:nvCxnSpPr>
        <p:spPr>
          <a:xfrm>
            <a:off x="11963700" y="2032000"/>
            <a:ext cx="0" cy="33216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0F0E6B7-8733-1532-885C-097B1BB27097}"/>
              </a:ext>
            </a:extLst>
          </p:cNvPr>
          <p:cNvCxnSpPr>
            <a:cxnSpLocks/>
          </p:cNvCxnSpPr>
          <p:nvPr/>
        </p:nvCxnSpPr>
        <p:spPr>
          <a:xfrm>
            <a:off x="9110133" y="2032000"/>
            <a:ext cx="28535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4625FF88-1DE0-80F6-EAB1-D96E463120BF}"/>
              </a:ext>
            </a:extLst>
          </p:cNvPr>
          <p:cNvCxnSpPr>
            <a:cxnSpLocks/>
          </p:cNvCxnSpPr>
          <p:nvPr/>
        </p:nvCxnSpPr>
        <p:spPr>
          <a:xfrm flipH="1">
            <a:off x="11497733" y="5353664"/>
            <a:ext cx="465967" cy="109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4325E63-8EC2-1EE0-DB5F-D8DBD3BEFDE9}"/>
              </a:ext>
            </a:extLst>
          </p:cNvPr>
          <p:cNvSpPr/>
          <p:nvPr/>
        </p:nvSpPr>
        <p:spPr>
          <a:xfrm>
            <a:off x="11730716" y="5408457"/>
            <a:ext cx="361335" cy="66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4B5EFFF9-DF91-4C43-0F41-1C795061E0A9}"/>
              </a:ext>
            </a:extLst>
          </p:cNvPr>
          <p:cNvSpPr/>
          <p:nvPr/>
        </p:nvSpPr>
        <p:spPr>
          <a:xfrm>
            <a:off x="10855249" y="5454397"/>
            <a:ext cx="191729" cy="19435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972011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0B3E-8A6B-39CB-86EB-5FB615DEEF7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871996F-533B-9122-A196-7C311F632BEE}"/>
              </a:ext>
            </a:extLst>
          </p:cNvPr>
          <p:cNvSpPr/>
          <p:nvPr/>
        </p:nvSpPr>
        <p:spPr>
          <a:xfrm>
            <a:off x="131928" y="157262"/>
            <a:ext cx="5039679" cy="6463308"/>
          </a:xfrm>
          <a:prstGeom prst="rect">
            <a:avLst/>
          </a:prstGeom>
          <a:solidFill>
            <a:schemeClr val="tx2">
              <a:lumMod val="20000"/>
              <a:lumOff val="80000"/>
            </a:schemeClr>
          </a:solidFill>
          <a:ln w="38100">
            <a:solidFill>
              <a:schemeClr val="tx1"/>
            </a:solidFill>
          </a:ln>
        </p:spPr>
        <p:txBody>
          <a:bodyPr wrap="square">
            <a:spAutoFit/>
          </a:bodyPr>
          <a:lstStyle/>
          <a:p>
            <a:r>
              <a:rPr lang="fr-FR" b="1" dirty="0"/>
              <a:t>1185-1333 : … A Kyoto, des empereurs fantoches aux mains des </a:t>
            </a:r>
            <a:r>
              <a:rPr lang="fr-FR" b="1" dirty="0" err="1"/>
              <a:t>kamakus</a:t>
            </a:r>
            <a:r>
              <a:rPr lang="fr-FR" b="1" dirty="0"/>
              <a:t> Fujiwara ; A Kamakura, des shoguns fantoches soumis aux shikkens </a:t>
            </a:r>
            <a:r>
              <a:rPr lang="fr-FR" b="1" dirty="0" err="1"/>
              <a:t>Hojo</a:t>
            </a:r>
            <a:r>
              <a:rPr lang="fr-FR" b="1" dirty="0"/>
              <a:t>, véritables maîtres du pouvoir central</a:t>
            </a:r>
          </a:p>
          <a:p>
            <a:endParaRPr lang="fr-FR" dirty="0"/>
          </a:p>
          <a:p>
            <a:r>
              <a:rPr lang="fr-FR" dirty="0"/>
              <a:t>*1199 : A Kamakura, mort de Minamoto Yoritomo</a:t>
            </a:r>
          </a:p>
          <a:p>
            <a:endParaRPr lang="fr-FR" dirty="0"/>
          </a:p>
          <a:p>
            <a:r>
              <a:rPr lang="fr-FR" dirty="0"/>
              <a:t>*1203 : </a:t>
            </a:r>
            <a:r>
              <a:rPr lang="fr-FR" u="sng" dirty="0" err="1"/>
              <a:t>Sanetomo</a:t>
            </a:r>
            <a:r>
              <a:rPr lang="fr-FR" dirty="0"/>
              <a:t>, son fils, lui succède ; Mais…</a:t>
            </a:r>
          </a:p>
          <a:p>
            <a:r>
              <a:rPr lang="fr-FR" dirty="0"/>
              <a:t>Il est dominé par son grand-père maternel</a:t>
            </a:r>
          </a:p>
          <a:p>
            <a:r>
              <a:rPr lang="fr-FR" u="sng" dirty="0" err="1"/>
              <a:t>Hōjō</a:t>
            </a:r>
            <a:r>
              <a:rPr lang="fr-FR" u="sng" dirty="0"/>
              <a:t> </a:t>
            </a:r>
            <a:r>
              <a:rPr lang="fr-FR" u="sng" dirty="0" err="1"/>
              <a:t>Tokimasa</a:t>
            </a:r>
            <a:r>
              <a:rPr lang="fr-FR" dirty="0"/>
              <a:t> qui prend le titre</a:t>
            </a:r>
          </a:p>
          <a:p>
            <a:r>
              <a:rPr lang="fr-FR" dirty="0"/>
              <a:t>De </a:t>
            </a:r>
            <a:r>
              <a:rPr lang="fr-FR" i="1" dirty="0"/>
              <a:t>shikken</a:t>
            </a:r>
            <a:r>
              <a:rPr lang="fr-FR" dirty="0"/>
              <a:t>, régent du shogun</a:t>
            </a:r>
          </a:p>
          <a:p>
            <a:endParaRPr lang="fr-FR" dirty="0"/>
          </a:p>
          <a:p>
            <a:r>
              <a:rPr lang="fr-FR" dirty="0"/>
              <a:t>*1219 : </a:t>
            </a:r>
            <a:r>
              <a:rPr lang="fr-FR" dirty="0" err="1"/>
              <a:t>Sanetomo</a:t>
            </a:r>
            <a:r>
              <a:rPr lang="fr-FR" dirty="0"/>
              <a:t> est assassiné</a:t>
            </a:r>
          </a:p>
          <a:p>
            <a:r>
              <a:rPr lang="fr-FR" dirty="0"/>
              <a:t>Les </a:t>
            </a:r>
            <a:r>
              <a:rPr lang="fr-FR" i="1" dirty="0"/>
              <a:t>shikkens</a:t>
            </a:r>
            <a:r>
              <a:rPr lang="fr-FR" dirty="0"/>
              <a:t> </a:t>
            </a:r>
            <a:r>
              <a:rPr lang="fr-FR" dirty="0" err="1"/>
              <a:t>Hojo</a:t>
            </a:r>
            <a:r>
              <a:rPr lang="fr-FR" dirty="0"/>
              <a:t>, véritables maîtres du Bakufu</a:t>
            </a:r>
          </a:p>
          <a:p>
            <a:r>
              <a:rPr lang="fr-FR" dirty="0"/>
              <a:t>Font nommer des shoguns fantoches</a:t>
            </a:r>
          </a:p>
          <a:p>
            <a:r>
              <a:rPr lang="fr-FR" dirty="0"/>
              <a:t>D’abord des Fujiwara ; Puis à partir de 1252</a:t>
            </a:r>
          </a:p>
          <a:p>
            <a:r>
              <a:rPr lang="fr-FR" dirty="0"/>
              <a:t>Des membres de la famille impériale</a:t>
            </a:r>
          </a:p>
          <a:p>
            <a:endParaRPr lang="fr-FR" dirty="0"/>
          </a:p>
          <a:p>
            <a:r>
              <a:rPr lang="fr-FR" dirty="0"/>
              <a:t>*Shoguns qui à leur tour pour se libérer</a:t>
            </a:r>
          </a:p>
          <a:p>
            <a:r>
              <a:rPr lang="fr-FR" dirty="0"/>
              <a:t>De l’emprise de leurs shikkens</a:t>
            </a:r>
          </a:p>
          <a:p>
            <a:r>
              <a:rPr lang="fr-FR" dirty="0"/>
              <a:t>Se retirent tout en maintenant un contrôle</a:t>
            </a:r>
          </a:p>
          <a:p>
            <a:endParaRPr lang="fr-FR" dirty="0"/>
          </a:p>
          <a:p>
            <a:r>
              <a:rPr lang="fr-FR" dirty="0"/>
              <a:t>*Bilan...</a:t>
            </a:r>
          </a:p>
        </p:txBody>
      </p:sp>
      <p:pic>
        <p:nvPicPr>
          <p:cNvPr id="2" name="Image 1" descr="Une image contenant carte, texte, atlas&#10;&#10;Description générée automatiquement">
            <a:extLst>
              <a:ext uri="{FF2B5EF4-FFF2-40B4-BE49-F238E27FC236}">
                <a16:creationId xmlns:a16="http://schemas.microsoft.com/office/drawing/2014/main" id="{2AB91A1F-24DF-21F6-3BDC-A9BE4D27E5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4" name="Image 3" descr="Une image contenant carte, texte, atlas&#10;&#10;Description générée automatiquement">
            <a:extLst>
              <a:ext uri="{FF2B5EF4-FFF2-40B4-BE49-F238E27FC236}">
                <a16:creationId xmlns:a16="http://schemas.microsoft.com/office/drawing/2014/main" id="{FEE44949-1C78-3F10-046B-A1A02181DF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10" name="Ellipse 9">
            <a:extLst>
              <a:ext uri="{FF2B5EF4-FFF2-40B4-BE49-F238E27FC236}">
                <a16:creationId xmlns:a16="http://schemas.microsoft.com/office/drawing/2014/main" id="{F81E1FC8-A88C-C34A-371B-62D3BDF4530E}"/>
              </a:ext>
            </a:extLst>
          </p:cNvPr>
          <p:cNvSpPr/>
          <p:nvPr/>
        </p:nvSpPr>
        <p:spPr>
          <a:xfrm>
            <a:off x="10099664" y="3957484"/>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D6B932A9-3364-E2DF-18E5-0E95BDD8FDE4}"/>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787880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5907F-B389-09C3-4729-444E005294F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4A2AE7A-FEE1-B3CC-E233-31A3F50F1C58}"/>
              </a:ext>
            </a:extLst>
          </p:cNvPr>
          <p:cNvSpPr/>
          <p:nvPr/>
        </p:nvSpPr>
        <p:spPr>
          <a:xfrm>
            <a:off x="131927" y="157262"/>
            <a:ext cx="3888135" cy="6186309"/>
          </a:xfrm>
          <a:prstGeom prst="rect">
            <a:avLst/>
          </a:prstGeom>
          <a:solidFill>
            <a:schemeClr val="tx2">
              <a:lumMod val="20000"/>
              <a:lumOff val="80000"/>
            </a:schemeClr>
          </a:solidFill>
          <a:ln w="38100">
            <a:solidFill>
              <a:schemeClr val="tx1"/>
            </a:solidFill>
          </a:ln>
        </p:spPr>
        <p:txBody>
          <a:bodyPr wrap="square">
            <a:spAutoFit/>
          </a:bodyPr>
          <a:lstStyle/>
          <a:p>
            <a:r>
              <a:rPr lang="fr-FR" dirty="0"/>
              <a:t>*Quatre points…</a:t>
            </a:r>
          </a:p>
          <a:p>
            <a:endParaRPr lang="fr-FR" i="1" dirty="0"/>
          </a:p>
          <a:p>
            <a:r>
              <a:rPr lang="fr-FR" dirty="0"/>
              <a:t>a) 1203 : A Kyoto…</a:t>
            </a:r>
          </a:p>
          <a:p>
            <a:r>
              <a:rPr lang="fr-FR" i="1" dirty="0"/>
              <a:t>L’empereur régnant, pouvoir suprême</a:t>
            </a:r>
          </a:p>
          <a:p>
            <a:r>
              <a:rPr lang="fr-FR" i="1" dirty="0"/>
              <a:t>Se trouve sous la dépendance d’un ancien empereur retiré</a:t>
            </a:r>
          </a:p>
          <a:p>
            <a:r>
              <a:rPr lang="fr-FR" i="1" dirty="0"/>
              <a:t>Et sous celle du kampaku Fujiwara, régent impérial, qui contrôle en sous main un pouvoir civil fantoche…</a:t>
            </a:r>
          </a:p>
          <a:p>
            <a:endParaRPr lang="fr-FR" i="1" dirty="0"/>
          </a:p>
          <a:p>
            <a:r>
              <a:rPr lang="fr-FR" dirty="0"/>
              <a:t>b) </a:t>
            </a:r>
            <a:r>
              <a:rPr lang="fr-FR" i="1" dirty="0"/>
              <a:t>Pouvoir civil manipulé de l’extérieur</a:t>
            </a:r>
          </a:p>
          <a:p>
            <a:r>
              <a:rPr lang="fr-FR" i="1" dirty="0"/>
              <a:t>Depuis Kamakura, par le shogun, pouvoir militaire, lui-même sous la dépendance d’un ancien shogun retiré, et homme de paille d’un shikken </a:t>
            </a:r>
            <a:r>
              <a:rPr lang="fr-FR" i="1" dirty="0" err="1"/>
              <a:t>Hojo</a:t>
            </a:r>
            <a:r>
              <a:rPr lang="fr-FR" i="1" dirty="0"/>
              <a:t>, régent shogunal</a:t>
            </a:r>
            <a:r>
              <a:rPr lang="fr-FR" dirty="0"/>
              <a:t> ; </a:t>
            </a:r>
            <a:r>
              <a:rPr lang="fr-FR" dirty="0" err="1"/>
              <a:t>Reischauer</a:t>
            </a:r>
            <a:r>
              <a:rPr lang="fr-FR" dirty="0"/>
              <a:t>, p. 68</a:t>
            </a:r>
          </a:p>
          <a:p>
            <a:endParaRPr lang="fr-FR" dirty="0"/>
          </a:p>
          <a:p>
            <a:r>
              <a:rPr lang="fr-FR" dirty="0"/>
              <a:t>*Donc, un pouvoir central</a:t>
            </a:r>
          </a:p>
          <a:p>
            <a:r>
              <a:rPr lang="fr-FR" dirty="0"/>
              <a:t>Finalement dominés par les shikkens </a:t>
            </a:r>
            <a:r>
              <a:rPr lang="fr-FR" dirty="0" err="1"/>
              <a:t>Hojo</a:t>
            </a:r>
            <a:r>
              <a:rPr lang="fr-FR" dirty="0"/>
              <a:t> de Kamakura</a:t>
            </a:r>
          </a:p>
          <a:p>
            <a:endParaRPr lang="fr-FR" dirty="0"/>
          </a:p>
          <a:p>
            <a:r>
              <a:rPr lang="fr-FR" dirty="0"/>
              <a:t>*Mais dans les faits…</a:t>
            </a:r>
          </a:p>
        </p:txBody>
      </p:sp>
      <p:pic>
        <p:nvPicPr>
          <p:cNvPr id="5" name="Image 4">
            <a:extLst>
              <a:ext uri="{FF2B5EF4-FFF2-40B4-BE49-F238E27FC236}">
                <a16:creationId xmlns:a16="http://schemas.microsoft.com/office/drawing/2014/main" id="{9CE79F1F-B4CA-9C36-79E5-07912CED40B4}"/>
              </a:ext>
            </a:extLst>
          </p:cNvPr>
          <p:cNvPicPr>
            <a:picLocks noChangeAspect="1"/>
          </p:cNvPicPr>
          <p:nvPr/>
        </p:nvPicPr>
        <p:blipFill>
          <a:blip r:embed="rId2"/>
          <a:srcRect l="5970" t="62150" r="28289" b="5592"/>
          <a:stretch/>
        </p:blipFill>
        <p:spPr>
          <a:xfrm>
            <a:off x="4159045" y="157261"/>
            <a:ext cx="7901028" cy="5486820"/>
          </a:xfrm>
          <a:prstGeom prst="rect">
            <a:avLst/>
          </a:prstGeom>
          <a:ln w="38100">
            <a:solidFill>
              <a:schemeClr val="tx1"/>
            </a:solidFill>
          </a:ln>
        </p:spPr>
      </p:pic>
      <p:sp>
        <p:nvSpPr>
          <p:cNvPr id="2" name="Ellipse 1">
            <a:extLst>
              <a:ext uri="{FF2B5EF4-FFF2-40B4-BE49-F238E27FC236}">
                <a16:creationId xmlns:a16="http://schemas.microsoft.com/office/drawing/2014/main" id="{D1E933BA-9CAC-E8EA-9F21-37EEA29F67DA}"/>
              </a:ext>
            </a:extLst>
          </p:cNvPr>
          <p:cNvSpPr/>
          <p:nvPr/>
        </p:nvSpPr>
        <p:spPr>
          <a:xfrm>
            <a:off x="6414622" y="4202004"/>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82294570-0949-76C4-4A84-137809D968F8}"/>
              </a:ext>
            </a:extLst>
          </p:cNvPr>
          <p:cNvSpPr/>
          <p:nvPr/>
        </p:nvSpPr>
        <p:spPr>
          <a:xfrm>
            <a:off x="8380328" y="4244104"/>
            <a:ext cx="151008" cy="152400"/>
          </a:xfrm>
          <a:prstGeom prst="ellipse">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6" name="Ellipse 5">
            <a:extLst>
              <a:ext uri="{FF2B5EF4-FFF2-40B4-BE49-F238E27FC236}">
                <a16:creationId xmlns:a16="http://schemas.microsoft.com/office/drawing/2014/main" id="{87A73862-A090-EF39-AFAA-F89AC91CA820}"/>
              </a:ext>
            </a:extLst>
          </p:cNvPr>
          <p:cNvSpPr/>
          <p:nvPr/>
        </p:nvSpPr>
        <p:spPr>
          <a:xfrm>
            <a:off x="5944992" y="2617498"/>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29DC29DA-B929-6DFE-D480-18D46DA469D1}"/>
              </a:ext>
            </a:extLst>
          </p:cNvPr>
          <p:cNvSpPr/>
          <p:nvPr/>
        </p:nvSpPr>
        <p:spPr>
          <a:xfrm>
            <a:off x="10928033" y="2693698"/>
            <a:ext cx="277156" cy="261545"/>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ysClr val="windowText" lastClr="000000"/>
              </a:solidFill>
            </a:endParaRPr>
          </a:p>
        </p:txBody>
      </p:sp>
      <p:sp>
        <p:nvSpPr>
          <p:cNvPr id="10" name="Ellipse 9">
            <a:extLst>
              <a:ext uri="{FF2B5EF4-FFF2-40B4-BE49-F238E27FC236}">
                <a16:creationId xmlns:a16="http://schemas.microsoft.com/office/drawing/2014/main" id="{7FE770F7-922D-9365-9359-A48D0EC9DCBB}"/>
              </a:ext>
            </a:extLst>
          </p:cNvPr>
          <p:cNvSpPr/>
          <p:nvPr/>
        </p:nvSpPr>
        <p:spPr>
          <a:xfrm>
            <a:off x="9186052" y="2693698"/>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CD440507-32EC-CA76-D8B7-505725CE01BF}"/>
              </a:ext>
            </a:extLst>
          </p:cNvPr>
          <p:cNvSpPr/>
          <p:nvPr/>
        </p:nvSpPr>
        <p:spPr>
          <a:xfrm>
            <a:off x="3612736" y="4265731"/>
            <a:ext cx="277156" cy="261545"/>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FC82FA48-EE93-2B33-E346-19CC9919954A}"/>
              </a:ext>
            </a:extLst>
          </p:cNvPr>
          <p:cNvSpPr/>
          <p:nvPr/>
        </p:nvSpPr>
        <p:spPr>
          <a:xfrm>
            <a:off x="2471142" y="162822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285CB4CD-2967-94DE-511A-8194FF9406C2}"/>
              </a:ext>
            </a:extLst>
          </p:cNvPr>
          <p:cNvSpPr/>
          <p:nvPr/>
        </p:nvSpPr>
        <p:spPr>
          <a:xfrm>
            <a:off x="9943658" y="4134959"/>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219F1C6D-8D41-2D93-8B6C-61041EDD3374}"/>
              </a:ext>
            </a:extLst>
          </p:cNvPr>
          <p:cNvSpPr/>
          <p:nvPr/>
        </p:nvSpPr>
        <p:spPr>
          <a:xfrm>
            <a:off x="7010400" y="2639126"/>
            <a:ext cx="277156" cy="261545"/>
          </a:xfrm>
          <a:prstGeom prst="ellipse">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16AB2BF2-BDCF-C95A-2FE9-426415011721}"/>
              </a:ext>
            </a:extLst>
          </p:cNvPr>
          <p:cNvSpPr/>
          <p:nvPr/>
        </p:nvSpPr>
        <p:spPr>
          <a:xfrm>
            <a:off x="3197216" y="791428"/>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1C695CA0-5BE4-8B56-1992-03D29B512828}"/>
              </a:ext>
            </a:extLst>
          </p:cNvPr>
          <p:cNvSpPr/>
          <p:nvPr/>
        </p:nvSpPr>
        <p:spPr>
          <a:xfrm>
            <a:off x="3616679" y="1950867"/>
            <a:ext cx="277156" cy="261545"/>
          </a:xfrm>
          <a:prstGeom prst="ellipse">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97C0B244-B61B-9031-7D94-BB1CB5F7BAFF}"/>
              </a:ext>
            </a:extLst>
          </p:cNvPr>
          <p:cNvSpPr/>
          <p:nvPr/>
        </p:nvSpPr>
        <p:spPr>
          <a:xfrm>
            <a:off x="3207168" y="2465098"/>
            <a:ext cx="151008" cy="152400"/>
          </a:xfrm>
          <a:prstGeom prst="ellipse">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758B5F28-E1C7-68A8-2C90-8EB7DB812393}"/>
              </a:ext>
            </a:extLst>
          </p:cNvPr>
          <p:cNvSpPr/>
          <p:nvPr/>
        </p:nvSpPr>
        <p:spPr>
          <a:xfrm>
            <a:off x="3358176" y="3195410"/>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0AF42535-3EF8-94A0-930A-B1FE7FDEA735}"/>
              </a:ext>
            </a:extLst>
          </p:cNvPr>
          <p:cNvSpPr/>
          <p:nvPr/>
        </p:nvSpPr>
        <p:spPr>
          <a:xfrm>
            <a:off x="3818331" y="3848592"/>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2" name="Rectangle 21">
            <a:extLst>
              <a:ext uri="{FF2B5EF4-FFF2-40B4-BE49-F238E27FC236}">
                <a16:creationId xmlns:a16="http://schemas.microsoft.com/office/drawing/2014/main" id="{680FA325-AC59-C90C-7B4D-FEFAF477010A}"/>
              </a:ext>
            </a:extLst>
          </p:cNvPr>
          <p:cNvSpPr/>
          <p:nvPr/>
        </p:nvSpPr>
        <p:spPr>
          <a:xfrm>
            <a:off x="6133937" y="511232"/>
            <a:ext cx="914400" cy="261545"/>
          </a:xfrm>
          <a:prstGeom prst="rect">
            <a:avLst/>
          </a:prstGeom>
          <a:solidFill>
            <a:srgbClr val="0070C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KYOTO</a:t>
            </a:r>
          </a:p>
        </p:txBody>
      </p:sp>
      <p:sp>
        <p:nvSpPr>
          <p:cNvPr id="23" name="Rectangle 22">
            <a:extLst>
              <a:ext uri="{FF2B5EF4-FFF2-40B4-BE49-F238E27FC236}">
                <a16:creationId xmlns:a16="http://schemas.microsoft.com/office/drawing/2014/main" id="{9B36DDE3-26EA-7CA2-14E9-578EAFBC9E6A}"/>
              </a:ext>
            </a:extLst>
          </p:cNvPr>
          <p:cNvSpPr/>
          <p:nvPr/>
        </p:nvSpPr>
        <p:spPr>
          <a:xfrm>
            <a:off x="9232293" y="498372"/>
            <a:ext cx="1345689" cy="274405"/>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KAMAKURA</a:t>
            </a:r>
          </a:p>
        </p:txBody>
      </p:sp>
    </p:spTree>
    <p:extLst>
      <p:ext uri="{BB962C8B-B14F-4D97-AF65-F5344CB8AC3E}">
        <p14:creationId xmlns:p14="http://schemas.microsoft.com/office/powerpoint/2010/main" val="11964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F8739-74AE-53F1-A84F-E40D59179F0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FEAB62-A62C-424B-2244-159B0E0C2116}"/>
              </a:ext>
            </a:extLst>
          </p:cNvPr>
          <p:cNvSpPr/>
          <p:nvPr/>
        </p:nvSpPr>
        <p:spPr>
          <a:xfrm>
            <a:off x="131928" y="157262"/>
            <a:ext cx="3914568" cy="6617196"/>
          </a:xfrm>
          <a:prstGeom prst="rect">
            <a:avLst/>
          </a:prstGeom>
          <a:solidFill>
            <a:schemeClr val="tx2">
              <a:lumMod val="20000"/>
              <a:lumOff val="80000"/>
            </a:schemeClr>
          </a:solidFill>
          <a:ln w="38100">
            <a:solidFill>
              <a:schemeClr val="tx1"/>
            </a:solidFill>
          </a:ln>
        </p:spPr>
        <p:txBody>
          <a:bodyPr wrap="square">
            <a:spAutoFit/>
          </a:bodyPr>
          <a:lstStyle/>
          <a:p>
            <a:r>
              <a:rPr lang="fr-FR" dirty="0"/>
              <a:t>c) 866-1203 : </a:t>
            </a:r>
            <a:r>
              <a:rPr lang="fr-FR" i="1" dirty="0"/>
              <a:t>De délégation de pouvoir en délégation de pouvoir</a:t>
            </a:r>
          </a:p>
          <a:p>
            <a:r>
              <a:rPr lang="fr-FR" dirty="0"/>
              <a:t>Le pouvoir central divisé en trois</a:t>
            </a:r>
          </a:p>
          <a:p>
            <a:r>
              <a:rPr lang="fr-FR" dirty="0"/>
              <a:t>A perdu toute réalité</a:t>
            </a:r>
          </a:p>
          <a:p>
            <a:endParaRPr lang="fr-FR" sz="800" dirty="0"/>
          </a:p>
          <a:p>
            <a:r>
              <a:rPr lang="fr-FR" i="1" dirty="0"/>
              <a:t>Empereur, kampaku, shogun, shikken</a:t>
            </a:r>
          </a:p>
          <a:p>
            <a:r>
              <a:rPr lang="fr-FR" i="1" dirty="0"/>
              <a:t>forment une série de doublures dont aucune ne détient la réalité du pouvoir</a:t>
            </a:r>
          </a:p>
          <a:p>
            <a:endParaRPr lang="fr-FR" dirty="0"/>
          </a:p>
          <a:p>
            <a:r>
              <a:rPr lang="fr-FR" dirty="0"/>
              <a:t>d) En revanche, localement...</a:t>
            </a:r>
          </a:p>
          <a:p>
            <a:r>
              <a:rPr lang="fr-FR" dirty="0"/>
              <a:t>Les pouvoirs militaires</a:t>
            </a:r>
          </a:p>
          <a:p>
            <a:r>
              <a:rPr lang="fr-FR" i="1" dirty="0" err="1"/>
              <a:t>Shugos</a:t>
            </a:r>
            <a:r>
              <a:rPr lang="fr-FR" dirty="0"/>
              <a:t>, </a:t>
            </a:r>
            <a:r>
              <a:rPr lang="fr-FR" i="1" dirty="0" err="1"/>
              <a:t>jitos</a:t>
            </a:r>
            <a:r>
              <a:rPr lang="fr-FR" dirty="0"/>
              <a:t> et leurs samouraïs</a:t>
            </a:r>
          </a:p>
          <a:p>
            <a:r>
              <a:rPr lang="fr-FR" dirty="0"/>
              <a:t>Exercent le véritable pouvoir</a:t>
            </a:r>
          </a:p>
          <a:p>
            <a:endParaRPr lang="fr-FR" dirty="0"/>
          </a:p>
          <a:p>
            <a:r>
              <a:rPr lang="fr-FR" dirty="0"/>
              <a:t>*</a:t>
            </a:r>
            <a:r>
              <a:rPr lang="fr-FR" u="sng" dirty="0"/>
              <a:t>XIIIe siècle : Le terme de Japon féodal</a:t>
            </a:r>
          </a:p>
          <a:p>
            <a:r>
              <a:rPr lang="fr-FR" u="sng" dirty="0"/>
              <a:t>Prend tout son sens</a:t>
            </a:r>
          </a:p>
          <a:p>
            <a:endParaRPr lang="fr-FR" dirty="0">
              <a:solidFill>
                <a:srgbClr val="FF0000"/>
              </a:solidFill>
            </a:endParaRPr>
          </a:p>
          <a:p>
            <a:r>
              <a:rPr lang="fr-FR" sz="1600" dirty="0">
                <a:solidFill>
                  <a:srgbClr val="FF0000"/>
                </a:solidFill>
              </a:rPr>
              <a:t>*Important : Ce pouvoir guerrier va durer jusqu’au XIXe siècle et son idéal va imprégner la pensée japonaise</a:t>
            </a:r>
          </a:p>
          <a:p>
            <a:endParaRPr lang="fr-FR" sz="1600" i="1" dirty="0">
              <a:solidFill>
                <a:srgbClr val="FF0000"/>
              </a:solidFill>
            </a:endParaRPr>
          </a:p>
          <a:p>
            <a:r>
              <a:rPr lang="fr-FR" sz="1600" i="1" dirty="0">
                <a:solidFill>
                  <a:srgbClr val="FF0000"/>
                </a:solidFill>
              </a:rPr>
              <a:t>Jusqu’au XXe siècle, contre le pouvoir civil corrompu et inefficace, on préfère voir accéder au pouvoir les militaires intègres et désintéressés</a:t>
            </a:r>
            <a:r>
              <a:rPr lang="fr-FR" sz="1600" dirty="0">
                <a:solidFill>
                  <a:srgbClr val="FF0000"/>
                </a:solidFill>
              </a:rPr>
              <a:t> ; </a:t>
            </a:r>
            <a:r>
              <a:rPr lang="fr-FR" sz="1600" dirty="0" err="1">
                <a:solidFill>
                  <a:srgbClr val="FF0000"/>
                </a:solidFill>
              </a:rPr>
              <a:t>Reischauer</a:t>
            </a:r>
            <a:r>
              <a:rPr lang="fr-FR" sz="1600" dirty="0">
                <a:solidFill>
                  <a:srgbClr val="FF0000"/>
                </a:solidFill>
              </a:rPr>
              <a:t>, p. 70</a:t>
            </a:r>
          </a:p>
        </p:txBody>
      </p:sp>
      <p:pic>
        <p:nvPicPr>
          <p:cNvPr id="5" name="Image 4">
            <a:extLst>
              <a:ext uri="{FF2B5EF4-FFF2-40B4-BE49-F238E27FC236}">
                <a16:creationId xmlns:a16="http://schemas.microsoft.com/office/drawing/2014/main" id="{2B49CBDD-72FB-9612-0DE0-587F63981468}"/>
              </a:ext>
            </a:extLst>
          </p:cNvPr>
          <p:cNvPicPr>
            <a:picLocks noChangeAspect="1"/>
          </p:cNvPicPr>
          <p:nvPr/>
        </p:nvPicPr>
        <p:blipFill>
          <a:blip r:embed="rId2"/>
          <a:srcRect l="5970" t="62150" r="28289" b="5592"/>
          <a:stretch/>
        </p:blipFill>
        <p:spPr>
          <a:xfrm>
            <a:off x="4159045" y="157261"/>
            <a:ext cx="7901028" cy="5486820"/>
          </a:xfrm>
          <a:prstGeom prst="rect">
            <a:avLst/>
          </a:prstGeom>
          <a:ln w="38100">
            <a:solidFill>
              <a:schemeClr val="tx1"/>
            </a:solidFill>
          </a:ln>
        </p:spPr>
      </p:pic>
      <p:sp>
        <p:nvSpPr>
          <p:cNvPr id="13" name="Rectangle 12">
            <a:extLst>
              <a:ext uri="{FF2B5EF4-FFF2-40B4-BE49-F238E27FC236}">
                <a16:creationId xmlns:a16="http://schemas.microsoft.com/office/drawing/2014/main" id="{D67DB9EA-44EF-297B-29D0-EB29ACB63734}"/>
              </a:ext>
            </a:extLst>
          </p:cNvPr>
          <p:cNvSpPr/>
          <p:nvPr/>
        </p:nvSpPr>
        <p:spPr>
          <a:xfrm>
            <a:off x="4178306" y="5846663"/>
            <a:ext cx="4353030" cy="369332"/>
          </a:xfrm>
          <a:prstGeom prst="rect">
            <a:avLst/>
          </a:prstGeom>
          <a:solidFill>
            <a:schemeClr val="tx2">
              <a:lumMod val="20000"/>
              <a:lumOff val="80000"/>
            </a:schemeClr>
          </a:solidFill>
          <a:ln w="38100">
            <a:solidFill>
              <a:schemeClr val="tx1"/>
            </a:solidFill>
          </a:ln>
        </p:spPr>
        <p:txBody>
          <a:bodyPr wrap="square">
            <a:spAutoFit/>
          </a:bodyPr>
          <a:lstStyle/>
          <a:p>
            <a:r>
              <a:rPr lang="fr-FR" dirty="0"/>
              <a:t>*Reprenons le récit : L’arrivée des Mongols…</a:t>
            </a:r>
            <a:endParaRPr lang="fr-FR" i="1" dirty="0"/>
          </a:p>
        </p:txBody>
      </p:sp>
      <p:sp>
        <p:nvSpPr>
          <p:cNvPr id="14" name="Ellipse 13">
            <a:extLst>
              <a:ext uri="{FF2B5EF4-FFF2-40B4-BE49-F238E27FC236}">
                <a16:creationId xmlns:a16="http://schemas.microsoft.com/office/drawing/2014/main" id="{CA9FB058-E97F-CD08-612E-EC40D48106F9}"/>
              </a:ext>
            </a:extLst>
          </p:cNvPr>
          <p:cNvSpPr/>
          <p:nvPr/>
        </p:nvSpPr>
        <p:spPr>
          <a:xfrm>
            <a:off x="6414622" y="4202004"/>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2F03F4C0-EC84-4771-39E8-094F55901C7A}"/>
              </a:ext>
            </a:extLst>
          </p:cNvPr>
          <p:cNvSpPr/>
          <p:nvPr/>
        </p:nvSpPr>
        <p:spPr>
          <a:xfrm>
            <a:off x="8380328" y="4244104"/>
            <a:ext cx="151008" cy="152400"/>
          </a:xfrm>
          <a:prstGeom prst="ellipse">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92D3B9D6-DEDB-0172-BB06-83A95FEB5C23}"/>
              </a:ext>
            </a:extLst>
          </p:cNvPr>
          <p:cNvSpPr/>
          <p:nvPr/>
        </p:nvSpPr>
        <p:spPr>
          <a:xfrm>
            <a:off x="5944992" y="2617498"/>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DD886604-FB5A-9B56-E573-811F60BA8F97}"/>
              </a:ext>
            </a:extLst>
          </p:cNvPr>
          <p:cNvSpPr/>
          <p:nvPr/>
        </p:nvSpPr>
        <p:spPr>
          <a:xfrm>
            <a:off x="10928033" y="2693698"/>
            <a:ext cx="277156" cy="261545"/>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ysClr val="windowText" lastClr="000000"/>
              </a:solidFill>
            </a:endParaRPr>
          </a:p>
        </p:txBody>
      </p:sp>
      <p:sp>
        <p:nvSpPr>
          <p:cNvPr id="18" name="Ellipse 17">
            <a:extLst>
              <a:ext uri="{FF2B5EF4-FFF2-40B4-BE49-F238E27FC236}">
                <a16:creationId xmlns:a16="http://schemas.microsoft.com/office/drawing/2014/main" id="{92964665-2C47-C236-5414-51C6F0506E17}"/>
              </a:ext>
            </a:extLst>
          </p:cNvPr>
          <p:cNvSpPr/>
          <p:nvPr/>
        </p:nvSpPr>
        <p:spPr>
          <a:xfrm>
            <a:off x="9186052" y="2693698"/>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Rectangle 18">
            <a:extLst>
              <a:ext uri="{FF2B5EF4-FFF2-40B4-BE49-F238E27FC236}">
                <a16:creationId xmlns:a16="http://schemas.microsoft.com/office/drawing/2014/main" id="{F9836917-B1F9-61C3-DC21-D91BAD26A1C7}"/>
              </a:ext>
            </a:extLst>
          </p:cNvPr>
          <p:cNvSpPr/>
          <p:nvPr/>
        </p:nvSpPr>
        <p:spPr>
          <a:xfrm>
            <a:off x="6133937" y="511232"/>
            <a:ext cx="914400" cy="261545"/>
          </a:xfrm>
          <a:prstGeom prst="rect">
            <a:avLst/>
          </a:prstGeom>
          <a:solidFill>
            <a:srgbClr val="0070C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KYOTO</a:t>
            </a:r>
          </a:p>
        </p:txBody>
      </p:sp>
      <p:sp>
        <p:nvSpPr>
          <p:cNvPr id="20" name="Rectangle 19">
            <a:extLst>
              <a:ext uri="{FF2B5EF4-FFF2-40B4-BE49-F238E27FC236}">
                <a16:creationId xmlns:a16="http://schemas.microsoft.com/office/drawing/2014/main" id="{1652553F-700B-603A-B050-F88A83862948}"/>
              </a:ext>
            </a:extLst>
          </p:cNvPr>
          <p:cNvSpPr/>
          <p:nvPr/>
        </p:nvSpPr>
        <p:spPr>
          <a:xfrm>
            <a:off x="9232293" y="498372"/>
            <a:ext cx="1345689" cy="274405"/>
          </a:xfrm>
          <a:prstGeom prst="rect">
            <a:avLst/>
          </a:prstGeom>
          <a:solidFill>
            <a:srgbClr val="FF0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KAMAKURA</a:t>
            </a:r>
          </a:p>
        </p:txBody>
      </p:sp>
      <p:sp>
        <p:nvSpPr>
          <p:cNvPr id="21" name="Ellipse 20">
            <a:extLst>
              <a:ext uri="{FF2B5EF4-FFF2-40B4-BE49-F238E27FC236}">
                <a16:creationId xmlns:a16="http://schemas.microsoft.com/office/drawing/2014/main" id="{ADE0080D-8F50-80F1-4573-B6588398AE8E}"/>
              </a:ext>
            </a:extLst>
          </p:cNvPr>
          <p:cNvSpPr/>
          <p:nvPr/>
        </p:nvSpPr>
        <p:spPr>
          <a:xfrm>
            <a:off x="9943658" y="4134959"/>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2" name="Ellipse 21">
            <a:extLst>
              <a:ext uri="{FF2B5EF4-FFF2-40B4-BE49-F238E27FC236}">
                <a16:creationId xmlns:a16="http://schemas.microsoft.com/office/drawing/2014/main" id="{9677955F-B6EB-14F8-5C01-F63DBAD5C625}"/>
              </a:ext>
            </a:extLst>
          </p:cNvPr>
          <p:cNvSpPr/>
          <p:nvPr/>
        </p:nvSpPr>
        <p:spPr>
          <a:xfrm>
            <a:off x="7010400" y="2639126"/>
            <a:ext cx="277156" cy="261545"/>
          </a:xfrm>
          <a:prstGeom prst="ellipse">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527255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7207-468C-7AAF-063C-2DCF3414FC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1DC6150-9C8E-D5BD-96F3-78F1349DA762}"/>
              </a:ext>
            </a:extLst>
          </p:cNvPr>
          <p:cNvSpPr/>
          <p:nvPr/>
        </p:nvSpPr>
        <p:spPr>
          <a:xfrm>
            <a:off x="131928" y="157262"/>
            <a:ext cx="4052614" cy="3416320"/>
          </a:xfrm>
          <a:prstGeom prst="rect">
            <a:avLst/>
          </a:prstGeom>
          <a:solidFill>
            <a:schemeClr val="tx2">
              <a:lumMod val="20000"/>
              <a:lumOff val="80000"/>
            </a:schemeClr>
          </a:solidFill>
          <a:ln w="38100">
            <a:solidFill>
              <a:schemeClr val="tx1"/>
            </a:solidFill>
          </a:ln>
        </p:spPr>
        <p:txBody>
          <a:bodyPr wrap="square">
            <a:spAutoFit/>
          </a:bodyPr>
          <a:lstStyle/>
          <a:p>
            <a:r>
              <a:rPr lang="fr-FR" b="1" dirty="0"/>
              <a:t>1274-1281 : Echec des attaques mongoles</a:t>
            </a:r>
          </a:p>
          <a:p>
            <a:endParaRPr lang="fr-FR" dirty="0"/>
          </a:p>
          <a:p>
            <a:r>
              <a:rPr lang="fr-FR" dirty="0"/>
              <a:t>*1203-1333 : Au Japon...</a:t>
            </a:r>
          </a:p>
          <a:p>
            <a:r>
              <a:rPr lang="fr-FR" dirty="0"/>
              <a:t>La période des shoguns de Kamakura</a:t>
            </a:r>
          </a:p>
          <a:p>
            <a:r>
              <a:rPr lang="fr-FR" dirty="0"/>
              <a:t>Et de leurs shikkens </a:t>
            </a:r>
            <a:r>
              <a:rPr lang="fr-FR" dirty="0" err="1"/>
              <a:t>Hojo</a:t>
            </a:r>
            <a:endParaRPr lang="fr-FR" dirty="0"/>
          </a:p>
          <a:p>
            <a:endParaRPr lang="fr-FR" dirty="0"/>
          </a:p>
          <a:p>
            <a:r>
              <a:rPr lang="fr-FR" dirty="0"/>
              <a:t>*1206-94 : Et dans le reste de l’Asie</a:t>
            </a:r>
          </a:p>
          <a:p>
            <a:r>
              <a:rPr lang="fr-FR" dirty="0"/>
              <a:t>La </a:t>
            </a:r>
            <a:r>
              <a:rPr lang="fr-FR" i="1" dirty="0"/>
              <a:t>tornade mongole</a:t>
            </a:r>
            <a:endParaRPr lang="fr-FR" dirty="0"/>
          </a:p>
          <a:p>
            <a:endParaRPr lang="fr-FR" dirty="0"/>
          </a:p>
          <a:p>
            <a:r>
              <a:rPr lang="fr-FR" dirty="0"/>
              <a:t>*Et notamment proches du Japon</a:t>
            </a:r>
          </a:p>
          <a:p>
            <a:r>
              <a:rPr lang="fr-FR" dirty="0"/>
              <a:t>En Chine et en Corée…</a:t>
            </a:r>
          </a:p>
        </p:txBody>
      </p:sp>
      <p:pic>
        <p:nvPicPr>
          <p:cNvPr id="24" name="Picture 2" descr="C:\Users\Christophe\Pictures\My Scans\2015-01 (janv.)\scan0001.jpg">
            <a:extLst>
              <a:ext uri="{FF2B5EF4-FFF2-40B4-BE49-F238E27FC236}">
                <a16:creationId xmlns:a16="http://schemas.microsoft.com/office/drawing/2014/main" id="{3789982F-76F3-BCF2-D968-F4F3AE7C03E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11402" y="137215"/>
            <a:ext cx="7680431" cy="56767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A202145-3AA8-A32F-89DD-068C18839E9E}"/>
              </a:ext>
            </a:extLst>
          </p:cNvPr>
          <p:cNvSpPr/>
          <p:nvPr/>
        </p:nvSpPr>
        <p:spPr>
          <a:xfrm>
            <a:off x="4311402" y="137215"/>
            <a:ext cx="1256452" cy="369332"/>
          </a:xfrm>
          <a:prstGeom prst="rect">
            <a:avLst/>
          </a:prstGeom>
          <a:solidFill>
            <a:srgbClr val="FFC000"/>
          </a:solidFill>
          <a:ln w="38100">
            <a:solidFill>
              <a:schemeClr val="tx1"/>
            </a:solidFill>
          </a:ln>
        </p:spPr>
        <p:txBody>
          <a:bodyPr wrap="square">
            <a:spAutoFit/>
          </a:bodyPr>
          <a:lstStyle/>
          <a:p>
            <a:r>
              <a:rPr lang="fr-FR" b="1" dirty="0">
                <a:solidFill>
                  <a:srgbClr val="000000"/>
                </a:solidFill>
                <a:latin typeface="Calibri" panose="020F0502020204030204" pitchFamily="34" charset="0"/>
                <a:ea typeface="Times New Roman" panose="02020603050405020304" pitchFamily="18" charset="0"/>
              </a:rPr>
              <a:t>1206-1294</a:t>
            </a:r>
            <a:endParaRPr lang="fr-FR" sz="1800" dirty="0">
              <a:effectLst/>
              <a:latin typeface="Times New Roman" panose="02020603050405020304" pitchFamily="18" charset="0"/>
              <a:ea typeface="Times New Roman" panose="02020603050405020304" pitchFamily="18" charset="0"/>
            </a:endParaRPr>
          </a:p>
        </p:txBody>
      </p:sp>
      <p:sp>
        <p:nvSpPr>
          <p:cNvPr id="27" name="Ellipse 26">
            <a:extLst>
              <a:ext uri="{FF2B5EF4-FFF2-40B4-BE49-F238E27FC236}">
                <a16:creationId xmlns:a16="http://schemas.microsoft.com/office/drawing/2014/main" id="{19CD83A6-20A5-2F0F-FEAA-C17132C65BC8}"/>
              </a:ext>
            </a:extLst>
          </p:cNvPr>
          <p:cNvSpPr/>
          <p:nvPr/>
        </p:nvSpPr>
        <p:spPr>
          <a:xfrm>
            <a:off x="9606844" y="1591629"/>
            <a:ext cx="393789" cy="374669"/>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1" name="Ellipse 30">
            <a:extLst>
              <a:ext uri="{FF2B5EF4-FFF2-40B4-BE49-F238E27FC236}">
                <a16:creationId xmlns:a16="http://schemas.microsoft.com/office/drawing/2014/main" id="{A2E9AF66-6692-31AC-3063-7E5B49209B54}"/>
              </a:ext>
            </a:extLst>
          </p:cNvPr>
          <p:cNvSpPr/>
          <p:nvPr/>
        </p:nvSpPr>
        <p:spPr>
          <a:xfrm>
            <a:off x="10127493" y="1865422"/>
            <a:ext cx="202272" cy="201752"/>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BE9D3016-9BA5-5E58-C248-52F81B4C17A4}"/>
              </a:ext>
            </a:extLst>
          </p:cNvPr>
          <p:cNvSpPr/>
          <p:nvPr/>
        </p:nvSpPr>
        <p:spPr>
          <a:xfrm>
            <a:off x="10420653" y="1676158"/>
            <a:ext cx="202272" cy="201752"/>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0" name="Ellipse 39">
            <a:extLst>
              <a:ext uri="{FF2B5EF4-FFF2-40B4-BE49-F238E27FC236}">
                <a16:creationId xmlns:a16="http://schemas.microsoft.com/office/drawing/2014/main" id="{DDDF86A8-C395-DDB0-1829-2AA7287CB12F}"/>
              </a:ext>
            </a:extLst>
          </p:cNvPr>
          <p:cNvSpPr/>
          <p:nvPr/>
        </p:nvSpPr>
        <p:spPr>
          <a:xfrm>
            <a:off x="10793961" y="1389877"/>
            <a:ext cx="202272" cy="201752"/>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2" name="Ellipse 41">
            <a:extLst>
              <a:ext uri="{FF2B5EF4-FFF2-40B4-BE49-F238E27FC236}">
                <a16:creationId xmlns:a16="http://schemas.microsoft.com/office/drawing/2014/main" id="{4CD24AB6-B4E0-7E60-748C-21EC7F43EDEB}"/>
              </a:ext>
            </a:extLst>
          </p:cNvPr>
          <p:cNvSpPr/>
          <p:nvPr/>
        </p:nvSpPr>
        <p:spPr>
          <a:xfrm>
            <a:off x="2405447" y="3328124"/>
            <a:ext cx="202272" cy="201752"/>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3" name="Ellipse 42">
            <a:extLst>
              <a:ext uri="{FF2B5EF4-FFF2-40B4-BE49-F238E27FC236}">
                <a16:creationId xmlns:a16="http://schemas.microsoft.com/office/drawing/2014/main" id="{A5B9BB15-E614-6279-ECAB-C718CF648369}"/>
              </a:ext>
            </a:extLst>
          </p:cNvPr>
          <p:cNvSpPr/>
          <p:nvPr/>
        </p:nvSpPr>
        <p:spPr>
          <a:xfrm>
            <a:off x="3790246" y="1289001"/>
            <a:ext cx="202272" cy="201752"/>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249921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2B60D-3F0C-BEA7-AEAD-21FCF5C37C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3AC89F-E57E-BB26-A845-8DFCC383641A}"/>
              </a:ext>
            </a:extLst>
          </p:cNvPr>
          <p:cNvSpPr/>
          <p:nvPr/>
        </p:nvSpPr>
        <p:spPr>
          <a:xfrm>
            <a:off x="131928" y="157262"/>
            <a:ext cx="6313842" cy="3970318"/>
          </a:xfrm>
          <a:prstGeom prst="rect">
            <a:avLst/>
          </a:prstGeom>
          <a:solidFill>
            <a:schemeClr val="tx2">
              <a:lumMod val="20000"/>
              <a:lumOff val="80000"/>
            </a:schemeClr>
          </a:solidFill>
          <a:ln w="38100">
            <a:solidFill>
              <a:schemeClr val="tx1"/>
            </a:solidFill>
          </a:ln>
        </p:spPr>
        <p:txBody>
          <a:bodyPr wrap="square">
            <a:spAutoFit/>
          </a:bodyPr>
          <a:lstStyle/>
          <a:p>
            <a:r>
              <a:rPr lang="fr-FR" b="1" dirty="0"/>
              <a:t>1274-1281 : Echec des attaques mongoles</a:t>
            </a:r>
          </a:p>
          <a:p>
            <a:endParaRPr lang="fr-FR" dirty="0"/>
          </a:p>
          <a:p>
            <a:r>
              <a:rPr lang="fr-FR" dirty="0"/>
              <a:t>*1227 : </a:t>
            </a:r>
            <a:r>
              <a:rPr lang="fr-FR" u="sng" dirty="0"/>
              <a:t>Gengis Khan</a:t>
            </a:r>
            <a:r>
              <a:rPr lang="fr-FR" dirty="0"/>
              <a:t> conquiert le royaume des Tangouts</a:t>
            </a:r>
          </a:p>
          <a:p>
            <a:endParaRPr lang="fr-FR" dirty="0"/>
          </a:p>
          <a:p>
            <a:r>
              <a:rPr lang="fr-FR" dirty="0"/>
              <a:t>*1234 : Son fils </a:t>
            </a:r>
            <a:r>
              <a:rPr lang="fr-FR" u="sng" dirty="0" err="1"/>
              <a:t>Ögödel</a:t>
            </a:r>
            <a:r>
              <a:rPr lang="fr-FR" dirty="0"/>
              <a:t> s’empare de la Chine du Nord (Jin)</a:t>
            </a:r>
          </a:p>
          <a:p>
            <a:r>
              <a:rPr lang="fr-FR" dirty="0"/>
              <a:t>*1231-38 : Et de la Corée, unifiée depuis 935</a:t>
            </a:r>
          </a:p>
          <a:p>
            <a:endParaRPr lang="fr-FR" dirty="0"/>
          </a:p>
          <a:p>
            <a:r>
              <a:rPr lang="fr-FR" dirty="0"/>
              <a:t>*1265 : Depuis sa nouvelle capitale, Pékin</a:t>
            </a:r>
          </a:p>
          <a:p>
            <a:r>
              <a:rPr lang="fr-FR" u="sng" dirty="0"/>
              <a:t>Kubilaï Khan</a:t>
            </a:r>
            <a:r>
              <a:rPr lang="fr-FR" dirty="0"/>
              <a:t>, petit-fils de Gengis Khan</a:t>
            </a:r>
          </a:p>
          <a:p>
            <a:r>
              <a:rPr lang="fr-FR" dirty="0"/>
              <a:t>Et empereur Yuan de Chine depuis 1260</a:t>
            </a:r>
          </a:p>
          <a:p>
            <a:endParaRPr lang="fr-FR" dirty="0"/>
          </a:p>
          <a:p>
            <a:r>
              <a:rPr lang="fr-FR" dirty="0"/>
              <a:t>Adresse une lettre au </a:t>
            </a:r>
            <a:r>
              <a:rPr lang="fr-FR" i="1" dirty="0"/>
              <a:t>roi</a:t>
            </a:r>
            <a:r>
              <a:rPr lang="fr-FR" dirty="0"/>
              <a:t> du Japon, </a:t>
            </a:r>
            <a:r>
              <a:rPr lang="fr-FR" u="sng" dirty="0" err="1"/>
              <a:t>Kameyana</a:t>
            </a:r>
            <a:r>
              <a:rPr lang="fr-FR" dirty="0"/>
              <a:t> (90), à Kyoto</a:t>
            </a:r>
            <a:endParaRPr lang="fr-FR" u="sng" dirty="0"/>
          </a:p>
          <a:p>
            <a:r>
              <a:rPr lang="fr-FR" dirty="0"/>
              <a:t>Lui enjoignant de reconnaître la suzeraineté mongole</a:t>
            </a:r>
          </a:p>
          <a:p>
            <a:r>
              <a:rPr lang="fr-FR" dirty="0"/>
              <a:t>Et de payer tribut, sous menace d’invasion…</a:t>
            </a:r>
          </a:p>
        </p:txBody>
      </p:sp>
      <p:pic>
        <p:nvPicPr>
          <p:cNvPr id="11" name="Image 10" descr="Une image contenant texte, carte, atlas, diagramme&#10;&#10;Description générée automatiquement">
            <a:extLst>
              <a:ext uri="{FF2B5EF4-FFF2-40B4-BE49-F238E27FC236}">
                <a16:creationId xmlns:a16="http://schemas.microsoft.com/office/drawing/2014/main" id="{05453E00-9A7B-1BB6-DEA8-7575645019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6652954" y="197346"/>
            <a:ext cx="5407118" cy="6463308"/>
          </a:xfrm>
          <a:prstGeom prst="rect">
            <a:avLst/>
          </a:prstGeom>
          <a:ln w="38100">
            <a:solidFill>
              <a:schemeClr val="tx1"/>
            </a:solidFill>
          </a:ln>
        </p:spPr>
      </p:pic>
      <p:sp>
        <p:nvSpPr>
          <p:cNvPr id="17" name="Ellipse 16">
            <a:extLst>
              <a:ext uri="{FF2B5EF4-FFF2-40B4-BE49-F238E27FC236}">
                <a16:creationId xmlns:a16="http://schemas.microsoft.com/office/drawing/2014/main" id="{107C339D-5458-AC3F-515F-21CFEDB6D469}"/>
              </a:ext>
            </a:extLst>
          </p:cNvPr>
          <p:cNvSpPr/>
          <p:nvPr/>
        </p:nvSpPr>
        <p:spPr>
          <a:xfrm>
            <a:off x="11842172" y="162871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E37F6A81-C059-AB81-E23A-1122B5EFE410}"/>
              </a:ext>
            </a:extLst>
          </p:cNvPr>
          <p:cNvSpPr/>
          <p:nvPr/>
        </p:nvSpPr>
        <p:spPr>
          <a:xfrm>
            <a:off x="8781660" y="1519567"/>
            <a:ext cx="277156" cy="261545"/>
          </a:xfrm>
          <a:prstGeom prst="ellipse">
            <a:avLst/>
          </a:prstGeom>
          <a:solidFill>
            <a:srgbClr val="FF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811ED05A-FED2-C178-C154-5B92FE7B77F2}"/>
              </a:ext>
            </a:extLst>
          </p:cNvPr>
          <p:cNvSpPr/>
          <p:nvPr/>
        </p:nvSpPr>
        <p:spPr>
          <a:xfrm>
            <a:off x="10232382" y="2482624"/>
            <a:ext cx="151008" cy="152400"/>
          </a:xfrm>
          <a:prstGeom prst="ellipse">
            <a:avLst/>
          </a:prstGeom>
          <a:solidFill>
            <a:srgbClr val="FF66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6" name="Connecteur droit avec flèche 5">
            <a:extLst>
              <a:ext uri="{FF2B5EF4-FFF2-40B4-BE49-F238E27FC236}">
                <a16:creationId xmlns:a16="http://schemas.microsoft.com/office/drawing/2014/main" id="{68272A7C-298D-23C0-FD10-84DCE594699C}"/>
              </a:ext>
            </a:extLst>
          </p:cNvPr>
          <p:cNvCxnSpPr>
            <a:cxnSpLocks/>
          </p:cNvCxnSpPr>
          <p:nvPr/>
        </p:nvCxnSpPr>
        <p:spPr>
          <a:xfrm>
            <a:off x="9102269" y="1704912"/>
            <a:ext cx="1109967" cy="777712"/>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05297224-F04B-9E14-A8AE-275D0F64DF21}"/>
              </a:ext>
            </a:extLst>
          </p:cNvPr>
          <p:cNvSpPr/>
          <p:nvPr/>
        </p:nvSpPr>
        <p:spPr>
          <a:xfrm>
            <a:off x="11024832" y="1746774"/>
            <a:ext cx="151008" cy="152400"/>
          </a:xfrm>
          <a:prstGeom prst="ellipse">
            <a:avLst/>
          </a:prstGeom>
          <a:solidFill>
            <a:srgbClr val="FF66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5" name="Connecteur droit avec flèche 14">
            <a:extLst>
              <a:ext uri="{FF2B5EF4-FFF2-40B4-BE49-F238E27FC236}">
                <a16:creationId xmlns:a16="http://schemas.microsoft.com/office/drawing/2014/main" id="{BBDAF6F5-0701-3BF3-D49C-177F15518CF0}"/>
              </a:ext>
            </a:extLst>
          </p:cNvPr>
          <p:cNvCxnSpPr>
            <a:cxnSpLocks/>
            <a:stCxn id="2" idx="6"/>
            <a:endCxn id="10" idx="2"/>
          </p:cNvCxnSpPr>
          <p:nvPr/>
        </p:nvCxnSpPr>
        <p:spPr>
          <a:xfrm>
            <a:off x="9058816" y="1650340"/>
            <a:ext cx="1966016" cy="172634"/>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5CDA6F41-337B-C43C-D4AD-A5C346EEB633}"/>
              </a:ext>
            </a:extLst>
          </p:cNvPr>
          <p:cNvSpPr/>
          <p:nvPr/>
        </p:nvSpPr>
        <p:spPr>
          <a:xfrm>
            <a:off x="9153150" y="2482624"/>
            <a:ext cx="151008" cy="152400"/>
          </a:xfrm>
          <a:prstGeom prst="ellipse">
            <a:avLst/>
          </a:prstGeom>
          <a:solidFill>
            <a:srgbClr val="FF66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8" name="Connecteur droit avec flèche 7">
            <a:extLst>
              <a:ext uri="{FF2B5EF4-FFF2-40B4-BE49-F238E27FC236}">
                <a16:creationId xmlns:a16="http://schemas.microsoft.com/office/drawing/2014/main" id="{1CA185F6-599D-C547-3B3D-E92EC489CABB}"/>
              </a:ext>
            </a:extLst>
          </p:cNvPr>
          <p:cNvCxnSpPr>
            <a:cxnSpLocks/>
            <a:stCxn id="2" idx="5"/>
            <a:endCxn id="7" idx="0"/>
          </p:cNvCxnSpPr>
          <p:nvPr/>
        </p:nvCxnSpPr>
        <p:spPr>
          <a:xfrm>
            <a:off x="9018227" y="1742810"/>
            <a:ext cx="210427" cy="739814"/>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A27CB063-6C69-6C6B-9666-11E32F8E1682}"/>
              </a:ext>
            </a:extLst>
          </p:cNvPr>
          <p:cNvSpPr/>
          <p:nvPr/>
        </p:nvSpPr>
        <p:spPr>
          <a:xfrm>
            <a:off x="10148544" y="1952452"/>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613787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ED84F-F64D-400C-9C65-A67958BB4E3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200AAC-6B1B-19B6-9AF5-F1C1917A951C}"/>
              </a:ext>
            </a:extLst>
          </p:cNvPr>
          <p:cNvSpPr/>
          <p:nvPr/>
        </p:nvSpPr>
        <p:spPr>
          <a:xfrm>
            <a:off x="131927" y="157262"/>
            <a:ext cx="6392133" cy="4247317"/>
          </a:xfrm>
          <a:prstGeom prst="rect">
            <a:avLst/>
          </a:prstGeom>
          <a:solidFill>
            <a:schemeClr val="tx2">
              <a:lumMod val="20000"/>
              <a:lumOff val="80000"/>
            </a:schemeClr>
          </a:solidFill>
          <a:ln w="38100">
            <a:solidFill>
              <a:schemeClr val="tx1"/>
            </a:solidFill>
          </a:ln>
        </p:spPr>
        <p:txBody>
          <a:bodyPr wrap="square">
            <a:spAutoFit/>
          </a:bodyPr>
          <a:lstStyle/>
          <a:p>
            <a:r>
              <a:rPr lang="fr-FR" b="1" dirty="0"/>
              <a:t>1274-1281 : Echec des attaques mongoles</a:t>
            </a:r>
          </a:p>
          <a:p>
            <a:endParaRPr lang="fr-FR" dirty="0"/>
          </a:p>
          <a:p>
            <a:r>
              <a:rPr lang="fr-FR" dirty="0"/>
              <a:t>*1265 : A Kyoto, l’empereur ne répond pas</a:t>
            </a:r>
          </a:p>
          <a:p>
            <a:r>
              <a:rPr lang="fr-FR" dirty="0"/>
              <a:t>Et le </a:t>
            </a:r>
            <a:r>
              <a:rPr lang="fr-FR" i="1" dirty="0"/>
              <a:t>Bakufu</a:t>
            </a:r>
            <a:r>
              <a:rPr lang="fr-FR" dirty="0"/>
              <a:t> des </a:t>
            </a:r>
            <a:r>
              <a:rPr lang="fr-FR" dirty="0" err="1"/>
              <a:t>Hojo</a:t>
            </a:r>
            <a:r>
              <a:rPr lang="fr-FR" dirty="0"/>
              <a:t> renforce les défenses militaires de Kyushu</a:t>
            </a:r>
          </a:p>
          <a:p>
            <a:endParaRPr lang="fr-FR" dirty="0"/>
          </a:p>
          <a:p>
            <a:r>
              <a:rPr lang="fr-FR" dirty="0"/>
              <a:t>*1274 : A </a:t>
            </a:r>
            <a:r>
              <a:rPr lang="fr-FR" dirty="0" err="1"/>
              <a:t>Hakata</a:t>
            </a:r>
            <a:r>
              <a:rPr lang="fr-FR" dirty="0"/>
              <a:t>, à l’ouest de Kyushu, 1</a:t>
            </a:r>
            <a:r>
              <a:rPr lang="fr-FR" baseline="30000" dirty="0"/>
              <a:t>ère</a:t>
            </a:r>
            <a:r>
              <a:rPr lang="fr-FR" dirty="0"/>
              <a:t> attaque mongole…</a:t>
            </a:r>
          </a:p>
          <a:p>
            <a:r>
              <a:rPr lang="fr-FR" dirty="0"/>
              <a:t>Avec 900 navires et 90 000 hommes</a:t>
            </a:r>
          </a:p>
          <a:p>
            <a:r>
              <a:rPr lang="fr-FR" dirty="0"/>
              <a:t>Les Mongols débarquent, puis regagnent leurs navires</a:t>
            </a:r>
          </a:p>
          <a:p>
            <a:r>
              <a:rPr lang="fr-FR" dirty="0"/>
              <a:t>Après une tempête, ils perdent 1/3 et retournent en Corée</a:t>
            </a:r>
          </a:p>
          <a:p>
            <a:endParaRPr lang="fr-FR" dirty="0"/>
          </a:p>
          <a:p>
            <a:r>
              <a:rPr lang="fr-FR" dirty="0"/>
              <a:t>*Juin 1281 : Nouvelle attaque mongole…</a:t>
            </a:r>
          </a:p>
          <a:p>
            <a:r>
              <a:rPr lang="fr-FR" dirty="0"/>
              <a:t>Avec 4 400 navires et 140 000 hommes</a:t>
            </a:r>
          </a:p>
          <a:p>
            <a:r>
              <a:rPr lang="fr-FR" dirty="0"/>
              <a:t>Un typhon, vent divin, </a:t>
            </a:r>
            <a:r>
              <a:rPr lang="fr-FR" i="1" dirty="0"/>
              <a:t>kamikaze</a:t>
            </a:r>
            <a:r>
              <a:rPr lang="fr-FR" dirty="0"/>
              <a:t>, détruit la moitié de la flotte</a:t>
            </a:r>
          </a:p>
          <a:p>
            <a:endParaRPr lang="fr-FR" dirty="0"/>
          </a:p>
          <a:p>
            <a:r>
              <a:rPr lang="fr-FR" dirty="0"/>
              <a:t>*Les Mongols de </a:t>
            </a:r>
            <a:r>
              <a:rPr lang="fr-FR" u="sng" dirty="0"/>
              <a:t>Kubilaï Khan</a:t>
            </a:r>
            <a:r>
              <a:rPr lang="fr-FR" dirty="0"/>
              <a:t> renoncent définitivement…</a:t>
            </a:r>
          </a:p>
        </p:txBody>
      </p:sp>
      <p:pic>
        <p:nvPicPr>
          <p:cNvPr id="11" name="Image 10" descr="Une image contenant texte, carte, atlas, diagramme&#10;&#10;Description générée automatiquement">
            <a:extLst>
              <a:ext uri="{FF2B5EF4-FFF2-40B4-BE49-F238E27FC236}">
                <a16:creationId xmlns:a16="http://schemas.microsoft.com/office/drawing/2014/main" id="{58D531C3-2F52-326B-9BE8-EEF5323392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6652954" y="197346"/>
            <a:ext cx="5407118" cy="6463308"/>
          </a:xfrm>
          <a:prstGeom prst="rect">
            <a:avLst/>
          </a:prstGeom>
          <a:ln w="38100">
            <a:solidFill>
              <a:schemeClr val="tx1"/>
            </a:solidFill>
          </a:ln>
        </p:spPr>
      </p:pic>
      <p:sp>
        <p:nvSpPr>
          <p:cNvPr id="12" name="Ellipse 11">
            <a:extLst>
              <a:ext uri="{FF2B5EF4-FFF2-40B4-BE49-F238E27FC236}">
                <a16:creationId xmlns:a16="http://schemas.microsoft.com/office/drawing/2014/main" id="{55EDB11E-A264-C121-D9C7-982DDF7188F8}"/>
              </a:ext>
            </a:extLst>
          </p:cNvPr>
          <p:cNvSpPr/>
          <p:nvPr/>
        </p:nvSpPr>
        <p:spPr>
          <a:xfrm>
            <a:off x="11538890" y="2083915"/>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D72D8B8B-B88F-404B-A983-72E544044448}"/>
              </a:ext>
            </a:extLst>
          </p:cNvPr>
          <p:cNvSpPr/>
          <p:nvPr/>
        </p:nvSpPr>
        <p:spPr>
          <a:xfrm>
            <a:off x="11842172" y="162871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0CA2D76D-6F4E-F81E-EAA0-05FFE66E99B0}"/>
              </a:ext>
            </a:extLst>
          </p:cNvPr>
          <p:cNvSpPr/>
          <p:nvPr/>
        </p:nvSpPr>
        <p:spPr>
          <a:xfrm>
            <a:off x="10148544" y="1952452"/>
            <a:ext cx="277156" cy="261545"/>
          </a:xfrm>
          <a:prstGeom prst="ellipse">
            <a:avLst/>
          </a:prstGeom>
          <a:solidFill>
            <a:srgbClr val="FF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9" name="Connecteur droit avec flèche 18">
            <a:extLst>
              <a:ext uri="{FF2B5EF4-FFF2-40B4-BE49-F238E27FC236}">
                <a16:creationId xmlns:a16="http://schemas.microsoft.com/office/drawing/2014/main" id="{E4A2E07B-F0E7-B8A8-768A-00817B295F87}"/>
              </a:ext>
            </a:extLst>
          </p:cNvPr>
          <p:cNvCxnSpPr>
            <a:cxnSpLocks/>
            <a:endCxn id="12" idx="3"/>
          </p:cNvCxnSpPr>
          <p:nvPr/>
        </p:nvCxnSpPr>
        <p:spPr>
          <a:xfrm flipV="1">
            <a:off x="11138969" y="2213997"/>
            <a:ext cx="422036" cy="486413"/>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3DAC67D9-4B73-0A00-7D6D-F20635030B62}"/>
              </a:ext>
            </a:extLst>
          </p:cNvPr>
          <p:cNvCxnSpPr>
            <a:cxnSpLocks/>
            <a:endCxn id="12" idx="1"/>
          </p:cNvCxnSpPr>
          <p:nvPr/>
        </p:nvCxnSpPr>
        <p:spPr>
          <a:xfrm>
            <a:off x="11177484" y="1905750"/>
            <a:ext cx="383521" cy="200483"/>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684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6A7D-FFDC-4B53-9DCA-95D690127C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FF68DAE-9472-A897-F880-73D9A3D55AD1}"/>
              </a:ext>
            </a:extLst>
          </p:cNvPr>
          <p:cNvSpPr/>
          <p:nvPr/>
        </p:nvSpPr>
        <p:spPr>
          <a:xfrm>
            <a:off x="131927" y="157262"/>
            <a:ext cx="6392133" cy="3416320"/>
          </a:xfrm>
          <a:prstGeom prst="rect">
            <a:avLst/>
          </a:prstGeom>
          <a:solidFill>
            <a:schemeClr val="tx2">
              <a:lumMod val="20000"/>
              <a:lumOff val="80000"/>
            </a:schemeClr>
          </a:solidFill>
          <a:ln w="38100">
            <a:solidFill>
              <a:schemeClr val="tx1"/>
            </a:solidFill>
          </a:ln>
        </p:spPr>
        <p:txBody>
          <a:bodyPr wrap="square">
            <a:spAutoFit/>
          </a:bodyPr>
          <a:lstStyle/>
          <a:p>
            <a:r>
              <a:rPr lang="fr-FR" b="1" dirty="0"/>
              <a:t>1274-1281 : Echec des attaques mongoles</a:t>
            </a:r>
          </a:p>
          <a:p>
            <a:endParaRPr lang="fr-FR" dirty="0"/>
          </a:p>
          <a:p>
            <a:r>
              <a:rPr lang="fr-FR" dirty="0"/>
              <a:t>*1281 : Les Mongols renoncent définitivement…</a:t>
            </a:r>
          </a:p>
          <a:p>
            <a:r>
              <a:rPr lang="fr-FR" dirty="0"/>
              <a:t>Mais au Japon, les attaques mongoles ont laissé des traces…</a:t>
            </a:r>
          </a:p>
          <a:p>
            <a:endParaRPr lang="fr-FR" dirty="0"/>
          </a:p>
          <a:p>
            <a:r>
              <a:rPr lang="fr-FR" dirty="0"/>
              <a:t>*Les clans ayant participé à la défense du pays</a:t>
            </a:r>
          </a:p>
          <a:p>
            <a:r>
              <a:rPr lang="fr-FR" dirty="0"/>
              <a:t>Réclament d’être indemnisés ; Mais les </a:t>
            </a:r>
            <a:r>
              <a:rPr lang="fr-FR" i="1" dirty="0"/>
              <a:t>shikkens</a:t>
            </a:r>
            <a:r>
              <a:rPr lang="fr-FR" dirty="0"/>
              <a:t> </a:t>
            </a:r>
            <a:r>
              <a:rPr lang="fr-FR" dirty="0" err="1"/>
              <a:t>Hojo</a:t>
            </a:r>
            <a:r>
              <a:rPr lang="fr-FR" dirty="0"/>
              <a:t> de Kamakura N’ont plus de domaines à leur distribuer</a:t>
            </a:r>
          </a:p>
          <a:p>
            <a:endParaRPr lang="fr-FR" dirty="0"/>
          </a:p>
          <a:p>
            <a:r>
              <a:rPr lang="fr-FR" dirty="0"/>
              <a:t>*1285 : Ces guerriers finissent par se révolter ; Puis…</a:t>
            </a:r>
          </a:p>
          <a:p>
            <a:endParaRPr lang="fr-FR" dirty="0"/>
          </a:p>
          <a:p>
            <a:r>
              <a:rPr lang="fr-FR" dirty="0"/>
              <a:t>*1318 : Par se tourner vers le nouvel empereur, </a:t>
            </a:r>
            <a:r>
              <a:rPr lang="fr-FR" u="sng" dirty="0"/>
              <a:t>Go-</a:t>
            </a:r>
            <a:r>
              <a:rPr lang="fr-FR" u="sng" dirty="0" err="1"/>
              <a:t>Daigo</a:t>
            </a:r>
            <a:r>
              <a:rPr lang="fr-FR" dirty="0"/>
              <a:t> (96)…</a:t>
            </a:r>
          </a:p>
        </p:txBody>
      </p:sp>
      <p:pic>
        <p:nvPicPr>
          <p:cNvPr id="11" name="Image 10" descr="Une image contenant texte, carte, atlas, diagramme&#10;&#10;Description générée automatiquement">
            <a:extLst>
              <a:ext uri="{FF2B5EF4-FFF2-40B4-BE49-F238E27FC236}">
                <a16:creationId xmlns:a16="http://schemas.microsoft.com/office/drawing/2014/main" id="{530D9079-721A-0C46-FB3B-978C35B562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6652954" y="197346"/>
            <a:ext cx="5407118" cy="6463308"/>
          </a:xfrm>
          <a:prstGeom prst="rect">
            <a:avLst/>
          </a:prstGeom>
          <a:ln w="38100">
            <a:solidFill>
              <a:schemeClr val="tx1"/>
            </a:solidFill>
          </a:ln>
        </p:spPr>
      </p:pic>
      <p:sp>
        <p:nvSpPr>
          <p:cNvPr id="12" name="Ellipse 11">
            <a:extLst>
              <a:ext uri="{FF2B5EF4-FFF2-40B4-BE49-F238E27FC236}">
                <a16:creationId xmlns:a16="http://schemas.microsoft.com/office/drawing/2014/main" id="{C16BA0E8-5E92-1199-633D-A40B050D056D}"/>
              </a:ext>
            </a:extLst>
          </p:cNvPr>
          <p:cNvSpPr/>
          <p:nvPr/>
        </p:nvSpPr>
        <p:spPr>
          <a:xfrm>
            <a:off x="11538890" y="2083915"/>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C5967640-6424-41F0-ADDE-045312D01E9F}"/>
              </a:ext>
            </a:extLst>
          </p:cNvPr>
          <p:cNvSpPr/>
          <p:nvPr/>
        </p:nvSpPr>
        <p:spPr>
          <a:xfrm>
            <a:off x="11942510" y="1476312"/>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44AD5504-D3EE-0C87-BB1B-23F9B2A94FA6}"/>
              </a:ext>
            </a:extLst>
          </p:cNvPr>
          <p:cNvSpPr/>
          <p:nvPr/>
        </p:nvSpPr>
        <p:spPr>
          <a:xfrm>
            <a:off x="11842172" y="162871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EDF56B8B-D8E8-1F01-7F87-3C223299C7E0}"/>
              </a:ext>
            </a:extLst>
          </p:cNvPr>
          <p:cNvSpPr/>
          <p:nvPr/>
        </p:nvSpPr>
        <p:spPr>
          <a:xfrm>
            <a:off x="10148544" y="2438865"/>
            <a:ext cx="277156" cy="261545"/>
          </a:xfrm>
          <a:prstGeom prst="ellipse">
            <a:avLst/>
          </a:prstGeom>
          <a:solidFill>
            <a:srgbClr val="FF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9" name="Connecteur droit avec flèche 18">
            <a:extLst>
              <a:ext uri="{FF2B5EF4-FFF2-40B4-BE49-F238E27FC236}">
                <a16:creationId xmlns:a16="http://schemas.microsoft.com/office/drawing/2014/main" id="{FA4B358A-9942-3F73-73F5-2F659D3971B3}"/>
              </a:ext>
            </a:extLst>
          </p:cNvPr>
          <p:cNvCxnSpPr>
            <a:cxnSpLocks/>
            <a:endCxn id="12" idx="3"/>
          </p:cNvCxnSpPr>
          <p:nvPr/>
        </p:nvCxnSpPr>
        <p:spPr>
          <a:xfrm flipV="1">
            <a:off x="11138969" y="2213997"/>
            <a:ext cx="422036" cy="486413"/>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089E30AC-DCB7-D139-D23E-9AF6B4ED760D}"/>
              </a:ext>
            </a:extLst>
          </p:cNvPr>
          <p:cNvCxnSpPr>
            <a:cxnSpLocks/>
            <a:stCxn id="18" idx="6"/>
          </p:cNvCxnSpPr>
          <p:nvPr/>
        </p:nvCxnSpPr>
        <p:spPr>
          <a:xfrm>
            <a:off x="10425700" y="2569638"/>
            <a:ext cx="713269" cy="130772"/>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5BE0B69-6CCD-7E59-BA98-0318C71984FA}"/>
              </a:ext>
            </a:extLst>
          </p:cNvPr>
          <p:cNvCxnSpPr>
            <a:cxnSpLocks/>
            <a:endCxn id="12" idx="1"/>
          </p:cNvCxnSpPr>
          <p:nvPr/>
        </p:nvCxnSpPr>
        <p:spPr>
          <a:xfrm>
            <a:off x="11177484" y="1905750"/>
            <a:ext cx="383521" cy="200483"/>
          </a:xfrm>
          <a:prstGeom prst="straightConnector1">
            <a:avLst/>
          </a:prstGeom>
          <a:ln w="762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249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AF61-8FCD-0757-8191-092EC32A09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37BFF06-6FEB-08C9-FA27-8490AB4D0336}"/>
              </a:ext>
            </a:extLst>
          </p:cNvPr>
          <p:cNvSpPr/>
          <p:nvPr/>
        </p:nvSpPr>
        <p:spPr>
          <a:xfrm>
            <a:off x="131928" y="157262"/>
            <a:ext cx="5030007"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1331-1336 : Guerre de </a:t>
            </a:r>
            <a:r>
              <a:rPr lang="fr-FR" b="1" i="1" dirty="0" err="1"/>
              <a:t>Genkō</a:t>
            </a:r>
            <a:r>
              <a:rPr lang="fr-FR" b="1" dirty="0"/>
              <a:t> : Défaite et fin du pouvoir des </a:t>
            </a:r>
            <a:r>
              <a:rPr lang="fr-FR" b="1" dirty="0" err="1"/>
              <a:t>Hojo</a:t>
            </a:r>
            <a:r>
              <a:rPr lang="fr-FR" b="1" dirty="0"/>
              <a:t> de Kamakura ; …</a:t>
            </a:r>
          </a:p>
          <a:p>
            <a:endParaRPr lang="fr-FR" dirty="0"/>
          </a:p>
          <a:p>
            <a:r>
              <a:rPr lang="fr-FR" dirty="0"/>
              <a:t>*1331-36 : Echec de la restauration impériale de </a:t>
            </a:r>
            <a:r>
              <a:rPr lang="fr-FR" i="1" dirty="0" err="1"/>
              <a:t>Kenmu</a:t>
            </a:r>
            <a:endParaRPr lang="fr-FR" i="1" dirty="0"/>
          </a:p>
          <a:p>
            <a:endParaRPr lang="fr-FR" dirty="0"/>
          </a:p>
          <a:p>
            <a:r>
              <a:rPr lang="fr-FR" dirty="0"/>
              <a:t>*1318 : Pour le nouvel empereur </a:t>
            </a:r>
            <a:r>
              <a:rPr lang="fr-FR" u="sng" dirty="0"/>
              <a:t>Go-</a:t>
            </a:r>
            <a:r>
              <a:rPr lang="fr-FR" u="sng" dirty="0" err="1"/>
              <a:t>Daigo</a:t>
            </a:r>
            <a:endParaRPr lang="fr-FR" dirty="0"/>
          </a:p>
          <a:p>
            <a:r>
              <a:rPr lang="fr-FR" dirty="0"/>
              <a:t>Profiter des difficultés des </a:t>
            </a:r>
            <a:r>
              <a:rPr lang="fr-FR" dirty="0" err="1"/>
              <a:t>Hojo</a:t>
            </a:r>
            <a:r>
              <a:rPr lang="fr-FR" dirty="0"/>
              <a:t> de Kamakura</a:t>
            </a:r>
          </a:p>
          <a:p>
            <a:r>
              <a:rPr lang="fr-FR" dirty="0"/>
              <a:t>Pour restaurer l’autorité impériale de Kyoto</a:t>
            </a:r>
          </a:p>
          <a:p>
            <a:endParaRPr lang="fr-FR" dirty="0"/>
          </a:p>
          <a:p>
            <a:r>
              <a:rPr lang="fr-FR" dirty="0"/>
              <a:t>*1324 : Sa 1</a:t>
            </a:r>
            <a:r>
              <a:rPr lang="fr-FR" baseline="30000" dirty="0"/>
              <a:t>ère</a:t>
            </a:r>
            <a:r>
              <a:rPr lang="fr-FR" dirty="0"/>
              <a:t> tentative de coup d’Etat échoue</a:t>
            </a:r>
          </a:p>
          <a:p>
            <a:endParaRPr lang="fr-FR" dirty="0"/>
          </a:p>
          <a:p>
            <a:r>
              <a:rPr lang="fr-FR" dirty="0"/>
              <a:t>*1331-33 : </a:t>
            </a:r>
            <a:r>
              <a:rPr lang="fr-FR" i="1" dirty="0"/>
              <a:t>La guerre de </a:t>
            </a:r>
            <a:r>
              <a:rPr lang="fr-FR" i="1" dirty="0" err="1"/>
              <a:t>Genkō</a:t>
            </a:r>
            <a:r>
              <a:rPr lang="fr-FR" dirty="0"/>
              <a:t>…</a:t>
            </a:r>
          </a:p>
          <a:p>
            <a:r>
              <a:rPr lang="fr-FR" dirty="0"/>
              <a:t>Nouveau coup d’Etat de Go-</a:t>
            </a:r>
            <a:r>
              <a:rPr lang="fr-FR" dirty="0" err="1"/>
              <a:t>Daigo</a:t>
            </a:r>
            <a:r>
              <a:rPr lang="fr-FR" dirty="0"/>
              <a:t> et nouvel échec</a:t>
            </a:r>
          </a:p>
          <a:p>
            <a:r>
              <a:rPr lang="fr-FR" dirty="0"/>
              <a:t>Il est banni et exilé aux îles Oki</a:t>
            </a:r>
          </a:p>
          <a:p>
            <a:endParaRPr lang="fr-FR" dirty="0"/>
          </a:p>
          <a:p>
            <a:r>
              <a:rPr lang="fr-FR" dirty="0"/>
              <a:t>Mais…</a:t>
            </a:r>
          </a:p>
          <a:p>
            <a:r>
              <a:rPr lang="fr-FR" dirty="0"/>
              <a:t>*1333 : Go-</a:t>
            </a:r>
            <a:r>
              <a:rPr lang="fr-FR" dirty="0" err="1"/>
              <a:t>Daigo</a:t>
            </a:r>
            <a:r>
              <a:rPr lang="fr-FR" dirty="0"/>
              <a:t> s’évade et se réfugie</a:t>
            </a:r>
          </a:p>
          <a:p>
            <a:r>
              <a:rPr lang="fr-FR" dirty="0"/>
              <a:t>Sur la côte ouest de Honshu…</a:t>
            </a:r>
          </a:p>
        </p:txBody>
      </p:sp>
      <p:pic>
        <p:nvPicPr>
          <p:cNvPr id="2" name="Image 1" descr="Une image contenant carte, texte, atlas&#10;&#10;Description générée automatiquement">
            <a:extLst>
              <a:ext uri="{FF2B5EF4-FFF2-40B4-BE49-F238E27FC236}">
                <a16:creationId xmlns:a16="http://schemas.microsoft.com/office/drawing/2014/main" id="{8EE5527C-CAD8-61AD-EECC-4795C04082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5" name="Image 4" descr="Une image contenant carte, texte, atlas&#10;&#10;Description générée automatiquement">
            <a:extLst>
              <a:ext uri="{FF2B5EF4-FFF2-40B4-BE49-F238E27FC236}">
                <a16:creationId xmlns:a16="http://schemas.microsoft.com/office/drawing/2014/main" id="{EFEFEF87-D49B-9652-4B0D-0597F4A140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6" name="Ellipse 5">
            <a:extLst>
              <a:ext uri="{FF2B5EF4-FFF2-40B4-BE49-F238E27FC236}">
                <a16:creationId xmlns:a16="http://schemas.microsoft.com/office/drawing/2014/main" id="{792F6C17-346C-A897-E8C2-825D65A36727}"/>
              </a:ext>
            </a:extLst>
          </p:cNvPr>
          <p:cNvSpPr/>
          <p:nvPr/>
        </p:nvSpPr>
        <p:spPr>
          <a:xfrm>
            <a:off x="7377347" y="355941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BFE1E21C-02A0-F561-5CDC-69A727FB5235}"/>
              </a:ext>
            </a:extLst>
          </p:cNvPr>
          <p:cNvSpPr/>
          <p:nvPr/>
        </p:nvSpPr>
        <p:spPr>
          <a:xfrm>
            <a:off x="7721476" y="397729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4C2327A2-19F3-47BD-9B8A-E23A0B53A10A}"/>
              </a:ext>
            </a:extLst>
          </p:cNvPr>
          <p:cNvSpPr/>
          <p:nvPr/>
        </p:nvSpPr>
        <p:spPr>
          <a:xfrm>
            <a:off x="10099664" y="3957484"/>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41017B66-6365-A040-87D3-46863B8A0888}"/>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9" name="Connecteur droit avec flèche 8">
            <a:extLst>
              <a:ext uri="{FF2B5EF4-FFF2-40B4-BE49-F238E27FC236}">
                <a16:creationId xmlns:a16="http://schemas.microsoft.com/office/drawing/2014/main" id="{A5F9984F-F2E9-657A-9120-8123BC21B617}"/>
              </a:ext>
            </a:extLst>
          </p:cNvPr>
          <p:cNvCxnSpPr>
            <a:cxnSpLocks/>
            <a:stCxn id="4" idx="2"/>
            <a:endCxn id="8" idx="6"/>
          </p:cNvCxnSpPr>
          <p:nvPr/>
        </p:nvCxnSpPr>
        <p:spPr>
          <a:xfrm flipH="1">
            <a:off x="8717020" y="4088257"/>
            <a:ext cx="1382644" cy="1307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EAF1F486-0161-4CAF-0C29-42F0D17BFD3B}"/>
              </a:ext>
            </a:extLst>
          </p:cNvPr>
          <p:cNvCxnSpPr>
            <a:cxnSpLocks/>
            <a:stCxn id="8" idx="1"/>
            <a:endCxn id="6" idx="6"/>
          </p:cNvCxnSpPr>
          <p:nvPr/>
        </p:nvCxnSpPr>
        <p:spPr>
          <a:xfrm flipH="1" flipV="1">
            <a:off x="7528355" y="3635618"/>
            <a:ext cx="952098" cy="49094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D2565A83-7316-DD7F-7DD8-3EF795090ABA}"/>
              </a:ext>
            </a:extLst>
          </p:cNvPr>
          <p:cNvCxnSpPr>
            <a:cxnSpLocks/>
            <a:stCxn id="6" idx="5"/>
            <a:endCxn id="7" idx="0"/>
          </p:cNvCxnSpPr>
          <p:nvPr/>
        </p:nvCxnSpPr>
        <p:spPr>
          <a:xfrm>
            <a:off x="7506240" y="3689500"/>
            <a:ext cx="290740" cy="28779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647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93996-1E9C-C3A3-6E7E-28EE9CDDF1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34A097E-676D-2D37-C5B8-8489B1578A98}"/>
              </a:ext>
            </a:extLst>
          </p:cNvPr>
          <p:cNvSpPr/>
          <p:nvPr/>
        </p:nvSpPr>
        <p:spPr>
          <a:xfrm>
            <a:off x="131928" y="157262"/>
            <a:ext cx="5030007" cy="3693319"/>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1331-1336 : Guerre de </a:t>
            </a:r>
            <a:r>
              <a:rPr lang="fr-FR" b="1" i="1" dirty="0" err="1"/>
              <a:t>Genkō</a:t>
            </a:r>
            <a:r>
              <a:rPr lang="fr-FR" b="1" dirty="0"/>
              <a:t> : Défaite et fin du pouvoir des </a:t>
            </a:r>
            <a:r>
              <a:rPr lang="fr-FR" b="1" dirty="0" err="1"/>
              <a:t>Hojo</a:t>
            </a:r>
            <a:r>
              <a:rPr lang="fr-FR" b="1" dirty="0"/>
              <a:t> de Kamakura ; …</a:t>
            </a:r>
          </a:p>
          <a:p>
            <a:endParaRPr lang="fr-FR" dirty="0"/>
          </a:p>
          <a:p>
            <a:r>
              <a:rPr lang="fr-FR" dirty="0"/>
              <a:t>*1333 : Depuis Kamakura</a:t>
            </a:r>
          </a:p>
          <a:p>
            <a:r>
              <a:rPr lang="fr-FR" dirty="0"/>
              <a:t>Le bakufu des </a:t>
            </a:r>
            <a:r>
              <a:rPr lang="fr-FR" dirty="0" err="1"/>
              <a:t>Hojo</a:t>
            </a:r>
            <a:r>
              <a:rPr lang="fr-FR" dirty="0"/>
              <a:t> y envoie</a:t>
            </a:r>
          </a:p>
          <a:p>
            <a:r>
              <a:rPr lang="fr-FR" dirty="0"/>
              <a:t>Le général </a:t>
            </a:r>
            <a:r>
              <a:rPr lang="fr-FR" u="sng" dirty="0"/>
              <a:t>Ashikaga </a:t>
            </a:r>
            <a:r>
              <a:rPr lang="fr-FR" u="sng" dirty="0" err="1"/>
              <a:t>Takauji</a:t>
            </a:r>
            <a:r>
              <a:rPr lang="fr-FR" dirty="0"/>
              <a:t> qui se rallie </a:t>
            </a:r>
            <a:r>
              <a:rPr lang="fr-FR" sz="1700" dirty="0"/>
              <a:t>à l’empereur</a:t>
            </a:r>
          </a:p>
          <a:p>
            <a:endParaRPr lang="fr-FR" dirty="0"/>
          </a:p>
          <a:p>
            <a:r>
              <a:rPr lang="fr-FR" dirty="0"/>
              <a:t>*</a:t>
            </a:r>
            <a:r>
              <a:rPr lang="fr-FR" dirty="0" err="1"/>
              <a:t>Takauji</a:t>
            </a:r>
            <a:r>
              <a:rPr lang="fr-FR" dirty="0"/>
              <a:t> et l’empereur </a:t>
            </a:r>
            <a:r>
              <a:rPr lang="fr-FR" u="sng" dirty="0"/>
              <a:t>Go-</a:t>
            </a:r>
            <a:r>
              <a:rPr lang="fr-FR" u="sng" dirty="0" err="1"/>
              <a:t>Daigo</a:t>
            </a:r>
            <a:r>
              <a:rPr lang="fr-FR" dirty="0"/>
              <a:t> reprennent Kyoto</a:t>
            </a:r>
          </a:p>
          <a:p>
            <a:r>
              <a:rPr lang="fr-FR" dirty="0"/>
              <a:t>Puis à Kamakura, le général </a:t>
            </a:r>
            <a:r>
              <a:rPr lang="fr-FR" u="sng" dirty="0" err="1"/>
              <a:t>Nitta</a:t>
            </a:r>
            <a:r>
              <a:rPr lang="fr-FR" u="sng" dirty="0"/>
              <a:t> </a:t>
            </a:r>
            <a:r>
              <a:rPr lang="fr-FR" u="sng" dirty="0" err="1"/>
              <a:t>Yoshisada</a:t>
            </a:r>
            <a:endParaRPr lang="fr-FR" u="sng" dirty="0"/>
          </a:p>
          <a:p>
            <a:r>
              <a:rPr lang="fr-FR" dirty="0"/>
              <a:t>Défait les </a:t>
            </a:r>
            <a:r>
              <a:rPr lang="fr-FR" dirty="0" err="1"/>
              <a:t>Hojo</a:t>
            </a:r>
            <a:r>
              <a:rPr lang="fr-FR" dirty="0"/>
              <a:t> qui se suicident…</a:t>
            </a:r>
          </a:p>
          <a:p>
            <a:endParaRPr lang="fr-FR" dirty="0"/>
          </a:p>
          <a:p>
            <a:r>
              <a:rPr lang="fr-FR" dirty="0"/>
              <a:t>*1333 : Le pouvoir retourne à Kyoto</a:t>
            </a:r>
          </a:p>
          <a:p>
            <a:r>
              <a:rPr lang="fr-FR" dirty="0"/>
              <a:t>Et à l’empereur ; Mais…</a:t>
            </a:r>
          </a:p>
        </p:txBody>
      </p:sp>
      <p:pic>
        <p:nvPicPr>
          <p:cNvPr id="2" name="Image 1" descr="Une image contenant carte, texte, atlas&#10;&#10;Description générée automatiquement">
            <a:extLst>
              <a:ext uri="{FF2B5EF4-FFF2-40B4-BE49-F238E27FC236}">
                <a16:creationId xmlns:a16="http://schemas.microsoft.com/office/drawing/2014/main" id="{0789EB28-05D8-B0DB-213F-886061B9E06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5" name="Image 4" descr="Une image contenant carte, texte, atlas&#10;&#10;Description générée automatiquement">
            <a:extLst>
              <a:ext uri="{FF2B5EF4-FFF2-40B4-BE49-F238E27FC236}">
                <a16:creationId xmlns:a16="http://schemas.microsoft.com/office/drawing/2014/main" id="{F4FC23FF-4F97-6DCB-1018-381FAC1B11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4" name="Ellipse 3">
            <a:extLst>
              <a:ext uri="{FF2B5EF4-FFF2-40B4-BE49-F238E27FC236}">
                <a16:creationId xmlns:a16="http://schemas.microsoft.com/office/drawing/2014/main" id="{72DA0DBB-45B0-2C11-7768-B85CDA2E2A73}"/>
              </a:ext>
            </a:extLst>
          </p:cNvPr>
          <p:cNvSpPr/>
          <p:nvPr/>
        </p:nvSpPr>
        <p:spPr>
          <a:xfrm>
            <a:off x="7377347" y="3559418"/>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CA716774-517C-D637-11E5-D3C55202D38C}"/>
              </a:ext>
            </a:extLst>
          </p:cNvPr>
          <p:cNvSpPr/>
          <p:nvPr/>
        </p:nvSpPr>
        <p:spPr>
          <a:xfrm>
            <a:off x="7721476" y="397729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88B4BFDE-A06D-B7E3-11A6-8A74B1CF76D3}"/>
              </a:ext>
            </a:extLst>
          </p:cNvPr>
          <p:cNvSpPr/>
          <p:nvPr/>
        </p:nvSpPr>
        <p:spPr>
          <a:xfrm>
            <a:off x="10099664" y="3957484"/>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F841B4A8-94C1-C4A6-E78B-6143CFA577B7}"/>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3" name="Connecteur droit avec flèche 12">
            <a:extLst>
              <a:ext uri="{FF2B5EF4-FFF2-40B4-BE49-F238E27FC236}">
                <a16:creationId xmlns:a16="http://schemas.microsoft.com/office/drawing/2014/main" id="{C9FBE3BE-9873-188D-CEB1-88DD575C1D5E}"/>
              </a:ext>
            </a:extLst>
          </p:cNvPr>
          <p:cNvCxnSpPr>
            <a:cxnSpLocks/>
            <a:stCxn id="4" idx="5"/>
            <a:endCxn id="8" idx="0"/>
          </p:cNvCxnSpPr>
          <p:nvPr/>
        </p:nvCxnSpPr>
        <p:spPr>
          <a:xfrm>
            <a:off x="7506240" y="3689500"/>
            <a:ext cx="290740" cy="28779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ACB613BB-63CD-8B4F-7EC9-A4C1D9B0DA33}"/>
              </a:ext>
            </a:extLst>
          </p:cNvPr>
          <p:cNvCxnSpPr>
            <a:cxnSpLocks/>
          </p:cNvCxnSpPr>
          <p:nvPr/>
        </p:nvCxnSpPr>
        <p:spPr>
          <a:xfrm flipH="1" flipV="1">
            <a:off x="7872484" y="4088256"/>
            <a:ext cx="2227180"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3CAE691F-345B-62CC-C643-B208A42E29D8}"/>
              </a:ext>
            </a:extLst>
          </p:cNvPr>
          <p:cNvCxnSpPr>
            <a:cxnSpLocks/>
            <a:stCxn id="8" idx="6"/>
            <a:endCxn id="10" idx="2"/>
          </p:cNvCxnSpPr>
          <p:nvPr/>
        </p:nvCxnSpPr>
        <p:spPr>
          <a:xfrm>
            <a:off x="7872484" y="4053490"/>
            <a:ext cx="567380" cy="16553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CA9744E2-8C45-E995-6469-D1CE3ACF8ED4}"/>
              </a:ext>
            </a:extLst>
          </p:cNvPr>
          <p:cNvCxnSpPr>
            <a:cxnSpLocks/>
            <a:stCxn id="10" idx="6"/>
            <a:endCxn id="9" idx="3"/>
          </p:cNvCxnSpPr>
          <p:nvPr/>
        </p:nvCxnSpPr>
        <p:spPr>
          <a:xfrm flipV="1">
            <a:off x="8717020" y="4180727"/>
            <a:ext cx="1423233" cy="3830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279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87C1-B3A0-E0A3-B626-01BE9E899C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694E68-3F40-E26F-85D4-25A82459C9E0}"/>
              </a:ext>
            </a:extLst>
          </p:cNvPr>
          <p:cNvSpPr/>
          <p:nvPr/>
        </p:nvSpPr>
        <p:spPr>
          <a:xfrm>
            <a:off x="131928" y="157262"/>
            <a:ext cx="5030007" cy="6740307"/>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1331-1336 : … Victoire d’Ashikaga </a:t>
            </a:r>
            <a:r>
              <a:rPr lang="fr-FR" b="1" dirty="0" err="1"/>
              <a:t>Takauji</a:t>
            </a:r>
            <a:r>
              <a:rPr lang="fr-FR" b="1" dirty="0"/>
              <a:t> et échec de la restauration impériale de </a:t>
            </a:r>
            <a:r>
              <a:rPr lang="fr-FR" b="1" dirty="0" err="1"/>
              <a:t>Kenmu</a:t>
            </a:r>
            <a:endParaRPr lang="fr-FR" b="1" dirty="0"/>
          </a:p>
          <a:p>
            <a:endParaRPr lang="fr-FR" dirty="0"/>
          </a:p>
          <a:p>
            <a:r>
              <a:rPr lang="fr-FR" dirty="0"/>
              <a:t>*1333 : A Kyoto, </a:t>
            </a:r>
            <a:r>
              <a:rPr lang="fr-FR" u="sng" dirty="0"/>
              <a:t>Go-</a:t>
            </a:r>
            <a:r>
              <a:rPr lang="fr-FR" u="sng" dirty="0" err="1"/>
              <a:t>Daigo</a:t>
            </a:r>
            <a:endParaRPr lang="fr-FR" dirty="0"/>
          </a:p>
          <a:p>
            <a:r>
              <a:rPr lang="fr-FR" dirty="0"/>
              <a:t>Pour renforcer le pouvoir impérial restauré</a:t>
            </a:r>
          </a:p>
          <a:p>
            <a:r>
              <a:rPr lang="fr-FR" dirty="0"/>
              <a:t>Met en place un régime autoritaire </a:t>
            </a:r>
          </a:p>
          <a:p>
            <a:r>
              <a:rPr lang="fr-FR" dirty="0"/>
              <a:t>Et refuse le titre de shogun à </a:t>
            </a:r>
            <a:r>
              <a:rPr lang="fr-FR" u="sng" dirty="0" err="1"/>
              <a:t>Takauji</a:t>
            </a:r>
            <a:r>
              <a:rPr lang="fr-FR" dirty="0"/>
              <a:t> qui se révolte</a:t>
            </a:r>
          </a:p>
          <a:p>
            <a:endParaRPr lang="fr-FR" dirty="0"/>
          </a:p>
          <a:p>
            <a:r>
              <a:rPr lang="fr-FR" dirty="0"/>
              <a:t>*1336 : Après avoir vaincu </a:t>
            </a:r>
            <a:r>
              <a:rPr lang="fr-FR" u="sng" dirty="0" err="1"/>
              <a:t>Nitta</a:t>
            </a:r>
            <a:r>
              <a:rPr lang="fr-FR" u="sng" dirty="0"/>
              <a:t> </a:t>
            </a:r>
            <a:r>
              <a:rPr lang="fr-FR" u="sng" dirty="0" err="1"/>
              <a:t>Yoshisada</a:t>
            </a:r>
            <a:endParaRPr lang="fr-FR" u="sng" dirty="0"/>
          </a:p>
          <a:p>
            <a:r>
              <a:rPr lang="fr-FR" dirty="0"/>
              <a:t>Ashikaga </a:t>
            </a:r>
            <a:r>
              <a:rPr lang="fr-FR" dirty="0" err="1"/>
              <a:t>Takauji</a:t>
            </a:r>
            <a:r>
              <a:rPr lang="fr-FR" dirty="0"/>
              <a:t> s’empare de Kyoto</a:t>
            </a:r>
          </a:p>
          <a:p>
            <a:endParaRPr lang="fr-FR" dirty="0"/>
          </a:p>
          <a:p>
            <a:r>
              <a:rPr lang="fr-FR" dirty="0"/>
              <a:t>*Il y met en place l’empereur </a:t>
            </a:r>
            <a:r>
              <a:rPr lang="fr-FR" dirty="0" err="1"/>
              <a:t>Komyo</a:t>
            </a:r>
            <a:endParaRPr lang="fr-FR" dirty="0"/>
          </a:p>
          <a:p>
            <a:r>
              <a:rPr lang="fr-FR" dirty="0"/>
              <a:t>Mais Go-</a:t>
            </a:r>
            <a:r>
              <a:rPr lang="fr-FR" dirty="0" err="1"/>
              <a:t>Daigo</a:t>
            </a:r>
            <a:r>
              <a:rPr lang="fr-FR" dirty="0"/>
              <a:t> se réfugie au sud de Nara</a:t>
            </a:r>
          </a:p>
          <a:p>
            <a:r>
              <a:rPr lang="fr-FR" dirty="0"/>
              <a:t>Et y établit sa propre cour ; Bilan…</a:t>
            </a:r>
          </a:p>
          <a:p>
            <a:endParaRPr lang="fr-FR" dirty="0"/>
          </a:p>
          <a:p>
            <a:r>
              <a:rPr lang="fr-FR" dirty="0"/>
              <a:t>1336 : Echec de la restauration de </a:t>
            </a:r>
            <a:r>
              <a:rPr lang="fr-FR" dirty="0" err="1"/>
              <a:t>Kenmu</a:t>
            </a:r>
            <a:endParaRPr lang="fr-FR" dirty="0"/>
          </a:p>
          <a:p>
            <a:r>
              <a:rPr lang="fr-FR" dirty="0"/>
              <a:t>Non seulement, les empereurs n’ont pas réussi à restaurer leur pouvoir ; Mais dorénavant</a:t>
            </a:r>
          </a:p>
          <a:p>
            <a:r>
              <a:rPr lang="fr-FR" dirty="0"/>
              <a:t>Deux cours rivales se disputent le titre</a:t>
            </a:r>
          </a:p>
          <a:p>
            <a:endParaRPr lang="fr-FR" dirty="0"/>
          </a:p>
          <a:p>
            <a:r>
              <a:rPr lang="fr-FR" dirty="0"/>
              <a:t>*Et les Ashikaga, maîtres du Japon…</a:t>
            </a:r>
          </a:p>
          <a:p>
            <a:endParaRPr lang="fr-FR" dirty="0"/>
          </a:p>
          <a:p>
            <a:r>
              <a:rPr lang="fr-FR" dirty="0">
                <a:solidFill>
                  <a:srgbClr val="FF0000"/>
                </a:solidFill>
              </a:rPr>
              <a:t>NB : A comparer avec le succès</a:t>
            </a:r>
          </a:p>
          <a:p>
            <a:r>
              <a:rPr lang="fr-FR" dirty="0">
                <a:solidFill>
                  <a:srgbClr val="FF0000"/>
                </a:solidFill>
              </a:rPr>
              <a:t>De la restauration </a:t>
            </a:r>
            <a:r>
              <a:rPr lang="fr-FR" i="1" dirty="0">
                <a:solidFill>
                  <a:srgbClr val="FF0000"/>
                </a:solidFill>
              </a:rPr>
              <a:t>Meiji</a:t>
            </a:r>
            <a:r>
              <a:rPr lang="fr-FR" dirty="0">
                <a:solidFill>
                  <a:srgbClr val="FF0000"/>
                </a:solidFill>
              </a:rPr>
              <a:t> en 1868</a:t>
            </a:r>
            <a:endParaRPr lang="fr-FR" i="1" dirty="0">
              <a:solidFill>
                <a:srgbClr val="FF0000"/>
              </a:solidFill>
            </a:endParaRPr>
          </a:p>
        </p:txBody>
      </p:sp>
      <p:pic>
        <p:nvPicPr>
          <p:cNvPr id="2" name="Image 1" descr="Une image contenant carte, texte, atlas&#10;&#10;Description générée automatiquement">
            <a:extLst>
              <a:ext uri="{FF2B5EF4-FFF2-40B4-BE49-F238E27FC236}">
                <a16:creationId xmlns:a16="http://schemas.microsoft.com/office/drawing/2014/main" id="{4EFFA9A1-0940-0EC4-1964-528E496896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4" name="Image 3" descr="Une image contenant carte, texte, atlas&#10;&#10;Description générée automatiquement">
            <a:extLst>
              <a:ext uri="{FF2B5EF4-FFF2-40B4-BE49-F238E27FC236}">
                <a16:creationId xmlns:a16="http://schemas.microsoft.com/office/drawing/2014/main" id="{3274A1F7-EE1C-0151-5470-4CC9FB73FD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8" name="Ellipse 7">
            <a:extLst>
              <a:ext uri="{FF2B5EF4-FFF2-40B4-BE49-F238E27FC236}">
                <a16:creationId xmlns:a16="http://schemas.microsoft.com/office/drawing/2014/main" id="{4CA86B64-2C1C-69D8-0310-1EADCCD0DB58}"/>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8B778A64-F5CA-9535-18EE-9CF7607F05BC}"/>
              </a:ext>
            </a:extLst>
          </p:cNvPr>
          <p:cNvSpPr/>
          <p:nvPr/>
        </p:nvSpPr>
        <p:spPr>
          <a:xfrm>
            <a:off x="8678377" y="462177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02847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6E916-2C13-E12B-737F-926A141A1D2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832566-23EA-7FD3-F2C9-CBA394C6DC89}"/>
              </a:ext>
            </a:extLst>
          </p:cNvPr>
          <p:cNvSpPr/>
          <p:nvPr/>
        </p:nvSpPr>
        <p:spPr>
          <a:xfrm>
            <a:off x="131928" y="157262"/>
            <a:ext cx="5026926"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710-794 : Période Nara : Dans le </a:t>
            </a:r>
            <a:r>
              <a:rPr lang="fr-FR" b="1" dirty="0" err="1"/>
              <a:t>Kinai</a:t>
            </a:r>
            <a:r>
              <a:rPr lang="fr-FR" b="1" dirty="0"/>
              <a:t>, à Nara, 1</a:t>
            </a:r>
            <a:r>
              <a:rPr lang="fr-FR" b="1" baseline="30000" dirty="0"/>
              <a:t>ère</a:t>
            </a:r>
            <a:r>
              <a:rPr lang="fr-FR" b="1" dirty="0"/>
              <a:t> capitale, montée en puissance de l’aristocratie terrienne et affaiblissement du pouvoir central impérial</a:t>
            </a:r>
          </a:p>
          <a:p>
            <a:endParaRPr lang="fr-FR" dirty="0"/>
          </a:p>
          <a:p>
            <a:r>
              <a:rPr lang="fr-FR" dirty="0"/>
              <a:t>*710-94 : Période Nara…</a:t>
            </a:r>
          </a:p>
          <a:p>
            <a:endParaRPr lang="fr-FR" dirty="0"/>
          </a:p>
          <a:p>
            <a:r>
              <a:rPr lang="fr-FR" dirty="0"/>
              <a:t>*Nara, du nom de la 1</a:t>
            </a:r>
            <a:r>
              <a:rPr lang="fr-FR" baseline="30000" dirty="0"/>
              <a:t>ère</a:t>
            </a:r>
            <a:r>
              <a:rPr lang="fr-FR" dirty="0"/>
              <a:t> capitale</a:t>
            </a:r>
          </a:p>
          <a:p>
            <a:r>
              <a:rPr lang="fr-FR" dirty="0"/>
              <a:t>Etablie sous le règne de l’impératrice </a:t>
            </a:r>
            <a:r>
              <a:rPr lang="fr-FR" u="sng" dirty="0" err="1"/>
              <a:t>Genmei</a:t>
            </a:r>
            <a:r>
              <a:rPr lang="fr-FR" dirty="0"/>
              <a:t> (43-4)</a:t>
            </a:r>
          </a:p>
          <a:p>
            <a:endParaRPr lang="fr-FR" dirty="0"/>
          </a:p>
          <a:p>
            <a:r>
              <a:rPr lang="fr-FR" dirty="0"/>
              <a:t>*L’influence chinoise reste très forte</a:t>
            </a:r>
          </a:p>
          <a:p>
            <a:r>
              <a:rPr lang="fr-FR" dirty="0"/>
              <a:t>NB : Le plan de Nara s’inspire de </a:t>
            </a:r>
            <a:r>
              <a:rPr lang="fr-FR" dirty="0" err="1"/>
              <a:t>Chang’an</a:t>
            </a:r>
            <a:endParaRPr lang="fr-FR" dirty="0"/>
          </a:p>
          <a:p>
            <a:r>
              <a:rPr lang="fr-FR" dirty="0"/>
              <a:t>La capitale chinoise des Tang (618-907)</a:t>
            </a:r>
          </a:p>
          <a:p>
            <a:endParaRPr lang="fr-FR" dirty="0"/>
          </a:p>
          <a:p>
            <a:r>
              <a:rPr lang="fr-FR" dirty="0"/>
              <a:t>*Grâce au code de </a:t>
            </a:r>
            <a:r>
              <a:rPr lang="fr-FR" dirty="0" err="1"/>
              <a:t>Taihō</a:t>
            </a:r>
            <a:r>
              <a:rPr lang="fr-FR" dirty="0"/>
              <a:t> (701) </a:t>
            </a:r>
          </a:p>
          <a:p>
            <a:r>
              <a:rPr lang="fr-FR" u="sng" dirty="0"/>
              <a:t>Le Japon est devenu un véritable Etat</a:t>
            </a:r>
          </a:p>
          <a:p>
            <a:r>
              <a:rPr lang="fr-FR" u="sng" dirty="0"/>
              <a:t>Mais sans réussir à égaler son modèle chinois</a:t>
            </a:r>
          </a:p>
          <a:p>
            <a:endParaRPr lang="fr-FR" dirty="0"/>
          </a:p>
          <a:p>
            <a:r>
              <a:rPr lang="fr-FR" dirty="0"/>
              <a:t>*Quatre raisons…</a:t>
            </a:r>
          </a:p>
        </p:txBody>
      </p:sp>
      <p:pic>
        <p:nvPicPr>
          <p:cNvPr id="4" name="Image 3" descr="Une image contenant carte, texte, atlas&#10;&#10;Description générée automatiquement">
            <a:extLst>
              <a:ext uri="{FF2B5EF4-FFF2-40B4-BE49-F238E27FC236}">
                <a16:creationId xmlns:a16="http://schemas.microsoft.com/office/drawing/2014/main" id="{9286E75D-607A-765D-F33C-60A29C6ED8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5" name="Image 4" descr="Une image contenant carte, texte, atlas&#10;&#10;Description générée automatiquement">
            <a:extLst>
              <a:ext uri="{FF2B5EF4-FFF2-40B4-BE49-F238E27FC236}">
                <a16:creationId xmlns:a16="http://schemas.microsoft.com/office/drawing/2014/main" id="{93AC0BBA-A9DD-FE8F-BC0E-EC0F57FAB7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6" name="Ellipse 5">
            <a:extLst>
              <a:ext uri="{FF2B5EF4-FFF2-40B4-BE49-F238E27FC236}">
                <a16:creationId xmlns:a16="http://schemas.microsoft.com/office/drawing/2014/main" id="{FCF596A2-4386-D02E-8244-E3897B80CCC0}"/>
              </a:ext>
            </a:extLst>
          </p:cNvPr>
          <p:cNvSpPr/>
          <p:nvPr/>
        </p:nvSpPr>
        <p:spPr>
          <a:xfrm>
            <a:off x="8539799" y="4427469"/>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553064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FCC1-AC1D-251E-88BF-0055269E761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6F893A-79D5-C05E-239C-F2FA7A1F64FE}"/>
              </a:ext>
            </a:extLst>
          </p:cNvPr>
          <p:cNvSpPr/>
          <p:nvPr/>
        </p:nvSpPr>
        <p:spPr>
          <a:xfrm>
            <a:off x="131928" y="157262"/>
            <a:ext cx="5030007"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1336-1573 : Période des 2</a:t>
            </a:r>
            <a:r>
              <a:rPr lang="fr-FR" b="1" baseline="30000" dirty="0"/>
              <a:t>èmes</a:t>
            </a:r>
            <a:r>
              <a:rPr lang="fr-FR" b="1" dirty="0"/>
              <a:t> shoguns Ashikaga ou Muromachi</a:t>
            </a:r>
          </a:p>
          <a:p>
            <a:endParaRPr lang="fr-FR" dirty="0"/>
          </a:p>
          <a:p>
            <a:r>
              <a:rPr lang="fr-FR" dirty="0"/>
              <a:t>*1336-1573</a:t>
            </a:r>
          </a:p>
          <a:p>
            <a:r>
              <a:rPr lang="fr-FR" dirty="0"/>
              <a:t>Après l’échec de la restauration impériale de </a:t>
            </a:r>
            <a:r>
              <a:rPr lang="fr-FR" dirty="0" err="1"/>
              <a:t>Kenmu</a:t>
            </a:r>
            <a:endParaRPr lang="fr-FR" dirty="0"/>
          </a:p>
          <a:p>
            <a:r>
              <a:rPr lang="fr-FR" dirty="0"/>
              <a:t>Longue période des 2</a:t>
            </a:r>
            <a:r>
              <a:rPr lang="fr-FR" baseline="30000" dirty="0"/>
              <a:t>èmes</a:t>
            </a:r>
            <a:r>
              <a:rPr lang="fr-FR" dirty="0"/>
              <a:t> shoguns Ashikaga ou Muromachi</a:t>
            </a:r>
          </a:p>
          <a:p>
            <a:endParaRPr lang="fr-FR" dirty="0"/>
          </a:p>
          <a:p>
            <a:r>
              <a:rPr lang="fr-FR" dirty="0"/>
              <a:t>*1336-92 : Dans un 1</a:t>
            </a:r>
            <a:r>
              <a:rPr lang="fr-FR" baseline="30000" dirty="0"/>
              <a:t>er</a:t>
            </a:r>
            <a:r>
              <a:rPr lang="fr-FR" dirty="0"/>
              <a:t> temps</a:t>
            </a:r>
          </a:p>
          <a:p>
            <a:r>
              <a:rPr lang="fr-FR" dirty="0"/>
              <a:t>Les Ashikaga confortent leur pouvoir…</a:t>
            </a:r>
          </a:p>
          <a:p>
            <a:endParaRPr lang="fr-FR" dirty="0"/>
          </a:p>
          <a:p>
            <a:r>
              <a:rPr lang="fr-FR" dirty="0"/>
              <a:t>a) 1338 : L’empereur </a:t>
            </a:r>
            <a:r>
              <a:rPr lang="fr-FR" dirty="0" err="1"/>
              <a:t>Komyo</a:t>
            </a:r>
            <a:r>
              <a:rPr lang="fr-FR" dirty="0"/>
              <a:t> nomme </a:t>
            </a:r>
            <a:r>
              <a:rPr lang="fr-FR" u="sng" dirty="0" err="1"/>
              <a:t>Takauji</a:t>
            </a:r>
            <a:r>
              <a:rPr lang="fr-FR" dirty="0"/>
              <a:t> shogun</a:t>
            </a:r>
          </a:p>
          <a:p>
            <a:r>
              <a:rPr lang="fr-FR" dirty="0" err="1"/>
              <a:t>Takauji</a:t>
            </a:r>
            <a:r>
              <a:rPr lang="fr-FR" dirty="0"/>
              <a:t> installe son bakufu</a:t>
            </a:r>
          </a:p>
          <a:p>
            <a:r>
              <a:rPr lang="fr-FR" dirty="0"/>
              <a:t>Dans un quartier de Kyoto, Muromachi</a:t>
            </a:r>
          </a:p>
          <a:p>
            <a:endParaRPr lang="fr-FR" dirty="0"/>
          </a:p>
          <a:p>
            <a:r>
              <a:rPr lang="fr-FR" dirty="0"/>
              <a:t>b) 1358 : Mort de </a:t>
            </a:r>
            <a:r>
              <a:rPr lang="fr-FR" dirty="0" err="1"/>
              <a:t>Takauji</a:t>
            </a:r>
            <a:endParaRPr lang="fr-FR" dirty="0"/>
          </a:p>
          <a:p>
            <a:r>
              <a:rPr lang="fr-FR" dirty="0"/>
              <a:t>Le shogunat demeure aux mains des Ashikaga</a:t>
            </a:r>
          </a:p>
          <a:p>
            <a:endParaRPr lang="fr-FR" dirty="0"/>
          </a:p>
          <a:p>
            <a:r>
              <a:rPr lang="fr-FR" dirty="0"/>
              <a:t>c) 1392 : Abdication de la cour du sud</a:t>
            </a:r>
          </a:p>
          <a:p>
            <a:r>
              <a:rPr lang="fr-FR" dirty="0"/>
              <a:t>A nouveau un seul empereur, sans pouvoir</a:t>
            </a:r>
          </a:p>
          <a:p>
            <a:endParaRPr lang="fr-FR" dirty="0"/>
          </a:p>
          <a:p>
            <a:r>
              <a:rPr lang="fr-FR" dirty="0"/>
              <a:t>*Mais…</a:t>
            </a:r>
          </a:p>
        </p:txBody>
      </p:sp>
      <p:pic>
        <p:nvPicPr>
          <p:cNvPr id="2" name="Image 1" descr="Une image contenant carte, texte, atlas&#10;&#10;Description générée automatiquement">
            <a:extLst>
              <a:ext uri="{FF2B5EF4-FFF2-40B4-BE49-F238E27FC236}">
                <a16:creationId xmlns:a16="http://schemas.microsoft.com/office/drawing/2014/main" id="{6A81229B-8B3C-D3F1-326D-4B808DFABC5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4" name="Image 3" descr="Une image contenant carte, texte, atlas&#10;&#10;Description générée automatiquement">
            <a:extLst>
              <a:ext uri="{FF2B5EF4-FFF2-40B4-BE49-F238E27FC236}">
                <a16:creationId xmlns:a16="http://schemas.microsoft.com/office/drawing/2014/main" id="{05BBCFD9-A18B-151A-ACD3-905D220E6A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8" name="Ellipse 7">
            <a:extLst>
              <a:ext uri="{FF2B5EF4-FFF2-40B4-BE49-F238E27FC236}">
                <a16:creationId xmlns:a16="http://schemas.microsoft.com/office/drawing/2014/main" id="{22049A23-343D-93F8-E37A-88A4DA7CB4BA}"/>
              </a:ext>
            </a:extLst>
          </p:cNvPr>
          <p:cNvSpPr/>
          <p:nvPr/>
        </p:nvSpPr>
        <p:spPr>
          <a:xfrm>
            <a:off x="8439864" y="4088256"/>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4151FAEE-50E0-5BA7-B6B1-A0AAB0124F80}"/>
              </a:ext>
            </a:extLst>
          </p:cNvPr>
          <p:cNvSpPr/>
          <p:nvPr/>
        </p:nvSpPr>
        <p:spPr>
          <a:xfrm>
            <a:off x="8678377" y="462177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814043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18F74-DD39-7C0C-5277-BBD0F22E788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3205D9F-ACB4-A5C2-38B8-B7853CAA94F1}"/>
              </a:ext>
            </a:extLst>
          </p:cNvPr>
          <p:cNvSpPr/>
          <p:nvPr/>
        </p:nvSpPr>
        <p:spPr>
          <a:xfrm>
            <a:off x="60654" y="157262"/>
            <a:ext cx="6473252"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1336-1573 : Période des 2</a:t>
            </a:r>
            <a:r>
              <a:rPr lang="fr-FR" b="1" baseline="30000" dirty="0"/>
              <a:t>èmes</a:t>
            </a:r>
            <a:r>
              <a:rPr lang="fr-FR" b="1" dirty="0"/>
              <a:t> shoguns Ashikaga ou Muromachi</a:t>
            </a:r>
          </a:p>
          <a:p>
            <a:endParaRPr lang="fr-FR" dirty="0"/>
          </a:p>
          <a:p>
            <a:r>
              <a:rPr lang="fr-FR" dirty="0"/>
              <a:t>*Après…</a:t>
            </a:r>
          </a:p>
          <a:p>
            <a:r>
              <a:rPr lang="fr-FR" dirty="0"/>
              <a:t>1219-1331 : La période déliquescente des shoguns de Kamakura où</a:t>
            </a:r>
          </a:p>
          <a:p>
            <a:r>
              <a:rPr lang="fr-FR" i="1" dirty="0"/>
              <a:t>Empereur, kampaku, shogun, shikken forment une série de doublures dont aucune ne détient la réalité du pouvoir</a:t>
            </a:r>
          </a:p>
          <a:p>
            <a:endParaRPr lang="fr-FR" dirty="0"/>
          </a:p>
          <a:p>
            <a:r>
              <a:rPr lang="fr-FR" dirty="0"/>
              <a:t>Suivi de six décennies d’instabilité</a:t>
            </a:r>
          </a:p>
          <a:p>
            <a:r>
              <a:rPr lang="fr-FR" dirty="0"/>
              <a:t>- 1331-36 : Echec de la restauration impériale de </a:t>
            </a:r>
            <a:r>
              <a:rPr lang="fr-FR" dirty="0" err="1"/>
              <a:t>Kenmu</a:t>
            </a:r>
            <a:endParaRPr lang="fr-FR" dirty="0"/>
          </a:p>
          <a:p>
            <a:r>
              <a:rPr lang="fr-FR" dirty="0"/>
              <a:t>- 1336-92 : Suivi de l’époque </a:t>
            </a:r>
            <a:r>
              <a:rPr lang="fr-FR" i="1" dirty="0" err="1"/>
              <a:t>Nanboku-chō</a:t>
            </a:r>
            <a:endParaRPr lang="fr-FR" dirty="0"/>
          </a:p>
          <a:p>
            <a:r>
              <a:rPr lang="fr-FR" dirty="0"/>
              <a:t>Des deux cours impériales rivales…</a:t>
            </a:r>
          </a:p>
          <a:p>
            <a:endParaRPr lang="fr-FR" dirty="0"/>
          </a:p>
          <a:p>
            <a:r>
              <a:rPr lang="fr-FR" dirty="0"/>
              <a:t>Le pouvoir central a perdu toute crédibilité et disparaît…</a:t>
            </a:r>
          </a:p>
          <a:p>
            <a:endParaRPr lang="fr-FR" dirty="0"/>
          </a:p>
          <a:p>
            <a:r>
              <a:rPr lang="fr-FR" dirty="0"/>
              <a:t>*Et à partir de la fin du XIVe siècle</a:t>
            </a:r>
          </a:p>
          <a:p>
            <a:r>
              <a:rPr lang="fr-FR" dirty="0"/>
              <a:t>Le Japon féodal va atteindre son apogée</a:t>
            </a:r>
          </a:p>
          <a:p>
            <a:r>
              <a:rPr lang="fr-FR" dirty="0"/>
              <a:t>Et s’installer dans la durée</a:t>
            </a:r>
          </a:p>
          <a:p>
            <a:endParaRPr lang="fr-FR" dirty="0"/>
          </a:p>
          <a:p>
            <a:r>
              <a:rPr lang="fr-FR" dirty="0"/>
              <a:t>*En trois points…</a:t>
            </a:r>
          </a:p>
        </p:txBody>
      </p:sp>
      <p:pic>
        <p:nvPicPr>
          <p:cNvPr id="9" name="Image 8" descr="Une image contenant texte, carte, atlas, diagramme&#10;&#10;Description générée automatiquement">
            <a:extLst>
              <a:ext uri="{FF2B5EF4-FFF2-40B4-BE49-F238E27FC236}">
                <a16:creationId xmlns:a16="http://schemas.microsoft.com/office/drawing/2014/main" id="{6FBDFF99-50E2-534B-6452-E317812B63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6565087" y="157262"/>
            <a:ext cx="5494985" cy="5650871"/>
          </a:xfrm>
          <a:prstGeom prst="rect">
            <a:avLst/>
          </a:prstGeom>
          <a:ln w="38100">
            <a:solidFill>
              <a:schemeClr val="tx1"/>
            </a:solidFill>
          </a:ln>
        </p:spPr>
      </p:pic>
      <p:pic>
        <p:nvPicPr>
          <p:cNvPr id="10" name="Image 9" descr="Une image contenant texte, carte, atlas, diagramme&#10;&#10;Description générée automatiquement">
            <a:extLst>
              <a:ext uri="{FF2B5EF4-FFF2-40B4-BE49-F238E27FC236}">
                <a16:creationId xmlns:a16="http://schemas.microsoft.com/office/drawing/2014/main" id="{AD391172-0179-4D03-6100-1F90F3329E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8C3F0934-9B28-1FCF-018F-F9607E402D6C}"/>
              </a:ext>
            </a:extLst>
          </p:cNvPr>
          <p:cNvSpPr/>
          <p:nvPr/>
        </p:nvSpPr>
        <p:spPr>
          <a:xfrm>
            <a:off x="9194048" y="3577525"/>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680486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A68B1-F771-1E61-8D5C-988B592426E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C71240B-DCF5-B00C-C37E-8B237A43AC8D}"/>
              </a:ext>
            </a:extLst>
          </p:cNvPr>
          <p:cNvSpPr/>
          <p:nvPr/>
        </p:nvSpPr>
        <p:spPr>
          <a:xfrm>
            <a:off x="131928" y="157262"/>
            <a:ext cx="5442962" cy="6032421"/>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1336-1573 : 1) Une anarchie féodale à son apogée, et un état de guerre permanent : A Kyoto, disparition des pouvoirs centraux, impérial et shogunal ; Luttes permanentes entre les daimyos, grands seigneurs, véritables maîtres d’un Japon morcelé</a:t>
            </a:r>
          </a:p>
          <a:p>
            <a:endParaRPr lang="fr-FR" dirty="0"/>
          </a:p>
          <a:p>
            <a:r>
              <a:rPr lang="fr-FR" dirty="0"/>
              <a:t>1) Une anarchie féodale à son apogée</a:t>
            </a:r>
          </a:p>
          <a:p>
            <a:r>
              <a:rPr lang="fr-FR" dirty="0"/>
              <a:t>Et un état de guerre permanent…</a:t>
            </a:r>
          </a:p>
          <a:p>
            <a:endParaRPr lang="fr-FR" dirty="0"/>
          </a:p>
          <a:p>
            <a:r>
              <a:rPr lang="fr-FR" dirty="0"/>
              <a:t>a) A Kyoto, le pouvoir central, empereurs </a:t>
            </a:r>
            <a:r>
              <a:rPr lang="fr-FR" u="sng" dirty="0"/>
              <a:t>et</a:t>
            </a:r>
            <a:r>
              <a:rPr lang="fr-FR" dirty="0"/>
              <a:t> shoguns</a:t>
            </a:r>
          </a:p>
          <a:p>
            <a:r>
              <a:rPr lang="fr-FR" dirty="0"/>
              <a:t>Va dans les faits </a:t>
            </a:r>
            <a:r>
              <a:rPr lang="fr-FR" u="sng" dirty="0"/>
              <a:t>totalement</a:t>
            </a:r>
            <a:r>
              <a:rPr lang="fr-FR" dirty="0"/>
              <a:t> disparaître</a:t>
            </a:r>
          </a:p>
          <a:p>
            <a:endParaRPr lang="fr-FR" dirty="0"/>
          </a:p>
          <a:p>
            <a:r>
              <a:rPr lang="fr-FR" dirty="0"/>
              <a:t>*1368-1408 : Le shogun </a:t>
            </a:r>
            <a:r>
              <a:rPr lang="fr-FR" u="sng" dirty="0"/>
              <a:t>Ashikaga </a:t>
            </a:r>
            <a:r>
              <a:rPr lang="fr-FR" u="sng" dirty="0" err="1"/>
              <a:t>Yoshimitsu</a:t>
            </a:r>
            <a:endParaRPr lang="fr-FR" u="sng" dirty="0"/>
          </a:p>
          <a:p>
            <a:r>
              <a:rPr lang="fr-FR" dirty="0"/>
              <a:t>S’efforce de contrôler les </a:t>
            </a:r>
            <a:r>
              <a:rPr lang="fr-FR" dirty="0" err="1"/>
              <a:t>shugos</a:t>
            </a:r>
            <a:endParaRPr lang="fr-FR" dirty="0"/>
          </a:p>
          <a:p>
            <a:r>
              <a:rPr lang="fr-FR" dirty="0"/>
              <a:t>En les obligeant à résider à la cour</a:t>
            </a:r>
          </a:p>
          <a:p>
            <a:endParaRPr lang="fr-FR" dirty="0"/>
          </a:p>
          <a:p>
            <a:r>
              <a:rPr lang="fr-FR" dirty="0"/>
              <a:t>*1428 : Par une politique de terreur</a:t>
            </a:r>
          </a:p>
          <a:p>
            <a:r>
              <a:rPr lang="fr-FR" u="sng" dirty="0"/>
              <a:t>Ashikaga </a:t>
            </a:r>
            <a:r>
              <a:rPr lang="fr-FR" u="sng" dirty="0" err="1"/>
              <a:t>Yoshinori</a:t>
            </a:r>
            <a:r>
              <a:rPr lang="fr-FR" dirty="0"/>
              <a:t> est le dernier shogun</a:t>
            </a:r>
          </a:p>
          <a:p>
            <a:r>
              <a:rPr lang="fr-FR" dirty="0"/>
              <a:t>A tenter de maintenir son pouvoir</a:t>
            </a:r>
          </a:p>
          <a:p>
            <a:endParaRPr lang="fr-FR" dirty="0"/>
          </a:p>
          <a:p>
            <a:r>
              <a:rPr lang="fr-FR" dirty="0"/>
              <a:t>*1441 : Après son assassinat</a:t>
            </a:r>
          </a:p>
          <a:p>
            <a:r>
              <a:rPr lang="fr-FR" dirty="0"/>
              <a:t>Le pouvoir central perd toute réalité…</a:t>
            </a:r>
          </a:p>
        </p:txBody>
      </p:sp>
    </p:spTree>
    <p:extLst>
      <p:ext uri="{BB962C8B-B14F-4D97-AF65-F5344CB8AC3E}">
        <p14:creationId xmlns:p14="http://schemas.microsoft.com/office/powerpoint/2010/main" val="511408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0533F-2644-502F-F620-66860093BA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474456D-B7B8-225A-34F6-C3C08A185F60}"/>
              </a:ext>
            </a:extLst>
          </p:cNvPr>
          <p:cNvSpPr/>
          <p:nvPr/>
        </p:nvSpPr>
        <p:spPr>
          <a:xfrm>
            <a:off x="131928" y="157262"/>
            <a:ext cx="5442962" cy="520142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1336-1573 : 1) Une anarchie féodale à son apogée, et un état de guerre permanent : A Kyoto, disparition des pouvoirs centraux, impérial et shogunal ; Luttes permanentes entre les daimyos, grands seigneurs, véritables maîtres d’un Japon morcelé</a:t>
            </a:r>
          </a:p>
          <a:p>
            <a:endParaRPr lang="fr-FR" dirty="0"/>
          </a:p>
          <a:p>
            <a:r>
              <a:rPr lang="fr-FR" dirty="0"/>
              <a:t>*1500 : Sans aucun revenu, la cour impériale</a:t>
            </a:r>
          </a:p>
          <a:p>
            <a:r>
              <a:rPr lang="fr-FR" dirty="0"/>
              <a:t>Empereurs et </a:t>
            </a:r>
            <a:r>
              <a:rPr lang="fr-FR" i="1" dirty="0"/>
              <a:t>kampakus</a:t>
            </a:r>
            <a:r>
              <a:rPr lang="fr-FR" dirty="0"/>
              <a:t>, mène une existence misérable</a:t>
            </a:r>
          </a:p>
          <a:p>
            <a:endParaRPr lang="fr-FR" dirty="0"/>
          </a:p>
          <a:p>
            <a:r>
              <a:rPr lang="fr-FR" dirty="0"/>
              <a:t>NB : 1526-57 : L’empereur Go-Nara</a:t>
            </a:r>
          </a:p>
          <a:p>
            <a:r>
              <a:rPr lang="fr-FR" dirty="0"/>
              <a:t>En est réduit à des travaux de calligraphie pour survivre</a:t>
            </a:r>
          </a:p>
          <a:p>
            <a:endParaRPr lang="fr-FR" dirty="0"/>
          </a:p>
          <a:p>
            <a:r>
              <a:rPr lang="fr-FR" dirty="0"/>
              <a:t>*Les shoguns Ashikaga prennent le relais</a:t>
            </a:r>
          </a:p>
          <a:p>
            <a:r>
              <a:rPr lang="fr-FR" dirty="0"/>
              <a:t>Et parviennent à entretenir une cour ; Mais…</a:t>
            </a:r>
          </a:p>
          <a:p>
            <a:endParaRPr lang="fr-FR" i="1" dirty="0"/>
          </a:p>
          <a:p>
            <a:r>
              <a:rPr lang="fr-FR" i="1" dirty="0"/>
              <a:t>Une cour dont l’éclat culturel compense l’impuissance politique</a:t>
            </a:r>
            <a:r>
              <a:rPr lang="fr-FR" dirty="0"/>
              <a:t>, </a:t>
            </a:r>
            <a:r>
              <a:rPr lang="fr-FR" dirty="0" err="1"/>
              <a:t>Reischauer</a:t>
            </a:r>
            <a:r>
              <a:rPr lang="fr-FR" dirty="0"/>
              <a:t>, p. 87</a:t>
            </a:r>
            <a:endParaRPr lang="fr-FR" i="1" dirty="0"/>
          </a:p>
          <a:p>
            <a:endParaRPr lang="fr-FR" dirty="0"/>
          </a:p>
          <a:p>
            <a:r>
              <a:rPr lang="fr-FR" dirty="0"/>
              <a:t>*En revanche…</a:t>
            </a:r>
          </a:p>
        </p:txBody>
      </p:sp>
      <p:pic>
        <p:nvPicPr>
          <p:cNvPr id="9" name="Image 8" descr="Une image contenant texte, carte, atlas, diagramme&#10;&#10;Description générée automatiquement">
            <a:extLst>
              <a:ext uri="{FF2B5EF4-FFF2-40B4-BE49-F238E27FC236}">
                <a16:creationId xmlns:a16="http://schemas.microsoft.com/office/drawing/2014/main" id="{8DC5B0DF-AE31-BD70-32FF-33E5A10841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10" name="Image 9" descr="Une image contenant texte, carte, atlas, diagramme&#10;&#10;Description générée automatiquement">
            <a:extLst>
              <a:ext uri="{FF2B5EF4-FFF2-40B4-BE49-F238E27FC236}">
                <a16:creationId xmlns:a16="http://schemas.microsoft.com/office/drawing/2014/main" id="{07448213-BB46-CF5A-E465-8B9D34584E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8C179FF2-5CE9-3D06-C4F7-8BA1FD7D3EE3}"/>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482174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D68C-6065-EA0D-AE60-D5E3D2D931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38815E-1812-5FA2-8730-FBCD57A62F23}"/>
              </a:ext>
            </a:extLst>
          </p:cNvPr>
          <p:cNvSpPr/>
          <p:nvPr/>
        </p:nvSpPr>
        <p:spPr>
          <a:xfrm>
            <a:off x="26592" y="157262"/>
            <a:ext cx="5695782" cy="5909310"/>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1336-1573 : 1) </a:t>
            </a:r>
            <a:r>
              <a:rPr lang="fr-FR" b="1" dirty="0"/>
              <a:t>Une </a:t>
            </a:r>
            <a:r>
              <a:rPr lang="fr-FR" sz="1800" b="1" dirty="0"/>
              <a:t>anarchie féodale à son apogée, et un état de guerre permanent : A Kyoto, disparition des pouvoirs centraux, impérial et shogunal ; Luttes permanentes entre les daimyos, grands seigneurs, véritables maîtres d’un Japon morcelé</a:t>
            </a:r>
          </a:p>
          <a:p>
            <a:endParaRPr lang="fr-FR" dirty="0"/>
          </a:p>
          <a:p>
            <a:r>
              <a:rPr lang="fr-FR" dirty="0"/>
              <a:t>b) Dans le Japon de l’intérieur…</a:t>
            </a:r>
          </a:p>
          <a:p>
            <a:endParaRPr lang="fr-FR" dirty="0"/>
          </a:p>
          <a:p>
            <a:r>
              <a:rPr lang="fr-FR" dirty="0"/>
              <a:t>*Au XVe siècle…</a:t>
            </a:r>
          </a:p>
          <a:p>
            <a:r>
              <a:rPr lang="fr-FR" dirty="0"/>
              <a:t>Les </a:t>
            </a:r>
            <a:r>
              <a:rPr lang="fr-FR" i="1" dirty="0" err="1"/>
              <a:t>shugos</a:t>
            </a:r>
            <a:r>
              <a:rPr lang="fr-FR" dirty="0"/>
              <a:t>, gouverneurs militaires nommés par les </a:t>
            </a:r>
            <a:r>
              <a:rPr lang="fr-FR" sz="1700" dirty="0"/>
              <a:t>shoguns</a:t>
            </a:r>
          </a:p>
          <a:p>
            <a:r>
              <a:rPr lang="fr-FR" dirty="0"/>
              <a:t>Se font octroyer de nombreux domaines</a:t>
            </a:r>
          </a:p>
          <a:p>
            <a:endParaRPr lang="fr-FR" dirty="0"/>
          </a:p>
          <a:p>
            <a:r>
              <a:rPr lang="fr-FR" dirty="0"/>
              <a:t>*En tant que </a:t>
            </a:r>
            <a:r>
              <a:rPr lang="fr-FR" i="1" dirty="0" err="1"/>
              <a:t>shugos</a:t>
            </a:r>
            <a:r>
              <a:rPr lang="fr-FR" dirty="0"/>
              <a:t>, ils s’adjugent définitivement</a:t>
            </a:r>
          </a:p>
          <a:p>
            <a:r>
              <a:rPr lang="fr-FR" dirty="0"/>
              <a:t>Le contrôle de régions entières, </a:t>
            </a:r>
            <a:r>
              <a:rPr lang="fr-FR" u="sng" dirty="0"/>
              <a:t>d’un seul tenant</a:t>
            </a:r>
            <a:endParaRPr lang="fr-FR" i="1" u="sng" dirty="0"/>
          </a:p>
          <a:p>
            <a:r>
              <a:rPr lang="fr-FR" dirty="0"/>
              <a:t>Et deviennent de puissants suzerains, les </a:t>
            </a:r>
            <a:r>
              <a:rPr lang="fr-FR" i="1" dirty="0"/>
              <a:t>daimyos</a:t>
            </a:r>
          </a:p>
          <a:p>
            <a:endParaRPr lang="fr-FR" dirty="0"/>
          </a:p>
          <a:p>
            <a:r>
              <a:rPr lang="fr-FR" dirty="0"/>
              <a:t>*Maîtres réels du Japon et aidés de leurs samouraïs</a:t>
            </a:r>
          </a:p>
          <a:p>
            <a:r>
              <a:rPr lang="fr-FR" dirty="0"/>
              <a:t>Les </a:t>
            </a:r>
            <a:r>
              <a:rPr lang="fr-FR" i="1" dirty="0"/>
              <a:t>daimyos</a:t>
            </a:r>
            <a:r>
              <a:rPr lang="fr-FR" dirty="0"/>
              <a:t> se livrent à des guerres incessantes</a:t>
            </a:r>
          </a:p>
          <a:p>
            <a:r>
              <a:rPr lang="fr-FR" dirty="0"/>
              <a:t>Dans le but d'agrandir leurs </a:t>
            </a:r>
            <a:r>
              <a:rPr lang="fr-FR" i="1" dirty="0"/>
              <a:t>royaumes</a:t>
            </a:r>
          </a:p>
          <a:p>
            <a:endParaRPr lang="fr-FR" dirty="0"/>
          </a:p>
          <a:p>
            <a:r>
              <a:rPr lang="fr-FR" dirty="0"/>
              <a:t>*Ainsi…</a:t>
            </a:r>
          </a:p>
        </p:txBody>
      </p:sp>
      <p:pic>
        <p:nvPicPr>
          <p:cNvPr id="2" name="Image 1" descr="Une image contenant texte, carte, atlas, diagramme&#10;&#10;Description générée automatiquement">
            <a:extLst>
              <a:ext uri="{FF2B5EF4-FFF2-40B4-BE49-F238E27FC236}">
                <a16:creationId xmlns:a16="http://schemas.microsoft.com/office/drawing/2014/main" id="{FD39AC31-6CD2-51AA-3503-AC660CBE8A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849883" y="157262"/>
            <a:ext cx="6210189" cy="6386364"/>
          </a:xfrm>
          <a:prstGeom prst="rect">
            <a:avLst/>
          </a:prstGeom>
          <a:ln w="38100">
            <a:solidFill>
              <a:schemeClr val="tx1"/>
            </a:solidFill>
          </a:ln>
        </p:spPr>
      </p:pic>
      <p:pic>
        <p:nvPicPr>
          <p:cNvPr id="4" name="Image 3" descr="Une image contenant texte, carte, atlas, diagramme&#10;&#10;Description générée automatiquement">
            <a:extLst>
              <a:ext uri="{FF2B5EF4-FFF2-40B4-BE49-F238E27FC236}">
                <a16:creationId xmlns:a16="http://schemas.microsoft.com/office/drawing/2014/main" id="{8467DAEB-6AA6-695D-7A0A-6AEE5B4D93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0" y="4540527"/>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A5379C7B-D7D6-4DD0-5A82-573B18F3EC42}"/>
              </a:ext>
            </a:extLst>
          </p:cNvPr>
          <p:cNvSpPr/>
          <p:nvPr/>
        </p:nvSpPr>
        <p:spPr>
          <a:xfrm>
            <a:off x="8816399" y="4117754"/>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53205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74298-0214-B4AE-1A24-96774704825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26C1D73-A34B-822E-8473-58B6608FEA88}"/>
              </a:ext>
            </a:extLst>
          </p:cNvPr>
          <p:cNvSpPr/>
          <p:nvPr/>
        </p:nvSpPr>
        <p:spPr>
          <a:xfrm>
            <a:off x="26592" y="157262"/>
            <a:ext cx="5664188" cy="4524315"/>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1336-1573 : 1) </a:t>
            </a:r>
            <a:r>
              <a:rPr lang="fr-FR" b="1" dirty="0"/>
              <a:t>Une </a:t>
            </a:r>
            <a:r>
              <a:rPr lang="fr-FR" sz="1800" b="1" dirty="0"/>
              <a:t>anarchie féodale à son apogée, et un état de guerre permanent : A Kyoto, disparition des pouvoirs centraux, impérial et shogunal ; Luttes permanentes entre les daimyos, grands seigneurs, véritables maîtres d’un Japon morcelé</a:t>
            </a:r>
          </a:p>
          <a:p>
            <a:endParaRPr lang="fr-FR" dirty="0"/>
          </a:p>
          <a:p>
            <a:r>
              <a:rPr lang="fr-FR" dirty="0"/>
              <a:t>*1467-77 : Les guerres d'</a:t>
            </a:r>
            <a:r>
              <a:rPr lang="fr-FR" dirty="0" err="1"/>
              <a:t>Ōnin</a:t>
            </a:r>
            <a:r>
              <a:rPr lang="fr-FR" dirty="0"/>
              <a:t>, entre Hosokawa et </a:t>
            </a:r>
            <a:r>
              <a:rPr lang="fr-FR" dirty="0" err="1"/>
              <a:t>Yamana</a:t>
            </a:r>
            <a:endParaRPr lang="fr-FR" dirty="0"/>
          </a:p>
          <a:p>
            <a:r>
              <a:rPr lang="fr-FR" dirty="0"/>
              <a:t>Pillage de Kyoto et point culminant de l’anarchie féodale</a:t>
            </a:r>
          </a:p>
          <a:p>
            <a:r>
              <a:rPr lang="fr-FR" dirty="0"/>
              <a:t>Guerres qui ouvrent…</a:t>
            </a:r>
          </a:p>
          <a:p>
            <a:endParaRPr lang="fr-FR" dirty="0"/>
          </a:p>
          <a:p>
            <a:r>
              <a:rPr lang="fr-FR" dirty="0"/>
              <a:t>*1477-1573 : L’ère des </a:t>
            </a:r>
            <a:r>
              <a:rPr lang="fr-FR" i="1" dirty="0" err="1"/>
              <a:t>Sengoku</a:t>
            </a:r>
            <a:endParaRPr lang="fr-FR" dirty="0"/>
          </a:p>
          <a:p>
            <a:r>
              <a:rPr lang="fr-FR" dirty="0"/>
              <a:t>Des royaumes combattants</a:t>
            </a:r>
          </a:p>
          <a:p>
            <a:endParaRPr lang="fr-FR" dirty="0"/>
          </a:p>
          <a:p>
            <a:r>
              <a:rPr lang="fr-FR" dirty="0"/>
              <a:t>*1520 : Les </a:t>
            </a:r>
            <a:r>
              <a:rPr lang="fr-FR" i="1" dirty="0"/>
              <a:t>daimyos</a:t>
            </a:r>
            <a:r>
              <a:rPr lang="fr-FR" dirty="0"/>
              <a:t> s’affranchissent totalement</a:t>
            </a:r>
          </a:p>
          <a:p>
            <a:r>
              <a:rPr lang="fr-FR" dirty="0"/>
              <a:t>De leur soumission aux shoguns</a:t>
            </a:r>
          </a:p>
          <a:p>
            <a:r>
              <a:rPr lang="fr-FR" dirty="0"/>
              <a:t>Et constituent de véritables Etats indépendants…</a:t>
            </a:r>
          </a:p>
        </p:txBody>
      </p:sp>
      <p:pic>
        <p:nvPicPr>
          <p:cNvPr id="2" name="Image 1" descr="Une image contenant texte, carte, atlas, diagramme&#10;&#10;Description générée automatiquement">
            <a:extLst>
              <a:ext uri="{FF2B5EF4-FFF2-40B4-BE49-F238E27FC236}">
                <a16:creationId xmlns:a16="http://schemas.microsoft.com/office/drawing/2014/main" id="{360D866C-98FF-D873-8744-27E9599B20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849883" y="157262"/>
            <a:ext cx="6210189" cy="6386364"/>
          </a:xfrm>
          <a:prstGeom prst="rect">
            <a:avLst/>
          </a:prstGeom>
          <a:ln w="38100">
            <a:solidFill>
              <a:schemeClr val="tx1"/>
            </a:solidFill>
          </a:ln>
        </p:spPr>
      </p:pic>
      <p:pic>
        <p:nvPicPr>
          <p:cNvPr id="4" name="Image 3" descr="Une image contenant texte, carte, atlas, diagramme&#10;&#10;Description générée automatiquement">
            <a:extLst>
              <a:ext uri="{FF2B5EF4-FFF2-40B4-BE49-F238E27FC236}">
                <a16:creationId xmlns:a16="http://schemas.microsoft.com/office/drawing/2014/main" id="{129434F5-211A-A4B7-C57D-C6AA306F13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0" y="4540527"/>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EF82757C-8984-FDFB-405C-B36CD1434F34}"/>
              </a:ext>
            </a:extLst>
          </p:cNvPr>
          <p:cNvSpPr/>
          <p:nvPr/>
        </p:nvSpPr>
        <p:spPr>
          <a:xfrm>
            <a:off x="8816399" y="4117754"/>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298182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8C64C-228E-DC21-371A-3DB736805B5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605A944-FAC9-D054-1023-547253683546}"/>
              </a:ext>
            </a:extLst>
          </p:cNvPr>
          <p:cNvSpPr/>
          <p:nvPr/>
        </p:nvSpPr>
        <p:spPr>
          <a:xfrm>
            <a:off x="131928" y="157262"/>
            <a:ext cx="5413466" cy="550920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1336-1573 : 2) Un état de guerre permanent qui se généralise à l’ensemble de la société : Les daimyos en guerre créent des armées nombreuses de paysans-soldats ; Révoltes des </a:t>
            </a:r>
            <a:r>
              <a:rPr lang="fr-FR" sz="1600" b="1" i="1" dirty="0" err="1"/>
              <a:t>Ikkō-ikki</a:t>
            </a:r>
            <a:r>
              <a:rPr lang="fr-FR" sz="1600" b="1" dirty="0"/>
              <a:t>, sectes de paysans et de moines guerriers</a:t>
            </a:r>
            <a:endParaRPr lang="fr-FR" sz="1600" b="1" i="1" dirty="0"/>
          </a:p>
          <a:p>
            <a:endParaRPr lang="fr-FR" dirty="0"/>
          </a:p>
          <a:p>
            <a:r>
              <a:rPr lang="fr-FR" dirty="0"/>
              <a:t>2) Aux </a:t>
            </a:r>
            <a:r>
              <a:rPr lang="fr-FR" sz="1800" dirty="0"/>
              <a:t>XIVe-XVIe siècles</a:t>
            </a:r>
          </a:p>
          <a:p>
            <a:r>
              <a:rPr lang="fr-FR" dirty="0"/>
              <a:t>Un </a:t>
            </a:r>
            <a:r>
              <a:rPr lang="fr-FR" sz="1800" dirty="0"/>
              <a:t>état de guerre permanent</a:t>
            </a:r>
          </a:p>
          <a:p>
            <a:r>
              <a:rPr lang="fr-FR" dirty="0"/>
              <a:t>Qui s</a:t>
            </a:r>
            <a:r>
              <a:rPr lang="fr-FR" sz="1800" dirty="0"/>
              <a:t>e généralise à l’ensemble de la société</a:t>
            </a:r>
          </a:p>
          <a:p>
            <a:r>
              <a:rPr lang="fr-FR" dirty="0"/>
              <a:t>Deux points…</a:t>
            </a:r>
          </a:p>
          <a:p>
            <a:endParaRPr lang="fr-FR" dirty="0"/>
          </a:p>
          <a:p>
            <a:r>
              <a:rPr lang="fr-FR" dirty="0"/>
              <a:t>a) Apparition d’armées de masses…</a:t>
            </a:r>
          </a:p>
          <a:p>
            <a:pPr marL="342900" indent="-342900">
              <a:buAutoNum type="alphaLcParenR"/>
            </a:pPr>
            <a:endParaRPr lang="fr-FR" dirty="0"/>
          </a:p>
          <a:p>
            <a:r>
              <a:rPr lang="fr-FR" dirty="0"/>
              <a:t>*Durant ces guerres entre daimyos, </a:t>
            </a:r>
            <a:r>
              <a:rPr lang="fr-FR" u="sng" dirty="0"/>
              <a:t>comme en Europe</a:t>
            </a:r>
          </a:p>
          <a:p>
            <a:r>
              <a:rPr lang="fr-FR" dirty="0"/>
              <a:t>La chevalerie des samouraïs est délaissée au profit…</a:t>
            </a:r>
          </a:p>
          <a:p>
            <a:endParaRPr lang="fr-FR" dirty="0"/>
          </a:p>
          <a:p>
            <a:r>
              <a:rPr lang="fr-FR" dirty="0"/>
              <a:t>- Des </a:t>
            </a:r>
            <a:r>
              <a:rPr lang="fr-FR" i="1" dirty="0"/>
              <a:t>ninjas</a:t>
            </a:r>
            <a:r>
              <a:rPr lang="fr-FR" dirty="0"/>
              <a:t>, qui exercent des pratiques guerrières déshonorantes : espionnage, assassinats, guérilla</a:t>
            </a:r>
            <a:endParaRPr lang="fr-FR" sz="1800" dirty="0"/>
          </a:p>
          <a:p>
            <a:endParaRPr lang="fr-FR" sz="1800" dirty="0"/>
          </a:p>
          <a:p>
            <a:r>
              <a:rPr lang="fr-FR" sz="1800" dirty="0"/>
              <a:t>- Et surtout, de l’infanterie p</a:t>
            </a:r>
            <a:r>
              <a:rPr lang="fr-FR" dirty="0"/>
              <a:t>our laquelle</a:t>
            </a:r>
          </a:p>
          <a:p>
            <a:r>
              <a:rPr lang="fr-FR" dirty="0"/>
              <a:t>Les daimyos enrôlent de nombreux soldats</a:t>
            </a:r>
          </a:p>
        </p:txBody>
      </p:sp>
      <p:pic>
        <p:nvPicPr>
          <p:cNvPr id="2" name="Image 1" descr="Une image contenant texte, carte, atlas, diagramme&#10;&#10;Description générée automatiquement">
            <a:extLst>
              <a:ext uri="{FF2B5EF4-FFF2-40B4-BE49-F238E27FC236}">
                <a16:creationId xmlns:a16="http://schemas.microsoft.com/office/drawing/2014/main" id="{0190221F-29E8-678F-1282-B7D1259B33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4" name="Image 3" descr="Une image contenant texte, carte, atlas, diagramme&#10;&#10;Description générée automatiquement">
            <a:extLst>
              <a:ext uri="{FF2B5EF4-FFF2-40B4-BE49-F238E27FC236}">
                <a16:creationId xmlns:a16="http://schemas.microsoft.com/office/drawing/2014/main" id="{EA695010-07F5-FC9F-8827-C0BB23CF89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D4660F87-114F-7854-9E58-940610E02922}"/>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446023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E2917-0521-54F3-5E44-D745F4763E2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3BD15A-2DCB-B57E-8508-BB4310FFDF58}"/>
              </a:ext>
            </a:extLst>
          </p:cNvPr>
          <p:cNvSpPr/>
          <p:nvPr/>
        </p:nvSpPr>
        <p:spPr>
          <a:xfrm>
            <a:off x="131927" y="157262"/>
            <a:ext cx="5743940" cy="575542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1336-1573 : 2) Un état de guerre permanent qui se généralise à l’ensemble de la société : Les daimyos en guerre créent des armées nombreuses de paysans-soldats ; Révoltes des </a:t>
            </a:r>
            <a:r>
              <a:rPr lang="fr-FR" sz="1600" b="1" i="1" dirty="0" err="1"/>
              <a:t>Ikkō-ikki</a:t>
            </a:r>
            <a:r>
              <a:rPr lang="fr-FR" sz="1600" b="1" dirty="0"/>
              <a:t>, sectes composées de communautés paysannes et de moines guerriers</a:t>
            </a:r>
            <a:endParaRPr lang="fr-FR" sz="1600" b="1" i="1" dirty="0"/>
          </a:p>
          <a:p>
            <a:endParaRPr lang="fr-FR" dirty="0"/>
          </a:p>
          <a:p>
            <a:r>
              <a:rPr lang="fr-FR" dirty="0"/>
              <a:t>b) La militarisation de la paysannerie…</a:t>
            </a:r>
          </a:p>
          <a:p>
            <a:endParaRPr lang="fr-FR" dirty="0"/>
          </a:p>
          <a:p>
            <a:r>
              <a:rPr lang="fr-FR" dirty="0"/>
              <a:t>*Aux XIVe-XVe siècles, dans les campagnes</a:t>
            </a:r>
          </a:p>
          <a:p>
            <a:r>
              <a:rPr lang="fr-FR" u="sng" dirty="0"/>
              <a:t>Comme en Europe après l’an 1000</a:t>
            </a:r>
          </a:p>
          <a:p>
            <a:r>
              <a:rPr lang="fr-FR" sz="1800" dirty="0"/>
              <a:t>L’économie fermée et autarcique des </a:t>
            </a:r>
            <a:r>
              <a:rPr lang="fr-FR" sz="1800" i="1" dirty="0"/>
              <a:t>manoirs</a:t>
            </a:r>
            <a:r>
              <a:rPr lang="fr-FR" dirty="0"/>
              <a:t> disparaît</a:t>
            </a:r>
            <a:endParaRPr lang="fr-FR" sz="1800" dirty="0"/>
          </a:p>
          <a:p>
            <a:endParaRPr lang="fr-FR" dirty="0"/>
          </a:p>
          <a:p>
            <a:r>
              <a:rPr lang="fr-FR" dirty="0"/>
              <a:t>*L’habitat dispersé laisse place aux villages</a:t>
            </a:r>
          </a:p>
          <a:p>
            <a:r>
              <a:rPr lang="fr-FR" dirty="0"/>
              <a:t>Les paysans ainsi regroupés</a:t>
            </a:r>
          </a:p>
          <a:p>
            <a:r>
              <a:rPr lang="fr-FR" dirty="0"/>
              <a:t>S’organisent en communautés autonomes, les </a:t>
            </a:r>
            <a:r>
              <a:rPr lang="fr-FR" i="1" dirty="0" err="1"/>
              <a:t>Sō</a:t>
            </a:r>
            <a:endParaRPr lang="fr-FR" dirty="0"/>
          </a:p>
          <a:p>
            <a:r>
              <a:rPr lang="fr-FR" dirty="0"/>
              <a:t>Avec à leur tête des guerriers d’origine paysanne</a:t>
            </a:r>
          </a:p>
          <a:p>
            <a:r>
              <a:rPr lang="fr-FR" dirty="0"/>
              <a:t>Les </a:t>
            </a:r>
            <a:r>
              <a:rPr lang="fr-FR" i="1" dirty="0" err="1"/>
              <a:t>ji</a:t>
            </a:r>
            <a:r>
              <a:rPr lang="fr-FR" i="1" dirty="0"/>
              <a:t>-samouraïs</a:t>
            </a:r>
          </a:p>
          <a:p>
            <a:endParaRPr lang="fr-FR" dirty="0"/>
          </a:p>
          <a:p>
            <a:r>
              <a:rPr lang="fr-FR" dirty="0"/>
              <a:t>*1418 : Face à la fiscalité croissante et à l’insécurité</a:t>
            </a:r>
          </a:p>
          <a:p>
            <a:r>
              <a:rPr lang="fr-FR" dirty="0"/>
              <a:t>Ces communautés paysannes s’arment et se révoltent Contre les daimyos et leurs samouraïs…</a:t>
            </a:r>
          </a:p>
        </p:txBody>
      </p:sp>
      <p:pic>
        <p:nvPicPr>
          <p:cNvPr id="2" name="Image 1" descr="Une image contenant texte, carte, atlas, diagramme&#10;&#10;Description générée automatiquement">
            <a:extLst>
              <a:ext uri="{FF2B5EF4-FFF2-40B4-BE49-F238E27FC236}">
                <a16:creationId xmlns:a16="http://schemas.microsoft.com/office/drawing/2014/main" id="{CBF91FDD-BFE9-C110-A037-D212D2082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6096000" y="157262"/>
            <a:ext cx="5964072" cy="6133265"/>
          </a:xfrm>
          <a:prstGeom prst="rect">
            <a:avLst/>
          </a:prstGeom>
          <a:ln w="38100">
            <a:solidFill>
              <a:schemeClr val="tx1"/>
            </a:solidFill>
          </a:ln>
        </p:spPr>
      </p:pic>
      <p:pic>
        <p:nvPicPr>
          <p:cNvPr id="4" name="Image 3" descr="Une image contenant texte, carte, atlas, diagramme&#10;&#10;Description générée automatiquement">
            <a:extLst>
              <a:ext uri="{FF2B5EF4-FFF2-40B4-BE49-F238E27FC236}">
                <a16:creationId xmlns:a16="http://schemas.microsoft.com/office/drawing/2014/main" id="{C2347B13-758A-E14F-3EA1-75FFD36C2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0390B995-D3A4-225F-51B0-26D60619E336}"/>
              </a:ext>
            </a:extLst>
          </p:cNvPr>
          <p:cNvSpPr/>
          <p:nvPr/>
        </p:nvSpPr>
        <p:spPr>
          <a:xfrm>
            <a:off x="8940048" y="3966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224473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8B8E-904C-D708-E329-5312BC5ACF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CCC9E42-BB62-4871-5380-7339CC3781CA}"/>
              </a:ext>
            </a:extLst>
          </p:cNvPr>
          <p:cNvSpPr/>
          <p:nvPr/>
        </p:nvSpPr>
        <p:spPr>
          <a:xfrm>
            <a:off x="131928" y="157262"/>
            <a:ext cx="5413466" cy="606319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1336-1573 : 2) Un état de guerre permanent qui se généralise à l’ensemble de la société : Les daimyos en guerre créent des armées nombreuses de paysans-soldats ; Révoltes des </a:t>
            </a:r>
            <a:r>
              <a:rPr lang="fr-FR" sz="1600" b="1" i="1" dirty="0" err="1"/>
              <a:t>Ikkō-ikki</a:t>
            </a:r>
            <a:r>
              <a:rPr lang="fr-FR" sz="1600" b="1" dirty="0"/>
              <a:t>, sectes de paysans et de moines guerriers</a:t>
            </a:r>
            <a:endParaRPr lang="fr-FR" sz="1600" b="1" i="1" dirty="0"/>
          </a:p>
          <a:p>
            <a:endParaRPr lang="fr-FR" dirty="0"/>
          </a:p>
          <a:p>
            <a:r>
              <a:rPr lang="fr-FR" dirty="0"/>
              <a:t>*1480 : Essentiellement dans le </a:t>
            </a:r>
            <a:r>
              <a:rPr lang="fr-FR" dirty="0" err="1"/>
              <a:t>Kinai</a:t>
            </a:r>
            <a:r>
              <a:rPr lang="fr-FR" dirty="0"/>
              <a:t> et le </a:t>
            </a:r>
            <a:r>
              <a:rPr lang="fr-FR" dirty="0" err="1"/>
              <a:t>Kanto</a:t>
            </a:r>
            <a:r>
              <a:rPr lang="fr-FR" dirty="0"/>
              <a:t>…</a:t>
            </a:r>
          </a:p>
          <a:p>
            <a:r>
              <a:rPr lang="fr-FR" dirty="0"/>
              <a:t>Paysans et </a:t>
            </a:r>
            <a:r>
              <a:rPr lang="fr-FR" i="1" dirty="0" err="1"/>
              <a:t>ji</a:t>
            </a:r>
            <a:r>
              <a:rPr lang="fr-FR" i="1" dirty="0"/>
              <a:t>-samouraïs</a:t>
            </a:r>
            <a:r>
              <a:rPr lang="fr-FR" dirty="0"/>
              <a:t>, alliés à des moines</a:t>
            </a:r>
          </a:p>
          <a:p>
            <a:endParaRPr lang="fr-FR" dirty="0"/>
          </a:p>
          <a:p>
            <a:r>
              <a:rPr lang="fr-FR" dirty="0"/>
              <a:t>Se regroupent dans des sectes</a:t>
            </a:r>
          </a:p>
          <a:p>
            <a:r>
              <a:rPr lang="fr-FR" dirty="0"/>
              <a:t>Comme celle de la Terre Pure à Osaka</a:t>
            </a:r>
          </a:p>
          <a:p>
            <a:r>
              <a:rPr lang="fr-FR" dirty="0"/>
              <a:t>Et son bras armé, les </a:t>
            </a:r>
            <a:r>
              <a:rPr lang="fr-FR" i="1" dirty="0" err="1"/>
              <a:t>Ikkō-ikki</a:t>
            </a:r>
            <a:r>
              <a:rPr lang="fr-FR" dirty="0"/>
              <a:t>…</a:t>
            </a:r>
          </a:p>
          <a:p>
            <a:endParaRPr lang="fr-FR" dirty="0"/>
          </a:p>
          <a:p>
            <a:r>
              <a:rPr lang="fr-FR" dirty="0"/>
              <a:t>*Au XVIe siècle…</a:t>
            </a:r>
          </a:p>
          <a:p>
            <a:r>
              <a:rPr lang="fr-FR" dirty="0"/>
              <a:t>Ces paysans-soldats fondent de véritables ligues</a:t>
            </a:r>
          </a:p>
          <a:p>
            <a:r>
              <a:rPr lang="fr-FR" dirty="0"/>
              <a:t>Qui contrôlent et dominent la région autour de Kyoto</a:t>
            </a:r>
          </a:p>
          <a:p>
            <a:endParaRPr lang="fr-FR" dirty="0"/>
          </a:p>
          <a:p>
            <a:r>
              <a:rPr lang="fr-FR" dirty="0"/>
              <a:t>NB : 1440-1570 : Pour les historiens japonais</a:t>
            </a:r>
          </a:p>
          <a:p>
            <a:r>
              <a:rPr lang="fr-FR" i="1" dirty="0"/>
              <a:t>Période des royaumes combattants</a:t>
            </a:r>
            <a:r>
              <a:rPr lang="fr-FR" dirty="0"/>
              <a:t> ; Mais également </a:t>
            </a:r>
            <a:r>
              <a:rPr lang="fr-FR" i="1" dirty="0"/>
              <a:t>Période du </a:t>
            </a:r>
            <a:r>
              <a:rPr lang="fr-FR" i="1" dirty="0" err="1"/>
              <a:t>gekokuju</a:t>
            </a:r>
            <a:endParaRPr lang="fr-FR" dirty="0"/>
          </a:p>
          <a:p>
            <a:r>
              <a:rPr lang="fr-FR" dirty="0"/>
              <a:t>Quand les inférieurs l’emportent sur les supérieurs…</a:t>
            </a:r>
          </a:p>
          <a:p>
            <a:endParaRPr lang="fr-FR" dirty="0"/>
          </a:p>
          <a:p>
            <a:r>
              <a:rPr lang="fr-FR" dirty="0"/>
              <a:t>*Mais malgré cela…</a:t>
            </a:r>
          </a:p>
        </p:txBody>
      </p:sp>
      <p:pic>
        <p:nvPicPr>
          <p:cNvPr id="2" name="Image 1" descr="Une image contenant texte, carte, atlas, diagramme&#10;&#10;Description générée automatiquement">
            <a:extLst>
              <a:ext uri="{FF2B5EF4-FFF2-40B4-BE49-F238E27FC236}">
                <a16:creationId xmlns:a16="http://schemas.microsoft.com/office/drawing/2014/main" id="{010396F7-23DD-DF74-5F75-CFD674F8AD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4" name="Image 3" descr="Une image contenant texte, carte, atlas, diagramme&#10;&#10;Description générée automatiquement">
            <a:extLst>
              <a:ext uri="{FF2B5EF4-FFF2-40B4-BE49-F238E27FC236}">
                <a16:creationId xmlns:a16="http://schemas.microsoft.com/office/drawing/2014/main" id="{4F86D3D8-09D0-A570-F523-4DFA030F40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5" name="Ellipse 4">
            <a:extLst>
              <a:ext uri="{FF2B5EF4-FFF2-40B4-BE49-F238E27FC236}">
                <a16:creationId xmlns:a16="http://schemas.microsoft.com/office/drawing/2014/main" id="{0C0B5B7A-7026-FB86-4E51-78C0AAF83F78}"/>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191202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55F9F-FE8C-0BB7-39EA-1ECC8377E7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985D4B-82AC-823F-3866-D50B08887FB5}"/>
              </a:ext>
            </a:extLst>
          </p:cNvPr>
          <p:cNvSpPr/>
          <p:nvPr/>
        </p:nvSpPr>
        <p:spPr>
          <a:xfrm>
            <a:off x="131928" y="157262"/>
            <a:ext cx="5964072" cy="501675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1336-1573 : 3) Malgré l’anarchie intérieure, développement de l’artisanat et du commerce, intérieur et extérieur : …</a:t>
            </a:r>
            <a:endParaRPr lang="fr-FR" sz="1600" b="1" i="1" dirty="0"/>
          </a:p>
          <a:p>
            <a:endParaRPr lang="fr-FR" dirty="0"/>
          </a:p>
          <a:p>
            <a:r>
              <a:rPr lang="fr-FR" dirty="0"/>
              <a:t>3) Aux XIVe-XVIe siècles</a:t>
            </a:r>
          </a:p>
          <a:p>
            <a:r>
              <a:rPr lang="fr-FR" dirty="0"/>
              <a:t>Développement de l’économie et du commerce…</a:t>
            </a:r>
          </a:p>
          <a:p>
            <a:endParaRPr lang="fr-FR" dirty="0"/>
          </a:p>
          <a:p>
            <a:r>
              <a:rPr lang="fr-FR" dirty="0"/>
              <a:t>*Au XIVe siècle…</a:t>
            </a:r>
          </a:p>
          <a:p>
            <a:r>
              <a:rPr lang="fr-FR" dirty="0"/>
              <a:t>L’économie fermée des </a:t>
            </a:r>
            <a:r>
              <a:rPr lang="fr-FR" i="1" dirty="0"/>
              <a:t>manoirs</a:t>
            </a:r>
            <a:r>
              <a:rPr lang="fr-FR" dirty="0"/>
              <a:t> disparaît</a:t>
            </a:r>
          </a:p>
          <a:p>
            <a:r>
              <a:rPr lang="fr-FR" dirty="0"/>
              <a:t>Une agriculture villageoise se développe</a:t>
            </a:r>
          </a:p>
          <a:p>
            <a:r>
              <a:rPr lang="fr-FR" dirty="0"/>
              <a:t>Les rendements et la population augmentent</a:t>
            </a:r>
          </a:p>
          <a:p>
            <a:r>
              <a:rPr lang="fr-FR" dirty="0"/>
              <a:t>Celle-ci passant de 7 millions en 1200 à 13 millions en 1600</a:t>
            </a:r>
            <a:endParaRPr lang="fr-FR" dirty="0">
              <a:solidFill>
                <a:srgbClr val="FF0000"/>
              </a:solidFill>
            </a:endParaRPr>
          </a:p>
          <a:p>
            <a:endParaRPr lang="fr-FR" dirty="0"/>
          </a:p>
          <a:p>
            <a:r>
              <a:rPr lang="fr-FR" dirty="0"/>
              <a:t>*Et malgré l’anarchie féodale, les guerres permanentes</a:t>
            </a:r>
          </a:p>
          <a:p>
            <a:r>
              <a:rPr lang="fr-FR" dirty="0"/>
              <a:t>Et l’absence d’un véritable Etat…</a:t>
            </a:r>
          </a:p>
          <a:p>
            <a:endParaRPr lang="fr-FR" dirty="0"/>
          </a:p>
          <a:p>
            <a:r>
              <a:rPr lang="fr-FR" dirty="0"/>
              <a:t>L’artisanat et le commerce libéré se regroupent en guildes</a:t>
            </a:r>
          </a:p>
          <a:p>
            <a:r>
              <a:rPr lang="fr-FR" dirty="0"/>
              <a:t>Et se développent à l’intérieur</a:t>
            </a:r>
          </a:p>
          <a:p>
            <a:r>
              <a:rPr lang="fr-FR" dirty="0"/>
              <a:t>Comme à l’extérieur, sur les mers…</a:t>
            </a:r>
          </a:p>
        </p:txBody>
      </p:sp>
      <p:pic>
        <p:nvPicPr>
          <p:cNvPr id="10" name="Image 9" descr="Une image contenant texte, carte, atlas, diagramme&#10;&#10;Description générée automatiquement">
            <a:extLst>
              <a:ext uri="{FF2B5EF4-FFF2-40B4-BE49-F238E27FC236}">
                <a16:creationId xmlns:a16="http://schemas.microsoft.com/office/drawing/2014/main" id="{E78A5095-808A-5E28-ECA4-9C61C4BE7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406" t="2936" r="26169" b="53264"/>
          <a:stretch/>
        </p:blipFill>
        <p:spPr>
          <a:xfrm>
            <a:off x="6237394" y="217137"/>
            <a:ext cx="5822678" cy="6066557"/>
          </a:xfrm>
          <a:prstGeom prst="rect">
            <a:avLst/>
          </a:prstGeom>
          <a:ln w="38100">
            <a:solidFill>
              <a:schemeClr val="tx1"/>
            </a:solidFill>
          </a:ln>
        </p:spPr>
      </p:pic>
      <p:sp>
        <p:nvSpPr>
          <p:cNvPr id="11" name="Ellipse 10">
            <a:extLst>
              <a:ext uri="{FF2B5EF4-FFF2-40B4-BE49-F238E27FC236}">
                <a16:creationId xmlns:a16="http://schemas.microsoft.com/office/drawing/2014/main" id="{B71C6E45-138C-2A3E-C937-9C923A823788}"/>
              </a:ext>
            </a:extLst>
          </p:cNvPr>
          <p:cNvSpPr/>
          <p:nvPr/>
        </p:nvSpPr>
        <p:spPr>
          <a:xfrm>
            <a:off x="10949106" y="1979237"/>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26540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7CD21-6F88-06DC-452C-329EDB220E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95485D-C478-F174-8646-3DA86F8C611D}"/>
              </a:ext>
            </a:extLst>
          </p:cNvPr>
          <p:cNvSpPr/>
          <p:nvPr/>
        </p:nvSpPr>
        <p:spPr>
          <a:xfrm>
            <a:off x="131928" y="157262"/>
            <a:ext cx="5026926"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710-794 : Période Nara : Dans le </a:t>
            </a:r>
            <a:r>
              <a:rPr lang="fr-FR" b="1" dirty="0" err="1"/>
              <a:t>Kinai</a:t>
            </a:r>
            <a:r>
              <a:rPr lang="fr-FR" b="1" dirty="0"/>
              <a:t>, à Nara, 1</a:t>
            </a:r>
            <a:r>
              <a:rPr lang="fr-FR" b="1" baseline="30000" dirty="0"/>
              <a:t>ère</a:t>
            </a:r>
            <a:r>
              <a:rPr lang="fr-FR" b="1" dirty="0"/>
              <a:t> capitale, montée en puissance de l’aristocratie terrienne et affaiblissement du pouvoir central impérial</a:t>
            </a:r>
          </a:p>
          <a:p>
            <a:endParaRPr lang="fr-FR" dirty="0"/>
          </a:p>
          <a:p>
            <a:r>
              <a:rPr lang="fr-FR" dirty="0"/>
              <a:t>a) Contrairement à la Chine…</a:t>
            </a:r>
          </a:p>
          <a:p>
            <a:r>
              <a:rPr lang="fr-FR" dirty="0"/>
              <a:t>L’empereur du Japon étant d’origine divine</a:t>
            </a:r>
          </a:p>
          <a:p>
            <a:r>
              <a:rPr lang="fr-FR" dirty="0"/>
              <a:t>Le </a:t>
            </a:r>
            <a:r>
              <a:rPr lang="fr-FR" i="1" dirty="0"/>
              <a:t>mandat du ciel</a:t>
            </a:r>
            <a:r>
              <a:rPr lang="fr-FR" dirty="0"/>
              <a:t> n’a pas cours</a:t>
            </a:r>
          </a:p>
          <a:p>
            <a:r>
              <a:rPr lang="fr-FR" dirty="0"/>
              <a:t>Et il ne peut lui être retiré</a:t>
            </a:r>
          </a:p>
          <a:p>
            <a:endParaRPr lang="fr-FR" dirty="0"/>
          </a:p>
          <a:p>
            <a:r>
              <a:rPr lang="fr-FR" dirty="0"/>
              <a:t>b) Contrairement à la Chine…</a:t>
            </a:r>
          </a:p>
          <a:p>
            <a:r>
              <a:rPr lang="fr-FR" dirty="0"/>
              <a:t>Le pouvoir des puissants clans s’est maintenu</a:t>
            </a:r>
          </a:p>
          <a:p>
            <a:r>
              <a:rPr lang="fr-FR" u="sng" dirty="0"/>
              <a:t>Et ces forces centrifuges rendent difficile</a:t>
            </a:r>
          </a:p>
          <a:p>
            <a:r>
              <a:rPr lang="fr-FR" u="sng" dirty="0"/>
              <a:t>L’émergence d’un véritable empire centralisé</a:t>
            </a:r>
          </a:p>
          <a:p>
            <a:endParaRPr lang="fr-FR" dirty="0"/>
          </a:p>
          <a:p>
            <a:r>
              <a:rPr lang="fr-FR" dirty="0"/>
              <a:t>c) Malgré l’établissement de concours</a:t>
            </a:r>
          </a:p>
          <a:p>
            <a:r>
              <a:rPr lang="fr-FR" dirty="0"/>
              <a:t>Ces clans sont attachés à l’hérédité du statut social Et leurs appuis restent nécessaires</a:t>
            </a:r>
          </a:p>
          <a:p>
            <a:r>
              <a:rPr lang="fr-FR" dirty="0"/>
              <a:t>Pour accéder aux postes</a:t>
            </a:r>
          </a:p>
          <a:p>
            <a:r>
              <a:rPr lang="fr-FR" dirty="0"/>
              <a:t>Ce qui empêche un certain brassage social</a:t>
            </a:r>
          </a:p>
          <a:p>
            <a:endParaRPr lang="fr-FR" dirty="0"/>
          </a:p>
          <a:p>
            <a:r>
              <a:rPr lang="fr-FR" dirty="0"/>
              <a:t>*Et enfin…</a:t>
            </a:r>
          </a:p>
        </p:txBody>
      </p:sp>
      <p:pic>
        <p:nvPicPr>
          <p:cNvPr id="4" name="Image 3" descr="Une image contenant carte, texte, atlas&#10;&#10;Description générée automatiquement">
            <a:extLst>
              <a:ext uri="{FF2B5EF4-FFF2-40B4-BE49-F238E27FC236}">
                <a16:creationId xmlns:a16="http://schemas.microsoft.com/office/drawing/2014/main" id="{6ADD1180-396D-12BF-886A-CB74155F9C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296683" y="157262"/>
            <a:ext cx="6763389" cy="6584732"/>
          </a:xfrm>
          <a:prstGeom prst="rect">
            <a:avLst/>
          </a:prstGeom>
          <a:ln w="38100">
            <a:solidFill>
              <a:schemeClr val="tx1"/>
            </a:solidFill>
          </a:ln>
        </p:spPr>
      </p:pic>
      <p:pic>
        <p:nvPicPr>
          <p:cNvPr id="5" name="Image 4" descr="Une image contenant carte, texte, atlas&#10;&#10;Description générée automatiquement">
            <a:extLst>
              <a:ext uri="{FF2B5EF4-FFF2-40B4-BE49-F238E27FC236}">
                <a16:creationId xmlns:a16="http://schemas.microsoft.com/office/drawing/2014/main" id="{F2AF5259-01BB-AC45-A0FE-E42448A5DC1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158990" y="4877270"/>
            <a:ext cx="2901082" cy="1864724"/>
          </a:xfrm>
          <a:prstGeom prst="rect">
            <a:avLst/>
          </a:prstGeom>
          <a:ln w="38100">
            <a:solidFill>
              <a:schemeClr val="tx1"/>
            </a:solidFill>
          </a:ln>
        </p:spPr>
      </p:pic>
      <p:sp>
        <p:nvSpPr>
          <p:cNvPr id="6" name="Ellipse 5">
            <a:extLst>
              <a:ext uri="{FF2B5EF4-FFF2-40B4-BE49-F238E27FC236}">
                <a16:creationId xmlns:a16="http://schemas.microsoft.com/office/drawing/2014/main" id="{825A65A6-34BF-240D-85A3-FCCBDF26DE4E}"/>
              </a:ext>
            </a:extLst>
          </p:cNvPr>
          <p:cNvSpPr/>
          <p:nvPr/>
        </p:nvSpPr>
        <p:spPr>
          <a:xfrm>
            <a:off x="8539799" y="4427469"/>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20108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92E8C-E721-62FF-5980-D46B20BA3B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FF071F-4A66-2E68-64D3-12C9E19BE656}"/>
              </a:ext>
            </a:extLst>
          </p:cNvPr>
          <p:cNvSpPr/>
          <p:nvPr/>
        </p:nvSpPr>
        <p:spPr>
          <a:xfrm>
            <a:off x="131928" y="157262"/>
            <a:ext cx="5964072" cy="3416320"/>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1336-1573 : 3) Malgré l’anarchie intérieure, développement de l’artisanat et du commerce, intérieur et extérieur : …</a:t>
            </a:r>
            <a:endParaRPr lang="fr-FR" b="1" i="1" dirty="0"/>
          </a:p>
          <a:p>
            <a:endParaRPr lang="fr-FR" dirty="0"/>
          </a:p>
          <a:p>
            <a:r>
              <a:rPr lang="fr-FR" dirty="0"/>
              <a:t>*Aux XIVe-XVIe siècles…</a:t>
            </a:r>
          </a:p>
          <a:p>
            <a:r>
              <a:rPr lang="fr-FR" dirty="0"/>
              <a:t>Sur les mers, et après le retrait des Mongols…</a:t>
            </a:r>
          </a:p>
          <a:p>
            <a:endParaRPr lang="fr-FR" dirty="0"/>
          </a:p>
          <a:p>
            <a:r>
              <a:rPr lang="fr-FR" dirty="0"/>
              <a:t>Les Japonais d’Osaka, port de Kyoto et ville franche…</a:t>
            </a:r>
          </a:p>
          <a:p>
            <a:r>
              <a:rPr lang="fr-FR" dirty="0"/>
              <a:t>Mais aussi de l’île Kyushu et plus au sud, des îles </a:t>
            </a:r>
            <a:r>
              <a:rPr lang="fr-FR" dirty="0" err="1"/>
              <a:t>Ryukyu</a:t>
            </a:r>
            <a:r>
              <a:rPr lang="fr-FR" dirty="0"/>
              <a:t>…</a:t>
            </a:r>
          </a:p>
          <a:p>
            <a:endParaRPr lang="fr-FR" dirty="0"/>
          </a:p>
          <a:p>
            <a:r>
              <a:rPr lang="fr-FR" dirty="0"/>
              <a:t>Supplantent progressivement les Coréens et les Chinois</a:t>
            </a:r>
          </a:p>
          <a:p>
            <a:endParaRPr lang="fr-FR" dirty="0"/>
          </a:p>
          <a:p>
            <a:r>
              <a:rPr lang="fr-FR" dirty="0"/>
              <a:t>*Trois formes de commerce…</a:t>
            </a:r>
          </a:p>
        </p:txBody>
      </p:sp>
      <p:pic>
        <p:nvPicPr>
          <p:cNvPr id="10" name="Image 9" descr="Une image contenant texte, carte, atlas, diagramme&#10;&#10;Description générée automatiquement">
            <a:extLst>
              <a:ext uri="{FF2B5EF4-FFF2-40B4-BE49-F238E27FC236}">
                <a16:creationId xmlns:a16="http://schemas.microsoft.com/office/drawing/2014/main" id="{0012DAFB-7432-9817-59F0-4B7249E8B0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406" t="2936" r="26169" b="53264"/>
          <a:stretch/>
        </p:blipFill>
        <p:spPr>
          <a:xfrm>
            <a:off x="6237394" y="217137"/>
            <a:ext cx="5822678" cy="6066557"/>
          </a:xfrm>
          <a:prstGeom prst="rect">
            <a:avLst/>
          </a:prstGeom>
          <a:ln w="38100">
            <a:solidFill>
              <a:schemeClr val="tx1"/>
            </a:solidFill>
          </a:ln>
        </p:spPr>
      </p:pic>
      <p:sp>
        <p:nvSpPr>
          <p:cNvPr id="11" name="Ellipse 10">
            <a:extLst>
              <a:ext uri="{FF2B5EF4-FFF2-40B4-BE49-F238E27FC236}">
                <a16:creationId xmlns:a16="http://schemas.microsoft.com/office/drawing/2014/main" id="{7507C029-771E-4AF7-725B-E066FD0D1409}"/>
              </a:ext>
            </a:extLst>
          </p:cNvPr>
          <p:cNvSpPr/>
          <p:nvPr/>
        </p:nvSpPr>
        <p:spPr>
          <a:xfrm>
            <a:off x="10949106" y="1979237"/>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E4191060-58F6-182A-1993-292FD52A2640}"/>
              </a:ext>
            </a:extLst>
          </p:cNvPr>
          <p:cNvSpPr/>
          <p:nvPr/>
        </p:nvSpPr>
        <p:spPr>
          <a:xfrm>
            <a:off x="10399892" y="261599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7A301B18-1BF3-2E33-A7A1-2C7F62295172}"/>
              </a:ext>
            </a:extLst>
          </p:cNvPr>
          <p:cNvSpPr/>
          <p:nvPr/>
        </p:nvSpPr>
        <p:spPr>
          <a:xfrm>
            <a:off x="11226262" y="472501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3BAB58C1-8F8F-7145-954F-E610342758A8}"/>
              </a:ext>
            </a:extLst>
          </p:cNvPr>
          <p:cNvSpPr/>
          <p:nvPr/>
        </p:nvSpPr>
        <p:spPr>
          <a:xfrm>
            <a:off x="11012180" y="211000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755048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4CAA0-55C1-39BC-F8C8-EDC3C1EB42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496848-0323-1822-7CA7-42A9B8BF8336}"/>
              </a:ext>
            </a:extLst>
          </p:cNvPr>
          <p:cNvSpPr/>
          <p:nvPr/>
        </p:nvSpPr>
        <p:spPr>
          <a:xfrm>
            <a:off x="131928" y="157262"/>
            <a:ext cx="5964072" cy="3123932"/>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1336-1573 : 3) … Insertion dans le système tributaire chinois ; …</a:t>
            </a:r>
            <a:endParaRPr lang="fr-FR" sz="1700" b="1" i="1" dirty="0"/>
          </a:p>
          <a:p>
            <a:endParaRPr lang="fr-FR" dirty="0"/>
          </a:p>
          <a:p>
            <a:r>
              <a:rPr lang="fr-FR" dirty="0"/>
              <a:t>a) S’insérer </a:t>
            </a:r>
            <a:r>
              <a:rPr lang="fr-FR" u="sng" dirty="0"/>
              <a:t>à nouveau</a:t>
            </a:r>
            <a:r>
              <a:rPr lang="fr-FR" dirty="0"/>
              <a:t> dans le système tributaire chinois…</a:t>
            </a:r>
          </a:p>
          <a:p>
            <a:endParaRPr lang="fr-FR" dirty="0"/>
          </a:p>
          <a:p>
            <a:r>
              <a:rPr lang="fr-FR" dirty="0"/>
              <a:t>*Au XVe siècle, après les voyages de l’amiral chinois Zheng He</a:t>
            </a:r>
          </a:p>
          <a:p>
            <a:r>
              <a:rPr lang="fr-FR" dirty="0"/>
              <a:t>Le système tributaire chinois à son apogée</a:t>
            </a:r>
          </a:p>
          <a:p>
            <a:r>
              <a:rPr lang="fr-FR" dirty="0"/>
              <a:t>Les Japonais s’y insère, quitte à se reconnaître comme vassal</a:t>
            </a:r>
          </a:p>
          <a:p>
            <a:endParaRPr lang="fr-FR" i="1" dirty="0"/>
          </a:p>
          <a:p>
            <a:r>
              <a:rPr lang="fr-FR" i="1" dirty="0"/>
              <a:t>Les shoguns Ashikaga se font investir par les Ming du titre de </a:t>
            </a:r>
            <a:r>
              <a:rPr lang="fr-FR" dirty="0"/>
              <a:t>roi du Japon</a:t>
            </a:r>
            <a:r>
              <a:rPr lang="fr-FR" i="1" dirty="0"/>
              <a:t>, au mépris de la tradition impériale.</a:t>
            </a:r>
            <a:r>
              <a:rPr lang="fr-FR" dirty="0"/>
              <a:t> </a:t>
            </a:r>
          </a:p>
          <a:p>
            <a:r>
              <a:rPr lang="fr-FR" dirty="0" err="1"/>
              <a:t>Reischauer</a:t>
            </a:r>
            <a:r>
              <a:rPr lang="fr-FR" dirty="0"/>
              <a:t>., p. 93</a:t>
            </a:r>
          </a:p>
        </p:txBody>
      </p:sp>
      <p:pic>
        <p:nvPicPr>
          <p:cNvPr id="10" name="Image 9" descr="Une image contenant texte, carte, atlas, diagramme&#10;&#10;Description générée automatiquement">
            <a:extLst>
              <a:ext uri="{FF2B5EF4-FFF2-40B4-BE49-F238E27FC236}">
                <a16:creationId xmlns:a16="http://schemas.microsoft.com/office/drawing/2014/main" id="{EA89322A-AABE-849A-5D6C-DD6F969899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406" t="2936" r="26169" b="53264"/>
          <a:stretch/>
        </p:blipFill>
        <p:spPr>
          <a:xfrm>
            <a:off x="6237394" y="217137"/>
            <a:ext cx="5822678" cy="6066557"/>
          </a:xfrm>
          <a:prstGeom prst="rect">
            <a:avLst/>
          </a:prstGeom>
          <a:ln w="38100">
            <a:solidFill>
              <a:schemeClr val="tx1"/>
            </a:solidFill>
          </a:ln>
        </p:spPr>
      </p:pic>
      <p:sp>
        <p:nvSpPr>
          <p:cNvPr id="11" name="Ellipse 10">
            <a:extLst>
              <a:ext uri="{FF2B5EF4-FFF2-40B4-BE49-F238E27FC236}">
                <a16:creationId xmlns:a16="http://schemas.microsoft.com/office/drawing/2014/main" id="{B49557CC-45F6-8977-14E2-D8353DED11FC}"/>
              </a:ext>
            </a:extLst>
          </p:cNvPr>
          <p:cNvSpPr/>
          <p:nvPr/>
        </p:nvSpPr>
        <p:spPr>
          <a:xfrm>
            <a:off x="10949106" y="1979237"/>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6DE70EFD-BA7E-F7F9-A78A-9E2868B8CC43}"/>
              </a:ext>
            </a:extLst>
          </p:cNvPr>
          <p:cNvSpPr/>
          <p:nvPr/>
        </p:nvSpPr>
        <p:spPr>
          <a:xfrm>
            <a:off x="10399892" y="261599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0C389993-BD4F-16EE-A5C9-927B182B9368}"/>
              </a:ext>
            </a:extLst>
          </p:cNvPr>
          <p:cNvSpPr/>
          <p:nvPr/>
        </p:nvSpPr>
        <p:spPr>
          <a:xfrm>
            <a:off x="11226262" y="472501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E767A986-E42C-7104-143D-94D4B9723002}"/>
              </a:ext>
            </a:extLst>
          </p:cNvPr>
          <p:cNvSpPr/>
          <p:nvPr/>
        </p:nvSpPr>
        <p:spPr>
          <a:xfrm>
            <a:off x="11012180" y="211000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592469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6A1D1-8BBA-CAC1-C3DD-79DDB6EFD1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F7C8CB5-8628-1EBB-FA80-D91B88D3DA0C}"/>
              </a:ext>
            </a:extLst>
          </p:cNvPr>
          <p:cNvSpPr/>
          <p:nvPr/>
        </p:nvSpPr>
        <p:spPr>
          <a:xfrm>
            <a:off x="131928" y="157262"/>
            <a:ext cx="5964072" cy="5078313"/>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1336-1573 : 3) … Raids des pirates </a:t>
            </a:r>
            <a:r>
              <a:rPr lang="fr-FR" b="1" i="1" dirty="0" err="1"/>
              <a:t>Wakos</a:t>
            </a:r>
            <a:r>
              <a:rPr lang="fr-FR" b="1" dirty="0"/>
              <a:t> sur les côtes oréennes et chinoises ; …</a:t>
            </a:r>
            <a:endParaRPr lang="fr-FR" b="1" i="1" dirty="0"/>
          </a:p>
          <a:p>
            <a:endParaRPr lang="fr-FR" dirty="0"/>
          </a:p>
          <a:p>
            <a:r>
              <a:rPr lang="fr-FR" dirty="0"/>
              <a:t>b) Pratiquer la piraterie…</a:t>
            </a:r>
          </a:p>
          <a:p>
            <a:pPr marL="342900" indent="-342900">
              <a:buAutoNum type="alphaLcParenR"/>
            </a:pPr>
            <a:endParaRPr lang="fr-FR" dirty="0"/>
          </a:p>
          <a:p>
            <a:r>
              <a:rPr lang="fr-FR" dirty="0"/>
              <a:t>*S’</a:t>
            </a:r>
            <a:r>
              <a:rPr lang="fr-FR" dirty="0" err="1"/>
              <a:t>embarassant</a:t>
            </a:r>
            <a:r>
              <a:rPr lang="fr-FR" dirty="0"/>
              <a:t> peu des lettres de créance des shoguns</a:t>
            </a:r>
          </a:p>
          <a:p>
            <a:r>
              <a:rPr lang="fr-FR" dirty="0"/>
              <a:t>Des samouraïs et commerçants deviennent pirates, les </a:t>
            </a:r>
            <a:r>
              <a:rPr lang="fr-FR" i="1" dirty="0" err="1"/>
              <a:t>Wako</a:t>
            </a:r>
            <a:endParaRPr lang="fr-FR" i="1" dirty="0"/>
          </a:p>
          <a:p>
            <a:endParaRPr lang="fr-FR" dirty="0"/>
          </a:p>
          <a:p>
            <a:r>
              <a:rPr lang="fr-FR" dirty="0"/>
              <a:t>*1330-80 et 1470-1570 : Durant deux longues vagues</a:t>
            </a:r>
          </a:p>
          <a:p>
            <a:r>
              <a:rPr lang="fr-FR" dirty="0"/>
              <a:t>Les </a:t>
            </a:r>
            <a:r>
              <a:rPr lang="fr-FR" i="1" dirty="0" err="1"/>
              <a:t>Wako</a:t>
            </a:r>
            <a:r>
              <a:rPr lang="fr-FR" dirty="0"/>
              <a:t>, pirates-commerçants, japonais et chinois</a:t>
            </a:r>
          </a:p>
          <a:p>
            <a:r>
              <a:rPr lang="fr-FR" dirty="0"/>
              <a:t>Attaquent régulièrement les côtes coréennes et chinoises</a:t>
            </a:r>
          </a:p>
          <a:p>
            <a:endParaRPr lang="fr-FR" dirty="0"/>
          </a:p>
          <a:p>
            <a:r>
              <a:rPr lang="fr-FR" dirty="0"/>
              <a:t>*Conséquence..</a:t>
            </a:r>
          </a:p>
          <a:p>
            <a:endParaRPr lang="fr-FR" dirty="0"/>
          </a:p>
          <a:p>
            <a:r>
              <a:rPr lang="fr-FR" dirty="0"/>
              <a:t>*1371-1405 et 1550-67 : Pour lutter contre cette piraterie</a:t>
            </a:r>
          </a:p>
          <a:p>
            <a:r>
              <a:rPr lang="fr-FR" dirty="0"/>
              <a:t>La Chine des Ming interdit par deux fois</a:t>
            </a:r>
          </a:p>
          <a:p>
            <a:r>
              <a:rPr lang="fr-FR" dirty="0"/>
              <a:t>Tout commerce maritime </a:t>
            </a:r>
          </a:p>
          <a:p>
            <a:r>
              <a:rPr lang="fr-FR" dirty="0"/>
              <a:t>Le </a:t>
            </a:r>
            <a:r>
              <a:rPr lang="fr-FR" i="1" dirty="0" err="1"/>
              <a:t>haijin</a:t>
            </a:r>
            <a:r>
              <a:rPr lang="fr-FR" dirty="0"/>
              <a:t>, mer interdite...</a:t>
            </a:r>
          </a:p>
        </p:txBody>
      </p:sp>
      <p:pic>
        <p:nvPicPr>
          <p:cNvPr id="10" name="Image 9" descr="Une image contenant texte, carte, atlas, diagramme&#10;&#10;Description générée automatiquement">
            <a:extLst>
              <a:ext uri="{FF2B5EF4-FFF2-40B4-BE49-F238E27FC236}">
                <a16:creationId xmlns:a16="http://schemas.microsoft.com/office/drawing/2014/main" id="{305D99C4-9FF2-275F-A2DE-497B2DEBDA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406" t="2936" r="26169" b="53264"/>
          <a:stretch/>
        </p:blipFill>
        <p:spPr>
          <a:xfrm>
            <a:off x="6237394" y="217137"/>
            <a:ext cx="5822678" cy="6066557"/>
          </a:xfrm>
          <a:prstGeom prst="rect">
            <a:avLst/>
          </a:prstGeom>
          <a:ln w="38100">
            <a:solidFill>
              <a:schemeClr val="tx1"/>
            </a:solidFill>
          </a:ln>
        </p:spPr>
      </p:pic>
      <p:sp>
        <p:nvSpPr>
          <p:cNvPr id="11" name="Ellipse 10">
            <a:extLst>
              <a:ext uri="{FF2B5EF4-FFF2-40B4-BE49-F238E27FC236}">
                <a16:creationId xmlns:a16="http://schemas.microsoft.com/office/drawing/2014/main" id="{D888BDA4-CE71-318B-1D49-E4E14DF6FF2F}"/>
              </a:ext>
            </a:extLst>
          </p:cNvPr>
          <p:cNvSpPr/>
          <p:nvPr/>
        </p:nvSpPr>
        <p:spPr>
          <a:xfrm>
            <a:off x="10949106" y="1979237"/>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7AC5E042-9C29-D722-1FFF-6A62F8B3246E}"/>
              </a:ext>
            </a:extLst>
          </p:cNvPr>
          <p:cNvSpPr/>
          <p:nvPr/>
        </p:nvSpPr>
        <p:spPr>
          <a:xfrm>
            <a:off x="10399892" y="261599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60859021-E55B-35F7-5AC2-5567883BDA86}"/>
              </a:ext>
            </a:extLst>
          </p:cNvPr>
          <p:cNvSpPr/>
          <p:nvPr/>
        </p:nvSpPr>
        <p:spPr>
          <a:xfrm>
            <a:off x="11226262" y="472501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Ellipse 1">
            <a:extLst>
              <a:ext uri="{FF2B5EF4-FFF2-40B4-BE49-F238E27FC236}">
                <a16:creationId xmlns:a16="http://schemas.microsoft.com/office/drawing/2014/main" id="{B52F1173-D0D7-EFCB-25C1-78367C6DFDFB}"/>
              </a:ext>
            </a:extLst>
          </p:cNvPr>
          <p:cNvSpPr/>
          <p:nvPr/>
        </p:nvSpPr>
        <p:spPr>
          <a:xfrm>
            <a:off x="11012180" y="211000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233345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13F0-7711-4880-2E3F-59B0F15C85C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E06D8B-7ED5-8A48-D8DD-817DCF2CF31F}"/>
              </a:ext>
            </a:extLst>
          </p:cNvPr>
          <p:cNvSpPr/>
          <p:nvPr/>
        </p:nvSpPr>
        <p:spPr>
          <a:xfrm>
            <a:off x="131929" y="157262"/>
            <a:ext cx="5044756" cy="6740307"/>
          </a:xfrm>
          <a:prstGeom prst="rect">
            <a:avLst/>
          </a:prstGeom>
          <a:solidFill>
            <a:schemeClr val="tx2">
              <a:lumMod val="20000"/>
              <a:lumOff val="80000"/>
            </a:schemeClr>
          </a:solidFill>
          <a:ln w="38100">
            <a:solidFill>
              <a:schemeClr val="tx1"/>
            </a:solidFill>
          </a:ln>
        </p:spPr>
        <p:txBody>
          <a:bodyPr wrap="square">
            <a:spAutoFit/>
          </a:bodyPr>
          <a:lstStyle/>
          <a:p>
            <a:r>
              <a:rPr lang="fr-FR" b="1" dirty="0"/>
              <a:t>1336-1573 : 3) … Dans les ports asiatiques, naissances de communautés commerciales, les </a:t>
            </a:r>
            <a:r>
              <a:rPr lang="fr-FR" b="1" i="1" dirty="0"/>
              <a:t>Nihon </a:t>
            </a:r>
            <a:r>
              <a:rPr lang="fr-FR" b="1" i="1" dirty="0" err="1"/>
              <a:t>machis</a:t>
            </a:r>
            <a:endParaRPr lang="fr-FR" b="1" i="1" dirty="0"/>
          </a:p>
          <a:p>
            <a:endParaRPr lang="fr-FR" dirty="0"/>
          </a:p>
          <a:p>
            <a:r>
              <a:rPr lang="fr-FR" dirty="0"/>
              <a:t>c) S’expatrier…</a:t>
            </a:r>
          </a:p>
          <a:p>
            <a:endParaRPr lang="fr-FR" dirty="0"/>
          </a:p>
          <a:p>
            <a:r>
              <a:rPr lang="fr-FR" dirty="0"/>
              <a:t>*1567 : La Chine autorise à nouveau</a:t>
            </a:r>
          </a:p>
          <a:p>
            <a:r>
              <a:rPr lang="fr-FR" dirty="0"/>
              <a:t>Le commerce avec le Japon</a:t>
            </a:r>
          </a:p>
          <a:p>
            <a:endParaRPr lang="fr-FR" dirty="0"/>
          </a:p>
          <a:p>
            <a:r>
              <a:rPr lang="fr-FR" dirty="0"/>
              <a:t>*</a:t>
            </a:r>
            <a:r>
              <a:rPr lang="fr-FR" u="sng" dirty="0"/>
              <a:t>Entretemps</a:t>
            </a:r>
            <a:r>
              <a:rPr lang="fr-FR" dirty="0"/>
              <a:t>, depuis le début du XVIe siècle</a:t>
            </a:r>
          </a:p>
          <a:p>
            <a:r>
              <a:rPr lang="fr-FR" dirty="0"/>
              <a:t>Des Japonais </a:t>
            </a:r>
            <a:r>
              <a:rPr lang="fr-FR" i="1" dirty="0"/>
              <a:t>pacifiques</a:t>
            </a:r>
            <a:r>
              <a:rPr lang="fr-FR" dirty="0"/>
              <a:t>, commerçants et samouraïs</a:t>
            </a:r>
            <a:endParaRPr lang="fr-FR" i="1" dirty="0"/>
          </a:p>
          <a:p>
            <a:r>
              <a:rPr lang="fr-FR" dirty="0"/>
              <a:t>Se sont installés dans les grands ports asiatiques…</a:t>
            </a:r>
          </a:p>
          <a:p>
            <a:endParaRPr lang="fr-FR" dirty="0"/>
          </a:p>
          <a:p>
            <a:r>
              <a:rPr lang="fr-FR" dirty="0"/>
              <a:t>- Hanoi et </a:t>
            </a:r>
            <a:r>
              <a:rPr lang="fr-FR" dirty="0" err="1"/>
              <a:t>Hội</a:t>
            </a:r>
            <a:r>
              <a:rPr lang="fr-FR" dirty="0"/>
              <a:t> An au </a:t>
            </a:r>
            <a:r>
              <a:rPr lang="fr-FR" dirty="0" err="1"/>
              <a:t>Dai</a:t>
            </a:r>
            <a:r>
              <a:rPr lang="fr-FR" dirty="0"/>
              <a:t> Viêt, Phnom Penh</a:t>
            </a:r>
          </a:p>
          <a:p>
            <a:r>
              <a:rPr lang="fr-FR" dirty="0"/>
              <a:t>- Ayutthaya au Siam</a:t>
            </a:r>
          </a:p>
          <a:p>
            <a:r>
              <a:rPr lang="fr-FR" dirty="0"/>
              <a:t>- Manille espagnole et Malacca portugaise…</a:t>
            </a:r>
          </a:p>
          <a:p>
            <a:r>
              <a:rPr lang="fr-FR" sz="1700" dirty="0"/>
              <a:t>Où ils y forment des communautés</a:t>
            </a:r>
            <a:r>
              <a:rPr lang="fr-FR" dirty="0"/>
              <a:t>, les </a:t>
            </a:r>
            <a:r>
              <a:rPr lang="fr-FR" i="1" dirty="0"/>
              <a:t>Nihon </a:t>
            </a:r>
            <a:r>
              <a:rPr lang="fr-FR" i="1" dirty="0" err="1"/>
              <a:t>machis</a:t>
            </a:r>
            <a:endParaRPr lang="fr-FR" i="1" dirty="0"/>
          </a:p>
          <a:p>
            <a:endParaRPr lang="fr-FR" i="1" dirty="0"/>
          </a:p>
          <a:p>
            <a:r>
              <a:rPr lang="fr-FR" dirty="0"/>
              <a:t>*1511-15 : Quand les Portugais arrivent à Malacca</a:t>
            </a:r>
          </a:p>
          <a:p>
            <a:r>
              <a:rPr lang="fr-FR" dirty="0"/>
              <a:t>Et pénètrent en Insulinde et en Mer de Chine</a:t>
            </a:r>
          </a:p>
          <a:p>
            <a:r>
              <a:rPr lang="fr-FR" dirty="0"/>
              <a:t>Ils rencontrent plus de Japonais que de Chinois</a:t>
            </a:r>
          </a:p>
          <a:p>
            <a:endParaRPr lang="fr-FR" dirty="0"/>
          </a:p>
          <a:p>
            <a:r>
              <a:rPr lang="fr-FR" dirty="0"/>
              <a:t>*Japonais expatriés avec lesquels les Portugais collaborent, avant d’atteindre le Japon lui-même...</a:t>
            </a:r>
          </a:p>
        </p:txBody>
      </p:sp>
      <p:pic>
        <p:nvPicPr>
          <p:cNvPr id="6" name="Image 5" descr="Une image contenant carte, texte, atlas, diagramme&#10;&#10;Description générée automatiquement">
            <a:extLst>
              <a:ext uri="{FF2B5EF4-FFF2-40B4-BE49-F238E27FC236}">
                <a16:creationId xmlns:a16="http://schemas.microsoft.com/office/drawing/2014/main" id="{E559505F-31D4-5F2B-D844-76AC139027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281636" y="157262"/>
            <a:ext cx="6778437" cy="6022312"/>
          </a:xfrm>
          <a:prstGeom prst="rect">
            <a:avLst/>
          </a:prstGeom>
          <a:ln w="38100">
            <a:solidFill>
              <a:schemeClr val="tx1"/>
            </a:solidFill>
          </a:ln>
        </p:spPr>
      </p:pic>
      <p:sp>
        <p:nvSpPr>
          <p:cNvPr id="2" name="Ellipse 1">
            <a:extLst>
              <a:ext uri="{FF2B5EF4-FFF2-40B4-BE49-F238E27FC236}">
                <a16:creationId xmlns:a16="http://schemas.microsoft.com/office/drawing/2014/main" id="{5F4E05A2-8AAE-1A5E-87C9-77FBEB1886AC}"/>
              </a:ext>
            </a:extLst>
          </p:cNvPr>
          <p:cNvSpPr/>
          <p:nvPr/>
        </p:nvSpPr>
        <p:spPr>
          <a:xfrm>
            <a:off x="7691156" y="263074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FE1D54AF-6381-4DEE-DA9D-D47542925889}"/>
              </a:ext>
            </a:extLst>
          </p:cNvPr>
          <p:cNvSpPr/>
          <p:nvPr/>
        </p:nvSpPr>
        <p:spPr>
          <a:xfrm>
            <a:off x="6662765" y="263074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53962A9E-A535-80BB-532C-E3B439D9EBEF}"/>
              </a:ext>
            </a:extLst>
          </p:cNvPr>
          <p:cNvSpPr/>
          <p:nvPr/>
        </p:nvSpPr>
        <p:spPr>
          <a:xfrm>
            <a:off x="9287977" y="2702025"/>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7" name="Ellipse 6">
            <a:extLst>
              <a:ext uri="{FF2B5EF4-FFF2-40B4-BE49-F238E27FC236}">
                <a16:creationId xmlns:a16="http://schemas.microsoft.com/office/drawing/2014/main" id="{CC20336C-9C8E-6F8F-E256-51FAAFF87555}"/>
              </a:ext>
            </a:extLst>
          </p:cNvPr>
          <p:cNvSpPr/>
          <p:nvPr/>
        </p:nvSpPr>
        <p:spPr>
          <a:xfrm>
            <a:off x="7239343" y="316841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5BCA3462-15F5-871E-E682-5ABC7442B9B1}"/>
              </a:ext>
            </a:extLst>
          </p:cNvPr>
          <p:cNvSpPr/>
          <p:nvPr/>
        </p:nvSpPr>
        <p:spPr>
          <a:xfrm>
            <a:off x="6929627" y="430468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1C833DAC-4907-A6F6-AEAA-9CA831D7D479}"/>
              </a:ext>
            </a:extLst>
          </p:cNvPr>
          <p:cNvSpPr/>
          <p:nvPr/>
        </p:nvSpPr>
        <p:spPr>
          <a:xfrm>
            <a:off x="7432802" y="193019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1" name="Connecteur droit avec flèche 10">
            <a:extLst>
              <a:ext uri="{FF2B5EF4-FFF2-40B4-BE49-F238E27FC236}">
                <a16:creationId xmlns:a16="http://schemas.microsoft.com/office/drawing/2014/main" id="{09BCD48B-3989-6730-03C5-6930101AA594}"/>
              </a:ext>
            </a:extLst>
          </p:cNvPr>
          <p:cNvCxnSpPr>
            <a:cxnSpLocks/>
          </p:cNvCxnSpPr>
          <p:nvPr/>
        </p:nvCxnSpPr>
        <p:spPr>
          <a:xfrm>
            <a:off x="5479691" y="3320818"/>
            <a:ext cx="1391785" cy="98386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2A76F7B6-4B73-80FE-0AC7-7DEEFBA2278E}"/>
              </a:ext>
            </a:extLst>
          </p:cNvPr>
          <p:cNvCxnSpPr>
            <a:cxnSpLocks/>
            <a:endCxn id="33" idx="2"/>
          </p:cNvCxnSpPr>
          <p:nvPr/>
        </p:nvCxnSpPr>
        <p:spPr>
          <a:xfrm>
            <a:off x="8096865" y="5383161"/>
            <a:ext cx="2580917" cy="7620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B51EBDB-B7F3-3524-CFC5-0FFC1368AE60}"/>
              </a:ext>
            </a:extLst>
          </p:cNvPr>
          <p:cNvCxnSpPr>
            <a:cxnSpLocks/>
          </p:cNvCxnSpPr>
          <p:nvPr/>
        </p:nvCxnSpPr>
        <p:spPr>
          <a:xfrm>
            <a:off x="7080635" y="4457083"/>
            <a:ext cx="1016230" cy="926078"/>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B2693EA2-EFF5-72C3-40BD-FBA94B3234CC}"/>
              </a:ext>
            </a:extLst>
          </p:cNvPr>
          <p:cNvCxnSpPr>
            <a:cxnSpLocks/>
          </p:cNvCxnSpPr>
          <p:nvPr/>
        </p:nvCxnSpPr>
        <p:spPr>
          <a:xfrm flipV="1">
            <a:off x="7824363" y="1799303"/>
            <a:ext cx="508476" cy="250538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5A8BF57D-2E40-D8BC-1747-F9975C3BB939}"/>
              </a:ext>
            </a:extLst>
          </p:cNvPr>
          <p:cNvCxnSpPr>
            <a:cxnSpLocks/>
          </p:cNvCxnSpPr>
          <p:nvPr/>
        </p:nvCxnSpPr>
        <p:spPr>
          <a:xfrm flipH="1">
            <a:off x="7390351" y="4304683"/>
            <a:ext cx="434012" cy="47072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73FC1F57-0F4A-5CB0-9B60-6F88498EB5C3}"/>
              </a:ext>
            </a:extLst>
          </p:cNvPr>
          <p:cNvSpPr/>
          <p:nvPr/>
        </p:nvSpPr>
        <p:spPr>
          <a:xfrm>
            <a:off x="10677782" y="5383161"/>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5" name="Ellipse 34">
            <a:extLst>
              <a:ext uri="{FF2B5EF4-FFF2-40B4-BE49-F238E27FC236}">
                <a16:creationId xmlns:a16="http://schemas.microsoft.com/office/drawing/2014/main" id="{C39D4D2D-1CEA-8870-D194-E858F826267D}"/>
              </a:ext>
            </a:extLst>
          </p:cNvPr>
          <p:cNvSpPr/>
          <p:nvPr/>
        </p:nvSpPr>
        <p:spPr>
          <a:xfrm>
            <a:off x="8286782" y="1641986"/>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04557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33C2-A4BC-D8A1-C66F-D598C5B709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9386194-8FBB-10AB-EB73-898AE7F6B840}"/>
              </a:ext>
            </a:extLst>
          </p:cNvPr>
          <p:cNvSpPr/>
          <p:nvPr/>
        </p:nvSpPr>
        <p:spPr>
          <a:xfrm>
            <a:off x="102954" y="197345"/>
            <a:ext cx="5993046" cy="4093428"/>
          </a:xfrm>
          <a:prstGeom prst="rect">
            <a:avLst/>
          </a:prstGeom>
          <a:solidFill>
            <a:schemeClr val="tx2">
              <a:lumMod val="20000"/>
              <a:lumOff val="80000"/>
            </a:schemeClr>
          </a:solidFill>
          <a:ln w="38100">
            <a:solidFill>
              <a:schemeClr val="tx1"/>
            </a:solidFill>
          </a:ln>
        </p:spPr>
        <p:txBody>
          <a:bodyPr wrap="square">
            <a:spAutoFit/>
          </a:bodyPr>
          <a:lstStyle/>
          <a:p>
            <a:r>
              <a:rPr lang="fr-FR" b="1" dirty="0"/>
              <a:t>1543-1593 : Arrivée des 1</a:t>
            </a:r>
            <a:r>
              <a:rPr lang="fr-FR" b="1" baseline="30000" dirty="0"/>
              <a:t>ers</a:t>
            </a:r>
            <a:r>
              <a:rPr lang="fr-FR" b="1" dirty="0"/>
              <a:t> Européens : commerçants et jésuites portugais, franciscains espagnols ; Diffusion du christianisme</a:t>
            </a:r>
          </a:p>
          <a:p>
            <a:endParaRPr lang="fr-FR" dirty="0"/>
          </a:p>
          <a:p>
            <a:r>
              <a:rPr lang="fr-FR" dirty="0"/>
              <a:t>*AU XVIe siècle, arrivée des Européens au Japon…</a:t>
            </a:r>
          </a:p>
          <a:p>
            <a:endParaRPr lang="fr-FR" dirty="0"/>
          </a:p>
          <a:p>
            <a:r>
              <a:rPr lang="fr-FR" dirty="0"/>
              <a:t>*Au XVIe siècle, c’est dans ce contexte japonais</a:t>
            </a:r>
          </a:p>
          <a:p>
            <a:r>
              <a:rPr lang="fr-FR" dirty="0"/>
              <a:t>A l’intérieur d’anarchie féodale et d’état de guerre généralisé</a:t>
            </a:r>
          </a:p>
          <a:p>
            <a:r>
              <a:rPr lang="fr-FR" dirty="0"/>
              <a:t>Et à l’extérieur d’expansion commerciale</a:t>
            </a:r>
          </a:p>
          <a:p>
            <a:r>
              <a:rPr lang="fr-FR" dirty="0"/>
              <a:t>Que les 1</a:t>
            </a:r>
            <a:r>
              <a:rPr lang="fr-FR" baseline="30000" dirty="0"/>
              <a:t>ers</a:t>
            </a:r>
            <a:r>
              <a:rPr lang="fr-FR" dirty="0"/>
              <a:t> Européens atteignent le Japon…</a:t>
            </a:r>
          </a:p>
          <a:p>
            <a:endParaRPr lang="fr-FR" sz="800" dirty="0"/>
          </a:p>
          <a:p>
            <a:r>
              <a:rPr lang="fr-FR" dirty="0"/>
              <a:t>*1543 : A </a:t>
            </a:r>
            <a:r>
              <a:rPr lang="fr-FR" dirty="0" err="1"/>
              <a:t>Hakata</a:t>
            </a:r>
            <a:r>
              <a:rPr lang="fr-FR" dirty="0"/>
              <a:t>, à l’ouest de Kyushu</a:t>
            </a:r>
          </a:p>
          <a:p>
            <a:r>
              <a:rPr lang="fr-FR" u="sng" dirty="0"/>
              <a:t>Arrivée des 1</a:t>
            </a:r>
            <a:r>
              <a:rPr lang="fr-FR" u="sng" baseline="30000" dirty="0"/>
              <a:t>ers</a:t>
            </a:r>
            <a:r>
              <a:rPr lang="fr-FR" u="sng" dirty="0"/>
              <a:t> Portugais</a:t>
            </a:r>
            <a:r>
              <a:rPr lang="fr-FR" dirty="0"/>
              <a:t> venus de Goa (1510) </a:t>
            </a:r>
          </a:p>
          <a:p>
            <a:endParaRPr lang="fr-FR" dirty="0"/>
          </a:p>
          <a:p>
            <a:r>
              <a:rPr lang="fr-FR" dirty="0"/>
              <a:t>NB : 1533-57 : Ils s’installent à Ningbo, puis à Macao en Chine</a:t>
            </a:r>
            <a:endParaRPr lang="fr-FR" u="sng" dirty="0"/>
          </a:p>
        </p:txBody>
      </p:sp>
      <p:pic>
        <p:nvPicPr>
          <p:cNvPr id="6" name="Image 5" descr="Une image contenant texte, carte, atlas, diagramme&#10;&#10;Description générée automatiquement">
            <a:extLst>
              <a:ext uri="{FF2B5EF4-FFF2-40B4-BE49-F238E27FC236}">
                <a16:creationId xmlns:a16="http://schemas.microsoft.com/office/drawing/2014/main" id="{6FF18D97-1ABD-FDB5-F3B7-10E07A6935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406" t="2936" r="26169" b="53264"/>
          <a:stretch/>
        </p:blipFill>
        <p:spPr>
          <a:xfrm>
            <a:off x="6237394" y="217137"/>
            <a:ext cx="5822678" cy="6066557"/>
          </a:xfrm>
          <a:prstGeom prst="rect">
            <a:avLst/>
          </a:prstGeom>
          <a:ln w="38100">
            <a:solidFill>
              <a:schemeClr val="tx1"/>
            </a:solidFill>
          </a:ln>
        </p:spPr>
      </p:pic>
      <p:sp>
        <p:nvSpPr>
          <p:cNvPr id="7" name="Ellipse 6">
            <a:extLst>
              <a:ext uri="{FF2B5EF4-FFF2-40B4-BE49-F238E27FC236}">
                <a16:creationId xmlns:a16="http://schemas.microsoft.com/office/drawing/2014/main" id="{221A2F85-0744-002E-B491-C3062C464B06}"/>
              </a:ext>
            </a:extLst>
          </p:cNvPr>
          <p:cNvSpPr/>
          <p:nvPr/>
        </p:nvSpPr>
        <p:spPr>
          <a:xfrm>
            <a:off x="10949106" y="1979237"/>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3F00E4FB-E7A3-9D1A-5477-E577D91FD540}"/>
              </a:ext>
            </a:extLst>
          </p:cNvPr>
          <p:cNvSpPr/>
          <p:nvPr/>
        </p:nvSpPr>
        <p:spPr>
          <a:xfrm>
            <a:off x="10429389" y="2586496"/>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5" name="Connecteur droit 14">
            <a:extLst>
              <a:ext uri="{FF2B5EF4-FFF2-40B4-BE49-F238E27FC236}">
                <a16:creationId xmlns:a16="http://schemas.microsoft.com/office/drawing/2014/main" id="{7B7E89EF-D100-C30F-94DB-2FFA4A7F47EA}"/>
              </a:ext>
            </a:extLst>
          </p:cNvPr>
          <p:cNvCxnSpPr>
            <a:cxnSpLocks/>
          </p:cNvCxnSpPr>
          <p:nvPr/>
        </p:nvCxnSpPr>
        <p:spPr>
          <a:xfrm flipH="1">
            <a:off x="8685110" y="5338916"/>
            <a:ext cx="1093071" cy="8168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57CD05A-1DA0-37DA-8CB2-2522F818CF74}"/>
              </a:ext>
            </a:extLst>
          </p:cNvPr>
          <p:cNvCxnSpPr>
            <a:cxnSpLocks/>
            <a:endCxn id="10" idx="4"/>
          </p:cNvCxnSpPr>
          <p:nvPr/>
        </p:nvCxnSpPr>
        <p:spPr>
          <a:xfrm flipV="1">
            <a:off x="8642428" y="5722986"/>
            <a:ext cx="118186" cy="560708"/>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B52873AA-4930-259A-E8A7-E16E359A4393}"/>
              </a:ext>
            </a:extLst>
          </p:cNvPr>
          <p:cNvSpPr/>
          <p:nvPr/>
        </p:nvSpPr>
        <p:spPr>
          <a:xfrm>
            <a:off x="8685110" y="5570586"/>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1BEDC3F6-17AC-F40C-48C5-E33F9E0D083D}"/>
              </a:ext>
            </a:extLst>
          </p:cNvPr>
          <p:cNvSpPr/>
          <p:nvPr/>
        </p:nvSpPr>
        <p:spPr>
          <a:xfrm>
            <a:off x="9231645" y="3370006"/>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1" name="Connecteur droit 20">
            <a:extLst>
              <a:ext uri="{FF2B5EF4-FFF2-40B4-BE49-F238E27FC236}">
                <a16:creationId xmlns:a16="http://schemas.microsoft.com/office/drawing/2014/main" id="{00194E79-B911-0695-F3BC-C817CF18D858}"/>
              </a:ext>
            </a:extLst>
          </p:cNvPr>
          <p:cNvCxnSpPr>
            <a:cxnSpLocks/>
          </p:cNvCxnSpPr>
          <p:nvPr/>
        </p:nvCxnSpPr>
        <p:spPr>
          <a:xfrm flipH="1">
            <a:off x="9778181" y="3517490"/>
            <a:ext cx="324464" cy="182142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0B749CF3-9452-B973-6F42-D966B80CC72C}"/>
              </a:ext>
            </a:extLst>
          </p:cNvPr>
          <p:cNvCxnSpPr>
            <a:cxnSpLocks/>
          </p:cNvCxnSpPr>
          <p:nvPr/>
        </p:nvCxnSpPr>
        <p:spPr>
          <a:xfrm flipH="1" flipV="1">
            <a:off x="9434939" y="3441290"/>
            <a:ext cx="655348" cy="7620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9A0BD01B-A90E-8366-C27E-D18FF9F5CB56}"/>
              </a:ext>
            </a:extLst>
          </p:cNvPr>
          <p:cNvCxnSpPr>
            <a:cxnSpLocks/>
          </p:cNvCxnSpPr>
          <p:nvPr/>
        </p:nvCxnSpPr>
        <p:spPr>
          <a:xfrm flipV="1">
            <a:off x="10102645" y="2738896"/>
            <a:ext cx="402248" cy="77859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49CB414F-D7E1-CDB2-322C-A0FF47CE2558}"/>
              </a:ext>
            </a:extLst>
          </p:cNvPr>
          <p:cNvSpPr/>
          <p:nvPr/>
        </p:nvSpPr>
        <p:spPr>
          <a:xfrm>
            <a:off x="10580397" y="274627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694553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4683-E8F4-9182-3530-59B006A13F2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661950D-0DB6-D8C5-9156-31FD1F2EB547}"/>
              </a:ext>
            </a:extLst>
          </p:cNvPr>
          <p:cNvSpPr/>
          <p:nvPr/>
        </p:nvSpPr>
        <p:spPr>
          <a:xfrm>
            <a:off x="102954" y="197345"/>
            <a:ext cx="5993046"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1543-1593 : Arrivée des 1</a:t>
            </a:r>
            <a:r>
              <a:rPr lang="fr-FR" b="1" baseline="30000" dirty="0"/>
              <a:t>ers</a:t>
            </a:r>
            <a:r>
              <a:rPr lang="fr-FR" b="1" dirty="0"/>
              <a:t> Européens : commerçants et jésuites portugais, franciscains espagnols ; Diffusion du christianisme</a:t>
            </a:r>
          </a:p>
          <a:p>
            <a:endParaRPr lang="fr-FR" dirty="0"/>
          </a:p>
          <a:p>
            <a:r>
              <a:rPr lang="fr-FR" dirty="0"/>
              <a:t>*1543 : Le commerce portugais Goa-Macao-</a:t>
            </a:r>
            <a:r>
              <a:rPr lang="fr-FR" dirty="0" err="1"/>
              <a:t>Hakata</a:t>
            </a:r>
            <a:r>
              <a:rPr lang="fr-FR" dirty="0"/>
              <a:t>, </a:t>
            </a:r>
            <a:r>
              <a:rPr lang="fr-FR" u="sng" dirty="0"/>
              <a:t>le 1</a:t>
            </a:r>
            <a:r>
              <a:rPr lang="fr-FR" u="sng" baseline="30000" dirty="0"/>
              <a:t>er</a:t>
            </a:r>
            <a:endParaRPr lang="fr-FR" u="sng" dirty="0"/>
          </a:p>
          <a:p>
            <a:r>
              <a:rPr lang="fr-FR" dirty="0"/>
              <a:t>Est très vite un succès</a:t>
            </a:r>
          </a:p>
          <a:p>
            <a:endParaRPr lang="fr-FR" dirty="0"/>
          </a:p>
          <a:p>
            <a:r>
              <a:rPr lang="fr-FR" dirty="0"/>
              <a:t>*La rivalité du moment entre Chine et Japon (voir plus loin)</a:t>
            </a:r>
          </a:p>
          <a:p>
            <a:r>
              <a:rPr lang="fr-FR" dirty="0"/>
              <a:t>Fait des Portugais des intermédiaires indispensables</a:t>
            </a:r>
          </a:p>
          <a:p>
            <a:endParaRPr lang="fr-FR" dirty="0"/>
          </a:p>
          <a:p>
            <a:r>
              <a:rPr lang="fr-FR" dirty="0"/>
              <a:t>*1543 : Un siècle d’ouverture, </a:t>
            </a:r>
            <a:r>
              <a:rPr lang="fr-FR" u="sng" dirty="0"/>
              <a:t>plus qu’en Chine</a:t>
            </a:r>
            <a:r>
              <a:rPr lang="fr-FR" dirty="0"/>
              <a:t>, commence</a:t>
            </a:r>
          </a:p>
          <a:p>
            <a:r>
              <a:rPr lang="fr-FR" dirty="0"/>
              <a:t>Les échanges se développent</a:t>
            </a:r>
          </a:p>
          <a:p>
            <a:r>
              <a:rPr lang="fr-FR" u="sng" dirty="0"/>
              <a:t>Argent japonais</a:t>
            </a:r>
            <a:r>
              <a:rPr lang="fr-FR" dirty="0"/>
              <a:t> contre soie et porcelaine chinoises</a:t>
            </a:r>
          </a:p>
          <a:p>
            <a:r>
              <a:rPr lang="fr-FR" u="sng" dirty="0"/>
              <a:t>Et armes à feu européennes, les mousquets</a:t>
            </a:r>
          </a:p>
          <a:p>
            <a:endParaRPr lang="fr-FR" dirty="0"/>
          </a:p>
          <a:p>
            <a:r>
              <a:rPr lang="fr-FR" dirty="0"/>
              <a:t>NB : Les mines d’argent japonaises représentent le principal lieu de production hors d’Amérique jusqu’au XIXe siècle</a:t>
            </a:r>
          </a:p>
          <a:p>
            <a:endParaRPr lang="fr-FR" dirty="0"/>
          </a:p>
          <a:p>
            <a:r>
              <a:rPr lang="fr-FR" dirty="0"/>
              <a:t>*1571 : Nagasaki, du clan </a:t>
            </a:r>
            <a:r>
              <a:rPr lang="fr-FR" dirty="0" err="1"/>
              <a:t>Omura</a:t>
            </a:r>
            <a:r>
              <a:rPr lang="fr-FR" dirty="0"/>
              <a:t>, devient le port officiel</a:t>
            </a:r>
          </a:p>
          <a:p>
            <a:endParaRPr lang="fr-FR" dirty="0"/>
          </a:p>
          <a:p>
            <a:r>
              <a:rPr lang="fr-FR" dirty="0"/>
              <a:t>*Et en même temps que le commerce européen</a:t>
            </a:r>
          </a:p>
          <a:p>
            <a:r>
              <a:rPr lang="fr-FR" dirty="0"/>
              <a:t>Vient le christianisme…</a:t>
            </a:r>
          </a:p>
        </p:txBody>
      </p:sp>
      <p:pic>
        <p:nvPicPr>
          <p:cNvPr id="6" name="Image 5" descr="Une image contenant texte, carte, atlas, diagramme&#10;&#10;Description générée automatiquement">
            <a:extLst>
              <a:ext uri="{FF2B5EF4-FFF2-40B4-BE49-F238E27FC236}">
                <a16:creationId xmlns:a16="http://schemas.microsoft.com/office/drawing/2014/main" id="{F4628098-C30D-1754-C5EA-64DD02FFB0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406" t="2936" r="26169" b="53264"/>
          <a:stretch/>
        </p:blipFill>
        <p:spPr>
          <a:xfrm>
            <a:off x="6237394" y="217137"/>
            <a:ext cx="5822678" cy="6066557"/>
          </a:xfrm>
          <a:prstGeom prst="rect">
            <a:avLst/>
          </a:prstGeom>
          <a:ln w="38100">
            <a:solidFill>
              <a:schemeClr val="tx1"/>
            </a:solidFill>
          </a:ln>
        </p:spPr>
      </p:pic>
      <p:sp>
        <p:nvSpPr>
          <p:cNvPr id="7" name="Ellipse 6">
            <a:extLst>
              <a:ext uri="{FF2B5EF4-FFF2-40B4-BE49-F238E27FC236}">
                <a16:creationId xmlns:a16="http://schemas.microsoft.com/office/drawing/2014/main" id="{C7664048-B311-8334-20F6-0A57EF0ECCEE}"/>
              </a:ext>
            </a:extLst>
          </p:cNvPr>
          <p:cNvSpPr/>
          <p:nvPr/>
        </p:nvSpPr>
        <p:spPr>
          <a:xfrm>
            <a:off x="10949106" y="1979237"/>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74F6032A-558E-844D-A598-8B955D77FBBA}"/>
              </a:ext>
            </a:extLst>
          </p:cNvPr>
          <p:cNvSpPr/>
          <p:nvPr/>
        </p:nvSpPr>
        <p:spPr>
          <a:xfrm>
            <a:off x="10429389" y="2586496"/>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5" name="Connecteur droit 14">
            <a:extLst>
              <a:ext uri="{FF2B5EF4-FFF2-40B4-BE49-F238E27FC236}">
                <a16:creationId xmlns:a16="http://schemas.microsoft.com/office/drawing/2014/main" id="{C2F04329-3077-3E92-157E-77A2F6279742}"/>
              </a:ext>
            </a:extLst>
          </p:cNvPr>
          <p:cNvCxnSpPr>
            <a:cxnSpLocks/>
          </p:cNvCxnSpPr>
          <p:nvPr/>
        </p:nvCxnSpPr>
        <p:spPr>
          <a:xfrm flipH="1">
            <a:off x="8685110" y="5338916"/>
            <a:ext cx="1093071" cy="81682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E252419D-A24A-8256-09A7-ACF9A8BD95E6}"/>
              </a:ext>
            </a:extLst>
          </p:cNvPr>
          <p:cNvCxnSpPr>
            <a:cxnSpLocks/>
            <a:endCxn id="10" idx="4"/>
          </p:cNvCxnSpPr>
          <p:nvPr/>
        </p:nvCxnSpPr>
        <p:spPr>
          <a:xfrm flipV="1">
            <a:off x="8642428" y="5722986"/>
            <a:ext cx="118186" cy="560708"/>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98B58EB-C437-3A83-0920-78292F1A26D2}"/>
              </a:ext>
            </a:extLst>
          </p:cNvPr>
          <p:cNvSpPr/>
          <p:nvPr/>
        </p:nvSpPr>
        <p:spPr>
          <a:xfrm>
            <a:off x="8685110" y="5570586"/>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C76EBB2F-50D8-21E9-E58E-9A6E99C99CF1}"/>
              </a:ext>
            </a:extLst>
          </p:cNvPr>
          <p:cNvSpPr/>
          <p:nvPr/>
        </p:nvSpPr>
        <p:spPr>
          <a:xfrm>
            <a:off x="9231645" y="3370006"/>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1" name="Connecteur droit 20">
            <a:extLst>
              <a:ext uri="{FF2B5EF4-FFF2-40B4-BE49-F238E27FC236}">
                <a16:creationId xmlns:a16="http://schemas.microsoft.com/office/drawing/2014/main" id="{1E6F8E39-D56C-70A6-9645-5E3044536875}"/>
              </a:ext>
            </a:extLst>
          </p:cNvPr>
          <p:cNvCxnSpPr>
            <a:cxnSpLocks/>
          </p:cNvCxnSpPr>
          <p:nvPr/>
        </p:nvCxnSpPr>
        <p:spPr>
          <a:xfrm flipH="1">
            <a:off x="9778181" y="3517490"/>
            <a:ext cx="324464" cy="182142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B541C2F8-9055-B4DC-2BB7-D4CC2DE4F8D0}"/>
              </a:ext>
            </a:extLst>
          </p:cNvPr>
          <p:cNvCxnSpPr>
            <a:cxnSpLocks/>
          </p:cNvCxnSpPr>
          <p:nvPr/>
        </p:nvCxnSpPr>
        <p:spPr>
          <a:xfrm flipH="1" flipV="1">
            <a:off x="9434939" y="3441290"/>
            <a:ext cx="655348" cy="7620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E11156C4-B2D4-B252-BECE-4D42C8BE1A33}"/>
              </a:ext>
            </a:extLst>
          </p:cNvPr>
          <p:cNvCxnSpPr>
            <a:cxnSpLocks/>
          </p:cNvCxnSpPr>
          <p:nvPr/>
        </p:nvCxnSpPr>
        <p:spPr>
          <a:xfrm flipV="1">
            <a:off x="10102645" y="2738896"/>
            <a:ext cx="402248" cy="77859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733C7F19-8E24-3377-EC49-2B8335303F01}"/>
              </a:ext>
            </a:extLst>
          </p:cNvPr>
          <p:cNvSpPr/>
          <p:nvPr/>
        </p:nvSpPr>
        <p:spPr>
          <a:xfrm>
            <a:off x="10580397" y="274627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834424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668D3-AF36-A017-92A4-C1C4952B84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1063B1-8F86-F2B5-AC67-A4CBA9B309BC}"/>
              </a:ext>
            </a:extLst>
          </p:cNvPr>
          <p:cNvSpPr/>
          <p:nvPr/>
        </p:nvSpPr>
        <p:spPr>
          <a:xfrm>
            <a:off x="102954" y="197345"/>
            <a:ext cx="4506542"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1543-1593 : Arrivée des 1</a:t>
            </a:r>
            <a:r>
              <a:rPr lang="fr-FR" b="1" baseline="30000" dirty="0"/>
              <a:t>ers</a:t>
            </a:r>
            <a:r>
              <a:rPr lang="fr-FR" b="1" dirty="0"/>
              <a:t> Européens : commerçants et jésuites portugais, franciscains espagnols ; Diffusion du christianisme</a:t>
            </a:r>
          </a:p>
          <a:p>
            <a:endParaRPr lang="fr-FR" dirty="0"/>
          </a:p>
          <a:p>
            <a:r>
              <a:rPr lang="fr-FR" dirty="0"/>
              <a:t>*1549 : Arrivée du christianisme</a:t>
            </a:r>
          </a:p>
          <a:p>
            <a:r>
              <a:rPr lang="fr-FR" dirty="0"/>
              <a:t>Avec les jésuites, sur des navires portugais</a:t>
            </a:r>
          </a:p>
          <a:p>
            <a:endParaRPr lang="fr-FR" dirty="0"/>
          </a:p>
          <a:p>
            <a:r>
              <a:rPr lang="fr-FR" dirty="0"/>
              <a:t>*1549-51</a:t>
            </a:r>
          </a:p>
          <a:p>
            <a:r>
              <a:rPr lang="fr-FR" dirty="0"/>
              <a:t>Après Goa, Ceylan, Malacca, les îles Moluques</a:t>
            </a:r>
          </a:p>
          <a:p>
            <a:r>
              <a:rPr lang="fr-FR" dirty="0"/>
              <a:t>Le jésuite </a:t>
            </a:r>
            <a:r>
              <a:rPr lang="fr-FR" u="sng" dirty="0"/>
              <a:t>François-Xavier</a:t>
            </a:r>
            <a:r>
              <a:rPr lang="fr-FR" dirty="0"/>
              <a:t> séjourne au Japon</a:t>
            </a:r>
          </a:p>
          <a:p>
            <a:endParaRPr lang="fr-FR" dirty="0"/>
          </a:p>
          <a:p>
            <a:r>
              <a:rPr lang="fr-FR" dirty="0"/>
              <a:t>1</a:t>
            </a:r>
            <a:r>
              <a:rPr lang="fr-FR" baseline="30000" dirty="0"/>
              <a:t>ères</a:t>
            </a:r>
            <a:r>
              <a:rPr lang="fr-FR" dirty="0"/>
              <a:t> conversions, surtout à Kyushu</a:t>
            </a:r>
          </a:p>
          <a:p>
            <a:r>
              <a:rPr lang="fr-FR" dirty="0"/>
              <a:t>Et 1</a:t>
            </a:r>
            <a:r>
              <a:rPr lang="fr-FR" baseline="30000" dirty="0"/>
              <a:t>ères</a:t>
            </a:r>
            <a:r>
              <a:rPr lang="fr-FR" dirty="0"/>
              <a:t> missions : </a:t>
            </a:r>
            <a:r>
              <a:rPr lang="fr-FR" dirty="0" err="1"/>
              <a:t>Hakata</a:t>
            </a:r>
            <a:r>
              <a:rPr lang="fr-FR" dirty="0"/>
              <a:t>, Nagasaki,…</a:t>
            </a:r>
          </a:p>
          <a:p>
            <a:endParaRPr lang="fr-FR" dirty="0"/>
          </a:p>
          <a:p>
            <a:r>
              <a:rPr lang="fr-FR" dirty="0"/>
              <a:t>*1550-70</a:t>
            </a:r>
          </a:p>
          <a:p>
            <a:r>
              <a:rPr lang="fr-FR" dirty="0"/>
              <a:t>Constatant que cela rassure les Portugais</a:t>
            </a:r>
          </a:p>
          <a:p>
            <a:r>
              <a:rPr lang="fr-FR" dirty="0"/>
              <a:t>Des daimyos de Kyushu se convertissent</a:t>
            </a:r>
          </a:p>
          <a:p>
            <a:r>
              <a:rPr lang="fr-FR" dirty="0"/>
              <a:t>Dont opportunément les </a:t>
            </a:r>
            <a:r>
              <a:rPr lang="fr-FR" dirty="0" err="1"/>
              <a:t>Omura</a:t>
            </a:r>
            <a:r>
              <a:rPr lang="fr-FR" dirty="0"/>
              <a:t> de Nagasaki</a:t>
            </a:r>
          </a:p>
        </p:txBody>
      </p:sp>
      <p:pic>
        <p:nvPicPr>
          <p:cNvPr id="6" name="Image 5" descr="Une image contenant texte, carte, atlas, diagramme&#10;&#10;Description générée automatiquement">
            <a:extLst>
              <a:ext uri="{FF2B5EF4-FFF2-40B4-BE49-F238E27FC236}">
                <a16:creationId xmlns:a16="http://schemas.microsoft.com/office/drawing/2014/main" id="{179C5657-7DD8-5A61-6E5C-532EA846BB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6226" t="8965" r="28575" b="71691"/>
          <a:stretch/>
        </p:blipFill>
        <p:spPr>
          <a:xfrm>
            <a:off x="4795726" y="197344"/>
            <a:ext cx="7293320" cy="5761003"/>
          </a:xfrm>
          <a:prstGeom prst="rect">
            <a:avLst/>
          </a:prstGeom>
          <a:ln w="38100">
            <a:solidFill>
              <a:schemeClr val="tx1"/>
            </a:solidFill>
          </a:ln>
        </p:spPr>
      </p:pic>
      <p:sp>
        <p:nvSpPr>
          <p:cNvPr id="2" name="Ellipse 1">
            <a:extLst>
              <a:ext uri="{FF2B5EF4-FFF2-40B4-BE49-F238E27FC236}">
                <a16:creationId xmlns:a16="http://schemas.microsoft.com/office/drawing/2014/main" id="{44142C8E-FA66-0409-2248-8612990AC7A9}"/>
              </a:ext>
            </a:extLst>
          </p:cNvPr>
          <p:cNvSpPr/>
          <p:nvPr/>
        </p:nvSpPr>
        <p:spPr>
          <a:xfrm>
            <a:off x="10511616" y="23497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012F7717-C52C-7B63-014D-624688157506}"/>
              </a:ext>
            </a:extLst>
          </p:cNvPr>
          <p:cNvSpPr/>
          <p:nvPr/>
        </p:nvSpPr>
        <p:spPr>
          <a:xfrm>
            <a:off x="9325132" y="397468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2D17EF8F-80A4-BD9D-3D82-BF73CD742F5F}"/>
              </a:ext>
            </a:extLst>
          </p:cNvPr>
          <p:cNvSpPr/>
          <p:nvPr/>
        </p:nvSpPr>
        <p:spPr>
          <a:xfrm>
            <a:off x="9051765" y="3463644"/>
            <a:ext cx="349997" cy="365407"/>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8" name="Connecteur droit avec flèche 17">
            <a:extLst>
              <a:ext uri="{FF2B5EF4-FFF2-40B4-BE49-F238E27FC236}">
                <a16:creationId xmlns:a16="http://schemas.microsoft.com/office/drawing/2014/main" id="{EED234D9-B24B-F20E-CB5E-8F561875F253}"/>
              </a:ext>
            </a:extLst>
          </p:cNvPr>
          <p:cNvCxnSpPr>
            <a:cxnSpLocks/>
          </p:cNvCxnSpPr>
          <p:nvPr/>
        </p:nvCxnSpPr>
        <p:spPr>
          <a:xfrm flipV="1">
            <a:off x="8512471" y="3800592"/>
            <a:ext cx="701935" cy="223395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77C75E08-5A74-D9B1-0BB7-10C0F3851D42}"/>
              </a:ext>
            </a:extLst>
          </p:cNvPr>
          <p:cNvSpPr/>
          <p:nvPr/>
        </p:nvSpPr>
        <p:spPr>
          <a:xfrm>
            <a:off x="9878388" y="454926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3" name="Ellipse 22">
            <a:extLst>
              <a:ext uri="{FF2B5EF4-FFF2-40B4-BE49-F238E27FC236}">
                <a16:creationId xmlns:a16="http://schemas.microsoft.com/office/drawing/2014/main" id="{B1C00B23-D2B2-5A0E-78B7-D06E2C8A6857}"/>
              </a:ext>
            </a:extLst>
          </p:cNvPr>
          <p:cNvSpPr/>
          <p:nvPr/>
        </p:nvSpPr>
        <p:spPr>
          <a:xfrm>
            <a:off x="9727380" y="280745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4" name="Ellipse 23">
            <a:extLst>
              <a:ext uri="{FF2B5EF4-FFF2-40B4-BE49-F238E27FC236}">
                <a16:creationId xmlns:a16="http://schemas.microsoft.com/office/drawing/2014/main" id="{FDDD88D2-FDEA-365F-332B-A6F5E6477445}"/>
              </a:ext>
            </a:extLst>
          </p:cNvPr>
          <p:cNvSpPr/>
          <p:nvPr/>
        </p:nvSpPr>
        <p:spPr>
          <a:xfrm>
            <a:off x="9174124" y="32766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16711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DCB00-1211-4764-3A05-C69B2A9158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8AFA23-081D-3E5C-17C3-335BC16AB3AD}"/>
              </a:ext>
            </a:extLst>
          </p:cNvPr>
          <p:cNvSpPr/>
          <p:nvPr/>
        </p:nvSpPr>
        <p:spPr>
          <a:xfrm>
            <a:off x="102953" y="197345"/>
            <a:ext cx="7198905" cy="5355312"/>
          </a:xfrm>
          <a:prstGeom prst="rect">
            <a:avLst/>
          </a:prstGeom>
          <a:solidFill>
            <a:schemeClr val="tx2">
              <a:lumMod val="20000"/>
              <a:lumOff val="80000"/>
            </a:schemeClr>
          </a:solidFill>
          <a:ln w="38100">
            <a:solidFill>
              <a:schemeClr val="tx1"/>
            </a:solidFill>
          </a:ln>
        </p:spPr>
        <p:txBody>
          <a:bodyPr wrap="square">
            <a:spAutoFit/>
          </a:bodyPr>
          <a:lstStyle/>
          <a:p>
            <a:r>
              <a:rPr lang="fr-FR" b="1" dirty="0"/>
              <a:t>1543-1593 : Arrivée des 1</a:t>
            </a:r>
            <a:r>
              <a:rPr lang="fr-FR" b="1" baseline="30000" dirty="0"/>
              <a:t>ers</a:t>
            </a:r>
            <a:r>
              <a:rPr lang="fr-FR" b="1" dirty="0"/>
              <a:t> Européens : commerçants et jésuites portugais, franciscains espagnols ; Diffusion du christianisme</a:t>
            </a:r>
          </a:p>
          <a:p>
            <a:endParaRPr lang="fr-FR" dirty="0"/>
          </a:p>
          <a:p>
            <a:r>
              <a:rPr lang="fr-FR" dirty="0"/>
              <a:t>*1585 : Bulle papale </a:t>
            </a:r>
            <a:r>
              <a:rPr lang="fr-FR" i="1" dirty="0"/>
              <a:t>Ex </a:t>
            </a:r>
            <a:r>
              <a:rPr lang="fr-FR" i="1" dirty="0" err="1"/>
              <a:t>Pastoralis</a:t>
            </a:r>
            <a:r>
              <a:rPr lang="fr-FR" i="1" dirty="0"/>
              <a:t> </a:t>
            </a:r>
            <a:r>
              <a:rPr lang="fr-FR" i="1" dirty="0" err="1"/>
              <a:t>Officio</a:t>
            </a:r>
            <a:endParaRPr lang="fr-FR" i="1" dirty="0"/>
          </a:p>
          <a:p>
            <a:r>
              <a:rPr lang="fr-FR" dirty="0"/>
              <a:t>Monopole de l’évangélisation aux jésuites</a:t>
            </a:r>
          </a:p>
          <a:p>
            <a:endParaRPr lang="fr-FR" dirty="0"/>
          </a:p>
          <a:p>
            <a:r>
              <a:rPr lang="fr-FR" dirty="0"/>
              <a:t>Mais…</a:t>
            </a:r>
          </a:p>
          <a:p>
            <a:r>
              <a:rPr lang="fr-FR" dirty="0"/>
              <a:t>*1565 : Venus de Nouvelle-Espagne (Mexique)</a:t>
            </a:r>
          </a:p>
          <a:p>
            <a:r>
              <a:rPr lang="fr-FR" dirty="0"/>
              <a:t>Les Espagnols s’installent aux Philippines, puis arrivent eux aussi à Nagasaki</a:t>
            </a:r>
          </a:p>
          <a:p>
            <a:endParaRPr lang="fr-FR" dirty="0"/>
          </a:p>
          <a:p>
            <a:r>
              <a:rPr lang="fr-FR" dirty="0"/>
              <a:t>*Conséquence : Malgré une domination maintenue des Portugais</a:t>
            </a:r>
          </a:p>
          <a:p>
            <a:r>
              <a:rPr lang="fr-FR" dirty="0"/>
              <a:t>- Une rivalité commerciale s’installe entre Macao et Manille</a:t>
            </a:r>
          </a:p>
          <a:p>
            <a:r>
              <a:rPr lang="fr-FR" dirty="0"/>
              <a:t>- Doublée d’une rivalité religieuse</a:t>
            </a:r>
          </a:p>
          <a:p>
            <a:r>
              <a:rPr lang="fr-FR" dirty="0"/>
              <a:t>Avec l’arrivée des franciscains espagnols en 1593</a:t>
            </a:r>
          </a:p>
          <a:p>
            <a:endParaRPr lang="fr-FR" dirty="0"/>
          </a:p>
          <a:p>
            <a:r>
              <a:rPr lang="fr-FR" dirty="0"/>
              <a:t>*A suivre…</a:t>
            </a:r>
          </a:p>
          <a:p>
            <a:endParaRPr lang="fr-FR" dirty="0"/>
          </a:p>
          <a:p>
            <a:r>
              <a:rPr lang="fr-FR" dirty="0"/>
              <a:t>*1338-1573 : Période des 2</a:t>
            </a:r>
            <a:r>
              <a:rPr lang="fr-FR" baseline="30000" dirty="0"/>
              <a:t>èmes</a:t>
            </a:r>
            <a:r>
              <a:rPr lang="fr-FR" dirty="0"/>
              <a:t> shoguns Ashikaga</a:t>
            </a:r>
          </a:p>
          <a:p>
            <a:r>
              <a:rPr lang="fr-FR" dirty="0"/>
              <a:t>Bilan…</a:t>
            </a:r>
          </a:p>
        </p:txBody>
      </p:sp>
      <p:pic>
        <p:nvPicPr>
          <p:cNvPr id="6" name="Image 5" descr="Une image contenant texte, carte, atlas, diagramme&#10;&#10;Description générée automatiquement">
            <a:extLst>
              <a:ext uri="{FF2B5EF4-FFF2-40B4-BE49-F238E27FC236}">
                <a16:creationId xmlns:a16="http://schemas.microsoft.com/office/drawing/2014/main" id="{D116D8B6-C732-4EDC-6A7B-13B1E1A310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 t="98" r="257" b="-341"/>
          <a:stretch/>
        </p:blipFill>
        <p:spPr>
          <a:xfrm>
            <a:off x="7496118" y="111029"/>
            <a:ext cx="4592928" cy="6635941"/>
          </a:xfrm>
          <a:prstGeom prst="rect">
            <a:avLst/>
          </a:prstGeom>
          <a:ln w="38100">
            <a:solidFill>
              <a:schemeClr val="tx1"/>
            </a:solidFill>
          </a:ln>
        </p:spPr>
      </p:pic>
      <p:sp>
        <p:nvSpPr>
          <p:cNvPr id="2" name="Ellipse 1">
            <a:extLst>
              <a:ext uri="{FF2B5EF4-FFF2-40B4-BE49-F238E27FC236}">
                <a16:creationId xmlns:a16="http://schemas.microsoft.com/office/drawing/2014/main" id="{2065ED64-68DD-84B1-3F6E-0CF3762BE964}"/>
              </a:ext>
            </a:extLst>
          </p:cNvPr>
          <p:cNvSpPr/>
          <p:nvPr/>
        </p:nvSpPr>
        <p:spPr>
          <a:xfrm>
            <a:off x="10359216" y="995125"/>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A484731B-4BBD-9D1A-CE91-1FAACBF19792}"/>
              </a:ext>
            </a:extLst>
          </p:cNvPr>
          <p:cNvSpPr/>
          <p:nvPr/>
        </p:nvSpPr>
        <p:spPr>
          <a:xfrm>
            <a:off x="10228847" y="3939014"/>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8" name="Connecteur droit avec flèche 17">
            <a:extLst>
              <a:ext uri="{FF2B5EF4-FFF2-40B4-BE49-F238E27FC236}">
                <a16:creationId xmlns:a16="http://schemas.microsoft.com/office/drawing/2014/main" id="{76C74199-7A3D-CEE0-6D56-8A7A7C8672CD}"/>
              </a:ext>
            </a:extLst>
          </p:cNvPr>
          <p:cNvCxnSpPr>
            <a:cxnSpLocks/>
          </p:cNvCxnSpPr>
          <p:nvPr/>
        </p:nvCxnSpPr>
        <p:spPr>
          <a:xfrm flipV="1">
            <a:off x="9738281" y="1592080"/>
            <a:ext cx="364290" cy="132100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DDE750DF-B61B-5C19-F23A-EF1CBCF632BC}"/>
              </a:ext>
            </a:extLst>
          </p:cNvPr>
          <p:cNvSpPr/>
          <p:nvPr/>
        </p:nvSpPr>
        <p:spPr>
          <a:xfrm>
            <a:off x="8401745" y="5408112"/>
            <a:ext cx="151008" cy="152400"/>
          </a:xfrm>
          <a:prstGeom prst="ellipse">
            <a:avLst/>
          </a:prstGeom>
          <a:solidFill>
            <a:schemeClr val="accent4">
              <a:lumMod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3" name="Ellipse 22">
            <a:extLst>
              <a:ext uri="{FF2B5EF4-FFF2-40B4-BE49-F238E27FC236}">
                <a16:creationId xmlns:a16="http://schemas.microsoft.com/office/drawing/2014/main" id="{8CCDD199-FFEE-99A4-1EB8-BF440AD560E7}"/>
              </a:ext>
            </a:extLst>
          </p:cNvPr>
          <p:cNvSpPr/>
          <p:nvPr/>
        </p:nvSpPr>
        <p:spPr>
          <a:xfrm>
            <a:off x="10070149" y="1435858"/>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4" name="Ellipse 23">
            <a:extLst>
              <a:ext uri="{FF2B5EF4-FFF2-40B4-BE49-F238E27FC236}">
                <a16:creationId xmlns:a16="http://schemas.microsoft.com/office/drawing/2014/main" id="{A8841A8E-8A4C-8FCE-3DC8-37D9F3382388}"/>
              </a:ext>
            </a:extLst>
          </p:cNvPr>
          <p:cNvSpPr/>
          <p:nvPr/>
        </p:nvSpPr>
        <p:spPr>
          <a:xfrm>
            <a:off x="9289362" y="280711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8" name="Connecteur droit avec flèche 7">
            <a:extLst>
              <a:ext uri="{FF2B5EF4-FFF2-40B4-BE49-F238E27FC236}">
                <a16:creationId xmlns:a16="http://schemas.microsoft.com/office/drawing/2014/main" id="{70CE067E-454E-E3D0-9879-81B6A2EC05DD}"/>
              </a:ext>
            </a:extLst>
          </p:cNvPr>
          <p:cNvCxnSpPr>
            <a:cxnSpLocks/>
            <a:endCxn id="24" idx="4"/>
          </p:cNvCxnSpPr>
          <p:nvPr/>
        </p:nvCxnSpPr>
        <p:spPr>
          <a:xfrm flipV="1">
            <a:off x="9213858" y="2959511"/>
            <a:ext cx="151008" cy="200514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999CC98-C52B-14AC-529F-DC6CA5B6B932}"/>
              </a:ext>
            </a:extLst>
          </p:cNvPr>
          <p:cNvCxnSpPr>
            <a:cxnSpLocks/>
          </p:cNvCxnSpPr>
          <p:nvPr/>
        </p:nvCxnSpPr>
        <p:spPr>
          <a:xfrm>
            <a:off x="7528987" y="4521200"/>
            <a:ext cx="872758" cy="886912"/>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9F90888-5D14-4223-BC39-FA547409F256}"/>
              </a:ext>
            </a:extLst>
          </p:cNvPr>
          <p:cNvCxnSpPr>
            <a:cxnSpLocks/>
            <a:stCxn id="19" idx="5"/>
          </p:cNvCxnSpPr>
          <p:nvPr/>
        </p:nvCxnSpPr>
        <p:spPr>
          <a:xfrm>
            <a:off x="8530638" y="5538194"/>
            <a:ext cx="223895" cy="168339"/>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5DE5372-BD16-BFB4-29DA-58AD6AE1FAE2}"/>
              </a:ext>
            </a:extLst>
          </p:cNvPr>
          <p:cNvCxnSpPr>
            <a:cxnSpLocks/>
            <a:stCxn id="4" idx="0"/>
            <a:endCxn id="23" idx="5"/>
          </p:cNvCxnSpPr>
          <p:nvPr/>
        </p:nvCxnSpPr>
        <p:spPr>
          <a:xfrm flipH="1" flipV="1">
            <a:off x="10199042" y="1565940"/>
            <a:ext cx="105309" cy="237307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D23E1F54-344B-6968-A5C3-30DCE353ADB4}"/>
              </a:ext>
            </a:extLst>
          </p:cNvPr>
          <p:cNvCxnSpPr>
            <a:cxnSpLocks/>
            <a:endCxn id="4" idx="6"/>
          </p:cNvCxnSpPr>
          <p:nvPr/>
        </p:nvCxnSpPr>
        <p:spPr>
          <a:xfrm flipH="1">
            <a:off x="10379855" y="4015214"/>
            <a:ext cx="423612" cy="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B82386AD-CF7B-A565-71C0-7A6086036C2C}"/>
              </a:ext>
            </a:extLst>
          </p:cNvPr>
          <p:cNvCxnSpPr>
            <a:cxnSpLocks/>
          </p:cNvCxnSpPr>
          <p:nvPr/>
        </p:nvCxnSpPr>
        <p:spPr>
          <a:xfrm flipV="1">
            <a:off x="8754533" y="4964656"/>
            <a:ext cx="459325" cy="741877"/>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55968404-030B-A66D-A6D0-E1273DA8A660}"/>
              </a:ext>
            </a:extLst>
          </p:cNvPr>
          <p:cNvCxnSpPr>
            <a:cxnSpLocks/>
            <a:stCxn id="24" idx="6"/>
          </p:cNvCxnSpPr>
          <p:nvPr/>
        </p:nvCxnSpPr>
        <p:spPr>
          <a:xfrm>
            <a:off x="9440370" y="2883311"/>
            <a:ext cx="297911" cy="2977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359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0E8B-5793-DD7D-8129-69AE9EBCA0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2506707-17F2-F88A-B6B6-D4844CC0E129}"/>
              </a:ext>
            </a:extLst>
          </p:cNvPr>
          <p:cNvSpPr/>
          <p:nvPr/>
        </p:nvSpPr>
        <p:spPr>
          <a:xfrm>
            <a:off x="102954" y="197345"/>
            <a:ext cx="5443408" cy="6186309"/>
          </a:xfrm>
          <a:prstGeom prst="rect">
            <a:avLst/>
          </a:prstGeom>
          <a:solidFill>
            <a:schemeClr val="tx2">
              <a:lumMod val="20000"/>
              <a:lumOff val="80000"/>
            </a:schemeClr>
          </a:solidFill>
          <a:ln w="38100">
            <a:solidFill>
              <a:schemeClr val="tx1"/>
            </a:solidFill>
          </a:ln>
        </p:spPr>
        <p:txBody>
          <a:bodyPr wrap="square">
            <a:spAutoFit/>
          </a:bodyPr>
          <a:lstStyle/>
          <a:p>
            <a:r>
              <a:rPr lang="fr-FR" dirty="0"/>
              <a:t>*Au milieu du XVIe siècle…</a:t>
            </a:r>
          </a:p>
          <a:p>
            <a:endParaRPr lang="fr-FR" dirty="0"/>
          </a:p>
          <a:p>
            <a:r>
              <a:rPr lang="fr-FR" dirty="0"/>
              <a:t>*Un Japon féodal sans unité, plus de pouvoir central</a:t>
            </a:r>
          </a:p>
          <a:p>
            <a:r>
              <a:rPr lang="fr-FR" dirty="0"/>
              <a:t>Et les </a:t>
            </a:r>
            <a:r>
              <a:rPr lang="fr-FR" i="1" dirty="0"/>
              <a:t>daimyos</a:t>
            </a:r>
            <a:r>
              <a:rPr lang="fr-FR" dirty="0"/>
              <a:t> en conflits permanents</a:t>
            </a:r>
          </a:p>
          <a:p>
            <a:r>
              <a:rPr lang="fr-FR" dirty="0"/>
              <a:t>Seuls véritables pouvoirs</a:t>
            </a:r>
          </a:p>
          <a:p>
            <a:endParaRPr lang="fr-FR" dirty="0"/>
          </a:p>
          <a:p>
            <a:r>
              <a:rPr lang="fr-FR" dirty="0"/>
              <a:t>*Mais en même temps…</a:t>
            </a:r>
          </a:p>
          <a:p>
            <a:endParaRPr lang="fr-FR" dirty="0"/>
          </a:p>
          <a:p>
            <a:r>
              <a:rPr lang="fr-FR" dirty="0"/>
              <a:t>a) 1200-1550 : En quatre siècles</a:t>
            </a:r>
          </a:p>
          <a:p>
            <a:r>
              <a:rPr lang="fr-FR" dirty="0"/>
              <a:t>Et malgré une anarchie croissante</a:t>
            </a:r>
          </a:p>
          <a:p>
            <a:r>
              <a:rPr lang="fr-FR" dirty="0"/>
              <a:t>Le Japon s’est développé…</a:t>
            </a:r>
          </a:p>
          <a:p>
            <a:endParaRPr lang="fr-FR" dirty="0"/>
          </a:p>
          <a:p>
            <a:r>
              <a:rPr lang="fr-FR" dirty="0"/>
              <a:t>*</a:t>
            </a:r>
            <a:r>
              <a:rPr lang="fr-FR" i="1" dirty="0"/>
              <a:t>Au XIIe siècle, le Japon faisait l’effet d’une contrée retardataire, que la faiblesse de son économie condamnait à demeurer en marge du monde civilisé…</a:t>
            </a:r>
          </a:p>
          <a:p>
            <a:endParaRPr lang="fr-FR" i="1" dirty="0"/>
          </a:p>
          <a:p>
            <a:r>
              <a:rPr lang="fr-FR" i="1" dirty="0"/>
              <a:t>Quatre siècles plus tard, on se demande s’il s’agit bien du même pays. Paradoxalement, les Japonais sortent grandis de leur longue période d’anarchie féodale et peuvent désormais traiter en égaux avec les marchands européens et même avec les Chinois…</a:t>
            </a:r>
          </a:p>
          <a:p>
            <a:r>
              <a:rPr lang="fr-FR" dirty="0" err="1"/>
              <a:t>Reischauer</a:t>
            </a:r>
            <a:r>
              <a:rPr lang="fr-FR" dirty="0"/>
              <a:t>, p. 94</a:t>
            </a:r>
          </a:p>
        </p:txBody>
      </p:sp>
      <p:pic>
        <p:nvPicPr>
          <p:cNvPr id="4" name="Image 3" descr="Une image contenant texte, carte, atlas, diagramme&#10;&#10;Description générée automatiquement">
            <a:extLst>
              <a:ext uri="{FF2B5EF4-FFF2-40B4-BE49-F238E27FC236}">
                <a16:creationId xmlns:a16="http://schemas.microsoft.com/office/drawing/2014/main" id="{EB3156DB-E6F0-F8EA-4A8F-6509A14E41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1997BC32-22D4-9424-BEBF-CC2B3B39B5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2" name="Ellipse 1">
            <a:extLst>
              <a:ext uri="{FF2B5EF4-FFF2-40B4-BE49-F238E27FC236}">
                <a16:creationId xmlns:a16="http://schemas.microsoft.com/office/drawing/2014/main" id="{24F71C4C-8699-CAE7-3912-521967B4570F}"/>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A5554E67-572F-274C-857F-27C5FB21EA03}"/>
              </a:ext>
            </a:extLst>
          </p:cNvPr>
          <p:cNvSpPr/>
          <p:nvPr/>
        </p:nvSpPr>
        <p:spPr>
          <a:xfrm>
            <a:off x="9362194" y="42209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162818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39A9B-7A02-7E80-7778-26F439639C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B5E98C4-AA46-E98C-B6FB-5AA7810EE112}"/>
              </a:ext>
            </a:extLst>
          </p:cNvPr>
          <p:cNvSpPr/>
          <p:nvPr/>
        </p:nvSpPr>
        <p:spPr>
          <a:xfrm>
            <a:off x="102954" y="197345"/>
            <a:ext cx="5443408" cy="4247317"/>
          </a:xfrm>
          <a:prstGeom prst="rect">
            <a:avLst/>
          </a:prstGeom>
          <a:solidFill>
            <a:schemeClr val="tx2">
              <a:lumMod val="20000"/>
              <a:lumOff val="80000"/>
            </a:schemeClr>
          </a:solidFill>
          <a:ln w="38100">
            <a:solidFill>
              <a:schemeClr val="tx1"/>
            </a:solidFill>
          </a:ln>
        </p:spPr>
        <p:txBody>
          <a:bodyPr wrap="square">
            <a:spAutoFit/>
          </a:bodyPr>
          <a:lstStyle/>
          <a:p>
            <a:r>
              <a:rPr lang="fr-FR" dirty="0"/>
              <a:t>b) Pour certains daimyos, un désir d’unité apparaît</a:t>
            </a:r>
          </a:p>
          <a:p>
            <a:endParaRPr lang="fr-FR" dirty="0"/>
          </a:p>
          <a:p>
            <a:r>
              <a:rPr lang="fr-FR" i="1" dirty="0"/>
              <a:t>Les domaines des daimyos sont à la fois la marque de la désunion du pays et </a:t>
            </a:r>
            <a:r>
              <a:rPr lang="fr-FR" i="1" u="sng" dirty="0"/>
              <a:t>les pierres d’attentes</a:t>
            </a:r>
            <a:r>
              <a:rPr lang="fr-FR" i="1" dirty="0"/>
              <a:t> pour le rétablissement de l’unité</a:t>
            </a:r>
            <a:r>
              <a:rPr lang="fr-FR" dirty="0"/>
              <a:t> ; </a:t>
            </a:r>
            <a:r>
              <a:rPr lang="fr-FR" dirty="0" err="1"/>
              <a:t>Reischauer</a:t>
            </a:r>
            <a:r>
              <a:rPr lang="fr-FR" dirty="0"/>
              <a:t>, p. 95</a:t>
            </a:r>
          </a:p>
          <a:p>
            <a:endParaRPr lang="fr-FR" dirty="0"/>
          </a:p>
          <a:p>
            <a:r>
              <a:rPr lang="fr-FR" dirty="0"/>
              <a:t>*</a:t>
            </a:r>
            <a:r>
              <a:rPr lang="fr-FR" i="1" dirty="0"/>
              <a:t>Les daimyos les plus ambitieux se préparaient à la confrontation finale pour l’unification du pays.</a:t>
            </a:r>
          </a:p>
          <a:p>
            <a:r>
              <a:rPr lang="fr-FR" dirty="0"/>
              <a:t>J.M. </a:t>
            </a:r>
            <a:r>
              <a:rPr lang="fr-FR" dirty="0" err="1"/>
              <a:t>Sallmann</a:t>
            </a:r>
            <a:r>
              <a:rPr lang="fr-FR" dirty="0"/>
              <a:t>, Le grand désenclavement, p. 613</a:t>
            </a:r>
          </a:p>
          <a:p>
            <a:endParaRPr lang="fr-FR" dirty="0"/>
          </a:p>
          <a:p>
            <a:r>
              <a:rPr lang="fr-FR" dirty="0"/>
              <a:t>*Trois princes vont s’y atteler</a:t>
            </a:r>
          </a:p>
          <a:p>
            <a:r>
              <a:rPr lang="fr-FR" dirty="0"/>
              <a:t>Dans l’ordre chronologique</a:t>
            </a:r>
          </a:p>
          <a:p>
            <a:r>
              <a:rPr lang="fr-FR" u="sng" dirty="0"/>
              <a:t>Oda Nobunaga</a:t>
            </a:r>
            <a:r>
              <a:rPr lang="fr-FR" dirty="0"/>
              <a:t>, Toyotomi Hideyoshi et Tokugawa Ieyasu </a:t>
            </a:r>
          </a:p>
          <a:p>
            <a:endParaRPr lang="fr-FR" dirty="0"/>
          </a:p>
          <a:p>
            <a:r>
              <a:rPr lang="fr-FR" dirty="0"/>
              <a:t>*Commençons par le 1</a:t>
            </a:r>
            <a:r>
              <a:rPr lang="fr-FR" baseline="30000" dirty="0"/>
              <a:t>er</a:t>
            </a:r>
            <a:r>
              <a:rPr lang="fr-FR" dirty="0"/>
              <a:t>…</a:t>
            </a:r>
          </a:p>
        </p:txBody>
      </p:sp>
      <p:pic>
        <p:nvPicPr>
          <p:cNvPr id="4" name="Image 3" descr="Une image contenant texte, carte, atlas, diagramme&#10;&#10;Description générée automatiquement">
            <a:extLst>
              <a:ext uri="{FF2B5EF4-FFF2-40B4-BE49-F238E27FC236}">
                <a16:creationId xmlns:a16="http://schemas.microsoft.com/office/drawing/2014/main" id="{F9572CEC-3703-24F2-49E9-F8339A5F3C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2AD8AA54-DB64-82E9-E067-54C600E936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2" name="Ellipse 1">
            <a:extLst>
              <a:ext uri="{FF2B5EF4-FFF2-40B4-BE49-F238E27FC236}">
                <a16:creationId xmlns:a16="http://schemas.microsoft.com/office/drawing/2014/main" id="{9FA2335E-B7A1-3DB7-826A-2D3E42D420DD}"/>
              </a:ext>
            </a:extLst>
          </p:cNvPr>
          <p:cNvSpPr/>
          <p:nvPr/>
        </p:nvSpPr>
        <p:spPr>
          <a:xfrm>
            <a:off x="8736848" y="4220992"/>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15C25DC7-F65B-F1A7-26C3-D2D3C4EA6C26}"/>
              </a:ext>
            </a:extLst>
          </p:cNvPr>
          <p:cNvSpPr/>
          <p:nvPr/>
        </p:nvSpPr>
        <p:spPr>
          <a:xfrm>
            <a:off x="9362194" y="42209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429241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5CDC3-7E2B-D805-ED0F-3DBB2D82F8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B24A4A9-494A-2EB9-E040-C2FDFCD08335}"/>
              </a:ext>
            </a:extLst>
          </p:cNvPr>
          <p:cNvSpPr/>
          <p:nvPr/>
        </p:nvSpPr>
        <p:spPr>
          <a:xfrm>
            <a:off x="131928" y="157262"/>
            <a:ext cx="4417393" cy="6463308"/>
          </a:xfrm>
          <a:prstGeom prst="rect">
            <a:avLst/>
          </a:prstGeom>
          <a:solidFill>
            <a:schemeClr val="tx2">
              <a:lumMod val="20000"/>
              <a:lumOff val="80000"/>
            </a:schemeClr>
          </a:solidFill>
          <a:ln w="38100">
            <a:solidFill>
              <a:schemeClr val="tx1"/>
            </a:solidFill>
          </a:ln>
        </p:spPr>
        <p:txBody>
          <a:bodyPr wrap="square">
            <a:spAutoFit/>
          </a:bodyPr>
          <a:lstStyle/>
          <a:p>
            <a:r>
              <a:rPr lang="fr-FR" b="1" dirty="0"/>
              <a:t>710-794 : Période Nara : Dans le </a:t>
            </a:r>
            <a:r>
              <a:rPr lang="fr-FR" b="1" dirty="0" err="1"/>
              <a:t>Kinai</a:t>
            </a:r>
            <a:r>
              <a:rPr lang="fr-FR" b="1" dirty="0"/>
              <a:t>, à Nara, 1</a:t>
            </a:r>
            <a:r>
              <a:rPr lang="fr-FR" b="1" baseline="30000" dirty="0"/>
              <a:t>ère</a:t>
            </a:r>
            <a:r>
              <a:rPr lang="fr-FR" b="1" dirty="0"/>
              <a:t> capitale, montée en puissance de l’aristocratie terrienne et affaiblissement du pouvoir central impérial</a:t>
            </a:r>
          </a:p>
          <a:p>
            <a:endParaRPr lang="fr-FR" dirty="0"/>
          </a:p>
          <a:p>
            <a:r>
              <a:rPr lang="fr-FR" dirty="0"/>
              <a:t>d) 750-1000 : Pour rétribuer les fidélités…</a:t>
            </a:r>
          </a:p>
          <a:p>
            <a:r>
              <a:rPr lang="fr-FR" dirty="0"/>
              <a:t>L’Etat impérial</a:t>
            </a:r>
          </a:p>
          <a:p>
            <a:endParaRPr lang="fr-FR" dirty="0"/>
          </a:p>
          <a:p>
            <a:r>
              <a:rPr lang="fr-FR" dirty="0"/>
              <a:t>- Cède à titre privé</a:t>
            </a:r>
          </a:p>
          <a:p>
            <a:r>
              <a:rPr lang="fr-FR" dirty="0"/>
              <a:t>A l’aristocratie de cour et aux temples bouddhistes de nombreux domaines </a:t>
            </a:r>
            <a:r>
              <a:rPr lang="fr-FR" u="sng" dirty="0"/>
              <a:t>francs</a:t>
            </a:r>
            <a:r>
              <a:rPr lang="fr-FR" dirty="0"/>
              <a:t> </a:t>
            </a:r>
          </a:p>
          <a:p>
            <a:r>
              <a:rPr lang="fr-FR" dirty="0"/>
              <a:t>Appelés </a:t>
            </a:r>
            <a:r>
              <a:rPr lang="fr-FR" i="1" dirty="0" err="1"/>
              <a:t>shōens</a:t>
            </a:r>
            <a:r>
              <a:rPr lang="fr-FR" dirty="0"/>
              <a:t>, manoirs</a:t>
            </a:r>
          </a:p>
          <a:p>
            <a:r>
              <a:rPr lang="fr-FR" dirty="0"/>
              <a:t>Et gérés localement par la noblesse locale</a:t>
            </a:r>
          </a:p>
          <a:p>
            <a:endParaRPr lang="fr-FR" dirty="0"/>
          </a:p>
          <a:p>
            <a:r>
              <a:rPr lang="fr-FR" dirty="0"/>
              <a:t>- </a:t>
            </a:r>
            <a:r>
              <a:rPr lang="fr-FR" u="sng" dirty="0"/>
              <a:t>Et voit ainsi ses ressources diminuer</a:t>
            </a:r>
          </a:p>
          <a:p>
            <a:endParaRPr lang="fr-FR" dirty="0"/>
          </a:p>
          <a:p>
            <a:r>
              <a:rPr lang="fr-FR" dirty="0"/>
              <a:t>NB : La paysannerie…</a:t>
            </a:r>
          </a:p>
          <a:p>
            <a:r>
              <a:rPr lang="fr-FR" dirty="0"/>
              <a:t>La plupart des paysans vivent et travaillent</a:t>
            </a:r>
          </a:p>
          <a:p>
            <a:r>
              <a:rPr lang="fr-FR" dirty="0"/>
              <a:t>Dans ces manoirs en habitats dispersés</a:t>
            </a:r>
          </a:p>
          <a:p>
            <a:r>
              <a:rPr lang="fr-FR" dirty="0"/>
              <a:t>Des paysans vivant dans la misère, car…</a:t>
            </a:r>
          </a:p>
          <a:p>
            <a:r>
              <a:rPr lang="fr-FR" dirty="0"/>
              <a:t>- Manquant de surfaces</a:t>
            </a:r>
          </a:p>
          <a:p>
            <a:r>
              <a:rPr lang="fr-FR" dirty="0"/>
              <a:t>- Et </a:t>
            </a:r>
            <a:r>
              <a:rPr lang="fr-FR" u="sng" dirty="0"/>
              <a:t>doublement prélevée</a:t>
            </a:r>
          </a:p>
          <a:p>
            <a:r>
              <a:rPr lang="fr-FR" dirty="0"/>
              <a:t>Par les aristocraties locales et de cour</a:t>
            </a:r>
          </a:p>
        </p:txBody>
      </p:sp>
      <p:pic>
        <p:nvPicPr>
          <p:cNvPr id="2" name="Image 1" descr="Une image contenant texte, livre, papier, Impression&#10;&#10;Description générée automatiquement">
            <a:extLst>
              <a:ext uri="{FF2B5EF4-FFF2-40B4-BE49-F238E27FC236}">
                <a16:creationId xmlns:a16="http://schemas.microsoft.com/office/drawing/2014/main" id="{B7E84A5A-E836-A79F-AB14-E993E0BA1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016" t="64731" r="23776"/>
          <a:stretch/>
        </p:blipFill>
        <p:spPr>
          <a:xfrm>
            <a:off x="4645693" y="157261"/>
            <a:ext cx="7414380" cy="5196403"/>
          </a:xfrm>
          <a:prstGeom prst="rect">
            <a:avLst/>
          </a:prstGeom>
          <a:ln w="38100">
            <a:solidFill>
              <a:schemeClr val="tx1"/>
            </a:solidFill>
          </a:ln>
        </p:spPr>
      </p:pic>
      <p:sp>
        <p:nvSpPr>
          <p:cNvPr id="7" name="Ellipse 6">
            <a:extLst>
              <a:ext uri="{FF2B5EF4-FFF2-40B4-BE49-F238E27FC236}">
                <a16:creationId xmlns:a16="http://schemas.microsoft.com/office/drawing/2014/main" id="{991F6597-8FCE-C9A8-2F0E-C111F4B8B8D9}"/>
              </a:ext>
            </a:extLst>
          </p:cNvPr>
          <p:cNvSpPr/>
          <p:nvPr/>
        </p:nvSpPr>
        <p:spPr>
          <a:xfrm>
            <a:off x="8257017" y="1681316"/>
            <a:ext cx="191729" cy="194356"/>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8" name="Ellipse 7">
            <a:extLst>
              <a:ext uri="{FF2B5EF4-FFF2-40B4-BE49-F238E27FC236}">
                <a16:creationId xmlns:a16="http://schemas.microsoft.com/office/drawing/2014/main" id="{14715EEC-82EC-DE18-4ACB-A91A618CF785}"/>
              </a:ext>
            </a:extLst>
          </p:cNvPr>
          <p:cNvSpPr/>
          <p:nvPr/>
        </p:nvSpPr>
        <p:spPr>
          <a:xfrm>
            <a:off x="5294671" y="157261"/>
            <a:ext cx="427703" cy="417926"/>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FBEAF568-108F-147B-1FA8-7303CA44D693}"/>
              </a:ext>
            </a:extLst>
          </p:cNvPr>
          <p:cNvSpPr/>
          <p:nvPr/>
        </p:nvSpPr>
        <p:spPr>
          <a:xfrm>
            <a:off x="6418386" y="2722351"/>
            <a:ext cx="191729" cy="194356"/>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E16AFE62-7A10-2049-97C9-9767479A9558}"/>
              </a:ext>
            </a:extLst>
          </p:cNvPr>
          <p:cNvSpPr/>
          <p:nvPr/>
        </p:nvSpPr>
        <p:spPr>
          <a:xfrm>
            <a:off x="10102784" y="2755462"/>
            <a:ext cx="191729" cy="194356"/>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9D2248D2-441E-FC27-DEEC-E1E5DCF7223B}"/>
              </a:ext>
            </a:extLst>
          </p:cNvPr>
          <p:cNvSpPr/>
          <p:nvPr/>
        </p:nvSpPr>
        <p:spPr>
          <a:xfrm>
            <a:off x="8257018" y="724932"/>
            <a:ext cx="191729" cy="194356"/>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pic>
        <p:nvPicPr>
          <p:cNvPr id="13" name="Image 12" descr="Une image contenant texte, livre, écriture manuscrite, document&#10;&#10;Description générée automatiquement">
            <a:extLst>
              <a:ext uri="{FF2B5EF4-FFF2-40B4-BE49-F238E27FC236}">
                <a16:creationId xmlns:a16="http://schemas.microsoft.com/office/drawing/2014/main" id="{96394C08-1ABC-F8BC-BB1D-CF0EC14C3C0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3021" t="3915" r="29497" b="83772"/>
          <a:stretch/>
        </p:blipFill>
        <p:spPr>
          <a:xfrm rot="5400000">
            <a:off x="10337034" y="5055598"/>
            <a:ext cx="1671348" cy="1618935"/>
          </a:xfrm>
          <a:prstGeom prst="rect">
            <a:avLst/>
          </a:prstGeom>
          <a:solidFill>
            <a:srgbClr val="00B0F0"/>
          </a:solidFill>
          <a:ln w="38100">
            <a:noFill/>
          </a:ln>
        </p:spPr>
      </p:pic>
      <p:cxnSp>
        <p:nvCxnSpPr>
          <p:cNvPr id="14" name="Connecteur droit 13">
            <a:extLst>
              <a:ext uri="{FF2B5EF4-FFF2-40B4-BE49-F238E27FC236}">
                <a16:creationId xmlns:a16="http://schemas.microsoft.com/office/drawing/2014/main" id="{CFA20EDF-091B-0E93-3E8D-6AA1593052E5}"/>
              </a:ext>
            </a:extLst>
          </p:cNvPr>
          <p:cNvCxnSpPr>
            <a:cxnSpLocks/>
          </p:cNvCxnSpPr>
          <p:nvPr/>
        </p:nvCxnSpPr>
        <p:spPr>
          <a:xfrm>
            <a:off x="11963700" y="2032000"/>
            <a:ext cx="0" cy="43241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B28F29B8-63D2-E26C-6DB4-D1442F0AE19E}"/>
              </a:ext>
            </a:extLst>
          </p:cNvPr>
          <p:cNvCxnSpPr>
            <a:cxnSpLocks/>
          </p:cNvCxnSpPr>
          <p:nvPr/>
        </p:nvCxnSpPr>
        <p:spPr>
          <a:xfrm>
            <a:off x="9110133" y="2032000"/>
            <a:ext cx="28535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B15EE2E-3CDA-D14B-1648-C429F220FE07}"/>
              </a:ext>
            </a:extLst>
          </p:cNvPr>
          <p:cNvCxnSpPr>
            <a:cxnSpLocks/>
          </p:cNvCxnSpPr>
          <p:nvPr/>
        </p:nvCxnSpPr>
        <p:spPr>
          <a:xfrm flipH="1">
            <a:off x="11497733" y="5353664"/>
            <a:ext cx="465967" cy="109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07E49153-9434-E4A6-441D-E61D408AEDCA}"/>
              </a:ext>
            </a:extLst>
          </p:cNvPr>
          <p:cNvCxnSpPr>
            <a:cxnSpLocks/>
          </p:cNvCxnSpPr>
          <p:nvPr/>
        </p:nvCxnSpPr>
        <p:spPr>
          <a:xfrm flipH="1">
            <a:off x="11479258" y="6343571"/>
            <a:ext cx="48444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0D934740-DFAA-E83A-A1F6-B9C338F71945}"/>
              </a:ext>
            </a:extLst>
          </p:cNvPr>
          <p:cNvSpPr/>
          <p:nvPr/>
        </p:nvSpPr>
        <p:spPr>
          <a:xfrm>
            <a:off x="10847850" y="6437382"/>
            <a:ext cx="191729" cy="194356"/>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A1E653A8-E0CB-6141-82FB-676599D08B0F}"/>
              </a:ext>
            </a:extLst>
          </p:cNvPr>
          <p:cNvSpPr/>
          <p:nvPr/>
        </p:nvSpPr>
        <p:spPr>
          <a:xfrm>
            <a:off x="10855249" y="5454397"/>
            <a:ext cx="191729" cy="194356"/>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760730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3F17-682A-1CA1-3F9B-A7857429CA2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10EBCB0-3B83-D2B5-E9D3-C5A97ADB2BEF}"/>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fontScale="90000"/>
          </a:bodyPr>
          <a:lstStyle/>
          <a:p>
            <a:pPr algn="ctr">
              <a:lnSpc>
                <a:spcPct val="107000"/>
              </a:lnSpc>
            </a:pP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11 février 2025 (8/15)</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kern="0" dirty="0">
                <a:effectLst/>
                <a:latin typeface="+mn-lt"/>
                <a:ea typeface="Times New Roman" panose="02020603050405020304" pitchFamily="18" charset="0"/>
              </a:rPr>
            </a:br>
            <a:r>
              <a:rPr lang="fr-FR" sz="2800" b="1" kern="0" dirty="0">
                <a:effectLst/>
                <a:latin typeface="+mn-lt"/>
                <a:ea typeface="Times New Roman" panose="02020603050405020304" pitchFamily="18" charset="0"/>
              </a:rPr>
              <a:t>1</a:t>
            </a:r>
            <a:r>
              <a:rPr lang="fr-FR" sz="2800" b="1" dirty="0">
                <a:latin typeface="+mn-lt"/>
              </a:rPr>
              <a:t>815-1914 : La colonisation européenne de l’Asie</a:t>
            </a:r>
            <a:br>
              <a:rPr lang="fr-FR" sz="2800" dirty="0">
                <a:latin typeface="+mn-lt"/>
              </a:rPr>
            </a:br>
            <a:br>
              <a:rPr lang="fr-FR" sz="2800" dirty="0">
                <a:latin typeface="+mn-lt"/>
              </a:rPr>
            </a:br>
            <a:r>
              <a:rPr lang="fr-FR" sz="2800" kern="100" dirty="0">
                <a:effectLst/>
                <a:latin typeface="+mn-lt"/>
                <a:ea typeface="Aptos" panose="020B0004020202020204" pitchFamily="34" charset="0"/>
                <a:cs typeface="Times New Roman" panose="02020603050405020304" pitchFamily="18" charset="0"/>
              </a:rPr>
              <a:t>250-1603 : Le Japon des empereurs de Kyoto</a:t>
            </a: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Le Japon féodal des 1</a:t>
            </a:r>
            <a:r>
              <a:rPr lang="fr-FR" sz="2800" kern="100" baseline="30000" dirty="0">
                <a:effectLst/>
                <a:latin typeface="+mn-lt"/>
                <a:ea typeface="Aptos" panose="020B0004020202020204" pitchFamily="34" charset="0"/>
                <a:cs typeface="Times New Roman" panose="02020603050405020304" pitchFamily="18" charset="0"/>
              </a:rPr>
              <a:t>ers</a:t>
            </a:r>
            <a:r>
              <a:rPr lang="fr-FR" sz="2800" kern="100" dirty="0">
                <a:effectLst/>
                <a:latin typeface="+mn-lt"/>
                <a:ea typeface="Aptos" panose="020B0004020202020204" pitchFamily="34" charset="0"/>
                <a:cs typeface="Times New Roman" panose="02020603050405020304" pitchFamily="18" charset="0"/>
              </a:rPr>
              <a:t> et 2</a:t>
            </a:r>
            <a:r>
              <a:rPr lang="fr-FR" sz="2800" kern="100" baseline="30000" dirty="0">
                <a:effectLst/>
                <a:latin typeface="+mn-lt"/>
                <a:ea typeface="Aptos" panose="020B0004020202020204" pitchFamily="34" charset="0"/>
                <a:cs typeface="Times New Roman" panose="02020603050405020304" pitchFamily="18" charset="0"/>
              </a:rPr>
              <a:t>èmes</a:t>
            </a:r>
            <a:r>
              <a:rPr lang="fr-FR" sz="2800" kern="100" dirty="0">
                <a:effectLst/>
                <a:latin typeface="+mn-lt"/>
                <a:ea typeface="Aptos" panose="020B0004020202020204" pitchFamily="34" charset="0"/>
                <a:cs typeface="Times New Roman" panose="02020603050405020304" pitchFamily="18" charset="0"/>
              </a:rPr>
              <a:t> shoguns de Kamakura et Ashikaga</a:t>
            </a: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1603-1720 : Le Japon centralisé des 3</a:t>
            </a:r>
            <a:r>
              <a:rPr lang="fr-FR" sz="2800" kern="100" baseline="30000" dirty="0">
                <a:effectLst/>
                <a:latin typeface="+mn-lt"/>
                <a:ea typeface="Aptos" panose="020B0004020202020204" pitchFamily="34" charset="0"/>
                <a:cs typeface="Times New Roman" panose="02020603050405020304" pitchFamily="18" charset="0"/>
              </a:rPr>
              <a:t>èmes</a:t>
            </a:r>
            <a:r>
              <a:rPr lang="fr-FR" sz="2800" kern="100" dirty="0">
                <a:effectLst/>
                <a:latin typeface="+mn-lt"/>
                <a:ea typeface="Aptos" panose="020B0004020202020204" pitchFamily="34" charset="0"/>
                <a:cs typeface="Times New Roman" panose="02020603050405020304" pitchFamily="18" charset="0"/>
              </a:rPr>
              <a:t> shogun Tokugawa : unification et développement intérieur, fermeture extérieure</a:t>
            </a:r>
            <a:br>
              <a:rPr lang="fr-FR" sz="2800" kern="100" dirty="0">
                <a:effectLst/>
                <a:latin typeface="+mn-lt"/>
                <a:ea typeface="Aptos" panose="020B0004020202020204" pitchFamily="34" charset="0"/>
                <a:cs typeface="Times New Roman" panose="02020603050405020304" pitchFamily="18" charset="0"/>
              </a:rPr>
            </a:br>
            <a:br>
              <a:rPr lang="fr-FR" sz="2800" kern="100" dirty="0">
                <a:effectLst/>
                <a:latin typeface="+mn-lt"/>
                <a:ea typeface="Aptos" panose="020B0004020202020204" pitchFamily="34" charset="0"/>
                <a:cs typeface="Times New Roman" panose="02020603050405020304" pitchFamily="18" charset="0"/>
              </a:rPr>
            </a:br>
            <a:r>
              <a:rPr lang="fr-FR" sz="2800" kern="100" dirty="0">
                <a:effectLst/>
                <a:latin typeface="+mn-lt"/>
                <a:ea typeface="Aptos" panose="020B0004020202020204" pitchFamily="34" charset="0"/>
                <a:cs typeface="Times New Roman" panose="02020603050405020304" pitchFamily="18" charset="0"/>
              </a:rPr>
              <a:t>Suite et fin…</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284D0B54-0494-415F-4F28-2B3EAAFA3BD8}"/>
              </a:ext>
            </a:extLst>
          </p:cNvPr>
          <p:cNvSpPr>
            <a:spLocks noGrp="1"/>
          </p:cNvSpPr>
          <p:nvPr>
            <p:ph type="sldNum" sz="quarter" idx="12"/>
          </p:nvPr>
        </p:nvSpPr>
        <p:spPr/>
        <p:txBody>
          <a:bodyPr/>
          <a:lstStyle/>
          <a:p>
            <a:fld id="{BA0C08FF-24FF-499B-80B5-AC5D693AFF68}" type="slidenum">
              <a:rPr lang="fr-FR" smtClean="0"/>
              <a:t>50</a:t>
            </a:fld>
            <a:endParaRPr lang="fr-FR" dirty="0"/>
          </a:p>
        </p:txBody>
      </p:sp>
    </p:spTree>
    <p:extLst>
      <p:ext uri="{BB962C8B-B14F-4D97-AF65-F5344CB8AC3E}">
        <p14:creationId xmlns:p14="http://schemas.microsoft.com/office/powerpoint/2010/main" val="805330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EDE40-A571-99AE-3536-C25D93F0439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9621A9-8FF2-4A89-2DB6-801F7FF9B474}"/>
              </a:ext>
            </a:extLst>
          </p:cNvPr>
          <p:cNvSpPr/>
          <p:nvPr/>
        </p:nvSpPr>
        <p:spPr>
          <a:xfrm>
            <a:off x="86874" y="157262"/>
            <a:ext cx="5473267" cy="4801314"/>
          </a:xfrm>
          <a:prstGeom prst="rect">
            <a:avLst/>
          </a:prstGeom>
          <a:solidFill>
            <a:schemeClr val="tx2">
              <a:lumMod val="20000"/>
              <a:lumOff val="80000"/>
            </a:schemeClr>
          </a:solidFill>
          <a:ln w="38100">
            <a:solidFill>
              <a:schemeClr val="tx1"/>
            </a:solidFill>
          </a:ln>
        </p:spPr>
        <p:txBody>
          <a:bodyPr wrap="square">
            <a:spAutoFit/>
          </a:bodyPr>
          <a:lstStyle/>
          <a:p>
            <a:r>
              <a:rPr lang="fr-FR" b="1" dirty="0"/>
              <a:t>5</a:t>
            </a:r>
            <a:r>
              <a:rPr lang="fr-FR" sz="1800" b="1" dirty="0"/>
              <a:t>) 1573-1603 : Période </a:t>
            </a:r>
            <a:r>
              <a:rPr lang="fr-FR" sz="1800" b="1" dirty="0" err="1"/>
              <a:t>Azuchi</a:t>
            </a:r>
            <a:r>
              <a:rPr lang="fr-FR" sz="1800" b="1" dirty="0"/>
              <a:t> </a:t>
            </a:r>
            <a:r>
              <a:rPr lang="fr-FR" sz="1800" b="1" dirty="0" err="1"/>
              <a:t>Momoyama</a:t>
            </a:r>
            <a:r>
              <a:rPr lang="fr-FR" sz="1800" b="1" dirty="0"/>
              <a:t> : Guerres </a:t>
            </a:r>
            <a:r>
              <a:rPr lang="fr-FR" b="1" dirty="0"/>
              <a:t>entre les clans de daimyos</a:t>
            </a:r>
            <a:r>
              <a:rPr lang="fr-FR" sz="1800" b="1" dirty="0"/>
              <a:t> et réunification du Japon</a:t>
            </a:r>
          </a:p>
          <a:p>
            <a:endParaRPr lang="fr-FR" sz="1800" dirty="0"/>
          </a:p>
          <a:p>
            <a:r>
              <a:rPr lang="fr-FR" sz="1800" b="1" dirty="0"/>
              <a:t>1573-1590 : Oda Nobunaga et Toyotomi Hideyoshi soumettent les grands daimyos</a:t>
            </a:r>
          </a:p>
          <a:p>
            <a:endParaRPr lang="fr-FR" dirty="0"/>
          </a:p>
          <a:p>
            <a:r>
              <a:rPr lang="fr-FR" sz="1800" dirty="0"/>
              <a:t>*1573-1603 : Période </a:t>
            </a:r>
            <a:r>
              <a:rPr lang="fr-FR" sz="1800" u="sng" dirty="0" err="1"/>
              <a:t>Azuchi</a:t>
            </a:r>
            <a:r>
              <a:rPr lang="fr-FR" sz="1800" dirty="0"/>
              <a:t> </a:t>
            </a:r>
            <a:r>
              <a:rPr lang="fr-FR" sz="1800" dirty="0" err="1"/>
              <a:t>Momoyama</a:t>
            </a:r>
            <a:endParaRPr lang="fr-FR" dirty="0"/>
          </a:p>
          <a:p>
            <a:r>
              <a:rPr lang="fr-FR" sz="1800" dirty="0"/>
              <a:t>Guerres </a:t>
            </a:r>
            <a:r>
              <a:rPr lang="fr-FR" dirty="0"/>
              <a:t>entre les clans de daimyos</a:t>
            </a:r>
          </a:p>
          <a:p>
            <a:r>
              <a:rPr lang="fr-FR" sz="1800" dirty="0"/>
              <a:t>Et réunification du Japon</a:t>
            </a:r>
          </a:p>
          <a:p>
            <a:endParaRPr lang="fr-FR" dirty="0"/>
          </a:p>
          <a:p>
            <a:r>
              <a:rPr lang="fr-FR" dirty="0"/>
              <a:t>*1560 : A Kyoto, les shoguns Ashikaga, </a:t>
            </a:r>
            <a:r>
              <a:rPr lang="fr-FR" i="1" dirty="0"/>
              <a:t>mécènes avertis mais souverains débiles</a:t>
            </a:r>
            <a:r>
              <a:rPr lang="fr-FR" dirty="0"/>
              <a:t>, (</a:t>
            </a:r>
            <a:r>
              <a:rPr lang="fr-FR" dirty="0" err="1"/>
              <a:t>Reischauer</a:t>
            </a:r>
            <a:r>
              <a:rPr lang="fr-FR" dirty="0"/>
              <a:t>, p. 86)</a:t>
            </a:r>
          </a:p>
          <a:p>
            <a:r>
              <a:rPr lang="fr-FR" dirty="0"/>
              <a:t>Dominent toujours la cour impériale depuis 1336</a:t>
            </a:r>
          </a:p>
          <a:p>
            <a:endParaRPr lang="fr-FR" dirty="0"/>
          </a:p>
          <a:p>
            <a:r>
              <a:rPr lang="fr-FR" dirty="0"/>
              <a:t>*1568 : L’un d’eux, </a:t>
            </a:r>
            <a:r>
              <a:rPr lang="fr-FR" u="sng" dirty="0"/>
              <a:t>Ashikaga </a:t>
            </a:r>
            <a:r>
              <a:rPr lang="fr-FR" u="sng" dirty="0" err="1"/>
              <a:t>Yoshiaki</a:t>
            </a:r>
            <a:r>
              <a:rPr lang="fr-FR" dirty="0"/>
              <a:t> demande l’aide</a:t>
            </a:r>
          </a:p>
          <a:p>
            <a:r>
              <a:rPr lang="fr-FR" dirty="0"/>
              <a:t>Du daimyo </a:t>
            </a:r>
            <a:r>
              <a:rPr lang="fr-FR" u="sng" dirty="0"/>
              <a:t>Oda Nobunaga</a:t>
            </a:r>
            <a:r>
              <a:rPr lang="fr-FR" dirty="0"/>
              <a:t> (province d’</a:t>
            </a:r>
            <a:r>
              <a:rPr lang="fr-FR" dirty="0" err="1"/>
              <a:t>Owari</a:t>
            </a:r>
            <a:r>
              <a:rPr lang="fr-FR" dirty="0"/>
              <a:t>)</a:t>
            </a:r>
          </a:p>
          <a:p>
            <a:r>
              <a:rPr lang="fr-FR" dirty="0"/>
              <a:t>Pour devenir shogun à la place du shogun…</a:t>
            </a:r>
          </a:p>
        </p:txBody>
      </p:sp>
      <p:pic>
        <p:nvPicPr>
          <p:cNvPr id="4" name="Image 3" descr="Une image contenant texte, carte, atlas, diagramme&#10;&#10;Description générée automatiquement">
            <a:extLst>
              <a:ext uri="{FF2B5EF4-FFF2-40B4-BE49-F238E27FC236}">
                <a16:creationId xmlns:a16="http://schemas.microsoft.com/office/drawing/2014/main" id="{B1FFE87B-A477-4AD5-43E5-B90BC05756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92301805-92EB-390E-D1DF-6B99051660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8" name="Ellipse 7">
            <a:extLst>
              <a:ext uri="{FF2B5EF4-FFF2-40B4-BE49-F238E27FC236}">
                <a16:creationId xmlns:a16="http://schemas.microsoft.com/office/drawing/2014/main" id="{E039553F-9D34-35E2-0239-5AE5624F8476}"/>
              </a:ext>
            </a:extLst>
          </p:cNvPr>
          <p:cNvSpPr/>
          <p:nvPr/>
        </p:nvSpPr>
        <p:spPr>
          <a:xfrm>
            <a:off x="8736848" y="4220992"/>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8D1A6CDB-4B11-C4E4-E333-90C68A1415F8}"/>
              </a:ext>
            </a:extLst>
          </p:cNvPr>
          <p:cNvSpPr/>
          <p:nvPr/>
        </p:nvSpPr>
        <p:spPr>
          <a:xfrm>
            <a:off x="9362194" y="4220992"/>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0" name="Connecteur droit avec flèche 9">
            <a:extLst>
              <a:ext uri="{FF2B5EF4-FFF2-40B4-BE49-F238E27FC236}">
                <a16:creationId xmlns:a16="http://schemas.microsoft.com/office/drawing/2014/main" id="{9800C02C-BC5A-9BB7-C752-E91239350F5E}"/>
              </a:ext>
            </a:extLst>
          </p:cNvPr>
          <p:cNvCxnSpPr>
            <a:cxnSpLocks/>
            <a:stCxn id="9" idx="2"/>
            <a:endCxn id="8" idx="6"/>
          </p:cNvCxnSpPr>
          <p:nvPr/>
        </p:nvCxnSpPr>
        <p:spPr>
          <a:xfrm flipH="1">
            <a:off x="9014004" y="4297192"/>
            <a:ext cx="348190" cy="545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368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F12A-8E5D-D977-F3E4-054F3FB8873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C54D1E3-6B4D-501D-2295-928DC5DFF3AC}"/>
              </a:ext>
            </a:extLst>
          </p:cNvPr>
          <p:cNvSpPr/>
          <p:nvPr/>
        </p:nvSpPr>
        <p:spPr>
          <a:xfrm>
            <a:off x="86874" y="157262"/>
            <a:ext cx="5473267" cy="5078313"/>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p>
          <a:p>
            <a:endParaRPr lang="fr-FR" dirty="0"/>
          </a:p>
          <a:p>
            <a:r>
              <a:rPr lang="fr-FR" sz="1800" dirty="0"/>
              <a:t>*1568 : </a:t>
            </a:r>
            <a:r>
              <a:rPr lang="fr-FR" sz="1800" u="sng" dirty="0"/>
              <a:t>Od</a:t>
            </a:r>
            <a:r>
              <a:rPr lang="fr-FR" u="sng" dirty="0"/>
              <a:t>a Nobunaga</a:t>
            </a:r>
            <a:r>
              <a:rPr lang="fr-FR" dirty="0"/>
              <a:t> s’empare de Kyoto</a:t>
            </a:r>
          </a:p>
          <a:p>
            <a:r>
              <a:rPr lang="fr-FR" dirty="0"/>
              <a:t>Et y installe </a:t>
            </a:r>
            <a:r>
              <a:rPr lang="fr-FR" dirty="0" err="1"/>
              <a:t>Yoshiaki</a:t>
            </a:r>
            <a:r>
              <a:rPr lang="fr-FR" dirty="0"/>
              <a:t> comme shogun</a:t>
            </a:r>
          </a:p>
          <a:p>
            <a:r>
              <a:rPr lang="fr-FR" dirty="0"/>
              <a:t>Tout en le maintenant sous son contrôle</a:t>
            </a:r>
          </a:p>
          <a:p>
            <a:endParaRPr lang="fr-FR" dirty="0"/>
          </a:p>
          <a:p>
            <a:r>
              <a:rPr lang="fr-FR" dirty="0"/>
              <a:t>*Nobunaga refuse tout titre, tout en exerçant seul</a:t>
            </a:r>
          </a:p>
          <a:p>
            <a:r>
              <a:rPr lang="fr-FR" dirty="0"/>
              <a:t>Un pouvoir extrêmement brutal et sans légitimité</a:t>
            </a:r>
          </a:p>
          <a:p>
            <a:endParaRPr lang="fr-FR" dirty="0"/>
          </a:p>
          <a:p>
            <a:r>
              <a:rPr lang="fr-FR" dirty="0"/>
              <a:t>*Objectif : Réunifier en son nom le Japon ; Et pour cela…</a:t>
            </a:r>
          </a:p>
          <a:p>
            <a:r>
              <a:rPr lang="fr-FR" dirty="0"/>
              <a:t>- Eliminer les sectes bouddhistes alliées aux ligues paysannes autour de Kyoto</a:t>
            </a:r>
          </a:p>
          <a:p>
            <a:r>
              <a:rPr lang="fr-FR" dirty="0"/>
              <a:t>- Conquérir les territoires des autres daimyos</a:t>
            </a:r>
          </a:p>
          <a:p>
            <a:r>
              <a:rPr lang="fr-FR" dirty="0"/>
              <a:t>- Et les redistribuer à ses propres vassaux</a:t>
            </a:r>
          </a:p>
          <a:p>
            <a:endParaRPr lang="fr-FR" i="1" dirty="0"/>
          </a:p>
          <a:p>
            <a:r>
              <a:rPr lang="fr-FR" dirty="0"/>
              <a:t>*</a:t>
            </a:r>
            <a:r>
              <a:rPr lang="fr-FR" i="1" dirty="0"/>
              <a:t>Un royaume uni sous un gouvernement militaire</a:t>
            </a:r>
            <a:endParaRPr lang="fr-FR" dirty="0"/>
          </a:p>
          <a:p>
            <a:r>
              <a:rPr lang="fr-FR" dirty="0"/>
              <a:t>Le 1</a:t>
            </a:r>
            <a:r>
              <a:rPr lang="fr-FR" baseline="30000" dirty="0"/>
              <a:t>er</a:t>
            </a:r>
            <a:r>
              <a:rPr lang="fr-FR" dirty="0"/>
              <a:t> unificateur…</a:t>
            </a:r>
          </a:p>
        </p:txBody>
      </p:sp>
      <p:pic>
        <p:nvPicPr>
          <p:cNvPr id="4" name="Image 3" descr="Une image contenant texte, carte, atlas, diagramme&#10;&#10;Description générée automatiquement">
            <a:extLst>
              <a:ext uri="{FF2B5EF4-FFF2-40B4-BE49-F238E27FC236}">
                <a16:creationId xmlns:a16="http://schemas.microsoft.com/office/drawing/2014/main" id="{F876E43F-94E9-F5AA-AE20-C7B4467A9A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AFDEF8A7-DC47-A0AD-3EB3-16C36655F3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8" name="Ellipse 7">
            <a:extLst>
              <a:ext uri="{FF2B5EF4-FFF2-40B4-BE49-F238E27FC236}">
                <a16:creationId xmlns:a16="http://schemas.microsoft.com/office/drawing/2014/main" id="{B724F63F-C938-81DB-251A-19118EEBA3A2}"/>
              </a:ext>
            </a:extLst>
          </p:cNvPr>
          <p:cNvSpPr/>
          <p:nvPr/>
        </p:nvSpPr>
        <p:spPr>
          <a:xfrm>
            <a:off x="8736848" y="4220992"/>
            <a:ext cx="277156" cy="261545"/>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9" name="Ellipse 8">
            <a:extLst>
              <a:ext uri="{FF2B5EF4-FFF2-40B4-BE49-F238E27FC236}">
                <a16:creationId xmlns:a16="http://schemas.microsoft.com/office/drawing/2014/main" id="{4F7B51F9-F96E-011E-4DBF-3BEF44BE3192}"/>
              </a:ext>
            </a:extLst>
          </p:cNvPr>
          <p:cNvSpPr/>
          <p:nvPr/>
        </p:nvSpPr>
        <p:spPr>
          <a:xfrm>
            <a:off x="9362194" y="42209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0" name="Connecteur droit avec flèche 9">
            <a:extLst>
              <a:ext uri="{FF2B5EF4-FFF2-40B4-BE49-F238E27FC236}">
                <a16:creationId xmlns:a16="http://schemas.microsoft.com/office/drawing/2014/main" id="{CADA9077-6887-FF9F-7A77-A7F05ED73AC5}"/>
              </a:ext>
            </a:extLst>
          </p:cNvPr>
          <p:cNvCxnSpPr>
            <a:cxnSpLocks/>
            <a:stCxn id="9" idx="2"/>
            <a:endCxn id="8" idx="6"/>
          </p:cNvCxnSpPr>
          <p:nvPr/>
        </p:nvCxnSpPr>
        <p:spPr>
          <a:xfrm flipH="1">
            <a:off x="9014004" y="4297192"/>
            <a:ext cx="348190" cy="545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17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56507-8026-2D14-65E9-18A6E930DA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F9F6BCB-F35C-E1E4-63BD-8BB27F163E7B}"/>
              </a:ext>
            </a:extLst>
          </p:cNvPr>
          <p:cNvSpPr/>
          <p:nvPr/>
        </p:nvSpPr>
        <p:spPr>
          <a:xfrm>
            <a:off x="86874" y="157262"/>
            <a:ext cx="5473267" cy="5078313"/>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p>
          <a:p>
            <a:endParaRPr lang="fr-FR" dirty="0"/>
          </a:p>
          <a:p>
            <a:r>
              <a:rPr lang="fr-FR" dirty="0"/>
              <a:t>*1570-74 : Aidé par…</a:t>
            </a:r>
          </a:p>
          <a:p>
            <a:r>
              <a:rPr lang="fr-FR" dirty="0"/>
              <a:t>Son général anobli </a:t>
            </a:r>
            <a:r>
              <a:rPr lang="fr-FR" u="sng" dirty="0"/>
              <a:t>Toyotomi Hideyoshi</a:t>
            </a:r>
            <a:endParaRPr lang="fr-FR" dirty="0"/>
          </a:p>
          <a:p>
            <a:r>
              <a:rPr lang="fr-FR" dirty="0"/>
              <a:t>Et le daimyo </a:t>
            </a:r>
            <a:r>
              <a:rPr lang="fr-FR" u="sng" dirty="0"/>
              <a:t>Ieyasu Tokugawa</a:t>
            </a:r>
          </a:p>
          <a:p>
            <a:r>
              <a:rPr lang="fr-FR" dirty="0"/>
              <a:t>Nobunaga vainc le clan des </a:t>
            </a:r>
            <a:r>
              <a:rPr lang="fr-FR" dirty="0" err="1"/>
              <a:t>Asakura</a:t>
            </a:r>
            <a:r>
              <a:rPr lang="fr-FR" dirty="0"/>
              <a:t> au NE de Kyoto</a:t>
            </a:r>
          </a:p>
          <a:p>
            <a:endParaRPr lang="fr-FR" dirty="0"/>
          </a:p>
          <a:p>
            <a:r>
              <a:rPr lang="fr-FR" dirty="0"/>
              <a:t>*1572-80 : Il anéantit les ligues paysannes et les sectes</a:t>
            </a:r>
          </a:p>
          <a:p>
            <a:r>
              <a:rPr lang="fr-FR" dirty="0"/>
              <a:t>Dont la secte de la Terre Pure</a:t>
            </a:r>
          </a:p>
          <a:p>
            <a:r>
              <a:rPr lang="fr-FR" dirty="0"/>
              <a:t>NB : 1580 : A Osaka, prise de la forteresse de </a:t>
            </a:r>
            <a:r>
              <a:rPr lang="fr-FR" dirty="0" err="1"/>
              <a:t>Honganji</a:t>
            </a:r>
            <a:endParaRPr lang="fr-FR" dirty="0"/>
          </a:p>
          <a:p>
            <a:endParaRPr lang="fr-FR" dirty="0"/>
          </a:p>
          <a:p>
            <a:r>
              <a:rPr lang="fr-FR" dirty="0"/>
              <a:t>*1573 : Ayant participé à un complot contre Nobunaga</a:t>
            </a:r>
          </a:p>
          <a:p>
            <a:r>
              <a:rPr lang="fr-FR" dirty="0"/>
              <a:t>Le shogun Ashikaga </a:t>
            </a:r>
            <a:r>
              <a:rPr lang="fr-FR" dirty="0" err="1"/>
              <a:t>Yoshiaki</a:t>
            </a:r>
            <a:r>
              <a:rPr lang="fr-FR" dirty="0"/>
              <a:t> est expulsé, sans successeur</a:t>
            </a:r>
          </a:p>
          <a:p>
            <a:r>
              <a:rPr lang="fr-FR" dirty="0"/>
              <a:t>NB : 1573-1603 : Interrègne shogunal</a:t>
            </a:r>
          </a:p>
          <a:p>
            <a:endParaRPr lang="fr-FR" dirty="0"/>
          </a:p>
          <a:p>
            <a:r>
              <a:rPr lang="fr-FR" dirty="0"/>
              <a:t>*1575-82 : Après avoir vaincu les puissants Takeda</a:t>
            </a:r>
          </a:p>
          <a:p>
            <a:r>
              <a:rPr lang="fr-FR" dirty="0"/>
              <a:t>Nobunaga parvient à réunifier le centre du Japon</a:t>
            </a:r>
          </a:p>
        </p:txBody>
      </p:sp>
      <p:cxnSp>
        <p:nvCxnSpPr>
          <p:cNvPr id="27" name="Connecteur droit 26">
            <a:extLst>
              <a:ext uri="{FF2B5EF4-FFF2-40B4-BE49-F238E27FC236}">
                <a16:creationId xmlns:a16="http://schemas.microsoft.com/office/drawing/2014/main" id="{E950AB0C-C97B-548D-5DAD-98F3FDD13826}"/>
              </a:ext>
            </a:extLst>
          </p:cNvPr>
          <p:cNvCxnSpPr>
            <a:stCxn id="3" idx="1"/>
            <a:endCxn id="3" idx="1"/>
          </p:cNvCxnSpPr>
          <p:nvPr/>
        </p:nvCxnSpPr>
        <p:spPr>
          <a:xfrm>
            <a:off x="86874" y="2696419"/>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Image 31" descr="Une image contenant texte, carte, atlas, diagramme&#10;&#10;Description générée automatiquement">
            <a:extLst>
              <a:ext uri="{FF2B5EF4-FFF2-40B4-BE49-F238E27FC236}">
                <a16:creationId xmlns:a16="http://schemas.microsoft.com/office/drawing/2014/main" id="{B67B346D-7F87-FF89-986E-BB11F3B415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9352" t="45878" r="23326" b="33221"/>
          <a:stretch/>
        </p:blipFill>
        <p:spPr>
          <a:xfrm>
            <a:off x="5866746" y="157262"/>
            <a:ext cx="6238380" cy="4159830"/>
          </a:xfrm>
          <a:prstGeom prst="rect">
            <a:avLst/>
          </a:prstGeom>
          <a:ln w="38100">
            <a:solidFill>
              <a:schemeClr val="tx1"/>
            </a:solidFill>
          </a:ln>
        </p:spPr>
      </p:pic>
      <p:sp>
        <p:nvSpPr>
          <p:cNvPr id="33" name="Ellipse 32">
            <a:extLst>
              <a:ext uri="{FF2B5EF4-FFF2-40B4-BE49-F238E27FC236}">
                <a16:creationId xmlns:a16="http://schemas.microsoft.com/office/drawing/2014/main" id="{7060E66B-7E4F-F36A-BF86-91FEC6C2910E}"/>
              </a:ext>
            </a:extLst>
          </p:cNvPr>
          <p:cNvSpPr/>
          <p:nvPr/>
        </p:nvSpPr>
        <p:spPr>
          <a:xfrm>
            <a:off x="6891317" y="2917679"/>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4" name="Ellipse 33">
            <a:extLst>
              <a:ext uri="{FF2B5EF4-FFF2-40B4-BE49-F238E27FC236}">
                <a16:creationId xmlns:a16="http://schemas.microsoft.com/office/drawing/2014/main" id="{BE89CD77-772A-8469-E29A-D49752A0F2E2}"/>
              </a:ext>
            </a:extLst>
          </p:cNvPr>
          <p:cNvSpPr/>
          <p:nvPr/>
        </p:nvSpPr>
        <p:spPr>
          <a:xfrm>
            <a:off x="8095976" y="2674740"/>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5" name="Connecteur droit avec flèche 34">
            <a:extLst>
              <a:ext uri="{FF2B5EF4-FFF2-40B4-BE49-F238E27FC236}">
                <a16:creationId xmlns:a16="http://schemas.microsoft.com/office/drawing/2014/main" id="{6941ED0F-380F-8A97-7195-85CBEF06523A}"/>
              </a:ext>
            </a:extLst>
          </p:cNvPr>
          <p:cNvCxnSpPr>
            <a:cxnSpLocks/>
            <a:stCxn id="34" idx="2"/>
            <a:endCxn id="33" idx="6"/>
          </p:cNvCxnSpPr>
          <p:nvPr/>
        </p:nvCxnSpPr>
        <p:spPr>
          <a:xfrm flipH="1">
            <a:off x="7168473" y="2750940"/>
            <a:ext cx="927503" cy="2975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797BBAA5-B90F-94CB-B8B2-97D5AA06537E}"/>
              </a:ext>
            </a:extLst>
          </p:cNvPr>
          <p:cNvSpPr/>
          <p:nvPr/>
        </p:nvSpPr>
        <p:spPr>
          <a:xfrm>
            <a:off x="8834928" y="2993879"/>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7" name="Ellipse 36">
            <a:extLst>
              <a:ext uri="{FF2B5EF4-FFF2-40B4-BE49-F238E27FC236}">
                <a16:creationId xmlns:a16="http://schemas.microsoft.com/office/drawing/2014/main" id="{3698B9FA-5BD2-E64B-EFB2-D35300D17909}"/>
              </a:ext>
            </a:extLst>
          </p:cNvPr>
          <p:cNvSpPr/>
          <p:nvPr/>
        </p:nvSpPr>
        <p:spPr>
          <a:xfrm>
            <a:off x="9044772" y="19192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8" name="Connecteur droit avec flèche 37">
            <a:extLst>
              <a:ext uri="{FF2B5EF4-FFF2-40B4-BE49-F238E27FC236}">
                <a16:creationId xmlns:a16="http://schemas.microsoft.com/office/drawing/2014/main" id="{87051B65-BCD2-D9C9-E40E-B4B797EDF8E3}"/>
              </a:ext>
            </a:extLst>
          </p:cNvPr>
          <p:cNvCxnSpPr>
            <a:cxnSpLocks/>
            <a:stCxn id="33" idx="0"/>
            <a:endCxn id="37" idx="2"/>
          </p:cNvCxnSpPr>
          <p:nvPr/>
        </p:nvCxnSpPr>
        <p:spPr>
          <a:xfrm flipV="1">
            <a:off x="7029895" y="1995460"/>
            <a:ext cx="2014877" cy="9222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7C3FE444-25B3-F046-5EB1-DB4D4837F140}"/>
              </a:ext>
            </a:extLst>
          </p:cNvPr>
          <p:cNvCxnSpPr>
            <a:cxnSpLocks/>
            <a:stCxn id="33" idx="0"/>
            <a:endCxn id="40" idx="3"/>
          </p:cNvCxnSpPr>
          <p:nvPr/>
        </p:nvCxnSpPr>
        <p:spPr>
          <a:xfrm flipV="1">
            <a:off x="7029895" y="1724323"/>
            <a:ext cx="499210" cy="11933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D564A94E-0A25-DF97-AA8F-3C2420C70D92}"/>
              </a:ext>
            </a:extLst>
          </p:cNvPr>
          <p:cNvSpPr/>
          <p:nvPr/>
        </p:nvSpPr>
        <p:spPr>
          <a:xfrm>
            <a:off x="7506990" y="1594241"/>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1" name="Connecteur droit 40">
            <a:extLst>
              <a:ext uri="{FF2B5EF4-FFF2-40B4-BE49-F238E27FC236}">
                <a16:creationId xmlns:a16="http://schemas.microsoft.com/office/drawing/2014/main" id="{760BBA5A-B38F-3D87-0886-551DD56BCB49}"/>
              </a:ext>
            </a:extLst>
          </p:cNvPr>
          <p:cNvCxnSpPr>
            <a:cxnSpLocks/>
            <a:stCxn id="34" idx="6"/>
            <a:endCxn id="36" idx="2"/>
          </p:cNvCxnSpPr>
          <p:nvPr/>
        </p:nvCxnSpPr>
        <p:spPr>
          <a:xfrm>
            <a:off x="8246984" y="2750940"/>
            <a:ext cx="587944" cy="3191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14C69033-A743-B9FB-246C-ED5F0801D153}"/>
              </a:ext>
            </a:extLst>
          </p:cNvPr>
          <p:cNvSpPr/>
          <p:nvPr/>
        </p:nvSpPr>
        <p:spPr>
          <a:xfrm>
            <a:off x="6723751" y="314627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 name="Rectangle 1">
            <a:extLst>
              <a:ext uri="{FF2B5EF4-FFF2-40B4-BE49-F238E27FC236}">
                <a16:creationId xmlns:a16="http://schemas.microsoft.com/office/drawing/2014/main" id="{339CD62F-1482-E95A-31CD-7716FAC245C6}"/>
              </a:ext>
            </a:extLst>
          </p:cNvPr>
          <p:cNvSpPr/>
          <p:nvPr/>
        </p:nvSpPr>
        <p:spPr>
          <a:xfrm>
            <a:off x="7754468" y="2566274"/>
            <a:ext cx="678427" cy="369332"/>
          </a:xfrm>
          <a:prstGeom prst="rect">
            <a:avLst/>
          </a:prstGeom>
          <a:solidFill>
            <a:schemeClr val="bg1"/>
          </a:solidFill>
          <a:ln w="38100">
            <a:solidFill>
              <a:schemeClr val="tx1"/>
            </a:solidFill>
          </a:ln>
        </p:spPr>
        <p:txBody>
          <a:bodyPr wrap="square">
            <a:spAutoFit/>
          </a:bodyPr>
          <a:lstStyle/>
          <a:p>
            <a:pPr algn="ctr"/>
            <a:r>
              <a:rPr lang="fr-FR" b="1" dirty="0">
                <a:solidFill>
                  <a:srgbClr val="000000"/>
                </a:solidFill>
                <a:latin typeface="Calibri" panose="020F0502020204030204" pitchFamily="34" charset="0"/>
                <a:ea typeface="Times New Roman" panose="02020603050405020304" pitchFamily="18" charset="0"/>
              </a:rPr>
              <a:t>ODA</a:t>
            </a:r>
            <a:endParaRPr lang="fr-FR" sz="1800" dirty="0">
              <a:effectLst/>
              <a:latin typeface="Times New Roman" panose="02020603050405020304" pitchFamily="18" charset="0"/>
              <a:ea typeface="Times New Roman" panose="02020603050405020304" pitchFamily="18" charset="0"/>
            </a:endParaRPr>
          </a:p>
        </p:txBody>
      </p:sp>
      <p:sp>
        <p:nvSpPr>
          <p:cNvPr id="4" name="Ellipse 3">
            <a:extLst>
              <a:ext uri="{FF2B5EF4-FFF2-40B4-BE49-F238E27FC236}">
                <a16:creationId xmlns:a16="http://schemas.microsoft.com/office/drawing/2014/main" id="{49B41974-87D4-2B83-2A7C-CED3BB219279}"/>
              </a:ext>
            </a:extLst>
          </p:cNvPr>
          <p:cNvSpPr/>
          <p:nvPr/>
        </p:nvSpPr>
        <p:spPr>
          <a:xfrm>
            <a:off x="3059862" y="1670441"/>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123139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D68A-735D-5EFB-B12E-2A1152AC70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2492A5-FBCA-A66C-53BE-2C3EB1258879}"/>
              </a:ext>
            </a:extLst>
          </p:cNvPr>
          <p:cNvSpPr/>
          <p:nvPr/>
        </p:nvSpPr>
        <p:spPr>
          <a:xfrm>
            <a:off x="86874" y="157262"/>
            <a:ext cx="5473267" cy="6186309"/>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p>
          <a:p>
            <a:endParaRPr lang="fr-FR" dirty="0"/>
          </a:p>
          <a:p>
            <a:r>
              <a:rPr lang="fr-FR" dirty="0"/>
              <a:t>*1582 : Mort de Oda Nobunaga</a:t>
            </a:r>
          </a:p>
          <a:p>
            <a:r>
              <a:rPr lang="fr-FR" dirty="0"/>
              <a:t>Son général </a:t>
            </a:r>
            <a:r>
              <a:rPr lang="fr-FR" u="sng" dirty="0"/>
              <a:t>Toyotomi Hideyoshi</a:t>
            </a:r>
            <a:r>
              <a:rPr lang="fr-FR" dirty="0"/>
              <a:t>, après avoir éliminé les prétendants Oda, lui succède : Le 2</a:t>
            </a:r>
            <a:r>
              <a:rPr lang="fr-FR" baseline="30000" dirty="0"/>
              <a:t>ème</a:t>
            </a:r>
            <a:r>
              <a:rPr lang="fr-FR" dirty="0"/>
              <a:t> unificateur</a:t>
            </a:r>
          </a:p>
          <a:p>
            <a:endParaRPr lang="fr-FR" dirty="0"/>
          </a:p>
          <a:p>
            <a:r>
              <a:rPr lang="fr-FR" dirty="0"/>
              <a:t>NB : Avec le titre de </a:t>
            </a:r>
            <a:r>
              <a:rPr lang="fr-FR" i="1" dirty="0"/>
              <a:t>kampaku</a:t>
            </a:r>
            <a:endParaRPr lang="fr-FR" dirty="0"/>
          </a:p>
          <a:p>
            <a:endParaRPr lang="fr-FR" dirty="0"/>
          </a:p>
          <a:p>
            <a:r>
              <a:rPr lang="fr-FR" dirty="0"/>
              <a:t>*1</a:t>
            </a:r>
            <a:r>
              <a:rPr lang="fr-FR" baseline="30000" dirty="0"/>
              <a:t>ère</a:t>
            </a:r>
            <a:r>
              <a:rPr lang="fr-FR" dirty="0"/>
              <a:t> mesure : Démilitariser et pacifier les campagnes…</a:t>
            </a:r>
          </a:p>
          <a:p>
            <a:r>
              <a:rPr lang="fr-FR" dirty="0"/>
              <a:t>Rappel : Nobunaga avait vaincu les ligues paysannes</a:t>
            </a:r>
          </a:p>
          <a:p>
            <a:endParaRPr lang="fr-FR" dirty="0"/>
          </a:p>
          <a:p>
            <a:r>
              <a:rPr lang="fr-FR" dirty="0"/>
              <a:t>- Il cadastre les terres</a:t>
            </a:r>
          </a:p>
          <a:p>
            <a:r>
              <a:rPr lang="fr-FR" dirty="0"/>
              <a:t>Et octroie aux paysans des titres de propriété</a:t>
            </a:r>
          </a:p>
          <a:p>
            <a:endParaRPr lang="fr-FR" dirty="0"/>
          </a:p>
          <a:p>
            <a:r>
              <a:rPr lang="fr-FR" dirty="0"/>
              <a:t>- En contrepartie, il leur interdit de quitter leurs terres</a:t>
            </a:r>
          </a:p>
          <a:p>
            <a:r>
              <a:rPr lang="fr-FR" dirty="0"/>
              <a:t>Il confisque leurs armes</a:t>
            </a:r>
          </a:p>
          <a:p>
            <a:r>
              <a:rPr lang="fr-FR" dirty="0"/>
              <a:t>Et il oblige les </a:t>
            </a:r>
            <a:r>
              <a:rPr lang="fr-FR" i="1" dirty="0" err="1"/>
              <a:t>ji</a:t>
            </a:r>
            <a:r>
              <a:rPr lang="fr-FR" i="1" dirty="0"/>
              <a:t>-samouraïs</a:t>
            </a:r>
            <a:r>
              <a:rPr lang="fr-FR" dirty="0"/>
              <a:t> à quitter les villages</a:t>
            </a:r>
          </a:p>
          <a:p>
            <a:r>
              <a:rPr lang="fr-FR" u="sng" dirty="0"/>
              <a:t>Séparation des paysans et de leurs seigneurs-guerriers</a:t>
            </a:r>
          </a:p>
          <a:p>
            <a:endParaRPr lang="fr-FR" dirty="0"/>
          </a:p>
          <a:p>
            <a:r>
              <a:rPr lang="fr-FR" dirty="0"/>
              <a:t>*Et dans le même temps</a:t>
            </a:r>
          </a:p>
          <a:p>
            <a:r>
              <a:rPr lang="fr-FR" dirty="0"/>
              <a:t>Il poursuit les conquêtes de son prédécesseur…</a:t>
            </a:r>
          </a:p>
        </p:txBody>
      </p:sp>
      <p:pic>
        <p:nvPicPr>
          <p:cNvPr id="5" name="Image 4" descr="Une image contenant texte, carte, atlas, diagramme&#10;&#10;Description générée automatiquement">
            <a:extLst>
              <a:ext uri="{FF2B5EF4-FFF2-40B4-BE49-F238E27FC236}">
                <a16:creationId xmlns:a16="http://schemas.microsoft.com/office/drawing/2014/main" id="{63C084FE-B9F1-C01E-5E93-DAFF0BDE52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9CCC40BD-80EE-056B-D4A4-F84B9B9F3E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18" name="Ellipse 17">
            <a:extLst>
              <a:ext uri="{FF2B5EF4-FFF2-40B4-BE49-F238E27FC236}">
                <a16:creationId xmlns:a16="http://schemas.microsoft.com/office/drawing/2014/main" id="{B789858A-49D1-D246-80FF-116C2EFC23DB}"/>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5AC19F19-5B24-0DA9-A6B6-64C034901B11}"/>
              </a:ext>
            </a:extLst>
          </p:cNvPr>
          <p:cNvSpPr/>
          <p:nvPr/>
        </p:nvSpPr>
        <p:spPr>
          <a:xfrm>
            <a:off x="9710384" y="429719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2" name="Ellipse 21">
            <a:extLst>
              <a:ext uri="{FF2B5EF4-FFF2-40B4-BE49-F238E27FC236}">
                <a16:creationId xmlns:a16="http://schemas.microsoft.com/office/drawing/2014/main" id="{BFA6D260-A1B5-B3D2-938B-8B78831E2091}"/>
              </a:ext>
            </a:extLst>
          </p:cNvPr>
          <p:cNvSpPr/>
          <p:nvPr/>
        </p:nvSpPr>
        <p:spPr>
          <a:xfrm>
            <a:off x="10257137" y="3850815"/>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3" name="Connecteur droit avec flèche 22">
            <a:extLst>
              <a:ext uri="{FF2B5EF4-FFF2-40B4-BE49-F238E27FC236}">
                <a16:creationId xmlns:a16="http://schemas.microsoft.com/office/drawing/2014/main" id="{52DA2407-04A6-00D3-CE8D-1788C658C934}"/>
              </a:ext>
            </a:extLst>
          </p:cNvPr>
          <p:cNvCxnSpPr>
            <a:cxnSpLocks/>
            <a:stCxn id="18" idx="0"/>
            <a:endCxn id="22" idx="2"/>
          </p:cNvCxnSpPr>
          <p:nvPr/>
        </p:nvCxnSpPr>
        <p:spPr>
          <a:xfrm flipV="1">
            <a:off x="8875426" y="3927015"/>
            <a:ext cx="1381711" cy="293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9367DD2A-CB3C-8D0E-DFCC-3601BA936E91}"/>
              </a:ext>
            </a:extLst>
          </p:cNvPr>
          <p:cNvCxnSpPr>
            <a:cxnSpLocks/>
            <a:stCxn id="18" idx="0"/>
            <a:endCxn id="25" idx="3"/>
          </p:cNvCxnSpPr>
          <p:nvPr/>
        </p:nvCxnSpPr>
        <p:spPr>
          <a:xfrm flipV="1">
            <a:off x="8875426" y="3850815"/>
            <a:ext cx="160693" cy="3701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66BCA606-65B7-D5D6-8F1D-228AB2CDF677}"/>
              </a:ext>
            </a:extLst>
          </p:cNvPr>
          <p:cNvSpPr/>
          <p:nvPr/>
        </p:nvSpPr>
        <p:spPr>
          <a:xfrm>
            <a:off x="9014004" y="372073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590168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224C-CC9E-5AA4-4BAD-B5084BF3B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F0626B3-1049-CE67-3226-F4075BAC54DC}"/>
              </a:ext>
            </a:extLst>
          </p:cNvPr>
          <p:cNvSpPr/>
          <p:nvPr/>
        </p:nvSpPr>
        <p:spPr>
          <a:xfrm>
            <a:off x="86874" y="157262"/>
            <a:ext cx="5473267" cy="4247317"/>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1573-1590 : Oda Nobunaga et Toyotomi Hideyoshi soumettent les grands daimyos</a:t>
            </a:r>
            <a:endParaRPr lang="fr-FR" dirty="0">
              <a:solidFill>
                <a:srgbClr val="FF0000"/>
              </a:solidFill>
            </a:endParaRPr>
          </a:p>
          <a:p>
            <a:endParaRPr lang="fr-FR" dirty="0"/>
          </a:p>
          <a:p>
            <a:r>
              <a:rPr lang="fr-FR" dirty="0"/>
              <a:t>*1582 : Après la soumission à l’ouest des puissants Mori</a:t>
            </a:r>
          </a:p>
          <a:p>
            <a:r>
              <a:rPr lang="fr-FR" dirty="0"/>
              <a:t>*1587 : Puis des </a:t>
            </a:r>
            <a:r>
              <a:rPr lang="fr-FR" dirty="0" err="1"/>
              <a:t>Shimazu</a:t>
            </a:r>
            <a:r>
              <a:rPr lang="fr-FR" dirty="0"/>
              <a:t> au sud de Kyushu</a:t>
            </a:r>
          </a:p>
          <a:p>
            <a:r>
              <a:rPr lang="fr-FR" u="sng" dirty="0"/>
              <a:t>Hideyoshi</a:t>
            </a:r>
            <a:r>
              <a:rPr lang="fr-FR" dirty="0"/>
              <a:t> contrôle l’ensemble du Japon occidental</a:t>
            </a:r>
          </a:p>
          <a:p>
            <a:endParaRPr lang="fr-FR" dirty="0"/>
          </a:p>
          <a:p>
            <a:r>
              <a:rPr lang="fr-FR" dirty="0"/>
              <a:t>*1590 : Il s’empare du </a:t>
            </a:r>
            <a:r>
              <a:rPr lang="fr-FR" dirty="0" err="1"/>
              <a:t>Kanto</a:t>
            </a:r>
            <a:r>
              <a:rPr lang="fr-FR" dirty="0"/>
              <a:t> des </a:t>
            </a:r>
            <a:r>
              <a:rPr lang="fr-FR" dirty="0" err="1"/>
              <a:t>Hojo</a:t>
            </a:r>
            <a:endParaRPr lang="fr-FR" dirty="0"/>
          </a:p>
          <a:p>
            <a:r>
              <a:rPr lang="fr-FR" dirty="0"/>
              <a:t>Puis il soumet les Date et le nord du Japon</a:t>
            </a:r>
          </a:p>
          <a:p>
            <a:endParaRPr lang="fr-FR" dirty="0"/>
          </a:p>
          <a:p>
            <a:r>
              <a:rPr lang="fr-FR" dirty="0"/>
              <a:t>NB : </a:t>
            </a:r>
            <a:r>
              <a:rPr lang="fr-FR" dirty="0" err="1"/>
              <a:t>Kanto</a:t>
            </a:r>
            <a:r>
              <a:rPr lang="fr-FR" dirty="0"/>
              <a:t> que Hideyoshi </a:t>
            </a:r>
            <a:r>
              <a:rPr lang="fr-FR" i="1" dirty="0"/>
              <a:t>offre</a:t>
            </a:r>
            <a:r>
              <a:rPr lang="fr-FR" dirty="0"/>
              <a:t> à </a:t>
            </a:r>
            <a:r>
              <a:rPr lang="fr-FR" u="sng" dirty="0"/>
              <a:t>Ieyasu Tokugawa</a:t>
            </a:r>
          </a:p>
          <a:p>
            <a:r>
              <a:rPr lang="fr-FR" dirty="0"/>
              <a:t>En échange de son propre domaine</a:t>
            </a:r>
          </a:p>
          <a:p>
            <a:r>
              <a:rPr lang="fr-FR" dirty="0"/>
              <a:t>*Ieyasu accepte : Cela accroît sa puissance</a:t>
            </a:r>
          </a:p>
          <a:p>
            <a:r>
              <a:rPr lang="fr-FR" dirty="0"/>
              <a:t>Et il peut ainsi s’éloigner de son rival</a:t>
            </a:r>
          </a:p>
          <a:p>
            <a:r>
              <a:rPr lang="fr-FR" u="sng" dirty="0"/>
              <a:t>Il s’installe à Edo, future Tokyo</a:t>
            </a:r>
          </a:p>
        </p:txBody>
      </p:sp>
      <p:pic>
        <p:nvPicPr>
          <p:cNvPr id="5" name="Image 4" descr="Une image contenant texte, carte, atlas, diagramme&#10;&#10;Description générée automatiquement">
            <a:extLst>
              <a:ext uri="{FF2B5EF4-FFF2-40B4-BE49-F238E27FC236}">
                <a16:creationId xmlns:a16="http://schemas.microsoft.com/office/drawing/2014/main" id="{3165E2AA-34B3-9C64-0FC3-D0F577BEE5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B86D1936-12EE-5D5F-C391-A171C73CD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sp>
        <p:nvSpPr>
          <p:cNvPr id="26" name="Ellipse 25">
            <a:extLst>
              <a:ext uri="{FF2B5EF4-FFF2-40B4-BE49-F238E27FC236}">
                <a16:creationId xmlns:a16="http://schemas.microsoft.com/office/drawing/2014/main" id="{8E37CC37-CF11-2E2F-6B76-0277D4990D25}"/>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9" name="Ellipse 28">
            <a:extLst>
              <a:ext uri="{FF2B5EF4-FFF2-40B4-BE49-F238E27FC236}">
                <a16:creationId xmlns:a16="http://schemas.microsoft.com/office/drawing/2014/main" id="{1A8120B8-8F51-6D1B-4B0A-2B2EB11F796D}"/>
              </a:ext>
            </a:extLst>
          </p:cNvPr>
          <p:cNvSpPr/>
          <p:nvPr/>
        </p:nvSpPr>
        <p:spPr>
          <a:xfrm>
            <a:off x="9710384" y="429719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0" name="Ellipse 29">
            <a:extLst>
              <a:ext uri="{FF2B5EF4-FFF2-40B4-BE49-F238E27FC236}">
                <a16:creationId xmlns:a16="http://schemas.microsoft.com/office/drawing/2014/main" id="{202C6CF2-4574-7979-48D7-72EB534EFD94}"/>
              </a:ext>
            </a:extLst>
          </p:cNvPr>
          <p:cNvSpPr/>
          <p:nvPr/>
        </p:nvSpPr>
        <p:spPr>
          <a:xfrm>
            <a:off x="10257137" y="3850815"/>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1" name="Connecteur droit avec flèche 30">
            <a:extLst>
              <a:ext uri="{FF2B5EF4-FFF2-40B4-BE49-F238E27FC236}">
                <a16:creationId xmlns:a16="http://schemas.microsoft.com/office/drawing/2014/main" id="{F39CE2B9-1501-40E2-7BC0-9B271EEDAE75}"/>
              </a:ext>
            </a:extLst>
          </p:cNvPr>
          <p:cNvCxnSpPr>
            <a:cxnSpLocks/>
            <a:stCxn id="26" idx="0"/>
            <a:endCxn id="30" idx="2"/>
          </p:cNvCxnSpPr>
          <p:nvPr/>
        </p:nvCxnSpPr>
        <p:spPr>
          <a:xfrm flipV="1">
            <a:off x="8875426" y="3927015"/>
            <a:ext cx="1381711" cy="293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69ED3D28-9195-2567-C1C5-089E149471CC}"/>
              </a:ext>
            </a:extLst>
          </p:cNvPr>
          <p:cNvCxnSpPr>
            <a:cxnSpLocks/>
            <a:stCxn id="26" idx="0"/>
            <a:endCxn id="33" idx="3"/>
          </p:cNvCxnSpPr>
          <p:nvPr/>
        </p:nvCxnSpPr>
        <p:spPr>
          <a:xfrm flipV="1">
            <a:off x="8875426" y="3850815"/>
            <a:ext cx="160693" cy="3701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FCD9C0C2-1A8B-DADD-6EE2-0FEDAB933A9C}"/>
              </a:ext>
            </a:extLst>
          </p:cNvPr>
          <p:cNvSpPr/>
          <p:nvPr/>
        </p:nvSpPr>
        <p:spPr>
          <a:xfrm>
            <a:off x="9014004" y="372073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5" name="Ellipse 34">
            <a:extLst>
              <a:ext uri="{FF2B5EF4-FFF2-40B4-BE49-F238E27FC236}">
                <a16:creationId xmlns:a16="http://schemas.microsoft.com/office/drawing/2014/main" id="{63C03365-87E3-4090-C031-70741DD897C0}"/>
              </a:ext>
            </a:extLst>
          </p:cNvPr>
          <p:cNvSpPr/>
          <p:nvPr/>
        </p:nvSpPr>
        <p:spPr>
          <a:xfrm>
            <a:off x="7603075" y="459651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6" name="Ellipse 35">
            <a:extLst>
              <a:ext uri="{FF2B5EF4-FFF2-40B4-BE49-F238E27FC236}">
                <a16:creationId xmlns:a16="http://schemas.microsoft.com/office/drawing/2014/main" id="{B7AEC0A0-84FF-1EBD-2A2A-B07DB576A850}"/>
              </a:ext>
            </a:extLst>
          </p:cNvPr>
          <p:cNvSpPr/>
          <p:nvPr/>
        </p:nvSpPr>
        <p:spPr>
          <a:xfrm>
            <a:off x="6420753" y="605433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7" name="Connecteur droit avec flèche 36">
            <a:extLst>
              <a:ext uri="{FF2B5EF4-FFF2-40B4-BE49-F238E27FC236}">
                <a16:creationId xmlns:a16="http://schemas.microsoft.com/office/drawing/2014/main" id="{EE4CC94A-3985-99F0-788C-E1FCC289D12E}"/>
              </a:ext>
            </a:extLst>
          </p:cNvPr>
          <p:cNvCxnSpPr>
            <a:cxnSpLocks/>
            <a:stCxn id="35" idx="3"/>
            <a:endCxn id="36" idx="7"/>
          </p:cNvCxnSpPr>
          <p:nvPr/>
        </p:nvCxnSpPr>
        <p:spPr>
          <a:xfrm flipH="1">
            <a:off x="6549646" y="4726594"/>
            <a:ext cx="1075544" cy="13500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1989431E-B257-B33B-2642-6190B70686FD}"/>
              </a:ext>
            </a:extLst>
          </p:cNvPr>
          <p:cNvCxnSpPr>
            <a:cxnSpLocks/>
            <a:stCxn id="26" idx="2"/>
            <a:endCxn id="35" idx="7"/>
          </p:cNvCxnSpPr>
          <p:nvPr/>
        </p:nvCxnSpPr>
        <p:spPr>
          <a:xfrm flipH="1">
            <a:off x="7731968" y="4351765"/>
            <a:ext cx="1004880" cy="2670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B12C535A-8AA6-B3D7-AF6E-C292DC0A1430}"/>
              </a:ext>
            </a:extLst>
          </p:cNvPr>
          <p:cNvSpPr/>
          <p:nvPr/>
        </p:nvSpPr>
        <p:spPr>
          <a:xfrm>
            <a:off x="10786317" y="384294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6" name="Connecteur droit avec flèche 45">
            <a:extLst>
              <a:ext uri="{FF2B5EF4-FFF2-40B4-BE49-F238E27FC236}">
                <a16:creationId xmlns:a16="http://schemas.microsoft.com/office/drawing/2014/main" id="{24FC97A4-FE2A-3050-3C99-A00872FA8055}"/>
              </a:ext>
            </a:extLst>
          </p:cNvPr>
          <p:cNvCxnSpPr>
            <a:cxnSpLocks/>
            <a:stCxn id="30" idx="6"/>
            <a:endCxn id="45" idx="2"/>
          </p:cNvCxnSpPr>
          <p:nvPr/>
        </p:nvCxnSpPr>
        <p:spPr>
          <a:xfrm flipV="1">
            <a:off x="10408145" y="3919143"/>
            <a:ext cx="378172" cy="78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743F2893-BDB6-2518-4F4F-8D168024B8E3}"/>
              </a:ext>
            </a:extLst>
          </p:cNvPr>
          <p:cNvSpPr/>
          <p:nvPr/>
        </p:nvSpPr>
        <p:spPr>
          <a:xfrm>
            <a:off x="11068386" y="247625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51" name="Connecteur droit avec flèche 50">
            <a:extLst>
              <a:ext uri="{FF2B5EF4-FFF2-40B4-BE49-F238E27FC236}">
                <a16:creationId xmlns:a16="http://schemas.microsoft.com/office/drawing/2014/main" id="{54EADA24-4A85-4B0F-6ED9-4E2F5015E67F}"/>
              </a:ext>
            </a:extLst>
          </p:cNvPr>
          <p:cNvCxnSpPr>
            <a:cxnSpLocks/>
            <a:stCxn id="45" idx="0"/>
            <a:endCxn id="50" idx="3"/>
          </p:cNvCxnSpPr>
          <p:nvPr/>
        </p:nvCxnSpPr>
        <p:spPr>
          <a:xfrm flipV="1">
            <a:off x="10861821" y="2606341"/>
            <a:ext cx="228680" cy="12366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A1F458E3-97CB-60EA-5A4C-AA2314E9F1CD}"/>
              </a:ext>
            </a:extLst>
          </p:cNvPr>
          <p:cNvCxnSpPr>
            <a:cxnSpLocks/>
            <a:stCxn id="29" idx="7"/>
            <a:endCxn id="45" idx="2"/>
          </p:cNvCxnSpPr>
          <p:nvPr/>
        </p:nvCxnSpPr>
        <p:spPr>
          <a:xfrm flipV="1">
            <a:off x="9839277" y="3919143"/>
            <a:ext cx="947040" cy="40036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10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81D15-D9C1-4EB4-B176-4CF21100BE1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1F744C-D2D9-8518-FE35-ADE161786C35}"/>
              </a:ext>
            </a:extLst>
          </p:cNvPr>
          <p:cNvSpPr/>
          <p:nvPr/>
        </p:nvSpPr>
        <p:spPr>
          <a:xfrm>
            <a:off x="86873" y="157262"/>
            <a:ext cx="7025801" cy="5909310"/>
          </a:xfrm>
          <a:prstGeom prst="rect">
            <a:avLst/>
          </a:prstGeom>
          <a:solidFill>
            <a:schemeClr val="tx2">
              <a:lumMod val="20000"/>
              <a:lumOff val="80000"/>
            </a:schemeClr>
          </a:solidFill>
          <a:ln w="38100">
            <a:solidFill>
              <a:schemeClr val="tx1"/>
            </a:solidFill>
          </a:ln>
        </p:spPr>
        <p:txBody>
          <a:bodyPr wrap="square">
            <a:spAutoFit/>
          </a:bodyPr>
          <a:lstStyle/>
          <a:p>
            <a:r>
              <a:rPr lang="fr-FR" b="1" dirty="0"/>
              <a:t>1592-1598 : Toyotomi Hideyoshi échoue à envahir la Corée et la Chine</a:t>
            </a:r>
          </a:p>
          <a:p>
            <a:endParaRPr lang="fr-FR" dirty="0"/>
          </a:p>
          <a:p>
            <a:r>
              <a:rPr lang="fr-FR" dirty="0"/>
              <a:t>*1590 : La réunification est pratiquement achevée</a:t>
            </a:r>
          </a:p>
          <a:p>
            <a:endParaRPr lang="fr-FR" dirty="0"/>
          </a:p>
          <a:p>
            <a:r>
              <a:rPr lang="fr-FR" dirty="0"/>
              <a:t>*</a:t>
            </a:r>
            <a:r>
              <a:rPr lang="fr-FR" u="sng" dirty="0"/>
              <a:t>Hideyoshi</a:t>
            </a:r>
          </a:p>
          <a:p>
            <a:r>
              <a:rPr lang="fr-FR" dirty="0"/>
              <a:t>Se trouvant à la tête d’une armée pléthorique</a:t>
            </a:r>
          </a:p>
          <a:p>
            <a:r>
              <a:rPr lang="fr-FR" dirty="0"/>
              <a:t>NB : Malgré le désarmement des masses paysannes</a:t>
            </a:r>
          </a:p>
          <a:p>
            <a:endParaRPr lang="fr-FR" dirty="0"/>
          </a:p>
          <a:p>
            <a:r>
              <a:rPr lang="fr-FR" dirty="0"/>
              <a:t>Il décide de profiter de cette force désormais inutile</a:t>
            </a:r>
          </a:p>
          <a:p>
            <a:r>
              <a:rPr lang="fr-FR" dirty="0"/>
              <a:t>Pour envahir la Corée, puis la Chine</a:t>
            </a:r>
          </a:p>
          <a:p>
            <a:endParaRPr lang="fr-FR" dirty="0"/>
          </a:p>
          <a:p>
            <a:r>
              <a:rPr lang="fr-FR" dirty="0"/>
              <a:t>*Avril-juin 1592 : Guerre d'</a:t>
            </a:r>
            <a:r>
              <a:rPr lang="fr-FR" dirty="0" err="1"/>
              <a:t>Imjin</a:t>
            </a:r>
            <a:endParaRPr lang="fr-FR" dirty="0"/>
          </a:p>
          <a:p>
            <a:r>
              <a:rPr lang="fr-FR" dirty="0"/>
              <a:t>Hideyoshi avec 160 000 hommes débarque à Pusan</a:t>
            </a:r>
          </a:p>
          <a:p>
            <a:r>
              <a:rPr lang="fr-FR" dirty="0"/>
              <a:t>Puis il envahit la Corée et il s’empare de la capitale </a:t>
            </a:r>
            <a:r>
              <a:rPr lang="fr-FR" dirty="0" err="1"/>
              <a:t>Hansong</a:t>
            </a:r>
            <a:r>
              <a:rPr lang="fr-FR" dirty="0"/>
              <a:t> (Séoul)</a:t>
            </a:r>
          </a:p>
          <a:p>
            <a:endParaRPr lang="fr-FR" dirty="0"/>
          </a:p>
          <a:p>
            <a:r>
              <a:rPr lang="fr-FR" dirty="0"/>
              <a:t>NB : Entre </a:t>
            </a:r>
            <a:r>
              <a:rPr lang="fr-FR" dirty="0" err="1"/>
              <a:t>Hakata</a:t>
            </a:r>
            <a:r>
              <a:rPr lang="fr-FR" dirty="0"/>
              <a:t> et Pusan, la marine coréenne, intacte</a:t>
            </a:r>
          </a:p>
          <a:p>
            <a:r>
              <a:rPr lang="fr-FR" dirty="0"/>
              <a:t>Fait subir de lourdes pertes aux navires japonais</a:t>
            </a:r>
          </a:p>
          <a:p>
            <a:endParaRPr lang="fr-FR" dirty="0"/>
          </a:p>
          <a:p>
            <a:r>
              <a:rPr lang="fr-FR" dirty="0"/>
              <a:t>*Juillet 1592</a:t>
            </a:r>
          </a:p>
          <a:p>
            <a:r>
              <a:rPr lang="fr-FR" dirty="0"/>
              <a:t>Ses troupes atteignent le fleuve Yalu, frontière avec la Chine</a:t>
            </a:r>
          </a:p>
          <a:p>
            <a:r>
              <a:rPr lang="fr-FR" dirty="0"/>
              <a:t>Et elles s’emparent de Pyongyang…</a:t>
            </a:r>
          </a:p>
        </p:txBody>
      </p:sp>
      <p:pic>
        <p:nvPicPr>
          <p:cNvPr id="33" name="Image 32" descr="Une image contenant texte, carte, capture d’écran, atlas&#10;&#10;Description générée automatiquement">
            <a:extLst>
              <a:ext uri="{FF2B5EF4-FFF2-40B4-BE49-F238E27FC236}">
                <a16:creationId xmlns:a16="http://schemas.microsoft.com/office/drawing/2014/main" id="{90BA5CB8-8250-51BE-D07D-B8437FD8D1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80" t="8817" r="5806" b="25434"/>
          <a:stretch/>
        </p:blipFill>
        <p:spPr>
          <a:xfrm>
            <a:off x="7241568" y="114790"/>
            <a:ext cx="4808691" cy="6628420"/>
          </a:xfrm>
          <a:prstGeom prst="rect">
            <a:avLst/>
          </a:prstGeom>
          <a:ln w="38100">
            <a:solidFill>
              <a:schemeClr val="tx1"/>
            </a:solidFill>
          </a:ln>
        </p:spPr>
      </p:pic>
      <p:pic>
        <p:nvPicPr>
          <p:cNvPr id="34" name="Image 33" descr="Une image contenant texte, carte, capture d’écran, atlas&#10;&#10;Description générée automatiquement">
            <a:extLst>
              <a:ext uri="{FF2B5EF4-FFF2-40B4-BE49-F238E27FC236}">
                <a16:creationId xmlns:a16="http://schemas.microsoft.com/office/drawing/2014/main" id="{E82EA3D7-FA7A-C3C9-D556-0DA6A8703E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91" t="76902" r="19643" b="510"/>
          <a:stretch/>
        </p:blipFill>
        <p:spPr>
          <a:xfrm>
            <a:off x="10105212" y="1770737"/>
            <a:ext cx="1950739" cy="1064181"/>
          </a:xfrm>
          <a:prstGeom prst="rect">
            <a:avLst/>
          </a:prstGeom>
          <a:ln w="38100">
            <a:solidFill>
              <a:schemeClr val="tx1"/>
            </a:solidFill>
          </a:ln>
        </p:spPr>
      </p:pic>
      <p:sp>
        <p:nvSpPr>
          <p:cNvPr id="36" name="Ellipse 35">
            <a:extLst>
              <a:ext uri="{FF2B5EF4-FFF2-40B4-BE49-F238E27FC236}">
                <a16:creationId xmlns:a16="http://schemas.microsoft.com/office/drawing/2014/main" id="{C6F6D16B-85AD-894A-D306-93163750005E}"/>
              </a:ext>
            </a:extLst>
          </p:cNvPr>
          <p:cNvSpPr/>
          <p:nvPr/>
        </p:nvSpPr>
        <p:spPr>
          <a:xfrm>
            <a:off x="11058467" y="635934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37" name="Connecteur droit avec flèche 36">
            <a:extLst>
              <a:ext uri="{FF2B5EF4-FFF2-40B4-BE49-F238E27FC236}">
                <a16:creationId xmlns:a16="http://schemas.microsoft.com/office/drawing/2014/main" id="{61F1CB03-16FC-E7D2-CCBD-6B25584832AB}"/>
              </a:ext>
            </a:extLst>
          </p:cNvPr>
          <p:cNvCxnSpPr>
            <a:cxnSpLocks/>
            <a:stCxn id="36" idx="1"/>
            <a:endCxn id="38" idx="5"/>
          </p:cNvCxnSpPr>
          <p:nvPr/>
        </p:nvCxnSpPr>
        <p:spPr>
          <a:xfrm flipH="1" flipV="1">
            <a:off x="10271072" y="5493579"/>
            <a:ext cx="809510" cy="8880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807CB657-D5B3-AF99-9D5A-8B0DAEEE002E}"/>
              </a:ext>
            </a:extLst>
          </p:cNvPr>
          <p:cNvSpPr/>
          <p:nvPr/>
        </p:nvSpPr>
        <p:spPr>
          <a:xfrm>
            <a:off x="10142179" y="536349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5F6591F2-6D97-5075-DAB7-6C8E12D9692B}"/>
              </a:ext>
            </a:extLst>
          </p:cNvPr>
          <p:cNvSpPr/>
          <p:nvPr/>
        </p:nvSpPr>
        <p:spPr>
          <a:xfrm>
            <a:off x="8755697" y="33528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0" name="Connecteur droit avec flèche 39">
            <a:extLst>
              <a:ext uri="{FF2B5EF4-FFF2-40B4-BE49-F238E27FC236}">
                <a16:creationId xmlns:a16="http://schemas.microsoft.com/office/drawing/2014/main" id="{713C5500-EA31-BA83-0BAD-7DA8FFD185B4}"/>
              </a:ext>
            </a:extLst>
          </p:cNvPr>
          <p:cNvCxnSpPr>
            <a:cxnSpLocks/>
            <a:stCxn id="38" idx="1"/>
          </p:cNvCxnSpPr>
          <p:nvPr/>
        </p:nvCxnSpPr>
        <p:spPr>
          <a:xfrm flipH="1" flipV="1">
            <a:off x="8906705" y="3505200"/>
            <a:ext cx="1257589" cy="18806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4466086F-6272-424B-E748-14B451D395E3}"/>
              </a:ext>
            </a:extLst>
          </p:cNvPr>
          <p:cNvCxnSpPr>
            <a:cxnSpLocks/>
            <a:stCxn id="39" idx="0"/>
          </p:cNvCxnSpPr>
          <p:nvPr/>
        </p:nvCxnSpPr>
        <p:spPr>
          <a:xfrm flipH="1" flipV="1">
            <a:off x="8776679" y="476341"/>
            <a:ext cx="54522" cy="28764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040DA796-1494-FCC8-F218-739227C8ABF1}"/>
              </a:ext>
            </a:extLst>
          </p:cNvPr>
          <p:cNvCxnSpPr>
            <a:cxnSpLocks/>
            <a:stCxn id="39" idx="0"/>
          </p:cNvCxnSpPr>
          <p:nvPr/>
        </p:nvCxnSpPr>
        <p:spPr>
          <a:xfrm flipV="1">
            <a:off x="8831201" y="114790"/>
            <a:ext cx="1560590" cy="32380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7F7D0371-1789-124F-3533-B7D2BA777A11}"/>
              </a:ext>
            </a:extLst>
          </p:cNvPr>
          <p:cNvCxnSpPr>
            <a:cxnSpLocks/>
            <a:stCxn id="39" idx="0"/>
          </p:cNvCxnSpPr>
          <p:nvPr/>
        </p:nvCxnSpPr>
        <p:spPr>
          <a:xfrm flipH="1" flipV="1">
            <a:off x="8317122" y="2496274"/>
            <a:ext cx="514079" cy="8565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5E05FC9D-F22F-803E-4901-F8B4C52B056E}"/>
              </a:ext>
            </a:extLst>
          </p:cNvPr>
          <p:cNvSpPr/>
          <p:nvPr/>
        </p:nvSpPr>
        <p:spPr>
          <a:xfrm>
            <a:off x="8188229" y="23661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74" name="Connecteur droit avec flèche 73">
            <a:extLst>
              <a:ext uri="{FF2B5EF4-FFF2-40B4-BE49-F238E27FC236}">
                <a16:creationId xmlns:a16="http://schemas.microsoft.com/office/drawing/2014/main" id="{7F0EAA2D-0AE5-9E68-8730-226221FD14BC}"/>
              </a:ext>
            </a:extLst>
          </p:cNvPr>
          <p:cNvCxnSpPr>
            <a:cxnSpLocks/>
          </p:cNvCxnSpPr>
          <p:nvPr/>
        </p:nvCxnSpPr>
        <p:spPr>
          <a:xfrm flipH="1">
            <a:off x="10648335" y="5117690"/>
            <a:ext cx="693175" cy="66367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0B0B6824-BFD8-81DA-1F1A-61E87B71487C}"/>
              </a:ext>
            </a:extLst>
          </p:cNvPr>
          <p:cNvCxnSpPr>
            <a:cxnSpLocks/>
          </p:cNvCxnSpPr>
          <p:nvPr/>
        </p:nvCxnSpPr>
        <p:spPr>
          <a:xfrm flipV="1">
            <a:off x="9733935" y="6002594"/>
            <a:ext cx="559252" cy="3567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88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4516B-347E-746B-3F37-0D60C08E3C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F932DA-3390-8E4C-A878-D96FC7D79C2D}"/>
              </a:ext>
            </a:extLst>
          </p:cNvPr>
          <p:cNvSpPr/>
          <p:nvPr/>
        </p:nvSpPr>
        <p:spPr>
          <a:xfrm>
            <a:off x="86874" y="157262"/>
            <a:ext cx="6918610" cy="2585323"/>
          </a:xfrm>
          <a:prstGeom prst="rect">
            <a:avLst/>
          </a:prstGeom>
          <a:solidFill>
            <a:schemeClr val="tx2">
              <a:lumMod val="20000"/>
              <a:lumOff val="80000"/>
            </a:schemeClr>
          </a:solidFill>
          <a:ln w="38100">
            <a:solidFill>
              <a:schemeClr val="tx1"/>
            </a:solidFill>
          </a:ln>
        </p:spPr>
        <p:txBody>
          <a:bodyPr wrap="square">
            <a:spAutoFit/>
          </a:bodyPr>
          <a:lstStyle/>
          <a:p>
            <a:r>
              <a:rPr lang="fr-FR" b="1" dirty="0"/>
              <a:t>1592-1598 : Toyotomi Hideyoshi échoue à envahir la Corée et la Chine</a:t>
            </a:r>
          </a:p>
          <a:p>
            <a:endParaRPr lang="fr-FR" dirty="0"/>
          </a:p>
          <a:p>
            <a:r>
              <a:rPr lang="fr-FR" dirty="0"/>
              <a:t>*Juillet 1592 : L’empereur chinois Ming </a:t>
            </a:r>
            <a:r>
              <a:rPr lang="fr-FR" u="sng" dirty="0" err="1"/>
              <a:t>Wanli</a:t>
            </a:r>
            <a:endParaRPr lang="fr-FR" u="sng" dirty="0"/>
          </a:p>
          <a:p>
            <a:r>
              <a:rPr lang="fr-FR" dirty="0"/>
              <a:t>Propose à </a:t>
            </a:r>
            <a:r>
              <a:rPr lang="fr-FR" u="sng" dirty="0"/>
              <a:t>Hideyoshi</a:t>
            </a:r>
            <a:r>
              <a:rPr lang="fr-FR" dirty="0"/>
              <a:t> un partage de la Corée (!) ; Celui-ci refuse</a:t>
            </a:r>
          </a:p>
          <a:p>
            <a:endParaRPr lang="fr-FR" dirty="0"/>
          </a:p>
          <a:p>
            <a:r>
              <a:rPr lang="fr-FR" dirty="0"/>
              <a:t>*Fév.-mai 1593 : Les Chinois traversent le Yalu et pénètrent en Corée</a:t>
            </a:r>
          </a:p>
          <a:p>
            <a:r>
              <a:rPr lang="fr-FR" dirty="0"/>
              <a:t>Ils reprennent Pyongyang, puis Séoul</a:t>
            </a:r>
          </a:p>
          <a:p>
            <a:endParaRPr lang="fr-FR" dirty="0"/>
          </a:p>
          <a:p>
            <a:r>
              <a:rPr lang="fr-FR" dirty="0"/>
              <a:t>*Les Japonais doivent se replier sur Pusan</a:t>
            </a:r>
          </a:p>
        </p:txBody>
      </p:sp>
      <p:pic>
        <p:nvPicPr>
          <p:cNvPr id="33" name="Image 32" descr="Une image contenant texte, carte, capture d’écran, atlas&#10;&#10;Description générée automatiquement">
            <a:extLst>
              <a:ext uri="{FF2B5EF4-FFF2-40B4-BE49-F238E27FC236}">
                <a16:creationId xmlns:a16="http://schemas.microsoft.com/office/drawing/2014/main" id="{772872FE-E761-B444-80FA-C2BED9B97C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80" t="8817" r="5806" b="25434"/>
          <a:stretch/>
        </p:blipFill>
        <p:spPr>
          <a:xfrm>
            <a:off x="7241568" y="114790"/>
            <a:ext cx="4808691" cy="6628420"/>
          </a:xfrm>
          <a:prstGeom prst="rect">
            <a:avLst/>
          </a:prstGeom>
          <a:ln w="38100">
            <a:solidFill>
              <a:schemeClr val="tx1"/>
            </a:solidFill>
          </a:ln>
        </p:spPr>
      </p:pic>
      <p:sp>
        <p:nvSpPr>
          <p:cNvPr id="36" name="Ellipse 35">
            <a:extLst>
              <a:ext uri="{FF2B5EF4-FFF2-40B4-BE49-F238E27FC236}">
                <a16:creationId xmlns:a16="http://schemas.microsoft.com/office/drawing/2014/main" id="{73BF1FEE-2985-8216-B521-FFC5D2E2EFE5}"/>
              </a:ext>
            </a:extLst>
          </p:cNvPr>
          <p:cNvSpPr/>
          <p:nvPr/>
        </p:nvSpPr>
        <p:spPr>
          <a:xfrm>
            <a:off x="11058467" y="635934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8" name="Ellipse 37">
            <a:extLst>
              <a:ext uri="{FF2B5EF4-FFF2-40B4-BE49-F238E27FC236}">
                <a16:creationId xmlns:a16="http://schemas.microsoft.com/office/drawing/2014/main" id="{640D6846-9ED0-4BA1-B5A2-B592BC406342}"/>
              </a:ext>
            </a:extLst>
          </p:cNvPr>
          <p:cNvSpPr/>
          <p:nvPr/>
        </p:nvSpPr>
        <p:spPr>
          <a:xfrm>
            <a:off x="10142179" y="536349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CC26C087-2B8C-5089-28ED-86FB76F24F88}"/>
              </a:ext>
            </a:extLst>
          </p:cNvPr>
          <p:cNvSpPr/>
          <p:nvPr/>
        </p:nvSpPr>
        <p:spPr>
          <a:xfrm>
            <a:off x="8755697" y="335280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0" name="Connecteur droit avec flèche 39">
            <a:extLst>
              <a:ext uri="{FF2B5EF4-FFF2-40B4-BE49-F238E27FC236}">
                <a16:creationId xmlns:a16="http://schemas.microsoft.com/office/drawing/2014/main" id="{6D64BC6D-9CD9-D06D-1678-EE903351C9A4}"/>
              </a:ext>
            </a:extLst>
          </p:cNvPr>
          <p:cNvCxnSpPr>
            <a:cxnSpLocks/>
            <a:endCxn id="38" idx="1"/>
          </p:cNvCxnSpPr>
          <p:nvPr/>
        </p:nvCxnSpPr>
        <p:spPr>
          <a:xfrm>
            <a:off x="8906705" y="3505200"/>
            <a:ext cx="1257589" cy="18806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62D33486-8860-9321-3291-ED9A0C0A18FF}"/>
              </a:ext>
            </a:extLst>
          </p:cNvPr>
          <p:cNvSpPr/>
          <p:nvPr/>
        </p:nvSpPr>
        <p:spPr>
          <a:xfrm>
            <a:off x="8188229" y="236619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59" name="Connecteur droit avec flèche 58">
            <a:extLst>
              <a:ext uri="{FF2B5EF4-FFF2-40B4-BE49-F238E27FC236}">
                <a16:creationId xmlns:a16="http://schemas.microsoft.com/office/drawing/2014/main" id="{66037EB1-19EA-43F9-38B6-4EB75DBD7905}"/>
              </a:ext>
            </a:extLst>
          </p:cNvPr>
          <p:cNvCxnSpPr>
            <a:cxnSpLocks/>
          </p:cNvCxnSpPr>
          <p:nvPr/>
        </p:nvCxnSpPr>
        <p:spPr>
          <a:xfrm>
            <a:off x="7492181" y="1592826"/>
            <a:ext cx="696048" cy="77336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382BCCCB-62FE-AB8F-F439-07CD963F8FA8}"/>
              </a:ext>
            </a:extLst>
          </p:cNvPr>
          <p:cNvCxnSpPr>
            <a:cxnSpLocks/>
            <a:stCxn id="49" idx="4"/>
            <a:endCxn id="39" idx="2"/>
          </p:cNvCxnSpPr>
          <p:nvPr/>
        </p:nvCxnSpPr>
        <p:spPr>
          <a:xfrm>
            <a:off x="8263733" y="2518592"/>
            <a:ext cx="491964" cy="91040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7E44AC8A-1016-239C-FD7E-1FE983E21C1B}"/>
              </a:ext>
            </a:extLst>
          </p:cNvPr>
          <p:cNvCxnSpPr>
            <a:cxnSpLocks/>
          </p:cNvCxnSpPr>
          <p:nvPr/>
        </p:nvCxnSpPr>
        <p:spPr>
          <a:xfrm flipH="1">
            <a:off x="10648335" y="5117690"/>
            <a:ext cx="693175" cy="66367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987C4629-A756-0C0E-0FEB-2686E524FD40}"/>
              </a:ext>
            </a:extLst>
          </p:cNvPr>
          <p:cNvCxnSpPr>
            <a:cxnSpLocks/>
          </p:cNvCxnSpPr>
          <p:nvPr/>
        </p:nvCxnSpPr>
        <p:spPr>
          <a:xfrm flipV="1">
            <a:off x="9733935" y="6002594"/>
            <a:ext cx="559252" cy="3567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745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D0AB-E709-B4E7-638D-28C72698002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9DBD05-54E5-4832-53DE-BE40C0416BE3}"/>
              </a:ext>
            </a:extLst>
          </p:cNvPr>
          <p:cNvSpPr/>
          <p:nvPr/>
        </p:nvSpPr>
        <p:spPr>
          <a:xfrm>
            <a:off x="86874" y="157262"/>
            <a:ext cx="7024668" cy="4247317"/>
          </a:xfrm>
          <a:prstGeom prst="rect">
            <a:avLst/>
          </a:prstGeom>
          <a:solidFill>
            <a:schemeClr val="tx2">
              <a:lumMod val="20000"/>
              <a:lumOff val="80000"/>
            </a:schemeClr>
          </a:solidFill>
          <a:ln w="38100">
            <a:solidFill>
              <a:schemeClr val="tx1"/>
            </a:solidFill>
          </a:ln>
        </p:spPr>
        <p:txBody>
          <a:bodyPr wrap="square">
            <a:spAutoFit/>
          </a:bodyPr>
          <a:lstStyle/>
          <a:p>
            <a:r>
              <a:rPr lang="fr-FR" b="1" dirty="0"/>
              <a:t>1592-1598 : Toyotomi Hideyoshi échoue à envahir la Corée et la Chine</a:t>
            </a:r>
          </a:p>
          <a:p>
            <a:endParaRPr lang="fr-FR" dirty="0"/>
          </a:p>
          <a:p>
            <a:r>
              <a:rPr lang="fr-FR" dirty="0"/>
              <a:t>*1593-96 : Trêve de trois ans et négociations ; Mais blocage…</a:t>
            </a:r>
          </a:p>
          <a:p>
            <a:endParaRPr lang="fr-FR" dirty="0"/>
          </a:p>
          <a:p>
            <a:r>
              <a:rPr lang="fr-FR" dirty="0"/>
              <a:t>*L’empereur </a:t>
            </a:r>
            <a:r>
              <a:rPr lang="fr-FR" u="sng" dirty="0" err="1"/>
              <a:t>Wanli</a:t>
            </a:r>
            <a:r>
              <a:rPr lang="fr-FR" dirty="0"/>
              <a:t>, vainqueur, propose à </a:t>
            </a:r>
            <a:r>
              <a:rPr lang="fr-FR" u="sng" dirty="0"/>
              <a:t>Hideyoshi</a:t>
            </a:r>
            <a:r>
              <a:rPr lang="fr-FR" dirty="0"/>
              <a:t> </a:t>
            </a:r>
          </a:p>
          <a:p>
            <a:r>
              <a:rPr lang="fr-FR" dirty="0"/>
              <a:t>Le titre de </a:t>
            </a:r>
            <a:r>
              <a:rPr lang="fr-FR" i="1" dirty="0"/>
              <a:t>roi du Japon</a:t>
            </a:r>
            <a:r>
              <a:rPr lang="fr-FR" dirty="0"/>
              <a:t> et de bénéficier du système tributaire chinois</a:t>
            </a:r>
          </a:p>
          <a:p>
            <a:endParaRPr lang="fr-FR" dirty="0"/>
          </a:p>
          <a:p>
            <a:r>
              <a:rPr lang="fr-FR" dirty="0"/>
              <a:t>*Hideyoshi, lui aussi vainqueur, exige de </a:t>
            </a:r>
            <a:r>
              <a:rPr lang="fr-FR" dirty="0" err="1"/>
              <a:t>Wanli</a:t>
            </a:r>
            <a:endParaRPr lang="fr-FR" dirty="0"/>
          </a:p>
          <a:p>
            <a:r>
              <a:rPr lang="fr-FR" dirty="0"/>
              <a:t>Le mariage avec une princesse et quatre provinces du sud de la Corée</a:t>
            </a:r>
          </a:p>
          <a:p>
            <a:endParaRPr lang="fr-FR" dirty="0"/>
          </a:p>
          <a:p>
            <a:r>
              <a:rPr lang="fr-FR" dirty="0"/>
              <a:t>*Juin 1597 : Devant l’échec des négociations</a:t>
            </a:r>
          </a:p>
          <a:p>
            <a:r>
              <a:rPr lang="fr-FR" dirty="0"/>
              <a:t>Hideyoshi lance une nouvelle attaque</a:t>
            </a:r>
          </a:p>
          <a:p>
            <a:endParaRPr lang="fr-FR" dirty="0"/>
          </a:p>
          <a:p>
            <a:r>
              <a:rPr lang="fr-FR" dirty="0"/>
              <a:t>*Août-sept. 1597 : Les Japonais atteignent à nouveau Séoul</a:t>
            </a:r>
          </a:p>
          <a:p>
            <a:r>
              <a:rPr lang="fr-FR" dirty="0"/>
              <a:t>Mais ils sont par la suite vaincus sur terre et sur mer</a:t>
            </a:r>
          </a:p>
        </p:txBody>
      </p:sp>
      <p:pic>
        <p:nvPicPr>
          <p:cNvPr id="33" name="Image 32" descr="Une image contenant texte, carte, capture d’écran, atlas&#10;&#10;Description générée automatiquement">
            <a:extLst>
              <a:ext uri="{FF2B5EF4-FFF2-40B4-BE49-F238E27FC236}">
                <a16:creationId xmlns:a16="http://schemas.microsoft.com/office/drawing/2014/main" id="{4B197A06-7489-9CBA-05C0-449B929CC5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680" t="8817" r="5806" b="25434"/>
          <a:stretch/>
        </p:blipFill>
        <p:spPr>
          <a:xfrm>
            <a:off x="7241568" y="114790"/>
            <a:ext cx="4808691" cy="6628420"/>
          </a:xfrm>
          <a:prstGeom prst="rect">
            <a:avLst/>
          </a:prstGeom>
          <a:ln w="38100">
            <a:solidFill>
              <a:schemeClr val="tx1"/>
            </a:solidFill>
          </a:ln>
        </p:spPr>
      </p:pic>
      <p:sp>
        <p:nvSpPr>
          <p:cNvPr id="36" name="Ellipse 35">
            <a:extLst>
              <a:ext uri="{FF2B5EF4-FFF2-40B4-BE49-F238E27FC236}">
                <a16:creationId xmlns:a16="http://schemas.microsoft.com/office/drawing/2014/main" id="{70FC9B9F-9F84-B247-D9A0-6D733ED1ABF5}"/>
              </a:ext>
            </a:extLst>
          </p:cNvPr>
          <p:cNvSpPr/>
          <p:nvPr/>
        </p:nvSpPr>
        <p:spPr>
          <a:xfrm>
            <a:off x="11058467" y="6359341"/>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8" name="Ellipse 37">
            <a:extLst>
              <a:ext uri="{FF2B5EF4-FFF2-40B4-BE49-F238E27FC236}">
                <a16:creationId xmlns:a16="http://schemas.microsoft.com/office/drawing/2014/main" id="{AB2417A3-40C1-BE45-A345-DED7F2E167EB}"/>
              </a:ext>
            </a:extLst>
          </p:cNvPr>
          <p:cNvSpPr/>
          <p:nvPr/>
        </p:nvSpPr>
        <p:spPr>
          <a:xfrm>
            <a:off x="10142179" y="536349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ADEA7570-3E36-7247-D24B-D3F9AF2607AA}"/>
              </a:ext>
            </a:extLst>
          </p:cNvPr>
          <p:cNvSpPr/>
          <p:nvPr/>
        </p:nvSpPr>
        <p:spPr>
          <a:xfrm>
            <a:off x="8755697" y="3352800"/>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9" name="Ellipse 48">
            <a:extLst>
              <a:ext uri="{FF2B5EF4-FFF2-40B4-BE49-F238E27FC236}">
                <a16:creationId xmlns:a16="http://schemas.microsoft.com/office/drawing/2014/main" id="{950AA38F-6E22-1297-17A4-873D50DAC1C4}"/>
              </a:ext>
            </a:extLst>
          </p:cNvPr>
          <p:cNvSpPr/>
          <p:nvPr/>
        </p:nvSpPr>
        <p:spPr>
          <a:xfrm>
            <a:off x="8188229" y="236619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59" name="Connecteur droit avec flèche 58">
            <a:extLst>
              <a:ext uri="{FF2B5EF4-FFF2-40B4-BE49-F238E27FC236}">
                <a16:creationId xmlns:a16="http://schemas.microsoft.com/office/drawing/2014/main" id="{7FAA7312-33CF-FBC9-86AC-88F298CBC0E5}"/>
              </a:ext>
            </a:extLst>
          </p:cNvPr>
          <p:cNvCxnSpPr>
            <a:cxnSpLocks/>
          </p:cNvCxnSpPr>
          <p:nvPr/>
        </p:nvCxnSpPr>
        <p:spPr>
          <a:xfrm>
            <a:off x="7492181" y="1592826"/>
            <a:ext cx="696048" cy="77336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EA5FEF5D-7565-7E61-0436-A013ACC9D0C4}"/>
              </a:ext>
            </a:extLst>
          </p:cNvPr>
          <p:cNvCxnSpPr>
            <a:cxnSpLocks/>
            <a:stCxn id="49" idx="4"/>
            <a:endCxn id="39" idx="2"/>
          </p:cNvCxnSpPr>
          <p:nvPr/>
        </p:nvCxnSpPr>
        <p:spPr>
          <a:xfrm>
            <a:off x="8263733" y="2518592"/>
            <a:ext cx="491964" cy="91040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carte, capture d’écran, atlas&#10;&#10;Description générée automatiquement">
            <a:extLst>
              <a:ext uri="{FF2B5EF4-FFF2-40B4-BE49-F238E27FC236}">
                <a16:creationId xmlns:a16="http://schemas.microsoft.com/office/drawing/2014/main" id="{523B46A7-04BF-F0D7-7FD3-9D349F5C98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91" t="76902" r="19643" b="510"/>
          <a:stretch/>
        </p:blipFill>
        <p:spPr>
          <a:xfrm>
            <a:off x="3185652" y="4559059"/>
            <a:ext cx="3925890" cy="2141679"/>
          </a:xfrm>
          <a:prstGeom prst="rect">
            <a:avLst/>
          </a:prstGeom>
          <a:ln w="38100">
            <a:solidFill>
              <a:schemeClr val="tx1"/>
            </a:solidFill>
          </a:ln>
        </p:spPr>
      </p:pic>
      <p:cxnSp>
        <p:nvCxnSpPr>
          <p:cNvPr id="8" name="Connecteur droit avec flèche 7">
            <a:extLst>
              <a:ext uri="{FF2B5EF4-FFF2-40B4-BE49-F238E27FC236}">
                <a16:creationId xmlns:a16="http://schemas.microsoft.com/office/drawing/2014/main" id="{F64DAE4F-3DD4-9AA7-AC23-2EF16C0137EE}"/>
              </a:ext>
            </a:extLst>
          </p:cNvPr>
          <p:cNvCxnSpPr>
            <a:cxnSpLocks/>
          </p:cNvCxnSpPr>
          <p:nvPr/>
        </p:nvCxnSpPr>
        <p:spPr>
          <a:xfrm flipH="1">
            <a:off x="10648335" y="5117690"/>
            <a:ext cx="693175" cy="66367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8B9F23D3-72F7-3899-2A7A-E77D1FC85353}"/>
              </a:ext>
            </a:extLst>
          </p:cNvPr>
          <p:cNvCxnSpPr>
            <a:cxnSpLocks/>
          </p:cNvCxnSpPr>
          <p:nvPr/>
        </p:nvCxnSpPr>
        <p:spPr>
          <a:xfrm flipV="1">
            <a:off x="9733935" y="6002594"/>
            <a:ext cx="559252" cy="3567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F79A5E8F-0C9A-E198-F206-810A03C40CD8}"/>
              </a:ext>
            </a:extLst>
          </p:cNvPr>
          <p:cNvCxnSpPr>
            <a:cxnSpLocks/>
            <a:endCxn id="38" idx="5"/>
          </p:cNvCxnSpPr>
          <p:nvPr/>
        </p:nvCxnSpPr>
        <p:spPr>
          <a:xfrm flipH="1" flipV="1">
            <a:off x="10271072" y="5493579"/>
            <a:ext cx="787395" cy="8657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334C57D-F3CA-9D44-EBBF-BFF0ED4622D8}"/>
              </a:ext>
            </a:extLst>
          </p:cNvPr>
          <p:cNvCxnSpPr>
            <a:cxnSpLocks/>
            <a:stCxn id="38" idx="1"/>
            <a:endCxn id="39" idx="5"/>
          </p:cNvCxnSpPr>
          <p:nvPr/>
        </p:nvCxnSpPr>
        <p:spPr>
          <a:xfrm flipH="1" flipV="1">
            <a:off x="8884590" y="3482882"/>
            <a:ext cx="1279704" cy="19029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21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CE1DC-D215-CFB8-E05A-D9F43C5345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554C8FF-9AFA-FC5D-4B40-1F2950D2D1E7}"/>
              </a:ext>
            </a:extLst>
          </p:cNvPr>
          <p:cNvSpPr/>
          <p:nvPr/>
        </p:nvSpPr>
        <p:spPr>
          <a:xfrm>
            <a:off x="86874" y="157262"/>
            <a:ext cx="5473267" cy="2862322"/>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1598-1603 : Tokugawa Ieyasu vainc le clan Toyotomi et prend le titre de shogun</a:t>
            </a:r>
          </a:p>
          <a:p>
            <a:endParaRPr lang="fr-FR" dirty="0"/>
          </a:p>
          <a:p>
            <a:r>
              <a:rPr lang="fr-FR" dirty="0"/>
              <a:t>*1598 : Mort de </a:t>
            </a:r>
            <a:r>
              <a:rPr lang="fr-FR" u="sng" dirty="0"/>
              <a:t>Hideyoshi</a:t>
            </a:r>
          </a:p>
          <a:p>
            <a:r>
              <a:rPr lang="fr-FR" dirty="0"/>
              <a:t>La conquête de la Corée et de la Chine est abandonnée</a:t>
            </a:r>
          </a:p>
          <a:p>
            <a:endParaRPr lang="fr-FR" dirty="0"/>
          </a:p>
          <a:p>
            <a:r>
              <a:rPr lang="fr-FR" dirty="0"/>
              <a:t>*Après les règnes de </a:t>
            </a:r>
            <a:r>
              <a:rPr lang="fr-FR" u="sng" dirty="0"/>
              <a:t>Nobunaga</a:t>
            </a:r>
            <a:r>
              <a:rPr lang="fr-FR" dirty="0"/>
              <a:t> et </a:t>
            </a:r>
            <a:r>
              <a:rPr lang="fr-FR" u="sng" dirty="0"/>
              <a:t>Hideyoshi</a:t>
            </a:r>
          </a:p>
          <a:p>
            <a:r>
              <a:rPr lang="fr-FR" dirty="0"/>
              <a:t>La réunification du pays est pratiquement achevée</a:t>
            </a:r>
          </a:p>
          <a:p>
            <a:r>
              <a:rPr lang="fr-FR" dirty="0"/>
              <a:t>Mais il reste à la consolider</a:t>
            </a:r>
          </a:p>
          <a:p>
            <a:r>
              <a:rPr lang="fr-FR" dirty="0"/>
              <a:t>Et ce sera l’œuvre du 3</a:t>
            </a:r>
            <a:r>
              <a:rPr lang="fr-FR" baseline="30000" dirty="0"/>
              <a:t>ème</a:t>
            </a:r>
            <a:r>
              <a:rPr lang="fr-FR" dirty="0"/>
              <a:t> unificateur, </a:t>
            </a:r>
            <a:r>
              <a:rPr lang="fr-FR" u="sng" dirty="0"/>
              <a:t>Tokugawa Ieyasu</a:t>
            </a:r>
            <a:r>
              <a:rPr lang="fr-FR" dirty="0"/>
              <a:t>…</a:t>
            </a:r>
          </a:p>
        </p:txBody>
      </p:sp>
      <p:pic>
        <p:nvPicPr>
          <p:cNvPr id="4" name="Image 3" descr="Une image contenant texte, carte, atlas, diagramme&#10;&#10;Description générée automatiquement">
            <a:extLst>
              <a:ext uri="{FF2B5EF4-FFF2-40B4-BE49-F238E27FC236}">
                <a16:creationId xmlns:a16="http://schemas.microsoft.com/office/drawing/2014/main" id="{92581838-A4F8-04AF-D0E6-46763AC37C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9954F51F-093E-2F1F-48C3-83692A09A3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B47B3680-3FBB-D81F-FCE5-89CEED1E61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solidFill>
            <a:srgbClr val="FF0000"/>
          </a:solidFill>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D9E46F32-066A-D199-6F6D-6C1DBB1C8A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solidFill>
            <a:srgbClr val="FF0000"/>
          </a:solidFill>
          <a:ln w="38100">
            <a:solidFill>
              <a:schemeClr val="tx1"/>
            </a:solidFill>
          </a:ln>
        </p:spPr>
      </p:pic>
      <p:sp>
        <p:nvSpPr>
          <p:cNvPr id="7" name="Ellipse 6">
            <a:extLst>
              <a:ext uri="{FF2B5EF4-FFF2-40B4-BE49-F238E27FC236}">
                <a16:creationId xmlns:a16="http://schemas.microsoft.com/office/drawing/2014/main" id="{65BCBBBC-177C-FCD8-8826-DDFC80B804EC}"/>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3E053FC2-E1BE-214D-AF6C-319AF83AE9C0}"/>
              </a:ext>
            </a:extLst>
          </p:cNvPr>
          <p:cNvSpPr/>
          <p:nvPr/>
        </p:nvSpPr>
        <p:spPr>
          <a:xfrm>
            <a:off x="10662165" y="3744501"/>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053489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78961-37CE-A7D6-9CAB-3EDB41B79BA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6207872-9D47-8929-A654-E2C101F05C68}"/>
              </a:ext>
            </a:extLst>
          </p:cNvPr>
          <p:cNvSpPr/>
          <p:nvPr/>
        </p:nvSpPr>
        <p:spPr>
          <a:xfrm>
            <a:off x="131928" y="143690"/>
            <a:ext cx="6239375" cy="3416320"/>
          </a:xfrm>
          <a:prstGeom prst="rect">
            <a:avLst/>
          </a:prstGeom>
          <a:solidFill>
            <a:schemeClr val="tx2">
              <a:lumMod val="20000"/>
              <a:lumOff val="80000"/>
            </a:schemeClr>
          </a:solidFill>
          <a:ln w="38100">
            <a:solidFill>
              <a:schemeClr val="tx1"/>
            </a:solidFill>
          </a:ln>
        </p:spPr>
        <p:txBody>
          <a:bodyPr wrap="square">
            <a:spAutoFit/>
          </a:bodyPr>
          <a:lstStyle/>
          <a:p>
            <a:r>
              <a:rPr lang="fr-FR" b="1" dirty="0"/>
              <a:t>3) 794-1185 : Période Heian : Echec de la centralisation ; A Kyoto, les empereurs perdent le pouvoir réel au profit des </a:t>
            </a:r>
            <a:r>
              <a:rPr lang="fr-FR" b="1" i="1" dirty="0"/>
              <a:t>kampakus</a:t>
            </a:r>
            <a:r>
              <a:rPr lang="fr-FR" b="1" dirty="0"/>
              <a:t> Fujiwara</a:t>
            </a:r>
          </a:p>
          <a:p>
            <a:endParaRPr lang="fr-FR" b="1" dirty="0"/>
          </a:p>
          <a:p>
            <a:r>
              <a:rPr lang="fr-FR" b="1" dirty="0"/>
              <a:t>794-1185 : A Heian (Kyoto), nouvelle capitale, le pouvoir passe aux mains des </a:t>
            </a:r>
            <a:r>
              <a:rPr lang="fr-FR" b="1" i="1" dirty="0"/>
              <a:t>kampakus</a:t>
            </a:r>
            <a:r>
              <a:rPr lang="fr-FR" b="1" dirty="0"/>
              <a:t> (régents) du clan des Fujiwara ; Dans le pays, les clans de nobles entretiennent des armées de </a:t>
            </a:r>
            <a:r>
              <a:rPr lang="fr-FR" b="1" i="1" dirty="0"/>
              <a:t>bushis</a:t>
            </a:r>
            <a:r>
              <a:rPr lang="fr-FR" b="1" dirty="0"/>
              <a:t> ou </a:t>
            </a:r>
            <a:r>
              <a:rPr lang="fr-FR" b="1" i="1" dirty="0"/>
              <a:t>samouraïs</a:t>
            </a:r>
            <a:endParaRPr lang="fr-FR" b="1" dirty="0"/>
          </a:p>
          <a:p>
            <a:endParaRPr lang="fr-FR" dirty="0"/>
          </a:p>
          <a:p>
            <a:r>
              <a:rPr lang="fr-FR" dirty="0"/>
              <a:t>*794-1185 : La longue période Heian…</a:t>
            </a:r>
          </a:p>
          <a:p>
            <a:endParaRPr lang="fr-FR" dirty="0"/>
          </a:p>
          <a:p>
            <a:r>
              <a:rPr lang="fr-FR" dirty="0"/>
              <a:t>*En deux points…</a:t>
            </a:r>
          </a:p>
        </p:txBody>
      </p:sp>
      <p:pic>
        <p:nvPicPr>
          <p:cNvPr id="8" name="Image 7" descr="Une image contenant texte, carte, atlas&#10;&#10;Description générée automatiquement">
            <a:extLst>
              <a:ext uri="{FF2B5EF4-FFF2-40B4-BE49-F238E27FC236}">
                <a16:creationId xmlns:a16="http://schemas.microsoft.com/office/drawing/2014/main" id="{4B1E92A2-62F9-ED25-8F1E-3BE0B6113A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607277" y="143690"/>
            <a:ext cx="5452795" cy="6570619"/>
          </a:xfrm>
          <a:prstGeom prst="rect">
            <a:avLst/>
          </a:prstGeom>
          <a:ln w="38100">
            <a:solidFill>
              <a:schemeClr val="tx1"/>
            </a:solidFill>
          </a:ln>
        </p:spPr>
      </p:pic>
      <p:sp>
        <p:nvSpPr>
          <p:cNvPr id="9" name="Ellipse 8">
            <a:extLst>
              <a:ext uri="{FF2B5EF4-FFF2-40B4-BE49-F238E27FC236}">
                <a16:creationId xmlns:a16="http://schemas.microsoft.com/office/drawing/2014/main" id="{E52D1327-513E-06D6-14BE-90E28F07F7DE}"/>
              </a:ext>
            </a:extLst>
          </p:cNvPr>
          <p:cNvSpPr/>
          <p:nvPr/>
        </p:nvSpPr>
        <p:spPr>
          <a:xfrm>
            <a:off x="8729393" y="1524224"/>
            <a:ext cx="399513" cy="32524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73F4EFCC-1685-5EFA-05E3-9E87C1D6971B}"/>
              </a:ext>
            </a:extLst>
          </p:cNvPr>
          <p:cNvSpPr/>
          <p:nvPr/>
        </p:nvSpPr>
        <p:spPr>
          <a:xfrm>
            <a:off x="8911232" y="2544459"/>
            <a:ext cx="217674" cy="18951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647535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93E8A-A9C6-FE67-7F68-C24EAE75B8B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5F9F59-7941-4865-3A07-E8B1B2441D9F}"/>
              </a:ext>
            </a:extLst>
          </p:cNvPr>
          <p:cNvSpPr/>
          <p:nvPr/>
        </p:nvSpPr>
        <p:spPr>
          <a:xfrm>
            <a:off x="86874" y="157262"/>
            <a:ext cx="5473267" cy="3416320"/>
          </a:xfrm>
          <a:prstGeom prst="rect">
            <a:avLst/>
          </a:prstGeom>
          <a:solidFill>
            <a:schemeClr val="tx2">
              <a:lumMod val="20000"/>
              <a:lumOff val="80000"/>
            </a:schemeClr>
          </a:solidFill>
          <a:ln w="38100">
            <a:solidFill>
              <a:schemeClr val="tx1"/>
            </a:solidFill>
          </a:ln>
        </p:spPr>
        <p:txBody>
          <a:bodyPr wrap="square">
            <a:spAutoFit/>
          </a:bodyPr>
          <a:lstStyle/>
          <a:p>
            <a:r>
              <a:rPr lang="fr-FR" sz="1800" b="1" dirty="0"/>
              <a:t>1598-1603 : Tokugawa Ieyasu vainc le clan Toyotomi et prend le titre de shogun</a:t>
            </a:r>
          </a:p>
          <a:p>
            <a:endParaRPr lang="fr-FR" dirty="0"/>
          </a:p>
          <a:p>
            <a:r>
              <a:rPr lang="fr-FR" dirty="0"/>
              <a:t>*1598 : </a:t>
            </a:r>
            <a:r>
              <a:rPr lang="fr-FR" u="sng" dirty="0" err="1"/>
              <a:t>Hideyori</a:t>
            </a:r>
            <a:r>
              <a:rPr lang="fr-FR" dirty="0"/>
              <a:t>, son fils mineur, lui succède</a:t>
            </a:r>
          </a:p>
          <a:p>
            <a:r>
              <a:rPr lang="fr-FR" dirty="0"/>
              <a:t>Sous la régence d’un conseil de 5 daimyos</a:t>
            </a:r>
          </a:p>
          <a:p>
            <a:r>
              <a:rPr lang="fr-FR" dirty="0"/>
              <a:t>Dont </a:t>
            </a:r>
            <a:r>
              <a:rPr lang="fr-FR" u="sng" dirty="0"/>
              <a:t>Tokugawa Ieyasu</a:t>
            </a:r>
            <a:r>
              <a:rPr lang="fr-FR" dirty="0"/>
              <a:t>, établi à Edo, dans le </a:t>
            </a:r>
            <a:r>
              <a:rPr lang="fr-FR" dirty="0" err="1"/>
              <a:t>Kanto</a:t>
            </a:r>
            <a:endParaRPr lang="fr-FR" dirty="0"/>
          </a:p>
          <a:p>
            <a:endParaRPr lang="fr-FR" dirty="0"/>
          </a:p>
          <a:p>
            <a:r>
              <a:rPr lang="fr-FR" dirty="0"/>
              <a:t>NB : N’ayant pas participé aux campagnes de Corée</a:t>
            </a:r>
          </a:p>
          <a:p>
            <a:r>
              <a:rPr lang="fr-FR" dirty="0"/>
              <a:t>Ieyasu a pu conserver intact ses forces militaires</a:t>
            </a:r>
          </a:p>
          <a:p>
            <a:endParaRPr lang="fr-FR" dirty="0"/>
          </a:p>
          <a:p>
            <a:r>
              <a:rPr lang="fr-FR" dirty="0"/>
              <a:t>*Mais très vite, les rivalités entre daimyos reprennent</a:t>
            </a:r>
          </a:p>
          <a:p>
            <a:r>
              <a:rPr lang="fr-FR" dirty="0"/>
              <a:t>Et une nouvelle guerre éclate…</a:t>
            </a:r>
          </a:p>
        </p:txBody>
      </p:sp>
      <p:pic>
        <p:nvPicPr>
          <p:cNvPr id="4" name="Image 3" descr="Une image contenant texte, carte, atlas, diagramme&#10;&#10;Description générée automatiquement">
            <a:extLst>
              <a:ext uri="{FF2B5EF4-FFF2-40B4-BE49-F238E27FC236}">
                <a16:creationId xmlns:a16="http://schemas.microsoft.com/office/drawing/2014/main" id="{62CBDB41-8929-AA6B-6D77-81133759BD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ln w="38100">
            <a:solidFill>
              <a:schemeClr val="tx1"/>
            </a:solidFill>
          </a:ln>
        </p:spPr>
      </p:pic>
      <p:pic>
        <p:nvPicPr>
          <p:cNvPr id="2" name="Image 1" descr="Une image contenant texte, carte, atlas, diagramme&#10;&#10;Description générée automatiquement">
            <a:extLst>
              <a:ext uri="{FF2B5EF4-FFF2-40B4-BE49-F238E27FC236}">
                <a16:creationId xmlns:a16="http://schemas.microsoft.com/office/drawing/2014/main" id="{F834EF1E-A72C-1E57-1983-31E81A8926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ln w="38100">
            <a:solidFill>
              <a:schemeClr val="tx1"/>
            </a:solidFill>
          </a:ln>
        </p:spPr>
      </p:pic>
      <p:pic>
        <p:nvPicPr>
          <p:cNvPr id="5" name="Image 4" descr="Une image contenant texte, carte, atlas, diagramme&#10;&#10;Description générée automatiquement">
            <a:extLst>
              <a:ext uri="{FF2B5EF4-FFF2-40B4-BE49-F238E27FC236}">
                <a16:creationId xmlns:a16="http://schemas.microsoft.com/office/drawing/2014/main" id="{2847FD60-6A60-E632-1A27-C0E155C55B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328" t="16674" r="14192" b="15545"/>
          <a:stretch/>
        </p:blipFill>
        <p:spPr>
          <a:xfrm>
            <a:off x="5690781" y="157262"/>
            <a:ext cx="6369291" cy="6549980"/>
          </a:xfrm>
          <a:prstGeom prst="rect">
            <a:avLst/>
          </a:prstGeom>
          <a:solidFill>
            <a:srgbClr val="FF0000"/>
          </a:solidFill>
          <a:ln w="38100">
            <a:solidFill>
              <a:schemeClr val="tx1"/>
            </a:solidFill>
          </a:ln>
        </p:spPr>
      </p:pic>
      <p:pic>
        <p:nvPicPr>
          <p:cNvPr id="6" name="Image 5" descr="Une image contenant texte, carte, atlas, diagramme&#10;&#10;Description générée automatiquement">
            <a:extLst>
              <a:ext uri="{FF2B5EF4-FFF2-40B4-BE49-F238E27FC236}">
                <a16:creationId xmlns:a16="http://schemas.microsoft.com/office/drawing/2014/main" id="{ED1DF4FE-526D-0FF8-7B95-CB850F994D7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5177" t="74583" r="218" b="68"/>
          <a:stretch/>
        </p:blipFill>
        <p:spPr>
          <a:xfrm>
            <a:off x="10427111" y="4697639"/>
            <a:ext cx="1632962" cy="2003099"/>
          </a:xfrm>
          <a:prstGeom prst="rect">
            <a:avLst/>
          </a:prstGeom>
          <a:solidFill>
            <a:srgbClr val="FF0000"/>
          </a:solidFill>
          <a:ln w="38100">
            <a:solidFill>
              <a:schemeClr val="tx1"/>
            </a:solidFill>
          </a:ln>
        </p:spPr>
      </p:pic>
      <p:sp>
        <p:nvSpPr>
          <p:cNvPr id="7" name="Ellipse 6">
            <a:extLst>
              <a:ext uri="{FF2B5EF4-FFF2-40B4-BE49-F238E27FC236}">
                <a16:creationId xmlns:a16="http://schemas.microsoft.com/office/drawing/2014/main" id="{1F9A1511-ADED-EEBA-7EBC-EEEDA07C40A2}"/>
              </a:ext>
            </a:extLst>
          </p:cNvPr>
          <p:cNvSpPr/>
          <p:nvPr/>
        </p:nvSpPr>
        <p:spPr>
          <a:xfrm>
            <a:off x="8736848" y="4220992"/>
            <a:ext cx="277156" cy="26154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0" name="Ellipse 19">
            <a:extLst>
              <a:ext uri="{FF2B5EF4-FFF2-40B4-BE49-F238E27FC236}">
                <a16:creationId xmlns:a16="http://schemas.microsoft.com/office/drawing/2014/main" id="{D805FCA5-1645-8BEA-31CD-BC45205EB045}"/>
              </a:ext>
            </a:extLst>
          </p:cNvPr>
          <p:cNvSpPr/>
          <p:nvPr/>
        </p:nvSpPr>
        <p:spPr>
          <a:xfrm>
            <a:off x="10662165" y="3744501"/>
            <a:ext cx="282069" cy="27461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61841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51ACA-F578-8014-EA2F-6F87613659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2D142D9-7E58-1B1E-07D1-BD58805CD9D5}"/>
              </a:ext>
            </a:extLst>
          </p:cNvPr>
          <p:cNvSpPr/>
          <p:nvPr/>
        </p:nvSpPr>
        <p:spPr>
          <a:xfrm>
            <a:off x="131928" y="143690"/>
            <a:ext cx="6239375" cy="3416320"/>
          </a:xfrm>
          <a:prstGeom prst="rect">
            <a:avLst/>
          </a:prstGeom>
          <a:solidFill>
            <a:schemeClr val="tx2">
              <a:lumMod val="20000"/>
              <a:lumOff val="80000"/>
            </a:schemeClr>
          </a:solidFill>
          <a:ln w="38100">
            <a:solidFill>
              <a:schemeClr val="tx1"/>
            </a:solidFill>
          </a:ln>
        </p:spPr>
        <p:txBody>
          <a:bodyPr wrap="square">
            <a:spAutoFit/>
          </a:bodyPr>
          <a:lstStyle/>
          <a:p>
            <a:r>
              <a:rPr lang="fr-FR" b="1" dirty="0"/>
              <a:t>794-1185 : A Heian (Kyoto), nouvelle capitale, le pouvoir passe aux mains des </a:t>
            </a:r>
            <a:r>
              <a:rPr lang="fr-FR" b="1" i="1" dirty="0"/>
              <a:t>kampakus</a:t>
            </a:r>
            <a:r>
              <a:rPr lang="fr-FR" b="1" dirty="0"/>
              <a:t> (régents) du clan des Fujiwara ; Dans le pays, les clans de nobles entretiennent des armées de </a:t>
            </a:r>
            <a:r>
              <a:rPr lang="fr-FR" b="1" i="1" dirty="0"/>
              <a:t>bushis</a:t>
            </a:r>
            <a:r>
              <a:rPr lang="fr-FR" b="1" dirty="0"/>
              <a:t> ou </a:t>
            </a:r>
            <a:r>
              <a:rPr lang="fr-FR" b="1" i="1" dirty="0"/>
              <a:t>samouraïs</a:t>
            </a:r>
            <a:endParaRPr lang="fr-FR" b="1" dirty="0"/>
          </a:p>
          <a:p>
            <a:endParaRPr lang="fr-FR" dirty="0"/>
          </a:p>
          <a:p>
            <a:r>
              <a:rPr lang="fr-FR" dirty="0"/>
              <a:t>1) Point positif</a:t>
            </a:r>
          </a:p>
          <a:p>
            <a:r>
              <a:rPr lang="fr-FR" dirty="0"/>
              <a:t>800 : </a:t>
            </a:r>
            <a:r>
              <a:rPr lang="fr-FR" u="sng" dirty="0"/>
              <a:t>Le pouvoir impérial est à son apogée </a:t>
            </a:r>
          </a:p>
          <a:p>
            <a:endParaRPr lang="fr-FR" dirty="0"/>
          </a:p>
          <a:p>
            <a:r>
              <a:rPr lang="fr-FR" dirty="0"/>
              <a:t>a) 794 : L’empereur </a:t>
            </a:r>
            <a:r>
              <a:rPr lang="fr-FR" u="sng" dirty="0" err="1"/>
              <a:t>Kammu</a:t>
            </a:r>
            <a:r>
              <a:rPr lang="fr-FR" dirty="0"/>
              <a:t> (50) fait édifier a proximité de Nara</a:t>
            </a:r>
          </a:p>
          <a:p>
            <a:r>
              <a:rPr lang="fr-FR" dirty="0"/>
              <a:t>Une nouvelle capitale : Heian-</a:t>
            </a:r>
            <a:r>
              <a:rPr lang="fr-FR" dirty="0" err="1"/>
              <a:t>kyô</a:t>
            </a:r>
            <a:r>
              <a:rPr lang="fr-FR" dirty="0"/>
              <a:t> : la période Heian</a:t>
            </a:r>
          </a:p>
          <a:p>
            <a:endParaRPr lang="fr-FR" dirty="0"/>
          </a:p>
          <a:p>
            <a:r>
              <a:rPr lang="fr-FR" dirty="0"/>
              <a:t>*Heian-</a:t>
            </a:r>
            <a:r>
              <a:rPr lang="fr-FR" dirty="0" err="1"/>
              <a:t>kyō</a:t>
            </a:r>
            <a:r>
              <a:rPr lang="fr-FR" dirty="0"/>
              <a:t> où se situe le </a:t>
            </a:r>
            <a:r>
              <a:rPr lang="fr-FR" u="sng" dirty="0"/>
              <a:t>Kyōto</a:t>
            </a:r>
            <a:r>
              <a:rPr lang="fr-FR" dirty="0"/>
              <a:t>-</a:t>
            </a:r>
            <a:r>
              <a:rPr lang="fr-FR" dirty="0" err="1"/>
              <a:t>gosho</a:t>
            </a:r>
            <a:r>
              <a:rPr lang="fr-FR" dirty="0"/>
              <a:t>, palais impérial</a:t>
            </a:r>
          </a:p>
        </p:txBody>
      </p:sp>
      <p:pic>
        <p:nvPicPr>
          <p:cNvPr id="8" name="Image 7" descr="Une image contenant texte, carte, atlas&#10;&#10;Description générée automatiquement">
            <a:extLst>
              <a:ext uri="{FF2B5EF4-FFF2-40B4-BE49-F238E27FC236}">
                <a16:creationId xmlns:a16="http://schemas.microsoft.com/office/drawing/2014/main" id="{EAD2C6BA-8EA3-269C-0808-80C2FA6D2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607277" y="143690"/>
            <a:ext cx="5452795" cy="6570619"/>
          </a:xfrm>
          <a:prstGeom prst="rect">
            <a:avLst/>
          </a:prstGeom>
          <a:ln w="38100">
            <a:solidFill>
              <a:schemeClr val="tx1"/>
            </a:solidFill>
          </a:ln>
        </p:spPr>
      </p:pic>
      <p:sp>
        <p:nvSpPr>
          <p:cNvPr id="9" name="Ellipse 8">
            <a:extLst>
              <a:ext uri="{FF2B5EF4-FFF2-40B4-BE49-F238E27FC236}">
                <a16:creationId xmlns:a16="http://schemas.microsoft.com/office/drawing/2014/main" id="{60446BE1-DCB7-D792-27A3-285562DF92E7}"/>
              </a:ext>
            </a:extLst>
          </p:cNvPr>
          <p:cNvSpPr/>
          <p:nvPr/>
        </p:nvSpPr>
        <p:spPr>
          <a:xfrm>
            <a:off x="8729393" y="1524224"/>
            <a:ext cx="399513" cy="32524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DCB96F73-8476-0EF6-BDFD-A9C8931F10A3}"/>
              </a:ext>
            </a:extLst>
          </p:cNvPr>
          <p:cNvSpPr/>
          <p:nvPr/>
        </p:nvSpPr>
        <p:spPr>
          <a:xfrm>
            <a:off x="8911232" y="2544459"/>
            <a:ext cx="217674" cy="18951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58772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016D-3BFE-91C1-BF42-D6560EED8D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3943E9-8510-85FE-ECFC-C227918AB702}"/>
              </a:ext>
            </a:extLst>
          </p:cNvPr>
          <p:cNvSpPr/>
          <p:nvPr/>
        </p:nvSpPr>
        <p:spPr>
          <a:xfrm>
            <a:off x="131927" y="157262"/>
            <a:ext cx="6239375" cy="6186309"/>
          </a:xfrm>
          <a:prstGeom prst="rect">
            <a:avLst/>
          </a:prstGeom>
          <a:solidFill>
            <a:schemeClr val="tx2">
              <a:lumMod val="20000"/>
              <a:lumOff val="80000"/>
            </a:schemeClr>
          </a:solidFill>
          <a:ln w="38100">
            <a:solidFill>
              <a:schemeClr val="tx1"/>
            </a:solidFill>
          </a:ln>
        </p:spPr>
        <p:txBody>
          <a:bodyPr wrap="square">
            <a:spAutoFit/>
          </a:bodyPr>
          <a:lstStyle/>
          <a:p>
            <a:r>
              <a:rPr lang="fr-FR" b="1" dirty="0"/>
              <a:t>794-1185 : A Heian (Kyoto), nouvelle capitale, le pouvoir passe aux mains des </a:t>
            </a:r>
            <a:r>
              <a:rPr lang="fr-FR" b="1" i="1" dirty="0"/>
              <a:t>kampakus</a:t>
            </a:r>
            <a:r>
              <a:rPr lang="fr-FR" b="1" dirty="0"/>
              <a:t> (régents) du clan des Fujiwara ; Dans le pays, les clans de nobles entretiennent des armées de </a:t>
            </a:r>
            <a:r>
              <a:rPr lang="fr-FR" b="1" i="1" dirty="0"/>
              <a:t>bushis</a:t>
            </a:r>
            <a:r>
              <a:rPr lang="fr-FR" b="1" dirty="0"/>
              <a:t> ou </a:t>
            </a:r>
            <a:r>
              <a:rPr lang="fr-FR" b="1" i="1" dirty="0"/>
              <a:t>samouraïs</a:t>
            </a:r>
            <a:endParaRPr lang="fr-FR" b="1" dirty="0"/>
          </a:p>
          <a:p>
            <a:endParaRPr lang="fr-FR" dirty="0"/>
          </a:p>
          <a:p>
            <a:r>
              <a:rPr lang="fr-FR" dirty="0"/>
              <a:t>b) 800 : Face à la Chine, une volonté d’émancipation…</a:t>
            </a:r>
          </a:p>
          <a:p>
            <a:endParaRPr lang="fr-FR" dirty="0"/>
          </a:p>
          <a:p>
            <a:r>
              <a:rPr lang="fr-FR" dirty="0"/>
              <a:t>*Depuis la révolte d’An </a:t>
            </a:r>
            <a:r>
              <a:rPr lang="fr-FR" dirty="0" err="1"/>
              <a:t>Lushan</a:t>
            </a:r>
            <a:r>
              <a:rPr lang="fr-FR" dirty="0"/>
              <a:t> (755-63)</a:t>
            </a:r>
          </a:p>
          <a:p>
            <a:r>
              <a:rPr lang="fr-FR" dirty="0"/>
              <a:t>L’Empire chinois des Tang décline…</a:t>
            </a:r>
          </a:p>
          <a:p>
            <a:endParaRPr lang="fr-FR" dirty="0"/>
          </a:p>
          <a:p>
            <a:r>
              <a:rPr lang="fr-FR" dirty="0"/>
              <a:t>*Et face à ce déclin…</a:t>
            </a:r>
          </a:p>
          <a:p>
            <a:r>
              <a:rPr lang="fr-FR" u="sng" dirty="0"/>
              <a:t>Le Japon se détache du modèle chinois </a:t>
            </a:r>
          </a:p>
          <a:p>
            <a:r>
              <a:rPr lang="fr-FR" u="sng" dirty="0"/>
              <a:t>Pour développer son propre modèle</a:t>
            </a:r>
          </a:p>
          <a:p>
            <a:endParaRPr lang="fr-FR" i="1" dirty="0"/>
          </a:p>
          <a:p>
            <a:r>
              <a:rPr lang="fr-FR" i="1" dirty="0"/>
              <a:t>Les Japonais cherchent moins à imiter le modèle chinois en crise qu’à assimiler les emprunts aux réalités japonaises</a:t>
            </a:r>
          </a:p>
          <a:p>
            <a:r>
              <a:rPr lang="fr-FR" dirty="0" err="1"/>
              <a:t>Reischauer</a:t>
            </a:r>
            <a:r>
              <a:rPr lang="fr-FR" dirty="0"/>
              <a:t>, p. 46</a:t>
            </a:r>
          </a:p>
          <a:p>
            <a:endParaRPr lang="fr-FR" dirty="0"/>
          </a:p>
          <a:p>
            <a:r>
              <a:rPr lang="fr-FR" dirty="0"/>
              <a:t>NB : 838 : Dernière ambassade en Chine</a:t>
            </a:r>
          </a:p>
          <a:p>
            <a:r>
              <a:rPr lang="fr-FR" dirty="0"/>
              <a:t>NB : 850 : Apparition de l’écriture japonaise</a:t>
            </a:r>
          </a:p>
          <a:p>
            <a:endParaRPr lang="fr-FR" dirty="0"/>
          </a:p>
          <a:p>
            <a:r>
              <a:rPr lang="fr-FR" dirty="0"/>
              <a:t>*Mais…</a:t>
            </a:r>
          </a:p>
        </p:txBody>
      </p:sp>
      <p:pic>
        <p:nvPicPr>
          <p:cNvPr id="8" name="Image 7" descr="Une image contenant texte, carte, atlas&#10;&#10;Description générée automatiquement">
            <a:extLst>
              <a:ext uri="{FF2B5EF4-FFF2-40B4-BE49-F238E27FC236}">
                <a16:creationId xmlns:a16="http://schemas.microsoft.com/office/drawing/2014/main" id="{0C875EF2-B558-3615-C2BB-BE38912ABC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607277" y="143690"/>
            <a:ext cx="5452795" cy="6570619"/>
          </a:xfrm>
          <a:prstGeom prst="rect">
            <a:avLst/>
          </a:prstGeom>
          <a:ln w="38100">
            <a:solidFill>
              <a:schemeClr val="tx1"/>
            </a:solidFill>
          </a:ln>
        </p:spPr>
      </p:pic>
      <p:sp>
        <p:nvSpPr>
          <p:cNvPr id="9" name="Ellipse 8">
            <a:extLst>
              <a:ext uri="{FF2B5EF4-FFF2-40B4-BE49-F238E27FC236}">
                <a16:creationId xmlns:a16="http://schemas.microsoft.com/office/drawing/2014/main" id="{F2810EB1-6DFC-DCBB-3434-14D3757ECD4E}"/>
              </a:ext>
            </a:extLst>
          </p:cNvPr>
          <p:cNvSpPr/>
          <p:nvPr/>
        </p:nvSpPr>
        <p:spPr>
          <a:xfrm>
            <a:off x="8729393" y="1524224"/>
            <a:ext cx="399513" cy="32524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E7FED5D5-6FAD-3F4D-FA8B-234F80A38991}"/>
              </a:ext>
            </a:extLst>
          </p:cNvPr>
          <p:cNvSpPr/>
          <p:nvPr/>
        </p:nvSpPr>
        <p:spPr>
          <a:xfrm>
            <a:off x="8911232" y="2544459"/>
            <a:ext cx="217674" cy="18951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335354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C95AB-464A-6D40-0CE3-F976F07C9B2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941AFA-20FD-26AE-AC62-E73E02CD6E8F}"/>
              </a:ext>
            </a:extLst>
          </p:cNvPr>
          <p:cNvSpPr/>
          <p:nvPr/>
        </p:nvSpPr>
        <p:spPr>
          <a:xfrm>
            <a:off x="131928" y="157262"/>
            <a:ext cx="5168492" cy="389337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794-1185 : Période Heian : A Heian (Kyoto), nouvelle capitale, le pouvoir passe aux mains des </a:t>
            </a:r>
            <a:r>
              <a:rPr lang="fr-FR" sz="1700" b="1" i="1" dirty="0"/>
              <a:t>kampakus</a:t>
            </a:r>
            <a:r>
              <a:rPr lang="fr-FR" sz="1700" b="1" dirty="0"/>
              <a:t> (régents) du clan des Fujiwara ; Dans le pays, les clans de nobles entretiennent des armées de </a:t>
            </a:r>
            <a:r>
              <a:rPr lang="fr-FR" sz="1700" b="1" i="1" dirty="0"/>
              <a:t>bushis</a:t>
            </a:r>
            <a:r>
              <a:rPr lang="fr-FR" sz="1700" b="1" dirty="0"/>
              <a:t> ou </a:t>
            </a:r>
            <a:r>
              <a:rPr lang="fr-FR" sz="1700" b="1" i="1" dirty="0"/>
              <a:t>samouraïs</a:t>
            </a:r>
            <a:endParaRPr lang="fr-FR" sz="1700" b="1" dirty="0"/>
          </a:p>
          <a:p>
            <a:endParaRPr lang="fr-FR" dirty="0"/>
          </a:p>
          <a:p>
            <a:r>
              <a:rPr lang="fr-FR" dirty="0"/>
              <a:t>2) Point négatif…</a:t>
            </a:r>
          </a:p>
          <a:p>
            <a:endParaRPr lang="fr-FR" dirty="0"/>
          </a:p>
          <a:p>
            <a:r>
              <a:rPr lang="fr-FR" dirty="0"/>
              <a:t>*850…</a:t>
            </a:r>
          </a:p>
          <a:p>
            <a:r>
              <a:rPr lang="fr-FR" dirty="0"/>
              <a:t>Les problèmes apparus lors de la période précédente</a:t>
            </a:r>
          </a:p>
          <a:p>
            <a:r>
              <a:rPr lang="fr-FR" dirty="0"/>
              <a:t>Empêchent la consolidation de l’Etat</a:t>
            </a:r>
          </a:p>
          <a:p>
            <a:endParaRPr lang="fr-FR" dirty="0"/>
          </a:p>
          <a:p>
            <a:r>
              <a:rPr lang="fr-FR" dirty="0"/>
              <a:t>*Le pouvoir impérial amorce </a:t>
            </a:r>
            <a:r>
              <a:rPr lang="fr-FR" u="sng" dirty="0"/>
              <a:t>déjà</a:t>
            </a:r>
            <a:r>
              <a:rPr lang="fr-FR" dirty="0"/>
              <a:t> son déclin</a:t>
            </a:r>
          </a:p>
          <a:p>
            <a:r>
              <a:rPr lang="fr-FR" dirty="0"/>
              <a:t>Et </a:t>
            </a:r>
            <a:r>
              <a:rPr lang="fr-FR" i="1" dirty="0"/>
              <a:t>deux Japon</a:t>
            </a:r>
            <a:r>
              <a:rPr lang="fr-FR" dirty="0"/>
              <a:t> apparaissent…</a:t>
            </a:r>
          </a:p>
        </p:txBody>
      </p:sp>
      <p:pic>
        <p:nvPicPr>
          <p:cNvPr id="18" name="Image 17" descr="Une image contenant carte, texte, atlas&#10;&#10;Description générée automatiquement">
            <a:extLst>
              <a:ext uri="{FF2B5EF4-FFF2-40B4-BE49-F238E27FC236}">
                <a16:creationId xmlns:a16="http://schemas.microsoft.com/office/drawing/2014/main" id="{2C479DFE-E45A-D26D-E7E8-0760EEA4D8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826" t="29676" r="11144" b="15430"/>
          <a:stretch/>
        </p:blipFill>
        <p:spPr>
          <a:xfrm>
            <a:off x="5422232" y="157262"/>
            <a:ext cx="6637840" cy="6462499"/>
          </a:xfrm>
          <a:prstGeom prst="rect">
            <a:avLst/>
          </a:prstGeom>
          <a:ln w="38100">
            <a:solidFill>
              <a:schemeClr val="tx1"/>
            </a:solidFill>
          </a:ln>
        </p:spPr>
      </p:pic>
      <p:pic>
        <p:nvPicPr>
          <p:cNvPr id="19" name="Image 18" descr="Une image contenant carte, texte, atlas&#10;&#10;Description générée automatiquement">
            <a:extLst>
              <a:ext uri="{FF2B5EF4-FFF2-40B4-BE49-F238E27FC236}">
                <a16:creationId xmlns:a16="http://schemas.microsoft.com/office/drawing/2014/main" id="{E8F8814E-A42C-303E-535B-5C5EBC622A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631" t="79341"/>
          <a:stretch/>
        </p:blipFill>
        <p:spPr>
          <a:xfrm>
            <a:off x="9240252" y="4807269"/>
            <a:ext cx="2819819" cy="1812491"/>
          </a:xfrm>
          <a:prstGeom prst="rect">
            <a:avLst/>
          </a:prstGeom>
          <a:ln w="38100">
            <a:solidFill>
              <a:schemeClr val="tx1"/>
            </a:solidFill>
          </a:ln>
        </p:spPr>
      </p:pic>
      <p:sp>
        <p:nvSpPr>
          <p:cNvPr id="25" name="Ellipse 24">
            <a:extLst>
              <a:ext uri="{FF2B5EF4-FFF2-40B4-BE49-F238E27FC236}">
                <a16:creationId xmlns:a16="http://schemas.microsoft.com/office/drawing/2014/main" id="{B3B412A1-027B-8317-2590-F4F22CCB6FE2}"/>
              </a:ext>
            </a:extLst>
          </p:cNvPr>
          <p:cNvSpPr/>
          <p:nvPr/>
        </p:nvSpPr>
        <p:spPr>
          <a:xfrm>
            <a:off x="8602574" y="4024088"/>
            <a:ext cx="277156" cy="261545"/>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823378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94345</TotalTime>
  <Words>6415</Words>
  <Application>Microsoft Office PowerPoint</Application>
  <PresentationFormat>Grand écran</PresentationFormat>
  <Paragraphs>923</Paragraphs>
  <Slides>60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60</vt:i4>
      </vt:variant>
    </vt:vector>
  </HeadingPairs>
  <TitlesOfParts>
    <vt:vector size="65"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11 février 2025 (8/15)  8ème période : 1815-1914 Europe et Russie à la conquête de l’Orient et de l’Asie  1815-1914 : La colonisation européenne de l’Asie  250-1603 : Le Japon des empereurs de Kyoto Le Japon féodal des 1ers et 2èmes shoguns de Kamakura et Ashikaga 1603-1720 : Le Japon centralisé des 3èmes shogun Tokugawa : unification et développement intérieur, fermeture extérieure  Suite et fin…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734</cp:revision>
  <dcterms:created xsi:type="dcterms:W3CDTF">2023-07-15T08:08:34Z</dcterms:created>
  <dcterms:modified xsi:type="dcterms:W3CDTF">2025-01-28T11:09:16Z</dcterms:modified>
</cp:coreProperties>
</file>