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12849" r:id="rId2"/>
    <p:sldId id="12852" r:id="rId3"/>
    <p:sldId id="12615" r:id="rId4"/>
    <p:sldId id="12816" r:id="rId5"/>
    <p:sldId id="12884" r:id="rId6"/>
    <p:sldId id="12861" r:id="rId7"/>
    <p:sldId id="12828" r:id="rId8"/>
    <p:sldId id="12824" r:id="rId9"/>
    <p:sldId id="12933" r:id="rId10"/>
    <p:sldId id="12865" r:id="rId11"/>
    <p:sldId id="12934" r:id="rId12"/>
    <p:sldId id="12903" r:id="rId13"/>
    <p:sldId id="12814" r:id="rId14"/>
    <p:sldId id="12885" r:id="rId15"/>
    <p:sldId id="12935" r:id="rId16"/>
    <p:sldId id="12819" r:id="rId17"/>
    <p:sldId id="12875" r:id="rId18"/>
    <p:sldId id="12898" r:id="rId19"/>
    <p:sldId id="12929" r:id="rId20"/>
    <p:sldId id="12900" r:id="rId21"/>
    <p:sldId id="12965" r:id="rId22"/>
    <p:sldId id="12899" r:id="rId23"/>
    <p:sldId id="12902" r:id="rId24"/>
    <p:sldId id="12901" r:id="rId25"/>
    <p:sldId id="12829" r:id="rId26"/>
    <p:sldId id="12966" r:id="rId27"/>
    <p:sldId id="12820" r:id="rId28"/>
    <p:sldId id="12834" r:id="rId29"/>
    <p:sldId id="12825" r:id="rId30"/>
    <p:sldId id="12936" r:id="rId31"/>
    <p:sldId id="12904" r:id="rId32"/>
    <p:sldId id="12905" r:id="rId3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CC"/>
    <a:srgbClr val="800080"/>
    <a:srgbClr val="FF33CC"/>
    <a:srgbClr val="A88000"/>
    <a:srgbClr val="FF0000"/>
    <a:srgbClr val="FF99CC"/>
    <a:srgbClr val="ED7D31"/>
    <a:srgbClr val="FF99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221" autoAdjust="0"/>
    <p:restoredTop sz="94061" autoAdjust="0"/>
  </p:normalViewPr>
  <p:slideViewPr>
    <p:cSldViewPr snapToGrid="0">
      <p:cViewPr varScale="1">
        <p:scale>
          <a:sx n="57" d="100"/>
          <a:sy n="57" d="100"/>
        </p:scale>
        <p:origin x="1248" y="2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7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57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6FC7D-208C-4200-80F1-58C54DF61311}" type="datetimeFigureOut">
              <a:rPr lang="fr-FR" smtClean="0"/>
              <a:t>28/01/2025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EEF5-CB38-4A89-B626-937F0418F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24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8512F-D145-7A1D-D9AE-8068C5E36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0C7A96E-51FA-0246-47A6-4C79CFBD93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4073200-71C0-B01D-7E42-0F9D85003A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E671286-E8F3-F3DA-0162-CFC39ECA7F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5178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7131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29D5D-767A-E0A3-3F47-68685E481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F3F6451-BEA0-BE87-98AD-A5FDAD812D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D9B1070-C07D-1BDA-7178-B3CAD7ECAA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76E8FDE-4D67-1325-0955-A61C7F6AA9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2821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70B97-8ADC-3C09-63C1-5304491E6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D4322B4-7346-0842-E92E-C399C4B843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B1F477E-569E-03DC-B5A8-49A9095013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F7BE8AD-1FF7-866B-E784-F3B4D7905C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0148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67296-5B1B-9DD4-FF5A-471D2A2AD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043515-2F6D-9B9F-50EE-1CF1D64ED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99338-FAD2-AD4F-A9BF-C4355162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28/01/2025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4F583-B7B0-9218-E9F0-1CFAC77F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487827-E836-F825-3514-B3AFD990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9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CBDD0-D9A7-49FA-CC68-F404EE8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8F4A01-CBC3-D89B-07A8-6FC0E76E0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9A791-885B-2CAD-5454-8A8053A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28/01/2025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558C9-49C2-5367-E1F4-39841A57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F7FD8-99B2-E73F-D143-EF4F530D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1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133D76-BE7B-987B-352F-E6E4CF201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F9D6FC-9F68-B4E6-0777-1A25D950B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9E2C48-DDA2-AF8F-68E8-C2C44DF4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28/01/2025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A0ACE-B8AD-ECAF-6108-A1575F60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AF0659-6A72-B598-0505-94A7ECD4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05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C6050-5FF3-A6CA-9AE3-6D01DD59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BE383-F99A-4BA3-9E1E-89C146B6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5669FF-9EDB-6F38-F1F4-B7D00C7D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28/01/2025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6B7B5B-1B2F-06A6-7CD0-4A1869E7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99A841-3C61-18F8-FEA2-55A0455B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4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A4A5-DD17-E09C-079F-0BC7F32A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48D810-D375-68D8-EF23-45990070B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2DCE4D-1AFA-91E4-FC81-3342F6F2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28/01/2025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885DA-216C-7738-3AF0-841DD790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57197-A31A-8EDA-B76A-12CB3974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53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B447D-DCCA-CC9A-E414-62218BC5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7D8ED-E3DD-46C4-9FCB-D8E2F6A3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BC07B4-5449-C4C7-FF84-E97B894C9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0E8F6-B64B-AE5E-0152-B684B5A5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28/01/2025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D7EADD-F237-6481-F669-59F925E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BBCC74-23B2-99FF-36CA-94CD74B6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5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06B9B-FE0E-FF30-3723-285FB682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1CAD3-2D56-D5E8-FB5C-7135E0BA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4124FB-1FF6-D354-C70F-39AC85E7A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587CBA-8376-91EF-A7E1-66A287D4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64D291-C34F-2CF1-8638-7D353E948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18531A-4F4C-CFC4-3697-5F9A7A9B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28/01/2025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841637-9455-558E-C263-E9B804AD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9B2068-92F0-42E8-8B60-5EA54D3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BE2FF-DC42-25F9-E898-255E6EA4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242D52-F96F-B9D9-8C87-A2BB5AC5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28/01/2025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EA8E3B-5BD1-18E9-685F-795C67EF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77FA0E-F141-F12E-2814-985562CD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3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C37C13-A9C7-02A1-C000-2FC52227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28/01/2025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57F3F0-DF95-EAAC-8C98-10C2F46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AB1A3-A832-5D80-9C2C-EFD8C968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21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C2E13-D123-1DC8-1A37-A8F18836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24102-41C9-B4B7-95F0-DADA548E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3FA0B1-E0C2-BD6D-6D16-C02C3205C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F5B9C3-92C4-E761-1530-58C914D7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28/01/2025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4B34E0-06A0-68FB-22B7-48FC3217A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8E414D-F3D9-C9E0-C131-5F7B9493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0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97928-4556-A6E4-3430-4858052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031682-520A-12FF-74E1-E5E96BE86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F12565-FA80-076D-26A5-F3D9C9983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BE40B2-5C23-6E7D-D90B-D9DA3D5B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28/01/2025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D1E4AD-C1C5-14C4-1D32-DEDA4AA1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2CEA53-824F-7705-56DA-06A10F84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09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B83035-2E99-264F-C75D-FAEA5AD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EB7441-AF8E-64FA-5227-5E49FCD32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2F164-3EA9-BCC7-BEB4-FEF71A53C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047B-FEEF-465E-84F3-3E61BB1ECC56}" type="datetimeFigureOut">
              <a:rPr lang="fr-FR" smtClean="0"/>
              <a:t>28/01/2025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3ABF87-EFF2-DC93-90CC-77800DCF9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855A21-142E-FC54-FFBE-1CA4E22FA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3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D4B89-438E-38D9-7B3E-94F30D9E4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8CBB73E-33CD-0639-D74D-73C6EDC762C5}"/>
              </a:ext>
            </a:extLst>
          </p:cNvPr>
          <p:cNvSpPr/>
          <p:nvPr/>
        </p:nvSpPr>
        <p:spPr>
          <a:xfrm>
            <a:off x="86874" y="157262"/>
            <a:ext cx="5473267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/>
              <a:t>1598-1603 : Tokugawa Ieyasu vainc le clan Toyotomi et prend le titre de shogun</a:t>
            </a:r>
          </a:p>
          <a:p>
            <a:endParaRPr lang="fr-FR" dirty="0"/>
          </a:p>
          <a:p>
            <a:r>
              <a:rPr lang="fr-FR" dirty="0"/>
              <a:t>*Oct. 1600 : Après sa victoire de Sekigahara</a:t>
            </a:r>
          </a:p>
          <a:p>
            <a:r>
              <a:rPr lang="fr-FR" dirty="0"/>
              <a:t>Contre les Mori de l’ouest, partisans de </a:t>
            </a:r>
            <a:r>
              <a:rPr lang="fr-FR" u="sng" dirty="0" err="1"/>
              <a:t>Hideyori</a:t>
            </a:r>
            <a:endParaRPr lang="fr-FR" u="sng" dirty="0"/>
          </a:p>
          <a:p>
            <a:r>
              <a:rPr lang="fr-FR" u="sng" dirty="0"/>
              <a:t>Tokugawa Ieyasu</a:t>
            </a:r>
            <a:r>
              <a:rPr lang="fr-FR" dirty="0"/>
              <a:t> s’empare de Kyoto et du pouvoir</a:t>
            </a:r>
          </a:p>
          <a:p>
            <a:endParaRPr lang="fr-FR" dirty="0"/>
          </a:p>
          <a:p>
            <a:r>
              <a:rPr lang="fr-FR" dirty="0"/>
              <a:t>*1603 : Ieyasu obtient de l’empereur </a:t>
            </a:r>
            <a:r>
              <a:rPr lang="fr-FR" u="sng" dirty="0"/>
              <a:t>Go-</a:t>
            </a:r>
            <a:r>
              <a:rPr lang="fr-FR" u="sng" dirty="0" err="1"/>
              <a:t>Yozei</a:t>
            </a:r>
            <a:endParaRPr lang="fr-FR" u="sng" dirty="0"/>
          </a:p>
          <a:p>
            <a:r>
              <a:rPr lang="fr-FR" dirty="0"/>
              <a:t>Le titre de shogun ; Et il fixe sa capitale à Edo</a:t>
            </a:r>
          </a:p>
          <a:p>
            <a:endParaRPr lang="fr-FR" dirty="0"/>
          </a:p>
          <a:p>
            <a:r>
              <a:rPr lang="fr-FR" dirty="0"/>
              <a:t>*Epilogue…</a:t>
            </a:r>
          </a:p>
        </p:txBody>
      </p:sp>
      <p:pic>
        <p:nvPicPr>
          <p:cNvPr id="4" name="Image 3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640DD758-6FFB-862A-5E3E-3F745100D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8" t="16674" r="14192" b="15545"/>
          <a:stretch/>
        </p:blipFill>
        <p:spPr>
          <a:xfrm>
            <a:off x="5690781" y="157262"/>
            <a:ext cx="6369291" cy="65499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" name="Image 1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E34D3361-5CFE-25E2-2113-938718A49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177" t="74583" r="218" b="68"/>
          <a:stretch/>
        </p:blipFill>
        <p:spPr>
          <a:xfrm>
            <a:off x="10427111" y="4697639"/>
            <a:ext cx="1632962" cy="20030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Image 4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3B5EB10E-7F9F-6B7A-3B16-328E11869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8" t="16674" r="14192" b="15545"/>
          <a:stretch/>
        </p:blipFill>
        <p:spPr>
          <a:xfrm>
            <a:off x="5690781" y="157262"/>
            <a:ext cx="6369291" cy="6549980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</p:pic>
      <p:pic>
        <p:nvPicPr>
          <p:cNvPr id="6" name="Image 5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087A51F6-CABF-08AC-87EF-66FE0316A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177" t="74583" r="218" b="68"/>
          <a:stretch/>
        </p:blipFill>
        <p:spPr>
          <a:xfrm>
            <a:off x="10427111" y="4697639"/>
            <a:ext cx="1632962" cy="2003099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8515945C-1A35-F7CE-55DE-7BC221D4B1E8}"/>
              </a:ext>
            </a:extLst>
          </p:cNvPr>
          <p:cNvSpPr/>
          <p:nvPr/>
        </p:nvSpPr>
        <p:spPr>
          <a:xfrm>
            <a:off x="8736848" y="4220992"/>
            <a:ext cx="277156" cy="261545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DB82601-E96F-9A2D-F60E-AE631430F213}"/>
              </a:ext>
            </a:extLst>
          </p:cNvPr>
          <p:cNvSpPr/>
          <p:nvPr/>
        </p:nvSpPr>
        <p:spPr>
          <a:xfrm>
            <a:off x="10662165" y="3744501"/>
            <a:ext cx="282069" cy="27461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EE060DD-D253-5791-F3AA-D414ABA84EF8}"/>
              </a:ext>
            </a:extLst>
          </p:cNvPr>
          <p:cNvSpPr/>
          <p:nvPr/>
        </p:nvSpPr>
        <p:spPr>
          <a:xfrm>
            <a:off x="9188099" y="3942911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CDFF925B-B2AA-1D4F-8E5D-090E599CC44C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9362194" y="3881806"/>
            <a:ext cx="1299971" cy="13730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7E162181-B8FC-FDD9-3723-48A4F2305570}"/>
              </a:ext>
            </a:extLst>
          </p:cNvPr>
          <p:cNvSpPr/>
          <p:nvPr/>
        </p:nvSpPr>
        <p:spPr>
          <a:xfrm>
            <a:off x="7506527" y="4482537"/>
            <a:ext cx="277156" cy="261545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6C02FAB7-B600-3184-396F-E5D67DE5B65F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7783683" y="4019111"/>
            <a:ext cx="1404416" cy="50668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42C52A1B-F9C5-D63B-6549-96EB1A9C30A3}"/>
              </a:ext>
            </a:extLst>
          </p:cNvPr>
          <p:cNvCxnSpPr>
            <a:cxnSpLocks/>
            <a:stCxn id="9" idx="2"/>
            <a:endCxn id="7" idx="7"/>
          </p:cNvCxnSpPr>
          <p:nvPr/>
        </p:nvCxnSpPr>
        <p:spPr>
          <a:xfrm flipH="1">
            <a:off x="8973415" y="4019111"/>
            <a:ext cx="214684" cy="24018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0892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4FA602-BDC7-7D33-2519-1CA350002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8C6225D-5141-2CCA-6500-34CF23002CA2}"/>
              </a:ext>
            </a:extLst>
          </p:cNvPr>
          <p:cNvSpPr/>
          <p:nvPr/>
        </p:nvSpPr>
        <p:spPr>
          <a:xfrm>
            <a:off x="159223" y="153536"/>
            <a:ext cx="7259216" cy="234705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2) … </a:t>
            </a:r>
            <a:r>
              <a:rPr lang="fr-FR" b="1" dirty="0"/>
              <a:t>Le pays géré collégialement par une solide administration </a:t>
            </a:r>
          </a:p>
          <a:p>
            <a:pPr>
              <a:lnSpc>
                <a:spcPct val="107000"/>
              </a:lnSpc>
            </a:pPr>
            <a:endParaRPr lang="fr-FR" dirty="0"/>
          </a:p>
          <a:p>
            <a:r>
              <a:rPr lang="fr-FR" dirty="0"/>
              <a:t>d) Le pays est géré par une solide administration</a:t>
            </a:r>
          </a:p>
          <a:p>
            <a:endParaRPr lang="fr-FR" dirty="0"/>
          </a:p>
          <a:p>
            <a:r>
              <a:rPr lang="fr-FR" dirty="0"/>
              <a:t>*1605 : Pour éviter toute crise de succession</a:t>
            </a:r>
          </a:p>
          <a:p>
            <a:r>
              <a:rPr lang="fr-FR" dirty="0"/>
              <a:t>Tokugawa Ieyasu transmet le titre de shogun de son vivant</a:t>
            </a:r>
          </a:p>
          <a:p>
            <a:endParaRPr lang="fr-FR" dirty="0"/>
          </a:p>
          <a:p>
            <a:r>
              <a:rPr lang="fr-FR" dirty="0"/>
              <a:t>*Mais en réalité, par la suite, cela ne sera plus nécessaire…</a:t>
            </a:r>
          </a:p>
        </p:txBody>
      </p:sp>
      <p:pic>
        <p:nvPicPr>
          <p:cNvPr id="5" name="Image 4" descr="Une image contenant texte, livre, écriture manuscrite, papier&#10;&#10;Description générée automatiquement">
            <a:extLst>
              <a:ext uri="{FF2B5EF4-FFF2-40B4-BE49-F238E27FC236}">
                <a16:creationId xmlns:a16="http://schemas.microsoft.com/office/drawing/2014/main" id="{CEC22119-F74F-968B-3189-259BE12C7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9" t="25161" r="62875" b="9463"/>
          <a:stretch/>
        </p:blipFill>
        <p:spPr>
          <a:xfrm>
            <a:off x="7551173" y="106053"/>
            <a:ext cx="4481604" cy="664589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E5F3886E-EA64-6E44-0DBD-782E65335A26}"/>
              </a:ext>
            </a:extLst>
          </p:cNvPr>
          <p:cNvSpPr/>
          <p:nvPr/>
        </p:nvSpPr>
        <p:spPr>
          <a:xfrm>
            <a:off x="7960283" y="3729825"/>
            <a:ext cx="282069" cy="27461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503D72B-75C8-6FD4-022F-34D7A0267FE7}"/>
              </a:ext>
            </a:extLst>
          </p:cNvPr>
          <p:cNvSpPr/>
          <p:nvPr/>
        </p:nvSpPr>
        <p:spPr>
          <a:xfrm>
            <a:off x="9988230" y="3729825"/>
            <a:ext cx="282069" cy="27461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BC780BC-81E6-9D52-8233-DA336587C82E}"/>
              </a:ext>
            </a:extLst>
          </p:cNvPr>
          <p:cNvSpPr/>
          <p:nvPr/>
        </p:nvSpPr>
        <p:spPr>
          <a:xfrm>
            <a:off x="11308167" y="3729825"/>
            <a:ext cx="282069" cy="27461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AC147C3-C8A6-0421-4FF8-EF9DA8969644}"/>
              </a:ext>
            </a:extLst>
          </p:cNvPr>
          <p:cNvSpPr/>
          <p:nvPr/>
        </p:nvSpPr>
        <p:spPr>
          <a:xfrm>
            <a:off x="8977922" y="5204663"/>
            <a:ext cx="282069" cy="27461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9D516D6-17DE-EA43-1CA9-93EBE69B9F96}"/>
              </a:ext>
            </a:extLst>
          </p:cNvPr>
          <p:cNvSpPr/>
          <p:nvPr/>
        </p:nvSpPr>
        <p:spPr>
          <a:xfrm>
            <a:off x="9645171" y="1374999"/>
            <a:ext cx="282069" cy="27461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1125432-17A1-C170-9A98-9C402A5942A9}"/>
              </a:ext>
            </a:extLst>
          </p:cNvPr>
          <p:cNvSpPr/>
          <p:nvPr/>
        </p:nvSpPr>
        <p:spPr>
          <a:xfrm>
            <a:off x="7551173" y="903050"/>
            <a:ext cx="282069" cy="27461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C88AEC2-5417-0E57-85CE-DD8F430EFEB5}"/>
              </a:ext>
            </a:extLst>
          </p:cNvPr>
          <p:cNvSpPr/>
          <p:nvPr/>
        </p:nvSpPr>
        <p:spPr>
          <a:xfrm>
            <a:off x="11883442" y="964403"/>
            <a:ext cx="282069" cy="27461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940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AE1C4-E077-16AC-4E63-CC7E2E55A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B628119-EBA7-F7D1-A31C-D2DA95BF3313}"/>
              </a:ext>
            </a:extLst>
          </p:cNvPr>
          <p:cNvSpPr/>
          <p:nvPr/>
        </p:nvSpPr>
        <p:spPr>
          <a:xfrm>
            <a:off x="159223" y="153536"/>
            <a:ext cx="7259216" cy="53746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2) … </a:t>
            </a:r>
            <a:r>
              <a:rPr lang="fr-FR" b="1" dirty="0"/>
              <a:t>Le pays géré collégialement par une solide administration </a:t>
            </a:r>
          </a:p>
          <a:p>
            <a:endParaRPr lang="fr-FR" dirty="0"/>
          </a:p>
          <a:p>
            <a:r>
              <a:rPr lang="fr-FR" dirty="0"/>
              <a:t>*Malgré la fin du pouvoir des daimyos</a:t>
            </a:r>
          </a:p>
          <a:p>
            <a:r>
              <a:rPr lang="fr-FR" dirty="0"/>
              <a:t>Remplacé par celui du shogun, théoriquement absolu</a:t>
            </a:r>
          </a:p>
          <a:p>
            <a:endParaRPr lang="fr-FR" dirty="0"/>
          </a:p>
          <a:p>
            <a:r>
              <a:rPr lang="fr-FR" dirty="0"/>
              <a:t>*Très vite, les shoguns deviennent de simples figurants</a:t>
            </a:r>
          </a:p>
          <a:p>
            <a:r>
              <a:rPr lang="fr-FR" dirty="0"/>
              <a:t>NB : </a:t>
            </a:r>
            <a:r>
              <a:rPr lang="fr-FR" i="1" dirty="0"/>
              <a:t>Une des constantes de l’histoire japonaise : les hommes titulaires du pouvoir deviennent souvent les jouets d’un groupe agissant en coulisse.</a:t>
            </a:r>
          </a:p>
          <a:p>
            <a:r>
              <a:rPr lang="fr-FR" dirty="0" err="1"/>
              <a:t>Reischauer</a:t>
            </a:r>
            <a:r>
              <a:rPr lang="fr-FR" dirty="0"/>
              <a:t>, p. 58</a:t>
            </a:r>
          </a:p>
          <a:p>
            <a:endParaRPr lang="fr-FR" dirty="0"/>
          </a:p>
          <a:p>
            <a:r>
              <a:rPr lang="fr-FR" dirty="0"/>
              <a:t>*Et c’est en réalité une solide administration qui gère le pays</a:t>
            </a:r>
          </a:p>
          <a:p>
            <a:r>
              <a:rPr lang="fr-FR" u="sng" dirty="0"/>
              <a:t>Et ce d’une manière collégiale</a:t>
            </a:r>
          </a:p>
          <a:p>
            <a:endParaRPr lang="fr-FR" dirty="0"/>
          </a:p>
          <a:p>
            <a:r>
              <a:rPr lang="fr-FR" dirty="0"/>
              <a:t>- A côté du </a:t>
            </a:r>
            <a:r>
              <a:rPr lang="fr-FR" dirty="0" err="1"/>
              <a:t>Metsuke</a:t>
            </a:r>
            <a:r>
              <a:rPr lang="fr-FR" dirty="0"/>
              <a:t>, censure et contrôle policier</a:t>
            </a:r>
          </a:p>
          <a:p>
            <a:r>
              <a:rPr lang="fr-FR" dirty="0"/>
              <a:t>Deux conseils, Anciens et Jeunes Anciens</a:t>
            </a:r>
          </a:p>
          <a:p>
            <a:r>
              <a:rPr lang="fr-FR" dirty="0"/>
              <a:t>Composés de daimyos de l’intérieur</a:t>
            </a:r>
          </a:p>
          <a:p>
            <a:endParaRPr lang="fr-FR" dirty="0"/>
          </a:p>
          <a:p>
            <a:r>
              <a:rPr lang="fr-FR" dirty="0"/>
              <a:t>- Et dans le pays, les </a:t>
            </a:r>
            <a:r>
              <a:rPr lang="fr-FR" i="1" dirty="0" err="1"/>
              <a:t>bugyos</a:t>
            </a:r>
            <a:r>
              <a:rPr lang="fr-FR" dirty="0"/>
              <a:t>, gouverneurs civils, se déplaçant deux par deux Pour contrôler : daimyos, villes, finances, sanctuaires et temples</a:t>
            </a:r>
          </a:p>
        </p:txBody>
      </p:sp>
      <p:pic>
        <p:nvPicPr>
          <p:cNvPr id="5" name="Image 4" descr="Une image contenant texte, livre, écriture manuscrite, papier&#10;&#10;Description générée automatiquement">
            <a:extLst>
              <a:ext uri="{FF2B5EF4-FFF2-40B4-BE49-F238E27FC236}">
                <a16:creationId xmlns:a16="http://schemas.microsoft.com/office/drawing/2014/main" id="{99F37607-6CB1-0309-DAA7-5A9A3CFD0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9" t="25161" r="62875" b="9463"/>
          <a:stretch/>
        </p:blipFill>
        <p:spPr>
          <a:xfrm>
            <a:off x="7551173" y="106053"/>
            <a:ext cx="4481604" cy="664589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50E95609-87B6-98C4-5EF9-031263B00AC6}"/>
              </a:ext>
            </a:extLst>
          </p:cNvPr>
          <p:cNvSpPr/>
          <p:nvPr/>
        </p:nvSpPr>
        <p:spPr>
          <a:xfrm>
            <a:off x="7960283" y="3729825"/>
            <a:ext cx="282069" cy="27461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4008990-A1BB-1192-A42E-58DD6B01770B}"/>
              </a:ext>
            </a:extLst>
          </p:cNvPr>
          <p:cNvSpPr/>
          <p:nvPr/>
        </p:nvSpPr>
        <p:spPr>
          <a:xfrm>
            <a:off x="9988230" y="3729825"/>
            <a:ext cx="282069" cy="27461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401B323-7F16-9229-4DED-C72A5AD9B1BC}"/>
              </a:ext>
            </a:extLst>
          </p:cNvPr>
          <p:cNvSpPr/>
          <p:nvPr/>
        </p:nvSpPr>
        <p:spPr>
          <a:xfrm>
            <a:off x="11308167" y="3729825"/>
            <a:ext cx="282069" cy="27461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2BF4CC0-9B7A-E7EF-DF81-D3FE61E122C4}"/>
              </a:ext>
            </a:extLst>
          </p:cNvPr>
          <p:cNvSpPr/>
          <p:nvPr/>
        </p:nvSpPr>
        <p:spPr>
          <a:xfrm>
            <a:off x="8977922" y="5204663"/>
            <a:ext cx="282069" cy="27461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2D7ED334-C259-A574-15CB-A4DE92FCFA5E}"/>
              </a:ext>
            </a:extLst>
          </p:cNvPr>
          <p:cNvSpPr/>
          <p:nvPr/>
        </p:nvSpPr>
        <p:spPr>
          <a:xfrm>
            <a:off x="9645171" y="1374999"/>
            <a:ext cx="282069" cy="27461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A11A983-C4A4-D34C-F5FF-923C55FBCF09}"/>
              </a:ext>
            </a:extLst>
          </p:cNvPr>
          <p:cNvSpPr/>
          <p:nvPr/>
        </p:nvSpPr>
        <p:spPr>
          <a:xfrm>
            <a:off x="7551173" y="903050"/>
            <a:ext cx="282069" cy="27461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42E347D-C951-2C9B-9DF8-35AAC363D1DD}"/>
              </a:ext>
            </a:extLst>
          </p:cNvPr>
          <p:cNvSpPr/>
          <p:nvPr/>
        </p:nvSpPr>
        <p:spPr>
          <a:xfrm>
            <a:off x="11883442" y="964403"/>
            <a:ext cx="282069" cy="27461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968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88FC7-3E94-B00B-DD9E-4F5FA5B8F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2E2F602-3CF8-F98C-C071-4FA44E44C885}"/>
              </a:ext>
            </a:extLst>
          </p:cNvPr>
          <p:cNvSpPr/>
          <p:nvPr/>
        </p:nvSpPr>
        <p:spPr>
          <a:xfrm>
            <a:off x="102954" y="153536"/>
            <a:ext cx="5501433" cy="54362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3) Le </a:t>
            </a:r>
            <a:r>
              <a:rPr lang="fr-FR" b="1" i="1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sakoku</a:t>
            </a:r>
            <a:r>
              <a:rPr lang="fr-FR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, la f</a:t>
            </a:r>
            <a:r>
              <a:rPr lang="fr-FR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ermeture du Japon : …</a:t>
            </a:r>
            <a:endParaRPr lang="fr-FR" dirty="0"/>
          </a:p>
          <a:p>
            <a:endParaRPr lang="fr-FR" dirty="0"/>
          </a:p>
          <a:p>
            <a:r>
              <a:rPr lang="fr-FR" kern="100" dirty="0">
                <a:ea typeface="Aptos" panose="020B0004020202020204" pitchFamily="34" charset="0"/>
                <a:cs typeface="Times New Roman" panose="02020603050405020304" pitchFamily="18" charset="0"/>
              </a:rPr>
              <a:t>3) </a:t>
            </a:r>
            <a:r>
              <a:rPr lang="fr-FR" dirty="0"/>
              <a:t>1613-41 : Le </a:t>
            </a:r>
            <a:r>
              <a:rPr lang="fr-FR" i="1" dirty="0" err="1"/>
              <a:t>sakoku</a:t>
            </a:r>
            <a:r>
              <a:rPr lang="fr-FR" dirty="0"/>
              <a:t>, la fermeture du Japon…</a:t>
            </a:r>
          </a:p>
          <a:p>
            <a:endParaRPr lang="fr-FR" dirty="0"/>
          </a:p>
          <a:p>
            <a:r>
              <a:rPr lang="fr-FR" dirty="0"/>
              <a:t>*Et pourtant, au milieu du XVIe siècle</a:t>
            </a:r>
          </a:p>
          <a:p>
            <a:r>
              <a:rPr lang="fr-FR" dirty="0"/>
              <a:t>Une dynamique 1</a:t>
            </a:r>
            <a:r>
              <a:rPr lang="fr-FR" baseline="30000" dirty="0"/>
              <a:t>ère</a:t>
            </a:r>
            <a:r>
              <a:rPr lang="fr-FR" dirty="0"/>
              <a:t> période d’ouverture ; Rappels…</a:t>
            </a:r>
          </a:p>
          <a:p>
            <a:endParaRPr lang="fr-FR" dirty="0"/>
          </a:p>
          <a:p>
            <a:r>
              <a:rPr lang="fr-FR" dirty="0"/>
              <a:t>*1543-65 : Arrivées des Portugais, puis des Espagnols</a:t>
            </a:r>
          </a:p>
          <a:p>
            <a:r>
              <a:rPr lang="fr-FR" dirty="0"/>
              <a:t>Satisfaits, les Japonais accueillent leurs commerces</a:t>
            </a:r>
          </a:p>
          <a:p>
            <a:endParaRPr lang="fr-FR" sz="800" dirty="0"/>
          </a:p>
          <a:p>
            <a:r>
              <a:rPr lang="fr-FR" sz="1700" dirty="0"/>
              <a:t>*1549-93 : Arrivée des jésuites portugais</a:t>
            </a:r>
          </a:p>
          <a:p>
            <a:r>
              <a:rPr lang="fr-FR" sz="1700" dirty="0"/>
              <a:t>Puis des franciscains espagnols</a:t>
            </a:r>
          </a:p>
          <a:p>
            <a:r>
              <a:rPr lang="fr-FR" sz="1700" dirty="0"/>
              <a:t>Le christianisme, lié au commerce, est lui aussi le bienvenu</a:t>
            </a:r>
          </a:p>
          <a:p>
            <a:r>
              <a:rPr lang="fr-FR" sz="1700" dirty="0"/>
              <a:t>Et il se développe, surtout à Kyushu</a:t>
            </a:r>
          </a:p>
          <a:p>
            <a:endParaRPr lang="fr-FR" dirty="0"/>
          </a:p>
          <a:p>
            <a:r>
              <a:rPr lang="fr-FR" dirty="0"/>
              <a:t>NB : 1580-1614 : De 150 000 à 300 000 chrétiens</a:t>
            </a:r>
          </a:p>
          <a:p>
            <a:r>
              <a:rPr lang="fr-FR" dirty="0"/>
              <a:t>Sur 13 millions ; Unique en Asie !</a:t>
            </a:r>
          </a:p>
          <a:p>
            <a:endParaRPr lang="fr-FR" dirty="0"/>
          </a:p>
          <a:p>
            <a:r>
              <a:rPr lang="fr-FR" dirty="0"/>
              <a:t>*Une rivalité entre Espagnols et Portugais s’installe</a:t>
            </a:r>
          </a:p>
          <a:p>
            <a:r>
              <a:rPr lang="fr-FR" dirty="0"/>
              <a:t>Avec toutefois une domination des Portugais…</a:t>
            </a:r>
          </a:p>
        </p:txBody>
      </p:sp>
      <p:pic>
        <p:nvPicPr>
          <p:cNvPr id="2" name="Image 1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CECA79A5-2B58-66BD-261A-D68B048D4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36" t="8965" r="28575" b="71691"/>
          <a:stretch/>
        </p:blipFill>
        <p:spPr>
          <a:xfrm>
            <a:off x="5730240" y="197344"/>
            <a:ext cx="6358806" cy="576100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B6F2C779-3ECC-73F0-B997-3EF1E517883F}"/>
              </a:ext>
            </a:extLst>
          </p:cNvPr>
          <p:cNvSpPr/>
          <p:nvPr/>
        </p:nvSpPr>
        <p:spPr>
          <a:xfrm>
            <a:off x="10511616" y="2349792"/>
            <a:ext cx="277156" cy="261545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DBCBE1C-A5C5-DEA8-C206-FC8277B1AE1A}"/>
              </a:ext>
            </a:extLst>
          </p:cNvPr>
          <p:cNvSpPr/>
          <p:nvPr/>
        </p:nvSpPr>
        <p:spPr>
          <a:xfrm>
            <a:off x="9325132" y="3974689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0C0AC67-65FF-ADE9-6D15-BF872ED0040F}"/>
              </a:ext>
            </a:extLst>
          </p:cNvPr>
          <p:cNvSpPr/>
          <p:nvPr/>
        </p:nvSpPr>
        <p:spPr>
          <a:xfrm>
            <a:off x="9051765" y="3463644"/>
            <a:ext cx="349997" cy="365407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DEC588D-90F5-C60A-EF9F-933C9EBD885B}"/>
              </a:ext>
            </a:extLst>
          </p:cNvPr>
          <p:cNvSpPr/>
          <p:nvPr/>
        </p:nvSpPr>
        <p:spPr>
          <a:xfrm>
            <a:off x="9878388" y="4549264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8D275B4-E5F6-30D3-176D-4F29E11F6651}"/>
              </a:ext>
            </a:extLst>
          </p:cNvPr>
          <p:cNvSpPr/>
          <p:nvPr/>
        </p:nvSpPr>
        <p:spPr>
          <a:xfrm>
            <a:off x="9727380" y="2807458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7E7292C-5E14-D44E-C538-6F8BCAE46A43}"/>
              </a:ext>
            </a:extLst>
          </p:cNvPr>
          <p:cNvSpPr/>
          <p:nvPr/>
        </p:nvSpPr>
        <p:spPr>
          <a:xfrm>
            <a:off x="9174124" y="327660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986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DFFD3-50AF-6264-B9BE-F502332C2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D5981B9-BA47-E9FA-B936-6570E3D285C6}"/>
              </a:ext>
            </a:extLst>
          </p:cNvPr>
          <p:cNvSpPr/>
          <p:nvPr/>
        </p:nvSpPr>
        <p:spPr>
          <a:xfrm>
            <a:off x="102954" y="153536"/>
            <a:ext cx="5501433" cy="62056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3) Le </a:t>
            </a:r>
            <a:r>
              <a:rPr lang="fr-FR" b="1" i="1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sakoku</a:t>
            </a:r>
            <a:r>
              <a:rPr lang="fr-FR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, la ferme</a:t>
            </a:r>
            <a:r>
              <a:rPr lang="fr-FR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ture du Japon : …</a:t>
            </a:r>
            <a:endParaRPr lang="fr-FR" dirty="0"/>
          </a:p>
          <a:p>
            <a:endParaRPr lang="fr-FR" dirty="0"/>
          </a:p>
          <a:p>
            <a:r>
              <a:rPr lang="fr-FR" dirty="0"/>
              <a:t>*A la fin du XVIe siècle</a:t>
            </a:r>
          </a:p>
          <a:p>
            <a:r>
              <a:rPr lang="fr-FR" dirty="0"/>
              <a:t>Réactions diverses des pouvoirs japonais ; Et…</a:t>
            </a:r>
          </a:p>
          <a:p>
            <a:endParaRPr lang="fr-FR" dirty="0"/>
          </a:p>
          <a:p>
            <a:r>
              <a:rPr lang="fr-FR" dirty="0"/>
              <a:t>*Au début du XVIIe siècle…</a:t>
            </a:r>
          </a:p>
          <a:p>
            <a:r>
              <a:rPr lang="fr-FR" dirty="0"/>
              <a:t>Le Japon des Tokugawa, plus que la Chine des Ming…</a:t>
            </a:r>
          </a:p>
          <a:p>
            <a:endParaRPr lang="fr-FR" dirty="0">
              <a:solidFill>
                <a:srgbClr val="FF0000"/>
              </a:solidFill>
            </a:endParaRPr>
          </a:p>
          <a:p>
            <a:r>
              <a:rPr lang="fr-FR" dirty="0">
                <a:solidFill>
                  <a:srgbClr val="FF0000"/>
                </a:solidFill>
              </a:rPr>
              <a:t>NB : 1582-1705 : En Chine, après Matteo Ricci, missions jésuites et expansion limitée du christianisme</a:t>
            </a:r>
          </a:p>
          <a:p>
            <a:r>
              <a:rPr lang="fr-FR" dirty="0">
                <a:solidFill>
                  <a:srgbClr val="FF0000"/>
                </a:solidFill>
              </a:rPr>
              <a:t>Après 1705, déclin et fin des missions en 1773</a:t>
            </a:r>
          </a:p>
          <a:p>
            <a:r>
              <a:rPr lang="fr-FR" dirty="0">
                <a:solidFill>
                  <a:srgbClr val="FF0000"/>
                </a:solidFill>
              </a:rPr>
              <a:t>Pour le commerce, ouverture limitée à Macao (1557), puis à Canton (1715)</a:t>
            </a:r>
          </a:p>
          <a:p>
            <a:endParaRPr lang="fr-FR" dirty="0"/>
          </a:p>
          <a:p>
            <a:r>
              <a:rPr lang="fr-FR" dirty="0"/>
              <a:t>Soucieux de préserver son pouvoir absolu</a:t>
            </a:r>
          </a:p>
          <a:p>
            <a:r>
              <a:rPr lang="fr-FR" dirty="0"/>
              <a:t>Et ses valeurs sociales et culturelles</a:t>
            </a:r>
          </a:p>
          <a:p>
            <a:r>
              <a:rPr lang="fr-FR" dirty="0"/>
              <a:t> </a:t>
            </a:r>
          </a:p>
          <a:p>
            <a:r>
              <a:rPr lang="fr-FR" dirty="0"/>
              <a:t>Finira par se fermer </a:t>
            </a:r>
            <a:r>
              <a:rPr lang="fr-FR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aux Européens</a:t>
            </a:r>
          </a:p>
          <a:p>
            <a:r>
              <a:rPr lang="fr-FR" kern="100" dirty="0">
                <a:ea typeface="Aptos" panose="020B0004020202020204" pitchFamily="34" charset="0"/>
                <a:cs typeface="Times New Roman" panose="02020603050405020304" pitchFamily="18" charset="0"/>
              </a:rPr>
              <a:t>A leur christianisme et à leur commerce</a:t>
            </a:r>
            <a:endParaRPr lang="fr-FR" dirty="0"/>
          </a:p>
          <a:p>
            <a:endParaRPr lang="fr-FR" dirty="0"/>
          </a:p>
          <a:p>
            <a:r>
              <a:rPr lang="fr-FR" dirty="0"/>
              <a:t>*Récit de ce retournement</a:t>
            </a:r>
          </a:p>
          <a:p>
            <a:r>
              <a:rPr lang="fr-FR" dirty="0"/>
              <a:t>En cinq étapes…</a:t>
            </a:r>
          </a:p>
        </p:txBody>
      </p:sp>
      <p:pic>
        <p:nvPicPr>
          <p:cNvPr id="2" name="Image 1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1A529F49-8289-4982-5691-3D464E6029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36" t="8965" r="28575" b="71691"/>
          <a:stretch/>
        </p:blipFill>
        <p:spPr>
          <a:xfrm>
            <a:off x="5730240" y="197344"/>
            <a:ext cx="6358806" cy="576100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5637BFC8-AEB9-59A0-C5FB-A7B8FA230E78}"/>
              </a:ext>
            </a:extLst>
          </p:cNvPr>
          <p:cNvSpPr/>
          <p:nvPr/>
        </p:nvSpPr>
        <p:spPr>
          <a:xfrm>
            <a:off x="10511616" y="2349792"/>
            <a:ext cx="277156" cy="261545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412DD05-790C-1B62-2581-A1753A8F093D}"/>
              </a:ext>
            </a:extLst>
          </p:cNvPr>
          <p:cNvSpPr/>
          <p:nvPr/>
        </p:nvSpPr>
        <p:spPr>
          <a:xfrm>
            <a:off x="9325132" y="3974689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D40CA50-B556-0F41-D052-C554DA7458E1}"/>
              </a:ext>
            </a:extLst>
          </p:cNvPr>
          <p:cNvSpPr/>
          <p:nvPr/>
        </p:nvSpPr>
        <p:spPr>
          <a:xfrm>
            <a:off x="9051765" y="3463644"/>
            <a:ext cx="349997" cy="365407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85A0B8F-4219-956F-CA92-9539F3850F2D}"/>
              </a:ext>
            </a:extLst>
          </p:cNvPr>
          <p:cNvSpPr/>
          <p:nvPr/>
        </p:nvSpPr>
        <p:spPr>
          <a:xfrm>
            <a:off x="9878388" y="4549264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1982DA6-C4EF-FB58-267D-9B41F753AE59}"/>
              </a:ext>
            </a:extLst>
          </p:cNvPr>
          <p:cNvSpPr/>
          <p:nvPr/>
        </p:nvSpPr>
        <p:spPr>
          <a:xfrm>
            <a:off x="9727380" y="2807458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F757AC2-BB55-C18F-0558-E9ED8C370042}"/>
              </a:ext>
            </a:extLst>
          </p:cNvPr>
          <p:cNvSpPr/>
          <p:nvPr/>
        </p:nvSpPr>
        <p:spPr>
          <a:xfrm>
            <a:off x="9174124" y="327660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443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2C55D-A214-39BB-37C4-DF9E5831E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90644C6-E8C1-CFC0-418F-9784882010C1}"/>
              </a:ext>
            </a:extLst>
          </p:cNvPr>
          <p:cNvSpPr/>
          <p:nvPr/>
        </p:nvSpPr>
        <p:spPr>
          <a:xfrm>
            <a:off x="159223" y="153536"/>
            <a:ext cx="5386171" cy="64692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a) 1597 : </a:t>
            </a:r>
            <a:r>
              <a:rPr lang="fr-FR" sz="17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ous Toyotomi Hideyoshi, 1</a:t>
            </a:r>
            <a:r>
              <a:rPr lang="fr-FR" sz="1700" b="1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ères</a:t>
            </a: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persécutions des chrétiens</a:t>
            </a:r>
            <a:endParaRPr lang="fr-FR" sz="1700" dirty="0"/>
          </a:p>
          <a:p>
            <a:endParaRPr lang="fr-FR" dirty="0"/>
          </a:p>
          <a:p>
            <a:r>
              <a:rPr lang="fr-FR" sz="1800" kern="100" dirty="0">
                <a:ea typeface="Aptos" panose="020B0004020202020204" pitchFamily="34" charset="0"/>
                <a:cs typeface="Times New Roman" panose="02020603050405020304" pitchFamily="18" charset="0"/>
              </a:rPr>
              <a:t>a) S</a:t>
            </a:r>
            <a:r>
              <a:rPr lang="fr-FR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ous </a:t>
            </a:r>
            <a:r>
              <a:rPr lang="fr-FR" sz="1800" u="sng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Toyotomi Hideyoshi</a:t>
            </a:r>
            <a:r>
              <a:rPr lang="fr-FR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</a:p>
          <a:p>
            <a:r>
              <a:rPr lang="fr-FR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</a:t>
            </a:r>
            <a:r>
              <a:rPr lang="fr-FR" sz="1800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ères</a:t>
            </a:r>
            <a:r>
              <a:rPr lang="fr-FR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persécutions des chrétiens</a:t>
            </a:r>
          </a:p>
          <a:p>
            <a:endParaRPr lang="fr-FR" kern="100" dirty="0">
              <a:cs typeface="Times New Roman" panose="02020603050405020304" pitchFamily="18" charset="0"/>
            </a:endParaRPr>
          </a:p>
          <a:p>
            <a:r>
              <a:rPr lang="fr-FR" kern="100" dirty="0">
                <a:cs typeface="Times New Roman" panose="02020603050405020304" pitchFamily="18" charset="0"/>
              </a:rPr>
              <a:t>*</a:t>
            </a:r>
            <a:r>
              <a:rPr lang="fr-FR" dirty="0"/>
              <a:t>1573-82 : Oda Nobunaga, son prédécesseur</a:t>
            </a:r>
          </a:p>
          <a:p>
            <a:r>
              <a:rPr lang="fr-FR" dirty="0"/>
              <a:t>Ne fut pas hostile aux chrétiens…</a:t>
            </a:r>
          </a:p>
          <a:p>
            <a:r>
              <a:rPr lang="fr-FR" dirty="0"/>
              <a:t>- Les Portugais apportent des armes</a:t>
            </a:r>
          </a:p>
          <a:p>
            <a:r>
              <a:rPr lang="fr-FR" dirty="0"/>
              <a:t>- Les chrétiens l’aident à combattre les sectes bouddhistes</a:t>
            </a:r>
          </a:p>
          <a:p>
            <a:endParaRPr lang="fr-FR" dirty="0"/>
          </a:p>
          <a:p>
            <a:r>
              <a:rPr lang="fr-FR" dirty="0"/>
              <a:t>*1582-98 : En revanche, pour Toyotomi Hideyoshi</a:t>
            </a:r>
          </a:p>
          <a:p>
            <a:r>
              <a:rPr lang="fr-FR" dirty="0"/>
              <a:t>Le christianisme </a:t>
            </a:r>
            <a:r>
              <a:rPr lang="fr-FR" i="1" dirty="0"/>
              <a:t>envahissant</a:t>
            </a:r>
            <a:r>
              <a:rPr lang="fr-FR" dirty="0"/>
              <a:t> est une menace…</a:t>
            </a:r>
          </a:p>
          <a:p>
            <a:endParaRPr lang="fr-FR" dirty="0"/>
          </a:p>
          <a:p>
            <a:r>
              <a:rPr lang="fr-FR" dirty="0"/>
              <a:t>- Avec l’obéissance au pape, le christianisme apparaît Comme une force menaçant l’unité à peine renaissante </a:t>
            </a:r>
          </a:p>
          <a:p>
            <a:endParaRPr lang="fr-FR" dirty="0"/>
          </a:p>
          <a:p>
            <a:r>
              <a:rPr lang="fr-FR" dirty="0"/>
              <a:t>- Ailleurs en Asie, il constate que le prosélytisme chrétien précède les conquêtes européennes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r>
              <a:rPr lang="fr-FR" dirty="0"/>
              <a:t>*1596 : Un incident va confirmer ses craintes</a:t>
            </a:r>
          </a:p>
          <a:p>
            <a:r>
              <a:rPr lang="fr-FR" dirty="0"/>
              <a:t>Et changer la donne…</a:t>
            </a:r>
          </a:p>
        </p:txBody>
      </p:sp>
      <p:pic>
        <p:nvPicPr>
          <p:cNvPr id="2" name="Image 1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B6EE75B6-FC51-B82F-02FE-A7318C9D9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36" t="8965" r="28575" b="71691"/>
          <a:stretch/>
        </p:blipFill>
        <p:spPr>
          <a:xfrm>
            <a:off x="5730240" y="197344"/>
            <a:ext cx="6358806" cy="576100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55403A4C-8CE6-56D7-7322-07BF12DB1B28}"/>
              </a:ext>
            </a:extLst>
          </p:cNvPr>
          <p:cNvSpPr/>
          <p:nvPr/>
        </p:nvSpPr>
        <p:spPr>
          <a:xfrm>
            <a:off x="10511616" y="2349792"/>
            <a:ext cx="277156" cy="261545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7E2494C-F7F5-BF7D-3696-ADEF6119D176}"/>
              </a:ext>
            </a:extLst>
          </p:cNvPr>
          <p:cNvSpPr/>
          <p:nvPr/>
        </p:nvSpPr>
        <p:spPr>
          <a:xfrm>
            <a:off x="9325132" y="3974689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1D85574-0DFF-D165-CF8E-2AF6F16DBC83}"/>
              </a:ext>
            </a:extLst>
          </p:cNvPr>
          <p:cNvSpPr/>
          <p:nvPr/>
        </p:nvSpPr>
        <p:spPr>
          <a:xfrm>
            <a:off x="9051765" y="3463644"/>
            <a:ext cx="349997" cy="365407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D28FFA4-E030-54DD-5FC0-C3B3652C985A}"/>
              </a:ext>
            </a:extLst>
          </p:cNvPr>
          <p:cNvSpPr/>
          <p:nvPr/>
        </p:nvSpPr>
        <p:spPr>
          <a:xfrm>
            <a:off x="9878388" y="4549264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EBC005E-D634-B702-70D2-BBAF409650FD}"/>
              </a:ext>
            </a:extLst>
          </p:cNvPr>
          <p:cNvSpPr/>
          <p:nvPr/>
        </p:nvSpPr>
        <p:spPr>
          <a:xfrm>
            <a:off x="9727380" y="2807458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B4A8309-BFDF-250E-2E4A-EA489D401641}"/>
              </a:ext>
            </a:extLst>
          </p:cNvPr>
          <p:cNvSpPr/>
          <p:nvPr/>
        </p:nvSpPr>
        <p:spPr>
          <a:xfrm>
            <a:off x="9174124" y="327660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955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4F831-5306-C989-E0E7-FD963C62D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7D3287-8132-3DE2-066B-0B597FEBAEBC}"/>
              </a:ext>
            </a:extLst>
          </p:cNvPr>
          <p:cNvSpPr/>
          <p:nvPr/>
        </p:nvSpPr>
        <p:spPr>
          <a:xfrm>
            <a:off x="159223" y="153536"/>
            <a:ext cx="5386171" cy="3699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a) 1597 : </a:t>
            </a:r>
            <a:r>
              <a:rPr lang="fr-FR" sz="17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ous Toyotomi Hideyoshi, 1</a:t>
            </a:r>
            <a:r>
              <a:rPr lang="fr-FR" sz="1700" b="1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ères</a:t>
            </a: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persécutions des chrétiens</a:t>
            </a:r>
            <a:endParaRPr lang="fr-FR" sz="1700" dirty="0"/>
          </a:p>
          <a:p>
            <a:endParaRPr lang="fr-FR" dirty="0"/>
          </a:p>
          <a:p>
            <a:r>
              <a:rPr lang="fr-FR" dirty="0"/>
              <a:t>*1596 : Après l’échouage d’un bateau espagnol</a:t>
            </a:r>
          </a:p>
          <a:p>
            <a:r>
              <a:rPr lang="fr-FR" dirty="0"/>
              <a:t>Et le vol de ses marchandises…</a:t>
            </a:r>
          </a:p>
          <a:p>
            <a:endParaRPr lang="fr-FR" dirty="0"/>
          </a:p>
          <a:p>
            <a:r>
              <a:rPr lang="fr-FR" dirty="0"/>
              <a:t>Manille réclame des dédommagements</a:t>
            </a:r>
          </a:p>
          <a:p>
            <a:r>
              <a:rPr lang="fr-FR" dirty="0"/>
              <a:t>Mais le pilote du bateau espagnol se montre menaçant</a:t>
            </a:r>
          </a:p>
          <a:p>
            <a:r>
              <a:rPr lang="fr-FR" i="1" dirty="0"/>
              <a:t>L’évangélisation annonce la conquête</a:t>
            </a:r>
          </a:p>
          <a:p>
            <a:endParaRPr lang="fr-FR" dirty="0"/>
          </a:p>
          <a:p>
            <a:r>
              <a:rPr lang="fr-FR" dirty="0"/>
              <a:t>*Fév. 1597 : En réponse…</a:t>
            </a:r>
          </a:p>
          <a:p>
            <a:r>
              <a:rPr lang="fr-FR" dirty="0"/>
              <a:t>A Nagasaki, </a:t>
            </a:r>
            <a:r>
              <a:rPr lang="fr-FR" u="sng" dirty="0"/>
              <a:t>Hideyoshi</a:t>
            </a:r>
            <a:r>
              <a:rPr lang="fr-FR" dirty="0"/>
              <a:t> fait crucifier 26 chrétiens</a:t>
            </a:r>
          </a:p>
          <a:p>
            <a:r>
              <a:rPr lang="fr-FR" dirty="0"/>
              <a:t>Dont 6 franciscains espagnols…</a:t>
            </a:r>
          </a:p>
        </p:txBody>
      </p:sp>
      <p:pic>
        <p:nvPicPr>
          <p:cNvPr id="2" name="Image 1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496C8154-B0EA-ACFB-5C93-861B4355E1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36" t="8965" r="28575" b="71691"/>
          <a:stretch/>
        </p:blipFill>
        <p:spPr>
          <a:xfrm>
            <a:off x="5730240" y="197344"/>
            <a:ext cx="6358806" cy="576100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FA59BBD-7FC0-AF87-B9C1-A40B0ED2CBDB}"/>
              </a:ext>
            </a:extLst>
          </p:cNvPr>
          <p:cNvSpPr/>
          <p:nvPr/>
        </p:nvSpPr>
        <p:spPr>
          <a:xfrm>
            <a:off x="10511616" y="2349792"/>
            <a:ext cx="277156" cy="261545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6AF87D3-5CFF-DE2C-867B-3349883A2819}"/>
              </a:ext>
            </a:extLst>
          </p:cNvPr>
          <p:cNvSpPr/>
          <p:nvPr/>
        </p:nvSpPr>
        <p:spPr>
          <a:xfrm>
            <a:off x="9325132" y="3974689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754E441-5BC7-685A-9305-BFFD656715B0}"/>
              </a:ext>
            </a:extLst>
          </p:cNvPr>
          <p:cNvSpPr/>
          <p:nvPr/>
        </p:nvSpPr>
        <p:spPr>
          <a:xfrm>
            <a:off x="9051765" y="3463644"/>
            <a:ext cx="349997" cy="365407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695B84C-8952-FEB9-AA31-5F6C9EA4357C}"/>
              </a:ext>
            </a:extLst>
          </p:cNvPr>
          <p:cNvSpPr/>
          <p:nvPr/>
        </p:nvSpPr>
        <p:spPr>
          <a:xfrm>
            <a:off x="9878388" y="4549264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2AB5B35-8086-1730-472F-394104E739C9}"/>
              </a:ext>
            </a:extLst>
          </p:cNvPr>
          <p:cNvSpPr/>
          <p:nvPr/>
        </p:nvSpPr>
        <p:spPr>
          <a:xfrm>
            <a:off x="9727380" y="2807458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0B79FA0-9A48-591C-1F44-EE5015B1D29D}"/>
              </a:ext>
            </a:extLst>
          </p:cNvPr>
          <p:cNvSpPr/>
          <p:nvPr/>
        </p:nvSpPr>
        <p:spPr>
          <a:xfrm>
            <a:off x="9174124" y="327660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0981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9BF1F-0B00-8A23-10D2-AF3D550A6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033949A-CABB-07EE-6432-DD2A0470605E}"/>
              </a:ext>
            </a:extLst>
          </p:cNvPr>
          <p:cNvSpPr/>
          <p:nvPr/>
        </p:nvSpPr>
        <p:spPr>
          <a:xfrm>
            <a:off x="159223" y="153536"/>
            <a:ext cx="5386171" cy="464050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b) 1603-1616 : Sous Tokugawa Ieyasu, reprendre le contrôle du commerce extérieur : …</a:t>
            </a:r>
            <a:endParaRPr lang="fr-FR" dirty="0"/>
          </a:p>
          <a:p>
            <a:endParaRPr lang="fr-FR" dirty="0"/>
          </a:p>
          <a:p>
            <a:pPr>
              <a:lnSpc>
                <a:spcPct val="107000"/>
              </a:lnSpc>
            </a:pPr>
            <a:r>
              <a:rPr lang="fr-FR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b) 1603-16 : Sous </a:t>
            </a:r>
            <a:r>
              <a:rPr lang="fr-FR" u="sng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Tokugawa Ieyasu</a:t>
            </a:r>
          </a:p>
          <a:p>
            <a:pPr>
              <a:lnSpc>
                <a:spcPct val="107000"/>
              </a:lnSpc>
            </a:pPr>
            <a:r>
              <a:rPr lang="fr-FR" kern="100" dirty="0">
                <a:ea typeface="Aptos" panose="020B0004020202020204" pitchFamily="34" charset="0"/>
                <a:cs typeface="Times New Roman" panose="02020603050405020304" pitchFamily="18" charset="0"/>
              </a:rPr>
              <a:t>R</a:t>
            </a:r>
            <a:r>
              <a:rPr lang="fr-FR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eprendre le contrôle du commerce extérieur…</a:t>
            </a:r>
            <a:endParaRPr lang="fr-FR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fr-FR" kern="100" dirty="0"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kern="100" dirty="0">
                <a:cs typeface="Times New Roman" panose="02020603050405020304" pitchFamily="18" charset="0"/>
              </a:rPr>
              <a:t>*1603 : A la base, un esprit d’ouverture…</a:t>
            </a:r>
            <a:endParaRPr lang="fr-FR" dirty="0"/>
          </a:p>
          <a:p>
            <a:endParaRPr lang="fr-FR" dirty="0"/>
          </a:p>
          <a:p>
            <a:r>
              <a:rPr lang="fr-FR" dirty="0"/>
              <a:t>*Pour des raisons commerciales</a:t>
            </a:r>
          </a:p>
          <a:p>
            <a:r>
              <a:rPr lang="fr-FR" dirty="0"/>
              <a:t>Ieyasu revient sur la politique ferme de Hideyoshi</a:t>
            </a:r>
          </a:p>
          <a:p>
            <a:endParaRPr lang="fr-FR" dirty="0"/>
          </a:p>
          <a:p>
            <a:r>
              <a:rPr lang="fr-FR" dirty="0"/>
              <a:t>*Aucune hostilité envers les Portugais, les Espagnols</a:t>
            </a:r>
          </a:p>
          <a:p>
            <a:r>
              <a:rPr lang="fr-FR" dirty="0"/>
              <a:t>Et leurs missionnaires qui sont à nouveau protégés</a:t>
            </a:r>
          </a:p>
          <a:p>
            <a:endParaRPr lang="fr-FR" dirty="0"/>
          </a:p>
          <a:p>
            <a:r>
              <a:rPr lang="fr-FR" dirty="0"/>
              <a:t>*Toutefois</a:t>
            </a:r>
          </a:p>
          <a:p>
            <a:r>
              <a:rPr lang="fr-FR" dirty="0"/>
              <a:t>Ieyasu entend reprendre la main……</a:t>
            </a:r>
          </a:p>
        </p:txBody>
      </p:sp>
      <p:pic>
        <p:nvPicPr>
          <p:cNvPr id="8" name="Image 7" descr="Une image contenant texte, capture d’écran, carte&#10;&#10;Description générée automatiquement">
            <a:extLst>
              <a:ext uri="{FF2B5EF4-FFF2-40B4-BE49-F238E27FC236}">
                <a16:creationId xmlns:a16="http://schemas.microsoft.com/office/drawing/2014/main" id="{E51D29BC-0B88-7DD5-CC6D-23B720F99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33388" r="7553" b="19658"/>
          <a:stretch/>
        </p:blipFill>
        <p:spPr>
          <a:xfrm rot="10800000">
            <a:off x="5678087" y="153535"/>
            <a:ext cx="6354690" cy="5231265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A07E824B-69BE-E397-2FA7-38A4119E8599}"/>
              </a:ext>
            </a:extLst>
          </p:cNvPr>
          <p:cNvSpPr/>
          <p:nvPr/>
        </p:nvSpPr>
        <p:spPr>
          <a:xfrm>
            <a:off x="10210800" y="3709514"/>
            <a:ext cx="293379" cy="303686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8ACFCA4-06AB-E4C7-185A-E40BB1CE3F00}"/>
              </a:ext>
            </a:extLst>
          </p:cNvPr>
          <p:cNvSpPr/>
          <p:nvPr/>
        </p:nvSpPr>
        <p:spPr>
          <a:xfrm>
            <a:off x="8789893" y="3557114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E498111-0D83-B66D-E2CB-E280BB6A2948}"/>
              </a:ext>
            </a:extLst>
          </p:cNvPr>
          <p:cNvSpPr/>
          <p:nvPr/>
        </p:nvSpPr>
        <p:spPr>
          <a:xfrm>
            <a:off x="8537986" y="3676226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FC37558-8512-44A4-21C8-51CD603F97CB}"/>
              </a:ext>
            </a:extLst>
          </p:cNvPr>
          <p:cNvSpPr/>
          <p:nvPr/>
        </p:nvSpPr>
        <p:spPr>
          <a:xfrm>
            <a:off x="6196126" y="3785157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96053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687FF-D609-AD37-483B-AD246E951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D5A1AF-3E60-6810-A9B3-F9DA745F357E}"/>
              </a:ext>
            </a:extLst>
          </p:cNvPr>
          <p:cNvSpPr/>
          <p:nvPr/>
        </p:nvSpPr>
        <p:spPr>
          <a:xfrm>
            <a:off x="159223" y="153536"/>
            <a:ext cx="5386171" cy="51751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b) </a:t>
            </a:r>
            <a:r>
              <a:rPr lang="fr-FR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… Rupture avec le système tributaire chinois ; …</a:t>
            </a:r>
          </a:p>
          <a:p>
            <a:pPr>
              <a:lnSpc>
                <a:spcPct val="107000"/>
              </a:lnSpc>
            </a:pPr>
            <a:endParaRPr lang="fr-FR" b="1" kern="100" dirty="0"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dirty="0"/>
              <a:t>*1603 : Pour Ieyasu…</a:t>
            </a:r>
          </a:p>
          <a:p>
            <a:pPr>
              <a:lnSpc>
                <a:spcPct val="107000"/>
              </a:lnSpc>
            </a:pPr>
            <a:r>
              <a:rPr lang="fr-FR" dirty="0"/>
              <a:t>Un pouvoir fort comme le shogunat</a:t>
            </a:r>
          </a:p>
          <a:p>
            <a:pPr>
              <a:lnSpc>
                <a:spcPct val="107000"/>
              </a:lnSpc>
            </a:pPr>
            <a:r>
              <a:rPr lang="fr-FR" dirty="0"/>
              <a:t>Doit être capable de contrôler ses relations extérieures</a:t>
            </a:r>
          </a:p>
          <a:p>
            <a:r>
              <a:rPr lang="fr-FR" dirty="0"/>
              <a:t>Et pour cela…</a:t>
            </a:r>
          </a:p>
          <a:p>
            <a:endParaRPr lang="fr-FR" dirty="0"/>
          </a:p>
          <a:p>
            <a:r>
              <a:rPr lang="fr-FR" dirty="0"/>
              <a:t>- Mettre en place une zone exclusive japonaise</a:t>
            </a:r>
          </a:p>
          <a:p>
            <a:r>
              <a:rPr lang="fr-FR" dirty="0"/>
              <a:t>Incluant Japon, Corée et îles </a:t>
            </a:r>
            <a:r>
              <a:rPr lang="fr-FR" dirty="0" err="1"/>
              <a:t>Ryukyu</a:t>
            </a:r>
            <a:endParaRPr lang="fr-FR" dirty="0"/>
          </a:p>
          <a:p>
            <a:r>
              <a:rPr lang="fr-FR" dirty="0"/>
              <a:t>Où le commerce serait étroitement contrôlé</a:t>
            </a:r>
          </a:p>
          <a:p>
            <a:endParaRPr lang="fr-FR" dirty="0"/>
          </a:p>
          <a:p>
            <a:r>
              <a:rPr lang="fr-FR" dirty="0"/>
              <a:t>NB : Ce qui signifie</a:t>
            </a:r>
          </a:p>
          <a:p>
            <a:r>
              <a:rPr lang="fr-FR" dirty="0"/>
              <a:t>La fin des ambassades tributaires avec la Chine</a:t>
            </a:r>
          </a:p>
          <a:p>
            <a:endParaRPr lang="fr-FR" dirty="0"/>
          </a:p>
          <a:p>
            <a:r>
              <a:rPr lang="fr-FR" dirty="0"/>
              <a:t>- Avec les Européens…</a:t>
            </a:r>
          </a:p>
          <a:p>
            <a:r>
              <a:rPr lang="fr-FR" dirty="0"/>
              <a:t>Préserver les liens commerciaux tout en les contrôlant</a:t>
            </a:r>
          </a:p>
          <a:p>
            <a:r>
              <a:rPr lang="fr-FR" dirty="0"/>
              <a:t>Et jouer sur la concurrence espagnole</a:t>
            </a:r>
          </a:p>
          <a:p>
            <a:r>
              <a:rPr lang="fr-FR" dirty="0"/>
              <a:t>Pour se dégager de l’emprise dominante des Portugais…</a:t>
            </a:r>
          </a:p>
        </p:txBody>
      </p:sp>
      <p:pic>
        <p:nvPicPr>
          <p:cNvPr id="6" name="Image 5" descr="Une image contenant texte, capture d’écran, carte&#10;&#10;Description générée automatiquement">
            <a:extLst>
              <a:ext uri="{FF2B5EF4-FFF2-40B4-BE49-F238E27FC236}">
                <a16:creationId xmlns:a16="http://schemas.microsoft.com/office/drawing/2014/main" id="{7175EB71-53D3-7609-8BDF-B47540316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33388" r="7553" b="19658"/>
          <a:stretch/>
        </p:blipFill>
        <p:spPr>
          <a:xfrm rot="10800000">
            <a:off x="5678087" y="153535"/>
            <a:ext cx="6354690" cy="5231265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A461809E-4F0C-D3B3-09EC-13F1F742E264}"/>
              </a:ext>
            </a:extLst>
          </p:cNvPr>
          <p:cNvSpPr/>
          <p:nvPr/>
        </p:nvSpPr>
        <p:spPr>
          <a:xfrm>
            <a:off x="10210800" y="3709514"/>
            <a:ext cx="293379" cy="303686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50EA9E4-4041-3B96-A315-324615BEADD8}"/>
              </a:ext>
            </a:extLst>
          </p:cNvPr>
          <p:cNvSpPr/>
          <p:nvPr/>
        </p:nvSpPr>
        <p:spPr>
          <a:xfrm>
            <a:off x="8789893" y="3557114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4066612-B812-52F9-5481-55154C6B8C18}"/>
              </a:ext>
            </a:extLst>
          </p:cNvPr>
          <p:cNvSpPr/>
          <p:nvPr/>
        </p:nvSpPr>
        <p:spPr>
          <a:xfrm>
            <a:off x="8537986" y="3676226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CED389E-B287-1236-F919-B3AF6905B274}"/>
              </a:ext>
            </a:extLst>
          </p:cNvPr>
          <p:cNvSpPr/>
          <p:nvPr/>
        </p:nvSpPr>
        <p:spPr>
          <a:xfrm>
            <a:off x="6196126" y="3785157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70351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8E9EA-CFE6-8E47-A421-4523F9696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CD3FEE5-C9C0-B1BE-A00A-104BCBCFD702}"/>
              </a:ext>
            </a:extLst>
          </p:cNvPr>
          <p:cNvSpPr/>
          <p:nvPr/>
        </p:nvSpPr>
        <p:spPr>
          <a:xfrm>
            <a:off x="159223" y="153536"/>
            <a:ext cx="5386171" cy="400904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b) </a:t>
            </a:r>
            <a:r>
              <a:rPr lang="fr-FR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… Pour diminuer la domination portugaise, politique d’ouverture vers les Espagnols ; …</a:t>
            </a:r>
            <a:endParaRPr lang="fr-FR" dirty="0"/>
          </a:p>
          <a:p>
            <a:endParaRPr lang="fr-FR" dirty="0"/>
          </a:p>
          <a:p>
            <a:r>
              <a:rPr lang="fr-FR" dirty="0"/>
              <a:t>*1610 : </a:t>
            </a:r>
            <a:r>
              <a:rPr lang="fr-FR" u="sng" dirty="0"/>
              <a:t>Ieyasu</a:t>
            </a:r>
            <a:r>
              <a:rPr lang="fr-FR" dirty="0"/>
              <a:t> se rapproche des Espagnols…</a:t>
            </a:r>
          </a:p>
          <a:p>
            <a:endParaRPr lang="fr-FR" dirty="0"/>
          </a:p>
          <a:p>
            <a:r>
              <a:rPr lang="fr-FR" dirty="0"/>
              <a:t>- Il les autorise à s’installer à </a:t>
            </a:r>
            <a:r>
              <a:rPr lang="fr-FR" dirty="0" err="1"/>
              <a:t>Uraga</a:t>
            </a:r>
            <a:r>
              <a:rPr lang="fr-FR" dirty="0"/>
              <a:t>, près de Edo</a:t>
            </a:r>
          </a:p>
          <a:p>
            <a:endParaRPr lang="fr-FR" dirty="0"/>
          </a:p>
          <a:p>
            <a:r>
              <a:rPr lang="fr-FR" dirty="0"/>
              <a:t>- Il s’intéresse à l’Amérique espagnole</a:t>
            </a:r>
          </a:p>
          <a:p>
            <a:r>
              <a:rPr lang="fr-FR" dirty="0"/>
              <a:t>Il fait construire des répliques de galions</a:t>
            </a:r>
          </a:p>
          <a:p>
            <a:r>
              <a:rPr lang="fr-FR" dirty="0"/>
              <a:t>NB : Avec l’aide de l’Anglais William Adams ; Voir après</a:t>
            </a:r>
          </a:p>
          <a:p>
            <a:endParaRPr lang="fr-FR" dirty="0"/>
          </a:p>
          <a:p>
            <a:r>
              <a:rPr lang="fr-FR" dirty="0"/>
              <a:t>*Objectif : Y accéder directement par l’Océan Pacifique</a:t>
            </a:r>
          </a:p>
          <a:p>
            <a:r>
              <a:rPr lang="fr-FR" dirty="0"/>
              <a:t>En utilisant la route Manille-Acapulco</a:t>
            </a:r>
          </a:p>
          <a:p>
            <a:r>
              <a:rPr lang="fr-FR" dirty="0"/>
              <a:t>Ouverte par les Espagnols en 1565…</a:t>
            </a:r>
          </a:p>
        </p:txBody>
      </p:sp>
      <p:pic>
        <p:nvPicPr>
          <p:cNvPr id="6" name="Image 5" descr="Une image contenant texte, capture d’écran, carte&#10;&#10;Description générée automatiquement">
            <a:extLst>
              <a:ext uri="{FF2B5EF4-FFF2-40B4-BE49-F238E27FC236}">
                <a16:creationId xmlns:a16="http://schemas.microsoft.com/office/drawing/2014/main" id="{0D2D3B5E-5968-F372-E124-F938305F4D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33388" r="7553" b="19658"/>
          <a:stretch/>
        </p:blipFill>
        <p:spPr>
          <a:xfrm rot="10800000">
            <a:off x="5678087" y="153535"/>
            <a:ext cx="6354690" cy="5231265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7B93DBC2-653B-8974-DE00-210DABEDD745}"/>
              </a:ext>
            </a:extLst>
          </p:cNvPr>
          <p:cNvSpPr/>
          <p:nvPr/>
        </p:nvSpPr>
        <p:spPr>
          <a:xfrm>
            <a:off x="10210800" y="3709514"/>
            <a:ext cx="293379" cy="303686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679C0D0-D173-950B-FD01-535EC5201B95}"/>
              </a:ext>
            </a:extLst>
          </p:cNvPr>
          <p:cNvSpPr/>
          <p:nvPr/>
        </p:nvSpPr>
        <p:spPr>
          <a:xfrm>
            <a:off x="8789893" y="3557114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24EBE6A-E9A8-5007-ACF7-19FDF9C00E57}"/>
              </a:ext>
            </a:extLst>
          </p:cNvPr>
          <p:cNvSpPr/>
          <p:nvPr/>
        </p:nvSpPr>
        <p:spPr>
          <a:xfrm>
            <a:off x="8537986" y="3676226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F2D7D9F-E0CC-47B9-2A79-3140C3AE174A}"/>
              </a:ext>
            </a:extLst>
          </p:cNvPr>
          <p:cNvSpPr/>
          <p:nvPr/>
        </p:nvSpPr>
        <p:spPr>
          <a:xfrm>
            <a:off x="6196126" y="3785157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46EB43C-9394-5819-947F-5D85D3E6C3A9}"/>
              </a:ext>
            </a:extLst>
          </p:cNvPr>
          <p:cNvSpPr/>
          <p:nvPr/>
        </p:nvSpPr>
        <p:spPr>
          <a:xfrm>
            <a:off x="10080881" y="386080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84027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65545-FAD1-7D0C-79B8-25FA0AA55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4BAF7B-62DC-E406-4AAC-9C4C24C1F811}"/>
              </a:ext>
            </a:extLst>
          </p:cNvPr>
          <p:cNvSpPr/>
          <p:nvPr/>
        </p:nvSpPr>
        <p:spPr>
          <a:xfrm>
            <a:off x="125941" y="171641"/>
            <a:ext cx="7368996" cy="484004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b) </a:t>
            </a:r>
            <a:r>
              <a:rPr lang="fr-FR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… Pour diminuer la domination portugaise, politique d’ouverture vers les Espagnols ; …</a:t>
            </a:r>
            <a:endParaRPr lang="fr-FR" dirty="0"/>
          </a:p>
          <a:p>
            <a:endParaRPr lang="fr-FR" dirty="0"/>
          </a:p>
          <a:p>
            <a:r>
              <a:rPr lang="fr-FR" dirty="0"/>
              <a:t>*1614 : Sur le navire Date </a:t>
            </a:r>
            <a:r>
              <a:rPr lang="fr-FR" dirty="0" err="1"/>
              <a:t>Maru</a:t>
            </a:r>
            <a:endParaRPr lang="fr-FR" dirty="0"/>
          </a:p>
          <a:p>
            <a:r>
              <a:rPr lang="fr-FR" dirty="0"/>
              <a:t>L’ambassadeur japonais </a:t>
            </a:r>
            <a:r>
              <a:rPr lang="fr-FR" dirty="0" err="1"/>
              <a:t>Hasekura</a:t>
            </a:r>
            <a:r>
              <a:rPr lang="fr-FR" dirty="0"/>
              <a:t> </a:t>
            </a:r>
            <a:r>
              <a:rPr lang="fr-FR" dirty="0" err="1"/>
              <a:t>Tsunenaga</a:t>
            </a:r>
            <a:r>
              <a:rPr lang="fr-FR" dirty="0"/>
              <a:t> arrive à Acapulco et Mexico</a:t>
            </a:r>
          </a:p>
          <a:p>
            <a:r>
              <a:rPr lang="fr-FR" dirty="0"/>
              <a:t>Pour négocier directement avec la Nouvelle-Espagne</a:t>
            </a:r>
          </a:p>
          <a:p>
            <a:endParaRPr lang="fr-FR" dirty="0"/>
          </a:p>
          <a:p>
            <a:r>
              <a:rPr lang="fr-FR" dirty="0"/>
              <a:t>*Arrivé à Madrid, </a:t>
            </a:r>
            <a:r>
              <a:rPr lang="fr-FR" dirty="0" err="1"/>
              <a:t>Hasekura</a:t>
            </a:r>
            <a:r>
              <a:rPr lang="fr-FR" dirty="0"/>
              <a:t> rencontre le roi Philippe III</a:t>
            </a:r>
          </a:p>
          <a:p>
            <a:endParaRPr lang="fr-FR" dirty="0"/>
          </a:p>
          <a:p>
            <a:r>
              <a:rPr lang="fr-FR" dirty="0"/>
              <a:t>*1615 : Après une escale forcée à Saint-Tropez</a:t>
            </a:r>
          </a:p>
          <a:p>
            <a:r>
              <a:rPr lang="fr-FR" dirty="0"/>
              <a:t>NB : Ses mouchoirs en papier font sensation</a:t>
            </a:r>
          </a:p>
          <a:p>
            <a:r>
              <a:rPr lang="fr-FR" dirty="0"/>
              <a:t>Il rencontre le pape Paul V à Rome </a:t>
            </a:r>
          </a:p>
          <a:p>
            <a:endParaRPr lang="fr-FR" dirty="0"/>
          </a:p>
          <a:p>
            <a:r>
              <a:rPr lang="fr-FR" dirty="0"/>
              <a:t>*Mais c’est un échec car les Espagnols</a:t>
            </a:r>
          </a:p>
          <a:p>
            <a:r>
              <a:rPr lang="fr-FR" dirty="0"/>
              <a:t>Se préoccupent plus d’évangélisation que de commerce</a:t>
            </a:r>
          </a:p>
          <a:p>
            <a:endParaRPr lang="fr-FR" dirty="0"/>
          </a:p>
          <a:p>
            <a:r>
              <a:rPr lang="fr-FR" dirty="0"/>
              <a:t>*De plus, </a:t>
            </a:r>
            <a:r>
              <a:rPr lang="fr-FR" u="sng" dirty="0"/>
              <a:t>entretemps</a:t>
            </a:r>
            <a:r>
              <a:rPr lang="fr-FR" dirty="0"/>
              <a:t>, de nouveaux Européens sont apparus…</a:t>
            </a:r>
          </a:p>
        </p:txBody>
      </p:sp>
      <p:pic>
        <p:nvPicPr>
          <p:cNvPr id="8" name="Image 7" descr="Une image contenant texte, carte, Police, atlas&#10;&#10;Description générée automatiquement">
            <a:extLst>
              <a:ext uri="{FF2B5EF4-FFF2-40B4-BE49-F238E27FC236}">
                <a16:creationId xmlns:a16="http://schemas.microsoft.com/office/drawing/2014/main" id="{314D67A1-05ED-CC2F-1E1A-F2EA36803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133" y="5202985"/>
            <a:ext cx="2702803" cy="148337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89487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D38C1-6822-80FD-8D92-A12924077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763EBE-FD71-2FEC-B742-E266E5F338C1}"/>
              </a:ext>
            </a:extLst>
          </p:cNvPr>
          <p:cNvSpPr/>
          <p:nvPr/>
        </p:nvSpPr>
        <p:spPr>
          <a:xfrm>
            <a:off x="86874" y="157262"/>
            <a:ext cx="5473267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*Epilogue…</a:t>
            </a:r>
          </a:p>
          <a:p>
            <a:endParaRPr lang="fr-FR" dirty="0"/>
          </a:p>
          <a:p>
            <a:r>
              <a:rPr lang="fr-FR" dirty="0"/>
              <a:t>*1603 : </a:t>
            </a:r>
            <a:r>
              <a:rPr lang="fr-FR" u="sng" dirty="0"/>
              <a:t>Tokugawa Ieyasu</a:t>
            </a:r>
            <a:r>
              <a:rPr lang="fr-FR" dirty="0"/>
              <a:t> est shogun</a:t>
            </a:r>
          </a:p>
          <a:p>
            <a:r>
              <a:rPr lang="fr-FR" dirty="0"/>
              <a:t>Mais </a:t>
            </a:r>
            <a:r>
              <a:rPr lang="fr-FR" u="sng" dirty="0" err="1"/>
              <a:t>Hideyori</a:t>
            </a:r>
            <a:r>
              <a:rPr lang="fr-FR" dirty="0"/>
              <a:t> le considère comme un usurpateur</a:t>
            </a:r>
          </a:p>
          <a:p>
            <a:r>
              <a:rPr lang="fr-FR" dirty="0"/>
              <a:t>Ieyasu réagit et lui tend un piège…</a:t>
            </a:r>
          </a:p>
          <a:p>
            <a:endParaRPr lang="fr-FR" dirty="0"/>
          </a:p>
          <a:p>
            <a:r>
              <a:rPr lang="fr-FR" dirty="0"/>
              <a:t>*1605 : Ieyasu abdique en faveur de son fils</a:t>
            </a:r>
          </a:p>
          <a:p>
            <a:r>
              <a:rPr lang="fr-FR" dirty="0"/>
              <a:t>Et il demande à </a:t>
            </a:r>
            <a:r>
              <a:rPr lang="fr-FR" dirty="0" err="1"/>
              <a:t>Hideyori</a:t>
            </a:r>
            <a:r>
              <a:rPr lang="fr-FR" dirty="0"/>
              <a:t> de venir le saluer à Kyoto</a:t>
            </a:r>
          </a:p>
          <a:p>
            <a:r>
              <a:rPr lang="fr-FR" dirty="0" err="1"/>
              <a:t>Hideyori</a:t>
            </a:r>
            <a:r>
              <a:rPr lang="fr-FR" dirty="0"/>
              <a:t> refuse et se replie sur Osaka</a:t>
            </a:r>
          </a:p>
          <a:p>
            <a:endParaRPr lang="fr-FR" dirty="0"/>
          </a:p>
          <a:p>
            <a:r>
              <a:rPr lang="fr-FR" dirty="0"/>
              <a:t>*1615 : A Osaka, Tokugawa Ieyasu vainc les derniers opposants autour de </a:t>
            </a:r>
            <a:r>
              <a:rPr lang="fr-FR" dirty="0" err="1"/>
              <a:t>Hideyori</a:t>
            </a:r>
            <a:r>
              <a:rPr lang="fr-FR" dirty="0"/>
              <a:t> qui se suicide</a:t>
            </a:r>
          </a:p>
          <a:p>
            <a:endParaRPr lang="fr-FR" dirty="0"/>
          </a:p>
          <a:p>
            <a:r>
              <a:rPr lang="fr-FR" dirty="0"/>
              <a:t>*1616 : Tokugawa Ieyasu meurt l’année suivante…</a:t>
            </a:r>
          </a:p>
          <a:p>
            <a:r>
              <a:rPr lang="fr-FR" dirty="0"/>
              <a:t>Une nouvelle histoire du Japon, décisive, commence…</a:t>
            </a:r>
          </a:p>
        </p:txBody>
      </p:sp>
      <p:pic>
        <p:nvPicPr>
          <p:cNvPr id="4" name="Image 3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36374F39-E1A8-1330-A629-AE2D341A6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8" t="16674" r="14192" b="15545"/>
          <a:stretch/>
        </p:blipFill>
        <p:spPr>
          <a:xfrm>
            <a:off x="5690781" y="157262"/>
            <a:ext cx="6369291" cy="65499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" name="Image 1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2A76E363-D985-2F86-E776-C8FB69ED0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177" t="74583" r="218" b="68"/>
          <a:stretch/>
        </p:blipFill>
        <p:spPr>
          <a:xfrm>
            <a:off x="10427111" y="4697639"/>
            <a:ext cx="1632962" cy="20030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Image 4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9A5D9E10-335B-4898-5D70-E4DF2B777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8" t="16674" r="14192" b="15545"/>
          <a:stretch/>
        </p:blipFill>
        <p:spPr>
          <a:xfrm>
            <a:off x="5690781" y="157262"/>
            <a:ext cx="6369291" cy="6549980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</p:pic>
      <p:pic>
        <p:nvPicPr>
          <p:cNvPr id="6" name="Image 5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FC1554C7-3FF5-1C0C-8A97-B20997A81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177" t="74583" r="218" b="68"/>
          <a:stretch/>
        </p:blipFill>
        <p:spPr>
          <a:xfrm>
            <a:off x="10427111" y="4697639"/>
            <a:ext cx="1632962" cy="2003099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B9CAF2E8-FAE2-8923-B1C9-93D7911B11EE}"/>
              </a:ext>
            </a:extLst>
          </p:cNvPr>
          <p:cNvSpPr/>
          <p:nvPr/>
        </p:nvSpPr>
        <p:spPr>
          <a:xfrm>
            <a:off x="8736848" y="4220992"/>
            <a:ext cx="277156" cy="261545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323D6C3A-3C2E-9083-FC3E-2A563EE3627A}"/>
              </a:ext>
            </a:extLst>
          </p:cNvPr>
          <p:cNvSpPr/>
          <p:nvPr/>
        </p:nvSpPr>
        <p:spPr>
          <a:xfrm>
            <a:off x="10662165" y="3744501"/>
            <a:ext cx="282069" cy="27461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2B5E4B3-F03B-380E-885E-35F852A5A285}"/>
              </a:ext>
            </a:extLst>
          </p:cNvPr>
          <p:cNvSpPr/>
          <p:nvPr/>
        </p:nvSpPr>
        <p:spPr>
          <a:xfrm>
            <a:off x="8661343" y="4406337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9750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608C56-ABB9-4545-B794-628FD7C28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FFFB06E-0620-9B1E-D75B-997EBEAC2B9E}"/>
              </a:ext>
            </a:extLst>
          </p:cNvPr>
          <p:cNvSpPr/>
          <p:nvPr/>
        </p:nvSpPr>
        <p:spPr>
          <a:xfrm>
            <a:off x="159223" y="153536"/>
            <a:ext cx="5386171" cy="34550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b) … Lassé du prosélytisme catholique, Ieyasu se tourne vers les protestants anglais et hollandais</a:t>
            </a:r>
            <a:endParaRPr lang="fr-FR" dirty="0"/>
          </a:p>
          <a:p>
            <a:endParaRPr lang="fr-FR" dirty="0"/>
          </a:p>
          <a:p>
            <a:r>
              <a:rPr lang="fr-FR" dirty="0"/>
              <a:t>*Avril 1600 : </a:t>
            </a:r>
            <a:r>
              <a:rPr lang="fr-FR" u="sng" dirty="0"/>
              <a:t>William Adams</a:t>
            </a:r>
            <a:r>
              <a:rPr lang="fr-FR" dirty="0"/>
              <a:t>, un Anglais au service des Hollandais, s’échoue à l’est de l’île de Kyushu</a:t>
            </a:r>
          </a:p>
          <a:p>
            <a:endParaRPr lang="fr-FR" dirty="0"/>
          </a:p>
          <a:p>
            <a:r>
              <a:rPr lang="fr-FR" dirty="0"/>
              <a:t>*Après lui, arrivées…</a:t>
            </a:r>
          </a:p>
          <a:p>
            <a:r>
              <a:rPr lang="fr-FR" dirty="0"/>
              <a:t>Des Hollandais de la VOC et des Anglais de l’EIC</a:t>
            </a:r>
          </a:p>
          <a:p>
            <a:r>
              <a:rPr lang="fr-FR" dirty="0"/>
              <a:t>Objectif : Commercer sans prosélytisme religieux…</a:t>
            </a:r>
          </a:p>
          <a:p>
            <a:endParaRPr lang="fr-FR" dirty="0"/>
          </a:p>
          <a:p>
            <a:r>
              <a:rPr lang="fr-FR" dirty="0"/>
              <a:t>*Pour ces deux raisons, pour </a:t>
            </a:r>
            <a:r>
              <a:rPr lang="fr-FR" u="sng" dirty="0"/>
              <a:t>Tokugawa Ieyasu</a:t>
            </a:r>
            <a:endParaRPr lang="fr-FR" dirty="0"/>
          </a:p>
          <a:p>
            <a:r>
              <a:rPr lang="fr-FR" dirty="0"/>
              <a:t>Ces nouveaux venus sont les bienvenus...</a:t>
            </a:r>
          </a:p>
        </p:txBody>
      </p:sp>
      <p:pic>
        <p:nvPicPr>
          <p:cNvPr id="6" name="Image 5" descr="Une image contenant texte, capture d’écran, carte&#10;&#10;Description générée automatiquement">
            <a:extLst>
              <a:ext uri="{FF2B5EF4-FFF2-40B4-BE49-F238E27FC236}">
                <a16:creationId xmlns:a16="http://schemas.microsoft.com/office/drawing/2014/main" id="{A0B982D9-7A7B-8CDE-97C6-2186F3774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33388" r="7553" b="19658"/>
          <a:stretch/>
        </p:blipFill>
        <p:spPr>
          <a:xfrm rot="10800000">
            <a:off x="5678087" y="153535"/>
            <a:ext cx="6354690" cy="5231265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CD7D0AAA-C2F6-5162-362B-29A76B8057E3}"/>
              </a:ext>
            </a:extLst>
          </p:cNvPr>
          <p:cNvSpPr/>
          <p:nvPr/>
        </p:nvSpPr>
        <p:spPr>
          <a:xfrm>
            <a:off x="10210800" y="3709514"/>
            <a:ext cx="293379" cy="303686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34A6B12-101B-509A-E368-1B3117F6B4F4}"/>
              </a:ext>
            </a:extLst>
          </p:cNvPr>
          <p:cNvSpPr/>
          <p:nvPr/>
        </p:nvSpPr>
        <p:spPr>
          <a:xfrm>
            <a:off x="8789893" y="3557114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CF6CBBC-C503-5681-DDEC-2B20C562E2E6}"/>
              </a:ext>
            </a:extLst>
          </p:cNvPr>
          <p:cNvSpPr/>
          <p:nvPr/>
        </p:nvSpPr>
        <p:spPr>
          <a:xfrm>
            <a:off x="8537986" y="3676226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7640272-6AD4-C1BA-71E2-337465C6BFBC}"/>
              </a:ext>
            </a:extLst>
          </p:cNvPr>
          <p:cNvSpPr/>
          <p:nvPr/>
        </p:nvSpPr>
        <p:spPr>
          <a:xfrm>
            <a:off x="6196126" y="3785157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DE73347-1DE8-2836-4C77-22221DDD6CBF}"/>
              </a:ext>
            </a:extLst>
          </p:cNvPr>
          <p:cNvSpPr/>
          <p:nvPr/>
        </p:nvSpPr>
        <p:spPr>
          <a:xfrm>
            <a:off x="6196126" y="3404714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392AA24-DE57-65FD-E632-0AECA8477D38}"/>
              </a:ext>
            </a:extLst>
          </p:cNvPr>
          <p:cNvSpPr/>
          <p:nvPr/>
        </p:nvSpPr>
        <p:spPr>
          <a:xfrm>
            <a:off x="7035929" y="3937557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56CFE30-4353-7BBB-F4A6-71FF9EE6F745}"/>
              </a:ext>
            </a:extLst>
          </p:cNvPr>
          <p:cNvSpPr/>
          <p:nvPr/>
        </p:nvSpPr>
        <p:spPr>
          <a:xfrm>
            <a:off x="10080881" y="386080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400102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BFCF0-7D1D-6F55-1709-B58F31BD9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8BFC788-7341-2F8A-4DB8-5ABBD65370C7}"/>
              </a:ext>
            </a:extLst>
          </p:cNvPr>
          <p:cNvSpPr/>
          <p:nvPr/>
        </p:nvSpPr>
        <p:spPr>
          <a:xfrm>
            <a:off x="159223" y="153536"/>
            <a:ext cx="5386171" cy="400904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b) … Lassé du prosélytisme catholique, Ieyasu se tourne vers les protestants anglais et hollandais</a:t>
            </a:r>
            <a:endParaRPr lang="fr-FR" dirty="0"/>
          </a:p>
          <a:p>
            <a:endParaRPr lang="fr-FR" dirty="0"/>
          </a:p>
          <a:p>
            <a:r>
              <a:rPr lang="fr-FR" dirty="0"/>
              <a:t>*1609-13 : </a:t>
            </a:r>
            <a:r>
              <a:rPr lang="fr-FR" u="sng" dirty="0"/>
              <a:t>Ieyasu</a:t>
            </a:r>
            <a:r>
              <a:rPr lang="fr-FR" dirty="0"/>
              <a:t> autorise Hollandais et Anglais</a:t>
            </a:r>
          </a:p>
          <a:p>
            <a:r>
              <a:rPr lang="fr-FR" dirty="0"/>
              <a:t>A s’établir sur l’île de Hirado ; Pour Ieyasu…</a:t>
            </a:r>
          </a:p>
          <a:p>
            <a:endParaRPr lang="fr-FR" dirty="0"/>
          </a:p>
          <a:p>
            <a:r>
              <a:rPr lang="fr-FR" dirty="0"/>
              <a:t>*L’arrivée de ces nouveaux partenaires commerciaux</a:t>
            </a:r>
          </a:p>
          <a:p>
            <a:r>
              <a:rPr lang="fr-FR" dirty="0"/>
              <a:t>Permet d’accroitre une concurrence bénéfique</a:t>
            </a:r>
          </a:p>
          <a:p>
            <a:endParaRPr lang="fr-FR" dirty="0"/>
          </a:p>
          <a:p>
            <a:r>
              <a:rPr lang="fr-FR" dirty="0"/>
              <a:t>*De plus</a:t>
            </a:r>
          </a:p>
          <a:p>
            <a:r>
              <a:rPr lang="fr-FR" dirty="0"/>
              <a:t>La tolérance envers le christianisme devient inutile</a:t>
            </a:r>
          </a:p>
          <a:p>
            <a:r>
              <a:rPr lang="fr-FR" dirty="0"/>
              <a:t>Et le christianisme redevient seulement</a:t>
            </a:r>
          </a:p>
          <a:p>
            <a:r>
              <a:rPr lang="fr-FR" dirty="0"/>
              <a:t>Une menace pour l’ordre</a:t>
            </a:r>
          </a:p>
          <a:p>
            <a:r>
              <a:rPr lang="fr-FR" dirty="0"/>
              <a:t>Que l’on peut dorénavant combattre…</a:t>
            </a:r>
          </a:p>
        </p:txBody>
      </p:sp>
      <p:pic>
        <p:nvPicPr>
          <p:cNvPr id="6" name="Image 5" descr="Une image contenant texte, capture d’écran, carte&#10;&#10;Description générée automatiquement">
            <a:extLst>
              <a:ext uri="{FF2B5EF4-FFF2-40B4-BE49-F238E27FC236}">
                <a16:creationId xmlns:a16="http://schemas.microsoft.com/office/drawing/2014/main" id="{BCAAFA5E-DBFF-1728-D3E2-04B4941BB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33388" r="7553" b="19658"/>
          <a:stretch/>
        </p:blipFill>
        <p:spPr>
          <a:xfrm rot="10800000">
            <a:off x="5678087" y="153535"/>
            <a:ext cx="6354690" cy="5231265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BDD6A329-5094-BD4E-15CE-244091DC5890}"/>
              </a:ext>
            </a:extLst>
          </p:cNvPr>
          <p:cNvSpPr/>
          <p:nvPr/>
        </p:nvSpPr>
        <p:spPr>
          <a:xfrm>
            <a:off x="10210800" y="3709514"/>
            <a:ext cx="293379" cy="303686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1DFE8EC-1DF6-BE3D-0424-91F6CF32B67D}"/>
              </a:ext>
            </a:extLst>
          </p:cNvPr>
          <p:cNvSpPr/>
          <p:nvPr/>
        </p:nvSpPr>
        <p:spPr>
          <a:xfrm>
            <a:off x="8789893" y="3557114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562900C-AA4C-5B25-6279-E3A65A2529DE}"/>
              </a:ext>
            </a:extLst>
          </p:cNvPr>
          <p:cNvSpPr/>
          <p:nvPr/>
        </p:nvSpPr>
        <p:spPr>
          <a:xfrm>
            <a:off x="8537986" y="3676226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D329769-7DFA-AA90-7C0F-839DF7602C2F}"/>
              </a:ext>
            </a:extLst>
          </p:cNvPr>
          <p:cNvSpPr/>
          <p:nvPr/>
        </p:nvSpPr>
        <p:spPr>
          <a:xfrm>
            <a:off x="6196126" y="3785157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99978A1-6A5B-F7A8-FC42-5EB7C2CEF6F8}"/>
              </a:ext>
            </a:extLst>
          </p:cNvPr>
          <p:cNvSpPr/>
          <p:nvPr/>
        </p:nvSpPr>
        <p:spPr>
          <a:xfrm>
            <a:off x="6196126" y="3404714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6162E30-CDA4-C32A-057B-F279EDA7116D}"/>
              </a:ext>
            </a:extLst>
          </p:cNvPr>
          <p:cNvSpPr/>
          <p:nvPr/>
        </p:nvSpPr>
        <p:spPr>
          <a:xfrm>
            <a:off x="10080881" y="386080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5610719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0AE34-E675-3383-6C24-D41814650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7A26F17-5FDB-B019-8C25-EB573C8D1652}"/>
              </a:ext>
            </a:extLst>
          </p:cNvPr>
          <p:cNvSpPr/>
          <p:nvPr/>
        </p:nvSpPr>
        <p:spPr>
          <a:xfrm>
            <a:off x="159223" y="153536"/>
            <a:ext cx="5386171" cy="513640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c) 1613-1624 : Le christianisme est interdit : Missionnaires et Espagnols sont expulsés ; Les chrétiens japonais sont persécutés</a:t>
            </a:r>
            <a:endParaRPr lang="fr-FR" dirty="0"/>
          </a:p>
          <a:p>
            <a:endParaRPr lang="fr-FR" dirty="0"/>
          </a:p>
          <a:p>
            <a:r>
              <a:rPr lang="fr-FR" dirty="0"/>
              <a:t>c) 1613-24</a:t>
            </a:r>
          </a:p>
          <a:p>
            <a:r>
              <a:rPr lang="fr-FR" dirty="0"/>
              <a:t>Retour des persécutions contre les chrétiens…</a:t>
            </a:r>
          </a:p>
          <a:p>
            <a:endParaRPr lang="fr-FR" dirty="0"/>
          </a:p>
          <a:p>
            <a:r>
              <a:rPr lang="fr-FR" dirty="0"/>
              <a:t>*1613 : Un an avant sa mort</a:t>
            </a:r>
          </a:p>
          <a:p>
            <a:r>
              <a:rPr lang="fr-FR" dirty="0"/>
              <a:t>Tokugawa Ieyasu interdit le christianisme</a:t>
            </a:r>
          </a:p>
          <a:p>
            <a:r>
              <a:rPr lang="fr-FR" dirty="0"/>
              <a:t>Les missionnaires sont massacrés ou expulsés</a:t>
            </a:r>
          </a:p>
          <a:p>
            <a:r>
              <a:rPr lang="fr-FR" dirty="0"/>
              <a:t>Les chrétiens japonais sont persécutés</a:t>
            </a:r>
          </a:p>
          <a:p>
            <a:endParaRPr lang="fr-FR" dirty="0"/>
          </a:p>
          <a:p>
            <a:r>
              <a:rPr lang="fr-FR" dirty="0"/>
              <a:t>NB : Les chrétiens doivent apostasier</a:t>
            </a:r>
          </a:p>
          <a:p>
            <a:r>
              <a:rPr lang="fr-FR" dirty="0"/>
              <a:t>Et fouler aux pieds un crucifix</a:t>
            </a:r>
          </a:p>
          <a:p>
            <a:endParaRPr lang="fr-FR" dirty="0"/>
          </a:p>
          <a:p>
            <a:r>
              <a:rPr lang="fr-FR" dirty="0"/>
              <a:t>*1622 : Nouvelles persécutions à Nagasaki et Edo ; Et…</a:t>
            </a:r>
          </a:p>
          <a:p>
            <a:r>
              <a:rPr lang="fr-FR" dirty="0"/>
              <a:t>*1624 : Jugés trop prosélytes</a:t>
            </a:r>
          </a:p>
          <a:p>
            <a:r>
              <a:rPr lang="fr-FR" dirty="0"/>
              <a:t>Les Espagnols sont finalement expulsés</a:t>
            </a:r>
          </a:p>
        </p:txBody>
      </p:sp>
      <p:pic>
        <p:nvPicPr>
          <p:cNvPr id="2" name="Image 1" descr="Une image contenant texte, capture d’écran, carte&#10;&#10;Description générée automatiquement">
            <a:extLst>
              <a:ext uri="{FF2B5EF4-FFF2-40B4-BE49-F238E27FC236}">
                <a16:creationId xmlns:a16="http://schemas.microsoft.com/office/drawing/2014/main" id="{93DBA366-1D8B-EE97-33EE-E4C981C24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33388" r="7553" b="19658"/>
          <a:stretch/>
        </p:blipFill>
        <p:spPr>
          <a:xfrm rot="10800000">
            <a:off x="5678087" y="153535"/>
            <a:ext cx="6354690" cy="5231265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9977C02-9156-ED34-53E4-B6F2BB82EF07}"/>
              </a:ext>
            </a:extLst>
          </p:cNvPr>
          <p:cNvSpPr/>
          <p:nvPr/>
        </p:nvSpPr>
        <p:spPr>
          <a:xfrm>
            <a:off x="10210800" y="3709514"/>
            <a:ext cx="293379" cy="303686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5771C50-4697-B5D6-40A3-292B7EDFA1B0}"/>
              </a:ext>
            </a:extLst>
          </p:cNvPr>
          <p:cNvSpPr/>
          <p:nvPr/>
        </p:nvSpPr>
        <p:spPr>
          <a:xfrm>
            <a:off x="8789893" y="3557114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541C166-22C9-DF77-4F38-1BCBA35E26DC}"/>
              </a:ext>
            </a:extLst>
          </p:cNvPr>
          <p:cNvSpPr/>
          <p:nvPr/>
        </p:nvSpPr>
        <p:spPr>
          <a:xfrm>
            <a:off x="8537986" y="3676226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23E4E47-7645-6024-D5F2-2F92EE189BA2}"/>
              </a:ext>
            </a:extLst>
          </p:cNvPr>
          <p:cNvSpPr/>
          <p:nvPr/>
        </p:nvSpPr>
        <p:spPr>
          <a:xfrm>
            <a:off x="6196126" y="3785157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DE50AD2-168E-71AF-438F-D14E300A3BE4}"/>
              </a:ext>
            </a:extLst>
          </p:cNvPr>
          <p:cNvSpPr/>
          <p:nvPr/>
        </p:nvSpPr>
        <p:spPr>
          <a:xfrm>
            <a:off x="6196126" y="3404714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0327948-06D7-0824-DD8E-F59AFEB9719D}"/>
              </a:ext>
            </a:extLst>
          </p:cNvPr>
          <p:cNvSpPr/>
          <p:nvPr/>
        </p:nvSpPr>
        <p:spPr>
          <a:xfrm>
            <a:off x="10080881" y="3860800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05720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4C015-B102-5471-EF9A-591D9965B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A1EBA5-2E64-C036-8425-9E40D668588A}"/>
              </a:ext>
            </a:extLst>
          </p:cNvPr>
          <p:cNvSpPr/>
          <p:nvPr/>
        </p:nvSpPr>
        <p:spPr>
          <a:xfrm>
            <a:off x="0" y="157262"/>
            <a:ext cx="5545394" cy="5671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d) 1637-1640 : Eradication du christianisme et expulsion des Portugais</a:t>
            </a:r>
            <a:endParaRPr lang="fr-FR" dirty="0"/>
          </a:p>
          <a:p>
            <a:endParaRPr lang="fr-FR" dirty="0"/>
          </a:p>
          <a:p>
            <a:r>
              <a:rPr lang="fr-FR" dirty="0"/>
              <a:t>d) 1637-40 : Après les persécutions, l’éradication…</a:t>
            </a:r>
          </a:p>
          <a:p>
            <a:endParaRPr lang="fr-FR" dirty="0"/>
          </a:p>
          <a:p>
            <a:r>
              <a:rPr lang="fr-FR" dirty="0"/>
              <a:t>*1637-38 : Révolte chrétienne autour de Nagasaki</a:t>
            </a:r>
          </a:p>
          <a:p>
            <a:r>
              <a:rPr lang="fr-FR" dirty="0"/>
              <a:t>Les derniers chrétiens, 37 000 personnes, sont massacrés</a:t>
            </a:r>
          </a:p>
          <a:p>
            <a:endParaRPr lang="fr-FR" dirty="0"/>
          </a:p>
          <a:p>
            <a:r>
              <a:rPr lang="fr-FR" dirty="0"/>
              <a:t>NB : Le pouvoir japonais aidé par l’artillerie hollandaise</a:t>
            </a:r>
          </a:p>
          <a:p>
            <a:endParaRPr lang="fr-FR" dirty="0"/>
          </a:p>
          <a:p>
            <a:r>
              <a:rPr lang="fr-FR" dirty="0"/>
              <a:t>*1639 : Accusés d’avoir soutenu la révolte</a:t>
            </a:r>
          </a:p>
          <a:p>
            <a:r>
              <a:rPr lang="fr-FR" dirty="0"/>
              <a:t>Les Portugais sont à leur tour expulsés</a:t>
            </a:r>
          </a:p>
          <a:p>
            <a:endParaRPr lang="fr-FR" dirty="0"/>
          </a:p>
          <a:p>
            <a:r>
              <a:rPr lang="fr-FR" dirty="0"/>
              <a:t>*1640 : Des ambassadeurs portugais, venus pour rétablir des relations, sont décapités ; Leur bateau est coulé</a:t>
            </a:r>
          </a:p>
          <a:p>
            <a:endParaRPr lang="fr-FR" dirty="0"/>
          </a:p>
          <a:p>
            <a:r>
              <a:rPr lang="fr-FR" dirty="0"/>
              <a:t>*1640 : Tout Japonais doit être inscrit dans un temple bouddhiste ; Le christianisme a pratiquement disparu</a:t>
            </a:r>
          </a:p>
          <a:p>
            <a:endParaRPr lang="fr-FR" dirty="0"/>
          </a:p>
          <a:p>
            <a:r>
              <a:rPr lang="fr-FR" dirty="0"/>
              <a:t>*Et enfin…</a:t>
            </a:r>
          </a:p>
        </p:txBody>
      </p:sp>
      <p:pic>
        <p:nvPicPr>
          <p:cNvPr id="2" name="Image 1" descr="Une image contenant texte, capture d’écran, carte&#10;&#10;Description générée automatiquement">
            <a:extLst>
              <a:ext uri="{FF2B5EF4-FFF2-40B4-BE49-F238E27FC236}">
                <a16:creationId xmlns:a16="http://schemas.microsoft.com/office/drawing/2014/main" id="{90F4DD8D-F516-4E53-3B7B-A87E2FCF3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33388" r="7553" b="19658"/>
          <a:stretch/>
        </p:blipFill>
        <p:spPr>
          <a:xfrm rot="10800000">
            <a:off x="5678087" y="153535"/>
            <a:ext cx="6354690" cy="5231265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FAE47693-F40D-4C74-B503-18B544DDE41F}"/>
              </a:ext>
            </a:extLst>
          </p:cNvPr>
          <p:cNvSpPr/>
          <p:nvPr/>
        </p:nvSpPr>
        <p:spPr>
          <a:xfrm>
            <a:off x="10210800" y="3709514"/>
            <a:ext cx="293379" cy="303686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42CC43D-405F-7BC5-6E29-454A297D1A6C}"/>
              </a:ext>
            </a:extLst>
          </p:cNvPr>
          <p:cNvSpPr/>
          <p:nvPr/>
        </p:nvSpPr>
        <p:spPr>
          <a:xfrm>
            <a:off x="8789893" y="3557114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DFC4800-D087-B3DA-C97C-38C35C19569D}"/>
              </a:ext>
            </a:extLst>
          </p:cNvPr>
          <p:cNvSpPr/>
          <p:nvPr/>
        </p:nvSpPr>
        <p:spPr>
          <a:xfrm>
            <a:off x="8537986" y="3676226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448FD5C-1603-98D3-46DF-62280BBD2E95}"/>
              </a:ext>
            </a:extLst>
          </p:cNvPr>
          <p:cNvSpPr/>
          <p:nvPr/>
        </p:nvSpPr>
        <p:spPr>
          <a:xfrm>
            <a:off x="6196126" y="3785157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1FD3AEC-DF39-1985-BCE3-A11D2934F0B7}"/>
              </a:ext>
            </a:extLst>
          </p:cNvPr>
          <p:cNvSpPr/>
          <p:nvPr/>
        </p:nvSpPr>
        <p:spPr>
          <a:xfrm>
            <a:off x="6196126" y="3404714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2308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50531-D7C8-972C-6BC7-5539C0AC6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E2E90D2-D26B-D114-F8D5-4D2C0EBD974E}"/>
              </a:ext>
            </a:extLst>
          </p:cNvPr>
          <p:cNvSpPr/>
          <p:nvPr/>
        </p:nvSpPr>
        <p:spPr>
          <a:xfrm>
            <a:off x="159223" y="153536"/>
            <a:ext cx="5386171" cy="34356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8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e) 1636-1641 : Le Japon se ferme :</a:t>
            </a:r>
            <a:r>
              <a:rPr lang="fr-FR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…</a:t>
            </a:r>
            <a:endParaRPr lang="fr-FR" sz="1800" b="1" dirty="0"/>
          </a:p>
          <a:p>
            <a:endParaRPr lang="fr-FR" dirty="0"/>
          </a:p>
          <a:p>
            <a:r>
              <a:rPr lang="fr-FR" kern="100" dirty="0">
                <a:ea typeface="Aptos" panose="020B0004020202020204" pitchFamily="34" charset="0"/>
                <a:cs typeface="Times New Roman" panose="02020603050405020304" pitchFamily="18" charset="0"/>
              </a:rPr>
              <a:t>e) 1636-41 : Le Japon se ferme…</a:t>
            </a:r>
          </a:p>
          <a:p>
            <a:endParaRPr lang="fr-FR" b="1" kern="100" dirty="0">
              <a:cs typeface="Times New Roman" panose="02020603050405020304" pitchFamily="18" charset="0"/>
            </a:endParaRPr>
          </a:p>
          <a:p>
            <a:r>
              <a:rPr lang="fr-FR" dirty="0"/>
              <a:t>*Après les expulsions des Espagnols, puis des Portugais</a:t>
            </a:r>
          </a:p>
          <a:p>
            <a:r>
              <a:rPr lang="fr-FR" dirty="0"/>
              <a:t>Les persécutions puis l’éradication du christianisme…</a:t>
            </a:r>
          </a:p>
          <a:p>
            <a:endParaRPr lang="fr-FR" dirty="0"/>
          </a:p>
          <a:p>
            <a:r>
              <a:rPr lang="fr-FR" dirty="0"/>
              <a:t>La perception de l’extérieur s’est dégradée</a:t>
            </a:r>
          </a:p>
          <a:p>
            <a:r>
              <a:rPr lang="fr-FR" dirty="0"/>
              <a:t>Et apparaît avant tout comme une menace</a:t>
            </a:r>
          </a:p>
          <a:p>
            <a:endParaRPr lang="fr-FR" dirty="0"/>
          </a:p>
          <a:p>
            <a:r>
              <a:rPr lang="fr-FR" dirty="0"/>
              <a:t>*Cela concerne d’abord les Japonais eux-mêmes</a:t>
            </a:r>
          </a:p>
          <a:p>
            <a:r>
              <a:rPr lang="fr-FR" dirty="0"/>
              <a:t>Puis le commerce extérieur…</a:t>
            </a:r>
          </a:p>
        </p:txBody>
      </p:sp>
      <p:pic>
        <p:nvPicPr>
          <p:cNvPr id="2" name="Image 1" descr="Une image contenant texte, capture d’écran, carte&#10;&#10;Description générée automatiquement">
            <a:extLst>
              <a:ext uri="{FF2B5EF4-FFF2-40B4-BE49-F238E27FC236}">
                <a16:creationId xmlns:a16="http://schemas.microsoft.com/office/drawing/2014/main" id="{07403C5F-CBBC-54DF-3B62-EE38F30F4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33388" r="7553" b="19658"/>
          <a:stretch/>
        </p:blipFill>
        <p:spPr>
          <a:xfrm rot="10800000">
            <a:off x="5678087" y="153535"/>
            <a:ext cx="6354690" cy="5231265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D22786C0-43C7-05E8-724A-DD4F443C3932}"/>
              </a:ext>
            </a:extLst>
          </p:cNvPr>
          <p:cNvSpPr/>
          <p:nvPr/>
        </p:nvSpPr>
        <p:spPr>
          <a:xfrm>
            <a:off x="10210800" y="3709514"/>
            <a:ext cx="293379" cy="303686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A3EE208-869E-B5BD-5A12-7EDE90406712}"/>
              </a:ext>
            </a:extLst>
          </p:cNvPr>
          <p:cNvSpPr/>
          <p:nvPr/>
        </p:nvSpPr>
        <p:spPr>
          <a:xfrm>
            <a:off x="8789893" y="3557114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8A581D5-7AE7-40A6-0A37-4B688D919BA4}"/>
              </a:ext>
            </a:extLst>
          </p:cNvPr>
          <p:cNvSpPr/>
          <p:nvPr/>
        </p:nvSpPr>
        <p:spPr>
          <a:xfrm>
            <a:off x="8537986" y="3676226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2A6ACF9-E13E-4248-38B4-CED91B69C2F3}"/>
              </a:ext>
            </a:extLst>
          </p:cNvPr>
          <p:cNvSpPr/>
          <p:nvPr/>
        </p:nvSpPr>
        <p:spPr>
          <a:xfrm>
            <a:off x="6196126" y="3785157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878842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4D8A6-B362-6569-1471-160CA4689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2EC110-1BB8-8FF9-C7B1-76768FC43F33}"/>
              </a:ext>
            </a:extLst>
          </p:cNvPr>
          <p:cNvSpPr/>
          <p:nvPr/>
        </p:nvSpPr>
        <p:spPr>
          <a:xfrm>
            <a:off x="159224" y="153536"/>
            <a:ext cx="5017462" cy="596740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8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e) 1636-1641 : </a:t>
            </a:r>
            <a:r>
              <a:rPr lang="fr-FR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… Interdiction aux Japonais de sortir et de rentrer au Japon : Les communautés des </a:t>
            </a:r>
            <a:r>
              <a:rPr lang="fr-FR" sz="1800" b="1" i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Nihon </a:t>
            </a:r>
            <a:r>
              <a:rPr lang="fr-FR" sz="1800" b="1" i="1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machis</a:t>
            </a:r>
            <a:r>
              <a:rPr lang="fr-FR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isolées de leur mère-patrie ; …</a:t>
            </a:r>
            <a:endParaRPr lang="fr-FR" sz="1800" b="1" dirty="0"/>
          </a:p>
          <a:p>
            <a:endParaRPr lang="fr-FR" sz="2000" dirty="0"/>
          </a:p>
          <a:p>
            <a:r>
              <a:rPr lang="fr-FR" sz="1800" dirty="0"/>
              <a:t>*1630 : Pour le pouvoir shogunal d’Edo</a:t>
            </a:r>
          </a:p>
          <a:p>
            <a:r>
              <a:rPr lang="fr-FR" dirty="0"/>
              <a:t>Contrôler la population japonaise nécessite</a:t>
            </a:r>
          </a:p>
          <a:p>
            <a:r>
              <a:rPr lang="fr-FR" dirty="0"/>
              <a:t>De limiter ses contacts avec l’extérieur</a:t>
            </a:r>
          </a:p>
          <a:p>
            <a:r>
              <a:rPr lang="fr-FR" dirty="0"/>
              <a:t>Mais également avec les </a:t>
            </a:r>
            <a:r>
              <a:rPr lang="fr-FR" sz="1800" dirty="0"/>
              <a:t>Japonais de l’extérieur Perçus comme </a:t>
            </a:r>
            <a:r>
              <a:rPr lang="fr-FR" dirty="0"/>
              <a:t>les Européens, comme </a:t>
            </a:r>
            <a:r>
              <a:rPr lang="fr-FR" sz="1800" dirty="0"/>
              <a:t>une menace</a:t>
            </a:r>
          </a:p>
          <a:p>
            <a:endParaRPr lang="fr-FR" dirty="0"/>
          </a:p>
          <a:p>
            <a:r>
              <a:rPr lang="fr-FR" sz="1700" dirty="0"/>
              <a:t>*1636 : Les Japonais ne peuvent plus sortir, ni rentrer </a:t>
            </a:r>
          </a:p>
          <a:p>
            <a:r>
              <a:rPr lang="fr-FR" sz="1700" dirty="0"/>
              <a:t>*1638 : La construction de gros navires est interdite</a:t>
            </a:r>
          </a:p>
          <a:p>
            <a:endParaRPr lang="fr-FR" dirty="0"/>
          </a:p>
          <a:p>
            <a:r>
              <a:rPr lang="fr-FR" dirty="0"/>
              <a:t>*Conséquences…</a:t>
            </a:r>
          </a:p>
          <a:p>
            <a:r>
              <a:rPr lang="fr-FR" dirty="0"/>
              <a:t>- Fin des commerçants hardis et aventureux</a:t>
            </a:r>
          </a:p>
          <a:p>
            <a:r>
              <a:rPr lang="fr-FR" dirty="0"/>
              <a:t>- Dans les ports asiatiques, les </a:t>
            </a:r>
            <a:r>
              <a:rPr lang="fr-FR" i="1" dirty="0"/>
              <a:t>Nihon </a:t>
            </a:r>
            <a:r>
              <a:rPr lang="fr-FR" i="1" dirty="0" err="1"/>
              <a:t>machis</a:t>
            </a:r>
            <a:r>
              <a:rPr lang="fr-FR" dirty="0"/>
              <a:t> Communautés commerçantes extérieures</a:t>
            </a:r>
          </a:p>
          <a:p>
            <a:r>
              <a:rPr lang="fr-FR" dirty="0"/>
              <a:t>Se retrouvent isolées de leur mère-patrie</a:t>
            </a:r>
          </a:p>
          <a:p>
            <a:endParaRPr lang="fr-FR" dirty="0"/>
          </a:p>
          <a:p>
            <a:r>
              <a:rPr lang="fr-FR" dirty="0"/>
              <a:t>NB : 1623 : Massacre d’Amboine : Les Hollandais exécutent 10 Anglais et 9 mercenaires japonais</a:t>
            </a:r>
          </a:p>
        </p:txBody>
      </p:sp>
      <p:pic>
        <p:nvPicPr>
          <p:cNvPr id="2" name="Image 1" descr="Une image contenant carte, texte, atlas, diagramme&#10;&#10;Description générée automatiquement">
            <a:extLst>
              <a:ext uri="{FF2B5EF4-FFF2-40B4-BE49-F238E27FC236}">
                <a16:creationId xmlns:a16="http://schemas.microsoft.com/office/drawing/2014/main" id="{B3E0A9D2-D59B-5328-6801-3221D58AC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636" y="157262"/>
            <a:ext cx="6778437" cy="602231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0972FC35-BEC2-B847-2DF2-3AB7459C5F99}"/>
              </a:ext>
            </a:extLst>
          </p:cNvPr>
          <p:cNvSpPr/>
          <p:nvPr/>
        </p:nvSpPr>
        <p:spPr>
          <a:xfrm>
            <a:off x="7691156" y="2630741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F347680-5DA0-CA8E-7C87-46F7A8CC97FA}"/>
              </a:ext>
            </a:extLst>
          </p:cNvPr>
          <p:cNvSpPr/>
          <p:nvPr/>
        </p:nvSpPr>
        <p:spPr>
          <a:xfrm>
            <a:off x="6662765" y="2630741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E69DA99-825B-4DA0-5B92-82813AE637D6}"/>
              </a:ext>
            </a:extLst>
          </p:cNvPr>
          <p:cNvSpPr/>
          <p:nvPr/>
        </p:nvSpPr>
        <p:spPr>
          <a:xfrm>
            <a:off x="9287977" y="2702025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FFCC6B1-AADD-EF6C-3A2D-78176419EAE6}"/>
              </a:ext>
            </a:extLst>
          </p:cNvPr>
          <p:cNvSpPr/>
          <p:nvPr/>
        </p:nvSpPr>
        <p:spPr>
          <a:xfrm>
            <a:off x="7239343" y="3168418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1C529C0-EBD9-06B8-4412-C0665392218B}"/>
              </a:ext>
            </a:extLst>
          </p:cNvPr>
          <p:cNvSpPr/>
          <p:nvPr/>
        </p:nvSpPr>
        <p:spPr>
          <a:xfrm>
            <a:off x="6929627" y="4304683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C44E465-C5FA-B0C5-9416-9EBBF902D1A6}"/>
              </a:ext>
            </a:extLst>
          </p:cNvPr>
          <p:cNvSpPr/>
          <p:nvPr/>
        </p:nvSpPr>
        <p:spPr>
          <a:xfrm>
            <a:off x="7432802" y="1930193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0B4DBDE-77B9-D81E-132C-60C92318FBBB}"/>
              </a:ext>
            </a:extLst>
          </p:cNvPr>
          <p:cNvSpPr/>
          <p:nvPr/>
        </p:nvSpPr>
        <p:spPr>
          <a:xfrm>
            <a:off x="8286782" y="1641986"/>
            <a:ext cx="151008" cy="1524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F81D8FF7-AC88-65A6-131C-FFBA14639EDC}"/>
              </a:ext>
            </a:extLst>
          </p:cNvPr>
          <p:cNvSpPr/>
          <p:nvPr/>
        </p:nvSpPr>
        <p:spPr>
          <a:xfrm>
            <a:off x="10329333" y="331358"/>
            <a:ext cx="244186" cy="227441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5664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27311-6B43-D644-34D7-E440E7B42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1DE696E-002C-C643-EEAA-B207F7D812C6}"/>
              </a:ext>
            </a:extLst>
          </p:cNvPr>
          <p:cNvSpPr/>
          <p:nvPr/>
        </p:nvSpPr>
        <p:spPr>
          <a:xfrm>
            <a:off x="159223" y="153536"/>
            <a:ext cx="5386171" cy="67596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e) 1636-1641 : … Le c</a:t>
            </a:r>
            <a:r>
              <a:rPr lang="fr-FR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ommerce extérieur concentré à Nagasaki et limité aux Coréens, aux Chinois et aux Hollandais de la VOC, </a:t>
            </a:r>
            <a:r>
              <a:rPr lang="fr-FR" b="1" dirty="0"/>
              <a:t>seuls Européens autorisés à commercer avec le Japon</a:t>
            </a:r>
            <a:endParaRPr lang="fr-FR" sz="1800" b="1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fr-FR" dirty="0"/>
          </a:p>
          <a:p>
            <a:r>
              <a:rPr lang="fr-FR" kern="100" dirty="0">
                <a:ea typeface="Aptos" panose="020B0004020202020204" pitchFamily="34" charset="0"/>
                <a:cs typeface="Times New Roman" panose="02020603050405020304" pitchFamily="18" charset="0"/>
              </a:rPr>
              <a:t>*1641 : Fermeture presque totale du commerce…</a:t>
            </a:r>
          </a:p>
          <a:p>
            <a:endParaRPr lang="fr-FR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kern="100" dirty="0">
                <a:ea typeface="Aptos" panose="020B0004020202020204" pitchFamily="34" charset="0"/>
                <a:cs typeface="Times New Roman" panose="02020603050405020304" pitchFamily="18" charset="0"/>
              </a:rPr>
              <a:t>*Avec le souci de pouvoir contrôler totalement</a:t>
            </a:r>
          </a:p>
          <a:p>
            <a:r>
              <a:rPr lang="fr-FR" kern="100" dirty="0">
                <a:ea typeface="Aptos" panose="020B0004020202020204" pitchFamily="34" charset="0"/>
                <a:cs typeface="Times New Roman" panose="02020603050405020304" pitchFamily="18" charset="0"/>
              </a:rPr>
              <a:t>Son commerce extérieur, le pouvoir japonais choisit</a:t>
            </a:r>
          </a:p>
          <a:p>
            <a:r>
              <a:rPr lang="fr-FR" kern="100" dirty="0">
                <a:ea typeface="Aptos" panose="020B0004020202020204" pitchFamily="34" charset="0"/>
                <a:cs typeface="Times New Roman" panose="02020603050405020304" pitchFamily="18" charset="0"/>
              </a:rPr>
              <a:t>D’en limiter les accès et les bénéficiaires</a:t>
            </a:r>
          </a:p>
          <a:p>
            <a:endParaRPr lang="fr-FR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kern="100" dirty="0">
                <a:ea typeface="Aptos" panose="020B0004020202020204" pitchFamily="34" charset="0"/>
                <a:cs typeface="Times New Roman" panose="02020603050405020304" pitchFamily="18" charset="0"/>
              </a:rPr>
              <a:t>*1641 : Le c</a:t>
            </a:r>
            <a:r>
              <a:rPr lang="fr-FR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ommerce extérieur</a:t>
            </a:r>
          </a:p>
          <a:p>
            <a:r>
              <a:rPr lang="fr-FR" kern="100" dirty="0">
                <a:ea typeface="Aptos" panose="020B0004020202020204" pitchFamily="34" charset="0"/>
                <a:cs typeface="Times New Roman" panose="02020603050405020304" pitchFamily="18" charset="0"/>
              </a:rPr>
              <a:t>E</a:t>
            </a:r>
            <a:r>
              <a:rPr lang="fr-FR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st concentré à Nagasaki et limité…</a:t>
            </a:r>
          </a:p>
          <a:p>
            <a:endParaRPr lang="fr-FR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dirty="0"/>
              <a:t>- Aux Chinois et aux Coréens</a:t>
            </a:r>
          </a:p>
          <a:p>
            <a:r>
              <a:rPr lang="fr-FR" dirty="0"/>
              <a:t>Moyennant des contrôles sévères</a:t>
            </a:r>
          </a:p>
          <a:p>
            <a:endParaRPr lang="fr-FR" dirty="0"/>
          </a:p>
          <a:p>
            <a:r>
              <a:rPr lang="fr-FR" dirty="0"/>
              <a:t>- </a:t>
            </a:r>
            <a:r>
              <a:rPr lang="fr-FR" u="sng" dirty="0"/>
              <a:t>Aux Hollandais de la VOC</a:t>
            </a:r>
          </a:p>
          <a:p>
            <a:r>
              <a:rPr lang="fr-FR" u="sng" dirty="0"/>
              <a:t>Seuls Européens autorisés à commercer avec le Japon</a:t>
            </a:r>
          </a:p>
          <a:p>
            <a:r>
              <a:rPr lang="fr-FR" dirty="0"/>
              <a:t>Mais pour cela, ils doivent quitter Hirado</a:t>
            </a:r>
          </a:p>
          <a:p>
            <a:r>
              <a:rPr lang="fr-FR" dirty="0"/>
              <a:t>Et ils sont ghettoïsés sur l’île de Deshima, à Nagasaki</a:t>
            </a:r>
          </a:p>
          <a:p>
            <a:endParaRPr lang="fr-FR" dirty="0"/>
          </a:p>
          <a:p>
            <a:r>
              <a:rPr lang="fr-FR" dirty="0"/>
              <a:t>*1613-41 : Le </a:t>
            </a:r>
            <a:r>
              <a:rPr lang="fr-FR" i="1" dirty="0" err="1"/>
              <a:t>Sakoku</a:t>
            </a:r>
            <a:r>
              <a:rPr lang="fr-FR" dirty="0"/>
              <a:t>, la fermeture</a:t>
            </a:r>
          </a:p>
          <a:p>
            <a:r>
              <a:rPr lang="fr-FR" dirty="0"/>
              <a:t>Mais paradoxalement…</a:t>
            </a:r>
          </a:p>
        </p:txBody>
      </p:sp>
      <p:pic>
        <p:nvPicPr>
          <p:cNvPr id="2" name="Image 1" descr="Une image contenant texte, capture d’écran, carte&#10;&#10;Description générée automatiquement">
            <a:extLst>
              <a:ext uri="{FF2B5EF4-FFF2-40B4-BE49-F238E27FC236}">
                <a16:creationId xmlns:a16="http://schemas.microsoft.com/office/drawing/2014/main" id="{1B509549-BF64-6A03-3875-88B9BEABE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33388" r="7553" b="19658"/>
          <a:stretch/>
        </p:blipFill>
        <p:spPr>
          <a:xfrm rot="10800000">
            <a:off x="5678087" y="153535"/>
            <a:ext cx="6354690" cy="5231265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6E71AC60-6331-32B5-E150-F64478742B6A}"/>
              </a:ext>
            </a:extLst>
          </p:cNvPr>
          <p:cNvSpPr/>
          <p:nvPr/>
        </p:nvSpPr>
        <p:spPr>
          <a:xfrm>
            <a:off x="10210800" y="3709514"/>
            <a:ext cx="293379" cy="303686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69F4A2F-9E65-9469-78D8-069138424532}"/>
              </a:ext>
            </a:extLst>
          </p:cNvPr>
          <p:cNvSpPr/>
          <p:nvPr/>
        </p:nvSpPr>
        <p:spPr>
          <a:xfrm>
            <a:off x="8789893" y="3557114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FD7D772-29EA-DD41-692C-99F22EBAA1EB}"/>
              </a:ext>
            </a:extLst>
          </p:cNvPr>
          <p:cNvSpPr/>
          <p:nvPr/>
        </p:nvSpPr>
        <p:spPr>
          <a:xfrm>
            <a:off x="8537986" y="3676226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3F6FFC8-B075-2CA0-4B42-570736CA5C0E}"/>
              </a:ext>
            </a:extLst>
          </p:cNvPr>
          <p:cNvSpPr/>
          <p:nvPr/>
        </p:nvSpPr>
        <p:spPr>
          <a:xfrm>
            <a:off x="6196126" y="3785157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99793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1C0F8-01F3-B024-CD93-6B8F0546A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9541419-7FFB-046F-3626-81BA23E4851F}"/>
              </a:ext>
            </a:extLst>
          </p:cNvPr>
          <p:cNvSpPr/>
          <p:nvPr/>
        </p:nvSpPr>
        <p:spPr>
          <a:xfrm>
            <a:off x="159223" y="153536"/>
            <a:ext cx="5386171" cy="596740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4</a:t>
            </a:r>
            <a:r>
              <a:rPr lang="fr-FR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) Malgré la fermeture, développement économique et social du Japon : </a:t>
            </a:r>
            <a:r>
              <a:rPr lang="fr-FR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E</a:t>
            </a:r>
            <a:r>
              <a:rPr lang="fr-FR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ssor agricole et démographique ; Progression de l’enseignement ; …</a:t>
            </a:r>
            <a:endParaRPr lang="fr-FR" dirty="0"/>
          </a:p>
          <a:p>
            <a:endParaRPr lang="fr-FR" dirty="0"/>
          </a:p>
          <a:p>
            <a:r>
              <a:rPr lang="fr-FR" dirty="0"/>
              <a:t>4) 1630-1800 : Malgré cette relative fermeture</a:t>
            </a:r>
          </a:p>
          <a:p>
            <a:r>
              <a:rPr lang="fr-FR" dirty="0"/>
              <a:t>NB : Nagasaki restant une fenêtre ouverte sur le monde</a:t>
            </a:r>
          </a:p>
          <a:p>
            <a:r>
              <a:rPr lang="fr-FR" dirty="0"/>
              <a:t>La paix civile favorise</a:t>
            </a:r>
          </a:p>
          <a:p>
            <a:r>
              <a:rPr lang="fr-FR" dirty="0"/>
              <a:t>Le développement économique et social du Japon</a:t>
            </a:r>
          </a:p>
          <a:p>
            <a:endParaRPr lang="fr-FR" dirty="0"/>
          </a:p>
          <a:p>
            <a:r>
              <a:rPr lang="fr-FR" dirty="0"/>
              <a:t>*Quatre points…</a:t>
            </a:r>
          </a:p>
          <a:p>
            <a:endParaRPr lang="fr-FR" dirty="0"/>
          </a:p>
          <a:p>
            <a:r>
              <a:rPr lang="fr-FR" dirty="0"/>
              <a:t>a) L’augmentation des rendements agricoles</a:t>
            </a:r>
          </a:p>
          <a:p>
            <a:r>
              <a:rPr lang="fr-FR" dirty="0"/>
              <a:t>Améliore le niveau de vie des paysans</a:t>
            </a:r>
          </a:p>
          <a:p>
            <a:r>
              <a:rPr lang="fr-FR" dirty="0"/>
              <a:t>Et la population augmente</a:t>
            </a:r>
          </a:p>
          <a:p>
            <a:r>
              <a:rPr lang="fr-FR" dirty="0"/>
              <a:t>- 1200 : 7 millions d’habitants</a:t>
            </a:r>
          </a:p>
          <a:p>
            <a:r>
              <a:rPr lang="fr-FR" dirty="0"/>
              <a:t>- 1600 : 13 millions</a:t>
            </a:r>
          </a:p>
          <a:p>
            <a:r>
              <a:rPr lang="fr-FR" dirty="0"/>
              <a:t>- 1750 : 30 millions</a:t>
            </a:r>
          </a:p>
          <a:p>
            <a:endParaRPr lang="fr-FR" dirty="0"/>
          </a:p>
          <a:p>
            <a:r>
              <a:rPr lang="fr-FR" dirty="0"/>
              <a:t>b) Grâce aux samouraïs, l’enseignement progresse</a:t>
            </a:r>
          </a:p>
          <a:p>
            <a:r>
              <a:rPr lang="fr-FR" dirty="0"/>
              <a:t>*1800 : 45 % des hommes et 15 % des femmes alphabétisés</a:t>
            </a:r>
          </a:p>
        </p:txBody>
      </p:sp>
      <p:pic>
        <p:nvPicPr>
          <p:cNvPr id="2" name="Image 1" descr="Une image contenant texte, capture d’écran, carte&#10;&#10;Description générée automatiquement">
            <a:extLst>
              <a:ext uri="{FF2B5EF4-FFF2-40B4-BE49-F238E27FC236}">
                <a16:creationId xmlns:a16="http://schemas.microsoft.com/office/drawing/2014/main" id="{535538E8-89E4-8279-F978-AAC8319A7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33388" r="7553" b="19658"/>
          <a:stretch/>
        </p:blipFill>
        <p:spPr>
          <a:xfrm rot="10800000">
            <a:off x="5678087" y="153535"/>
            <a:ext cx="6354690" cy="5231265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ACD7D40-843A-9121-5EEE-556D08A3EF9A}"/>
              </a:ext>
            </a:extLst>
          </p:cNvPr>
          <p:cNvSpPr/>
          <p:nvPr/>
        </p:nvSpPr>
        <p:spPr>
          <a:xfrm>
            <a:off x="10210800" y="3709514"/>
            <a:ext cx="293379" cy="303686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C033A4F-06D1-FD2D-0946-748CF0EB2C93}"/>
              </a:ext>
            </a:extLst>
          </p:cNvPr>
          <p:cNvSpPr/>
          <p:nvPr/>
        </p:nvSpPr>
        <p:spPr>
          <a:xfrm>
            <a:off x="8789893" y="3557114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2DE4B34-A28C-87F2-2840-9A14EE0A0255}"/>
              </a:ext>
            </a:extLst>
          </p:cNvPr>
          <p:cNvSpPr/>
          <p:nvPr/>
        </p:nvSpPr>
        <p:spPr>
          <a:xfrm>
            <a:off x="8537986" y="3676226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4DD22DA-7B12-0EAD-E579-C9B6B28AD00E}"/>
              </a:ext>
            </a:extLst>
          </p:cNvPr>
          <p:cNvSpPr/>
          <p:nvPr/>
        </p:nvSpPr>
        <p:spPr>
          <a:xfrm>
            <a:off x="6196126" y="3785157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6365072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238BA-AE65-DE82-AE86-9DD8C0450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945F035-EFEC-6E92-45B1-C67BE226CEF1}"/>
              </a:ext>
            </a:extLst>
          </p:cNvPr>
          <p:cNvSpPr/>
          <p:nvPr/>
        </p:nvSpPr>
        <p:spPr>
          <a:xfrm>
            <a:off x="159223" y="153536"/>
            <a:ext cx="5386171" cy="48594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4</a:t>
            </a:r>
            <a:r>
              <a:rPr lang="fr-FR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) … Dans les villes en expansion, développement d’un marché national et d’une bourgeoisie manufacturière et marchande</a:t>
            </a:r>
            <a:endParaRPr lang="fr-FR" dirty="0"/>
          </a:p>
          <a:p>
            <a:endParaRPr lang="fr-FR" dirty="0"/>
          </a:p>
          <a:p>
            <a:r>
              <a:rPr lang="fr-FR" dirty="0"/>
              <a:t>c) Progressivement, la société devient moins rigide</a:t>
            </a:r>
          </a:p>
          <a:p>
            <a:r>
              <a:rPr lang="fr-FR" dirty="0"/>
              <a:t>Et le développement de la consommation des élites</a:t>
            </a:r>
          </a:p>
          <a:p>
            <a:r>
              <a:rPr lang="fr-FR" dirty="0"/>
              <a:t>Facilite un afflux de population vers les villes</a:t>
            </a:r>
          </a:p>
          <a:p>
            <a:endParaRPr lang="fr-FR" dirty="0"/>
          </a:p>
          <a:p>
            <a:r>
              <a:rPr lang="fr-FR" dirty="0"/>
              <a:t>*Notamment à Edo, la capitale shogunale</a:t>
            </a:r>
          </a:p>
          <a:p>
            <a:r>
              <a:rPr lang="fr-FR" dirty="0"/>
              <a:t>Qui comprend 1 million d’habitants en 1800</a:t>
            </a:r>
          </a:p>
          <a:p>
            <a:r>
              <a:rPr lang="fr-FR" dirty="0"/>
              <a:t>NB : Kyoto et Osaka, 500 000 habitants</a:t>
            </a:r>
          </a:p>
          <a:p>
            <a:endParaRPr lang="fr-FR" dirty="0"/>
          </a:p>
          <a:p>
            <a:r>
              <a:rPr lang="fr-FR" dirty="0"/>
              <a:t>*Edo…</a:t>
            </a:r>
          </a:p>
          <a:p>
            <a:r>
              <a:rPr lang="fr-FR" dirty="0"/>
              <a:t>- Où chaque daimyo doit entretenir une cour</a:t>
            </a:r>
          </a:p>
          <a:p>
            <a:r>
              <a:rPr lang="fr-FR" dirty="0"/>
              <a:t>- Où le shogun protège les activités artisanales et commerciales</a:t>
            </a:r>
          </a:p>
          <a:p>
            <a:r>
              <a:rPr lang="fr-FR" dirty="0"/>
              <a:t>Edo devient le cœur d’un vaste marché national…</a:t>
            </a:r>
          </a:p>
        </p:txBody>
      </p:sp>
      <p:pic>
        <p:nvPicPr>
          <p:cNvPr id="2" name="Image 1" descr="Une image contenant texte, capture d’écran, carte&#10;&#10;Description générée automatiquement">
            <a:extLst>
              <a:ext uri="{FF2B5EF4-FFF2-40B4-BE49-F238E27FC236}">
                <a16:creationId xmlns:a16="http://schemas.microsoft.com/office/drawing/2014/main" id="{B83CBF5A-B2DC-31BD-8C5A-D98116529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33388" r="7553" b="19658"/>
          <a:stretch/>
        </p:blipFill>
        <p:spPr>
          <a:xfrm rot="10800000">
            <a:off x="5678087" y="153535"/>
            <a:ext cx="6354690" cy="5231265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FF7EABE1-5226-5B7A-14DC-3B7CA5556453}"/>
              </a:ext>
            </a:extLst>
          </p:cNvPr>
          <p:cNvSpPr/>
          <p:nvPr/>
        </p:nvSpPr>
        <p:spPr>
          <a:xfrm>
            <a:off x="10210800" y="3709514"/>
            <a:ext cx="293379" cy="303686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4DD4963-6D38-6851-FCE5-AC1CDC42E5CB}"/>
              </a:ext>
            </a:extLst>
          </p:cNvPr>
          <p:cNvSpPr/>
          <p:nvPr/>
        </p:nvSpPr>
        <p:spPr>
          <a:xfrm>
            <a:off x="8789893" y="3557114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EEEEC24-F54D-4042-E412-255965E094E0}"/>
              </a:ext>
            </a:extLst>
          </p:cNvPr>
          <p:cNvSpPr/>
          <p:nvPr/>
        </p:nvSpPr>
        <p:spPr>
          <a:xfrm>
            <a:off x="8537986" y="3676226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F0A4677-58C6-F6DB-3215-FEA3BC8B77A0}"/>
              </a:ext>
            </a:extLst>
          </p:cNvPr>
          <p:cNvSpPr/>
          <p:nvPr/>
        </p:nvSpPr>
        <p:spPr>
          <a:xfrm>
            <a:off x="6196126" y="3785157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1727155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C4855-B31C-1F38-6192-94313974A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C6D11C2-D560-2155-A8FA-AB68D9EF3445}"/>
              </a:ext>
            </a:extLst>
          </p:cNvPr>
          <p:cNvSpPr/>
          <p:nvPr/>
        </p:nvSpPr>
        <p:spPr>
          <a:xfrm>
            <a:off x="97220" y="157262"/>
            <a:ext cx="5413467" cy="513640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4</a:t>
            </a:r>
            <a:r>
              <a:rPr lang="fr-FR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) … Dans les villes en expansion, développement d’un marché national et d’une bourgeoisie manufacturière et marchande</a:t>
            </a:r>
            <a:endParaRPr lang="fr-FR" dirty="0"/>
          </a:p>
          <a:p>
            <a:endParaRPr lang="fr-FR" dirty="0"/>
          </a:p>
          <a:p>
            <a:r>
              <a:rPr lang="fr-FR" dirty="0"/>
              <a:t>d) Naissance d’un marché national…</a:t>
            </a:r>
          </a:p>
          <a:p>
            <a:endParaRPr lang="fr-FR" dirty="0"/>
          </a:p>
          <a:p>
            <a:r>
              <a:rPr lang="fr-FR" dirty="0"/>
              <a:t>*Grâce à l’unification et à la pacification intérieure</a:t>
            </a:r>
          </a:p>
          <a:p>
            <a:r>
              <a:rPr lang="fr-FR" dirty="0"/>
              <a:t>Les marchands des grandes villes commencent à exercer leurs activités à l’échelle de l’archipel tout entier</a:t>
            </a:r>
          </a:p>
          <a:p>
            <a:endParaRPr lang="fr-FR" dirty="0"/>
          </a:p>
          <a:p>
            <a:r>
              <a:rPr lang="fr-FR" dirty="0"/>
              <a:t>*La classe marchande et manufacturière méprisée</a:t>
            </a:r>
          </a:p>
          <a:p>
            <a:r>
              <a:rPr lang="fr-FR" dirty="0"/>
              <a:t>S’enrichit et menace la suprématie</a:t>
            </a:r>
          </a:p>
          <a:p>
            <a:r>
              <a:rPr lang="fr-FR" dirty="0"/>
              <a:t>D’une aristocratie souvent très endettée auprès d’elle</a:t>
            </a:r>
          </a:p>
          <a:p>
            <a:endParaRPr lang="fr-FR" dirty="0"/>
          </a:p>
          <a:p>
            <a:r>
              <a:rPr lang="fr-FR" dirty="0"/>
              <a:t>NB : Comme dans l’Ancien Régime européen</a:t>
            </a:r>
          </a:p>
          <a:p>
            <a:r>
              <a:rPr lang="fr-FR" dirty="0"/>
              <a:t>Par l’endettement des nobles et des liens matrimoniaux </a:t>
            </a:r>
            <a:r>
              <a:rPr lang="fr-FR" i="1" dirty="0"/>
              <a:t>La frontière séparant l’aristocratie de la classe </a:t>
            </a:r>
          </a:p>
          <a:p>
            <a:r>
              <a:rPr lang="fr-FR" i="1" dirty="0"/>
              <a:t>Commença à s’estomper</a:t>
            </a:r>
            <a:r>
              <a:rPr lang="fr-FR" dirty="0"/>
              <a:t>, </a:t>
            </a:r>
            <a:r>
              <a:rPr lang="fr-FR" dirty="0" err="1"/>
              <a:t>Reischauer</a:t>
            </a:r>
            <a:r>
              <a:rPr lang="fr-FR" dirty="0"/>
              <a:t>, p. 121</a:t>
            </a:r>
          </a:p>
        </p:txBody>
      </p:sp>
      <p:pic>
        <p:nvPicPr>
          <p:cNvPr id="2" name="Image 1" descr="Une image contenant texte, capture d’écran, carte&#10;&#10;Description générée automatiquement">
            <a:extLst>
              <a:ext uri="{FF2B5EF4-FFF2-40B4-BE49-F238E27FC236}">
                <a16:creationId xmlns:a16="http://schemas.microsoft.com/office/drawing/2014/main" id="{E1F493CA-F369-7BC8-D2D3-E970B8471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33388" r="7553" b="19658"/>
          <a:stretch/>
        </p:blipFill>
        <p:spPr>
          <a:xfrm rot="10800000">
            <a:off x="5678087" y="153535"/>
            <a:ext cx="6354690" cy="5231265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3ED26198-4206-B027-7C1E-45EA58EFED3A}"/>
              </a:ext>
            </a:extLst>
          </p:cNvPr>
          <p:cNvSpPr/>
          <p:nvPr/>
        </p:nvSpPr>
        <p:spPr>
          <a:xfrm>
            <a:off x="10210800" y="3709514"/>
            <a:ext cx="293379" cy="303686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7FCD795-C768-FCAF-DC2A-DE20D8975D4F}"/>
              </a:ext>
            </a:extLst>
          </p:cNvPr>
          <p:cNvSpPr/>
          <p:nvPr/>
        </p:nvSpPr>
        <p:spPr>
          <a:xfrm>
            <a:off x="8789893" y="3557114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11C7742-47AF-1DDD-2F1D-7C486B0419D8}"/>
              </a:ext>
            </a:extLst>
          </p:cNvPr>
          <p:cNvSpPr/>
          <p:nvPr/>
        </p:nvSpPr>
        <p:spPr>
          <a:xfrm>
            <a:off x="8537986" y="3676226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E443D0F-5CDC-A57E-5253-A2C047CB8FB4}"/>
              </a:ext>
            </a:extLst>
          </p:cNvPr>
          <p:cNvSpPr/>
          <p:nvPr/>
        </p:nvSpPr>
        <p:spPr>
          <a:xfrm>
            <a:off x="6196126" y="3785157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91636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9223" y="153536"/>
            <a:ext cx="7613177" cy="5671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6) 1603-1</a:t>
            </a:r>
            <a:r>
              <a:rPr lang="fr-FR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868</a:t>
            </a:r>
            <a:r>
              <a:rPr lang="fr-FR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: La période moderne : L’ère Edo, le Japon réunifié des 3</a:t>
            </a:r>
            <a:r>
              <a:rPr lang="fr-FR" b="1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èmes</a:t>
            </a:r>
            <a:r>
              <a:rPr lang="fr-FR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shoguns Tokugawa, féodalité et centralisation</a:t>
            </a:r>
            <a:endParaRPr lang="fr-FR" dirty="0"/>
          </a:p>
          <a:p>
            <a:endParaRPr lang="fr-FR" dirty="0"/>
          </a:p>
          <a:p>
            <a:r>
              <a:rPr lang="fr-FR" dirty="0"/>
              <a:t>*1603-1868 : Ere Edo des shoguns Tokugawa</a:t>
            </a:r>
          </a:p>
          <a:p>
            <a:r>
              <a:rPr lang="fr-FR" dirty="0"/>
              <a:t>Le Japon féodal désuni laisse place</a:t>
            </a:r>
          </a:p>
          <a:p>
            <a:r>
              <a:rPr lang="fr-FR" dirty="0"/>
              <a:t>A un Japon enfin unifié et centralisé, tout en gardant une </a:t>
            </a:r>
            <a:r>
              <a:rPr lang="fr-FR" i="1" dirty="0"/>
              <a:t>façade</a:t>
            </a:r>
            <a:r>
              <a:rPr lang="fr-FR" dirty="0"/>
              <a:t> féodale</a:t>
            </a:r>
          </a:p>
          <a:p>
            <a:endParaRPr lang="fr-FR" dirty="0"/>
          </a:p>
          <a:p>
            <a:r>
              <a:rPr lang="fr-FR" dirty="0"/>
              <a:t>*1603 : Pour Tokugawa Ieyasu…</a:t>
            </a:r>
          </a:p>
          <a:p>
            <a:r>
              <a:rPr lang="fr-FR" dirty="0"/>
              <a:t>Pour maintenir l’ordre, la paix et l’unité du pays</a:t>
            </a:r>
          </a:p>
          <a:p>
            <a:r>
              <a:rPr lang="fr-FR" dirty="0"/>
              <a:t>Il faut restaurer un pouvoir fort sur l’ensemble du Japon</a:t>
            </a:r>
          </a:p>
          <a:p>
            <a:r>
              <a:rPr lang="fr-FR" dirty="0"/>
              <a:t>Et par conséquent…</a:t>
            </a:r>
          </a:p>
          <a:p>
            <a:endParaRPr lang="fr-FR" dirty="0"/>
          </a:p>
          <a:p>
            <a:r>
              <a:rPr lang="fr-FR" dirty="0"/>
              <a:t>- Conférer au shogun un pouvoir absolu ; Et notamment sur les daimyos</a:t>
            </a:r>
          </a:p>
          <a:p>
            <a:r>
              <a:rPr lang="fr-FR" dirty="0"/>
              <a:t>- Imposer la stabilité de façon stricte, avec une règlementation de la société</a:t>
            </a:r>
          </a:p>
          <a:p>
            <a:endParaRPr lang="fr-FR" dirty="0"/>
          </a:p>
          <a:p>
            <a:r>
              <a:rPr lang="fr-FR" dirty="0"/>
              <a:t>*1603-1868 : Les Tokugawa parviendront à établir</a:t>
            </a:r>
          </a:p>
          <a:p>
            <a:r>
              <a:rPr lang="fr-FR" dirty="0"/>
              <a:t>Pour deux siècles et demi </a:t>
            </a:r>
            <a:r>
              <a:rPr lang="fr-FR" i="1" dirty="0"/>
              <a:t>une pacification intérieure et extérieure</a:t>
            </a:r>
            <a:endParaRPr lang="fr-FR" i="1" u="sng" dirty="0"/>
          </a:p>
          <a:p>
            <a:r>
              <a:rPr lang="fr-FR" i="1" u="sng" dirty="0"/>
              <a:t>Dont la durée n’a d’équivalent dans aucun autre pays</a:t>
            </a:r>
            <a:r>
              <a:rPr lang="fr-FR" dirty="0"/>
              <a:t> ; </a:t>
            </a:r>
            <a:r>
              <a:rPr lang="fr-FR" dirty="0" err="1"/>
              <a:t>Reischauer</a:t>
            </a:r>
            <a:r>
              <a:rPr lang="fr-FR" dirty="0"/>
              <a:t>, p. 100</a:t>
            </a:r>
            <a:endParaRPr lang="fr-FR" u="sng" dirty="0"/>
          </a:p>
          <a:p>
            <a:endParaRPr lang="fr-FR" dirty="0"/>
          </a:p>
          <a:p>
            <a:r>
              <a:rPr lang="fr-FR" dirty="0"/>
              <a:t>*Quatre points principaux…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6DB1378-47F5-7A79-CEC2-605083091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</a14:imgLayer>
                </a14:imgProps>
              </a:ext>
            </a:extLst>
          </a:blip>
          <a:srcRect l="34475" t="21491" r="42300" b="10949"/>
          <a:stretch/>
        </p:blipFill>
        <p:spPr>
          <a:xfrm>
            <a:off x="8052620" y="153536"/>
            <a:ext cx="3980158" cy="650921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F494716-9E46-7E94-C941-B8C2039726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</a:extLst>
          </a:blip>
          <a:srcRect l="43422" t="44257" r="44039" b="29012"/>
          <a:stretch/>
        </p:blipFill>
        <p:spPr>
          <a:xfrm>
            <a:off x="8052621" y="153537"/>
            <a:ext cx="2298180" cy="275455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DCF7430-F624-BEA8-8C98-F9600C491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</a14:imgLayer>
                </a14:imgProps>
              </a:ext>
            </a:extLst>
          </a:blip>
          <a:srcRect l="34475" t="25575" r="57060" b="45579"/>
          <a:stretch/>
        </p:blipFill>
        <p:spPr>
          <a:xfrm>
            <a:off x="11076039" y="4829775"/>
            <a:ext cx="956738" cy="183297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463240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81DAC-3A64-5D90-C30E-92151B09F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916A562-5568-4AFA-1C6A-E2E9E9F5DBA9}"/>
              </a:ext>
            </a:extLst>
          </p:cNvPr>
          <p:cNvSpPr/>
          <p:nvPr/>
        </p:nvSpPr>
        <p:spPr>
          <a:xfrm>
            <a:off x="97220" y="157262"/>
            <a:ext cx="5413467" cy="34744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4</a:t>
            </a:r>
            <a:r>
              <a:rPr lang="fr-FR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) … Dans les villes en expansion, développement d’un marché national et d’une bourgeoisie manufacturière et marchande</a:t>
            </a:r>
            <a:endParaRPr lang="fr-FR" dirty="0"/>
          </a:p>
          <a:p>
            <a:endParaRPr lang="fr-FR" dirty="0"/>
          </a:p>
          <a:p>
            <a:r>
              <a:rPr lang="fr-FR" dirty="0"/>
              <a:t>*Parmi ces marchands enrichis, les Mitsui</a:t>
            </a:r>
          </a:p>
          <a:p>
            <a:r>
              <a:rPr lang="fr-FR" dirty="0"/>
              <a:t>Ou bien </a:t>
            </a:r>
            <a:r>
              <a:rPr lang="fr-FR" u="sng" dirty="0" err="1"/>
              <a:t>Shimomura</a:t>
            </a:r>
            <a:r>
              <a:rPr lang="fr-FR" u="sng" dirty="0"/>
              <a:t> </a:t>
            </a:r>
            <a:r>
              <a:rPr lang="fr-FR" u="sng" dirty="0" err="1"/>
              <a:t>Hikoemon</a:t>
            </a:r>
            <a:r>
              <a:rPr lang="fr-FR" u="sng" dirty="0"/>
              <a:t> </a:t>
            </a:r>
            <a:r>
              <a:rPr lang="fr-FR" u="sng" dirty="0" err="1"/>
              <a:t>Masahiro</a:t>
            </a:r>
            <a:endParaRPr lang="fr-FR" u="sng" dirty="0"/>
          </a:p>
          <a:p>
            <a:r>
              <a:rPr lang="fr-FR" dirty="0"/>
              <a:t>Qui créent de grands magasins</a:t>
            </a:r>
          </a:p>
          <a:p>
            <a:endParaRPr lang="fr-FR" dirty="0"/>
          </a:p>
          <a:p>
            <a:r>
              <a:rPr lang="fr-FR" dirty="0"/>
              <a:t>NB : Avec distributions gratuites</a:t>
            </a:r>
          </a:p>
          <a:p>
            <a:r>
              <a:rPr lang="fr-FR" dirty="0"/>
              <a:t>De sacs et de parapluies publicitaires</a:t>
            </a:r>
          </a:p>
          <a:p>
            <a:endParaRPr lang="fr-FR" dirty="0"/>
          </a:p>
          <a:p>
            <a:r>
              <a:rPr lang="fr-FR" dirty="0"/>
              <a:t>*Epilogue…</a:t>
            </a:r>
          </a:p>
        </p:txBody>
      </p:sp>
      <p:pic>
        <p:nvPicPr>
          <p:cNvPr id="2" name="Image 1" descr="Une image contenant texte, capture d’écran, carte&#10;&#10;Description générée automatiquement">
            <a:extLst>
              <a:ext uri="{FF2B5EF4-FFF2-40B4-BE49-F238E27FC236}">
                <a16:creationId xmlns:a16="http://schemas.microsoft.com/office/drawing/2014/main" id="{CBC66066-C0A0-F214-2906-5F56F2C5D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33388" r="7553" b="19658"/>
          <a:stretch/>
        </p:blipFill>
        <p:spPr>
          <a:xfrm rot="10800000">
            <a:off x="5678087" y="153535"/>
            <a:ext cx="6354690" cy="5231265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DD53A38F-3065-89DC-AD0B-817A80802014}"/>
              </a:ext>
            </a:extLst>
          </p:cNvPr>
          <p:cNvSpPr/>
          <p:nvPr/>
        </p:nvSpPr>
        <p:spPr>
          <a:xfrm>
            <a:off x="10210800" y="3709514"/>
            <a:ext cx="293379" cy="303686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0A11772-B126-097E-306D-964A1D5E43EF}"/>
              </a:ext>
            </a:extLst>
          </p:cNvPr>
          <p:cNvSpPr/>
          <p:nvPr/>
        </p:nvSpPr>
        <p:spPr>
          <a:xfrm>
            <a:off x="8789893" y="3557114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D180765-B078-7186-244C-D67F9C53D76D}"/>
              </a:ext>
            </a:extLst>
          </p:cNvPr>
          <p:cNvSpPr/>
          <p:nvPr/>
        </p:nvSpPr>
        <p:spPr>
          <a:xfrm>
            <a:off x="8537986" y="3676226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3D6DEDC-6E52-A316-1740-C1FDD4FD9EFC}"/>
              </a:ext>
            </a:extLst>
          </p:cNvPr>
          <p:cNvSpPr/>
          <p:nvPr/>
        </p:nvSpPr>
        <p:spPr>
          <a:xfrm>
            <a:off x="6196126" y="3785157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5408784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4B9B4-F103-F963-F755-82EDC8818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2527FF1-735F-539D-8126-3102A7EF3625}"/>
              </a:ext>
            </a:extLst>
          </p:cNvPr>
          <p:cNvSpPr/>
          <p:nvPr/>
        </p:nvSpPr>
        <p:spPr>
          <a:xfrm>
            <a:off x="159223" y="153536"/>
            <a:ext cx="5386171" cy="65991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dirty="0"/>
              <a:t>*1720 : Un nouvel attrait pour l’Europe…</a:t>
            </a:r>
          </a:p>
          <a:p>
            <a:pPr>
              <a:lnSpc>
                <a:spcPct val="107000"/>
              </a:lnSpc>
            </a:pPr>
            <a:endParaRPr lang="fr-FR" dirty="0"/>
          </a:p>
          <a:p>
            <a:pPr>
              <a:lnSpc>
                <a:spcPct val="107000"/>
              </a:lnSpc>
            </a:pPr>
            <a:r>
              <a:rPr lang="fr-FR" dirty="0"/>
              <a:t>*Le danger du christianisme paraît lointain</a:t>
            </a:r>
          </a:p>
          <a:p>
            <a:pPr>
              <a:lnSpc>
                <a:spcPct val="107000"/>
              </a:lnSpc>
            </a:pPr>
            <a:r>
              <a:rPr lang="fr-FR" dirty="0"/>
              <a:t>Et le shogun Tokugawa </a:t>
            </a:r>
            <a:r>
              <a:rPr lang="fr-FR" dirty="0" err="1"/>
              <a:t>Yoshimune</a:t>
            </a:r>
            <a:endParaRPr lang="fr-FR" dirty="0"/>
          </a:p>
          <a:p>
            <a:pPr>
              <a:lnSpc>
                <a:spcPct val="107000"/>
              </a:lnSpc>
            </a:pPr>
            <a:r>
              <a:rPr lang="fr-FR" dirty="0"/>
              <a:t>Lève l’interdit sur les livres européens</a:t>
            </a:r>
          </a:p>
          <a:p>
            <a:pPr>
              <a:lnSpc>
                <a:spcPct val="107000"/>
              </a:lnSpc>
            </a:pPr>
            <a:r>
              <a:rPr lang="fr-FR" dirty="0"/>
              <a:t>Exception faite des œuvres religieuses</a:t>
            </a:r>
          </a:p>
          <a:p>
            <a:pPr>
              <a:lnSpc>
                <a:spcPct val="107000"/>
              </a:lnSpc>
            </a:pPr>
            <a:endParaRPr lang="fr-FR" dirty="0"/>
          </a:p>
          <a:p>
            <a:pPr>
              <a:lnSpc>
                <a:spcPct val="107000"/>
              </a:lnSpc>
            </a:pPr>
            <a:r>
              <a:rPr lang="fr-FR" dirty="0"/>
              <a:t>*Des contacts plus étroits sont établis</a:t>
            </a:r>
          </a:p>
          <a:p>
            <a:pPr>
              <a:lnSpc>
                <a:spcPct val="107000"/>
              </a:lnSpc>
            </a:pPr>
            <a:r>
              <a:rPr lang="fr-FR" dirty="0"/>
              <a:t>Avec les Hollandais de Nagasaki</a:t>
            </a:r>
          </a:p>
          <a:p>
            <a:pPr>
              <a:lnSpc>
                <a:spcPct val="107000"/>
              </a:lnSpc>
            </a:pPr>
            <a:r>
              <a:rPr lang="fr-FR" dirty="0"/>
              <a:t>De nombreuses traductions sont faites</a:t>
            </a:r>
          </a:p>
          <a:p>
            <a:pPr>
              <a:lnSpc>
                <a:spcPct val="107000"/>
              </a:lnSpc>
            </a:pPr>
            <a:r>
              <a:rPr lang="fr-FR" dirty="0"/>
              <a:t>Et un corps de techniciens apparaît : armurerie, fonderie, constructions navales, cartographie, astronomie, médecine</a:t>
            </a:r>
          </a:p>
          <a:p>
            <a:pPr>
              <a:lnSpc>
                <a:spcPct val="107000"/>
              </a:lnSpc>
            </a:pPr>
            <a:endParaRPr lang="fr-FR" dirty="0"/>
          </a:p>
          <a:p>
            <a:pPr>
              <a:lnSpc>
                <a:spcPct val="107000"/>
              </a:lnSpc>
            </a:pPr>
            <a:r>
              <a:rPr lang="fr-FR" dirty="0"/>
              <a:t>*Du fait de l’isolement</a:t>
            </a:r>
          </a:p>
          <a:p>
            <a:pPr>
              <a:lnSpc>
                <a:spcPct val="107000"/>
              </a:lnSpc>
            </a:pPr>
            <a:r>
              <a:rPr lang="fr-FR" dirty="0"/>
              <a:t>Eveil de la conscience nationale</a:t>
            </a:r>
          </a:p>
          <a:p>
            <a:pPr>
              <a:lnSpc>
                <a:spcPct val="107000"/>
              </a:lnSpc>
            </a:pPr>
            <a:r>
              <a:rPr lang="fr-FR" dirty="0"/>
              <a:t>Plus précoce que dans les autres pays asiatiques</a:t>
            </a:r>
          </a:p>
          <a:p>
            <a:pPr>
              <a:lnSpc>
                <a:spcPct val="107000"/>
              </a:lnSpc>
            </a:pPr>
            <a:endParaRPr lang="fr-FR" dirty="0"/>
          </a:p>
          <a:p>
            <a:pPr>
              <a:lnSpc>
                <a:spcPct val="107000"/>
              </a:lnSpc>
            </a:pPr>
            <a:r>
              <a:rPr lang="fr-FR" dirty="0"/>
              <a:t>Mais idéal national centré sur la personne de l’empereur et non du shogun</a:t>
            </a:r>
          </a:p>
          <a:p>
            <a:pPr>
              <a:lnSpc>
                <a:spcPct val="107000"/>
              </a:lnSpc>
            </a:pPr>
            <a:endParaRPr lang="fr-FR" dirty="0"/>
          </a:p>
          <a:p>
            <a:pPr>
              <a:lnSpc>
                <a:spcPct val="107000"/>
              </a:lnSpc>
            </a:pPr>
            <a:r>
              <a:rPr lang="fr-FR" dirty="0"/>
              <a:t>*Bilan…</a:t>
            </a:r>
          </a:p>
        </p:txBody>
      </p:sp>
      <p:pic>
        <p:nvPicPr>
          <p:cNvPr id="2" name="Image 1" descr="Une image contenant texte, capture d’écran, carte&#10;&#10;Description générée automatiquement">
            <a:extLst>
              <a:ext uri="{FF2B5EF4-FFF2-40B4-BE49-F238E27FC236}">
                <a16:creationId xmlns:a16="http://schemas.microsoft.com/office/drawing/2014/main" id="{942F3BC8-79F9-21EE-D35C-9CC092107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33388" r="7553" b="19658"/>
          <a:stretch/>
        </p:blipFill>
        <p:spPr>
          <a:xfrm rot="10800000">
            <a:off x="5678087" y="153535"/>
            <a:ext cx="6354690" cy="5231265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E7D66571-17E0-C23B-230F-0BCB97633C9B}"/>
              </a:ext>
            </a:extLst>
          </p:cNvPr>
          <p:cNvSpPr/>
          <p:nvPr/>
        </p:nvSpPr>
        <p:spPr>
          <a:xfrm>
            <a:off x="10210800" y="3709514"/>
            <a:ext cx="293379" cy="303686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21EFDCE-B176-5A0C-801E-FA242EFEC1C4}"/>
              </a:ext>
            </a:extLst>
          </p:cNvPr>
          <p:cNvSpPr/>
          <p:nvPr/>
        </p:nvSpPr>
        <p:spPr>
          <a:xfrm>
            <a:off x="8789893" y="3557114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FBBC083-B302-0870-D89C-C219142D1BF5}"/>
              </a:ext>
            </a:extLst>
          </p:cNvPr>
          <p:cNvSpPr/>
          <p:nvPr/>
        </p:nvSpPr>
        <p:spPr>
          <a:xfrm>
            <a:off x="8537986" y="3676226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F095DD9-81D5-BCBF-D5D1-FA16687610D9}"/>
              </a:ext>
            </a:extLst>
          </p:cNvPr>
          <p:cNvSpPr/>
          <p:nvPr/>
        </p:nvSpPr>
        <p:spPr>
          <a:xfrm>
            <a:off x="6196126" y="3785157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9885759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4E1A7-5094-524E-E1AF-F0E7D1CF1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B501B5-6FE4-45F7-8C60-B6888A7FF47D}"/>
              </a:ext>
            </a:extLst>
          </p:cNvPr>
          <p:cNvSpPr/>
          <p:nvPr/>
        </p:nvSpPr>
        <p:spPr>
          <a:xfrm>
            <a:off x="159223" y="153536"/>
            <a:ext cx="5386171" cy="54137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dirty="0"/>
              <a:t>*Aux XVIIe-XVIIIe siècles…</a:t>
            </a:r>
          </a:p>
          <a:p>
            <a:pPr>
              <a:lnSpc>
                <a:spcPct val="107000"/>
              </a:lnSpc>
            </a:pPr>
            <a:r>
              <a:rPr lang="fr-FR" dirty="0"/>
              <a:t>Economiquement et socialement</a:t>
            </a:r>
          </a:p>
          <a:p>
            <a:pPr>
              <a:lnSpc>
                <a:spcPct val="107000"/>
              </a:lnSpc>
            </a:pPr>
            <a:r>
              <a:rPr lang="fr-FR" dirty="0"/>
              <a:t>Et malgré sa fermeture partielle</a:t>
            </a:r>
          </a:p>
          <a:p>
            <a:pPr>
              <a:lnSpc>
                <a:spcPct val="107000"/>
              </a:lnSpc>
            </a:pPr>
            <a:endParaRPr lang="fr-FR" dirty="0"/>
          </a:p>
          <a:p>
            <a:pPr>
              <a:lnSpc>
                <a:spcPct val="107000"/>
              </a:lnSpc>
            </a:pPr>
            <a:r>
              <a:rPr lang="fr-FR" dirty="0"/>
              <a:t>Le Japon connaît une 1</a:t>
            </a:r>
            <a:r>
              <a:rPr lang="fr-FR" baseline="30000" dirty="0"/>
              <a:t>ère</a:t>
            </a:r>
            <a:r>
              <a:rPr lang="fr-FR" dirty="0"/>
              <a:t> modernisation réussie</a:t>
            </a:r>
          </a:p>
          <a:p>
            <a:pPr>
              <a:lnSpc>
                <a:spcPct val="107000"/>
              </a:lnSpc>
            </a:pPr>
            <a:r>
              <a:rPr lang="fr-FR" dirty="0"/>
              <a:t>Grâce à ses propres forces et à une longue pacification</a:t>
            </a:r>
          </a:p>
          <a:p>
            <a:pPr>
              <a:lnSpc>
                <a:spcPct val="107000"/>
              </a:lnSpc>
            </a:pPr>
            <a:endParaRPr lang="fr-FR" dirty="0"/>
          </a:p>
          <a:p>
            <a:pPr>
              <a:lnSpc>
                <a:spcPct val="107000"/>
              </a:lnSpc>
            </a:pPr>
            <a:r>
              <a:rPr lang="fr-FR" dirty="0"/>
              <a:t>*Pendant la période Tokugawa</a:t>
            </a:r>
          </a:p>
          <a:p>
            <a:pPr>
              <a:lnSpc>
                <a:spcPct val="107000"/>
              </a:lnSpc>
            </a:pPr>
            <a:r>
              <a:rPr lang="fr-FR" dirty="0"/>
              <a:t>Le Japon, </a:t>
            </a:r>
            <a:r>
              <a:rPr lang="fr-FR" u="sng" dirty="0"/>
              <a:t>avant l’arrivée des Européens</a:t>
            </a:r>
            <a:r>
              <a:rPr lang="fr-FR" dirty="0"/>
              <a:t>, était déjà entré Dans le cycle de la croissance économique</a:t>
            </a:r>
          </a:p>
          <a:p>
            <a:pPr>
              <a:lnSpc>
                <a:spcPct val="107000"/>
              </a:lnSpc>
            </a:pPr>
            <a:endParaRPr lang="fr-FR" dirty="0"/>
          </a:p>
          <a:p>
            <a:pPr>
              <a:lnSpc>
                <a:spcPct val="107000"/>
              </a:lnSpc>
            </a:pPr>
            <a:r>
              <a:rPr lang="fr-FR" dirty="0"/>
              <a:t>*Au XIXe siècle…</a:t>
            </a:r>
          </a:p>
          <a:p>
            <a:pPr>
              <a:lnSpc>
                <a:spcPct val="107000"/>
              </a:lnSpc>
            </a:pPr>
            <a:r>
              <a:rPr lang="fr-FR" dirty="0"/>
              <a:t>Et contrairement aux autres puissances asiatiques</a:t>
            </a:r>
          </a:p>
          <a:p>
            <a:pPr>
              <a:lnSpc>
                <a:spcPct val="107000"/>
              </a:lnSpc>
            </a:pPr>
            <a:r>
              <a:rPr lang="fr-FR" dirty="0"/>
              <a:t>Le Japon est prêt à encaisser</a:t>
            </a:r>
          </a:p>
          <a:p>
            <a:pPr>
              <a:lnSpc>
                <a:spcPct val="107000"/>
              </a:lnSpc>
            </a:pPr>
            <a:r>
              <a:rPr lang="fr-FR" dirty="0"/>
              <a:t>Le choc de l’impérialisme européen</a:t>
            </a:r>
          </a:p>
          <a:p>
            <a:pPr>
              <a:lnSpc>
                <a:spcPct val="107000"/>
              </a:lnSpc>
            </a:pPr>
            <a:endParaRPr lang="fr-FR" dirty="0"/>
          </a:p>
          <a:p>
            <a:pPr>
              <a:lnSpc>
                <a:spcPct val="107000"/>
              </a:lnSpc>
            </a:pPr>
            <a:r>
              <a:rPr lang="fr-FR" dirty="0"/>
              <a:t>*Et maintenant l’Inde</a:t>
            </a:r>
          </a:p>
          <a:p>
            <a:pPr>
              <a:lnSpc>
                <a:spcPct val="107000"/>
              </a:lnSpc>
            </a:pPr>
            <a:r>
              <a:rPr lang="fr-FR" dirty="0"/>
              <a:t>Et à nouveau l’Insulinde…</a:t>
            </a:r>
          </a:p>
        </p:txBody>
      </p:sp>
      <p:pic>
        <p:nvPicPr>
          <p:cNvPr id="2" name="Image 1" descr="Une image contenant texte, capture d’écran, carte&#10;&#10;Description générée automatiquement">
            <a:extLst>
              <a:ext uri="{FF2B5EF4-FFF2-40B4-BE49-F238E27FC236}">
                <a16:creationId xmlns:a16="http://schemas.microsoft.com/office/drawing/2014/main" id="{0F5B9BD0-5A54-099B-7BE1-9996A1191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33388" r="7553" b="19658"/>
          <a:stretch/>
        </p:blipFill>
        <p:spPr>
          <a:xfrm rot="10800000">
            <a:off x="5678087" y="153535"/>
            <a:ext cx="6354690" cy="5231265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116CB0E3-D26A-7EF1-D42F-373D749D1C73}"/>
              </a:ext>
            </a:extLst>
          </p:cNvPr>
          <p:cNvSpPr/>
          <p:nvPr/>
        </p:nvSpPr>
        <p:spPr>
          <a:xfrm>
            <a:off x="10210800" y="3709514"/>
            <a:ext cx="293379" cy="303686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DD662C3-6B9B-2256-9B47-A573391F095B}"/>
              </a:ext>
            </a:extLst>
          </p:cNvPr>
          <p:cNvSpPr/>
          <p:nvPr/>
        </p:nvSpPr>
        <p:spPr>
          <a:xfrm>
            <a:off x="8789893" y="3557114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E69874E-CD70-5298-F912-63530B71A6A9}"/>
              </a:ext>
            </a:extLst>
          </p:cNvPr>
          <p:cNvSpPr/>
          <p:nvPr/>
        </p:nvSpPr>
        <p:spPr>
          <a:xfrm>
            <a:off x="8537986" y="3676226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1C55AEA-6EDE-72A0-A2A2-F7420FF1E4AC}"/>
              </a:ext>
            </a:extLst>
          </p:cNvPr>
          <p:cNvSpPr/>
          <p:nvPr/>
        </p:nvSpPr>
        <p:spPr>
          <a:xfrm>
            <a:off x="6196126" y="3785157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83030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89188-2DD3-A11C-5D35-4ADEE6CB2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69077F-1B21-C443-97D7-BC9AD1446F6A}"/>
              </a:ext>
            </a:extLst>
          </p:cNvPr>
          <p:cNvSpPr/>
          <p:nvPr/>
        </p:nvSpPr>
        <p:spPr>
          <a:xfrm>
            <a:off x="159222" y="153536"/>
            <a:ext cx="7259218" cy="54327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1) </a:t>
            </a:r>
            <a:r>
              <a:rPr lang="fr-FR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Une société hiérarchisée et divis</a:t>
            </a:r>
            <a:r>
              <a:rPr lang="fr-FR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ée en classes </a:t>
            </a:r>
            <a:r>
              <a:rPr lang="fr-FR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cloisonnées : </a:t>
            </a:r>
            <a:r>
              <a:rPr lang="fr-FR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Au sommet, le shogun ; l’</a:t>
            </a:r>
            <a:r>
              <a:rPr lang="fr-FR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empereur, pouvoir suprême mais sans pouvoir réel </a:t>
            </a:r>
            <a:r>
              <a:rPr lang="fr-FR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;</a:t>
            </a:r>
            <a:r>
              <a:rPr lang="fr-FR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le clergé bouddhiste cantonné à la prière et à l’étude ; …</a:t>
            </a:r>
          </a:p>
          <a:p>
            <a:pPr>
              <a:lnSpc>
                <a:spcPct val="107000"/>
              </a:lnSpc>
            </a:pPr>
            <a:endParaRPr lang="fr-FR" dirty="0"/>
          </a:p>
          <a:p>
            <a:r>
              <a:rPr lang="fr-FR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1) Une société hiérarchisée et divis</a:t>
            </a:r>
            <a:r>
              <a:rPr lang="fr-FR" kern="100" dirty="0">
                <a:ea typeface="Aptos" panose="020B0004020202020204" pitchFamily="34" charset="0"/>
                <a:cs typeface="Times New Roman" panose="02020603050405020304" pitchFamily="18" charset="0"/>
              </a:rPr>
              <a:t>ée en classes </a:t>
            </a:r>
            <a:r>
              <a:rPr lang="fr-FR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cloisonnées</a:t>
            </a:r>
          </a:p>
          <a:p>
            <a:endParaRPr lang="fr-FR" b="1" kern="100" dirty="0">
              <a:cs typeface="Times New Roman" panose="02020603050405020304" pitchFamily="18" charset="0"/>
            </a:endParaRPr>
          </a:p>
          <a:p>
            <a:r>
              <a:rPr lang="fr-FR" dirty="0"/>
              <a:t>a) Au sommet, le shogun…</a:t>
            </a:r>
          </a:p>
          <a:p>
            <a:pPr marL="342900" indent="-342900">
              <a:buAutoNum type="alphaLcParenR"/>
            </a:pPr>
            <a:endParaRPr lang="fr-FR" dirty="0"/>
          </a:p>
          <a:p>
            <a:r>
              <a:rPr lang="fr-FR" dirty="0"/>
              <a:t>*</a:t>
            </a:r>
            <a:r>
              <a:rPr lang="fr-FR" i="1" dirty="0"/>
              <a:t>L’empereur, sa cour, son kampaku et les monastères rentrent dans le rang</a:t>
            </a:r>
          </a:p>
          <a:p>
            <a:r>
              <a:rPr lang="fr-FR" dirty="0"/>
              <a:t>JM </a:t>
            </a:r>
            <a:r>
              <a:rPr lang="fr-FR" dirty="0" err="1"/>
              <a:t>Sallmann</a:t>
            </a:r>
            <a:r>
              <a:rPr lang="fr-FR" dirty="0"/>
              <a:t>, p. 620</a:t>
            </a:r>
            <a:endParaRPr lang="fr-FR" i="1" dirty="0"/>
          </a:p>
          <a:p>
            <a:pPr marL="342900" indent="-342900">
              <a:buAutoNum type="alphaLcParenR"/>
            </a:pPr>
            <a:endParaRPr lang="fr-FR" dirty="0"/>
          </a:p>
          <a:p>
            <a:r>
              <a:rPr lang="fr-FR" dirty="0"/>
              <a:t>*L’empereur, pouvoir suprême, se voit retirer </a:t>
            </a:r>
            <a:r>
              <a:rPr lang="fr-FR" u="sng" dirty="0"/>
              <a:t>tout</a:t>
            </a:r>
            <a:r>
              <a:rPr lang="fr-FR" dirty="0"/>
              <a:t> pouvoir réel</a:t>
            </a:r>
          </a:p>
          <a:p>
            <a:r>
              <a:rPr lang="fr-FR" dirty="0"/>
              <a:t>Et notamment de nomination, même religieuse</a:t>
            </a:r>
          </a:p>
          <a:p>
            <a:r>
              <a:rPr lang="fr-FR" i="1" dirty="0"/>
              <a:t>Son rôle est limité aux études, au confucianisme et à la poésie</a:t>
            </a:r>
            <a:endParaRPr lang="fr-FR" dirty="0"/>
          </a:p>
          <a:p>
            <a:r>
              <a:rPr lang="fr-FR" dirty="0"/>
              <a:t>JM </a:t>
            </a:r>
            <a:r>
              <a:rPr lang="fr-FR" dirty="0" err="1"/>
              <a:t>Sallmann</a:t>
            </a:r>
            <a:r>
              <a:rPr lang="fr-FR" dirty="0"/>
              <a:t>, p. 620</a:t>
            </a:r>
          </a:p>
          <a:p>
            <a:endParaRPr lang="fr-FR" dirty="0"/>
          </a:p>
          <a:p>
            <a:r>
              <a:rPr lang="fr-FR" dirty="0"/>
              <a:t>*Les monastères, cantonnés à leur fonction initiale : La prière et les études</a:t>
            </a:r>
          </a:p>
          <a:p>
            <a:endParaRPr lang="fr-FR" dirty="0"/>
          </a:p>
          <a:p>
            <a:r>
              <a:rPr lang="fr-FR" dirty="0"/>
              <a:t>*Par conséquent, </a:t>
            </a:r>
            <a:r>
              <a:rPr lang="fr-FR" u="sng" dirty="0"/>
              <a:t>seul</a:t>
            </a:r>
            <a:r>
              <a:rPr lang="fr-FR" dirty="0"/>
              <a:t> le shogun règne…</a:t>
            </a:r>
          </a:p>
        </p:txBody>
      </p:sp>
      <p:pic>
        <p:nvPicPr>
          <p:cNvPr id="2" name="Image 1" descr="Une image contenant texte, livre, écriture manuscrite, papier&#10;&#10;Description générée automatiquement">
            <a:extLst>
              <a:ext uri="{FF2B5EF4-FFF2-40B4-BE49-F238E27FC236}">
                <a16:creationId xmlns:a16="http://schemas.microsoft.com/office/drawing/2014/main" id="{1BBE96E4-B607-B680-C833-7540D8654C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9" t="25161" r="62875" b="9463"/>
          <a:stretch/>
        </p:blipFill>
        <p:spPr>
          <a:xfrm>
            <a:off x="7551173" y="106053"/>
            <a:ext cx="4481604" cy="664589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9B913E96-B4C9-0382-26A6-033A48D2CBD6}"/>
              </a:ext>
            </a:extLst>
          </p:cNvPr>
          <p:cNvSpPr/>
          <p:nvPr/>
        </p:nvSpPr>
        <p:spPr>
          <a:xfrm>
            <a:off x="9645171" y="1374999"/>
            <a:ext cx="282069" cy="27461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0774B8D-CB6A-D7A6-7EA1-4B6C360CD21A}"/>
              </a:ext>
            </a:extLst>
          </p:cNvPr>
          <p:cNvSpPr/>
          <p:nvPr/>
        </p:nvSpPr>
        <p:spPr>
          <a:xfrm>
            <a:off x="7551173" y="903050"/>
            <a:ext cx="282069" cy="27461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5C4D485-2B82-50C3-87BB-4AC28F8C4BB4}"/>
              </a:ext>
            </a:extLst>
          </p:cNvPr>
          <p:cNvSpPr/>
          <p:nvPr/>
        </p:nvSpPr>
        <p:spPr>
          <a:xfrm>
            <a:off x="11883442" y="964403"/>
            <a:ext cx="282069" cy="27461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186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49238-615F-FA2D-D82A-104FF238A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75EA66B-ACF5-B591-C922-30CB93DAF1D5}"/>
              </a:ext>
            </a:extLst>
          </p:cNvPr>
          <p:cNvSpPr/>
          <p:nvPr/>
        </p:nvSpPr>
        <p:spPr>
          <a:xfrm>
            <a:off x="159221" y="153536"/>
            <a:ext cx="7627927" cy="48594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1) </a:t>
            </a:r>
            <a:r>
              <a:rPr lang="fr-FR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… Les daimyos, contrôlés et divisés en daimyos de l’intérieur et daimyos de l’extérieur ; …</a:t>
            </a:r>
          </a:p>
          <a:p>
            <a:pPr>
              <a:lnSpc>
                <a:spcPct val="107000"/>
              </a:lnSpc>
            </a:pPr>
            <a:endParaRPr lang="fr-FR" dirty="0"/>
          </a:p>
          <a:p>
            <a:r>
              <a:rPr lang="fr-FR" dirty="0"/>
              <a:t>b) Sous le shogun, les daimyos…</a:t>
            </a:r>
          </a:p>
          <a:p>
            <a:endParaRPr lang="fr-FR" dirty="0"/>
          </a:p>
          <a:p>
            <a:r>
              <a:rPr lang="fr-FR" dirty="0"/>
              <a:t>*Après plus d’un siècle de conflits intérieurs</a:t>
            </a:r>
          </a:p>
          <a:p>
            <a:r>
              <a:rPr lang="fr-FR" dirty="0"/>
              <a:t>Les daimyos, anciens maîtres du Japon, sont toujours présents</a:t>
            </a:r>
          </a:p>
          <a:p>
            <a:r>
              <a:rPr lang="fr-FR" dirty="0"/>
              <a:t>Et donc une menace pour le pouvoir absolu du shogun</a:t>
            </a:r>
          </a:p>
          <a:p>
            <a:endParaRPr lang="fr-FR" dirty="0"/>
          </a:p>
          <a:p>
            <a:r>
              <a:rPr lang="fr-FR" dirty="0"/>
              <a:t>*Certains sont des ex-alliés des Tokugawa, d’autres des ex-vaincus</a:t>
            </a:r>
          </a:p>
          <a:p>
            <a:r>
              <a:rPr lang="fr-FR" dirty="0"/>
              <a:t>Et de ce fait, les daimyos sont divisés en trois catégories…</a:t>
            </a:r>
          </a:p>
          <a:p>
            <a:endParaRPr lang="fr-FR" dirty="0"/>
          </a:p>
          <a:p>
            <a:r>
              <a:rPr lang="fr-FR" dirty="0"/>
              <a:t>- Au-dessus, les </a:t>
            </a:r>
            <a:r>
              <a:rPr lang="fr-FR" i="1" dirty="0" err="1"/>
              <a:t>shimpans</a:t>
            </a:r>
            <a:r>
              <a:rPr lang="fr-FR" dirty="0"/>
              <a:t>, daimyos apparentés aux Tokugawa</a:t>
            </a:r>
          </a:p>
          <a:p>
            <a:endParaRPr lang="fr-FR" dirty="0"/>
          </a:p>
          <a:p>
            <a:r>
              <a:rPr lang="fr-FR" dirty="0"/>
              <a:t>- Puis les </a:t>
            </a:r>
            <a:r>
              <a:rPr lang="fr-FR" i="1" dirty="0" err="1"/>
              <a:t>fudais</a:t>
            </a:r>
            <a:r>
              <a:rPr lang="fr-FR" dirty="0"/>
              <a:t>, daimyos ralliés avant 1600</a:t>
            </a:r>
          </a:p>
          <a:p>
            <a:endParaRPr lang="fr-FR" dirty="0"/>
          </a:p>
          <a:p>
            <a:r>
              <a:rPr lang="fr-FR" dirty="0"/>
              <a:t>- Et enfin, les </a:t>
            </a:r>
            <a:r>
              <a:rPr lang="fr-FR" i="1" dirty="0" err="1"/>
              <a:t>tozamas</a:t>
            </a:r>
            <a:r>
              <a:rPr lang="fr-FR" dirty="0"/>
              <a:t> de l’extérieur, daimyos ralliés après 1600</a:t>
            </a:r>
          </a:p>
        </p:txBody>
      </p:sp>
      <p:pic>
        <p:nvPicPr>
          <p:cNvPr id="5" name="Image 4" descr="Une image contenant texte, livre, Parallèle, papier&#10;&#10;Description générée automatiquement">
            <a:extLst>
              <a:ext uri="{FF2B5EF4-FFF2-40B4-BE49-F238E27FC236}">
                <a16:creationId xmlns:a16="http://schemas.microsoft.com/office/drawing/2014/main" id="{484E1885-E9D5-D706-F433-0780728F63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5" t="21936" r="62562" b="7528"/>
          <a:stretch/>
        </p:blipFill>
        <p:spPr>
          <a:xfrm>
            <a:off x="7934632" y="153536"/>
            <a:ext cx="4098147" cy="662163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29E35904-6EE8-D9F1-F3EF-82453CC0C087}"/>
              </a:ext>
            </a:extLst>
          </p:cNvPr>
          <p:cNvSpPr/>
          <p:nvPr/>
        </p:nvSpPr>
        <p:spPr>
          <a:xfrm>
            <a:off x="10633441" y="1656911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C233174-3588-BA43-37AB-D6DED1EA55EA}"/>
              </a:ext>
            </a:extLst>
          </p:cNvPr>
          <p:cNvSpPr/>
          <p:nvPr/>
        </p:nvSpPr>
        <p:spPr>
          <a:xfrm>
            <a:off x="10633441" y="1971543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3286405-D80F-1ABF-BC08-314F6E7B1C04}"/>
              </a:ext>
            </a:extLst>
          </p:cNvPr>
          <p:cNvSpPr/>
          <p:nvPr/>
        </p:nvSpPr>
        <p:spPr>
          <a:xfrm>
            <a:off x="10666316" y="2209975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C1BD510-631A-F240-C3B7-C182505ADBDA}"/>
              </a:ext>
            </a:extLst>
          </p:cNvPr>
          <p:cNvSpPr/>
          <p:nvPr/>
        </p:nvSpPr>
        <p:spPr>
          <a:xfrm>
            <a:off x="8860933" y="1935365"/>
            <a:ext cx="282069" cy="27461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456DFBB-3449-A2BA-C6FB-801289AB8ACA}"/>
              </a:ext>
            </a:extLst>
          </p:cNvPr>
          <p:cNvSpPr/>
          <p:nvPr/>
        </p:nvSpPr>
        <p:spPr>
          <a:xfrm>
            <a:off x="10096657" y="697430"/>
            <a:ext cx="496447" cy="415588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82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8C7F2-DADC-D571-13DC-9704BE68F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B8C93F4-FEAD-C08D-F1D8-E85C09887262}"/>
              </a:ext>
            </a:extLst>
          </p:cNvPr>
          <p:cNvSpPr/>
          <p:nvPr/>
        </p:nvSpPr>
        <p:spPr>
          <a:xfrm>
            <a:off x="159221" y="153536"/>
            <a:ext cx="7627927" cy="5671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1) … </a:t>
            </a:r>
            <a:r>
              <a:rPr lang="fr-FR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Au centre, l’ensemble de la société partagée en quatre classes : s</a:t>
            </a:r>
            <a:r>
              <a:rPr lang="fr-FR" b="1" dirty="0"/>
              <a:t>amouraïs, paysans, artisans et marchands ; En bas, les </a:t>
            </a:r>
            <a:r>
              <a:rPr lang="fr-FR" b="1" i="1" dirty="0" err="1"/>
              <a:t>eta</a:t>
            </a:r>
            <a:r>
              <a:rPr lang="fr-FR" b="1" dirty="0"/>
              <a:t>, impurs</a:t>
            </a:r>
            <a:endParaRPr lang="fr-FR" b="1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dirty="0"/>
              <a:t> </a:t>
            </a:r>
          </a:p>
          <a:p>
            <a:r>
              <a:rPr lang="fr-FR" dirty="0"/>
              <a:t>c) Pour l’ensemble de la société, le système </a:t>
            </a:r>
            <a:r>
              <a:rPr lang="fr-FR" i="1" dirty="0" err="1"/>
              <a:t>shi</a:t>
            </a:r>
            <a:r>
              <a:rPr lang="fr-FR" i="1" dirty="0"/>
              <a:t>-no-ko-</a:t>
            </a:r>
            <a:r>
              <a:rPr lang="fr-FR" i="1" dirty="0" err="1"/>
              <a:t>sho</a:t>
            </a:r>
            <a:r>
              <a:rPr lang="fr-FR" dirty="0"/>
              <a:t> </a:t>
            </a:r>
          </a:p>
          <a:p>
            <a:r>
              <a:rPr lang="fr-FR" dirty="0"/>
              <a:t>La société est partagée en quatre classes, théoriquement imperméables...</a:t>
            </a:r>
          </a:p>
          <a:p>
            <a:endParaRPr lang="fr-FR" dirty="0"/>
          </a:p>
          <a:p>
            <a:r>
              <a:rPr lang="fr-FR" dirty="0"/>
              <a:t>1) Les samouraïs, la petite </a:t>
            </a:r>
            <a:r>
              <a:rPr lang="fr-FR" u="sng" dirty="0"/>
              <a:t>noblesse</a:t>
            </a:r>
            <a:r>
              <a:rPr lang="fr-FR" dirty="0"/>
              <a:t> au service du shogun et des daimyos</a:t>
            </a:r>
          </a:p>
          <a:p>
            <a:r>
              <a:rPr lang="fr-FR" dirty="0"/>
              <a:t>2) La masse rurale des paysans (85 %)</a:t>
            </a:r>
          </a:p>
          <a:p>
            <a:r>
              <a:rPr lang="fr-FR" u="sng" dirty="0"/>
              <a:t>Propriétaires fixés, désarmés et séparés des guerriers</a:t>
            </a:r>
          </a:p>
          <a:p>
            <a:r>
              <a:rPr lang="fr-FR" dirty="0"/>
              <a:t>3) Les artisans ; Et au-dessous…</a:t>
            </a:r>
          </a:p>
          <a:p>
            <a:r>
              <a:rPr lang="fr-FR" dirty="0"/>
              <a:t>4) Les marchands, essentiellement dans les villes </a:t>
            </a:r>
            <a:r>
              <a:rPr lang="fr-FR" u="sng" dirty="0"/>
              <a:t>et méprisés par le pouvoir</a:t>
            </a:r>
          </a:p>
          <a:p>
            <a:endParaRPr lang="fr-FR" dirty="0"/>
          </a:p>
          <a:p>
            <a:r>
              <a:rPr lang="fr-FR" dirty="0"/>
              <a:t>NB : Avec la paix, les samouraïs (6 %), inemployés, se mettent au service du shogun et des daimyos, et se muent en bureaucrates et enseignants</a:t>
            </a:r>
          </a:p>
          <a:p>
            <a:r>
              <a:rPr lang="fr-FR" dirty="0"/>
              <a:t>Tout en conservant le </a:t>
            </a:r>
            <a:r>
              <a:rPr lang="fr-FR" i="1" dirty="0"/>
              <a:t>bushido</a:t>
            </a:r>
            <a:r>
              <a:rPr lang="fr-FR" dirty="0"/>
              <a:t>, leur code du guerrier</a:t>
            </a:r>
          </a:p>
          <a:p>
            <a:endParaRPr lang="fr-FR" dirty="0"/>
          </a:p>
          <a:p>
            <a:r>
              <a:rPr lang="fr-FR" dirty="0"/>
              <a:t>d) Et enfin tout en bas, les </a:t>
            </a:r>
            <a:r>
              <a:rPr lang="fr-FR" i="1" dirty="0" err="1"/>
              <a:t>eta</a:t>
            </a:r>
            <a:r>
              <a:rPr lang="fr-FR" dirty="0"/>
              <a:t>, impurs…</a:t>
            </a:r>
          </a:p>
          <a:p>
            <a:r>
              <a:rPr lang="fr-FR" i="1" dirty="0" err="1"/>
              <a:t>Ronin</a:t>
            </a:r>
            <a:r>
              <a:rPr lang="fr-FR" dirty="0"/>
              <a:t> ou samouraïs sans maîtres, geishas, colporteurs, acteurs</a:t>
            </a:r>
          </a:p>
          <a:p>
            <a:endParaRPr lang="fr-FR" dirty="0"/>
          </a:p>
          <a:p>
            <a:r>
              <a:rPr lang="fr-FR" dirty="0"/>
              <a:t>NB : Actuellement, leurs descendants, les </a:t>
            </a:r>
            <a:r>
              <a:rPr lang="fr-FR" i="1" dirty="0" err="1"/>
              <a:t>burakumin</a:t>
            </a:r>
            <a:r>
              <a:rPr lang="fr-FR" dirty="0"/>
              <a:t>, 3 millions</a:t>
            </a:r>
          </a:p>
        </p:txBody>
      </p:sp>
      <p:pic>
        <p:nvPicPr>
          <p:cNvPr id="5" name="Image 4" descr="Une image contenant texte, livre, Parallèle, papier&#10;&#10;Description générée automatiquement">
            <a:extLst>
              <a:ext uri="{FF2B5EF4-FFF2-40B4-BE49-F238E27FC236}">
                <a16:creationId xmlns:a16="http://schemas.microsoft.com/office/drawing/2014/main" id="{C7F1D7C5-2750-51E0-B523-06CA37C10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5" t="21936" r="62562" b="7528"/>
          <a:stretch/>
        </p:blipFill>
        <p:spPr>
          <a:xfrm>
            <a:off x="7934632" y="153536"/>
            <a:ext cx="4098147" cy="662163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09F3522C-5D1B-592D-BF8E-A5D35244CFCC}"/>
              </a:ext>
            </a:extLst>
          </p:cNvPr>
          <p:cNvSpPr/>
          <p:nvPr/>
        </p:nvSpPr>
        <p:spPr>
          <a:xfrm>
            <a:off x="10633441" y="1656911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C5F83BF-4A20-E480-6657-3F943325841E}"/>
              </a:ext>
            </a:extLst>
          </p:cNvPr>
          <p:cNvSpPr/>
          <p:nvPr/>
        </p:nvSpPr>
        <p:spPr>
          <a:xfrm>
            <a:off x="10633441" y="1971543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D7B41A6-14BE-914C-764F-3CCDA9F50450}"/>
              </a:ext>
            </a:extLst>
          </p:cNvPr>
          <p:cNvSpPr/>
          <p:nvPr/>
        </p:nvSpPr>
        <p:spPr>
          <a:xfrm>
            <a:off x="10666316" y="2209975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34E2D59-A0D5-59E0-54FD-B353C620A70E}"/>
              </a:ext>
            </a:extLst>
          </p:cNvPr>
          <p:cNvSpPr/>
          <p:nvPr/>
        </p:nvSpPr>
        <p:spPr>
          <a:xfrm>
            <a:off x="8860933" y="1935365"/>
            <a:ext cx="282069" cy="27461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1EA3809-FC8F-0C37-2F81-F20B04DBFE87}"/>
              </a:ext>
            </a:extLst>
          </p:cNvPr>
          <p:cNvSpPr/>
          <p:nvPr/>
        </p:nvSpPr>
        <p:spPr>
          <a:xfrm>
            <a:off x="10935925" y="2927554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6E90297-209A-3D4D-62E8-7154501A95AB}"/>
              </a:ext>
            </a:extLst>
          </p:cNvPr>
          <p:cNvSpPr/>
          <p:nvPr/>
        </p:nvSpPr>
        <p:spPr>
          <a:xfrm>
            <a:off x="11382845" y="4601322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6ED962C-7893-28CF-00A7-710286E5486B}"/>
              </a:ext>
            </a:extLst>
          </p:cNvPr>
          <p:cNvSpPr/>
          <p:nvPr/>
        </p:nvSpPr>
        <p:spPr>
          <a:xfrm>
            <a:off x="11750991" y="5653373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2475902-1BB9-D456-3B26-6C6F0D87DBA2}"/>
              </a:ext>
            </a:extLst>
          </p:cNvPr>
          <p:cNvSpPr/>
          <p:nvPr/>
        </p:nvSpPr>
        <p:spPr>
          <a:xfrm>
            <a:off x="11826495" y="5923761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E96FED8-CDA6-3A93-448D-A25E53C8EB04}"/>
              </a:ext>
            </a:extLst>
          </p:cNvPr>
          <p:cNvSpPr/>
          <p:nvPr/>
        </p:nvSpPr>
        <p:spPr>
          <a:xfrm>
            <a:off x="10096657" y="697430"/>
            <a:ext cx="496447" cy="415588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0935F4F-0387-6E2E-E6F0-71DC205C6BCE}"/>
              </a:ext>
            </a:extLst>
          </p:cNvPr>
          <p:cNvSpPr/>
          <p:nvPr/>
        </p:nvSpPr>
        <p:spPr>
          <a:xfrm>
            <a:off x="8380289" y="620889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260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7AD53-8B5C-ED58-2F45-0258434BC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0B5410-6ACF-D342-86AA-FAC59B08033C}"/>
              </a:ext>
            </a:extLst>
          </p:cNvPr>
          <p:cNvSpPr/>
          <p:nvPr/>
        </p:nvSpPr>
        <p:spPr>
          <a:xfrm>
            <a:off x="159223" y="153536"/>
            <a:ext cx="5372147" cy="59867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2) </a:t>
            </a:r>
            <a:r>
              <a:rPr lang="fr-FR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Un Etat absolu et centralisé autour de Edo : Les daimyos, maîtres féodaux des provinces</a:t>
            </a:r>
            <a:r>
              <a:rPr lang="fr-FR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, mais </a:t>
            </a:r>
            <a:r>
              <a:rPr lang="fr-FR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assujettis au pouvoir central </a:t>
            </a:r>
            <a:r>
              <a:rPr lang="fr-FR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du </a:t>
            </a:r>
            <a:r>
              <a:rPr lang="fr-FR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shogun : …</a:t>
            </a:r>
          </a:p>
          <a:p>
            <a:pPr>
              <a:lnSpc>
                <a:spcPct val="107000"/>
              </a:lnSpc>
            </a:pPr>
            <a:endParaRPr lang="fr-FR" dirty="0"/>
          </a:p>
          <a:p>
            <a:r>
              <a:rPr lang="fr-FR" kern="100" dirty="0">
                <a:ea typeface="Aptos" panose="020B0004020202020204" pitchFamily="34" charset="0"/>
                <a:cs typeface="Times New Roman" panose="02020603050405020304" pitchFamily="18" charset="0"/>
              </a:rPr>
              <a:t>2) </a:t>
            </a:r>
            <a:r>
              <a:rPr lang="fr-FR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Un pouvoir shogunal absolu</a:t>
            </a:r>
            <a:endParaRPr lang="fr-FR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Et centralisé autour de Edo</a:t>
            </a:r>
          </a:p>
          <a:p>
            <a:r>
              <a:rPr lang="fr-FR" kern="100" dirty="0">
                <a:ea typeface="Aptos" panose="020B0004020202020204" pitchFamily="34" charset="0"/>
                <a:cs typeface="Times New Roman" panose="02020603050405020304" pitchFamily="18" charset="0"/>
              </a:rPr>
              <a:t>Quatre points…</a:t>
            </a:r>
            <a:endParaRPr lang="fr-FR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fr-FR" kern="100" dirty="0">
              <a:cs typeface="Times New Roman" panose="02020603050405020304" pitchFamily="18" charset="0"/>
            </a:endParaRPr>
          </a:p>
          <a:p>
            <a:r>
              <a:rPr lang="fr-FR" dirty="0"/>
              <a:t>a) Le shogun possède tout le centre du pays</a:t>
            </a:r>
          </a:p>
          <a:p>
            <a:r>
              <a:rPr lang="fr-FR" dirty="0"/>
              <a:t>- ¼ des terres cultivées en possession directe</a:t>
            </a:r>
          </a:p>
          <a:p>
            <a:r>
              <a:rPr lang="fr-FR" dirty="0"/>
              <a:t>- Les principales villes : Edo, Kyoto et Osaka</a:t>
            </a:r>
          </a:p>
          <a:p>
            <a:r>
              <a:rPr lang="fr-FR" dirty="0"/>
              <a:t>- Les ports et les mines</a:t>
            </a:r>
          </a:p>
          <a:p>
            <a:endParaRPr lang="fr-FR" dirty="0"/>
          </a:p>
          <a:p>
            <a:r>
              <a:rPr lang="fr-FR" dirty="0"/>
              <a:t>b) Le reste des terres réparti entre les 265 </a:t>
            </a:r>
            <a:r>
              <a:rPr lang="fr-FR" i="1" dirty="0"/>
              <a:t>daimyos</a:t>
            </a:r>
            <a:endParaRPr lang="fr-FR" dirty="0"/>
          </a:p>
          <a:p>
            <a:endParaRPr lang="fr-FR" dirty="0"/>
          </a:p>
          <a:p>
            <a:r>
              <a:rPr lang="fr-FR" dirty="0"/>
              <a:t>- Les daimyos de l’intérieur, apparentés au shogun ou vassaux directs, possessionnés près du shogun</a:t>
            </a:r>
          </a:p>
          <a:p>
            <a:r>
              <a:rPr lang="fr-FR" dirty="0"/>
              <a:t>Ou intercalés entre les </a:t>
            </a:r>
            <a:r>
              <a:rPr lang="fr-FR" i="1" dirty="0" err="1"/>
              <a:t>tozamas</a:t>
            </a:r>
            <a:r>
              <a:rPr lang="fr-FR" dirty="0"/>
              <a:t>…</a:t>
            </a:r>
          </a:p>
          <a:p>
            <a:endParaRPr lang="fr-FR" dirty="0"/>
          </a:p>
          <a:p>
            <a:r>
              <a:rPr lang="fr-FR" dirty="0"/>
              <a:t>- Les daimyos </a:t>
            </a:r>
            <a:r>
              <a:rPr lang="fr-FR" i="1" dirty="0" err="1"/>
              <a:t>tozamas</a:t>
            </a:r>
            <a:r>
              <a:rPr lang="fr-FR" dirty="0"/>
              <a:t> possessionnés</a:t>
            </a:r>
          </a:p>
          <a:p>
            <a:r>
              <a:rPr lang="fr-FR" dirty="0"/>
              <a:t>Aux extrémités sud, ouest et nord de l’archipel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644103-A2EF-9B12-BE23-20806DDF4B72}"/>
              </a:ext>
            </a:extLst>
          </p:cNvPr>
          <p:cNvSpPr/>
          <p:nvPr/>
        </p:nvSpPr>
        <p:spPr>
          <a:xfrm>
            <a:off x="4492846" y="2769168"/>
            <a:ext cx="343926" cy="1999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9815EB8-04C8-F923-5C86-65BD923A3A34}"/>
              </a:ext>
            </a:extLst>
          </p:cNvPr>
          <p:cNvSpPr/>
          <p:nvPr/>
        </p:nvSpPr>
        <p:spPr>
          <a:xfrm>
            <a:off x="4341838" y="3070719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566194-EC0E-3CD1-85BF-6B97A1706145}"/>
              </a:ext>
            </a:extLst>
          </p:cNvPr>
          <p:cNvSpPr/>
          <p:nvPr/>
        </p:nvSpPr>
        <p:spPr>
          <a:xfrm>
            <a:off x="4674590" y="4696829"/>
            <a:ext cx="343926" cy="199923"/>
          </a:xfrm>
          <a:prstGeom prst="rect">
            <a:avLst/>
          </a:prstGeom>
          <a:solidFill>
            <a:srgbClr val="FF66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 descr="Une image contenant texte, capture d’écran, carte&#10;&#10;Description générée automatiquement">
            <a:extLst>
              <a:ext uri="{FF2B5EF4-FFF2-40B4-BE49-F238E27FC236}">
                <a16:creationId xmlns:a16="http://schemas.microsoft.com/office/drawing/2014/main" id="{36BFB720-F7B7-08D4-8527-44B184EC2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33388" r="7553" b="19658"/>
          <a:stretch/>
        </p:blipFill>
        <p:spPr>
          <a:xfrm rot="10800000">
            <a:off x="5678087" y="153535"/>
            <a:ext cx="6354690" cy="5231265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E3589B7-2032-C7E4-EB9E-A044D902BF55}"/>
              </a:ext>
            </a:extLst>
          </p:cNvPr>
          <p:cNvSpPr/>
          <p:nvPr/>
        </p:nvSpPr>
        <p:spPr>
          <a:xfrm>
            <a:off x="4645245" y="4748409"/>
            <a:ext cx="363489" cy="45719"/>
          </a:xfrm>
          <a:prstGeom prst="rect">
            <a:avLst/>
          </a:prstGeom>
          <a:solidFill>
            <a:srgbClr val="00206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01A3F58-B1C9-70DA-A555-CC0F9B579764}"/>
              </a:ext>
            </a:extLst>
          </p:cNvPr>
          <p:cNvSpPr/>
          <p:nvPr/>
        </p:nvSpPr>
        <p:spPr>
          <a:xfrm>
            <a:off x="4645245" y="5851366"/>
            <a:ext cx="343926" cy="199923"/>
          </a:xfrm>
          <a:prstGeom prst="rect">
            <a:avLst/>
          </a:prstGeom>
          <a:solidFill>
            <a:srgbClr val="FF66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EA0526A1-10C0-AA27-614B-F76FAE7E1B63}"/>
              </a:ext>
            </a:extLst>
          </p:cNvPr>
          <p:cNvSpPr/>
          <p:nvPr/>
        </p:nvSpPr>
        <p:spPr>
          <a:xfrm>
            <a:off x="10154065" y="3676226"/>
            <a:ext cx="332773" cy="318754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B484DEA7-6388-C827-FE7D-E6E1BB6F5251}"/>
              </a:ext>
            </a:extLst>
          </p:cNvPr>
          <p:cNvSpPr/>
          <p:nvPr/>
        </p:nvSpPr>
        <p:spPr>
          <a:xfrm>
            <a:off x="8789893" y="3557114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2C21E7C8-C129-FD46-BB5A-ED82DD9A8149}"/>
              </a:ext>
            </a:extLst>
          </p:cNvPr>
          <p:cNvSpPr/>
          <p:nvPr/>
        </p:nvSpPr>
        <p:spPr>
          <a:xfrm>
            <a:off x="8537986" y="3676226"/>
            <a:ext cx="151008" cy="152400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DD7623-E959-42B6-2837-E49F73D780FD}"/>
              </a:ext>
            </a:extLst>
          </p:cNvPr>
          <p:cNvSpPr/>
          <p:nvPr/>
        </p:nvSpPr>
        <p:spPr>
          <a:xfrm>
            <a:off x="4655027" y="4816022"/>
            <a:ext cx="363489" cy="45719"/>
          </a:xfrm>
          <a:prstGeom prst="rect">
            <a:avLst/>
          </a:prstGeom>
          <a:solidFill>
            <a:srgbClr val="00206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6120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561B4-123B-1387-96E4-965D206A5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AFEA635-2484-3084-BCED-C53005BDDCA2}"/>
              </a:ext>
            </a:extLst>
          </p:cNvPr>
          <p:cNvSpPr/>
          <p:nvPr/>
        </p:nvSpPr>
        <p:spPr>
          <a:xfrm>
            <a:off x="81378" y="153536"/>
            <a:ext cx="7893396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2) </a:t>
            </a:r>
            <a:r>
              <a:rPr lang="fr-FR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… Contrôle des mariages ; </a:t>
            </a:r>
            <a:r>
              <a:rPr lang="fr-FR" b="1" dirty="0"/>
              <a:t>Coalitions, pouvoir de légifération et droit de refuge interdits ; Un seul château autorisé ; Les daimyos </a:t>
            </a:r>
            <a:r>
              <a:rPr lang="fr-FR" b="1" dirty="0" err="1"/>
              <a:t>tozamas</a:t>
            </a:r>
            <a:r>
              <a:rPr lang="fr-FR" b="1" dirty="0"/>
              <a:t> surveillés par les daimyos de l’intérieur et le </a:t>
            </a:r>
            <a:r>
              <a:rPr lang="fr-FR" b="1" i="1" dirty="0" err="1"/>
              <a:t>metsuke</a:t>
            </a:r>
            <a:r>
              <a:rPr lang="fr-FR" b="1" dirty="0"/>
              <a:t>, police d’Etat ; Le </a:t>
            </a:r>
            <a:r>
              <a:rPr lang="fr-FR" b="1" i="1" dirty="0" err="1"/>
              <a:t>sankin</a:t>
            </a:r>
            <a:r>
              <a:rPr lang="fr-FR" b="1" i="1" dirty="0"/>
              <a:t>-kotai</a:t>
            </a:r>
            <a:r>
              <a:rPr lang="fr-FR" b="1" dirty="0"/>
              <a:t> : Devoir de résidence à Edo, un an sur deux ; …</a:t>
            </a:r>
            <a:endParaRPr lang="fr-FR" b="1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  <a:p>
            <a:r>
              <a:rPr lang="fr-FR" dirty="0"/>
              <a:t>c) Le shogun impose un contrôle strict aux daimyos…</a:t>
            </a:r>
          </a:p>
          <a:p>
            <a:endParaRPr lang="fr-FR" dirty="0"/>
          </a:p>
          <a:p>
            <a:r>
              <a:rPr lang="fr-FR" dirty="0"/>
              <a:t>*Aucun mariage sans l’approbation du shogun</a:t>
            </a:r>
          </a:p>
          <a:p>
            <a:r>
              <a:rPr lang="fr-FR" dirty="0"/>
              <a:t>Coalitions, pouvoir de légifération et droit de refuge interdits</a:t>
            </a:r>
          </a:p>
          <a:p>
            <a:endParaRPr lang="fr-FR" dirty="0"/>
          </a:p>
          <a:p>
            <a:r>
              <a:rPr lang="fr-FR" dirty="0"/>
              <a:t>*Les daimyos sont déplacés régulièrement pour empêcher leurs implantations</a:t>
            </a:r>
          </a:p>
          <a:p>
            <a:r>
              <a:rPr lang="fr-FR" dirty="0"/>
              <a:t>Et ils ne peuvent conserver qu’un seul château sur leur domaine</a:t>
            </a:r>
          </a:p>
          <a:p>
            <a:r>
              <a:rPr lang="fr-FR" dirty="0"/>
              <a:t>Les autres devant être tous détruits</a:t>
            </a:r>
          </a:p>
          <a:p>
            <a:endParaRPr lang="fr-FR" dirty="0"/>
          </a:p>
          <a:p>
            <a:r>
              <a:rPr lang="fr-FR" dirty="0"/>
              <a:t>NB : Ieyasu comme Richelieu en France au même moment !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B914EDE-4CE5-FC1E-7AAF-F19C30FE6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</a14:imgLayer>
                </a14:imgProps>
              </a:ext>
            </a:extLst>
          </a:blip>
          <a:srcRect l="34475" t="21491" r="42300" b="10949"/>
          <a:stretch/>
        </p:blipFill>
        <p:spPr>
          <a:xfrm>
            <a:off x="8052620" y="153536"/>
            <a:ext cx="3980158" cy="650921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7F4DFC0-CCAF-A716-3415-472B244CB4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</a:extLst>
          </a:blip>
          <a:srcRect l="43422" t="44257" r="44039" b="29012"/>
          <a:stretch/>
        </p:blipFill>
        <p:spPr>
          <a:xfrm>
            <a:off x="8052621" y="153537"/>
            <a:ext cx="2298180" cy="275455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F0025F26-5466-57D8-8EB8-3293DCD31B32}"/>
              </a:ext>
            </a:extLst>
          </p:cNvPr>
          <p:cNvSpPr/>
          <p:nvPr/>
        </p:nvSpPr>
        <p:spPr>
          <a:xfrm>
            <a:off x="11418484" y="3276600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EC2BF3A-81F5-7635-7EBE-A2FDDFCCDE06}"/>
              </a:ext>
            </a:extLst>
          </p:cNvPr>
          <p:cNvSpPr/>
          <p:nvPr/>
        </p:nvSpPr>
        <p:spPr>
          <a:xfrm>
            <a:off x="10199793" y="4127266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E1207F9-E575-32CA-CDB6-B9DE88971BD2}"/>
              </a:ext>
            </a:extLst>
          </p:cNvPr>
          <p:cNvSpPr/>
          <p:nvPr/>
        </p:nvSpPr>
        <p:spPr>
          <a:xfrm>
            <a:off x="10048785" y="4409527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985D74B-F9C5-5861-E818-FE008B7E7197}"/>
              </a:ext>
            </a:extLst>
          </p:cNvPr>
          <p:cNvSpPr/>
          <p:nvPr/>
        </p:nvSpPr>
        <p:spPr>
          <a:xfrm>
            <a:off x="9973944" y="1143000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FE12908-0054-3BC5-72B1-C446AB8FA567}"/>
              </a:ext>
            </a:extLst>
          </p:cNvPr>
          <p:cNvSpPr/>
          <p:nvPr/>
        </p:nvSpPr>
        <p:spPr>
          <a:xfrm>
            <a:off x="8620008" y="2120427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263301C-81F3-21C1-CB22-152DF55DF9C7}"/>
              </a:ext>
            </a:extLst>
          </p:cNvPr>
          <p:cNvSpPr/>
          <p:nvPr/>
        </p:nvSpPr>
        <p:spPr>
          <a:xfrm>
            <a:off x="8545237" y="2337380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630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BF343-1D55-2D49-026F-36E5EED5D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2ED3200-C430-A5B5-0D9C-99B07A7B05E4}"/>
              </a:ext>
            </a:extLst>
          </p:cNvPr>
          <p:cNvSpPr/>
          <p:nvPr/>
        </p:nvSpPr>
        <p:spPr>
          <a:xfrm>
            <a:off x="81378" y="153536"/>
            <a:ext cx="7893396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2) </a:t>
            </a:r>
            <a:r>
              <a:rPr lang="fr-FR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… Contrôle des mariages ; </a:t>
            </a:r>
            <a:r>
              <a:rPr lang="fr-FR" b="1" dirty="0"/>
              <a:t>Coalitions, pouvoir de légifération et droit de refuge interdits ; Les daimyos </a:t>
            </a:r>
            <a:r>
              <a:rPr lang="fr-FR" b="1" dirty="0" err="1"/>
              <a:t>tozamas</a:t>
            </a:r>
            <a:r>
              <a:rPr lang="fr-FR" b="1" dirty="0"/>
              <a:t> surveillés par les daimyos de l’intérieur et le </a:t>
            </a:r>
            <a:r>
              <a:rPr lang="fr-FR" b="1" i="1" dirty="0" err="1"/>
              <a:t>metsuke</a:t>
            </a:r>
            <a:r>
              <a:rPr lang="fr-FR" b="1" dirty="0"/>
              <a:t>, police d’Etat ; Le </a:t>
            </a:r>
            <a:r>
              <a:rPr lang="fr-FR" b="1" i="1" dirty="0" err="1"/>
              <a:t>sankin</a:t>
            </a:r>
            <a:r>
              <a:rPr lang="fr-FR" b="1" i="1" dirty="0"/>
              <a:t>-kotai</a:t>
            </a:r>
            <a:r>
              <a:rPr lang="fr-FR" b="1" dirty="0"/>
              <a:t> : Devoir de résidence à Edo, un an sur deux ; …</a:t>
            </a:r>
            <a:endParaRPr lang="fr-FR" b="1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  <a:p>
            <a:r>
              <a:rPr lang="fr-FR" dirty="0"/>
              <a:t>*Les déplacements des daimyos, comme le reste de la population, sont contrôlés</a:t>
            </a:r>
          </a:p>
          <a:p>
            <a:r>
              <a:rPr lang="fr-FR" dirty="0"/>
              <a:t>De plus, les </a:t>
            </a:r>
            <a:r>
              <a:rPr lang="fr-FR" i="1" dirty="0" err="1"/>
              <a:t>tozamas</a:t>
            </a:r>
            <a:r>
              <a:rPr lang="fr-FR" dirty="0"/>
              <a:t> sont surveillés par les daimyos de l’intérieur</a:t>
            </a:r>
          </a:p>
          <a:p>
            <a:r>
              <a:rPr lang="fr-FR" dirty="0"/>
              <a:t>Et le </a:t>
            </a:r>
            <a:r>
              <a:rPr lang="fr-FR" i="1" dirty="0" err="1"/>
              <a:t>metsuke</a:t>
            </a:r>
            <a:r>
              <a:rPr lang="fr-FR" dirty="0"/>
              <a:t>, censorat et police d’Etat</a:t>
            </a:r>
          </a:p>
          <a:p>
            <a:endParaRPr lang="fr-FR" dirty="0"/>
          </a:p>
          <a:p>
            <a:r>
              <a:rPr lang="fr-FR" dirty="0"/>
              <a:t>*Le </a:t>
            </a:r>
            <a:r>
              <a:rPr lang="fr-FR" i="1" dirty="0" err="1"/>
              <a:t>sankin</a:t>
            </a:r>
            <a:r>
              <a:rPr lang="fr-FR" i="1" dirty="0"/>
              <a:t>-kotai</a:t>
            </a:r>
            <a:r>
              <a:rPr lang="fr-FR" dirty="0"/>
              <a:t> : Les daimyos ne peuvent rendre visite à l’empereur à Kyoto</a:t>
            </a:r>
          </a:p>
          <a:p>
            <a:r>
              <a:rPr lang="fr-FR" dirty="0"/>
              <a:t>En revanche, ils doivent venir résider à Edo, une année sur deux</a:t>
            </a:r>
          </a:p>
          <a:p>
            <a:r>
              <a:rPr lang="fr-FR" dirty="0"/>
              <a:t>Pour notamment, accomplir de coûteux travaux d’infrastructure</a:t>
            </a:r>
          </a:p>
          <a:p>
            <a:endParaRPr lang="fr-FR" dirty="0"/>
          </a:p>
          <a:p>
            <a:r>
              <a:rPr lang="fr-FR" dirty="0"/>
              <a:t>NB : En utilisant le </a:t>
            </a:r>
            <a:r>
              <a:rPr lang="fr-FR" i="1" dirty="0"/>
              <a:t>Tokaido</a:t>
            </a:r>
            <a:r>
              <a:rPr lang="fr-FR" dirty="0"/>
              <a:t>, route Kyoto-Edo</a:t>
            </a:r>
          </a:p>
          <a:p>
            <a:r>
              <a:rPr lang="fr-FR" dirty="0"/>
              <a:t>NB : Femme et enfants des daimyos, otages en résidence permanente à Edo</a:t>
            </a:r>
          </a:p>
          <a:p>
            <a:r>
              <a:rPr lang="fr-FR" dirty="0"/>
              <a:t>NB : Ieyasu à Edo comme plus tard Louis XIV à Versailles !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4FA6AC3-9920-7A19-234B-4EA23F381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</a14:imgLayer>
                </a14:imgProps>
              </a:ext>
            </a:extLst>
          </a:blip>
          <a:srcRect l="34475" t="21491" r="42300" b="10949"/>
          <a:stretch/>
        </p:blipFill>
        <p:spPr>
          <a:xfrm>
            <a:off x="8052620" y="153536"/>
            <a:ext cx="3980158" cy="650921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C07ABD1-104F-7837-DC4C-8E98AF13E2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</a:extLst>
          </a:blip>
          <a:srcRect l="43422" t="44257" r="44039" b="29012"/>
          <a:stretch/>
        </p:blipFill>
        <p:spPr>
          <a:xfrm>
            <a:off x="8052621" y="153537"/>
            <a:ext cx="2298180" cy="275455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B1494AD5-8ACF-6137-1990-FD29A492030F}"/>
              </a:ext>
            </a:extLst>
          </p:cNvPr>
          <p:cNvSpPr/>
          <p:nvPr/>
        </p:nvSpPr>
        <p:spPr>
          <a:xfrm>
            <a:off x="11418484" y="3276600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222A870-E80D-8703-A79A-8D9C18E90AF3}"/>
              </a:ext>
            </a:extLst>
          </p:cNvPr>
          <p:cNvSpPr/>
          <p:nvPr/>
        </p:nvSpPr>
        <p:spPr>
          <a:xfrm>
            <a:off x="10199793" y="4127266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7063D83-904F-8061-9412-FCB5BD469F32}"/>
              </a:ext>
            </a:extLst>
          </p:cNvPr>
          <p:cNvSpPr/>
          <p:nvPr/>
        </p:nvSpPr>
        <p:spPr>
          <a:xfrm>
            <a:off x="10048785" y="4409527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1AD3171-C590-736D-C728-9BB5A89AD61F}"/>
              </a:ext>
            </a:extLst>
          </p:cNvPr>
          <p:cNvSpPr/>
          <p:nvPr/>
        </p:nvSpPr>
        <p:spPr>
          <a:xfrm>
            <a:off x="9973944" y="1143000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46306B8-2702-6F55-2DC9-F3E673DAAB54}"/>
              </a:ext>
            </a:extLst>
          </p:cNvPr>
          <p:cNvSpPr/>
          <p:nvPr/>
        </p:nvSpPr>
        <p:spPr>
          <a:xfrm>
            <a:off x="8620008" y="2120427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9ACBD22-99A5-1C41-6AE3-946460A66733}"/>
              </a:ext>
            </a:extLst>
          </p:cNvPr>
          <p:cNvSpPr/>
          <p:nvPr/>
        </p:nvSpPr>
        <p:spPr>
          <a:xfrm>
            <a:off x="8545237" y="2337380"/>
            <a:ext cx="151008" cy="1524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45428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94345</TotalTime>
  <Words>3324</Words>
  <Application>Microsoft Office PowerPoint</Application>
  <PresentationFormat>Grand écran</PresentationFormat>
  <Paragraphs>496</Paragraphs>
  <Slides>32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8" baseType="lpstr">
      <vt:lpstr>Aptos</vt:lpstr>
      <vt:lpstr>Arial</vt:lpstr>
      <vt:lpstr>Calibri</vt:lpstr>
      <vt:lpstr>Calibri Light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17 octobre 2023 (2/15)  8ème période : 1815-1914  1789-1815 : Les guerres de la Révolution et de l’Empire  1789-1795 : La Révolution française et la 1ère République Guerre de la France contre la 1ère Coalition</dc:title>
  <dc:creator>Christophe JENTA</dc:creator>
  <cp:lastModifiedBy>Christophe JENTA</cp:lastModifiedBy>
  <cp:revision>732</cp:revision>
  <dcterms:created xsi:type="dcterms:W3CDTF">2023-07-15T08:08:34Z</dcterms:created>
  <dcterms:modified xsi:type="dcterms:W3CDTF">2025-01-28T11:10:05Z</dcterms:modified>
</cp:coreProperties>
</file>