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2965" r:id="rId2"/>
    <p:sldId id="12899" r:id="rId3"/>
    <p:sldId id="12902" r:id="rId4"/>
    <p:sldId id="12901" r:id="rId5"/>
    <p:sldId id="12829" r:id="rId6"/>
    <p:sldId id="12966" r:id="rId7"/>
    <p:sldId id="12820" r:id="rId8"/>
    <p:sldId id="12834" r:id="rId9"/>
    <p:sldId id="12825" r:id="rId10"/>
    <p:sldId id="12936" r:id="rId11"/>
    <p:sldId id="12904" r:id="rId12"/>
    <p:sldId id="12905" r:id="rId13"/>
    <p:sldId id="1304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AF4F3-1DB9-4826-93CE-2DBF8139F55E}" v="1" dt="2025-02-11T11:58:4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69" d="100"/>
          <a:sy n="69" d="100"/>
        </p:scale>
        <p:origin x="1224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1AEAF4F3-1DB9-4826-93CE-2DBF8139F55E}"/>
    <pc:docChg chg="custSel addSld delSld modSld">
      <pc:chgData name="Christophe JENTA" userId="8d1209f4831e9c53" providerId="LiveId" clId="{1AEAF4F3-1DB9-4826-93CE-2DBF8139F55E}" dt="2025-02-11T12:00:45.695" v="26" actId="2696"/>
      <pc:docMkLst>
        <pc:docMk/>
      </pc:docMkLst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546324085" sldId="12615"/>
        </pc:sldMkLst>
        <pc:picChg chg="del">
          <ac:chgData name="Christophe JENTA" userId="8d1209f4831e9c53" providerId="LiveId" clId="{1AEAF4F3-1DB9-4826-93CE-2DBF8139F55E}" dt="2025-02-11T11:59:04.245" v="9" actId="478"/>
          <ac:picMkLst>
            <pc:docMk/>
            <pc:sldMk cId="1546324085" sldId="12615"/>
            <ac:picMk id="2" creationId="{E1362753-4A1B-B09F-4C28-C51F59A30358}"/>
          </ac:picMkLst>
        </pc:picChg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1933443869" sldId="12814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3368186842" sldId="12816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596053102" sldId="12819"/>
        </pc:sldMkLst>
        <pc:picChg chg="del">
          <ac:chgData name="Christophe JENTA" userId="8d1209f4831e9c53" providerId="LiveId" clId="{1AEAF4F3-1DB9-4826-93CE-2DBF8139F55E}" dt="2025-02-11T11:59:16.331" v="12" actId="478"/>
          <ac:picMkLst>
            <pc:docMk/>
            <pc:sldMk cId="1596053102" sldId="12819"/>
            <ac:picMk id="12" creationId="{9932B076-D94C-1C21-122F-2571F044E209}"/>
          </ac:picMkLst>
        </pc:picChg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2636507278" sldId="12820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3673630200" sldId="12824"/>
        </pc:sldMkLst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1891636804" sldId="12825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1676120647" sldId="12828"/>
        </pc:sldMkLst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2354566484" sldId="12829"/>
        </pc:sldMkLst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1172715585" sldId="12834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950892514" sldId="12849"/>
        </pc:sldMkLst>
        <pc:picChg chg="del">
          <ac:chgData name="Christophe JENTA" userId="8d1209f4831e9c53" providerId="LiveId" clId="{1AEAF4F3-1DB9-4826-93CE-2DBF8139F55E}" dt="2025-02-11T11:59:00.138" v="5" actId="478"/>
          <ac:picMkLst>
            <pc:docMk/>
            <pc:sldMk cId="1950892514" sldId="12849"/>
            <ac:picMk id="16" creationId="{0CF10E9D-360E-35DB-BF74-3D939C02889E}"/>
          </ac:picMkLst>
        </pc:picChg>
        <pc:picChg chg="del">
          <ac:chgData name="Christophe JENTA" userId="8d1209f4831e9c53" providerId="LiveId" clId="{1AEAF4F3-1DB9-4826-93CE-2DBF8139F55E}" dt="2025-02-11T11:58:56.857" v="2" actId="478"/>
          <ac:picMkLst>
            <pc:docMk/>
            <pc:sldMk cId="1950892514" sldId="12849"/>
            <ac:picMk id="19" creationId="{AF22F971-3527-0891-B11E-C24F1CA99D87}"/>
          </ac:picMkLst>
        </pc:picChg>
        <pc:picChg chg="del">
          <ac:chgData name="Christophe JENTA" userId="8d1209f4831e9c53" providerId="LiveId" clId="{1AEAF4F3-1DB9-4826-93CE-2DBF8139F55E}" dt="2025-02-11T11:58:58.319" v="3" actId="478"/>
          <ac:picMkLst>
            <pc:docMk/>
            <pc:sldMk cId="1950892514" sldId="12849"/>
            <ac:picMk id="21" creationId="{EFABFF15-02DC-146A-F056-5ADB0DCE27BD}"/>
          </ac:picMkLst>
        </pc:picChg>
        <pc:picChg chg="del">
          <ac:chgData name="Christophe JENTA" userId="8d1209f4831e9c53" providerId="LiveId" clId="{1AEAF4F3-1DB9-4826-93CE-2DBF8139F55E}" dt="2025-02-11T11:58:59.495" v="4" actId="478"/>
          <ac:picMkLst>
            <pc:docMk/>
            <pc:sldMk cId="1950892514" sldId="12849"/>
            <ac:picMk id="22" creationId="{1A281951-BCED-21CA-0E18-FB340E0B0D9C}"/>
          </ac:picMkLst>
        </pc:picChg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801975062" sldId="12852"/>
        </pc:sldMkLst>
        <pc:picChg chg="del">
          <ac:chgData name="Christophe JENTA" userId="8d1209f4831e9c53" providerId="LiveId" clId="{1AEAF4F3-1DB9-4826-93CE-2DBF8139F55E}" dt="2025-02-11T11:59:02.160" v="7" actId="478"/>
          <ac:picMkLst>
            <pc:docMk/>
            <pc:sldMk cId="1801975062" sldId="12852"/>
            <ac:picMk id="9" creationId="{D1958BD2-2BB6-ADD2-F0F8-F5AEB3E2BF61}"/>
          </ac:picMkLst>
        </pc:picChg>
        <pc:picChg chg="del">
          <ac:chgData name="Christophe JENTA" userId="8d1209f4831e9c53" providerId="LiveId" clId="{1AEAF4F3-1DB9-4826-93CE-2DBF8139F55E}" dt="2025-02-11T11:59:02.723" v="8" actId="478"/>
          <ac:picMkLst>
            <pc:docMk/>
            <pc:sldMk cId="1801975062" sldId="12852"/>
            <ac:picMk id="19" creationId="{8BBC00A9-0C90-A737-1DEA-F7CE173A7797}"/>
          </ac:picMkLst>
        </pc:picChg>
        <pc:picChg chg="del">
          <ac:chgData name="Christophe JENTA" userId="8d1209f4831e9c53" providerId="LiveId" clId="{1AEAF4F3-1DB9-4826-93CE-2DBF8139F55E}" dt="2025-02-11T11:59:01.581" v="6" actId="478"/>
          <ac:picMkLst>
            <pc:docMk/>
            <pc:sldMk cId="1801975062" sldId="12852"/>
            <ac:picMk id="21" creationId="{22F6A92B-F45C-5ED6-6716-E688D3407E60}"/>
          </ac:picMkLst>
        </pc:picChg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2174260104" sldId="12861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1753940250" sldId="12865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470351517" sldId="12875"/>
        </pc:sldMkLst>
        <pc:picChg chg="del">
          <ac:chgData name="Christophe JENTA" userId="8d1209f4831e9c53" providerId="LiveId" clId="{1AEAF4F3-1DB9-4826-93CE-2DBF8139F55E}" dt="2025-02-11T11:59:17.761" v="13" actId="478"/>
          <ac:picMkLst>
            <pc:docMk/>
            <pc:sldMk cId="470351517" sldId="12875"/>
            <ac:picMk id="10" creationId="{A0E809E1-1CED-2643-0698-C29BB4BE65CF}"/>
          </ac:picMkLst>
        </pc:picChg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107182536" sldId="12884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2828955300" sldId="12885"/>
        </pc:sldMkLst>
        <pc:picChg chg="del">
          <ac:chgData name="Christophe JENTA" userId="8d1209f4831e9c53" providerId="LiveId" clId="{1AEAF4F3-1DB9-4826-93CE-2DBF8139F55E}" dt="2025-02-11T11:59:11.931" v="10" actId="478"/>
          <ac:picMkLst>
            <pc:docMk/>
            <pc:sldMk cId="2828955300" sldId="12885"/>
            <ac:picMk id="9" creationId="{BBA2280B-9053-29A8-30C9-9E69B65F1032}"/>
          </ac:picMkLst>
        </pc:picChg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984027715" sldId="12898"/>
        </pc:sldMkLst>
        <pc:picChg chg="del">
          <ac:chgData name="Christophe JENTA" userId="8d1209f4831e9c53" providerId="LiveId" clId="{1AEAF4F3-1DB9-4826-93CE-2DBF8139F55E}" dt="2025-02-11T11:59:18.981" v="14" actId="478"/>
          <ac:picMkLst>
            <pc:docMk/>
            <pc:sldMk cId="984027715" sldId="12898"/>
            <ac:picMk id="10" creationId="{B29C0044-FC98-8823-019E-97CC3E4B9B70}"/>
          </ac:picMkLst>
        </pc:picChg>
      </pc:sldChg>
      <pc:sldChg chg="delSp add del mod">
        <pc:chgData name="Christophe JENTA" userId="8d1209f4831e9c53" providerId="LiveId" clId="{1AEAF4F3-1DB9-4826-93CE-2DBF8139F55E}" dt="2025-02-11T11:59:34.476" v="22" actId="478"/>
        <pc:sldMkLst>
          <pc:docMk/>
          <pc:sldMk cId="3705720246" sldId="12899"/>
        </pc:sldMkLst>
        <pc:picChg chg="del">
          <ac:chgData name="Christophe JENTA" userId="8d1209f4831e9c53" providerId="LiveId" clId="{1AEAF4F3-1DB9-4826-93CE-2DBF8139F55E}" dt="2025-02-11T11:59:34.476" v="22" actId="478"/>
          <ac:picMkLst>
            <pc:docMk/>
            <pc:sldMk cId="3705720246" sldId="12899"/>
            <ac:picMk id="9" creationId="{0B1195C7-4ABF-7349-A83E-96B7ABF9FAD6}"/>
          </ac:picMkLst>
        </pc:picChg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740010226" sldId="12900"/>
        </pc:sldMkLst>
        <pc:picChg chg="del">
          <ac:chgData name="Christophe JENTA" userId="8d1209f4831e9c53" providerId="LiveId" clId="{1AEAF4F3-1DB9-4826-93CE-2DBF8139F55E}" dt="2025-02-11T11:59:31.544" v="20" actId="478"/>
          <ac:picMkLst>
            <pc:docMk/>
            <pc:sldMk cId="1740010226" sldId="12900"/>
            <ac:picMk id="10" creationId="{47D505B2-9CFC-529C-A765-9D5857C35C8F}"/>
          </ac:picMkLst>
        </pc:picChg>
        <pc:picChg chg="del">
          <ac:chgData name="Christophe JENTA" userId="8d1209f4831e9c53" providerId="LiveId" clId="{1AEAF4F3-1DB9-4826-93CE-2DBF8139F55E}" dt="2025-02-11T11:59:30.852" v="19" actId="478"/>
          <ac:picMkLst>
            <pc:docMk/>
            <pc:sldMk cId="1740010226" sldId="12900"/>
            <ac:picMk id="14" creationId="{C9187C16-E52F-8A78-6C75-DF9F98E1FAE8}"/>
          </ac:picMkLst>
        </pc:picChg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3487884232" sldId="12901"/>
        </pc:sldMkLst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2608230898" sldId="12902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4137986111" sldId="12903"/>
        </pc:sldMkLst>
      </pc:sldChg>
      <pc:sldChg chg="delSp add del mod">
        <pc:chgData name="Christophe JENTA" userId="8d1209f4831e9c53" providerId="LiveId" clId="{1AEAF4F3-1DB9-4826-93CE-2DBF8139F55E}" dt="2025-02-11T11:59:41.764" v="25" actId="478"/>
        <pc:sldMkLst>
          <pc:docMk/>
          <pc:sldMk cId="1988575915" sldId="12904"/>
        </pc:sldMkLst>
        <pc:picChg chg="del">
          <ac:chgData name="Christophe JENTA" userId="8d1209f4831e9c53" providerId="LiveId" clId="{1AEAF4F3-1DB9-4826-93CE-2DBF8139F55E}" dt="2025-02-11T11:59:41.764" v="25" actId="478"/>
          <ac:picMkLst>
            <pc:docMk/>
            <pc:sldMk cId="1988575915" sldId="12904"/>
            <ac:picMk id="5" creationId="{E77013AD-69D7-44C8-4C49-854EB5A10C32}"/>
          </ac:picMkLst>
        </pc:picChg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2883030374" sldId="12905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3189487612" sldId="12929"/>
        </pc:sldMkLst>
        <pc:picChg chg="del">
          <ac:chgData name="Christophe JENTA" userId="8d1209f4831e9c53" providerId="LiveId" clId="{1AEAF4F3-1DB9-4826-93CE-2DBF8139F55E}" dt="2025-02-11T11:59:21.911" v="17" actId="478"/>
          <ac:picMkLst>
            <pc:docMk/>
            <pc:sldMk cId="3189487612" sldId="12929"/>
            <ac:picMk id="4" creationId="{90DB4749-35D9-CE21-04D2-B3D16929AE48}"/>
          </ac:picMkLst>
        </pc:picChg>
        <pc:picChg chg="del">
          <ac:chgData name="Christophe JENTA" userId="8d1209f4831e9c53" providerId="LiveId" clId="{1AEAF4F3-1DB9-4826-93CE-2DBF8139F55E}" dt="2025-02-11T11:59:20.243" v="15" actId="478"/>
          <ac:picMkLst>
            <pc:docMk/>
            <pc:sldMk cId="3189487612" sldId="12929"/>
            <ac:picMk id="6" creationId="{7EB34D08-13DD-22FB-3ED9-F8795B93A8EC}"/>
          </ac:picMkLst>
        </pc:picChg>
        <pc:picChg chg="del">
          <ac:chgData name="Christophe JENTA" userId="8d1209f4831e9c53" providerId="LiveId" clId="{1AEAF4F3-1DB9-4826-93CE-2DBF8139F55E}" dt="2025-02-11T11:59:21.114" v="16" actId="478"/>
          <ac:picMkLst>
            <pc:docMk/>
            <pc:sldMk cId="3189487612" sldId="12929"/>
            <ac:picMk id="7" creationId="{DFC5C11A-A537-6077-663B-D00FD56AA17B}"/>
          </ac:picMkLst>
        </pc:picChg>
        <pc:picChg chg="del">
          <ac:chgData name="Christophe JENTA" userId="8d1209f4831e9c53" providerId="LiveId" clId="{1AEAF4F3-1DB9-4826-93CE-2DBF8139F55E}" dt="2025-02-11T11:59:25.847" v="18" actId="478"/>
          <ac:picMkLst>
            <pc:docMk/>
            <pc:sldMk cId="3189487612" sldId="12929"/>
            <ac:picMk id="8" creationId="{314D67A1-05ED-CC2F-1E1A-F2EA36803B74}"/>
          </ac:picMkLst>
        </pc:picChg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3061454285" sldId="12933"/>
        </pc:sldMkLst>
      </pc:sldChg>
      <pc:sldChg chg="add del">
        <pc:chgData name="Christophe JENTA" userId="8d1209f4831e9c53" providerId="LiveId" clId="{1AEAF4F3-1DB9-4826-93CE-2DBF8139F55E}" dt="2025-02-11T12:00:45.695" v="26" actId="2696"/>
        <pc:sldMkLst>
          <pc:docMk/>
          <pc:sldMk cId="4119968187" sldId="12934"/>
        </pc:sldMkLst>
      </pc:sldChg>
      <pc:sldChg chg="delSp add del mod">
        <pc:chgData name="Christophe JENTA" userId="8d1209f4831e9c53" providerId="LiveId" clId="{1AEAF4F3-1DB9-4826-93CE-2DBF8139F55E}" dt="2025-02-11T12:00:45.695" v="26" actId="2696"/>
        <pc:sldMkLst>
          <pc:docMk/>
          <pc:sldMk cId="1630098102" sldId="12935"/>
        </pc:sldMkLst>
        <pc:picChg chg="del">
          <ac:chgData name="Christophe JENTA" userId="8d1209f4831e9c53" providerId="LiveId" clId="{1AEAF4F3-1DB9-4826-93CE-2DBF8139F55E}" dt="2025-02-11T11:59:14.235" v="11" actId="478"/>
          <ac:picMkLst>
            <pc:docMk/>
            <pc:sldMk cId="1630098102" sldId="12935"/>
            <ac:picMk id="9" creationId="{6C3A97A3-D691-9917-4906-E2562988AB2C}"/>
          </ac:picMkLst>
        </pc:picChg>
      </pc:sldChg>
      <pc:sldChg chg="delSp add del mod">
        <pc:chgData name="Christophe JENTA" userId="8d1209f4831e9c53" providerId="LiveId" clId="{1AEAF4F3-1DB9-4826-93CE-2DBF8139F55E}" dt="2025-02-11T11:59:40.361" v="24" actId="478"/>
        <pc:sldMkLst>
          <pc:docMk/>
          <pc:sldMk cId="540878477" sldId="12936"/>
        </pc:sldMkLst>
        <pc:picChg chg="del">
          <ac:chgData name="Christophe JENTA" userId="8d1209f4831e9c53" providerId="LiveId" clId="{1AEAF4F3-1DB9-4826-93CE-2DBF8139F55E}" dt="2025-02-11T11:59:39.684" v="23" actId="478"/>
          <ac:picMkLst>
            <pc:docMk/>
            <pc:sldMk cId="540878477" sldId="12936"/>
            <ac:picMk id="5" creationId="{6605E116-2617-6006-C676-BB102EF49E50}"/>
          </ac:picMkLst>
        </pc:picChg>
        <pc:picChg chg="del">
          <ac:chgData name="Christophe JENTA" userId="8d1209f4831e9c53" providerId="LiveId" clId="{1AEAF4F3-1DB9-4826-93CE-2DBF8139F55E}" dt="2025-02-11T11:59:40.361" v="24" actId="478"/>
          <ac:picMkLst>
            <pc:docMk/>
            <pc:sldMk cId="540878477" sldId="12936"/>
            <ac:picMk id="6" creationId="{730999F0-9EDE-13CD-77F7-3D1C865F2100}"/>
          </ac:picMkLst>
        </pc:picChg>
      </pc:sldChg>
      <pc:sldChg chg="delSp add del mod">
        <pc:chgData name="Christophe JENTA" userId="8d1209f4831e9c53" providerId="LiveId" clId="{1AEAF4F3-1DB9-4826-93CE-2DBF8139F55E}" dt="2025-02-11T11:59:32.747" v="21" actId="478"/>
        <pc:sldMkLst>
          <pc:docMk/>
          <pc:sldMk cId="561071933" sldId="12965"/>
        </pc:sldMkLst>
        <pc:picChg chg="del">
          <ac:chgData name="Christophe JENTA" userId="8d1209f4831e9c53" providerId="LiveId" clId="{1AEAF4F3-1DB9-4826-93CE-2DBF8139F55E}" dt="2025-02-11T11:59:32.747" v="21" actId="478"/>
          <ac:picMkLst>
            <pc:docMk/>
            <pc:sldMk cId="561071933" sldId="12965"/>
            <ac:picMk id="2" creationId="{D1605382-4B22-0A48-8734-163B6AEB312C}"/>
          </ac:picMkLst>
        </pc:picChg>
      </pc:sldChg>
      <pc:sldChg chg="add del">
        <pc:chgData name="Christophe JENTA" userId="8d1209f4831e9c53" providerId="LiveId" clId="{1AEAF4F3-1DB9-4826-93CE-2DBF8139F55E}" dt="2025-02-11T11:58:49.515" v="1"/>
        <pc:sldMkLst>
          <pc:docMk/>
          <pc:sldMk cId="329979335" sldId="12966"/>
        </pc:sldMkLst>
      </pc:sldChg>
      <pc:sldChg chg="add">
        <pc:chgData name="Christophe JENTA" userId="8d1209f4831e9c53" providerId="LiveId" clId="{1AEAF4F3-1DB9-4826-93CE-2DBF8139F55E}" dt="2025-02-11T11:58:49.515" v="1"/>
        <pc:sldMkLst>
          <pc:docMk/>
          <pc:sldMk cId="1343055881" sldId="130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BFCF0-7D1D-6F55-1709-B58F31BD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BFC788-7341-2F8A-4DB8-5ABBD65370C7}"/>
              </a:ext>
            </a:extLst>
          </p:cNvPr>
          <p:cNvSpPr/>
          <p:nvPr/>
        </p:nvSpPr>
        <p:spPr>
          <a:xfrm>
            <a:off x="159223" y="153536"/>
            <a:ext cx="5386171" cy="40090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b) … Lassé du prosélytisme catholique, Ieyasu se tourne vers les protestants anglais et hollandais</a:t>
            </a:r>
            <a:endParaRPr lang="fr-FR" dirty="0"/>
          </a:p>
          <a:p>
            <a:endParaRPr lang="fr-FR" dirty="0"/>
          </a:p>
          <a:p>
            <a:r>
              <a:rPr lang="fr-FR" dirty="0"/>
              <a:t>*1609-13 : </a:t>
            </a:r>
            <a:r>
              <a:rPr lang="fr-FR" u="sng" dirty="0"/>
              <a:t>Ieyasu</a:t>
            </a:r>
            <a:r>
              <a:rPr lang="fr-FR" dirty="0"/>
              <a:t> autorise Hollandais et Anglais</a:t>
            </a:r>
          </a:p>
          <a:p>
            <a:r>
              <a:rPr lang="fr-FR" dirty="0"/>
              <a:t>A s’établir sur l’île de Hirado ; Pour Ieyasu…</a:t>
            </a:r>
          </a:p>
          <a:p>
            <a:endParaRPr lang="fr-FR" dirty="0"/>
          </a:p>
          <a:p>
            <a:r>
              <a:rPr lang="fr-FR" dirty="0"/>
              <a:t>*L’arrivée de ces nouveaux partenaires commerciaux</a:t>
            </a:r>
          </a:p>
          <a:p>
            <a:r>
              <a:rPr lang="fr-FR" dirty="0"/>
              <a:t>Permet d’accroitre une concurrence bénéfique</a:t>
            </a:r>
          </a:p>
          <a:p>
            <a:endParaRPr lang="fr-FR" dirty="0"/>
          </a:p>
          <a:p>
            <a:r>
              <a:rPr lang="fr-FR" dirty="0"/>
              <a:t>*De plus</a:t>
            </a:r>
          </a:p>
          <a:p>
            <a:r>
              <a:rPr lang="fr-FR" dirty="0"/>
              <a:t>La tolérance envers le christianisme devient inutile</a:t>
            </a:r>
          </a:p>
          <a:p>
            <a:r>
              <a:rPr lang="fr-FR" dirty="0"/>
              <a:t>Et le christianisme redevient </a:t>
            </a:r>
            <a:r>
              <a:rPr lang="fr-FR" u="sng" dirty="0"/>
              <a:t>seulement</a:t>
            </a:r>
          </a:p>
          <a:p>
            <a:r>
              <a:rPr lang="fr-FR" dirty="0"/>
              <a:t>Une menace pour l’ordre</a:t>
            </a:r>
          </a:p>
          <a:p>
            <a:r>
              <a:rPr lang="fr-FR" dirty="0"/>
              <a:t>Que l’on doit dorénavant combattre…</a:t>
            </a:r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BCAAFA5E-DBFF-1728-D3E2-04B4941B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DD6A329-5094-BD4E-15CE-244091DC5890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1DFE8EC-1DF6-BE3D-0424-91F6CF32B67D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562900C-AA4C-5B25-6279-E3A65A2529DE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329769-7DFA-AA90-7C0F-839DF7602C2F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99978A1-6A5B-F7A8-FC42-5EB7C2CEF6F8}"/>
              </a:ext>
            </a:extLst>
          </p:cNvPr>
          <p:cNvSpPr/>
          <p:nvPr/>
        </p:nvSpPr>
        <p:spPr>
          <a:xfrm>
            <a:off x="6196126" y="3404714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162E30-CDA4-C32A-057B-F279EDA7116D}"/>
              </a:ext>
            </a:extLst>
          </p:cNvPr>
          <p:cNvSpPr/>
          <p:nvPr/>
        </p:nvSpPr>
        <p:spPr>
          <a:xfrm>
            <a:off x="10080881" y="3860800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107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1DAC-3A64-5D90-C30E-92151B09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6A562-5568-4AFA-1C6A-E2E9E9F5DBA9}"/>
              </a:ext>
            </a:extLst>
          </p:cNvPr>
          <p:cNvSpPr/>
          <p:nvPr/>
        </p:nvSpPr>
        <p:spPr>
          <a:xfrm>
            <a:off x="97220" y="157262"/>
            <a:ext cx="4672207" cy="3474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fr-F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… Dans les villes en expansion, développement d’un marché national et d’une bourgeoisie manufacturière et marchande</a:t>
            </a:r>
            <a:endParaRPr lang="fr-FR" dirty="0"/>
          </a:p>
          <a:p>
            <a:endParaRPr lang="fr-FR" dirty="0"/>
          </a:p>
          <a:p>
            <a:r>
              <a:rPr lang="fr-FR" dirty="0"/>
              <a:t>*Parmi ces marchands enrichis, </a:t>
            </a:r>
            <a:r>
              <a:rPr lang="fr-FR" u="sng" dirty="0"/>
              <a:t>Mitsui </a:t>
            </a:r>
            <a:r>
              <a:rPr lang="fr-FR" u="sng" dirty="0" err="1"/>
              <a:t>Takatoshi</a:t>
            </a:r>
            <a:endParaRPr lang="fr-FR" u="sng" dirty="0"/>
          </a:p>
          <a:p>
            <a:r>
              <a:rPr lang="fr-FR" dirty="0"/>
              <a:t>Ou bien </a:t>
            </a:r>
            <a:r>
              <a:rPr lang="fr-FR" dirty="0" err="1"/>
              <a:t>Shimomura</a:t>
            </a:r>
            <a:r>
              <a:rPr lang="fr-FR" dirty="0"/>
              <a:t> </a:t>
            </a:r>
            <a:r>
              <a:rPr lang="fr-FR" dirty="0" err="1"/>
              <a:t>Hikoemon</a:t>
            </a:r>
            <a:r>
              <a:rPr lang="fr-FR" dirty="0"/>
              <a:t> </a:t>
            </a:r>
            <a:r>
              <a:rPr lang="fr-FR" dirty="0" err="1"/>
              <a:t>Masahiro</a:t>
            </a:r>
            <a:endParaRPr lang="fr-FR" dirty="0"/>
          </a:p>
          <a:p>
            <a:r>
              <a:rPr lang="fr-FR" dirty="0"/>
              <a:t>Qui créent de grands magasins</a:t>
            </a:r>
          </a:p>
          <a:p>
            <a:endParaRPr lang="fr-FR" dirty="0"/>
          </a:p>
          <a:p>
            <a:r>
              <a:rPr lang="fr-FR" dirty="0"/>
              <a:t>NB : Avec distributions gratuites</a:t>
            </a:r>
          </a:p>
          <a:p>
            <a:r>
              <a:rPr lang="fr-FR" u="sng" dirty="0"/>
              <a:t>De sacs et de parapluies publicitaires</a:t>
            </a:r>
          </a:p>
          <a:p>
            <a:endParaRPr lang="fr-FR" dirty="0"/>
          </a:p>
          <a:p>
            <a:r>
              <a:rPr lang="fr-FR" dirty="0"/>
              <a:t>*Epilogue…</a:t>
            </a:r>
          </a:p>
        </p:txBody>
      </p:sp>
    </p:spTree>
    <p:extLst>
      <p:ext uri="{BB962C8B-B14F-4D97-AF65-F5344CB8AC3E}">
        <p14:creationId xmlns:p14="http://schemas.microsoft.com/office/powerpoint/2010/main" val="54087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B9B4-F103-F963-F755-82EDC881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27FF1-735F-539D-8126-3102A7EF3625}"/>
              </a:ext>
            </a:extLst>
          </p:cNvPr>
          <p:cNvSpPr/>
          <p:nvPr/>
        </p:nvSpPr>
        <p:spPr>
          <a:xfrm>
            <a:off x="159224" y="153536"/>
            <a:ext cx="5379132" cy="4839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dirty="0"/>
              <a:t>*Au XVIIIe siècle, pour le Japon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Trois perspectives apparaissent…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1) 1720 : Le retour de l’ouverture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Avec notamment un nouvel attrait pour l’Europe…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*1720 : Le danger du christianisme paraît lointain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Et le shogun </a:t>
            </a:r>
            <a:r>
              <a:rPr lang="fr-FR" sz="1700" u="sng" dirty="0"/>
              <a:t>Tokugawa </a:t>
            </a:r>
            <a:r>
              <a:rPr lang="fr-FR" sz="1700" u="sng" dirty="0" err="1"/>
              <a:t>Yoshimune</a:t>
            </a:r>
            <a:endParaRPr lang="fr-FR" sz="1700" u="sng" dirty="0"/>
          </a:p>
          <a:p>
            <a:pPr>
              <a:lnSpc>
                <a:spcPct val="107000"/>
              </a:lnSpc>
            </a:pPr>
            <a:r>
              <a:rPr lang="fr-FR" sz="1700" dirty="0"/>
              <a:t>Lève l’interdit sur les livres européens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Exception faite des œuvres religieuses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*Outre l’apport de ces nouveaux livres traduits en Japonais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Des contacts plus étroits sont établis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Avec les Hollandais de Nagasaki…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Et un corps de techniciens apparaît : armurerie, fonderie, constructions navales, cartographie, astronomie, médecine</a:t>
            </a:r>
          </a:p>
        </p:txBody>
      </p:sp>
    </p:spTree>
    <p:extLst>
      <p:ext uri="{BB962C8B-B14F-4D97-AF65-F5344CB8AC3E}">
        <p14:creationId xmlns:p14="http://schemas.microsoft.com/office/powerpoint/2010/main" val="198857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E1A7-5094-524E-E1AF-F0E7D1CF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B501B5-6FE4-45F7-8C60-B6888A7FF47D}"/>
              </a:ext>
            </a:extLst>
          </p:cNvPr>
          <p:cNvSpPr/>
          <p:nvPr/>
        </p:nvSpPr>
        <p:spPr>
          <a:xfrm>
            <a:off x="159223" y="153536"/>
            <a:ext cx="5936777" cy="3999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dirty="0"/>
              <a:t>2) 1800 : Un Japon prêt pour la modernité…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*Durant la période Tokugawa…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Grâce à une longue période de paix</a:t>
            </a:r>
          </a:p>
          <a:p>
            <a:pPr>
              <a:lnSpc>
                <a:spcPct val="107000"/>
              </a:lnSpc>
            </a:pPr>
            <a:r>
              <a:rPr lang="fr-FR" sz="1700" u="sng" dirty="0"/>
              <a:t>Et uniquement avec ses propres forces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Le Japon, </a:t>
            </a:r>
            <a:r>
              <a:rPr lang="fr-FR" sz="1700" u="sng" dirty="0"/>
              <a:t>avant le retour des Européens</a:t>
            </a: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Est déjà entré dans le cycle de la croissance économique</a:t>
            </a:r>
          </a:p>
          <a:p>
            <a:pPr>
              <a:lnSpc>
                <a:spcPct val="107000"/>
              </a:lnSpc>
            </a:pPr>
            <a:endParaRPr lang="fr-FR" sz="1700" u="sng" dirty="0"/>
          </a:p>
          <a:p>
            <a:pPr>
              <a:lnSpc>
                <a:spcPct val="107000"/>
              </a:lnSpc>
            </a:pPr>
            <a:r>
              <a:rPr lang="fr-FR" sz="1700" dirty="0"/>
              <a:t>*Par conséquent, au XIXe siècle…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Et contrairement aux autres puissances asiatiques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Le Japon sera prêt à encaisser le choc de l’impérialisme européen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*Et enfin…</a:t>
            </a:r>
          </a:p>
        </p:txBody>
      </p:sp>
      <p:pic>
        <p:nvPicPr>
          <p:cNvPr id="4" name="Picture 2" descr="C:\Users\Christophe\Pictures\My Scans\2014-10 (oct.)\scan0009.jpg">
            <a:extLst>
              <a:ext uri="{FF2B5EF4-FFF2-40B4-BE49-F238E27FC236}">
                <a16:creationId xmlns:a16="http://schemas.microsoft.com/office/drawing/2014/main" id="{299207F1-16CA-CE2B-9B93-AD9F68E2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74" y="153536"/>
            <a:ext cx="5783803" cy="44704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8FFEB7-7660-F226-733F-B8A10A7BCCFA}"/>
              </a:ext>
            </a:extLst>
          </p:cNvPr>
          <p:cNvSpPr/>
          <p:nvPr/>
        </p:nvSpPr>
        <p:spPr>
          <a:xfrm>
            <a:off x="6248974" y="153536"/>
            <a:ext cx="65370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1795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3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141A-3482-4E64-33AE-4AF16BCB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D74F9A-6267-FAD0-575D-AD6054164A8E}"/>
              </a:ext>
            </a:extLst>
          </p:cNvPr>
          <p:cNvSpPr/>
          <p:nvPr/>
        </p:nvSpPr>
        <p:spPr>
          <a:xfrm>
            <a:off x="159222" y="153536"/>
            <a:ext cx="5936778" cy="2879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dirty="0"/>
              <a:t>3) Durant la période Tokugawa…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Grâce à l’unité imposée par le pouvoir shogunal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Une conscience nationale s’est éveillée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*Mais paradoxalement, une conscience nationale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Centrée non pas sur la personne du shogun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Mais sur celle de l’empereur, véritable vestige du 1</a:t>
            </a:r>
            <a:r>
              <a:rPr lang="fr-FR" sz="1700" baseline="30000" dirty="0"/>
              <a:t>er</a:t>
            </a:r>
            <a:r>
              <a:rPr lang="fr-FR" sz="1700" dirty="0"/>
              <a:t> Japon…</a:t>
            </a:r>
          </a:p>
          <a:p>
            <a:pPr>
              <a:lnSpc>
                <a:spcPct val="107000"/>
              </a:lnSpc>
            </a:pPr>
            <a:endParaRPr lang="fr-FR" sz="1700" dirty="0"/>
          </a:p>
          <a:p>
            <a:pPr>
              <a:lnSpc>
                <a:spcPct val="107000"/>
              </a:lnSpc>
            </a:pPr>
            <a:r>
              <a:rPr lang="fr-FR" sz="1700" dirty="0"/>
              <a:t>*Et maintenant, quittons le Japon</a:t>
            </a:r>
          </a:p>
          <a:p>
            <a:pPr>
              <a:lnSpc>
                <a:spcPct val="107000"/>
              </a:lnSpc>
            </a:pPr>
            <a:r>
              <a:rPr lang="fr-FR" sz="1700" dirty="0"/>
              <a:t>Et reprenons de la hauteur…</a:t>
            </a:r>
          </a:p>
        </p:txBody>
      </p:sp>
      <p:pic>
        <p:nvPicPr>
          <p:cNvPr id="2" name="Picture 2" descr="C:\Users\Christophe\Pictures\My Scans\2014-10 (oct.)\scan0009.jpg">
            <a:extLst>
              <a:ext uri="{FF2B5EF4-FFF2-40B4-BE49-F238E27FC236}">
                <a16:creationId xmlns:a16="http://schemas.microsoft.com/office/drawing/2014/main" id="{74C01663-14F7-0422-BA17-A1D635E9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74" y="153536"/>
            <a:ext cx="5783803" cy="44704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575EB-B517-0BF4-4C41-A99D5895968E}"/>
              </a:ext>
            </a:extLst>
          </p:cNvPr>
          <p:cNvSpPr/>
          <p:nvPr/>
        </p:nvSpPr>
        <p:spPr>
          <a:xfrm>
            <a:off x="6248974" y="153536"/>
            <a:ext cx="65370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1795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AE34-E675-3383-6C24-D4181465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A26F17-5FDB-B019-8C25-EB573C8D1652}"/>
              </a:ext>
            </a:extLst>
          </p:cNvPr>
          <p:cNvSpPr/>
          <p:nvPr/>
        </p:nvSpPr>
        <p:spPr>
          <a:xfrm>
            <a:off x="159223" y="153536"/>
            <a:ext cx="5386171" cy="5690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c) 1613-1624 : Le christianisme est interdit : Missionnaires étrangers et Espagnols sont expulsés ; Les chrétiens japonais sont persécutés</a:t>
            </a:r>
            <a:endParaRPr lang="fr-FR" dirty="0"/>
          </a:p>
          <a:p>
            <a:endParaRPr lang="fr-FR" dirty="0"/>
          </a:p>
          <a:p>
            <a:r>
              <a:rPr lang="fr-FR" dirty="0"/>
              <a:t>c) 1613-24</a:t>
            </a:r>
          </a:p>
          <a:p>
            <a:r>
              <a:rPr lang="fr-FR" dirty="0"/>
              <a:t>Retour des persécutions contre les chrétiens…</a:t>
            </a:r>
          </a:p>
          <a:p>
            <a:endParaRPr lang="fr-FR" dirty="0"/>
          </a:p>
          <a:p>
            <a:r>
              <a:rPr lang="fr-FR" dirty="0"/>
              <a:t>*1613 : Un an avant sa mort</a:t>
            </a:r>
          </a:p>
          <a:p>
            <a:r>
              <a:rPr lang="fr-FR" u="sng" dirty="0"/>
              <a:t>Tokugawa Ieyasu</a:t>
            </a:r>
            <a:r>
              <a:rPr lang="fr-FR" dirty="0"/>
              <a:t> interdit le christianisme</a:t>
            </a:r>
          </a:p>
          <a:p>
            <a:r>
              <a:rPr lang="fr-FR" dirty="0"/>
              <a:t>Les missionnaires étrangers sont massacrés ou expulsés</a:t>
            </a:r>
          </a:p>
          <a:p>
            <a:r>
              <a:rPr lang="fr-FR" dirty="0"/>
              <a:t>Et les chrétiens japonais sont persécutés</a:t>
            </a:r>
          </a:p>
          <a:p>
            <a:endParaRPr lang="fr-FR" dirty="0"/>
          </a:p>
          <a:p>
            <a:r>
              <a:rPr lang="fr-FR" dirty="0"/>
              <a:t>NB : Les chrétiens doivent apostasier</a:t>
            </a:r>
          </a:p>
          <a:p>
            <a:r>
              <a:rPr lang="fr-FR" dirty="0"/>
              <a:t>Et fouler aux pieds un crucifix</a:t>
            </a:r>
          </a:p>
          <a:p>
            <a:endParaRPr lang="fr-FR" dirty="0"/>
          </a:p>
          <a:p>
            <a:r>
              <a:rPr lang="fr-FR" dirty="0"/>
              <a:t>*1622 : Nouvelles persécutions à Nagasaki et Edo ; Et…</a:t>
            </a:r>
          </a:p>
          <a:p>
            <a:r>
              <a:rPr lang="fr-FR" dirty="0"/>
              <a:t>*1624 : Jugés trop prosélytes</a:t>
            </a:r>
          </a:p>
          <a:p>
            <a:r>
              <a:rPr lang="fr-FR" dirty="0"/>
              <a:t>Tous les Espagnols sont finalement expulsés…</a:t>
            </a:r>
          </a:p>
          <a:p>
            <a:endParaRPr lang="fr-FR" dirty="0"/>
          </a:p>
          <a:p>
            <a:r>
              <a:rPr lang="fr-FR" dirty="0"/>
              <a:t>*Et après les persécutions, l’éradication…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93DBA366-1D8B-EE97-33EE-E4C981C24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9977C02-9156-ED34-53E4-B6F2BB82EF07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5771C50-4697-B5D6-40A3-292B7EDFA1B0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41C166-22C9-DF77-4F38-1BCBA35E26DC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23E4E47-7645-6024-D5F2-2F92EE189BA2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DE50AD2-168E-71AF-438F-D14E300A3BE4}"/>
              </a:ext>
            </a:extLst>
          </p:cNvPr>
          <p:cNvSpPr/>
          <p:nvPr/>
        </p:nvSpPr>
        <p:spPr>
          <a:xfrm>
            <a:off x="6196126" y="3404714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327948-06D7-0824-DD8E-F59AFEB9719D}"/>
              </a:ext>
            </a:extLst>
          </p:cNvPr>
          <p:cNvSpPr/>
          <p:nvPr/>
        </p:nvSpPr>
        <p:spPr>
          <a:xfrm>
            <a:off x="10080881" y="3860800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57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C015-B102-5471-EF9A-591D9965B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A1EBA5-2E64-C036-8425-9E40D668588A}"/>
              </a:ext>
            </a:extLst>
          </p:cNvPr>
          <p:cNvSpPr/>
          <p:nvPr/>
        </p:nvSpPr>
        <p:spPr>
          <a:xfrm>
            <a:off x="82244" y="153535"/>
            <a:ext cx="5545394" cy="5948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d) 1637-1640 : Eradication du christianisme et expulsion des Portugais</a:t>
            </a:r>
            <a:endParaRPr lang="fr-FR" dirty="0"/>
          </a:p>
          <a:p>
            <a:endParaRPr lang="fr-FR" dirty="0"/>
          </a:p>
          <a:p>
            <a:r>
              <a:rPr lang="fr-FR" dirty="0"/>
              <a:t>d) 1637-40 : L’éradication du christianisme…</a:t>
            </a:r>
          </a:p>
          <a:p>
            <a:endParaRPr lang="fr-FR" dirty="0"/>
          </a:p>
          <a:p>
            <a:r>
              <a:rPr lang="fr-FR" dirty="0"/>
              <a:t>*1637-38 : Grande révolte chrétienne autour de Nagasaki</a:t>
            </a:r>
          </a:p>
          <a:p>
            <a:r>
              <a:rPr lang="fr-FR" dirty="0"/>
              <a:t>Les derniers chrétiens, 37 000 personnes, sont massacrés</a:t>
            </a:r>
          </a:p>
          <a:p>
            <a:endParaRPr lang="fr-FR" dirty="0"/>
          </a:p>
          <a:p>
            <a:r>
              <a:rPr lang="fr-FR" dirty="0"/>
              <a:t>NB : Le pouvoir japonais aidé par l’artillerie hollandaise</a:t>
            </a:r>
          </a:p>
          <a:p>
            <a:endParaRPr lang="fr-FR" dirty="0"/>
          </a:p>
          <a:p>
            <a:r>
              <a:rPr lang="fr-FR" dirty="0"/>
              <a:t>*1639 : Accusés d’avoir soutenu la révolte</a:t>
            </a:r>
          </a:p>
          <a:p>
            <a:r>
              <a:rPr lang="fr-FR" dirty="0"/>
              <a:t>Tous les Portugais sont à leur tour expulsés</a:t>
            </a:r>
          </a:p>
          <a:p>
            <a:endParaRPr lang="fr-FR" dirty="0"/>
          </a:p>
          <a:p>
            <a:r>
              <a:rPr lang="fr-FR" dirty="0"/>
              <a:t>*1640 : Des ambassadeurs portugais, venus pour rétablir des relations, sont décapités ; Et leur bateau est coulé</a:t>
            </a:r>
          </a:p>
          <a:p>
            <a:endParaRPr lang="fr-FR" dirty="0"/>
          </a:p>
          <a:p>
            <a:r>
              <a:rPr lang="fr-FR" dirty="0"/>
              <a:t>*Et la même année est décrété que…</a:t>
            </a:r>
          </a:p>
          <a:p>
            <a:r>
              <a:rPr lang="fr-FR" dirty="0"/>
              <a:t>Tout Japonais doit être inscrit dans un temple bouddhiste Le christianisme a pratiquement disparu</a:t>
            </a:r>
          </a:p>
          <a:p>
            <a:endParaRPr lang="fr-FR" dirty="0"/>
          </a:p>
          <a:p>
            <a:r>
              <a:rPr lang="fr-FR" dirty="0"/>
              <a:t>*Et enfin…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90F4DD8D-F516-4E53-3B7B-A87E2FCF3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AE47693-F40D-4C74-B503-18B544DDE41F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42CC43D-405F-7BC5-6E29-454A297D1A6C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DFC4800-D087-B3DA-C97C-38C35C19569D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48FD5C-1603-98D3-46DF-62280BBD2E95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FD3AEC-DF39-1985-BCE3-A11D2934F0B7}"/>
              </a:ext>
            </a:extLst>
          </p:cNvPr>
          <p:cNvSpPr/>
          <p:nvPr/>
        </p:nvSpPr>
        <p:spPr>
          <a:xfrm>
            <a:off x="6196126" y="3404714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3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50531-D7C8-972C-6BC7-5539C0AC6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E90D2-D26B-D114-F8D5-4D2C0EBD974E}"/>
              </a:ext>
            </a:extLst>
          </p:cNvPr>
          <p:cNvSpPr/>
          <p:nvPr/>
        </p:nvSpPr>
        <p:spPr>
          <a:xfrm>
            <a:off x="108774" y="153535"/>
            <a:ext cx="5468414" cy="4558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e) 1636-1641 : Le Japon se ferme presque totalement :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…</a:t>
            </a:r>
            <a:endParaRPr lang="fr-FR" sz="1700" b="1" dirty="0"/>
          </a:p>
          <a:p>
            <a:endParaRPr lang="fr-FR" sz="1700" dirty="0"/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e) 1636-41 : Le Japon se ferme…</a:t>
            </a:r>
          </a:p>
          <a:p>
            <a:endParaRPr lang="fr-FR" sz="1700" b="1" kern="100" dirty="0">
              <a:cs typeface="Times New Roman" panose="02020603050405020304" pitchFamily="18" charset="0"/>
            </a:endParaRPr>
          </a:p>
          <a:p>
            <a:r>
              <a:rPr lang="fr-FR" sz="1700" dirty="0"/>
              <a:t>*1630 : Le christianisme est en voie d’éradication</a:t>
            </a:r>
          </a:p>
          <a:p>
            <a:endParaRPr lang="fr-FR" sz="1700" dirty="0"/>
          </a:p>
          <a:p>
            <a:r>
              <a:rPr lang="fr-FR" sz="1700" dirty="0"/>
              <a:t>*Et pour le pouvoir shogunal d’Edo</a:t>
            </a:r>
          </a:p>
          <a:p>
            <a:r>
              <a:rPr lang="fr-FR" sz="1700" dirty="0"/>
              <a:t>Pour empêcher son réveil futur</a:t>
            </a:r>
          </a:p>
          <a:p>
            <a:r>
              <a:rPr lang="fr-FR" sz="1700" dirty="0"/>
              <a:t>Ou celui d’autres idées dangereuses pour le régime…</a:t>
            </a:r>
          </a:p>
          <a:p>
            <a:endParaRPr lang="fr-FR" sz="1700" dirty="0"/>
          </a:p>
          <a:p>
            <a:r>
              <a:rPr lang="fr-FR" sz="1700" dirty="0"/>
              <a:t>Il faut limiter</a:t>
            </a:r>
          </a:p>
          <a:p>
            <a:r>
              <a:rPr lang="fr-FR" sz="1700" dirty="0"/>
              <a:t>Les contacts de la population japonaise avec l’extérieur</a:t>
            </a:r>
            <a:endParaRPr lang="fr-FR" sz="1700" u="sng" dirty="0"/>
          </a:p>
          <a:p>
            <a:r>
              <a:rPr lang="fr-FR" sz="1700" u="sng" dirty="0"/>
              <a:t>Sans rompre totalement avec son commerce</a:t>
            </a:r>
          </a:p>
          <a:p>
            <a:endParaRPr lang="fr-FR" sz="1700" dirty="0"/>
          </a:p>
          <a:p>
            <a:r>
              <a:rPr lang="fr-FR" sz="1700" dirty="0"/>
              <a:t>*1630</a:t>
            </a:r>
          </a:p>
          <a:p>
            <a:r>
              <a:rPr lang="fr-FR" sz="1700" dirty="0"/>
              <a:t>Le pouvoir d’Edo choisit de fermer partiellement le pays</a:t>
            </a:r>
          </a:p>
          <a:p>
            <a:r>
              <a:rPr lang="fr-FR" sz="1700" dirty="0"/>
              <a:t>Et cela concernera d’abord les Japonais de l’extérieur…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07403C5F-CBBC-54DF-3B62-EE38F30F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22786C0-43C7-05E8-724A-DD4F443C3932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A3EE208-869E-B5BD-5A12-7EDE90406712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8A581D5-7AE7-40A6-0A37-4B688D919BA4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2A6ACF9-E13E-4248-38B4-CED91B69C2F3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8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4D8A6-B362-6569-1471-160CA468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2EC110-1BB8-8FF9-C7B1-76768FC43F33}"/>
              </a:ext>
            </a:extLst>
          </p:cNvPr>
          <p:cNvSpPr/>
          <p:nvPr/>
        </p:nvSpPr>
        <p:spPr>
          <a:xfrm>
            <a:off x="159224" y="153536"/>
            <a:ext cx="5017462" cy="616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e) 1636-1641 : 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Interdiction aux Japonais de sortir et de rentrer au Japon : Les communautés des </a:t>
            </a:r>
            <a:r>
              <a:rPr lang="fr-FR" sz="17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Nihon </a:t>
            </a:r>
            <a:r>
              <a:rPr lang="fr-FR" sz="1700" b="1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machis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isolées de leur mère-patrie ; …</a:t>
            </a:r>
            <a:endParaRPr lang="fr-FR" sz="1700" b="1" dirty="0"/>
          </a:p>
          <a:p>
            <a:endParaRPr lang="fr-FR" sz="1700" dirty="0"/>
          </a:p>
          <a:p>
            <a:r>
              <a:rPr lang="fr-FR" sz="1700" dirty="0"/>
              <a:t>*1630 : Les Japonais de l’extérieur sont perçus</a:t>
            </a:r>
          </a:p>
          <a:p>
            <a:r>
              <a:rPr lang="fr-FR" sz="1700" dirty="0"/>
              <a:t>Comme les Européens, comme une menace</a:t>
            </a:r>
          </a:p>
          <a:p>
            <a:endParaRPr lang="fr-FR" sz="1700" dirty="0"/>
          </a:p>
          <a:p>
            <a:r>
              <a:rPr lang="fr-FR" sz="1700" dirty="0"/>
              <a:t>*1636 : Les Japonais ne peuvent plus sortir, ni rentrer </a:t>
            </a:r>
          </a:p>
          <a:p>
            <a:r>
              <a:rPr lang="fr-FR" sz="1700" dirty="0"/>
              <a:t>*1638 : La construction de gros navires est interdite</a:t>
            </a:r>
          </a:p>
          <a:p>
            <a:endParaRPr lang="fr-FR" sz="1700" dirty="0"/>
          </a:p>
          <a:p>
            <a:r>
              <a:rPr lang="fr-FR" sz="1700" dirty="0"/>
              <a:t>*Deux conséquences…</a:t>
            </a:r>
          </a:p>
          <a:p>
            <a:endParaRPr lang="fr-FR" sz="1700" dirty="0"/>
          </a:p>
          <a:p>
            <a:r>
              <a:rPr lang="fr-FR" sz="1700" dirty="0"/>
              <a:t>- Fin des commerçants </a:t>
            </a:r>
            <a:r>
              <a:rPr lang="fr-FR" sz="1700" i="1" dirty="0"/>
              <a:t>hardis et aventureux</a:t>
            </a:r>
            <a:r>
              <a:rPr lang="fr-FR" sz="1700" dirty="0"/>
              <a:t> du siècle précédent, venus du Japon</a:t>
            </a:r>
          </a:p>
          <a:p>
            <a:endParaRPr lang="fr-FR" sz="1700" dirty="0"/>
          </a:p>
          <a:p>
            <a:r>
              <a:rPr lang="fr-FR" sz="1700" dirty="0"/>
              <a:t>- En revanche, malgré cela…</a:t>
            </a:r>
          </a:p>
          <a:p>
            <a:r>
              <a:rPr lang="fr-FR" sz="1700" dirty="0"/>
              <a:t>Dans les ports asiatiques, les </a:t>
            </a:r>
            <a:r>
              <a:rPr lang="fr-FR" sz="1700" i="1" dirty="0"/>
              <a:t>Nihon </a:t>
            </a:r>
            <a:r>
              <a:rPr lang="fr-FR" sz="1700" i="1" dirty="0" err="1"/>
              <a:t>machis</a:t>
            </a:r>
            <a:r>
              <a:rPr lang="fr-FR" sz="1700" dirty="0"/>
              <a:t> Communautés commerçantes extérieures</a:t>
            </a:r>
          </a:p>
          <a:p>
            <a:r>
              <a:rPr lang="fr-FR" sz="1700" dirty="0"/>
              <a:t>Isolées de leur mère-patrie, continuent à commercer et à s’associer aux Européens</a:t>
            </a:r>
          </a:p>
          <a:p>
            <a:endParaRPr lang="fr-FR" sz="1700" dirty="0"/>
          </a:p>
          <a:p>
            <a:r>
              <a:rPr lang="fr-FR" sz="1700" dirty="0"/>
              <a:t>NB : 1623 : Massacre d’Amboine : Les Hollandais exécutent 10 Anglais et 9 mercenaires japonais</a:t>
            </a:r>
          </a:p>
        </p:txBody>
      </p:sp>
      <p:pic>
        <p:nvPicPr>
          <p:cNvPr id="2" name="Image 1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B3E0A9D2-D59B-5328-6801-3221D58A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36" y="157262"/>
            <a:ext cx="6778437" cy="60223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972FC35-BEC2-B847-2DF2-3AB7459C5F99}"/>
              </a:ext>
            </a:extLst>
          </p:cNvPr>
          <p:cNvSpPr/>
          <p:nvPr/>
        </p:nvSpPr>
        <p:spPr>
          <a:xfrm>
            <a:off x="7691156" y="2630741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347680-5DA0-CA8E-7C87-46F7A8CC97FA}"/>
              </a:ext>
            </a:extLst>
          </p:cNvPr>
          <p:cNvSpPr/>
          <p:nvPr/>
        </p:nvSpPr>
        <p:spPr>
          <a:xfrm>
            <a:off x="6662765" y="2630741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E69DA99-825B-4DA0-5B92-82813AE637D6}"/>
              </a:ext>
            </a:extLst>
          </p:cNvPr>
          <p:cNvSpPr/>
          <p:nvPr/>
        </p:nvSpPr>
        <p:spPr>
          <a:xfrm>
            <a:off x="9287977" y="2702025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FFCC6B1-AADD-EF6C-3A2D-78176419EAE6}"/>
              </a:ext>
            </a:extLst>
          </p:cNvPr>
          <p:cNvSpPr/>
          <p:nvPr/>
        </p:nvSpPr>
        <p:spPr>
          <a:xfrm>
            <a:off x="7239343" y="3168418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C529C0-EBD9-06B8-4412-C0665392218B}"/>
              </a:ext>
            </a:extLst>
          </p:cNvPr>
          <p:cNvSpPr/>
          <p:nvPr/>
        </p:nvSpPr>
        <p:spPr>
          <a:xfrm>
            <a:off x="6929627" y="4304683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44E465-C5FA-B0C5-9416-9EBBF902D1A6}"/>
              </a:ext>
            </a:extLst>
          </p:cNvPr>
          <p:cNvSpPr/>
          <p:nvPr/>
        </p:nvSpPr>
        <p:spPr>
          <a:xfrm>
            <a:off x="7432802" y="1930193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0B4DBDE-77B9-D81E-132C-60C92318FBBB}"/>
              </a:ext>
            </a:extLst>
          </p:cNvPr>
          <p:cNvSpPr/>
          <p:nvPr/>
        </p:nvSpPr>
        <p:spPr>
          <a:xfrm>
            <a:off x="8286782" y="1641986"/>
            <a:ext cx="151008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1D8FF7-AC88-65A6-131C-FFBA14639EDC}"/>
              </a:ext>
            </a:extLst>
          </p:cNvPr>
          <p:cNvSpPr/>
          <p:nvPr/>
        </p:nvSpPr>
        <p:spPr>
          <a:xfrm>
            <a:off x="10329333" y="331358"/>
            <a:ext cx="244186" cy="227441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6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27311-6B43-D644-34D7-E440E7B4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DE696E-002C-C643-EEAA-B207F7D812C6}"/>
              </a:ext>
            </a:extLst>
          </p:cNvPr>
          <p:cNvSpPr/>
          <p:nvPr/>
        </p:nvSpPr>
        <p:spPr>
          <a:xfrm>
            <a:off x="159223" y="153536"/>
            <a:ext cx="5386171" cy="61277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e) 1636-1641 : … Le c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ommerce extérieur concentré à Nagasaki et limité aux Coréens, aux Chinois et aux Hollandais de la VOC, </a:t>
            </a:r>
            <a:r>
              <a:rPr lang="fr-FR" sz="1700" b="1" dirty="0"/>
              <a:t>seuls Européens autorisés à commercer avec le Japon</a:t>
            </a:r>
            <a:endParaRPr lang="fr-FR" sz="17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700" dirty="0"/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*1641 : Fermeture presque totale du commerce…</a:t>
            </a:r>
          </a:p>
          <a:p>
            <a:endParaRPr lang="fr-FR" sz="17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*Avec le double-souci de maintenir et de contrôler</a:t>
            </a:r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Son commerce extérieur, le pouvoir japonais choisit</a:t>
            </a:r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D’en limiter les accès et les bénéficiaires</a:t>
            </a:r>
          </a:p>
          <a:p>
            <a:endParaRPr lang="fr-FR" sz="17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700" kern="100" dirty="0">
                <a:ea typeface="Aptos" panose="020B0004020202020204" pitchFamily="34" charset="0"/>
                <a:cs typeface="Times New Roman" panose="02020603050405020304" pitchFamily="18" charset="0"/>
              </a:rPr>
              <a:t>*1641 : Le c</a:t>
            </a:r>
            <a:r>
              <a:rPr lang="fr-FR" sz="1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ommerce extérieur est concentré à Nagasaki (fermeture de Hirado) ; Et il est limité…</a:t>
            </a:r>
          </a:p>
          <a:p>
            <a:endParaRPr lang="fr-FR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700" dirty="0"/>
              <a:t>- Aux Chinois et aux Coréens</a:t>
            </a:r>
          </a:p>
          <a:p>
            <a:r>
              <a:rPr lang="fr-FR" sz="1700" dirty="0"/>
              <a:t>Moyennant des contrôles sévères</a:t>
            </a:r>
          </a:p>
          <a:p>
            <a:endParaRPr lang="fr-FR" sz="1700" dirty="0"/>
          </a:p>
          <a:p>
            <a:r>
              <a:rPr lang="fr-FR" sz="1700" dirty="0"/>
              <a:t>- </a:t>
            </a:r>
            <a:r>
              <a:rPr lang="fr-FR" sz="1700" u="sng" dirty="0"/>
              <a:t>Aux Hollandais de la VOC</a:t>
            </a:r>
          </a:p>
          <a:p>
            <a:r>
              <a:rPr lang="fr-FR" sz="1700" u="sng" dirty="0"/>
              <a:t>Seuls Européens autorisés à commercer avec le Japon</a:t>
            </a:r>
          </a:p>
          <a:p>
            <a:r>
              <a:rPr lang="fr-FR" sz="1700" dirty="0"/>
              <a:t>Mais pour cela</a:t>
            </a:r>
          </a:p>
          <a:p>
            <a:r>
              <a:rPr lang="fr-FR" sz="1700" dirty="0"/>
              <a:t>Ils sont ghettoïsés sur l’île de Deshima, à Nagasaki</a:t>
            </a:r>
          </a:p>
          <a:p>
            <a:endParaRPr lang="fr-FR" sz="1700" dirty="0"/>
          </a:p>
          <a:p>
            <a:r>
              <a:rPr lang="fr-FR" sz="1700" dirty="0"/>
              <a:t>*4</a:t>
            </a:r>
            <a:r>
              <a:rPr lang="fr-FR" sz="1700" baseline="30000" dirty="0"/>
              <a:t>ème</a:t>
            </a:r>
            <a:r>
              <a:rPr lang="fr-FR" sz="1700" dirty="0"/>
              <a:t> et dernier chapitre…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1B509549-BF64-6A03-3875-88B9BEAB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E71AC60-6331-32B5-E150-F64478742B6A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69F4A2F-9E65-9469-78D8-069138424532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FD7D772-29EA-DD41-692C-99F22EBAA1EB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F6FFC8-B075-2CA0-4B42-570736CA5C0E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9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1C0F8-01F3-B024-CD93-6B8F0546A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541419-7FFB-046F-3626-81BA23E4851F}"/>
              </a:ext>
            </a:extLst>
          </p:cNvPr>
          <p:cNvSpPr/>
          <p:nvPr/>
        </p:nvSpPr>
        <p:spPr>
          <a:xfrm>
            <a:off x="159223" y="153536"/>
            <a:ext cx="5386171" cy="5902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7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Malgré la fermeture, développement économique et social du Japon : </a:t>
            </a:r>
            <a:r>
              <a:rPr lang="fr-FR" sz="17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fr-FR" sz="1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ssor agricole et démographique ; Progression de l’enseignement ; …</a:t>
            </a:r>
            <a:endParaRPr lang="fr-FR" sz="1700" dirty="0"/>
          </a:p>
          <a:p>
            <a:endParaRPr lang="fr-FR" sz="1700" dirty="0"/>
          </a:p>
          <a:p>
            <a:r>
              <a:rPr lang="fr-FR" sz="1700" dirty="0"/>
              <a:t>4) 1613-41 : Le </a:t>
            </a:r>
            <a:r>
              <a:rPr lang="fr-FR" sz="1700" i="1" dirty="0" err="1"/>
              <a:t>Sakoku</a:t>
            </a:r>
            <a:r>
              <a:rPr lang="fr-FR" sz="1700" dirty="0"/>
              <a:t> ; Mais paradoxalement…</a:t>
            </a:r>
          </a:p>
          <a:p>
            <a:r>
              <a:rPr lang="fr-FR" sz="1700" dirty="0"/>
              <a:t>En dépit de cette relative fermeture à l’extérieur</a:t>
            </a:r>
          </a:p>
          <a:p>
            <a:r>
              <a:rPr lang="fr-FR" sz="1700" dirty="0"/>
              <a:t>A l’intérieur, la paix shogunale favorise</a:t>
            </a:r>
          </a:p>
          <a:p>
            <a:r>
              <a:rPr lang="fr-FR" sz="1700" dirty="0"/>
              <a:t>Le développement économique et social du Japon</a:t>
            </a:r>
          </a:p>
          <a:p>
            <a:endParaRPr lang="fr-FR" sz="1700" dirty="0"/>
          </a:p>
          <a:p>
            <a:r>
              <a:rPr lang="fr-FR" sz="1700" dirty="0"/>
              <a:t>*Quatre points…</a:t>
            </a:r>
          </a:p>
          <a:p>
            <a:endParaRPr lang="fr-FR" sz="1700" dirty="0"/>
          </a:p>
          <a:p>
            <a:r>
              <a:rPr lang="fr-FR" sz="1700" dirty="0"/>
              <a:t>a) Avec l’essor de la propriété paysanne depuis Hideyoshi</a:t>
            </a:r>
          </a:p>
          <a:p>
            <a:r>
              <a:rPr lang="fr-FR" sz="1700" dirty="0"/>
              <a:t>Les rendements agricoles augmentent</a:t>
            </a:r>
          </a:p>
          <a:p>
            <a:r>
              <a:rPr lang="fr-FR" sz="1700" dirty="0"/>
              <a:t>Le niveau de vie des paysans s’améliore</a:t>
            </a:r>
          </a:p>
          <a:p>
            <a:r>
              <a:rPr lang="fr-FR" sz="1700" dirty="0"/>
              <a:t>Et la population augmente</a:t>
            </a:r>
          </a:p>
          <a:p>
            <a:r>
              <a:rPr lang="fr-FR" sz="1700" dirty="0"/>
              <a:t>- 1200 : 7 millions d’habitants</a:t>
            </a:r>
          </a:p>
          <a:p>
            <a:r>
              <a:rPr lang="fr-FR" sz="1700" dirty="0"/>
              <a:t>- 1600 : 13 millions</a:t>
            </a:r>
          </a:p>
          <a:p>
            <a:r>
              <a:rPr lang="fr-FR" sz="1700" dirty="0"/>
              <a:t>- 1750 : 30 millions</a:t>
            </a:r>
          </a:p>
          <a:p>
            <a:endParaRPr lang="fr-FR" sz="1700" dirty="0"/>
          </a:p>
          <a:p>
            <a:r>
              <a:rPr lang="fr-FR" sz="1700" dirty="0"/>
              <a:t>b) Grâce aux samouraïs, l’enseignement progresse</a:t>
            </a:r>
          </a:p>
          <a:p>
            <a:r>
              <a:rPr lang="fr-FR" sz="1700" dirty="0"/>
              <a:t>*1800 : 45 % des hommes et 15 % des femmes sont alphabétisés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535538E8-89E4-8279-F978-AAC8319A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CD7D40-843A-9121-5EEE-556D08A3EF9A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C033A4F-06D1-FD2D-0946-748CF0EB2C93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DE4B34-A28C-87F2-2840-9A14EE0A0255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DD22DA-7B12-0EAD-E579-C9B6B28AD00E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650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38BA-AE65-DE82-AE86-9DD8C045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45F035-EFEC-6E92-45B1-C67BE226CEF1}"/>
              </a:ext>
            </a:extLst>
          </p:cNvPr>
          <p:cNvSpPr/>
          <p:nvPr/>
        </p:nvSpPr>
        <p:spPr>
          <a:xfrm>
            <a:off x="159223" y="153536"/>
            <a:ext cx="5386171" cy="5967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fr-F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… Dans les villes en expansion, développement d’un marché national et d’une bourgeoisie manufacturière et marchande</a:t>
            </a:r>
            <a:endParaRPr lang="fr-FR" dirty="0"/>
          </a:p>
          <a:p>
            <a:endParaRPr lang="fr-FR" dirty="0"/>
          </a:p>
          <a:p>
            <a:r>
              <a:rPr lang="fr-FR" dirty="0"/>
              <a:t>c) Malgré la politique du pouvoir d’Edo</a:t>
            </a:r>
          </a:p>
          <a:p>
            <a:r>
              <a:rPr lang="fr-FR" i="1" dirty="0"/>
              <a:t>Qui figent les mentalités dans l’archaïsme</a:t>
            </a:r>
          </a:p>
          <a:p>
            <a:endParaRPr lang="fr-FR" i="1" dirty="0"/>
          </a:p>
          <a:p>
            <a:r>
              <a:rPr lang="fr-FR" i="1" dirty="0"/>
              <a:t>*</a:t>
            </a:r>
            <a:r>
              <a:rPr lang="fr-FR" dirty="0"/>
              <a:t>1600-1800 : Progressivement…</a:t>
            </a:r>
          </a:p>
          <a:p>
            <a:r>
              <a:rPr lang="fr-FR" dirty="0"/>
              <a:t>La société devient moins rigide</a:t>
            </a:r>
          </a:p>
          <a:p>
            <a:r>
              <a:rPr lang="fr-FR" dirty="0"/>
              <a:t>Et le développement de la consommation des élites</a:t>
            </a:r>
          </a:p>
          <a:p>
            <a:r>
              <a:rPr lang="fr-FR" dirty="0"/>
              <a:t>Facilite un afflux de population vers les villes</a:t>
            </a:r>
          </a:p>
          <a:p>
            <a:endParaRPr lang="fr-FR" dirty="0"/>
          </a:p>
          <a:p>
            <a:r>
              <a:rPr lang="fr-FR" dirty="0"/>
              <a:t>*Notamment à Edo, la capitale shogunale</a:t>
            </a:r>
          </a:p>
          <a:p>
            <a:r>
              <a:rPr lang="fr-FR" dirty="0"/>
              <a:t>Qui comprend 1 million d’habitants en 1800</a:t>
            </a:r>
          </a:p>
          <a:p>
            <a:r>
              <a:rPr lang="fr-FR" dirty="0"/>
              <a:t>NB : Kyoto et Osaka, 500 000 habitants chacune</a:t>
            </a:r>
          </a:p>
          <a:p>
            <a:endParaRPr lang="fr-FR" dirty="0"/>
          </a:p>
          <a:p>
            <a:r>
              <a:rPr lang="fr-FR" dirty="0"/>
              <a:t>*Edo…</a:t>
            </a:r>
          </a:p>
          <a:p>
            <a:r>
              <a:rPr lang="fr-FR" dirty="0"/>
              <a:t>- Où chaque daimyo doit entretenir une cour</a:t>
            </a:r>
          </a:p>
          <a:p>
            <a:r>
              <a:rPr lang="fr-FR" dirty="0"/>
              <a:t>- Où le shogun protège les activités artisanales et commerciales</a:t>
            </a:r>
          </a:p>
          <a:p>
            <a:r>
              <a:rPr lang="fr-FR" dirty="0"/>
              <a:t>Edo devient le cœur d’un vaste marché national…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B83CBF5A-B2DC-31BD-8C5A-D9811652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F7EABE1-5226-5B7A-14DC-3B7CA5556453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4DD4963-6D38-6851-FCE5-AC1CDC42E5CB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EEEEC24-F54D-4042-E412-255965E094E0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F0A4677-58C6-F6DB-3215-FEA3BC8B77A0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271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4855-B31C-1F38-6192-94313974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6D11C2-D560-2155-A8FA-AB68D9EF3445}"/>
              </a:ext>
            </a:extLst>
          </p:cNvPr>
          <p:cNvSpPr/>
          <p:nvPr/>
        </p:nvSpPr>
        <p:spPr>
          <a:xfrm>
            <a:off x="97220" y="157262"/>
            <a:ext cx="5413467" cy="5413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fr-F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… Dans les villes en expansion, développement d’un marché national et d’une bourgeoisie manufacturière et marchande</a:t>
            </a:r>
            <a:endParaRPr lang="fr-FR" dirty="0"/>
          </a:p>
          <a:p>
            <a:endParaRPr lang="fr-FR" dirty="0"/>
          </a:p>
          <a:p>
            <a:r>
              <a:rPr lang="fr-FR" dirty="0"/>
              <a:t>d) Naissance d’un marché national…</a:t>
            </a:r>
          </a:p>
          <a:p>
            <a:endParaRPr lang="fr-FR" dirty="0"/>
          </a:p>
          <a:p>
            <a:r>
              <a:rPr lang="fr-FR" dirty="0"/>
              <a:t>*Grâce à l’unification et à la pacification intérieure</a:t>
            </a:r>
          </a:p>
          <a:p>
            <a:r>
              <a:rPr lang="fr-FR" dirty="0"/>
              <a:t>Les marchands des grandes villes commencent à exercer leurs activités à l’échelle de l’archipel tout entier</a:t>
            </a:r>
          </a:p>
          <a:p>
            <a:endParaRPr lang="fr-FR" dirty="0"/>
          </a:p>
          <a:p>
            <a:r>
              <a:rPr lang="fr-FR" dirty="0"/>
              <a:t>*Les classes marchande et manufacturière méprisées</a:t>
            </a:r>
          </a:p>
          <a:p>
            <a:r>
              <a:rPr lang="fr-FR" dirty="0"/>
              <a:t>S’enrichissent et menacent la suprématie</a:t>
            </a:r>
          </a:p>
          <a:p>
            <a:r>
              <a:rPr lang="fr-FR" dirty="0"/>
              <a:t>D’une aristocratie souvent très endettée auprès d’elle</a:t>
            </a:r>
          </a:p>
          <a:p>
            <a:endParaRPr lang="fr-FR" dirty="0"/>
          </a:p>
          <a:p>
            <a:r>
              <a:rPr lang="fr-FR" dirty="0"/>
              <a:t>NB : Comme dans l’Ancien Régime européen</a:t>
            </a:r>
          </a:p>
          <a:p>
            <a:r>
              <a:rPr lang="fr-FR" dirty="0"/>
              <a:t>Par l’endettement des nobles et leurs liens matrimoniaux avec la bourgeoisie</a:t>
            </a:r>
          </a:p>
          <a:p>
            <a:r>
              <a:rPr lang="fr-FR" i="1" dirty="0"/>
              <a:t>La frontière séparant l’aristocratie de la classe marchande commença à s’estomper</a:t>
            </a:r>
            <a:r>
              <a:rPr lang="fr-FR" dirty="0"/>
              <a:t>, </a:t>
            </a:r>
            <a:r>
              <a:rPr lang="fr-FR" dirty="0" err="1"/>
              <a:t>Reischauer</a:t>
            </a:r>
            <a:r>
              <a:rPr lang="fr-FR" dirty="0"/>
              <a:t>, p. 121</a:t>
            </a:r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E1F493CA-F369-7BC8-D2D3-E970B847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3388" r="7553" b="19658"/>
          <a:stretch/>
        </p:blipFill>
        <p:spPr>
          <a:xfrm rot="10800000">
            <a:off x="5678087" y="153535"/>
            <a:ext cx="6354690" cy="523126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ED26198-4206-B027-7C1E-45EA58EFED3A}"/>
              </a:ext>
            </a:extLst>
          </p:cNvPr>
          <p:cNvSpPr/>
          <p:nvPr/>
        </p:nvSpPr>
        <p:spPr>
          <a:xfrm>
            <a:off x="10210800" y="3709514"/>
            <a:ext cx="293379" cy="303686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7FCD795-C768-FCAF-DC2A-DE20D8975D4F}"/>
              </a:ext>
            </a:extLst>
          </p:cNvPr>
          <p:cNvSpPr/>
          <p:nvPr/>
        </p:nvSpPr>
        <p:spPr>
          <a:xfrm>
            <a:off x="8789893" y="3557114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1C7742-47AF-1DDD-2F1D-7C486B0419D8}"/>
              </a:ext>
            </a:extLst>
          </p:cNvPr>
          <p:cNvSpPr/>
          <p:nvPr/>
        </p:nvSpPr>
        <p:spPr>
          <a:xfrm>
            <a:off x="8537986" y="3676226"/>
            <a:ext cx="151008" cy="15240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E443D0F-5CDC-A57E-5253-A2C047CB8FB4}"/>
              </a:ext>
            </a:extLst>
          </p:cNvPr>
          <p:cNvSpPr/>
          <p:nvPr/>
        </p:nvSpPr>
        <p:spPr>
          <a:xfrm>
            <a:off x="6196126" y="3785157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1636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94346</TotalTime>
  <Words>1258</Words>
  <Application>Microsoft Office PowerPoint</Application>
  <PresentationFormat>Grand écran</PresentationFormat>
  <Paragraphs>205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732</cp:revision>
  <dcterms:created xsi:type="dcterms:W3CDTF">2023-07-15T08:08:34Z</dcterms:created>
  <dcterms:modified xsi:type="dcterms:W3CDTF">2025-02-11T12:00:54Z</dcterms:modified>
</cp:coreProperties>
</file>