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13164" r:id="rId2"/>
    <p:sldId id="13162" r:id="rId3"/>
    <p:sldId id="13204" r:id="rId4"/>
    <p:sldId id="13336" r:id="rId5"/>
    <p:sldId id="12591" r:id="rId6"/>
    <p:sldId id="997" r:id="rId7"/>
    <p:sldId id="13346" r:id="rId8"/>
    <p:sldId id="13133" r:id="rId9"/>
    <p:sldId id="13148" r:id="rId10"/>
    <p:sldId id="13152" r:id="rId11"/>
    <p:sldId id="12606" r:id="rId12"/>
    <p:sldId id="13158" r:id="rId13"/>
    <p:sldId id="13159" r:id="rId14"/>
    <p:sldId id="13176" r:id="rId15"/>
    <p:sldId id="13351" r:id="rId16"/>
    <p:sldId id="13252" r:id="rId17"/>
    <p:sldId id="13147" r:id="rId18"/>
    <p:sldId id="13156" r:id="rId19"/>
    <p:sldId id="994" r:id="rId20"/>
    <p:sldId id="13347" r:id="rId21"/>
    <p:sldId id="13151" r:id="rId22"/>
    <p:sldId id="13149" r:id="rId23"/>
    <p:sldId id="13150" r:id="rId24"/>
    <p:sldId id="13132" r:id="rId25"/>
    <p:sldId id="13136" r:id="rId26"/>
    <p:sldId id="13135" r:id="rId27"/>
    <p:sldId id="13153" r:id="rId28"/>
    <p:sldId id="13352" r:id="rId29"/>
    <p:sldId id="13154" r:id="rId30"/>
    <p:sldId id="13137" r:id="rId31"/>
    <p:sldId id="13353" r:id="rId32"/>
    <p:sldId id="13253" r:id="rId33"/>
    <p:sldId id="13350" r:id="rId34"/>
    <p:sldId id="13155" r:id="rId35"/>
    <p:sldId id="13138" r:id="rId36"/>
    <p:sldId id="13238" r:id="rId37"/>
    <p:sldId id="13364" r:id="rId38"/>
    <p:sldId id="13365" r:id="rId39"/>
    <p:sldId id="13267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370F5-D647-4ABD-8D02-0A0548DFCB5B}" v="1" dt="2025-04-29T09:50:12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48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5:34.293" v="27" actId="47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  <pc:picChg chg="del">
          <ac:chgData name="Christophe JENTA" userId="8d1209f4831e9c53" providerId="LiveId" clId="{745370F5-D647-4ABD-8D02-0A0548DFCB5B}" dt="2025-04-29T09:51:11.639" v="6" actId="478"/>
          <ac:picMkLst>
            <pc:docMk/>
            <pc:sldMk cId="1247421863" sldId="994"/>
            <ac:picMk id="38" creationId="{72A7067E-6CF9-C103-6471-F3625D7E4EDF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780617583" sldId="1000"/>
        </pc:sldMkLst>
      </pc:sldChg>
      <pc:sldChg chg="delSp add del mod">
        <pc:chgData name="Christophe JENTA" userId="8d1209f4831e9c53" providerId="LiveId" clId="{745370F5-D647-4ABD-8D02-0A0548DFCB5B}" dt="2025-04-29T09:55:05.725" v="26" actId="47"/>
        <pc:sldMkLst>
          <pc:docMk/>
          <pc:sldMk cId="3490898107" sldId="1001"/>
        </pc:sldMkLst>
        <pc:picChg chg="del">
          <ac:chgData name="Christophe JENTA" userId="8d1209f4831e9c53" providerId="LiveId" clId="{745370F5-D647-4ABD-8D02-0A0548DFCB5B}" dt="2025-04-29T09:52:06.948" v="25" actId="478"/>
          <ac:picMkLst>
            <pc:docMk/>
            <pc:sldMk cId="3490898107" sldId="1001"/>
            <ac:picMk id="20" creationId="{3FB6067F-1C93-5B0F-8709-A89FE4188680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  <pc:picChg chg="del">
          <ac:chgData name="Christophe JENTA" userId="8d1209f4831e9c53" providerId="LiveId" clId="{745370F5-D647-4ABD-8D02-0A0548DFCB5B}" dt="2025-04-29T09:51:05.523" v="4" actId="478"/>
          <ac:picMkLst>
            <pc:docMk/>
            <pc:sldMk cId="2409108060" sldId="12606"/>
            <ac:picMk id="19" creationId="{016D886B-F433-F9C4-4D79-32FB3F8C0346}"/>
          </ac:picMkLst>
        </pc:picChg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060782881" sldId="12612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  <pc:picChg chg="del">
          <ac:chgData name="Christophe JENTA" userId="8d1209f4831e9c53" providerId="LiveId" clId="{745370F5-D647-4ABD-8D02-0A0548DFCB5B}" dt="2025-04-29T09:51:19.822" v="9" actId="478"/>
          <ac:picMkLst>
            <pc:docMk/>
            <pc:sldMk cId="2987160675" sldId="13132"/>
            <ac:picMk id="4" creationId="{514A26CE-DC80-623D-F933-99FCF1C2931A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  <pc:picChg chg="del">
          <ac:chgData name="Christophe JENTA" userId="8d1209f4831e9c53" providerId="LiveId" clId="{745370F5-D647-4ABD-8D02-0A0548DFCB5B}" dt="2025-04-29T09:51:24.132" v="12" actId="478"/>
          <ac:picMkLst>
            <pc:docMk/>
            <pc:sldMk cId="3865771323" sldId="13135"/>
            <ac:picMk id="4" creationId="{9860A5DF-52FB-A24B-57E0-9BBDBEBC8F2C}"/>
          </ac:picMkLst>
        </pc:picChg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  <pc:picChg chg="del">
          <ac:chgData name="Christophe JENTA" userId="8d1209f4831e9c53" providerId="LiveId" clId="{745370F5-D647-4ABD-8D02-0A0548DFCB5B}" dt="2025-04-29T09:51:21.021" v="10" actId="478"/>
          <ac:picMkLst>
            <pc:docMk/>
            <pc:sldMk cId="2418480127" sldId="13136"/>
            <ac:picMk id="5" creationId="{9FF51185-6F36-7A5C-E0F5-44835450F8E3}"/>
          </ac:picMkLst>
        </pc:picChg>
        <pc:picChg chg="del">
          <ac:chgData name="Christophe JENTA" userId="8d1209f4831e9c53" providerId="LiveId" clId="{745370F5-D647-4ABD-8D02-0A0548DFCB5B}" dt="2025-04-29T09:51:22.692" v="11" actId="478"/>
          <ac:picMkLst>
            <pc:docMk/>
            <pc:sldMk cId="2418480127" sldId="13136"/>
            <ac:picMk id="6" creationId="{227290FD-778E-E283-EEB1-D192AF58F370}"/>
          </ac:picMkLst>
        </pc:picChg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  <pc:picChg chg="del">
          <ac:chgData name="Christophe JENTA" userId="8d1209f4831e9c53" providerId="LiveId" clId="{745370F5-D647-4ABD-8D02-0A0548DFCB5B}" dt="2025-04-29T09:51:32.318" v="17" actId="478"/>
          <ac:picMkLst>
            <pc:docMk/>
            <pc:sldMk cId="3473283674" sldId="13137"/>
            <ac:picMk id="39" creationId="{DC6EB7E6-7ED2-1050-8799-EC12E8DF76DE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  <pc:picChg chg="del">
          <ac:chgData name="Christophe JENTA" userId="8d1209f4831e9c53" providerId="LiveId" clId="{745370F5-D647-4ABD-8D02-0A0548DFCB5B}" dt="2025-04-29T09:51:01.556" v="2" actId="478"/>
          <ac:picMkLst>
            <pc:docMk/>
            <pc:sldMk cId="2522681684" sldId="13148"/>
            <ac:picMk id="17" creationId="{EB28108D-CD04-222B-6C35-BA394A769F8F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  <pc:picChg chg="del">
          <ac:chgData name="Christophe JENTA" userId="8d1209f4831e9c53" providerId="LiveId" clId="{745370F5-D647-4ABD-8D02-0A0548DFCB5B}" dt="2025-04-29T09:51:18.399" v="8" actId="478"/>
          <ac:picMkLst>
            <pc:docMk/>
            <pc:sldMk cId="3718160313" sldId="13150"/>
            <ac:picMk id="14" creationId="{4279D7CD-1C2F-BDC2-1CD2-47BD09145D7F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  <pc:picChg chg="del">
          <ac:chgData name="Christophe JENTA" userId="8d1209f4831e9c53" providerId="LiveId" clId="{745370F5-D647-4ABD-8D02-0A0548DFCB5B}" dt="2025-04-29T09:51:03.904" v="3" actId="478"/>
          <ac:picMkLst>
            <pc:docMk/>
            <pc:sldMk cId="1857858322" sldId="13152"/>
            <ac:picMk id="7" creationId="{8A6193E4-5DB8-87F1-ECAC-86C5700A9172}"/>
          </ac:picMkLst>
        </pc:picChg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  <pc:picChg chg="del">
          <ac:chgData name="Christophe JENTA" userId="8d1209f4831e9c53" providerId="LiveId" clId="{745370F5-D647-4ABD-8D02-0A0548DFCB5B}" dt="2025-04-29T09:51:28.297" v="15" actId="478"/>
          <ac:picMkLst>
            <pc:docMk/>
            <pc:sldMk cId="1950949934" sldId="13153"/>
            <ac:picMk id="42" creationId="{117D2520-BA06-1DB6-2608-1A37FEE6FE46}"/>
          </ac:picMkLst>
        </pc:picChg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  <pc:picChg chg="del">
          <ac:chgData name="Christophe JENTA" userId="8d1209f4831e9c53" providerId="LiveId" clId="{745370F5-D647-4ABD-8D02-0A0548DFCB5B}" dt="2025-04-29T09:51:30.819" v="16" actId="478"/>
          <ac:picMkLst>
            <pc:docMk/>
            <pc:sldMk cId="2201218659" sldId="13154"/>
            <ac:picMk id="43" creationId="{8C18DF1D-8AF8-20C8-9D3C-4DC4D2498B5A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  <pc:picChg chg="del">
          <ac:chgData name="Christophe JENTA" userId="8d1209f4831e9c53" providerId="LiveId" clId="{745370F5-D647-4ABD-8D02-0A0548DFCB5B}" dt="2025-04-29T09:51:06.759" v="5" actId="478"/>
          <ac:picMkLst>
            <pc:docMk/>
            <pc:sldMk cId="2801542117" sldId="13158"/>
            <ac:picMk id="33" creationId="{89C96429-A896-01CD-8C3E-CCE703C35E64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539409700" sldId="13166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914637956" sldId="13169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398025286" sldId="13170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2874252401" sldId="13171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242643047" sldId="13172"/>
        </pc:sldMkLst>
      </pc:sldChg>
      <pc:sldChg chg="delSp add del mod">
        <pc:chgData name="Christophe JENTA" userId="8d1209f4831e9c53" providerId="LiveId" clId="{745370F5-D647-4ABD-8D02-0A0548DFCB5B}" dt="2025-04-29T09:55:34.293" v="27" actId="47"/>
        <pc:sldMkLst>
          <pc:docMk/>
          <pc:sldMk cId="3211553572" sldId="13173"/>
        </pc:sldMkLst>
        <pc:picChg chg="del">
          <ac:chgData name="Christophe JENTA" userId="8d1209f4831e9c53" providerId="LiveId" clId="{745370F5-D647-4ABD-8D02-0A0548DFCB5B}" dt="2025-04-29T09:51:55.745" v="22" actId="478"/>
          <ac:picMkLst>
            <pc:docMk/>
            <pc:sldMk cId="3211553572" sldId="13173"/>
            <ac:picMk id="4" creationId="{EBCA0C90-2B8A-9A77-3839-4BA544823E85}"/>
          </ac:picMkLst>
        </pc:picChg>
        <pc:picChg chg="del">
          <ac:chgData name="Christophe JENTA" userId="8d1209f4831e9c53" providerId="LiveId" clId="{745370F5-D647-4ABD-8D02-0A0548DFCB5B}" dt="2025-04-29T09:51:56.311" v="23" actId="478"/>
          <ac:picMkLst>
            <pc:docMk/>
            <pc:sldMk cId="3211553572" sldId="13173"/>
            <ac:picMk id="22" creationId="{7F628F85-FCC7-7AA6-11A0-4F66F8E24FAB}"/>
          </ac:picMkLst>
        </pc:picChg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3136066486" sldId="13174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3233691726" sldId="13177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2745778830" sldId="13178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808987593" sldId="13186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4104751075" sldId="13192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040728144" sldId="13196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071169686" sldId="13229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4198894336" sldId="13254"/>
        </pc:sldMkLst>
      </pc:sldChg>
      <pc:sldChg chg="delSp add del mod">
        <pc:chgData name="Christophe JENTA" userId="8d1209f4831e9c53" providerId="LiveId" clId="{745370F5-D647-4ABD-8D02-0A0548DFCB5B}" dt="2025-04-29T09:55:34.293" v="27" actId="47"/>
        <pc:sldMkLst>
          <pc:docMk/>
          <pc:sldMk cId="2125185414" sldId="13255"/>
        </pc:sldMkLst>
        <pc:picChg chg="del">
          <ac:chgData name="Christophe JENTA" userId="8d1209f4831e9c53" providerId="LiveId" clId="{745370F5-D647-4ABD-8D02-0A0548DFCB5B}" dt="2025-04-29T09:51:47.612" v="21" actId="478"/>
          <ac:picMkLst>
            <pc:docMk/>
            <pc:sldMk cId="2125185414" sldId="13255"/>
            <ac:picMk id="2" creationId="{9A8B3225-1578-BC4A-FDB1-B769B82A9CC7}"/>
          </ac:picMkLst>
        </pc:picChg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1087807556" sldId="13256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2341433013" sldId="13257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914671181" sldId="13258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3118675770" sldId="13259"/>
        </pc:sldMkLst>
      </pc:sldChg>
      <pc:sldChg chg="delSp add del mod">
        <pc:chgData name="Christophe JENTA" userId="8d1209f4831e9c53" providerId="LiveId" clId="{745370F5-D647-4ABD-8D02-0A0548DFCB5B}" dt="2025-04-29T09:55:34.293" v="27" actId="47"/>
        <pc:sldMkLst>
          <pc:docMk/>
          <pc:sldMk cId="2505937206" sldId="13260"/>
        </pc:sldMkLst>
        <pc:picChg chg="del">
          <ac:chgData name="Christophe JENTA" userId="8d1209f4831e9c53" providerId="LiveId" clId="{745370F5-D647-4ABD-8D02-0A0548DFCB5B}" dt="2025-04-29T09:51:57.638" v="24" actId="478"/>
          <ac:picMkLst>
            <pc:docMk/>
            <pc:sldMk cId="2505937206" sldId="13260"/>
            <ac:picMk id="2" creationId="{725DE51E-2139-5C87-AEBE-12A078D9AE86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611874281" sldId="13310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1826041737" sldId="13311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870786359" sldId="13312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4184556983" sldId="13313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401878438" sldId="13314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131091472" sldId="13316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540542834" sldId="13317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928770195" sldId="13319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  <pc:picChg chg="del">
          <ac:chgData name="Christophe JENTA" userId="8d1209f4831e9c53" providerId="LiveId" clId="{745370F5-D647-4ABD-8D02-0A0548DFCB5B}" dt="2025-04-29T09:51:14.115" v="7" actId="478"/>
          <ac:picMkLst>
            <pc:docMk/>
            <pc:sldMk cId="2046687059" sldId="13347"/>
            <ac:picMk id="38" creationId="{96FEC59E-A06C-1DE3-C62F-4668FCCEAA19}"/>
          </ac:picMkLst>
        </pc:picChg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  <pc:picChg chg="del">
          <ac:chgData name="Christophe JENTA" userId="8d1209f4831e9c53" providerId="LiveId" clId="{745370F5-D647-4ABD-8D02-0A0548DFCB5B}" dt="2025-04-29T09:51:39.622" v="20" actId="478"/>
          <ac:picMkLst>
            <pc:docMk/>
            <pc:sldMk cId="2062926474" sldId="13350"/>
            <ac:picMk id="41" creationId="{5F6FDAAD-935A-CDA5-0890-96086DC02859}"/>
          </ac:picMkLst>
        </pc:picChg>
        <pc:picChg chg="del">
          <ac:chgData name="Christophe JENTA" userId="8d1209f4831e9c53" providerId="LiveId" clId="{745370F5-D647-4ABD-8D02-0A0548DFCB5B}" dt="2025-04-29T09:51:38.516" v="19" actId="478"/>
          <ac:picMkLst>
            <pc:docMk/>
            <pc:sldMk cId="2062926474" sldId="13350"/>
            <ac:picMk id="42" creationId="{E439F50A-8FC9-A387-496B-B23FE7697A81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  <pc:picChg chg="del mod">
          <ac:chgData name="Christophe JENTA" userId="8d1209f4831e9c53" providerId="LiveId" clId="{745370F5-D647-4ABD-8D02-0A0548DFCB5B}" dt="2025-04-29T09:51:25.330" v="14" actId="478"/>
          <ac:picMkLst>
            <pc:docMk/>
            <pc:sldMk cId="2759616424" sldId="13352"/>
            <ac:picMk id="5" creationId="{4DF4C22C-833A-6F11-748C-2BBC5DF2AE9F}"/>
          </ac:picMkLst>
        </pc:picChg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  <pc:picChg chg="del">
          <ac:chgData name="Christophe JENTA" userId="8d1209f4831e9c53" providerId="LiveId" clId="{745370F5-D647-4ABD-8D02-0A0548DFCB5B}" dt="2025-04-29T09:51:35.936" v="18" actId="478"/>
          <ac:picMkLst>
            <pc:docMk/>
            <pc:sldMk cId="2433196331" sldId="13353"/>
            <ac:picMk id="39" creationId="{D1B474BA-EB62-36DD-5F82-1C07EF200AFC}"/>
          </ac:picMkLst>
        </pc:picChg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1474163732" sldId="13354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395364604" sldId="13355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2265437348" sldId="13356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1585258681" sldId="13357"/>
        </pc:sldMkLst>
      </pc:sldChg>
      <pc:sldChg chg="add del">
        <pc:chgData name="Christophe JENTA" userId="8d1209f4831e9c53" providerId="LiveId" clId="{745370F5-D647-4ABD-8D02-0A0548DFCB5B}" dt="2025-04-29T09:55:34.293" v="27" actId="47"/>
        <pc:sldMkLst>
          <pc:docMk/>
          <pc:sldMk cId="3135271449" sldId="13358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1303084747" sldId="13366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910620827" sldId="13367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3665720077" sldId="13368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1832043419" sldId="13369"/>
        </pc:sldMkLst>
      </pc:sldChg>
      <pc:sldChg chg="add del">
        <pc:chgData name="Christophe JENTA" userId="8d1209f4831e9c53" providerId="LiveId" clId="{745370F5-D647-4ABD-8D02-0A0548DFCB5B}" dt="2025-04-29T09:55:05.725" v="26" actId="47"/>
        <pc:sldMkLst>
          <pc:docMk/>
          <pc:sldMk cId="1257712248" sldId="133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B1F70-0551-CB15-A46A-E8D8D9BC5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E33380-BB77-13A4-402D-68B267BCD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7F8CEB-00F5-2336-9E6F-6CA83606E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FA8E82-C2F3-6DA0-78F9-096AD33FF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0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7C6A8-D113-903C-219E-8B279D467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17BC719-A2D5-6F65-73D9-16004C12E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749FDC9-53E3-8F65-B220-0E6BDB92E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4D15DF-4E1A-DD66-6683-302881B70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18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17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02D4B-676E-9B9F-76B8-21909F50B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0002CF8-D2AE-F538-9904-9BA062D6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29 avril 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2025 (12/15)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latin typeface="+mn-lt"/>
              </a:rPr>
              <a:t>1816-1863 : Colonisation et partage de l’Insulinde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Les Indes néerlandaises, la Malaisie britannique et les Philippines espagnoles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CAD15C4-A901-3490-F73A-11FF1E47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956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F029C-7986-5F5C-44E7-9F3EA2445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C9FE09BC-0CE5-A356-4EF3-A44DA5A7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26D087-9819-20CD-12D3-7DE1CAED7CD8}"/>
              </a:ext>
            </a:extLst>
          </p:cNvPr>
          <p:cNvSpPr/>
          <p:nvPr/>
        </p:nvSpPr>
        <p:spPr>
          <a:xfrm>
            <a:off x="109181" y="109184"/>
            <a:ext cx="4016009" cy="37240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1817-1821 : Révoltes populaires : A Amboine, rébellion dirigée par </a:t>
            </a:r>
            <a:r>
              <a:rPr lang="fr-FR" sz="1600" b="1" dirty="0" err="1"/>
              <a:t>Pattimura</a:t>
            </a:r>
            <a:r>
              <a:rPr lang="fr-FR" sz="1600" b="1" dirty="0"/>
              <a:t> ; …</a:t>
            </a:r>
          </a:p>
          <a:p>
            <a:endParaRPr lang="fr-FR" sz="1700" dirty="0"/>
          </a:p>
          <a:p>
            <a:r>
              <a:rPr lang="fr-FR" sz="1700" dirty="0"/>
              <a:t>*Mai 1817 : A Amboine…</a:t>
            </a:r>
          </a:p>
          <a:p>
            <a:r>
              <a:rPr lang="fr-FR" sz="1700" dirty="0"/>
              <a:t>NB : Dont la population a été esclavagisée</a:t>
            </a:r>
          </a:p>
          <a:p>
            <a:r>
              <a:rPr lang="fr-FR" sz="1700" dirty="0"/>
              <a:t>Depuis 1621 par la VOC…</a:t>
            </a:r>
          </a:p>
          <a:p>
            <a:endParaRPr lang="fr-FR" sz="1700" dirty="0"/>
          </a:p>
          <a:p>
            <a:r>
              <a:rPr lang="fr-FR" sz="1700" dirty="0"/>
              <a:t>Une insurrection éclate, dirigée par</a:t>
            </a:r>
          </a:p>
          <a:p>
            <a:r>
              <a:rPr lang="fr-FR" sz="1700" u="sng" dirty="0"/>
              <a:t>Thomas </a:t>
            </a:r>
            <a:r>
              <a:rPr lang="fr-FR" sz="1700" u="sng" dirty="0" err="1"/>
              <a:t>Matulessy</a:t>
            </a:r>
            <a:r>
              <a:rPr lang="fr-FR" sz="1700" dirty="0"/>
              <a:t>, dit </a:t>
            </a:r>
            <a:r>
              <a:rPr lang="fr-FR" sz="1700" i="1" dirty="0" err="1"/>
              <a:t>Pattimura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*Déc 1817 : La rébellion est mâtée</a:t>
            </a:r>
          </a:p>
          <a:p>
            <a:r>
              <a:rPr lang="fr-FR" sz="1700" dirty="0"/>
              <a:t>Et </a:t>
            </a:r>
            <a:r>
              <a:rPr lang="fr-FR" sz="1700" dirty="0" err="1"/>
              <a:t>Pattimura</a:t>
            </a:r>
            <a:r>
              <a:rPr lang="fr-FR" sz="1700" dirty="0"/>
              <a:t> est arrêté et pendu</a:t>
            </a:r>
          </a:p>
          <a:p>
            <a:endParaRPr lang="fr-FR" sz="1700" dirty="0"/>
          </a:p>
          <a:p>
            <a:r>
              <a:rPr lang="fr-FR" sz="1700" dirty="0"/>
              <a:t>*Et à Sumatra...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80BA6F6-6098-7B37-B37E-0EED5654CD72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8ED1213-9421-A245-AD35-39BB55B72916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ECACD04-46D3-D285-321A-B3026C572EB5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304D8AB-BBCB-2ACF-FA77-827353F153DE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7793F97-7A41-4A7B-ACC3-E3518F51121D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8B41A69-3B3E-7EC9-2117-F6B31BBAD60A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F18F756-B0E8-341C-4152-6A53CFF51ABD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7FA4766-FA1D-1547-74D9-3375D31FD8A4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EB402F-5C22-2D81-DCF5-F3F186D5660D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BBA89F7-C1E9-B3E9-4D00-C4BBA0FB4CD0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D500F41-3704-30AF-0546-20BD0E849DEA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3DD84B7-ACE6-4CAA-6612-9DBD20DC0106}"/>
              </a:ext>
            </a:extLst>
          </p:cNvPr>
          <p:cNvCxnSpPr>
            <a:cxnSpLocks/>
          </p:cNvCxnSpPr>
          <p:nvPr/>
        </p:nvCxnSpPr>
        <p:spPr>
          <a:xfrm flipV="1">
            <a:off x="8709102" y="3666801"/>
            <a:ext cx="680225" cy="16647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7250141-4C5E-D5D5-F9FD-F7351CED7759}"/>
              </a:ext>
            </a:extLst>
          </p:cNvPr>
          <p:cNvCxnSpPr>
            <a:cxnSpLocks/>
          </p:cNvCxnSpPr>
          <p:nvPr/>
        </p:nvCxnSpPr>
        <p:spPr>
          <a:xfrm>
            <a:off x="6262310" y="3719946"/>
            <a:ext cx="2446792" cy="11333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1CEE2A62-187B-0A80-A80A-7D9D8EDF6304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725647C-8632-E235-2EF0-3BBF36B6554C}"/>
              </a:ext>
            </a:extLst>
          </p:cNvPr>
          <p:cNvCxnSpPr>
            <a:cxnSpLocks/>
            <a:endCxn id="12" idx="4"/>
          </p:cNvCxnSpPr>
          <p:nvPr/>
        </p:nvCxnSpPr>
        <p:spPr>
          <a:xfrm flipV="1">
            <a:off x="9366015" y="3293919"/>
            <a:ext cx="353518" cy="37288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DA2A83C9-E621-85D9-E910-0D4332477800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85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553" y="109184"/>
            <a:ext cx="4057029" cy="65094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1817-1821 : … A Sumatra, révolte des </a:t>
            </a:r>
            <a:r>
              <a:rPr lang="fr-FR" sz="1700" b="1" dirty="0" err="1"/>
              <a:t>Padri</a:t>
            </a:r>
            <a:r>
              <a:rPr lang="fr-FR" sz="1700" b="1" dirty="0"/>
              <a:t>, intégristes musulmans, menée par l’imam </a:t>
            </a:r>
            <a:r>
              <a:rPr lang="fr-FR" sz="1700" b="1" dirty="0" err="1"/>
              <a:t>Bonjol</a:t>
            </a:r>
            <a:endParaRPr lang="fr-FR" sz="1700" b="1" dirty="0"/>
          </a:p>
          <a:p>
            <a:endParaRPr lang="fr-FR" sz="1700" b="1" dirty="0"/>
          </a:p>
          <a:p>
            <a:r>
              <a:rPr lang="fr-FR" sz="1700" dirty="0"/>
              <a:t>*1815 : A l’ouest de Sumatra…</a:t>
            </a:r>
          </a:p>
          <a:p>
            <a:endParaRPr lang="fr-FR" sz="1700" dirty="0"/>
          </a:p>
          <a:p>
            <a:r>
              <a:rPr lang="fr-FR" sz="1700" dirty="0"/>
              <a:t>*Autour de Padang, port hollandais (1663)</a:t>
            </a:r>
          </a:p>
          <a:p>
            <a:r>
              <a:rPr lang="fr-FR" sz="1700" dirty="0"/>
              <a:t>Dans le pays Minangkabau </a:t>
            </a:r>
            <a:r>
              <a:rPr lang="fr-FR" sz="1700" i="1" dirty="0"/>
              <a:t>musulman</a:t>
            </a:r>
          </a:p>
          <a:p>
            <a:r>
              <a:rPr lang="fr-FR" sz="1700" dirty="0"/>
              <a:t>Guerre entre les partisans des coutumes ancestrales et les </a:t>
            </a:r>
            <a:r>
              <a:rPr lang="fr-FR" sz="1700" i="1" dirty="0" err="1"/>
              <a:t>Padri</a:t>
            </a:r>
            <a:r>
              <a:rPr lang="fr-FR" sz="1700" dirty="0"/>
              <a:t>, musulmans zélés</a:t>
            </a:r>
          </a:p>
          <a:p>
            <a:r>
              <a:rPr lang="fr-FR" sz="1700" dirty="0"/>
              <a:t>Autour de l’</a:t>
            </a:r>
            <a:r>
              <a:rPr lang="fr-FR" sz="1700" u="sng" dirty="0"/>
              <a:t>imam </a:t>
            </a:r>
            <a:r>
              <a:rPr lang="fr-FR" sz="1700" u="sng" dirty="0" err="1"/>
              <a:t>Bonjol</a:t>
            </a:r>
            <a:endParaRPr lang="fr-FR" sz="1700" u="sng" dirty="0"/>
          </a:p>
          <a:p>
            <a:endParaRPr lang="fr-FR" sz="1700" dirty="0"/>
          </a:p>
          <a:p>
            <a:r>
              <a:rPr lang="fr-FR" sz="1600" dirty="0"/>
              <a:t>NB : Influencés par les Wahhabites (1803-18) Durant leur pèlerinage à la Mecque</a:t>
            </a:r>
          </a:p>
          <a:p>
            <a:r>
              <a:rPr lang="fr-FR" sz="1600" dirty="0"/>
              <a:t>Ils veulent eux aussi </a:t>
            </a:r>
            <a:r>
              <a:rPr lang="fr-FR" sz="1600" i="1" dirty="0"/>
              <a:t>purifier</a:t>
            </a:r>
            <a:r>
              <a:rPr lang="fr-FR" sz="1600" dirty="0"/>
              <a:t> leur pays</a:t>
            </a:r>
          </a:p>
          <a:p>
            <a:endParaRPr lang="fr-FR" sz="1600" dirty="0"/>
          </a:p>
          <a:p>
            <a:r>
              <a:rPr lang="fr-FR" sz="1600" dirty="0"/>
              <a:t>Ils dénoncent le jeu et les combats de coqs</a:t>
            </a:r>
          </a:p>
          <a:p>
            <a:r>
              <a:rPr lang="fr-FR" sz="1600" dirty="0"/>
              <a:t>Les consommations d'opium</a:t>
            </a:r>
          </a:p>
          <a:p>
            <a:r>
              <a:rPr lang="fr-FR" sz="1600" dirty="0"/>
              <a:t>D'alcool, du tabac et du bétel</a:t>
            </a:r>
          </a:p>
          <a:p>
            <a:r>
              <a:rPr lang="fr-FR" sz="1600" dirty="0"/>
              <a:t>Et enfin les traditions matrilinéaires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*Cette fois-ci, les Hollandais…</a:t>
            </a:r>
          </a:p>
          <a:p>
            <a:r>
              <a:rPr lang="fr-FR" sz="1700" dirty="0"/>
              <a:t>Ne sont pas directement concernés</a:t>
            </a:r>
            <a:endParaRPr lang="fr-FR" sz="1700" u="sng" dirty="0"/>
          </a:p>
          <a:p>
            <a:r>
              <a:rPr lang="fr-FR" sz="1700" dirty="0"/>
              <a:t>Mais, soucieux de pacification</a:t>
            </a:r>
          </a:p>
          <a:p>
            <a:r>
              <a:rPr lang="fr-FR" sz="1700" dirty="0"/>
              <a:t>Ils réagissent également…</a:t>
            </a:r>
            <a:endParaRPr lang="fr-FR" sz="16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AFAAE6-39FC-AB51-2A43-18109ECA48EC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9F74BB5-4958-CC68-AD29-F38AB1155270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B2C8B3F-8C56-696F-9560-192C5F206BC0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1D38925-B0E9-4474-18D9-F19878D4568B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81DCFA7-CC55-A91B-C696-89CBCA709C24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09A9CCB-8890-2345-FAB2-F5E3BAD8D72B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C94A54B-72F2-A8FD-D5F8-DA2DEA8E2A09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DABA66F-9449-8F9B-C4C8-4D7C51DD49BB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9DC2EF3-641B-9BE6-3AA6-2FE2A8C18811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00E0468-73E0-38A9-B4C0-95B3915B0ADE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BD546EA-271F-56EE-C928-40E52093FF13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AC2B1E8-0D17-9D4A-4CB6-5CBB1CC8D102}"/>
              </a:ext>
            </a:extLst>
          </p:cNvPr>
          <p:cNvCxnSpPr>
            <a:cxnSpLocks/>
          </p:cNvCxnSpPr>
          <p:nvPr/>
        </p:nvCxnSpPr>
        <p:spPr>
          <a:xfrm flipV="1">
            <a:off x="8709102" y="3666801"/>
            <a:ext cx="680225" cy="16647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2262506-A09B-B02D-B799-BE34A6DB01D1}"/>
              </a:ext>
            </a:extLst>
          </p:cNvPr>
          <p:cNvCxnSpPr>
            <a:cxnSpLocks/>
          </p:cNvCxnSpPr>
          <p:nvPr/>
        </p:nvCxnSpPr>
        <p:spPr>
          <a:xfrm>
            <a:off x="6262310" y="3719946"/>
            <a:ext cx="2446792" cy="11333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2974E52A-B2DF-F539-B135-0E327083487E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EB0AC75-605D-347A-818A-28137460BB08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9FE5B67-C90E-FFBE-CFFD-79B16FF9636A}"/>
              </a:ext>
            </a:extLst>
          </p:cNvPr>
          <p:cNvCxnSpPr>
            <a:cxnSpLocks/>
          </p:cNvCxnSpPr>
          <p:nvPr/>
        </p:nvCxnSpPr>
        <p:spPr>
          <a:xfrm flipV="1">
            <a:off x="9366015" y="3293919"/>
            <a:ext cx="353518" cy="37288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108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DC5DE-187E-9BF5-5B1B-0961F5E50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E2EC6A-DAE8-9C3E-91A3-60EA01B43966}"/>
              </a:ext>
            </a:extLst>
          </p:cNvPr>
          <p:cNvSpPr/>
          <p:nvPr/>
        </p:nvSpPr>
        <p:spPr>
          <a:xfrm>
            <a:off x="78553" y="109184"/>
            <a:ext cx="4057029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1817-1821 : … A Sumatra, révolte des </a:t>
            </a:r>
            <a:r>
              <a:rPr lang="fr-FR" sz="1700" b="1" dirty="0" err="1"/>
              <a:t>Padri</a:t>
            </a:r>
            <a:r>
              <a:rPr lang="fr-FR" sz="1700" b="1" dirty="0"/>
              <a:t>, intégristes musulmans, menée par l’imam </a:t>
            </a:r>
            <a:r>
              <a:rPr lang="fr-FR" sz="1700" b="1" dirty="0" err="1"/>
              <a:t>Bonjol</a:t>
            </a:r>
            <a:endParaRPr lang="fr-FR" sz="1700" b="1" dirty="0"/>
          </a:p>
          <a:p>
            <a:endParaRPr lang="fr-FR" sz="1700" b="1" dirty="0"/>
          </a:p>
          <a:p>
            <a:r>
              <a:rPr lang="fr-FR" sz="1700" dirty="0"/>
              <a:t>*1821 : A Padang, les Hollandais Interviennent contre les </a:t>
            </a:r>
            <a:r>
              <a:rPr lang="fr-FR" sz="1700" i="1" dirty="0" err="1"/>
              <a:t>Padri</a:t>
            </a:r>
            <a:endParaRPr lang="fr-FR" sz="1700" dirty="0"/>
          </a:p>
          <a:p>
            <a:r>
              <a:rPr lang="fr-FR" sz="1700" dirty="0"/>
              <a:t>Et la révolte est rapidement mâtée</a:t>
            </a:r>
          </a:p>
          <a:p>
            <a:endParaRPr lang="fr-FR" sz="1700" dirty="0"/>
          </a:p>
          <a:p>
            <a:r>
              <a:rPr lang="fr-FR" sz="1700" dirty="0"/>
              <a:t>NB : Mais les </a:t>
            </a:r>
            <a:r>
              <a:rPr lang="fr-FR" sz="1700" dirty="0" err="1"/>
              <a:t>Padri</a:t>
            </a:r>
            <a:r>
              <a:rPr lang="fr-FR" sz="1700" dirty="0"/>
              <a:t> résisteront jusqu’en </a:t>
            </a:r>
            <a:r>
              <a:rPr lang="fr-FR" sz="1600" dirty="0"/>
              <a:t>1838</a:t>
            </a:r>
            <a:r>
              <a:rPr lang="fr-FR" sz="1700" dirty="0"/>
              <a:t> Et l’</a:t>
            </a:r>
            <a:r>
              <a:rPr lang="fr-FR" sz="1700" u="sng" dirty="0"/>
              <a:t>imam </a:t>
            </a:r>
            <a:r>
              <a:rPr lang="fr-FR" sz="1700" u="sng" dirty="0" err="1"/>
              <a:t>Bonjol</a:t>
            </a:r>
            <a:r>
              <a:rPr lang="fr-FR" sz="1700" dirty="0"/>
              <a:t> ne sera capturé qu’en 1837</a:t>
            </a:r>
          </a:p>
          <a:p>
            <a:r>
              <a:rPr lang="fr-FR" sz="1700" dirty="0"/>
              <a:t>Et exilé à Manado, au nord de Célèbes</a:t>
            </a:r>
          </a:p>
          <a:p>
            <a:endParaRPr lang="fr-FR" sz="1700" dirty="0"/>
          </a:p>
          <a:p>
            <a:r>
              <a:rPr lang="fr-FR" sz="1700" dirty="0"/>
              <a:t>*1821 : Ces deux révoltes mâtées</a:t>
            </a:r>
          </a:p>
          <a:p>
            <a:r>
              <a:rPr lang="fr-FR" sz="1700" dirty="0"/>
              <a:t>Les Hollandais entendent partout ailleurs</a:t>
            </a:r>
          </a:p>
          <a:p>
            <a:r>
              <a:rPr lang="fr-FR" sz="1700" dirty="0"/>
              <a:t>Consolider pacifiquement leur emprise…</a:t>
            </a:r>
          </a:p>
        </p:txBody>
      </p:sp>
      <p:pic>
        <p:nvPicPr>
          <p:cNvPr id="5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3462CB7F-AC2F-ADE1-6B4F-D93506E8B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8CAE871A-78A8-9112-3545-27EA9088A58E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17E727B-A110-5325-28B6-2F1805451AEB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A6D121-7E8A-13B9-3CDB-260C9DA76632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68A5DFB-03CB-96FB-690D-1690072C313B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68EA3DA-9924-74A7-1061-2CB25BD16566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DEB336F-D77E-BBF4-3F68-69240D24A8CC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43BCBF6-F5CA-4724-C876-1779DFD4E9A7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7118411-8B9E-A15A-D12C-303A93C0AF5B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152AF84-73B7-88AC-772A-BE49B3854099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4FFD50A-8BEF-F757-69D0-DAE1DA9F4DDD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5283571" y="2814694"/>
            <a:ext cx="122925" cy="47922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10C57D8-800F-D8DD-C8D6-20BF2D50290C}"/>
              </a:ext>
            </a:extLst>
          </p:cNvPr>
          <p:cNvCxnSpPr>
            <a:cxnSpLocks/>
          </p:cNvCxnSpPr>
          <p:nvPr/>
        </p:nvCxnSpPr>
        <p:spPr>
          <a:xfrm>
            <a:off x="5869376" y="3666801"/>
            <a:ext cx="392934" cy="5314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66F017F-E4CD-1ED9-69D9-35F622D45C96}"/>
              </a:ext>
            </a:extLst>
          </p:cNvPr>
          <p:cNvCxnSpPr>
            <a:cxnSpLocks/>
          </p:cNvCxnSpPr>
          <p:nvPr/>
        </p:nvCxnSpPr>
        <p:spPr>
          <a:xfrm>
            <a:off x="5406496" y="3293919"/>
            <a:ext cx="462880" cy="372882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0C034701-CB2F-CA5D-D2B3-60FCA1EA1B62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282978A-D1E5-4DB8-62A4-8508E11CC887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7DA7CA8-A2C5-1E24-6628-D4E8A5582C44}"/>
              </a:ext>
            </a:extLst>
          </p:cNvPr>
          <p:cNvCxnSpPr>
            <a:cxnSpLocks/>
          </p:cNvCxnSpPr>
          <p:nvPr/>
        </p:nvCxnSpPr>
        <p:spPr>
          <a:xfrm flipV="1">
            <a:off x="8709102" y="3666801"/>
            <a:ext cx="680225" cy="16647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780E2F1-AE3E-E76D-F0B7-F500D552B75E}"/>
              </a:ext>
            </a:extLst>
          </p:cNvPr>
          <p:cNvCxnSpPr>
            <a:cxnSpLocks/>
          </p:cNvCxnSpPr>
          <p:nvPr/>
        </p:nvCxnSpPr>
        <p:spPr>
          <a:xfrm>
            <a:off x="6262310" y="3719946"/>
            <a:ext cx="2446792" cy="11333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0103C89E-40A5-C2EC-5440-FD7F93D50926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1328CDB-9037-96B6-EB93-334803C4304F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617DEAF-5EC9-A6A0-DB93-9E716CA2A2EB}"/>
              </a:ext>
            </a:extLst>
          </p:cNvPr>
          <p:cNvCxnSpPr>
            <a:cxnSpLocks/>
          </p:cNvCxnSpPr>
          <p:nvPr/>
        </p:nvCxnSpPr>
        <p:spPr>
          <a:xfrm flipV="1">
            <a:off x="9366015" y="3293919"/>
            <a:ext cx="353518" cy="37288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56521FF-F6C6-8578-5CA0-28E4EA5FFDC3}"/>
              </a:ext>
            </a:extLst>
          </p:cNvPr>
          <p:cNvCxnSpPr>
            <a:cxnSpLocks/>
            <a:stCxn id="24" idx="6"/>
            <a:endCxn id="40" idx="2"/>
          </p:cNvCxnSpPr>
          <p:nvPr/>
        </p:nvCxnSpPr>
        <p:spPr>
          <a:xfrm flipV="1">
            <a:off x="5406496" y="2448247"/>
            <a:ext cx="3815503" cy="32320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54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B744A-313F-DE0D-7FCB-0F9EC2094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53196B25-0F2A-3D97-AB81-7698694E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21AC4C-2C3E-598C-8CBB-7009125D5B4F}"/>
              </a:ext>
            </a:extLst>
          </p:cNvPr>
          <p:cNvSpPr/>
          <p:nvPr/>
        </p:nvSpPr>
        <p:spPr>
          <a:xfrm>
            <a:off x="78553" y="109184"/>
            <a:ext cx="4057029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1818-1833 : Reconquête de la partie occidentale de l’archipel et vassalisations des principautés : Sud et centre de Sumatra : Palembang et Jambi ; Îles de </a:t>
            </a:r>
            <a:r>
              <a:rPr lang="fr-FR" sz="1700" b="1" dirty="0" err="1"/>
              <a:t>Lingga</a:t>
            </a:r>
            <a:r>
              <a:rPr lang="fr-FR" sz="1700" b="1" dirty="0"/>
              <a:t>-Riau au sud du détroit de Malacca ; Côte ouest de Kalimantan : Sambas et Pontianak</a:t>
            </a:r>
          </a:p>
          <a:p>
            <a:endParaRPr lang="fr-FR" sz="1700" dirty="0"/>
          </a:p>
          <a:p>
            <a:r>
              <a:rPr lang="fr-FR" sz="1700" dirty="0"/>
              <a:t>*1826 : Après le traité de Londres (1824)…</a:t>
            </a:r>
          </a:p>
          <a:p>
            <a:r>
              <a:rPr lang="fr-FR" sz="1700" dirty="0"/>
              <a:t>Les PB définissent l’aire théorique de leurs possessions : 5°N-10°S et 95°-141°E</a:t>
            </a:r>
          </a:p>
          <a:p>
            <a:endParaRPr lang="fr-FR" sz="1700" dirty="0"/>
          </a:p>
          <a:p>
            <a:r>
              <a:rPr lang="fr-FR" sz="1700" dirty="0"/>
              <a:t>*Mais avant tout</a:t>
            </a:r>
          </a:p>
          <a:p>
            <a:r>
              <a:rPr lang="fr-FR" sz="1700" dirty="0"/>
              <a:t>Ils entendent reprendre le contrôle</a:t>
            </a:r>
          </a:p>
          <a:p>
            <a:r>
              <a:rPr lang="fr-FR" sz="1700" dirty="0"/>
              <a:t>Des accès vers Malacca et la Chine</a:t>
            </a:r>
          </a:p>
          <a:p>
            <a:r>
              <a:rPr lang="fr-FR" sz="1700" dirty="0"/>
              <a:t>Et donc de la partie occidentale de l’archipel…</a:t>
            </a:r>
          </a:p>
          <a:p>
            <a:endParaRPr lang="fr-FR" sz="1700" dirty="0"/>
          </a:p>
          <a:p>
            <a:r>
              <a:rPr lang="fr-FR" sz="1700" dirty="0"/>
              <a:t>NB : Dans un contexte de rivalité</a:t>
            </a:r>
          </a:p>
          <a:p>
            <a:r>
              <a:rPr lang="fr-FR" sz="1700" dirty="0"/>
              <a:t>Dans cette zone avec la GB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1928C3B-0D98-E667-0A9C-BB55233D4B08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CA04DF0-B4F9-F739-185B-6EAB16F34FE3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5503936-112A-F19B-1F3B-CA64D8BB2AE4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969D14E-A8D4-A7A2-8164-D3010CDB3403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2E3C2CC-2B43-052E-C3AC-A8F2F3DE59C2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9996D79-D9F1-E0F4-16A1-E8939B52D073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E5E0430-7A33-8606-7704-90838FB9DDD2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397B652-7DA8-0C55-0F5F-FAEC2374D80A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1B36E27-91DC-07F7-C2AA-4982B1DD7DAD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C322AFD-8E10-FB83-5CE4-E6B5A21EE4B5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5CADE98-0504-FA0D-942B-37CD68FF560B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A396CD4-EDC2-3291-6BF4-6E879A0E4DC1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6349F-B1A0-1B12-9070-85DD3DCCF4AE}"/>
              </a:ext>
            </a:extLst>
          </p:cNvPr>
          <p:cNvSpPr/>
          <p:nvPr/>
        </p:nvSpPr>
        <p:spPr>
          <a:xfrm>
            <a:off x="4482001" y="1929161"/>
            <a:ext cx="7416350" cy="233060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98A588F-CDF9-C497-1BA4-CC192FD64C37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51EB506-5EAB-0A09-4C07-FF6985642536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D291FE-E775-2187-9823-B99D98AE8BA9}"/>
              </a:ext>
            </a:extLst>
          </p:cNvPr>
          <p:cNvSpPr/>
          <p:nvPr/>
        </p:nvSpPr>
        <p:spPr>
          <a:xfrm>
            <a:off x="7905820" y="1929161"/>
            <a:ext cx="568712" cy="3977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5°N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47522A-FDB6-EDB1-D570-940AFCE706FB}"/>
              </a:ext>
            </a:extLst>
          </p:cNvPr>
          <p:cNvSpPr/>
          <p:nvPr/>
        </p:nvSpPr>
        <p:spPr>
          <a:xfrm>
            <a:off x="7853891" y="3828611"/>
            <a:ext cx="672569" cy="3977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10°S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FDECCC-5B5C-F875-CC57-D7C6A6F4BA7D}"/>
              </a:ext>
            </a:extLst>
          </p:cNvPr>
          <p:cNvSpPr/>
          <p:nvPr/>
        </p:nvSpPr>
        <p:spPr>
          <a:xfrm>
            <a:off x="11128917" y="3002895"/>
            <a:ext cx="800723" cy="3977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141°E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C3F026-FC2A-528C-BADF-D3754573E840}"/>
              </a:ext>
            </a:extLst>
          </p:cNvPr>
          <p:cNvSpPr/>
          <p:nvPr/>
        </p:nvSpPr>
        <p:spPr>
          <a:xfrm>
            <a:off x="4485833" y="2988279"/>
            <a:ext cx="754867" cy="3977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95°E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667DDCE-25A7-BFA7-DBAF-0A6139FEF208}"/>
              </a:ext>
            </a:extLst>
          </p:cNvPr>
          <p:cNvCxnSpPr>
            <a:cxnSpLocks/>
          </p:cNvCxnSpPr>
          <p:nvPr/>
        </p:nvCxnSpPr>
        <p:spPr>
          <a:xfrm>
            <a:off x="4368752" y="2578642"/>
            <a:ext cx="1727248" cy="13165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112AE99-3055-0340-9B0F-B66312B99E4A}"/>
              </a:ext>
            </a:extLst>
          </p:cNvPr>
          <p:cNvCxnSpPr>
            <a:cxnSpLocks/>
          </p:cNvCxnSpPr>
          <p:nvPr/>
        </p:nvCxnSpPr>
        <p:spPr>
          <a:xfrm flipV="1">
            <a:off x="6013392" y="2661803"/>
            <a:ext cx="5204735" cy="48491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483E1EC-C56D-38E8-12C5-9380EE46BF80}"/>
              </a:ext>
            </a:extLst>
          </p:cNvPr>
          <p:cNvCxnSpPr>
            <a:cxnSpLocks/>
          </p:cNvCxnSpPr>
          <p:nvPr/>
        </p:nvCxnSpPr>
        <p:spPr>
          <a:xfrm flipH="1">
            <a:off x="11218127" y="2609848"/>
            <a:ext cx="711513" cy="51735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7BDDC3A-400D-E182-D51E-0C0F26F9B25E}"/>
              </a:ext>
            </a:extLst>
          </p:cNvPr>
          <p:cNvSpPr/>
          <p:nvPr/>
        </p:nvSpPr>
        <p:spPr>
          <a:xfrm>
            <a:off x="7645387" y="2591330"/>
            <a:ext cx="1086159" cy="2584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équateur</a:t>
            </a:r>
          </a:p>
        </p:txBody>
      </p:sp>
    </p:spTree>
    <p:extLst>
      <p:ext uri="{BB962C8B-B14F-4D97-AF65-F5344CB8AC3E}">
        <p14:creationId xmlns:p14="http://schemas.microsoft.com/office/powerpoint/2010/main" val="319016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EE791-DEC4-4382-709E-CC72700D4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17BF0214-7163-7177-2A50-2B6D13866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4A8C1B-A0B5-A16A-5D3E-6ACEF89B22C6}"/>
              </a:ext>
            </a:extLst>
          </p:cNvPr>
          <p:cNvSpPr/>
          <p:nvPr/>
        </p:nvSpPr>
        <p:spPr>
          <a:xfrm>
            <a:off x="78553" y="109184"/>
            <a:ext cx="4057029" cy="54630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1818-1833 : Reconquête de la partie occidentale de l’archipel et vassalisations des principautés : Sud et centre de Sumatra : Palembang et Jambi ; Îles de </a:t>
            </a:r>
            <a:r>
              <a:rPr lang="fr-FR" sz="1600" b="1" dirty="0" err="1"/>
              <a:t>Lingga</a:t>
            </a:r>
            <a:r>
              <a:rPr lang="fr-FR" sz="1600" b="1" dirty="0"/>
              <a:t>-Riau au sud du détroit de Malacca ; Côte ouest de Kalimantan : Sambas et Pontianak</a:t>
            </a:r>
          </a:p>
          <a:p>
            <a:endParaRPr lang="fr-FR" sz="1700" dirty="0"/>
          </a:p>
          <a:p>
            <a:r>
              <a:rPr lang="fr-FR" sz="1700" dirty="0"/>
              <a:t>*1818-33 : Comme au temps de la VOC</a:t>
            </a:r>
          </a:p>
          <a:p>
            <a:r>
              <a:rPr lang="fr-FR" sz="1700" dirty="0"/>
              <a:t>De </a:t>
            </a:r>
            <a:r>
              <a:rPr lang="fr-FR" sz="1600" dirty="0"/>
              <a:t>nombreux</a:t>
            </a:r>
            <a:r>
              <a:rPr lang="fr-FR" sz="1700" dirty="0"/>
              <a:t> traités d’alliances</a:t>
            </a:r>
          </a:p>
          <a:p>
            <a:r>
              <a:rPr lang="fr-FR" sz="1700" dirty="0"/>
              <a:t>Signés avec les sultanats…</a:t>
            </a:r>
          </a:p>
          <a:p>
            <a:endParaRPr lang="fr-FR" sz="1700" dirty="0"/>
          </a:p>
          <a:p>
            <a:r>
              <a:rPr lang="fr-FR" sz="1700" dirty="0"/>
              <a:t>*1818 : NO de Bornéo, Sambas et Pontianak</a:t>
            </a:r>
          </a:p>
          <a:p>
            <a:r>
              <a:rPr lang="fr-FR" sz="1700" dirty="0"/>
              <a:t>*1821 : Sud de Sumatra, Palembang</a:t>
            </a:r>
          </a:p>
          <a:p>
            <a:endParaRPr lang="fr-FR" sz="1700" dirty="0"/>
          </a:p>
          <a:p>
            <a:r>
              <a:rPr lang="fr-FR" sz="1700" dirty="0"/>
              <a:t>(*1825 : Au nord de Macassar, Bone bugi)</a:t>
            </a:r>
          </a:p>
          <a:p>
            <a:endParaRPr lang="fr-FR" sz="1600" dirty="0"/>
          </a:p>
          <a:p>
            <a:r>
              <a:rPr lang="fr-FR" sz="1600" dirty="0"/>
              <a:t>*1830 : A l’entrée sud du détroit, </a:t>
            </a:r>
            <a:r>
              <a:rPr lang="fr-FR" sz="1600" dirty="0" err="1"/>
              <a:t>Lingga</a:t>
            </a:r>
            <a:r>
              <a:rPr lang="fr-FR" sz="1600" dirty="0"/>
              <a:t>-Riau</a:t>
            </a:r>
          </a:p>
          <a:p>
            <a:r>
              <a:rPr lang="fr-FR" sz="1700" dirty="0"/>
              <a:t>*1833(-58) : Au nord de Palembang, Jambi </a:t>
            </a:r>
          </a:p>
          <a:p>
            <a:r>
              <a:rPr lang="fr-FR" sz="1700" dirty="0"/>
              <a:t>NB : Résistance jusqu’en 1907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800A724-C4DF-FC54-99A0-B5D7F201324B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E6B63A5-A3E3-676F-06B4-47F3621ED373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FC60188-2FA5-8D8B-6A47-4391D53D0C34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394EB01-502A-5D9A-1280-922B5A3E2C57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5B8E10-D6F7-98CA-1186-F80663AD6FA5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AD10A32-14E2-6D3A-A0F1-4F2F7728B8F6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48D28B2-C428-6C39-786E-E43E06E294A3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4838A5A-EC8B-AE8E-5580-9C904BEAFFD5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0073CAA-4762-DC74-EFCD-B0ED91688889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67C3012-07EE-BB2B-8AD2-B2DAB5B06BAB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7F2AD86-F6AD-5DE8-D06F-BAEACFF845E1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764F570-B31D-3BC0-FDF3-FB30DEC7B5A4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DBC014C-5B6C-E32E-43AB-74AE833D2CA1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989BBB7-A215-1683-869F-49BA4F6FB9CE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B31ACEC-5567-0A0F-4B34-9F4D3400A88B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3AD9518-A4E1-D61D-8F28-0E633B4205D2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6C973AB-EFF0-DFD9-71FE-58ED39E5D6A9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BDDD4BE-AB77-ECE9-44C5-B4E8052A1C6C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7AD4E58-48FD-5C3A-17CC-255AD9BB44FE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392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9AF6-BBB0-52A5-3D29-F480FDE00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7E0F4FC5-2AE4-1DDC-8096-8A078C49E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E7408C-DA89-1172-CE72-6B7B83CBA7B7}"/>
              </a:ext>
            </a:extLst>
          </p:cNvPr>
          <p:cNvSpPr/>
          <p:nvPr/>
        </p:nvSpPr>
        <p:spPr>
          <a:xfrm>
            <a:off x="78553" y="109184"/>
            <a:ext cx="4057029" cy="46782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1818-1833 : Reconquête de la partie occidentale de l’archipel et vassalisations des principautés : Sud et centre de Sumatra : Palembang et Jambi ; Îles de </a:t>
            </a:r>
            <a:r>
              <a:rPr lang="fr-FR" sz="1600" b="1" dirty="0" err="1"/>
              <a:t>Lingga</a:t>
            </a:r>
            <a:r>
              <a:rPr lang="fr-FR" sz="1600" b="1" dirty="0"/>
              <a:t>-Riau au sud du détroit de Malacca ; Côte ouest de Kalimantan : Sambas et Pontianak</a:t>
            </a:r>
          </a:p>
          <a:p>
            <a:endParaRPr lang="fr-FR" sz="1700" dirty="0"/>
          </a:p>
          <a:p>
            <a:r>
              <a:rPr lang="fr-FR" sz="1700" dirty="0"/>
              <a:t>*1833 : A l’est, seulement…</a:t>
            </a:r>
          </a:p>
          <a:p>
            <a:r>
              <a:rPr lang="fr-FR" sz="1600" dirty="0"/>
              <a:t>- Macassar et Manado, sud et nord de Célèbes</a:t>
            </a:r>
          </a:p>
          <a:p>
            <a:r>
              <a:rPr lang="fr-FR" sz="1600" dirty="0"/>
              <a:t>- Et les Moluques</a:t>
            </a:r>
          </a:p>
          <a:p>
            <a:r>
              <a:rPr lang="fr-FR" sz="1700" i="1" dirty="0"/>
              <a:t>Tout reste à faire</a:t>
            </a:r>
            <a:r>
              <a:rPr lang="fr-FR" sz="1700" dirty="0"/>
              <a:t> ; En revanche…</a:t>
            </a:r>
          </a:p>
          <a:p>
            <a:endParaRPr lang="fr-FR" sz="1700" dirty="0"/>
          </a:p>
          <a:p>
            <a:r>
              <a:rPr lang="fr-FR" sz="1700" dirty="0"/>
              <a:t>*1833 : A l’ouest, les Hollandais contrôlent</a:t>
            </a:r>
          </a:p>
          <a:p>
            <a:r>
              <a:rPr lang="fr-FR" sz="1700" dirty="0"/>
              <a:t>- Le sud et le centre de Sumatra</a:t>
            </a:r>
          </a:p>
          <a:p>
            <a:r>
              <a:rPr lang="fr-FR" sz="1700" dirty="0"/>
              <a:t>- Le sud du détroit de Malacca</a:t>
            </a:r>
          </a:p>
          <a:p>
            <a:r>
              <a:rPr lang="fr-FR" sz="1700" dirty="0"/>
              <a:t>- Et la côte ouest de Bornéo</a:t>
            </a:r>
          </a:p>
          <a:p>
            <a:endParaRPr lang="fr-FR" sz="1700" dirty="0"/>
          </a:p>
          <a:p>
            <a:r>
              <a:rPr lang="fr-FR" sz="1700" dirty="0"/>
              <a:t>*Reste le principal, Java…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ED5E57C-5CC2-BAF0-D5F2-429643363DB0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A74B69B-A3A7-BE6A-FC9D-D51EBC2B2C7C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F3CB751-D8D2-06E2-D844-5EDCFA97DDF1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132DFCB-4D54-5D26-16C3-08FE58959123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028528-7CA6-E9CA-3B1F-90D4CD4870A8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10F2190-E693-D34C-37B1-1F56BE1275AD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CEA3849-54C6-2686-0875-C26A5AFAFE44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D494B79-7A72-CE71-D05C-728D468489FE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2B24729-F081-E44C-80BC-5E4D354DD6CB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B162D33-D50C-4AA8-2DCD-7D3A18784970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4D0BF7F-B199-D2D4-ADDC-F5E4CE37E0E1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7F1E8B2-712A-67FF-69BB-688B87D3FC05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51EBFAD-EAE6-F4F1-5784-032F1B2FD3C8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DB02530-3895-F844-C03C-EA7BB832318B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4F5DA77-5EF2-E82C-E1DB-2AC8EBD78BB4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7A54F09-83E2-9665-8F13-7E5DD2D87378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E9F03BA-C931-C0A7-AD6B-44B3B8B08042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5AD3B7F-DE74-C34C-8D5D-3DEFA84C31E9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6784138-AD2C-CBAF-388D-D43B4ECC7DAA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177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D1598-8203-5E57-B302-678EED14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9C595F83-8CA8-20CD-A84A-360EC2890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C3558C-83EC-A800-2A49-C984F48F3DC5}"/>
              </a:ext>
            </a:extLst>
          </p:cNvPr>
          <p:cNvSpPr/>
          <p:nvPr/>
        </p:nvSpPr>
        <p:spPr>
          <a:xfrm>
            <a:off x="39627" y="81930"/>
            <a:ext cx="4298319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1819-1830 : Conquête de Java</a:t>
            </a:r>
          </a:p>
          <a:p>
            <a:endParaRPr lang="fr-FR" sz="1700" dirty="0"/>
          </a:p>
          <a:p>
            <a:r>
              <a:rPr lang="fr-FR" sz="1700" dirty="0"/>
              <a:t>*Java, c’est 56 % de la population de l’archipel</a:t>
            </a:r>
          </a:p>
          <a:p>
            <a:r>
              <a:rPr lang="fr-FR" sz="1700" dirty="0"/>
              <a:t>Et une place particulière dans cette histoire</a:t>
            </a:r>
          </a:p>
          <a:p>
            <a:r>
              <a:rPr lang="fr-FR" sz="1700" dirty="0"/>
              <a:t>Retour au temps de la VOC…</a:t>
            </a:r>
          </a:p>
          <a:p>
            <a:endParaRPr lang="fr-FR" sz="1700" dirty="0"/>
          </a:p>
          <a:p>
            <a:r>
              <a:rPr lang="fr-FR" sz="1700" dirty="0"/>
              <a:t>*Au XVIIIe siècle, politiquement</a:t>
            </a:r>
          </a:p>
          <a:p>
            <a:r>
              <a:rPr lang="fr-FR" sz="1700" dirty="0"/>
              <a:t>Java est divisée en deux, entre…</a:t>
            </a:r>
          </a:p>
          <a:p>
            <a:endParaRPr lang="fr-FR" sz="1700" dirty="0"/>
          </a:p>
          <a:p>
            <a:r>
              <a:rPr lang="fr-FR" sz="1700" dirty="0"/>
              <a:t>a) Les possessions de la VOC…</a:t>
            </a:r>
          </a:p>
          <a:p>
            <a:r>
              <a:rPr lang="fr-FR" sz="1700" dirty="0"/>
              <a:t>- A l’ouest, Batavia</a:t>
            </a:r>
          </a:p>
          <a:p>
            <a:r>
              <a:rPr lang="fr-FR" sz="1700" dirty="0"/>
              <a:t>- Au sud de Batavia, le </a:t>
            </a:r>
            <a:r>
              <a:rPr lang="fr-FR" sz="1700" i="1" dirty="0" err="1"/>
              <a:t>Priangan</a:t>
            </a:r>
            <a:r>
              <a:rPr lang="fr-FR" sz="1700" i="1" dirty="0"/>
              <a:t> </a:t>
            </a:r>
            <a:r>
              <a:rPr lang="fr-FR" sz="1700" dirty="0"/>
              <a:t>; Bandung</a:t>
            </a:r>
            <a:endParaRPr lang="fr-FR" sz="1700" i="1" dirty="0"/>
          </a:p>
          <a:p>
            <a:r>
              <a:rPr lang="fr-FR" sz="1700" dirty="0"/>
              <a:t>- Le </a:t>
            </a:r>
            <a:r>
              <a:rPr lang="fr-FR" sz="1700" i="1" dirty="0" err="1"/>
              <a:t>Pasisir</a:t>
            </a:r>
            <a:r>
              <a:rPr lang="fr-FR" sz="1700" dirty="0"/>
              <a:t>, la côte nord, ouverte au commerce</a:t>
            </a:r>
          </a:p>
          <a:p>
            <a:r>
              <a:rPr lang="fr-FR" sz="1700" dirty="0"/>
              <a:t>- Et enfin, la côte est face à Bali</a:t>
            </a:r>
          </a:p>
          <a:p>
            <a:endParaRPr lang="fr-FR" sz="1700" dirty="0"/>
          </a:p>
          <a:p>
            <a:r>
              <a:rPr lang="fr-FR" sz="1700" dirty="0"/>
              <a:t>*Dans ses possessions, la VOC s’est alliée</a:t>
            </a:r>
          </a:p>
          <a:p>
            <a:r>
              <a:rPr lang="fr-FR" sz="1700" dirty="0"/>
              <a:t>Aux nobles, les </a:t>
            </a:r>
            <a:r>
              <a:rPr lang="fr-FR" sz="1700" i="1" dirty="0" err="1"/>
              <a:t>bupati</a:t>
            </a:r>
            <a:r>
              <a:rPr lang="fr-FR" sz="1700" dirty="0"/>
              <a:t>, régents</a:t>
            </a:r>
          </a:p>
          <a:p>
            <a:r>
              <a:rPr lang="fr-FR" sz="1700" dirty="0"/>
              <a:t>A qui elle a délégué l’administration - fiscale</a:t>
            </a:r>
          </a:p>
          <a:p>
            <a:endParaRPr lang="fr-FR" sz="1700" dirty="0"/>
          </a:p>
          <a:p>
            <a:r>
              <a:rPr lang="fr-FR" sz="1700" dirty="0"/>
              <a:t>b) Au centre-sud, l’ex-sultanat de Mataram…</a:t>
            </a:r>
          </a:p>
          <a:p>
            <a:r>
              <a:rPr lang="fr-FR" sz="1700" dirty="0"/>
              <a:t>- 1755 : Divisé en quatre principautés</a:t>
            </a:r>
          </a:p>
          <a:p>
            <a:r>
              <a:rPr lang="fr-FR" sz="1700" dirty="0"/>
              <a:t>Surakarta, Yogyakarta, </a:t>
            </a:r>
            <a:r>
              <a:rPr lang="fr-FR" sz="1700" dirty="0" err="1"/>
              <a:t>Mangkunegara</a:t>
            </a:r>
            <a:endParaRPr lang="fr-FR" sz="1700" dirty="0"/>
          </a:p>
          <a:p>
            <a:r>
              <a:rPr lang="fr-FR" sz="1700" dirty="0"/>
              <a:t>Et </a:t>
            </a:r>
            <a:r>
              <a:rPr lang="fr-FR" sz="1700" dirty="0" err="1"/>
              <a:t>Pakualaman</a:t>
            </a:r>
            <a:r>
              <a:rPr lang="fr-FR" sz="1700" dirty="0"/>
              <a:t> (1812)</a:t>
            </a:r>
          </a:p>
          <a:p>
            <a:r>
              <a:rPr lang="fr-FR" sz="1700" dirty="0"/>
              <a:t>- Plus leurs principautés vassales</a:t>
            </a:r>
          </a:p>
          <a:p>
            <a:r>
              <a:rPr lang="fr-FR" sz="1700" dirty="0"/>
              <a:t>*</a:t>
            </a:r>
            <a:r>
              <a:rPr lang="fr-FR" sz="1700" u="sng" dirty="0"/>
              <a:t>Le tout restant sous le contrôle de la VOC</a:t>
            </a:r>
            <a:r>
              <a:rPr lang="fr-FR" sz="1700" dirty="0"/>
              <a:t>…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73A78F9-47EC-42D8-9159-9AC59F3E3884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3C1CD887-B304-CE0C-D218-31B034277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46" y="4720323"/>
            <a:ext cx="2071282" cy="20557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760A032-0CE0-CCF4-AC50-E3C2B9FC304C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6B9AEDF-09D7-8BD3-A973-BB4848AEA981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314E725-7BFA-428B-6A9C-55BFCAE166E8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FBEA9D8-38DB-7D6D-A159-6981AD9BE1AE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BC2564E-741B-C378-BBE2-61DAA08E6AEA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CE7B609-3FA7-AADA-560D-E5A81913BEF6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FF0A7BF-F76C-BB10-2DEB-2B0BF6B7C742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6C1B24B-1058-F876-9440-33B694C7AB31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A0B7F22-F19F-8F75-EF1D-965F8D84C1C7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2E99A63-D92D-5552-3E9C-7E350DF91032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D10ACEC-79F0-C777-9C16-156EEA04AA45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D711782-1684-A94B-F15D-ECC86475C962}"/>
              </a:ext>
            </a:extLst>
          </p:cNvPr>
          <p:cNvSpPr/>
          <p:nvPr/>
        </p:nvSpPr>
        <p:spPr>
          <a:xfrm>
            <a:off x="10466558" y="6018191"/>
            <a:ext cx="177125" cy="157363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7B7D120-92C7-4954-6BE8-5A80C1677556}"/>
              </a:ext>
            </a:extLst>
          </p:cNvPr>
          <p:cNvSpPr/>
          <p:nvPr/>
        </p:nvSpPr>
        <p:spPr>
          <a:xfrm>
            <a:off x="11262421" y="6018192"/>
            <a:ext cx="177125" cy="157363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773219C-D5FB-5883-EE0B-613E0D18F6F7}"/>
              </a:ext>
            </a:extLst>
          </p:cNvPr>
          <p:cNvSpPr/>
          <p:nvPr/>
        </p:nvSpPr>
        <p:spPr>
          <a:xfrm>
            <a:off x="10883462" y="5630310"/>
            <a:ext cx="177125" cy="157363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9FAC38C-F155-0FD3-F0C8-581135D8DDD5}"/>
              </a:ext>
            </a:extLst>
          </p:cNvPr>
          <p:cNvSpPr/>
          <p:nvPr/>
        </p:nvSpPr>
        <p:spPr>
          <a:xfrm>
            <a:off x="10169432" y="6175555"/>
            <a:ext cx="177125" cy="157363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C40E9E1-30C0-5F6B-7469-C600771C85C6}"/>
              </a:ext>
            </a:extLst>
          </p:cNvPr>
          <p:cNvSpPr/>
          <p:nvPr/>
        </p:nvSpPr>
        <p:spPr>
          <a:xfrm>
            <a:off x="3541374" y="5630310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1411A91-EED0-7726-7890-7649CB8808EF}"/>
              </a:ext>
            </a:extLst>
          </p:cNvPr>
          <p:cNvSpPr/>
          <p:nvPr/>
        </p:nvSpPr>
        <p:spPr>
          <a:xfrm>
            <a:off x="3065438" y="612561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A10FF51-C87D-45F3-AFF3-2D3EF34BDA2E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C2A2BF9-6964-E3DE-860A-1C1A99A6BA47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D4D8800-31F4-CA99-B8AD-54A68BCEC31C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25CD54A-4F11-7FD4-35D9-5F9BBF52FB1D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806A098-2D5C-BC00-E496-DABBF4E94B51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580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4E61D-ACC1-E120-B3D9-3D17B9A5E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778FD4-6EBF-C296-CD85-0F74C94908BC}"/>
              </a:ext>
            </a:extLst>
          </p:cNvPr>
          <p:cNvSpPr/>
          <p:nvPr/>
        </p:nvSpPr>
        <p:spPr>
          <a:xfrm>
            <a:off x="109181" y="109184"/>
            <a:ext cx="4246314" cy="63555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1819-1830 : Conquête de Java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*Au XVIIIe siècle, économiquement</a:t>
            </a:r>
          </a:p>
          <a:p>
            <a:r>
              <a:rPr lang="fr-FR" sz="1700" dirty="0"/>
              <a:t>La VOC domine le commerce extérieur</a:t>
            </a:r>
          </a:p>
          <a:p>
            <a:r>
              <a:rPr lang="fr-FR" sz="1700" dirty="0"/>
              <a:t>Mais également une partie de la production</a:t>
            </a:r>
          </a:p>
          <a:p>
            <a:endParaRPr lang="fr-FR" sz="1700" dirty="0"/>
          </a:p>
          <a:p>
            <a:r>
              <a:rPr lang="fr-FR" sz="1700" dirty="0"/>
              <a:t>1) Dans le </a:t>
            </a:r>
            <a:r>
              <a:rPr lang="fr-FR" sz="1700" i="1" dirty="0" err="1"/>
              <a:t>Priangan</a:t>
            </a:r>
            <a:r>
              <a:rPr lang="fr-FR" sz="1700" dirty="0"/>
              <a:t>, </a:t>
            </a:r>
            <a:r>
              <a:rPr lang="fr-FR" sz="1700" u="sng" dirty="0"/>
              <a:t>avec l’aide des régents</a:t>
            </a:r>
            <a:r>
              <a:rPr lang="fr-FR" sz="1700" dirty="0"/>
              <a:t>…</a:t>
            </a:r>
          </a:p>
          <a:p>
            <a:r>
              <a:rPr lang="fr-FR" sz="1700" dirty="0"/>
              <a:t>La VOC impose progressivement </a:t>
            </a:r>
            <a:r>
              <a:rPr lang="fr-FR" sz="1700" u="sng" dirty="0"/>
              <a:t>des cultures forcées</a:t>
            </a:r>
            <a:r>
              <a:rPr lang="fr-FR" sz="1700" dirty="0"/>
              <a:t>, café ou poivre en fonction des cours…</a:t>
            </a:r>
          </a:p>
          <a:p>
            <a:endParaRPr lang="fr-FR" sz="1700" dirty="0"/>
          </a:p>
          <a:p>
            <a:r>
              <a:rPr lang="fr-FR" sz="1700" dirty="0"/>
              <a:t>*1720 : La VOC obtient un compromis…</a:t>
            </a:r>
          </a:p>
          <a:p>
            <a:r>
              <a:rPr lang="fr-FR" sz="1700" dirty="0"/>
              <a:t>- Cessions de terres à rizière aux paysans</a:t>
            </a:r>
          </a:p>
          <a:p>
            <a:r>
              <a:rPr lang="fr-FR" sz="1700" dirty="0"/>
              <a:t>- Contre la livraison de café à un tarif imposé</a:t>
            </a:r>
          </a:p>
          <a:p>
            <a:endParaRPr lang="fr-FR" sz="1700" dirty="0"/>
          </a:p>
          <a:p>
            <a:r>
              <a:rPr lang="fr-FR" sz="1700" dirty="0"/>
              <a:t>*1738 : Café et poivre ; Puis café à nouveau…</a:t>
            </a:r>
          </a:p>
          <a:p>
            <a:r>
              <a:rPr lang="fr-FR" sz="1700" dirty="0"/>
              <a:t>Mais payé si mal que les paysans résistent</a:t>
            </a:r>
          </a:p>
          <a:p>
            <a:r>
              <a:rPr lang="fr-FR" sz="1700" dirty="0"/>
              <a:t>Et ne fournissent pas les quotas demandés</a:t>
            </a:r>
          </a:p>
          <a:p>
            <a:r>
              <a:rPr lang="fr-FR" sz="1700" dirty="0"/>
              <a:t> </a:t>
            </a:r>
          </a:p>
          <a:p>
            <a:r>
              <a:rPr lang="fr-FR" sz="1700" dirty="0"/>
              <a:t>*1775 : A nouveau essentiellement le café</a:t>
            </a:r>
          </a:p>
          <a:p>
            <a:r>
              <a:rPr lang="fr-FR" sz="1700" dirty="0"/>
              <a:t>Mais avec obligation d’un nombre élevé de plants : 1000 caféiers par famille</a:t>
            </a:r>
          </a:p>
          <a:p>
            <a:endParaRPr lang="fr-FR" sz="1700" dirty="0"/>
          </a:p>
          <a:p>
            <a:r>
              <a:rPr lang="fr-FR" sz="1700" dirty="0"/>
              <a:t>*Et tout cela, et malgré cela…</a:t>
            </a:r>
          </a:p>
          <a:p>
            <a:r>
              <a:rPr lang="fr-FR" sz="1700" dirty="0"/>
              <a:t>Dans un contexte de faillite croissante…</a:t>
            </a:r>
            <a:endParaRPr lang="fr-FR" sz="1600" dirty="0"/>
          </a:p>
        </p:txBody>
      </p:sp>
      <p:pic>
        <p:nvPicPr>
          <p:cNvPr id="16" name="Image 15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74953D1E-BFF1-F36F-B0E5-64CABE351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D35B141-CA7D-1519-C46C-C7DBB643F87E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F9FDCE7-0D44-C8E4-0053-E0F8ED76A78B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9AFBB33-E480-4774-C5E7-B91642179FA1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4A35344-3317-AF44-9930-74E40DC5A579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B404374-9781-0DF3-381A-E84E2B40D68C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6B4AE1E-EB6F-4501-5B6B-728B2D222856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57C01BA-8D9B-5D93-884C-F0D79B9E99CB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97F3DB9-F427-B8BB-28BA-B51A422268C4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48A67D7-D0F4-C18B-E059-215089E35244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39B7B1D-7F25-903C-24C7-1D027D929A81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BF249CC-DD02-BC1A-62B6-5D90B27B6D1B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062BC5-0162-F706-7003-D0253077DEFF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91B665A-8AC3-0382-6BE4-F53E527542AA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A2A7B88-07F7-0813-4B39-4C0FE496BA05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F805031-CEB1-F118-11BC-3D04599D98D0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B5D7DA4-388D-0AC9-AB1C-33B3B8FCE64B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DFD7A89-A006-46C3-F8DB-206290286908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87461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1CF97-4553-4C3B-E763-97DE22ECE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6CD66605-6297-F95F-55A2-0F3C543CD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883F78-C73C-8CB0-D49F-FB7B5A75DF9F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97EB5C4-3B32-3A92-A861-7032F71BE35A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E11DA1-9C22-5587-4928-42015E2C3DB6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008112B-6D94-9EED-E11E-EE74047749D7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554823C-069C-B979-B41C-53746669375B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2CA6916-468F-3A13-57A4-72EBF4B21ED2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C8F604F-A8A4-2083-54D4-6DB7295D57E6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671E7B9-D967-2C7A-3647-D377D29C3DB3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C7C97F1-5C1A-4D9C-F3E8-A19E0D5B3511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4D1FE8C-640C-E245-4D39-86A9CB0452B8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7D4477-EA28-82F0-BEB2-3A8389FA0879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9E822A-9D8A-00A8-6657-E9B9328CC90F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FCF714E-3072-532E-8C86-45CF7B90DCB4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1AC5147-CC32-55BB-6748-A99D78FBB884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4C3F667-8660-AA62-D930-7BD9FB5B5683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4FECF1D-BBC0-F547-5F57-3E7A6CAB84B1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4C87B44-D99E-120A-A40C-F57480B8EF61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F706A2-03D8-05C6-935E-A71936E0A37E}"/>
              </a:ext>
            </a:extLst>
          </p:cNvPr>
          <p:cNvSpPr/>
          <p:nvPr/>
        </p:nvSpPr>
        <p:spPr>
          <a:xfrm>
            <a:off x="109181" y="109184"/>
            <a:ext cx="4478138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1819-1830 : Conquête de Java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*A la fin des années 1790</a:t>
            </a:r>
          </a:p>
          <a:p>
            <a:r>
              <a:rPr lang="fr-FR" sz="1700" dirty="0"/>
              <a:t>La dette atteint des sommets…</a:t>
            </a:r>
          </a:p>
          <a:p>
            <a:endParaRPr lang="fr-FR" sz="1700" dirty="0"/>
          </a:p>
          <a:p>
            <a:r>
              <a:rPr lang="fr-FR" sz="1700" dirty="0"/>
              <a:t>*Et face à cela, la VOC choisit</a:t>
            </a:r>
          </a:p>
          <a:p>
            <a:r>
              <a:rPr lang="fr-FR" sz="1700" dirty="0"/>
              <a:t>Une politique </a:t>
            </a:r>
            <a:r>
              <a:rPr lang="fr-FR" sz="1700" i="1" dirty="0"/>
              <a:t>libérale antidespotique 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*Pour dynamiser et </a:t>
            </a:r>
            <a:r>
              <a:rPr lang="fr-FR" sz="1700" i="1" dirty="0"/>
              <a:t>libérer</a:t>
            </a:r>
            <a:r>
              <a:rPr lang="fr-FR" sz="1700" dirty="0"/>
              <a:t> les campagnes</a:t>
            </a:r>
          </a:p>
          <a:p>
            <a:r>
              <a:rPr lang="fr-FR" sz="1700" dirty="0"/>
              <a:t>La VOC oblige les régents, </a:t>
            </a:r>
            <a:r>
              <a:rPr lang="fr-FR" sz="1700" u="sng" dirty="0"/>
              <a:t>pourtant alliés</a:t>
            </a:r>
          </a:p>
          <a:p>
            <a:r>
              <a:rPr lang="fr-FR" sz="1700" dirty="0"/>
              <a:t>A louer des villages à des entrepreneurs chinois</a:t>
            </a:r>
          </a:p>
          <a:p>
            <a:r>
              <a:rPr lang="fr-FR" sz="1700" dirty="0"/>
              <a:t>Qui s’y accaparent 50 % des récoltes</a:t>
            </a:r>
          </a:p>
          <a:p>
            <a:endParaRPr lang="fr-FR" sz="1700" dirty="0"/>
          </a:p>
          <a:p>
            <a:r>
              <a:rPr lang="fr-FR" sz="1700" dirty="0"/>
              <a:t>NB : Pas de contestation des paysans…</a:t>
            </a:r>
          </a:p>
          <a:p>
            <a:r>
              <a:rPr lang="fr-FR" sz="1700" dirty="0"/>
              <a:t>Accablés de redevances et de corvées par les nobles, ils préfèrent s’installer dans les </a:t>
            </a:r>
            <a:r>
              <a:rPr lang="fr-FR" sz="1700" i="1" dirty="0"/>
              <a:t>villages chinois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*Mais en métropole</a:t>
            </a:r>
          </a:p>
          <a:p>
            <a:r>
              <a:rPr lang="fr-FR" sz="1700" dirty="0"/>
              <a:t>Les événements se précipitent…</a:t>
            </a:r>
          </a:p>
        </p:txBody>
      </p:sp>
    </p:spTree>
    <p:extLst>
      <p:ext uri="{BB962C8B-B14F-4D97-AF65-F5344CB8AC3E}">
        <p14:creationId xmlns:p14="http://schemas.microsoft.com/office/powerpoint/2010/main" val="3957833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1" y="109184"/>
            <a:ext cx="4228643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1819-1830 : Conquête de Java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*1795 : A Amsterdam…</a:t>
            </a:r>
          </a:p>
          <a:p>
            <a:r>
              <a:rPr lang="fr-FR" sz="1700" dirty="0"/>
              <a:t>Invasion française et République batave</a:t>
            </a:r>
          </a:p>
          <a:p>
            <a:endParaRPr lang="fr-FR" sz="1700" dirty="0"/>
          </a:p>
          <a:p>
            <a:r>
              <a:rPr lang="fr-FR" sz="1700" dirty="0"/>
              <a:t>*1799 : Dissolution de la VOC</a:t>
            </a:r>
          </a:p>
          <a:p>
            <a:endParaRPr lang="fr-FR" sz="1700" dirty="0"/>
          </a:p>
          <a:p>
            <a:r>
              <a:rPr lang="fr-FR" sz="1700" dirty="0"/>
              <a:t>*1800 : La République batave</a:t>
            </a:r>
          </a:p>
          <a:p>
            <a:r>
              <a:rPr lang="fr-FR" sz="1700" dirty="0"/>
              <a:t>Fonde la colonie des Indes néerlandaises</a:t>
            </a:r>
          </a:p>
          <a:p>
            <a:r>
              <a:rPr lang="fr-FR" sz="1700" dirty="0"/>
              <a:t>Colonie qui récupère la dette de la VOC</a:t>
            </a:r>
          </a:p>
          <a:p>
            <a:endParaRPr lang="fr-FR" sz="1700" dirty="0"/>
          </a:p>
          <a:p>
            <a:r>
              <a:rPr lang="fr-FR" sz="1700" dirty="0"/>
              <a:t>NB : ¼ de la dette nationale des PB en 1815</a:t>
            </a:r>
          </a:p>
        </p:txBody>
      </p:sp>
      <p:pic>
        <p:nvPicPr>
          <p:cNvPr id="25" name="Image 24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BE90C1C1-797A-5E8F-6773-9F3B73A1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35737B04-07A6-0AF5-D51A-D1804581E2A3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33E11B1-A2F6-8A08-0E0C-CB3109318F3F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DD17A79-32EC-D935-5AFA-30DC31D73B0E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EF92A72-2ECA-A4C4-55B0-B61722C15F88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D4AEB61-D558-7FB1-9142-081C75AAE247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CCF9F1A-6652-E28D-26A0-5A89263F2D7D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09C2A1-E75A-1A59-2A08-B6DB9ADB1CBF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E8EA800-7161-F4F8-052E-5153A723291C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7B21103-D642-0EE3-AD2C-AEDE47F32F59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5191B6E-679A-C12F-7E4E-4C184D11C890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7826DB-D2DF-EE19-2A20-F76A5A0D30EA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D7E943-88EB-CE92-2DA7-060E3278ECEF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970FBA0-CFB7-0D28-ADD1-3D3D5131910C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7BA0CD-B5AE-7E72-DCE6-648FBE5951CA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A328D3C-BA49-D91A-D3DF-E68BC1964123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A2C8507-15F2-1397-C5E6-7633F0229004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69295F7-6A0F-6845-85B4-91FEBDE25503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4742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29E8-DB95-D101-F59C-F5CD59007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194B56DB-0DA8-8A87-428B-10847C53F027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latin typeface="+mn-lt"/>
                <a:cs typeface="Arial" panose="020B0604020202020204" pitchFamily="34" charset="0"/>
              </a:rPr>
            </a:br>
            <a:r>
              <a:rPr lang="fr-FR" sz="16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16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1600" b="1" dirty="0">
                <a:latin typeface="+mn-lt"/>
              </a:rPr>
              <a:t>1816-1863 : Colonisation et partage de l’Insulinde</a:t>
            </a:r>
            <a:br>
              <a:rPr lang="fr-FR" sz="1600" b="1" dirty="0">
                <a:latin typeface="+mn-lt"/>
              </a:rPr>
            </a:br>
            <a:r>
              <a:rPr lang="fr-FR" sz="1600" b="1" dirty="0">
                <a:latin typeface="+mn-lt"/>
              </a:rPr>
              <a:t>Les Indes néerlandaises, la Malaisie britannique et les Philippines espagnoles</a:t>
            </a:r>
            <a:endParaRPr lang="fr-FR" sz="1600" b="1" dirty="0"/>
          </a:p>
          <a:p>
            <a:endParaRPr lang="fr-FR" sz="1600" b="1" dirty="0"/>
          </a:p>
          <a:p>
            <a:r>
              <a:rPr lang="fr-FR" sz="1600" b="1" dirty="0"/>
              <a:t>1816-1846 : Les Indes néerlandaises, la colonie modèle</a:t>
            </a:r>
          </a:p>
          <a:p>
            <a:r>
              <a:rPr lang="fr-FR" sz="1600" dirty="0"/>
              <a:t>1816 : Naissance des Indes néerlandaises, colonie des Pays-Bas</a:t>
            </a:r>
          </a:p>
          <a:p>
            <a:r>
              <a:rPr lang="fr-FR" sz="1600" dirty="0"/>
              <a:t>1817-1821 : Révoltes populaires : A Amboine, rébellion dirigée par </a:t>
            </a:r>
            <a:r>
              <a:rPr lang="fr-FR" sz="1600" dirty="0" err="1"/>
              <a:t>Pattimura</a:t>
            </a:r>
            <a:r>
              <a:rPr lang="fr-FR" sz="1600" dirty="0"/>
              <a:t> ; A Sumatra, révolte des </a:t>
            </a:r>
            <a:r>
              <a:rPr lang="fr-FR" sz="1600" dirty="0" err="1"/>
              <a:t>Padri</a:t>
            </a:r>
            <a:r>
              <a:rPr lang="fr-FR" sz="1600" dirty="0"/>
              <a:t>, intégristes musulmans, menée par l’imam </a:t>
            </a:r>
            <a:r>
              <a:rPr lang="fr-FR" sz="1600" dirty="0" err="1"/>
              <a:t>Bonjol</a:t>
            </a:r>
            <a:endParaRPr lang="fr-FR" sz="1600" dirty="0"/>
          </a:p>
          <a:p>
            <a:r>
              <a:rPr lang="fr-FR" sz="1600" dirty="0"/>
              <a:t>1818-1833 : Reconquête de la partie occidentale de l’archipel et vassalisations des principautés : Sud et centre de Sumatra : Palembang et Jambi ; Îles de </a:t>
            </a:r>
            <a:r>
              <a:rPr lang="fr-FR" sz="1600" dirty="0" err="1"/>
              <a:t>Lingga</a:t>
            </a:r>
            <a:r>
              <a:rPr lang="fr-FR" sz="1600" dirty="0"/>
              <a:t>-Riau au sud du détroit de Malacca ; Côte ouest de Kalimantan : Sambas et Pontianak</a:t>
            </a:r>
          </a:p>
          <a:p>
            <a:r>
              <a:rPr lang="fr-FR" sz="1600" dirty="0"/>
              <a:t>1819-1830 : Conquête de Java</a:t>
            </a:r>
          </a:p>
          <a:p>
            <a:r>
              <a:rPr lang="fr-FR" sz="1600" dirty="0"/>
              <a:t>   1819-1825 : A Java, échec des politiques hollandaises : Soumissions, dépossessions et rancœurs des </a:t>
            </a:r>
            <a:r>
              <a:rPr lang="fr-FR" sz="1600" i="1" dirty="0"/>
              <a:t>régents</a:t>
            </a:r>
            <a:r>
              <a:rPr lang="fr-FR" sz="1600" dirty="0"/>
              <a:t>, aristocrates javanais ; Baisse </a:t>
            </a:r>
          </a:p>
          <a:p>
            <a:r>
              <a:rPr lang="fr-FR" sz="1600" dirty="0"/>
              <a:t>   des cultures d’exportation ; Dans les ports, immiscions des intérêts étrangers, britanniques et chinois</a:t>
            </a:r>
          </a:p>
          <a:p>
            <a:r>
              <a:rPr lang="fr-FR" sz="1600" dirty="0"/>
              <a:t>   1825-1830 : La guerre de Java, guerre aristocratique et populaire contre les étrangers hollandais et chinois ; Victoire hollandaise et fin des</a:t>
            </a:r>
          </a:p>
          <a:p>
            <a:r>
              <a:rPr lang="fr-FR" sz="1600" dirty="0"/>
              <a:t>   derniers royaumes indépendants du Mataram : Yogyakarta et Surakarta</a:t>
            </a:r>
          </a:p>
          <a:p>
            <a:r>
              <a:rPr lang="fr-FR" sz="1600" dirty="0"/>
              <a:t>1830-1833 : Pour renflouer les caisses de la colonie et de la métropole, l’Etat néerlandais instaure le </a:t>
            </a:r>
            <a:r>
              <a:rPr lang="fr-FR" sz="1600" i="1" dirty="0" err="1"/>
              <a:t>kultuurstelsel</a:t>
            </a:r>
            <a:r>
              <a:rPr lang="fr-FR" sz="1600" dirty="0"/>
              <a:t> : cultures exportatrices d’Etat imposées aux paysans, au profit des aristocrates, les </a:t>
            </a:r>
            <a:r>
              <a:rPr lang="fr-FR" sz="1600" i="1" dirty="0"/>
              <a:t>régents</a:t>
            </a:r>
            <a:r>
              <a:rPr lang="fr-FR" sz="1600" dirty="0"/>
              <a:t>, de la colonie et de l’Etat hollandais</a:t>
            </a:r>
          </a:p>
          <a:p>
            <a:r>
              <a:rPr lang="fr-FR" sz="1600" dirty="0"/>
              <a:t>1846 : Début de la conquête de la partie orientale de l’archipel ; A suivre…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21432021-2778-61F4-81A1-4ED5A32F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622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FA91C-E4DE-DD2F-94A4-A92793DE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245107-2C0E-C278-A1E6-CA0A3BB4C1DF}"/>
              </a:ext>
            </a:extLst>
          </p:cNvPr>
          <p:cNvSpPr/>
          <p:nvPr/>
        </p:nvSpPr>
        <p:spPr>
          <a:xfrm>
            <a:off x="109181" y="109184"/>
            <a:ext cx="4228643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1819-1830 : Conquête de Java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*1811 : Occupation britannique</a:t>
            </a:r>
          </a:p>
          <a:p>
            <a:r>
              <a:rPr lang="fr-FR" sz="1700" dirty="0"/>
              <a:t>Et arrivée de </a:t>
            </a:r>
            <a:r>
              <a:rPr lang="fr-FR" sz="1700" u="sng" dirty="0"/>
              <a:t>Thomas Raffles</a:t>
            </a:r>
            <a:r>
              <a:rPr lang="fr-FR" sz="1700" dirty="0"/>
              <a:t> qui…</a:t>
            </a:r>
          </a:p>
          <a:p>
            <a:endParaRPr lang="fr-FR" sz="1700" dirty="0"/>
          </a:p>
          <a:p>
            <a:r>
              <a:rPr lang="fr-FR" sz="1700" dirty="0"/>
              <a:t>a) Il annexe de nouveaux territoires</a:t>
            </a:r>
          </a:p>
          <a:p>
            <a:r>
              <a:rPr lang="fr-FR" sz="1700" dirty="0" err="1"/>
              <a:t>Banten</a:t>
            </a:r>
            <a:r>
              <a:rPr lang="fr-FR" sz="1700" dirty="0"/>
              <a:t>, Cirebon, et dans le Mataram</a:t>
            </a:r>
          </a:p>
          <a:p>
            <a:endParaRPr lang="fr-FR" sz="1700" dirty="0"/>
          </a:p>
          <a:p>
            <a:r>
              <a:rPr lang="fr-FR" sz="1700" dirty="0"/>
              <a:t>b) Et en bon libéral…</a:t>
            </a:r>
          </a:p>
          <a:p>
            <a:r>
              <a:rPr lang="fr-FR" sz="1700" dirty="0"/>
              <a:t>- Il remplace les cultures forcées par une </a:t>
            </a:r>
            <a:r>
              <a:rPr lang="fr-FR" sz="1700" i="1" dirty="0"/>
              <a:t>land </a:t>
            </a:r>
            <a:r>
              <a:rPr lang="fr-FR" sz="1700" i="1" dirty="0" err="1"/>
              <a:t>tax</a:t>
            </a:r>
            <a:r>
              <a:rPr lang="fr-FR" sz="1700" dirty="0"/>
              <a:t>, taxe foncière que les paysans ont du mal à payer</a:t>
            </a:r>
          </a:p>
          <a:p>
            <a:r>
              <a:rPr lang="fr-FR" sz="1700" dirty="0"/>
              <a:t>- Et il prend des mesures sévères contre les régents </a:t>
            </a:r>
            <a:r>
              <a:rPr lang="fr-FR" sz="1700" i="1" dirty="0"/>
              <a:t>despotiques</a:t>
            </a:r>
          </a:p>
          <a:p>
            <a:endParaRPr lang="fr-FR" sz="1700" dirty="0"/>
          </a:p>
          <a:p>
            <a:r>
              <a:rPr lang="fr-FR" sz="1700" dirty="0"/>
              <a:t>*1816 : Retour des Hollandais…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3B77C6-70CE-7B20-41DA-E51128CC4303}"/>
              </a:ext>
            </a:extLst>
          </p:cNvPr>
          <p:cNvSpPr/>
          <p:nvPr/>
        </p:nvSpPr>
        <p:spPr>
          <a:xfrm>
            <a:off x="4457947" y="4742835"/>
            <a:ext cx="3938921" cy="14003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FF0000"/>
                </a:solidFill>
              </a:rPr>
              <a:t>NB : 1799-1816 : En Asie…</a:t>
            </a:r>
          </a:p>
          <a:p>
            <a:r>
              <a:rPr lang="fr-FR" sz="1700" dirty="0">
                <a:solidFill>
                  <a:srgbClr val="FF0000"/>
                </a:solidFill>
              </a:rPr>
              <a:t>Marginalisation de la présence hollandaise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Ainsi que de son commerce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Ce qui laisse pour un demi-siècle le champ libre aux Britanniques…</a:t>
            </a:r>
          </a:p>
        </p:txBody>
      </p:sp>
      <p:pic>
        <p:nvPicPr>
          <p:cNvPr id="25" name="Image 24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64A8D170-D9BE-B9AD-5641-DD930DE7F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F8C81618-D091-2DD6-1ECF-40AED44FFF56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7BF4BFD-3502-E222-8301-CEB29173FF74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FD62CB3-DC62-3F82-E3BD-2F93ECAAA10C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1521A4C-C6D7-2619-4F63-80D4FAB37D64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EF8E9D-5300-DF28-A9DD-B6F5ECE74F8F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68547CE-9E04-2A19-443C-6E49999AEA81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53DD279-4F34-B6E5-BB22-DC6F2579A7B9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98D08B0-F5A3-8D45-1ECC-503A12E6C625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BBC7343-946E-5B8B-6077-AEE0D48A0414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CB0B8B1-551A-85A2-C4A7-861682438106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2578AE-CCC1-F111-8BD9-84E595EC577F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95ACA06-711F-55F2-5121-88C00E980FCF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7217AA6-A037-92F1-8EBE-B3EF5BFA12AE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A0F89B-2741-1A60-5CC9-84BF9B1BC569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B280A17-F4A5-F2BB-2792-057BD8A4A0BE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20FE0FF-E1B6-ACC6-2E6F-855D62F9EB29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E4FF850-D349-C0DA-5924-77E89436418C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46687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DA0A3-EE03-8B7B-48ED-BAE0FDBA7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64ADE3-C356-E59C-929C-5169C39805CD}"/>
              </a:ext>
            </a:extLst>
          </p:cNvPr>
          <p:cNvSpPr/>
          <p:nvPr/>
        </p:nvSpPr>
        <p:spPr>
          <a:xfrm>
            <a:off x="109181" y="109184"/>
            <a:ext cx="4202128" cy="47551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1819-1825 : A Java, échec des politiques hollandaises : Soumissions, dépossessions et rancœurs des </a:t>
            </a:r>
            <a:r>
              <a:rPr lang="fr-FR" sz="1600" b="1" i="1" dirty="0"/>
              <a:t>régents</a:t>
            </a:r>
            <a:r>
              <a:rPr lang="fr-FR" sz="1600" b="1" dirty="0"/>
              <a:t>, aristocrates javanais ; …</a:t>
            </a:r>
          </a:p>
          <a:p>
            <a:endParaRPr lang="fr-FR" sz="1700" dirty="0"/>
          </a:p>
          <a:p>
            <a:r>
              <a:rPr lang="fr-FR" sz="1700" dirty="0"/>
              <a:t>*1816 : Revenus à Java…</a:t>
            </a:r>
          </a:p>
          <a:p>
            <a:r>
              <a:rPr lang="fr-FR" sz="1700" dirty="0"/>
              <a:t>Les Hollandais poursuivent leur politique </a:t>
            </a:r>
            <a:r>
              <a:rPr lang="fr-FR" sz="1700" i="1" dirty="0"/>
              <a:t>Libérale antidespotique</a:t>
            </a:r>
            <a:r>
              <a:rPr lang="fr-FR" sz="1700" dirty="0"/>
              <a:t> contre les régents</a:t>
            </a:r>
          </a:p>
          <a:p>
            <a:endParaRPr lang="fr-FR" sz="1700" dirty="0"/>
          </a:p>
          <a:p>
            <a:r>
              <a:rPr lang="fr-FR" sz="1700" dirty="0"/>
              <a:t>- Ils maintiennent les </a:t>
            </a:r>
            <a:r>
              <a:rPr lang="fr-FR" sz="1700" i="1" dirty="0"/>
              <a:t>villages chinois</a:t>
            </a:r>
            <a:r>
              <a:rPr lang="fr-FR" sz="1700" dirty="0"/>
              <a:t> ; Et… </a:t>
            </a:r>
          </a:p>
          <a:p>
            <a:endParaRPr lang="fr-FR" sz="1700" dirty="0"/>
          </a:p>
          <a:p>
            <a:r>
              <a:rPr lang="fr-FR" sz="1700" dirty="0"/>
              <a:t>- 1819 : S’inspirant des Britanniques en Inde</a:t>
            </a:r>
          </a:p>
          <a:p>
            <a:r>
              <a:rPr lang="fr-FR" sz="1700" dirty="0"/>
              <a:t>Ils abolissent les droits fonciers des régents En échange d’une pension</a:t>
            </a:r>
          </a:p>
          <a:p>
            <a:endParaRPr lang="fr-FR" sz="1700" dirty="0"/>
          </a:p>
          <a:p>
            <a:r>
              <a:rPr lang="fr-FR" sz="1700" dirty="0"/>
              <a:t>*Mais rapidement</a:t>
            </a:r>
          </a:p>
          <a:p>
            <a:r>
              <a:rPr lang="fr-FR" sz="1700" dirty="0"/>
              <a:t>Cette politique est un échec…</a:t>
            </a:r>
          </a:p>
          <a:p>
            <a:endParaRPr lang="fr-FR" sz="1700" dirty="0"/>
          </a:p>
          <a:p>
            <a:r>
              <a:rPr lang="fr-FR" sz="1700" dirty="0"/>
              <a:t>*Trois points…</a:t>
            </a:r>
          </a:p>
        </p:txBody>
      </p:sp>
      <p:pic>
        <p:nvPicPr>
          <p:cNvPr id="22" name="Image 2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116AD968-A453-5F0F-B2C5-EDC4D91AD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5E8B4D4-BADB-7045-3730-B211F5491654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2FD529B-1CC5-62CC-BD16-155610770297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C733C2F-4411-BB0E-F74E-89E26ECC9681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CC826-DEDC-3F9D-F9C8-A7A1EAEEA07E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8266E50-FA74-3911-89E6-239EBD8FB140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0C735D5-A0E3-E446-6852-AD1002AAC345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9ABCCDD-7C38-304D-5A05-4054985B5132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E31F58E-D815-5877-8497-06092AF128B5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914D8C1-8C2B-D10F-B0D4-7CCAEF44257B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0144D03-747B-BA61-096A-4B4DDFA6F634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3F666BD-4736-4038-177E-F7FE9F27D722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C3E6071-9655-09B6-7889-A8E032C92BF1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4C814F3-4260-F5A4-40F3-FC4D7EAB429F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10EF6F3-3F01-8CAF-7015-9E5E236766E2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29418BE-3335-1ABA-1694-A9FA21327C05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1A0E93E-1CDC-ADA7-0D46-1529F4EFEC0E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99C4DD2-C060-E401-7500-332CC6EE49AC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817047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AAFEF-37EA-3E51-B48C-15431F692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B85E32-8346-0170-9CE1-EAE6F304F200}"/>
              </a:ext>
            </a:extLst>
          </p:cNvPr>
          <p:cNvSpPr/>
          <p:nvPr/>
        </p:nvSpPr>
        <p:spPr>
          <a:xfrm>
            <a:off x="109181" y="109184"/>
            <a:ext cx="4202128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1819-1825 : … Baisse des cultures d’exportation ; Dans les ports, immiscions des intérêts étrangers, britanniques et chinois</a:t>
            </a:r>
          </a:p>
          <a:p>
            <a:endParaRPr lang="fr-FR" sz="1700" dirty="0"/>
          </a:p>
          <a:p>
            <a:r>
              <a:rPr lang="fr-FR" sz="1700" dirty="0"/>
              <a:t>a) 1820 : Chez les paysans </a:t>
            </a:r>
            <a:r>
              <a:rPr lang="fr-FR" sz="1700" i="1" dirty="0"/>
              <a:t>émancipés</a:t>
            </a:r>
            <a:r>
              <a:rPr lang="fr-FR" sz="1700" dirty="0"/>
              <a:t>…</a:t>
            </a:r>
          </a:p>
          <a:p>
            <a:r>
              <a:rPr lang="fr-FR" sz="1700" dirty="0"/>
              <a:t>Les cultures d’exportation, toujours aussi mal rémunérées par les Hollandais</a:t>
            </a:r>
          </a:p>
          <a:p>
            <a:r>
              <a:rPr lang="fr-FR" sz="1700" dirty="0"/>
              <a:t>Sont délaissées au profit du riz</a:t>
            </a:r>
          </a:p>
          <a:p>
            <a:r>
              <a:rPr lang="fr-FR" sz="1700" dirty="0"/>
              <a:t>Au cours alors plus élevé</a:t>
            </a:r>
          </a:p>
          <a:p>
            <a:endParaRPr lang="fr-FR" sz="1700" dirty="0"/>
          </a:p>
          <a:p>
            <a:r>
              <a:rPr lang="fr-FR" sz="1700" dirty="0"/>
              <a:t>b) Après leurs dépossessions (1790)</a:t>
            </a:r>
          </a:p>
          <a:p>
            <a:r>
              <a:rPr lang="fr-FR" sz="1700" dirty="0"/>
              <a:t>Puis la perte de leurs droits fonciers (1819)</a:t>
            </a:r>
          </a:p>
          <a:p>
            <a:r>
              <a:rPr lang="fr-FR" sz="1700" dirty="0"/>
              <a:t>Les régents se retournent </a:t>
            </a:r>
            <a:r>
              <a:rPr lang="fr-FR" sz="1600" dirty="0"/>
              <a:t>contre les Hollandais</a:t>
            </a:r>
          </a:p>
          <a:p>
            <a:endParaRPr lang="fr-FR" sz="1700" dirty="0"/>
          </a:p>
          <a:p>
            <a:r>
              <a:rPr lang="fr-FR" sz="1700" dirty="0"/>
              <a:t>c) Enfin, dans les ports, </a:t>
            </a:r>
            <a:r>
              <a:rPr lang="fr-FR" sz="1600" dirty="0"/>
              <a:t>après le traité de 1824</a:t>
            </a:r>
          </a:p>
          <a:p>
            <a:r>
              <a:rPr lang="fr-FR" sz="1700" dirty="0"/>
              <a:t>Les Britanniques sont beaucoup plus présents</a:t>
            </a:r>
          </a:p>
          <a:p>
            <a:r>
              <a:rPr lang="fr-FR" sz="1700" dirty="0"/>
              <a:t>Et associés aux entrepreneurs chinois</a:t>
            </a:r>
          </a:p>
          <a:p>
            <a:r>
              <a:rPr lang="fr-FR" sz="1700" dirty="0"/>
              <a:t>Ils concurrencent le commerce hollandais</a:t>
            </a:r>
          </a:p>
          <a:p>
            <a:endParaRPr lang="fr-FR" sz="1700" dirty="0"/>
          </a:p>
          <a:p>
            <a:r>
              <a:rPr lang="fr-FR" sz="1700" dirty="0"/>
              <a:t>*Inquiets de cette </a:t>
            </a:r>
            <a:r>
              <a:rPr lang="fr-FR" sz="1700" i="1" dirty="0"/>
              <a:t>déstabilisation</a:t>
            </a:r>
          </a:p>
          <a:p>
            <a:r>
              <a:rPr lang="fr-FR" sz="1700" dirty="0"/>
              <a:t>Les Hollandais réagissent…</a:t>
            </a:r>
          </a:p>
        </p:txBody>
      </p:sp>
      <p:pic>
        <p:nvPicPr>
          <p:cNvPr id="32" name="Image 3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18CD06C3-DC98-F178-4990-149BEF4A9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EC3A3B7-5886-A56B-9C60-DC32BAB9D1A2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F373021-27AD-30A6-7774-D61BC5CECF9D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BC5E43B-915A-F77C-265F-1344FD2E3DFF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6D85D1A-F576-D41C-808E-5C25C9E0DCBB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AB6387A-8B85-B362-D4CA-59D1D7439CA6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04A860B-55D1-9ACB-F61C-5FCFC3E259F2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62AD795-C640-24F3-75CA-118C2B567C7B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E605254-98C0-0109-9062-6EC89EE56DDE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4FE9DB7-9E2F-3B19-3C31-6196D2C634E6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4AA2460-5A17-4319-BEBE-FEA887EBFAD4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CCBF360-6B2C-AAE2-AE4B-F3C9743DA599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D2BA5B3-2E2A-A7A6-C8D0-16DC6865D226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D1298C9-F6B8-E2EA-0307-927907DC6CC7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F6FCBE1-44B8-F49D-7A13-6F7FABFCF67D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29F9414-EF18-A8BC-6CC3-F0A021DE1E10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6045D3-814F-38F2-D314-18AF3842D476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50EEF2C-DCA2-1444-81B9-5F437C7DA6DE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2734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E9520-ED0B-08C8-BDAB-C03DC2E5B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8249E-E0B3-8CD0-F2C4-C6B016B525EF}"/>
              </a:ext>
            </a:extLst>
          </p:cNvPr>
          <p:cNvSpPr/>
          <p:nvPr/>
        </p:nvSpPr>
        <p:spPr>
          <a:xfrm>
            <a:off x="109181" y="109184"/>
            <a:ext cx="4215447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1819-1825 : … Baisse des cultures d’exportation ; Dans les ports, immiscions des intérêts étrangers, britanniques et chinois</a:t>
            </a:r>
          </a:p>
          <a:p>
            <a:endParaRPr lang="fr-FR" sz="1700" dirty="0"/>
          </a:p>
          <a:p>
            <a:r>
              <a:rPr lang="fr-FR" sz="1700" dirty="0"/>
              <a:t>*1823 : Fin de la 1</a:t>
            </a:r>
            <a:r>
              <a:rPr lang="fr-FR" sz="1700" baseline="30000" dirty="0"/>
              <a:t>ère</a:t>
            </a:r>
            <a:r>
              <a:rPr lang="fr-FR" sz="1700" dirty="0"/>
              <a:t> politique libérale…</a:t>
            </a:r>
          </a:p>
          <a:p>
            <a:endParaRPr lang="fr-FR" sz="1700" dirty="0"/>
          </a:p>
          <a:p>
            <a:r>
              <a:rPr lang="fr-FR" sz="1700" dirty="0"/>
              <a:t>*Le gouverneur </a:t>
            </a:r>
            <a:r>
              <a:rPr lang="fr-FR" sz="1700" u="sng" dirty="0" err="1"/>
              <a:t>Godart</a:t>
            </a:r>
            <a:r>
              <a:rPr lang="fr-FR" sz="1700" u="sng" dirty="0"/>
              <a:t> Van der Capellen</a:t>
            </a:r>
            <a:r>
              <a:rPr lang="fr-FR" sz="1700" dirty="0"/>
              <a:t> (1819-26) ordonne aux Chinois</a:t>
            </a:r>
          </a:p>
          <a:p>
            <a:r>
              <a:rPr lang="fr-FR" sz="1700" dirty="0"/>
              <a:t>De rendre leurs concessions…</a:t>
            </a:r>
          </a:p>
          <a:p>
            <a:r>
              <a:rPr lang="fr-FR" sz="1700" dirty="0"/>
              <a:t>En échange d’indemnités des régents…</a:t>
            </a:r>
          </a:p>
          <a:p>
            <a:endParaRPr lang="fr-FR" sz="1700" dirty="0"/>
          </a:p>
          <a:p>
            <a:r>
              <a:rPr lang="fr-FR" sz="1700" dirty="0"/>
              <a:t>*Mais ceux-ci endettés</a:t>
            </a:r>
          </a:p>
          <a:p>
            <a:r>
              <a:rPr lang="fr-FR" sz="1700" dirty="0"/>
              <a:t>Ne peuvent pas les payer</a:t>
            </a:r>
          </a:p>
          <a:p>
            <a:endParaRPr lang="fr-FR" sz="1700" dirty="0"/>
          </a:p>
          <a:p>
            <a:r>
              <a:rPr lang="fr-FR" sz="1700" dirty="0"/>
              <a:t>*Conséquence…</a:t>
            </a:r>
          </a:p>
          <a:p>
            <a:r>
              <a:rPr lang="fr-FR" sz="1700" dirty="0"/>
              <a:t>Une rancœur </a:t>
            </a:r>
            <a:r>
              <a:rPr lang="fr-FR" sz="1700" u="sng" dirty="0"/>
              <a:t>générale</a:t>
            </a:r>
            <a:r>
              <a:rPr lang="fr-FR" sz="1700" dirty="0"/>
              <a:t> monte</a:t>
            </a:r>
          </a:p>
          <a:p>
            <a:r>
              <a:rPr lang="fr-FR" sz="1700" dirty="0"/>
              <a:t>Contre les exactions des </a:t>
            </a:r>
            <a:r>
              <a:rPr lang="fr-FR" sz="1700" i="1" dirty="0"/>
              <a:t>étrangers</a:t>
            </a:r>
            <a:r>
              <a:rPr lang="fr-FR" sz="1700" dirty="0"/>
              <a:t> ; Et…</a:t>
            </a:r>
          </a:p>
          <a:p>
            <a:endParaRPr lang="fr-FR" sz="1700" dirty="0"/>
          </a:p>
          <a:p>
            <a:r>
              <a:rPr lang="fr-FR" sz="1700" dirty="0"/>
              <a:t>*1825 : La guerre éclate…</a:t>
            </a:r>
          </a:p>
        </p:txBody>
      </p:sp>
      <p:pic>
        <p:nvPicPr>
          <p:cNvPr id="23" name="Image 2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CDFB66C4-E412-A159-127A-0361CC32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7EAA8C5-426E-0ECC-09DE-7417D5F9A964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DDB595D-23C5-2683-00FF-D6BA1E438D3C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CE89F7D-4E74-FEE6-0717-907537C1D9E3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ABEF014-6D79-69E9-7880-3DAF99AD4E5C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E767328-F09F-4DC0-A14B-5CDEAE0EF2FA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CEBA061-85E0-8049-FA38-77360BD06DFD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AF16EA7-3BF1-2B49-6A08-F9A093DF5AF5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1BD43E-8EEA-BD15-3F73-0BC1497DC5BB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D2CD37A-1451-13DB-0605-6D3D1401458D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DE6ED8-1C15-9598-78BF-3D10E51D45BD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18A2839-AC1A-7442-5314-09A863D95A2B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F3A9E25-F765-6AC5-5449-2611A7ADEABD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982ED19-AAB4-2366-24C6-569C37CFF6DD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07A7D48-80AC-AB34-CEA5-FA517A52048F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19907CE-6734-9DA8-DC78-7370F20629E2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6640AD6-1DF9-05FF-9B47-42283A4CA35C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830347B-8854-A446-A716-D85340467A2D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718160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C6A1-8759-9DF8-22FC-6137453F3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B86B709D-3730-AA2C-BFFE-57BFD3A5A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1F69D9-A14E-68F2-CF91-21636D737A56}"/>
              </a:ext>
            </a:extLst>
          </p:cNvPr>
          <p:cNvSpPr/>
          <p:nvPr/>
        </p:nvSpPr>
        <p:spPr>
          <a:xfrm>
            <a:off x="94761" y="109183"/>
            <a:ext cx="4363186" cy="62940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1825-1830 : La guerre de Java, guerre aristocratique et populaire contre les étrangers hollandais et chinois ; Victoire hollandaise et fin des derniers royaumes indépendants du Mataram : Yogyakarta et Surakarta</a:t>
            </a:r>
          </a:p>
          <a:p>
            <a:endParaRPr lang="fr-FR" sz="1700" dirty="0"/>
          </a:p>
          <a:p>
            <a:r>
              <a:rPr lang="fr-FR" sz="1700" dirty="0"/>
              <a:t>*1825-30 : La guerre de Java</a:t>
            </a:r>
          </a:p>
          <a:p>
            <a:endParaRPr lang="fr-FR" sz="1700" dirty="0"/>
          </a:p>
          <a:p>
            <a:r>
              <a:rPr lang="fr-FR" sz="1700" dirty="0"/>
              <a:t>*1825 : Au départ, une querelle dynastique…</a:t>
            </a:r>
          </a:p>
          <a:p>
            <a:r>
              <a:rPr lang="fr-FR" sz="1700" dirty="0"/>
              <a:t>Un prince de Yogyakarta, </a:t>
            </a:r>
            <a:r>
              <a:rPr lang="fr-FR" sz="1700" u="sng" dirty="0"/>
              <a:t>Diponegoro</a:t>
            </a:r>
          </a:p>
          <a:p>
            <a:r>
              <a:rPr lang="fr-FR" sz="1700" dirty="0"/>
              <a:t>Se sentant lésé, </a:t>
            </a:r>
            <a:r>
              <a:rPr lang="fr-FR" sz="1600" dirty="0"/>
              <a:t>se révolte contre les Hollandais</a:t>
            </a:r>
          </a:p>
          <a:p>
            <a:r>
              <a:rPr lang="fr-FR" sz="1700" dirty="0"/>
              <a:t>Mais Le conflit s’élargit…</a:t>
            </a:r>
          </a:p>
          <a:p>
            <a:endParaRPr lang="fr-FR" sz="1700" dirty="0"/>
          </a:p>
          <a:p>
            <a:r>
              <a:rPr lang="fr-FR" sz="1700" dirty="0"/>
              <a:t>*Diponegoro, qui se réclame de l’Islam</a:t>
            </a:r>
          </a:p>
          <a:p>
            <a:r>
              <a:rPr lang="fr-FR" sz="1700" dirty="0"/>
              <a:t>Est soutenu par l’aristocratie et le peuple…</a:t>
            </a:r>
          </a:p>
          <a:p>
            <a:endParaRPr lang="fr-FR" sz="1700" dirty="0"/>
          </a:p>
          <a:p>
            <a:r>
              <a:rPr lang="fr-FR" sz="1700" dirty="0"/>
              <a:t>*Guerre </a:t>
            </a:r>
            <a:r>
              <a:rPr lang="fr-FR" sz="1700" i="1" dirty="0"/>
              <a:t>musulmane</a:t>
            </a:r>
            <a:r>
              <a:rPr lang="fr-FR" sz="1700" dirty="0"/>
              <a:t> pour la restauration de la justice ; Et contre les </a:t>
            </a:r>
            <a:r>
              <a:rPr lang="fr-FR" sz="1700" i="1" dirty="0"/>
              <a:t>étrangers</a:t>
            </a:r>
          </a:p>
          <a:p>
            <a:r>
              <a:rPr lang="fr-FR" sz="1700" dirty="0"/>
              <a:t>- Les dominateurs hollandais ; Et…</a:t>
            </a:r>
          </a:p>
          <a:p>
            <a:r>
              <a:rPr lang="fr-FR" sz="1700" dirty="0"/>
              <a:t>- Les entrepreneurs chinois qui sont massacrés</a:t>
            </a:r>
          </a:p>
          <a:p>
            <a:endParaRPr lang="fr-FR" sz="1700" dirty="0"/>
          </a:p>
          <a:p>
            <a:r>
              <a:rPr lang="fr-FR" sz="1700" dirty="0"/>
              <a:t>*Les Hollandais interviennent</a:t>
            </a:r>
          </a:p>
          <a:p>
            <a:r>
              <a:rPr lang="fr-FR" sz="1700" dirty="0"/>
              <a:t>Et le conflit tourne rapidement</a:t>
            </a:r>
          </a:p>
          <a:p>
            <a:r>
              <a:rPr lang="fr-FR" sz="1700" dirty="0"/>
              <a:t>A une intense guérilla dans le centre de Java…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B278695-F4FF-3530-A1CA-87B58AE423C4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7C231FA-15B7-055C-4A48-41BD25048DA9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FE7AB3E-DF8E-251F-7FA0-6A0078C66FBE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F443626-74CC-B6F2-5424-36F6B8FC7ABD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ABE88C5-1701-635C-D533-18029D2AFFC0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B3BAB5B-D639-3EF2-65BD-A8DEB8BC998E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7F10FE1-B936-54D7-A9EF-E92997EBEC39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F0BD55B-77DF-C0F6-0CAF-ED2E2E5A011E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43ED40F-4316-B287-CFD0-F7CAE97F0A4D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C2DF6A7-CBD6-3A37-6A62-BFA4526604AB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FF4900A-BD1F-1D20-D8D4-5842D10AD282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F0071BB-FA1B-2FA0-147F-C8F0FA855F3F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01341CD-1FF8-9530-3715-FA695C441DBE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02F0785-20F5-7A86-667B-CEF12F5906A4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E266110-6804-E215-050F-F60CEA6C1C36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F19A376-FCD4-0BB9-8FD8-7BE9EA23A76E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8E7DA6-6815-6387-111C-E67FF285F3FB}"/>
              </a:ext>
            </a:extLst>
          </p:cNvPr>
          <p:cNvSpPr/>
          <p:nvPr/>
        </p:nvSpPr>
        <p:spPr>
          <a:xfrm>
            <a:off x="4457947" y="81930"/>
            <a:ext cx="119033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1825-1830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B93655D-37F5-543F-038A-FD66346E16A4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8716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48116-F867-211E-B935-55992BC79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C289F4-F4E1-671C-070C-8F31E2A010CA}"/>
              </a:ext>
            </a:extLst>
          </p:cNvPr>
          <p:cNvSpPr/>
          <p:nvPr/>
        </p:nvSpPr>
        <p:spPr>
          <a:xfrm>
            <a:off x="109181" y="109184"/>
            <a:ext cx="4210229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1825-1830 : La guerre de Java, guerre aristocratique et populaire contre les étrangers hollandais et chinois ; Victoire hollandaise et fin des derniers royaumes indépendants du Mataram : Yogyakarta et Surakarta</a:t>
            </a:r>
          </a:p>
          <a:p>
            <a:endParaRPr lang="fr-FR" sz="1700" dirty="0"/>
          </a:p>
          <a:p>
            <a:r>
              <a:rPr lang="fr-FR" sz="1700" dirty="0"/>
              <a:t>*Mars 1830 : Après cinq ans de guerre…</a:t>
            </a:r>
          </a:p>
          <a:p>
            <a:r>
              <a:rPr lang="fr-FR" sz="1700" u="sng" dirty="0"/>
              <a:t>Diponegoro est capturé et exilé à Célèbes</a:t>
            </a:r>
          </a:p>
          <a:p>
            <a:endParaRPr lang="fr-FR" sz="1700" dirty="0"/>
          </a:p>
          <a:p>
            <a:r>
              <a:rPr lang="fr-FR" sz="1700" dirty="0"/>
              <a:t>*Les Hollandais annexent de nouveaux territoires aux dépens des derniers sultanats</a:t>
            </a:r>
          </a:p>
          <a:p>
            <a:r>
              <a:rPr lang="fr-FR" sz="1700" dirty="0"/>
              <a:t>Qui fortement réduits</a:t>
            </a:r>
          </a:p>
          <a:p>
            <a:r>
              <a:rPr lang="fr-FR" sz="1700" dirty="0"/>
              <a:t>Perdent la presque totalité de leurs pouvoirs</a:t>
            </a:r>
          </a:p>
          <a:p>
            <a:endParaRPr lang="fr-FR" sz="1700" dirty="0"/>
          </a:p>
          <a:p>
            <a:r>
              <a:rPr lang="fr-FR" sz="1700" dirty="0"/>
              <a:t>*Mais…</a:t>
            </a:r>
          </a:p>
          <a:p>
            <a:r>
              <a:rPr lang="fr-FR" sz="1700" dirty="0"/>
              <a:t>Les finances de la colonie étant exsangues</a:t>
            </a:r>
          </a:p>
          <a:p>
            <a:r>
              <a:rPr lang="fr-FR" sz="1700" dirty="0"/>
              <a:t>Les Hollandais opèrent </a:t>
            </a:r>
            <a:r>
              <a:rPr lang="fr-FR" sz="1700" u="sng" dirty="0"/>
              <a:t>à nouveau</a:t>
            </a:r>
          </a:p>
          <a:p>
            <a:r>
              <a:rPr lang="fr-FR" sz="1700" dirty="0"/>
              <a:t>Un changement de politique…</a:t>
            </a:r>
          </a:p>
        </p:txBody>
      </p:sp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BE44D6ED-2C41-909E-DAC9-60826CF99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BE400C-2034-385E-6B02-A6CC9B090D37}"/>
              </a:ext>
            </a:extLst>
          </p:cNvPr>
          <p:cNvSpPr/>
          <p:nvPr/>
        </p:nvSpPr>
        <p:spPr>
          <a:xfrm>
            <a:off x="4457947" y="81930"/>
            <a:ext cx="119033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1825-1830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127BF97-D3BA-E6E6-584D-F000848A07A6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64F9376-12BE-9A9F-709E-53B1D64C20F0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257075A-2827-801A-3772-5FB1EACA3CD6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485947-87F6-B6EE-5903-E2AD91C99A4D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1980E86-C40B-E64B-7384-8316A5084823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56FDEC-D4DF-C78E-1174-AD5DB1B4C91E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248EDF-FA2C-CF5A-749D-536B8CD4A491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831D4C1-688C-8F21-A7D3-6C1E01044B92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8AF1209-ABDC-B9DB-93DF-62687E65D497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C945699-1CA0-B975-0619-E366BE529891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7BE196A-DB66-28AC-F347-46182074763F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3822628-B306-6957-3955-1ACBD49CBEBF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7070CA3-4C8D-89D3-3322-AAAACC91DD3E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CCD046D-7285-67D3-BCF8-EFAD4C256F44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C9DE9E9-DC49-A86F-2E6F-C118696C0C33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ACBC419-88D4-2FBA-6401-50D719E23D90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9063304-CB7A-8EC8-4620-929D9230A765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18480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64668-54D3-F12F-9016-33746941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A750BE-67F2-739A-BB9D-BB2D7F82E7EE}"/>
              </a:ext>
            </a:extLst>
          </p:cNvPr>
          <p:cNvSpPr/>
          <p:nvPr/>
        </p:nvSpPr>
        <p:spPr>
          <a:xfrm>
            <a:off x="109181" y="109184"/>
            <a:ext cx="4215447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1830-1833 : Pour renflouer les caisses de la colonie et de la métropole, l’Etat néerlandais instaure le </a:t>
            </a:r>
            <a:r>
              <a:rPr lang="fr-FR" sz="1700" b="1" i="1" dirty="0" err="1"/>
              <a:t>kultuurstelsel</a:t>
            </a:r>
            <a:r>
              <a:rPr lang="fr-FR" sz="1700" b="1" dirty="0"/>
              <a:t> : …</a:t>
            </a:r>
          </a:p>
          <a:p>
            <a:endParaRPr lang="fr-FR" sz="1700" dirty="0"/>
          </a:p>
          <a:p>
            <a:r>
              <a:rPr lang="fr-FR" sz="1700" dirty="0"/>
              <a:t>*1830(-33) : Pour le nouveau gouverneur</a:t>
            </a:r>
          </a:p>
          <a:p>
            <a:r>
              <a:rPr lang="fr-FR" sz="1700" u="sng" dirty="0"/>
              <a:t>Johannes van den Bosch</a:t>
            </a:r>
            <a:r>
              <a:rPr lang="fr-FR" sz="1700" dirty="0"/>
              <a:t>, deux objectifs…</a:t>
            </a:r>
          </a:p>
          <a:p>
            <a:endParaRPr lang="fr-FR" sz="1700" dirty="0"/>
          </a:p>
          <a:p>
            <a:r>
              <a:rPr lang="fr-FR" sz="1700" dirty="0"/>
              <a:t>a) Instaurer un compromis durable</a:t>
            </a:r>
          </a:p>
          <a:p>
            <a:r>
              <a:rPr lang="fr-FR" sz="1700" dirty="0"/>
              <a:t>Entre l’Etat hollandais et la noblesse javanaise</a:t>
            </a:r>
          </a:p>
          <a:p>
            <a:r>
              <a:rPr lang="fr-FR" sz="1700" dirty="0"/>
              <a:t>Garante de l’ordre depuis 350 ans</a:t>
            </a:r>
          </a:p>
          <a:p>
            <a:r>
              <a:rPr lang="fr-FR" sz="1700" dirty="0"/>
              <a:t>NB : Comme en Inde britannique après 1858</a:t>
            </a:r>
          </a:p>
          <a:p>
            <a:endParaRPr lang="fr-FR" sz="1700" dirty="0"/>
          </a:p>
          <a:p>
            <a:r>
              <a:rPr lang="fr-FR" sz="1700" dirty="0"/>
              <a:t>Ainsi…</a:t>
            </a:r>
          </a:p>
          <a:p>
            <a:r>
              <a:rPr lang="fr-FR" sz="1700" dirty="0"/>
              <a:t>*1832 : Les droits fonciers</a:t>
            </a:r>
          </a:p>
          <a:p>
            <a:r>
              <a:rPr lang="fr-FR" sz="1700" dirty="0"/>
              <a:t>Supprimés en 1819, sont rétablis</a:t>
            </a:r>
          </a:p>
          <a:p>
            <a:r>
              <a:rPr lang="fr-FR" sz="1700" i="1" dirty="0"/>
              <a:t>Il faut nous allier les chefs, (…) en veillant à ce qu’ils soient traités avec la déférence qui leur est due, et même avec </a:t>
            </a:r>
            <a:r>
              <a:rPr lang="fr-FR" sz="1700" i="1" u="sng" dirty="0"/>
              <a:t>gentillesse</a:t>
            </a:r>
            <a:r>
              <a:rPr lang="fr-FR" sz="1700" i="1" dirty="0"/>
              <a:t> </a:t>
            </a:r>
            <a:r>
              <a:rPr lang="fr-FR" sz="1700" dirty="0"/>
              <a:t>(…)</a:t>
            </a:r>
          </a:p>
          <a:p>
            <a:endParaRPr lang="fr-FR" sz="1700" i="1" dirty="0"/>
          </a:p>
          <a:p>
            <a:r>
              <a:rPr lang="fr-FR" sz="1700" i="1" dirty="0"/>
              <a:t>Et en les traitant de manière à leur donner des raisons de se sentir plus heureux sous notre administration que sous celle de leurs propres princes, </a:t>
            </a:r>
            <a:r>
              <a:rPr lang="fr-FR" sz="1700" dirty="0"/>
              <a:t>J. Van den Bosch</a:t>
            </a:r>
          </a:p>
          <a:p>
            <a:r>
              <a:rPr lang="fr-FR" sz="1700" dirty="0"/>
              <a:t>Les Indes et l’Europe, JL </a:t>
            </a:r>
            <a:r>
              <a:rPr lang="fr-FR" sz="1700" dirty="0" err="1"/>
              <a:t>Margolin</a:t>
            </a:r>
            <a:r>
              <a:rPr lang="fr-FR" sz="1700" dirty="0"/>
              <a:t>, p. 488</a:t>
            </a:r>
          </a:p>
        </p:txBody>
      </p:sp>
      <p:pic>
        <p:nvPicPr>
          <p:cNvPr id="23" name="Image 2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36849291-393E-6A53-5657-EA4EC624E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79C9FAA1-1BA5-07C0-0145-5CD685769525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61768BE-2157-0842-D935-CD2E57C3CAB5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8EE9938-7E6D-5AC7-DA08-4B8417E1835F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215A698-DC5E-465E-FEB3-EA12ACD425DC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7260EAD-71EF-BC5C-4F64-5B5E06DA001F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738324F-D915-AEBE-9441-824E0037B3A2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84131B7-CC8E-EF0E-6FC1-D3C1E94BFF36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9AF5939-990A-E4A9-0D58-F47016AE4B51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03A580E-28E2-560D-0AFD-F1B2D87333CC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B6F9578-0E1B-2213-C2F7-A37D7E741BDE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CEB5F2A-8137-F89D-DB5F-06240F03A621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E7FBC46-1E0D-9D89-93BF-DBD479489CFE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032DAF6-B4A4-9857-A939-60FA281A3114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315915D-CB98-DE9F-4C2B-8ED3A2D374E3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80BBA75-12D3-2994-53A3-ADEBC2E2F2A2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D2A7923-FA5A-541F-A7D1-3ADF48C74C12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948E5B-A3C8-825F-D462-60B91AAA3780}"/>
              </a:ext>
            </a:extLst>
          </p:cNvPr>
          <p:cNvSpPr/>
          <p:nvPr/>
        </p:nvSpPr>
        <p:spPr>
          <a:xfrm>
            <a:off x="4457947" y="81930"/>
            <a:ext cx="74617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699816B-6E2E-19B8-6F8F-2BC1619EEAAD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865771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68C18-48D1-C76E-5902-4E608F135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C2C643-35C0-23FC-D276-7449B01ED7D9}"/>
              </a:ext>
            </a:extLst>
          </p:cNvPr>
          <p:cNvSpPr/>
          <p:nvPr/>
        </p:nvSpPr>
        <p:spPr>
          <a:xfrm>
            <a:off x="109181" y="109184"/>
            <a:ext cx="4202128" cy="31854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1830-1833 : Pour renflouer les caisses de la colonie et de la métropole, l’Etat néerlandais instaure le </a:t>
            </a:r>
            <a:r>
              <a:rPr lang="fr-FR" sz="1600" b="1" i="1" dirty="0" err="1"/>
              <a:t>kultuurstelsel</a:t>
            </a:r>
            <a:r>
              <a:rPr lang="fr-FR" sz="1600" b="1" dirty="0"/>
              <a:t> : …</a:t>
            </a:r>
          </a:p>
          <a:p>
            <a:endParaRPr lang="fr-FR" sz="1700" dirty="0"/>
          </a:p>
          <a:p>
            <a:r>
              <a:rPr lang="fr-FR" sz="1700" dirty="0"/>
              <a:t>b) 1830-33 : Pour renflouer les caisses</a:t>
            </a:r>
          </a:p>
          <a:p>
            <a:r>
              <a:rPr lang="fr-FR" sz="1700" dirty="0"/>
              <a:t>De la colonie et de la métropole</a:t>
            </a:r>
          </a:p>
          <a:p>
            <a:r>
              <a:rPr lang="fr-FR" sz="1700" dirty="0"/>
              <a:t>Et faisant fi des idéaux libéraux du moment…</a:t>
            </a:r>
          </a:p>
          <a:p>
            <a:endParaRPr lang="fr-FR" sz="1700" dirty="0"/>
          </a:p>
          <a:p>
            <a:r>
              <a:rPr lang="fr-FR" sz="1700" u="sng" dirty="0"/>
              <a:t>Van Den Bosch</a:t>
            </a:r>
            <a:r>
              <a:rPr lang="fr-FR" sz="1700" dirty="0"/>
              <a:t> instaure</a:t>
            </a:r>
          </a:p>
          <a:p>
            <a:r>
              <a:rPr lang="fr-FR" sz="1700" dirty="0"/>
              <a:t>Le </a:t>
            </a:r>
            <a:r>
              <a:rPr lang="fr-FR" sz="1700" i="1" dirty="0" err="1"/>
              <a:t>kultuurstelsel</a:t>
            </a:r>
            <a:r>
              <a:rPr lang="fr-FR" sz="1700" dirty="0"/>
              <a:t>, le système des cultures </a:t>
            </a:r>
          </a:p>
          <a:p>
            <a:endParaRPr lang="fr-FR" sz="1700" dirty="0"/>
          </a:p>
          <a:p>
            <a:r>
              <a:rPr lang="fr-FR" sz="1700" dirty="0"/>
              <a:t>*Explications en quatre points…</a:t>
            </a:r>
          </a:p>
        </p:txBody>
      </p:sp>
      <p:pic>
        <p:nvPicPr>
          <p:cNvPr id="23" name="Image 2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CB5234CC-256F-279A-8AF7-AFACD28BF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07644F40-0336-69BF-13F5-F601D3D9AED1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E0E0EA6-7642-6FB9-ECBF-4D70C31FDD80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A1F67E7-2151-9F79-0714-01EFC32A5204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FA4A045-2420-8F1F-A53C-662801AAA677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F6C0B71-5230-3EC3-53C9-36C4396E19D3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F717292-9AC9-D300-FA23-F704CF2F432C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9D176EA-2D8C-7E8B-48F3-9EE10F959C99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A135BB2-3001-0C96-8D94-C36F92E65E83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9EBDDBF-60A0-98D6-9ED5-8865300C1A68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22ADE82-147D-C3CD-13CB-43D30C2CB80C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B5EC7AE-3B69-4876-1F6C-11143313F065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0BFE2C6-A6CB-EF67-7BFF-ACD6EC5D991F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BD6E372-1961-1C20-2C11-000CEDF437C9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4A94E7B-68EC-EA38-4A7A-B4A871B0A178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9D3E21E-762C-059E-E3B9-CA525D3612E0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FCE4D89-085D-3DBE-902A-B422334730B1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2A3758-32C9-2B04-BEF0-1670C49393B8}"/>
              </a:ext>
            </a:extLst>
          </p:cNvPr>
          <p:cNvSpPr/>
          <p:nvPr/>
        </p:nvSpPr>
        <p:spPr>
          <a:xfrm>
            <a:off x="4457947" y="81930"/>
            <a:ext cx="74617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B94F994-0153-FE7B-62F2-F527E650805D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5094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3F21-0476-4DBF-9B53-4F4DC17E8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76688D-C329-D021-A5A9-D49681D161C1}"/>
              </a:ext>
            </a:extLst>
          </p:cNvPr>
          <p:cNvSpPr/>
          <p:nvPr/>
        </p:nvSpPr>
        <p:spPr>
          <a:xfrm>
            <a:off x="78552" y="109184"/>
            <a:ext cx="4291911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1830-1833 : … cultures exportatrices d’Etat imposées aux paysans, au profit des aristocrates, les </a:t>
            </a:r>
            <a:r>
              <a:rPr lang="fr-FR" sz="1600" b="1" i="1" dirty="0"/>
              <a:t>régents</a:t>
            </a:r>
            <a:r>
              <a:rPr lang="fr-FR" sz="1600" b="1" dirty="0"/>
              <a:t>, de la colonie et de l’Etat hollandais</a:t>
            </a:r>
          </a:p>
          <a:p>
            <a:endParaRPr lang="fr-FR" sz="1700" dirty="0"/>
          </a:p>
          <a:p>
            <a:r>
              <a:rPr lang="fr-FR" sz="1700" dirty="0"/>
              <a:t>1) Développer les cultures exportatrices…</a:t>
            </a:r>
          </a:p>
          <a:p>
            <a:r>
              <a:rPr lang="fr-FR" sz="1700" dirty="0"/>
              <a:t>Dans les territoires tenus directement</a:t>
            </a:r>
          </a:p>
          <a:p>
            <a:r>
              <a:rPr lang="fr-FR" sz="1700" dirty="0"/>
              <a:t>Par les Hollandais, les paysans doivent consacrer 20 % des terres à des cultures exportatrices ; Essentiellement café et sucre…</a:t>
            </a:r>
          </a:p>
          <a:p>
            <a:endParaRPr lang="fr-FR" sz="1700" dirty="0"/>
          </a:p>
          <a:p>
            <a:r>
              <a:rPr lang="fr-FR" sz="1700" dirty="0"/>
              <a:t>2) Assurer des revenus importants et réguliers pour l’Etat hollandais…</a:t>
            </a:r>
          </a:p>
          <a:p>
            <a:r>
              <a:rPr lang="fr-FR" sz="1700" dirty="0"/>
              <a:t>En remplacement de l’impôt foncier en numéraire (1/5), difficilement perçu</a:t>
            </a:r>
          </a:p>
          <a:p>
            <a:r>
              <a:rPr lang="fr-FR" sz="1700" dirty="0"/>
              <a:t>Les paysans doivent livrer </a:t>
            </a:r>
            <a:r>
              <a:rPr lang="fr-FR" sz="1700" u="sng" dirty="0"/>
              <a:t>ces</a:t>
            </a:r>
            <a:r>
              <a:rPr lang="fr-FR" sz="1700" dirty="0"/>
              <a:t> productions</a:t>
            </a:r>
          </a:p>
          <a:p>
            <a:r>
              <a:rPr lang="fr-FR" sz="1700" dirty="0"/>
              <a:t>A hauteur de la valeur de l’ancien impôt</a:t>
            </a:r>
          </a:p>
          <a:p>
            <a:r>
              <a:rPr lang="fr-FR" sz="1700" dirty="0"/>
              <a:t>NB : Et si surplus, rémunérés à prix fixé</a:t>
            </a:r>
          </a:p>
          <a:p>
            <a:endParaRPr lang="fr-FR" sz="1700" dirty="0"/>
          </a:p>
          <a:p>
            <a:r>
              <a:rPr lang="fr-FR" sz="1700" dirty="0"/>
              <a:t>3) Consolider la puissance de la noblesse…</a:t>
            </a:r>
          </a:p>
          <a:p>
            <a:r>
              <a:rPr lang="fr-FR" sz="1700" dirty="0"/>
              <a:t>Les régents et les chefs de village </a:t>
            </a:r>
            <a:r>
              <a:rPr lang="fr-FR" sz="1700" i="1" dirty="0"/>
              <a:t>fonctionnarisés</a:t>
            </a:r>
            <a:r>
              <a:rPr lang="fr-FR" sz="1700" dirty="0"/>
              <a:t> collaborent avec</a:t>
            </a:r>
          </a:p>
          <a:p>
            <a:r>
              <a:rPr lang="fr-FR" sz="1700" dirty="0"/>
              <a:t>Les fonctionnaires hollandais </a:t>
            </a:r>
            <a:r>
              <a:rPr lang="fr-FR" sz="1700" u="sng" dirty="0"/>
              <a:t>au pouvoir accru</a:t>
            </a:r>
            <a:endParaRPr lang="fr-FR" sz="1700" dirty="0"/>
          </a:p>
          <a:p>
            <a:r>
              <a:rPr lang="fr-FR" sz="1700" dirty="0"/>
              <a:t>En exerçant leur autorité sur les paysans</a:t>
            </a:r>
          </a:p>
          <a:p>
            <a:r>
              <a:rPr lang="fr-FR" sz="1700" dirty="0"/>
              <a:t>Moyennant une commission sur les livraisons</a:t>
            </a:r>
          </a:p>
        </p:txBody>
      </p:sp>
      <p:pic>
        <p:nvPicPr>
          <p:cNvPr id="24" name="Image 2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3877019E-6A07-EF2F-0FE3-FB3398429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C885984-1E9A-BB20-B381-CF75B2B0A9F4}"/>
              </a:ext>
            </a:extLst>
          </p:cNvPr>
          <p:cNvSpPr/>
          <p:nvPr/>
        </p:nvSpPr>
        <p:spPr>
          <a:xfrm>
            <a:off x="4457947" y="81930"/>
            <a:ext cx="74617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81EB0D7-AEC9-D335-FD65-3C4807217DCD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E28ABF4-6165-4AEC-1CCE-09DD89AB27FA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84DFC49-589D-C01C-F90B-645574675A7A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BFCE638-FA9A-E9A4-3BFC-E8266AE76220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D2345F9-8113-65A1-9DD9-C76CE519D476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3EC503A-DB7D-7A33-042F-2237590B7D83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34CE310-3D72-09B1-C130-46511B1D0124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425A6F8-77E9-697D-3F66-4F4370B986AD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F7E16A7-7024-FBE9-92C4-BAC9E3085444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D81E94C-EE1E-79B1-C9CB-FFB8E3D05B57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C861A14-16AB-6ACA-6A27-227BFF9FCD10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754C8C8-FFC4-FB8B-1A49-67C6D6AF2F6F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D252692-6E1B-AB68-FE8D-168598F397A8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FA44927-EC8D-B23B-1FD3-9451315866ED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AE79367-46B2-E8C3-4B47-C6F396DA9994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B94A27C-7CE6-809D-007A-D934F9DB1068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7900C0F-2406-9183-4BAC-78F481557593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759616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27CA6-ECDE-5169-91E4-FF5BAD0F0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5696AD-0174-4946-7274-CCD86A6E6A07}"/>
              </a:ext>
            </a:extLst>
          </p:cNvPr>
          <p:cNvSpPr/>
          <p:nvPr/>
        </p:nvSpPr>
        <p:spPr>
          <a:xfrm>
            <a:off x="78552" y="109184"/>
            <a:ext cx="4291911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1830-1833 : … cultures exportatrices d’Etat imposées aux paysans, au profit des aristocrates, les </a:t>
            </a:r>
            <a:r>
              <a:rPr lang="fr-FR" sz="1700" b="1" i="1" dirty="0"/>
              <a:t>régents</a:t>
            </a:r>
            <a:r>
              <a:rPr lang="fr-FR" sz="1700" b="1" dirty="0"/>
              <a:t>, de la colonie et de l’Etat hollandais</a:t>
            </a:r>
          </a:p>
          <a:p>
            <a:endParaRPr lang="fr-FR" sz="1700" dirty="0"/>
          </a:p>
          <a:p>
            <a:r>
              <a:rPr lang="fr-FR" sz="1700" dirty="0"/>
              <a:t>4) Rétablir le monopole commercial…</a:t>
            </a:r>
          </a:p>
          <a:p>
            <a:r>
              <a:rPr lang="fr-FR" sz="1700" dirty="0"/>
              <a:t>L’Etat hollandais accorde un monopole de fait A la NHM, </a:t>
            </a:r>
            <a:r>
              <a:rPr lang="fr-FR" sz="1700" i="1" dirty="0" err="1"/>
              <a:t>Nederlandsche</a:t>
            </a:r>
            <a:r>
              <a:rPr lang="fr-FR" sz="1700" i="1" dirty="0"/>
              <a:t> </a:t>
            </a:r>
            <a:r>
              <a:rPr lang="fr-FR" sz="1700" i="1" dirty="0" err="1"/>
              <a:t>Handel-Maatschappij</a:t>
            </a:r>
            <a:r>
              <a:rPr lang="fr-FR" sz="1700" dirty="0"/>
              <a:t>, une compagnie publique de commerce, sur le modèle de la défunte VOC</a:t>
            </a:r>
          </a:p>
          <a:p>
            <a:endParaRPr lang="fr-FR" sz="1700" dirty="0"/>
          </a:p>
          <a:p>
            <a:r>
              <a:rPr lang="fr-FR" sz="1700" dirty="0"/>
              <a:t>NB : Ainsi, dans les ports, les entrepreneurs britanniques associés aux Chinois sont exclus Au profit de l’Etat hollandais</a:t>
            </a:r>
          </a:p>
          <a:p>
            <a:r>
              <a:rPr lang="fr-FR" sz="1700" dirty="0"/>
              <a:t>Associé à la noblesse javanaise</a:t>
            </a:r>
          </a:p>
          <a:p>
            <a:endParaRPr lang="fr-FR" sz="1700" dirty="0"/>
          </a:p>
          <a:p>
            <a:r>
              <a:rPr lang="fr-FR" sz="1700" i="1" dirty="0"/>
              <a:t>Une fois de plus, la ligne de fracture n’opposait pas Europe et Asie, mais des groupes d’intérêt composites</a:t>
            </a:r>
          </a:p>
          <a:p>
            <a:r>
              <a:rPr lang="fr-FR" sz="1700" dirty="0"/>
              <a:t>Les Indes et l’Europe, JL </a:t>
            </a:r>
            <a:r>
              <a:rPr lang="fr-FR" sz="1700" dirty="0" err="1"/>
              <a:t>Margolin</a:t>
            </a:r>
            <a:r>
              <a:rPr lang="fr-FR" sz="1700" dirty="0"/>
              <a:t>, p. 491</a:t>
            </a:r>
          </a:p>
          <a:p>
            <a:endParaRPr lang="fr-FR" sz="1700" dirty="0"/>
          </a:p>
          <a:p>
            <a:r>
              <a:rPr lang="fr-FR" sz="1700" dirty="0"/>
              <a:t>*Bilan en quatre points…</a:t>
            </a:r>
          </a:p>
        </p:txBody>
      </p:sp>
      <p:pic>
        <p:nvPicPr>
          <p:cNvPr id="24" name="Image 2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BDE94B2C-1A2B-81DC-0D15-4307747F1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F5B58A-2582-24EF-2A1D-E26B31170BC8}"/>
              </a:ext>
            </a:extLst>
          </p:cNvPr>
          <p:cNvSpPr/>
          <p:nvPr/>
        </p:nvSpPr>
        <p:spPr>
          <a:xfrm>
            <a:off x="4457947" y="81930"/>
            <a:ext cx="74617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A0A4898-1717-CE71-AC96-80A47170BAA4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3308FFA-3099-D711-9F89-0607B4519D46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DA00A06-9BF5-2E74-B86C-2B799AC7B1BA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566F9C-A58B-5F51-3882-4D5EBB8C77A5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68A8EE5-CFB4-65E0-F6D6-02E05545EC0E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3880265-B2B5-DCB0-B400-ED8E258C4729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8D10DF1-4456-4EDE-88A0-32EF53EF19D8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1527BD7-AE2B-0568-4D42-C31F481FDC01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6BAC8FB-E29E-F2D8-8197-9720CAD9FC9E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54709F3-92EE-B5A8-14B6-5259FA0762C8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9DF85FB-37DD-FE70-27D6-3937EE4721E6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D5A40AC-71FF-285A-25F3-14F4BCC57C7E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C141B62-4162-D80B-70F4-454303284229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4178B8B-690B-A025-0356-ABA145D295BD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2C59E03-7DE5-D96C-88CC-95357F50824C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F809F1B-B3AF-60C0-F6B0-266F806BDB11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9853195-8A88-277D-B7A3-ECF43B925818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01218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A82DB-3A1F-66F0-DB57-EA92F1300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898CA5E8-9945-00D9-690A-2431303E3053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1819-1873 : 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Dans la péninsule malaise : Sur le détroit de Malacca, l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</a:t>
            </a:r>
            <a:r>
              <a:rPr lang="fr-FR" sz="1600" b="1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Straits</a:t>
            </a:r>
            <a:r>
              <a:rPr lang="fr-FR" sz="16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Settlements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Singapour britanniques ; A l’intérieur, dans les sultanats malais, et malgré les potentialités économiques, les Britanniques sont réticents </a:t>
            </a:r>
            <a:r>
              <a:rPr lang="fr-FR" sz="1600" b="1" dirty="0"/>
              <a:t>à s’engager dans une politique de conquête</a:t>
            </a:r>
            <a:endParaRPr lang="fr-FR" sz="16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dirty="0"/>
              <a:t>1365-1641 : Genèse des sultanats de la péninsule malaise : Kedah-Perlis, Perak, Kelantan, Terengganu, Pahang, Selangor, </a:t>
            </a:r>
            <a:r>
              <a:rPr lang="fr-FR" sz="1600" dirty="0" err="1"/>
              <a:t>Negeri</a:t>
            </a:r>
            <a:r>
              <a:rPr lang="fr-FR" sz="1600" dirty="0"/>
              <a:t> </a:t>
            </a:r>
            <a:r>
              <a:rPr lang="fr-FR" sz="1600" dirty="0" err="1"/>
              <a:t>Sembilan</a:t>
            </a:r>
            <a:r>
              <a:rPr lang="fr-FR" sz="1600" dirty="0"/>
              <a:t> et Johore ; Malacca portugaise puis hollandaise</a:t>
            </a:r>
          </a:p>
          <a:p>
            <a:r>
              <a:rPr lang="fr-FR" sz="1600" dirty="0"/>
              <a:t>1819-1826 : Partage de la péninsule malaise : Sur le détroit de Malacca, les </a:t>
            </a:r>
            <a:r>
              <a:rPr lang="fr-FR" sz="1600" i="1" dirty="0" err="1"/>
              <a:t>Straits</a:t>
            </a:r>
            <a:r>
              <a:rPr lang="fr-FR" sz="1600" i="1" dirty="0"/>
              <a:t> </a:t>
            </a:r>
            <a:r>
              <a:rPr lang="fr-FR" sz="1600" i="1" dirty="0" err="1"/>
              <a:t>Settlements</a:t>
            </a:r>
            <a:r>
              <a:rPr lang="fr-FR" sz="1600" dirty="0"/>
              <a:t> britanniques, Penang, Malacca et Singapour, dépendants de l’EIC ; Au nord, Kedah, Perlis, Kelantan et Terengganu sous suzeraineté siamoise ; Au sud, Perak, Selangor, </a:t>
            </a:r>
            <a:r>
              <a:rPr lang="fr-FR" sz="1600" dirty="0" err="1"/>
              <a:t>Negeri</a:t>
            </a:r>
            <a:r>
              <a:rPr lang="fr-FR" sz="1600" dirty="0"/>
              <a:t> </a:t>
            </a:r>
            <a:r>
              <a:rPr lang="fr-FR" sz="1600" dirty="0" err="1"/>
              <a:t>Sembilan</a:t>
            </a:r>
            <a:r>
              <a:rPr lang="fr-FR" sz="1600" dirty="0"/>
              <a:t>, Pahang et Johore indépendants</a:t>
            </a:r>
          </a:p>
          <a:p>
            <a:r>
              <a:rPr lang="fr-FR" sz="1600" dirty="0"/>
              <a:t>1845-1857 : Arrivée massive des Chinois ; Au Selangor, essor des mines d’étain chinoises et fondation de Kuala Lumpur ; Face aux conflits dynastiques et aux conflits entre sociétés chinoises, le lobby singapourien réclame une intervention des Britanniques   </a:t>
            </a:r>
          </a:p>
          <a:p>
            <a:r>
              <a:rPr lang="fr-FR" sz="1600" dirty="0"/>
              <a:t>1867-1873 : Fin de l’EIC, les </a:t>
            </a:r>
            <a:r>
              <a:rPr lang="fr-FR" sz="1600" i="1" dirty="0" err="1"/>
              <a:t>Straits</a:t>
            </a:r>
            <a:r>
              <a:rPr lang="fr-FR" sz="1600" i="1" dirty="0"/>
              <a:t> </a:t>
            </a:r>
            <a:r>
              <a:rPr lang="fr-FR" sz="1600" i="1" dirty="0" err="1"/>
              <a:t>Settlements</a:t>
            </a:r>
            <a:r>
              <a:rPr lang="fr-FR" sz="1600" dirty="0"/>
              <a:t> deviennent une colonie britannique ; Au Selangor, crise de succession et crise minière se poursuivent ; Mais malgré cela,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les Britanniques sont réticents </a:t>
            </a:r>
            <a:r>
              <a:rPr lang="fr-FR" sz="1600" dirty="0"/>
              <a:t>à s’engager dans une politique de conquête ; A suivre…</a:t>
            </a:r>
          </a:p>
          <a:p>
            <a:endParaRPr lang="fr-FR" sz="1600" dirty="0"/>
          </a:p>
          <a:p>
            <a:r>
              <a:rPr lang="fr-FR" sz="1600" b="1" dirty="0"/>
              <a:t>1529-1863 : Les Philippines espagnoles : Du simple relais délaissé entre Chine et Mexique à la riche colonie exportatrice, </a:t>
            </a:r>
            <a:r>
              <a:rPr lang="fr-FR" sz="1600" b="1" i="1" dirty="0"/>
              <a:t>le rattrapage manqué</a:t>
            </a:r>
          </a:p>
          <a:p>
            <a:r>
              <a:rPr lang="fr-FR" sz="1600" dirty="0"/>
              <a:t>1529-1595 : Naissance des Philippines espagnoles, rattachées à la Nouvelle-Espagne ; Christianisation ; Instauration du </a:t>
            </a:r>
            <a:r>
              <a:rPr lang="fr-FR" sz="1600" i="1" dirty="0"/>
              <a:t>Galion de Manille</a:t>
            </a:r>
            <a:r>
              <a:rPr lang="fr-FR" sz="1600" dirty="0"/>
              <a:t> : Manille, relais commercial espagnol entre la Chine et l’Europe, </a:t>
            </a:r>
            <a:r>
              <a:rPr lang="fr-FR" sz="1600" i="1" dirty="0"/>
              <a:t>via</a:t>
            </a:r>
            <a:r>
              <a:rPr lang="fr-FR" sz="1600" dirty="0"/>
              <a:t> le Mexique ; Nombreux commerçants Chinois ; Division de la société entre le pouvoir aux mains des </a:t>
            </a:r>
            <a:r>
              <a:rPr lang="fr-FR" sz="1600" i="1" dirty="0" err="1"/>
              <a:t>peninsulares</a:t>
            </a:r>
            <a:r>
              <a:rPr lang="fr-FR" sz="1600" dirty="0"/>
              <a:t>, espagnols minoritaires et </a:t>
            </a:r>
            <a:r>
              <a:rPr lang="fr-FR" sz="1600" i="1" dirty="0"/>
              <a:t>mestizos</a:t>
            </a:r>
            <a:r>
              <a:rPr lang="fr-FR" sz="1600" dirty="0"/>
              <a:t>, métis, et la masse des autochtones, </a:t>
            </a:r>
            <a:r>
              <a:rPr lang="fr-FR" sz="1600" i="1" dirty="0" err="1"/>
              <a:t>Indios</a:t>
            </a:r>
            <a:r>
              <a:rPr lang="fr-FR" sz="1600" dirty="0"/>
              <a:t>, Philippins</a:t>
            </a:r>
          </a:p>
          <a:p>
            <a:r>
              <a:rPr lang="fr-FR" sz="1600" dirty="0"/>
              <a:t>1744-1764 : 1</a:t>
            </a:r>
            <a:r>
              <a:rPr lang="fr-FR" sz="1600" baseline="30000" dirty="0"/>
              <a:t>ères</a:t>
            </a:r>
            <a:r>
              <a:rPr lang="fr-FR" sz="1600" dirty="0"/>
              <a:t> révoltes philippines contre le pouvoir civil et religieux espagnol ; Guerre de Sept Ans et occupation britannique de Manille</a:t>
            </a:r>
          </a:p>
          <a:p>
            <a:r>
              <a:rPr lang="fr-FR" sz="1600" dirty="0"/>
              <a:t>1764-1815 : 1</a:t>
            </a:r>
            <a:r>
              <a:rPr lang="fr-FR" sz="1600" baseline="30000" dirty="0"/>
              <a:t>ères</a:t>
            </a:r>
            <a:r>
              <a:rPr lang="fr-FR" sz="1600" dirty="0"/>
              <a:t> politiques de développement économique et développement des 1</a:t>
            </a:r>
            <a:r>
              <a:rPr lang="fr-FR" sz="1600" baseline="30000" dirty="0"/>
              <a:t>ères</a:t>
            </a:r>
            <a:r>
              <a:rPr lang="fr-FR" sz="1600" dirty="0"/>
              <a:t> plantations d’exportation ; Nouvelles révoltes des Philippins contre les discriminations dans le clergé </a:t>
            </a:r>
          </a:p>
          <a:p>
            <a:r>
              <a:rPr lang="fr-FR" sz="1600" dirty="0"/>
              <a:t>1815-1863 : Fin du Galion de Manille et ouverture de Manille au commerce libre-échangiste vers la GB et les EU ; Grâce au développement économique, naissance d’une bourgeoisie philippine riche et éduquée, les </a:t>
            </a:r>
            <a:r>
              <a:rPr lang="fr-FR" sz="1600" i="1" dirty="0" err="1"/>
              <a:t>ilustrados</a:t>
            </a:r>
            <a:r>
              <a:rPr lang="fr-FR" sz="1600" dirty="0"/>
              <a:t> ; Politique libérale d’éducation ; Mais malgré cela, l’opposition nationaliste philippine ne faiblit pas ; A suivre…</a:t>
            </a:r>
            <a:endParaRPr lang="fr-FR" sz="1600" i="1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63A0D393-078C-276A-B907-2E086A3D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514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74C85-4702-1784-B781-7D535AE5A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1A5395-C0BD-1BD2-0492-9FEB35F278B2}"/>
              </a:ext>
            </a:extLst>
          </p:cNvPr>
          <p:cNvSpPr/>
          <p:nvPr/>
        </p:nvSpPr>
        <p:spPr>
          <a:xfrm>
            <a:off x="43683" y="109184"/>
            <a:ext cx="4326781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1830-1833 : … cultures exportatrices d’Etat imposées aux paysans, au profit des aristocrates, les </a:t>
            </a:r>
            <a:r>
              <a:rPr lang="fr-FR" sz="1700" b="1" i="1" dirty="0"/>
              <a:t>régents</a:t>
            </a:r>
            <a:r>
              <a:rPr lang="fr-FR" sz="1700" b="1" dirty="0"/>
              <a:t>, de la colonie et de l’Etat hollandais</a:t>
            </a:r>
          </a:p>
          <a:p>
            <a:endParaRPr lang="fr-FR" sz="1700" dirty="0"/>
          </a:p>
          <a:p>
            <a:r>
              <a:rPr lang="fr-FR" sz="1700" dirty="0"/>
              <a:t>a) Dans les faits, le </a:t>
            </a:r>
            <a:r>
              <a:rPr lang="fr-FR" sz="1700" i="1" dirty="0" err="1"/>
              <a:t>kultuurstelsel</a:t>
            </a:r>
            <a:r>
              <a:rPr lang="fr-FR" sz="1700" dirty="0"/>
              <a:t>…</a:t>
            </a:r>
            <a:endParaRPr lang="fr-FR" sz="1700" i="1" dirty="0"/>
          </a:p>
          <a:p>
            <a:r>
              <a:rPr lang="fr-FR" sz="1700" dirty="0"/>
              <a:t>Un système </a:t>
            </a:r>
            <a:r>
              <a:rPr lang="fr-FR" sz="1700" i="1" dirty="0"/>
              <a:t>moderne</a:t>
            </a:r>
            <a:r>
              <a:rPr lang="fr-FR" sz="1700" dirty="0"/>
              <a:t>, quoique antilibéral</a:t>
            </a:r>
          </a:p>
          <a:p>
            <a:r>
              <a:rPr lang="fr-FR" sz="1700" dirty="0"/>
              <a:t>De cultures d’Etat ; Associé à…</a:t>
            </a:r>
          </a:p>
          <a:p>
            <a:endParaRPr lang="fr-FR" sz="1700" dirty="0"/>
          </a:p>
          <a:p>
            <a:r>
              <a:rPr lang="fr-FR" sz="1700" dirty="0"/>
              <a:t>Un système féodal </a:t>
            </a:r>
            <a:r>
              <a:rPr lang="fr-FR" sz="1700" i="1" dirty="0"/>
              <a:t>archaïque</a:t>
            </a:r>
            <a:endParaRPr lang="fr-FR" sz="1700" dirty="0"/>
          </a:p>
          <a:p>
            <a:r>
              <a:rPr lang="fr-FR" sz="1700" dirty="0"/>
              <a:t>Celui de la noblesse javanaise des régents</a:t>
            </a:r>
          </a:p>
          <a:p>
            <a:endParaRPr lang="fr-FR" sz="1700" dirty="0"/>
          </a:p>
          <a:p>
            <a:r>
              <a:rPr lang="fr-FR" sz="1700" dirty="0"/>
              <a:t>*Bref…</a:t>
            </a:r>
          </a:p>
          <a:p>
            <a:r>
              <a:rPr lang="fr-FR" sz="1700" dirty="0"/>
              <a:t>Un retour à la politique des cultures forcées</a:t>
            </a:r>
          </a:p>
          <a:p>
            <a:r>
              <a:rPr lang="fr-FR" sz="1700" dirty="0"/>
              <a:t>Et du monopole commercial avec la NHM</a:t>
            </a:r>
          </a:p>
          <a:p>
            <a:r>
              <a:rPr lang="fr-FR" sz="1700" dirty="0"/>
              <a:t>Mais cette fois-ci piloté directement par l’Etat</a:t>
            </a:r>
          </a:p>
          <a:p>
            <a:endParaRPr lang="fr-FR" sz="1700" dirty="0"/>
          </a:p>
          <a:p>
            <a:r>
              <a:rPr lang="fr-FR" sz="1700" dirty="0"/>
              <a:t>*Un retour au </a:t>
            </a:r>
            <a:r>
              <a:rPr lang="fr-FR" sz="1700" i="1" dirty="0"/>
              <a:t>mercantilisme</a:t>
            </a:r>
          </a:p>
          <a:p>
            <a:r>
              <a:rPr lang="fr-FR" sz="1700" dirty="0"/>
              <a:t>En pleine </a:t>
            </a:r>
            <a:r>
              <a:rPr lang="fr-FR" sz="1700" i="1" dirty="0"/>
              <a:t>ère libérale</a:t>
            </a:r>
          </a:p>
          <a:p>
            <a:r>
              <a:rPr lang="fr-FR" sz="1700" dirty="0"/>
              <a:t>Qui suscite beaucoup d’intérêts</a:t>
            </a:r>
          </a:p>
          <a:p>
            <a:endParaRPr lang="fr-FR" sz="1700" dirty="0"/>
          </a:p>
          <a:p>
            <a:r>
              <a:rPr lang="fr-FR" sz="1700" dirty="0"/>
              <a:t>*En effet…</a:t>
            </a: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6C92B356-2C31-6A8C-734A-89D443944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92D2D23C-2984-9B1E-BE60-E6C5C19EA3B1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68E424A-8D9C-E288-9C5B-94DF88C72DE7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7410B7E-C168-6B84-9AD6-C93A5A4E0128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D120579-C143-0A61-0227-29D1591F8449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0F7CC30-C4F0-5ACB-6CA0-E5F76E440A25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A454703-04C6-CCC3-FC59-4792C4E6EDCC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19FA64A-08D1-2EB2-4C2F-5913AF85DC7A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0A7C213-F241-3BCC-4C58-C0C9BAA2BA56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DD263FD-500F-DABD-324A-D002C85FCE4B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D6A3935-765E-2B1E-B4C4-62FB2439E634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AB99BB3-DF0F-3C17-D3CB-CBE7876EA196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43D4AA2-30AC-2504-1A6E-DEE49C790836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FEC4236-3BF3-FDF0-EF0C-C2F33263224F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92835F0-7A07-B723-C50B-9ADABCB02114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CB99DEA-38A2-45B1-6C82-81CCDE1DBADF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C8B5B2B-12F7-2D56-3710-A850E0932AB8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D35F59E-EC2A-07EB-67AA-2F85F33A64BA}"/>
              </a:ext>
            </a:extLst>
          </p:cNvPr>
          <p:cNvSpPr/>
          <p:nvPr/>
        </p:nvSpPr>
        <p:spPr>
          <a:xfrm>
            <a:off x="4457947" y="81930"/>
            <a:ext cx="74617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8F59AF3-97C7-7649-544F-721E89296D55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73283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2021A-644B-723C-2646-DCD6CB80A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C9F970-8DD8-94C7-9C71-CD93C3192D21}"/>
              </a:ext>
            </a:extLst>
          </p:cNvPr>
          <p:cNvSpPr/>
          <p:nvPr/>
        </p:nvSpPr>
        <p:spPr>
          <a:xfrm>
            <a:off x="43683" y="109184"/>
            <a:ext cx="4338760" cy="58015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1830-1833 : … cultures exportatrices d’Etat imposées aux paysans, au profit des aristocrates, les </a:t>
            </a:r>
            <a:r>
              <a:rPr lang="fr-FR" sz="1700" b="1" i="1" dirty="0"/>
              <a:t>régents</a:t>
            </a:r>
            <a:r>
              <a:rPr lang="fr-FR" sz="1700" b="1" dirty="0"/>
              <a:t>, de la colonie et de l’Etat hollandais</a:t>
            </a:r>
          </a:p>
          <a:p>
            <a:endParaRPr lang="fr-FR" sz="1700" dirty="0"/>
          </a:p>
          <a:p>
            <a:r>
              <a:rPr lang="fr-FR" sz="1700" dirty="0"/>
              <a:t>b) 1830 : En Europe…</a:t>
            </a:r>
          </a:p>
          <a:p>
            <a:r>
              <a:rPr lang="fr-FR" sz="1700" dirty="0"/>
              <a:t>Pour les observateurs contemporains…</a:t>
            </a:r>
          </a:p>
          <a:p>
            <a:endParaRPr lang="fr-FR" sz="1700" dirty="0"/>
          </a:p>
          <a:p>
            <a:r>
              <a:rPr lang="fr-FR" sz="1700" dirty="0"/>
              <a:t>Le </a:t>
            </a:r>
            <a:r>
              <a:rPr lang="fr-FR" sz="1700" i="1" dirty="0" err="1"/>
              <a:t>kultuurstelsel</a:t>
            </a:r>
            <a:r>
              <a:rPr lang="fr-FR" sz="1700" dirty="0"/>
              <a:t> de Java est vu comme</a:t>
            </a:r>
          </a:p>
          <a:p>
            <a:r>
              <a:rPr lang="fr-FR" sz="1700" i="1" dirty="0"/>
              <a:t>Le laboratoire d’une colonisation durable</a:t>
            </a:r>
          </a:p>
          <a:p>
            <a:r>
              <a:rPr lang="fr-FR" sz="1700" i="1" u="sng" dirty="0"/>
              <a:t>Qui rapporte gros à la métropole</a:t>
            </a:r>
            <a:r>
              <a:rPr lang="fr-FR" sz="1700" dirty="0"/>
              <a:t>,</a:t>
            </a:r>
            <a:r>
              <a:rPr lang="fr-FR" sz="1200" u="sng" dirty="0"/>
              <a:t> </a:t>
            </a:r>
            <a:r>
              <a:rPr lang="fr-FR" sz="1400" dirty="0" err="1"/>
              <a:t>Margolin</a:t>
            </a:r>
            <a:r>
              <a:rPr lang="fr-FR" sz="1400" dirty="0"/>
              <a:t>, p. 485</a:t>
            </a:r>
          </a:p>
          <a:p>
            <a:endParaRPr lang="fr-FR" sz="1700" dirty="0"/>
          </a:p>
          <a:p>
            <a:r>
              <a:rPr lang="fr-FR" sz="1700" dirty="0"/>
              <a:t>Et qui servira </a:t>
            </a:r>
            <a:r>
              <a:rPr lang="fr-FR" sz="1700" u="sng" dirty="0"/>
              <a:t>plus tard</a:t>
            </a:r>
            <a:r>
              <a:rPr lang="fr-FR" sz="1700" dirty="0"/>
              <a:t> de modèle</a:t>
            </a:r>
          </a:p>
          <a:p>
            <a:r>
              <a:rPr lang="fr-FR" sz="1700" dirty="0"/>
              <a:t>Aux politiques coloniales du siècle</a:t>
            </a:r>
          </a:p>
          <a:p>
            <a:r>
              <a:rPr lang="fr-FR" sz="1700" dirty="0"/>
              <a:t>Car effectivement, </a:t>
            </a:r>
            <a:r>
              <a:rPr lang="fr-FR" sz="1700" i="1" dirty="0"/>
              <a:t>ça rapporte gros</a:t>
            </a:r>
            <a:r>
              <a:rPr lang="fr-FR" sz="1700" dirty="0"/>
              <a:t>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c) A Java, à Batavia et à Amsterdam…</a:t>
            </a:r>
          </a:p>
          <a:p>
            <a:r>
              <a:rPr lang="fr-FR" sz="1700" dirty="0"/>
              <a:t>Le </a:t>
            </a:r>
            <a:r>
              <a:rPr lang="fr-FR" sz="1700" i="1" dirty="0" err="1"/>
              <a:t>kultuurstelsel</a:t>
            </a:r>
            <a:r>
              <a:rPr lang="fr-FR" sz="1700" dirty="0"/>
              <a:t> enrichit les régents</a:t>
            </a:r>
          </a:p>
          <a:p>
            <a:r>
              <a:rPr lang="fr-FR" sz="1700" dirty="0"/>
              <a:t>Mais surtout la colonie et l’Etat hollandais</a:t>
            </a:r>
          </a:p>
          <a:p>
            <a:endParaRPr lang="fr-FR" sz="1700" dirty="0"/>
          </a:p>
          <a:p>
            <a:r>
              <a:rPr lang="fr-FR" sz="1700" dirty="0"/>
              <a:t>*1851-60 : 80 % des bénéfices</a:t>
            </a:r>
          </a:p>
          <a:p>
            <a:r>
              <a:rPr lang="fr-FR" sz="1700" dirty="0"/>
              <a:t>Et pour l’Etat, 31 % du total de ses revenus…</a:t>
            </a: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C4F190C4-893A-22D1-C9C1-C7393A837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C6584F06-3E8A-C7DE-F6F7-0E0155C30662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BB2064B-EAE0-DAB8-ACB6-B300F1004739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9D4E683-1C35-55E1-DC90-48921B94DAD7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A8F2E34-1A3B-DD72-D347-7942FAE18E46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C3E1F72-78F2-6AEA-1F8B-4F6111824EA3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DA1F253-29E7-3B5E-51A3-9C0E98B3AE0B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8127395-C158-C04D-6607-D5DC0C26AA90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0BA28AF-0E40-DFBC-048D-7C3F9C0810C1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55BD578-0081-7E94-C44F-2152AB278215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B44FA74-3DC0-D2F0-CD1A-73C05B668E72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64948CE-B4A1-6468-A85D-8398519B3B54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F99973A-76E4-AFFD-BB90-36A46B7F2B36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67DF622-C63C-0F7E-8079-2A47D833C76C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727415A-0209-7CBC-391B-C4B5FE1EA93F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7B7A4D0-6906-CCD9-6883-323F392CEEC2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6148563-634C-CF58-6132-2B2016F0A601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67E6F81-2F69-F407-7BBB-CC37D64EB57F}"/>
              </a:ext>
            </a:extLst>
          </p:cNvPr>
          <p:cNvSpPr/>
          <p:nvPr/>
        </p:nvSpPr>
        <p:spPr>
          <a:xfrm>
            <a:off x="4457947" y="81930"/>
            <a:ext cx="74617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450B24B-0D93-EBA5-1151-E1DC1AF00A9C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33196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16E28-3376-FF8C-5814-6B522DC91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23A0F4-D5DC-3DC7-D05E-FD565F513A9B}"/>
              </a:ext>
            </a:extLst>
          </p:cNvPr>
          <p:cNvSpPr/>
          <p:nvPr/>
        </p:nvSpPr>
        <p:spPr>
          <a:xfrm>
            <a:off x="109180" y="109184"/>
            <a:ext cx="4228462" cy="39857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1830-1833 : … cultures exportatrices d’Etat imposées aux paysans, au profit des aristocrates, les </a:t>
            </a:r>
            <a:r>
              <a:rPr lang="fr-FR" sz="1700" b="1" i="1" dirty="0"/>
              <a:t>régents</a:t>
            </a:r>
            <a:r>
              <a:rPr lang="fr-FR" sz="1700" b="1" dirty="0"/>
              <a:t>, de la colonie et de l’Etat hollandais</a:t>
            </a:r>
          </a:p>
          <a:p>
            <a:endParaRPr lang="fr-FR" sz="1700" dirty="0"/>
          </a:p>
          <a:p>
            <a:r>
              <a:rPr lang="fr-FR" sz="1700" dirty="0"/>
              <a:t>d) En revanche, pour les paysans javanais</a:t>
            </a:r>
          </a:p>
          <a:p>
            <a:r>
              <a:rPr lang="fr-FR" sz="1700" dirty="0"/>
              <a:t>C’est du travail forcé</a:t>
            </a:r>
          </a:p>
          <a:p>
            <a:r>
              <a:rPr lang="fr-FR" sz="1700" dirty="0"/>
              <a:t>Et qui peut parfois provoquer des famines</a:t>
            </a:r>
          </a:p>
          <a:p>
            <a:endParaRPr lang="fr-FR" sz="1600" dirty="0"/>
          </a:p>
          <a:p>
            <a:r>
              <a:rPr lang="fr-FR" sz="1600" dirty="0"/>
              <a:t>NB : Surtout quand le riz y est rajouté en 1843</a:t>
            </a:r>
          </a:p>
          <a:p>
            <a:endParaRPr lang="fr-FR" sz="1700" dirty="0"/>
          </a:p>
          <a:p>
            <a:r>
              <a:rPr lang="fr-FR" sz="1700" dirty="0"/>
              <a:t>*Ce qui finit par entrainer en métropole</a:t>
            </a:r>
          </a:p>
          <a:p>
            <a:r>
              <a:rPr lang="fr-FR" sz="1700" dirty="0"/>
              <a:t>Des réactions humanistes…</a:t>
            </a:r>
          </a:p>
          <a:p>
            <a:endParaRPr lang="fr-FR" sz="1700" dirty="0"/>
          </a:p>
          <a:p>
            <a:r>
              <a:rPr lang="fr-FR" sz="1700" dirty="0"/>
              <a:t>*Epilogue de cette édifiante histoire…</a:t>
            </a:r>
          </a:p>
        </p:txBody>
      </p:sp>
      <p:pic>
        <p:nvPicPr>
          <p:cNvPr id="22" name="Image 2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0F4FEB27-D8DC-E152-6BB9-120F603AD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09BA77BC-1EAA-01E0-A588-112EC2E1D369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29E55F8-021B-D590-99F2-BD6E88135076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2386FCD-122B-DA8B-BEA7-821D089C1853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A4366DE-8D5C-C780-6677-B910BEAAA641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60DF8FA-87D4-30D4-F0E7-03B8772485B6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5A1576C-89F7-E38F-FBF5-AE9DC6523C84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B97624B-C932-07FF-D98D-FAD5370947DF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E2A44EA-2741-668C-109E-38C1D6DAE6DD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A163152-7AF3-C02C-A621-78F51B2638AB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D94B9E4-908C-C931-FDAD-5EC137BCD508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62EED17-22BB-E5A2-193E-12D89318E6E9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52A0612-9BD1-09C5-4A09-45A5C7EE1C33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A744935-5697-5DEF-7AFF-FD16B399E303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088ED0D-50AA-1CEC-61C3-C4317230C8EF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02A15AC-EDF9-64C4-8947-4EBB6CFEA87F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571CE95-E908-D789-5662-143A736F1F88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EFBF93-A280-AC3F-76B1-C6554648D3D8}"/>
              </a:ext>
            </a:extLst>
          </p:cNvPr>
          <p:cNvSpPr/>
          <p:nvPr/>
        </p:nvSpPr>
        <p:spPr>
          <a:xfrm>
            <a:off x="4457947" y="81930"/>
            <a:ext cx="74617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6142E4D-E398-D2F7-C3D9-4A2EEF99C776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59682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A728D-2143-5D4E-89F4-AAEB72FF4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6997A2-3820-3B71-850B-680F77046781}"/>
              </a:ext>
            </a:extLst>
          </p:cNvPr>
          <p:cNvSpPr/>
          <p:nvPr/>
        </p:nvSpPr>
        <p:spPr>
          <a:xfrm>
            <a:off x="109180" y="109184"/>
            <a:ext cx="4228462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*1860 : A Amsterdam…</a:t>
            </a:r>
          </a:p>
          <a:p>
            <a:r>
              <a:rPr lang="fr-FR" sz="1700" dirty="0"/>
              <a:t>Parution de </a:t>
            </a:r>
            <a:r>
              <a:rPr lang="fr-FR" sz="1700" i="1" dirty="0"/>
              <a:t>Max Havelaar</a:t>
            </a:r>
            <a:endParaRPr lang="fr-FR" sz="1700" dirty="0"/>
          </a:p>
          <a:p>
            <a:r>
              <a:rPr lang="fr-FR" sz="1700" dirty="0"/>
              <a:t>De </a:t>
            </a:r>
            <a:r>
              <a:rPr lang="fr-FR" sz="1700" u="sng" dirty="0"/>
              <a:t>Eduard </a:t>
            </a:r>
            <a:r>
              <a:rPr lang="fr-FR" sz="1700" u="sng" dirty="0" err="1"/>
              <a:t>Douwes</a:t>
            </a:r>
            <a:r>
              <a:rPr lang="fr-FR" sz="1700" u="sng" dirty="0"/>
              <a:t> Dekker</a:t>
            </a:r>
          </a:p>
          <a:p>
            <a:r>
              <a:rPr lang="fr-FR" sz="1700" dirty="0"/>
              <a:t>Dit </a:t>
            </a:r>
            <a:r>
              <a:rPr lang="fr-FR" sz="1700" i="1" dirty="0"/>
              <a:t>Multatuli</a:t>
            </a:r>
            <a:r>
              <a:rPr lang="fr-FR" sz="1700" dirty="0"/>
              <a:t>, J’ai beaucoup supporté</a:t>
            </a:r>
          </a:p>
          <a:p>
            <a:endParaRPr lang="fr-FR" sz="1700" dirty="0"/>
          </a:p>
          <a:p>
            <a:r>
              <a:rPr lang="fr-FR" sz="1700" dirty="0"/>
              <a:t>*Ancien fonctionnaire à Java</a:t>
            </a:r>
          </a:p>
          <a:p>
            <a:r>
              <a:rPr lang="fr-FR" sz="1700" i="1" dirty="0"/>
              <a:t>Multatuli</a:t>
            </a:r>
            <a:r>
              <a:rPr lang="fr-FR" sz="1700" dirty="0"/>
              <a:t> dénonce le </a:t>
            </a:r>
            <a:r>
              <a:rPr lang="fr-FR" sz="1700" i="1" dirty="0" err="1"/>
              <a:t>kultuurstelsel</a:t>
            </a:r>
            <a:endParaRPr lang="fr-FR" sz="1700" i="1" dirty="0"/>
          </a:p>
          <a:p>
            <a:r>
              <a:rPr lang="fr-FR" sz="1700" dirty="0"/>
              <a:t>Le travail forcé, esclavage ; Et les famines</a:t>
            </a:r>
          </a:p>
          <a:p>
            <a:endParaRPr lang="fr-FR" sz="1700" dirty="0"/>
          </a:p>
          <a:p>
            <a:r>
              <a:rPr lang="fr-FR" sz="1700" dirty="0"/>
              <a:t>*Mais en réalité globalement</a:t>
            </a:r>
          </a:p>
          <a:p>
            <a:r>
              <a:rPr lang="fr-FR" sz="1700" dirty="0"/>
              <a:t>Pour les paysans, le </a:t>
            </a:r>
            <a:r>
              <a:rPr lang="fr-FR" sz="1700" i="1" dirty="0" err="1"/>
              <a:t>kultuurstelsel</a:t>
            </a:r>
            <a:endParaRPr lang="fr-FR" sz="1700" dirty="0"/>
          </a:p>
          <a:p>
            <a:r>
              <a:rPr lang="fr-FR" sz="1700" dirty="0"/>
              <a:t>Fut </a:t>
            </a:r>
            <a:r>
              <a:rPr lang="fr-FR" sz="1700" i="1" dirty="0"/>
              <a:t>une opération blanche</a:t>
            </a:r>
            <a:r>
              <a:rPr lang="fr-FR" sz="1700" dirty="0"/>
              <a:t>…</a:t>
            </a:r>
          </a:p>
        </p:txBody>
      </p:sp>
      <p:pic>
        <p:nvPicPr>
          <p:cNvPr id="22" name="Image 2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9BFFEB09-E59E-284A-9A42-E07D5711D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6043059" y="-1503181"/>
            <a:ext cx="4468057" cy="7638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52CA9B1C-1A94-7BF8-5F5D-BEFF82E97F51}"/>
              </a:ext>
            </a:extLst>
          </p:cNvPr>
          <p:cNvSpPr/>
          <p:nvPr/>
        </p:nvSpPr>
        <p:spPr>
          <a:xfrm>
            <a:off x="5053114" y="885477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06D808F-686B-1F50-236E-551AF3FCC1A1}"/>
              </a:ext>
            </a:extLst>
          </p:cNvPr>
          <p:cNvSpPr/>
          <p:nvPr/>
        </p:nvSpPr>
        <p:spPr>
          <a:xfrm>
            <a:off x="5931779" y="1319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F4608F-CDEF-AFFC-FB1B-AEF652A75383}"/>
              </a:ext>
            </a:extLst>
          </p:cNvPr>
          <p:cNvSpPr/>
          <p:nvPr/>
        </p:nvSpPr>
        <p:spPr>
          <a:xfrm>
            <a:off x="6184569" y="2041064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5C7233D-67A1-746D-A65D-73EC3EDAD0B1}"/>
              </a:ext>
            </a:extLst>
          </p:cNvPr>
          <p:cNvSpPr/>
          <p:nvPr/>
        </p:nvSpPr>
        <p:spPr>
          <a:xfrm>
            <a:off x="7715138" y="1870342"/>
            <a:ext cx="577042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E89DF87-42FF-C884-2ECA-30F619A60075}"/>
              </a:ext>
            </a:extLst>
          </p:cNvPr>
          <p:cNvSpPr/>
          <p:nvPr/>
        </p:nvSpPr>
        <p:spPr>
          <a:xfrm>
            <a:off x="8560623" y="23159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4D9CFF6-8723-A550-D169-1CFDB01C9A91}"/>
              </a:ext>
            </a:extLst>
          </p:cNvPr>
          <p:cNvSpPr/>
          <p:nvPr/>
        </p:nvSpPr>
        <p:spPr>
          <a:xfrm>
            <a:off x="8020296" y="23921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6F87088-CD0B-0513-FA1C-92D896BC8EC5}"/>
              </a:ext>
            </a:extLst>
          </p:cNvPr>
          <p:cNvSpPr/>
          <p:nvPr/>
        </p:nvSpPr>
        <p:spPr>
          <a:xfrm>
            <a:off x="9751410" y="273740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7883263-F8FB-522F-7102-7855977124DC}"/>
              </a:ext>
            </a:extLst>
          </p:cNvPr>
          <p:cNvSpPr/>
          <p:nvPr/>
        </p:nvSpPr>
        <p:spPr>
          <a:xfrm>
            <a:off x="9302428" y="2956860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BC0E708-7948-BA09-303D-F2ADF55D6B8D}"/>
              </a:ext>
            </a:extLst>
          </p:cNvPr>
          <p:cNvSpPr/>
          <p:nvPr/>
        </p:nvSpPr>
        <p:spPr>
          <a:xfrm>
            <a:off x="8636127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4D96EA6-8251-C9D1-B123-4E080EDE8768}"/>
              </a:ext>
            </a:extLst>
          </p:cNvPr>
          <p:cNvSpPr/>
          <p:nvPr/>
        </p:nvSpPr>
        <p:spPr>
          <a:xfrm>
            <a:off x="8976310" y="2392159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C32CE78-B5C0-75AF-85C3-D252D00922DE}"/>
              </a:ext>
            </a:extLst>
          </p:cNvPr>
          <p:cNvSpPr/>
          <p:nvPr/>
        </p:nvSpPr>
        <p:spPr>
          <a:xfrm>
            <a:off x="9453436" y="2163559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E3CCC78-7240-60B0-8752-972663F7167D}"/>
              </a:ext>
            </a:extLst>
          </p:cNvPr>
          <p:cNvSpPr/>
          <p:nvPr/>
        </p:nvSpPr>
        <p:spPr>
          <a:xfrm>
            <a:off x="8409615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FBB0F0A-7974-21B4-FDE8-09FC727587D7}"/>
              </a:ext>
            </a:extLst>
          </p:cNvPr>
          <p:cNvSpPr/>
          <p:nvPr/>
        </p:nvSpPr>
        <p:spPr>
          <a:xfrm>
            <a:off x="9118264" y="2661206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7103F36-6BDF-C571-5B57-0D0D11F75DD5}"/>
              </a:ext>
            </a:extLst>
          </p:cNvPr>
          <p:cNvSpPr/>
          <p:nvPr/>
        </p:nvSpPr>
        <p:spPr>
          <a:xfrm>
            <a:off x="7247145" y="1794142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2EC6ED9-B09C-7AB4-6BC8-DF59187BDEF8}"/>
              </a:ext>
            </a:extLst>
          </p:cNvPr>
          <p:cNvSpPr/>
          <p:nvPr/>
        </p:nvSpPr>
        <p:spPr>
          <a:xfrm>
            <a:off x="5392325" y="1281545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45C0A72-FD05-2E1B-B6E3-DB2885E82253}"/>
              </a:ext>
            </a:extLst>
          </p:cNvPr>
          <p:cNvSpPr/>
          <p:nvPr/>
        </p:nvSpPr>
        <p:spPr>
          <a:xfrm>
            <a:off x="8636127" y="1990936"/>
            <a:ext cx="151008" cy="1524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1896D34-EA81-758B-D449-134A5371BB9E}"/>
              </a:ext>
            </a:extLst>
          </p:cNvPr>
          <p:cNvSpPr/>
          <p:nvPr/>
        </p:nvSpPr>
        <p:spPr>
          <a:xfrm>
            <a:off x="4457947" y="81930"/>
            <a:ext cx="74617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1830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A17E524-7FC2-1CD6-16F4-687D36A78F61}"/>
              </a:ext>
            </a:extLst>
          </p:cNvPr>
          <p:cNvSpPr/>
          <p:nvPr/>
        </p:nvSpPr>
        <p:spPr>
          <a:xfrm>
            <a:off x="10939248" y="2774807"/>
            <a:ext cx="561949" cy="33445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62926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A390D-021B-D974-48B3-5C0BB2C5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E7128469-A51A-0F76-096C-E33B5951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7EEDFB-E172-43DA-0FEF-EDF4A70787BA}"/>
              </a:ext>
            </a:extLst>
          </p:cNvPr>
          <p:cNvSpPr/>
          <p:nvPr/>
        </p:nvSpPr>
        <p:spPr>
          <a:xfrm>
            <a:off x="109182" y="109184"/>
            <a:ext cx="4026400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a) </a:t>
            </a:r>
            <a:r>
              <a:rPr lang="fr-FR" sz="1700" i="1" dirty="0"/>
              <a:t>Le système ne fut jamais appliqué sur l’ensemble de Java</a:t>
            </a:r>
            <a:r>
              <a:rPr lang="fr-FR" sz="1700" dirty="0"/>
              <a:t>, JL </a:t>
            </a:r>
            <a:r>
              <a:rPr lang="fr-FR" sz="1700" dirty="0" err="1"/>
              <a:t>Margolin</a:t>
            </a:r>
            <a:r>
              <a:rPr lang="fr-FR" sz="1700" dirty="0"/>
              <a:t>, p. 489</a:t>
            </a:r>
          </a:p>
          <a:p>
            <a:r>
              <a:rPr lang="fr-FR" sz="1700" dirty="0"/>
              <a:t>Avec en alternance sur les mêmes terres</a:t>
            </a:r>
          </a:p>
          <a:p>
            <a:r>
              <a:rPr lang="fr-FR" sz="1700" dirty="0"/>
              <a:t>Cultures vivrières et cultures d’exportation</a:t>
            </a:r>
          </a:p>
          <a:p>
            <a:endParaRPr lang="fr-FR" sz="1700" dirty="0"/>
          </a:p>
          <a:p>
            <a:r>
              <a:rPr lang="fr-FR" sz="1700" dirty="0"/>
              <a:t>b) La plupart des riches propriétaires Convertissent leurs obligations</a:t>
            </a:r>
          </a:p>
          <a:p>
            <a:r>
              <a:rPr lang="fr-FR" sz="1700" dirty="0"/>
              <a:t>En salaires pour les paysans sans terre</a:t>
            </a:r>
          </a:p>
          <a:p>
            <a:r>
              <a:rPr lang="fr-FR" sz="1700" dirty="0"/>
              <a:t>Permettant à ceux-ci de percevoir un revenu régulier</a:t>
            </a:r>
          </a:p>
          <a:p>
            <a:endParaRPr lang="fr-FR" sz="1700" dirty="0"/>
          </a:p>
          <a:p>
            <a:r>
              <a:rPr lang="fr-FR" sz="1700" dirty="0"/>
              <a:t>*Mais…</a:t>
            </a:r>
          </a:p>
          <a:p>
            <a:r>
              <a:rPr lang="fr-FR" sz="1700" dirty="0"/>
              <a:t>1866 : A Amsterdam…</a:t>
            </a:r>
          </a:p>
          <a:p>
            <a:r>
              <a:rPr lang="fr-FR" sz="1700" dirty="0"/>
              <a:t>Les libéraux au pouvoir décident</a:t>
            </a:r>
          </a:p>
          <a:p>
            <a:r>
              <a:rPr lang="fr-FR" sz="1700" dirty="0"/>
              <a:t>D’éliminer le </a:t>
            </a:r>
            <a:r>
              <a:rPr lang="fr-FR" sz="1700" i="1" dirty="0" err="1"/>
              <a:t>kultuurstelsel</a:t>
            </a:r>
            <a:endParaRPr lang="fr-FR" sz="1700" i="1" dirty="0"/>
          </a:p>
          <a:p>
            <a:r>
              <a:rPr lang="fr-FR" sz="1700" dirty="0"/>
              <a:t>En le privatisant…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D8B720D-45A4-7C08-87E3-94CBEE940E8F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40AA665-E7F8-63EE-3F90-BCB3C989F349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CC13230-6131-DA10-347B-C24BDB90A61E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C770B0A-D532-4D6E-1E4D-CA9D086FC5F6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A1F2CC4-D736-3214-3959-3130BAC69080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D3A46AA-830B-80D3-3F1D-659A0FA6B01E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2040CA3-47A2-9366-3282-69110B54AD08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E6CF8AC-2F59-3A18-3DC9-03C188A1E95E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1999D2-11F9-F269-FA77-523D57DF13B8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7661A5D-02DE-F3A9-F58D-D8DCE4646DCF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AA9CC80-1C01-0A3B-3011-22B168F1F77A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D00F3F9-7719-4732-4AB3-AEE159FE3E7C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3940420-3511-6048-A917-B6C3A96FF5C1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23526A3-489D-15E6-2C13-904A7E3DBB23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EA2436-A23F-B748-0234-17409D257799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5050C9E-9A9A-58E8-ACC7-6EBA3704E71D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6A36383-43B4-8393-20F3-EBBB5900FB32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00A554C-88B0-7283-3285-B90384D18957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1BA9239-148C-CD8B-60D5-A099893D70E5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511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0B975-1D1A-1E28-5528-F1502AE31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1164BF1F-8B0C-8F9C-747C-710BEF36A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170CEF-57C0-8876-C848-6ECF0326CCC3}"/>
              </a:ext>
            </a:extLst>
          </p:cNvPr>
          <p:cNvSpPr/>
          <p:nvPr/>
        </p:nvSpPr>
        <p:spPr>
          <a:xfrm>
            <a:off x="109182" y="109184"/>
            <a:ext cx="3973984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*1870(-1930)</a:t>
            </a:r>
          </a:p>
          <a:p>
            <a:r>
              <a:rPr lang="fr-FR" sz="1700" dirty="0"/>
              <a:t>Retour de la politique libérale…</a:t>
            </a:r>
          </a:p>
          <a:p>
            <a:endParaRPr lang="fr-FR" sz="1700" dirty="0"/>
          </a:p>
          <a:p>
            <a:r>
              <a:rPr lang="fr-FR" sz="1700" dirty="0"/>
              <a:t>*1870 : Rapidement, le rapport</a:t>
            </a:r>
          </a:p>
          <a:p>
            <a:r>
              <a:rPr lang="fr-FR" sz="1700" dirty="0"/>
              <a:t>Entre Etat/secteur privé va s’inverser…</a:t>
            </a:r>
          </a:p>
          <a:p>
            <a:r>
              <a:rPr lang="fr-FR" sz="1700" dirty="0"/>
              <a:t>1860 : 50-50 %</a:t>
            </a:r>
          </a:p>
          <a:p>
            <a:r>
              <a:rPr lang="fr-FR" sz="1700" dirty="0"/>
              <a:t>1885 : 10-90 % ; Avec des exportations x 2</a:t>
            </a:r>
          </a:p>
          <a:p>
            <a:endParaRPr lang="fr-FR" sz="1700" dirty="0"/>
          </a:p>
          <a:p>
            <a:r>
              <a:rPr lang="fr-FR" sz="1700" dirty="0"/>
              <a:t>*1870 : Au NE de Sumatra…</a:t>
            </a:r>
          </a:p>
          <a:p>
            <a:r>
              <a:rPr lang="fr-FR" sz="1700" dirty="0"/>
              <a:t>1</a:t>
            </a:r>
            <a:r>
              <a:rPr lang="fr-FR" sz="1700" baseline="30000" dirty="0"/>
              <a:t>ères</a:t>
            </a:r>
            <a:r>
              <a:rPr lang="fr-FR" sz="1700" dirty="0"/>
              <a:t> plantations privées</a:t>
            </a:r>
          </a:p>
          <a:p>
            <a:r>
              <a:rPr lang="fr-FR" sz="1700" dirty="0"/>
              <a:t>D’hévéas et de tabac dans l’</a:t>
            </a:r>
            <a:r>
              <a:rPr lang="fr-FR" sz="1700" i="1" dirty="0" err="1"/>
              <a:t>Oostkust</a:t>
            </a:r>
            <a:endParaRPr lang="fr-FR" sz="1700" i="1" dirty="0"/>
          </a:p>
          <a:p>
            <a:endParaRPr lang="fr-FR" sz="1700" u="sng" dirty="0"/>
          </a:p>
          <a:p>
            <a:r>
              <a:rPr lang="fr-FR" sz="1700" u="sng" dirty="0"/>
              <a:t>NB : 1878 : Mais le budget de la colonie redevient déficitaire</a:t>
            </a:r>
          </a:p>
          <a:p>
            <a:endParaRPr lang="fr-FR" sz="1700" dirty="0"/>
          </a:p>
          <a:p>
            <a:r>
              <a:rPr lang="fr-FR" sz="1700" dirty="0"/>
              <a:t>*Mais malgré cela, le </a:t>
            </a:r>
            <a:r>
              <a:rPr lang="fr-FR" sz="1700" i="1" dirty="0" err="1"/>
              <a:t>kultuurstelsel</a:t>
            </a:r>
            <a:endParaRPr lang="fr-FR" sz="1700" dirty="0"/>
          </a:p>
          <a:p>
            <a:r>
              <a:rPr lang="fr-FR" sz="1700" dirty="0"/>
              <a:t>Qui finalement convenait à beaucoup</a:t>
            </a:r>
          </a:p>
          <a:p>
            <a:r>
              <a:rPr lang="fr-FR" sz="1700" dirty="0"/>
              <a:t>Ne sera abandonné que très progressivement</a:t>
            </a:r>
          </a:p>
          <a:p>
            <a:endParaRPr lang="fr-FR" sz="1700" dirty="0"/>
          </a:p>
          <a:p>
            <a:r>
              <a:rPr lang="fr-FR" sz="1700" dirty="0"/>
              <a:t>*Ainsi…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3B5FD3-B9FF-B520-BAE3-4BCABC1039DE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95363E7-7F78-6FB9-AFA9-40CE93480E6A}"/>
              </a:ext>
            </a:extLst>
          </p:cNvPr>
          <p:cNvSpPr/>
          <p:nvPr/>
        </p:nvSpPr>
        <p:spPr>
          <a:xfrm>
            <a:off x="6447161" y="377309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DDDB29-3BC9-F381-4B30-570ED5BE8595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45BB443-F972-30FF-42E0-D006E2AC73DA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9CC5D3D-A6C3-620D-C1A3-369ED1FE3A32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9413733-EE62-F99C-B785-E018431AD93D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E35C5F3-39DC-7A66-E1EF-167E2F9A8ED9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79E76FC-C485-DD43-0C5A-CCB4EFF3218F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A0CD75F-05AF-777B-B0F8-6CBC13754859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F16926A-8DDB-C470-96F1-17D064F46FC3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8B6DE42-9946-6F8D-D7AD-85AE05A25801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8C32546-58D9-FB97-78CD-68DFDF182635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962392E-3F91-FDE7-E295-DB8C28B594FF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E6A01AA-CCB8-7251-E8C8-04FC0E9EA97B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2D19E70-4456-1548-7964-C591B702D117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2E2EEF-3A6A-049C-5952-21ABAA2D20F3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629E1BE-958F-D2AB-1F37-5C32AE35718A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3A26A27-C66F-FDF2-1828-95CB6AE1596D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58A15BA-B540-F25F-97D6-30A742FE19A3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B394BE6-4A4E-3FFF-E998-97EB69B814DC}"/>
              </a:ext>
            </a:extLst>
          </p:cNvPr>
          <p:cNvSpPr/>
          <p:nvPr/>
        </p:nvSpPr>
        <p:spPr>
          <a:xfrm>
            <a:off x="5062382" y="2222064"/>
            <a:ext cx="252790" cy="22860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9F5941C-0280-0A11-93FB-0FC57A740093}"/>
              </a:ext>
            </a:extLst>
          </p:cNvPr>
          <p:cNvSpPr/>
          <p:nvPr/>
        </p:nvSpPr>
        <p:spPr>
          <a:xfrm>
            <a:off x="3530324" y="150949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435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A7DC3-5781-715E-683E-56AB39DE4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11106212-8BBF-1333-C3FA-CA5F60AD2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0F6114-DD53-4C17-86C2-0BD1C3F49203}"/>
              </a:ext>
            </a:extLst>
          </p:cNvPr>
          <p:cNvSpPr/>
          <p:nvPr/>
        </p:nvSpPr>
        <p:spPr>
          <a:xfrm>
            <a:off x="109181" y="109184"/>
            <a:ext cx="4026401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*1840 : 75 % des paysans sont impliqués</a:t>
            </a:r>
          </a:p>
          <a:p>
            <a:r>
              <a:rPr lang="fr-FR" sz="1700" dirty="0"/>
              <a:t>*1870 : Encore 40 %, malgré les privatisations</a:t>
            </a:r>
          </a:p>
          <a:p>
            <a:endParaRPr lang="fr-FR" sz="1700" dirty="0"/>
          </a:p>
          <a:p>
            <a:r>
              <a:rPr lang="fr-FR" sz="1700" dirty="0"/>
              <a:t>*Et finalement…</a:t>
            </a:r>
          </a:p>
          <a:p>
            <a:r>
              <a:rPr lang="fr-FR" sz="1700" dirty="0"/>
              <a:t>Il faudra attendre 1915</a:t>
            </a:r>
          </a:p>
          <a:p>
            <a:r>
              <a:rPr lang="fr-FR" sz="1700" dirty="0"/>
              <a:t>Pour que le café du </a:t>
            </a:r>
            <a:r>
              <a:rPr lang="fr-FR" sz="1700" i="1" dirty="0" err="1"/>
              <a:t>Priangan</a:t>
            </a:r>
            <a:r>
              <a:rPr lang="fr-FR" sz="1700" dirty="0"/>
              <a:t>, au sud de Batavia, soit privatisé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*Et maintenant, retour en 1830</a:t>
            </a:r>
          </a:p>
          <a:p>
            <a:r>
              <a:rPr lang="fr-FR" sz="1700" dirty="0"/>
              <a:t>Et à l’expansion territoriale…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E77C717-7220-75B0-0A47-A53815CEF48F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696C03D-372E-6560-2D8F-C7E463CB734D}"/>
              </a:ext>
            </a:extLst>
          </p:cNvPr>
          <p:cNvSpPr/>
          <p:nvPr/>
        </p:nvSpPr>
        <p:spPr>
          <a:xfrm>
            <a:off x="6447161" y="377309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F502BE4-96F9-9C9B-A09C-4EBB0A6B5825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13F146E-488F-82D7-43E9-FDB67D40F6CD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F16A93F-A5B4-FA5E-8FFC-A69B3146517B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4C47057-5A25-6B01-2BCA-075819CF1DA2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DA7F7D2-AA9B-24B5-DC58-0B3899E349F5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94EFCA-4523-3361-5E49-9F5D287A4E60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1045287-A543-A3B3-3AE5-57B2814DB3E1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C8154FC-9C06-010F-3201-48C5D91F1466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CBD8519-4BB9-EECF-98AD-D923F1B462D6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B26DF27-F2D8-7D0A-B164-5C00C89D02C2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296D66F-E870-702D-14CC-AE7FA60236B7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89E0D11-A601-88D8-5787-06F92FE8F2C8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E009A5C-925A-87B3-EC8C-3A435AE9C33F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4F7F597-FA1C-B6C8-1852-17BF24C2A0DA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65E38BE-9022-CA78-E696-73836296CFC4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ACBC8A1-919A-7B69-FD5F-AB156611DDBE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54F6B7F-2660-748F-2B92-BB884AE95C7C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31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71944-45B9-EF8D-F14E-08D11C596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CAE964-8B91-348A-50C7-65D7D88FDC2B}"/>
              </a:ext>
            </a:extLst>
          </p:cNvPr>
          <p:cNvSpPr/>
          <p:nvPr/>
        </p:nvSpPr>
        <p:spPr>
          <a:xfrm>
            <a:off x="50667" y="103492"/>
            <a:ext cx="4101456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1846 : Début de la conquête de la partie orientale de l’archipel ; A suivre…</a:t>
            </a:r>
          </a:p>
          <a:p>
            <a:endParaRPr lang="fr-FR" sz="1700" dirty="0"/>
          </a:p>
          <a:p>
            <a:r>
              <a:rPr lang="fr-FR" sz="1700" dirty="0"/>
              <a:t>*Après…</a:t>
            </a:r>
          </a:p>
          <a:p>
            <a:r>
              <a:rPr lang="fr-FR" sz="1700" dirty="0"/>
              <a:t>1818-33 : La reconquête</a:t>
            </a:r>
          </a:p>
          <a:p>
            <a:r>
              <a:rPr lang="fr-FR" sz="1700" dirty="0"/>
              <a:t>De la partie occidentale de l’archipel</a:t>
            </a:r>
          </a:p>
          <a:p>
            <a:r>
              <a:rPr lang="fr-FR" sz="1700" dirty="0"/>
              <a:t>Et la soumission définitive de Java</a:t>
            </a:r>
          </a:p>
          <a:p>
            <a:endParaRPr lang="fr-FR" sz="1700" dirty="0"/>
          </a:p>
          <a:p>
            <a:r>
              <a:rPr lang="fr-FR" sz="1700" dirty="0"/>
              <a:t>*Ce sera…</a:t>
            </a:r>
          </a:p>
          <a:p>
            <a:endParaRPr lang="fr-FR" sz="1700" dirty="0"/>
          </a:p>
          <a:p>
            <a:r>
              <a:rPr lang="fr-FR" sz="1700" dirty="0"/>
              <a:t>a) 1846-63 : Celle de la proche partie orientale ; Puis…</a:t>
            </a:r>
          </a:p>
          <a:p>
            <a:endParaRPr lang="fr-FR" sz="1700" dirty="0"/>
          </a:p>
          <a:p>
            <a:r>
              <a:rPr lang="fr-FR" sz="1700" dirty="0"/>
              <a:t>b) 1858-74 : Celle du nord de Sumatra</a:t>
            </a:r>
          </a:p>
          <a:p>
            <a:r>
              <a:rPr lang="fr-FR" sz="1700" dirty="0"/>
              <a:t>Dont le riche et puissant sultanat d’Aceh</a:t>
            </a:r>
          </a:p>
          <a:p>
            <a:endParaRPr lang="fr-FR" sz="1700" dirty="0"/>
          </a:p>
          <a:p>
            <a:r>
              <a:rPr lang="fr-FR" sz="1700" dirty="0"/>
              <a:t>*Et enfin…</a:t>
            </a:r>
          </a:p>
        </p:txBody>
      </p:sp>
      <p:pic>
        <p:nvPicPr>
          <p:cNvPr id="24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C1C7D5DF-70DB-2044-9942-540769834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B75735F7-ACD6-3915-7BD6-7C7E7B9D7FC2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E3EE885-6A42-42A3-BA2E-DF63AA1C44F4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6379D27-356B-F593-927C-167F4460056E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8DBBF34-94DB-7CDF-53B7-1468AA070658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CA23CC3-FD9A-A4C3-A638-4FE5BC5199C0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95B9D67-C8D7-279E-1648-30A38BDC89D0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55C95FE-D52A-08BE-41F8-6810F30142AD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FBEA4DF-1CFF-79A4-7A17-AAF335407440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5F83E3C-BF00-1106-208F-BB530869AD06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F52F670-4F6C-7E38-B79A-31A3F21ED80B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EA4A5AB-7319-1D36-1CBC-49EB536F2C3F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ED40B08-1990-73C9-8E4E-BC40A66929A6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5DFF876-3EE9-547C-D1C3-C9F140622327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6EE0B1-AE57-265C-9130-19C6950508A2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B73136A-0AC9-ABD8-27E2-987F7AC6FA90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9430C8A-706E-C999-FA52-BB1198CD2C6E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04549C6-1F77-A699-CD91-7C26F8FBF2B6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A431EAC-12A2-1785-03CF-19359F1A0879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A211ECB-3738-D988-B18B-86C5364B4876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1BF7292-E33D-32F9-C7FC-DB5CA2711422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C8970F9-DB8C-BAA3-6B68-C2B4EFEDD81F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3A04DFF-D927-4189-26CB-A2B8A29A4506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43F4FDD-CEA1-19B9-4825-22FFC9B1DF6C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69E377E-3E45-D15D-9FC1-1B58D1F96DC8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A2867EA-5F4B-D200-2398-00A2486AD84B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0F23FDC-A190-1582-BC56-BDEAB7C86421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B82469D6-6970-4BC0-93B1-CB108AD3206B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22433ACB-060B-BA5C-B906-DFEF1013E8EC}"/>
              </a:ext>
            </a:extLst>
          </p:cNvPr>
          <p:cNvCxnSpPr>
            <a:cxnSpLocks/>
          </p:cNvCxnSpPr>
          <p:nvPr/>
        </p:nvCxnSpPr>
        <p:spPr>
          <a:xfrm>
            <a:off x="6515100" y="3719946"/>
            <a:ext cx="1681046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Connecteur droit avec flèche 2056">
            <a:extLst>
              <a:ext uri="{FF2B5EF4-FFF2-40B4-BE49-F238E27FC236}">
                <a16:creationId xmlns:a16="http://schemas.microsoft.com/office/drawing/2014/main" id="{835B004D-43A3-4D04-BE20-588EE6A93670}"/>
              </a:ext>
            </a:extLst>
          </p:cNvPr>
          <p:cNvCxnSpPr>
            <a:cxnSpLocks/>
          </p:cNvCxnSpPr>
          <p:nvPr/>
        </p:nvCxnSpPr>
        <p:spPr>
          <a:xfrm flipH="1" flipV="1">
            <a:off x="5103388" y="2102374"/>
            <a:ext cx="1195942" cy="15367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Connecteur droit avec flèche 2057">
            <a:extLst>
              <a:ext uri="{FF2B5EF4-FFF2-40B4-BE49-F238E27FC236}">
                <a16:creationId xmlns:a16="http://schemas.microsoft.com/office/drawing/2014/main" id="{201A001B-4BC4-A93B-9ECD-0BE3E79C02FD}"/>
              </a:ext>
            </a:extLst>
          </p:cNvPr>
          <p:cNvCxnSpPr>
            <a:cxnSpLocks/>
          </p:cNvCxnSpPr>
          <p:nvPr/>
        </p:nvCxnSpPr>
        <p:spPr>
          <a:xfrm flipH="1" flipV="1">
            <a:off x="4554009" y="1783773"/>
            <a:ext cx="203210" cy="85091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Connecteur droit 2058">
            <a:extLst>
              <a:ext uri="{FF2B5EF4-FFF2-40B4-BE49-F238E27FC236}">
                <a16:creationId xmlns:a16="http://schemas.microsoft.com/office/drawing/2014/main" id="{5CB94C6C-611D-11EC-F440-F115B9F89820}"/>
              </a:ext>
            </a:extLst>
          </p:cNvPr>
          <p:cNvCxnSpPr>
            <a:cxnSpLocks/>
          </p:cNvCxnSpPr>
          <p:nvPr/>
        </p:nvCxnSpPr>
        <p:spPr>
          <a:xfrm>
            <a:off x="4750420" y="2634685"/>
            <a:ext cx="864059" cy="104131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Connecteur droit 2059">
            <a:extLst>
              <a:ext uri="{FF2B5EF4-FFF2-40B4-BE49-F238E27FC236}">
                <a16:creationId xmlns:a16="http://schemas.microsoft.com/office/drawing/2014/main" id="{E245BE79-31DD-63E4-014F-269A515212ED}"/>
              </a:ext>
            </a:extLst>
          </p:cNvPr>
          <p:cNvCxnSpPr>
            <a:cxnSpLocks/>
          </p:cNvCxnSpPr>
          <p:nvPr/>
        </p:nvCxnSpPr>
        <p:spPr>
          <a:xfrm>
            <a:off x="5587119" y="3648993"/>
            <a:ext cx="675191" cy="7095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Ellipse 2060">
            <a:extLst>
              <a:ext uri="{FF2B5EF4-FFF2-40B4-BE49-F238E27FC236}">
                <a16:creationId xmlns:a16="http://schemas.microsoft.com/office/drawing/2014/main" id="{37F5A533-6F71-FC45-942C-C3C25535C11E}"/>
              </a:ext>
            </a:extLst>
          </p:cNvPr>
          <p:cNvSpPr/>
          <p:nvPr/>
        </p:nvSpPr>
        <p:spPr>
          <a:xfrm>
            <a:off x="4321292" y="1516452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064" name="Connecteur droit avec flèche 2063">
            <a:extLst>
              <a:ext uri="{FF2B5EF4-FFF2-40B4-BE49-F238E27FC236}">
                <a16:creationId xmlns:a16="http://schemas.microsoft.com/office/drawing/2014/main" id="{A9D300B3-A973-43D9-DD4F-C5CF65714497}"/>
              </a:ext>
            </a:extLst>
          </p:cNvPr>
          <p:cNvCxnSpPr>
            <a:cxnSpLocks/>
          </p:cNvCxnSpPr>
          <p:nvPr/>
        </p:nvCxnSpPr>
        <p:spPr>
          <a:xfrm flipV="1">
            <a:off x="6388705" y="2740275"/>
            <a:ext cx="310031" cy="8653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Connecteur droit avec flèche 2064">
            <a:extLst>
              <a:ext uri="{FF2B5EF4-FFF2-40B4-BE49-F238E27FC236}">
                <a16:creationId xmlns:a16="http://schemas.microsoft.com/office/drawing/2014/main" id="{3ADFB020-D320-5AF7-0CFD-2863254A5D6D}"/>
              </a:ext>
            </a:extLst>
          </p:cNvPr>
          <p:cNvCxnSpPr>
            <a:cxnSpLocks/>
            <a:endCxn id="57" idx="3"/>
          </p:cNvCxnSpPr>
          <p:nvPr/>
        </p:nvCxnSpPr>
        <p:spPr>
          <a:xfrm flipV="1">
            <a:off x="8196146" y="3533400"/>
            <a:ext cx="218848" cy="1865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Connecteur droit avec flèche 2068">
            <a:extLst>
              <a:ext uri="{FF2B5EF4-FFF2-40B4-BE49-F238E27FC236}">
                <a16:creationId xmlns:a16="http://schemas.microsoft.com/office/drawing/2014/main" id="{DE79CE30-BFEB-2A60-056A-81FAE1CE00DD}"/>
              </a:ext>
            </a:extLst>
          </p:cNvPr>
          <p:cNvCxnSpPr>
            <a:cxnSpLocks/>
          </p:cNvCxnSpPr>
          <p:nvPr/>
        </p:nvCxnSpPr>
        <p:spPr>
          <a:xfrm flipV="1">
            <a:off x="7473904" y="3293919"/>
            <a:ext cx="103309" cy="42602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7" name="Ellipse 2076">
            <a:extLst>
              <a:ext uri="{FF2B5EF4-FFF2-40B4-BE49-F238E27FC236}">
                <a16:creationId xmlns:a16="http://schemas.microsoft.com/office/drawing/2014/main" id="{3E02C7B5-8FEE-11E7-0A6C-84BCC6BF8947}"/>
              </a:ext>
            </a:extLst>
          </p:cNvPr>
          <p:cNvSpPr/>
          <p:nvPr/>
        </p:nvSpPr>
        <p:spPr>
          <a:xfrm>
            <a:off x="7352291" y="2940150"/>
            <a:ext cx="129331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8E699A1-95B7-AB90-EE6A-4605CB0137D7}"/>
              </a:ext>
            </a:extLst>
          </p:cNvPr>
          <p:cNvSpPr/>
          <p:nvPr/>
        </p:nvSpPr>
        <p:spPr>
          <a:xfrm>
            <a:off x="6071219" y="3373003"/>
            <a:ext cx="1546873" cy="914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AAC6EEC-9C65-F4AB-8D33-10DEE1999812}"/>
              </a:ext>
            </a:extLst>
          </p:cNvPr>
          <p:cNvSpPr/>
          <p:nvPr/>
        </p:nvSpPr>
        <p:spPr>
          <a:xfrm>
            <a:off x="5080197" y="2534655"/>
            <a:ext cx="2026113" cy="114134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A07EBA5-3170-D41D-8507-E187C8FDE36C}"/>
              </a:ext>
            </a:extLst>
          </p:cNvPr>
          <p:cNvSpPr/>
          <p:nvPr/>
        </p:nvSpPr>
        <p:spPr>
          <a:xfrm>
            <a:off x="1109199" y="2186739"/>
            <a:ext cx="302525" cy="280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9544C8F-CAA5-854F-0D46-6CB883505C2E}"/>
              </a:ext>
            </a:extLst>
          </p:cNvPr>
          <p:cNvSpPr/>
          <p:nvPr/>
        </p:nvSpPr>
        <p:spPr>
          <a:xfrm>
            <a:off x="2388941" y="1124114"/>
            <a:ext cx="302525" cy="28077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59325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E1AB4-8F2F-E80A-C678-D5F71EE3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8705F5-7F85-D828-A42D-EEFDA812F6BB}"/>
              </a:ext>
            </a:extLst>
          </p:cNvPr>
          <p:cNvSpPr/>
          <p:nvPr/>
        </p:nvSpPr>
        <p:spPr>
          <a:xfrm>
            <a:off x="50667" y="103492"/>
            <a:ext cx="4101456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1846 : Début de la conquête de la partie orientale de l’archipel ; A suivre…</a:t>
            </a:r>
          </a:p>
          <a:p>
            <a:endParaRPr lang="fr-FR" sz="1700" dirty="0"/>
          </a:p>
          <a:p>
            <a:r>
              <a:rPr lang="fr-FR" sz="1700" dirty="0"/>
              <a:t>c) 1884-1914 : Face aux prétentions</a:t>
            </a:r>
          </a:p>
          <a:p>
            <a:r>
              <a:rPr lang="fr-FR" sz="1700" dirty="0"/>
              <a:t>Des autres puissances</a:t>
            </a:r>
          </a:p>
          <a:p>
            <a:r>
              <a:rPr lang="fr-FR" sz="1700" dirty="0"/>
              <a:t>GB, France, Allemagne, Japon…</a:t>
            </a:r>
          </a:p>
          <a:p>
            <a:endParaRPr lang="fr-FR" sz="1700" dirty="0"/>
          </a:p>
          <a:p>
            <a:r>
              <a:rPr lang="fr-FR" sz="1700" dirty="0"/>
              <a:t>L’expansion néerlandaise devient systématique : </a:t>
            </a:r>
            <a:r>
              <a:rPr lang="fr-FR" sz="1700" i="1" dirty="0"/>
              <a:t>Achever la conquête</a:t>
            </a:r>
          </a:p>
          <a:p>
            <a:endParaRPr lang="fr-FR" sz="1700" dirty="0"/>
          </a:p>
          <a:p>
            <a:r>
              <a:rPr lang="fr-FR" sz="1700" dirty="0"/>
              <a:t>*Et notamment celle de la partie orientale</a:t>
            </a:r>
          </a:p>
          <a:p>
            <a:r>
              <a:rPr lang="fr-FR" sz="1700" dirty="0"/>
              <a:t>- Nouvelle Guinée ; Îles de la Sonde </a:t>
            </a:r>
          </a:p>
          <a:p>
            <a:r>
              <a:rPr lang="fr-FR" sz="1700" dirty="0"/>
              <a:t>- Centre de Bornéo ; Nord de Célèbes</a:t>
            </a:r>
          </a:p>
          <a:p>
            <a:r>
              <a:rPr lang="fr-FR" sz="1700" dirty="0"/>
              <a:t>- Ensemble des Moluques</a:t>
            </a:r>
          </a:p>
        </p:txBody>
      </p:sp>
      <p:pic>
        <p:nvPicPr>
          <p:cNvPr id="24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DC9CE715-432B-29B4-45B8-5241995F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FE9D6753-A50A-3005-8CFF-F6C5006F841C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58D6C31-1D79-9544-F9F1-2BB62FED626A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9DF2FEC-0E40-F099-5085-D6214043FD35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6674274-38EB-CA06-1D6D-090113929F54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7721BB4-A10C-630C-5DFC-581271914E0E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AA96B9D-11AB-4E75-41DF-95C9B5B9101E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BB07650-BDC0-AF13-9F61-A358FC91D825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FC9D863-ED0F-6B88-C053-023C7870E5AE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C44E8B8-76BE-C979-1D7A-69BD1E42F1A1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51FF6CC-373D-FC73-B422-0B59E2D9BF91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906A657-5136-ECDC-8410-B07CC06984A5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06F04D0-571B-AA60-146B-DBB9383FC349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B4F6423-BBF9-6932-B6EC-4E8B11542955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F0A5052-C866-2A7B-BD90-ADF494DC4917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D24565F-02E6-920D-FA3A-652EF7C890C5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02CBA8D-10C4-4D84-4FCB-D0847EE6995A}"/>
              </a:ext>
            </a:extLst>
          </p:cNvPr>
          <p:cNvSpPr/>
          <p:nvPr/>
        </p:nvSpPr>
        <p:spPr>
          <a:xfrm>
            <a:off x="11495561" y="33678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49CB57D-BFA0-848F-FB42-676F698D3ACB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45E3C53-3E88-60DA-B6D0-148AA063A65A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E8A9D07-A3C0-7241-DFCE-1B95A3D31BBF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9B07C17-0081-C36E-B9F1-66D5F0EAB891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2DB0CED-C407-BF02-4D13-6319E1D90A8F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E4E920D-48E2-6C57-69DE-9F3031221F92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0851923-FD68-9501-DD6E-AC10267F2712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C04A364E-7CE2-FA12-3354-DE0730FAE691}"/>
              </a:ext>
            </a:extLst>
          </p:cNvPr>
          <p:cNvSpPr/>
          <p:nvPr/>
        </p:nvSpPr>
        <p:spPr>
          <a:xfrm>
            <a:off x="8624510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32227AF-B0C1-C2F5-F95E-0091F4C64C49}"/>
              </a:ext>
            </a:extLst>
          </p:cNvPr>
          <p:cNvSpPr/>
          <p:nvPr/>
        </p:nvSpPr>
        <p:spPr>
          <a:xfrm>
            <a:off x="8428417" y="28645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9ED5F6A-5919-95DB-0E26-F38B070BD857}"/>
              </a:ext>
            </a:extLst>
          </p:cNvPr>
          <p:cNvSpPr/>
          <p:nvPr/>
        </p:nvSpPr>
        <p:spPr>
          <a:xfrm>
            <a:off x="9826270" y="295729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FDA5DF3-B2C0-FCDB-621D-A0B95CE3C52D}"/>
              </a:ext>
            </a:extLst>
          </p:cNvPr>
          <p:cNvSpPr/>
          <p:nvPr/>
        </p:nvSpPr>
        <p:spPr>
          <a:xfrm>
            <a:off x="7455185" y="27050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0C6A6B4-F834-73D4-F903-A488A0D98048}"/>
              </a:ext>
            </a:extLst>
          </p:cNvPr>
          <p:cNvSpPr/>
          <p:nvPr/>
        </p:nvSpPr>
        <p:spPr>
          <a:xfrm>
            <a:off x="9133665" y="42349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E19C85C7-D05D-BA29-EF52-10DA46B597AC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2E295E1-0221-C293-2DB9-8126A8A581D2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51AC068-AEA2-B5A4-5A96-271AB445F498}"/>
              </a:ext>
            </a:extLst>
          </p:cNvPr>
          <p:cNvSpPr/>
          <p:nvPr/>
        </p:nvSpPr>
        <p:spPr>
          <a:xfrm>
            <a:off x="7753143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638EFB1-6EB9-71E5-7867-1C15D4BD402D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B413713-DF48-8D9A-AE66-9D5C736338DF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4C9E96A3-09E7-5D38-CC96-AF2914FD7D9C}"/>
              </a:ext>
            </a:extLst>
          </p:cNvPr>
          <p:cNvSpPr/>
          <p:nvPr/>
        </p:nvSpPr>
        <p:spPr>
          <a:xfrm>
            <a:off x="8012896" y="40417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CD5CFF57-2E0B-5D34-C77D-F6D9A571D95D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2722B4E2-76FA-00C5-9DF6-D7C1AE0755B5}"/>
              </a:ext>
            </a:extLst>
          </p:cNvPr>
          <p:cNvCxnSpPr>
            <a:cxnSpLocks/>
          </p:cNvCxnSpPr>
          <p:nvPr/>
        </p:nvCxnSpPr>
        <p:spPr>
          <a:xfrm>
            <a:off x="6515100" y="3719946"/>
            <a:ext cx="4181881" cy="1143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0B4717A9-D91E-0F4B-9FC1-40D232FB1F6C}"/>
              </a:ext>
            </a:extLst>
          </p:cNvPr>
          <p:cNvCxnSpPr>
            <a:cxnSpLocks/>
          </p:cNvCxnSpPr>
          <p:nvPr/>
        </p:nvCxnSpPr>
        <p:spPr>
          <a:xfrm flipV="1">
            <a:off x="10696981" y="3429000"/>
            <a:ext cx="798580" cy="4052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Connecteur droit avec flèche 2047">
            <a:extLst>
              <a:ext uri="{FF2B5EF4-FFF2-40B4-BE49-F238E27FC236}">
                <a16:creationId xmlns:a16="http://schemas.microsoft.com/office/drawing/2014/main" id="{85D9DA22-62CF-3AC2-1C2E-865338A80CA4}"/>
              </a:ext>
            </a:extLst>
          </p:cNvPr>
          <p:cNvCxnSpPr>
            <a:cxnSpLocks/>
          </p:cNvCxnSpPr>
          <p:nvPr/>
        </p:nvCxnSpPr>
        <p:spPr>
          <a:xfrm>
            <a:off x="7577213" y="3719946"/>
            <a:ext cx="72341" cy="34944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Connecteur droit avec flèche 2048">
            <a:extLst>
              <a:ext uri="{FF2B5EF4-FFF2-40B4-BE49-F238E27FC236}">
                <a16:creationId xmlns:a16="http://schemas.microsoft.com/office/drawing/2014/main" id="{60575152-41B4-0C55-B479-B2C76B1500A3}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7825151" y="3719946"/>
            <a:ext cx="0" cy="3175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Connecteur droit avec flèche 2050">
            <a:extLst>
              <a:ext uri="{FF2B5EF4-FFF2-40B4-BE49-F238E27FC236}">
                <a16:creationId xmlns:a16="http://schemas.microsoft.com/office/drawing/2014/main" id="{790F13C7-65A4-0499-A109-EBEC8FE41C7D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6871004" y="2809497"/>
            <a:ext cx="605272" cy="9104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Connecteur droit avec flèche 2051">
            <a:extLst>
              <a:ext uri="{FF2B5EF4-FFF2-40B4-BE49-F238E27FC236}">
                <a16:creationId xmlns:a16="http://schemas.microsoft.com/office/drawing/2014/main" id="{31D2F32F-7EC1-6B80-D3A5-56AB99846359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8084904" y="3834246"/>
            <a:ext cx="0" cy="207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Connecteur droit avec flèche 2052">
            <a:extLst>
              <a:ext uri="{FF2B5EF4-FFF2-40B4-BE49-F238E27FC236}">
                <a16:creationId xmlns:a16="http://schemas.microsoft.com/office/drawing/2014/main" id="{2FDDF61A-3A2C-3EF4-6363-6091F6C33C04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8645601" y="3834246"/>
            <a:ext cx="0" cy="22118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Connecteur droit avec flèche 2053">
            <a:extLst>
              <a:ext uri="{FF2B5EF4-FFF2-40B4-BE49-F238E27FC236}">
                <a16:creationId xmlns:a16="http://schemas.microsoft.com/office/drawing/2014/main" id="{0EAFF2CD-E113-263A-FFCD-BE9A2786313F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7825151" y="2925739"/>
            <a:ext cx="603266" cy="90850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Connecteur droit avec flèche 2054">
            <a:extLst>
              <a:ext uri="{FF2B5EF4-FFF2-40B4-BE49-F238E27FC236}">
                <a16:creationId xmlns:a16="http://schemas.microsoft.com/office/drawing/2014/main" id="{2A199E3A-AFB3-D121-94E1-527DAD692A4A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9133665" y="3834246"/>
            <a:ext cx="72008" cy="40069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Connecteur droit avec flèche 2055">
            <a:extLst>
              <a:ext uri="{FF2B5EF4-FFF2-40B4-BE49-F238E27FC236}">
                <a16:creationId xmlns:a16="http://schemas.microsoft.com/office/drawing/2014/main" id="{8B56D50A-FF59-05BA-2285-ECFDE5A7C9E1}"/>
              </a:ext>
            </a:extLst>
          </p:cNvPr>
          <p:cNvCxnSpPr>
            <a:cxnSpLocks/>
            <a:endCxn id="50" idx="4"/>
          </p:cNvCxnSpPr>
          <p:nvPr/>
        </p:nvCxnSpPr>
        <p:spPr>
          <a:xfrm flipH="1" flipV="1">
            <a:off x="9898278" y="3079608"/>
            <a:ext cx="72008" cy="75463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Connecteur droit avec flèche 2056">
            <a:extLst>
              <a:ext uri="{FF2B5EF4-FFF2-40B4-BE49-F238E27FC236}">
                <a16:creationId xmlns:a16="http://schemas.microsoft.com/office/drawing/2014/main" id="{C9F319A1-C790-9849-93A3-5E29350E31A3}"/>
              </a:ext>
            </a:extLst>
          </p:cNvPr>
          <p:cNvCxnSpPr>
            <a:cxnSpLocks/>
          </p:cNvCxnSpPr>
          <p:nvPr/>
        </p:nvCxnSpPr>
        <p:spPr>
          <a:xfrm flipH="1" flipV="1">
            <a:off x="5103388" y="2102374"/>
            <a:ext cx="1195942" cy="15367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Connecteur droit avec flèche 2057">
            <a:extLst>
              <a:ext uri="{FF2B5EF4-FFF2-40B4-BE49-F238E27FC236}">
                <a16:creationId xmlns:a16="http://schemas.microsoft.com/office/drawing/2014/main" id="{1584514C-2C8E-A571-5F7E-BB1E19D4EF7A}"/>
              </a:ext>
            </a:extLst>
          </p:cNvPr>
          <p:cNvCxnSpPr>
            <a:cxnSpLocks/>
          </p:cNvCxnSpPr>
          <p:nvPr/>
        </p:nvCxnSpPr>
        <p:spPr>
          <a:xfrm flipH="1" flipV="1">
            <a:off x="4554009" y="1783773"/>
            <a:ext cx="203210" cy="85091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Connecteur droit 2058">
            <a:extLst>
              <a:ext uri="{FF2B5EF4-FFF2-40B4-BE49-F238E27FC236}">
                <a16:creationId xmlns:a16="http://schemas.microsoft.com/office/drawing/2014/main" id="{6E399260-F192-A8BF-1A41-59D7A39C7609}"/>
              </a:ext>
            </a:extLst>
          </p:cNvPr>
          <p:cNvCxnSpPr>
            <a:cxnSpLocks/>
          </p:cNvCxnSpPr>
          <p:nvPr/>
        </p:nvCxnSpPr>
        <p:spPr>
          <a:xfrm>
            <a:off x="4750420" y="2634685"/>
            <a:ext cx="864059" cy="104131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Connecteur droit 2059">
            <a:extLst>
              <a:ext uri="{FF2B5EF4-FFF2-40B4-BE49-F238E27FC236}">
                <a16:creationId xmlns:a16="http://schemas.microsoft.com/office/drawing/2014/main" id="{60E16EC4-822F-B3FC-9249-E7A166F782F2}"/>
              </a:ext>
            </a:extLst>
          </p:cNvPr>
          <p:cNvCxnSpPr>
            <a:cxnSpLocks/>
          </p:cNvCxnSpPr>
          <p:nvPr/>
        </p:nvCxnSpPr>
        <p:spPr>
          <a:xfrm>
            <a:off x="5587119" y="3648993"/>
            <a:ext cx="675191" cy="7095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Ellipse 2060">
            <a:extLst>
              <a:ext uri="{FF2B5EF4-FFF2-40B4-BE49-F238E27FC236}">
                <a16:creationId xmlns:a16="http://schemas.microsoft.com/office/drawing/2014/main" id="{B44701EB-C18A-B3EC-8881-5FF50FD6E6CD}"/>
              </a:ext>
            </a:extLst>
          </p:cNvPr>
          <p:cNvSpPr/>
          <p:nvPr/>
        </p:nvSpPr>
        <p:spPr>
          <a:xfrm>
            <a:off x="4321292" y="1516452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064" name="Connecteur droit avec flèche 2063">
            <a:extLst>
              <a:ext uri="{FF2B5EF4-FFF2-40B4-BE49-F238E27FC236}">
                <a16:creationId xmlns:a16="http://schemas.microsoft.com/office/drawing/2014/main" id="{D3564CC3-65E0-9C09-9718-E09669805D0B}"/>
              </a:ext>
            </a:extLst>
          </p:cNvPr>
          <p:cNvCxnSpPr>
            <a:cxnSpLocks/>
          </p:cNvCxnSpPr>
          <p:nvPr/>
        </p:nvCxnSpPr>
        <p:spPr>
          <a:xfrm flipV="1">
            <a:off x="6388705" y="2740275"/>
            <a:ext cx="310031" cy="8653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Connecteur droit avec flèche 2064">
            <a:extLst>
              <a:ext uri="{FF2B5EF4-FFF2-40B4-BE49-F238E27FC236}">
                <a16:creationId xmlns:a16="http://schemas.microsoft.com/office/drawing/2014/main" id="{2F84D94A-385D-B744-9F85-EB8DD44EC15E}"/>
              </a:ext>
            </a:extLst>
          </p:cNvPr>
          <p:cNvCxnSpPr>
            <a:cxnSpLocks/>
            <a:endCxn id="57" idx="3"/>
          </p:cNvCxnSpPr>
          <p:nvPr/>
        </p:nvCxnSpPr>
        <p:spPr>
          <a:xfrm flipV="1">
            <a:off x="8300170" y="3533400"/>
            <a:ext cx="114824" cy="1865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Connecteur droit avec flèche 2068">
            <a:extLst>
              <a:ext uri="{FF2B5EF4-FFF2-40B4-BE49-F238E27FC236}">
                <a16:creationId xmlns:a16="http://schemas.microsoft.com/office/drawing/2014/main" id="{FB55E1AC-21EC-334A-89C6-169D3A62A0FB}"/>
              </a:ext>
            </a:extLst>
          </p:cNvPr>
          <p:cNvCxnSpPr>
            <a:cxnSpLocks/>
          </p:cNvCxnSpPr>
          <p:nvPr/>
        </p:nvCxnSpPr>
        <p:spPr>
          <a:xfrm flipV="1">
            <a:off x="7473904" y="3293919"/>
            <a:ext cx="103309" cy="42602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6" name="Ellipse 2075">
            <a:extLst>
              <a:ext uri="{FF2B5EF4-FFF2-40B4-BE49-F238E27FC236}">
                <a16:creationId xmlns:a16="http://schemas.microsoft.com/office/drawing/2014/main" id="{982634C4-3E6A-D28A-BD0B-BE32099436B0}"/>
              </a:ext>
            </a:extLst>
          </p:cNvPr>
          <p:cNvSpPr/>
          <p:nvPr/>
        </p:nvSpPr>
        <p:spPr>
          <a:xfrm>
            <a:off x="7576034" y="40108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7" name="Ellipse 2076">
            <a:extLst>
              <a:ext uri="{FF2B5EF4-FFF2-40B4-BE49-F238E27FC236}">
                <a16:creationId xmlns:a16="http://schemas.microsoft.com/office/drawing/2014/main" id="{261166EF-026F-0267-BC6E-941477486126}"/>
              </a:ext>
            </a:extLst>
          </p:cNvPr>
          <p:cNvSpPr/>
          <p:nvPr/>
        </p:nvSpPr>
        <p:spPr>
          <a:xfrm>
            <a:off x="7352291" y="2940150"/>
            <a:ext cx="129331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078" name="Ellipse 2077">
            <a:extLst>
              <a:ext uri="{FF2B5EF4-FFF2-40B4-BE49-F238E27FC236}">
                <a16:creationId xmlns:a16="http://schemas.microsoft.com/office/drawing/2014/main" id="{E91F96D7-DF3C-491C-A3FC-91D9F8A952EB}"/>
              </a:ext>
            </a:extLst>
          </p:cNvPr>
          <p:cNvSpPr/>
          <p:nvPr/>
        </p:nvSpPr>
        <p:spPr>
          <a:xfrm>
            <a:off x="7088938" y="1940054"/>
            <a:ext cx="4831715" cy="28555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F5F7365-7C53-EC72-2DAE-7F2647FD9534}"/>
              </a:ext>
            </a:extLst>
          </p:cNvPr>
          <p:cNvSpPr/>
          <p:nvPr/>
        </p:nvSpPr>
        <p:spPr>
          <a:xfrm>
            <a:off x="6071219" y="3373003"/>
            <a:ext cx="1546873" cy="914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37C7AF7-9C16-22ED-9A8E-776885F1A603}"/>
              </a:ext>
            </a:extLst>
          </p:cNvPr>
          <p:cNvSpPr/>
          <p:nvPr/>
        </p:nvSpPr>
        <p:spPr>
          <a:xfrm>
            <a:off x="5080197" y="2534655"/>
            <a:ext cx="2026113" cy="114134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64976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0D3A7-4F46-6339-B0FC-BE96C8F1D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DE7A0C-1055-7B18-694E-F26B5103882C}"/>
              </a:ext>
            </a:extLst>
          </p:cNvPr>
          <p:cNvSpPr/>
          <p:nvPr/>
        </p:nvSpPr>
        <p:spPr>
          <a:xfrm>
            <a:off x="50667" y="103492"/>
            <a:ext cx="4101456" cy="27084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1846 : Début de la conquête de la partie orientale de l’archipel ; A suivre…</a:t>
            </a:r>
          </a:p>
          <a:p>
            <a:endParaRPr lang="fr-FR" sz="1700" dirty="0"/>
          </a:p>
          <a:p>
            <a:r>
              <a:rPr lang="fr-FR" sz="1700" dirty="0"/>
              <a:t>*Donc, une conquête totale</a:t>
            </a:r>
          </a:p>
          <a:p>
            <a:r>
              <a:rPr lang="fr-FR" sz="1700" dirty="0"/>
              <a:t>Qui durera un siècle…</a:t>
            </a:r>
          </a:p>
          <a:p>
            <a:r>
              <a:rPr lang="fr-FR" sz="1700" dirty="0"/>
              <a:t>Mais laissons ce sujet en suspens</a:t>
            </a:r>
          </a:p>
          <a:p>
            <a:endParaRPr lang="fr-FR" sz="1700" dirty="0"/>
          </a:p>
          <a:p>
            <a:r>
              <a:rPr lang="fr-FR" sz="1700" dirty="0"/>
              <a:t>*Traversons le détroit, côté britannique</a:t>
            </a:r>
          </a:p>
          <a:p>
            <a:r>
              <a:rPr lang="fr-FR" sz="1700" dirty="0"/>
              <a:t>Et retournons au point de départ</a:t>
            </a:r>
          </a:p>
          <a:p>
            <a:r>
              <a:rPr lang="fr-FR" sz="1700" dirty="0"/>
              <a:t>De cette histoire </a:t>
            </a:r>
            <a:r>
              <a:rPr lang="fr-FR" sz="1700" i="1" dirty="0"/>
              <a:t>comparative</a:t>
            </a:r>
            <a:r>
              <a:rPr lang="fr-FR" sz="1700" dirty="0"/>
              <a:t>, en 1824...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40FAF6B0-2F96-C5D1-1F85-81F64059A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19388CB-4F91-1CC4-9269-D3D22887B6C0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84770D-6E40-CCF9-2D25-833FA8A5DA25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429AEB2-D876-7862-6242-CA5AFA1B56C2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40B9E21-1D38-B386-EDC8-98A7D46F6E3B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69C7AA0-5BF7-FC2D-BCE3-5588FED989DE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666F9CB-389A-6B8E-94C8-238AF459DA78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8F73D62-F019-5C0C-1519-40E09403D29C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5706148-99CD-05D6-D9DD-7981E88C383B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A164B0-CF9E-B76C-0750-72E934EE96F1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CC3EB56-6CAA-B881-35FC-12709754720B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42604F8-CC76-2DE3-C156-44168275EE18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E941F74-61AE-461A-C7C1-F6C339FB73BA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F24771F-AAA5-AF30-F5A9-623E4B10C843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111F324-B959-BFD9-D6AC-768FAAEB0E74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8610FDD-B1D9-9E0E-0848-B0DB993176B2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F3885F3-DD46-4288-63D4-BE41F9929660}"/>
              </a:ext>
            </a:extLst>
          </p:cNvPr>
          <p:cNvSpPr/>
          <p:nvPr/>
        </p:nvSpPr>
        <p:spPr>
          <a:xfrm>
            <a:off x="11495561" y="33678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9DEF3F9-F4FE-32EC-3205-ABBD198DF017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FDE8ACC-DC89-E66D-3B52-59A8DE7168C7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D6D04B2-F137-5E60-655D-0403F27E5060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62A24E5-872A-04A4-44FF-E5CE3A586BCA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B07C3DA-09DB-6DE7-A80E-C3BF002065BF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7689674-459A-31B5-1BFC-5C7529C64DF6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0" name="Ellipse 2049">
            <a:extLst>
              <a:ext uri="{FF2B5EF4-FFF2-40B4-BE49-F238E27FC236}">
                <a16:creationId xmlns:a16="http://schemas.microsoft.com/office/drawing/2014/main" id="{E1242129-F329-B882-F9B7-6DC2B42A2931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2" name="Ellipse 2061">
            <a:extLst>
              <a:ext uri="{FF2B5EF4-FFF2-40B4-BE49-F238E27FC236}">
                <a16:creationId xmlns:a16="http://schemas.microsoft.com/office/drawing/2014/main" id="{E1AED7F6-B3F1-0B94-66BF-4CEB49BAE181}"/>
              </a:ext>
            </a:extLst>
          </p:cNvPr>
          <p:cNvSpPr/>
          <p:nvPr/>
        </p:nvSpPr>
        <p:spPr>
          <a:xfrm>
            <a:off x="8624510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3" name="Ellipse 2062">
            <a:extLst>
              <a:ext uri="{FF2B5EF4-FFF2-40B4-BE49-F238E27FC236}">
                <a16:creationId xmlns:a16="http://schemas.microsoft.com/office/drawing/2014/main" id="{F4483DDC-9918-78A0-B6C9-2B7423CDA8F0}"/>
              </a:ext>
            </a:extLst>
          </p:cNvPr>
          <p:cNvSpPr/>
          <p:nvPr/>
        </p:nvSpPr>
        <p:spPr>
          <a:xfrm>
            <a:off x="8428417" y="28645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6" name="Ellipse 2065">
            <a:extLst>
              <a:ext uri="{FF2B5EF4-FFF2-40B4-BE49-F238E27FC236}">
                <a16:creationId xmlns:a16="http://schemas.microsoft.com/office/drawing/2014/main" id="{F9BFBA11-234D-E452-79E5-5994BAD2E451}"/>
              </a:ext>
            </a:extLst>
          </p:cNvPr>
          <p:cNvSpPr/>
          <p:nvPr/>
        </p:nvSpPr>
        <p:spPr>
          <a:xfrm>
            <a:off x="9826270" y="295729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7" name="Ellipse 2066">
            <a:extLst>
              <a:ext uri="{FF2B5EF4-FFF2-40B4-BE49-F238E27FC236}">
                <a16:creationId xmlns:a16="http://schemas.microsoft.com/office/drawing/2014/main" id="{3D7B8825-2C15-91CB-ADB2-EAA52110147B}"/>
              </a:ext>
            </a:extLst>
          </p:cNvPr>
          <p:cNvSpPr/>
          <p:nvPr/>
        </p:nvSpPr>
        <p:spPr>
          <a:xfrm>
            <a:off x="7455185" y="27050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8" name="Ellipse 2067">
            <a:extLst>
              <a:ext uri="{FF2B5EF4-FFF2-40B4-BE49-F238E27FC236}">
                <a16:creationId xmlns:a16="http://schemas.microsoft.com/office/drawing/2014/main" id="{A291C914-3904-A7CE-C62C-2E7D9C9EF5D3}"/>
              </a:ext>
            </a:extLst>
          </p:cNvPr>
          <p:cNvSpPr/>
          <p:nvPr/>
        </p:nvSpPr>
        <p:spPr>
          <a:xfrm>
            <a:off x="9133665" y="42349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0" name="Ellipse 2069">
            <a:extLst>
              <a:ext uri="{FF2B5EF4-FFF2-40B4-BE49-F238E27FC236}">
                <a16:creationId xmlns:a16="http://schemas.microsoft.com/office/drawing/2014/main" id="{F2E2C6D5-0A82-237B-4ECF-FA322721A493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1" name="Ellipse 2070">
            <a:extLst>
              <a:ext uri="{FF2B5EF4-FFF2-40B4-BE49-F238E27FC236}">
                <a16:creationId xmlns:a16="http://schemas.microsoft.com/office/drawing/2014/main" id="{5036A645-CF07-975D-A936-5ED02F099732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2" name="Ellipse 2071">
            <a:extLst>
              <a:ext uri="{FF2B5EF4-FFF2-40B4-BE49-F238E27FC236}">
                <a16:creationId xmlns:a16="http://schemas.microsoft.com/office/drawing/2014/main" id="{C2F3B9F7-916C-407C-E87B-8C97371A6C69}"/>
              </a:ext>
            </a:extLst>
          </p:cNvPr>
          <p:cNvSpPr/>
          <p:nvPr/>
        </p:nvSpPr>
        <p:spPr>
          <a:xfrm>
            <a:off x="7753143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3" name="Ellipse 2072">
            <a:extLst>
              <a:ext uri="{FF2B5EF4-FFF2-40B4-BE49-F238E27FC236}">
                <a16:creationId xmlns:a16="http://schemas.microsoft.com/office/drawing/2014/main" id="{2EB31996-2037-F052-6110-8A7A62E1C456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4" name="Ellipse 2073">
            <a:extLst>
              <a:ext uri="{FF2B5EF4-FFF2-40B4-BE49-F238E27FC236}">
                <a16:creationId xmlns:a16="http://schemas.microsoft.com/office/drawing/2014/main" id="{40778ACF-839B-524D-2D0E-D816682F620E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5" name="Ellipse 2074">
            <a:extLst>
              <a:ext uri="{FF2B5EF4-FFF2-40B4-BE49-F238E27FC236}">
                <a16:creationId xmlns:a16="http://schemas.microsoft.com/office/drawing/2014/main" id="{98B3B962-E6EC-DFA9-EBC1-F8584C0A5A37}"/>
              </a:ext>
            </a:extLst>
          </p:cNvPr>
          <p:cNvSpPr/>
          <p:nvPr/>
        </p:nvSpPr>
        <p:spPr>
          <a:xfrm>
            <a:off x="8012896" y="40417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9" name="Ellipse 2078">
            <a:extLst>
              <a:ext uri="{FF2B5EF4-FFF2-40B4-BE49-F238E27FC236}">
                <a16:creationId xmlns:a16="http://schemas.microsoft.com/office/drawing/2014/main" id="{9FEDB219-05B2-4927-E369-FE230382C729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80" name="Connecteur droit 2079">
            <a:extLst>
              <a:ext uri="{FF2B5EF4-FFF2-40B4-BE49-F238E27FC236}">
                <a16:creationId xmlns:a16="http://schemas.microsoft.com/office/drawing/2014/main" id="{9912B03C-3729-5AB9-DF6D-48D17001E747}"/>
              </a:ext>
            </a:extLst>
          </p:cNvPr>
          <p:cNvCxnSpPr>
            <a:cxnSpLocks/>
          </p:cNvCxnSpPr>
          <p:nvPr/>
        </p:nvCxnSpPr>
        <p:spPr>
          <a:xfrm>
            <a:off x="6515100" y="3719946"/>
            <a:ext cx="4181881" cy="1143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1" name="Connecteur droit avec flèche 2080">
            <a:extLst>
              <a:ext uri="{FF2B5EF4-FFF2-40B4-BE49-F238E27FC236}">
                <a16:creationId xmlns:a16="http://schemas.microsoft.com/office/drawing/2014/main" id="{ABCA2CA4-C64C-A781-6337-278F5F8B2080}"/>
              </a:ext>
            </a:extLst>
          </p:cNvPr>
          <p:cNvCxnSpPr>
            <a:cxnSpLocks/>
          </p:cNvCxnSpPr>
          <p:nvPr/>
        </p:nvCxnSpPr>
        <p:spPr>
          <a:xfrm flipV="1">
            <a:off x="10696981" y="3429000"/>
            <a:ext cx="798580" cy="4052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2" name="Connecteur droit avec flèche 2081">
            <a:extLst>
              <a:ext uri="{FF2B5EF4-FFF2-40B4-BE49-F238E27FC236}">
                <a16:creationId xmlns:a16="http://schemas.microsoft.com/office/drawing/2014/main" id="{227A33C9-E362-F2B0-7D43-8DE4A3DA4A5D}"/>
              </a:ext>
            </a:extLst>
          </p:cNvPr>
          <p:cNvCxnSpPr>
            <a:cxnSpLocks/>
          </p:cNvCxnSpPr>
          <p:nvPr/>
        </p:nvCxnSpPr>
        <p:spPr>
          <a:xfrm>
            <a:off x="7577213" y="3719946"/>
            <a:ext cx="72341" cy="34944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3" name="Connecteur droit avec flèche 2082">
            <a:extLst>
              <a:ext uri="{FF2B5EF4-FFF2-40B4-BE49-F238E27FC236}">
                <a16:creationId xmlns:a16="http://schemas.microsoft.com/office/drawing/2014/main" id="{CCC87C5D-6300-30A7-7165-D17D45CEC587}"/>
              </a:ext>
            </a:extLst>
          </p:cNvPr>
          <p:cNvCxnSpPr>
            <a:cxnSpLocks/>
            <a:endCxn id="2072" idx="0"/>
          </p:cNvCxnSpPr>
          <p:nvPr/>
        </p:nvCxnSpPr>
        <p:spPr>
          <a:xfrm>
            <a:off x="7825151" y="3719946"/>
            <a:ext cx="0" cy="3175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4" name="Connecteur droit avec flèche 2083">
            <a:extLst>
              <a:ext uri="{FF2B5EF4-FFF2-40B4-BE49-F238E27FC236}">
                <a16:creationId xmlns:a16="http://schemas.microsoft.com/office/drawing/2014/main" id="{C882EFE8-3016-4065-145F-1AEF563BCCEF}"/>
              </a:ext>
            </a:extLst>
          </p:cNvPr>
          <p:cNvCxnSpPr>
            <a:cxnSpLocks/>
            <a:endCxn id="2067" idx="3"/>
          </p:cNvCxnSpPr>
          <p:nvPr/>
        </p:nvCxnSpPr>
        <p:spPr>
          <a:xfrm flipV="1">
            <a:off x="6871004" y="2809497"/>
            <a:ext cx="605272" cy="9104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5" name="Connecteur droit avec flèche 2084">
            <a:extLst>
              <a:ext uri="{FF2B5EF4-FFF2-40B4-BE49-F238E27FC236}">
                <a16:creationId xmlns:a16="http://schemas.microsoft.com/office/drawing/2014/main" id="{8AA4DE5B-28AD-81D0-8203-6838F3CC3E10}"/>
              </a:ext>
            </a:extLst>
          </p:cNvPr>
          <p:cNvCxnSpPr>
            <a:cxnSpLocks/>
            <a:endCxn id="2075" idx="0"/>
          </p:cNvCxnSpPr>
          <p:nvPr/>
        </p:nvCxnSpPr>
        <p:spPr>
          <a:xfrm>
            <a:off x="8084904" y="3834246"/>
            <a:ext cx="0" cy="207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6" name="Connecteur droit avec flèche 2085">
            <a:extLst>
              <a:ext uri="{FF2B5EF4-FFF2-40B4-BE49-F238E27FC236}">
                <a16:creationId xmlns:a16="http://schemas.microsoft.com/office/drawing/2014/main" id="{77A6EEFD-4EE8-C355-EAC8-E7F72F78B57F}"/>
              </a:ext>
            </a:extLst>
          </p:cNvPr>
          <p:cNvCxnSpPr>
            <a:cxnSpLocks/>
            <a:endCxn id="2062" idx="1"/>
          </p:cNvCxnSpPr>
          <p:nvPr/>
        </p:nvCxnSpPr>
        <p:spPr>
          <a:xfrm>
            <a:off x="8645601" y="3834246"/>
            <a:ext cx="0" cy="22118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7" name="Connecteur droit avec flèche 2086">
            <a:extLst>
              <a:ext uri="{FF2B5EF4-FFF2-40B4-BE49-F238E27FC236}">
                <a16:creationId xmlns:a16="http://schemas.microsoft.com/office/drawing/2014/main" id="{9C2119CD-67C9-3830-7BC0-C9F138717176}"/>
              </a:ext>
            </a:extLst>
          </p:cNvPr>
          <p:cNvCxnSpPr>
            <a:cxnSpLocks/>
            <a:endCxn id="2063" idx="2"/>
          </p:cNvCxnSpPr>
          <p:nvPr/>
        </p:nvCxnSpPr>
        <p:spPr>
          <a:xfrm flipV="1">
            <a:off x="7825151" y="2925739"/>
            <a:ext cx="603266" cy="90850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8" name="Connecteur droit avec flèche 2087">
            <a:extLst>
              <a:ext uri="{FF2B5EF4-FFF2-40B4-BE49-F238E27FC236}">
                <a16:creationId xmlns:a16="http://schemas.microsoft.com/office/drawing/2014/main" id="{6BD3483A-D034-755D-BAAF-7043680D1123}"/>
              </a:ext>
            </a:extLst>
          </p:cNvPr>
          <p:cNvCxnSpPr>
            <a:cxnSpLocks/>
            <a:endCxn id="2068" idx="0"/>
          </p:cNvCxnSpPr>
          <p:nvPr/>
        </p:nvCxnSpPr>
        <p:spPr>
          <a:xfrm>
            <a:off x="9133665" y="3834246"/>
            <a:ext cx="72008" cy="40069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9" name="Connecteur droit avec flèche 2088">
            <a:extLst>
              <a:ext uri="{FF2B5EF4-FFF2-40B4-BE49-F238E27FC236}">
                <a16:creationId xmlns:a16="http://schemas.microsoft.com/office/drawing/2014/main" id="{8EE7BBAF-2C71-D04C-098A-FD89929AFDAD}"/>
              </a:ext>
            </a:extLst>
          </p:cNvPr>
          <p:cNvCxnSpPr>
            <a:cxnSpLocks/>
            <a:endCxn id="2066" idx="4"/>
          </p:cNvCxnSpPr>
          <p:nvPr/>
        </p:nvCxnSpPr>
        <p:spPr>
          <a:xfrm flipH="1" flipV="1">
            <a:off x="9898278" y="3079608"/>
            <a:ext cx="72008" cy="75463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0" name="Connecteur droit avec flèche 2089">
            <a:extLst>
              <a:ext uri="{FF2B5EF4-FFF2-40B4-BE49-F238E27FC236}">
                <a16:creationId xmlns:a16="http://schemas.microsoft.com/office/drawing/2014/main" id="{8EA083E8-693E-5062-8C82-144976E0A888}"/>
              </a:ext>
            </a:extLst>
          </p:cNvPr>
          <p:cNvCxnSpPr>
            <a:cxnSpLocks/>
          </p:cNvCxnSpPr>
          <p:nvPr/>
        </p:nvCxnSpPr>
        <p:spPr>
          <a:xfrm flipH="1" flipV="1">
            <a:off x="5103388" y="2102374"/>
            <a:ext cx="1195942" cy="15367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1" name="Connecteur droit avec flèche 2090">
            <a:extLst>
              <a:ext uri="{FF2B5EF4-FFF2-40B4-BE49-F238E27FC236}">
                <a16:creationId xmlns:a16="http://schemas.microsoft.com/office/drawing/2014/main" id="{25EE6DFF-CFF7-0229-EE56-A3CF38A36043}"/>
              </a:ext>
            </a:extLst>
          </p:cNvPr>
          <p:cNvCxnSpPr>
            <a:cxnSpLocks/>
          </p:cNvCxnSpPr>
          <p:nvPr/>
        </p:nvCxnSpPr>
        <p:spPr>
          <a:xfrm flipH="1" flipV="1">
            <a:off x="4554009" y="1783773"/>
            <a:ext cx="203210" cy="85091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2" name="Connecteur droit 2091">
            <a:extLst>
              <a:ext uri="{FF2B5EF4-FFF2-40B4-BE49-F238E27FC236}">
                <a16:creationId xmlns:a16="http://schemas.microsoft.com/office/drawing/2014/main" id="{313E364C-647C-4054-804C-D03D7101F958}"/>
              </a:ext>
            </a:extLst>
          </p:cNvPr>
          <p:cNvCxnSpPr>
            <a:cxnSpLocks/>
          </p:cNvCxnSpPr>
          <p:nvPr/>
        </p:nvCxnSpPr>
        <p:spPr>
          <a:xfrm>
            <a:off x="4750420" y="2634685"/>
            <a:ext cx="864059" cy="104131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3" name="Connecteur droit 2092">
            <a:extLst>
              <a:ext uri="{FF2B5EF4-FFF2-40B4-BE49-F238E27FC236}">
                <a16:creationId xmlns:a16="http://schemas.microsoft.com/office/drawing/2014/main" id="{132CB9F3-D9D3-CF38-EA04-B02AE86CE098}"/>
              </a:ext>
            </a:extLst>
          </p:cNvPr>
          <p:cNvCxnSpPr>
            <a:cxnSpLocks/>
          </p:cNvCxnSpPr>
          <p:nvPr/>
        </p:nvCxnSpPr>
        <p:spPr>
          <a:xfrm>
            <a:off x="5587119" y="3648993"/>
            <a:ext cx="675191" cy="7095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4" name="Ellipse 2093">
            <a:extLst>
              <a:ext uri="{FF2B5EF4-FFF2-40B4-BE49-F238E27FC236}">
                <a16:creationId xmlns:a16="http://schemas.microsoft.com/office/drawing/2014/main" id="{F085A1FC-A1EB-1545-9CB9-FE6B9158A466}"/>
              </a:ext>
            </a:extLst>
          </p:cNvPr>
          <p:cNvSpPr/>
          <p:nvPr/>
        </p:nvSpPr>
        <p:spPr>
          <a:xfrm>
            <a:off x="4321292" y="1516452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095" name="Connecteur droit avec flèche 2094">
            <a:extLst>
              <a:ext uri="{FF2B5EF4-FFF2-40B4-BE49-F238E27FC236}">
                <a16:creationId xmlns:a16="http://schemas.microsoft.com/office/drawing/2014/main" id="{8698F5C1-FDCF-4065-739C-122C84224BC4}"/>
              </a:ext>
            </a:extLst>
          </p:cNvPr>
          <p:cNvCxnSpPr>
            <a:cxnSpLocks/>
          </p:cNvCxnSpPr>
          <p:nvPr/>
        </p:nvCxnSpPr>
        <p:spPr>
          <a:xfrm flipV="1">
            <a:off x="6388705" y="2740275"/>
            <a:ext cx="310031" cy="8653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6" name="Connecteur droit avec flèche 2095">
            <a:extLst>
              <a:ext uri="{FF2B5EF4-FFF2-40B4-BE49-F238E27FC236}">
                <a16:creationId xmlns:a16="http://schemas.microsoft.com/office/drawing/2014/main" id="{751E5235-A141-E2AE-71FD-2CECBA5BE8DD}"/>
              </a:ext>
            </a:extLst>
          </p:cNvPr>
          <p:cNvCxnSpPr>
            <a:cxnSpLocks/>
            <a:endCxn id="2074" idx="3"/>
          </p:cNvCxnSpPr>
          <p:nvPr/>
        </p:nvCxnSpPr>
        <p:spPr>
          <a:xfrm flipV="1">
            <a:off x="8300170" y="3533400"/>
            <a:ext cx="114824" cy="1865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7" name="Connecteur droit avec flèche 2096">
            <a:extLst>
              <a:ext uri="{FF2B5EF4-FFF2-40B4-BE49-F238E27FC236}">
                <a16:creationId xmlns:a16="http://schemas.microsoft.com/office/drawing/2014/main" id="{C75A575B-C904-047A-D54D-9636CB85EAEB}"/>
              </a:ext>
            </a:extLst>
          </p:cNvPr>
          <p:cNvCxnSpPr>
            <a:cxnSpLocks/>
          </p:cNvCxnSpPr>
          <p:nvPr/>
        </p:nvCxnSpPr>
        <p:spPr>
          <a:xfrm flipV="1">
            <a:off x="7473904" y="3293919"/>
            <a:ext cx="103309" cy="42602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8" name="Ellipse 2097">
            <a:extLst>
              <a:ext uri="{FF2B5EF4-FFF2-40B4-BE49-F238E27FC236}">
                <a16:creationId xmlns:a16="http://schemas.microsoft.com/office/drawing/2014/main" id="{F9834F15-0F1F-4C7A-ECD8-6D30E3DD9737}"/>
              </a:ext>
            </a:extLst>
          </p:cNvPr>
          <p:cNvSpPr/>
          <p:nvPr/>
        </p:nvSpPr>
        <p:spPr>
          <a:xfrm>
            <a:off x="7576034" y="40108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9" name="Ellipse 2098">
            <a:extLst>
              <a:ext uri="{FF2B5EF4-FFF2-40B4-BE49-F238E27FC236}">
                <a16:creationId xmlns:a16="http://schemas.microsoft.com/office/drawing/2014/main" id="{EF0B13A6-B6A1-4FB4-189E-17DCE90193BA}"/>
              </a:ext>
            </a:extLst>
          </p:cNvPr>
          <p:cNvSpPr/>
          <p:nvPr/>
        </p:nvSpPr>
        <p:spPr>
          <a:xfrm>
            <a:off x="7352291" y="2940150"/>
            <a:ext cx="129331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100" name="Ellipse 2099">
            <a:extLst>
              <a:ext uri="{FF2B5EF4-FFF2-40B4-BE49-F238E27FC236}">
                <a16:creationId xmlns:a16="http://schemas.microsoft.com/office/drawing/2014/main" id="{3725309F-AE69-30F2-D6D5-87837E4B212F}"/>
              </a:ext>
            </a:extLst>
          </p:cNvPr>
          <p:cNvSpPr/>
          <p:nvPr/>
        </p:nvSpPr>
        <p:spPr>
          <a:xfrm>
            <a:off x="7088938" y="1940054"/>
            <a:ext cx="4831715" cy="28555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101" name="Ellipse 2100">
            <a:extLst>
              <a:ext uri="{FF2B5EF4-FFF2-40B4-BE49-F238E27FC236}">
                <a16:creationId xmlns:a16="http://schemas.microsoft.com/office/drawing/2014/main" id="{A3218EA4-1F68-2CC4-CDCE-C1EAEB762588}"/>
              </a:ext>
            </a:extLst>
          </p:cNvPr>
          <p:cNvSpPr/>
          <p:nvPr/>
        </p:nvSpPr>
        <p:spPr>
          <a:xfrm>
            <a:off x="6071219" y="3373003"/>
            <a:ext cx="1546873" cy="914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102" name="Ellipse 2101">
            <a:extLst>
              <a:ext uri="{FF2B5EF4-FFF2-40B4-BE49-F238E27FC236}">
                <a16:creationId xmlns:a16="http://schemas.microsoft.com/office/drawing/2014/main" id="{2D4D5AE2-94D3-4005-2BE8-6C700DE55D27}"/>
              </a:ext>
            </a:extLst>
          </p:cNvPr>
          <p:cNvSpPr/>
          <p:nvPr/>
        </p:nvSpPr>
        <p:spPr>
          <a:xfrm>
            <a:off x="5080197" y="2534655"/>
            <a:ext cx="2026113" cy="114134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3917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E86BD-EB15-B545-CA63-2B22105E1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E3B042-C0C3-B03F-D8A5-8570E3A00255}"/>
              </a:ext>
            </a:extLst>
          </p:cNvPr>
          <p:cNvSpPr/>
          <p:nvPr/>
        </p:nvSpPr>
        <p:spPr>
          <a:xfrm>
            <a:off x="57587" y="130428"/>
            <a:ext cx="4719129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*1815-60 : En Insulinde</a:t>
            </a:r>
          </a:p>
          <a:p>
            <a:r>
              <a:rPr lang="fr-FR" sz="1700" dirty="0"/>
              <a:t>Après le partage de 1824…</a:t>
            </a:r>
          </a:p>
          <a:p>
            <a:endParaRPr lang="fr-FR" sz="1700" dirty="0"/>
          </a:p>
          <a:p>
            <a:r>
              <a:rPr lang="fr-FR" sz="1700" dirty="0"/>
              <a:t>a-b-c) Hollandais, Britanniques et Espagnols</a:t>
            </a:r>
          </a:p>
          <a:p>
            <a:r>
              <a:rPr lang="fr-FR" sz="1700" dirty="0"/>
              <a:t>Développent leurs possessions</a:t>
            </a:r>
          </a:p>
          <a:p>
            <a:r>
              <a:rPr lang="fr-FR" sz="1700" dirty="0"/>
              <a:t>Anciennes (Esp. et PB.) ou nouvelles (GB)</a:t>
            </a:r>
          </a:p>
          <a:p>
            <a:r>
              <a:rPr lang="fr-FR" sz="1700" dirty="0"/>
              <a:t>Avec des stratégies et des résultats différents</a:t>
            </a:r>
          </a:p>
          <a:p>
            <a:endParaRPr lang="fr-FR" sz="1700" dirty="0"/>
          </a:p>
          <a:p>
            <a:r>
              <a:rPr lang="fr-FR" sz="1700" dirty="0"/>
              <a:t>*Hollandais, Britanniques et Espagnols</a:t>
            </a:r>
          </a:p>
          <a:p>
            <a:r>
              <a:rPr lang="fr-FR" sz="1700" u="sng" dirty="0"/>
              <a:t>Trois histoires différentes à comparer</a:t>
            </a:r>
          </a:p>
          <a:p>
            <a:r>
              <a:rPr lang="fr-FR" sz="1700" dirty="0"/>
              <a:t>Commençons par celle des Hollandais…</a:t>
            </a:r>
          </a:p>
        </p:txBody>
      </p:sp>
      <p:pic>
        <p:nvPicPr>
          <p:cNvPr id="3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28EE2AA-4478-32EB-0B6B-8A86FB84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96C15667-C590-09CD-B330-B09A8D964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A754934-DF42-DB68-B704-4935C06F4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501834D-7DCB-AEBA-61C6-0004A97F4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DFCDFFC-4691-8373-6A1C-8E1DDC06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4D3E0BB8-FB4B-6D14-B0BF-C478F5EF5296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CEC3655-54DB-0D50-B661-D1ED3F4354F0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F996C9B-293D-DC72-A191-C638B0A562F7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7378873-98DC-235A-22F0-C85D453E852D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C083349-1F01-16B9-BA00-C01E590617B7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4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B609C20-1835-4329-8BCC-029B03CC3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5DCD707A-4862-6BC7-F21F-2F04F3006F9F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6CA4004-F85B-B104-42B0-E2C25330CCF5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D06A912-D89B-EFB8-D990-CABF50CFC6B1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E4321E45-046E-0D4C-6269-35CB9DEC8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A71ADE7C-373C-268C-F931-ACA18EBDD7FB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748408D-1A8E-4526-D34F-47BD506CC44D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58590F9-5E09-6F7E-7F95-2836E77B6DB1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2A4AF951-2A0C-EF61-903C-9F154BF60A7D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EBA18AB2-29BE-B21F-3BE6-F1EEB24ACA34}"/>
              </a:ext>
            </a:extLst>
          </p:cNvPr>
          <p:cNvCxnSpPr>
            <a:cxnSpLocks/>
            <a:endCxn id="52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2D890F4C-2232-B85A-9353-61E727EC156A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A3373F0-BE79-4939-19EE-103A1CA7E737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85BA2588-60FA-092D-A9E3-8A9EE823711E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D8578DA0-E87A-8A7E-5C14-4DBB5EE84E67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36376B82-85C0-3533-00E0-F01E84D3E752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4AAD92C-3135-DB9B-C734-3808BD5F2AAC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574853A8-E15C-5B6B-8067-265008BD9F3D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7977C0A7-814D-74C6-5ACB-C898A45E3245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D853B6F-9E52-41B4-D052-3895094588D1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C2FE8DF5-0588-E890-4A36-357BB2DAD95A}"/>
              </a:ext>
            </a:extLst>
          </p:cNvPr>
          <p:cNvCxnSpPr>
            <a:cxnSpLocks/>
            <a:endCxn id="73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D2C9F0E3-81FC-741A-547F-1CE9A8D29B03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352B90D1-47EB-396B-B349-4EA20B26018C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217A3A53-78DF-6ACD-36BB-504E3BB82089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4199F85-0758-5E7D-42BE-B54D6300EDA1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A02E4CB-6DD4-E516-B0F6-4D4644A48DE8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C146A39E-C097-5C67-908F-AF588E3C6AED}"/>
              </a:ext>
            </a:extLst>
          </p:cNvPr>
          <p:cNvCxnSpPr>
            <a:cxnSpLocks/>
            <a:endCxn id="79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02809718-A891-218A-B773-CCE5169BEC19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0AF58488-FC58-C4D3-32D0-9AB957DB60E1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61A1FFA9-BD9B-F317-F8DF-EAAB48CD6C1F}"/>
              </a:ext>
            </a:extLst>
          </p:cNvPr>
          <p:cNvCxnSpPr>
            <a:cxnSpLocks/>
            <a:endCxn id="78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74E853B1-97D6-A4C7-5973-C1356BFDEA8A}"/>
              </a:ext>
            </a:extLst>
          </p:cNvPr>
          <p:cNvCxnSpPr>
            <a:cxnSpLocks/>
            <a:stCxn id="78" idx="3"/>
            <a:endCxn id="77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A2BD15B6-1258-D65C-08A7-BCFC36C58E24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AAEFB5A-47F5-398C-9BFF-BEAF7FA99AEE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673EFE6-6102-23D6-A2D5-EE855555B102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4FBEE4F-4F50-2FE4-420D-066D0DFD9A9C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414494-C543-4F0A-7BC2-880586F350AD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7D7189A-FF9E-DC7D-38E1-919B6C8D2F57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4A89A33-1B0D-0275-0B58-78306F705440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637CA31-9306-447D-E056-825A611C91C7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3542D2F9-ACB5-CDF0-B559-D5EE896BBAE7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DD58A73D-E503-7897-C6CF-6604547A8BE6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39CFF681-1EA0-8E47-12F7-5D91763AD43F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0744BC9C-F0BD-AAD6-0039-106AFD61B9CE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7343D6BF-3B04-DA83-879E-2CFBF0D57AE8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96F790E-38D0-7BFA-A906-F813FADA638F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02CC613-75EC-E054-E356-A41D1AE71128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FFB69FCE-BACF-924F-E159-6BFC74D776E1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8D65B81C-3733-35EE-4515-4CCA8DA4019F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B66014D-5911-5081-4CD0-8DC996C8DA41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2E99E8A-21F2-267B-F5F1-48211E04D015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981A9AA-9E00-10FD-77C0-AD1DC220DC11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CB5ED871-ADA0-E443-4C85-49BD9FA215C2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B0AA2F66-A1BE-2B4C-07E1-F00E80335D77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BEA87D1E-6387-4CCF-81AC-068544B0BA57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A3CCDFDB-6493-7510-0A6E-A3AA40B85345}"/>
              </a:ext>
            </a:extLst>
          </p:cNvPr>
          <p:cNvCxnSpPr>
            <a:cxnSpLocks/>
            <a:endCxn id="145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FEFDB085-610C-881B-8A03-E056108C067F}"/>
              </a:ext>
            </a:extLst>
          </p:cNvPr>
          <p:cNvCxnSpPr>
            <a:cxnSpLocks/>
            <a:stCxn id="145" idx="7"/>
            <a:endCxn id="147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8B3A8396-C84E-F3A0-E267-C5E6ACDD00EC}"/>
              </a:ext>
            </a:extLst>
          </p:cNvPr>
          <p:cNvCxnSpPr>
            <a:cxnSpLocks/>
            <a:endCxn id="146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C69A23C-1C0A-2902-D9DA-FCC1CB9AF06F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0B88428-D99D-A203-5378-F3935BBC7134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6B72C20A-BA3C-49AC-489A-AAEABCDA9E00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54E3069E-7F52-1B5F-E049-2B05F4255F47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55" name="Image 154">
            <a:extLst>
              <a:ext uri="{FF2B5EF4-FFF2-40B4-BE49-F238E27FC236}">
                <a16:creationId xmlns:a16="http://schemas.microsoft.com/office/drawing/2014/main" id="{E47AFAF7-38AA-046C-45DC-058BDD8A0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56" name="Ellipse 155">
            <a:extLst>
              <a:ext uri="{FF2B5EF4-FFF2-40B4-BE49-F238E27FC236}">
                <a16:creationId xmlns:a16="http://schemas.microsoft.com/office/drawing/2014/main" id="{6BB7274C-DB7F-5A18-EA2F-75C5818D1DA5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BF196F6A-2F74-09FE-192A-F5D690BF0A0E}"/>
              </a:ext>
            </a:extLst>
          </p:cNvPr>
          <p:cNvCxnSpPr>
            <a:cxnSpLocks/>
            <a:stCxn id="156" idx="1"/>
            <a:endCxn id="154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B305B4E9-0B68-0B07-0E1A-C25EAF8ADB66}"/>
              </a:ext>
            </a:extLst>
          </p:cNvPr>
          <p:cNvCxnSpPr>
            <a:cxnSpLocks/>
            <a:stCxn id="156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B500B9F8-EB62-48AE-C714-A8A5E675BB9E}"/>
              </a:ext>
            </a:extLst>
          </p:cNvPr>
          <p:cNvCxnSpPr>
            <a:cxnSpLocks/>
            <a:stCxn id="156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Ellipse 159">
            <a:extLst>
              <a:ext uri="{FF2B5EF4-FFF2-40B4-BE49-F238E27FC236}">
                <a16:creationId xmlns:a16="http://schemas.microsoft.com/office/drawing/2014/main" id="{CAEAE78A-0D5D-4511-88B1-E8081CFF752B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9C176A9A-32D2-588D-E0BC-76B772219BC1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8BC34462-7CCE-1D94-5F2E-2F8E7EC2C827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0521E3BE-8AF7-9B7C-C49E-422E7B84E61A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Ellipse 163">
            <a:extLst>
              <a:ext uri="{FF2B5EF4-FFF2-40B4-BE49-F238E27FC236}">
                <a16:creationId xmlns:a16="http://schemas.microsoft.com/office/drawing/2014/main" id="{3A0F027A-0F7E-83E0-C299-593C7E77D5B2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6B8375DD-CDAF-E59F-68D3-8D49B2C4E24F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C8DBC2BF-2336-F691-875A-BA4D2FB26715}"/>
              </a:ext>
            </a:extLst>
          </p:cNvPr>
          <p:cNvCxnSpPr>
            <a:cxnSpLocks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Ellipse 166">
            <a:extLst>
              <a:ext uri="{FF2B5EF4-FFF2-40B4-BE49-F238E27FC236}">
                <a16:creationId xmlns:a16="http://schemas.microsoft.com/office/drawing/2014/main" id="{19DC4464-74E4-A068-1338-664AA890E694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DA5A3A9C-4537-3A06-54A5-57342140D05E}"/>
              </a:ext>
            </a:extLst>
          </p:cNvPr>
          <p:cNvCxnSpPr>
            <a:cxnSpLocks/>
            <a:endCxn id="167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Ellipse 168">
            <a:extLst>
              <a:ext uri="{FF2B5EF4-FFF2-40B4-BE49-F238E27FC236}">
                <a16:creationId xmlns:a16="http://schemas.microsoft.com/office/drawing/2014/main" id="{3B2C3081-9BDF-B8B1-57D4-EE3203B87864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656628EB-C138-23E0-7FDE-0CC14560B0FB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5597D9D-B5C3-4DFE-B650-AE760B1965BC}"/>
              </a:ext>
            </a:extLst>
          </p:cNvPr>
          <p:cNvSpPr/>
          <p:nvPr/>
        </p:nvSpPr>
        <p:spPr>
          <a:xfrm>
            <a:off x="9007012" y="299378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C669A46-9328-B28B-567E-FE45CAAC95E9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id="{5A5D7A56-BBEC-443A-CFED-F404D194AE73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62F4ECE6-E4DA-D548-D0C2-5ADDB1E941D2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8DDDA82D-B647-917E-4249-E207DC252C8C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A595AE69-D9D6-CF4E-2A8E-9BE9CA217DAF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>
            <a:extLst>
              <a:ext uri="{FF2B5EF4-FFF2-40B4-BE49-F238E27FC236}">
                <a16:creationId xmlns:a16="http://schemas.microsoft.com/office/drawing/2014/main" id="{B025A755-F7D3-B3E6-4021-3834352007E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7CFC6C7D-6712-40CF-6069-0FA3A29764AD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30DE5C18-8E87-9AA5-34D7-FED543F6581B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A1A78662-B77B-74EF-D929-4B1CE3FF4C1E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40E7B0FD-FB10-7E81-AF9A-BD575F53DC49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902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577" y="168739"/>
            <a:ext cx="2921008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1816-1863 : Les Indes néerlandaises, la colonie modèle ; Naissance du Nord-Bornéo britannique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35708C9D-A6C2-2944-7E54-794871D9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2" y="168739"/>
            <a:ext cx="8862151" cy="54169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653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392" y="95778"/>
            <a:ext cx="3945804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*1824 : Traité de Londres</a:t>
            </a:r>
          </a:p>
          <a:p>
            <a:r>
              <a:rPr lang="fr-FR" sz="1700" dirty="0"/>
              <a:t>Partage anglo-hollandais de l’Insulinde</a:t>
            </a:r>
          </a:p>
          <a:p>
            <a:endParaRPr lang="fr-FR" sz="1700" dirty="0"/>
          </a:p>
          <a:p>
            <a:r>
              <a:rPr lang="fr-FR" sz="1700" dirty="0"/>
              <a:t>*Et après et avant ce partage</a:t>
            </a:r>
          </a:p>
          <a:p>
            <a:r>
              <a:rPr lang="fr-FR" sz="1700" dirty="0"/>
              <a:t>Deux histoires différentes…</a:t>
            </a:r>
          </a:p>
        </p:txBody>
      </p:sp>
      <p:pic>
        <p:nvPicPr>
          <p:cNvPr id="8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E7512117-DF9F-1044-4763-E0152353B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2905163-71D2-E141-9CE1-D3848595A788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4260B61-0F2B-4101-6C6C-9296D2420216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E2592C-3FDC-4CBD-E9C8-6A38E4506982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A6CD469-DA8A-AB84-6D37-29B03EFD4D46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C972BD3-4BB5-5C19-7483-41315965AD4F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F8EED0F-2CC9-B5DA-E7C5-3A13C3F35163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E2B0E98-B5D5-784D-2FAE-F1D49E9AA46A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2BEAB34-4BE3-1621-5801-8CEF1D66FB3E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501230C-BA92-D29D-EA8F-B3574E231688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93A05B9-6906-CA95-9351-9F69545B65E4}"/>
              </a:ext>
            </a:extLst>
          </p:cNvPr>
          <p:cNvSpPr/>
          <p:nvPr/>
        </p:nvSpPr>
        <p:spPr>
          <a:xfrm>
            <a:off x="5271786" y="167232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BC87F24-94B5-5A93-88C9-54FAC30B4AC9}"/>
              </a:ext>
            </a:extLst>
          </p:cNvPr>
          <p:cNvSpPr/>
          <p:nvPr/>
        </p:nvSpPr>
        <p:spPr>
          <a:xfrm>
            <a:off x="5607162" y="220460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96CB681-CBC9-B049-AA95-51355C446119}"/>
              </a:ext>
            </a:extLst>
          </p:cNvPr>
          <p:cNvSpPr/>
          <p:nvPr/>
        </p:nvSpPr>
        <p:spPr>
          <a:xfrm>
            <a:off x="5859988" y="235700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53EC1CC-BC25-CBD5-BB2E-41D14E15EA43}"/>
              </a:ext>
            </a:extLst>
          </p:cNvPr>
          <p:cNvCxnSpPr>
            <a:cxnSpLocks/>
          </p:cNvCxnSpPr>
          <p:nvPr/>
        </p:nvCxnSpPr>
        <p:spPr>
          <a:xfrm>
            <a:off x="5588237" y="2357003"/>
            <a:ext cx="403834" cy="23211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7069D86-BFF8-D292-2541-32F7FD9759B3}"/>
              </a:ext>
            </a:extLst>
          </p:cNvPr>
          <p:cNvCxnSpPr>
            <a:cxnSpLocks/>
          </p:cNvCxnSpPr>
          <p:nvPr/>
        </p:nvCxnSpPr>
        <p:spPr>
          <a:xfrm>
            <a:off x="4675694" y="1259082"/>
            <a:ext cx="931468" cy="1140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F37FAD2-5DD1-7085-ADB1-0DEE7AEC269D}"/>
              </a:ext>
            </a:extLst>
          </p:cNvPr>
          <p:cNvCxnSpPr>
            <a:cxnSpLocks/>
          </p:cNvCxnSpPr>
          <p:nvPr/>
        </p:nvCxnSpPr>
        <p:spPr>
          <a:xfrm flipV="1">
            <a:off x="5992071" y="1550028"/>
            <a:ext cx="824150" cy="10390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865ACD06-69F7-C2FA-5D6D-BA07257FE98F}"/>
              </a:ext>
            </a:extLst>
          </p:cNvPr>
          <p:cNvSpPr/>
          <p:nvPr/>
        </p:nvSpPr>
        <p:spPr>
          <a:xfrm>
            <a:off x="4442668" y="159612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A2A3895-FE52-E6B7-A404-0C4BDD0AEE7A}"/>
              </a:ext>
            </a:extLst>
          </p:cNvPr>
          <p:cNvCxnSpPr>
            <a:cxnSpLocks/>
          </p:cNvCxnSpPr>
          <p:nvPr/>
        </p:nvCxnSpPr>
        <p:spPr>
          <a:xfrm>
            <a:off x="2560692" y="802454"/>
            <a:ext cx="67316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0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B6E81-F520-187E-288B-BE2FDE328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FE95AA-218C-12BE-5E8A-5245B82AA60C}"/>
              </a:ext>
            </a:extLst>
          </p:cNvPr>
          <p:cNvSpPr/>
          <p:nvPr/>
        </p:nvSpPr>
        <p:spPr>
          <a:xfrm>
            <a:off x="124392" y="95778"/>
            <a:ext cx="3945804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1) 1819-26</a:t>
            </a:r>
          </a:p>
          <a:p>
            <a:r>
              <a:rPr lang="fr-FR" sz="1700" dirty="0"/>
              <a:t>Au nord du détroit de Malacca</a:t>
            </a:r>
          </a:p>
          <a:p>
            <a:r>
              <a:rPr lang="fr-FR" sz="1700" dirty="0"/>
              <a:t>Côté britannique…</a:t>
            </a:r>
          </a:p>
          <a:p>
            <a:endParaRPr lang="fr-FR" sz="1700" dirty="0"/>
          </a:p>
          <a:p>
            <a:r>
              <a:rPr lang="fr-FR" sz="1700" dirty="0"/>
              <a:t>*Les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r>
              <a:rPr lang="fr-FR" sz="1700" dirty="0"/>
              <a:t> </a:t>
            </a:r>
          </a:p>
          <a:p>
            <a:r>
              <a:rPr lang="fr-FR" sz="1700" dirty="0"/>
              <a:t>Les trois Etablissements des Détroits Penang, Malacca, Singapour</a:t>
            </a:r>
          </a:p>
          <a:p>
            <a:r>
              <a:rPr lang="fr-FR" sz="1700" dirty="0"/>
              <a:t>Dépendants de l’EIC…</a:t>
            </a:r>
          </a:p>
          <a:p>
            <a:endParaRPr lang="fr-FR" sz="1700" dirty="0"/>
          </a:p>
          <a:p>
            <a:r>
              <a:rPr lang="fr-FR" sz="1700" dirty="0"/>
              <a:t>*Pour l’EIC : Contrôler le détroit</a:t>
            </a:r>
          </a:p>
          <a:p>
            <a:r>
              <a:rPr lang="fr-FR" sz="1700" dirty="0"/>
              <a:t>Et pour cela…</a:t>
            </a:r>
          </a:p>
          <a:p>
            <a:r>
              <a:rPr lang="fr-FR" sz="1700" dirty="0"/>
              <a:t>- Développer ses ports</a:t>
            </a:r>
          </a:p>
          <a:p>
            <a:r>
              <a:rPr lang="fr-FR" sz="1700" dirty="0"/>
              <a:t>- Etablir dans la péninsule malaise</a:t>
            </a:r>
          </a:p>
          <a:p>
            <a:r>
              <a:rPr lang="fr-FR" sz="1700" dirty="0"/>
              <a:t>Une zone d’influence</a:t>
            </a:r>
          </a:p>
          <a:p>
            <a:endParaRPr lang="fr-FR" sz="1700" dirty="0"/>
          </a:p>
          <a:p>
            <a:r>
              <a:rPr lang="fr-FR" sz="1700" dirty="0"/>
              <a:t>*A revoir…</a:t>
            </a:r>
          </a:p>
        </p:txBody>
      </p:sp>
      <p:pic>
        <p:nvPicPr>
          <p:cNvPr id="8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B2D5F156-8361-AAF7-D8FA-70C6EAF7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5F9BB9A-5718-0990-9FA9-33A3089376C9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C32B0F5-C183-10A5-5465-B126C353D292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407A3DC-2C2A-44E0-FCD1-EDD97ED59284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003657-7BEA-75E2-FC40-A4863A2F5083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837A698-6132-A1C9-6D04-93DA461C25A5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6644875-15CA-5089-CD3A-7CC4ADA211CB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7D1C40D-24A7-CCBB-8B5C-BCB5185ECF4F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B620FD6-E2AD-156A-86FC-E20B96DE00D5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DA4000A-B902-E356-1808-8B93DD718D42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A21B096-DBED-423B-48E6-68869B7CBBA9}"/>
              </a:ext>
            </a:extLst>
          </p:cNvPr>
          <p:cNvSpPr/>
          <p:nvPr/>
        </p:nvSpPr>
        <p:spPr>
          <a:xfrm>
            <a:off x="5271786" y="167232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D13B68B-9421-012E-9E73-AB6E72FEACED}"/>
              </a:ext>
            </a:extLst>
          </p:cNvPr>
          <p:cNvSpPr/>
          <p:nvPr/>
        </p:nvSpPr>
        <p:spPr>
          <a:xfrm>
            <a:off x="5607162" y="220460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0D75604-E1EB-4896-48A2-C1C90DD981C9}"/>
              </a:ext>
            </a:extLst>
          </p:cNvPr>
          <p:cNvSpPr/>
          <p:nvPr/>
        </p:nvSpPr>
        <p:spPr>
          <a:xfrm>
            <a:off x="5859988" y="235700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9294B60-5B9F-3305-C08A-B8E261E9ADFA}"/>
              </a:ext>
            </a:extLst>
          </p:cNvPr>
          <p:cNvCxnSpPr>
            <a:cxnSpLocks/>
          </p:cNvCxnSpPr>
          <p:nvPr/>
        </p:nvCxnSpPr>
        <p:spPr>
          <a:xfrm>
            <a:off x="5588237" y="2357003"/>
            <a:ext cx="403834" cy="23211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2B5A2DB-4FA0-97E0-9530-E76C877211F4}"/>
              </a:ext>
            </a:extLst>
          </p:cNvPr>
          <p:cNvCxnSpPr>
            <a:cxnSpLocks/>
          </p:cNvCxnSpPr>
          <p:nvPr/>
        </p:nvCxnSpPr>
        <p:spPr>
          <a:xfrm>
            <a:off x="4675694" y="1259082"/>
            <a:ext cx="931468" cy="1140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67087B8-F39B-C1C0-493B-4BFE8CAC829E}"/>
              </a:ext>
            </a:extLst>
          </p:cNvPr>
          <p:cNvCxnSpPr>
            <a:cxnSpLocks/>
          </p:cNvCxnSpPr>
          <p:nvPr/>
        </p:nvCxnSpPr>
        <p:spPr>
          <a:xfrm flipV="1">
            <a:off x="5992071" y="1550028"/>
            <a:ext cx="824150" cy="10390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7988D498-21AB-1E93-1AF9-21DDBBF1EAFE}"/>
              </a:ext>
            </a:extLst>
          </p:cNvPr>
          <p:cNvSpPr/>
          <p:nvPr/>
        </p:nvSpPr>
        <p:spPr>
          <a:xfrm>
            <a:off x="4442668" y="159612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55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819CA-3471-ECD6-6839-45D75BB8B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2D0BF61C-2EB3-197D-55BF-503E65493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C8FB35-EEFE-48C9-12B2-C73FF3C4E993}"/>
              </a:ext>
            </a:extLst>
          </p:cNvPr>
          <p:cNvSpPr/>
          <p:nvPr/>
        </p:nvSpPr>
        <p:spPr>
          <a:xfrm>
            <a:off x="59210" y="95778"/>
            <a:ext cx="4092912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2) 1816 : Au sud du détroit</a:t>
            </a:r>
          </a:p>
          <a:p>
            <a:r>
              <a:rPr lang="fr-FR" sz="1700" dirty="0"/>
              <a:t>Côté hollandais…</a:t>
            </a:r>
          </a:p>
          <a:p>
            <a:r>
              <a:rPr lang="fr-FR" sz="1700" dirty="0"/>
              <a:t>La colonie des Indes néerlandaises</a:t>
            </a:r>
          </a:p>
          <a:p>
            <a:endParaRPr lang="fr-FR" sz="1700" dirty="0"/>
          </a:p>
          <a:p>
            <a:r>
              <a:rPr lang="fr-FR" sz="1700" dirty="0"/>
              <a:t>*Et pour le nouvel Etat hollandais</a:t>
            </a:r>
          </a:p>
          <a:p>
            <a:r>
              <a:rPr lang="fr-FR" sz="1700" dirty="0"/>
              <a:t>Rétablir en son nom ce que fut</a:t>
            </a:r>
          </a:p>
          <a:p>
            <a:r>
              <a:rPr lang="fr-FR" sz="1700" dirty="0"/>
              <a:t>L’hégémonie économique de la VOC</a:t>
            </a:r>
          </a:p>
          <a:p>
            <a:r>
              <a:rPr lang="fr-FR" sz="1700" dirty="0"/>
              <a:t>Voire plus ; Ce qui signifie…</a:t>
            </a:r>
          </a:p>
          <a:p>
            <a:endParaRPr lang="fr-FR" sz="1700" dirty="0"/>
          </a:p>
          <a:p>
            <a:r>
              <a:rPr lang="fr-FR" sz="1700" dirty="0"/>
              <a:t>a) Reprendre pied dans les anciennes possessions de la VOC : Java, Moluques…</a:t>
            </a:r>
          </a:p>
          <a:p>
            <a:endParaRPr lang="fr-FR" sz="1700" dirty="0"/>
          </a:p>
          <a:p>
            <a:r>
              <a:rPr lang="fr-FR" sz="1700" dirty="0"/>
              <a:t>b) Soumettre à nouveau l’ensemble des principautés de l’archipel</a:t>
            </a:r>
          </a:p>
          <a:p>
            <a:endParaRPr lang="fr-FR" sz="1700" dirty="0"/>
          </a:p>
          <a:p>
            <a:r>
              <a:rPr lang="fr-FR" sz="1700" dirty="0"/>
              <a:t>c) Coloniser ; Et donc en plus du commerce Développer des aires de production</a:t>
            </a:r>
          </a:p>
          <a:p>
            <a:r>
              <a:rPr lang="fr-FR" sz="1700" dirty="0"/>
              <a:t>Cependant…</a:t>
            </a:r>
          </a:p>
          <a:p>
            <a:endParaRPr lang="fr-FR" sz="1700" dirty="0"/>
          </a:p>
          <a:p>
            <a:r>
              <a:rPr lang="fr-FR" sz="1700" dirty="0"/>
              <a:t>d) Tout cela dans un nouveau contexte de libre-échange imposé depuis 1815</a:t>
            </a:r>
          </a:p>
          <a:p>
            <a:r>
              <a:rPr lang="fr-FR" sz="1700" dirty="0"/>
              <a:t>Par les Britanniques</a:t>
            </a:r>
          </a:p>
          <a:p>
            <a:endParaRPr lang="fr-FR" sz="1700" dirty="0"/>
          </a:p>
          <a:p>
            <a:r>
              <a:rPr lang="fr-FR" sz="1700" dirty="0"/>
              <a:t>*Récit de cette </a:t>
            </a:r>
            <a:r>
              <a:rPr lang="fr-FR" sz="1700" i="1" dirty="0"/>
              <a:t>2</a:t>
            </a:r>
            <a:r>
              <a:rPr lang="fr-FR" sz="1700" i="1" baseline="30000" dirty="0"/>
              <a:t>nde</a:t>
            </a:r>
            <a:r>
              <a:rPr lang="fr-FR" sz="1700" i="1" dirty="0"/>
              <a:t> conquête hollandaise</a:t>
            </a:r>
          </a:p>
          <a:p>
            <a:r>
              <a:rPr lang="fr-FR" sz="1700" dirty="0"/>
              <a:t>Avec comme point de départ, 1815…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24EA41F-1FB5-4B26-57C8-168CE54E9996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09BC30D-B3D7-1CF8-8D32-1AA8FB93FDFD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2012045-4144-EF7B-12CF-F2CA130F9AF6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BCCDC6C-6727-0931-FC50-4CB8DCD537FA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219607F-2177-9E7A-0F86-85BA948E2197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C2A779B-8D8B-AE25-5E19-7AA8C0E6DA7A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37E6865-7B5A-71A7-2D74-E13D4FC06BE7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BB9F321-7D53-E4E9-38CF-C58743B55F42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E3CD21B-7CAF-0B2B-3F47-005F589F4D44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CF36033-3495-129B-1ECD-ADF65E01D86A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2EE897B-C807-498E-8942-9AEF909476EF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98A1761-5961-9A6D-6FE6-5FFE31B99F28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3884290-3843-6026-BC1D-3C31A81402B9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498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D6B6C-2E15-74F1-FB19-8037C5840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BE9484D7-D3E1-4DC0-09B8-067C8445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91EEF3-59E6-54CE-D5B0-382AAF93B202}"/>
              </a:ext>
            </a:extLst>
          </p:cNvPr>
          <p:cNvSpPr/>
          <p:nvPr/>
        </p:nvSpPr>
        <p:spPr>
          <a:xfrm>
            <a:off x="109181" y="109184"/>
            <a:ext cx="4016009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1816 : Naissance des Indes néerlandaises, colonie des Pays-Bas</a:t>
            </a:r>
          </a:p>
          <a:p>
            <a:endParaRPr lang="fr-FR" sz="1700" dirty="0"/>
          </a:p>
          <a:p>
            <a:r>
              <a:rPr lang="fr-FR" sz="1700" dirty="0"/>
              <a:t>*1815 : </a:t>
            </a:r>
            <a:r>
              <a:rPr lang="fr-FR" sz="1700" u="sng" dirty="0"/>
              <a:t>Guillaume 1</a:t>
            </a:r>
            <a:r>
              <a:rPr lang="fr-FR" sz="1700" u="sng" baseline="30000" dirty="0"/>
              <a:t>er</a:t>
            </a:r>
            <a:r>
              <a:rPr lang="fr-FR" sz="1700" u="sng" dirty="0"/>
              <a:t>, roi des PB</a:t>
            </a:r>
          </a:p>
          <a:p>
            <a:endParaRPr lang="fr-FR" sz="1700" dirty="0"/>
          </a:p>
          <a:p>
            <a:r>
              <a:rPr lang="fr-FR" sz="1700" dirty="0"/>
              <a:t>*1816 : Les autorités néerlandaises</a:t>
            </a:r>
          </a:p>
          <a:p>
            <a:r>
              <a:rPr lang="fr-FR" sz="1700" dirty="0"/>
              <a:t>Se réinstallent à Batavia… </a:t>
            </a:r>
          </a:p>
          <a:p>
            <a:endParaRPr lang="fr-FR" sz="1700" dirty="0"/>
          </a:p>
          <a:p>
            <a:r>
              <a:rPr lang="fr-FR" sz="1700" dirty="0"/>
              <a:t>*Mais dès leur retour</a:t>
            </a:r>
          </a:p>
          <a:p>
            <a:r>
              <a:rPr lang="fr-FR" sz="1700" dirty="0"/>
              <a:t>A Amboine et Sumatra</a:t>
            </a:r>
          </a:p>
          <a:p>
            <a:r>
              <a:rPr lang="fr-FR" sz="1700" dirty="0"/>
              <a:t>Ils doivent faire face à des révoltes…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EC240A-C66D-F729-EF19-99BCF8E54DD6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C16EAB3-3DFD-A35E-1C0F-8847089462E9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195E26D-FD8D-E5B1-BEA1-33F1354AF549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4C343D8-1BCE-AD77-562A-E26C8DD12DB2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1CD57AF-F92A-C91F-9D4A-DA2C02F120AD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18041A1-CDDD-0D8A-12E6-2D3618069865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FA60B59-3E18-4499-34E5-1A1904597CEB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5B81BC0-6E71-7B0E-8557-250DD68058FA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0D9C98-C2EC-DFBE-0744-51DCE1EA8568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136A330-6870-331A-085B-F4836B6C93A3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6FF5914-BEFF-9187-D8D8-AC0D6E13BE4A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D71054-60B3-C072-C14E-D175FB04F7FD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3117018-B83F-392D-DACC-1A181623928B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53A9E7E-CE10-6263-5694-57162987E45B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482001" y="3719946"/>
            <a:ext cx="1780309" cy="22758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6816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94356</TotalTime>
  <Words>4069</Words>
  <Application>Microsoft Office PowerPoint</Application>
  <PresentationFormat>Grand écran</PresentationFormat>
  <Paragraphs>642</Paragraphs>
  <Slides>39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29 avril 2025 (12/15)  8ème période : 1815-1914 Europe et Russie à la conquête de l’Orient et de l’Asie  1816-1863 : Colonisation et partage de l’Insulinde Les Indes néerlandaises, la Malaisie britannique et les Philippines espagnoles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733</cp:revision>
  <dcterms:created xsi:type="dcterms:W3CDTF">2023-07-15T08:08:34Z</dcterms:created>
  <dcterms:modified xsi:type="dcterms:W3CDTF">2025-04-29T09:55:39Z</dcterms:modified>
</cp:coreProperties>
</file>