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3165" r:id="rId2"/>
    <p:sldId id="13254" r:id="rId3"/>
    <p:sldId id="13169" r:id="rId4"/>
    <p:sldId id="13255" r:id="rId5"/>
    <p:sldId id="13177" r:id="rId6"/>
    <p:sldId id="13256" r:id="rId7"/>
    <p:sldId id="13257" r:id="rId8"/>
    <p:sldId id="13354" r:id="rId9"/>
    <p:sldId id="13170" r:id="rId10"/>
    <p:sldId id="13258" r:id="rId11"/>
    <p:sldId id="13172" r:id="rId12"/>
    <p:sldId id="13174" r:id="rId13"/>
    <p:sldId id="13175" r:id="rId14"/>
    <p:sldId id="13178" r:id="rId15"/>
    <p:sldId id="13259" r:id="rId16"/>
    <p:sldId id="13358" r:id="rId17"/>
    <p:sldId id="13171" r:id="rId18"/>
    <p:sldId id="13179" r:id="rId19"/>
    <p:sldId id="13173" r:id="rId20"/>
    <p:sldId id="1326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370F5-D647-4ABD-8D02-0A0548DFCB5B}" v="1" dt="2025-04-29T09:50:12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112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  <pc:picChg chg="del">
          <ac:chgData name="Christophe JENTA" userId="8d1209f4831e9c53" providerId="LiveId" clId="{745370F5-D647-4ABD-8D02-0A0548DFCB5B}" dt="2025-04-29T09:51:11.639" v="6" actId="478"/>
          <ac:picMkLst>
            <pc:docMk/>
            <pc:sldMk cId="1247421863" sldId="994"/>
            <ac:picMk id="38" creationId="{72A7067E-6CF9-C103-6471-F3625D7E4ED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  <pc:picChg chg="del">
          <ac:chgData name="Christophe JENTA" userId="8d1209f4831e9c53" providerId="LiveId" clId="{745370F5-D647-4ABD-8D02-0A0548DFCB5B}" dt="2025-04-29T09:52:06.948" v="25" actId="478"/>
          <ac:picMkLst>
            <pc:docMk/>
            <pc:sldMk cId="3490898107" sldId="1001"/>
            <ac:picMk id="20" creationId="{3FB6067F-1C93-5B0F-8709-A89FE4188680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  <pc:picChg chg="del">
          <ac:chgData name="Christophe JENTA" userId="8d1209f4831e9c53" providerId="LiveId" clId="{745370F5-D647-4ABD-8D02-0A0548DFCB5B}" dt="2025-04-29T09:51:05.523" v="4" actId="478"/>
          <ac:picMkLst>
            <pc:docMk/>
            <pc:sldMk cId="2409108060" sldId="12606"/>
            <ac:picMk id="19" creationId="{016D886B-F433-F9C4-4D79-32FB3F8C0346}"/>
          </ac:picMkLst>
        </pc:picChg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  <pc:picChg chg="del">
          <ac:chgData name="Christophe JENTA" userId="8d1209f4831e9c53" providerId="LiveId" clId="{745370F5-D647-4ABD-8D02-0A0548DFCB5B}" dt="2025-04-29T09:51:19.822" v="9" actId="478"/>
          <ac:picMkLst>
            <pc:docMk/>
            <pc:sldMk cId="2987160675" sldId="13132"/>
            <ac:picMk id="4" creationId="{514A26CE-DC80-623D-F933-99FCF1C2931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  <pc:picChg chg="del">
          <ac:chgData name="Christophe JENTA" userId="8d1209f4831e9c53" providerId="LiveId" clId="{745370F5-D647-4ABD-8D02-0A0548DFCB5B}" dt="2025-04-29T09:51:24.132" v="12" actId="478"/>
          <ac:picMkLst>
            <pc:docMk/>
            <pc:sldMk cId="3865771323" sldId="13135"/>
            <ac:picMk id="4" creationId="{9860A5DF-52FB-A24B-57E0-9BBDBEBC8F2C}"/>
          </ac:picMkLst>
        </pc:picChg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  <pc:picChg chg="del">
          <ac:chgData name="Christophe JENTA" userId="8d1209f4831e9c53" providerId="LiveId" clId="{745370F5-D647-4ABD-8D02-0A0548DFCB5B}" dt="2025-04-29T09:51:21.021" v="10" actId="478"/>
          <ac:picMkLst>
            <pc:docMk/>
            <pc:sldMk cId="2418480127" sldId="13136"/>
            <ac:picMk id="5" creationId="{9FF51185-6F36-7A5C-E0F5-44835450F8E3}"/>
          </ac:picMkLst>
        </pc:picChg>
        <pc:picChg chg="del">
          <ac:chgData name="Christophe JENTA" userId="8d1209f4831e9c53" providerId="LiveId" clId="{745370F5-D647-4ABD-8D02-0A0548DFCB5B}" dt="2025-04-29T09:51:22.692" v="11" actId="478"/>
          <ac:picMkLst>
            <pc:docMk/>
            <pc:sldMk cId="2418480127" sldId="13136"/>
            <ac:picMk id="6" creationId="{227290FD-778E-E283-EEB1-D192AF58F370}"/>
          </ac:picMkLst>
        </pc:picChg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  <pc:picChg chg="del">
          <ac:chgData name="Christophe JENTA" userId="8d1209f4831e9c53" providerId="LiveId" clId="{745370F5-D647-4ABD-8D02-0A0548DFCB5B}" dt="2025-04-29T09:51:32.318" v="17" actId="478"/>
          <ac:picMkLst>
            <pc:docMk/>
            <pc:sldMk cId="3473283674" sldId="13137"/>
            <ac:picMk id="39" creationId="{DC6EB7E6-7ED2-1050-8799-EC12E8DF76DE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  <pc:picChg chg="del">
          <ac:chgData name="Christophe JENTA" userId="8d1209f4831e9c53" providerId="LiveId" clId="{745370F5-D647-4ABD-8D02-0A0548DFCB5B}" dt="2025-04-29T09:51:01.556" v="2" actId="478"/>
          <ac:picMkLst>
            <pc:docMk/>
            <pc:sldMk cId="2522681684" sldId="13148"/>
            <ac:picMk id="17" creationId="{EB28108D-CD04-222B-6C35-BA394A769F8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  <pc:picChg chg="del">
          <ac:chgData name="Christophe JENTA" userId="8d1209f4831e9c53" providerId="LiveId" clId="{745370F5-D647-4ABD-8D02-0A0548DFCB5B}" dt="2025-04-29T09:51:18.399" v="8" actId="478"/>
          <ac:picMkLst>
            <pc:docMk/>
            <pc:sldMk cId="3718160313" sldId="13150"/>
            <ac:picMk id="14" creationId="{4279D7CD-1C2F-BDC2-1CD2-47BD09145D7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  <pc:picChg chg="del">
          <ac:chgData name="Christophe JENTA" userId="8d1209f4831e9c53" providerId="LiveId" clId="{745370F5-D647-4ABD-8D02-0A0548DFCB5B}" dt="2025-04-29T09:51:03.904" v="3" actId="478"/>
          <ac:picMkLst>
            <pc:docMk/>
            <pc:sldMk cId="1857858322" sldId="13152"/>
            <ac:picMk id="7" creationId="{8A6193E4-5DB8-87F1-ECAC-86C5700A9172}"/>
          </ac:picMkLst>
        </pc:picChg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  <pc:picChg chg="del">
          <ac:chgData name="Christophe JENTA" userId="8d1209f4831e9c53" providerId="LiveId" clId="{745370F5-D647-4ABD-8D02-0A0548DFCB5B}" dt="2025-04-29T09:51:28.297" v="15" actId="478"/>
          <ac:picMkLst>
            <pc:docMk/>
            <pc:sldMk cId="1950949934" sldId="13153"/>
            <ac:picMk id="42" creationId="{117D2520-BA06-1DB6-2608-1A37FEE6FE46}"/>
          </ac:picMkLst>
        </pc:picChg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  <pc:picChg chg="del">
          <ac:chgData name="Christophe JENTA" userId="8d1209f4831e9c53" providerId="LiveId" clId="{745370F5-D647-4ABD-8D02-0A0548DFCB5B}" dt="2025-04-29T09:51:30.819" v="16" actId="478"/>
          <ac:picMkLst>
            <pc:docMk/>
            <pc:sldMk cId="2201218659" sldId="13154"/>
            <ac:picMk id="43" creationId="{8C18DF1D-8AF8-20C8-9D3C-4DC4D2498B5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  <pc:picChg chg="del">
          <ac:chgData name="Christophe JENTA" userId="8d1209f4831e9c53" providerId="LiveId" clId="{745370F5-D647-4ABD-8D02-0A0548DFCB5B}" dt="2025-04-29T09:51:06.759" v="5" actId="478"/>
          <ac:picMkLst>
            <pc:docMk/>
            <pc:sldMk cId="2801542117" sldId="13158"/>
            <ac:picMk id="33" creationId="{89C96429-A896-01CD-8C3E-CCE703C35E64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  <pc:picChg chg="del">
          <ac:chgData name="Christophe JENTA" userId="8d1209f4831e9c53" providerId="LiveId" clId="{745370F5-D647-4ABD-8D02-0A0548DFCB5B}" dt="2025-04-29T09:51:55.745" v="22" actId="478"/>
          <ac:picMkLst>
            <pc:docMk/>
            <pc:sldMk cId="3211553572" sldId="13173"/>
            <ac:picMk id="4" creationId="{EBCA0C90-2B8A-9A77-3839-4BA544823E85}"/>
          </ac:picMkLst>
        </pc:picChg>
        <pc:picChg chg="del">
          <ac:chgData name="Christophe JENTA" userId="8d1209f4831e9c53" providerId="LiveId" clId="{745370F5-D647-4ABD-8D02-0A0548DFCB5B}" dt="2025-04-29T09:51:56.311" v="23" actId="478"/>
          <ac:picMkLst>
            <pc:docMk/>
            <pc:sldMk cId="3211553572" sldId="13173"/>
            <ac:picMk id="22" creationId="{7F628F85-FCC7-7AA6-11A0-4F66F8E24FAB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  <pc:picChg chg="del">
          <ac:chgData name="Christophe JENTA" userId="8d1209f4831e9c53" providerId="LiveId" clId="{745370F5-D647-4ABD-8D02-0A0548DFCB5B}" dt="2025-04-29T09:51:47.612" v="21" actId="478"/>
          <ac:picMkLst>
            <pc:docMk/>
            <pc:sldMk cId="2125185414" sldId="13255"/>
            <ac:picMk id="2" creationId="{9A8B3225-1578-BC4A-FDB1-B769B82A9CC7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  <pc:picChg chg="del">
          <ac:chgData name="Christophe JENTA" userId="8d1209f4831e9c53" providerId="LiveId" clId="{745370F5-D647-4ABD-8D02-0A0548DFCB5B}" dt="2025-04-29T09:51:57.638" v="24" actId="478"/>
          <ac:picMkLst>
            <pc:docMk/>
            <pc:sldMk cId="2505937206" sldId="13260"/>
            <ac:picMk id="2" creationId="{725DE51E-2139-5C87-AEBE-12A078D9AE86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  <pc:picChg chg="del">
          <ac:chgData name="Christophe JENTA" userId="8d1209f4831e9c53" providerId="LiveId" clId="{745370F5-D647-4ABD-8D02-0A0548DFCB5B}" dt="2025-04-29T09:51:14.115" v="7" actId="478"/>
          <ac:picMkLst>
            <pc:docMk/>
            <pc:sldMk cId="2046687059" sldId="13347"/>
            <ac:picMk id="38" creationId="{96FEC59E-A06C-1DE3-C62F-4668FCCEAA19}"/>
          </ac:picMkLst>
        </pc:picChg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  <pc:picChg chg="del">
          <ac:chgData name="Christophe JENTA" userId="8d1209f4831e9c53" providerId="LiveId" clId="{745370F5-D647-4ABD-8D02-0A0548DFCB5B}" dt="2025-04-29T09:51:39.622" v="20" actId="478"/>
          <ac:picMkLst>
            <pc:docMk/>
            <pc:sldMk cId="2062926474" sldId="13350"/>
            <ac:picMk id="41" creationId="{5F6FDAAD-935A-CDA5-0890-96086DC02859}"/>
          </ac:picMkLst>
        </pc:picChg>
        <pc:picChg chg="del">
          <ac:chgData name="Christophe JENTA" userId="8d1209f4831e9c53" providerId="LiveId" clId="{745370F5-D647-4ABD-8D02-0A0548DFCB5B}" dt="2025-04-29T09:51:38.516" v="19" actId="478"/>
          <ac:picMkLst>
            <pc:docMk/>
            <pc:sldMk cId="2062926474" sldId="13350"/>
            <ac:picMk id="42" creationId="{E439F50A-8FC9-A387-496B-B23FE7697A81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  <pc:picChg chg="del mod">
          <ac:chgData name="Christophe JENTA" userId="8d1209f4831e9c53" providerId="LiveId" clId="{745370F5-D647-4ABD-8D02-0A0548DFCB5B}" dt="2025-04-29T09:51:25.330" v="14" actId="478"/>
          <ac:picMkLst>
            <pc:docMk/>
            <pc:sldMk cId="2759616424" sldId="13352"/>
            <ac:picMk id="5" creationId="{4DF4C22C-833A-6F11-748C-2BBC5DF2AE9F}"/>
          </ac:picMkLst>
        </pc:picChg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  <pc:picChg chg="del">
          <ac:chgData name="Christophe JENTA" userId="8d1209f4831e9c53" providerId="LiveId" clId="{745370F5-D647-4ABD-8D02-0A0548DFCB5B}" dt="2025-04-29T09:51:35.936" v="18" actId="478"/>
          <ac:picMkLst>
            <pc:docMk/>
            <pc:sldMk cId="2433196331" sldId="13353"/>
            <ac:picMk id="39" creationId="{D1B474BA-EB62-36DD-5F82-1C07EF200AFC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7:51.771" v="2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780617583" sldId="1000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490898107" sldId="100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060782881" sldId="12612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665540087" sldId="1261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539409700" sldId="1316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833563372" sldId="13185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808987593" sldId="1318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040728144" sldId="13196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627594343" sldId="131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917375481" sldId="13228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071169686" sldId="13229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196999913" sldId="132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1381752268" sldId="1324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395364604" sldId="13355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2265437348" sldId="13356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1585258681" sldId="1335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1303084747" sldId="13366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910620827" sldId="13367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3665720077" sldId="13368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1832043419" sldId="13369"/>
        </pc:sldMkLst>
      </pc:sldChg>
      <pc:sldChg chg="del">
        <pc:chgData name="Christophe JENTA" userId="8d1209f4831e9c53" providerId="LiveId" clId="{B5128146-C764-44A6-9D47-DFC7B2AA53D8}" dt="2025-04-29T09:57:51.771" v="2" actId="47"/>
        <pc:sldMkLst>
          <pc:docMk/>
          <pc:sldMk cId="1257712248" sldId="13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B84D-4BCB-19A6-6CD9-B2E2E0A53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D3B8CB-E7BF-9F23-C96B-FD84241014C5}"/>
              </a:ext>
            </a:extLst>
          </p:cNvPr>
          <p:cNvSpPr/>
          <p:nvPr/>
        </p:nvSpPr>
        <p:spPr>
          <a:xfrm>
            <a:off x="145576" y="168739"/>
            <a:ext cx="2919741" cy="313932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1819-1873 : </a:t>
            </a: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Dans la péninsule malaise : Sur le détroit de Malacca, l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  <a:r>
              <a:rPr lang="fr-FR" sz="1800" b="1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Straits</a:t>
            </a:r>
            <a:r>
              <a:rPr lang="fr-FR" sz="18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Settlements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Singapour britanniques ; A l’intérieur, dans les sultanats malais, et malgré les potentialités économiques, les Britanniques sont réticents </a:t>
            </a:r>
            <a:r>
              <a:rPr lang="fr-FR" sz="1800" b="1" dirty="0"/>
              <a:t>à s’engager dans une politique de conquête</a:t>
            </a:r>
            <a:endParaRPr lang="fr-FR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20FC47C8-4A60-4A4A-3C63-D7810B19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34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B6208-5C4B-157B-674E-6C20279F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0DAA5A-31FB-862E-9CD5-7DD21A6E9637}"/>
              </a:ext>
            </a:extLst>
          </p:cNvPr>
          <p:cNvSpPr/>
          <p:nvPr/>
        </p:nvSpPr>
        <p:spPr>
          <a:xfrm>
            <a:off x="124391" y="95778"/>
            <a:ext cx="4200730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1365-1641 : Genèse des sultanats de la péninsule malaise : Kedah-Perlis, Perak, Kelantan, Terengganu, Pahang,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et Johore ; Malacca portugaise puis hollandaise</a:t>
            </a:r>
          </a:p>
          <a:p>
            <a:endParaRPr lang="fr-FR" sz="1700" dirty="0"/>
          </a:p>
          <a:p>
            <a:r>
              <a:rPr lang="fr-FR" sz="1700" dirty="0"/>
              <a:t>*Au XVe siècle : Venu de l’ouest</a:t>
            </a:r>
          </a:p>
          <a:p>
            <a:r>
              <a:rPr lang="fr-FR" sz="1700" dirty="0"/>
              <a:t>L’Islam se propage en Insulinde…</a:t>
            </a:r>
          </a:p>
          <a:p>
            <a:endParaRPr lang="fr-FR" sz="1700" dirty="0"/>
          </a:p>
          <a:p>
            <a:r>
              <a:rPr lang="fr-FR" sz="1700" dirty="0"/>
              <a:t>*1402 : Malacca, 1</a:t>
            </a:r>
            <a:r>
              <a:rPr lang="fr-FR" sz="1700" baseline="30000" dirty="0"/>
              <a:t>er</a:t>
            </a:r>
            <a:r>
              <a:rPr lang="fr-FR" sz="1700" dirty="0"/>
              <a:t> sultanat musulman</a:t>
            </a:r>
          </a:p>
          <a:p>
            <a:r>
              <a:rPr lang="fr-FR" sz="1700" dirty="0"/>
              <a:t>NB : 1267 : Aceh au nord de Sumatra</a:t>
            </a:r>
          </a:p>
          <a:p>
            <a:r>
              <a:rPr lang="fr-FR" sz="1700" dirty="0"/>
              <a:t>Et…</a:t>
            </a:r>
          </a:p>
          <a:p>
            <a:endParaRPr lang="fr-FR" sz="1700" dirty="0"/>
          </a:p>
          <a:p>
            <a:r>
              <a:rPr lang="fr-FR" sz="1700" dirty="0"/>
              <a:t>*Aux XVe-XVIe siècles, </a:t>
            </a:r>
            <a:r>
              <a:rPr lang="fr-FR" sz="1700" u="sng" dirty="0"/>
              <a:t>dans le même temps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a) 1402-1675 : Dans l’ensemble de l’Insulinde</a:t>
            </a:r>
          </a:p>
          <a:p>
            <a:r>
              <a:rPr lang="fr-FR" sz="1700" dirty="0"/>
              <a:t>- Lent déclin, puis disparition du </a:t>
            </a:r>
            <a:r>
              <a:rPr lang="fr-FR" sz="1700" dirty="0" err="1"/>
              <a:t>Majapahit</a:t>
            </a:r>
            <a:endParaRPr lang="fr-FR" sz="1700" dirty="0"/>
          </a:p>
          <a:p>
            <a:r>
              <a:rPr lang="fr-FR" sz="1700" dirty="0"/>
              <a:t>- Les anciens royaumes hindouistes</a:t>
            </a:r>
          </a:p>
          <a:p>
            <a:r>
              <a:rPr lang="fr-FR" sz="1700" dirty="0"/>
              <a:t>Se transforment en sultanats musulmans</a:t>
            </a:r>
          </a:p>
          <a:p>
            <a:endParaRPr lang="fr-FR" sz="1700" dirty="0"/>
          </a:p>
          <a:p>
            <a:r>
              <a:rPr lang="fr-FR" sz="1700" dirty="0"/>
              <a:t>*b) 1511-1619 : Arrivée des Européens…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91D8F0-917B-7D91-53DC-3FCD0F4A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917" t="28744" r="47688" b="22753"/>
          <a:stretch/>
        </p:blipFill>
        <p:spPr>
          <a:xfrm rot="16200000">
            <a:off x="5630449" y="-1050912"/>
            <a:ext cx="5289343" cy="7642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51F92D-C900-779C-6E23-B4DDA03D3577}"/>
              </a:ext>
            </a:extLst>
          </p:cNvPr>
          <p:cNvSpPr/>
          <p:nvPr/>
        </p:nvSpPr>
        <p:spPr>
          <a:xfrm>
            <a:off x="7112667" y="91605"/>
            <a:ext cx="1237957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400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-1500</a:t>
            </a:r>
          </a:p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1500-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41F64D6-0C8F-6081-10DA-F34D1A4FE6D4}"/>
              </a:ext>
            </a:extLst>
          </p:cNvPr>
          <p:cNvSpPr/>
          <p:nvPr/>
        </p:nvSpPr>
        <p:spPr>
          <a:xfrm>
            <a:off x="5063159" y="1818976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C271446-E03F-7FAE-13DB-EA4DE0B3CB24}"/>
              </a:ext>
            </a:extLst>
          </p:cNvPr>
          <p:cNvSpPr/>
          <p:nvPr/>
        </p:nvSpPr>
        <p:spPr>
          <a:xfrm>
            <a:off x="5997677" y="23499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CB78C06-0F63-C08E-49AC-240877167863}"/>
              </a:ext>
            </a:extLst>
          </p:cNvPr>
          <p:cNvSpPr/>
          <p:nvPr/>
        </p:nvSpPr>
        <p:spPr>
          <a:xfrm>
            <a:off x="6455980" y="3276600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FDD84BE-AB8F-AF43-64DD-D63D7C3AD1D5}"/>
              </a:ext>
            </a:extLst>
          </p:cNvPr>
          <p:cNvSpPr/>
          <p:nvPr/>
        </p:nvSpPr>
        <p:spPr>
          <a:xfrm>
            <a:off x="7421015" y="3995552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54BCEAC-CC50-8373-14F7-FB7BF4B518A5}"/>
              </a:ext>
            </a:extLst>
          </p:cNvPr>
          <p:cNvSpPr/>
          <p:nvPr/>
        </p:nvSpPr>
        <p:spPr>
          <a:xfrm>
            <a:off x="10498800" y="3429000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584D300-3ED6-E4A4-AFB5-2F5ACADB53FB}"/>
              </a:ext>
            </a:extLst>
          </p:cNvPr>
          <p:cNvCxnSpPr>
            <a:cxnSpLocks/>
            <a:stCxn id="16" idx="6"/>
            <a:endCxn id="17" idx="1"/>
          </p:cNvCxnSpPr>
          <p:nvPr/>
        </p:nvCxnSpPr>
        <p:spPr>
          <a:xfrm>
            <a:off x="5214167" y="1895176"/>
            <a:ext cx="805625" cy="4770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26AF307-7103-958E-23D4-3ACE8039D3F0}"/>
              </a:ext>
            </a:extLst>
          </p:cNvPr>
          <p:cNvCxnSpPr>
            <a:cxnSpLocks/>
            <a:stCxn id="17" idx="5"/>
            <a:endCxn id="18" idx="1"/>
          </p:cNvCxnSpPr>
          <p:nvPr/>
        </p:nvCxnSpPr>
        <p:spPr>
          <a:xfrm>
            <a:off x="6126570" y="2480000"/>
            <a:ext cx="351525" cy="8189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71A6616-8AB9-E310-3CCC-E5D7EFC8DAE4}"/>
              </a:ext>
            </a:extLst>
          </p:cNvPr>
          <p:cNvCxnSpPr>
            <a:cxnSpLocks/>
            <a:stCxn id="18" idx="5"/>
            <a:endCxn id="19" idx="1"/>
          </p:cNvCxnSpPr>
          <p:nvPr/>
        </p:nvCxnSpPr>
        <p:spPr>
          <a:xfrm>
            <a:off x="6584873" y="3406682"/>
            <a:ext cx="858257" cy="6111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C7F2003-B572-06CF-CF63-1918CF17C848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10235381" y="3581400"/>
            <a:ext cx="338923" cy="34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0AD7E6F-F7C2-7500-C40C-70197E80F83C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7572023" y="3927400"/>
            <a:ext cx="2663358" cy="144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94BEFDD-5366-1B19-76A3-EA77A145400E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0498800" y="2922595"/>
            <a:ext cx="75504" cy="5064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1A50CF9-812A-14BB-2593-150F91438DC8}"/>
              </a:ext>
            </a:extLst>
          </p:cNvPr>
          <p:cNvCxnSpPr>
            <a:cxnSpLocks/>
          </p:cNvCxnSpPr>
          <p:nvPr/>
        </p:nvCxnSpPr>
        <p:spPr>
          <a:xfrm flipV="1">
            <a:off x="6253523" y="2009685"/>
            <a:ext cx="2021597" cy="6155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11A88F3-5E09-1243-71AD-0FE4FA1251CE}"/>
              </a:ext>
            </a:extLst>
          </p:cNvPr>
          <p:cNvCxnSpPr>
            <a:cxnSpLocks/>
          </p:cNvCxnSpPr>
          <p:nvPr/>
        </p:nvCxnSpPr>
        <p:spPr>
          <a:xfrm flipV="1">
            <a:off x="7818060" y="3581400"/>
            <a:ext cx="395029" cy="4677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822DECC-7BDB-43DF-0659-0E547C364E48}"/>
              </a:ext>
            </a:extLst>
          </p:cNvPr>
          <p:cNvCxnSpPr>
            <a:cxnSpLocks/>
          </p:cNvCxnSpPr>
          <p:nvPr/>
        </p:nvCxnSpPr>
        <p:spPr>
          <a:xfrm flipV="1">
            <a:off x="9497961" y="1651819"/>
            <a:ext cx="353962" cy="252964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996DF68-2530-E9B3-6D47-3E6FCDB4FAC2}"/>
              </a:ext>
            </a:extLst>
          </p:cNvPr>
          <p:cNvCxnSpPr>
            <a:cxnSpLocks/>
          </p:cNvCxnSpPr>
          <p:nvPr/>
        </p:nvCxnSpPr>
        <p:spPr>
          <a:xfrm>
            <a:off x="8629570" y="1541543"/>
            <a:ext cx="896167" cy="353633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E35D018-BB02-3246-2086-51AA4AC1202F}"/>
              </a:ext>
            </a:extLst>
          </p:cNvPr>
          <p:cNvCxnSpPr>
            <a:cxnSpLocks/>
          </p:cNvCxnSpPr>
          <p:nvPr/>
        </p:nvCxnSpPr>
        <p:spPr>
          <a:xfrm flipV="1">
            <a:off x="8303384" y="1575619"/>
            <a:ext cx="326186" cy="329164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B0AF151-B8A4-2EB2-316E-CB1DDDB5C9D5}"/>
              </a:ext>
            </a:extLst>
          </p:cNvPr>
          <p:cNvCxnSpPr>
            <a:cxnSpLocks/>
          </p:cNvCxnSpPr>
          <p:nvPr/>
        </p:nvCxnSpPr>
        <p:spPr>
          <a:xfrm flipH="1">
            <a:off x="9525737" y="2792513"/>
            <a:ext cx="919674" cy="130082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7A11B83-D1C7-6A55-7F43-60D625F01CF0}"/>
              </a:ext>
            </a:extLst>
          </p:cNvPr>
          <p:cNvCxnSpPr>
            <a:cxnSpLocks/>
          </p:cNvCxnSpPr>
          <p:nvPr/>
        </p:nvCxnSpPr>
        <p:spPr>
          <a:xfrm flipH="1">
            <a:off x="9647599" y="2900277"/>
            <a:ext cx="797812" cy="91004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D20B329-1431-5B8A-CEC1-2BFE03A2EF38}"/>
              </a:ext>
            </a:extLst>
          </p:cNvPr>
          <p:cNvCxnSpPr>
            <a:cxnSpLocks/>
          </p:cNvCxnSpPr>
          <p:nvPr/>
        </p:nvCxnSpPr>
        <p:spPr>
          <a:xfrm flipV="1">
            <a:off x="6606988" y="3206970"/>
            <a:ext cx="814027" cy="84466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04C0DC8-F022-F8E1-8EBC-520323E640EE}"/>
              </a:ext>
            </a:extLst>
          </p:cNvPr>
          <p:cNvCxnSpPr>
            <a:cxnSpLocks/>
          </p:cNvCxnSpPr>
          <p:nvPr/>
        </p:nvCxnSpPr>
        <p:spPr>
          <a:xfrm>
            <a:off x="8483360" y="578770"/>
            <a:ext cx="627418" cy="1287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C4767B3-3FCF-6ECB-163C-06583675848E}"/>
              </a:ext>
            </a:extLst>
          </p:cNvPr>
          <p:cNvCxnSpPr>
            <a:cxnSpLocks/>
          </p:cNvCxnSpPr>
          <p:nvPr/>
        </p:nvCxnSpPr>
        <p:spPr>
          <a:xfrm>
            <a:off x="8483360" y="275798"/>
            <a:ext cx="6274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6F53DFA7-2000-5591-B70A-AA85ED14F98D}"/>
              </a:ext>
            </a:extLst>
          </p:cNvPr>
          <p:cNvSpPr/>
          <p:nvPr/>
        </p:nvSpPr>
        <p:spPr>
          <a:xfrm>
            <a:off x="8199616" y="426984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2EE896D-B5CF-29F5-2100-E78135C31EFF}"/>
              </a:ext>
            </a:extLst>
          </p:cNvPr>
          <p:cNvSpPr/>
          <p:nvPr/>
        </p:nvSpPr>
        <p:spPr>
          <a:xfrm>
            <a:off x="9910070" y="4405682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B78A582-E2F2-E465-2C53-A57FF061879E}"/>
              </a:ext>
            </a:extLst>
          </p:cNvPr>
          <p:cNvSpPr/>
          <p:nvPr/>
        </p:nvSpPr>
        <p:spPr>
          <a:xfrm>
            <a:off x="9268483" y="4364505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66DCFCE-D882-E098-F036-197636FB247B}"/>
              </a:ext>
            </a:extLst>
          </p:cNvPr>
          <p:cNvSpPr/>
          <p:nvPr/>
        </p:nvSpPr>
        <p:spPr>
          <a:xfrm>
            <a:off x="9067182" y="4522431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6D5183D-7EE7-950F-BD89-8B0E1F86422F}"/>
              </a:ext>
            </a:extLst>
          </p:cNvPr>
          <p:cNvSpPr/>
          <p:nvPr/>
        </p:nvSpPr>
        <p:spPr>
          <a:xfrm>
            <a:off x="5915063" y="1581321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05272A9-47F5-6722-0E95-205E5282FEE9}"/>
              </a:ext>
            </a:extLst>
          </p:cNvPr>
          <p:cNvSpPr/>
          <p:nvPr/>
        </p:nvSpPr>
        <p:spPr>
          <a:xfrm>
            <a:off x="6001173" y="17412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469CF03-FFC9-725F-785D-DBDCF7C918CA}"/>
              </a:ext>
            </a:extLst>
          </p:cNvPr>
          <p:cNvSpPr/>
          <p:nvPr/>
        </p:nvSpPr>
        <p:spPr>
          <a:xfrm>
            <a:off x="6189077" y="18673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910F6E8-66E7-7267-42E0-98DCF42D6F5A}"/>
              </a:ext>
            </a:extLst>
          </p:cNvPr>
          <p:cNvSpPr/>
          <p:nvPr/>
        </p:nvSpPr>
        <p:spPr>
          <a:xfrm>
            <a:off x="5736978" y="1636323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33AB5E1-2809-7888-9521-B98141ECA648}"/>
              </a:ext>
            </a:extLst>
          </p:cNvPr>
          <p:cNvSpPr/>
          <p:nvPr/>
        </p:nvSpPr>
        <p:spPr>
          <a:xfrm>
            <a:off x="6156246" y="204971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69D248F-BA75-882A-6ADC-010F4F38E431}"/>
              </a:ext>
            </a:extLst>
          </p:cNvPr>
          <p:cNvSpPr/>
          <p:nvPr/>
        </p:nvSpPr>
        <p:spPr>
          <a:xfrm>
            <a:off x="5958499" y="221182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6105AC1-9708-2326-5E98-3E57EAD07E2A}"/>
              </a:ext>
            </a:extLst>
          </p:cNvPr>
          <p:cNvSpPr/>
          <p:nvPr/>
        </p:nvSpPr>
        <p:spPr>
          <a:xfrm>
            <a:off x="6117069" y="228763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103E575-D7E0-3461-8CC4-5EA3B6C40841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54013" y="1443133"/>
            <a:ext cx="631261" cy="3981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EC96215-20F2-2E58-E8A6-C6AF3BC7871F}"/>
              </a:ext>
            </a:extLst>
          </p:cNvPr>
          <p:cNvSpPr/>
          <p:nvPr/>
        </p:nvSpPr>
        <p:spPr>
          <a:xfrm>
            <a:off x="7443130" y="4124416"/>
            <a:ext cx="461427" cy="38495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01D49BF-BDFF-04F0-C883-78B971146421}"/>
              </a:ext>
            </a:extLst>
          </p:cNvPr>
          <p:cNvSpPr/>
          <p:nvPr/>
        </p:nvSpPr>
        <p:spPr>
          <a:xfrm>
            <a:off x="5694819" y="170310"/>
            <a:ext cx="461427" cy="384959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1467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0C3FC-25CC-92C3-31C7-A0B6E47B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390ACE-9609-4A04-1A8F-1B9D4FC2E0B6}"/>
              </a:ext>
            </a:extLst>
          </p:cNvPr>
          <p:cNvSpPr/>
          <p:nvPr/>
        </p:nvSpPr>
        <p:spPr>
          <a:xfrm>
            <a:off x="124391" y="95778"/>
            <a:ext cx="3063122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1365-1641 : Genèse des sultanats de la péninsule malaise : Kedah-Perlis, Perak, Kelantan, Terengganu, Pahang,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et Johore ; Malacca portugaise puis hollandaise</a:t>
            </a:r>
          </a:p>
          <a:p>
            <a:endParaRPr lang="fr-FR" sz="1700" dirty="0"/>
          </a:p>
          <a:p>
            <a:r>
              <a:rPr lang="fr-FR" sz="1700" dirty="0"/>
              <a:t>*1511 : Les Portugais </a:t>
            </a:r>
          </a:p>
          <a:p>
            <a:r>
              <a:rPr lang="fr-FR" sz="1700" dirty="0"/>
              <a:t>S’emparent de Malacca</a:t>
            </a:r>
          </a:p>
          <a:p>
            <a:r>
              <a:rPr lang="fr-FR" sz="1700" dirty="0"/>
              <a:t>Son sultan Mahmud déplace</a:t>
            </a:r>
          </a:p>
          <a:p>
            <a:r>
              <a:rPr lang="fr-FR" sz="1700" dirty="0"/>
              <a:t>Sa cour à Johore à la pointe sud</a:t>
            </a:r>
          </a:p>
          <a:p>
            <a:endParaRPr lang="fr-FR" sz="1700" dirty="0"/>
          </a:p>
          <a:p>
            <a:r>
              <a:rPr lang="fr-FR" sz="1700" dirty="0"/>
              <a:t>*1536 : Nouvelle attaque portugaise sur Johore</a:t>
            </a:r>
          </a:p>
          <a:p>
            <a:r>
              <a:rPr lang="fr-FR" sz="1700" dirty="0"/>
              <a:t>Mais également…</a:t>
            </a:r>
          </a:p>
          <a:p>
            <a:endParaRPr lang="fr-FR" sz="1700" dirty="0"/>
          </a:p>
          <a:p>
            <a:r>
              <a:rPr lang="fr-FR" sz="1700" dirty="0"/>
              <a:t>*1537-70</a:t>
            </a:r>
          </a:p>
          <a:p>
            <a:r>
              <a:rPr lang="fr-FR" sz="1700" dirty="0"/>
              <a:t>Nombreuses attaques d’Aceh </a:t>
            </a:r>
          </a:p>
          <a:p>
            <a:r>
              <a:rPr lang="fr-FR" sz="1700" dirty="0"/>
              <a:t>Contre Malacca et Johore…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6F574D28-8C45-4668-C063-537F4B1E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341F5D5-DFBE-E243-F3D4-CBAC0633202D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1B5B9F2-118C-A6C9-461A-366CAAE7E9A9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EC02ADA-050B-DF1D-C21F-B52079A7E9FD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29CFC18-0DB4-7B8C-CBBB-15BD2DE8742E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92390D-2651-2988-84FD-5109293263C7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0B980D-067D-974A-6AA5-FE0617CC0741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5E33D63-E225-01A5-FD05-C5F72F93D3B0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9B4A927-0D9C-D06E-C049-D1F8DE14C987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FAE46B-97EC-99A3-0C83-E5D239F43A3F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A96188A-55EC-D342-5AE4-87F9D801BDF3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7C564AD-90BE-F092-4666-084CD4318D58}"/>
              </a:ext>
            </a:extLst>
          </p:cNvPr>
          <p:cNvCxnSpPr>
            <a:cxnSpLocks/>
          </p:cNvCxnSpPr>
          <p:nvPr/>
        </p:nvCxnSpPr>
        <p:spPr>
          <a:xfrm>
            <a:off x="3612995" y="2333888"/>
            <a:ext cx="1425575" cy="6658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718CABC-61FA-9190-08EF-9847AD8C318A}"/>
              </a:ext>
            </a:extLst>
          </p:cNvPr>
          <p:cNvCxnSpPr>
            <a:cxnSpLocks/>
          </p:cNvCxnSpPr>
          <p:nvPr/>
        </p:nvCxnSpPr>
        <p:spPr>
          <a:xfrm flipH="1" flipV="1">
            <a:off x="6051567" y="4791311"/>
            <a:ext cx="473717" cy="2425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4710A9D-8574-106D-4841-8AF1E9E0736A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34870FA-DE77-F118-2A9D-FE0B945629DB}"/>
              </a:ext>
            </a:extLst>
          </p:cNvPr>
          <p:cNvSpPr/>
          <p:nvPr/>
        </p:nvSpPr>
        <p:spPr>
          <a:xfrm>
            <a:off x="7035086" y="48915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C6A822F-D869-8C75-0E29-213B3CA62203}"/>
              </a:ext>
            </a:extLst>
          </p:cNvPr>
          <p:cNvSpPr/>
          <p:nvPr/>
        </p:nvSpPr>
        <p:spPr>
          <a:xfrm>
            <a:off x="6175819" y="47391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1629FA7-E31A-5DEE-924A-17830C7CC686}"/>
              </a:ext>
            </a:extLst>
          </p:cNvPr>
          <p:cNvCxnSpPr>
            <a:cxnSpLocks/>
            <a:stCxn id="23" idx="7"/>
            <a:endCxn id="24" idx="2"/>
          </p:cNvCxnSpPr>
          <p:nvPr/>
        </p:nvCxnSpPr>
        <p:spPr>
          <a:xfrm flipV="1">
            <a:off x="6739826" y="4967756"/>
            <a:ext cx="295260" cy="66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6377553-E679-2549-7039-07EFBEF252D3}"/>
              </a:ext>
            </a:extLst>
          </p:cNvPr>
          <p:cNvCxnSpPr>
            <a:cxnSpLocks/>
            <a:stCxn id="23" idx="1"/>
            <a:endCxn id="25" idx="5"/>
          </p:cNvCxnSpPr>
          <p:nvPr/>
        </p:nvCxnSpPr>
        <p:spPr>
          <a:xfrm flipH="1" flipV="1">
            <a:off x="6304712" y="4869238"/>
            <a:ext cx="220572" cy="1645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6D2A81E3-7C5D-A03F-F5DE-AB79CA05A452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7705423-6ADD-6EF8-27D9-0D877151678F}"/>
              </a:ext>
            </a:extLst>
          </p:cNvPr>
          <p:cNvSpPr/>
          <p:nvPr/>
        </p:nvSpPr>
        <p:spPr>
          <a:xfrm>
            <a:off x="5142308" y="286233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1C9B714-3481-95F9-AED4-E787EDC6C2DE}"/>
              </a:ext>
            </a:extLst>
          </p:cNvPr>
          <p:cNvSpPr/>
          <p:nvPr/>
        </p:nvSpPr>
        <p:spPr>
          <a:xfrm>
            <a:off x="4922268" y="278526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09C10CC-3242-F98D-FE54-3104BD0E8358}"/>
              </a:ext>
            </a:extLst>
          </p:cNvPr>
          <p:cNvSpPr/>
          <p:nvPr/>
        </p:nvSpPr>
        <p:spPr>
          <a:xfrm>
            <a:off x="10423296" y="277019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9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772BE8DE-323C-8B67-7AAF-871BF5B29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40477" r="4541" b="1682"/>
          <a:stretch/>
        </p:blipFill>
        <p:spPr bwMode="auto">
          <a:xfrm>
            <a:off x="9789068" y="125524"/>
            <a:ext cx="2342150" cy="3055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9CF10F1E-C0F9-11E7-9F47-2E93B466196F}"/>
              </a:ext>
            </a:extLst>
          </p:cNvPr>
          <p:cNvSpPr/>
          <p:nvPr/>
        </p:nvSpPr>
        <p:spPr>
          <a:xfrm>
            <a:off x="10888135" y="198532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4DA9D55-96A4-7E97-88C4-4E5010D59F3B}"/>
              </a:ext>
            </a:extLst>
          </p:cNvPr>
          <p:cNvSpPr/>
          <p:nvPr/>
        </p:nvSpPr>
        <p:spPr>
          <a:xfrm>
            <a:off x="10377124" y="17412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00C1340-FE4E-EB1D-185C-80377B3E4A3C}"/>
              </a:ext>
            </a:extLst>
          </p:cNvPr>
          <p:cNvSpPr/>
          <p:nvPr/>
        </p:nvSpPr>
        <p:spPr>
          <a:xfrm>
            <a:off x="10939413" y="169666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892FA68-F543-2442-FAE8-7CC8B29C064B}"/>
              </a:ext>
            </a:extLst>
          </p:cNvPr>
          <p:cNvSpPr/>
          <p:nvPr/>
        </p:nvSpPr>
        <p:spPr>
          <a:xfrm>
            <a:off x="11224328" y="109445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2AAEFA8-3BFF-9B04-F313-B5B90AF5B82B}"/>
              </a:ext>
            </a:extLst>
          </p:cNvPr>
          <p:cNvSpPr/>
          <p:nvPr/>
        </p:nvSpPr>
        <p:spPr>
          <a:xfrm>
            <a:off x="10672951" y="88499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F61DEFD-1B51-9902-C0B0-EC02D2CD1B0F}"/>
              </a:ext>
            </a:extLst>
          </p:cNvPr>
          <p:cNvSpPr/>
          <p:nvPr/>
        </p:nvSpPr>
        <p:spPr>
          <a:xfrm>
            <a:off x="9967756" y="29849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674D2B1-87A4-B3BD-7B7F-CE8A55FEBF18}"/>
              </a:ext>
            </a:extLst>
          </p:cNvPr>
          <p:cNvSpPr/>
          <p:nvPr/>
        </p:nvSpPr>
        <p:spPr>
          <a:xfrm>
            <a:off x="10477214" y="298498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2DE57D7-C9EC-0353-2DAC-879B90DB2D40}"/>
              </a:ext>
            </a:extLst>
          </p:cNvPr>
          <p:cNvSpPr/>
          <p:nvPr/>
        </p:nvSpPr>
        <p:spPr>
          <a:xfrm>
            <a:off x="5070300" y="24613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A5AAE80-C3F9-5D80-DF70-A80B1851D28C}"/>
              </a:ext>
            </a:extLst>
          </p:cNvPr>
          <p:cNvSpPr/>
          <p:nvPr/>
        </p:nvSpPr>
        <p:spPr>
          <a:xfrm>
            <a:off x="5080545" y="2213679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57E491B-FA06-5D30-B596-95D71A1B503B}"/>
              </a:ext>
            </a:extLst>
          </p:cNvPr>
          <p:cNvSpPr/>
          <p:nvPr/>
        </p:nvSpPr>
        <p:spPr>
          <a:xfrm>
            <a:off x="4901538" y="22115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0EF0DAB-4F9F-7775-D81A-9BFA931FA49E}"/>
              </a:ext>
            </a:extLst>
          </p:cNvPr>
          <p:cNvSpPr/>
          <p:nvPr/>
        </p:nvSpPr>
        <p:spPr>
          <a:xfrm>
            <a:off x="4670067" y="21303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8CFBC0D-855B-15FB-55AE-15B5974C69DC}"/>
              </a:ext>
            </a:extLst>
          </p:cNvPr>
          <p:cNvSpPr/>
          <p:nvPr/>
        </p:nvSpPr>
        <p:spPr>
          <a:xfrm>
            <a:off x="4907301" y="2063972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A222B04-ACA5-5BD4-CBFD-1720041C1696}"/>
              </a:ext>
            </a:extLst>
          </p:cNvPr>
          <p:cNvSpPr/>
          <p:nvPr/>
        </p:nvSpPr>
        <p:spPr>
          <a:xfrm>
            <a:off x="10714926" y="225270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D3344F9-41D6-565E-FFFB-4439CFC3A2CF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5BA2F6-572D-42A4-4413-5F40342DFAA1}"/>
              </a:ext>
            </a:extLst>
          </p:cNvPr>
          <p:cNvCxnSpPr>
            <a:cxnSpLocks/>
          </p:cNvCxnSpPr>
          <p:nvPr/>
        </p:nvCxnSpPr>
        <p:spPr>
          <a:xfrm>
            <a:off x="3482012" y="1471961"/>
            <a:ext cx="1578673" cy="147384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9E34328F-4959-8D28-41D5-E2B70CD3D500}"/>
              </a:ext>
            </a:extLst>
          </p:cNvPr>
          <p:cNvSpPr/>
          <p:nvPr/>
        </p:nvSpPr>
        <p:spPr>
          <a:xfrm>
            <a:off x="5284357" y="30589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E379FFD-0DAB-AA50-DD43-F90B2D593E48}"/>
              </a:ext>
            </a:extLst>
          </p:cNvPr>
          <p:cNvSpPr/>
          <p:nvPr/>
        </p:nvSpPr>
        <p:spPr>
          <a:xfrm>
            <a:off x="11506415" y="26056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9E29A3F-8A76-00BE-6415-AF3C2AB544A7}"/>
              </a:ext>
            </a:extLst>
          </p:cNvPr>
          <p:cNvSpPr/>
          <p:nvPr/>
        </p:nvSpPr>
        <p:spPr>
          <a:xfrm>
            <a:off x="4825346" y="259674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297C2A-DF5D-24EE-CDE9-3FD518CDC2BE}"/>
              </a:ext>
            </a:extLst>
          </p:cNvPr>
          <p:cNvSpPr/>
          <p:nvPr/>
        </p:nvSpPr>
        <p:spPr>
          <a:xfrm>
            <a:off x="4640505" y="582702"/>
            <a:ext cx="461427" cy="384959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038F8C0-FC70-CB83-D98A-B34E9ED864C0}"/>
              </a:ext>
            </a:extLst>
          </p:cNvPr>
          <p:cNvCxnSpPr>
            <a:cxnSpLocks/>
          </p:cNvCxnSpPr>
          <p:nvPr/>
        </p:nvCxnSpPr>
        <p:spPr>
          <a:xfrm>
            <a:off x="2141034" y="2348322"/>
            <a:ext cx="724829" cy="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21393C0-4C33-E4C6-2B33-B43B4F956BDF}"/>
              </a:ext>
            </a:extLst>
          </p:cNvPr>
          <p:cNvCxnSpPr>
            <a:cxnSpLocks/>
          </p:cNvCxnSpPr>
          <p:nvPr/>
        </p:nvCxnSpPr>
        <p:spPr>
          <a:xfrm>
            <a:off x="1161581" y="4682317"/>
            <a:ext cx="724829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4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5C776-5405-BFC9-534F-6CF63AB35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3184A8-22D1-2E0B-0482-0095947D8D22}"/>
              </a:ext>
            </a:extLst>
          </p:cNvPr>
          <p:cNvSpPr/>
          <p:nvPr/>
        </p:nvSpPr>
        <p:spPr>
          <a:xfrm>
            <a:off x="124391" y="95778"/>
            <a:ext cx="3063122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1365-1641 : Genèse des sultanats de la péninsule malaise : Kedah-Perlis, Perak, Kelantan, Terengganu, Pahang,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et Johore ; Malacca portugaise puis hollandaise</a:t>
            </a:r>
          </a:p>
          <a:p>
            <a:endParaRPr lang="fr-FR" sz="1700" dirty="0"/>
          </a:p>
          <a:p>
            <a:r>
              <a:rPr lang="fr-FR" sz="1700" dirty="0"/>
              <a:t>*1612-20 : </a:t>
            </a:r>
            <a:r>
              <a:rPr lang="fr-FR" sz="1700" dirty="0" err="1"/>
              <a:t>Iskandar</a:t>
            </a:r>
            <a:r>
              <a:rPr lang="fr-FR" sz="1700" dirty="0"/>
              <a:t> Muda</a:t>
            </a:r>
          </a:p>
          <a:p>
            <a:r>
              <a:rPr lang="fr-FR" sz="1700" dirty="0"/>
              <a:t>Sultan d’Aceh attaque</a:t>
            </a:r>
          </a:p>
          <a:p>
            <a:r>
              <a:rPr lang="fr-FR" sz="1700" dirty="0"/>
              <a:t>Johore, Kedah et Pahang ; Puis…</a:t>
            </a:r>
          </a:p>
          <a:p>
            <a:endParaRPr lang="fr-FR" sz="1700" dirty="0"/>
          </a:p>
          <a:p>
            <a:r>
              <a:rPr lang="fr-FR" sz="1700" dirty="0"/>
              <a:t>*1629 : Il assiège Malacca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31BD88CB-3CB6-EF73-F53F-E61E8843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6370DBD-AE7C-EE65-E503-8F3DBA4BEE9C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01D556-C748-E0DF-5196-21882CF06167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395E960-F88B-E1C6-345E-F96D033AA252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CD98D0-E34B-6F48-D787-870918076F57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55AE47E-2E55-6199-93CE-1612606E0A6E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9223F6-F42F-6639-F7CC-78D6FE42A42F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72B2670-E933-A2B4-2B24-68538F2C6052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099C8D2-3513-0E3E-751E-14E852386196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48E0A8A-2B45-6D19-F607-AEF5152A2EC1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253150" cy="7082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81E90DB-67A7-66A8-03AE-266BDC876E18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3785420" y="2291475"/>
            <a:ext cx="1284880" cy="23105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99DC44D-2DD4-CBF9-9175-7EBD009423E0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076737" cy="8327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45BC6D1F-F505-66FF-9487-D50AD2948757}"/>
              </a:ext>
            </a:extLst>
          </p:cNvPr>
          <p:cNvSpPr/>
          <p:nvPr/>
        </p:nvSpPr>
        <p:spPr>
          <a:xfrm>
            <a:off x="4862157" y="312420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621686-C9A0-2CE5-D322-EEC83191ABF8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C173B94-7CBD-1395-F57E-938A7BB1302D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740987" y="2400468"/>
            <a:ext cx="808988" cy="11458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82D19D9-B534-A8E3-E3D9-400092D960F8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1608919-0674-3641-5898-5F036FA17535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60346F0-39BB-967A-A13D-9171C8B160A0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EC275D6-A1C2-6276-AF7F-D415EBD9E3FD}"/>
              </a:ext>
            </a:extLst>
          </p:cNvPr>
          <p:cNvCxnSpPr>
            <a:cxnSpLocks/>
          </p:cNvCxnSpPr>
          <p:nvPr/>
        </p:nvCxnSpPr>
        <p:spPr>
          <a:xfrm flipH="1" flipV="1">
            <a:off x="6051567" y="4791311"/>
            <a:ext cx="473717" cy="2425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4DD8211-A6F1-29DF-CAA4-CA5628377956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D2FF5B3-C7C1-950D-240D-9E964DDEF2F8}"/>
              </a:ext>
            </a:extLst>
          </p:cNvPr>
          <p:cNvSpPr/>
          <p:nvPr/>
        </p:nvSpPr>
        <p:spPr>
          <a:xfrm>
            <a:off x="7035086" y="48915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3F616E6-1AA6-F758-F5D8-51B8CFEDDF56}"/>
              </a:ext>
            </a:extLst>
          </p:cNvPr>
          <p:cNvSpPr/>
          <p:nvPr/>
        </p:nvSpPr>
        <p:spPr>
          <a:xfrm>
            <a:off x="6175819" y="47391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B9F18E8-D261-C54E-EFA7-EA9B9690BA7D}"/>
              </a:ext>
            </a:extLst>
          </p:cNvPr>
          <p:cNvCxnSpPr>
            <a:cxnSpLocks/>
            <a:stCxn id="33" idx="7"/>
            <a:endCxn id="34" idx="2"/>
          </p:cNvCxnSpPr>
          <p:nvPr/>
        </p:nvCxnSpPr>
        <p:spPr>
          <a:xfrm flipV="1">
            <a:off x="6739826" y="4967756"/>
            <a:ext cx="295260" cy="66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4BF5123F-94F7-F67B-A350-3F5E10E8278E}"/>
              </a:ext>
            </a:extLst>
          </p:cNvPr>
          <p:cNvCxnSpPr>
            <a:cxnSpLocks/>
            <a:stCxn id="33" idx="1"/>
            <a:endCxn id="35" idx="5"/>
          </p:cNvCxnSpPr>
          <p:nvPr/>
        </p:nvCxnSpPr>
        <p:spPr>
          <a:xfrm flipH="1" flipV="1">
            <a:off x="6304712" y="4869238"/>
            <a:ext cx="220572" cy="1645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79230A04-F46F-DCCE-E1A9-7611D72312FA}"/>
              </a:ext>
            </a:extLst>
          </p:cNvPr>
          <p:cNvSpPr/>
          <p:nvPr/>
        </p:nvSpPr>
        <p:spPr>
          <a:xfrm>
            <a:off x="5142308" y="286233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222059B-4FFC-3116-890E-566E1F297BE9}"/>
              </a:ext>
            </a:extLst>
          </p:cNvPr>
          <p:cNvSpPr/>
          <p:nvPr/>
        </p:nvSpPr>
        <p:spPr>
          <a:xfrm>
            <a:off x="4922268" y="278526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F5C227E-21A6-C7AD-A273-619E9DDCE097}"/>
              </a:ext>
            </a:extLst>
          </p:cNvPr>
          <p:cNvSpPr/>
          <p:nvPr/>
        </p:nvSpPr>
        <p:spPr>
          <a:xfrm>
            <a:off x="5070300" y="246137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3D6508F-84B0-4D0F-3940-289BC4E80C34}"/>
              </a:ext>
            </a:extLst>
          </p:cNvPr>
          <p:cNvSpPr/>
          <p:nvPr/>
        </p:nvSpPr>
        <p:spPr>
          <a:xfrm>
            <a:off x="5080545" y="2213679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F240784-D3C2-CF91-D36C-C316171C7F69}"/>
              </a:ext>
            </a:extLst>
          </p:cNvPr>
          <p:cNvSpPr/>
          <p:nvPr/>
        </p:nvSpPr>
        <p:spPr>
          <a:xfrm>
            <a:off x="4901538" y="22115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AAED4D-8F74-0757-587E-75E9CA759EB8}"/>
              </a:ext>
            </a:extLst>
          </p:cNvPr>
          <p:cNvSpPr/>
          <p:nvPr/>
        </p:nvSpPr>
        <p:spPr>
          <a:xfrm>
            <a:off x="4670067" y="21303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5E14243-DA0B-6735-6EC2-A30F481C8415}"/>
              </a:ext>
            </a:extLst>
          </p:cNvPr>
          <p:cNvSpPr/>
          <p:nvPr/>
        </p:nvSpPr>
        <p:spPr>
          <a:xfrm>
            <a:off x="4907301" y="2063972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7F87008B-F8AD-789B-5DD0-ED9314C5784D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3657600" y="2191548"/>
            <a:ext cx="1012467" cy="611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7D44FBE4-16DF-3485-4130-3A97D30331C4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D1ABBB8-3C14-D4D0-12BC-8666E3F358E1}"/>
              </a:ext>
            </a:extLst>
          </p:cNvPr>
          <p:cNvSpPr/>
          <p:nvPr/>
        </p:nvSpPr>
        <p:spPr>
          <a:xfrm>
            <a:off x="10423296" y="277019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69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B350305C-980F-60DE-0E59-66333CD9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40477" r="4541" b="1682"/>
          <a:stretch/>
        </p:blipFill>
        <p:spPr bwMode="auto">
          <a:xfrm>
            <a:off x="9789068" y="125524"/>
            <a:ext cx="2342150" cy="3055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671B3829-E33A-4409-4990-B4F9B68E5FF5}"/>
              </a:ext>
            </a:extLst>
          </p:cNvPr>
          <p:cNvSpPr/>
          <p:nvPr/>
        </p:nvSpPr>
        <p:spPr>
          <a:xfrm>
            <a:off x="10888135" y="198532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8F8ACDC-4F25-E145-0BF6-57125E2EDB49}"/>
              </a:ext>
            </a:extLst>
          </p:cNvPr>
          <p:cNvSpPr/>
          <p:nvPr/>
        </p:nvSpPr>
        <p:spPr>
          <a:xfrm>
            <a:off x="10377124" y="17412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31DDE19-1352-7A3F-88AC-CE49CCBA4077}"/>
              </a:ext>
            </a:extLst>
          </p:cNvPr>
          <p:cNvSpPr/>
          <p:nvPr/>
        </p:nvSpPr>
        <p:spPr>
          <a:xfrm>
            <a:off x="10939413" y="169666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1687AF1-E94F-1977-E758-C2D605E2FC0D}"/>
              </a:ext>
            </a:extLst>
          </p:cNvPr>
          <p:cNvSpPr/>
          <p:nvPr/>
        </p:nvSpPr>
        <p:spPr>
          <a:xfrm>
            <a:off x="11224328" y="109445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937FD72-62EF-8A39-88FA-D5EE3572996E}"/>
              </a:ext>
            </a:extLst>
          </p:cNvPr>
          <p:cNvSpPr/>
          <p:nvPr/>
        </p:nvSpPr>
        <p:spPr>
          <a:xfrm>
            <a:off x="10672951" y="88499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AFB2F91-C49B-C590-FC25-593EF45587C7}"/>
              </a:ext>
            </a:extLst>
          </p:cNvPr>
          <p:cNvSpPr/>
          <p:nvPr/>
        </p:nvSpPr>
        <p:spPr>
          <a:xfrm>
            <a:off x="9967756" y="2984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5CA7B6E-2011-DE3E-57D0-104692A24A92}"/>
              </a:ext>
            </a:extLst>
          </p:cNvPr>
          <p:cNvSpPr/>
          <p:nvPr/>
        </p:nvSpPr>
        <p:spPr>
          <a:xfrm>
            <a:off x="10477214" y="298498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63E1B673-9CF8-B974-68B0-26AD4C8C7249}"/>
              </a:ext>
            </a:extLst>
          </p:cNvPr>
          <p:cNvSpPr/>
          <p:nvPr/>
        </p:nvSpPr>
        <p:spPr>
          <a:xfrm>
            <a:off x="10714926" y="225270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E0F63CBA-4629-B251-8846-F680117E0006}"/>
              </a:ext>
            </a:extLst>
          </p:cNvPr>
          <p:cNvSpPr/>
          <p:nvPr/>
        </p:nvSpPr>
        <p:spPr>
          <a:xfrm>
            <a:off x="11506415" y="260563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1FF7A79-58E5-C0D9-EA23-078CD224D092}"/>
              </a:ext>
            </a:extLst>
          </p:cNvPr>
          <p:cNvSpPr/>
          <p:nvPr/>
        </p:nvSpPr>
        <p:spPr>
          <a:xfrm>
            <a:off x="4825346" y="259674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F01FB87-4B72-D2AE-7E80-4EF56ECCD9E8}"/>
              </a:ext>
            </a:extLst>
          </p:cNvPr>
          <p:cNvSpPr/>
          <p:nvPr/>
        </p:nvSpPr>
        <p:spPr>
          <a:xfrm>
            <a:off x="5284357" y="30589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C8F53B-C686-4212-8821-E6988E3F75DE}"/>
              </a:ext>
            </a:extLst>
          </p:cNvPr>
          <p:cNvSpPr/>
          <p:nvPr/>
        </p:nvSpPr>
        <p:spPr>
          <a:xfrm>
            <a:off x="4640505" y="582702"/>
            <a:ext cx="461427" cy="384959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3606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DE7C-3987-0227-9370-6FED6AFD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9524F6-3716-FC96-1CB8-E1413B1B9A88}"/>
              </a:ext>
            </a:extLst>
          </p:cNvPr>
          <p:cNvSpPr/>
          <p:nvPr/>
        </p:nvSpPr>
        <p:spPr>
          <a:xfrm>
            <a:off x="95773" y="95778"/>
            <a:ext cx="3091740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1365-1641 : Genèse des sultanats de la péninsule malaise : Kedah-Perlis, Perak, Kelantan, Terengganu, Pahang, Selangor, </a:t>
            </a:r>
            <a:r>
              <a:rPr lang="fr-FR" sz="1600" b="1" dirty="0" err="1"/>
              <a:t>Negeri</a:t>
            </a:r>
            <a:r>
              <a:rPr lang="fr-FR" sz="1600" b="1" dirty="0"/>
              <a:t> </a:t>
            </a:r>
            <a:r>
              <a:rPr lang="fr-FR" sz="1600" b="1" dirty="0" err="1"/>
              <a:t>Sembilan</a:t>
            </a:r>
            <a:r>
              <a:rPr lang="fr-FR" sz="1600" b="1" dirty="0"/>
              <a:t> et Johor ; Malacca portugaise puis hollandaise</a:t>
            </a:r>
          </a:p>
          <a:p>
            <a:endParaRPr lang="fr-FR" sz="1700" dirty="0"/>
          </a:p>
          <a:p>
            <a:r>
              <a:rPr lang="fr-FR" sz="1700" dirty="0"/>
              <a:t>*1636 : Mort d’</a:t>
            </a:r>
            <a:r>
              <a:rPr lang="fr-FR" sz="1700" dirty="0" err="1"/>
              <a:t>Iskandar</a:t>
            </a:r>
            <a:r>
              <a:rPr lang="fr-FR" sz="1700" dirty="0"/>
              <a:t> Muda</a:t>
            </a:r>
          </a:p>
          <a:p>
            <a:r>
              <a:rPr lang="fr-FR" sz="1700" dirty="0"/>
              <a:t>Et Aceh recule</a:t>
            </a:r>
          </a:p>
          <a:p>
            <a:endParaRPr lang="fr-FR" sz="1700" dirty="0"/>
          </a:p>
          <a:p>
            <a:r>
              <a:rPr lang="fr-FR" sz="1700" dirty="0"/>
              <a:t>*1641</a:t>
            </a:r>
          </a:p>
          <a:p>
            <a:r>
              <a:rPr lang="fr-FR" sz="1700" dirty="0"/>
              <a:t>Les Hollandais de Batavia (1619) Prennent Malacca aux Portugais</a:t>
            </a:r>
          </a:p>
          <a:p>
            <a:endParaRPr lang="fr-FR" sz="1700" dirty="0"/>
          </a:p>
          <a:p>
            <a:r>
              <a:rPr lang="fr-FR" sz="1700" dirty="0"/>
              <a:t>*Au milieu du XVIIe siècle</a:t>
            </a:r>
          </a:p>
          <a:p>
            <a:r>
              <a:rPr lang="fr-FR" sz="1700" dirty="0"/>
              <a:t>Huit sultanats indépendants Occupent le sud de la péninsule</a:t>
            </a:r>
          </a:p>
          <a:p>
            <a:endParaRPr lang="fr-FR" sz="1700" dirty="0"/>
          </a:p>
          <a:p>
            <a:r>
              <a:rPr lang="fr-FR" sz="1700" dirty="0"/>
              <a:t>Kedah, </a:t>
            </a:r>
            <a:r>
              <a:rPr lang="fr-FR" sz="1700" u="sng" dirty="0"/>
              <a:t>Perak</a:t>
            </a:r>
            <a:r>
              <a:rPr lang="fr-FR" sz="1700" dirty="0"/>
              <a:t>, Kelantan Terengganu, Pahang, Selangor </a:t>
            </a:r>
            <a:r>
              <a:rPr lang="fr-FR" sz="1700" u="sng" dirty="0" err="1"/>
              <a:t>Sembilan</a:t>
            </a:r>
            <a:r>
              <a:rPr lang="fr-FR" sz="1700" dirty="0"/>
              <a:t> et </a:t>
            </a:r>
            <a:r>
              <a:rPr lang="fr-FR" sz="1700" u="sng" dirty="0"/>
              <a:t>Johore-Riau</a:t>
            </a:r>
          </a:p>
          <a:p>
            <a:endParaRPr lang="fr-FR" sz="1700" dirty="0"/>
          </a:p>
          <a:p>
            <a:r>
              <a:rPr lang="fr-FR" sz="1700" dirty="0"/>
              <a:t>*Et la situation se stabilise</a:t>
            </a:r>
          </a:p>
          <a:p>
            <a:r>
              <a:rPr lang="fr-FR" sz="1700" dirty="0"/>
              <a:t>Retrouvons le XIXe siècle…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E1A61457-C590-D31E-6A21-8E312716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CE04A84-8165-FFBF-ED65-0A955A26E637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8A1DECD-6B60-DD14-A09D-B9EA08FA263E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A7CE86-CBC1-F561-1C50-A7B9A996B4F7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193420-FAD0-3C44-34BA-8FD650775DCE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FA7EA6-B48A-A65E-5682-C2235989D635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C6CADF6-8030-24A9-6A2D-4FCA93B96A52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711D7E-951E-D1FE-05D1-E92BDE8E6DB5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12C6FF-BE2B-E5E7-F46D-13045663C2F2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E671BC0-3FE1-F713-6A1A-D0C2524A7C7C}"/>
              </a:ext>
            </a:extLst>
          </p:cNvPr>
          <p:cNvSpPr/>
          <p:nvPr/>
        </p:nvSpPr>
        <p:spPr>
          <a:xfrm>
            <a:off x="4862157" y="312420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3BB6B5C-2A48-A708-A974-3344433A02E3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9C7CCC4-F674-91B5-7B97-3F90EDFA0B05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73B9202-A70D-3F81-072F-A76C31FE7A9A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BEC1FFC-9569-88C4-7D62-E8A00126FAC5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124D196-B636-CEA9-C10C-F898CDAE2D00}"/>
              </a:ext>
            </a:extLst>
          </p:cNvPr>
          <p:cNvSpPr/>
          <p:nvPr/>
        </p:nvSpPr>
        <p:spPr>
          <a:xfrm>
            <a:off x="7035086" y="48915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B95119A-4707-7053-854F-7B1BF96D2491}"/>
              </a:ext>
            </a:extLst>
          </p:cNvPr>
          <p:cNvSpPr/>
          <p:nvPr/>
        </p:nvSpPr>
        <p:spPr>
          <a:xfrm>
            <a:off x="6175819" y="47391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542EFCD-4085-2065-9540-B859F666EF1B}"/>
              </a:ext>
            </a:extLst>
          </p:cNvPr>
          <p:cNvSpPr/>
          <p:nvPr/>
        </p:nvSpPr>
        <p:spPr>
          <a:xfrm>
            <a:off x="5242967" y="3048000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96B47C-FC62-3927-1477-C30FD14C8B1C}"/>
              </a:ext>
            </a:extLst>
          </p:cNvPr>
          <p:cNvSpPr/>
          <p:nvPr/>
        </p:nvSpPr>
        <p:spPr>
          <a:xfrm>
            <a:off x="5142308" y="286233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376CDEF-B4A4-C06A-AE3A-AD5AEFED011E}"/>
              </a:ext>
            </a:extLst>
          </p:cNvPr>
          <p:cNvSpPr/>
          <p:nvPr/>
        </p:nvSpPr>
        <p:spPr>
          <a:xfrm>
            <a:off x="4922268" y="278526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08FB31-F2B6-2E20-E2DE-ADC0D70A0963}"/>
              </a:ext>
            </a:extLst>
          </p:cNvPr>
          <p:cNvSpPr/>
          <p:nvPr/>
        </p:nvSpPr>
        <p:spPr>
          <a:xfrm>
            <a:off x="5070300" y="24613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D326E73-9D85-EADE-30E4-7C5C9F44AC1A}"/>
              </a:ext>
            </a:extLst>
          </p:cNvPr>
          <p:cNvSpPr/>
          <p:nvPr/>
        </p:nvSpPr>
        <p:spPr>
          <a:xfrm>
            <a:off x="5080545" y="2213679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2A80912-2366-25B5-15B7-068683C6E067}"/>
              </a:ext>
            </a:extLst>
          </p:cNvPr>
          <p:cNvSpPr/>
          <p:nvPr/>
        </p:nvSpPr>
        <p:spPr>
          <a:xfrm>
            <a:off x="4901538" y="22115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BDB1537-17E9-279B-01D9-223EC1A1FCF2}"/>
              </a:ext>
            </a:extLst>
          </p:cNvPr>
          <p:cNvSpPr/>
          <p:nvPr/>
        </p:nvSpPr>
        <p:spPr>
          <a:xfrm>
            <a:off x="4670067" y="21303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E5E059-7D1D-227A-13A1-BD6908076F7C}"/>
              </a:ext>
            </a:extLst>
          </p:cNvPr>
          <p:cNvSpPr/>
          <p:nvPr/>
        </p:nvSpPr>
        <p:spPr>
          <a:xfrm>
            <a:off x="4907301" y="2063972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CA0084B-FB15-D1F8-0D09-21649F2FC502}"/>
              </a:ext>
            </a:extLst>
          </p:cNvPr>
          <p:cNvCxnSpPr>
            <a:cxnSpLocks/>
          </p:cNvCxnSpPr>
          <p:nvPr/>
        </p:nvCxnSpPr>
        <p:spPr>
          <a:xfrm flipH="1" flipV="1">
            <a:off x="5167463" y="3053574"/>
            <a:ext cx="562584" cy="53028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D594363-9E07-7B46-9FA2-52DB710178D1}"/>
              </a:ext>
            </a:extLst>
          </p:cNvPr>
          <p:cNvCxnSpPr>
            <a:cxnSpLocks/>
          </p:cNvCxnSpPr>
          <p:nvPr/>
        </p:nvCxnSpPr>
        <p:spPr>
          <a:xfrm flipH="1" flipV="1">
            <a:off x="5730047" y="3583858"/>
            <a:ext cx="214249" cy="94432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8D3CD668-91AC-8D9A-9672-FF3AB393A371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B6AF586-D2E9-C49E-2CA8-9FD304CEA79E}"/>
              </a:ext>
            </a:extLst>
          </p:cNvPr>
          <p:cNvSpPr/>
          <p:nvPr/>
        </p:nvSpPr>
        <p:spPr>
          <a:xfrm>
            <a:off x="10423296" y="277019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8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79A3938A-1A81-ECD8-DF32-F312B8E68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40477" r="4541" b="1682"/>
          <a:stretch/>
        </p:blipFill>
        <p:spPr bwMode="auto">
          <a:xfrm>
            <a:off x="9789068" y="125524"/>
            <a:ext cx="2342150" cy="3055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D4FF3D36-8658-50E0-4172-8D1478823DAD}"/>
              </a:ext>
            </a:extLst>
          </p:cNvPr>
          <p:cNvSpPr/>
          <p:nvPr/>
        </p:nvSpPr>
        <p:spPr>
          <a:xfrm>
            <a:off x="10888135" y="198532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0DF6B14-3242-C321-15F1-A0A221A91802}"/>
              </a:ext>
            </a:extLst>
          </p:cNvPr>
          <p:cNvSpPr/>
          <p:nvPr/>
        </p:nvSpPr>
        <p:spPr>
          <a:xfrm>
            <a:off x="10377124" y="174129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7DB72E4-9FCB-67E8-C167-9D0590E4CA69}"/>
              </a:ext>
            </a:extLst>
          </p:cNvPr>
          <p:cNvSpPr/>
          <p:nvPr/>
        </p:nvSpPr>
        <p:spPr>
          <a:xfrm>
            <a:off x="10939413" y="169666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8B1F049-DC15-57DD-6F45-2D6A8A44EAC8}"/>
              </a:ext>
            </a:extLst>
          </p:cNvPr>
          <p:cNvSpPr/>
          <p:nvPr/>
        </p:nvSpPr>
        <p:spPr>
          <a:xfrm>
            <a:off x="11224328" y="109445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549050A-4BCC-21B2-782D-CF4C6820D7AA}"/>
              </a:ext>
            </a:extLst>
          </p:cNvPr>
          <p:cNvSpPr/>
          <p:nvPr/>
        </p:nvSpPr>
        <p:spPr>
          <a:xfrm>
            <a:off x="10672951" y="88499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C9BEA62-C2B8-3417-696C-E9AC7D9F7565}"/>
              </a:ext>
            </a:extLst>
          </p:cNvPr>
          <p:cNvSpPr/>
          <p:nvPr/>
        </p:nvSpPr>
        <p:spPr>
          <a:xfrm>
            <a:off x="9967756" y="29849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B766B5D-72B5-5F61-56EA-7F013CB80F24}"/>
              </a:ext>
            </a:extLst>
          </p:cNvPr>
          <p:cNvSpPr/>
          <p:nvPr/>
        </p:nvSpPr>
        <p:spPr>
          <a:xfrm>
            <a:off x="10477214" y="298498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741594A-1311-E727-1C87-C4BEFC0A9B91}"/>
              </a:ext>
            </a:extLst>
          </p:cNvPr>
          <p:cNvSpPr/>
          <p:nvPr/>
        </p:nvSpPr>
        <p:spPr>
          <a:xfrm>
            <a:off x="10714926" y="225270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EB2A2F3-8DFB-F36A-F126-8316A523E477}"/>
              </a:ext>
            </a:extLst>
          </p:cNvPr>
          <p:cNvSpPr/>
          <p:nvPr/>
        </p:nvSpPr>
        <p:spPr>
          <a:xfrm>
            <a:off x="11506415" y="26056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F7920E8-50AD-4CB3-FFB2-1566983F1C4A}"/>
              </a:ext>
            </a:extLst>
          </p:cNvPr>
          <p:cNvSpPr/>
          <p:nvPr/>
        </p:nvSpPr>
        <p:spPr>
          <a:xfrm>
            <a:off x="10178887" y="120693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7BAC4CE-E846-EC4C-99CC-16DC537AD117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67DA82D-4D18-65DA-7206-D393084CDBC4}"/>
              </a:ext>
            </a:extLst>
          </p:cNvPr>
          <p:cNvSpPr/>
          <p:nvPr/>
        </p:nvSpPr>
        <p:spPr>
          <a:xfrm>
            <a:off x="4731570" y="243170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B6F98-44A6-5266-0CD7-E05F18B52640}"/>
              </a:ext>
            </a:extLst>
          </p:cNvPr>
          <p:cNvSpPr/>
          <p:nvPr/>
        </p:nvSpPr>
        <p:spPr>
          <a:xfrm>
            <a:off x="3314670" y="5990739"/>
            <a:ext cx="309174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NB : 1722 : Des Bugis, vice-rois de Riau 1766 : Un prince bugi (Célèbes) de Riau conquiert Selangor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0653DDE-341D-824B-2536-7B91C640479A}"/>
              </a:ext>
            </a:extLst>
          </p:cNvPr>
          <p:cNvSpPr/>
          <p:nvPr/>
        </p:nvSpPr>
        <p:spPr>
          <a:xfrm>
            <a:off x="4640505" y="582702"/>
            <a:ext cx="461427" cy="384959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56575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A360-B8F9-3583-3964-9F86C9320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0D939A-5A18-D49B-FE50-0AEF73FEC3A7}"/>
              </a:ext>
            </a:extLst>
          </p:cNvPr>
          <p:cNvSpPr/>
          <p:nvPr/>
        </p:nvSpPr>
        <p:spPr>
          <a:xfrm>
            <a:off x="124390" y="95778"/>
            <a:ext cx="7391531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1819-1826 : Partage de la péninsule malaise : Sur le détroit de Malacca,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 britanniques, Penang, Malacca et Singapour, dépendants de l’EIC ; Au nord, Kedah, Perlis, Kelantan et Terengganu sous suzeraineté siamoise ; Au sud, Perak,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, Pahang et Johore indépendants</a:t>
            </a:r>
          </a:p>
          <a:p>
            <a:endParaRPr lang="fr-FR" sz="1700" dirty="0"/>
          </a:p>
          <a:p>
            <a:r>
              <a:rPr lang="fr-FR" sz="1700" dirty="0"/>
              <a:t>*Au XIXe siècle, l’arrivée des Britanniques va perturber</a:t>
            </a:r>
          </a:p>
          <a:p>
            <a:r>
              <a:rPr lang="fr-FR" sz="1700" dirty="0"/>
              <a:t>La situation géopolitique de la péninsule malaise…</a:t>
            </a:r>
          </a:p>
          <a:p>
            <a:endParaRPr lang="fr-FR" sz="1700" dirty="0"/>
          </a:p>
          <a:p>
            <a:r>
              <a:rPr lang="fr-FR" sz="1700" dirty="0"/>
              <a:t>*1819 : Les Britanniques fondent Singapour, vendu par le sultan de Johore-Riau</a:t>
            </a:r>
          </a:p>
          <a:p>
            <a:endParaRPr lang="fr-FR" sz="1700" dirty="0"/>
          </a:p>
          <a:p>
            <a:r>
              <a:rPr lang="fr-FR" sz="1700" dirty="0"/>
              <a:t>*Mais après la conquête de Kedah par le Siam en 1821…</a:t>
            </a:r>
          </a:p>
          <a:p>
            <a:r>
              <a:rPr lang="fr-FR" sz="1700" dirty="0"/>
              <a:t>NB : 1767 : Capitale du Siam : Thonburi-Bangkok</a:t>
            </a:r>
          </a:p>
          <a:p>
            <a:r>
              <a:rPr lang="fr-FR" sz="1700" dirty="0"/>
              <a:t>NB : Siam qui sépare Perlis de Kedah</a:t>
            </a:r>
          </a:p>
          <a:p>
            <a:endParaRPr lang="fr-FR" sz="1700" dirty="0"/>
          </a:p>
          <a:p>
            <a:r>
              <a:rPr lang="fr-FR" sz="1700" dirty="0"/>
              <a:t>*Les Britanniques de Penang s’inquiètent</a:t>
            </a:r>
          </a:p>
          <a:p>
            <a:r>
              <a:rPr lang="fr-FR" sz="1700" dirty="0"/>
              <a:t>Et pour pacifier la situation, Siam et GB signent un 1</a:t>
            </a:r>
            <a:r>
              <a:rPr lang="fr-FR" sz="1700" baseline="30000" dirty="0"/>
              <a:t>er</a:t>
            </a:r>
            <a:r>
              <a:rPr lang="fr-FR" sz="1700" dirty="0"/>
              <a:t> traité…</a:t>
            </a:r>
          </a:p>
        </p:txBody>
      </p:sp>
      <p:pic>
        <p:nvPicPr>
          <p:cNvPr id="4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976778BC-2B1B-165B-1D87-1E0F96C2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A26EC1E-FAC4-B362-0EA9-A62556E27252}"/>
              </a:ext>
            </a:extLst>
          </p:cNvPr>
          <p:cNvCxnSpPr>
            <a:cxnSpLocks/>
          </p:cNvCxnSpPr>
          <p:nvPr/>
        </p:nvCxnSpPr>
        <p:spPr>
          <a:xfrm>
            <a:off x="9109848" y="2564780"/>
            <a:ext cx="163631" cy="7860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E8F38878-F306-1DC3-5777-FFEB9F316378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B9CAD8-A83C-7A83-0D9D-E549C15BE022}"/>
              </a:ext>
            </a:extLst>
          </p:cNvPr>
          <p:cNvSpPr/>
          <p:nvPr/>
        </p:nvSpPr>
        <p:spPr>
          <a:xfrm>
            <a:off x="11301839" y="62240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F86F78-C5FF-A8D5-0639-498A2B81C505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927BDCB-2863-0773-5D2D-AFC97A1F86A0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BFD9CE1-1ECE-5BDF-DB5E-422963203332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EFC103-6B23-4FDE-5885-13485ACA4EB7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73438C3-A123-8B6C-4221-B2539920811D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2A08B16-CED6-4045-2E3B-DF610AB44969}"/>
              </a:ext>
            </a:extLst>
          </p:cNvPr>
          <p:cNvCxnSpPr>
            <a:cxnSpLocks/>
          </p:cNvCxnSpPr>
          <p:nvPr/>
        </p:nvCxnSpPr>
        <p:spPr>
          <a:xfrm flipV="1">
            <a:off x="11019342" y="6049921"/>
            <a:ext cx="734043" cy="25035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16F393C3-BE34-9C7C-1963-BB7BEE69B44D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B0C8D9C-FAE9-6880-517B-896A3DEA9CD3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18344B-18D9-D935-D765-F60CA7C5280C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84F0AB4-6424-DAE2-C3C2-F40BCE38F6D6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3A944C9-FE1F-A2E9-F19D-EC62BFE93077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174885C-6177-ECF9-F764-FDE9EC5B8F09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4372E6F-6E01-9064-B667-5EDB196A3BF0}"/>
              </a:ext>
            </a:extLst>
          </p:cNvPr>
          <p:cNvCxnSpPr>
            <a:cxnSpLocks/>
          </p:cNvCxnSpPr>
          <p:nvPr/>
        </p:nvCxnSpPr>
        <p:spPr>
          <a:xfrm>
            <a:off x="8218449" y="1338146"/>
            <a:ext cx="891399" cy="12266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5EE5431-F4BB-8B23-558A-CBFDDC90089E}"/>
              </a:ext>
            </a:extLst>
          </p:cNvPr>
          <p:cNvCxnSpPr>
            <a:cxnSpLocks/>
          </p:cNvCxnSpPr>
          <p:nvPr/>
        </p:nvCxnSpPr>
        <p:spPr>
          <a:xfrm flipH="1">
            <a:off x="8218449" y="546410"/>
            <a:ext cx="156117" cy="7917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78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8ACE-A2C7-F6E3-E6A4-DBE32B5C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12F233-2FA5-9896-1271-9AEAAFEFCBEA}"/>
              </a:ext>
            </a:extLst>
          </p:cNvPr>
          <p:cNvSpPr/>
          <p:nvPr/>
        </p:nvSpPr>
        <p:spPr>
          <a:xfrm>
            <a:off x="124390" y="95778"/>
            <a:ext cx="7391531" cy="47397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1819-1826 : Partage de la péninsule malaise : Sur le détroit de Malacca,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 britanniques, Penang, Malacca et Singapour, dépendants de l’EIC ; Au nord, Kedah, Perlis, Kelantan et Terengganu sous suzeraineté siamoise ; Au sud, Perak,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, Pahang et Johore indépendants</a:t>
            </a:r>
          </a:p>
          <a:p>
            <a:endParaRPr lang="fr-FR" sz="1700" dirty="0"/>
          </a:p>
          <a:p>
            <a:r>
              <a:rPr lang="fr-FR" sz="1700" dirty="0"/>
              <a:t>*1826 : Traité GB-Siam (et fondation des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) ; Deux aspects…</a:t>
            </a:r>
          </a:p>
          <a:p>
            <a:endParaRPr lang="fr-FR" sz="1700" dirty="0"/>
          </a:p>
          <a:p>
            <a:r>
              <a:rPr lang="fr-FR" sz="1700" dirty="0"/>
              <a:t>a) Traité de commerce…</a:t>
            </a:r>
          </a:p>
          <a:p>
            <a:r>
              <a:rPr lang="fr-FR" sz="1700" dirty="0"/>
              <a:t>*Les Britanniques reçoivent divers droits et privilèges</a:t>
            </a:r>
          </a:p>
          <a:p>
            <a:endParaRPr lang="fr-FR" sz="1700" dirty="0"/>
          </a:p>
          <a:p>
            <a:r>
              <a:rPr lang="fr-FR" sz="1700" dirty="0"/>
              <a:t>b) Traité territorial et partage de la péninsule en deux zones d’influence…</a:t>
            </a:r>
          </a:p>
          <a:p>
            <a:r>
              <a:rPr lang="fr-FR" sz="1700" dirty="0"/>
              <a:t>- Perak, Pahang, Selangor, </a:t>
            </a:r>
            <a:r>
              <a:rPr lang="fr-FR" sz="1700" dirty="0" err="1"/>
              <a:t>Sembilan</a:t>
            </a:r>
            <a:r>
              <a:rPr lang="fr-FR" sz="1700" dirty="0"/>
              <a:t> et Johore restent indépendants</a:t>
            </a:r>
          </a:p>
          <a:p>
            <a:r>
              <a:rPr lang="fr-FR" sz="1700" dirty="0"/>
              <a:t>- Kedah, Perlis, Kelantan et Terengganu passent sous suzeraineté siamoise</a:t>
            </a:r>
          </a:p>
          <a:p>
            <a:endParaRPr lang="fr-FR" sz="1700" dirty="0"/>
          </a:p>
          <a:p>
            <a:r>
              <a:rPr lang="fr-FR" sz="1600" dirty="0">
                <a:solidFill>
                  <a:srgbClr val="FF0000"/>
                </a:solidFill>
              </a:rPr>
              <a:t>NB : 1824 : Traité de Londres et partage GB-PB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 sultanat de Johore a perdu les îles Riau-</a:t>
            </a:r>
            <a:r>
              <a:rPr lang="fr-FR" sz="1600" dirty="0" err="1">
                <a:solidFill>
                  <a:srgbClr val="FF0000"/>
                </a:solidFill>
              </a:rPr>
              <a:t>Lingga</a:t>
            </a:r>
            <a:r>
              <a:rPr lang="fr-FR" sz="1600" dirty="0">
                <a:solidFill>
                  <a:srgbClr val="FF0000"/>
                </a:solidFill>
              </a:rPr>
              <a:t>, cédées aux Hollandais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Leurs vice-rois bugis sont devenus sultans ; Au sud des détroits, Riau-</a:t>
            </a:r>
            <a:r>
              <a:rPr lang="fr-FR" sz="1600" dirty="0" err="1">
                <a:solidFill>
                  <a:srgbClr val="FF0000"/>
                </a:solidFill>
              </a:rPr>
              <a:t>Lingga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Pôle commercial bugi important mais qui reste un concurrent mineur de Singapour</a:t>
            </a:r>
          </a:p>
        </p:txBody>
      </p:sp>
      <p:pic>
        <p:nvPicPr>
          <p:cNvPr id="4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27380183-201A-4142-1EA9-14FD9CB2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E7FA4CD-EFE7-A588-068D-AEF9489C2E15}"/>
              </a:ext>
            </a:extLst>
          </p:cNvPr>
          <p:cNvSpPr/>
          <p:nvPr/>
        </p:nvSpPr>
        <p:spPr>
          <a:xfrm>
            <a:off x="8958840" y="292331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9A5CAC9-140C-DB86-DD77-B832BD0BA564}"/>
              </a:ext>
            </a:extLst>
          </p:cNvPr>
          <p:cNvSpPr/>
          <p:nvPr/>
        </p:nvSpPr>
        <p:spPr>
          <a:xfrm>
            <a:off x="9197975" y="335078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045265E-AF74-88A6-8B1D-3C803F722681}"/>
              </a:ext>
            </a:extLst>
          </p:cNvPr>
          <p:cNvSpPr/>
          <p:nvPr/>
        </p:nvSpPr>
        <p:spPr>
          <a:xfrm>
            <a:off x="11019342" y="5941581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C1DE3FA-8092-3849-5ABC-FF63C6EC8E16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DA8EA91-E0BA-5DA2-25DD-FA209FB752B9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F96839A-4924-A762-1D3B-07859C10CE6F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D482031-7060-6527-F84B-5140260A41BF}"/>
              </a:ext>
            </a:extLst>
          </p:cNvPr>
          <p:cNvSpPr/>
          <p:nvPr/>
        </p:nvSpPr>
        <p:spPr>
          <a:xfrm>
            <a:off x="10051116" y="376911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13D7C4B-EE09-3CA9-BC06-1925282A8F6D}"/>
              </a:ext>
            </a:extLst>
          </p:cNvPr>
          <p:cNvSpPr/>
          <p:nvPr/>
        </p:nvSpPr>
        <p:spPr>
          <a:xfrm>
            <a:off x="10669937" y="36891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46012B7-64C2-D5C8-E321-C1AE41152DE8}"/>
              </a:ext>
            </a:extLst>
          </p:cNvPr>
          <p:cNvSpPr/>
          <p:nvPr/>
        </p:nvSpPr>
        <p:spPr>
          <a:xfrm>
            <a:off x="10276390" y="4454176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E6EB95A-2C6A-AFE0-FB51-0BD2107B0A79}"/>
              </a:ext>
            </a:extLst>
          </p:cNvPr>
          <p:cNvSpPr/>
          <p:nvPr/>
        </p:nvSpPr>
        <p:spPr>
          <a:xfrm>
            <a:off x="10276390" y="5158702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07E85D-B8B2-D54E-9F3A-CAE32B24872B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13B08B3-893B-6AB2-35F8-94A48476B251}"/>
              </a:ext>
            </a:extLst>
          </p:cNvPr>
          <p:cNvSpPr/>
          <p:nvPr/>
        </p:nvSpPr>
        <p:spPr>
          <a:xfrm>
            <a:off x="6769333" y="332104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224FA4-940F-140C-19BB-E35C3DFFBEDC}"/>
              </a:ext>
            </a:extLst>
          </p:cNvPr>
          <p:cNvSpPr/>
          <p:nvPr/>
        </p:nvSpPr>
        <p:spPr>
          <a:xfrm>
            <a:off x="6184127" y="3032813"/>
            <a:ext cx="151008" cy="152400"/>
          </a:xfrm>
          <a:prstGeom prst="ellipse">
            <a:avLst/>
          </a:prstGeom>
          <a:solidFill>
            <a:srgbClr val="A9DA7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8BDECAC-7400-0135-C1BA-223DEA694E11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8558DE-15E4-C5E6-C496-5520B01A3315}"/>
              </a:ext>
            </a:extLst>
          </p:cNvPr>
          <p:cNvSpPr/>
          <p:nvPr/>
        </p:nvSpPr>
        <p:spPr>
          <a:xfrm>
            <a:off x="6491252" y="4301776"/>
            <a:ext cx="151008" cy="152400"/>
          </a:xfrm>
          <a:prstGeom prst="ellipse">
            <a:avLst/>
          </a:prstGeom>
          <a:solidFill>
            <a:srgbClr val="CC33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C9F4DF-5260-7F2A-42B9-87E27EFEC50A}"/>
              </a:ext>
            </a:extLst>
          </p:cNvPr>
          <p:cNvSpPr/>
          <p:nvPr/>
        </p:nvSpPr>
        <p:spPr>
          <a:xfrm>
            <a:off x="11301839" y="6224079"/>
            <a:ext cx="151008" cy="152400"/>
          </a:xfrm>
          <a:prstGeom prst="ellipse">
            <a:avLst/>
          </a:prstGeom>
          <a:solidFill>
            <a:srgbClr val="CC33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3ABA4B8-0D32-3F90-8C88-63232994C298}"/>
              </a:ext>
            </a:extLst>
          </p:cNvPr>
          <p:cNvCxnSpPr>
            <a:cxnSpLocks/>
          </p:cNvCxnSpPr>
          <p:nvPr/>
        </p:nvCxnSpPr>
        <p:spPr>
          <a:xfrm flipV="1">
            <a:off x="11019342" y="6049921"/>
            <a:ext cx="734043" cy="25035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67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1E2E-A5D1-EF93-6345-1D30A15FD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47870-D989-82DD-61AB-73C17BFDAAF2}"/>
              </a:ext>
            </a:extLst>
          </p:cNvPr>
          <p:cNvSpPr/>
          <p:nvPr/>
        </p:nvSpPr>
        <p:spPr>
          <a:xfrm>
            <a:off x="124390" y="95778"/>
            <a:ext cx="4687595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*1826 :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 sont bien établis</a:t>
            </a:r>
          </a:p>
          <a:p>
            <a:r>
              <a:rPr lang="fr-FR" sz="1700" dirty="0"/>
              <a:t>Et Singapour, port franc, connaît un essor fulgurant</a:t>
            </a:r>
          </a:p>
          <a:p>
            <a:endParaRPr lang="fr-FR" sz="1700" dirty="0"/>
          </a:p>
          <a:p>
            <a:r>
              <a:rPr lang="fr-FR" sz="1700" dirty="0"/>
              <a:t>Avec une politique axée uniquement</a:t>
            </a:r>
          </a:p>
          <a:p>
            <a:r>
              <a:rPr lang="fr-FR" sz="1700" dirty="0"/>
              <a:t>Sur l’enrichissement commercial</a:t>
            </a:r>
          </a:p>
          <a:p>
            <a:r>
              <a:rPr lang="fr-FR" sz="1700" dirty="0"/>
              <a:t>Sans aucune perspective d’expansion territoriale couteuse et sans bénéfices</a:t>
            </a:r>
          </a:p>
          <a:p>
            <a:r>
              <a:rPr lang="fr-FR" sz="1700" dirty="0"/>
              <a:t>Mais au milieu du siècle</a:t>
            </a:r>
          </a:p>
          <a:p>
            <a:r>
              <a:rPr lang="fr-FR" sz="1700" dirty="0"/>
              <a:t>Le contexte régional change…</a:t>
            </a:r>
          </a:p>
          <a:p>
            <a:endParaRPr lang="fr-FR" sz="1700" dirty="0"/>
          </a:p>
          <a:p>
            <a:r>
              <a:rPr lang="fr-FR" sz="1700" dirty="0"/>
              <a:t>a) A partir de 1842, après le traité de Nankin…</a:t>
            </a:r>
          </a:p>
          <a:p>
            <a:r>
              <a:rPr lang="fr-FR" sz="1700" dirty="0"/>
              <a:t>Singapour va perdre sa prépondérance commerciale au profit de Hong Kong</a:t>
            </a:r>
          </a:p>
          <a:p>
            <a:r>
              <a:rPr lang="fr-FR" sz="1700" dirty="0"/>
              <a:t>Et surtout de Shanghai</a:t>
            </a:r>
          </a:p>
          <a:p>
            <a:endParaRPr lang="fr-FR" sz="1700" dirty="0"/>
          </a:p>
          <a:p>
            <a:r>
              <a:rPr lang="fr-FR" sz="1700" dirty="0"/>
              <a:t>b) Mais dans le même temps </a:t>
            </a:r>
          </a:p>
          <a:p>
            <a:r>
              <a:rPr lang="fr-FR" sz="1700" dirty="0"/>
              <a:t>L’afflux des Chinois va devenir </a:t>
            </a:r>
            <a:r>
              <a:rPr lang="fr-FR" sz="1700" i="1" dirty="0"/>
              <a:t>torrentiel</a:t>
            </a:r>
            <a:endParaRPr lang="fr-FR" sz="1700" dirty="0"/>
          </a:p>
          <a:p>
            <a:r>
              <a:rPr lang="fr-FR" sz="1700" dirty="0"/>
              <a:t>Et cet apport humain va modifier profondément</a:t>
            </a:r>
          </a:p>
          <a:p>
            <a:r>
              <a:rPr lang="fr-FR" sz="1700" dirty="0"/>
              <a:t>Le destin de Singapour…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4F16D2D7-76E0-A064-1DAE-36E643A7B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4913194" y="130428"/>
            <a:ext cx="7110483" cy="4544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5A468E-A373-05CA-6C88-5692A0AF4D06}"/>
              </a:ext>
            </a:extLst>
          </p:cNvPr>
          <p:cNvSpPr/>
          <p:nvPr/>
        </p:nvSpPr>
        <p:spPr>
          <a:xfrm>
            <a:off x="4912893" y="957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1819-1840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40ACD19-E430-506B-F71C-BD26784240CD}"/>
              </a:ext>
            </a:extLst>
          </p:cNvPr>
          <p:cNvSpPr/>
          <p:nvPr/>
        </p:nvSpPr>
        <p:spPr>
          <a:xfrm>
            <a:off x="8692053" y="21333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5DFA8A-989D-FA6B-C144-EB189D6F7A28}"/>
              </a:ext>
            </a:extLst>
          </p:cNvPr>
          <p:cNvSpPr/>
          <p:nvPr/>
        </p:nvSpPr>
        <p:spPr>
          <a:xfrm>
            <a:off x="8400996" y="3926346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EB8F07-FB7A-6A8A-9AA8-4041DC1A75F2}"/>
              </a:ext>
            </a:extLst>
          </p:cNvPr>
          <p:cNvSpPr/>
          <p:nvPr/>
        </p:nvSpPr>
        <p:spPr>
          <a:xfrm>
            <a:off x="9429442" y="3514557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A099E6-C946-8EAA-025A-29D4C09F2148}"/>
              </a:ext>
            </a:extLst>
          </p:cNvPr>
          <p:cNvSpPr/>
          <p:nvPr/>
        </p:nvSpPr>
        <p:spPr>
          <a:xfrm>
            <a:off x="9064397" y="2587689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3469F16-130C-B756-357D-ACC5CB903CE5}"/>
              </a:ext>
            </a:extLst>
          </p:cNvPr>
          <p:cNvSpPr/>
          <p:nvPr/>
        </p:nvSpPr>
        <p:spPr>
          <a:xfrm>
            <a:off x="9976698" y="2638434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CE07A24-0267-02E6-66DC-524D5A55A6AA}"/>
              </a:ext>
            </a:extLst>
          </p:cNvPr>
          <p:cNvCxnSpPr>
            <a:cxnSpLocks/>
            <a:stCxn id="25" idx="5"/>
            <a:endCxn id="20" idx="1"/>
          </p:cNvCxnSpPr>
          <p:nvPr/>
        </p:nvCxnSpPr>
        <p:spPr>
          <a:xfrm>
            <a:off x="10199074" y="2192517"/>
            <a:ext cx="405007" cy="45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FB04C043-215F-54BF-41F3-DE561AC2A7A1}"/>
              </a:ext>
            </a:extLst>
          </p:cNvPr>
          <p:cNvSpPr/>
          <p:nvPr/>
        </p:nvSpPr>
        <p:spPr>
          <a:xfrm>
            <a:off x="9549074" y="2158156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DEDA455-3F5F-602B-C30F-876B744A7732}"/>
              </a:ext>
            </a:extLst>
          </p:cNvPr>
          <p:cNvSpPr/>
          <p:nvPr/>
        </p:nvSpPr>
        <p:spPr>
          <a:xfrm>
            <a:off x="10874380" y="134410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4BDA0C7-5CD7-14EE-CCC4-904F2EB87A38}"/>
              </a:ext>
            </a:extLst>
          </p:cNvPr>
          <p:cNvSpPr/>
          <p:nvPr/>
        </p:nvSpPr>
        <p:spPr>
          <a:xfrm>
            <a:off x="11639844" y="36783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16C8B92-5D48-9969-EEF6-2A3F8360FC42}"/>
              </a:ext>
            </a:extLst>
          </p:cNvPr>
          <p:cNvCxnSpPr>
            <a:cxnSpLocks/>
            <a:endCxn id="40" idx="5"/>
          </p:cNvCxnSpPr>
          <p:nvPr/>
        </p:nvCxnSpPr>
        <p:spPr>
          <a:xfrm flipH="1" flipV="1">
            <a:off x="10875759" y="1687798"/>
            <a:ext cx="21937" cy="15035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1E9B55FA-050B-9C7A-42F4-D2283F79EA69}"/>
              </a:ext>
            </a:extLst>
          </p:cNvPr>
          <p:cNvSpPr/>
          <p:nvPr/>
        </p:nvSpPr>
        <p:spPr>
          <a:xfrm>
            <a:off x="10395995" y="136196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56EE278-7C9B-2EBB-59BE-19E2A458CE74}"/>
              </a:ext>
            </a:extLst>
          </p:cNvPr>
          <p:cNvCxnSpPr>
            <a:cxnSpLocks/>
            <a:stCxn id="20" idx="0"/>
            <a:endCxn id="35" idx="4"/>
          </p:cNvCxnSpPr>
          <p:nvPr/>
        </p:nvCxnSpPr>
        <p:spPr>
          <a:xfrm flipV="1">
            <a:off x="10704989" y="2192517"/>
            <a:ext cx="17475" cy="418519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6F97C7E-39AF-E321-8F8F-C500ADB90718}"/>
              </a:ext>
            </a:extLst>
          </p:cNvPr>
          <p:cNvSpPr/>
          <p:nvPr/>
        </p:nvSpPr>
        <p:spPr>
          <a:xfrm>
            <a:off x="10562283" y="2611036"/>
            <a:ext cx="285412" cy="2767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19122A3-3A9C-A0CC-8B81-FA2C5BD78BDA}"/>
              </a:ext>
            </a:extLst>
          </p:cNvPr>
          <p:cNvSpPr/>
          <p:nvPr/>
        </p:nvSpPr>
        <p:spPr>
          <a:xfrm>
            <a:off x="10223726" y="21945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5684D6D-019D-8EE2-851F-4763A3758E4C}"/>
              </a:ext>
            </a:extLst>
          </p:cNvPr>
          <p:cNvSpPr/>
          <p:nvPr/>
        </p:nvSpPr>
        <p:spPr>
          <a:xfrm>
            <a:off x="9714450" y="23307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CC3682F-2811-EF1D-9F17-D397AC50A02A}"/>
              </a:ext>
            </a:extLst>
          </p:cNvPr>
          <p:cNvCxnSpPr>
            <a:cxnSpLocks/>
          </p:cNvCxnSpPr>
          <p:nvPr/>
        </p:nvCxnSpPr>
        <p:spPr>
          <a:xfrm>
            <a:off x="8223958" y="1515421"/>
            <a:ext cx="1755360" cy="603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FBAC7A5B-27BC-6106-C9BA-21A2313DAFB3}"/>
              </a:ext>
            </a:extLst>
          </p:cNvPr>
          <p:cNvSpPr/>
          <p:nvPr/>
        </p:nvSpPr>
        <p:spPr>
          <a:xfrm>
            <a:off x="8004202" y="133710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039708-F20E-6896-D192-1CAD335D066D}"/>
              </a:ext>
            </a:extLst>
          </p:cNvPr>
          <p:cNvSpPr/>
          <p:nvPr/>
        </p:nvSpPr>
        <p:spPr>
          <a:xfrm>
            <a:off x="9979318" y="20141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1CAC444-B950-B331-E8E2-38B986FA26C0}"/>
              </a:ext>
            </a:extLst>
          </p:cNvPr>
          <p:cNvSpPr/>
          <p:nvPr/>
        </p:nvSpPr>
        <p:spPr>
          <a:xfrm>
            <a:off x="10753680" y="2953366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6D53BA4-2DEC-90BB-00C6-EAE4D0598B69}"/>
              </a:ext>
            </a:extLst>
          </p:cNvPr>
          <p:cNvSpPr/>
          <p:nvPr/>
        </p:nvSpPr>
        <p:spPr>
          <a:xfrm>
            <a:off x="10918277" y="2167260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8B90A24-7C81-C1CD-0FDD-75A606EBC8F4}"/>
              </a:ext>
            </a:extLst>
          </p:cNvPr>
          <p:cNvCxnSpPr>
            <a:cxnSpLocks/>
          </p:cNvCxnSpPr>
          <p:nvPr/>
        </p:nvCxnSpPr>
        <p:spPr>
          <a:xfrm flipV="1">
            <a:off x="10793494" y="1817038"/>
            <a:ext cx="104202" cy="130427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0604A0E7-CB6A-F20B-0519-12A7FBDC471B}"/>
              </a:ext>
            </a:extLst>
          </p:cNvPr>
          <p:cNvSpPr/>
          <p:nvPr/>
        </p:nvSpPr>
        <p:spPr>
          <a:xfrm>
            <a:off x="10579758" y="1915812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5B42D38-BC75-5F67-329F-A258A48F4C2A}"/>
              </a:ext>
            </a:extLst>
          </p:cNvPr>
          <p:cNvSpPr/>
          <p:nvPr/>
        </p:nvSpPr>
        <p:spPr>
          <a:xfrm>
            <a:off x="10632145" y="1451616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3527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D1004-07DA-AC44-66BA-9126D897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256E36-39A1-6CCB-DE7A-FBA7FDDACFE3}"/>
              </a:ext>
            </a:extLst>
          </p:cNvPr>
          <p:cNvSpPr/>
          <p:nvPr/>
        </p:nvSpPr>
        <p:spPr>
          <a:xfrm>
            <a:off x="124391" y="95778"/>
            <a:ext cx="5607336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1845-1857 : Arrivée massive des Chinois ; …</a:t>
            </a:r>
          </a:p>
          <a:p>
            <a:endParaRPr lang="fr-FR" sz="1700" dirty="0"/>
          </a:p>
          <a:p>
            <a:r>
              <a:rPr lang="fr-FR" sz="1700" dirty="0"/>
              <a:t>*1845 : En Chine, liberté de s’établir loin de son pays</a:t>
            </a:r>
          </a:p>
          <a:p>
            <a:r>
              <a:rPr lang="fr-FR" sz="1700" dirty="0"/>
              <a:t>Mais également…</a:t>
            </a:r>
          </a:p>
          <a:p>
            <a:endParaRPr lang="fr-FR" sz="1700" dirty="0"/>
          </a:p>
          <a:p>
            <a:r>
              <a:rPr lang="fr-FR" sz="1700" dirty="0"/>
              <a:t>*1851-64 : La révolte des Taiping pousse</a:t>
            </a:r>
          </a:p>
          <a:p>
            <a:r>
              <a:rPr lang="fr-FR" sz="1700" dirty="0"/>
              <a:t>De nombreux Chinois à fuir</a:t>
            </a:r>
          </a:p>
          <a:p>
            <a:endParaRPr lang="fr-FR" sz="1700" dirty="0"/>
          </a:p>
          <a:p>
            <a:r>
              <a:rPr lang="fr-FR" sz="1700" dirty="0"/>
              <a:t>*En utilisant les </a:t>
            </a:r>
            <a:r>
              <a:rPr lang="fr-FR" sz="1700" i="1" dirty="0"/>
              <a:t>steamers</a:t>
            </a:r>
            <a:r>
              <a:rPr lang="fr-FR" sz="1700" dirty="0"/>
              <a:t> britanniques et américains</a:t>
            </a:r>
          </a:p>
          <a:p>
            <a:r>
              <a:rPr lang="fr-FR" sz="1700" dirty="0"/>
              <a:t>Qui partent des ports ouverts</a:t>
            </a:r>
          </a:p>
          <a:p>
            <a:r>
              <a:rPr lang="fr-FR" sz="1700" dirty="0"/>
              <a:t>Xiamen, Shantou, Macao, Hong Kong et Canton</a:t>
            </a:r>
          </a:p>
          <a:p>
            <a:endParaRPr lang="fr-FR" sz="1700" dirty="0"/>
          </a:p>
          <a:p>
            <a:r>
              <a:rPr lang="fr-FR" sz="1700" dirty="0"/>
              <a:t>Ces Chinois (et les Indiens) émigrent dans toutes </a:t>
            </a:r>
            <a:r>
              <a:rPr lang="fr-FR" sz="1600" dirty="0"/>
              <a:t>les directions</a:t>
            </a:r>
          </a:p>
          <a:p>
            <a:r>
              <a:rPr lang="fr-FR" sz="1700" dirty="0"/>
              <a:t>Amériques </a:t>
            </a:r>
            <a:r>
              <a:rPr lang="fr-FR" sz="1600" dirty="0"/>
              <a:t>(or de Californie) </a:t>
            </a:r>
            <a:r>
              <a:rPr lang="fr-FR" sz="1700" dirty="0"/>
              <a:t>; Antilles ; Siam ; Ouest-Bornéo,…</a:t>
            </a:r>
          </a:p>
          <a:p>
            <a:endParaRPr lang="fr-FR" sz="1700" dirty="0"/>
          </a:p>
          <a:p>
            <a:r>
              <a:rPr lang="fr-FR" sz="1700" dirty="0"/>
              <a:t>*Et dans la péninsule malaise…</a:t>
            </a:r>
          </a:p>
          <a:p>
            <a:r>
              <a:rPr lang="fr-FR" sz="1700" dirty="0"/>
              <a:t>Cette inépuisable main d’œuvre est prête</a:t>
            </a:r>
          </a:p>
          <a:p>
            <a:r>
              <a:rPr lang="fr-FR" sz="1700" dirty="0"/>
              <a:t>A mettre en valeur les potentielles richesses</a:t>
            </a:r>
          </a:p>
          <a:p>
            <a:r>
              <a:rPr lang="fr-FR" sz="1700" dirty="0"/>
              <a:t>Et notamment les gisements d’étain à Perak ; Et au Selangor…</a:t>
            </a:r>
          </a:p>
        </p:txBody>
      </p:sp>
      <p:pic>
        <p:nvPicPr>
          <p:cNvPr id="2" name="Image 1" descr="Une image contenant texte, carte, Police&#10;&#10;Le contenu généré par l’IA peut être incorrect.">
            <a:extLst>
              <a:ext uri="{FF2B5EF4-FFF2-40B4-BE49-F238E27FC236}">
                <a16:creationId xmlns:a16="http://schemas.microsoft.com/office/drawing/2014/main" id="{907DE8AE-D0E4-ED36-D8D4-57C54E613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78" y="95471"/>
            <a:ext cx="6188177" cy="42780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38905A6-8FDB-21EB-C4FB-2A57DB15A470}"/>
              </a:ext>
            </a:extLst>
          </p:cNvPr>
          <p:cNvSpPr/>
          <p:nvPr/>
        </p:nvSpPr>
        <p:spPr>
          <a:xfrm>
            <a:off x="9319670" y="1659334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7425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FDF32-0177-6506-8B99-20FCC860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5A6FDB-09A7-EF5C-3DEB-C7DB25CEB5A2}"/>
              </a:ext>
            </a:extLst>
          </p:cNvPr>
          <p:cNvSpPr/>
          <p:nvPr/>
        </p:nvSpPr>
        <p:spPr>
          <a:xfrm>
            <a:off x="124390" y="95778"/>
            <a:ext cx="739153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1845-1867 : … Au Selangor, essor des mines d’étain chinoises et fondation de Kuala Lumpur ; Face aux conflits dynastiques et aux conflits entre sociétés chinoises, le lobby singapourien réclame une intervention des Britanniques   </a:t>
            </a:r>
          </a:p>
          <a:p>
            <a:endParaRPr lang="fr-FR" sz="1700" dirty="0"/>
          </a:p>
          <a:p>
            <a:r>
              <a:rPr lang="fr-FR" sz="1700" dirty="0"/>
              <a:t>*1857 : Au Selangor, capitale </a:t>
            </a:r>
            <a:r>
              <a:rPr lang="fr-FR" sz="1700" u="sng" dirty="0"/>
              <a:t>Kelang</a:t>
            </a:r>
            <a:r>
              <a:rPr lang="fr-FR" sz="1700" dirty="0"/>
              <a:t>…</a:t>
            </a:r>
          </a:p>
          <a:p>
            <a:r>
              <a:rPr lang="fr-FR" sz="1700" dirty="0"/>
              <a:t>Le sultan Abdullah ouvre la vallée du fleuve Kelang</a:t>
            </a:r>
          </a:p>
          <a:p>
            <a:r>
              <a:rPr lang="fr-FR" sz="1700" dirty="0"/>
              <a:t>Aux prospecteurs d'étain essentiellement chinois…</a:t>
            </a:r>
          </a:p>
          <a:p>
            <a:endParaRPr lang="fr-FR" sz="1700" dirty="0"/>
          </a:p>
          <a:p>
            <a:r>
              <a:rPr lang="fr-FR" sz="1700" dirty="0"/>
              <a:t>Qui s'installent à la confluence (</a:t>
            </a:r>
            <a:r>
              <a:rPr lang="fr-FR" sz="1700" i="1" dirty="0" err="1"/>
              <a:t>kuala</a:t>
            </a:r>
            <a:r>
              <a:rPr lang="fr-FR" sz="1700" dirty="0"/>
              <a:t> en malais) du Kelang navigable jusque là</a:t>
            </a:r>
          </a:p>
          <a:p>
            <a:r>
              <a:rPr lang="fr-FR" sz="1700" dirty="0"/>
              <a:t>Et de la </a:t>
            </a:r>
            <a:r>
              <a:rPr lang="fr-FR" sz="1700" dirty="0" err="1"/>
              <a:t>Gombak</a:t>
            </a:r>
            <a:r>
              <a:rPr lang="fr-FR" sz="1700" dirty="0"/>
              <a:t> qui devient vite boueuse </a:t>
            </a:r>
            <a:r>
              <a:rPr lang="fr-FR" sz="1700" i="1" dirty="0"/>
              <a:t>(</a:t>
            </a:r>
            <a:r>
              <a:rPr lang="fr-FR" sz="1700" i="1" dirty="0" err="1"/>
              <a:t>lumpur</a:t>
            </a:r>
            <a:r>
              <a:rPr lang="fr-FR" sz="1700" i="1" dirty="0"/>
              <a:t>)</a:t>
            </a:r>
            <a:r>
              <a:rPr lang="fr-FR" sz="1700" dirty="0"/>
              <a:t> à cause de leurs activités</a:t>
            </a:r>
          </a:p>
          <a:p>
            <a:endParaRPr lang="fr-FR" sz="1700" dirty="0"/>
          </a:p>
          <a:p>
            <a:r>
              <a:rPr lang="fr-FR" sz="1700" dirty="0"/>
              <a:t>*1857 : A </a:t>
            </a:r>
            <a:r>
              <a:rPr lang="fr-FR" sz="1700" i="1" dirty="0"/>
              <a:t>Kuala Lumpur</a:t>
            </a:r>
            <a:r>
              <a:rPr lang="fr-FR" sz="1700" dirty="0"/>
              <a:t>, le filon apparaît inépuisable et c’est la ruée vers l’étain</a:t>
            </a:r>
          </a:p>
          <a:p>
            <a:r>
              <a:rPr lang="fr-FR" sz="1700" dirty="0"/>
              <a:t>NB : 1860 : Etain, 1</a:t>
            </a:r>
            <a:r>
              <a:rPr lang="fr-FR" sz="1700" baseline="30000" dirty="0"/>
              <a:t>ère</a:t>
            </a:r>
            <a:r>
              <a:rPr lang="fr-FR" sz="1700" dirty="0"/>
              <a:t> exportation de Singapour</a:t>
            </a:r>
          </a:p>
          <a:p>
            <a:r>
              <a:rPr lang="fr-FR" sz="1700" dirty="0"/>
              <a:t>NB : 1848-56 : La ruée vers l’or en Californie est déjà terminée</a:t>
            </a:r>
          </a:p>
          <a:p>
            <a:endParaRPr lang="fr-FR" sz="1700" dirty="0"/>
          </a:p>
          <a:p>
            <a:r>
              <a:rPr lang="fr-FR" sz="1700" dirty="0"/>
              <a:t>*1860 : Dans les sultanats, les activités minières se développent</a:t>
            </a:r>
          </a:p>
          <a:p>
            <a:r>
              <a:rPr lang="fr-FR" sz="1700" dirty="0"/>
              <a:t>Mais des conflits dynastiques provoquent des désordres ; Sans parler…</a:t>
            </a:r>
          </a:p>
          <a:p>
            <a:r>
              <a:rPr lang="fr-FR" sz="1700" dirty="0"/>
              <a:t>De la piraterie endémique, aux entrées nord et sud du détroit de Malacca</a:t>
            </a:r>
          </a:p>
          <a:p>
            <a:endParaRPr lang="fr-FR" sz="1700" dirty="0"/>
          </a:p>
          <a:p>
            <a:r>
              <a:rPr lang="fr-FR" sz="1700" dirty="0"/>
              <a:t>*Les entrepreneurs singapouriens s’en plaignent</a:t>
            </a:r>
          </a:p>
          <a:p>
            <a:r>
              <a:rPr lang="fr-FR" sz="1700" dirty="0"/>
              <a:t>Et ils demandent un contrôle accru de l’EIC</a:t>
            </a:r>
          </a:p>
          <a:p>
            <a:r>
              <a:rPr lang="fr-FR" sz="1700" dirty="0"/>
              <a:t>Mais dans un 1</a:t>
            </a:r>
            <a:r>
              <a:rPr lang="fr-FR" sz="1700" baseline="30000" dirty="0"/>
              <a:t>er</a:t>
            </a:r>
            <a:r>
              <a:rPr lang="fr-FR" sz="1700" dirty="0"/>
              <a:t> temps, sans résultats…</a:t>
            </a:r>
          </a:p>
        </p:txBody>
      </p:sp>
      <p:pic>
        <p:nvPicPr>
          <p:cNvPr id="4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E28402AC-A510-C686-567A-B9288E72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5D3C49E-3977-B270-666A-698F4CDAAFAE}"/>
              </a:ext>
            </a:extLst>
          </p:cNvPr>
          <p:cNvSpPr/>
          <p:nvPr/>
        </p:nvSpPr>
        <p:spPr>
          <a:xfrm>
            <a:off x="9873580" y="48582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F458E8E-40C1-914B-024F-E5AF0B2C665F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241343B-36C0-53D3-E4FC-E8AB65346C9F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99F985-94A4-C9F7-C112-65FAFCBE371A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DBD1E8-F834-463E-7D90-6AE63CCDFF1F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03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A4FD-77FE-357C-C0D3-50D0EBB9E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3F581E0E-BC89-CAFB-C734-1041D755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2" y="95778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1CC79-DE35-1D45-6880-5E62360F2F02}"/>
              </a:ext>
            </a:extLst>
          </p:cNvPr>
          <p:cNvSpPr/>
          <p:nvPr/>
        </p:nvSpPr>
        <p:spPr>
          <a:xfrm>
            <a:off x="124391" y="95778"/>
            <a:ext cx="7354582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1867-1873 : Fin de l’EIC,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 deviennent une colonie britannique ; Au Selangor, crise de succession et crise minière se poursuivent ; …</a:t>
            </a:r>
          </a:p>
          <a:p>
            <a:endParaRPr lang="fr-FR" sz="1700" dirty="0"/>
          </a:p>
          <a:p>
            <a:r>
              <a:rPr lang="fr-FR" sz="1700" dirty="0"/>
              <a:t>*1858 : L’</a:t>
            </a:r>
            <a:r>
              <a:rPr lang="fr-FR" sz="1700" i="1" dirty="0" err="1"/>
              <a:t>India</a:t>
            </a:r>
            <a:r>
              <a:rPr lang="fr-FR" sz="1700" i="1" dirty="0"/>
              <a:t> </a:t>
            </a:r>
            <a:r>
              <a:rPr lang="fr-FR" sz="1700" i="1" dirty="0" err="1"/>
              <a:t>Act</a:t>
            </a:r>
            <a:r>
              <a:rPr lang="fr-FR" sz="1700" dirty="0"/>
              <a:t>, fin de l’EIC</a:t>
            </a:r>
          </a:p>
          <a:p>
            <a:r>
              <a:rPr lang="fr-FR" sz="1700" dirty="0"/>
              <a:t>*1867 :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 deviennent une colonie autonome</a:t>
            </a:r>
          </a:p>
          <a:p>
            <a:r>
              <a:rPr lang="fr-FR" sz="1700" dirty="0"/>
              <a:t>Et malgré les demandes des sociétés chinoises de mineurs</a:t>
            </a:r>
          </a:p>
          <a:p>
            <a:r>
              <a:rPr lang="fr-FR" sz="1700" dirty="0"/>
              <a:t>Son gouverneur sir Harry Ord reçoit la consigne de ne pas intervenir</a:t>
            </a:r>
          </a:p>
          <a:p>
            <a:r>
              <a:rPr lang="fr-FR" sz="1700" dirty="0"/>
              <a:t>Dans les affaires malaises ; Mais…</a:t>
            </a:r>
          </a:p>
          <a:p>
            <a:endParaRPr lang="fr-FR" sz="1700" dirty="0"/>
          </a:p>
          <a:p>
            <a:r>
              <a:rPr lang="fr-FR" sz="1700" dirty="0"/>
              <a:t>*1871 : A Perak, mort du sultan Ali</a:t>
            </a:r>
          </a:p>
          <a:p>
            <a:r>
              <a:rPr lang="fr-FR" sz="1700" dirty="0"/>
              <a:t>Et double-conflit…</a:t>
            </a:r>
          </a:p>
          <a:p>
            <a:r>
              <a:rPr lang="fr-FR" sz="1700" dirty="0"/>
              <a:t>- A Perak, entre deux prétendants, </a:t>
            </a:r>
            <a:r>
              <a:rPr lang="fr-FR" sz="1700" u="sng" dirty="0"/>
              <a:t>Abdullah</a:t>
            </a:r>
            <a:r>
              <a:rPr lang="fr-FR" sz="1700" dirty="0"/>
              <a:t> et Ismail ; Mais aussi (!)…</a:t>
            </a:r>
          </a:p>
          <a:p>
            <a:r>
              <a:rPr lang="fr-FR" sz="1700" dirty="0"/>
              <a:t>- A Kuala Lumpur, entre deux compagnies chinoises rivales</a:t>
            </a:r>
          </a:p>
          <a:p>
            <a:endParaRPr lang="fr-FR" sz="1700" dirty="0"/>
          </a:p>
          <a:p>
            <a:r>
              <a:rPr lang="fr-FR" sz="1700" dirty="0"/>
              <a:t>*Un des deux prétendants de Perak, Abdullah, fait appel aux Britanniques</a:t>
            </a:r>
          </a:p>
          <a:p>
            <a:r>
              <a:rPr lang="fr-FR" sz="1700" dirty="0"/>
              <a:t>Mais à Londres, le 1</a:t>
            </a:r>
            <a:r>
              <a:rPr lang="fr-FR" sz="1700" baseline="30000" dirty="0"/>
              <a:t>er</a:t>
            </a:r>
            <a:r>
              <a:rPr lang="fr-FR" sz="1700" dirty="0"/>
              <a:t> ministre libéral </a:t>
            </a:r>
            <a:r>
              <a:rPr lang="fr-FR" sz="1700" u="sng" dirty="0"/>
              <a:t>William Gladstone</a:t>
            </a:r>
            <a:r>
              <a:rPr lang="fr-FR" sz="1700" dirty="0"/>
              <a:t> refuse…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90609C-6BC0-C721-AEA8-BE97E309ECA0}"/>
              </a:ext>
            </a:extLst>
          </p:cNvPr>
          <p:cNvSpPr/>
          <p:nvPr/>
        </p:nvSpPr>
        <p:spPr>
          <a:xfrm>
            <a:off x="9873580" y="48582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470FD3-E16D-08FC-AA25-C4DED9B10493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1B3D55B-6151-81E6-83CC-79E2452F5C1C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F8B42CD-F45A-4EFF-7FA0-7D4CF74BF7C6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8BAE4B5-B405-D2F6-5384-63D78CBC0D34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5C86FF8-971B-CBF1-C22B-465FBB070644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5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52D8-868C-EB41-37E9-5868DF11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FE863A-B9FF-8DBA-8660-6D61025034EC}"/>
              </a:ext>
            </a:extLst>
          </p:cNvPr>
          <p:cNvSpPr/>
          <p:nvPr/>
        </p:nvSpPr>
        <p:spPr>
          <a:xfrm>
            <a:off x="124392" y="95778"/>
            <a:ext cx="3945804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*1824 : Traité de Londres</a:t>
            </a:r>
          </a:p>
          <a:p>
            <a:r>
              <a:rPr lang="fr-FR" sz="1700" dirty="0"/>
              <a:t>Et partage anglo-hollandais de l’Insulinde</a:t>
            </a:r>
          </a:p>
          <a:p>
            <a:endParaRPr lang="fr-FR" sz="1700" dirty="0"/>
          </a:p>
          <a:p>
            <a:r>
              <a:rPr lang="fr-FR" sz="1700" dirty="0"/>
              <a:t>*Et avant et après ce partage</a:t>
            </a:r>
          </a:p>
          <a:p>
            <a:r>
              <a:rPr lang="fr-FR" sz="1700" dirty="0"/>
              <a:t>Deux histoires différentes…</a:t>
            </a:r>
          </a:p>
          <a:p>
            <a:endParaRPr lang="fr-FR" sz="1700" dirty="0"/>
          </a:p>
          <a:p>
            <a:r>
              <a:rPr lang="fr-FR" sz="1700" dirty="0"/>
              <a:t>1) 1816-46 : Au sud du détroit de Malacca</a:t>
            </a:r>
          </a:p>
          <a:p>
            <a:r>
              <a:rPr lang="fr-FR" sz="1700" dirty="0"/>
              <a:t>Côté hollandais, les Indes néerlandaises</a:t>
            </a:r>
          </a:p>
          <a:p>
            <a:endParaRPr lang="fr-FR" sz="1700" dirty="0"/>
          </a:p>
          <a:p>
            <a:r>
              <a:rPr lang="fr-FR" sz="1700" dirty="0"/>
              <a:t>- Conquête de la partie occidentale de l’archipel</a:t>
            </a:r>
          </a:p>
          <a:p>
            <a:endParaRPr lang="fr-FR" sz="1700" dirty="0"/>
          </a:p>
          <a:p>
            <a:r>
              <a:rPr lang="fr-FR" sz="1700" dirty="0"/>
              <a:t>- Et avec le </a:t>
            </a:r>
            <a:r>
              <a:rPr lang="fr-FR" sz="1700" i="1" dirty="0" err="1"/>
              <a:t>kultuurstelsel</a:t>
            </a:r>
            <a:endParaRPr lang="fr-FR" sz="1700" dirty="0"/>
          </a:p>
          <a:p>
            <a:r>
              <a:rPr lang="fr-FR" sz="1700" dirty="0"/>
              <a:t>Une colonisation </a:t>
            </a:r>
            <a:r>
              <a:rPr lang="fr-FR" sz="1700" i="1" dirty="0"/>
              <a:t>fructueuse</a:t>
            </a:r>
            <a:r>
              <a:rPr lang="fr-FR" sz="1700" dirty="0"/>
              <a:t> de Java</a:t>
            </a:r>
          </a:p>
        </p:txBody>
      </p:sp>
      <p:pic>
        <p:nvPicPr>
          <p:cNvPr id="8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DFD4297A-0CDD-FF1A-F475-2E1845ED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1716EEC-6713-AB22-BDC3-A10665B9751B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8D93C1E-8EBE-36CB-75E9-D66ADE573CEE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9FF1C88-A19E-91B8-662D-7DCF240CBBAE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95DCA9-A1BF-55A2-DC87-419D32FA8A6E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8C0D59-139A-29A4-5025-577930835F0A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15E26F6-EE4F-1730-C59D-53B9EDC9DA35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C5FDF15-10BB-539A-797C-998B78FC4E37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AAFDC45-88C9-6904-E6A8-07A168A4A096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0D76913-2C66-D732-E91E-3707864EC496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FA07E97-2AE5-4E7C-BC3F-123A261452D3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9A9438C-AD8C-BE97-B82B-32299AC3FD33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8E6AB0D-0BA2-9652-3224-10ED287F515E}"/>
              </a:ext>
            </a:extLst>
          </p:cNvPr>
          <p:cNvSpPr/>
          <p:nvPr/>
        </p:nvSpPr>
        <p:spPr>
          <a:xfrm>
            <a:off x="5859988" y="23570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6A05955-A2AA-85EB-53E1-7B1B465DA7D9}"/>
              </a:ext>
            </a:extLst>
          </p:cNvPr>
          <p:cNvCxnSpPr>
            <a:cxnSpLocks/>
          </p:cNvCxnSpPr>
          <p:nvPr/>
        </p:nvCxnSpPr>
        <p:spPr>
          <a:xfrm>
            <a:off x="5588237" y="2357003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5096CEA-2176-36BA-1007-E49AA9E514D1}"/>
              </a:ext>
            </a:extLst>
          </p:cNvPr>
          <p:cNvCxnSpPr>
            <a:cxnSpLocks/>
          </p:cNvCxnSpPr>
          <p:nvPr/>
        </p:nvCxnSpPr>
        <p:spPr>
          <a:xfrm>
            <a:off x="4675694" y="1259082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BC4311D-93D1-CAEC-33AD-6678E901C083}"/>
              </a:ext>
            </a:extLst>
          </p:cNvPr>
          <p:cNvCxnSpPr>
            <a:cxnSpLocks/>
          </p:cNvCxnSpPr>
          <p:nvPr/>
        </p:nvCxnSpPr>
        <p:spPr>
          <a:xfrm flipV="1">
            <a:off x="5992071" y="1550028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32A0182-9AC4-2DB7-2AE7-00A74EB472D0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21965BD-2024-2B7E-0D82-49EDF1CF1220}"/>
              </a:ext>
            </a:extLst>
          </p:cNvPr>
          <p:cNvCxnSpPr>
            <a:cxnSpLocks/>
          </p:cNvCxnSpPr>
          <p:nvPr/>
        </p:nvCxnSpPr>
        <p:spPr>
          <a:xfrm>
            <a:off x="2560692" y="802454"/>
            <a:ext cx="6731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89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3E4D9-B2BB-A55F-A149-53FF24D8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ophe\Pictures\My Scans\2016-02 (févr.)\scan0025.jpg">
            <a:extLst>
              <a:ext uri="{FF2B5EF4-FFF2-40B4-BE49-F238E27FC236}">
                <a16:creationId xmlns:a16="http://schemas.microsoft.com/office/drawing/2014/main" id="{0000FF5E-448D-3CB7-CC0B-1E6A0A24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1" y="95777"/>
            <a:ext cx="4388057" cy="66624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1F053D-8EFA-7EC5-636D-355F3B68DA6E}"/>
              </a:ext>
            </a:extLst>
          </p:cNvPr>
          <p:cNvSpPr/>
          <p:nvPr/>
        </p:nvSpPr>
        <p:spPr>
          <a:xfrm>
            <a:off x="124391" y="95778"/>
            <a:ext cx="7354582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1867-1873 : … Mais malgré cela,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les Britanniques sont réticents </a:t>
            </a:r>
            <a:r>
              <a:rPr lang="fr-FR" sz="1700" b="1" dirty="0"/>
              <a:t>à s’engager dans une politique de conquête ; A suivre…</a:t>
            </a:r>
          </a:p>
          <a:p>
            <a:endParaRPr lang="fr-FR" sz="1700" dirty="0"/>
          </a:p>
          <a:p>
            <a:r>
              <a:rPr lang="fr-FR" sz="1700" dirty="0"/>
              <a:t>*1872 : Le gouverneur britannique de Penang demande</a:t>
            </a:r>
          </a:p>
          <a:p>
            <a:r>
              <a:rPr lang="fr-FR" sz="1700" dirty="0"/>
              <a:t>L’installation d’un résident dans certains Etats malais mal gérés</a:t>
            </a:r>
          </a:p>
          <a:p>
            <a:r>
              <a:rPr lang="fr-FR" sz="1700" dirty="0"/>
              <a:t>Pour protéger les intérêts commerciaux britanniques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Lord Kimberley</a:t>
            </a:r>
            <a:r>
              <a:rPr lang="fr-FR" sz="1700" dirty="0"/>
              <a:t>, chef du </a:t>
            </a:r>
            <a:r>
              <a:rPr lang="fr-FR" sz="1700" i="1" dirty="0"/>
              <a:t>Colonial Office</a:t>
            </a:r>
            <a:r>
              <a:rPr lang="fr-FR" sz="1700" dirty="0"/>
              <a:t> lui réplique…</a:t>
            </a:r>
          </a:p>
          <a:p>
            <a:r>
              <a:rPr lang="fr-FR" sz="1700" i="1" dirty="0"/>
              <a:t>Si nous devions annexer tous les territoires asiatiques mal gouvernés</a:t>
            </a:r>
          </a:p>
          <a:p>
            <a:r>
              <a:rPr lang="fr-FR" sz="1700" i="1" dirty="0"/>
              <a:t>Nous finirions par nous partager tout le continent avec la Russie</a:t>
            </a:r>
          </a:p>
          <a:p>
            <a:endParaRPr lang="fr-FR" sz="1700" dirty="0"/>
          </a:p>
          <a:p>
            <a:r>
              <a:rPr lang="fr-FR" sz="1700" dirty="0"/>
              <a:t>Toutefois…</a:t>
            </a:r>
          </a:p>
          <a:p>
            <a:r>
              <a:rPr lang="fr-FR" sz="1700" dirty="0"/>
              <a:t>*1873 : </a:t>
            </a:r>
            <a:r>
              <a:rPr lang="fr-FR" sz="1700" u="sng" dirty="0"/>
              <a:t>Kimberley</a:t>
            </a:r>
            <a:r>
              <a:rPr lang="fr-FR" sz="1700" dirty="0"/>
              <a:t> accepte l’envoi de conseillers</a:t>
            </a:r>
          </a:p>
          <a:p>
            <a:r>
              <a:rPr lang="fr-FR" sz="1700" dirty="0"/>
              <a:t>A condition que leurs fonctions soient strictement limitées</a:t>
            </a:r>
          </a:p>
          <a:p>
            <a:r>
              <a:rPr lang="fr-FR" sz="1700" dirty="0"/>
              <a:t>Au rétablissement de la paix civile et au maintien de la liberté du commerce</a:t>
            </a:r>
          </a:p>
          <a:p>
            <a:endParaRPr lang="fr-FR" sz="1700" dirty="0"/>
          </a:p>
          <a:p>
            <a:r>
              <a:rPr lang="fr-FR" sz="1700" i="1" dirty="0"/>
              <a:t>Le gouvernement de Sa Majesté, est-il besoin de le préciser</a:t>
            </a:r>
          </a:p>
          <a:p>
            <a:r>
              <a:rPr lang="fr-FR" sz="1700" i="1" dirty="0"/>
              <a:t>N’a aucun désir d’inférer dans les affaires des Etats malais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Le </a:t>
            </a:r>
            <a:r>
              <a:rPr lang="fr-FR" sz="1700" i="1" dirty="0"/>
              <a:t>reluctant</a:t>
            </a:r>
            <a:r>
              <a:rPr lang="fr-FR" sz="1700" dirty="0"/>
              <a:t> (réticent) </a:t>
            </a:r>
            <a:r>
              <a:rPr lang="fr-FR" sz="1700" i="1" dirty="0" err="1"/>
              <a:t>colonialism</a:t>
            </a:r>
            <a:r>
              <a:rPr lang="fr-FR" sz="1700" dirty="0"/>
              <a:t> ; A suivre…</a:t>
            </a:r>
          </a:p>
          <a:p>
            <a:endParaRPr lang="fr-FR" sz="1700" dirty="0"/>
          </a:p>
          <a:p>
            <a:r>
              <a:rPr lang="fr-FR" sz="1700" dirty="0"/>
              <a:t>*Mais laissons pour l’instant la Malaisie britannique en cette année 1873</a:t>
            </a:r>
          </a:p>
          <a:p>
            <a:r>
              <a:rPr lang="fr-FR" sz="1700" dirty="0"/>
              <a:t>Et, 3</a:t>
            </a:r>
            <a:r>
              <a:rPr lang="fr-FR" sz="1700" baseline="30000" dirty="0"/>
              <a:t>ème</a:t>
            </a:r>
            <a:r>
              <a:rPr lang="fr-FR" sz="1700" dirty="0"/>
              <a:t> partie de cette histoire </a:t>
            </a:r>
            <a:r>
              <a:rPr lang="fr-FR" sz="1700" i="1" dirty="0"/>
              <a:t>comparative</a:t>
            </a:r>
            <a:endParaRPr lang="fr-FR" sz="1700" dirty="0"/>
          </a:p>
          <a:p>
            <a:r>
              <a:rPr lang="fr-FR" sz="1700" dirty="0"/>
              <a:t>Transportons au nord-est de l’Insulinde, dans les Philippines espagnoles…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4E5D526-7039-1DA6-D604-160FF2A25C09}"/>
              </a:ext>
            </a:extLst>
          </p:cNvPr>
          <p:cNvSpPr/>
          <p:nvPr/>
        </p:nvSpPr>
        <p:spPr>
          <a:xfrm>
            <a:off x="9873580" y="485821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A8F34C7-068C-CE55-B5DF-8D3A6EFABF31}"/>
              </a:ext>
            </a:extLst>
          </p:cNvPr>
          <p:cNvSpPr/>
          <p:nvPr/>
        </p:nvSpPr>
        <p:spPr>
          <a:xfrm>
            <a:off x="11132710" y="604992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E955A6-1B77-7764-756F-544C4C92D358}"/>
              </a:ext>
            </a:extLst>
          </p:cNvPr>
          <p:cNvSpPr/>
          <p:nvPr/>
        </p:nvSpPr>
        <p:spPr>
          <a:xfrm>
            <a:off x="10125382" y="54440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9DC7301-6123-AC56-0DE3-6D924DBEC95C}"/>
              </a:ext>
            </a:extLst>
          </p:cNvPr>
          <p:cNvSpPr/>
          <p:nvPr/>
        </p:nvSpPr>
        <p:spPr>
          <a:xfrm>
            <a:off x="8958840" y="36167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B685AB-13B9-2812-767E-99D6E9CB8BE2}"/>
              </a:ext>
            </a:extLst>
          </p:cNvPr>
          <p:cNvSpPr/>
          <p:nvPr/>
        </p:nvSpPr>
        <p:spPr>
          <a:xfrm>
            <a:off x="9622211" y="5006302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6C9BAC3-A988-FBA4-CB93-6786531EA0E1}"/>
              </a:ext>
            </a:extLst>
          </p:cNvPr>
          <p:cNvSpPr/>
          <p:nvPr/>
        </p:nvSpPr>
        <p:spPr>
          <a:xfrm>
            <a:off x="9457543" y="4135516"/>
            <a:ext cx="151008" cy="15240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3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06DA-AE9C-E7F3-7D36-4607BED6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A6145-AE7F-07C4-8674-2604ED2A98DE}"/>
              </a:ext>
            </a:extLst>
          </p:cNvPr>
          <p:cNvSpPr/>
          <p:nvPr/>
        </p:nvSpPr>
        <p:spPr>
          <a:xfrm>
            <a:off x="124391" y="95778"/>
            <a:ext cx="4003106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1819-26 : Au nord du détroit de Malacca</a:t>
            </a:r>
          </a:p>
          <a:p>
            <a:r>
              <a:rPr lang="fr-FR" sz="1700" dirty="0"/>
              <a:t>Côté britannique…</a:t>
            </a:r>
          </a:p>
          <a:p>
            <a:endParaRPr lang="fr-FR" sz="1700" dirty="0"/>
          </a:p>
          <a:p>
            <a:r>
              <a:rPr lang="fr-FR" sz="1700" dirty="0"/>
              <a:t>*Fondation des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, </a:t>
            </a:r>
          </a:p>
          <a:p>
            <a:r>
              <a:rPr lang="fr-FR" sz="1700" dirty="0"/>
              <a:t>Les Etablissements des Détroits</a:t>
            </a:r>
          </a:p>
          <a:p>
            <a:r>
              <a:rPr lang="fr-FR" sz="1700" dirty="0"/>
              <a:t>Penang, Malacca, Singapour</a:t>
            </a:r>
          </a:p>
          <a:p>
            <a:r>
              <a:rPr lang="fr-FR" sz="1700" dirty="0"/>
              <a:t>Dépendants de l’EIC de Calcutta…</a:t>
            </a:r>
          </a:p>
          <a:p>
            <a:endParaRPr lang="fr-FR" sz="1700" dirty="0"/>
          </a:p>
          <a:p>
            <a:r>
              <a:rPr lang="fr-FR" sz="1700" dirty="0"/>
              <a:t>*1826 : Pour l’EIC…</a:t>
            </a:r>
          </a:p>
          <a:p>
            <a:endParaRPr lang="fr-FR" sz="1700" dirty="0"/>
          </a:p>
          <a:p>
            <a:r>
              <a:rPr lang="fr-FR" sz="1700" dirty="0"/>
              <a:t>*Point de </a:t>
            </a:r>
            <a:r>
              <a:rPr lang="fr-FR" sz="1700" i="1" dirty="0" err="1"/>
              <a:t>kultuurstelsel</a:t>
            </a:r>
            <a:r>
              <a:rPr lang="fr-FR" sz="1700" dirty="0"/>
              <a:t> comme à Java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*Contrôler le détroit ; Et pour cela…</a:t>
            </a:r>
          </a:p>
          <a:p>
            <a:r>
              <a:rPr lang="fr-FR" sz="1700" dirty="0"/>
              <a:t>- Etablir dans le monde malais</a:t>
            </a:r>
          </a:p>
          <a:p>
            <a:r>
              <a:rPr lang="fr-FR" sz="1700" dirty="0"/>
              <a:t>Une zone d’influence</a:t>
            </a:r>
          </a:p>
          <a:p>
            <a:r>
              <a:rPr lang="fr-FR" sz="1700" dirty="0"/>
              <a:t>- </a:t>
            </a:r>
            <a:r>
              <a:rPr lang="fr-FR" sz="1700" u="sng" dirty="0"/>
              <a:t>Mais avant tout</a:t>
            </a:r>
            <a:r>
              <a:rPr lang="fr-FR" sz="1700" dirty="0"/>
              <a:t>, développer ses ports</a:t>
            </a:r>
          </a:p>
          <a:p>
            <a:endParaRPr lang="fr-FR" sz="1700" dirty="0"/>
          </a:p>
          <a:p>
            <a:r>
              <a:rPr lang="fr-FR" sz="1700" dirty="0"/>
              <a:t>*1826 : Les trois pôles sont en place</a:t>
            </a:r>
          </a:p>
          <a:p>
            <a:r>
              <a:rPr lang="fr-FR" sz="1700" dirty="0"/>
              <a:t>Mais </a:t>
            </a:r>
            <a:r>
              <a:rPr lang="fr-FR" sz="1600" dirty="0"/>
              <a:t>en réalité </a:t>
            </a:r>
            <a:r>
              <a:rPr lang="fr-FR" sz="1700" dirty="0"/>
              <a:t>un seul compte, Singapour…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488FBE83-B321-D056-EB9F-FD55E86B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DB13D6D-8A1D-2B7C-28EE-745CE70AACA8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709163B-37A5-B333-195A-9DFBBB9EB5B5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70AA882-20AD-20B7-4109-79841AB0F6E5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2136E4-D8FF-78B5-5DD9-14E252B6EFD2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90113C7-2562-7842-86A0-6013EA13AF1A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7D997B3-145F-EB0B-B4F9-AAF9DBEF49B7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0DB31C5-86B1-7218-AA69-786716CB97C0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C01F9B2-F1AA-BE9A-25DE-F86AF3E325D1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A8459E-679B-F9BA-086A-10B2235FBFE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06646F0-0E42-3DF8-BF27-996BEE08A7D8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2C7011-BE1C-7F49-546E-B8978D73FE44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4D23BF3-6995-000F-12EA-F744A50972D1}"/>
              </a:ext>
            </a:extLst>
          </p:cNvPr>
          <p:cNvSpPr/>
          <p:nvPr/>
        </p:nvSpPr>
        <p:spPr>
          <a:xfrm>
            <a:off x="5859988" y="235700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955EF5F-D12F-C61E-F570-8DC78D89434B}"/>
              </a:ext>
            </a:extLst>
          </p:cNvPr>
          <p:cNvCxnSpPr>
            <a:cxnSpLocks/>
          </p:cNvCxnSpPr>
          <p:nvPr/>
        </p:nvCxnSpPr>
        <p:spPr>
          <a:xfrm>
            <a:off x="5588237" y="2357003"/>
            <a:ext cx="403834" cy="23211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FCE70C3-6089-152E-06F5-A3DD9FA89FB2}"/>
              </a:ext>
            </a:extLst>
          </p:cNvPr>
          <p:cNvCxnSpPr>
            <a:cxnSpLocks/>
          </p:cNvCxnSpPr>
          <p:nvPr/>
        </p:nvCxnSpPr>
        <p:spPr>
          <a:xfrm>
            <a:off x="4675694" y="1259082"/>
            <a:ext cx="931468" cy="1140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A55BE1-DD67-9418-02EE-3EFFB72236A2}"/>
              </a:ext>
            </a:extLst>
          </p:cNvPr>
          <p:cNvCxnSpPr>
            <a:cxnSpLocks/>
          </p:cNvCxnSpPr>
          <p:nvPr/>
        </p:nvCxnSpPr>
        <p:spPr>
          <a:xfrm flipV="1">
            <a:off x="5992071" y="1550028"/>
            <a:ext cx="824150" cy="1039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F9F820B-988D-BA43-CFD7-CF574D5FAAAF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3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60EE-0E68-A22A-5AD8-D41FF70D0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081D05-A12E-BE8C-67F4-17093DBC0762}"/>
              </a:ext>
            </a:extLst>
          </p:cNvPr>
          <p:cNvSpPr/>
          <p:nvPr/>
        </p:nvSpPr>
        <p:spPr>
          <a:xfrm>
            <a:off x="124391" y="95778"/>
            <a:ext cx="4687895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*Dès sa fondation en 1819 par </a:t>
            </a:r>
            <a:r>
              <a:rPr lang="fr-FR" sz="1700" u="sng" dirty="0"/>
              <a:t>Thomas Raffles</a:t>
            </a:r>
            <a:r>
              <a:rPr lang="fr-FR" sz="1700" dirty="0"/>
              <a:t>…</a:t>
            </a:r>
          </a:p>
          <a:p>
            <a:r>
              <a:rPr lang="fr-FR" sz="1700" dirty="0"/>
              <a:t>Singapour, port franc, connaît un essor fulgurant</a:t>
            </a:r>
          </a:p>
          <a:p>
            <a:r>
              <a:rPr lang="fr-FR" sz="1700" dirty="0"/>
              <a:t>Avec un peuplement cosmopolite…</a:t>
            </a:r>
          </a:p>
          <a:p>
            <a:r>
              <a:rPr lang="fr-FR" sz="1700" dirty="0"/>
              <a:t>- Britanniques, Malais, Indiens ; Mais aussi…</a:t>
            </a:r>
          </a:p>
          <a:p>
            <a:r>
              <a:rPr lang="fr-FR" sz="1700" dirty="0"/>
              <a:t>- Juifs, Arméniens, Bugis de Célèbes ; Et surtout…</a:t>
            </a:r>
          </a:p>
          <a:p>
            <a:r>
              <a:rPr lang="fr-FR" sz="1700" dirty="0"/>
              <a:t>Chinois d’emblée majoritaires ; Et…</a:t>
            </a:r>
          </a:p>
          <a:p>
            <a:endParaRPr lang="fr-FR" sz="1700" dirty="0"/>
          </a:p>
          <a:p>
            <a:r>
              <a:rPr lang="fr-FR" sz="1700" dirty="0"/>
              <a:t>*1840 : Après l’ouverture de la Chine</a:t>
            </a:r>
          </a:p>
          <a:p>
            <a:r>
              <a:rPr lang="fr-FR" sz="1700" dirty="0"/>
              <a:t>Singapour devient</a:t>
            </a:r>
          </a:p>
          <a:p>
            <a:r>
              <a:rPr lang="fr-FR" sz="1700" dirty="0"/>
              <a:t>Le 2</a:t>
            </a:r>
            <a:r>
              <a:rPr lang="fr-FR" sz="1700" baseline="30000" dirty="0"/>
              <a:t>nd</a:t>
            </a:r>
            <a:r>
              <a:rPr lang="fr-FR" sz="1700" dirty="0"/>
              <a:t> centre de l’Empire anglo-indien</a:t>
            </a:r>
          </a:p>
          <a:p>
            <a:r>
              <a:rPr lang="fr-FR" sz="1700" dirty="0"/>
              <a:t>Piloté à la fois par Londres et Calcutta</a:t>
            </a:r>
          </a:p>
          <a:p>
            <a:endParaRPr lang="fr-FR" sz="1700" dirty="0"/>
          </a:p>
          <a:p>
            <a:r>
              <a:rPr lang="fr-FR" sz="1700" dirty="0"/>
              <a:t>*Et pour Singapour…</a:t>
            </a:r>
          </a:p>
          <a:p>
            <a:r>
              <a:rPr lang="fr-FR" sz="1700" i="1" dirty="0"/>
              <a:t>Supplanter Canton comme point d’éclatement</a:t>
            </a:r>
          </a:p>
          <a:p>
            <a:r>
              <a:rPr lang="fr-FR" sz="1700" i="1" dirty="0"/>
              <a:t>Du commerce avec la Chine</a:t>
            </a:r>
          </a:p>
          <a:p>
            <a:r>
              <a:rPr lang="fr-FR" sz="1700" i="1" dirty="0"/>
              <a:t>Et le reste de l’Asie orientale</a:t>
            </a:r>
          </a:p>
          <a:p>
            <a:r>
              <a:rPr lang="fr-FR" sz="1700" dirty="0"/>
              <a:t>La Méditerranée asiatique, F. </a:t>
            </a:r>
            <a:r>
              <a:rPr lang="fr-FR" sz="1700" dirty="0" err="1"/>
              <a:t>Gipouloux</a:t>
            </a:r>
            <a:r>
              <a:rPr lang="fr-FR" sz="1700" dirty="0"/>
              <a:t>, p. 192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4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B530A52B-A978-3CF2-1B46-B4473FEE8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4913194" y="130428"/>
            <a:ext cx="7110483" cy="4544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1455E88-63A3-AC48-A7F9-4253C3D8302E}"/>
              </a:ext>
            </a:extLst>
          </p:cNvPr>
          <p:cNvSpPr/>
          <p:nvPr/>
        </p:nvSpPr>
        <p:spPr>
          <a:xfrm>
            <a:off x="8692053" y="21333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8DE0B05-E2F0-0441-CED5-22817C3C01FF}"/>
              </a:ext>
            </a:extLst>
          </p:cNvPr>
          <p:cNvSpPr/>
          <p:nvPr/>
        </p:nvSpPr>
        <p:spPr>
          <a:xfrm>
            <a:off x="8400996" y="3926346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662C9D9-E585-FB8D-B3EA-87093359838A}"/>
              </a:ext>
            </a:extLst>
          </p:cNvPr>
          <p:cNvSpPr/>
          <p:nvPr/>
        </p:nvSpPr>
        <p:spPr>
          <a:xfrm>
            <a:off x="9429442" y="3514557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4ADDDA-951D-09D9-2BC2-7E96A868BED7}"/>
              </a:ext>
            </a:extLst>
          </p:cNvPr>
          <p:cNvSpPr/>
          <p:nvPr/>
        </p:nvSpPr>
        <p:spPr>
          <a:xfrm>
            <a:off x="9064397" y="2587689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B6D7AD9-3B38-5B23-6265-24CDC84349F6}"/>
              </a:ext>
            </a:extLst>
          </p:cNvPr>
          <p:cNvSpPr/>
          <p:nvPr/>
        </p:nvSpPr>
        <p:spPr>
          <a:xfrm>
            <a:off x="9976698" y="2638434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54CC30-5743-93F0-E227-F3C1151E4809}"/>
              </a:ext>
            </a:extLst>
          </p:cNvPr>
          <p:cNvCxnSpPr>
            <a:cxnSpLocks/>
            <a:stCxn id="25" idx="5"/>
          </p:cNvCxnSpPr>
          <p:nvPr/>
        </p:nvCxnSpPr>
        <p:spPr>
          <a:xfrm>
            <a:off x="10199074" y="2192517"/>
            <a:ext cx="405007" cy="45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A588F-4806-BF7F-06AE-03DAC4B49869}"/>
              </a:ext>
            </a:extLst>
          </p:cNvPr>
          <p:cNvSpPr/>
          <p:nvPr/>
        </p:nvSpPr>
        <p:spPr>
          <a:xfrm>
            <a:off x="4912893" y="957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1819-1840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C5A86D2-17D4-70AA-BD04-027D548D6727}"/>
              </a:ext>
            </a:extLst>
          </p:cNvPr>
          <p:cNvSpPr/>
          <p:nvPr/>
        </p:nvSpPr>
        <p:spPr>
          <a:xfrm>
            <a:off x="9549074" y="2158156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5923AE6-4F3E-9E2E-7B68-A10D8DC5043D}"/>
              </a:ext>
            </a:extLst>
          </p:cNvPr>
          <p:cNvSpPr/>
          <p:nvPr/>
        </p:nvSpPr>
        <p:spPr>
          <a:xfrm>
            <a:off x="10874380" y="134410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3FDFC26-540A-8F98-B045-00B1762009EB}"/>
              </a:ext>
            </a:extLst>
          </p:cNvPr>
          <p:cNvSpPr/>
          <p:nvPr/>
        </p:nvSpPr>
        <p:spPr>
          <a:xfrm>
            <a:off x="11639844" y="36783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21EC231-0F9B-AE49-1C84-8D40144650D6}"/>
              </a:ext>
            </a:extLst>
          </p:cNvPr>
          <p:cNvSpPr/>
          <p:nvPr/>
        </p:nvSpPr>
        <p:spPr>
          <a:xfrm>
            <a:off x="10395995" y="136196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DE4EE05-C587-A2E9-FAC1-A580EE70FC37}"/>
              </a:ext>
            </a:extLst>
          </p:cNvPr>
          <p:cNvSpPr/>
          <p:nvPr/>
        </p:nvSpPr>
        <p:spPr>
          <a:xfrm>
            <a:off x="10223726" y="21945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0D893DB-5F9A-6483-153A-9D142F4F4AB7}"/>
              </a:ext>
            </a:extLst>
          </p:cNvPr>
          <p:cNvSpPr/>
          <p:nvPr/>
        </p:nvSpPr>
        <p:spPr>
          <a:xfrm>
            <a:off x="9714450" y="23307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443E411-F35F-C26D-659D-2781FC34C220}"/>
              </a:ext>
            </a:extLst>
          </p:cNvPr>
          <p:cNvCxnSpPr>
            <a:cxnSpLocks/>
          </p:cNvCxnSpPr>
          <p:nvPr/>
        </p:nvCxnSpPr>
        <p:spPr>
          <a:xfrm>
            <a:off x="8223958" y="1515421"/>
            <a:ext cx="1755360" cy="603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E71E621-97DA-7475-9079-077FB3A3596D}"/>
              </a:ext>
            </a:extLst>
          </p:cNvPr>
          <p:cNvSpPr/>
          <p:nvPr/>
        </p:nvSpPr>
        <p:spPr>
          <a:xfrm>
            <a:off x="8004202" y="133710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40579B8-73A1-D950-516F-E2A8A2DD35AB}"/>
              </a:ext>
            </a:extLst>
          </p:cNvPr>
          <p:cNvSpPr/>
          <p:nvPr/>
        </p:nvSpPr>
        <p:spPr>
          <a:xfrm>
            <a:off x="9979318" y="20141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2C6F179-05C6-B78E-8897-23EBCAA935C3}"/>
              </a:ext>
            </a:extLst>
          </p:cNvPr>
          <p:cNvSpPr/>
          <p:nvPr/>
        </p:nvSpPr>
        <p:spPr>
          <a:xfrm>
            <a:off x="10753680" y="2953366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084199-1DA2-2716-3D72-AE3527E5D900}"/>
              </a:ext>
            </a:extLst>
          </p:cNvPr>
          <p:cNvSpPr/>
          <p:nvPr/>
        </p:nvSpPr>
        <p:spPr>
          <a:xfrm>
            <a:off x="10918277" y="2167260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3BE44FB-82C1-9ABC-D4FA-BDB1751E6D24}"/>
              </a:ext>
            </a:extLst>
          </p:cNvPr>
          <p:cNvSpPr/>
          <p:nvPr/>
        </p:nvSpPr>
        <p:spPr>
          <a:xfrm>
            <a:off x="10579758" y="1915812"/>
            <a:ext cx="285412" cy="2767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3B3C0E1-99ED-5353-57B3-725B28A21F06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10704989" y="2192517"/>
            <a:ext cx="17475" cy="4185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C94FF3F-1211-8D81-1B4F-DD9AA4147870}"/>
              </a:ext>
            </a:extLst>
          </p:cNvPr>
          <p:cNvCxnSpPr>
            <a:cxnSpLocks/>
          </p:cNvCxnSpPr>
          <p:nvPr/>
        </p:nvCxnSpPr>
        <p:spPr>
          <a:xfrm>
            <a:off x="10805897" y="2847218"/>
            <a:ext cx="256396" cy="228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0B06031-5088-8078-19C0-2DBCF445FACD}"/>
              </a:ext>
            </a:extLst>
          </p:cNvPr>
          <p:cNvCxnSpPr>
            <a:cxnSpLocks/>
            <a:endCxn id="27" idx="4"/>
          </p:cNvCxnSpPr>
          <p:nvPr/>
        </p:nvCxnSpPr>
        <p:spPr>
          <a:xfrm flipV="1">
            <a:off x="10704989" y="2289572"/>
            <a:ext cx="285296" cy="3214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208DDA9-D98D-8C19-D9AD-953ED676C9D2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10753680" y="1466416"/>
            <a:ext cx="192708" cy="11212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E4AAEF20-5F8B-F764-D93C-42644A1CB9F6}"/>
              </a:ext>
            </a:extLst>
          </p:cNvPr>
          <p:cNvSpPr/>
          <p:nvPr/>
        </p:nvSpPr>
        <p:spPr>
          <a:xfrm>
            <a:off x="10562283" y="2611036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2518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77C2B-E0C2-F833-91EE-2B81988E1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67DEA-EFFC-920A-288B-ECEDDB70077F}"/>
              </a:ext>
            </a:extLst>
          </p:cNvPr>
          <p:cNvSpPr/>
          <p:nvPr/>
        </p:nvSpPr>
        <p:spPr>
          <a:xfrm>
            <a:off x="30056" y="70420"/>
            <a:ext cx="478192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*1842</a:t>
            </a:r>
          </a:p>
          <a:p>
            <a:r>
              <a:rPr lang="fr-FR" sz="1700" dirty="0"/>
              <a:t>Avec l’acquisition imprévue de Hong-Kong</a:t>
            </a:r>
          </a:p>
          <a:p>
            <a:r>
              <a:rPr lang="fr-FR" sz="1700" dirty="0"/>
              <a:t>Par les Britanniques</a:t>
            </a:r>
          </a:p>
          <a:p>
            <a:endParaRPr lang="fr-FR" sz="1700" dirty="0"/>
          </a:p>
          <a:p>
            <a:r>
              <a:rPr lang="fr-FR" sz="1700" dirty="0"/>
              <a:t>*Et surtout l’ouverture de Shanghai aux étrangers </a:t>
            </a:r>
          </a:p>
          <a:p>
            <a:endParaRPr lang="fr-FR" sz="1700" dirty="0"/>
          </a:p>
          <a:p>
            <a:r>
              <a:rPr lang="fr-FR" sz="1700" i="1" dirty="0"/>
              <a:t>Privent Singapour de l’essentiel de son rôle de relais Entre l’empire GB-Inde et la Chine</a:t>
            </a:r>
          </a:p>
          <a:p>
            <a:r>
              <a:rPr lang="fr-FR" sz="1700" dirty="0"/>
              <a:t>JL </a:t>
            </a:r>
            <a:r>
              <a:rPr lang="fr-FR" sz="1700" dirty="0" err="1"/>
              <a:t>Margolin</a:t>
            </a:r>
            <a:r>
              <a:rPr lang="fr-FR" sz="1700" dirty="0"/>
              <a:t>, p. 408</a:t>
            </a:r>
          </a:p>
          <a:p>
            <a:endParaRPr lang="fr-FR" sz="1700" dirty="0"/>
          </a:p>
          <a:p>
            <a:r>
              <a:rPr lang="fr-FR" sz="1700" dirty="0"/>
              <a:t>*Et…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61716B30-574F-C89A-96AF-F852B6A42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4913194" y="130428"/>
            <a:ext cx="7110483" cy="4544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AC7DD7-7EC4-2BCD-7A6B-A1CA32F98AE5}"/>
              </a:ext>
            </a:extLst>
          </p:cNvPr>
          <p:cNvSpPr/>
          <p:nvPr/>
        </p:nvSpPr>
        <p:spPr>
          <a:xfrm>
            <a:off x="4912893" y="957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1819-1840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7A2BB9-1C33-1642-55ED-315DF165DA45}"/>
              </a:ext>
            </a:extLst>
          </p:cNvPr>
          <p:cNvSpPr/>
          <p:nvPr/>
        </p:nvSpPr>
        <p:spPr>
          <a:xfrm>
            <a:off x="8692053" y="213339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16DEABD-4159-855C-342C-BF5BF4B97C3E}"/>
              </a:ext>
            </a:extLst>
          </p:cNvPr>
          <p:cNvSpPr/>
          <p:nvPr/>
        </p:nvSpPr>
        <p:spPr>
          <a:xfrm>
            <a:off x="8400996" y="3926346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E3A88C1-2A16-7F99-1D19-6C29B9FB8B35}"/>
              </a:ext>
            </a:extLst>
          </p:cNvPr>
          <p:cNvSpPr/>
          <p:nvPr/>
        </p:nvSpPr>
        <p:spPr>
          <a:xfrm>
            <a:off x="9429442" y="3514557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07359EA-926E-E9B1-FE79-4089D410E425}"/>
              </a:ext>
            </a:extLst>
          </p:cNvPr>
          <p:cNvSpPr/>
          <p:nvPr/>
        </p:nvSpPr>
        <p:spPr>
          <a:xfrm>
            <a:off x="9064397" y="2587689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BC41430-81A6-6598-94C9-A803985A36B9}"/>
              </a:ext>
            </a:extLst>
          </p:cNvPr>
          <p:cNvSpPr/>
          <p:nvPr/>
        </p:nvSpPr>
        <p:spPr>
          <a:xfrm>
            <a:off x="9976698" y="2638434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E262965-17FE-45A3-D114-7DFE24802055}"/>
              </a:ext>
            </a:extLst>
          </p:cNvPr>
          <p:cNvCxnSpPr>
            <a:cxnSpLocks/>
            <a:stCxn id="46" idx="5"/>
            <a:endCxn id="41" idx="1"/>
          </p:cNvCxnSpPr>
          <p:nvPr/>
        </p:nvCxnSpPr>
        <p:spPr>
          <a:xfrm>
            <a:off x="10199074" y="2192517"/>
            <a:ext cx="405007" cy="459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F9C69D9A-7A4B-455E-FE45-6AD7F7FD343C}"/>
              </a:ext>
            </a:extLst>
          </p:cNvPr>
          <p:cNvSpPr/>
          <p:nvPr/>
        </p:nvSpPr>
        <p:spPr>
          <a:xfrm>
            <a:off x="9549074" y="2158156"/>
            <a:ext cx="144016" cy="122312"/>
          </a:xfrm>
          <a:prstGeom prst="ellipse">
            <a:avLst/>
          </a:prstGeom>
          <a:solidFill>
            <a:srgbClr val="FF99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F847A9D-E2B1-5158-ACAA-7EAACCD8C8CF}"/>
              </a:ext>
            </a:extLst>
          </p:cNvPr>
          <p:cNvSpPr/>
          <p:nvPr/>
        </p:nvSpPr>
        <p:spPr>
          <a:xfrm>
            <a:off x="10874380" y="134410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4E2282A-FF88-10DA-6556-C85696C415E4}"/>
              </a:ext>
            </a:extLst>
          </p:cNvPr>
          <p:cNvSpPr/>
          <p:nvPr/>
        </p:nvSpPr>
        <p:spPr>
          <a:xfrm>
            <a:off x="11639844" y="36783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97411CC-FD65-5FA0-C08A-DFB089F07B44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10875759" y="1687798"/>
            <a:ext cx="21937" cy="15035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BDB564B3-EA2E-7378-DDD9-5104EFDA106F}"/>
              </a:ext>
            </a:extLst>
          </p:cNvPr>
          <p:cNvSpPr/>
          <p:nvPr/>
        </p:nvSpPr>
        <p:spPr>
          <a:xfrm>
            <a:off x="10395995" y="136196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C4BC228-4FF8-6438-15F5-369BF1CFFCC9}"/>
              </a:ext>
            </a:extLst>
          </p:cNvPr>
          <p:cNvCxnSpPr>
            <a:cxnSpLocks/>
            <a:stCxn id="41" idx="0"/>
            <a:endCxn id="4" idx="4"/>
          </p:cNvCxnSpPr>
          <p:nvPr/>
        </p:nvCxnSpPr>
        <p:spPr>
          <a:xfrm flipV="1">
            <a:off x="10704989" y="2192517"/>
            <a:ext cx="17475" cy="418519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9E38FC3F-5D76-2404-6D2C-390E02BA25A8}"/>
              </a:ext>
            </a:extLst>
          </p:cNvPr>
          <p:cNvSpPr/>
          <p:nvPr/>
        </p:nvSpPr>
        <p:spPr>
          <a:xfrm>
            <a:off x="10562283" y="2611036"/>
            <a:ext cx="285412" cy="2767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F4B5E53-507E-907E-D7EC-06254629C194}"/>
              </a:ext>
            </a:extLst>
          </p:cNvPr>
          <p:cNvSpPr/>
          <p:nvPr/>
        </p:nvSpPr>
        <p:spPr>
          <a:xfrm>
            <a:off x="10223726" y="21945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373654E-0F09-5F06-A312-3C1D7C0EE47A}"/>
              </a:ext>
            </a:extLst>
          </p:cNvPr>
          <p:cNvSpPr/>
          <p:nvPr/>
        </p:nvSpPr>
        <p:spPr>
          <a:xfrm>
            <a:off x="9714450" y="233079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A73B136-573F-5C1A-AFF7-660AED14AD0B}"/>
              </a:ext>
            </a:extLst>
          </p:cNvPr>
          <p:cNvCxnSpPr>
            <a:cxnSpLocks/>
          </p:cNvCxnSpPr>
          <p:nvPr/>
        </p:nvCxnSpPr>
        <p:spPr>
          <a:xfrm>
            <a:off x="8223958" y="1515421"/>
            <a:ext cx="1755360" cy="6032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1B0DDB4F-A7AE-08DB-CA6C-4113AAB9052B}"/>
              </a:ext>
            </a:extLst>
          </p:cNvPr>
          <p:cNvSpPr/>
          <p:nvPr/>
        </p:nvSpPr>
        <p:spPr>
          <a:xfrm>
            <a:off x="8004202" y="133710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46A560C-0DE2-3D73-6624-2DDADE5C019C}"/>
              </a:ext>
            </a:extLst>
          </p:cNvPr>
          <p:cNvSpPr/>
          <p:nvPr/>
        </p:nvSpPr>
        <p:spPr>
          <a:xfrm>
            <a:off x="9979318" y="20141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6690FCF-314B-D708-0E02-6258798D6934}"/>
              </a:ext>
            </a:extLst>
          </p:cNvPr>
          <p:cNvSpPr/>
          <p:nvPr/>
        </p:nvSpPr>
        <p:spPr>
          <a:xfrm>
            <a:off x="10753680" y="2953366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8A429CD-EAA5-726F-8CFE-2809878167CE}"/>
              </a:ext>
            </a:extLst>
          </p:cNvPr>
          <p:cNvSpPr/>
          <p:nvPr/>
        </p:nvSpPr>
        <p:spPr>
          <a:xfrm>
            <a:off x="10918277" y="2167260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E7F20F0-D264-B744-148E-0CB3AA9A14FF}"/>
              </a:ext>
            </a:extLst>
          </p:cNvPr>
          <p:cNvCxnSpPr>
            <a:cxnSpLocks/>
          </p:cNvCxnSpPr>
          <p:nvPr/>
        </p:nvCxnSpPr>
        <p:spPr>
          <a:xfrm flipV="1">
            <a:off x="10793494" y="1817038"/>
            <a:ext cx="104202" cy="130427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E151571-1B40-A48F-061E-AE0ED3B579FD}"/>
              </a:ext>
            </a:extLst>
          </p:cNvPr>
          <p:cNvSpPr/>
          <p:nvPr/>
        </p:nvSpPr>
        <p:spPr>
          <a:xfrm>
            <a:off x="10579758" y="1915812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11EF286-3120-99F1-9117-4B90E1EAA72C}"/>
              </a:ext>
            </a:extLst>
          </p:cNvPr>
          <p:cNvSpPr/>
          <p:nvPr/>
        </p:nvSpPr>
        <p:spPr>
          <a:xfrm>
            <a:off x="10632145" y="1451616"/>
            <a:ext cx="285412" cy="2767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23369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E191-A4CB-04A0-B39D-55DBB408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DF62FADB-90EE-9113-C1CD-E2345D24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008CDA3-0400-85C8-FBB2-82DA77D058F0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AFFAF47-99CD-9C42-D9BD-1DC3540C5635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8BCAFDC-ED86-9E06-6DB1-4F2FFAAD28AB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4AEAFA-13D9-672D-C98D-A31E852C6955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9A9A863-7447-6392-B8EE-8CA62D6127E1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B3E979-F0B7-92A7-625F-44D8B232AA81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EFF20E1-240B-F879-5053-E9B7D6C5E081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3376092-543F-9958-DF74-AC347A17ADFB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6C93054-D768-76F4-9E85-B3D366ED32AC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D68A243-CE08-A923-0649-9C5B7861FC64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E092DF5-5534-95CD-9282-9568BFF082EC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7FE11FE-4048-E68F-725C-BE6E15171A6F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360FF5F-CBB3-DE1B-B109-8BBA0501739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988881" y="2487085"/>
            <a:ext cx="399824" cy="11185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86BA190-4A40-F9C7-573E-79C090DEF1C7}"/>
              </a:ext>
            </a:extLst>
          </p:cNvPr>
          <p:cNvCxnSpPr>
            <a:cxnSpLocks/>
          </p:cNvCxnSpPr>
          <p:nvPr/>
        </p:nvCxnSpPr>
        <p:spPr>
          <a:xfrm flipV="1">
            <a:off x="5988881" y="109183"/>
            <a:ext cx="1515890" cy="2270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26167A8-6E7F-1292-3DCA-A8DEA04A952A}"/>
              </a:ext>
            </a:extLst>
          </p:cNvPr>
          <p:cNvCxnSpPr>
            <a:cxnSpLocks/>
          </p:cNvCxnSpPr>
          <p:nvPr/>
        </p:nvCxnSpPr>
        <p:spPr>
          <a:xfrm>
            <a:off x="4315522" y="925551"/>
            <a:ext cx="1271597" cy="14537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1BBE475-6FD0-0094-E46D-6C9F87487D37}"/>
              </a:ext>
            </a:extLst>
          </p:cNvPr>
          <p:cNvCxnSpPr>
            <a:cxnSpLocks/>
          </p:cNvCxnSpPr>
          <p:nvPr/>
        </p:nvCxnSpPr>
        <p:spPr>
          <a:xfrm>
            <a:off x="5587119" y="2357003"/>
            <a:ext cx="272869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AD45922D-FA0C-5046-19A6-773DD2E3D188}"/>
              </a:ext>
            </a:extLst>
          </p:cNvPr>
          <p:cNvCxnSpPr>
            <a:cxnSpLocks/>
          </p:cNvCxnSpPr>
          <p:nvPr/>
        </p:nvCxnSpPr>
        <p:spPr>
          <a:xfrm flipH="1" flipV="1">
            <a:off x="5509926" y="1906464"/>
            <a:ext cx="350062" cy="3507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62FABB17-D008-E5D4-8861-A36AD210160C}"/>
              </a:ext>
            </a:extLst>
          </p:cNvPr>
          <p:cNvSpPr/>
          <p:nvPr/>
        </p:nvSpPr>
        <p:spPr>
          <a:xfrm>
            <a:off x="5791099" y="2272790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A922DF-FDDF-8624-DB76-89A0BBEC92DE}"/>
              </a:ext>
            </a:extLst>
          </p:cNvPr>
          <p:cNvSpPr/>
          <p:nvPr/>
        </p:nvSpPr>
        <p:spPr>
          <a:xfrm>
            <a:off x="124391" y="95778"/>
            <a:ext cx="4189384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*1840 : Pour conserver son dynamisme</a:t>
            </a:r>
          </a:p>
          <a:p>
            <a:r>
              <a:rPr lang="fr-FR" sz="1700" dirty="0"/>
              <a:t>Singapour doit recentrer ses activités</a:t>
            </a:r>
          </a:p>
          <a:p>
            <a:r>
              <a:rPr lang="fr-FR" sz="1700" dirty="0"/>
              <a:t>Sur sa zone d’influence</a:t>
            </a:r>
          </a:p>
          <a:p>
            <a:endParaRPr lang="fr-FR" sz="1700" dirty="0"/>
          </a:p>
          <a:p>
            <a:r>
              <a:rPr lang="fr-FR" sz="1700" dirty="0"/>
              <a:t>- Elle réoriente une partie de son commerce…</a:t>
            </a:r>
          </a:p>
          <a:p>
            <a:r>
              <a:rPr lang="fr-FR" sz="1700" dirty="0"/>
              <a:t>Vers les riches Indes néerlandaises</a:t>
            </a:r>
          </a:p>
          <a:p>
            <a:endParaRPr lang="fr-FR" sz="1700" dirty="0"/>
          </a:p>
          <a:p>
            <a:r>
              <a:rPr lang="fr-FR" sz="1700" dirty="0"/>
              <a:t>- Le </a:t>
            </a:r>
            <a:r>
              <a:rPr lang="fr-FR" sz="1700" i="1" dirty="0"/>
              <a:t>lobby singapourien</a:t>
            </a:r>
            <a:r>
              <a:rPr lang="fr-FR" sz="1700" dirty="0"/>
              <a:t> cosmopolite</a:t>
            </a:r>
          </a:p>
          <a:p>
            <a:r>
              <a:rPr lang="fr-FR" sz="1700" dirty="0"/>
              <a:t>Affiche également sa volonté de drainer</a:t>
            </a:r>
          </a:p>
          <a:p>
            <a:r>
              <a:rPr lang="fr-FR" sz="1700" dirty="0"/>
              <a:t>Les énormes ressources minérales (plus tard végétales) de la péninsule malaise</a:t>
            </a:r>
          </a:p>
          <a:p>
            <a:endParaRPr lang="fr-FR" sz="1700" dirty="0"/>
          </a:p>
          <a:p>
            <a:r>
              <a:rPr lang="fr-FR" sz="1700" dirty="0"/>
              <a:t>- Et de pôle purement </a:t>
            </a:r>
            <a:r>
              <a:rPr lang="fr-FR" sz="1700" i="1" dirty="0"/>
              <a:t>international</a:t>
            </a:r>
            <a:endParaRPr lang="fr-FR" sz="1700" dirty="0"/>
          </a:p>
          <a:p>
            <a:r>
              <a:rPr lang="fr-FR" sz="1700" dirty="0"/>
              <a:t>Du commerce mondial…</a:t>
            </a:r>
          </a:p>
          <a:p>
            <a:r>
              <a:rPr lang="fr-FR" sz="1700" i="1" dirty="0"/>
              <a:t>Singapour va se satisfaire de devenir la plaque tournante du monde malais, tout comme Shanghai devient celle du monde chinois</a:t>
            </a:r>
            <a:r>
              <a:rPr lang="fr-FR" sz="1700" dirty="0"/>
              <a:t>, JL </a:t>
            </a:r>
            <a:r>
              <a:rPr lang="fr-FR" sz="1700" dirty="0" err="1"/>
              <a:t>Margolin</a:t>
            </a:r>
            <a:r>
              <a:rPr lang="fr-FR" sz="1700" dirty="0"/>
              <a:t>, pp. 408</a:t>
            </a:r>
          </a:p>
          <a:p>
            <a:endParaRPr lang="fr-FR" sz="1700" dirty="0"/>
          </a:p>
          <a:p>
            <a:r>
              <a:rPr lang="fr-FR" sz="1700" dirty="0"/>
              <a:t>*Mais ce processus de réorientation</a:t>
            </a:r>
          </a:p>
          <a:p>
            <a:r>
              <a:rPr lang="fr-FR" sz="1700" dirty="0"/>
              <a:t>Ne va pas se dérouler </a:t>
            </a:r>
            <a:r>
              <a:rPr lang="fr-FR" sz="1700" i="1" dirty="0"/>
              <a:t>sans freins</a:t>
            </a:r>
          </a:p>
          <a:p>
            <a:r>
              <a:rPr lang="fr-FR" sz="1700" dirty="0"/>
              <a:t>Et une situation paradoxale apparaît…</a:t>
            </a:r>
          </a:p>
        </p:txBody>
      </p:sp>
    </p:spTree>
    <p:extLst>
      <p:ext uri="{BB962C8B-B14F-4D97-AF65-F5344CB8AC3E}">
        <p14:creationId xmlns:p14="http://schemas.microsoft.com/office/powerpoint/2010/main" val="108780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13F8-A8A9-6C6E-DCA5-2E4F9FD6A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E5A213-464B-5BBF-E3AE-3F0DF75BE8EB}"/>
              </a:ext>
            </a:extLst>
          </p:cNvPr>
          <p:cNvSpPr/>
          <p:nvPr/>
        </p:nvSpPr>
        <p:spPr>
          <a:xfrm>
            <a:off x="124391" y="95778"/>
            <a:ext cx="3978701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Au cours du XIXe siècle, en </a:t>
            </a:r>
            <a:r>
              <a:rPr lang="fr-FR" sz="1700" i="1" dirty="0"/>
              <a:t>Malaisie</a:t>
            </a:r>
          </a:p>
          <a:p>
            <a:r>
              <a:rPr lang="fr-FR" sz="1700" dirty="0"/>
              <a:t>Les Britanniques vont réorienter leur politique</a:t>
            </a:r>
          </a:p>
          <a:p>
            <a:endParaRPr lang="fr-FR" sz="1700" dirty="0"/>
          </a:p>
          <a:p>
            <a:r>
              <a:rPr lang="fr-FR" sz="1700" dirty="0"/>
              <a:t>*Les trois établissements</a:t>
            </a:r>
          </a:p>
          <a:p>
            <a:r>
              <a:rPr lang="fr-FR" sz="1700" dirty="0"/>
              <a:t>Tout en maintenant leur rôle commercial</a:t>
            </a:r>
          </a:p>
          <a:p>
            <a:r>
              <a:rPr lang="fr-FR" sz="1700" dirty="0"/>
              <a:t>Vont également se muer en bases</a:t>
            </a:r>
          </a:p>
          <a:p>
            <a:r>
              <a:rPr lang="fr-FR" sz="1700" dirty="0"/>
              <a:t>D’une conquête coloniale de la péninsule</a:t>
            </a:r>
          </a:p>
          <a:p>
            <a:endParaRPr lang="fr-FR" sz="1700" dirty="0"/>
          </a:p>
          <a:p>
            <a:r>
              <a:rPr lang="fr-FR" sz="1700" dirty="0"/>
              <a:t>Et la Malaisie deviendra à la fin du siècle</a:t>
            </a:r>
            <a:endParaRPr lang="fr-FR" sz="1700" i="1" dirty="0"/>
          </a:p>
          <a:p>
            <a:r>
              <a:rPr lang="fr-FR" sz="1700" i="1" dirty="0"/>
              <a:t>La vitrine</a:t>
            </a:r>
            <a:r>
              <a:rPr lang="fr-FR" sz="1700" dirty="0"/>
              <a:t> de l’Empire britannique</a:t>
            </a:r>
          </a:p>
          <a:p>
            <a:endParaRPr lang="fr-FR" sz="1700" dirty="0"/>
          </a:p>
          <a:p>
            <a:r>
              <a:rPr lang="fr-FR" sz="1700" dirty="0"/>
              <a:t>*Mais… </a:t>
            </a:r>
          </a:p>
        </p:txBody>
      </p:sp>
      <p:pic>
        <p:nvPicPr>
          <p:cNvPr id="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66FA8D76-E92B-7505-D7A0-038A15C5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D72B790-A26D-EF9C-38B1-3389948B627E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1011D2B-EC6B-1245-03F3-CED8CE460E52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67F388-10E5-D326-A637-44C4F7116782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B78756-EE4A-4799-0D03-91FCB8F53B12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2267DD-7B54-B8EC-540C-BF216EA3B461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F9EA167-4AF4-FA2A-34AC-6A95D1F109EE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923E4A9-8B1B-AC9C-FBDB-A8D97E871317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E56A051-3FAD-A82F-AEC6-55160CBA1181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82256C0-3F07-5BCB-BADA-1AE3A6E58405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B5E8C34-5D33-D539-4F0B-C20EC67DBA7A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E1CFEB-B264-7FAA-3367-64FFD615572E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1DDD9AE-CBB5-2DE7-9D5E-27349A79355E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085CF4B-F19E-3CE4-F544-97C0E473705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988881" y="2487085"/>
            <a:ext cx="399824" cy="11185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8596593-0F6F-F057-2669-10DDCD84D5BC}"/>
              </a:ext>
            </a:extLst>
          </p:cNvPr>
          <p:cNvCxnSpPr>
            <a:cxnSpLocks/>
          </p:cNvCxnSpPr>
          <p:nvPr/>
        </p:nvCxnSpPr>
        <p:spPr>
          <a:xfrm flipV="1">
            <a:off x="5988881" y="109183"/>
            <a:ext cx="1515890" cy="2270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39EB76DC-21BD-8F15-6DC6-72EFCF3A79C2}"/>
              </a:ext>
            </a:extLst>
          </p:cNvPr>
          <p:cNvCxnSpPr>
            <a:cxnSpLocks/>
          </p:cNvCxnSpPr>
          <p:nvPr/>
        </p:nvCxnSpPr>
        <p:spPr>
          <a:xfrm>
            <a:off x="4315522" y="925551"/>
            <a:ext cx="1271597" cy="14537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A77DC897-1F32-2114-560E-069FD1E3DAC0}"/>
              </a:ext>
            </a:extLst>
          </p:cNvPr>
          <p:cNvCxnSpPr>
            <a:cxnSpLocks/>
          </p:cNvCxnSpPr>
          <p:nvPr/>
        </p:nvCxnSpPr>
        <p:spPr>
          <a:xfrm>
            <a:off x="5587119" y="2357003"/>
            <a:ext cx="272869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16D06F54-BB0D-5DC8-927B-D318B8FAD5B0}"/>
              </a:ext>
            </a:extLst>
          </p:cNvPr>
          <p:cNvCxnSpPr>
            <a:cxnSpLocks/>
          </p:cNvCxnSpPr>
          <p:nvPr/>
        </p:nvCxnSpPr>
        <p:spPr>
          <a:xfrm flipH="1" flipV="1">
            <a:off x="5509926" y="1906464"/>
            <a:ext cx="350062" cy="3507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5ADDB2C9-9EF6-59B6-32F0-04DE7626C78E}"/>
              </a:ext>
            </a:extLst>
          </p:cNvPr>
          <p:cNvSpPr/>
          <p:nvPr/>
        </p:nvSpPr>
        <p:spPr>
          <a:xfrm>
            <a:off x="5791099" y="2272790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43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A87D-5874-B29A-18AF-FB4F37F2B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57C0A2-D36D-1DEA-7B22-6B453F8E7F79}"/>
              </a:ext>
            </a:extLst>
          </p:cNvPr>
          <p:cNvSpPr/>
          <p:nvPr/>
        </p:nvSpPr>
        <p:spPr>
          <a:xfrm>
            <a:off x="124391" y="95778"/>
            <a:ext cx="3978701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Cette nouvelle dynamique </a:t>
            </a:r>
            <a:r>
              <a:rPr lang="fr-FR" sz="1700" i="1" dirty="0"/>
              <a:t>coloniale</a:t>
            </a:r>
          </a:p>
          <a:p>
            <a:r>
              <a:rPr lang="fr-FR" sz="1700" dirty="0"/>
              <a:t>Du fait de continuelles </a:t>
            </a:r>
            <a:r>
              <a:rPr lang="fr-FR" sz="1700" i="1" dirty="0"/>
              <a:t>réticences</a:t>
            </a:r>
          </a:p>
          <a:p>
            <a:r>
              <a:rPr lang="fr-FR" sz="1700" dirty="0"/>
              <a:t>Mettra du temps à se mettre en place</a:t>
            </a:r>
          </a:p>
          <a:p>
            <a:endParaRPr lang="fr-FR" sz="1700" dirty="0"/>
          </a:p>
          <a:p>
            <a:r>
              <a:rPr lang="fr-FR" sz="1700" dirty="0"/>
              <a:t>On a pu ainsi parlé</a:t>
            </a:r>
          </a:p>
          <a:p>
            <a:r>
              <a:rPr lang="fr-FR" sz="1700" dirty="0"/>
              <a:t>De </a:t>
            </a:r>
            <a:r>
              <a:rPr lang="fr-FR" sz="1700" i="1" dirty="0"/>
              <a:t>reluctant</a:t>
            </a:r>
            <a:r>
              <a:rPr lang="fr-FR" sz="1700" dirty="0"/>
              <a:t> (réticent) </a:t>
            </a:r>
            <a:r>
              <a:rPr lang="fr-FR" sz="1700" i="1" dirty="0" err="1"/>
              <a:t>colonialism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*Récit de cette </a:t>
            </a:r>
            <a:r>
              <a:rPr lang="fr-FR" sz="1700" i="1" dirty="0"/>
              <a:t>conquête sans projet</a:t>
            </a:r>
          </a:p>
          <a:p>
            <a:r>
              <a:rPr lang="fr-FR" sz="1700" dirty="0"/>
              <a:t>JL </a:t>
            </a:r>
            <a:r>
              <a:rPr lang="fr-FR" sz="1700" dirty="0" err="1"/>
              <a:t>Margolin</a:t>
            </a:r>
            <a:r>
              <a:rPr lang="fr-FR" sz="1700" dirty="0"/>
              <a:t>, p. 415</a:t>
            </a:r>
          </a:p>
          <a:p>
            <a:endParaRPr lang="fr-FR" sz="1700" dirty="0"/>
          </a:p>
          <a:p>
            <a:r>
              <a:rPr lang="fr-FR" sz="1700" dirty="0"/>
              <a:t>*Et dans cette histoire, plusieurs acteurs</a:t>
            </a:r>
          </a:p>
          <a:p>
            <a:r>
              <a:rPr lang="fr-FR" sz="1700" dirty="0"/>
              <a:t>Britanniques, Chinois et sultanats malais</a:t>
            </a:r>
          </a:p>
          <a:p>
            <a:endParaRPr lang="fr-FR" sz="1700" dirty="0"/>
          </a:p>
          <a:p>
            <a:r>
              <a:rPr lang="fr-FR" sz="1700" dirty="0"/>
              <a:t>*Commençons par l’histoire de ces derniers, </a:t>
            </a:r>
            <a:r>
              <a:rPr lang="fr-FR" sz="1700" i="1" dirty="0"/>
              <a:t>les premiers arrivés</a:t>
            </a:r>
          </a:p>
          <a:p>
            <a:r>
              <a:rPr lang="fr-FR" sz="1700" dirty="0"/>
              <a:t>Et pour cela, retour en arrière</a:t>
            </a:r>
          </a:p>
          <a:p>
            <a:r>
              <a:rPr lang="fr-FR" sz="1700" dirty="0"/>
              <a:t>Au XIVe siècle…</a:t>
            </a:r>
          </a:p>
        </p:txBody>
      </p:sp>
      <p:pic>
        <p:nvPicPr>
          <p:cNvPr id="4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CF4F4F04-39D4-665F-46EF-D2AB9D30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5" y="109183"/>
            <a:ext cx="7853503" cy="48004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762352A-4392-0C4E-894C-6427829A992D}"/>
              </a:ext>
            </a:extLst>
          </p:cNvPr>
          <p:cNvSpPr/>
          <p:nvPr/>
        </p:nvSpPr>
        <p:spPr>
          <a:xfrm>
            <a:off x="6262310" y="3605645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3EF421-1207-2CB2-6091-3E15C7664663}"/>
              </a:ext>
            </a:extLst>
          </p:cNvPr>
          <p:cNvSpPr/>
          <p:nvPr/>
        </p:nvSpPr>
        <p:spPr>
          <a:xfrm>
            <a:off x="5587119" y="32327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16E6716-2B4B-E101-F36B-6CE310DA3ADD}"/>
              </a:ext>
            </a:extLst>
          </p:cNvPr>
          <p:cNvSpPr/>
          <p:nvPr/>
        </p:nvSpPr>
        <p:spPr>
          <a:xfrm>
            <a:off x="5262480" y="2710294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C65B74D-E690-DA3A-E04E-3328ABE7AC00}"/>
              </a:ext>
            </a:extLst>
          </p:cNvPr>
          <p:cNvSpPr/>
          <p:nvPr/>
        </p:nvSpPr>
        <p:spPr>
          <a:xfrm>
            <a:off x="6147979" y="298689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AD9EC4-02E1-1601-7476-84D29CE3CD9E}"/>
              </a:ext>
            </a:extLst>
          </p:cNvPr>
          <p:cNvSpPr/>
          <p:nvPr/>
        </p:nvSpPr>
        <p:spPr>
          <a:xfrm>
            <a:off x="8404079" y="35444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037275B-3242-8B13-9462-9BAF1A2B0531}"/>
              </a:ext>
            </a:extLst>
          </p:cNvPr>
          <p:cNvSpPr/>
          <p:nvPr/>
        </p:nvSpPr>
        <p:spPr>
          <a:xfrm>
            <a:off x="9647525" y="317160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284CC3-8660-78F0-6011-B1A9363C2224}"/>
              </a:ext>
            </a:extLst>
          </p:cNvPr>
          <p:cNvSpPr/>
          <p:nvPr/>
        </p:nvSpPr>
        <p:spPr>
          <a:xfrm>
            <a:off x="6041101" y="348333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D7DFBE3-F3A6-B907-E0C0-7CD6F5D04CFA}"/>
              </a:ext>
            </a:extLst>
          </p:cNvPr>
          <p:cNvSpPr/>
          <p:nvPr/>
        </p:nvSpPr>
        <p:spPr>
          <a:xfrm>
            <a:off x="7721797" y="178415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B228E4F-F13B-60FC-6E04-2E2A5F944E06}"/>
              </a:ext>
            </a:extLst>
          </p:cNvPr>
          <p:cNvSpPr/>
          <p:nvPr/>
        </p:nvSpPr>
        <p:spPr>
          <a:xfrm>
            <a:off x="9221999" y="238709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A31CDC-1EDB-23F5-34F2-A416C3510D91}"/>
              </a:ext>
            </a:extLst>
          </p:cNvPr>
          <p:cNvSpPr/>
          <p:nvPr/>
        </p:nvSpPr>
        <p:spPr>
          <a:xfrm>
            <a:off x="5271786" y="167232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B758A69-A4EE-D316-4161-8A0FB843D79D}"/>
              </a:ext>
            </a:extLst>
          </p:cNvPr>
          <p:cNvSpPr/>
          <p:nvPr/>
        </p:nvSpPr>
        <p:spPr>
          <a:xfrm>
            <a:off x="5607162" y="220460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C54A21-FF11-18BB-303E-425C49E55A84}"/>
              </a:ext>
            </a:extLst>
          </p:cNvPr>
          <p:cNvSpPr/>
          <p:nvPr/>
        </p:nvSpPr>
        <p:spPr>
          <a:xfrm>
            <a:off x="4442668" y="159612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A3D5569-B2C2-800A-9E5E-F4DDEA4E502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988881" y="2487085"/>
            <a:ext cx="399824" cy="11185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4DDB80F-9096-B5CB-AA9A-7EFA1B9727A0}"/>
              </a:ext>
            </a:extLst>
          </p:cNvPr>
          <p:cNvCxnSpPr>
            <a:cxnSpLocks/>
          </p:cNvCxnSpPr>
          <p:nvPr/>
        </p:nvCxnSpPr>
        <p:spPr>
          <a:xfrm flipV="1">
            <a:off x="5988881" y="109183"/>
            <a:ext cx="1515890" cy="2270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D67F314-6027-572F-B6B6-467F22B779B3}"/>
              </a:ext>
            </a:extLst>
          </p:cNvPr>
          <p:cNvCxnSpPr>
            <a:cxnSpLocks/>
          </p:cNvCxnSpPr>
          <p:nvPr/>
        </p:nvCxnSpPr>
        <p:spPr>
          <a:xfrm>
            <a:off x="4315522" y="925551"/>
            <a:ext cx="1271597" cy="14537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0F31120-AF65-DF5F-B724-98324C98BFE7}"/>
              </a:ext>
            </a:extLst>
          </p:cNvPr>
          <p:cNvCxnSpPr>
            <a:cxnSpLocks/>
          </p:cNvCxnSpPr>
          <p:nvPr/>
        </p:nvCxnSpPr>
        <p:spPr>
          <a:xfrm>
            <a:off x="5587119" y="2357003"/>
            <a:ext cx="272869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944DB10-5FA9-D6FE-D979-0524207D52D3}"/>
              </a:ext>
            </a:extLst>
          </p:cNvPr>
          <p:cNvCxnSpPr>
            <a:cxnSpLocks/>
          </p:cNvCxnSpPr>
          <p:nvPr/>
        </p:nvCxnSpPr>
        <p:spPr>
          <a:xfrm flipH="1" flipV="1">
            <a:off x="5509926" y="1906464"/>
            <a:ext cx="350062" cy="3507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CFE5B093-9C6C-667B-BE05-F6102C4F66EA}"/>
              </a:ext>
            </a:extLst>
          </p:cNvPr>
          <p:cNvSpPr/>
          <p:nvPr/>
        </p:nvSpPr>
        <p:spPr>
          <a:xfrm>
            <a:off x="5791099" y="2272790"/>
            <a:ext cx="252790" cy="22860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16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3C2A4-7691-0744-C1DC-BC705C18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01 (janv.)\scan0009.jpg">
            <a:extLst>
              <a:ext uri="{FF2B5EF4-FFF2-40B4-BE49-F238E27FC236}">
                <a16:creationId xmlns:a16="http://schemas.microsoft.com/office/drawing/2014/main" id="{C487B00E-5245-9025-44CF-DB6A42D1B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23319" r="6053" b="29711"/>
          <a:stretch/>
        </p:blipFill>
        <p:spPr bwMode="auto">
          <a:xfrm>
            <a:off x="5077337" y="178639"/>
            <a:ext cx="6871859" cy="55084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1D89EEB-6A54-B1C9-8E6A-E8FAEC1E1BA7}"/>
              </a:ext>
            </a:extLst>
          </p:cNvPr>
          <p:cNvSpPr/>
          <p:nvPr/>
        </p:nvSpPr>
        <p:spPr>
          <a:xfrm>
            <a:off x="9420381" y="4031933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D211E5-98BA-823D-6E49-DA6F40A9AE61}"/>
              </a:ext>
            </a:extLst>
          </p:cNvPr>
          <p:cNvSpPr/>
          <p:nvPr/>
        </p:nvSpPr>
        <p:spPr>
          <a:xfrm>
            <a:off x="9135975" y="3170696"/>
            <a:ext cx="252790" cy="228601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266C187-4737-ADFF-338B-0B7BAED42AC2}"/>
              </a:ext>
            </a:extLst>
          </p:cNvPr>
          <p:cNvSpPr/>
          <p:nvPr/>
        </p:nvSpPr>
        <p:spPr>
          <a:xfrm>
            <a:off x="10016554" y="5050592"/>
            <a:ext cx="252790" cy="22860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6A4B31-EC62-D823-F88A-ED9573CDDF48}"/>
              </a:ext>
            </a:extLst>
          </p:cNvPr>
          <p:cNvSpPr/>
          <p:nvPr/>
        </p:nvSpPr>
        <p:spPr>
          <a:xfrm>
            <a:off x="9325207" y="409308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A7DF3E-8803-E76A-280C-A89672E7D0EE}"/>
              </a:ext>
            </a:extLst>
          </p:cNvPr>
          <p:cNvSpPr/>
          <p:nvPr/>
        </p:nvSpPr>
        <p:spPr>
          <a:xfrm>
            <a:off x="9469223" y="4102008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571405-C21E-63D7-B21F-E3088570F1E2}"/>
              </a:ext>
            </a:extLst>
          </p:cNvPr>
          <p:cNvSpPr/>
          <p:nvPr/>
        </p:nvSpPr>
        <p:spPr>
          <a:xfrm>
            <a:off x="9532781" y="4246098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0E9EEA-582C-3EE0-7883-20580AF9A381}"/>
              </a:ext>
            </a:extLst>
          </p:cNvPr>
          <p:cNvSpPr/>
          <p:nvPr/>
        </p:nvSpPr>
        <p:spPr>
          <a:xfrm>
            <a:off x="9503564" y="417208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AB73631-6D12-02F8-5150-A1A63E9FEEE1}"/>
              </a:ext>
            </a:extLst>
          </p:cNvPr>
          <p:cNvSpPr/>
          <p:nvPr/>
        </p:nvSpPr>
        <p:spPr>
          <a:xfrm>
            <a:off x="9388765" y="431617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D7B12-2ECB-6164-5616-DC049F2E93B3}"/>
              </a:ext>
            </a:extLst>
          </p:cNvPr>
          <p:cNvSpPr/>
          <p:nvPr/>
        </p:nvSpPr>
        <p:spPr>
          <a:xfrm>
            <a:off x="5077337" y="151651"/>
            <a:ext cx="12379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00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-1400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160B-E9A2-2E26-F974-526FF58971F8}"/>
              </a:ext>
            </a:extLst>
          </p:cNvPr>
          <p:cNvSpPr/>
          <p:nvPr/>
        </p:nvSpPr>
        <p:spPr>
          <a:xfrm>
            <a:off x="89210" y="95778"/>
            <a:ext cx="4839629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1365-1641 : Genèse des sultanats de la péninsule malaise : Kedah-Perlis, Perak, Kelantan, Terengganu, Pahang, Selangor, </a:t>
            </a:r>
            <a:r>
              <a:rPr lang="fr-FR" sz="1700" b="1" dirty="0" err="1"/>
              <a:t>Negeri</a:t>
            </a:r>
            <a:r>
              <a:rPr lang="fr-FR" sz="1700" b="1" dirty="0"/>
              <a:t> </a:t>
            </a:r>
            <a:r>
              <a:rPr lang="fr-FR" sz="1700" b="1" dirty="0" err="1"/>
              <a:t>Sembilan</a:t>
            </a:r>
            <a:r>
              <a:rPr lang="fr-FR" sz="1700" b="1" dirty="0"/>
              <a:t> et Johore ; Malacca portugaise puis hollandaise</a:t>
            </a:r>
          </a:p>
          <a:p>
            <a:endParaRPr lang="fr-FR" sz="1700" dirty="0"/>
          </a:p>
          <a:p>
            <a:r>
              <a:rPr lang="fr-FR" sz="1700" dirty="0"/>
              <a:t>*Au XIVe siècle, entre…</a:t>
            </a:r>
          </a:p>
          <a:p>
            <a:r>
              <a:rPr lang="fr-FR" sz="1700" dirty="0"/>
              <a:t>Le Siam d’Ayuthia (1350-1767) au nord, qui vient d’apparaitre sur les ruines de l’Empire khmer</a:t>
            </a:r>
          </a:p>
          <a:p>
            <a:endParaRPr lang="fr-FR" sz="1700" dirty="0"/>
          </a:p>
          <a:p>
            <a:r>
              <a:rPr lang="fr-FR" sz="1700" dirty="0"/>
              <a:t>Et le </a:t>
            </a:r>
            <a:r>
              <a:rPr lang="fr-FR" sz="1700" dirty="0" err="1"/>
              <a:t>Majapahit</a:t>
            </a:r>
            <a:r>
              <a:rPr lang="fr-FR" sz="1700" dirty="0"/>
              <a:t> (1292-1478) au sud</a:t>
            </a:r>
          </a:p>
          <a:p>
            <a:r>
              <a:rPr lang="fr-FR" sz="1700" dirty="0"/>
              <a:t>Puissance javanaise </a:t>
            </a:r>
            <a:r>
              <a:rPr lang="fr-FR" sz="1600" dirty="0"/>
              <a:t>dominant l’archipel indonésienne…</a:t>
            </a:r>
          </a:p>
          <a:p>
            <a:endParaRPr lang="fr-FR" sz="1700" dirty="0"/>
          </a:p>
          <a:p>
            <a:r>
              <a:rPr lang="fr-FR" sz="1700" dirty="0"/>
              <a:t>*Différents royaumes hindouistes</a:t>
            </a:r>
          </a:p>
          <a:p>
            <a:r>
              <a:rPr lang="fr-FR" sz="1700" dirty="0"/>
              <a:t>Se partagent la péninsule malaise…</a:t>
            </a:r>
          </a:p>
          <a:p>
            <a:endParaRPr lang="fr-FR" sz="1700" dirty="0"/>
          </a:p>
          <a:p>
            <a:r>
              <a:rPr lang="fr-FR" sz="1700" dirty="0"/>
              <a:t>*Le royaume de Patani, sous suzeraineté siamoise</a:t>
            </a:r>
          </a:p>
          <a:p>
            <a:endParaRPr lang="fr-FR" sz="1700" dirty="0"/>
          </a:p>
          <a:p>
            <a:r>
              <a:rPr lang="fr-FR" sz="1700" dirty="0"/>
              <a:t>*Et cinq autres royaumes</a:t>
            </a:r>
          </a:p>
          <a:p>
            <a:r>
              <a:rPr lang="fr-FR" sz="1700" dirty="0"/>
              <a:t>Cités dans le </a:t>
            </a:r>
            <a:r>
              <a:rPr lang="fr-FR" sz="1700" i="1" dirty="0" err="1"/>
              <a:t>Nagarakertagama</a:t>
            </a:r>
            <a:r>
              <a:rPr lang="fr-FR" sz="1700" dirty="0"/>
              <a:t> , poème épique de 1365, comme tributaires du </a:t>
            </a:r>
            <a:r>
              <a:rPr lang="fr-FR" sz="1700" dirty="0" err="1"/>
              <a:t>Majapahit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Terengganu, Kelantan, Kedah</a:t>
            </a:r>
          </a:p>
          <a:p>
            <a:r>
              <a:rPr lang="fr-FR" sz="1700" dirty="0"/>
              <a:t>Pahang et Selangor…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566728B-3CD5-7E96-ED77-7901EE4075CA}"/>
              </a:ext>
            </a:extLst>
          </p:cNvPr>
          <p:cNvSpPr/>
          <p:nvPr/>
        </p:nvSpPr>
        <p:spPr>
          <a:xfrm>
            <a:off x="1818579" y="3979696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252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94356</TotalTime>
  <Words>2107</Words>
  <Application>Microsoft Office PowerPoint</Application>
  <PresentationFormat>Grand écran</PresentationFormat>
  <Paragraphs>323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2025-04-29T09:57:55Z</dcterms:modified>
</cp:coreProperties>
</file>