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3366" r:id="rId2"/>
    <p:sldId id="13355" r:id="rId3"/>
    <p:sldId id="12612" r:id="rId4"/>
    <p:sldId id="13356" r:id="rId5"/>
    <p:sldId id="13186" r:id="rId6"/>
    <p:sldId id="13367" r:id="rId7"/>
    <p:sldId id="13237" r:id="rId8"/>
    <p:sldId id="13372" r:id="rId9"/>
    <p:sldId id="13374" r:id="rId10"/>
    <p:sldId id="13228" r:id="rId11"/>
    <p:sldId id="13197" r:id="rId12"/>
    <p:sldId id="13368" r:id="rId13"/>
    <p:sldId id="1001" r:id="rId14"/>
    <p:sldId id="13424" r:id="rId15"/>
    <p:sldId id="13369" r:id="rId16"/>
    <p:sldId id="13370" r:id="rId17"/>
    <p:sldId id="12613" r:id="rId18"/>
    <p:sldId id="13196" r:id="rId19"/>
    <p:sldId id="1335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CF307-8BA0-448D-9B8F-1250907647B5}" v="1" dt="2025-05-13T10:00:01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544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C0CF307-8BA0-448D-9B8F-1250907647B5}"/>
    <pc:docChg chg="custSel addSld delSld modSld">
      <pc:chgData name="Christophe JENTA" userId="8d1209f4831e9c53" providerId="LiveId" clId="{3C0CF307-8BA0-448D-9B8F-1250907647B5}" dt="2025-05-13T10:00:18.097" v="16" actId="478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3490898107" sldId="1001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665540087" sldId="12613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3:01.848" v="11" actId="47"/>
        <pc:sldMkLst>
          <pc:docMk/>
          <pc:sldMk cId="4104751075" sldId="13192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2040728144" sldId="13196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2627594343" sldId="13197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917375481" sldId="13228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  <pc:sldChg chg="del">
        <pc:chgData name="Christophe JENTA" userId="8d1209f4831e9c53" providerId="LiveId" clId="{3C0CF307-8BA0-448D-9B8F-1250907647B5}" dt="2025-04-29T10:02:59.072" v="8" actId="47"/>
        <pc:sldMkLst>
          <pc:docMk/>
          <pc:sldMk cId="2611874281" sldId="13310"/>
        </pc:sldMkLst>
      </pc:sldChg>
      <pc:sldChg chg="del">
        <pc:chgData name="Christophe JENTA" userId="8d1209f4831e9c53" providerId="LiveId" clId="{3C0CF307-8BA0-448D-9B8F-1250907647B5}" dt="2025-04-29T10:02:58.848" v="7" actId="47"/>
        <pc:sldMkLst>
          <pc:docMk/>
          <pc:sldMk cId="1826041737" sldId="13311"/>
        </pc:sldMkLst>
      </pc:sldChg>
      <pc:sldChg chg="del">
        <pc:chgData name="Christophe JENTA" userId="8d1209f4831e9c53" providerId="LiveId" clId="{3C0CF307-8BA0-448D-9B8F-1250907647B5}" dt="2025-04-29T10:02:58.399" v="6" actId="47"/>
        <pc:sldMkLst>
          <pc:docMk/>
          <pc:sldMk cId="2870786359" sldId="13312"/>
        </pc:sldMkLst>
      </pc:sldChg>
      <pc:sldChg chg="del">
        <pc:chgData name="Christophe JENTA" userId="8d1209f4831e9c53" providerId="LiveId" clId="{3C0CF307-8BA0-448D-9B8F-1250907647B5}" dt="2025-04-29T10:02:58.249" v="5" actId="47"/>
        <pc:sldMkLst>
          <pc:docMk/>
          <pc:sldMk cId="4184556983" sldId="13313"/>
        </pc:sldMkLst>
      </pc:sldChg>
      <pc:sldChg chg="del">
        <pc:chgData name="Christophe JENTA" userId="8d1209f4831e9c53" providerId="LiveId" clId="{3C0CF307-8BA0-448D-9B8F-1250907647B5}" dt="2025-04-29T10:02:58.065" v="4" actId="47"/>
        <pc:sldMkLst>
          <pc:docMk/>
          <pc:sldMk cId="3401878438" sldId="13314"/>
        </pc:sldMkLst>
      </pc:sldChg>
      <pc:sldChg chg="del">
        <pc:chgData name="Christophe JENTA" userId="8d1209f4831e9c53" providerId="LiveId" clId="{3C0CF307-8BA0-448D-9B8F-1250907647B5}" dt="2025-04-29T10:02:57.552" v="2" actId="47"/>
        <pc:sldMkLst>
          <pc:docMk/>
          <pc:sldMk cId="2131091472" sldId="13316"/>
        </pc:sldMkLst>
      </pc:sldChg>
      <pc:sldChg chg="del">
        <pc:chgData name="Christophe JENTA" userId="8d1209f4831e9c53" providerId="LiveId" clId="{3C0CF307-8BA0-448D-9B8F-1250907647B5}" dt="2025-04-29T10:02:59.608" v="9" actId="47"/>
        <pc:sldMkLst>
          <pc:docMk/>
          <pc:sldMk cId="3540542834" sldId="13317"/>
        </pc:sldMkLst>
      </pc:sldChg>
      <pc:sldChg chg="del">
        <pc:chgData name="Christophe JENTA" userId="8d1209f4831e9c53" providerId="LiveId" clId="{3C0CF307-8BA0-448D-9B8F-1250907647B5}" dt="2025-04-29T10:02:57.708" v="3" actId="47"/>
        <pc:sldMkLst>
          <pc:docMk/>
          <pc:sldMk cId="2928770195" sldId="13319"/>
        </pc:sldMkLst>
      </pc:sldChg>
      <pc:sldChg chg="del">
        <pc:chgData name="Christophe JENTA" userId="8d1209f4831e9c53" providerId="LiveId" clId="{3C0CF307-8BA0-448D-9B8F-1250907647B5}" dt="2025-04-29T10:02:57.344" v="1" actId="47"/>
        <pc:sldMkLst>
          <pc:docMk/>
          <pc:sldMk cId="3196238569" sldId="13320"/>
        </pc:sldMkLst>
      </pc:sldChg>
      <pc:sldChg chg="modSp mod">
        <pc:chgData name="Christophe JENTA" userId="8d1209f4831e9c53" providerId="LiveId" clId="{3C0CF307-8BA0-448D-9B8F-1250907647B5}" dt="2025-04-29T10:20:23.750" v="12" actId="20577"/>
        <pc:sldMkLst>
          <pc:docMk/>
          <pc:sldMk cId="2265437348" sldId="13356"/>
        </pc:sldMkLst>
        <pc:spChg chg="mod">
          <ac:chgData name="Christophe JENTA" userId="8d1209f4831e9c53" providerId="LiveId" clId="{3C0CF307-8BA0-448D-9B8F-1250907647B5}" dt="2025-04-29T10:20:23.750" v="12" actId="20577"/>
          <ac:spMkLst>
            <pc:docMk/>
            <pc:sldMk cId="2265437348" sldId="13356"/>
            <ac:spMk id="3" creationId="{F6F32E8C-34FD-AD75-4D05-C80DB8CA8A4B}"/>
          </ac:spMkLst>
        </pc:spChg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1585258681" sldId="13357"/>
        </pc:sldMkLst>
      </pc:sldChg>
      <pc:sldChg chg="del">
        <pc:chgData name="Christophe JENTA" userId="8d1209f4831e9c53" providerId="LiveId" clId="{3C0CF307-8BA0-448D-9B8F-1250907647B5}" dt="2025-04-29T10:03:01.381" v="1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3665720077" sldId="13368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1832043419" sldId="13369"/>
        </pc:sldMkLst>
      </pc:sldChg>
      <pc:sldChg chg="add del">
        <pc:chgData name="Christophe JENTA" userId="8d1209f4831e9c53" providerId="LiveId" clId="{3C0CF307-8BA0-448D-9B8F-1250907647B5}" dt="2025-05-13T10:00:01.117" v="14"/>
        <pc:sldMkLst>
          <pc:docMk/>
          <pc:sldMk cId="1257712248" sldId="13370"/>
        </pc:sldMkLst>
      </pc:sldChg>
      <pc:sldChg chg="add">
        <pc:chgData name="Christophe JENTA" userId="8d1209f4831e9c53" providerId="LiveId" clId="{3C0CF307-8BA0-448D-9B8F-1250907647B5}" dt="2025-05-13T10:00:01.117" v="14"/>
        <pc:sldMkLst>
          <pc:docMk/>
          <pc:sldMk cId="2315867698" sldId="13372"/>
        </pc:sldMkLst>
      </pc:sldChg>
      <pc:sldChg chg="add del">
        <pc:chgData name="Christophe JENTA" userId="8d1209f4831e9c53" providerId="LiveId" clId="{3C0CF307-8BA0-448D-9B8F-1250907647B5}" dt="2025-05-13T10:00:04.383" v="15" actId="47"/>
        <pc:sldMkLst>
          <pc:docMk/>
          <pc:sldMk cId="3521599422" sldId="13373"/>
        </pc:sldMkLst>
      </pc:sldChg>
      <pc:sldChg chg="add">
        <pc:chgData name="Christophe JENTA" userId="8d1209f4831e9c53" providerId="LiveId" clId="{3C0CF307-8BA0-448D-9B8F-1250907647B5}" dt="2025-05-13T10:00:01.117" v="14"/>
        <pc:sldMkLst>
          <pc:docMk/>
          <pc:sldMk cId="2648069876" sldId="13374"/>
        </pc:sldMkLst>
      </pc:sldChg>
      <pc:sldChg chg="delSp add mod">
        <pc:chgData name="Christophe JENTA" userId="8d1209f4831e9c53" providerId="LiveId" clId="{3C0CF307-8BA0-448D-9B8F-1250907647B5}" dt="2025-05-13T10:00:18.097" v="16" actId="478"/>
        <pc:sldMkLst>
          <pc:docMk/>
          <pc:sldMk cId="3562991253" sldId="13424"/>
        </pc:sldMkLst>
        <pc:picChg chg="del">
          <ac:chgData name="Christophe JENTA" userId="8d1209f4831e9c53" providerId="LiveId" clId="{3C0CF307-8BA0-448D-9B8F-1250907647B5}" dt="2025-05-13T10:00:18.097" v="16" actId="478"/>
          <ac:picMkLst>
            <pc:docMk/>
            <pc:sldMk cId="3562991253" sldId="13424"/>
            <ac:picMk id="20" creationId="{7543054C-7E10-0B8B-15F4-D41A8FBF451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2773-F95C-3F2A-C1A1-3B45CDD0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7F2A71-16E6-64D7-6989-D21E0AB497BD}"/>
              </a:ext>
            </a:extLst>
          </p:cNvPr>
          <p:cNvSpPr/>
          <p:nvPr/>
        </p:nvSpPr>
        <p:spPr>
          <a:xfrm>
            <a:off x="109181" y="138700"/>
            <a:ext cx="4215939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*1480-1500 : Arrivée de l’Islam par le sud…</a:t>
            </a:r>
          </a:p>
          <a:p>
            <a:endParaRPr lang="fr-FR" sz="1700" dirty="0"/>
          </a:p>
          <a:p>
            <a:r>
              <a:rPr lang="fr-FR" sz="1700" dirty="0"/>
              <a:t>Et comme dans le monde malais</a:t>
            </a:r>
          </a:p>
          <a:p>
            <a:r>
              <a:rPr lang="fr-FR" sz="1700" dirty="0"/>
              <a:t>Au sud, apparition de sultanats</a:t>
            </a:r>
          </a:p>
          <a:p>
            <a:endParaRPr lang="fr-FR" sz="1700" dirty="0"/>
          </a:p>
          <a:p>
            <a:r>
              <a:rPr lang="fr-FR" sz="1700" dirty="0"/>
              <a:t>*Dans les Îles Sulu</a:t>
            </a:r>
          </a:p>
          <a:p>
            <a:endParaRPr lang="fr-FR" sz="1700" dirty="0"/>
          </a:p>
          <a:p>
            <a:r>
              <a:rPr lang="fr-FR" sz="1700" dirty="0"/>
              <a:t>*Puis à Mindanao</a:t>
            </a:r>
          </a:p>
          <a:p>
            <a:r>
              <a:rPr lang="fr-FR" sz="1700" dirty="0"/>
              <a:t>La grande île du sud des Philippines</a:t>
            </a:r>
          </a:p>
          <a:p>
            <a:endParaRPr lang="fr-FR" sz="1700" dirty="0"/>
          </a:p>
          <a:p>
            <a:r>
              <a:rPr lang="fr-FR" sz="1700" dirty="0"/>
              <a:t>*1480 : Arrivée de l’Islam au sud</a:t>
            </a:r>
          </a:p>
          <a:p>
            <a:r>
              <a:rPr lang="fr-FR" sz="1700" dirty="0"/>
              <a:t>*1511 : Arrivée des Européens…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64B976-8AA3-EF0E-6954-B57F8A68B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917" t="28744" r="47688" b="22753"/>
          <a:stretch/>
        </p:blipFill>
        <p:spPr>
          <a:xfrm rot="16200000">
            <a:off x="5630449" y="-1050912"/>
            <a:ext cx="5289343" cy="7642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975461-EC54-0C31-5519-48ED28F825D4}"/>
              </a:ext>
            </a:extLst>
          </p:cNvPr>
          <p:cNvSpPr/>
          <p:nvPr/>
        </p:nvSpPr>
        <p:spPr>
          <a:xfrm>
            <a:off x="4454013" y="125523"/>
            <a:ext cx="1237957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400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-1500</a:t>
            </a:r>
          </a:p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1500-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C9A500-AEDC-82BB-9F16-8E06659E7F1F}"/>
              </a:ext>
            </a:extLst>
          </p:cNvPr>
          <p:cNvSpPr/>
          <p:nvPr/>
        </p:nvSpPr>
        <p:spPr>
          <a:xfrm>
            <a:off x="7675263" y="4147952"/>
            <a:ext cx="151008" cy="13666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57826D-FAB3-AF49-BE11-87547E7E1F8E}"/>
              </a:ext>
            </a:extLst>
          </p:cNvPr>
          <p:cNvSpPr/>
          <p:nvPr/>
        </p:nvSpPr>
        <p:spPr>
          <a:xfrm>
            <a:off x="5063159" y="181897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8144F6E-F6D6-34AE-C4CC-6D12ADB920CE}"/>
              </a:ext>
            </a:extLst>
          </p:cNvPr>
          <p:cNvSpPr/>
          <p:nvPr/>
        </p:nvSpPr>
        <p:spPr>
          <a:xfrm>
            <a:off x="5997677" y="2349918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EB85769-D860-5FA4-8F80-D33FA97C29E6}"/>
              </a:ext>
            </a:extLst>
          </p:cNvPr>
          <p:cNvSpPr/>
          <p:nvPr/>
        </p:nvSpPr>
        <p:spPr>
          <a:xfrm>
            <a:off x="6455980" y="3276600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5658A7-90D3-FFDA-E605-17B4AC14A43B}"/>
              </a:ext>
            </a:extLst>
          </p:cNvPr>
          <p:cNvSpPr/>
          <p:nvPr/>
        </p:nvSpPr>
        <p:spPr>
          <a:xfrm>
            <a:off x="7421015" y="3995552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94F9873-AE5F-46AD-A64C-5B509A2ED444}"/>
              </a:ext>
            </a:extLst>
          </p:cNvPr>
          <p:cNvSpPr/>
          <p:nvPr/>
        </p:nvSpPr>
        <p:spPr>
          <a:xfrm>
            <a:off x="10498800" y="3429000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26C580-7825-D810-0AD1-D6970456B952}"/>
              </a:ext>
            </a:extLst>
          </p:cNvPr>
          <p:cNvCxnSpPr>
            <a:cxnSpLocks/>
            <a:stCxn id="12" idx="6"/>
            <a:endCxn id="13" idx="1"/>
          </p:cNvCxnSpPr>
          <p:nvPr/>
        </p:nvCxnSpPr>
        <p:spPr>
          <a:xfrm>
            <a:off x="5214167" y="1895176"/>
            <a:ext cx="805625" cy="4770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8380062-F602-E26F-74BD-3AC372E402FB}"/>
              </a:ext>
            </a:extLst>
          </p:cNvPr>
          <p:cNvCxnSpPr>
            <a:cxnSpLocks/>
            <a:stCxn id="13" idx="5"/>
            <a:endCxn id="14" idx="1"/>
          </p:cNvCxnSpPr>
          <p:nvPr/>
        </p:nvCxnSpPr>
        <p:spPr>
          <a:xfrm>
            <a:off x="6126570" y="2480000"/>
            <a:ext cx="351525" cy="8189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67C1166-F1C3-1ED3-388F-33212F28BC7D}"/>
              </a:ext>
            </a:extLst>
          </p:cNvPr>
          <p:cNvCxnSpPr>
            <a:cxnSpLocks/>
            <a:stCxn id="14" idx="5"/>
            <a:endCxn id="15" idx="1"/>
          </p:cNvCxnSpPr>
          <p:nvPr/>
        </p:nvCxnSpPr>
        <p:spPr>
          <a:xfrm>
            <a:off x="6584873" y="3406682"/>
            <a:ext cx="858257" cy="6111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9466783-3E00-9697-6E01-651F628C47B0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10235381" y="3581400"/>
            <a:ext cx="338923" cy="34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410C2D5-CF14-1B36-FD24-F46138F152BC}"/>
              </a:ext>
            </a:extLst>
          </p:cNvPr>
          <p:cNvCxnSpPr>
            <a:cxnSpLocks/>
            <a:stCxn id="15" idx="6"/>
          </p:cNvCxnSpPr>
          <p:nvPr/>
        </p:nvCxnSpPr>
        <p:spPr>
          <a:xfrm flipV="1">
            <a:off x="7572023" y="3927400"/>
            <a:ext cx="2663358" cy="144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A8B91EB-9AD6-F2FD-DA4D-10EE9B6020B6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498800" y="2922595"/>
            <a:ext cx="75504" cy="5064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7B5341C-AEEF-1C51-00B5-5E73E30ED0D0}"/>
              </a:ext>
            </a:extLst>
          </p:cNvPr>
          <p:cNvCxnSpPr>
            <a:cxnSpLocks/>
          </p:cNvCxnSpPr>
          <p:nvPr/>
        </p:nvCxnSpPr>
        <p:spPr>
          <a:xfrm flipV="1">
            <a:off x="6253523" y="2009685"/>
            <a:ext cx="2021597" cy="61552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9A1579C-2568-8C17-A3F6-55B7672F1695}"/>
              </a:ext>
            </a:extLst>
          </p:cNvPr>
          <p:cNvCxnSpPr>
            <a:cxnSpLocks/>
          </p:cNvCxnSpPr>
          <p:nvPr/>
        </p:nvCxnSpPr>
        <p:spPr>
          <a:xfrm flipV="1">
            <a:off x="7818060" y="3581400"/>
            <a:ext cx="395029" cy="46772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18AFAFE-5C86-C579-D76B-836BC0B03677}"/>
              </a:ext>
            </a:extLst>
          </p:cNvPr>
          <p:cNvCxnSpPr>
            <a:cxnSpLocks/>
          </p:cNvCxnSpPr>
          <p:nvPr/>
        </p:nvCxnSpPr>
        <p:spPr>
          <a:xfrm flipV="1">
            <a:off x="9497961" y="1651819"/>
            <a:ext cx="353962" cy="252964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8A4462F-A549-CD98-4667-A103D9F0CCAD}"/>
              </a:ext>
            </a:extLst>
          </p:cNvPr>
          <p:cNvCxnSpPr>
            <a:cxnSpLocks/>
          </p:cNvCxnSpPr>
          <p:nvPr/>
        </p:nvCxnSpPr>
        <p:spPr>
          <a:xfrm>
            <a:off x="8629570" y="1541543"/>
            <a:ext cx="896167" cy="353633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92A2855-E478-82E9-017C-6559A7FF37A3}"/>
              </a:ext>
            </a:extLst>
          </p:cNvPr>
          <p:cNvCxnSpPr>
            <a:cxnSpLocks/>
          </p:cNvCxnSpPr>
          <p:nvPr/>
        </p:nvCxnSpPr>
        <p:spPr>
          <a:xfrm flipV="1">
            <a:off x="8303384" y="1575619"/>
            <a:ext cx="326186" cy="329164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93D9CB2-D085-81DE-A526-3F6F82780F60}"/>
              </a:ext>
            </a:extLst>
          </p:cNvPr>
          <p:cNvCxnSpPr>
            <a:cxnSpLocks/>
          </p:cNvCxnSpPr>
          <p:nvPr/>
        </p:nvCxnSpPr>
        <p:spPr>
          <a:xfrm flipH="1">
            <a:off x="9525737" y="2792513"/>
            <a:ext cx="919674" cy="130082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9457410-D715-CA6D-594A-628462EDE9C8}"/>
              </a:ext>
            </a:extLst>
          </p:cNvPr>
          <p:cNvCxnSpPr>
            <a:cxnSpLocks/>
          </p:cNvCxnSpPr>
          <p:nvPr/>
        </p:nvCxnSpPr>
        <p:spPr>
          <a:xfrm flipH="1">
            <a:off x="9647599" y="2900277"/>
            <a:ext cx="797812" cy="91004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2BAEB16-4F90-BDE3-6E51-E1145CB268B3}"/>
              </a:ext>
            </a:extLst>
          </p:cNvPr>
          <p:cNvCxnSpPr>
            <a:cxnSpLocks/>
          </p:cNvCxnSpPr>
          <p:nvPr/>
        </p:nvCxnSpPr>
        <p:spPr>
          <a:xfrm flipV="1">
            <a:off x="6606988" y="3206970"/>
            <a:ext cx="814027" cy="84466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F6604B9-AEFA-DBD6-F064-D27A609374C3}"/>
              </a:ext>
            </a:extLst>
          </p:cNvPr>
          <p:cNvCxnSpPr>
            <a:cxnSpLocks/>
          </p:cNvCxnSpPr>
          <p:nvPr/>
        </p:nvCxnSpPr>
        <p:spPr>
          <a:xfrm>
            <a:off x="5824706" y="612688"/>
            <a:ext cx="627418" cy="1287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D1722D5-D211-7928-63FF-477958DE33D3}"/>
              </a:ext>
            </a:extLst>
          </p:cNvPr>
          <p:cNvCxnSpPr>
            <a:cxnSpLocks/>
          </p:cNvCxnSpPr>
          <p:nvPr/>
        </p:nvCxnSpPr>
        <p:spPr>
          <a:xfrm>
            <a:off x="5824706" y="309716"/>
            <a:ext cx="6274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5515F7F4-2C11-03F0-C5F5-52161A4B0484}"/>
              </a:ext>
            </a:extLst>
          </p:cNvPr>
          <p:cNvSpPr/>
          <p:nvPr/>
        </p:nvSpPr>
        <p:spPr>
          <a:xfrm>
            <a:off x="8199616" y="426984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886259D-BAEB-F22F-01CC-C60AB7487C1A}"/>
              </a:ext>
            </a:extLst>
          </p:cNvPr>
          <p:cNvSpPr/>
          <p:nvPr/>
        </p:nvSpPr>
        <p:spPr>
          <a:xfrm>
            <a:off x="9910070" y="4405682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8C830FE-D904-8F61-1C71-86C0E66F7857}"/>
              </a:ext>
            </a:extLst>
          </p:cNvPr>
          <p:cNvSpPr/>
          <p:nvPr/>
        </p:nvSpPr>
        <p:spPr>
          <a:xfrm>
            <a:off x="9268483" y="4364505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7F10057-765D-DC52-F7DE-EA89DD544CA6}"/>
              </a:ext>
            </a:extLst>
          </p:cNvPr>
          <p:cNvSpPr/>
          <p:nvPr/>
        </p:nvSpPr>
        <p:spPr>
          <a:xfrm>
            <a:off x="9067182" y="4522431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63EF5B7-04B6-7196-5429-6D7525A97F93}"/>
              </a:ext>
            </a:extLst>
          </p:cNvPr>
          <p:cNvSpPr/>
          <p:nvPr/>
        </p:nvSpPr>
        <p:spPr>
          <a:xfrm>
            <a:off x="5915063" y="1581321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183C9DA-1FC1-D65A-AFF9-7240E958DFB3}"/>
              </a:ext>
            </a:extLst>
          </p:cNvPr>
          <p:cNvSpPr/>
          <p:nvPr/>
        </p:nvSpPr>
        <p:spPr>
          <a:xfrm>
            <a:off x="6001173" y="17412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38AA3EE-3A2A-5632-8937-2F51B63236A0}"/>
              </a:ext>
            </a:extLst>
          </p:cNvPr>
          <p:cNvSpPr/>
          <p:nvPr/>
        </p:nvSpPr>
        <p:spPr>
          <a:xfrm>
            <a:off x="6189077" y="186736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BCB06E8-A411-4BBE-9D85-633D1301344B}"/>
              </a:ext>
            </a:extLst>
          </p:cNvPr>
          <p:cNvSpPr/>
          <p:nvPr/>
        </p:nvSpPr>
        <p:spPr>
          <a:xfrm>
            <a:off x="5736978" y="1636323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9CCF650-A8C2-A529-6C4B-11C682348B23}"/>
              </a:ext>
            </a:extLst>
          </p:cNvPr>
          <p:cNvSpPr/>
          <p:nvPr/>
        </p:nvSpPr>
        <p:spPr>
          <a:xfrm>
            <a:off x="6156246" y="204971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1921202-4D61-CF20-A89C-097D077882F1}"/>
              </a:ext>
            </a:extLst>
          </p:cNvPr>
          <p:cNvSpPr/>
          <p:nvPr/>
        </p:nvSpPr>
        <p:spPr>
          <a:xfrm>
            <a:off x="5958499" y="221182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012561E-4D22-FD65-4B68-3D1E5A54A442}"/>
              </a:ext>
            </a:extLst>
          </p:cNvPr>
          <p:cNvSpPr/>
          <p:nvPr/>
        </p:nvSpPr>
        <p:spPr>
          <a:xfrm>
            <a:off x="6117069" y="228763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3A5DB70-CE76-0426-C2A2-9FE3E75424B1}"/>
              </a:ext>
            </a:extLst>
          </p:cNvPr>
          <p:cNvSpPr/>
          <p:nvPr/>
        </p:nvSpPr>
        <p:spPr>
          <a:xfrm>
            <a:off x="9832946" y="14698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1C5DC12-6ACC-0454-A056-7480E8C47F6B}"/>
              </a:ext>
            </a:extLst>
          </p:cNvPr>
          <p:cNvSpPr/>
          <p:nvPr/>
        </p:nvSpPr>
        <p:spPr>
          <a:xfrm>
            <a:off x="9314220" y="176562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84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BA69F-035F-24B3-5676-1299C26FD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11250-11C3-296E-DEC5-FD66F81CC93B}"/>
              </a:ext>
            </a:extLst>
          </p:cNvPr>
          <p:cNvSpPr/>
          <p:nvPr/>
        </p:nvSpPr>
        <p:spPr>
          <a:xfrm>
            <a:off x="109181" y="109182"/>
            <a:ext cx="4429364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A Manille…</a:t>
            </a:r>
          </a:p>
          <a:p>
            <a:r>
              <a:rPr lang="fr-FR" sz="1700" dirty="0"/>
              <a:t>Dans le quartier de l’</a:t>
            </a:r>
            <a:r>
              <a:rPr lang="fr-FR" sz="1700" i="1" dirty="0"/>
              <a:t>Intramuros </a:t>
            </a:r>
            <a:r>
              <a:rPr lang="fr-FR" sz="1700" dirty="0"/>
              <a:t>vit une élite de </a:t>
            </a:r>
            <a:r>
              <a:rPr lang="fr-FR" sz="1700" i="1" dirty="0" err="1"/>
              <a:t>Peninsulares</a:t>
            </a:r>
            <a:r>
              <a:rPr lang="fr-FR" sz="1700" dirty="0"/>
              <a:t> (Espagnols) et de </a:t>
            </a:r>
            <a:r>
              <a:rPr lang="fr-FR" sz="1700" i="1" dirty="0"/>
              <a:t>mestizos</a:t>
            </a:r>
            <a:r>
              <a:rPr lang="fr-FR" sz="1700" dirty="0"/>
              <a:t> (métis)</a:t>
            </a:r>
            <a:endParaRPr lang="fr-FR" sz="1700" i="1" dirty="0"/>
          </a:p>
          <a:p>
            <a:endParaRPr lang="fr-FR" sz="1200" i="1" dirty="0"/>
          </a:p>
          <a:p>
            <a:r>
              <a:rPr lang="fr-FR" sz="1700" dirty="0"/>
              <a:t>- En périphérie de la ville vivent</a:t>
            </a:r>
          </a:p>
          <a:p>
            <a:r>
              <a:rPr lang="fr-FR" sz="1700" dirty="0"/>
              <a:t>Des </a:t>
            </a:r>
            <a:r>
              <a:rPr lang="fr-FR" sz="1700" i="1" dirty="0" err="1"/>
              <a:t>Indios</a:t>
            </a:r>
            <a:r>
              <a:rPr lang="fr-FR" sz="1700" dirty="0"/>
              <a:t>, Philippins et des commerçants chinois </a:t>
            </a:r>
            <a:r>
              <a:rPr lang="fr-FR" sz="1700" u="sng" dirty="0"/>
              <a:t>indispensables</a:t>
            </a:r>
          </a:p>
          <a:p>
            <a:r>
              <a:rPr lang="fr-FR" sz="1700" dirty="0"/>
              <a:t>Et tous participent au commerce du </a:t>
            </a:r>
            <a:r>
              <a:rPr lang="fr-FR" sz="1700" i="1" dirty="0"/>
              <a:t>Galion</a:t>
            </a:r>
            <a:r>
              <a:rPr lang="fr-FR" sz="1700" dirty="0"/>
              <a:t>…</a:t>
            </a:r>
          </a:p>
          <a:p>
            <a:endParaRPr lang="fr-FR" sz="1200" dirty="0"/>
          </a:p>
          <a:p>
            <a:r>
              <a:rPr lang="fr-FR" sz="1700" dirty="0"/>
              <a:t>b) Partis de Manille…</a:t>
            </a:r>
          </a:p>
          <a:p>
            <a:r>
              <a:rPr lang="fr-FR" sz="1700" dirty="0"/>
              <a:t>Ces commerçants arrivent en Chine (Amoy)</a:t>
            </a:r>
          </a:p>
          <a:p>
            <a:r>
              <a:rPr lang="fr-FR" sz="1700" dirty="0"/>
              <a:t>Ils échangent des produits chinois contre</a:t>
            </a:r>
          </a:p>
          <a:p>
            <a:r>
              <a:rPr lang="fr-FR" sz="1700" dirty="0"/>
              <a:t>Des produits américains ou de l’argent mexicain NB : Capitaux d’achat avancés par l’Eglise</a:t>
            </a:r>
          </a:p>
          <a:p>
            <a:endParaRPr lang="fr-FR" sz="1700" dirty="0"/>
          </a:p>
          <a:p>
            <a:r>
              <a:rPr lang="fr-FR" sz="1700" dirty="0"/>
              <a:t>c) A Manille, les produits chinois rejoignent et traversent le Mexique (Acapulco-Vera Cruz : 500 km) ; Puis l’Europe (Séville ; Cadix en 1717)</a:t>
            </a:r>
          </a:p>
          <a:p>
            <a:endParaRPr lang="fr-FR" sz="1700" dirty="0"/>
          </a:p>
          <a:p>
            <a:r>
              <a:rPr lang="fr-FR" sz="1700" dirty="0"/>
              <a:t>d) Et par le même chemin, de retour à Manille</a:t>
            </a:r>
          </a:p>
          <a:p>
            <a:r>
              <a:rPr lang="fr-FR" sz="1700" dirty="0"/>
              <a:t>Lorsque le galion revient à bon port</a:t>
            </a:r>
          </a:p>
          <a:p>
            <a:r>
              <a:rPr lang="fr-FR" sz="1700" dirty="0"/>
              <a:t>Vente de produits </a:t>
            </a:r>
            <a:r>
              <a:rPr lang="fr-FR" sz="1700"/>
              <a:t>manufacturés européens</a:t>
            </a:r>
            <a:endParaRPr lang="fr-FR" sz="1700" dirty="0"/>
          </a:p>
          <a:p>
            <a:r>
              <a:rPr lang="fr-FR" sz="1700" dirty="0"/>
              <a:t>Au total, 30 à 50 % de profits</a:t>
            </a:r>
          </a:p>
          <a:p>
            <a:r>
              <a:rPr lang="fr-FR" sz="1700" dirty="0"/>
              <a:t>NB : De 1 à 5 navires par an</a:t>
            </a:r>
          </a:p>
          <a:p>
            <a:endParaRPr lang="fr-FR" sz="1700" dirty="0"/>
          </a:p>
          <a:p>
            <a:r>
              <a:rPr lang="fr-FR" sz="1700" dirty="0"/>
              <a:t>*Trois conséquences…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F2A2A2A3-5FED-9C0C-1639-23DC62359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1" y="109182"/>
            <a:ext cx="7387518" cy="39498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DA15A18-F25B-F2CF-B35E-4610117F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3519" r="82397" b="49870"/>
          <a:stretch/>
        </p:blipFill>
        <p:spPr>
          <a:xfrm>
            <a:off x="7204325" y="4193758"/>
            <a:ext cx="2469893" cy="2555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26A8963-E8E8-F878-44F6-86EDD79C5D23}"/>
              </a:ext>
            </a:extLst>
          </p:cNvPr>
          <p:cNvSpPr/>
          <p:nvPr/>
        </p:nvSpPr>
        <p:spPr>
          <a:xfrm>
            <a:off x="5046284" y="136676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D10C0E-8C3B-C6D3-4914-C72F5BA39E7D}"/>
              </a:ext>
            </a:extLst>
          </p:cNvPr>
          <p:cNvSpPr/>
          <p:nvPr/>
        </p:nvSpPr>
        <p:spPr>
          <a:xfrm>
            <a:off x="5197292" y="17013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D793EC-20F7-C22C-0D9A-2CE36DF1535F}"/>
              </a:ext>
            </a:extLst>
          </p:cNvPr>
          <p:cNvSpPr/>
          <p:nvPr/>
        </p:nvSpPr>
        <p:spPr>
          <a:xfrm>
            <a:off x="7572066" y="518048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5B4835-4551-2844-1311-EA8A0343644C}"/>
              </a:ext>
            </a:extLst>
          </p:cNvPr>
          <p:cNvSpPr/>
          <p:nvPr/>
        </p:nvSpPr>
        <p:spPr>
          <a:xfrm>
            <a:off x="7723074" y="588845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D228361-EA73-B6C6-9F69-59002BCD4E8D}"/>
              </a:ext>
            </a:extLst>
          </p:cNvPr>
          <p:cNvSpPr/>
          <p:nvPr/>
        </p:nvSpPr>
        <p:spPr>
          <a:xfrm>
            <a:off x="11408590" y="105453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2531E5-AC00-9FD6-1457-B69E248D480E}"/>
              </a:ext>
            </a:extLst>
          </p:cNvPr>
          <p:cNvSpPr/>
          <p:nvPr/>
        </p:nvSpPr>
        <p:spPr>
          <a:xfrm>
            <a:off x="8939726" y="16251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F82D49F-2893-6513-EF5B-8D653D6E7C7C}"/>
              </a:ext>
            </a:extLst>
          </p:cNvPr>
          <p:cNvSpPr/>
          <p:nvPr/>
        </p:nvSpPr>
        <p:spPr>
          <a:xfrm>
            <a:off x="9054042" y="15489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7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8ADD9-3C22-A978-C231-40B50FAC6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DC09FE-86A7-B25B-F802-CE252DC3616B}"/>
              </a:ext>
            </a:extLst>
          </p:cNvPr>
          <p:cNvSpPr/>
          <p:nvPr/>
        </p:nvSpPr>
        <p:spPr>
          <a:xfrm>
            <a:off x="109182" y="109183"/>
            <a:ext cx="4470799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1529-1595 : … Instauration du </a:t>
            </a:r>
            <a:r>
              <a:rPr lang="fr-FR" sz="1600" b="1" i="1" dirty="0"/>
              <a:t>Galion de Manille</a:t>
            </a:r>
            <a:r>
              <a:rPr lang="fr-FR" sz="1600" b="1" dirty="0"/>
              <a:t> : Manille, relais commercial espagnol entre la Chine et l’Europe, </a:t>
            </a:r>
            <a:r>
              <a:rPr lang="fr-FR" sz="1600" b="1" i="1" dirty="0"/>
              <a:t>via</a:t>
            </a:r>
            <a:r>
              <a:rPr lang="fr-FR" sz="1600" b="1" dirty="0"/>
              <a:t> le Mexique ; Nombreux commerçants Chinois ; Division de la société entre le pouvoir aux mains des </a:t>
            </a:r>
            <a:r>
              <a:rPr lang="fr-FR" sz="1600" b="1" i="1" dirty="0" err="1"/>
              <a:t>peninsulares</a:t>
            </a:r>
            <a:r>
              <a:rPr lang="fr-FR" sz="1600" b="1" dirty="0"/>
              <a:t>, espagnols minoritaires et </a:t>
            </a:r>
            <a:r>
              <a:rPr lang="fr-FR" sz="1600" b="1" i="1" dirty="0"/>
              <a:t>mestizos</a:t>
            </a:r>
            <a:r>
              <a:rPr lang="fr-FR" sz="1600" b="1" dirty="0"/>
              <a:t>, métis, et la masse des autochtones, </a:t>
            </a:r>
            <a:r>
              <a:rPr lang="fr-FR" sz="1600" b="1" i="1" dirty="0" err="1"/>
              <a:t>Indios</a:t>
            </a:r>
            <a:r>
              <a:rPr lang="fr-FR" sz="1600" b="1" dirty="0"/>
              <a:t>, Philippins</a:t>
            </a:r>
          </a:p>
          <a:p>
            <a:endParaRPr lang="fr-FR" sz="1700" dirty="0"/>
          </a:p>
          <a:p>
            <a:r>
              <a:rPr lang="fr-FR" sz="1700" dirty="0"/>
              <a:t>a) Ce commerce exclusif n’est pas parfait</a:t>
            </a:r>
          </a:p>
          <a:p>
            <a:r>
              <a:rPr lang="fr-FR" sz="1700" dirty="0"/>
              <a:t>Et comme dans l’ensemble de l’empire espagnol</a:t>
            </a:r>
          </a:p>
          <a:p>
            <a:r>
              <a:rPr lang="fr-FR" sz="1700" dirty="0"/>
              <a:t>Le monopole entraine la contrebande</a:t>
            </a:r>
          </a:p>
          <a:p>
            <a:endParaRPr lang="fr-FR" sz="1700" dirty="0"/>
          </a:p>
          <a:p>
            <a:r>
              <a:rPr lang="fr-FR" sz="1700" dirty="0"/>
              <a:t>b) Mais surtout, pendant longtemps</a:t>
            </a:r>
          </a:p>
          <a:p>
            <a:r>
              <a:rPr lang="fr-FR" sz="1700" dirty="0"/>
              <a:t>Les Philippines, avec Manille, ne seront</a:t>
            </a:r>
          </a:p>
          <a:p>
            <a:r>
              <a:rPr lang="fr-FR" sz="1700" dirty="0"/>
              <a:t>Qu’un simple relais entre la Chine et l’Espagne</a:t>
            </a:r>
          </a:p>
          <a:p>
            <a:r>
              <a:rPr lang="fr-FR" sz="1700" dirty="0"/>
              <a:t>Sans politique de développement économique</a:t>
            </a:r>
          </a:p>
          <a:p>
            <a:endParaRPr lang="fr-FR" sz="1700" dirty="0"/>
          </a:p>
          <a:p>
            <a:r>
              <a:rPr lang="fr-FR" sz="1700" dirty="0"/>
              <a:t>c) Et contrairement aux autres </a:t>
            </a:r>
            <a:r>
              <a:rPr lang="fr-FR" sz="1700" i="1" dirty="0"/>
              <a:t>Indes</a:t>
            </a:r>
          </a:p>
          <a:p>
            <a:r>
              <a:rPr lang="fr-FR" sz="1700" dirty="0"/>
              <a:t>Pas de lien direct avec l’Europe, </a:t>
            </a:r>
            <a:r>
              <a:rPr lang="fr-FR" sz="1600" dirty="0"/>
              <a:t>mais en revanche </a:t>
            </a:r>
            <a:r>
              <a:rPr lang="fr-FR" sz="1700" dirty="0"/>
              <a:t>Des liens précoces avec l’Amérique</a:t>
            </a:r>
          </a:p>
          <a:p>
            <a:r>
              <a:rPr lang="fr-FR" sz="1700" dirty="0"/>
              <a:t>Avec laquelle elles resteront longtemps liées</a:t>
            </a:r>
          </a:p>
          <a:p>
            <a:endParaRPr lang="fr-FR" sz="1700" dirty="0"/>
          </a:p>
          <a:p>
            <a:r>
              <a:rPr lang="fr-FR" sz="1700" dirty="0"/>
              <a:t>*Ainsi…</a:t>
            </a:r>
          </a:p>
        </p:txBody>
      </p:sp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2210B937-9128-C9DD-68FE-104F3F686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1" y="109182"/>
            <a:ext cx="7387518" cy="39498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96F926A-7495-1F91-4C08-B9B0F23D1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3519" r="82397" b="49870"/>
          <a:stretch/>
        </p:blipFill>
        <p:spPr>
          <a:xfrm>
            <a:off x="7204325" y="4193758"/>
            <a:ext cx="2469893" cy="2555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6D5B911-1035-88AB-DE43-B7A5736E7EE2}"/>
              </a:ext>
            </a:extLst>
          </p:cNvPr>
          <p:cNvSpPr/>
          <p:nvPr/>
        </p:nvSpPr>
        <p:spPr>
          <a:xfrm>
            <a:off x="5046284" y="136676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9A7B32-E3D2-98E3-0E83-EA996253C6FD}"/>
              </a:ext>
            </a:extLst>
          </p:cNvPr>
          <p:cNvSpPr/>
          <p:nvPr/>
        </p:nvSpPr>
        <p:spPr>
          <a:xfrm>
            <a:off x="5197292" y="17013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123DCD-1676-BAE2-0257-F2CBE62A9B2D}"/>
              </a:ext>
            </a:extLst>
          </p:cNvPr>
          <p:cNvSpPr/>
          <p:nvPr/>
        </p:nvSpPr>
        <p:spPr>
          <a:xfrm>
            <a:off x="7572066" y="518048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F1AA522-DB44-B9B8-9CF0-EF8499CC40F2}"/>
              </a:ext>
            </a:extLst>
          </p:cNvPr>
          <p:cNvSpPr/>
          <p:nvPr/>
        </p:nvSpPr>
        <p:spPr>
          <a:xfrm>
            <a:off x="7723074" y="588845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3DF26D-BECB-890B-5BFE-AF76D4590112}"/>
              </a:ext>
            </a:extLst>
          </p:cNvPr>
          <p:cNvSpPr/>
          <p:nvPr/>
        </p:nvSpPr>
        <p:spPr>
          <a:xfrm>
            <a:off x="11408590" y="105453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2753CE-23E1-411F-46A7-7B8AF96B7676}"/>
              </a:ext>
            </a:extLst>
          </p:cNvPr>
          <p:cNvSpPr/>
          <p:nvPr/>
        </p:nvSpPr>
        <p:spPr>
          <a:xfrm>
            <a:off x="8939726" y="16251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B3702D-DBEE-1055-4D9E-9733CFFD5342}"/>
              </a:ext>
            </a:extLst>
          </p:cNvPr>
          <p:cNvSpPr/>
          <p:nvPr/>
        </p:nvSpPr>
        <p:spPr>
          <a:xfrm>
            <a:off x="9054042" y="15489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9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80716-A4C6-E50F-B400-94093BBC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7C713E-FD7A-8B95-A30F-17D92C0A8961}"/>
              </a:ext>
            </a:extLst>
          </p:cNvPr>
          <p:cNvSpPr/>
          <p:nvPr/>
        </p:nvSpPr>
        <p:spPr>
          <a:xfrm>
            <a:off x="109182" y="109183"/>
            <a:ext cx="4470799" cy="54784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1529-1595 : … Instauration du </a:t>
            </a:r>
            <a:r>
              <a:rPr lang="fr-FR" sz="1600" b="1" i="1" dirty="0"/>
              <a:t>Galion de Manille</a:t>
            </a:r>
            <a:r>
              <a:rPr lang="fr-FR" sz="1600" b="1" dirty="0"/>
              <a:t> : Manille, relais commercial espagnol entre la Chine et l’Europe, </a:t>
            </a:r>
            <a:r>
              <a:rPr lang="fr-FR" sz="1600" b="1" i="1" dirty="0"/>
              <a:t>via</a:t>
            </a:r>
            <a:r>
              <a:rPr lang="fr-FR" sz="1600" b="1" dirty="0"/>
              <a:t> le Mexique ; Nombreux commerçants Chinois ; Division de la société entre le pouvoir aux mains des </a:t>
            </a:r>
            <a:r>
              <a:rPr lang="fr-FR" sz="1600" b="1" i="1" dirty="0" err="1"/>
              <a:t>peninsulares</a:t>
            </a:r>
            <a:r>
              <a:rPr lang="fr-FR" sz="1600" b="1" dirty="0"/>
              <a:t>, espagnols minoritaires et </a:t>
            </a:r>
            <a:r>
              <a:rPr lang="fr-FR" sz="1600" b="1" i="1" dirty="0"/>
              <a:t>mestizos</a:t>
            </a:r>
            <a:r>
              <a:rPr lang="fr-FR" sz="1600" b="1" dirty="0"/>
              <a:t>, métis, et la masse des autochtones, </a:t>
            </a:r>
            <a:r>
              <a:rPr lang="fr-FR" sz="1600" b="1" i="1" dirty="0" err="1"/>
              <a:t>Indios</a:t>
            </a:r>
            <a:r>
              <a:rPr lang="fr-FR" sz="1600" b="1" dirty="0"/>
              <a:t>, Philippins</a:t>
            </a:r>
          </a:p>
          <a:p>
            <a:endParaRPr lang="fr-FR" sz="1700" dirty="0"/>
          </a:p>
          <a:p>
            <a:r>
              <a:rPr lang="fr-FR" sz="1700" dirty="0"/>
              <a:t>*1595 : Les Espagnols fondent</a:t>
            </a:r>
          </a:p>
          <a:p>
            <a:r>
              <a:rPr lang="fr-FR" sz="1700" dirty="0"/>
              <a:t>La Capitainerie générale de Manille</a:t>
            </a:r>
          </a:p>
          <a:p>
            <a:r>
              <a:rPr lang="fr-FR" sz="1700" dirty="0"/>
              <a:t>Dépendant de la vice-royauté</a:t>
            </a:r>
          </a:p>
          <a:p>
            <a:r>
              <a:rPr lang="fr-FR" sz="1700" dirty="0"/>
              <a:t>De Nouvelle-Espagne, le Mexique</a:t>
            </a:r>
          </a:p>
          <a:p>
            <a:endParaRPr lang="fr-FR" sz="1700" dirty="0"/>
          </a:p>
          <a:p>
            <a:r>
              <a:rPr lang="fr-FR" sz="1700" dirty="0"/>
              <a:t>NB : Rappels…</a:t>
            </a:r>
          </a:p>
          <a:p>
            <a:r>
              <a:rPr lang="fr-FR" sz="1700" dirty="0"/>
              <a:t>1565-1624 : C’est à partir de Manille</a:t>
            </a:r>
          </a:p>
          <a:p>
            <a:r>
              <a:rPr lang="fr-FR" sz="1700" dirty="0"/>
              <a:t>Que les franciscains espagnols tenteront</a:t>
            </a:r>
          </a:p>
          <a:p>
            <a:r>
              <a:rPr lang="fr-FR" sz="1700" dirty="0"/>
              <a:t>De convertir la Chine et le Japon</a:t>
            </a:r>
          </a:p>
          <a:p>
            <a:r>
              <a:rPr lang="fr-FR" sz="1700" dirty="0"/>
              <a:t>En rivalité avec les jésuites portugais de Macao</a:t>
            </a:r>
          </a:p>
          <a:p>
            <a:r>
              <a:rPr lang="fr-FR" sz="1700" dirty="0"/>
              <a:t>Et pour le Japon, jusqu’au </a:t>
            </a:r>
            <a:r>
              <a:rPr lang="fr-FR" sz="1700" i="1" dirty="0" err="1"/>
              <a:t>Sakoku</a:t>
            </a:r>
            <a:r>
              <a:rPr lang="fr-FR" sz="1700" dirty="0"/>
              <a:t>, la fermeture</a:t>
            </a:r>
          </a:p>
          <a:p>
            <a:endParaRPr lang="fr-FR" sz="1700" dirty="0"/>
          </a:p>
          <a:p>
            <a:r>
              <a:rPr lang="fr-FR" sz="1700" dirty="0"/>
              <a:t>*Passons au XVIIIe siècle…</a:t>
            </a:r>
          </a:p>
        </p:txBody>
      </p:sp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E69BFFEE-34E1-A333-4D08-D252963AF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1" y="109182"/>
            <a:ext cx="7387518" cy="39498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39BCFEB1-FFCA-021E-16EF-72281528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3519" r="82397" b="49870"/>
          <a:stretch/>
        </p:blipFill>
        <p:spPr>
          <a:xfrm>
            <a:off x="7204325" y="4193758"/>
            <a:ext cx="2469893" cy="2555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EF239603-E360-00D0-89A9-E7DF49BF4EA2}"/>
              </a:ext>
            </a:extLst>
          </p:cNvPr>
          <p:cNvSpPr/>
          <p:nvPr/>
        </p:nvSpPr>
        <p:spPr>
          <a:xfrm>
            <a:off x="5046284" y="136676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C060C1F-4363-0514-052E-A0FE0B138095}"/>
              </a:ext>
            </a:extLst>
          </p:cNvPr>
          <p:cNvSpPr/>
          <p:nvPr/>
        </p:nvSpPr>
        <p:spPr>
          <a:xfrm>
            <a:off x="5197292" y="17013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58409D-BBD4-3E21-D6C4-8162860DCED3}"/>
              </a:ext>
            </a:extLst>
          </p:cNvPr>
          <p:cNvSpPr/>
          <p:nvPr/>
        </p:nvSpPr>
        <p:spPr>
          <a:xfrm>
            <a:off x="7572066" y="518048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D5CE66-7BCF-E980-2BFE-A549FDDEEED4}"/>
              </a:ext>
            </a:extLst>
          </p:cNvPr>
          <p:cNvSpPr/>
          <p:nvPr/>
        </p:nvSpPr>
        <p:spPr>
          <a:xfrm>
            <a:off x="7723074" y="588845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F5D7FEC-8CFC-D358-988B-D2F19EF064C8}"/>
              </a:ext>
            </a:extLst>
          </p:cNvPr>
          <p:cNvSpPr/>
          <p:nvPr/>
        </p:nvSpPr>
        <p:spPr>
          <a:xfrm>
            <a:off x="11408590" y="105453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8552625-E6F1-12BC-1EC5-AA67C358848F}"/>
              </a:ext>
            </a:extLst>
          </p:cNvPr>
          <p:cNvSpPr/>
          <p:nvPr/>
        </p:nvSpPr>
        <p:spPr>
          <a:xfrm>
            <a:off x="8939726" y="16251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1762FD5-9536-942A-285F-263540746297}"/>
              </a:ext>
            </a:extLst>
          </p:cNvPr>
          <p:cNvSpPr/>
          <p:nvPr/>
        </p:nvSpPr>
        <p:spPr>
          <a:xfrm>
            <a:off x="9054042" y="15489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20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1" y="109183"/>
            <a:ext cx="7127960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1744-1764 : 1</a:t>
            </a:r>
            <a:r>
              <a:rPr lang="fr-FR" sz="1700" b="1" baseline="30000" dirty="0"/>
              <a:t>ères</a:t>
            </a:r>
            <a:r>
              <a:rPr lang="fr-FR" sz="1700" b="1" dirty="0"/>
              <a:t> révoltes des Philippins contre le pouvoir civil et religieux espagnol ; Guerre de Sept Ans et occupation britannique de Manille</a:t>
            </a:r>
          </a:p>
          <a:p>
            <a:endParaRPr lang="fr-FR" sz="1700" dirty="0"/>
          </a:p>
          <a:p>
            <a:r>
              <a:rPr lang="fr-FR" sz="1700" dirty="0"/>
              <a:t>*Au XVIIIe siècle : Période de troubles et 1</a:t>
            </a:r>
            <a:r>
              <a:rPr lang="fr-FR" sz="1700" baseline="30000" dirty="0"/>
              <a:t>ères</a:t>
            </a:r>
            <a:r>
              <a:rPr lang="fr-FR" sz="1700" dirty="0"/>
              <a:t> révoltes des Philippins</a:t>
            </a:r>
          </a:p>
          <a:p>
            <a:r>
              <a:rPr lang="fr-FR" sz="1700" dirty="0"/>
              <a:t>Essentiellement contre l’autorité des ordres religieux</a:t>
            </a:r>
          </a:p>
          <a:p>
            <a:r>
              <a:rPr lang="fr-FR" sz="1700" dirty="0"/>
              <a:t>Grands propriétaires terriens…</a:t>
            </a:r>
          </a:p>
          <a:p>
            <a:endParaRPr lang="fr-FR" sz="1700" dirty="0"/>
          </a:p>
          <a:p>
            <a:r>
              <a:rPr lang="fr-FR" sz="1700" dirty="0"/>
              <a:t>*Rappel…</a:t>
            </a:r>
          </a:p>
          <a:p>
            <a:endParaRPr lang="fr-FR" sz="1700" dirty="0"/>
          </a:p>
          <a:p>
            <a:r>
              <a:rPr lang="fr-FR" sz="1700" dirty="0"/>
              <a:t>*Dès le XVIe siècle…</a:t>
            </a:r>
          </a:p>
          <a:p>
            <a:r>
              <a:rPr lang="fr-FR" sz="1700" dirty="0"/>
              <a:t>Le christianisme se propage </a:t>
            </a:r>
            <a:r>
              <a:rPr lang="fr-FR" sz="1700" u="sng" dirty="0"/>
              <a:t>rapidement et durablement</a:t>
            </a:r>
          </a:p>
          <a:p>
            <a:r>
              <a:rPr lang="fr-FR" sz="1700" dirty="0"/>
              <a:t>NB : En s’accommodant des croyances traditionnelles</a:t>
            </a:r>
          </a:p>
          <a:p>
            <a:r>
              <a:rPr lang="fr-FR" sz="1700" dirty="0"/>
              <a:t>NB : Contrairement à la Chine et au Japon</a:t>
            </a:r>
          </a:p>
          <a:p>
            <a:endParaRPr lang="fr-FR" sz="1700" dirty="0"/>
          </a:p>
          <a:p>
            <a:r>
              <a:rPr lang="fr-FR" sz="1700" dirty="0"/>
              <a:t>*Et contrairement au Mexique et au Pérou…</a:t>
            </a:r>
          </a:p>
          <a:p>
            <a:r>
              <a:rPr lang="fr-FR" sz="1700" dirty="0"/>
              <a:t>L’Eglise impose son pouvoir à celui du gouverneur</a:t>
            </a:r>
          </a:p>
          <a:p>
            <a:r>
              <a:rPr lang="fr-FR" sz="1700" dirty="0"/>
              <a:t>- Elle s’oppose à l’installation de colons espagnols</a:t>
            </a:r>
          </a:p>
          <a:p>
            <a:r>
              <a:rPr lang="fr-FR" sz="1700" dirty="0"/>
              <a:t>- Les ordres religieux, grands propriétaires comme les </a:t>
            </a:r>
            <a:r>
              <a:rPr lang="fr-FR" sz="1700" i="1" dirty="0"/>
              <a:t>caciques</a:t>
            </a:r>
            <a:r>
              <a:rPr lang="fr-FR" sz="1700" dirty="0"/>
              <a:t>, exercent une forte emprise sur la paysannerie des </a:t>
            </a:r>
            <a:r>
              <a:rPr lang="fr-FR" sz="1700" i="1" dirty="0" err="1"/>
              <a:t>Indios</a:t>
            </a:r>
            <a:endParaRPr lang="fr-FR" sz="1700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7C704D-6832-D3BD-91A2-FD80F0953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C04CA1-D55B-6C5A-C5F4-E778F721E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1FF8A91-0DB0-D928-EB5A-728F747D4596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A22F06-FC1E-249C-590F-ECB6E91E7FE2}"/>
              </a:ext>
            </a:extLst>
          </p:cNvPr>
          <p:cNvSpPr/>
          <p:nvPr/>
        </p:nvSpPr>
        <p:spPr>
          <a:xfrm>
            <a:off x="10180049" y="408208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6491D4B-5675-EB7D-6BBE-E8FE9BF1548D}"/>
              </a:ext>
            </a:extLst>
          </p:cNvPr>
          <p:cNvSpPr/>
          <p:nvPr/>
        </p:nvSpPr>
        <p:spPr>
          <a:xfrm>
            <a:off x="8361380" y="13301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9D01980-25E8-A45C-CB39-A969D22A2119}"/>
              </a:ext>
            </a:extLst>
          </p:cNvPr>
          <p:cNvSpPr/>
          <p:nvPr/>
        </p:nvSpPr>
        <p:spPr>
          <a:xfrm>
            <a:off x="7818541" y="13301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98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7332E-C022-B61B-2DD9-5C7F836E3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ED7AA6-AFB2-A845-F732-62C0D83927FB}"/>
              </a:ext>
            </a:extLst>
          </p:cNvPr>
          <p:cNvSpPr/>
          <p:nvPr/>
        </p:nvSpPr>
        <p:spPr>
          <a:xfrm>
            <a:off x="109181" y="109183"/>
            <a:ext cx="7127960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1744-1764 : 1</a:t>
            </a:r>
            <a:r>
              <a:rPr lang="fr-FR" sz="1700" b="1" baseline="30000" dirty="0"/>
              <a:t>ères</a:t>
            </a:r>
            <a:r>
              <a:rPr lang="fr-FR" sz="1700" b="1" dirty="0"/>
              <a:t> révoltes des Philippins contre le pouvoir civil et religieux espagnol ; Guerre de Sept Ans et occupation britannique de Manille</a:t>
            </a:r>
          </a:p>
          <a:p>
            <a:endParaRPr lang="fr-FR" sz="1700" dirty="0"/>
          </a:p>
          <a:p>
            <a:r>
              <a:rPr lang="fr-FR" sz="1700" dirty="0"/>
              <a:t>*Au XVIIIe siècle : Période de troubles et 1</a:t>
            </a:r>
            <a:r>
              <a:rPr lang="fr-FR" sz="1700" baseline="30000" dirty="0"/>
              <a:t>ères</a:t>
            </a:r>
            <a:r>
              <a:rPr lang="fr-FR" sz="1700" dirty="0"/>
              <a:t> révoltes des Philippins</a:t>
            </a:r>
          </a:p>
          <a:p>
            <a:r>
              <a:rPr lang="fr-FR" sz="1700" dirty="0"/>
              <a:t>Essentiellement contre l’autorité des ordres religieux</a:t>
            </a:r>
          </a:p>
          <a:p>
            <a:r>
              <a:rPr lang="fr-FR" sz="1700" dirty="0"/>
              <a:t>Grands propriétaires terriens…</a:t>
            </a:r>
          </a:p>
          <a:p>
            <a:endParaRPr lang="fr-FR" sz="1700" dirty="0"/>
          </a:p>
          <a:p>
            <a:r>
              <a:rPr lang="fr-FR" sz="1700" dirty="0"/>
              <a:t>*1744 : A Bohol, dans les </a:t>
            </a:r>
            <a:r>
              <a:rPr lang="fr-FR" sz="1700" dirty="0" err="1"/>
              <a:t>Vilayas</a:t>
            </a:r>
            <a:r>
              <a:rPr lang="fr-FR" sz="1700" dirty="0"/>
              <a:t>…</a:t>
            </a:r>
          </a:p>
          <a:p>
            <a:r>
              <a:rPr lang="fr-FR" sz="1700" dirty="0"/>
              <a:t>Un moine refuse l’inhumation chrétienne à un Philippin</a:t>
            </a:r>
          </a:p>
          <a:p>
            <a:r>
              <a:rPr lang="fr-FR" sz="1700" dirty="0"/>
              <a:t>Qui n’avait pas reçu les saints sacrements</a:t>
            </a:r>
          </a:p>
          <a:p>
            <a:r>
              <a:rPr lang="fr-FR" sz="1700" dirty="0"/>
              <a:t>Ce qui déclenche une (longue) révolte des </a:t>
            </a:r>
            <a:r>
              <a:rPr lang="fr-FR" sz="1700" i="1" dirty="0" err="1"/>
              <a:t>Indios</a:t>
            </a:r>
            <a:r>
              <a:rPr lang="fr-FR" sz="1700" dirty="0"/>
              <a:t> ; Mais surtout…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*1762 : Durant la Guerre de Sept Ans (1757-63)</a:t>
            </a:r>
          </a:p>
          <a:p>
            <a:r>
              <a:rPr lang="fr-FR" sz="1700" dirty="0"/>
              <a:t>L’Espagne s’allie à la France contre la GB</a:t>
            </a:r>
          </a:p>
          <a:p>
            <a:r>
              <a:rPr lang="fr-FR" sz="1700" dirty="0"/>
              <a:t>En réaction, les Britanniques occupent Manille</a:t>
            </a:r>
          </a:p>
          <a:p>
            <a:r>
              <a:rPr lang="fr-FR" sz="1700" dirty="0"/>
              <a:t>Ce qui porte un coup fatal au prestige espagnol</a:t>
            </a:r>
          </a:p>
          <a:p>
            <a:endParaRPr lang="fr-FR" sz="1700" dirty="0"/>
          </a:p>
          <a:p>
            <a:r>
              <a:rPr lang="fr-FR" sz="1700" dirty="0"/>
              <a:t>*Durant l’occupation britannique, les indigènes en profitent</a:t>
            </a:r>
          </a:p>
          <a:p>
            <a:r>
              <a:rPr lang="fr-FR" sz="1700" dirty="0"/>
              <a:t>Des révoltes </a:t>
            </a:r>
            <a:r>
              <a:rPr lang="fr-FR" sz="1700" i="1" dirty="0"/>
              <a:t>nationalistes</a:t>
            </a:r>
            <a:r>
              <a:rPr lang="fr-FR" sz="1700" dirty="0"/>
              <a:t> éclatent au nord de Luzon</a:t>
            </a:r>
          </a:p>
          <a:p>
            <a:r>
              <a:rPr lang="fr-FR" sz="1700" dirty="0"/>
              <a:t>- Chez les </a:t>
            </a:r>
            <a:r>
              <a:rPr lang="fr-FR" sz="1700" dirty="0" err="1"/>
              <a:t>Pangasinan</a:t>
            </a:r>
            <a:r>
              <a:rPr lang="fr-FR" sz="1700" dirty="0"/>
              <a:t> (3), révolte menée par Juan de la Cruz Polaris ; Et…</a:t>
            </a:r>
          </a:p>
          <a:p>
            <a:r>
              <a:rPr lang="fr-FR" sz="1700" dirty="0"/>
              <a:t>- Chez les </a:t>
            </a:r>
            <a:r>
              <a:rPr lang="fr-FR" sz="1700" dirty="0" err="1"/>
              <a:t>Llocos</a:t>
            </a:r>
            <a:r>
              <a:rPr lang="fr-FR" sz="1700" dirty="0"/>
              <a:t> (2) dirigée par Diego </a:t>
            </a:r>
            <a:r>
              <a:rPr lang="fr-FR" sz="1700" dirty="0" err="1"/>
              <a:t>Silang</a:t>
            </a:r>
            <a:r>
              <a:rPr lang="fr-FR" sz="1700" dirty="0"/>
              <a:t> et sa femme </a:t>
            </a:r>
            <a:r>
              <a:rPr lang="fr-FR" sz="1700" u="sng" dirty="0"/>
              <a:t>Gabriela</a:t>
            </a:r>
          </a:p>
          <a:p>
            <a:endParaRPr lang="fr-FR" sz="1700" dirty="0"/>
          </a:p>
          <a:p>
            <a:r>
              <a:rPr lang="fr-FR" sz="1700" dirty="0"/>
              <a:t>*1764 : Les Britanniques partis, le pouvoir espagnol réagit…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66BA1D-2CB5-F502-93C5-5E8693CE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DDF0C6-D2E9-DCF8-F8D4-E2EF11274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2C459F5E-4726-9C2F-6577-E2ECE616F58D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F8F04B9-C76B-B17F-71E8-1CB4DC1F4481}"/>
              </a:ext>
            </a:extLst>
          </p:cNvPr>
          <p:cNvSpPr/>
          <p:nvPr/>
        </p:nvSpPr>
        <p:spPr>
          <a:xfrm>
            <a:off x="10180049" y="408208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B2F5BD0-509B-94ED-1036-5B7152085019}"/>
              </a:ext>
            </a:extLst>
          </p:cNvPr>
          <p:cNvSpPr/>
          <p:nvPr/>
        </p:nvSpPr>
        <p:spPr>
          <a:xfrm>
            <a:off x="8361380" y="13301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86F9752-B1A2-9420-FCD1-C8E0261FE5FB}"/>
              </a:ext>
            </a:extLst>
          </p:cNvPr>
          <p:cNvSpPr/>
          <p:nvPr/>
        </p:nvSpPr>
        <p:spPr>
          <a:xfrm>
            <a:off x="7818541" y="13301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91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38499-338E-25FE-AA94-34F49709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579387-C507-4051-BFBC-45A212530B3B}"/>
              </a:ext>
            </a:extLst>
          </p:cNvPr>
          <p:cNvSpPr/>
          <p:nvPr/>
        </p:nvSpPr>
        <p:spPr>
          <a:xfrm>
            <a:off x="109181" y="109183"/>
            <a:ext cx="7127960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1764-1815 : 1</a:t>
            </a:r>
            <a:r>
              <a:rPr lang="fr-FR" sz="1700" b="1" baseline="30000" dirty="0"/>
              <a:t>ères</a:t>
            </a:r>
            <a:r>
              <a:rPr lang="fr-FR" sz="1700" b="1" dirty="0"/>
              <a:t> politiques de développement économique et développement des 1</a:t>
            </a:r>
            <a:r>
              <a:rPr lang="fr-FR" sz="1700" b="1" baseline="30000" dirty="0"/>
              <a:t>ères</a:t>
            </a:r>
            <a:r>
              <a:rPr lang="fr-FR" sz="1700" b="1" dirty="0"/>
              <a:t> plantations d’exportation ; Nouvelles révoltes des Philippins contre les discriminations dans le clergé </a:t>
            </a:r>
          </a:p>
          <a:p>
            <a:endParaRPr lang="fr-FR" sz="1700" dirty="0"/>
          </a:p>
          <a:p>
            <a:r>
              <a:rPr lang="fr-FR" sz="1700" dirty="0"/>
              <a:t>*1764 : Après l’occupation britannique, la crainte d’une nouvelle invasion</a:t>
            </a:r>
          </a:p>
          <a:p>
            <a:r>
              <a:rPr lang="fr-FR" sz="1700" dirty="0"/>
              <a:t>Force l’Espagne à une réorganisation économique et militaire des Philippines</a:t>
            </a:r>
          </a:p>
          <a:p>
            <a:r>
              <a:rPr lang="fr-FR" sz="1700" dirty="0"/>
              <a:t>- Augmenter le contingent militaire</a:t>
            </a:r>
          </a:p>
          <a:p>
            <a:r>
              <a:rPr lang="fr-FR" sz="1700" dirty="0"/>
              <a:t>- Renforcer l’influence espagnole, au moyen d’une immigration mexicaine</a:t>
            </a:r>
          </a:p>
          <a:p>
            <a:r>
              <a:rPr lang="fr-FR" sz="1700" dirty="0"/>
              <a:t>- Augmenter les revenus fiscaux par un développement économique ; Ainsi…</a:t>
            </a:r>
          </a:p>
          <a:p>
            <a:endParaRPr lang="fr-FR" sz="1700" dirty="0"/>
          </a:p>
          <a:p>
            <a:r>
              <a:rPr lang="fr-FR" sz="1700" dirty="0"/>
              <a:t>*Tout comme les Hollandais de la VOC à Java, le pouvoir espagnol</a:t>
            </a:r>
          </a:p>
          <a:p>
            <a:r>
              <a:rPr lang="fr-FR" sz="1700" dirty="0"/>
              <a:t>Développe des productions d’Etat, exportables et rentables…</a:t>
            </a:r>
          </a:p>
          <a:p>
            <a:r>
              <a:rPr lang="fr-FR" sz="1700" dirty="0"/>
              <a:t>*1781 : Monopole sur la culture du tabac, alors en plein essor</a:t>
            </a:r>
          </a:p>
          <a:p>
            <a:endParaRPr lang="fr-FR" sz="1700" dirty="0"/>
          </a:p>
          <a:p>
            <a:r>
              <a:rPr lang="fr-FR" sz="1700" dirty="0"/>
              <a:t>*Mais dans le même temps, le nationalisme anticolonial progresse</a:t>
            </a:r>
          </a:p>
          <a:p>
            <a:r>
              <a:rPr lang="fr-FR" sz="1700" dirty="0"/>
              <a:t>Se concentrant essentiellement et toujours sur la critique des ordres religieux</a:t>
            </a:r>
          </a:p>
          <a:p>
            <a:endParaRPr lang="fr-FR" sz="1700" dirty="0"/>
          </a:p>
          <a:p>
            <a:r>
              <a:rPr lang="fr-FR" sz="1700" dirty="0"/>
              <a:t>*Ainsi…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B13498-9B8B-545A-3201-5DBC86A7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521420-8BD5-82A7-838C-5918D98D1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FB9A39C-4089-34B8-BBB0-DB40E5D016E8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4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2DF5C-74C5-DD56-D94A-8765909B3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35E6AF-C5AB-3A60-31AC-76B6F0579D57}"/>
              </a:ext>
            </a:extLst>
          </p:cNvPr>
          <p:cNvSpPr/>
          <p:nvPr/>
        </p:nvSpPr>
        <p:spPr>
          <a:xfrm>
            <a:off x="109181" y="109183"/>
            <a:ext cx="7127960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1764-1815 : 1</a:t>
            </a:r>
            <a:r>
              <a:rPr lang="fr-FR" sz="1700" b="1" baseline="30000" dirty="0"/>
              <a:t>ères</a:t>
            </a:r>
            <a:r>
              <a:rPr lang="fr-FR" sz="1700" b="1" dirty="0"/>
              <a:t> politiques de développement économique et développement des 1</a:t>
            </a:r>
            <a:r>
              <a:rPr lang="fr-FR" sz="1700" b="1" baseline="30000" dirty="0"/>
              <a:t>ères</a:t>
            </a:r>
            <a:r>
              <a:rPr lang="fr-FR" sz="1700" b="1" dirty="0"/>
              <a:t> plantations d’exportation ; Nouvelles révoltes des Philippins contre les discriminations dans le clergé </a:t>
            </a:r>
          </a:p>
          <a:p>
            <a:endParaRPr lang="fr-FR" sz="1700" dirty="0"/>
          </a:p>
          <a:p>
            <a:r>
              <a:rPr lang="fr-FR" sz="1700" dirty="0"/>
              <a:t>*La </a:t>
            </a:r>
            <a:r>
              <a:rPr lang="fr-FR" sz="1700" i="1" dirty="0"/>
              <a:t>crise des ordinations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*1800 : Un contentieux surgit entre l’épiscopat</a:t>
            </a:r>
          </a:p>
          <a:p>
            <a:r>
              <a:rPr lang="fr-FR" sz="1700" dirty="0"/>
              <a:t>Qui réclame les ordinations de prêtres philippins</a:t>
            </a:r>
          </a:p>
          <a:p>
            <a:r>
              <a:rPr lang="fr-FR" sz="1700" dirty="0"/>
              <a:t>Et les riches ordres religieux qui refusent</a:t>
            </a:r>
          </a:p>
          <a:p>
            <a:endParaRPr lang="fr-FR" sz="1700" dirty="0"/>
          </a:p>
          <a:p>
            <a:r>
              <a:rPr lang="fr-FR" sz="1700" dirty="0"/>
              <a:t>*L’attitude des ordres devient</a:t>
            </a:r>
          </a:p>
          <a:p>
            <a:r>
              <a:rPr lang="fr-FR" sz="1700" dirty="0"/>
              <a:t>Le symbole de la discrimination raciale affectant les Philippins en général</a:t>
            </a:r>
          </a:p>
          <a:p>
            <a:endParaRPr lang="fr-FR" sz="1700" dirty="0"/>
          </a:p>
          <a:p>
            <a:r>
              <a:rPr lang="fr-FR" sz="1700" dirty="0"/>
              <a:t>*1823-43 : De nouvelles révoltes éclatent</a:t>
            </a:r>
          </a:p>
          <a:p>
            <a:r>
              <a:rPr lang="fr-FR" sz="1700" dirty="0"/>
              <a:t>Et notamment des mutineries des troupes philippines</a:t>
            </a:r>
          </a:p>
          <a:p>
            <a:endParaRPr lang="fr-FR" sz="1700" dirty="0"/>
          </a:p>
          <a:p>
            <a:r>
              <a:rPr lang="fr-FR" sz="1700" dirty="0"/>
              <a:t>*Mais revenons en 1815, avec un fait majeur…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E83A9D-FF60-0B19-A547-94CFFC5BE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70214-E681-07F5-1397-0642BFFF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914441E-A6C1-64E6-0BA8-FFCEBA748C39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1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1" y="109183"/>
            <a:ext cx="7072203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1815-1863 : Fin du Galion de Manille et ouverture de Manille au commerce libre-échangiste vers la GB et les EU ; …</a:t>
            </a:r>
          </a:p>
          <a:p>
            <a:endParaRPr lang="fr-FR" sz="1700" dirty="0"/>
          </a:p>
          <a:p>
            <a:r>
              <a:rPr lang="fr-FR" sz="1700" dirty="0"/>
              <a:t>*1815 : Guerre d’Indépendance du Mexique (1821) et fin du </a:t>
            </a:r>
            <a:r>
              <a:rPr lang="fr-FR" sz="1600" i="1" dirty="0"/>
              <a:t>Galion de Manille</a:t>
            </a:r>
          </a:p>
          <a:p>
            <a:r>
              <a:rPr lang="fr-FR" sz="1700" dirty="0"/>
              <a:t>Mais cette fin n’entraine pas la faillite redoutée</a:t>
            </a:r>
          </a:p>
          <a:p>
            <a:r>
              <a:rPr lang="fr-FR" sz="1700" dirty="0"/>
              <a:t>Bien au contraire, même taxé, le commerce extérieur se développe ; Et…</a:t>
            </a:r>
          </a:p>
          <a:p>
            <a:endParaRPr lang="fr-FR" sz="1700" dirty="0"/>
          </a:p>
          <a:p>
            <a:r>
              <a:rPr lang="fr-FR" sz="1700" dirty="0"/>
              <a:t>*1834</a:t>
            </a:r>
          </a:p>
          <a:p>
            <a:r>
              <a:rPr lang="fr-FR" sz="1700" dirty="0"/>
              <a:t>Dans la nouvelle atmosphère libérale suscitée par la fondation de Singapour</a:t>
            </a:r>
          </a:p>
          <a:p>
            <a:r>
              <a:rPr lang="fr-FR" sz="1700" dirty="0"/>
              <a:t>Les Philippines s’ouvrent au libre-échange, avec deux conséquences…</a:t>
            </a:r>
          </a:p>
          <a:p>
            <a:endParaRPr lang="fr-FR" sz="1700" dirty="0"/>
          </a:p>
          <a:p>
            <a:r>
              <a:rPr lang="fr-FR" sz="1700" dirty="0"/>
              <a:t>a) Des maisons d’import-export GB et EU s’installent à Manille </a:t>
            </a:r>
          </a:p>
          <a:p>
            <a:r>
              <a:rPr lang="fr-FR" sz="1700" dirty="0"/>
              <a:t>Et le commerce avec l’Europe et les EU devient direct et croissant</a:t>
            </a:r>
          </a:p>
          <a:p>
            <a:r>
              <a:rPr lang="fr-FR" sz="1700" dirty="0"/>
              <a:t>NB : 1825-75 : Commerce extérieur multiplié par 15</a:t>
            </a:r>
          </a:p>
          <a:p>
            <a:endParaRPr lang="fr-FR" sz="1700" dirty="0"/>
          </a:p>
          <a:p>
            <a:r>
              <a:rPr lang="fr-FR" sz="1700" dirty="0"/>
              <a:t>b</a:t>
            </a:r>
            <a:r>
              <a:rPr lang="fr-FR" sz="1700"/>
              <a:t>) Le </a:t>
            </a:r>
            <a:r>
              <a:rPr lang="fr-FR" sz="1700" dirty="0"/>
              <a:t>pouvoir espagnol…</a:t>
            </a:r>
          </a:p>
          <a:p>
            <a:r>
              <a:rPr lang="fr-FR" sz="1700" u="sng" dirty="0"/>
              <a:t>Sans doute inspiré par le </a:t>
            </a:r>
            <a:r>
              <a:rPr lang="fr-FR" sz="1700" i="1" dirty="0" err="1"/>
              <a:t>kultuurstelsel</a:t>
            </a:r>
            <a:r>
              <a:rPr lang="fr-FR" sz="1700" u="sng" dirty="0"/>
              <a:t> hollandais de Java</a:t>
            </a:r>
            <a:endParaRPr lang="fr-FR" sz="1700" dirty="0"/>
          </a:p>
          <a:p>
            <a:r>
              <a:rPr lang="fr-FR" sz="1700" dirty="0"/>
              <a:t>Profite de ce dynamisme commercial pour développer à Luzon</a:t>
            </a:r>
          </a:p>
          <a:p>
            <a:r>
              <a:rPr lang="fr-FR" sz="1700" dirty="0"/>
              <a:t>De nouvelles cultures de rapport lucratives ; Ainsi…</a:t>
            </a:r>
          </a:p>
          <a:p>
            <a:r>
              <a:rPr lang="fr-FR" sz="1700" dirty="0"/>
              <a:t>A côté du tabac, en monopole jusqu’en 1881 : café, chanvre et sucre</a:t>
            </a:r>
          </a:p>
          <a:p>
            <a:endParaRPr lang="fr-FR" sz="1700" dirty="0"/>
          </a:p>
          <a:p>
            <a:r>
              <a:rPr lang="fr-FR" sz="1700" dirty="0"/>
              <a:t>NB : 1857-64 : A Negros, des planteurs GB avaient développé la canne à sucre</a:t>
            </a:r>
          </a:p>
          <a:p>
            <a:endParaRPr lang="fr-FR" sz="1700" dirty="0"/>
          </a:p>
          <a:p>
            <a:r>
              <a:rPr lang="fr-FR" sz="1700" dirty="0"/>
              <a:t>*Bilan en cinq points…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81E4DC-B8C2-2FEA-50D7-E902E1A72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8A02D5-967A-51EF-7AA7-9A77F1BA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550BAF7-FF1F-D7B6-5F65-90C923E5DB6D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4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937AF-85FC-3053-DD8E-191038795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FAEAB2-E4ED-FAE5-CA7A-93D205DC33AE}"/>
              </a:ext>
            </a:extLst>
          </p:cNvPr>
          <p:cNvSpPr/>
          <p:nvPr/>
        </p:nvSpPr>
        <p:spPr>
          <a:xfrm>
            <a:off x="109182" y="109183"/>
            <a:ext cx="7094506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1815-1863 : … Grâce au développement économique, naissance d’une bourgeoisie philippine riche et éduquée, les </a:t>
            </a:r>
            <a:r>
              <a:rPr lang="fr-FR" sz="1700" b="1" i="1" dirty="0" err="1"/>
              <a:t>ilustrados</a:t>
            </a:r>
            <a:r>
              <a:rPr lang="fr-FR" sz="1700" b="1" dirty="0"/>
              <a:t> ; Politique libérale d’éducation ; Mais malgré cela, l’opposition nationaliste philippine ne faiblit pas ; A suivre…</a:t>
            </a:r>
            <a:endParaRPr lang="fr-FR" sz="1700" b="1" i="1" dirty="0"/>
          </a:p>
          <a:p>
            <a:endParaRPr lang="fr-FR" sz="1700" dirty="0"/>
          </a:p>
          <a:p>
            <a:r>
              <a:rPr lang="fr-FR" sz="1700" dirty="0"/>
              <a:t>a) 1840 : Grâce au développement économique et commercial…</a:t>
            </a:r>
          </a:p>
          <a:p>
            <a:r>
              <a:rPr lang="fr-FR" sz="1700" dirty="0"/>
              <a:t>Naît une bourgeoisie philippine et métis revendicatrice, les </a:t>
            </a:r>
            <a:r>
              <a:rPr lang="fr-FR" sz="1700" i="1" dirty="0" err="1"/>
              <a:t>ilustrados</a:t>
            </a:r>
            <a:r>
              <a:rPr lang="fr-FR" sz="1700" dirty="0"/>
              <a:t> 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b) Avec le libre-échange de 1834…</a:t>
            </a:r>
          </a:p>
          <a:p>
            <a:r>
              <a:rPr lang="fr-FR" sz="1700" dirty="0"/>
              <a:t>Comme dans les Etats </a:t>
            </a:r>
            <a:r>
              <a:rPr lang="fr-FR" sz="1700" u="sng" dirty="0"/>
              <a:t>indépendants</a:t>
            </a:r>
            <a:r>
              <a:rPr lang="fr-FR" sz="1700" dirty="0"/>
              <a:t> d’Amérique latine</a:t>
            </a:r>
          </a:p>
          <a:p>
            <a:r>
              <a:rPr lang="fr-FR" sz="1700" dirty="0"/>
              <a:t>La part du commerce avec l’Espagne diminue</a:t>
            </a:r>
          </a:p>
          <a:p>
            <a:r>
              <a:rPr lang="fr-FR" sz="1700" dirty="0"/>
              <a:t>Tandis que croissent celles avec la Chine ; Mais surtout avec les EU et la GB</a:t>
            </a:r>
          </a:p>
          <a:p>
            <a:endParaRPr lang="fr-FR" sz="1700" dirty="0"/>
          </a:p>
          <a:p>
            <a:r>
              <a:rPr lang="fr-FR" sz="1700" dirty="0"/>
              <a:t>*Conséquence : Le lien entre la métropole et sa colonie se distend</a:t>
            </a:r>
            <a:endParaRPr lang="fr-FR" sz="1700" i="1" dirty="0"/>
          </a:p>
          <a:p>
            <a:r>
              <a:rPr lang="fr-FR" sz="1700" i="1" dirty="0"/>
              <a:t>En 1879, on put aller jusqu’à avancer que les Philippines étaient désormais</a:t>
            </a:r>
          </a:p>
          <a:p>
            <a:r>
              <a:rPr lang="fr-FR" sz="1700" i="1" dirty="0"/>
              <a:t>Une colonie anglo-chinoise sous souveraineté espagnole</a:t>
            </a:r>
            <a:r>
              <a:rPr lang="fr-FR" sz="1700" dirty="0"/>
              <a:t>, </a:t>
            </a:r>
            <a:r>
              <a:rPr lang="fr-FR" sz="1700" dirty="0" err="1"/>
              <a:t>Margolin</a:t>
            </a:r>
            <a:r>
              <a:rPr lang="fr-FR" sz="1700" dirty="0"/>
              <a:t>, p. 483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c) Mais malgré cela, l’Espagne ne renonce pas à conserver</a:t>
            </a:r>
          </a:p>
          <a:p>
            <a:r>
              <a:rPr lang="fr-FR" sz="1700" dirty="0"/>
              <a:t>La dernière belle colonie qui lui reste depuis 1825, avec Cuba</a:t>
            </a:r>
          </a:p>
          <a:p>
            <a:endParaRPr lang="fr-FR" sz="1700" dirty="0"/>
          </a:p>
          <a:p>
            <a:r>
              <a:rPr lang="fr-FR" sz="1700" dirty="0"/>
              <a:t>Et notamment en développant auprès des </a:t>
            </a:r>
            <a:r>
              <a:rPr lang="fr-FR" sz="1700" i="1" dirty="0" err="1"/>
              <a:t>Indios</a:t>
            </a:r>
            <a:r>
              <a:rPr lang="fr-FR" sz="1700" dirty="0"/>
              <a:t> tentés par l’indépendance</a:t>
            </a:r>
            <a:endParaRPr lang="fr-FR" sz="1700" i="1" dirty="0"/>
          </a:p>
          <a:p>
            <a:r>
              <a:rPr lang="fr-FR" sz="1700" dirty="0"/>
              <a:t>Une politique plus </a:t>
            </a:r>
            <a:r>
              <a:rPr lang="fr-FR" sz="1700" i="1" dirty="0"/>
              <a:t>séduisante</a:t>
            </a:r>
            <a:r>
              <a:rPr lang="fr-FR" sz="1700" dirty="0"/>
              <a:t>…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2D1AF0-84DD-DA55-2D87-A2F360E02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E069CA-4D53-FF1B-DB25-A182B886F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FB5436E-5DFA-AB49-5A78-F8AD10A69162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28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2CF17-F78E-1C05-BA3B-E4C18F922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54BB06-C71D-3A16-DF26-C21B1DB39177}"/>
              </a:ext>
            </a:extLst>
          </p:cNvPr>
          <p:cNvSpPr/>
          <p:nvPr/>
        </p:nvSpPr>
        <p:spPr>
          <a:xfrm>
            <a:off x="109182" y="109183"/>
            <a:ext cx="7099614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1815-1863 : … Grâce au développement économique, naissance d’une bourgeoisie philippine riche et éduquée, les </a:t>
            </a:r>
            <a:r>
              <a:rPr lang="fr-FR" sz="1700" b="1" i="1" dirty="0" err="1"/>
              <a:t>ilustrados</a:t>
            </a:r>
            <a:r>
              <a:rPr lang="fr-FR" sz="1700" b="1" dirty="0"/>
              <a:t> ; Politique libérale d’éducation ; Mais malgré cela, l’opposition nationaliste philippine ne faiblit pas ; A suivre…</a:t>
            </a:r>
            <a:endParaRPr lang="fr-FR" sz="1700" b="1" i="1" dirty="0"/>
          </a:p>
          <a:p>
            <a:endParaRPr lang="fr-FR" sz="1700" dirty="0"/>
          </a:p>
          <a:p>
            <a:r>
              <a:rPr lang="fr-FR" sz="1700" dirty="0"/>
              <a:t>d) 1843-50 : En Espagne, règne d’Isabelle II (1843-68) et arrivée des libéraux… </a:t>
            </a:r>
          </a:p>
          <a:p>
            <a:r>
              <a:rPr lang="fr-FR" sz="1700" dirty="0"/>
              <a:t>Et aux Philippines, le pouvoir met en place des politiques émancipatrices </a:t>
            </a:r>
          </a:p>
          <a:p>
            <a:r>
              <a:rPr lang="fr-FR" sz="1700" dirty="0"/>
              <a:t>Ainsi…</a:t>
            </a:r>
          </a:p>
          <a:p>
            <a:endParaRPr lang="fr-FR" sz="1700" dirty="0"/>
          </a:p>
          <a:p>
            <a:r>
              <a:rPr lang="fr-FR" sz="1700" dirty="0"/>
              <a:t>*1863 : L’éducation primaire, gratuite et obligatoire, est instaurée</a:t>
            </a:r>
          </a:p>
          <a:p>
            <a:r>
              <a:rPr lang="fr-FR" sz="1700" dirty="0"/>
              <a:t>Conséquence : A la fin du XIXe siècle…</a:t>
            </a:r>
          </a:p>
          <a:p>
            <a:r>
              <a:rPr lang="fr-FR" sz="1700" dirty="0"/>
              <a:t>Les Philippins seront le peuple le mieux éduqué d’Asie du Sud-Est</a:t>
            </a:r>
          </a:p>
          <a:p>
            <a:endParaRPr lang="fr-FR" sz="1700" dirty="0"/>
          </a:p>
          <a:p>
            <a:r>
              <a:rPr lang="fr-FR" sz="1700" dirty="0"/>
              <a:t>e) Mais malgré le boom économique et les progrès sociaux</a:t>
            </a:r>
          </a:p>
          <a:p>
            <a:r>
              <a:rPr lang="fr-FR" sz="1700" dirty="0"/>
              <a:t>La contestation nationaliste philippine ne faiblit pas, bien au contraire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i="1" dirty="0"/>
              <a:t>Un rattrapage manqué</a:t>
            </a:r>
            <a:r>
              <a:rPr lang="fr-FR" sz="1700" dirty="0"/>
              <a:t>, JL </a:t>
            </a:r>
            <a:r>
              <a:rPr lang="fr-FR" sz="1700" dirty="0" err="1"/>
              <a:t>Margolin</a:t>
            </a:r>
            <a:r>
              <a:rPr lang="fr-FR" sz="1700" dirty="0"/>
              <a:t>, p. 482 ; </a:t>
            </a:r>
            <a:r>
              <a:rPr lang="fr-FR" sz="1700" u="sng" dirty="0"/>
              <a:t>A suivre…</a:t>
            </a:r>
          </a:p>
          <a:p>
            <a:endParaRPr lang="fr-FR" sz="1700" dirty="0"/>
          </a:p>
          <a:p>
            <a:r>
              <a:rPr lang="fr-FR" sz="1700" dirty="0"/>
              <a:t>*Mais reprenons de la hauteur…</a:t>
            </a:r>
          </a:p>
          <a:p>
            <a:r>
              <a:rPr lang="fr-FR" sz="1700" dirty="0"/>
              <a:t>L’Insulinde d’abord ; Puis plus largement, l’Asie orientale</a:t>
            </a:r>
          </a:p>
          <a:p>
            <a:r>
              <a:rPr lang="fr-FR" sz="1700" dirty="0"/>
              <a:t>En ce milieu du XIXe siècle…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99AB42-489C-6B2C-38A4-211C622CC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14926" r="27489" b="64504"/>
          <a:stretch/>
        </p:blipFill>
        <p:spPr>
          <a:xfrm rot="5400000">
            <a:off x="6419818" y="1049171"/>
            <a:ext cx="6602987" cy="4723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7C20D9-1685-8BF1-B26A-777C86EDC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 t="7717" r="77299" b="80152"/>
          <a:stretch/>
        </p:blipFill>
        <p:spPr>
          <a:xfrm rot="5400000">
            <a:off x="10604548" y="48585"/>
            <a:ext cx="1417673" cy="1538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6764527-3136-9B12-786E-8C75C1B96204}"/>
              </a:ext>
            </a:extLst>
          </p:cNvPr>
          <p:cNvSpPr/>
          <p:nvPr/>
        </p:nvSpPr>
        <p:spPr>
          <a:xfrm>
            <a:off x="8223557" y="1955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58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4E7C5-3BC5-E6E2-8703-BF049FF0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72898-0BE2-99A0-460F-4C588646780B}"/>
              </a:ext>
            </a:extLst>
          </p:cNvPr>
          <p:cNvSpPr/>
          <p:nvPr/>
        </p:nvSpPr>
        <p:spPr>
          <a:xfrm>
            <a:off x="109181" y="138700"/>
            <a:ext cx="4708145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*Au début du XVIe siècle</a:t>
            </a:r>
          </a:p>
          <a:p>
            <a:r>
              <a:rPr lang="fr-FR" sz="1700" dirty="0"/>
              <a:t>Arrivée des Européens, Portugais et Espagnols…</a:t>
            </a:r>
          </a:p>
          <a:p>
            <a:endParaRPr lang="fr-FR" sz="1700" dirty="0"/>
          </a:p>
          <a:p>
            <a:r>
              <a:rPr lang="fr-FR" sz="1700" dirty="0"/>
              <a:t>*1511-12 : Venant de l’ouest…</a:t>
            </a:r>
          </a:p>
          <a:p>
            <a:r>
              <a:rPr lang="fr-FR" sz="1700" dirty="0"/>
              <a:t>Les Portugais s’emparent de Malacca</a:t>
            </a:r>
          </a:p>
          <a:p>
            <a:r>
              <a:rPr lang="fr-FR" sz="1700" dirty="0"/>
              <a:t>Puis ils atteignent les Moluques : Ambon, Tidore</a:t>
            </a:r>
          </a:p>
          <a:p>
            <a:endParaRPr lang="fr-FR" sz="1700" dirty="0"/>
          </a:p>
          <a:p>
            <a:r>
              <a:rPr lang="fr-FR" sz="1700" dirty="0"/>
              <a:t>*1521-22 : Venant de l’est…</a:t>
            </a:r>
          </a:p>
          <a:p>
            <a:r>
              <a:rPr lang="fr-FR" sz="1700" dirty="0"/>
              <a:t>L’expédition espagnole de Magellan</a:t>
            </a:r>
          </a:p>
          <a:p>
            <a:r>
              <a:rPr lang="fr-FR" sz="1700" dirty="0"/>
              <a:t>Atteint les Îles Mariannes ; Puis…</a:t>
            </a:r>
          </a:p>
          <a:p>
            <a:r>
              <a:rPr lang="fr-FR" sz="1700" dirty="0"/>
              <a:t>Arrive aux Philippines ; A Cebu, mort de Magellan</a:t>
            </a:r>
          </a:p>
          <a:p>
            <a:endParaRPr lang="fr-FR" sz="1700" dirty="0"/>
          </a:p>
          <a:p>
            <a:r>
              <a:rPr lang="fr-FR" sz="1700" dirty="0"/>
              <a:t>*Puis elle atteint Brunei, les Moluques et Timor</a:t>
            </a:r>
          </a:p>
          <a:p>
            <a:r>
              <a:rPr lang="fr-FR" sz="1700" dirty="0"/>
              <a:t>Avant de revenir par le cap de Bonne-Espérance</a:t>
            </a:r>
          </a:p>
          <a:p>
            <a:endParaRPr lang="fr-FR" sz="1700" dirty="0"/>
          </a:p>
          <a:p>
            <a:r>
              <a:rPr lang="fr-FR" sz="1700" dirty="0"/>
              <a:t>*1527-28 : Nlle expédition espagnole de Saavedra</a:t>
            </a:r>
          </a:p>
          <a:p>
            <a:r>
              <a:rPr lang="fr-FR" sz="1700" dirty="0"/>
              <a:t>Parti du Mexique, elle atteint Tidore</a:t>
            </a:r>
          </a:p>
          <a:p>
            <a:r>
              <a:rPr lang="fr-FR" sz="1700" dirty="0"/>
              <a:t>*1529 : Au retour vers l’est</a:t>
            </a:r>
          </a:p>
          <a:p>
            <a:r>
              <a:rPr lang="fr-FR" sz="1700" dirty="0"/>
              <a:t>Elle atteint le 31°N, puis elle doit retourner à Tidore</a:t>
            </a:r>
          </a:p>
          <a:p>
            <a:r>
              <a:rPr lang="fr-FR" sz="1700" dirty="0"/>
              <a:t>Où les Portugais font prisonnier l’équipage</a:t>
            </a:r>
          </a:p>
          <a:p>
            <a:endParaRPr lang="fr-FR" sz="1700" dirty="0"/>
          </a:p>
          <a:p>
            <a:r>
              <a:rPr lang="fr-FR" sz="1700" dirty="0"/>
              <a:t>*Pour les Espagnols…</a:t>
            </a:r>
          </a:p>
          <a:p>
            <a:r>
              <a:rPr lang="fr-FR" sz="1700" dirty="0"/>
              <a:t>- Trouver la route retour</a:t>
            </a:r>
          </a:p>
          <a:p>
            <a:r>
              <a:rPr lang="fr-FR" sz="1700" dirty="0"/>
              <a:t>- Partager l’Orient avec le Portugal…</a:t>
            </a:r>
          </a:p>
        </p:txBody>
      </p:sp>
      <p:pic>
        <p:nvPicPr>
          <p:cNvPr id="10" name="Image 9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5A172E26-D799-FEF3-8BBF-34D8D7DE3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80" y="138700"/>
            <a:ext cx="7140139" cy="36221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 11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19B6B214-7124-2BB9-FFD1-9CCA3D885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23" t="36296" r="5811" b="35996"/>
          <a:stretch/>
        </p:blipFill>
        <p:spPr>
          <a:xfrm>
            <a:off x="4942680" y="3890336"/>
            <a:ext cx="3967144" cy="28793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Image 12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6685FAE0-5BD7-C68A-762B-E0E69801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11" t="12657" r="12848" b="63963"/>
          <a:stretch/>
        </p:blipFill>
        <p:spPr>
          <a:xfrm>
            <a:off x="9297704" y="3856914"/>
            <a:ext cx="2785115" cy="29127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DDB9436-572E-63B7-D254-C2BBCC038B5A}"/>
              </a:ext>
            </a:extLst>
          </p:cNvPr>
          <p:cNvSpPr/>
          <p:nvPr/>
        </p:nvSpPr>
        <p:spPr>
          <a:xfrm>
            <a:off x="10281575" y="1827454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F39316-E707-F7E9-F335-880B1541AE63}"/>
              </a:ext>
            </a:extLst>
          </p:cNvPr>
          <p:cNvSpPr/>
          <p:nvPr/>
        </p:nvSpPr>
        <p:spPr>
          <a:xfrm>
            <a:off x="4939258" y="5090063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818BED6-AB2B-BD93-38AC-850202022CBA}"/>
              </a:ext>
            </a:extLst>
          </p:cNvPr>
          <p:cNvSpPr/>
          <p:nvPr/>
        </p:nvSpPr>
        <p:spPr>
          <a:xfrm>
            <a:off x="6389799" y="5190998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E449B3F-25C9-A536-2292-3197D686836E}"/>
              </a:ext>
            </a:extLst>
          </p:cNvPr>
          <p:cNvSpPr/>
          <p:nvPr/>
        </p:nvSpPr>
        <p:spPr>
          <a:xfrm>
            <a:off x="6461807" y="5442813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DA4B6B5-4F52-03D7-2019-B02ED054E996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9798359" y="1845366"/>
            <a:ext cx="504307" cy="20597"/>
          </a:xfrm>
          <a:prstGeom prst="straightConnector1">
            <a:avLst/>
          </a:prstGeom>
          <a:ln w="5715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2810F7-5FA5-A429-6707-841470EBDD28}"/>
              </a:ext>
            </a:extLst>
          </p:cNvPr>
          <p:cNvCxnSpPr>
            <a:cxnSpLocks/>
          </p:cNvCxnSpPr>
          <p:nvPr/>
        </p:nvCxnSpPr>
        <p:spPr>
          <a:xfrm flipH="1">
            <a:off x="10810707" y="1650380"/>
            <a:ext cx="403779" cy="6115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E9962B7-BBB2-2745-709D-044B6D227A43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11214486" y="1650380"/>
            <a:ext cx="868333" cy="29938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2C85DF80-B5E3-06ED-9CEB-E8A066CE9719}"/>
              </a:ext>
            </a:extLst>
          </p:cNvPr>
          <p:cNvSpPr/>
          <p:nvPr/>
        </p:nvSpPr>
        <p:spPr>
          <a:xfrm>
            <a:off x="11070470" y="15892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1C65F65-469C-92FA-3FDF-7A9430CE37B7}"/>
              </a:ext>
            </a:extLst>
          </p:cNvPr>
          <p:cNvSpPr/>
          <p:nvPr/>
        </p:nvSpPr>
        <p:spPr>
          <a:xfrm>
            <a:off x="6245783" y="460748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D9B6932-2BB8-4600-E648-4E6A4ADB125A}"/>
              </a:ext>
            </a:extLst>
          </p:cNvPr>
          <p:cNvCxnSpPr>
            <a:cxnSpLocks/>
            <a:endCxn id="31" idx="7"/>
          </p:cNvCxnSpPr>
          <p:nvPr/>
        </p:nvCxnSpPr>
        <p:spPr>
          <a:xfrm flipH="1">
            <a:off x="6368708" y="4384463"/>
            <a:ext cx="712316" cy="24093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271B069-2FEE-4DB1-1C5F-2E2C78FFB109}"/>
              </a:ext>
            </a:extLst>
          </p:cNvPr>
          <p:cNvCxnSpPr>
            <a:cxnSpLocks/>
          </p:cNvCxnSpPr>
          <p:nvPr/>
        </p:nvCxnSpPr>
        <p:spPr>
          <a:xfrm>
            <a:off x="7081024" y="4378212"/>
            <a:ext cx="1828800" cy="43911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C41B9BFD-1119-B838-1A47-C0D571E8C007}"/>
              </a:ext>
            </a:extLst>
          </p:cNvPr>
          <p:cNvSpPr/>
          <p:nvPr/>
        </p:nvSpPr>
        <p:spPr>
          <a:xfrm>
            <a:off x="7319943" y="438446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D95BA16-5502-94A0-DC70-9343A4B8B969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10425591" y="1888610"/>
            <a:ext cx="368940" cy="122312"/>
          </a:xfrm>
          <a:prstGeom prst="straightConnector1">
            <a:avLst/>
          </a:prstGeom>
          <a:ln w="5715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BB7DEBE-36F8-9442-1BE6-97396646D980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6245783" y="5547213"/>
            <a:ext cx="237115" cy="215639"/>
          </a:xfrm>
          <a:prstGeom prst="straightConnector1">
            <a:avLst/>
          </a:prstGeom>
          <a:ln w="5715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824F0C6B-72C6-99AA-8FCA-B852E3643062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5062183" y="5194463"/>
            <a:ext cx="473279" cy="460569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B2F53353-2AB3-564F-63A8-F5DFEF2B443A}"/>
              </a:ext>
            </a:extLst>
          </p:cNvPr>
          <p:cNvCxnSpPr>
            <a:cxnSpLocks/>
          </p:cNvCxnSpPr>
          <p:nvPr/>
        </p:nvCxnSpPr>
        <p:spPr>
          <a:xfrm>
            <a:off x="5535462" y="5655032"/>
            <a:ext cx="710321" cy="104400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E843B052-77DF-E287-CD78-5481D0ABD0EE}"/>
              </a:ext>
            </a:extLst>
          </p:cNvPr>
          <p:cNvSpPr/>
          <p:nvPr/>
        </p:nvSpPr>
        <p:spPr>
          <a:xfrm>
            <a:off x="4639170" y="28560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2EE5E1B-97A6-95EE-F095-01BF14592EC1}"/>
              </a:ext>
            </a:extLst>
          </p:cNvPr>
          <p:cNvSpPr/>
          <p:nvPr/>
        </p:nvSpPr>
        <p:spPr>
          <a:xfrm>
            <a:off x="5683492" y="496768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9866CEBE-759C-17A3-88EB-FDBA9DFF2E84}"/>
              </a:ext>
            </a:extLst>
          </p:cNvPr>
          <p:cNvCxnSpPr>
            <a:cxnSpLocks/>
            <a:stCxn id="31" idx="3"/>
            <a:endCxn id="53" idx="7"/>
          </p:cNvCxnSpPr>
          <p:nvPr/>
        </p:nvCxnSpPr>
        <p:spPr>
          <a:xfrm flipH="1">
            <a:off x="5806417" y="4711887"/>
            <a:ext cx="460457" cy="2737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4A4F8C75-D709-30DC-338F-D31633797565}"/>
              </a:ext>
            </a:extLst>
          </p:cNvPr>
          <p:cNvCxnSpPr>
            <a:cxnSpLocks/>
            <a:stCxn id="53" idx="6"/>
            <a:endCxn id="6" idx="0"/>
          </p:cNvCxnSpPr>
          <p:nvPr/>
        </p:nvCxnSpPr>
        <p:spPr>
          <a:xfrm>
            <a:off x="5827508" y="5028837"/>
            <a:ext cx="634299" cy="16216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79B5C7A-CAA3-8F8E-727F-BF2422D41A1A}"/>
              </a:ext>
            </a:extLst>
          </p:cNvPr>
          <p:cNvCxnSpPr>
            <a:cxnSpLocks/>
          </p:cNvCxnSpPr>
          <p:nvPr/>
        </p:nvCxnSpPr>
        <p:spPr>
          <a:xfrm flipV="1">
            <a:off x="6377117" y="5254531"/>
            <a:ext cx="132185" cy="53334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0CF59C63-F107-73C2-F562-0D58DE490822}"/>
              </a:ext>
            </a:extLst>
          </p:cNvPr>
          <p:cNvSpPr/>
          <p:nvPr/>
        </p:nvSpPr>
        <p:spPr>
          <a:xfrm>
            <a:off x="6402481" y="51332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A139CAA0-EB39-D7CC-2BBD-2DE9A9E2B03F}"/>
              </a:ext>
            </a:extLst>
          </p:cNvPr>
          <p:cNvCxnSpPr>
            <a:cxnSpLocks/>
          </p:cNvCxnSpPr>
          <p:nvPr/>
        </p:nvCxnSpPr>
        <p:spPr>
          <a:xfrm flipH="1">
            <a:off x="4939258" y="5849029"/>
            <a:ext cx="1365851" cy="74134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1C37CD4E-5530-8779-0C6B-E82E532F36EE}"/>
              </a:ext>
            </a:extLst>
          </p:cNvPr>
          <p:cNvSpPr/>
          <p:nvPr/>
        </p:nvSpPr>
        <p:spPr>
          <a:xfrm>
            <a:off x="6305109" y="57878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56A00E5-0CFD-0278-27D7-65DEFAFF2D2E}"/>
              </a:ext>
            </a:extLst>
          </p:cNvPr>
          <p:cNvCxnSpPr>
            <a:cxnSpLocks/>
          </p:cNvCxnSpPr>
          <p:nvPr/>
        </p:nvCxnSpPr>
        <p:spPr>
          <a:xfrm flipH="1">
            <a:off x="8898745" y="2043167"/>
            <a:ext cx="1911962" cy="8129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58AAF7C5-4D1A-533E-8CF2-A88ACFD7B2B0}"/>
              </a:ext>
            </a:extLst>
          </p:cNvPr>
          <p:cNvCxnSpPr>
            <a:cxnSpLocks/>
          </p:cNvCxnSpPr>
          <p:nvPr/>
        </p:nvCxnSpPr>
        <p:spPr>
          <a:xfrm>
            <a:off x="10789617" y="1782161"/>
            <a:ext cx="76922" cy="16760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BBCB646D-083F-4BBF-509C-3B1F031C2CCB}"/>
              </a:ext>
            </a:extLst>
          </p:cNvPr>
          <p:cNvSpPr/>
          <p:nvPr/>
        </p:nvSpPr>
        <p:spPr>
          <a:xfrm>
            <a:off x="10794531" y="1949766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B458736D-C0A9-4BC3-1856-9F5A9623B324}"/>
              </a:ext>
            </a:extLst>
          </p:cNvPr>
          <p:cNvSpPr/>
          <p:nvPr/>
        </p:nvSpPr>
        <p:spPr>
          <a:xfrm>
            <a:off x="10666692" y="16777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2839BCA0-0008-E47A-5B03-6E14D817E381}"/>
              </a:ext>
            </a:extLst>
          </p:cNvPr>
          <p:cNvCxnSpPr>
            <a:cxnSpLocks/>
          </p:cNvCxnSpPr>
          <p:nvPr/>
        </p:nvCxnSpPr>
        <p:spPr>
          <a:xfrm>
            <a:off x="9726351" y="1677761"/>
            <a:ext cx="72008" cy="210849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549AC1BF-AB71-601F-E79B-FD492B62B554}"/>
              </a:ext>
            </a:extLst>
          </p:cNvPr>
          <p:cNvCxnSpPr>
            <a:cxnSpLocks/>
          </p:cNvCxnSpPr>
          <p:nvPr/>
        </p:nvCxnSpPr>
        <p:spPr>
          <a:xfrm flipV="1">
            <a:off x="9064837" y="1616605"/>
            <a:ext cx="589506" cy="809226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2A8A55A1-30DA-388A-38A4-3C98EFB88E7B}"/>
              </a:ext>
            </a:extLst>
          </p:cNvPr>
          <p:cNvCxnSpPr>
            <a:cxnSpLocks/>
          </p:cNvCxnSpPr>
          <p:nvPr/>
        </p:nvCxnSpPr>
        <p:spPr>
          <a:xfrm flipV="1">
            <a:off x="8909824" y="2413838"/>
            <a:ext cx="155013" cy="370671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6CB8EDF2-58F2-3DF0-D698-E733FDA2CC5C}"/>
              </a:ext>
            </a:extLst>
          </p:cNvPr>
          <p:cNvSpPr/>
          <p:nvPr/>
        </p:nvSpPr>
        <p:spPr>
          <a:xfrm>
            <a:off x="9654343" y="155544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7B7BD1A-DE5D-C4FC-2FFA-0764E5FEEE89}"/>
              </a:ext>
            </a:extLst>
          </p:cNvPr>
          <p:cNvCxnSpPr>
            <a:cxnSpLocks/>
          </p:cNvCxnSpPr>
          <p:nvPr/>
        </p:nvCxnSpPr>
        <p:spPr>
          <a:xfrm>
            <a:off x="8512749" y="2740125"/>
            <a:ext cx="397075" cy="0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90C7ACE6-82BD-AEC8-14C9-9BE0D7A14AEE}"/>
              </a:ext>
            </a:extLst>
          </p:cNvPr>
          <p:cNvCxnSpPr>
            <a:cxnSpLocks/>
          </p:cNvCxnSpPr>
          <p:nvPr/>
        </p:nvCxnSpPr>
        <p:spPr>
          <a:xfrm>
            <a:off x="8329961" y="2319454"/>
            <a:ext cx="199844" cy="420671"/>
          </a:xfrm>
          <a:prstGeom prst="line">
            <a:avLst/>
          </a:prstGeom>
          <a:ln w="571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CA05B656-1B00-48E0-6CDD-93D0290C4245}"/>
              </a:ext>
            </a:extLst>
          </p:cNvPr>
          <p:cNvCxnSpPr>
            <a:cxnSpLocks/>
          </p:cNvCxnSpPr>
          <p:nvPr/>
        </p:nvCxnSpPr>
        <p:spPr>
          <a:xfrm flipV="1">
            <a:off x="9177454" y="1196771"/>
            <a:ext cx="2676292" cy="312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E3AC691-219B-CE10-BC86-0BAEBF182D40}"/>
              </a:ext>
            </a:extLst>
          </p:cNvPr>
          <p:cNvSpPr/>
          <p:nvPr/>
        </p:nvSpPr>
        <p:spPr>
          <a:xfrm>
            <a:off x="9177454" y="1096023"/>
            <a:ext cx="645000" cy="2639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31°N</a:t>
            </a:r>
          </a:p>
        </p:txBody>
      </p:sp>
    </p:spTree>
    <p:extLst>
      <p:ext uri="{BB962C8B-B14F-4D97-AF65-F5344CB8AC3E}">
        <p14:creationId xmlns:p14="http://schemas.microsoft.com/office/powerpoint/2010/main" val="239536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1" y="109183"/>
            <a:ext cx="4674691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1529-1595 : Naissance des Philippines espagnoles, rattachées à la Nouvelle-Espagne ; Christianisation ; …</a:t>
            </a:r>
          </a:p>
          <a:p>
            <a:endParaRPr lang="fr-FR" sz="1700" dirty="0"/>
          </a:p>
          <a:p>
            <a:r>
              <a:rPr lang="fr-FR" sz="1700" dirty="0"/>
              <a:t>*1529 : Traité de Saragosse…</a:t>
            </a:r>
          </a:p>
          <a:p>
            <a:r>
              <a:rPr lang="fr-FR" sz="1700" dirty="0"/>
              <a:t>Les îles aux épices et les futures Philippines</a:t>
            </a:r>
          </a:p>
          <a:p>
            <a:r>
              <a:rPr lang="fr-FR" sz="1700" dirty="0"/>
              <a:t>Sont incluses dans le domaine portugais</a:t>
            </a:r>
          </a:p>
          <a:p>
            <a:endParaRPr lang="fr-FR" sz="1700" dirty="0"/>
          </a:p>
          <a:p>
            <a:r>
              <a:rPr lang="fr-FR" sz="1700" dirty="0"/>
              <a:t>*Mais les Espagnols ne veulent pas</a:t>
            </a:r>
          </a:p>
          <a:p>
            <a:r>
              <a:rPr lang="fr-FR" sz="1700" dirty="0"/>
              <a:t>Renoncer aux épices… </a:t>
            </a:r>
          </a:p>
          <a:p>
            <a:endParaRPr lang="fr-FR" sz="1700" dirty="0"/>
          </a:p>
          <a:p>
            <a:r>
              <a:rPr lang="fr-FR" sz="1700" dirty="0"/>
              <a:t>*1542-46 : Nlle expédition espagnole de </a:t>
            </a:r>
            <a:r>
              <a:rPr lang="fr-FR" sz="1700" dirty="0" err="1"/>
              <a:t>Villalobos</a:t>
            </a:r>
            <a:endParaRPr lang="fr-FR" sz="1700" dirty="0"/>
          </a:p>
          <a:p>
            <a:r>
              <a:rPr lang="fr-FR" sz="1700" dirty="0"/>
              <a:t>Aux Moluques, elle doit rebrousser chemin</a:t>
            </a:r>
          </a:p>
          <a:p>
            <a:r>
              <a:rPr lang="fr-FR" sz="1700" dirty="0"/>
              <a:t>Au retour, il nomme les </a:t>
            </a:r>
            <a:r>
              <a:rPr lang="fr-FR" sz="1700" i="1" dirty="0"/>
              <a:t>Philippines</a:t>
            </a:r>
            <a:endParaRPr lang="fr-FR" sz="1700" dirty="0"/>
          </a:p>
          <a:p>
            <a:r>
              <a:rPr lang="fr-FR" sz="1700" dirty="0"/>
              <a:t>En l’honneur de l’infant Philippe (II) </a:t>
            </a:r>
          </a:p>
          <a:p>
            <a:endParaRPr lang="fr-FR" sz="1700" dirty="0"/>
          </a:p>
          <a:p>
            <a:r>
              <a:rPr lang="fr-FR" sz="1700" dirty="0"/>
              <a:t>*Et enfin, en 1565, le dénouement ; Trois faits…</a:t>
            </a:r>
          </a:p>
        </p:txBody>
      </p:sp>
      <p:pic>
        <p:nvPicPr>
          <p:cNvPr id="4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603AB758-81FA-82F1-BB4B-BBF12F6A8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11" t="33441" b="27436"/>
          <a:stretch/>
        </p:blipFill>
        <p:spPr bwMode="auto">
          <a:xfrm>
            <a:off x="4905538" y="213617"/>
            <a:ext cx="7098081" cy="56438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4ABC1C35-E232-D674-1A06-BFBE681F6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60" t="53010" r="20267" b="45326"/>
          <a:stretch/>
        </p:blipFill>
        <p:spPr bwMode="auto">
          <a:xfrm>
            <a:off x="4077445" y="1638951"/>
            <a:ext cx="251460" cy="2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82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FE76E-BF85-88F8-A434-9632FA4C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F32E8C-34FD-AD75-4D05-C80DB8CA8A4B}"/>
              </a:ext>
            </a:extLst>
          </p:cNvPr>
          <p:cNvSpPr/>
          <p:nvPr/>
        </p:nvSpPr>
        <p:spPr>
          <a:xfrm>
            <a:off x="109181" y="109183"/>
            <a:ext cx="4674691" cy="4755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1529-1595 : Naissance des Philippines espagnoles, rattachées à la Nouvelle-Espagne ; Christianisation ; …</a:t>
            </a:r>
          </a:p>
          <a:p>
            <a:endParaRPr lang="fr-FR" sz="1700" dirty="0"/>
          </a:p>
          <a:p>
            <a:r>
              <a:rPr lang="fr-FR" sz="1700" dirty="0"/>
              <a:t>a) Fév. 1565…</a:t>
            </a:r>
          </a:p>
          <a:p>
            <a:r>
              <a:rPr lang="fr-FR" sz="1700" dirty="0"/>
              <a:t>L’expédition espagnole Legazpi-</a:t>
            </a:r>
            <a:r>
              <a:rPr lang="fr-FR" sz="1700" dirty="0" err="1"/>
              <a:t>Urdaneta</a:t>
            </a:r>
            <a:endParaRPr lang="fr-FR" sz="1700" dirty="0"/>
          </a:p>
          <a:p>
            <a:r>
              <a:rPr lang="fr-FR" sz="1700" dirty="0"/>
              <a:t>Atteint </a:t>
            </a:r>
            <a:r>
              <a:rPr lang="fr-FR" sz="1700"/>
              <a:t>Cebu aux </a:t>
            </a:r>
            <a:r>
              <a:rPr lang="fr-FR" sz="1700" dirty="0"/>
              <a:t>Philippines</a:t>
            </a:r>
          </a:p>
          <a:p>
            <a:r>
              <a:rPr lang="fr-FR" sz="1700" u="sng" dirty="0"/>
              <a:t>Et malgré le traité de 1529</a:t>
            </a:r>
          </a:p>
          <a:p>
            <a:r>
              <a:rPr lang="fr-FR" sz="1700" dirty="0"/>
              <a:t>Il y installe une colonie espagnole à Cebu</a:t>
            </a:r>
          </a:p>
          <a:p>
            <a:endParaRPr lang="fr-FR" sz="1700" dirty="0"/>
          </a:p>
          <a:p>
            <a:r>
              <a:rPr lang="fr-FR" sz="1700" dirty="0"/>
              <a:t>b) Juin 1565 : </a:t>
            </a:r>
            <a:r>
              <a:rPr lang="fr-FR" sz="1700" dirty="0" err="1"/>
              <a:t>Urdaneta</a:t>
            </a:r>
            <a:r>
              <a:rPr lang="fr-FR" sz="1700" dirty="0"/>
              <a:t> parvient à retourner</a:t>
            </a:r>
          </a:p>
          <a:p>
            <a:r>
              <a:rPr lang="fr-FR" sz="1700" dirty="0"/>
              <a:t>Au Mexique par l’est, en suivant</a:t>
            </a:r>
          </a:p>
          <a:p>
            <a:r>
              <a:rPr lang="fr-FR" sz="1700" dirty="0"/>
              <a:t>La route du Nord-Pacifique au 48°N ; Et enfin…</a:t>
            </a:r>
          </a:p>
          <a:p>
            <a:endParaRPr lang="fr-FR" sz="1700" dirty="0"/>
          </a:p>
          <a:p>
            <a:r>
              <a:rPr lang="fr-FR" sz="1700" dirty="0"/>
              <a:t>c) 1569-71 : Legazpi conquiert le nord de l’archipel</a:t>
            </a:r>
          </a:p>
          <a:p>
            <a:r>
              <a:rPr lang="fr-FR" sz="1700" dirty="0"/>
              <a:t>Il découvre Manille dirigée par un sultan musulman</a:t>
            </a:r>
          </a:p>
          <a:p>
            <a:r>
              <a:rPr lang="fr-FR" sz="1700" dirty="0"/>
              <a:t>Il négocie un partage et en fait la capitale de la colonie</a:t>
            </a:r>
          </a:p>
        </p:txBody>
      </p:sp>
      <p:pic>
        <p:nvPicPr>
          <p:cNvPr id="2" name="Image 1" descr="Une image contenant texte, Rectangle, dessin, carte&#10;&#10;Le contenu généré par l’IA peut être incorrect.">
            <a:extLst>
              <a:ext uri="{FF2B5EF4-FFF2-40B4-BE49-F238E27FC236}">
                <a16:creationId xmlns:a16="http://schemas.microsoft.com/office/drawing/2014/main" id="{F0D07CA3-18AB-231E-2346-EAB2DBA0A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7398" r="30465" b="56748"/>
          <a:stretch/>
        </p:blipFill>
        <p:spPr>
          <a:xfrm rot="10800000">
            <a:off x="4906536" y="109183"/>
            <a:ext cx="7176281" cy="47741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8ECB600-7008-FFD0-B15D-4DF286D82E19}"/>
              </a:ext>
            </a:extLst>
          </p:cNvPr>
          <p:cNvCxnSpPr>
            <a:cxnSpLocks/>
          </p:cNvCxnSpPr>
          <p:nvPr/>
        </p:nvCxnSpPr>
        <p:spPr>
          <a:xfrm flipV="1">
            <a:off x="4906536" y="1263679"/>
            <a:ext cx="2676292" cy="312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F339F0D-C20C-19AC-C9E0-2AD044D46620}"/>
              </a:ext>
            </a:extLst>
          </p:cNvPr>
          <p:cNvSpPr/>
          <p:nvPr/>
        </p:nvSpPr>
        <p:spPr>
          <a:xfrm>
            <a:off x="4906536" y="1162931"/>
            <a:ext cx="645000" cy="2639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31°N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17FD188-AE7B-164A-92BD-7C3E8D98C5FC}"/>
              </a:ext>
            </a:extLst>
          </p:cNvPr>
          <p:cNvCxnSpPr>
            <a:cxnSpLocks/>
          </p:cNvCxnSpPr>
          <p:nvPr/>
        </p:nvCxnSpPr>
        <p:spPr>
          <a:xfrm>
            <a:off x="4906536" y="422505"/>
            <a:ext cx="47727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4E99845-8563-2EB7-BD4B-5E61F7F65894}"/>
              </a:ext>
            </a:extLst>
          </p:cNvPr>
          <p:cNvSpPr/>
          <p:nvPr/>
        </p:nvSpPr>
        <p:spPr>
          <a:xfrm>
            <a:off x="4906536" y="290541"/>
            <a:ext cx="645000" cy="2639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48°N</a:t>
            </a:r>
          </a:p>
        </p:txBody>
      </p:sp>
    </p:spTree>
    <p:extLst>
      <p:ext uri="{BB962C8B-B14F-4D97-AF65-F5344CB8AC3E}">
        <p14:creationId xmlns:p14="http://schemas.microsoft.com/office/powerpoint/2010/main" val="226543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FFB7-45C7-685B-13CC-972D596A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F82113-06B8-2C3D-258E-C04AB04BB14F}"/>
              </a:ext>
            </a:extLst>
          </p:cNvPr>
          <p:cNvSpPr/>
          <p:nvPr/>
        </p:nvSpPr>
        <p:spPr>
          <a:xfrm>
            <a:off x="109181" y="109183"/>
            <a:ext cx="5986819" cy="34624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1529-1595 : Naissance des Philippines espagnoles, rattachées à la Nouvelle-Espagne ; Christianisation ; …</a:t>
            </a:r>
          </a:p>
          <a:p>
            <a:endParaRPr lang="fr-FR" sz="1700" dirty="0"/>
          </a:p>
          <a:p>
            <a:r>
              <a:rPr lang="fr-FR" sz="1700" dirty="0"/>
              <a:t>*1571 : Malgré le traité de 1529…</a:t>
            </a:r>
          </a:p>
          <a:p>
            <a:r>
              <a:rPr lang="fr-FR" sz="1700" dirty="0"/>
              <a:t>Les Espagnols maîtres des Philippines</a:t>
            </a:r>
          </a:p>
          <a:p>
            <a:endParaRPr lang="fr-FR" sz="1700" dirty="0"/>
          </a:p>
          <a:p>
            <a:r>
              <a:rPr lang="fr-FR" sz="1700" dirty="0"/>
              <a:t>NB : Contrairement aux Amériques</a:t>
            </a:r>
          </a:p>
          <a:p>
            <a:r>
              <a:rPr lang="fr-FR" sz="1700" dirty="0"/>
              <a:t>La conquête y est volontairement peu meurtrière</a:t>
            </a:r>
          </a:p>
          <a:p>
            <a:r>
              <a:rPr lang="fr-FR" sz="1700" dirty="0"/>
              <a:t>Et les chefs indigènes, les </a:t>
            </a:r>
            <a:r>
              <a:rPr lang="fr-FR" sz="1700" i="1" dirty="0"/>
              <a:t>caciques</a:t>
            </a:r>
            <a:r>
              <a:rPr lang="fr-FR" sz="1700" dirty="0"/>
              <a:t>, deviennent propriétaires </a:t>
            </a:r>
          </a:p>
          <a:p>
            <a:endParaRPr lang="fr-FR" sz="1700" dirty="0"/>
          </a:p>
          <a:p>
            <a:r>
              <a:rPr lang="fr-FR" sz="1700" dirty="0"/>
              <a:t>*Mais en réalité, un archipel totalement éclaté en milliers d’îles</a:t>
            </a:r>
          </a:p>
          <a:p>
            <a:r>
              <a:rPr lang="fr-FR" sz="1700" dirty="0"/>
              <a:t>Impossible à contrôler réellement</a:t>
            </a:r>
          </a:p>
          <a:p>
            <a:r>
              <a:rPr lang="fr-FR" sz="1700" dirty="0"/>
              <a:t>Par conséquent, il existe trois Philippines…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17A518-96D8-364F-686E-5ACD3180D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" t="6088" r="23597" b="47977"/>
          <a:stretch/>
        </p:blipFill>
        <p:spPr>
          <a:xfrm rot="5400000">
            <a:off x="5858774" y="535759"/>
            <a:ext cx="6621105" cy="58269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D13095F-9818-EB5D-8ACB-4DDC14834059}"/>
              </a:ext>
            </a:extLst>
          </p:cNvPr>
          <p:cNvSpPr/>
          <p:nvPr/>
        </p:nvSpPr>
        <p:spPr>
          <a:xfrm>
            <a:off x="8920975" y="3481511"/>
            <a:ext cx="1717287" cy="146963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B17B49-4893-20E4-F8A4-5D7DE41076AB}"/>
              </a:ext>
            </a:extLst>
          </p:cNvPr>
          <p:cNvSpPr/>
          <p:nvPr/>
        </p:nvSpPr>
        <p:spPr>
          <a:xfrm>
            <a:off x="8396868" y="1449659"/>
            <a:ext cx="1193181" cy="1926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907512-3E5D-3649-D72C-AB343DE8D195}"/>
              </a:ext>
            </a:extLst>
          </p:cNvPr>
          <p:cNvSpPr/>
          <p:nvPr/>
        </p:nvSpPr>
        <p:spPr>
          <a:xfrm>
            <a:off x="8564137" y="4516245"/>
            <a:ext cx="2631687" cy="184398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0F1DCCE-536A-41B5-8F99-0682C1C35E4D}"/>
              </a:ext>
            </a:extLst>
          </p:cNvPr>
          <p:cNvSpPr/>
          <p:nvPr/>
        </p:nvSpPr>
        <p:spPr>
          <a:xfrm>
            <a:off x="8769967" y="288794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8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E115B-43DC-3575-1D84-B97AB0A1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9EF02-85DE-B1CE-5E1E-BFF7E25F6640}"/>
              </a:ext>
            </a:extLst>
          </p:cNvPr>
          <p:cNvSpPr/>
          <p:nvPr/>
        </p:nvSpPr>
        <p:spPr>
          <a:xfrm>
            <a:off x="109181" y="109183"/>
            <a:ext cx="5986819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1529-1595 : Naissance des Philippines espagnoles, rattachées à la Nouvelle-Espagne ; Christianisation ; …</a:t>
            </a:r>
          </a:p>
          <a:p>
            <a:endParaRPr lang="fr-FR" sz="1700" dirty="0"/>
          </a:p>
          <a:p>
            <a:r>
              <a:rPr lang="fr-FR" sz="1700" dirty="0"/>
              <a:t>1) Au nord, sur l’île principale de Luzon, autour de Manille</a:t>
            </a:r>
          </a:p>
          <a:p>
            <a:r>
              <a:rPr lang="fr-FR" sz="1700" dirty="0"/>
              <a:t>Les Espagnols contrôlent la région</a:t>
            </a:r>
          </a:p>
          <a:p>
            <a:r>
              <a:rPr lang="fr-FR" sz="1700" dirty="0"/>
              <a:t>Essentiellement autour de Manille</a:t>
            </a:r>
          </a:p>
          <a:p>
            <a:endParaRPr lang="fr-FR" sz="1700" dirty="0"/>
          </a:p>
          <a:p>
            <a:r>
              <a:rPr lang="fr-FR" sz="1700" dirty="0"/>
              <a:t>*Le christianisme se propage rapidement</a:t>
            </a:r>
          </a:p>
          <a:p>
            <a:r>
              <a:rPr lang="fr-FR" sz="1700" dirty="0"/>
              <a:t>NB : En s’accommodant des croyances traditionnelles</a:t>
            </a:r>
          </a:p>
          <a:p>
            <a:r>
              <a:rPr lang="fr-FR" sz="1700" dirty="0"/>
              <a:t>*Et contrairement au Mexique et au Pérou…</a:t>
            </a:r>
          </a:p>
          <a:p>
            <a:r>
              <a:rPr lang="fr-FR" sz="1700" dirty="0"/>
              <a:t>- L’Eglise impose son pouvoir à celui du gouverneur</a:t>
            </a:r>
          </a:p>
          <a:p>
            <a:r>
              <a:rPr lang="fr-FR" sz="1700" dirty="0"/>
              <a:t>- Et elle s’oppose à l’installation de colons espagnols</a:t>
            </a:r>
          </a:p>
          <a:p>
            <a:endParaRPr lang="fr-FR" sz="1700" dirty="0"/>
          </a:p>
          <a:p>
            <a:r>
              <a:rPr lang="fr-FR" sz="1700" dirty="0"/>
              <a:t>2) Au sud, les </a:t>
            </a:r>
            <a:r>
              <a:rPr lang="fr-FR" sz="1700" i="1" dirty="0"/>
              <a:t>Moros</a:t>
            </a:r>
            <a:r>
              <a:rPr lang="fr-FR" sz="1700" dirty="0"/>
              <a:t> musulmans de </a:t>
            </a:r>
            <a:r>
              <a:rPr lang="fr-FR" sz="1700" u="sng" dirty="0"/>
              <a:t>Mindanao et des îles Sulu</a:t>
            </a:r>
            <a:endParaRPr lang="fr-FR" sz="1700" dirty="0"/>
          </a:p>
          <a:p>
            <a:r>
              <a:rPr lang="fr-FR" sz="1700" dirty="0"/>
              <a:t>Résistent au pouvoir espagnol et à la christianisation</a:t>
            </a:r>
          </a:p>
          <a:p>
            <a:endParaRPr lang="fr-FR" sz="1700" dirty="0"/>
          </a:p>
          <a:p>
            <a:r>
              <a:rPr lang="fr-FR" sz="1700" dirty="0"/>
              <a:t>*Et les </a:t>
            </a:r>
            <a:r>
              <a:rPr lang="fr-FR" sz="1700" i="1" dirty="0"/>
              <a:t>Moros</a:t>
            </a:r>
            <a:r>
              <a:rPr lang="fr-FR" sz="1700" dirty="0"/>
              <a:t> lancent des raids au centre sur les </a:t>
            </a:r>
            <a:r>
              <a:rPr lang="fr-FR" sz="1700" u="sng" dirty="0" err="1"/>
              <a:t>Vilayas</a:t>
            </a:r>
            <a:r>
              <a:rPr lang="fr-FR" sz="1700" dirty="0"/>
              <a:t> (3)</a:t>
            </a:r>
          </a:p>
          <a:p>
            <a:r>
              <a:rPr lang="fr-FR" sz="1700" dirty="0"/>
              <a:t>Les îles du centre de l’archipel qui servent de zone tampon…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4FAFE0-AF35-5218-9CD6-64F5C9A7B516}"/>
              </a:ext>
            </a:extLst>
          </p:cNvPr>
          <p:cNvSpPr/>
          <p:nvPr/>
        </p:nvSpPr>
        <p:spPr>
          <a:xfrm>
            <a:off x="5399049" y="4278719"/>
            <a:ext cx="315951" cy="26592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5F9CF4F-BFB6-D68A-FFA3-2ACDF68E1540}"/>
              </a:ext>
            </a:extLst>
          </p:cNvPr>
          <p:cNvSpPr/>
          <p:nvPr/>
        </p:nvSpPr>
        <p:spPr>
          <a:xfrm>
            <a:off x="5399049" y="864336"/>
            <a:ext cx="315951" cy="26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CCEC801-B70A-5A76-7894-59C3C07E2C48}"/>
              </a:ext>
            </a:extLst>
          </p:cNvPr>
          <p:cNvSpPr/>
          <p:nvPr/>
        </p:nvSpPr>
        <p:spPr>
          <a:xfrm>
            <a:off x="5698272" y="3481511"/>
            <a:ext cx="315951" cy="26592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E5737F-1EA4-AF87-5FB4-ED893862D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" t="6088" r="23597" b="47977"/>
          <a:stretch/>
        </p:blipFill>
        <p:spPr>
          <a:xfrm rot="5400000">
            <a:off x="5858774" y="535759"/>
            <a:ext cx="6621105" cy="58269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7B68FE4-69D9-2808-F977-A82FC8AD96A5}"/>
              </a:ext>
            </a:extLst>
          </p:cNvPr>
          <p:cNvSpPr/>
          <p:nvPr/>
        </p:nvSpPr>
        <p:spPr>
          <a:xfrm>
            <a:off x="8920975" y="3481511"/>
            <a:ext cx="1717287" cy="146963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171453-48C8-C55C-ADC8-96D2BCC4B316}"/>
              </a:ext>
            </a:extLst>
          </p:cNvPr>
          <p:cNvSpPr/>
          <p:nvPr/>
        </p:nvSpPr>
        <p:spPr>
          <a:xfrm>
            <a:off x="8396868" y="1449659"/>
            <a:ext cx="1193181" cy="1926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9DE4A79-7AF1-098B-E15D-48006BD6D9F9}"/>
              </a:ext>
            </a:extLst>
          </p:cNvPr>
          <p:cNvSpPr/>
          <p:nvPr/>
        </p:nvSpPr>
        <p:spPr>
          <a:xfrm>
            <a:off x="8564137" y="4516245"/>
            <a:ext cx="2631687" cy="184398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0FE48DF-AB94-0DFB-0D4B-9CEEC8EE17BF}"/>
              </a:ext>
            </a:extLst>
          </p:cNvPr>
          <p:cNvSpPr/>
          <p:nvPr/>
        </p:nvSpPr>
        <p:spPr>
          <a:xfrm>
            <a:off x="8769967" y="288794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035CA-5695-53C6-0080-107780147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BA68BF-4217-45EB-DB4F-872191643562}"/>
              </a:ext>
            </a:extLst>
          </p:cNvPr>
          <p:cNvSpPr/>
          <p:nvPr/>
        </p:nvSpPr>
        <p:spPr>
          <a:xfrm>
            <a:off x="109182" y="109183"/>
            <a:ext cx="4485120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1529-1595 : … Instauration du </a:t>
            </a:r>
            <a:r>
              <a:rPr lang="fr-FR" sz="1700" b="1" i="1" dirty="0"/>
              <a:t>Galion de Manille</a:t>
            </a:r>
            <a:r>
              <a:rPr lang="fr-FR" sz="1700" b="1" dirty="0"/>
              <a:t> : Manille, relais commercial espagnol entre la Chine et l’Europe, </a:t>
            </a:r>
            <a:r>
              <a:rPr lang="fr-FR" sz="1700" b="1" i="1" dirty="0"/>
              <a:t>via</a:t>
            </a:r>
            <a:r>
              <a:rPr lang="fr-FR" sz="1700" b="1" dirty="0"/>
              <a:t> le Mexique ; Nombreux commerçants Chinois ; Division de la société entre le pouvoir aux mains des </a:t>
            </a:r>
            <a:r>
              <a:rPr lang="fr-FR" sz="1700" b="1" i="1" dirty="0" err="1"/>
              <a:t>peninsulares</a:t>
            </a:r>
            <a:r>
              <a:rPr lang="fr-FR" sz="1700" b="1" dirty="0"/>
              <a:t>, espagnols minoritaires et </a:t>
            </a:r>
            <a:r>
              <a:rPr lang="fr-FR" sz="1700" b="1" i="1" dirty="0"/>
              <a:t>mestizos</a:t>
            </a:r>
            <a:r>
              <a:rPr lang="fr-FR" sz="1700" b="1" dirty="0"/>
              <a:t>, métis, et la masse des autochtones, </a:t>
            </a:r>
            <a:r>
              <a:rPr lang="fr-FR" sz="1700" b="1" i="1" dirty="0" err="1"/>
              <a:t>Indios</a:t>
            </a:r>
            <a:r>
              <a:rPr lang="fr-FR" sz="1700" b="1" dirty="0"/>
              <a:t>, Philippins</a:t>
            </a:r>
          </a:p>
          <a:p>
            <a:endParaRPr lang="fr-FR" sz="1700" dirty="0"/>
          </a:p>
          <a:p>
            <a:r>
              <a:rPr lang="fr-FR" sz="1700" dirty="0"/>
              <a:t>*1565 : Après…</a:t>
            </a:r>
          </a:p>
          <a:p>
            <a:r>
              <a:rPr lang="fr-FR" sz="1700" dirty="0"/>
              <a:t>La découverte par </a:t>
            </a:r>
            <a:r>
              <a:rPr lang="fr-FR" sz="1700" dirty="0" err="1"/>
              <a:t>Urdaneta</a:t>
            </a:r>
            <a:endParaRPr lang="fr-FR" sz="1700" dirty="0"/>
          </a:p>
          <a:p>
            <a:r>
              <a:rPr lang="fr-FR" sz="1700" dirty="0"/>
              <a:t>De la route aller-retour Amérique-Philippines</a:t>
            </a:r>
          </a:p>
          <a:p>
            <a:r>
              <a:rPr lang="fr-FR" sz="1700" dirty="0"/>
              <a:t>Et l’impossibilité d’accéder </a:t>
            </a:r>
            <a:r>
              <a:rPr lang="fr-FR" sz="1600" dirty="0"/>
              <a:t>aux épices portugaises</a:t>
            </a:r>
          </a:p>
          <a:p>
            <a:endParaRPr lang="fr-FR" sz="1700" dirty="0"/>
          </a:p>
          <a:p>
            <a:r>
              <a:rPr lang="fr-FR" sz="1700" dirty="0"/>
              <a:t>Les Espagnols renoncent aux Moluques</a:t>
            </a:r>
          </a:p>
          <a:p>
            <a:r>
              <a:rPr lang="fr-FR" sz="1700" dirty="0"/>
              <a:t>Et se tournent vers la Chine et ses richesses</a:t>
            </a:r>
          </a:p>
          <a:p>
            <a:endParaRPr lang="fr-FR" sz="1700" dirty="0"/>
          </a:p>
          <a:p>
            <a:r>
              <a:rPr lang="fr-FR" sz="1700" dirty="0"/>
              <a:t>*1593 : Et dans le cadre de l’</a:t>
            </a:r>
            <a:r>
              <a:rPr lang="fr-FR" sz="1700" i="1" dirty="0"/>
              <a:t>exclusif</a:t>
            </a:r>
          </a:p>
          <a:p>
            <a:r>
              <a:rPr lang="fr-FR" sz="1700" dirty="0"/>
              <a:t>En vigueur dans l’ensemble de l’empire</a:t>
            </a:r>
          </a:p>
          <a:p>
            <a:r>
              <a:rPr lang="fr-FR" sz="1700" dirty="0"/>
              <a:t>Ils instaurent le </a:t>
            </a:r>
            <a:r>
              <a:rPr lang="fr-FR" sz="1700" i="1" dirty="0"/>
              <a:t>Galion de Manille</a:t>
            </a:r>
            <a:endParaRPr lang="fr-FR" sz="1700" dirty="0"/>
          </a:p>
          <a:p>
            <a:r>
              <a:rPr lang="fr-FR" sz="1700" dirty="0"/>
              <a:t>Monopole d’Etat jusqu’en 1815</a:t>
            </a:r>
          </a:p>
          <a:p>
            <a:endParaRPr lang="fr-FR" sz="1700" dirty="0"/>
          </a:p>
          <a:p>
            <a:r>
              <a:rPr lang="fr-FR" sz="1700" dirty="0"/>
              <a:t>*Description en quatre points…</a:t>
            </a:r>
          </a:p>
        </p:txBody>
      </p:sp>
      <p:pic>
        <p:nvPicPr>
          <p:cNvPr id="5" name="Image 4" descr="Une image contenant texte, Rectangle, dessin, carte&#10;&#10;Le contenu généré par l’IA peut être incorrect.">
            <a:extLst>
              <a:ext uri="{FF2B5EF4-FFF2-40B4-BE49-F238E27FC236}">
                <a16:creationId xmlns:a16="http://schemas.microsoft.com/office/drawing/2014/main" id="{FADAAE8F-7466-4D87-A0B0-97B8B82B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7398" r="30465" b="56748"/>
          <a:stretch/>
        </p:blipFill>
        <p:spPr>
          <a:xfrm rot="10800000">
            <a:off x="4704084" y="109183"/>
            <a:ext cx="7378734" cy="49088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699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9BD0-2E3B-7331-8ADE-311196CD8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C8AF2F7-9EC6-5AD2-7F3E-61B93176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13 mai 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2025 (13/15)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latin typeface="+mn-lt"/>
              </a:rPr>
              <a:t>1816-1863 : Colonisation et partage de l’Insulinde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Les Indes néerlandaises, la Malaisie britannique et les Philippines espagnoles</a:t>
            </a:r>
            <a:br>
              <a:rPr lang="fr-FR" sz="2800" dirty="0">
                <a:latin typeface="+mn-lt"/>
              </a:rPr>
            </a:b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C35353-D238-D0A7-5B55-4671045E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86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035CA-5695-53C6-0080-107780147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BA68BF-4217-45EB-DB4F-872191643562}"/>
              </a:ext>
            </a:extLst>
          </p:cNvPr>
          <p:cNvSpPr/>
          <p:nvPr/>
        </p:nvSpPr>
        <p:spPr>
          <a:xfrm>
            <a:off x="109182" y="109183"/>
            <a:ext cx="4485120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*1565 : Aux Philippines, après…</a:t>
            </a:r>
          </a:p>
          <a:p>
            <a:r>
              <a:rPr lang="fr-FR" sz="1700" dirty="0"/>
              <a:t>La découverte par l’Espagnol </a:t>
            </a:r>
            <a:r>
              <a:rPr lang="fr-FR" sz="1700" dirty="0" err="1"/>
              <a:t>Urdaneta</a:t>
            </a:r>
            <a:endParaRPr lang="fr-FR" sz="1700" dirty="0"/>
          </a:p>
          <a:p>
            <a:r>
              <a:rPr lang="fr-FR" sz="1700" dirty="0"/>
              <a:t>De la route retour Philippines-Amérique</a:t>
            </a:r>
          </a:p>
          <a:p>
            <a:r>
              <a:rPr lang="fr-FR" sz="1700" dirty="0"/>
              <a:t>Et l’impossibilité d’accéder </a:t>
            </a:r>
            <a:r>
              <a:rPr lang="fr-FR" sz="1600" dirty="0"/>
              <a:t>aux épices portugaises</a:t>
            </a:r>
          </a:p>
          <a:p>
            <a:endParaRPr lang="fr-FR" sz="1700" dirty="0"/>
          </a:p>
          <a:p>
            <a:r>
              <a:rPr lang="fr-FR" sz="1700" dirty="0"/>
              <a:t>Les Espagnols renoncent aux Moluques</a:t>
            </a:r>
          </a:p>
          <a:p>
            <a:r>
              <a:rPr lang="fr-FR" sz="1700" dirty="0"/>
              <a:t>Et se tournent vers la Chine et ses richesses</a:t>
            </a:r>
          </a:p>
          <a:p>
            <a:endParaRPr lang="fr-FR" sz="1700" dirty="0"/>
          </a:p>
          <a:p>
            <a:r>
              <a:rPr lang="fr-FR" sz="1700" dirty="0"/>
              <a:t>*1593 : Et dans le cadre de l’</a:t>
            </a:r>
            <a:r>
              <a:rPr lang="fr-FR" sz="1700" i="1" dirty="0"/>
              <a:t>exclusif</a:t>
            </a:r>
          </a:p>
          <a:p>
            <a:r>
              <a:rPr lang="fr-FR" sz="1700" dirty="0"/>
              <a:t>En vigueur dans l’ensemble de l’empire</a:t>
            </a:r>
          </a:p>
          <a:p>
            <a:r>
              <a:rPr lang="fr-FR" sz="1700" dirty="0"/>
              <a:t>Ils instaurent le </a:t>
            </a:r>
            <a:r>
              <a:rPr lang="fr-FR" sz="1700" i="1" dirty="0"/>
              <a:t>Galion de Manille</a:t>
            </a:r>
            <a:endParaRPr lang="fr-FR" sz="1700" dirty="0"/>
          </a:p>
          <a:p>
            <a:r>
              <a:rPr lang="fr-FR" sz="1700" dirty="0"/>
              <a:t>Monopole d’Etat jusqu’en 1815</a:t>
            </a:r>
          </a:p>
          <a:p>
            <a:endParaRPr lang="fr-FR" sz="1700" dirty="0"/>
          </a:p>
          <a:p>
            <a:r>
              <a:rPr lang="fr-FR" sz="1700" dirty="0"/>
              <a:t>*Description en quatre points…</a:t>
            </a:r>
          </a:p>
        </p:txBody>
      </p:sp>
      <p:pic>
        <p:nvPicPr>
          <p:cNvPr id="5" name="Image 4" descr="Une image contenant texte, Rectangle, dessin, carte&#10;&#10;Le contenu généré par l’IA peut être incorrect.">
            <a:extLst>
              <a:ext uri="{FF2B5EF4-FFF2-40B4-BE49-F238E27FC236}">
                <a16:creationId xmlns:a16="http://schemas.microsoft.com/office/drawing/2014/main" id="{FADAAE8F-7466-4D87-A0B0-97B8B82B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7398" r="30465" b="56748"/>
          <a:stretch/>
        </p:blipFill>
        <p:spPr>
          <a:xfrm rot="10800000">
            <a:off x="4704084" y="109183"/>
            <a:ext cx="7378734" cy="49088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A280245-26D3-D020-F04D-614C0CA1BCFC}"/>
              </a:ext>
            </a:extLst>
          </p:cNvPr>
          <p:cNvSpPr/>
          <p:nvPr/>
        </p:nvSpPr>
        <p:spPr>
          <a:xfrm flipV="1">
            <a:off x="4892491" y="2119746"/>
            <a:ext cx="302963" cy="29473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28ADA87-17EA-7321-2FB9-77B8576E7A72}"/>
              </a:ext>
            </a:extLst>
          </p:cNvPr>
          <p:cNvSpPr/>
          <p:nvPr/>
        </p:nvSpPr>
        <p:spPr>
          <a:xfrm flipV="1">
            <a:off x="11140891" y="1953491"/>
            <a:ext cx="302963" cy="29473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698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94358</TotalTime>
  <Words>2333</Words>
  <Application>Microsoft Office PowerPoint</Application>
  <PresentationFormat>Grand écran</PresentationFormat>
  <Paragraphs>316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13 mai 2025 (13/15)  8ème période : 1815-1914 Europe et Russie à la conquête de l’Orient et de l’Asie  1816-1863 : Colonisation et partage de l’Insulinde Les Indes néerlandaises, la Malaisie britannique et les Philippines espagnoles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733</cp:revision>
  <dcterms:created xsi:type="dcterms:W3CDTF">2023-07-15T08:08:34Z</dcterms:created>
  <dcterms:modified xsi:type="dcterms:W3CDTF">2025-05-13T10:00:21Z</dcterms:modified>
</cp:coreProperties>
</file>