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3344" r:id="rId2"/>
    <p:sldId id="13500" r:id="rId3"/>
    <p:sldId id="13303" r:id="rId4"/>
    <p:sldId id="12956" r:id="rId5"/>
    <p:sldId id="13506" r:id="rId6"/>
    <p:sldId id="13507" r:id="rId7"/>
    <p:sldId id="13421" r:id="rId8"/>
    <p:sldId id="13496" r:id="rId9"/>
    <p:sldId id="13306" r:id="rId10"/>
    <p:sldId id="13504" r:id="rId11"/>
    <p:sldId id="13322" r:id="rId12"/>
    <p:sldId id="13523" r:id="rId13"/>
    <p:sldId id="13517" r:id="rId14"/>
    <p:sldId id="13307" r:id="rId15"/>
    <p:sldId id="13422" r:id="rId16"/>
    <p:sldId id="13308" r:id="rId17"/>
    <p:sldId id="13324" r:id="rId18"/>
    <p:sldId id="12614" r:id="rId19"/>
    <p:sldId id="13492" r:id="rId20"/>
    <p:sldId id="13391" r:id="rId21"/>
    <p:sldId id="13309" r:id="rId22"/>
    <p:sldId id="13524" r:id="rId23"/>
    <p:sldId id="13315" r:id="rId24"/>
    <p:sldId id="13525" r:id="rId25"/>
    <p:sldId id="13484" r:id="rId26"/>
    <p:sldId id="13526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  <pc:picChg chg="del">
          <ac:chgData name="Christophe JENTA" userId="8d1209f4831e9c53" providerId="LiveId" clId="{F42F31B8-088B-4790-B943-D502C553486A}" dt="2025-05-27T09:43:51.929" v="13" actId="478"/>
          <ac:picMkLst>
            <pc:docMk/>
            <pc:sldMk cId="2750064882" sldId="13309"/>
            <ac:picMk id="34" creationId="{3657CD17-D409-BE59-76BE-F13002DC37FF}"/>
          </ac:picMkLst>
        </pc:picChg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E670E-7ECF-79D8-2B17-F1B06BD8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3F4948-CC73-3DCC-361C-F26DDCF89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34CA9C-4FA1-7D3E-C513-F4BED411D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FB444A-BB19-D307-8392-731B8EEF8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7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32A7E-23CF-D54C-7D09-2F3825D0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CEDB69-B880-1692-D8F7-3289F934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27 mai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10 juin 2025 (15/15)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B816E3-0EA7-6139-6B97-193B3834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4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D74A7-A8CF-4EB9-2927-8962FBEAD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2F0961-DB89-D9FD-9125-721C46AAB998}"/>
              </a:ext>
            </a:extLst>
          </p:cNvPr>
          <p:cNvSpPr/>
          <p:nvPr/>
        </p:nvSpPr>
        <p:spPr>
          <a:xfrm>
            <a:off x="172871" y="129824"/>
            <a:ext cx="6952758" cy="6462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1801-1847 : Au Viêt-Nam, persécutions chrétiennes et refus de l’ouverture</a:t>
            </a:r>
          </a:p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1801-1820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Ayant repris Hué et Hanoi, 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suzeraineté chinoise, Nguyen Anh devient Gia Long, empereur du Viêt-Nam, capitale Hué, et il fonde la dynastie des Nguyen ; Développement du christianisme catholique, essentiellement au sud en Cochinchine, autour de Saïgon</a:t>
            </a:r>
          </a:p>
          <a:p>
            <a:endParaRPr lang="fr-FR" sz="1700" dirty="0"/>
          </a:p>
          <a:p>
            <a:r>
              <a:rPr lang="fr-FR" sz="1700" dirty="0"/>
              <a:t>*1801-02 : Après Saïgon, </a:t>
            </a:r>
            <a:r>
              <a:rPr lang="fr-FR" sz="1700" u="sng" dirty="0"/>
              <a:t>Nguyen Anh</a:t>
            </a:r>
            <a:r>
              <a:rPr lang="fr-FR" sz="1700" dirty="0"/>
              <a:t> reprend Hué, puis Hanoi la capitale</a:t>
            </a:r>
          </a:p>
          <a:p>
            <a:r>
              <a:rPr lang="fr-FR" sz="1700" dirty="0"/>
              <a:t>Il s’empare du trône et réunifie le Viêt-Nam</a:t>
            </a:r>
          </a:p>
          <a:p>
            <a:endParaRPr lang="fr-FR" sz="1700" dirty="0"/>
          </a:p>
          <a:p>
            <a:r>
              <a:rPr lang="fr-FR" sz="1700" dirty="0"/>
              <a:t>*1806 : Avec l’accord de la Chine suzeraine…</a:t>
            </a:r>
          </a:p>
          <a:p>
            <a:r>
              <a:rPr lang="fr-FR" sz="1700" dirty="0"/>
              <a:t>Nguyen Anh devient </a:t>
            </a:r>
            <a:r>
              <a:rPr lang="fr-FR" sz="1700" u="sng" dirty="0"/>
              <a:t>Gia Long</a:t>
            </a:r>
            <a:r>
              <a:rPr lang="fr-FR" sz="1700" dirty="0"/>
              <a:t>, empereur du </a:t>
            </a:r>
            <a:r>
              <a:rPr lang="fr-FR" sz="1700" i="1" dirty="0"/>
              <a:t>Viêt Nam</a:t>
            </a:r>
            <a:endParaRPr lang="fr-FR" sz="1700" dirty="0"/>
          </a:p>
          <a:p>
            <a:r>
              <a:rPr lang="fr-FR" sz="1700" dirty="0"/>
              <a:t>Mais appelé communément </a:t>
            </a:r>
            <a:r>
              <a:rPr lang="fr-FR" sz="1700" i="1" dirty="0"/>
              <a:t>Annam</a:t>
            </a:r>
            <a:r>
              <a:rPr lang="fr-FR" sz="1700" dirty="0"/>
              <a:t> ; Trois points…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a) Le Viêt-Nam est divisé administrativement en trois vice-royautés…</a:t>
            </a:r>
          </a:p>
          <a:p>
            <a:r>
              <a:rPr lang="fr-FR" sz="1700" dirty="0"/>
              <a:t>Bac Ky au nord, Trung Ky au centre et Nam Ky au sud</a:t>
            </a:r>
          </a:p>
          <a:p>
            <a:r>
              <a:rPr lang="fr-FR" sz="1700" dirty="0"/>
              <a:t>Nouvelle capitale : Hué</a:t>
            </a:r>
          </a:p>
          <a:p>
            <a:endParaRPr lang="fr-FR" sz="1700" dirty="0"/>
          </a:p>
          <a:p>
            <a:r>
              <a:rPr lang="fr-FR" sz="1700" dirty="0"/>
              <a:t>b) Reconnaissant envers les chrétiens</a:t>
            </a:r>
          </a:p>
          <a:p>
            <a:r>
              <a:rPr lang="fr-FR" sz="1700" dirty="0"/>
              <a:t>Gia Long autorise les missionnaires français</a:t>
            </a:r>
          </a:p>
          <a:p>
            <a:r>
              <a:rPr lang="fr-FR" sz="1700" dirty="0"/>
              <a:t>A poursuivre l’évangélisation du Viêt-Nam</a:t>
            </a:r>
          </a:p>
          <a:p>
            <a:r>
              <a:rPr lang="fr-FR" sz="1700" dirty="0"/>
              <a:t>1800-20 : 300 000 chrétiens</a:t>
            </a:r>
          </a:p>
          <a:p>
            <a:endParaRPr lang="fr-FR" sz="1700" dirty="0"/>
          </a:p>
          <a:p>
            <a:r>
              <a:rPr lang="fr-FR" sz="1700" dirty="0"/>
              <a:t>c) Cependant, plus que la Chine à la même époque</a:t>
            </a:r>
          </a:p>
          <a:p>
            <a:r>
              <a:rPr lang="fr-FR" sz="1700" dirty="0"/>
              <a:t>Le Viêt-Nam reste fermé aux Européens et à leur commerce…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ECDBDB8F-0461-2FFF-5209-D5CF132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3CB7FE4-4C7C-4924-11B2-AE3065092F71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D94ACD-69BA-1725-3920-23CFF4106572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1E09678-A67B-39E5-EABC-0654EE1F83E8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C9E25C5-9258-15C7-8D1F-BF0EBFD54F40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5297BB2-65BE-386C-6D28-C65415609F92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C613C06-5C5F-7FC0-37E4-2EFFEC1B070E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930152C-728A-40C4-5EB1-1E04CBD55B11}"/>
              </a:ext>
            </a:extLst>
          </p:cNvPr>
          <p:cNvCxnSpPr>
            <a:cxnSpLocks/>
          </p:cNvCxnSpPr>
          <p:nvPr/>
        </p:nvCxnSpPr>
        <p:spPr>
          <a:xfrm flipH="1" flipV="1">
            <a:off x="11110618" y="2987707"/>
            <a:ext cx="360946" cy="7495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F2C05E2-E9BF-F6D4-C9C0-B8680C2BC79C}"/>
              </a:ext>
            </a:extLst>
          </p:cNvPr>
          <p:cNvCxnSpPr>
            <a:cxnSpLocks/>
          </p:cNvCxnSpPr>
          <p:nvPr/>
        </p:nvCxnSpPr>
        <p:spPr>
          <a:xfrm flipV="1">
            <a:off x="11023967" y="3737279"/>
            <a:ext cx="447597" cy="6902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16214FE-E46D-A8CE-C916-305B34E6CBEE}"/>
              </a:ext>
            </a:extLst>
          </p:cNvPr>
          <p:cNvCxnSpPr>
            <a:cxnSpLocks/>
          </p:cNvCxnSpPr>
          <p:nvPr/>
        </p:nvCxnSpPr>
        <p:spPr>
          <a:xfrm flipH="1" flipV="1">
            <a:off x="10624165" y="1781556"/>
            <a:ext cx="271911" cy="9881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768CEA6F-1E2A-CFFC-FE37-9DD3AC9C58B7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7034968-3520-3D8F-2BD9-4A2E4EFF205F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D0CF6C1-83B3-52A6-023C-48E959A090DD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C29563C-4E48-E058-A7DA-78AEA5F479F2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3C57E7F-8A18-A9A3-7C3D-6C4D46B4ED9D}"/>
              </a:ext>
            </a:extLst>
          </p:cNvPr>
          <p:cNvSpPr/>
          <p:nvPr/>
        </p:nvSpPr>
        <p:spPr>
          <a:xfrm>
            <a:off x="9321031" y="1427019"/>
            <a:ext cx="1077821" cy="11518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2E74134-954F-E946-0FBE-70C51B2E3375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F27409B-6A4E-557F-021E-B89870B98872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3F68019-C984-6570-E3B8-348CBA221E0E}"/>
              </a:ext>
            </a:extLst>
          </p:cNvPr>
          <p:cNvSpPr/>
          <p:nvPr/>
        </p:nvSpPr>
        <p:spPr>
          <a:xfrm rot="20299175">
            <a:off x="10309697" y="2150572"/>
            <a:ext cx="423494" cy="13282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466F6B6-5025-5654-1B6E-13D31B63BB8D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0259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5B82D-C7FB-7384-2765-EE1F0A4A2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C956E-53F0-9DF8-446B-68C4660FEAC7}"/>
              </a:ext>
            </a:extLst>
          </p:cNvPr>
          <p:cNvSpPr/>
          <p:nvPr/>
        </p:nvSpPr>
        <p:spPr>
          <a:xfrm>
            <a:off x="172871" y="129824"/>
            <a:ext cx="6952758" cy="46497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1820-1847 : Sous les règnes de Minh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Thieu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Tri, le Viêt-Nam reste fermé et les chrétiens sont persécutés ;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Partage du Laos : Les Siamois détruisent Vientiane et vassalisent le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Le Viêt-Nam vassalise le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…</a:t>
            </a:r>
            <a:endParaRPr lang="fr-FR" sz="17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*1820 : Mort de Gia Long ; Son fils </a:t>
            </a:r>
            <a:r>
              <a:rPr lang="fr-FR" sz="1700" u="sng" dirty="0"/>
              <a:t>Minh </a:t>
            </a:r>
            <a:r>
              <a:rPr lang="fr-FR" sz="1700" u="sng" dirty="0" err="1"/>
              <a:t>Mang</a:t>
            </a:r>
            <a:r>
              <a:rPr lang="fr-FR" sz="1700" dirty="0"/>
              <a:t> lui succède</a:t>
            </a:r>
          </a:p>
          <a:p>
            <a:r>
              <a:rPr lang="fr-FR" sz="1700" dirty="0"/>
              <a:t>Deux points…</a:t>
            </a:r>
          </a:p>
          <a:p>
            <a:endParaRPr lang="fr-FR" sz="1700" dirty="0"/>
          </a:p>
          <a:p>
            <a:r>
              <a:rPr lang="fr-FR" sz="1700" dirty="0"/>
              <a:t>a) Comme son père, refus de l’ouverture</a:t>
            </a:r>
          </a:p>
          <a:p>
            <a:r>
              <a:rPr lang="fr-FR" sz="1700" dirty="0"/>
              <a:t>Malgré les nombreuses demandes : EU, GB, France</a:t>
            </a:r>
          </a:p>
          <a:p>
            <a:endParaRPr lang="fr-FR" sz="1700" dirty="0"/>
          </a:p>
          <a:p>
            <a:r>
              <a:rPr lang="fr-FR" sz="1700" dirty="0"/>
              <a:t>b) En revanche, contrairement à son père </a:t>
            </a:r>
            <a:r>
              <a:rPr lang="fr-FR" sz="1700" i="1" dirty="0"/>
              <a:t>reconnaissant</a:t>
            </a:r>
            <a:r>
              <a:rPr lang="fr-FR" sz="1700" dirty="0"/>
              <a:t>…</a:t>
            </a:r>
          </a:p>
          <a:p>
            <a:r>
              <a:rPr lang="fr-FR" sz="1700" dirty="0"/>
              <a:t>1826 : Minh </a:t>
            </a:r>
            <a:r>
              <a:rPr lang="fr-FR" sz="1700" dirty="0" err="1"/>
              <a:t>Mang</a:t>
            </a:r>
            <a:r>
              <a:rPr lang="fr-FR" sz="1700" dirty="0"/>
              <a:t>, le </a:t>
            </a:r>
            <a:r>
              <a:rPr lang="fr-FR" sz="1700" i="1" dirty="0"/>
              <a:t>Néron annamite,</a:t>
            </a:r>
            <a:r>
              <a:rPr lang="fr-FR" sz="1700" dirty="0"/>
              <a:t> persécute les chrétiens ; Et enfin…</a:t>
            </a:r>
          </a:p>
          <a:p>
            <a:endParaRPr lang="fr-FR" sz="1700" dirty="0"/>
          </a:p>
          <a:p>
            <a:r>
              <a:rPr lang="fr-FR" sz="1700" dirty="0"/>
              <a:t>c) Enfin, pour Minh </a:t>
            </a:r>
            <a:r>
              <a:rPr lang="fr-FR" sz="1700" dirty="0" err="1"/>
              <a:t>Mang</a:t>
            </a:r>
            <a:r>
              <a:rPr lang="fr-FR" sz="1700" dirty="0"/>
              <a:t>…</a:t>
            </a:r>
          </a:p>
          <a:p>
            <a:r>
              <a:rPr lang="fr-FR" sz="1700" dirty="0"/>
              <a:t>Régler le long conflit avec le Siam depuis la fin du XVIIIe siècle</a:t>
            </a:r>
          </a:p>
          <a:p>
            <a:r>
              <a:rPr lang="fr-FR" sz="1700" dirty="0"/>
              <a:t>A propos du Laos et du Cambodge…</a:t>
            </a:r>
          </a:p>
        </p:txBody>
      </p:sp>
      <p:pic>
        <p:nvPicPr>
          <p:cNvPr id="29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B71C38EB-3B87-5104-FEC6-5212A754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08A50A48-F977-73F0-3ACA-A01A6EF0571C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9D5B7D3-68E1-BC92-C279-DAC27FD0B33A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BF76CBE-66D0-77EC-1AA2-A43B456997BA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033809A-CF02-89A8-A38D-4906A861C244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85CEE6D-3762-1642-75DC-661233EF8EAC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9B78048-3C47-2AFA-53F4-3358E593D547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CE4DA60-0E44-B2CE-3B4F-7FDBC6016BF2}"/>
              </a:ext>
            </a:extLst>
          </p:cNvPr>
          <p:cNvCxnSpPr>
            <a:cxnSpLocks/>
          </p:cNvCxnSpPr>
          <p:nvPr/>
        </p:nvCxnSpPr>
        <p:spPr>
          <a:xfrm flipH="1" flipV="1">
            <a:off x="11110618" y="2987707"/>
            <a:ext cx="360946" cy="7495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12E5758-2573-1398-BA91-DDD92D51DDDC}"/>
              </a:ext>
            </a:extLst>
          </p:cNvPr>
          <p:cNvCxnSpPr>
            <a:cxnSpLocks/>
          </p:cNvCxnSpPr>
          <p:nvPr/>
        </p:nvCxnSpPr>
        <p:spPr>
          <a:xfrm flipV="1">
            <a:off x="11023967" y="3737279"/>
            <a:ext cx="447597" cy="6902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1295492-25A0-B347-CDB5-FC275B08C090}"/>
              </a:ext>
            </a:extLst>
          </p:cNvPr>
          <p:cNvCxnSpPr>
            <a:cxnSpLocks/>
          </p:cNvCxnSpPr>
          <p:nvPr/>
        </p:nvCxnSpPr>
        <p:spPr>
          <a:xfrm flipH="1" flipV="1">
            <a:off x="10624165" y="1781556"/>
            <a:ext cx="271911" cy="9881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E91AE237-FAC1-4114-DFAC-286597D99B42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3B7042E-DF9F-9F76-1A0C-138F3EC67044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F0329F4-E088-E5B9-3F46-864E333ECD71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F9CE8F0-97ED-4776-FF41-84FBAD11F882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DE72A78-EF46-3C17-320C-E15A839BCAB7}"/>
              </a:ext>
            </a:extLst>
          </p:cNvPr>
          <p:cNvSpPr/>
          <p:nvPr/>
        </p:nvSpPr>
        <p:spPr>
          <a:xfrm>
            <a:off x="9321031" y="1427019"/>
            <a:ext cx="1077821" cy="11518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D873E9B-F4D3-F658-2795-7FE60325FC64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1610FBE-D84B-5523-64D3-74A40554892F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2BB0B81-8F8B-70F0-0EFE-3F2090B067BA}"/>
              </a:ext>
            </a:extLst>
          </p:cNvPr>
          <p:cNvSpPr/>
          <p:nvPr/>
        </p:nvSpPr>
        <p:spPr>
          <a:xfrm rot="20299175">
            <a:off x="10309697" y="2150572"/>
            <a:ext cx="423494" cy="13282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1871CD4-B762-2B21-1DC8-069B548685AC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1990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12F16-9EFB-3DDC-87E7-14ABF452E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B30148-6323-71C1-1C23-2A52E6B290A5}"/>
              </a:ext>
            </a:extLst>
          </p:cNvPr>
          <p:cNvSpPr/>
          <p:nvPr/>
        </p:nvSpPr>
        <p:spPr>
          <a:xfrm>
            <a:off x="172871" y="129824"/>
            <a:ext cx="6952758" cy="3846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1820-1847 : Sous les règnes de Minh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Thieu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Tri, le Viêt-Nam reste fermé et les chrétiens sont persécutés ;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Partage du Laos : Les Siamois détruisent Vientiane et vassalisent le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Le Viêt-Nam vassalise le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…</a:t>
            </a:r>
            <a:endParaRPr lang="fr-FR" sz="17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700" dirty="0"/>
          </a:p>
          <a:p>
            <a:r>
              <a:rPr lang="fr-FR" sz="1700" dirty="0"/>
              <a:t>*1830 : Siam et Viêt-Nam s’entendent et se partagent le Laos…</a:t>
            </a:r>
          </a:p>
          <a:p>
            <a:endParaRPr lang="fr-FR" sz="1700" dirty="0"/>
          </a:p>
          <a:p>
            <a:r>
              <a:rPr lang="fr-FR" sz="1700" dirty="0"/>
              <a:t>*Au Siam : Vientiane détruite (1827) et annexée</a:t>
            </a:r>
          </a:p>
          <a:p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 et Champassak vassales</a:t>
            </a:r>
          </a:p>
          <a:p>
            <a:endParaRPr lang="fr-FR" sz="1700" dirty="0"/>
          </a:p>
          <a:p>
            <a:r>
              <a:rPr lang="fr-FR" sz="1700" dirty="0"/>
              <a:t>*A l’est, le </a:t>
            </a:r>
            <a:r>
              <a:rPr lang="fr-FR" sz="1700" dirty="0" err="1"/>
              <a:t>Xieng</a:t>
            </a:r>
            <a:r>
              <a:rPr lang="fr-FR" sz="1700" dirty="0"/>
              <a:t> </a:t>
            </a:r>
            <a:r>
              <a:rPr lang="fr-FR" sz="1700" dirty="0" err="1"/>
              <a:t>Khouang</a:t>
            </a:r>
            <a:r>
              <a:rPr lang="fr-FR" sz="1700" dirty="0"/>
              <a:t> devient vassal du Viêt-Nam…</a:t>
            </a:r>
          </a:p>
          <a:p>
            <a:endParaRPr lang="fr-FR" sz="1700" dirty="0"/>
          </a:p>
          <a:p>
            <a:r>
              <a:rPr lang="fr-FR" sz="1700" dirty="0"/>
              <a:t>*En revanche, pour le Cambodge</a:t>
            </a:r>
          </a:p>
          <a:p>
            <a:r>
              <a:rPr lang="fr-FR" sz="1700" dirty="0"/>
              <a:t>Le conflit continue…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0A27E52C-B871-1A83-A6F1-FDDCD3D8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53DD8A4-A023-7032-F8E6-0D6A3D82D3A1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6518F8-AE95-972E-27E9-9C9111B6619C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C05E8B-98C6-A010-5C86-EF62720E29A9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A1BB39D-A210-2C43-A8CB-391C4716AAF4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F96791-72B9-03FD-DC49-BC54B3EDBBED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80B7D40-BAE0-F148-8286-697CAE6766E1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D65F28F-B673-9C17-C383-B1A863340203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44E3F3B-C7C9-2349-89C6-9A7FA216CF51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C8CD645-DF8A-7212-ED59-5BBEB1C71508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87DE709-D8DC-9B6B-B398-4B8FCDF5C77B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E020F75-712B-9D96-C717-50608F9A81C6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A7E285-DA5D-80D4-4A2B-43B7D1F3C9EB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10A6A1A-72E4-D4F8-8FA4-AF58C2990713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366CAA9-A9FF-1528-A561-17ED5DD18E5C}"/>
              </a:ext>
            </a:extLst>
          </p:cNvPr>
          <p:cNvCxnSpPr>
            <a:cxnSpLocks/>
          </p:cNvCxnSpPr>
          <p:nvPr/>
        </p:nvCxnSpPr>
        <p:spPr>
          <a:xfrm flipV="1">
            <a:off x="9276599" y="2638797"/>
            <a:ext cx="363791" cy="83534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CB2B760-A568-931C-4B54-691487D6176C}"/>
              </a:ext>
            </a:extLst>
          </p:cNvPr>
          <p:cNvCxnSpPr>
            <a:cxnSpLocks/>
          </p:cNvCxnSpPr>
          <p:nvPr/>
        </p:nvCxnSpPr>
        <p:spPr>
          <a:xfrm flipH="1">
            <a:off x="10245633" y="1667620"/>
            <a:ext cx="236878" cy="1139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40BEABDA-0657-7CA5-EA3D-4F4985631FB5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090128B-B04C-8896-A41B-2B8A49FF7715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73522B5-B2C9-AEEA-D7E3-28DCB8BB0AE1}"/>
              </a:ext>
            </a:extLst>
          </p:cNvPr>
          <p:cNvCxnSpPr>
            <a:cxnSpLocks/>
          </p:cNvCxnSpPr>
          <p:nvPr/>
        </p:nvCxnSpPr>
        <p:spPr>
          <a:xfrm flipV="1">
            <a:off x="9276599" y="3267540"/>
            <a:ext cx="1249420" cy="20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8803CE3A-791A-2CCE-7877-7AF98E50233F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40899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BBC0-F712-5D43-4910-A35513FF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0E6990-EC47-7CF7-C68F-432F4FCF33FA}"/>
              </a:ext>
            </a:extLst>
          </p:cNvPr>
          <p:cNvSpPr/>
          <p:nvPr/>
        </p:nvSpPr>
        <p:spPr>
          <a:xfrm>
            <a:off x="103814" y="76031"/>
            <a:ext cx="6952758" cy="6407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1820-1847 : … Partage du Cambodge : Siam et Viêt-Nam établissent un protectorat conjoint, avec à terme une menace de partage</a:t>
            </a:r>
            <a:r>
              <a:rPr lang="fr-FR" sz="1700" dirty="0"/>
              <a:t> ; …</a:t>
            </a:r>
            <a:endParaRPr lang="fr-FR" sz="1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700" dirty="0"/>
          </a:p>
          <a:p>
            <a:r>
              <a:rPr lang="fr-FR" sz="1700" dirty="0"/>
              <a:t>*1831 : Guerre contre le Siam</a:t>
            </a:r>
          </a:p>
          <a:p>
            <a:r>
              <a:rPr lang="fr-FR" sz="1700" dirty="0"/>
              <a:t>Et à Saïgon, le vice-roi dissident </a:t>
            </a:r>
            <a:r>
              <a:rPr lang="fr-FR" sz="1700" dirty="0" err="1"/>
              <a:t>Lê</a:t>
            </a:r>
            <a:r>
              <a:rPr lang="fr-FR" sz="1700" dirty="0"/>
              <a:t> </a:t>
            </a:r>
            <a:r>
              <a:rPr lang="fr-FR" sz="1700" dirty="0" err="1"/>
              <a:t>Văn</a:t>
            </a:r>
            <a:r>
              <a:rPr lang="fr-FR" sz="1700" dirty="0"/>
              <a:t> </a:t>
            </a:r>
            <a:r>
              <a:rPr lang="fr-FR" sz="1700" dirty="0" err="1"/>
              <a:t>Khôi</a:t>
            </a:r>
            <a:r>
              <a:rPr lang="fr-FR" sz="1700" dirty="0"/>
              <a:t> se révolte</a:t>
            </a:r>
          </a:p>
          <a:p>
            <a:r>
              <a:rPr lang="fr-FR" sz="1700" dirty="0"/>
              <a:t>Soutenu par le Siam et des chrétiens</a:t>
            </a:r>
          </a:p>
          <a:p>
            <a:endParaRPr lang="fr-FR" sz="1700" dirty="0"/>
          </a:p>
          <a:p>
            <a:r>
              <a:rPr lang="fr-FR" sz="1700" dirty="0"/>
              <a:t>*1834 : </a:t>
            </a:r>
            <a:r>
              <a:rPr lang="fr-FR" sz="1700" u="sng" dirty="0"/>
              <a:t>Minh </a:t>
            </a:r>
            <a:r>
              <a:rPr lang="fr-FR" sz="1700" u="sng" dirty="0" err="1"/>
              <a:t>Mang</a:t>
            </a:r>
            <a:r>
              <a:rPr lang="fr-FR" sz="1700" dirty="0"/>
              <a:t> reprend Saïgon</a:t>
            </a:r>
          </a:p>
          <a:p>
            <a:r>
              <a:rPr lang="fr-FR" sz="1700" dirty="0"/>
              <a:t>Et soucieux de rétablir l’unité de l’empire, il accuse les chrétiens de trahison</a:t>
            </a:r>
          </a:p>
          <a:p>
            <a:r>
              <a:rPr lang="fr-FR" sz="1700" dirty="0"/>
              <a:t>Après les persécutions, vient </a:t>
            </a:r>
            <a:r>
              <a:rPr lang="fr-FR" sz="1700" u="sng" dirty="0"/>
              <a:t>l’interdiction</a:t>
            </a:r>
            <a:r>
              <a:rPr lang="fr-FR" sz="1700" dirty="0"/>
              <a:t>…</a:t>
            </a:r>
          </a:p>
          <a:p>
            <a:r>
              <a:rPr lang="fr-FR" sz="1700" dirty="0"/>
              <a:t>Quant au Cambodge…</a:t>
            </a:r>
          </a:p>
          <a:p>
            <a:endParaRPr lang="fr-FR" sz="1700" dirty="0"/>
          </a:p>
          <a:p>
            <a:r>
              <a:rPr lang="fr-FR" sz="1700" dirty="0"/>
              <a:t>*1845 : Comme pour le Laos en 1830</a:t>
            </a:r>
          </a:p>
          <a:p>
            <a:r>
              <a:rPr lang="fr-FR" sz="1700" dirty="0"/>
              <a:t>Siam et Viêt-Nam parviennent à se mettre d’accord</a:t>
            </a:r>
          </a:p>
          <a:p>
            <a:endParaRPr lang="fr-FR" sz="1700" dirty="0"/>
          </a:p>
          <a:p>
            <a:r>
              <a:rPr lang="fr-FR" sz="1700" dirty="0"/>
              <a:t>*Le Cambodge devient un protectorat conjoint</a:t>
            </a:r>
          </a:p>
          <a:p>
            <a:r>
              <a:rPr lang="fr-FR" sz="1700" dirty="0"/>
              <a:t>Avec à terme, comme pour le Laos</a:t>
            </a:r>
          </a:p>
          <a:p>
            <a:r>
              <a:rPr lang="fr-FR" sz="1700" dirty="0"/>
              <a:t>Une menace de partage par les deux puissances</a:t>
            </a:r>
          </a:p>
          <a:p>
            <a:endParaRPr lang="fr-FR" sz="1700" dirty="0"/>
          </a:p>
          <a:p>
            <a:r>
              <a:rPr lang="fr-FR" sz="1700" dirty="0"/>
              <a:t>*1845 : Bilan : Siam et Viêt-Nam dominent et se partagent l’Indochine</a:t>
            </a:r>
          </a:p>
          <a:p>
            <a:r>
              <a:rPr lang="fr-FR" sz="1700" dirty="0"/>
              <a:t>NB : 1824-52 : La Birmanie, ayant perdu son accès maritime, est en sursis</a:t>
            </a:r>
          </a:p>
          <a:p>
            <a:endParaRPr lang="fr-FR" sz="1700" dirty="0"/>
          </a:p>
          <a:p>
            <a:r>
              <a:rPr lang="fr-FR" sz="1700" dirty="0"/>
              <a:t>*Mais cette double-hégémonie est éphémère</a:t>
            </a:r>
          </a:p>
          <a:p>
            <a:r>
              <a:rPr lang="fr-FR" sz="1700" dirty="0"/>
              <a:t>Car entretemps, le contexte mondial a changé…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9FEC5D5F-E1E8-A580-A0B4-D2E930DC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C9FB9A6-DE25-D9F4-BB30-5728DF855128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EA1AAA9-1D89-84EF-E5F0-58D5877546EE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A752FE2-0CDD-46C7-9E2F-8078555FA1B0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87D777-DFC0-CC33-E62A-02AB87A0DD67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653DB65-DFE3-08FF-0026-FCC727A75CAF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2BFE923-7396-AFC2-D64E-5438F608E632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CD5BCA-F0D5-960D-98BF-E339EF94B077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0D2011-610F-FDA2-00BD-1523C018899D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68B155-B8B2-0539-9B39-417FE701510B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B6392D-0077-86F5-A667-3E72F714FB91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763767B-4C6A-CD33-7142-0E66F38C74B6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4E88BE8-57CF-362F-3B8B-67543A77D9DA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8414019-CA2E-C3C1-BB1E-4EF873D1662F}"/>
              </a:ext>
            </a:extLst>
          </p:cNvPr>
          <p:cNvCxnSpPr>
            <a:cxnSpLocks/>
          </p:cNvCxnSpPr>
          <p:nvPr/>
        </p:nvCxnSpPr>
        <p:spPr>
          <a:xfrm flipV="1">
            <a:off x="9276599" y="2638797"/>
            <a:ext cx="363791" cy="83534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EDB2FD6-EC3A-5537-D9B4-FA9CF5D984B4}"/>
              </a:ext>
            </a:extLst>
          </p:cNvPr>
          <p:cNvCxnSpPr>
            <a:cxnSpLocks/>
          </p:cNvCxnSpPr>
          <p:nvPr/>
        </p:nvCxnSpPr>
        <p:spPr>
          <a:xfrm flipH="1">
            <a:off x="10245633" y="1667620"/>
            <a:ext cx="236878" cy="1139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8B8BEAD-0085-C19D-65C2-031B762F3AB9}"/>
              </a:ext>
            </a:extLst>
          </p:cNvPr>
          <p:cNvCxnSpPr>
            <a:cxnSpLocks/>
          </p:cNvCxnSpPr>
          <p:nvPr/>
        </p:nvCxnSpPr>
        <p:spPr>
          <a:xfrm>
            <a:off x="9321032" y="3533521"/>
            <a:ext cx="924601" cy="512037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7619B29-44C0-8D70-3092-F025F7A79DF4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10504608" y="3737279"/>
            <a:ext cx="347035" cy="329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1DD9A7A-0144-9F2B-676A-9385AAE1BFD2}"/>
              </a:ext>
            </a:extLst>
          </p:cNvPr>
          <p:cNvCxnSpPr>
            <a:cxnSpLocks/>
          </p:cNvCxnSpPr>
          <p:nvPr/>
        </p:nvCxnSpPr>
        <p:spPr>
          <a:xfrm flipV="1">
            <a:off x="10851643" y="3032853"/>
            <a:ext cx="151704" cy="7044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5DF9E2D-B339-A79D-0D90-B5C9A8FFB457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11023967" y="3825148"/>
            <a:ext cx="433742" cy="6024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380E695-A869-E0EB-D72E-BA54C84733D8}"/>
              </a:ext>
            </a:extLst>
          </p:cNvPr>
          <p:cNvCxnSpPr>
            <a:cxnSpLocks/>
          </p:cNvCxnSpPr>
          <p:nvPr/>
        </p:nvCxnSpPr>
        <p:spPr>
          <a:xfrm flipH="1" flipV="1">
            <a:off x="11003347" y="3032853"/>
            <a:ext cx="454362" cy="7922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F6E7E5EC-238C-DDCF-2E4A-988F9BEF4F4B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C24A1E4-C226-1656-C4C5-2ECBAC14B182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D14B2B1-8F0E-5CF7-6418-0F7941039B45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DBF1D38-48F7-48EC-498D-013185124C4B}"/>
              </a:ext>
            </a:extLst>
          </p:cNvPr>
          <p:cNvCxnSpPr>
            <a:cxnSpLocks/>
          </p:cNvCxnSpPr>
          <p:nvPr/>
        </p:nvCxnSpPr>
        <p:spPr>
          <a:xfrm flipV="1">
            <a:off x="9276599" y="3267540"/>
            <a:ext cx="1249420" cy="20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35F1DC7A-76D8-2BA5-1152-792393E5F54F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8095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E5C7-BA0E-4264-D6FD-E11E2A14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989B32-0745-40C0-811A-7040DDB9D036}"/>
              </a:ext>
            </a:extLst>
          </p:cNvPr>
          <p:cNvSpPr/>
          <p:nvPr/>
        </p:nvSpPr>
        <p:spPr>
          <a:xfrm>
            <a:off x="172872" y="129824"/>
            <a:ext cx="4604927" cy="51179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1820-1847 : … Malgré la défaite chinoise lors de la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de l’opium, le traité de Nankin et l’ouverture de la Chine, le Viêt-Nam reste fermé</a:t>
            </a:r>
          </a:p>
          <a:p>
            <a:endParaRPr lang="fr-FR" sz="1700" dirty="0"/>
          </a:p>
          <a:p>
            <a:r>
              <a:rPr lang="fr-FR" sz="1700" dirty="0"/>
              <a:t>*1841 : Mort de Minh </a:t>
            </a:r>
            <a:r>
              <a:rPr lang="fr-FR" sz="1700" dirty="0" err="1"/>
              <a:t>Mang</a:t>
            </a:r>
            <a:endParaRPr lang="fr-FR" sz="1700" dirty="0"/>
          </a:p>
          <a:p>
            <a:r>
              <a:rPr lang="fr-FR" sz="1700" dirty="0"/>
              <a:t>Son fils </a:t>
            </a:r>
            <a:r>
              <a:rPr lang="fr-FR" sz="1700" dirty="0" err="1"/>
              <a:t>Thieu</a:t>
            </a:r>
            <a:r>
              <a:rPr lang="fr-FR" sz="1700" dirty="0"/>
              <a:t> Tri lui succède</a:t>
            </a:r>
          </a:p>
          <a:p>
            <a:r>
              <a:rPr lang="fr-FR" sz="1700" dirty="0"/>
              <a:t>Et il applique la même politique que son père</a:t>
            </a:r>
          </a:p>
          <a:p>
            <a:endParaRPr lang="fr-FR" sz="1700" dirty="0"/>
          </a:p>
          <a:p>
            <a:r>
              <a:rPr lang="fr-FR" sz="1700" dirty="0"/>
              <a:t>- A l’intérieur, persécutions des chrétiens</a:t>
            </a:r>
          </a:p>
          <a:p>
            <a:r>
              <a:rPr lang="fr-FR" sz="1700" dirty="0"/>
              <a:t>- A l’extérieur, fermeture</a:t>
            </a:r>
          </a:p>
          <a:p>
            <a:r>
              <a:rPr lang="fr-FR" sz="1700" dirty="0"/>
              <a:t>Mais dans le même temps…</a:t>
            </a:r>
          </a:p>
          <a:p>
            <a:endParaRPr lang="fr-FR" sz="1700" dirty="0"/>
          </a:p>
          <a:p>
            <a:r>
              <a:rPr lang="fr-FR" sz="1700" dirty="0"/>
              <a:t>*1842 : Traité de Nankin…</a:t>
            </a:r>
          </a:p>
          <a:p>
            <a:r>
              <a:rPr lang="fr-FR" sz="1700" dirty="0"/>
              <a:t>La Chine suzeraine doit s’ouvrir</a:t>
            </a:r>
          </a:p>
          <a:p>
            <a:r>
              <a:rPr lang="fr-FR" sz="1700" dirty="0"/>
              <a:t>Par conséquent, Français et Britanniques Réclament l’ouverture du Siam et du Viêt-Nam</a:t>
            </a:r>
          </a:p>
          <a:p>
            <a:endParaRPr lang="fr-FR" sz="1700" dirty="0"/>
          </a:p>
          <a:p>
            <a:r>
              <a:rPr lang="fr-FR" sz="1700" dirty="0"/>
              <a:t>*Mais malgré ce contexte défavorable</a:t>
            </a:r>
          </a:p>
          <a:p>
            <a:r>
              <a:rPr lang="fr-FR" sz="1700" dirty="0" err="1"/>
              <a:t>Thieu</a:t>
            </a:r>
            <a:r>
              <a:rPr lang="fr-FR" sz="1700" dirty="0"/>
              <a:t> Tri refuse…</a:t>
            </a:r>
          </a:p>
        </p:txBody>
      </p:sp>
      <p:pic>
        <p:nvPicPr>
          <p:cNvPr id="1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EC2CD21-DBED-9BD4-FEC5-3BB737DC0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460D614-04B4-4D56-7244-6997DD6A8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A923674-CEE4-32F7-F7A7-095ED837B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83A965A-3152-9983-B7C5-78B02F6EF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BE51BCB-9F87-AAFA-3835-590FBAFD6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3CFFF76C-B1D6-CE9D-4BBB-68E8E92E253B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D6DA5A2-5A08-56C5-95A8-6E4EF7A0EE53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EF7A86A-FB9D-94BF-B87B-F8F90D8E1E82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34C8B3B-F453-9D29-E950-6C21797CF331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2257BF3-8BCB-CD68-8F83-7764A3CDF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3DF5C245-4656-4D0C-69EA-BED992D72932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D50FA2D-01C8-B106-0813-C9E0A36FEBA0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CE40D2A-5DF0-26BB-809A-D21CE5EC677F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E61DB81-2A8D-6F01-FBC8-86C943764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7E218EF8-3440-629C-A671-0738323AEA54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476587F-CCB5-49ED-7F9C-63E866768351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72AE641-6560-708C-B37F-77D475BCC75A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8326397-DE1C-E4DD-AF75-9CF8B0FD3E1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B5AA976-88A4-C0F9-B71E-F187186D2FBA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939EF40F-518D-47FD-3F36-025401ECCF4D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EDED28D-4FEC-D119-5E7D-2B7D9397FE4D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9D7BD4DB-3B63-F15B-4EBF-F2273917B3A6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733E630-9E3C-623F-D056-46084C09F3C6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5F88DD3-B5F0-D385-6595-9119AE8B7978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26A64D1-8F9D-2F53-D163-36E881A1E3D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AE6A0289-623C-64C7-EE4A-3BEF28A61DE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90B9462-880E-F47C-6ABC-675F68A68F94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34C36DC-46A3-B481-E6FF-F9FE6446EC38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175A6F74-64AB-E8FB-F13A-4FFCB030871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FF93262-8372-416D-5860-7470E5AC5CD7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3F4C79D-D94E-E295-0B98-6CD3B0ABA12D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BEDF81C-DE26-D7B1-14AD-E0774079DCE7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E41E2FD-D52F-35E9-5688-7220A2043F80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60BF5FD-B0FC-7095-C6A3-C8A3CBEA36B3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6097EE2-46BB-22C3-7681-7224AA334700}"/>
              </a:ext>
            </a:extLst>
          </p:cNvPr>
          <p:cNvCxnSpPr>
            <a:cxnSpLocks/>
            <a:endCxn id="53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08AA5A75-40DE-B128-194F-3F3A9CB6B275}"/>
              </a:ext>
            </a:extLst>
          </p:cNvPr>
          <p:cNvSpPr/>
          <p:nvPr/>
        </p:nvSpPr>
        <p:spPr>
          <a:xfrm>
            <a:off x="8648320" y="3150672"/>
            <a:ext cx="878200" cy="116935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BCA5BEA-6218-17EF-EDCB-8FD468DABC14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6E72FB-1089-D96B-5602-F42BCD0932AA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580D9AB-6A46-564F-7191-D0B3015A0537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C47EE63-CA62-2DEC-77F0-6C1A3E3E1911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5026E22-9BAE-4460-F9F1-419D0A4D6177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DF4F8B8-2106-AFF3-6DB1-49A2FF3A5A1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7669402-587F-963C-AA52-D1BE259BAC0B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48C53D00-20B1-95C8-D203-9C51E1B764A5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2E4947-00F4-DE7D-924B-71187F703E5E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69F1BE9-600D-7C37-F347-5CBBEBBFB572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F18F9DF-43D5-808F-6AE1-20B184E88634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6E88168-B29A-1E14-FCB4-6DB6211E52D4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5BFAB923-DC53-4DF5-F1DC-64B857EF2334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14A6A6A-514E-9182-CCBB-660DBF073AC4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1842-1860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8685F42-E1EC-8DAE-5916-73E5D7C80E97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5B09D6-A798-8C6E-A99D-7F3B30938252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49396654-D426-629C-9462-11C88176CC07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985E90EB-BABA-A48C-1F9A-B175900F8A13}"/>
              </a:ext>
            </a:extLst>
          </p:cNvPr>
          <p:cNvSpPr/>
          <p:nvPr/>
        </p:nvSpPr>
        <p:spPr>
          <a:xfrm>
            <a:off x="9099536" y="3860246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9BACE90-8AA4-CD2C-8A75-0291FE6A14F6}"/>
              </a:ext>
            </a:extLst>
          </p:cNvPr>
          <p:cNvSpPr/>
          <p:nvPr/>
        </p:nvSpPr>
        <p:spPr>
          <a:xfrm>
            <a:off x="8803100" y="33963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D224ECA-A98A-6B71-1CE4-5FE72D8D3B41}"/>
              </a:ext>
            </a:extLst>
          </p:cNvPr>
          <p:cNvSpPr/>
          <p:nvPr/>
        </p:nvSpPr>
        <p:spPr>
          <a:xfrm>
            <a:off x="8929804" y="32986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8A13AEB-E8D9-BE8F-0FDB-0483B257B8AD}"/>
              </a:ext>
            </a:extLst>
          </p:cNvPr>
          <p:cNvSpPr/>
          <p:nvPr/>
        </p:nvSpPr>
        <p:spPr>
          <a:xfrm>
            <a:off x="9241218" y="353948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15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85D52-5A45-020E-9C39-5AE164BB5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03FEFD-B3AF-09F1-548D-ABE075B07164}"/>
              </a:ext>
            </a:extLst>
          </p:cNvPr>
          <p:cNvSpPr/>
          <p:nvPr/>
        </p:nvSpPr>
        <p:spPr>
          <a:xfrm>
            <a:off x="172872" y="129824"/>
            <a:ext cx="6919304" cy="59027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1847-1856 : Sous le règne de Tu Duc, les persécutions antichrétiennes continuent ; A Paris, le parti </a:t>
            </a:r>
            <a:r>
              <a:rPr lang="fr-FR" sz="17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colonialiste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catholiques, militaires et financiers, pousse Napoléon III à intervenir </a:t>
            </a:r>
          </a:p>
          <a:p>
            <a:endParaRPr lang="fr-FR" sz="1700" dirty="0"/>
          </a:p>
          <a:p>
            <a:r>
              <a:rPr lang="fr-FR" sz="1700" dirty="0"/>
              <a:t>*1847 : Mort de </a:t>
            </a:r>
            <a:r>
              <a:rPr lang="fr-FR" sz="1700" dirty="0" err="1"/>
              <a:t>Thieu</a:t>
            </a:r>
            <a:r>
              <a:rPr lang="fr-FR" sz="1700" dirty="0"/>
              <a:t> Tri ; Son fils </a:t>
            </a:r>
            <a:r>
              <a:rPr lang="fr-FR" sz="1700" u="sng" dirty="0"/>
              <a:t>Tu Duc</a:t>
            </a:r>
            <a:r>
              <a:rPr lang="fr-FR" sz="1700" dirty="0"/>
              <a:t> (1847-83) lui succède</a:t>
            </a:r>
          </a:p>
          <a:p>
            <a:r>
              <a:rPr lang="fr-FR" sz="1700" dirty="0"/>
              <a:t>Et comme ses prédécesseurs, il refuse l’ouverture</a:t>
            </a:r>
          </a:p>
          <a:p>
            <a:r>
              <a:rPr lang="fr-FR" sz="1700" dirty="0"/>
              <a:t>En réponse, à </a:t>
            </a:r>
            <a:r>
              <a:rPr lang="fr-FR" sz="1700" dirty="0" err="1"/>
              <a:t>Tourane</a:t>
            </a:r>
            <a:r>
              <a:rPr lang="fr-FR" sz="1700" dirty="0"/>
              <a:t>, les Français détruisent la flotte vietnamienne</a:t>
            </a:r>
          </a:p>
          <a:p>
            <a:endParaRPr lang="fr-FR" sz="1700" dirty="0"/>
          </a:p>
          <a:p>
            <a:r>
              <a:rPr lang="fr-FR" sz="1700" dirty="0"/>
              <a:t>*Face à cette menace, Tu Duc décide la fermeture totale aux étrangers</a:t>
            </a:r>
          </a:p>
          <a:p>
            <a:r>
              <a:rPr lang="fr-FR" sz="1700" dirty="0"/>
              <a:t>Et les persécutions des chrétiens s’intensifient…</a:t>
            </a:r>
          </a:p>
          <a:p>
            <a:endParaRPr lang="fr-FR" sz="1700" dirty="0"/>
          </a:p>
          <a:p>
            <a:r>
              <a:rPr lang="fr-FR" sz="1700" dirty="0"/>
              <a:t>*1852 : A Paris…</a:t>
            </a:r>
          </a:p>
          <a:p>
            <a:r>
              <a:rPr lang="fr-FR" sz="1700" dirty="0"/>
              <a:t>Des évêques des MEP demandent à </a:t>
            </a:r>
            <a:r>
              <a:rPr lang="fr-FR" sz="1700" u="sng" dirty="0"/>
              <a:t>Napoléon III</a:t>
            </a:r>
          </a:p>
          <a:p>
            <a:r>
              <a:rPr lang="fr-FR" sz="1700" dirty="0"/>
              <a:t>D’intervenir militairement contre le Viêt-Nam</a:t>
            </a:r>
          </a:p>
          <a:p>
            <a:r>
              <a:rPr lang="fr-FR" sz="1700" dirty="0"/>
              <a:t>Intervention soutenue également par les militaires et les milieux d’affaires</a:t>
            </a:r>
          </a:p>
          <a:p>
            <a:endParaRPr lang="fr-FR" sz="1700" dirty="0"/>
          </a:p>
          <a:p>
            <a:r>
              <a:rPr lang="fr-FR" sz="1700" dirty="0"/>
              <a:t>NB : 1853 : Ang Duong, roi du Cambodge, demande aussi l’aide de la France</a:t>
            </a:r>
          </a:p>
          <a:p>
            <a:endParaRPr lang="fr-FR" sz="1700" dirty="0"/>
          </a:p>
          <a:p>
            <a:r>
              <a:rPr lang="fr-FR" sz="1700" dirty="0"/>
              <a:t>*Napoléon III finit par accepter ; Mais…</a:t>
            </a:r>
          </a:p>
          <a:p>
            <a:endParaRPr lang="fr-FR" sz="1700" dirty="0"/>
          </a:p>
          <a:p>
            <a:r>
              <a:rPr lang="fr-FR" sz="1700" dirty="0"/>
              <a:t>*1856 : 2</a:t>
            </a:r>
            <a:r>
              <a:rPr lang="fr-FR" sz="1700" baseline="30000" dirty="0"/>
              <a:t>nde</a:t>
            </a:r>
            <a:r>
              <a:rPr lang="fr-FR" sz="1700" dirty="0"/>
              <a:t> guerre de l’opium contre la Chine</a:t>
            </a:r>
          </a:p>
          <a:p>
            <a:r>
              <a:rPr lang="fr-FR" sz="1700" dirty="0"/>
              <a:t>Et l’intervention au Viêt-Nam est remise à plus tard…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E3F62850-5402-4399-20FA-DF1726AC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25358EB-38C7-54F1-648C-30ABC840E91E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EF24158-A7A7-3E1D-8BDF-CB247DE95FBD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4D3196D-67CC-9A7C-C8E7-735F3CE357B6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7494ADB-37CE-27DB-384C-D524D248DF6F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83FECD5-5302-2682-891B-3DB0E4CC9271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779FB35-78D9-B87B-4134-53AADB2AE65F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6BCB31F-39AF-5786-6A29-4A5E6581AC96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9E99DEC-1B20-4D68-5195-655EF8968AAE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11237794" y="2957354"/>
            <a:ext cx="582140" cy="179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DDC5ABB8-E7D7-805A-EF1B-A1DE811802FE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1A83AC-E288-DFEC-5F4D-6622ECDD8499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C3B9057-6748-B4F1-D668-56F5E6A03E00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905A6D-44FB-EFF7-BF06-E7F436553C6C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2EC0867-3226-8877-37DA-47478085B648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B70A42-9E6C-6AAA-143D-A0EA4B4B3D1A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7749E84-0EEA-18A1-33D7-F6A5F69C009C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F447073-67D4-00AE-0644-F5FD070DA499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611E17-D11D-1F82-6E08-071EAD1E4C5C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4ABE3F7-5F2F-67AF-980D-4650AED625B8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51927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415CB-BD1E-7AD7-1676-BDB3C9D22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C303CF-8A20-84AE-4D2F-2E4F5DFE632C}"/>
              </a:ext>
            </a:extLst>
          </p:cNvPr>
          <p:cNvSpPr/>
          <p:nvPr/>
        </p:nvSpPr>
        <p:spPr>
          <a:xfrm>
            <a:off x="172871" y="129824"/>
            <a:ext cx="6874699" cy="51179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1856-1860 : 2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de l’opium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ouvelle défaite chinoise ;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et ouverture totale de la Chine aux Occidentaux et à leurs missionnaires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*Juin 1858 : Défaite chinoise ; Traité de Tianjin</a:t>
            </a:r>
          </a:p>
          <a:p>
            <a:r>
              <a:rPr lang="fr-FR" sz="1700" kern="100" dirty="0">
                <a:cs typeface="Times New Roman" panose="02020603050405020304" pitchFamily="18" charset="0"/>
              </a:rPr>
              <a:t>O</a:t>
            </a:r>
            <a:r>
              <a:rPr lang="fr-FR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uverture totale de la Chine aux Occidentaux et à leurs missionnaires</a:t>
            </a:r>
          </a:p>
          <a:p>
            <a:endParaRPr lang="fr-FR" sz="1700" dirty="0"/>
          </a:p>
          <a:p>
            <a:r>
              <a:rPr lang="fr-FR" sz="1700" dirty="0"/>
              <a:t>*La Chine affaiblie n’est plus une menace</a:t>
            </a:r>
          </a:p>
          <a:p>
            <a:r>
              <a:rPr lang="fr-FR" sz="1700" dirty="0"/>
              <a:t>Et à Paris, Napoléon III peut lancer l’intervention contre le Viêt-Nam</a:t>
            </a:r>
          </a:p>
          <a:p>
            <a:endParaRPr lang="fr-FR" sz="1700" dirty="0"/>
          </a:p>
          <a:p>
            <a:r>
              <a:rPr lang="fr-FR" sz="1700" dirty="0"/>
              <a:t>NB : Les missionnaires promettent une insurrection des chrétiens</a:t>
            </a:r>
          </a:p>
          <a:p>
            <a:endParaRPr lang="fr-FR" sz="1700" dirty="0"/>
          </a:p>
          <a:p>
            <a:r>
              <a:rPr lang="fr-FR" sz="1700" dirty="0"/>
              <a:t>NB : Dans le même temps, le Siam s’ouvre pacifiquement…</a:t>
            </a:r>
          </a:p>
          <a:p>
            <a:r>
              <a:rPr lang="fr-FR" sz="1700" dirty="0"/>
              <a:t>*1855-56 : Traité du Siam avec la GB</a:t>
            </a:r>
          </a:p>
          <a:p>
            <a:r>
              <a:rPr lang="fr-FR" sz="1700" dirty="0"/>
              <a:t>Suivis de traités avec la France et les EU</a:t>
            </a:r>
          </a:p>
          <a:p>
            <a:endParaRPr lang="fr-FR" sz="1700" dirty="0"/>
          </a:p>
          <a:p>
            <a:r>
              <a:rPr lang="fr-FR" sz="1700" dirty="0"/>
              <a:t>*Contrairement au Viêt-Nam</a:t>
            </a:r>
          </a:p>
          <a:p>
            <a:r>
              <a:rPr lang="fr-FR" sz="1700" dirty="0"/>
              <a:t>Le roi de Siam </a:t>
            </a:r>
            <a:r>
              <a:rPr lang="fr-FR" sz="1700" u="sng" dirty="0"/>
              <a:t>Mongkut</a:t>
            </a:r>
            <a:r>
              <a:rPr lang="fr-FR" sz="1700" dirty="0"/>
              <a:t> (Rama IV) choisit d’ouvrir son pays</a:t>
            </a:r>
          </a:p>
          <a:p>
            <a:r>
              <a:rPr lang="fr-FR" sz="1700" u="sng" dirty="0"/>
              <a:t>Et la France obtient la neutralité siamoise en cas d’intervention au Viêt-Nam</a:t>
            </a:r>
          </a:p>
        </p:txBody>
      </p:sp>
      <p:pic>
        <p:nvPicPr>
          <p:cNvPr id="7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72E03930-82DA-21D9-2850-B4FD883D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0D14C52-A231-AD85-D698-FEA49EB6C904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8ED0BF-A1A8-7948-1EAC-8ECAF1C29E68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F934D9-A611-3FB1-13FF-001C055B7658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E0DC38C-66C7-BFB7-6B6B-D61E76B3AA3D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D13138-1FAB-B9F8-7A4D-55F1D43A2727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0C8A58E-316B-8854-86F3-83D6F0C6AF83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291825-B30B-65C8-88A3-CA23EB4B4916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B32E31E-4530-9905-F9E7-B51957717954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B9F69F1-E46E-F66B-A4A3-74FEB8326C80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0092213-620C-0D11-755F-BAE37D8165D5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9925969-686F-AE23-11FF-ADFB845BBA40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818E78B-1149-249D-BFD6-543287E0C962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8294914-827B-12C0-AD45-B7DDBD7051CD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170A6AC-C51E-F5C4-4F86-30562E944C63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8D717E-37B4-9D1A-85C3-EC28E9B33D0C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2EDB167-EDE1-D854-5095-E52E3494C402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56A6F6-A4DC-20F6-C68C-78F6718722E6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6093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CC206-0194-9827-2E94-B69ED652F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2D9B41-4A2F-56E4-8F92-E76F9907ED87}"/>
              </a:ext>
            </a:extLst>
          </p:cNvPr>
          <p:cNvSpPr/>
          <p:nvPr/>
        </p:nvSpPr>
        <p:spPr>
          <a:xfrm>
            <a:off x="172871" y="129824"/>
            <a:ext cx="6874699" cy="62010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1859-1863 : Après la défaite chinoise, les Français s’emparent de Saïgon ;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de trois ports ; Le Viêt-Nam cède la Cochinchine qui devient la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700" b="1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colonie française d’Asie orientale ; Le proche Cambodge, menacé par le Siam et le Viêt-Nam, passe sous protectorat français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*Oct. 1858 : Les Français s’emparent de </a:t>
            </a:r>
            <a:r>
              <a:rPr lang="fr-FR" sz="1700" dirty="0" err="1"/>
              <a:t>Tourane</a:t>
            </a:r>
            <a:r>
              <a:rPr lang="fr-FR" sz="1700" dirty="0"/>
              <a:t>, près de la capitale Hué</a:t>
            </a:r>
          </a:p>
          <a:p>
            <a:r>
              <a:rPr lang="fr-FR" sz="1700" dirty="0"/>
              <a:t>Mais assiégés par les forces vietnamiennes, ils se retrouvent bloqués</a:t>
            </a:r>
          </a:p>
          <a:p>
            <a:r>
              <a:rPr lang="fr-FR" sz="1700" dirty="0"/>
              <a:t>NB : Ils finiront par se retirer en mars 1860</a:t>
            </a:r>
          </a:p>
          <a:p>
            <a:r>
              <a:rPr lang="fr-FR" sz="1700" dirty="0"/>
              <a:t>NB : Les chrétiens ne se sont pas révoltés…</a:t>
            </a:r>
          </a:p>
          <a:p>
            <a:endParaRPr lang="fr-FR" sz="1700" dirty="0"/>
          </a:p>
          <a:p>
            <a:r>
              <a:rPr lang="fr-FR" sz="1700" dirty="0"/>
              <a:t>*Fév. 1859 : En échec à </a:t>
            </a:r>
            <a:r>
              <a:rPr lang="fr-FR" sz="1700" dirty="0" err="1"/>
              <a:t>Tourane</a:t>
            </a:r>
            <a:r>
              <a:rPr lang="fr-FR" sz="1700" dirty="0"/>
              <a:t>, les Français s’emparent de Saïgon</a:t>
            </a:r>
          </a:p>
          <a:p>
            <a:r>
              <a:rPr lang="fr-FR" sz="1700" dirty="0"/>
              <a:t>Mais là aussi, ils se retrouvent assiégés</a:t>
            </a:r>
          </a:p>
          <a:p>
            <a:r>
              <a:rPr lang="fr-FR" sz="1700" dirty="0"/>
              <a:t>Cependant, l’année suivante, le contexte change…</a:t>
            </a:r>
          </a:p>
          <a:p>
            <a:endParaRPr lang="fr-FR" sz="1700" dirty="0"/>
          </a:p>
          <a:p>
            <a:r>
              <a:rPr lang="fr-FR" sz="1700" dirty="0"/>
              <a:t>*Oct. 1860 : Nouvelle victoire contre la Chine et traité de Pékin</a:t>
            </a:r>
          </a:p>
          <a:p>
            <a:r>
              <a:rPr lang="fr-FR" sz="1700" dirty="0"/>
              <a:t>La 2</a:t>
            </a:r>
            <a:r>
              <a:rPr lang="fr-FR" sz="1700" baseline="30000" dirty="0"/>
              <a:t>nde</a:t>
            </a:r>
            <a:r>
              <a:rPr lang="fr-FR" sz="1700" dirty="0"/>
              <a:t> guerre de l’opium est vraiment terminée</a:t>
            </a:r>
          </a:p>
          <a:p>
            <a:r>
              <a:rPr lang="fr-FR" sz="1700" dirty="0"/>
              <a:t>Les Français peuvent concentrer leurs forces au Viêt-Nam</a:t>
            </a:r>
          </a:p>
          <a:p>
            <a:endParaRPr lang="fr-FR" sz="1700" dirty="0"/>
          </a:p>
          <a:p>
            <a:r>
              <a:rPr lang="fr-FR" sz="1700" dirty="0"/>
              <a:t>*Fév.-avril 1861 : Ils parviennent à dégager le siège de Saïgon ; Et…</a:t>
            </a:r>
          </a:p>
          <a:p>
            <a:endParaRPr lang="fr-FR" sz="1700" dirty="0"/>
          </a:p>
          <a:p>
            <a:r>
              <a:rPr lang="fr-FR" sz="1700" dirty="0"/>
              <a:t>*Mars 1862 : Après la perte de Vinh Long, sur l’embouchure du Mékong</a:t>
            </a:r>
          </a:p>
          <a:p>
            <a:r>
              <a:rPr lang="fr-FR" sz="1700" dirty="0"/>
              <a:t>L’empereur </a:t>
            </a:r>
            <a:r>
              <a:rPr lang="fr-FR" sz="1700" u="sng" dirty="0"/>
              <a:t>Tu Duc</a:t>
            </a:r>
            <a:r>
              <a:rPr lang="fr-FR" sz="1700" dirty="0"/>
              <a:t>, découragé, demande la paix…</a:t>
            </a:r>
          </a:p>
        </p:txBody>
      </p:sp>
      <p:pic>
        <p:nvPicPr>
          <p:cNvPr id="7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63CB44F7-0AE0-2110-5B12-BFC3D873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7227AA1-F6A1-858F-E6EB-B481C33D86ED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4837FB8-C343-89E6-C379-B963BDC42504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6B79E6F-7BEE-5D43-1BA1-AF8C232329C4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896043C-557B-3675-DCFB-5DD462161631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6D0039C-E884-CE9D-AB8F-DEDB4C2DB362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FBFDBD8-145A-2A27-865A-A210B71341E9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20DBAAE-9B84-01CB-6AD1-296AB452D117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288FD3F-6C52-4C37-E3A1-68EF16197C73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3231778-617B-CFBF-D91D-AA22C4EE0D57}"/>
              </a:ext>
            </a:extLst>
          </p:cNvPr>
          <p:cNvCxnSpPr>
            <a:cxnSpLocks/>
            <a:endCxn id="25" idx="5"/>
          </p:cNvCxnSpPr>
          <p:nvPr/>
        </p:nvCxnSpPr>
        <p:spPr>
          <a:xfrm flipH="1" flipV="1">
            <a:off x="11237794" y="2957354"/>
            <a:ext cx="582140" cy="179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8284D317-4BDF-9E9F-5EF2-B3E299926976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AA5A0A7-3DE6-610A-DAD3-F841923D764D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0C0309E-6FAB-158D-F53B-36EEC30C64EB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47FB6B2-67BE-B491-6357-1ED6BA1301C6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423C47C-568C-4B1A-64E2-40FB9267704C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DBE6354-F8A8-296E-6A72-CEE3CA80E7BC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1C008A8-93EE-91AB-8B74-1E31161B4A64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7E21180-0F27-5E69-EBD7-30673289936F}"/>
              </a:ext>
            </a:extLst>
          </p:cNvPr>
          <p:cNvCxnSpPr>
            <a:cxnSpLocks/>
          </p:cNvCxnSpPr>
          <p:nvPr/>
        </p:nvCxnSpPr>
        <p:spPr>
          <a:xfrm flipH="1" flipV="1">
            <a:off x="10916696" y="4690683"/>
            <a:ext cx="321098" cy="6848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2824549D-1095-01B7-732C-A783F1924337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3D35B4D-3EA9-2DC6-0498-4C32C90ACE6D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9EF2A30-86A7-DD21-E314-4A02097D6471}"/>
              </a:ext>
            </a:extLst>
          </p:cNvPr>
          <p:cNvCxnSpPr>
            <a:cxnSpLocks/>
          </p:cNvCxnSpPr>
          <p:nvPr/>
        </p:nvCxnSpPr>
        <p:spPr>
          <a:xfrm flipH="1" flipV="1">
            <a:off x="10632648" y="4670337"/>
            <a:ext cx="522403" cy="5528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5DF79DB1-3723-4A95-7F73-52B10AC96608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6C0313A-407F-F323-4030-BDC88F3D6120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299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2871" y="137814"/>
            <a:ext cx="6960669" cy="5677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1859-1863 : Après la défaite chinoise, les Français s’emparent de Saïgon ;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de trois ports ; Le Viêt-Nam cède la Cochinchine qui devient la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700" b="1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colonie française d’Asie orientale ; Le proche Cambodge, menacé par le Siam et le Viêt-Nam, passe sous protectorat français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*Juin 1862 : Traité de Saïgon…</a:t>
            </a:r>
          </a:p>
          <a:p>
            <a:r>
              <a:rPr lang="fr-FR" sz="1700" dirty="0"/>
              <a:t>- </a:t>
            </a:r>
            <a:r>
              <a:rPr lang="fr-FR" sz="1700"/>
              <a:t>Le Viêt-Nam </a:t>
            </a:r>
            <a:r>
              <a:rPr lang="fr-FR" sz="1700" dirty="0"/>
              <a:t>cède à la France, Saïgon et trois petites provinces alentour</a:t>
            </a:r>
          </a:p>
          <a:p>
            <a:r>
              <a:rPr lang="fr-FR" sz="1700" dirty="0"/>
              <a:t>- Ouverture de ports : Vinh Long, </a:t>
            </a:r>
            <a:r>
              <a:rPr lang="fr-FR" sz="1700" dirty="0" err="1"/>
              <a:t>Tourane</a:t>
            </a:r>
            <a:r>
              <a:rPr lang="fr-FR" sz="1700" dirty="0"/>
              <a:t> et Ba Lac </a:t>
            </a:r>
            <a:r>
              <a:rPr lang="fr-FR" sz="1600" dirty="0"/>
              <a:t>à l’entrée du Fleuve Rouge</a:t>
            </a:r>
          </a:p>
          <a:p>
            <a:r>
              <a:rPr lang="fr-FR" sz="1700" dirty="0"/>
              <a:t>- La pratique du christianisme à nouveau autorisée</a:t>
            </a:r>
          </a:p>
          <a:p>
            <a:r>
              <a:rPr lang="fr-FR" sz="1700" dirty="0"/>
              <a:t>- Et libre circulation sur le Mékong</a:t>
            </a:r>
          </a:p>
          <a:p>
            <a:endParaRPr lang="fr-FR" sz="1700" dirty="0"/>
          </a:p>
          <a:p>
            <a:r>
              <a:rPr lang="fr-FR" sz="1700" dirty="0"/>
              <a:t>*1862 : A Saïgon, la France fonde la colonie de Cochinchine ; Et…</a:t>
            </a:r>
          </a:p>
          <a:p>
            <a:endParaRPr lang="fr-FR" sz="1700" dirty="0"/>
          </a:p>
          <a:p>
            <a:r>
              <a:rPr lang="fr-FR" sz="1700" dirty="0"/>
              <a:t>*1863 : Elle offre son protectorat au roi </a:t>
            </a:r>
            <a:r>
              <a:rPr lang="fr-FR" sz="1700" u="sng" dirty="0"/>
              <a:t>Norodom</a:t>
            </a:r>
            <a:r>
              <a:rPr lang="fr-FR" sz="1700" dirty="0"/>
              <a:t> du Cambodge (1860-1914)</a:t>
            </a:r>
          </a:p>
          <a:p>
            <a:r>
              <a:rPr lang="fr-FR" sz="1700" dirty="0"/>
              <a:t>NB : 1860 : Découverte du site d’Angkor par Henri </a:t>
            </a:r>
            <a:r>
              <a:rPr lang="fr-FR" sz="1700" dirty="0" err="1"/>
              <a:t>Mouhot</a:t>
            </a:r>
            <a:endParaRPr lang="fr-FR" sz="1700" dirty="0"/>
          </a:p>
          <a:p>
            <a:r>
              <a:rPr lang="fr-FR" sz="1700" dirty="0"/>
              <a:t>NB : 1866 : Phnom Penh, nouvelle capitale du Cambodge</a:t>
            </a:r>
          </a:p>
          <a:p>
            <a:r>
              <a:rPr lang="fr-FR" sz="1700" dirty="0"/>
              <a:t>NB : 1867 : Protectorat du Cambodge reconnu par le Siam</a:t>
            </a:r>
          </a:p>
          <a:p>
            <a:endParaRPr lang="fr-FR" sz="1700" u="sng" dirty="0"/>
          </a:p>
          <a:p>
            <a:r>
              <a:rPr lang="fr-FR" sz="1700" dirty="0"/>
              <a:t>*Mais très vite, à Paris</a:t>
            </a:r>
          </a:p>
          <a:p>
            <a:r>
              <a:rPr lang="fr-FR" sz="1700" dirty="0"/>
              <a:t>Cette politique expansionniste est remise en cause…</a:t>
            </a:r>
          </a:p>
        </p:txBody>
      </p:sp>
      <p:pic>
        <p:nvPicPr>
          <p:cNvPr id="2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49F3E780-1CEC-71EE-C705-65C07E39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F2E6CB8-53E7-70FF-F607-389A7617D3E6}"/>
              </a:ext>
            </a:extLst>
          </p:cNvPr>
          <p:cNvSpPr/>
          <p:nvPr/>
        </p:nvSpPr>
        <p:spPr>
          <a:xfrm>
            <a:off x="10604591" y="451091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1DB2D4B-407C-9DCE-2502-A5C287CA1D7A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618F1AF-B1BB-8781-ED63-55BCB3168877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34303A4-2E83-A29C-05EB-8593D550848D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BA2B1C5-D6A0-021B-CA68-4B744CB595EF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F0B657A-1109-A4F0-F7E0-A13E93652077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E8B4430-714A-4237-E18C-2678B2124837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3CA7F3B-5211-9897-5D6C-C58B689109A1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D27B09-70D9-757F-C56A-2CC14E2711B2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D504665-4013-D760-759B-1386835CE353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8057A1-E9A2-02F7-6E61-7BC9FC5F89AF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27CDD43-EA73-F85C-18F1-BA88F029A2D9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F696328-7720-3A39-D751-C35BE1E0B8F5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5ABF6FF-DC09-4B4C-D1B3-CE5347B48A17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CF879F5-38F6-C318-A004-BC7865ED8D76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3AEEE01-41B8-BCB1-8A23-55CB2D8286B7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2268D5C-E02C-637E-F637-9613DADFD07A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DC0C736-0017-BE7D-0B13-A46CAC71041D}"/>
              </a:ext>
            </a:extLst>
          </p:cNvPr>
          <p:cNvSpPr/>
          <p:nvPr/>
        </p:nvSpPr>
        <p:spPr>
          <a:xfrm rot="19675058">
            <a:off x="10592460" y="4312243"/>
            <a:ext cx="526317" cy="436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76C1A3CA-0BDB-B1E1-EA25-79B28E448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7" t="64342" r="23380" b="23251"/>
          <a:stretch/>
        </p:blipFill>
        <p:spPr bwMode="auto">
          <a:xfrm>
            <a:off x="7243592" y="185440"/>
            <a:ext cx="1442327" cy="17318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8FE8620-14DA-2353-7ACA-87B37C9B7068}"/>
              </a:ext>
            </a:extLst>
          </p:cNvPr>
          <p:cNvSpPr/>
          <p:nvPr/>
        </p:nvSpPr>
        <p:spPr>
          <a:xfrm>
            <a:off x="8315618" y="35146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7753968-2484-BEA4-5740-F3E25A3CE821}"/>
              </a:ext>
            </a:extLst>
          </p:cNvPr>
          <p:cNvSpPr/>
          <p:nvPr/>
        </p:nvSpPr>
        <p:spPr>
          <a:xfrm>
            <a:off x="8201654" y="5994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E473FC-C29C-FC0D-5E5C-E228B35D3EB3}"/>
              </a:ext>
            </a:extLst>
          </p:cNvPr>
          <p:cNvSpPr/>
          <p:nvPr/>
        </p:nvSpPr>
        <p:spPr>
          <a:xfrm rot="19675058">
            <a:off x="8092836" y="269321"/>
            <a:ext cx="597842" cy="52160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50CF47D-CC8E-4F1B-9499-6627C76323E1}"/>
              </a:ext>
            </a:extLst>
          </p:cNvPr>
          <p:cNvSpPr/>
          <p:nvPr/>
        </p:nvSpPr>
        <p:spPr>
          <a:xfrm>
            <a:off x="8073573" y="6935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8C7238C-7567-872A-E569-1FA08E192781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731718B-1D34-82D2-1DA5-9CBA237C90EC}"/>
              </a:ext>
            </a:extLst>
          </p:cNvPr>
          <p:cNvSpPr/>
          <p:nvPr/>
        </p:nvSpPr>
        <p:spPr>
          <a:xfrm>
            <a:off x="8508457" y="2928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A38D2AB-224D-32C5-1154-4F945B0B39F7}"/>
              </a:ext>
            </a:extLst>
          </p:cNvPr>
          <p:cNvSpPr/>
          <p:nvPr/>
        </p:nvSpPr>
        <p:spPr>
          <a:xfrm>
            <a:off x="10959022" y="43459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D2FF83E-B2C9-0876-5960-A7340C504DE4}"/>
              </a:ext>
            </a:extLst>
          </p:cNvPr>
          <p:cNvSpPr/>
          <p:nvPr/>
        </p:nvSpPr>
        <p:spPr>
          <a:xfrm>
            <a:off x="8201654" y="35020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E943C62-AA29-B068-0FE4-71FDD5A0BCE0}"/>
              </a:ext>
            </a:extLst>
          </p:cNvPr>
          <p:cNvSpPr/>
          <p:nvPr/>
        </p:nvSpPr>
        <p:spPr>
          <a:xfrm>
            <a:off x="10710068" y="435558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0B09308-9FC0-E2EC-4499-39C7333501EC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8283DCA-E379-D62C-DCAC-1C93053994D2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17091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E7FC-C59E-FA37-F58D-A396FD28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600BBE-BDA2-ED3E-5B95-8B34CE480E7F}"/>
              </a:ext>
            </a:extLst>
          </p:cNvPr>
          <p:cNvSpPr/>
          <p:nvPr/>
        </p:nvSpPr>
        <p:spPr>
          <a:xfrm>
            <a:off x="172871" y="137814"/>
            <a:ext cx="7627237" cy="43147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1863-1866 : A Paris, face à la contestation libérale anticoloniale, Napoléon III renonce à la Cochinchine, avant de se raviser et d’annexer de nouveaux territoires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*1863 : A Paris…</a:t>
            </a:r>
          </a:p>
          <a:p>
            <a:r>
              <a:rPr lang="fr-FR" sz="1700" dirty="0"/>
              <a:t>Les </a:t>
            </a:r>
            <a:r>
              <a:rPr lang="fr-FR" sz="1700" i="1" dirty="0"/>
              <a:t>libéraux</a:t>
            </a:r>
            <a:r>
              <a:rPr lang="fr-FR" sz="1700" dirty="0"/>
              <a:t> rejettent cette conquête coûteuse ; Et à long terme, inutile</a:t>
            </a:r>
          </a:p>
          <a:p>
            <a:r>
              <a:rPr lang="fr-FR" sz="1700" dirty="0"/>
              <a:t>A Hanoi, le pouvoir vietnamien tente de revenir en arrière</a:t>
            </a:r>
          </a:p>
          <a:p>
            <a:endParaRPr lang="fr-FR" sz="1700" dirty="0"/>
          </a:p>
          <a:p>
            <a:r>
              <a:rPr lang="fr-FR" sz="1700" dirty="0"/>
              <a:t>*Sept. 1863 : A Paris…</a:t>
            </a:r>
          </a:p>
          <a:p>
            <a:r>
              <a:rPr lang="fr-FR" sz="1700" dirty="0"/>
              <a:t>Une ambassade du Viêt-Nam menée par </a:t>
            </a:r>
            <a:r>
              <a:rPr lang="fr-FR" sz="1600" u="sng" dirty="0"/>
              <a:t>Phan Thanh </a:t>
            </a:r>
            <a:r>
              <a:rPr lang="fr-FR" sz="1600" u="sng" dirty="0" err="1"/>
              <a:t>Giản</a:t>
            </a:r>
            <a:r>
              <a:rPr lang="fr-FR" sz="1600" dirty="0"/>
              <a:t> o</a:t>
            </a:r>
            <a:r>
              <a:rPr lang="fr-FR" sz="1700" dirty="0"/>
              <a:t>btient de </a:t>
            </a:r>
            <a:r>
              <a:rPr lang="fr-FR" sz="1700" u="sng" dirty="0"/>
              <a:t>Napoléon III</a:t>
            </a:r>
            <a:endParaRPr lang="fr-FR" sz="1700" dirty="0"/>
          </a:p>
          <a:p>
            <a:r>
              <a:rPr lang="fr-FR" sz="1700" dirty="0"/>
              <a:t>La rétrocession des provinces cédées en échange d’un tribut annuel</a:t>
            </a:r>
          </a:p>
          <a:p>
            <a:endParaRPr lang="fr-FR" sz="1700" dirty="0"/>
          </a:p>
          <a:p>
            <a:r>
              <a:rPr lang="fr-FR" sz="1700" dirty="0"/>
              <a:t>*Mais le parti </a:t>
            </a:r>
            <a:r>
              <a:rPr lang="fr-FR" sz="1700" i="1" dirty="0"/>
              <a:t>colonialiste</a:t>
            </a:r>
            <a:r>
              <a:rPr lang="fr-FR" sz="1700" dirty="0"/>
              <a:t>, milieux d’affaires, militaires et catholiques, refuse…</a:t>
            </a:r>
          </a:p>
          <a:p>
            <a:r>
              <a:rPr lang="fr-FR" sz="1700" dirty="0"/>
              <a:t>Et pour le ministre de la Marine, </a:t>
            </a:r>
            <a:r>
              <a:rPr lang="fr-FR" sz="1700" u="sng" dirty="0"/>
              <a:t>Prosper de Chasseloup-Laubat</a:t>
            </a:r>
          </a:p>
          <a:p>
            <a:r>
              <a:rPr lang="fr-FR" sz="1700" i="1" dirty="0"/>
              <a:t>Il faut créer un empire français en Extrême-Orient…</a:t>
            </a:r>
          </a:p>
          <a:p>
            <a:endParaRPr lang="fr-FR" sz="1700" i="1" dirty="0"/>
          </a:p>
          <a:p>
            <a:r>
              <a:rPr lang="fr-FR" sz="1700" dirty="0"/>
              <a:t>*Nouveau revirement…</a:t>
            </a:r>
          </a:p>
        </p:txBody>
      </p:sp>
    </p:spTree>
    <p:extLst>
      <p:ext uri="{BB962C8B-B14F-4D97-AF65-F5344CB8AC3E}">
        <p14:creationId xmlns:p14="http://schemas.microsoft.com/office/powerpoint/2010/main" val="425822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E16ED-9371-9DD9-FEA4-80169BD06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BFE73CB4-6D9F-8A20-2F31-8B3FE04B3CEC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400" b="1" dirty="0"/>
              <a:t>1847-1874 : En Indochine, 1</a:t>
            </a:r>
            <a:r>
              <a:rPr lang="fr-FR" sz="1400" b="1" baseline="30000" dirty="0"/>
              <a:t>ère</a:t>
            </a:r>
            <a:r>
              <a:rPr lang="fr-FR" sz="1400" b="1" dirty="0"/>
              <a:t> conquête française : Conquête de la Cochinchine ; Protectorat sur le Cambodge et le Viêt-Nam qui s’ouvre au commerce occidental</a:t>
            </a:r>
            <a:endParaRPr lang="fr-FR" sz="1400" dirty="0"/>
          </a:p>
          <a:p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1774-1845 : A l’est de la péninsule, le Siam et le Viêt-Nam dominants étendent leurs influences</a:t>
            </a:r>
          </a:p>
          <a:p>
            <a:r>
              <a:rPr lang="fr-FR" sz="1400" dirty="0"/>
              <a:t>1752-1802 : Avant l’arrivée des Européens, les trois puissances, Birmanie, Siam et Viêt-Nam, dominent l’Indochine ; Entre Siam et Viêt-Nam, deux royaumes secondaires : L’ex-Laos divisé en principautés, </a:t>
            </a:r>
            <a:r>
              <a:rPr lang="fr-FR" sz="1400" dirty="0" err="1"/>
              <a:t>Luang</a:t>
            </a:r>
            <a:r>
              <a:rPr lang="fr-FR" sz="1400" dirty="0"/>
              <a:t> </a:t>
            </a:r>
            <a:r>
              <a:rPr lang="fr-FR" sz="1400" dirty="0" err="1"/>
              <a:t>Prabang</a:t>
            </a:r>
            <a:r>
              <a:rPr lang="fr-FR" sz="1400" dirty="0"/>
              <a:t> et Vientiane ; Et le Cambodge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1774-1830 :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Partage du Laos : Les Siamois détruisent Vientiane et vassalisent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; Le Viêt-Nam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vassalise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1795-1845 : Partage du Cambodge : Siam et Viêt-Nam établissent un protectorat conjoint, avec à terme une menace de partage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1624-1788 : Arrivée des Français : Evangélisation catholique et naissance d’une communauté chrétienne a</a:t>
            </a: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u Viêt-Nam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1624-1674 : Dans un Viêt-Nam divisé entre Trinh au Nord et Nguyen au Sud, arrivée des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missionnaires catholiques français et début de la christianisation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1778-1788 : Au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Viêt-Nam, les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Français, autour de l’évêque Pierre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Pigneau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Behaine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aident le prince Nguyen Anh à reprendre Saïgon et la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ochinchine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1801-1847 : Au Viêt-Nam, persécutions chrétiennes et refus de l’ouverture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1801-1820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Ayant repris Hué et Hanoi, 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suzeraineté chinoise, Nguyen Anh devient Gia Long, empereur du Viêt-Nam, capitale Hué, et il fonde la dynastie des Nguyen ; Développement du christianisme catholique, essentiellement au sud en Cochinchine, autour de Saïgon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1820-1847 : Sous les règnes de Minh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Thieu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Tri, le Viêt-Nam reste fermé et les chrétiens sont persécutés ; Partage du Laos : Les Siamois détruisent Vientiane et vassalisent le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Le Viêt-Nam vassalise le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Partage du Cambodge : Siam et Viêt-Nam établissent un protectorat conjoint, avec à terme une menace de partage</a:t>
            </a:r>
            <a:r>
              <a:rPr lang="fr-FR" sz="1400" dirty="0"/>
              <a:t> ;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Malgré la défaite chinoise lors de la 1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guerre de l’opium, le traité de Nankin et l’ouverture de la Chine, le Viêt-Nam reste fermé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1847-1874 : La 1</a:t>
            </a:r>
            <a:r>
              <a:rPr lang="fr-FR" sz="14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conquête française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1847-1856 : Sous le règne de Tu Duc, les persécutions antichrétiennes continuent ; A Paris, le parti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colonialiste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catholiques, militaires et financiers, pousse Napoléon III à intervenir 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1856-1860 :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de l’opium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ouvelle défaite chinoise ;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et ouverture totale de la Chine aux Occidentaux et à leurs missionnaires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1859-1863 : Après la défaite chinoise, les Français s’emparent de Saïgon ;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de trois ports ; Le Viêt-Nam cède la Cochinchine qui devient la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colonie française d’Asie orientale ; Le proche Cambodge, menacé par le Siam et le Viêt-Nam, passe sous protectorat français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1863-1866 : A Paris, face à la contestation libérale anticoloniale, Napoléon III renonce à la Cochinchine, avant de se raviser et d’annexer de nouveaux territoires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1866-1868 : Pour trouver une route terrestre directe de Saïgon vers la Chine du Sud, l’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ex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pédition </a:t>
            </a:r>
            <a:r>
              <a:rPr lang="fr-FR" sz="1400" dirty="0" err="1"/>
              <a:t>Doudart</a:t>
            </a:r>
            <a:r>
              <a:rPr lang="fr-FR" sz="1400" dirty="0"/>
              <a:t> de </a:t>
            </a:r>
            <a:r>
              <a:rPr lang="fr-FR" sz="1400" dirty="0" err="1"/>
              <a:t>Lagrée</a:t>
            </a:r>
            <a:r>
              <a:rPr lang="fr-FR" sz="1400" dirty="0"/>
              <a:t>-Garnier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remonte le Mékong et entre en contact avec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laotien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vassal du Siam ; Le Mékong n’étant pas navigable, les Français reportent leurs ambitions sur le Fleuve Rouge et Hanoi</a:t>
            </a:r>
          </a:p>
          <a:p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1873-1874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 la suite d’incidents sur le Fleuve Rouge avec des commerçants français, l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Français s’emparent de Hanoi ;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du Fleuve Rouge et de trois nouveaux ports ; </a:t>
            </a:r>
            <a:r>
              <a:rPr lang="fr-FR" sz="1400" dirty="0"/>
              <a:t>la France, maîtresse de la Cochinchine et présente au Tonkin, impose sa domination au Viêt-Nam qui en réaction, demande l’aide militaire de la Chine toujours suzeraine, créant ainsi à terme une situation conflictuelle entre les deux puissances ; A suivre…</a:t>
            </a:r>
          </a:p>
          <a:p>
            <a:endParaRPr lang="fr-FR" sz="1600" dirty="0"/>
          </a:p>
          <a:p>
            <a:endParaRPr lang="fr-FR" sz="1400" dirty="0"/>
          </a:p>
          <a:p>
            <a:pPr>
              <a:lnSpc>
                <a:spcPct val="107000"/>
              </a:lnSpc>
            </a:pPr>
            <a:endParaRPr lang="fr-FR" sz="16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869AD1E-37E4-E47F-78E3-0D910B2D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40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463A7-CBE7-3EB1-5925-AA4FA72F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58DD5F-64D6-26DC-D361-E5DB8CA5F092}"/>
              </a:ext>
            </a:extLst>
          </p:cNvPr>
          <p:cNvSpPr/>
          <p:nvPr/>
        </p:nvSpPr>
        <p:spPr>
          <a:xfrm>
            <a:off x="172872" y="137814"/>
            <a:ext cx="6908152" cy="5330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1863-1866 : A Paris, face à la contestation libérale anticoloniale, Napoléon III renonce à la Cochinchine, avant de se raviser et d’annexer de nouveaux territoires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*1864 : Napoléon III dénonce le traité qu’il vient de signer avec le Viêt-Nam</a:t>
            </a:r>
          </a:p>
          <a:p>
            <a:r>
              <a:rPr lang="fr-FR" sz="1700" dirty="0"/>
              <a:t>La France choisit délibérément la </a:t>
            </a:r>
            <a:r>
              <a:rPr lang="fr-FR" sz="1700" i="1" dirty="0"/>
              <a:t>voie coloniale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a) 1866-67 : Pour répondre à des incursions de pillards vietnamiens</a:t>
            </a:r>
          </a:p>
          <a:p>
            <a:r>
              <a:rPr lang="fr-FR" sz="1700" dirty="0"/>
              <a:t>- Autour de Saïgon, trois nouvelles provinces annexées, dont Vinh Long</a:t>
            </a:r>
          </a:p>
          <a:p>
            <a:r>
              <a:rPr lang="fr-FR" sz="1700" dirty="0"/>
              <a:t>- Recrutement de fonctionnaires indigènes catholiques</a:t>
            </a:r>
          </a:p>
          <a:p>
            <a:r>
              <a:rPr lang="fr-FR" sz="1700" dirty="0"/>
              <a:t>NB : L’empereur Tu Duc ne reconnaît pas la Cochinchine française</a:t>
            </a:r>
          </a:p>
          <a:p>
            <a:endParaRPr lang="fr-FR" sz="1700" dirty="0"/>
          </a:p>
          <a:p>
            <a:r>
              <a:rPr lang="fr-FR" sz="1700" dirty="0"/>
              <a:t>b) 1866 : Bien implantés au sud du Viêt-Nam</a:t>
            </a:r>
          </a:p>
          <a:p>
            <a:r>
              <a:rPr lang="fr-FR" sz="1700" dirty="0"/>
              <a:t>L’appétit impérialiste des Français ne faiblit pas</a:t>
            </a:r>
          </a:p>
          <a:p>
            <a:endParaRPr lang="fr-FR" sz="1700" dirty="0"/>
          </a:p>
          <a:p>
            <a:r>
              <a:rPr lang="fr-FR" sz="1700" dirty="0"/>
              <a:t>*Prochain objectif : Le nord</a:t>
            </a:r>
          </a:p>
          <a:p>
            <a:r>
              <a:rPr lang="fr-FR" sz="1700" dirty="0"/>
              <a:t>Et pour cela, remonter le Mékong, désormais libre de circulation</a:t>
            </a:r>
          </a:p>
          <a:p>
            <a:r>
              <a:rPr lang="fr-FR" sz="1700" dirty="0"/>
              <a:t>Pour atteindre la Chine du Sud et commercer directement avec elle</a:t>
            </a:r>
          </a:p>
          <a:p>
            <a:endParaRPr lang="fr-FR" sz="1700" dirty="0"/>
          </a:p>
          <a:p>
            <a:r>
              <a:rPr lang="fr-FR" sz="1700" dirty="0"/>
              <a:t>NB : Si, si…</a:t>
            </a:r>
          </a:p>
        </p:txBody>
      </p:sp>
      <p:pic>
        <p:nvPicPr>
          <p:cNvPr id="2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F893B5C2-49F2-C54F-9626-4F4F92D71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A65591A-9D88-70C2-DC7B-46F818A3D8EA}"/>
              </a:ext>
            </a:extLst>
          </p:cNvPr>
          <p:cNvSpPr/>
          <p:nvPr/>
        </p:nvSpPr>
        <p:spPr>
          <a:xfrm>
            <a:off x="10604591" y="451091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D068630-EF25-DC46-6E69-4700132B4E9C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CF9AD0-8D7C-CBE7-7C71-98C339CB350C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012356B-F512-BC00-FA54-1C953B92EF53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BC2BC47-A1FF-1441-5195-D3BAFF9EDC62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769A8A5-F7BF-3EF3-2102-3438E62CC1A6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297168-E690-13C8-1A94-6B113EB9267E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9271FA4-9424-F594-AAE6-8872B21B023F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8E1DD43-ED57-F017-61D7-0CBD85CFF24C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E836E61-65C6-6EDF-C15D-DF8C93AA50EF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4E1A99B-DCDA-E7F8-385A-8E0C4D4A7C77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36B7A75-1EB9-FE2E-C390-E4BAAB7FD36C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2C4E6EF-A63C-C3E0-762A-975DD1BF68A8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BA12B7F-7818-9058-3BF0-66BA3265A8C3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A08D1D0-2014-B620-1B19-31372D5BC8C7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41A4568-CBEA-BDF4-8E8E-27B447E77725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E7BFC3C-9F0D-AFC2-18C4-E35D2D765551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884A77A-8901-B5D4-A83F-8A7312832D1F}"/>
              </a:ext>
            </a:extLst>
          </p:cNvPr>
          <p:cNvSpPr/>
          <p:nvPr/>
        </p:nvSpPr>
        <p:spPr>
          <a:xfrm rot="19675058">
            <a:off x="10182363" y="4344168"/>
            <a:ext cx="1000578" cy="50512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93CE8DE-DC5F-B9A6-0D87-A34C43270595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6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0D14C6C2-802C-C5B2-DD42-D47BF9FD8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7" t="64342" r="23380" b="23251"/>
          <a:stretch/>
        </p:blipFill>
        <p:spPr bwMode="auto">
          <a:xfrm>
            <a:off x="7243592" y="185440"/>
            <a:ext cx="1442327" cy="17318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6284DDE-A686-B685-EA5D-BB0A867AAE52}"/>
              </a:ext>
            </a:extLst>
          </p:cNvPr>
          <p:cNvSpPr/>
          <p:nvPr/>
        </p:nvSpPr>
        <p:spPr>
          <a:xfrm>
            <a:off x="8273662" y="262949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9479C78-EF0A-0EE8-642B-5CFDE6D74428}"/>
              </a:ext>
            </a:extLst>
          </p:cNvPr>
          <p:cNvSpPr/>
          <p:nvPr/>
        </p:nvSpPr>
        <p:spPr>
          <a:xfrm>
            <a:off x="8201654" y="59945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F7D5321-347B-EC1E-17DD-A5D0A4263F37}"/>
              </a:ext>
            </a:extLst>
          </p:cNvPr>
          <p:cNvSpPr/>
          <p:nvPr/>
        </p:nvSpPr>
        <p:spPr>
          <a:xfrm rot="19675058">
            <a:off x="7243398" y="277566"/>
            <a:ext cx="1423488" cy="66659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1682C53-0E38-AAB2-B6B9-8C45391DB03D}"/>
              </a:ext>
            </a:extLst>
          </p:cNvPr>
          <p:cNvSpPr/>
          <p:nvPr/>
        </p:nvSpPr>
        <p:spPr>
          <a:xfrm>
            <a:off x="7582934" y="5994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72072C9-06CE-3A21-3C7A-44547750D40A}"/>
              </a:ext>
            </a:extLst>
          </p:cNvPr>
          <p:cNvSpPr/>
          <p:nvPr/>
        </p:nvSpPr>
        <p:spPr>
          <a:xfrm>
            <a:off x="7365787" y="72176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D88FB20-4975-813E-C170-A8EE2E6C9808}"/>
              </a:ext>
            </a:extLst>
          </p:cNvPr>
          <p:cNvSpPr/>
          <p:nvPr/>
        </p:nvSpPr>
        <p:spPr>
          <a:xfrm>
            <a:off x="8073573" y="6935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8A3BDA3-DF10-AEFE-334D-DEB2026B880A}"/>
              </a:ext>
            </a:extLst>
          </p:cNvPr>
          <p:cNvSpPr/>
          <p:nvPr/>
        </p:nvSpPr>
        <p:spPr>
          <a:xfrm>
            <a:off x="10248893" y="458788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47C047C-5C45-14C7-515D-0F672ED6BE19}"/>
              </a:ext>
            </a:extLst>
          </p:cNvPr>
          <p:cNvSpPr/>
          <p:nvPr/>
        </p:nvSpPr>
        <p:spPr>
          <a:xfrm>
            <a:off x="10371532" y="45158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0756B9F-549A-875F-8C1E-08E119209CAC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50A0D13-37A0-FBD1-5229-2A787CFCDD2C}"/>
              </a:ext>
            </a:extLst>
          </p:cNvPr>
          <p:cNvSpPr/>
          <p:nvPr/>
        </p:nvSpPr>
        <p:spPr>
          <a:xfrm>
            <a:off x="10959022" y="43459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6FD97DB-CC5F-B8B5-D88D-8A52673C2074}"/>
              </a:ext>
            </a:extLst>
          </p:cNvPr>
          <p:cNvSpPr/>
          <p:nvPr/>
        </p:nvSpPr>
        <p:spPr>
          <a:xfrm>
            <a:off x="10710068" y="435558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71BDF29-3420-C619-4AD2-4E5EA797456B}"/>
              </a:ext>
            </a:extLst>
          </p:cNvPr>
          <p:cNvSpPr/>
          <p:nvPr/>
        </p:nvSpPr>
        <p:spPr>
          <a:xfrm>
            <a:off x="8508457" y="2928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D510515-0623-7172-A90E-A43FFE8149D7}"/>
              </a:ext>
            </a:extLst>
          </p:cNvPr>
          <p:cNvSpPr/>
          <p:nvPr/>
        </p:nvSpPr>
        <p:spPr>
          <a:xfrm>
            <a:off x="8201654" y="35020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5061072-B74C-3C4C-76C4-3D2993126BFD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264FDB9-8D05-770A-88FC-AA5BCFF90C49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8503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33481-08FF-FC38-08C3-C386FBE05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D27B15-5E2B-BD20-8409-8772B57C96F5}"/>
              </a:ext>
            </a:extLst>
          </p:cNvPr>
          <p:cNvSpPr/>
          <p:nvPr/>
        </p:nvSpPr>
        <p:spPr>
          <a:xfrm>
            <a:off x="172872" y="129824"/>
            <a:ext cx="6941606" cy="58398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1866-1868 : Pour trouver une route terrestre directe de Saïgon vers la Chine du Sud, l’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ex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pédition </a:t>
            </a:r>
            <a:r>
              <a:rPr lang="fr-FR" sz="1600" b="1" dirty="0" err="1"/>
              <a:t>Doudart</a:t>
            </a:r>
            <a:r>
              <a:rPr lang="fr-FR" sz="1600" b="1" dirty="0"/>
              <a:t> de </a:t>
            </a:r>
            <a:r>
              <a:rPr lang="fr-FR" sz="1600" b="1" dirty="0" err="1"/>
              <a:t>Lagrée</a:t>
            </a:r>
            <a:r>
              <a:rPr lang="fr-FR" sz="1600" b="1" dirty="0"/>
              <a:t>-Garnier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remonte le Mékong et entre en contact avec le </a:t>
            </a:r>
            <a:r>
              <a:rPr lang="fr-FR" sz="16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laotien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vassal du Siam ; Le Mékong n’étant pas navigable, les Français reportent leurs ambitions sur le Fleuve Rouge et Hanoi</a:t>
            </a:r>
          </a:p>
          <a:p>
            <a:endParaRPr lang="fr-FR" sz="1700" dirty="0"/>
          </a:p>
          <a:p>
            <a:r>
              <a:rPr lang="fr-FR" sz="1700" dirty="0"/>
              <a:t>*1866-68 : Expédition </a:t>
            </a:r>
            <a:r>
              <a:rPr lang="fr-FR" sz="1700" dirty="0" err="1"/>
              <a:t>Doudart</a:t>
            </a:r>
            <a:r>
              <a:rPr lang="fr-FR" sz="1700" dirty="0"/>
              <a:t> de </a:t>
            </a:r>
            <a:r>
              <a:rPr lang="fr-FR" sz="1700" dirty="0" err="1"/>
              <a:t>Lagrée</a:t>
            </a:r>
            <a:r>
              <a:rPr lang="fr-FR" sz="1700" dirty="0"/>
              <a:t>-Garnier : Remontée du Mékong…</a:t>
            </a:r>
          </a:p>
          <a:p>
            <a:endParaRPr lang="fr-FR" sz="1700" dirty="0"/>
          </a:p>
          <a:p>
            <a:r>
              <a:rPr lang="fr-FR" sz="1700" dirty="0"/>
              <a:t>a) Juin 1866 : Partie de Saïgon, elle atteint Phnom-Penh</a:t>
            </a:r>
          </a:p>
          <a:p>
            <a:r>
              <a:rPr lang="fr-FR" sz="1700" dirty="0"/>
              <a:t>NB : Remontée du </a:t>
            </a:r>
            <a:r>
              <a:rPr lang="fr-FR" sz="1700" dirty="0" err="1"/>
              <a:t>Tonlé</a:t>
            </a:r>
            <a:r>
              <a:rPr lang="fr-FR" sz="1700" dirty="0"/>
              <a:t> </a:t>
            </a:r>
            <a:r>
              <a:rPr lang="fr-FR" sz="1700" dirty="0" err="1"/>
              <a:t>Sap</a:t>
            </a:r>
            <a:r>
              <a:rPr lang="fr-FR" sz="1700" dirty="0"/>
              <a:t> et visite d’Angkor ; Puis…</a:t>
            </a:r>
          </a:p>
          <a:p>
            <a:endParaRPr lang="fr-FR" sz="1700" dirty="0"/>
          </a:p>
          <a:p>
            <a:r>
              <a:rPr lang="fr-FR" sz="1700" dirty="0"/>
              <a:t>b) Sept. 1866-avril 1867 : </a:t>
            </a:r>
            <a:r>
              <a:rPr lang="fr-FR" sz="1600" dirty="0"/>
              <a:t>Les principautés du Laos, vassales du Siam</a:t>
            </a:r>
          </a:p>
          <a:p>
            <a:r>
              <a:rPr lang="fr-FR" sz="1600" dirty="0"/>
              <a:t>Champassak, Vientiane (en ruine) et </a:t>
            </a:r>
            <a:r>
              <a:rPr lang="fr-FR" sz="1600" dirty="0" err="1"/>
              <a:t>Luang</a:t>
            </a:r>
            <a:r>
              <a:rPr lang="fr-FR" sz="1600" dirty="0"/>
              <a:t> </a:t>
            </a:r>
            <a:r>
              <a:rPr lang="fr-FR" sz="1600" dirty="0" err="1"/>
              <a:t>Prabang</a:t>
            </a:r>
            <a:endParaRPr lang="fr-FR" sz="1600" dirty="0"/>
          </a:p>
          <a:p>
            <a:r>
              <a:rPr lang="fr-FR" sz="1700" dirty="0"/>
              <a:t>NB : A court terme, y établir des consulats français</a:t>
            </a:r>
          </a:p>
          <a:p>
            <a:endParaRPr lang="fr-FR" sz="1700" dirty="0"/>
          </a:p>
          <a:p>
            <a:r>
              <a:rPr lang="fr-FR" sz="1700" dirty="0"/>
              <a:t>c) A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, </a:t>
            </a:r>
            <a:r>
              <a:rPr lang="fr-FR" sz="1700" dirty="0" err="1"/>
              <a:t>Doudart</a:t>
            </a:r>
            <a:r>
              <a:rPr lang="fr-FR" sz="1700" dirty="0"/>
              <a:t> de </a:t>
            </a:r>
            <a:r>
              <a:rPr lang="fr-FR" sz="1700" dirty="0" err="1"/>
              <a:t>Lagrée</a:t>
            </a:r>
            <a:r>
              <a:rPr lang="fr-FR" sz="1700" dirty="0"/>
              <a:t> est déçu…</a:t>
            </a:r>
          </a:p>
          <a:p>
            <a:r>
              <a:rPr lang="fr-FR" sz="1700" i="1" dirty="0"/>
              <a:t>L’avenir des relations commerciales rapides sur ce vaste fleuve</a:t>
            </a:r>
          </a:p>
          <a:p>
            <a:r>
              <a:rPr lang="fr-FR" sz="1700" i="1" dirty="0"/>
              <a:t>La route naturelle de la Chine à Saïgon, </a:t>
            </a:r>
            <a:r>
              <a:rPr lang="fr-FR" sz="1600" i="1" dirty="0"/>
              <a:t>dont j’avais heureusement rêvé la veille </a:t>
            </a:r>
            <a:r>
              <a:rPr lang="fr-FR" sz="1700" i="1" dirty="0"/>
              <a:t>M’apparaissait désormais sérieusement compromise</a:t>
            </a:r>
          </a:p>
          <a:p>
            <a:endParaRPr lang="fr-FR" sz="1700" dirty="0"/>
          </a:p>
          <a:p>
            <a:r>
              <a:rPr lang="fr-FR" sz="1700" dirty="0"/>
              <a:t>*Oct. 1867 : Le haut-Mékong n’étant pas navigable</a:t>
            </a:r>
          </a:p>
          <a:p>
            <a:r>
              <a:rPr lang="fr-FR" sz="1700" dirty="0"/>
              <a:t>L’expédition quitte le fleuve et cherche une route terrestre, vers le NE…</a:t>
            </a:r>
          </a:p>
          <a:p>
            <a:r>
              <a:rPr lang="fr-FR" sz="1700" dirty="0"/>
              <a:t>Objectif : Atteindre le Yunnan au SO de la Chine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7768E24E-4ECA-26DA-C44E-20DFD13D1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D6FEF12-50E1-DDAA-CFB2-6C768462CFDC}"/>
              </a:ext>
            </a:extLst>
          </p:cNvPr>
          <p:cNvCxnSpPr>
            <a:cxnSpLocks/>
          </p:cNvCxnSpPr>
          <p:nvPr/>
        </p:nvCxnSpPr>
        <p:spPr>
          <a:xfrm>
            <a:off x="10301531" y="4177317"/>
            <a:ext cx="322634" cy="3967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D627E01-B855-F273-E84B-F33D1B864B39}"/>
              </a:ext>
            </a:extLst>
          </p:cNvPr>
          <p:cNvCxnSpPr>
            <a:cxnSpLocks/>
          </p:cNvCxnSpPr>
          <p:nvPr/>
        </p:nvCxnSpPr>
        <p:spPr>
          <a:xfrm flipH="1">
            <a:off x="10625682" y="3657600"/>
            <a:ext cx="71715" cy="412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ED968DC-8E37-097D-F699-F0E8BA75D9DB}"/>
              </a:ext>
            </a:extLst>
          </p:cNvPr>
          <p:cNvCxnSpPr>
            <a:cxnSpLocks/>
          </p:cNvCxnSpPr>
          <p:nvPr/>
        </p:nvCxnSpPr>
        <p:spPr>
          <a:xfrm>
            <a:off x="10114156" y="2297151"/>
            <a:ext cx="583241" cy="13604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B6536C9-4E7E-B7EF-9874-458A251172E8}"/>
              </a:ext>
            </a:extLst>
          </p:cNvPr>
          <p:cNvCxnSpPr>
            <a:cxnSpLocks/>
          </p:cNvCxnSpPr>
          <p:nvPr/>
        </p:nvCxnSpPr>
        <p:spPr>
          <a:xfrm flipV="1">
            <a:off x="9456234" y="2297151"/>
            <a:ext cx="657922" cy="1722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13F5856-4244-13F7-8623-FA67D0D8E7BB}"/>
              </a:ext>
            </a:extLst>
          </p:cNvPr>
          <p:cNvCxnSpPr>
            <a:cxnSpLocks/>
          </p:cNvCxnSpPr>
          <p:nvPr/>
        </p:nvCxnSpPr>
        <p:spPr>
          <a:xfrm flipH="1">
            <a:off x="9456234" y="1889882"/>
            <a:ext cx="211873" cy="5795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5CB30F01-2475-0615-6BBB-0FDB63F0AF27}"/>
              </a:ext>
            </a:extLst>
          </p:cNvPr>
          <p:cNvSpPr/>
          <p:nvPr/>
        </p:nvSpPr>
        <p:spPr>
          <a:xfrm>
            <a:off x="9713187" y="23080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94E4F93-92EF-1713-F525-FD05F3E4FE3C}"/>
              </a:ext>
            </a:extLst>
          </p:cNvPr>
          <p:cNvSpPr/>
          <p:nvPr/>
        </p:nvSpPr>
        <p:spPr>
          <a:xfrm>
            <a:off x="9596099" y="18396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AF3F61-BB3F-07A4-D2B7-56FDCE6BA157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4CF3EF-B5CD-FB48-661A-FF6E94DBDDE1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A79B5B-414F-63DD-D5CA-E23D0D1EB8D4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ECBAB00-1E90-FBC1-7919-DD0A43441A3A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992B6D6-3C66-6F5C-98B9-D1D32C1EAFC5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BDF248-A595-9D82-ED29-7EE860554B19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4D5A3E-F905-0A28-A8AA-21A8F265DE97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BCBEEB1-5207-D065-EBB1-E8F114CFA5F8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5187709-8F55-5286-7CAA-035AE5F9E6DB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8692AD5-B56C-5446-6DDD-201F5B98F13E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441651D-6BF3-5C5F-AC46-FC0FECE4ED50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DD63D2D-EDA5-E436-0E4A-870B9A2D3C49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C019AB-F914-C4BA-BBF4-7AB36071CB9D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FABAF19-6E55-3F64-1D8E-C1D7B37931ED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34" name="Image 33" descr="Une image contenant habits, homme, texte, Style rétro&#10;&#10;Le contenu généré par l’IA peut être incorrect.">
            <a:extLst>
              <a:ext uri="{FF2B5EF4-FFF2-40B4-BE49-F238E27FC236}">
                <a16:creationId xmlns:a16="http://schemas.microsoft.com/office/drawing/2014/main" id="{3657CD17-D409-BE59-76BE-F13002DC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89" y="4676559"/>
            <a:ext cx="2727028" cy="19999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F3E47B0E-5E23-AFF0-12D4-7989D21FEA0B}"/>
              </a:ext>
            </a:extLst>
          </p:cNvPr>
          <p:cNvSpPr/>
          <p:nvPr/>
        </p:nvSpPr>
        <p:spPr>
          <a:xfrm rot="19675058">
            <a:off x="10182363" y="4344168"/>
            <a:ext cx="1000578" cy="50512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4343E99-82FA-983D-BC06-EDE159FC8585}"/>
              </a:ext>
            </a:extLst>
          </p:cNvPr>
          <p:cNvSpPr/>
          <p:nvPr/>
        </p:nvSpPr>
        <p:spPr>
          <a:xfrm>
            <a:off x="10604591" y="451091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C8BDAC8-544D-FFD2-08F0-03F599CB3E96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AEBFAF2-09FA-501E-9428-9D0D0C746B3D}"/>
              </a:ext>
            </a:extLst>
          </p:cNvPr>
          <p:cNvSpPr/>
          <p:nvPr/>
        </p:nvSpPr>
        <p:spPr>
          <a:xfrm>
            <a:off x="10248893" y="4587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CF46B1B-FB98-0D38-0210-386A82C08983}"/>
              </a:ext>
            </a:extLst>
          </p:cNvPr>
          <p:cNvSpPr/>
          <p:nvPr/>
        </p:nvSpPr>
        <p:spPr>
          <a:xfrm>
            <a:off x="10371532" y="451586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68ACC9C-A380-19EB-E96D-0E9B1068679B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9C9F277-536F-C3D3-2BDB-2302A4A2717C}"/>
              </a:ext>
            </a:extLst>
          </p:cNvPr>
          <p:cNvSpPr/>
          <p:nvPr/>
        </p:nvSpPr>
        <p:spPr>
          <a:xfrm>
            <a:off x="10959022" y="43459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D753972-B1BE-274E-B308-90F96AD76E78}"/>
              </a:ext>
            </a:extLst>
          </p:cNvPr>
          <p:cNvSpPr/>
          <p:nvPr/>
        </p:nvSpPr>
        <p:spPr>
          <a:xfrm>
            <a:off x="10710068" y="435558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EF0C0CA-9BCF-E0A0-4804-1AA3CDB2AE9C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762FFD9-DFE2-5A26-C2B4-F1F1735B7223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D75F512-FC20-C961-7B18-B0AFC4B3F38C}"/>
              </a:ext>
            </a:extLst>
          </p:cNvPr>
          <p:cNvCxnSpPr>
            <a:cxnSpLocks/>
          </p:cNvCxnSpPr>
          <p:nvPr/>
        </p:nvCxnSpPr>
        <p:spPr>
          <a:xfrm>
            <a:off x="10033887" y="3709090"/>
            <a:ext cx="356736" cy="456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94BD7C7-3467-915B-5A81-29213A909B31}"/>
              </a:ext>
            </a:extLst>
          </p:cNvPr>
          <p:cNvCxnSpPr>
            <a:cxnSpLocks/>
          </p:cNvCxnSpPr>
          <p:nvPr/>
        </p:nvCxnSpPr>
        <p:spPr>
          <a:xfrm flipH="1">
            <a:off x="10426390" y="4070195"/>
            <a:ext cx="199292" cy="892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3521377-AF06-A226-8966-445DC8D08574}"/>
              </a:ext>
            </a:extLst>
          </p:cNvPr>
          <p:cNvSpPr/>
          <p:nvPr/>
        </p:nvSpPr>
        <p:spPr>
          <a:xfrm>
            <a:off x="10280440" y="415940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21153E5-23F5-F60D-687E-C021D80D01E0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E1BF723-B938-6798-A39B-BB857BAF2E6C}"/>
              </a:ext>
            </a:extLst>
          </p:cNvPr>
          <p:cNvSpPr/>
          <p:nvPr/>
        </p:nvSpPr>
        <p:spPr>
          <a:xfrm>
            <a:off x="9896772" y="358991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5006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47300-6B51-B2E4-1ABE-D64251B6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1D3984-6968-C825-9954-0A3DBC07415B}"/>
              </a:ext>
            </a:extLst>
          </p:cNvPr>
          <p:cNvSpPr/>
          <p:nvPr/>
        </p:nvSpPr>
        <p:spPr>
          <a:xfrm>
            <a:off x="172872" y="129824"/>
            <a:ext cx="6941606" cy="35007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1866-1868 : Pour trouver une route terrestre directe de Saïgon vers la Chine du Sud, l’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ex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pédition </a:t>
            </a:r>
            <a:r>
              <a:rPr lang="fr-FR" sz="1600" b="1" dirty="0" err="1"/>
              <a:t>Doudart</a:t>
            </a:r>
            <a:r>
              <a:rPr lang="fr-FR" sz="1600" b="1" dirty="0"/>
              <a:t> de </a:t>
            </a:r>
            <a:r>
              <a:rPr lang="fr-FR" sz="1600" b="1" dirty="0" err="1"/>
              <a:t>Lagrée</a:t>
            </a:r>
            <a:r>
              <a:rPr lang="fr-FR" sz="1600" b="1" dirty="0"/>
              <a:t>-Garnier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remonte le Mékong et entre en contact avec le </a:t>
            </a:r>
            <a:r>
              <a:rPr lang="fr-FR" sz="16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laotien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vassal du Siam ; Le Mékong n’étant pas navigable, les Français reportent leurs ambitions sur le Fleuve Rouge et Hanoi</a:t>
            </a:r>
          </a:p>
          <a:p>
            <a:endParaRPr lang="fr-FR" sz="1700" dirty="0"/>
          </a:p>
          <a:p>
            <a:r>
              <a:rPr lang="fr-FR" sz="1700" dirty="0"/>
              <a:t>d) Oct. 1867-Juin 1868 : Poursuivant leur chemin, les explorateurs français</a:t>
            </a:r>
          </a:p>
          <a:p>
            <a:r>
              <a:rPr lang="fr-FR" sz="1700" dirty="0"/>
              <a:t>Découvrent le Fleuve Rouge, en amont de Hanoi</a:t>
            </a:r>
          </a:p>
          <a:p>
            <a:r>
              <a:rPr lang="fr-FR" sz="1700" dirty="0"/>
              <a:t>Puis en Chine du sud, ils atteignent Kunming dans le Yunnan</a:t>
            </a:r>
          </a:p>
          <a:p>
            <a:r>
              <a:rPr lang="fr-FR" sz="1700" dirty="0"/>
              <a:t>Puis le haut-Yangzi ; Et retour à Saïgon par Shanghai</a:t>
            </a:r>
          </a:p>
          <a:p>
            <a:endParaRPr lang="fr-FR" sz="1700" dirty="0"/>
          </a:p>
          <a:p>
            <a:r>
              <a:rPr lang="fr-FR" sz="1700" dirty="0"/>
              <a:t>*1868 : Conclusion : Le Mékong </a:t>
            </a:r>
            <a:r>
              <a:rPr lang="fr-FR" sz="1700" i="1" dirty="0"/>
              <a:t>ouvert</a:t>
            </a:r>
            <a:r>
              <a:rPr lang="fr-FR" sz="1700" dirty="0"/>
              <a:t> n’est pas navigable</a:t>
            </a:r>
          </a:p>
          <a:p>
            <a:r>
              <a:rPr lang="fr-FR" sz="1700" dirty="0"/>
              <a:t>Et les espoirs se reportent sur le Fleuve Rouge, encore </a:t>
            </a:r>
            <a:r>
              <a:rPr lang="fr-FR" sz="1700" i="1" dirty="0"/>
              <a:t>fermé</a:t>
            </a:r>
          </a:p>
          <a:p>
            <a:r>
              <a:rPr lang="fr-FR" sz="1700" dirty="0"/>
              <a:t>Sur lequel apparaissent des commerçants français…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728970C0-5699-ADC6-AC26-94016DD3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EAACBC0-C582-85F3-C9A2-448A40298E7B}"/>
              </a:ext>
            </a:extLst>
          </p:cNvPr>
          <p:cNvCxnSpPr>
            <a:cxnSpLocks/>
          </p:cNvCxnSpPr>
          <p:nvPr/>
        </p:nvCxnSpPr>
        <p:spPr>
          <a:xfrm>
            <a:off x="10301531" y="4177317"/>
            <a:ext cx="322634" cy="39671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83B4E34-F24C-F5DD-3296-01D62776443C}"/>
              </a:ext>
            </a:extLst>
          </p:cNvPr>
          <p:cNvCxnSpPr>
            <a:cxnSpLocks/>
          </p:cNvCxnSpPr>
          <p:nvPr/>
        </p:nvCxnSpPr>
        <p:spPr>
          <a:xfrm flipV="1">
            <a:off x="9668107" y="646771"/>
            <a:ext cx="635620" cy="12431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3161BC-BFB5-7026-15DE-F43515610DFA}"/>
              </a:ext>
            </a:extLst>
          </p:cNvPr>
          <p:cNvCxnSpPr>
            <a:cxnSpLocks/>
          </p:cNvCxnSpPr>
          <p:nvPr/>
        </p:nvCxnSpPr>
        <p:spPr>
          <a:xfrm flipH="1">
            <a:off x="10625682" y="3657600"/>
            <a:ext cx="71715" cy="412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9AB01A1-23CA-E2AC-C22B-DED48A6E6A54}"/>
              </a:ext>
            </a:extLst>
          </p:cNvPr>
          <p:cNvCxnSpPr>
            <a:cxnSpLocks/>
          </p:cNvCxnSpPr>
          <p:nvPr/>
        </p:nvCxnSpPr>
        <p:spPr>
          <a:xfrm>
            <a:off x="10114156" y="2297151"/>
            <a:ext cx="583241" cy="13604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DB6D817-E521-F627-4C4D-95576D9789A8}"/>
              </a:ext>
            </a:extLst>
          </p:cNvPr>
          <p:cNvCxnSpPr>
            <a:cxnSpLocks/>
          </p:cNvCxnSpPr>
          <p:nvPr/>
        </p:nvCxnSpPr>
        <p:spPr>
          <a:xfrm flipV="1">
            <a:off x="9456234" y="2297151"/>
            <a:ext cx="657922" cy="1722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789F588-5440-3168-DC30-7386AE9E39F7}"/>
              </a:ext>
            </a:extLst>
          </p:cNvPr>
          <p:cNvCxnSpPr>
            <a:cxnSpLocks/>
          </p:cNvCxnSpPr>
          <p:nvPr/>
        </p:nvCxnSpPr>
        <p:spPr>
          <a:xfrm flipH="1">
            <a:off x="9456234" y="1889882"/>
            <a:ext cx="211873" cy="5795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B3118A75-1B87-6735-407E-ECA907FF94E5}"/>
              </a:ext>
            </a:extLst>
          </p:cNvPr>
          <p:cNvSpPr/>
          <p:nvPr/>
        </p:nvSpPr>
        <p:spPr>
          <a:xfrm>
            <a:off x="9713187" y="23080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446340B-1095-3793-AE17-78D31CD62D53}"/>
              </a:ext>
            </a:extLst>
          </p:cNvPr>
          <p:cNvSpPr/>
          <p:nvPr/>
        </p:nvSpPr>
        <p:spPr>
          <a:xfrm>
            <a:off x="9596099" y="18396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3CDCA97-80C4-11F4-1D5F-B8DA8276C738}"/>
              </a:ext>
            </a:extLst>
          </p:cNvPr>
          <p:cNvSpPr/>
          <p:nvPr/>
        </p:nvSpPr>
        <p:spPr>
          <a:xfrm>
            <a:off x="9980816" y="104778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3826A80-7160-057C-09AD-44C064D4D822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D0FACE5-43FA-F4B8-95E8-6C4D3E379E20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2DBB3C-D792-DE55-E0A3-423C8D109221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EEE6414-9CDD-BE71-2CD2-430F017A2777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A65026-8626-7395-54DF-AB918062F48A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7187A2-7AF5-C679-485B-1A16AE5D5C79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9A6CC0-C015-A180-DC47-3DD90C5C4B53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72E7407-3F2F-7C6D-BEA5-0068DEC3608B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06E2BA6-0637-5421-475D-C39992A5980D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A40C7BF-E1F8-60D8-BD55-AAB6A5CB1A9E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F80175C-7FF3-9A1A-1E8F-C196B24E7589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8D5F22D-ABF9-03E8-D511-C80837D61129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19AFC8-9AF1-1778-AF83-F2E1C38B80FC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79309F0-0440-B447-D49B-7B09A80F2D07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21975DD-D765-4A7A-3D58-5E0EA4A1795C}"/>
              </a:ext>
            </a:extLst>
          </p:cNvPr>
          <p:cNvSpPr/>
          <p:nvPr/>
        </p:nvSpPr>
        <p:spPr>
          <a:xfrm rot="19675058">
            <a:off x="10182363" y="4344168"/>
            <a:ext cx="1000578" cy="50512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510E896-9AA2-ECF1-B4D7-839F63F7B8B4}"/>
              </a:ext>
            </a:extLst>
          </p:cNvPr>
          <p:cNvSpPr/>
          <p:nvPr/>
        </p:nvSpPr>
        <p:spPr>
          <a:xfrm>
            <a:off x="10604591" y="451091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6CA735E-8FE1-F0C6-3471-74460B13DC2C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B65A143-62F7-BDD5-9FC9-7EC18F295116}"/>
              </a:ext>
            </a:extLst>
          </p:cNvPr>
          <p:cNvSpPr/>
          <p:nvPr/>
        </p:nvSpPr>
        <p:spPr>
          <a:xfrm>
            <a:off x="10248893" y="4587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882E2EC-FCB8-07EB-46A6-27DD2BF6F602}"/>
              </a:ext>
            </a:extLst>
          </p:cNvPr>
          <p:cNvSpPr/>
          <p:nvPr/>
        </p:nvSpPr>
        <p:spPr>
          <a:xfrm>
            <a:off x="10371532" y="451586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A4CE053-CE23-7BBE-B859-14130FD39830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310D305-1E70-2110-0DE3-C28F0DF435D1}"/>
              </a:ext>
            </a:extLst>
          </p:cNvPr>
          <p:cNvSpPr/>
          <p:nvPr/>
        </p:nvSpPr>
        <p:spPr>
          <a:xfrm>
            <a:off x="10959022" y="43459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C9E4685-6E40-DBE8-7B22-1F5BE2F8ABFE}"/>
              </a:ext>
            </a:extLst>
          </p:cNvPr>
          <p:cNvSpPr/>
          <p:nvPr/>
        </p:nvSpPr>
        <p:spPr>
          <a:xfrm>
            <a:off x="10710068" y="435558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8CC694D-93C6-0A2D-9CCE-A574C5E969DD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4FA53CE-3AD1-4765-CCBD-93884503C5D3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B8CEA72-C06A-1BBC-8DB2-A0575977534C}"/>
              </a:ext>
            </a:extLst>
          </p:cNvPr>
          <p:cNvCxnSpPr>
            <a:cxnSpLocks/>
          </p:cNvCxnSpPr>
          <p:nvPr/>
        </p:nvCxnSpPr>
        <p:spPr>
          <a:xfrm>
            <a:off x="10033887" y="3709090"/>
            <a:ext cx="356736" cy="4560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BAA84A5-DDE3-A988-6AC9-E6FBCE7A0A03}"/>
              </a:ext>
            </a:extLst>
          </p:cNvPr>
          <p:cNvCxnSpPr>
            <a:cxnSpLocks/>
          </p:cNvCxnSpPr>
          <p:nvPr/>
        </p:nvCxnSpPr>
        <p:spPr>
          <a:xfrm flipH="1">
            <a:off x="10426390" y="4070195"/>
            <a:ext cx="199292" cy="892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2ECE0E26-DF08-AAF1-4FDA-1C3FC246924E}"/>
              </a:ext>
            </a:extLst>
          </p:cNvPr>
          <p:cNvSpPr/>
          <p:nvPr/>
        </p:nvSpPr>
        <p:spPr>
          <a:xfrm>
            <a:off x="10280440" y="415940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846C47F-1C0C-0C0D-A60F-0A08F068219B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59FA121-5412-7F51-1D7D-7AC957ABD5CA}"/>
              </a:ext>
            </a:extLst>
          </p:cNvPr>
          <p:cNvSpPr/>
          <p:nvPr/>
        </p:nvSpPr>
        <p:spPr>
          <a:xfrm>
            <a:off x="9896772" y="358991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3657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A4640-2488-DFA1-3740-103B3548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2C3233-83A7-7DD3-C7BC-B2E838003395}"/>
              </a:ext>
            </a:extLst>
          </p:cNvPr>
          <p:cNvSpPr/>
          <p:nvPr/>
        </p:nvSpPr>
        <p:spPr>
          <a:xfrm>
            <a:off x="176302" y="145998"/>
            <a:ext cx="6941606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1873-1874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A la suite d’incidents sur le Fleuve Rouge avec des commerçants français, l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Français s’emparent de Hanoi ; 2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du Fleuve Rouge et de trois nouveaux ports ; </a:t>
            </a:r>
            <a:r>
              <a:rPr lang="fr-FR" sz="1700" b="1" dirty="0"/>
              <a:t>La France impose son protectorat, mais le Viêt Nam, toujours vassal, demande l’aide militaire de la Chine, créant ainsi une ambiguïté dangereuse ; A suivre…</a:t>
            </a:r>
          </a:p>
          <a:p>
            <a:endParaRPr lang="fr-FR" sz="1700" dirty="0"/>
          </a:p>
          <a:p>
            <a:r>
              <a:rPr lang="fr-FR" sz="1700" dirty="0"/>
              <a:t>*1873 : Incident diplomatique…</a:t>
            </a:r>
          </a:p>
          <a:p>
            <a:endParaRPr lang="fr-FR" sz="1700" dirty="0"/>
          </a:p>
          <a:p>
            <a:r>
              <a:rPr lang="fr-FR" sz="1700" dirty="0"/>
              <a:t>*Jan.-avril 1873 : Le commerçant français </a:t>
            </a:r>
            <a:r>
              <a:rPr lang="fr-FR" sz="1700" u="sng" dirty="0"/>
              <a:t>Jean Dupuis</a:t>
            </a:r>
            <a:r>
              <a:rPr lang="fr-FR" sz="1700" dirty="0"/>
              <a:t>, sans autorisation Remonte le Fleuve Rouge et livre des armes </a:t>
            </a:r>
            <a:r>
              <a:rPr lang="fr-FR" sz="1600" dirty="0"/>
              <a:t>au gouverneur chinois de Kunming</a:t>
            </a:r>
          </a:p>
          <a:p>
            <a:r>
              <a:rPr lang="fr-FR" sz="1700" dirty="0"/>
              <a:t>Avant de revenir à Hanoi</a:t>
            </a:r>
          </a:p>
          <a:p>
            <a:endParaRPr lang="fr-FR" sz="1700" dirty="0"/>
          </a:p>
          <a:p>
            <a:r>
              <a:rPr lang="fr-FR" sz="1700" dirty="0"/>
              <a:t>*Nov. 1873 : Le gouverneur de Cochinchine </a:t>
            </a:r>
            <a:r>
              <a:rPr lang="fr-FR" sz="1700" u="sng" dirty="0"/>
              <a:t>Dupré</a:t>
            </a:r>
          </a:p>
          <a:p>
            <a:r>
              <a:rPr lang="fr-FR" sz="1700" dirty="0"/>
              <a:t>Envoie </a:t>
            </a:r>
            <a:r>
              <a:rPr lang="fr-FR" sz="1700" u="sng" dirty="0"/>
              <a:t>Francis Garnier</a:t>
            </a:r>
            <a:r>
              <a:rPr lang="fr-FR" sz="1700" dirty="0"/>
              <a:t> à Hanoi : Eviter la crise et établir un traité commercial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14756409-E2B1-4E7E-7557-FD8F1A80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9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5BABB4B-722A-5BDD-58A4-AFDC2E8C2E03}"/>
              </a:ext>
            </a:extLst>
          </p:cNvPr>
          <p:cNvCxnSpPr>
            <a:cxnSpLocks/>
          </p:cNvCxnSpPr>
          <p:nvPr/>
        </p:nvCxnSpPr>
        <p:spPr>
          <a:xfrm flipH="1" flipV="1">
            <a:off x="10851643" y="1889882"/>
            <a:ext cx="407242" cy="54048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D56152C3-95E6-6AB2-6DAB-5EB970C6C6E3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225FF4B-439F-6BA6-A5DF-B9F96D37C49C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29E5400-DBC5-549E-D7A7-E33CA4F0AE5B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4CD75B3-39FF-CB37-943C-C1752FDB58E5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DB74AE8-1D55-417D-0970-92271231A80C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034D4B-4E8D-8B93-58F3-C4C67E6E518A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279C7B7-538A-8070-C5B9-C455E7DA90F9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008F458-FDCC-FEA0-4FF7-45448A12C5EE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8E93162-F28D-20B0-4B60-FB57586B05B8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DEBA2AB-5CEC-582C-D008-6F3119C5D419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C9B8DD2-A72D-D3F5-62F8-6F2EBFA320E9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0A1FD92-D76E-38AE-DD91-18BECAC73FCD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82F6664-547B-DD8E-BC73-568F4ABF1837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AF41184-EB80-0B65-73AC-F231BF99560B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95EB22D-4E66-C6F9-E2A3-31A759871A6D}"/>
              </a:ext>
            </a:extLst>
          </p:cNvPr>
          <p:cNvSpPr/>
          <p:nvPr/>
        </p:nvSpPr>
        <p:spPr>
          <a:xfrm>
            <a:off x="10604591" y="451091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4FCFE0E-73DD-86DC-0557-05A28CF5CC8A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9B7EC8-D362-11D9-5F06-8D9C1CB510C7}"/>
              </a:ext>
            </a:extLst>
          </p:cNvPr>
          <p:cNvSpPr/>
          <p:nvPr/>
        </p:nvSpPr>
        <p:spPr>
          <a:xfrm>
            <a:off x="10248893" y="4587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7DD4896-12F2-5396-8CB3-406B70CD2076}"/>
              </a:ext>
            </a:extLst>
          </p:cNvPr>
          <p:cNvSpPr/>
          <p:nvPr/>
        </p:nvSpPr>
        <p:spPr>
          <a:xfrm>
            <a:off x="10371532" y="451586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92D65E4-EDF7-1053-E424-289A95D54A6B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C9EBDC-31DC-8974-E761-E795F1153E35}"/>
              </a:ext>
            </a:extLst>
          </p:cNvPr>
          <p:cNvSpPr/>
          <p:nvPr/>
        </p:nvSpPr>
        <p:spPr>
          <a:xfrm>
            <a:off x="10959022" y="43459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900DA1A-327D-E43D-3C94-401BC99D6199}"/>
              </a:ext>
            </a:extLst>
          </p:cNvPr>
          <p:cNvSpPr/>
          <p:nvPr/>
        </p:nvSpPr>
        <p:spPr>
          <a:xfrm>
            <a:off x="10710068" y="435558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585318D-F469-8A62-EE8A-4CC1BDAE1A1A}"/>
              </a:ext>
            </a:extLst>
          </p:cNvPr>
          <p:cNvSpPr/>
          <p:nvPr/>
        </p:nvSpPr>
        <p:spPr>
          <a:xfrm rot="19675058">
            <a:off x="10182363" y="4344168"/>
            <a:ext cx="1000578" cy="50512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D57447A-9B5C-D598-547A-0716EE0E42FF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FB3EAE-BC60-5883-2D94-E4031FB7A533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5E8AD9-C98B-51A1-DE5C-CD5411FD0B7D}"/>
              </a:ext>
            </a:extLst>
          </p:cNvPr>
          <p:cNvSpPr/>
          <p:nvPr/>
        </p:nvSpPr>
        <p:spPr>
          <a:xfrm>
            <a:off x="9862168" y="41819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0D24C6B-9832-6CE3-1238-7EA55925A8E5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9906493" y="540502"/>
            <a:ext cx="27683" cy="4785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B70A04D-D726-1FFE-9B04-7EF05E186CA7}"/>
              </a:ext>
            </a:extLst>
          </p:cNvPr>
          <p:cNvCxnSpPr>
            <a:cxnSpLocks/>
          </p:cNvCxnSpPr>
          <p:nvPr/>
        </p:nvCxnSpPr>
        <p:spPr>
          <a:xfrm>
            <a:off x="9906493" y="1019093"/>
            <a:ext cx="610401" cy="4993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93156A2B-1BF1-DB2D-6B7A-0D178F4D9C5E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13198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14CA8-159D-B95B-62F6-8EBC06D0F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E661A7-78C7-DFC4-371C-66A31D519343}"/>
              </a:ext>
            </a:extLst>
          </p:cNvPr>
          <p:cNvSpPr/>
          <p:nvPr/>
        </p:nvSpPr>
        <p:spPr>
          <a:xfrm>
            <a:off x="176302" y="145998"/>
            <a:ext cx="6820243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1873-1874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A la suite d’incidents sur le Fleuve Rouge avec des commerçants français, l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Français s’emparent de Hanoi ; …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*Nov. 1873 : Avec </a:t>
            </a:r>
            <a:r>
              <a:rPr lang="fr-FR" sz="1700" u="sng" dirty="0"/>
              <a:t>Garnier</a:t>
            </a:r>
          </a:p>
          <a:p>
            <a:r>
              <a:rPr lang="fr-FR" sz="1700" dirty="0"/>
              <a:t>Les autorités de Hanoi se montrent intransigeantes</a:t>
            </a:r>
          </a:p>
          <a:p>
            <a:endParaRPr lang="fr-FR" sz="1700" dirty="0"/>
          </a:p>
          <a:p>
            <a:r>
              <a:rPr lang="fr-FR" sz="1700" dirty="0"/>
              <a:t>*Se sentant menacé et de sa propre initiative</a:t>
            </a:r>
          </a:p>
          <a:p>
            <a:r>
              <a:rPr lang="fr-FR" sz="1700" dirty="0"/>
              <a:t>Garnier et ses 170 hommes, aidé par les mercenaires chinois de </a:t>
            </a:r>
            <a:r>
              <a:rPr lang="fr-FR" sz="1700" u="sng" dirty="0"/>
              <a:t>Dupuis</a:t>
            </a:r>
          </a:p>
          <a:p>
            <a:r>
              <a:rPr lang="fr-FR" sz="1700" dirty="0"/>
              <a:t>S’emparent de la citadelle de Hanoi, puis du delta</a:t>
            </a:r>
          </a:p>
          <a:p>
            <a:endParaRPr lang="fr-FR" sz="1700" dirty="0"/>
          </a:p>
          <a:p>
            <a:r>
              <a:rPr lang="fr-FR" sz="1700" dirty="0"/>
              <a:t>*Garnier proclame la liberté de circulation sur le Fleuve Rouge</a:t>
            </a:r>
          </a:p>
          <a:p>
            <a:r>
              <a:rPr lang="fr-FR" sz="1700" dirty="0"/>
              <a:t>Avant d’être tué ; Mais le Tonkin occupé, le Viêt-Nam doit négocier…</a:t>
            </a:r>
          </a:p>
        </p:txBody>
      </p:sp>
    </p:spTree>
    <p:extLst>
      <p:ext uri="{BB962C8B-B14F-4D97-AF65-F5344CB8AC3E}">
        <p14:creationId xmlns:p14="http://schemas.microsoft.com/office/powerpoint/2010/main" val="178982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3C5FB-F526-AB24-9163-72EEF2147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396ED3-6393-C79D-D915-81B26D8D3F56}"/>
              </a:ext>
            </a:extLst>
          </p:cNvPr>
          <p:cNvSpPr/>
          <p:nvPr/>
        </p:nvSpPr>
        <p:spPr>
          <a:xfrm>
            <a:off x="176302" y="145998"/>
            <a:ext cx="6941606" cy="446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1873-1874 :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du Fleuve Rouge et de trois nouveaux ports ; </a:t>
            </a:r>
            <a:r>
              <a:rPr lang="fr-FR" sz="1600" b="1" dirty="0"/>
              <a:t>la France, maîtresse de la Cochinchine et présente au Tonkin, impose sa domination au Viêt-Nam, qui en réaction demande l’aide militaire de la Chine toujours suzeraine, créant ainsi à terme une situation conflictuelle entre les deux puissances ; A suivre…</a:t>
            </a:r>
          </a:p>
          <a:p>
            <a:endParaRPr lang="fr-FR" sz="1700" dirty="0"/>
          </a:p>
          <a:p>
            <a:r>
              <a:rPr lang="fr-FR" sz="1700" dirty="0"/>
              <a:t>*Mars 1874 : 2</a:t>
            </a:r>
            <a:r>
              <a:rPr lang="fr-FR" sz="1700" baseline="30000" dirty="0"/>
              <a:t>nd</a:t>
            </a:r>
            <a:r>
              <a:rPr lang="fr-FR" sz="1700" dirty="0"/>
              <a:t> traité de Saïgon…</a:t>
            </a:r>
          </a:p>
          <a:p>
            <a:endParaRPr lang="fr-FR" sz="1700" dirty="0"/>
          </a:p>
          <a:p>
            <a:r>
              <a:rPr lang="fr-FR" sz="1700" dirty="0"/>
              <a:t>*Les Français rendent Hanoi et le Tonkin ; En échange…</a:t>
            </a:r>
          </a:p>
          <a:p>
            <a:endParaRPr lang="fr-FR" sz="1700" dirty="0"/>
          </a:p>
          <a:p>
            <a:r>
              <a:rPr lang="fr-FR" sz="1700" dirty="0"/>
              <a:t>*L’empereur </a:t>
            </a:r>
            <a:r>
              <a:rPr lang="fr-FR" sz="1700" u="sng" dirty="0"/>
              <a:t>Tu Duc</a:t>
            </a:r>
            <a:r>
              <a:rPr lang="fr-FR" sz="1700" dirty="0"/>
              <a:t>…</a:t>
            </a:r>
          </a:p>
          <a:p>
            <a:r>
              <a:rPr lang="fr-FR" sz="1700" dirty="0"/>
              <a:t>- Reconnaît définitivement la Cochinchine française</a:t>
            </a:r>
          </a:p>
          <a:p>
            <a:r>
              <a:rPr lang="fr-FR" sz="1700" dirty="0"/>
              <a:t>- Comme le Mékong, le Fleuve Rouge est ouvert au libre-commerce</a:t>
            </a:r>
          </a:p>
          <a:p>
            <a:r>
              <a:rPr lang="fr-FR" sz="1700" dirty="0"/>
              <a:t>- Trois autres ports sont ouverts : Hanoï et Haïphong dans le delta du </a:t>
            </a:r>
            <a:r>
              <a:rPr lang="fr-FR" sz="1600" dirty="0"/>
              <a:t>F. Rouge</a:t>
            </a:r>
          </a:p>
          <a:p>
            <a:r>
              <a:rPr lang="fr-FR" sz="1700" dirty="0"/>
              <a:t>Plus </a:t>
            </a:r>
            <a:r>
              <a:rPr lang="fr-FR" sz="1700" dirty="0" err="1"/>
              <a:t>Quy</a:t>
            </a:r>
            <a:r>
              <a:rPr lang="fr-FR" sz="1700" dirty="0"/>
              <a:t> </a:t>
            </a:r>
            <a:r>
              <a:rPr lang="fr-FR" sz="1700" dirty="0" err="1"/>
              <a:t>Nhơn</a:t>
            </a:r>
            <a:r>
              <a:rPr lang="fr-FR" sz="1700" dirty="0"/>
              <a:t>, entre Hué et Saïgon…</a:t>
            </a:r>
          </a:p>
          <a:p>
            <a:endParaRPr lang="fr-FR" sz="1700" dirty="0"/>
          </a:p>
          <a:p>
            <a:r>
              <a:rPr lang="fr-FR" sz="1700" dirty="0"/>
              <a:t>*Bilan...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C4E50271-B517-1306-484E-D6245D56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2054FBB-5502-2955-47A2-0BCD44DC8192}"/>
              </a:ext>
            </a:extLst>
          </p:cNvPr>
          <p:cNvSpPr/>
          <p:nvPr/>
        </p:nvSpPr>
        <p:spPr>
          <a:xfrm>
            <a:off x="10766524" y="15990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83E5DC3-95D3-0319-2EC2-5B8B9A4D617C}"/>
              </a:ext>
            </a:extLst>
          </p:cNvPr>
          <p:cNvSpPr/>
          <p:nvPr/>
        </p:nvSpPr>
        <p:spPr>
          <a:xfrm>
            <a:off x="11414416" y="374158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3F2C9E-3F98-928F-ACCA-65F5165DC5A0}"/>
              </a:ext>
            </a:extLst>
          </p:cNvPr>
          <p:cNvSpPr/>
          <p:nvPr/>
        </p:nvSpPr>
        <p:spPr>
          <a:xfrm>
            <a:off x="10697397" y="176757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F12ECCA-98AA-326C-E7AC-7116DB561957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95A8BB-5609-362D-C4B5-5C6869E162AA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D805EE5-B438-B642-0BF1-290E65269AE5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240998-AC5B-6E1D-90AE-D638F211360C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8D78E1A-24A4-F439-1209-0D619A2F1715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A6FAE68-D664-E9A4-8072-A6FEA7D80F5A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B3573A5-2B6C-0BDC-D8D5-54AFB08EB22A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39F2C94-EBE6-9EF1-4D6B-4802715169ED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6E33A82-EEDB-2530-2E54-14BFDF9E0DBA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15EC223-58C1-A721-AD31-6735FB448911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0C61351-54F9-92E8-F9B8-121AF41C08ED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AD7C8D6-655E-4714-C3D9-CEF87705316F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64155D5-376D-798D-5E9B-53542998ADAD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DD9C92C-C0B8-ECA3-0712-50A6F0E8D2C7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17D879E-F1F6-8A59-1086-291B02347624}"/>
              </a:ext>
            </a:extLst>
          </p:cNvPr>
          <p:cNvSpPr/>
          <p:nvPr/>
        </p:nvSpPr>
        <p:spPr>
          <a:xfrm>
            <a:off x="10604591" y="451091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3D125BA-FF79-295E-8CA2-19248DB388C9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A0F2F84-C6F9-7B71-BA44-E987EFADF6DB}"/>
              </a:ext>
            </a:extLst>
          </p:cNvPr>
          <p:cNvSpPr/>
          <p:nvPr/>
        </p:nvSpPr>
        <p:spPr>
          <a:xfrm>
            <a:off x="10248893" y="4587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9B866D3-55C4-60D7-E769-0086711EEAFE}"/>
              </a:ext>
            </a:extLst>
          </p:cNvPr>
          <p:cNvSpPr/>
          <p:nvPr/>
        </p:nvSpPr>
        <p:spPr>
          <a:xfrm>
            <a:off x="10371532" y="451586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B7B704C-ACC1-2A22-B224-5371037D97CD}"/>
              </a:ext>
            </a:extLst>
          </p:cNvPr>
          <p:cNvSpPr/>
          <p:nvPr/>
        </p:nvSpPr>
        <p:spPr>
          <a:xfrm>
            <a:off x="10552157" y="45740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FC77BE-55B7-7D7F-F88E-9FD74D6AEF2E}"/>
              </a:ext>
            </a:extLst>
          </p:cNvPr>
          <p:cNvSpPr/>
          <p:nvPr/>
        </p:nvSpPr>
        <p:spPr>
          <a:xfrm>
            <a:off x="10959022" y="43459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52411B-8E01-F21B-4533-5E38555E953B}"/>
              </a:ext>
            </a:extLst>
          </p:cNvPr>
          <p:cNvSpPr/>
          <p:nvPr/>
        </p:nvSpPr>
        <p:spPr>
          <a:xfrm>
            <a:off x="10710068" y="435558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A0CAD44-AB90-24B2-5597-04B534694EF3}"/>
              </a:ext>
            </a:extLst>
          </p:cNvPr>
          <p:cNvSpPr/>
          <p:nvPr/>
        </p:nvSpPr>
        <p:spPr>
          <a:xfrm rot="19675058">
            <a:off x="10182363" y="4344168"/>
            <a:ext cx="1000578" cy="50512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1BAD4EA-889E-91F9-B003-6BB1AA661749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EB269BF-9D35-DF8E-C30D-26E5E44970A4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49878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FA198-5B7F-1A0D-0F36-0485B563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08E82-3161-19FC-46A2-029A63A58CE2}"/>
              </a:ext>
            </a:extLst>
          </p:cNvPr>
          <p:cNvSpPr/>
          <p:nvPr/>
        </p:nvSpPr>
        <p:spPr>
          <a:xfrm>
            <a:off x="119160" y="145998"/>
            <a:ext cx="4691064" cy="62632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1872-1874 : … 2</a:t>
            </a:r>
            <a:r>
              <a:rPr lang="fr-FR" sz="1600" b="1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du Fleuve Rouge et de trois nouveaux ports ; </a:t>
            </a:r>
            <a:r>
              <a:rPr lang="fr-FR" sz="1600" b="1" dirty="0"/>
              <a:t>la France, maîtresse de la Cochinchine et présente au Tonkin, impose sa domination au Viêt-Nam, qui en réaction, demande l’aide militaire de la Chine toujours suzeraine, créant ainsi à terme une situation conflictuelle entre les deux puissances ; A suivre…</a:t>
            </a:r>
          </a:p>
          <a:p>
            <a:endParaRPr lang="fr-FR" sz="1700" dirty="0"/>
          </a:p>
          <a:p>
            <a:r>
              <a:rPr lang="fr-FR" sz="1700" dirty="0"/>
              <a:t>*1874 : Dans les faits, la France, maîtresse de la Cochinchine et présente au Tonkin, impose sa domination au Viêt-Nam</a:t>
            </a:r>
          </a:p>
          <a:p>
            <a:endParaRPr lang="fr-FR" sz="1700" dirty="0"/>
          </a:p>
          <a:p>
            <a:r>
              <a:rPr lang="fr-FR" sz="1700" dirty="0"/>
              <a:t>*Viêt Nam qui en réaction, demande l’aide militaire de la Chine toujours suzeraine</a:t>
            </a:r>
          </a:p>
          <a:p>
            <a:r>
              <a:rPr lang="fr-FR" sz="1700" dirty="0"/>
              <a:t>Créant ainsi à terme une situation conflictuelle Entre les deux puissances ; </a:t>
            </a:r>
            <a:r>
              <a:rPr lang="fr-FR" sz="1700" u="sng" dirty="0"/>
              <a:t>A suivre…</a:t>
            </a:r>
          </a:p>
          <a:p>
            <a:endParaRPr lang="fr-FR" sz="1700" u="sng" dirty="0"/>
          </a:p>
          <a:p>
            <a:r>
              <a:rPr lang="fr-FR" sz="1700" dirty="0"/>
              <a:t>*1874 : En Indochine, la course au drapeau de la France vient de commencer</a:t>
            </a:r>
          </a:p>
          <a:p>
            <a:r>
              <a:rPr lang="fr-FR" sz="1700" i="1" dirty="0"/>
              <a:t>Et rien n’indique qu’elle va s’arrêter là</a:t>
            </a:r>
          </a:p>
          <a:p>
            <a:endParaRPr lang="fr-FR" sz="1700" dirty="0"/>
          </a:p>
          <a:p>
            <a:r>
              <a:rPr lang="fr-FR" sz="1700" dirty="0"/>
              <a:t>*Plus au sud, en Insulinde</a:t>
            </a:r>
          </a:p>
          <a:p>
            <a:r>
              <a:rPr lang="fr-FR" sz="1700" dirty="0"/>
              <a:t>Les courses au drapeau hollandaise et britannique se terminent…</a:t>
            </a:r>
          </a:p>
        </p:txBody>
      </p:sp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4984C20-21D4-E0DC-5E55-49B8463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CEB0529-AC68-D637-8F1D-8737C23D2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9873955-A9A9-2ED7-37A8-181EFF246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C316981-B469-8EC3-9B93-FA8055EAB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EF938E4-AB77-4BAB-45E2-B5C9546C0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59989B79-BA19-274D-017C-23DD79028D25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A3DBE17-CE0E-5649-206D-BFCDD5BB4C57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10458D4-276A-662D-0EE1-6A1C6384FF94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39B633F-4E8E-EDE9-2D26-0903DFF494C8}"/>
              </a:ext>
            </a:extLst>
          </p:cNvPr>
          <p:cNvCxnSpPr>
            <a:cxnSpLocks/>
            <a:endCxn id="38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66952A3-F7D0-5140-B3AB-403ACAB9D233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7C6589E-B96A-36A4-8DDA-4D688E6C1E77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AF3ED10-5C71-39D6-371D-5911AF57D9E3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8C3674F-EEF3-3199-485E-4A38B9B107F8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EC309383-9900-DB6A-113D-AA46408C8017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8B244F2-1E3C-7F69-2A51-67887A892E4F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97E88B2-F28D-EAB5-8DF2-0C55CCEB49C2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7279A86-A58F-93CB-92F4-92C8EE9CCC0F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CB9592B-122B-F5A6-E554-8FD1749256CD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EF64EA33-0301-3AA0-3713-35FED10E99B0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B6FCF62-46E9-CCBE-8BC7-50455C1828BB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0321D37A-D570-29B6-5C50-C9E914A3A56C}"/>
              </a:ext>
            </a:extLst>
          </p:cNvPr>
          <p:cNvCxnSpPr>
            <a:cxnSpLocks/>
            <a:endCxn id="4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66E790E8-9CFA-5A75-AFC9-6089DFACA3BC}"/>
              </a:ext>
            </a:extLst>
          </p:cNvPr>
          <p:cNvCxnSpPr>
            <a:cxnSpLocks/>
            <a:stCxn id="49" idx="3"/>
            <a:endCxn id="4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1E198B7-693E-064C-80FA-3A71A38FEB50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C97905-FF33-603C-E3A1-FF3D6B3C60FC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ACB7F6-FAAB-3612-F02F-31809B504F38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FD6669-00BB-73B2-CBB5-1108D931F2D4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CFB62FA2-3322-2A90-C1FD-307A1E0DF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B875D17A-DA0F-525C-780E-99CB18CF1792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2309B6B9-4280-762F-2CA8-2632A4DABFD6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CB54A911-886E-C4FF-50C4-9F8D9A0E3E72}"/>
              </a:ext>
            </a:extLst>
          </p:cNvPr>
          <p:cNvCxnSpPr>
            <a:cxnSpLocks/>
            <a:stCxn id="5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22EB496F-0D37-DFB2-ACCE-22E409C091DE}"/>
              </a:ext>
            </a:extLst>
          </p:cNvPr>
          <p:cNvCxnSpPr>
            <a:cxnSpLocks/>
            <a:stCxn id="5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7CBE6D9-2551-B7A3-15FE-0AE5149BA18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32AFB337-5B4A-7EFB-B49B-9F331D70E053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C4FD2AC-0F13-7A4B-0837-084A24974266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8734FECA-C845-0DC4-6FCA-3B26EB740CDE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35FEF34-7FF5-8B80-3C11-491A938274E2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53BB1DC-6FD5-5CA9-78DE-6508C617FC0D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DB0CA051-A125-3B84-A3BD-3C5A5C6B62DA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C45D4AD9-9CB2-FD5D-FA7C-AAB2665418BF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33FC61C9-FF73-283D-93D0-4B071CC7C81D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E632154-C759-3B07-DBF6-D2EF6E974D4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2B7122-99CA-3326-0346-A063916427E0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1D4189C-C36B-9DCC-9BA7-F7DF555E4F2A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F0C3E11-1CD7-1A68-7EFA-A4A7151D19BF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EA783F9-D2C8-6BC8-FF78-424800B024CB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24CE7E1F-91B6-AAC8-CD4F-D7AA8E0E660C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BEC58DA-4FD4-3528-825F-984CF1423CCC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09B8E2E-37B4-A7DA-3E1F-1361C4269953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20A31D1-95D7-0453-E790-615213567870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6B4B6F85-BC17-347B-1481-7BD80514A78A}"/>
              </a:ext>
            </a:extLst>
          </p:cNvPr>
          <p:cNvCxnSpPr>
            <a:cxnSpLocks/>
            <a:endCxn id="8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C7418A96-7B78-E3B5-8BC8-840F55B716D5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A27F3E71-D751-4FF1-EA50-9C69C62D60BA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A1240419-0EB2-4AAD-DAD0-AE055ED5FB69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E899BF4-31B7-0739-3EDE-83374C05E29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ECC87CC-87A8-0E27-D241-06E0A5FDCA2B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401757FD-A9B2-F449-DD90-371A950DBCC5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23810F4D-9615-95D6-A5AB-F080E7B252FB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251CB9AC-F70B-B648-E8A5-335C0C6FB08A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EB4F881B-64F3-F950-DA71-ED7D786F3C01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910D8C52-9048-43B6-9013-43027B820E49}"/>
              </a:ext>
            </a:extLst>
          </p:cNvPr>
          <p:cNvCxnSpPr>
            <a:cxnSpLocks/>
            <a:endCxn id="90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403A8418-2297-6171-5985-99A06D074E8C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A6C2F27C-67E9-506F-D994-8D64F6D19421}"/>
              </a:ext>
            </a:extLst>
          </p:cNvPr>
          <p:cNvCxnSpPr>
            <a:cxnSpLocks/>
            <a:stCxn id="66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D13EC022-EB13-0C7A-42D8-53251AB01257}"/>
              </a:ext>
            </a:extLst>
          </p:cNvPr>
          <p:cNvCxnSpPr>
            <a:cxnSpLocks/>
            <a:endCxn id="92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946689D7-018D-60EE-1371-193D5C1E6A15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D5FAF22-5F91-5017-1C05-B2E900D7D046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390E749B-F6DE-452B-B4A7-9C1207AFD74F}"/>
              </a:ext>
            </a:extLst>
          </p:cNvPr>
          <p:cNvCxnSpPr>
            <a:cxnSpLocks/>
            <a:endCxn id="67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995443BA-707B-7563-93A9-C7FE3D652CE4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17D58B4-F7C3-4858-0546-E2DC527EC261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D28FA12-20EB-039A-F633-90BD86BA34DC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AF76852-C2C7-FEBF-57B5-9EA09A3A6A61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A3E52B5C-E7D2-EBF6-70C1-AE3E73D71709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7F00B1B0-FE73-B340-B544-FC717E9A31DF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F4DD2F0A-C40A-4EFF-E09E-5EB4AF1903EB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6182B298-18C2-087D-40DB-B42C1109368A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C190B24-D42C-B872-2D94-7251C32B7F94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5A7E822-E3F5-8AA4-52AB-D3817C48DFD5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49CA572-0C8B-B07A-5F78-A711A7364F23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C13470B-D473-0654-3B3A-FB903AB112EF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F25237DA-FA43-2D6C-FD0D-D4DD1CFA2C50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B1CED171-E9EA-3883-1100-1F2B3E604AF3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E19CD2F3-6FAD-4E93-A547-A567DBABD926}"/>
              </a:ext>
            </a:extLst>
          </p:cNvPr>
          <p:cNvCxnSpPr>
            <a:cxnSpLocks/>
            <a:endCxn id="110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4226133D-6EB5-7EE4-89FB-80A7232B0EC0}"/>
              </a:ext>
            </a:extLst>
          </p:cNvPr>
          <p:cNvCxnSpPr>
            <a:cxnSpLocks/>
            <a:endCxn id="109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45811C37-FD7A-423E-B35E-1750FA36451B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C0828BA-7FC1-012F-8F74-31A0217F82F6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1846-1914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5650EC75-C80D-D86B-7C15-17DDC1B83227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6BC47CA3-342E-FADF-22BE-6082B5DC88AE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3C37C417-DB68-6AF5-430E-62587A005C15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3F14386A-3C9A-6F5B-3E2B-F0036F2CB7CD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528DFBD5-DED6-979A-E4F1-76EF067BD9E3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96F421C7-EA8E-94C4-F5BB-C7F29227B0D1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5A039181-81CE-061C-5B5D-636A8FFED078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9ED5D1B5-249C-27ED-86D1-68C204B791AB}"/>
              </a:ext>
            </a:extLst>
          </p:cNvPr>
          <p:cNvSpPr/>
          <p:nvPr/>
        </p:nvSpPr>
        <p:spPr>
          <a:xfrm>
            <a:off x="9060987" y="32309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1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1326C-5488-D7EC-9626-45328831E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80B291-82D3-18AC-EF5D-976889C8534D}"/>
              </a:ext>
            </a:extLst>
          </p:cNvPr>
          <p:cNvSpPr/>
          <p:nvPr/>
        </p:nvSpPr>
        <p:spPr>
          <a:xfrm>
            <a:off x="89210" y="159411"/>
            <a:ext cx="7014117" cy="6561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1795-1845 : Partage du Cambodge : Siam et Viêt-Nam établissent un protectorat conjoint, avec à terme une menace de partage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b) Au sud, au Cambodge…</a:t>
            </a:r>
          </a:p>
          <a:p>
            <a:endParaRPr lang="fr-FR" sz="1700" dirty="0"/>
          </a:p>
          <a:p>
            <a:r>
              <a:rPr lang="fr-FR" sz="1700" dirty="0"/>
              <a:t>*1795 : Le Siam se fait céder les provinces de Battambang et </a:t>
            </a:r>
            <a:r>
              <a:rPr lang="fr-FR" sz="1700" dirty="0" err="1"/>
              <a:t>Siem</a:t>
            </a:r>
            <a:r>
              <a:rPr lang="fr-FR" sz="1700" dirty="0"/>
              <a:t> Reap</a:t>
            </a:r>
          </a:p>
          <a:p>
            <a:endParaRPr lang="fr-FR" sz="1700" dirty="0"/>
          </a:p>
          <a:p>
            <a:r>
              <a:rPr lang="fr-FR" sz="1700" dirty="0"/>
              <a:t>*1812 : Menacé, le Cambodge s’allie au Viêt-Nam ; En réaction…</a:t>
            </a:r>
          </a:p>
          <a:p>
            <a:r>
              <a:rPr lang="fr-FR" sz="1700" dirty="0"/>
              <a:t>Le Siam occupe la capitale Oudong, reprise par les Cambodgiens en 1813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802 : Angkor ; 1431 : Phnom Penh, </a:t>
            </a:r>
            <a:r>
              <a:rPr lang="fr-FR" sz="1700" dirty="0" err="1">
                <a:solidFill>
                  <a:srgbClr val="FF0000"/>
                </a:solidFill>
              </a:rPr>
              <a:t>Lovek</a:t>
            </a:r>
            <a:r>
              <a:rPr lang="fr-FR" sz="1700" dirty="0">
                <a:solidFill>
                  <a:srgbClr val="FF0000"/>
                </a:solidFill>
              </a:rPr>
              <a:t> ; 1601-1866 : Oudong</a:t>
            </a:r>
          </a:p>
          <a:p>
            <a:endParaRPr lang="fr-FR" sz="1700" dirty="0"/>
          </a:p>
          <a:p>
            <a:r>
              <a:rPr lang="fr-FR" sz="1700" dirty="0"/>
              <a:t>*1831-34 : Guerre entre le Siam et le Viêt-Nam, à propos du Cambodge</a:t>
            </a:r>
          </a:p>
          <a:p>
            <a:endParaRPr lang="fr-FR" sz="1700" dirty="0"/>
          </a:p>
          <a:p>
            <a:r>
              <a:rPr lang="fr-FR" sz="1700" dirty="0"/>
              <a:t>*1841 : L’Annam annexe le sud du Cambodge ; En réalité, occupé depuis 1759</a:t>
            </a:r>
          </a:p>
          <a:p>
            <a:r>
              <a:rPr lang="fr-FR" sz="1700" dirty="0"/>
              <a:t>Le Cambodge s’y oppose, tout comme le Siam</a:t>
            </a:r>
          </a:p>
          <a:p>
            <a:r>
              <a:rPr lang="fr-FR" sz="1700" dirty="0"/>
              <a:t>Et finalement, comme pour le Laos, Siam et Viêt-Nam </a:t>
            </a:r>
            <a:r>
              <a:rPr lang="fr-FR" sz="1600" dirty="0"/>
              <a:t>se mettent d’accord…</a:t>
            </a:r>
          </a:p>
          <a:p>
            <a:endParaRPr lang="fr-FR" sz="1700" dirty="0"/>
          </a:p>
          <a:p>
            <a:r>
              <a:rPr lang="fr-FR" sz="1700" dirty="0"/>
              <a:t>*1845 : Le Cambodge devient un protectorat conjoint du Siam et de l’Annam</a:t>
            </a:r>
          </a:p>
          <a:p>
            <a:r>
              <a:rPr lang="fr-FR" sz="1700" dirty="0"/>
              <a:t>Avec à terme, une menace de partage et d’annexion par les deux puissances</a:t>
            </a:r>
          </a:p>
          <a:p>
            <a:endParaRPr lang="fr-FR" sz="1700" dirty="0"/>
          </a:p>
          <a:p>
            <a:r>
              <a:rPr lang="fr-FR" sz="1700" dirty="0"/>
              <a:t>*Donc : 1845 : Laos et Cambodge dominés et menacés par le Siam et l’Annam</a:t>
            </a:r>
          </a:p>
          <a:p>
            <a:endParaRPr lang="fr-FR" sz="1000" dirty="0"/>
          </a:p>
          <a:p>
            <a:r>
              <a:rPr lang="fr-FR" sz="1700" dirty="0"/>
              <a:t>*Mais avant de poursuivre, abordons un autre récit concomitant</a:t>
            </a:r>
          </a:p>
          <a:p>
            <a:r>
              <a:rPr lang="fr-FR" sz="1700" dirty="0"/>
              <a:t>Celui de la présence française en Indochine</a:t>
            </a:r>
          </a:p>
          <a:p>
            <a:r>
              <a:rPr lang="fr-FR" sz="1700" dirty="0"/>
              <a:t>Et pour cela, retour au XVIIe siècle…</a:t>
            </a:r>
          </a:p>
        </p:txBody>
      </p:sp>
      <p:pic>
        <p:nvPicPr>
          <p:cNvPr id="2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D91D086C-A6FF-5314-5814-CCF5329D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35C7FF2-C70A-6CC9-4849-E4AEA1BD2944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8B5CC6F-692E-B023-7FDC-CED82CB57F57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0C32DA6-B7AB-11A7-5E29-C03A377D875A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8303CC-55FE-2E02-01B0-40BE5D2FF7D7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B16FB7-291F-1981-80B9-BC746C4E7E53}"/>
              </a:ext>
            </a:extLst>
          </p:cNvPr>
          <p:cNvSpPr/>
          <p:nvPr/>
        </p:nvSpPr>
        <p:spPr>
          <a:xfrm>
            <a:off x="8582005" y="1975899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2803DD-0C3D-88FE-D3FC-B70AE22C1F79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288478-EF35-E9E7-0983-AE178CD585E6}"/>
              </a:ext>
            </a:extLst>
          </p:cNvPr>
          <p:cNvSpPr/>
          <p:nvPr/>
        </p:nvSpPr>
        <p:spPr>
          <a:xfrm>
            <a:off x="9801270" y="3429000"/>
            <a:ext cx="1418834" cy="12048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F988457-3456-6F2A-598C-31B42498DAC0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8733709" y="2284178"/>
            <a:ext cx="435619" cy="1144822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53FBF1C-B52C-9B2C-486F-F711F86FE4C7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9276599" y="2638797"/>
            <a:ext cx="363791" cy="83534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0129071-73F3-127C-E71D-13F298CBA370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751158-24CF-BDAE-38CD-817687FB3850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FFE2758-B391-D382-8D6D-476B6A7CF1A7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685FE1-F282-7C30-AC9F-FA49C62D025A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0593BD-7381-4FC0-A931-9319D88F158F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22C05F4-0C91-90F0-4847-0525D69D2C49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E4C2569-E644-A573-5E22-7D960D7AB02F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9CC850E-C5EF-2930-0E4E-99D171962FB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321032" y="3533521"/>
            <a:ext cx="990012" cy="4514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9DC1E56-9B0D-7A06-9C6F-4CDC10E6C967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9504218" y="3578667"/>
            <a:ext cx="295004" cy="203758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DA480CCF-E62D-9D60-2F2B-776D540807B4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1E18CD9-8080-3DED-0FBA-CA9257045478}"/>
              </a:ext>
            </a:extLst>
          </p:cNvPr>
          <p:cNvSpPr/>
          <p:nvPr/>
        </p:nvSpPr>
        <p:spPr>
          <a:xfrm rot="19802211">
            <a:off x="8378052" y="1838848"/>
            <a:ext cx="1073008" cy="6558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CB6FF6-8EED-619E-E918-615EF23A0344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5E87C79-A044-410F-AFB4-4EC3A4EE291E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E1F2B20-D163-EF43-4D02-E1975685675C}"/>
              </a:ext>
            </a:extLst>
          </p:cNvPr>
          <p:cNvCxnSpPr>
            <a:cxnSpLocks/>
          </p:cNvCxnSpPr>
          <p:nvPr/>
        </p:nvCxnSpPr>
        <p:spPr>
          <a:xfrm flipV="1">
            <a:off x="9276599" y="3267540"/>
            <a:ext cx="1249420" cy="20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1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3B1CF-BC90-6F19-0873-A2DC3D5B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71360C-F192-7AE0-9CD4-249B36B7D7AE}"/>
              </a:ext>
            </a:extLst>
          </p:cNvPr>
          <p:cNvSpPr/>
          <p:nvPr/>
        </p:nvSpPr>
        <p:spPr>
          <a:xfrm>
            <a:off x="81565" y="66861"/>
            <a:ext cx="7025268" cy="3846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1624-1788 : Arrivée des Français : Evangélisation catholique et naissance d’une communauté chrétienne au Viêt-Nam</a:t>
            </a:r>
          </a:p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1624-1674 : Dans un Viêt-Nam divisé entre Trinh au Nord et Nguyen au Sud, arrivée des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missionnaires catholiques français et début de la christianisation</a:t>
            </a:r>
          </a:p>
          <a:p>
            <a:endParaRPr lang="fr-FR" sz="1700" i="1" dirty="0"/>
          </a:p>
          <a:p>
            <a:r>
              <a:rPr lang="fr-FR" sz="1700" dirty="0"/>
              <a:t>*Les Français en Indochine au XVIIe siècle</a:t>
            </a:r>
          </a:p>
          <a:p>
            <a:r>
              <a:rPr lang="fr-FR" sz="1700" dirty="0"/>
              <a:t>Et c’est d’abord une histoire religieuse…</a:t>
            </a:r>
          </a:p>
          <a:p>
            <a:endParaRPr lang="fr-FR" sz="1700" dirty="0"/>
          </a:p>
          <a:p>
            <a:r>
              <a:rPr lang="fr-FR" sz="1700" dirty="0"/>
              <a:t>*1627-74 : Sous la dynastie des </a:t>
            </a:r>
            <a:r>
              <a:rPr lang="fr-FR" sz="1700" dirty="0" err="1"/>
              <a:t>Lê</a:t>
            </a:r>
            <a:r>
              <a:rPr lang="fr-FR" sz="1700" dirty="0"/>
              <a:t>, après un demi-siècle de guerre civile</a:t>
            </a:r>
          </a:p>
          <a:p>
            <a:r>
              <a:rPr lang="fr-FR" sz="1700" dirty="0"/>
              <a:t>Partage du </a:t>
            </a:r>
            <a:r>
              <a:rPr lang="fr-FR" sz="1700" i="1" dirty="0" err="1"/>
              <a:t>Dai</a:t>
            </a:r>
            <a:r>
              <a:rPr lang="fr-FR" sz="1700" i="1" dirty="0"/>
              <a:t> Viet</a:t>
            </a:r>
            <a:r>
              <a:rPr lang="fr-FR" sz="1700" dirty="0"/>
              <a:t> entre les </a:t>
            </a:r>
            <a:r>
              <a:rPr lang="fr-FR" sz="1700" dirty="0" err="1"/>
              <a:t>Thrinh</a:t>
            </a:r>
            <a:r>
              <a:rPr lang="fr-FR" sz="1700" dirty="0"/>
              <a:t> au nord, capitale Hanoi</a:t>
            </a:r>
          </a:p>
          <a:p>
            <a:r>
              <a:rPr lang="fr-FR" sz="1700" dirty="0"/>
              <a:t>Et les Nguyen au sud, capitale Hué ; Région appelée </a:t>
            </a:r>
            <a:r>
              <a:rPr lang="fr-FR" sz="1700" i="1" dirty="0"/>
              <a:t>Cochinchine</a:t>
            </a:r>
          </a:p>
          <a:p>
            <a:endParaRPr lang="fr-FR" sz="1700" u="sng" dirty="0"/>
          </a:p>
          <a:p>
            <a:r>
              <a:rPr lang="fr-FR" sz="1700" dirty="0"/>
              <a:t>Et c’est dans ce contexte qu’arrivent les 1</a:t>
            </a:r>
            <a:r>
              <a:rPr lang="fr-FR" sz="1700" baseline="30000" dirty="0"/>
              <a:t>ers</a:t>
            </a:r>
            <a:r>
              <a:rPr lang="fr-FR" sz="1700" dirty="0"/>
              <a:t> Français…</a:t>
            </a:r>
          </a:p>
        </p:txBody>
      </p:sp>
      <p:pic>
        <p:nvPicPr>
          <p:cNvPr id="9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0D8A6127-E709-228C-2352-AC3BB61B8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7248716" y="191175"/>
            <a:ext cx="4711921" cy="37707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8B01509-07D1-6431-B388-716FF184FCEA}"/>
              </a:ext>
            </a:extLst>
          </p:cNvPr>
          <p:cNvSpPr/>
          <p:nvPr/>
        </p:nvSpPr>
        <p:spPr>
          <a:xfrm>
            <a:off x="9301268" y="2283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38CA3C3-85C3-0DC1-7A1C-7A7639D39771}"/>
              </a:ext>
            </a:extLst>
          </p:cNvPr>
          <p:cNvSpPr/>
          <p:nvPr/>
        </p:nvSpPr>
        <p:spPr>
          <a:xfrm>
            <a:off x="10163549" y="2597237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939470-5AA2-9D8D-A695-BC59AAC92D21}"/>
              </a:ext>
            </a:extLst>
          </p:cNvPr>
          <p:cNvSpPr/>
          <p:nvPr/>
        </p:nvSpPr>
        <p:spPr>
          <a:xfrm>
            <a:off x="10163549" y="701142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999BFF-9776-05B8-652B-B1C0086E3031}"/>
              </a:ext>
            </a:extLst>
          </p:cNvPr>
          <p:cNvSpPr/>
          <p:nvPr/>
        </p:nvSpPr>
        <p:spPr>
          <a:xfrm>
            <a:off x="7248715" y="191175"/>
            <a:ext cx="12025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1658-1674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432BDB2-6AD3-3FCD-1FF6-FCD603C72263}"/>
              </a:ext>
            </a:extLst>
          </p:cNvPr>
          <p:cNvSpPr/>
          <p:nvPr/>
        </p:nvSpPr>
        <p:spPr>
          <a:xfrm>
            <a:off x="10668000" y="161773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4CD80FD-9CE1-3C04-ECCE-3D3880F65703}"/>
              </a:ext>
            </a:extLst>
          </p:cNvPr>
          <p:cNvCxnSpPr>
            <a:cxnSpLocks/>
          </p:cNvCxnSpPr>
          <p:nvPr/>
        </p:nvCxnSpPr>
        <p:spPr>
          <a:xfrm flipH="1">
            <a:off x="10256756" y="1247748"/>
            <a:ext cx="411244" cy="4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8483078E-0784-7F81-55D8-FE4388179817}"/>
              </a:ext>
            </a:extLst>
          </p:cNvPr>
          <p:cNvSpPr/>
          <p:nvPr/>
        </p:nvSpPr>
        <p:spPr>
          <a:xfrm>
            <a:off x="8334148" y="855281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847512F-3766-87B7-8296-CDA557D811E0}"/>
              </a:ext>
            </a:extLst>
          </p:cNvPr>
          <p:cNvSpPr/>
          <p:nvPr/>
        </p:nvSpPr>
        <p:spPr>
          <a:xfrm>
            <a:off x="10516296" y="267985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99077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2E9AB-FA7C-354F-B2EA-CB3CB3ADC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788625-149E-69D5-A243-594C31A79722}"/>
              </a:ext>
            </a:extLst>
          </p:cNvPr>
          <p:cNvSpPr/>
          <p:nvPr/>
        </p:nvSpPr>
        <p:spPr>
          <a:xfrm>
            <a:off x="81565" y="66861"/>
            <a:ext cx="7025268" cy="5379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1624-1674 : Dans un Viêt-Nam divisé entre Trinh au Nord et Nguyen au Sud, arrivée des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missionnaires catholiques français et début de la christianisation</a:t>
            </a:r>
          </a:p>
          <a:p>
            <a:endParaRPr lang="fr-FR" sz="1700" i="1" dirty="0"/>
          </a:p>
          <a:p>
            <a:r>
              <a:rPr lang="fr-FR" sz="1700" dirty="0"/>
              <a:t>*1614 : Arrivée des 1</a:t>
            </a:r>
            <a:r>
              <a:rPr lang="fr-FR" sz="1700" baseline="30000" dirty="0"/>
              <a:t>er</a:t>
            </a:r>
            <a:r>
              <a:rPr lang="fr-FR" sz="1700" dirty="0"/>
              <a:t> jésuites, venus de Macao et sous le contrôle portugais</a:t>
            </a:r>
          </a:p>
          <a:p>
            <a:endParaRPr lang="fr-FR" sz="1700" dirty="0"/>
          </a:p>
          <a:p>
            <a:r>
              <a:rPr lang="fr-FR" sz="1700" dirty="0"/>
              <a:t>*1624-1645 : Le jésuite français </a:t>
            </a:r>
            <a:r>
              <a:rPr lang="fr-FR" sz="1700" u="sng" dirty="0"/>
              <a:t>Alexandre de Rhodes</a:t>
            </a:r>
            <a:r>
              <a:rPr lang="fr-FR" sz="1700" dirty="0"/>
              <a:t> séjourne</a:t>
            </a:r>
          </a:p>
          <a:p>
            <a:r>
              <a:rPr lang="fr-FR" sz="1700" dirty="0"/>
              <a:t>A Macao, en Cochinchine et au Tonkin</a:t>
            </a:r>
          </a:p>
          <a:p>
            <a:endParaRPr lang="fr-FR" sz="1700" dirty="0"/>
          </a:p>
          <a:p>
            <a:r>
              <a:rPr lang="fr-FR" sz="1700" dirty="0"/>
              <a:t>*1</a:t>
            </a:r>
            <a:r>
              <a:rPr lang="fr-FR" sz="1700" baseline="30000" dirty="0"/>
              <a:t>ères</a:t>
            </a:r>
            <a:r>
              <a:rPr lang="fr-FR" sz="1700" dirty="0"/>
              <a:t> évangélisations ; De Rhodes met au point la graphie </a:t>
            </a:r>
            <a:r>
              <a:rPr lang="fr-FR" sz="1700" i="1" dirty="0" err="1"/>
              <a:t>quoc</a:t>
            </a:r>
            <a:r>
              <a:rPr lang="fr-FR" sz="1700" i="1" dirty="0"/>
              <a:t> </a:t>
            </a:r>
            <a:r>
              <a:rPr lang="fr-FR" sz="1700" i="1" dirty="0" err="1"/>
              <a:t>ngu</a:t>
            </a:r>
            <a:endParaRPr lang="fr-FR" sz="1700" i="1" dirty="0"/>
          </a:p>
          <a:p>
            <a:r>
              <a:rPr lang="fr-FR" sz="1700" dirty="0"/>
              <a:t>Transcription de vietnamien en caractères latins</a:t>
            </a:r>
          </a:p>
          <a:p>
            <a:r>
              <a:rPr lang="fr-FR" sz="1700" dirty="0"/>
              <a:t>Ce qui va faciliter grandement l’évangélisation</a:t>
            </a:r>
          </a:p>
          <a:p>
            <a:endParaRPr lang="fr-FR" sz="1700" dirty="0"/>
          </a:p>
          <a:p>
            <a:r>
              <a:rPr lang="fr-FR" sz="1700" dirty="0"/>
              <a:t>*1649 : De retour à Rome, De Rhodes préconise la nomination</a:t>
            </a:r>
          </a:p>
          <a:p>
            <a:r>
              <a:rPr lang="fr-FR" sz="1700" dirty="0"/>
              <a:t>D’un évêque et d’un clergé autochtone pour la Cochinchine et le Tonkin</a:t>
            </a:r>
          </a:p>
          <a:p>
            <a:r>
              <a:rPr lang="fr-FR" sz="1700" dirty="0"/>
              <a:t>S’opposant ainsi au contrôle religieux des Portugais, le </a:t>
            </a:r>
            <a:r>
              <a:rPr lang="fr-FR" sz="1700" i="1" dirty="0" err="1"/>
              <a:t>padroado</a:t>
            </a:r>
            <a:endParaRPr lang="fr-FR" sz="1700" i="1" dirty="0"/>
          </a:p>
          <a:p>
            <a:r>
              <a:rPr lang="fr-FR" sz="1700" dirty="0"/>
              <a:t>NB : Bulle papale </a:t>
            </a:r>
            <a:r>
              <a:rPr lang="fr-FR" sz="1700" i="1" dirty="0" err="1"/>
              <a:t>Dum</a:t>
            </a:r>
            <a:r>
              <a:rPr lang="fr-FR" sz="1700" i="1" dirty="0"/>
              <a:t> </a:t>
            </a:r>
            <a:r>
              <a:rPr lang="fr-FR" sz="1700" i="1" dirty="0" err="1"/>
              <a:t>diversas</a:t>
            </a:r>
            <a:r>
              <a:rPr lang="fr-FR" sz="1700" dirty="0"/>
              <a:t> de 1452</a:t>
            </a:r>
          </a:p>
          <a:p>
            <a:endParaRPr lang="fr-FR" sz="1700" dirty="0"/>
          </a:p>
          <a:p>
            <a:r>
              <a:rPr lang="fr-FR" sz="1700" dirty="0"/>
              <a:t>*1653 : A Paris, il obtient le soutien du pouvoir royal</a:t>
            </a:r>
          </a:p>
          <a:p>
            <a:r>
              <a:rPr lang="fr-FR" sz="1700" dirty="0"/>
              <a:t>Et enfin…</a:t>
            </a:r>
          </a:p>
        </p:txBody>
      </p:sp>
      <p:pic>
        <p:nvPicPr>
          <p:cNvPr id="9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B0FC746E-B0CD-FC61-9133-866B674E5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7248716" y="191175"/>
            <a:ext cx="4711921" cy="37707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A4B2853-C865-5290-244F-4F9BB17500F3}"/>
              </a:ext>
            </a:extLst>
          </p:cNvPr>
          <p:cNvSpPr/>
          <p:nvPr/>
        </p:nvSpPr>
        <p:spPr>
          <a:xfrm>
            <a:off x="9301268" y="2283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042978E-CBAC-0942-9B5B-8862645F8BA7}"/>
              </a:ext>
            </a:extLst>
          </p:cNvPr>
          <p:cNvSpPr/>
          <p:nvPr/>
        </p:nvSpPr>
        <p:spPr>
          <a:xfrm>
            <a:off x="10163549" y="2597237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76DBF21-3DF5-09DB-6327-6535E5A2155A}"/>
              </a:ext>
            </a:extLst>
          </p:cNvPr>
          <p:cNvSpPr/>
          <p:nvPr/>
        </p:nvSpPr>
        <p:spPr>
          <a:xfrm>
            <a:off x="10163549" y="701142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C7C28-0620-9833-AF8E-30C05053BB16}"/>
              </a:ext>
            </a:extLst>
          </p:cNvPr>
          <p:cNvSpPr/>
          <p:nvPr/>
        </p:nvSpPr>
        <p:spPr>
          <a:xfrm>
            <a:off x="7248715" y="191175"/>
            <a:ext cx="12025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1658-1674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717B367-7F20-90FE-E1C5-469592901A4B}"/>
              </a:ext>
            </a:extLst>
          </p:cNvPr>
          <p:cNvSpPr/>
          <p:nvPr/>
        </p:nvSpPr>
        <p:spPr>
          <a:xfrm>
            <a:off x="10668000" y="161773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B35CCDF-3004-8E17-C9E9-30333377F2E7}"/>
              </a:ext>
            </a:extLst>
          </p:cNvPr>
          <p:cNvCxnSpPr>
            <a:cxnSpLocks/>
          </p:cNvCxnSpPr>
          <p:nvPr/>
        </p:nvCxnSpPr>
        <p:spPr>
          <a:xfrm flipH="1">
            <a:off x="10256756" y="1247748"/>
            <a:ext cx="411244" cy="4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7FF63D20-879A-F5C2-5327-CDCFFFB2982B}"/>
              </a:ext>
            </a:extLst>
          </p:cNvPr>
          <p:cNvSpPr/>
          <p:nvPr/>
        </p:nvSpPr>
        <p:spPr>
          <a:xfrm>
            <a:off x="8334148" y="855281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BFB48A6-2E90-0B31-A059-6B0536F85F8C}"/>
              </a:ext>
            </a:extLst>
          </p:cNvPr>
          <p:cNvSpPr/>
          <p:nvPr/>
        </p:nvSpPr>
        <p:spPr>
          <a:xfrm>
            <a:off x="10516296" y="267985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2791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08B6-60CC-2A48-8E96-371200C3A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1B60E7-DEC1-FD49-1666-616EA41D1599}"/>
              </a:ext>
            </a:extLst>
          </p:cNvPr>
          <p:cNvSpPr/>
          <p:nvPr/>
        </p:nvSpPr>
        <p:spPr>
          <a:xfrm>
            <a:off x="81565" y="66861"/>
            <a:ext cx="7025268" cy="38098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1624-1674 : Dans un Viêt-Nam divisé entre Trinh au Nord et Nguyen au Sud, arrivée des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missionnaires catholiques français et début de la christianisation</a:t>
            </a:r>
          </a:p>
          <a:p>
            <a:endParaRPr lang="fr-FR" sz="1700" i="1" dirty="0"/>
          </a:p>
          <a:p>
            <a:r>
              <a:rPr lang="fr-FR" sz="1700" dirty="0"/>
              <a:t>*1662 : Sont fondées les Missions étrangères de Paris</a:t>
            </a:r>
          </a:p>
          <a:p>
            <a:r>
              <a:rPr lang="fr-FR" sz="1700" dirty="0"/>
              <a:t>Les évêques français </a:t>
            </a:r>
            <a:r>
              <a:rPr lang="fr-FR" sz="1700" u="sng" dirty="0"/>
              <a:t>Pierre Lambert de La Motte</a:t>
            </a:r>
            <a:r>
              <a:rPr lang="fr-FR" sz="1700" dirty="0"/>
              <a:t> et </a:t>
            </a:r>
            <a:r>
              <a:rPr lang="fr-FR" sz="1700" u="sng" dirty="0"/>
              <a:t>François </a:t>
            </a:r>
            <a:r>
              <a:rPr lang="fr-FR" sz="1700" u="sng" dirty="0" err="1"/>
              <a:t>Pallu</a:t>
            </a:r>
            <a:endParaRPr lang="fr-FR" sz="1700" u="sng" dirty="0"/>
          </a:p>
          <a:p>
            <a:r>
              <a:rPr lang="fr-FR" sz="1700" dirty="0"/>
              <a:t>Arrivent en Indochine et fondent les vicariats de Cochinchine et du Tonkin</a:t>
            </a:r>
          </a:p>
          <a:p>
            <a:endParaRPr lang="fr-FR" sz="1700" dirty="0"/>
          </a:p>
          <a:p>
            <a:r>
              <a:rPr lang="fr-FR" sz="1700" dirty="0"/>
              <a:t>*A cause de l’insécurité…</a:t>
            </a:r>
          </a:p>
          <a:p>
            <a:r>
              <a:rPr lang="fr-FR" sz="1700" dirty="0"/>
              <a:t>Les deux évêques s’installent au Siam, à Ayutthaya…</a:t>
            </a:r>
          </a:p>
          <a:p>
            <a:r>
              <a:rPr lang="fr-FR" sz="1700" dirty="0"/>
              <a:t>NB : 1685-88 : Un traité franco-siamois est signé ; Conversion des Siamois ?</a:t>
            </a:r>
          </a:p>
          <a:p>
            <a:r>
              <a:rPr lang="fr-FR" sz="1700" dirty="0"/>
              <a:t>Mais les Français trop exigeants sont chassés</a:t>
            </a:r>
          </a:p>
          <a:p>
            <a:endParaRPr lang="fr-FR" sz="1700" dirty="0"/>
          </a:p>
          <a:p>
            <a:r>
              <a:rPr lang="fr-FR" sz="1700" dirty="0"/>
              <a:t>*Un siècle plus tard…</a:t>
            </a:r>
          </a:p>
        </p:txBody>
      </p:sp>
      <p:pic>
        <p:nvPicPr>
          <p:cNvPr id="9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10480BF3-4FD5-32E6-5D4C-AB6A39320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7248716" y="191175"/>
            <a:ext cx="4711921" cy="37707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B779737-0272-59D0-1184-3A9853ED3496}"/>
              </a:ext>
            </a:extLst>
          </p:cNvPr>
          <p:cNvSpPr/>
          <p:nvPr/>
        </p:nvSpPr>
        <p:spPr>
          <a:xfrm>
            <a:off x="9301268" y="2283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4A6D28D-105D-4AC8-648F-8F23FFF0DD9F}"/>
              </a:ext>
            </a:extLst>
          </p:cNvPr>
          <p:cNvSpPr/>
          <p:nvPr/>
        </p:nvSpPr>
        <p:spPr>
          <a:xfrm>
            <a:off x="10163549" y="2597237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380819C-FE02-1CC7-043B-7672885A8C2D}"/>
              </a:ext>
            </a:extLst>
          </p:cNvPr>
          <p:cNvSpPr/>
          <p:nvPr/>
        </p:nvSpPr>
        <p:spPr>
          <a:xfrm>
            <a:off x="10163549" y="701142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C7121-20F0-884C-A3E8-BA9342D4150D}"/>
              </a:ext>
            </a:extLst>
          </p:cNvPr>
          <p:cNvSpPr/>
          <p:nvPr/>
        </p:nvSpPr>
        <p:spPr>
          <a:xfrm>
            <a:off x="7248715" y="191175"/>
            <a:ext cx="12025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1658-1674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0B6AA23-9933-6CFB-05D8-21FA9AEC20BC}"/>
              </a:ext>
            </a:extLst>
          </p:cNvPr>
          <p:cNvSpPr/>
          <p:nvPr/>
        </p:nvSpPr>
        <p:spPr>
          <a:xfrm>
            <a:off x="10668000" y="161773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585B781-F5A1-0B12-2048-C12C98269DF3}"/>
              </a:ext>
            </a:extLst>
          </p:cNvPr>
          <p:cNvCxnSpPr>
            <a:cxnSpLocks/>
          </p:cNvCxnSpPr>
          <p:nvPr/>
        </p:nvCxnSpPr>
        <p:spPr>
          <a:xfrm flipH="1">
            <a:off x="10256756" y="1247748"/>
            <a:ext cx="411244" cy="4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94117D67-591F-6135-D265-E6B847A0C250}"/>
              </a:ext>
            </a:extLst>
          </p:cNvPr>
          <p:cNvSpPr/>
          <p:nvPr/>
        </p:nvSpPr>
        <p:spPr>
          <a:xfrm>
            <a:off x="8334148" y="855281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112CD0D-B66E-39E7-5A7F-C971295DDF66}"/>
              </a:ext>
            </a:extLst>
          </p:cNvPr>
          <p:cNvSpPr/>
          <p:nvPr/>
        </p:nvSpPr>
        <p:spPr>
          <a:xfrm>
            <a:off x="10516296" y="267985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6948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9058F-B988-9936-CA57-381E79CE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EE83F9-8FA7-63BD-07FD-D508D8F856B8}"/>
              </a:ext>
            </a:extLst>
          </p:cNvPr>
          <p:cNvSpPr/>
          <p:nvPr/>
        </p:nvSpPr>
        <p:spPr>
          <a:xfrm>
            <a:off x="89210" y="129824"/>
            <a:ext cx="7025268" cy="4560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1778-1788 : Au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Viêt-Nam, les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Français, autour de l’évêque Pierre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Pigneau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Behaine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aident le prince Nguyen Anh à reprendre Saïgon et la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ochinchine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*1778 : Le jeune prince </a:t>
            </a:r>
            <a:r>
              <a:rPr lang="fr-FR" sz="1700" u="sng" dirty="0"/>
              <a:t>Nguyen Anh</a:t>
            </a:r>
            <a:r>
              <a:rPr lang="fr-FR" sz="1700" dirty="0"/>
              <a:t>, chassé par les </a:t>
            </a:r>
            <a:r>
              <a:rPr lang="fr-FR" sz="1700" dirty="0" err="1"/>
              <a:t>Tayson</a:t>
            </a:r>
            <a:r>
              <a:rPr lang="fr-FR" sz="1700" dirty="0"/>
              <a:t>, doit fuir Saïgon</a:t>
            </a:r>
          </a:p>
          <a:p>
            <a:r>
              <a:rPr lang="fr-FR" sz="1700" dirty="0"/>
              <a:t>Il se réfugie au nord de la ville où il se lie d’amitié</a:t>
            </a:r>
          </a:p>
          <a:p>
            <a:r>
              <a:rPr lang="fr-FR" sz="1700" dirty="0"/>
              <a:t>Avec L’évêque français de Cochinchine </a:t>
            </a:r>
            <a:r>
              <a:rPr lang="fr-FR" sz="1700" u="sng" dirty="0"/>
              <a:t>Pierre </a:t>
            </a:r>
            <a:r>
              <a:rPr lang="fr-FR" sz="1700" u="sng" dirty="0" err="1"/>
              <a:t>Pigneau</a:t>
            </a:r>
            <a:r>
              <a:rPr lang="fr-FR" sz="1700" u="sng" dirty="0"/>
              <a:t> de </a:t>
            </a:r>
            <a:r>
              <a:rPr lang="fr-FR" sz="1700" u="sng" dirty="0" err="1"/>
              <a:t>Behaine</a:t>
            </a:r>
            <a:r>
              <a:rPr lang="fr-FR" sz="1700" dirty="0"/>
              <a:t> (1774)</a:t>
            </a:r>
          </a:p>
          <a:p>
            <a:endParaRPr lang="fr-FR" sz="1700" dirty="0"/>
          </a:p>
          <a:p>
            <a:r>
              <a:rPr lang="fr-FR" sz="1700" dirty="0"/>
              <a:t>*1782 : De nouveau en fuite, </a:t>
            </a:r>
            <a:r>
              <a:rPr lang="fr-FR" sz="1700" dirty="0" err="1"/>
              <a:t>Pigneau</a:t>
            </a:r>
            <a:r>
              <a:rPr lang="fr-FR" sz="1700" dirty="0"/>
              <a:t> de </a:t>
            </a:r>
            <a:r>
              <a:rPr lang="fr-FR" sz="1700" dirty="0" err="1"/>
              <a:t>Behaine</a:t>
            </a:r>
            <a:r>
              <a:rPr lang="fr-FR" sz="1700" dirty="0"/>
              <a:t> lui propose</a:t>
            </a:r>
          </a:p>
          <a:p>
            <a:r>
              <a:rPr lang="fr-FR" sz="1700" dirty="0"/>
              <a:t>L’aide de la France contre les </a:t>
            </a:r>
            <a:r>
              <a:rPr lang="fr-FR" sz="1700" dirty="0" err="1"/>
              <a:t>Tayson</a:t>
            </a:r>
            <a:r>
              <a:rPr lang="fr-FR" sz="1700" dirty="0"/>
              <a:t> </a:t>
            </a:r>
            <a:r>
              <a:rPr lang="fr-FR" sz="1700" i="1" dirty="0"/>
              <a:t>athées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*Nov. 1787 : Traité de Versailles France-</a:t>
            </a:r>
            <a:r>
              <a:rPr lang="fr-FR" sz="1700" dirty="0" err="1"/>
              <a:t>Dai</a:t>
            </a:r>
            <a:r>
              <a:rPr lang="fr-FR" sz="1700" dirty="0"/>
              <a:t> Viet</a:t>
            </a:r>
          </a:p>
          <a:p>
            <a:r>
              <a:rPr lang="fr-FR" sz="1700" dirty="0"/>
              <a:t>Aide de la France à Nguyen Anh pour remonter sur le trône</a:t>
            </a:r>
          </a:p>
          <a:p>
            <a:r>
              <a:rPr lang="fr-FR" sz="1600" dirty="0"/>
              <a:t>En échange du port de </a:t>
            </a:r>
            <a:r>
              <a:rPr lang="fr-FR" sz="1600" dirty="0" err="1"/>
              <a:t>Tourane</a:t>
            </a:r>
            <a:r>
              <a:rPr lang="fr-FR" sz="1600" dirty="0"/>
              <a:t>, au sud de Hué, et de l’exclusivité du commerce </a:t>
            </a:r>
          </a:p>
          <a:p>
            <a:r>
              <a:rPr lang="fr-FR" sz="1700" dirty="0"/>
              <a:t>Mais l’aide française n’arrive pas ; Toutefois…</a:t>
            </a:r>
          </a:p>
          <a:p>
            <a:endParaRPr lang="fr-FR" sz="1700" dirty="0"/>
          </a:p>
          <a:p>
            <a:r>
              <a:rPr lang="fr-FR" sz="1700" dirty="0"/>
              <a:t>*1788 : Avec l’aide financière de l’évêque </a:t>
            </a:r>
            <a:r>
              <a:rPr lang="fr-FR" sz="1700" dirty="0" err="1"/>
              <a:t>Pigneau</a:t>
            </a:r>
            <a:r>
              <a:rPr lang="fr-FR" sz="1700" dirty="0"/>
              <a:t> ; NB : Qui meurt en 1799…</a:t>
            </a:r>
          </a:p>
          <a:p>
            <a:r>
              <a:rPr lang="fr-FR" sz="1700" dirty="0"/>
              <a:t>Nguyen Anh reprend Saïgon ; Qui est fortifiée par les Français…</a:t>
            </a:r>
          </a:p>
        </p:txBody>
      </p:sp>
      <p:pic>
        <p:nvPicPr>
          <p:cNvPr id="9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73E593AE-4F53-A013-556C-962278D8C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7248716" y="191175"/>
            <a:ext cx="4711921" cy="37707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F695984-DC81-4757-C776-47998F75D913}"/>
              </a:ext>
            </a:extLst>
          </p:cNvPr>
          <p:cNvSpPr/>
          <p:nvPr/>
        </p:nvSpPr>
        <p:spPr>
          <a:xfrm>
            <a:off x="9301268" y="2283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AE2D5F4-5A5C-2D31-8EDE-16F5FB92915F}"/>
              </a:ext>
            </a:extLst>
          </p:cNvPr>
          <p:cNvSpPr/>
          <p:nvPr/>
        </p:nvSpPr>
        <p:spPr>
          <a:xfrm>
            <a:off x="10163549" y="2597237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7B5945B-DD6F-E9FD-3809-0FFDA2E234AF}"/>
              </a:ext>
            </a:extLst>
          </p:cNvPr>
          <p:cNvSpPr/>
          <p:nvPr/>
        </p:nvSpPr>
        <p:spPr>
          <a:xfrm>
            <a:off x="10163549" y="701142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5BF7686-7D34-5327-E539-ADF82861336E}"/>
              </a:ext>
            </a:extLst>
          </p:cNvPr>
          <p:cNvSpPr/>
          <p:nvPr/>
        </p:nvSpPr>
        <p:spPr>
          <a:xfrm>
            <a:off x="10668000" y="161773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0CEA81E-6BDC-D757-61EF-C1835258203E}"/>
              </a:ext>
            </a:extLst>
          </p:cNvPr>
          <p:cNvCxnSpPr>
            <a:cxnSpLocks/>
          </p:cNvCxnSpPr>
          <p:nvPr/>
        </p:nvCxnSpPr>
        <p:spPr>
          <a:xfrm flipH="1">
            <a:off x="10256756" y="1247748"/>
            <a:ext cx="411244" cy="4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B041472-9352-4D96-B705-8C40C22B34CD}"/>
              </a:ext>
            </a:extLst>
          </p:cNvPr>
          <p:cNvSpPr/>
          <p:nvPr/>
        </p:nvSpPr>
        <p:spPr>
          <a:xfrm>
            <a:off x="8334148" y="855281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4D2A584-7B10-9BD8-108B-34DA193E9842}"/>
              </a:ext>
            </a:extLst>
          </p:cNvPr>
          <p:cNvSpPr/>
          <p:nvPr/>
        </p:nvSpPr>
        <p:spPr>
          <a:xfrm>
            <a:off x="10516296" y="267985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DAD56B-820E-DEB3-DFAF-D6DF6EF82F6D}"/>
              </a:ext>
            </a:extLst>
          </p:cNvPr>
          <p:cNvSpPr/>
          <p:nvPr/>
        </p:nvSpPr>
        <p:spPr>
          <a:xfrm>
            <a:off x="7248715" y="191175"/>
            <a:ext cx="138884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1778--1790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DE88200-F39C-0212-E8D0-1233A1ABB0A1}"/>
              </a:ext>
            </a:extLst>
          </p:cNvPr>
          <p:cNvSpPr/>
          <p:nvPr/>
        </p:nvSpPr>
        <p:spPr>
          <a:xfrm>
            <a:off x="10952242" y="180370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36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AEBDA-746A-C156-B484-65A371374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C686C4C-83DD-F280-0486-F8EA92F6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10 juin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Suite et fin...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783B14-D621-4951-E71C-CCE6FEC7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316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7925-9B3E-8684-4ADB-18A01E70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807713-6554-22E4-3DDF-EB4AC8C6C78F}"/>
              </a:ext>
            </a:extLst>
          </p:cNvPr>
          <p:cNvSpPr/>
          <p:nvPr/>
        </p:nvSpPr>
        <p:spPr>
          <a:xfrm>
            <a:off x="121054" y="74235"/>
            <a:ext cx="7001294" cy="670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*L’Indochine, deux rappels…</a:t>
            </a:r>
          </a:p>
          <a:p>
            <a:endParaRPr lang="fr-FR" sz="1700" dirty="0"/>
          </a:p>
          <a:p>
            <a:r>
              <a:rPr lang="fr-FR" sz="1700" dirty="0"/>
              <a:t>a) 1800 : Trois puissances dominent…</a:t>
            </a:r>
          </a:p>
          <a:p>
            <a:endParaRPr lang="fr-FR" sz="1000" dirty="0"/>
          </a:p>
          <a:p>
            <a:r>
              <a:rPr lang="fr-FR" sz="1700" dirty="0"/>
              <a:t>*A l’ouest, la Birmanie</a:t>
            </a:r>
          </a:p>
          <a:p>
            <a:r>
              <a:rPr lang="fr-FR" sz="1700" dirty="0"/>
              <a:t>*A l’est, le Siam et le Viêt-Nam (ou </a:t>
            </a:r>
            <a:r>
              <a:rPr lang="fr-FR" sz="1700" dirty="0" err="1"/>
              <a:t>Dai</a:t>
            </a:r>
            <a:r>
              <a:rPr lang="fr-FR" sz="1700" dirty="0"/>
              <a:t> Viêt, 968) en rivalité</a:t>
            </a:r>
          </a:p>
          <a:p>
            <a:r>
              <a:rPr lang="fr-FR" sz="1700" dirty="0"/>
              <a:t>Avec comme enjeux le Laos divisé et le Cambodge fortement réduit</a:t>
            </a:r>
          </a:p>
          <a:p>
            <a:r>
              <a:rPr lang="fr-FR" sz="1700" dirty="0"/>
              <a:t>NB : Battambang et </a:t>
            </a:r>
            <a:r>
              <a:rPr lang="fr-FR" sz="1700" dirty="0" err="1"/>
              <a:t>Siem</a:t>
            </a:r>
            <a:r>
              <a:rPr lang="fr-FR" sz="1700" dirty="0"/>
              <a:t> Reap, annexés par le Siam en 1795</a:t>
            </a:r>
          </a:p>
          <a:p>
            <a:r>
              <a:rPr lang="fr-FR" sz="1700" dirty="0"/>
              <a:t>NB : Saïgon et delta du Mékong occupés par le Viêt-Nam depuis 1759</a:t>
            </a:r>
          </a:p>
          <a:p>
            <a:r>
              <a:rPr lang="fr-FR" sz="1700" dirty="0"/>
              <a:t>Deux royaumes à terme menacés de disparition…</a:t>
            </a:r>
          </a:p>
          <a:p>
            <a:endParaRPr lang="fr-FR" sz="1700" dirty="0"/>
          </a:p>
          <a:p>
            <a:r>
              <a:rPr lang="fr-FR" sz="1700" dirty="0"/>
              <a:t>b) Depuis le XVIIe siècle, une présence française de missionnaires catholiques</a:t>
            </a:r>
          </a:p>
          <a:p>
            <a:r>
              <a:rPr lang="fr-FR" sz="1700" dirty="0"/>
              <a:t>Quatre noms…</a:t>
            </a:r>
          </a:p>
          <a:p>
            <a:endParaRPr lang="fr-FR" sz="1600" dirty="0"/>
          </a:p>
          <a:p>
            <a:r>
              <a:rPr lang="fr-FR" sz="1700" dirty="0"/>
              <a:t>*1624-45 : Venant de Macao portugais, le jésuite </a:t>
            </a:r>
            <a:r>
              <a:rPr lang="fr-FR" sz="1700" u="sng" dirty="0"/>
              <a:t>Alexandre de Rhodes</a:t>
            </a:r>
            <a:endParaRPr lang="fr-FR" sz="1700" dirty="0"/>
          </a:p>
          <a:p>
            <a:r>
              <a:rPr lang="fr-FR" sz="1700" dirty="0"/>
              <a:t>Il met au point la graphie latine </a:t>
            </a:r>
            <a:r>
              <a:rPr lang="fr-FR" sz="1700" i="1" dirty="0" err="1"/>
              <a:t>quoc</a:t>
            </a:r>
            <a:r>
              <a:rPr lang="fr-FR" sz="1700" i="1" dirty="0"/>
              <a:t> </a:t>
            </a:r>
            <a:r>
              <a:rPr lang="fr-FR" sz="1700" i="1" dirty="0" err="1"/>
              <a:t>ngu</a:t>
            </a:r>
            <a:endParaRPr lang="fr-FR" sz="1700" dirty="0"/>
          </a:p>
          <a:p>
            <a:r>
              <a:rPr lang="fr-FR" sz="1700" dirty="0"/>
              <a:t>Ce qui facilite les 1</a:t>
            </a:r>
            <a:r>
              <a:rPr lang="fr-FR" sz="1700" baseline="30000" dirty="0"/>
              <a:t>ères</a:t>
            </a:r>
            <a:r>
              <a:rPr lang="fr-FR" sz="1700" dirty="0"/>
              <a:t> évangélisations</a:t>
            </a:r>
          </a:p>
          <a:p>
            <a:endParaRPr lang="fr-FR" sz="1000" dirty="0"/>
          </a:p>
          <a:p>
            <a:r>
              <a:rPr lang="fr-FR" sz="1700" dirty="0"/>
              <a:t>*1662 : Arrivée des 1</a:t>
            </a:r>
            <a:r>
              <a:rPr lang="fr-FR" sz="1700" baseline="30000" dirty="0"/>
              <a:t>ers</a:t>
            </a:r>
            <a:r>
              <a:rPr lang="fr-FR" sz="1700" dirty="0"/>
              <a:t> évêques des Missions étrangères de Paris (MEP)</a:t>
            </a:r>
          </a:p>
          <a:p>
            <a:r>
              <a:rPr lang="fr-FR" sz="1700" dirty="0"/>
              <a:t>Indépendants des Portugais, </a:t>
            </a:r>
            <a:r>
              <a:rPr lang="fr-FR" sz="1700" u="sng" dirty="0"/>
              <a:t>Pierre Lambert de La Motte</a:t>
            </a:r>
            <a:r>
              <a:rPr lang="fr-FR" sz="1700" dirty="0"/>
              <a:t> et </a:t>
            </a:r>
            <a:r>
              <a:rPr lang="fr-FR" sz="1700" u="sng" dirty="0"/>
              <a:t>François </a:t>
            </a:r>
            <a:r>
              <a:rPr lang="fr-FR" sz="1700" u="sng" dirty="0" err="1"/>
              <a:t>Pallu</a:t>
            </a:r>
            <a:endParaRPr lang="fr-FR" sz="1700" dirty="0"/>
          </a:p>
          <a:p>
            <a:endParaRPr lang="fr-FR" sz="1000" dirty="0"/>
          </a:p>
          <a:p>
            <a:r>
              <a:rPr lang="fr-FR" sz="1700" dirty="0"/>
              <a:t>*Et enfin, dans un Viêt-Nam divisé depuis 1674</a:t>
            </a:r>
          </a:p>
          <a:p>
            <a:r>
              <a:rPr lang="fr-FR" sz="1700" dirty="0"/>
              <a:t>Entre les Trinh au </a:t>
            </a:r>
            <a:r>
              <a:rPr lang="fr-FR" sz="1700" i="1" dirty="0"/>
              <a:t>Tonkin</a:t>
            </a:r>
            <a:r>
              <a:rPr lang="fr-FR" sz="1700" dirty="0"/>
              <a:t>, opposés aux Nguyen en </a:t>
            </a:r>
            <a:r>
              <a:rPr lang="fr-FR" sz="1700" i="1" dirty="0"/>
              <a:t>Cochinchine</a:t>
            </a:r>
          </a:p>
          <a:p>
            <a:r>
              <a:rPr lang="fr-FR" sz="1700" dirty="0"/>
              <a:t>*1778-88 : L’évêque français </a:t>
            </a:r>
            <a:r>
              <a:rPr lang="fr-FR" sz="1700" u="sng" dirty="0"/>
              <a:t>Pierre </a:t>
            </a:r>
            <a:r>
              <a:rPr lang="fr-FR" sz="1700" u="sng" dirty="0" err="1"/>
              <a:t>Pigneau</a:t>
            </a:r>
            <a:r>
              <a:rPr lang="fr-FR" sz="1700" u="sng" dirty="0"/>
              <a:t> de </a:t>
            </a:r>
            <a:r>
              <a:rPr lang="fr-FR" sz="1700" u="sng" dirty="0" err="1"/>
              <a:t>Behaine</a:t>
            </a:r>
            <a:endParaRPr lang="fr-FR" sz="1700" dirty="0"/>
          </a:p>
          <a:p>
            <a:r>
              <a:rPr lang="fr-FR" sz="1700" dirty="0"/>
              <a:t>Aide le prince </a:t>
            </a:r>
            <a:r>
              <a:rPr lang="fr-FR" sz="1700" u="sng" dirty="0"/>
              <a:t>Nguyen Anh</a:t>
            </a:r>
            <a:r>
              <a:rPr lang="fr-FR" sz="1700" dirty="0"/>
              <a:t> à reprendre Saïgon</a:t>
            </a:r>
          </a:p>
          <a:p>
            <a:endParaRPr lang="fr-FR" sz="1000" dirty="0"/>
          </a:p>
          <a:p>
            <a:r>
              <a:rPr lang="fr-FR" sz="1700" dirty="0"/>
              <a:t>*Résultat : 1800 : Une importante communauté catholique au Viêt-Nam…</a:t>
            </a:r>
          </a:p>
        </p:txBody>
      </p:sp>
      <p:pic>
        <p:nvPicPr>
          <p:cNvPr id="4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C6570A2D-5252-A06A-A1D7-7038CC3C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B82B6FF-4B36-6D9C-2DC2-B2A105AB575E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F1B8054-2C00-5622-2401-46E01749E21E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7E28B8-D0DD-F3AF-147E-6762C83F82B9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39138D5-785C-DC47-100F-74DB61D1C2FF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74D9068-70B3-2A4A-7BBB-98F32141FCC4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4844EF3-162C-8C36-8FA8-FB449B27BEF6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C4FCA96-4C61-8DFE-EAFF-9560B1B7C39B}"/>
              </a:ext>
            </a:extLst>
          </p:cNvPr>
          <p:cNvSpPr/>
          <p:nvPr/>
        </p:nvSpPr>
        <p:spPr>
          <a:xfrm>
            <a:off x="11114869" y="285295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6F75FDD-9AA2-036C-E61C-FA5B596CD5FE}"/>
              </a:ext>
            </a:extLst>
          </p:cNvPr>
          <p:cNvSpPr/>
          <p:nvPr/>
        </p:nvSpPr>
        <p:spPr>
          <a:xfrm>
            <a:off x="9934176" y="3825148"/>
            <a:ext cx="917467" cy="7515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462E8EA-DB11-19CB-A286-F75862A529C3}"/>
              </a:ext>
            </a:extLst>
          </p:cNvPr>
          <p:cNvSpPr/>
          <p:nvPr/>
        </p:nvSpPr>
        <p:spPr>
          <a:xfrm>
            <a:off x="10266611" y="35335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1F6681F-FB19-A60B-E283-4F23692ADA01}"/>
              </a:ext>
            </a:extLst>
          </p:cNvPr>
          <p:cNvSpPr/>
          <p:nvPr/>
        </p:nvSpPr>
        <p:spPr>
          <a:xfrm>
            <a:off x="9754789" y="373727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6EDDAF3-62D7-E02B-4A50-9B6CE6771A85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9A82530-8DE2-B902-F211-377E536C49C4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A34B0E7-280C-CA24-E22D-581F4DD3B280}"/>
              </a:ext>
            </a:extLst>
          </p:cNvPr>
          <p:cNvSpPr/>
          <p:nvPr/>
        </p:nvSpPr>
        <p:spPr>
          <a:xfrm>
            <a:off x="9321031" y="1427019"/>
            <a:ext cx="1077821" cy="11518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4C443BF-35ED-3BA1-AB39-25E0CC6ECC84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20F8F80-4E63-A565-9C06-34EE55719AA5}"/>
              </a:ext>
            </a:extLst>
          </p:cNvPr>
          <p:cNvCxnSpPr>
            <a:cxnSpLocks/>
          </p:cNvCxnSpPr>
          <p:nvPr/>
        </p:nvCxnSpPr>
        <p:spPr>
          <a:xfrm flipV="1">
            <a:off x="10549041" y="2477265"/>
            <a:ext cx="367655" cy="2291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4192114-6B19-874A-4BDE-7AFAC40A9FCA}"/>
              </a:ext>
            </a:extLst>
          </p:cNvPr>
          <p:cNvSpPr/>
          <p:nvPr/>
        </p:nvSpPr>
        <p:spPr>
          <a:xfrm rot="20299175">
            <a:off x="10309697" y="2150572"/>
            <a:ext cx="423494" cy="13282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93001F7-27CE-A6E1-A11B-E60F46C3794F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908898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94367</TotalTime>
  <Words>4469</Words>
  <Application>Microsoft Office PowerPoint</Application>
  <PresentationFormat>Grand écran</PresentationFormat>
  <Paragraphs>640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27 mai 2025 (14/15) Mardi 10 juin 2025 (15/15)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10 juin 2025 (15/15)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 Suite et fin...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735</cp:revision>
  <dcterms:created xsi:type="dcterms:W3CDTF">2023-07-15T08:08:34Z</dcterms:created>
  <dcterms:modified xsi:type="dcterms:W3CDTF">2025-06-10T10:39:06Z</dcterms:modified>
</cp:coreProperties>
</file>