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13377" r:id="rId2"/>
    <p:sldId id="13520" r:id="rId3"/>
    <p:sldId id="13644" r:id="rId4"/>
    <p:sldId id="13514" r:id="rId5"/>
    <p:sldId id="13522" r:id="rId6"/>
    <p:sldId id="13521" r:id="rId7"/>
    <p:sldId id="13511" r:id="rId8"/>
    <p:sldId id="13512" r:id="rId9"/>
    <p:sldId id="1005" r:id="rId10"/>
    <p:sldId id="13390" r:id="rId11"/>
    <p:sldId id="13378" r:id="rId12"/>
    <p:sldId id="13379" r:id="rId13"/>
    <p:sldId id="13389" r:id="rId14"/>
    <p:sldId id="13509" r:id="rId15"/>
    <p:sldId id="13380" r:id="rId16"/>
    <p:sldId id="13440" r:id="rId17"/>
    <p:sldId id="964" r:id="rId18"/>
    <p:sldId id="13382" r:id="rId19"/>
    <p:sldId id="12604" r:id="rId20"/>
    <p:sldId id="13539" r:id="rId21"/>
    <p:sldId id="13392" r:id="rId22"/>
    <p:sldId id="13393" r:id="rId23"/>
    <p:sldId id="13383" r:id="rId24"/>
    <p:sldId id="13394" r:id="rId25"/>
    <p:sldId id="13385" r:id="rId26"/>
    <p:sldId id="13386" r:id="rId27"/>
    <p:sldId id="13384" r:id="rId28"/>
    <p:sldId id="13387" r:id="rId29"/>
    <p:sldId id="13388" r:id="rId30"/>
    <p:sldId id="13515" r:id="rId31"/>
    <p:sldId id="13516" r:id="rId32"/>
    <p:sldId id="13395" r:id="rId33"/>
    <p:sldId id="13398" r:id="rId34"/>
    <p:sldId id="965" r:id="rId35"/>
    <p:sldId id="13396" r:id="rId36"/>
    <p:sldId id="13441" r:id="rId37"/>
    <p:sldId id="13432" r:id="rId38"/>
    <p:sldId id="13540" r:id="rId39"/>
    <p:sldId id="13645" r:id="rId40"/>
    <p:sldId id="966" r:id="rId41"/>
    <p:sldId id="967" r:id="rId42"/>
    <p:sldId id="13397" r:id="rId43"/>
    <p:sldId id="13399" r:id="rId44"/>
    <p:sldId id="13442" r:id="rId45"/>
    <p:sldId id="13443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28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8E9C73-3296-4C6B-B58E-2389177D7177}"/>
    <pc:docChg chg="custSel addSld delSld modSld">
      <pc:chgData name="Christophe JENTA" userId="8d1209f4831e9c53" providerId="LiveId" clId="{3C8E9C73-3296-4C6B-B58E-2389177D7177}" dt="2025-06-10T10:48:57.221" v="17" actId="478"/>
      <pc:docMkLst>
        <pc:docMk/>
      </pc:docMkLst>
      <pc:sldChg chg="add">
        <pc:chgData name="Christophe JENTA" userId="8d1209f4831e9c53" providerId="LiveId" clId="{3C8E9C73-3296-4C6B-B58E-2389177D7177}" dt="2025-06-10T10:47:27.766" v="1"/>
        <pc:sldMkLst>
          <pc:docMk/>
          <pc:sldMk cId="1045947826" sldId="96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412425164" sldId="965"/>
        </pc:sldMkLst>
      </pc:sldChg>
      <pc:sldChg chg="delSp add">
        <pc:chgData name="Christophe JENTA" userId="8d1209f4831e9c53" providerId="LiveId" clId="{3C8E9C73-3296-4C6B-B58E-2389177D7177}" dt="2025-06-10T10:48:45.608" v="15" actId="478"/>
        <pc:sldMkLst>
          <pc:docMk/>
          <pc:sldMk cId="2442379234" sldId="96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58252710" sldId="96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976005398" sldId="96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24536082" sldId="100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63856911" sldId="100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679908303" sldId="1260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988468440" sldId="1260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12256188" sldId="1260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520289311" sldId="126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1355647" sldId="1262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074075089" sldId="131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437782784" sldId="131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542721837" sldId="1314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21153509" sldId="1314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15686399" sldId="131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4115678857" sldId="1314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02108402" sldId="13146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57972018" sldId="1316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895587533" sldId="131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631628354" sldId="1318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45010697" sldId="1318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62548557" sldId="1318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299339616" sldId="1318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497594121" sldId="1318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415555628" sldId="1323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606288082" sldId="13240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323752398" sldId="1326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159644968" sldId="132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747429759" sldId="13263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249896720" sldId="13325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017409313" sldId="13348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1706699578" sldId="13349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931051633" sldId="1336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207810703" sldId="1337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13934984" sldId="1337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2707305" sldId="1337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147839828" sldId="1337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77704734" sldId="1338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568058574" sldId="13382"/>
        </pc:sldMkLst>
      </pc:sldChg>
      <pc:sldChg chg="delSp add mod">
        <pc:chgData name="Christophe JENTA" userId="8d1209f4831e9c53" providerId="LiveId" clId="{3C8E9C73-3296-4C6B-B58E-2389177D7177}" dt="2025-06-10T10:48:32.117" v="9" actId="478"/>
        <pc:sldMkLst>
          <pc:docMk/>
          <pc:sldMk cId="3912159923" sldId="1338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12527783" sldId="1338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61922297" sldId="13385"/>
        </pc:sldMkLst>
      </pc:sldChg>
      <pc:sldChg chg="delSp add mod">
        <pc:chgData name="Christophe JENTA" userId="8d1209f4831e9c53" providerId="LiveId" clId="{3C8E9C73-3296-4C6B-B58E-2389177D7177}" dt="2025-06-10T10:48:35.345" v="11" actId="478"/>
        <pc:sldMkLst>
          <pc:docMk/>
          <pc:sldMk cId="2148736882" sldId="1338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28833088" sldId="1338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25430845" sldId="1338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57242644" sldId="13389"/>
        </pc:sldMkLst>
      </pc:sldChg>
      <pc:sldChg chg="delSp add mod">
        <pc:chgData name="Christophe JENTA" userId="8d1209f4831e9c53" providerId="LiveId" clId="{3C8E9C73-3296-4C6B-B58E-2389177D7177}" dt="2025-06-10T10:48:16.645" v="4" actId="478"/>
        <pc:sldMkLst>
          <pc:docMk/>
          <pc:sldMk cId="2364046885" sldId="13390"/>
        </pc:sldMkLst>
      </pc:sldChg>
      <pc:sldChg chg="delSp add mod">
        <pc:chgData name="Christophe JENTA" userId="8d1209f4831e9c53" providerId="LiveId" clId="{3C8E9C73-3296-4C6B-B58E-2389177D7177}" dt="2025-06-10T10:48:29.316" v="7" actId="478"/>
        <pc:sldMkLst>
          <pc:docMk/>
          <pc:sldMk cId="1533061526" sldId="1339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46006424" sldId="1339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37593991" sldId="13394"/>
        </pc:sldMkLst>
      </pc:sldChg>
      <pc:sldChg chg="delSp add mod">
        <pc:chgData name="Christophe JENTA" userId="8d1209f4831e9c53" providerId="LiveId" clId="{3C8E9C73-3296-4C6B-B58E-2389177D7177}" dt="2025-06-10T10:48:39.032" v="12" actId="478"/>
        <pc:sldMkLst>
          <pc:docMk/>
          <pc:sldMk cId="2332704537" sldId="1339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16121534" sldId="1339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8188122" sldId="13397"/>
        </pc:sldMkLst>
      </pc:sldChg>
      <pc:sldChg chg="delSp add mod">
        <pc:chgData name="Christophe JENTA" userId="8d1209f4831e9c53" providerId="LiveId" clId="{3C8E9C73-3296-4C6B-B58E-2389177D7177}" dt="2025-06-10T10:48:40.545" v="13" actId="478"/>
        <pc:sldMkLst>
          <pc:docMk/>
          <pc:sldMk cId="49757820" sldId="13398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433211934" sldId="1339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982531123" sldId="1340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775159826" sldId="1340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070160904" sldId="134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40547904" sldId="13403"/>
        </pc:sldMkLst>
      </pc:sldChg>
      <pc:sldChg chg="delSp modSp add mod">
        <pc:chgData name="Christophe JENTA" userId="8d1209f4831e9c53" providerId="LiveId" clId="{3C8E9C73-3296-4C6B-B58E-2389177D7177}" dt="2025-06-10T10:48:57.221" v="17" actId="478"/>
        <pc:sldMkLst>
          <pc:docMk/>
          <pc:sldMk cId="2212204666" sldId="13407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01032918" sldId="13432"/>
        </pc:sldMkLst>
      </pc:sldChg>
      <pc:sldChg chg="delSp add mod">
        <pc:chgData name="Christophe JENTA" userId="8d1209f4831e9c53" providerId="LiveId" clId="{3C8E9C73-3296-4C6B-B58E-2389177D7177}" dt="2025-06-10T10:48:24.275" v="6" actId="478"/>
        <pc:sldMkLst>
          <pc:docMk/>
          <pc:sldMk cId="792756286" sldId="13440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255899082" sldId="1344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0834603" sldId="1344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630199087" sldId="1344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395981192" sldId="1344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654905709" sldId="13462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2310936362" sldId="1346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384410676" sldId="13473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367615530" sldId="13474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3804630496" sldId="13491"/>
        </pc:sldMkLst>
      </pc:sldChg>
      <pc:sldChg chg="del">
        <pc:chgData name="Christophe JENTA" userId="8d1209f4831e9c53" providerId="LiveId" clId="{3C8E9C73-3296-4C6B-B58E-2389177D7177}" dt="2025-06-10T10:47:24.818" v="0" actId="47"/>
        <pc:sldMkLst>
          <pc:docMk/>
          <pc:sldMk cId="938666023" sldId="13501"/>
        </pc:sldMkLst>
      </pc:sldChg>
      <pc:sldChg chg="add">
        <pc:chgData name="Christophe JENTA" userId="8d1209f4831e9c53" providerId="LiveId" clId="{3C8E9C73-3296-4C6B-B58E-2389177D7177}" dt="2025-06-10T10:48:01.422" v="2"/>
        <pc:sldMkLst>
          <pc:docMk/>
          <pc:sldMk cId="3024607188" sldId="1350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889438135" sldId="13505"/>
        </pc:sldMkLst>
      </pc:sldChg>
      <pc:sldChg chg="delSp add mod">
        <pc:chgData name="Christophe JENTA" userId="8d1209f4831e9c53" providerId="LiveId" clId="{3C8E9C73-3296-4C6B-B58E-2389177D7177}" dt="2025-06-10T10:48:21.631" v="5" actId="478"/>
        <pc:sldMkLst>
          <pc:docMk/>
          <pc:sldMk cId="3361087432" sldId="13509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1580758641" sldId="1351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796412860" sldId="1351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281201093" sldId="13514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2733976841" sldId="13515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479313224" sldId="13516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27618932" sldId="13520"/>
        </pc:sldMkLst>
      </pc:sldChg>
      <pc:sldChg chg="delSp add mod">
        <pc:chgData name="Christophe JENTA" userId="8d1209f4831e9c53" providerId="LiveId" clId="{3C8E9C73-3296-4C6B-B58E-2389177D7177}" dt="2025-06-10T10:48:13.507" v="3" actId="478"/>
        <pc:sldMkLst>
          <pc:docMk/>
          <pc:sldMk cId="2249852910" sldId="13521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030797996" sldId="13522"/>
        </pc:sldMkLst>
      </pc:sldChg>
      <pc:sldChg chg="add">
        <pc:chgData name="Christophe JENTA" userId="8d1209f4831e9c53" providerId="LiveId" clId="{3C8E9C73-3296-4C6B-B58E-2389177D7177}" dt="2025-06-10T10:47:27.766" v="1"/>
        <pc:sldMkLst>
          <pc:docMk/>
          <pc:sldMk cId="3174441396" sldId="13527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EC0570B5-EFBF-4A9F-B725-229662DC59FE}"/>
    <pc:docChg chg="delSld">
      <pc:chgData name="Christophe JENTA" userId="8d1209f4831e9c53" providerId="LiveId" clId="{EC0570B5-EFBF-4A9F-B725-229662DC59FE}" dt="2025-06-10T10:55:43.793" v="50" actId="47"/>
      <pc:docMkLst>
        <pc:docMk/>
      </pc:docMkLst>
      <pc:sldChg chg="del">
        <pc:chgData name="Christophe JENTA" userId="8d1209f4831e9c53" providerId="LiveId" clId="{EC0570B5-EFBF-4A9F-B725-229662DC59FE}" dt="2025-06-10T10:54:42.183" v="35" actId="47"/>
        <pc:sldMkLst>
          <pc:docMk/>
          <pc:sldMk cId="1045947826" sldId="964"/>
        </pc:sldMkLst>
      </pc:sldChg>
      <pc:sldChg chg="del">
        <pc:chgData name="Christophe JENTA" userId="8d1209f4831e9c53" providerId="LiveId" clId="{EC0570B5-EFBF-4A9F-B725-229662DC59FE}" dt="2025-06-10T10:53:04.419" v="19" actId="47"/>
        <pc:sldMkLst>
          <pc:docMk/>
          <pc:sldMk cId="3412425164" sldId="965"/>
        </pc:sldMkLst>
      </pc:sldChg>
      <pc:sldChg chg="del">
        <pc:chgData name="Christophe JENTA" userId="8d1209f4831e9c53" providerId="LiveId" clId="{EC0570B5-EFBF-4A9F-B725-229662DC59FE}" dt="2025-06-10T10:52:33.177" v="15" actId="47"/>
        <pc:sldMkLst>
          <pc:docMk/>
          <pc:sldMk cId="2442379234" sldId="966"/>
        </pc:sldMkLst>
      </pc:sldChg>
      <pc:sldChg chg="del">
        <pc:chgData name="Christophe JENTA" userId="8d1209f4831e9c53" providerId="LiveId" clId="{EC0570B5-EFBF-4A9F-B725-229662DC59FE}" dt="2025-06-10T10:52:32.741" v="14" actId="47"/>
        <pc:sldMkLst>
          <pc:docMk/>
          <pc:sldMk cId="3058252710" sldId="967"/>
        </pc:sldMkLst>
      </pc:sldChg>
      <pc:sldChg chg="del">
        <pc:chgData name="Christophe JENTA" userId="8d1209f4831e9c53" providerId="LiveId" clId="{EC0570B5-EFBF-4A9F-B725-229662DC59FE}" dt="2025-06-10T10:51:51.056" v="0" actId="47"/>
        <pc:sldMkLst>
          <pc:docMk/>
          <pc:sldMk cId="976005398" sldId="968"/>
        </pc:sldMkLst>
      </pc:sldChg>
      <pc:sldChg chg="del">
        <pc:chgData name="Christophe JENTA" userId="8d1209f4831e9c53" providerId="LiveId" clId="{EC0570B5-EFBF-4A9F-B725-229662DC59FE}" dt="2025-06-10T10:55:21.432" v="43" actId="47"/>
        <pc:sldMkLst>
          <pc:docMk/>
          <pc:sldMk cId="2324536082" sldId="1005"/>
        </pc:sldMkLst>
      </pc:sldChg>
      <pc:sldChg chg="del">
        <pc:chgData name="Christophe JENTA" userId="8d1209f4831e9c53" providerId="LiveId" clId="{EC0570B5-EFBF-4A9F-B725-229662DC59FE}" dt="2025-06-10T10:51:53.158" v="3" actId="47"/>
        <pc:sldMkLst>
          <pc:docMk/>
          <pc:sldMk cId="3363856911" sldId="1006"/>
        </pc:sldMkLst>
      </pc:sldChg>
      <pc:sldChg chg="del">
        <pc:chgData name="Christophe JENTA" userId="8d1209f4831e9c53" providerId="LiveId" clId="{EC0570B5-EFBF-4A9F-B725-229662DC59FE}" dt="2025-06-10T10:54:26.426" v="33" actId="47"/>
        <pc:sldMkLst>
          <pc:docMk/>
          <pc:sldMk cId="679908303" sldId="12604"/>
        </pc:sldMkLst>
      </pc:sldChg>
      <pc:sldChg chg="del">
        <pc:chgData name="Christophe JENTA" userId="8d1209f4831e9c53" providerId="LiveId" clId="{EC0570B5-EFBF-4A9F-B725-229662DC59FE}" dt="2025-06-10T10:55:43.793" v="50" actId="47"/>
        <pc:sldMkLst>
          <pc:docMk/>
          <pc:sldMk cId="2013934984" sldId="13377"/>
        </pc:sldMkLst>
      </pc:sldChg>
      <pc:sldChg chg="del">
        <pc:chgData name="Christophe JENTA" userId="8d1209f4831e9c53" providerId="LiveId" clId="{EC0570B5-EFBF-4A9F-B725-229662DC59FE}" dt="2025-06-10T10:55:05.805" v="41" actId="47"/>
        <pc:sldMkLst>
          <pc:docMk/>
          <pc:sldMk cId="2732707305" sldId="13378"/>
        </pc:sldMkLst>
      </pc:sldChg>
      <pc:sldChg chg="del">
        <pc:chgData name="Christophe JENTA" userId="8d1209f4831e9c53" providerId="LiveId" clId="{EC0570B5-EFBF-4A9F-B725-229662DC59FE}" dt="2025-06-10T10:55:04.531" v="40" actId="47"/>
        <pc:sldMkLst>
          <pc:docMk/>
          <pc:sldMk cId="1147839828" sldId="13379"/>
        </pc:sldMkLst>
      </pc:sldChg>
      <pc:sldChg chg="del">
        <pc:chgData name="Christophe JENTA" userId="8d1209f4831e9c53" providerId="LiveId" clId="{EC0570B5-EFBF-4A9F-B725-229662DC59FE}" dt="2025-06-10T10:54:53.743" v="37" actId="47"/>
        <pc:sldMkLst>
          <pc:docMk/>
          <pc:sldMk cId="3977704734" sldId="13380"/>
        </pc:sldMkLst>
      </pc:sldChg>
      <pc:sldChg chg="del">
        <pc:chgData name="Christophe JENTA" userId="8d1209f4831e9c53" providerId="LiveId" clId="{EC0570B5-EFBF-4A9F-B725-229662DC59FE}" dt="2025-06-10T10:54:29.047" v="34" actId="47"/>
        <pc:sldMkLst>
          <pc:docMk/>
          <pc:sldMk cId="2568058574" sldId="13382"/>
        </pc:sldMkLst>
      </pc:sldChg>
      <pc:sldChg chg="del">
        <pc:chgData name="Christophe JENTA" userId="8d1209f4831e9c53" providerId="LiveId" clId="{EC0570B5-EFBF-4A9F-B725-229662DC59FE}" dt="2025-06-10T10:54:11.980" v="30" actId="47"/>
        <pc:sldMkLst>
          <pc:docMk/>
          <pc:sldMk cId="3912159923" sldId="13383"/>
        </pc:sldMkLst>
      </pc:sldChg>
      <pc:sldChg chg="del">
        <pc:chgData name="Christophe JENTA" userId="8d1209f4831e9c53" providerId="LiveId" clId="{EC0570B5-EFBF-4A9F-B725-229662DC59FE}" dt="2025-06-10T10:53:44.485" v="26" actId="47"/>
        <pc:sldMkLst>
          <pc:docMk/>
          <pc:sldMk cId="4212527783" sldId="13384"/>
        </pc:sldMkLst>
      </pc:sldChg>
      <pc:sldChg chg="del">
        <pc:chgData name="Christophe JENTA" userId="8d1209f4831e9c53" providerId="LiveId" clId="{EC0570B5-EFBF-4A9F-B725-229662DC59FE}" dt="2025-06-10T10:53:57.023" v="28" actId="47"/>
        <pc:sldMkLst>
          <pc:docMk/>
          <pc:sldMk cId="461922297" sldId="13385"/>
        </pc:sldMkLst>
      </pc:sldChg>
      <pc:sldChg chg="del">
        <pc:chgData name="Christophe JENTA" userId="8d1209f4831e9c53" providerId="LiveId" clId="{EC0570B5-EFBF-4A9F-B725-229662DC59FE}" dt="2025-06-10T10:53:45.860" v="27" actId="47"/>
        <pc:sldMkLst>
          <pc:docMk/>
          <pc:sldMk cId="2148736882" sldId="13386"/>
        </pc:sldMkLst>
      </pc:sldChg>
      <pc:sldChg chg="del">
        <pc:chgData name="Christophe JENTA" userId="8d1209f4831e9c53" providerId="LiveId" clId="{EC0570B5-EFBF-4A9F-B725-229662DC59FE}" dt="2025-06-10T10:53:34.704" v="25" actId="47"/>
        <pc:sldMkLst>
          <pc:docMk/>
          <pc:sldMk cId="4228833088" sldId="13387"/>
        </pc:sldMkLst>
      </pc:sldChg>
      <pc:sldChg chg="del">
        <pc:chgData name="Christophe JENTA" userId="8d1209f4831e9c53" providerId="LiveId" clId="{EC0570B5-EFBF-4A9F-B725-229662DC59FE}" dt="2025-06-10T10:53:33.714" v="24" actId="47"/>
        <pc:sldMkLst>
          <pc:docMk/>
          <pc:sldMk cId="2425430845" sldId="13388"/>
        </pc:sldMkLst>
      </pc:sldChg>
      <pc:sldChg chg="del">
        <pc:chgData name="Christophe JENTA" userId="8d1209f4831e9c53" providerId="LiveId" clId="{EC0570B5-EFBF-4A9F-B725-229662DC59FE}" dt="2025-06-10T10:54:55.016" v="39" actId="47"/>
        <pc:sldMkLst>
          <pc:docMk/>
          <pc:sldMk cId="2357242644" sldId="13389"/>
        </pc:sldMkLst>
      </pc:sldChg>
      <pc:sldChg chg="del">
        <pc:chgData name="Christophe JENTA" userId="8d1209f4831e9c53" providerId="LiveId" clId="{EC0570B5-EFBF-4A9F-B725-229662DC59FE}" dt="2025-06-10T10:55:20.669" v="42" actId="47"/>
        <pc:sldMkLst>
          <pc:docMk/>
          <pc:sldMk cId="2364046885" sldId="13390"/>
        </pc:sldMkLst>
      </pc:sldChg>
      <pc:sldChg chg="del">
        <pc:chgData name="Christophe JENTA" userId="8d1209f4831e9c53" providerId="LiveId" clId="{EC0570B5-EFBF-4A9F-B725-229662DC59FE}" dt="2025-06-10T10:54:13.672" v="32" actId="47"/>
        <pc:sldMkLst>
          <pc:docMk/>
          <pc:sldMk cId="1533061526" sldId="13392"/>
        </pc:sldMkLst>
      </pc:sldChg>
      <pc:sldChg chg="del">
        <pc:chgData name="Christophe JENTA" userId="8d1209f4831e9c53" providerId="LiveId" clId="{EC0570B5-EFBF-4A9F-B725-229662DC59FE}" dt="2025-06-10T10:54:12.700" v="31" actId="47"/>
        <pc:sldMkLst>
          <pc:docMk/>
          <pc:sldMk cId="4246006424" sldId="13393"/>
        </pc:sldMkLst>
      </pc:sldChg>
      <pc:sldChg chg="del">
        <pc:chgData name="Christophe JENTA" userId="8d1209f4831e9c53" providerId="LiveId" clId="{EC0570B5-EFBF-4A9F-B725-229662DC59FE}" dt="2025-06-10T10:53:58.373" v="29" actId="47"/>
        <pc:sldMkLst>
          <pc:docMk/>
          <pc:sldMk cId="1337593991" sldId="13394"/>
        </pc:sldMkLst>
      </pc:sldChg>
      <pc:sldChg chg="del">
        <pc:chgData name="Christophe JENTA" userId="8d1209f4831e9c53" providerId="LiveId" clId="{EC0570B5-EFBF-4A9F-B725-229662DC59FE}" dt="2025-06-10T10:53:21.810" v="21" actId="47"/>
        <pc:sldMkLst>
          <pc:docMk/>
          <pc:sldMk cId="2332704537" sldId="13395"/>
        </pc:sldMkLst>
      </pc:sldChg>
      <pc:sldChg chg="del">
        <pc:chgData name="Christophe JENTA" userId="8d1209f4831e9c53" providerId="LiveId" clId="{EC0570B5-EFBF-4A9F-B725-229662DC59FE}" dt="2025-06-10T10:53:03.491" v="18" actId="47"/>
        <pc:sldMkLst>
          <pc:docMk/>
          <pc:sldMk cId="1316121534" sldId="13396"/>
        </pc:sldMkLst>
      </pc:sldChg>
      <pc:sldChg chg="del">
        <pc:chgData name="Christophe JENTA" userId="8d1209f4831e9c53" providerId="LiveId" clId="{EC0570B5-EFBF-4A9F-B725-229662DC59FE}" dt="2025-06-10T10:52:30.918" v="13" actId="47"/>
        <pc:sldMkLst>
          <pc:docMk/>
          <pc:sldMk cId="3288188122" sldId="13397"/>
        </pc:sldMkLst>
      </pc:sldChg>
      <pc:sldChg chg="del">
        <pc:chgData name="Christophe JENTA" userId="8d1209f4831e9c53" providerId="LiveId" clId="{EC0570B5-EFBF-4A9F-B725-229662DC59FE}" dt="2025-06-10T10:53:05.560" v="20" actId="47"/>
        <pc:sldMkLst>
          <pc:docMk/>
          <pc:sldMk cId="49757820" sldId="13398"/>
        </pc:sldMkLst>
      </pc:sldChg>
      <pc:sldChg chg="del">
        <pc:chgData name="Christophe JENTA" userId="8d1209f4831e9c53" providerId="LiveId" clId="{EC0570B5-EFBF-4A9F-B725-229662DC59FE}" dt="2025-06-10T10:52:16.694" v="12" actId="47"/>
        <pc:sldMkLst>
          <pc:docMk/>
          <pc:sldMk cId="2433211934" sldId="13399"/>
        </pc:sldMkLst>
      </pc:sldChg>
      <pc:sldChg chg="del">
        <pc:chgData name="Christophe JENTA" userId="8d1209f4831e9c53" providerId="LiveId" clId="{EC0570B5-EFBF-4A9F-B725-229662DC59FE}" dt="2025-06-10T10:51:57.623" v="8" actId="47"/>
        <pc:sldMkLst>
          <pc:docMk/>
          <pc:sldMk cId="3982531123" sldId="13400"/>
        </pc:sldMkLst>
      </pc:sldChg>
      <pc:sldChg chg="del">
        <pc:chgData name="Christophe JENTA" userId="8d1209f4831e9c53" providerId="LiveId" clId="{EC0570B5-EFBF-4A9F-B725-229662DC59FE}" dt="2025-06-10T10:51:54.507" v="5" actId="47"/>
        <pc:sldMkLst>
          <pc:docMk/>
          <pc:sldMk cId="1775159826" sldId="13401"/>
        </pc:sldMkLst>
      </pc:sldChg>
      <pc:sldChg chg="del">
        <pc:chgData name="Christophe JENTA" userId="8d1209f4831e9c53" providerId="LiveId" clId="{EC0570B5-EFBF-4A9F-B725-229662DC59FE}" dt="2025-06-10T10:51:53.731" v="4" actId="47"/>
        <pc:sldMkLst>
          <pc:docMk/>
          <pc:sldMk cId="2070160904" sldId="13402"/>
        </pc:sldMkLst>
      </pc:sldChg>
      <pc:sldChg chg="del">
        <pc:chgData name="Christophe JENTA" userId="8d1209f4831e9c53" providerId="LiveId" clId="{EC0570B5-EFBF-4A9F-B725-229662DC59FE}" dt="2025-06-10T10:51:52.443" v="2" actId="47"/>
        <pc:sldMkLst>
          <pc:docMk/>
          <pc:sldMk cId="3840547904" sldId="13403"/>
        </pc:sldMkLst>
      </pc:sldChg>
      <pc:sldChg chg="del">
        <pc:chgData name="Christophe JENTA" userId="8d1209f4831e9c53" providerId="LiveId" clId="{EC0570B5-EFBF-4A9F-B725-229662DC59FE}" dt="2025-06-10T10:51:52.019" v="1" actId="47"/>
        <pc:sldMkLst>
          <pc:docMk/>
          <pc:sldMk cId="2212204666" sldId="13407"/>
        </pc:sldMkLst>
      </pc:sldChg>
      <pc:sldChg chg="del">
        <pc:chgData name="Christophe JENTA" userId="8d1209f4831e9c53" providerId="LiveId" clId="{EC0570B5-EFBF-4A9F-B725-229662DC59FE}" dt="2025-06-10T10:52:44.625" v="16" actId="47"/>
        <pc:sldMkLst>
          <pc:docMk/>
          <pc:sldMk cId="1501032918" sldId="13432"/>
        </pc:sldMkLst>
      </pc:sldChg>
      <pc:sldChg chg="del">
        <pc:chgData name="Christophe JENTA" userId="8d1209f4831e9c53" providerId="LiveId" clId="{EC0570B5-EFBF-4A9F-B725-229662DC59FE}" dt="2025-06-10T10:54:44.224" v="36" actId="47"/>
        <pc:sldMkLst>
          <pc:docMk/>
          <pc:sldMk cId="792756286" sldId="13440"/>
        </pc:sldMkLst>
      </pc:sldChg>
      <pc:sldChg chg="del">
        <pc:chgData name="Christophe JENTA" userId="8d1209f4831e9c53" providerId="LiveId" clId="{EC0570B5-EFBF-4A9F-B725-229662DC59FE}" dt="2025-06-10T10:52:53.272" v="17" actId="47"/>
        <pc:sldMkLst>
          <pc:docMk/>
          <pc:sldMk cId="4255899082" sldId="13441"/>
        </pc:sldMkLst>
      </pc:sldChg>
      <pc:sldChg chg="del">
        <pc:chgData name="Christophe JENTA" userId="8d1209f4831e9c53" providerId="LiveId" clId="{EC0570B5-EFBF-4A9F-B725-229662DC59FE}" dt="2025-06-10T10:52:15.321" v="10" actId="47"/>
        <pc:sldMkLst>
          <pc:docMk/>
          <pc:sldMk cId="310834603" sldId="13442"/>
        </pc:sldMkLst>
      </pc:sldChg>
      <pc:sldChg chg="del">
        <pc:chgData name="Christophe JENTA" userId="8d1209f4831e9c53" providerId="LiveId" clId="{EC0570B5-EFBF-4A9F-B725-229662DC59FE}" dt="2025-06-10T10:51:58.969" v="9" actId="47"/>
        <pc:sldMkLst>
          <pc:docMk/>
          <pc:sldMk cId="2630199087" sldId="13443"/>
        </pc:sldMkLst>
      </pc:sldChg>
      <pc:sldChg chg="del">
        <pc:chgData name="Christophe JENTA" userId="8d1209f4831e9c53" providerId="LiveId" clId="{EC0570B5-EFBF-4A9F-B725-229662DC59FE}" dt="2025-06-10T10:51:56.663" v="7" actId="47"/>
        <pc:sldMkLst>
          <pc:docMk/>
          <pc:sldMk cId="1395981192" sldId="13444"/>
        </pc:sldMkLst>
      </pc:sldChg>
      <pc:sldChg chg="del">
        <pc:chgData name="Christophe JENTA" userId="8d1209f4831e9c53" providerId="LiveId" clId="{EC0570B5-EFBF-4A9F-B725-229662DC59FE}" dt="2025-06-10T10:51:55.283" v="6" actId="47"/>
        <pc:sldMkLst>
          <pc:docMk/>
          <pc:sldMk cId="1654905709" sldId="13462"/>
        </pc:sldMkLst>
      </pc:sldChg>
      <pc:sldChg chg="del">
        <pc:chgData name="Christophe JENTA" userId="8d1209f4831e9c53" providerId="LiveId" clId="{EC0570B5-EFBF-4A9F-B725-229662DC59FE}" dt="2025-06-10T10:52:15.925" v="11" actId="47"/>
        <pc:sldMkLst>
          <pc:docMk/>
          <pc:sldMk cId="3889438135" sldId="13505"/>
        </pc:sldMkLst>
      </pc:sldChg>
      <pc:sldChg chg="del">
        <pc:chgData name="Christophe JENTA" userId="8d1209f4831e9c53" providerId="LiveId" clId="{EC0570B5-EFBF-4A9F-B725-229662DC59FE}" dt="2025-06-10T10:54:54.439" v="38" actId="47"/>
        <pc:sldMkLst>
          <pc:docMk/>
          <pc:sldMk cId="3361087432" sldId="13509"/>
        </pc:sldMkLst>
      </pc:sldChg>
      <pc:sldChg chg="del">
        <pc:chgData name="Christophe JENTA" userId="8d1209f4831e9c53" providerId="LiveId" clId="{EC0570B5-EFBF-4A9F-B725-229662DC59FE}" dt="2025-06-10T10:55:31.369" v="45" actId="47"/>
        <pc:sldMkLst>
          <pc:docMk/>
          <pc:sldMk cId="1580758641" sldId="13511"/>
        </pc:sldMkLst>
      </pc:sldChg>
      <pc:sldChg chg="del">
        <pc:chgData name="Christophe JENTA" userId="8d1209f4831e9c53" providerId="LiveId" clId="{EC0570B5-EFBF-4A9F-B725-229662DC59FE}" dt="2025-06-10T10:55:21.905" v="44" actId="47"/>
        <pc:sldMkLst>
          <pc:docMk/>
          <pc:sldMk cId="3796412860" sldId="13512"/>
        </pc:sldMkLst>
      </pc:sldChg>
      <pc:sldChg chg="del">
        <pc:chgData name="Christophe JENTA" userId="8d1209f4831e9c53" providerId="LiveId" clId="{EC0570B5-EFBF-4A9F-B725-229662DC59FE}" dt="2025-06-10T10:55:42.608" v="48" actId="47"/>
        <pc:sldMkLst>
          <pc:docMk/>
          <pc:sldMk cId="3281201093" sldId="13514"/>
        </pc:sldMkLst>
      </pc:sldChg>
      <pc:sldChg chg="del">
        <pc:chgData name="Christophe JENTA" userId="8d1209f4831e9c53" providerId="LiveId" clId="{EC0570B5-EFBF-4A9F-B725-229662DC59FE}" dt="2025-06-10T10:53:32.878" v="23" actId="47"/>
        <pc:sldMkLst>
          <pc:docMk/>
          <pc:sldMk cId="2733976841" sldId="13515"/>
        </pc:sldMkLst>
      </pc:sldChg>
      <pc:sldChg chg="del">
        <pc:chgData name="Christophe JENTA" userId="8d1209f4831e9c53" providerId="LiveId" clId="{EC0570B5-EFBF-4A9F-B725-229662DC59FE}" dt="2025-06-10T10:53:23.311" v="22" actId="47"/>
        <pc:sldMkLst>
          <pc:docMk/>
          <pc:sldMk cId="479313224" sldId="13516"/>
        </pc:sldMkLst>
      </pc:sldChg>
      <pc:sldChg chg="del">
        <pc:chgData name="Christophe JENTA" userId="8d1209f4831e9c53" providerId="LiveId" clId="{EC0570B5-EFBF-4A9F-B725-229662DC59FE}" dt="2025-06-10T10:55:43.219" v="49" actId="47"/>
        <pc:sldMkLst>
          <pc:docMk/>
          <pc:sldMk cId="3127618932" sldId="13520"/>
        </pc:sldMkLst>
      </pc:sldChg>
      <pc:sldChg chg="del">
        <pc:chgData name="Christophe JENTA" userId="8d1209f4831e9c53" providerId="LiveId" clId="{EC0570B5-EFBF-4A9F-B725-229662DC59FE}" dt="2025-06-10T10:55:31.919" v="46" actId="47"/>
        <pc:sldMkLst>
          <pc:docMk/>
          <pc:sldMk cId="2249852910" sldId="13521"/>
        </pc:sldMkLst>
      </pc:sldChg>
      <pc:sldChg chg="del">
        <pc:chgData name="Christophe JENTA" userId="8d1209f4831e9c53" providerId="LiveId" clId="{EC0570B5-EFBF-4A9F-B725-229662DC59FE}" dt="2025-06-10T10:55:32.948" v="47" actId="47"/>
        <pc:sldMkLst>
          <pc:docMk/>
          <pc:sldMk cId="3030797996" sldId="13522"/>
        </pc:sldMkLst>
      </pc:sldChg>
    </pc:docChg>
  </pc:docChgLst>
  <pc:docChgLst>
    <pc:chgData name="Christophe JENTA" userId="8d1209f4831e9c53" providerId="LiveId" clId="{A2F96C60-82CF-4CA4-9E8C-6E8F10A1AF1B}"/>
    <pc:docChg chg="delSld">
      <pc:chgData name="Christophe JENTA" userId="8d1209f4831e9c53" providerId="LiveId" clId="{A2F96C60-82CF-4CA4-9E8C-6E8F10A1AF1B}" dt="2025-06-10T10:39:00.626" v="0" actId="47"/>
      <pc:docMkLst>
        <pc:docMk/>
      </pc:docMkLst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698085424" sldId="98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80169222" sldId="6166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889054220" sldId="12590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004671072" sldId="12645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2430355567" sldId="12732"/>
        </pc:sldMkLst>
      </pc:sldChg>
      <pc:sldChg chg="del">
        <pc:chgData name="Christophe JENTA" userId="8d1209f4831e9c53" providerId="LiveId" clId="{A2F96C60-82CF-4CA4-9E8C-6E8F10A1AF1B}" dt="2025-06-10T10:39:00.626" v="0" actId="47"/>
        <pc:sldMkLst>
          <pc:docMk/>
          <pc:sldMk cId="3247777675" sldId="13495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37FB568F-F052-4819-8218-B3F578174A09}"/>
    <pc:docChg chg="custSel addSld delSld modSld">
      <pc:chgData name="Christophe JENTA" userId="8d1209f4831e9c53" providerId="LiveId" clId="{37FB568F-F052-4819-8218-B3F578174A09}" dt="2025-06-10T10:43:25.003" v="22" actId="478"/>
      <pc:docMkLst>
        <pc:docMk/>
      </pc:docMkLst>
      <pc:sldChg chg="delSp add mod">
        <pc:chgData name="Christophe JENTA" userId="8d1209f4831e9c53" providerId="LiveId" clId="{37FB568F-F052-4819-8218-B3F578174A09}" dt="2025-06-10T10:43:16.212" v="17" actId="478"/>
        <pc:sldMkLst>
          <pc:docMk/>
          <pc:sldMk cId="1988468440" sldId="1260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712256188" sldId="12608"/>
        </pc:sldMkLst>
      </pc:sldChg>
      <pc:sldChg chg="delSp add mod">
        <pc:chgData name="Christophe JENTA" userId="8d1209f4831e9c53" providerId="LiveId" clId="{37FB568F-F052-4819-8218-B3F578174A09}" dt="2025-06-10T10:43:22.422" v="20" actId="478"/>
        <pc:sldMkLst>
          <pc:docMk/>
          <pc:sldMk cId="520289311" sldId="1261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917091377" sldId="1261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990776107" sldId="1295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074075089" sldId="13139"/>
        </pc:sldMkLst>
      </pc:sldChg>
      <pc:sldChg chg="delSp add mod">
        <pc:chgData name="Christophe JENTA" userId="8d1209f4831e9c53" providerId="LiveId" clId="{37FB568F-F052-4819-8218-B3F578174A09}" dt="2025-06-10T10:42:59.561" v="8" actId="478"/>
        <pc:sldMkLst>
          <pc:docMk/>
          <pc:sldMk cId="2437782784" sldId="13140"/>
        </pc:sldMkLst>
      </pc:sldChg>
      <pc:sldChg chg="delSp add mod">
        <pc:chgData name="Christophe JENTA" userId="8d1209f4831e9c53" providerId="LiveId" clId="{37FB568F-F052-4819-8218-B3F578174A09}" dt="2025-06-10T10:43:00.629" v="9" actId="478"/>
        <pc:sldMkLst>
          <pc:docMk/>
          <pc:sldMk cId="1542721837" sldId="1314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21153509" sldId="1314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015686399" sldId="131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4115678857" sldId="13145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02108402" sldId="13146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257972018" sldId="13160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895587533" sldId="13161"/>
        </pc:sldMkLst>
      </pc:sldChg>
      <pc:sldChg chg="delSp add mod">
        <pc:chgData name="Christophe JENTA" userId="8d1209f4831e9c53" providerId="LiveId" clId="{37FB568F-F052-4819-8218-B3F578174A09}" dt="2025-06-10T10:43:05.756" v="13" actId="478"/>
        <pc:sldMkLst>
          <pc:docMk/>
          <pc:sldMk cId="2631628354" sldId="13180"/>
        </pc:sldMkLst>
      </pc:sldChg>
      <pc:sldChg chg="delSp add mod">
        <pc:chgData name="Christophe JENTA" userId="8d1209f4831e9c53" providerId="LiveId" clId="{37FB568F-F052-4819-8218-B3F578174A09}" dt="2025-06-10T10:43:08" v="15" actId="478"/>
        <pc:sldMkLst>
          <pc:docMk/>
          <pc:sldMk cId="645010697" sldId="13181"/>
        </pc:sldMkLst>
      </pc:sldChg>
      <pc:sldChg chg="delSp add mod">
        <pc:chgData name="Christophe JENTA" userId="8d1209f4831e9c53" providerId="LiveId" clId="{37FB568F-F052-4819-8218-B3F578174A09}" dt="2025-06-10T10:43:06.934" v="14" actId="478"/>
        <pc:sldMkLst>
          <pc:docMk/>
          <pc:sldMk cId="2362548557" sldId="13182"/>
        </pc:sldMkLst>
      </pc:sldChg>
      <pc:sldChg chg="delSp add mod">
        <pc:chgData name="Christophe JENTA" userId="8d1209f4831e9c53" providerId="LiveId" clId="{37FB568F-F052-4819-8218-B3F578174A09}" dt="2025-06-10T10:43:23.779" v="21" actId="478"/>
        <pc:sldMkLst>
          <pc:docMk/>
          <pc:sldMk cId="2299339616" sldId="13183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497594121" sldId="131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415555628" sldId="1323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606288082" sldId="13240"/>
        </pc:sldMkLst>
      </pc:sldChg>
      <pc:sldChg chg="delSp add mod">
        <pc:chgData name="Christophe JENTA" userId="8d1209f4831e9c53" providerId="LiveId" clId="{37FB568F-F052-4819-8218-B3F578174A09}" dt="2025-06-10T10:43:03.644" v="11" actId="478"/>
        <pc:sldMkLst>
          <pc:docMk/>
          <pc:sldMk cId="3323752398" sldId="13261"/>
        </pc:sldMkLst>
      </pc:sldChg>
      <pc:sldChg chg="delSp add mod">
        <pc:chgData name="Christophe JENTA" userId="8d1209f4831e9c53" providerId="LiveId" clId="{37FB568F-F052-4819-8218-B3F578174A09}" dt="2025-06-10T10:43:12.004" v="16" actId="478"/>
        <pc:sldMkLst>
          <pc:docMk/>
          <pc:sldMk cId="1159644968" sldId="13262"/>
        </pc:sldMkLst>
      </pc:sldChg>
      <pc:sldChg chg="delSp add mod">
        <pc:chgData name="Christophe JENTA" userId="8d1209f4831e9c53" providerId="LiveId" clId="{37FB568F-F052-4819-8218-B3F578174A09}" dt="2025-06-10T10:43:25.003" v="22" actId="478"/>
        <pc:sldMkLst>
          <pc:docMk/>
          <pc:sldMk cId="3747429759" sldId="132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60814102" sldId="1330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90889892" sldId="133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347215119" sldId="133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56093778" sldId="13308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750064882" sldId="13309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313198400" sldId="1331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319902537" sldId="1332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172998637" sldId="1332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1249896720" sldId="13325"/>
        </pc:sldMkLst>
      </pc:sldChg>
      <pc:sldChg chg="modSp mod">
        <pc:chgData name="Christophe JENTA" userId="8d1209f4831e9c53" providerId="LiveId" clId="{37FB568F-F052-4819-8218-B3F578174A09}" dt="2025-06-10T10:41:42.084" v="0" actId="20577"/>
        <pc:sldMkLst>
          <pc:docMk/>
          <pc:sldMk cId="1004641318" sldId="1334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017409313" sldId="13348"/>
        </pc:sldMkLst>
      </pc:sldChg>
      <pc:sldChg chg="delSp add mod">
        <pc:chgData name="Christophe JENTA" userId="8d1209f4831e9c53" providerId="LiveId" clId="{37FB568F-F052-4819-8218-B3F578174A09}" dt="2025-06-10T10:42:55.316" v="6" actId="478"/>
        <pc:sldMkLst>
          <pc:docMk/>
          <pc:sldMk cId="1706699578" sldId="13349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931051633" sldId="13360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85030622" sldId="133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111364696" sldId="1342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51927669" sldId="13422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2310936362" sldId="1346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549878236" sldId="13484"/>
        </pc:sldMkLst>
      </pc:sldChg>
      <pc:sldChg chg="add">
        <pc:chgData name="Christophe JENTA" userId="8d1209f4831e9c53" providerId="LiveId" clId="{37FB568F-F052-4819-8218-B3F578174A09}" dt="2025-06-10T10:41:59.378" v="2"/>
        <pc:sldMkLst>
          <pc:docMk/>
          <pc:sldMk cId="3804630496" sldId="1349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4258226152" sldId="13492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563165321" sldId="1349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990408261" sldId="13500"/>
        </pc:sldMkLst>
      </pc:sldChg>
      <pc:sldChg chg="add">
        <pc:chgData name="Christophe JENTA" userId="8d1209f4831e9c53" providerId="LiveId" clId="{37FB568F-F052-4819-8218-B3F578174A09}" dt="2025-06-10T10:42:32.563" v="3"/>
        <pc:sldMkLst>
          <pc:docMk/>
          <pc:sldMk cId="938666023" sldId="13501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002597145" sldId="1350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827916773" sldId="13506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2569487986" sldId="1350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0955767" sldId="13517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640899349" sldId="13523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753657259" sldId="13524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1789823357" sldId="13525"/>
        </pc:sldMkLst>
      </pc:sldChg>
      <pc:sldChg chg="del">
        <pc:chgData name="Christophe JENTA" userId="8d1209f4831e9c53" providerId="LiveId" clId="{37FB568F-F052-4819-8218-B3F578174A09}" dt="2025-06-10T10:41:53.933" v="1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0:24.456" v="139" actId="2057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</pc:sldChg>
      <pc:sldChg chg="delSp add del mod">
        <pc:chgData name="Christophe JENTA" userId="8d1209f4831e9c53" providerId="LiveId" clId="{F42F31B8-088B-4790-B943-D502C553486A}" dt="2025-06-10T10:29:09.372" v="120" actId="478"/>
        <pc:sldMkLst>
          <pc:docMk/>
          <pc:sldMk cId="3917091377" sldId="1261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28:57.296" v="111" actId="478"/>
        <pc:sldMkLst>
          <pc:docMk/>
          <pc:sldMk cId="2590889892" sldId="13306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29:05.282" v="118" actId="478"/>
        <pc:sldMkLst>
          <pc:docMk/>
          <pc:sldMk cId="2356093778" sldId="13308"/>
        </pc:sldMkLst>
      </pc:sldChg>
      <pc:sldChg chg="delSp add del mod">
        <pc:chgData name="Christophe JENTA" userId="8d1209f4831e9c53" providerId="LiveId" clId="{F42F31B8-088B-4790-B943-D502C553486A}" dt="2025-06-10T10:27:03.749" v="62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29:19.332" v="127" actId="478"/>
        <pc:sldMkLst>
          <pc:docMk/>
          <pc:sldMk cId="2313198400" sldId="13315"/>
        </pc:sldMkLst>
      </pc:sldChg>
      <pc:sldChg chg="delSp add del mod">
        <pc:chgData name="Christophe JENTA" userId="8d1209f4831e9c53" providerId="LiveId" clId="{F42F31B8-088B-4790-B943-D502C553486A}" dt="2025-06-10T10:28:59.386" v="113" actId="478"/>
        <pc:sldMkLst>
          <pc:docMk/>
          <pc:sldMk cId="3319902537" sldId="13322"/>
        </pc:sldMkLst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29:06.694" v="119" actId="478"/>
        <pc:sldMkLst>
          <pc:docMk/>
          <pc:sldMk cId="2172998637" sldId="13324"/>
        </pc:sldMkLst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28:51.934" v="106" actId="478"/>
        <pc:sldMkLst>
          <pc:docMk/>
          <pc:sldMk cId="3111364696" sldId="13421"/>
        </pc:sldMkLst>
      </pc:sldChg>
      <pc:sldChg chg="delSp add del mod">
        <pc:chgData name="Christophe JENTA" userId="8d1209f4831e9c53" providerId="LiveId" clId="{F42F31B8-088B-4790-B943-D502C553486A}" dt="2025-06-10T10:29:04.026" v="117" actId="478"/>
        <pc:sldMkLst>
          <pc:docMk/>
          <pc:sldMk cId="2551927669" sldId="13422"/>
        </pc:sldMkLst>
      </pc:sldChg>
      <pc:sldChg chg="delSp add del mod">
        <pc:chgData name="Christophe JENTA" userId="8d1209f4831e9c53" providerId="LiveId" clId="{F42F31B8-088B-4790-B943-D502C553486A}" dt="2025-06-10T10:29:23.182" v="131" actId="478"/>
        <pc:sldMkLst>
          <pc:docMk/>
          <pc:sldMk cId="3549878236" sldId="13484"/>
        </pc:sldMkLst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29:11.967" v="123" actId="478"/>
        <pc:sldMkLst>
          <pc:docMk/>
          <pc:sldMk cId="4258226152" sldId="13492"/>
        </pc:sldMkLst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</pc:sldChg>
      <pc:sldChg chg="modSp add del mod">
        <pc:chgData name="Christophe JENTA" userId="8d1209f4831e9c53" providerId="LiveId" clId="{F42F31B8-088B-4790-B943-D502C553486A}" dt="2025-06-10T10:28:25.105" v="99" actId="20577"/>
        <pc:sldMkLst>
          <pc:docMk/>
          <pc:sldMk cId="563165321" sldId="13496"/>
        </pc:sldMkLst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</pc:sldChg>
      <pc:sldChg chg="delSp add mod">
        <pc:chgData name="Christophe JENTA" userId="8d1209f4831e9c53" providerId="LiveId" clId="{F42F31B8-088B-4790-B943-D502C553486A}" dt="2025-06-10T10:28:58.363" v="112" actId="478"/>
        <pc:sldMkLst>
          <pc:docMk/>
          <pc:sldMk cId="3002597145" sldId="13504"/>
        </pc:sldMkLst>
      </pc:sldChg>
      <pc:sldChg chg="delSp add mod">
        <pc:chgData name="Christophe JENTA" userId="8d1209f4831e9c53" providerId="LiveId" clId="{F42F31B8-088B-4790-B943-D502C553486A}" dt="2025-06-10T10:28:45.871" v="102" actId="478"/>
        <pc:sldMkLst>
          <pc:docMk/>
          <pc:sldMk cId="827916773" sldId="13506"/>
        </pc:sldMkLst>
      </pc:sldChg>
      <pc:sldChg chg="delSp add mod">
        <pc:chgData name="Christophe JENTA" userId="8d1209f4831e9c53" providerId="LiveId" clId="{F42F31B8-088B-4790-B943-D502C553486A}" dt="2025-06-10T10:28:50.229" v="104" actId="478"/>
        <pc:sldMkLst>
          <pc:docMk/>
          <pc:sldMk cId="2569487986" sldId="13507"/>
        </pc:sldMkLst>
      </pc:sldChg>
      <pc:sldChg chg="delSp add mod">
        <pc:chgData name="Christophe JENTA" userId="8d1209f4831e9c53" providerId="LiveId" clId="{F42F31B8-088B-4790-B943-D502C553486A}" dt="2025-06-10T10:29:01.383" v="115" actId="478"/>
        <pc:sldMkLst>
          <pc:docMk/>
          <pc:sldMk cId="1780955767" sldId="13517"/>
        </pc:sldMkLst>
      </pc:sldChg>
      <pc:sldChg chg="delSp add mod">
        <pc:chgData name="Christophe JENTA" userId="8d1209f4831e9c53" providerId="LiveId" clId="{F42F31B8-088B-4790-B943-D502C553486A}" dt="2025-06-10T10:29:00.363" v="114" actId="478"/>
        <pc:sldMkLst>
          <pc:docMk/>
          <pc:sldMk cId="1640899349" sldId="13523"/>
        </pc:sldMkLst>
      </pc:sldChg>
      <pc:sldChg chg="delSp add mod">
        <pc:chgData name="Christophe JENTA" userId="8d1209f4831e9c53" providerId="LiveId" clId="{F42F31B8-088B-4790-B943-D502C553486A}" dt="2025-06-10T10:29:15.987" v="124" actId="478"/>
        <pc:sldMkLst>
          <pc:docMk/>
          <pc:sldMk cId="3753657259" sldId="13524"/>
        </pc:sldMkLst>
      </pc:sldChg>
      <pc:sldChg chg="delSp add mod">
        <pc:chgData name="Christophe JENTA" userId="8d1209f4831e9c53" providerId="LiveId" clId="{F42F31B8-088B-4790-B943-D502C553486A}" dt="2025-06-10T10:29:21.695" v="130" actId="478"/>
        <pc:sldMkLst>
          <pc:docMk/>
          <pc:sldMk cId="1789823357" sldId="13525"/>
        </pc:sldMkLst>
      </pc:sldChg>
      <pc:sldChg chg="add">
        <pc:chgData name="Christophe JENTA" userId="8d1209f4831e9c53" providerId="LiveId" clId="{F42F31B8-088B-4790-B943-D502C553486A}" dt="2025-06-10T10:27:03.749" v="62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  <pc:docChgLst>
    <pc:chgData name="Christophe JENTA" userId="8d1209f4831e9c53" providerId="LiveId" clId="{904B13E8-5561-4C71-BC7C-B64964A84905}"/>
    <pc:docChg chg="undo custSel addSld delSld">
      <pc:chgData name="Christophe JENTA" userId="8d1209f4831e9c53" providerId="LiveId" clId="{904B13E8-5561-4C71-BC7C-B64964A84905}" dt="2025-10-14T10:22:58.177" v="2" actId="47"/>
      <pc:docMkLst>
        <pc:docMk/>
      </pc:docMkLst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976005398" sldId="968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363856911" sldId="1006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982531123" sldId="13400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1775159826" sldId="13401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2070160904" sldId="13402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840547904" sldId="13403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2212204666" sldId="13407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1395981192" sldId="13444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1654905709" sldId="13462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570278462" sldId="13647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2287128881" sldId="13720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824427842" sldId="13721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690908512" sldId="13723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679008146" sldId="13725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4099556825" sldId="13727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3976210237" sldId="13732"/>
        </pc:sldMkLst>
      </pc:sldChg>
      <pc:sldChg chg="add del">
        <pc:chgData name="Christophe JENTA" userId="8d1209f4831e9c53" providerId="LiveId" clId="{904B13E8-5561-4C71-BC7C-B64964A84905}" dt="2025-10-14T10:22:58.177" v="2" actId="47"/>
        <pc:sldMkLst>
          <pc:docMk/>
          <pc:sldMk cId="1156283963" sldId="137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F642B-8189-7461-CA1B-874DCFB73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09A802-815C-C628-3FF9-D63BC38DFB86}"/>
              </a:ext>
            </a:extLst>
          </p:cNvPr>
          <p:cNvSpPr/>
          <p:nvPr/>
        </p:nvSpPr>
        <p:spPr>
          <a:xfrm>
            <a:off x="104829" y="37774"/>
            <a:ext cx="6099023" cy="5119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*Au XIXe siècle, pour le Japon, deux nouvelles donnes…</a:t>
            </a:r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a) Négative : Une ouverture forcée et intrusions menaçantes des Occidentaux ; Mais également…</a:t>
            </a:r>
          </a:p>
          <a:p>
            <a:pPr>
              <a:lnSpc>
                <a:spcPct val="107000"/>
              </a:lnSpc>
            </a:pPr>
            <a:endParaRPr lang="fr-FR" sz="17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b) Positive : Un développement </a:t>
            </a:r>
            <a:r>
              <a:rPr lang="fr-FR" sz="1700" u="sng" kern="100" dirty="0">
                <a:cs typeface="Times New Roman" panose="02020603050405020304" pitchFamily="18" charset="0"/>
              </a:rPr>
              <a:t>rapide</a:t>
            </a:r>
            <a:r>
              <a:rPr lang="fr-FR" sz="1700" kern="100" dirty="0">
                <a:cs typeface="Times New Roman" panose="02020603050405020304" pitchFamily="18" charset="0"/>
              </a:rPr>
              <a:t> d’une économie moderne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Et donc d’une p</a:t>
            </a:r>
            <a:r>
              <a:rPr lang="fr-FR" sz="1700" dirty="0"/>
              <a:t>uissante force militaire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*Conséquence : Une évolution en deux temps…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a) 1860-70 : Au départ, mû par une volonté </a:t>
            </a:r>
            <a:r>
              <a:rPr lang="fr-FR" sz="1700" i="1" dirty="0"/>
              <a:t>existentielle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le Japon, utiliser cette force militaire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se protéger des impérialismes occidentaux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NB : Conquérants en Inde, en Chine, en Insulinde, en Indochine,...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*1872 : </a:t>
            </a:r>
            <a:r>
              <a:rPr lang="fr-FR" sz="1700" i="1" dirty="0"/>
              <a:t>Une armée forte pour un pays libre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*Mais très vite</a:t>
            </a:r>
          </a:p>
          <a:p>
            <a:pPr>
              <a:lnSpc>
                <a:spcPct val="107000"/>
              </a:lnSpc>
            </a:pPr>
            <a:r>
              <a:rPr lang="fr-FR" sz="1700" u="sng" kern="100" dirty="0">
                <a:cs typeface="Times New Roman" panose="02020603050405020304" pitchFamily="18" charset="0"/>
              </a:rPr>
              <a:t>Singularité parmi les nations </a:t>
            </a:r>
            <a:r>
              <a:rPr lang="fr-FR" sz="1700" i="1" u="sng" kern="100" dirty="0">
                <a:cs typeface="Times New Roman" panose="02020603050405020304" pitchFamily="18" charset="0"/>
              </a:rPr>
              <a:t>victimes</a:t>
            </a:r>
            <a:r>
              <a:rPr lang="fr-FR" sz="1700" u="sng" kern="100" dirty="0">
                <a:cs typeface="Times New Roman" panose="02020603050405020304" pitchFamily="18" charset="0"/>
              </a:rPr>
              <a:t> des impérialismes</a:t>
            </a:r>
            <a:r>
              <a:rPr lang="fr-FR" sz="1700" dirty="0"/>
              <a:t>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5ABA549C-3A61-EFA7-255A-4B4FA9524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3934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31940-0A45-0B62-15E7-D9BCCBDE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05A2F8-8FBD-0363-C4E0-34F6CE299FAB}"/>
              </a:ext>
            </a:extLst>
          </p:cNvPr>
          <p:cNvSpPr/>
          <p:nvPr/>
        </p:nvSpPr>
        <p:spPr>
          <a:xfrm>
            <a:off x="168036" y="207499"/>
            <a:ext cx="7604364" cy="50996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1) 1871-1879 : Début de l’impérialisme japonais :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Traité de paix et d’amitié avec la Chine ; Raid sur Taïwan ; Annexion des îles Ryükyü et d’Okinawa</a:t>
            </a:r>
          </a:p>
          <a:p>
            <a:endParaRPr lang="fr-FR" sz="1700" dirty="0"/>
          </a:p>
          <a:p>
            <a:r>
              <a:rPr lang="fr-FR" sz="1700" u="sng" dirty="0"/>
              <a:t>*Mai 1874 : Les Japonais lancent un raid de représailles et occupent Taïwan</a:t>
            </a:r>
          </a:p>
          <a:p>
            <a:r>
              <a:rPr lang="fr-FR" sz="1700" dirty="0"/>
              <a:t>*Nov. 1874 : Ils se retirent ; En échange, la Chine doit payer une indemnité</a:t>
            </a:r>
          </a:p>
          <a:p>
            <a:r>
              <a:rPr lang="fr-FR" sz="1700" dirty="0"/>
              <a:t>NB : 500 000 </a:t>
            </a:r>
            <a:r>
              <a:rPr lang="fr-FR" sz="1700" dirty="0" err="1"/>
              <a:t>liangs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*1874 : Conséquence de cette 1</a:t>
            </a:r>
            <a:r>
              <a:rPr lang="fr-FR" sz="1700" baseline="30000" dirty="0"/>
              <a:t>ère</a:t>
            </a:r>
            <a:r>
              <a:rPr lang="fr-FR" sz="1700" dirty="0"/>
              <a:t> manifestation japonaise ; Pour les observateurs…</a:t>
            </a:r>
          </a:p>
          <a:p>
            <a:r>
              <a:rPr lang="fr-FR" sz="1700" dirty="0"/>
              <a:t>L'incursion japonaise à Taïwan et la réaction chinoise de </a:t>
            </a:r>
            <a:r>
              <a:rPr lang="fr-FR" sz="1700" i="1" dirty="0"/>
              <a:t>soumission</a:t>
            </a:r>
          </a:p>
          <a:p>
            <a:r>
              <a:rPr lang="fr-FR" sz="1700" dirty="0"/>
              <a:t>Sont une révélation flagrante, de la faiblesse de la Chine…</a:t>
            </a:r>
          </a:p>
          <a:p>
            <a:endParaRPr lang="fr-FR" sz="1700" dirty="0"/>
          </a:p>
          <a:p>
            <a:r>
              <a:rPr lang="fr-FR" sz="1700" dirty="0"/>
              <a:t>*Et pour le Japon</a:t>
            </a:r>
          </a:p>
          <a:p>
            <a:r>
              <a:rPr lang="fr-FR" sz="1700" dirty="0"/>
              <a:t>Le moment semble venu de commencer à satisfaire ses appétits…</a:t>
            </a:r>
          </a:p>
          <a:p>
            <a:endParaRPr lang="fr-FR" sz="1700" dirty="0"/>
          </a:p>
          <a:p>
            <a:r>
              <a:rPr lang="fr-FR" sz="1700" dirty="0"/>
              <a:t>a) 1872 : Le royaume de Ryükyü devient un domaine japonais</a:t>
            </a:r>
          </a:p>
          <a:p>
            <a:r>
              <a:rPr lang="fr-FR" sz="1700" dirty="0"/>
              <a:t>Avant de devenir la préfecture d’Okinawa en 1879</a:t>
            </a:r>
          </a:p>
          <a:p>
            <a:r>
              <a:rPr lang="fr-FR" sz="1700" dirty="0"/>
              <a:t>NB : Son roi </a:t>
            </a:r>
            <a:r>
              <a:rPr lang="fr-FR" sz="1700" u="sng" dirty="0" err="1"/>
              <a:t>Sho</a:t>
            </a:r>
            <a:r>
              <a:rPr lang="fr-FR" sz="1700" u="sng" dirty="0"/>
              <a:t> Tai</a:t>
            </a:r>
            <a:r>
              <a:rPr lang="fr-FR" sz="1700" dirty="0"/>
              <a:t> devient un </a:t>
            </a:r>
            <a:r>
              <a:rPr lang="fr-FR" sz="1700" i="1" dirty="0"/>
              <a:t>kazoku</a:t>
            </a:r>
            <a:r>
              <a:rPr lang="fr-FR" sz="1700" dirty="0"/>
              <a:t> et mourra exilé à Tokyo en 1901</a:t>
            </a:r>
          </a:p>
          <a:p>
            <a:endParaRPr lang="fr-FR" sz="1700" dirty="0"/>
          </a:p>
          <a:p>
            <a:r>
              <a:rPr lang="fr-FR" sz="1700" dirty="0"/>
              <a:t>b) Prochain objectif : La Corée des Yi…</a:t>
            </a:r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687A489-2177-73F2-C7F7-966401783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0C559C8-DED2-3F6F-C5BF-FBC9C91F80EC}"/>
              </a:ext>
            </a:extLst>
          </p:cNvPr>
          <p:cNvSpPr/>
          <p:nvPr/>
        </p:nvSpPr>
        <p:spPr>
          <a:xfrm>
            <a:off x="9352741" y="56930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BE77D9-BE57-BBE2-1229-0B713504ABE4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D9E1C8D-1C0E-D46D-5BD7-89B9A803CC5E}"/>
              </a:ext>
            </a:extLst>
          </p:cNvPr>
          <p:cNvCxnSpPr>
            <a:cxnSpLocks/>
          </p:cNvCxnSpPr>
          <p:nvPr/>
        </p:nvCxnSpPr>
        <p:spPr>
          <a:xfrm flipH="1">
            <a:off x="9496757" y="4336473"/>
            <a:ext cx="991134" cy="135658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75ABB1F-144B-329F-F36D-ACB119E6BC4E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10339762" y="4260660"/>
            <a:ext cx="148129" cy="8961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41E84575-0F89-EEE7-0FAD-92D9B1E874F1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4621F7-A072-779F-F7B7-57AFD027791D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9FBE1C3-98BE-595F-90DA-3992B3F93B55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C526892-344B-F9BB-F286-6C1D24FDD029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4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34599-B4D4-1011-BFCD-93E1993C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F9505E-555A-DE8F-F600-6D08D647CB60}"/>
              </a:ext>
            </a:extLst>
          </p:cNvPr>
          <p:cNvSpPr/>
          <p:nvPr/>
        </p:nvSpPr>
        <p:spPr>
          <a:xfrm>
            <a:off x="168036" y="207499"/>
            <a:ext cx="7604364" cy="51179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1871-1876 : Victoire contre la Corée et traité de Kanghwa : ouverture de trois ports : Busan, </a:t>
            </a:r>
            <a:r>
              <a:rPr lang="fr-FR" sz="1700" b="1" dirty="0"/>
              <a:t>Incheon et Wonsan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7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2) 1871-76 : Le Japon et la Corée…</a:t>
            </a:r>
          </a:p>
          <a:p>
            <a:r>
              <a:rPr lang="fr-FR" sz="1700" dirty="0"/>
              <a:t>Mais avant, léger retour en arrière…</a:t>
            </a:r>
          </a:p>
          <a:p>
            <a:endParaRPr lang="fr-FR" sz="1700" dirty="0"/>
          </a:p>
          <a:p>
            <a:r>
              <a:rPr lang="fr-FR" sz="1700" dirty="0"/>
              <a:t>*Après 1860 et les traités inégaux signés par la Chine suzeraine</a:t>
            </a:r>
          </a:p>
          <a:p>
            <a:r>
              <a:rPr lang="fr-FR" sz="1700" dirty="0"/>
              <a:t>La Corée, le </a:t>
            </a:r>
            <a:r>
              <a:rPr lang="fr-FR" sz="1700" i="1" dirty="0"/>
              <a:t>royaume ermite</a:t>
            </a:r>
            <a:r>
              <a:rPr lang="fr-FR" sz="1700" dirty="0"/>
              <a:t>, </a:t>
            </a:r>
            <a:r>
              <a:rPr lang="fr-FR" sz="1700" u="sng" dirty="0"/>
              <a:t>maintient sa vassalité chinoise</a:t>
            </a:r>
          </a:p>
          <a:p>
            <a:r>
              <a:rPr lang="fr-FR" sz="1700" dirty="0"/>
              <a:t>Mais elle refuse tout contact avec les puissances occidentales ; Qui réagissent…</a:t>
            </a:r>
          </a:p>
          <a:p>
            <a:r>
              <a:rPr lang="fr-FR" sz="1700" dirty="0"/>
              <a:t>- 1866 : Expédition française de représailles après un massacre de catholiques</a:t>
            </a:r>
          </a:p>
          <a:p>
            <a:r>
              <a:rPr lang="fr-FR" sz="1700" dirty="0"/>
              <a:t>NB : Christianisme présent et toléré depuis le XVIIIe siècle</a:t>
            </a:r>
          </a:p>
          <a:p>
            <a:r>
              <a:rPr lang="fr-FR" sz="1700" dirty="0"/>
              <a:t>- 1871 : Expédition américaine après un massacre de marins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Face à une Corée bien défendue, ces expéditions sont des échecs</a:t>
            </a:r>
          </a:p>
          <a:p>
            <a:r>
              <a:rPr lang="fr-FR" sz="1700" dirty="0"/>
              <a:t>Et les Occidentaux renoncent à aller plus loin ; Cependant…</a:t>
            </a:r>
          </a:p>
          <a:p>
            <a:endParaRPr lang="fr-FR" sz="1700" dirty="0"/>
          </a:p>
          <a:p>
            <a:r>
              <a:rPr lang="fr-FR" sz="1700" dirty="0"/>
              <a:t>*1870 : Le Japon se sent prêt à prendre le relais…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0CA2B4-1DFF-E9BD-3A30-B74EACA86175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2689012-86B6-316E-128D-E38B427CEC54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0D8FE3A-E55A-6B4E-8DEE-5ECF15E435B7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7ABCF08-BBC4-866B-C574-80C1C240A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0BD5FDA-51AC-DEC7-476F-D7872ADE89B9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C8E034-6D7B-725E-6599-C8BF445E143E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D97DFE-53A8-299A-7F3D-AA9893F30149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D33B0C2-2843-23C3-34EC-50E186ED7560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07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45F46-9969-C5B9-865C-B3A94A21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468B86-C1C0-BFE7-7E43-9DD1147846E3}"/>
              </a:ext>
            </a:extLst>
          </p:cNvPr>
          <p:cNvSpPr/>
          <p:nvPr/>
        </p:nvSpPr>
        <p:spPr>
          <a:xfrm>
            <a:off x="168036" y="207499"/>
            <a:ext cx="7604364" cy="6376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1871-1876 : Victoire contre la Corée et traité de Kanghwa : ouverture de trois ports : Busan, </a:t>
            </a:r>
            <a:r>
              <a:rPr lang="fr-FR" sz="1600" b="1" dirty="0"/>
              <a:t>Incheon et Wonsan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6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*1870 : Le Japon, entend réussir là où les Occidentaux ont échoué…</a:t>
            </a:r>
          </a:p>
          <a:p>
            <a:r>
              <a:rPr lang="fr-FR" sz="1700" i="1" dirty="0"/>
              <a:t>Arracher la Corée, depuis longtemps en dehors des enjeux diplomatiques</a:t>
            </a:r>
          </a:p>
          <a:p>
            <a:r>
              <a:rPr lang="fr-FR" sz="1700" i="1" dirty="0"/>
              <a:t>A l’influence chinoise et l’obliger à se moderniser à son tour</a:t>
            </a:r>
            <a:r>
              <a:rPr lang="fr-FR" sz="1700" dirty="0"/>
              <a:t>, PF </a:t>
            </a:r>
            <a:r>
              <a:rPr lang="fr-FR" sz="1700" dirty="0" err="1"/>
              <a:t>Souyri</a:t>
            </a:r>
            <a:r>
              <a:rPr lang="fr-FR" sz="1700" dirty="0"/>
              <a:t>, p. 481</a:t>
            </a:r>
          </a:p>
          <a:p>
            <a:endParaRPr lang="fr-FR" sz="1700" dirty="0"/>
          </a:p>
          <a:p>
            <a:r>
              <a:rPr lang="fr-FR" sz="1700" dirty="0"/>
              <a:t>*Mais même avec le Japon, la Corée maintient sa politique isolationniste</a:t>
            </a:r>
          </a:p>
          <a:p>
            <a:endParaRPr lang="fr-FR" sz="1700" dirty="0"/>
          </a:p>
          <a:p>
            <a:r>
              <a:rPr lang="fr-FR" sz="1700" dirty="0"/>
              <a:t>a) Elle refuse de signer un traité d’amitié avec le Japon</a:t>
            </a:r>
          </a:p>
          <a:p>
            <a:r>
              <a:rPr lang="fr-FR" sz="1700" dirty="0"/>
              <a:t>Car elle devrait reconnaître le Japon en tant qu’empire</a:t>
            </a:r>
          </a:p>
          <a:p>
            <a:r>
              <a:rPr lang="fr-FR" sz="1700" dirty="0"/>
              <a:t>Ce terme ne pouvant être pour elle appliqué qu'à la Chine</a:t>
            </a:r>
          </a:p>
          <a:p>
            <a:r>
              <a:rPr lang="fr-FR" sz="1700" dirty="0"/>
              <a:t>NB : Rappel : Le Japon des Shoguns avait entretenu </a:t>
            </a:r>
            <a:r>
              <a:rPr lang="fr-FR" sz="1700" u="sng" dirty="0"/>
              <a:t>des liens égalitaires</a:t>
            </a:r>
            <a:r>
              <a:rPr lang="fr-FR" sz="1700" dirty="0"/>
              <a:t> avec la Corée, qui ont cessé depuis l’arrivée des Occidentaux</a:t>
            </a:r>
          </a:p>
          <a:p>
            <a:endParaRPr lang="fr-FR" sz="1700" dirty="0"/>
          </a:p>
          <a:p>
            <a:r>
              <a:rPr lang="fr-FR" sz="1700" dirty="0"/>
              <a:t>b) Mais surtout, comme avec les Occidentaux, elle refuse l’ouverture au Japon</a:t>
            </a:r>
          </a:p>
          <a:p>
            <a:endParaRPr lang="fr-FR" sz="1700" dirty="0"/>
          </a:p>
          <a:p>
            <a:r>
              <a:rPr lang="fr-FR" sz="1700" dirty="0"/>
              <a:t>*1875 : En réponse, le Japon envoie une flotte…</a:t>
            </a:r>
          </a:p>
          <a:p>
            <a:r>
              <a:rPr lang="fr-FR" sz="1700" dirty="0"/>
              <a:t>NB : Comme les Américains l’avaient fait en 1853 contre le Japon…</a:t>
            </a:r>
          </a:p>
          <a:p>
            <a:endParaRPr lang="fr-FR" sz="1700" dirty="0"/>
          </a:p>
          <a:p>
            <a:r>
              <a:rPr lang="fr-FR" sz="1700" dirty="0"/>
              <a:t>*Sept. 1875 : Des navires japonais, après avoir essuyé des tirs</a:t>
            </a:r>
          </a:p>
          <a:p>
            <a:r>
              <a:rPr lang="fr-FR" sz="1700" dirty="0"/>
              <a:t>Bombardent l’île de Kanghwa, près de Séoul ; Puis, avec six navires</a:t>
            </a:r>
          </a:p>
          <a:p>
            <a:r>
              <a:rPr lang="fr-FR" sz="1700" dirty="0"/>
              <a:t>Les Japonais organisent un blocus de la Corée ; Qui finit par céder…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74A5D7A-BE09-57EE-B1C9-E983799FD57F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E470DBE-8533-1B43-974F-271615AEE039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741F690-5B56-F40A-AFB4-F7ED2021539F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20EC68DA-7DAB-DA20-2DDF-CF084365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29CC89-6CA7-6C00-0D65-47FEC9B29C84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9FBD921-E6DF-EAD5-CF86-842F244513ED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5CF753-DDCC-BE5D-3139-495ED4BDB562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E9D3F7D-DE11-54D3-C3DD-69439A1519E3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3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2DDF-6E4C-E20A-FCEC-6F6981F48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4ECB53-656D-1E5A-4068-F36F711A3689}"/>
              </a:ext>
            </a:extLst>
          </p:cNvPr>
          <p:cNvSpPr/>
          <p:nvPr/>
        </p:nvSpPr>
        <p:spPr>
          <a:xfrm>
            <a:off x="75890" y="177019"/>
            <a:ext cx="6116869" cy="6363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2) 1871-1876 : Victoire contre la Corée et traité de Kanghwa : ouverture de trois ports : Busan, </a:t>
            </a:r>
            <a:r>
              <a:rPr lang="fr-FR" sz="1600" b="1" dirty="0"/>
              <a:t>Incheon et Wonsan</a:t>
            </a:r>
            <a:r>
              <a:rPr lang="fr-FR" sz="16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 ; </a:t>
            </a:r>
            <a:r>
              <a:rPr lang="fr-FR" sz="1600" b="1" dirty="0"/>
              <a:t>Les Japonais y obtiennent la liberté de commerce, le droit d’installation et l’extraterritorialité</a:t>
            </a:r>
          </a:p>
          <a:p>
            <a:endParaRPr lang="fr-FR" sz="1700" dirty="0"/>
          </a:p>
          <a:p>
            <a:r>
              <a:rPr lang="fr-FR" sz="1700" dirty="0"/>
              <a:t>*Fév. 1876 : Traité </a:t>
            </a:r>
            <a:r>
              <a:rPr lang="fr-FR" sz="1700" i="1" dirty="0"/>
              <a:t>inégal</a:t>
            </a:r>
            <a:r>
              <a:rPr lang="fr-FR" sz="1700" dirty="0"/>
              <a:t> de Kanghwa entre le Japon et la Corée…</a:t>
            </a:r>
          </a:p>
          <a:p>
            <a:endParaRPr lang="fr-FR" sz="1700" dirty="0"/>
          </a:p>
          <a:p>
            <a:r>
              <a:rPr lang="fr-FR" sz="1700" dirty="0"/>
              <a:t>a) La Corée devient un Etat indépendant</a:t>
            </a:r>
          </a:p>
          <a:p>
            <a:r>
              <a:rPr lang="fr-FR" sz="1700" dirty="0"/>
              <a:t>NB : </a:t>
            </a:r>
            <a:r>
              <a:rPr lang="fr-FR" sz="1700" i="1" dirty="0"/>
              <a:t>Ce cadeau empoisonné prive la Corée d’une protection chinoise contre une agression éventuelle du Japon</a:t>
            </a:r>
            <a:r>
              <a:rPr lang="fr-FR" sz="1700" dirty="0"/>
              <a:t>, </a:t>
            </a:r>
            <a:r>
              <a:rPr lang="fr-FR" sz="1600" dirty="0"/>
              <a:t>D. Landes, Richesse et pauvreté des nations, p. 491</a:t>
            </a:r>
          </a:p>
          <a:p>
            <a:r>
              <a:rPr lang="fr-FR" sz="1700" dirty="0"/>
              <a:t>NB : La Chine refuse cette indépendance</a:t>
            </a:r>
          </a:p>
          <a:p>
            <a:r>
              <a:rPr lang="fr-FR" sz="1700" dirty="0"/>
              <a:t>Et se considère toujours comme suzeraine</a:t>
            </a:r>
          </a:p>
          <a:p>
            <a:endParaRPr lang="fr-FR" sz="1700" dirty="0"/>
          </a:p>
          <a:p>
            <a:r>
              <a:rPr lang="fr-FR" sz="1700" dirty="0"/>
              <a:t>b) Ouverture de trois ports : Busan (ou </a:t>
            </a:r>
            <a:r>
              <a:rPr lang="fr-FR" sz="1700" dirty="0" err="1"/>
              <a:t>Fusan</a:t>
            </a:r>
            <a:r>
              <a:rPr lang="fr-FR" sz="1700" dirty="0"/>
              <a:t>) d’abord</a:t>
            </a:r>
          </a:p>
          <a:p>
            <a:r>
              <a:rPr lang="fr-FR" sz="1700" dirty="0"/>
              <a:t>Puis Incheon, port de Séoul ; Et Wonsan (1877) en mer du Japon</a:t>
            </a:r>
          </a:p>
          <a:p>
            <a:r>
              <a:rPr lang="fr-FR" sz="1700" dirty="0"/>
              <a:t>Les Japonais y obtiennent la liberté de commerce</a:t>
            </a:r>
          </a:p>
          <a:p>
            <a:r>
              <a:rPr lang="fr-FR" sz="1700" dirty="0"/>
              <a:t>Le droit d’installation et l’extraterritorialité (!)…</a:t>
            </a:r>
          </a:p>
          <a:p>
            <a:endParaRPr lang="fr-FR" sz="1700" dirty="0"/>
          </a:p>
          <a:p>
            <a:r>
              <a:rPr lang="fr-FR" sz="1700" dirty="0"/>
              <a:t>NB : 1876-90 : Nagasaki devient la plaque tournante du commerce international vers la Corée ; Avant l’arrivée en Corée d’autres étrangers ; Et notamment des Chinois de Shanghai</a:t>
            </a:r>
          </a:p>
          <a:p>
            <a:endParaRPr lang="fr-FR" sz="1700" dirty="0"/>
          </a:p>
          <a:p>
            <a:r>
              <a:rPr lang="fr-FR" sz="1700" dirty="0"/>
              <a:t>*Petit aparté, concernant l’histoire intérieure du Japon…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B3F7738A-29D5-2D61-6890-CD739AE6F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CB7F8498-3C0B-B565-F383-FD50202F5998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50C7F57-AA4C-2DCE-DC4D-4AD60CCD722C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329FBD7-1A56-D4DE-69A5-9E1008CBACF8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84C70F5-FC86-9DEF-8E5A-13E4868A2C48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FC18711-7F46-5219-53CF-F8EA6014386C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ED4F55C-DE04-5505-04A3-FC1525112F29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4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50BF4-553A-274E-49D4-68442D7D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2A5AD7-0D46-C733-8F3E-6E0493F6F195}"/>
              </a:ext>
            </a:extLst>
          </p:cNvPr>
          <p:cNvSpPr/>
          <p:nvPr/>
        </p:nvSpPr>
        <p:spPr>
          <a:xfrm>
            <a:off x="149795" y="102125"/>
            <a:ext cx="5946205" cy="65710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*1876 : Au Japon, à propos de la Corée, </a:t>
            </a:r>
            <a:r>
              <a:rPr lang="fr-FR" sz="1700" u="sng" dirty="0"/>
              <a:t>débat du </a:t>
            </a:r>
            <a:r>
              <a:rPr lang="fr-FR" sz="1700" i="1" u="sng" dirty="0" err="1"/>
              <a:t>Seikanron</a:t>
            </a:r>
            <a:r>
              <a:rPr lang="fr-FR" sz="1700" i="1" dirty="0"/>
              <a:t>…</a:t>
            </a:r>
            <a:r>
              <a:rPr lang="fr-FR" sz="1700" dirty="0"/>
              <a:t> </a:t>
            </a:r>
          </a:p>
          <a:p>
            <a:r>
              <a:rPr lang="fr-FR" sz="1700" dirty="0"/>
              <a:t>A ce traité de Kanghwa </a:t>
            </a:r>
            <a:r>
              <a:rPr lang="fr-FR" sz="1700" i="1" dirty="0"/>
              <a:t>peu coûteux et réaliste</a:t>
            </a:r>
            <a:r>
              <a:rPr lang="fr-FR" sz="1700" dirty="0"/>
              <a:t>, défendu par</a:t>
            </a:r>
          </a:p>
          <a:p>
            <a:r>
              <a:rPr lang="fr-FR" sz="1700" dirty="0"/>
              <a:t>Le ministre </a:t>
            </a:r>
            <a:r>
              <a:rPr lang="fr-FR" sz="1700" u="sng" dirty="0" err="1"/>
              <a:t>Okubo</a:t>
            </a:r>
            <a:r>
              <a:rPr lang="fr-FR" sz="1700" u="sng" dirty="0"/>
              <a:t> </a:t>
            </a:r>
            <a:r>
              <a:rPr lang="fr-FR" sz="1700" u="sng" dirty="0" err="1"/>
              <a:t>Toshimichi</a:t>
            </a:r>
            <a:r>
              <a:rPr lang="fr-FR" sz="1700" dirty="0"/>
              <a:t>, s’oppose l’ex-ministre </a:t>
            </a:r>
            <a:r>
              <a:rPr lang="fr-FR" sz="1700" u="sng" dirty="0" err="1"/>
              <a:t>Saigo</a:t>
            </a:r>
            <a:r>
              <a:rPr lang="fr-FR" sz="1700" u="sng" dirty="0"/>
              <a:t> </a:t>
            </a:r>
            <a:r>
              <a:rPr lang="fr-FR" sz="1700" u="sng" dirty="0" err="1"/>
              <a:t>Takamori</a:t>
            </a:r>
            <a:r>
              <a:rPr lang="fr-FR" sz="1700" dirty="0"/>
              <a:t> qui le juge trop </a:t>
            </a:r>
            <a:r>
              <a:rPr lang="fr-FR" sz="1700" i="1" dirty="0"/>
              <a:t>conciliant</a:t>
            </a:r>
            <a:r>
              <a:rPr lang="fr-FR" sz="1700" dirty="0"/>
              <a:t>, voire déshonorant</a:t>
            </a:r>
          </a:p>
          <a:p>
            <a:r>
              <a:rPr lang="fr-FR" sz="1700" dirty="0"/>
              <a:t>De plus, une guerre offrirait des perspectives aux samouraïs désœuvrés, qui finissent par se révolter…</a:t>
            </a:r>
          </a:p>
          <a:p>
            <a:endParaRPr lang="fr-FR" sz="1700" dirty="0"/>
          </a:p>
          <a:p>
            <a:r>
              <a:rPr lang="fr-FR" sz="1700" dirty="0"/>
              <a:t>*Oct. 1876 : A Kyushu, des samouraïs se révoltent contre</a:t>
            </a:r>
          </a:p>
          <a:p>
            <a:r>
              <a:rPr lang="fr-FR" sz="1700" dirty="0"/>
              <a:t>La suppression de leur rente et contre </a:t>
            </a:r>
            <a:r>
              <a:rPr lang="fr-FR" sz="1700" i="1" dirty="0"/>
              <a:t>un régime qui les exclut</a:t>
            </a:r>
            <a:r>
              <a:rPr lang="fr-FR" sz="1700" dirty="0"/>
              <a:t> Rébellions de </a:t>
            </a:r>
            <a:r>
              <a:rPr lang="fr-FR" sz="1700" dirty="0" err="1"/>
              <a:t>Shinpūren</a:t>
            </a:r>
            <a:r>
              <a:rPr lang="fr-FR" sz="1700" dirty="0"/>
              <a:t>, </a:t>
            </a:r>
            <a:r>
              <a:rPr lang="fr-FR" sz="1700" dirty="0" err="1"/>
              <a:t>Akizuki</a:t>
            </a:r>
            <a:r>
              <a:rPr lang="fr-FR" sz="1700" dirty="0"/>
              <a:t> et </a:t>
            </a:r>
            <a:r>
              <a:rPr lang="fr-FR" sz="1700" dirty="0" err="1"/>
              <a:t>Hagi</a:t>
            </a:r>
            <a:endParaRPr lang="fr-FR" sz="1700" dirty="0"/>
          </a:p>
          <a:p>
            <a:r>
              <a:rPr lang="fr-FR" sz="1700" dirty="0"/>
              <a:t>Mais la plus importante fut celle de </a:t>
            </a:r>
            <a:r>
              <a:rPr lang="fr-FR" sz="1700" dirty="0" err="1"/>
              <a:t>Satsuma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*1877 : A </a:t>
            </a:r>
            <a:r>
              <a:rPr lang="fr-FR" sz="1700" dirty="0" err="1"/>
              <a:t>Satsuma</a:t>
            </a:r>
            <a:r>
              <a:rPr lang="fr-FR" sz="1700" dirty="0"/>
              <a:t>, des samouraïs se regroupent</a:t>
            </a:r>
          </a:p>
          <a:p>
            <a:r>
              <a:rPr lang="fr-FR" sz="1700" dirty="0"/>
              <a:t>Autour de </a:t>
            </a:r>
            <a:r>
              <a:rPr lang="fr-FR" sz="1700" dirty="0" err="1"/>
              <a:t>Saigo</a:t>
            </a:r>
            <a:r>
              <a:rPr lang="fr-FR" sz="1700" dirty="0"/>
              <a:t> </a:t>
            </a:r>
            <a:r>
              <a:rPr lang="fr-FR" sz="1700" dirty="0" err="1"/>
              <a:t>Takamori</a:t>
            </a:r>
            <a:r>
              <a:rPr lang="fr-FR" sz="1700" dirty="0"/>
              <a:t> ; Mais après sa </a:t>
            </a:r>
            <a:r>
              <a:rPr lang="fr-FR" sz="1700" u="sng" dirty="0"/>
              <a:t>défaite de </a:t>
            </a:r>
            <a:r>
              <a:rPr lang="fr-FR" sz="1700" u="sng" dirty="0" err="1"/>
              <a:t>Shiroyama</a:t>
            </a:r>
            <a:endParaRPr lang="fr-FR" sz="1700" u="sng" dirty="0"/>
          </a:p>
          <a:p>
            <a:r>
              <a:rPr lang="fr-FR" sz="1700" dirty="0" err="1"/>
              <a:t>Saigo</a:t>
            </a:r>
            <a:r>
              <a:rPr lang="fr-FR" sz="1700" dirty="0"/>
              <a:t> </a:t>
            </a:r>
            <a:r>
              <a:rPr lang="fr-FR" sz="1700" dirty="0" err="1"/>
              <a:t>Takamori</a:t>
            </a:r>
            <a:r>
              <a:rPr lang="fr-FR" sz="1700" dirty="0"/>
              <a:t>, </a:t>
            </a:r>
            <a:r>
              <a:rPr lang="fr-FR" sz="1700" i="1" dirty="0"/>
              <a:t>le dernier samouraï</a:t>
            </a:r>
            <a:r>
              <a:rPr lang="fr-FR" sz="1700" dirty="0"/>
              <a:t>, se suicide</a:t>
            </a:r>
            <a:endParaRPr lang="fr-FR" sz="1700" i="1" dirty="0"/>
          </a:p>
          <a:p>
            <a:r>
              <a:rPr lang="fr-FR" sz="1700" dirty="0"/>
              <a:t>NB : 1878 : </a:t>
            </a:r>
            <a:r>
              <a:rPr lang="fr-FR" sz="1700" dirty="0" err="1"/>
              <a:t>Okubo</a:t>
            </a:r>
            <a:r>
              <a:rPr lang="fr-FR" sz="1700" dirty="0"/>
              <a:t> </a:t>
            </a:r>
            <a:r>
              <a:rPr lang="fr-FR" sz="1700" dirty="0" err="1"/>
              <a:t>Toshimichi</a:t>
            </a:r>
            <a:r>
              <a:rPr lang="fr-FR" sz="1700" dirty="0"/>
              <a:t> sera assassiné</a:t>
            </a:r>
          </a:p>
          <a:p>
            <a:endParaRPr lang="fr-FR" sz="1700" dirty="0"/>
          </a:p>
          <a:p>
            <a:r>
              <a:rPr lang="fr-FR" sz="1600" i="1" dirty="0"/>
              <a:t>Brandissant leurs sabres, les guerriers de </a:t>
            </a:r>
            <a:r>
              <a:rPr lang="fr-FR" sz="1600" i="1" dirty="0" err="1"/>
              <a:t>Satsuma</a:t>
            </a:r>
            <a:r>
              <a:rPr lang="fr-FR" sz="1600" i="1" dirty="0"/>
              <a:t> fanfaronnèrent devant les rangs impassibles d’une armée disciplinés de conscrits paysans armés de fusils. Lorsque la fumée se dispersa, la fine fleur de la chevalerie japonaise gisait dans la poussière. </a:t>
            </a:r>
            <a:r>
              <a:rPr lang="fr-FR" sz="1600" dirty="0"/>
              <a:t>D. Landes, p. 484</a:t>
            </a:r>
          </a:p>
          <a:p>
            <a:endParaRPr lang="fr-FR" sz="1700" dirty="0"/>
          </a:p>
          <a:p>
            <a:r>
              <a:rPr lang="fr-FR" sz="1700" dirty="0"/>
              <a:t>*1876 : Bilan des débuts de l’impérialisme japonais…</a:t>
            </a:r>
          </a:p>
          <a:p>
            <a:r>
              <a:rPr lang="fr-FR" sz="1700" dirty="0"/>
              <a:t>Taïwan attaquée, Chine </a:t>
            </a:r>
            <a:r>
              <a:rPr lang="fr-FR" sz="1700" i="1" dirty="0"/>
              <a:t>rançonnée</a:t>
            </a:r>
            <a:r>
              <a:rPr lang="fr-FR" sz="1700" dirty="0"/>
              <a:t>, îles Ryükyü annexées</a:t>
            </a:r>
          </a:p>
          <a:p>
            <a:r>
              <a:rPr lang="fr-FR" sz="1700" dirty="0"/>
              <a:t>Corée soumise ; Et maintenant, la Russie…</a:t>
            </a:r>
          </a:p>
        </p:txBody>
      </p:sp>
    </p:spTree>
    <p:extLst>
      <p:ext uri="{BB962C8B-B14F-4D97-AF65-F5344CB8AC3E}">
        <p14:creationId xmlns:p14="http://schemas.microsoft.com/office/powerpoint/2010/main" val="3361087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46510-2570-A0C4-547B-D25A2DAA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249ECB-0F42-357B-DC52-FB74454DCAC0}"/>
              </a:ext>
            </a:extLst>
          </p:cNvPr>
          <p:cNvSpPr/>
          <p:nvPr/>
        </p:nvSpPr>
        <p:spPr>
          <a:xfrm>
            <a:off x="168036" y="207499"/>
            <a:ext cx="7604364" cy="59027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3) 1875-1876 : Traité de Saint-Pétersbourg : La Russie obtient l’île de Sakhaline et le Japon, l’ensemble des îles Kouriles ; Le Japon annexe l’archipel Ogasawara ou îles Bonin,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endParaRPr lang="fr-FR" sz="1700" dirty="0"/>
          </a:p>
          <a:p>
            <a:r>
              <a:rPr lang="fr-FR" sz="1700" dirty="0"/>
              <a:t>3) 1875 : Le Japon et la Russie…</a:t>
            </a:r>
          </a:p>
          <a:p>
            <a:endParaRPr lang="fr-FR" sz="1700" dirty="0"/>
          </a:p>
          <a:p>
            <a:r>
              <a:rPr lang="fr-FR" sz="1700" dirty="0"/>
              <a:t>*Rappel…</a:t>
            </a:r>
          </a:p>
          <a:p>
            <a:r>
              <a:rPr lang="fr-FR" sz="1700" dirty="0"/>
              <a:t>1855 : 1</a:t>
            </a:r>
            <a:r>
              <a:rPr lang="fr-FR" sz="1700" baseline="30000" dirty="0"/>
              <a:t>er</a:t>
            </a:r>
            <a:r>
              <a:rPr lang="fr-FR" sz="1700" dirty="0"/>
              <a:t> traité de </a:t>
            </a:r>
            <a:r>
              <a:rPr lang="fr-FR" sz="1700" dirty="0" err="1"/>
              <a:t>Shimoda</a:t>
            </a:r>
            <a:r>
              <a:rPr lang="fr-FR" sz="1700" dirty="0"/>
              <a:t> entre le Japon et la Russie, et partage des îles du nord…</a:t>
            </a:r>
          </a:p>
          <a:p>
            <a:r>
              <a:rPr lang="fr-FR" sz="1700" dirty="0"/>
              <a:t>- Partage des Kouriles</a:t>
            </a:r>
          </a:p>
          <a:p>
            <a:r>
              <a:rPr lang="fr-FR" sz="1700" dirty="0"/>
              <a:t>- Et île de Sakhaline </a:t>
            </a:r>
            <a:r>
              <a:rPr lang="fr-FR" sz="1700" i="1" dirty="0"/>
              <a:t>en indivision</a:t>
            </a:r>
            <a:r>
              <a:rPr lang="fr-FR" sz="1700" dirty="0"/>
              <a:t>, avec Russes au nord et Japonais au sud</a:t>
            </a:r>
          </a:p>
          <a:p>
            <a:endParaRPr lang="fr-FR" sz="1700" dirty="0"/>
          </a:p>
          <a:p>
            <a:r>
              <a:rPr lang="fr-FR" sz="1700" dirty="0"/>
              <a:t>*Mais un traité </a:t>
            </a:r>
            <a:r>
              <a:rPr lang="fr-FR" sz="1700" i="1" dirty="0"/>
              <a:t>signé dans l’urgence</a:t>
            </a:r>
            <a:r>
              <a:rPr lang="fr-FR" sz="1700" dirty="0"/>
              <a:t> ; Et qui </a:t>
            </a:r>
            <a:r>
              <a:rPr lang="fr-FR" sz="1700"/>
              <a:t>ne règle pas </a:t>
            </a:r>
            <a:r>
              <a:rPr lang="fr-FR" sz="1700" dirty="0"/>
              <a:t>tous les problèmes…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a) A Sakhaline, les Russes progressent vers le sud</a:t>
            </a:r>
          </a:p>
          <a:p>
            <a:r>
              <a:rPr lang="fr-FR" sz="1700" dirty="0"/>
              <a:t>Ce qui entraine des incidents entre colons russes et colons japonais</a:t>
            </a:r>
          </a:p>
          <a:p>
            <a:r>
              <a:rPr lang="fr-FR" sz="1700" dirty="0"/>
              <a:t>Et plus globalement…</a:t>
            </a:r>
          </a:p>
          <a:p>
            <a:endParaRPr lang="fr-FR" sz="1700" dirty="0"/>
          </a:p>
          <a:p>
            <a:r>
              <a:rPr lang="fr-FR" sz="1700" dirty="0"/>
              <a:t>b) 1858 : Après les traités, les relations se normalisent très vite avec les Occidentaux</a:t>
            </a:r>
          </a:p>
          <a:p>
            <a:r>
              <a:rPr lang="fr-FR" sz="1700" dirty="0"/>
              <a:t>Seules celles avec la Russie, menace territoriale proche, restent tendues</a:t>
            </a:r>
          </a:p>
          <a:p>
            <a:endParaRPr lang="fr-FR" sz="1700" dirty="0"/>
          </a:p>
          <a:p>
            <a:r>
              <a:rPr lang="fr-FR" sz="1700" dirty="0"/>
              <a:t>*Toutefois, malgré cela, comme avec la Corée</a:t>
            </a:r>
          </a:p>
          <a:p>
            <a:r>
              <a:rPr lang="fr-FR" sz="1700" dirty="0"/>
              <a:t>Le Japon adopte, dans un 1</a:t>
            </a:r>
            <a:r>
              <a:rPr lang="fr-FR" sz="1700" baseline="30000" dirty="0"/>
              <a:t>er</a:t>
            </a:r>
            <a:r>
              <a:rPr lang="fr-FR" sz="1700" dirty="0"/>
              <a:t> temps, une politique prudente…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D418E43A-E653-E330-68F0-B0D58743D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F24A32E-C3DD-E436-EB21-D2DAD47CA866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320ECB5-EBD3-0EC6-5BA7-F7CFDF5A6F53}"/>
              </a:ext>
            </a:extLst>
          </p:cNvPr>
          <p:cNvSpPr/>
          <p:nvPr/>
        </p:nvSpPr>
        <p:spPr>
          <a:xfrm>
            <a:off x="11346873" y="3211226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419CD5-E1B0-4E37-41C6-3720CA2673C9}"/>
              </a:ext>
            </a:extLst>
          </p:cNvPr>
          <p:cNvSpPr/>
          <p:nvPr/>
        </p:nvSpPr>
        <p:spPr>
          <a:xfrm>
            <a:off x="9750112" y="3429000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D2E39F-B17F-A3EC-43C4-CE8E7662CF0A}"/>
              </a:ext>
            </a:extLst>
          </p:cNvPr>
          <p:cNvSpPr/>
          <p:nvPr/>
        </p:nvSpPr>
        <p:spPr>
          <a:xfrm>
            <a:off x="9799169" y="35417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2EAAC5C-F0A2-1544-8F84-1F1BE82C108C}"/>
              </a:ext>
            </a:extLst>
          </p:cNvPr>
          <p:cNvSpPr/>
          <p:nvPr/>
        </p:nvSpPr>
        <p:spPr>
          <a:xfrm>
            <a:off x="9848226" y="31891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01B0929-5D51-58A8-2C0C-02A642B3C6A6}"/>
              </a:ext>
            </a:extLst>
          </p:cNvPr>
          <p:cNvSpPr/>
          <p:nvPr/>
        </p:nvSpPr>
        <p:spPr>
          <a:xfrm>
            <a:off x="10092526" y="37634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A56578AD-47CA-A54A-B610-FC88AFD1D30E}"/>
              </a:ext>
            </a:extLst>
          </p:cNvPr>
          <p:cNvCxnSpPr>
            <a:cxnSpLocks/>
          </p:cNvCxnSpPr>
          <p:nvPr/>
        </p:nvCxnSpPr>
        <p:spPr>
          <a:xfrm>
            <a:off x="11589003" y="1338727"/>
            <a:ext cx="516746" cy="3256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2772D25-A61E-6C34-DD49-0E2B60ADE39A}"/>
              </a:ext>
            </a:extLst>
          </p:cNvPr>
          <p:cNvSpPr/>
          <p:nvPr/>
        </p:nvSpPr>
        <p:spPr>
          <a:xfrm>
            <a:off x="11034636" y="150156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5D25DCE-2A4A-4207-DB59-E8C4E6603CD5}"/>
              </a:ext>
            </a:extLst>
          </p:cNvPr>
          <p:cNvCxnSpPr>
            <a:cxnSpLocks/>
          </p:cNvCxnSpPr>
          <p:nvPr/>
        </p:nvCxnSpPr>
        <p:spPr>
          <a:xfrm>
            <a:off x="10653945" y="664064"/>
            <a:ext cx="235728" cy="485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C97009DC-A73E-2202-9BEA-0A4F62A54FBD}"/>
              </a:ext>
            </a:extLst>
          </p:cNvPr>
          <p:cNvSpPr/>
          <p:nvPr/>
        </p:nvSpPr>
        <p:spPr>
          <a:xfrm>
            <a:off x="10632854" y="6461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4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8818C-0839-8F26-FE21-3A4A92BD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834D84-9FEA-3567-0844-68572DAB3CE5}"/>
              </a:ext>
            </a:extLst>
          </p:cNvPr>
          <p:cNvSpPr/>
          <p:nvPr/>
        </p:nvSpPr>
        <p:spPr>
          <a:xfrm>
            <a:off x="168036" y="207499"/>
            <a:ext cx="7604364" cy="4856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3) 1875-1876 : Traité de Saint-Pétersbourg : La Russie obtient l’île de Sakhaline et le Japon, l’ensemble des îles Kouriles ; Le Japon annexe l’archipel Ogasawara ou îles Bonin, 1</a:t>
            </a:r>
            <a:r>
              <a:rPr lang="fr-FR" sz="17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ères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îles japonaises du Pacifique</a:t>
            </a:r>
          </a:p>
          <a:p>
            <a:endParaRPr lang="fr-FR" sz="1700" dirty="0"/>
          </a:p>
          <a:p>
            <a:r>
              <a:rPr lang="fr-FR" sz="1700" dirty="0"/>
              <a:t>*Mai 1875 : Nouveau traité de Saint-Pétersbourg ; Et échange…</a:t>
            </a:r>
          </a:p>
          <a:p>
            <a:r>
              <a:rPr lang="fr-FR" sz="1700" dirty="0"/>
              <a:t>Sakhaline à la Russie ; Et l’ensemble des Kouriles au Japon</a:t>
            </a:r>
          </a:p>
          <a:p>
            <a:r>
              <a:rPr lang="fr-FR" sz="1700" dirty="0"/>
              <a:t>Et profitant de ce succès diplomatique…</a:t>
            </a:r>
          </a:p>
          <a:p>
            <a:endParaRPr lang="fr-FR" sz="1700" dirty="0"/>
          </a:p>
          <a:p>
            <a:r>
              <a:rPr lang="fr-FR" sz="1700" dirty="0"/>
              <a:t>*1876 : Le Japon obtient auprès de la GB </a:t>
            </a:r>
            <a:r>
              <a:rPr lang="fr-FR" sz="1700" u="sng" dirty="0"/>
              <a:t>et des EU</a:t>
            </a:r>
          </a:p>
          <a:p>
            <a:r>
              <a:rPr lang="fr-FR" sz="1700" dirty="0"/>
              <a:t>La souveraineté de l’archipel Ogasawara, ou Îles Bonin</a:t>
            </a:r>
          </a:p>
          <a:p>
            <a:r>
              <a:rPr lang="fr-FR" sz="1700" dirty="0"/>
              <a:t>Archipel Ogasawara, 1</a:t>
            </a:r>
            <a:r>
              <a:rPr lang="fr-FR" sz="1700" baseline="30000" dirty="0"/>
              <a:t>ères</a:t>
            </a:r>
            <a:r>
              <a:rPr lang="fr-FR" sz="1700" dirty="0"/>
              <a:t> îles japonaises du Pacifique, à 1000 km de Tokyo</a:t>
            </a:r>
          </a:p>
          <a:p>
            <a:r>
              <a:rPr lang="fr-FR" sz="1700" dirty="0"/>
              <a:t>NB : </a:t>
            </a:r>
            <a:r>
              <a:rPr lang="fr-FR" sz="1700" u="sng" dirty="0"/>
              <a:t>Où se trouve l’île d’Iwo </a:t>
            </a:r>
            <a:r>
              <a:rPr lang="fr-FR" sz="1700" u="sng" dirty="0" err="1"/>
              <a:t>Jima</a:t>
            </a:r>
            <a:r>
              <a:rPr lang="fr-FR" sz="1700" u="sng" dirty="0"/>
              <a:t>, conquise par les Américains en mars 1945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*1875 : Tout comme avec les autres puissances</a:t>
            </a:r>
          </a:p>
          <a:p>
            <a:r>
              <a:rPr lang="fr-FR" sz="1700" dirty="0"/>
              <a:t>Les relations avec la Russie semblent pour un temps se normaliser ; A suivre…</a:t>
            </a:r>
          </a:p>
          <a:p>
            <a:endParaRPr lang="fr-FR" sz="1700" dirty="0"/>
          </a:p>
          <a:p>
            <a:r>
              <a:rPr lang="fr-FR" sz="1700" dirty="0"/>
              <a:t>*Et maintenant, retour à la Chine…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F4D02B3-9DD4-CE44-3D3F-DD819091AF61}"/>
              </a:ext>
            </a:extLst>
          </p:cNvPr>
          <p:cNvSpPr/>
          <p:nvPr/>
        </p:nvSpPr>
        <p:spPr>
          <a:xfrm>
            <a:off x="7984589" y="34593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AC68C5E-8D83-E3D7-CA4D-4BA0EC9658E2}"/>
              </a:ext>
            </a:extLst>
          </p:cNvPr>
          <p:cNvSpPr/>
          <p:nvPr/>
        </p:nvSpPr>
        <p:spPr>
          <a:xfrm>
            <a:off x="9352741" y="3398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79EAFB6-B442-1349-0E8A-E490F3062A4F}"/>
              </a:ext>
            </a:extLst>
          </p:cNvPr>
          <p:cNvSpPr/>
          <p:nvPr/>
        </p:nvSpPr>
        <p:spPr>
          <a:xfrm>
            <a:off x="10072821" y="13939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7BABB96-4435-EF44-6D84-9D51CA0B3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A2E4091-E452-1C4A-9432-3BE6D8228EB3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E8F459D-8E29-E0CC-C464-16F9B2803C01}"/>
              </a:ext>
            </a:extLst>
          </p:cNvPr>
          <p:cNvSpPr/>
          <p:nvPr/>
        </p:nvSpPr>
        <p:spPr>
          <a:xfrm>
            <a:off x="9750112" y="3429000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FD353AB-50E9-A46C-CC25-F28EC6E8BE79}"/>
              </a:ext>
            </a:extLst>
          </p:cNvPr>
          <p:cNvSpPr/>
          <p:nvPr/>
        </p:nvSpPr>
        <p:spPr>
          <a:xfrm>
            <a:off x="9799169" y="354175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02CD06A-769D-A471-C420-A2EB481EE0E0}"/>
              </a:ext>
            </a:extLst>
          </p:cNvPr>
          <p:cNvSpPr/>
          <p:nvPr/>
        </p:nvSpPr>
        <p:spPr>
          <a:xfrm>
            <a:off x="9848226" y="318915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53550AC-A778-84DB-333C-AE110ED61043}"/>
              </a:ext>
            </a:extLst>
          </p:cNvPr>
          <p:cNvSpPr/>
          <p:nvPr/>
        </p:nvSpPr>
        <p:spPr>
          <a:xfrm>
            <a:off x="10092526" y="37634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F4CB0CE-12BC-934F-3EB9-BE8BF493492B}"/>
              </a:ext>
            </a:extLst>
          </p:cNvPr>
          <p:cNvSpPr/>
          <p:nvPr/>
        </p:nvSpPr>
        <p:spPr>
          <a:xfrm>
            <a:off x="11034636" y="15015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05CEF5F-6D0E-05EA-35BA-E1D9EC17BC62}"/>
              </a:ext>
            </a:extLst>
          </p:cNvPr>
          <p:cNvCxnSpPr>
            <a:cxnSpLocks/>
          </p:cNvCxnSpPr>
          <p:nvPr/>
        </p:nvCxnSpPr>
        <p:spPr>
          <a:xfrm flipV="1">
            <a:off x="11034636" y="1664404"/>
            <a:ext cx="312237" cy="1643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6F31E135-5384-4A24-8CAD-17FAAA7F0912}"/>
              </a:ext>
            </a:extLst>
          </p:cNvPr>
          <p:cNvCxnSpPr>
            <a:cxnSpLocks/>
          </p:cNvCxnSpPr>
          <p:nvPr/>
        </p:nvCxnSpPr>
        <p:spPr>
          <a:xfrm flipV="1">
            <a:off x="11817927" y="207499"/>
            <a:ext cx="374073" cy="12501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E62EF29E-B85B-B772-5AE8-33D828183E4D}"/>
              </a:ext>
            </a:extLst>
          </p:cNvPr>
          <p:cNvSpPr/>
          <p:nvPr/>
        </p:nvSpPr>
        <p:spPr>
          <a:xfrm>
            <a:off x="11934253" y="444614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C31A7A9-50B2-7839-DC69-3D49D08815F4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1467938" y="3211226"/>
            <a:ext cx="487406" cy="12528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2AC65C27-1015-156B-9FDC-11AE9797CD94}"/>
              </a:ext>
            </a:extLst>
          </p:cNvPr>
          <p:cNvSpPr/>
          <p:nvPr/>
        </p:nvSpPr>
        <p:spPr>
          <a:xfrm>
            <a:off x="11920398" y="97093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BE5EEB4-453C-CA41-8F4F-DFE9F26B029D}"/>
              </a:ext>
            </a:extLst>
          </p:cNvPr>
          <p:cNvCxnSpPr>
            <a:cxnSpLocks/>
            <a:endCxn id="37" idx="4"/>
          </p:cNvCxnSpPr>
          <p:nvPr/>
        </p:nvCxnSpPr>
        <p:spPr>
          <a:xfrm flipV="1">
            <a:off x="11467938" y="1093251"/>
            <a:ext cx="524468" cy="234347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0EF44892-BD39-BDF5-F815-F07988C7E8A7}"/>
              </a:ext>
            </a:extLst>
          </p:cNvPr>
          <p:cNvSpPr/>
          <p:nvPr/>
        </p:nvSpPr>
        <p:spPr>
          <a:xfrm>
            <a:off x="11346873" y="3211226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4FAD48D2-BB45-0E27-0EB3-ACABF2E1E7D9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10653945" y="664064"/>
            <a:ext cx="401782" cy="8554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D3BC4AC6-B82F-F90D-30C9-0100A245FDB5}"/>
              </a:ext>
            </a:extLst>
          </p:cNvPr>
          <p:cNvSpPr/>
          <p:nvPr/>
        </p:nvSpPr>
        <p:spPr>
          <a:xfrm>
            <a:off x="10632854" y="6461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56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131974"/>
            <a:ext cx="6058274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1881-1885 : En Indochine, victoire française contre le Viêt-Nam et la Chine ; 2</a:t>
            </a:r>
            <a:r>
              <a:rPr lang="fr-FR" sz="1700" b="1" baseline="30000" dirty="0"/>
              <a:t>nd</a:t>
            </a:r>
            <a:r>
              <a:rPr lang="fr-FR" sz="1700" b="1" dirty="0"/>
              <a:t> traité de Tianjin : La Chine reconnaît le protectorat de la France sur le Viêt-Nam</a:t>
            </a:r>
          </a:p>
          <a:p>
            <a:endParaRPr lang="fr-FR" sz="1700" dirty="0"/>
          </a:p>
          <a:p>
            <a:r>
              <a:rPr lang="fr-FR" sz="1700" dirty="0"/>
              <a:t>4) 1880-85 : Le Japon et la Chine</a:t>
            </a:r>
          </a:p>
          <a:p>
            <a:endParaRPr lang="fr-FR" sz="1700" dirty="0"/>
          </a:p>
          <a:p>
            <a:r>
              <a:rPr lang="fr-FR" sz="1700" dirty="0"/>
              <a:t>*1870 : La Chine regarde sans vraiment réagir</a:t>
            </a:r>
          </a:p>
          <a:p>
            <a:r>
              <a:rPr lang="fr-FR" sz="1700" dirty="0"/>
              <a:t>Les débuts de l’expansionnisme japonais à l’est</a:t>
            </a:r>
          </a:p>
          <a:p>
            <a:endParaRPr lang="fr-FR" sz="1700" dirty="0"/>
          </a:p>
          <a:p>
            <a:r>
              <a:rPr lang="fr-FR" sz="1700" dirty="0"/>
              <a:t>*Nov. 1874 : Après le raid japonais sur Taïwan</a:t>
            </a:r>
          </a:p>
          <a:p>
            <a:r>
              <a:rPr lang="fr-FR" sz="1700" i="1" dirty="0"/>
              <a:t>La Chine paie une indemnité pour ne pas être envahie</a:t>
            </a:r>
          </a:p>
          <a:p>
            <a:r>
              <a:rPr lang="fr-FR" sz="1700" dirty="0"/>
              <a:t>H. </a:t>
            </a:r>
            <a:r>
              <a:rPr lang="fr-FR" sz="1700" dirty="0" err="1"/>
              <a:t>Parkes</a:t>
            </a:r>
            <a:r>
              <a:rPr lang="fr-FR" sz="1700" dirty="0"/>
              <a:t> représentant britannique au Japon</a:t>
            </a:r>
          </a:p>
          <a:p>
            <a:endParaRPr lang="fr-FR" sz="1700" dirty="0"/>
          </a:p>
          <a:p>
            <a:r>
              <a:rPr lang="fr-FR" sz="1700" dirty="0"/>
              <a:t>*En tout cas, cela montre la faiblesse chinoise</a:t>
            </a:r>
          </a:p>
          <a:p>
            <a:r>
              <a:rPr lang="fr-FR" sz="1700" dirty="0"/>
              <a:t>Et cela encourage l'aventurisme japonais</a:t>
            </a:r>
          </a:p>
          <a:p>
            <a:endParaRPr lang="fr-FR" sz="1700" dirty="0"/>
          </a:p>
          <a:p>
            <a:r>
              <a:rPr lang="fr-FR" sz="1700" dirty="0"/>
              <a:t>*1876 : Le Japon tente de soustraire la Corée à l’influence chinoise Mais en attendant une réaction de la Chine</a:t>
            </a:r>
          </a:p>
          <a:p>
            <a:r>
              <a:rPr lang="fr-FR" sz="1700" dirty="0"/>
              <a:t>C’est au sud que sa souveraineté est menacée…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828482C6-1AF7-5154-F999-651BB38AE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B6F3F8-47FB-0AD1-E535-D3F272D02ACD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EB1076-8033-3898-39D2-216995BFF5EF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ED77F5E-EA71-B7C1-F153-572CF19DE40E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7B0947C-2CA2-505E-9CFE-F4D503B19716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7460AFF-7F35-C8FB-E09C-6685B7BD36B7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7790172-0A3E-6FA1-C8F4-3A118080A9E1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2F795-E53E-C0D5-E83D-E78D0195A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957225-D1D9-8254-5DA3-21B1FD15882A}"/>
              </a:ext>
            </a:extLst>
          </p:cNvPr>
          <p:cNvSpPr/>
          <p:nvPr/>
        </p:nvSpPr>
        <p:spPr>
          <a:xfrm>
            <a:off x="145578" y="131974"/>
            <a:ext cx="6058274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1881-1885 : En Indochine, victoire française contre le Viêt-Nam et la Chine ; 2</a:t>
            </a:r>
            <a:r>
              <a:rPr lang="fr-FR" sz="1700" b="1" baseline="30000" dirty="0"/>
              <a:t>nd</a:t>
            </a:r>
            <a:r>
              <a:rPr lang="fr-FR" sz="1700" b="1" dirty="0"/>
              <a:t> traité de Tianjin : La Chine reconnaît le protectorat de la France sur le Viêt-Nam</a:t>
            </a:r>
          </a:p>
          <a:p>
            <a:endParaRPr lang="fr-FR" sz="1700" dirty="0"/>
          </a:p>
          <a:p>
            <a:r>
              <a:rPr lang="fr-FR" sz="1700" dirty="0"/>
              <a:t>*1881-83 : Après un difficile conflit, la France parvient à imposer</a:t>
            </a:r>
          </a:p>
          <a:p>
            <a:r>
              <a:rPr lang="fr-FR" sz="1700" dirty="0"/>
              <a:t>Son protectorat sur le Viêt-Nam, vassal de la Chine depuis 939 (!)</a:t>
            </a:r>
          </a:p>
          <a:p>
            <a:endParaRPr lang="fr-FR" sz="1700" dirty="0"/>
          </a:p>
          <a:p>
            <a:r>
              <a:rPr lang="fr-FR" sz="1700" dirty="0"/>
              <a:t>*1884 : Et contrairement à la Corée</a:t>
            </a:r>
          </a:p>
          <a:p>
            <a:r>
              <a:rPr lang="fr-FR" sz="1700" dirty="0"/>
              <a:t>La Chine réagit et déclare la guerre à la France</a:t>
            </a:r>
          </a:p>
          <a:p>
            <a:r>
              <a:rPr lang="fr-FR" sz="1700" dirty="0"/>
              <a:t>Mais une partie de la flotte chinoise est détruite à Fuzhou…</a:t>
            </a:r>
          </a:p>
          <a:p>
            <a:endParaRPr lang="fr-FR" sz="1700" dirty="0"/>
          </a:p>
          <a:p>
            <a:r>
              <a:rPr lang="fr-FR" sz="1700" dirty="0"/>
              <a:t>*Juin 1885 : Au 2</a:t>
            </a:r>
            <a:r>
              <a:rPr lang="fr-FR" sz="1700" baseline="30000" dirty="0"/>
              <a:t>nd</a:t>
            </a:r>
            <a:r>
              <a:rPr lang="fr-FR" sz="1700" dirty="0"/>
              <a:t> traité de Tianjin </a:t>
            </a:r>
          </a:p>
          <a:p>
            <a:r>
              <a:rPr lang="fr-FR" sz="1700" dirty="0"/>
              <a:t>La Chine renonce à sa suzeraineté sur le Viêt-Nam ; </a:t>
            </a:r>
            <a:r>
              <a:rPr lang="fr-FR" sz="1700" u="sng" dirty="0"/>
              <a:t>A revoir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*1885 : A Pékin, après ce traité de Tianjin, le ministre </a:t>
            </a:r>
            <a:r>
              <a:rPr lang="fr-FR" sz="1700" u="sng" dirty="0"/>
              <a:t>Li </a:t>
            </a:r>
            <a:r>
              <a:rPr lang="fr-FR" sz="1700" u="sng" dirty="0" err="1"/>
              <a:t>Hongzhang</a:t>
            </a:r>
            <a:r>
              <a:rPr lang="fr-FR" sz="1700" dirty="0"/>
              <a:t> Entreprend de reconstituer la flotte chinoise</a:t>
            </a:r>
          </a:p>
          <a:p>
            <a:r>
              <a:rPr lang="fr-FR" sz="1700" dirty="0"/>
              <a:t>NB : Et ce malgré les détournements financiers de </a:t>
            </a:r>
            <a:r>
              <a:rPr lang="fr-FR" sz="1700" u="sng" dirty="0"/>
              <a:t>Cixi</a:t>
            </a:r>
          </a:p>
          <a:p>
            <a:r>
              <a:rPr lang="fr-FR" sz="1700" dirty="0"/>
              <a:t>Pour se construire un nouveau palais d’été, détruit en 1860</a:t>
            </a:r>
          </a:p>
          <a:p>
            <a:endParaRPr lang="fr-FR" sz="1700" dirty="0"/>
          </a:p>
          <a:p>
            <a:r>
              <a:rPr lang="fr-FR" sz="1700" dirty="0"/>
              <a:t>*Mais après cette défaite contre la France</a:t>
            </a:r>
            <a:endParaRPr lang="fr-FR" sz="1600" u="sng" dirty="0"/>
          </a:p>
          <a:p>
            <a:r>
              <a:rPr lang="fr-FR" sz="1700" dirty="0"/>
              <a:t>C’est à nouveau la pression japonaise qui revient</a:t>
            </a:r>
          </a:p>
          <a:p>
            <a:r>
              <a:rPr lang="fr-FR" sz="1700" dirty="0"/>
              <a:t>Et de nouveau, en Corée…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61AB55D2-DDD9-28EC-67B0-061317C1E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7447C4E-6EA0-8609-14D8-E5627F2F9489}"/>
              </a:ext>
            </a:extLst>
          </p:cNvPr>
          <p:cNvSpPr/>
          <p:nvPr/>
        </p:nvSpPr>
        <p:spPr>
          <a:xfrm>
            <a:off x="10519686" y="3173394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728BFE5-FE31-5BBD-3476-0867830FFC5D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D4E085-99FC-880A-13E2-8C1FC2F98AEC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252D08-EF1B-EBC1-6E38-D527D0BAFB7E}"/>
              </a:ext>
            </a:extLst>
          </p:cNvPr>
          <p:cNvSpPr/>
          <p:nvPr/>
        </p:nvSpPr>
        <p:spPr>
          <a:xfrm>
            <a:off x="11095135" y="149658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A5DB66-7967-02EC-D426-A17C75034ED3}"/>
              </a:ext>
            </a:extLst>
          </p:cNvPr>
          <p:cNvSpPr/>
          <p:nvPr/>
        </p:nvSpPr>
        <p:spPr>
          <a:xfrm>
            <a:off x="11046078" y="1788027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CF4DEAB-BCC7-D4BF-8D02-409E9B7C26D2}"/>
              </a:ext>
            </a:extLst>
          </p:cNvPr>
          <p:cNvSpPr/>
          <p:nvPr/>
        </p:nvSpPr>
        <p:spPr>
          <a:xfrm>
            <a:off x="11301151" y="191033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012B781-0F36-24F1-1AD3-C93F89F18458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5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131974"/>
            <a:ext cx="605827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*1880 : Pour le Japon, sa puissance militaire toujours croissante</a:t>
            </a:r>
          </a:p>
          <a:p>
            <a:r>
              <a:rPr lang="fr-FR" sz="1700" dirty="0"/>
              <a:t>L’incite à adopter une politique plus audacieuse envers la Corée</a:t>
            </a:r>
          </a:p>
          <a:p>
            <a:r>
              <a:rPr lang="fr-FR" sz="1700" i="1" dirty="0"/>
              <a:t>Devenue un enjeu stratégique majeur</a:t>
            </a:r>
            <a:r>
              <a:rPr lang="fr-FR" sz="1700" dirty="0"/>
              <a:t>, PF </a:t>
            </a:r>
            <a:r>
              <a:rPr lang="fr-FR" sz="1700" dirty="0" err="1"/>
              <a:t>Souyri</a:t>
            </a:r>
            <a:r>
              <a:rPr lang="fr-FR" sz="1700" dirty="0"/>
              <a:t>, p. 481</a:t>
            </a:r>
          </a:p>
          <a:p>
            <a:r>
              <a:rPr lang="fr-FR" sz="1700" dirty="0"/>
              <a:t>Et après l’ouverture forcée de 1876, ce sera la conquête ; Récit…</a:t>
            </a:r>
          </a:p>
          <a:p>
            <a:endParaRPr lang="fr-FR" sz="1700" dirty="0"/>
          </a:p>
          <a:p>
            <a:r>
              <a:rPr lang="fr-FR" sz="1700" dirty="0"/>
              <a:t>*1882 : Le Japon reproche à la Chine</a:t>
            </a:r>
          </a:p>
          <a:p>
            <a:r>
              <a:rPr lang="fr-FR" sz="1700" dirty="0"/>
              <a:t>De ne pas reconnaître l’indépendance de la Corée </a:t>
            </a:r>
          </a:p>
          <a:p>
            <a:r>
              <a:rPr lang="fr-FR" sz="1700" dirty="0"/>
              <a:t>De vouloir la maintenir sous sa suzeraineté ; Et donc à terme…</a:t>
            </a:r>
          </a:p>
          <a:p>
            <a:r>
              <a:rPr lang="fr-FR" sz="1700" dirty="0"/>
              <a:t>De la soustraire </a:t>
            </a:r>
            <a:r>
              <a:rPr lang="fr-FR" sz="1700" i="1" dirty="0"/>
              <a:t>aux bienfaits de la modernité</a:t>
            </a:r>
          </a:p>
          <a:p>
            <a:endParaRPr lang="fr-FR" sz="1700" dirty="0"/>
          </a:p>
          <a:p>
            <a:r>
              <a:rPr lang="fr-FR" sz="1700" dirty="0"/>
              <a:t>*1884 : A Tokyo, l’opposition démocrate (Parti de la Liberté)</a:t>
            </a:r>
          </a:p>
          <a:p>
            <a:r>
              <a:rPr lang="fr-FR" sz="1700" dirty="0"/>
              <a:t>Réclame plus de fermeté ; Et propose de déclencher un coup d’Etat </a:t>
            </a:r>
            <a:r>
              <a:rPr lang="fr-FR" sz="1700" i="1" dirty="0"/>
              <a:t>réformiste</a:t>
            </a:r>
            <a:r>
              <a:rPr lang="fr-FR" sz="1700" dirty="0"/>
              <a:t> à Séoul</a:t>
            </a:r>
          </a:p>
          <a:p>
            <a:endParaRPr lang="fr-FR" sz="1700" dirty="0"/>
          </a:p>
          <a:p>
            <a:r>
              <a:rPr lang="fr-FR" sz="1700" dirty="0"/>
              <a:t>*Malgré cela, la politique japonaise reste encore prudente…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C9A05A58-E281-C1B2-F2ED-3097889B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87E0A62-8931-5F02-E9C9-FC0AE4BD6E74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1DA7A5-8D3B-18CE-BE94-E10A241840E1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8BE4F92-9601-53F4-6413-382799345E65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C6D05C-C920-7768-83F9-BB4A4F67E63F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D7A671F-9341-F2B8-0350-E7A6FB0590D6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5EAF59-951C-7F7E-CF5A-8E77BDCA9434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57AB3C-D656-8A59-E2A1-880FCD90CB27}"/>
              </a:ext>
            </a:extLst>
          </p:cNvPr>
          <p:cNvSpPr/>
          <p:nvPr/>
        </p:nvSpPr>
        <p:spPr>
          <a:xfrm>
            <a:off x="6388169" y="1769553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7A5A6D-53DD-67F7-E541-7EFDE5DA029F}"/>
              </a:ext>
            </a:extLst>
          </p:cNvPr>
          <p:cNvSpPr/>
          <p:nvPr/>
        </p:nvSpPr>
        <p:spPr>
          <a:xfrm>
            <a:off x="6780870" y="202368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90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74F33-12B5-BF24-0B1B-40CFB7714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BBE06D80-7A39-A184-FBBD-9761DEE26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6F1A3C-CB5C-A0FE-0FCB-CA577F312DDF}"/>
              </a:ext>
            </a:extLst>
          </p:cNvPr>
          <p:cNvSpPr/>
          <p:nvPr/>
        </p:nvSpPr>
        <p:spPr>
          <a:xfrm>
            <a:off x="109808" y="131976"/>
            <a:ext cx="6092771" cy="45591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b) 1870-1910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Japon, qui ayant acquis </a:t>
            </a:r>
            <a:r>
              <a:rPr lang="fr-FR" sz="1700" u="sng" dirty="0"/>
              <a:t>rapidement</a:t>
            </a:r>
            <a:r>
              <a:rPr lang="fr-FR" sz="1700" dirty="0"/>
              <a:t> une supériorité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mû par une volonté expansionniste tout aussi </a:t>
            </a:r>
            <a:r>
              <a:rPr lang="fr-FR" sz="1700" i="1" dirty="0"/>
              <a:t>existentielle</a:t>
            </a:r>
            <a:r>
              <a:rPr lang="fr-FR" sz="1700" dirty="0"/>
              <a:t>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Va utiliser cette force militaire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Pour se transformer lui-même en une puissance impérialiste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réussir à construire son 1</a:t>
            </a:r>
            <a:r>
              <a:rPr lang="fr-FR" sz="1700" baseline="30000" dirty="0"/>
              <a:t>er</a:t>
            </a:r>
            <a:r>
              <a:rPr lang="fr-FR" sz="1700" dirty="0"/>
              <a:t> empire colonial en Asie orientale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*1895 : </a:t>
            </a:r>
            <a:r>
              <a:rPr lang="fr-FR" sz="1700" i="1" dirty="0"/>
              <a:t>Dévorer soi-même sous peine d’être dévoré</a:t>
            </a:r>
            <a:r>
              <a:rPr lang="fr-FR" sz="1700" dirty="0"/>
              <a:t>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>
                <a:solidFill>
                  <a:srgbClr val="FF0000"/>
                </a:solidFill>
              </a:rPr>
              <a:t>NB : Politique défendue notamment par l’opposition démocratique</a:t>
            </a:r>
            <a:endParaRPr lang="fr-FR" sz="1000" dirty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*Un Japon chez qui 250 ans de fermeture laissent la place</a:t>
            </a:r>
          </a:p>
          <a:p>
            <a:pPr>
              <a:lnSpc>
                <a:spcPct val="107000"/>
              </a:lnSpc>
            </a:pPr>
            <a:r>
              <a:rPr lang="fr-FR" sz="1700" u="sng" dirty="0"/>
              <a:t>A un impérialisme conquérant jusqu’ici inconnu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1870-1945 : Une parenthèse dans une longue histoire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</p:txBody>
      </p:sp>
    </p:spTree>
    <p:extLst>
      <p:ext uri="{BB962C8B-B14F-4D97-AF65-F5344CB8AC3E}">
        <p14:creationId xmlns:p14="http://schemas.microsoft.com/office/powerpoint/2010/main" val="312761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2F485-CB4B-C42F-5455-E97E266D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8F9639-7BD7-7A3D-C12F-CE61C5EE9951}"/>
              </a:ext>
            </a:extLst>
          </p:cNvPr>
          <p:cNvSpPr/>
          <p:nvPr/>
        </p:nvSpPr>
        <p:spPr>
          <a:xfrm>
            <a:off x="145578" y="131974"/>
            <a:ext cx="6058274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*Avril 1885 : Convention de Tianjin Chine-Japon…</a:t>
            </a:r>
          </a:p>
          <a:p>
            <a:r>
              <a:rPr lang="fr-FR" sz="1700" dirty="0"/>
              <a:t>- Non-ingérence des deux pays en Corée </a:t>
            </a:r>
          </a:p>
          <a:p>
            <a:r>
              <a:rPr lang="fr-FR" sz="1700" dirty="0"/>
              <a:t>- Et en cas de troubles intérieurs, chacun doit demander</a:t>
            </a:r>
          </a:p>
          <a:p>
            <a:r>
              <a:rPr lang="fr-FR" sz="1700" dirty="0"/>
              <a:t>L’accord de l’autre avant d’y envoyer des troupes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r>
              <a:rPr lang="fr-FR" sz="1700" dirty="0"/>
              <a:t>*1875-85 : Avec la Russie et la Chine, les conflits semblent réglés</a:t>
            </a:r>
          </a:p>
          <a:p>
            <a:r>
              <a:rPr lang="fr-FR" sz="1700" dirty="0"/>
              <a:t>En réalité, ils ne font que commencer…</a:t>
            </a:r>
          </a:p>
          <a:p>
            <a:endParaRPr lang="fr-FR" sz="1700" dirty="0"/>
          </a:p>
          <a:p>
            <a:r>
              <a:rPr lang="fr-FR" sz="1700" dirty="0"/>
              <a:t>*A Tokyo…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8638A9CC-B163-DD2F-5353-1541AC117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6F7112F-3D0A-BC1F-C366-161BE7EA2F4F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38A3059-FC34-BD62-76E6-6715AD43F9D8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EAB6C34-720D-740F-77E6-2646AD78801B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AE0A11C-9BED-9856-A5AE-388CB0958A5F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88F843C-C0D5-FDA5-AE56-9CABB6281E08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14BCE03-FB89-AEA5-3BD9-0F0BB421D07C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CAD4A66-A1B8-9AF8-5D98-DA138A29E688}"/>
              </a:ext>
            </a:extLst>
          </p:cNvPr>
          <p:cNvSpPr/>
          <p:nvPr/>
        </p:nvSpPr>
        <p:spPr>
          <a:xfrm>
            <a:off x="6388169" y="1769553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32B2A7E-F273-1A0B-4D7F-896B9E6E0B32}"/>
              </a:ext>
            </a:extLst>
          </p:cNvPr>
          <p:cNvSpPr/>
          <p:nvPr/>
        </p:nvSpPr>
        <p:spPr>
          <a:xfrm>
            <a:off x="6780870" y="202368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25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61FD-9B19-6FC4-4D81-CAFF0BD7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60AB80-D6DE-2027-78D2-1C79921D66AF}"/>
              </a:ext>
            </a:extLst>
          </p:cNvPr>
          <p:cNvSpPr/>
          <p:nvPr/>
        </p:nvSpPr>
        <p:spPr>
          <a:xfrm>
            <a:off x="5112328" y="131974"/>
            <a:ext cx="5322467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*1891 : Début de la construction</a:t>
            </a:r>
          </a:p>
          <a:p>
            <a:r>
              <a:rPr lang="fr-FR" sz="1700" dirty="0"/>
              <a:t>Du Transsibérien Oufa-Vladivostok</a:t>
            </a:r>
          </a:p>
          <a:p>
            <a:r>
              <a:rPr lang="fr-FR" sz="1700" dirty="0"/>
              <a:t>NB : Transsibérien financé par des capitaux français (1888)</a:t>
            </a:r>
          </a:p>
          <a:p>
            <a:endParaRPr lang="fr-FR" sz="1700" dirty="0"/>
          </a:p>
          <a:p>
            <a:r>
              <a:rPr lang="fr-FR" sz="1700" dirty="0"/>
              <a:t>b) Mais également…</a:t>
            </a:r>
          </a:p>
          <a:p>
            <a:r>
              <a:rPr lang="fr-FR" sz="1700" dirty="0"/>
              <a:t>*Malgré l’accord de 1885, Yamagata s’inquiète</a:t>
            </a:r>
          </a:p>
          <a:p>
            <a:r>
              <a:rPr lang="fr-FR" sz="1700" dirty="0"/>
              <a:t>De l’ingérence persistante de la Chine en Corée…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B8E2CD-FAB5-59E1-90E2-E34E295F6B81}"/>
              </a:ext>
            </a:extLst>
          </p:cNvPr>
          <p:cNvSpPr/>
          <p:nvPr/>
        </p:nvSpPr>
        <p:spPr>
          <a:xfrm>
            <a:off x="83336" y="131974"/>
            <a:ext cx="4925187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*1890 : 1</a:t>
            </a:r>
            <a:r>
              <a:rPr lang="fr-FR" sz="1700" baseline="30000" dirty="0"/>
              <a:t>ers</a:t>
            </a:r>
            <a:r>
              <a:rPr lang="fr-FR" sz="1700" dirty="0"/>
              <a:t> débats à la Chambre basse</a:t>
            </a:r>
          </a:p>
          <a:p>
            <a:r>
              <a:rPr lang="fr-FR" sz="1700" dirty="0"/>
              <a:t>Pour le 1</a:t>
            </a:r>
            <a:r>
              <a:rPr lang="fr-FR" sz="1700" baseline="30000" dirty="0"/>
              <a:t>er</a:t>
            </a:r>
            <a:r>
              <a:rPr lang="fr-FR" sz="1700" dirty="0"/>
              <a:t> ministre conservateur </a:t>
            </a:r>
            <a:r>
              <a:rPr lang="fr-FR" sz="1700" u="sng" dirty="0"/>
              <a:t>Yamagata </a:t>
            </a:r>
            <a:r>
              <a:rPr lang="fr-FR" sz="1700" u="sng" dirty="0" err="1"/>
              <a:t>Aritomo</a:t>
            </a:r>
            <a:endParaRPr lang="fr-FR" sz="1700" dirty="0"/>
          </a:p>
          <a:p>
            <a:r>
              <a:rPr lang="fr-FR" sz="1700" dirty="0"/>
              <a:t>Il faut augmenter le budget militaire ; Deux raisons…</a:t>
            </a:r>
          </a:p>
          <a:p>
            <a:endParaRPr lang="fr-FR" sz="1700" dirty="0"/>
          </a:p>
          <a:p>
            <a:r>
              <a:rPr lang="fr-FR" sz="1700" dirty="0"/>
              <a:t>a) Il s’inquiète de la poussée russe en Mandchourie…</a:t>
            </a:r>
          </a:p>
          <a:p>
            <a:r>
              <a:rPr lang="fr-FR" sz="1700" dirty="0"/>
              <a:t>*1860 : Annexion russe au nord du fleuve Amour</a:t>
            </a:r>
          </a:p>
          <a:p>
            <a:r>
              <a:rPr lang="fr-FR" sz="1700" dirty="0"/>
              <a:t>*1875 : Île de Sakhaline ; Mais également…</a:t>
            </a:r>
          </a:p>
        </p:txBody>
      </p:sp>
      <p:pic>
        <p:nvPicPr>
          <p:cNvPr id="29" name="Image 28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F0736F1C-B863-E089-91DF-D0EB74657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2218698"/>
            <a:ext cx="8739284" cy="450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1" name="Ellipse 30">
            <a:extLst>
              <a:ext uri="{FF2B5EF4-FFF2-40B4-BE49-F238E27FC236}">
                <a16:creationId xmlns:a16="http://schemas.microsoft.com/office/drawing/2014/main" id="{29118857-2309-5C6A-6F22-449559AD4D25}"/>
              </a:ext>
            </a:extLst>
          </p:cNvPr>
          <p:cNvSpPr/>
          <p:nvPr/>
        </p:nvSpPr>
        <p:spPr>
          <a:xfrm>
            <a:off x="4193759" y="3730702"/>
            <a:ext cx="286859" cy="25560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A6C669EA-376A-6100-1F3F-8FAAC3FA63D0}"/>
              </a:ext>
            </a:extLst>
          </p:cNvPr>
          <p:cNvSpPr/>
          <p:nvPr/>
        </p:nvSpPr>
        <p:spPr>
          <a:xfrm>
            <a:off x="4887458" y="435961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65E4C5C-FFFF-3D44-BCEC-3A0F6C9EE7E2}"/>
              </a:ext>
            </a:extLst>
          </p:cNvPr>
          <p:cNvSpPr/>
          <p:nvPr/>
        </p:nvSpPr>
        <p:spPr>
          <a:xfrm>
            <a:off x="9459104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481325F-B7FB-1ECE-0A7B-1E733CB06D74}"/>
              </a:ext>
            </a:extLst>
          </p:cNvPr>
          <p:cNvSpPr/>
          <p:nvPr/>
        </p:nvSpPr>
        <p:spPr>
          <a:xfrm>
            <a:off x="8351520" y="407582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2AAA251-426C-D181-2971-68F644956CBE}"/>
              </a:ext>
            </a:extLst>
          </p:cNvPr>
          <p:cNvSpPr/>
          <p:nvPr/>
        </p:nvSpPr>
        <p:spPr>
          <a:xfrm>
            <a:off x="8697455" y="377478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33061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90D91-9E41-9FA8-4DC4-34CE5375B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E654CB-EE94-23F1-E821-EC8CE4CFD00D}"/>
              </a:ext>
            </a:extLst>
          </p:cNvPr>
          <p:cNvSpPr/>
          <p:nvPr/>
        </p:nvSpPr>
        <p:spPr>
          <a:xfrm>
            <a:off x="145578" y="131974"/>
            <a:ext cx="6058274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*1890 : Pour </a:t>
            </a:r>
            <a:r>
              <a:rPr lang="fr-FR" sz="1700" u="sng" dirty="0"/>
              <a:t>Yamagata </a:t>
            </a:r>
            <a:r>
              <a:rPr lang="fr-FR" sz="1700" u="sng" dirty="0" err="1"/>
              <a:t>Aritomo</a:t>
            </a:r>
            <a:r>
              <a:rPr lang="fr-FR" sz="1700" dirty="0"/>
              <a:t>…</a:t>
            </a:r>
          </a:p>
          <a:p>
            <a:r>
              <a:rPr lang="fr-FR" sz="1700" i="1" dirty="0"/>
              <a:t>Protéger les premières lignes de défense de l’Empire japonais</a:t>
            </a:r>
          </a:p>
          <a:p>
            <a:r>
              <a:rPr lang="fr-FR" sz="1700" i="1" dirty="0"/>
              <a:t>Repousser la Chine aujourd’hui et la Russie demain</a:t>
            </a:r>
          </a:p>
          <a:p>
            <a:r>
              <a:rPr lang="fr-FR" sz="1700" dirty="0"/>
              <a:t>PF </a:t>
            </a:r>
            <a:r>
              <a:rPr lang="fr-FR" sz="1700" dirty="0" err="1"/>
              <a:t>Souyri</a:t>
            </a:r>
            <a:r>
              <a:rPr lang="fr-FR" sz="1700" dirty="0"/>
              <a:t>, pp. 482-83 ; Donc…</a:t>
            </a:r>
          </a:p>
          <a:p>
            <a:endParaRPr lang="fr-FR" sz="1700" dirty="0"/>
          </a:p>
          <a:p>
            <a:r>
              <a:rPr lang="fr-FR" sz="1700" dirty="0"/>
              <a:t>a) Dans un 1</a:t>
            </a:r>
            <a:r>
              <a:rPr lang="fr-FR" sz="1700" baseline="30000" dirty="0"/>
              <a:t>er</a:t>
            </a:r>
            <a:r>
              <a:rPr lang="fr-FR" sz="1700" dirty="0"/>
              <a:t> temps, contre la Chine</a:t>
            </a:r>
          </a:p>
          <a:p>
            <a:r>
              <a:rPr lang="fr-FR" sz="1700" dirty="0"/>
              <a:t>Transformer la Corée en un protectorat japonais ; Ensuite…</a:t>
            </a:r>
          </a:p>
          <a:p>
            <a:endParaRPr lang="fr-FR" sz="1700" dirty="0"/>
          </a:p>
          <a:p>
            <a:r>
              <a:rPr lang="fr-FR" sz="1700" dirty="0"/>
              <a:t>b) Contre les Russes, se rapprocher des Britanniques ; Car…</a:t>
            </a:r>
          </a:p>
          <a:p>
            <a:r>
              <a:rPr lang="fr-FR" sz="1700" dirty="0"/>
              <a:t>- Britanniques ennemis des Russes en Asie</a:t>
            </a:r>
          </a:p>
          <a:p>
            <a:r>
              <a:rPr lang="fr-FR" sz="1700" dirty="0"/>
              <a:t>- Britanniques qui de plus promettent à terme</a:t>
            </a:r>
          </a:p>
          <a:p>
            <a:r>
              <a:rPr lang="fr-FR" sz="1700" dirty="0"/>
              <a:t>Une révision des traités inégaux…</a:t>
            </a:r>
          </a:p>
          <a:p>
            <a:endParaRPr lang="fr-FR" sz="1700" dirty="0"/>
          </a:p>
          <a:p>
            <a:r>
              <a:rPr lang="fr-FR" sz="1700" dirty="0"/>
              <a:t>NB : Juillet 1894 : 1</a:t>
            </a:r>
            <a:r>
              <a:rPr lang="fr-FR" sz="1700" baseline="30000" dirty="0"/>
              <a:t>er</a:t>
            </a:r>
            <a:r>
              <a:rPr lang="fr-FR" sz="1700" dirty="0"/>
              <a:t> traité </a:t>
            </a:r>
            <a:r>
              <a:rPr lang="fr-FR" sz="1700" i="1" dirty="0"/>
              <a:t>égal</a:t>
            </a:r>
            <a:r>
              <a:rPr lang="fr-FR" sz="1700" dirty="0"/>
              <a:t> pour le Japon avec la GB</a:t>
            </a:r>
          </a:p>
          <a:p>
            <a:endParaRPr lang="fr-FR" sz="1700" dirty="0"/>
          </a:p>
          <a:p>
            <a:r>
              <a:rPr lang="fr-FR" sz="1700" dirty="0"/>
              <a:t>*Donc, pour le Japon, intervenir </a:t>
            </a:r>
            <a:r>
              <a:rPr lang="fr-FR" sz="1700" u="sng" dirty="0"/>
              <a:t>d’abord</a:t>
            </a:r>
            <a:r>
              <a:rPr lang="fr-FR" sz="1700" dirty="0"/>
              <a:t> en Corée contre la Chine</a:t>
            </a:r>
          </a:p>
          <a:p>
            <a:r>
              <a:rPr lang="fr-FR" sz="1700" dirty="0"/>
              <a:t>Mais pour intervenir, il faut un prétexte…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5122E6DB-C120-6F88-4FC5-B106DC0D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2710" r="43930" b="52130"/>
          <a:stretch/>
        </p:blipFill>
        <p:spPr>
          <a:xfrm rot="16200000">
            <a:off x="5849436" y="571551"/>
            <a:ext cx="6679078" cy="57148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3358BCA-1829-D53C-EC49-47A57A0E1383}"/>
              </a:ext>
            </a:extLst>
          </p:cNvPr>
          <p:cNvSpPr/>
          <p:nvPr/>
        </p:nvSpPr>
        <p:spPr>
          <a:xfrm>
            <a:off x="11665527" y="1769553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0F4438-9C36-42C2-8D53-BFF5F6AD0B20}"/>
              </a:ext>
            </a:extLst>
          </p:cNvPr>
          <p:cNvSpPr/>
          <p:nvPr/>
        </p:nvSpPr>
        <p:spPr>
          <a:xfrm>
            <a:off x="9438207" y="27417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826A1E-D9D0-A613-CE3F-1D441AE932AA}"/>
              </a:ext>
            </a:extLst>
          </p:cNvPr>
          <p:cNvSpPr/>
          <p:nvPr/>
        </p:nvSpPr>
        <p:spPr>
          <a:xfrm>
            <a:off x="8870171" y="221527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EC0C235-8FCC-1280-1955-39AA906B46C5}"/>
              </a:ext>
            </a:extLst>
          </p:cNvPr>
          <p:cNvSpPr/>
          <p:nvPr/>
        </p:nvSpPr>
        <p:spPr>
          <a:xfrm>
            <a:off x="8942179" y="16472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35071B-0B15-DF26-208E-69A72854043D}"/>
              </a:ext>
            </a:extLst>
          </p:cNvPr>
          <p:cNvSpPr/>
          <p:nvPr/>
        </p:nvSpPr>
        <p:spPr>
          <a:xfrm>
            <a:off x="9693388" y="515369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8590F5-799D-8465-4721-9C7911794E90}"/>
              </a:ext>
            </a:extLst>
          </p:cNvPr>
          <p:cNvSpPr/>
          <p:nvPr/>
        </p:nvSpPr>
        <p:spPr>
          <a:xfrm>
            <a:off x="8749106" y="2050931"/>
            <a:ext cx="242130" cy="22550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2550BE-8914-5D8C-225F-3DF945E1DB31}"/>
              </a:ext>
            </a:extLst>
          </p:cNvPr>
          <p:cNvSpPr/>
          <p:nvPr/>
        </p:nvSpPr>
        <p:spPr>
          <a:xfrm>
            <a:off x="6388169" y="1769553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0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59B4-95D3-1FF8-51CB-4EB2B653E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AECD22-EC51-F6F0-0BDB-A62A97870D20}"/>
              </a:ext>
            </a:extLst>
          </p:cNvPr>
          <p:cNvSpPr/>
          <p:nvPr/>
        </p:nvSpPr>
        <p:spPr>
          <a:xfrm>
            <a:off x="145577" y="131974"/>
            <a:ext cx="6775554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4) 1890-1894 : Montée des tensions entre Chine et Japon à propos de la Corée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*1890 : En Corée, comme au Japon en 1860 (!)</a:t>
            </a:r>
          </a:p>
          <a:p>
            <a:r>
              <a:rPr lang="fr-FR" sz="1700" dirty="0"/>
              <a:t>Le traité </a:t>
            </a:r>
            <a:r>
              <a:rPr lang="fr-FR" sz="1700" i="1" dirty="0"/>
              <a:t>inégal</a:t>
            </a:r>
            <a:r>
              <a:rPr lang="fr-FR" sz="1700" dirty="0"/>
              <a:t> de 1876 avec le Japon provoque </a:t>
            </a:r>
            <a:r>
              <a:rPr lang="fr-FR" sz="1600" dirty="0"/>
              <a:t>des difficultés économiques </a:t>
            </a:r>
          </a:p>
          <a:p>
            <a:r>
              <a:rPr lang="fr-FR" sz="1700" dirty="0"/>
              <a:t>NB : Le Japon inonde le marché coréen de ses textiles</a:t>
            </a:r>
          </a:p>
          <a:p>
            <a:endParaRPr lang="fr-FR" sz="1700" dirty="0"/>
          </a:p>
          <a:p>
            <a:r>
              <a:rPr lang="fr-FR" sz="1700" dirty="0"/>
              <a:t>*Juin 1894 : En Corée, révolte paysanne du mouvement </a:t>
            </a:r>
            <a:r>
              <a:rPr lang="fr-FR" sz="1700" i="1" dirty="0"/>
              <a:t>Tonghak</a:t>
            </a:r>
          </a:p>
          <a:p>
            <a:r>
              <a:rPr lang="fr-FR" sz="1700" dirty="0"/>
              <a:t>A la fois contre le christianisme, qui s’est développé</a:t>
            </a:r>
          </a:p>
          <a:p>
            <a:r>
              <a:rPr lang="fr-FR" sz="1700" dirty="0"/>
              <a:t>NB : 1883 : La Corée a accepté la liberté religieuse…</a:t>
            </a:r>
          </a:p>
          <a:p>
            <a:r>
              <a:rPr lang="fr-FR" sz="1700" dirty="0"/>
              <a:t>Mais aussi contre l’ordre féodal et les impérialismes, d’où qu’ils viennent</a:t>
            </a:r>
          </a:p>
          <a:p>
            <a:r>
              <a:rPr lang="fr-FR" sz="1700" i="1" dirty="0"/>
              <a:t>Dehors les Occidentaux et les Japonais !</a:t>
            </a:r>
          </a:p>
          <a:p>
            <a:endParaRPr lang="fr-FR" sz="1700" dirty="0"/>
          </a:p>
          <a:p>
            <a:r>
              <a:rPr lang="fr-FR" sz="1700" dirty="0"/>
              <a:t>*A l’appel du </a:t>
            </a:r>
            <a:r>
              <a:rPr lang="fr-FR" sz="1700" u="sng" dirty="0"/>
              <a:t>roi </a:t>
            </a:r>
            <a:r>
              <a:rPr lang="fr-FR" sz="1700" u="sng" dirty="0" err="1"/>
              <a:t>Gojong</a:t>
            </a:r>
            <a:r>
              <a:rPr lang="fr-FR" sz="1700" dirty="0"/>
              <a:t> et de </a:t>
            </a:r>
            <a:r>
              <a:rPr lang="fr-FR" sz="1700" u="sng" dirty="0"/>
              <a:t>la reine Min</a:t>
            </a:r>
            <a:r>
              <a:rPr lang="fr-FR" sz="1700" dirty="0"/>
              <a:t>, la Chine envoie une flotte</a:t>
            </a:r>
          </a:p>
          <a:p>
            <a:r>
              <a:rPr lang="fr-FR" sz="1700" dirty="0"/>
              <a:t>Mais le Japon fait de même, pour protéger ses citoyens</a:t>
            </a:r>
          </a:p>
          <a:p>
            <a:r>
              <a:rPr lang="fr-FR" sz="1700" dirty="0"/>
              <a:t>NB : Japon soutenu par la GB ; Conséquence inattendue…</a:t>
            </a:r>
          </a:p>
          <a:p>
            <a:endParaRPr lang="fr-FR" sz="1700" dirty="0"/>
          </a:p>
          <a:p>
            <a:r>
              <a:rPr lang="fr-FR" sz="1700" dirty="0"/>
              <a:t>*En Corée, face à cette double-intrusion étrangère</a:t>
            </a:r>
          </a:p>
          <a:p>
            <a:r>
              <a:rPr lang="fr-FR" sz="1700" dirty="0"/>
              <a:t>Rebelles et gouvernement finissent par se rapprocher</a:t>
            </a:r>
          </a:p>
          <a:p>
            <a:r>
              <a:rPr lang="fr-FR" sz="1700" dirty="0"/>
              <a:t>Tandis que Chine et Japon en désaccord, entrent en conflit</a:t>
            </a:r>
          </a:p>
          <a:p>
            <a:r>
              <a:rPr lang="fr-FR" sz="1700" dirty="0"/>
              <a:t>NB : Et ce malgré les efforts diplomatiques de la GB</a:t>
            </a:r>
          </a:p>
          <a:p>
            <a:endParaRPr lang="fr-FR" sz="1700" dirty="0"/>
          </a:p>
          <a:p>
            <a:r>
              <a:rPr lang="fr-FR" sz="1700" dirty="0"/>
              <a:t>*Juillet 1894 : La 1</a:t>
            </a:r>
            <a:r>
              <a:rPr lang="fr-FR" sz="1700" baseline="30000" dirty="0"/>
              <a:t>ère</a:t>
            </a:r>
            <a:r>
              <a:rPr lang="fr-FR" sz="1700" dirty="0"/>
              <a:t> guerre sino-japonaise commence</a:t>
            </a:r>
          </a:p>
          <a:p>
            <a:r>
              <a:rPr lang="fr-FR" sz="1700" dirty="0"/>
              <a:t>Guerre qui aboutira à la défaite de la Chine…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8BF3EF2D-64C7-7FA2-E987-31DBD21B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1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44871C4-0515-612E-A28F-30CA6CF5A78F}"/>
              </a:ext>
            </a:extLst>
          </p:cNvPr>
          <p:cNvSpPr/>
          <p:nvPr/>
        </p:nvSpPr>
        <p:spPr>
          <a:xfrm>
            <a:off x="11697611" y="26022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B2EEBD3-D535-6DA9-FE15-BAE0BBCDD0B6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BD674AC-FD0C-98C2-AE7F-4DAAC1331DF9}"/>
              </a:ext>
            </a:extLst>
          </p:cNvPr>
          <p:cNvCxnSpPr>
            <a:cxnSpLocks/>
          </p:cNvCxnSpPr>
          <p:nvPr/>
        </p:nvCxnSpPr>
        <p:spPr>
          <a:xfrm flipH="1" flipV="1">
            <a:off x="7440460" y="1866378"/>
            <a:ext cx="3707704" cy="8582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64A281C-EAE5-8ED1-F479-6C4D3C0687CC}"/>
              </a:ext>
            </a:extLst>
          </p:cNvPr>
          <p:cNvCxnSpPr>
            <a:cxnSpLocks/>
          </p:cNvCxnSpPr>
          <p:nvPr/>
        </p:nvCxnSpPr>
        <p:spPr>
          <a:xfrm>
            <a:off x="11022904" y="2693524"/>
            <a:ext cx="655951" cy="310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3F6EAC1-FB83-D806-5A4F-467E62ED9F82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5BB81A0-DD64-B090-5F5A-ADE52531623B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2EE231F-C328-8C58-5C5E-FD57C0645921}"/>
              </a:ext>
            </a:extLst>
          </p:cNvPr>
          <p:cNvSpPr/>
          <p:nvPr/>
        </p:nvSpPr>
        <p:spPr>
          <a:xfrm>
            <a:off x="9134363" y="18699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A5123C9-AC4B-A82F-4C9B-FC56526EF987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709F262-9C8B-D1FE-7F4F-88C7BC50ABA8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CBCE51A-D5F6-8931-C49F-1A3C0445C8CA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15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E8C6-5E63-039B-2A8D-C1FB9CBE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F249BE-CD7D-C0CB-9A1F-8A58695D0756}"/>
              </a:ext>
            </a:extLst>
          </p:cNvPr>
          <p:cNvSpPr/>
          <p:nvPr/>
        </p:nvSpPr>
        <p:spPr>
          <a:xfrm>
            <a:off x="145577" y="131974"/>
            <a:ext cx="6668581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Guerre sino-japonaise : Victoire des Japonais qui s’emparent de la Corée et du Liaodong ; …</a:t>
            </a:r>
            <a:endParaRPr lang="fr-FR" sz="1700" dirty="0">
              <a:solidFill>
                <a:srgbClr val="FF0000"/>
              </a:solidFill>
            </a:endParaRPr>
          </a:p>
          <a:p>
            <a:endParaRPr lang="fr-FR" sz="1700" dirty="0"/>
          </a:p>
          <a:p>
            <a:r>
              <a:rPr lang="fr-FR" sz="1700" dirty="0"/>
              <a:t>5) 1894-95 : Guerre sino-japonaise en Corée ; </a:t>
            </a:r>
          </a:p>
          <a:p>
            <a:endParaRPr lang="fr-FR" sz="1700" dirty="0"/>
          </a:p>
          <a:p>
            <a:r>
              <a:rPr lang="fr-FR" sz="1700" dirty="0"/>
              <a:t>*Juillet 1894 : Les troupes japonaises débarquent et occupent Séoul</a:t>
            </a:r>
          </a:p>
          <a:p>
            <a:endParaRPr lang="fr-FR" sz="1700" dirty="0"/>
          </a:p>
          <a:p>
            <a:r>
              <a:rPr lang="fr-FR" sz="1700" dirty="0"/>
              <a:t>*Les Chinois débarquent également</a:t>
            </a:r>
          </a:p>
          <a:p>
            <a:r>
              <a:rPr lang="fr-FR" sz="1700" dirty="0"/>
              <a:t>Mais ils sont défaits à Asan, au sud de Séoul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7F0F82EB-21CA-7D76-91AE-1DFB6F43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1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B4DC101-13A6-6E5F-581B-16659FA0B57B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D217F61-C830-BB3A-619C-BA7F86F171D4}"/>
              </a:ext>
            </a:extLst>
          </p:cNvPr>
          <p:cNvCxnSpPr>
            <a:cxnSpLocks/>
          </p:cNvCxnSpPr>
          <p:nvPr/>
        </p:nvCxnSpPr>
        <p:spPr>
          <a:xfrm flipH="1" flipV="1">
            <a:off x="7440460" y="1866378"/>
            <a:ext cx="3707704" cy="8582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9E40DDD-6F45-E3A7-265D-230E033D4898}"/>
              </a:ext>
            </a:extLst>
          </p:cNvPr>
          <p:cNvCxnSpPr>
            <a:cxnSpLocks/>
          </p:cNvCxnSpPr>
          <p:nvPr/>
        </p:nvCxnSpPr>
        <p:spPr>
          <a:xfrm>
            <a:off x="11022904" y="2693524"/>
            <a:ext cx="674707" cy="3127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0B66889-804E-F2DC-D0B0-39C285A244D9}"/>
              </a:ext>
            </a:extLst>
          </p:cNvPr>
          <p:cNvSpPr/>
          <p:nvPr/>
        </p:nvSpPr>
        <p:spPr>
          <a:xfrm>
            <a:off x="11678855" y="30062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D0CFF39-5CB9-F1D5-EBA0-1F9621F840C5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4D7F4D0-001C-42AF-5716-3C1A8658C333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FFFF083-D139-5903-731D-85559E35B45B}"/>
              </a:ext>
            </a:extLst>
          </p:cNvPr>
          <p:cNvSpPr/>
          <p:nvPr/>
        </p:nvSpPr>
        <p:spPr>
          <a:xfrm>
            <a:off x="9134363" y="18699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039143F-7D4B-BECE-C539-B5CFA5B5D3A4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13DFD25-703C-67C3-DDDE-5DC25DB57F3A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B7D39FD-2890-99F5-A257-D99FA03FED4E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6185D226-1ED1-A8D8-7F3E-0FEB68FD3AE9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E23161D-D79B-92B4-A32A-83084BF1953E}"/>
              </a:ext>
            </a:extLst>
          </p:cNvPr>
          <p:cNvSpPr/>
          <p:nvPr/>
        </p:nvSpPr>
        <p:spPr>
          <a:xfrm>
            <a:off x="4202621" y="2218911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3759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723C-763D-0A70-1B54-D47B77BCC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135165-5D6D-29CB-18A1-EB111078719E}"/>
              </a:ext>
            </a:extLst>
          </p:cNvPr>
          <p:cNvSpPr/>
          <p:nvPr/>
        </p:nvSpPr>
        <p:spPr>
          <a:xfrm>
            <a:off x="145577" y="131974"/>
            <a:ext cx="6668581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Guerre sino-japonaise : Victoire des Japonais qui s’emparent de la Corée et du Liaodong ; …</a:t>
            </a:r>
          </a:p>
          <a:p>
            <a:endParaRPr lang="fr-FR" sz="1700" dirty="0"/>
          </a:p>
          <a:p>
            <a:r>
              <a:rPr lang="fr-FR" sz="1700" dirty="0"/>
              <a:t>*A partir de sept. 1894, les Japonais ne vont pas cesser de progresser</a:t>
            </a:r>
          </a:p>
          <a:p>
            <a:r>
              <a:rPr lang="fr-FR" sz="1700" dirty="0"/>
              <a:t>En six temps…</a:t>
            </a:r>
          </a:p>
          <a:p>
            <a:endParaRPr lang="fr-FR" sz="1700" dirty="0"/>
          </a:p>
          <a:p>
            <a:r>
              <a:rPr lang="fr-FR" sz="1700" dirty="0"/>
              <a:t>1) Sept.-oct. 1894 : Après la prise de Séoul…</a:t>
            </a:r>
          </a:p>
          <a:p>
            <a:r>
              <a:rPr lang="fr-FR" sz="1700" dirty="0"/>
              <a:t>Les Japonais se dirigent vers le nord et occupent Pyongyang</a:t>
            </a:r>
          </a:p>
          <a:p>
            <a:endParaRPr lang="fr-FR" sz="1700" dirty="0"/>
          </a:p>
          <a:p>
            <a:r>
              <a:rPr lang="fr-FR" sz="1700" dirty="0"/>
              <a:t>*En mer, la flotte chinoise est détruite près de l’embouchure du Yalu</a:t>
            </a:r>
          </a:p>
          <a:p>
            <a:r>
              <a:rPr lang="fr-FR" sz="1700" dirty="0"/>
              <a:t>NB : Frontière actuelle Chine-Corée du Nord</a:t>
            </a:r>
          </a:p>
          <a:p>
            <a:r>
              <a:rPr lang="fr-FR" sz="1700" dirty="0"/>
              <a:t>Sur terre, les Japonais traversent le Yalu et entrent en Mandchourie</a:t>
            </a:r>
          </a:p>
          <a:p>
            <a:endParaRPr lang="fr-FR" sz="1700" dirty="0"/>
          </a:p>
          <a:p>
            <a:r>
              <a:rPr lang="fr-FR" sz="1700" dirty="0"/>
              <a:t>2) Oct.-nov. 1894</a:t>
            </a:r>
          </a:p>
          <a:p>
            <a:r>
              <a:rPr lang="fr-FR" sz="1700" dirty="0"/>
              <a:t>Les Japonais débarquent dans la presqu’île du Liaodong…</a:t>
            </a:r>
          </a:p>
          <a:p>
            <a:r>
              <a:rPr lang="fr-FR" sz="1700" dirty="0"/>
              <a:t>Puis ils s’emparent de Lüshun, ou Port-Arthur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274F0BA2-99A9-2B06-18FB-14A8DDAB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CD4F349-E9EF-9CC4-5917-89F5A8E957DD}"/>
              </a:ext>
            </a:extLst>
          </p:cNvPr>
          <p:cNvCxnSpPr>
            <a:cxnSpLocks/>
          </p:cNvCxnSpPr>
          <p:nvPr/>
        </p:nvCxnSpPr>
        <p:spPr>
          <a:xfrm flipV="1">
            <a:off x="11148164" y="2589282"/>
            <a:ext cx="450937" cy="55475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B491CA1-9122-04D9-7923-7045256D9DCF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31F6E177-414F-296B-B347-AE7ED713DE35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4D95871-2BFA-2CC7-228B-8DE81D874351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912FFD3-57DE-06E4-1E4D-52495B6D5FD4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30299E8-1038-2E66-9FC7-89C580433536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4CCC9119-589B-2E27-ADCC-060D98282328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614E484-30F9-1DF1-B34C-C8108D3070FA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E1EFC047-7D20-A3A7-9323-20E1A683DDD8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107318" cy="4815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5072B15-DAD6-AAA2-CB64-364D5DDF07C6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FA3A2F1-71D3-9918-740B-C409278CD936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82B61DC4-783A-1CE0-4537-32E67E9CBD7F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6E4152E5-E80C-57D5-96B4-29614099E890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832F2A8-D50A-B325-8EB5-97CAE2E67B00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3E146E46-1F37-6999-2151-C5406CAC073F}"/>
              </a:ext>
            </a:extLst>
          </p:cNvPr>
          <p:cNvCxnSpPr>
            <a:cxnSpLocks/>
          </p:cNvCxnSpPr>
          <p:nvPr/>
        </p:nvCxnSpPr>
        <p:spPr>
          <a:xfrm flipV="1">
            <a:off x="9278379" y="1655840"/>
            <a:ext cx="906083" cy="2752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6A742892-6A08-9C9C-FC50-16D75837EAAF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6A99E85-23DA-64B5-4F92-A434F35566BB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8D46E2A-38A3-58C7-2995-066999B1DEB6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FA867E75-0A32-D425-3012-18479B7D9624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F239833E-3002-773A-4B49-EE37DAD8A2DE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F1C18B36-E6EC-75CA-F8C3-709C516D0142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BB55AAA-DAB5-A2A0-4FA0-278AB176464B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354FC86-3D93-848E-9F2D-ABFC066AE5D7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7B7270C-FD42-0217-7FE4-AB2DBE8ABF6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5F51A0B-6548-90F0-F65B-1DDABD689EAC}"/>
              </a:ext>
            </a:extLst>
          </p:cNvPr>
          <p:cNvSpPr/>
          <p:nvPr/>
        </p:nvSpPr>
        <p:spPr>
          <a:xfrm>
            <a:off x="5549797" y="1997024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B45FC12-5A8F-FDC1-E577-A8B91DD182F5}"/>
              </a:ext>
            </a:extLst>
          </p:cNvPr>
          <p:cNvSpPr/>
          <p:nvPr/>
        </p:nvSpPr>
        <p:spPr>
          <a:xfrm>
            <a:off x="4318471" y="4064278"/>
            <a:ext cx="242526" cy="2706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012B7AD-1894-372E-E40D-F35F984BC2C6}"/>
              </a:ext>
            </a:extLst>
          </p:cNvPr>
          <p:cNvCxnSpPr>
            <a:cxnSpLocks/>
          </p:cNvCxnSpPr>
          <p:nvPr/>
        </p:nvCxnSpPr>
        <p:spPr>
          <a:xfrm flipH="1">
            <a:off x="10491783" y="670560"/>
            <a:ext cx="656381" cy="453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08389C1-68D7-FA01-889E-3E05A1CC5FA2}"/>
              </a:ext>
            </a:extLst>
          </p:cNvPr>
          <p:cNvCxnSpPr>
            <a:cxnSpLocks/>
          </p:cNvCxnSpPr>
          <p:nvPr/>
        </p:nvCxnSpPr>
        <p:spPr>
          <a:xfrm flipH="1">
            <a:off x="10368858" y="1105684"/>
            <a:ext cx="144016" cy="2252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DFB2C81-90DF-91EE-837A-F5D7D9FBAECC}"/>
              </a:ext>
            </a:extLst>
          </p:cNvPr>
          <p:cNvCxnSpPr>
            <a:cxnSpLocks/>
          </p:cNvCxnSpPr>
          <p:nvPr/>
        </p:nvCxnSpPr>
        <p:spPr>
          <a:xfrm flipH="1">
            <a:off x="4190161" y="2900605"/>
            <a:ext cx="4991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484AC-03B3-54AE-BC48-5A77136CF559}"/>
              </a:ext>
            </a:extLst>
          </p:cNvPr>
          <p:cNvSpPr/>
          <p:nvPr/>
        </p:nvSpPr>
        <p:spPr>
          <a:xfrm>
            <a:off x="9095958" y="1261735"/>
            <a:ext cx="1056640" cy="211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Liaodong</a:t>
            </a:r>
          </a:p>
        </p:txBody>
      </p:sp>
    </p:spTree>
    <p:extLst>
      <p:ext uri="{BB962C8B-B14F-4D97-AF65-F5344CB8AC3E}">
        <p14:creationId xmlns:p14="http://schemas.microsoft.com/office/powerpoint/2010/main" val="461922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50981-5D46-587E-7DD0-BE3CB2D56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B35742-2404-9FC1-FFA6-1594D664032A}"/>
              </a:ext>
            </a:extLst>
          </p:cNvPr>
          <p:cNvSpPr/>
          <p:nvPr/>
        </p:nvSpPr>
        <p:spPr>
          <a:xfrm>
            <a:off x="71119" y="131974"/>
            <a:ext cx="6845925" cy="6370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Guerre sino-japonaise : Victoire des Japonais qui s’emparent de la Corée et du Liaodong ; …</a:t>
            </a:r>
          </a:p>
          <a:p>
            <a:endParaRPr lang="fr-FR" sz="1700" dirty="0"/>
          </a:p>
          <a:p>
            <a:r>
              <a:rPr lang="fr-FR" sz="1700" dirty="0"/>
              <a:t>3) Fév. 1895 : A l’est de la presqu'île du Shandong…</a:t>
            </a:r>
          </a:p>
          <a:p>
            <a:r>
              <a:rPr lang="fr-FR" sz="1700" u="sng" dirty="0"/>
              <a:t>Les Japonais s’emparent du port de Weihai</a:t>
            </a:r>
          </a:p>
          <a:p>
            <a:r>
              <a:rPr lang="fr-FR" sz="1700" dirty="0"/>
              <a:t>Et ils y détruisent ce qui reste de la flotte chinoise, </a:t>
            </a:r>
            <a:r>
              <a:rPr lang="fr-FR" sz="1700" u="sng" dirty="0"/>
              <a:t>qui se rend…</a:t>
            </a:r>
          </a:p>
          <a:p>
            <a:r>
              <a:rPr lang="fr-FR" sz="1700" dirty="0"/>
              <a:t>NB : 1884 : Destruction partielle à Fuzhou par les Français ; Puis…</a:t>
            </a:r>
          </a:p>
          <a:p>
            <a:endParaRPr lang="fr-FR" sz="1700" dirty="0"/>
          </a:p>
          <a:p>
            <a:r>
              <a:rPr lang="fr-FR" sz="1700" dirty="0"/>
              <a:t>*Mars 1895 : Après avoir envahi le Liaodong, ils pénètrent en Mandchourie</a:t>
            </a:r>
          </a:p>
          <a:p>
            <a:r>
              <a:rPr lang="fr-FR" sz="1700" dirty="0"/>
              <a:t>Et ils vainquent les Chinois à Yingkou sur le fleuve Liao</a:t>
            </a:r>
          </a:p>
          <a:p>
            <a:endParaRPr lang="fr-FR" sz="1700" dirty="0"/>
          </a:p>
          <a:p>
            <a:r>
              <a:rPr lang="fr-FR" sz="1700" dirty="0"/>
              <a:t>NB : A Tokyo, dans les journaux et chez </a:t>
            </a:r>
            <a:r>
              <a:rPr lang="fr-FR" sz="1700" u="sng" dirty="0" err="1"/>
              <a:t>Fukuzawa</a:t>
            </a:r>
            <a:r>
              <a:rPr lang="fr-FR" sz="1700" u="sng" dirty="0"/>
              <a:t> </a:t>
            </a:r>
            <a:r>
              <a:rPr lang="fr-FR" sz="1700" u="sng" dirty="0" err="1"/>
              <a:t>Yukichi</a:t>
            </a:r>
            <a:endParaRPr lang="fr-FR" sz="1700" u="sng" dirty="0"/>
          </a:p>
          <a:p>
            <a:r>
              <a:rPr lang="fr-FR" sz="1700" dirty="0"/>
              <a:t>1</a:t>
            </a:r>
            <a:r>
              <a:rPr lang="fr-FR" sz="1700" baseline="30000" dirty="0"/>
              <a:t>ers</a:t>
            </a:r>
            <a:r>
              <a:rPr lang="fr-FR" sz="1700" dirty="0"/>
              <a:t> mépris racistes </a:t>
            </a:r>
            <a:r>
              <a:rPr lang="fr-FR" sz="1700" i="1" dirty="0"/>
              <a:t>Victoire de </a:t>
            </a:r>
            <a:r>
              <a:rPr lang="fr-FR" sz="1700" i="1" u="sng" dirty="0"/>
              <a:t>la civilisation</a:t>
            </a:r>
            <a:r>
              <a:rPr lang="fr-FR" sz="1700" i="1" dirty="0"/>
              <a:t> contre la Chine barbare</a:t>
            </a:r>
          </a:p>
          <a:p>
            <a:r>
              <a:rPr lang="fr-FR" sz="1700" i="1" dirty="0"/>
              <a:t>Contre les Chanchan, </a:t>
            </a:r>
            <a:r>
              <a:rPr lang="fr-FR" sz="1700" dirty="0"/>
              <a:t>Chinetoques</a:t>
            </a:r>
          </a:p>
          <a:p>
            <a:endParaRPr lang="fr-FR" sz="1700" dirty="0"/>
          </a:p>
          <a:p>
            <a:r>
              <a:rPr lang="fr-FR" sz="1700" dirty="0"/>
              <a:t>*Mars 1895 : Les Chinois, vaincus sur le fleuve Liao</a:t>
            </a:r>
          </a:p>
          <a:p>
            <a:r>
              <a:rPr lang="fr-FR" sz="1700" dirty="0"/>
              <a:t>La route de Pékin est ouverte</a:t>
            </a:r>
          </a:p>
          <a:p>
            <a:r>
              <a:rPr lang="fr-FR" sz="1700" dirty="0"/>
              <a:t>Mais le prochain objectif des Japonais est Taïwan</a:t>
            </a:r>
          </a:p>
          <a:p>
            <a:endParaRPr lang="fr-FR" sz="1700" dirty="0"/>
          </a:p>
          <a:p>
            <a:r>
              <a:rPr lang="fr-FR" sz="1700" dirty="0"/>
              <a:t>4) Mars 1895 : Les Japonais s’emparent des îles Pescadores</a:t>
            </a:r>
          </a:p>
          <a:p>
            <a:r>
              <a:rPr lang="fr-FR" sz="1700" dirty="0"/>
              <a:t>Entre la Chine et Taïwan ; </a:t>
            </a:r>
            <a:r>
              <a:rPr lang="fr-FR" sz="1700" u="sng" dirty="0"/>
              <a:t>Taïwan, prochain objectif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*Les Occidentaux, inquiets de ces avancées imprévues</a:t>
            </a:r>
          </a:p>
          <a:p>
            <a:r>
              <a:rPr lang="fr-FR" sz="1700" dirty="0"/>
              <a:t>Poussent le Japon à proposer la paix à la Chine ; Chine qui ne peut refuser…</a:t>
            </a:r>
          </a:p>
        </p:txBody>
      </p:sp>
      <p:pic>
        <p:nvPicPr>
          <p:cNvPr id="4" name="Image 3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71F9C23E-97C0-D6D9-27AE-57836B22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2E761C3-0572-5D09-B1B0-59CD41ABA5EE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B8B64DE5-E507-81E6-BC9A-1B7A0AA92D69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A7CC580D-9BC5-1EAF-5A25-9C40D60F7B62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92141AC-428C-1E6C-EC65-EAE56FB697BF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D534A3A-9081-3159-AA67-F1251ACA2FF4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BAA20C7-5BCB-E7DA-8B5B-2FB17193D86F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4FA9063-EDE2-5AE0-CF34-0B192888E6E1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02D9EC9-252E-BA74-2AB9-4528174E50BF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08F924DD-6180-628B-D7B0-805108AE05A7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205828" cy="1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A04CF36-DBFC-27FD-352A-90DEA709D95A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DD433B8-6AED-3AE3-9CE3-5EC4F5DFCFFB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D4DE623-7ABA-95C6-C0D7-F884074FA449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9BEA5BAA-CCF3-79F9-AC5F-2F4916FF9AA3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AD52B46-EFA0-6DAD-ACB5-A585822F2F37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D237043-D3DF-77CE-C4D7-EBE2BB43D827}"/>
              </a:ext>
            </a:extLst>
          </p:cNvPr>
          <p:cNvCxnSpPr>
            <a:cxnSpLocks/>
          </p:cNvCxnSpPr>
          <p:nvPr/>
        </p:nvCxnSpPr>
        <p:spPr>
          <a:xfrm>
            <a:off x="9257288" y="1974365"/>
            <a:ext cx="402124" cy="83989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0A3FEFA7-EC11-D2A6-77AA-929AA898A836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C135980-7548-76B7-A352-B130D13B1D95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3CFEB31-69ED-E3A5-3BA7-B4FE6F3FA15E}"/>
              </a:ext>
            </a:extLst>
          </p:cNvPr>
          <p:cNvSpPr/>
          <p:nvPr/>
        </p:nvSpPr>
        <p:spPr>
          <a:xfrm>
            <a:off x="9443388" y="75201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0F5D534-D93F-9E1F-8F79-9FF97FEDA0D4}"/>
              </a:ext>
            </a:extLst>
          </p:cNvPr>
          <p:cNvCxnSpPr>
            <a:cxnSpLocks/>
            <a:endCxn id="3" idx="6"/>
          </p:cNvCxnSpPr>
          <p:nvPr/>
        </p:nvCxnSpPr>
        <p:spPr>
          <a:xfrm flipH="1" flipV="1">
            <a:off x="9587404" y="813168"/>
            <a:ext cx="344845" cy="2755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EF4BBBC-01AA-38D3-1423-9A5B5A160FD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894542" y="1062440"/>
            <a:ext cx="474316" cy="118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32E98FF-1CDB-3AFC-8CF7-E8B848720472}"/>
              </a:ext>
            </a:extLst>
          </p:cNvPr>
          <p:cNvCxnSpPr>
            <a:cxnSpLocks/>
          </p:cNvCxnSpPr>
          <p:nvPr/>
        </p:nvCxnSpPr>
        <p:spPr>
          <a:xfrm flipV="1">
            <a:off x="9401304" y="899705"/>
            <a:ext cx="143566" cy="72965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920229F-6323-525E-EFA5-4E2200716F9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9227462" y="458222"/>
            <a:ext cx="237017" cy="311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062F69E2-4CBD-9F54-3CF9-D37672177872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3A3C9B9-C8A0-BEC1-C87F-315BD9056E8A}"/>
              </a:ext>
            </a:extLst>
          </p:cNvPr>
          <p:cNvCxnSpPr>
            <a:cxnSpLocks/>
          </p:cNvCxnSpPr>
          <p:nvPr/>
        </p:nvCxnSpPr>
        <p:spPr>
          <a:xfrm flipH="1">
            <a:off x="8204548" y="3144033"/>
            <a:ext cx="1526872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Ellipse 93">
            <a:extLst>
              <a:ext uri="{FF2B5EF4-FFF2-40B4-BE49-F238E27FC236}">
                <a16:creationId xmlns:a16="http://schemas.microsoft.com/office/drawing/2014/main" id="{AD51AAAD-66A9-FDED-5CBE-29C312ACDEC8}"/>
              </a:ext>
            </a:extLst>
          </p:cNvPr>
          <p:cNvSpPr/>
          <p:nvPr/>
        </p:nvSpPr>
        <p:spPr>
          <a:xfrm>
            <a:off x="7643430" y="55771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90040EA2-C56D-557D-722C-51FD704EFBFF}"/>
              </a:ext>
            </a:extLst>
          </p:cNvPr>
          <p:cNvCxnSpPr>
            <a:cxnSpLocks/>
          </p:cNvCxnSpPr>
          <p:nvPr/>
        </p:nvCxnSpPr>
        <p:spPr>
          <a:xfrm>
            <a:off x="9659412" y="2936576"/>
            <a:ext cx="72008" cy="2074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9B4BFEF1-8B72-BFD9-694E-DB4EB7B8F3F4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715438" y="4496844"/>
            <a:ext cx="489110" cy="108027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E28F024F-7A01-547B-23D0-71EFE93DF7F7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3F147669-5A7D-B667-A13C-4396F7BBEE83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F22FFB8C-065E-8955-BC23-446A8497B6D2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22B58E0-3BC3-0F22-BB8F-181EAD2F49B3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2A65C1-72BE-014B-CE71-7E92C190ECCD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14EA95-62D2-6F13-4B0D-7C7AB1E33D7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9D5AE28-04E5-50F2-8545-0AC6E1AB5760}"/>
              </a:ext>
            </a:extLst>
          </p:cNvPr>
          <p:cNvSpPr/>
          <p:nvPr/>
        </p:nvSpPr>
        <p:spPr>
          <a:xfrm>
            <a:off x="9487745" y="2724592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0C54308-1989-3E11-3738-1A883D69AC43}"/>
              </a:ext>
            </a:extLst>
          </p:cNvPr>
          <p:cNvSpPr/>
          <p:nvPr/>
        </p:nvSpPr>
        <p:spPr>
          <a:xfrm>
            <a:off x="3901712" y="1183147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1275D3-2916-45FA-3ADF-E56990ACA308}"/>
              </a:ext>
            </a:extLst>
          </p:cNvPr>
          <p:cNvSpPr/>
          <p:nvPr/>
        </p:nvSpPr>
        <p:spPr>
          <a:xfrm>
            <a:off x="9073848" y="749031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3860A48-FFBA-7C92-0632-66524914D9BE}"/>
              </a:ext>
            </a:extLst>
          </p:cNvPr>
          <p:cNvSpPr/>
          <p:nvPr/>
        </p:nvSpPr>
        <p:spPr>
          <a:xfrm>
            <a:off x="4890157" y="2494281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EC0CB4A-F00C-E0E4-EB6F-1CC04852B6BE}"/>
              </a:ext>
            </a:extLst>
          </p:cNvPr>
          <p:cNvSpPr/>
          <p:nvPr/>
        </p:nvSpPr>
        <p:spPr>
          <a:xfrm>
            <a:off x="5350106" y="5003764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55FFB43-5051-45F9-4E12-A25989DE07ED}"/>
              </a:ext>
            </a:extLst>
          </p:cNvPr>
          <p:cNvSpPr/>
          <p:nvPr/>
        </p:nvSpPr>
        <p:spPr>
          <a:xfrm>
            <a:off x="7225251" y="5172919"/>
            <a:ext cx="348273" cy="3383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7436C3-BA4E-A559-1228-A1DA41ED4930}"/>
              </a:ext>
            </a:extLst>
          </p:cNvPr>
          <p:cNvSpPr/>
          <p:nvPr/>
        </p:nvSpPr>
        <p:spPr>
          <a:xfrm>
            <a:off x="9095958" y="1261735"/>
            <a:ext cx="1056640" cy="2119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Liaodong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7C017-3887-6D0B-18D3-F5A19AE125A0}"/>
              </a:ext>
            </a:extLst>
          </p:cNvPr>
          <p:cNvSpPr/>
          <p:nvPr/>
        </p:nvSpPr>
        <p:spPr>
          <a:xfrm>
            <a:off x="8328249" y="2880559"/>
            <a:ext cx="1124424" cy="257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chemeClr val="tx1"/>
                </a:solidFill>
              </a:rPr>
              <a:t>Shandong</a:t>
            </a: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2DE5D93-4264-8C39-1BEF-3856B0C145EF}"/>
              </a:ext>
            </a:extLst>
          </p:cNvPr>
          <p:cNvCxnSpPr>
            <a:cxnSpLocks/>
          </p:cNvCxnSpPr>
          <p:nvPr/>
        </p:nvCxnSpPr>
        <p:spPr>
          <a:xfrm flipH="1">
            <a:off x="10491783" y="670560"/>
            <a:ext cx="656381" cy="453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1F1E978-BE02-81E2-1C1C-90F62DB0F568}"/>
              </a:ext>
            </a:extLst>
          </p:cNvPr>
          <p:cNvCxnSpPr>
            <a:cxnSpLocks/>
          </p:cNvCxnSpPr>
          <p:nvPr/>
        </p:nvCxnSpPr>
        <p:spPr>
          <a:xfrm flipH="1">
            <a:off x="10368858" y="1105684"/>
            <a:ext cx="144016" cy="2252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736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BC092-1DC6-3C42-40F7-405D9650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4C66D1-2EE9-0607-1D2D-26699931DA3D}"/>
              </a:ext>
            </a:extLst>
          </p:cNvPr>
          <p:cNvSpPr/>
          <p:nvPr/>
        </p:nvSpPr>
        <p:spPr>
          <a:xfrm>
            <a:off x="145576" y="151178"/>
            <a:ext cx="6061260" cy="63863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5) 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600" dirty="0"/>
          </a:p>
          <a:p>
            <a:endParaRPr lang="fr-FR" sz="1700" dirty="0"/>
          </a:p>
          <a:p>
            <a:r>
              <a:rPr lang="fr-FR" sz="1700" dirty="0"/>
              <a:t>5) 17 avril 1895 : Traité de Shimonoseki ; Quatre points…</a:t>
            </a:r>
          </a:p>
          <a:p>
            <a:endParaRPr lang="fr-FR" sz="1000" dirty="0"/>
          </a:p>
          <a:p>
            <a:r>
              <a:rPr lang="fr-FR" sz="1700" dirty="0"/>
              <a:t>a) La Chine paie une </a:t>
            </a:r>
            <a:r>
              <a:rPr lang="fr-FR" sz="1700" u="sng" dirty="0"/>
              <a:t>énorme</a:t>
            </a:r>
            <a:r>
              <a:rPr lang="fr-FR" sz="1700" dirty="0"/>
              <a:t> indemnité de 200 millions de </a:t>
            </a:r>
            <a:r>
              <a:rPr lang="fr-FR" sz="1700" i="1" dirty="0" err="1"/>
              <a:t>liangs</a:t>
            </a:r>
            <a:endParaRPr lang="fr-FR" sz="1700" i="1" dirty="0"/>
          </a:p>
          <a:p>
            <a:r>
              <a:rPr lang="fr-FR" sz="1700" dirty="0"/>
              <a:t>NB : 3 fois les revenus de l’Etat ; Indemnité que la Chine finance Par de nouveaux emprunts aux banques étrangères</a:t>
            </a:r>
          </a:p>
          <a:p>
            <a:r>
              <a:rPr lang="fr-FR" sz="1700" dirty="0"/>
              <a:t>Et notamment françaises ; Ce qui augmente son endettement…</a:t>
            </a:r>
          </a:p>
          <a:p>
            <a:endParaRPr lang="fr-FR" sz="1000" dirty="0"/>
          </a:p>
          <a:p>
            <a:r>
              <a:rPr lang="fr-FR" sz="1700" dirty="0"/>
              <a:t>b) La Chine cède les îles Pescadores, Taiwan (non encore conquise) </a:t>
            </a:r>
          </a:p>
          <a:p>
            <a:r>
              <a:rPr lang="fr-FR" sz="1700" dirty="0"/>
              <a:t>La presqu’île du Liaodong et Port-Arthur</a:t>
            </a:r>
          </a:p>
          <a:p>
            <a:endParaRPr lang="fr-FR" sz="1000" dirty="0"/>
          </a:p>
          <a:p>
            <a:r>
              <a:rPr lang="fr-FR" sz="1700" dirty="0"/>
              <a:t>c) La Chine reconnaît l’indépendance de la Corée</a:t>
            </a:r>
          </a:p>
          <a:p>
            <a:r>
              <a:rPr lang="fr-FR" sz="1700" dirty="0"/>
              <a:t>Renonce au système du tribut, vieux de 2000 ans (!)</a:t>
            </a:r>
          </a:p>
          <a:p>
            <a:r>
              <a:rPr lang="fr-FR" sz="1700" dirty="0"/>
              <a:t>La Corée qui devient un protectorat japonais</a:t>
            </a:r>
          </a:p>
          <a:p>
            <a:endParaRPr lang="fr-FR" sz="1000" dirty="0"/>
          </a:p>
          <a:p>
            <a:r>
              <a:rPr lang="fr-FR" sz="1700" dirty="0"/>
              <a:t>d) Quatre ports chinois sont ouverts aux Japonais</a:t>
            </a:r>
          </a:p>
          <a:p>
            <a:r>
              <a:rPr lang="fr-FR" sz="1700" dirty="0"/>
              <a:t>Avec le droit d’y installer des concessions (!)</a:t>
            </a:r>
          </a:p>
          <a:p>
            <a:r>
              <a:rPr lang="fr-FR" sz="1700" dirty="0">
                <a:solidFill>
                  <a:srgbClr val="FF0000"/>
                </a:solidFill>
              </a:rPr>
              <a:t>NB : Li </a:t>
            </a:r>
            <a:r>
              <a:rPr lang="fr-FR" sz="1700" dirty="0" err="1">
                <a:solidFill>
                  <a:srgbClr val="FF0000"/>
                </a:solidFill>
              </a:rPr>
              <a:t>Hongzhang</a:t>
            </a:r>
            <a:r>
              <a:rPr lang="fr-FR" sz="1700" dirty="0">
                <a:solidFill>
                  <a:srgbClr val="FF0000"/>
                </a:solidFill>
              </a:rPr>
              <a:t>, qui signe le traité, est écarté du pouvoir</a:t>
            </a:r>
          </a:p>
          <a:p>
            <a:endParaRPr lang="fr-FR" sz="1700" dirty="0"/>
          </a:p>
          <a:p>
            <a:r>
              <a:rPr lang="fr-FR" sz="1700" dirty="0"/>
              <a:t>*Avril 1895 : Le traité signé, les Japonais</a:t>
            </a:r>
          </a:p>
          <a:p>
            <a:r>
              <a:rPr lang="fr-FR" sz="1700" dirty="0"/>
              <a:t>Peuvent terminer la conquête de Taiwan…</a:t>
            </a:r>
          </a:p>
        </p:txBody>
      </p:sp>
      <p:pic>
        <p:nvPicPr>
          <p:cNvPr id="71" name="Image 70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0418EC9A-6C40-B422-128D-0D30A368D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1BD887C-0FBD-D3F3-5E5C-F215800BE86B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EAC2D0-BCAB-D123-9A01-7656B307DF2C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155E9D-D01C-DC49-F087-361795EDF62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1069D45-2B14-5035-0BEE-56C79A7C29E6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3473D01-3C8D-4A0A-5793-3DDF760D8EC3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AE957-9009-263B-E569-2AC614B4CF2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1BE4304-A619-1197-BE51-ED3BB221E7D3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6CA251F-299A-46F7-403A-ECA53D11AD4C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8B03436-EFA3-9D2E-9A24-09A0FE21C5F1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8CEE37-329A-D5EE-9168-4E82A671445C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797C032-4A64-8D81-51B9-50352EF3A1B2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5167B84-0EA6-6721-DEDE-AB77FB822116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77D965-E81F-875A-64D6-62B2AA89ED77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DD210AA-DF76-E24C-4674-9D2C3F871527}"/>
              </a:ext>
            </a:extLst>
          </p:cNvPr>
          <p:cNvSpPr/>
          <p:nvPr/>
        </p:nvSpPr>
        <p:spPr>
          <a:xfrm>
            <a:off x="7776328" y="596945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5503C8D-F1E9-3120-A6E1-D0AE15F3C816}"/>
              </a:ext>
            </a:extLst>
          </p:cNvPr>
          <p:cNvSpPr/>
          <p:nvPr/>
        </p:nvSpPr>
        <p:spPr>
          <a:xfrm>
            <a:off x="3848636" y="3543599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DC241E-E4B0-E0C7-4A65-061618096E3C}"/>
              </a:ext>
            </a:extLst>
          </p:cNvPr>
          <p:cNvSpPr/>
          <p:nvPr/>
        </p:nvSpPr>
        <p:spPr>
          <a:xfrm>
            <a:off x="4644541" y="49761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B7F8880-0FFF-2B55-17D2-BD8312114B97}"/>
              </a:ext>
            </a:extLst>
          </p:cNvPr>
          <p:cNvSpPr/>
          <p:nvPr/>
        </p:nvSpPr>
        <p:spPr>
          <a:xfrm>
            <a:off x="2645528" y="3089052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1757306-FEBE-7158-30BD-E277A621B163}"/>
              </a:ext>
            </a:extLst>
          </p:cNvPr>
          <p:cNvSpPr/>
          <p:nvPr/>
        </p:nvSpPr>
        <p:spPr>
          <a:xfrm>
            <a:off x="3642011" y="3089052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12527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9449F-C2A4-E632-FCA5-C6396D1C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788F0F-3297-6572-8667-A91F6AA7899B}"/>
              </a:ext>
            </a:extLst>
          </p:cNvPr>
          <p:cNvSpPr/>
          <p:nvPr/>
        </p:nvSpPr>
        <p:spPr>
          <a:xfrm>
            <a:off x="145577" y="131974"/>
            <a:ext cx="6668581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6) Juin-sept. 1895 : A Taïwan, les Japonais débarquent au nord, à </a:t>
            </a:r>
            <a:r>
              <a:rPr lang="fr-FR" sz="1700" u="sng" dirty="0"/>
              <a:t>Keelung</a:t>
            </a:r>
            <a:r>
              <a:rPr lang="fr-FR" sz="1700" dirty="0"/>
              <a:t> </a:t>
            </a:r>
          </a:p>
          <a:p>
            <a:r>
              <a:rPr lang="fr-FR" sz="1700" dirty="0"/>
              <a:t>Puis ils progressent vers le sud : </a:t>
            </a:r>
            <a:r>
              <a:rPr lang="fr-FR" sz="1700" u="sng" dirty="0"/>
              <a:t>Taïpei</a:t>
            </a:r>
            <a:r>
              <a:rPr lang="fr-FR" sz="1700" dirty="0"/>
              <a:t>, Changhua</a:t>
            </a:r>
          </a:p>
          <a:p>
            <a:endParaRPr lang="fr-FR" sz="1700" dirty="0"/>
          </a:p>
          <a:p>
            <a:r>
              <a:rPr lang="fr-FR" sz="1700" dirty="0"/>
              <a:t>*Au sud, à </a:t>
            </a:r>
            <a:r>
              <a:rPr lang="fr-FR" sz="1700" u="sng" dirty="0"/>
              <a:t>Tainan</a:t>
            </a:r>
            <a:r>
              <a:rPr lang="fr-FR" sz="1700" dirty="0"/>
              <a:t>, face à cette invasion japonaise</a:t>
            </a:r>
          </a:p>
          <a:p>
            <a:r>
              <a:rPr lang="fr-FR" sz="1700" dirty="0"/>
              <a:t>Les nationalistes taïwanais se révoltent</a:t>
            </a:r>
          </a:p>
          <a:p>
            <a:r>
              <a:rPr lang="fr-FR" sz="1700" dirty="0"/>
              <a:t>Ils se proclament indépendants et fondent une république ; Malgré cela…</a:t>
            </a:r>
          </a:p>
          <a:p>
            <a:endParaRPr lang="fr-FR" sz="1700" dirty="0"/>
          </a:p>
          <a:p>
            <a:r>
              <a:rPr lang="fr-FR" sz="1700" dirty="0"/>
              <a:t>*Oct.-nov. 1895 : Au sud, Les Japonais débarquent à </a:t>
            </a:r>
            <a:r>
              <a:rPr lang="fr-FR" sz="1700" u="sng" dirty="0"/>
              <a:t>Fangliao</a:t>
            </a:r>
          </a:p>
          <a:p>
            <a:r>
              <a:rPr lang="fr-FR" sz="1700" dirty="0"/>
              <a:t>Ils s’emparent de Tainan ; Puis ils conquièrent l’ensemble de l’île</a:t>
            </a:r>
          </a:p>
          <a:p>
            <a:endParaRPr lang="fr-FR" sz="1700" dirty="0"/>
          </a:p>
          <a:p>
            <a:r>
              <a:rPr lang="fr-FR" sz="1700" dirty="0"/>
              <a:t>*Nov. 1895 : La guerre est terminée ; Mais…</a:t>
            </a:r>
          </a:p>
          <a:p>
            <a:r>
              <a:rPr lang="fr-FR" sz="1700" dirty="0"/>
              <a:t>Pendant ce temps, </a:t>
            </a:r>
            <a:r>
              <a:rPr lang="fr-FR" sz="1700" i="1" dirty="0"/>
              <a:t>dans leur dos</a:t>
            </a:r>
          </a:p>
          <a:p>
            <a:r>
              <a:rPr lang="fr-FR" sz="1700" dirty="0"/>
              <a:t>Russes et Français, </a:t>
            </a:r>
            <a:r>
              <a:rPr lang="fr-FR" sz="1700" u="sng" dirty="0"/>
              <a:t>alliés depuis 1893</a:t>
            </a:r>
            <a:r>
              <a:rPr lang="fr-FR" sz="1700" dirty="0"/>
              <a:t>, </a:t>
            </a:r>
            <a:r>
              <a:rPr lang="fr-FR" sz="1700" i="1" dirty="0"/>
              <a:t>ont avancé leurs pions</a:t>
            </a:r>
            <a:r>
              <a:rPr lang="fr-FR" sz="1700" dirty="0"/>
              <a:t>…</a:t>
            </a:r>
          </a:p>
        </p:txBody>
      </p:sp>
      <p:pic>
        <p:nvPicPr>
          <p:cNvPr id="2" name="Image 1" descr="Une image contenant texte, carte, atlas, diagramme&#10;&#10;Le contenu généré par l’IA peut être incorrect.">
            <a:extLst>
              <a:ext uri="{FF2B5EF4-FFF2-40B4-BE49-F238E27FC236}">
                <a16:creationId xmlns:a16="http://schemas.microsoft.com/office/drawing/2014/main" id="{2533037C-5DD5-4AC1-E072-CEB756D98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42" y="144049"/>
            <a:ext cx="5024781" cy="65699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5D9BEEC-E47D-18F0-B553-B7D5C6260C81}"/>
              </a:ext>
            </a:extLst>
          </p:cNvPr>
          <p:cNvCxnSpPr>
            <a:cxnSpLocks/>
          </p:cNvCxnSpPr>
          <p:nvPr/>
        </p:nvCxnSpPr>
        <p:spPr>
          <a:xfrm flipV="1">
            <a:off x="11148164" y="2663436"/>
            <a:ext cx="549447" cy="4805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6309ED2-D444-3228-0A4C-62394C0F775C}"/>
              </a:ext>
            </a:extLst>
          </p:cNvPr>
          <p:cNvCxnSpPr>
            <a:cxnSpLocks/>
          </p:cNvCxnSpPr>
          <p:nvPr/>
        </p:nvCxnSpPr>
        <p:spPr>
          <a:xfrm flipH="1" flipV="1">
            <a:off x="11148164" y="3144033"/>
            <a:ext cx="87683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FAF3F33-E431-6AAA-8545-C3E843F77618}"/>
              </a:ext>
            </a:extLst>
          </p:cNvPr>
          <p:cNvCxnSpPr>
            <a:cxnSpLocks/>
          </p:cNvCxnSpPr>
          <p:nvPr/>
        </p:nvCxnSpPr>
        <p:spPr>
          <a:xfrm flipH="1" flipV="1">
            <a:off x="11171518" y="1893516"/>
            <a:ext cx="549447" cy="7087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7747A153-02B2-7572-8341-559A7941838F}"/>
              </a:ext>
            </a:extLst>
          </p:cNvPr>
          <p:cNvSpPr/>
          <p:nvPr/>
        </p:nvSpPr>
        <p:spPr>
          <a:xfrm>
            <a:off x="10368858" y="100128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10E7B05-087C-CAF5-794B-69F59A3569A8}"/>
              </a:ext>
            </a:extLst>
          </p:cNvPr>
          <p:cNvCxnSpPr>
            <a:cxnSpLocks/>
            <a:endCxn id="10" idx="5"/>
          </p:cNvCxnSpPr>
          <p:nvPr/>
        </p:nvCxnSpPr>
        <p:spPr>
          <a:xfrm flipH="1" flipV="1">
            <a:off x="10491783" y="1105684"/>
            <a:ext cx="607727" cy="36803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E444159-1475-BBA7-8B83-F90DF89882E9}"/>
              </a:ext>
            </a:extLst>
          </p:cNvPr>
          <p:cNvCxnSpPr>
            <a:cxnSpLocks/>
          </p:cNvCxnSpPr>
          <p:nvPr/>
        </p:nvCxnSpPr>
        <p:spPr>
          <a:xfrm flipV="1">
            <a:off x="11099510" y="1460937"/>
            <a:ext cx="0" cy="31026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E2812F5-2726-F772-31E0-488FD3B8083E}"/>
              </a:ext>
            </a:extLst>
          </p:cNvPr>
          <p:cNvCxnSpPr>
            <a:cxnSpLocks/>
          </p:cNvCxnSpPr>
          <p:nvPr/>
        </p:nvCxnSpPr>
        <p:spPr>
          <a:xfrm flipH="1">
            <a:off x="11150427" y="1677226"/>
            <a:ext cx="653870" cy="11189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B5E4ADA-636C-F465-6BC6-99E5C75E70D0}"/>
              </a:ext>
            </a:extLst>
          </p:cNvPr>
          <p:cNvSpPr/>
          <p:nvPr/>
        </p:nvSpPr>
        <p:spPr>
          <a:xfrm>
            <a:off x="11804297" y="161607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90EE2FC-871C-4843-0822-65F0FC085BC3}"/>
              </a:ext>
            </a:extLst>
          </p:cNvPr>
          <p:cNvCxnSpPr>
            <a:cxnSpLocks/>
          </p:cNvCxnSpPr>
          <p:nvPr/>
        </p:nvCxnSpPr>
        <p:spPr>
          <a:xfrm flipH="1" flipV="1">
            <a:off x="10307387" y="1673703"/>
            <a:ext cx="184396" cy="8674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44FCA56-D803-81B3-A89B-EF17D65862FC}"/>
              </a:ext>
            </a:extLst>
          </p:cNvPr>
          <p:cNvCxnSpPr>
            <a:cxnSpLocks/>
          </p:cNvCxnSpPr>
          <p:nvPr/>
        </p:nvCxnSpPr>
        <p:spPr>
          <a:xfrm flipH="1" flipV="1">
            <a:off x="10491783" y="2541124"/>
            <a:ext cx="1205828" cy="122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74CE311-F2DA-8F59-F0BF-DD33A3CF6619}"/>
              </a:ext>
            </a:extLst>
          </p:cNvPr>
          <p:cNvCxnSpPr>
            <a:cxnSpLocks/>
          </p:cNvCxnSpPr>
          <p:nvPr/>
        </p:nvCxnSpPr>
        <p:spPr>
          <a:xfrm flipH="1" flipV="1">
            <a:off x="9786997" y="1578119"/>
            <a:ext cx="397465" cy="523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CF13F2-D6B7-7842-44C4-F4A7163BBA7D}"/>
              </a:ext>
            </a:extLst>
          </p:cNvPr>
          <p:cNvCxnSpPr>
            <a:cxnSpLocks/>
          </p:cNvCxnSpPr>
          <p:nvPr/>
        </p:nvCxnSpPr>
        <p:spPr>
          <a:xfrm flipH="1">
            <a:off x="9257288" y="1604598"/>
            <a:ext cx="165107" cy="2832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5F3D394-9EE2-C36D-B62A-361CA323E287}"/>
              </a:ext>
            </a:extLst>
          </p:cNvPr>
          <p:cNvCxnSpPr>
            <a:cxnSpLocks/>
          </p:cNvCxnSpPr>
          <p:nvPr/>
        </p:nvCxnSpPr>
        <p:spPr>
          <a:xfrm flipH="1">
            <a:off x="9422395" y="1554914"/>
            <a:ext cx="220586" cy="2320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3E46551A-3462-1AF8-E5C8-9737594AB236}"/>
              </a:ext>
            </a:extLst>
          </p:cNvPr>
          <p:cNvSpPr/>
          <p:nvPr/>
        </p:nvSpPr>
        <p:spPr>
          <a:xfrm>
            <a:off x="9642981" y="14937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72592F-E698-ADA7-2D7F-3A60C3F37FFB}"/>
              </a:ext>
            </a:extLst>
          </p:cNvPr>
          <p:cNvSpPr/>
          <p:nvPr/>
        </p:nvSpPr>
        <p:spPr>
          <a:xfrm>
            <a:off x="10184462" y="156930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E318943-1B77-4873-3F45-E66D25296DB1}"/>
              </a:ext>
            </a:extLst>
          </p:cNvPr>
          <p:cNvCxnSpPr>
            <a:cxnSpLocks/>
          </p:cNvCxnSpPr>
          <p:nvPr/>
        </p:nvCxnSpPr>
        <p:spPr>
          <a:xfrm>
            <a:off x="9257288" y="1974365"/>
            <a:ext cx="402124" cy="83989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292FFDCE-009A-0F2D-2FDC-479311496C75}"/>
              </a:ext>
            </a:extLst>
          </p:cNvPr>
          <p:cNvSpPr/>
          <p:nvPr/>
        </p:nvSpPr>
        <p:spPr>
          <a:xfrm>
            <a:off x="7211623" y="1685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579F143-C68A-E186-84A9-5B4B1EC6128C}"/>
              </a:ext>
            </a:extLst>
          </p:cNvPr>
          <p:cNvSpPr/>
          <p:nvPr/>
        </p:nvSpPr>
        <p:spPr>
          <a:xfrm>
            <a:off x="7368452" y="18052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B10471-412D-595A-BBAF-20D725E228CF}"/>
              </a:ext>
            </a:extLst>
          </p:cNvPr>
          <p:cNvSpPr/>
          <p:nvPr/>
        </p:nvSpPr>
        <p:spPr>
          <a:xfrm>
            <a:off x="9443388" y="7520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3A95624-2799-C250-4AF4-81AEC49BB957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9587404" y="813168"/>
            <a:ext cx="344845" cy="2755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FE05EC7-6571-498D-98D5-E36740313A1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894542" y="1062440"/>
            <a:ext cx="474316" cy="1186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2449D58-EB0D-2245-689C-774394B8FE43}"/>
              </a:ext>
            </a:extLst>
          </p:cNvPr>
          <p:cNvCxnSpPr>
            <a:cxnSpLocks/>
          </p:cNvCxnSpPr>
          <p:nvPr/>
        </p:nvCxnSpPr>
        <p:spPr>
          <a:xfrm flipV="1">
            <a:off x="9401304" y="899705"/>
            <a:ext cx="143566" cy="72965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F184A8A-E3CD-B69D-B840-DB6AA97A6AEC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9227462" y="458222"/>
            <a:ext cx="237017" cy="3117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2A32686-494A-7F88-3F96-57F10D9194E3}"/>
              </a:ext>
            </a:extLst>
          </p:cNvPr>
          <p:cNvSpPr/>
          <p:nvPr/>
        </p:nvSpPr>
        <p:spPr>
          <a:xfrm>
            <a:off x="9206371" y="440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581A7E8-7D5B-FA5E-D00B-1CD21521231F}"/>
              </a:ext>
            </a:extLst>
          </p:cNvPr>
          <p:cNvCxnSpPr>
            <a:cxnSpLocks/>
          </p:cNvCxnSpPr>
          <p:nvPr/>
        </p:nvCxnSpPr>
        <p:spPr>
          <a:xfrm>
            <a:off x="7716033" y="5699426"/>
            <a:ext cx="371854" cy="2805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BC35AE7-95AE-B000-8A50-BB20657EAF55}"/>
              </a:ext>
            </a:extLst>
          </p:cNvPr>
          <p:cNvCxnSpPr>
            <a:cxnSpLocks/>
          </p:cNvCxnSpPr>
          <p:nvPr/>
        </p:nvCxnSpPr>
        <p:spPr>
          <a:xfrm flipH="1">
            <a:off x="8204548" y="3144033"/>
            <a:ext cx="1526872" cy="135281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05D45E6-0FB4-CDFB-97B0-0F4DCE220B7D}"/>
              </a:ext>
            </a:extLst>
          </p:cNvPr>
          <p:cNvCxnSpPr>
            <a:cxnSpLocks/>
          </p:cNvCxnSpPr>
          <p:nvPr/>
        </p:nvCxnSpPr>
        <p:spPr>
          <a:xfrm flipH="1">
            <a:off x="9032050" y="4110205"/>
            <a:ext cx="754947" cy="5665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5E705F2-3477-4E00-5573-14DF0359B3BF}"/>
              </a:ext>
            </a:extLst>
          </p:cNvPr>
          <p:cNvCxnSpPr>
            <a:cxnSpLocks/>
          </p:cNvCxnSpPr>
          <p:nvPr/>
        </p:nvCxnSpPr>
        <p:spPr>
          <a:xfrm>
            <a:off x="9759234" y="3144033"/>
            <a:ext cx="27763" cy="96617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B6F05417-1071-3928-0CA3-C97907C3BDA6}"/>
              </a:ext>
            </a:extLst>
          </p:cNvPr>
          <p:cNvCxnSpPr>
            <a:cxnSpLocks/>
          </p:cNvCxnSpPr>
          <p:nvPr/>
        </p:nvCxnSpPr>
        <p:spPr>
          <a:xfrm flipH="1">
            <a:off x="8138804" y="4826613"/>
            <a:ext cx="342438" cy="113545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D17C5E1-B84B-D4D1-7CED-B6FAD004CA30}"/>
              </a:ext>
            </a:extLst>
          </p:cNvPr>
          <p:cNvCxnSpPr>
            <a:cxnSpLocks/>
          </p:cNvCxnSpPr>
          <p:nvPr/>
        </p:nvCxnSpPr>
        <p:spPr>
          <a:xfrm flipV="1">
            <a:off x="8444525" y="4663064"/>
            <a:ext cx="529717" cy="16354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79F7ACEC-A14D-6C70-166E-7DEBEB9081A8}"/>
              </a:ext>
            </a:extLst>
          </p:cNvPr>
          <p:cNvSpPr/>
          <p:nvPr/>
        </p:nvSpPr>
        <p:spPr>
          <a:xfrm>
            <a:off x="8888034" y="464515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7893D78-B51A-7D00-E27B-CBEFF5B3A0A4}"/>
              </a:ext>
            </a:extLst>
          </p:cNvPr>
          <p:cNvSpPr/>
          <p:nvPr/>
        </p:nvSpPr>
        <p:spPr>
          <a:xfrm>
            <a:off x="8656733" y="47063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248D6D96-8E63-14ED-106B-EC66A4B46819}"/>
              </a:ext>
            </a:extLst>
          </p:cNvPr>
          <p:cNvCxnSpPr>
            <a:cxnSpLocks/>
          </p:cNvCxnSpPr>
          <p:nvPr/>
        </p:nvCxnSpPr>
        <p:spPr>
          <a:xfrm>
            <a:off x="7859454" y="6150279"/>
            <a:ext cx="391237" cy="20829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E871807E-D4BE-91F9-7F01-F8179E681625}"/>
              </a:ext>
            </a:extLst>
          </p:cNvPr>
          <p:cNvCxnSpPr>
            <a:cxnSpLocks/>
          </p:cNvCxnSpPr>
          <p:nvPr/>
        </p:nvCxnSpPr>
        <p:spPr>
          <a:xfrm>
            <a:off x="7715438" y="5699426"/>
            <a:ext cx="155279" cy="45085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75A2310F-AF84-8CD3-85B4-21D2CBA1CF90}"/>
              </a:ext>
            </a:extLst>
          </p:cNvPr>
          <p:cNvSpPr/>
          <p:nvPr/>
        </p:nvSpPr>
        <p:spPr>
          <a:xfrm>
            <a:off x="7643430" y="557711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32FCEFC8-2E1B-106D-5242-A5385CFEB46F}"/>
              </a:ext>
            </a:extLst>
          </p:cNvPr>
          <p:cNvCxnSpPr>
            <a:cxnSpLocks/>
          </p:cNvCxnSpPr>
          <p:nvPr/>
        </p:nvCxnSpPr>
        <p:spPr>
          <a:xfrm flipH="1" flipV="1">
            <a:off x="8189721" y="6066464"/>
            <a:ext cx="111887" cy="18770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2FC2CEB-4688-AFFC-8537-C98DE3BB2696}"/>
              </a:ext>
            </a:extLst>
          </p:cNvPr>
          <p:cNvCxnSpPr>
            <a:cxnSpLocks/>
          </p:cNvCxnSpPr>
          <p:nvPr/>
        </p:nvCxnSpPr>
        <p:spPr>
          <a:xfrm flipH="1">
            <a:off x="7715438" y="4496844"/>
            <a:ext cx="489110" cy="108027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1703EE0-B9E2-30D2-DE64-661D9F267F2F}"/>
              </a:ext>
            </a:extLst>
          </p:cNvPr>
          <p:cNvCxnSpPr>
            <a:cxnSpLocks/>
          </p:cNvCxnSpPr>
          <p:nvPr/>
        </p:nvCxnSpPr>
        <p:spPr>
          <a:xfrm>
            <a:off x="9659412" y="2936576"/>
            <a:ext cx="72008" cy="20745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F3C7766-1976-F0E5-72D8-8F33C5777E11}"/>
              </a:ext>
            </a:extLst>
          </p:cNvPr>
          <p:cNvCxnSpPr>
            <a:cxnSpLocks/>
          </p:cNvCxnSpPr>
          <p:nvPr/>
        </p:nvCxnSpPr>
        <p:spPr>
          <a:xfrm flipH="1" flipV="1">
            <a:off x="11235847" y="4496844"/>
            <a:ext cx="363254" cy="2706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9197E3F2-5888-2D80-5186-C95473595566}"/>
              </a:ext>
            </a:extLst>
          </p:cNvPr>
          <p:cNvCxnSpPr>
            <a:cxnSpLocks/>
          </p:cNvCxnSpPr>
          <p:nvPr/>
        </p:nvCxnSpPr>
        <p:spPr>
          <a:xfrm flipH="1" flipV="1">
            <a:off x="11599101" y="4767464"/>
            <a:ext cx="447322" cy="16779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CF6035A3-98D5-46EC-9B28-B650FB72B65D}"/>
              </a:ext>
            </a:extLst>
          </p:cNvPr>
          <p:cNvSpPr/>
          <p:nvPr/>
        </p:nvSpPr>
        <p:spPr>
          <a:xfrm>
            <a:off x="4841307" y="155892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BF7CC1-CD14-0060-81C8-53C773426E3F}"/>
              </a:ext>
            </a:extLst>
          </p:cNvPr>
          <p:cNvSpPr/>
          <p:nvPr/>
        </p:nvSpPr>
        <p:spPr>
          <a:xfrm>
            <a:off x="10949479" y="168405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F5123C4-7793-684E-A982-161DD0010B11}"/>
              </a:ext>
            </a:extLst>
          </p:cNvPr>
          <p:cNvSpPr/>
          <p:nvPr/>
        </p:nvSpPr>
        <p:spPr>
          <a:xfrm>
            <a:off x="11599101" y="245397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9684F92D-78B7-A591-922B-5713B158C087}"/>
              </a:ext>
            </a:extLst>
          </p:cNvPr>
          <p:cNvSpPr/>
          <p:nvPr/>
        </p:nvSpPr>
        <p:spPr>
          <a:xfrm>
            <a:off x="9053031" y="1819362"/>
            <a:ext cx="242526" cy="27062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22717FA-D150-FEA9-181C-4BFD57F4DB77}"/>
              </a:ext>
            </a:extLst>
          </p:cNvPr>
          <p:cNvSpPr/>
          <p:nvPr/>
        </p:nvSpPr>
        <p:spPr>
          <a:xfrm>
            <a:off x="9487745" y="2724592"/>
            <a:ext cx="348273" cy="33830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55F5DF7-B230-A2F6-B5E6-FE634F38DF6E}"/>
              </a:ext>
            </a:extLst>
          </p:cNvPr>
          <p:cNvCxnSpPr>
            <a:cxnSpLocks/>
          </p:cNvCxnSpPr>
          <p:nvPr/>
        </p:nvCxnSpPr>
        <p:spPr>
          <a:xfrm flipH="1">
            <a:off x="10491783" y="670560"/>
            <a:ext cx="656381" cy="4530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E63C5D4-BB5B-3A04-ED09-A08C74C644A5}"/>
              </a:ext>
            </a:extLst>
          </p:cNvPr>
          <p:cNvCxnSpPr>
            <a:cxnSpLocks/>
          </p:cNvCxnSpPr>
          <p:nvPr/>
        </p:nvCxnSpPr>
        <p:spPr>
          <a:xfrm flipH="1">
            <a:off x="10368858" y="1105684"/>
            <a:ext cx="144016" cy="2252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FAAC487A-B1D0-A58E-62CE-D4DED2731F9B}"/>
              </a:ext>
            </a:extLst>
          </p:cNvPr>
          <p:cNvSpPr/>
          <p:nvPr/>
        </p:nvSpPr>
        <p:spPr>
          <a:xfrm>
            <a:off x="8229600" y="625417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4576654-9AFE-E25A-5B73-12A57F38D2EB}"/>
              </a:ext>
            </a:extLst>
          </p:cNvPr>
          <p:cNvSpPr/>
          <p:nvPr/>
        </p:nvSpPr>
        <p:spPr>
          <a:xfrm>
            <a:off x="8066796" y="596206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33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58FD-CE9E-5B2F-E398-F8DA0D1D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4692FE-7EEF-8960-8170-7A232E3871E5}"/>
              </a:ext>
            </a:extLst>
          </p:cNvPr>
          <p:cNvSpPr/>
          <p:nvPr/>
        </p:nvSpPr>
        <p:spPr>
          <a:xfrm>
            <a:off x="145577" y="131974"/>
            <a:ext cx="5950423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*17 avril 1895 : Traité de Shimonoseki</a:t>
            </a:r>
          </a:p>
          <a:p>
            <a:r>
              <a:rPr lang="fr-FR" sz="1700" dirty="0"/>
              <a:t>23 avril 1895 : </a:t>
            </a:r>
            <a:r>
              <a:rPr lang="fr-FR" sz="1700" i="1" dirty="0"/>
              <a:t>La Triple Intervention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*Prenant la défense de la Chine (sic)</a:t>
            </a:r>
          </a:p>
          <a:p>
            <a:r>
              <a:rPr lang="fr-FR" sz="1700" dirty="0"/>
              <a:t>Russes, Français, et Allemands demandent au Japon</a:t>
            </a:r>
          </a:p>
          <a:p>
            <a:r>
              <a:rPr lang="fr-FR" sz="1700" dirty="0"/>
              <a:t>De renoncer au Liaodong et à Port-Arthur</a:t>
            </a:r>
          </a:p>
          <a:p>
            <a:endParaRPr lang="fr-FR" sz="1700" dirty="0"/>
          </a:p>
          <a:p>
            <a:r>
              <a:rPr lang="fr-FR" sz="1700" dirty="0"/>
              <a:t>NB : Pour la France : Assurer la réussite du Transsibérien russe qu’elle finance ; Pour l’Allemagne : Montrer à la Russie sa bienveillance (re-sic)</a:t>
            </a:r>
          </a:p>
          <a:p>
            <a:endParaRPr lang="fr-FR" sz="1700" dirty="0"/>
          </a:p>
          <a:p>
            <a:r>
              <a:rPr lang="fr-FR" sz="1700" dirty="0"/>
              <a:t>*En réalité…</a:t>
            </a:r>
          </a:p>
        </p:txBody>
      </p:sp>
      <p:pic>
        <p:nvPicPr>
          <p:cNvPr id="13" name="Image 1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E1607A3E-891E-983E-D490-9816E82CD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742C659-9054-361E-EACB-5BEEDC4E4810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B605CFA-2F8F-5387-15A5-6EB169FF082E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07AC15-5DB9-0C10-27F5-7D4459227C6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9FAA5B0-CD50-6317-E9DD-114C2B68A334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EEE223-2CF0-147B-24DD-2E82954B07AC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A108264-4666-F2E8-0D19-485069909D0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A258D2-6E05-C1BD-8AD3-F424B7321847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2ECA68-7658-D3A8-75DA-466ABC98D40F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B328E9-2F37-28C4-27E0-612795B322AB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F9D26D0-81C4-8F7B-4694-98CD786F2B7E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C45A6AB-4E1A-7E4F-3A80-0DB03BF6E285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66278E5-F654-79C0-F1CE-3003CC97B769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374F0A-223F-3208-82CD-D49A37BE853A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30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C6D17-C3D1-CE67-27FD-0990DF0BA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EF651F25-3889-F020-A452-42E3C8537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AB5AE2-D155-3536-84D8-EAD53D101F6D}"/>
              </a:ext>
            </a:extLst>
          </p:cNvPr>
          <p:cNvSpPr/>
          <p:nvPr/>
        </p:nvSpPr>
        <p:spPr>
          <a:xfrm>
            <a:off x="109808" y="131976"/>
            <a:ext cx="6102931" cy="25994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*Donc, dans cette étude, plutôt que l’histoire d’une rivalité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Entre deux puissances, Chine et Japon, </a:t>
            </a:r>
            <a:r>
              <a:rPr lang="fr-FR" sz="1700" i="1" dirty="0"/>
              <a:t>d’égales valeurs</a:t>
            </a:r>
            <a:r>
              <a:rPr lang="fr-FR" sz="1700" dirty="0"/>
              <a:t>…</a:t>
            </a:r>
            <a:endParaRPr lang="fr-FR" sz="1700" i="1" dirty="0"/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Ce sera l’histoire de l’impérialisme japonais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 Japon qui, succédant à la Chine, va devenir </a:t>
            </a:r>
            <a:r>
              <a:rPr lang="fr-FR" sz="1700" u="sng" dirty="0"/>
              <a:t>provisoirement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L’acteur principal de l’histoire de l’Asie orientale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*Un Japon confronté à quatre autres acteurs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Qui devront tenir compte de cette nouvelle supériorité...</a:t>
            </a:r>
          </a:p>
        </p:txBody>
      </p:sp>
    </p:spTree>
    <p:extLst>
      <p:ext uri="{BB962C8B-B14F-4D97-AF65-F5344CB8AC3E}">
        <p14:creationId xmlns:p14="http://schemas.microsoft.com/office/powerpoint/2010/main" val="2441177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AFBA5-5CAA-03AB-CFB7-64C3F09E7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24D52A-C770-D295-F3AC-CFC75F1D19A8}"/>
              </a:ext>
            </a:extLst>
          </p:cNvPr>
          <p:cNvSpPr/>
          <p:nvPr/>
        </p:nvSpPr>
        <p:spPr>
          <a:xfrm>
            <a:off x="65316" y="89459"/>
            <a:ext cx="6154615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1894-1895 : … Traité de Shimonoseki : La Chine reconnaît l’indépendance de la Corée qui devient un protectorat japonais ; La Chine paie une énorme indemnité, et cède Taïwan et le Liaodong ; Sous la pression de la Russie, le Japon doit renoncer au Liaodong ; Les Japonais conquièrent Taïwan malgré la résistance de la population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*1895 : En réalité, les Russes, alliés aux Français</a:t>
            </a:r>
          </a:p>
          <a:p>
            <a:r>
              <a:rPr lang="fr-FR" sz="1700" dirty="0"/>
              <a:t>Ont des visées sur Port-Arthur, </a:t>
            </a:r>
            <a:r>
              <a:rPr lang="fr-FR" sz="1700" u="sng" dirty="0"/>
              <a:t>conquis par les Japonais</a:t>
            </a:r>
          </a:p>
          <a:p>
            <a:endParaRPr lang="fr-FR" sz="1700" dirty="0"/>
          </a:p>
          <a:p>
            <a:r>
              <a:rPr lang="fr-FR" sz="1700" dirty="0">
                <a:solidFill>
                  <a:srgbClr val="FF0000"/>
                </a:solidFill>
              </a:rPr>
              <a:t>NB : A Moscou, de nombreux partisans de la </a:t>
            </a:r>
            <a:r>
              <a:rPr lang="fr-FR" sz="1700" i="1" dirty="0" err="1">
                <a:solidFill>
                  <a:srgbClr val="FF0000"/>
                </a:solidFill>
              </a:rPr>
              <a:t>Jeltorossiya</a:t>
            </a:r>
            <a:r>
              <a:rPr lang="fr-FR" sz="1700" dirty="0">
                <a:solidFill>
                  <a:srgbClr val="FF0000"/>
                </a:solidFill>
              </a:rPr>
              <a:t>, la Russie jaune : Chine, Corée, Mongolie, Tibet, Asie centrale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Avec le prince </a:t>
            </a:r>
            <a:r>
              <a:rPr lang="fr-FR" sz="1700" dirty="0" err="1">
                <a:solidFill>
                  <a:srgbClr val="FF0000"/>
                </a:solidFill>
              </a:rPr>
              <a:t>Esper</a:t>
            </a:r>
            <a:r>
              <a:rPr lang="fr-FR" sz="1700" dirty="0">
                <a:solidFill>
                  <a:srgbClr val="FF0000"/>
                </a:solidFill>
              </a:rPr>
              <a:t> </a:t>
            </a:r>
            <a:r>
              <a:rPr lang="fr-FR" sz="1700" dirty="0" err="1">
                <a:solidFill>
                  <a:srgbClr val="FF0000"/>
                </a:solidFill>
              </a:rPr>
              <a:t>Oukhtomski</a:t>
            </a:r>
            <a:r>
              <a:rPr lang="fr-FR" sz="1700" dirty="0">
                <a:solidFill>
                  <a:srgbClr val="FF0000"/>
                </a:solidFill>
              </a:rPr>
              <a:t> et le Kalmouk </a:t>
            </a:r>
            <a:r>
              <a:rPr lang="fr-FR" sz="1700" dirty="0" err="1">
                <a:solidFill>
                  <a:srgbClr val="FF0000"/>
                </a:solidFill>
              </a:rPr>
              <a:t>Jamcharan</a:t>
            </a:r>
            <a:r>
              <a:rPr lang="fr-FR" sz="1700" dirty="0">
                <a:solidFill>
                  <a:srgbClr val="FF0000"/>
                </a:solidFill>
              </a:rPr>
              <a:t> </a:t>
            </a:r>
            <a:r>
              <a:rPr lang="fr-FR" sz="1700" dirty="0" err="1">
                <a:solidFill>
                  <a:srgbClr val="FF0000"/>
                </a:solidFill>
              </a:rPr>
              <a:t>Badmaïev</a:t>
            </a:r>
            <a:r>
              <a:rPr lang="fr-FR" sz="1700" dirty="0">
                <a:solidFill>
                  <a:srgbClr val="FF0000"/>
                </a:solidFill>
              </a:rPr>
              <a:t> ; </a:t>
            </a:r>
            <a:r>
              <a:rPr lang="fr-FR" sz="1700" i="1" dirty="0">
                <a:solidFill>
                  <a:srgbClr val="FF0000"/>
                </a:solidFill>
              </a:rPr>
              <a:t>La Russie y apparaît comme un Orient renouvelé</a:t>
            </a:r>
          </a:p>
          <a:p>
            <a:r>
              <a:rPr lang="fr-FR" sz="1700" i="1" dirty="0">
                <a:solidFill>
                  <a:srgbClr val="FF0000"/>
                </a:solidFill>
              </a:rPr>
              <a:t>La protectrice naturelle des bouddhistes et des hindouistes</a:t>
            </a:r>
          </a:p>
          <a:p>
            <a:r>
              <a:rPr lang="fr-FR" sz="1700" i="1" dirty="0">
                <a:solidFill>
                  <a:srgbClr val="FF0000"/>
                </a:solidFill>
              </a:rPr>
              <a:t>Contre les colonisateurs du type </a:t>
            </a:r>
            <a:r>
              <a:rPr lang="fr-FR" sz="1700" i="1" u="sng" dirty="0">
                <a:solidFill>
                  <a:srgbClr val="FF0000"/>
                </a:solidFill>
              </a:rPr>
              <a:t>purement</a:t>
            </a:r>
            <a:r>
              <a:rPr lang="fr-FR" sz="1700" i="1" dirty="0">
                <a:solidFill>
                  <a:srgbClr val="FF0000"/>
                </a:solidFill>
              </a:rPr>
              <a:t> européen</a:t>
            </a:r>
          </a:p>
          <a:p>
            <a:r>
              <a:rPr lang="fr-FR" sz="1700" dirty="0">
                <a:solidFill>
                  <a:srgbClr val="FF0000"/>
                </a:solidFill>
              </a:rPr>
              <a:t>Le Grand Jeu, p. 148</a:t>
            </a:r>
            <a:endParaRPr lang="fr-FR" sz="1700" i="1" dirty="0">
              <a:solidFill>
                <a:srgbClr val="FF0000"/>
              </a:solidFill>
            </a:endParaRPr>
          </a:p>
          <a:p>
            <a:endParaRPr lang="fr-FR" sz="1700" dirty="0">
              <a:solidFill>
                <a:srgbClr val="FF0000"/>
              </a:solidFill>
            </a:endParaRPr>
          </a:p>
          <a:p>
            <a:r>
              <a:rPr lang="fr-FR" sz="1700" dirty="0"/>
              <a:t>*Port-Arthur, pour en faire…</a:t>
            </a:r>
          </a:p>
          <a:p>
            <a:endParaRPr lang="fr-FR" sz="1700" dirty="0"/>
          </a:p>
          <a:p>
            <a:r>
              <a:rPr lang="fr-FR" sz="1700" dirty="0"/>
              <a:t>- Un port commercial ; Et pour leur flotte militaire…</a:t>
            </a:r>
          </a:p>
          <a:p>
            <a:r>
              <a:rPr lang="fr-FR" sz="1700" dirty="0"/>
              <a:t>Un avant-poste libre de glaces de Vladivostok, fondé en 1860, </a:t>
            </a:r>
          </a:p>
          <a:p>
            <a:endParaRPr lang="fr-FR" sz="1700" dirty="0"/>
          </a:p>
          <a:p>
            <a:r>
              <a:rPr lang="fr-FR" sz="1700" dirty="0"/>
              <a:t>- Et avec Vladivostok, en faire un des deux terminus </a:t>
            </a:r>
            <a:r>
              <a:rPr lang="fr-FR" sz="1600" dirty="0"/>
              <a:t>du Transsibérien</a:t>
            </a:r>
          </a:p>
          <a:p>
            <a:r>
              <a:rPr lang="fr-FR" sz="1700" dirty="0"/>
              <a:t>Car entretemps, celui-ci a avancé…</a:t>
            </a:r>
          </a:p>
        </p:txBody>
      </p:sp>
      <p:pic>
        <p:nvPicPr>
          <p:cNvPr id="19" name="Image 18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4A6095F4-13F3-E232-0C87-800A5076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4ABBE669-F852-FA9E-029F-E5E0D84B29E9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C6DA94F-0554-0980-69B1-7F190868F482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C377017-A097-AEC2-BD2A-E5097E7C8186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C3728A-9D3E-9703-00DC-134E1A049C8A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A68C777-410E-9E6C-D01C-6F274705B816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0E0105C-5699-15D9-E2CC-350045E73745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A7301AB-6182-4913-1B1B-E702E397151A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074842A-4442-988D-5C28-DBBD665B0907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D9FF2B8-DD91-F127-B16D-4199274771EA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DFE9268-5F49-2A9A-359A-8E53CAD43CB5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24AAA9E-9B55-36E5-585A-4BC5FEEB04E0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1BB5603-BE6D-5959-D48C-AEFF40C92EF0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1F66744-5D8E-348E-6971-3B13F396AF51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76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D5923-4EFA-B2CD-1078-A93338A70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9D6B3C-1ADE-26E4-BD81-458FC41BDFCA}"/>
              </a:ext>
            </a:extLst>
          </p:cNvPr>
          <p:cNvSpPr/>
          <p:nvPr/>
        </p:nvSpPr>
        <p:spPr>
          <a:xfrm>
            <a:off x="6309279" y="77785"/>
            <a:ext cx="5172945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b) 1898 : Tronçon sud-mandchourien </a:t>
            </a:r>
            <a:r>
              <a:rPr lang="fr-FR" sz="1700" u="sng" dirty="0"/>
              <a:t>Harbin-Port Arthur</a:t>
            </a:r>
          </a:p>
          <a:p>
            <a:r>
              <a:rPr lang="fr-FR" sz="1700" dirty="0"/>
              <a:t>Relié à Tianjin et Pékin</a:t>
            </a:r>
          </a:p>
          <a:p>
            <a:r>
              <a:rPr lang="fr-FR" sz="1700" dirty="0"/>
              <a:t>Retour à la </a:t>
            </a:r>
            <a:r>
              <a:rPr lang="fr-FR" sz="1700" i="1" dirty="0"/>
              <a:t>Triple intervention</a:t>
            </a:r>
            <a:r>
              <a:rPr lang="fr-FR" sz="1700" dirty="0"/>
              <a:t> de 1895… 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dirty="0" err="1"/>
              <a:t>Mai-déc</a:t>
            </a:r>
            <a:r>
              <a:rPr lang="fr-FR" sz="1700" dirty="0"/>
              <a:t>. 1895 : </a:t>
            </a:r>
            <a:r>
              <a:rPr lang="fr-FR" sz="1700" i="1" dirty="0"/>
              <a:t>En confiance</a:t>
            </a:r>
            <a:r>
              <a:rPr lang="fr-FR" sz="1700" dirty="0"/>
              <a:t>, les Japonais acceptent</a:t>
            </a:r>
          </a:p>
          <a:p>
            <a:r>
              <a:rPr lang="fr-FR" sz="1700" dirty="0"/>
              <a:t>De se retirer du </a:t>
            </a:r>
            <a:r>
              <a:rPr lang="fr-FR" sz="1700" dirty="0" err="1"/>
              <a:t>Liadong</a:t>
            </a:r>
            <a:r>
              <a:rPr lang="fr-FR" sz="1700" dirty="0"/>
              <a:t>, moyennant une indemnité…</a:t>
            </a:r>
          </a:p>
        </p:txBody>
      </p:sp>
      <p:pic>
        <p:nvPicPr>
          <p:cNvPr id="3" name="Image 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DD1CAA7-B601-2B52-F641-063D4074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2218698"/>
            <a:ext cx="8739284" cy="45073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A8FCEA-5007-1651-6EAA-8038B6E3E2B7}"/>
              </a:ext>
            </a:extLst>
          </p:cNvPr>
          <p:cNvSpPr/>
          <p:nvPr/>
        </p:nvSpPr>
        <p:spPr>
          <a:xfrm>
            <a:off x="104013" y="77785"/>
            <a:ext cx="6124067" cy="1923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*1891 : Début de la construction du Transsibérien Oufa-Vladivostok</a:t>
            </a:r>
          </a:p>
          <a:p>
            <a:r>
              <a:rPr lang="fr-FR" sz="1700" dirty="0"/>
              <a:t>Irkoutsk et Tchita sont atteints en 1898</a:t>
            </a:r>
          </a:p>
          <a:p>
            <a:endParaRPr lang="fr-FR" sz="1700" dirty="0"/>
          </a:p>
          <a:p>
            <a:r>
              <a:rPr lang="fr-FR" sz="1700" dirty="0"/>
              <a:t>*1896 : Grâce à une double-concession chinoise</a:t>
            </a:r>
          </a:p>
          <a:p>
            <a:r>
              <a:rPr lang="fr-FR" sz="1700" dirty="0"/>
              <a:t>a) </a:t>
            </a:r>
            <a:r>
              <a:rPr lang="fr-FR" sz="1700" u="sng" dirty="0"/>
              <a:t>Tronçon direct Tchita-Harbin-Vladivostok</a:t>
            </a:r>
          </a:p>
          <a:p>
            <a:r>
              <a:rPr lang="fr-FR" sz="1700" dirty="0"/>
              <a:t>Le </a:t>
            </a:r>
            <a:r>
              <a:rPr lang="fr-FR" sz="1700" i="1" dirty="0"/>
              <a:t>Transmanchourien</a:t>
            </a:r>
            <a:r>
              <a:rPr lang="fr-FR" sz="1700" dirty="0"/>
              <a:t>, traversant la Mandchourie chinoise</a:t>
            </a:r>
          </a:p>
          <a:p>
            <a:r>
              <a:rPr lang="fr-FR" sz="1700" dirty="0"/>
              <a:t>Et ainsi, le Transsibérien sera plus rapidement terminé en 1903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7F4C13E-909D-79D5-2E84-9B990C7EB458}"/>
              </a:ext>
            </a:extLst>
          </p:cNvPr>
          <p:cNvSpPr/>
          <p:nvPr/>
        </p:nvSpPr>
        <p:spPr>
          <a:xfrm>
            <a:off x="4193759" y="3730702"/>
            <a:ext cx="286859" cy="255606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A12F15E-0145-51F5-E570-7D16072E16E2}"/>
              </a:ext>
            </a:extLst>
          </p:cNvPr>
          <p:cNvSpPr/>
          <p:nvPr/>
        </p:nvSpPr>
        <p:spPr>
          <a:xfrm>
            <a:off x="8239288" y="4878715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0097550-96F8-14D7-DB70-5B897F2586DE}"/>
              </a:ext>
            </a:extLst>
          </p:cNvPr>
          <p:cNvSpPr/>
          <p:nvPr/>
        </p:nvSpPr>
        <p:spPr>
          <a:xfrm>
            <a:off x="4887458" y="435961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8148547-D48A-0B66-78D7-819BCC5E34CA}"/>
              </a:ext>
            </a:extLst>
          </p:cNvPr>
          <p:cNvSpPr/>
          <p:nvPr/>
        </p:nvSpPr>
        <p:spPr>
          <a:xfrm>
            <a:off x="9459104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7EAE2DE-6114-2D25-53A9-FEDE138EFB42}"/>
              </a:ext>
            </a:extLst>
          </p:cNvPr>
          <p:cNvSpPr/>
          <p:nvPr/>
        </p:nvSpPr>
        <p:spPr>
          <a:xfrm>
            <a:off x="7485950" y="475091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4681660-D912-7EDB-0BA2-3A8B3F20C7DA}"/>
              </a:ext>
            </a:extLst>
          </p:cNvPr>
          <p:cNvSpPr/>
          <p:nvPr/>
        </p:nvSpPr>
        <p:spPr>
          <a:xfrm>
            <a:off x="9025629" y="51343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E32C12B-5409-1E9E-7DC3-109C6A42DD52}"/>
              </a:ext>
            </a:extLst>
          </p:cNvPr>
          <p:cNvSpPr/>
          <p:nvPr/>
        </p:nvSpPr>
        <p:spPr>
          <a:xfrm>
            <a:off x="8960437" y="5802370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6411B3F-BDFA-24D7-32D4-EEBA05235F1B}"/>
              </a:ext>
            </a:extLst>
          </p:cNvPr>
          <p:cNvSpPr/>
          <p:nvPr/>
        </p:nvSpPr>
        <p:spPr>
          <a:xfrm>
            <a:off x="8526146" y="5885011"/>
            <a:ext cx="286859" cy="255606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7F0CFE-327B-1F42-4A97-1825E9D872EF}"/>
              </a:ext>
            </a:extLst>
          </p:cNvPr>
          <p:cNvSpPr/>
          <p:nvPr/>
        </p:nvSpPr>
        <p:spPr>
          <a:xfrm>
            <a:off x="4050329" y="36179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4B2BFFB-1394-AF85-CDE5-F13E5D5FD263}"/>
              </a:ext>
            </a:extLst>
          </p:cNvPr>
          <p:cNvSpPr/>
          <p:nvPr/>
        </p:nvSpPr>
        <p:spPr>
          <a:xfrm>
            <a:off x="3675950" y="36179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014388C-2F49-1744-EA2A-55FFFC05224B}"/>
              </a:ext>
            </a:extLst>
          </p:cNvPr>
          <p:cNvSpPr/>
          <p:nvPr/>
        </p:nvSpPr>
        <p:spPr>
          <a:xfrm>
            <a:off x="4062395" y="117664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A7CC28E-D105-560E-F2E9-7589F0875B32}"/>
              </a:ext>
            </a:extLst>
          </p:cNvPr>
          <p:cNvSpPr/>
          <p:nvPr/>
        </p:nvSpPr>
        <p:spPr>
          <a:xfrm>
            <a:off x="4798511" y="117664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B8BF6B4-E89A-3AD6-DC5C-FFA45B96B21D}"/>
              </a:ext>
            </a:extLst>
          </p:cNvPr>
          <p:cNvSpPr/>
          <p:nvPr/>
        </p:nvSpPr>
        <p:spPr>
          <a:xfrm>
            <a:off x="4430453" y="117664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901F3FF-544F-FDFF-C074-AC5802F9DCE1}"/>
              </a:ext>
            </a:extLst>
          </p:cNvPr>
          <p:cNvSpPr/>
          <p:nvPr/>
        </p:nvSpPr>
        <p:spPr>
          <a:xfrm>
            <a:off x="10225912" y="41259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1BEAAF7-69A7-689C-3C51-525BFE15C309}"/>
              </a:ext>
            </a:extLst>
          </p:cNvPr>
          <p:cNvSpPr/>
          <p:nvPr/>
        </p:nvSpPr>
        <p:spPr>
          <a:xfrm>
            <a:off x="10593970" y="4226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7931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B71D9-F632-2167-23CE-4401A0DFB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7FAB50-D6D6-D0AC-C277-06B454054D86}"/>
              </a:ext>
            </a:extLst>
          </p:cNvPr>
          <p:cNvSpPr/>
          <p:nvPr/>
        </p:nvSpPr>
        <p:spPr>
          <a:xfrm>
            <a:off x="145577" y="131974"/>
            <a:ext cx="5950423" cy="61093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1895-1896 : En Corée, résistance à la domination japonaise ; La monarchie coréenne se place sous protection russe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*Mai 1895 : Malgré cette </a:t>
            </a:r>
            <a:r>
              <a:rPr lang="fr-FR" sz="1700" i="1" dirty="0"/>
              <a:t>trahison </a:t>
            </a:r>
            <a:r>
              <a:rPr lang="fr-FR" sz="1700" dirty="0"/>
              <a:t>des Occidentaux</a:t>
            </a:r>
          </a:p>
          <a:p>
            <a:r>
              <a:rPr lang="fr-FR" sz="1700" dirty="0"/>
              <a:t>La victoire du Japon sur la Chine est totale</a:t>
            </a:r>
          </a:p>
          <a:p>
            <a:r>
              <a:rPr lang="fr-FR" sz="1700" u="sng" dirty="0"/>
              <a:t>Evénement déclencheur de cette expansion japonaise</a:t>
            </a:r>
            <a:r>
              <a:rPr lang="fr-FR" sz="1700" dirty="0"/>
              <a:t>…</a:t>
            </a:r>
          </a:p>
          <a:p>
            <a:r>
              <a:rPr lang="fr-FR" sz="1700" u="sng" dirty="0"/>
              <a:t>Et la domination de l’Asie orientale passe de la Chine au Japon </a:t>
            </a:r>
          </a:p>
          <a:p>
            <a:endParaRPr lang="fr-FR" sz="1700" u="sng" dirty="0"/>
          </a:p>
          <a:p>
            <a:r>
              <a:rPr lang="fr-FR" sz="1700" dirty="0"/>
              <a:t>*Toutefois, deux problèmes apparaissent…</a:t>
            </a:r>
          </a:p>
          <a:p>
            <a:endParaRPr lang="fr-FR" sz="1700" dirty="0"/>
          </a:p>
          <a:p>
            <a:r>
              <a:rPr lang="fr-FR" sz="1700" dirty="0"/>
              <a:t>a) A Tokyo, l’abandon du Liaodong provoque</a:t>
            </a:r>
          </a:p>
          <a:p>
            <a:r>
              <a:rPr lang="fr-FR" sz="1700" dirty="0"/>
              <a:t>La colère de l’opposition nationaliste</a:t>
            </a:r>
          </a:p>
          <a:p>
            <a:endParaRPr lang="fr-FR" sz="1700" dirty="0"/>
          </a:p>
          <a:p>
            <a:r>
              <a:rPr lang="fr-FR" sz="1700" dirty="0"/>
              <a:t>b) A Séoul, le Japon a installé un gouvernement pro-japonais</a:t>
            </a:r>
          </a:p>
          <a:p>
            <a:r>
              <a:rPr lang="fr-FR" sz="1700" dirty="0"/>
              <a:t>Qui met en place des réformes impopulaires</a:t>
            </a:r>
          </a:p>
          <a:p>
            <a:r>
              <a:rPr lang="fr-FR" sz="1700" dirty="0"/>
              <a:t>NB : Et notamment, un impôt foncier</a:t>
            </a:r>
          </a:p>
          <a:p>
            <a:r>
              <a:rPr lang="fr-FR" sz="1700" dirty="0"/>
              <a:t>Suivant le modèle mis en place au Japon en 1873</a:t>
            </a:r>
          </a:p>
          <a:p>
            <a:endParaRPr lang="fr-FR" sz="1700" dirty="0"/>
          </a:p>
          <a:p>
            <a:r>
              <a:rPr lang="fr-FR" sz="1700" dirty="0"/>
              <a:t>*En réaction, </a:t>
            </a:r>
            <a:r>
              <a:rPr lang="fr-FR" sz="1700" u="sng" dirty="0"/>
              <a:t>la reine Min</a:t>
            </a:r>
            <a:r>
              <a:rPr lang="fr-FR" sz="1700" dirty="0"/>
              <a:t> reprend le pouvoir</a:t>
            </a:r>
          </a:p>
          <a:p>
            <a:r>
              <a:rPr lang="fr-FR" sz="1700" dirty="0"/>
              <a:t>Avant d’être assassinée en oct. 1895 par des militaires japonais</a:t>
            </a:r>
          </a:p>
          <a:p>
            <a:endParaRPr lang="fr-FR" sz="1700" dirty="0"/>
          </a:p>
          <a:p>
            <a:r>
              <a:rPr lang="fr-FR" sz="1700" dirty="0"/>
              <a:t>NB : Sans l’accord du gouvernement de Tokyo</a:t>
            </a:r>
          </a:p>
          <a:p>
            <a:r>
              <a:rPr lang="fr-FR" sz="1700" dirty="0"/>
              <a:t>Comme en Mandchourie en 1931…</a:t>
            </a:r>
          </a:p>
        </p:txBody>
      </p:sp>
      <p:pic>
        <p:nvPicPr>
          <p:cNvPr id="3" name="Image 2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F6342FA5-41FC-6161-DFB3-C1E9F749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42B8F9E-1D29-0303-9BA3-A8CB45C4D611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02F98DF-2943-2147-6B17-5252FAF5585D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49AE674-27A4-37E2-1390-61F243A6B36D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D480CB-EC71-F2A3-9929-47959CCBDE51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20DCAD9-F9EA-F7A2-6296-3A8DBDD0C60B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2779D78-7F92-9ECF-7A30-811921F5443F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EAF0760-0EF6-BE08-7007-BF993E4E50CE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FDA0B4-09C3-453C-B951-31597DA6B582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BF450AC-B349-8E58-FAC6-371C0427421C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7447573-8E96-BDE2-079C-3DE555443D38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D67DBFD-BC69-8B0F-1987-671F4A2F39F9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79B4640-D586-8D0A-BB71-1A6B2355CAC2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F61692-08A8-6C00-E387-7CA0BD003BEB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04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C2B0-D4F0-1601-09A4-1EF8F0EE2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0D02DF-16A0-8726-73B8-48128C19E1C6}"/>
              </a:ext>
            </a:extLst>
          </p:cNvPr>
          <p:cNvSpPr/>
          <p:nvPr/>
        </p:nvSpPr>
        <p:spPr>
          <a:xfrm>
            <a:off x="145577" y="131974"/>
            <a:ext cx="595042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5) 1895-1896 : En Corée, résistance à la domination japonaise ; La monarchie coréenne se place sous protection russe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*1896 : A Séoul, </a:t>
            </a:r>
            <a:r>
              <a:rPr lang="fr-FR" sz="1700" u="sng" dirty="0"/>
              <a:t>le roi </a:t>
            </a:r>
            <a:r>
              <a:rPr lang="fr-FR" sz="1700" u="sng" dirty="0" err="1"/>
              <a:t>Gojong</a:t>
            </a:r>
            <a:r>
              <a:rPr lang="fr-FR" sz="1700" dirty="0"/>
              <a:t>, pour échapper aux pressions japonaises, se réfugie dans la légation russe</a:t>
            </a:r>
          </a:p>
          <a:p>
            <a:r>
              <a:rPr lang="fr-FR" sz="1700" dirty="0"/>
              <a:t>Et la monarchie coréenne se place sous la protection de la Russie</a:t>
            </a:r>
          </a:p>
          <a:p>
            <a:endParaRPr lang="fr-FR" sz="1700" dirty="0"/>
          </a:p>
          <a:p>
            <a:r>
              <a:rPr lang="fr-FR" sz="1700" dirty="0"/>
              <a:t>*Pour le Japon, l’échec dans la péninsule est presque total !</a:t>
            </a:r>
          </a:p>
          <a:p>
            <a:endParaRPr lang="fr-FR" sz="1700" dirty="0"/>
          </a:p>
          <a:p>
            <a:r>
              <a:rPr lang="fr-FR" sz="1700" dirty="0"/>
              <a:t>*Mais rien de comparable avec la Chine</a:t>
            </a:r>
          </a:p>
          <a:p>
            <a:r>
              <a:rPr lang="fr-FR" sz="1700" dirty="0"/>
              <a:t>Qui fortement affaiblie militairement et surtout financièrement Elle doit tomber encore un peu plus sous la coupe des puissances occidentales…</a:t>
            </a:r>
          </a:p>
          <a:p>
            <a:endParaRPr lang="fr-FR" sz="1700" dirty="0"/>
          </a:p>
          <a:p>
            <a:r>
              <a:rPr lang="fr-FR" sz="1700" dirty="0"/>
              <a:t>*1898 : Les annexions japonaises de 1895 incitent les puissances</a:t>
            </a:r>
          </a:p>
          <a:p>
            <a:r>
              <a:rPr lang="fr-FR" sz="1700" dirty="0"/>
              <a:t>A procéder à leur tour à des annexions de territoires (nouveau)…</a:t>
            </a:r>
          </a:p>
        </p:txBody>
      </p:sp>
      <p:pic>
        <p:nvPicPr>
          <p:cNvPr id="4" name="Image 3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13B60FDE-F197-33F7-EBA6-15ACF672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21673" r="43930" b="52130"/>
          <a:stretch>
            <a:fillRect/>
          </a:stretch>
        </p:blipFill>
        <p:spPr>
          <a:xfrm rot="16200000">
            <a:off x="5948365" y="441285"/>
            <a:ext cx="6449885" cy="57462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30315DB9-39FA-D34A-D929-DBAA1B24EB30}"/>
              </a:ext>
            </a:extLst>
          </p:cNvPr>
          <p:cNvSpPr/>
          <p:nvPr/>
        </p:nvSpPr>
        <p:spPr>
          <a:xfrm>
            <a:off x="11713435" y="1683016"/>
            <a:ext cx="413249" cy="391489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ACE2399-3DAB-BB58-8B79-BB7DFAEA6481}"/>
              </a:ext>
            </a:extLst>
          </p:cNvPr>
          <p:cNvSpPr/>
          <p:nvPr/>
        </p:nvSpPr>
        <p:spPr>
          <a:xfrm>
            <a:off x="8897062" y="1988063"/>
            <a:ext cx="206625" cy="2253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FD04D91-3D80-D3D8-D626-2256E2D79521}"/>
              </a:ext>
            </a:extLst>
          </p:cNvPr>
          <p:cNvSpPr/>
          <p:nvPr/>
        </p:nvSpPr>
        <p:spPr>
          <a:xfrm>
            <a:off x="9549391" y="268080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FC88DA-FD68-9673-B7EF-F945BE9B99CD}"/>
              </a:ext>
            </a:extLst>
          </p:cNvPr>
          <p:cNvSpPr/>
          <p:nvPr/>
        </p:nvSpPr>
        <p:spPr>
          <a:xfrm>
            <a:off x="9036857" y="216247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EAA488-F3F2-B22C-DC64-8890A4E896C4}"/>
              </a:ext>
            </a:extLst>
          </p:cNvPr>
          <p:cNvSpPr/>
          <p:nvPr/>
        </p:nvSpPr>
        <p:spPr>
          <a:xfrm>
            <a:off x="9031679" y="162186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8563AD4-F687-8E95-9703-913AF1C5D8E0}"/>
              </a:ext>
            </a:extLst>
          </p:cNvPr>
          <p:cNvSpPr/>
          <p:nvPr/>
        </p:nvSpPr>
        <p:spPr>
          <a:xfrm>
            <a:off x="7704320" y="1849155"/>
            <a:ext cx="206625" cy="2253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BA690BD-F70A-874D-8E4A-0A9E4FAEB07C}"/>
              </a:ext>
            </a:extLst>
          </p:cNvPr>
          <p:cNvSpPr/>
          <p:nvPr/>
        </p:nvSpPr>
        <p:spPr>
          <a:xfrm>
            <a:off x="9549391" y="272772"/>
            <a:ext cx="206625" cy="22535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477A144-D75B-D01C-1376-0F5195AF3925}"/>
              </a:ext>
            </a:extLst>
          </p:cNvPr>
          <p:cNvSpPr/>
          <p:nvPr/>
        </p:nvSpPr>
        <p:spPr>
          <a:xfrm>
            <a:off x="9693407" y="4985798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2187334-ADDF-2D7C-572F-35739ACD873B}"/>
              </a:ext>
            </a:extLst>
          </p:cNvPr>
          <p:cNvSpPr/>
          <p:nvPr/>
        </p:nvSpPr>
        <p:spPr>
          <a:xfrm>
            <a:off x="8197116" y="5733943"/>
            <a:ext cx="206625" cy="22535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F421C62-66BA-28C7-BEA5-30D8AA91AFDC}"/>
              </a:ext>
            </a:extLst>
          </p:cNvPr>
          <p:cNvSpPr/>
          <p:nvPr/>
        </p:nvSpPr>
        <p:spPr>
          <a:xfrm>
            <a:off x="6404409" y="434334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680D4D1-8C1E-8261-F980-B4E6EEE5747A}"/>
              </a:ext>
            </a:extLst>
          </p:cNvPr>
          <p:cNvSpPr/>
          <p:nvPr/>
        </p:nvSpPr>
        <p:spPr>
          <a:xfrm>
            <a:off x="7429645" y="583698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0352419-2D7B-583E-22B0-739C92A3EA8A}"/>
              </a:ext>
            </a:extLst>
          </p:cNvPr>
          <p:cNvSpPr/>
          <p:nvPr/>
        </p:nvSpPr>
        <p:spPr>
          <a:xfrm>
            <a:off x="6930247" y="19618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67E0DCB-64D7-E15C-5B06-5E962D472365}"/>
              </a:ext>
            </a:extLst>
          </p:cNvPr>
          <p:cNvSpPr/>
          <p:nvPr/>
        </p:nvSpPr>
        <p:spPr>
          <a:xfrm>
            <a:off x="7910945" y="134810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7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578" y="77612"/>
            <a:ext cx="5838662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6) 1898 : En Chine affaiblie après sa défaite contre le Japon, les Occidentaux obtiennent des </a:t>
            </a:r>
            <a:r>
              <a:rPr lang="fr-FR" sz="1600" b="1" i="1" dirty="0"/>
              <a:t>territoires à bail</a:t>
            </a:r>
            <a:r>
              <a:rPr lang="fr-FR" sz="1600" b="1" dirty="0"/>
              <a:t> et des concessions industrielles et ferroviaires : C’est la curée ! Liaodong et Port-Arthur aux Russes, et colère du Japon ; …</a:t>
            </a:r>
          </a:p>
          <a:p>
            <a:endParaRPr lang="fr-FR" sz="1700" dirty="0"/>
          </a:p>
          <a:p>
            <a:r>
              <a:rPr lang="fr-FR" sz="1700" dirty="0"/>
              <a:t>6) 1898 : Les annexions européennes en Chine : </a:t>
            </a:r>
            <a:r>
              <a:rPr lang="fr-FR" sz="1700" i="1" dirty="0"/>
              <a:t>La curée !</a:t>
            </a:r>
          </a:p>
          <a:p>
            <a:r>
              <a:rPr lang="fr-FR" sz="1700" dirty="0"/>
              <a:t>Cinq dates…</a:t>
            </a:r>
          </a:p>
          <a:p>
            <a:endParaRPr lang="fr-FR" sz="1700" dirty="0"/>
          </a:p>
          <a:p>
            <a:r>
              <a:rPr lang="fr-FR" sz="1700" dirty="0"/>
              <a:t>a) Mars 1898 : Les Russes obtiennent, </a:t>
            </a:r>
            <a:r>
              <a:rPr lang="fr-FR" sz="1700" u="sng" dirty="0"/>
              <a:t>sans combattre</a:t>
            </a:r>
          </a:p>
          <a:p>
            <a:r>
              <a:rPr lang="fr-FR" sz="1700" dirty="0"/>
              <a:t>La cession à bail pour 25 ans du Liaodong et de Port-Arthur</a:t>
            </a:r>
          </a:p>
          <a:p>
            <a:r>
              <a:rPr lang="fr-FR" sz="1700" dirty="0"/>
              <a:t>Deux conséquences…</a:t>
            </a:r>
          </a:p>
          <a:p>
            <a:endParaRPr lang="fr-FR" sz="1000" dirty="0"/>
          </a:p>
          <a:p>
            <a:r>
              <a:rPr lang="fr-FR" sz="1700" dirty="0"/>
              <a:t>*</a:t>
            </a:r>
            <a:r>
              <a:rPr lang="fr-FR" sz="1700" u="sng" dirty="0"/>
              <a:t>Colère du Japon</a:t>
            </a:r>
            <a:r>
              <a:rPr lang="fr-FR" sz="1700" dirty="0"/>
              <a:t> ; Pour le calmer, comme la GB, les puissances étrangères </a:t>
            </a:r>
            <a:r>
              <a:rPr lang="fr-FR" sz="1700" i="1" dirty="0"/>
              <a:t>imaginent</a:t>
            </a:r>
            <a:r>
              <a:rPr lang="fr-FR" sz="1700" dirty="0"/>
              <a:t> la fin prochaine de </a:t>
            </a:r>
            <a:r>
              <a:rPr lang="fr-FR" sz="1600" dirty="0"/>
              <a:t>leurs extraterritorialités</a:t>
            </a:r>
          </a:p>
          <a:p>
            <a:endParaRPr lang="fr-FR" sz="1000" dirty="0"/>
          </a:p>
          <a:p>
            <a:r>
              <a:rPr lang="fr-FR" sz="1700" dirty="0"/>
              <a:t>*Mais pour les Russes, grâce à cette cession, ils peuvent contrôler le </a:t>
            </a:r>
            <a:r>
              <a:rPr lang="fr-FR" sz="1700" i="1" dirty="0"/>
              <a:t>Transmanchourien</a:t>
            </a:r>
            <a:r>
              <a:rPr lang="fr-FR" sz="1700" dirty="0"/>
              <a:t> jusqu’à Vladivostok (1903)</a:t>
            </a:r>
          </a:p>
          <a:p>
            <a:r>
              <a:rPr lang="fr-FR" sz="1700" dirty="0"/>
              <a:t>Et le </a:t>
            </a:r>
            <a:r>
              <a:rPr lang="fr-FR" sz="1700" i="1" dirty="0"/>
              <a:t>Sud-Transmanchourien</a:t>
            </a:r>
            <a:r>
              <a:rPr lang="fr-FR" sz="1700" dirty="0"/>
              <a:t> jusqu’à Port-Arthur (1902)</a:t>
            </a:r>
          </a:p>
          <a:p>
            <a:endParaRPr lang="fr-FR" sz="1000" dirty="0"/>
          </a:p>
          <a:p>
            <a:r>
              <a:rPr lang="fr-FR" sz="1600" dirty="0"/>
              <a:t>NB : 1910-16 : Chemin de fer de l’Amour contournant la frontière</a:t>
            </a:r>
          </a:p>
          <a:p>
            <a:r>
              <a:rPr lang="fr-FR" sz="1600" dirty="0"/>
              <a:t>NB : Et joie chez les petits épargnants aubagnais !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NB : 1899 : Accord GB-Russie et partage des intérêts ferroviaires…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Chemin de fer russe dans le nord de la Chine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- Chemin de fer britannique dans la vallée du Yangzi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0D697AC9-91B6-173E-AE07-896882791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65112" r="34263" b="21768"/>
          <a:stretch/>
        </p:blipFill>
        <p:spPr>
          <a:xfrm rot="5400000">
            <a:off x="5719823" y="453789"/>
            <a:ext cx="6702776" cy="59504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38F2B6C-0AE3-8E38-FA1B-0D2D172402FB}"/>
              </a:ext>
            </a:extLst>
          </p:cNvPr>
          <p:cNvSpPr/>
          <p:nvPr/>
        </p:nvSpPr>
        <p:spPr>
          <a:xfrm>
            <a:off x="8774015" y="4045527"/>
            <a:ext cx="25915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6C0020E-7D51-3EC5-BC30-F60A089D7DD7}"/>
              </a:ext>
            </a:extLst>
          </p:cNvPr>
          <p:cNvSpPr/>
          <p:nvPr/>
        </p:nvSpPr>
        <p:spPr>
          <a:xfrm>
            <a:off x="9494451" y="18565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9DAAA10-775C-AC83-E39F-E13C081AD436}"/>
              </a:ext>
            </a:extLst>
          </p:cNvPr>
          <p:cNvSpPr/>
          <p:nvPr/>
        </p:nvSpPr>
        <p:spPr>
          <a:xfrm>
            <a:off x="6654269" y="526473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8359AE7-1B8D-DEB6-4F8F-168F7CDF45E7}"/>
              </a:ext>
            </a:extLst>
          </p:cNvPr>
          <p:cNvSpPr/>
          <p:nvPr/>
        </p:nvSpPr>
        <p:spPr>
          <a:xfrm>
            <a:off x="10640861" y="20851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EAAC6C-1682-BE88-7418-512EF894D179}"/>
              </a:ext>
            </a:extLst>
          </p:cNvPr>
          <p:cNvSpPr/>
          <p:nvPr/>
        </p:nvSpPr>
        <p:spPr>
          <a:xfrm>
            <a:off x="9071211" y="3082636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0F43460-A6C7-83FD-0EAA-1F673B7FE04B}"/>
              </a:ext>
            </a:extLst>
          </p:cNvPr>
          <p:cNvSpPr/>
          <p:nvPr/>
        </p:nvSpPr>
        <p:spPr>
          <a:xfrm>
            <a:off x="8961157" y="354676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EEEBEF2-877B-1CF4-75DC-3B665403B588}"/>
              </a:ext>
            </a:extLst>
          </p:cNvPr>
          <p:cNvSpPr/>
          <p:nvPr/>
        </p:nvSpPr>
        <p:spPr>
          <a:xfrm>
            <a:off x="7782597" y="42741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556402-BE45-49BA-8808-EBF96E928FFB}"/>
              </a:ext>
            </a:extLst>
          </p:cNvPr>
          <p:cNvSpPr/>
          <p:nvPr/>
        </p:nvSpPr>
        <p:spPr>
          <a:xfrm>
            <a:off x="7468525" y="665807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3AAFCAC-BEB9-6F23-448A-25F8944125B2}"/>
              </a:ext>
            </a:extLst>
          </p:cNvPr>
          <p:cNvSpPr/>
          <p:nvPr/>
        </p:nvSpPr>
        <p:spPr>
          <a:xfrm>
            <a:off x="11257280" y="3840480"/>
            <a:ext cx="900902" cy="95504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tx1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412425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39272-847B-55B9-5E98-BAEF4B823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96A813-2BD6-BE43-390A-0EA669DC40CD}"/>
              </a:ext>
            </a:extLst>
          </p:cNvPr>
          <p:cNvSpPr/>
          <p:nvPr/>
        </p:nvSpPr>
        <p:spPr>
          <a:xfrm>
            <a:off x="145578" y="131974"/>
            <a:ext cx="5811877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Qingdao aux Allemands ; Weihai et extension de Hong-Kong aux Britanniques ; A proximité de l’Indochine française, </a:t>
            </a:r>
            <a:r>
              <a:rPr lang="fr-FR" sz="1700" b="1" dirty="0" err="1"/>
              <a:t>Kouang</a:t>
            </a:r>
            <a:r>
              <a:rPr lang="fr-FR" sz="1700" b="1" dirty="0"/>
              <a:t>-</a:t>
            </a:r>
            <a:r>
              <a:rPr lang="fr-FR" sz="1700" b="1" dirty="0" err="1"/>
              <a:t>Tchéou</a:t>
            </a:r>
            <a:r>
              <a:rPr lang="fr-FR" sz="1700" b="1" dirty="0"/>
              <a:t>-Wan aux Français ; …</a:t>
            </a:r>
          </a:p>
          <a:p>
            <a:endParaRPr lang="fr-FR" sz="1700" dirty="0"/>
          </a:p>
          <a:p>
            <a:r>
              <a:rPr lang="fr-FR" sz="1700" dirty="0"/>
              <a:t>b) Mars 1898 : Les Allemands obtiennent</a:t>
            </a:r>
          </a:p>
          <a:p>
            <a:r>
              <a:rPr lang="fr-FR" sz="1700" dirty="0"/>
              <a:t>La cession à bail de Qingdao, ou </a:t>
            </a:r>
            <a:r>
              <a:rPr lang="fr-FR" sz="1700" dirty="0" err="1"/>
              <a:t>Tsing</a:t>
            </a:r>
            <a:r>
              <a:rPr lang="fr-FR" sz="1700" dirty="0"/>
              <a:t> Tao, au sud du Shandong</a:t>
            </a:r>
          </a:p>
          <a:p>
            <a:endParaRPr lang="fr-FR" sz="1700" dirty="0"/>
          </a:p>
          <a:p>
            <a:r>
              <a:rPr lang="fr-FR" sz="1700" dirty="0"/>
              <a:t>NB : Ils y apportent leurs brasseries</a:t>
            </a:r>
          </a:p>
          <a:p>
            <a:r>
              <a:rPr lang="fr-FR" sz="1700" dirty="0"/>
              <a:t>Et leurs limonades sans saveur à 4,7° !</a:t>
            </a:r>
          </a:p>
          <a:p>
            <a:endParaRPr lang="fr-FR" sz="1700" dirty="0"/>
          </a:p>
          <a:p>
            <a:r>
              <a:rPr lang="fr-FR" sz="1700" dirty="0"/>
              <a:t>c) Juin 1898 : Les Britanniques obtiennent</a:t>
            </a:r>
          </a:p>
          <a:p>
            <a:r>
              <a:rPr lang="fr-FR" sz="1700" dirty="0"/>
              <a:t>La cession à bail de Weihai, à l’est du Shandong</a:t>
            </a:r>
          </a:p>
          <a:p>
            <a:r>
              <a:rPr lang="fr-FR" sz="1700" dirty="0"/>
              <a:t>NB : Autre victoire japonaise en 1895</a:t>
            </a:r>
          </a:p>
          <a:p>
            <a:endParaRPr lang="fr-FR" sz="1700" dirty="0"/>
          </a:p>
          <a:p>
            <a:r>
              <a:rPr lang="fr-FR" sz="1700" dirty="0"/>
              <a:t>*Et enfin, plus au sud…</a:t>
            </a:r>
          </a:p>
        </p:txBody>
      </p:sp>
      <p:pic>
        <p:nvPicPr>
          <p:cNvPr id="6" name="Image 5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74FEFFE7-9C00-2FE1-C1D1-FE6B6A08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3" t="65112" r="34263" b="21768"/>
          <a:stretch/>
        </p:blipFill>
        <p:spPr>
          <a:xfrm rot="5400000">
            <a:off x="5719823" y="453789"/>
            <a:ext cx="6702776" cy="59504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0EA44E4-1F08-F4A9-F388-7FFD04264C42}"/>
              </a:ext>
            </a:extLst>
          </p:cNvPr>
          <p:cNvSpPr/>
          <p:nvPr/>
        </p:nvSpPr>
        <p:spPr>
          <a:xfrm>
            <a:off x="8774015" y="4045527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F988D2C-1320-3C80-DAE9-BB0074E05424}"/>
              </a:ext>
            </a:extLst>
          </p:cNvPr>
          <p:cNvSpPr/>
          <p:nvPr/>
        </p:nvSpPr>
        <p:spPr>
          <a:xfrm>
            <a:off x="8630585" y="4932922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A24B15F-1164-636F-08E7-2EC68167378E}"/>
              </a:ext>
            </a:extLst>
          </p:cNvPr>
          <p:cNvSpPr/>
          <p:nvPr/>
        </p:nvSpPr>
        <p:spPr>
          <a:xfrm>
            <a:off x="8940270" y="4475721"/>
            <a:ext cx="286859" cy="25560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23925E-E93B-9737-1C9D-54F6B0FE4D11}"/>
              </a:ext>
            </a:extLst>
          </p:cNvPr>
          <p:cNvSpPr/>
          <p:nvPr/>
        </p:nvSpPr>
        <p:spPr>
          <a:xfrm>
            <a:off x="9494451" y="18565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F52AAB8-11E5-D6D1-9B29-A0D264198ECD}"/>
              </a:ext>
            </a:extLst>
          </p:cNvPr>
          <p:cNvSpPr/>
          <p:nvPr/>
        </p:nvSpPr>
        <p:spPr>
          <a:xfrm>
            <a:off x="6654269" y="526473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61BC3AA-1728-2F35-A854-22511B8B2F68}"/>
              </a:ext>
            </a:extLst>
          </p:cNvPr>
          <p:cNvSpPr/>
          <p:nvPr/>
        </p:nvSpPr>
        <p:spPr>
          <a:xfrm>
            <a:off x="10640861" y="2085109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C43459E-505F-FFBF-EE9A-B1662265EE94}"/>
              </a:ext>
            </a:extLst>
          </p:cNvPr>
          <p:cNvSpPr/>
          <p:nvPr/>
        </p:nvSpPr>
        <p:spPr>
          <a:xfrm>
            <a:off x="9071211" y="3082636"/>
            <a:ext cx="259150" cy="2286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16121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BC480-2D12-0280-678C-EC9C52F16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0535D2-CECC-E83F-D516-03CA5BE79E97}"/>
              </a:ext>
            </a:extLst>
          </p:cNvPr>
          <p:cNvSpPr/>
          <p:nvPr/>
        </p:nvSpPr>
        <p:spPr>
          <a:xfrm>
            <a:off x="109808" y="131974"/>
            <a:ext cx="5010832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Qingdao aux Allemands ; Weihai et extension de Hong-Kong aux Britanniques ; A proximité de l’Indochine française, </a:t>
            </a:r>
            <a:r>
              <a:rPr lang="fr-FR" sz="1700" b="1" dirty="0" err="1"/>
              <a:t>Kouang</a:t>
            </a:r>
            <a:r>
              <a:rPr lang="fr-FR" sz="1700" b="1" dirty="0"/>
              <a:t>-</a:t>
            </a:r>
            <a:r>
              <a:rPr lang="fr-FR" sz="1700" b="1" dirty="0" err="1"/>
              <a:t>Tchéou</a:t>
            </a:r>
            <a:r>
              <a:rPr lang="fr-FR" sz="1700" b="1" dirty="0"/>
              <a:t>-Wan aux Français ; …</a:t>
            </a:r>
          </a:p>
          <a:p>
            <a:endParaRPr lang="fr-FR" sz="1700" dirty="0"/>
          </a:p>
          <a:p>
            <a:r>
              <a:rPr lang="fr-FR" sz="1700" dirty="0"/>
              <a:t>d) Mai 1898 : A l’ouest de Canton…</a:t>
            </a:r>
          </a:p>
          <a:p>
            <a:r>
              <a:rPr lang="fr-FR" sz="1700" dirty="0"/>
              <a:t>Les Français occupent </a:t>
            </a:r>
            <a:r>
              <a:rPr lang="fr-FR" sz="1700" dirty="0" err="1"/>
              <a:t>Kouang</a:t>
            </a:r>
            <a:r>
              <a:rPr lang="fr-FR" sz="1700" dirty="0"/>
              <a:t>-</a:t>
            </a:r>
            <a:r>
              <a:rPr lang="fr-FR" sz="1700" dirty="0" err="1"/>
              <a:t>Tchéou</a:t>
            </a:r>
            <a:r>
              <a:rPr lang="fr-FR" sz="1700" dirty="0"/>
              <a:t>-Wan</a:t>
            </a:r>
          </a:p>
          <a:p>
            <a:r>
              <a:rPr lang="fr-FR" sz="1700" dirty="0"/>
              <a:t>Cédé en 1899 avec un bail de 99 ans</a:t>
            </a:r>
          </a:p>
          <a:p>
            <a:r>
              <a:rPr lang="fr-FR" sz="1700" dirty="0"/>
              <a:t>NB : Proche de l’Union indochinoise française</a:t>
            </a:r>
          </a:p>
          <a:p>
            <a:r>
              <a:rPr lang="fr-FR" sz="1700" dirty="0"/>
              <a:t>Mise en place entre 1887 et 1899 </a:t>
            </a:r>
            <a:r>
              <a:rPr lang="fr-FR" sz="1600" dirty="0"/>
              <a:t>; A revoir… ; Et enfin…</a:t>
            </a:r>
          </a:p>
          <a:p>
            <a:endParaRPr lang="fr-FR" sz="1700" dirty="0"/>
          </a:p>
          <a:p>
            <a:r>
              <a:rPr lang="fr-FR" sz="1700" dirty="0"/>
              <a:t>e) Juillet 1898 : Les Britanniques obtiennent</a:t>
            </a:r>
          </a:p>
          <a:p>
            <a:r>
              <a:rPr lang="fr-FR" sz="1700" dirty="0"/>
              <a:t>Au nord de Hong Kong et Kowloon </a:t>
            </a:r>
            <a:r>
              <a:rPr lang="fr-FR" sz="1700" u="sng" dirty="0"/>
              <a:t>cédés</a:t>
            </a:r>
            <a:r>
              <a:rPr lang="fr-FR" sz="1700" dirty="0"/>
              <a:t> en 1842-60</a:t>
            </a:r>
          </a:p>
          <a:p>
            <a:r>
              <a:rPr lang="fr-FR" sz="1700" dirty="0"/>
              <a:t>Les Nouveaux Territoires </a:t>
            </a:r>
            <a:r>
              <a:rPr lang="fr-FR" sz="1700" u="sng" dirty="0"/>
              <a:t>à bail</a:t>
            </a:r>
            <a:r>
              <a:rPr lang="fr-FR" sz="1700" dirty="0"/>
              <a:t> (99 ans)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BE0AE2-5811-42A1-4147-6FA2C3EC8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10539" r="18940" b="38469"/>
          <a:stretch/>
        </p:blipFill>
        <p:spPr>
          <a:xfrm>
            <a:off x="1925084" y="3990369"/>
            <a:ext cx="3108995" cy="27980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21ACF3CB-7B6F-5423-7081-270227DEB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D5A16B6-0788-65E7-D81B-15A089DF68E1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91C1D0-3B1A-FE08-53AA-0090D7B80CF8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626E82-D2A8-C40E-BD9C-C451CB0162E5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43630E0-E74C-B045-CD3F-B19C8DCF9954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841CFC9-1FE5-7620-3FE2-97C65664E4F2}"/>
              </a:ext>
            </a:extLst>
          </p:cNvPr>
          <p:cNvSpPr/>
          <p:nvPr/>
        </p:nvSpPr>
        <p:spPr>
          <a:xfrm>
            <a:off x="3636566" y="5832455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0EB021C-9C64-C74A-2E5A-E1FFF1C7DB19}"/>
              </a:ext>
            </a:extLst>
          </p:cNvPr>
          <p:cNvSpPr/>
          <p:nvPr/>
        </p:nvSpPr>
        <p:spPr>
          <a:xfrm>
            <a:off x="3816676" y="6230796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CB6A862-E965-9855-A821-09C1FF3F3DC5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B3D2C99-E342-DA6C-409C-5CE1394E90F2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25BEC6B-E824-6581-B232-7709F8873501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D2B74A-C7C6-3418-B2B4-E24927000459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F5E24A8-AD0A-7293-1B43-7D7579528A7F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8D5ABD2-CF10-70CE-0125-AD6E7E7B80DA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6F85898-1A16-DDDE-F095-BF46689A0701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8B58B5A-9C66-0B42-77C4-1F8AF7797ABF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8BDA13-5355-8F46-B2B0-2D71DF21A2CD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40BB122-A88F-9172-3F70-776EB4E70E82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99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766B0-7159-F437-FDFC-F51BA3764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A4D6F4-A64A-C50D-5B23-C0920916121E}"/>
              </a:ext>
            </a:extLst>
          </p:cNvPr>
          <p:cNvSpPr/>
          <p:nvPr/>
        </p:nvSpPr>
        <p:spPr>
          <a:xfrm>
            <a:off x="145579" y="131974"/>
            <a:ext cx="4925186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Les puissances investissent leurs capitaux et se partagent la Chine en zones d’influence ; …</a:t>
            </a:r>
          </a:p>
          <a:p>
            <a:endParaRPr lang="fr-FR" sz="1700" dirty="0"/>
          </a:p>
          <a:p>
            <a:r>
              <a:rPr lang="fr-FR" sz="1700" dirty="0"/>
              <a:t>*1898 : En Chine, ces cessions à bail</a:t>
            </a:r>
          </a:p>
          <a:p>
            <a:r>
              <a:rPr lang="fr-FR" sz="1700" dirty="0"/>
              <a:t>Ont deux conséquences majeures…</a:t>
            </a:r>
          </a:p>
          <a:p>
            <a:endParaRPr lang="fr-FR" sz="1700" dirty="0"/>
          </a:p>
          <a:p>
            <a:r>
              <a:rPr lang="fr-FR" sz="1700" dirty="0"/>
              <a:t>a) L’économie chinoise s’effondre…</a:t>
            </a:r>
          </a:p>
          <a:p>
            <a:endParaRPr lang="fr-FR" sz="1700" dirty="0"/>
          </a:p>
          <a:p>
            <a:r>
              <a:rPr lang="fr-FR" sz="1700" dirty="0"/>
              <a:t>*D’un côté, les capitaux étrangers envahissent de vastes secteurs : Industries, mines, chemins de fer</a:t>
            </a:r>
          </a:p>
          <a:p>
            <a:r>
              <a:rPr lang="fr-FR" sz="1700" dirty="0"/>
              <a:t>Distributions du gaz et de l’eau…</a:t>
            </a:r>
          </a:p>
          <a:p>
            <a:endParaRPr lang="fr-FR" sz="1700" dirty="0"/>
          </a:p>
          <a:p>
            <a:r>
              <a:rPr lang="fr-FR" sz="1700" dirty="0"/>
              <a:t>Tandis que d’un autre côté</a:t>
            </a:r>
          </a:p>
          <a:p>
            <a:r>
              <a:rPr lang="fr-FR" sz="1700" dirty="0"/>
              <a:t>La Chine voit ses marchés extérieurs traditionnels Thés et soieries, décliner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31807098-7C2E-5E29-8A07-049209C9A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C3529DC-5D43-2FB2-1CA4-EEA2688F18C2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951E426-9B4D-2944-2A70-5697AA409B67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0EBBE4-CCAF-7B87-2901-498B82F8E81A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DDB00D1-CB58-5677-4469-84FC4BBEED61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CC96B0-F014-A5F8-948B-653C35739794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33CDBC-8CDD-416A-CD77-E1D3F16E13B4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A1B42DB-5C80-B6F5-C161-573F0C87D448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C967BEE-5711-C2F9-4F24-7FA5238F65D6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2830E3C-574A-4BCF-8E55-03E3F7EA07BD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3B1A9AB-0DE8-0ADE-F8EC-82AC4AEB3DF5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6F3F807-841E-1CEA-2E8A-773ECE6E9CCA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9EA5A8E-E3EA-7A12-6BE3-B8E58881D8B9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318A8E3-2917-1E32-5690-412D355BC665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17CEBF5-E333-B4BE-A37F-63FAAF7568C5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3D5C684-E72B-0B4F-DF8D-0C9BCA711B96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629C1A-783D-0470-EAFF-30A027EFA1B8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6074773-284D-4078-242E-C6AC7DC55A8D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C540C25-907A-0C84-1D3D-EE58E97696F6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5BC2ADB-1AAC-8EA1-A948-939B74E72A6E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02ADCA5-C5FC-8B99-7AA7-53B9E6AE01FB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AF85586-A3C8-C873-A578-1F3D25294AC2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BFD662E-7F0E-5A16-EC1B-9C439DF40773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32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F8B89-02ED-6A4E-3CDD-C48D2FF92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F8924E-53BD-C145-E9EC-CD1BCBFB4523}"/>
              </a:ext>
            </a:extLst>
          </p:cNvPr>
          <p:cNvSpPr/>
          <p:nvPr/>
        </p:nvSpPr>
        <p:spPr>
          <a:xfrm>
            <a:off x="67139" y="131974"/>
            <a:ext cx="5066996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Les puissances investissent leurs capitaux et se partagent la Chine en zones d’influence ; …</a:t>
            </a:r>
          </a:p>
          <a:p>
            <a:endParaRPr lang="fr-FR" sz="1700" dirty="0"/>
          </a:p>
          <a:p>
            <a:r>
              <a:rPr lang="fr-FR" sz="1700" dirty="0"/>
              <a:t>b) Dans les territoires à bail, zones portuaires</a:t>
            </a:r>
          </a:p>
          <a:p>
            <a:r>
              <a:rPr lang="fr-FR" sz="1700" dirty="0"/>
              <a:t>Des flottes de guerre et des troupes étrangères</a:t>
            </a:r>
          </a:p>
          <a:p>
            <a:r>
              <a:rPr lang="fr-FR" sz="1700" dirty="0"/>
              <a:t>S’installent</a:t>
            </a:r>
          </a:p>
          <a:p>
            <a:endParaRPr lang="fr-FR" sz="1700" dirty="0"/>
          </a:p>
          <a:p>
            <a:r>
              <a:rPr lang="fr-FR" sz="1700" dirty="0"/>
              <a:t>*Et à partir de ces appuis côtiers, les puissances</a:t>
            </a:r>
          </a:p>
          <a:p>
            <a:r>
              <a:rPr lang="fr-FR" sz="1700" dirty="0"/>
              <a:t>Se partagent de vastes zones d’influence…</a:t>
            </a:r>
          </a:p>
          <a:p>
            <a:endParaRPr lang="fr-FR" sz="1700" dirty="0"/>
          </a:p>
          <a:p>
            <a:r>
              <a:rPr lang="fr-FR" sz="1700" dirty="0"/>
              <a:t>*Au centre, une très vaste zone britannique</a:t>
            </a:r>
          </a:p>
          <a:p>
            <a:r>
              <a:rPr lang="fr-FR" sz="1700" dirty="0"/>
              <a:t>Dans la plaine du Yangzi et même au-delà</a:t>
            </a:r>
          </a:p>
          <a:p>
            <a:r>
              <a:rPr lang="fr-FR" sz="1700" dirty="0"/>
              <a:t>Depuis Shanghai jusqu’au Tibet, qui reste </a:t>
            </a:r>
            <a:r>
              <a:rPr lang="fr-FR" sz="1700" i="1" dirty="0"/>
              <a:t>fermé</a:t>
            </a:r>
          </a:p>
          <a:p>
            <a:endParaRPr lang="fr-FR" sz="1700" dirty="0"/>
          </a:p>
          <a:p>
            <a:r>
              <a:rPr lang="fr-FR" sz="1700" dirty="0"/>
              <a:t>*Au sud-ouest, une zone française</a:t>
            </a:r>
          </a:p>
          <a:p>
            <a:r>
              <a:rPr lang="fr-FR" sz="1700" dirty="0"/>
              <a:t>En contact avec l’Union indochinoise ; Comprenant…</a:t>
            </a:r>
          </a:p>
          <a:p>
            <a:r>
              <a:rPr lang="fr-FR" sz="1700" dirty="0"/>
              <a:t>Le Yunnan, Le Guangxi et le Guangdong</a:t>
            </a:r>
          </a:p>
          <a:p>
            <a:r>
              <a:rPr lang="fr-FR" sz="1700" dirty="0"/>
              <a:t>NB : 1901-10 : Ligne Haïphong-Kunming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A5D55D1-B0AE-E38F-7E4A-8A22363CC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5561DAB-1B91-6B10-7DBD-FDF718DF105E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6DABEF-ACDA-BF4A-7B0C-1C9B7DFCEEBB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F27BB3-527F-1FA6-B6E4-884339EBFF97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8061544-B410-E107-6AB0-7BB84C6E1A64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1A3A2D-1B3D-B501-ACCF-F739B3371180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2835871-5330-C88E-06EF-7E0D7805B47F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E4705D-59A9-BA6B-BB00-179EAB8590A2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C8F3FBA-5035-09AF-A8E7-A9BC39AD2E19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DDBC9A-4B42-6A45-E694-FC6B14EBAC3D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0297A95-964B-9872-99A8-D2092029E838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251AAB-7C42-06BA-4E4F-445F61CE73AB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BC8EFBB-93CA-6561-FEA6-D22F59BB683F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3080A76-8072-B7E5-E22C-C6760AC790C1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4EF20E9-A87F-8CE9-0442-C2372FA47079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E732FD-3C68-7163-1FD3-C9E72C357700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2B0216-0313-33E1-80B2-321BD9057153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EFB57C8-8225-7292-068F-264C9452E901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9418CE9-9706-793B-AA9A-2D1597852023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7CD2CFC-1D00-0101-DE9E-EE24FE2800F3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76E3367-47EC-790D-A791-C30637B2EED7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C22447D-1EFE-6B08-4FF4-2BEB0F1B666B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416BBE6-3866-3976-7F19-AB418A8EB910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FB6271A-09EA-D8D5-5E7F-47D2BF2C06E1}"/>
              </a:ext>
            </a:extLst>
          </p:cNvPr>
          <p:cNvSpPr/>
          <p:nvPr/>
        </p:nvSpPr>
        <p:spPr>
          <a:xfrm>
            <a:off x="4067778" y="287826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98E2543-410E-11E2-E4D0-B5ADE4F3A3BD}"/>
              </a:ext>
            </a:extLst>
          </p:cNvPr>
          <p:cNvSpPr/>
          <p:nvPr/>
        </p:nvSpPr>
        <p:spPr>
          <a:xfrm>
            <a:off x="3261758" y="3880395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2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75B0-A8E7-43BF-7728-386E1EFE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94B72B-B34A-D4A1-CC84-E8BB54E781AA}"/>
              </a:ext>
            </a:extLst>
          </p:cNvPr>
          <p:cNvSpPr/>
          <p:nvPr/>
        </p:nvSpPr>
        <p:spPr>
          <a:xfrm>
            <a:off x="67139" y="131974"/>
            <a:ext cx="5066996" cy="4539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Les puissances investissent leurs capitaux et se partagent la Chine en zones d’influence ; …</a:t>
            </a:r>
          </a:p>
          <a:p>
            <a:endParaRPr lang="fr-FR" sz="1700" dirty="0"/>
          </a:p>
          <a:p>
            <a:r>
              <a:rPr lang="fr-FR" sz="1700" dirty="0"/>
              <a:t>*Au nord, une vaste zone russe…</a:t>
            </a:r>
          </a:p>
          <a:p>
            <a:r>
              <a:rPr lang="fr-FR" sz="1700" dirty="0"/>
              <a:t>NB : En grande partie désertique</a:t>
            </a:r>
          </a:p>
          <a:p>
            <a:r>
              <a:rPr lang="fr-FR" sz="1700" dirty="0"/>
              <a:t>Comprenant, d’ouest en est</a:t>
            </a:r>
          </a:p>
          <a:p>
            <a:r>
              <a:rPr lang="fr-FR" sz="1700" dirty="0"/>
              <a:t>Le Xinjiang, la Mongolie, le nord de la Mandchourie</a:t>
            </a:r>
          </a:p>
          <a:p>
            <a:r>
              <a:rPr lang="fr-FR" sz="1700" dirty="0"/>
              <a:t>Et plus au sud, la ligne Harbin-Port-Arthur</a:t>
            </a:r>
          </a:p>
          <a:p>
            <a:endParaRPr lang="fr-FR" sz="1700" dirty="0"/>
          </a:p>
          <a:p>
            <a:r>
              <a:rPr lang="fr-FR" sz="1700" dirty="0"/>
              <a:t>*Une zone allemande dans le Shandong</a:t>
            </a:r>
          </a:p>
          <a:p>
            <a:r>
              <a:rPr lang="fr-FR" sz="1700" dirty="0"/>
              <a:t>Et enfin…</a:t>
            </a:r>
          </a:p>
          <a:p>
            <a:endParaRPr lang="fr-FR" sz="1700" dirty="0"/>
          </a:p>
          <a:p>
            <a:r>
              <a:rPr lang="fr-FR" sz="1700" dirty="0"/>
              <a:t>*Une zone japonaise</a:t>
            </a:r>
          </a:p>
          <a:p>
            <a:r>
              <a:rPr lang="fr-FR" sz="1700" dirty="0"/>
              <a:t>Comprenant la Corée et Taïwan</a:t>
            </a:r>
          </a:p>
          <a:p>
            <a:r>
              <a:rPr lang="fr-FR" sz="1700" dirty="0"/>
              <a:t>Et en face de Taïwan, le Fujian ; </a:t>
            </a:r>
            <a:r>
              <a:rPr lang="fr-FR" sz="1600" u="sng" dirty="0"/>
              <a:t>Pas de présence militaire</a:t>
            </a:r>
          </a:p>
          <a:p>
            <a:pPr marL="285750" indent="-285750">
              <a:buFontTx/>
              <a:buChar char="-"/>
            </a:pPr>
            <a:endParaRPr lang="fr-FR" sz="1700" dirty="0"/>
          </a:p>
          <a:p>
            <a:r>
              <a:rPr lang="fr-FR" sz="1700" dirty="0"/>
              <a:t>*Bilan imagé…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954269E6-41F7-E31B-E4EA-A88E0EDA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658B6AB-9B7F-CCB7-DB3B-43C68D40881A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774762D-A0F4-5C90-2214-AA0376E5B72D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147D165-A663-8152-17BA-7C30D1B15234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2098B78-01C7-1132-485F-86A7E6046B62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79D27E0-D2F5-EC2B-B2BE-6DC30374509F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7B08DDF-08BE-7C29-3372-6958C39A9417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133ECA-F2F5-C790-38F2-F2B40D577103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96D007B-38C0-2310-6B6D-7D9E1409F163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C9B99-F186-BFEA-1E15-FD3BCBE781DA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7E78757-C91B-CBFB-41B9-83F3090BFC0F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A9AD59D-6338-B059-B1D3-F3AE9056ACEA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2B33C5B-659D-952A-F5C1-76D1F6898373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145D0FF-E212-A48D-0AC3-9221E7E0BD9A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2C63773-5249-72B9-A6EE-927468FF3B01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F58F58C-809D-AA2C-CF64-CD769C252762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17E2EAF-49AC-2FA5-19FD-C2FF990C4F2E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9956D56-7788-60E1-CE3A-B95C524F1388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C36A1B8-3F0B-9F79-8F19-CC5A65B6C3AC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04E7A42-0C8C-ED7D-BC4B-FF0D801DEE1A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FC9D874-46E6-65E0-4761-3F6DFB6D679B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A6B3440-A392-222D-E4C8-E59D32AED89C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0638ACD-D74F-F1F3-D921-2DACDBB8566B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391E241-40DE-0EB6-85DB-75F6EAF47732}"/>
              </a:ext>
            </a:extLst>
          </p:cNvPr>
          <p:cNvSpPr/>
          <p:nvPr/>
        </p:nvSpPr>
        <p:spPr>
          <a:xfrm>
            <a:off x="3109237" y="1034935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2BA6A05-13B3-DF32-3B87-8B56B586687A}"/>
              </a:ext>
            </a:extLst>
          </p:cNvPr>
          <p:cNvSpPr/>
          <p:nvPr/>
        </p:nvSpPr>
        <p:spPr>
          <a:xfrm>
            <a:off x="3755405" y="2518062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01FF6B9-028D-C415-541F-15F2DBB3B6A1}"/>
              </a:ext>
            </a:extLst>
          </p:cNvPr>
          <p:cNvSpPr/>
          <p:nvPr/>
        </p:nvSpPr>
        <p:spPr>
          <a:xfrm>
            <a:off x="2121628" y="3349336"/>
            <a:ext cx="180110" cy="159327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6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73A0B-6FC3-673E-CE17-B46C371F3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E929B2-3772-F1F3-29D7-1DECF22BB65D}"/>
              </a:ext>
            </a:extLst>
          </p:cNvPr>
          <p:cNvSpPr/>
          <p:nvPr/>
        </p:nvSpPr>
        <p:spPr>
          <a:xfrm>
            <a:off x="77263" y="101047"/>
            <a:ext cx="6126589" cy="3159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a) La Chine, bien-sûr…</a:t>
            </a:r>
            <a:endParaRPr lang="fr-FR" sz="1700" dirty="0"/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*La puissance hégémonique, modèle depuis le VIIe siècle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Jadis admirée et redoutée, est très affaiblie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*1870 : Pour le Japon, rétablir des liens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Mais sans risquer comme dans le passé un assujettissement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finalement…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Chine qui luttera pour maintenir son ancienne hégémonie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qui à la fois échouera, reculera, </a:t>
            </a:r>
            <a:r>
              <a:rPr lang="fr-FR" sz="1700" u="sng" dirty="0"/>
              <a:t>tout en épuisant ses forces</a:t>
            </a:r>
            <a:r>
              <a:rPr lang="fr-FR" sz="1700" dirty="0"/>
              <a:t>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E24CB4DD-85F1-8BE3-51DD-5C980E9B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B18582E-A916-0DC5-0AC6-343A6A93AB83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1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D227BA-8898-B1F2-DB05-B22E8BAAC665}"/>
              </a:ext>
            </a:extLst>
          </p:cNvPr>
          <p:cNvSpPr/>
          <p:nvPr/>
        </p:nvSpPr>
        <p:spPr>
          <a:xfrm>
            <a:off x="9922537" y="151420"/>
            <a:ext cx="2141629" cy="29700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*Conséquence</a:t>
            </a:r>
          </a:p>
          <a:p>
            <a:r>
              <a:rPr lang="fr-FR" sz="1700" dirty="0"/>
              <a:t>L’écart se creuse…</a:t>
            </a:r>
          </a:p>
          <a:p>
            <a:endParaRPr lang="fr-FR" sz="1700" dirty="0"/>
          </a:p>
          <a:p>
            <a:r>
              <a:rPr lang="fr-FR" sz="1700" dirty="0"/>
              <a:t>Entre la Chine</a:t>
            </a:r>
          </a:p>
          <a:p>
            <a:r>
              <a:rPr lang="fr-FR" sz="1700" dirty="0"/>
              <a:t>Et les puissances impérialistes</a:t>
            </a:r>
          </a:p>
          <a:p>
            <a:r>
              <a:rPr lang="fr-FR" sz="1700" dirty="0"/>
              <a:t>Comme le Japon</a:t>
            </a:r>
          </a:p>
          <a:p>
            <a:endParaRPr lang="fr-FR" sz="1700" dirty="0"/>
          </a:p>
          <a:p>
            <a:r>
              <a:rPr lang="fr-FR" sz="1700" dirty="0"/>
              <a:t>*Mais concernant</a:t>
            </a:r>
          </a:p>
          <a:p>
            <a:r>
              <a:rPr lang="fr-FR" sz="1700" dirty="0"/>
              <a:t>L’image du Japon</a:t>
            </a:r>
          </a:p>
          <a:p>
            <a:r>
              <a:rPr lang="fr-FR" sz="1700" dirty="0"/>
              <a:t>Paradoxe…</a:t>
            </a:r>
          </a:p>
        </p:txBody>
      </p:sp>
    </p:spTree>
    <p:extLst>
      <p:ext uri="{BB962C8B-B14F-4D97-AF65-F5344CB8AC3E}">
        <p14:creationId xmlns:p14="http://schemas.microsoft.com/office/powerpoint/2010/main" val="2442379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807" y="131974"/>
            <a:ext cx="4947102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En Chine, échec de la réforme des </a:t>
            </a:r>
            <a:r>
              <a:rPr lang="fr-FR" sz="1700" b="1" i="1" dirty="0"/>
              <a:t>Cent Jours</a:t>
            </a:r>
            <a:r>
              <a:rPr lang="fr-FR" sz="1700" b="1" dirty="0"/>
              <a:t>, menée par l’empereur </a:t>
            </a:r>
            <a:r>
              <a:rPr lang="fr-FR" sz="1700" b="1" dirty="0" err="1"/>
              <a:t>Guangxu</a:t>
            </a:r>
            <a:r>
              <a:rPr lang="fr-FR" sz="1700" b="1" dirty="0"/>
              <a:t> mais combattue par l’impératrice Cixi ; …</a:t>
            </a:r>
          </a:p>
          <a:p>
            <a:endParaRPr lang="fr-FR" sz="1700" dirty="0"/>
          </a:p>
          <a:p>
            <a:r>
              <a:rPr lang="fr-FR" sz="1700" dirty="0"/>
              <a:t>*1898 : Malgré sa guerre impérialiste de 1894-95</a:t>
            </a:r>
          </a:p>
          <a:p>
            <a:r>
              <a:rPr lang="fr-FR" sz="1700" dirty="0"/>
              <a:t>Le Japon fascine et inspire les Asiatiques</a:t>
            </a:r>
          </a:p>
          <a:p>
            <a:r>
              <a:rPr lang="fr-FR" sz="1700" dirty="0"/>
              <a:t>Et même en Chine vaincue…</a:t>
            </a:r>
          </a:p>
          <a:p>
            <a:endParaRPr lang="fr-FR" sz="1700" dirty="0"/>
          </a:p>
          <a:p>
            <a:r>
              <a:rPr lang="fr-FR" sz="1700" dirty="0"/>
              <a:t>*Juin-sept. 1898 : Avec les réformateurs comme </a:t>
            </a:r>
            <a:r>
              <a:rPr lang="fr-FR" sz="1700" u="sng" dirty="0"/>
              <a:t>Kang </a:t>
            </a:r>
            <a:r>
              <a:rPr lang="fr-FR" sz="1700" u="sng" dirty="0" err="1"/>
              <a:t>Youwei</a:t>
            </a:r>
            <a:r>
              <a:rPr lang="fr-FR" sz="1700" dirty="0"/>
              <a:t>, l’empereur </a:t>
            </a:r>
            <a:r>
              <a:rPr lang="fr-FR" sz="1700" u="sng" dirty="0" err="1"/>
              <a:t>Guangxu</a:t>
            </a:r>
            <a:r>
              <a:rPr lang="fr-FR" sz="1700" dirty="0"/>
              <a:t> lance les </a:t>
            </a:r>
            <a:r>
              <a:rPr lang="fr-FR" sz="1700" i="1" dirty="0"/>
              <a:t>Cent Jours </a:t>
            </a:r>
          </a:p>
          <a:p>
            <a:endParaRPr lang="fr-FR" sz="1700" i="1" dirty="0"/>
          </a:p>
          <a:p>
            <a:r>
              <a:rPr lang="fr-FR" sz="1700" i="1" dirty="0"/>
              <a:t>*</a:t>
            </a:r>
            <a:r>
              <a:rPr lang="fr-FR" sz="1700" dirty="0"/>
              <a:t>Une politique de modernisation </a:t>
            </a:r>
            <a:r>
              <a:rPr lang="fr-FR" sz="1700" u="sng" dirty="0"/>
              <a:t>rapide</a:t>
            </a:r>
            <a:r>
              <a:rPr lang="fr-FR" sz="1700" dirty="0"/>
              <a:t> </a:t>
            </a:r>
          </a:p>
          <a:p>
            <a:r>
              <a:rPr lang="fr-FR" sz="1700" dirty="0"/>
              <a:t>S’inspirant de celle de Meiji : Modernisation des concours, réforme de l’administration, publication du budget et création d’un ministère de l’économie</a:t>
            </a:r>
          </a:p>
          <a:p>
            <a:endParaRPr lang="fr-FR" sz="1700" dirty="0"/>
          </a:p>
          <a:p>
            <a:r>
              <a:rPr lang="fr-FR" sz="1700" dirty="0"/>
              <a:t>*Soutenu par les militaires comme </a:t>
            </a:r>
            <a:r>
              <a:rPr lang="fr-FR" sz="1700" u="sng" dirty="0"/>
              <a:t>Yuan </a:t>
            </a:r>
            <a:r>
              <a:rPr lang="fr-FR" sz="1700" u="sng" dirty="0" err="1"/>
              <a:t>Shikai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dirty="0"/>
              <a:t>*Mais </a:t>
            </a:r>
            <a:r>
              <a:rPr lang="fr-FR" sz="1700" u="sng" dirty="0"/>
              <a:t>Cixi</a:t>
            </a:r>
            <a:r>
              <a:rPr lang="fr-FR" sz="1700" dirty="0"/>
              <a:t> et les conservateurs y mettent fin (!)</a:t>
            </a:r>
          </a:p>
          <a:p>
            <a:r>
              <a:rPr lang="fr-FR" sz="1700" dirty="0"/>
              <a:t>- </a:t>
            </a:r>
            <a:r>
              <a:rPr lang="fr-FR" sz="1700" dirty="0" err="1"/>
              <a:t>Guangxu</a:t>
            </a:r>
            <a:r>
              <a:rPr lang="fr-FR" sz="1700" dirty="0"/>
              <a:t> se retrouve prisonnier au palais, sur une île</a:t>
            </a:r>
          </a:p>
          <a:p>
            <a:r>
              <a:rPr lang="fr-FR" sz="1700" dirty="0"/>
              <a:t>- A Pékin, six réformistes sont exécutés</a:t>
            </a:r>
          </a:p>
          <a:p>
            <a:r>
              <a:rPr lang="fr-FR" sz="1700" dirty="0"/>
              <a:t>- Kang </a:t>
            </a:r>
            <a:r>
              <a:rPr lang="fr-FR" sz="1700" dirty="0" err="1"/>
              <a:t>Youwei</a:t>
            </a:r>
            <a:r>
              <a:rPr lang="fr-FR" sz="1700" dirty="0"/>
              <a:t> s’enfuit </a:t>
            </a:r>
            <a:r>
              <a:rPr lang="fr-FR" sz="1700" u="sng" dirty="0"/>
              <a:t>au Japon</a:t>
            </a:r>
            <a:r>
              <a:rPr lang="fr-FR" sz="1700" dirty="0"/>
              <a:t> et y fonde</a:t>
            </a:r>
          </a:p>
          <a:p>
            <a:r>
              <a:rPr lang="fr-FR" sz="1700" dirty="0"/>
              <a:t>Une </a:t>
            </a:r>
            <a:r>
              <a:rPr lang="fr-FR" sz="1700" i="1" dirty="0"/>
              <a:t>Association pour la défense de l’empereur</a:t>
            </a:r>
          </a:p>
          <a:p>
            <a:endParaRPr lang="fr-FR" sz="1700" dirty="0"/>
          </a:p>
          <a:p>
            <a:r>
              <a:rPr lang="fr-FR" sz="1700" dirty="0"/>
              <a:t>*Et pendant ce temps, au Japon…</a:t>
            </a:r>
          </a:p>
        </p:txBody>
      </p:sp>
      <p:pic>
        <p:nvPicPr>
          <p:cNvPr id="3" name="Image 2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1186B9F6-ECC8-889E-9FB8-52749A755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C4CCBA0-1AB9-2BA1-E73A-ED0006738E1B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FE86650-B3F9-DBA6-D981-9B988D90B229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F282DC6-48AD-2D90-767F-EB7B35C81D18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93B19-08C7-A84D-8811-E4E45AD3585D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843D278-9784-550C-79C3-B06A7C8F87BC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8F029E8-21A8-4919-6C48-C702CB440EB1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275B15B-457F-A7E0-2286-6EC4DA7B5794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6AC82F5-D7F0-ADD5-0032-0191BAB3797A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E6E264A-FB47-7C91-C531-385587DA831B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014EAB3-CE58-7AF6-3A20-F098E190023F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069AD9E-FB7A-A7B1-788A-A372F2B7B853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62F7D8-228E-45D5-3E16-249C250C9E17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066B81-5840-041E-70C2-E69935418CC0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3E94AF1-66D5-8722-8A6A-4196A35CEE2F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5516C9D-AEA7-86A0-16FA-5F4A300F7FAE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1F63D8B-A409-7DD3-CB0B-3403624EE105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635D611-2BD5-4E63-FC84-4D1D62CC3A28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CD6A171-C4D2-3564-11E6-98D978BB1EDE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CAF5E76-296D-70ED-ED2E-7CC0006BFDE4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54833B2-D257-A5B1-F62A-F4A51EFDEE79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A860B5-5621-0933-873B-650626D311AD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A0EEDDF-0222-1696-654D-A35BD14FE989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2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35DFB-19E3-F5A7-DE13-2F4383E2D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33E8F2-F783-C5D1-05C4-68C735C3A461}"/>
              </a:ext>
            </a:extLst>
          </p:cNvPr>
          <p:cNvSpPr/>
          <p:nvPr/>
        </p:nvSpPr>
        <p:spPr>
          <a:xfrm>
            <a:off x="109806" y="131974"/>
            <a:ext cx="4973783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6) 1898 : … Au Japon, grâce à l’indemnité chinoise et à de nouveaux impôts, accélérations de l’industrialisation et de la militarisation</a:t>
            </a:r>
          </a:p>
          <a:p>
            <a:endParaRPr lang="fr-FR" sz="1700" dirty="0"/>
          </a:p>
          <a:p>
            <a:r>
              <a:rPr lang="fr-FR" sz="1700" dirty="0"/>
              <a:t>*1898 : Les victoires militaires de 1894-95</a:t>
            </a:r>
          </a:p>
          <a:p>
            <a:r>
              <a:rPr lang="fr-FR" sz="1700" dirty="0"/>
              <a:t>Suivies de concessions diplomatiques humiliantes</a:t>
            </a:r>
          </a:p>
          <a:p>
            <a:r>
              <a:rPr lang="fr-FR" sz="1700" dirty="0"/>
              <a:t>Ont exaspéré </a:t>
            </a:r>
            <a:r>
              <a:rPr lang="fr-FR" sz="1700" u="sng" dirty="0"/>
              <a:t>paradoxalement</a:t>
            </a:r>
            <a:r>
              <a:rPr lang="fr-FR" sz="1700" dirty="0"/>
              <a:t> l’opinion qui rêve</a:t>
            </a:r>
          </a:p>
          <a:p>
            <a:r>
              <a:rPr lang="fr-FR" sz="1700" dirty="0"/>
              <a:t>D’un Japon puissant et respecté grâce à la manière forte : </a:t>
            </a:r>
            <a:r>
              <a:rPr lang="fr-FR" sz="1700" i="1" dirty="0"/>
              <a:t>Une fuite en avant militariste</a:t>
            </a:r>
            <a:r>
              <a:rPr lang="fr-FR" sz="1700" dirty="0"/>
              <a:t> se met en place</a:t>
            </a:r>
          </a:p>
          <a:p>
            <a:endParaRPr lang="fr-FR" sz="1700" dirty="0"/>
          </a:p>
          <a:p>
            <a:r>
              <a:rPr lang="fr-FR" sz="1700" dirty="0"/>
              <a:t>*Trois points…</a:t>
            </a:r>
          </a:p>
          <a:p>
            <a:endParaRPr lang="fr-FR" sz="1700" dirty="0"/>
          </a:p>
          <a:p>
            <a:r>
              <a:rPr lang="fr-FR" sz="1700" dirty="0"/>
              <a:t>a) Les chambres votent de nouveaux impôts…</a:t>
            </a:r>
          </a:p>
          <a:p>
            <a:r>
              <a:rPr lang="fr-FR" sz="1700" dirty="0"/>
              <a:t>NB : Ajoutés à l’indemnité chinoise de 1895</a:t>
            </a:r>
          </a:p>
          <a:p>
            <a:r>
              <a:rPr lang="fr-FR" sz="1700" dirty="0"/>
              <a:t>Et les crédits militaires sont multipliés par 2</a:t>
            </a:r>
          </a:p>
          <a:p>
            <a:endParaRPr lang="fr-FR" sz="1700" dirty="0"/>
          </a:p>
          <a:p>
            <a:r>
              <a:rPr lang="fr-FR" sz="1700" dirty="0"/>
              <a:t>b) </a:t>
            </a:r>
            <a:r>
              <a:rPr lang="fr-FR" sz="1700" u="sng" dirty="0"/>
              <a:t>Les ministres militaires doivent être des officiers</a:t>
            </a:r>
            <a:r>
              <a:rPr lang="fr-FR" sz="1700" dirty="0"/>
              <a:t> </a:t>
            </a:r>
          </a:p>
          <a:p>
            <a:r>
              <a:rPr lang="fr-FR" sz="1700" dirty="0"/>
              <a:t>Conséquence : Les militaires vont influer</a:t>
            </a:r>
          </a:p>
          <a:p>
            <a:r>
              <a:rPr lang="fr-FR" sz="1700" dirty="0"/>
              <a:t>De plus en plus sur les décisions stratégiques</a:t>
            </a:r>
          </a:p>
          <a:p>
            <a:endParaRPr lang="fr-FR" sz="1700" dirty="0"/>
          </a:p>
          <a:p>
            <a:r>
              <a:rPr lang="fr-FR" sz="1700" dirty="0"/>
              <a:t>c) </a:t>
            </a:r>
            <a:r>
              <a:rPr lang="fr-FR" sz="1700" u="sng" dirty="0"/>
              <a:t>Accélération de l’industrialisation</a:t>
            </a:r>
            <a:r>
              <a:rPr lang="fr-FR" sz="1700" dirty="0"/>
              <a:t> : ports, chemins de fer, lignes de télégraphe et téléphone</a:t>
            </a:r>
          </a:p>
          <a:p>
            <a:endParaRPr lang="fr-FR" sz="1700" dirty="0"/>
          </a:p>
          <a:p>
            <a:r>
              <a:rPr lang="fr-FR" sz="1700" dirty="0"/>
              <a:t>*1898 : En Chine également, montée de la colère</a:t>
            </a:r>
          </a:p>
          <a:p>
            <a:r>
              <a:rPr lang="fr-FR" sz="1700" dirty="0"/>
              <a:t>Sans doute plus légitime et donc plus puissante…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9003F925-A6C3-C59D-56CD-9E80C8A7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017503" y="-675272"/>
            <a:ext cx="5257442" cy="6871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70ED0A3-649B-756F-3EE5-327C0A957869}"/>
              </a:ext>
            </a:extLst>
          </p:cNvPr>
          <p:cNvSpPr/>
          <p:nvPr/>
        </p:nvSpPr>
        <p:spPr>
          <a:xfrm>
            <a:off x="10280073" y="2022763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F85828C-C45C-B0A3-64EB-51FCB1CCA2BE}"/>
              </a:ext>
            </a:extLst>
          </p:cNvPr>
          <p:cNvSpPr/>
          <p:nvPr/>
        </p:nvSpPr>
        <p:spPr>
          <a:xfrm>
            <a:off x="10370128" y="2230581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70DA647-A159-BADC-A4D1-441BA7625B5A}"/>
              </a:ext>
            </a:extLst>
          </p:cNvPr>
          <p:cNvSpPr/>
          <p:nvPr/>
        </p:nvSpPr>
        <p:spPr>
          <a:xfrm>
            <a:off x="10258348" y="2438399"/>
            <a:ext cx="180110" cy="159327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7E475C9-37AA-D7DA-EDFA-D14B1DCCAC1E}"/>
              </a:ext>
            </a:extLst>
          </p:cNvPr>
          <p:cNvSpPr/>
          <p:nvPr/>
        </p:nvSpPr>
        <p:spPr>
          <a:xfrm>
            <a:off x="9233113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F7C1673-781D-7AC9-3FA8-22F0E4702ACC}"/>
              </a:ext>
            </a:extLst>
          </p:cNvPr>
          <p:cNvSpPr/>
          <p:nvPr/>
        </p:nvSpPr>
        <p:spPr>
          <a:xfrm>
            <a:off x="9765574" y="4395863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A89D659-5E28-9F84-8312-E96639A9A1C1}"/>
              </a:ext>
            </a:extLst>
          </p:cNvPr>
          <p:cNvSpPr/>
          <p:nvPr/>
        </p:nvSpPr>
        <p:spPr>
          <a:xfrm>
            <a:off x="9704168" y="4266130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659D46-2A18-F7D9-D64A-26A83B1E08AF}"/>
              </a:ext>
            </a:extLst>
          </p:cNvPr>
          <p:cNvSpPr/>
          <p:nvPr/>
        </p:nvSpPr>
        <p:spPr>
          <a:xfrm>
            <a:off x="10460183" y="3065827"/>
            <a:ext cx="180110" cy="159327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73A283C-4C59-8A8E-441E-7E7A0D9ECDFF}"/>
              </a:ext>
            </a:extLst>
          </p:cNvPr>
          <p:cNvSpPr/>
          <p:nvPr/>
        </p:nvSpPr>
        <p:spPr>
          <a:xfrm>
            <a:off x="10640293" y="1039090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4A72EC-7342-A90B-29E2-C0D48BF9CEB0}"/>
              </a:ext>
            </a:extLst>
          </p:cNvPr>
          <p:cNvSpPr/>
          <p:nvPr/>
        </p:nvSpPr>
        <p:spPr>
          <a:xfrm>
            <a:off x="11181133" y="113260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193C21B-6D8E-C026-E73D-2F46DD1363A3}"/>
              </a:ext>
            </a:extLst>
          </p:cNvPr>
          <p:cNvSpPr/>
          <p:nvPr/>
        </p:nvSpPr>
        <p:spPr>
          <a:xfrm>
            <a:off x="9323168" y="443344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88E126C-A347-294B-E087-EE0E6A5A0B45}"/>
              </a:ext>
            </a:extLst>
          </p:cNvPr>
          <p:cNvSpPr/>
          <p:nvPr/>
        </p:nvSpPr>
        <p:spPr>
          <a:xfrm>
            <a:off x="9708276" y="1939991"/>
            <a:ext cx="388863" cy="290590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ACB661B-3B3C-08AC-CE2A-CA8039DC7B4E}"/>
              </a:ext>
            </a:extLst>
          </p:cNvPr>
          <p:cNvSpPr/>
          <p:nvPr/>
        </p:nvSpPr>
        <p:spPr>
          <a:xfrm>
            <a:off x="10384839" y="1620727"/>
            <a:ext cx="180110" cy="159327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3022FD2-7AF8-F255-F879-8EFF756A0E37}"/>
              </a:ext>
            </a:extLst>
          </p:cNvPr>
          <p:cNvSpPr/>
          <p:nvPr/>
        </p:nvSpPr>
        <p:spPr>
          <a:xfrm>
            <a:off x="10097139" y="3702982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AB5D03B-4C4A-6B28-EA35-6DC300DB65D5}"/>
              </a:ext>
            </a:extLst>
          </p:cNvPr>
          <p:cNvSpPr/>
          <p:nvPr/>
        </p:nvSpPr>
        <p:spPr>
          <a:xfrm>
            <a:off x="8248579" y="383024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BD196BB-0A8E-952E-55F4-461BB1D3F2CA}"/>
              </a:ext>
            </a:extLst>
          </p:cNvPr>
          <p:cNvSpPr/>
          <p:nvPr/>
        </p:nvSpPr>
        <p:spPr>
          <a:xfrm>
            <a:off x="9233113" y="3145490"/>
            <a:ext cx="471055" cy="41911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FA5B0B4-3286-402D-8621-C2061684A9ED}"/>
              </a:ext>
            </a:extLst>
          </p:cNvPr>
          <p:cNvSpPr/>
          <p:nvPr/>
        </p:nvSpPr>
        <p:spPr>
          <a:xfrm>
            <a:off x="9050180" y="4120835"/>
            <a:ext cx="272988" cy="29059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00A3F5A-F805-2C14-7FF8-8C49410CAEFD}"/>
              </a:ext>
            </a:extLst>
          </p:cNvPr>
          <p:cNvSpPr/>
          <p:nvPr/>
        </p:nvSpPr>
        <p:spPr>
          <a:xfrm>
            <a:off x="8700652" y="4555190"/>
            <a:ext cx="180110" cy="159327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FD14F8-B73D-D44D-D585-8A9BCFD27FA2}"/>
              </a:ext>
            </a:extLst>
          </p:cNvPr>
          <p:cNvSpPr/>
          <p:nvPr/>
        </p:nvSpPr>
        <p:spPr>
          <a:xfrm>
            <a:off x="10503799" y="63389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011503D-34C6-1CE6-C61E-F1D351697B5E}"/>
              </a:ext>
            </a:extLst>
          </p:cNvPr>
          <p:cNvSpPr/>
          <p:nvPr/>
        </p:nvSpPr>
        <p:spPr>
          <a:xfrm>
            <a:off x="6666090" y="1596480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AC63D88-B38E-EF64-71FE-4A22B136B22A}"/>
              </a:ext>
            </a:extLst>
          </p:cNvPr>
          <p:cNvSpPr/>
          <p:nvPr/>
        </p:nvSpPr>
        <p:spPr>
          <a:xfrm>
            <a:off x="8446397" y="924484"/>
            <a:ext cx="272988" cy="29059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D53C87D-42B0-CAAB-D4E3-47AC6425CDA3}"/>
              </a:ext>
            </a:extLst>
          </p:cNvPr>
          <p:cNvSpPr/>
          <p:nvPr/>
        </p:nvSpPr>
        <p:spPr>
          <a:xfrm>
            <a:off x="10496793" y="3921397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FC1EBA-55A2-CD31-F53D-F3C3E26724E4}"/>
              </a:ext>
            </a:extLst>
          </p:cNvPr>
          <p:cNvSpPr/>
          <p:nvPr/>
        </p:nvSpPr>
        <p:spPr>
          <a:xfrm>
            <a:off x="10847852" y="1957131"/>
            <a:ext cx="272988" cy="290590"/>
          </a:xfrm>
          <a:prstGeom prst="ellipse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88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1DF0A-3AB7-1210-1B2C-102347F7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69B456-1235-3FA4-E036-E068A10C7945}"/>
              </a:ext>
            </a:extLst>
          </p:cNvPr>
          <p:cNvSpPr/>
          <p:nvPr/>
        </p:nvSpPr>
        <p:spPr>
          <a:xfrm>
            <a:off x="109806" y="131974"/>
            <a:ext cx="6484034" cy="66325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7) 1898-1900 : En Chine, la révolte des Boxers : Autour de Pékin, la société secrète </a:t>
            </a:r>
            <a:r>
              <a:rPr lang="fr-FR" sz="1700" b="1" i="1" dirty="0" err="1"/>
              <a:t>Yihequan</a:t>
            </a:r>
            <a:r>
              <a:rPr lang="fr-FR" sz="1700" b="1" dirty="0"/>
              <a:t> lance la révolte…</a:t>
            </a:r>
          </a:p>
          <a:p>
            <a:endParaRPr lang="fr-FR" sz="1700" dirty="0"/>
          </a:p>
          <a:p>
            <a:r>
              <a:rPr lang="fr-FR" sz="1700" dirty="0"/>
              <a:t>*1898 : Financièrement, la Chine est soumise à une triple-charge…</a:t>
            </a:r>
          </a:p>
          <a:p>
            <a:r>
              <a:rPr lang="fr-FR" sz="1700" dirty="0"/>
              <a:t>- Les nombreuses indemnités de guerre depuis 1841 </a:t>
            </a:r>
          </a:p>
          <a:p>
            <a:r>
              <a:rPr lang="fr-FR" sz="1700" dirty="0"/>
              <a:t>- Et les dépenses destinées à la reconstitution de son armée</a:t>
            </a:r>
          </a:p>
          <a:p>
            <a:r>
              <a:rPr lang="fr-FR" sz="1700" dirty="0"/>
              <a:t>- Tout cela a nécessité des emprunts contractés auprès des banques étrangères</a:t>
            </a:r>
          </a:p>
          <a:p>
            <a:endParaRPr lang="fr-FR" sz="1700" dirty="0"/>
          </a:p>
          <a:p>
            <a:r>
              <a:rPr lang="fr-FR" sz="1700" dirty="0"/>
              <a:t>*1898 : La Chine, c’est aussi…</a:t>
            </a:r>
          </a:p>
          <a:p>
            <a:r>
              <a:rPr lang="fr-FR" sz="1700" dirty="0"/>
              <a:t>a) La misère dans les campagnes</a:t>
            </a:r>
          </a:p>
          <a:p>
            <a:r>
              <a:rPr lang="fr-FR" sz="1700" dirty="0"/>
              <a:t>b) Le chômage dans le textile et les transports fluviaux</a:t>
            </a:r>
          </a:p>
          <a:p>
            <a:r>
              <a:rPr lang="fr-FR" sz="1700" dirty="0"/>
              <a:t>c) L’échec des </a:t>
            </a:r>
            <a:r>
              <a:rPr lang="fr-FR" sz="1700" i="1" dirty="0"/>
              <a:t>Cent Jours</a:t>
            </a:r>
          </a:p>
          <a:p>
            <a:r>
              <a:rPr lang="fr-FR" sz="1700" dirty="0"/>
              <a:t>d) Mais également le comportement des missionnaires chrétiens</a:t>
            </a:r>
          </a:p>
          <a:p>
            <a:r>
              <a:rPr lang="fr-FR" sz="1700" dirty="0"/>
              <a:t>Plus nombreux depuis 1860, provoquant la colère des Chinois</a:t>
            </a:r>
          </a:p>
          <a:p>
            <a:endParaRPr lang="fr-FR" sz="1700" dirty="0"/>
          </a:p>
          <a:p>
            <a:r>
              <a:rPr lang="fr-FR" sz="1700" dirty="0"/>
              <a:t>*Mars 1898 : Au nord du Shandong</a:t>
            </a:r>
          </a:p>
          <a:p>
            <a:r>
              <a:rPr lang="fr-FR" sz="1700" dirty="0"/>
              <a:t>La société secrète </a:t>
            </a:r>
            <a:r>
              <a:rPr lang="fr-FR" sz="1700" i="1" dirty="0" err="1"/>
              <a:t>Yihequan</a:t>
            </a:r>
            <a:endParaRPr lang="fr-FR" sz="1700" i="1" dirty="0"/>
          </a:p>
          <a:p>
            <a:r>
              <a:rPr lang="fr-FR" sz="1700" dirty="0"/>
              <a:t>Les poings de la justice et de la concorde…</a:t>
            </a:r>
          </a:p>
          <a:p>
            <a:r>
              <a:rPr lang="fr-FR" sz="1700" dirty="0"/>
              <a:t>Lance la révolte populaire des </a:t>
            </a:r>
            <a:r>
              <a:rPr lang="fr-FR" sz="1700" i="1" dirty="0"/>
              <a:t>Boxers</a:t>
            </a:r>
            <a:endParaRPr lang="fr-FR" sz="1700" dirty="0"/>
          </a:p>
          <a:p>
            <a:r>
              <a:rPr lang="fr-FR" sz="1700" i="1" dirty="0"/>
              <a:t>Soutenir les Qing, exterminer les étrangers !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NB : A comparer avec le slogan des Japonais en 1860</a:t>
            </a:r>
          </a:p>
          <a:p>
            <a:r>
              <a:rPr lang="fr-FR" sz="1700" i="1" dirty="0"/>
              <a:t>Vénérons l’empereur, faisons tomber le bakufu !</a:t>
            </a:r>
          </a:p>
          <a:p>
            <a:r>
              <a:rPr lang="fr-FR" sz="1700" i="1" dirty="0"/>
              <a:t>Et repoussons les étrangers !</a:t>
            </a:r>
          </a:p>
        </p:txBody>
      </p:sp>
      <p:pic>
        <p:nvPicPr>
          <p:cNvPr id="4" name="Image 3" descr="Une image contenant texte, papier, écriture manuscrite, Publication&#10;&#10;Le contenu généré par l’IA peut être incorrect.">
            <a:extLst>
              <a:ext uri="{FF2B5EF4-FFF2-40B4-BE49-F238E27FC236}">
                <a16:creationId xmlns:a16="http://schemas.microsoft.com/office/drawing/2014/main" id="{E7D06151-CE9D-F8EB-0675-281C56AA6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3434" r="33607" b="67662"/>
          <a:stretch/>
        </p:blipFill>
        <p:spPr>
          <a:xfrm rot="5400000">
            <a:off x="6065007" y="726849"/>
            <a:ext cx="6630069" cy="54043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7CAE761-C389-74EF-4534-910A46E50ADF}"/>
              </a:ext>
            </a:extLst>
          </p:cNvPr>
          <p:cNvSpPr/>
          <p:nvPr/>
        </p:nvSpPr>
        <p:spPr>
          <a:xfrm>
            <a:off x="6649737" y="425039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6EC6F1-556E-3FCD-8CE4-CBF13B93D878}"/>
              </a:ext>
            </a:extLst>
          </p:cNvPr>
          <p:cNvSpPr/>
          <p:nvPr/>
        </p:nvSpPr>
        <p:spPr>
          <a:xfrm>
            <a:off x="6621993" y="1019510"/>
            <a:ext cx="180110" cy="1593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119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3E5C1-62BE-C2E8-5E12-8DDBE507D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7C8D7A5-D6AF-E023-0449-AA6FF00CC9DC}"/>
              </a:ext>
            </a:extLst>
          </p:cNvPr>
          <p:cNvSpPr/>
          <p:nvPr/>
        </p:nvSpPr>
        <p:spPr>
          <a:xfrm>
            <a:off x="109806" y="131974"/>
            <a:ext cx="7449234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7) 1898-1900 : … et assiègent les légations étrangères à Pékin, soutenue par Cixi ; …</a:t>
            </a:r>
          </a:p>
          <a:p>
            <a:endParaRPr lang="fr-FR" sz="1700" dirty="0"/>
          </a:p>
          <a:p>
            <a:r>
              <a:rPr lang="fr-FR" sz="1700" dirty="0"/>
              <a:t>7) 1900-01 : La révolte des Boxers…</a:t>
            </a:r>
          </a:p>
          <a:p>
            <a:endParaRPr lang="fr-FR" sz="1700" dirty="0"/>
          </a:p>
          <a:p>
            <a:r>
              <a:rPr lang="fr-FR" sz="1700" dirty="0"/>
              <a:t>*Mai-Juin 1900 : </a:t>
            </a:r>
            <a:r>
              <a:rPr lang="fr-FR" sz="1700" u="sng" dirty="0"/>
              <a:t>Les Boxers</a:t>
            </a:r>
            <a:r>
              <a:rPr lang="fr-FR" sz="1700" dirty="0"/>
              <a:t> entrent dans Pékin</a:t>
            </a:r>
          </a:p>
          <a:p>
            <a:r>
              <a:rPr lang="fr-FR" sz="1700" dirty="0"/>
              <a:t>Et ils assiègent les légations étrangères</a:t>
            </a:r>
          </a:p>
          <a:p>
            <a:r>
              <a:rPr lang="fr-FR" sz="1700" dirty="0"/>
              <a:t>20 juin-14 août 1900 : </a:t>
            </a:r>
            <a:r>
              <a:rPr lang="fr-FR" sz="1700" u="sng" dirty="0"/>
              <a:t>Les 55 jours de Pékin</a:t>
            </a:r>
          </a:p>
          <a:p>
            <a:endParaRPr lang="fr-FR" sz="1700" dirty="0"/>
          </a:p>
          <a:p>
            <a:r>
              <a:rPr lang="fr-FR" sz="1700" dirty="0"/>
              <a:t>*</a:t>
            </a:r>
            <a:r>
              <a:rPr lang="fr-FR" sz="1700" u="sng" dirty="0"/>
              <a:t>Cixi</a:t>
            </a:r>
            <a:r>
              <a:rPr lang="fr-FR" sz="1700" dirty="0"/>
              <a:t> soutient la révolte ; Et elle déclare la guerre aux puissances</a:t>
            </a:r>
          </a:p>
          <a:p>
            <a:endParaRPr lang="fr-FR" sz="1700" dirty="0"/>
          </a:p>
          <a:p>
            <a:r>
              <a:rPr lang="fr-FR" sz="1700" dirty="0"/>
              <a:t>*Mais les gouverneurs régionaux, comme Yuan </a:t>
            </a:r>
            <a:r>
              <a:rPr lang="fr-FR" sz="1700" dirty="0" err="1"/>
              <a:t>Shikai</a:t>
            </a:r>
            <a:endParaRPr lang="fr-FR" sz="1700" dirty="0"/>
          </a:p>
          <a:p>
            <a:r>
              <a:rPr lang="fr-FR" sz="1700" dirty="0"/>
              <a:t>Soucieux de maintenir leurs pouvoirs, refusent de la suivre…</a:t>
            </a:r>
          </a:p>
        </p:txBody>
      </p:sp>
    </p:spTree>
    <p:extLst>
      <p:ext uri="{BB962C8B-B14F-4D97-AF65-F5344CB8AC3E}">
        <p14:creationId xmlns:p14="http://schemas.microsoft.com/office/powerpoint/2010/main" val="310834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01293-EB62-876E-166E-E893EDAD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3D6266C-D03B-0E82-2209-B6403B4504C8}"/>
              </a:ext>
            </a:extLst>
          </p:cNvPr>
          <p:cNvSpPr/>
          <p:nvPr/>
        </p:nvSpPr>
        <p:spPr>
          <a:xfrm>
            <a:off x="109806" y="131974"/>
            <a:ext cx="5681390" cy="38010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7) 1898-1900 : … </a:t>
            </a:r>
            <a:r>
              <a:rPr lang="fr-FR" b="1" dirty="0"/>
              <a:t>Le corps expéditionnaire des huit nations, Japon-Russie-GB-France-Allemagne-EU-Autriche-Italie, libère les légations étrangères</a:t>
            </a:r>
            <a:endParaRPr lang="fr-FR" sz="1700" b="1" dirty="0"/>
          </a:p>
          <a:p>
            <a:endParaRPr lang="fr-FR" sz="1700" dirty="0"/>
          </a:p>
          <a:p>
            <a:r>
              <a:rPr lang="fr-FR" sz="1700" dirty="0"/>
              <a:t>*Juillet-août 1900 : Un corps expéditionnaire</a:t>
            </a:r>
          </a:p>
          <a:p>
            <a:r>
              <a:rPr lang="fr-FR" sz="1700" dirty="0"/>
              <a:t>S’empare de Tianjin ; Puis il reprend Pékin ; </a:t>
            </a:r>
            <a:r>
              <a:rPr lang="fr-FR" sz="1700" u="sng" dirty="0"/>
              <a:t>Cixi</a:t>
            </a:r>
            <a:r>
              <a:rPr lang="fr-FR" sz="1700" dirty="0"/>
              <a:t> s’enfuit </a:t>
            </a:r>
            <a:r>
              <a:rPr lang="fr-FR" sz="1600" dirty="0"/>
              <a:t>à l’est…</a:t>
            </a:r>
          </a:p>
          <a:p>
            <a:endParaRPr lang="fr-FR" sz="1700" dirty="0"/>
          </a:p>
          <a:p>
            <a:r>
              <a:rPr lang="fr-FR" sz="1700" dirty="0"/>
              <a:t>*Sept. 1901 : </a:t>
            </a:r>
            <a:r>
              <a:rPr lang="fr-FR" sz="1700" u="sng" dirty="0"/>
              <a:t>Li </a:t>
            </a:r>
            <a:r>
              <a:rPr lang="fr-FR" sz="1700" u="sng" dirty="0" err="1"/>
              <a:t>Hongzhang</a:t>
            </a:r>
            <a:r>
              <a:rPr lang="fr-FR" sz="1700" dirty="0"/>
              <a:t> signe le protocole de Pékin</a:t>
            </a:r>
          </a:p>
          <a:p>
            <a:r>
              <a:rPr lang="fr-FR" sz="1700" dirty="0"/>
              <a:t>Qui impose à la Chine</a:t>
            </a:r>
          </a:p>
          <a:p>
            <a:r>
              <a:rPr lang="fr-FR" sz="1700" dirty="0"/>
              <a:t>- Une indemnité de 450 millions de $ </a:t>
            </a:r>
          </a:p>
          <a:p>
            <a:r>
              <a:rPr lang="fr-FR" sz="1700" dirty="0"/>
              <a:t>- Une interdiction de toutes activités hostiles aux étrangers</a:t>
            </a:r>
          </a:p>
          <a:p>
            <a:r>
              <a:rPr lang="fr-FR" sz="1700" dirty="0"/>
              <a:t>- Et un contrôle du chemin de fer Pékin-Tianjin</a:t>
            </a:r>
          </a:p>
          <a:p>
            <a:endParaRPr lang="fr-FR" sz="1700" dirty="0"/>
          </a:p>
          <a:p>
            <a:r>
              <a:rPr lang="fr-FR" sz="1700" dirty="0"/>
              <a:t>*Bilan en trois points…</a:t>
            </a:r>
          </a:p>
        </p:txBody>
      </p:sp>
    </p:spTree>
    <p:extLst>
      <p:ext uri="{BB962C8B-B14F-4D97-AF65-F5344CB8AC3E}">
        <p14:creationId xmlns:p14="http://schemas.microsoft.com/office/powerpoint/2010/main" val="2630199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69806-A297-A1EF-F30C-2142CA15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F98BF0-A5CE-2531-E7B0-E73F25A5E715}"/>
              </a:ext>
            </a:extLst>
          </p:cNvPr>
          <p:cNvSpPr/>
          <p:nvPr/>
        </p:nvSpPr>
        <p:spPr>
          <a:xfrm>
            <a:off x="77263" y="101047"/>
            <a:ext cx="6018737" cy="34393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b) L’ancienne zone d’influence japonaise en mer Jaune…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Les îles </a:t>
            </a: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Ryūkyū ; Mais aussi la Corée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*Là aussi, mise en suspens très brièvement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Depuis l’arrivée des Occidentaux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Japon, le moment est venu de la renforcer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Et de soustraire définitivement ses éléments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 </a:t>
            </a:r>
            <a:r>
              <a:rPr lang="fr-FR" sz="1700" i="1" dirty="0"/>
              <a:t>l’archaïque</a:t>
            </a:r>
            <a:r>
              <a:rPr lang="fr-FR" sz="1700" dirty="0"/>
              <a:t> emprise chinoise bimillénaire…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Au nom de la modernité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Voire de la défense de </a:t>
            </a:r>
            <a:r>
              <a:rPr lang="fr-FR" sz="1700" u="sng" dirty="0"/>
              <a:t>la</a:t>
            </a:r>
            <a:r>
              <a:rPr lang="fr-FR" sz="1700" dirty="0"/>
              <a:t> civilisation, l’</a:t>
            </a:r>
            <a:r>
              <a:rPr lang="fr-FR" sz="1700" i="1" dirty="0"/>
              <a:t>Occidentale</a:t>
            </a:r>
            <a:r>
              <a:rPr lang="fr-FR" sz="1700" dirty="0"/>
              <a:t> (!)</a:t>
            </a:r>
            <a:endParaRPr lang="fr-FR" sz="1700" i="1" dirty="0"/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8FDD448-F090-D640-2732-49FFE8486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1084436-379B-FD1D-13BF-237FA1BA35D8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1CCC01C-2D90-C320-3A9A-E3CDD6A00C38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C538753-EDA1-7237-F5E6-18BE17B1DE63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9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E1433-63AA-C31E-546E-427EBEAF7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E3076C-2E0D-6C59-E505-F063787C5664}"/>
              </a:ext>
            </a:extLst>
          </p:cNvPr>
          <p:cNvSpPr/>
          <p:nvPr/>
        </p:nvSpPr>
        <p:spPr>
          <a:xfrm>
            <a:off x="77263" y="101047"/>
            <a:ext cx="6170759" cy="6518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c) Les puissances occidentales, </a:t>
            </a:r>
            <a:r>
              <a:rPr lang="fr-FR" sz="1700" u="sng" dirty="0"/>
              <a:t>exceptée la Russie</a:t>
            </a:r>
            <a:r>
              <a:rPr lang="fr-FR" sz="1700" dirty="0"/>
              <a:t>…</a:t>
            </a:r>
            <a:endParaRPr lang="fr-FR" sz="1700" u="sng" dirty="0"/>
          </a:p>
          <a:p>
            <a:pPr>
              <a:lnSpc>
                <a:spcPct val="107000"/>
              </a:lnSpc>
            </a:pPr>
            <a:endParaRPr lang="fr-FR" sz="17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700" kern="100" dirty="0">
                <a:ea typeface="Aptos" panose="020B0004020202020204" pitchFamily="34" charset="0"/>
                <a:cs typeface="Times New Roman" panose="02020603050405020304" pitchFamily="18" charset="0"/>
              </a:rPr>
              <a:t>*Des puissances occidentales</a:t>
            </a:r>
          </a:p>
          <a:p>
            <a:pPr>
              <a:lnSpc>
                <a:spcPct val="107000"/>
              </a:lnSpc>
            </a:pPr>
            <a:r>
              <a:rPr lang="fr-FR" sz="1700" kern="100" dirty="0">
                <a:cs typeface="Times New Roman" panose="02020603050405020304" pitchFamily="18" charset="0"/>
              </a:rPr>
              <a:t>D</a:t>
            </a:r>
            <a:r>
              <a:rPr lang="fr-FR" sz="1700" dirty="0"/>
              <a:t>ont le seul but est </a:t>
            </a:r>
            <a:r>
              <a:rPr lang="fr-FR" sz="1700" u="sng" dirty="0"/>
              <a:t>de maintenir et d’étendre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Leurs acquis obtenus par la force en Chine et au Japon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Plus de volonté violente à leur encontre, comme en Chine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Bien au contraire…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*Malgré la violence des traités inégaux, il faut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Entretenir des relations normalisées ; Avec trois objectifs…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a) Continuer à bénéficier de leurs apports civilisationnels ; Puis…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b) Obtenir la révision des traités inégaux ; Et enfin…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c) Grâce au développement et aux conquêtes, </a:t>
            </a:r>
            <a:r>
              <a:rPr lang="fr-FR" sz="1700" i="1" dirty="0"/>
              <a:t>le dépassement</a:t>
            </a:r>
          </a:p>
          <a:p>
            <a:pPr>
              <a:lnSpc>
                <a:spcPct val="107000"/>
              </a:lnSpc>
            </a:pPr>
            <a:endParaRPr lang="fr-FR" sz="1700" u="sng" dirty="0"/>
          </a:p>
          <a:p>
            <a:pPr>
              <a:lnSpc>
                <a:spcPct val="107000"/>
              </a:lnSpc>
            </a:pPr>
            <a:r>
              <a:rPr lang="fr-FR" sz="1700" dirty="0"/>
              <a:t>*</a:t>
            </a:r>
            <a:r>
              <a:rPr lang="fr-FR" sz="1700" u="sng" dirty="0"/>
              <a:t>Et rejoindre (!) et dépasser l’Occident signifie quitter (!!) l’Orient</a:t>
            </a: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*1884 : </a:t>
            </a:r>
            <a:r>
              <a:rPr lang="fr-FR" sz="1700" u="sng" dirty="0" err="1"/>
              <a:t>Fukuzawa</a:t>
            </a:r>
            <a:r>
              <a:rPr lang="fr-FR" sz="1700" u="sng" dirty="0"/>
              <a:t> </a:t>
            </a:r>
            <a:r>
              <a:rPr lang="fr-FR" sz="1700" u="sng" dirty="0" err="1"/>
              <a:t>Yukichi</a:t>
            </a:r>
            <a:r>
              <a:rPr lang="fr-FR" sz="1700" dirty="0"/>
              <a:t> : </a:t>
            </a:r>
            <a:r>
              <a:rPr lang="fr-FR" sz="1700" i="1" dirty="0"/>
              <a:t>Adieu l’Asie…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Il ne s’agit pas seulement de se dégager des anciennes coutumes japonaises ; mais de prendre un nouveau départ en direction d’un seul objectif : se dégager de l’Asie.</a:t>
            </a:r>
            <a:r>
              <a:rPr lang="fr-FR" sz="1700" dirty="0"/>
              <a:t> PF </a:t>
            </a:r>
            <a:r>
              <a:rPr lang="fr-FR" sz="1700" dirty="0" err="1"/>
              <a:t>Souyri</a:t>
            </a:r>
            <a:r>
              <a:rPr lang="fr-FR" sz="1700" dirty="0"/>
              <a:t>, pp. 480-481</a:t>
            </a:r>
            <a:r>
              <a:rPr lang="fr-FR" sz="1700" i="1" dirty="0"/>
              <a:t> 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enfin…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41428254-F916-C0D1-D94C-D74FD983C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03F04E1-292D-5DDF-E4F3-DC2513A9DAD2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949279-A531-4E8F-F9D1-E42AB9C6BDFC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25D8FED-5A0B-AEC4-84A8-5A2274EE454B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E27628-F6EA-70EC-B3FB-662A7004DE72}"/>
              </a:ext>
            </a:extLst>
          </p:cNvPr>
          <p:cNvSpPr/>
          <p:nvPr/>
        </p:nvSpPr>
        <p:spPr>
          <a:xfrm>
            <a:off x="7238110" y="357331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A2BB22A-1709-250F-2022-FDB80DF909D5}"/>
              </a:ext>
            </a:extLst>
          </p:cNvPr>
          <p:cNvSpPr/>
          <p:nvPr/>
        </p:nvSpPr>
        <p:spPr>
          <a:xfrm>
            <a:off x="8969060" y="41002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C0DBF23-C269-5214-5809-30DE68F3EED5}"/>
              </a:ext>
            </a:extLst>
          </p:cNvPr>
          <p:cNvSpPr/>
          <p:nvPr/>
        </p:nvSpPr>
        <p:spPr>
          <a:xfrm>
            <a:off x="11118086" y="41002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2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E6B32-F361-774C-3276-A040E7ED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B7D9BB-2448-72B2-9F4A-1258B790EB6C}"/>
              </a:ext>
            </a:extLst>
          </p:cNvPr>
          <p:cNvSpPr/>
          <p:nvPr/>
        </p:nvSpPr>
        <p:spPr>
          <a:xfrm>
            <a:off x="77263" y="101047"/>
            <a:ext cx="6126589" cy="5958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d) La Russie…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*1870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Le Japon n’a aucun contentieux avec les puissances européennes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 revanche, les relations avec la Russie restent tendues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Car la Russie – </a:t>
            </a:r>
            <a:r>
              <a:rPr lang="fr-FR" sz="1700" u="sng" dirty="0"/>
              <a:t>asiatique depuis le XVIIe</a:t>
            </a:r>
            <a:r>
              <a:rPr lang="fr-FR" sz="1700" dirty="0"/>
              <a:t> - est la seule à développer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Une véritable expansion territoriale en Asie du Nord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Dans deux directions…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*Vers l’Asie centrale à l’ouest, créant ainsi une rivalité avec la GB</a:t>
            </a:r>
          </a:p>
          <a:p>
            <a:pPr>
              <a:lnSpc>
                <a:spcPct val="107000"/>
              </a:lnSpc>
            </a:pPr>
            <a:r>
              <a:rPr lang="fr-FR" sz="1700" i="1" dirty="0"/>
              <a:t>Le Grand Jeu</a:t>
            </a:r>
            <a:r>
              <a:rPr lang="fr-FR" sz="1700" dirty="0"/>
              <a:t> ; A suivre…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*Vers la Mandchourie à l’est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Menaçant ainsi la zone d’influence japonaise en expansion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Notamment en Corée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*Pour le Japon, la Russie, avec ses visées territoriales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Est une rivale </a:t>
            </a:r>
            <a:r>
              <a:rPr lang="fr-FR" sz="1700" u="sng" dirty="0"/>
              <a:t>directe</a:t>
            </a:r>
            <a:r>
              <a:rPr lang="fr-FR" sz="1700" dirty="0"/>
              <a:t> à son propre expansionnisme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*Donc…</a:t>
            </a:r>
          </a:p>
        </p:txBody>
      </p:sp>
      <p:pic>
        <p:nvPicPr>
          <p:cNvPr id="8" name="Image 7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6A4DAC3E-B3EB-9724-2BFF-AE9DFD62A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2E3C5486-A4EB-E6B7-5F45-2FF1E19A6162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DE8E6A4-EB64-1299-14A9-13BC8D207D29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43A2801-5DA0-5D5E-4AA1-FB2A2957787E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5160942-F6FF-42F2-B286-4EA73E8A33AF}"/>
              </a:ext>
            </a:extLst>
          </p:cNvPr>
          <p:cNvSpPr/>
          <p:nvPr/>
        </p:nvSpPr>
        <p:spPr>
          <a:xfrm>
            <a:off x="6683929" y="317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0488828-3711-B9B2-E698-38F8F0C15FC2}"/>
              </a:ext>
            </a:extLst>
          </p:cNvPr>
          <p:cNvSpPr/>
          <p:nvPr/>
        </p:nvSpPr>
        <p:spPr>
          <a:xfrm>
            <a:off x="9597596" y="1010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8F29068-5360-3A05-504B-37A427C8234D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887CE61-B2C2-54F8-6941-AFCD1FC8F8E9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8F71903-647B-3E51-481C-81DB74737A13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2D25C8D-8528-B3EE-6DE3-22B00BD16EC4}"/>
              </a:ext>
            </a:extLst>
          </p:cNvPr>
          <p:cNvSpPr/>
          <p:nvPr/>
        </p:nvSpPr>
        <p:spPr>
          <a:xfrm>
            <a:off x="7238110" y="3573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E08882F-2AE9-F263-6A57-350106CB06B5}"/>
              </a:ext>
            </a:extLst>
          </p:cNvPr>
          <p:cNvSpPr/>
          <p:nvPr/>
        </p:nvSpPr>
        <p:spPr>
          <a:xfrm>
            <a:off x="8969060" y="41002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D4E1B98-1695-AB3A-E697-4C9911EA03B0}"/>
              </a:ext>
            </a:extLst>
          </p:cNvPr>
          <p:cNvSpPr/>
          <p:nvPr/>
        </p:nvSpPr>
        <p:spPr>
          <a:xfrm>
            <a:off x="11118086" y="41002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58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5D9A3-D410-CE9F-7193-014DB6ED6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0ADAFE-0049-8294-32F7-24FD22D981AB}"/>
              </a:ext>
            </a:extLst>
          </p:cNvPr>
          <p:cNvSpPr/>
          <p:nvPr/>
        </p:nvSpPr>
        <p:spPr>
          <a:xfrm>
            <a:off x="66303" y="37367"/>
            <a:ext cx="6137549" cy="34393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dirty="0"/>
              <a:t>*1870-1910 : Quatre décennies d’une histoire complexe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Qui met en rivalité sur un territoire relativement limité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Mer jaune et mer du Japon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Des acteurs aux ambitions opposées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*Avec un Japon ayant des visées impérialistes</a:t>
            </a:r>
            <a:endParaRPr lang="fr-FR" sz="1600" dirty="0"/>
          </a:p>
          <a:p>
            <a:pPr>
              <a:lnSpc>
                <a:spcPct val="107000"/>
              </a:lnSpc>
            </a:pPr>
            <a:r>
              <a:rPr lang="fr-FR" sz="1700" dirty="0"/>
              <a:t>Et qui pour cela, devra affronter d’abord la Chine, puis la Russie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Sous l’arbitrage des puissances occidentales</a:t>
            </a:r>
          </a:p>
          <a:p>
            <a:pPr>
              <a:lnSpc>
                <a:spcPct val="107000"/>
              </a:lnSpc>
            </a:pPr>
            <a:endParaRPr lang="fr-FR" sz="1700" dirty="0"/>
          </a:p>
          <a:p>
            <a:pPr>
              <a:lnSpc>
                <a:spcPct val="107000"/>
              </a:lnSpc>
            </a:pPr>
            <a:r>
              <a:rPr lang="fr-FR" sz="1700" dirty="0"/>
              <a:t>*Et maintenant, le récit ; Un récit en </a:t>
            </a:r>
            <a:r>
              <a:rPr lang="fr-FR" sz="1700" u="sng" dirty="0"/>
              <a:t>neuf</a:t>
            </a:r>
            <a:r>
              <a:rPr lang="fr-FR" sz="1700" dirty="0"/>
              <a:t> temps…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En commençant en 1871</a:t>
            </a:r>
          </a:p>
          <a:p>
            <a:pPr>
              <a:lnSpc>
                <a:spcPct val="107000"/>
              </a:lnSpc>
            </a:pPr>
            <a:r>
              <a:rPr lang="fr-FR" sz="1700" dirty="0"/>
              <a:t>Par celui des relations </a:t>
            </a:r>
            <a:r>
              <a:rPr lang="fr-FR" sz="1700" i="1" dirty="0"/>
              <a:t>retrouvées</a:t>
            </a:r>
            <a:r>
              <a:rPr lang="fr-FR" sz="1700" dirty="0"/>
              <a:t> du Japon avec la Chine…</a:t>
            </a:r>
          </a:p>
        </p:txBody>
      </p:sp>
      <p:pic>
        <p:nvPicPr>
          <p:cNvPr id="2" name="Image 1" descr="Une image contenant texte, dessin, illustration, encre&#10;&#10;Le contenu généré par l’IA peut être incorrect.">
            <a:extLst>
              <a:ext uri="{FF2B5EF4-FFF2-40B4-BE49-F238E27FC236}">
                <a16:creationId xmlns:a16="http://schemas.microsoft.com/office/drawing/2014/main" id="{A5F3BDA2-3CEC-2D17-A377-F62C108C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3" t="63722" r="20122" b="2743"/>
          <a:stretch/>
        </p:blipFill>
        <p:spPr>
          <a:xfrm rot="5400000">
            <a:off x="6992393" y="-545508"/>
            <a:ext cx="4412315" cy="5767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4AD70684-7AAC-AB52-795B-7B80D0221056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9FA4F2E-056B-E878-AE9B-3E37EEA9537F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DFDB883-EC29-4ADD-6B1C-F9120A7F5838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67B39D-3E89-E8FC-373A-9B8842EF9371}"/>
              </a:ext>
            </a:extLst>
          </p:cNvPr>
          <p:cNvSpPr/>
          <p:nvPr/>
        </p:nvSpPr>
        <p:spPr>
          <a:xfrm>
            <a:off x="6683929" y="317492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774A35F-CC8E-051F-AE7C-827DE42B72B1}"/>
              </a:ext>
            </a:extLst>
          </p:cNvPr>
          <p:cNvSpPr/>
          <p:nvPr/>
        </p:nvSpPr>
        <p:spPr>
          <a:xfrm>
            <a:off x="9597596" y="10104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A197C0F-D737-633C-35E6-662D327BD231}"/>
              </a:ext>
            </a:extLst>
          </p:cNvPr>
          <p:cNvSpPr/>
          <p:nvPr/>
        </p:nvSpPr>
        <p:spPr>
          <a:xfrm>
            <a:off x="11449892" y="2866729"/>
            <a:ext cx="144016" cy="1223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B458C9A-488C-30A9-50FE-0276F62B0B40}"/>
              </a:ext>
            </a:extLst>
          </p:cNvPr>
          <p:cNvSpPr/>
          <p:nvPr/>
        </p:nvSpPr>
        <p:spPr>
          <a:xfrm>
            <a:off x="10997021" y="1675276"/>
            <a:ext cx="242130" cy="2255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1CDBB81-FDCB-52C9-ECA4-05D0A661DA1E}"/>
              </a:ext>
            </a:extLst>
          </p:cNvPr>
          <p:cNvSpPr/>
          <p:nvPr/>
        </p:nvSpPr>
        <p:spPr>
          <a:xfrm>
            <a:off x="10153980" y="1618901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987D35C-94D5-9290-8A37-AA1A01C55258}"/>
              </a:ext>
            </a:extLst>
          </p:cNvPr>
          <p:cNvSpPr/>
          <p:nvPr/>
        </p:nvSpPr>
        <p:spPr>
          <a:xfrm>
            <a:off x="7238110" y="357331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C2B22D8-D067-F95C-A2A0-A49F93E8E66F}"/>
              </a:ext>
            </a:extLst>
          </p:cNvPr>
          <p:cNvSpPr/>
          <p:nvPr/>
        </p:nvSpPr>
        <p:spPr>
          <a:xfrm>
            <a:off x="8969060" y="41002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BAC4645-300B-54C0-C6A2-9F0CD58F0FDD}"/>
              </a:ext>
            </a:extLst>
          </p:cNvPr>
          <p:cNvSpPr/>
          <p:nvPr/>
        </p:nvSpPr>
        <p:spPr>
          <a:xfrm>
            <a:off x="11118086" y="41002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12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731" y="207499"/>
            <a:ext cx="7658669" cy="5622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1) 1871-1879 : Début de l’impérialisme japonais : Traité de paix et d’amitié avec la Chine ; Raid sur Taïwan ; Annexion des îles Ryükyü et d’Okinawa</a:t>
            </a:r>
          </a:p>
          <a:p>
            <a:endParaRPr lang="fr-FR" sz="1700" dirty="0"/>
          </a:p>
          <a:p>
            <a:r>
              <a:rPr lang="fr-FR" sz="1700" dirty="0"/>
              <a:t>1) 1871-74 : Le Japon et la Chine…</a:t>
            </a:r>
          </a:p>
          <a:p>
            <a:endParaRPr lang="fr-FR" sz="1700" dirty="0"/>
          </a:p>
          <a:p>
            <a:r>
              <a:rPr lang="fr-FR" sz="1700" dirty="0"/>
              <a:t>*Sept. 1871 : Traité de paix et d’amitié avec la Chine</a:t>
            </a:r>
          </a:p>
          <a:p>
            <a:r>
              <a:rPr lang="fr-FR" sz="1700" dirty="0"/>
              <a:t>Donc, pas un </a:t>
            </a:r>
            <a:r>
              <a:rPr lang="fr-FR" sz="1700" i="1" dirty="0"/>
              <a:t>traité inégal</a:t>
            </a:r>
            <a:r>
              <a:rPr lang="fr-FR" sz="1700" dirty="0"/>
              <a:t> ; Et donc pas de privilèges </a:t>
            </a:r>
            <a:r>
              <a:rPr lang="fr-FR" sz="1600" dirty="0"/>
              <a:t>commerciaux et extraterritoriaux</a:t>
            </a:r>
          </a:p>
          <a:p>
            <a:r>
              <a:rPr lang="fr-FR" sz="1700" dirty="0"/>
              <a:t>Semblables à ceux accordés aux puissances occidentales…</a:t>
            </a:r>
          </a:p>
          <a:p>
            <a:endParaRPr lang="fr-FR" sz="1700" dirty="0"/>
          </a:p>
          <a:p>
            <a:r>
              <a:rPr lang="fr-FR" sz="1700" dirty="0"/>
              <a:t>Mais au moins un traité après des siècles de non-relation ; Et surtout </a:t>
            </a:r>
            <a:r>
              <a:rPr lang="fr-FR" sz="1700" i="1" dirty="0"/>
              <a:t>d’égal à égal</a:t>
            </a:r>
          </a:p>
          <a:p>
            <a:r>
              <a:rPr lang="fr-FR" sz="1700" dirty="0"/>
              <a:t>Mais très vite, un incident va perturber cette nouvelle entente…</a:t>
            </a:r>
          </a:p>
          <a:p>
            <a:endParaRPr lang="fr-FR" sz="1700" dirty="0"/>
          </a:p>
          <a:p>
            <a:r>
              <a:rPr lang="fr-FR" sz="1700" dirty="0"/>
              <a:t>*Déc. 1871 : Incident de </a:t>
            </a:r>
            <a:r>
              <a:rPr lang="fr-FR" sz="1700" dirty="0" err="1"/>
              <a:t>Mudan</a:t>
            </a:r>
            <a:r>
              <a:rPr lang="fr-FR" sz="1700" dirty="0"/>
              <a:t>, au sud de Taïwan</a:t>
            </a:r>
          </a:p>
          <a:p>
            <a:r>
              <a:rPr lang="fr-FR" sz="1700" dirty="0"/>
              <a:t>Des marins du royaume de Ryükyü rescapés d’un naufrage</a:t>
            </a:r>
          </a:p>
          <a:p>
            <a:r>
              <a:rPr lang="fr-FR" sz="1700" dirty="0"/>
              <a:t>Sont massacrés par les aborigènes de l’île</a:t>
            </a:r>
          </a:p>
          <a:p>
            <a:endParaRPr lang="fr-FR" sz="1700" dirty="0"/>
          </a:p>
          <a:p>
            <a:r>
              <a:rPr lang="fr-FR" sz="1700" dirty="0"/>
              <a:t>*1872 : Le Japon déclare que les Ryükyü sont une </a:t>
            </a:r>
            <a:r>
              <a:rPr lang="fr-FR" sz="1700" i="1" dirty="0"/>
              <a:t>terre japonaise</a:t>
            </a:r>
          </a:p>
          <a:p>
            <a:r>
              <a:rPr lang="fr-FR" sz="1700" dirty="0"/>
              <a:t>Et il réclame réparation à la Chine qui refuse</a:t>
            </a:r>
          </a:p>
          <a:p>
            <a:r>
              <a:rPr lang="fr-FR" sz="1700" dirty="0"/>
              <a:t>Arguant que les aborigènes de Taïwan lui sont insoumis (!)</a:t>
            </a:r>
          </a:p>
          <a:p>
            <a:endParaRPr lang="fr-FR" sz="1700" dirty="0"/>
          </a:p>
          <a:p>
            <a:r>
              <a:rPr lang="fr-FR" sz="1700" dirty="0"/>
              <a:t>*En réponse…</a:t>
            </a:r>
          </a:p>
        </p:txBody>
      </p:sp>
      <p:pic>
        <p:nvPicPr>
          <p:cNvPr id="11" name="Image 10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90645B6B-EB9A-524C-6F63-E4C7C7B24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8700" r="19736" b="48293"/>
          <a:stretch/>
        </p:blipFill>
        <p:spPr>
          <a:xfrm rot="16200000">
            <a:off x="6673097" y="1350702"/>
            <a:ext cx="6638290" cy="41720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78C4C45-3012-043E-0A7A-7A6CB4CECE9F}"/>
              </a:ext>
            </a:extLst>
          </p:cNvPr>
          <p:cNvSpPr/>
          <p:nvPr/>
        </p:nvSpPr>
        <p:spPr>
          <a:xfrm>
            <a:off x="9322261" y="59470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B919A86-4D96-BBCD-6C37-80CD65EBB46F}"/>
              </a:ext>
            </a:extLst>
          </p:cNvPr>
          <p:cNvSpPr/>
          <p:nvPr/>
        </p:nvSpPr>
        <p:spPr>
          <a:xfrm>
            <a:off x="11374582" y="3107708"/>
            <a:ext cx="242130" cy="22550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CECACF-35F5-6324-5C68-BC843946E732}"/>
              </a:ext>
            </a:extLst>
          </p:cNvPr>
          <p:cNvSpPr/>
          <p:nvPr/>
        </p:nvSpPr>
        <p:spPr>
          <a:xfrm>
            <a:off x="8409709" y="3316249"/>
            <a:ext cx="242130" cy="2255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922B16-B5C8-CBD4-2665-373E43F4BF5C}"/>
              </a:ext>
            </a:extLst>
          </p:cNvPr>
          <p:cNvSpPr/>
          <p:nvPr/>
        </p:nvSpPr>
        <p:spPr>
          <a:xfrm>
            <a:off x="9771080" y="3429000"/>
            <a:ext cx="242130" cy="22550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C172C25-D458-4C8B-C699-56B4CBF40D9E}"/>
              </a:ext>
            </a:extLst>
          </p:cNvPr>
          <p:cNvSpPr/>
          <p:nvPr/>
        </p:nvSpPr>
        <p:spPr>
          <a:xfrm>
            <a:off x="8797636" y="586903"/>
            <a:ext cx="242130" cy="22550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CA62844-2D0C-3D6C-8C13-291B1EB5D8D0}"/>
              </a:ext>
            </a:extLst>
          </p:cNvPr>
          <p:cNvCxnSpPr>
            <a:cxnSpLocks/>
            <a:endCxn id="12" idx="6"/>
          </p:cNvCxnSpPr>
          <p:nvPr/>
        </p:nvCxnSpPr>
        <p:spPr>
          <a:xfrm flipH="1">
            <a:off x="9466277" y="5243274"/>
            <a:ext cx="771651" cy="7649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9677D4AC-6856-982F-C85D-1858ED1CEE5D}"/>
              </a:ext>
            </a:extLst>
          </p:cNvPr>
          <p:cNvSpPr/>
          <p:nvPr/>
        </p:nvSpPr>
        <p:spPr>
          <a:xfrm>
            <a:off x="10216837" y="51388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360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94383</TotalTime>
  <Words>6102</Words>
  <Application>Microsoft Office PowerPoint</Application>
  <PresentationFormat>Grand écran</PresentationFormat>
  <Paragraphs>783</Paragraphs>
  <Slides>45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1" baseType="lpstr">
      <vt:lpstr>Aptos</vt:lpstr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742</cp:revision>
  <dcterms:created xsi:type="dcterms:W3CDTF">2023-07-15T08:08:34Z</dcterms:created>
  <dcterms:modified xsi:type="dcterms:W3CDTF">2025-10-14T10:23:00Z</dcterms:modified>
</cp:coreProperties>
</file>