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13527" r:id="rId2"/>
    <p:sldId id="13502" r:id="rId3"/>
    <p:sldId id="13377" r:id="rId4"/>
    <p:sldId id="13520" r:id="rId5"/>
    <p:sldId id="13514" r:id="rId6"/>
    <p:sldId id="13522" r:id="rId7"/>
    <p:sldId id="13521" r:id="rId8"/>
    <p:sldId id="13511" r:id="rId9"/>
    <p:sldId id="13512" r:id="rId10"/>
    <p:sldId id="1005" r:id="rId11"/>
    <p:sldId id="13390" r:id="rId12"/>
    <p:sldId id="13378" r:id="rId13"/>
    <p:sldId id="13379" r:id="rId14"/>
    <p:sldId id="13389" r:id="rId15"/>
    <p:sldId id="13509" r:id="rId16"/>
    <p:sldId id="13380" r:id="rId17"/>
    <p:sldId id="13440" r:id="rId18"/>
    <p:sldId id="964" r:id="rId19"/>
    <p:sldId id="13382" r:id="rId20"/>
    <p:sldId id="12604" r:id="rId21"/>
    <p:sldId id="13392" r:id="rId22"/>
    <p:sldId id="13393" r:id="rId23"/>
    <p:sldId id="13383" r:id="rId24"/>
    <p:sldId id="13394" r:id="rId25"/>
    <p:sldId id="13385" r:id="rId26"/>
    <p:sldId id="13386" r:id="rId27"/>
    <p:sldId id="13384" r:id="rId28"/>
    <p:sldId id="13387" r:id="rId29"/>
    <p:sldId id="13388" r:id="rId30"/>
    <p:sldId id="13515" r:id="rId31"/>
    <p:sldId id="13516" r:id="rId32"/>
    <p:sldId id="13395" r:id="rId33"/>
    <p:sldId id="13398" r:id="rId34"/>
    <p:sldId id="965" r:id="rId35"/>
    <p:sldId id="13396" r:id="rId36"/>
    <p:sldId id="13441" r:id="rId37"/>
    <p:sldId id="13432" r:id="rId38"/>
    <p:sldId id="966" r:id="rId39"/>
    <p:sldId id="967" r:id="rId40"/>
    <p:sldId id="13397" r:id="rId41"/>
    <p:sldId id="13399" r:id="rId42"/>
    <p:sldId id="13505" r:id="rId43"/>
    <p:sldId id="13442" r:id="rId44"/>
    <p:sldId id="13443" r:id="rId45"/>
    <p:sldId id="13400" r:id="rId46"/>
    <p:sldId id="13444" r:id="rId47"/>
    <p:sldId id="13462" r:id="rId48"/>
    <p:sldId id="13401" r:id="rId49"/>
    <p:sldId id="13402" r:id="rId50"/>
    <p:sldId id="1006" r:id="rId51"/>
    <p:sldId id="13403" r:id="rId52"/>
    <p:sldId id="13407" r:id="rId53"/>
    <p:sldId id="968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B568F-F052-4819-8218-B3F578174A09}" v="2" dt="2025-06-10T10:42:32.563"/>
    <p1510:client id="{3C8E9C73-3296-4C6B-B58E-2389177D7177}" v="4" dt="2025-06-10T10:48:45.608"/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3C8E9C73-3296-4C6B-B58E-2389177D7177}"/>
    <pc:docChg chg="undo redo custSel addSld delSld modSld">
      <pc:chgData name="Christophe JENTA" userId="8d1209f4831e9c53" providerId="LiveId" clId="{3C8E9C73-3296-4C6B-B58E-2389177D7177}" dt="2025-06-10T10:56:25.218" v="20" actId="47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  <pc:picChg chg="del">
          <ac:chgData name="Christophe JENTA" userId="8d1209f4831e9c53" providerId="LiveId" clId="{3C8E9C73-3296-4C6B-B58E-2389177D7177}" dt="2025-06-10T10:48:44.896" v="14" actId="478"/>
          <ac:picMkLst>
            <pc:docMk/>
            <pc:sldMk cId="2442379234" sldId="966"/>
            <ac:picMk id="1026" creationId="{00000000-0000-0000-0000-000000000000}"/>
          </ac:picMkLst>
        </pc:picChg>
        <pc:picChg chg="del">
          <ac:chgData name="Christophe JENTA" userId="8d1209f4831e9c53" providerId="LiveId" clId="{3C8E9C73-3296-4C6B-B58E-2389177D7177}" dt="2025-06-10T10:48:45.608" v="15" actId="478"/>
          <ac:picMkLst>
            <pc:docMk/>
            <pc:sldMk cId="2442379234" sldId="966"/>
            <ac:picMk id="1028" creationId="{00000000-0000-0000-0000-0000000000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 del">
        <pc:chgData name="Christophe JENTA" userId="8d1209f4831e9c53" providerId="LiveId" clId="{3C8E9C73-3296-4C6B-B58E-2389177D7177}" dt="2025-06-10T10:56:25.218" v="20" actId="47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 del">
        <pc:chgData name="Christophe JENTA" userId="8d1209f4831e9c53" providerId="LiveId" clId="{3C8E9C73-3296-4C6B-B58E-2389177D7177}" dt="2025-06-10T10:56:25.218" v="20" actId="47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  <pc:picChg chg="del">
          <ac:chgData name="Christophe JENTA" userId="8d1209f4831e9c53" providerId="LiveId" clId="{3C8E9C73-3296-4C6B-B58E-2389177D7177}" dt="2025-06-10T10:48:32.117" v="9" actId="478"/>
          <ac:picMkLst>
            <pc:docMk/>
            <pc:sldMk cId="3912159923" sldId="13383"/>
            <ac:picMk id="3" creationId="{B4CC7A68-B310-384A-15EE-975DCB80AF40}"/>
          </ac:picMkLst>
        </pc:picChg>
        <pc:picChg chg="del">
          <ac:chgData name="Christophe JENTA" userId="8d1209f4831e9c53" providerId="LiveId" clId="{3C8E9C73-3296-4C6B-B58E-2389177D7177}" dt="2025-06-10T10:48:31.625" v="8" actId="478"/>
          <ac:picMkLst>
            <pc:docMk/>
            <pc:sldMk cId="3912159923" sldId="13383"/>
            <ac:picMk id="7" creationId="{C588DD7A-7885-BE39-6809-D914B11E973F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  <pc:picChg chg="del">
          <ac:chgData name="Christophe JENTA" userId="8d1209f4831e9c53" providerId="LiveId" clId="{3C8E9C73-3296-4C6B-B58E-2389177D7177}" dt="2025-06-10T10:48:35.345" v="11" actId="478"/>
          <ac:picMkLst>
            <pc:docMk/>
            <pc:sldMk cId="2148736882" sldId="13386"/>
            <ac:picMk id="16" creationId="{6D66B568-D2AF-F6BF-1E75-A65BEBAF2D45}"/>
          </ac:picMkLst>
        </pc:picChg>
        <pc:picChg chg="del">
          <ac:chgData name="Christophe JENTA" userId="8d1209f4831e9c53" providerId="LiveId" clId="{3C8E9C73-3296-4C6B-B58E-2389177D7177}" dt="2025-06-10T10:48:34.551" v="10" actId="478"/>
          <ac:picMkLst>
            <pc:docMk/>
            <pc:sldMk cId="2148736882" sldId="13386"/>
            <ac:picMk id="19" creationId="{ECF1B5EC-18F2-8194-6864-1E1201D1D7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  <pc:picChg chg="del">
          <ac:chgData name="Christophe JENTA" userId="8d1209f4831e9c53" providerId="LiveId" clId="{3C8E9C73-3296-4C6B-B58E-2389177D7177}" dt="2025-06-10T10:48:16.645" v="4" actId="478"/>
          <ac:picMkLst>
            <pc:docMk/>
            <pc:sldMk cId="2364046885" sldId="13390"/>
            <ac:picMk id="13" creationId="{2FCB5CE8-1F0D-CC43-F7BF-AEF8A435C2DC}"/>
          </ac:picMkLst>
        </pc:picChg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  <pc:picChg chg="del">
          <ac:chgData name="Christophe JENTA" userId="8d1209f4831e9c53" providerId="LiveId" clId="{3C8E9C73-3296-4C6B-B58E-2389177D7177}" dt="2025-06-10T10:48:29.316" v="7" actId="478"/>
          <ac:picMkLst>
            <pc:docMk/>
            <pc:sldMk cId="1533061526" sldId="13392"/>
            <ac:picMk id="11" creationId="{928C9D8E-9422-68F4-D9A8-6417E5F1B4BE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  <pc:picChg chg="del">
          <ac:chgData name="Christophe JENTA" userId="8d1209f4831e9c53" providerId="LiveId" clId="{3C8E9C73-3296-4C6B-B58E-2389177D7177}" dt="2025-06-10T10:48:39.032" v="12" actId="478"/>
          <ac:picMkLst>
            <pc:docMk/>
            <pc:sldMk cId="2332704537" sldId="13395"/>
            <ac:picMk id="27" creationId="{2F1FA91F-FDBF-35E6-6FBA-F82E64CBFF0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  <pc:picChg chg="del">
          <ac:chgData name="Christophe JENTA" userId="8d1209f4831e9c53" providerId="LiveId" clId="{3C8E9C73-3296-4C6B-B58E-2389177D7177}" dt="2025-06-10T10:48:40.545" v="13" actId="478"/>
          <ac:picMkLst>
            <pc:docMk/>
            <pc:sldMk cId="49757820" sldId="13398"/>
            <ac:picMk id="3" creationId="{DA55C9C2-D0FC-9BE6-EB68-4D12E050057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  <pc:picChg chg="del mod">
          <ac:chgData name="Christophe JENTA" userId="8d1209f4831e9c53" providerId="LiveId" clId="{3C8E9C73-3296-4C6B-B58E-2389177D7177}" dt="2025-06-10T10:48:57.221" v="17" actId="478"/>
          <ac:picMkLst>
            <pc:docMk/>
            <pc:sldMk cId="2212204666" sldId="13407"/>
            <ac:picMk id="9" creationId="{23F8BC84-7EA3-273B-3506-F868B5B8104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  <pc:picChg chg="del">
          <ac:chgData name="Christophe JENTA" userId="8d1209f4831e9c53" providerId="LiveId" clId="{3C8E9C73-3296-4C6B-B58E-2389177D7177}" dt="2025-06-10T10:48:24.275" v="6" actId="478"/>
          <ac:picMkLst>
            <pc:docMk/>
            <pc:sldMk cId="792756286" sldId="13440"/>
            <ac:picMk id="9" creationId="{1A8D3DBF-9A6B-359E-EF6C-C7DDA51A50E5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 del">
        <pc:chgData name="Christophe JENTA" userId="8d1209f4831e9c53" providerId="LiveId" clId="{3C8E9C73-3296-4C6B-B58E-2389177D7177}" dt="2025-06-10T10:56:25.218" v="20" actId="47"/>
        <pc:sldMkLst>
          <pc:docMk/>
          <pc:sldMk cId="3384410676" sldId="13473"/>
        </pc:sldMkLst>
      </pc:sldChg>
      <pc:sldChg chg="add del">
        <pc:chgData name="Christophe JENTA" userId="8d1209f4831e9c53" providerId="LiveId" clId="{3C8E9C73-3296-4C6B-B58E-2389177D7177}" dt="2025-06-10T10:56:25.218" v="20" actId="47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0" creationId="{2719463C-8CA9-0943-262B-868350397310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2" creationId="{CBDB440C-1AFF-6E71-D110-6B9433098CD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3" creationId="{4FFDA083-7E57-6F94-B166-5A9783F28FC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4" creationId="{19725CF6-6137-50D5-AB37-FBB891AE9DD9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  <pc:picChg chg="del">
          <ac:chgData name="Christophe JENTA" userId="8d1209f4831e9c53" providerId="LiveId" clId="{3C8E9C73-3296-4C6B-B58E-2389177D7177}" dt="2025-06-10T10:48:13.507" v="3" actId="478"/>
          <ac:picMkLst>
            <pc:docMk/>
            <pc:sldMk cId="2249852910" sldId="13521"/>
            <ac:picMk id="10" creationId="{D7ED2C55-AB10-8840-7026-E3BB94A8965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  <pc:picChg chg="del">
          <ac:chgData name="Christophe JENTA" userId="8d1209f4831e9c53" providerId="LiveId" clId="{37FB568F-F052-4819-8218-B3F578174A09}" dt="2025-06-10T10:43:16.212" v="17" actId="478"/>
          <ac:picMkLst>
            <pc:docMk/>
            <pc:sldMk cId="1988468440" sldId="12605"/>
            <ac:picMk id="45" creationId="{FCD96E9F-BA23-0C8E-EDC0-E471FAE3C1D8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  <pc:picChg chg="del">
          <ac:chgData name="Christophe JENTA" userId="8d1209f4831e9c53" providerId="LiveId" clId="{37FB568F-F052-4819-8218-B3F578174A09}" dt="2025-06-10T10:43:21.798" v="19" actId="478"/>
          <ac:picMkLst>
            <pc:docMk/>
            <pc:sldMk cId="520289311" sldId="12611"/>
            <ac:picMk id="8" creationId="{052CE87C-123D-EDDC-B7AA-F17CE7E9D297}"/>
          </ac:picMkLst>
        </pc:picChg>
        <pc:picChg chg="del">
          <ac:chgData name="Christophe JENTA" userId="8d1209f4831e9c53" providerId="LiveId" clId="{37FB568F-F052-4819-8218-B3F578174A09}" dt="2025-06-10T10:43:22.422" v="20" actId="478"/>
          <ac:picMkLst>
            <pc:docMk/>
            <pc:sldMk cId="520289311" sldId="12611"/>
            <ac:picMk id="9" creationId="{F2C4E089-CD23-CE87-FAFA-CBAF63633FB9}"/>
          </ac:picMkLst>
        </pc:picChg>
        <pc:picChg chg="del">
          <ac:chgData name="Christophe JENTA" userId="8d1209f4831e9c53" providerId="LiveId" clId="{37FB568F-F052-4819-8218-B3F578174A09}" dt="2025-06-10T10:43:20.793" v="18" actId="478"/>
          <ac:picMkLst>
            <pc:docMk/>
            <pc:sldMk cId="520289311" sldId="12611"/>
            <ac:picMk id="10" creationId="{2D8DBB8B-B24D-06A3-BCDD-11E1A1A114EF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  <pc:picChg chg="del">
          <ac:chgData name="Christophe JENTA" userId="8d1209f4831e9c53" providerId="LiveId" clId="{37FB568F-F052-4819-8218-B3F578174A09}" dt="2025-06-10T10:42:59.561" v="8" actId="478"/>
          <ac:picMkLst>
            <pc:docMk/>
            <pc:sldMk cId="2437782784" sldId="13140"/>
            <ac:picMk id="18" creationId="{8663759A-8FDD-7BAF-5007-0D48C8DF941D}"/>
          </ac:picMkLst>
        </pc:picChg>
        <pc:picChg chg="del">
          <ac:chgData name="Christophe JENTA" userId="8d1209f4831e9c53" providerId="LiveId" clId="{37FB568F-F052-4819-8218-B3F578174A09}" dt="2025-06-10T10:42:58.906" v="7" actId="478"/>
          <ac:picMkLst>
            <pc:docMk/>
            <pc:sldMk cId="2437782784" sldId="13140"/>
            <ac:picMk id="19" creationId="{CDC7BB1A-FE15-54FC-C89D-CB7E81473D3D}"/>
          </ac:picMkLst>
        </pc:picChg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  <pc:picChg chg="del">
          <ac:chgData name="Christophe JENTA" userId="8d1209f4831e9c53" providerId="LiveId" clId="{37FB568F-F052-4819-8218-B3F578174A09}" dt="2025-06-10T10:43:00.629" v="9" actId="478"/>
          <ac:picMkLst>
            <pc:docMk/>
            <pc:sldMk cId="1542721837" sldId="13142"/>
            <ac:picMk id="10" creationId="{2E6DED5E-DA5A-49FD-C32A-D9607F46C21E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  <pc:picChg chg="del">
          <ac:chgData name="Christophe JENTA" userId="8d1209f4831e9c53" providerId="LiveId" clId="{37FB568F-F052-4819-8218-B3F578174A09}" dt="2025-06-10T10:43:05.756" v="13" actId="478"/>
          <ac:picMkLst>
            <pc:docMk/>
            <pc:sldMk cId="2631628354" sldId="13180"/>
            <ac:picMk id="7" creationId="{1809DD9F-16B4-4EF7-A913-1B684A608C58}"/>
          </ac:picMkLst>
        </pc:picChg>
        <pc:picChg chg="del">
          <ac:chgData name="Christophe JENTA" userId="8d1209f4831e9c53" providerId="LiveId" clId="{37FB568F-F052-4819-8218-B3F578174A09}" dt="2025-06-10T10:43:05.092" v="12" actId="478"/>
          <ac:picMkLst>
            <pc:docMk/>
            <pc:sldMk cId="2631628354" sldId="13180"/>
            <ac:picMk id="13" creationId="{852AE4A4-60AA-C32B-CBCF-3995E3AC0536}"/>
          </ac:picMkLst>
        </pc:picChg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  <pc:picChg chg="del">
          <ac:chgData name="Christophe JENTA" userId="8d1209f4831e9c53" providerId="LiveId" clId="{37FB568F-F052-4819-8218-B3F578174A09}" dt="2025-06-10T10:43:08" v="15" actId="478"/>
          <ac:picMkLst>
            <pc:docMk/>
            <pc:sldMk cId="645010697" sldId="13181"/>
            <ac:picMk id="17" creationId="{6FB38D1A-88EC-6C28-B33B-E2EF18AB5C7A}"/>
          </ac:picMkLst>
        </pc:picChg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  <pc:picChg chg="del">
          <ac:chgData name="Christophe JENTA" userId="8d1209f4831e9c53" providerId="LiveId" clId="{37FB568F-F052-4819-8218-B3F578174A09}" dt="2025-06-10T10:43:06.934" v="14" actId="478"/>
          <ac:picMkLst>
            <pc:docMk/>
            <pc:sldMk cId="2362548557" sldId="13182"/>
            <ac:picMk id="16" creationId="{ABC0C915-13AB-9FD8-D7AA-F8D0BABD639F}"/>
          </ac:picMkLst>
        </pc:picChg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  <pc:picChg chg="del">
          <ac:chgData name="Christophe JENTA" userId="8d1209f4831e9c53" providerId="LiveId" clId="{37FB568F-F052-4819-8218-B3F578174A09}" dt="2025-06-10T10:43:23.779" v="21" actId="478"/>
          <ac:picMkLst>
            <pc:docMk/>
            <pc:sldMk cId="2299339616" sldId="13183"/>
            <ac:picMk id="46" creationId="{0943D8DE-E29C-C608-A56B-39E9F3FACC5F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  <pc:picChg chg="del">
          <ac:chgData name="Christophe JENTA" userId="8d1209f4831e9c53" providerId="LiveId" clId="{37FB568F-F052-4819-8218-B3F578174A09}" dt="2025-06-10T10:43:02.839" v="10" actId="478"/>
          <ac:picMkLst>
            <pc:docMk/>
            <pc:sldMk cId="3323752398" sldId="13261"/>
            <ac:picMk id="5" creationId="{08CDE6DB-B386-DA61-C934-EB8D8E49D7F3}"/>
          </ac:picMkLst>
        </pc:picChg>
        <pc:picChg chg="del">
          <ac:chgData name="Christophe JENTA" userId="8d1209f4831e9c53" providerId="LiveId" clId="{37FB568F-F052-4819-8218-B3F578174A09}" dt="2025-06-10T10:43:03.644" v="11" actId="478"/>
          <ac:picMkLst>
            <pc:docMk/>
            <pc:sldMk cId="3323752398" sldId="13261"/>
            <ac:picMk id="7" creationId="{720B008C-EC5C-42D2-8B50-6C0BDA3FE474}"/>
          </ac:picMkLst>
        </pc:picChg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  <pc:picChg chg="del">
          <ac:chgData name="Christophe JENTA" userId="8d1209f4831e9c53" providerId="LiveId" clId="{37FB568F-F052-4819-8218-B3F578174A09}" dt="2025-06-10T10:43:12.004" v="16" actId="478"/>
          <ac:picMkLst>
            <pc:docMk/>
            <pc:sldMk cId="1159644968" sldId="13262"/>
            <ac:picMk id="16" creationId="{976B360D-31FB-9C51-23BE-15FC5C92B49B}"/>
          </ac:picMkLst>
        </pc:picChg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  <pc:picChg chg="del">
          <ac:chgData name="Christophe JENTA" userId="8d1209f4831e9c53" providerId="LiveId" clId="{37FB568F-F052-4819-8218-B3F578174A09}" dt="2025-06-10T10:43:25.003" v="22" actId="478"/>
          <ac:picMkLst>
            <pc:docMk/>
            <pc:sldMk cId="3747429759" sldId="13263"/>
            <ac:picMk id="4" creationId="{913F62E8-13FA-6394-450E-B12DA4FFC756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  <pc:spChg chg="mod">
          <ac:chgData name="Christophe JENTA" userId="8d1209f4831e9c53" providerId="LiveId" clId="{37FB568F-F052-4819-8218-B3F578174A09}" dt="2025-06-10T10:41:42.084" v="0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  <pc:picChg chg="del">
          <ac:chgData name="Christophe JENTA" userId="8d1209f4831e9c53" providerId="LiveId" clId="{37FB568F-F052-4819-8218-B3F578174A09}" dt="2025-06-10T10:42:54.481" v="5" actId="478"/>
          <ac:picMkLst>
            <pc:docMk/>
            <pc:sldMk cId="1706699578" sldId="13349"/>
            <ac:picMk id="7" creationId="{608C1123-ACA0-AA3A-A7C5-F68B64756D1B}"/>
          </ac:picMkLst>
        </pc:picChg>
        <pc:picChg chg="del">
          <ac:chgData name="Christophe JENTA" userId="8d1209f4831e9c53" providerId="LiveId" clId="{37FB568F-F052-4819-8218-B3F578174A09}" dt="2025-06-10T10:42:53.920" v="4" actId="478"/>
          <ac:picMkLst>
            <pc:docMk/>
            <pc:sldMk cId="1706699578" sldId="13349"/>
            <ac:picMk id="9" creationId="{2D9597A2-368E-741B-9BE9-47D90427E9A2}"/>
          </ac:picMkLst>
        </pc:picChg>
        <pc:picChg chg="del">
          <ac:chgData name="Christophe JENTA" userId="8d1209f4831e9c53" providerId="LiveId" clId="{37FB568F-F052-4819-8218-B3F578174A09}" dt="2025-06-10T10:42:55.316" v="6" actId="478"/>
          <ac:picMkLst>
            <pc:docMk/>
            <pc:sldMk cId="1706699578" sldId="13349"/>
            <ac:picMk id="11" creationId="{272FA32A-27EF-3448-483E-23E44D776753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DCFD-2F75-E880-C802-BDE09E1F2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2B5F90-DF83-FE6D-585A-805813F74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ECA12C-4EA0-37D2-EC0A-1E0AC8A02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E8D1A9-E4A7-DC20-34D6-B71C211ED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11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E071-966F-3E77-4085-3D378B849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7E618C-A336-F445-DFCC-2A269911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30 septembre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49B95A-7D33-2063-42B7-4108D704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44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036" y="207499"/>
            <a:ext cx="7604364" cy="53612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1871-1879 : Début de l’impérialisme japonais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Traité de paix et d’amitié avec la Chine ; Annexion des îles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Ryukyu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d’Okinawa</a:t>
            </a:r>
          </a:p>
          <a:p>
            <a:endParaRPr lang="fr-FR" sz="1700" dirty="0"/>
          </a:p>
          <a:p>
            <a:r>
              <a:rPr lang="fr-FR" sz="1700" dirty="0"/>
              <a:t>1) Le Japon et la Chine…</a:t>
            </a:r>
          </a:p>
          <a:p>
            <a:endParaRPr lang="fr-FR" sz="1700" dirty="0"/>
          </a:p>
          <a:p>
            <a:r>
              <a:rPr lang="fr-FR" sz="1700" dirty="0"/>
              <a:t>*Sept. 1871 : Traité de paix et d’amitié avec la Chine</a:t>
            </a:r>
          </a:p>
          <a:p>
            <a:r>
              <a:rPr lang="fr-FR" sz="1700" dirty="0"/>
              <a:t>Pas un </a:t>
            </a:r>
            <a:r>
              <a:rPr lang="fr-FR" sz="1700" i="1" dirty="0"/>
              <a:t>traité inégal</a:t>
            </a:r>
            <a:r>
              <a:rPr lang="fr-FR" sz="1700" dirty="0"/>
              <a:t> ; Et donc pas de privilèges commerciaux et extraterritoriaux</a:t>
            </a:r>
          </a:p>
          <a:p>
            <a:r>
              <a:rPr lang="fr-FR" sz="1700" dirty="0"/>
              <a:t>Semblables à ceux accordés aux puissances occidentales</a:t>
            </a:r>
          </a:p>
          <a:p>
            <a:r>
              <a:rPr lang="fr-FR" sz="1700" dirty="0"/>
              <a:t>Mais au moins un traité après des siècles de non-relation ; Et surtout </a:t>
            </a:r>
            <a:r>
              <a:rPr lang="fr-FR" sz="1700" i="1" dirty="0"/>
              <a:t>d’égal à égal</a:t>
            </a:r>
          </a:p>
          <a:p>
            <a:r>
              <a:rPr lang="fr-FR" sz="1700" dirty="0"/>
              <a:t>Mais très vite, un incident va perturber cette nouvelle entente…</a:t>
            </a:r>
          </a:p>
          <a:p>
            <a:endParaRPr lang="fr-FR" sz="1700" dirty="0"/>
          </a:p>
          <a:p>
            <a:r>
              <a:rPr lang="fr-FR" sz="1700" dirty="0"/>
              <a:t>*Déc. 1871 : Incident de </a:t>
            </a:r>
            <a:r>
              <a:rPr lang="fr-FR" sz="1700" dirty="0" err="1"/>
              <a:t>Mudan</a:t>
            </a:r>
            <a:r>
              <a:rPr lang="fr-FR" sz="1700" dirty="0"/>
              <a:t> à Taïwan</a:t>
            </a:r>
          </a:p>
          <a:p>
            <a:r>
              <a:rPr lang="fr-FR" sz="1700" dirty="0"/>
              <a:t>Des marins du royaume de Ryükyü rescapés d’un naufrage</a:t>
            </a:r>
          </a:p>
          <a:p>
            <a:r>
              <a:rPr lang="fr-FR" sz="1700" dirty="0"/>
              <a:t>Sont massacrés par les aborigènes de l’île</a:t>
            </a:r>
          </a:p>
          <a:p>
            <a:endParaRPr lang="fr-FR" sz="1700" dirty="0"/>
          </a:p>
          <a:p>
            <a:r>
              <a:rPr lang="fr-FR" sz="1700" dirty="0"/>
              <a:t>*1872 : Le Japon déclare que les Ryükyü sont une terre japonaise</a:t>
            </a:r>
          </a:p>
          <a:p>
            <a:r>
              <a:rPr lang="fr-FR" sz="1700" dirty="0"/>
              <a:t>Et il réclame réparation à la Chine qui refuse</a:t>
            </a:r>
          </a:p>
          <a:p>
            <a:r>
              <a:rPr lang="fr-FR" sz="1700" dirty="0"/>
              <a:t>Arguant que les aborigènes de Taïwan lui sont insoumis</a:t>
            </a:r>
          </a:p>
          <a:p>
            <a:endParaRPr lang="fr-FR" sz="1700" dirty="0"/>
          </a:p>
          <a:p>
            <a:r>
              <a:rPr lang="fr-FR" sz="1700" dirty="0"/>
              <a:t>*En réponse…</a:t>
            </a:r>
          </a:p>
        </p:txBody>
      </p:sp>
      <p:pic>
        <p:nvPicPr>
          <p:cNvPr id="11" name="Image 10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90645B6B-EB9A-524C-6F63-E4C7C7B24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78C4C45-3012-043E-0A7A-7A6CB4CECE9F}"/>
              </a:ext>
            </a:extLst>
          </p:cNvPr>
          <p:cNvSpPr/>
          <p:nvPr/>
        </p:nvSpPr>
        <p:spPr>
          <a:xfrm>
            <a:off x="9352741" y="56930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677D4AC-6856-982F-C85D-1858ED1CEE5D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919A86-4D96-BBCD-6C37-80CD65EBB46F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BCECACF-35F5-6324-5C68-BC843946E732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9922B16-B5C8-CBD4-2665-373E43F4BF5C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172C25-D458-4C8B-C699-56B4CBF40D9E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3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31940-0A45-0B62-15E7-D9BCCBDE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05A2F8-8FBD-0363-C4E0-34F6CE299FAB}"/>
              </a:ext>
            </a:extLst>
          </p:cNvPr>
          <p:cNvSpPr/>
          <p:nvPr/>
        </p:nvSpPr>
        <p:spPr>
          <a:xfrm>
            <a:off x="168036" y="207499"/>
            <a:ext cx="7604364" cy="48379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1871-1879 : Début de l’impérialisme japonais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Traité de paix et d’amitié avec la Chine ; Raid sur Taïwan ; Annexion des îles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Ryukyu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d’Okinawa</a:t>
            </a:r>
          </a:p>
          <a:p>
            <a:endParaRPr lang="fr-FR" sz="1700" dirty="0"/>
          </a:p>
          <a:p>
            <a:r>
              <a:rPr lang="fr-FR" sz="1700" dirty="0"/>
              <a:t>*Mai 1874 : Les Japonais lancent un raid de représailles et occupent Taïwan</a:t>
            </a:r>
          </a:p>
          <a:p>
            <a:r>
              <a:rPr lang="fr-FR" sz="1700" dirty="0"/>
              <a:t>*Nov. 1874 : Ils se retirent ; En échange, la Chine doit payer une indemnité</a:t>
            </a:r>
          </a:p>
          <a:p>
            <a:endParaRPr lang="fr-FR" sz="1700" dirty="0"/>
          </a:p>
          <a:p>
            <a:r>
              <a:rPr lang="fr-FR" sz="1700" dirty="0"/>
              <a:t>*1874 : Conséquence de cette 1</a:t>
            </a:r>
            <a:r>
              <a:rPr lang="fr-FR" sz="1700" baseline="30000" dirty="0"/>
              <a:t>ère</a:t>
            </a:r>
            <a:r>
              <a:rPr lang="fr-FR" sz="1700" dirty="0"/>
              <a:t> manifestation japonaise</a:t>
            </a:r>
          </a:p>
          <a:p>
            <a:r>
              <a:rPr lang="fr-FR" sz="1700" dirty="0"/>
              <a:t>L'incursion à Taïwan et la réaction chinoise d’acceptation</a:t>
            </a:r>
          </a:p>
          <a:p>
            <a:r>
              <a:rPr lang="fr-FR" sz="1700" dirty="0"/>
              <a:t>Sont une révélation flagrante de la faiblesse de la Chine</a:t>
            </a:r>
          </a:p>
          <a:p>
            <a:endParaRPr lang="fr-FR" sz="1700" dirty="0"/>
          </a:p>
          <a:p>
            <a:r>
              <a:rPr lang="fr-FR" sz="1700" dirty="0"/>
              <a:t>*Et pour le Japon</a:t>
            </a:r>
          </a:p>
          <a:p>
            <a:r>
              <a:rPr lang="fr-FR" sz="1700" dirty="0"/>
              <a:t>Le moment semble venu de satisfaire ses appétits…</a:t>
            </a:r>
          </a:p>
          <a:p>
            <a:endParaRPr lang="fr-FR" sz="1700" dirty="0"/>
          </a:p>
          <a:p>
            <a:r>
              <a:rPr lang="fr-FR" sz="1700" dirty="0"/>
              <a:t>a) 1872-79 : Le royaume de Ryükyü devient un domaine japonais</a:t>
            </a:r>
          </a:p>
          <a:p>
            <a:r>
              <a:rPr lang="fr-FR" sz="1700" dirty="0"/>
              <a:t>Avant de devenir la préfecture d’Okinawa</a:t>
            </a:r>
          </a:p>
          <a:p>
            <a:r>
              <a:rPr lang="fr-FR" sz="1700" dirty="0"/>
              <a:t>NB : 1879 : Son roi </a:t>
            </a:r>
            <a:r>
              <a:rPr lang="fr-FR" sz="1700" u="sng" dirty="0" err="1"/>
              <a:t>Sho</a:t>
            </a:r>
            <a:r>
              <a:rPr lang="fr-FR" sz="1700" u="sng" dirty="0"/>
              <a:t> Tai</a:t>
            </a:r>
            <a:r>
              <a:rPr lang="fr-FR" sz="1700" dirty="0"/>
              <a:t> devient un </a:t>
            </a:r>
            <a:r>
              <a:rPr lang="fr-FR" sz="1700" i="1" dirty="0"/>
              <a:t>kazoku</a:t>
            </a:r>
            <a:r>
              <a:rPr lang="fr-FR" sz="1700" dirty="0"/>
              <a:t> et mourra à Tokyo en 1901</a:t>
            </a:r>
          </a:p>
          <a:p>
            <a:endParaRPr lang="fr-FR" sz="1700" dirty="0"/>
          </a:p>
          <a:p>
            <a:r>
              <a:rPr lang="fr-FR" sz="1700" dirty="0"/>
              <a:t>b) La Corée des Yi…</a:t>
            </a:r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687A489-2177-73F2-C7F7-966401783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0C559C8-DED2-3F6F-C5BF-FBC9C91F80EC}"/>
              </a:ext>
            </a:extLst>
          </p:cNvPr>
          <p:cNvSpPr/>
          <p:nvPr/>
        </p:nvSpPr>
        <p:spPr>
          <a:xfrm>
            <a:off x="9352741" y="56930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BE77D9-BE57-BBE2-1229-0B713504ABE4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D9E1C8D-1C0E-D46D-5BD7-89B9A803CC5E}"/>
              </a:ext>
            </a:extLst>
          </p:cNvPr>
          <p:cNvCxnSpPr>
            <a:cxnSpLocks/>
          </p:cNvCxnSpPr>
          <p:nvPr/>
        </p:nvCxnSpPr>
        <p:spPr>
          <a:xfrm flipH="1">
            <a:off x="9496757" y="4336473"/>
            <a:ext cx="991134" cy="135658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75ABB1F-144B-329F-F36D-ACB119E6BC4E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0339762" y="4260660"/>
            <a:ext cx="148129" cy="89612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41E84575-0F89-EEE7-0FAD-92D9B1E874F1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4621F7-A072-779F-F7B7-57AFD027791D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FBE1C3-98BE-595F-90DA-3992B3F93B55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C526892-344B-F9BB-F286-6C1D24FDD029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46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4599-B4D4-1011-BFCD-93E1993C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F9505E-555A-DE8F-F600-6D08D647CB60}"/>
              </a:ext>
            </a:extLst>
          </p:cNvPr>
          <p:cNvSpPr/>
          <p:nvPr/>
        </p:nvSpPr>
        <p:spPr>
          <a:xfrm>
            <a:off x="168036" y="207499"/>
            <a:ext cx="7604364" cy="4856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1871-1876 : Victoire contre la Corée et traité de Kanghwa : ouverture de trois ports : Busan, </a:t>
            </a:r>
            <a:r>
              <a:rPr lang="fr-FR" sz="1700" b="1" dirty="0"/>
              <a:t>Incheon et Wonsan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700" b="1" dirty="0"/>
              <a:t>Les Japonais y obtiennent la liberté de commerce, le droit d’installation et l’extraterritorialité</a:t>
            </a:r>
          </a:p>
          <a:p>
            <a:endParaRPr lang="fr-FR" sz="1700" dirty="0"/>
          </a:p>
          <a:p>
            <a:r>
              <a:rPr lang="fr-FR" sz="1700" dirty="0"/>
              <a:t>2) Le Japon et la Corée…</a:t>
            </a:r>
          </a:p>
          <a:p>
            <a:r>
              <a:rPr lang="fr-FR" sz="1700" dirty="0"/>
              <a:t>Léger retour en arrière…</a:t>
            </a:r>
          </a:p>
          <a:p>
            <a:endParaRPr lang="fr-FR" sz="1700" dirty="0"/>
          </a:p>
          <a:p>
            <a:r>
              <a:rPr lang="fr-FR" sz="1700" dirty="0"/>
              <a:t>*Après 1860 et les traités inégaux signés par la Chine suzeraine</a:t>
            </a:r>
          </a:p>
          <a:p>
            <a:r>
              <a:rPr lang="fr-FR" sz="1700" dirty="0"/>
              <a:t>La Corée, le </a:t>
            </a:r>
            <a:r>
              <a:rPr lang="fr-FR" sz="1700" i="1" dirty="0"/>
              <a:t>royaume ermite</a:t>
            </a:r>
            <a:r>
              <a:rPr lang="fr-FR" sz="1700" dirty="0"/>
              <a:t>, refuse tout contact</a:t>
            </a:r>
          </a:p>
          <a:p>
            <a:r>
              <a:rPr lang="fr-FR" sz="1700" dirty="0"/>
              <a:t>Avec les puissances occidentales, qui réagissent…</a:t>
            </a:r>
          </a:p>
          <a:p>
            <a:r>
              <a:rPr lang="fr-FR" sz="1700" dirty="0"/>
              <a:t>- 1866 : Expédition française de représailles après un massacre de catholiques</a:t>
            </a:r>
          </a:p>
          <a:p>
            <a:r>
              <a:rPr lang="fr-FR" sz="1700" dirty="0"/>
              <a:t>- 1871 : Expédition américaine après un massacre de marins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Face à une Corée bien défendue, ces expéditions sont des échecs</a:t>
            </a:r>
          </a:p>
          <a:p>
            <a:r>
              <a:rPr lang="fr-FR" sz="1700" dirty="0"/>
              <a:t>Et les Occidentaux renoncent à aller plus loin ; Cependant…</a:t>
            </a:r>
          </a:p>
          <a:p>
            <a:endParaRPr lang="fr-FR" sz="1700" dirty="0"/>
          </a:p>
          <a:p>
            <a:r>
              <a:rPr lang="fr-FR" sz="1700" dirty="0"/>
              <a:t>*1870 : Le Japon se sent prêt à prendre le relais…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90CA2B4-1DFF-E9BD-3A30-B74EACA86175}"/>
              </a:ext>
            </a:extLst>
          </p:cNvPr>
          <p:cNvSpPr/>
          <p:nvPr/>
        </p:nvSpPr>
        <p:spPr>
          <a:xfrm>
            <a:off x="7984589" y="34593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2689012-86B6-316E-128D-E38B427CEC54}"/>
              </a:ext>
            </a:extLst>
          </p:cNvPr>
          <p:cNvSpPr/>
          <p:nvPr/>
        </p:nvSpPr>
        <p:spPr>
          <a:xfrm>
            <a:off x="9352741" y="3398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D8FE3A-E55A-6B4E-8DEE-5ECF15E435B7}"/>
              </a:ext>
            </a:extLst>
          </p:cNvPr>
          <p:cNvSpPr/>
          <p:nvPr/>
        </p:nvSpPr>
        <p:spPr>
          <a:xfrm>
            <a:off x="10072821" y="13939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7ABCF08-BBC4-866B-C574-80C1C240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0BD5FDA-51AC-DEC7-476F-D7872ADE89B9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C8E034-6D7B-725E-6599-C8BF445E143E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D97DFE-53A8-299A-7F3D-AA9893F30149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D33B0C2-2843-23C3-34EC-50E186ED7560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07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5F46-9969-C5B9-865C-B3A94A21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468B86-C1C0-BFE7-7E43-9DD1147846E3}"/>
              </a:ext>
            </a:extLst>
          </p:cNvPr>
          <p:cNvSpPr/>
          <p:nvPr/>
        </p:nvSpPr>
        <p:spPr>
          <a:xfrm>
            <a:off x="168036" y="207499"/>
            <a:ext cx="7604364" cy="6376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1871-1876 : Victoire contre la Corée et traité de Kanghwa : ouverture de trois ports : Busan, </a:t>
            </a:r>
            <a:r>
              <a:rPr lang="fr-FR" sz="1600" b="1" dirty="0"/>
              <a:t>Incheon et Wonsan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600" b="1" dirty="0"/>
              <a:t>Les Japonais y obtiennent la liberté de commerce, le droit d’installation et l’extraterritorialité</a:t>
            </a:r>
          </a:p>
          <a:p>
            <a:endParaRPr lang="fr-FR" sz="1700" dirty="0"/>
          </a:p>
          <a:p>
            <a:r>
              <a:rPr lang="fr-FR" sz="1700" dirty="0"/>
              <a:t>*1871 : Le Japon, nouveau converti au modernisme</a:t>
            </a:r>
          </a:p>
          <a:p>
            <a:r>
              <a:rPr lang="fr-FR" sz="1700" dirty="0"/>
              <a:t>Entend réussir là où les Occidentaux ont échoué…</a:t>
            </a:r>
          </a:p>
          <a:p>
            <a:r>
              <a:rPr lang="fr-FR" sz="1700" i="1" dirty="0"/>
              <a:t>Arracher la Corée, depuis longtemps en dehors des enjeux diplomatiques</a:t>
            </a:r>
          </a:p>
          <a:p>
            <a:r>
              <a:rPr lang="fr-FR" sz="1700" i="1" dirty="0"/>
              <a:t>A l’influence chinoise et l’obliger à se moderniser à son tour</a:t>
            </a:r>
            <a:r>
              <a:rPr lang="fr-FR" sz="1700" dirty="0"/>
              <a:t>, PF </a:t>
            </a:r>
            <a:r>
              <a:rPr lang="fr-FR" sz="1700" dirty="0" err="1"/>
              <a:t>Souyri</a:t>
            </a:r>
            <a:r>
              <a:rPr lang="fr-FR" sz="1700" dirty="0"/>
              <a:t>, p. 481</a:t>
            </a:r>
          </a:p>
          <a:p>
            <a:endParaRPr lang="fr-FR" sz="1700" dirty="0"/>
          </a:p>
          <a:p>
            <a:r>
              <a:rPr lang="fr-FR" sz="1700" dirty="0"/>
              <a:t>*Mais la Corée choisit une politique isolationniste, sauf avec la Chine</a:t>
            </a:r>
          </a:p>
          <a:p>
            <a:endParaRPr lang="fr-FR" sz="1700" dirty="0"/>
          </a:p>
          <a:p>
            <a:r>
              <a:rPr lang="fr-FR" sz="1700" dirty="0"/>
              <a:t>a) Elle refuse de reconnaître le Japon en tant qu’empire</a:t>
            </a:r>
          </a:p>
          <a:p>
            <a:r>
              <a:rPr lang="fr-FR" sz="1700" dirty="0"/>
              <a:t>Ce terme ne pouvant être appliqué qu'à la Chine, et de signer un traité d’amitié</a:t>
            </a:r>
          </a:p>
          <a:p>
            <a:r>
              <a:rPr lang="fr-FR" sz="1700" dirty="0"/>
              <a:t>NB : Le Japon des Shogun avait entretenu des liens </a:t>
            </a:r>
            <a:r>
              <a:rPr lang="fr-FR" sz="1700" u="sng" dirty="0"/>
              <a:t>égalitaires</a:t>
            </a:r>
            <a:r>
              <a:rPr lang="fr-FR" sz="1700" dirty="0"/>
              <a:t> avec la Corée</a:t>
            </a:r>
          </a:p>
          <a:p>
            <a:r>
              <a:rPr lang="fr-FR" sz="1700" dirty="0"/>
              <a:t>Qui ont cessé depuis l’arrivée des Occidentaux</a:t>
            </a:r>
          </a:p>
          <a:p>
            <a:endParaRPr lang="fr-FR" sz="1700" dirty="0"/>
          </a:p>
          <a:p>
            <a:r>
              <a:rPr lang="fr-FR" sz="1700" dirty="0"/>
              <a:t>b) Mais surtout, comme avec les Occidentaux, elle refuse l’ouverture au Japon</a:t>
            </a:r>
          </a:p>
          <a:p>
            <a:endParaRPr lang="fr-FR" sz="1700" dirty="0"/>
          </a:p>
          <a:p>
            <a:r>
              <a:rPr lang="fr-FR" sz="1700" dirty="0"/>
              <a:t>*En réponse, le Japon envoie une flotte…</a:t>
            </a:r>
          </a:p>
          <a:p>
            <a:r>
              <a:rPr lang="fr-FR" sz="1700" dirty="0"/>
              <a:t>NB : Comme les Américains l’avaient fait en 1853 contre le Japon…</a:t>
            </a:r>
          </a:p>
          <a:p>
            <a:endParaRPr lang="fr-FR" sz="1700" dirty="0"/>
          </a:p>
          <a:p>
            <a:r>
              <a:rPr lang="fr-FR" sz="1700" dirty="0"/>
              <a:t>*Sept. 1875 : Des navires japonais, après avoir essuyé des tirs</a:t>
            </a:r>
          </a:p>
          <a:p>
            <a:r>
              <a:rPr lang="fr-FR" sz="1700" dirty="0"/>
              <a:t>Bombardent l’île de Kanghwa, près de Séoul</a:t>
            </a:r>
          </a:p>
          <a:p>
            <a:r>
              <a:rPr lang="fr-FR" sz="1700" dirty="0"/>
              <a:t>Puis, avec six navires, les Japonais organisent un blocus de la Corée…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74A5D7A-BE09-57EE-B1C9-E983799FD57F}"/>
              </a:ext>
            </a:extLst>
          </p:cNvPr>
          <p:cNvSpPr/>
          <p:nvPr/>
        </p:nvSpPr>
        <p:spPr>
          <a:xfrm>
            <a:off x="7984589" y="34593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E470DBE-8533-1B43-974F-271615AEE039}"/>
              </a:ext>
            </a:extLst>
          </p:cNvPr>
          <p:cNvSpPr/>
          <p:nvPr/>
        </p:nvSpPr>
        <p:spPr>
          <a:xfrm>
            <a:off x="9352741" y="3398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41F690-5B56-F40A-AFB4-F7ED2021539F}"/>
              </a:ext>
            </a:extLst>
          </p:cNvPr>
          <p:cNvSpPr/>
          <p:nvPr/>
        </p:nvSpPr>
        <p:spPr>
          <a:xfrm>
            <a:off x="10072821" y="13939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20EC68DA-7DAB-DA20-2DDF-CF084365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D29CC89-6CA7-6C00-0D65-47FEC9B29C84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9FBD921-E6DF-EAD5-CF86-842F244513ED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5CF753-DDCC-BE5D-3139-495ED4BDB562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9D3F7D-DE11-54D3-C3DD-69439A1519E3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3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62DDF-6E4C-E20A-FCEC-6F6981F48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4ECB53-656D-1E5A-4068-F36F711A3689}"/>
              </a:ext>
            </a:extLst>
          </p:cNvPr>
          <p:cNvSpPr/>
          <p:nvPr/>
        </p:nvSpPr>
        <p:spPr>
          <a:xfrm>
            <a:off x="168036" y="207499"/>
            <a:ext cx="6001738" cy="61168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1871-1876 : Victoire contre la Corée et traité de Kanghwa : ouverture de trois ports : Busan, </a:t>
            </a:r>
            <a:r>
              <a:rPr lang="fr-FR" sz="1600" b="1" dirty="0"/>
              <a:t>Incheon et Wonsan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600" b="1" dirty="0"/>
              <a:t>Les Japonais y obtiennent la liberté de commerce, le droit d’installation et l’extraterritorialité</a:t>
            </a:r>
          </a:p>
          <a:p>
            <a:endParaRPr lang="fr-FR" sz="1700" dirty="0"/>
          </a:p>
          <a:p>
            <a:r>
              <a:rPr lang="fr-FR" sz="1700" dirty="0"/>
              <a:t>*Fév. 1876 : Traité </a:t>
            </a:r>
            <a:r>
              <a:rPr lang="fr-FR" sz="1700" i="1" dirty="0"/>
              <a:t>inégal</a:t>
            </a:r>
            <a:r>
              <a:rPr lang="fr-FR" sz="1700" dirty="0"/>
              <a:t> de Kanghwa entre le Japon et la Corée…</a:t>
            </a:r>
          </a:p>
          <a:p>
            <a:endParaRPr lang="fr-FR" sz="1700" dirty="0"/>
          </a:p>
          <a:p>
            <a:r>
              <a:rPr lang="fr-FR" sz="1700" dirty="0"/>
              <a:t>a) La Corée devient un Etat indépendant</a:t>
            </a:r>
          </a:p>
          <a:p>
            <a:r>
              <a:rPr lang="fr-FR" sz="1700" i="1" dirty="0"/>
              <a:t>Ce cadeau empoisonné prive la Corée d’une protection chinoise contre une agression éventuelle du Japon</a:t>
            </a:r>
            <a:r>
              <a:rPr lang="fr-FR" sz="1700" dirty="0"/>
              <a:t>, D. Landes, p. 491</a:t>
            </a:r>
          </a:p>
          <a:p>
            <a:r>
              <a:rPr lang="fr-FR" sz="1700" dirty="0"/>
              <a:t>NB : La Chine refuse cette indépendance</a:t>
            </a:r>
          </a:p>
          <a:p>
            <a:r>
              <a:rPr lang="fr-FR" sz="1700" dirty="0"/>
              <a:t>Et se considère toujours comme suzeraine de la Corée</a:t>
            </a:r>
          </a:p>
          <a:p>
            <a:endParaRPr lang="fr-FR" sz="1700" dirty="0"/>
          </a:p>
          <a:p>
            <a:r>
              <a:rPr lang="fr-FR" sz="1700" dirty="0"/>
              <a:t>b) Ouverture de trois ports : Busan (ou </a:t>
            </a:r>
            <a:r>
              <a:rPr lang="fr-FR" sz="1700" dirty="0" err="1"/>
              <a:t>Fusan</a:t>
            </a:r>
            <a:r>
              <a:rPr lang="fr-FR" sz="1700" dirty="0"/>
              <a:t>) d’abord</a:t>
            </a:r>
          </a:p>
          <a:p>
            <a:r>
              <a:rPr lang="fr-FR" sz="1700" dirty="0"/>
              <a:t>Puis Incheon, port de Séoul, et Wonsan en 1877</a:t>
            </a:r>
          </a:p>
          <a:p>
            <a:r>
              <a:rPr lang="fr-FR" sz="1700" dirty="0"/>
              <a:t>Les Japonais y obtiennent la liberté de commerce</a:t>
            </a:r>
          </a:p>
          <a:p>
            <a:r>
              <a:rPr lang="fr-FR" sz="1700" dirty="0"/>
              <a:t>Le droit d’installation et l’extraterritorialité (!)…</a:t>
            </a:r>
          </a:p>
          <a:p>
            <a:endParaRPr lang="fr-FR" sz="1700" dirty="0"/>
          </a:p>
          <a:p>
            <a:r>
              <a:rPr lang="fr-FR" sz="1700" dirty="0"/>
              <a:t>NB : 1876-90 : Nagasaki devient la plaque tournante du commerce international vers la Corée, avant l’arrivée en Corée d’autres étrangers ; Et notamment des Chinois de Shanghai</a:t>
            </a:r>
          </a:p>
          <a:p>
            <a:endParaRPr lang="fr-FR" sz="1700" dirty="0"/>
          </a:p>
          <a:p>
            <a:r>
              <a:rPr lang="fr-FR" sz="1700" dirty="0"/>
              <a:t>*Petit aparté…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3F7738A-29D5-2D61-6890-CD739AE6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B7F8498-3C0B-B565-F383-FD50202F5998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50C7F57-AA4C-2DCE-DC4D-4AD60CCD722C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329FBD7-1A56-D4DE-69A5-9E1008CBACF8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84C70F5-FC86-9DEF-8E5A-13E4868A2C48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FC18711-7F46-5219-53CF-F8EA6014386C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ED4F55C-DE04-5505-04A3-FC1525112F29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4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50BF4-553A-274E-49D4-68442D7D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2A5AD7-0D46-C733-8F3E-6E0493F6F195}"/>
              </a:ext>
            </a:extLst>
          </p:cNvPr>
          <p:cNvSpPr/>
          <p:nvPr/>
        </p:nvSpPr>
        <p:spPr>
          <a:xfrm>
            <a:off x="149795" y="102125"/>
            <a:ext cx="5946205" cy="63094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*1876 : Au Japon, à propos de la Corée, débat du </a:t>
            </a:r>
            <a:r>
              <a:rPr lang="fr-FR" sz="1700" i="1" dirty="0" err="1"/>
              <a:t>Seikanron</a:t>
            </a:r>
            <a:r>
              <a:rPr lang="fr-FR" sz="1700" i="1" dirty="0"/>
              <a:t>…</a:t>
            </a:r>
            <a:r>
              <a:rPr lang="fr-FR" sz="1700" dirty="0"/>
              <a:t> </a:t>
            </a:r>
          </a:p>
          <a:p>
            <a:r>
              <a:rPr lang="fr-FR" sz="1700" dirty="0"/>
              <a:t>A ce traité </a:t>
            </a:r>
            <a:r>
              <a:rPr lang="fr-FR" sz="1700" i="1" dirty="0"/>
              <a:t>peu coûteux et réaliste</a:t>
            </a:r>
            <a:r>
              <a:rPr lang="fr-FR" sz="1700" dirty="0"/>
              <a:t>, défendu par le ministre </a:t>
            </a:r>
            <a:r>
              <a:rPr lang="fr-FR" sz="1700" u="sng" dirty="0" err="1"/>
              <a:t>Okubo</a:t>
            </a:r>
            <a:r>
              <a:rPr lang="fr-FR" sz="1700" u="sng" dirty="0"/>
              <a:t> </a:t>
            </a:r>
            <a:r>
              <a:rPr lang="fr-FR" sz="1700" u="sng" dirty="0" err="1"/>
              <a:t>Toshimich</a:t>
            </a:r>
            <a:r>
              <a:rPr lang="fr-FR" sz="1700" dirty="0"/>
              <a:t>, s’oppose </a:t>
            </a:r>
            <a:r>
              <a:rPr lang="fr-FR" sz="1700" u="sng" dirty="0" err="1"/>
              <a:t>Saigo</a:t>
            </a:r>
            <a:r>
              <a:rPr lang="fr-FR" sz="1700" u="sng" dirty="0"/>
              <a:t> </a:t>
            </a:r>
            <a:r>
              <a:rPr lang="fr-FR" sz="1700" u="sng" dirty="0" err="1"/>
              <a:t>Takamori</a:t>
            </a:r>
            <a:endParaRPr lang="fr-FR" sz="1700" dirty="0"/>
          </a:p>
          <a:p>
            <a:r>
              <a:rPr lang="fr-FR" sz="1700" dirty="0"/>
              <a:t>Qui le juge trop </a:t>
            </a:r>
            <a:r>
              <a:rPr lang="fr-FR" sz="1700" i="1" dirty="0"/>
              <a:t>conciliant</a:t>
            </a:r>
            <a:r>
              <a:rPr lang="fr-FR" sz="1700" dirty="0"/>
              <a:t>, voire déshonorant ; De plus, une guerre offrirait des perspectives aux samouraïs désœuvrés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*Oct. 1876 : A Kyushu, des samouraïs se révoltent contre la suppression de leur rente et contre </a:t>
            </a:r>
            <a:r>
              <a:rPr lang="fr-FR" sz="1700" i="1" dirty="0"/>
              <a:t>un régime qui les exclut</a:t>
            </a:r>
            <a:r>
              <a:rPr lang="fr-FR" sz="1700" dirty="0"/>
              <a:t> Rébellions de </a:t>
            </a:r>
            <a:r>
              <a:rPr lang="fr-FR" sz="1700" dirty="0" err="1"/>
              <a:t>Shinpūren</a:t>
            </a:r>
            <a:r>
              <a:rPr lang="fr-FR" sz="1700" dirty="0"/>
              <a:t>, </a:t>
            </a:r>
            <a:r>
              <a:rPr lang="fr-FR" sz="1700" dirty="0" err="1"/>
              <a:t>Akizuki</a:t>
            </a:r>
            <a:r>
              <a:rPr lang="fr-FR" sz="1700" dirty="0"/>
              <a:t> et </a:t>
            </a:r>
            <a:r>
              <a:rPr lang="fr-FR" sz="1700" dirty="0" err="1"/>
              <a:t>Hagi</a:t>
            </a:r>
            <a:endParaRPr lang="fr-FR" sz="1700" dirty="0"/>
          </a:p>
          <a:p>
            <a:r>
              <a:rPr lang="fr-FR" sz="1700" dirty="0"/>
              <a:t>Mais la plus importante fut celle de </a:t>
            </a:r>
            <a:r>
              <a:rPr lang="fr-FR" sz="1700" dirty="0" err="1"/>
              <a:t>Satsuma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*1877 : A </a:t>
            </a:r>
            <a:r>
              <a:rPr lang="fr-FR" sz="1700" dirty="0" err="1"/>
              <a:t>Satsuma</a:t>
            </a:r>
            <a:r>
              <a:rPr lang="fr-FR" sz="1700" dirty="0"/>
              <a:t>, des samouraïs se regroupent autour de </a:t>
            </a:r>
            <a:r>
              <a:rPr lang="fr-FR" sz="1700" dirty="0" err="1"/>
              <a:t>Saigo</a:t>
            </a:r>
            <a:r>
              <a:rPr lang="fr-FR" sz="1700" dirty="0"/>
              <a:t> </a:t>
            </a:r>
            <a:r>
              <a:rPr lang="fr-FR" sz="1700" dirty="0" err="1"/>
              <a:t>Takamori</a:t>
            </a:r>
            <a:r>
              <a:rPr lang="fr-FR" sz="1700" dirty="0"/>
              <a:t> ; Mais après sa défaite de </a:t>
            </a:r>
            <a:r>
              <a:rPr lang="fr-FR" sz="1700" dirty="0" err="1"/>
              <a:t>Shiroyama</a:t>
            </a:r>
            <a:endParaRPr lang="fr-FR" sz="1700" dirty="0"/>
          </a:p>
          <a:p>
            <a:r>
              <a:rPr lang="fr-FR" sz="1700" dirty="0" err="1"/>
              <a:t>Saigo</a:t>
            </a:r>
            <a:r>
              <a:rPr lang="fr-FR" sz="1700" dirty="0"/>
              <a:t> </a:t>
            </a:r>
            <a:r>
              <a:rPr lang="fr-FR" sz="1700" dirty="0" err="1"/>
              <a:t>Takamori</a:t>
            </a:r>
            <a:r>
              <a:rPr lang="fr-FR" sz="1700" dirty="0"/>
              <a:t>, </a:t>
            </a:r>
            <a:r>
              <a:rPr lang="fr-FR" sz="1700" i="1" dirty="0"/>
              <a:t>le dernier samouraï</a:t>
            </a:r>
            <a:r>
              <a:rPr lang="fr-FR" sz="1700" dirty="0"/>
              <a:t>, se suicide</a:t>
            </a:r>
            <a:endParaRPr lang="fr-FR" sz="1700" i="1" dirty="0"/>
          </a:p>
          <a:p>
            <a:r>
              <a:rPr lang="fr-FR" sz="1700" dirty="0"/>
              <a:t>NB : 1878 : </a:t>
            </a:r>
            <a:r>
              <a:rPr lang="fr-FR" sz="1700" dirty="0" err="1"/>
              <a:t>Okubo</a:t>
            </a:r>
            <a:r>
              <a:rPr lang="fr-FR" sz="1700" dirty="0"/>
              <a:t> </a:t>
            </a:r>
            <a:r>
              <a:rPr lang="fr-FR" sz="1700" dirty="0" err="1"/>
              <a:t>Toshimichi</a:t>
            </a:r>
            <a:r>
              <a:rPr lang="fr-FR" sz="1700" dirty="0"/>
              <a:t> sera assassiné</a:t>
            </a:r>
          </a:p>
          <a:p>
            <a:endParaRPr lang="fr-FR" sz="1700" dirty="0"/>
          </a:p>
          <a:p>
            <a:r>
              <a:rPr lang="fr-FR" sz="1600" i="1" dirty="0"/>
              <a:t>Brandissant leurs sabres, les guerriers de </a:t>
            </a:r>
            <a:r>
              <a:rPr lang="fr-FR" sz="1600" i="1" dirty="0" err="1"/>
              <a:t>Satsuma</a:t>
            </a:r>
            <a:r>
              <a:rPr lang="fr-FR" sz="1600" i="1" dirty="0"/>
              <a:t> fanfaronnèrent devant les rangs impassibles d’une armée disciplinés de conscrits paysans armés de fusils. Lorsque la fumée se dispersa, la fine fleur de la chevalerie japonaise gisait dans la poussière. </a:t>
            </a:r>
            <a:r>
              <a:rPr lang="fr-FR" sz="1600" dirty="0"/>
              <a:t>D. Landes, p. 484</a:t>
            </a:r>
          </a:p>
          <a:p>
            <a:endParaRPr lang="fr-FR" sz="1700" dirty="0"/>
          </a:p>
          <a:p>
            <a:r>
              <a:rPr lang="fr-FR" sz="1700" dirty="0"/>
              <a:t>*1876 : Bilan des débuts de l’impérialisme japonais…</a:t>
            </a:r>
          </a:p>
          <a:p>
            <a:r>
              <a:rPr lang="fr-FR" sz="1700" dirty="0"/>
              <a:t>Taïwan attaquée, Chine </a:t>
            </a:r>
            <a:r>
              <a:rPr lang="fr-FR" sz="1700" i="1" dirty="0"/>
              <a:t>rançonnée</a:t>
            </a:r>
            <a:r>
              <a:rPr lang="fr-FR" sz="1700" dirty="0"/>
              <a:t>, îles Ryükyü annexées</a:t>
            </a:r>
          </a:p>
          <a:p>
            <a:r>
              <a:rPr lang="fr-FR" sz="1700" dirty="0"/>
              <a:t>Corée soumise ; Et maintenant, la Russie…</a:t>
            </a:r>
          </a:p>
        </p:txBody>
      </p:sp>
    </p:spTree>
    <p:extLst>
      <p:ext uri="{BB962C8B-B14F-4D97-AF65-F5344CB8AC3E}">
        <p14:creationId xmlns:p14="http://schemas.microsoft.com/office/powerpoint/2010/main" val="336108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46510-2570-A0C4-547B-D25A2DAA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249ECB-0F42-357B-DC52-FB74454DCAC0}"/>
              </a:ext>
            </a:extLst>
          </p:cNvPr>
          <p:cNvSpPr/>
          <p:nvPr/>
        </p:nvSpPr>
        <p:spPr>
          <a:xfrm>
            <a:off x="168036" y="207499"/>
            <a:ext cx="7604364" cy="51179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1875-1876 : Traité de Saint-Pétersbourg : La Russie obtient l’île de Sakhaline et le Japon, l’ensemble des îles Kouriles ; Le Japon annexe l’archipel Ogasawara ou îles Bonin,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endParaRPr lang="fr-FR" sz="1700" dirty="0"/>
          </a:p>
          <a:p>
            <a:r>
              <a:rPr lang="fr-FR" sz="1700" dirty="0"/>
              <a:t>3) Le Japon et la Russie…</a:t>
            </a:r>
          </a:p>
          <a:p>
            <a:endParaRPr lang="fr-FR" sz="1700" dirty="0"/>
          </a:p>
          <a:p>
            <a:r>
              <a:rPr lang="fr-FR" sz="1700" dirty="0"/>
              <a:t>*Rappel…</a:t>
            </a:r>
          </a:p>
          <a:p>
            <a:r>
              <a:rPr lang="fr-FR" sz="1700" dirty="0"/>
              <a:t>1855 : Traité de </a:t>
            </a:r>
            <a:r>
              <a:rPr lang="fr-FR" sz="1700" dirty="0" err="1"/>
              <a:t>Shimoda</a:t>
            </a:r>
            <a:r>
              <a:rPr lang="fr-FR" sz="1700" dirty="0"/>
              <a:t> entre le Japon et la Russie, et fixation de la frontière…</a:t>
            </a:r>
          </a:p>
          <a:p>
            <a:r>
              <a:rPr lang="fr-FR" sz="1700" dirty="0"/>
              <a:t>Partage des Kouriles ; Et Sakhaline indivise ; Mais traité </a:t>
            </a:r>
            <a:r>
              <a:rPr lang="fr-FR" sz="1700" i="1" dirty="0"/>
              <a:t>signé dans l’urgence</a:t>
            </a:r>
            <a:r>
              <a:rPr lang="fr-FR" sz="1700" dirty="0"/>
              <a:t> ; Et…</a:t>
            </a:r>
          </a:p>
          <a:p>
            <a:endParaRPr lang="fr-FR" sz="1700" dirty="0"/>
          </a:p>
          <a:p>
            <a:r>
              <a:rPr lang="fr-FR" sz="1700" dirty="0"/>
              <a:t>*A Sakhaline, les Russes progressent vers le sud</a:t>
            </a:r>
          </a:p>
          <a:p>
            <a:r>
              <a:rPr lang="fr-FR" sz="1700" dirty="0"/>
              <a:t>Ce qui entraine des incidents entre colons russes et colons japonais</a:t>
            </a:r>
          </a:p>
          <a:p>
            <a:r>
              <a:rPr lang="fr-FR" sz="1700" dirty="0"/>
              <a:t>Plus globalement…</a:t>
            </a:r>
          </a:p>
          <a:p>
            <a:endParaRPr lang="fr-FR" sz="1700" dirty="0"/>
          </a:p>
          <a:p>
            <a:r>
              <a:rPr lang="fr-FR" sz="1700" dirty="0"/>
              <a:t>*1858 : Après les traités, les relations se normalisent très vite avec les puissances</a:t>
            </a:r>
          </a:p>
          <a:p>
            <a:r>
              <a:rPr lang="fr-FR" sz="1700" dirty="0"/>
              <a:t>Seules celles avec la Russie, menace territoriale proche, restent tendues</a:t>
            </a:r>
          </a:p>
          <a:p>
            <a:endParaRPr lang="fr-FR" sz="1700" dirty="0"/>
          </a:p>
          <a:p>
            <a:r>
              <a:rPr lang="fr-FR" sz="1700" dirty="0"/>
              <a:t>*Mais malgré cela, comme avec la Corée</a:t>
            </a:r>
          </a:p>
          <a:p>
            <a:r>
              <a:rPr lang="fr-FR" sz="1700" dirty="0"/>
              <a:t>Le Japon adopte une politique prudente…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418E43A-E653-E330-68F0-B0D58743D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F24A32E-C3DD-E436-EB21-D2DAD47CA866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20ECB5-EBD3-0EC6-5BA7-F7CFDF5A6F53}"/>
              </a:ext>
            </a:extLst>
          </p:cNvPr>
          <p:cNvSpPr/>
          <p:nvPr/>
        </p:nvSpPr>
        <p:spPr>
          <a:xfrm>
            <a:off x="11346873" y="3211226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419CD5-E1B0-4E37-41C6-3720CA2673C9}"/>
              </a:ext>
            </a:extLst>
          </p:cNvPr>
          <p:cNvSpPr/>
          <p:nvPr/>
        </p:nvSpPr>
        <p:spPr>
          <a:xfrm>
            <a:off x="9750112" y="3429000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DD2E39F-B17F-A3EC-43C4-CE8E7662CF0A}"/>
              </a:ext>
            </a:extLst>
          </p:cNvPr>
          <p:cNvSpPr/>
          <p:nvPr/>
        </p:nvSpPr>
        <p:spPr>
          <a:xfrm>
            <a:off x="9799169" y="35417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2EAAC5C-F0A2-1544-8F84-1F1BE82C108C}"/>
              </a:ext>
            </a:extLst>
          </p:cNvPr>
          <p:cNvSpPr/>
          <p:nvPr/>
        </p:nvSpPr>
        <p:spPr>
          <a:xfrm>
            <a:off x="9848226" y="31891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01B0929-5D51-58A8-2C0C-02A642B3C6A6}"/>
              </a:ext>
            </a:extLst>
          </p:cNvPr>
          <p:cNvSpPr/>
          <p:nvPr/>
        </p:nvSpPr>
        <p:spPr>
          <a:xfrm>
            <a:off x="10092526" y="37634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56578AD-47CA-A54A-B610-FC88AFD1D30E}"/>
              </a:ext>
            </a:extLst>
          </p:cNvPr>
          <p:cNvCxnSpPr>
            <a:cxnSpLocks/>
          </p:cNvCxnSpPr>
          <p:nvPr/>
        </p:nvCxnSpPr>
        <p:spPr>
          <a:xfrm>
            <a:off x="11589003" y="1338727"/>
            <a:ext cx="516746" cy="3256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2772D25-A61E-6C34-DD49-0E2B60ADE39A}"/>
              </a:ext>
            </a:extLst>
          </p:cNvPr>
          <p:cNvSpPr/>
          <p:nvPr/>
        </p:nvSpPr>
        <p:spPr>
          <a:xfrm>
            <a:off x="11034636" y="150156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5D25DCE-2A4A-4207-DB59-E8C4E6603CD5}"/>
              </a:ext>
            </a:extLst>
          </p:cNvPr>
          <p:cNvCxnSpPr>
            <a:cxnSpLocks/>
          </p:cNvCxnSpPr>
          <p:nvPr/>
        </p:nvCxnSpPr>
        <p:spPr>
          <a:xfrm>
            <a:off x="10653945" y="664064"/>
            <a:ext cx="235728" cy="485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C97009DC-A73E-2202-9BEA-0A4F62A54FBD}"/>
              </a:ext>
            </a:extLst>
          </p:cNvPr>
          <p:cNvSpPr/>
          <p:nvPr/>
        </p:nvSpPr>
        <p:spPr>
          <a:xfrm>
            <a:off x="10632854" y="6461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8818C-0839-8F26-FE21-3A4A92BDD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834D84-9FEA-3567-0844-68572DAB3CE5}"/>
              </a:ext>
            </a:extLst>
          </p:cNvPr>
          <p:cNvSpPr/>
          <p:nvPr/>
        </p:nvSpPr>
        <p:spPr>
          <a:xfrm>
            <a:off x="168036" y="207499"/>
            <a:ext cx="7604364" cy="4856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1875-1876 : Traité de Saint-Pétersbourg : La Russie obtient l’île de Sakhaline et le Japon, l’ensemble des îles Kouriles ; Le Japon annexe l’archipel Ogasawara ou îles Bonin,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endParaRPr lang="fr-FR" sz="1700" dirty="0"/>
          </a:p>
          <a:p>
            <a:r>
              <a:rPr lang="fr-FR" sz="1700" dirty="0"/>
              <a:t>*Mai 1875 : Nouveau traité de Saint-Pétersbourg</a:t>
            </a:r>
          </a:p>
          <a:p>
            <a:r>
              <a:rPr lang="fr-FR" sz="1700" dirty="0"/>
              <a:t>Sakhaline devient russe, tandis que l’ensemble des Kouriles deviennent japonaises</a:t>
            </a:r>
          </a:p>
          <a:p>
            <a:r>
              <a:rPr lang="fr-FR" sz="1700" dirty="0"/>
              <a:t>Et profitant de ce succès diplomatique…</a:t>
            </a:r>
          </a:p>
          <a:p>
            <a:endParaRPr lang="fr-FR" sz="1700" dirty="0"/>
          </a:p>
          <a:p>
            <a:r>
              <a:rPr lang="fr-FR" sz="1700" dirty="0"/>
              <a:t>*1876 : Le Japon obtient auprès de la GB et des EU</a:t>
            </a:r>
          </a:p>
          <a:p>
            <a:r>
              <a:rPr lang="fr-FR" sz="1700" dirty="0"/>
              <a:t>La souveraineté de l’archipel Ogasawara, ou Îles Bonin</a:t>
            </a:r>
          </a:p>
          <a:p>
            <a:r>
              <a:rPr lang="fr-FR" sz="1700" dirty="0"/>
              <a:t>Archipel Ogasawara, 1</a:t>
            </a:r>
            <a:r>
              <a:rPr lang="fr-FR" sz="1700" baseline="30000" dirty="0"/>
              <a:t>ères</a:t>
            </a:r>
            <a:r>
              <a:rPr lang="fr-FR" sz="1700" dirty="0"/>
              <a:t> îles japonaises du Pacifique, à 1000 km de Tokyo</a:t>
            </a:r>
          </a:p>
          <a:p>
            <a:r>
              <a:rPr lang="fr-FR" sz="1700" dirty="0"/>
              <a:t>NB : </a:t>
            </a:r>
            <a:r>
              <a:rPr lang="fr-FR" sz="1700" u="sng" dirty="0"/>
              <a:t>Où se trouve l’île d’Iwo </a:t>
            </a:r>
            <a:r>
              <a:rPr lang="fr-FR" sz="1700" u="sng" dirty="0" err="1"/>
              <a:t>Jima</a:t>
            </a:r>
            <a:r>
              <a:rPr lang="fr-FR" sz="1700" u="sng" dirty="0"/>
              <a:t>, conquise par les Américains en mars 1945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*1875 : Tout comme avec les autres puissances</a:t>
            </a:r>
          </a:p>
          <a:p>
            <a:r>
              <a:rPr lang="fr-FR" sz="1700" dirty="0"/>
              <a:t>Les relations avec la Russie semblent pour un temps se normaliser ; A suivre…</a:t>
            </a:r>
          </a:p>
          <a:p>
            <a:endParaRPr lang="fr-FR" sz="1700" dirty="0"/>
          </a:p>
          <a:p>
            <a:r>
              <a:rPr lang="fr-FR" sz="1700" dirty="0"/>
              <a:t>*Et maintenant, retour à la Chine…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F4D02B3-9DD4-CE44-3D3F-DD819091AF61}"/>
              </a:ext>
            </a:extLst>
          </p:cNvPr>
          <p:cNvSpPr/>
          <p:nvPr/>
        </p:nvSpPr>
        <p:spPr>
          <a:xfrm>
            <a:off x="7984589" y="34593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AC68C5E-8D83-E3D7-CA4D-4BA0EC9658E2}"/>
              </a:ext>
            </a:extLst>
          </p:cNvPr>
          <p:cNvSpPr/>
          <p:nvPr/>
        </p:nvSpPr>
        <p:spPr>
          <a:xfrm>
            <a:off x="9352741" y="3398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79EAFB6-B442-1349-0E8A-E490F3062A4F}"/>
              </a:ext>
            </a:extLst>
          </p:cNvPr>
          <p:cNvSpPr/>
          <p:nvPr/>
        </p:nvSpPr>
        <p:spPr>
          <a:xfrm>
            <a:off x="10072821" y="13939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07BABB96-4435-EF44-6D84-9D51CA0B3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A2E4091-E452-1C4A-9432-3BE6D8228EB3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E8F459D-8E29-E0CC-C464-16F9B2803C01}"/>
              </a:ext>
            </a:extLst>
          </p:cNvPr>
          <p:cNvSpPr/>
          <p:nvPr/>
        </p:nvSpPr>
        <p:spPr>
          <a:xfrm>
            <a:off x="9750112" y="3429000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FD353AB-50E9-A46C-CC25-F28EC6E8BE79}"/>
              </a:ext>
            </a:extLst>
          </p:cNvPr>
          <p:cNvSpPr/>
          <p:nvPr/>
        </p:nvSpPr>
        <p:spPr>
          <a:xfrm>
            <a:off x="9799169" y="35417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02CD06A-769D-A471-C420-A2EB481EE0E0}"/>
              </a:ext>
            </a:extLst>
          </p:cNvPr>
          <p:cNvSpPr/>
          <p:nvPr/>
        </p:nvSpPr>
        <p:spPr>
          <a:xfrm>
            <a:off x="9848226" y="31891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53550AC-A778-84DB-333C-AE110ED61043}"/>
              </a:ext>
            </a:extLst>
          </p:cNvPr>
          <p:cNvSpPr/>
          <p:nvPr/>
        </p:nvSpPr>
        <p:spPr>
          <a:xfrm>
            <a:off x="10092526" y="37634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F4CB0CE-12BC-934F-3EB9-BE8BF493492B}"/>
              </a:ext>
            </a:extLst>
          </p:cNvPr>
          <p:cNvSpPr/>
          <p:nvPr/>
        </p:nvSpPr>
        <p:spPr>
          <a:xfrm>
            <a:off x="11034636" y="15015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05CEF5F-6D0E-05EA-35BA-E1D9EC17BC62}"/>
              </a:ext>
            </a:extLst>
          </p:cNvPr>
          <p:cNvCxnSpPr>
            <a:cxnSpLocks/>
          </p:cNvCxnSpPr>
          <p:nvPr/>
        </p:nvCxnSpPr>
        <p:spPr>
          <a:xfrm flipV="1">
            <a:off x="11034636" y="1664404"/>
            <a:ext cx="312237" cy="1643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F31E135-5384-4A24-8CAD-17FAAA7F0912}"/>
              </a:ext>
            </a:extLst>
          </p:cNvPr>
          <p:cNvCxnSpPr>
            <a:cxnSpLocks/>
          </p:cNvCxnSpPr>
          <p:nvPr/>
        </p:nvCxnSpPr>
        <p:spPr>
          <a:xfrm flipV="1">
            <a:off x="11817927" y="207499"/>
            <a:ext cx="374073" cy="12501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E62EF29E-B85B-B772-5AE8-33D828183E4D}"/>
              </a:ext>
            </a:extLst>
          </p:cNvPr>
          <p:cNvSpPr/>
          <p:nvPr/>
        </p:nvSpPr>
        <p:spPr>
          <a:xfrm>
            <a:off x="11934253" y="444614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C31A7A9-50B2-7839-DC69-3D49D08815F4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1467938" y="3211226"/>
            <a:ext cx="487406" cy="12528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AC65C27-1015-156B-9FDC-11AE9797CD94}"/>
              </a:ext>
            </a:extLst>
          </p:cNvPr>
          <p:cNvSpPr/>
          <p:nvPr/>
        </p:nvSpPr>
        <p:spPr>
          <a:xfrm>
            <a:off x="11920398" y="97093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BE5EEB4-453C-CA41-8F4F-DFE9F26B029D}"/>
              </a:ext>
            </a:extLst>
          </p:cNvPr>
          <p:cNvCxnSpPr>
            <a:cxnSpLocks/>
            <a:endCxn id="37" idx="4"/>
          </p:cNvCxnSpPr>
          <p:nvPr/>
        </p:nvCxnSpPr>
        <p:spPr>
          <a:xfrm flipV="1">
            <a:off x="11467938" y="1093251"/>
            <a:ext cx="524468" cy="23434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0EF44892-BD39-BDF5-F815-F07988C7E8A7}"/>
              </a:ext>
            </a:extLst>
          </p:cNvPr>
          <p:cNvSpPr/>
          <p:nvPr/>
        </p:nvSpPr>
        <p:spPr>
          <a:xfrm>
            <a:off x="11346873" y="3211226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FAD48D2-BB45-0E27-0EB3-ACABF2E1E7D9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0653945" y="664064"/>
            <a:ext cx="401782" cy="8554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D3BC4AC6-B82F-F90D-30C9-0100A245FDB5}"/>
              </a:ext>
            </a:extLst>
          </p:cNvPr>
          <p:cNvSpPr/>
          <p:nvPr/>
        </p:nvSpPr>
        <p:spPr>
          <a:xfrm>
            <a:off x="10632854" y="6461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56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131974"/>
            <a:ext cx="6058274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1881-1885 : En Indochine, victoire française contre le Viêt-Nam et la Chine ; 2</a:t>
            </a:r>
            <a:r>
              <a:rPr lang="fr-FR" sz="1700" b="1" baseline="30000" dirty="0"/>
              <a:t>nd</a:t>
            </a:r>
            <a:r>
              <a:rPr lang="fr-FR" sz="1700" b="1" dirty="0"/>
              <a:t> traité de Tianjin : La Chine reconnaît le protectorat de la France sur le Viêt-Nam</a:t>
            </a:r>
          </a:p>
          <a:p>
            <a:endParaRPr lang="fr-FR" sz="1700" dirty="0"/>
          </a:p>
          <a:p>
            <a:r>
              <a:rPr lang="fr-FR" sz="1700" dirty="0"/>
              <a:t>*1870 : La Chine regarde sans vraiment réagir</a:t>
            </a:r>
          </a:p>
          <a:p>
            <a:r>
              <a:rPr lang="fr-FR" sz="1700" dirty="0"/>
              <a:t>Les débuts de l’expansionnisme japonais à l’est</a:t>
            </a:r>
          </a:p>
          <a:p>
            <a:endParaRPr lang="fr-FR" sz="1700" dirty="0"/>
          </a:p>
          <a:p>
            <a:r>
              <a:rPr lang="fr-FR" sz="1700" dirty="0"/>
              <a:t>*Nov. 1874 : Après le raid japonais sur Taïwan</a:t>
            </a:r>
          </a:p>
          <a:p>
            <a:r>
              <a:rPr lang="fr-FR" sz="1700" i="1" dirty="0"/>
              <a:t>La Chine paie une indemnité pour ne pas être envahie</a:t>
            </a:r>
          </a:p>
          <a:p>
            <a:r>
              <a:rPr lang="fr-FR" sz="1700" dirty="0"/>
              <a:t>H. </a:t>
            </a:r>
            <a:r>
              <a:rPr lang="fr-FR" sz="1700" dirty="0" err="1"/>
              <a:t>Parkes</a:t>
            </a:r>
            <a:r>
              <a:rPr lang="fr-FR" sz="1700" dirty="0"/>
              <a:t> représentant britannique au Japon</a:t>
            </a:r>
          </a:p>
          <a:p>
            <a:endParaRPr lang="fr-FR" sz="1700" dirty="0"/>
          </a:p>
          <a:p>
            <a:r>
              <a:rPr lang="fr-FR" sz="1700" dirty="0"/>
              <a:t>*En tout cas, cela montre la faiblesse chinoise</a:t>
            </a:r>
          </a:p>
          <a:p>
            <a:r>
              <a:rPr lang="fr-FR" sz="1700" dirty="0"/>
              <a:t>Et cela encourage l'aventurisme japonais</a:t>
            </a:r>
          </a:p>
          <a:p>
            <a:endParaRPr lang="fr-FR" sz="1700" dirty="0"/>
          </a:p>
          <a:p>
            <a:r>
              <a:rPr lang="fr-FR" sz="1700" dirty="0"/>
              <a:t>*Mais en attendant</a:t>
            </a:r>
          </a:p>
          <a:p>
            <a:r>
              <a:rPr lang="fr-FR" sz="1700" dirty="0"/>
              <a:t>C’est au sud que la souveraineté de la Chine est attaquée…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828482C6-1AF7-5154-F999-651BB38AE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B6F3F8-47FB-0AD1-E535-D3F272D02ACD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FEB1076-8033-3898-39D2-216995BFF5EF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D77F5E-EA71-B7C1-F153-572CF19DE40E}"/>
              </a:ext>
            </a:extLst>
          </p:cNvPr>
          <p:cNvSpPr/>
          <p:nvPr/>
        </p:nvSpPr>
        <p:spPr>
          <a:xfrm>
            <a:off x="11095135" y="149658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7B0947C-2CA2-505E-9CFE-F4D503B19716}"/>
              </a:ext>
            </a:extLst>
          </p:cNvPr>
          <p:cNvSpPr/>
          <p:nvPr/>
        </p:nvSpPr>
        <p:spPr>
          <a:xfrm>
            <a:off x="11046078" y="1788027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460AFF-7F35-C8FB-E09C-6685B7BD36B7}"/>
              </a:ext>
            </a:extLst>
          </p:cNvPr>
          <p:cNvSpPr/>
          <p:nvPr/>
        </p:nvSpPr>
        <p:spPr>
          <a:xfrm>
            <a:off x="11301151" y="191033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7790172-0A3E-6FA1-C8F4-3A118080A9E1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2F795-E53E-C0D5-E83D-E78D0195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957225-D1D9-8254-5DA3-21B1FD15882A}"/>
              </a:ext>
            </a:extLst>
          </p:cNvPr>
          <p:cNvSpPr/>
          <p:nvPr/>
        </p:nvSpPr>
        <p:spPr>
          <a:xfrm>
            <a:off x="145578" y="131974"/>
            <a:ext cx="605827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1881-1885 : En Indochine, victoire française contre le Viêt-Nam et la Chine ; 2</a:t>
            </a:r>
            <a:r>
              <a:rPr lang="fr-FR" sz="1700" b="1" baseline="30000" dirty="0"/>
              <a:t>nd</a:t>
            </a:r>
            <a:r>
              <a:rPr lang="fr-FR" sz="1700" b="1" dirty="0"/>
              <a:t> traité de Tianjin : La Chine reconnaît le protectorat de la France sur le Viêt-Nam</a:t>
            </a:r>
          </a:p>
          <a:p>
            <a:endParaRPr lang="fr-FR" sz="1700" dirty="0"/>
          </a:p>
          <a:p>
            <a:r>
              <a:rPr lang="fr-FR" sz="1700" dirty="0"/>
              <a:t>*1881-83 : Après un difficile conflit, la France parvient à imposer</a:t>
            </a:r>
          </a:p>
          <a:p>
            <a:r>
              <a:rPr lang="fr-FR" sz="1700" dirty="0"/>
              <a:t>Son protectorat sur le Viêt-Nam, vassal de la Chine</a:t>
            </a:r>
          </a:p>
          <a:p>
            <a:endParaRPr lang="fr-FR" sz="1700" dirty="0"/>
          </a:p>
          <a:p>
            <a:r>
              <a:rPr lang="fr-FR" sz="1700" dirty="0"/>
              <a:t>*1884 : La Chine réagit</a:t>
            </a:r>
          </a:p>
          <a:p>
            <a:r>
              <a:rPr lang="fr-FR" sz="1700" dirty="0"/>
              <a:t>Mais une partie de la flotte chinoise est détruite à Fuzhou…</a:t>
            </a:r>
          </a:p>
          <a:p>
            <a:endParaRPr lang="fr-FR" sz="1700" dirty="0"/>
          </a:p>
          <a:p>
            <a:r>
              <a:rPr lang="fr-FR" sz="1700" dirty="0"/>
              <a:t>*Juin 1885 : Au 2</a:t>
            </a:r>
            <a:r>
              <a:rPr lang="fr-FR" sz="1700" baseline="30000" dirty="0"/>
              <a:t>nd</a:t>
            </a:r>
            <a:r>
              <a:rPr lang="fr-FR" sz="1700" dirty="0"/>
              <a:t> traité de Tianjin </a:t>
            </a:r>
          </a:p>
          <a:p>
            <a:r>
              <a:rPr lang="fr-FR" sz="1700" dirty="0"/>
              <a:t>La Chine renonce à sa suzeraineté sur le Viêt-Nam</a:t>
            </a:r>
          </a:p>
          <a:p>
            <a:r>
              <a:rPr lang="fr-FR" sz="1700" dirty="0"/>
              <a:t>NB : Suzeraineté fluctuante mais établie depuis 939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A revoir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*1885 : A Pékin, après le traité de Tianjin…</a:t>
            </a:r>
          </a:p>
          <a:p>
            <a:r>
              <a:rPr lang="fr-FR" sz="1700" dirty="0"/>
              <a:t>Li </a:t>
            </a:r>
            <a:r>
              <a:rPr lang="fr-FR" sz="1700" dirty="0" err="1"/>
              <a:t>Hongzhang</a:t>
            </a:r>
            <a:r>
              <a:rPr lang="fr-FR" sz="1700" dirty="0"/>
              <a:t> entame la reconstitution de la flotte chinoise</a:t>
            </a:r>
          </a:p>
          <a:p>
            <a:r>
              <a:rPr lang="fr-FR" sz="1700" dirty="0"/>
              <a:t>NB : Malgré les détournements financiers de Cixi pour construire un nouveau palais d’été</a:t>
            </a:r>
          </a:p>
          <a:p>
            <a:endParaRPr lang="fr-FR" sz="1700" dirty="0"/>
          </a:p>
          <a:p>
            <a:r>
              <a:rPr lang="fr-FR" sz="1700" dirty="0"/>
              <a:t>*Mais après cette défaite contre la France</a:t>
            </a:r>
            <a:endParaRPr lang="fr-FR" sz="1600" u="sng" dirty="0"/>
          </a:p>
          <a:p>
            <a:r>
              <a:rPr lang="fr-FR" sz="1700" dirty="0"/>
              <a:t>C’est à nouveau la pression japonaise qui revient</a:t>
            </a:r>
          </a:p>
          <a:p>
            <a:r>
              <a:rPr lang="fr-FR" sz="1700" dirty="0"/>
              <a:t>Et de nouveau, vers la Corée…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61AB55D2-DDD9-28EC-67B0-061317C1E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7447C4E-6EA0-8609-14D8-E5627F2F9489}"/>
              </a:ext>
            </a:extLst>
          </p:cNvPr>
          <p:cNvSpPr/>
          <p:nvPr/>
        </p:nvSpPr>
        <p:spPr>
          <a:xfrm>
            <a:off x="10519686" y="3173394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728BFE5-FE31-5BBD-3476-0867830FFC5D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6D4E085-99FC-880A-13E2-8C1FC2F98AEC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252D08-EF1B-EBC1-6E38-D527D0BAFB7E}"/>
              </a:ext>
            </a:extLst>
          </p:cNvPr>
          <p:cNvSpPr/>
          <p:nvPr/>
        </p:nvSpPr>
        <p:spPr>
          <a:xfrm>
            <a:off x="11095135" y="149658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A5DB66-7967-02EC-D426-A17C75034ED3}"/>
              </a:ext>
            </a:extLst>
          </p:cNvPr>
          <p:cNvSpPr/>
          <p:nvPr/>
        </p:nvSpPr>
        <p:spPr>
          <a:xfrm>
            <a:off x="11046078" y="1788027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F4DEAB-BCC7-D4BF-8D02-409E9B7C26D2}"/>
              </a:ext>
            </a:extLst>
          </p:cNvPr>
          <p:cNvSpPr/>
          <p:nvPr/>
        </p:nvSpPr>
        <p:spPr>
          <a:xfrm>
            <a:off x="11301151" y="191033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012B781-0F36-24F1-1AD3-C93F89F18458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9F30-EEFC-DD38-F2DB-FF3422CA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6D248682-38A0-768D-FADB-133C56AC8798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1871-1912 : En Chine,</a:t>
            </a:r>
            <a:r>
              <a:rPr lang="fr-FR" sz="1400" b="1" dirty="0"/>
              <a:t> </a:t>
            </a:r>
            <a:r>
              <a:rPr lang="fr-FR" sz="1400" b="1" kern="100" dirty="0">
                <a:cs typeface="Times New Roman" panose="02020603050405020304" pitchFamily="18" charset="0"/>
              </a:rPr>
              <a:t>f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aux impérialismes occidentaux, </a:t>
            </a:r>
            <a:r>
              <a:rPr lang="fr-FR" sz="1400" b="1" dirty="0"/>
              <a:t>de la grande récession à l’aliénation 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; F</a:t>
            </a:r>
            <a:r>
              <a:rPr lang="fr-FR" sz="1400" b="1" dirty="0"/>
              <a:t>in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Qing et naissance de la république de Chine ; L’impérialisme japonais en mer de Chine : </a:t>
            </a:r>
            <a:r>
              <a:rPr lang="fr-FR" sz="1400" b="1" dirty="0"/>
              <a:t>Îles Kouriles et Ryükyü, Taïwan, sud de Sakhaline, Liaodong, Corée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1871-1879 : Début de l’impérialisme japonais : Traité de paix et d’amitié avec la Chine ; Raid sur Taïwan ; Annexion des îles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Ryukyu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d’Okinawa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1871-1876 : Victoire contre la Corée et traité de Kanghwa : ouverture de trois ports : Busan, </a:t>
            </a:r>
            <a:r>
              <a:rPr lang="fr-FR" sz="1400" dirty="0"/>
              <a:t>Incheon et Wonsan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400" dirty="0"/>
              <a:t>Les Japonais y obtiennent la liberté de commerce, le droit d’installation et l’extraterritorialité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1875-1876 : Traité de Saint-Pétersbourg : La Russie obtient l’île de Sakhaline et le Japon, l’ensemble des îles Kouriles ; Le Japon annexe l’archipel Ogasawara ou îles Bonin,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r>
              <a:rPr lang="fr-FR" sz="1400" dirty="0"/>
              <a:t>1881-1885 : En Indochine, victoire française contre le Viêt-Nam et la Chine ; 2</a:t>
            </a:r>
            <a:r>
              <a:rPr lang="fr-FR" sz="1400" baseline="30000" dirty="0"/>
              <a:t>nd</a:t>
            </a:r>
            <a:r>
              <a:rPr lang="fr-FR" sz="1400" dirty="0"/>
              <a:t> traité de Tianjin : La Chine reconnaît le protectorat de la France sur le Viêt-Nam</a:t>
            </a:r>
          </a:p>
          <a:p>
            <a:r>
              <a:rPr lang="fr-FR" sz="1400" dirty="0"/>
              <a:t>1890-1894 : Montée des tensions entre Chine et Japon à propos de la Corée</a:t>
            </a:r>
          </a:p>
          <a:p>
            <a:r>
              <a:rPr lang="fr-FR" sz="1400" dirty="0"/>
              <a:t>1894-1895 : Guerre sino-japonaise : Victoire des Japonais qui s’emparent de la Corée et du Liaodong ;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</a:p>
          <a:p>
            <a:r>
              <a:rPr lang="fr-FR" sz="1400" dirty="0"/>
              <a:t>1895-1896 : En Corée, résistance à la domination japonaise ; La monarchie coréenne se place sous protection russe</a:t>
            </a:r>
          </a:p>
          <a:p>
            <a:r>
              <a:rPr lang="fr-FR" sz="1400" dirty="0"/>
              <a:t>1898 : En Chine affaiblie après sa défaite contre le Japon,  les Occidentaux obtiennent des </a:t>
            </a:r>
            <a:r>
              <a:rPr lang="fr-FR" sz="1400" i="1" dirty="0"/>
              <a:t>territoires à bail</a:t>
            </a:r>
            <a:r>
              <a:rPr lang="fr-FR" sz="1400" dirty="0"/>
              <a:t> et des concessions industrielles et ferroviaires : C’est la curée ! Liaodong et Port-Arthur aux Russes, et colère du Japon ; Qingdao aux Allemands ; Weihai et extension de Hong-Kong aux Britanniques ; A proximité de l’Indochine française, </a:t>
            </a:r>
            <a:r>
              <a:rPr lang="fr-FR" sz="1400" dirty="0" err="1"/>
              <a:t>Kouang</a:t>
            </a:r>
            <a:r>
              <a:rPr lang="fr-FR" sz="1400" dirty="0"/>
              <a:t>-</a:t>
            </a:r>
            <a:r>
              <a:rPr lang="fr-FR" sz="1400" dirty="0" err="1"/>
              <a:t>Tchéou</a:t>
            </a:r>
            <a:r>
              <a:rPr lang="fr-FR" sz="1400" dirty="0"/>
              <a:t>-Wan aux Français ; Les puissances investissent leurs capitaux et se partagent la Chine en zones d’influence ; En Chine, échec de la réforme des </a:t>
            </a:r>
            <a:r>
              <a:rPr lang="fr-FR" sz="1400" i="1" dirty="0"/>
              <a:t>Cent Jours</a:t>
            </a:r>
            <a:r>
              <a:rPr lang="fr-FR" sz="1400" dirty="0"/>
              <a:t>, menée par l’empereur </a:t>
            </a:r>
            <a:r>
              <a:rPr lang="fr-FR" sz="1400" dirty="0" err="1"/>
              <a:t>Guangxu</a:t>
            </a:r>
            <a:r>
              <a:rPr lang="fr-FR" sz="1400" dirty="0"/>
              <a:t> mais combattue par l’impératrice Cixi ; Au Japon, grâce à l’indemnité chinoise et à de nouveaux impôts, accélérations de l’industrialisation et de la militarisation</a:t>
            </a:r>
          </a:p>
          <a:p>
            <a:r>
              <a:rPr lang="fr-FR" sz="1400" dirty="0"/>
              <a:t>1898-1900 : En Chine, la révolte des Boxers : Autour de Pékin, la société secrète </a:t>
            </a:r>
            <a:r>
              <a:rPr lang="fr-FR" sz="1400" i="1" dirty="0" err="1"/>
              <a:t>Yihequan</a:t>
            </a:r>
            <a:r>
              <a:rPr lang="fr-FR" sz="1400" dirty="0"/>
              <a:t> lance la révolte et assiègent les légations étrangères à Pékin, soutenue par Cixi ; Un corps expéditionnaire Japon-Russie-GB-France-Allemagne-EU libèrent les légations</a:t>
            </a:r>
          </a:p>
          <a:p>
            <a:r>
              <a:rPr lang="fr-FR" sz="1400" dirty="0"/>
              <a:t>1900-1902 : Montées des tensions entre Japon et Russie : Mandchourie occupée par les Russes et Corée disputée ; Alliance d’assistance militaire anglo-japonaise contre la Russie</a:t>
            </a:r>
          </a:p>
          <a:p>
            <a:r>
              <a:rPr lang="fr-FR" sz="1400" dirty="0"/>
              <a:t>1904-1905 : Guerre russo-japonaise ; Victoire japonaise et traité de Portsmouth : Le Japon récupère le sud de Sakhaline, le Liaodong et Port-Arthur ; En Mandchourie, les Russes occupent le nord et les Japonais, le sud</a:t>
            </a:r>
          </a:p>
          <a:p>
            <a:r>
              <a:rPr lang="fr-FR" sz="1400" dirty="0"/>
              <a:t>1905-1912 : Le Japon domine l’Asie du Nord-Est : Tokyo devient le centre asiatique de la modernité</a:t>
            </a:r>
          </a:p>
          <a:p>
            <a:r>
              <a:rPr lang="fr-FR" sz="1400" dirty="0"/>
              <a:t>1907-1910 : Annexion de la Corée par le Japon </a:t>
            </a:r>
          </a:p>
          <a:p>
            <a:r>
              <a:rPr lang="fr-FR" sz="1400" dirty="0"/>
              <a:t>1905-1912 :  En Chine, mouvement républicain et démocratique autour de Sun Yat sen ; Fin de l’Empire des Qing et naissance de la république de Chine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D96048A9-898A-0151-15B5-6FA3119E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60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131974"/>
            <a:ext cx="605827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*1880 : Pour le Japon, sa puissance militaire toujours croissante</a:t>
            </a:r>
          </a:p>
          <a:p>
            <a:r>
              <a:rPr lang="fr-FR" sz="1700" dirty="0"/>
              <a:t>L’incite à adopter une politique plus audacieuse envers la Corée</a:t>
            </a:r>
          </a:p>
          <a:p>
            <a:r>
              <a:rPr lang="fr-FR" sz="1700" i="1" dirty="0"/>
              <a:t>1880 : Les dirigeants japonais considèrent la Corée</a:t>
            </a:r>
          </a:p>
          <a:p>
            <a:r>
              <a:rPr lang="fr-FR" sz="1700" i="1" dirty="0"/>
              <a:t>Comme un enjeu stratégique majeur</a:t>
            </a:r>
            <a:r>
              <a:rPr lang="fr-FR" sz="1700" dirty="0"/>
              <a:t>, PF </a:t>
            </a:r>
            <a:r>
              <a:rPr lang="fr-FR" sz="1700" dirty="0" err="1"/>
              <a:t>Souyri</a:t>
            </a:r>
            <a:r>
              <a:rPr lang="fr-FR" sz="1700" dirty="0"/>
              <a:t>, p. 481</a:t>
            </a:r>
          </a:p>
          <a:p>
            <a:r>
              <a:rPr lang="fr-FR" sz="1700" dirty="0"/>
              <a:t>Et après l’ouverture, ce sera la conquête ; Récit…</a:t>
            </a:r>
          </a:p>
          <a:p>
            <a:endParaRPr lang="fr-FR" sz="1700" dirty="0"/>
          </a:p>
          <a:p>
            <a:r>
              <a:rPr lang="fr-FR" sz="1700" dirty="0"/>
              <a:t>*1882 : Le Japon reproche à la Chine de ne pas reconnaître L’indépendance de la Corée et de vouloir la maintenir</a:t>
            </a:r>
          </a:p>
          <a:p>
            <a:r>
              <a:rPr lang="fr-FR" sz="1700" dirty="0"/>
              <a:t>Dans sa zone d’influence, et donc de la soustraire aux bienfaits de la modernité</a:t>
            </a:r>
          </a:p>
          <a:p>
            <a:endParaRPr lang="fr-FR" sz="1700" dirty="0"/>
          </a:p>
          <a:p>
            <a:r>
              <a:rPr lang="fr-FR" sz="1700" dirty="0"/>
              <a:t>NB : 1884 : L’opposition démocrate (Parti de la Liberté)</a:t>
            </a:r>
          </a:p>
          <a:p>
            <a:r>
              <a:rPr lang="fr-FR" sz="1700" dirty="0"/>
              <a:t>Réclame plus de fermeté</a:t>
            </a:r>
          </a:p>
          <a:p>
            <a:r>
              <a:rPr lang="fr-FR" sz="1700" dirty="0"/>
              <a:t>Et propose de déclencher un coup d’Etat </a:t>
            </a:r>
            <a:r>
              <a:rPr lang="fr-FR" sz="1700" i="1" dirty="0"/>
              <a:t>réformiste</a:t>
            </a:r>
            <a:r>
              <a:rPr lang="fr-FR" sz="1700" dirty="0"/>
              <a:t> à Séoul</a:t>
            </a:r>
          </a:p>
          <a:p>
            <a:endParaRPr lang="fr-FR" sz="1700" dirty="0"/>
          </a:p>
          <a:p>
            <a:r>
              <a:rPr lang="fr-FR" sz="1700" dirty="0"/>
              <a:t>*Avril 1885 : Convention de Tianjin : Non-ingérence des deux pays en Corée ; Et en cas de troubles intérieurs, Chine et Japon doivent demander l’accord de l’autre avant d’y envoyer des troupes</a:t>
            </a:r>
          </a:p>
          <a:p>
            <a:endParaRPr lang="fr-FR" sz="1700" dirty="0"/>
          </a:p>
          <a:p>
            <a:r>
              <a:rPr lang="fr-FR" sz="1700" dirty="0"/>
              <a:t>*1875-85 : Avec la Russie et la Chine, les conflits semblent réglés</a:t>
            </a:r>
          </a:p>
          <a:p>
            <a:r>
              <a:rPr lang="fr-FR" sz="1700" dirty="0"/>
              <a:t>En réalité, ils ne font que commencer…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C9A05A58-E281-C1B2-F2ED-3097889B4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87E0A62-8931-5F02-E9C9-FC0AE4BD6E74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1DA7A5-8D3B-18CE-BE94-E10A241840E1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BE4F92-9601-53F4-6413-382799345E65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C6D05C-C920-7768-83F9-BB4A4F67E63F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7A671F-9341-F2B8-0350-E7A6FB0590D6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5EAF59-951C-7F7E-CF5A-8E77BDCA9434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57AB3C-D656-8A59-E2A1-880FCD90CB27}"/>
              </a:ext>
            </a:extLst>
          </p:cNvPr>
          <p:cNvSpPr/>
          <p:nvPr/>
        </p:nvSpPr>
        <p:spPr>
          <a:xfrm>
            <a:off x="6388169" y="1769553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17A5A6D-53DD-67F7-E541-7EFDE5DA029F}"/>
              </a:ext>
            </a:extLst>
          </p:cNvPr>
          <p:cNvSpPr/>
          <p:nvPr/>
        </p:nvSpPr>
        <p:spPr>
          <a:xfrm>
            <a:off x="6780870" y="202368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0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61FD-9B19-6FC4-4D81-CAFF0BD7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60AB80-D6DE-2027-78D2-1C79921D66AF}"/>
              </a:ext>
            </a:extLst>
          </p:cNvPr>
          <p:cNvSpPr/>
          <p:nvPr/>
        </p:nvSpPr>
        <p:spPr>
          <a:xfrm>
            <a:off x="5112328" y="131974"/>
            <a:ext cx="5322467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*1891 : Début de la construction</a:t>
            </a:r>
          </a:p>
          <a:p>
            <a:r>
              <a:rPr lang="fr-FR" sz="1700" dirty="0"/>
              <a:t>Du Transsibérien Oufa-Vladivostok</a:t>
            </a:r>
          </a:p>
          <a:p>
            <a:r>
              <a:rPr lang="fr-FR" sz="1700" dirty="0"/>
              <a:t>NB : Transsibérien financé par des capitaux français (1888)</a:t>
            </a:r>
          </a:p>
          <a:p>
            <a:endParaRPr lang="fr-FR" sz="1700" dirty="0"/>
          </a:p>
          <a:p>
            <a:r>
              <a:rPr lang="fr-FR" sz="1700" dirty="0"/>
              <a:t>b) Mais également…</a:t>
            </a:r>
          </a:p>
          <a:p>
            <a:r>
              <a:rPr lang="fr-FR" sz="1700" dirty="0"/>
              <a:t>*Malgré le traité de 1885, Yamagata s’inquiète</a:t>
            </a:r>
          </a:p>
          <a:p>
            <a:r>
              <a:rPr lang="fr-FR" sz="1700" dirty="0"/>
              <a:t>De l’ingérence persistante de la Chine en Corée…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B8E2CD-FAB5-59E1-90E2-E34E295F6B81}"/>
              </a:ext>
            </a:extLst>
          </p:cNvPr>
          <p:cNvSpPr/>
          <p:nvPr/>
        </p:nvSpPr>
        <p:spPr>
          <a:xfrm>
            <a:off x="83336" y="131974"/>
            <a:ext cx="4925187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*1890 : 1</a:t>
            </a:r>
            <a:r>
              <a:rPr lang="fr-FR" sz="1700" baseline="30000" dirty="0"/>
              <a:t>ers</a:t>
            </a:r>
            <a:r>
              <a:rPr lang="fr-FR" sz="1700" dirty="0"/>
              <a:t> débats à la Chambre basse</a:t>
            </a:r>
          </a:p>
          <a:p>
            <a:r>
              <a:rPr lang="fr-FR" sz="1700" dirty="0"/>
              <a:t>Pour le 1</a:t>
            </a:r>
            <a:r>
              <a:rPr lang="fr-FR" sz="1700" baseline="30000" dirty="0"/>
              <a:t>er</a:t>
            </a:r>
            <a:r>
              <a:rPr lang="fr-FR" sz="1700" dirty="0"/>
              <a:t> ministre conservateur </a:t>
            </a:r>
            <a:r>
              <a:rPr lang="fr-FR" sz="1700" u="sng" dirty="0"/>
              <a:t>Yamagata </a:t>
            </a:r>
            <a:r>
              <a:rPr lang="fr-FR" sz="1700" u="sng" dirty="0" err="1"/>
              <a:t>Aritomo</a:t>
            </a:r>
            <a:endParaRPr lang="fr-FR" sz="1700" dirty="0"/>
          </a:p>
          <a:p>
            <a:r>
              <a:rPr lang="fr-FR" sz="1700" dirty="0"/>
              <a:t>Il faut augmenter le budget militaire…</a:t>
            </a:r>
          </a:p>
          <a:p>
            <a:endParaRPr lang="fr-FR" sz="1700" dirty="0"/>
          </a:p>
          <a:p>
            <a:r>
              <a:rPr lang="fr-FR" sz="1700" dirty="0"/>
              <a:t>a) Il s’inquiète de la poussée russe en Mandchourie…</a:t>
            </a:r>
          </a:p>
          <a:p>
            <a:r>
              <a:rPr lang="fr-FR" sz="1700" dirty="0"/>
              <a:t>*1860 : Annexion russe au nord du fleuve Amour</a:t>
            </a:r>
          </a:p>
          <a:p>
            <a:r>
              <a:rPr lang="fr-FR" sz="1700" dirty="0"/>
              <a:t>*1875 : Île de  Sakhaline ; Mais également…</a:t>
            </a:r>
          </a:p>
        </p:txBody>
      </p:sp>
      <p:pic>
        <p:nvPicPr>
          <p:cNvPr id="29" name="Image 28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F0736F1C-B863-E089-91DF-D0EB74657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2218698"/>
            <a:ext cx="8739284" cy="450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29118857-2309-5C6A-6F22-449559AD4D25}"/>
              </a:ext>
            </a:extLst>
          </p:cNvPr>
          <p:cNvSpPr/>
          <p:nvPr/>
        </p:nvSpPr>
        <p:spPr>
          <a:xfrm>
            <a:off x="4193759" y="373070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F76900B-8FD2-0003-17DE-43872C7AA6ED}"/>
              </a:ext>
            </a:extLst>
          </p:cNvPr>
          <p:cNvSpPr/>
          <p:nvPr/>
        </p:nvSpPr>
        <p:spPr>
          <a:xfrm>
            <a:off x="8239288" y="4878715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6C669EA-376A-6100-1F3F-8FAAC3FA63D0}"/>
              </a:ext>
            </a:extLst>
          </p:cNvPr>
          <p:cNvSpPr/>
          <p:nvPr/>
        </p:nvSpPr>
        <p:spPr>
          <a:xfrm>
            <a:off x="4887458" y="435961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65E4C5C-FFFF-3D44-BCEC-3A0F6C9EE7E2}"/>
              </a:ext>
            </a:extLst>
          </p:cNvPr>
          <p:cNvSpPr/>
          <p:nvPr/>
        </p:nvSpPr>
        <p:spPr>
          <a:xfrm>
            <a:off x="9459104" y="51343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61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90D91-9E41-9FA8-4DC4-34CE5375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E654CB-EE94-23F1-E821-EC8CE4CFD00D}"/>
              </a:ext>
            </a:extLst>
          </p:cNvPr>
          <p:cNvSpPr/>
          <p:nvPr/>
        </p:nvSpPr>
        <p:spPr>
          <a:xfrm>
            <a:off x="145578" y="131974"/>
            <a:ext cx="6058274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*1890 : Pour </a:t>
            </a:r>
            <a:r>
              <a:rPr lang="fr-FR" sz="1700" u="sng" dirty="0"/>
              <a:t>Yamagata </a:t>
            </a:r>
            <a:r>
              <a:rPr lang="fr-FR" sz="1700" u="sng" dirty="0" err="1"/>
              <a:t>Aritomo</a:t>
            </a:r>
            <a:r>
              <a:rPr lang="fr-FR" sz="1700" dirty="0"/>
              <a:t>…</a:t>
            </a:r>
          </a:p>
          <a:p>
            <a:r>
              <a:rPr lang="fr-FR" sz="1700" i="1" dirty="0"/>
              <a:t>Protéger les premières lignes de défense de l’Empire</a:t>
            </a:r>
          </a:p>
          <a:p>
            <a:r>
              <a:rPr lang="fr-FR" sz="1700" i="1" dirty="0"/>
              <a:t>Repousser la Chine aujourd’hui et la Russie demain</a:t>
            </a:r>
          </a:p>
          <a:p>
            <a:r>
              <a:rPr lang="fr-FR" sz="1700" dirty="0"/>
              <a:t>PF </a:t>
            </a:r>
            <a:r>
              <a:rPr lang="fr-FR" sz="1700" dirty="0" err="1"/>
              <a:t>Souyri</a:t>
            </a:r>
            <a:r>
              <a:rPr lang="fr-FR" sz="1700" dirty="0"/>
              <a:t>, pp. 482-83 ; Donc…</a:t>
            </a:r>
          </a:p>
          <a:p>
            <a:endParaRPr lang="fr-FR" sz="1700" dirty="0"/>
          </a:p>
          <a:p>
            <a:r>
              <a:rPr lang="fr-FR" sz="1700" dirty="0"/>
              <a:t>a) Dans un 1</a:t>
            </a:r>
            <a:r>
              <a:rPr lang="fr-FR" sz="1700" baseline="30000" dirty="0"/>
              <a:t>er</a:t>
            </a:r>
            <a:r>
              <a:rPr lang="fr-FR" sz="1700" dirty="0"/>
              <a:t> temps, contre la Chine</a:t>
            </a:r>
          </a:p>
          <a:p>
            <a:r>
              <a:rPr lang="fr-FR" sz="1700" dirty="0"/>
              <a:t>Transformer la Corée en un protectorat japonais</a:t>
            </a:r>
          </a:p>
          <a:p>
            <a:endParaRPr lang="fr-FR" sz="1700" dirty="0"/>
          </a:p>
          <a:p>
            <a:r>
              <a:rPr lang="fr-FR" sz="1700" dirty="0"/>
              <a:t>b) Puis contre les Russes, se rapprocher des Britanniques</a:t>
            </a:r>
          </a:p>
          <a:p>
            <a:r>
              <a:rPr lang="fr-FR" sz="1700" dirty="0"/>
              <a:t>Leurs ennemis en Asie ; Et qui de plus promettent à terme</a:t>
            </a:r>
          </a:p>
          <a:p>
            <a:r>
              <a:rPr lang="fr-FR" sz="1700" dirty="0"/>
              <a:t>Une révision des traités inégaux…</a:t>
            </a:r>
          </a:p>
          <a:p>
            <a:endParaRPr lang="fr-FR" sz="1700" dirty="0"/>
          </a:p>
          <a:p>
            <a:r>
              <a:rPr lang="fr-FR" sz="1700" dirty="0"/>
              <a:t>NB : Juillet 1894 : 1</a:t>
            </a:r>
            <a:r>
              <a:rPr lang="fr-FR" sz="1700" baseline="30000" dirty="0"/>
              <a:t>er</a:t>
            </a:r>
            <a:r>
              <a:rPr lang="fr-FR" sz="1700" dirty="0"/>
              <a:t> traité </a:t>
            </a:r>
            <a:r>
              <a:rPr lang="fr-FR" sz="1700" i="1" dirty="0"/>
              <a:t>égal</a:t>
            </a:r>
            <a:r>
              <a:rPr lang="fr-FR" sz="1700" dirty="0"/>
              <a:t> pour le Japon avec la GB</a:t>
            </a:r>
          </a:p>
          <a:p>
            <a:endParaRPr lang="fr-FR" sz="1700" dirty="0"/>
          </a:p>
          <a:p>
            <a:r>
              <a:rPr lang="fr-FR" sz="1700" dirty="0"/>
              <a:t>*Donc, dans un 1</a:t>
            </a:r>
            <a:r>
              <a:rPr lang="fr-FR" sz="1700" baseline="30000" dirty="0"/>
              <a:t>er</a:t>
            </a:r>
            <a:r>
              <a:rPr lang="fr-FR" sz="1700" dirty="0"/>
              <a:t> temps, la Corée</a:t>
            </a:r>
          </a:p>
          <a:p>
            <a:r>
              <a:rPr lang="fr-FR" sz="1700" dirty="0"/>
              <a:t>Mais pour intervenir, il faut un prétexte…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5122E6DB-C120-6F88-4FC5-B106DC0D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3358BCA-1829-D53C-EC49-47A57A0E1383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0F4438-9C36-42C2-8D53-BFF5F6AD0B20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826A1E-D9D0-A613-CE3F-1D441AE932AA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EC0C235-8FCC-1280-1955-39AA906B46C5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35071B-0B15-DF26-208E-69A72854043D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8590F5-799D-8465-4721-9C7911794E90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42550BE-8914-5D8C-225F-3DF945E1DB31}"/>
              </a:ext>
            </a:extLst>
          </p:cNvPr>
          <p:cNvSpPr/>
          <p:nvPr/>
        </p:nvSpPr>
        <p:spPr>
          <a:xfrm>
            <a:off x="6388169" y="1769553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0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59B4-95D3-1FF8-51CB-4EB2B653E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AECD22-EC51-F6F0-0BDB-A62A97870D20}"/>
              </a:ext>
            </a:extLst>
          </p:cNvPr>
          <p:cNvSpPr/>
          <p:nvPr/>
        </p:nvSpPr>
        <p:spPr>
          <a:xfrm>
            <a:off x="145577" y="131974"/>
            <a:ext cx="666858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*1890 : En Corée, comme au Japon en 1860 (!)</a:t>
            </a:r>
          </a:p>
          <a:p>
            <a:r>
              <a:rPr lang="fr-FR" sz="1700" dirty="0"/>
              <a:t>Difficultés économiques dues au traité inégal de 1876 avec le Japon</a:t>
            </a:r>
          </a:p>
          <a:p>
            <a:r>
              <a:rPr lang="fr-FR" sz="1700" dirty="0"/>
              <a:t>Japon qui inonde le marché coréen de ses textiles</a:t>
            </a:r>
          </a:p>
          <a:p>
            <a:endParaRPr lang="fr-FR" sz="1700" dirty="0"/>
          </a:p>
          <a:p>
            <a:r>
              <a:rPr lang="fr-FR" sz="1700" dirty="0"/>
              <a:t>*Juin 1894 : En Corée, révolte paysanne du mouvement </a:t>
            </a:r>
            <a:r>
              <a:rPr lang="fr-FR" sz="1700" i="1" dirty="0"/>
              <a:t>Tonghak</a:t>
            </a:r>
          </a:p>
          <a:p>
            <a:r>
              <a:rPr lang="fr-FR" sz="1700" dirty="0"/>
              <a:t>A la fois contre le christianisme, l’ordre féodal et les impérialismes</a:t>
            </a:r>
          </a:p>
          <a:p>
            <a:r>
              <a:rPr lang="fr-FR" sz="1700" i="1" dirty="0"/>
              <a:t>Dehors les Occidentaux et les Japonais !</a:t>
            </a:r>
          </a:p>
          <a:p>
            <a:endParaRPr lang="fr-FR" sz="1700" dirty="0"/>
          </a:p>
          <a:p>
            <a:r>
              <a:rPr lang="fr-FR" sz="1700" dirty="0"/>
              <a:t>*A l’appel du </a:t>
            </a:r>
            <a:r>
              <a:rPr lang="fr-FR" sz="1700" u="sng" dirty="0"/>
              <a:t>roi </a:t>
            </a:r>
            <a:r>
              <a:rPr lang="fr-FR" sz="1700" u="sng" dirty="0" err="1"/>
              <a:t>Gojong</a:t>
            </a:r>
            <a:r>
              <a:rPr lang="fr-FR" sz="1700" dirty="0"/>
              <a:t> et de </a:t>
            </a:r>
            <a:r>
              <a:rPr lang="fr-FR" sz="1700" u="sng" dirty="0"/>
              <a:t>la reine Min</a:t>
            </a:r>
            <a:r>
              <a:rPr lang="fr-FR" sz="1700" dirty="0"/>
              <a:t>, la Chine envoie une flotte</a:t>
            </a:r>
          </a:p>
          <a:p>
            <a:r>
              <a:rPr lang="fr-FR" sz="1700" dirty="0"/>
              <a:t>Mais le Japon fait de même, pour protéger les citoyens japonais</a:t>
            </a:r>
          </a:p>
          <a:p>
            <a:r>
              <a:rPr lang="fr-FR" sz="1700" dirty="0"/>
              <a:t>NB : Japon soutenu par la GB</a:t>
            </a:r>
          </a:p>
          <a:p>
            <a:endParaRPr lang="fr-FR" sz="1700" dirty="0"/>
          </a:p>
          <a:p>
            <a:r>
              <a:rPr lang="fr-FR" sz="1700" dirty="0"/>
              <a:t>*En Corée, face à cette double-menace</a:t>
            </a:r>
          </a:p>
          <a:p>
            <a:r>
              <a:rPr lang="fr-FR" sz="1700" dirty="0"/>
              <a:t>Rebelles et gouvernement finissent par se rapprocher</a:t>
            </a:r>
          </a:p>
          <a:p>
            <a:r>
              <a:rPr lang="fr-FR" sz="1700" dirty="0"/>
              <a:t>Tandis que Chine et Japon en désaccord, entrent en conflit</a:t>
            </a:r>
          </a:p>
          <a:p>
            <a:r>
              <a:rPr lang="fr-FR" sz="1700" dirty="0"/>
              <a:t>NB : Et ce malgré les efforts diplomatiques de la GB</a:t>
            </a:r>
          </a:p>
          <a:p>
            <a:endParaRPr lang="fr-FR" sz="1700" dirty="0"/>
          </a:p>
          <a:p>
            <a:r>
              <a:rPr lang="fr-FR" sz="1700" dirty="0"/>
              <a:t>*Juillet 1894 : 1</a:t>
            </a:r>
            <a:r>
              <a:rPr lang="fr-FR" sz="1700" baseline="30000" dirty="0"/>
              <a:t>ère</a:t>
            </a:r>
            <a:r>
              <a:rPr lang="fr-FR" sz="1700" dirty="0"/>
              <a:t> guerre sino-japonaise commence</a:t>
            </a:r>
          </a:p>
          <a:p>
            <a:r>
              <a:rPr lang="fr-FR" sz="1700" dirty="0"/>
              <a:t>Guerre qui aboutira à la défaite de la Chine…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8BF3EF2D-64C7-7FA2-E987-31DBD21B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1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44871C4-0515-612E-A28F-30CA6CF5A78F}"/>
              </a:ext>
            </a:extLst>
          </p:cNvPr>
          <p:cNvSpPr/>
          <p:nvPr/>
        </p:nvSpPr>
        <p:spPr>
          <a:xfrm>
            <a:off x="11697611" y="26022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B2EEBD3-D535-6DA9-FE15-BAE0BBCDD0B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BD674AC-FD0C-98C2-AE7F-4DAAC1331DF9}"/>
              </a:ext>
            </a:extLst>
          </p:cNvPr>
          <p:cNvCxnSpPr>
            <a:cxnSpLocks/>
          </p:cNvCxnSpPr>
          <p:nvPr/>
        </p:nvCxnSpPr>
        <p:spPr>
          <a:xfrm flipH="1" flipV="1">
            <a:off x="7440460" y="1866378"/>
            <a:ext cx="3707704" cy="8582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64A281C-EAE5-8ED1-F479-6C4D3C0687CC}"/>
              </a:ext>
            </a:extLst>
          </p:cNvPr>
          <p:cNvCxnSpPr>
            <a:cxnSpLocks/>
          </p:cNvCxnSpPr>
          <p:nvPr/>
        </p:nvCxnSpPr>
        <p:spPr>
          <a:xfrm>
            <a:off x="11022904" y="2693524"/>
            <a:ext cx="655951" cy="31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3F6EAC1-FB83-D806-5A4F-467E62ED9F82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5BB81A0-DD64-B090-5F5A-ADE52531623B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2EE231F-C328-8C58-5C5E-FD57C0645921}"/>
              </a:ext>
            </a:extLst>
          </p:cNvPr>
          <p:cNvSpPr/>
          <p:nvPr/>
        </p:nvSpPr>
        <p:spPr>
          <a:xfrm>
            <a:off x="9134363" y="18699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A5123C9-AC4B-A82F-4C9B-FC56526EF987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709F262-9C8B-D1FE-7F4F-88C7BC50ABA8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CBCE51A-D5F6-8931-C49F-1A3C0445C8CA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59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E8C6-5E63-039B-2A8D-C1FB9CBE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F249BE-CD7D-C0CB-9A1F-8A58695D0756}"/>
              </a:ext>
            </a:extLst>
          </p:cNvPr>
          <p:cNvSpPr/>
          <p:nvPr/>
        </p:nvSpPr>
        <p:spPr>
          <a:xfrm>
            <a:off x="145577" y="131974"/>
            <a:ext cx="6668581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1894-1895 : Guerre sino-japonaise : Victoire des Japonais qui s’emparent de la Corée et du Liaodong ; …</a:t>
            </a:r>
            <a:endParaRPr lang="fr-FR" sz="1700" dirty="0">
              <a:solidFill>
                <a:srgbClr val="FF0000"/>
              </a:solidFill>
            </a:endParaRPr>
          </a:p>
          <a:p>
            <a:endParaRPr lang="fr-FR" sz="1700" dirty="0"/>
          </a:p>
          <a:p>
            <a:r>
              <a:rPr lang="fr-FR" sz="1700" dirty="0"/>
              <a:t>*Juillet 1894 : Les troupes japonaises débarquent et occupent Séoul</a:t>
            </a:r>
          </a:p>
          <a:p>
            <a:endParaRPr lang="fr-FR" sz="1700" dirty="0"/>
          </a:p>
          <a:p>
            <a:r>
              <a:rPr lang="fr-FR" sz="1700" dirty="0"/>
              <a:t>*Les Chinois débarquent également</a:t>
            </a:r>
          </a:p>
          <a:p>
            <a:r>
              <a:rPr lang="fr-FR" sz="1700" dirty="0"/>
              <a:t>Mais ils sont défaits à Asan, au sud de Séoul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7F0F82EB-21CA-7D76-91AE-1DFB6F43E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1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B4DC101-13A6-6E5F-581B-16659FA0B57B}"/>
              </a:ext>
            </a:extLst>
          </p:cNvPr>
          <p:cNvCxnSpPr>
            <a:cxnSpLocks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D217F61-C830-BB3A-619C-BA7F86F171D4}"/>
              </a:ext>
            </a:extLst>
          </p:cNvPr>
          <p:cNvCxnSpPr>
            <a:cxnSpLocks/>
          </p:cNvCxnSpPr>
          <p:nvPr/>
        </p:nvCxnSpPr>
        <p:spPr>
          <a:xfrm flipH="1" flipV="1">
            <a:off x="7440460" y="1866378"/>
            <a:ext cx="3707704" cy="8582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9E40DDD-6F45-E3A7-265D-230E033D4898}"/>
              </a:ext>
            </a:extLst>
          </p:cNvPr>
          <p:cNvCxnSpPr>
            <a:cxnSpLocks/>
          </p:cNvCxnSpPr>
          <p:nvPr/>
        </p:nvCxnSpPr>
        <p:spPr>
          <a:xfrm>
            <a:off x="11022904" y="2693524"/>
            <a:ext cx="674707" cy="3127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0B66889-804E-F2DC-D0B0-39C285A244D9}"/>
              </a:ext>
            </a:extLst>
          </p:cNvPr>
          <p:cNvSpPr/>
          <p:nvPr/>
        </p:nvSpPr>
        <p:spPr>
          <a:xfrm>
            <a:off x="11678855" y="30062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D0CFF39-5CB9-F1D5-EBA0-1F9621F840C5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D7F4D0-001C-42AF-5716-3C1A8658C333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FFFF083-D139-5903-731D-85559E35B45B}"/>
              </a:ext>
            </a:extLst>
          </p:cNvPr>
          <p:cNvSpPr/>
          <p:nvPr/>
        </p:nvSpPr>
        <p:spPr>
          <a:xfrm>
            <a:off x="9134363" y="18699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039143F-7D4B-BECE-C539-B5CFA5B5D3A4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13DFD25-703C-67C3-DDDE-5DC25DB57F3A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B7D39FD-2890-99F5-A257-D99FA03FED4E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185D226-1ED1-A8D8-7F3E-0FEB68FD3AE9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37593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7723C-763D-0A70-1B54-D47B77BC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135165-5D6D-29CB-18A1-EB111078719E}"/>
              </a:ext>
            </a:extLst>
          </p:cNvPr>
          <p:cNvSpPr/>
          <p:nvPr/>
        </p:nvSpPr>
        <p:spPr>
          <a:xfrm>
            <a:off x="145577" y="131974"/>
            <a:ext cx="6668581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1894-1895 : Guerre sino-japonaise : Victoire des Japonais qui s’emparent de la Corée et du Liaodong ; …</a:t>
            </a:r>
          </a:p>
          <a:p>
            <a:endParaRPr lang="fr-FR" sz="1700" dirty="0"/>
          </a:p>
          <a:p>
            <a:r>
              <a:rPr lang="fr-FR" sz="1700" dirty="0"/>
              <a:t>*Sept.-oct. 1894 : Après la prise de Séoul…</a:t>
            </a:r>
          </a:p>
          <a:p>
            <a:r>
              <a:rPr lang="fr-FR" sz="1700" dirty="0"/>
              <a:t>Les Japonais se dirigent vers le nord et occupent Pyongyang</a:t>
            </a:r>
          </a:p>
          <a:p>
            <a:endParaRPr lang="fr-FR" sz="1700" dirty="0"/>
          </a:p>
          <a:p>
            <a:r>
              <a:rPr lang="fr-FR" sz="1700" dirty="0"/>
              <a:t>*En mer, la flotte chinoise est détruite près de l’embouchure du Yalu</a:t>
            </a:r>
          </a:p>
          <a:p>
            <a:r>
              <a:rPr lang="fr-FR" sz="1700" dirty="0"/>
              <a:t>Sur terre, les Japonais traversent le Yalu et pénètrent en Mandchourie</a:t>
            </a:r>
          </a:p>
          <a:p>
            <a:endParaRPr lang="fr-FR" sz="1700" dirty="0"/>
          </a:p>
          <a:p>
            <a:r>
              <a:rPr lang="fr-FR" sz="1700" dirty="0"/>
              <a:t>*Oct.-nov. 1894 : Les Japonais débarquent dans le Liaodong…</a:t>
            </a:r>
          </a:p>
          <a:p>
            <a:r>
              <a:rPr lang="fr-FR" sz="1700" dirty="0"/>
              <a:t>Puis ils s’emparent de Lüshun, ou Port-Arthur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274F0BA2-99A9-2B06-18FB-14A8DDAB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2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CD4F349-E9EF-9CC4-5917-89F5A8E957DD}"/>
              </a:ext>
            </a:extLst>
          </p:cNvPr>
          <p:cNvCxnSpPr>
            <a:cxnSpLocks/>
          </p:cNvCxnSpPr>
          <p:nvPr/>
        </p:nvCxnSpPr>
        <p:spPr>
          <a:xfrm flipV="1">
            <a:off x="11148164" y="2589282"/>
            <a:ext cx="450937" cy="55475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B491CA1-9122-04D9-7923-7045256D9DCF}"/>
              </a:ext>
            </a:extLst>
          </p:cNvPr>
          <p:cNvCxnSpPr>
            <a:cxnSpLocks/>
          </p:cNvCxnSpPr>
          <p:nvPr/>
        </p:nvCxnSpPr>
        <p:spPr>
          <a:xfrm flipH="1" flipV="1">
            <a:off x="11171518" y="1893516"/>
            <a:ext cx="549447" cy="7087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1F6E177-414F-296B-B347-AE7ED713DE35}"/>
              </a:ext>
            </a:extLst>
          </p:cNvPr>
          <p:cNvSpPr/>
          <p:nvPr/>
        </p:nvSpPr>
        <p:spPr>
          <a:xfrm>
            <a:off x="10368858" y="10012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4D95871-2BFA-2CC7-228B-8DE81D874351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10491783" y="1105684"/>
            <a:ext cx="607727" cy="3680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912FFD3-57DE-06E4-1E4D-52495B6D5FD4}"/>
              </a:ext>
            </a:extLst>
          </p:cNvPr>
          <p:cNvCxnSpPr>
            <a:cxnSpLocks/>
          </p:cNvCxnSpPr>
          <p:nvPr/>
        </p:nvCxnSpPr>
        <p:spPr>
          <a:xfrm flipV="1">
            <a:off x="11099510" y="1460937"/>
            <a:ext cx="0" cy="3102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30299E8-1038-2E66-9FC7-89C580433536}"/>
              </a:ext>
            </a:extLst>
          </p:cNvPr>
          <p:cNvCxnSpPr>
            <a:cxnSpLocks/>
          </p:cNvCxnSpPr>
          <p:nvPr/>
        </p:nvCxnSpPr>
        <p:spPr>
          <a:xfrm flipH="1">
            <a:off x="11150427" y="1677226"/>
            <a:ext cx="653870" cy="1118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4CCC9119-589B-2E27-ADCC-060D98282328}"/>
              </a:ext>
            </a:extLst>
          </p:cNvPr>
          <p:cNvSpPr/>
          <p:nvPr/>
        </p:nvSpPr>
        <p:spPr>
          <a:xfrm>
            <a:off x="11804297" y="16160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614E484-30F9-1DF1-B34C-C8108D3070FA}"/>
              </a:ext>
            </a:extLst>
          </p:cNvPr>
          <p:cNvCxnSpPr>
            <a:cxnSpLocks/>
          </p:cNvCxnSpPr>
          <p:nvPr/>
        </p:nvCxnSpPr>
        <p:spPr>
          <a:xfrm flipH="1" flipV="1">
            <a:off x="10307387" y="1673703"/>
            <a:ext cx="184396" cy="8674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1EFC047-7D20-A3A7-9323-20E1A683DDD8}"/>
              </a:ext>
            </a:extLst>
          </p:cNvPr>
          <p:cNvCxnSpPr>
            <a:cxnSpLocks/>
          </p:cNvCxnSpPr>
          <p:nvPr/>
        </p:nvCxnSpPr>
        <p:spPr>
          <a:xfrm flipH="1" flipV="1">
            <a:off x="10491783" y="2541124"/>
            <a:ext cx="1107318" cy="4815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5072B15-DAD6-AAA2-CB64-364D5DDF07C6}"/>
              </a:ext>
            </a:extLst>
          </p:cNvPr>
          <p:cNvCxnSpPr>
            <a:cxnSpLocks/>
          </p:cNvCxnSpPr>
          <p:nvPr/>
        </p:nvCxnSpPr>
        <p:spPr>
          <a:xfrm flipH="1" flipV="1">
            <a:off x="9786997" y="1578119"/>
            <a:ext cx="397465" cy="523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FA3A2F1-71D3-9918-740B-C409278CD936}"/>
              </a:ext>
            </a:extLst>
          </p:cNvPr>
          <p:cNvCxnSpPr>
            <a:cxnSpLocks/>
          </p:cNvCxnSpPr>
          <p:nvPr/>
        </p:nvCxnSpPr>
        <p:spPr>
          <a:xfrm flipH="1">
            <a:off x="9257288" y="1604598"/>
            <a:ext cx="165107" cy="2832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2B61DC4-783A-1CE0-4537-32E67E9CBD7F}"/>
              </a:ext>
            </a:extLst>
          </p:cNvPr>
          <p:cNvCxnSpPr>
            <a:cxnSpLocks/>
          </p:cNvCxnSpPr>
          <p:nvPr/>
        </p:nvCxnSpPr>
        <p:spPr>
          <a:xfrm flipH="1">
            <a:off x="9422395" y="1554914"/>
            <a:ext cx="220586" cy="232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E4152E5-E80C-57D5-96B4-29614099E890}"/>
              </a:ext>
            </a:extLst>
          </p:cNvPr>
          <p:cNvSpPr/>
          <p:nvPr/>
        </p:nvSpPr>
        <p:spPr>
          <a:xfrm>
            <a:off x="9642981" y="149375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832F2A8-D50A-B325-8EB5-97CAE2E67B00}"/>
              </a:ext>
            </a:extLst>
          </p:cNvPr>
          <p:cNvSpPr/>
          <p:nvPr/>
        </p:nvSpPr>
        <p:spPr>
          <a:xfrm>
            <a:off x="10184462" y="156930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E146E46-1F37-6999-2151-C5406CAC073F}"/>
              </a:ext>
            </a:extLst>
          </p:cNvPr>
          <p:cNvCxnSpPr>
            <a:cxnSpLocks/>
          </p:cNvCxnSpPr>
          <p:nvPr/>
        </p:nvCxnSpPr>
        <p:spPr>
          <a:xfrm flipV="1">
            <a:off x="9278379" y="1655840"/>
            <a:ext cx="906083" cy="2752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6A742892-6A08-9C9C-FC50-16D75837EAAF}"/>
              </a:ext>
            </a:extLst>
          </p:cNvPr>
          <p:cNvSpPr/>
          <p:nvPr/>
        </p:nvSpPr>
        <p:spPr>
          <a:xfrm>
            <a:off x="7211623" y="1685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6A99E85-23DA-64B5-4F92-A434F35566BB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8D46E2A-38A3-58C7-2995-066999B1DEB6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FA867E75-0A32-D425-3012-18479B7D9624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F239833E-3002-773A-4B49-EE37DAD8A2DE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F1C18B36-E6EC-75CA-F8C3-709C516D0142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BB55AAA-DAB5-A2A0-4FA0-278AB176464B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354FC86-3D93-848E-9F2D-ABFC066AE5D7}"/>
              </a:ext>
            </a:extLst>
          </p:cNvPr>
          <p:cNvSpPr/>
          <p:nvPr/>
        </p:nvSpPr>
        <p:spPr>
          <a:xfrm>
            <a:off x="10949479" y="1684052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7B7270C-FD42-0217-7FE4-AB2DBE8ABF67}"/>
              </a:ext>
            </a:extLst>
          </p:cNvPr>
          <p:cNvSpPr/>
          <p:nvPr/>
        </p:nvSpPr>
        <p:spPr>
          <a:xfrm>
            <a:off x="9053031" y="1819362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6192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50981-5D46-587E-7DD0-BE3CB2D56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B35742-2404-9FC1-FFA6-1594D664032A}"/>
              </a:ext>
            </a:extLst>
          </p:cNvPr>
          <p:cNvSpPr/>
          <p:nvPr/>
        </p:nvSpPr>
        <p:spPr>
          <a:xfrm>
            <a:off x="145577" y="131974"/>
            <a:ext cx="6668581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1894-1895 : Guerre sino-japonaise : Victoire des Japonais qui s’emparent de la Corée et du Liaodong ; …</a:t>
            </a:r>
          </a:p>
          <a:p>
            <a:endParaRPr lang="fr-FR" sz="1700" dirty="0"/>
          </a:p>
          <a:p>
            <a:r>
              <a:rPr lang="fr-FR" sz="1700" dirty="0"/>
              <a:t>*Fév.-mars 1895 : </a:t>
            </a:r>
            <a:r>
              <a:rPr lang="fr-FR" sz="1700" u="sng" dirty="0"/>
              <a:t>Les Japonais prennent Weihai</a:t>
            </a:r>
          </a:p>
          <a:p>
            <a:r>
              <a:rPr lang="fr-FR" sz="1700" dirty="0"/>
              <a:t>Ils détruisent ce qui reste de la flotte chinoise ; NB : 1884 : Après Fuzhou</a:t>
            </a:r>
          </a:p>
          <a:p>
            <a:r>
              <a:rPr lang="fr-FR" sz="1700" dirty="0"/>
              <a:t>Puis ils entrent en Mandchourie et vainquent les Chinois à Yingkou</a:t>
            </a:r>
          </a:p>
          <a:p>
            <a:endParaRPr lang="fr-FR" sz="1700" dirty="0"/>
          </a:p>
          <a:p>
            <a:r>
              <a:rPr lang="fr-FR" sz="1700" dirty="0"/>
              <a:t>NB : A Tokyo, dans les journaux et </a:t>
            </a:r>
            <a:r>
              <a:rPr lang="fr-FR" sz="1700" u="sng" dirty="0" err="1"/>
              <a:t>Fukuzawa</a:t>
            </a:r>
            <a:r>
              <a:rPr lang="fr-FR" sz="1700" u="sng" dirty="0"/>
              <a:t> </a:t>
            </a:r>
            <a:r>
              <a:rPr lang="fr-FR" sz="1700" u="sng" dirty="0" err="1"/>
              <a:t>Yukichi</a:t>
            </a:r>
            <a:r>
              <a:rPr lang="fr-FR" sz="1700" dirty="0"/>
              <a:t>, 1</a:t>
            </a:r>
            <a:r>
              <a:rPr lang="fr-FR" sz="1700" baseline="30000" dirty="0"/>
              <a:t>ers</a:t>
            </a:r>
            <a:r>
              <a:rPr lang="fr-FR" sz="1700" dirty="0"/>
              <a:t> mépris racistes </a:t>
            </a:r>
            <a:r>
              <a:rPr lang="fr-FR" sz="1700" i="1" dirty="0"/>
              <a:t>Victoire de </a:t>
            </a:r>
            <a:r>
              <a:rPr lang="fr-FR" sz="1700" i="1" u="sng" dirty="0"/>
              <a:t>la civilisation</a:t>
            </a:r>
            <a:r>
              <a:rPr lang="fr-FR" sz="1700" i="1" dirty="0"/>
              <a:t> contre la Chine (et la Corée) barbare</a:t>
            </a:r>
          </a:p>
          <a:p>
            <a:r>
              <a:rPr lang="fr-FR" sz="1700" i="1" dirty="0"/>
              <a:t>Contre les Chanchan, </a:t>
            </a:r>
            <a:r>
              <a:rPr lang="fr-FR" sz="1700" dirty="0"/>
              <a:t>Chinetoques</a:t>
            </a:r>
          </a:p>
          <a:p>
            <a:endParaRPr lang="fr-FR" sz="1700" dirty="0"/>
          </a:p>
          <a:p>
            <a:r>
              <a:rPr lang="fr-FR" sz="1700" dirty="0"/>
              <a:t>*Mars 1895 : Les Chinois sont vaincus sur le fleuve Liao, en Mandchourie</a:t>
            </a:r>
          </a:p>
          <a:p>
            <a:r>
              <a:rPr lang="fr-FR" sz="1700" dirty="0"/>
              <a:t>La route de Pékin est ouverte</a:t>
            </a:r>
          </a:p>
          <a:p>
            <a:r>
              <a:rPr lang="fr-FR" sz="1700" dirty="0"/>
              <a:t>Mais le prochain objectif des Japonais est Taïwan</a:t>
            </a:r>
          </a:p>
          <a:p>
            <a:endParaRPr lang="fr-FR" sz="1700" dirty="0"/>
          </a:p>
          <a:p>
            <a:r>
              <a:rPr lang="fr-FR" sz="1700" dirty="0"/>
              <a:t>*Mars 1895 : Les Japonais prennent les îles Pescadores</a:t>
            </a:r>
          </a:p>
          <a:p>
            <a:r>
              <a:rPr lang="fr-FR" sz="1700" dirty="0"/>
              <a:t>Entre la Chine et Taïwan</a:t>
            </a:r>
          </a:p>
          <a:p>
            <a:endParaRPr lang="fr-FR" sz="1700" dirty="0"/>
          </a:p>
          <a:p>
            <a:r>
              <a:rPr lang="fr-FR" sz="1700" dirty="0"/>
              <a:t>*Les Occidentaux, inquiets de ces avancées imprévues</a:t>
            </a:r>
          </a:p>
          <a:p>
            <a:r>
              <a:rPr lang="fr-FR" sz="1700" dirty="0"/>
              <a:t>Poussent le Japon à proposer la paix à la Chine</a:t>
            </a:r>
          </a:p>
          <a:p>
            <a:r>
              <a:rPr lang="fr-FR" sz="1700" dirty="0"/>
              <a:t>Chine qui ne peut refuser…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71F9C23E-97C0-D6D9-27AE-57836B22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2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2E761C3-0572-5D09-B1B0-59CD41ABA5EE}"/>
              </a:ext>
            </a:extLst>
          </p:cNvPr>
          <p:cNvCxnSpPr>
            <a:cxnSpLocks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B8B64DE5-E507-81E6-BC9A-1B7A0AA92D69}"/>
              </a:ext>
            </a:extLst>
          </p:cNvPr>
          <p:cNvCxnSpPr>
            <a:cxnSpLocks/>
          </p:cNvCxnSpPr>
          <p:nvPr/>
        </p:nvCxnSpPr>
        <p:spPr>
          <a:xfrm flipH="1" flipV="1">
            <a:off x="11171518" y="1893516"/>
            <a:ext cx="549447" cy="7087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7CC580D-9BC5-1EAF-5A25-9C40D60F7B62}"/>
              </a:ext>
            </a:extLst>
          </p:cNvPr>
          <p:cNvSpPr/>
          <p:nvPr/>
        </p:nvSpPr>
        <p:spPr>
          <a:xfrm>
            <a:off x="10368858" y="100128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92141AC-428C-1E6C-EC65-EAE56FB697BF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10491783" y="1105684"/>
            <a:ext cx="607727" cy="3680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534A3A-9081-3159-AA67-F1251ACA2FF4}"/>
              </a:ext>
            </a:extLst>
          </p:cNvPr>
          <p:cNvCxnSpPr>
            <a:cxnSpLocks/>
          </p:cNvCxnSpPr>
          <p:nvPr/>
        </p:nvCxnSpPr>
        <p:spPr>
          <a:xfrm flipV="1">
            <a:off x="11099510" y="1460937"/>
            <a:ext cx="0" cy="3102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BAA20C7-5BCB-E7DA-8B5B-2FB17193D86F}"/>
              </a:ext>
            </a:extLst>
          </p:cNvPr>
          <p:cNvCxnSpPr>
            <a:cxnSpLocks/>
          </p:cNvCxnSpPr>
          <p:nvPr/>
        </p:nvCxnSpPr>
        <p:spPr>
          <a:xfrm flipH="1">
            <a:off x="11150427" y="1677226"/>
            <a:ext cx="653870" cy="1118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94FA9063-EDE2-5AE0-CF34-0B192888E6E1}"/>
              </a:ext>
            </a:extLst>
          </p:cNvPr>
          <p:cNvSpPr/>
          <p:nvPr/>
        </p:nvSpPr>
        <p:spPr>
          <a:xfrm>
            <a:off x="11804297" y="161607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02D9EC9-252E-BA74-2AB9-4528174E50BF}"/>
              </a:ext>
            </a:extLst>
          </p:cNvPr>
          <p:cNvCxnSpPr>
            <a:cxnSpLocks/>
          </p:cNvCxnSpPr>
          <p:nvPr/>
        </p:nvCxnSpPr>
        <p:spPr>
          <a:xfrm flipH="1" flipV="1">
            <a:off x="10307387" y="1673703"/>
            <a:ext cx="184396" cy="8674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8F924DD-6180-628B-D7B0-805108AE05A7}"/>
              </a:ext>
            </a:extLst>
          </p:cNvPr>
          <p:cNvCxnSpPr>
            <a:cxnSpLocks/>
          </p:cNvCxnSpPr>
          <p:nvPr/>
        </p:nvCxnSpPr>
        <p:spPr>
          <a:xfrm flipH="1" flipV="1">
            <a:off x="10491783" y="2541124"/>
            <a:ext cx="1205828" cy="122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A04CF36-DBFC-27FD-352A-90DEA709D95A}"/>
              </a:ext>
            </a:extLst>
          </p:cNvPr>
          <p:cNvCxnSpPr>
            <a:cxnSpLocks/>
          </p:cNvCxnSpPr>
          <p:nvPr/>
        </p:nvCxnSpPr>
        <p:spPr>
          <a:xfrm flipH="1" flipV="1">
            <a:off x="9786997" y="1578119"/>
            <a:ext cx="397465" cy="523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DD433B8-6AED-3AE3-9CE3-5EC4F5DFCFFB}"/>
              </a:ext>
            </a:extLst>
          </p:cNvPr>
          <p:cNvCxnSpPr>
            <a:cxnSpLocks/>
          </p:cNvCxnSpPr>
          <p:nvPr/>
        </p:nvCxnSpPr>
        <p:spPr>
          <a:xfrm flipH="1">
            <a:off x="9257288" y="1604598"/>
            <a:ext cx="165107" cy="2832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D4DE623-7ABA-95C6-C0D7-F884074FA449}"/>
              </a:ext>
            </a:extLst>
          </p:cNvPr>
          <p:cNvCxnSpPr>
            <a:cxnSpLocks/>
          </p:cNvCxnSpPr>
          <p:nvPr/>
        </p:nvCxnSpPr>
        <p:spPr>
          <a:xfrm flipH="1">
            <a:off x="9422395" y="1554914"/>
            <a:ext cx="220586" cy="232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9BEA5BAA-CCF3-79F9-AC5F-2F4916FF9AA3}"/>
              </a:ext>
            </a:extLst>
          </p:cNvPr>
          <p:cNvSpPr/>
          <p:nvPr/>
        </p:nvSpPr>
        <p:spPr>
          <a:xfrm>
            <a:off x="9642981" y="14937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AD52B46-EFA0-6DAD-ACB5-A585822F2F37}"/>
              </a:ext>
            </a:extLst>
          </p:cNvPr>
          <p:cNvSpPr/>
          <p:nvPr/>
        </p:nvSpPr>
        <p:spPr>
          <a:xfrm>
            <a:off x="10184462" y="156930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D237043-D3DF-77CE-C4D7-EBE2BB43D827}"/>
              </a:ext>
            </a:extLst>
          </p:cNvPr>
          <p:cNvCxnSpPr>
            <a:cxnSpLocks/>
          </p:cNvCxnSpPr>
          <p:nvPr/>
        </p:nvCxnSpPr>
        <p:spPr>
          <a:xfrm>
            <a:off x="9257288" y="1974365"/>
            <a:ext cx="402124" cy="83989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0A3FEFA7-EC11-D2A6-77AA-929AA898A836}"/>
              </a:ext>
            </a:extLst>
          </p:cNvPr>
          <p:cNvSpPr/>
          <p:nvPr/>
        </p:nvSpPr>
        <p:spPr>
          <a:xfrm>
            <a:off x="7211623" y="1685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C135980-7548-76B7-A352-B130D13B1D95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3CFEB31-69ED-E3A5-3BA7-B4FE6F3FA15E}"/>
              </a:ext>
            </a:extLst>
          </p:cNvPr>
          <p:cNvSpPr/>
          <p:nvPr/>
        </p:nvSpPr>
        <p:spPr>
          <a:xfrm>
            <a:off x="9443388" y="75201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0F5D534-D93F-9E1F-8F79-9FF97FEDA0D4}"/>
              </a:ext>
            </a:extLst>
          </p:cNvPr>
          <p:cNvCxnSpPr>
            <a:cxnSpLocks/>
            <a:endCxn id="3" idx="6"/>
          </p:cNvCxnSpPr>
          <p:nvPr/>
        </p:nvCxnSpPr>
        <p:spPr>
          <a:xfrm flipH="1" flipV="1">
            <a:off x="9587404" y="813168"/>
            <a:ext cx="344845" cy="2755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EF4BBBC-01AA-38D3-1423-9A5B5A160FD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894542" y="1062440"/>
            <a:ext cx="474316" cy="118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32E98FF-1CDB-3AFC-8CF7-E8B848720472}"/>
              </a:ext>
            </a:extLst>
          </p:cNvPr>
          <p:cNvCxnSpPr>
            <a:cxnSpLocks/>
          </p:cNvCxnSpPr>
          <p:nvPr/>
        </p:nvCxnSpPr>
        <p:spPr>
          <a:xfrm flipV="1">
            <a:off x="9401304" y="899705"/>
            <a:ext cx="143566" cy="72965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20229F-6323-525E-EFA5-4E2200716F9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9227462" y="458222"/>
            <a:ext cx="237017" cy="311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62F69E2-4CBD-9F54-3CF9-D37672177872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3A3C9B9-C8A0-BEC1-C87F-315BD9056E8A}"/>
              </a:ext>
            </a:extLst>
          </p:cNvPr>
          <p:cNvCxnSpPr>
            <a:cxnSpLocks/>
          </p:cNvCxnSpPr>
          <p:nvPr/>
        </p:nvCxnSpPr>
        <p:spPr>
          <a:xfrm flipH="1">
            <a:off x="8204548" y="3144033"/>
            <a:ext cx="1526872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AD51AAAD-66A9-FDED-5CBE-29C312ACDEC8}"/>
              </a:ext>
            </a:extLst>
          </p:cNvPr>
          <p:cNvSpPr/>
          <p:nvPr/>
        </p:nvSpPr>
        <p:spPr>
          <a:xfrm>
            <a:off x="7643430" y="55771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90040EA2-C56D-557D-722C-51FD704EFBFF}"/>
              </a:ext>
            </a:extLst>
          </p:cNvPr>
          <p:cNvCxnSpPr>
            <a:cxnSpLocks/>
          </p:cNvCxnSpPr>
          <p:nvPr/>
        </p:nvCxnSpPr>
        <p:spPr>
          <a:xfrm>
            <a:off x="9659412" y="2936576"/>
            <a:ext cx="72008" cy="2074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9B4BFEF1-8B72-BFD9-694E-DB4EB7B8F3F4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7715438" y="4496844"/>
            <a:ext cx="489110" cy="108027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E28F024F-7A01-547B-23D0-71EFE93DF7F7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3F147669-5A7D-B667-A13C-4396F7BBEE83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F22FFB8C-065E-8955-BC23-446A8497B6D2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22B58E0-3BC3-0F22-BB8F-181EAD2F49B3}"/>
              </a:ext>
            </a:extLst>
          </p:cNvPr>
          <p:cNvSpPr/>
          <p:nvPr/>
        </p:nvSpPr>
        <p:spPr>
          <a:xfrm>
            <a:off x="10949479" y="168405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A2A65C1-72BE-014B-CE71-7E92C190ECCD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14EA95-62D2-6F13-4B0D-7C7AB1E33D77}"/>
              </a:ext>
            </a:extLst>
          </p:cNvPr>
          <p:cNvSpPr/>
          <p:nvPr/>
        </p:nvSpPr>
        <p:spPr>
          <a:xfrm>
            <a:off x="9053031" y="181936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D5AE28-04E5-50F2-8545-0AC6E1AB5760}"/>
              </a:ext>
            </a:extLst>
          </p:cNvPr>
          <p:cNvSpPr/>
          <p:nvPr/>
        </p:nvSpPr>
        <p:spPr>
          <a:xfrm>
            <a:off x="9487745" y="2724592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148736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C092-1DC6-3C42-40F7-405D9650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4C66D1-2EE9-0607-1D2D-26699931DA3D}"/>
              </a:ext>
            </a:extLst>
          </p:cNvPr>
          <p:cNvSpPr/>
          <p:nvPr/>
        </p:nvSpPr>
        <p:spPr>
          <a:xfrm>
            <a:off x="145576" y="151178"/>
            <a:ext cx="6061260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*17 avril 1895 : Traité de Shimonoseki…</a:t>
            </a:r>
          </a:p>
          <a:p>
            <a:endParaRPr lang="fr-FR" sz="1700" dirty="0"/>
          </a:p>
          <a:p>
            <a:r>
              <a:rPr lang="fr-FR" sz="1700" dirty="0"/>
              <a:t>*La Chine paie une </a:t>
            </a:r>
            <a:r>
              <a:rPr lang="fr-FR" sz="1700" u="sng" dirty="0"/>
              <a:t>énorme</a:t>
            </a:r>
            <a:r>
              <a:rPr lang="fr-FR" sz="1700" dirty="0"/>
              <a:t> indemnité de 200 millions de </a:t>
            </a:r>
            <a:r>
              <a:rPr lang="fr-FR" sz="1700" i="1" dirty="0" err="1"/>
              <a:t>liangs</a:t>
            </a:r>
            <a:endParaRPr lang="fr-FR" sz="1700" i="1" dirty="0"/>
          </a:p>
          <a:p>
            <a:r>
              <a:rPr lang="fr-FR" sz="1700" dirty="0"/>
              <a:t>NB : 3 fois les revenus de l’Etat ; Indemnité que la Chine finance Par de nouveaux emprunts aux banques étrangères</a:t>
            </a:r>
          </a:p>
          <a:p>
            <a:r>
              <a:rPr lang="fr-FR" sz="1700" dirty="0"/>
              <a:t>Ce qui augmente son endettement</a:t>
            </a:r>
          </a:p>
          <a:p>
            <a:endParaRPr lang="fr-FR" sz="1700" dirty="0"/>
          </a:p>
          <a:p>
            <a:r>
              <a:rPr lang="fr-FR" sz="1700" dirty="0"/>
              <a:t>*La Chine cède les îles Pescadores, Taiwan (non encore conquise) </a:t>
            </a:r>
          </a:p>
          <a:p>
            <a:r>
              <a:rPr lang="fr-FR" sz="1700" dirty="0"/>
              <a:t>La presqu’île du Liaodong et Port-Arthur</a:t>
            </a:r>
          </a:p>
          <a:p>
            <a:endParaRPr lang="fr-FR" sz="1700" dirty="0"/>
          </a:p>
          <a:p>
            <a:r>
              <a:rPr lang="fr-FR" sz="1700" dirty="0"/>
              <a:t>*La Chine reconnaît l’indépendance de la Corée</a:t>
            </a:r>
          </a:p>
          <a:p>
            <a:r>
              <a:rPr lang="fr-FR" sz="1700" dirty="0"/>
              <a:t>Renonce au système du tribut, vieux de 2000 ans (!)</a:t>
            </a:r>
          </a:p>
          <a:p>
            <a:r>
              <a:rPr lang="fr-FR" sz="1700" dirty="0"/>
              <a:t>La Corée qui devient un protectorat japonais</a:t>
            </a:r>
          </a:p>
          <a:p>
            <a:endParaRPr lang="fr-FR" sz="1700" dirty="0"/>
          </a:p>
          <a:p>
            <a:r>
              <a:rPr lang="fr-FR" sz="1700" dirty="0"/>
              <a:t>*Quatre ports chinois sont ouverts aux Japonais</a:t>
            </a:r>
          </a:p>
          <a:p>
            <a:r>
              <a:rPr lang="fr-FR" sz="1700" dirty="0"/>
              <a:t>Avec le droit d’installer des concessions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Li </a:t>
            </a:r>
            <a:r>
              <a:rPr lang="fr-FR" sz="1700" dirty="0" err="1">
                <a:solidFill>
                  <a:srgbClr val="FF0000"/>
                </a:solidFill>
              </a:rPr>
              <a:t>Hongzhang</a:t>
            </a:r>
            <a:r>
              <a:rPr lang="fr-FR" sz="1700" dirty="0">
                <a:solidFill>
                  <a:srgbClr val="FF0000"/>
                </a:solidFill>
              </a:rPr>
              <a:t>, qui signe le traité, est écarté du pouvoir</a:t>
            </a:r>
          </a:p>
          <a:p>
            <a:endParaRPr lang="fr-FR" sz="1700" dirty="0"/>
          </a:p>
          <a:p>
            <a:r>
              <a:rPr lang="fr-FR" sz="1700" dirty="0"/>
              <a:t>*Mai 1895 : Le traité signé, les Japonais conquièrent Taïwan…</a:t>
            </a:r>
          </a:p>
        </p:txBody>
      </p:sp>
      <p:pic>
        <p:nvPicPr>
          <p:cNvPr id="71" name="Image 70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0418EC9A-6C40-B422-128D-0D30A368D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1BD887C-0FBD-D3F3-5E5C-F215800BE86B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EAC2D0-BCAB-D123-9A01-7656B307DF2C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155E9D-D01C-DC49-F087-361795EDF621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069D45-2B14-5035-0BEE-56C79A7C29E6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3473D01-3C8D-4A0A-5793-3DDF760D8EC3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4AE957-9009-263B-E569-2AC614B4CF2F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1BE4304-A619-1197-BE51-ED3BB221E7D3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6CA251F-299A-46F7-403A-ECA53D11AD4C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8B03436-EFA3-9D2E-9A24-09A0FE21C5F1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8CEE37-329A-D5EE-9168-4E82A671445C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797C032-4A64-8D81-51B9-50352EF3A1B2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5167B84-0EA6-6721-DEDE-AB77FB822116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77D965-E81F-875A-64D6-62B2AA89ED77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2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9449F-C2A4-E632-FCA5-C6396D1C0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88F0F-3297-6572-8667-A91F6AA7899B}"/>
              </a:ext>
            </a:extLst>
          </p:cNvPr>
          <p:cNvSpPr/>
          <p:nvPr/>
        </p:nvSpPr>
        <p:spPr>
          <a:xfrm>
            <a:off x="145577" y="131974"/>
            <a:ext cx="6668581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 1895 : Au sud de Taïwan, les Japonais débarquent</a:t>
            </a:r>
          </a:p>
          <a:p>
            <a:r>
              <a:rPr lang="fr-FR" sz="1700" dirty="0"/>
              <a:t>A Taïpei au nord ; Et à Tainan au sud</a:t>
            </a:r>
          </a:p>
          <a:p>
            <a:endParaRPr lang="fr-FR" sz="1700" dirty="0"/>
          </a:p>
          <a:p>
            <a:r>
              <a:rPr lang="fr-FR" sz="1700" dirty="0"/>
              <a:t>*En réaction, les nationalistes taïwanais refusent l’annexion japonaise</a:t>
            </a:r>
          </a:p>
          <a:p>
            <a:r>
              <a:rPr lang="fr-FR" sz="1700" dirty="0"/>
              <a:t>Ils se proclament indépendants et ils fondent une république</a:t>
            </a:r>
          </a:p>
          <a:p>
            <a:endParaRPr lang="fr-FR" sz="1700" dirty="0"/>
          </a:p>
          <a:p>
            <a:r>
              <a:rPr lang="fr-FR" sz="1700" dirty="0"/>
              <a:t>*Juin-nov. 1895 : Les Japonais conquièrent l’île</a:t>
            </a:r>
          </a:p>
          <a:p>
            <a:endParaRPr lang="fr-FR" sz="1700" dirty="0"/>
          </a:p>
          <a:p>
            <a:r>
              <a:rPr lang="fr-FR" sz="1700" dirty="0"/>
              <a:t>*Mais pendant ce temps, </a:t>
            </a:r>
            <a:r>
              <a:rPr lang="fr-FR" sz="1700" i="1" dirty="0"/>
              <a:t>dans leur dos</a:t>
            </a:r>
          </a:p>
          <a:p>
            <a:r>
              <a:rPr lang="fr-FR" sz="1700" dirty="0"/>
              <a:t>Russes et Français négocient…</a:t>
            </a:r>
          </a:p>
        </p:txBody>
      </p:sp>
      <p:pic>
        <p:nvPicPr>
          <p:cNvPr id="2" name="Image 1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2533037C-5DD5-4AC1-E072-CEB756D98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2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5D9BEEC-E47D-18F0-B553-B7D5C6260C81}"/>
              </a:ext>
            </a:extLst>
          </p:cNvPr>
          <p:cNvCxnSpPr>
            <a:cxnSpLocks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6309ED2-D444-3228-0A4C-62394C0F775C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FAF3F33-E431-6AAA-8545-C3E843F77618}"/>
              </a:ext>
            </a:extLst>
          </p:cNvPr>
          <p:cNvCxnSpPr>
            <a:cxnSpLocks/>
          </p:cNvCxnSpPr>
          <p:nvPr/>
        </p:nvCxnSpPr>
        <p:spPr>
          <a:xfrm flipH="1" flipV="1">
            <a:off x="11171518" y="1893516"/>
            <a:ext cx="549447" cy="7087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7747A153-02B2-7572-8341-559A7941838F}"/>
              </a:ext>
            </a:extLst>
          </p:cNvPr>
          <p:cNvSpPr/>
          <p:nvPr/>
        </p:nvSpPr>
        <p:spPr>
          <a:xfrm>
            <a:off x="10368858" y="100128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10E7B05-087C-CAF5-794B-69F59A3569A8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10491783" y="1105684"/>
            <a:ext cx="607727" cy="3680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E444159-1475-BBA7-8B83-F90DF89882E9}"/>
              </a:ext>
            </a:extLst>
          </p:cNvPr>
          <p:cNvCxnSpPr>
            <a:cxnSpLocks/>
          </p:cNvCxnSpPr>
          <p:nvPr/>
        </p:nvCxnSpPr>
        <p:spPr>
          <a:xfrm flipV="1">
            <a:off x="11099510" y="1460937"/>
            <a:ext cx="0" cy="3102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E2812F5-2726-F772-31E0-488FD3B8083E}"/>
              </a:ext>
            </a:extLst>
          </p:cNvPr>
          <p:cNvCxnSpPr>
            <a:cxnSpLocks/>
          </p:cNvCxnSpPr>
          <p:nvPr/>
        </p:nvCxnSpPr>
        <p:spPr>
          <a:xfrm flipH="1">
            <a:off x="11150427" y="1677226"/>
            <a:ext cx="653870" cy="1118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B5E4ADA-636C-F465-6BC6-99E5C75E70D0}"/>
              </a:ext>
            </a:extLst>
          </p:cNvPr>
          <p:cNvSpPr/>
          <p:nvPr/>
        </p:nvSpPr>
        <p:spPr>
          <a:xfrm>
            <a:off x="11804297" y="161607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90EE2FC-871C-4843-0822-65F0FC085BC3}"/>
              </a:ext>
            </a:extLst>
          </p:cNvPr>
          <p:cNvCxnSpPr>
            <a:cxnSpLocks/>
          </p:cNvCxnSpPr>
          <p:nvPr/>
        </p:nvCxnSpPr>
        <p:spPr>
          <a:xfrm flipH="1" flipV="1">
            <a:off x="10307387" y="1673703"/>
            <a:ext cx="184396" cy="8674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44FCA56-D803-81B3-A89B-EF17D65862FC}"/>
              </a:ext>
            </a:extLst>
          </p:cNvPr>
          <p:cNvCxnSpPr>
            <a:cxnSpLocks/>
          </p:cNvCxnSpPr>
          <p:nvPr/>
        </p:nvCxnSpPr>
        <p:spPr>
          <a:xfrm flipH="1" flipV="1">
            <a:off x="10491783" y="2541124"/>
            <a:ext cx="1205828" cy="122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74CE311-F2DA-8F59-F0BF-DD33A3CF6619}"/>
              </a:ext>
            </a:extLst>
          </p:cNvPr>
          <p:cNvCxnSpPr>
            <a:cxnSpLocks/>
          </p:cNvCxnSpPr>
          <p:nvPr/>
        </p:nvCxnSpPr>
        <p:spPr>
          <a:xfrm flipH="1" flipV="1">
            <a:off x="9786997" y="1578119"/>
            <a:ext cx="397465" cy="523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CF13F2-D6B7-7842-44C4-F4A7163BBA7D}"/>
              </a:ext>
            </a:extLst>
          </p:cNvPr>
          <p:cNvCxnSpPr>
            <a:cxnSpLocks/>
          </p:cNvCxnSpPr>
          <p:nvPr/>
        </p:nvCxnSpPr>
        <p:spPr>
          <a:xfrm flipH="1">
            <a:off x="9257288" y="1604598"/>
            <a:ext cx="165107" cy="2832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5F3D394-9EE2-C36D-B62A-361CA323E287}"/>
              </a:ext>
            </a:extLst>
          </p:cNvPr>
          <p:cNvCxnSpPr>
            <a:cxnSpLocks/>
          </p:cNvCxnSpPr>
          <p:nvPr/>
        </p:nvCxnSpPr>
        <p:spPr>
          <a:xfrm flipH="1">
            <a:off x="9422395" y="1554914"/>
            <a:ext cx="220586" cy="232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3E46551A-3462-1AF8-E5C8-9737594AB236}"/>
              </a:ext>
            </a:extLst>
          </p:cNvPr>
          <p:cNvSpPr/>
          <p:nvPr/>
        </p:nvSpPr>
        <p:spPr>
          <a:xfrm>
            <a:off x="9642981" y="14937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72592F-E698-ADA7-2D7F-3A60C3F37FFB}"/>
              </a:ext>
            </a:extLst>
          </p:cNvPr>
          <p:cNvSpPr/>
          <p:nvPr/>
        </p:nvSpPr>
        <p:spPr>
          <a:xfrm>
            <a:off x="10184462" y="156930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E318943-1B77-4873-3F45-E66D25296DB1}"/>
              </a:ext>
            </a:extLst>
          </p:cNvPr>
          <p:cNvCxnSpPr>
            <a:cxnSpLocks/>
          </p:cNvCxnSpPr>
          <p:nvPr/>
        </p:nvCxnSpPr>
        <p:spPr>
          <a:xfrm>
            <a:off x="9257288" y="1974365"/>
            <a:ext cx="402124" cy="83989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292FFDCE-009A-0F2D-2FDC-479311496C75}"/>
              </a:ext>
            </a:extLst>
          </p:cNvPr>
          <p:cNvSpPr/>
          <p:nvPr/>
        </p:nvSpPr>
        <p:spPr>
          <a:xfrm>
            <a:off x="7211623" y="1685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579F143-C68A-E186-84A9-5B4B1EC6128C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B10471-412D-595A-BBAF-20D725E228CF}"/>
              </a:ext>
            </a:extLst>
          </p:cNvPr>
          <p:cNvSpPr/>
          <p:nvPr/>
        </p:nvSpPr>
        <p:spPr>
          <a:xfrm>
            <a:off x="9443388" y="7520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3A95624-2799-C250-4AF4-81AEC49BB957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9587404" y="813168"/>
            <a:ext cx="344845" cy="2755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FE05EC7-6571-498D-98D5-E36740313A1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894542" y="1062440"/>
            <a:ext cx="474316" cy="118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449D58-EB0D-2245-689C-774394B8FE43}"/>
              </a:ext>
            </a:extLst>
          </p:cNvPr>
          <p:cNvCxnSpPr>
            <a:cxnSpLocks/>
          </p:cNvCxnSpPr>
          <p:nvPr/>
        </p:nvCxnSpPr>
        <p:spPr>
          <a:xfrm flipV="1">
            <a:off x="9401304" y="899705"/>
            <a:ext cx="143566" cy="72965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F184A8A-E3CD-B69D-B840-DB6AA97A6AEC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9227462" y="458222"/>
            <a:ext cx="237017" cy="311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2A32686-494A-7F88-3F96-57F10D9194E3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4F2FBB7-E02D-BAB2-8DAC-16E37E6BCBFC}"/>
              </a:ext>
            </a:extLst>
          </p:cNvPr>
          <p:cNvSpPr/>
          <p:nvPr/>
        </p:nvSpPr>
        <p:spPr>
          <a:xfrm>
            <a:off x="7963196" y="569942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581A7E8-7D5B-FA5E-D00B-1CD21521231F}"/>
              </a:ext>
            </a:extLst>
          </p:cNvPr>
          <p:cNvCxnSpPr>
            <a:cxnSpLocks/>
          </p:cNvCxnSpPr>
          <p:nvPr/>
        </p:nvCxnSpPr>
        <p:spPr>
          <a:xfrm>
            <a:off x="7716033" y="5699426"/>
            <a:ext cx="247163" cy="6115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BC35AE7-95AE-B000-8A50-BB20657EAF55}"/>
              </a:ext>
            </a:extLst>
          </p:cNvPr>
          <p:cNvCxnSpPr>
            <a:cxnSpLocks/>
          </p:cNvCxnSpPr>
          <p:nvPr/>
        </p:nvCxnSpPr>
        <p:spPr>
          <a:xfrm flipH="1">
            <a:off x="8204548" y="3144033"/>
            <a:ext cx="1526872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05D45E6-0FB4-CDFB-97B0-0F4DCE220B7D}"/>
              </a:ext>
            </a:extLst>
          </p:cNvPr>
          <p:cNvCxnSpPr>
            <a:cxnSpLocks/>
          </p:cNvCxnSpPr>
          <p:nvPr/>
        </p:nvCxnSpPr>
        <p:spPr>
          <a:xfrm flipH="1">
            <a:off x="9032050" y="4110205"/>
            <a:ext cx="754947" cy="5665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5E705F2-3477-4E00-5573-14DF0359B3BF}"/>
              </a:ext>
            </a:extLst>
          </p:cNvPr>
          <p:cNvCxnSpPr>
            <a:cxnSpLocks/>
          </p:cNvCxnSpPr>
          <p:nvPr/>
        </p:nvCxnSpPr>
        <p:spPr>
          <a:xfrm>
            <a:off x="9759234" y="3144033"/>
            <a:ext cx="27763" cy="9661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6F05417-1071-3928-0CA3-C97907C3BDA6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8035204" y="4826613"/>
            <a:ext cx="446038" cy="8728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D17C5E1-B84B-D4D1-7CED-B6FAD004CA30}"/>
              </a:ext>
            </a:extLst>
          </p:cNvPr>
          <p:cNvCxnSpPr>
            <a:cxnSpLocks/>
          </p:cNvCxnSpPr>
          <p:nvPr/>
        </p:nvCxnSpPr>
        <p:spPr>
          <a:xfrm flipV="1">
            <a:off x="8444525" y="4663064"/>
            <a:ext cx="529717" cy="1635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79F7ACEC-A14D-6C70-166E-7DEBEB9081A8}"/>
              </a:ext>
            </a:extLst>
          </p:cNvPr>
          <p:cNvSpPr/>
          <p:nvPr/>
        </p:nvSpPr>
        <p:spPr>
          <a:xfrm>
            <a:off x="8888034" y="46451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7893D78-B51A-7D00-E27B-CBEFF5B3A0A4}"/>
              </a:ext>
            </a:extLst>
          </p:cNvPr>
          <p:cNvSpPr/>
          <p:nvPr/>
        </p:nvSpPr>
        <p:spPr>
          <a:xfrm>
            <a:off x="8656733" y="470630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48D6D96-8E63-14ED-106B-EC66A4B46819}"/>
              </a:ext>
            </a:extLst>
          </p:cNvPr>
          <p:cNvCxnSpPr>
            <a:cxnSpLocks/>
          </p:cNvCxnSpPr>
          <p:nvPr/>
        </p:nvCxnSpPr>
        <p:spPr>
          <a:xfrm>
            <a:off x="7859454" y="6150279"/>
            <a:ext cx="345094" cy="10389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871807E-D4BE-91F9-7F01-F8179E681625}"/>
              </a:ext>
            </a:extLst>
          </p:cNvPr>
          <p:cNvCxnSpPr>
            <a:cxnSpLocks/>
          </p:cNvCxnSpPr>
          <p:nvPr/>
        </p:nvCxnSpPr>
        <p:spPr>
          <a:xfrm>
            <a:off x="7715438" y="5699426"/>
            <a:ext cx="155279" cy="4508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75A2310F-AF84-8CD3-85B4-21D2CBA1CF90}"/>
              </a:ext>
            </a:extLst>
          </p:cNvPr>
          <p:cNvSpPr/>
          <p:nvPr/>
        </p:nvSpPr>
        <p:spPr>
          <a:xfrm>
            <a:off x="7643430" y="55771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2FCEFC8-2E1B-106D-5242-A5385CFEB46F}"/>
              </a:ext>
            </a:extLst>
          </p:cNvPr>
          <p:cNvCxnSpPr>
            <a:cxnSpLocks/>
            <a:endCxn id="35" idx="4"/>
          </p:cNvCxnSpPr>
          <p:nvPr/>
        </p:nvCxnSpPr>
        <p:spPr>
          <a:xfrm flipH="1" flipV="1">
            <a:off x="8035204" y="5821738"/>
            <a:ext cx="266404" cy="43243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FAAC487A-B1D0-A58E-62CE-D4DED2731F9B}"/>
              </a:ext>
            </a:extLst>
          </p:cNvPr>
          <p:cNvSpPr/>
          <p:nvPr/>
        </p:nvSpPr>
        <p:spPr>
          <a:xfrm>
            <a:off x="8229600" y="625417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2FC2CEB-4688-AFFC-8537-C98DE3BB2696}"/>
              </a:ext>
            </a:extLst>
          </p:cNvPr>
          <p:cNvCxnSpPr>
            <a:cxnSpLocks/>
          </p:cNvCxnSpPr>
          <p:nvPr/>
        </p:nvCxnSpPr>
        <p:spPr>
          <a:xfrm flipH="1">
            <a:off x="7715438" y="4496844"/>
            <a:ext cx="489110" cy="108027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1703EE0-B9E2-30D2-DE64-661D9F267F2F}"/>
              </a:ext>
            </a:extLst>
          </p:cNvPr>
          <p:cNvCxnSpPr>
            <a:cxnSpLocks/>
          </p:cNvCxnSpPr>
          <p:nvPr/>
        </p:nvCxnSpPr>
        <p:spPr>
          <a:xfrm>
            <a:off x="9659412" y="2936576"/>
            <a:ext cx="72008" cy="2074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F3C7766-1976-F0E5-72D8-8F33C5777E11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197E3F2-5888-2D80-5186-C95473595566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B4576654-9AFE-E25A-5B73-12A57F38D2EB}"/>
              </a:ext>
            </a:extLst>
          </p:cNvPr>
          <p:cNvSpPr/>
          <p:nvPr/>
        </p:nvSpPr>
        <p:spPr>
          <a:xfrm>
            <a:off x="8066796" y="596206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F6035A3-98D5-46EC-9B28-B650FB72B65D}"/>
              </a:ext>
            </a:extLst>
          </p:cNvPr>
          <p:cNvSpPr/>
          <p:nvPr/>
        </p:nvSpPr>
        <p:spPr>
          <a:xfrm>
            <a:off x="3479867" y="2046257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BF7CC1-CD14-0060-81C8-53C773426E3F}"/>
              </a:ext>
            </a:extLst>
          </p:cNvPr>
          <p:cNvSpPr/>
          <p:nvPr/>
        </p:nvSpPr>
        <p:spPr>
          <a:xfrm>
            <a:off x="10949479" y="168405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F5123C4-7793-684E-A982-161DD0010B11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684F92D-78B7-A591-922B-5713B158C087}"/>
              </a:ext>
            </a:extLst>
          </p:cNvPr>
          <p:cNvSpPr/>
          <p:nvPr/>
        </p:nvSpPr>
        <p:spPr>
          <a:xfrm>
            <a:off x="9053031" y="181936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22717FA-D150-FEA9-181C-4BFD57F4DB77}"/>
              </a:ext>
            </a:extLst>
          </p:cNvPr>
          <p:cNvSpPr/>
          <p:nvPr/>
        </p:nvSpPr>
        <p:spPr>
          <a:xfrm>
            <a:off x="9487745" y="2724592"/>
            <a:ext cx="348273" cy="33830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228833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58FD-CE9E-5B2F-E398-F8DA0D1D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4692FE-7EEF-8960-8170-7A232E3871E5}"/>
              </a:ext>
            </a:extLst>
          </p:cNvPr>
          <p:cNvSpPr/>
          <p:nvPr/>
        </p:nvSpPr>
        <p:spPr>
          <a:xfrm>
            <a:off x="145577" y="131974"/>
            <a:ext cx="5950423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*23 avril 1895 : La Triple Intervention…</a:t>
            </a:r>
          </a:p>
          <a:p>
            <a:endParaRPr lang="fr-FR" sz="1700" dirty="0"/>
          </a:p>
          <a:p>
            <a:r>
              <a:rPr lang="fr-FR" sz="1700" dirty="0"/>
              <a:t>*Prenant la défense de la Chine (sic)</a:t>
            </a:r>
          </a:p>
          <a:p>
            <a:r>
              <a:rPr lang="fr-FR" sz="1700" dirty="0"/>
              <a:t>Russes, Français et Allemands demandent au Japon</a:t>
            </a:r>
          </a:p>
          <a:p>
            <a:r>
              <a:rPr lang="fr-FR" sz="1700" dirty="0"/>
              <a:t>De renoncer au Liaodong et à Port-Arthur</a:t>
            </a:r>
          </a:p>
          <a:p>
            <a:endParaRPr lang="fr-FR" sz="1700" dirty="0"/>
          </a:p>
          <a:p>
            <a:r>
              <a:rPr lang="fr-FR" sz="1700" dirty="0"/>
              <a:t>NB : France : Défendre le Transsibérien russe qu’elle finance</a:t>
            </a:r>
          </a:p>
          <a:p>
            <a:r>
              <a:rPr lang="fr-FR" sz="1700" dirty="0"/>
              <a:t>Allemagne : Montrer à la Russie sa bienveillance (re-sic)</a:t>
            </a:r>
          </a:p>
          <a:p>
            <a:endParaRPr lang="fr-FR" sz="1700" dirty="0"/>
          </a:p>
          <a:p>
            <a:r>
              <a:rPr lang="fr-FR" sz="1700" dirty="0"/>
              <a:t>*En réalité…</a:t>
            </a:r>
          </a:p>
        </p:txBody>
      </p:sp>
      <p:pic>
        <p:nvPicPr>
          <p:cNvPr id="13" name="Image 1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E1607A3E-891E-983E-D490-9816E82CD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742C659-9054-361E-EACB-5BEEDC4E4810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B605CFA-2F8F-5387-15A5-6EB169FF082E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07AC15-5DB9-0C10-27F5-7D4459227C61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9FAA5B0-CD50-6317-E9DD-114C2B68A334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EEE223-2CF0-147B-24DD-2E82954B07AC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A108264-4666-F2E8-0D19-485069909D0F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A258D2-6E05-C1BD-8AD3-F424B7321847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C2ECA68-7658-D3A8-75DA-466ABC98D40F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2B328E9-2F37-28C4-27E0-612795B322AB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9D26D0-81C4-8F7B-4694-98CD786F2B7E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C45A6AB-4E1A-7E4F-3A80-0DB03BF6E285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66278E5-F654-79C0-F1CE-3003CC97B769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374F0A-223F-3208-82CD-D49A37BE853A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3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F642B-8189-7461-CA1B-874DCFB7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09A802-815C-C628-3FF9-D63BC38DFB86}"/>
              </a:ext>
            </a:extLst>
          </p:cNvPr>
          <p:cNvSpPr/>
          <p:nvPr/>
        </p:nvSpPr>
        <p:spPr>
          <a:xfrm>
            <a:off x="104829" y="37774"/>
            <a:ext cx="6099023" cy="39992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*Au XIXe siècle, pour le Japon, deux nouvelles donnes…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- Ouverture forcée et intrusions menaçantes des Occidentaux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Mais également…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- Le développement </a:t>
            </a:r>
            <a:r>
              <a:rPr lang="fr-FR" sz="1700" u="sng" kern="100" dirty="0">
                <a:cs typeface="Times New Roman" panose="02020603050405020304" pitchFamily="18" charset="0"/>
              </a:rPr>
              <a:t>rapide</a:t>
            </a:r>
            <a:r>
              <a:rPr lang="fr-FR" sz="1700" kern="100" dirty="0">
                <a:cs typeface="Times New Roman" panose="02020603050405020304" pitchFamily="18" charset="0"/>
              </a:rPr>
              <a:t> d’une économie moderne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Et donc d’une p</a:t>
            </a:r>
            <a:r>
              <a:rPr lang="fr-FR" sz="1700" dirty="0"/>
              <a:t>uissante force militaire ; Conséquences…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*1860-70 : Au départ, mu par une volonté </a:t>
            </a:r>
            <a:r>
              <a:rPr lang="fr-FR" sz="1700" i="1" dirty="0"/>
              <a:t>existentielle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Utiliser cette force militaire pour se protéger des impérialismes occidentaux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Conquérants en Inde, en Chine, en Insulinde, en Indochine,...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*1872 : </a:t>
            </a:r>
            <a:r>
              <a:rPr lang="fr-FR" sz="1700" i="1" dirty="0"/>
              <a:t>Une armée forte pour un pays libre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*Mais très vite</a:t>
            </a:r>
          </a:p>
          <a:p>
            <a:pPr>
              <a:lnSpc>
                <a:spcPct val="107000"/>
              </a:lnSpc>
            </a:pPr>
            <a:r>
              <a:rPr lang="fr-FR" sz="1700" u="sng" kern="100" dirty="0">
                <a:cs typeface="Times New Roman" panose="02020603050405020304" pitchFamily="18" charset="0"/>
              </a:rPr>
              <a:t>Singularité parmi les nations </a:t>
            </a:r>
            <a:r>
              <a:rPr lang="fr-FR" sz="1700" i="1" u="sng" kern="100" dirty="0">
                <a:cs typeface="Times New Roman" panose="02020603050405020304" pitchFamily="18" charset="0"/>
              </a:rPr>
              <a:t>victimes</a:t>
            </a:r>
            <a:r>
              <a:rPr lang="fr-FR" sz="1700" u="sng" kern="100" dirty="0">
                <a:cs typeface="Times New Roman" panose="02020603050405020304" pitchFamily="18" charset="0"/>
              </a:rPr>
              <a:t> des impérialismes</a:t>
            </a:r>
            <a:r>
              <a:rPr lang="fr-FR" sz="1700" dirty="0"/>
              <a:t>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5ABA549C-3A61-EFA7-255A-4B4FA9524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3DCB8BE-EB05-7078-C052-E27887B3ACD4}"/>
              </a:ext>
            </a:extLst>
          </p:cNvPr>
          <p:cNvSpPr/>
          <p:nvPr/>
        </p:nvSpPr>
        <p:spPr>
          <a:xfrm>
            <a:off x="10519686" y="3173394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42FEB1-27B1-352A-9E9B-75855301A282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13B4C5D-FE65-50D0-11FF-6E6A645D47E6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4176418-6756-7E54-F672-090A261E0DD8}"/>
              </a:ext>
            </a:extLst>
          </p:cNvPr>
          <p:cNvSpPr/>
          <p:nvPr/>
        </p:nvSpPr>
        <p:spPr>
          <a:xfrm>
            <a:off x="11095135" y="149658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52AE93-DA81-B37F-B34C-CA079377972F}"/>
              </a:ext>
            </a:extLst>
          </p:cNvPr>
          <p:cNvSpPr/>
          <p:nvPr/>
        </p:nvSpPr>
        <p:spPr>
          <a:xfrm>
            <a:off x="11046078" y="1788027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5D42675-6FE7-6997-B400-80294A63B901}"/>
              </a:ext>
            </a:extLst>
          </p:cNvPr>
          <p:cNvSpPr/>
          <p:nvPr/>
        </p:nvSpPr>
        <p:spPr>
          <a:xfrm>
            <a:off x="11301151" y="191033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8A12334-C3C8-8ECE-0109-BDCB3344B3E7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34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AFBA5-5CAA-03AB-CFB7-64C3F09E7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24D52A-C770-D295-F3AC-CFC75F1D19A8}"/>
              </a:ext>
            </a:extLst>
          </p:cNvPr>
          <p:cNvSpPr/>
          <p:nvPr/>
        </p:nvSpPr>
        <p:spPr>
          <a:xfrm>
            <a:off x="145577" y="131974"/>
            <a:ext cx="595042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*1895 : En réalité, les Russes, alliés aux Français depuis 1892</a:t>
            </a:r>
          </a:p>
          <a:p>
            <a:r>
              <a:rPr lang="fr-FR" sz="1700" dirty="0"/>
              <a:t>Ont des visées sur Port-Arthur, </a:t>
            </a:r>
            <a:r>
              <a:rPr lang="fr-FR" sz="1700" u="sng" dirty="0"/>
              <a:t>conquis par les Japonais</a:t>
            </a:r>
          </a:p>
          <a:p>
            <a:r>
              <a:rPr lang="fr-FR" sz="1700" dirty="0"/>
              <a:t>Pour en faire…</a:t>
            </a:r>
          </a:p>
          <a:p>
            <a:endParaRPr lang="fr-FR" sz="1700" dirty="0"/>
          </a:p>
          <a:p>
            <a:r>
              <a:rPr lang="fr-FR" sz="1700" dirty="0"/>
              <a:t>- Un port commercial et un avant-poste libre de glaces de Vladivostok (1860) pour leur flotte militaire</a:t>
            </a:r>
          </a:p>
          <a:p>
            <a:endParaRPr lang="fr-FR" sz="1700" dirty="0"/>
          </a:p>
          <a:p>
            <a:r>
              <a:rPr lang="fr-FR" sz="1700" dirty="0"/>
              <a:t>- Et un des deux terminus du Transsibérien, avec Vladivostok</a:t>
            </a:r>
          </a:p>
          <a:p>
            <a:r>
              <a:rPr lang="fr-FR" sz="1700" dirty="0"/>
              <a:t>Car entretemps, le Transsibérien a avancé…</a:t>
            </a:r>
          </a:p>
        </p:txBody>
      </p:sp>
      <p:pic>
        <p:nvPicPr>
          <p:cNvPr id="19" name="Image 18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4A6095F4-13F3-E232-0C87-800A50764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4ABBE669-F852-FA9E-029F-E5E0D84B29E9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6DA94F-0554-0980-69B1-7F190868F482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C377017-A097-AEC2-BD2A-E5097E7C8186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C3728A-9D3E-9703-00DC-134E1A049C8A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A68C777-410E-9E6C-D01C-6F274705B816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0E0105C-5699-15D9-E2CC-350045E73745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A7301AB-6182-4913-1B1B-E702E397151A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074842A-4442-988D-5C28-DBBD665B0907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D9FF2B8-DD91-F127-B16D-4199274771EA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DFE9268-5F49-2A9A-359A-8E53CAD43CB5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24AAA9E-9B55-36E5-585A-4BC5FEEB04E0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1BB5603-BE6D-5959-D48C-AEFF40C92EF0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1F66744-5D8E-348E-6971-3B13F396AF51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6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D5923-4EFA-B2CD-1078-A93338A7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9D6B3C-1ADE-26E4-BD81-458FC41BDFCA}"/>
              </a:ext>
            </a:extLst>
          </p:cNvPr>
          <p:cNvSpPr/>
          <p:nvPr/>
        </p:nvSpPr>
        <p:spPr>
          <a:xfrm>
            <a:off x="5474735" y="77785"/>
            <a:ext cx="6102823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1898 : Tronçon sud-mandchourien </a:t>
            </a:r>
            <a:r>
              <a:rPr lang="fr-FR" sz="1700" u="sng" dirty="0"/>
              <a:t>Harbin-Port Arthur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dirty="0" err="1"/>
              <a:t>Mai-déc</a:t>
            </a:r>
            <a:r>
              <a:rPr lang="fr-FR" sz="1700" dirty="0"/>
              <a:t>. 1895 : </a:t>
            </a:r>
            <a:r>
              <a:rPr lang="fr-FR" sz="1700" i="1" dirty="0"/>
              <a:t>En confiance</a:t>
            </a:r>
            <a:r>
              <a:rPr lang="fr-FR" sz="1700" dirty="0"/>
              <a:t>, les Japonais acceptent</a:t>
            </a:r>
          </a:p>
          <a:p>
            <a:r>
              <a:rPr lang="fr-FR" sz="1700" dirty="0"/>
              <a:t>De se retirer du </a:t>
            </a:r>
            <a:r>
              <a:rPr lang="fr-FR" sz="1700" dirty="0" err="1"/>
              <a:t>Liadong</a:t>
            </a:r>
            <a:r>
              <a:rPr lang="fr-FR" sz="1700" dirty="0"/>
              <a:t>, moyennant une indemnité</a:t>
            </a:r>
          </a:p>
        </p:txBody>
      </p:sp>
      <p:pic>
        <p:nvPicPr>
          <p:cNvPr id="3" name="Image 2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DD1CAA7-B601-2B52-F641-063D4074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2218698"/>
            <a:ext cx="8739284" cy="450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D24FD74-66F4-0901-0AF5-BA3E90E6213B}"/>
              </a:ext>
            </a:extLst>
          </p:cNvPr>
          <p:cNvSpPr/>
          <p:nvPr/>
        </p:nvSpPr>
        <p:spPr>
          <a:xfrm>
            <a:off x="4193759" y="3730702"/>
            <a:ext cx="286859" cy="25560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42EC71C-96D0-1C7C-6DDE-098BE209A7A2}"/>
              </a:ext>
            </a:extLst>
          </p:cNvPr>
          <p:cNvSpPr/>
          <p:nvPr/>
        </p:nvSpPr>
        <p:spPr>
          <a:xfrm>
            <a:off x="8239288" y="4878715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F40E645-2902-FBDE-5DB1-00F0116D682B}"/>
              </a:ext>
            </a:extLst>
          </p:cNvPr>
          <p:cNvSpPr/>
          <p:nvPr/>
        </p:nvSpPr>
        <p:spPr>
          <a:xfrm>
            <a:off x="4887458" y="4359611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D4AC43D-3C25-F7EE-C556-4B14B2D7C5EF}"/>
              </a:ext>
            </a:extLst>
          </p:cNvPr>
          <p:cNvSpPr/>
          <p:nvPr/>
        </p:nvSpPr>
        <p:spPr>
          <a:xfrm>
            <a:off x="9459104" y="51343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8FCEA-5007-1651-6EAA-8038B6E3E2B7}"/>
              </a:ext>
            </a:extLst>
          </p:cNvPr>
          <p:cNvSpPr/>
          <p:nvPr/>
        </p:nvSpPr>
        <p:spPr>
          <a:xfrm>
            <a:off x="104015" y="77785"/>
            <a:ext cx="5174568" cy="19082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*1891 : Construction du Transsibérien Oufa-Vladivostok</a:t>
            </a:r>
          </a:p>
          <a:p>
            <a:r>
              <a:rPr lang="fr-FR" sz="1700" dirty="0"/>
              <a:t>Irkoutsk et Tchita seront atteint en 1898</a:t>
            </a:r>
          </a:p>
          <a:p>
            <a:endParaRPr lang="fr-FR" sz="1700" dirty="0"/>
          </a:p>
          <a:p>
            <a:r>
              <a:rPr lang="fr-FR" sz="1700" dirty="0"/>
              <a:t>*1896 : Grâce à une double-concession chinoise</a:t>
            </a:r>
          </a:p>
          <a:p>
            <a:r>
              <a:rPr lang="fr-FR" sz="1700" dirty="0"/>
              <a:t>a) Tronçon direct Tchita-Harbin-Vladivostok</a:t>
            </a:r>
          </a:p>
          <a:p>
            <a:r>
              <a:rPr lang="fr-FR" sz="1700" dirty="0"/>
              <a:t>Traversant </a:t>
            </a:r>
            <a:r>
              <a:rPr lang="fr-FR" sz="1600" dirty="0"/>
              <a:t>la Mandchourie chinoise</a:t>
            </a:r>
          </a:p>
          <a:p>
            <a:r>
              <a:rPr lang="fr-FR" sz="1600" dirty="0"/>
              <a:t>Transsibérien terminé en 1903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087515-FB98-8399-9E3E-685947363A84}"/>
              </a:ext>
            </a:extLst>
          </p:cNvPr>
          <p:cNvSpPr/>
          <p:nvPr/>
        </p:nvSpPr>
        <p:spPr>
          <a:xfrm>
            <a:off x="9036574" y="51343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EF3F980-C0F1-8095-CBDA-5603D6A625B8}"/>
              </a:ext>
            </a:extLst>
          </p:cNvPr>
          <p:cNvSpPr/>
          <p:nvPr/>
        </p:nvSpPr>
        <p:spPr>
          <a:xfrm>
            <a:off x="8920177" y="575643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1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B71D9-F632-2167-23CE-4401A0DF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7FAB50-D6D6-D0AC-C277-06B454054D86}"/>
              </a:ext>
            </a:extLst>
          </p:cNvPr>
          <p:cNvSpPr/>
          <p:nvPr/>
        </p:nvSpPr>
        <p:spPr>
          <a:xfrm>
            <a:off x="145577" y="131974"/>
            <a:ext cx="5950423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1895-1896 : En Corée, résistance à la domination japonaise ; La monarchie coréenne se place sous protection russe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 1895 : Malgré cette </a:t>
            </a:r>
            <a:r>
              <a:rPr lang="fr-FR" sz="1700" i="1" dirty="0"/>
              <a:t>trahison future</a:t>
            </a:r>
            <a:r>
              <a:rPr lang="fr-FR" sz="1700" dirty="0"/>
              <a:t> des Occidentaux</a:t>
            </a:r>
          </a:p>
          <a:p>
            <a:r>
              <a:rPr lang="fr-FR" sz="1700" dirty="0"/>
              <a:t>La victoire du Japon sur la Chine est totale</a:t>
            </a:r>
          </a:p>
          <a:p>
            <a:r>
              <a:rPr lang="fr-FR" sz="1700" dirty="0"/>
              <a:t>Et la domination de l’Asie orientale passe de la Chine au Japon ; Toutefois…</a:t>
            </a:r>
          </a:p>
          <a:p>
            <a:endParaRPr lang="fr-FR" sz="1700" dirty="0"/>
          </a:p>
          <a:p>
            <a:r>
              <a:rPr lang="fr-FR" sz="1700" dirty="0"/>
              <a:t>*A Tokyo, abandon du Liaodong provoque</a:t>
            </a:r>
          </a:p>
          <a:p>
            <a:r>
              <a:rPr lang="fr-FR" sz="1700" dirty="0"/>
              <a:t>La colère de l’opposition nationaliste</a:t>
            </a:r>
          </a:p>
          <a:p>
            <a:endParaRPr lang="fr-FR" sz="1700" dirty="0"/>
          </a:p>
          <a:p>
            <a:r>
              <a:rPr lang="fr-FR" sz="1700" dirty="0"/>
              <a:t>*A Séoul, le Japon a installé un gouvernement pro-japonais</a:t>
            </a:r>
          </a:p>
          <a:p>
            <a:r>
              <a:rPr lang="fr-FR" sz="1700" dirty="0"/>
              <a:t>Qui met en place un impôt foncier impopulaire</a:t>
            </a:r>
          </a:p>
          <a:p>
            <a:endParaRPr lang="fr-FR" sz="1700" dirty="0"/>
          </a:p>
          <a:p>
            <a:r>
              <a:rPr lang="fr-FR" sz="1700" dirty="0"/>
              <a:t>*En réaction, </a:t>
            </a:r>
            <a:r>
              <a:rPr lang="fr-FR" sz="1700" u="sng" dirty="0"/>
              <a:t>la reine Min</a:t>
            </a:r>
            <a:r>
              <a:rPr lang="fr-FR" sz="1700" dirty="0"/>
              <a:t> reprend le pouvoir, avant d’être assassinée en oct. 1895 par les militaires nationalistes japonais</a:t>
            </a:r>
          </a:p>
          <a:p>
            <a:endParaRPr lang="fr-FR" sz="1700" dirty="0"/>
          </a:p>
          <a:p>
            <a:r>
              <a:rPr lang="fr-FR" sz="1700" dirty="0"/>
              <a:t>NB : Sans l’accord du gouvernement de Tokyo</a:t>
            </a:r>
          </a:p>
          <a:p>
            <a:r>
              <a:rPr lang="fr-FR" sz="1700" dirty="0"/>
              <a:t>Comme en Mandchourie en 1931…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F6342FA5-41FC-6161-DFB3-C1E9F749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42B8F9E-1D29-0303-9BA3-A8CB45C4D611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02F98DF-2943-2147-6B17-5252FAF5585D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49AE674-27A4-37E2-1390-61F243A6B36D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D480CB-EC71-F2A3-9929-47959CCBDE51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20DCAD9-F9EA-F7A2-6296-3A8DBDD0C60B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2779D78-7F92-9ECF-7A30-811921F5443F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EAF0760-0EF6-BE08-7007-BF993E4E50CE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FDA0B4-09C3-453C-B951-31597DA6B582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BF450AC-B349-8E58-FAC6-371C0427421C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7447573-8E96-BDE2-079C-3DE555443D38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D67DBFD-BC69-8B0F-1987-671F4A2F39F9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79B4640-D586-8D0A-BB71-1A6B2355CAC2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F61692-08A8-6C00-E387-7CA0BD003BEB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04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C2B0-D4F0-1601-09A4-1EF8F0EE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0D02DF-16A0-8726-73B8-48128C19E1C6}"/>
              </a:ext>
            </a:extLst>
          </p:cNvPr>
          <p:cNvSpPr/>
          <p:nvPr/>
        </p:nvSpPr>
        <p:spPr>
          <a:xfrm>
            <a:off x="145577" y="131974"/>
            <a:ext cx="595042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1895-1896 : En Corée, résistance à la domination japonaise ; La monarchie coréenne se place sous protection russe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*1896 : </a:t>
            </a:r>
            <a:r>
              <a:rPr lang="fr-FR" sz="1700" u="sng" dirty="0"/>
              <a:t>Le roi </a:t>
            </a:r>
            <a:r>
              <a:rPr lang="fr-FR" sz="1700" u="sng" dirty="0" err="1"/>
              <a:t>Gojong</a:t>
            </a:r>
            <a:r>
              <a:rPr lang="fr-FR" sz="1700" dirty="0"/>
              <a:t>, pour échapper aux pressions japonaises</a:t>
            </a:r>
          </a:p>
          <a:p>
            <a:r>
              <a:rPr lang="fr-FR" sz="1700" dirty="0"/>
              <a:t>Se réfugie dans la légation russe</a:t>
            </a:r>
          </a:p>
          <a:p>
            <a:r>
              <a:rPr lang="fr-FR" sz="1700" dirty="0"/>
              <a:t>Et la monarchie coréenne se place sous protection russe</a:t>
            </a:r>
          </a:p>
          <a:p>
            <a:endParaRPr lang="fr-FR" sz="1700" dirty="0"/>
          </a:p>
          <a:p>
            <a:r>
              <a:rPr lang="fr-FR" sz="1700" dirty="0"/>
              <a:t>*Pour le Japon, l’échec dans la péninsule est presque total !</a:t>
            </a:r>
          </a:p>
          <a:p>
            <a:r>
              <a:rPr lang="fr-FR" sz="1700" dirty="0"/>
              <a:t>Tandis que la Chine, fortement affaiblie militairement et financièrement, doit tomber encore un peu plus sous la coupe des puissances occidentales</a:t>
            </a:r>
          </a:p>
          <a:p>
            <a:endParaRPr lang="fr-FR" sz="1700" dirty="0"/>
          </a:p>
          <a:p>
            <a:r>
              <a:rPr lang="fr-FR" sz="1700" dirty="0"/>
              <a:t>*1898 : Les annexions japonaises de 1895 incitent les puissances</a:t>
            </a:r>
          </a:p>
          <a:p>
            <a:r>
              <a:rPr lang="fr-FR" sz="1700" dirty="0"/>
              <a:t>A procéder à leur tour à des annexions de territoires</a:t>
            </a:r>
          </a:p>
          <a:p>
            <a:endParaRPr lang="fr-FR" sz="1700" dirty="0"/>
          </a:p>
          <a:p>
            <a:r>
              <a:rPr lang="fr-FR" sz="1700" dirty="0"/>
              <a:t>*1898 : </a:t>
            </a:r>
            <a:r>
              <a:rPr lang="fr-FR" sz="1700" i="1" dirty="0"/>
              <a:t>C’est la curée !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13B60FDE-F197-33F7-EBA6-15ACF672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0315DB9-39FA-D34A-D929-DBAA1B24EB30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CE2399-3DAB-BB58-8B79-BB7DFAEA6481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FD04D91-3D80-D3D8-D626-2256E2D79521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9FC88DA-FD68-9673-B7EF-F945BE9B99CD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9EAA488-F3F2-B22C-DC64-8890A4E896C4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8563AD4-F687-8E95-9703-913AF1C5D8E0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BA690BD-F70A-874D-8E4A-0A9E4FAEB07C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477A144-D75B-D01C-1376-0F5195AF3925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187334-ADDF-2D7C-572F-35739ACD873B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F421C62-66BA-28C7-BEA5-30D8AA91AFDC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680D4D1-8C1E-8261-F980-B4E6EEE5747A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0352419-2D7B-583E-22B0-739C92A3EA8A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7E0DCB-64D7-E15C-5B06-5E962D472365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7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77612"/>
            <a:ext cx="5798022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 : En Chine affaiblie après sa défaite contre le Japon,  les Occidentaux obtiennent des </a:t>
            </a:r>
            <a:r>
              <a:rPr lang="fr-FR" sz="1700" b="1" i="1" dirty="0"/>
              <a:t>territoires à bail</a:t>
            </a:r>
            <a:r>
              <a:rPr lang="fr-FR" sz="1700" b="1" dirty="0"/>
              <a:t> et des concessions industrielles et ferroviaires : C’est la curée ! Liaodong et Port-Arthur aux Russes, et colère du Japon ; …</a:t>
            </a:r>
          </a:p>
          <a:p>
            <a:endParaRPr lang="fr-FR" sz="1700" dirty="0"/>
          </a:p>
          <a:p>
            <a:r>
              <a:rPr lang="fr-FR" sz="1700" dirty="0"/>
              <a:t>*1898 : La curée…</a:t>
            </a:r>
          </a:p>
          <a:p>
            <a:endParaRPr lang="fr-FR" sz="1700" dirty="0"/>
          </a:p>
          <a:p>
            <a:r>
              <a:rPr lang="fr-FR" sz="1700" dirty="0"/>
              <a:t>*Mars 1898 : Les Russes obtiennent, </a:t>
            </a:r>
            <a:r>
              <a:rPr lang="fr-FR" sz="1700" u="sng" dirty="0"/>
              <a:t>sans combattre</a:t>
            </a:r>
          </a:p>
          <a:p>
            <a:r>
              <a:rPr lang="fr-FR" sz="1700" dirty="0"/>
              <a:t>La cession à bail pour 25 ans du Liaodong et de Port-Arthur</a:t>
            </a:r>
          </a:p>
          <a:p>
            <a:endParaRPr lang="fr-FR" sz="1700" dirty="0"/>
          </a:p>
          <a:p>
            <a:r>
              <a:rPr lang="fr-FR" sz="1700" dirty="0"/>
              <a:t>*Colère japonaise ; En réaction, comme la GB, les puissances étrangères </a:t>
            </a:r>
            <a:r>
              <a:rPr lang="fr-FR" sz="1700" i="1" dirty="0"/>
              <a:t>imaginent</a:t>
            </a:r>
            <a:r>
              <a:rPr lang="fr-FR" sz="1700" dirty="0"/>
              <a:t> la fin de leurs extraterritorialités au Japon</a:t>
            </a:r>
          </a:p>
          <a:p>
            <a:endParaRPr lang="fr-FR" sz="1700" dirty="0"/>
          </a:p>
          <a:p>
            <a:r>
              <a:rPr lang="fr-FR" sz="1700" dirty="0"/>
              <a:t>*Grâce à cette cession…</a:t>
            </a:r>
          </a:p>
          <a:p>
            <a:r>
              <a:rPr lang="fr-FR" sz="1700" dirty="0"/>
              <a:t>*1898-1902 : Les Russes peuvent terminer la construction</a:t>
            </a:r>
          </a:p>
          <a:p>
            <a:r>
              <a:rPr lang="fr-FR" sz="1700" dirty="0"/>
              <a:t>Du Transmanchourien jusqu’à Vladivostok</a:t>
            </a:r>
          </a:p>
          <a:p>
            <a:r>
              <a:rPr lang="fr-FR" sz="1700" dirty="0"/>
              <a:t>Et du Sud-Transmanchourien jusqu’à Port-Arthur</a:t>
            </a:r>
          </a:p>
          <a:p>
            <a:r>
              <a:rPr lang="fr-FR" sz="1700" dirty="0"/>
              <a:t>NB : 1910-16 : Chemin de fer de l’Amour</a:t>
            </a:r>
          </a:p>
          <a:p>
            <a:endParaRPr lang="fr-FR" sz="1700" dirty="0"/>
          </a:p>
          <a:p>
            <a:r>
              <a:rPr lang="fr-FR" sz="1700" dirty="0"/>
              <a:t>NB : Et joie chez les petits épargnants aubagnais !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0D697AC9-91B6-173E-AE07-896882791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3" t="65112" r="34263" b="21768"/>
          <a:stretch/>
        </p:blipFill>
        <p:spPr>
          <a:xfrm rot="5400000">
            <a:off x="5719823" y="453789"/>
            <a:ext cx="6702776" cy="59504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38F2B6C-0AE3-8E38-FA1B-0D2D172402FB}"/>
              </a:ext>
            </a:extLst>
          </p:cNvPr>
          <p:cNvSpPr/>
          <p:nvPr/>
        </p:nvSpPr>
        <p:spPr>
          <a:xfrm>
            <a:off x="8774015" y="4045527"/>
            <a:ext cx="25915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6C0020E-7D51-3EC5-BC30-F60A089D7DD7}"/>
              </a:ext>
            </a:extLst>
          </p:cNvPr>
          <p:cNvSpPr/>
          <p:nvPr/>
        </p:nvSpPr>
        <p:spPr>
          <a:xfrm>
            <a:off x="9494451" y="18565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9DAAA10-775C-AC83-E39F-E13C081AD436}"/>
              </a:ext>
            </a:extLst>
          </p:cNvPr>
          <p:cNvSpPr/>
          <p:nvPr/>
        </p:nvSpPr>
        <p:spPr>
          <a:xfrm>
            <a:off x="6654269" y="526473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8359AE7-1B8D-DEB6-4F8F-168F7CDF45E7}"/>
              </a:ext>
            </a:extLst>
          </p:cNvPr>
          <p:cNvSpPr/>
          <p:nvPr/>
        </p:nvSpPr>
        <p:spPr>
          <a:xfrm>
            <a:off x="10640861" y="20851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EAAC6C-1682-BE88-7418-512EF894D179}"/>
              </a:ext>
            </a:extLst>
          </p:cNvPr>
          <p:cNvSpPr/>
          <p:nvPr/>
        </p:nvSpPr>
        <p:spPr>
          <a:xfrm>
            <a:off x="9071211" y="3082636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12425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39272-847B-55B9-5E98-BAEF4B823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96A813-2BD6-BE43-390A-0EA669DC40CD}"/>
              </a:ext>
            </a:extLst>
          </p:cNvPr>
          <p:cNvSpPr/>
          <p:nvPr/>
        </p:nvSpPr>
        <p:spPr>
          <a:xfrm>
            <a:off x="145578" y="131974"/>
            <a:ext cx="5811877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 : … Qingdao aux Allemands ; Weihai et extension de Hong-Kong aux Britanniques ; A proximité de l’Indochine française, </a:t>
            </a:r>
            <a:r>
              <a:rPr lang="fr-FR" sz="1700" b="1" dirty="0" err="1"/>
              <a:t>Kouang</a:t>
            </a:r>
            <a:r>
              <a:rPr lang="fr-FR" sz="1700" b="1" dirty="0"/>
              <a:t>-</a:t>
            </a:r>
            <a:r>
              <a:rPr lang="fr-FR" sz="1700" b="1" dirty="0" err="1"/>
              <a:t>Tchéou</a:t>
            </a:r>
            <a:r>
              <a:rPr lang="fr-FR" sz="1700" b="1" dirty="0"/>
              <a:t>-Wan aux Français ; …</a:t>
            </a:r>
          </a:p>
          <a:p>
            <a:endParaRPr lang="fr-FR" sz="1700" dirty="0"/>
          </a:p>
          <a:p>
            <a:r>
              <a:rPr lang="fr-FR" sz="1700" dirty="0"/>
              <a:t>*Mars 1898 : Les Allemands obtiennent</a:t>
            </a:r>
          </a:p>
          <a:p>
            <a:r>
              <a:rPr lang="fr-FR" sz="1700" dirty="0"/>
              <a:t>La cession à bail de Qingdao ou </a:t>
            </a:r>
            <a:r>
              <a:rPr lang="fr-FR" sz="1700" dirty="0" err="1"/>
              <a:t>Tsing</a:t>
            </a:r>
            <a:r>
              <a:rPr lang="fr-FR" sz="1700" dirty="0"/>
              <a:t> Tao</a:t>
            </a:r>
          </a:p>
          <a:p>
            <a:endParaRPr lang="fr-FR" sz="1700" dirty="0"/>
          </a:p>
          <a:p>
            <a:r>
              <a:rPr lang="fr-FR" sz="1700" dirty="0"/>
              <a:t>NB : Ils y apportent leurs brasseries</a:t>
            </a:r>
          </a:p>
          <a:p>
            <a:r>
              <a:rPr lang="fr-FR" sz="1700" dirty="0"/>
              <a:t>Et leurs bières sans saveur !</a:t>
            </a:r>
          </a:p>
          <a:p>
            <a:endParaRPr lang="fr-FR" sz="1700" dirty="0"/>
          </a:p>
          <a:p>
            <a:r>
              <a:rPr lang="fr-FR" sz="1700" dirty="0"/>
              <a:t>*Juin 1898 : Les Britanniques obtiennent</a:t>
            </a:r>
          </a:p>
          <a:p>
            <a:r>
              <a:rPr lang="fr-FR" sz="1700" dirty="0"/>
              <a:t>La cession à bail de Weihai</a:t>
            </a:r>
          </a:p>
          <a:p>
            <a:endParaRPr lang="fr-FR" sz="1700" dirty="0"/>
          </a:p>
          <a:p>
            <a:r>
              <a:rPr lang="fr-FR" sz="1700" dirty="0"/>
              <a:t>NB : Autre victoire japonaise en 1895</a:t>
            </a:r>
          </a:p>
          <a:p>
            <a:endParaRPr lang="fr-FR" sz="1700" dirty="0"/>
          </a:p>
          <a:p>
            <a:r>
              <a:rPr lang="fr-FR" sz="1700" dirty="0"/>
              <a:t>*Et au sud…</a:t>
            </a:r>
          </a:p>
        </p:txBody>
      </p:sp>
      <p:pic>
        <p:nvPicPr>
          <p:cNvPr id="6" name="Image 5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74FEFFE7-9C00-2FE1-C1D1-FE6B6A08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3" t="65112" r="34263" b="21768"/>
          <a:stretch/>
        </p:blipFill>
        <p:spPr>
          <a:xfrm rot="5400000">
            <a:off x="5719823" y="453789"/>
            <a:ext cx="6702776" cy="59504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0EA44E4-1F08-F4A9-F388-7FFD04264C42}"/>
              </a:ext>
            </a:extLst>
          </p:cNvPr>
          <p:cNvSpPr/>
          <p:nvPr/>
        </p:nvSpPr>
        <p:spPr>
          <a:xfrm>
            <a:off x="8774015" y="4045527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988D2C-1320-3C80-DAE9-BB0074E05424}"/>
              </a:ext>
            </a:extLst>
          </p:cNvPr>
          <p:cNvSpPr/>
          <p:nvPr/>
        </p:nvSpPr>
        <p:spPr>
          <a:xfrm>
            <a:off x="8630585" y="493292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A24B15F-1164-636F-08E7-2EC68167378E}"/>
              </a:ext>
            </a:extLst>
          </p:cNvPr>
          <p:cNvSpPr/>
          <p:nvPr/>
        </p:nvSpPr>
        <p:spPr>
          <a:xfrm>
            <a:off x="8940270" y="44757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23925E-E93B-9737-1C9D-54F6B0FE4D11}"/>
              </a:ext>
            </a:extLst>
          </p:cNvPr>
          <p:cNvSpPr/>
          <p:nvPr/>
        </p:nvSpPr>
        <p:spPr>
          <a:xfrm>
            <a:off x="9494451" y="18565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F52AAB8-11E5-D6D1-9B29-A0D264198ECD}"/>
              </a:ext>
            </a:extLst>
          </p:cNvPr>
          <p:cNvSpPr/>
          <p:nvPr/>
        </p:nvSpPr>
        <p:spPr>
          <a:xfrm>
            <a:off x="6654269" y="526473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1BC3AA-1728-2F35-A854-22511B8B2F68}"/>
              </a:ext>
            </a:extLst>
          </p:cNvPr>
          <p:cNvSpPr/>
          <p:nvPr/>
        </p:nvSpPr>
        <p:spPr>
          <a:xfrm>
            <a:off x="10640861" y="20851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C43459E-505F-FFBF-EE9A-B1662265EE94}"/>
              </a:ext>
            </a:extLst>
          </p:cNvPr>
          <p:cNvSpPr/>
          <p:nvPr/>
        </p:nvSpPr>
        <p:spPr>
          <a:xfrm>
            <a:off x="9071211" y="3082636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6121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BC480-2D12-0280-678C-EC9C52F16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0535D2-CECC-E83F-D516-03CA5BE79E97}"/>
              </a:ext>
            </a:extLst>
          </p:cNvPr>
          <p:cNvSpPr/>
          <p:nvPr/>
        </p:nvSpPr>
        <p:spPr>
          <a:xfrm>
            <a:off x="145579" y="131974"/>
            <a:ext cx="4939040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 : … Qingdao aux Allemands ; Weihai et extension de Hong-Kong aux Britanniques ; A proximité de l’Indochine française, </a:t>
            </a:r>
            <a:r>
              <a:rPr lang="fr-FR" sz="1700" b="1" dirty="0" err="1"/>
              <a:t>Kouang</a:t>
            </a:r>
            <a:r>
              <a:rPr lang="fr-FR" sz="1700" b="1" dirty="0"/>
              <a:t>-</a:t>
            </a:r>
            <a:r>
              <a:rPr lang="fr-FR" sz="1700" b="1" dirty="0" err="1"/>
              <a:t>Tchéou</a:t>
            </a:r>
            <a:r>
              <a:rPr lang="fr-FR" sz="1700" b="1" dirty="0"/>
              <a:t>-Wan aux Français ; …</a:t>
            </a:r>
          </a:p>
          <a:p>
            <a:endParaRPr lang="fr-FR" sz="1700" dirty="0"/>
          </a:p>
          <a:p>
            <a:r>
              <a:rPr lang="fr-FR" sz="1700" dirty="0"/>
              <a:t>*Mai 1898</a:t>
            </a:r>
          </a:p>
          <a:p>
            <a:r>
              <a:rPr lang="fr-FR" sz="1700" dirty="0"/>
              <a:t>Les Français occupent </a:t>
            </a:r>
            <a:r>
              <a:rPr lang="fr-FR" sz="1700" dirty="0" err="1"/>
              <a:t>Kouang</a:t>
            </a:r>
            <a:r>
              <a:rPr lang="fr-FR" sz="1700" dirty="0"/>
              <a:t>-</a:t>
            </a:r>
            <a:r>
              <a:rPr lang="fr-FR" sz="1700" dirty="0" err="1"/>
              <a:t>Tchéou</a:t>
            </a:r>
            <a:r>
              <a:rPr lang="fr-FR" sz="1700" dirty="0"/>
              <a:t>-Wan</a:t>
            </a:r>
          </a:p>
          <a:p>
            <a:r>
              <a:rPr lang="fr-FR" sz="1700" dirty="0"/>
              <a:t>Cédé en 1899 avec un bail de 99 ans</a:t>
            </a:r>
          </a:p>
          <a:p>
            <a:r>
              <a:rPr lang="fr-FR" sz="1700" dirty="0"/>
              <a:t>NB : Proche de l’Union indochinoise fondée en 1887</a:t>
            </a:r>
          </a:p>
          <a:p>
            <a:endParaRPr lang="fr-FR" sz="1700" dirty="0"/>
          </a:p>
          <a:p>
            <a:r>
              <a:rPr lang="fr-FR" sz="1700" dirty="0"/>
              <a:t>*Juillet 1898 : Les Britanniques obtiennent</a:t>
            </a:r>
          </a:p>
          <a:p>
            <a:r>
              <a:rPr lang="fr-FR" sz="1700" dirty="0"/>
              <a:t>Derrière Hong Kong et Kowloon </a:t>
            </a:r>
            <a:r>
              <a:rPr lang="fr-FR" sz="1700" u="sng" dirty="0"/>
              <a:t>cédés</a:t>
            </a:r>
            <a:r>
              <a:rPr lang="fr-FR" sz="1700" dirty="0"/>
              <a:t> en 1842-60</a:t>
            </a:r>
          </a:p>
          <a:p>
            <a:r>
              <a:rPr lang="fr-FR" sz="1700" dirty="0"/>
              <a:t>Les Nouveaux Territoires </a:t>
            </a:r>
            <a:r>
              <a:rPr lang="fr-FR" sz="1700" u="sng" dirty="0"/>
              <a:t>à bail</a:t>
            </a:r>
            <a:r>
              <a:rPr lang="fr-FR" sz="1700" dirty="0"/>
              <a:t> (99 ans)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BE0AE2-5811-42A1-4147-6FA2C3EC8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0539" r="18940" b="38469"/>
          <a:stretch/>
        </p:blipFill>
        <p:spPr>
          <a:xfrm>
            <a:off x="993443" y="3807044"/>
            <a:ext cx="3243312" cy="29189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21ACF3CB-7B6F-5423-7081-270227DEB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D5A16B6-0788-65E7-D81B-15A089DF68E1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91C1D0-3B1A-FE08-53AA-0090D7B80CF8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626E82-D2A8-C40E-BD9C-C451CB0162E5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3630E0-E74C-B045-CD3F-B19C8DCF9954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841CFC9-1FE5-7620-3FE2-97C65664E4F2}"/>
              </a:ext>
            </a:extLst>
          </p:cNvPr>
          <p:cNvSpPr/>
          <p:nvPr/>
        </p:nvSpPr>
        <p:spPr>
          <a:xfrm>
            <a:off x="2749186" y="5707003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0EB021C-9C64-C74A-2E5A-E1FFF1C7DB19}"/>
              </a:ext>
            </a:extLst>
          </p:cNvPr>
          <p:cNvSpPr/>
          <p:nvPr/>
        </p:nvSpPr>
        <p:spPr>
          <a:xfrm>
            <a:off x="2929296" y="613685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B6A862-E965-9855-A821-09C1FF3F3DC5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B3D2C99-E342-DA6C-409C-5CE1394E90F2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25BEC6B-E824-6581-B232-7709F8873501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ED2B74A-C7C6-3418-B2B4-E24927000459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5E24A8-AD0A-7293-1B43-7D7579528A7F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8D5ABD2-CF10-70CE-0125-AD6E7E7B80DA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6F85898-1A16-DDDE-F095-BF46689A0701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8B58B5A-9C66-0B42-77C4-1F8AF7797ABF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8BDA13-5355-8F46-B2B0-2D71DF21A2CD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40BB122-A88F-9172-3F70-776EB4E70E82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99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766B0-7159-F437-FDFC-F51BA376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A4D6F4-A64A-C50D-5B23-C0920916121E}"/>
              </a:ext>
            </a:extLst>
          </p:cNvPr>
          <p:cNvSpPr/>
          <p:nvPr/>
        </p:nvSpPr>
        <p:spPr>
          <a:xfrm>
            <a:off x="145579" y="131974"/>
            <a:ext cx="4925186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 : … Les puissances investissent leurs capitaux et se partagent la Chine en zones d’influence ; …</a:t>
            </a:r>
          </a:p>
          <a:p>
            <a:endParaRPr lang="fr-FR" sz="1700" dirty="0"/>
          </a:p>
          <a:p>
            <a:r>
              <a:rPr lang="fr-FR" sz="1700" dirty="0"/>
              <a:t>*En plus de ces annexions, les zones d’influences…</a:t>
            </a:r>
          </a:p>
          <a:p>
            <a:endParaRPr lang="fr-FR" sz="1700" dirty="0"/>
          </a:p>
          <a:p>
            <a:r>
              <a:rPr lang="fr-FR" sz="1700" dirty="0"/>
              <a:t>a) Invasion des capitaux étrangers</a:t>
            </a:r>
          </a:p>
          <a:p>
            <a:r>
              <a:rPr lang="fr-FR" sz="1700" dirty="0"/>
              <a:t>Industries, mines, chemins de fer, </a:t>
            </a:r>
            <a:r>
              <a:rPr lang="fr-FR" sz="1600" dirty="0"/>
              <a:t>distributions gaz-eau</a:t>
            </a:r>
          </a:p>
          <a:p>
            <a:endParaRPr lang="fr-FR" sz="1700" dirty="0"/>
          </a:p>
          <a:p>
            <a:r>
              <a:rPr lang="fr-FR" sz="1700" dirty="0"/>
              <a:t>*Tandis que la Chine voit ses marchés extérieurs traditionnels, thés et soieries, se fermer</a:t>
            </a:r>
          </a:p>
          <a:p>
            <a:r>
              <a:rPr lang="fr-FR" sz="1700" dirty="0"/>
              <a:t>Conséquence : L’économie chinoise s’effondre</a:t>
            </a:r>
          </a:p>
          <a:p>
            <a:endParaRPr lang="fr-FR" sz="1700" dirty="0"/>
          </a:p>
          <a:p>
            <a:r>
              <a:rPr lang="fr-FR" sz="1700" dirty="0"/>
              <a:t>b) Des flottes de guerre et des troupes s’installent dans les territoires à bail ; Et les puissances</a:t>
            </a:r>
          </a:p>
          <a:p>
            <a:r>
              <a:rPr lang="fr-FR" sz="1700" dirty="0"/>
              <a:t>Se partagent de vastes zones d’influence…</a:t>
            </a:r>
          </a:p>
          <a:p>
            <a:r>
              <a:rPr lang="fr-FR" sz="1700" dirty="0"/>
              <a:t>- Britannique au sud depuis Shanghai autour du Yangzi</a:t>
            </a:r>
          </a:p>
          <a:p>
            <a:r>
              <a:rPr lang="fr-FR" sz="1700" dirty="0"/>
              <a:t>- Française au sud : Yunnan, Guangxi, Guangdong</a:t>
            </a:r>
          </a:p>
          <a:p>
            <a:r>
              <a:rPr lang="fr-FR" sz="1700" dirty="0"/>
              <a:t>NB : 1901-10 : Ligne Haïphong-Kunming</a:t>
            </a:r>
          </a:p>
          <a:p>
            <a:r>
              <a:rPr lang="fr-FR" sz="1700" dirty="0"/>
              <a:t>- Russe au nord : </a:t>
            </a:r>
            <a:r>
              <a:rPr lang="fr-FR" sz="1600" dirty="0"/>
              <a:t>Xinjiang, Mongolie, Nord-Mandchourie</a:t>
            </a:r>
          </a:p>
          <a:p>
            <a:r>
              <a:rPr lang="fr-FR" sz="1700" dirty="0"/>
              <a:t>- Allemande dans le Shandong</a:t>
            </a:r>
          </a:p>
          <a:p>
            <a:r>
              <a:rPr lang="fr-FR" sz="1700" dirty="0"/>
              <a:t>- Japonaise : Corée, Taïwan et en face, le Fujian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700" dirty="0"/>
              <a:t>*L’écart se creuse entre la Chine et les puissances impérialistes ; Comme le Japon ; Mais malgré cela…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31807098-7C2E-5E29-8A07-049209C9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C3529DC-5D43-2FB2-1CA4-EEA2688F18C2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51E426-9B4D-2944-2A70-5697AA409B67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E0EBBE4-CCAF-7B87-2901-498B82F8E81A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DB00D1-CB58-5677-4469-84FC4BBEED61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CC96B0-F014-A5F8-948B-653C35739794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33CDBC-8CDD-416A-CD77-E1D3F16E13B4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A1B42DB-5C80-B6F5-C161-573F0C87D448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967BEE-5711-C2F9-4F24-7FA5238F65D6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2830E3C-574A-4BCF-8E55-03E3F7EA07BD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3B1A9AB-0DE8-0ADE-F8EC-82AC4AEB3DF5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6F3F807-841E-1CEA-2E8A-773ECE6E9CCA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9EA5A8E-E3EA-7A12-6BE3-B8E58881D8B9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318A8E3-2917-1E32-5690-412D355BC665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17CEBF5-E333-B4BE-A37F-63FAAF7568C5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3D5C684-E72B-0B4F-DF8D-0C9BCA711B96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629C1A-783D-0470-EAFF-30A027EFA1B8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6074773-284D-4078-242E-C6AC7DC55A8D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C540C25-907A-0C84-1D3D-EE58E97696F6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5BC2ADB-1AAC-8EA1-A948-939B74E72A6E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02ADCA5-C5FC-8B99-7AA7-53B9E6AE01FB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AF85586-A3C8-C873-A578-1F3D25294AC2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BFD662E-7F0E-5A16-EC1B-9C439DF40773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32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379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807" y="131974"/>
            <a:ext cx="4947102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 : … En Chine, échec de la réforme des </a:t>
            </a:r>
            <a:r>
              <a:rPr lang="fr-FR" sz="1700" b="1" i="1" dirty="0"/>
              <a:t>Cent Jours</a:t>
            </a:r>
            <a:r>
              <a:rPr lang="fr-FR" sz="1700" b="1" dirty="0"/>
              <a:t>, menée par l’empereur </a:t>
            </a:r>
            <a:r>
              <a:rPr lang="fr-FR" sz="1700" b="1" dirty="0" err="1"/>
              <a:t>Guangxu</a:t>
            </a:r>
            <a:r>
              <a:rPr lang="fr-FR" sz="1700" b="1" dirty="0"/>
              <a:t> mais combattue par l’impératrice Cixi ; …</a:t>
            </a:r>
          </a:p>
          <a:p>
            <a:endParaRPr lang="fr-FR" sz="1700" dirty="0"/>
          </a:p>
          <a:p>
            <a:r>
              <a:rPr lang="fr-FR" sz="1700" dirty="0"/>
              <a:t>*1898 : Malgré la guerre de 1894-95</a:t>
            </a:r>
          </a:p>
          <a:p>
            <a:r>
              <a:rPr lang="fr-FR" sz="1700" dirty="0"/>
              <a:t>Le Japon fascine et inspire les Asiatiques</a:t>
            </a:r>
          </a:p>
          <a:p>
            <a:r>
              <a:rPr lang="fr-FR" sz="1700" dirty="0"/>
              <a:t>Et notamment en Chine…</a:t>
            </a:r>
          </a:p>
          <a:p>
            <a:endParaRPr lang="fr-FR" sz="1700" dirty="0"/>
          </a:p>
          <a:p>
            <a:r>
              <a:rPr lang="fr-FR" sz="1700" dirty="0"/>
              <a:t>*Juin-sept. 1898 : Avec les réformateurs autour de Kang </a:t>
            </a:r>
            <a:r>
              <a:rPr lang="fr-FR" sz="1700" dirty="0" err="1"/>
              <a:t>Youwei</a:t>
            </a:r>
            <a:r>
              <a:rPr lang="fr-FR" sz="1700" dirty="0"/>
              <a:t>, l’empereur </a:t>
            </a:r>
            <a:r>
              <a:rPr lang="fr-FR" sz="1700" dirty="0" err="1"/>
              <a:t>Guangxu</a:t>
            </a:r>
            <a:r>
              <a:rPr lang="fr-FR" sz="1700" dirty="0"/>
              <a:t> lance les </a:t>
            </a:r>
            <a:r>
              <a:rPr lang="fr-FR" sz="1700" i="1" dirty="0"/>
              <a:t>Cent Jours </a:t>
            </a:r>
            <a:r>
              <a:rPr lang="fr-FR" sz="1700" dirty="0"/>
              <a:t>Une politique de modernisation </a:t>
            </a:r>
            <a:r>
              <a:rPr lang="fr-FR" sz="1700" u="sng" dirty="0"/>
              <a:t>rapide</a:t>
            </a:r>
            <a:r>
              <a:rPr lang="fr-FR" sz="1700" dirty="0"/>
              <a:t>, s’inspirant de celle de Meiji : Modernisation des concours, réforme de l’administration, publication du budget et création d’un ministère de l’économie</a:t>
            </a:r>
          </a:p>
          <a:p>
            <a:endParaRPr lang="fr-FR" sz="1700" dirty="0"/>
          </a:p>
          <a:p>
            <a:r>
              <a:rPr lang="fr-FR" sz="1700" dirty="0"/>
              <a:t>*Soutenu par les militaires comme Yuan </a:t>
            </a:r>
            <a:r>
              <a:rPr lang="fr-FR" sz="1700" dirty="0" err="1"/>
              <a:t>Shikai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*Mais Cixi et les conservateurs y mettent fin</a:t>
            </a:r>
          </a:p>
          <a:p>
            <a:r>
              <a:rPr lang="fr-FR" sz="1700" dirty="0" err="1"/>
              <a:t>Guangxu</a:t>
            </a:r>
            <a:r>
              <a:rPr lang="fr-FR" sz="1700" dirty="0"/>
              <a:t> se retrouve prisonnier au palais, sur une île</a:t>
            </a:r>
          </a:p>
          <a:p>
            <a:r>
              <a:rPr lang="fr-FR" sz="1700" dirty="0"/>
              <a:t>Six réformistes sont exécutés</a:t>
            </a:r>
          </a:p>
          <a:p>
            <a:r>
              <a:rPr lang="fr-FR" sz="1700" dirty="0"/>
              <a:t>Et Kang </a:t>
            </a:r>
            <a:r>
              <a:rPr lang="fr-FR" sz="1700" dirty="0" err="1"/>
              <a:t>Youwei</a:t>
            </a:r>
            <a:r>
              <a:rPr lang="fr-FR" sz="1700" dirty="0"/>
              <a:t> s’enfuit au Japon et fonde</a:t>
            </a:r>
          </a:p>
          <a:p>
            <a:r>
              <a:rPr lang="fr-FR" sz="1700" dirty="0"/>
              <a:t>Une </a:t>
            </a:r>
            <a:r>
              <a:rPr lang="fr-FR" sz="1700" i="1" dirty="0"/>
              <a:t>Association pour la défense de l’empereur</a:t>
            </a:r>
          </a:p>
          <a:p>
            <a:endParaRPr lang="fr-FR" sz="1700" dirty="0"/>
          </a:p>
          <a:p>
            <a:r>
              <a:rPr lang="fr-FR" sz="1700" dirty="0"/>
              <a:t>*Et pendant ce temps, au Japon…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1186B9F6-ECC8-889E-9FB8-52749A755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C4CCBA0-1AB9-2BA1-E73A-ED0006738E1B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FE86650-B3F9-DBA6-D981-9B988D90B229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282DC6-48AD-2D90-767F-EB7B35C81D18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893B19-08C7-A84D-8811-E4E45AD3585D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843D278-9784-550C-79C3-B06A7C8F87BC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F029E8-21A8-4919-6C48-C702CB440EB1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275B15B-457F-A7E0-2286-6EC4DA7B5794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6AC82F5-D7F0-ADD5-0032-0191BAB3797A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E6E264A-FB47-7C91-C531-385587DA831B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014EAB3-CE58-7AF6-3A20-F098E190023F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069AD9E-FB7A-A7B1-788A-A372F2B7B853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62F7D8-228E-45D5-3E16-249C250C9E17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066B81-5840-041E-70C2-E69935418CC0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3E94AF1-66D5-8722-8A6A-4196A35CEE2F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516C9D-AEA7-86A0-16FA-5F4A300F7FAE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1F63D8B-A409-7DD3-CB0B-3403624EE105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635D611-2BD5-4E63-FC84-4D1D62CC3A28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CD6A171-C4D2-3564-11E6-98D978BB1EDE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CAF5E76-296D-70ED-ED2E-7CC0006BFDE4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54833B2-D257-A5B1-F62A-F4A51EFDEE79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A860B5-5621-0933-873B-650626D311AD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A0EEDDF-0222-1696-654D-A35BD14FE989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52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74F33-12B5-BF24-0B1B-40CFB771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6F1A3C-CB5C-A0FE-0FCB-CA577F312DDF}"/>
              </a:ext>
            </a:extLst>
          </p:cNvPr>
          <p:cNvSpPr/>
          <p:nvPr/>
        </p:nvSpPr>
        <p:spPr>
          <a:xfrm>
            <a:off x="104829" y="37774"/>
            <a:ext cx="6099023" cy="38839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*1880-1910 : Le Japon, ayant acquis </a:t>
            </a:r>
            <a:r>
              <a:rPr lang="fr-FR" sz="1700" u="sng" dirty="0"/>
              <a:t>rapidement</a:t>
            </a:r>
            <a:r>
              <a:rPr lang="fr-FR" sz="1700" dirty="0"/>
              <a:t> une supériorité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mu par une volonté expansionniste tout aussi </a:t>
            </a:r>
            <a:r>
              <a:rPr lang="fr-FR" sz="1700" i="1" dirty="0"/>
              <a:t>existentielle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Va se muer lui-même en une puissance impérialiste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1895 : </a:t>
            </a:r>
            <a:r>
              <a:rPr lang="fr-FR" sz="1700" i="1" dirty="0"/>
              <a:t>Dévorer soi-même sous peine d’être dévoré</a:t>
            </a:r>
            <a:r>
              <a:rPr lang="fr-FR" sz="1700" dirty="0"/>
              <a:t>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Politique défendue notamment par l’opposition démocratique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Et réussir à construire son 1</a:t>
            </a:r>
            <a:r>
              <a:rPr lang="fr-FR" sz="1700" baseline="30000" dirty="0"/>
              <a:t>er</a:t>
            </a:r>
            <a:r>
              <a:rPr lang="fr-FR" sz="1700" dirty="0"/>
              <a:t> empire colonial en Asie orientale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 Japon, chez qui 250 ans de fermeture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Laissent la place à </a:t>
            </a:r>
            <a:r>
              <a:rPr lang="fr-FR" sz="1700" u="sng" dirty="0"/>
              <a:t>un impérialisme jusqu’ici inconnu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*1870-80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 devient un acteur primordial de l’histoire asiatique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face à lui, quatre autres acteurs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Qui doivent tenir compte de cette singularité...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BBE06D80-7A39-A184-FBBD-9761DEE26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B42441D-A8C9-0086-8735-B162698DF630}"/>
              </a:ext>
            </a:extLst>
          </p:cNvPr>
          <p:cNvSpPr/>
          <p:nvPr/>
        </p:nvSpPr>
        <p:spPr>
          <a:xfrm>
            <a:off x="10519686" y="3173394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C60C8B8-B674-DC31-9D92-C8E49AA5451F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8291E7-CDA7-D99B-0BAC-45BBDDBA122D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5123C96-4BD8-59C3-2780-8CB7F1F60F13}"/>
              </a:ext>
            </a:extLst>
          </p:cNvPr>
          <p:cNvSpPr/>
          <p:nvPr/>
        </p:nvSpPr>
        <p:spPr>
          <a:xfrm>
            <a:off x="11095135" y="149658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26E26D-A657-644F-6598-91E5E8B4C400}"/>
              </a:ext>
            </a:extLst>
          </p:cNvPr>
          <p:cNvSpPr/>
          <p:nvPr/>
        </p:nvSpPr>
        <p:spPr>
          <a:xfrm>
            <a:off x="11046078" y="1788027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5727BB9-C4BB-981F-FCEC-64764BCA8C45}"/>
              </a:ext>
            </a:extLst>
          </p:cNvPr>
          <p:cNvSpPr/>
          <p:nvPr/>
        </p:nvSpPr>
        <p:spPr>
          <a:xfrm>
            <a:off x="11301151" y="191033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FABF250-79C5-CB2E-4CC8-34746FC33D08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18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35DFB-19E3-F5A7-DE13-2F4383E2D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33E8F2-F783-C5D1-05C4-68C735C3A461}"/>
              </a:ext>
            </a:extLst>
          </p:cNvPr>
          <p:cNvSpPr/>
          <p:nvPr/>
        </p:nvSpPr>
        <p:spPr>
          <a:xfrm>
            <a:off x="109807" y="131974"/>
            <a:ext cx="4973782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 : … Au Japon, grâce à l’indemnité chinoise et à de nouveaux impôts, accélérations de l’industrialisation et de la militarisation</a:t>
            </a:r>
          </a:p>
          <a:p>
            <a:endParaRPr lang="fr-FR" sz="1700" dirty="0"/>
          </a:p>
          <a:p>
            <a:r>
              <a:rPr lang="fr-FR" sz="1700" dirty="0"/>
              <a:t>*1898 : Les victoires militaires de 1894-95</a:t>
            </a:r>
          </a:p>
          <a:p>
            <a:r>
              <a:rPr lang="fr-FR" sz="1700" dirty="0"/>
              <a:t>Suivies de concessions diplomatiques</a:t>
            </a:r>
          </a:p>
          <a:p>
            <a:r>
              <a:rPr lang="fr-FR" sz="1700" dirty="0"/>
              <a:t>Ont exaspéré l’opinion qui rêve d’un Japon puissant et respecté grâce à la manière forte</a:t>
            </a:r>
          </a:p>
          <a:p>
            <a:r>
              <a:rPr lang="fr-FR" sz="1700" i="1" dirty="0"/>
              <a:t>Une fuite en avant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*Les chambres votent de nouveaux impôts…</a:t>
            </a:r>
          </a:p>
          <a:p>
            <a:r>
              <a:rPr lang="fr-FR" sz="1700" dirty="0"/>
              <a:t>NB : Ajoutés à l’indemnité chinoise de 1895</a:t>
            </a:r>
          </a:p>
          <a:p>
            <a:endParaRPr lang="fr-FR" sz="1700" dirty="0"/>
          </a:p>
          <a:p>
            <a:r>
              <a:rPr lang="fr-FR" sz="1700" dirty="0"/>
              <a:t>b) Les crédits militaires X 2</a:t>
            </a:r>
          </a:p>
          <a:p>
            <a:r>
              <a:rPr lang="fr-FR" sz="1700" u="sng" dirty="0"/>
              <a:t>Les ministres militaires sont des officiers</a:t>
            </a:r>
            <a:r>
              <a:rPr lang="fr-FR" sz="1700" dirty="0"/>
              <a:t> ; Les militaires vont influer de plus en plus sur les décisions stratégiques</a:t>
            </a:r>
          </a:p>
          <a:p>
            <a:endParaRPr lang="fr-FR" sz="1700" dirty="0"/>
          </a:p>
          <a:p>
            <a:r>
              <a:rPr lang="fr-FR" sz="1700" dirty="0"/>
              <a:t>b) Accélération de l’industrialisation : ports, chemins de fer, lignes de télégraphe et téléphone</a:t>
            </a:r>
          </a:p>
          <a:p>
            <a:endParaRPr lang="fr-FR" sz="1700" dirty="0"/>
          </a:p>
          <a:p>
            <a:r>
              <a:rPr lang="fr-FR" sz="1700" dirty="0"/>
              <a:t>*1898 : En Chine également, montée de la colère</a:t>
            </a:r>
          </a:p>
          <a:p>
            <a:r>
              <a:rPr lang="fr-FR" sz="1700" dirty="0"/>
              <a:t>Sans doute plus légitime et donc plus puissante…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9003F925-A6C3-C59D-56CD-9E80C8A70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70ED0A3-649B-756F-3EE5-327C0A957869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F85828C-C45C-B0A3-64EB-51FCB1CCA2BE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70DA647-A159-BADC-A4D1-441BA7625B5A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E475C9-37AA-D7DA-EDFA-D14B1DCCAC1E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7C1673-781D-7AC9-3FA8-22F0E4702ACC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A89D659-5E28-9F84-8312-E96639A9A1C1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C659D46-2A18-F7D9-D64A-26A83B1E08AF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73A283C-4C59-8A8E-441E-7E7A0D9ECDFF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4A72EC-7342-A90B-29E2-C0D48BF9CEB0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193C21B-6D8E-C026-E73D-2F46DD1363A3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88E126C-A347-294B-E087-EE0E6A5A0B45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ACB661B-3B3C-08AC-CE2A-CA8039DC7B4E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3022FD2-7AF8-F255-F879-8EFF756A0E37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AB5D03B-4C4A-6B28-EA35-6DC300DB65D5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BD196BB-0A8E-952E-55F4-461BB1D3F2CA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FA5B0B4-3286-402D-8621-C2061684A9ED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00A3F5A-F805-2C14-7FF8-8C49410CAEFD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FD14F8-B73D-D44D-D585-8A9BCFD27FA2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011503D-34C6-1CE6-C61E-F1D351697B5E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C63D88-B38E-EF64-71FE-4A22B136B22A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D53C87D-42B0-CAAB-D4E3-47AC6425CDA3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FC1EBA-55A2-CD31-F53D-F3C3E26724E4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88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1DF0A-3AB7-1210-1B2C-102347F7F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69B456-1235-3FA4-E036-E068A10C7945}"/>
              </a:ext>
            </a:extLst>
          </p:cNvPr>
          <p:cNvSpPr/>
          <p:nvPr/>
        </p:nvSpPr>
        <p:spPr>
          <a:xfrm>
            <a:off x="109806" y="131974"/>
            <a:ext cx="6387975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1898-1900 : En Chine, la révolte des Boxers : Autour de Pékin, la société secrète </a:t>
            </a:r>
            <a:r>
              <a:rPr lang="fr-FR" sz="1700" b="1" i="1" dirty="0" err="1"/>
              <a:t>Yihequan</a:t>
            </a:r>
            <a:r>
              <a:rPr lang="fr-FR" sz="1700" b="1" dirty="0"/>
              <a:t> lance la révolte…</a:t>
            </a:r>
          </a:p>
          <a:p>
            <a:endParaRPr lang="fr-FR" sz="1700" dirty="0"/>
          </a:p>
          <a:p>
            <a:r>
              <a:rPr lang="fr-FR" sz="1700" dirty="0"/>
              <a:t>*1895 : Financièrement</a:t>
            </a:r>
          </a:p>
          <a:p>
            <a:r>
              <a:rPr lang="fr-FR" sz="1700" dirty="0"/>
              <a:t>La Chine est soumise à une triple-charge</a:t>
            </a:r>
          </a:p>
          <a:p>
            <a:r>
              <a:rPr lang="fr-FR" sz="1700" dirty="0"/>
              <a:t>- Indemnités de guerre</a:t>
            </a:r>
          </a:p>
          <a:p>
            <a:r>
              <a:rPr lang="fr-FR" sz="1700" dirty="0"/>
              <a:t>- Emprunts contractés auprès des banques étrangères</a:t>
            </a:r>
          </a:p>
          <a:p>
            <a:r>
              <a:rPr lang="fr-FR" sz="1700" dirty="0"/>
              <a:t>- Et dépenses destinées à la reconstitution d’armées modernes</a:t>
            </a:r>
          </a:p>
          <a:p>
            <a:endParaRPr lang="fr-FR" sz="1700" dirty="0"/>
          </a:p>
          <a:p>
            <a:r>
              <a:rPr lang="fr-FR" sz="1700" dirty="0"/>
              <a:t>*1898 : En Chine…</a:t>
            </a:r>
          </a:p>
          <a:p>
            <a:r>
              <a:rPr lang="fr-FR" sz="1700" dirty="0"/>
              <a:t>La misère des campagnes</a:t>
            </a:r>
          </a:p>
          <a:p>
            <a:r>
              <a:rPr lang="fr-FR" sz="1700" dirty="0"/>
              <a:t>Le chômage  dans le textile et les transports</a:t>
            </a:r>
          </a:p>
          <a:p>
            <a:r>
              <a:rPr lang="fr-FR" sz="1700" dirty="0"/>
              <a:t>L’échec des </a:t>
            </a:r>
            <a:r>
              <a:rPr lang="fr-FR" sz="1700" i="1" dirty="0"/>
              <a:t>Cent Jours</a:t>
            </a:r>
          </a:p>
          <a:p>
            <a:r>
              <a:rPr lang="fr-FR" sz="1700" dirty="0"/>
              <a:t>Mais également le comportement des nombreux missionnaires chrétiens depuis 1860</a:t>
            </a:r>
          </a:p>
          <a:p>
            <a:r>
              <a:rPr lang="fr-FR" sz="1700" dirty="0"/>
              <a:t>Provoquent la colère des Chinois</a:t>
            </a:r>
          </a:p>
          <a:p>
            <a:endParaRPr lang="fr-FR" sz="1700" dirty="0"/>
          </a:p>
          <a:p>
            <a:r>
              <a:rPr lang="fr-FR" sz="1700" dirty="0"/>
              <a:t>*Mars 1898 : Au nord du Shandong</a:t>
            </a:r>
          </a:p>
          <a:p>
            <a:r>
              <a:rPr lang="fr-FR" sz="1700" dirty="0"/>
              <a:t>La société secrète </a:t>
            </a:r>
            <a:r>
              <a:rPr lang="fr-FR" sz="1700" i="1" dirty="0" err="1"/>
              <a:t>Yihequan</a:t>
            </a:r>
            <a:endParaRPr lang="fr-FR" sz="1700" i="1" dirty="0"/>
          </a:p>
          <a:p>
            <a:r>
              <a:rPr lang="fr-FR" sz="1700" dirty="0"/>
              <a:t>Les poings de la justice et de la concorde…</a:t>
            </a:r>
          </a:p>
          <a:p>
            <a:endParaRPr lang="fr-FR" sz="1700" dirty="0"/>
          </a:p>
          <a:p>
            <a:r>
              <a:rPr lang="fr-FR" sz="1700" dirty="0"/>
              <a:t>Lance la révolte populaire des </a:t>
            </a:r>
            <a:r>
              <a:rPr lang="fr-FR" sz="1700" i="1" dirty="0"/>
              <a:t>Boxeurs</a:t>
            </a:r>
            <a:endParaRPr lang="fr-FR" sz="1700" dirty="0"/>
          </a:p>
          <a:p>
            <a:r>
              <a:rPr lang="fr-FR" sz="1700" i="1" dirty="0"/>
              <a:t>Soutenir les Qing, exterminer les étrangers !</a:t>
            </a:r>
          </a:p>
        </p:txBody>
      </p:sp>
      <p:pic>
        <p:nvPicPr>
          <p:cNvPr id="4" name="Image 3" descr="Une image contenant texte, papier, écriture manuscrite, Publication&#10;&#10;Le contenu généré par l’IA peut être incorrect.">
            <a:extLst>
              <a:ext uri="{FF2B5EF4-FFF2-40B4-BE49-F238E27FC236}">
                <a16:creationId xmlns:a16="http://schemas.microsoft.com/office/drawing/2014/main" id="{E7D06151-CE9D-F8EB-0675-281C56AA6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3434" r="33607" b="67662"/>
          <a:stretch/>
        </p:blipFill>
        <p:spPr>
          <a:xfrm rot="5400000">
            <a:off x="6065007" y="726849"/>
            <a:ext cx="6630069" cy="54043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211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174E7-3ECE-B1F0-1CB6-90A0B5990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4FE3E9-62D6-77B2-0091-AF9C1626ADBC}"/>
              </a:ext>
            </a:extLst>
          </p:cNvPr>
          <p:cNvSpPr/>
          <p:nvPr/>
        </p:nvSpPr>
        <p:spPr>
          <a:xfrm>
            <a:off x="109807" y="131974"/>
            <a:ext cx="497378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1898-1900 : En Chine, la révolte des Boxers : Autour de Pékin, la société secrète </a:t>
            </a:r>
            <a:r>
              <a:rPr lang="fr-FR" sz="1700" b="1" i="1" dirty="0" err="1"/>
              <a:t>Yihequan</a:t>
            </a:r>
            <a:r>
              <a:rPr lang="fr-FR" sz="1700" b="1" dirty="0"/>
              <a:t> lance la révolte…</a:t>
            </a:r>
          </a:p>
          <a:p>
            <a:endParaRPr lang="fr-FR" sz="1700" dirty="0"/>
          </a:p>
          <a:p>
            <a:r>
              <a:rPr lang="fr-FR" sz="1700" dirty="0"/>
              <a:t>*1895 : Financièrement</a:t>
            </a:r>
          </a:p>
          <a:p>
            <a:r>
              <a:rPr lang="fr-FR" sz="1700" dirty="0"/>
              <a:t>La Chine est soumise à la triple-charge</a:t>
            </a:r>
          </a:p>
          <a:p>
            <a:r>
              <a:rPr lang="fr-FR" sz="1700" dirty="0"/>
              <a:t>- Indemnités de guerre</a:t>
            </a:r>
          </a:p>
          <a:p>
            <a:r>
              <a:rPr lang="fr-FR" sz="1700" dirty="0"/>
              <a:t>- Emprunts contractés auprès des banques étrangères - Et dépenses destinées à la reconstitution d’armées modernes</a:t>
            </a:r>
          </a:p>
          <a:p>
            <a:endParaRPr lang="fr-FR" sz="1700" dirty="0"/>
          </a:p>
          <a:p>
            <a:r>
              <a:rPr lang="fr-FR" sz="1700" dirty="0"/>
              <a:t>*1898 : En Chine…</a:t>
            </a:r>
          </a:p>
          <a:p>
            <a:r>
              <a:rPr lang="fr-FR" sz="1700" dirty="0"/>
              <a:t>La misère des campagnes</a:t>
            </a:r>
          </a:p>
          <a:p>
            <a:r>
              <a:rPr lang="fr-FR" sz="1700" dirty="0"/>
              <a:t>Le chômage  dans le textile et les transports</a:t>
            </a:r>
          </a:p>
          <a:p>
            <a:r>
              <a:rPr lang="fr-FR" sz="1700" dirty="0"/>
              <a:t>L’échec des </a:t>
            </a:r>
            <a:r>
              <a:rPr lang="fr-FR" sz="1700" i="1" dirty="0"/>
              <a:t>Cent Jours</a:t>
            </a:r>
          </a:p>
          <a:p>
            <a:r>
              <a:rPr lang="fr-FR" sz="1700" dirty="0"/>
              <a:t>Mais également le comportement des nombreux missionnaires chrétiens depuis 1860</a:t>
            </a:r>
          </a:p>
          <a:p>
            <a:r>
              <a:rPr lang="fr-FR" sz="1700" dirty="0"/>
              <a:t>Provoquent la colère des Chinois</a:t>
            </a:r>
          </a:p>
          <a:p>
            <a:endParaRPr lang="fr-FR" sz="1700" dirty="0"/>
          </a:p>
          <a:p>
            <a:r>
              <a:rPr lang="fr-FR" sz="1700" dirty="0"/>
              <a:t>*Mars 1898 : Au nord du Shandong</a:t>
            </a:r>
          </a:p>
          <a:p>
            <a:r>
              <a:rPr lang="fr-FR" sz="1700" dirty="0"/>
              <a:t>La société secrète </a:t>
            </a:r>
            <a:r>
              <a:rPr lang="fr-FR" sz="1700" i="1" dirty="0" err="1"/>
              <a:t>Yihequan</a:t>
            </a:r>
            <a:endParaRPr lang="fr-FR" sz="1700" i="1" dirty="0"/>
          </a:p>
          <a:p>
            <a:r>
              <a:rPr lang="fr-FR" sz="1700" dirty="0"/>
              <a:t>Les poings de la justice et de la concorde…</a:t>
            </a:r>
          </a:p>
          <a:p>
            <a:endParaRPr lang="fr-FR" sz="1700" dirty="0"/>
          </a:p>
          <a:p>
            <a:r>
              <a:rPr lang="fr-FR" sz="1700" dirty="0"/>
              <a:t>Lance la révolte populaire des </a:t>
            </a:r>
            <a:r>
              <a:rPr lang="fr-FR" sz="1700" i="1" dirty="0"/>
              <a:t>Boxeurs</a:t>
            </a:r>
            <a:endParaRPr lang="fr-FR" sz="1700" dirty="0"/>
          </a:p>
          <a:p>
            <a:r>
              <a:rPr lang="fr-FR" sz="1700" i="1" dirty="0"/>
              <a:t>Soutenir les Qing, exterminer les étrangers !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75A786BD-A6FE-A14B-C4BE-B443F96C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604940F-0172-139F-1FE7-E2EAC1840A99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DCF73B-7065-0F64-4747-CCCB3609D1A1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4575712-72F1-59F5-129F-6EEB602C1304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632C70-0725-0FDD-5F77-7A3909D6A0F1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7119B7-DE35-A956-6674-7A56B574A6AF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903B5B-A124-D05A-CC81-6DAA6E234001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10A1F7F-13BD-A86D-7B0F-40717247F0F8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2C0DCD0-A838-1944-40D6-5A998C6A36DD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F8F41EC-FE8F-E6BA-72B3-C590D723E9E1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FF6BE77-0510-2B73-BC7E-31EC9A0527E7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43B35E4-66AC-3353-7245-30CCF549836F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FBCD968-1165-011D-A5AA-A6475321CA9F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59E21DF-E032-120B-FC36-66D55A6F5428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287DB6B-D96E-3197-51DF-7DA7406E66B2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2E836F3-1199-A5E0-2C3B-B71D8A992062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A7609FA-E07A-C93D-39F1-61F1B518187C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165B956-1F9E-03C6-D2CD-CA715D90E2C5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BD57F3-FAE9-5BF1-7D15-72926DC844BF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B060A25-D664-B8B0-BC11-F3C1296142C2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C643286-6BA1-2A39-F023-A24DF459CA9E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3F0D24B-A78B-CD03-BDE8-B1C2F38FFF04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150A382-C24E-F07C-EEA3-D46B3DDE93CA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38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3E5C1-62BE-C2E8-5E12-8DDBE507D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C8D7A5-D6AF-E023-0449-AA6FF00CC9DC}"/>
              </a:ext>
            </a:extLst>
          </p:cNvPr>
          <p:cNvSpPr/>
          <p:nvPr/>
        </p:nvSpPr>
        <p:spPr>
          <a:xfrm>
            <a:off x="109807" y="131974"/>
            <a:ext cx="4973782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1898-1900 : … et assiègent les légations étrangères à Pékin, soutenue par Cixi ; …</a:t>
            </a:r>
          </a:p>
          <a:p>
            <a:endParaRPr lang="fr-FR" sz="1700" dirty="0"/>
          </a:p>
          <a:p>
            <a:r>
              <a:rPr lang="fr-FR" sz="1700" dirty="0"/>
              <a:t>*Mai-Juin 1900 : Les Boxers sont dans Pékin</a:t>
            </a:r>
          </a:p>
          <a:p>
            <a:r>
              <a:rPr lang="fr-FR" sz="1700" dirty="0"/>
              <a:t>Et ils assiègent les légations étrangères</a:t>
            </a:r>
          </a:p>
          <a:p>
            <a:endParaRPr lang="fr-FR" sz="1700" dirty="0"/>
          </a:p>
          <a:p>
            <a:r>
              <a:rPr lang="fr-FR" sz="1700" dirty="0"/>
              <a:t>*Cixi soutient la révolte</a:t>
            </a:r>
          </a:p>
          <a:p>
            <a:r>
              <a:rPr lang="fr-FR" sz="1700" dirty="0"/>
              <a:t>Et déclare la guerre aux puissances</a:t>
            </a:r>
          </a:p>
          <a:p>
            <a:endParaRPr lang="fr-FR" sz="1700" dirty="0"/>
          </a:p>
          <a:p>
            <a:r>
              <a:rPr lang="fr-FR" sz="1700" dirty="0"/>
              <a:t>*Mais les gouverneurs régionaux soucieux de maintenir leurs pouvoirs, refusent de la suivre…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AD610A3A-9F88-8E1D-9CE2-EF8225FA6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8F9D94F-2A4E-3D16-F6DF-2D5E89866432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3C7147-C0DF-A438-23F7-1DD3F2A3289E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3389EBD-8A16-D77F-4DF9-25FD9B4E00AB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8AF384-9F7D-C7C4-0EE7-3949FE8A08EB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5F1A9C-E699-9025-4354-D60B11A097BC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84CAAE-8525-098C-4667-80A6B5B154D0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6851A07-7A62-BE82-0073-D94F6B395793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E3C9FE-047F-BB9E-C8A3-786F7A9A88B0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30D9191-4AD8-ED36-55A8-7D61438B185D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E612D74-4A6D-A418-263F-8B95052B840F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FA1360A-4C21-06DD-96CE-7D723BE1C8C8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AA1C6D9-76F6-2582-6AF4-FF6E5F84F0B1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67A321A-AF8E-1587-A23A-D8E794053E44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1B44375-B968-0BEB-67CD-0884450EC723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621D76-B4BA-9CD1-A55D-DAA9AF210B45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CCBA2CF-38B7-26ED-5B91-9ED51A77D005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D5FADB3-B9E8-274C-04A5-511553E5F360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B003A4F-5067-43D3-483E-7529CA174C27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F2878B-1DAE-6B08-7E1A-25D99D61E414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3F70ABF-A660-6E10-71D0-13B7A136CAB4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15B3EC-FF9E-ED4F-A589-1B6A9861F269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0F99821-EE2D-7009-F852-41E397ACF72B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4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1293-EB62-876E-166E-E893EDAD3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D6266C-D03B-0E82-2209-B6403B4504C8}"/>
              </a:ext>
            </a:extLst>
          </p:cNvPr>
          <p:cNvSpPr/>
          <p:nvPr/>
        </p:nvSpPr>
        <p:spPr>
          <a:xfrm>
            <a:off x="109807" y="131974"/>
            <a:ext cx="4973782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1898-1900 : … Un corps expéditionnaire Japon-Russie-GB-France-Allemagne-EU libèrent les légations</a:t>
            </a:r>
          </a:p>
          <a:p>
            <a:endParaRPr lang="fr-FR" sz="1700" dirty="0"/>
          </a:p>
          <a:p>
            <a:r>
              <a:rPr lang="fr-FR" sz="1700" dirty="0"/>
              <a:t>*Juillet-août 1900 : Un corps expéditionnaire s’empare de Tianjin Puis reprend Pékin ; Cixi s’enfuit</a:t>
            </a:r>
          </a:p>
          <a:p>
            <a:endParaRPr lang="fr-FR" sz="1700" dirty="0"/>
          </a:p>
          <a:p>
            <a:r>
              <a:rPr lang="fr-FR" sz="1700" dirty="0"/>
              <a:t>NB : Sept. 1901 : Li </a:t>
            </a:r>
            <a:r>
              <a:rPr lang="fr-FR" sz="1700" dirty="0" err="1"/>
              <a:t>Hongzhang</a:t>
            </a:r>
            <a:r>
              <a:rPr lang="fr-FR" sz="1700" dirty="0"/>
              <a:t> signe le protocole de Pékin qui impose à la Chine 450 millions de $, interdiction de toutes activités hostiles aux étrangers et contrôle du chemin de fer Pékin-Tianjin</a:t>
            </a:r>
          </a:p>
          <a:p>
            <a:endParaRPr lang="fr-FR" sz="1700" dirty="0"/>
          </a:p>
          <a:p>
            <a:r>
              <a:rPr lang="fr-FR" sz="1700" dirty="0"/>
              <a:t>*En réalité, ce sont les troupes japonaises (20 000 sur 51 000) qui délivrent les Occidentaux assiégés… </a:t>
            </a:r>
          </a:p>
          <a:p>
            <a:r>
              <a:rPr lang="fr-FR" sz="1700" i="1" dirty="0"/>
              <a:t>Le Japon accepte de jouer le rôle de gendarme de l’ordre impérialiste</a:t>
            </a:r>
            <a:r>
              <a:rPr lang="fr-FR" sz="1700" dirty="0"/>
              <a:t> (…) </a:t>
            </a:r>
            <a:r>
              <a:rPr lang="fr-FR" sz="1700" i="1" dirty="0"/>
              <a:t>Le Japon s’affirme du côté des Blancs civilisés contre les barbares chinois</a:t>
            </a:r>
            <a:r>
              <a:rPr lang="fr-FR" sz="1700" dirty="0"/>
              <a:t>, PF </a:t>
            </a:r>
            <a:r>
              <a:rPr lang="fr-FR" sz="1700" dirty="0" err="1"/>
              <a:t>Souyri</a:t>
            </a:r>
            <a:r>
              <a:rPr lang="fr-FR" sz="1700" dirty="0"/>
              <a:t>, p. 487</a:t>
            </a:r>
          </a:p>
          <a:p>
            <a:endParaRPr lang="fr-FR" sz="1700" dirty="0"/>
          </a:p>
          <a:p>
            <a:r>
              <a:rPr lang="fr-FR" sz="1700" dirty="0"/>
              <a:t>*Conséquences…</a:t>
            </a:r>
          </a:p>
          <a:p>
            <a:r>
              <a:rPr lang="fr-FR" sz="1700" dirty="0"/>
              <a:t>*1900-11 : Impressionnés, les Occidentaux renoncent aux traités inégaux ; Les troupes étrangères occupent la ligne Pékin-Shanghai, dont les Japonais qui, pour la 1</a:t>
            </a:r>
            <a:r>
              <a:rPr lang="fr-FR" sz="1700" baseline="30000" dirty="0"/>
              <a:t>ère</a:t>
            </a:r>
            <a:r>
              <a:rPr lang="fr-FR" sz="1700" dirty="0"/>
              <a:t> fois, sont présents militairement en Chine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9F53E74B-3211-AF3B-7A8F-1868D185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9E648D7-BCA8-1265-7F0F-BE30E998B1FD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D630361-F45B-A7C4-437D-F5435041629E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5BC1C1-262C-0C9A-6E7A-75D98D01A8F8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6C2BB0-A92B-62E1-3F4C-4B38888ADC8A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AAB9B92-AAE4-70B8-6872-5E73C35525EA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402148-FF90-D9EB-E884-CD18C9828BFE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D1217C2-34F2-9774-8213-2246FC904740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48415B0-39A6-DEF6-131E-CC6156D73888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7FD664C-0414-5DDB-040E-E902968CDF28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3EBC63-D7EA-DACE-480B-E569D6C41071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0382A9-EB0A-4F02-33C1-71936ECCC02D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2752FC3-9199-75F2-575D-4A9EACC5AC2B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1EB5A5A-0293-B125-C013-327243511465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7F4AC76-5EB2-E749-4214-3EADBA860B15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CD465A-90FF-C0D4-7E2E-BED8AD226072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1AE7E61-F167-ED28-4282-705628C8897F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F883A2D-BAA5-73BA-43C3-789FC4F4838E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80DC79B-424A-3452-BB58-03CF00B53296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26BED6B-C647-090E-A7FB-E066E638F0B1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294FD7-CC9A-4CEE-B075-65C0E4285EB7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E031190-6D25-6E44-8B02-B7BD7C6022BF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BC84439-4B48-3AD9-52B5-6F6C7FC36CA4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99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328DB-7FDC-E3A8-E9FD-658BE0DC1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52B0A4-8484-C037-C346-8257833B0F17}"/>
              </a:ext>
            </a:extLst>
          </p:cNvPr>
          <p:cNvSpPr/>
          <p:nvPr/>
        </p:nvSpPr>
        <p:spPr>
          <a:xfrm>
            <a:off x="109807" y="131974"/>
            <a:ext cx="4920337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1900-1902 : Montées des tensions entre Japon et Russie : Mandchourie occupée par les Russes et Corée disputée ; Alliance d’assistance militaire anglo-japonaise contre la Russie</a:t>
            </a:r>
          </a:p>
          <a:p>
            <a:endParaRPr lang="fr-FR" sz="1700" dirty="0"/>
          </a:p>
          <a:p>
            <a:r>
              <a:rPr lang="fr-FR" sz="1700" dirty="0"/>
              <a:t>*1900 : Après l’affaire des Boxers</a:t>
            </a:r>
          </a:p>
          <a:p>
            <a:r>
              <a:rPr lang="fr-FR" sz="1700" dirty="0"/>
              <a:t>L’antagonisme russo-japonais ressurgit...</a:t>
            </a:r>
          </a:p>
          <a:p>
            <a:endParaRPr lang="fr-FR" sz="1700" dirty="0"/>
          </a:p>
          <a:p>
            <a:r>
              <a:rPr lang="fr-FR" sz="1700" dirty="0"/>
              <a:t>*1900</a:t>
            </a:r>
          </a:p>
          <a:p>
            <a:r>
              <a:rPr lang="fr-FR" sz="1700" dirty="0"/>
              <a:t>Les Russes profitent de la défaite chinoise pour Occuper militairement toute la Mandchourie chinoise</a:t>
            </a:r>
          </a:p>
          <a:p>
            <a:r>
              <a:rPr lang="fr-FR" sz="1700" dirty="0"/>
              <a:t>Qui devient une zone d’influence russe ; Et pour </a:t>
            </a:r>
          </a:p>
          <a:p>
            <a:r>
              <a:rPr lang="fr-FR" sz="1700" dirty="0"/>
              <a:t>Exercer une influence grandissante sur la Corée</a:t>
            </a:r>
          </a:p>
          <a:p>
            <a:endParaRPr lang="fr-FR" sz="1700" dirty="0"/>
          </a:p>
          <a:p>
            <a:r>
              <a:rPr lang="fr-FR" sz="1700" dirty="0"/>
              <a:t>*La guerre se rapproche</a:t>
            </a:r>
          </a:p>
          <a:p>
            <a:r>
              <a:rPr lang="fr-FR" sz="1700" dirty="0"/>
              <a:t>Avec en plus, un </a:t>
            </a:r>
            <a:r>
              <a:rPr lang="fr-FR" sz="1700" i="1" dirty="0"/>
              <a:t>impensé</a:t>
            </a:r>
            <a:r>
              <a:rPr lang="fr-FR" sz="1700" dirty="0"/>
              <a:t> qui surgit…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32F506C0-5A13-6725-F3F2-0DFACB25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72F912D-F1CF-AFF4-5E3F-896370449EF4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CAC47E0-4E33-72CF-5411-6EECF8F451B4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E18395-E1E1-562D-8396-A8F5FA24B167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B8E96A-B343-652D-AAB3-93F01A9176BE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1CAEFF-0423-6567-C2E2-89489E821ED9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217794-1AC1-E2A0-87BE-26875F265E86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DB3CB14-5CB4-1E69-58CD-8A5F2D53137F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7FDDEBD-707C-F713-7B34-24D1AE22BEF2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BEC55BE-6ECB-CFF2-8F85-971C7AFD5809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9FE47D-2700-1CCB-A08A-1C22AD6AFDAB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4C8E8FB-A9C6-CC09-A9DD-B12E8F0C2E85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72FCD6F-19BB-8C37-2A0F-402FD393801B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44EA2D2-8855-6614-579E-F4F5DCAC0544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8312A6B-73A8-5F6B-2BB4-6D05441F4BE9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075ED78-F736-187E-1AC6-FB4640CF74C0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24D58D2-5E97-958A-1F27-2024568822BA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F53F6A5-B62E-EE87-40F6-DF846E83CB98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7D352A7-B985-4BDD-CA7A-0C7A9D77A863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C5ECDA6-7DEE-1E22-2C27-E1E032514985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B726E7C-6DBE-8542-FB55-E8BA7DDD0766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1D97AF2-EF1C-F781-DED1-6E9D73AEA3F4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094F1CF-CBAA-DB07-6DA7-8E7F5A6132BD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31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B2AEA-DE61-2A2C-256F-803EB84E1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7C5B37-0D08-4A2F-E258-45A23A638C42}"/>
              </a:ext>
            </a:extLst>
          </p:cNvPr>
          <p:cNvSpPr/>
          <p:nvPr/>
        </p:nvSpPr>
        <p:spPr>
          <a:xfrm>
            <a:off x="109807" y="131974"/>
            <a:ext cx="4920337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1900-1902 : Montées des tensions entre Japon et Russie : Mandchourie occupée par les Russes et Corée disputée ; Alliance d’assistance militaire anglo-japonaise contre la Russie</a:t>
            </a:r>
          </a:p>
          <a:p>
            <a:endParaRPr lang="fr-FR" sz="1700" dirty="0"/>
          </a:p>
          <a:p>
            <a:r>
              <a:rPr lang="fr-FR" sz="1700" dirty="0"/>
              <a:t>*1902 : Face à la poussée russe en Orient…</a:t>
            </a:r>
          </a:p>
          <a:p>
            <a:r>
              <a:rPr lang="fr-FR" sz="1700" dirty="0"/>
              <a:t>Japon et GB signent un accord d’assistance militaire</a:t>
            </a:r>
          </a:p>
          <a:p>
            <a:endParaRPr lang="fr-FR" sz="1700" dirty="0"/>
          </a:p>
          <a:p>
            <a:r>
              <a:rPr lang="fr-FR" sz="1700" dirty="0"/>
              <a:t>*Intervention si l’un des deux pays </a:t>
            </a:r>
          </a:p>
          <a:p>
            <a:r>
              <a:rPr lang="fr-FR" sz="1700" dirty="0"/>
              <a:t>Est attaqué par deux puissances au moins</a:t>
            </a:r>
          </a:p>
          <a:p>
            <a:r>
              <a:rPr lang="fr-FR" sz="1700" dirty="0"/>
              <a:t>Cela dissuade de venir au secours des Russes</a:t>
            </a:r>
          </a:p>
          <a:p>
            <a:endParaRPr lang="fr-FR" sz="1700" dirty="0"/>
          </a:p>
          <a:p>
            <a:r>
              <a:rPr lang="fr-FR" sz="1700" dirty="0"/>
              <a:t>*Pour la 1</a:t>
            </a:r>
            <a:r>
              <a:rPr lang="fr-FR" sz="1700" baseline="30000" dirty="0"/>
              <a:t>ère</a:t>
            </a:r>
            <a:r>
              <a:rPr lang="fr-FR" sz="1700" dirty="0"/>
              <a:t> fois</a:t>
            </a:r>
          </a:p>
          <a:p>
            <a:r>
              <a:rPr lang="fr-FR" sz="1700" dirty="0"/>
              <a:t>Le Japon est lié à une puissance occidentale</a:t>
            </a:r>
          </a:p>
          <a:p>
            <a:r>
              <a:rPr lang="fr-FR" sz="1700" dirty="0"/>
              <a:t>Cette alliance fait basculer le rapport de force</a:t>
            </a:r>
          </a:p>
          <a:p>
            <a:r>
              <a:rPr lang="fr-FR" sz="1700" dirty="0"/>
              <a:t>En faveur du Japon</a:t>
            </a:r>
          </a:p>
          <a:p>
            <a:endParaRPr lang="fr-FR" sz="1700" dirty="0"/>
          </a:p>
          <a:p>
            <a:r>
              <a:rPr lang="fr-FR" sz="1700" dirty="0"/>
              <a:t>*Malgré ce traité, le Japon cherche un compromis</a:t>
            </a:r>
          </a:p>
          <a:p>
            <a:r>
              <a:rPr lang="fr-FR" sz="1700" dirty="0"/>
              <a:t>En établissant deux zones d’influence</a:t>
            </a:r>
          </a:p>
          <a:p>
            <a:r>
              <a:rPr lang="fr-FR" sz="1700" dirty="0"/>
              <a:t>Les Russes en Mandchourie, les Japonais en Corée</a:t>
            </a:r>
          </a:p>
          <a:p>
            <a:endParaRPr lang="fr-FR" sz="1700" dirty="0"/>
          </a:p>
          <a:p>
            <a:r>
              <a:rPr lang="fr-FR" sz="1700" dirty="0"/>
              <a:t>*Mais les Russes refusent et demandent</a:t>
            </a:r>
          </a:p>
          <a:p>
            <a:r>
              <a:rPr lang="fr-FR" sz="1700" dirty="0"/>
              <a:t>La neutralisation partielle de la Corée</a:t>
            </a:r>
          </a:p>
          <a:p>
            <a:r>
              <a:rPr lang="fr-FR" sz="1700" dirty="0"/>
              <a:t>Et donc leur présence, intolérable pour le Japon</a:t>
            </a:r>
          </a:p>
          <a:p>
            <a:r>
              <a:rPr lang="fr-FR" sz="1700" dirty="0"/>
              <a:t>La guerre finit par arriver…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79662E4A-1C9B-6FCE-DEED-683217F2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1A15E98-B40B-9895-238F-2CBFEE193B35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75A229A-D810-25D5-B9B7-AD3730190919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D578320-9098-D8FD-BF6A-E173E55E2E0A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B1DF50E-F031-C426-4CD2-D86218815FC7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46F95C9-0F59-AB4C-A88B-542299CB66F4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B6AE8C6-15C6-2C01-D731-A4DD474B7A6E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9E7749C-58E4-AE0E-168D-81F1868C916D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B0DFE75-73C1-3527-B1B5-A37507F83DC7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ABBADCA-1C20-7D85-F536-C410ADC1451F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BDF9672-FF08-E741-53BD-C42CBA24CC1F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B957589-EBA2-ABC7-5959-E6ACF1319DCD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562F8CC-D5B3-59E2-792D-62440E626FF6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BBAF1F0-129C-F83D-9F6A-50362854EC1A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571AF3D-9680-BE62-E726-0D3673257B58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E187B0D-F70E-A4B4-4EDB-27EFEBA01B2C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9ED874E-B6B4-7F54-4516-E964085C6081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0F7E92A-CE59-D568-DB2D-F1D102952CFE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F62E3B7-C7C0-5526-5DD4-FD9C2CFE7F79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075F0E5-E087-6917-683F-C486DAF6337C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C2F3C69-D0B2-B462-3B28-9D2237DEECFE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79ADEBB-5ABB-4651-EC24-323060760126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5908A3-1678-8BF3-3E80-16F30D0A6BC3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81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E777F-2BF2-9DE9-D88C-3FD61AAE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04DE45-84D8-CD08-7B30-400AAB347BDB}"/>
              </a:ext>
            </a:extLst>
          </p:cNvPr>
          <p:cNvSpPr/>
          <p:nvPr/>
        </p:nvSpPr>
        <p:spPr>
          <a:xfrm>
            <a:off x="109807" y="131974"/>
            <a:ext cx="5750666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1904-1905 : Guerre russo-japonaise ; Victoire japonaise et traité de Portsmouth : Le Japon récupère le sud de Sakhaline, le Liaodong et Port-Arthur ; En Mandchourie, les Russes occupent le nord et les Japonais, le sud</a:t>
            </a:r>
          </a:p>
          <a:p>
            <a:endParaRPr lang="fr-FR" sz="1700" dirty="0"/>
          </a:p>
          <a:p>
            <a:r>
              <a:rPr lang="fr-FR" sz="1700" dirty="0"/>
              <a:t>*Fév. 1904 : Sans déclaration de guerre (3 jours après)</a:t>
            </a:r>
          </a:p>
          <a:p>
            <a:r>
              <a:rPr lang="fr-FR" sz="1700" dirty="0"/>
              <a:t>Les Japonais occupent Séoul et la Corée</a:t>
            </a:r>
          </a:p>
          <a:p>
            <a:r>
              <a:rPr lang="fr-FR" sz="1700" dirty="0"/>
              <a:t>Et ils assiègent Port-Arthur</a:t>
            </a:r>
          </a:p>
          <a:p>
            <a:endParaRPr lang="fr-FR" sz="1700" dirty="0"/>
          </a:p>
          <a:p>
            <a:r>
              <a:rPr lang="fr-FR" sz="1700" dirty="0"/>
              <a:t>*Fév.-Sept. 1904 : Les Japonais débarquent dans le Liaodong</a:t>
            </a:r>
          </a:p>
          <a:p>
            <a:r>
              <a:rPr lang="fr-FR" sz="1700" dirty="0"/>
              <a:t>Ils repoussent les Russes vers le nord jusqu’à Liaoyang</a:t>
            </a:r>
          </a:p>
          <a:p>
            <a:r>
              <a:rPr lang="fr-FR" sz="1700" dirty="0"/>
              <a:t>Les Russes se retirent sur Moukden…</a:t>
            </a:r>
          </a:p>
        </p:txBody>
      </p:sp>
      <p:pic>
        <p:nvPicPr>
          <p:cNvPr id="3" name="Image 2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68C39C45-BF30-5D30-CB56-BFEDE3817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" t="1038" r="7751" b="29548"/>
          <a:stretch/>
        </p:blipFill>
        <p:spPr>
          <a:xfrm>
            <a:off x="6028639" y="131974"/>
            <a:ext cx="6053554" cy="65940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8ECBBC7-5271-0D28-9626-4E3694BAE1DF}"/>
              </a:ext>
            </a:extLst>
          </p:cNvPr>
          <p:cNvSpPr/>
          <p:nvPr/>
        </p:nvSpPr>
        <p:spPr>
          <a:xfrm>
            <a:off x="7969779" y="4807527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89CD1A1-A753-830F-FF88-FD0CB56A01F6}"/>
              </a:ext>
            </a:extLst>
          </p:cNvPr>
          <p:cNvSpPr/>
          <p:nvPr/>
        </p:nvSpPr>
        <p:spPr>
          <a:xfrm>
            <a:off x="7083088" y="4461164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7903D43-FB14-B430-2676-306B5A092728}"/>
              </a:ext>
            </a:extLst>
          </p:cNvPr>
          <p:cNvSpPr/>
          <p:nvPr/>
        </p:nvSpPr>
        <p:spPr>
          <a:xfrm>
            <a:off x="7471015" y="3934690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5C90CD7-4A7F-7043-1ADE-ED7182913DB7}"/>
              </a:ext>
            </a:extLst>
          </p:cNvPr>
          <p:cNvSpPr/>
          <p:nvPr/>
        </p:nvSpPr>
        <p:spPr>
          <a:xfrm>
            <a:off x="7448887" y="3711265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37A6748-6B68-204D-EE92-F385192CFE44}"/>
              </a:ext>
            </a:extLst>
          </p:cNvPr>
          <p:cNvSpPr/>
          <p:nvPr/>
        </p:nvSpPr>
        <p:spPr>
          <a:xfrm>
            <a:off x="10510143" y="5262974"/>
            <a:ext cx="223839" cy="22342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A4DE9F6-DC04-4814-0139-34E4BB736D8D}"/>
              </a:ext>
            </a:extLst>
          </p:cNvPr>
          <p:cNvSpPr/>
          <p:nvPr/>
        </p:nvSpPr>
        <p:spPr>
          <a:xfrm>
            <a:off x="7967087" y="2658319"/>
            <a:ext cx="223839" cy="22342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4B622E6-0204-68C7-6930-F0F01BBBA27C}"/>
              </a:ext>
            </a:extLst>
          </p:cNvPr>
          <p:cNvSpPr/>
          <p:nvPr/>
        </p:nvSpPr>
        <p:spPr>
          <a:xfrm>
            <a:off x="9055416" y="3392610"/>
            <a:ext cx="223839" cy="22342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944DDF5-64C2-EA9D-3493-AF1AF8150FE3}"/>
              </a:ext>
            </a:extLst>
          </p:cNvPr>
          <p:cNvSpPr/>
          <p:nvPr/>
        </p:nvSpPr>
        <p:spPr>
          <a:xfrm>
            <a:off x="7789309" y="1569779"/>
            <a:ext cx="537273" cy="48279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05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D00D0-7C4A-8D12-6A50-B6C2DD67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7A496F-BC35-8A32-3792-28775AF523E8}"/>
              </a:ext>
            </a:extLst>
          </p:cNvPr>
          <p:cNvSpPr/>
          <p:nvPr/>
        </p:nvSpPr>
        <p:spPr>
          <a:xfrm>
            <a:off x="109807" y="131974"/>
            <a:ext cx="5750666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1904-1905 : Guerre russo-japonaise ; Victoire japonaise et traité de Portsmouth : Le Japon récupère le sud de Sakhaline, le Liaodong et Port-Arthur ; En Mandchourie, les Russes occupent le nord et les Japonais, le sud</a:t>
            </a:r>
          </a:p>
          <a:p>
            <a:endParaRPr lang="fr-FR" sz="1700" dirty="0"/>
          </a:p>
          <a:p>
            <a:r>
              <a:rPr lang="fr-FR" sz="1700" dirty="0"/>
              <a:t>*Jan.-Mars 1905 : Port-Arthur, isolé, doit se rendre</a:t>
            </a:r>
          </a:p>
          <a:p>
            <a:r>
              <a:rPr lang="fr-FR" sz="1700" dirty="0"/>
              <a:t>Les Japonais s’emparent de Moukden</a:t>
            </a:r>
          </a:p>
          <a:p>
            <a:endParaRPr lang="fr-FR" sz="1700" dirty="0"/>
          </a:p>
          <a:p>
            <a:r>
              <a:rPr lang="fr-FR" sz="1700" dirty="0"/>
              <a:t>*Mai 1905 : La flotte russe, partie de la Baltique</a:t>
            </a:r>
          </a:p>
          <a:p>
            <a:r>
              <a:rPr lang="fr-FR" sz="1700" dirty="0"/>
              <a:t>Est coulée dans le détroit de Tsushima</a:t>
            </a:r>
          </a:p>
          <a:p>
            <a:endParaRPr lang="fr-FR" sz="1700" dirty="0"/>
          </a:p>
          <a:p>
            <a:r>
              <a:rPr lang="fr-FR" sz="1700" dirty="0"/>
              <a:t>*Août 1905 : Les Japonais s’emparent de Sakhaline…</a:t>
            </a:r>
          </a:p>
          <a:p>
            <a:r>
              <a:rPr lang="fr-FR" sz="1700" dirty="0"/>
              <a:t>Russie et Japon sont épuisés ; Côté japonais : 120 000 morts</a:t>
            </a:r>
          </a:p>
          <a:p>
            <a:r>
              <a:rPr lang="fr-FR" sz="1700" dirty="0"/>
              <a:t>Et une guerre sept fois plus coûteuse que celle de 1894</a:t>
            </a:r>
          </a:p>
          <a:p>
            <a:endParaRPr lang="fr-FR" sz="1700" dirty="0"/>
          </a:p>
          <a:p>
            <a:r>
              <a:rPr lang="fr-FR" sz="1700" dirty="0"/>
              <a:t>*Les EU proposent leur médiation…</a:t>
            </a:r>
          </a:p>
        </p:txBody>
      </p:sp>
      <p:pic>
        <p:nvPicPr>
          <p:cNvPr id="3" name="Image 2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B67CFE7-23EB-9EA2-3117-B41BD1451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" t="1038" r="7751" b="29548"/>
          <a:stretch/>
        </p:blipFill>
        <p:spPr>
          <a:xfrm>
            <a:off x="6028639" y="131974"/>
            <a:ext cx="6053554" cy="65940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81D8DCA-226F-471A-AAD3-DBBF7E09F8B4}"/>
              </a:ext>
            </a:extLst>
          </p:cNvPr>
          <p:cNvSpPr/>
          <p:nvPr/>
        </p:nvSpPr>
        <p:spPr>
          <a:xfrm>
            <a:off x="7969779" y="4807527"/>
            <a:ext cx="223839" cy="22342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FDF3388-697A-5531-9CE6-0DDA064699E1}"/>
              </a:ext>
            </a:extLst>
          </p:cNvPr>
          <p:cNvSpPr/>
          <p:nvPr/>
        </p:nvSpPr>
        <p:spPr>
          <a:xfrm>
            <a:off x="7083088" y="4461164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CDB371A-685B-41B9-50A3-538F320F3A8E}"/>
              </a:ext>
            </a:extLst>
          </p:cNvPr>
          <p:cNvSpPr/>
          <p:nvPr/>
        </p:nvSpPr>
        <p:spPr>
          <a:xfrm>
            <a:off x="7471015" y="3934690"/>
            <a:ext cx="223839" cy="22342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04A0F9-2546-2EAA-72C2-FFDBA75F5536}"/>
              </a:ext>
            </a:extLst>
          </p:cNvPr>
          <p:cNvSpPr/>
          <p:nvPr/>
        </p:nvSpPr>
        <p:spPr>
          <a:xfrm>
            <a:off x="7448887" y="3711265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9A7EED3-3C8A-2AC8-7F87-8A4DF042D60B}"/>
              </a:ext>
            </a:extLst>
          </p:cNvPr>
          <p:cNvSpPr/>
          <p:nvPr/>
        </p:nvSpPr>
        <p:spPr>
          <a:xfrm>
            <a:off x="8634797" y="5583382"/>
            <a:ext cx="223839" cy="2234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376744-760D-84AB-A1B3-1C6D4FF00F4E}"/>
              </a:ext>
            </a:extLst>
          </p:cNvPr>
          <p:cNvSpPr/>
          <p:nvPr/>
        </p:nvSpPr>
        <p:spPr>
          <a:xfrm>
            <a:off x="10510143" y="5262974"/>
            <a:ext cx="223839" cy="22342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DD3A5FE-4A5D-8E13-E43D-A9CEA973D9AB}"/>
              </a:ext>
            </a:extLst>
          </p:cNvPr>
          <p:cNvSpPr/>
          <p:nvPr/>
        </p:nvSpPr>
        <p:spPr>
          <a:xfrm>
            <a:off x="7967087" y="2658319"/>
            <a:ext cx="223839" cy="22342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BC2044D-AE19-44D2-8047-1CB73F0EF831}"/>
              </a:ext>
            </a:extLst>
          </p:cNvPr>
          <p:cNvSpPr/>
          <p:nvPr/>
        </p:nvSpPr>
        <p:spPr>
          <a:xfrm>
            <a:off x="9055416" y="3392610"/>
            <a:ext cx="223839" cy="22342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BEEB87C-78D1-AF0A-8BE2-27C9D2B5BD02}"/>
              </a:ext>
            </a:extLst>
          </p:cNvPr>
          <p:cNvSpPr/>
          <p:nvPr/>
        </p:nvSpPr>
        <p:spPr>
          <a:xfrm>
            <a:off x="7789309" y="1569779"/>
            <a:ext cx="537273" cy="48279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59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9D932-9BC3-543B-525E-DA25A47F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D88C4C-2546-4D71-8D18-EBED6AB96C8F}"/>
              </a:ext>
            </a:extLst>
          </p:cNvPr>
          <p:cNvSpPr/>
          <p:nvPr/>
        </p:nvSpPr>
        <p:spPr>
          <a:xfrm>
            <a:off x="109807" y="131974"/>
            <a:ext cx="5722051" cy="6093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1904-1905 : Guerre russo-japonaise ; Victoire japonaise et traité de Portsmouth : Le Japon récupère le sud de Sakhaline, le Liaodong et Port-Arthur ; En Mandchourie, les Russes occupent le nord et les Japonais, le sud</a:t>
            </a:r>
          </a:p>
          <a:p>
            <a:endParaRPr lang="fr-FR" sz="1700" dirty="0"/>
          </a:p>
          <a:p>
            <a:r>
              <a:rPr lang="fr-FR" sz="1700" dirty="0"/>
              <a:t>*Sept. 1905 : Traité de Portsmouth</a:t>
            </a:r>
          </a:p>
          <a:p>
            <a:r>
              <a:rPr lang="fr-FR" sz="1700" dirty="0"/>
              <a:t>NB : Août 1905 : Renouvellement du traité anglo-japonais </a:t>
            </a:r>
          </a:p>
          <a:p>
            <a:r>
              <a:rPr lang="fr-FR" sz="1700" dirty="0"/>
              <a:t>Défense conjointe de l’Inde et de la Malaisie (!)</a:t>
            </a:r>
          </a:p>
          <a:p>
            <a:endParaRPr lang="fr-FR" sz="1700" dirty="0"/>
          </a:p>
          <a:p>
            <a:r>
              <a:rPr lang="fr-FR" sz="1700" dirty="0"/>
              <a:t>a) La Mandchourie est rendue à la Chine ; Mais…</a:t>
            </a:r>
          </a:p>
          <a:p>
            <a:endParaRPr lang="fr-FR" sz="1000" dirty="0"/>
          </a:p>
          <a:p>
            <a:r>
              <a:rPr lang="fr-FR" sz="1700" dirty="0"/>
              <a:t>b) Le Japon récupère le sud de Sakhaline</a:t>
            </a:r>
          </a:p>
          <a:p>
            <a:r>
              <a:rPr lang="fr-FR" sz="1700" dirty="0"/>
              <a:t>Le Liaodong et Port-Arthur ; Ainsi que le contrôle</a:t>
            </a:r>
          </a:p>
          <a:p>
            <a:r>
              <a:rPr lang="fr-FR" sz="1700" dirty="0"/>
              <a:t>De la ligne du Sud-Mandchourien de Port-Arthur à Harbin</a:t>
            </a:r>
          </a:p>
          <a:p>
            <a:r>
              <a:rPr lang="fr-FR" sz="1700" dirty="0"/>
              <a:t>Ligne où le Japon peut maintenir des troupes</a:t>
            </a:r>
          </a:p>
          <a:p>
            <a:r>
              <a:rPr lang="fr-FR" sz="1700" u="sng" dirty="0"/>
              <a:t>Mais pas d’indemnité</a:t>
            </a:r>
          </a:p>
          <a:p>
            <a:endParaRPr lang="fr-FR" sz="1700" dirty="0"/>
          </a:p>
          <a:p>
            <a:r>
              <a:rPr lang="fr-FR" sz="1700" dirty="0"/>
              <a:t>c) De fait, malgré le traité, les Russes maintiennent</a:t>
            </a:r>
          </a:p>
          <a:p>
            <a:r>
              <a:rPr lang="fr-FR" sz="1700" dirty="0"/>
              <a:t>Leur zone d’influence au nord de la Mandchourie</a:t>
            </a:r>
          </a:p>
          <a:p>
            <a:endParaRPr lang="fr-FR" sz="1000" dirty="0"/>
          </a:p>
          <a:p>
            <a:r>
              <a:rPr lang="fr-FR" sz="1700" dirty="0"/>
              <a:t>NB : Juillet 1905 : Traité de </a:t>
            </a:r>
            <a:r>
              <a:rPr lang="fr-FR" sz="1700" dirty="0" err="1"/>
              <a:t>Kaft-Tatsura</a:t>
            </a:r>
            <a:endParaRPr lang="fr-FR" sz="1700" dirty="0"/>
          </a:p>
          <a:p>
            <a:r>
              <a:rPr lang="fr-FR" sz="1700" dirty="0"/>
              <a:t>Les EU reconnaissent le protectorat du Japon sur la Corée ; En échange, le Japon reconnaît la mainmise américaine sur les Philippines</a:t>
            </a:r>
          </a:p>
        </p:txBody>
      </p:sp>
      <p:pic>
        <p:nvPicPr>
          <p:cNvPr id="2" name="Image 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B060448-46D9-D1D7-C20D-CD1C5D2CE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" t="1038" r="7751" b="29548"/>
          <a:stretch/>
        </p:blipFill>
        <p:spPr>
          <a:xfrm>
            <a:off x="6028639" y="131974"/>
            <a:ext cx="6053554" cy="65940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98587D5-8D1D-B387-20DF-AD5421248CA3}"/>
              </a:ext>
            </a:extLst>
          </p:cNvPr>
          <p:cNvSpPr/>
          <p:nvPr/>
        </p:nvSpPr>
        <p:spPr>
          <a:xfrm>
            <a:off x="7969779" y="4807527"/>
            <a:ext cx="223839" cy="2234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31456E7-C614-7E57-8894-341F2A9E36A3}"/>
              </a:ext>
            </a:extLst>
          </p:cNvPr>
          <p:cNvSpPr/>
          <p:nvPr/>
        </p:nvSpPr>
        <p:spPr>
          <a:xfrm>
            <a:off x="7083088" y="4461164"/>
            <a:ext cx="223839" cy="2234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FCD8C62-A784-724A-8043-0A25064869D4}"/>
              </a:ext>
            </a:extLst>
          </p:cNvPr>
          <p:cNvSpPr/>
          <p:nvPr/>
        </p:nvSpPr>
        <p:spPr>
          <a:xfrm>
            <a:off x="11087052" y="1787237"/>
            <a:ext cx="223839" cy="2234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3EC7931-98AB-1E94-1331-6A6DDE21079E}"/>
              </a:ext>
            </a:extLst>
          </p:cNvPr>
          <p:cNvSpPr/>
          <p:nvPr/>
        </p:nvSpPr>
        <p:spPr>
          <a:xfrm>
            <a:off x="7967087" y="2658319"/>
            <a:ext cx="223839" cy="22342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4A74E9-8CE6-3F73-24D0-858A0DD0E2E9}"/>
              </a:ext>
            </a:extLst>
          </p:cNvPr>
          <p:cNvSpPr/>
          <p:nvPr/>
        </p:nvSpPr>
        <p:spPr>
          <a:xfrm>
            <a:off x="9055416" y="3392610"/>
            <a:ext cx="223839" cy="22342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ED0E5B4-B2B2-E382-B76C-6310BED139FC}"/>
              </a:ext>
            </a:extLst>
          </p:cNvPr>
          <p:cNvSpPr/>
          <p:nvPr/>
        </p:nvSpPr>
        <p:spPr>
          <a:xfrm>
            <a:off x="10510143" y="5262974"/>
            <a:ext cx="223839" cy="22342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DFF711-643B-3A75-BF3E-03AC2039ABE5}"/>
              </a:ext>
            </a:extLst>
          </p:cNvPr>
          <p:cNvSpPr/>
          <p:nvPr/>
        </p:nvSpPr>
        <p:spPr>
          <a:xfrm>
            <a:off x="7421345" y="3697411"/>
            <a:ext cx="223839" cy="2234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79FA0CD-4AAA-44D1-E980-083C670369C1}"/>
              </a:ext>
            </a:extLst>
          </p:cNvPr>
          <p:cNvSpPr/>
          <p:nvPr/>
        </p:nvSpPr>
        <p:spPr>
          <a:xfrm>
            <a:off x="7789309" y="1569779"/>
            <a:ext cx="537273" cy="48279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6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3A0B-6FC3-673E-CE17-B46C371F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E929B2-3772-F1F3-29D7-1DECF22BB65D}"/>
              </a:ext>
            </a:extLst>
          </p:cNvPr>
          <p:cNvSpPr/>
          <p:nvPr/>
        </p:nvSpPr>
        <p:spPr>
          <a:xfrm>
            <a:off x="77263" y="101047"/>
            <a:ext cx="6126589" cy="31593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1) La Chine…</a:t>
            </a:r>
            <a:endParaRPr lang="fr-FR" sz="1700" dirty="0"/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*La puissance hégémonique modèle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Jadis admirée et redoutée, est très affaiblie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*1870 : Pour le Japon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Rétablir des liens, sans risquer un assujettissement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*et finalement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Une Chine qui luttera pour maintenir son ancienne hégémonie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qui à la fois échouera, reculera, tout en épuisant ses forces…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E24CB4DD-85F1-8BE3-51DD-5C980E9BA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B2CA29B-C644-7260-4A36-46E231E6D780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97DBF05-109C-0D3D-58D4-68D8BA541027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66BBC8-98C1-A752-365B-A758FE04D142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8D960C-A2F2-3460-07A1-8D5D2EFBE78D}"/>
              </a:ext>
            </a:extLst>
          </p:cNvPr>
          <p:cNvSpPr/>
          <p:nvPr/>
        </p:nvSpPr>
        <p:spPr>
          <a:xfrm>
            <a:off x="10729456" y="3321766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01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47" y="284986"/>
            <a:ext cx="5532450" cy="6288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/>
          <p:cNvSpPr/>
          <p:nvPr/>
        </p:nvSpPr>
        <p:spPr>
          <a:xfrm>
            <a:off x="9836272" y="13299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5971" y="130290"/>
            <a:ext cx="6162942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1905-1912 : Le Japon domine l’Asie du Nord-Est : Tokyo devient le centre asiatique de la modernité</a:t>
            </a:r>
          </a:p>
          <a:p>
            <a:endParaRPr lang="fr-FR" sz="1700" dirty="0"/>
          </a:p>
          <a:p>
            <a:r>
              <a:rPr lang="fr-FR" sz="1700" dirty="0"/>
              <a:t>*1905 : Quatre conséquences…</a:t>
            </a:r>
          </a:p>
          <a:p>
            <a:endParaRPr lang="fr-FR" sz="1700" i="1" dirty="0"/>
          </a:p>
          <a:p>
            <a:r>
              <a:rPr lang="fr-FR" sz="1700" dirty="0"/>
              <a:t>a) </a:t>
            </a:r>
            <a:r>
              <a:rPr lang="fr-FR" sz="1700" i="1" dirty="0"/>
              <a:t>Pour la 1</a:t>
            </a:r>
            <a:r>
              <a:rPr lang="fr-FR" sz="1700" i="1" baseline="30000" dirty="0"/>
              <a:t>ère</a:t>
            </a:r>
            <a:r>
              <a:rPr lang="fr-FR" sz="1700" i="1" dirty="0"/>
              <a:t> fois, un Etat non occidental parvient à vaincre l’un des grands pays européens</a:t>
            </a:r>
            <a:r>
              <a:rPr lang="fr-FR" sz="1700" dirty="0"/>
              <a:t>, p. 489</a:t>
            </a:r>
          </a:p>
          <a:p>
            <a:endParaRPr lang="fr-FR" sz="1700" dirty="0"/>
          </a:p>
          <a:p>
            <a:r>
              <a:rPr lang="fr-FR" sz="1700" dirty="0"/>
              <a:t>b) Le traité de Portsmouth confirme la nouvelle prééminence du Japon en Asie de l'Est, et force la Russie à abandonner ses visées expansionnistes dans la région</a:t>
            </a:r>
          </a:p>
          <a:p>
            <a:r>
              <a:rPr lang="fr-FR" sz="1700" dirty="0"/>
              <a:t>La Russie se recentre sur l’Europe, et notamment sur les Balkans</a:t>
            </a:r>
          </a:p>
          <a:p>
            <a:endParaRPr lang="fr-FR" sz="1700" dirty="0"/>
          </a:p>
          <a:p>
            <a:r>
              <a:rPr lang="fr-FR" sz="1700" dirty="0"/>
              <a:t>c) L’expérience japonaise de modernisation</a:t>
            </a:r>
          </a:p>
          <a:p>
            <a:r>
              <a:rPr lang="fr-FR" sz="1700" dirty="0"/>
              <a:t>Est considéré avec attention en Asie</a:t>
            </a:r>
          </a:p>
          <a:p>
            <a:r>
              <a:rPr lang="fr-FR" sz="1700" dirty="0"/>
              <a:t>*Meiji devient </a:t>
            </a:r>
            <a:r>
              <a:rPr lang="fr-FR" sz="1700" i="1" dirty="0"/>
              <a:t>le phare de l’Orient</a:t>
            </a:r>
            <a:r>
              <a:rPr lang="fr-FR" sz="1700" dirty="0"/>
              <a:t>, pour un poète philippin</a:t>
            </a:r>
          </a:p>
          <a:p>
            <a:r>
              <a:rPr lang="fr-FR" sz="1700" dirty="0"/>
              <a:t>*Etudiants chinois et coréens accourent au Japon</a:t>
            </a:r>
          </a:p>
          <a:p>
            <a:r>
              <a:rPr lang="fr-FR" sz="1700" dirty="0"/>
              <a:t>*Tokyo accueille les opposants chinois comme Sun Yat-sen</a:t>
            </a:r>
          </a:p>
          <a:p>
            <a:endParaRPr lang="fr-FR" sz="1700" dirty="0"/>
          </a:p>
          <a:p>
            <a:r>
              <a:rPr lang="fr-FR" sz="1700" dirty="0"/>
              <a:t>*1912 : Mort de l’empereur Mutsuhito</a:t>
            </a:r>
          </a:p>
          <a:p>
            <a:r>
              <a:rPr lang="fr-FR" sz="1700" dirty="0"/>
              <a:t>Son fils Yoshihito lui succède</a:t>
            </a:r>
          </a:p>
          <a:p>
            <a:r>
              <a:rPr lang="fr-FR" sz="1700" dirty="0"/>
              <a:t>Et il proclame l’ère </a:t>
            </a:r>
            <a:r>
              <a:rPr lang="fr-FR" sz="1700" i="1" dirty="0" err="1"/>
              <a:t>Taisho</a:t>
            </a:r>
            <a:r>
              <a:rPr lang="fr-FR" sz="1700" dirty="0"/>
              <a:t>, de la Grande justice</a:t>
            </a:r>
          </a:p>
          <a:p>
            <a:endParaRPr lang="fr-FR" sz="1700" dirty="0"/>
          </a:p>
          <a:p>
            <a:r>
              <a:rPr lang="fr-FR" sz="1700" dirty="0"/>
              <a:t>d) La Corée devient une colonie japonaise ; Récit</a:t>
            </a:r>
          </a:p>
        </p:txBody>
      </p:sp>
      <p:sp>
        <p:nvSpPr>
          <p:cNvPr id="15" name="Ellipse 14"/>
          <p:cNvSpPr/>
          <p:nvPr/>
        </p:nvSpPr>
        <p:spPr>
          <a:xfrm>
            <a:off x="7526843" y="202832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 flipV="1">
            <a:off x="7932678" y="2150640"/>
            <a:ext cx="270417" cy="23475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745389" y="174029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9150280" y="13299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D4A3265-F3B9-C04C-719D-54D0047AAC11}"/>
              </a:ext>
            </a:extLst>
          </p:cNvPr>
          <p:cNvSpPr/>
          <p:nvPr/>
        </p:nvSpPr>
        <p:spPr>
          <a:xfrm>
            <a:off x="7932679" y="14215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88CC70-3FE4-2022-0DEA-0F60BD75C248}"/>
              </a:ext>
            </a:extLst>
          </p:cNvPr>
          <p:cNvSpPr/>
          <p:nvPr/>
        </p:nvSpPr>
        <p:spPr>
          <a:xfrm>
            <a:off x="7862513" y="33133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A23597C-D5A0-FA07-79F9-2C87D56C24D8}"/>
              </a:ext>
            </a:extLst>
          </p:cNvPr>
          <p:cNvSpPr/>
          <p:nvPr/>
        </p:nvSpPr>
        <p:spPr>
          <a:xfrm>
            <a:off x="7290035" y="357874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324932F-4727-E9D1-1FED-818D20A58263}"/>
              </a:ext>
            </a:extLst>
          </p:cNvPr>
          <p:cNvSpPr/>
          <p:nvPr/>
        </p:nvSpPr>
        <p:spPr>
          <a:xfrm>
            <a:off x="9006264" y="32522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BA4FC8-58B3-D729-8489-956D4F3BAEDC}"/>
              </a:ext>
            </a:extLst>
          </p:cNvPr>
          <p:cNvSpPr/>
          <p:nvPr/>
        </p:nvSpPr>
        <p:spPr>
          <a:xfrm rot="8710019" flipV="1">
            <a:off x="8825373" y="2324905"/>
            <a:ext cx="342214" cy="29888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856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D439B-DA0D-548E-39CE-E7013D923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D0DF648-6CE6-4137-AED0-3C450B71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47" y="284986"/>
            <a:ext cx="5532450" cy="6288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6473D18-4419-9B53-61AD-AB28D871301E}"/>
              </a:ext>
            </a:extLst>
          </p:cNvPr>
          <p:cNvSpPr/>
          <p:nvPr/>
        </p:nvSpPr>
        <p:spPr>
          <a:xfrm>
            <a:off x="9836272" y="13299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BFDCC9-C160-C0C2-B303-E9DED5CDB1C3}"/>
              </a:ext>
            </a:extLst>
          </p:cNvPr>
          <p:cNvSpPr/>
          <p:nvPr/>
        </p:nvSpPr>
        <p:spPr>
          <a:xfrm>
            <a:off x="155971" y="130290"/>
            <a:ext cx="6162942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1907-1910 : Annexion de la Corée par le Japon </a:t>
            </a:r>
          </a:p>
          <a:p>
            <a:endParaRPr lang="fr-FR" sz="1700" dirty="0"/>
          </a:p>
          <a:p>
            <a:r>
              <a:rPr lang="fr-FR" sz="1700" dirty="0"/>
              <a:t>*1905-07 : La monarchie coréenne, puis le gouvernement</a:t>
            </a:r>
          </a:p>
          <a:p>
            <a:r>
              <a:rPr lang="fr-FR" sz="1700" dirty="0"/>
              <a:t>Perdent presque tous leurs pouvoirs</a:t>
            </a:r>
          </a:p>
          <a:p>
            <a:r>
              <a:rPr lang="fr-FR" sz="1700" dirty="0"/>
              <a:t>L’armée coréenne est dissoute</a:t>
            </a:r>
          </a:p>
          <a:p>
            <a:endParaRPr lang="fr-FR" sz="1700" dirty="0"/>
          </a:p>
          <a:p>
            <a:r>
              <a:rPr lang="fr-FR" sz="1700" dirty="0"/>
              <a:t>*Conséquence : Les forces modernistes pro-japonaises</a:t>
            </a:r>
          </a:p>
          <a:p>
            <a:r>
              <a:rPr lang="fr-FR" sz="1700" dirty="0"/>
              <a:t>Contre le conservatisme chinois et la menace russe</a:t>
            </a:r>
          </a:p>
          <a:p>
            <a:r>
              <a:rPr lang="fr-FR" sz="1700" dirty="0"/>
              <a:t>Se retournent contre le Japon</a:t>
            </a:r>
          </a:p>
          <a:p>
            <a:r>
              <a:rPr lang="fr-FR" sz="1700" dirty="0"/>
              <a:t>Une guérilla antijaponaise se met en place, obligeant le Japon à envoyer des renforts</a:t>
            </a:r>
          </a:p>
          <a:p>
            <a:endParaRPr lang="fr-FR" sz="1700" dirty="0"/>
          </a:p>
          <a:p>
            <a:r>
              <a:rPr lang="fr-FR" sz="1700" dirty="0"/>
              <a:t>*1909 : A Séoul, le résident japonais est assassiné ; Et…</a:t>
            </a:r>
          </a:p>
          <a:p>
            <a:r>
              <a:rPr lang="fr-FR" sz="1700" dirty="0"/>
              <a:t>*1910 : La Corée est annexée</a:t>
            </a:r>
          </a:p>
          <a:p>
            <a:endParaRPr lang="fr-FR" sz="1700" dirty="0"/>
          </a:p>
          <a:p>
            <a:r>
              <a:rPr lang="fr-FR" sz="1700" dirty="0"/>
              <a:t>*Bilan du Japon…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866838A-98C3-AC69-FCAE-D9902A89C297}"/>
              </a:ext>
            </a:extLst>
          </p:cNvPr>
          <p:cNvSpPr/>
          <p:nvPr/>
        </p:nvSpPr>
        <p:spPr>
          <a:xfrm>
            <a:off x="7526843" y="202832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5E8077-412F-95AE-D7AE-C7215276CADF}"/>
              </a:ext>
            </a:extLst>
          </p:cNvPr>
          <p:cNvSpPr/>
          <p:nvPr/>
        </p:nvSpPr>
        <p:spPr>
          <a:xfrm flipV="1">
            <a:off x="7932678" y="2150640"/>
            <a:ext cx="270417" cy="23475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F6E4924-2581-0EB9-1DAB-DD2270B99616}"/>
              </a:ext>
            </a:extLst>
          </p:cNvPr>
          <p:cNvSpPr/>
          <p:nvPr/>
        </p:nvSpPr>
        <p:spPr>
          <a:xfrm>
            <a:off x="7745389" y="174029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47F7CEA-5C4C-C1FE-E4B9-D97D479AA563}"/>
              </a:ext>
            </a:extLst>
          </p:cNvPr>
          <p:cNvSpPr/>
          <p:nvPr/>
        </p:nvSpPr>
        <p:spPr>
          <a:xfrm>
            <a:off x="9150280" y="13299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471BFBA-936E-D2E5-C90A-97B5DC9C7102}"/>
              </a:ext>
            </a:extLst>
          </p:cNvPr>
          <p:cNvSpPr/>
          <p:nvPr/>
        </p:nvSpPr>
        <p:spPr>
          <a:xfrm>
            <a:off x="7932679" y="14215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3680308-956F-B9BD-6FF9-503D610BF0F4}"/>
              </a:ext>
            </a:extLst>
          </p:cNvPr>
          <p:cNvSpPr/>
          <p:nvPr/>
        </p:nvSpPr>
        <p:spPr>
          <a:xfrm>
            <a:off x="7862513" y="33133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646ABC4-E587-1B06-54B0-C1533774C318}"/>
              </a:ext>
            </a:extLst>
          </p:cNvPr>
          <p:cNvSpPr/>
          <p:nvPr/>
        </p:nvSpPr>
        <p:spPr>
          <a:xfrm>
            <a:off x="7290035" y="357874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B2F9EB8-9223-53E9-1285-507DAF448569}"/>
              </a:ext>
            </a:extLst>
          </p:cNvPr>
          <p:cNvSpPr/>
          <p:nvPr/>
        </p:nvSpPr>
        <p:spPr>
          <a:xfrm>
            <a:off x="9006264" y="32522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3739EFA-49FD-A094-BDE7-4D7677FA2D1D}"/>
              </a:ext>
            </a:extLst>
          </p:cNvPr>
          <p:cNvSpPr/>
          <p:nvPr/>
        </p:nvSpPr>
        <p:spPr>
          <a:xfrm rot="8710019" flipV="1">
            <a:off x="8825373" y="2324905"/>
            <a:ext cx="342214" cy="29888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547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75CAB-4707-931C-E76D-33E452474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7154705-A8C7-DC8A-7518-A58CD39F2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47" y="284986"/>
            <a:ext cx="5532450" cy="6288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94DD6B3-E756-F829-EDDA-F09499E32E4E}"/>
              </a:ext>
            </a:extLst>
          </p:cNvPr>
          <p:cNvSpPr/>
          <p:nvPr/>
        </p:nvSpPr>
        <p:spPr>
          <a:xfrm>
            <a:off x="9836272" y="13299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D8BAF6-F65F-3176-FCE8-4B8C03ABEDC7}"/>
              </a:ext>
            </a:extLst>
          </p:cNvPr>
          <p:cNvSpPr/>
          <p:nvPr/>
        </p:nvSpPr>
        <p:spPr>
          <a:xfrm>
            <a:off x="155971" y="130290"/>
            <a:ext cx="616294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*1890 : </a:t>
            </a:r>
            <a:r>
              <a:rPr lang="fr-FR" sz="1700" i="1" dirty="0"/>
              <a:t>Les dirigeants japonais considèrent la Corée</a:t>
            </a:r>
          </a:p>
          <a:p>
            <a:r>
              <a:rPr lang="fr-FR" sz="1700" i="1" dirty="0"/>
              <a:t>Comme un enjeu stratégique majeur</a:t>
            </a:r>
            <a:r>
              <a:rPr lang="fr-FR" sz="1700" dirty="0"/>
              <a:t>, p. 481</a:t>
            </a:r>
          </a:p>
          <a:p>
            <a:endParaRPr lang="fr-FR" sz="1700" dirty="0"/>
          </a:p>
          <a:p>
            <a:r>
              <a:rPr lang="fr-FR" sz="1700" dirty="0"/>
              <a:t>*1895-1905 : </a:t>
            </a:r>
            <a:r>
              <a:rPr lang="fr-FR" sz="1700" i="1" dirty="0"/>
              <a:t>L’impérialisme japonais est tardif et régional : Taïwan, Liaodong, Sud de Sakhaline</a:t>
            </a:r>
          </a:p>
          <a:p>
            <a:r>
              <a:rPr lang="fr-FR" sz="1700" i="1" dirty="0"/>
              <a:t>Et présent en Chine : Shandong et Mandchourie</a:t>
            </a:r>
          </a:p>
          <a:p>
            <a:r>
              <a:rPr lang="fr-FR" sz="1700" dirty="0"/>
              <a:t>NB : 1875-79 : Îles Kouriles, Bonin et </a:t>
            </a:r>
            <a:r>
              <a:rPr lang="fr-FR" sz="1700" dirty="0" err="1"/>
              <a:t>Ryukyu</a:t>
            </a:r>
            <a:endParaRPr lang="fr-FR" sz="1700" dirty="0"/>
          </a:p>
          <a:p>
            <a:r>
              <a:rPr lang="fr-FR" sz="1700" i="1" dirty="0"/>
              <a:t>Il devient la 1</a:t>
            </a:r>
            <a:r>
              <a:rPr lang="fr-FR" sz="1700" i="1" baseline="30000" dirty="0"/>
              <a:t>ère</a:t>
            </a:r>
            <a:r>
              <a:rPr lang="fr-FR" sz="1700" i="1" dirty="0"/>
              <a:t> puissance non-occidentale à devenir colonialiste</a:t>
            </a:r>
          </a:p>
          <a:p>
            <a:r>
              <a:rPr lang="fr-FR" sz="1700" i="1" dirty="0"/>
              <a:t>Bien qu’aux yeux des colonialistes occidentaux, il reste curieusement illégitime</a:t>
            </a:r>
          </a:p>
          <a:p>
            <a:endParaRPr lang="fr-FR" sz="1700" dirty="0"/>
          </a:p>
          <a:p>
            <a:r>
              <a:rPr lang="fr-FR" sz="1700" dirty="0"/>
              <a:t>*1895-1900 : </a:t>
            </a:r>
            <a:r>
              <a:rPr lang="fr-FR" sz="1700" i="1" dirty="0"/>
              <a:t>La victoire japonaise contre la Chine</a:t>
            </a:r>
          </a:p>
          <a:p>
            <a:r>
              <a:rPr lang="fr-FR" sz="1700" i="1" dirty="0"/>
              <a:t>Autorise le Japon à intervenir</a:t>
            </a:r>
          </a:p>
          <a:p>
            <a:endParaRPr lang="fr-FR" sz="1700" dirty="0"/>
          </a:p>
          <a:p>
            <a:r>
              <a:rPr lang="fr-FR" sz="1700" dirty="0"/>
              <a:t>*1900 : </a:t>
            </a:r>
            <a:r>
              <a:rPr lang="fr-FR" sz="1700" i="1" dirty="0"/>
              <a:t>A Pékin aux côtés des forces occidentales pour mâter la révolte des Boxers. Et…</a:t>
            </a:r>
          </a:p>
          <a:p>
            <a:endParaRPr lang="fr-FR" sz="1700" dirty="0"/>
          </a:p>
          <a:p>
            <a:r>
              <a:rPr lang="fr-FR" sz="1700" dirty="0"/>
              <a:t>*1902 : </a:t>
            </a:r>
            <a:r>
              <a:rPr lang="fr-FR" sz="1700" i="1" dirty="0"/>
              <a:t>Avec l’alliance anglo-japonaise, puis en…</a:t>
            </a:r>
          </a:p>
          <a:p>
            <a:r>
              <a:rPr lang="fr-FR" sz="1700" dirty="0"/>
              <a:t>*1904-05 : </a:t>
            </a:r>
            <a:r>
              <a:rPr lang="fr-FR" sz="1700" i="1" dirty="0"/>
              <a:t>Avec la guerre russo-japonaise, le Japon entre définitivement dans le jeu international des grandes puissances et s’impose à son tour.</a:t>
            </a:r>
          </a:p>
          <a:p>
            <a:r>
              <a:rPr lang="fr-FR" sz="1700" u="sng" dirty="0" err="1"/>
              <a:t>Fukuzawa</a:t>
            </a:r>
            <a:r>
              <a:rPr lang="fr-FR" sz="1700" u="sng" dirty="0"/>
              <a:t> </a:t>
            </a:r>
            <a:r>
              <a:rPr lang="fr-FR" sz="1700" u="sng" dirty="0" err="1"/>
              <a:t>Yukichi</a:t>
            </a:r>
            <a:r>
              <a:rPr lang="fr-FR" sz="1700" dirty="0"/>
              <a:t> (1878) : </a:t>
            </a:r>
            <a:r>
              <a:rPr lang="fr-FR" sz="1700" i="1" dirty="0"/>
              <a:t>Une bonne caisse de munitions vaut tous les traités d’amitié</a:t>
            </a:r>
          </a:p>
          <a:p>
            <a:endParaRPr lang="fr-FR" sz="1700" dirty="0"/>
          </a:p>
          <a:p>
            <a:r>
              <a:rPr lang="fr-FR" sz="1700" dirty="0"/>
              <a:t>*Et pendant ce temps, en Chine…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5EFF53-CC7D-76CA-E0FC-B400DD2E5CC7}"/>
              </a:ext>
            </a:extLst>
          </p:cNvPr>
          <p:cNvSpPr/>
          <p:nvPr/>
        </p:nvSpPr>
        <p:spPr>
          <a:xfrm>
            <a:off x="7526843" y="202832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BB2434-52C0-7F7D-CB46-1E0DA79B43E3}"/>
              </a:ext>
            </a:extLst>
          </p:cNvPr>
          <p:cNvSpPr/>
          <p:nvPr/>
        </p:nvSpPr>
        <p:spPr>
          <a:xfrm flipV="1">
            <a:off x="7932678" y="2150640"/>
            <a:ext cx="270417" cy="23475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F066317-CE15-C349-DA7F-EBD279A96684}"/>
              </a:ext>
            </a:extLst>
          </p:cNvPr>
          <p:cNvSpPr/>
          <p:nvPr/>
        </p:nvSpPr>
        <p:spPr>
          <a:xfrm>
            <a:off x="7745389" y="174029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0E068F-BFAB-475E-31C7-615F4BFC4412}"/>
              </a:ext>
            </a:extLst>
          </p:cNvPr>
          <p:cNvSpPr/>
          <p:nvPr/>
        </p:nvSpPr>
        <p:spPr>
          <a:xfrm>
            <a:off x="9150280" y="13299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3AE7F2A-00B5-CD97-AECA-E2BAEB71544F}"/>
              </a:ext>
            </a:extLst>
          </p:cNvPr>
          <p:cNvSpPr/>
          <p:nvPr/>
        </p:nvSpPr>
        <p:spPr>
          <a:xfrm>
            <a:off x="7932679" y="14215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AB42C7C-58C0-39C4-054F-02F821C615E0}"/>
              </a:ext>
            </a:extLst>
          </p:cNvPr>
          <p:cNvSpPr/>
          <p:nvPr/>
        </p:nvSpPr>
        <p:spPr>
          <a:xfrm>
            <a:off x="7862513" y="33133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6CA688E-098C-968B-6B3F-44B587574D68}"/>
              </a:ext>
            </a:extLst>
          </p:cNvPr>
          <p:cNvSpPr/>
          <p:nvPr/>
        </p:nvSpPr>
        <p:spPr>
          <a:xfrm>
            <a:off x="7290035" y="357874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C327404-2E26-1715-6FD3-EA929E9FF85C}"/>
              </a:ext>
            </a:extLst>
          </p:cNvPr>
          <p:cNvSpPr/>
          <p:nvPr/>
        </p:nvSpPr>
        <p:spPr>
          <a:xfrm>
            <a:off x="9006264" y="32522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4FBF3C-6E70-3072-D15C-CDEE017F924D}"/>
              </a:ext>
            </a:extLst>
          </p:cNvPr>
          <p:cNvSpPr/>
          <p:nvPr/>
        </p:nvSpPr>
        <p:spPr>
          <a:xfrm rot="8710019" flipV="1">
            <a:off x="8825373" y="2324905"/>
            <a:ext cx="342214" cy="29888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204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087" y="131974"/>
            <a:ext cx="4943993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1905-1912 :  En Chine, mouvement républicain et démocratique autour de Sun Yat sen ; Fin de l’Empire des Qing et naissance de la république de Chine</a:t>
            </a:r>
          </a:p>
          <a:p>
            <a:endParaRPr lang="fr-FR" sz="1700" dirty="0"/>
          </a:p>
          <a:p>
            <a:r>
              <a:rPr lang="fr-FR" sz="1700" dirty="0"/>
              <a:t>*1905 : Sun Yat sen crée le </a:t>
            </a:r>
            <a:r>
              <a:rPr lang="fr-FR" sz="1700" dirty="0" err="1"/>
              <a:t>Tongmenghui</a:t>
            </a:r>
            <a:r>
              <a:rPr lang="fr-FR" sz="1700" dirty="0"/>
              <a:t> (Ligne unie) Et proclame les 3 principes</a:t>
            </a:r>
          </a:p>
          <a:p>
            <a:r>
              <a:rPr lang="fr-FR" sz="1700" i="1" dirty="0"/>
              <a:t>Indépendance</a:t>
            </a:r>
            <a:r>
              <a:rPr lang="fr-FR" sz="1700" dirty="0"/>
              <a:t>, </a:t>
            </a:r>
            <a:r>
              <a:rPr lang="fr-FR" sz="1700" i="1" dirty="0"/>
              <a:t>république et démocratie</a:t>
            </a:r>
          </a:p>
          <a:p>
            <a:r>
              <a:rPr lang="fr-FR" sz="1700" i="1" dirty="0"/>
              <a:t>Bien-être du peuple</a:t>
            </a:r>
          </a:p>
          <a:p>
            <a:endParaRPr lang="fr-FR" sz="1700" dirty="0"/>
          </a:p>
          <a:p>
            <a:r>
              <a:rPr lang="fr-FR" sz="1700" dirty="0"/>
              <a:t>*1908 : Morts de </a:t>
            </a:r>
            <a:r>
              <a:rPr lang="fr-FR" sz="1700" dirty="0" err="1"/>
              <a:t>Guangxu</a:t>
            </a:r>
            <a:r>
              <a:rPr lang="fr-FR" sz="1700" dirty="0"/>
              <a:t> et Cixi</a:t>
            </a:r>
          </a:p>
          <a:p>
            <a:r>
              <a:rPr lang="fr-FR" sz="1700" dirty="0"/>
              <a:t>Leur neveu </a:t>
            </a:r>
            <a:r>
              <a:rPr lang="fr-FR" sz="1700" dirty="0" err="1"/>
              <a:t>Puyi</a:t>
            </a:r>
            <a:r>
              <a:rPr lang="fr-FR" sz="1700" dirty="0"/>
              <a:t> (3 ans) devient empereur</a:t>
            </a:r>
          </a:p>
          <a:p>
            <a:endParaRPr lang="fr-FR" sz="1700" dirty="0"/>
          </a:p>
          <a:p>
            <a:r>
              <a:rPr lang="fr-FR" sz="1700" dirty="0"/>
              <a:t>*1911 : Révolte au Sichuan, puis dans 12 provinces Surtout les villes</a:t>
            </a:r>
          </a:p>
          <a:p>
            <a:endParaRPr lang="fr-FR" sz="1700" dirty="0"/>
          </a:p>
          <a:p>
            <a:r>
              <a:rPr lang="fr-FR" sz="1700" dirty="0"/>
              <a:t>*Fin de l’empire</a:t>
            </a:r>
          </a:p>
          <a:p>
            <a:r>
              <a:rPr lang="fr-FR" sz="1700" dirty="0"/>
              <a:t>Proclamation de la république de Chine</a:t>
            </a:r>
          </a:p>
          <a:p>
            <a:r>
              <a:rPr lang="fr-FR" sz="1700" dirty="0"/>
              <a:t>Sun Yat sen est élu président</a:t>
            </a:r>
          </a:p>
          <a:p>
            <a:r>
              <a:rPr lang="fr-FR" sz="1700" dirty="0"/>
              <a:t>Très vite remplacé par Yuan </a:t>
            </a:r>
            <a:r>
              <a:rPr lang="fr-FR" sz="1700" dirty="0" err="1"/>
              <a:t>Shikai</a:t>
            </a:r>
            <a:r>
              <a:rPr lang="fr-FR" sz="1700" dirty="0"/>
              <a:t> en 1912</a:t>
            </a:r>
          </a:p>
          <a:p>
            <a:endParaRPr lang="fr-FR" sz="1700" dirty="0"/>
          </a:p>
          <a:p>
            <a:r>
              <a:rPr lang="fr-FR" sz="1700" dirty="0"/>
              <a:t>*NB : 1912 : Autonomies de la Mongolie, protégée des Chinois par la Russie, et du Tibet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5A393580-E3CF-DAA8-0282-B811F8B3E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813A399-5F20-43D3-3EAA-8C1EAE62F7D0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2DDC1A4-F6A4-DCE0-6FE6-5B6AF32A9FE9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F0F822-17AD-5BED-05C6-24A195F971F9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3229CEA-0C73-DA0C-5C8F-0AE806778DAB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14DD19F-DC78-FE3B-2B50-AE625B665B07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ED62A38-8E0D-2B81-DC60-3A443D6694CA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6267510-7089-3431-12BE-233B0B11C626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38CCE2A-6193-0240-F182-A7D376434BBD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1E15E4-3C67-F692-0A05-13E5C6894C17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8D6A0DF-9405-9D95-7994-41C0401A8757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3867A8D-A3A0-A0EC-60EF-C7D758EE943C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C579AEB-721E-1404-3467-B7FBA2B78F7E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6FF8EB-2AC5-4672-B86E-C17BD6D3F3E9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4EA55BD-B262-D41B-2768-179D850E0394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BD966DF-2E8A-747C-23BD-4584C20F702F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E127894-7816-BE54-17E7-8EF9C8E5146B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2A2C3A-EFE1-E82D-858F-0DA0D3FFB9B6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D6D4B8-315F-E9E7-16AA-6BA99A85B2E4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2A0AE5-A593-D9A0-69E3-396BDEB00357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8113D49-9FA1-7888-3BB7-B3C1CFE1C4AF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58D9316-1054-D7F4-F8AE-A92123DFAF97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6B23291-D54C-0DCB-25E8-CDB796E90F59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0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9806-A297-A1EF-F30C-2142CA15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F98BF0-A5CE-2531-E7B0-E73F25A5E715}"/>
              </a:ext>
            </a:extLst>
          </p:cNvPr>
          <p:cNvSpPr/>
          <p:nvPr/>
        </p:nvSpPr>
        <p:spPr>
          <a:xfrm>
            <a:off x="77263" y="101047"/>
            <a:ext cx="6018737" cy="34393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2) L’ancienne zone d’influence japonaise en mer Jaune…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*Là aussi, mise en suspens depuis l’arrivée des Occidentaux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le Japon, le moment est également venu de la rétablir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de soustraire définitivement ses éléments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 </a:t>
            </a:r>
            <a:r>
              <a:rPr lang="fr-FR" sz="1700" i="1" dirty="0"/>
              <a:t>l’archaïque</a:t>
            </a:r>
            <a:r>
              <a:rPr lang="fr-FR" sz="1700" dirty="0"/>
              <a:t> emprise chinoise bimillénaire…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Au nom de la modernité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Voire de la défense de </a:t>
            </a:r>
            <a:r>
              <a:rPr lang="fr-FR" sz="1700" u="sng" dirty="0"/>
              <a:t>la</a:t>
            </a:r>
            <a:r>
              <a:rPr lang="fr-FR" sz="1700" dirty="0"/>
              <a:t> civilisation </a:t>
            </a:r>
            <a:r>
              <a:rPr lang="fr-FR" sz="1700" i="1" dirty="0"/>
              <a:t>occidentale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Ce seront les Îles Ryükyü ; Puis, plus important, la Corée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enfin par extension : Taïwan et les Îles du Pacifique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A8FDD448-F090-D640-2732-49FFE8486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2F6E7EA-7A7B-DF79-E19D-3AC237A40241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193C5DD-1079-3DB4-D429-DC03BB02787C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132AD12-70CA-87E2-B7C9-BC2ED6F7519F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0805C91-670E-A8DF-A961-3407191BD5C3}"/>
              </a:ext>
            </a:extLst>
          </p:cNvPr>
          <p:cNvSpPr/>
          <p:nvPr/>
        </p:nvSpPr>
        <p:spPr>
          <a:xfrm>
            <a:off x="10729456" y="332176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9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E1433-63AA-C31E-546E-427EBEAF7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E3076C-2E0D-6C59-E505-F063787C5664}"/>
              </a:ext>
            </a:extLst>
          </p:cNvPr>
          <p:cNvSpPr/>
          <p:nvPr/>
        </p:nvSpPr>
        <p:spPr>
          <a:xfrm>
            <a:off x="77263" y="101047"/>
            <a:ext cx="6018737" cy="5398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3) Les puissances occidentales, </a:t>
            </a:r>
            <a:r>
              <a:rPr lang="fr-FR" sz="1700" u="sng" dirty="0"/>
              <a:t>excepté la Russie</a:t>
            </a:r>
            <a:r>
              <a:rPr lang="fr-FR" sz="1700" dirty="0"/>
              <a:t>…</a:t>
            </a:r>
            <a:endParaRPr lang="fr-FR" sz="1700" u="sng" dirty="0"/>
          </a:p>
          <a:p>
            <a:pPr>
              <a:lnSpc>
                <a:spcPct val="107000"/>
              </a:lnSpc>
            </a:pP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*Des puissances occidentales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D</a:t>
            </a:r>
            <a:r>
              <a:rPr lang="fr-FR" sz="1700" dirty="0"/>
              <a:t>ont le seul but est de maintenir et d’étendre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Leurs acquis obtenus par la force avec la Chine et le Japon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le Japon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Aucune volonté belliqueuse à leur encontre, bien au contraire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Malgré la violence des traités inégaux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Entretenir des relations normalisées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Pour continuer à bénéficier de leurs apports civilisationnels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Avec comme objectif ultime, le dépassement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*1884 : </a:t>
            </a:r>
            <a:r>
              <a:rPr lang="fr-FR" sz="1700" u="sng" dirty="0" err="1"/>
              <a:t>Fukuzawa</a:t>
            </a:r>
            <a:r>
              <a:rPr lang="fr-FR" sz="1700" u="sng" dirty="0"/>
              <a:t> </a:t>
            </a:r>
            <a:r>
              <a:rPr lang="fr-FR" sz="1700" u="sng" dirty="0" err="1"/>
              <a:t>Yukichi</a:t>
            </a:r>
            <a:r>
              <a:rPr lang="fr-FR" sz="1700" dirty="0"/>
              <a:t> : </a:t>
            </a:r>
            <a:r>
              <a:rPr lang="fr-FR" sz="1700" i="1" dirty="0"/>
              <a:t>Adieu l’Asie…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Il ne s’agit pas seulement de se dégager des anciennes coutumes japonaises ; mais de prendre un nouveau départ en direction d’un seul objectif : se dégager de l’Asie.</a:t>
            </a:r>
            <a:r>
              <a:rPr lang="fr-FR" sz="1700" dirty="0"/>
              <a:t> PF </a:t>
            </a:r>
            <a:r>
              <a:rPr lang="fr-FR" sz="1700" dirty="0" err="1"/>
              <a:t>Souyri</a:t>
            </a:r>
            <a:r>
              <a:rPr lang="fr-FR" sz="1700" dirty="0"/>
              <a:t>, pp. 480-481</a:t>
            </a:r>
            <a:r>
              <a:rPr lang="fr-FR" sz="1700" i="1" dirty="0"/>
              <a:t> 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*Et enfin…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41428254-F916-C0D1-D94C-D74FD983C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03F04E1-292D-5DDF-E4F3-DC2513A9DAD2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949279-A531-4E8F-F9D1-E42AB9C6BDFC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25D8FED-5A0B-AEC4-84A8-5A2274EE454B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86EE9B1-9F8A-4E74-8ECE-30FACEE7D01B}"/>
              </a:ext>
            </a:extLst>
          </p:cNvPr>
          <p:cNvSpPr/>
          <p:nvPr/>
        </p:nvSpPr>
        <p:spPr>
          <a:xfrm>
            <a:off x="10729456" y="3321766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E27628-F6EA-70EC-B3FB-662A7004DE72}"/>
              </a:ext>
            </a:extLst>
          </p:cNvPr>
          <p:cNvSpPr/>
          <p:nvPr/>
        </p:nvSpPr>
        <p:spPr>
          <a:xfrm>
            <a:off x="7238110" y="357331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A2BB22A-1709-250F-2022-FDB80DF909D5}"/>
              </a:ext>
            </a:extLst>
          </p:cNvPr>
          <p:cNvSpPr/>
          <p:nvPr/>
        </p:nvSpPr>
        <p:spPr>
          <a:xfrm>
            <a:off x="8969060" y="41002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C0DBF23-C269-5214-5809-30DE68F3EED5}"/>
              </a:ext>
            </a:extLst>
          </p:cNvPr>
          <p:cNvSpPr/>
          <p:nvPr/>
        </p:nvSpPr>
        <p:spPr>
          <a:xfrm>
            <a:off x="11118086" y="41002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E6B32-F361-774C-3276-A040E7ED6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B7D9BB-2448-72B2-9F4A-1258B790EB6C}"/>
              </a:ext>
            </a:extLst>
          </p:cNvPr>
          <p:cNvSpPr/>
          <p:nvPr/>
        </p:nvSpPr>
        <p:spPr>
          <a:xfrm>
            <a:off x="77263" y="101047"/>
            <a:ext cx="6126589" cy="45591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4) La Russie…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*1870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 n’a aucun contentieux avec les puissances européennes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 revanche, les relations avec la Russie restent tendues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Car la Russie est la seule à développer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Une </a:t>
            </a:r>
            <a:r>
              <a:rPr lang="fr-FR" sz="1700" dirty="0" err="1"/>
              <a:t>véritale</a:t>
            </a:r>
            <a:r>
              <a:rPr lang="fr-FR" sz="1700" dirty="0"/>
              <a:t> expansion territoriale en Asie du Nord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Vers l’Asie centrale à l’ouest, créant ainsi une rivalité avec la GB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Vers la Mandchourie à l’est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Menaçant ainsi la zone d’influence japonaise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notamment la Corée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le Japon, la Russie, avec ses visées territoriales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Est une rivale directe à son propre expansionnisme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*Donc…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6A4DAC3E-B3EB-9724-2BFF-AE9DFD62A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2E3C5486-A4EB-E6B7-5F45-2FF1E19A6162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DE8E6A4-EB64-1299-14A9-13BC8D207D29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43A2801-5DA0-5D5E-4AA1-FB2A2957787E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2A470AE-4175-DB13-5F14-69C424DAFED1}"/>
              </a:ext>
            </a:extLst>
          </p:cNvPr>
          <p:cNvSpPr/>
          <p:nvPr/>
        </p:nvSpPr>
        <p:spPr>
          <a:xfrm>
            <a:off x="10729456" y="3321766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5160942-F6FF-42F2-B286-4EA73E8A33AF}"/>
              </a:ext>
            </a:extLst>
          </p:cNvPr>
          <p:cNvSpPr/>
          <p:nvPr/>
        </p:nvSpPr>
        <p:spPr>
          <a:xfrm>
            <a:off x="6683929" y="317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0488828-3711-B9B2-E698-38F8F0C15FC2}"/>
              </a:ext>
            </a:extLst>
          </p:cNvPr>
          <p:cNvSpPr/>
          <p:nvPr/>
        </p:nvSpPr>
        <p:spPr>
          <a:xfrm>
            <a:off x="9597596" y="1010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5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5D9A3-D410-CE9F-7193-014DB6ED6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0ADAFE-0049-8294-32F7-24FD22D981AB}"/>
              </a:ext>
            </a:extLst>
          </p:cNvPr>
          <p:cNvSpPr/>
          <p:nvPr/>
        </p:nvSpPr>
        <p:spPr>
          <a:xfrm>
            <a:off x="66303" y="37367"/>
            <a:ext cx="6137549" cy="31593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*Donc…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1870-1910 : Quatre décennies d’une histoire complexe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Qui met en rivalité sur un territoire relativement limité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Des acteurs aux ambitions antagonistes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*Avec un Japon ayant des visées impérialistes, </a:t>
            </a:r>
            <a:r>
              <a:rPr lang="fr-FR" sz="1600" dirty="0"/>
              <a:t>notamment en Corée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qui pour cela, devra affronter d’abord la Chine, puis la Russie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*Récit : 1870-1910 : Sous l’arbitrage des puissances occidentales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 face à la Chine, la Corée et la Russie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Commençons par la 1</a:t>
            </a:r>
            <a:r>
              <a:rPr lang="fr-FR" sz="1700" baseline="30000" dirty="0"/>
              <a:t>ère</a:t>
            </a:r>
            <a:r>
              <a:rPr lang="fr-FR" sz="1700" dirty="0"/>
              <a:t>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D3B70119-1A31-75A0-F877-3B701091D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4C84B348-C5F4-E477-B617-7BF69872F7C5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9AFC1F-8A00-F934-B1C9-DAA8AFC351CA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2395D53-05AF-E511-2FA7-E08D93E9561E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781C604-CA5F-DC1F-2599-F572857EE4B7}"/>
              </a:ext>
            </a:extLst>
          </p:cNvPr>
          <p:cNvSpPr/>
          <p:nvPr/>
        </p:nvSpPr>
        <p:spPr>
          <a:xfrm>
            <a:off x="10729456" y="3321766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128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94370</TotalTime>
  <Words>6952</Words>
  <Application>Microsoft Office PowerPoint</Application>
  <PresentationFormat>Grand écran</PresentationFormat>
  <Paragraphs>802</Paragraphs>
  <Slides>53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30 septembre 2025 (1/15)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735</cp:revision>
  <dcterms:created xsi:type="dcterms:W3CDTF">2023-07-15T08:08:34Z</dcterms:created>
  <dcterms:modified xsi:type="dcterms:W3CDTF">2025-06-10T10:56:26Z</dcterms:modified>
</cp:coreProperties>
</file>