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3527" r:id="rId2"/>
    <p:sldId id="13722" r:id="rId3"/>
    <p:sldId id="13539" r:id="rId4"/>
    <p:sldId id="987" r:id="rId5"/>
    <p:sldId id="13546" r:id="rId6"/>
    <p:sldId id="13648" r:id="rId7"/>
    <p:sldId id="13433" r:id="rId8"/>
    <p:sldId id="13542" r:id="rId9"/>
    <p:sldId id="13543" r:id="rId10"/>
    <p:sldId id="13545" r:id="rId11"/>
    <p:sldId id="989" r:id="rId12"/>
    <p:sldId id="13434" r:id="rId13"/>
    <p:sldId id="13541" r:id="rId14"/>
    <p:sldId id="13305" r:id="rId15"/>
    <p:sldId id="13728" r:id="rId16"/>
    <p:sldId id="13435" r:id="rId17"/>
    <p:sldId id="13464" r:id="rId18"/>
    <p:sldId id="13544" r:id="rId19"/>
    <p:sldId id="13465" r:id="rId20"/>
    <p:sldId id="988" r:id="rId21"/>
    <p:sldId id="13445" r:id="rId22"/>
    <p:sldId id="13437" r:id="rId23"/>
    <p:sldId id="13729" r:id="rId24"/>
    <p:sldId id="13439" r:id="rId25"/>
    <p:sldId id="13436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B568F-F052-4819-8218-B3F578174A09}" v="2" dt="2025-06-10T10:42:32.563"/>
    <p1510:client id="{3C8E9C73-3296-4C6B-B58E-2389177D7177}" v="4" dt="2025-06-10T10:48:45.608"/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  <pc:picChg chg="del">
          <ac:chgData name="Christophe JENTA" userId="8d1209f4831e9c53" providerId="LiveId" clId="{37FB568F-F052-4819-8218-B3F578174A09}" dt="2025-06-10T10:43:16.212" v="17" actId="478"/>
          <ac:picMkLst>
            <pc:docMk/>
            <pc:sldMk cId="1988468440" sldId="12605"/>
            <ac:picMk id="45" creationId="{FCD96E9F-BA23-0C8E-EDC0-E471FAE3C1D8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  <pc:picChg chg="del">
          <ac:chgData name="Christophe JENTA" userId="8d1209f4831e9c53" providerId="LiveId" clId="{37FB568F-F052-4819-8218-B3F578174A09}" dt="2025-06-10T10:43:21.798" v="19" actId="478"/>
          <ac:picMkLst>
            <pc:docMk/>
            <pc:sldMk cId="520289311" sldId="12611"/>
            <ac:picMk id="8" creationId="{052CE87C-123D-EDDC-B7AA-F17CE7E9D297}"/>
          </ac:picMkLst>
        </pc:picChg>
        <pc:picChg chg="del">
          <ac:chgData name="Christophe JENTA" userId="8d1209f4831e9c53" providerId="LiveId" clId="{37FB568F-F052-4819-8218-B3F578174A09}" dt="2025-06-10T10:43:22.422" v="20" actId="478"/>
          <ac:picMkLst>
            <pc:docMk/>
            <pc:sldMk cId="520289311" sldId="12611"/>
            <ac:picMk id="9" creationId="{F2C4E089-CD23-CE87-FAFA-CBAF63633FB9}"/>
          </ac:picMkLst>
        </pc:picChg>
        <pc:picChg chg="del">
          <ac:chgData name="Christophe JENTA" userId="8d1209f4831e9c53" providerId="LiveId" clId="{37FB568F-F052-4819-8218-B3F578174A09}" dt="2025-06-10T10:43:20.793" v="18" actId="478"/>
          <ac:picMkLst>
            <pc:docMk/>
            <pc:sldMk cId="520289311" sldId="12611"/>
            <ac:picMk id="10" creationId="{2D8DBB8B-B24D-06A3-BCDD-11E1A1A114EF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  <pc:picChg chg="del">
          <ac:chgData name="Christophe JENTA" userId="8d1209f4831e9c53" providerId="LiveId" clId="{37FB568F-F052-4819-8218-B3F578174A09}" dt="2025-06-10T10:42:59.561" v="8" actId="478"/>
          <ac:picMkLst>
            <pc:docMk/>
            <pc:sldMk cId="2437782784" sldId="13140"/>
            <ac:picMk id="18" creationId="{8663759A-8FDD-7BAF-5007-0D48C8DF941D}"/>
          </ac:picMkLst>
        </pc:picChg>
        <pc:picChg chg="del">
          <ac:chgData name="Christophe JENTA" userId="8d1209f4831e9c53" providerId="LiveId" clId="{37FB568F-F052-4819-8218-B3F578174A09}" dt="2025-06-10T10:42:58.906" v="7" actId="478"/>
          <ac:picMkLst>
            <pc:docMk/>
            <pc:sldMk cId="2437782784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  <pc:picChg chg="del">
          <ac:chgData name="Christophe JENTA" userId="8d1209f4831e9c53" providerId="LiveId" clId="{37FB568F-F052-4819-8218-B3F578174A09}" dt="2025-06-10T10:43:00.629" v="9" actId="478"/>
          <ac:picMkLst>
            <pc:docMk/>
            <pc:sldMk cId="1542721837" sldId="13142"/>
            <ac:picMk id="10" creationId="{2E6DED5E-DA5A-49FD-C32A-D9607F46C21E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  <pc:picChg chg="del">
          <ac:chgData name="Christophe JENTA" userId="8d1209f4831e9c53" providerId="LiveId" clId="{37FB568F-F052-4819-8218-B3F578174A09}" dt="2025-06-10T10:43:05.756" v="13" actId="478"/>
          <ac:picMkLst>
            <pc:docMk/>
            <pc:sldMk cId="2631628354" sldId="13180"/>
            <ac:picMk id="7" creationId="{1809DD9F-16B4-4EF7-A913-1B684A608C58}"/>
          </ac:picMkLst>
        </pc:picChg>
        <pc:picChg chg="del">
          <ac:chgData name="Christophe JENTA" userId="8d1209f4831e9c53" providerId="LiveId" clId="{37FB568F-F052-4819-8218-B3F578174A09}" dt="2025-06-10T10:43:05.092" v="12" actId="478"/>
          <ac:picMkLst>
            <pc:docMk/>
            <pc:sldMk cId="2631628354" sldId="13180"/>
            <ac:picMk id="13" creationId="{852AE4A4-60AA-C32B-CBCF-3995E3AC0536}"/>
          </ac:picMkLst>
        </pc:picChg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  <pc:picChg chg="del">
          <ac:chgData name="Christophe JENTA" userId="8d1209f4831e9c53" providerId="LiveId" clId="{37FB568F-F052-4819-8218-B3F578174A09}" dt="2025-06-10T10:43:08" v="15" actId="478"/>
          <ac:picMkLst>
            <pc:docMk/>
            <pc:sldMk cId="645010697" sldId="13181"/>
            <ac:picMk id="17" creationId="{6FB38D1A-88EC-6C28-B33B-E2EF18AB5C7A}"/>
          </ac:picMkLst>
        </pc:picChg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  <pc:picChg chg="del">
          <ac:chgData name="Christophe JENTA" userId="8d1209f4831e9c53" providerId="LiveId" clId="{37FB568F-F052-4819-8218-B3F578174A09}" dt="2025-06-10T10:43:06.934" v="14" actId="478"/>
          <ac:picMkLst>
            <pc:docMk/>
            <pc:sldMk cId="2362548557" sldId="13182"/>
            <ac:picMk id="16" creationId="{ABC0C915-13AB-9FD8-D7AA-F8D0BABD639F}"/>
          </ac:picMkLst>
        </pc:picChg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  <pc:picChg chg="del">
          <ac:chgData name="Christophe JENTA" userId="8d1209f4831e9c53" providerId="LiveId" clId="{37FB568F-F052-4819-8218-B3F578174A09}" dt="2025-06-10T10:43:23.779" v="21" actId="478"/>
          <ac:picMkLst>
            <pc:docMk/>
            <pc:sldMk cId="2299339616" sldId="13183"/>
            <ac:picMk id="46" creationId="{0943D8DE-E29C-C608-A56B-39E9F3FACC5F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  <pc:picChg chg="del">
          <ac:chgData name="Christophe JENTA" userId="8d1209f4831e9c53" providerId="LiveId" clId="{37FB568F-F052-4819-8218-B3F578174A09}" dt="2025-06-10T10:43:02.839" v="10" actId="478"/>
          <ac:picMkLst>
            <pc:docMk/>
            <pc:sldMk cId="3323752398" sldId="13261"/>
            <ac:picMk id="5" creationId="{08CDE6DB-B386-DA61-C934-EB8D8E49D7F3}"/>
          </ac:picMkLst>
        </pc:picChg>
        <pc:picChg chg="del">
          <ac:chgData name="Christophe JENTA" userId="8d1209f4831e9c53" providerId="LiveId" clId="{37FB568F-F052-4819-8218-B3F578174A09}" dt="2025-06-10T10:43:03.644" v="11" actId="478"/>
          <ac:picMkLst>
            <pc:docMk/>
            <pc:sldMk cId="3323752398" sldId="13261"/>
            <ac:picMk id="7" creationId="{720B008C-EC5C-42D2-8B50-6C0BDA3FE474}"/>
          </ac:picMkLst>
        </pc:picChg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  <pc:picChg chg="del">
          <ac:chgData name="Christophe JENTA" userId="8d1209f4831e9c53" providerId="LiveId" clId="{37FB568F-F052-4819-8218-B3F578174A09}" dt="2025-06-10T10:43:12.004" v="16" actId="478"/>
          <ac:picMkLst>
            <pc:docMk/>
            <pc:sldMk cId="1159644968" sldId="13262"/>
            <ac:picMk id="16" creationId="{976B360D-31FB-9C51-23BE-15FC5C92B49B}"/>
          </ac:picMkLst>
        </pc:picChg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  <pc:picChg chg="del">
          <ac:chgData name="Christophe JENTA" userId="8d1209f4831e9c53" providerId="LiveId" clId="{37FB568F-F052-4819-8218-B3F578174A09}" dt="2025-06-10T10:43:25.003" v="22" actId="478"/>
          <ac:picMkLst>
            <pc:docMk/>
            <pc:sldMk cId="3747429759" sldId="13263"/>
            <ac:picMk id="4" creationId="{913F62E8-13FA-6394-450E-B12DA4FFC756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  <pc:spChg chg="mod">
          <ac:chgData name="Christophe JENTA" userId="8d1209f4831e9c53" providerId="LiveId" clId="{37FB568F-F052-4819-8218-B3F578174A09}" dt="2025-06-10T10:41:42.084" v="0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  <pc:picChg chg="del">
          <ac:chgData name="Christophe JENTA" userId="8d1209f4831e9c53" providerId="LiveId" clId="{37FB568F-F052-4819-8218-B3F578174A09}" dt="2025-06-10T10:42:54.481" v="5" actId="478"/>
          <ac:picMkLst>
            <pc:docMk/>
            <pc:sldMk cId="1706699578" sldId="13349"/>
            <ac:picMk id="7" creationId="{608C1123-ACA0-AA3A-A7C5-F68B64756D1B}"/>
          </ac:picMkLst>
        </pc:picChg>
        <pc:picChg chg="del">
          <ac:chgData name="Christophe JENTA" userId="8d1209f4831e9c53" providerId="LiveId" clId="{37FB568F-F052-4819-8218-B3F578174A09}" dt="2025-06-10T10:42:53.920" v="4" actId="478"/>
          <ac:picMkLst>
            <pc:docMk/>
            <pc:sldMk cId="1706699578" sldId="13349"/>
            <ac:picMk id="9" creationId="{2D9597A2-368E-741B-9BE9-47D90427E9A2}"/>
          </ac:picMkLst>
        </pc:picChg>
        <pc:picChg chg="del">
          <ac:chgData name="Christophe JENTA" userId="8d1209f4831e9c53" providerId="LiveId" clId="{37FB568F-F052-4819-8218-B3F578174A09}" dt="2025-06-10T10:42:55.316" v="6" actId="478"/>
          <ac:picMkLst>
            <pc:docMk/>
            <pc:sldMk cId="1706699578" sldId="13349"/>
            <ac:picMk id="11" creationId="{272FA32A-27EF-3448-483E-23E44D776753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  <pc:picChg chg="del">
          <ac:chgData name="Christophe JENTA" userId="8d1209f4831e9c53" providerId="LiveId" clId="{3C8E9C73-3296-4C6B-B58E-2389177D7177}" dt="2025-06-10T10:48:44.896" v="14" actId="478"/>
          <ac:picMkLst>
            <pc:docMk/>
            <pc:sldMk cId="2442379234" sldId="966"/>
            <ac:picMk id="1026" creationId="{00000000-0000-0000-0000-000000000000}"/>
          </ac:picMkLst>
        </pc:picChg>
        <pc:picChg chg="del">
          <ac:chgData name="Christophe JENTA" userId="8d1209f4831e9c53" providerId="LiveId" clId="{3C8E9C73-3296-4C6B-B58E-2389177D7177}" dt="2025-06-10T10:48:45.608" v="15" actId="478"/>
          <ac:picMkLst>
            <pc:docMk/>
            <pc:sldMk cId="2442379234" sldId="966"/>
            <ac:picMk id="1028" creationId="{00000000-0000-0000-0000-0000000000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  <pc:picChg chg="del">
          <ac:chgData name="Christophe JENTA" userId="8d1209f4831e9c53" providerId="LiveId" clId="{3C8E9C73-3296-4C6B-B58E-2389177D7177}" dt="2025-06-10T10:48:32.117" v="9" actId="478"/>
          <ac:picMkLst>
            <pc:docMk/>
            <pc:sldMk cId="3912159923" sldId="13383"/>
            <ac:picMk id="3" creationId="{B4CC7A68-B310-384A-15EE-975DCB80AF40}"/>
          </ac:picMkLst>
        </pc:picChg>
        <pc:picChg chg="del">
          <ac:chgData name="Christophe JENTA" userId="8d1209f4831e9c53" providerId="LiveId" clId="{3C8E9C73-3296-4C6B-B58E-2389177D7177}" dt="2025-06-10T10:48:31.625" v="8" actId="478"/>
          <ac:picMkLst>
            <pc:docMk/>
            <pc:sldMk cId="3912159923" sldId="13383"/>
            <ac:picMk id="7" creationId="{C588DD7A-7885-BE39-6809-D914B11E973F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  <pc:picChg chg="del">
          <ac:chgData name="Christophe JENTA" userId="8d1209f4831e9c53" providerId="LiveId" clId="{3C8E9C73-3296-4C6B-B58E-2389177D7177}" dt="2025-06-10T10:48:35.345" v="11" actId="478"/>
          <ac:picMkLst>
            <pc:docMk/>
            <pc:sldMk cId="2148736882" sldId="13386"/>
            <ac:picMk id="16" creationId="{6D66B568-D2AF-F6BF-1E75-A65BEBAF2D45}"/>
          </ac:picMkLst>
        </pc:picChg>
        <pc:picChg chg="del">
          <ac:chgData name="Christophe JENTA" userId="8d1209f4831e9c53" providerId="LiveId" clId="{3C8E9C73-3296-4C6B-B58E-2389177D7177}" dt="2025-06-10T10:48:34.551" v="10" actId="478"/>
          <ac:picMkLst>
            <pc:docMk/>
            <pc:sldMk cId="2148736882" sldId="13386"/>
            <ac:picMk id="19" creationId="{ECF1B5EC-18F2-8194-6864-1E1201D1D7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  <pc:picChg chg="del">
          <ac:chgData name="Christophe JENTA" userId="8d1209f4831e9c53" providerId="LiveId" clId="{3C8E9C73-3296-4C6B-B58E-2389177D7177}" dt="2025-06-10T10:48:16.645" v="4" actId="478"/>
          <ac:picMkLst>
            <pc:docMk/>
            <pc:sldMk cId="2364046885" sldId="13390"/>
            <ac:picMk id="13" creationId="{2FCB5CE8-1F0D-CC43-F7BF-AEF8A435C2DC}"/>
          </ac:picMkLst>
        </pc:picChg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  <pc:picChg chg="del">
          <ac:chgData name="Christophe JENTA" userId="8d1209f4831e9c53" providerId="LiveId" clId="{3C8E9C73-3296-4C6B-B58E-2389177D7177}" dt="2025-06-10T10:48:29.316" v="7" actId="478"/>
          <ac:picMkLst>
            <pc:docMk/>
            <pc:sldMk cId="1533061526" sldId="13392"/>
            <ac:picMk id="11" creationId="{928C9D8E-9422-68F4-D9A8-6417E5F1B4BE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  <pc:picChg chg="del">
          <ac:chgData name="Christophe JENTA" userId="8d1209f4831e9c53" providerId="LiveId" clId="{3C8E9C73-3296-4C6B-B58E-2389177D7177}" dt="2025-06-10T10:48:39.032" v="12" actId="478"/>
          <ac:picMkLst>
            <pc:docMk/>
            <pc:sldMk cId="2332704537" sldId="13395"/>
            <ac:picMk id="27" creationId="{2F1FA91F-FDBF-35E6-6FBA-F82E64CBFF0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  <pc:picChg chg="del">
          <ac:chgData name="Christophe JENTA" userId="8d1209f4831e9c53" providerId="LiveId" clId="{3C8E9C73-3296-4C6B-B58E-2389177D7177}" dt="2025-06-10T10:48:40.545" v="13" actId="478"/>
          <ac:picMkLst>
            <pc:docMk/>
            <pc:sldMk cId="49757820" sldId="13398"/>
            <ac:picMk id="3" creationId="{DA55C9C2-D0FC-9BE6-EB68-4D12E050057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  <pc:picChg chg="del mod">
          <ac:chgData name="Christophe JENTA" userId="8d1209f4831e9c53" providerId="LiveId" clId="{3C8E9C73-3296-4C6B-B58E-2389177D7177}" dt="2025-06-10T10:48:57.221" v="17" actId="478"/>
          <ac:picMkLst>
            <pc:docMk/>
            <pc:sldMk cId="2212204666" sldId="13407"/>
            <ac:picMk id="9" creationId="{23F8BC84-7EA3-273B-3506-F868B5B8104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  <pc:picChg chg="del">
          <ac:chgData name="Christophe JENTA" userId="8d1209f4831e9c53" providerId="LiveId" clId="{3C8E9C73-3296-4C6B-B58E-2389177D7177}" dt="2025-06-10T10:48:24.275" v="6" actId="478"/>
          <ac:picMkLst>
            <pc:docMk/>
            <pc:sldMk cId="792756286" sldId="13440"/>
            <ac:picMk id="9" creationId="{1A8D3DBF-9A6B-359E-EF6C-C7DDA51A50E5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0" creationId="{2719463C-8CA9-0943-262B-868350397310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2" creationId="{CBDB440C-1AFF-6E71-D110-6B9433098CD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3" creationId="{4FFDA083-7E57-6F94-B166-5A9783F28FC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4" creationId="{19725CF6-6137-50D5-AB37-FBB891AE9DD9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  <pc:picChg chg="del">
          <ac:chgData name="Christophe JENTA" userId="8d1209f4831e9c53" providerId="LiveId" clId="{3C8E9C73-3296-4C6B-B58E-2389177D7177}" dt="2025-06-10T10:48:13.507" v="3" actId="478"/>
          <ac:picMkLst>
            <pc:docMk/>
            <pc:sldMk cId="2249852910" sldId="13521"/>
            <ac:picMk id="10" creationId="{D7ED2C55-AB10-8840-7026-E3BB94A8965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D1D0C-C9CF-8192-BD88-59C7A431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885C6B-FF8C-25DB-33A9-79CC678EF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05563A-56D1-9009-D9FE-91813E2DD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753D14-3BA2-D605-5453-194CD5082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46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071-966F-3E77-4085-3D378B84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7E618C-A336-F445-DFCC-2A269911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14 octobre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(2/15)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49B95A-7D33-2063-42B7-4108D704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44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1CBC-10F5-3164-2FF4-6E94B553D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DC5D4B-7AA0-B469-D253-3F00D5596559}"/>
              </a:ext>
            </a:extLst>
          </p:cNvPr>
          <p:cNvSpPr/>
          <p:nvPr/>
        </p:nvSpPr>
        <p:spPr>
          <a:xfrm>
            <a:off x="172872" y="137814"/>
            <a:ext cx="4673448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1885-1887 : Naissance de l’Union indochinoise : Colonie de Cochinchine ; Protectorats du Cambodge, de l’Annam et du Tonkin ; Capitale : Saïgon</a:t>
            </a:r>
          </a:p>
          <a:p>
            <a:endParaRPr lang="fr-FR" sz="1700" dirty="0"/>
          </a:p>
          <a:p>
            <a:r>
              <a:rPr lang="fr-FR" sz="1700" dirty="0"/>
              <a:t>2) 1885-87 : Naissance de l’Union indochinoise</a:t>
            </a:r>
          </a:p>
          <a:p>
            <a:endParaRPr lang="fr-FR" sz="1700" dirty="0"/>
          </a:p>
          <a:p>
            <a:r>
              <a:rPr lang="fr-FR" sz="1700" dirty="0"/>
              <a:t>*Juillet 1885 : A Hué, une révolte antifrançaise</a:t>
            </a:r>
          </a:p>
          <a:p>
            <a:r>
              <a:rPr lang="fr-FR" sz="1700" dirty="0"/>
              <a:t>Eclate autour du jeune roi </a:t>
            </a:r>
            <a:r>
              <a:rPr lang="fr-FR" sz="1700" u="sng" dirty="0"/>
              <a:t>Ham </a:t>
            </a:r>
            <a:r>
              <a:rPr lang="fr-FR" sz="1700" u="sng" dirty="0" err="1"/>
              <a:t>Nghi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*Sept. 1885 : Les Français intronisent</a:t>
            </a:r>
          </a:p>
          <a:p>
            <a:r>
              <a:rPr lang="fr-FR" sz="1700" dirty="0"/>
              <a:t>Son frère </a:t>
            </a:r>
            <a:r>
              <a:rPr lang="fr-FR" sz="1700" u="sng" dirty="0"/>
              <a:t>Dong </a:t>
            </a:r>
            <a:r>
              <a:rPr lang="fr-FR" sz="1700" u="sng" dirty="0" err="1"/>
              <a:t>Khanh</a:t>
            </a:r>
            <a:r>
              <a:rPr lang="fr-FR" sz="1700" dirty="0"/>
              <a:t>, qui leur est favorable</a:t>
            </a:r>
          </a:p>
          <a:p>
            <a:endParaRPr lang="fr-FR" sz="1700" dirty="0"/>
          </a:p>
          <a:p>
            <a:r>
              <a:rPr lang="fr-FR" sz="1700" dirty="0"/>
              <a:t>*1885 : Mais face à ces menaces intérieures</a:t>
            </a:r>
          </a:p>
          <a:p>
            <a:r>
              <a:rPr lang="fr-FR" sz="1700" dirty="0"/>
              <a:t>La France doit consolider</a:t>
            </a:r>
          </a:p>
          <a:p>
            <a:r>
              <a:rPr lang="fr-FR" sz="1700" dirty="0"/>
              <a:t>Son emprise sur l’Indochine…</a:t>
            </a:r>
          </a:p>
          <a:p>
            <a:endParaRPr lang="fr-FR" sz="1700" dirty="0"/>
          </a:p>
          <a:p>
            <a:r>
              <a:rPr lang="fr-FR" sz="1700" dirty="0"/>
              <a:t>Et pour cela, donner à cet ensemble hétéroclite</a:t>
            </a:r>
          </a:p>
          <a:p>
            <a:r>
              <a:rPr lang="fr-FR" sz="1700" dirty="0"/>
              <a:t>Une certaine unité…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2823BD21-F859-5893-9600-8A9BD0939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9CD84E-17DA-36A3-D9CB-897D3CE8EC91}"/>
              </a:ext>
            </a:extLst>
          </p:cNvPr>
          <p:cNvSpPr/>
          <p:nvPr/>
        </p:nvSpPr>
        <p:spPr>
          <a:xfrm>
            <a:off x="8479809" y="143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54B40C6-561C-B2BB-E561-C50E840AA2ED}"/>
              </a:ext>
            </a:extLst>
          </p:cNvPr>
          <p:cNvSpPr/>
          <p:nvPr/>
        </p:nvSpPr>
        <p:spPr>
          <a:xfrm>
            <a:off x="8247082" y="137601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00941AE-ADBB-EACA-347F-799429826E3F}"/>
              </a:ext>
            </a:extLst>
          </p:cNvPr>
          <p:cNvSpPr/>
          <p:nvPr/>
        </p:nvSpPr>
        <p:spPr>
          <a:xfrm>
            <a:off x="9178991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E0F457F-A508-DCAA-9665-51D3EBF7DB1B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8D8A17-D90B-EDDC-9578-4CC3ECAB6A4F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15844E-47D2-D3DE-2F66-DCC1A251004D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83A6D4C-A1BF-DDCD-F750-1313E90B53F6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29ACE2-D73F-26A2-A98B-99806E37E25A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5620C32-0811-9BBA-8B32-C1F6E4039AE3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01DCEF-42F9-9405-2874-BDDF888FBC48}"/>
              </a:ext>
            </a:extLst>
          </p:cNvPr>
          <p:cNvSpPr/>
          <p:nvPr/>
        </p:nvSpPr>
        <p:spPr>
          <a:xfrm>
            <a:off x="8700957" y="3406401"/>
            <a:ext cx="1005273" cy="43814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Minh </a:t>
            </a:r>
            <a:r>
              <a:rPr lang="fr-FR" sz="1200" dirty="0" err="1">
                <a:solidFill>
                  <a:schemeClr val="tx1"/>
                </a:solidFill>
              </a:rPr>
              <a:t>Mang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38E0C4-5FCF-9FD5-6B38-704DAF365165}"/>
              </a:ext>
            </a:extLst>
          </p:cNvPr>
          <p:cNvSpPr/>
          <p:nvPr/>
        </p:nvSpPr>
        <p:spPr>
          <a:xfrm>
            <a:off x="8700897" y="2874086"/>
            <a:ext cx="1005273" cy="43814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Gia Long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1802-20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8B1CE9C-01AE-A269-8990-5BA5BCE6EF87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>
          <a:xfrm>
            <a:off x="9203534" y="3312226"/>
            <a:ext cx="60" cy="94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C9D38D5-79B0-647B-BD66-502D9B27537D}"/>
              </a:ext>
            </a:extLst>
          </p:cNvPr>
          <p:cNvSpPr/>
          <p:nvPr/>
        </p:nvSpPr>
        <p:spPr>
          <a:xfrm>
            <a:off x="8696441" y="3938716"/>
            <a:ext cx="1005273" cy="4381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Thieu</a:t>
            </a:r>
            <a:r>
              <a:rPr lang="fr-FR" sz="1200" dirty="0">
                <a:solidFill>
                  <a:schemeClr val="tx1"/>
                </a:solidFill>
              </a:rPr>
              <a:t> Tri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1841-47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763AC82-5C87-DD02-8099-F29B150E66B1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flipH="1">
            <a:off x="9199078" y="3844541"/>
            <a:ext cx="4516" cy="94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D1EBF23-77A8-0CAD-D6DD-68710B7FACF9}"/>
              </a:ext>
            </a:extLst>
          </p:cNvPr>
          <p:cNvSpPr/>
          <p:nvPr/>
        </p:nvSpPr>
        <p:spPr>
          <a:xfrm>
            <a:off x="8686341" y="4471032"/>
            <a:ext cx="1005273" cy="43814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Tu Duc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1847-83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9D3725-463E-A111-D0AF-A91639CFAD8D}"/>
              </a:ext>
            </a:extLst>
          </p:cNvPr>
          <p:cNvSpPr/>
          <p:nvPr/>
        </p:nvSpPr>
        <p:spPr>
          <a:xfrm>
            <a:off x="8853709" y="5064792"/>
            <a:ext cx="1005273" cy="4381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Kiến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Phúc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1883-84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DFEA497-BEA6-3FDD-8F68-314B9AA5B56A}"/>
              </a:ext>
            </a:extLst>
          </p:cNvPr>
          <p:cNvCxnSpPr>
            <a:cxnSpLocks/>
            <a:stCxn id="30" idx="2"/>
            <a:endCxn id="35" idx="0"/>
          </p:cNvCxnSpPr>
          <p:nvPr/>
        </p:nvCxnSpPr>
        <p:spPr>
          <a:xfrm flipH="1">
            <a:off x="9188978" y="4376857"/>
            <a:ext cx="10100" cy="941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09C483BF-5115-A41B-9A50-582990764425}"/>
              </a:ext>
            </a:extLst>
          </p:cNvPr>
          <p:cNvSpPr/>
          <p:nvPr/>
        </p:nvSpPr>
        <p:spPr>
          <a:xfrm>
            <a:off x="9785784" y="4626651"/>
            <a:ext cx="229210" cy="18834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D364701C-4F10-184E-ABCF-9DDE4EE82940}"/>
              </a:ext>
            </a:extLst>
          </p:cNvPr>
          <p:cNvCxnSpPr>
            <a:cxnSpLocks/>
            <a:stCxn id="30" idx="2"/>
            <a:endCxn id="41" idx="0"/>
          </p:cNvCxnSpPr>
          <p:nvPr/>
        </p:nvCxnSpPr>
        <p:spPr>
          <a:xfrm rot="16200000" flipH="1">
            <a:off x="9424836" y="4151098"/>
            <a:ext cx="249794" cy="701311"/>
          </a:xfrm>
          <a:prstGeom prst="bentConnector3">
            <a:avLst>
              <a:gd name="adj1" fmla="val 2152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01BAC18-EF31-8FDC-436F-7DBC1F46E4A4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51C76D38-5AA5-0065-CB4C-40AFE5CAFBE3}"/>
              </a:ext>
            </a:extLst>
          </p:cNvPr>
          <p:cNvCxnSpPr>
            <a:cxnSpLocks/>
            <a:stCxn id="41" idx="2"/>
            <a:endCxn id="36" idx="0"/>
          </p:cNvCxnSpPr>
          <p:nvPr/>
        </p:nvCxnSpPr>
        <p:spPr>
          <a:xfrm rot="5400000">
            <a:off x="9503472" y="4667875"/>
            <a:ext cx="249792" cy="54404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E6A7D84-0D57-5874-D12F-029EAFD2AE1B}"/>
              </a:ext>
            </a:extLst>
          </p:cNvPr>
          <p:cNvSpPr/>
          <p:nvPr/>
        </p:nvSpPr>
        <p:spPr>
          <a:xfrm>
            <a:off x="9932392" y="5064791"/>
            <a:ext cx="1005273" cy="4381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Hàm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Nghi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1884-85</a:t>
            </a:r>
          </a:p>
        </p:txBody>
      </p: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442EDE00-D404-CA93-A77C-3A8EC4027D8D}"/>
              </a:ext>
            </a:extLst>
          </p:cNvPr>
          <p:cNvCxnSpPr>
            <a:cxnSpLocks/>
            <a:stCxn id="41" idx="2"/>
            <a:endCxn id="77" idx="0"/>
          </p:cNvCxnSpPr>
          <p:nvPr/>
        </p:nvCxnSpPr>
        <p:spPr>
          <a:xfrm rot="16200000" flipH="1">
            <a:off x="10042814" y="4672575"/>
            <a:ext cx="249791" cy="5346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AD952B45-8268-AB63-382F-DB9B143556CA}"/>
              </a:ext>
            </a:extLst>
          </p:cNvPr>
          <p:cNvSpPr/>
          <p:nvPr/>
        </p:nvSpPr>
        <p:spPr>
          <a:xfrm>
            <a:off x="11013855" y="5064790"/>
            <a:ext cx="1005273" cy="4381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Đồng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Khánh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1885-89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53A5116-E9E2-C0D4-590F-28C414D15936}"/>
              </a:ext>
            </a:extLst>
          </p:cNvPr>
          <p:cNvSpPr/>
          <p:nvPr/>
        </p:nvSpPr>
        <p:spPr>
          <a:xfrm>
            <a:off x="7773637" y="5064792"/>
            <a:ext cx="1005273" cy="4381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Thành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Thái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1889-1907</a:t>
            </a:r>
          </a:p>
        </p:txBody>
      </p: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8CF60BC8-4ABC-DA2F-AB63-5266BB36C5B8}"/>
              </a:ext>
            </a:extLst>
          </p:cNvPr>
          <p:cNvCxnSpPr>
            <a:cxnSpLocks/>
            <a:stCxn id="35" idx="2"/>
            <a:endCxn id="87" idx="0"/>
          </p:cNvCxnSpPr>
          <p:nvPr/>
        </p:nvCxnSpPr>
        <p:spPr>
          <a:xfrm rot="5400000">
            <a:off x="8654817" y="4530631"/>
            <a:ext cx="155618" cy="9127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C2F8C7D0-E433-531F-F759-32E97F2CDF29}"/>
              </a:ext>
            </a:extLst>
          </p:cNvPr>
          <p:cNvSpPr/>
          <p:nvPr/>
        </p:nvSpPr>
        <p:spPr>
          <a:xfrm>
            <a:off x="7773636" y="5580743"/>
            <a:ext cx="1005273" cy="4381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Duy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Tân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1907-16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6E9A20ED-CF44-BC29-EF55-EA6E57BA570B}"/>
              </a:ext>
            </a:extLst>
          </p:cNvPr>
          <p:cNvCxnSpPr>
            <a:cxnSpLocks/>
            <a:stCxn id="87" idx="2"/>
            <a:endCxn id="97" idx="0"/>
          </p:cNvCxnSpPr>
          <p:nvPr/>
        </p:nvCxnSpPr>
        <p:spPr>
          <a:xfrm flipH="1">
            <a:off x="8276273" y="5502935"/>
            <a:ext cx="1" cy="778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A90888C-F4CF-3D6E-608C-81C3A93680BB}"/>
              </a:ext>
            </a:extLst>
          </p:cNvPr>
          <p:cNvSpPr/>
          <p:nvPr/>
        </p:nvSpPr>
        <p:spPr>
          <a:xfrm>
            <a:off x="11013854" y="5580744"/>
            <a:ext cx="1005273" cy="4381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Khải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Định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1916-25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DE3D73B-AEE6-6950-91DA-CB4F56D7CF05}"/>
              </a:ext>
            </a:extLst>
          </p:cNvPr>
          <p:cNvSpPr/>
          <p:nvPr/>
        </p:nvSpPr>
        <p:spPr>
          <a:xfrm>
            <a:off x="11013854" y="6105344"/>
            <a:ext cx="1005273" cy="59881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Bảo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Đại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1926-45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1949-55</a:t>
            </a:r>
          </a:p>
        </p:txBody>
      </p:sp>
      <p:cxnSp>
        <p:nvCxnSpPr>
          <p:cNvPr id="111" name="Connecteur : en angle 110">
            <a:extLst>
              <a:ext uri="{FF2B5EF4-FFF2-40B4-BE49-F238E27FC236}">
                <a16:creationId xmlns:a16="http://schemas.microsoft.com/office/drawing/2014/main" id="{AB266B16-862B-300A-31C0-39F7A15BC8E4}"/>
              </a:ext>
            </a:extLst>
          </p:cNvPr>
          <p:cNvCxnSpPr>
            <a:cxnSpLocks/>
            <a:stCxn id="41" idx="2"/>
            <a:endCxn id="85" idx="0"/>
          </p:cNvCxnSpPr>
          <p:nvPr/>
        </p:nvCxnSpPr>
        <p:spPr>
          <a:xfrm rot="16200000" flipH="1">
            <a:off x="10583545" y="4131843"/>
            <a:ext cx="249790" cy="161610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A1CE99D8-78F9-A942-E7C4-7BD57DE4AACB}"/>
              </a:ext>
            </a:extLst>
          </p:cNvPr>
          <p:cNvCxnSpPr>
            <a:cxnSpLocks/>
            <a:stCxn id="85" idx="2"/>
            <a:endCxn id="109" idx="0"/>
          </p:cNvCxnSpPr>
          <p:nvPr/>
        </p:nvCxnSpPr>
        <p:spPr>
          <a:xfrm flipH="1">
            <a:off x="11516491" y="5502933"/>
            <a:ext cx="1" cy="778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61CDEF95-E8B4-BA5C-7F36-105A10E83678}"/>
              </a:ext>
            </a:extLst>
          </p:cNvPr>
          <p:cNvCxnSpPr>
            <a:cxnSpLocks/>
            <a:stCxn id="109" idx="2"/>
            <a:endCxn id="110" idx="0"/>
          </p:cNvCxnSpPr>
          <p:nvPr/>
        </p:nvCxnSpPr>
        <p:spPr>
          <a:xfrm>
            <a:off x="11516491" y="6018887"/>
            <a:ext cx="0" cy="864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E9A61EBC-2774-02C2-D696-3DD05798DC77}"/>
              </a:ext>
            </a:extLst>
          </p:cNvPr>
          <p:cNvCxnSpPr>
            <a:cxnSpLocks/>
          </p:cNvCxnSpPr>
          <p:nvPr/>
        </p:nvCxnSpPr>
        <p:spPr>
          <a:xfrm flipH="1">
            <a:off x="8623825" y="644658"/>
            <a:ext cx="416560" cy="4165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83F523BA-6EFB-D9D9-6387-20CE54F9C87A}"/>
              </a:ext>
            </a:extLst>
          </p:cNvPr>
          <p:cNvCxnSpPr>
            <a:cxnSpLocks/>
          </p:cNvCxnSpPr>
          <p:nvPr/>
        </p:nvCxnSpPr>
        <p:spPr>
          <a:xfrm>
            <a:off x="7129507" y="354024"/>
            <a:ext cx="453127" cy="5324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3C09F56-6C6D-91D2-ED2E-2F49FBF897C8}"/>
              </a:ext>
            </a:extLst>
          </p:cNvPr>
          <p:cNvSpPr/>
          <p:nvPr/>
        </p:nvSpPr>
        <p:spPr>
          <a:xfrm>
            <a:off x="9800340" y="2882670"/>
            <a:ext cx="1020954" cy="58339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NGUYEN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Viêt-Nam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1802-1955</a:t>
            </a:r>
          </a:p>
        </p:txBody>
      </p:sp>
    </p:spTree>
    <p:extLst>
      <p:ext uri="{BB962C8B-B14F-4D97-AF65-F5344CB8AC3E}">
        <p14:creationId xmlns:p14="http://schemas.microsoft.com/office/powerpoint/2010/main" val="79995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63600CD2-4082-0809-3129-0D789A08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F096D97-0B6D-D36B-CBD1-BAB2700DE198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B274B9-FE3F-6D2D-A6EC-EE0FE392D551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A0E41C-A77F-D99F-7251-6D5598D4234E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60AEB13-322E-42E0-1E72-E72A28CC95AF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1D1042-7291-0B48-D149-5AA1BE6B4E5D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DB0168-BCC8-D9EE-D056-623BBEFB858C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29AF81A-8DC0-DFC5-7000-DD02E8568F6C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15" y="137814"/>
            <a:ext cx="480658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1885-1887 : Naissance de l’Union indochinoise : Colonie de Cochinchine ; Protectorats du Cambodge, de l’Annam et du Tonkin ; Capitale : Saïgon</a:t>
            </a:r>
          </a:p>
          <a:p>
            <a:endParaRPr lang="fr-FR" sz="1700" dirty="0"/>
          </a:p>
          <a:p>
            <a:r>
              <a:rPr lang="fr-FR" sz="1700" dirty="0"/>
              <a:t>*Oct. 1887 : La France fonde l’Union indochinoise</a:t>
            </a:r>
          </a:p>
          <a:p>
            <a:endParaRPr lang="fr-FR" sz="1700" dirty="0"/>
          </a:p>
          <a:p>
            <a:r>
              <a:rPr lang="fr-FR" sz="1700" dirty="0"/>
              <a:t>*Elle regroupe quatre éléments</a:t>
            </a:r>
          </a:p>
          <a:p>
            <a:r>
              <a:rPr lang="fr-FR" sz="1700" dirty="0"/>
              <a:t>Avec des statuts différents…</a:t>
            </a:r>
          </a:p>
          <a:p>
            <a:r>
              <a:rPr lang="fr-FR" sz="1700" dirty="0"/>
              <a:t>- La colonie de Cochinchine</a:t>
            </a:r>
          </a:p>
          <a:p>
            <a:r>
              <a:rPr lang="fr-FR" sz="1700" dirty="0"/>
              <a:t>- Les protectorats des royaumes</a:t>
            </a:r>
          </a:p>
          <a:p>
            <a:r>
              <a:rPr lang="fr-FR" sz="1700" dirty="0"/>
              <a:t>De l’Annam et du Cambodge</a:t>
            </a:r>
          </a:p>
          <a:p>
            <a:r>
              <a:rPr lang="fr-FR" sz="1700" dirty="0"/>
              <a:t>- Et le protectorat du Tonkin ; Le Tonkin…</a:t>
            </a:r>
          </a:p>
          <a:p>
            <a:endParaRPr lang="fr-FR" sz="1700" dirty="0"/>
          </a:p>
          <a:p>
            <a:r>
              <a:rPr lang="fr-FR" sz="1700" dirty="0"/>
              <a:t>*Toujours sous la souveraineté de l’Annam</a:t>
            </a:r>
          </a:p>
          <a:p>
            <a:r>
              <a:rPr lang="fr-FR" sz="1700" dirty="0"/>
              <a:t>En réalité, le Tonkin est une quasi-colonie </a:t>
            </a:r>
            <a:r>
              <a:rPr lang="fr-FR" sz="1600" dirty="0"/>
              <a:t>française</a:t>
            </a:r>
            <a:r>
              <a:rPr lang="fr-FR" sz="1700" dirty="0"/>
              <a:t> Et il devient rapidement</a:t>
            </a:r>
          </a:p>
          <a:p>
            <a:r>
              <a:rPr lang="fr-FR" sz="1700" dirty="0"/>
              <a:t>L’élément principal de l’Union ; </a:t>
            </a:r>
            <a:r>
              <a:rPr lang="fr-FR" sz="1700" u="sng" dirty="0"/>
              <a:t>Mais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*1887 : L’Union à peine établie</a:t>
            </a:r>
          </a:p>
          <a:p>
            <a:r>
              <a:rPr lang="fr-FR" sz="1700" dirty="0"/>
              <a:t>De nouvelles menaces extérieures apparaissent</a:t>
            </a:r>
          </a:p>
          <a:p>
            <a:r>
              <a:rPr lang="fr-FR" sz="1700" dirty="0"/>
              <a:t>Et cette fois-ci venant de l’ouest, du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A604D7-BCEA-854B-CF0F-BCF905BAEE93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1D6D07D-49EF-4055-634E-5BEA23AAFA00}"/>
              </a:ext>
            </a:extLst>
          </p:cNvPr>
          <p:cNvCxnSpPr>
            <a:cxnSpLocks/>
          </p:cNvCxnSpPr>
          <p:nvPr/>
        </p:nvCxnSpPr>
        <p:spPr>
          <a:xfrm flipH="1">
            <a:off x="8623825" y="644658"/>
            <a:ext cx="416560" cy="4165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0DBB33D-9FBF-D0C5-1704-DA5135070EC2}"/>
              </a:ext>
            </a:extLst>
          </p:cNvPr>
          <p:cNvCxnSpPr>
            <a:cxnSpLocks/>
          </p:cNvCxnSpPr>
          <p:nvPr/>
        </p:nvCxnSpPr>
        <p:spPr>
          <a:xfrm>
            <a:off x="7129507" y="354024"/>
            <a:ext cx="453127" cy="5324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729284D-059C-3D37-4F09-68F52B2D285F}"/>
              </a:ext>
            </a:extLst>
          </p:cNvPr>
          <p:cNvSpPr/>
          <p:nvPr/>
        </p:nvSpPr>
        <p:spPr>
          <a:xfrm>
            <a:off x="2620361" y="2520793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C62C45-81B4-81F9-CF86-4F8B74D9AF52}"/>
              </a:ext>
            </a:extLst>
          </p:cNvPr>
          <p:cNvSpPr/>
          <p:nvPr/>
        </p:nvSpPr>
        <p:spPr>
          <a:xfrm>
            <a:off x="2715300" y="3061691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D7A6D1-B25F-9B5B-60A4-0216D4AAEA52}"/>
              </a:ext>
            </a:extLst>
          </p:cNvPr>
          <p:cNvSpPr/>
          <p:nvPr/>
        </p:nvSpPr>
        <p:spPr>
          <a:xfrm>
            <a:off x="3843797" y="3328554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1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6E1F4-0F26-F8C7-B223-E21C68739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873DB7-4CCA-6C70-C3A5-4622E8471E94}"/>
              </a:ext>
            </a:extLst>
          </p:cNvPr>
          <p:cNvSpPr/>
          <p:nvPr/>
        </p:nvSpPr>
        <p:spPr>
          <a:xfrm>
            <a:off x="71121" y="137814"/>
            <a:ext cx="4774430" cy="55935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3) 1887-1888 : Après une attaque des Pavillons noirs, milice de bandits chinois, la principauté laotienne de </a:t>
            </a:r>
            <a:r>
              <a:rPr lang="fr-FR" sz="16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est occupée par le Siam et fait appel à la protection française</a:t>
            </a: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dirty="0"/>
          </a:p>
          <a:p>
            <a:r>
              <a:rPr lang="fr-FR" sz="1700" dirty="0"/>
              <a:t>3) 1887-88 : Le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principauté laotienne, passe sous protectorat français…</a:t>
            </a:r>
          </a:p>
          <a:p>
            <a:endParaRPr lang="fr-FR" sz="1700" dirty="0"/>
          </a:p>
          <a:p>
            <a:r>
              <a:rPr lang="fr-FR" sz="1700" dirty="0"/>
              <a:t>*1887 : Les Pavillons noirs, stationnés depuis 1885</a:t>
            </a:r>
          </a:p>
          <a:p>
            <a:r>
              <a:rPr lang="fr-FR" sz="1700" dirty="0"/>
              <a:t>En Chine au nord du fleuve Rouge et du Mékong</a:t>
            </a:r>
          </a:p>
          <a:p>
            <a:r>
              <a:rPr lang="fr-FR" sz="1700" dirty="0"/>
              <a:t>Lancent des raids dévastateurs</a:t>
            </a:r>
          </a:p>
          <a:p>
            <a:r>
              <a:rPr lang="fr-FR" sz="1700" dirty="0"/>
              <a:t>Contre le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 du roi </a:t>
            </a:r>
            <a:r>
              <a:rPr lang="fr-FR" sz="1700" u="sng" dirty="0" err="1"/>
              <a:t>Oun</a:t>
            </a:r>
            <a:r>
              <a:rPr lang="fr-FR" sz="1700" u="sng" dirty="0"/>
              <a:t> </a:t>
            </a:r>
            <a:r>
              <a:rPr lang="fr-FR" sz="1700" u="sng" dirty="0" err="1"/>
              <a:t>Kham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principauté </a:t>
            </a:r>
            <a:r>
              <a:rPr lang="fr-FR" sz="1700" i="1" dirty="0"/>
              <a:t>laotienne</a:t>
            </a:r>
          </a:p>
          <a:p>
            <a:r>
              <a:rPr lang="fr-FR" sz="1700" dirty="0"/>
              <a:t>Née de la division du Laos en 1707</a:t>
            </a:r>
          </a:p>
          <a:p>
            <a:endParaRPr lang="fr-FR" sz="1700" dirty="0"/>
          </a:p>
          <a:p>
            <a:r>
              <a:rPr lang="fr-FR" sz="1700" dirty="0"/>
              <a:t>*En réaction, le Siam occupe ce royaume vassal</a:t>
            </a:r>
          </a:p>
          <a:p>
            <a:r>
              <a:rPr lang="fr-FR" sz="1700" dirty="0"/>
              <a:t>Ainsi que le </a:t>
            </a:r>
            <a:r>
              <a:rPr lang="fr-FR" sz="1700" dirty="0" err="1"/>
              <a:t>Xieng</a:t>
            </a:r>
            <a:r>
              <a:rPr lang="fr-FR" sz="1700" dirty="0"/>
              <a:t> </a:t>
            </a:r>
            <a:r>
              <a:rPr lang="fr-FR" sz="1700" dirty="0" err="1"/>
              <a:t>Khouang</a:t>
            </a:r>
            <a:endParaRPr lang="fr-FR" sz="1700" dirty="0"/>
          </a:p>
          <a:p>
            <a:r>
              <a:rPr lang="fr-FR" sz="1700" dirty="0"/>
              <a:t>Autre principauté laotienne et vassal du Viêt-Nam</a:t>
            </a:r>
          </a:p>
          <a:p>
            <a:endParaRPr lang="fr-FR" sz="1700" dirty="0"/>
          </a:p>
          <a:p>
            <a:r>
              <a:rPr lang="fr-FR" sz="1700" dirty="0"/>
              <a:t>*Trois conséquences…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0C1DFEA2-353D-BAB6-5A3B-C0687B8E0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13F86F3F-8734-81CE-D5CF-A8F56B42B450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51A7A3D-44A9-6658-8889-EC96430CCDA1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FB28B2F-D40B-1E44-D095-A6A61E28D18F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034568" y="1066800"/>
            <a:ext cx="257010" cy="5818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BB92E9E-9501-867F-C7AD-69A610E6262D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07BF8C29-08E7-377A-2B67-B9DF4221BDF8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D54DDB1-2D24-A349-8FDB-B38FCBA04680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77B588A-7437-35BA-C0A6-A70B0AB49B47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E9AFEFE-69E4-1BBA-F474-2DCB59EFB8AB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0C34A4F-AEA5-DE12-2294-5E6619796332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16F62D8-4F14-96BD-237C-9C457980AA31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FA30876-8EE7-9670-1EA1-C1F3177768EB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38666E8-DCBC-3191-8174-6713F439608A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417A7DE-148C-BE39-B6E5-2E1FD707D7E8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3AB423F-5651-B87B-4E55-35F26AE6FD8E}"/>
              </a:ext>
            </a:extLst>
          </p:cNvPr>
          <p:cNvCxnSpPr>
            <a:cxnSpLocks/>
          </p:cNvCxnSpPr>
          <p:nvPr/>
        </p:nvCxnSpPr>
        <p:spPr>
          <a:xfrm>
            <a:off x="7129507" y="354024"/>
            <a:ext cx="453127" cy="5324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E1F6238-F88A-978A-5E49-2E72B6561030}"/>
              </a:ext>
            </a:extLst>
          </p:cNvPr>
          <p:cNvCxnSpPr>
            <a:cxnSpLocks/>
          </p:cNvCxnSpPr>
          <p:nvPr/>
        </p:nvCxnSpPr>
        <p:spPr>
          <a:xfrm flipH="1">
            <a:off x="8623825" y="644658"/>
            <a:ext cx="416560" cy="4165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50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7C02E-C620-3CEE-20B2-5337B18AB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36ABFA-7654-311E-122E-36982B4C7AD9}"/>
              </a:ext>
            </a:extLst>
          </p:cNvPr>
          <p:cNvSpPr/>
          <p:nvPr/>
        </p:nvSpPr>
        <p:spPr>
          <a:xfrm>
            <a:off x="172871" y="137814"/>
            <a:ext cx="4606947" cy="4827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3) 1887-1888 : Après une attaque des Pavillons noirs, milice de bandits chinois, la principauté laotienne de </a:t>
            </a:r>
            <a:r>
              <a:rPr lang="fr-FR" sz="16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est occupée par le Siam et fait appel à la protection française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a) 1887 : Face à l’agression siamoise</a:t>
            </a:r>
          </a:p>
          <a:p>
            <a:r>
              <a:rPr lang="fr-FR" sz="1700" dirty="0"/>
              <a:t>Le Viêt-Nam demande l’intervention française…</a:t>
            </a:r>
          </a:p>
          <a:p>
            <a:endParaRPr lang="fr-FR" sz="1700" dirty="0"/>
          </a:p>
          <a:p>
            <a:r>
              <a:rPr lang="fr-FR" sz="1700" dirty="0"/>
              <a:t>b) 1888 : A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le roi </a:t>
            </a:r>
            <a:r>
              <a:rPr lang="fr-FR" sz="1700" u="sng" dirty="0" err="1"/>
              <a:t>Oun</a:t>
            </a:r>
            <a:r>
              <a:rPr lang="fr-FR" sz="1700" u="sng" dirty="0"/>
              <a:t> </a:t>
            </a:r>
            <a:r>
              <a:rPr lang="fr-FR" sz="1700" u="sng" dirty="0" err="1"/>
              <a:t>Kham</a:t>
            </a:r>
            <a:endParaRPr lang="fr-FR" sz="1700" dirty="0"/>
          </a:p>
          <a:p>
            <a:r>
              <a:rPr lang="fr-FR" sz="1700" dirty="0"/>
              <a:t>Fait de même en demandant le protectorat de la France au consul français </a:t>
            </a:r>
            <a:r>
              <a:rPr lang="fr-FR" sz="1700" u="sng" dirty="0"/>
              <a:t>Auguste Pavie</a:t>
            </a:r>
            <a:r>
              <a:rPr lang="fr-FR" sz="1700" dirty="0"/>
              <a:t>…</a:t>
            </a:r>
          </a:p>
          <a:p>
            <a:r>
              <a:rPr lang="fr-FR" sz="1700" dirty="0"/>
              <a:t>Siégeant à Vientiane reconstruite</a:t>
            </a:r>
          </a:p>
          <a:p>
            <a:r>
              <a:rPr lang="fr-FR" sz="1700" dirty="0"/>
              <a:t>NB : Détruite par les Siamois en 1827…</a:t>
            </a:r>
          </a:p>
          <a:p>
            <a:endParaRPr lang="fr-FR" sz="1700" dirty="0"/>
          </a:p>
          <a:p>
            <a:r>
              <a:rPr lang="fr-FR" sz="1700" dirty="0"/>
              <a:t>c) </a:t>
            </a:r>
            <a:r>
              <a:rPr lang="fr-FR" sz="1700" u="sng" dirty="0"/>
              <a:t>Et dans le même temps</a:t>
            </a:r>
            <a:r>
              <a:rPr lang="fr-FR" sz="1700" dirty="0"/>
              <a:t>…</a:t>
            </a:r>
          </a:p>
          <a:p>
            <a:r>
              <a:rPr lang="fr-FR" sz="1700" dirty="0"/>
              <a:t>Face à ces avancées françaises</a:t>
            </a:r>
          </a:p>
          <a:p>
            <a:r>
              <a:rPr lang="fr-FR" sz="1700" dirty="0"/>
              <a:t>A l’ouest, en Birmanie, les Britanniques</a:t>
            </a:r>
          </a:p>
          <a:p>
            <a:r>
              <a:rPr lang="fr-FR" sz="1700" dirty="0"/>
              <a:t>Finissent également par réagir…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4444047B-D911-ECAF-E28A-8F57458A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6A55AF8-2A1E-8217-5ED6-03EC09047586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7FCFE43-08B2-D874-4136-091B5E1A9D54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B7789102-F5FD-80F0-3B7E-F94EB0C94A16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02510D9-08AA-83B1-C4F6-8680CA909053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423D0A2-2A15-A26A-3203-0BE2E1CD7B16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86F3B96-7CEF-0D47-C3A9-1F543663D5DE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D73D73E-5EB9-8BB7-5A0C-F4035DA8277D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54CAAD6-EA62-1BBC-858D-EA73E3FA76B9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85181F-1101-DE57-609B-0FFEE88C06D4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186CDB-65BF-313B-19CB-D52914A8DFEA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D24CCF9-CA09-4FCA-1AFB-270EB0E32A87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55C764-462E-AA0C-99E4-3E9531066BCD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1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C1AB5-B0AB-FE37-9A41-0E19711E6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88F5E-E4E5-1081-C5EA-D90F42890A6F}"/>
              </a:ext>
            </a:extLst>
          </p:cNvPr>
          <p:cNvSpPr/>
          <p:nvPr/>
        </p:nvSpPr>
        <p:spPr>
          <a:xfrm>
            <a:off x="172871" y="136908"/>
            <a:ext cx="8097671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1883-1885 : A l’ouest, toute la Birmanie est conquise par les Britanniques et elle intègre l’Empire des Indes</a:t>
            </a:r>
          </a:p>
          <a:p>
            <a:endParaRPr lang="fr-FR" sz="1700" dirty="0"/>
          </a:p>
          <a:p>
            <a:r>
              <a:rPr lang="fr-FR" sz="1700" dirty="0"/>
              <a:t>4) 1883-85 : Conquête Britannique de la Birmanie…</a:t>
            </a:r>
          </a:p>
          <a:p>
            <a:endParaRPr lang="fr-FR" sz="1700" dirty="0"/>
          </a:p>
          <a:p>
            <a:r>
              <a:rPr lang="fr-FR" sz="1700" dirty="0"/>
              <a:t>*Les Britanniques en Birmanie ; Deux rappels…</a:t>
            </a:r>
          </a:p>
          <a:p>
            <a:endParaRPr lang="fr-FR" sz="1700" dirty="0"/>
          </a:p>
          <a:p>
            <a:r>
              <a:rPr lang="fr-FR" sz="1700" dirty="0"/>
              <a:t>a) 1824-26 : 1</a:t>
            </a:r>
            <a:r>
              <a:rPr lang="fr-FR" sz="1700" baseline="30000" dirty="0"/>
              <a:t>ère</a:t>
            </a:r>
            <a:r>
              <a:rPr lang="fr-FR" sz="1700" dirty="0"/>
              <a:t> guerre perdue des Birmans contre les Britanniques…</a:t>
            </a:r>
          </a:p>
          <a:p>
            <a:endParaRPr lang="fr-FR" sz="1700" dirty="0"/>
          </a:p>
          <a:p>
            <a:r>
              <a:rPr lang="fr-FR" sz="1700" dirty="0"/>
              <a:t>*A l’ouest, la Birmanie doit renoncer à l’Assam, au Manipur et au </a:t>
            </a:r>
            <a:r>
              <a:rPr lang="fr-FR" sz="1700" dirty="0" err="1"/>
              <a:t>Cachar</a:t>
            </a:r>
            <a:endParaRPr lang="fr-FR" sz="1700" dirty="0"/>
          </a:p>
          <a:p>
            <a:r>
              <a:rPr lang="fr-FR" sz="1700" dirty="0"/>
              <a:t>NB : Frontière actuelle avec l’Inde</a:t>
            </a:r>
          </a:p>
          <a:p>
            <a:endParaRPr lang="fr-FR" sz="1700" dirty="0"/>
          </a:p>
          <a:p>
            <a:r>
              <a:rPr lang="fr-FR" sz="1700" dirty="0"/>
              <a:t>*Sur la côte, elle cède l’Arakan et le Tenasserim </a:t>
            </a:r>
          </a:p>
          <a:p>
            <a:r>
              <a:rPr lang="fr-FR" sz="1700" dirty="0"/>
              <a:t>Mais elle conserve la Basse-Birmanie et Rangoon</a:t>
            </a:r>
          </a:p>
        </p:txBody>
      </p:sp>
      <p:pic>
        <p:nvPicPr>
          <p:cNvPr id="6147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699ADA56-C3D1-F732-ACDB-04949747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6C58B2C-455B-452B-E16A-3F47DDB4E327}"/>
              </a:ext>
            </a:extLst>
          </p:cNvPr>
          <p:cNvSpPr/>
          <p:nvPr/>
        </p:nvSpPr>
        <p:spPr>
          <a:xfrm>
            <a:off x="9774412" y="2704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56D7F42-221D-3BBF-BA7C-93F2CF53E65F}"/>
              </a:ext>
            </a:extLst>
          </p:cNvPr>
          <p:cNvSpPr/>
          <p:nvPr/>
        </p:nvSpPr>
        <p:spPr>
          <a:xfrm>
            <a:off x="9679473" y="4052946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B3AEC6D-CA81-1C85-F11E-3434F9F867A7}"/>
              </a:ext>
            </a:extLst>
          </p:cNvPr>
          <p:cNvSpPr/>
          <p:nvPr/>
        </p:nvSpPr>
        <p:spPr>
          <a:xfrm>
            <a:off x="8972891" y="3228108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5F72885-8ED4-9BD3-DE85-AE6D14078F1A}"/>
              </a:ext>
            </a:extLst>
          </p:cNvPr>
          <p:cNvSpPr/>
          <p:nvPr/>
        </p:nvSpPr>
        <p:spPr>
          <a:xfrm>
            <a:off x="10330637" y="509203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F8024AA-95D0-1B0E-2E33-156AE95C71B0}"/>
              </a:ext>
            </a:extLst>
          </p:cNvPr>
          <p:cNvCxnSpPr>
            <a:cxnSpLocks/>
          </p:cNvCxnSpPr>
          <p:nvPr/>
        </p:nvCxnSpPr>
        <p:spPr>
          <a:xfrm>
            <a:off x="9726942" y="4862945"/>
            <a:ext cx="603695" cy="3295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93FE7F3-D358-C740-864F-204830597DE7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067830" y="3428999"/>
            <a:ext cx="0" cy="1129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87048F6-6732-03C1-6FD8-BE14260CAF54}"/>
              </a:ext>
            </a:extLst>
          </p:cNvPr>
          <p:cNvCxnSpPr>
            <a:cxnSpLocks/>
          </p:cNvCxnSpPr>
          <p:nvPr/>
        </p:nvCxnSpPr>
        <p:spPr>
          <a:xfrm>
            <a:off x="8589818" y="4253837"/>
            <a:ext cx="1137124" cy="6091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95E96CC-544E-2B50-6326-4C6E333FBE5A}"/>
              </a:ext>
            </a:extLst>
          </p:cNvPr>
          <p:cNvSpPr/>
          <p:nvPr/>
        </p:nvSpPr>
        <p:spPr>
          <a:xfrm>
            <a:off x="8972891" y="1795548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342ABF7-EF54-C777-62CE-78623E3336A1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8431755" y="1895993"/>
            <a:ext cx="541136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56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3CC01-9984-066D-D859-71B37742E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5D61B3-BEFB-F3EC-BA00-1755F4E3C5BF}"/>
              </a:ext>
            </a:extLst>
          </p:cNvPr>
          <p:cNvSpPr/>
          <p:nvPr/>
        </p:nvSpPr>
        <p:spPr>
          <a:xfrm>
            <a:off x="172871" y="136908"/>
            <a:ext cx="8097671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1883-1885 : A l’ouest, toute la Birmanie est conquise par les Britanniques et elle intègre l’Empire des Indes</a:t>
            </a:r>
          </a:p>
          <a:p>
            <a:endParaRPr lang="fr-FR" sz="1700" dirty="0"/>
          </a:p>
          <a:p>
            <a:r>
              <a:rPr lang="fr-FR" sz="1700" dirty="0"/>
              <a:t>b) 1852 : 2</a:t>
            </a:r>
            <a:r>
              <a:rPr lang="fr-FR" sz="1700" baseline="30000" dirty="0"/>
              <a:t>nde</a:t>
            </a:r>
            <a:r>
              <a:rPr lang="fr-FR" sz="1700" dirty="0"/>
              <a:t> guerre perdue contre les Britanniques</a:t>
            </a:r>
          </a:p>
          <a:p>
            <a:r>
              <a:rPr lang="fr-FR" sz="1700" dirty="0"/>
              <a:t>Perte de la Basse-Birmanie qui devient une province britannique ; capitale : Rangoon</a:t>
            </a:r>
          </a:p>
          <a:p>
            <a:endParaRPr lang="fr-FR" sz="1700" dirty="0"/>
          </a:p>
          <a:p>
            <a:r>
              <a:rPr lang="fr-FR" sz="1700" dirty="0"/>
              <a:t>*1853 : Le nouveau roi Mindong Min est partisan de la paix…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1857 : Après </a:t>
            </a:r>
            <a:r>
              <a:rPr lang="fr-FR" sz="1700" dirty="0" err="1">
                <a:solidFill>
                  <a:srgbClr val="FF0000"/>
                </a:solidFill>
              </a:rPr>
              <a:t>Amarapura</a:t>
            </a:r>
            <a:r>
              <a:rPr lang="fr-FR" sz="1700" dirty="0">
                <a:solidFill>
                  <a:srgbClr val="FF0000"/>
                </a:solidFill>
              </a:rPr>
              <a:t> (1783), nouvelle capitale à Mandalay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*Mais il ne reconnaît pas l’annexion de la Basse-Birmanie…</a:t>
            </a:r>
          </a:p>
          <a:p>
            <a:r>
              <a:rPr lang="fr-FR" sz="1700" dirty="0"/>
              <a:t>Et pour contrer les Britanniques, il se rapproche des Français</a:t>
            </a:r>
          </a:p>
          <a:p>
            <a:endParaRPr lang="fr-FR" sz="1700" dirty="0"/>
          </a:p>
          <a:p>
            <a:r>
              <a:rPr lang="fr-FR" sz="1700" dirty="0"/>
              <a:t>NB : 1866-68 : L’expédition française </a:t>
            </a:r>
            <a:r>
              <a:rPr lang="fr-FR" sz="1700" dirty="0" err="1"/>
              <a:t>Doudart</a:t>
            </a:r>
            <a:r>
              <a:rPr lang="fr-FR" sz="1700" dirty="0"/>
              <a:t> de </a:t>
            </a:r>
            <a:r>
              <a:rPr lang="fr-FR" sz="1700" dirty="0" err="1"/>
              <a:t>Lagrée</a:t>
            </a:r>
            <a:r>
              <a:rPr lang="fr-FR" sz="1700" dirty="0"/>
              <a:t> remonte le Mékong</a:t>
            </a:r>
          </a:p>
          <a:p>
            <a:endParaRPr lang="fr-FR" sz="1700" dirty="0"/>
          </a:p>
          <a:p>
            <a:r>
              <a:rPr lang="fr-FR" sz="1700" dirty="0"/>
              <a:t>*1878 : Mort de Mindong Min ; Son fils </a:t>
            </a:r>
            <a:r>
              <a:rPr lang="fr-FR" sz="1700" dirty="0" err="1"/>
              <a:t>Thibaw</a:t>
            </a:r>
            <a:r>
              <a:rPr lang="fr-FR" sz="1700" dirty="0"/>
              <a:t> Min lui succède</a:t>
            </a:r>
          </a:p>
          <a:p>
            <a:r>
              <a:rPr lang="fr-FR" sz="1700" dirty="0"/>
              <a:t>Il poursuit la politique de son père</a:t>
            </a:r>
          </a:p>
          <a:p>
            <a:r>
              <a:rPr lang="fr-FR" sz="1700" dirty="0"/>
              <a:t>Et avec les Britanniques, les relations se détériorent un peu plus…</a:t>
            </a:r>
          </a:p>
        </p:txBody>
      </p:sp>
      <p:pic>
        <p:nvPicPr>
          <p:cNvPr id="6147" name="Picture 3" descr="C:\Users\Christophe\Pictures\My Scans\2016-02 (févr.)\scan0009.jpg">
            <a:extLst>
              <a:ext uri="{FF2B5EF4-FFF2-40B4-BE49-F238E27FC236}">
                <a16:creationId xmlns:a16="http://schemas.microsoft.com/office/drawing/2014/main" id="{D5EA7E2B-E3B4-4D85-C647-28C245EE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55" y="145641"/>
            <a:ext cx="3587373" cy="6566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D2992C3-9F15-872E-E8ED-C4BC78FBB6CB}"/>
              </a:ext>
            </a:extLst>
          </p:cNvPr>
          <p:cNvSpPr/>
          <p:nvPr/>
        </p:nvSpPr>
        <p:spPr>
          <a:xfrm>
            <a:off x="9774412" y="2704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E03FACB-393C-9CFB-7765-45195C8E2AE7}"/>
              </a:ext>
            </a:extLst>
          </p:cNvPr>
          <p:cNvSpPr/>
          <p:nvPr/>
        </p:nvSpPr>
        <p:spPr>
          <a:xfrm>
            <a:off x="9679473" y="405294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FB68002-FBFD-4BBE-65A3-E017505FD8CC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9679473" y="4253837"/>
            <a:ext cx="94939" cy="6091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4740386A-0919-5B90-1ED3-6538E7B96235}"/>
              </a:ext>
            </a:extLst>
          </p:cNvPr>
          <p:cNvSpPr/>
          <p:nvPr/>
        </p:nvSpPr>
        <p:spPr>
          <a:xfrm>
            <a:off x="8972891" y="322810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0C0266-53BE-9367-690C-17E68057532A}"/>
              </a:ext>
            </a:extLst>
          </p:cNvPr>
          <p:cNvSpPr/>
          <p:nvPr/>
        </p:nvSpPr>
        <p:spPr>
          <a:xfrm>
            <a:off x="10330637" y="5092036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12BC61A-BA25-C139-EEF1-FA430A7A5F3F}"/>
              </a:ext>
            </a:extLst>
          </p:cNvPr>
          <p:cNvCxnSpPr>
            <a:cxnSpLocks/>
          </p:cNvCxnSpPr>
          <p:nvPr/>
        </p:nvCxnSpPr>
        <p:spPr>
          <a:xfrm>
            <a:off x="9726942" y="4862945"/>
            <a:ext cx="603695" cy="3295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8F641DA-5597-FB32-0413-DFA6DBFB5D61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067830" y="3428999"/>
            <a:ext cx="0" cy="1129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EEC02FB-494D-FC32-2849-C02165C6EBB9}"/>
              </a:ext>
            </a:extLst>
          </p:cNvPr>
          <p:cNvCxnSpPr>
            <a:cxnSpLocks/>
          </p:cNvCxnSpPr>
          <p:nvPr/>
        </p:nvCxnSpPr>
        <p:spPr>
          <a:xfrm>
            <a:off x="8589818" y="4253837"/>
            <a:ext cx="1137124" cy="6091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27113D73-6A69-2894-954A-C2BC2ADBF1F8}"/>
              </a:ext>
            </a:extLst>
          </p:cNvPr>
          <p:cNvSpPr/>
          <p:nvPr/>
        </p:nvSpPr>
        <p:spPr>
          <a:xfrm>
            <a:off x="8972891" y="179554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5D57A2A-C957-8D29-351D-036FFAC5F310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8431755" y="1895993"/>
            <a:ext cx="541136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417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7C49-6E80-9648-1493-EC562A77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99425B-0704-37F5-F1D1-0C2506F3B901}"/>
              </a:ext>
            </a:extLst>
          </p:cNvPr>
          <p:cNvSpPr/>
          <p:nvPr/>
        </p:nvSpPr>
        <p:spPr>
          <a:xfrm>
            <a:off x="159223" y="138337"/>
            <a:ext cx="4648304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1883-1885 : A l’ouest, toute la Birmanie est conquise par les Britanniques et elle intègre l’Empire des Indes</a:t>
            </a:r>
          </a:p>
          <a:p>
            <a:endParaRPr lang="fr-FR" sz="1700" dirty="0"/>
          </a:p>
          <a:p>
            <a:r>
              <a:rPr lang="fr-FR" sz="1700" dirty="0"/>
              <a:t>*1880 : Pour les Britanniques, trois objectifs…</a:t>
            </a:r>
          </a:p>
          <a:p>
            <a:endParaRPr lang="fr-FR" sz="1700" dirty="0"/>
          </a:p>
          <a:p>
            <a:r>
              <a:rPr lang="fr-FR" sz="1700" dirty="0"/>
              <a:t>a) Soumettre la haute-Birmanie, qui menace</a:t>
            </a:r>
          </a:p>
          <a:p>
            <a:r>
              <a:rPr lang="fr-FR" sz="1700" dirty="0"/>
              <a:t>Leurs possessions conquises sur la côte</a:t>
            </a:r>
          </a:p>
          <a:p>
            <a:endParaRPr lang="fr-FR" sz="1700" dirty="0"/>
          </a:p>
          <a:p>
            <a:r>
              <a:rPr lang="fr-FR" sz="1700" dirty="0"/>
              <a:t>b) Arrêter la progression française</a:t>
            </a:r>
          </a:p>
          <a:p>
            <a:r>
              <a:rPr lang="fr-FR" sz="1700" dirty="0"/>
              <a:t>Dans le haut-Mékong ; Et par conséquent…</a:t>
            </a:r>
          </a:p>
          <a:p>
            <a:endParaRPr lang="fr-FR" sz="1700" dirty="0"/>
          </a:p>
          <a:p>
            <a:r>
              <a:rPr lang="fr-FR" sz="1700" dirty="0"/>
              <a:t>c) Empêcher que Birmanie et également Siam</a:t>
            </a:r>
          </a:p>
          <a:p>
            <a:r>
              <a:rPr lang="fr-FR" sz="1700" dirty="0"/>
              <a:t>Ne passent dans une zone d’influence française</a:t>
            </a:r>
          </a:p>
          <a:p>
            <a:endParaRPr lang="fr-FR" sz="1700" dirty="0"/>
          </a:p>
          <a:p>
            <a:r>
              <a:rPr lang="fr-FR" sz="1700" dirty="0"/>
              <a:t>NB : Siam situé entre les Birmanie, et Malaisie britanniques qui se constitue depuis 1874</a:t>
            </a:r>
          </a:p>
          <a:p>
            <a:endParaRPr lang="fr-FR" sz="1700" dirty="0"/>
          </a:p>
          <a:p>
            <a:r>
              <a:rPr lang="fr-FR" sz="1700" dirty="0"/>
              <a:t>*Pour les Britanniques, ces objectifs étant fixés</a:t>
            </a:r>
          </a:p>
          <a:p>
            <a:r>
              <a:rPr lang="fr-FR" sz="1700" dirty="0"/>
              <a:t>Manque les prétextes pour intervenir…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64B099EE-1411-AF46-9680-C9A02666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91AEF1F-DE65-7FD1-DEEE-4B615AD9C7AC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3F44AD9-200C-7284-34EC-99461B2883D6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DEFC3C0B-BAE7-240D-174A-7AD63F2E6F89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4F3E61-AE0C-FBC2-48E0-E5B4D390B54C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6E90FFC-9212-7695-F1BD-0DAC855081EC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308664AA-DC36-F748-7409-1C56F4076D4B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1E5C52A-D46A-E547-48EA-D33465540D8E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BB16DD5-0DAE-3513-1C5B-CA8FE13E4639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A6A9B84-61CE-6384-3FD4-E36734A7E0CC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F0D184B-4D6C-BD06-E141-AE200A220A99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4C2475-0050-DCF3-1BA8-A7A343CBC618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E4E4161-0BAE-9A6A-12C9-CCD841146724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84DC990-D34A-FC3D-F220-4EE338EA906D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10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9C1B8-24AA-1F78-F8A6-80FD9704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200D9-FE19-DD84-BA80-4BE22FA20F04}"/>
              </a:ext>
            </a:extLst>
          </p:cNvPr>
          <p:cNvSpPr/>
          <p:nvPr/>
        </p:nvSpPr>
        <p:spPr>
          <a:xfrm>
            <a:off x="87397" y="136908"/>
            <a:ext cx="4816446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1883-1885 : A l’ouest, toute la Birmanie est conquise par les Britanniques et elle intègre l’Empire des Indes</a:t>
            </a:r>
          </a:p>
          <a:p>
            <a:endParaRPr lang="fr-FR" sz="1700" dirty="0"/>
          </a:p>
          <a:p>
            <a:r>
              <a:rPr lang="fr-FR" sz="1700" dirty="0"/>
              <a:t>*1883-85 : Deux événements déclencheurs…</a:t>
            </a:r>
          </a:p>
          <a:p>
            <a:endParaRPr lang="fr-FR" sz="1700" dirty="0"/>
          </a:p>
          <a:p>
            <a:r>
              <a:rPr lang="fr-FR" sz="1700" dirty="0"/>
              <a:t>a) 1883 : Au nord et à l’est de la Birmanie</a:t>
            </a:r>
          </a:p>
          <a:p>
            <a:r>
              <a:rPr lang="fr-FR" sz="1700" dirty="0"/>
              <a:t>Révoltes des Kachin et des Chan contre Mandalay</a:t>
            </a:r>
          </a:p>
          <a:p>
            <a:endParaRPr lang="fr-FR" sz="1700" dirty="0"/>
          </a:p>
          <a:p>
            <a:r>
              <a:rPr lang="fr-FR" sz="1700" dirty="0"/>
              <a:t>*Et face à ces révoltes, le roi </a:t>
            </a:r>
            <a:r>
              <a:rPr lang="fr-FR" sz="1700" dirty="0" err="1"/>
              <a:t>Thibaw</a:t>
            </a:r>
            <a:r>
              <a:rPr lang="fr-FR" sz="1700" dirty="0"/>
              <a:t> Min</a:t>
            </a:r>
          </a:p>
          <a:p>
            <a:r>
              <a:rPr lang="fr-FR" sz="1700" dirty="0"/>
              <a:t>Se tourne vers la France pour se procurer des armes</a:t>
            </a:r>
          </a:p>
          <a:p>
            <a:endParaRPr lang="fr-FR" sz="1700" dirty="0"/>
          </a:p>
          <a:p>
            <a:r>
              <a:rPr lang="fr-FR" sz="1700" dirty="0"/>
              <a:t>b) 1885 : Un contentieux éclate</a:t>
            </a:r>
          </a:p>
          <a:p>
            <a:r>
              <a:rPr lang="fr-FR" sz="1700" dirty="0"/>
              <a:t>Entre une entreprise britannique et le roi</a:t>
            </a:r>
          </a:p>
          <a:p>
            <a:endParaRPr lang="fr-FR" sz="1700" dirty="0"/>
          </a:p>
          <a:p>
            <a:r>
              <a:rPr lang="fr-FR" sz="1700" dirty="0"/>
              <a:t>*Le gouvernement GB propose son arbitrage </a:t>
            </a:r>
          </a:p>
          <a:p>
            <a:r>
              <a:rPr lang="fr-FR" sz="1700" dirty="0"/>
              <a:t>Mais </a:t>
            </a:r>
            <a:r>
              <a:rPr lang="fr-FR" sz="1700" dirty="0" err="1"/>
              <a:t>Thibaw</a:t>
            </a:r>
            <a:r>
              <a:rPr lang="fr-FR" sz="1700" dirty="0"/>
              <a:t> Min refuse</a:t>
            </a:r>
          </a:p>
          <a:p>
            <a:r>
              <a:rPr lang="fr-FR" sz="1700" dirty="0"/>
              <a:t>Et se tourne à nouveau vers les Français</a:t>
            </a:r>
          </a:p>
          <a:p>
            <a:endParaRPr lang="fr-FR" sz="1700" dirty="0"/>
          </a:p>
          <a:p>
            <a:r>
              <a:rPr lang="fr-FR" sz="1700" dirty="0"/>
              <a:t>*Face à cette double-ingérence française</a:t>
            </a:r>
          </a:p>
          <a:p>
            <a:r>
              <a:rPr lang="fr-FR" sz="1700" dirty="0"/>
              <a:t>Les Britanniques réagissent…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2959B771-4EB6-2B64-208F-214ED0FC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5640647-B2BA-9241-AF51-660F2D8D74CF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076FAAA-6DCD-3E81-925C-4D96DD8FE63B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9A35379-AE87-758B-14B2-9785C4FF150A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0FB27D4-3BB0-7A6D-2671-0D056CD20EC5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78DD74D-A5E1-9AD4-9A3C-43DCF25AF83A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CFACDF1-DF03-0033-94E2-7D0AE6DB56B0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0CC5C7B-FEA0-B4BA-27B0-FDD6CE72FC29}"/>
              </a:ext>
            </a:extLst>
          </p:cNvPr>
          <p:cNvSpPr/>
          <p:nvPr/>
        </p:nvSpPr>
        <p:spPr>
          <a:xfrm>
            <a:off x="6465221" y="1170709"/>
            <a:ext cx="368307" cy="3144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48B26C-C404-6BC1-188C-789AD970099F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089FE32-A321-150B-4135-8473B445FDA3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1033B31-C200-0CA8-28DD-B0DD06D72C19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77F13BD-A20F-41FB-5CA3-B8C8DBBF179A}"/>
              </a:ext>
            </a:extLst>
          </p:cNvPr>
          <p:cNvSpPr/>
          <p:nvPr/>
        </p:nvSpPr>
        <p:spPr>
          <a:xfrm>
            <a:off x="5869109" y="190528"/>
            <a:ext cx="368307" cy="3144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6B653F2-5C63-6F38-5F4D-0A738BE42824}"/>
              </a:ext>
            </a:extLst>
          </p:cNvPr>
          <p:cNvSpPr/>
          <p:nvPr/>
        </p:nvSpPr>
        <p:spPr>
          <a:xfrm>
            <a:off x="3952590" y="1662931"/>
            <a:ext cx="368307" cy="3144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0E0AF1-7C79-EFF0-0125-7B93F4994797}"/>
              </a:ext>
            </a:extLst>
          </p:cNvPr>
          <p:cNvSpPr/>
          <p:nvPr/>
        </p:nvSpPr>
        <p:spPr>
          <a:xfrm>
            <a:off x="4410112" y="1679515"/>
            <a:ext cx="368307" cy="3144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2CD0FF4-5623-E5D8-A2C8-2E08B2698156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233BFC-6896-8EC1-CFBA-C655EF635476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09CBF36-FBD9-1DBC-5899-313DEF1A9A08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8B108E-B91A-8C3B-8741-E64CC17A207C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76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1C951-1266-2F69-8376-C53C8DC53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C24FD1-93FD-97D2-1940-CD1D17584137}"/>
              </a:ext>
            </a:extLst>
          </p:cNvPr>
          <p:cNvSpPr/>
          <p:nvPr/>
        </p:nvSpPr>
        <p:spPr>
          <a:xfrm>
            <a:off x="172871" y="136908"/>
            <a:ext cx="460694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1883-1885 : A l’ouest, toute la Birmanie est conquise par les Britanniques et elle intègre l’Empire des Indes</a:t>
            </a:r>
          </a:p>
          <a:p>
            <a:endParaRPr lang="fr-FR" sz="1700" dirty="0"/>
          </a:p>
          <a:p>
            <a:r>
              <a:rPr lang="fr-FR" sz="1700" dirty="0"/>
              <a:t>a) 1885 : A partir de Rangoon…</a:t>
            </a:r>
          </a:p>
          <a:p>
            <a:r>
              <a:rPr lang="fr-FR" sz="1700" dirty="0"/>
              <a:t>Ils occupent et annexent la Haute-Birmanie</a:t>
            </a:r>
          </a:p>
          <a:p>
            <a:r>
              <a:rPr lang="fr-FR" sz="1700" dirty="0"/>
              <a:t>Rattachée à l’Empire des Indes (1858)</a:t>
            </a:r>
          </a:p>
          <a:p>
            <a:r>
              <a:rPr lang="fr-FR" sz="1700" dirty="0"/>
              <a:t>Et pour contrer l’avance des Français…</a:t>
            </a:r>
          </a:p>
          <a:p>
            <a:endParaRPr lang="fr-FR" sz="1700" dirty="0"/>
          </a:p>
          <a:p>
            <a:r>
              <a:rPr lang="fr-FR" sz="1700" dirty="0"/>
              <a:t>b) 1890 : Ils placent les Etats Chan révoltés</a:t>
            </a:r>
          </a:p>
          <a:p>
            <a:r>
              <a:rPr lang="fr-FR" sz="1700" dirty="0"/>
              <a:t>Situés sur la rive droite du haut-Mékong</a:t>
            </a:r>
          </a:p>
          <a:p>
            <a:r>
              <a:rPr lang="fr-FR" sz="1700" dirty="0"/>
              <a:t>Sous leur protectorat</a:t>
            </a:r>
          </a:p>
          <a:p>
            <a:endParaRPr lang="fr-FR" sz="1700" dirty="0"/>
          </a:p>
          <a:p>
            <a:r>
              <a:rPr lang="fr-FR" sz="1700" dirty="0"/>
              <a:t>*1890 : Pour le Siam</a:t>
            </a:r>
          </a:p>
          <a:p>
            <a:r>
              <a:rPr lang="fr-FR" sz="1700" dirty="0"/>
              <a:t>La situation est devenue critique…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D0EA2420-37F9-38E2-8153-31944A76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8992DB9-7BE1-72EA-64D8-866E69654E34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63D1C50-AC5D-F24F-DDAB-86B606292039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F6B1B49-2897-6D43-2156-F26753C18FEE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49DAA8E-EFD6-7A56-1B85-693430C6F5B1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00662CA-69CF-FB56-AC68-C673FE7D9EA1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7149BA8-E27F-2695-917F-D452B83AD37D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F0291A3-21F0-3E8E-1C65-3B55BE16CAA1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456A841-7B55-ACB0-1342-CF84D4462AA5}"/>
              </a:ext>
            </a:extLst>
          </p:cNvPr>
          <p:cNvSpPr/>
          <p:nvPr/>
        </p:nvSpPr>
        <p:spPr>
          <a:xfrm>
            <a:off x="6465221" y="1170709"/>
            <a:ext cx="368307" cy="3144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C9D753B-2533-CB50-8DFF-A575D5CEBDC3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5818908" y="1327939"/>
            <a:ext cx="646313" cy="257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BCF01561-5D19-E406-79F9-186FC026A9A0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081D94E-D211-FCD4-06A9-FCDFF57AF60F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399CDBD-B324-FAA2-577A-95CB90417DDE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3958ED0-FD9C-1506-32EE-84BAB47137FB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6E1165-2E5A-5580-095A-505FF3041E50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94CED3-54A4-955D-058F-B780B37FDAD6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F31CB77-CA1B-E229-EAAF-B3FFBAA97BFE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09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C1979-9A1B-48CA-1B76-CE48407C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3F4060-6B4E-9739-8867-A4302CC4F594}"/>
              </a:ext>
            </a:extLst>
          </p:cNvPr>
          <p:cNvSpPr/>
          <p:nvPr/>
        </p:nvSpPr>
        <p:spPr>
          <a:xfrm>
            <a:off x="77336" y="137814"/>
            <a:ext cx="4767619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1888-1893 : Entre Birmanie britannique et Indochine française, le Siam encerclé ; Les Français menacent la rive gauche du Mékong sous souveraineté siamoise</a:t>
            </a:r>
          </a:p>
          <a:p>
            <a:endParaRPr lang="fr-FR" sz="1700" dirty="0"/>
          </a:p>
          <a:p>
            <a:r>
              <a:rPr lang="fr-FR" sz="1700" dirty="0"/>
              <a:t>*1890 : Le Siam doit faire face</a:t>
            </a:r>
          </a:p>
          <a:p>
            <a:r>
              <a:rPr lang="fr-FR" sz="1700" dirty="0"/>
              <a:t>A un double-encerclement</a:t>
            </a:r>
          </a:p>
          <a:p>
            <a:endParaRPr lang="fr-FR" sz="1700" dirty="0"/>
          </a:p>
          <a:p>
            <a:r>
              <a:rPr lang="fr-FR" sz="1700" dirty="0"/>
              <a:t>a) Au sud et à l’ouest, les Britanniques</a:t>
            </a:r>
          </a:p>
          <a:p>
            <a:r>
              <a:rPr lang="fr-FR" sz="1700" u="sng" dirty="0"/>
              <a:t>Mais surtout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b) A l’est et au sud-est, les Français plus </a:t>
            </a:r>
            <a:r>
              <a:rPr lang="fr-FR" sz="1700" i="1" dirty="0"/>
              <a:t>agressifs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*1888 : Déjà protecteurs du Cambodge (1863)</a:t>
            </a:r>
          </a:p>
          <a:p>
            <a:r>
              <a:rPr lang="fr-FR" sz="1700" dirty="0"/>
              <a:t>Et du Viêt Nam (1885), les Français</a:t>
            </a:r>
          </a:p>
          <a:p>
            <a:r>
              <a:rPr lang="fr-FR" sz="1700" dirty="0"/>
              <a:t>Offrent également leur protection au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*Et </a:t>
            </a:r>
            <a:r>
              <a:rPr lang="fr-FR" sz="1700" i="1" dirty="0"/>
              <a:t>de fait</a:t>
            </a:r>
            <a:r>
              <a:rPr lang="fr-FR" sz="1700" dirty="0"/>
              <a:t>, ils menacent la suzeraineté siamoise</a:t>
            </a:r>
          </a:p>
          <a:p>
            <a:r>
              <a:rPr lang="fr-FR" sz="1700" dirty="0"/>
              <a:t>Sur l’ensemble des principautés laotiennes</a:t>
            </a:r>
          </a:p>
          <a:p>
            <a:r>
              <a:rPr lang="fr-FR" sz="1700" dirty="0"/>
              <a:t>De la rive gauche du Mékong</a:t>
            </a:r>
          </a:p>
          <a:p>
            <a:endParaRPr lang="fr-FR" sz="1700" dirty="0"/>
          </a:p>
          <a:p>
            <a:r>
              <a:rPr lang="fr-FR" sz="1700" dirty="0"/>
              <a:t>*1890 : Avec la France</a:t>
            </a:r>
          </a:p>
          <a:p>
            <a:r>
              <a:rPr lang="fr-FR" sz="1700" dirty="0"/>
              <a:t>La guerre devient inévitable…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17FC9A94-A1EF-8BA7-E990-FF9BB1E6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FB386A0-01F1-A448-68BF-1DBE64AF1FCE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FB9EB1AB-393A-EA6F-91C4-4051D6ACBC0B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8EB45C5-71E3-6347-44C5-B4BB573CB713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17605C-A0D2-49CA-C716-9392AC4574D3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6849060" y="1820161"/>
            <a:ext cx="375386" cy="18467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15150C3-8152-6064-4B42-6498FAF833A1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0E3F85D-36A1-CD94-30A0-C4D2FD275D82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3874B8F-6BB9-09FE-57DF-CE051C4BBD65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7100427" y="1982952"/>
            <a:ext cx="504967" cy="372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189E4E9-F925-6BC0-D617-59CB75289D01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0858822-4623-2D01-9302-BE0285FBE527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A39811B-6757-0285-4F43-D2B8E55F7C7F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CF0E7F7-6F28-4F00-AAC2-01AB3B4F6174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6E9EA0-86BD-021B-9326-8733A6BCE996}"/>
              </a:ext>
            </a:extLst>
          </p:cNvPr>
          <p:cNvCxnSpPr>
            <a:cxnSpLocks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6637BFA-1407-6D90-36B4-0926A041EF0C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C45F3A6-17D4-8373-3C0D-EEC969E1CF4D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160D225-042E-F823-6BD9-131B778F45BE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CC2C5C-E994-C745-7189-6D045AF243B4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377B8EF-8983-1C88-445F-AACF7AEF9E45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72964B0-3146-2E11-3829-21ECA0E31920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5A78915-4F58-E2A6-9A7B-36480850FA19}"/>
              </a:ext>
            </a:extLst>
          </p:cNvPr>
          <p:cNvCxnSpPr>
            <a:cxnSpLocks/>
            <a:stCxn id="32" idx="3"/>
          </p:cNvCxnSpPr>
          <p:nvPr/>
        </p:nvCxnSpPr>
        <p:spPr>
          <a:xfrm flipH="1">
            <a:off x="7904480" y="1556194"/>
            <a:ext cx="373739" cy="79907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2F17322-8712-E0D0-C03D-52E559EDAD91}"/>
              </a:ext>
            </a:extLst>
          </p:cNvPr>
          <p:cNvCxnSpPr>
            <a:cxnSpLocks/>
          </p:cNvCxnSpPr>
          <p:nvPr/>
        </p:nvCxnSpPr>
        <p:spPr>
          <a:xfrm>
            <a:off x="8345351" y="1585614"/>
            <a:ext cx="137330" cy="2094161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6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3286-435D-CE1F-DC38-0648E0EBA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F61696D-6874-AB8B-FC0A-37CA21F27399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1881-1909 : L’Indochine conquise et partagée entre la Birmanie britannique à l’ouest et l’Union indochinoise française à l’est ; Au centre, le Siam indépendant devient un Etat-tampon entre Britanniques et Français</a:t>
            </a:r>
            <a:endParaRPr lang="fr-FR" sz="1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1881-1885 : Victoire française contre la Chine et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: Fin de la vassalité chinoise et protectorat français du Viêt-Nam</a:t>
            </a:r>
          </a:p>
          <a:p>
            <a:pPr>
              <a:lnSpc>
                <a:spcPct val="107000"/>
              </a:lnSpc>
            </a:pPr>
            <a:r>
              <a:rPr lang="fr-FR" sz="1400" b="1" dirty="0"/>
              <a:t>2)</a:t>
            </a:r>
            <a:r>
              <a:rPr lang="fr-FR" sz="1400" dirty="0"/>
              <a:t> 1885-1887 : Naissance de l’Union indochinoise : Colonie de Cochinchine ; Protectorats du Cambodge, de l’Annam et du Tonkin ; Capitale : Saïgon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3)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1887-1888 : Après une attaque des Pavillons noirs, milice de bandits chinois, la principauté laotienne de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est occupée par le Siam et fait appel à la protection française</a:t>
            </a:r>
          </a:p>
          <a:p>
            <a:r>
              <a:rPr lang="fr-FR" sz="1400" b="1" dirty="0"/>
              <a:t>4)</a:t>
            </a:r>
            <a:r>
              <a:rPr lang="fr-FR" sz="1400" dirty="0"/>
              <a:t> 1883-1885 : A l’ouest, toute la Birmanie est conquise par les Britanniques et elle intègre l’Empire des Indes</a:t>
            </a:r>
          </a:p>
          <a:p>
            <a:r>
              <a:rPr lang="fr-FR" sz="1400" dirty="0"/>
              <a:t>1888-1893 : Entre Birmanie britannique et Indochine française, le Siam encerclé ; Les Français menacent la rive gauche du Mékong sous souveraineté siamoise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5)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1893 : Guerre franco-siamoise et victoire française : Le Siam cède la rive gauche du Mékong ; Fondation du protectorat du Laos regroupant les principautés de </a:t>
            </a:r>
            <a:r>
              <a:rPr lang="fr-FR" sz="1400" dirty="0" err="1"/>
              <a:t>Luang</a:t>
            </a:r>
            <a:r>
              <a:rPr lang="fr-FR" sz="1400" dirty="0"/>
              <a:t> </a:t>
            </a:r>
            <a:r>
              <a:rPr lang="fr-FR" sz="1400" dirty="0" err="1"/>
              <a:t>Prabang</a:t>
            </a:r>
            <a:r>
              <a:rPr lang="fr-FR" sz="1400" dirty="0"/>
              <a:t>, Vientiane, </a:t>
            </a:r>
            <a:r>
              <a:rPr lang="fr-FR" sz="1400" dirty="0" err="1"/>
              <a:t>Xieng</a:t>
            </a:r>
            <a:r>
              <a:rPr lang="fr-FR" sz="1400" dirty="0"/>
              <a:t> </a:t>
            </a:r>
            <a:r>
              <a:rPr lang="fr-FR" sz="1400" dirty="0" err="1"/>
              <a:t>Khouang</a:t>
            </a:r>
            <a:r>
              <a:rPr lang="fr-FR" sz="1400" dirty="0"/>
              <a:t> et Champassak ; Capitale : Vientiane</a:t>
            </a:r>
            <a:endParaRPr lang="fr-FR" sz="14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6)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1893-1896 : Tensions puis accord franco-britannique : Le </a:t>
            </a:r>
            <a:r>
              <a:rPr lang="fr-FR" sz="1400" dirty="0"/>
              <a:t>Siam reste indépendant et devient un Etat-tampon entre la Birmanie britannique et l’Indochine française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7)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1897-1909 : La fixation des frontières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1897-1899 : Le Tonkin passe sous contrôle français et Hanoi, capitale de l’Union ; </a:t>
            </a:r>
            <a:r>
              <a:rPr lang="fr-FR" sz="1400" dirty="0"/>
              <a:t>Le protectorat du Laos intègre l’Union indochinoise</a:t>
            </a:r>
            <a:endParaRPr lang="fr-FR" sz="14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1902-1909 : Le Siam cède des territoires : Dans le haut-Mékong au Laos ; Au sud, Battambang et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Siem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Reap au Cambodge ; Au nord de la péninsule malaise, les sultanats de </a:t>
            </a:r>
            <a:r>
              <a:rPr lang="fr-FR" sz="1400" dirty="0"/>
              <a:t>Perlis, Kedah, Kelantan et Terengganu passent sous protectorat britannique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1057E28-238D-4C0A-32EA-EF31375A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460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4C732BF1-267B-807B-3127-4E1EAF14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02205BE-08EA-17B8-A297-381ACAE5E36F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A1D853E-560F-B7E7-8366-EA3BA8FF2701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C14952C-52D3-93ED-0904-89F8DD3D8A47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3EEB780-C23B-5627-74E6-CA4F5A81571C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F543CCA-002A-0B41-6F94-A7050AD37D75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DC98059-DAA8-B519-91AE-17ABB1E8B72B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F67CD87A-F93F-4D54-82E9-CAC16FEB25BA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396A6C8-DE13-C61E-3934-E0530F25B563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93D7B0-A67B-4D70-E506-83047654D8FC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CC690E-A7DF-244B-AB06-10FA4A7A99ED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ED7A250-DB3B-7EB0-B8FF-AA9C5117FF00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94A65A1-9C7F-6A92-19FF-E87010E0104D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04F9C2D-68CD-6B24-1E6F-75FEADE9E17B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7868A6D-BB4C-AF70-81A7-E0F7183470D7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0D5AED0-70A4-7AB3-91AC-1768C56B2F1D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8B10C66-412A-2688-712B-BE0F2C15B36B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98E04E7-80E3-C594-7567-8A59093A115A}"/>
              </a:ext>
            </a:extLst>
          </p:cNvPr>
          <p:cNvCxnSpPr>
            <a:cxnSpLocks/>
            <a:endCxn id="26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09F79C99-ECA5-3077-C1A9-877DFB704009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CBA071A-8714-7B8C-9C96-5E70DDBD3707}"/>
              </a:ext>
            </a:extLst>
          </p:cNvPr>
          <p:cNvCxnSpPr>
            <a:cxnSpLocks/>
            <a:endCxn id="53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4626421C-D454-03EA-F233-AEBF7425901D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80035BD-56EB-AC43-3430-E0D077CBF621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30BD4994-299E-3F20-A5B6-670AB5EA7C8A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1EDA0C1-3305-19CA-C4EC-C749227291B1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B1CD57-AA4C-AC8B-42E4-F40E7FFDF2DB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26" y="48318"/>
            <a:ext cx="4791826" cy="66112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5) 1893 : </a:t>
            </a: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Guerre franco-siamoise et v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ictoire française </a:t>
            </a: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: Le Siam cède la rive gauche du Mékong ; Fondation du protectorat du Laos regroupant les principautés de </a:t>
            </a:r>
            <a:r>
              <a:rPr lang="fr-FR" sz="1400" b="1" dirty="0" err="1"/>
              <a:t>Luang</a:t>
            </a:r>
            <a:r>
              <a:rPr lang="fr-FR" sz="1400" b="1" dirty="0"/>
              <a:t> </a:t>
            </a:r>
            <a:r>
              <a:rPr lang="fr-FR" sz="1400" b="1" dirty="0" err="1"/>
              <a:t>Prabang</a:t>
            </a:r>
            <a:r>
              <a:rPr lang="fr-FR" sz="1400" b="1" dirty="0"/>
              <a:t>, Vientiane, </a:t>
            </a:r>
            <a:r>
              <a:rPr lang="fr-FR" sz="1400" b="1" dirty="0" err="1"/>
              <a:t>Xieng</a:t>
            </a:r>
            <a:r>
              <a:rPr lang="fr-FR" sz="1400" b="1" dirty="0"/>
              <a:t> </a:t>
            </a:r>
            <a:r>
              <a:rPr lang="fr-FR" sz="1400" b="1" dirty="0" err="1"/>
              <a:t>Khouang</a:t>
            </a:r>
            <a:r>
              <a:rPr lang="fr-FR" sz="1400" b="1" dirty="0"/>
              <a:t> et Champassak ; Capitale : Vientiane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000" b="1" dirty="0"/>
          </a:p>
          <a:p>
            <a:r>
              <a:rPr lang="fr-FR" sz="1700" dirty="0"/>
              <a:t>5) 1893-96 : Guerre franco-siamoise…</a:t>
            </a:r>
          </a:p>
          <a:p>
            <a:endParaRPr lang="fr-FR" sz="1000" dirty="0"/>
          </a:p>
          <a:p>
            <a:r>
              <a:rPr lang="fr-FR" sz="1700" dirty="0"/>
              <a:t>*Juillet 1893 : Guerre franco-siamoise</a:t>
            </a:r>
          </a:p>
          <a:p>
            <a:r>
              <a:rPr lang="fr-FR" sz="1700" dirty="0"/>
              <a:t>Et rapide victoire française</a:t>
            </a:r>
          </a:p>
          <a:p>
            <a:endParaRPr lang="fr-FR" sz="1700" dirty="0"/>
          </a:p>
          <a:p>
            <a:r>
              <a:rPr lang="fr-FR" sz="1700" dirty="0"/>
              <a:t>*Oct. 1893 : Traité de Bangkok…</a:t>
            </a:r>
          </a:p>
          <a:p>
            <a:r>
              <a:rPr lang="fr-FR" sz="1700" dirty="0"/>
              <a:t>- Le Siam cède la rive gauche du Mékong</a:t>
            </a:r>
          </a:p>
          <a:p>
            <a:r>
              <a:rPr lang="fr-FR" sz="1700" dirty="0"/>
              <a:t>- Sur cette rive gauche, </a:t>
            </a:r>
            <a:r>
              <a:rPr lang="fr-FR" sz="1700" i="1" dirty="0"/>
              <a:t>arrachée au Siam</a:t>
            </a:r>
            <a:endParaRPr lang="fr-FR" sz="1700" dirty="0"/>
          </a:p>
          <a:p>
            <a:r>
              <a:rPr lang="fr-FR" sz="1700" dirty="0"/>
              <a:t>Les Français fondent le protectorat du Laos réunifié</a:t>
            </a:r>
          </a:p>
          <a:p>
            <a:r>
              <a:rPr lang="fr-FR" sz="1700" dirty="0"/>
              <a:t>Regroupant les quatre principautés </a:t>
            </a:r>
            <a:r>
              <a:rPr lang="fr-FR" sz="1700" i="1" dirty="0"/>
              <a:t>laotiennes</a:t>
            </a:r>
          </a:p>
          <a:p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Vientiane, </a:t>
            </a:r>
            <a:r>
              <a:rPr lang="fr-FR" sz="1700" dirty="0" err="1"/>
              <a:t>Xieng</a:t>
            </a:r>
            <a:r>
              <a:rPr lang="fr-FR" sz="1700" dirty="0"/>
              <a:t> </a:t>
            </a:r>
            <a:r>
              <a:rPr lang="fr-FR" sz="1700" dirty="0" err="1"/>
              <a:t>Khouang</a:t>
            </a:r>
            <a:endParaRPr lang="fr-FR" sz="1700" dirty="0"/>
          </a:p>
          <a:p>
            <a:r>
              <a:rPr lang="fr-FR" sz="1700" dirty="0"/>
              <a:t>Et au sud, Champassak ; </a:t>
            </a:r>
            <a:r>
              <a:rPr lang="fr-FR" sz="1700" u="sng" dirty="0"/>
              <a:t>Capitale : Vientiane</a:t>
            </a:r>
          </a:p>
          <a:p>
            <a:endParaRPr lang="fr-FR" sz="1000" dirty="0"/>
          </a:p>
          <a:p>
            <a:r>
              <a:rPr lang="fr-FR" sz="1700" dirty="0"/>
              <a:t>*Conséquence….</a:t>
            </a:r>
          </a:p>
          <a:p>
            <a:r>
              <a:rPr lang="fr-FR" sz="1700" dirty="0"/>
              <a:t>Sur le haut-Mékong, les Français, maîtres de la rive gauche, lorgnent sur les Etats Chan de la rive droite Créant ainsi des tensions avec les Britanniques</a:t>
            </a:r>
          </a:p>
          <a:p>
            <a:endParaRPr lang="fr-FR" sz="1000" dirty="0"/>
          </a:p>
          <a:p>
            <a:r>
              <a:rPr lang="fr-FR" sz="1700" dirty="0"/>
              <a:t>*Toutefois, pour la GB et la France</a:t>
            </a:r>
          </a:p>
          <a:p>
            <a:r>
              <a:rPr lang="fr-FR" sz="1700" dirty="0"/>
              <a:t>Trouver un accord…</a:t>
            </a:r>
          </a:p>
          <a:p>
            <a:r>
              <a:rPr lang="fr-FR" sz="1700" dirty="0"/>
              <a:t>a) Délimiter leurs conquêtes</a:t>
            </a:r>
          </a:p>
          <a:p>
            <a:r>
              <a:rPr lang="fr-FR" sz="1700" dirty="0"/>
              <a:t>b) Et sceller le sort du Siam…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8ACFB92-B97E-40C8-0634-89D525BF57A3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8E70192-1127-8618-6F54-0000232451BB}"/>
              </a:ext>
            </a:extLst>
          </p:cNvPr>
          <p:cNvSpPr/>
          <p:nvPr/>
        </p:nvSpPr>
        <p:spPr>
          <a:xfrm>
            <a:off x="3884615" y="412447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0492F51-255C-519A-5252-E819B1EB0A48}"/>
              </a:ext>
            </a:extLst>
          </p:cNvPr>
          <p:cNvSpPr/>
          <p:nvPr/>
        </p:nvSpPr>
        <p:spPr>
          <a:xfrm>
            <a:off x="4129219" y="412447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E71A63-B05C-06CE-672C-15FE8ED91F68}"/>
              </a:ext>
            </a:extLst>
          </p:cNvPr>
          <p:cNvSpPr/>
          <p:nvPr/>
        </p:nvSpPr>
        <p:spPr>
          <a:xfrm>
            <a:off x="4373823" y="4124474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EE0A91-0BEF-D618-465E-8AAB2836CCC2}"/>
              </a:ext>
            </a:extLst>
          </p:cNvPr>
          <p:cNvSpPr/>
          <p:nvPr/>
        </p:nvSpPr>
        <p:spPr>
          <a:xfrm>
            <a:off x="4091972" y="432536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2291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67070-46FD-58C3-5BE0-EBDF72C1B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BD3104E7-276E-911B-73D5-561021CC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7D565AE-242D-E2CB-91BA-16001C70DE06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F0706430-B240-4DF4-31D2-E97DBEDBA2EE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DE52C4-A208-468C-DD78-EFDA8A905893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D03D2DF-34B9-5069-8DC2-A4D7A53A3562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E3F421-2CD3-5D4B-20AD-873A178D03A6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95BA52D-65E4-CF37-DCC7-ED488F583A0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4776615-F6F5-DD2B-FC3A-704DFF53C710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110449-4E8C-BD76-AEB1-0AB5A8B8D2B4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7316375-4F41-899E-7AF7-D993B029C9CF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EBC276B-8C5D-E5C9-D39D-E5902A2C80CF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8DED732-805C-5924-CF25-E06B09EC6623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05D4F48-450D-508F-D9CC-E2EE9DA01D73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55A3013-558D-72F1-B4E8-E213AA08557C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5C5ECEA-A19C-2375-B838-E2A115B4D09F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25586D0-342C-13F1-E0A2-3B1BA53A6821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6A9211-FDA6-00F3-CB8E-3D1D07496193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8263FB1-5F0F-8196-F328-F9B55ECFEEB8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4AA44B1-FAE2-4A27-2902-FCDE9EC01CBA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C07638-6AE3-F99F-4BC1-C4DF6EB1801F}"/>
              </a:ext>
            </a:extLst>
          </p:cNvPr>
          <p:cNvCxnSpPr>
            <a:cxnSpLocks/>
            <a:endCxn id="24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BDCD337-AF69-B8D1-4B55-8195D8198E65}"/>
              </a:ext>
            </a:extLst>
          </p:cNvPr>
          <p:cNvSpPr/>
          <p:nvPr/>
        </p:nvSpPr>
        <p:spPr>
          <a:xfrm>
            <a:off x="7447031" y="2639290"/>
            <a:ext cx="395914" cy="335241"/>
          </a:xfrm>
          <a:prstGeom prst="ellipse">
            <a:avLst/>
          </a:prstGeom>
          <a:solidFill>
            <a:srgbClr val="E1F7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7BE4C4E-7A6E-251C-E3FC-7E74FC9FF4C2}"/>
              </a:ext>
            </a:extLst>
          </p:cNvPr>
          <p:cNvSpPr/>
          <p:nvPr/>
        </p:nvSpPr>
        <p:spPr>
          <a:xfrm>
            <a:off x="6298891" y="1772665"/>
            <a:ext cx="395914" cy="335241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979F864-AA45-B63B-589F-A052892BD487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4C938ED-B096-217B-3DED-A7FC4EC8A6B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56CE3EF-ADC2-36F0-DB5B-7657C15EA10C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4DE62784-9B3B-E72F-E2F3-D4BC02D2559B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9EA69DD-B613-BDEB-0D69-B66C51CBAA68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93347F-0025-2A51-CC5E-4A4035BB8FFA}"/>
              </a:ext>
            </a:extLst>
          </p:cNvPr>
          <p:cNvSpPr/>
          <p:nvPr/>
        </p:nvSpPr>
        <p:spPr>
          <a:xfrm>
            <a:off x="75681" y="102046"/>
            <a:ext cx="4969305" cy="6161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6) 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1893-1896 : Tensions puis accord franco-britannique : Le </a:t>
            </a:r>
            <a:r>
              <a:rPr lang="fr-FR" sz="1600" b="1" dirty="0"/>
              <a:t>Siam reste indépendant et devient un Etat-tampon entre la Birmanie britannique et l’Indochine française</a:t>
            </a: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dirty="0"/>
          </a:p>
          <a:p>
            <a:r>
              <a:rPr lang="fr-FR" sz="1700" dirty="0"/>
              <a:t>6) 1896 : Accord franco-britannique sur le Siam</a:t>
            </a:r>
          </a:p>
          <a:p>
            <a:r>
              <a:rPr lang="fr-FR" sz="1700" dirty="0"/>
              <a:t>Deux décisions…</a:t>
            </a:r>
          </a:p>
          <a:p>
            <a:endParaRPr lang="fr-FR" sz="1000" dirty="0"/>
          </a:p>
          <a:p>
            <a:r>
              <a:rPr lang="fr-FR" sz="1700" dirty="0"/>
              <a:t>a) Pas de conquête du Siam, </a:t>
            </a:r>
            <a:r>
              <a:rPr lang="fr-FR" sz="1600" dirty="0"/>
              <a:t>qui devient un Etat-tampon</a:t>
            </a:r>
          </a:p>
          <a:p>
            <a:r>
              <a:rPr lang="fr-FR" sz="1700" dirty="0"/>
              <a:t>Entre Birmanie britannique et Indochine française</a:t>
            </a:r>
          </a:p>
          <a:p>
            <a:endParaRPr lang="fr-FR" sz="1000" dirty="0"/>
          </a:p>
          <a:p>
            <a:r>
              <a:rPr lang="fr-FR" sz="1700" dirty="0"/>
              <a:t>b) Un Siam indépendant ; Mais…</a:t>
            </a:r>
          </a:p>
          <a:p>
            <a:r>
              <a:rPr lang="fr-FR" sz="1700" u="sng" dirty="0"/>
              <a:t>Sous protection britannique </a:t>
            </a:r>
          </a:p>
          <a:p>
            <a:r>
              <a:rPr lang="fr-FR" sz="1700" dirty="0"/>
              <a:t>Et partagé en deux zones d’influences…</a:t>
            </a:r>
          </a:p>
          <a:p>
            <a:r>
              <a:rPr lang="fr-FR" sz="1700" dirty="0"/>
              <a:t>*Zone britannique dans l’ex-Lan Na</a:t>
            </a:r>
          </a:p>
          <a:p>
            <a:r>
              <a:rPr lang="fr-FR" sz="1700" dirty="0"/>
              <a:t>*Zone française à l’est ; Et entre les deux…</a:t>
            </a:r>
          </a:p>
          <a:p>
            <a:r>
              <a:rPr lang="fr-FR" sz="1700" dirty="0"/>
              <a:t>*Le bassin du Ménam et Bangkok sont neutralisés</a:t>
            </a:r>
          </a:p>
          <a:p>
            <a:r>
              <a:rPr lang="fr-FR" sz="1700" dirty="0"/>
              <a:t>NB : 1855-56 : Traités inégaux du Siam : Avec la GB</a:t>
            </a:r>
          </a:p>
          <a:p>
            <a:r>
              <a:rPr lang="fr-FR" sz="1700" dirty="0"/>
              <a:t>Puis avec la France et les EU</a:t>
            </a:r>
          </a:p>
          <a:p>
            <a:endParaRPr lang="fr-FR" sz="1700" dirty="0"/>
          </a:p>
          <a:p>
            <a:r>
              <a:rPr lang="fr-FR" sz="1700" dirty="0"/>
              <a:t>*1896 : Le sort du Siam étant fixé</a:t>
            </a:r>
          </a:p>
          <a:p>
            <a:r>
              <a:rPr lang="fr-FR" sz="1700" dirty="0"/>
              <a:t>Les conflits et la course au drapeau peuvent cesser</a:t>
            </a:r>
          </a:p>
          <a:p>
            <a:endParaRPr lang="fr-FR" sz="1700" dirty="0"/>
          </a:p>
          <a:p>
            <a:r>
              <a:rPr lang="fr-FR" sz="1700" dirty="0"/>
              <a:t>Et laisser la place aux fixations des frontières</a:t>
            </a:r>
          </a:p>
          <a:p>
            <a:r>
              <a:rPr lang="fr-FR" sz="1700" dirty="0"/>
              <a:t>Et à l’organisation des territoires conquis…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B38C21-6B60-4C09-DAC5-DB8BB81EB951}"/>
              </a:ext>
            </a:extLst>
          </p:cNvPr>
          <p:cNvSpPr/>
          <p:nvPr/>
        </p:nvSpPr>
        <p:spPr>
          <a:xfrm>
            <a:off x="3346129" y="3336071"/>
            <a:ext cx="254309" cy="235496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798E70B-C464-D659-CB79-AFBB3C03AE4E}"/>
              </a:ext>
            </a:extLst>
          </p:cNvPr>
          <p:cNvSpPr/>
          <p:nvPr/>
        </p:nvSpPr>
        <p:spPr>
          <a:xfrm>
            <a:off x="3925507" y="3549208"/>
            <a:ext cx="254309" cy="235496"/>
          </a:xfrm>
          <a:prstGeom prst="ellipse">
            <a:avLst/>
          </a:prstGeom>
          <a:solidFill>
            <a:srgbClr val="E1F7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E8AAA2B-E9E5-8401-29FB-2D09529501C6}"/>
              </a:ext>
            </a:extLst>
          </p:cNvPr>
          <p:cNvSpPr/>
          <p:nvPr/>
        </p:nvSpPr>
        <p:spPr>
          <a:xfrm>
            <a:off x="4750612" y="4124474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84D972-3B82-2C04-97D4-6D590DA9CD03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0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EDAD-695E-29CF-240F-5D83D539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95703-2108-26C6-7E56-0666EF2CFA8B}"/>
              </a:ext>
            </a:extLst>
          </p:cNvPr>
          <p:cNvSpPr/>
          <p:nvPr/>
        </p:nvSpPr>
        <p:spPr>
          <a:xfrm>
            <a:off x="172872" y="102046"/>
            <a:ext cx="4662556" cy="57252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7) 1897-1909 : La fixation des frontières</a:t>
            </a:r>
          </a:p>
          <a:p>
            <a:pPr>
              <a:lnSpc>
                <a:spcPct val="107000"/>
              </a:lnSpc>
            </a:pPr>
            <a:endParaRPr lang="fr-FR" sz="8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1897-1899 : Le Tonkin passe sous contrôle français et Hanoi, capitale de l’Union ; </a:t>
            </a:r>
            <a:r>
              <a:rPr lang="fr-FR" sz="1600" b="1" dirty="0"/>
              <a:t>Le protectorat du Laos intègre l’Union indochinoise</a:t>
            </a: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dirty="0"/>
          </a:p>
          <a:p>
            <a:r>
              <a:rPr lang="fr-FR" sz="1700" dirty="0"/>
              <a:t>7) 1897-1909 : La fixation des frontières</a:t>
            </a:r>
          </a:p>
          <a:p>
            <a:r>
              <a:rPr lang="fr-FR" sz="1700" dirty="0"/>
              <a:t>En quatre temps…</a:t>
            </a:r>
          </a:p>
          <a:p>
            <a:endParaRPr lang="fr-FR" sz="1700" dirty="0"/>
          </a:p>
          <a:p>
            <a:r>
              <a:rPr lang="fr-FR" sz="1700" dirty="0"/>
              <a:t>a) 1897</a:t>
            </a:r>
          </a:p>
          <a:p>
            <a:r>
              <a:rPr lang="fr-FR" sz="1700" dirty="0"/>
              <a:t>Le Tonkin passe totalement sous contrôle français</a:t>
            </a:r>
          </a:p>
          <a:p>
            <a:r>
              <a:rPr lang="fr-FR" sz="1700" dirty="0"/>
              <a:t>Et devient le siège du pouvoir français ; Ainsi…</a:t>
            </a:r>
          </a:p>
          <a:p>
            <a:endParaRPr lang="fr-FR" sz="1700" dirty="0"/>
          </a:p>
          <a:p>
            <a:r>
              <a:rPr lang="fr-FR" sz="1700" dirty="0"/>
              <a:t>- A Hué, l’empereur </a:t>
            </a:r>
            <a:r>
              <a:rPr lang="fr-FR" sz="1700" u="sng" dirty="0"/>
              <a:t>Thanh Thai</a:t>
            </a:r>
            <a:r>
              <a:rPr lang="fr-FR" sz="1700" dirty="0"/>
              <a:t> (1889)</a:t>
            </a:r>
          </a:p>
          <a:p>
            <a:r>
              <a:rPr lang="fr-FR" sz="1700" dirty="0"/>
              <a:t>Ne règne plus que sur l’Annam</a:t>
            </a:r>
          </a:p>
          <a:p>
            <a:endParaRPr lang="fr-FR" sz="1700" dirty="0"/>
          </a:p>
          <a:p>
            <a:r>
              <a:rPr lang="fr-FR" sz="1700" dirty="0"/>
              <a:t>- 1902 : Le gouverneur général quitte Saïgon</a:t>
            </a:r>
          </a:p>
          <a:p>
            <a:r>
              <a:rPr lang="fr-FR" sz="1700" dirty="0"/>
              <a:t>Et s’installe à Hanoi</a:t>
            </a:r>
          </a:p>
          <a:p>
            <a:endParaRPr lang="fr-FR" sz="1700" dirty="0"/>
          </a:p>
          <a:p>
            <a:r>
              <a:rPr lang="fr-FR" sz="1700" dirty="0"/>
              <a:t>NB : 1897 : Quatre villes</a:t>
            </a:r>
          </a:p>
          <a:p>
            <a:r>
              <a:rPr lang="fr-FR" sz="1700" dirty="0"/>
              <a:t>Hanoi, Haiphong, </a:t>
            </a:r>
            <a:r>
              <a:rPr lang="fr-FR" sz="1700" dirty="0" err="1"/>
              <a:t>Tourane</a:t>
            </a:r>
            <a:r>
              <a:rPr lang="fr-FR" sz="1700" dirty="0"/>
              <a:t> et Saïgon</a:t>
            </a:r>
          </a:p>
          <a:p>
            <a:r>
              <a:rPr lang="fr-FR" sz="1700" dirty="0"/>
              <a:t>Elevées au rang de municipalités françaises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8CA0B3A8-DD17-4D8D-5EDA-9348246D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4B52D78-1DB5-CA75-C1B2-EF4D029AAFF7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9675DCA-A9EF-5A0A-C99A-1CBB9DD767A7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E25F1D-303E-773C-6E4C-0F175AE63298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EF0C91E-ACF7-369F-C184-AE8168484F4B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31DBAEC-4438-F348-6EE2-9A4ABBB4D924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3E0C414-F4EF-A870-B06D-A09D490FD27D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537EB69-B543-6ED2-B953-12FE78272BB3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929CDF-85C3-3492-79AA-98D5B4CD5359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527C96E-0301-5516-BFBA-5B2DBFF9453E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DB5E661-8365-3A41-677A-8EE131A4757F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1C94F1D-B797-42E2-D5D8-79F9170723E3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790892C-991E-152A-E6EF-296694AC6BB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F1D925E-2A1C-F680-8962-2959216FFD31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51EB115-D474-BB00-B63D-621E87D61DC4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AC3546C4-6DC7-FF85-A157-4D9C38D9A7BC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10C7C17-778A-5190-9DC9-84A8C042D1A7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052D3B1-413F-4F86-B90E-8BF92DC34A3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7B3972F-C972-DF64-F194-ABBE0E508020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D78D28A-56E3-714D-7D96-45121C80B08F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0F0D7AA-A9F3-AFF2-56B3-862EF727650A}"/>
              </a:ext>
            </a:extLst>
          </p:cNvPr>
          <p:cNvCxnSpPr>
            <a:cxnSpLocks/>
            <a:endCxn id="24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7074732-4A8C-B3BC-D786-CB85599BA308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B4D9628-5C9B-C810-0E6B-18F9ABB78DA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8F1A84F-71B2-EA55-AEA5-DAC2087E3493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8324C287-1E86-0D49-5D1C-BA7C7BA829B9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8851092-D49E-234B-9B43-F260DC69DD22}"/>
              </a:ext>
            </a:extLst>
          </p:cNvPr>
          <p:cNvSpPr/>
          <p:nvPr/>
        </p:nvSpPr>
        <p:spPr>
          <a:xfrm>
            <a:off x="8902367" y="28129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7562E6D-8001-19AC-7A5B-57F390A94E21}"/>
              </a:ext>
            </a:extLst>
          </p:cNvPr>
          <p:cNvSpPr/>
          <p:nvPr/>
        </p:nvSpPr>
        <p:spPr>
          <a:xfrm>
            <a:off x="8468001" y="14533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285A751-F21F-FEEE-E958-804648B4F00F}"/>
              </a:ext>
            </a:extLst>
          </p:cNvPr>
          <p:cNvSpPr/>
          <p:nvPr/>
        </p:nvSpPr>
        <p:spPr>
          <a:xfrm>
            <a:off x="2458140" y="50070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EB0B0AE-66F1-CFA1-DA66-05257FD10EF7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BAF8F1F-3D79-BA22-A72D-1B01542CB387}"/>
              </a:ext>
            </a:extLst>
          </p:cNvPr>
          <p:cNvSpPr/>
          <p:nvPr/>
        </p:nvSpPr>
        <p:spPr>
          <a:xfrm>
            <a:off x="6334060" y="3582071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A59071F1-8105-F5E5-E788-A829AEB62876}"/>
              </a:ext>
            </a:extLst>
          </p:cNvPr>
          <p:cNvSpPr/>
          <p:nvPr/>
        </p:nvSpPr>
        <p:spPr>
          <a:xfrm>
            <a:off x="8292466" y="146330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4442C83-62A0-EE05-617F-CB78E5519FC0}"/>
              </a:ext>
            </a:extLst>
          </p:cNvPr>
          <p:cNvSpPr/>
          <p:nvPr/>
        </p:nvSpPr>
        <p:spPr>
          <a:xfrm>
            <a:off x="8527543" y="436465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0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29F4B-61C2-E755-0E57-37202683E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FC2A81-C34D-A615-6303-00AE23B96911}"/>
              </a:ext>
            </a:extLst>
          </p:cNvPr>
          <p:cNvSpPr/>
          <p:nvPr/>
        </p:nvSpPr>
        <p:spPr>
          <a:xfrm>
            <a:off x="172872" y="102046"/>
            <a:ext cx="4662556" cy="32372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1897-1899 : Le Tonkin passe sous contrôle français et Hanoi, capitale de l’Union ; </a:t>
            </a:r>
            <a:r>
              <a:rPr lang="fr-FR" sz="1600" b="1" dirty="0"/>
              <a:t>Le protectorat du Laos intègre l’Union indochinoise</a:t>
            </a: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dirty="0"/>
          </a:p>
          <a:p>
            <a:r>
              <a:rPr lang="fr-FR" sz="1700" dirty="0"/>
              <a:t>b) 1899 : Le protectorat du Laos (1893)</a:t>
            </a:r>
          </a:p>
          <a:p>
            <a:r>
              <a:rPr lang="fr-FR" sz="1700" dirty="0"/>
              <a:t>Rejoint l’Union indochinoise</a:t>
            </a:r>
            <a:endParaRPr lang="fr-FR" sz="1700" u="sng" dirty="0"/>
          </a:p>
          <a:p>
            <a:r>
              <a:rPr lang="fr-FR" sz="1700" dirty="0"/>
              <a:t>Mais la France ne s’arrête pas là…</a:t>
            </a:r>
          </a:p>
          <a:p>
            <a:endParaRPr lang="fr-FR" sz="1700" dirty="0"/>
          </a:p>
          <a:p>
            <a:r>
              <a:rPr lang="fr-FR" sz="1700" dirty="0"/>
              <a:t>*Le Siam indépendant reste malgré cela</a:t>
            </a:r>
          </a:p>
          <a:p>
            <a:r>
              <a:rPr lang="fr-FR" sz="1700" dirty="0"/>
              <a:t>Soumis aux volontés franco-britanniques</a:t>
            </a:r>
          </a:p>
          <a:p>
            <a:endParaRPr lang="fr-FR" sz="1700" dirty="0"/>
          </a:p>
          <a:p>
            <a:r>
              <a:rPr lang="fr-FR" sz="1700" dirty="0"/>
              <a:t>*Ainsi…</a:t>
            </a:r>
          </a:p>
        </p:txBody>
      </p:sp>
      <p:pic>
        <p:nvPicPr>
          <p:cNvPr id="7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113E564C-4E6C-F940-A040-6ADEED01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CEA838E-9120-048A-B636-6DAD2CB92869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F1B0D06D-4B9F-07DC-95A6-787C1148060E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B09585D-7A02-BAFF-8782-0F3046B54E35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2A0FE81-5212-7E79-FB34-1E345C50050A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42B77BA-04CD-25BE-93A0-771CA0C10762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26FA1F8-3DA4-DA68-32CB-53FE9D7870F9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400768E5-901B-A999-E6AC-32E588BB4174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3F369BF-6BE0-FB6A-F8B8-5BD76AD60993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8582731-5C2A-973F-6C19-34DC565DC5F6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2B00185-250F-342F-5E20-CA75635CB90F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E26374A-9E31-70DA-A7FA-040654C76144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D6CA5E2-26A2-0423-1D2F-3A8796253D8F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923F6AF-B97F-7344-007C-947AC04CECDB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4E636F85-081B-3BE6-8A71-CA35AD27791D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E017A07-178C-52BE-711F-F8C3C76B4EAA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A527D4A-84A9-275B-C1E3-74A843E5029E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41FF4A7-7B5A-3F8A-290E-4F379C7B017F}"/>
              </a:ext>
            </a:extLst>
          </p:cNvPr>
          <p:cNvCxnSpPr>
            <a:cxnSpLocks/>
            <a:endCxn id="44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35150FD-85B6-E5D1-5885-D24B73077399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2530590-31AC-E18C-93B6-93E24CB78420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D638728-69D4-8DF0-C9D3-9DFEA571AF22}"/>
              </a:ext>
            </a:extLst>
          </p:cNvPr>
          <p:cNvCxnSpPr>
            <a:cxnSpLocks/>
            <a:endCxn id="53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B57E4AC5-69D9-E88D-33DA-E37AC06862BA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63189F3-FA98-E5B2-B81F-857793500E7D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D48A48F0-7200-8589-CD63-AC9806F76C90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D1945E6B-6144-8830-A437-17838A418043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C32413C-6753-B898-24D0-3D57FAA494D9}"/>
              </a:ext>
            </a:extLst>
          </p:cNvPr>
          <p:cNvSpPr/>
          <p:nvPr/>
        </p:nvSpPr>
        <p:spPr>
          <a:xfrm>
            <a:off x="8902367" y="281293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4552A09-803A-DACC-3DAA-F5F92F44DCFF}"/>
              </a:ext>
            </a:extLst>
          </p:cNvPr>
          <p:cNvSpPr/>
          <p:nvPr/>
        </p:nvSpPr>
        <p:spPr>
          <a:xfrm>
            <a:off x="8468001" y="145339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F8D58AE-702B-F9DB-2D80-420B3E9BC811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9F6A9F7-AE45-5829-A015-730E0F20E67C}"/>
              </a:ext>
            </a:extLst>
          </p:cNvPr>
          <p:cNvSpPr/>
          <p:nvPr/>
        </p:nvSpPr>
        <p:spPr>
          <a:xfrm>
            <a:off x="6334060" y="3582071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BFF18FB-9734-472D-39BB-938AABB197E1}"/>
              </a:ext>
            </a:extLst>
          </p:cNvPr>
          <p:cNvSpPr/>
          <p:nvPr/>
        </p:nvSpPr>
        <p:spPr>
          <a:xfrm>
            <a:off x="8292466" y="14633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39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FC8-9A58-B92F-231C-EF7D8212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A6D7E593-8BE5-0FA9-353E-0C6667D05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0485A29-42BA-04D9-C996-8579189E7E14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CE83EF0-2995-7DB9-4B2A-BE90A90FCF9F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6E243E-2C97-3908-0240-66DECAEA3726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AC57A2-D488-A7D7-07FA-1431E3310B78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C33088-8149-8BE2-AB22-5A5427BB9E78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4ADA5644-9FA6-48C1-E8E5-F4A36AC487E7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DC960D-FD98-EF21-9294-037E1F7BB05A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5ACD8F-5A22-EBE9-2628-5799B1C7F00F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79F648B-A81E-4817-5F0D-CEE0C26FB255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5A71E1B-CF6C-E83D-1300-6C7E26E976F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5B169CB-D941-7855-57BB-A34B430E48A8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394B305-F3D3-C0BB-F752-0E7515CA8DF3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D325DA3-A75A-D3B9-80DF-97988DB1F092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F1CA5B5-E0B0-D24D-D11A-36B1B0344CA2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F8BC969-E6BC-576D-3CBF-853A4373B2F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D5160E3C-3BD1-A577-7990-2188F9534B70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8EE8B69-D7B3-10A8-2205-768D5FFF85A5}"/>
              </a:ext>
            </a:extLst>
          </p:cNvPr>
          <p:cNvCxnSpPr>
            <a:cxnSpLocks/>
            <a:endCxn id="24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7DC67293-D0BF-414C-1683-1688335DD96D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B509A3C-A4CF-D17C-2C89-4EC9A5BC0B8A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74808E6-1480-2DD2-059F-91005D47EBD2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162D757C-A77F-0D50-6475-A90AD9EBD22E}"/>
              </a:ext>
            </a:extLst>
          </p:cNvPr>
          <p:cNvSpPr/>
          <p:nvPr/>
        </p:nvSpPr>
        <p:spPr>
          <a:xfrm>
            <a:off x="7471665" y="3657234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2BEC3CF-291C-3B62-2DB1-41CB9C3F8139}"/>
              </a:ext>
            </a:extLst>
          </p:cNvPr>
          <p:cNvSpPr/>
          <p:nvPr/>
        </p:nvSpPr>
        <p:spPr>
          <a:xfrm>
            <a:off x="7992624" y="3466064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46A623-F1EC-9007-63B5-28B8186B20D6}"/>
              </a:ext>
            </a:extLst>
          </p:cNvPr>
          <p:cNvSpPr/>
          <p:nvPr/>
        </p:nvSpPr>
        <p:spPr>
          <a:xfrm>
            <a:off x="6754121" y="576312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3C34A3B-1E46-40CD-8BD2-A3E5ABF8BD3A}"/>
              </a:ext>
            </a:extLst>
          </p:cNvPr>
          <p:cNvSpPr/>
          <p:nvPr/>
        </p:nvSpPr>
        <p:spPr>
          <a:xfrm>
            <a:off x="6992827" y="1974272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921A167-F04B-678C-A4F0-7AC2B9F1AAF3}"/>
              </a:ext>
            </a:extLst>
          </p:cNvPr>
          <p:cNvCxnSpPr>
            <a:cxnSpLocks/>
            <a:endCxn id="32" idx="5"/>
          </p:cNvCxnSpPr>
          <p:nvPr/>
        </p:nvCxnSpPr>
        <p:spPr>
          <a:xfrm flipH="1" flipV="1">
            <a:off x="6916192" y="5934596"/>
            <a:ext cx="146183" cy="397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D1EB212-3DE8-5744-D4B5-E73DD4B605A6}"/>
              </a:ext>
            </a:extLst>
          </p:cNvPr>
          <p:cNvCxnSpPr>
            <a:cxnSpLocks/>
          </p:cNvCxnSpPr>
          <p:nvPr/>
        </p:nvCxnSpPr>
        <p:spPr>
          <a:xfrm flipV="1">
            <a:off x="7182705" y="6135487"/>
            <a:ext cx="69548" cy="122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BF7A0E55-AA68-EB3C-B75E-4E1FE09734C9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AA969DA-07D0-C304-8C96-F59CD2E466D1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7633736" y="3828705"/>
            <a:ext cx="387544" cy="3251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BD3B741-76DE-ABBE-2215-025549A56B60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8087563" y="3666955"/>
            <a:ext cx="849" cy="45752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DDF88070-19F5-59D3-0FCB-E9953AF0824C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1CF5BF-1AA0-FD5D-EA87-4D6747C987F5}"/>
              </a:ext>
            </a:extLst>
          </p:cNvPr>
          <p:cNvSpPr/>
          <p:nvPr/>
        </p:nvSpPr>
        <p:spPr>
          <a:xfrm>
            <a:off x="73607" y="107988"/>
            <a:ext cx="4879580" cy="670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1902-1909 :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L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 Siam cède des territoires :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Dans le haut-Mékong au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Laos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; Au sud, Battambang et </a:t>
            </a:r>
            <a:r>
              <a:rPr lang="fr-FR" sz="1600" b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Siem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Reap 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 Cambodge ;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Au nord de la péninsule malaise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les sultanats de </a:t>
            </a:r>
            <a:r>
              <a:rPr lang="fr-FR" sz="1600" b="1" dirty="0"/>
              <a:t>Perlis, Kedah, Kelantan et Terengganu passent sous protectorat britannique</a:t>
            </a:r>
          </a:p>
          <a:p>
            <a:endParaRPr lang="fr-FR" sz="1700" dirty="0"/>
          </a:p>
          <a:p>
            <a:r>
              <a:rPr lang="fr-FR" sz="1700" dirty="0"/>
              <a:t>c) 1902-07 : Entente cordiale oblige (1904), le Siam Doit céder de nouveaux territoires à la France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Des portions de la rive droite du Mékong au Laos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Au sud, </a:t>
            </a:r>
            <a:r>
              <a:rPr lang="fr-FR" sz="1700" dirty="0"/>
              <a:t>Battambang et </a:t>
            </a:r>
            <a:r>
              <a:rPr lang="fr-FR" sz="1700" dirty="0" err="1"/>
              <a:t>Siem</a:t>
            </a:r>
            <a:r>
              <a:rPr lang="fr-FR" sz="1700" dirty="0"/>
              <a:t> Reap au Cambodge</a:t>
            </a:r>
          </a:p>
          <a:p>
            <a:endParaRPr lang="fr-FR" sz="1000" dirty="0"/>
          </a:p>
          <a:p>
            <a:r>
              <a:rPr lang="fr-FR" sz="1700" dirty="0"/>
              <a:t>NB : Petit aparté…</a:t>
            </a:r>
          </a:p>
          <a:p>
            <a:r>
              <a:rPr lang="fr-FR" sz="1700" dirty="0"/>
              <a:t>*1795 : Le Siam avait pris Battambang et </a:t>
            </a:r>
            <a:r>
              <a:rPr lang="fr-FR" sz="1700" dirty="0" err="1"/>
              <a:t>Siem</a:t>
            </a:r>
            <a:r>
              <a:rPr lang="fr-FR" sz="1700" dirty="0"/>
              <a:t> Reap au Cambodge</a:t>
            </a:r>
          </a:p>
          <a:p>
            <a:r>
              <a:rPr lang="fr-FR" sz="1700" dirty="0"/>
              <a:t>*1867 : Le Siam a reconnu le protectorat français sur le Cambodge, en échange de ces deux provinces *Conflit frontalier actuel depuis 2008 ; Et enfin…</a:t>
            </a:r>
          </a:p>
          <a:p>
            <a:endParaRPr lang="fr-FR" sz="1700" dirty="0"/>
          </a:p>
          <a:p>
            <a:r>
              <a:rPr lang="fr-FR" sz="1700" dirty="0"/>
              <a:t>d) 1909 : 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 nord de la péninsule malaise</a:t>
            </a:r>
          </a:p>
          <a:p>
            <a:r>
              <a:rPr lang="fr-FR" sz="1700" dirty="0"/>
              <a:t>Les sultanats de </a:t>
            </a:r>
            <a:r>
              <a:rPr lang="fr-FR" sz="1600" dirty="0"/>
              <a:t>Perlis, Kedah, Kelantan et Terengganu</a:t>
            </a:r>
          </a:p>
          <a:p>
            <a:r>
              <a:rPr lang="fr-FR" sz="1700" dirty="0"/>
              <a:t>Jusque là vassaux du Siam, passent sous contrôle britannique (un résident), sans toutefois intégrer</a:t>
            </a:r>
          </a:p>
          <a:p>
            <a:r>
              <a:rPr lang="fr-FR" sz="1700" dirty="0"/>
              <a:t>La Fédération des Etats malais, fondée en 1896</a:t>
            </a:r>
          </a:p>
          <a:p>
            <a:r>
              <a:rPr lang="fr-FR" sz="1700" dirty="0"/>
              <a:t>NB : Toutes les frontières actuelles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2C1124F-5FFF-2DC0-01BE-25CB078AEA6D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12472D5-F24C-3555-E0F3-0895E0F25535}"/>
              </a:ext>
            </a:extLst>
          </p:cNvPr>
          <p:cNvSpPr/>
          <p:nvPr/>
        </p:nvSpPr>
        <p:spPr>
          <a:xfrm>
            <a:off x="7034568" y="2022301"/>
            <a:ext cx="99087" cy="1048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BA4857F-A8E7-2D7C-278F-A628D9A1213F}"/>
              </a:ext>
            </a:extLst>
          </p:cNvPr>
          <p:cNvSpPr/>
          <p:nvPr/>
        </p:nvSpPr>
        <p:spPr>
          <a:xfrm>
            <a:off x="8109584" y="3248062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6764947-6598-5267-1936-C16A8A65DDCC}"/>
              </a:ext>
            </a:extLst>
          </p:cNvPr>
          <p:cNvSpPr/>
          <p:nvPr/>
        </p:nvSpPr>
        <p:spPr>
          <a:xfrm>
            <a:off x="8151325" y="3296091"/>
            <a:ext cx="99087" cy="1048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C788DD1-ECFF-A4D5-BBDD-2C8160C7976E}"/>
              </a:ext>
            </a:extLst>
          </p:cNvPr>
          <p:cNvSpPr/>
          <p:nvPr/>
        </p:nvSpPr>
        <p:spPr>
          <a:xfrm>
            <a:off x="4664789" y="2175164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037FD9C-DD5E-CAEF-3965-4AD8EF84E09D}"/>
              </a:ext>
            </a:extLst>
          </p:cNvPr>
          <p:cNvSpPr/>
          <p:nvPr/>
        </p:nvSpPr>
        <p:spPr>
          <a:xfrm>
            <a:off x="4706530" y="2223193"/>
            <a:ext cx="99087" cy="1048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3D2F08D-A1F5-45F7-9930-988422584715}"/>
              </a:ext>
            </a:extLst>
          </p:cNvPr>
          <p:cNvSpPr/>
          <p:nvPr/>
        </p:nvSpPr>
        <p:spPr>
          <a:xfrm>
            <a:off x="4576002" y="244532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35C07A0-3DDE-CF79-5EDE-1EFB3CE324D3}"/>
              </a:ext>
            </a:extLst>
          </p:cNvPr>
          <p:cNvSpPr/>
          <p:nvPr/>
        </p:nvSpPr>
        <p:spPr>
          <a:xfrm>
            <a:off x="7203897" y="593459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5501760-7CBA-9A26-FD5D-29F61CE19BCA}"/>
              </a:ext>
            </a:extLst>
          </p:cNvPr>
          <p:cNvSpPr/>
          <p:nvPr/>
        </p:nvSpPr>
        <p:spPr>
          <a:xfrm>
            <a:off x="3838201" y="464552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2712CBE-64C9-5428-1A6E-D85527E55972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A88DFCF-B54D-482F-7E99-9E2B0C130CCD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0DEAC42-8317-0507-3D40-A39DB17322F8}"/>
              </a:ext>
            </a:extLst>
          </p:cNvPr>
          <p:cNvSpPr/>
          <p:nvPr/>
        </p:nvSpPr>
        <p:spPr>
          <a:xfrm>
            <a:off x="8902367" y="281293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CB12B86-3760-8D5A-56D5-411162ADB69D}"/>
              </a:ext>
            </a:extLst>
          </p:cNvPr>
          <p:cNvSpPr/>
          <p:nvPr/>
        </p:nvSpPr>
        <p:spPr>
          <a:xfrm>
            <a:off x="8468001" y="145339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266F65F-1791-519A-E1EE-FA9610C8F592}"/>
              </a:ext>
            </a:extLst>
          </p:cNvPr>
          <p:cNvSpPr/>
          <p:nvPr/>
        </p:nvSpPr>
        <p:spPr>
          <a:xfrm>
            <a:off x="8292466" y="14633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37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6E6E-2C96-3161-3186-9D046497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42645C-A64E-D647-E748-37C0BD614340}"/>
              </a:ext>
            </a:extLst>
          </p:cNvPr>
          <p:cNvSpPr/>
          <p:nvPr/>
        </p:nvSpPr>
        <p:spPr>
          <a:xfrm>
            <a:off x="159223" y="152191"/>
            <a:ext cx="7347046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*1907 : Les frontières de l’Union indochinoise sont fixées ; Mais…</a:t>
            </a:r>
          </a:p>
          <a:p>
            <a:endParaRPr lang="fr-FR" sz="1700" dirty="0"/>
          </a:p>
          <a:p>
            <a:r>
              <a:rPr lang="fr-FR" sz="1700" dirty="0"/>
              <a:t>*1908 : 1</a:t>
            </a:r>
            <a:r>
              <a:rPr lang="fr-FR" sz="1700" baseline="30000" dirty="0"/>
              <a:t>er</a:t>
            </a:r>
            <a:r>
              <a:rPr lang="fr-FR" sz="1700" dirty="0"/>
              <a:t> soulèvement nationaliste, durement réprimé</a:t>
            </a:r>
          </a:p>
          <a:p>
            <a:r>
              <a:rPr lang="fr-FR" sz="1700" dirty="0"/>
              <a:t>Puis retour au calme ; A suivre…</a:t>
            </a:r>
          </a:p>
          <a:p>
            <a:endParaRPr lang="fr-FR" sz="1700" dirty="0"/>
          </a:p>
          <a:p>
            <a:r>
              <a:rPr lang="fr-FR" sz="1700" dirty="0"/>
              <a:t>*Chapitre </a:t>
            </a:r>
            <a:r>
              <a:rPr lang="fr-FR" sz="1700" i="1" dirty="0"/>
              <a:t>Conquête européenne de l’Asie orientale</a:t>
            </a:r>
            <a:r>
              <a:rPr lang="fr-FR" sz="1700" dirty="0"/>
              <a:t> terminé (ouf !)</a:t>
            </a:r>
          </a:p>
          <a:p>
            <a:r>
              <a:rPr lang="fr-FR" sz="1700" dirty="0"/>
              <a:t>NB : Reste la conquête étasunienne des Philippines (1898-1901) ; A suivre…</a:t>
            </a:r>
          </a:p>
          <a:p>
            <a:endParaRPr lang="fr-FR" sz="1700" dirty="0"/>
          </a:p>
          <a:p>
            <a:r>
              <a:rPr lang="fr-FR" sz="1700" dirty="0"/>
              <a:t>Reprenons de la hauteur…</a:t>
            </a:r>
          </a:p>
        </p:txBody>
      </p:sp>
      <p:pic>
        <p:nvPicPr>
          <p:cNvPr id="9218" name="Picture 2" descr="C:\Users\Christophe\Pictures\My Scans\2016-02 (févr.)\scan0014.jpg">
            <a:extLst>
              <a:ext uri="{FF2B5EF4-FFF2-40B4-BE49-F238E27FC236}">
                <a16:creationId xmlns:a16="http://schemas.microsoft.com/office/drawing/2014/main" id="{D8047B94-06F4-BE42-AF94-E701F415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09" y="0"/>
            <a:ext cx="4362968" cy="66737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A6ED75D-0F51-FD06-74DC-3B846CD1B0AB}"/>
              </a:ext>
            </a:extLst>
          </p:cNvPr>
          <p:cNvSpPr/>
          <p:nvPr/>
        </p:nvSpPr>
        <p:spPr>
          <a:xfrm>
            <a:off x="9851292" y="1244798"/>
            <a:ext cx="310987" cy="288834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D7C3D7-31C2-5E2F-C5E7-2FE6EB23B2AB}"/>
              </a:ext>
            </a:extLst>
          </p:cNvPr>
          <p:cNvSpPr/>
          <p:nvPr/>
        </p:nvSpPr>
        <p:spPr>
          <a:xfrm>
            <a:off x="8819158" y="2337405"/>
            <a:ext cx="310987" cy="288834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63B10E-A850-D439-CE34-10F2AF6C3A35}"/>
              </a:ext>
            </a:extLst>
          </p:cNvPr>
          <p:cNvSpPr/>
          <p:nvPr/>
        </p:nvSpPr>
        <p:spPr>
          <a:xfrm>
            <a:off x="9695799" y="4484859"/>
            <a:ext cx="310987" cy="288834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4C49C46-72EF-F59A-2997-E8B9693F93C0}"/>
              </a:ext>
            </a:extLst>
          </p:cNvPr>
          <p:cNvSpPr/>
          <p:nvPr/>
        </p:nvSpPr>
        <p:spPr>
          <a:xfrm>
            <a:off x="10384722" y="2850023"/>
            <a:ext cx="310987" cy="288834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368B78-B863-B10E-FF2A-42B56EAA786F}"/>
              </a:ext>
            </a:extLst>
          </p:cNvPr>
          <p:cNvSpPr/>
          <p:nvPr/>
        </p:nvSpPr>
        <p:spPr>
          <a:xfrm>
            <a:off x="8105999" y="3792071"/>
            <a:ext cx="310987" cy="28883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D260F46-1AFA-759B-0023-27668EBE9E59}"/>
              </a:ext>
            </a:extLst>
          </p:cNvPr>
          <p:cNvSpPr/>
          <p:nvPr/>
        </p:nvSpPr>
        <p:spPr>
          <a:xfrm>
            <a:off x="9911846" y="1332741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34C8C15-3C6F-66A7-69E2-B4479ED555A6}"/>
              </a:ext>
            </a:extLst>
          </p:cNvPr>
          <p:cNvSpPr/>
          <p:nvPr/>
        </p:nvSpPr>
        <p:spPr>
          <a:xfrm>
            <a:off x="10289783" y="1466218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E642C24-F486-1081-15E0-01A20D1217A9}"/>
              </a:ext>
            </a:extLst>
          </p:cNvPr>
          <p:cNvSpPr/>
          <p:nvPr/>
        </p:nvSpPr>
        <p:spPr>
          <a:xfrm>
            <a:off x="10684986" y="3038411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21C7E5D-99A5-4D3C-89E9-E2DD21D6CD19}"/>
              </a:ext>
            </a:extLst>
          </p:cNvPr>
          <p:cNvSpPr/>
          <p:nvPr/>
        </p:nvSpPr>
        <p:spPr>
          <a:xfrm>
            <a:off x="10193792" y="4819270"/>
            <a:ext cx="310987" cy="28883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8501D0-539A-93EF-DCFF-8594806A92CF}"/>
              </a:ext>
            </a:extLst>
          </p:cNvPr>
          <p:cNvSpPr/>
          <p:nvPr/>
        </p:nvSpPr>
        <p:spPr>
          <a:xfrm>
            <a:off x="7950505" y="1199220"/>
            <a:ext cx="310987" cy="28883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FC208DA-AB68-4889-F0B9-0E72952461E6}"/>
              </a:ext>
            </a:extLst>
          </p:cNvPr>
          <p:cNvSpPr/>
          <p:nvPr/>
        </p:nvSpPr>
        <p:spPr>
          <a:xfrm>
            <a:off x="11427703" y="1318700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5CF07-3EBB-15C0-13DB-A5906EFD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CD212-5D26-8D30-2FE9-8E6C45299325}"/>
              </a:ext>
            </a:extLst>
          </p:cNvPr>
          <p:cNvSpPr/>
          <p:nvPr/>
        </p:nvSpPr>
        <p:spPr>
          <a:xfrm>
            <a:off x="145579" y="131974"/>
            <a:ext cx="4678372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1881-1909 : L’Indochine conquise et partagée entre la Birmanie britannique à l’ouest et l’Union indochinoise française à l’est ; Au centre, le Siam indépendant devient un Etat-tampon entre Britanniques et Français</a:t>
            </a:r>
            <a:endParaRPr lang="fr-FR" sz="18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B20CE2B-9771-93D6-D425-66761438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2129AB1-C91E-A019-2EA7-3294C8A31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1196D7-219B-286E-BF2E-E28887287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8E2BB41-9173-1E80-6504-5CF56DB3E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816CC79D-F554-C7F7-7326-2001928E6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2" name="Ellipse 101">
            <a:extLst>
              <a:ext uri="{FF2B5EF4-FFF2-40B4-BE49-F238E27FC236}">
                <a16:creationId xmlns:a16="http://schemas.microsoft.com/office/drawing/2014/main" id="{ADC84C41-7EA1-5EBF-79EC-887D00E90A6C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3393B91-6DA7-AC41-5B02-65C90AF5795E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58727655-36BF-1615-A2C7-F8D03DF04BF2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623166C7-D1B2-EE63-4DE5-BE220D116FF3}"/>
              </a:ext>
            </a:extLst>
          </p:cNvPr>
          <p:cNvCxnSpPr>
            <a:cxnSpLocks/>
            <a:endCxn id="104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3FD4D9BB-D079-42EF-A605-DC4128249C3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840165E8-E345-E8BD-1425-DC1F801F283C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2F715AFB-313A-D332-CE10-4F807B159E01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A6DA4827-78CC-F343-4958-A57E1C2A46CA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C3B117FC-B36B-C523-FB1B-D443C68CAA0C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9D62B489-F38B-778F-24FE-2AC602A32C4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78C2AD25-1A09-910A-A560-6C50DAC0B3AA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91C8038-CD22-8103-AE75-5E018AE7097B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00FA2CE-1C5C-955F-3089-2DCDEC3335C3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2F811E5-B284-7DA8-9945-56DD7F3B5DCF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295080C4-90ED-4DD2-FC54-BB9BF722E850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F8684089-D9AB-0016-7571-71E908A3703B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5B1C944D-EEE5-8EF2-124D-7CFBA83E92A8}"/>
              </a:ext>
            </a:extLst>
          </p:cNvPr>
          <p:cNvCxnSpPr>
            <a:cxnSpLocks/>
            <a:stCxn id="114" idx="3"/>
            <a:endCxn id="113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D13B6D2-5263-B5A0-105B-C0DFCC759F58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2D16780-D664-A956-21A7-D35134A36808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5D5BD5C-55A9-1776-5ADF-DFE65680B37D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DC9E7B2E-221D-266D-27E4-98EBBB954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25" name="Ellipse 124">
            <a:extLst>
              <a:ext uri="{FF2B5EF4-FFF2-40B4-BE49-F238E27FC236}">
                <a16:creationId xmlns:a16="http://schemas.microsoft.com/office/drawing/2014/main" id="{0C0BE34C-8D1F-450A-3468-02F69C9B4A9E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BFBE6205-47CD-6DFA-0171-668C5D52BAEA}"/>
              </a:ext>
            </a:extLst>
          </p:cNvPr>
          <p:cNvCxnSpPr>
            <a:cxnSpLocks/>
            <a:stCxn id="125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5DF55216-A1D6-8641-37B8-E11B0AABD8DD}"/>
              </a:ext>
            </a:extLst>
          </p:cNvPr>
          <p:cNvCxnSpPr>
            <a:cxnSpLocks/>
            <a:stCxn id="125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E46C4D4C-262D-B463-78FE-65388BC7A01A}"/>
              </a:ext>
            </a:extLst>
          </p:cNvPr>
          <p:cNvCxnSpPr>
            <a:cxnSpLocks/>
            <a:stCxn id="125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2CA15405-DDB6-C84A-8DB6-2783663F09CB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C0239B40-B1B6-CA8C-47F3-01E79AD732E8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53434B6-13C6-CCAD-6BEA-E45C8720711C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95F8D08-776B-444C-8D86-9E25818FFA70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10564DFB-4579-FE0F-93D1-7D18182EBB05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F525DED9-4C3E-68DC-FEC6-31EF923B2908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715D7957-F0F6-0754-E557-A1F2D73D9ABC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A12DBF05-8D85-F1D2-9480-943B8A284A0A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803038A-6279-33F0-F242-3BDAF552E95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F5B6C88-6756-0136-1086-3F18FB1F7B15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0C37E083-4FBC-6800-8EFC-09173E0A9453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3F40E660-7C30-2C26-4EE7-CEEF4E8F7148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8D27B1E9-11E5-1E0D-9302-E931D58E8835}"/>
              </a:ext>
            </a:extLst>
          </p:cNvPr>
          <p:cNvCxnSpPr>
            <a:cxnSpLocks/>
            <a:endCxn id="14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EDA152DF-30CB-638A-12D9-C9D1D482A501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93C2CA25-4375-CBEA-FFB1-9D51AEB5EDB6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5D6D96D4-7189-DF6B-8255-BE2F9E752E9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8AF31B55-AF6E-036C-12E7-0EC0187623EB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C60646C-028D-B45A-D744-470D8BDCFA05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F6C3914B-291D-9370-87AC-9F71BFC3FB50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D827931C-6A41-2A1D-C3AF-E872C3A3728E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E3680262-3A74-CBE6-5809-81C30B515949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3BF3B47-EB1E-7049-429C-36AD9240BCC3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7F8124A1-4AD1-BB09-B78B-3215D2D35CF4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1FCA8AB8-8C97-BE6E-48FF-A1B8E0059BC0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91440D2F-3934-4220-21A9-DE723CFAF023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DDF145CA-B282-2F91-1700-1A45C9E3D17D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8D3B6A20-1CEE-292B-2CC8-C6602CEFFAAF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395B4DD-9243-575E-18B2-49AD09AB2065}"/>
              </a:ext>
            </a:extLst>
          </p:cNvPr>
          <p:cNvSpPr/>
          <p:nvPr/>
        </p:nvSpPr>
        <p:spPr>
          <a:xfrm>
            <a:off x="8246782" y="2968895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D59A04F3-A1F5-C4AE-9CAE-A352B84F5ED8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F352E3FA-7CE7-06CC-CCDF-C2C1CC6BC171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B3942434-8392-08F8-3FCD-672DC83A0658}"/>
              </a:ext>
            </a:extLst>
          </p:cNvPr>
          <p:cNvCxnSpPr>
            <a:cxnSpLocks/>
            <a:endCxn id="158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8100A465-5BC8-B1FE-8092-36D5FBA707FE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CD882A58-E9BC-2388-3A7C-3B8654334DF3}"/>
              </a:ext>
            </a:extLst>
          </p:cNvPr>
          <p:cNvCxnSpPr>
            <a:cxnSpLocks/>
            <a:stCxn id="132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B184720A-BA0B-1AA7-F72E-D8387FBFB4AF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C91D98A8-1416-C5B8-CACA-8BC448F47126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E54A240E-F5B2-A73C-6476-6BE0EFCBFD7A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FE21885B-2775-1A61-543F-2088E3BA481C}"/>
              </a:ext>
            </a:extLst>
          </p:cNvPr>
          <p:cNvCxnSpPr>
            <a:cxnSpLocks/>
            <a:endCxn id="133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3DA26A5C-D8D1-609B-E22D-C6767C14B05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0AEEE0F-62D5-210C-5C6B-618A65ACB41F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7B157001-3044-ADD2-F6B5-1A1E1452B637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94C5E3F-1973-151A-DD87-2FD68BBC014B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D90DFFBB-DF33-0E3C-6676-37550DC16ECF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E0D52E7-09FB-F38A-8447-05F486BA7638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C070EAF1-5BD4-4692-E76F-A29B815F334A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01F26E86-4328-6F44-DA90-C41FF3542445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D959AFED-7CE6-E060-18DB-4A9BAFD1912E}"/>
              </a:ext>
            </a:extLst>
          </p:cNvPr>
          <p:cNvCxnSpPr>
            <a:cxnSpLocks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Ellipse 184">
            <a:extLst>
              <a:ext uri="{FF2B5EF4-FFF2-40B4-BE49-F238E27FC236}">
                <a16:creationId xmlns:a16="http://schemas.microsoft.com/office/drawing/2014/main" id="{D6BAFD8D-0256-46B3-90DB-16901933FD20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69C5A107-1E08-05BD-FAC4-2A69A8BDF7A4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>
            <a:extLst>
              <a:ext uri="{FF2B5EF4-FFF2-40B4-BE49-F238E27FC236}">
                <a16:creationId xmlns:a16="http://schemas.microsoft.com/office/drawing/2014/main" id="{DE24C250-20D1-FB3C-BA38-3C4E3963B1CC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4A016D67-CDDF-6525-E646-113BD3050F3B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BB9C6570-6136-B2EC-E07E-A542169BCE7F}"/>
              </a:ext>
            </a:extLst>
          </p:cNvPr>
          <p:cNvCxnSpPr>
            <a:cxnSpLocks/>
            <a:endCxn id="187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17A0C2C1-5860-F4CC-C9ED-38CD25427B25}"/>
              </a:ext>
            </a:extLst>
          </p:cNvPr>
          <p:cNvCxnSpPr>
            <a:cxnSpLocks/>
            <a:endCxn id="188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7604D29B-E61F-5945-C954-9365289A5F6A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4808040-DB3C-B289-9A66-951AFCDE73E8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ED65E37-C3A1-CF3A-AEEE-1E3EF1524155}"/>
              </a:ext>
            </a:extLst>
          </p:cNvPr>
          <p:cNvSpPr/>
          <p:nvPr/>
        </p:nvSpPr>
        <p:spPr>
          <a:xfrm>
            <a:off x="8888594" y="2976266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8E83C393-8E36-2589-21AD-88DBCEE4B9DB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F40CC412-3C98-C59D-6DBE-D7D4CDDD0A33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C6F6E863-AABC-347A-31EA-9D40CD44A398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062F64CF-B478-3524-E36D-D561735A7BA3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7B2FD1B1-EF27-A692-16F8-E42109A6977B}"/>
              </a:ext>
            </a:extLst>
          </p:cNvPr>
          <p:cNvSpPr/>
          <p:nvPr/>
        </p:nvSpPr>
        <p:spPr>
          <a:xfrm>
            <a:off x="8819844" y="334864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576ADC2-0323-57AE-C036-0AF8F0B31DFD}"/>
              </a:ext>
            </a:extLst>
          </p:cNvPr>
          <p:cNvSpPr/>
          <p:nvPr/>
        </p:nvSpPr>
        <p:spPr>
          <a:xfrm>
            <a:off x="8661102" y="3619781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F592663-F081-1780-8D31-A43A0B6E2A6F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96" name="Rectangle 5395">
            <a:extLst>
              <a:ext uri="{FF2B5EF4-FFF2-40B4-BE49-F238E27FC236}">
                <a16:creationId xmlns:a16="http://schemas.microsoft.com/office/drawing/2014/main" id="{494316CA-552D-1059-4DC0-95322545A134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397" name="Rectangle 5396">
            <a:extLst>
              <a:ext uri="{FF2B5EF4-FFF2-40B4-BE49-F238E27FC236}">
                <a16:creationId xmlns:a16="http://schemas.microsoft.com/office/drawing/2014/main" id="{A6DF7B1A-B921-7A5C-2A40-B25B8B5C6E09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398" name="Rectangle 5397">
            <a:extLst>
              <a:ext uri="{FF2B5EF4-FFF2-40B4-BE49-F238E27FC236}">
                <a16:creationId xmlns:a16="http://schemas.microsoft.com/office/drawing/2014/main" id="{B5DD70B1-00C1-9CC8-69AA-45F7F5A1C959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399" name="Ellipse 5398">
            <a:extLst>
              <a:ext uri="{FF2B5EF4-FFF2-40B4-BE49-F238E27FC236}">
                <a16:creationId xmlns:a16="http://schemas.microsoft.com/office/drawing/2014/main" id="{19EB559A-DC0B-6B9C-B981-99DA34954319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00" name="Ellipse 5399">
            <a:extLst>
              <a:ext uri="{FF2B5EF4-FFF2-40B4-BE49-F238E27FC236}">
                <a16:creationId xmlns:a16="http://schemas.microsoft.com/office/drawing/2014/main" id="{071AE494-3D4B-7A07-0131-D8668A7F6061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01" name="Connecteur droit avec flèche 5400">
            <a:extLst>
              <a:ext uri="{FF2B5EF4-FFF2-40B4-BE49-F238E27FC236}">
                <a16:creationId xmlns:a16="http://schemas.microsoft.com/office/drawing/2014/main" id="{07636FE6-DEEF-39C7-00B8-C214B9B02BD8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2" name="Connecteur droit avec flèche 5401">
            <a:extLst>
              <a:ext uri="{FF2B5EF4-FFF2-40B4-BE49-F238E27FC236}">
                <a16:creationId xmlns:a16="http://schemas.microsoft.com/office/drawing/2014/main" id="{B95E9017-29B1-9BF2-7A52-97305D6DFF8A}"/>
              </a:ext>
            </a:extLst>
          </p:cNvPr>
          <p:cNvCxnSpPr>
            <a:cxnSpLocks/>
            <a:endCxn id="5400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3" name="Connecteur droit avec flèche 5402">
            <a:extLst>
              <a:ext uri="{FF2B5EF4-FFF2-40B4-BE49-F238E27FC236}">
                <a16:creationId xmlns:a16="http://schemas.microsoft.com/office/drawing/2014/main" id="{0CB19513-AE10-3E98-10B2-723EEF87D874}"/>
              </a:ext>
            </a:extLst>
          </p:cNvPr>
          <p:cNvCxnSpPr>
            <a:cxnSpLocks/>
            <a:endCxn id="5399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4" name="Ellipse 5403">
            <a:extLst>
              <a:ext uri="{FF2B5EF4-FFF2-40B4-BE49-F238E27FC236}">
                <a16:creationId xmlns:a16="http://schemas.microsoft.com/office/drawing/2014/main" id="{DE7D7EBF-7577-662C-E64A-1999CA5865D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05" name="Rectangle 5404">
            <a:extLst>
              <a:ext uri="{FF2B5EF4-FFF2-40B4-BE49-F238E27FC236}">
                <a16:creationId xmlns:a16="http://schemas.microsoft.com/office/drawing/2014/main" id="{AC4AD97C-BB42-1F8A-8BA7-EBC2D15DE34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1881-1909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406" name="Connecteur droit avec flèche 5405">
            <a:extLst>
              <a:ext uri="{FF2B5EF4-FFF2-40B4-BE49-F238E27FC236}">
                <a16:creationId xmlns:a16="http://schemas.microsoft.com/office/drawing/2014/main" id="{FB4AEBF7-29DD-1051-425C-865E5DB7C794}"/>
              </a:ext>
            </a:extLst>
          </p:cNvPr>
          <p:cNvCxnSpPr>
            <a:cxnSpLocks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7" name="Ellipse 5406">
            <a:extLst>
              <a:ext uri="{FF2B5EF4-FFF2-40B4-BE49-F238E27FC236}">
                <a16:creationId xmlns:a16="http://schemas.microsoft.com/office/drawing/2014/main" id="{23D0200D-AB64-DE1D-BE04-E413ED5018FA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08" name="Ellipse 5407">
            <a:extLst>
              <a:ext uri="{FF2B5EF4-FFF2-40B4-BE49-F238E27FC236}">
                <a16:creationId xmlns:a16="http://schemas.microsoft.com/office/drawing/2014/main" id="{F35445E8-7DD0-E934-55FB-53BD98D522AC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09" name="Ellipse 5408">
            <a:extLst>
              <a:ext uri="{FF2B5EF4-FFF2-40B4-BE49-F238E27FC236}">
                <a16:creationId xmlns:a16="http://schemas.microsoft.com/office/drawing/2014/main" id="{7DAF7938-56BD-523B-DEDB-E9F75EEFD672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0" name="Ellipse 5409">
            <a:extLst>
              <a:ext uri="{FF2B5EF4-FFF2-40B4-BE49-F238E27FC236}">
                <a16:creationId xmlns:a16="http://schemas.microsoft.com/office/drawing/2014/main" id="{657F1B66-6CC8-57A2-379F-D643629FBFA3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1" name="Ellipse 5410">
            <a:extLst>
              <a:ext uri="{FF2B5EF4-FFF2-40B4-BE49-F238E27FC236}">
                <a16:creationId xmlns:a16="http://schemas.microsoft.com/office/drawing/2014/main" id="{3A55B2FD-28BE-71E3-9F1E-26C3D40B9E28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2" name="Rectangle 5411">
            <a:extLst>
              <a:ext uri="{FF2B5EF4-FFF2-40B4-BE49-F238E27FC236}">
                <a16:creationId xmlns:a16="http://schemas.microsoft.com/office/drawing/2014/main" id="{60E6345F-8C11-D3F3-5ABA-C204A5F7E452}"/>
              </a:ext>
            </a:extLst>
          </p:cNvPr>
          <p:cNvSpPr/>
          <p:nvPr/>
        </p:nvSpPr>
        <p:spPr>
          <a:xfrm>
            <a:off x="6432769" y="2361063"/>
            <a:ext cx="2129727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3" name="Ellipse 5412">
            <a:extLst>
              <a:ext uri="{FF2B5EF4-FFF2-40B4-BE49-F238E27FC236}">
                <a16:creationId xmlns:a16="http://schemas.microsoft.com/office/drawing/2014/main" id="{37D3C5DF-8A5E-8418-7BA4-8C34EF7E1C59}"/>
              </a:ext>
            </a:extLst>
          </p:cNvPr>
          <p:cNvSpPr/>
          <p:nvPr/>
        </p:nvSpPr>
        <p:spPr>
          <a:xfrm>
            <a:off x="8623032" y="3467160"/>
            <a:ext cx="571294" cy="56683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5414" name="Ellipse 5413">
            <a:extLst>
              <a:ext uri="{FF2B5EF4-FFF2-40B4-BE49-F238E27FC236}">
                <a16:creationId xmlns:a16="http://schemas.microsoft.com/office/drawing/2014/main" id="{D836B171-1441-09F1-2320-795CCCD3519E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5" name="Ellipse 5414">
            <a:extLst>
              <a:ext uri="{FF2B5EF4-FFF2-40B4-BE49-F238E27FC236}">
                <a16:creationId xmlns:a16="http://schemas.microsoft.com/office/drawing/2014/main" id="{95D9EA81-47CE-4DAD-BF00-D00249DF5432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6" name="Ellipse 5415">
            <a:extLst>
              <a:ext uri="{FF2B5EF4-FFF2-40B4-BE49-F238E27FC236}">
                <a16:creationId xmlns:a16="http://schemas.microsoft.com/office/drawing/2014/main" id="{CB1C100F-4009-6F4C-D3BC-226F65CC9C2F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50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31" y="137814"/>
            <a:ext cx="4770348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*1859-62 : 1</a:t>
            </a:r>
            <a:r>
              <a:rPr lang="fr-FR" sz="1700" baseline="30000" dirty="0"/>
              <a:t>ère</a:t>
            </a:r>
            <a:r>
              <a:rPr lang="fr-FR" sz="1700" dirty="0"/>
              <a:t> conquête française et 1</a:t>
            </a:r>
            <a:r>
              <a:rPr lang="fr-FR" sz="1700" baseline="30000" dirty="0"/>
              <a:t>er</a:t>
            </a:r>
            <a:r>
              <a:rPr lang="fr-FR" sz="1700" dirty="0"/>
              <a:t> traité de Saïgon : Saïgon et Cochinchine françaises</a:t>
            </a:r>
          </a:p>
          <a:p>
            <a:r>
              <a:rPr lang="fr-FR" sz="1700" dirty="0"/>
              <a:t>Plus un protectorat sur la Cambodge en 1863</a:t>
            </a:r>
          </a:p>
          <a:p>
            <a:endParaRPr lang="fr-FR" sz="1700" dirty="0"/>
          </a:p>
          <a:p>
            <a:r>
              <a:rPr lang="fr-FR" sz="1700" dirty="0"/>
              <a:t>*Nov. 1873 : A Hanoi…</a:t>
            </a:r>
          </a:p>
          <a:p>
            <a:r>
              <a:rPr lang="fr-FR" sz="1700" dirty="0"/>
              <a:t>Incident commercial, puis diplomatique</a:t>
            </a:r>
          </a:p>
          <a:p>
            <a:r>
              <a:rPr lang="fr-FR" sz="1700" dirty="0"/>
              <a:t>Les troupes françaises occupent la ville</a:t>
            </a:r>
          </a:p>
          <a:p>
            <a:r>
              <a:rPr lang="fr-FR" sz="1700" dirty="0"/>
              <a:t>Et le delta du fleuve Rouge</a:t>
            </a:r>
          </a:p>
          <a:p>
            <a:r>
              <a:rPr lang="fr-FR" sz="1700" dirty="0"/>
              <a:t>*Objectif : Etablir un traité commercial</a:t>
            </a:r>
          </a:p>
          <a:p>
            <a:endParaRPr lang="fr-FR" sz="1700" dirty="0"/>
          </a:p>
          <a:p>
            <a:r>
              <a:rPr lang="fr-FR" sz="1700" dirty="0"/>
              <a:t>*Mars 1874 : 2</a:t>
            </a:r>
            <a:r>
              <a:rPr lang="fr-FR" sz="1700" baseline="30000" dirty="0"/>
              <a:t>nd</a:t>
            </a:r>
            <a:r>
              <a:rPr lang="fr-FR" sz="1700" dirty="0"/>
              <a:t> traité de Saïgon…</a:t>
            </a:r>
          </a:p>
          <a:p>
            <a:endParaRPr lang="fr-FR" sz="1000" dirty="0"/>
          </a:p>
          <a:p>
            <a:r>
              <a:rPr lang="fr-FR" sz="1700" dirty="0"/>
              <a:t>a) L’empereur du Viêt-Nam </a:t>
            </a:r>
            <a:r>
              <a:rPr lang="fr-FR" sz="1700" u="sng" dirty="0"/>
              <a:t>Tu Duc</a:t>
            </a:r>
            <a:endParaRPr lang="fr-FR" sz="1700" dirty="0"/>
          </a:p>
          <a:p>
            <a:r>
              <a:rPr lang="fr-FR" sz="1700" dirty="0"/>
              <a:t>Reconnaît la Cochinchine, colonie française</a:t>
            </a:r>
          </a:p>
          <a:p>
            <a:endParaRPr lang="fr-FR" sz="1000" dirty="0"/>
          </a:p>
          <a:p>
            <a:r>
              <a:rPr lang="fr-FR" sz="1700" dirty="0"/>
              <a:t>b) Hanoi et le Fleuve Rouge sont ouverts</a:t>
            </a:r>
          </a:p>
          <a:p>
            <a:r>
              <a:rPr lang="fr-FR" sz="1700" dirty="0"/>
              <a:t>Au commerce, ainsi que les ports</a:t>
            </a:r>
          </a:p>
          <a:p>
            <a:r>
              <a:rPr lang="fr-FR" sz="1700" dirty="0"/>
              <a:t>D’Haïphong au nord, sur le delta du fleuve rouge</a:t>
            </a:r>
          </a:p>
          <a:p>
            <a:r>
              <a:rPr lang="fr-FR" sz="1700" dirty="0"/>
              <a:t>Et de </a:t>
            </a:r>
            <a:r>
              <a:rPr lang="fr-FR" sz="1700" dirty="0" err="1"/>
              <a:t>Quy</a:t>
            </a:r>
            <a:r>
              <a:rPr lang="fr-FR" sz="1700" dirty="0"/>
              <a:t> </a:t>
            </a:r>
            <a:r>
              <a:rPr lang="fr-FR" sz="1700" dirty="0" err="1"/>
              <a:t>Nhơn</a:t>
            </a:r>
            <a:r>
              <a:rPr lang="fr-FR" sz="1700" dirty="0"/>
              <a:t> au sud…</a:t>
            </a:r>
          </a:p>
          <a:p>
            <a:endParaRPr lang="fr-FR" sz="1000" dirty="0"/>
          </a:p>
          <a:p>
            <a:r>
              <a:rPr lang="fr-FR" sz="1700" dirty="0"/>
              <a:t>*De plus…</a:t>
            </a:r>
          </a:p>
          <a:p>
            <a:r>
              <a:rPr lang="fr-FR" sz="1700" dirty="0"/>
              <a:t>c) La France impose son protectorat au Viêt-Nam 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F6F3A548-3730-878D-C327-8E587832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FE2E489-0DCD-16BE-8598-D7DDEB195557}"/>
              </a:ext>
            </a:extLst>
          </p:cNvPr>
          <p:cNvSpPr/>
          <p:nvPr/>
        </p:nvSpPr>
        <p:spPr>
          <a:xfrm>
            <a:off x="8479809" y="14371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58DD675-84B6-C977-69B7-3D690F853583}"/>
              </a:ext>
            </a:extLst>
          </p:cNvPr>
          <p:cNvSpPr/>
          <p:nvPr/>
        </p:nvSpPr>
        <p:spPr>
          <a:xfrm>
            <a:off x="8247082" y="13760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26D3D0A-EC6E-011E-005E-70B418507D18}"/>
              </a:ext>
            </a:extLst>
          </p:cNvPr>
          <p:cNvSpPr/>
          <p:nvPr/>
        </p:nvSpPr>
        <p:spPr>
          <a:xfrm>
            <a:off x="9178991" y="35008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619E35-6D6C-7343-C14B-15E26CDBCD3F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A40021B-81F9-BB48-F17F-66B2BF987225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8E8C61-8618-4DBD-D890-AD7F7700684A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2DA0434-B20C-0C09-50FA-22D0EB6493F0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B65F9C8-AEF5-A6ED-ECF7-D6C9D0A1878F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9E81DB2-0D8D-BBDE-0AA8-77E95DC0C93F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089911-FFF7-FEFB-9DD7-35C9489CF3D7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8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0291-E982-E568-6D3A-222F260F1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5CA57-8CF6-8A95-77BD-7C6FF914B9CF}"/>
              </a:ext>
            </a:extLst>
          </p:cNvPr>
          <p:cNvSpPr/>
          <p:nvPr/>
        </p:nvSpPr>
        <p:spPr>
          <a:xfrm>
            <a:off x="109140" y="137814"/>
            <a:ext cx="4678908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*Malgré ce traité…</a:t>
            </a:r>
          </a:p>
          <a:p>
            <a:r>
              <a:rPr lang="fr-FR" sz="1700" dirty="0"/>
              <a:t>Le Viêt Nam cherche à s’y soustraire…</a:t>
            </a:r>
          </a:p>
          <a:p>
            <a:endParaRPr lang="fr-FR" sz="1700" dirty="0"/>
          </a:p>
          <a:p>
            <a:r>
              <a:rPr lang="fr-FR" sz="1700" dirty="0"/>
              <a:t>Et toujours vassal de la Chine</a:t>
            </a:r>
          </a:p>
          <a:p>
            <a:r>
              <a:rPr lang="fr-FR" sz="1700" dirty="0"/>
              <a:t>Il demande son aide militaire contre la France</a:t>
            </a:r>
          </a:p>
          <a:p>
            <a:endParaRPr lang="fr-FR" sz="1700" dirty="0"/>
          </a:p>
          <a:p>
            <a:r>
              <a:rPr lang="fr-FR" sz="1700" dirty="0"/>
              <a:t>*1875 : La Chine envoie le corps des Pavillons noirs</a:t>
            </a:r>
          </a:p>
          <a:p>
            <a:r>
              <a:rPr lang="fr-FR" sz="1700" dirty="0"/>
              <a:t>NB : Milice composée d’anciens Taiping</a:t>
            </a:r>
          </a:p>
          <a:p>
            <a:endParaRPr lang="fr-FR" sz="1700" dirty="0"/>
          </a:p>
          <a:p>
            <a:r>
              <a:rPr lang="fr-FR" sz="1700" dirty="0"/>
              <a:t>*Ils harcèlent les Français sur le fleuve Rouge</a:t>
            </a:r>
          </a:p>
          <a:p>
            <a:r>
              <a:rPr lang="fr-FR" sz="1700" dirty="0"/>
              <a:t>NB : Autre objectif chinois : Mettre fin</a:t>
            </a:r>
          </a:p>
          <a:p>
            <a:r>
              <a:rPr lang="fr-FR" sz="1700" dirty="0"/>
              <a:t>Au commerce français de l’opium venu du Laos</a:t>
            </a:r>
          </a:p>
          <a:p>
            <a:endParaRPr lang="fr-FR" sz="1700" dirty="0"/>
          </a:p>
          <a:p>
            <a:r>
              <a:rPr lang="fr-FR" sz="1700" dirty="0"/>
              <a:t>*1881 : Les Français finissent par réagir…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5851678C-D4D0-2CF5-9F09-A7A031AC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16415C1-60C6-E5FE-819A-D5BC5CBBBB1B}"/>
              </a:ext>
            </a:extLst>
          </p:cNvPr>
          <p:cNvSpPr/>
          <p:nvPr/>
        </p:nvSpPr>
        <p:spPr>
          <a:xfrm>
            <a:off x="8479809" y="143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28DC015-2E05-7D07-C2CB-9EA61C530BDF}"/>
              </a:ext>
            </a:extLst>
          </p:cNvPr>
          <p:cNvSpPr/>
          <p:nvPr/>
        </p:nvSpPr>
        <p:spPr>
          <a:xfrm>
            <a:off x="8247082" y="13760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17D89F-0760-F706-33A8-257361AC0320}"/>
              </a:ext>
            </a:extLst>
          </p:cNvPr>
          <p:cNvSpPr/>
          <p:nvPr/>
        </p:nvSpPr>
        <p:spPr>
          <a:xfrm>
            <a:off x="9178991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70B4E4-A6AC-EC24-7CF8-60F767FCEFB5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AEA0139-7D3E-7E3E-7F2E-42F6B0C84B07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658F77-6D2A-9776-80C3-59092ECB1AAB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3F9E7B-554C-7FCB-45AE-A3283C731FA2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8CC9BC5-0341-811D-7A5F-D8EFD8536FAC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8F919B-5B02-DE7A-95E1-D6EFADAE9112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D411A3B-D9E8-C764-5441-A9698F5C9917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3F4A8CB-D47D-3562-968A-528622D814A2}"/>
              </a:ext>
            </a:extLst>
          </p:cNvPr>
          <p:cNvCxnSpPr>
            <a:cxnSpLocks/>
          </p:cNvCxnSpPr>
          <p:nvPr/>
        </p:nvCxnSpPr>
        <p:spPr>
          <a:xfrm flipH="1">
            <a:off x="8391098" y="969818"/>
            <a:ext cx="379657" cy="4061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59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79C2-E142-0DC9-5A75-FC381988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770163-E4B3-F5C2-5155-835986913F05}"/>
              </a:ext>
            </a:extLst>
          </p:cNvPr>
          <p:cNvSpPr/>
          <p:nvPr/>
        </p:nvSpPr>
        <p:spPr>
          <a:xfrm>
            <a:off x="109140" y="137814"/>
            <a:ext cx="4678908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*1881-1909 : En Indochine…</a:t>
            </a:r>
          </a:p>
          <a:p>
            <a:r>
              <a:rPr lang="fr-FR" sz="1700" dirty="0"/>
              <a:t>Une histoire de conquêtes…</a:t>
            </a:r>
          </a:p>
          <a:p>
            <a:endParaRPr lang="fr-FR" sz="1700" dirty="0"/>
          </a:p>
          <a:p>
            <a:r>
              <a:rPr lang="fr-FR" sz="1700" dirty="0"/>
              <a:t>Qui aboutira globalement…</a:t>
            </a:r>
          </a:p>
          <a:p>
            <a:r>
              <a:rPr lang="fr-FR" sz="1700" dirty="0"/>
              <a:t>A son partage entre la France et la GB</a:t>
            </a:r>
          </a:p>
          <a:p>
            <a:endParaRPr lang="fr-FR" sz="1700" dirty="0"/>
          </a:p>
          <a:p>
            <a:r>
              <a:rPr lang="fr-FR" sz="1700" dirty="0"/>
              <a:t>*Une histoire complexe en </a:t>
            </a:r>
            <a:r>
              <a:rPr lang="fr-FR" sz="1700" u="sng" dirty="0"/>
              <a:t>sept</a:t>
            </a:r>
            <a:r>
              <a:rPr lang="fr-FR" sz="1700" dirty="0"/>
              <a:t> temps</a:t>
            </a:r>
          </a:p>
          <a:p>
            <a:r>
              <a:rPr lang="fr-FR" sz="1700" dirty="0"/>
              <a:t>Récit… </a:t>
            </a:r>
          </a:p>
        </p:txBody>
      </p:sp>
      <p:pic>
        <p:nvPicPr>
          <p:cNvPr id="4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16C17C31-82DF-40FC-C69A-01783DBD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7389E21-8FB5-5F6A-0465-067EB04C9B33}"/>
              </a:ext>
            </a:extLst>
          </p:cNvPr>
          <p:cNvCxnSpPr>
            <a:cxnSpLocks/>
          </p:cNvCxnSpPr>
          <p:nvPr/>
        </p:nvCxnSpPr>
        <p:spPr>
          <a:xfrm flipV="1">
            <a:off x="5774170" y="1145428"/>
            <a:ext cx="35800" cy="1375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8B18133-8E9F-CEA9-7F16-376296C5C29F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00F54DF-86F4-BDEE-C2B6-5B37A9C7F1A8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698FF5C-3423-012F-AE61-DD8B90B64469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609078-2E05-8C45-4E0C-5425C0DBF1CD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B9ED9CB-5A60-3392-D8F0-C0A22F7CCAFC}"/>
              </a:ext>
            </a:extLst>
          </p:cNvPr>
          <p:cNvSpPr/>
          <p:nvPr/>
        </p:nvSpPr>
        <p:spPr>
          <a:xfrm>
            <a:off x="6643650" y="1284277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2A48CDE-2CD8-0B2C-BBA4-CC84B9C4C881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5818908" y="1384723"/>
            <a:ext cx="824742" cy="200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F097445-11C5-63EA-E540-864B18A6EA28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87657BC-0102-021C-71A5-2D77CC803C4F}"/>
              </a:ext>
            </a:extLst>
          </p:cNvPr>
          <p:cNvSpPr/>
          <p:nvPr/>
        </p:nvSpPr>
        <p:spPr>
          <a:xfrm>
            <a:off x="8165241" y="3117272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8A37514-16FE-4E5A-35F8-59B4B5B38768}"/>
              </a:ext>
            </a:extLst>
          </p:cNvPr>
          <p:cNvSpPr/>
          <p:nvPr/>
        </p:nvSpPr>
        <p:spPr>
          <a:xfrm>
            <a:off x="7577587" y="1811481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2D15625-E982-8DF1-47D1-743237449991}"/>
              </a:ext>
            </a:extLst>
          </p:cNvPr>
          <p:cNvCxnSpPr>
            <a:cxnSpLocks/>
          </p:cNvCxnSpPr>
          <p:nvPr/>
        </p:nvCxnSpPr>
        <p:spPr>
          <a:xfrm flipH="1">
            <a:off x="7386517" y="1485169"/>
            <a:ext cx="863895" cy="2639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1A4276A-7517-10C3-EF0B-9B6C126B9E2B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767465" y="2175163"/>
            <a:ext cx="492715" cy="94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508698E-4CA5-F7A0-73F5-3391020FD876}"/>
              </a:ext>
            </a:extLst>
          </p:cNvPr>
          <p:cNvCxnSpPr>
            <a:cxnSpLocks/>
          </p:cNvCxnSpPr>
          <p:nvPr/>
        </p:nvCxnSpPr>
        <p:spPr>
          <a:xfrm flipV="1">
            <a:off x="7481456" y="2175163"/>
            <a:ext cx="310350" cy="1004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3C6D270-CFC2-D3D3-605E-6709F1361E18}"/>
              </a:ext>
            </a:extLst>
          </p:cNvPr>
          <p:cNvCxnSpPr>
            <a:cxnSpLocks/>
          </p:cNvCxnSpPr>
          <p:nvPr/>
        </p:nvCxnSpPr>
        <p:spPr>
          <a:xfrm>
            <a:off x="7291578" y="1849581"/>
            <a:ext cx="94939" cy="3255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2391436-7F12-6359-972B-09C396E86F52}"/>
              </a:ext>
            </a:extLst>
          </p:cNvPr>
          <p:cNvSpPr/>
          <p:nvPr/>
        </p:nvSpPr>
        <p:spPr>
          <a:xfrm>
            <a:off x="7196639" y="1648690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00D75AC-86DF-9F96-707B-869B5BCF9E00}"/>
              </a:ext>
            </a:extLst>
          </p:cNvPr>
          <p:cNvSpPr/>
          <p:nvPr/>
        </p:nvSpPr>
        <p:spPr>
          <a:xfrm>
            <a:off x="7291578" y="217516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1EEE5AF-19CA-3B26-F295-9947B8A26DD2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7767465" y="1556194"/>
            <a:ext cx="510754" cy="3557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E58FCE49-3D27-65FB-5033-624E9ADC6D78}"/>
              </a:ext>
            </a:extLst>
          </p:cNvPr>
          <p:cNvSpPr/>
          <p:nvPr/>
        </p:nvSpPr>
        <p:spPr>
          <a:xfrm>
            <a:off x="8250412" y="1384723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5E8D72-F191-239E-4335-E01330174341}"/>
              </a:ext>
            </a:extLst>
          </p:cNvPr>
          <p:cNvSpPr/>
          <p:nvPr/>
        </p:nvSpPr>
        <p:spPr>
          <a:xfrm>
            <a:off x="6861239" y="1447799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5F1816-154E-D7A2-301F-4DD2DA6B4A3A}"/>
              </a:ext>
            </a:extLst>
          </p:cNvPr>
          <p:cNvCxnSpPr>
            <a:cxnSpLocks/>
            <a:endCxn id="34" idx="6"/>
          </p:cNvCxnSpPr>
          <p:nvPr/>
        </p:nvCxnSpPr>
        <p:spPr>
          <a:xfrm flipH="1" flipV="1">
            <a:off x="7051117" y="1548245"/>
            <a:ext cx="791828" cy="373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967A5677-903B-38A8-CD27-93330B42659F}"/>
              </a:ext>
            </a:extLst>
          </p:cNvPr>
          <p:cNvSpPr/>
          <p:nvPr/>
        </p:nvSpPr>
        <p:spPr>
          <a:xfrm>
            <a:off x="6203743" y="347888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7AF9247-E8FF-6D62-D3B9-41B97685C342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5170828" y="3131072"/>
            <a:ext cx="1060722" cy="3772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7B6D5E3-4834-EF61-8341-7D612347D2E3}"/>
              </a:ext>
            </a:extLst>
          </p:cNvPr>
          <p:cNvCxnSpPr>
            <a:cxnSpLocks/>
          </p:cNvCxnSpPr>
          <p:nvPr/>
        </p:nvCxnSpPr>
        <p:spPr>
          <a:xfrm flipV="1">
            <a:off x="5701189" y="2721685"/>
            <a:ext cx="72981" cy="591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8E54E882-C6BF-D4D6-1D9C-EEA8AAFA7B2D}"/>
              </a:ext>
            </a:extLst>
          </p:cNvPr>
          <p:cNvSpPr/>
          <p:nvPr/>
        </p:nvSpPr>
        <p:spPr>
          <a:xfrm>
            <a:off x="7471665" y="3657234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9026F58-F71A-E626-9136-3B6F63A0E265}"/>
              </a:ext>
            </a:extLst>
          </p:cNvPr>
          <p:cNvSpPr/>
          <p:nvPr/>
        </p:nvSpPr>
        <p:spPr>
          <a:xfrm>
            <a:off x="7992624" y="3466064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DA9EFB0-7E7A-6965-805F-F7688A911ADB}"/>
              </a:ext>
            </a:extLst>
          </p:cNvPr>
          <p:cNvSpPr/>
          <p:nvPr/>
        </p:nvSpPr>
        <p:spPr>
          <a:xfrm>
            <a:off x="6738589" y="5763125"/>
            <a:ext cx="189878" cy="200891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1AAB7AB-291B-60D6-2544-407CBBC5D113}"/>
              </a:ext>
            </a:extLst>
          </p:cNvPr>
          <p:cNvSpPr/>
          <p:nvPr/>
        </p:nvSpPr>
        <p:spPr>
          <a:xfrm>
            <a:off x="7224446" y="5964016"/>
            <a:ext cx="189878" cy="200891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1EEAE0C-0E82-7805-B7ED-829801AD60EA}"/>
              </a:ext>
            </a:extLst>
          </p:cNvPr>
          <p:cNvSpPr/>
          <p:nvPr/>
        </p:nvSpPr>
        <p:spPr>
          <a:xfrm>
            <a:off x="6992827" y="1974272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168BE41-897B-B30A-9999-D69EDA544484}"/>
              </a:ext>
            </a:extLst>
          </p:cNvPr>
          <p:cNvCxnSpPr>
            <a:cxnSpLocks/>
            <a:endCxn id="41" idx="5"/>
          </p:cNvCxnSpPr>
          <p:nvPr/>
        </p:nvCxnSpPr>
        <p:spPr>
          <a:xfrm flipH="1" flipV="1">
            <a:off x="6900660" y="5934596"/>
            <a:ext cx="146183" cy="397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1131574-C022-C169-CFB1-635066B28658}"/>
              </a:ext>
            </a:extLst>
          </p:cNvPr>
          <p:cNvCxnSpPr>
            <a:cxnSpLocks/>
            <a:endCxn id="42" idx="3"/>
          </p:cNvCxnSpPr>
          <p:nvPr/>
        </p:nvCxnSpPr>
        <p:spPr>
          <a:xfrm flipV="1">
            <a:off x="7182705" y="6135487"/>
            <a:ext cx="69548" cy="122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F173A9B8-9FB4-FC0E-F3F0-A7E02823813C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4EBBFAB-BCA2-92D6-535B-E02F3FA0D5A6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7633736" y="3828705"/>
            <a:ext cx="387544" cy="3251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FA44758-642F-C1C8-917B-948322AA35CD}"/>
              </a:ext>
            </a:extLst>
          </p:cNvPr>
          <p:cNvCxnSpPr>
            <a:cxnSpLocks/>
            <a:endCxn id="40" idx="4"/>
          </p:cNvCxnSpPr>
          <p:nvPr/>
        </p:nvCxnSpPr>
        <p:spPr>
          <a:xfrm flipH="1" flipV="1">
            <a:off x="8087563" y="3666955"/>
            <a:ext cx="849" cy="45752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4039B5DF-4D88-62FD-ACC9-DF8DD731FCB3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4AFE220-3BAF-8CE5-C499-D61D6A0530CB}"/>
              </a:ext>
            </a:extLst>
          </p:cNvPr>
          <p:cNvSpPr/>
          <p:nvPr/>
        </p:nvSpPr>
        <p:spPr>
          <a:xfrm>
            <a:off x="8902367" y="281293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06DEB4C-A1F1-6D88-91E0-CAF03C60AB61}"/>
              </a:ext>
            </a:extLst>
          </p:cNvPr>
          <p:cNvSpPr/>
          <p:nvPr/>
        </p:nvSpPr>
        <p:spPr>
          <a:xfrm>
            <a:off x="8468001" y="145339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3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5C25-464F-2333-C1A2-892B980E3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FFA113-55B2-C9FE-4BAA-8F195B747D52}"/>
              </a:ext>
            </a:extLst>
          </p:cNvPr>
          <p:cNvSpPr/>
          <p:nvPr/>
        </p:nvSpPr>
        <p:spPr>
          <a:xfrm>
            <a:off x="172872" y="137814"/>
            <a:ext cx="4664175" cy="6444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 1881-1885 : Victoire française contre la Chine et 2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: Fin de la vassalité chinoise et protectorat français du Viêt-Nam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r>
              <a:rPr lang="fr-FR" sz="1700" dirty="0"/>
              <a:t>1) 1881-83 : L’expédition du Tonkin…</a:t>
            </a:r>
          </a:p>
          <a:p>
            <a:endParaRPr lang="fr-FR" sz="1700" u="sng" dirty="0"/>
          </a:p>
          <a:p>
            <a:r>
              <a:rPr lang="fr-FR" sz="1700" dirty="0"/>
              <a:t>*1881 : </a:t>
            </a:r>
            <a:r>
              <a:rPr lang="fr-FR" sz="1700" u="sng" dirty="0"/>
              <a:t>Jules Ferry</a:t>
            </a:r>
            <a:r>
              <a:rPr lang="fr-FR" sz="1700" dirty="0"/>
              <a:t> envoie </a:t>
            </a:r>
            <a:r>
              <a:rPr lang="fr-FR" sz="1600" dirty="0"/>
              <a:t>trois canonnières et 700 hommes, c</a:t>
            </a:r>
            <a:r>
              <a:rPr lang="fr-FR" sz="1700" dirty="0"/>
              <a:t>ommandés par </a:t>
            </a:r>
            <a:r>
              <a:rPr lang="fr-FR" sz="1700" u="sng" dirty="0"/>
              <a:t>le capitaine Henri Rivière</a:t>
            </a:r>
          </a:p>
          <a:p>
            <a:endParaRPr lang="fr-FR" sz="1700" dirty="0"/>
          </a:p>
          <a:p>
            <a:r>
              <a:rPr lang="fr-FR" sz="1700" dirty="0"/>
              <a:t>*Avril 1882 : Hanoi est prise ; Mais…</a:t>
            </a:r>
          </a:p>
          <a:p>
            <a:r>
              <a:rPr lang="fr-FR" sz="1700" dirty="0"/>
              <a:t>*Mai 1883</a:t>
            </a:r>
          </a:p>
          <a:p>
            <a:r>
              <a:rPr lang="fr-FR" sz="1700" dirty="0"/>
              <a:t>Les Pavillons noirs l’encerclent et Rivière est tué</a:t>
            </a:r>
          </a:p>
          <a:p>
            <a:endParaRPr lang="fr-FR" sz="1700" dirty="0"/>
          </a:p>
          <a:p>
            <a:r>
              <a:rPr lang="fr-FR" sz="1700" dirty="0"/>
              <a:t>*Août 1883 : </a:t>
            </a:r>
            <a:r>
              <a:rPr lang="fr-FR" sz="1700" u="sng" dirty="0"/>
              <a:t>L’amiral Courbet</a:t>
            </a:r>
            <a:r>
              <a:rPr lang="fr-FR" sz="1700" dirty="0"/>
              <a:t> bombarde Hué</a:t>
            </a:r>
          </a:p>
          <a:p>
            <a:r>
              <a:rPr lang="fr-FR" sz="1700" dirty="0"/>
              <a:t>Le Viêt Nam est vaincu</a:t>
            </a:r>
          </a:p>
          <a:p>
            <a:endParaRPr lang="fr-FR" sz="1700" dirty="0"/>
          </a:p>
          <a:p>
            <a:r>
              <a:rPr lang="fr-FR" sz="1700" dirty="0"/>
              <a:t>*Août 1883 : Par le traité de Hué</a:t>
            </a:r>
          </a:p>
          <a:p>
            <a:r>
              <a:rPr lang="fr-FR" sz="1700" dirty="0"/>
              <a:t>NB : L’empereur Tu Duc est mort en juillet</a:t>
            </a:r>
          </a:p>
          <a:p>
            <a:r>
              <a:rPr lang="fr-FR" sz="1700" dirty="0"/>
              <a:t>Le traité de 1874 est confirmé…</a:t>
            </a:r>
          </a:p>
          <a:p>
            <a:r>
              <a:rPr lang="fr-FR" sz="1700" dirty="0"/>
              <a:t>- Protectorat français sur le Tonkin occupé</a:t>
            </a:r>
          </a:p>
          <a:p>
            <a:r>
              <a:rPr lang="fr-FR" sz="1700" dirty="0"/>
              <a:t>- Protectorat également sur l’Annam</a:t>
            </a:r>
          </a:p>
          <a:p>
            <a:r>
              <a:rPr lang="fr-FR" sz="1700" dirty="0"/>
              <a:t>Qui conserve toutefois une totale autonomie</a:t>
            </a:r>
          </a:p>
          <a:p>
            <a:endParaRPr lang="fr-FR" sz="1700" dirty="0"/>
          </a:p>
          <a:p>
            <a:r>
              <a:rPr lang="fr-FR" sz="1700" dirty="0"/>
              <a:t>*Mais la Chine rejette ce traité…</a:t>
            </a:r>
          </a:p>
        </p:txBody>
      </p:sp>
      <p:pic>
        <p:nvPicPr>
          <p:cNvPr id="10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8E92B229-FA92-442A-CF6A-224386AE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5198032-A298-06D5-32B1-24DA7B8FE928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8370007" y="1480417"/>
            <a:ext cx="400748" cy="4315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D2DD7AE-48FD-9077-CEFF-895B763588E3}"/>
              </a:ext>
            </a:extLst>
          </p:cNvPr>
          <p:cNvSpPr/>
          <p:nvPr/>
        </p:nvSpPr>
        <p:spPr>
          <a:xfrm>
            <a:off x="8479809" y="143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F4CF8BC-6D82-7DC9-F996-6BF4367DB05B}"/>
              </a:ext>
            </a:extLst>
          </p:cNvPr>
          <p:cNvSpPr/>
          <p:nvPr/>
        </p:nvSpPr>
        <p:spPr>
          <a:xfrm>
            <a:off x="8247082" y="13760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EC3800A-664E-EED7-1DC6-3C6AE748A67C}"/>
              </a:ext>
            </a:extLst>
          </p:cNvPr>
          <p:cNvSpPr/>
          <p:nvPr/>
        </p:nvSpPr>
        <p:spPr>
          <a:xfrm>
            <a:off x="9178991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EBD0ADA-3612-3134-6D3B-9250D5286196}"/>
              </a:ext>
            </a:extLst>
          </p:cNvPr>
          <p:cNvCxnSpPr>
            <a:cxnSpLocks/>
          </p:cNvCxnSpPr>
          <p:nvPr/>
        </p:nvCxnSpPr>
        <p:spPr>
          <a:xfrm flipH="1">
            <a:off x="8391098" y="969818"/>
            <a:ext cx="379657" cy="4061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B75EE61D-F8DF-4456-BA96-F80D3FBC9EA3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230C55A-22FD-B49A-1326-08F7D7C26FDC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5000A67-3C14-3087-B624-3BA01ECFE468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131274-4657-F62E-FFBA-5C0CFF4D4D1B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9BED6AC-5BB7-ECF7-5EEB-C183C1689F41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2D401F8-BCCA-E526-EEEE-AB44CB3CA21A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1D1B172-DDC4-B541-37A0-8FB259C38AE9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DDD1B1D-5CEC-C97B-B4C9-5B27BC42287B}"/>
              </a:ext>
            </a:extLst>
          </p:cNvPr>
          <p:cNvCxnSpPr>
            <a:cxnSpLocks/>
          </p:cNvCxnSpPr>
          <p:nvPr/>
        </p:nvCxnSpPr>
        <p:spPr>
          <a:xfrm flipH="1">
            <a:off x="8791078" y="2520794"/>
            <a:ext cx="531929" cy="2008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80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DA8E-45FA-EC5C-29D9-9C21DB47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F59F07-EC65-823C-0796-4E2F844CE5A7}"/>
              </a:ext>
            </a:extLst>
          </p:cNvPr>
          <p:cNvSpPr/>
          <p:nvPr/>
        </p:nvSpPr>
        <p:spPr>
          <a:xfrm>
            <a:off x="172872" y="137814"/>
            <a:ext cx="5445608" cy="60072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 1881-1885 : Victoire française contre la Chine et 2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: Fin de la vassalité chinoise et protectorat français du Viêt-Nam</a:t>
            </a:r>
          </a:p>
          <a:p>
            <a:endParaRPr lang="fr-FR" sz="1700" dirty="0"/>
          </a:p>
          <a:p>
            <a:r>
              <a:rPr lang="fr-FR" sz="1700" dirty="0"/>
              <a:t>*A partir de l’automne 1883, le conflit s’étend à la Chine </a:t>
            </a:r>
          </a:p>
          <a:p>
            <a:endParaRPr lang="fr-FR" sz="1000" dirty="0"/>
          </a:p>
          <a:p>
            <a:r>
              <a:rPr lang="fr-FR" sz="1700" dirty="0"/>
              <a:t>*Automne 1883 : Les Chinois envahissent le Tonkin</a:t>
            </a:r>
          </a:p>
          <a:p>
            <a:r>
              <a:rPr lang="fr-FR" sz="1700" dirty="0"/>
              <a:t>Avant d’être vaincus au nord de Hanoi </a:t>
            </a:r>
            <a:r>
              <a:rPr lang="fr-FR" sz="1600" dirty="0"/>
              <a:t>en mars 1884</a:t>
            </a:r>
          </a:p>
          <a:p>
            <a:endParaRPr lang="fr-FR" sz="1700" dirty="0"/>
          </a:p>
          <a:p>
            <a:r>
              <a:rPr lang="fr-FR" sz="1700" dirty="0"/>
              <a:t>*Après une nouvelle attaque chinoise en juin 1884</a:t>
            </a:r>
          </a:p>
          <a:p>
            <a:r>
              <a:rPr lang="fr-FR" sz="1700" dirty="0"/>
              <a:t>Août 1884-mars 1885 : La guerre reprend sur deux fronts…</a:t>
            </a:r>
          </a:p>
          <a:p>
            <a:endParaRPr lang="fr-FR" sz="1700" dirty="0"/>
          </a:p>
          <a:p>
            <a:r>
              <a:rPr lang="fr-FR" sz="1700" dirty="0"/>
              <a:t>a) Alors qu’au Tonkin, les Français parviennent à contenir</a:t>
            </a:r>
          </a:p>
          <a:p>
            <a:r>
              <a:rPr lang="fr-FR" sz="1700" dirty="0"/>
              <a:t>Les attaques chinoises contre Hanoi et le delta…</a:t>
            </a:r>
          </a:p>
          <a:p>
            <a:endParaRPr lang="fr-FR" sz="1700" dirty="0"/>
          </a:p>
          <a:p>
            <a:r>
              <a:rPr lang="fr-FR" sz="1700" dirty="0"/>
              <a:t>b) En Chine, la flotte française bombarde les ports</a:t>
            </a:r>
          </a:p>
          <a:p>
            <a:r>
              <a:rPr lang="fr-FR" sz="1700" dirty="0"/>
              <a:t>Et à </a:t>
            </a:r>
            <a:r>
              <a:rPr lang="fr-FR" sz="1700" dirty="0" err="1"/>
              <a:t>Fou-Tchéou</a:t>
            </a:r>
            <a:r>
              <a:rPr lang="fr-FR" sz="1700" dirty="0"/>
              <a:t>, elle détruit la flotte chinoise</a:t>
            </a:r>
          </a:p>
          <a:p>
            <a:endParaRPr lang="fr-FR" sz="1700" dirty="0"/>
          </a:p>
          <a:p>
            <a:r>
              <a:rPr lang="fr-FR" sz="1700" dirty="0"/>
              <a:t>NB : Victoire française malgré </a:t>
            </a:r>
            <a:r>
              <a:rPr lang="fr-FR" sz="1700" i="1" dirty="0"/>
              <a:t>la retraite de Lang Son</a:t>
            </a:r>
          </a:p>
          <a:p>
            <a:r>
              <a:rPr lang="fr-FR" sz="1700" dirty="0"/>
              <a:t>Ce qui entraine à Paris </a:t>
            </a:r>
            <a:r>
              <a:rPr lang="fr-FR" sz="1700" u="sng" dirty="0"/>
              <a:t>la chute du gouvernement </a:t>
            </a:r>
            <a:r>
              <a:rPr lang="fr-FR" sz="1700" i="1" u="sng" dirty="0"/>
              <a:t>colonialiste</a:t>
            </a:r>
            <a:r>
              <a:rPr lang="fr-FR" sz="1700" u="sng" dirty="0"/>
              <a:t> de Jules Ferry</a:t>
            </a:r>
          </a:p>
          <a:p>
            <a:endParaRPr lang="fr-FR" sz="1700" dirty="0"/>
          </a:p>
          <a:p>
            <a:r>
              <a:rPr lang="fr-FR" sz="1700" dirty="0"/>
              <a:t>*Avril 1885 : La Chine reconnait sa défaite…</a:t>
            </a:r>
          </a:p>
        </p:txBody>
      </p:sp>
      <p:pic>
        <p:nvPicPr>
          <p:cNvPr id="4" name="Image 3" descr="Une image contenant texte, carte, atlas, Police&#10;&#10;Le contenu généré par l’IA peut être incorrect.">
            <a:extLst>
              <a:ext uri="{FF2B5EF4-FFF2-40B4-BE49-F238E27FC236}">
                <a16:creationId xmlns:a16="http://schemas.microsoft.com/office/drawing/2014/main" id="{16A0E97C-BCFB-B9E1-9FEA-FE5849DEC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80" y="137814"/>
            <a:ext cx="6349847" cy="42332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ABA831D-00E5-DAD4-D169-4750DB0277F1}"/>
              </a:ext>
            </a:extLst>
          </p:cNvPr>
          <p:cNvCxnSpPr>
            <a:cxnSpLocks/>
          </p:cNvCxnSpPr>
          <p:nvPr/>
        </p:nvCxnSpPr>
        <p:spPr>
          <a:xfrm flipH="1">
            <a:off x="7528560" y="2550160"/>
            <a:ext cx="416560" cy="4165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D83C57-3F62-2FE4-DAD8-3935E243F4F4}"/>
              </a:ext>
            </a:extLst>
          </p:cNvPr>
          <p:cNvCxnSpPr>
            <a:cxnSpLocks/>
          </p:cNvCxnSpPr>
          <p:nvPr/>
        </p:nvCxnSpPr>
        <p:spPr>
          <a:xfrm>
            <a:off x="4805680" y="1798320"/>
            <a:ext cx="5994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2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FA5E-457C-40C5-FC62-752CEB68F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2171AA-D97E-91D7-1F02-610209C13947}"/>
              </a:ext>
            </a:extLst>
          </p:cNvPr>
          <p:cNvSpPr/>
          <p:nvPr/>
        </p:nvSpPr>
        <p:spPr>
          <a:xfrm>
            <a:off x="172872" y="137814"/>
            <a:ext cx="4673448" cy="61643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 1881-1885 : Victoire française contre la Chine et 2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: Fin de la vassalité chinoise et protectorat français du Viêt-Nam</a:t>
            </a:r>
          </a:p>
          <a:p>
            <a:endParaRPr lang="fr-FR" sz="1700" dirty="0"/>
          </a:p>
          <a:p>
            <a:r>
              <a:rPr lang="fr-FR" sz="1700" dirty="0"/>
              <a:t>*Juin 1885 : 2</a:t>
            </a:r>
            <a:r>
              <a:rPr lang="fr-FR" sz="1700" baseline="30000" dirty="0"/>
              <a:t>nd</a:t>
            </a:r>
            <a:r>
              <a:rPr lang="fr-FR" sz="1700" dirty="0"/>
              <a:t> traité de Tianjin, la Chine</a:t>
            </a:r>
          </a:p>
          <a:p>
            <a:r>
              <a:rPr lang="fr-FR" sz="1700" dirty="0"/>
              <a:t>Reconnaît le protectorat français sur le Viêt-Nam</a:t>
            </a:r>
          </a:p>
          <a:p>
            <a:r>
              <a:rPr lang="fr-FR" sz="1700" dirty="0"/>
              <a:t>Trois conséquences…</a:t>
            </a:r>
          </a:p>
          <a:p>
            <a:endParaRPr lang="fr-FR" sz="1700" dirty="0"/>
          </a:p>
          <a:p>
            <a:r>
              <a:rPr lang="fr-FR" sz="1700" dirty="0"/>
              <a:t>a) 1885 : En Indochine…</a:t>
            </a:r>
          </a:p>
          <a:p>
            <a:r>
              <a:rPr lang="fr-FR" sz="1700" dirty="0"/>
              <a:t>La Chine est définitivement écartée</a:t>
            </a:r>
          </a:p>
          <a:p>
            <a:r>
              <a:rPr lang="fr-FR" sz="1700" dirty="0"/>
              <a:t>Elle y perd sa suzeraineté qui existait depuis 939</a:t>
            </a:r>
          </a:p>
          <a:p>
            <a:r>
              <a:rPr lang="fr-FR" sz="1700" dirty="0"/>
              <a:t>Suzeraineté dont la France hérite ; Cependant…</a:t>
            </a:r>
          </a:p>
          <a:p>
            <a:endParaRPr lang="fr-FR" sz="1700" dirty="0"/>
          </a:p>
          <a:p>
            <a:r>
              <a:rPr lang="fr-FR" sz="1700" dirty="0"/>
              <a:t>b) Les Pavillons noirs sont dissous</a:t>
            </a:r>
          </a:p>
          <a:p>
            <a:r>
              <a:rPr lang="fr-FR" sz="1700" dirty="0"/>
              <a:t>Mais la plupart de leurs membres</a:t>
            </a:r>
          </a:p>
          <a:p>
            <a:r>
              <a:rPr lang="fr-FR" sz="1700" dirty="0"/>
              <a:t>Se transforment en bandits et maintiennent</a:t>
            </a:r>
          </a:p>
          <a:p>
            <a:r>
              <a:rPr lang="fr-FR" sz="1700" dirty="0"/>
              <a:t>Leur pression au nord du Tonkin</a:t>
            </a:r>
          </a:p>
          <a:p>
            <a:r>
              <a:rPr lang="fr-FR" sz="1700" u="sng" dirty="0"/>
              <a:t>A suivre…</a:t>
            </a:r>
            <a:r>
              <a:rPr lang="fr-FR" sz="1700" dirty="0"/>
              <a:t> ; Et enfin…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c) Au Viêt Nam même, comme en Chine</a:t>
            </a:r>
          </a:p>
          <a:p>
            <a:r>
              <a:rPr lang="fr-FR" sz="1700" dirty="0"/>
              <a:t>Une résistance aux </a:t>
            </a:r>
            <a:r>
              <a:rPr lang="fr-FR" sz="1700" i="1" dirty="0"/>
              <a:t>étrangers</a:t>
            </a:r>
            <a:r>
              <a:rPr lang="fr-FR" sz="1700" dirty="0"/>
              <a:t> apparaît </a:t>
            </a:r>
          </a:p>
          <a:p>
            <a:r>
              <a:rPr lang="fr-FR" sz="1700" dirty="0"/>
              <a:t>Résistance qui aura comme conséquence majeure</a:t>
            </a:r>
          </a:p>
          <a:p>
            <a:r>
              <a:rPr lang="fr-FR" sz="1700" dirty="0"/>
              <a:t>La naissance de l’Union indochinoise française…</a:t>
            </a:r>
          </a:p>
        </p:txBody>
      </p:sp>
      <p:pic>
        <p:nvPicPr>
          <p:cNvPr id="2" name="Picture 2" descr="C:\Users\Christophe\Pictures\My Scans\2016-02 (févr.)\scan0012.jpg">
            <a:extLst>
              <a:ext uri="{FF2B5EF4-FFF2-40B4-BE49-F238E27FC236}">
                <a16:creationId xmlns:a16="http://schemas.microsoft.com/office/drawing/2014/main" id="{CDA20A7F-B18C-073E-3B63-0F978109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90" y="137814"/>
            <a:ext cx="7078638" cy="6582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AF047E2-2DC2-AF72-79D2-A2D3C70B24F4}"/>
              </a:ext>
            </a:extLst>
          </p:cNvPr>
          <p:cNvSpPr/>
          <p:nvPr/>
        </p:nvSpPr>
        <p:spPr>
          <a:xfrm>
            <a:off x="8479809" y="14371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93D44EC-5779-7062-614B-AD83BFE5D672}"/>
              </a:ext>
            </a:extLst>
          </p:cNvPr>
          <p:cNvSpPr/>
          <p:nvPr/>
        </p:nvSpPr>
        <p:spPr>
          <a:xfrm>
            <a:off x="8247082" y="13760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989AEE-951C-34CF-9147-ABF3A0F5FEE7}"/>
              </a:ext>
            </a:extLst>
          </p:cNvPr>
          <p:cNvSpPr/>
          <p:nvPr/>
        </p:nvSpPr>
        <p:spPr>
          <a:xfrm>
            <a:off x="9178991" y="35008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E1B04D-FB4B-5249-ADD0-C86A71E07BC0}"/>
              </a:ext>
            </a:extLst>
          </p:cNvPr>
          <p:cNvSpPr/>
          <p:nvPr/>
        </p:nvSpPr>
        <p:spPr>
          <a:xfrm>
            <a:off x="7993473" y="4124475"/>
            <a:ext cx="189878" cy="200891"/>
          </a:xfrm>
          <a:prstGeom prst="ellipse">
            <a:avLst/>
          </a:prstGeom>
          <a:solidFill>
            <a:srgbClr val="9FE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917E2A-AE22-1F72-BC48-8017307E4C04}"/>
              </a:ext>
            </a:extLst>
          </p:cNvPr>
          <p:cNvSpPr/>
          <p:nvPr/>
        </p:nvSpPr>
        <p:spPr>
          <a:xfrm>
            <a:off x="8623825" y="2673195"/>
            <a:ext cx="189878" cy="2008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5739981-C3FB-1A11-EFB8-ACB63392A4BA}"/>
              </a:ext>
            </a:extLst>
          </p:cNvPr>
          <p:cNvSpPr/>
          <p:nvPr/>
        </p:nvSpPr>
        <p:spPr>
          <a:xfrm>
            <a:off x="5679231" y="2520794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06D133F-1FE5-2560-364C-876EA244FB4A}"/>
              </a:ext>
            </a:extLst>
          </p:cNvPr>
          <p:cNvSpPr/>
          <p:nvPr/>
        </p:nvSpPr>
        <p:spPr>
          <a:xfrm>
            <a:off x="5679231" y="969818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D01A59-CC52-1CCA-1C1B-81F5EC358328}"/>
              </a:ext>
            </a:extLst>
          </p:cNvPr>
          <p:cNvSpPr/>
          <p:nvPr/>
        </p:nvSpPr>
        <p:spPr>
          <a:xfrm>
            <a:off x="6754121" y="3466065"/>
            <a:ext cx="189878" cy="200891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42E1199-AF95-5770-D034-336B8F7C7F9F}"/>
              </a:ext>
            </a:extLst>
          </p:cNvPr>
          <p:cNvSpPr/>
          <p:nvPr/>
        </p:nvSpPr>
        <p:spPr>
          <a:xfrm>
            <a:off x="7034568" y="6303085"/>
            <a:ext cx="189878" cy="2008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837EEAD-1F19-F035-57EF-02372618CDF9}"/>
              </a:ext>
            </a:extLst>
          </p:cNvPr>
          <p:cNvSpPr/>
          <p:nvPr/>
        </p:nvSpPr>
        <p:spPr>
          <a:xfrm>
            <a:off x="8482681" y="4325366"/>
            <a:ext cx="189878" cy="20089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6514AEF-A19F-0370-3E1F-FA7EBE7E16BF}"/>
              </a:ext>
            </a:extLst>
          </p:cNvPr>
          <p:cNvCxnSpPr>
            <a:cxnSpLocks/>
          </p:cNvCxnSpPr>
          <p:nvPr/>
        </p:nvCxnSpPr>
        <p:spPr>
          <a:xfrm flipH="1">
            <a:off x="8623825" y="644658"/>
            <a:ext cx="416560" cy="4165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F0CA1C2-F70D-7490-05B8-B0483D9DEC4B}"/>
              </a:ext>
            </a:extLst>
          </p:cNvPr>
          <p:cNvCxnSpPr>
            <a:cxnSpLocks/>
          </p:cNvCxnSpPr>
          <p:nvPr/>
        </p:nvCxnSpPr>
        <p:spPr>
          <a:xfrm>
            <a:off x="7129507" y="354024"/>
            <a:ext cx="453127" cy="5324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F30F854-1FFB-8AFC-A9A6-9C6D67B567B2}"/>
              </a:ext>
            </a:extLst>
          </p:cNvPr>
          <p:cNvCxnSpPr>
            <a:cxnSpLocks/>
          </p:cNvCxnSpPr>
          <p:nvPr/>
        </p:nvCxnSpPr>
        <p:spPr>
          <a:xfrm>
            <a:off x="3312629" y="3773764"/>
            <a:ext cx="72089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30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94373</TotalTime>
  <Words>3007</Words>
  <Application>Microsoft Office PowerPoint</Application>
  <PresentationFormat>Grand écran</PresentationFormat>
  <Paragraphs>449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14 octobre 2025 (2/15)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2025-10-14T08:53:10Z</dcterms:modified>
</cp:coreProperties>
</file>