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13487" r:id="rId2"/>
    <p:sldId id="13304" r:id="rId3"/>
    <p:sldId id="13488" r:id="rId4"/>
    <p:sldId id="13339" r:id="rId5"/>
    <p:sldId id="13341" r:id="rId6"/>
    <p:sldId id="13492" r:id="rId7"/>
    <p:sldId id="13493" r:id="rId8"/>
    <p:sldId id="12024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528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redo custSel addSld delSld modSld">
      <pc:chgData name="Christophe JENTA" userId="8d1209f4831e9c53" providerId="LiveId" clId="{904B13E8-5561-4C71-BC7C-B64964A84905}" dt="2025-11-24T15:34:13.062" v="232" actId="47"/>
      <pc:docMkLst>
        <pc:docMk/>
      </pc:docMkLst>
      <pc:sldChg chg="add del">
        <pc:chgData name="Christophe JENTA" userId="8d1209f4831e9c53" providerId="LiveId" clId="{904B13E8-5561-4C71-BC7C-B64964A84905}" dt="2025-11-24T15:34:13.062" v="232" actId="47"/>
        <pc:sldMkLst>
          <pc:docMk/>
          <pc:sldMk cId="1689615883" sldId="12026"/>
        </pc:sldMkLst>
      </pc:sldChg>
      <pc:sldChg chg="delSp add del mod">
        <pc:chgData name="Christophe JENTA" userId="8d1209f4831e9c53" providerId="LiveId" clId="{904B13E8-5561-4C71-BC7C-B64964A84905}" dt="2025-11-24T15:34:13.062" v="232" actId="47"/>
        <pc:sldMkLst>
          <pc:docMk/>
          <pc:sldMk cId="2841595054" sldId="13296"/>
        </pc:sldMkLst>
      </pc:sldChg>
      <pc:sldChg chg="delSp modSp add del mod">
        <pc:chgData name="Christophe JENTA" userId="8d1209f4831e9c53" providerId="LiveId" clId="{904B13E8-5561-4C71-BC7C-B64964A84905}" dt="2025-11-24T15:34:13.062" v="232" actId="47"/>
        <pc:sldMkLst>
          <pc:docMk/>
          <pc:sldMk cId="1117347101" sldId="13300"/>
        </pc:sldMkLst>
      </pc:sldChg>
      <pc:sldChg chg="add del">
        <pc:chgData name="Christophe JENTA" userId="8d1209f4831e9c53" providerId="LiveId" clId="{904B13E8-5561-4C71-BC7C-B64964A84905}" dt="2025-11-24T15:34:13.062" v="232" actId="47"/>
        <pc:sldMkLst>
          <pc:docMk/>
          <pc:sldMk cId="2957204472" sldId="13414"/>
        </pc:sldMkLst>
      </pc:sldChg>
      <pc:sldChg chg="add del">
        <pc:chgData name="Christophe JENTA" userId="8d1209f4831e9c53" providerId="LiveId" clId="{904B13E8-5561-4C71-BC7C-B64964A84905}" dt="2025-11-24T15:34:13.062" v="232" actId="47"/>
        <pc:sldMkLst>
          <pc:docMk/>
          <pc:sldMk cId="1888274883" sldId="13415"/>
        </pc:sldMkLst>
      </pc:sldChg>
      <pc:sldChg chg="add del">
        <pc:chgData name="Christophe JENTA" userId="8d1209f4831e9c53" providerId="LiveId" clId="{904B13E8-5561-4C71-BC7C-B64964A84905}" dt="2025-11-24T15:34:13.062" v="232" actId="47"/>
        <pc:sldMkLst>
          <pc:docMk/>
          <pc:sldMk cId="3525626746" sldId="13416"/>
        </pc:sldMkLst>
      </pc:sldChg>
      <pc:sldChg chg="delSp add del mod">
        <pc:chgData name="Christophe JENTA" userId="8d1209f4831e9c53" providerId="LiveId" clId="{904B13E8-5561-4C71-BC7C-B64964A84905}" dt="2025-11-24T15:34:13.062" v="232" actId="47"/>
        <pc:sldMkLst>
          <pc:docMk/>
          <pc:sldMk cId="4142120184" sldId="13417"/>
        </pc:sldMkLst>
      </pc:sldChg>
      <pc:sldChg chg="delSp add del mod">
        <pc:chgData name="Christophe JENTA" userId="8d1209f4831e9c53" providerId="LiveId" clId="{904B13E8-5561-4C71-BC7C-B64964A84905}" dt="2025-11-24T15:34:13.062" v="232" actId="47"/>
        <pc:sldMkLst>
          <pc:docMk/>
          <pc:sldMk cId="2263061573" sldId="13418"/>
        </pc:sldMkLst>
      </pc:sldChg>
      <pc:sldChg chg="delSp add del mod">
        <pc:chgData name="Christophe JENTA" userId="8d1209f4831e9c53" providerId="LiveId" clId="{904B13E8-5561-4C71-BC7C-B64964A84905}" dt="2025-11-24T15:34:13.062" v="232" actId="47"/>
        <pc:sldMkLst>
          <pc:docMk/>
          <pc:sldMk cId="636886850" sldId="13419"/>
        </pc:sldMkLst>
      </pc:sldChg>
      <pc:sldChg chg="delSp add del mod">
        <pc:chgData name="Christophe JENTA" userId="8d1209f4831e9c53" providerId="LiveId" clId="{904B13E8-5561-4C71-BC7C-B64964A84905}" dt="2025-11-24T15:34:13.062" v="232" actId="47"/>
        <pc:sldMkLst>
          <pc:docMk/>
          <pc:sldMk cId="568860175" sldId="13420"/>
        </pc:sldMkLst>
      </pc:sldChg>
      <pc:sldChg chg="add del">
        <pc:chgData name="Christophe JENTA" userId="8d1209f4831e9c53" providerId="LiveId" clId="{904B13E8-5561-4C71-BC7C-B64964A84905}" dt="2025-11-24T15:34:13.062" v="232" actId="47"/>
        <pc:sldMkLst>
          <pc:docMk/>
          <pc:sldMk cId="3832471880" sldId="13422"/>
        </pc:sldMkLst>
      </pc:sldChg>
      <pc:sldChg chg="delSp add del mod">
        <pc:chgData name="Christophe JENTA" userId="8d1209f4831e9c53" providerId="LiveId" clId="{904B13E8-5561-4C71-BC7C-B64964A84905}" dt="2025-11-24T15:34:13.062" v="232" actId="47"/>
        <pc:sldMkLst>
          <pc:docMk/>
          <pc:sldMk cId="3792383673" sldId="13463"/>
        </pc:sldMkLst>
      </pc:sldChg>
      <pc:sldChg chg="add del">
        <pc:chgData name="Christophe JENTA" userId="8d1209f4831e9c53" providerId="LiveId" clId="{904B13E8-5561-4C71-BC7C-B64964A84905}" dt="2025-11-24T15:34:13.062" v="232" actId="47"/>
        <pc:sldMkLst>
          <pc:docMk/>
          <pc:sldMk cId="3167531654" sldId="13472"/>
        </pc:sldMkLst>
      </pc:sldChg>
      <pc:sldChg chg="add del">
        <pc:chgData name="Christophe JENTA" userId="8d1209f4831e9c53" providerId="LiveId" clId="{904B13E8-5561-4C71-BC7C-B64964A84905}" dt="2025-11-24T15:34:13.062" v="232" actId="47"/>
        <pc:sldMkLst>
          <pc:docMk/>
          <pc:sldMk cId="26864939" sldId="13475"/>
        </pc:sldMkLst>
      </pc:sldChg>
      <pc:sldChg chg="add del">
        <pc:chgData name="Christophe JENTA" userId="8d1209f4831e9c53" providerId="LiveId" clId="{904B13E8-5561-4C71-BC7C-B64964A84905}" dt="2025-11-24T15:34:13.062" v="232" actId="47"/>
        <pc:sldMkLst>
          <pc:docMk/>
          <pc:sldMk cId="2980943771" sldId="13489"/>
        </pc:sldMkLst>
      </pc:sldChg>
      <pc:sldChg chg="modSp add del mod">
        <pc:chgData name="Christophe JENTA" userId="8d1209f4831e9c53" providerId="LiveId" clId="{904B13E8-5561-4C71-BC7C-B64964A84905}" dt="2025-11-24T15:34:13.062" v="232" actId="47"/>
        <pc:sldMkLst>
          <pc:docMk/>
          <pc:sldMk cId="2345913806" sldId="13494"/>
        </pc:sldMkLst>
      </pc:sldChg>
      <pc:sldChg chg="delSp add del mod">
        <pc:chgData name="Christophe JENTA" userId="8d1209f4831e9c53" providerId="LiveId" clId="{904B13E8-5561-4C71-BC7C-B64964A84905}" dt="2025-11-24T15:34:13.062" v="232" actId="47"/>
        <pc:sldMkLst>
          <pc:docMk/>
          <pc:sldMk cId="2726007866" sldId="13501"/>
        </pc:sldMkLst>
      </pc:sldChg>
      <pc:sldChg chg="add del">
        <pc:chgData name="Christophe JENTA" userId="8d1209f4831e9c53" providerId="LiveId" clId="{904B13E8-5561-4C71-BC7C-B64964A84905}" dt="2025-11-24T15:34:13.062" v="232" actId="47"/>
        <pc:sldMkLst>
          <pc:docMk/>
          <pc:sldMk cId="270183061" sldId="13503"/>
        </pc:sldMkLst>
      </pc:sldChg>
      <pc:sldChg chg="add del">
        <pc:chgData name="Christophe JENTA" userId="8d1209f4831e9c53" providerId="LiveId" clId="{904B13E8-5561-4C71-BC7C-B64964A84905}" dt="2025-11-24T15:34:13.062" v="232" actId="47"/>
        <pc:sldMkLst>
          <pc:docMk/>
          <pc:sldMk cId="3428215817" sldId="13650"/>
        </pc:sldMkLst>
      </pc:sldChg>
      <pc:sldChg chg="add del">
        <pc:chgData name="Christophe JENTA" userId="8d1209f4831e9c53" providerId="LiveId" clId="{904B13E8-5561-4C71-BC7C-B64964A84905}" dt="2025-11-24T15:34:13.062" v="232" actId="47"/>
        <pc:sldMkLst>
          <pc:docMk/>
          <pc:sldMk cId="3981635392" sldId="13651"/>
        </pc:sldMkLst>
      </pc:sldChg>
      <pc:sldChg chg="delSp add del mod">
        <pc:chgData name="Christophe JENTA" userId="8d1209f4831e9c53" providerId="LiveId" clId="{904B13E8-5561-4C71-BC7C-B64964A84905}" dt="2025-11-24T15:34:13.062" v="232" actId="47"/>
        <pc:sldMkLst>
          <pc:docMk/>
          <pc:sldMk cId="3540060086" sldId="13652"/>
        </pc:sldMkLst>
      </pc:sldChg>
      <pc:sldChg chg="delSp add del mod">
        <pc:chgData name="Christophe JENTA" userId="8d1209f4831e9c53" providerId="LiveId" clId="{904B13E8-5561-4C71-BC7C-B64964A84905}" dt="2025-11-24T15:34:13.062" v="232" actId="47"/>
        <pc:sldMkLst>
          <pc:docMk/>
          <pc:sldMk cId="596280370" sldId="13708"/>
        </pc:sldMkLst>
      </pc:sldChg>
      <pc:sldChg chg="delSp add del mod">
        <pc:chgData name="Christophe JENTA" userId="8d1209f4831e9c53" providerId="LiveId" clId="{904B13E8-5561-4C71-BC7C-B64964A84905}" dt="2025-11-24T15:34:13.062" v="232" actId="47"/>
        <pc:sldMkLst>
          <pc:docMk/>
          <pc:sldMk cId="3028023287" sldId="13710"/>
        </pc:sldMkLst>
      </pc:sldChg>
      <pc:sldChg chg="modSp add del mod">
        <pc:chgData name="Christophe JENTA" userId="8d1209f4831e9c53" providerId="LiveId" clId="{904B13E8-5561-4C71-BC7C-B64964A84905}" dt="2025-11-24T15:34:13.062" v="232" actId="47"/>
        <pc:sldMkLst>
          <pc:docMk/>
          <pc:sldMk cId="54536061" sldId="13730"/>
        </pc:sldMkLst>
      </pc:sldChg>
      <pc:sldChg chg="modSp add del mod">
        <pc:chgData name="Christophe JENTA" userId="8d1209f4831e9c53" providerId="LiveId" clId="{904B13E8-5561-4C71-BC7C-B64964A84905}" dt="2025-11-24T15:34:13.062" v="232" actId="47"/>
        <pc:sldMkLst>
          <pc:docMk/>
          <pc:sldMk cId="2566829629" sldId="137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4202C-F27C-8920-5031-E6ACF26F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hristophe\Pictures\My Scans\2014-07 (juil.)\scan0012.jpg">
            <a:extLst>
              <a:ext uri="{FF2B5EF4-FFF2-40B4-BE49-F238E27FC236}">
                <a16:creationId xmlns:a16="http://schemas.microsoft.com/office/drawing/2014/main" id="{78323E67-0254-F877-F848-3D21BD85F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13" y="107187"/>
            <a:ext cx="7139509" cy="53560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4E9208F-13DE-17EC-5137-2CD6718E001C}"/>
              </a:ext>
            </a:extLst>
          </p:cNvPr>
          <p:cNvSpPr/>
          <p:nvPr/>
        </p:nvSpPr>
        <p:spPr>
          <a:xfrm>
            <a:off x="50995" y="69276"/>
            <a:ext cx="5164933" cy="36625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1220-1334 : Au centre de l’Asie, le </a:t>
            </a:r>
            <a:r>
              <a:rPr lang="fr-FR" sz="1600" b="1" dirty="0" err="1"/>
              <a:t>Djaghataï</a:t>
            </a:r>
            <a:endParaRPr lang="fr-FR" sz="1600" b="1" dirty="0"/>
          </a:p>
          <a:p>
            <a:endParaRPr lang="fr-FR" sz="1600" b="1" dirty="0"/>
          </a:p>
          <a:p>
            <a:r>
              <a:rPr lang="fr-FR" sz="1600" b="1" dirty="0"/>
              <a:t>6) 1206(-1398) : En Inde du Nord, naissance du sultanat de Delhi, qui comme l’Egypte des Mamelouks, échappe malgré des attaques, à la </a:t>
            </a:r>
            <a:r>
              <a:rPr lang="fr-FR" sz="1600" b="1" i="1" dirty="0"/>
              <a:t>tornade mongole</a:t>
            </a:r>
            <a:endParaRPr lang="fr-FR" sz="1600" b="1" dirty="0"/>
          </a:p>
          <a:p>
            <a:endParaRPr lang="fr-FR" sz="1600" dirty="0"/>
          </a:p>
          <a:p>
            <a:r>
              <a:rPr lang="fr-FR" sz="1700" dirty="0"/>
              <a:t>5) Au centre…</a:t>
            </a:r>
          </a:p>
          <a:p>
            <a:r>
              <a:rPr lang="fr-FR" sz="1700" dirty="0"/>
              <a:t>1220(-1334) : Le khanat de </a:t>
            </a:r>
            <a:r>
              <a:rPr lang="fr-FR" sz="1700" u="sng" dirty="0" err="1"/>
              <a:t>Djaghataï</a:t>
            </a:r>
            <a:endParaRPr lang="fr-FR" sz="1700" u="sng" dirty="0"/>
          </a:p>
          <a:p>
            <a:r>
              <a:rPr lang="fr-FR" sz="1700" dirty="0"/>
              <a:t>Fondé par </a:t>
            </a:r>
            <a:r>
              <a:rPr lang="fr-FR" sz="1700" dirty="0" err="1"/>
              <a:t>Djaghataï</a:t>
            </a:r>
            <a:r>
              <a:rPr lang="fr-FR" sz="1700" dirty="0"/>
              <a:t>, fils de Gengis Khan ; Et enfin…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6) Comme l’Egypte des Mamelouks à l’ouest</a:t>
            </a:r>
          </a:p>
          <a:p>
            <a:r>
              <a:rPr lang="fr-FR" sz="1700" dirty="0"/>
              <a:t>En Inde du nord…</a:t>
            </a:r>
          </a:p>
          <a:p>
            <a:r>
              <a:rPr lang="fr-FR" sz="1700" dirty="0"/>
              <a:t>1206(-1398) : Le sultanat de Delhi résiste</a:t>
            </a:r>
          </a:p>
          <a:p>
            <a:r>
              <a:rPr lang="fr-FR" sz="1700" dirty="0"/>
              <a:t>A la </a:t>
            </a:r>
            <a:r>
              <a:rPr lang="fr-FR" sz="1700" i="1" dirty="0"/>
              <a:t>tornade mongole</a:t>
            </a:r>
            <a:r>
              <a:rPr lang="fr-FR" sz="1700" dirty="0"/>
              <a:t>, malgré de nombreuses attaques…</a:t>
            </a:r>
            <a:endParaRPr lang="fr-FR" sz="1700" i="1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3BBFF53-6B6C-6403-5437-7171727E824B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7805F68-7B41-C3DA-1C85-4FE7DCAE7C7F}"/>
              </a:ext>
            </a:extLst>
          </p:cNvPr>
          <p:cNvSpPr/>
          <p:nvPr/>
        </p:nvSpPr>
        <p:spPr>
          <a:xfrm>
            <a:off x="8106707" y="173363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FCD89D0-8B0F-CEE1-E4AE-CCED09E9B589}"/>
              </a:ext>
            </a:extLst>
          </p:cNvPr>
          <p:cNvSpPr/>
          <p:nvPr/>
        </p:nvSpPr>
        <p:spPr>
          <a:xfrm>
            <a:off x="7886826" y="2531489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1D47B10-FB3F-B246-CB5A-E9D114913404}"/>
              </a:ext>
            </a:extLst>
          </p:cNvPr>
          <p:cNvSpPr/>
          <p:nvPr/>
        </p:nvSpPr>
        <p:spPr>
          <a:xfrm>
            <a:off x="9492309" y="1522381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E108A29-FE66-9DD8-41EF-C20B5D5D871E}"/>
              </a:ext>
            </a:extLst>
          </p:cNvPr>
          <p:cNvSpPr/>
          <p:nvPr/>
        </p:nvSpPr>
        <p:spPr>
          <a:xfrm>
            <a:off x="8910378" y="183306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14422B8-22D5-C603-C8A7-459807054755}"/>
              </a:ext>
            </a:extLst>
          </p:cNvPr>
          <p:cNvSpPr/>
          <p:nvPr/>
        </p:nvSpPr>
        <p:spPr>
          <a:xfrm>
            <a:off x="6998554" y="2957959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284FD16-3CF9-4098-6B0D-E9E7000767CD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7320E89-BC4C-CFF5-8654-6DEF8449A251}"/>
              </a:ext>
            </a:extLst>
          </p:cNvPr>
          <p:cNvSpPr/>
          <p:nvPr/>
        </p:nvSpPr>
        <p:spPr>
          <a:xfrm rot="21009750">
            <a:off x="7531946" y="1158797"/>
            <a:ext cx="2391205" cy="10628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1320A9C-1F1B-189C-A8E6-281DAFEC5F28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74DA9D6-291F-005D-96E6-DAAB42A39081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D34985B-61B5-7B83-B4F0-B40FD5EF8BFF}"/>
              </a:ext>
            </a:extLst>
          </p:cNvPr>
          <p:cNvSpPr/>
          <p:nvPr/>
        </p:nvSpPr>
        <p:spPr>
          <a:xfrm rot="20322679">
            <a:off x="6977275" y="671267"/>
            <a:ext cx="1970405" cy="77307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205B90F0-934F-E858-9EFE-35EF291EFB32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9D433C0-4E62-249D-6FFE-2B3967FA0846}"/>
              </a:ext>
            </a:extLst>
          </p:cNvPr>
          <p:cNvSpPr/>
          <p:nvPr/>
        </p:nvSpPr>
        <p:spPr>
          <a:xfrm>
            <a:off x="9993225" y="317527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BB94223-3CF6-C3CC-1B11-377A7784F6B6}"/>
              </a:ext>
            </a:extLst>
          </p:cNvPr>
          <p:cNvSpPr/>
          <p:nvPr/>
        </p:nvSpPr>
        <p:spPr>
          <a:xfrm rot="6435830">
            <a:off x="9819934" y="845266"/>
            <a:ext cx="2857429" cy="16370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C8A9CE-6024-D4F8-2268-92213F29D640}"/>
              </a:ext>
            </a:extLst>
          </p:cNvPr>
          <p:cNvSpPr/>
          <p:nvPr/>
        </p:nvSpPr>
        <p:spPr>
          <a:xfrm>
            <a:off x="5683083" y="5017658"/>
            <a:ext cx="1327030" cy="5147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>
                <a:solidFill>
                  <a:schemeClr val="tx1"/>
                </a:solidFill>
              </a:rPr>
              <a:t>Gengis Khan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1206-27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CEB70B-41FE-1003-B08F-F5D1EBF8089C}"/>
              </a:ext>
            </a:extLst>
          </p:cNvPr>
          <p:cNvSpPr/>
          <p:nvPr/>
        </p:nvSpPr>
        <p:spPr>
          <a:xfrm>
            <a:off x="8073497" y="5662694"/>
            <a:ext cx="1308291" cy="4650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Djötchi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Mort en 1227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4ABF44-3E1E-C64F-4180-52630397F10B}"/>
              </a:ext>
            </a:extLst>
          </p:cNvPr>
          <p:cNvSpPr/>
          <p:nvPr/>
        </p:nvSpPr>
        <p:spPr>
          <a:xfrm>
            <a:off x="5735181" y="5675268"/>
            <a:ext cx="1222834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Tolui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1227-32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80953B-858E-ABD3-A261-DC2049FDC8BB}"/>
              </a:ext>
            </a:extLst>
          </p:cNvPr>
          <p:cNvSpPr/>
          <p:nvPr/>
        </p:nvSpPr>
        <p:spPr>
          <a:xfrm>
            <a:off x="6998554" y="5668360"/>
            <a:ext cx="878616" cy="4593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Djaghataï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1227-41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87B8A46-C284-08FA-4849-C5CA12101FF0}"/>
              </a:ext>
            </a:extLst>
          </p:cNvPr>
          <p:cNvSpPr/>
          <p:nvPr/>
        </p:nvSpPr>
        <p:spPr>
          <a:xfrm>
            <a:off x="9336517" y="6326046"/>
            <a:ext cx="1177160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Batu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1242-55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C8A49CD-0127-2180-B912-3C1F4B007F84}"/>
              </a:ext>
            </a:extLst>
          </p:cNvPr>
          <p:cNvSpPr/>
          <p:nvPr/>
        </p:nvSpPr>
        <p:spPr>
          <a:xfrm>
            <a:off x="5019899" y="6320110"/>
            <a:ext cx="875927" cy="42954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Hülegu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1256-65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85ADB33-883F-4C69-7FF5-B01C39B22E8C}"/>
              </a:ext>
            </a:extLst>
          </p:cNvPr>
          <p:cNvSpPr/>
          <p:nvPr/>
        </p:nvSpPr>
        <p:spPr>
          <a:xfrm>
            <a:off x="7081223" y="6314442"/>
            <a:ext cx="1081161" cy="43520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Kubilaï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1260-71-94</a:t>
            </a:r>
          </a:p>
        </p:txBody>
      </p:sp>
      <p:cxnSp>
        <p:nvCxnSpPr>
          <p:cNvPr id="51" name="Connecteur en angle 84">
            <a:extLst>
              <a:ext uri="{FF2B5EF4-FFF2-40B4-BE49-F238E27FC236}">
                <a16:creationId xmlns:a16="http://schemas.microsoft.com/office/drawing/2014/main" id="{C0D953DB-608A-91B1-DCC8-A4BBB73EEEC1}"/>
              </a:ext>
            </a:extLst>
          </p:cNvPr>
          <p:cNvCxnSpPr>
            <a:cxnSpLocks/>
            <a:stCxn id="20" idx="2"/>
            <a:endCxn id="49" idx="0"/>
          </p:cNvCxnSpPr>
          <p:nvPr/>
        </p:nvCxnSpPr>
        <p:spPr>
          <a:xfrm rot="5400000">
            <a:off x="5803216" y="5776728"/>
            <a:ext cx="198030" cy="8887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ngle 87">
            <a:extLst>
              <a:ext uri="{FF2B5EF4-FFF2-40B4-BE49-F238E27FC236}">
                <a16:creationId xmlns:a16="http://schemas.microsoft.com/office/drawing/2014/main" id="{3D6D8D52-9E77-B45E-C001-DC693FF2A120}"/>
              </a:ext>
            </a:extLst>
          </p:cNvPr>
          <p:cNvCxnSpPr>
            <a:cxnSpLocks/>
            <a:stCxn id="20" idx="2"/>
            <a:endCxn id="50" idx="0"/>
          </p:cNvCxnSpPr>
          <p:nvPr/>
        </p:nvCxnSpPr>
        <p:spPr>
          <a:xfrm rot="16200000" flipH="1">
            <a:off x="6888020" y="5580658"/>
            <a:ext cx="192362" cy="12752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en angle 182">
            <a:extLst>
              <a:ext uri="{FF2B5EF4-FFF2-40B4-BE49-F238E27FC236}">
                <a16:creationId xmlns:a16="http://schemas.microsoft.com/office/drawing/2014/main" id="{CED36AC7-278B-C077-F992-F57CEA6B0D1B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rot="16200000" flipH="1">
            <a:off x="7471977" y="4407028"/>
            <a:ext cx="130286" cy="23810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168C1052-1FD9-FC0A-B812-0A42946E9052}"/>
              </a:ext>
            </a:extLst>
          </p:cNvPr>
          <p:cNvSpPr/>
          <p:nvPr/>
        </p:nvSpPr>
        <p:spPr>
          <a:xfrm>
            <a:off x="8244486" y="6326655"/>
            <a:ext cx="1034699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Berke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1257-66</a:t>
            </a:r>
          </a:p>
        </p:txBody>
      </p:sp>
      <p:cxnSp>
        <p:nvCxnSpPr>
          <p:cNvPr id="55" name="Connecteur en angle 228">
            <a:extLst>
              <a:ext uri="{FF2B5EF4-FFF2-40B4-BE49-F238E27FC236}">
                <a16:creationId xmlns:a16="http://schemas.microsoft.com/office/drawing/2014/main" id="{BF655AB3-4491-D6DC-3869-51F88A327E7B}"/>
              </a:ext>
            </a:extLst>
          </p:cNvPr>
          <p:cNvCxnSpPr>
            <a:cxnSpLocks/>
            <a:stCxn id="16" idx="2"/>
            <a:endCxn id="54" idx="0"/>
          </p:cNvCxnSpPr>
          <p:nvPr/>
        </p:nvCxnSpPr>
        <p:spPr>
          <a:xfrm rot="16200000" flipH="1">
            <a:off x="8645286" y="6210104"/>
            <a:ext cx="198907" cy="341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089398F-A0E1-F928-BB75-117D4AE4EDED}"/>
              </a:ext>
            </a:extLst>
          </p:cNvPr>
          <p:cNvSpPr/>
          <p:nvPr/>
        </p:nvSpPr>
        <p:spPr>
          <a:xfrm>
            <a:off x="5998442" y="6314442"/>
            <a:ext cx="989106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Mongka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1251-59</a:t>
            </a:r>
          </a:p>
        </p:txBody>
      </p:sp>
      <p:cxnSp>
        <p:nvCxnSpPr>
          <p:cNvPr id="57" name="Connecteur en angle 126">
            <a:extLst>
              <a:ext uri="{FF2B5EF4-FFF2-40B4-BE49-F238E27FC236}">
                <a16:creationId xmlns:a16="http://schemas.microsoft.com/office/drawing/2014/main" id="{B50FEAB1-F1CE-5450-0BA0-AA1572F0D7D5}"/>
              </a:ext>
            </a:extLst>
          </p:cNvPr>
          <p:cNvCxnSpPr>
            <a:cxnSpLocks/>
            <a:stCxn id="15" idx="2"/>
            <a:endCxn id="46" idx="0"/>
          </p:cNvCxnSpPr>
          <p:nvPr/>
        </p:nvCxnSpPr>
        <p:spPr>
          <a:xfrm rot="16200000" flipH="1">
            <a:off x="6824254" y="5054752"/>
            <a:ext cx="135952" cy="10912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4E36184-68BC-F9C4-3BC3-B6C364F650B2}"/>
              </a:ext>
            </a:extLst>
          </p:cNvPr>
          <p:cNvSpPr/>
          <p:nvPr/>
        </p:nvSpPr>
        <p:spPr>
          <a:xfrm>
            <a:off x="11537224" y="6328353"/>
            <a:ext cx="545398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Orda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B044EA0-21CB-04F4-4AB6-7B148C180F3E}"/>
              </a:ext>
            </a:extLst>
          </p:cNvPr>
          <p:cNvSpPr/>
          <p:nvPr/>
        </p:nvSpPr>
        <p:spPr>
          <a:xfrm>
            <a:off x="10589500" y="6326046"/>
            <a:ext cx="871804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Chayban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60" name="Connecteur en angle 87">
            <a:extLst>
              <a:ext uri="{FF2B5EF4-FFF2-40B4-BE49-F238E27FC236}">
                <a16:creationId xmlns:a16="http://schemas.microsoft.com/office/drawing/2014/main" id="{B6A9AFFC-FE8B-302D-6F46-F94F45C92D48}"/>
              </a:ext>
            </a:extLst>
          </p:cNvPr>
          <p:cNvCxnSpPr>
            <a:cxnSpLocks/>
            <a:stCxn id="20" idx="2"/>
            <a:endCxn id="56" idx="0"/>
          </p:cNvCxnSpPr>
          <p:nvPr/>
        </p:nvCxnSpPr>
        <p:spPr>
          <a:xfrm rot="16200000" flipH="1">
            <a:off x="6323615" y="6145062"/>
            <a:ext cx="192362" cy="14639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7FDAB738-FF2A-6D8F-DEF1-00F63871FD65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>
            <a:off x="6346598" y="5532408"/>
            <a:ext cx="0" cy="1428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en angle 182">
            <a:extLst>
              <a:ext uri="{FF2B5EF4-FFF2-40B4-BE49-F238E27FC236}">
                <a16:creationId xmlns:a16="http://schemas.microsoft.com/office/drawing/2014/main" id="{1F68D2DB-5169-5894-9A1B-34B691F281AE}"/>
              </a:ext>
            </a:extLst>
          </p:cNvPr>
          <p:cNvCxnSpPr>
            <a:cxnSpLocks/>
            <a:stCxn id="16" idx="2"/>
            <a:endCxn id="59" idx="0"/>
          </p:cNvCxnSpPr>
          <p:nvPr/>
        </p:nvCxnSpPr>
        <p:spPr>
          <a:xfrm rot="16200000" flipH="1">
            <a:off x="9777373" y="5078017"/>
            <a:ext cx="198298" cy="22977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en angle 182">
            <a:extLst>
              <a:ext uri="{FF2B5EF4-FFF2-40B4-BE49-F238E27FC236}">
                <a16:creationId xmlns:a16="http://schemas.microsoft.com/office/drawing/2014/main" id="{E4978B54-5050-487F-5D61-F711346E7F3B}"/>
              </a:ext>
            </a:extLst>
          </p:cNvPr>
          <p:cNvCxnSpPr>
            <a:cxnSpLocks/>
            <a:stCxn id="16" idx="2"/>
            <a:endCxn id="47" idx="0"/>
          </p:cNvCxnSpPr>
          <p:nvPr/>
        </p:nvCxnSpPr>
        <p:spPr>
          <a:xfrm rot="16200000" flipH="1">
            <a:off x="9227221" y="5628170"/>
            <a:ext cx="198298" cy="11974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en angle 182">
            <a:extLst>
              <a:ext uri="{FF2B5EF4-FFF2-40B4-BE49-F238E27FC236}">
                <a16:creationId xmlns:a16="http://schemas.microsoft.com/office/drawing/2014/main" id="{A85DB057-F50B-DBEC-D6F6-4E352CEBAEC9}"/>
              </a:ext>
            </a:extLst>
          </p:cNvPr>
          <p:cNvCxnSpPr>
            <a:cxnSpLocks/>
            <a:stCxn id="16" idx="2"/>
            <a:endCxn id="58" idx="0"/>
          </p:cNvCxnSpPr>
          <p:nvPr/>
        </p:nvCxnSpPr>
        <p:spPr>
          <a:xfrm rot="16200000" flipH="1">
            <a:off x="10168481" y="4686910"/>
            <a:ext cx="200605" cy="308228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1C891175-D2C3-A923-C2F3-F060C6B84F17}"/>
              </a:ext>
            </a:extLst>
          </p:cNvPr>
          <p:cNvSpPr/>
          <p:nvPr/>
        </p:nvSpPr>
        <p:spPr>
          <a:xfrm>
            <a:off x="7775391" y="886667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ABC2683-79DD-192C-4331-317447B178B7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A047E9D-C99D-188A-8FEE-CD3B6828EB09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C3609C6-F782-1387-BFDA-75E6605EB33E}"/>
              </a:ext>
            </a:extLst>
          </p:cNvPr>
          <p:cNvSpPr/>
          <p:nvPr/>
        </p:nvSpPr>
        <p:spPr>
          <a:xfrm>
            <a:off x="7043608" y="2186759"/>
            <a:ext cx="275558" cy="253729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8A18DC0-C50A-6D9F-2FE7-8FD6E0F11DEB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FF7127D-DA49-B870-CDDF-BF9BF49AFEA4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CC246A6-9F3F-0933-7F56-5F291BF9044B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1025402" y="1196691"/>
            <a:ext cx="687097" cy="5741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BE289E6-F5EA-158B-9CCE-FDC335BC5CA6}"/>
              </a:ext>
            </a:extLst>
          </p:cNvPr>
          <p:cNvCxnSpPr>
            <a:cxnSpLocks/>
          </p:cNvCxnSpPr>
          <p:nvPr/>
        </p:nvCxnSpPr>
        <p:spPr>
          <a:xfrm flipV="1">
            <a:off x="8910320" y="1196691"/>
            <a:ext cx="2115082" cy="1619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6B77D93-EF10-2CD2-E782-3533E1845A9F}"/>
              </a:ext>
            </a:extLst>
          </p:cNvPr>
          <p:cNvCxnSpPr>
            <a:cxnSpLocks/>
          </p:cNvCxnSpPr>
          <p:nvPr/>
        </p:nvCxnSpPr>
        <p:spPr>
          <a:xfrm flipH="1" flipV="1">
            <a:off x="8162384" y="2658354"/>
            <a:ext cx="747936" cy="1573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08EA9D3-78B1-F880-5092-3301D7DF168B}"/>
              </a:ext>
            </a:extLst>
          </p:cNvPr>
          <p:cNvCxnSpPr>
            <a:cxnSpLocks/>
            <a:endCxn id="28" idx="5"/>
          </p:cNvCxnSpPr>
          <p:nvPr/>
        </p:nvCxnSpPr>
        <p:spPr>
          <a:xfrm flipH="1" flipV="1">
            <a:off x="8341910" y="1950206"/>
            <a:ext cx="568410" cy="8655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0A1497DA-D7AF-7345-F2C9-9C5654D966D3}"/>
              </a:ext>
            </a:extLst>
          </p:cNvPr>
          <p:cNvSpPr/>
          <p:nvPr/>
        </p:nvSpPr>
        <p:spPr>
          <a:xfrm>
            <a:off x="10810346" y="1026161"/>
            <a:ext cx="457094" cy="369968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9865B35-10C2-3CF1-A168-D9DC3F454435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8910320" y="2815719"/>
            <a:ext cx="1123260" cy="39671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A608B3B-0F32-E957-E377-4BC458C7BA76}"/>
              </a:ext>
            </a:extLst>
          </p:cNvPr>
          <p:cNvCxnSpPr>
            <a:cxnSpLocks/>
          </p:cNvCxnSpPr>
          <p:nvPr/>
        </p:nvCxnSpPr>
        <p:spPr>
          <a:xfrm flipH="1">
            <a:off x="7279198" y="2658354"/>
            <a:ext cx="607628" cy="36532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11D6A62F-A043-30C2-DCF4-6B13E185F908}"/>
              </a:ext>
            </a:extLst>
          </p:cNvPr>
          <p:cNvSpPr/>
          <p:nvPr/>
        </p:nvSpPr>
        <p:spPr>
          <a:xfrm>
            <a:off x="3456087" y="1823341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EEA7E2D-9D5A-C87E-C60A-4E550F8024BB}"/>
              </a:ext>
            </a:extLst>
          </p:cNvPr>
          <p:cNvSpPr/>
          <p:nvPr/>
        </p:nvSpPr>
        <p:spPr>
          <a:xfrm>
            <a:off x="3866907" y="311813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52166F-353E-6EAE-5CAD-14E83E1BBFA8}"/>
              </a:ext>
            </a:extLst>
          </p:cNvPr>
          <p:cNvSpPr/>
          <p:nvPr/>
        </p:nvSpPr>
        <p:spPr>
          <a:xfrm>
            <a:off x="7802528" y="5930440"/>
            <a:ext cx="171388" cy="14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6EF70B-7A20-473F-CDAE-953791138ADF}"/>
              </a:ext>
            </a:extLst>
          </p:cNvPr>
          <p:cNvSpPr/>
          <p:nvPr/>
        </p:nvSpPr>
        <p:spPr>
          <a:xfrm>
            <a:off x="9276240" y="1962763"/>
            <a:ext cx="1121611" cy="27807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Djaghataï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2D42F7-8ABD-B596-3638-0EA5609D23D9}"/>
              </a:ext>
            </a:extLst>
          </p:cNvPr>
          <p:cNvSpPr/>
          <p:nvPr/>
        </p:nvSpPr>
        <p:spPr>
          <a:xfrm>
            <a:off x="10513677" y="828337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C1CD7C-CFE8-DACB-9FA8-3832553DD4C7}"/>
              </a:ext>
            </a:extLst>
          </p:cNvPr>
          <p:cNvSpPr/>
          <p:nvPr/>
        </p:nvSpPr>
        <p:spPr>
          <a:xfrm>
            <a:off x="9734149" y="3378433"/>
            <a:ext cx="1514499" cy="29171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Inde du Nord</a:t>
            </a:r>
          </a:p>
        </p:txBody>
      </p:sp>
    </p:spTree>
    <p:extLst>
      <p:ext uri="{BB962C8B-B14F-4D97-AF65-F5344CB8AC3E}">
        <p14:creationId xmlns:p14="http://schemas.microsoft.com/office/powerpoint/2010/main" val="3354340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0A373-54A7-EC45-7931-8240AA7B3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7C4021-26F9-59E8-7C41-412633AE0CEE}"/>
              </a:ext>
            </a:extLst>
          </p:cNvPr>
          <p:cNvSpPr/>
          <p:nvPr/>
        </p:nvSpPr>
        <p:spPr>
          <a:xfrm>
            <a:off x="91428" y="107186"/>
            <a:ext cx="4660255" cy="192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B) 1335-1405 : L’Orient divisé</a:t>
            </a:r>
          </a:p>
          <a:p>
            <a:endParaRPr lang="fr-FR" sz="1700" dirty="0"/>
          </a:p>
          <a:p>
            <a:r>
              <a:rPr lang="fr-FR" sz="1700" dirty="0"/>
              <a:t>*Au XIVe siècle, reconfiguration…</a:t>
            </a:r>
          </a:p>
          <a:p>
            <a:endParaRPr lang="fr-FR" sz="1700" dirty="0"/>
          </a:p>
          <a:p>
            <a:r>
              <a:rPr lang="fr-FR" sz="1700" dirty="0"/>
              <a:t>L’Empire mongol se désagrège</a:t>
            </a:r>
          </a:p>
          <a:p>
            <a:r>
              <a:rPr lang="fr-FR" sz="1700" dirty="0"/>
              <a:t>L’Orient se divise</a:t>
            </a:r>
          </a:p>
          <a:p>
            <a:r>
              <a:rPr lang="fr-FR" sz="1700" dirty="0"/>
              <a:t>Et six entités se maintiennent ou apparaissent…</a:t>
            </a:r>
          </a:p>
        </p:txBody>
      </p:sp>
      <p:pic>
        <p:nvPicPr>
          <p:cNvPr id="3" name="Picture 2" descr="C:\Users\Christophe\Pictures\My Scans\2014-07 (juil.)\scan0012.jpg">
            <a:extLst>
              <a:ext uri="{FF2B5EF4-FFF2-40B4-BE49-F238E27FC236}">
                <a16:creationId xmlns:a16="http://schemas.microsoft.com/office/drawing/2014/main" id="{128A75E4-C128-7B53-297A-9C2B7AC89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13" y="107187"/>
            <a:ext cx="7139509" cy="53560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DDDEFBD-94AD-FAFF-1F9F-C4E2B8C5A601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6795D50-B12A-A04A-8779-F1A14651385D}"/>
              </a:ext>
            </a:extLst>
          </p:cNvPr>
          <p:cNvSpPr/>
          <p:nvPr/>
        </p:nvSpPr>
        <p:spPr>
          <a:xfrm>
            <a:off x="8106707" y="173363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BDF961C-B120-B010-E721-EF110C8BDBCA}"/>
              </a:ext>
            </a:extLst>
          </p:cNvPr>
          <p:cNvSpPr/>
          <p:nvPr/>
        </p:nvSpPr>
        <p:spPr>
          <a:xfrm>
            <a:off x="7886826" y="2531489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81437FC-982B-264E-F55D-B00F159C2477}"/>
              </a:ext>
            </a:extLst>
          </p:cNvPr>
          <p:cNvSpPr/>
          <p:nvPr/>
        </p:nvSpPr>
        <p:spPr>
          <a:xfrm>
            <a:off x="9492309" y="1522381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F14AD78-90A6-A01D-5902-E75D918C7BD7}"/>
              </a:ext>
            </a:extLst>
          </p:cNvPr>
          <p:cNvSpPr/>
          <p:nvPr/>
        </p:nvSpPr>
        <p:spPr>
          <a:xfrm>
            <a:off x="8910378" y="183306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FC4108-6DBD-D54A-12D7-35D66C594EF0}"/>
              </a:ext>
            </a:extLst>
          </p:cNvPr>
          <p:cNvSpPr/>
          <p:nvPr/>
        </p:nvSpPr>
        <p:spPr>
          <a:xfrm>
            <a:off x="6998554" y="2957959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460506B-A62B-0897-EC82-C8340BA2AC8F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1F66D75-3309-D19F-F34E-9076A0A0EC6E}"/>
              </a:ext>
            </a:extLst>
          </p:cNvPr>
          <p:cNvSpPr/>
          <p:nvPr/>
        </p:nvSpPr>
        <p:spPr>
          <a:xfrm rot="21009750">
            <a:off x="7531946" y="1158797"/>
            <a:ext cx="2391205" cy="10628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05CAA65-C7A7-0F86-DE6D-4483C68AC11F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E76BFB9-7872-7F61-E01E-BC41EBB7562C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B9962EF-3620-544F-A57A-0B1130E28523}"/>
              </a:ext>
            </a:extLst>
          </p:cNvPr>
          <p:cNvSpPr/>
          <p:nvPr/>
        </p:nvSpPr>
        <p:spPr>
          <a:xfrm rot="20322679">
            <a:off x="6977275" y="671267"/>
            <a:ext cx="1970405" cy="77307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54FF5AF-162F-5BA5-1771-9FAF36A90D05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55EDFE0-D874-3AA4-4A4E-1503C901BC28}"/>
              </a:ext>
            </a:extLst>
          </p:cNvPr>
          <p:cNvSpPr/>
          <p:nvPr/>
        </p:nvSpPr>
        <p:spPr>
          <a:xfrm>
            <a:off x="9993225" y="317527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9375DF4-BEC8-9F36-C395-2C06C51E50C4}"/>
              </a:ext>
            </a:extLst>
          </p:cNvPr>
          <p:cNvSpPr/>
          <p:nvPr/>
        </p:nvSpPr>
        <p:spPr>
          <a:xfrm rot="6435830">
            <a:off x="9819934" y="845266"/>
            <a:ext cx="2857429" cy="16370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5440BD6-FB7F-DC24-0191-157C8F134256}"/>
              </a:ext>
            </a:extLst>
          </p:cNvPr>
          <p:cNvSpPr/>
          <p:nvPr/>
        </p:nvSpPr>
        <p:spPr>
          <a:xfrm>
            <a:off x="7775391" y="886667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F28D857-A3A5-2CFC-EDE1-09FB802B477A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DB794F5-D03E-B432-AAFF-2A5559A917B1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3F9B284-A4D7-EA2C-A75C-58F158E941BD}"/>
              </a:ext>
            </a:extLst>
          </p:cNvPr>
          <p:cNvSpPr/>
          <p:nvPr/>
        </p:nvSpPr>
        <p:spPr>
          <a:xfrm>
            <a:off x="7043608" y="2186759"/>
            <a:ext cx="275558" cy="253729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73F5A10-2748-D2B4-9465-DB3E6AFD577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D0B298C-EC6B-9774-4934-A6CB8449F46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404FA8CC-505C-B75D-6B00-3DEB1299439E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11025402" y="1196691"/>
            <a:ext cx="687097" cy="5741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A3CFA9D0-95AC-E429-5771-8B9A31B75781}"/>
              </a:ext>
            </a:extLst>
          </p:cNvPr>
          <p:cNvCxnSpPr>
            <a:cxnSpLocks/>
          </p:cNvCxnSpPr>
          <p:nvPr/>
        </p:nvCxnSpPr>
        <p:spPr>
          <a:xfrm flipV="1">
            <a:off x="8910320" y="1196691"/>
            <a:ext cx="2115082" cy="1619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E6C41D5-6364-1287-8E58-BB053B7B0756}"/>
              </a:ext>
            </a:extLst>
          </p:cNvPr>
          <p:cNvCxnSpPr>
            <a:cxnSpLocks/>
          </p:cNvCxnSpPr>
          <p:nvPr/>
        </p:nvCxnSpPr>
        <p:spPr>
          <a:xfrm flipH="1" flipV="1">
            <a:off x="8162384" y="2658354"/>
            <a:ext cx="747936" cy="1573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12F1363-B95D-48A0-872A-823FCDAD7340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8341910" y="1950206"/>
            <a:ext cx="568410" cy="8655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48683BA2-4EDD-3AA2-E4DD-5A15C0901A02}"/>
              </a:ext>
            </a:extLst>
          </p:cNvPr>
          <p:cNvSpPr/>
          <p:nvPr/>
        </p:nvSpPr>
        <p:spPr>
          <a:xfrm>
            <a:off x="10810346" y="1026161"/>
            <a:ext cx="457094" cy="369968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48575E20-C6DD-231B-1C80-FAA4520C47FA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8910320" y="2815719"/>
            <a:ext cx="1123260" cy="39671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B1CB813-685F-58E9-F49A-58CEB3411FDE}"/>
              </a:ext>
            </a:extLst>
          </p:cNvPr>
          <p:cNvCxnSpPr>
            <a:cxnSpLocks/>
          </p:cNvCxnSpPr>
          <p:nvPr/>
        </p:nvCxnSpPr>
        <p:spPr>
          <a:xfrm flipH="1">
            <a:off x="7279198" y="2658354"/>
            <a:ext cx="607628" cy="36532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81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F6397-6D14-9986-5AA6-C8D4A0115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7A50BF60-EAE0-6A08-A910-E4BDABBC8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1E30E0-24C6-0AB5-35A5-422C2A47A056}"/>
              </a:ext>
            </a:extLst>
          </p:cNvPr>
          <p:cNvSpPr/>
          <p:nvPr/>
        </p:nvSpPr>
        <p:spPr>
          <a:xfrm>
            <a:off x="91428" y="107186"/>
            <a:ext cx="4646145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1368(-1644) : L’Empire chinois des Ming contrôle les 18 provinces ; Au nord, les Mongols, repoussés dans la steppe, restent menaçants ; Le Tibet des 1</a:t>
            </a:r>
            <a:r>
              <a:rPr lang="fr-FR" sz="1700" b="1" baseline="30000" dirty="0"/>
              <a:t>ers</a:t>
            </a:r>
            <a:r>
              <a:rPr lang="fr-FR" sz="1700" b="1" dirty="0"/>
              <a:t> dalaï-lamas redevient indépendant</a:t>
            </a:r>
          </a:p>
          <a:p>
            <a:endParaRPr lang="fr-FR" sz="1700" dirty="0"/>
          </a:p>
          <a:p>
            <a:r>
              <a:rPr lang="fr-FR" sz="1700" dirty="0"/>
              <a:t>1) 1368 : A l’est, en Chine…</a:t>
            </a:r>
          </a:p>
          <a:p>
            <a:r>
              <a:rPr lang="fr-FR" sz="1700" dirty="0"/>
              <a:t>Les Ming </a:t>
            </a:r>
            <a:r>
              <a:rPr lang="fr-FR" sz="1700" i="1" dirty="0"/>
              <a:t>chinois</a:t>
            </a:r>
            <a:r>
              <a:rPr lang="fr-FR" sz="1700" dirty="0"/>
              <a:t> chassent les Yuan mongols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*1644 : Les Ming chinois seront chassés du trône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Par les Qing mandchous ; Voir plus loin…</a:t>
            </a:r>
          </a:p>
          <a:p>
            <a:endParaRPr lang="fr-FR" sz="1700" dirty="0"/>
          </a:p>
          <a:p>
            <a:r>
              <a:rPr lang="fr-FR" sz="1700" dirty="0"/>
              <a:t>*Sous les Ming, recul territorial de l’espace chinois La Chine ne contrôle plus que les </a:t>
            </a:r>
            <a:r>
              <a:rPr lang="fr-FR" sz="1700" i="1" dirty="0"/>
              <a:t>18 </a:t>
            </a:r>
            <a:r>
              <a:rPr lang="fr-FR" sz="1700" dirty="0"/>
              <a:t>provinces</a:t>
            </a:r>
          </a:p>
          <a:p>
            <a:r>
              <a:rPr lang="fr-FR" sz="1700" dirty="0"/>
              <a:t>Avec deux pertes majeures…</a:t>
            </a:r>
          </a:p>
          <a:p>
            <a:endParaRPr lang="fr-FR" sz="1700" dirty="0"/>
          </a:p>
          <a:p>
            <a:r>
              <a:rPr lang="fr-FR" sz="1700" dirty="0"/>
              <a:t>a) Au sud-ouest, le vaste Tibet des dalaï-lamas</a:t>
            </a:r>
          </a:p>
          <a:p>
            <a:r>
              <a:rPr lang="fr-FR" sz="1700" dirty="0"/>
              <a:t>NB : 1391-1474 : </a:t>
            </a:r>
            <a:r>
              <a:rPr lang="fr-FR" sz="1700" dirty="0" err="1"/>
              <a:t>Gendun</a:t>
            </a:r>
            <a:r>
              <a:rPr lang="fr-FR" sz="1700" dirty="0"/>
              <a:t> </a:t>
            </a:r>
            <a:r>
              <a:rPr lang="fr-FR" sz="1700" dirty="0" err="1"/>
              <a:t>Drub</a:t>
            </a:r>
            <a:r>
              <a:rPr lang="fr-FR" sz="1700" dirty="0"/>
              <a:t>, 1</a:t>
            </a:r>
            <a:r>
              <a:rPr lang="fr-FR" sz="1700" baseline="30000" dirty="0"/>
              <a:t>er</a:t>
            </a:r>
            <a:r>
              <a:rPr lang="fr-FR" sz="1700" dirty="0"/>
              <a:t> dalaï-lama</a:t>
            </a:r>
          </a:p>
          <a:p>
            <a:endParaRPr lang="fr-FR" sz="1700" dirty="0"/>
          </a:p>
          <a:p>
            <a:r>
              <a:rPr lang="fr-FR" sz="1700" dirty="0"/>
              <a:t>b) Au nord…</a:t>
            </a:r>
          </a:p>
          <a:p>
            <a:r>
              <a:rPr lang="fr-FR" sz="1700" dirty="0"/>
              <a:t>Les Mongols sont repoussés dans la steppe</a:t>
            </a:r>
          </a:p>
          <a:p>
            <a:r>
              <a:rPr lang="fr-FR" sz="1700" dirty="0"/>
              <a:t>Mais ils restent menaçants</a:t>
            </a:r>
          </a:p>
          <a:p>
            <a:r>
              <a:rPr lang="fr-FR" sz="1700" dirty="0"/>
              <a:t>*Ils sont divisés en deux groupes…</a:t>
            </a:r>
          </a:p>
          <a:p>
            <a:r>
              <a:rPr lang="fr-FR" sz="1700" dirty="0"/>
              <a:t>- A l’est, les Mongols orientaux gengiskhanides</a:t>
            </a:r>
          </a:p>
          <a:p>
            <a:r>
              <a:rPr lang="fr-FR" sz="1700" dirty="0"/>
              <a:t>- A l’ouest, les Mongols occidentaux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119799-A7F1-20F2-E382-831505917682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DD4DAE6-BEAE-E559-FAA4-6F7A92594035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07863AA-B566-86F8-008F-B29F990DEB5F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DE1BF06-4E48-45B4-6DFD-1570201388B7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1956FF1-F4C3-9C14-D169-7C384DCB1F72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EB6258E-5E69-B7AB-06C0-F6E5264EC7E3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CF9EBAB-2451-0626-B6F8-742CCBAB2EBF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94EB0C0-57A3-7513-4EF6-563F0DC1914C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05CA870-0AAF-5AD5-624A-1C0A3F7074BD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CF73A3F-F139-D9D5-665A-0E5CA2992676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6D00A37-5A5B-0B80-4A29-7985CCFD6C8E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09A0AEF-A013-6EBC-1E42-26C244DE026B}"/>
              </a:ext>
            </a:extLst>
          </p:cNvPr>
          <p:cNvSpPr/>
          <p:nvPr/>
        </p:nvSpPr>
        <p:spPr>
          <a:xfrm rot="20322679">
            <a:off x="6977275" y="671267"/>
            <a:ext cx="1970405" cy="77307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525BAC0-A7FF-2D34-0D16-8873B47254F3}"/>
              </a:ext>
            </a:extLst>
          </p:cNvPr>
          <p:cNvSpPr/>
          <p:nvPr/>
        </p:nvSpPr>
        <p:spPr>
          <a:xfrm>
            <a:off x="7775391" y="886667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E5AB602-3A8D-DB68-2EC8-C5507B6E35A0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1278553-B190-DFBA-1AC4-395F50F5488C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B5CD694-4A6B-E66F-007B-D16484AF2486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C07D8EC-E521-A668-EDF2-97CFEAC7CDC1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B00A42E-D5B0-E364-F5B1-74835058A928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6C69EB4-6DF2-F943-C703-203591329406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2F11E78-BF42-A845-41E4-93F95D95D554}"/>
              </a:ext>
            </a:extLst>
          </p:cNvPr>
          <p:cNvSpPr/>
          <p:nvPr/>
        </p:nvSpPr>
        <p:spPr>
          <a:xfrm rot="6435830">
            <a:off x="9819934" y="845266"/>
            <a:ext cx="2857429" cy="163703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8882170-1CE6-B8DC-07DE-BF8EDA271841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A899706-F584-1227-F599-0748B8061F7E}"/>
              </a:ext>
            </a:extLst>
          </p:cNvPr>
          <p:cNvSpPr/>
          <p:nvPr/>
        </p:nvSpPr>
        <p:spPr>
          <a:xfrm>
            <a:off x="4322816" y="5812347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2EE1289-E4C1-39A5-6832-D59F7D1647A3}"/>
              </a:ext>
            </a:extLst>
          </p:cNvPr>
          <p:cNvSpPr/>
          <p:nvPr/>
        </p:nvSpPr>
        <p:spPr>
          <a:xfrm>
            <a:off x="2654127" y="144293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9FDE19B-BEF8-BDEE-47E4-56D86F3C9E42}"/>
              </a:ext>
            </a:extLst>
          </p:cNvPr>
          <p:cNvSpPr/>
          <p:nvPr/>
        </p:nvSpPr>
        <p:spPr>
          <a:xfrm>
            <a:off x="4270456" y="428540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6EFE341-D751-8536-09F5-A7CDB9430C80}"/>
              </a:ext>
            </a:extLst>
          </p:cNvPr>
          <p:cNvSpPr/>
          <p:nvPr/>
        </p:nvSpPr>
        <p:spPr>
          <a:xfrm>
            <a:off x="7978646" y="2459808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8C24E59-5AEF-9473-F1CB-90B7AD344622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pic>
        <p:nvPicPr>
          <p:cNvPr id="6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E6A0B4B1-0422-13BE-CFE0-9BDE6EE16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95" t="14951" r="23423" b="42171"/>
          <a:stretch>
            <a:fillRect/>
          </a:stretch>
        </p:blipFill>
        <p:spPr bwMode="auto">
          <a:xfrm>
            <a:off x="8392160" y="3941125"/>
            <a:ext cx="3677124" cy="28096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AC1F48A1-5779-EBC7-20C1-D8E272DB5A38}"/>
              </a:ext>
            </a:extLst>
          </p:cNvPr>
          <p:cNvSpPr/>
          <p:nvPr/>
        </p:nvSpPr>
        <p:spPr>
          <a:xfrm>
            <a:off x="8772599" y="591708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FBADB4C-A08B-BF3A-2515-1FF930F273EF}"/>
              </a:ext>
            </a:extLst>
          </p:cNvPr>
          <p:cNvSpPr/>
          <p:nvPr/>
        </p:nvSpPr>
        <p:spPr>
          <a:xfrm>
            <a:off x="10848479" y="46201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F6FD83E-86CE-36C4-D790-6DC3EC6DE820}"/>
              </a:ext>
            </a:extLst>
          </p:cNvPr>
          <p:cNvSpPr/>
          <p:nvPr/>
        </p:nvSpPr>
        <p:spPr>
          <a:xfrm>
            <a:off x="11110869" y="408908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256C914-F339-D769-2162-00D5B59AA3B0}"/>
              </a:ext>
            </a:extLst>
          </p:cNvPr>
          <p:cNvSpPr/>
          <p:nvPr/>
        </p:nvSpPr>
        <p:spPr>
          <a:xfrm>
            <a:off x="9231896" y="422661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F00594-F082-32FD-FB05-1AE49633EF8C}"/>
              </a:ext>
            </a:extLst>
          </p:cNvPr>
          <p:cNvSpPr/>
          <p:nvPr/>
        </p:nvSpPr>
        <p:spPr>
          <a:xfrm>
            <a:off x="10299719" y="1224838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3F16C0-3426-CFA9-7DFA-91821266CF03}"/>
              </a:ext>
            </a:extLst>
          </p:cNvPr>
          <p:cNvSpPr/>
          <p:nvPr/>
        </p:nvSpPr>
        <p:spPr>
          <a:xfrm>
            <a:off x="11476143" y="2047475"/>
            <a:ext cx="720184" cy="27904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Chine</a:t>
            </a:r>
          </a:p>
        </p:txBody>
      </p:sp>
    </p:spTree>
    <p:extLst>
      <p:ext uri="{BB962C8B-B14F-4D97-AF65-F5344CB8AC3E}">
        <p14:creationId xmlns:p14="http://schemas.microsoft.com/office/powerpoint/2010/main" val="533078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F2F2C-D5F8-9F58-E3C4-DB9708F26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F73E312F-69CD-6A1B-DE62-24B4B4D62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9D1FBC-0C86-2F34-51C0-91907224188C}"/>
              </a:ext>
            </a:extLst>
          </p:cNvPr>
          <p:cNvSpPr/>
          <p:nvPr/>
        </p:nvSpPr>
        <p:spPr>
          <a:xfrm>
            <a:off x="91428" y="107186"/>
            <a:ext cx="4660255" cy="55399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1327-1361 : Dans les principautés russes, Kiev conquise par les Lituaniens ; La Moscovie domine les principautés restées vassales de la Horde d’or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2) Dans les principautés russes</a:t>
            </a:r>
          </a:p>
          <a:p>
            <a:r>
              <a:rPr lang="fr-FR" sz="1700" dirty="0"/>
              <a:t>Deux changements importants…</a:t>
            </a:r>
          </a:p>
          <a:p>
            <a:endParaRPr lang="fr-FR" sz="1700" dirty="0"/>
          </a:p>
          <a:p>
            <a:r>
              <a:rPr lang="fr-FR" sz="1700" dirty="0"/>
              <a:t>a) 1361 : Kiev est conquise par les Lituaniens</a:t>
            </a:r>
          </a:p>
          <a:p>
            <a:r>
              <a:rPr lang="fr-FR" sz="1700" dirty="0"/>
              <a:t>Et libérée du joug mongol</a:t>
            </a:r>
          </a:p>
          <a:p>
            <a:endParaRPr lang="fr-FR" sz="1700" dirty="0"/>
          </a:p>
          <a:p>
            <a:r>
              <a:rPr lang="fr-FR" sz="1700" dirty="0"/>
              <a:t>NB : 1386 : Le prince lituanien Ladislas II Jagellon</a:t>
            </a:r>
          </a:p>
          <a:p>
            <a:r>
              <a:rPr lang="fr-FR" sz="1700" dirty="0"/>
              <a:t>En épousant Hedwige, héritière du roi de Pologne Louis 1</a:t>
            </a:r>
            <a:r>
              <a:rPr lang="fr-FR" sz="1700" baseline="30000" dirty="0"/>
              <a:t>er</a:t>
            </a:r>
            <a:r>
              <a:rPr lang="fr-FR" sz="1700" dirty="0"/>
              <a:t> d’Anjou, unifie la Lituanie et la Pologne</a:t>
            </a:r>
          </a:p>
          <a:p>
            <a:endParaRPr lang="fr-FR" sz="1700" dirty="0"/>
          </a:p>
          <a:p>
            <a:r>
              <a:rPr lang="fr-FR" sz="1700" dirty="0"/>
              <a:t>b) 1327 : La principauté de Moscou</a:t>
            </a:r>
          </a:p>
          <a:p>
            <a:r>
              <a:rPr lang="fr-FR" sz="1700" dirty="0"/>
              <a:t>NB : Moscou fondée en 1147</a:t>
            </a:r>
          </a:p>
          <a:p>
            <a:r>
              <a:rPr lang="fr-FR" sz="1700" dirty="0"/>
              <a:t>Supplante Tver…</a:t>
            </a:r>
          </a:p>
          <a:p>
            <a:endParaRPr lang="fr-FR" sz="1700" dirty="0"/>
          </a:p>
          <a:p>
            <a:r>
              <a:rPr lang="fr-FR" sz="1700" dirty="0"/>
              <a:t>Et elle obtient la charge de la collecte du tribut aux Mongols ; Ce qui lui donne dans le monde russe une primauté, </a:t>
            </a:r>
            <a:r>
              <a:rPr lang="fr-FR" sz="1700" u="sng" dirty="0"/>
              <a:t>à terme</a:t>
            </a:r>
            <a:r>
              <a:rPr lang="fr-FR" sz="1700" dirty="0"/>
              <a:t> stratégique…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4B58FC7-F59F-2DCB-8553-2A3D8EAAA062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5F8C14D-34E9-4677-D4C5-AEE6DE5E5CDE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ECA601E-7CDA-EF29-98AE-146A4D824F41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C61A784-3B15-897F-2631-D40D9ED5FA50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95213F8-E3D7-4B6B-4EEF-920FC8FADC41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D332806-EC23-B6C4-11E3-A4A7C36E1204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91DC928-28FE-ADDA-E857-E589461A1230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5D4DCB7-2C82-6234-0A97-5B3368BFDC4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FD1E3F9-F7D2-FAFD-6059-9045CE67D190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3A5CAE4-5270-F41A-9EB1-C1A871CCE8AC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C76E1C1-D54D-1B85-01F3-8DBEA31AFC4C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4CA0E0F-4FD8-5908-B721-34B712761495}"/>
              </a:ext>
            </a:extLst>
          </p:cNvPr>
          <p:cNvCxnSpPr>
            <a:cxnSpLocks/>
          </p:cNvCxnSpPr>
          <p:nvPr/>
        </p:nvCxnSpPr>
        <p:spPr>
          <a:xfrm>
            <a:off x="7337287" y="1066250"/>
            <a:ext cx="164470" cy="3161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59E74D2B-84A3-5690-E51D-A3B4ECEB7E69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1757711-1350-D66E-F8E3-95949887C969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6D7E209-9973-7EE9-AC4C-254452C25BDE}"/>
              </a:ext>
            </a:extLst>
          </p:cNvPr>
          <p:cNvSpPr/>
          <p:nvPr/>
        </p:nvSpPr>
        <p:spPr>
          <a:xfrm>
            <a:off x="7775391" y="886667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FBE9831-31C2-C94A-FA31-894E82E5AA33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D395D2F-4C83-A6DD-D76A-B0826D556735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03796D4-AE9B-EFB9-D0E8-99290549054E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B849E65-EDB5-80FF-AB5F-100336A3102D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D0B2B2D-035E-BDE5-A6B2-49ED15AA30F8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C34576A-C4D2-8BA0-F80D-E4CDA09695E5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602A2BA-E93F-0189-9CD9-5E8475381299}"/>
              </a:ext>
            </a:extLst>
          </p:cNvPr>
          <p:cNvSpPr/>
          <p:nvPr/>
        </p:nvSpPr>
        <p:spPr>
          <a:xfrm>
            <a:off x="4191456" y="189329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8A193B-37CC-49A1-A72D-24E8C1B9D2BC}"/>
              </a:ext>
            </a:extLst>
          </p:cNvPr>
          <p:cNvSpPr/>
          <p:nvPr/>
        </p:nvSpPr>
        <p:spPr>
          <a:xfrm>
            <a:off x="3362225" y="3738028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4EE516D-40C3-3B59-9490-4A90F347D7A9}"/>
              </a:ext>
            </a:extLst>
          </p:cNvPr>
          <p:cNvSpPr/>
          <p:nvPr/>
        </p:nvSpPr>
        <p:spPr>
          <a:xfrm>
            <a:off x="7978646" y="2459808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20722-E479-E338-478A-770C9DB2031C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80BFFF6-555A-2263-0EC4-92AB7FF840E0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41D49E0-0087-5F91-814B-7CC1C3F9B41F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9ED0B1E-25B4-4681-A7F0-CE3A870FDD07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E5E5F5D-BB15-7939-F459-ACDA4E0C93E7}"/>
              </a:ext>
            </a:extLst>
          </p:cNvPr>
          <p:cNvSpPr/>
          <p:nvPr/>
        </p:nvSpPr>
        <p:spPr>
          <a:xfrm>
            <a:off x="4603459" y="2977698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9614C52-6AA2-1581-864A-63EE39C8BCA5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29F3C9-76FC-E509-8781-8723EC506001}"/>
              </a:ext>
            </a:extLst>
          </p:cNvPr>
          <p:cNvSpPr/>
          <p:nvPr/>
        </p:nvSpPr>
        <p:spPr>
          <a:xfrm>
            <a:off x="7458438" y="95941"/>
            <a:ext cx="1384793" cy="5239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Principautés russes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11076DC-9684-ABB9-5AE1-7DFA506E6CD4}"/>
              </a:ext>
            </a:extLst>
          </p:cNvPr>
          <p:cNvSpPr/>
          <p:nvPr/>
        </p:nvSpPr>
        <p:spPr>
          <a:xfrm>
            <a:off x="1016705" y="1679544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472794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416D5-77A0-8DD9-8B4B-A66C0EF14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CD53E826-A427-0802-891F-A5F2AE4E7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D90F1D-217C-59BA-9467-BADE7B475C14}"/>
              </a:ext>
            </a:extLst>
          </p:cNvPr>
          <p:cNvSpPr/>
          <p:nvPr/>
        </p:nvSpPr>
        <p:spPr>
          <a:xfrm>
            <a:off x="91428" y="107186"/>
            <a:ext cx="4672424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3) 1335-1400 : En Perse, après la chute de l’</a:t>
            </a:r>
            <a:r>
              <a:rPr lang="fr-FR" sz="1700" b="1" dirty="0" err="1"/>
              <a:t>Ilkhanat</a:t>
            </a:r>
            <a:r>
              <a:rPr lang="fr-FR" sz="1700" b="1" dirty="0"/>
              <a:t> mongol, morcellement en de nombreuses principautés, dont la confédération turcomane des Kara </a:t>
            </a:r>
            <a:r>
              <a:rPr lang="fr-FR" sz="1700" b="1" dirty="0" err="1"/>
              <a:t>Koyunlu</a:t>
            </a:r>
            <a:endParaRPr lang="fr-FR" sz="1700" b="1" dirty="0"/>
          </a:p>
          <a:p>
            <a:endParaRPr lang="fr-FR" sz="1700" dirty="0"/>
          </a:p>
          <a:p>
            <a:r>
              <a:rPr lang="fr-FR" sz="1700" dirty="0"/>
              <a:t>3) 1335 : En Perse…</a:t>
            </a:r>
          </a:p>
          <a:p>
            <a:r>
              <a:rPr lang="fr-FR" sz="1700" dirty="0"/>
              <a:t>Après la mort de l’</a:t>
            </a:r>
            <a:r>
              <a:rPr lang="fr-FR" sz="1700" dirty="0" err="1"/>
              <a:t>ilkhan</a:t>
            </a:r>
            <a:r>
              <a:rPr lang="fr-FR" sz="1700" dirty="0"/>
              <a:t> Abu Saïd sans héritier</a:t>
            </a:r>
          </a:p>
          <a:p>
            <a:r>
              <a:rPr lang="fr-FR" sz="1700" dirty="0"/>
              <a:t>L’</a:t>
            </a:r>
            <a:r>
              <a:rPr lang="fr-FR" sz="1700" dirty="0" err="1"/>
              <a:t>Ilkhanat</a:t>
            </a:r>
            <a:r>
              <a:rPr lang="fr-FR" sz="1700" dirty="0"/>
              <a:t> se disloque en de multiples principautés </a:t>
            </a:r>
          </a:p>
          <a:p>
            <a:r>
              <a:rPr lang="fr-FR" sz="1700" dirty="0"/>
              <a:t>Et parmi elles…</a:t>
            </a:r>
          </a:p>
          <a:p>
            <a:endParaRPr lang="fr-FR" sz="1700" dirty="0"/>
          </a:p>
          <a:p>
            <a:r>
              <a:rPr lang="fr-FR" sz="1700" dirty="0"/>
              <a:t>*1389 : Au nord, à partir de Tabriz…</a:t>
            </a:r>
          </a:p>
          <a:p>
            <a:r>
              <a:rPr lang="fr-FR" sz="1700" dirty="0"/>
              <a:t>La confrérie turcomane des Kara </a:t>
            </a:r>
            <a:r>
              <a:rPr lang="fr-FR" sz="1700" dirty="0" err="1"/>
              <a:t>Koyunlu</a:t>
            </a:r>
            <a:endParaRPr lang="fr-FR" sz="1700" dirty="0"/>
          </a:p>
          <a:p>
            <a:r>
              <a:rPr lang="fr-FR" sz="1700" dirty="0"/>
              <a:t>Conquiert un vaste territoire</a:t>
            </a:r>
          </a:p>
          <a:p>
            <a:r>
              <a:rPr lang="fr-FR" sz="1700" dirty="0"/>
              <a:t>Du Caucase au Golfe persique…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*1400</a:t>
            </a:r>
          </a:p>
          <a:p>
            <a:r>
              <a:rPr lang="fr-FR" sz="1700" dirty="0">
                <a:solidFill>
                  <a:srgbClr val="FF0000"/>
                </a:solidFill>
              </a:rPr>
              <a:t>Les Kara </a:t>
            </a:r>
            <a:r>
              <a:rPr lang="fr-FR" sz="1700" dirty="0" err="1">
                <a:solidFill>
                  <a:srgbClr val="FF0000"/>
                </a:solidFill>
              </a:rPr>
              <a:t>Koyunlu</a:t>
            </a:r>
            <a:r>
              <a:rPr lang="fr-FR" sz="1700" dirty="0">
                <a:solidFill>
                  <a:srgbClr val="FF0000"/>
                </a:solidFill>
              </a:rPr>
              <a:t> seront vaincus par Tamerlan</a:t>
            </a:r>
          </a:p>
          <a:p>
            <a:r>
              <a:rPr lang="fr-FR" sz="1700" dirty="0">
                <a:solidFill>
                  <a:srgbClr val="FF0000"/>
                </a:solidFill>
              </a:rPr>
              <a:t>Voir plus loin…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FE716D2-FC5E-DEA0-31A0-68CECBCE98A0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D235EE7-34AE-B10C-4AFE-41BC765BD6DC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2DD128C-6AE3-B3F6-D258-BC8E41C8318D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CD3155A-9BD9-5936-52EA-BC2F0BD77FE0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A9E60C7-A555-9D9B-ADB7-AB619C263506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BEE28A2-5551-AA1F-3F74-EF327B126806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6858B82-470F-0F21-FA2C-BF6D1FC9B5BC}"/>
              </a:ext>
            </a:extLst>
          </p:cNvPr>
          <p:cNvSpPr/>
          <p:nvPr/>
        </p:nvSpPr>
        <p:spPr>
          <a:xfrm>
            <a:off x="7978646" y="2459808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2F845DB-44CA-3365-D0DF-B637E451B663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2AB4391-BD86-2ED5-27E5-AF7B1E38EAF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47B334C-5A31-4E04-EAA8-CB59E00EFAA2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03350EE-E6BB-8623-86B8-F89F9B0F272B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5001154-BE8C-FF50-94F2-5EA31E555266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BB69FC1-B140-ACA5-119E-ADC14E5EF213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C0A0C07-3A2B-607B-614F-F5A524AC22BE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ED7920A-7F6C-D894-A68C-4867471A4C5C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3180EC8-6A41-BB08-A545-9F297127682C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F4DC07C-9554-DC88-6FB0-BECA6984AE18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A57A28-2E06-817C-C486-A3D7175E9F8E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6ADDC4E-BE38-76E5-82CA-5E3D72124B2B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650565A-A4CB-670F-A489-432602AFC765}"/>
              </a:ext>
            </a:extLst>
          </p:cNvPr>
          <p:cNvSpPr/>
          <p:nvPr/>
        </p:nvSpPr>
        <p:spPr>
          <a:xfrm>
            <a:off x="4329235" y="1686555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489FC37-0F6F-08BA-9F64-41C9590DBF8C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12AFA7D-2139-596B-BAD2-DA0A1BD624CA}"/>
              </a:ext>
            </a:extLst>
          </p:cNvPr>
          <p:cNvSpPr/>
          <p:nvPr/>
        </p:nvSpPr>
        <p:spPr>
          <a:xfrm>
            <a:off x="3856709" y="3017152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84BD15F-711C-B430-0FC5-BEC69C625CD6}"/>
              </a:ext>
            </a:extLst>
          </p:cNvPr>
          <p:cNvCxnSpPr>
            <a:cxnSpLocks/>
          </p:cNvCxnSpPr>
          <p:nvPr/>
        </p:nvCxnSpPr>
        <p:spPr>
          <a:xfrm>
            <a:off x="7337287" y="1066250"/>
            <a:ext cx="164470" cy="3161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22A4B26E-36DD-BB89-BD57-F9DFC7B009D1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2B74A64-6C00-0E9E-3F59-76951352A02B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650F49A-9B3F-3011-706D-B5BAE6C02B17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363CFD5-10D7-F5EA-F5F1-BAD119205760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3EDD440-CAAF-3695-CDED-4D251FCE9F9F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33E2C9F-AFDD-8831-80F4-2540BAAB006D}"/>
              </a:ext>
            </a:extLst>
          </p:cNvPr>
          <p:cNvSpPr/>
          <p:nvPr/>
        </p:nvSpPr>
        <p:spPr>
          <a:xfrm rot="4685545">
            <a:off x="7550030" y="2441087"/>
            <a:ext cx="1141631" cy="62779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ADBE455-75F6-5A60-71BC-D23DC76BE911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233DB4-DC8C-7E1D-C4A0-1E8E2CFD591D}"/>
              </a:ext>
            </a:extLst>
          </p:cNvPr>
          <p:cNvSpPr/>
          <p:nvPr/>
        </p:nvSpPr>
        <p:spPr>
          <a:xfrm>
            <a:off x="7768749" y="2826921"/>
            <a:ext cx="707731" cy="25372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Perse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1EF5C-5B23-B19B-8AF3-A12D4721D360}"/>
              </a:ext>
            </a:extLst>
          </p:cNvPr>
          <p:cNvSpPr/>
          <p:nvPr/>
        </p:nvSpPr>
        <p:spPr>
          <a:xfrm>
            <a:off x="7553520" y="2246953"/>
            <a:ext cx="1262702" cy="30724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Turcomans</a:t>
            </a:r>
          </a:p>
        </p:txBody>
      </p:sp>
    </p:spTree>
    <p:extLst>
      <p:ext uri="{BB962C8B-B14F-4D97-AF65-F5344CB8AC3E}">
        <p14:creationId xmlns:p14="http://schemas.microsoft.com/office/powerpoint/2010/main" val="3621816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487E2-9FD8-349D-A3F0-5D8FC7B00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67621023-342F-22E7-9CF3-AC0CA612D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21FDFF-6AA6-AB7C-C3B8-719FFF84FDD7}"/>
              </a:ext>
            </a:extLst>
          </p:cNvPr>
          <p:cNvSpPr/>
          <p:nvPr/>
        </p:nvSpPr>
        <p:spPr>
          <a:xfrm>
            <a:off x="91427" y="107186"/>
            <a:ext cx="4659089" cy="53091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1299-1354-1399 : A l’ouest de la Perse, naissance et 1</a:t>
            </a:r>
            <a:r>
              <a:rPr lang="fr-FR" sz="1700" b="1" baseline="30000" dirty="0"/>
              <a:t>ère</a:t>
            </a:r>
            <a:r>
              <a:rPr lang="fr-FR" sz="1700" b="1" dirty="0"/>
              <a:t> expansion du Sultanat ottoman : Anatolie occidentale ; Balkans : Serbie, Bulgarie, soumission de Constantinople</a:t>
            </a:r>
          </a:p>
          <a:p>
            <a:endParaRPr lang="fr-FR" sz="1700" dirty="0"/>
          </a:p>
          <a:p>
            <a:r>
              <a:rPr lang="fr-FR" sz="1700" dirty="0"/>
              <a:t>4) : 1299 : A l’ouest de la Perse, en Anatolie </a:t>
            </a:r>
            <a:r>
              <a:rPr lang="fr-FR" sz="1700" dirty="0" err="1"/>
              <a:t>occ</a:t>
            </a:r>
            <a:r>
              <a:rPr lang="fr-FR" sz="1700" dirty="0"/>
              <a:t>.</a:t>
            </a:r>
          </a:p>
          <a:p>
            <a:r>
              <a:rPr lang="fr-FR" sz="1700" u="sng" dirty="0"/>
              <a:t>Osman</a:t>
            </a:r>
            <a:r>
              <a:rPr lang="fr-FR" sz="1700" dirty="0"/>
              <a:t>, chef musulman des Ottomans, tribu turcomane, prend le titre de </a:t>
            </a:r>
            <a:r>
              <a:rPr lang="fr-FR" sz="1700" i="1" dirty="0"/>
              <a:t>ghazi</a:t>
            </a:r>
            <a:r>
              <a:rPr lang="fr-FR" sz="1700" dirty="0"/>
              <a:t> et de </a:t>
            </a:r>
            <a:r>
              <a:rPr lang="fr-FR" sz="1700" i="1" dirty="0"/>
              <a:t>sultan</a:t>
            </a:r>
          </a:p>
          <a:p>
            <a:endParaRPr lang="fr-FR" sz="1700" dirty="0"/>
          </a:p>
          <a:p>
            <a:r>
              <a:rPr lang="fr-FR" sz="1700" dirty="0"/>
              <a:t>*1354-99 : Profitant de la fin de l’</a:t>
            </a:r>
            <a:r>
              <a:rPr lang="fr-FR" sz="1700" dirty="0" err="1"/>
              <a:t>Ilkhanat</a:t>
            </a:r>
            <a:endParaRPr lang="fr-FR" sz="1700" dirty="0"/>
          </a:p>
          <a:p>
            <a:r>
              <a:rPr lang="fr-FR" sz="1700" dirty="0"/>
              <a:t>Et du déclin irrémédiable de l’Empire byzantin</a:t>
            </a:r>
          </a:p>
          <a:p>
            <a:r>
              <a:rPr lang="fr-FR" sz="1700" dirty="0"/>
              <a:t>Le Sultanat ottoman connaît sa 1</a:t>
            </a:r>
            <a:r>
              <a:rPr lang="fr-FR" sz="1700" baseline="30000" dirty="0"/>
              <a:t>ère</a:t>
            </a:r>
            <a:r>
              <a:rPr lang="fr-FR" sz="1700" dirty="0"/>
              <a:t> expansion…</a:t>
            </a:r>
          </a:p>
          <a:p>
            <a:endParaRPr lang="fr-FR" sz="1700" dirty="0"/>
          </a:p>
          <a:p>
            <a:r>
              <a:rPr lang="fr-FR" sz="1600" dirty="0"/>
              <a:t>a) 1388-99 : A l’est, les émirats turcomans d’Anatolie</a:t>
            </a:r>
          </a:p>
          <a:p>
            <a:endParaRPr lang="fr-FR" sz="1700" dirty="0"/>
          </a:p>
          <a:p>
            <a:r>
              <a:rPr lang="fr-FR" sz="1700" dirty="0"/>
              <a:t>b) A l’ouest, en Europe balkanique, l’Empire byzantin…</a:t>
            </a:r>
          </a:p>
          <a:p>
            <a:r>
              <a:rPr lang="fr-FR" sz="1700" dirty="0"/>
              <a:t>- 1354-63 : Soumission de Constantinople</a:t>
            </a:r>
          </a:p>
          <a:p>
            <a:r>
              <a:rPr lang="fr-FR" sz="1700" dirty="0"/>
              <a:t>- 1389 : Soumission de la Serbie</a:t>
            </a:r>
          </a:p>
          <a:p>
            <a:r>
              <a:rPr lang="fr-FR" sz="1700" dirty="0"/>
              <a:t>- 1371-96 : Conquête de la Bulgarie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A1B782C-2223-D50F-9B55-A449B2CA3B3F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1835E97-B535-3FA6-97D2-A091E1C00C36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4FB927D-C566-A2B8-AABF-A522C867F141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650C7AA-C987-9F16-C633-0FB07BDED60D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0F3228D-37E9-F84F-66CC-F48AF433E4CA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13FC61C-39B1-BD3B-00E2-D88ED6A561E8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6A0EE8F-E911-F1B0-ACA5-D17F2E1EE5F5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3814DB4-B2AC-5F57-BF98-837A526DEB6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50B8335-EA60-2B22-D733-8D5B0499F98C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0B13758-8021-D34F-D0FF-14B92F38E55F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E4A59AF-262D-EFF3-3131-7B04625D5678}"/>
              </a:ext>
            </a:extLst>
          </p:cNvPr>
          <p:cNvCxnSpPr>
            <a:cxnSpLocks/>
          </p:cNvCxnSpPr>
          <p:nvPr/>
        </p:nvCxnSpPr>
        <p:spPr>
          <a:xfrm flipH="1" flipV="1">
            <a:off x="6669629" y="1615440"/>
            <a:ext cx="279809" cy="56181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8C2FC869-518A-2926-CE25-A935383F8204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58CFDFD-FD93-4D12-A61B-7856518546D8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BD8DF2D-6D53-E089-B878-66781ADD3731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072FC18-2202-3B33-AC15-C834AB12113B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491B17A-E0B1-5896-085B-451CA3AF97A9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D058128-A49E-A33E-CBAF-4CC850D10529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6DD34BF-F571-04A7-A67D-C2BE2D9265BB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D5C89E5-C75F-3765-683D-C55AC2B528F0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34D2F4C-7980-0372-57BD-28746D8CB4B1}"/>
              </a:ext>
            </a:extLst>
          </p:cNvPr>
          <p:cNvSpPr/>
          <p:nvPr/>
        </p:nvSpPr>
        <p:spPr>
          <a:xfrm>
            <a:off x="3905365" y="24706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6AED794-FBBC-8E63-232E-881D2418F775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93A5082-B9A0-D3F6-20E6-899534FCDAF9}"/>
              </a:ext>
            </a:extLst>
          </p:cNvPr>
          <p:cNvCxnSpPr>
            <a:cxnSpLocks/>
          </p:cNvCxnSpPr>
          <p:nvPr/>
        </p:nvCxnSpPr>
        <p:spPr>
          <a:xfrm>
            <a:off x="7337287" y="1066250"/>
            <a:ext cx="164470" cy="3161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BD919979-9401-A395-52EA-E36AAA0175E2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687042F-B823-4193-0E2E-9C3FD79753D6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4C57319-E95F-0CD1-5B27-0AEE7CEA1DCD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250CCA6-6539-8DF8-2DAE-69219B3A887B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B45E58C-5574-07A8-9817-A758B3D93AF5}"/>
              </a:ext>
            </a:extLst>
          </p:cNvPr>
          <p:cNvSpPr/>
          <p:nvPr/>
        </p:nvSpPr>
        <p:spPr>
          <a:xfrm rot="4685545">
            <a:off x="7550030" y="2441087"/>
            <a:ext cx="1141631" cy="62779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B2EF9F1-796C-D40E-0184-4DF8CD5F2982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5853A81-18BF-EB31-DAA3-523A825B1C07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1CAA45F-D7BC-8C2D-E19D-B8D4A9B1D746}"/>
              </a:ext>
            </a:extLst>
          </p:cNvPr>
          <p:cNvCxnSpPr>
            <a:cxnSpLocks/>
          </p:cNvCxnSpPr>
          <p:nvPr/>
        </p:nvCxnSpPr>
        <p:spPr>
          <a:xfrm>
            <a:off x="7101838" y="2329657"/>
            <a:ext cx="518162" cy="21435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CC2AC097-1152-7D6C-2500-14367AEADD7F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EA34BC-D9BB-83A2-16DF-2302F3901929}"/>
              </a:ext>
            </a:extLst>
          </p:cNvPr>
          <p:cNvSpPr/>
          <p:nvPr/>
        </p:nvSpPr>
        <p:spPr>
          <a:xfrm>
            <a:off x="5642486" y="2163295"/>
            <a:ext cx="1129745" cy="31869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Ottomans</a:t>
            </a:r>
          </a:p>
        </p:txBody>
      </p:sp>
    </p:spTree>
    <p:extLst>
      <p:ext uri="{BB962C8B-B14F-4D97-AF65-F5344CB8AC3E}">
        <p14:creationId xmlns:p14="http://schemas.microsoft.com/office/powerpoint/2010/main" val="318978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71639-71C3-0595-A8EF-FDC26D61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6F527A6C-5107-E7DE-89D2-CDD44B2C5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B47F7D-8CDC-CCF4-2FF8-C3567F217BAD}"/>
              </a:ext>
            </a:extLst>
          </p:cNvPr>
          <p:cNvSpPr/>
          <p:nvPr/>
        </p:nvSpPr>
        <p:spPr>
          <a:xfrm>
            <a:off x="91428" y="107186"/>
            <a:ext cx="4672424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1335(-1570) : Au centre de l’Asie, le </a:t>
            </a:r>
            <a:r>
              <a:rPr lang="fr-FR" sz="1700" b="1" dirty="0" err="1"/>
              <a:t>Djaghataï</a:t>
            </a:r>
            <a:r>
              <a:rPr lang="fr-FR" sz="1700" b="1" dirty="0"/>
              <a:t> se scinde en deux : La Transoxiane musulmane et le </a:t>
            </a:r>
            <a:r>
              <a:rPr lang="fr-FR" sz="1700" b="1" dirty="0" err="1"/>
              <a:t>Mogholistan</a:t>
            </a:r>
            <a:r>
              <a:rPr lang="fr-FR" sz="1700" b="1" dirty="0"/>
              <a:t> bouddhiste, qui reste souverain</a:t>
            </a:r>
          </a:p>
          <a:p>
            <a:endParaRPr lang="fr-FR" sz="1700" dirty="0"/>
          </a:p>
          <a:p>
            <a:r>
              <a:rPr lang="fr-FR" sz="1700" dirty="0"/>
              <a:t>5) 1334 : A l’est de la Perse</a:t>
            </a:r>
          </a:p>
          <a:p>
            <a:r>
              <a:rPr lang="fr-FR" sz="1700" dirty="0"/>
              <a:t>Scission du khanat de </a:t>
            </a:r>
            <a:r>
              <a:rPr lang="fr-FR" sz="1700" dirty="0" err="1"/>
              <a:t>Djaghataï</a:t>
            </a:r>
            <a:r>
              <a:rPr lang="fr-FR" sz="1700" dirty="0"/>
              <a:t> entre…</a:t>
            </a:r>
          </a:p>
          <a:p>
            <a:r>
              <a:rPr lang="fr-FR" sz="1700" dirty="0"/>
              <a:t>- Le </a:t>
            </a:r>
            <a:r>
              <a:rPr lang="fr-FR" sz="1700" dirty="0" err="1"/>
              <a:t>Mogholistan</a:t>
            </a:r>
            <a:r>
              <a:rPr lang="fr-FR" sz="1700" dirty="0"/>
              <a:t> bouddhiste </a:t>
            </a:r>
            <a:r>
              <a:rPr lang="fr-FR" sz="1700" u="sng" dirty="0"/>
              <a:t>qui reste souverain</a:t>
            </a:r>
          </a:p>
          <a:p>
            <a:r>
              <a:rPr lang="fr-FR" sz="1700" dirty="0"/>
              <a:t>- Et en Transoxiane, le </a:t>
            </a:r>
            <a:r>
              <a:rPr lang="fr-FR" sz="1700" i="1" dirty="0" err="1"/>
              <a:t>Maverannahr</a:t>
            </a:r>
            <a:r>
              <a:rPr lang="fr-FR" sz="1700" dirty="0"/>
              <a:t> musulman</a:t>
            </a:r>
          </a:p>
          <a:p>
            <a:r>
              <a:rPr lang="fr-FR" sz="1700" dirty="0"/>
              <a:t>Divisé en de nombreux émirats</a:t>
            </a:r>
          </a:p>
          <a:p>
            <a:endParaRPr lang="fr-FR" sz="1700" dirty="0"/>
          </a:p>
          <a:p>
            <a:r>
              <a:rPr lang="fr-FR" sz="1700" dirty="0"/>
              <a:t>NB : Au </a:t>
            </a:r>
            <a:r>
              <a:rPr lang="fr-FR" sz="1700" dirty="0" err="1"/>
              <a:t>Mogholistan</a:t>
            </a:r>
            <a:r>
              <a:rPr lang="fr-FR" sz="1700" dirty="0"/>
              <a:t>, dès le XIVe siècle…</a:t>
            </a:r>
          </a:p>
          <a:p>
            <a:r>
              <a:rPr lang="fr-FR" sz="1700" dirty="0"/>
              <a:t>Les souverains </a:t>
            </a:r>
            <a:r>
              <a:rPr lang="fr-FR" sz="1700" dirty="0" err="1"/>
              <a:t>djaghataïdes</a:t>
            </a:r>
            <a:endParaRPr lang="fr-FR" sz="1700" dirty="0"/>
          </a:p>
          <a:p>
            <a:r>
              <a:rPr lang="fr-FR" sz="1700" dirty="0"/>
              <a:t>Puis les populations ouïghoures majoritaires</a:t>
            </a:r>
          </a:p>
          <a:p>
            <a:r>
              <a:rPr lang="fr-FR" sz="1700" dirty="0"/>
              <a:t>Se convertissent à l’Islam</a:t>
            </a:r>
          </a:p>
          <a:p>
            <a:endParaRPr lang="fr-FR" sz="1700" dirty="0"/>
          </a:p>
          <a:p>
            <a:r>
              <a:rPr lang="fr-FR" sz="1700" dirty="0"/>
              <a:t>*Et enfin, c’est dans ce contexte, que…</a:t>
            </a:r>
          </a:p>
          <a:p>
            <a:r>
              <a:rPr lang="fr-FR" sz="1700" dirty="0"/>
              <a:t>1370 : surgit </a:t>
            </a:r>
            <a:r>
              <a:rPr lang="fr-FR" sz="1700" i="1" dirty="0"/>
              <a:t>l’épisode Tamerlan</a:t>
            </a:r>
            <a:r>
              <a:rPr lang="fr-FR" sz="1700" dirty="0"/>
              <a:t>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DAB77C5-0820-3D2D-0282-B9E8856AE00E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3E1BA6D-DEEE-B9E8-DF8A-6046D9B87172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A487568-1511-0618-F79C-83BB8362AE84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0EF0531-1430-FBBC-1B7F-74A821E81A7D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E4FC4AC-F159-3B85-7FB0-FB8B0B214D57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1347162-9670-66C7-858D-8A2D6B099798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FCA37D3-CEC5-F5F6-BAAC-4EA76727DA6A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C595D05-4210-E863-DC38-79895B296321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F7EA7D6-B329-409D-37C3-B737158F5AD9}"/>
              </a:ext>
            </a:extLst>
          </p:cNvPr>
          <p:cNvSpPr/>
          <p:nvPr/>
        </p:nvSpPr>
        <p:spPr>
          <a:xfrm rot="6395155">
            <a:off x="9110988" y="1831122"/>
            <a:ext cx="588101" cy="10275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C3E67DE-EC43-D383-F964-C4D79519AA91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3239660-D5F2-A5EC-C795-3B8306D95C1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B4CFDA3-1A62-D709-2C8F-C36BC6770032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26C9DEC-6407-2296-621F-31C44EF95901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49F4F65-B67C-D5D7-8E4C-E3EB68AB229B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E3C0B358-0B6E-A187-AD59-9A9990F49CD9}"/>
              </a:ext>
            </a:extLst>
          </p:cNvPr>
          <p:cNvCxnSpPr>
            <a:cxnSpLocks/>
          </p:cNvCxnSpPr>
          <p:nvPr/>
        </p:nvCxnSpPr>
        <p:spPr>
          <a:xfrm flipH="1" flipV="1">
            <a:off x="6669629" y="1615440"/>
            <a:ext cx="279809" cy="56181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8502B79B-5A0F-F980-7BBD-3D8773FDB5EB}"/>
              </a:ext>
            </a:extLst>
          </p:cNvPr>
          <p:cNvCxnSpPr>
            <a:cxnSpLocks/>
          </p:cNvCxnSpPr>
          <p:nvPr/>
        </p:nvCxnSpPr>
        <p:spPr>
          <a:xfrm>
            <a:off x="7101838" y="2329657"/>
            <a:ext cx="518162" cy="21435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24B960A5-B278-FD84-81D7-1DB41B380BD9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56CFEF4-ACD2-23D2-06CD-4404FED9833C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03F0A58-1953-EADE-8635-9907B666207F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1A8DAF6-75A3-444C-C981-DC305D3133A7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DA5FD0E-3A17-E816-85AC-4EBBAA32BD14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3D5537F-75CA-411D-F7BB-E48F2EAA1DF9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9CCB674-1C16-FBC4-9CEF-90671E0E7DF8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5B54C7C-F458-F4EF-2B25-C5B83C21FECB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5579702-0B72-8428-6D46-A62AE7DB1DA6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7F8EAE5-3CF3-0F5E-603D-2056F8EB9016}"/>
              </a:ext>
            </a:extLst>
          </p:cNvPr>
          <p:cNvSpPr/>
          <p:nvPr/>
        </p:nvSpPr>
        <p:spPr>
          <a:xfrm>
            <a:off x="4474958" y="169261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317D365-DFDA-2CC1-807B-A86E317FB497}"/>
              </a:ext>
            </a:extLst>
          </p:cNvPr>
          <p:cNvSpPr/>
          <p:nvPr/>
        </p:nvSpPr>
        <p:spPr>
          <a:xfrm>
            <a:off x="3179487" y="2240836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E8066DE-6390-35DE-FCD5-50340AC8BF7D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5EDA8F9-E454-F3E3-90B1-9E5F446A2FCE}"/>
              </a:ext>
            </a:extLst>
          </p:cNvPr>
          <p:cNvSpPr/>
          <p:nvPr/>
        </p:nvSpPr>
        <p:spPr>
          <a:xfrm>
            <a:off x="3699037" y="1398862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BAAC9F2-5A28-E96F-0788-A62E61797D39}"/>
              </a:ext>
            </a:extLst>
          </p:cNvPr>
          <p:cNvCxnSpPr>
            <a:cxnSpLocks/>
          </p:cNvCxnSpPr>
          <p:nvPr/>
        </p:nvCxnSpPr>
        <p:spPr>
          <a:xfrm>
            <a:off x="7337287" y="1066250"/>
            <a:ext cx="164470" cy="3161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1420A57F-4370-B317-B5D1-28BCA7FDBEA0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3D356F8-9A49-9F38-ED91-9A6F46B874D6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B4B4DE5-5EC8-44B5-7808-5C2A7F093936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B3B04F6-381A-53B3-32CB-0927892B9437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93891E1-7BD3-8D77-3CBB-B4A204CDA2CD}"/>
              </a:ext>
            </a:extLst>
          </p:cNvPr>
          <p:cNvSpPr/>
          <p:nvPr/>
        </p:nvSpPr>
        <p:spPr>
          <a:xfrm rot="4685545">
            <a:off x="7550030" y="2441087"/>
            <a:ext cx="1141631" cy="62779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EC06171-0FAE-BEFE-6A82-1B1592997BF5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A1CDE-21F8-7AD1-B074-8DA56DA2AE37}"/>
              </a:ext>
            </a:extLst>
          </p:cNvPr>
          <p:cNvSpPr/>
          <p:nvPr/>
        </p:nvSpPr>
        <p:spPr>
          <a:xfrm>
            <a:off x="9276240" y="1962763"/>
            <a:ext cx="1121611" cy="27807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Djaghataï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13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94F39-AC71-786B-0ADE-94F49EC2F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6E68702D-968B-ED74-90B4-BDA968015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E86FA0-7B0C-4728-4AB6-C32BDEC0FC0F}"/>
              </a:ext>
            </a:extLst>
          </p:cNvPr>
          <p:cNvSpPr/>
          <p:nvPr/>
        </p:nvSpPr>
        <p:spPr>
          <a:xfrm>
            <a:off x="91427" y="107186"/>
            <a:ext cx="4909005" cy="65094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6) 1370-1405 : L’Emirat conquérant de Tamerlan réunifie partiellement et temporairement le Moyen Orient : Transoxiane-</a:t>
            </a:r>
            <a:r>
              <a:rPr lang="fr-FR" sz="1600" b="1" dirty="0" err="1"/>
              <a:t>Korezm</a:t>
            </a:r>
            <a:r>
              <a:rPr lang="fr-FR" sz="1600" b="1" dirty="0"/>
              <a:t>-Pendjab-Delhi-Perse-Mésopotamie-Anatolie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6) 1370-1405 : Depuis sa capitale Samarcande</a:t>
            </a:r>
          </a:p>
          <a:p>
            <a:r>
              <a:rPr lang="fr-FR" sz="1700" u="sng" dirty="0"/>
              <a:t>L’émir Tamerlan</a:t>
            </a:r>
            <a:r>
              <a:rPr lang="fr-FR" sz="1700" dirty="0"/>
              <a:t> par de sanglantes conquêtes</a:t>
            </a:r>
          </a:p>
          <a:p>
            <a:r>
              <a:rPr lang="fr-FR" sz="1700" dirty="0"/>
              <a:t>Construit son éphémère grand Emirat…</a:t>
            </a:r>
          </a:p>
          <a:p>
            <a:r>
              <a:rPr lang="fr-FR" sz="1600" dirty="0"/>
              <a:t>NB : Vassal du khan du </a:t>
            </a:r>
            <a:r>
              <a:rPr lang="fr-FR" sz="1600" dirty="0" err="1"/>
              <a:t>Mogholistan</a:t>
            </a:r>
            <a:r>
              <a:rPr lang="fr-FR" sz="1600" dirty="0"/>
              <a:t>, il restera un émir</a:t>
            </a:r>
          </a:p>
          <a:p>
            <a:endParaRPr lang="fr-FR" sz="1700" dirty="0"/>
          </a:p>
          <a:p>
            <a:r>
              <a:rPr lang="fr-FR" sz="1600" dirty="0"/>
              <a:t>a) 1379-87  : D’abord, le </a:t>
            </a:r>
            <a:r>
              <a:rPr lang="fr-FR" sz="1600" dirty="0" err="1"/>
              <a:t>Khorezm</a:t>
            </a:r>
            <a:r>
              <a:rPr lang="fr-FR" sz="1600" dirty="0"/>
              <a:t>, au sud de la mer d’Aral</a:t>
            </a:r>
          </a:p>
          <a:p>
            <a:r>
              <a:rPr lang="fr-FR" sz="1600" dirty="0"/>
              <a:t>Ensuite, l’ensemble de la Perse divisée ; Puis…</a:t>
            </a:r>
          </a:p>
          <a:p>
            <a:endParaRPr lang="fr-FR" sz="1700" dirty="0"/>
          </a:p>
          <a:p>
            <a:r>
              <a:rPr lang="fr-FR" sz="1700" dirty="0"/>
              <a:t>b) Attaques sans lendemain contre…</a:t>
            </a:r>
          </a:p>
          <a:p>
            <a:r>
              <a:rPr lang="fr-FR" sz="1600" dirty="0"/>
              <a:t>- 1395-96 : La Horde d’or </a:t>
            </a:r>
            <a:r>
              <a:rPr lang="fr-FR" sz="1600" u="sng" dirty="0"/>
              <a:t>réunifiée</a:t>
            </a:r>
            <a:r>
              <a:rPr lang="fr-FR" sz="1600" dirty="0"/>
              <a:t> du khan </a:t>
            </a:r>
            <a:r>
              <a:rPr lang="fr-FR" sz="1600" dirty="0" err="1"/>
              <a:t>Tokhtamych</a:t>
            </a:r>
            <a:endParaRPr lang="fr-FR" sz="1600" dirty="0"/>
          </a:p>
          <a:p>
            <a:r>
              <a:rPr lang="fr-FR" sz="1700" dirty="0"/>
              <a:t>- 1398-99 : La prise et le (1</a:t>
            </a:r>
            <a:r>
              <a:rPr lang="fr-FR" sz="1700" baseline="30000" dirty="0"/>
              <a:t>er</a:t>
            </a:r>
            <a:r>
              <a:rPr lang="fr-FR" sz="1700" dirty="0"/>
              <a:t>) sac de Delhi</a:t>
            </a:r>
          </a:p>
          <a:p>
            <a:r>
              <a:rPr lang="fr-FR" sz="1700" dirty="0"/>
              <a:t>Tamerlan occupe le Pendjab indien</a:t>
            </a:r>
          </a:p>
          <a:p>
            <a:r>
              <a:rPr lang="fr-FR" sz="1700" dirty="0"/>
              <a:t>- 1400 : La Tabriz des Kara </a:t>
            </a:r>
            <a:r>
              <a:rPr lang="fr-FR" sz="1700" dirty="0" err="1"/>
              <a:t>Koyunlu</a:t>
            </a:r>
            <a:endParaRPr lang="fr-FR" sz="1700" dirty="0"/>
          </a:p>
          <a:p>
            <a:r>
              <a:rPr lang="fr-FR" sz="1700" dirty="0"/>
              <a:t>- 1400-01 : La Damas des Mamelouks ; Et Bagdad</a:t>
            </a:r>
          </a:p>
          <a:p>
            <a:r>
              <a:rPr lang="fr-FR" sz="1700" dirty="0"/>
              <a:t>- 1402 : L’Anatolie des Ottomans ; Victoire à Ankara Contre le sultan ottoman Bajazet, fait prisonnier</a:t>
            </a:r>
          </a:p>
          <a:p>
            <a:r>
              <a:rPr lang="fr-FR" sz="1700" dirty="0"/>
              <a:t>NB : Tamerlan octroie Diyarbakir aux Ak </a:t>
            </a:r>
            <a:r>
              <a:rPr lang="fr-FR" sz="1700" dirty="0" err="1"/>
              <a:t>Koyunlu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*1405 : La mort de Tamerlan l’empêche</a:t>
            </a:r>
          </a:p>
          <a:p>
            <a:r>
              <a:rPr lang="fr-FR" sz="1700" dirty="0"/>
              <a:t>De se lancer à la (re)conquête de la Chine…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F2F27B5-D0C6-4FDE-751C-6BDE4AE0E7B8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3D8C296-8F32-1432-4CDF-11FADA101BC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0C5DE64-C5A7-A413-5BFC-FC40CDFAACF6}"/>
              </a:ext>
            </a:extLst>
          </p:cNvPr>
          <p:cNvSpPr/>
          <p:nvPr/>
        </p:nvSpPr>
        <p:spPr>
          <a:xfrm>
            <a:off x="7678186" y="1973676"/>
            <a:ext cx="2512294" cy="16127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226BB94-4B2B-9636-41BF-89D5334AE529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EB90B18-8F0D-C286-69FD-78DD954B2D9F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5826534-7AC0-3997-AB97-35EABDFF2C56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B9B5A26-51EA-2505-F107-C7DA17BD9BCF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08A1584-A092-AD8F-2311-D35EBDD3367D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C7B91D8-2FE8-6496-2AB7-63D43E6E45C6}"/>
              </a:ext>
            </a:extLst>
          </p:cNvPr>
          <p:cNvSpPr/>
          <p:nvPr/>
        </p:nvSpPr>
        <p:spPr>
          <a:xfrm>
            <a:off x="7182654" y="2291102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61ACE80-5333-16A9-D808-D7BD5B93B2B0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7321710" y="2406442"/>
            <a:ext cx="720875" cy="2496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0E13CCCF-752D-8ECD-0B59-433A84EC5031}"/>
              </a:ext>
            </a:extLst>
          </p:cNvPr>
          <p:cNvSpPr/>
          <p:nvPr/>
        </p:nvSpPr>
        <p:spPr>
          <a:xfrm>
            <a:off x="7252429" y="285899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9788843-C73F-372B-07F2-7AF07A0B4E77}"/>
              </a:ext>
            </a:extLst>
          </p:cNvPr>
          <p:cNvCxnSpPr>
            <a:cxnSpLocks/>
            <a:stCxn id="23" idx="6"/>
            <a:endCxn id="28" idx="2"/>
          </p:cNvCxnSpPr>
          <p:nvPr/>
        </p:nvCxnSpPr>
        <p:spPr>
          <a:xfrm>
            <a:off x="7415343" y="2926562"/>
            <a:ext cx="415260" cy="5929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5BB748E-59DC-12D3-7079-FC285818B561}"/>
              </a:ext>
            </a:extLst>
          </p:cNvPr>
          <p:cNvSpPr/>
          <p:nvPr/>
        </p:nvSpPr>
        <p:spPr>
          <a:xfrm>
            <a:off x="7830603" y="2918296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AB0EF92-C7EC-5770-A6C1-ACD7D5B0A1FF}"/>
              </a:ext>
            </a:extLst>
          </p:cNvPr>
          <p:cNvCxnSpPr>
            <a:cxnSpLocks/>
            <a:stCxn id="41" idx="1"/>
            <a:endCxn id="38" idx="5"/>
          </p:cNvCxnSpPr>
          <p:nvPr/>
        </p:nvCxnSpPr>
        <p:spPr>
          <a:xfrm flipH="1" flipV="1">
            <a:off x="8208757" y="1836691"/>
            <a:ext cx="638211" cy="35281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800539FB-359C-57BB-CDCF-330DAF7C3000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8F61AD6-BC23-807D-38F7-D5712ED64BC8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C3B22B2-7EDA-5C93-5882-8496B642DC81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E1361CE-698E-5320-71CE-3C7DAB33A1FA}"/>
              </a:ext>
            </a:extLst>
          </p:cNvPr>
          <p:cNvCxnSpPr>
            <a:cxnSpLocks/>
          </p:cNvCxnSpPr>
          <p:nvPr/>
        </p:nvCxnSpPr>
        <p:spPr>
          <a:xfrm>
            <a:off x="9349342" y="2575239"/>
            <a:ext cx="647882" cy="47818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C1F21C1D-B2A9-73C2-09AD-0D050F5C0EC3}"/>
              </a:ext>
            </a:extLst>
          </p:cNvPr>
          <p:cNvCxnSpPr>
            <a:cxnSpLocks/>
          </p:cNvCxnSpPr>
          <p:nvPr/>
        </p:nvCxnSpPr>
        <p:spPr>
          <a:xfrm flipH="1">
            <a:off x="8205499" y="2473974"/>
            <a:ext cx="1032165" cy="18210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A4D6A9F5-3962-B663-E9BF-6E0FEB980450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D14D57E-A299-9923-785D-A9122C51A264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2B334B5-B691-2DA6-C5B4-1A5A1BAC5070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43588D7-2001-DEEF-0A28-DA5BC4A2F5FB}"/>
              </a:ext>
            </a:extLst>
          </p:cNvPr>
          <p:cNvSpPr/>
          <p:nvPr/>
        </p:nvSpPr>
        <p:spPr>
          <a:xfrm>
            <a:off x="8302283" y="3006030"/>
            <a:ext cx="162914" cy="1351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391FD36-5785-238F-712C-FBCD64602C2C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9151897" y="2495475"/>
            <a:ext cx="121011" cy="363522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08AEBA91-F50D-0785-0CAF-9F4864B0C560}"/>
              </a:ext>
            </a:extLst>
          </p:cNvPr>
          <p:cNvSpPr/>
          <p:nvPr/>
        </p:nvSpPr>
        <p:spPr>
          <a:xfrm>
            <a:off x="9070440" y="285899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ACB3AE2-FBFA-B720-473D-3AAB4C671202}"/>
              </a:ext>
            </a:extLst>
          </p:cNvPr>
          <p:cNvCxnSpPr>
            <a:cxnSpLocks/>
            <a:endCxn id="26" idx="7"/>
          </p:cNvCxnSpPr>
          <p:nvPr/>
        </p:nvCxnSpPr>
        <p:spPr>
          <a:xfrm flipH="1">
            <a:off x="8441339" y="2478112"/>
            <a:ext cx="796325" cy="5477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D26C1B11-15B8-CF8C-9D60-D5F10F7E5476}"/>
              </a:ext>
            </a:extLst>
          </p:cNvPr>
          <p:cNvSpPr/>
          <p:nvPr/>
        </p:nvSpPr>
        <p:spPr>
          <a:xfrm>
            <a:off x="8823110" y="2169721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B14C561-AA02-C648-F398-B5E20C02A0CB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2E8245F-B9D8-0818-CD91-368DDE50498D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DB2CAA8-80D0-CF64-F39D-2109CDC7649A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C1D2094-8FAB-C9B9-A35C-784322CCA5EB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748F159-B5A0-0906-CBF3-245115616D10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5BF8EF8-E1DA-B98C-E521-C4E5F8DA05A9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45BE234-18BD-2ADA-9B71-44FC71F929A9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1938C2B-3A30-C7EC-BA7F-72E7D8AAA6D2}"/>
              </a:ext>
            </a:extLst>
          </p:cNvPr>
          <p:cNvSpPr/>
          <p:nvPr/>
        </p:nvSpPr>
        <p:spPr>
          <a:xfrm>
            <a:off x="4237321" y="1667408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5DDC42F-DD3D-AE0B-7549-D578D694C890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7391485" y="2703855"/>
            <a:ext cx="674958" cy="17493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368BADD-FEA4-CDE3-E3D4-CDEC98B75CCF}"/>
              </a:ext>
            </a:extLst>
          </p:cNvPr>
          <p:cNvCxnSpPr>
            <a:cxnSpLocks/>
            <a:endCxn id="41" idx="5"/>
          </p:cNvCxnSpPr>
          <p:nvPr/>
        </p:nvCxnSpPr>
        <p:spPr>
          <a:xfrm flipH="1" flipV="1">
            <a:off x="8962166" y="2285061"/>
            <a:ext cx="192328" cy="11076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6172395E-14D4-B305-1199-2E6B545BC59A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0207B657-C192-B4D4-5DE9-662C74147C45}"/>
              </a:ext>
            </a:extLst>
          </p:cNvPr>
          <p:cNvCxnSpPr>
            <a:cxnSpLocks/>
          </p:cNvCxnSpPr>
          <p:nvPr/>
        </p:nvCxnSpPr>
        <p:spPr>
          <a:xfrm>
            <a:off x="7337287" y="1066250"/>
            <a:ext cx="164470" cy="3161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CD8B7CE8-6797-8A17-68CE-24B065172069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ACE67C5-4001-B920-12D8-1D789AEFA6A8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B57CDAF-DF42-14BB-578F-77AF153456BC}"/>
              </a:ext>
            </a:extLst>
          </p:cNvPr>
          <p:cNvSpPr/>
          <p:nvPr/>
        </p:nvSpPr>
        <p:spPr>
          <a:xfrm>
            <a:off x="3333325" y="4486583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19AF32E-BCAF-9F18-EDC9-DFD62E9A7AB7}"/>
              </a:ext>
            </a:extLst>
          </p:cNvPr>
          <p:cNvSpPr/>
          <p:nvPr/>
        </p:nvSpPr>
        <p:spPr>
          <a:xfrm>
            <a:off x="7616271" y="243228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27DE586-D87E-6824-3FD2-BBEB3DE7DBD9}"/>
              </a:ext>
            </a:extLst>
          </p:cNvPr>
          <p:cNvSpPr/>
          <p:nvPr/>
        </p:nvSpPr>
        <p:spPr>
          <a:xfrm>
            <a:off x="4512879" y="5519913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BF0CFE4-B404-29D6-C08C-342182E264E5}"/>
              </a:ext>
            </a:extLst>
          </p:cNvPr>
          <p:cNvSpPr/>
          <p:nvPr/>
        </p:nvSpPr>
        <p:spPr>
          <a:xfrm>
            <a:off x="9575757" y="2719286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0B8FB2E-3F73-F225-126D-1D112890A84A}"/>
              </a:ext>
            </a:extLst>
          </p:cNvPr>
          <p:cNvSpPr/>
          <p:nvPr/>
        </p:nvSpPr>
        <p:spPr>
          <a:xfrm>
            <a:off x="3308729" y="4158543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7B82D3F4-4823-89DC-2239-D1C1432DB6AD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E4BBF14-9030-49EA-720C-E3AA715F90A9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05CAC9E-A5F7-8A1F-8A71-0927BADF9E3B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BDD1-3BD7-0E80-01E8-C9C93511E8F5}"/>
              </a:ext>
            </a:extLst>
          </p:cNvPr>
          <p:cNvSpPr/>
          <p:nvPr/>
        </p:nvSpPr>
        <p:spPr>
          <a:xfrm>
            <a:off x="8537290" y="3226796"/>
            <a:ext cx="1153697" cy="26904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Tamerlan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AED7B26-A7F3-53EF-E915-8025879F75FA}"/>
              </a:ext>
            </a:extLst>
          </p:cNvPr>
          <p:cNvSpPr/>
          <p:nvPr/>
        </p:nvSpPr>
        <p:spPr>
          <a:xfrm>
            <a:off x="4812653" y="3645691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C6B65B7-8E88-2DE9-7C6B-76DC6D63179E}"/>
              </a:ext>
            </a:extLst>
          </p:cNvPr>
          <p:cNvSpPr/>
          <p:nvPr/>
        </p:nvSpPr>
        <p:spPr>
          <a:xfrm>
            <a:off x="3916911" y="3904814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844908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94380</TotalTime>
  <Words>1091</Words>
  <Application>Microsoft Office PowerPoint</Application>
  <PresentationFormat>Grand écran</PresentationFormat>
  <Paragraphs>292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740</cp:revision>
  <dcterms:created xsi:type="dcterms:W3CDTF">2023-07-15T08:08:34Z</dcterms:created>
  <dcterms:modified xsi:type="dcterms:W3CDTF">2025-11-24T15:34:15Z</dcterms:modified>
</cp:coreProperties>
</file>