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3419" r:id="rId2"/>
    <p:sldId id="13420" r:id="rId3"/>
    <p:sldId id="13761" r:id="rId4"/>
    <p:sldId id="13710" r:id="rId5"/>
    <p:sldId id="13763" r:id="rId6"/>
    <p:sldId id="13503" r:id="rId7"/>
    <p:sldId id="13476" r:id="rId8"/>
    <p:sldId id="13731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F61C8-5BF4-42C8-BF6E-3F2A95C18FEE}" v="1" dt="2025-12-08T14:39:43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2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4:41:44.764" v="275" actId="47"/>
      <pc:docMkLst>
        <pc:docMk/>
      </pc:docMkLst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2912815433" sldId="13281"/>
        </pc:sldMkLst>
        <pc:picChg chg="del">
          <ac:chgData name="Christophe JENTA" userId="8d1209f4831e9c53" providerId="LiveId" clId="{904B13E8-5561-4C71-BC7C-B64964A84905}" dt="2025-12-08T14:40:34.999" v="269" actId="478"/>
          <ac:picMkLst>
            <pc:docMk/>
            <pc:sldMk cId="2912815433" sldId="13281"/>
            <ac:picMk id="8" creationId="{8F1AF027-E3B9-200E-0DCD-76DF7815500F}"/>
          </ac:picMkLst>
        </pc:picChg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3279903261" sldId="13283"/>
        </pc:sldMkLst>
        <pc:picChg chg="del">
          <ac:chgData name="Christophe JENTA" userId="8d1209f4831e9c53" providerId="LiveId" clId="{904B13E8-5561-4C71-BC7C-B64964A84905}" dt="2025-12-08T14:40:38.697" v="272" actId="478"/>
          <ac:picMkLst>
            <pc:docMk/>
            <pc:sldMk cId="3279903261" sldId="13283"/>
            <ac:picMk id="2" creationId="{2B5C12E9-25B6-182F-2451-0F2EE4DED22E}"/>
          </ac:picMkLst>
        </pc:picChg>
      </pc:sldChg>
      <pc:sldChg chg="delSp modSp add del mod">
        <pc:chgData name="Christophe JENTA" userId="8d1209f4831e9c53" providerId="LiveId" clId="{904B13E8-5561-4C71-BC7C-B64964A84905}" dt="2025-12-08T14:41:44.764" v="275" actId="47"/>
        <pc:sldMkLst>
          <pc:docMk/>
          <pc:sldMk cId="2842554846" sldId="13284"/>
        </pc:sldMkLst>
        <pc:picChg chg="del mod">
          <ac:chgData name="Christophe JENTA" userId="8d1209f4831e9c53" providerId="LiveId" clId="{904B13E8-5561-4C71-BC7C-B64964A84905}" dt="2025-12-08T14:40:31.521" v="266" actId="478"/>
          <ac:picMkLst>
            <pc:docMk/>
            <pc:sldMk cId="2842554846" sldId="13284"/>
            <ac:picMk id="3" creationId="{78F01CAD-1168-3F1E-FF46-76351FE4913E}"/>
          </ac:picMkLst>
        </pc:picChg>
        <pc:picChg chg="del">
          <ac:chgData name="Christophe JENTA" userId="8d1209f4831e9c53" providerId="LiveId" clId="{904B13E8-5561-4C71-BC7C-B64964A84905}" dt="2025-12-08T14:40:30.924" v="265" actId="478"/>
          <ac:picMkLst>
            <pc:docMk/>
            <pc:sldMk cId="2842554846" sldId="13284"/>
            <ac:picMk id="49" creationId="{700A6BA1-4B7A-8316-1AC2-FC6C92CD52A2}"/>
          </ac:picMkLst>
        </pc:picChg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3755300935" sldId="13349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572971779" sldId="13350"/>
        </pc:sldMkLst>
      </pc:sldChg>
      <pc:sldChg chg="delSp add mod">
        <pc:chgData name="Christophe JENTA" userId="8d1209f4831e9c53" providerId="LiveId" clId="{904B13E8-5561-4C71-BC7C-B64964A84905}" dt="2025-11-24T15:37:00.688" v="212" actId="478"/>
        <pc:sldMkLst>
          <pc:docMk/>
          <pc:sldMk cId="636886850" sldId="13419"/>
        </pc:sldMkLst>
      </pc:sldChg>
      <pc:sldChg chg="delSp add mod">
        <pc:chgData name="Christophe JENTA" userId="8d1209f4831e9c53" providerId="LiveId" clId="{904B13E8-5561-4C71-BC7C-B64964A84905}" dt="2025-11-24T15:37:04.201" v="215" actId="478"/>
        <pc:sldMkLst>
          <pc:docMk/>
          <pc:sldMk cId="568860175" sldId="13420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877683736" sldId="13421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374798043" sldId="13423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3885216120" sldId="13424"/>
        </pc:sldMkLst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2900015457" sldId="13467"/>
        </pc:sldMkLst>
        <pc:picChg chg="del">
          <ac:chgData name="Christophe JENTA" userId="8d1209f4831e9c53" providerId="LiveId" clId="{904B13E8-5561-4C71-BC7C-B64964A84905}" dt="2025-12-08T14:40:36.389" v="270" actId="478"/>
          <ac:picMkLst>
            <pc:docMk/>
            <pc:sldMk cId="2900015457" sldId="13467"/>
            <ac:picMk id="23" creationId="{FFAD6B89-8D83-7B74-19F5-53448CDEE679}"/>
          </ac:picMkLst>
        </pc:picChg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3386498275" sldId="13468"/>
        </pc:sldMkLst>
      </pc:sldChg>
      <pc:sldChg chg="add del">
        <pc:chgData name="Christophe JENTA" userId="8d1209f4831e9c53" providerId="LiveId" clId="{904B13E8-5561-4C71-BC7C-B64964A84905}" dt="2025-11-24T15:36:01.113" v="180"/>
        <pc:sldMkLst>
          <pc:docMk/>
          <pc:sldMk cId="732020511" sldId="13476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039542143" sldId="13479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270183061" sldId="13503"/>
        </pc:sldMkLst>
      </pc:sldChg>
      <pc:sldChg chg="add">
        <pc:chgData name="Christophe JENTA" userId="8d1209f4831e9c53" providerId="LiveId" clId="{904B13E8-5561-4C71-BC7C-B64964A84905}" dt="2025-11-24T15:36:01.113" v="180"/>
        <pc:sldMkLst>
          <pc:docMk/>
          <pc:sldMk cId="3028023287" sldId="13710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3404058419" sldId="13712"/>
        </pc:sldMkLst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2925787778" sldId="13713"/>
        </pc:sldMkLst>
        <pc:picChg chg="del">
          <ac:chgData name="Christophe JENTA" userId="8d1209f4831e9c53" providerId="LiveId" clId="{904B13E8-5561-4C71-BC7C-B64964A84905}" dt="2025-12-08T14:40:33.159" v="268" actId="478"/>
          <ac:picMkLst>
            <pc:docMk/>
            <pc:sldMk cId="2925787778" sldId="13713"/>
            <ac:picMk id="6" creationId="{44761D82-51E5-AF3C-98A1-F99F52E9ACDB}"/>
          </ac:picMkLst>
        </pc:picChg>
        <pc:picChg chg="del">
          <ac:chgData name="Christophe JENTA" userId="8d1209f4831e9c53" providerId="LiveId" clId="{904B13E8-5561-4C71-BC7C-B64964A84905}" dt="2025-12-08T14:40:32.622" v="267" actId="478"/>
          <ac:picMkLst>
            <pc:docMk/>
            <pc:sldMk cId="2925787778" sldId="13713"/>
            <ac:picMk id="7" creationId="{4B9A7C25-101F-9F48-C189-5BFF4A3CC6C3}"/>
          </ac:picMkLst>
        </pc:picChg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742773775" sldId="13714"/>
        </pc:sldMkLst>
        <pc:picChg chg="del">
          <ac:chgData name="Christophe JENTA" userId="8d1209f4831e9c53" providerId="LiveId" clId="{904B13E8-5561-4C71-BC7C-B64964A84905}" dt="2025-12-08T14:40:37.490" v="271" actId="478"/>
          <ac:picMkLst>
            <pc:docMk/>
            <pc:sldMk cId="742773775" sldId="13714"/>
            <ac:picMk id="23" creationId="{5B3FDFCF-8F8C-4B95-B844-C85AF333320B}"/>
          </ac:picMkLst>
        </pc:picChg>
      </pc:sldChg>
      <pc:sldChg chg="delSp add del mod">
        <pc:chgData name="Christophe JENTA" userId="8d1209f4831e9c53" providerId="LiveId" clId="{904B13E8-5561-4C71-BC7C-B64964A84905}" dt="2025-12-08T14:41:44.764" v="275" actId="47"/>
        <pc:sldMkLst>
          <pc:docMk/>
          <pc:sldMk cId="37972543" sldId="13715"/>
        </pc:sldMkLst>
        <pc:picChg chg="del">
          <ac:chgData name="Christophe JENTA" userId="8d1209f4831e9c53" providerId="LiveId" clId="{904B13E8-5561-4C71-BC7C-B64964A84905}" dt="2025-12-08T14:40:40.005" v="273" actId="478"/>
          <ac:picMkLst>
            <pc:docMk/>
            <pc:sldMk cId="37972543" sldId="13715"/>
            <ac:picMk id="6" creationId="{630B954C-ABB3-ACC6-51C8-98D946A44CBA}"/>
          </ac:picMkLst>
        </pc:picChg>
        <pc:picChg chg="del">
          <ac:chgData name="Christophe JENTA" userId="8d1209f4831e9c53" providerId="LiveId" clId="{904B13E8-5561-4C71-BC7C-B64964A84905}" dt="2025-12-08T14:40:40.497" v="274" actId="478"/>
          <ac:picMkLst>
            <pc:docMk/>
            <pc:sldMk cId="37972543" sldId="13715"/>
            <ac:picMk id="42" creationId="{4C94E83A-1CF5-E45B-B0DC-02674BA74199}"/>
          </ac:picMkLst>
        </pc:picChg>
      </pc:sldChg>
      <pc:sldChg chg="add del">
        <pc:chgData name="Christophe JENTA" userId="8d1209f4831e9c53" providerId="LiveId" clId="{904B13E8-5561-4C71-BC7C-B64964A84905}" dt="2025-11-24T15:36:01.113" v="180"/>
        <pc:sldMkLst>
          <pc:docMk/>
          <pc:sldMk cId="1998109272" sldId="13731"/>
        </pc:sldMkLst>
      </pc:sldChg>
      <pc:sldChg chg="add del">
        <pc:chgData name="Christophe JENTA" userId="8d1209f4831e9c53" providerId="LiveId" clId="{904B13E8-5561-4C71-BC7C-B64964A84905}" dt="2025-12-08T14:39:39.485" v="263" actId="47"/>
        <pc:sldMkLst>
          <pc:docMk/>
          <pc:sldMk cId="1629455422" sldId="13740"/>
        </pc:sldMkLst>
      </pc:sldChg>
      <pc:sldChg chg="delSp add mod">
        <pc:chgData name="Christophe JENTA" userId="8d1209f4831e9c53" providerId="LiveId" clId="{904B13E8-5561-4C71-BC7C-B64964A84905}" dt="2025-11-24T15:37:07.044" v="217" actId="478"/>
        <pc:sldMkLst>
          <pc:docMk/>
          <pc:sldMk cId="1471948714" sldId="13761"/>
        </pc:sldMkLst>
      </pc:sldChg>
      <pc:sldChg chg="delSp add mod">
        <pc:chgData name="Christophe JENTA" userId="8d1209f4831e9c53" providerId="LiveId" clId="{904B13E8-5561-4C71-BC7C-B64964A84905}" dt="2025-11-24T15:37:09.840" v="218" actId="478"/>
        <pc:sldMkLst>
          <pc:docMk/>
          <pc:sldMk cId="3568214501" sldId="13763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962520293" sldId="13765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365153327" sldId="13766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3563766114" sldId="13767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449817029" sldId="13768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1741166085" sldId="13769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3595155266" sldId="13770"/>
        </pc:sldMkLst>
      </pc:sldChg>
      <pc:sldChg chg="add del">
        <pc:chgData name="Christophe JENTA" userId="8d1209f4831e9c53" providerId="LiveId" clId="{904B13E8-5561-4C71-BC7C-B64964A84905}" dt="2025-12-08T14:41:44.764" v="275" actId="47"/>
        <pc:sldMkLst>
          <pc:docMk/>
          <pc:sldMk cId="490180348" sldId="137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6EC3D-193D-66EF-09A4-3CA4E247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B6AE66-97A7-6A74-D268-B2837A7A3A44}"/>
              </a:ext>
            </a:extLst>
          </p:cNvPr>
          <p:cNvSpPr/>
          <p:nvPr/>
        </p:nvSpPr>
        <p:spPr>
          <a:xfrm>
            <a:off x="91427" y="107186"/>
            <a:ext cx="4665975" cy="63401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1501-1721 : L’Empire persan chiite des Séfévides : Azerbaïdjan, Perse, Khorassan, Hérat et Kandahar, Baloutchistan</a:t>
            </a:r>
          </a:p>
          <a:p>
            <a:endParaRPr lang="fr-FR" sz="1700" dirty="0"/>
          </a:p>
          <a:p>
            <a:r>
              <a:rPr lang="fr-FR" sz="1700" dirty="0"/>
              <a:t>*A l’ouest, face aux Ottomans, reculs…</a:t>
            </a:r>
          </a:p>
          <a:p>
            <a:r>
              <a:rPr lang="fr-FR" sz="1700" dirty="0"/>
              <a:t>*1555-1639 : Traités d’Amasya et de </a:t>
            </a:r>
            <a:r>
              <a:rPr lang="fr-FR" sz="1700" dirty="0" err="1"/>
              <a:t>Zuhab</a:t>
            </a:r>
            <a:endParaRPr lang="fr-FR" sz="1700" dirty="0"/>
          </a:p>
          <a:p>
            <a:r>
              <a:rPr lang="fr-FR" sz="1700" dirty="0"/>
              <a:t>Partage avec l’Empire ottoman…</a:t>
            </a:r>
          </a:p>
          <a:p>
            <a:r>
              <a:rPr lang="fr-FR" sz="1700" dirty="0"/>
              <a:t>- Tabriz et l’Azerbaïdjan persans</a:t>
            </a:r>
          </a:p>
          <a:p>
            <a:r>
              <a:rPr lang="fr-FR" sz="1600" dirty="0"/>
              <a:t>- Kurdistan et Mésopotamie-Bagdad (1534) ottomans</a:t>
            </a:r>
          </a:p>
          <a:p>
            <a:r>
              <a:rPr lang="fr-FR" sz="1600" dirty="0"/>
              <a:t>- Arménie et Géorgie chrétiennes partagées</a:t>
            </a:r>
          </a:p>
          <a:p>
            <a:endParaRPr lang="fr-FR" sz="1000" dirty="0"/>
          </a:p>
          <a:p>
            <a:r>
              <a:rPr lang="fr-FR" sz="1700" dirty="0"/>
              <a:t>*En revanche, à l’est, à partir d’Ispahan, nouvelle capitale, la Perse repousse ses frontières</a:t>
            </a:r>
          </a:p>
          <a:p>
            <a:r>
              <a:rPr lang="fr-FR" sz="1700" dirty="0"/>
              <a:t>*1537-87 : Les Ouzbeks au nord de l’Amou Daria</a:t>
            </a:r>
          </a:p>
          <a:p>
            <a:r>
              <a:rPr lang="fr-FR" sz="1700" dirty="0"/>
              <a:t>*1598 : Hérat ; Puis Kandahar (1649)</a:t>
            </a:r>
          </a:p>
          <a:p>
            <a:r>
              <a:rPr lang="fr-FR" sz="1700" dirty="0"/>
              <a:t>Et ouest du Baloutchistan</a:t>
            </a:r>
          </a:p>
          <a:p>
            <a:r>
              <a:rPr lang="fr-FR" sz="1700" dirty="0"/>
              <a:t>*Kaboul         reste dans l’Empire moghol ; Bilan…</a:t>
            </a:r>
          </a:p>
          <a:p>
            <a:endParaRPr lang="fr-FR" sz="1000" dirty="0"/>
          </a:p>
          <a:p>
            <a:r>
              <a:rPr lang="fr-FR" sz="1700" dirty="0"/>
              <a:t>*1649 : L’Empire persan des Séfévides, c’est…</a:t>
            </a:r>
          </a:p>
          <a:p>
            <a:r>
              <a:rPr lang="fr-FR" sz="1700" dirty="0"/>
              <a:t>Géorgie et Arménie orientales, Azerbaïdjan</a:t>
            </a:r>
          </a:p>
          <a:p>
            <a:r>
              <a:rPr lang="fr-FR" sz="1700" dirty="0"/>
              <a:t>Perse, Afghanistan jusqu’à Kandahar</a:t>
            </a:r>
          </a:p>
          <a:p>
            <a:r>
              <a:rPr lang="fr-FR" sz="1700" dirty="0"/>
              <a:t>Et Baloutchistan occidental ; </a:t>
            </a:r>
            <a:r>
              <a:rPr lang="fr-FR" sz="1700" u="sng" dirty="0"/>
              <a:t>Stabilité</a:t>
            </a:r>
            <a:r>
              <a:rPr lang="fr-FR" sz="1700" dirty="0"/>
              <a:t> ; Mais…</a:t>
            </a:r>
          </a:p>
          <a:p>
            <a:endParaRPr lang="fr-FR" sz="1700" dirty="0"/>
          </a:p>
          <a:p>
            <a:r>
              <a:rPr lang="fr-FR" sz="1700" dirty="0"/>
              <a:t>*1721 : Des Afghans de Kandahar révoltés</a:t>
            </a:r>
          </a:p>
          <a:p>
            <a:r>
              <a:rPr lang="fr-FR" sz="1700" dirty="0"/>
              <a:t>Marchent sur la capitale Ispahan ; A suivre…</a:t>
            </a:r>
          </a:p>
        </p:txBody>
      </p:sp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94DD952C-BD7C-692E-B917-2179A591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EB3B1D2E-5E92-58A3-3C9D-D55CBC0523DC}"/>
              </a:ext>
            </a:extLst>
          </p:cNvPr>
          <p:cNvSpPr/>
          <p:nvPr/>
        </p:nvSpPr>
        <p:spPr>
          <a:xfrm>
            <a:off x="4644912" y="215003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9CBCF76-30C0-3249-F163-DF7FBAFF50F9}"/>
              </a:ext>
            </a:extLst>
          </p:cNvPr>
          <p:cNvSpPr/>
          <p:nvPr/>
        </p:nvSpPr>
        <p:spPr>
          <a:xfrm>
            <a:off x="4947688" y="21500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380A322-3D2D-A2E6-7482-7A7BE1329CF1}"/>
              </a:ext>
            </a:extLst>
          </p:cNvPr>
          <p:cNvSpPr/>
          <p:nvPr/>
        </p:nvSpPr>
        <p:spPr>
          <a:xfrm>
            <a:off x="2447088" y="387841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94C98E7-A868-2408-0E53-A9C6EFA06C10}"/>
              </a:ext>
            </a:extLst>
          </p:cNvPr>
          <p:cNvSpPr/>
          <p:nvPr/>
        </p:nvSpPr>
        <p:spPr>
          <a:xfrm>
            <a:off x="3759377" y="36394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36DBEB4-76C9-1BFE-54AC-BD4C5A1E641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E06E050-1380-CFA5-375B-CD8DCC2DE18A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5203101-534B-9997-B6D1-792490AE52A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EDB0B4A-B55D-C582-F60F-30483E24ABFD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FE022CB-6821-4207-E28F-93239C3F11C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D64CD9-984D-68E6-25C6-71B50E65AE74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5767838-4F35-BDFE-6B43-9D106DC1CA0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EF6B53B-DF89-B5BA-27A2-C747AD540A8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3EBBC9F-EFA1-0A03-9545-43156DCA01B6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06B5A4F-FAB5-FD61-C02C-65A3DC3D0E45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C352A08-B365-B223-262D-BBED0B02A6A3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0255053-6DDE-9C31-C612-1A872BA0234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1C43CE0-8695-F4B2-E64D-96753198BE6B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50C4EA8-AA7D-077C-106C-387444A3ED49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FBEE7A65-8AE3-86DD-9043-BCD7B8C9E795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BA7ADBF8-5486-D42C-779B-690974D5E53A}"/>
              </a:ext>
            </a:extLst>
          </p:cNvPr>
          <p:cNvCxnSpPr>
            <a:cxnSpLocks/>
            <a:stCxn id="75" idx="5"/>
            <a:endCxn id="78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B2567F39-259F-A73E-C82D-285F7F6C314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91CE98D-F310-93DE-315D-2E85F9E1BE1C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0944CC8E-93CC-C291-64A1-4813E75FC25D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8BFB4AD-8738-7763-F0E5-166967104DAC}"/>
              </a:ext>
            </a:extLst>
          </p:cNvPr>
          <p:cNvCxnSpPr>
            <a:cxnSpLocks/>
            <a:endCxn id="73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B0F1A6F8-502F-DC83-D8D1-16D730422BA7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8CA3820F-BF2F-75FE-4FAD-6F01CF88B142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E4ACE61-3F8E-7F2E-BD63-7688CE263ED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B8622C0-EB77-1F77-A24A-DBA6419ECD7A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0574E18F-F0DD-234E-223E-8BE462CF1AC5}"/>
              </a:ext>
            </a:extLst>
          </p:cNvPr>
          <p:cNvCxnSpPr>
            <a:cxnSpLocks/>
            <a:endCxn id="75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DE5C10FE-3AAD-FB32-4D8F-A170605ED916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D89EC9E-BCE4-25BD-60D4-B5EDB0D78AB6}"/>
              </a:ext>
            </a:extLst>
          </p:cNvPr>
          <p:cNvSpPr/>
          <p:nvPr/>
        </p:nvSpPr>
        <p:spPr>
          <a:xfrm>
            <a:off x="7804959" y="10447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BA1DC84B-B8F3-5A32-14BD-1C2FAF5D6F6B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594C8CA-048F-878A-8A3B-0E79C450C79A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E11F759-6AA9-E629-9533-C3069A604DD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DE58CAD8-E529-34D8-E4F2-089028580B69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Ellipse 116">
            <a:extLst>
              <a:ext uri="{FF2B5EF4-FFF2-40B4-BE49-F238E27FC236}">
                <a16:creationId xmlns:a16="http://schemas.microsoft.com/office/drawing/2014/main" id="{410F723D-F5BC-FEA4-32C3-6FBC6286B544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9702ACE1-2216-B5D6-8028-FD8BF391EE5C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9E6E1EE5-0961-AD2A-CEA5-D47C8257CD60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89906ED-9594-2634-ED4F-D3D14619474C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BA45CD1F-A361-5E50-25A8-2074EB02C6E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DF9B9026-E9BE-562F-5318-9D37658CF9E2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>
            <a:extLst>
              <a:ext uri="{FF2B5EF4-FFF2-40B4-BE49-F238E27FC236}">
                <a16:creationId xmlns:a16="http://schemas.microsoft.com/office/drawing/2014/main" id="{619215AD-3862-B5E5-B3C8-75080ADA4008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380F1993-759D-ACB3-E05C-CE3447DCC77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35FCE676-3D50-D996-9AF4-B9C928A84729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B54D371A-B53C-0251-66BE-1592609BCBE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18EB22F-9AB3-B9FA-9D50-55125B9ED8C7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A52F0A4C-E463-0477-99DE-99549DD68CB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21EB437-5398-A140-D343-413C9D4BD76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1700FC7-8935-11C6-F7C6-D13DD2D2755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A9C7C3C-5973-08C7-AED6-9C037882FE8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DBC9FC7A-DD31-9144-F1D3-97E8481DD852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7BF5307C-877E-CD3A-ACE7-9A4ABA70906B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2C87067D-F6FD-CC03-A114-E0C4AB5B5780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DB33A9B6-41C6-4BA1-F98D-EC0FE4C1DA92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9589B6FE-8FD3-837C-4D42-12D62D203D64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B01CA146-6D28-7B33-E38B-E5600D06A2D8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9B2EE2A-D001-AA43-DBC1-6352C3946CBA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775ED81C-424A-80D6-B0BA-F412AC6CA64A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9D8542EA-1933-9F0E-B9A7-D42721B8447D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25C66F42-D7F4-4B35-7960-999D13C2812D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B9D512D-BB8B-048E-273E-E2C56AD7F170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9D290CC0-88D1-E3DD-711E-383102536AEA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479C83D4-9382-C971-DAAD-E0B4EF538C1D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091FE3FB-E809-0F38-9B07-0880AABA70C3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A5626715-BC37-DEB8-21B5-BC4E996EE297}"/>
              </a:ext>
            </a:extLst>
          </p:cNvPr>
          <p:cNvSpPr/>
          <p:nvPr/>
        </p:nvSpPr>
        <p:spPr>
          <a:xfrm>
            <a:off x="3444776" y="3622914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0D5B9623-B61F-ACEE-4AF8-848FE0DA3B18}"/>
              </a:ext>
            </a:extLst>
          </p:cNvPr>
          <p:cNvSpPr/>
          <p:nvPr/>
        </p:nvSpPr>
        <p:spPr>
          <a:xfrm>
            <a:off x="993700" y="411865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CFEAA159-3FB9-1579-1B6F-374444C2E167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6B8B11BB-8CAC-2127-EBB3-3F2BA58A48AD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84510EAC-90C0-21F8-EFF2-CD060F9B7130}"/>
              </a:ext>
            </a:extLst>
          </p:cNvPr>
          <p:cNvSpPr/>
          <p:nvPr/>
        </p:nvSpPr>
        <p:spPr>
          <a:xfrm>
            <a:off x="3038496" y="1875304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8F7A75-6A8D-95A5-23CE-22F72FA8582C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F91E58-343C-1E9F-EA25-B03405FF3C9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82F6235-6D92-5EE5-50D6-CD82B7DBF436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721C30F-27D8-FE15-A4A0-76DC4FD64C49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52A3144-FC80-CBDA-02BD-1931C3DAA62D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3AB3D4-A4BE-8EC0-D903-430F26F27063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CBE2E-C06F-F502-C741-8B246EC07A7F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2A75436-BBF0-930B-6785-2B0FC3163249}"/>
              </a:ext>
            </a:extLst>
          </p:cNvPr>
          <p:cNvSpPr/>
          <p:nvPr/>
        </p:nvSpPr>
        <p:spPr>
          <a:xfrm>
            <a:off x="7885125" y="2175518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E6DBDDC-0810-8E7F-3FF6-A161226E7359}"/>
              </a:ext>
            </a:extLst>
          </p:cNvPr>
          <p:cNvSpPr/>
          <p:nvPr/>
        </p:nvSpPr>
        <p:spPr>
          <a:xfrm>
            <a:off x="3867280" y="243292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F6C9E-35CF-34AD-CF9B-BAF3C464C31E}"/>
              </a:ext>
            </a:extLst>
          </p:cNvPr>
          <p:cNvSpPr/>
          <p:nvPr/>
        </p:nvSpPr>
        <p:spPr>
          <a:xfrm>
            <a:off x="4848604" y="5686002"/>
            <a:ext cx="7099098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*Donc, six entités : Empires chinois des Ming à l’est</a:t>
            </a:r>
          </a:p>
          <a:p>
            <a:r>
              <a:rPr lang="fr-FR" sz="1700" dirty="0"/>
              <a:t>Empires </a:t>
            </a:r>
            <a:r>
              <a:rPr lang="fr-FR" sz="1700" u="sng" dirty="0"/>
              <a:t>turco-musulmans</a:t>
            </a:r>
            <a:r>
              <a:rPr lang="fr-FR" sz="1700" dirty="0"/>
              <a:t> ottoman, persan, ouzbek et moghol ; Manque qui ?</a:t>
            </a:r>
          </a:p>
          <a:p>
            <a:r>
              <a:rPr lang="fr-FR" sz="1700" dirty="0"/>
              <a:t>Les Russes ; Les Britanniques plus tard ; Les Russes pour commencer…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B8B8A6-EA9C-284C-F4AA-2EB7AC439145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38BE95-7613-F2CE-435F-6EEA65029719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AF129A-B356-B8EA-3EAC-972C8C6BB97C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1E8F6-8729-F1E8-5D33-8CF057EC1466}"/>
              </a:ext>
            </a:extLst>
          </p:cNvPr>
          <p:cNvSpPr/>
          <p:nvPr/>
        </p:nvSpPr>
        <p:spPr>
          <a:xfrm>
            <a:off x="8805620" y="773971"/>
            <a:ext cx="1652554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Ouzbeks-Kazakhs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1428-1511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914AA2-87F6-0BB7-51CE-45071A3B7A95}"/>
              </a:ext>
            </a:extLst>
          </p:cNvPr>
          <p:cNvSpPr/>
          <p:nvPr/>
        </p:nvSpPr>
        <p:spPr>
          <a:xfrm>
            <a:off x="5194391" y="96103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CAAD0-3530-9EF3-28F3-424EDAE8B698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BAB649-7E32-D2FE-2152-DFA818F91F0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B5535CB-9C97-5A21-C2F2-5C3EE5867383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BB925A0-4418-F7C5-A4DA-FACDB9D480C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3AAA8BE-038E-8ABC-20A1-D6493F5CB356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82FCA7C-4ED4-C01F-6FB0-C8A759128710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CC69908-66CB-BA9F-1BEF-845220F60AB4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44D63AA-90EA-A19B-5DAC-E0CBD7A0117F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2312D89-C124-176B-A741-33FF6B11DA77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928B257-F981-E219-ED55-BAE5853A7CE3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44113D3-FBB8-BFFF-39A3-96C8B7905510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5D86E99-ED01-01AB-3ED1-12A69F1F12A0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0ADA883-2100-29DD-B3D9-4B4880FD026D}"/>
              </a:ext>
            </a:extLst>
          </p:cNvPr>
          <p:cNvCxnSpPr>
            <a:cxnSpLocks/>
          </p:cNvCxnSpPr>
          <p:nvPr/>
        </p:nvCxnSpPr>
        <p:spPr>
          <a:xfrm flipV="1">
            <a:off x="8474911" y="2937856"/>
            <a:ext cx="506951" cy="10023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1E23463-F0DB-3427-72E8-B8821AFB8A83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63688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7EB6-0197-C526-F282-AD8540048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B9179661-EAD4-ED5D-31C2-3A147755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201398DB-F4A6-C0F0-9675-835A5972C57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6B99B76-8887-507B-0FFF-945BBB1DC119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700E961-F277-552B-D920-A1E7719E865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F6549DD-04CF-FE6C-E82C-DA92CFE886E2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868D4EB-749A-225E-A1C5-091CC26F01A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A5DE060-35F6-4EBA-EFF1-DE04FFEC6277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3A61221-40EE-36D3-40B6-4C41C6FCA87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D25B275-EE91-4127-A3B5-EC7380B1A982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4ED369B-1703-8858-45CD-DA71285A9F8D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1E643E4-191C-2B20-F83C-3B5A72DB657C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7299D9A-2CA0-03C6-B861-3B999C8F957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5D59A7B-570B-044D-3B4F-D0A0939DC48E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2C50AFD-EA58-4372-23D7-AB81ECFABDA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809442B2-DF10-4152-B7E6-7B3E6465D620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5F670660-DEBA-EFF2-7E8D-1A059975ABA1}"/>
              </a:ext>
            </a:extLst>
          </p:cNvPr>
          <p:cNvCxnSpPr>
            <a:cxnSpLocks/>
            <a:stCxn id="77" idx="5"/>
            <a:endCxn id="80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24D0D156-7E22-050E-B0EA-BA530C5FDFF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27BA7DA-75A6-40E0-E924-91192FA2EEC9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D53B89BC-E7DD-FA5F-928F-E34F6DF0E439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8C1CD4E-7001-09A9-B5E6-024D0F13EDC2}"/>
              </a:ext>
            </a:extLst>
          </p:cNvPr>
          <p:cNvCxnSpPr>
            <a:cxnSpLocks/>
            <a:endCxn id="75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C8A29145-8C5C-75BA-7FB1-8C31D0264488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C490C2F1-5A97-A63B-EED6-1A527EC33EB3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C50FA6CF-E833-E790-6300-6411591F3C72}"/>
              </a:ext>
            </a:extLst>
          </p:cNvPr>
          <p:cNvCxnSpPr>
            <a:cxnSpLocks/>
            <a:endCxn id="77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1EDE44EA-48B0-52B9-8745-00444CB7E5A2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DD6C471-58AB-28CA-EC9D-C76833798EDE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374697A8-D787-00F2-DE3D-1B68C5DA739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FBE593C-1E49-D825-6403-D515F0442952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32EFD732-5005-2EA5-6A3C-FBD561C3382B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1C86905-D5C6-5209-052D-BEE61B7C08DF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3EAA7B82-C88C-F6DB-0DDB-DA73AA2259E1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67C9E27-4C26-B299-8C8A-43F98744053B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D96B63E-2175-168A-94D4-5D7600074CE1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3B78BB3-9325-C0CA-5312-2F0C2763BDF2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41D6C069-F299-70DB-208D-33978C619D3F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EB69BF4A-88CE-3235-4CBD-D7FF9D49D41F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36333F3D-982B-E4F6-C4E9-E6E25B3131CB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49365CA0-E21A-4221-C44B-957CBFE05D65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8C05B75F-A007-1CE2-2472-A138D8B302E4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93638DC1-ED21-24B2-C6D5-588E29636E9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7EE8B67-40FF-BC94-8B91-C4218541D2F2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4463F08C-C16C-CC48-3F2C-64E8334B9F9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578969F-1038-2338-A5FF-D8C30EE7372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59D2F31-85F4-4E6A-C37A-3C36EB35144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6B20FF63-2520-1710-581E-9D81CFB83728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75E4245A-41A5-4F95-07B1-DED3C869A230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7C302543-C334-B234-1C27-E1DE14958837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6E745816-908A-825F-DCA9-C0ACF342D055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A46E82B5-D1B2-3DAA-138D-FF6C8B8A0ADF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A75E290D-402D-16EC-9085-0CF771D1D7E1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F810B0C0-93A1-1A63-C00D-7DE47D570530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A7B89A46-8057-A594-840A-7147BA276668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E89B328A-5C66-58FA-B715-C4B58659B89A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7A432E04-CAA6-ECE8-326E-24804CC4D96F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008F0B4C-F57D-0DA7-9DE7-F70196998C06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424F9E20-3D3B-55A1-BE62-FF9982CFB2A3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608C22AB-ACCF-B498-22D4-8EC3279AB932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52A0A2A7-3725-D49A-6696-ADD433A7BAF7}"/>
              </a:ext>
            </a:extLst>
          </p:cNvPr>
          <p:cNvCxnSpPr>
            <a:cxnSpLocks/>
            <a:endCxn id="161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F00D3563-BE32-A5A4-6DF8-667CFBF777D1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74242E5-A605-0D85-460C-085F250DD6B2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72ACA72-8D67-1522-132E-9C19D8670E86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ECE5569-425D-713A-5254-291BB43DFD4F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72D33EDD-3D74-33A3-9305-5953C4C5C62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B19DAB6C-42A1-C1B9-CA18-90CEBB2979E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C16D54E3-C888-1EC1-F520-79C7B5B92B6A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630E566B-1E01-5668-0FE7-735749F362EA}"/>
              </a:ext>
            </a:extLst>
          </p:cNvPr>
          <p:cNvCxnSpPr>
            <a:cxnSpLocks/>
          </p:cNvCxnSpPr>
          <p:nvPr/>
        </p:nvCxnSpPr>
        <p:spPr>
          <a:xfrm flipH="1" flipV="1">
            <a:off x="7197714" y="930971"/>
            <a:ext cx="582053" cy="139425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DA92269-6680-55C6-16DC-AD0B1B21B02D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B300643-C226-2EA0-CA9A-987B6F9FB104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0E09C3F-4537-F047-4CCE-7446F06397DA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930BF50-1DBD-8C35-84C0-7C9B934F8177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29954C-C359-F693-F9C9-3BB8545AD719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C13E3E-AC38-C553-2DCA-DD2627A2663D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E989087-21CA-52EA-C3C1-985AC1C858DC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A208A76-4B1A-4384-3499-84EDCEC2A30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1687696-ADAF-099E-0E6E-3C04DC52088A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315172-8F67-16F3-4D05-7AAE380BC4F6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AF7B17-6691-C40B-80D5-68B85F9FCD4F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9A9C80-85E0-7748-A406-9CC8D2F34219}"/>
              </a:ext>
            </a:extLst>
          </p:cNvPr>
          <p:cNvSpPr/>
          <p:nvPr/>
        </p:nvSpPr>
        <p:spPr>
          <a:xfrm>
            <a:off x="7879545" y="92540"/>
            <a:ext cx="1139288" cy="456466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FACEBB-F6CA-3E53-8159-C09EAACE2C5A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C73842-4842-3723-B80F-1804C84924F5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0F009-C28C-56FB-FE56-F5A0D8ECA596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4EFFBF-2CAE-2C34-7E2E-69E529033837}"/>
              </a:ext>
            </a:extLst>
          </p:cNvPr>
          <p:cNvSpPr/>
          <p:nvPr/>
        </p:nvSpPr>
        <p:spPr>
          <a:xfrm>
            <a:off x="8679432" y="2155976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727C20-90B7-324E-1CA0-601514BA82A3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7920CB-ED25-E6FE-013A-184C5B28AA95}"/>
              </a:ext>
            </a:extLst>
          </p:cNvPr>
          <p:cNvSpPr/>
          <p:nvPr/>
        </p:nvSpPr>
        <p:spPr>
          <a:xfrm>
            <a:off x="5500267" y="98454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3E039FD-41ED-C5BE-A53B-F1709EAB50C4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D874195-05E2-7FDF-5C0C-C263F3CAA475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7D2B67D-91A8-AE3A-0E41-D72D84A40405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CA86BDD-EE0A-CCD8-B312-24BA3059FCC6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77A5D15-2B4D-5DD7-5B02-21E994E5F40D}"/>
              </a:ext>
            </a:extLst>
          </p:cNvPr>
          <p:cNvSpPr/>
          <p:nvPr/>
        </p:nvSpPr>
        <p:spPr>
          <a:xfrm>
            <a:off x="7885125" y="2175518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539DB7-99D2-5EF5-8284-1DC9D4437EAD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DC455D-71E7-7D2D-872E-B564054B0E51}"/>
              </a:ext>
            </a:extLst>
          </p:cNvPr>
          <p:cNvSpPr/>
          <p:nvPr/>
        </p:nvSpPr>
        <p:spPr>
          <a:xfrm>
            <a:off x="91427" y="107186"/>
            <a:ext cx="4635840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Expansion vers le sud et l’est, la Russie moscovite devient un empire eurasiatique : Khanats de Kazan, d’Astrakhan et plaine de la Volga jusqu’à la mer Caspienne ; 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6) La </a:t>
            </a:r>
            <a:r>
              <a:rPr lang="fr-FR" sz="1600" i="1" dirty="0"/>
              <a:t>petite</a:t>
            </a:r>
            <a:r>
              <a:rPr lang="fr-FR" sz="1600" dirty="0"/>
              <a:t> Moscovie russe</a:t>
            </a:r>
          </a:p>
          <a:p>
            <a:r>
              <a:rPr lang="fr-FR" sz="1600" dirty="0"/>
              <a:t>Devient un empire eurasiatique…</a:t>
            </a:r>
          </a:p>
          <a:p>
            <a:endParaRPr lang="fr-FR" sz="1600" dirty="0"/>
          </a:p>
          <a:p>
            <a:r>
              <a:rPr lang="fr-FR" sz="1600" dirty="0"/>
              <a:t>Rappel…</a:t>
            </a:r>
          </a:p>
          <a:p>
            <a:r>
              <a:rPr lang="fr-FR" sz="1600" dirty="0"/>
              <a:t>*1480 : Sous le règne du grand-duc </a:t>
            </a:r>
            <a:r>
              <a:rPr lang="fr-FR" sz="1600" dirty="0" err="1"/>
              <a:t>Riourikide</a:t>
            </a:r>
            <a:r>
              <a:rPr lang="fr-FR" sz="1600" dirty="0"/>
              <a:t> Ivan III</a:t>
            </a:r>
          </a:p>
          <a:p>
            <a:r>
              <a:rPr lang="fr-FR" sz="1600" dirty="0"/>
              <a:t>NB : 862-82 : Riourikides à Novgorod, puis Kiev</a:t>
            </a:r>
          </a:p>
          <a:p>
            <a:r>
              <a:rPr lang="fr-FR" sz="1600" dirty="0"/>
              <a:t>La Moscovie se libère du </a:t>
            </a:r>
            <a:r>
              <a:rPr lang="fr-FR" sz="1600" u="sng" dirty="0"/>
              <a:t>joug mongol</a:t>
            </a:r>
          </a:p>
          <a:p>
            <a:endParaRPr lang="fr-FR" sz="1600" dirty="0"/>
          </a:p>
          <a:p>
            <a:r>
              <a:rPr lang="fr-FR" sz="1600" dirty="0"/>
              <a:t>*1533-98 : Sous les règnes</a:t>
            </a:r>
          </a:p>
          <a:p>
            <a:r>
              <a:rPr lang="fr-FR" sz="1600" dirty="0"/>
              <a:t>Du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  <a:r>
              <a:rPr lang="fr-FR" sz="1600" i="1" dirty="0"/>
              <a:t>tsar</a:t>
            </a:r>
            <a:r>
              <a:rPr lang="fr-FR" sz="1600" dirty="0"/>
              <a:t> </a:t>
            </a:r>
            <a:r>
              <a:rPr lang="fr-FR" sz="1600" u="sng" dirty="0"/>
              <a:t>Ivan IV le Terrible</a:t>
            </a:r>
            <a:r>
              <a:rPr lang="fr-FR" sz="1600" dirty="0"/>
              <a:t> (1533-84)</a:t>
            </a:r>
            <a:endParaRPr lang="fr-FR" sz="1600" u="sng" dirty="0"/>
          </a:p>
          <a:p>
            <a:r>
              <a:rPr lang="fr-FR" sz="1600" dirty="0"/>
              <a:t>Puis de celui de son fils </a:t>
            </a:r>
            <a:r>
              <a:rPr lang="fr-FR" sz="1600" u="sng" dirty="0"/>
              <a:t>Fédor 1</a:t>
            </a:r>
            <a:r>
              <a:rPr lang="fr-FR" sz="1600" u="sng" baseline="30000" dirty="0"/>
              <a:t>er</a:t>
            </a:r>
            <a:r>
              <a:rPr lang="fr-FR" sz="1600" u="sng" dirty="0"/>
              <a:t> </a:t>
            </a:r>
            <a:r>
              <a:rPr lang="fr-FR" sz="1600" dirty="0"/>
              <a:t> (1584-98)…</a:t>
            </a:r>
          </a:p>
          <a:p>
            <a:endParaRPr lang="fr-FR" sz="1600" dirty="0"/>
          </a:p>
          <a:p>
            <a:r>
              <a:rPr lang="fr-FR" sz="1600" dirty="0"/>
              <a:t>La Moscovie s’étend ; Dans deux directions…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D426D50-AE0F-19B1-9B3B-C7A7EB49C186}"/>
              </a:ext>
            </a:extLst>
          </p:cNvPr>
          <p:cNvSpPr/>
          <p:nvPr/>
        </p:nvSpPr>
        <p:spPr>
          <a:xfrm>
            <a:off x="1793972" y="85395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832FE63-F6DD-C8E2-048A-BAD74F77E7DC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47897ED-E1BE-3F3F-F665-C3D6A235DEF3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54AEFA8F-2DCF-78FF-2043-EE21D36A5095}"/>
              </a:ext>
            </a:extLst>
          </p:cNvPr>
          <p:cNvCxnSpPr>
            <a:cxnSpLocks/>
          </p:cNvCxnSpPr>
          <p:nvPr/>
        </p:nvCxnSpPr>
        <p:spPr>
          <a:xfrm flipV="1">
            <a:off x="8474911" y="2937856"/>
            <a:ext cx="506951" cy="10023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B446496E-4148-D3E3-18AF-CB13BC859FB0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56886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4DF90-698D-4A3F-104F-FDAE7AA98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4-07 (juil.)\scan0017.jpg">
            <a:extLst>
              <a:ext uri="{FF2B5EF4-FFF2-40B4-BE49-F238E27FC236}">
                <a16:creationId xmlns:a16="http://schemas.microsoft.com/office/drawing/2014/main" id="{01E9A5C8-2EF6-FA2A-46EB-A9362453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51" y="107185"/>
            <a:ext cx="7251321" cy="54170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ECBDA958-20A5-BFF2-AD4B-0DDC6576CDD6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7D3EA2D-5C20-E9B5-530D-371E193224CE}"/>
              </a:ext>
            </a:extLst>
          </p:cNvPr>
          <p:cNvSpPr/>
          <p:nvPr/>
        </p:nvSpPr>
        <p:spPr>
          <a:xfrm rot="3377541">
            <a:off x="10820842" y="589522"/>
            <a:ext cx="1179016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96BD79-1858-8414-D0F9-5173D7FFFB6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7A3F726-61EC-1C3F-4CAC-42F2D1767EA7}"/>
              </a:ext>
            </a:extLst>
          </p:cNvPr>
          <p:cNvSpPr/>
          <p:nvPr/>
        </p:nvSpPr>
        <p:spPr>
          <a:xfrm rot="3769130">
            <a:off x="9959291" y="1294883"/>
            <a:ext cx="464164" cy="1125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35E19E9-C689-46AA-FC32-90D63042DF5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CB79D31-1900-24A7-AF42-8ECF2DE40D7E}"/>
              </a:ext>
            </a:extLst>
          </p:cNvPr>
          <p:cNvSpPr/>
          <p:nvPr/>
        </p:nvSpPr>
        <p:spPr>
          <a:xfrm rot="3769130">
            <a:off x="10073148" y="1582005"/>
            <a:ext cx="489531" cy="1413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361A8F9-C793-064E-182B-0F16CDA5D4A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2C29938-C303-ACA7-B13A-EE2E6920C94A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0BC8D62-02BE-F35E-B7CA-6110294BF9AD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40BAC41-2EA5-CF26-30E5-6F155EB974B0}"/>
              </a:ext>
            </a:extLst>
          </p:cNvPr>
          <p:cNvSpPr/>
          <p:nvPr/>
        </p:nvSpPr>
        <p:spPr>
          <a:xfrm>
            <a:off x="7402629" y="1786829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E3CC8BE3-6786-C4AF-C5B3-0C40ABC8F1E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B23A443F-9CAC-08FA-6995-95291C30A9ED}"/>
              </a:ext>
            </a:extLst>
          </p:cNvPr>
          <p:cNvSpPr/>
          <p:nvPr/>
        </p:nvSpPr>
        <p:spPr>
          <a:xfrm rot="18870933">
            <a:off x="6041319" y="1258288"/>
            <a:ext cx="1946246" cy="2603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438DE2A-B7A5-4418-ED0F-B3C8DED3CE18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C4931EC-F8CC-72B4-B607-4DAEA9EA0B64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259572" cy="5154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375A2513-0B7F-6C7E-AD54-7C0A8DE4F2B8}"/>
              </a:ext>
            </a:extLst>
          </p:cNvPr>
          <p:cNvCxnSpPr>
            <a:cxnSpLocks/>
            <a:stCxn id="77" idx="5"/>
            <a:endCxn id="80" idx="2"/>
          </p:cNvCxnSpPr>
          <p:nvPr/>
        </p:nvCxnSpPr>
        <p:spPr>
          <a:xfrm>
            <a:off x="7100827" y="3198663"/>
            <a:ext cx="393779" cy="51267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8125FBBE-5F96-0A49-D9A8-44F9FA647221}"/>
              </a:ext>
            </a:extLst>
          </p:cNvPr>
          <p:cNvCxnSpPr>
            <a:cxnSpLocks/>
          </p:cNvCxnSpPr>
          <p:nvPr/>
        </p:nvCxnSpPr>
        <p:spPr>
          <a:xfrm>
            <a:off x="7084169" y="2331578"/>
            <a:ext cx="768302" cy="6168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07B0BCDD-98D3-C984-9F50-9AD1ED703951}"/>
              </a:ext>
            </a:extLst>
          </p:cNvPr>
          <p:cNvCxnSpPr>
            <a:cxnSpLocks/>
          </p:cNvCxnSpPr>
          <p:nvPr/>
        </p:nvCxnSpPr>
        <p:spPr>
          <a:xfrm flipH="1" flipV="1">
            <a:off x="5603076" y="1760471"/>
            <a:ext cx="1343314" cy="4442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138BFF07-AC61-4773-9E0A-270A1746E6D4}"/>
              </a:ext>
            </a:extLst>
          </p:cNvPr>
          <p:cNvCxnSpPr>
            <a:cxnSpLocks/>
          </p:cNvCxnSpPr>
          <p:nvPr/>
        </p:nvCxnSpPr>
        <p:spPr>
          <a:xfrm flipH="1">
            <a:off x="6028568" y="2204714"/>
            <a:ext cx="917822" cy="143505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27DD6ACE-B71F-6151-BCA5-51EB304B57AD}"/>
              </a:ext>
            </a:extLst>
          </p:cNvPr>
          <p:cNvCxnSpPr>
            <a:cxnSpLocks/>
            <a:endCxn id="75" idx="3"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AEF48E60-C955-38AB-5DF6-A083EDAEFBD4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E6B66B95-5A0E-74C5-BCB0-A241F9860C9A}"/>
              </a:ext>
            </a:extLst>
          </p:cNvPr>
          <p:cNvSpPr/>
          <p:nvPr/>
        </p:nvSpPr>
        <p:spPr>
          <a:xfrm>
            <a:off x="5327518" y="16336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9CFCC8F4-FA03-C49A-D7A3-A53FF3DADD27}"/>
              </a:ext>
            </a:extLst>
          </p:cNvPr>
          <p:cNvCxnSpPr>
            <a:cxnSpLocks/>
            <a:endCxn id="77" idx="7"/>
          </p:cNvCxnSpPr>
          <p:nvPr/>
        </p:nvCxnSpPr>
        <p:spPr>
          <a:xfrm flipH="1">
            <a:off x="7100827" y="2936692"/>
            <a:ext cx="202559" cy="8255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005A6E58-0A3A-90FA-2A46-103539AF29E7}"/>
              </a:ext>
            </a:extLst>
          </p:cNvPr>
          <p:cNvSpPr/>
          <p:nvPr/>
        </p:nvSpPr>
        <p:spPr>
          <a:xfrm>
            <a:off x="7303386" y="280982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B922A18D-CA5A-CF30-7C28-9F29F4A788E0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3E088FA8-4A81-9396-B8CD-56F049010D34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51580DDE-CA16-13D7-99D7-86821E6F69CF}"/>
              </a:ext>
            </a:extLst>
          </p:cNvPr>
          <p:cNvCxnSpPr>
            <a:cxnSpLocks/>
          </p:cNvCxnSpPr>
          <p:nvPr/>
        </p:nvCxnSpPr>
        <p:spPr>
          <a:xfrm flipV="1">
            <a:off x="7181593" y="2003400"/>
            <a:ext cx="261391" cy="11160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D60D44AA-7B22-B02B-466B-0887B1D4EBAD}"/>
              </a:ext>
            </a:extLst>
          </p:cNvPr>
          <p:cNvSpPr/>
          <p:nvPr/>
        </p:nvSpPr>
        <p:spPr>
          <a:xfrm>
            <a:off x="6946390" y="2077849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9F271E10-5573-076F-68D6-F8D79F371E10}"/>
              </a:ext>
            </a:extLst>
          </p:cNvPr>
          <p:cNvSpPr/>
          <p:nvPr/>
        </p:nvSpPr>
        <p:spPr>
          <a:xfrm rot="2255840">
            <a:off x="5043882" y="1709444"/>
            <a:ext cx="1025586" cy="3965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314E2AB-AECC-F839-3006-91DF7C306C77}"/>
              </a:ext>
            </a:extLst>
          </p:cNvPr>
          <p:cNvSpPr/>
          <p:nvPr/>
        </p:nvSpPr>
        <p:spPr>
          <a:xfrm>
            <a:off x="5724671" y="18468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2E9395C2-F8FF-ABA0-5EA0-78EE7742AE53}"/>
              </a:ext>
            </a:extLst>
          </p:cNvPr>
          <p:cNvSpPr/>
          <p:nvPr/>
        </p:nvSpPr>
        <p:spPr>
          <a:xfrm>
            <a:off x="5753010" y="2221354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B2EF436-2870-BFBC-2693-CB55B2FE99AA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2D0833C-603B-7BC7-F996-84ACBB0D228E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B523A2C-74EC-12D0-11DA-13E1A0763DF7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752E2A71-EEE2-0CD7-687B-80B709234546}"/>
              </a:ext>
            </a:extLst>
          </p:cNvPr>
          <p:cNvCxnSpPr>
            <a:cxnSpLocks/>
          </p:cNvCxnSpPr>
          <p:nvPr/>
        </p:nvCxnSpPr>
        <p:spPr>
          <a:xfrm>
            <a:off x="7221948" y="2204714"/>
            <a:ext cx="588648" cy="242547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76A11B35-AAAF-0D3B-C4C8-EF59504BD3CB}"/>
              </a:ext>
            </a:extLst>
          </p:cNvPr>
          <p:cNvSpPr/>
          <p:nvPr/>
        </p:nvSpPr>
        <p:spPr>
          <a:xfrm>
            <a:off x="6598536" y="1217242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965C8015-D8A6-713D-F19C-D6ECA44F1BDA}"/>
              </a:ext>
            </a:extLst>
          </p:cNvPr>
          <p:cNvSpPr/>
          <p:nvPr/>
        </p:nvSpPr>
        <p:spPr>
          <a:xfrm rot="4012029">
            <a:off x="7225689" y="3893577"/>
            <a:ext cx="885855" cy="4501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40789797-3A8C-F733-BBB4-8E349C65E9FA}"/>
              </a:ext>
            </a:extLst>
          </p:cNvPr>
          <p:cNvCxnSpPr>
            <a:cxnSpLocks/>
          </p:cNvCxnSpPr>
          <p:nvPr/>
        </p:nvCxnSpPr>
        <p:spPr>
          <a:xfrm>
            <a:off x="7586161" y="3973931"/>
            <a:ext cx="99158" cy="3146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87D3F033-D238-8584-DD69-D69B3FFF41A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30E85D6-2548-E7AA-783B-C097216D3C98}"/>
              </a:ext>
            </a:extLst>
          </p:cNvPr>
          <p:cNvSpPr/>
          <p:nvPr/>
        </p:nvSpPr>
        <p:spPr>
          <a:xfrm>
            <a:off x="7644964" y="425141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7BD7F1E-8E9B-15D0-BCCF-4305ECFAFF8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ACE3B6D2-49B8-14C2-4A15-458EC5CB72B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A441DA39-0300-46B8-8746-FC7B51B15DE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1471DD9-B186-E1E1-A816-7AF32257C3E2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9467B076-9ADA-6D14-25B1-F2F4D7929A67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54782855-8F8F-AEC4-4842-EC11CD2FEBA0}"/>
              </a:ext>
            </a:extLst>
          </p:cNvPr>
          <p:cNvCxnSpPr>
            <a:cxnSpLocks/>
          </p:cNvCxnSpPr>
          <p:nvPr/>
        </p:nvCxnSpPr>
        <p:spPr>
          <a:xfrm flipH="1">
            <a:off x="9635675" y="3272613"/>
            <a:ext cx="554642" cy="350301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A2F1A99B-BEA6-E6FD-90F0-F63D76124927}"/>
              </a:ext>
            </a:extLst>
          </p:cNvPr>
          <p:cNvCxnSpPr>
            <a:cxnSpLocks/>
          </p:cNvCxnSpPr>
          <p:nvPr/>
        </p:nvCxnSpPr>
        <p:spPr>
          <a:xfrm>
            <a:off x="10425520" y="3182907"/>
            <a:ext cx="750480" cy="12686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7F75BF0F-6E24-CB8E-9066-BF8316E989C9}"/>
              </a:ext>
            </a:extLst>
          </p:cNvPr>
          <p:cNvCxnSpPr>
            <a:cxnSpLocks/>
          </p:cNvCxnSpPr>
          <p:nvPr/>
        </p:nvCxnSpPr>
        <p:spPr>
          <a:xfrm>
            <a:off x="10287741" y="3309771"/>
            <a:ext cx="170433" cy="66416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689E4909-4FBD-B096-50B3-81BBC90238FB}"/>
              </a:ext>
            </a:extLst>
          </p:cNvPr>
          <p:cNvCxnSpPr>
            <a:cxnSpLocks/>
          </p:cNvCxnSpPr>
          <p:nvPr/>
        </p:nvCxnSpPr>
        <p:spPr>
          <a:xfrm>
            <a:off x="9592903" y="2948383"/>
            <a:ext cx="557059" cy="234524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960AF96F-A875-6EC0-E98F-386A991D2623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1C36420-D6C1-434C-DBA4-CD03795FA1CF}"/>
              </a:ext>
            </a:extLst>
          </p:cNvPr>
          <p:cNvSpPr/>
          <p:nvPr/>
        </p:nvSpPr>
        <p:spPr>
          <a:xfrm>
            <a:off x="10742018" y="2815719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1E82A897-CFA0-85FA-D2A7-35985EB31460}"/>
              </a:ext>
            </a:extLst>
          </p:cNvPr>
          <p:cNvCxnSpPr>
            <a:cxnSpLocks/>
          </p:cNvCxnSpPr>
          <p:nvPr/>
        </p:nvCxnSpPr>
        <p:spPr>
          <a:xfrm>
            <a:off x="9309875" y="2620337"/>
            <a:ext cx="178134" cy="233018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878F04EA-D322-EF95-CE0F-D153798271F4}"/>
              </a:ext>
            </a:extLst>
          </p:cNvPr>
          <p:cNvSpPr/>
          <p:nvPr/>
        </p:nvSpPr>
        <p:spPr>
          <a:xfrm>
            <a:off x="9610311" y="2883843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F97237B9-C13A-9BD3-254C-EE7165E21CDF}"/>
              </a:ext>
            </a:extLst>
          </p:cNvPr>
          <p:cNvSpPr/>
          <p:nvPr/>
        </p:nvSpPr>
        <p:spPr>
          <a:xfrm rot="18601332">
            <a:off x="8158431" y="2090645"/>
            <a:ext cx="105996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DB59F5B0-1666-F408-451D-3D6B54F4BD71}"/>
              </a:ext>
            </a:extLst>
          </p:cNvPr>
          <p:cNvSpPr/>
          <p:nvPr/>
        </p:nvSpPr>
        <p:spPr>
          <a:xfrm>
            <a:off x="8922450" y="2596400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7794A2E7-6585-9E98-66CC-4C11411EA6D6}"/>
              </a:ext>
            </a:extLst>
          </p:cNvPr>
          <p:cNvCxnSpPr>
            <a:cxnSpLocks/>
          </p:cNvCxnSpPr>
          <p:nvPr/>
        </p:nvCxnSpPr>
        <p:spPr>
          <a:xfrm flipV="1">
            <a:off x="8498257" y="2812971"/>
            <a:ext cx="464548" cy="16912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5748D1D4-B970-9568-75B7-148586AF33B4}"/>
              </a:ext>
            </a:extLst>
          </p:cNvPr>
          <p:cNvCxnSpPr>
            <a:cxnSpLocks/>
            <a:endCxn id="161" idx="1"/>
          </p:cNvCxnSpPr>
          <p:nvPr/>
        </p:nvCxnSpPr>
        <p:spPr>
          <a:xfrm>
            <a:off x="8474911" y="3038091"/>
            <a:ext cx="699412" cy="44683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37A5FB3A-E169-47DD-90F8-FD513F1AD7F8}"/>
              </a:ext>
            </a:extLst>
          </p:cNvPr>
          <p:cNvSpPr/>
          <p:nvPr/>
        </p:nvSpPr>
        <p:spPr>
          <a:xfrm>
            <a:off x="9133968" y="3447763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5831654D-2F8A-5793-6FDB-A51D205B4DB7}"/>
              </a:ext>
            </a:extLst>
          </p:cNvPr>
          <p:cNvSpPr/>
          <p:nvPr/>
        </p:nvSpPr>
        <p:spPr>
          <a:xfrm>
            <a:off x="9271487" y="309844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7A25BBF9-FCFE-FFAA-AB83-F4DC4F662D87}"/>
              </a:ext>
            </a:extLst>
          </p:cNvPr>
          <p:cNvSpPr/>
          <p:nvPr/>
        </p:nvSpPr>
        <p:spPr>
          <a:xfrm>
            <a:off x="7974715" y="257398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FFAB6236-0DA9-F62F-D092-2CA054513D04}"/>
              </a:ext>
            </a:extLst>
          </p:cNvPr>
          <p:cNvSpPr/>
          <p:nvPr/>
        </p:nvSpPr>
        <p:spPr>
          <a:xfrm>
            <a:off x="7812116" y="291122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1137355D-EF0A-545E-8F4E-3515C5E962F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2E412A06-A77A-F008-E301-397F9C4B2EE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7880830D-5C7D-2F41-4E7D-E9F23947BAC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3EAC7989-8354-4EFF-EAD8-598B042F0DEA}"/>
              </a:ext>
            </a:extLst>
          </p:cNvPr>
          <p:cNvCxnSpPr>
            <a:cxnSpLocks/>
          </p:cNvCxnSpPr>
          <p:nvPr/>
        </p:nvCxnSpPr>
        <p:spPr>
          <a:xfrm flipH="1" flipV="1">
            <a:off x="7197714" y="930971"/>
            <a:ext cx="582053" cy="139425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14826B74-03DB-6310-2B6A-F3F925115CA5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F588AC8-D4DF-52A5-EB24-8F545249DD57}"/>
              </a:ext>
            </a:extLst>
          </p:cNvPr>
          <p:cNvCxnSpPr>
            <a:cxnSpLocks/>
          </p:cNvCxnSpPr>
          <p:nvPr/>
        </p:nvCxnSpPr>
        <p:spPr>
          <a:xfrm>
            <a:off x="9215260" y="1528135"/>
            <a:ext cx="508964" cy="4209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8C5A17-8D01-46DC-CAB2-18E43366B2EB}"/>
              </a:ext>
            </a:extLst>
          </p:cNvPr>
          <p:cNvCxnSpPr>
            <a:cxnSpLocks/>
          </p:cNvCxnSpPr>
          <p:nvPr/>
        </p:nvCxnSpPr>
        <p:spPr>
          <a:xfrm flipV="1">
            <a:off x="8733460" y="1433292"/>
            <a:ext cx="369524" cy="390694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22517A6-31D9-7CD7-8A83-0BC2D870D2A2}"/>
              </a:ext>
            </a:extLst>
          </p:cNvPr>
          <p:cNvSpPr/>
          <p:nvPr/>
        </p:nvSpPr>
        <p:spPr>
          <a:xfrm>
            <a:off x="9683869" y="191188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E87445-60CB-4E31-A086-73D7BDBF3C25}"/>
              </a:ext>
            </a:extLst>
          </p:cNvPr>
          <p:cNvSpPr/>
          <p:nvPr/>
        </p:nvSpPr>
        <p:spPr>
          <a:xfrm>
            <a:off x="8980057" y="1311564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53B86D-B9C1-D749-526C-20F3BE878862}"/>
              </a:ext>
            </a:extLst>
          </p:cNvPr>
          <p:cNvSpPr/>
          <p:nvPr/>
        </p:nvSpPr>
        <p:spPr>
          <a:xfrm>
            <a:off x="8498257" y="1786828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FEF3960-65DE-D553-3776-192771BEF472}"/>
              </a:ext>
            </a:extLst>
          </p:cNvPr>
          <p:cNvSpPr/>
          <p:nvPr/>
        </p:nvSpPr>
        <p:spPr>
          <a:xfrm>
            <a:off x="8199353" y="110768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C05CB8-FB3B-074F-FAE4-16275292157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C8A4D5A-E961-1D14-E908-6653E513F1D3}"/>
              </a:ext>
            </a:extLst>
          </p:cNvPr>
          <p:cNvSpPr/>
          <p:nvPr/>
        </p:nvSpPr>
        <p:spPr>
          <a:xfrm rot="19357138">
            <a:off x="7644686" y="539348"/>
            <a:ext cx="876302" cy="6327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A591B2-8095-151A-E4B3-A22B9C23F35C}"/>
              </a:ext>
            </a:extLst>
          </p:cNvPr>
          <p:cNvSpPr/>
          <p:nvPr/>
        </p:nvSpPr>
        <p:spPr>
          <a:xfrm rot="20571448">
            <a:off x="7935788" y="1065501"/>
            <a:ext cx="942679" cy="465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C754E3-BDB2-6A5C-D6E3-2270BCFB709F}"/>
              </a:ext>
            </a:extLst>
          </p:cNvPr>
          <p:cNvSpPr/>
          <p:nvPr/>
        </p:nvSpPr>
        <p:spPr>
          <a:xfrm rot="21222121">
            <a:off x="7885335" y="1608263"/>
            <a:ext cx="495500" cy="5242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E094C-26DC-8842-E689-38133B9F9031}"/>
              </a:ext>
            </a:extLst>
          </p:cNvPr>
          <p:cNvSpPr/>
          <p:nvPr/>
        </p:nvSpPr>
        <p:spPr>
          <a:xfrm>
            <a:off x="7879545" y="92540"/>
            <a:ext cx="1139288" cy="456466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BD57EE-A21E-D71F-356B-C0B07C3D8A9C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53695F-84F3-9C56-EB2D-FCB1565B1134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B283C-F8F8-CB07-988B-86B02DD240E2}"/>
              </a:ext>
            </a:extLst>
          </p:cNvPr>
          <p:cNvSpPr/>
          <p:nvPr/>
        </p:nvSpPr>
        <p:spPr>
          <a:xfrm>
            <a:off x="9609994" y="3299470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545680-8787-3487-8ADE-0E663354FF4F}"/>
              </a:ext>
            </a:extLst>
          </p:cNvPr>
          <p:cNvSpPr/>
          <p:nvPr/>
        </p:nvSpPr>
        <p:spPr>
          <a:xfrm>
            <a:off x="8679432" y="2155976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850A11-3B72-3FAA-D30F-3FB3CD3A8693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C8949E-D94A-6F12-378E-D070D7DAB5F2}"/>
              </a:ext>
            </a:extLst>
          </p:cNvPr>
          <p:cNvSpPr/>
          <p:nvPr/>
        </p:nvSpPr>
        <p:spPr>
          <a:xfrm>
            <a:off x="5500267" y="98454"/>
            <a:ext cx="1404145" cy="48726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Charles-Quint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1516-1556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8DEBE8F-CE04-7FC3-91BE-88A08EE64CFE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8354407-BE24-E1D8-9400-4B56AC4F89B3}"/>
              </a:ext>
            </a:extLst>
          </p:cNvPr>
          <p:cNvCxnSpPr>
            <a:cxnSpLocks/>
          </p:cNvCxnSpPr>
          <p:nvPr/>
        </p:nvCxnSpPr>
        <p:spPr>
          <a:xfrm flipH="1" flipV="1">
            <a:off x="6720535" y="1734936"/>
            <a:ext cx="266210" cy="380071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99F6FD4-F246-E57B-EF6D-0C1D2CA5C432}"/>
              </a:ext>
            </a:extLst>
          </p:cNvPr>
          <p:cNvSpPr/>
          <p:nvPr/>
        </p:nvSpPr>
        <p:spPr>
          <a:xfrm>
            <a:off x="6582756" y="148120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6EEC586-5A5D-004D-AF9E-6C9D33BB96EF}"/>
              </a:ext>
            </a:extLst>
          </p:cNvPr>
          <p:cNvSpPr/>
          <p:nvPr/>
        </p:nvSpPr>
        <p:spPr>
          <a:xfrm>
            <a:off x="6865624" y="1531871"/>
            <a:ext cx="211234" cy="1524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C79AEF4-FD84-C07D-6933-C7C7756E4766}"/>
              </a:ext>
            </a:extLst>
          </p:cNvPr>
          <p:cNvSpPr/>
          <p:nvPr/>
        </p:nvSpPr>
        <p:spPr>
          <a:xfrm>
            <a:off x="7885125" y="2175518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0BE6E0-7E11-1707-B83E-11328634F4FE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pic>
        <p:nvPicPr>
          <p:cNvPr id="46" name="Image 4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8A6E5AC-6837-AF9C-9B52-5C2BE71DF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46" t="15217" r="25298" b="50142"/>
          <a:stretch/>
        </p:blipFill>
        <p:spPr>
          <a:xfrm rot="5400000">
            <a:off x="8915131" y="3543933"/>
            <a:ext cx="2993260" cy="33748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4DC05664-2492-41BD-3DAC-C07C8F17FDBF}"/>
              </a:ext>
            </a:extLst>
          </p:cNvPr>
          <p:cNvSpPr/>
          <p:nvPr/>
        </p:nvSpPr>
        <p:spPr>
          <a:xfrm>
            <a:off x="10842738" y="6159998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898D5C4-E603-3C28-6A70-5026FA66A006}"/>
              </a:ext>
            </a:extLst>
          </p:cNvPr>
          <p:cNvSpPr/>
          <p:nvPr/>
        </p:nvSpPr>
        <p:spPr>
          <a:xfrm rot="3912288">
            <a:off x="8970814" y="4492005"/>
            <a:ext cx="2034947" cy="16683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A5570BE-9F5F-6539-9E34-A6A49569D8E9}"/>
              </a:ext>
            </a:extLst>
          </p:cNvPr>
          <p:cNvSpPr/>
          <p:nvPr/>
        </p:nvSpPr>
        <p:spPr>
          <a:xfrm>
            <a:off x="11635448" y="566375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F7B1776-F0D5-03DC-F024-4FFCB0D1F35E}"/>
              </a:ext>
            </a:extLst>
          </p:cNvPr>
          <p:cNvSpPr/>
          <p:nvPr/>
        </p:nvSpPr>
        <p:spPr>
          <a:xfrm>
            <a:off x="11298254" y="6160740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6A9338-A4C6-3E7C-44E6-FF846BCC36CA}"/>
              </a:ext>
            </a:extLst>
          </p:cNvPr>
          <p:cNvSpPr/>
          <p:nvPr/>
        </p:nvSpPr>
        <p:spPr>
          <a:xfrm>
            <a:off x="91427" y="107186"/>
            <a:ext cx="5281742" cy="52014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Expansion vers le sud et l’est, la Russie moscovite devient un empire eurasiatique : Khanats de Kazan, d’Astrakhan et plaine de la Volga jusqu’à la mer Caspienne ; 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a) 1558-83 : Vers l’ouest, pour accéder à la mer Baltique</a:t>
            </a:r>
          </a:p>
          <a:p>
            <a:r>
              <a:rPr lang="fr-FR" sz="1600" dirty="0"/>
              <a:t>NB : 1514 : Reprise de Smolensk aux Polono-Lituaniens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Mais échec contre la Pologne-Lituanie et la Suède</a:t>
            </a:r>
          </a:p>
          <a:p>
            <a:r>
              <a:rPr lang="fr-FR" sz="1600" u="sng" dirty="0"/>
              <a:t>Qui se partagent les pays baltes de l’Ordre teutonique </a:t>
            </a:r>
            <a:r>
              <a:rPr lang="fr-FR" sz="1500" u="sng" dirty="0"/>
              <a:t>(1561)</a:t>
            </a:r>
            <a:endParaRPr lang="fr-FR" sz="1600" u="sng" dirty="0"/>
          </a:p>
          <a:p>
            <a:r>
              <a:rPr lang="fr-FR" sz="1500" dirty="0">
                <a:solidFill>
                  <a:srgbClr val="FF0000"/>
                </a:solidFill>
              </a:rPr>
              <a:t>NB : 1525 : La Prusse des Hohenzollern devient un duché polonais</a:t>
            </a:r>
          </a:p>
          <a:p>
            <a:endParaRPr lang="fr-FR" sz="1600" dirty="0"/>
          </a:p>
          <a:p>
            <a:r>
              <a:rPr lang="fr-FR" sz="1600" dirty="0"/>
              <a:t>NB : 1569 : Union de Lublin : La Pologne et la Lituanie</a:t>
            </a:r>
          </a:p>
          <a:p>
            <a:r>
              <a:rPr lang="fr-FR" sz="1600" dirty="0"/>
              <a:t>En union personnelle (1444) deviennent un seul Etat</a:t>
            </a:r>
          </a:p>
          <a:p>
            <a:r>
              <a:rPr lang="fr-FR" sz="1600" i="1" dirty="0"/>
              <a:t>La République des Deux Nations</a:t>
            </a:r>
            <a:r>
              <a:rPr lang="fr-FR" sz="1600" dirty="0"/>
              <a:t> ; </a:t>
            </a:r>
            <a:r>
              <a:rPr lang="fr-FR" sz="1600" u="sng" dirty="0"/>
              <a:t>Apogée, paix religieuse et extension maximale</a:t>
            </a:r>
            <a:r>
              <a:rPr lang="fr-FR" sz="1600" dirty="0"/>
              <a:t> ; Actuellement : Pologne, Lituanie</a:t>
            </a:r>
          </a:p>
          <a:p>
            <a:r>
              <a:rPr lang="fr-FR" sz="1600" dirty="0"/>
              <a:t>Lettonie, Sud-Estonie (1561) ; Biélorussie et Ukraine</a:t>
            </a:r>
          </a:p>
          <a:p>
            <a:endParaRPr lang="fr-FR" sz="1600" dirty="0"/>
          </a:p>
          <a:p>
            <a:r>
              <a:rPr lang="fr-FR" sz="1600" dirty="0"/>
              <a:t>*Ukraine sauf la Crimée et le </a:t>
            </a:r>
            <a:r>
              <a:rPr lang="fr-FR" sz="1600" dirty="0" err="1"/>
              <a:t>Yedisan</a:t>
            </a:r>
            <a:r>
              <a:rPr lang="fr-FR" sz="1600" dirty="0"/>
              <a:t> ottomans (1475-1504) </a:t>
            </a:r>
          </a:p>
          <a:p>
            <a:r>
              <a:rPr lang="fr-FR" sz="1600" dirty="0"/>
              <a:t>Ainsi que le Donbass déjà </a:t>
            </a:r>
            <a:r>
              <a:rPr lang="fr-FR" sz="1600" u="sng" dirty="0"/>
              <a:t>moscovite</a:t>
            </a:r>
            <a:r>
              <a:rPr lang="fr-FR" sz="1600" dirty="0"/>
              <a:t> à l’est</a:t>
            </a:r>
          </a:p>
          <a:p>
            <a:endParaRPr lang="fr-FR" sz="1600" dirty="0"/>
          </a:p>
          <a:p>
            <a:r>
              <a:rPr lang="fr-FR" sz="1600" dirty="0"/>
              <a:t>*En effet…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1339318-03D6-50D4-37BD-0A0F675DFCB1}"/>
              </a:ext>
            </a:extLst>
          </p:cNvPr>
          <p:cNvSpPr/>
          <p:nvPr/>
        </p:nvSpPr>
        <p:spPr>
          <a:xfrm>
            <a:off x="4659978" y="278436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96CE664-90CA-EACB-3A38-846B13DF60F5}"/>
              </a:ext>
            </a:extLst>
          </p:cNvPr>
          <p:cNvSpPr/>
          <p:nvPr/>
        </p:nvSpPr>
        <p:spPr>
          <a:xfrm>
            <a:off x="4959591" y="278436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FAAF614-ACDD-8F34-0B48-DA08E4161389}"/>
              </a:ext>
            </a:extLst>
          </p:cNvPr>
          <p:cNvSpPr/>
          <p:nvPr/>
        </p:nvSpPr>
        <p:spPr>
          <a:xfrm>
            <a:off x="1443085" y="475914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B6FE0B2-0D9E-FB24-CF32-6870E27682E7}"/>
              </a:ext>
            </a:extLst>
          </p:cNvPr>
          <p:cNvSpPr/>
          <p:nvPr/>
        </p:nvSpPr>
        <p:spPr>
          <a:xfrm>
            <a:off x="4554840" y="3828876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F0468CA-3318-D8BA-92F4-D8A834FAD2F1}"/>
              </a:ext>
            </a:extLst>
          </p:cNvPr>
          <p:cNvSpPr/>
          <p:nvPr/>
        </p:nvSpPr>
        <p:spPr>
          <a:xfrm>
            <a:off x="4761245" y="450514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31D0807-9C03-42AC-6731-A6463E13F350}"/>
              </a:ext>
            </a:extLst>
          </p:cNvPr>
          <p:cNvSpPr/>
          <p:nvPr/>
        </p:nvSpPr>
        <p:spPr>
          <a:xfrm>
            <a:off x="4449518" y="450514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EE3688B-E270-C4D1-A4FE-8457505F937E}"/>
              </a:ext>
            </a:extLst>
          </p:cNvPr>
          <p:cNvSpPr/>
          <p:nvPr/>
        </p:nvSpPr>
        <p:spPr>
          <a:xfrm>
            <a:off x="9953296" y="4284417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24848D4-CE00-03E1-0BB5-6CFD515EF2DC}"/>
              </a:ext>
            </a:extLst>
          </p:cNvPr>
          <p:cNvSpPr/>
          <p:nvPr/>
        </p:nvSpPr>
        <p:spPr>
          <a:xfrm rot="6918792">
            <a:off x="10806621" y="5409523"/>
            <a:ext cx="785469" cy="797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6DF13D4-3270-C826-1F2A-7C8AFF6CCBB8}"/>
              </a:ext>
            </a:extLst>
          </p:cNvPr>
          <p:cNvCxnSpPr>
            <a:cxnSpLocks/>
          </p:cNvCxnSpPr>
          <p:nvPr/>
        </p:nvCxnSpPr>
        <p:spPr>
          <a:xfrm flipV="1">
            <a:off x="9683869" y="4876800"/>
            <a:ext cx="275558" cy="843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B40B51F6-FAED-86D9-894F-85E92F39A298}"/>
              </a:ext>
            </a:extLst>
          </p:cNvPr>
          <p:cNvSpPr/>
          <p:nvPr/>
        </p:nvSpPr>
        <p:spPr>
          <a:xfrm>
            <a:off x="10195236" y="5001211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E6A9DB1-51DD-A5A7-8D89-F48418364D11}"/>
              </a:ext>
            </a:extLst>
          </p:cNvPr>
          <p:cNvSpPr/>
          <p:nvPr/>
        </p:nvSpPr>
        <p:spPr>
          <a:xfrm>
            <a:off x="9953296" y="4539114"/>
            <a:ext cx="162914" cy="1351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57586AF-C63A-A261-9323-49BC280C7185}"/>
              </a:ext>
            </a:extLst>
          </p:cNvPr>
          <p:cNvSpPr/>
          <p:nvPr/>
        </p:nvSpPr>
        <p:spPr>
          <a:xfrm>
            <a:off x="9800684" y="4761734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6054394-10C4-8035-7C37-B1704D004693}"/>
              </a:ext>
            </a:extLst>
          </p:cNvPr>
          <p:cNvSpPr/>
          <p:nvPr/>
        </p:nvSpPr>
        <p:spPr>
          <a:xfrm>
            <a:off x="9513952" y="5604452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D850A29-1DFB-ECB5-4529-BB5101D0F23E}"/>
              </a:ext>
            </a:extLst>
          </p:cNvPr>
          <p:cNvSpPr/>
          <p:nvPr/>
        </p:nvSpPr>
        <p:spPr>
          <a:xfrm>
            <a:off x="9411711" y="2791430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A352496-75D9-E413-3138-11EE3C86BE55}"/>
              </a:ext>
            </a:extLst>
          </p:cNvPr>
          <p:cNvSpPr/>
          <p:nvPr/>
        </p:nvSpPr>
        <p:spPr>
          <a:xfrm>
            <a:off x="8981862" y="281099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A743582-2169-7B49-8A76-12E0387F6D77}"/>
              </a:ext>
            </a:extLst>
          </p:cNvPr>
          <p:cNvCxnSpPr>
            <a:cxnSpLocks/>
          </p:cNvCxnSpPr>
          <p:nvPr/>
        </p:nvCxnSpPr>
        <p:spPr>
          <a:xfrm flipV="1">
            <a:off x="8474911" y="2937856"/>
            <a:ext cx="506951" cy="10023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6371C241-8402-F7EE-98D1-9E6655AB939E}"/>
              </a:ext>
            </a:extLst>
          </p:cNvPr>
          <p:cNvSpPr/>
          <p:nvPr/>
        </p:nvSpPr>
        <p:spPr>
          <a:xfrm>
            <a:off x="8199353" y="2911226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F605E74-2D3B-17FE-206F-6854DBD1C335}"/>
              </a:ext>
            </a:extLst>
          </p:cNvPr>
          <p:cNvSpPr/>
          <p:nvPr/>
        </p:nvSpPr>
        <p:spPr>
          <a:xfrm>
            <a:off x="10718339" y="5490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727FD34-2EFF-C0F0-8EC1-C6E48D34AAF1}"/>
              </a:ext>
            </a:extLst>
          </p:cNvPr>
          <p:cNvSpPr/>
          <p:nvPr/>
        </p:nvSpPr>
        <p:spPr>
          <a:xfrm>
            <a:off x="9133968" y="4024058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A8CFB13-943E-9289-BF97-2E585662A02E}"/>
              </a:ext>
            </a:extLst>
          </p:cNvPr>
          <p:cNvSpPr/>
          <p:nvPr/>
        </p:nvSpPr>
        <p:spPr>
          <a:xfrm>
            <a:off x="11014116" y="435056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7194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3DF4-FD7F-F005-857C-3A80F869E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id="{1668C62E-9530-038B-9656-5F8BC2136303}"/>
              </a:ext>
            </a:extLst>
          </p:cNvPr>
          <p:cNvCxnSpPr>
            <a:cxnSpLocks/>
          </p:cNvCxnSpPr>
          <p:nvPr/>
        </p:nvCxnSpPr>
        <p:spPr>
          <a:xfrm>
            <a:off x="3950372" y="4630017"/>
            <a:ext cx="84365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C30A1CA3-C6B4-F0DE-F94E-7EF0E008B1AB}"/>
              </a:ext>
            </a:extLst>
          </p:cNvPr>
          <p:cNvSpPr/>
          <p:nvPr/>
        </p:nvSpPr>
        <p:spPr>
          <a:xfrm>
            <a:off x="4225518" y="517618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23" name="Image 2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609989B-771F-48BA-4128-03FDE4A3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0" t="31731" r="9116" b="32972"/>
          <a:stretch/>
        </p:blipFill>
        <p:spPr>
          <a:xfrm>
            <a:off x="5051299" y="76342"/>
            <a:ext cx="7006959" cy="6715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4" name="Ellipse 63">
            <a:extLst>
              <a:ext uri="{FF2B5EF4-FFF2-40B4-BE49-F238E27FC236}">
                <a16:creationId xmlns:a16="http://schemas.microsoft.com/office/drawing/2014/main" id="{19C9139A-A8E4-2C38-71A1-666EC57E0F6D}"/>
              </a:ext>
            </a:extLst>
          </p:cNvPr>
          <p:cNvSpPr/>
          <p:nvPr/>
        </p:nvSpPr>
        <p:spPr>
          <a:xfrm>
            <a:off x="9796831" y="530305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EE5DBF69-3AE7-0D6D-6B2C-AA07411B40E9}"/>
              </a:ext>
            </a:extLst>
          </p:cNvPr>
          <p:cNvCxnSpPr>
            <a:cxnSpLocks/>
          </p:cNvCxnSpPr>
          <p:nvPr/>
        </p:nvCxnSpPr>
        <p:spPr>
          <a:xfrm>
            <a:off x="11127923" y="76342"/>
            <a:ext cx="156434" cy="25246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F52745D2-2E0E-4FEE-23CE-CA323D5ECAD4}"/>
              </a:ext>
            </a:extLst>
          </p:cNvPr>
          <p:cNvSpPr/>
          <p:nvPr/>
        </p:nvSpPr>
        <p:spPr>
          <a:xfrm>
            <a:off x="9659052" y="2704608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53BBA8B-5588-3F43-34F7-9C89C65B6C13}"/>
              </a:ext>
            </a:extLst>
          </p:cNvPr>
          <p:cNvSpPr/>
          <p:nvPr/>
        </p:nvSpPr>
        <p:spPr>
          <a:xfrm>
            <a:off x="2514593" y="423354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D92F0FEA-08B3-22EE-16D5-7DAFAFBD69E0}"/>
              </a:ext>
            </a:extLst>
          </p:cNvPr>
          <p:cNvSpPr/>
          <p:nvPr/>
        </p:nvSpPr>
        <p:spPr>
          <a:xfrm>
            <a:off x="6858214" y="289662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924FD7B9-A63B-F57E-3BA8-114DEE01E276}"/>
              </a:ext>
            </a:extLst>
          </p:cNvPr>
          <p:cNvCxnSpPr>
            <a:cxnSpLocks/>
            <a:endCxn id="158" idx="6"/>
          </p:cNvCxnSpPr>
          <p:nvPr/>
        </p:nvCxnSpPr>
        <p:spPr>
          <a:xfrm flipH="1">
            <a:off x="7133772" y="2849285"/>
            <a:ext cx="761478" cy="17420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849151F-8A80-0373-0960-F8D648F02462}"/>
              </a:ext>
            </a:extLst>
          </p:cNvPr>
          <p:cNvSpPr/>
          <p:nvPr/>
        </p:nvSpPr>
        <p:spPr>
          <a:xfrm>
            <a:off x="133742" y="66655"/>
            <a:ext cx="4848996" cy="54322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… Au-delà des Monts Oural, conquête de la Sibérie jusqu’à l’océan Pacifique ; 1</a:t>
            </a:r>
            <a:r>
              <a:rPr lang="fr-FR" sz="1500" b="1" baseline="30000" dirty="0"/>
              <a:t>ère</a:t>
            </a:r>
            <a:r>
              <a:rPr lang="fr-FR" sz="1500" b="1" dirty="0"/>
              <a:t> frontière avec la Chine au nord de la steppe mongole et du fleuve Amour </a:t>
            </a:r>
          </a:p>
          <a:p>
            <a:endParaRPr lang="fr-FR" sz="1600" dirty="0"/>
          </a:p>
          <a:p>
            <a:r>
              <a:rPr lang="fr-FR" sz="1600" dirty="0"/>
              <a:t>b) </a:t>
            </a:r>
            <a:r>
              <a:rPr lang="fr-FR" sz="1600" u="sng" dirty="0"/>
              <a:t>Avant les défaites à l’ouest</a:t>
            </a:r>
            <a:r>
              <a:rPr lang="fr-FR" sz="1600" dirty="0"/>
              <a:t>, expansion à l’est…</a:t>
            </a:r>
          </a:p>
          <a:p>
            <a:endParaRPr lang="fr-FR" sz="1600" dirty="0"/>
          </a:p>
          <a:p>
            <a:r>
              <a:rPr lang="fr-FR" sz="1600" dirty="0"/>
              <a:t>*1501-02 : A partir du khanat de Crimée (1441)</a:t>
            </a:r>
          </a:p>
          <a:p>
            <a:r>
              <a:rPr lang="fr-FR" sz="1600" dirty="0"/>
              <a:t>Raids tatars contre la Moscovie et la Lituanie</a:t>
            </a:r>
          </a:p>
          <a:p>
            <a:endParaRPr lang="fr-FR" sz="1600" dirty="0"/>
          </a:p>
          <a:p>
            <a:r>
              <a:rPr lang="fr-FR" sz="1600" dirty="0"/>
              <a:t>*1514 : Sous le règne de Vassili III (1505-33)</a:t>
            </a:r>
          </a:p>
          <a:p>
            <a:r>
              <a:rPr lang="fr-FR" sz="1600" dirty="0"/>
              <a:t>Reprise de Smolensk aux Polono-Lituaniens avec l’aide Des khans de Kazan (1438)         et de Crimée       </a:t>
            </a:r>
            <a:r>
              <a:rPr lang="fr-FR" sz="1500" dirty="0"/>
              <a:t> ; Mais…</a:t>
            </a:r>
          </a:p>
          <a:p>
            <a:endParaRPr lang="fr-FR" sz="1500" dirty="0"/>
          </a:p>
          <a:p>
            <a:r>
              <a:rPr lang="fr-FR" sz="1500" dirty="0"/>
              <a:t>*1521 : Rupture entre Moscou et Crimée-Astrakhan (1466)</a:t>
            </a:r>
          </a:p>
          <a:p>
            <a:r>
              <a:rPr lang="fr-FR" sz="1600" dirty="0"/>
              <a:t>A propos de Kazan vassalisé par les Russes depuis 1487</a:t>
            </a:r>
          </a:p>
          <a:p>
            <a:r>
              <a:rPr lang="fr-FR" sz="1600" dirty="0"/>
              <a:t>NB : 1502 : La Crimée revendique la succession de la Horde d’or</a:t>
            </a:r>
          </a:p>
          <a:p>
            <a:endParaRPr lang="fr-FR" sz="1600" dirty="0"/>
          </a:p>
          <a:p>
            <a:r>
              <a:rPr lang="fr-FR" sz="1600" dirty="0"/>
              <a:t>*1521-30 : Les Tatars de Crimée et d’Astrakhan</a:t>
            </a:r>
          </a:p>
          <a:p>
            <a:r>
              <a:rPr lang="fr-FR" sz="1600" dirty="0"/>
              <a:t>Lancent de nouveaux raids ; Conséquence…</a:t>
            </a:r>
          </a:p>
          <a:p>
            <a:endParaRPr lang="fr-FR" sz="1600" dirty="0"/>
          </a:p>
          <a:p>
            <a:r>
              <a:rPr lang="fr-FR" sz="1600" dirty="0"/>
              <a:t>*Les Russes de Moscou réagissent…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43E8357B-0AA0-1CDB-10C6-577ED6E972A7}"/>
              </a:ext>
            </a:extLst>
          </p:cNvPr>
          <p:cNvSpPr/>
          <p:nvPr/>
        </p:nvSpPr>
        <p:spPr>
          <a:xfrm>
            <a:off x="2485547" y="275738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51810D52-3BEC-1603-DAF0-614B4950DB9B}"/>
              </a:ext>
            </a:extLst>
          </p:cNvPr>
          <p:cNvSpPr/>
          <p:nvPr/>
        </p:nvSpPr>
        <p:spPr>
          <a:xfrm>
            <a:off x="4812897" y="3175271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CD224313-9CE3-B5B8-D31E-1CA2E492AF45}"/>
              </a:ext>
            </a:extLst>
          </p:cNvPr>
          <p:cNvCxnSpPr>
            <a:cxnSpLocks/>
          </p:cNvCxnSpPr>
          <p:nvPr/>
        </p:nvCxnSpPr>
        <p:spPr>
          <a:xfrm flipV="1">
            <a:off x="7245931" y="4360406"/>
            <a:ext cx="1017048" cy="120060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512C4D97-D435-741D-868D-4B444546AC3B}"/>
              </a:ext>
            </a:extLst>
          </p:cNvPr>
          <p:cNvCxnSpPr>
            <a:cxnSpLocks/>
          </p:cNvCxnSpPr>
          <p:nvPr/>
        </p:nvCxnSpPr>
        <p:spPr>
          <a:xfrm flipH="1" flipV="1">
            <a:off x="5405120" y="3820160"/>
            <a:ext cx="2109391" cy="148289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1019F092-01D6-AB86-265B-881D8C0B226A}"/>
              </a:ext>
            </a:extLst>
          </p:cNvPr>
          <p:cNvSpPr/>
          <p:nvPr/>
        </p:nvSpPr>
        <p:spPr>
          <a:xfrm>
            <a:off x="7010728" y="5523854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4531B892-4458-E51C-51B4-6FC16CE3650A}"/>
              </a:ext>
            </a:extLst>
          </p:cNvPr>
          <p:cNvSpPr/>
          <p:nvPr/>
        </p:nvSpPr>
        <p:spPr>
          <a:xfrm>
            <a:off x="4196604" y="1495594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56CA7CBA-5B9C-6BB9-FA45-54A3B578855F}"/>
              </a:ext>
            </a:extLst>
          </p:cNvPr>
          <p:cNvSpPr/>
          <p:nvPr/>
        </p:nvSpPr>
        <p:spPr>
          <a:xfrm>
            <a:off x="4715759" y="248253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10" name="Connecteur droit avec flèche 209">
            <a:extLst>
              <a:ext uri="{FF2B5EF4-FFF2-40B4-BE49-F238E27FC236}">
                <a16:creationId xmlns:a16="http://schemas.microsoft.com/office/drawing/2014/main" id="{39BA6FD9-5B06-1659-5008-92200BEDD590}"/>
              </a:ext>
            </a:extLst>
          </p:cNvPr>
          <p:cNvCxnSpPr>
            <a:cxnSpLocks/>
            <a:endCxn id="126" idx="3"/>
          </p:cNvCxnSpPr>
          <p:nvPr/>
        </p:nvCxnSpPr>
        <p:spPr>
          <a:xfrm flipV="1">
            <a:off x="8328277" y="2921179"/>
            <a:ext cx="1371130" cy="2039530"/>
          </a:xfrm>
          <a:prstGeom prst="straightConnector1">
            <a:avLst/>
          </a:prstGeom>
          <a:ln w="76200">
            <a:solidFill>
              <a:srgbClr val="843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>
            <a:extLst>
              <a:ext uri="{FF2B5EF4-FFF2-40B4-BE49-F238E27FC236}">
                <a16:creationId xmlns:a16="http://schemas.microsoft.com/office/drawing/2014/main" id="{85F92665-7087-C402-ADCB-C83E49C61D03}"/>
              </a:ext>
            </a:extLst>
          </p:cNvPr>
          <p:cNvCxnSpPr>
            <a:cxnSpLocks/>
            <a:stCxn id="126" idx="2"/>
          </p:cNvCxnSpPr>
          <p:nvPr/>
        </p:nvCxnSpPr>
        <p:spPr>
          <a:xfrm flipH="1">
            <a:off x="8170808" y="2831473"/>
            <a:ext cx="1488244" cy="1781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eur droit 215">
            <a:extLst>
              <a:ext uri="{FF2B5EF4-FFF2-40B4-BE49-F238E27FC236}">
                <a16:creationId xmlns:a16="http://schemas.microsoft.com/office/drawing/2014/main" id="{10550924-3648-AB38-4E64-511E76AE020C}"/>
              </a:ext>
            </a:extLst>
          </p:cNvPr>
          <p:cNvCxnSpPr>
            <a:cxnSpLocks/>
            <a:endCxn id="202" idx="7"/>
          </p:cNvCxnSpPr>
          <p:nvPr/>
        </p:nvCxnSpPr>
        <p:spPr>
          <a:xfrm flipH="1">
            <a:off x="7245931" y="4960709"/>
            <a:ext cx="1082346" cy="600303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Ellipse 218">
            <a:extLst>
              <a:ext uri="{FF2B5EF4-FFF2-40B4-BE49-F238E27FC236}">
                <a16:creationId xmlns:a16="http://schemas.microsoft.com/office/drawing/2014/main" id="{09E83F5B-AAF2-2DC4-89B6-CD3724089659}"/>
              </a:ext>
            </a:extLst>
          </p:cNvPr>
          <p:cNvSpPr/>
          <p:nvPr/>
        </p:nvSpPr>
        <p:spPr>
          <a:xfrm rot="20302482">
            <a:off x="6477513" y="461698"/>
            <a:ext cx="3125142" cy="3146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8FCE7ED7-CD21-1A62-4972-7C99DD9533BB}"/>
              </a:ext>
            </a:extLst>
          </p:cNvPr>
          <p:cNvSpPr/>
          <p:nvPr/>
        </p:nvSpPr>
        <p:spPr>
          <a:xfrm>
            <a:off x="7051210" y="66655"/>
            <a:ext cx="1139288" cy="456466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E83ADB62-708A-851A-7FFC-EC9AD005E801}"/>
              </a:ext>
            </a:extLst>
          </p:cNvPr>
          <p:cNvCxnSpPr>
            <a:cxnSpLocks/>
          </p:cNvCxnSpPr>
          <p:nvPr/>
        </p:nvCxnSpPr>
        <p:spPr>
          <a:xfrm flipH="1" flipV="1">
            <a:off x="6278880" y="1991360"/>
            <a:ext cx="1656725" cy="76821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Ellipse 223">
            <a:extLst>
              <a:ext uri="{FF2B5EF4-FFF2-40B4-BE49-F238E27FC236}">
                <a16:creationId xmlns:a16="http://schemas.microsoft.com/office/drawing/2014/main" id="{306B3A0A-48D3-7FEB-64AB-DF9669F04AAA}"/>
              </a:ext>
            </a:extLst>
          </p:cNvPr>
          <p:cNvSpPr/>
          <p:nvPr/>
        </p:nvSpPr>
        <p:spPr>
          <a:xfrm>
            <a:off x="7895250" y="272242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E8E7F98-14EF-7D28-53B8-08F7C64FD4E8}"/>
              </a:ext>
            </a:extLst>
          </p:cNvPr>
          <p:cNvSpPr/>
          <p:nvPr/>
        </p:nvSpPr>
        <p:spPr>
          <a:xfrm>
            <a:off x="3949960" y="273626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802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F65B4-0C57-51CC-F395-57AE4DEB4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868A89FB-878F-4965-4B26-33337F980B75}"/>
              </a:ext>
            </a:extLst>
          </p:cNvPr>
          <p:cNvSpPr/>
          <p:nvPr/>
        </p:nvSpPr>
        <p:spPr>
          <a:xfrm>
            <a:off x="91428" y="66655"/>
            <a:ext cx="4959872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… Au-delà des Monts Oural, conquête de la Sibérie jusqu’à l’océan Pacifique ; 1</a:t>
            </a:r>
            <a:r>
              <a:rPr lang="fr-FR" sz="1500" b="1" baseline="30000" dirty="0"/>
              <a:t>ère</a:t>
            </a:r>
            <a:r>
              <a:rPr lang="fr-FR" sz="1500" b="1" dirty="0"/>
              <a:t> frontière avec la Chine au nord de la steppe mongole et du fleuve Amour </a:t>
            </a:r>
          </a:p>
          <a:p>
            <a:endParaRPr lang="fr-FR" sz="1600" dirty="0"/>
          </a:p>
          <a:p>
            <a:r>
              <a:rPr lang="fr-FR" sz="1600" dirty="0"/>
              <a:t>*1552-56 : Le </a:t>
            </a:r>
            <a:r>
              <a:rPr lang="fr-FR" sz="1600" i="1" dirty="0"/>
              <a:t>tsar</a:t>
            </a:r>
            <a:r>
              <a:rPr lang="fr-FR" sz="1600" dirty="0"/>
              <a:t> </a:t>
            </a:r>
            <a:r>
              <a:rPr lang="fr-FR" sz="1600" u="sng" dirty="0"/>
              <a:t>Ivan IV</a:t>
            </a:r>
            <a:r>
              <a:rPr lang="fr-FR" sz="1600" dirty="0"/>
              <a:t> (1533) conquiert</a:t>
            </a:r>
          </a:p>
          <a:p>
            <a:r>
              <a:rPr lang="fr-FR" sz="1600" dirty="0"/>
              <a:t>Les deux khanats de Kazan et d’Astrakhan</a:t>
            </a:r>
          </a:p>
          <a:p>
            <a:r>
              <a:rPr lang="fr-FR" sz="1600" dirty="0"/>
              <a:t>Extension de la Moscovie jusqu’à l’Oural</a:t>
            </a:r>
          </a:p>
          <a:p>
            <a:r>
              <a:rPr lang="fr-FR" sz="1600" dirty="0"/>
              <a:t>Et en suivant la Volga </a:t>
            </a:r>
            <a:r>
              <a:rPr lang="fr-FR" sz="1500" dirty="0"/>
              <a:t>jusqu’à la mer Caspienne</a:t>
            </a:r>
          </a:p>
          <a:p>
            <a:r>
              <a:rPr lang="fr-FR" sz="1600" dirty="0"/>
              <a:t>NB : 1586-90-89 : Forteresses de Samara, Saratov</a:t>
            </a:r>
          </a:p>
          <a:p>
            <a:r>
              <a:rPr lang="fr-FR" sz="1600" dirty="0"/>
              <a:t>Et Tsaritsyne (Stalingrad) ; Conquête du Donbass…</a:t>
            </a:r>
          </a:p>
          <a:p>
            <a:r>
              <a:rPr lang="fr-FR" sz="1600" dirty="0"/>
              <a:t>Azov reste à la Crimée</a:t>
            </a:r>
          </a:p>
          <a:p>
            <a:endParaRPr lang="fr-FR" sz="1600" dirty="0"/>
          </a:p>
          <a:p>
            <a:r>
              <a:rPr lang="fr-FR" sz="1600" dirty="0"/>
              <a:t>*Conséquence : Vers l’est, contrairement à l’ouest</a:t>
            </a:r>
          </a:p>
          <a:p>
            <a:r>
              <a:rPr lang="fr-FR" sz="1600" dirty="0"/>
              <a:t>Après ces conquêtes, plus aucun obstacle</a:t>
            </a:r>
          </a:p>
          <a:p>
            <a:r>
              <a:rPr lang="fr-FR" sz="1600" dirty="0"/>
              <a:t>Et l’accès à la Sibérie est ouvert…</a:t>
            </a:r>
          </a:p>
          <a:p>
            <a:endParaRPr lang="fr-FR" sz="1600" dirty="0"/>
          </a:p>
          <a:p>
            <a:r>
              <a:rPr lang="fr-FR" sz="1600" dirty="0"/>
              <a:t>*1579-81 : Soutenus par les </a:t>
            </a:r>
            <a:r>
              <a:rPr lang="fr-FR" sz="1600" dirty="0" err="1"/>
              <a:t>Strogonov</a:t>
            </a:r>
            <a:endParaRPr lang="fr-FR" sz="1600" dirty="0"/>
          </a:p>
          <a:p>
            <a:r>
              <a:rPr lang="fr-FR" sz="1600" dirty="0"/>
              <a:t>Riches marchands de Perm,         les cosaques de Ermak</a:t>
            </a:r>
          </a:p>
          <a:p>
            <a:r>
              <a:rPr lang="fr-FR" sz="1600" dirty="0"/>
              <a:t>Lancent la conquête au-delà des Monts Oural</a:t>
            </a:r>
          </a:p>
          <a:p>
            <a:endParaRPr lang="fr-FR" sz="1600" dirty="0"/>
          </a:p>
          <a:p>
            <a:r>
              <a:rPr lang="fr-FR" sz="1600" dirty="0"/>
              <a:t>*1582 : Sur l’Irtych, affluent de l’Orb, ils conquièrent</a:t>
            </a:r>
          </a:p>
          <a:p>
            <a:r>
              <a:rPr lang="fr-FR" sz="1600" dirty="0"/>
              <a:t>Le khanat turco-mongol de </a:t>
            </a:r>
            <a:r>
              <a:rPr lang="fr-FR" sz="1600" i="1" dirty="0"/>
              <a:t>Sibir</a:t>
            </a:r>
            <a:r>
              <a:rPr lang="fr-FR" sz="1600" dirty="0"/>
              <a:t> (1450, Tobolsk)</a:t>
            </a:r>
          </a:p>
          <a:p>
            <a:r>
              <a:rPr lang="fr-FR" sz="1600" dirty="0"/>
              <a:t>Puis à partir de ce point d’appui</a:t>
            </a:r>
          </a:p>
          <a:p>
            <a:r>
              <a:rPr lang="fr-FR" sz="1600" dirty="0"/>
              <a:t>Les Russes vont progresser toujours plus vers l’est</a:t>
            </a:r>
          </a:p>
          <a:p>
            <a:r>
              <a:rPr lang="fr-FR" sz="1600" dirty="0"/>
              <a:t>Jusqu’à l’océan Pacifique</a:t>
            </a:r>
          </a:p>
          <a:p>
            <a:endParaRPr lang="fr-FR" sz="1600" dirty="0"/>
          </a:p>
          <a:p>
            <a:r>
              <a:rPr lang="fr-FR" sz="1600" dirty="0"/>
              <a:t>*Chronologie…</a:t>
            </a:r>
          </a:p>
        </p:txBody>
      </p:sp>
      <p:cxnSp>
        <p:nvCxnSpPr>
          <p:cNvPr id="199" name="Connecteur droit 198">
            <a:extLst>
              <a:ext uri="{FF2B5EF4-FFF2-40B4-BE49-F238E27FC236}">
                <a16:creationId xmlns:a16="http://schemas.microsoft.com/office/drawing/2014/main" id="{44A7E42C-C4BA-B5D3-8B57-1BE8F205EA9F}"/>
              </a:ext>
            </a:extLst>
          </p:cNvPr>
          <p:cNvCxnSpPr>
            <a:cxnSpLocks/>
          </p:cNvCxnSpPr>
          <p:nvPr/>
        </p:nvCxnSpPr>
        <p:spPr>
          <a:xfrm>
            <a:off x="3646892" y="1683617"/>
            <a:ext cx="84365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Ellipse 204">
            <a:extLst>
              <a:ext uri="{FF2B5EF4-FFF2-40B4-BE49-F238E27FC236}">
                <a16:creationId xmlns:a16="http://schemas.microsoft.com/office/drawing/2014/main" id="{BA9DC2F1-188A-75B1-EE0E-01E71D065967}"/>
              </a:ext>
            </a:extLst>
          </p:cNvPr>
          <p:cNvSpPr/>
          <p:nvPr/>
        </p:nvSpPr>
        <p:spPr>
          <a:xfrm>
            <a:off x="3688162" y="130121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F1C39F05-2F67-6CAB-2063-83F12648AB14}"/>
              </a:ext>
            </a:extLst>
          </p:cNvPr>
          <p:cNvSpPr/>
          <p:nvPr/>
        </p:nvSpPr>
        <p:spPr>
          <a:xfrm>
            <a:off x="3980700" y="130121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E5545A5E-A73B-7102-F0B1-F2A41DAAD8BA}"/>
              </a:ext>
            </a:extLst>
          </p:cNvPr>
          <p:cNvSpPr/>
          <p:nvPr/>
        </p:nvSpPr>
        <p:spPr>
          <a:xfrm>
            <a:off x="4179072" y="521334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D19E5B-EEAA-4385-C8D1-5CDD7779E500}"/>
              </a:ext>
            </a:extLst>
          </p:cNvPr>
          <p:cNvSpPr/>
          <p:nvPr/>
        </p:nvSpPr>
        <p:spPr>
          <a:xfrm>
            <a:off x="4436545" y="226347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CAB7870C-AE22-5F0E-0C84-56464A73ADE8}"/>
              </a:ext>
            </a:extLst>
          </p:cNvPr>
          <p:cNvSpPr/>
          <p:nvPr/>
        </p:nvSpPr>
        <p:spPr>
          <a:xfrm>
            <a:off x="2552595" y="424878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7A5F1648-EC14-7532-698C-74057261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0" t="31731" r="9116" b="32972"/>
          <a:stretch/>
        </p:blipFill>
        <p:spPr>
          <a:xfrm>
            <a:off x="5051299" y="76342"/>
            <a:ext cx="7006959" cy="6715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AB9CE9B-EE3A-381D-CBAB-2523ED007EB9}"/>
              </a:ext>
            </a:extLst>
          </p:cNvPr>
          <p:cNvSpPr/>
          <p:nvPr/>
        </p:nvSpPr>
        <p:spPr>
          <a:xfrm>
            <a:off x="9796831" y="530305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55F405-33FF-3F5F-925F-ED57E279C9C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9255615" y="4937760"/>
            <a:ext cx="581571" cy="402451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B22BABE-9E61-8C5E-E476-F539C2BC5BDA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8170808" y="2831473"/>
            <a:ext cx="1488244" cy="1781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5325765-177A-D9F2-2555-67366144BEB0}"/>
              </a:ext>
            </a:extLst>
          </p:cNvPr>
          <p:cNvSpPr/>
          <p:nvPr/>
        </p:nvSpPr>
        <p:spPr>
          <a:xfrm>
            <a:off x="7895250" y="272242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DF370DE-48E7-44D6-A1E2-BA14CCC9480B}"/>
              </a:ext>
            </a:extLst>
          </p:cNvPr>
          <p:cNvCxnSpPr>
            <a:cxnSpLocks/>
          </p:cNvCxnSpPr>
          <p:nvPr/>
        </p:nvCxnSpPr>
        <p:spPr>
          <a:xfrm>
            <a:off x="11127923" y="76342"/>
            <a:ext cx="156434" cy="25246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80E10F19-1EEE-EBF5-3772-465F07E3423A}"/>
              </a:ext>
            </a:extLst>
          </p:cNvPr>
          <p:cNvSpPr/>
          <p:nvPr/>
        </p:nvSpPr>
        <p:spPr>
          <a:xfrm>
            <a:off x="11721237" y="182412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858153C-FD8F-4B7B-F37F-2D7FB8B731B0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11511280" y="2077849"/>
            <a:ext cx="347736" cy="88048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6BAC67-8AF6-B46E-78CF-91382935F844}"/>
              </a:ext>
            </a:extLst>
          </p:cNvPr>
          <p:cNvCxnSpPr>
            <a:cxnSpLocks/>
          </p:cNvCxnSpPr>
          <p:nvPr/>
        </p:nvCxnSpPr>
        <p:spPr>
          <a:xfrm>
            <a:off x="9796831" y="2831472"/>
            <a:ext cx="225452" cy="58225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75F2228-25C8-C7DF-4671-8186F8B96B7E}"/>
              </a:ext>
            </a:extLst>
          </p:cNvPr>
          <p:cNvCxnSpPr>
            <a:cxnSpLocks/>
          </p:cNvCxnSpPr>
          <p:nvPr/>
        </p:nvCxnSpPr>
        <p:spPr>
          <a:xfrm flipH="1">
            <a:off x="9438640" y="3597337"/>
            <a:ext cx="511272" cy="4699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A93DEA3-0216-55E5-7D62-16574D60A6AA}"/>
              </a:ext>
            </a:extLst>
          </p:cNvPr>
          <p:cNvCxnSpPr>
            <a:cxnSpLocks/>
          </p:cNvCxnSpPr>
          <p:nvPr/>
        </p:nvCxnSpPr>
        <p:spPr>
          <a:xfrm flipH="1">
            <a:off x="9255615" y="4067262"/>
            <a:ext cx="190222" cy="87049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6404114-3DE6-2DBF-7046-352CD390CF63}"/>
              </a:ext>
            </a:extLst>
          </p:cNvPr>
          <p:cNvCxnSpPr>
            <a:cxnSpLocks/>
          </p:cNvCxnSpPr>
          <p:nvPr/>
        </p:nvCxnSpPr>
        <p:spPr>
          <a:xfrm flipH="1">
            <a:off x="11074400" y="2958337"/>
            <a:ext cx="436880" cy="13030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5877637-A557-98C2-56C4-576F48D22FEF}"/>
              </a:ext>
            </a:extLst>
          </p:cNvPr>
          <p:cNvCxnSpPr>
            <a:cxnSpLocks/>
          </p:cNvCxnSpPr>
          <p:nvPr/>
        </p:nvCxnSpPr>
        <p:spPr>
          <a:xfrm flipH="1" flipV="1">
            <a:off x="10505440" y="2397760"/>
            <a:ext cx="568960" cy="69088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8D26D13-14E2-31F0-D74C-FE378F660013}"/>
              </a:ext>
            </a:extLst>
          </p:cNvPr>
          <p:cNvCxnSpPr>
            <a:cxnSpLocks/>
          </p:cNvCxnSpPr>
          <p:nvPr/>
        </p:nvCxnSpPr>
        <p:spPr>
          <a:xfrm flipH="1">
            <a:off x="10505440" y="2040557"/>
            <a:ext cx="200101" cy="4775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7717CA8C-1832-0B07-7608-7B21F2D9E0DA}"/>
              </a:ext>
            </a:extLst>
          </p:cNvPr>
          <p:cNvSpPr/>
          <p:nvPr/>
        </p:nvSpPr>
        <p:spPr>
          <a:xfrm>
            <a:off x="8052719" y="46300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BEB02E4-680C-C381-0B95-7F4F8DED002A}"/>
              </a:ext>
            </a:extLst>
          </p:cNvPr>
          <p:cNvSpPr/>
          <p:nvPr/>
        </p:nvSpPr>
        <p:spPr>
          <a:xfrm>
            <a:off x="10570861" y="18951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A9B5E79-F543-C72D-FF62-9A8D2C988867}"/>
              </a:ext>
            </a:extLst>
          </p:cNvPr>
          <p:cNvSpPr/>
          <p:nvPr/>
        </p:nvSpPr>
        <p:spPr>
          <a:xfrm rot="19852717">
            <a:off x="7213064" y="90514"/>
            <a:ext cx="3058298" cy="65380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5A0BEB-07A9-C118-9E1A-AA3DC7B596D1}"/>
              </a:ext>
            </a:extLst>
          </p:cNvPr>
          <p:cNvSpPr/>
          <p:nvPr/>
        </p:nvSpPr>
        <p:spPr>
          <a:xfrm>
            <a:off x="6858214" y="289662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17F0428-E3FF-1EE1-3453-FE4CC0B0F553}"/>
              </a:ext>
            </a:extLst>
          </p:cNvPr>
          <p:cNvCxnSpPr>
            <a:cxnSpLocks/>
            <a:stCxn id="6" idx="2"/>
            <a:endCxn id="22" idx="6"/>
          </p:cNvCxnSpPr>
          <p:nvPr/>
        </p:nvCxnSpPr>
        <p:spPr>
          <a:xfrm flipH="1">
            <a:off x="7133772" y="2849285"/>
            <a:ext cx="761478" cy="17420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60E01F7-2BE6-FD98-8BD6-38841B46EC5E}"/>
              </a:ext>
            </a:extLst>
          </p:cNvPr>
          <p:cNvSpPr/>
          <p:nvPr/>
        </p:nvSpPr>
        <p:spPr>
          <a:xfrm>
            <a:off x="7010728" y="5523854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291F21-F267-5A5E-5F64-FDE5E4B5621F}"/>
              </a:ext>
            </a:extLst>
          </p:cNvPr>
          <p:cNvSpPr/>
          <p:nvPr/>
        </p:nvSpPr>
        <p:spPr>
          <a:xfrm>
            <a:off x="7051210" y="66655"/>
            <a:ext cx="1139288" cy="456466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D4B50F2-F24F-ED85-1118-A1106D950712}"/>
              </a:ext>
            </a:extLst>
          </p:cNvPr>
          <p:cNvSpPr/>
          <p:nvPr/>
        </p:nvSpPr>
        <p:spPr>
          <a:xfrm rot="19852717">
            <a:off x="9691117" y="225420"/>
            <a:ext cx="1261102" cy="32921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95D8A9F-1403-1268-3602-7E36B2C806B9}"/>
              </a:ext>
            </a:extLst>
          </p:cNvPr>
          <p:cNvCxnSpPr>
            <a:cxnSpLocks/>
            <a:endCxn id="20" idx="3"/>
          </p:cNvCxnSpPr>
          <p:nvPr/>
        </p:nvCxnSpPr>
        <p:spPr>
          <a:xfrm flipV="1">
            <a:off x="9894255" y="2111682"/>
            <a:ext cx="716961" cy="63008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078FCB45-AEF3-FB82-F1DC-409F7A359526}"/>
              </a:ext>
            </a:extLst>
          </p:cNvPr>
          <p:cNvSpPr/>
          <p:nvPr/>
        </p:nvSpPr>
        <p:spPr>
          <a:xfrm>
            <a:off x="9659052" y="270460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E98A4CD-90BA-AE20-2AB8-E3F55C6125CB}"/>
              </a:ext>
            </a:extLst>
          </p:cNvPr>
          <p:cNvSpPr/>
          <p:nvPr/>
        </p:nvSpPr>
        <p:spPr>
          <a:xfrm>
            <a:off x="9088329" y="46840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97222EA-6E6B-8347-2754-EA5F458A5699}"/>
              </a:ext>
            </a:extLst>
          </p:cNvPr>
          <p:cNvSpPr/>
          <p:nvPr/>
        </p:nvSpPr>
        <p:spPr>
          <a:xfrm>
            <a:off x="9383494" y="389329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FA44DAD-B56B-24A5-B4C4-59AB4C590628}"/>
              </a:ext>
            </a:extLst>
          </p:cNvPr>
          <p:cNvSpPr/>
          <p:nvPr/>
        </p:nvSpPr>
        <p:spPr>
          <a:xfrm>
            <a:off x="9909557" y="338076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336782E-1B42-4076-23B3-56E59AE483F3}"/>
              </a:ext>
            </a:extLst>
          </p:cNvPr>
          <p:cNvSpPr/>
          <p:nvPr/>
        </p:nvSpPr>
        <p:spPr>
          <a:xfrm>
            <a:off x="4928604" y="204055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E945112-7244-DB7E-86DF-03098B390B0B}"/>
              </a:ext>
            </a:extLst>
          </p:cNvPr>
          <p:cNvSpPr/>
          <p:nvPr/>
        </p:nvSpPr>
        <p:spPr>
          <a:xfrm>
            <a:off x="4313486" y="20405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32EC23E-C724-C3BF-BE17-C0708A156914}"/>
              </a:ext>
            </a:extLst>
          </p:cNvPr>
          <p:cNvSpPr/>
          <p:nvPr/>
        </p:nvSpPr>
        <p:spPr>
          <a:xfrm>
            <a:off x="4624238" y="2029074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9D0AC34-940F-73A8-B661-74958439EC4A}"/>
              </a:ext>
            </a:extLst>
          </p:cNvPr>
          <p:cNvSpPr/>
          <p:nvPr/>
        </p:nvSpPr>
        <p:spPr>
          <a:xfrm>
            <a:off x="8087904" y="5176188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E1F3E9A-CBF3-C972-244D-93F1A9AB904C}"/>
              </a:ext>
            </a:extLst>
          </p:cNvPr>
          <p:cNvSpPr/>
          <p:nvPr/>
        </p:nvSpPr>
        <p:spPr>
          <a:xfrm>
            <a:off x="2119611" y="250803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8214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D0818-BC16-1D8D-7951-72D9E8EA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5DB73-EF85-7D75-A11E-8E0C748074F2}"/>
              </a:ext>
            </a:extLst>
          </p:cNvPr>
          <p:cNvSpPr/>
          <p:nvPr/>
        </p:nvSpPr>
        <p:spPr>
          <a:xfrm>
            <a:off x="99474" y="58844"/>
            <a:ext cx="5295278" cy="66941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6) 1552-1689 : … Au-delà des Monts Oural, conquête de la Sibérie jusqu’à l’océan Pacifique ; 1</a:t>
            </a:r>
            <a:r>
              <a:rPr lang="fr-FR" sz="1500" b="1" baseline="30000" dirty="0"/>
              <a:t>ère</a:t>
            </a:r>
            <a:r>
              <a:rPr lang="fr-FR" sz="1500" b="1" dirty="0"/>
              <a:t> frontière avec la Chine au nord de la steppe mongole et du fleuve Amour </a:t>
            </a:r>
          </a:p>
          <a:p>
            <a:endParaRPr lang="fr-FR" sz="1600" dirty="0"/>
          </a:p>
          <a:p>
            <a:r>
              <a:rPr lang="fr-FR" sz="1600" dirty="0"/>
              <a:t>*1584 : Au nord, les Russes </a:t>
            </a:r>
            <a:r>
              <a:rPr lang="fr-FR" sz="1500" dirty="0"/>
              <a:t>atteignent la côte de la mer Blanche</a:t>
            </a:r>
          </a:p>
          <a:p>
            <a:r>
              <a:rPr lang="fr-FR" sz="1600" dirty="0"/>
              <a:t>Où ils fondent le port d’Arkhangelsk à l’embouchure de la </a:t>
            </a:r>
            <a:r>
              <a:rPr lang="fr-FR" sz="1600" dirty="0" err="1"/>
              <a:t>Dvina</a:t>
            </a:r>
            <a:r>
              <a:rPr lang="fr-FR" sz="1600" dirty="0"/>
              <a:t> septentrionale ; Et ils entrent en contact avec des GB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1553 : Des marchands anglais de la </a:t>
            </a:r>
            <a:r>
              <a:rPr lang="fr-FR" sz="1600" i="1" dirty="0" err="1">
                <a:solidFill>
                  <a:srgbClr val="FF0000"/>
                </a:solidFill>
              </a:rPr>
              <a:t>Muscovy</a:t>
            </a:r>
            <a:r>
              <a:rPr lang="fr-FR" sz="1600" i="1" dirty="0">
                <a:solidFill>
                  <a:srgbClr val="FF0000"/>
                </a:solidFill>
              </a:rPr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Company</a:t>
            </a:r>
            <a:r>
              <a:rPr lang="fr-FR" sz="1600" dirty="0">
                <a:solidFill>
                  <a:srgbClr val="FF0000"/>
                </a:solidFill>
              </a:rPr>
              <a:t> Avaient débarqué à l’emplacement d’Arkhangelsk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*1555 : A Moscou, leur chef Richard Chancellor est reçu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le tsar Ivan IV ; Commerce anglais avec la Russie ; Puis…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*1562-79 : Commerce avec la Perse, à travers la Russie</a:t>
            </a:r>
          </a:p>
          <a:p>
            <a:endParaRPr lang="fr-FR" sz="1600" dirty="0"/>
          </a:p>
          <a:p>
            <a:r>
              <a:rPr lang="fr-FR" sz="1600" dirty="0"/>
              <a:t>*1604-28 : A partir de Sibir…</a:t>
            </a:r>
          </a:p>
          <a:p>
            <a:r>
              <a:rPr lang="fr-FR" sz="1600" dirty="0"/>
              <a:t>Tomsk sur l’Ob, puis Krasnoïarsk sur le Ienisseï</a:t>
            </a:r>
          </a:p>
          <a:p>
            <a:endParaRPr lang="fr-FR" sz="1600" dirty="0"/>
          </a:p>
          <a:p>
            <a:r>
              <a:rPr lang="fr-FR" sz="1600" dirty="0"/>
              <a:t>NB : Les Turcs Kirghizes quittent la plaine du Ienisseï</a:t>
            </a:r>
          </a:p>
          <a:p>
            <a:r>
              <a:rPr lang="fr-FR" sz="1600" dirty="0"/>
              <a:t>Et s’établissent au SO dans les montagnes du Tian Shan</a:t>
            </a:r>
          </a:p>
          <a:p>
            <a:r>
              <a:rPr lang="fr-FR" sz="1600" dirty="0"/>
              <a:t>Au nord du bassin du Tarim</a:t>
            </a:r>
          </a:p>
          <a:p>
            <a:endParaRPr lang="fr-FR" sz="1600" dirty="0"/>
          </a:p>
          <a:p>
            <a:r>
              <a:rPr lang="fr-FR" sz="1600" dirty="0"/>
              <a:t>*1647-49 : Okhotsk et Anadyrsk sur la côte pacifique</a:t>
            </a:r>
          </a:p>
          <a:p>
            <a:r>
              <a:rPr lang="fr-FR" sz="1600" dirty="0"/>
              <a:t>Et enfin…</a:t>
            </a:r>
          </a:p>
          <a:p>
            <a:endParaRPr lang="fr-FR" sz="1600" dirty="0"/>
          </a:p>
          <a:p>
            <a:r>
              <a:rPr lang="fr-FR" sz="1600" dirty="0"/>
              <a:t>*1652-54 : Irkoutsk sur le lac Baïkal</a:t>
            </a:r>
          </a:p>
          <a:p>
            <a:r>
              <a:rPr lang="fr-FR" sz="1600" dirty="0"/>
              <a:t>Et Nertchinsk au nord du fleuve Amour</a:t>
            </a:r>
          </a:p>
          <a:p>
            <a:r>
              <a:rPr lang="fr-FR" sz="1600" dirty="0"/>
              <a:t>NB : 1650-64 : Les Mongols Bouriates bouddhistes résistent</a:t>
            </a:r>
          </a:p>
        </p:txBody>
      </p:sp>
      <p:pic>
        <p:nvPicPr>
          <p:cNvPr id="3" name="Picture 2" descr="http://cartographie.sciences-po.fr/sites/default/files/F02c_Expansion_Empire_russe_1533-1914_2.jpg">
            <a:extLst>
              <a:ext uri="{FF2B5EF4-FFF2-40B4-BE49-F238E27FC236}">
                <a16:creationId xmlns:a16="http://schemas.microsoft.com/office/drawing/2014/main" id="{0FA8C777-9A28-0A7B-600F-65AEBD3D3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790" y="136116"/>
            <a:ext cx="6624736" cy="65857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38DF727-65AD-4CF8-9877-7D1E53D1CA57}"/>
              </a:ext>
            </a:extLst>
          </p:cNvPr>
          <p:cNvSpPr/>
          <p:nvPr/>
        </p:nvSpPr>
        <p:spPr>
          <a:xfrm>
            <a:off x="9573246" y="40513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0B6435-22B1-99F8-7BBA-EDDEAF8D1B86}"/>
              </a:ext>
            </a:extLst>
          </p:cNvPr>
          <p:cNvSpPr/>
          <p:nvPr/>
        </p:nvSpPr>
        <p:spPr>
          <a:xfrm>
            <a:off x="11113162" y="30252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CF860AB-4138-797C-9AD4-BEFA79DB9A92}"/>
              </a:ext>
            </a:extLst>
          </p:cNvPr>
          <p:cNvSpPr/>
          <p:nvPr/>
        </p:nvSpPr>
        <p:spPr>
          <a:xfrm>
            <a:off x="10277165" y="397682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122A17-2958-0D1A-A3B5-B4BA1546AB4C}"/>
              </a:ext>
            </a:extLst>
          </p:cNvPr>
          <p:cNvSpPr/>
          <p:nvPr/>
        </p:nvSpPr>
        <p:spPr>
          <a:xfrm>
            <a:off x="11397642" y="18669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58D7802-7784-249D-1E38-9A4B183084EF}"/>
              </a:ext>
            </a:extLst>
          </p:cNvPr>
          <p:cNvSpPr/>
          <p:nvPr/>
        </p:nvSpPr>
        <p:spPr>
          <a:xfrm>
            <a:off x="6665246" y="3702445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8779CA-5A0F-B943-1091-A3FC9ADE4536}"/>
              </a:ext>
            </a:extLst>
          </p:cNvPr>
          <p:cNvSpPr/>
          <p:nvPr/>
        </p:nvSpPr>
        <p:spPr>
          <a:xfrm rot="593134">
            <a:off x="6710355" y="2451805"/>
            <a:ext cx="1797781" cy="12663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1B2604-E5A9-2EE5-0F8C-F7C4F05A10F2}"/>
              </a:ext>
            </a:extLst>
          </p:cNvPr>
          <p:cNvSpPr/>
          <p:nvPr/>
        </p:nvSpPr>
        <p:spPr>
          <a:xfrm rot="5400000">
            <a:off x="6269383" y="3090020"/>
            <a:ext cx="1096582" cy="677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9B2ACF-B558-C0ED-8BDB-A88F99D9D674}"/>
              </a:ext>
            </a:extLst>
          </p:cNvPr>
          <p:cNvSpPr/>
          <p:nvPr/>
        </p:nvSpPr>
        <p:spPr>
          <a:xfrm>
            <a:off x="7361034" y="25072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9C84C0-0D21-19E9-D339-197325070EB8}"/>
              </a:ext>
            </a:extLst>
          </p:cNvPr>
          <p:cNvCxnSpPr>
            <a:cxnSpLocks/>
          </p:cNvCxnSpPr>
          <p:nvPr/>
        </p:nvCxnSpPr>
        <p:spPr>
          <a:xfrm flipH="1">
            <a:off x="6823162" y="3388818"/>
            <a:ext cx="316361" cy="31362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DB8570-9D3F-B8A0-68B6-64A9C7924ED8}"/>
              </a:ext>
            </a:extLst>
          </p:cNvPr>
          <p:cNvCxnSpPr>
            <a:cxnSpLocks/>
          </p:cNvCxnSpPr>
          <p:nvPr/>
        </p:nvCxnSpPr>
        <p:spPr>
          <a:xfrm>
            <a:off x="6940216" y="3114439"/>
            <a:ext cx="161302" cy="17737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251D20D-70F6-DA44-04C8-4B36D8BD88FE}"/>
              </a:ext>
            </a:extLst>
          </p:cNvPr>
          <p:cNvCxnSpPr>
            <a:cxnSpLocks/>
          </p:cNvCxnSpPr>
          <p:nvPr/>
        </p:nvCxnSpPr>
        <p:spPr>
          <a:xfrm>
            <a:off x="7156187" y="3291811"/>
            <a:ext cx="856455" cy="18038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771A2A93-A49D-4A17-FEC6-206A51A6C9F4}"/>
              </a:ext>
            </a:extLst>
          </p:cNvPr>
          <p:cNvSpPr/>
          <p:nvPr/>
        </p:nvSpPr>
        <p:spPr>
          <a:xfrm rot="19601278">
            <a:off x="8560670" y="2307256"/>
            <a:ext cx="3728997" cy="135866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F0F808C-65A3-B0D3-51D3-05D741E0C749}"/>
              </a:ext>
            </a:extLst>
          </p:cNvPr>
          <p:cNvSpPr/>
          <p:nvPr/>
        </p:nvSpPr>
        <p:spPr>
          <a:xfrm rot="319636">
            <a:off x="8212130" y="2861402"/>
            <a:ext cx="2602277" cy="14108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F096DDDB-11E5-8B92-091B-FC0E73A8951E}"/>
              </a:ext>
            </a:extLst>
          </p:cNvPr>
          <p:cNvCxnSpPr>
            <a:cxnSpLocks/>
            <a:stCxn id="15" idx="7"/>
            <a:endCxn id="12" idx="2"/>
          </p:cNvCxnSpPr>
          <p:nvPr/>
        </p:nvCxnSpPr>
        <p:spPr>
          <a:xfrm flipV="1">
            <a:off x="9234827" y="3099697"/>
            <a:ext cx="1878335" cy="69905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E2945CD-35F4-0CE0-7D25-936798A96EA3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234153" y="1941457"/>
            <a:ext cx="3163489" cy="143372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8A73316-6EBB-C3C4-7D8D-2BD4F21EDFEA}"/>
              </a:ext>
            </a:extLst>
          </p:cNvPr>
          <p:cNvSpPr/>
          <p:nvPr/>
        </p:nvSpPr>
        <p:spPr>
          <a:xfrm>
            <a:off x="8012642" y="3335001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6FC0FE5-DA00-FCD4-D45E-61943BF81E97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6940216" y="2581778"/>
            <a:ext cx="420818" cy="33864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E20A049-8C22-2D43-95D3-C2D63F5CD7C6}"/>
              </a:ext>
            </a:extLst>
          </p:cNvPr>
          <p:cNvCxnSpPr>
            <a:cxnSpLocks/>
          </p:cNvCxnSpPr>
          <p:nvPr/>
        </p:nvCxnSpPr>
        <p:spPr>
          <a:xfrm flipH="1">
            <a:off x="8381793" y="3904089"/>
            <a:ext cx="729382" cy="729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8AF43A6B-8D12-C3D2-AC45-6F6B5CA18808}"/>
              </a:ext>
            </a:extLst>
          </p:cNvPr>
          <p:cNvSpPr/>
          <p:nvPr/>
        </p:nvSpPr>
        <p:spPr>
          <a:xfrm>
            <a:off x="9085566" y="37769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A341F6A-A18D-9CF9-391F-3FCD569B1F08}"/>
              </a:ext>
            </a:extLst>
          </p:cNvPr>
          <p:cNvCxnSpPr>
            <a:cxnSpLocks/>
          </p:cNvCxnSpPr>
          <p:nvPr/>
        </p:nvCxnSpPr>
        <p:spPr>
          <a:xfrm>
            <a:off x="4622800" y="4334813"/>
            <a:ext cx="6502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77DAE0C9-C332-AF71-D197-BCD80E939FBB}"/>
              </a:ext>
            </a:extLst>
          </p:cNvPr>
          <p:cNvSpPr/>
          <p:nvPr/>
        </p:nvSpPr>
        <p:spPr>
          <a:xfrm>
            <a:off x="6718705" y="2880242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6FC30AD-8B13-2F23-68D7-EA94CB60ED01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7510295" y="2306883"/>
            <a:ext cx="351735" cy="222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CE1C09D-C14F-8E7D-59F5-694022E97ADC}"/>
              </a:ext>
            </a:extLst>
          </p:cNvPr>
          <p:cNvCxnSpPr>
            <a:cxnSpLocks/>
          </p:cNvCxnSpPr>
          <p:nvPr/>
        </p:nvCxnSpPr>
        <p:spPr>
          <a:xfrm>
            <a:off x="7584414" y="1767892"/>
            <a:ext cx="251472" cy="5389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30753FB-D4FC-3B3C-7B3C-BE1D3DFCE8B8}"/>
              </a:ext>
            </a:extLst>
          </p:cNvPr>
          <p:cNvCxnSpPr>
            <a:cxnSpLocks/>
          </p:cNvCxnSpPr>
          <p:nvPr/>
        </p:nvCxnSpPr>
        <p:spPr>
          <a:xfrm>
            <a:off x="6286793" y="1587512"/>
            <a:ext cx="1297621" cy="180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BEB1446-8CD3-88A9-2FD4-B12F5116F5BE}"/>
              </a:ext>
            </a:extLst>
          </p:cNvPr>
          <p:cNvCxnSpPr>
            <a:cxnSpLocks/>
          </p:cNvCxnSpPr>
          <p:nvPr/>
        </p:nvCxnSpPr>
        <p:spPr>
          <a:xfrm flipV="1">
            <a:off x="5733171" y="1587512"/>
            <a:ext cx="567840" cy="180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FF6D89E9-D6D7-B0B6-A4A4-4CAB94731385}"/>
              </a:ext>
            </a:extLst>
          </p:cNvPr>
          <p:cNvSpPr/>
          <p:nvPr/>
        </p:nvSpPr>
        <p:spPr>
          <a:xfrm>
            <a:off x="5695464" y="16777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50B4F2F-674D-9F99-652C-AC6AA0E4F6D9}"/>
              </a:ext>
            </a:extLst>
          </p:cNvPr>
          <p:cNvSpPr/>
          <p:nvPr/>
        </p:nvSpPr>
        <p:spPr>
          <a:xfrm>
            <a:off x="7101518" y="3154621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072349-8819-93DF-4A3F-7DE92577A202}"/>
              </a:ext>
            </a:extLst>
          </p:cNvPr>
          <p:cNvSpPr/>
          <p:nvPr/>
        </p:nvSpPr>
        <p:spPr>
          <a:xfrm>
            <a:off x="8478116" y="2138205"/>
            <a:ext cx="1139288" cy="456466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AA556A-B795-EA89-A964-785D743A0DBE}"/>
              </a:ext>
            </a:extLst>
          </p:cNvPr>
          <p:cNvSpPr/>
          <p:nvPr/>
        </p:nvSpPr>
        <p:spPr>
          <a:xfrm>
            <a:off x="6935603" y="4475661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DCF872-C607-8214-A129-6C24E2734036}"/>
              </a:ext>
            </a:extLst>
          </p:cNvPr>
          <p:cNvSpPr/>
          <p:nvPr/>
        </p:nvSpPr>
        <p:spPr>
          <a:xfrm>
            <a:off x="8629286" y="4614151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1439-1634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852A69-1E5A-D51A-B9AB-6B9271454727}"/>
              </a:ext>
            </a:extLst>
          </p:cNvPr>
          <p:cNvSpPr/>
          <p:nvPr/>
        </p:nvSpPr>
        <p:spPr>
          <a:xfrm>
            <a:off x="5370421" y="3480740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839072-21FD-E724-3E50-FE76B16F76F4}"/>
              </a:ext>
            </a:extLst>
          </p:cNvPr>
          <p:cNvSpPr/>
          <p:nvPr/>
        </p:nvSpPr>
        <p:spPr>
          <a:xfrm>
            <a:off x="5441842" y="4674237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BA3628-4D16-0AFC-76B7-178B427D6241}"/>
              </a:ext>
            </a:extLst>
          </p:cNvPr>
          <p:cNvSpPr/>
          <p:nvPr/>
        </p:nvSpPr>
        <p:spPr>
          <a:xfrm>
            <a:off x="10122871" y="4495013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05592EC-E20E-9A3D-BFC8-D06ED9C74461}"/>
              </a:ext>
            </a:extLst>
          </p:cNvPr>
          <p:cNvSpPr/>
          <p:nvPr/>
        </p:nvSpPr>
        <p:spPr>
          <a:xfrm>
            <a:off x="2617355" y="3398043"/>
            <a:ext cx="259516" cy="27437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4BD0CFC-061A-3A5B-814E-347DFAACC9B1}"/>
              </a:ext>
            </a:extLst>
          </p:cNvPr>
          <p:cNvSpPr/>
          <p:nvPr/>
        </p:nvSpPr>
        <p:spPr>
          <a:xfrm>
            <a:off x="9033001" y="3497814"/>
            <a:ext cx="1129356" cy="27801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Krasnoïarsk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F05388-4E7F-7171-2CC8-11364D5DDF71}"/>
              </a:ext>
            </a:extLst>
          </p:cNvPr>
          <p:cNvSpPr/>
          <p:nvPr/>
        </p:nvSpPr>
        <p:spPr>
          <a:xfrm>
            <a:off x="9250787" y="4213534"/>
            <a:ext cx="817014" cy="22738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Irkoutsk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0486ED-9529-C7D7-2D89-BEEBCB715F95}"/>
              </a:ext>
            </a:extLst>
          </p:cNvPr>
          <p:cNvSpPr/>
          <p:nvPr/>
        </p:nvSpPr>
        <p:spPr>
          <a:xfrm>
            <a:off x="10217592" y="4121579"/>
            <a:ext cx="1077725" cy="18391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Nertchinsk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61418D-38AC-8278-7605-A8E85891C0F1}"/>
              </a:ext>
            </a:extLst>
          </p:cNvPr>
          <p:cNvSpPr/>
          <p:nvPr/>
        </p:nvSpPr>
        <p:spPr>
          <a:xfrm>
            <a:off x="11150633" y="2801788"/>
            <a:ext cx="905057" cy="22342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Okhotsk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B99553-26A9-5D91-9965-0D3E032FBE27}"/>
              </a:ext>
            </a:extLst>
          </p:cNvPr>
          <p:cNvSpPr/>
          <p:nvPr/>
        </p:nvSpPr>
        <p:spPr>
          <a:xfrm>
            <a:off x="11247976" y="1633489"/>
            <a:ext cx="956691" cy="21096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Anadyrsk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DD988F-1B8D-02A6-0C26-02EEC4E71B71}"/>
              </a:ext>
            </a:extLst>
          </p:cNvPr>
          <p:cNvSpPr/>
          <p:nvPr/>
        </p:nvSpPr>
        <p:spPr>
          <a:xfrm>
            <a:off x="6290169" y="2303095"/>
            <a:ext cx="1129744" cy="2125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Arkhangelsk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167C2F-CB93-7C38-39CE-6EFA5855D0E0}"/>
              </a:ext>
            </a:extLst>
          </p:cNvPr>
          <p:cNvSpPr/>
          <p:nvPr/>
        </p:nvSpPr>
        <p:spPr>
          <a:xfrm>
            <a:off x="8385615" y="3360543"/>
            <a:ext cx="677763" cy="26062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Tomsk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9A3615D-81D1-BBE9-2039-C880CA3BEB3A}"/>
              </a:ext>
            </a:extLst>
          </p:cNvPr>
          <p:cNvCxnSpPr>
            <a:cxnSpLocks/>
            <a:stCxn id="15" idx="5"/>
            <a:endCxn id="10" idx="1"/>
          </p:cNvCxnSpPr>
          <p:nvPr/>
        </p:nvCxnSpPr>
        <p:spPr>
          <a:xfrm>
            <a:off x="9234827" y="3904089"/>
            <a:ext cx="364028" cy="169039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055FBB9-B60B-31F6-5943-EFC2F94E4F69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9748116" y="4051311"/>
            <a:ext cx="529049" cy="7448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04D0D0F-3377-7EDE-77C9-A652E338D3BD}"/>
              </a:ext>
            </a:extLst>
          </p:cNvPr>
          <p:cNvCxnSpPr>
            <a:cxnSpLocks/>
            <a:stCxn id="54" idx="5"/>
            <a:endCxn id="15" idx="2"/>
          </p:cNvCxnSpPr>
          <p:nvPr/>
        </p:nvCxnSpPr>
        <p:spPr>
          <a:xfrm>
            <a:off x="8234153" y="3569198"/>
            <a:ext cx="851413" cy="282221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3A665F7B-4410-4B22-63B8-2AE7FDED0C00}"/>
              </a:ext>
            </a:extLst>
          </p:cNvPr>
          <p:cNvSpPr/>
          <p:nvPr/>
        </p:nvSpPr>
        <p:spPr>
          <a:xfrm>
            <a:off x="8646819" y="36279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27018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2F066-8DD9-41C9-F0D6-0D9BB68B8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11DECC99-B53C-C56F-950F-D84BB60F721F}"/>
              </a:ext>
            </a:extLst>
          </p:cNvPr>
          <p:cNvSpPr/>
          <p:nvPr/>
        </p:nvSpPr>
        <p:spPr>
          <a:xfrm>
            <a:off x="91427" y="107186"/>
            <a:ext cx="4751893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1552-1689 : … Au-delà des Monts Oural, conquête de la Sibérie jusqu’à l’océan Pacifique ; 1</a:t>
            </a:r>
            <a:r>
              <a:rPr lang="fr-FR" sz="1700" b="1" baseline="30000" dirty="0"/>
              <a:t>ère</a:t>
            </a:r>
            <a:r>
              <a:rPr lang="fr-FR" sz="1700" b="1" dirty="0"/>
              <a:t> frontière avec la Chine au nord de la steppe mongole et du fleuve Amour </a:t>
            </a:r>
          </a:p>
          <a:p>
            <a:endParaRPr lang="fr-FR" sz="1700" dirty="0"/>
          </a:p>
          <a:p>
            <a:r>
              <a:rPr lang="fr-FR" sz="1700" dirty="0"/>
              <a:t>*1582-1654</a:t>
            </a:r>
          </a:p>
          <a:p>
            <a:r>
              <a:rPr lang="fr-FR" sz="1700" dirty="0"/>
              <a:t>Au sud de la taïga sibérienne, ligne de colonies</a:t>
            </a:r>
          </a:p>
          <a:p>
            <a:r>
              <a:rPr lang="fr-FR" sz="1700" dirty="0"/>
              <a:t>Des Monts Oural jusqu’au Pacifique</a:t>
            </a:r>
          </a:p>
          <a:p>
            <a:r>
              <a:rPr lang="fr-FR" sz="1700" dirty="0"/>
              <a:t>Tobolsk-Tomsk-Krasnoïarsk-Irkoutsk-Nertchinsk</a:t>
            </a:r>
          </a:p>
          <a:p>
            <a:endParaRPr lang="fr-FR" sz="1700" dirty="0"/>
          </a:p>
          <a:p>
            <a:r>
              <a:rPr lang="fr-FR" sz="1700" dirty="0"/>
              <a:t>*1689 : Traité de Nertchinsk</a:t>
            </a:r>
          </a:p>
          <a:p>
            <a:r>
              <a:rPr lang="fr-FR" sz="1700" dirty="0"/>
              <a:t>Et 1</a:t>
            </a:r>
            <a:r>
              <a:rPr lang="fr-FR" sz="1700" baseline="30000" dirty="0"/>
              <a:t>ère</a:t>
            </a:r>
            <a:r>
              <a:rPr lang="fr-FR" sz="1700" dirty="0"/>
              <a:t> frontière fixée avec la Chine</a:t>
            </a:r>
          </a:p>
          <a:p>
            <a:endParaRPr lang="fr-FR" sz="1700" dirty="0"/>
          </a:p>
          <a:p>
            <a:r>
              <a:rPr lang="fr-FR" sz="1700" dirty="0"/>
              <a:t>NB : 1691 : Mongolie orientale, un Etat tampon</a:t>
            </a:r>
          </a:p>
          <a:p>
            <a:r>
              <a:rPr lang="fr-FR" sz="1700" dirty="0"/>
              <a:t>Au nord de la steppe mongole et du fleuve Amour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64F316B5-D147-9FAD-45CB-28996BA0B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D4F4B61-3C8E-1222-CE6C-23C570043BC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A1111D3-06E6-8859-151E-B5E3495E6191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867A56D-F118-5A60-5F49-22558C0417EC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9E6A508-50D1-8BDD-DB82-BBDB17C9356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156F160-AEC7-2BE2-3C17-788EBEDD279A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D36C6C7-2E3F-2BBE-5A3D-358F9D95C33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8FCE09B-1919-C551-31D0-552DD085C862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ACE3AFB-8DD2-058F-4E20-DC26878CEF28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178168A-6400-A5E1-13EB-9580D19EDA21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CF56636-BD4C-8997-D809-543B86FF5D31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82CDD24-F59A-1845-0B9D-E2FAA4CF09A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D1BFD92-E4A0-30A2-9063-C2539E277AF7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C0510E2-77B0-E87E-7DD5-A16AAB498A6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B5059FB-86D1-EF5B-76DD-0C988929CBD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656C2F8-7896-10A7-70F8-00C2B2F6FD4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E971895-6F03-021B-0657-A6E63FC29B1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2CD98BD-2CC8-1986-BB32-6413E6CB674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8D693FF-7595-1CE3-FE6A-D349D23C53F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1185FE8-A7F3-EEAF-F438-84F215929FA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94BD584-4BFB-5A56-1BC8-F8E038F4EFD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C7A4F2D-0A2C-DA42-22AC-C31AF6B3315F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A364FB6-0E3E-473E-EF87-81E0492C937D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06E54C5-E644-27EC-4925-DF576DC34DDA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6EE0DE0-A39D-8BE8-7FDB-294AD01B40D7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0C3C32E-78EB-6CFF-348F-4A233537F12A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AFB964D5-3D3A-8558-D9D3-F2E499C5D0C8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196B16D-62CF-8E8C-4347-764881CD5097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E67EA21-EA69-CE1C-3F16-43DD698C738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BD14814-7797-F947-CB50-CCD5CAD8790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DFC4827-ABBE-4F93-78EF-4B1940A0D03F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5CBB071-5322-BBB1-8087-0B69A7A1A8B6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E650BC5-2495-B193-D688-BAE22AF6563A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C8CD74CF-5BF8-0690-D0F7-6704953178E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43BD2FA-C7AE-FC46-66E0-0F56922091C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424BA8B-CAB9-0D52-17D9-BBF037140E3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D24ED648-CEBE-37C4-D495-3A3A76C1242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E45F4987-27D3-144D-F139-0A695D30D00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FAD6FC5-182A-0EC6-06DB-52FFA76C8D2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E59FDEE-B66C-F779-CA23-D081C6CDD0D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21CA51AA-D3B1-7F75-A279-BF5ADE502ED0}"/>
              </a:ext>
            </a:extLst>
          </p:cNvPr>
          <p:cNvCxnSpPr>
            <a:cxnSpLocks/>
            <a:endCxn id="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CD3DE546-D38A-7FBF-DE2F-D66864AF800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E0B360C8-59F4-D2D5-D818-62254FCA3AD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FA82B75F-514B-26C9-B09E-01E8E8B2533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7C2910EA-7FD6-9218-939C-7D7C83FECA11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9208467-8B03-8F95-5478-4DD84BE24D2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A138DC48-118E-20EF-4954-6FBBBD17F175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8D75F8C-E37A-3888-4A73-A2F5611160D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45B02BD5-FAC4-0800-0636-C49EA6F70AB7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89A2D464-1EFB-7AF6-9AF5-A0561E5A97D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EC6F01F-183D-1E41-1868-DF7CACFD601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3C0481A6-5CA6-DE22-CC87-C0A65E8019F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B64FE838-995C-D85C-CC20-D4A107B0A2B5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B612AC75-B5A2-5787-57D5-152E47EE4F46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804DAF99-D329-D489-C952-9A126B8FCF1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20D9D1E5-8A00-F268-0281-F1E816690B8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E04C6F1E-1E27-915A-FD6C-7D0589371C3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E943C1B2-EB35-7E1A-9937-34122CDA635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E242725F-651F-553C-CA71-AAE53393DE3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E2403103-D7C1-869C-473D-41AF8528EC4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AA3E06F-5ADB-EA7A-BAA4-C6BCB043E98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A83D02E9-90ED-75C5-9BBB-8E89047A628D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9CD51F-BBE6-0696-EEA3-F1F27FFE5C46}"/>
              </a:ext>
            </a:extLst>
          </p:cNvPr>
          <p:cNvSpPr/>
          <p:nvPr/>
        </p:nvSpPr>
        <p:spPr>
          <a:xfrm>
            <a:off x="9600361" y="3481995"/>
            <a:ext cx="1508608" cy="4738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moghole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1526-1761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EF087-428C-33DE-E6A1-41E1C144DA28}"/>
              </a:ext>
            </a:extLst>
          </p:cNvPr>
          <p:cNvSpPr/>
          <p:nvPr/>
        </p:nvSpPr>
        <p:spPr>
          <a:xfrm>
            <a:off x="8679432" y="2155976"/>
            <a:ext cx="1075810" cy="47268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Ouzbeks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1507-1511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0F6249-8C87-1778-88C5-F376E3F55838}"/>
              </a:ext>
            </a:extLst>
          </p:cNvPr>
          <p:cNvSpPr/>
          <p:nvPr/>
        </p:nvSpPr>
        <p:spPr>
          <a:xfrm>
            <a:off x="9771264" y="1856040"/>
            <a:ext cx="1087429" cy="475538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Dzoungars</a:t>
            </a:r>
            <a:endParaRPr lang="fr-FR" sz="1600" b="1" dirty="0">
              <a:solidFill>
                <a:schemeClr val="tx1"/>
              </a:solidFill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1439-1616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36AD9-7726-7972-A6DD-3FC4E40CA4E0}"/>
              </a:ext>
            </a:extLst>
          </p:cNvPr>
          <p:cNvSpPr/>
          <p:nvPr/>
        </p:nvSpPr>
        <p:spPr>
          <a:xfrm>
            <a:off x="11118601" y="2047475"/>
            <a:ext cx="1077726" cy="4712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1368-1644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2810A78-0DB3-B6DD-B69D-E4F0405676A5}"/>
              </a:ext>
            </a:extLst>
          </p:cNvPr>
          <p:cNvSpPr/>
          <p:nvPr/>
        </p:nvSpPr>
        <p:spPr>
          <a:xfrm>
            <a:off x="2769302" y="272649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CABD0F3-EC65-CC77-E772-EF996A9B1638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59D45F5-EB3A-208E-0C90-2819A982C5E7}"/>
              </a:ext>
            </a:extLst>
          </p:cNvPr>
          <p:cNvCxnSpPr>
            <a:cxnSpLocks/>
          </p:cNvCxnSpPr>
          <p:nvPr/>
        </p:nvCxnSpPr>
        <p:spPr>
          <a:xfrm flipH="1">
            <a:off x="8678249" y="416817"/>
            <a:ext cx="244201" cy="11259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50474-F78F-9839-497C-97B56FD35E4E}"/>
              </a:ext>
            </a:extLst>
          </p:cNvPr>
          <p:cNvSpPr/>
          <p:nvPr/>
        </p:nvSpPr>
        <p:spPr>
          <a:xfrm>
            <a:off x="8733009" y="81146"/>
            <a:ext cx="1139288" cy="456466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1552-1689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CEB66AF-54A4-8B77-4CAD-9B2B17F4881E}"/>
              </a:ext>
            </a:extLst>
          </p:cNvPr>
          <p:cNvCxnSpPr>
            <a:cxnSpLocks/>
          </p:cNvCxnSpPr>
          <p:nvPr/>
        </p:nvCxnSpPr>
        <p:spPr>
          <a:xfrm flipH="1">
            <a:off x="3401271" y="2093809"/>
            <a:ext cx="89100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A2431E19-2B70-D785-423C-E0D3D1EC3B9E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EA50AB-5627-80DF-D05A-E86E5F717715}"/>
              </a:ext>
            </a:extLst>
          </p:cNvPr>
          <p:cNvSpPr/>
          <p:nvPr/>
        </p:nvSpPr>
        <p:spPr>
          <a:xfrm>
            <a:off x="5865192" y="2561673"/>
            <a:ext cx="1129745" cy="46188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1453-1574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E22D7-08CC-4BDC-B4DA-F5FDDFF9871E}"/>
              </a:ext>
            </a:extLst>
          </p:cNvPr>
          <p:cNvSpPr/>
          <p:nvPr/>
        </p:nvSpPr>
        <p:spPr>
          <a:xfrm>
            <a:off x="8312412" y="3749503"/>
            <a:ext cx="1093904" cy="49706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1501-1721</a:t>
            </a:r>
          </a:p>
        </p:txBody>
      </p:sp>
    </p:spTree>
    <p:extLst>
      <p:ext uri="{BB962C8B-B14F-4D97-AF65-F5344CB8AC3E}">
        <p14:creationId xmlns:p14="http://schemas.microsoft.com/office/powerpoint/2010/main" val="73202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5545-3494-04A5-0215-32B9DE5F3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A3E8557-0B10-A87C-DCD6-2D6FF9052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B05D77A-4D5C-DE57-CD52-86D49CE11D2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EA79ACF-B36F-307F-D08A-95BD6AC5BE9F}"/>
              </a:ext>
            </a:extLst>
          </p:cNvPr>
          <p:cNvSpPr/>
          <p:nvPr/>
        </p:nvSpPr>
        <p:spPr>
          <a:xfrm rot="3377541">
            <a:off x="10935638" y="650936"/>
            <a:ext cx="1031363" cy="15026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300E40E-645A-A1D6-6D76-1F27A2D95F19}"/>
              </a:ext>
            </a:extLst>
          </p:cNvPr>
          <p:cNvSpPr/>
          <p:nvPr/>
        </p:nvSpPr>
        <p:spPr>
          <a:xfrm rot="3769130">
            <a:off x="9994608" y="1316449"/>
            <a:ext cx="464164" cy="10460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5B28F96-8B26-27D5-DF8D-12FD83A61E6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AEC5E14-2242-CB02-04A2-75FD92CF978E}"/>
              </a:ext>
            </a:extLst>
          </p:cNvPr>
          <p:cNvSpPr/>
          <p:nvPr/>
        </p:nvSpPr>
        <p:spPr>
          <a:xfrm rot="4285580">
            <a:off x="10141632" y="1623823"/>
            <a:ext cx="489531" cy="1259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46E94A6-D24E-AD2C-0589-71BDFBC21FA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29C3780-93AE-FB74-99C4-50A4A7EB64A3}"/>
              </a:ext>
            </a:extLst>
          </p:cNvPr>
          <p:cNvSpPr/>
          <p:nvPr/>
        </p:nvSpPr>
        <p:spPr>
          <a:xfrm rot="18069475">
            <a:off x="6544887" y="1335363"/>
            <a:ext cx="1064553" cy="11825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6ADBDD5-1B62-CBE2-790C-91D4F8E99478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A25B4CB-15F8-1B43-9E50-8F731BB7A6B7}"/>
              </a:ext>
            </a:extLst>
          </p:cNvPr>
          <p:cNvSpPr/>
          <p:nvPr/>
        </p:nvSpPr>
        <p:spPr>
          <a:xfrm rot="5986272">
            <a:off x="6959391" y="770757"/>
            <a:ext cx="752584" cy="8642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E4E173C-0904-6053-FBCB-65CA56171832}"/>
              </a:ext>
            </a:extLst>
          </p:cNvPr>
          <p:cNvSpPr/>
          <p:nvPr/>
        </p:nvSpPr>
        <p:spPr>
          <a:xfrm>
            <a:off x="7195668" y="939386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EC9C158-E7CE-24D1-1461-A68960EC53C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223DCBF-44A3-B799-CAB9-52A82270907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D600A91-6CE0-9265-65CF-4E753A65F95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D27695F-33F5-F24C-24C0-647B83E7A60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61BC23E-4DB6-4C5B-6C03-7FF58375590B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1AD8AFD-BF83-1C47-4E25-E7B7D00A498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33F03A2-CFA2-E596-7E17-F588C6B26E3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4DEB092-1C90-F3A9-D844-8B8A7854375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BD5F2BD-164E-9EB8-6D9A-2E2F5FFC3980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EB90A7B-4A0F-E89F-7A64-4B29C050413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A86E4D4-8249-7BA2-15F4-63E20CDB8558}"/>
              </a:ext>
            </a:extLst>
          </p:cNvPr>
          <p:cNvSpPr/>
          <p:nvPr/>
        </p:nvSpPr>
        <p:spPr>
          <a:xfrm rot="1861342">
            <a:off x="9318180" y="2901454"/>
            <a:ext cx="1656994" cy="10164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9A2B128-2476-B6BD-7E2A-3E60CBC5D102}"/>
              </a:ext>
            </a:extLst>
          </p:cNvPr>
          <p:cNvSpPr/>
          <p:nvPr/>
        </p:nvSpPr>
        <p:spPr>
          <a:xfrm>
            <a:off x="10149962" y="305604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8FD22D5-DC18-BB69-D1A7-7CA4F299E855}"/>
              </a:ext>
            </a:extLst>
          </p:cNvPr>
          <p:cNvSpPr/>
          <p:nvPr/>
        </p:nvSpPr>
        <p:spPr>
          <a:xfrm>
            <a:off x="8271794" y="285335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A7B3CEA-0B8D-EAD9-0C61-6278575A8977}"/>
              </a:ext>
            </a:extLst>
          </p:cNvPr>
          <p:cNvSpPr/>
          <p:nvPr/>
        </p:nvSpPr>
        <p:spPr>
          <a:xfrm rot="18601332">
            <a:off x="8226972" y="2058700"/>
            <a:ext cx="976534" cy="178627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BDA3BB6-9552-9D12-831B-2963455A07CF}"/>
              </a:ext>
            </a:extLst>
          </p:cNvPr>
          <p:cNvSpPr/>
          <p:nvPr/>
        </p:nvSpPr>
        <p:spPr>
          <a:xfrm>
            <a:off x="9114715" y="332481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62F9464-5E45-A864-5DDC-57F32E4AB748}"/>
              </a:ext>
            </a:extLst>
          </p:cNvPr>
          <p:cNvSpPr/>
          <p:nvPr/>
        </p:nvSpPr>
        <p:spPr>
          <a:xfrm>
            <a:off x="9383494" y="2772141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17111763-7B97-78EC-8A7E-D4B91DBA09DA}"/>
              </a:ext>
            </a:extLst>
          </p:cNvPr>
          <p:cNvSpPr/>
          <p:nvPr/>
        </p:nvSpPr>
        <p:spPr>
          <a:xfrm>
            <a:off x="9221185" y="299675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8F0FF7A-30AD-3C78-9246-0D458D47CE0D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EE6EC74-FF3A-B209-2D27-3157D5B2D50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BD15D9D-B01D-3E45-55C4-ADEBB1A8302F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70C2EA1-EA90-BE56-329C-890519B30415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DF52A0E-F924-9D7B-7AFB-0B834879BBB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CBD903FF-5506-B99A-0E57-1D25BA1319D1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90CA7859-1A05-BF58-5F39-1A8981A0D40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CDE5E2EC-A4B6-9CF6-776F-A3C2DE5A7F5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5C9C25A0-2159-1E59-AFB8-3597AA35A6E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7E583DD7-9F28-D038-D834-A33736B3A00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8CEFBC39-1028-887D-E912-2F1B1662743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318A182-B9D0-BCF8-8FAF-30ACAB16520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205A1A4-3E9A-A7BF-B0D9-E61B5407CDC2}"/>
              </a:ext>
            </a:extLst>
          </p:cNvPr>
          <p:cNvCxnSpPr>
            <a:cxnSpLocks/>
            <a:endCxn id="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477C51A3-DFF8-014E-B88E-4DF27E94E5AC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F08CE2F-0EF5-E24F-CA04-CC35BAAEA06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4C818B8-BDFD-D67F-4FD3-EC5FD940974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41BC509-1117-C047-A6A0-2D60DCC4296C}"/>
              </a:ext>
            </a:extLst>
          </p:cNvPr>
          <p:cNvSpPr/>
          <p:nvPr/>
        </p:nvSpPr>
        <p:spPr>
          <a:xfrm>
            <a:off x="8027866" y="243148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CBBB779-BCE3-9E90-CE49-352CB4B6874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6FCBA175-A0FB-069E-132E-5A8DD5F2370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B426C7A-3316-8ABF-A4E2-532073038AF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D6FBDAD-EE33-3B85-6654-3C425D4A78F0}"/>
              </a:ext>
            </a:extLst>
          </p:cNvPr>
          <p:cNvSpPr/>
          <p:nvPr/>
        </p:nvSpPr>
        <p:spPr>
          <a:xfrm rot="20022585">
            <a:off x="10803035" y="3036347"/>
            <a:ext cx="552620" cy="4163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7BFC63E-A346-0BD8-7319-6291E43FDE3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1DEBA96-A1B8-8C28-1E79-41FB30C4440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07A7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A3927978-A19B-25C2-DFC8-4C970FB258C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EAE0910E-4175-E418-8906-CD5762942704}"/>
              </a:ext>
            </a:extLst>
          </p:cNvPr>
          <p:cNvSpPr/>
          <p:nvPr/>
        </p:nvSpPr>
        <p:spPr>
          <a:xfrm>
            <a:off x="11519898" y="1483361"/>
            <a:ext cx="580674" cy="15860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BE65250-7374-0C51-350B-EC24777AE52E}"/>
              </a:ext>
            </a:extLst>
          </p:cNvPr>
          <p:cNvSpPr/>
          <p:nvPr/>
        </p:nvSpPr>
        <p:spPr>
          <a:xfrm>
            <a:off x="11426522" y="2016195"/>
            <a:ext cx="748582" cy="36787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Chine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BBA0889D-FEA8-55C7-AA62-BB1D0FB095A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13FD444C-AAB3-C8EE-CE61-C084FDAB77F3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103D6B32-42B8-95F6-9926-0E186D3FB91A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78" name="Connecteur droit 177">
            <a:extLst>
              <a:ext uri="{FF2B5EF4-FFF2-40B4-BE49-F238E27FC236}">
                <a16:creationId xmlns:a16="http://schemas.microsoft.com/office/drawing/2014/main" id="{A07186E2-4B69-98A0-79C7-F5C895994409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57E4C62D-185B-5497-543C-3317CAD0BFF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B3C5B707-59D5-8885-3380-E3EE72F96A8E}"/>
              </a:ext>
            </a:extLst>
          </p:cNvPr>
          <p:cNvSpPr/>
          <p:nvPr/>
        </p:nvSpPr>
        <p:spPr>
          <a:xfrm>
            <a:off x="8114648" y="726053"/>
            <a:ext cx="1444626" cy="367878"/>
          </a:xfrm>
          <a:prstGeom prst="rect">
            <a:avLst/>
          </a:prstGeom>
          <a:solidFill>
            <a:srgbClr val="00B0F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russe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C2F65C04-EF89-8B96-783A-5DE16021448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9BD96B78-45DD-0CC7-0589-B7471278FA0F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98068489-2BD1-6A6A-C7D4-94971D08CDB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06BA0E69-B7DF-EF9E-2C87-F4753D581E80}"/>
              </a:ext>
            </a:extLst>
          </p:cNvPr>
          <p:cNvSpPr/>
          <p:nvPr/>
        </p:nvSpPr>
        <p:spPr>
          <a:xfrm rot="6580276">
            <a:off x="7090930" y="52518"/>
            <a:ext cx="715730" cy="8341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EBB11-C41D-AF29-E9BA-3CB7AF9C160D}"/>
              </a:ext>
            </a:extLst>
          </p:cNvPr>
          <p:cNvSpPr/>
          <p:nvPr/>
        </p:nvSpPr>
        <p:spPr>
          <a:xfrm>
            <a:off x="8757872" y="2337111"/>
            <a:ext cx="1038131" cy="30386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Ouzbeks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5CA508F-60E6-3A63-0105-F60BF00255E3}"/>
              </a:ext>
            </a:extLst>
          </p:cNvPr>
          <p:cNvSpPr/>
          <p:nvPr/>
        </p:nvSpPr>
        <p:spPr>
          <a:xfrm rot="14780859">
            <a:off x="5640383" y="1426696"/>
            <a:ext cx="189911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63082-D61E-52CE-2F45-B0FBF91A3DCB}"/>
              </a:ext>
            </a:extLst>
          </p:cNvPr>
          <p:cNvSpPr/>
          <p:nvPr/>
        </p:nvSpPr>
        <p:spPr>
          <a:xfrm rot="1191969">
            <a:off x="7616688" y="2741406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EFA83-91A5-DE49-A819-6E87016A24B3}"/>
              </a:ext>
            </a:extLst>
          </p:cNvPr>
          <p:cNvSpPr/>
          <p:nvPr/>
        </p:nvSpPr>
        <p:spPr>
          <a:xfrm rot="1826574">
            <a:off x="8940132" y="3211154"/>
            <a:ext cx="826731" cy="1531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A89B055-FB71-778E-CD5E-B7D99F4F3C1E}"/>
              </a:ext>
            </a:extLst>
          </p:cNvPr>
          <p:cNvSpPr/>
          <p:nvPr/>
        </p:nvSpPr>
        <p:spPr>
          <a:xfrm rot="19010509">
            <a:off x="10167039" y="2749414"/>
            <a:ext cx="1668681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7037FA42-BCBB-EECE-56C3-002C38908A00}"/>
              </a:ext>
            </a:extLst>
          </p:cNvPr>
          <p:cNvSpPr/>
          <p:nvPr/>
        </p:nvSpPr>
        <p:spPr>
          <a:xfrm rot="871946">
            <a:off x="10458784" y="3429664"/>
            <a:ext cx="1574757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2C0D0-A9F7-97B1-E4B3-D282EB466905}"/>
              </a:ext>
            </a:extLst>
          </p:cNvPr>
          <p:cNvSpPr/>
          <p:nvPr/>
        </p:nvSpPr>
        <p:spPr>
          <a:xfrm>
            <a:off x="6629324" y="2267159"/>
            <a:ext cx="1036224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 ottoman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FD5F9-1658-2D48-EE58-772E04455344}"/>
              </a:ext>
            </a:extLst>
          </p:cNvPr>
          <p:cNvSpPr/>
          <p:nvPr/>
        </p:nvSpPr>
        <p:spPr>
          <a:xfrm>
            <a:off x="8420127" y="2781620"/>
            <a:ext cx="748582" cy="367878"/>
          </a:xfrm>
          <a:prstGeom prst="rect">
            <a:avLst/>
          </a:prstGeom>
          <a:solidFill>
            <a:srgbClr val="B686DA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Perse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98E921-004A-1E88-C9E4-68280601DA56}"/>
              </a:ext>
            </a:extLst>
          </p:cNvPr>
          <p:cNvSpPr/>
          <p:nvPr/>
        </p:nvSpPr>
        <p:spPr>
          <a:xfrm>
            <a:off x="9535092" y="3346854"/>
            <a:ext cx="1523453" cy="36787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Inde moghole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BE5C5DF-177A-1930-BF69-8AC3520331E4}"/>
              </a:ext>
            </a:extLst>
          </p:cNvPr>
          <p:cNvSpPr/>
          <p:nvPr/>
        </p:nvSpPr>
        <p:spPr>
          <a:xfrm>
            <a:off x="6962535" y="958822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E9CE61E-754D-8CB0-71F8-54CB74499F39}"/>
              </a:ext>
            </a:extLst>
          </p:cNvPr>
          <p:cNvSpPr/>
          <p:nvPr/>
        </p:nvSpPr>
        <p:spPr>
          <a:xfrm>
            <a:off x="7363978" y="1382391"/>
            <a:ext cx="275558" cy="25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7FE5D8-429C-1A27-A78A-5CE86A6FD2EF}"/>
              </a:ext>
            </a:extLst>
          </p:cNvPr>
          <p:cNvSpPr/>
          <p:nvPr/>
        </p:nvSpPr>
        <p:spPr>
          <a:xfrm>
            <a:off x="91426" y="71582"/>
            <a:ext cx="5183298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 la fin du XVIIe siècle, état des lieux…</a:t>
            </a:r>
          </a:p>
          <a:p>
            <a:endParaRPr lang="fr-FR" sz="1600" dirty="0"/>
          </a:p>
          <a:p>
            <a:r>
              <a:rPr lang="fr-FR" sz="1600" dirty="0"/>
              <a:t>a) Au sud, </a:t>
            </a:r>
            <a:r>
              <a:rPr lang="fr-FR" sz="1600" i="1" dirty="0"/>
              <a:t>l’Axe de l’Ancien Monde</a:t>
            </a:r>
            <a:r>
              <a:rPr lang="fr-FR" sz="1600" dirty="0"/>
              <a:t> partagé</a:t>
            </a:r>
          </a:p>
          <a:p>
            <a:r>
              <a:rPr lang="fr-FR" sz="1600" dirty="0"/>
              <a:t>Par cinq grands empires </a:t>
            </a:r>
            <a:r>
              <a:rPr lang="fr-FR" sz="1600" i="1" dirty="0"/>
              <a:t>canonniers</a:t>
            </a:r>
            <a:r>
              <a:rPr lang="fr-FR" sz="1600" dirty="0"/>
              <a:t>, d’ouest en est</a:t>
            </a:r>
          </a:p>
          <a:p>
            <a:r>
              <a:rPr lang="fr-FR" sz="1600" dirty="0"/>
              <a:t>Empire ottoman, Perse des Séfévides</a:t>
            </a:r>
          </a:p>
          <a:p>
            <a:r>
              <a:rPr lang="fr-FR" sz="1600" dirty="0"/>
              <a:t>Khanats ouzbeks, Inde moghole et Chine des Qing</a:t>
            </a:r>
          </a:p>
          <a:p>
            <a:endParaRPr lang="fr-FR" sz="1600" dirty="0"/>
          </a:p>
          <a:p>
            <a:r>
              <a:rPr lang="fr-FR" sz="1600" dirty="0"/>
              <a:t>b) Au centre…</a:t>
            </a:r>
          </a:p>
          <a:p>
            <a:r>
              <a:rPr lang="fr-FR" sz="1600" dirty="0"/>
              <a:t>L’Empire des steppes, affaibli mais toujours menaçant</a:t>
            </a:r>
          </a:p>
          <a:p>
            <a:r>
              <a:rPr lang="fr-FR" sz="1600" dirty="0"/>
              <a:t>Vestige de l’Empire turco-mongol du XIIIe siècle ; Avec…</a:t>
            </a:r>
          </a:p>
          <a:p>
            <a:r>
              <a:rPr lang="fr-FR" sz="1600" dirty="0"/>
              <a:t>- A l’ouest, les Kazakhs</a:t>
            </a:r>
          </a:p>
          <a:p>
            <a:r>
              <a:rPr lang="fr-FR" sz="1600" dirty="0"/>
              <a:t>- Au centre, les Mongols occidentaux </a:t>
            </a:r>
            <a:r>
              <a:rPr lang="fr-FR" sz="1600" dirty="0" err="1"/>
              <a:t>Dzoungares</a:t>
            </a:r>
            <a:r>
              <a:rPr lang="fr-FR" sz="1600" dirty="0"/>
              <a:t> menaçants</a:t>
            </a:r>
          </a:p>
          <a:p>
            <a:r>
              <a:rPr lang="fr-FR" sz="1600" dirty="0"/>
              <a:t>NB : Et le khanat de </a:t>
            </a:r>
            <a:r>
              <a:rPr lang="fr-FR" sz="1600" dirty="0" err="1"/>
              <a:t>Kachgarie</a:t>
            </a:r>
            <a:r>
              <a:rPr lang="fr-FR" sz="1600" dirty="0"/>
              <a:t> </a:t>
            </a:r>
            <a:r>
              <a:rPr lang="fr-FR" sz="1600" i="1" dirty="0" err="1"/>
              <a:t>djaghataïde</a:t>
            </a:r>
            <a:r>
              <a:rPr lang="fr-FR" sz="1600" dirty="0"/>
              <a:t>, qui a sombré dans l’anarchie dès la mort de Sultan Saïd en 1533</a:t>
            </a:r>
            <a:endParaRPr lang="fr-FR" sz="1600" i="1" dirty="0"/>
          </a:p>
          <a:p>
            <a:r>
              <a:rPr lang="fr-FR" sz="1600" dirty="0"/>
              <a:t>- A l’est, les Mongols orientaux soumis à la Chine des Qing</a:t>
            </a:r>
          </a:p>
          <a:p>
            <a:r>
              <a:rPr lang="fr-FR" sz="1600" dirty="0"/>
              <a:t>Et menacés à l’ouest par les </a:t>
            </a:r>
            <a:r>
              <a:rPr lang="fr-FR" sz="1600" dirty="0" err="1"/>
              <a:t>Dzoungares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c) Au nord…</a:t>
            </a:r>
          </a:p>
          <a:p>
            <a:r>
              <a:rPr lang="fr-FR" sz="1600" dirty="0"/>
              <a:t>L’Empire russe </a:t>
            </a:r>
            <a:r>
              <a:rPr lang="fr-FR" sz="1600" i="1" dirty="0"/>
              <a:t>eurasiatique</a:t>
            </a:r>
            <a:r>
              <a:rPr lang="fr-FR" sz="1600" dirty="0"/>
              <a:t> tout juste naissant</a:t>
            </a:r>
          </a:p>
          <a:p>
            <a:r>
              <a:rPr lang="fr-FR" sz="1600" dirty="0"/>
              <a:t>Avec un cœur historique, la Moscovie ; Etendue…</a:t>
            </a:r>
          </a:p>
          <a:p>
            <a:r>
              <a:rPr lang="fr-FR" sz="1600" dirty="0"/>
              <a:t>*A l’ouest, jusqu’à Pskov, à 200 km de la Baltique</a:t>
            </a:r>
          </a:p>
          <a:p>
            <a:r>
              <a:rPr lang="fr-FR" sz="1600" dirty="0"/>
              <a:t>*Au sud, par la plaine de la Volga et Astrakhan</a:t>
            </a:r>
          </a:p>
          <a:p>
            <a:r>
              <a:rPr lang="fr-FR" sz="1600" dirty="0"/>
              <a:t>Jusqu’à la mer Caspienne…</a:t>
            </a:r>
          </a:p>
          <a:p>
            <a:r>
              <a:rPr lang="fr-FR" sz="1600" dirty="0"/>
              <a:t>*A l’est, une ligne de colonies jusqu’au détroit de Béring</a:t>
            </a:r>
          </a:p>
          <a:p>
            <a:r>
              <a:rPr lang="fr-FR" sz="1600" dirty="0"/>
              <a:t>En contact au sud avec les tribus kazakhes et la Chine…</a:t>
            </a:r>
          </a:p>
          <a:p>
            <a:endParaRPr lang="fr-FR" sz="1600" dirty="0"/>
          </a:p>
          <a:p>
            <a:r>
              <a:rPr lang="fr-FR" sz="1600" dirty="0"/>
              <a:t>*Période suivante…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ED5DB97-10D2-9B7E-3847-3C621C7F4F31}"/>
              </a:ext>
            </a:extLst>
          </p:cNvPr>
          <p:cNvSpPr/>
          <p:nvPr/>
        </p:nvSpPr>
        <p:spPr>
          <a:xfrm>
            <a:off x="4023614" y="526693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3886AFF-56AA-4E94-5F08-B7B96024B361}"/>
              </a:ext>
            </a:extLst>
          </p:cNvPr>
          <p:cNvSpPr/>
          <p:nvPr/>
        </p:nvSpPr>
        <p:spPr>
          <a:xfrm>
            <a:off x="2168670" y="2547163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F0CA511-3BB3-2A99-25B2-A476BEB4F3AB}"/>
              </a:ext>
            </a:extLst>
          </p:cNvPr>
          <p:cNvSpPr/>
          <p:nvPr/>
        </p:nvSpPr>
        <p:spPr>
          <a:xfrm>
            <a:off x="3613478" y="2582411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989C38F-DD5D-FB86-95DB-C78F74FEFE73}"/>
              </a:ext>
            </a:extLst>
          </p:cNvPr>
          <p:cNvSpPr/>
          <p:nvPr/>
        </p:nvSpPr>
        <p:spPr>
          <a:xfrm>
            <a:off x="4913917" y="3069449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6F34499-E675-D5AA-814B-5CC01A1B9F2C}"/>
              </a:ext>
            </a:extLst>
          </p:cNvPr>
          <p:cNvSpPr/>
          <p:nvPr/>
        </p:nvSpPr>
        <p:spPr>
          <a:xfrm>
            <a:off x="5036011" y="3531717"/>
            <a:ext cx="275558" cy="253729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981092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94381</TotalTime>
  <Words>1680</Words>
  <Application>Microsoft Office PowerPoint</Application>
  <PresentationFormat>Grand écran</PresentationFormat>
  <Paragraphs>532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2025-12-08T14:41:49Z</dcterms:modified>
</cp:coreProperties>
</file>