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3765" r:id="rId2"/>
    <p:sldId id="13766" r:id="rId3"/>
    <p:sldId id="13767" r:id="rId4"/>
    <p:sldId id="13768" r:id="rId5"/>
    <p:sldId id="13769" r:id="rId6"/>
    <p:sldId id="13770" r:id="rId7"/>
    <p:sldId id="13421" r:id="rId8"/>
    <p:sldId id="13423" r:id="rId9"/>
    <p:sldId id="13771" r:id="rId10"/>
    <p:sldId id="13712" r:id="rId11"/>
    <p:sldId id="13424" r:id="rId12"/>
    <p:sldId id="13349" r:id="rId13"/>
    <p:sldId id="13284" r:id="rId14"/>
    <p:sldId id="13713" r:id="rId15"/>
    <p:sldId id="13281" r:id="rId16"/>
    <p:sldId id="13467" r:id="rId17"/>
    <p:sldId id="13714" r:id="rId18"/>
    <p:sldId id="13283" r:id="rId19"/>
    <p:sldId id="13715" r:id="rId20"/>
    <p:sldId id="13468" r:id="rId21"/>
    <p:sldId id="13479" r:id="rId22"/>
    <p:sldId id="13350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9F61C8-5BF4-42C8-BF6E-3F2A95C18FEE}" v="1" dt="2025-12-08T14:39:43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0:25.643" v="282" actId="20577"/>
      <pc:docMkLst>
        <pc:docMk/>
      </pc:docMkLst>
      <pc:sldChg chg="delSp add del mod">
        <pc:chgData name="Christophe JENTA" userId="8d1209f4831e9c53" providerId="LiveId" clId="{904B13E8-5561-4C71-BC7C-B64964A84905}" dt="2025-12-08T14:40:34.999" v="269" actId="478"/>
        <pc:sldMkLst>
          <pc:docMk/>
          <pc:sldMk cId="2912815433" sldId="13281"/>
        </pc:sldMkLst>
        <pc:picChg chg="del">
          <ac:chgData name="Christophe JENTA" userId="8d1209f4831e9c53" providerId="LiveId" clId="{904B13E8-5561-4C71-BC7C-B64964A84905}" dt="2025-12-08T14:40:34.999" v="269" actId="478"/>
          <ac:picMkLst>
            <pc:docMk/>
            <pc:sldMk cId="2912815433" sldId="13281"/>
            <ac:picMk id="8" creationId="{8F1AF027-E3B9-200E-0DCD-76DF7815500F}"/>
          </ac:picMkLst>
        </pc:picChg>
      </pc:sldChg>
      <pc:sldChg chg="delSp add del mod">
        <pc:chgData name="Christophe JENTA" userId="8d1209f4831e9c53" providerId="LiveId" clId="{904B13E8-5561-4C71-BC7C-B64964A84905}" dt="2025-12-08T14:40:38.697" v="272" actId="478"/>
        <pc:sldMkLst>
          <pc:docMk/>
          <pc:sldMk cId="3279903261" sldId="13283"/>
        </pc:sldMkLst>
        <pc:picChg chg="del">
          <ac:chgData name="Christophe JENTA" userId="8d1209f4831e9c53" providerId="LiveId" clId="{904B13E8-5561-4C71-BC7C-B64964A84905}" dt="2025-12-08T14:40:38.697" v="272" actId="478"/>
          <ac:picMkLst>
            <pc:docMk/>
            <pc:sldMk cId="3279903261" sldId="13283"/>
            <ac:picMk id="2" creationId="{2B5C12E9-25B6-182F-2451-0F2EE4DED22E}"/>
          </ac:picMkLst>
        </pc:picChg>
      </pc:sldChg>
      <pc:sldChg chg="delSp modSp add del mod">
        <pc:chgData name="Christophe JENTA" userId="8d1209f4831e9c53" providerId="LiveId" clId="{904B13E8-5561-4C71-BC7C-B64964A84905}" dt="2025-12-08T14:40:31.521" v="266" actId="478"/>
        <pc:sldMkLst>
          <pc:docMk/>
          <pc:sldMk cId="2842554846" sldId="13284"/>
        </pc:sldMkLst>
        <pc:picChg chg="del mod">
          <ac:chgData name="Christophe JENTA" userId="8d1209f4831e9c53" providerId="LiveId" clId="{904B13E8-5561-4C71-BC7C-B64964A84905}" dt="2025-12-08T14:40:31.521" v="266" actId="478"/>
          <ac:picMkLst>
            <pc:docMk/>
            <pc:sldMk cId="2842554846" sldId="13284"/>
            <ac:picMk id="3" creationId="{78F01CAD-1168-3F1E-FF46-76351FE4913E}"/>
          </ac:picMkLst>
        </pc:picChg>
        <pc:picChg chg="del">
          <ac:chgData name="Christophe JENTA" userId="8d1209f4831e9c53" providerId="LiveId" clId="{904B13E8-5561-4C71-BC7C-B64964A84905}" dt="2025-12-08T14:40:30.924" v="265" actId="478"/>
          <ac:picMkLst>
            <pc:docMk/>
            <pc:sldMk cId="2842554846" sldId="13284"/>
            <ac:picMk id="49" creationId="{700A6BA1-4B7A-8316-1AC2-FC6C92CD52A2}"/>
          </ac:picMkLst>
        </pc:picChg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3755300935" sldId="13349"/>
        </pc:sldMkLst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1572971779" sldId="13350"/>
        </pc:sldMkLst>
      </pc:sldChg>
      <pc:sldChg chg="delSp add del mod">
        <pc:chgData name="Christophe JENTA" userId="8d1209f4831e9c53" providerId="LiveId" clId="{904B13E8-5561-4C71-BC7C-B64964A84905}" dt="2025-12-08T14:42:13.240" v="275" actId="47"/>
        <pc:sldMkLst>
          <pc:docMk/>
          <pc:sldMk cId="636886850" sldId="13419"/>
        </pc:sldMkLst>
      </pc:sldChg>
      <pc:sldChg chg="delSp add del mod">
        <pc:chgData name="Christophe JENTA" userId="8d1209f4831e9c53" providerId="LiveId" clId="{904B13E8-5561-4C71-BC7C-B64964A84905}" dt="2025-12-08T14:42:13.240" v="275" actId="47"/>
        <pc:sldMkLst>
          <pc:docMk/>
          <pc:sldMk cId="568860175" sldId="13420"/>
        </pc:sldMkLst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1877683736" sldId="13421"/>
        </pc:sldMkLst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1374798043" sldId="13423"/>
        </pc:sldMkLst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3885216120" sldId="13424"/>
        </pc:sldMkLst>
      </pc:sldChg>
      <pc:sldChg chg="delSp add del mod">
        <pc:chgData name="Christophe JENTA" userId="8d1209f4831e9c53" providerId="LiveId" clId="{904B13E8-5561-4C71-BC7C-B64964A84905}" dt="2025-12-08T14:40:36.389" v="270" actId="478"/>
        <pc:sldMkLst>
          <pc:docMk/>
          <pc:sldMk cId="2900015457" sldId="13467"/>
        </pc:sldMkLst>
        <pc:picChg chg="del">
          <ac:chgData name="Christophe JENTA" userId="8d1209f4831e9c53" providerId="LiveId" clId="{904B13E8-5561-4C71-BC7C-B64964A84905}" dt="2025-12-08T14:40:36.389" v="270" actId="478"/>
          <ac:picMkLst>
            <pc:docMk/>
            <pc:sldMk cId="2900015457" sldId="13467"/>
            <ac:picMk id="23" creationId="{FFAD6B89-8D83-7B74-19F5-53448CDEE679}"/>
          </ac:picMkLst>
        </pc:picChg>
      </pc:sldChg>
      <pc:sldChg chg="delSp add del mod">
        <pc:chgData name="Christophe JENTA" userId="8d1209f4831e9c53" providerId="LiveId" clId="{904B13E8-5561-4C71-BC7C-B64964A84905}" dt="2025-12-08T14:39:43.157" v="264"/>
        <pc:sldMkLst>
          <pc:docMk/>
          <pc:sldMk cId="3386498275" sldId="13468"/>
        </pc:sldMkLst>
      </pc:sldChg>
      <pc:sldChg chg="add del">
        <pc:chgData name="Christophe JENTA" userId="8d1209f4831e9c53" providerId="LiveId" clId="{904B13E8-5561-4C71-BC7C-B64964A84905}" dt="2025-12-08T14:42:13.240" v="275" actId="47"/>
        <pc:sldMkLst>
          <pc:docMk/>
          <pc:sldMk cId="732020511" sldId="13476"/>
        </pc:sldMkLst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1039542143" sldId="13479"/>
        </pc:sldMkLst>
      </pc:sldChg>
      <pc:sldChg chg="add del">
        <pc:chgData name="Christophe JENTA" userId="8d1209f4831e9c53" providerId="LiveId" clId="{904B13E8-5561-4C71-BC7C-B64964A84905}" dt="2025-12-08T14:42:13.240" v="275" actId="47"/>
        <pc:sldMkLst>
          <pc:docMk/>
          <pc:sldMk cId="270183061" sldId="13503"/>
        </pc:sldMkLst>
      </pc:sldChg>
      <pc:sldChg chg="add del">
        <pc:chgData name="Christophe JENTA" userId="8d1209f4831e9c53" providerId="LiveId" clId="{904B13E8-5561-4C71-BC7C-B64964A84905}" dt="2025-12-08T14:42:13.240" v="275" actId="47"/>
        <pc:sldMkLst>
          <pc:docMk/>
          <pc:sldMk cId="3028023287" sldId="13710"/>
        </pc:sldMkLst>
      </pc:sldChg>
      <pc:sldChg chg="add del">
        <pc:chgData name="Christophe JENTA" userId="8d1209f4831e9c53" providerId="LiveId" clId="{904B13E8-5561-4C71-BC7C-B64964A84905}" dt="2025-12-08T14:39:43.157" v="264"/>
        <pc:sldMkLst>
          <pc:docMk/>
          <pc:sldMk cId="3404058419" sldId="13712"/>
        </pc:sldMkLst>
      </pc:sldChg>
      <pc:sldChg chg="delSp add del mod">
        <pc:chgData name="Christophe JENTA" userId="8d1209f4831e9c53" providerId="LiveId" clId="{904B13E8-5561-4C71-BC7C-B64964A84905}" dt="2025-12-08T14:40:33.159" v="268" actId="478"/>
        <pc:sldMkLst>
          <pc:docMk/>
          <pc:sldMk cId="2925787778" sldId="13713"/>
        </pc:sldMkLst>
        <pc:picChg chg="del">
          <ac:chgData name="Christophe JENTA" userId="8d1209f4831e9c53" providerId="LiveId" clId="{904B13E8-5561-4C71-BC7C-B64964A84905}" dt="2025-12-08T14:40:33.159" v="268" actId="478"/>
          <ac:picMkLst>
            <pc:docMk/>
            <pc:sldMk cId="2925787778" sldId="13713"/>
            <ac:picMk id="6" creationId="{44761D82-51E5-AF3C-98A1-F99F52E9ACDB}"/>
          </ac:picMkLst>
        </pc:picChg>
        <pc:picChg chg="del">
          <ac:chgData name="Christophe JENTA" userId="8d1209f4831e9c53" providerId="LiveId" clId="{904B13E8-5561-4C71-BC7C-B64964A84905}" dt="2025-12-08T14:40:32.622" v="267" actId="478"/>
          <ac:picMkLst>
            <pc:docMk/>
            <pc:sldMk cId="2925787778" sldId="13713"/>
            <ac:picMk id="7" creationId="{4B9A7C25-101F-9F48-C189-5BFF4A3CC6C3}"/>
          </ac:picMkLst>
        </pc:picChg>
      </pc:sldChg>
      <pc:sldChg chg="delSp add del mod">
        <pc:chgData name="Christophe JENTA" userId="8d1209f4831e9c53" providerId="LiveId" clId="{904B13E8-5561-4C71-BC7C-B64964A84905}" dt="2025-12-08T14:40:37.490" v="271" actId="478"/>
        <pc:sldMkLst>
          <pc:docMk/>
          <pc:sldMk cId="742773775" sldId="13714"/>
        </pc:sldMkLst>
        <pc:picChg chg="del">
          <ac:chgData name="Christophe JENTA" userId="8d1209f4831e9c53" providerId="LiveId" clId="{904B13E8-5561-4C71-BC7C-B64964A84905}" dt="2025-12-08T14:40:37.490" v="271" actId="478"/>
          <ac:picMkLst>
            <pc:docMk/>
            <pc:sldMk cId="742773775" sldId="13714"/>
            <ac:picMk id="23" creationId="{5B3FDFCF-8F8C-4B95-B844-C85AF333320B}"/>
          </ac:picMkLst>
        </pc:picChg>
      </pc:sldChg>
      <pc:sldChg chg="delSp add del mod">
        <pc:chgData name="Christophe JENTA" userId="8d1209f4831e9c53" providerId="LiveId" clId="{904B13E8-5561-4C71-BC7C-B64964A84905}" dt="2025-12-08T14:40:40.497" v="274" actId="478"/>
        <pc:sldMkLst>
          <pc:docMk/>
          <pc:sldMk cId="37972543" sldId="13715"/>
        </pc:sldMkLst>
        <pc:picChg chg="del">
          <ac:chgData name="Christophe JENTA" userId="8d1209f4831e9c53" providerId="LiveId" clId="{904B13E8-5561-4C71-BC7C-B64964A84905}" dt="2025-12-08T14:40:40.005" v="273" actId="478"/>
          <ac:picMkLst>
            <pc:docMk/>
            <pc:sldMk cId="37972543" sldId="13715"/>
            <ac:picMk id="6" creationId="{630B954C-ABB3-ACC6-51C8-98D946A44CBA}"/>
          </ac:picMkLst>
        </pc:picChg>
        <pc:picChg chg="del">
          <ac:chgData name="Christophe JENTA" userId="8d1209f4831e9c53" providerId="LiveId" clId="{904B13E8-5561-4C71-BC7C-B64964A84905}" dt="2025-12-08T14:40:40.497" v="274" actId="478"/>
          <ac:picMkLst>
            <pc:docMk/>
            <pc:sldMk cId="37972543" sldId="13715"/>
            <ac:picMk id="42" creationId="{4C94E83A-1CF5-E45B-B0DC-02674BA74199}"/>
          </ac:picMkLst>
        </pc:picChg>
      </pc:sldChg>
      <pc:sldChg chg="add del">
        <pc:chgData name="Christophe JENTA" userId="8d1209f4831e9c53" providerId="LiveId" clId="{904B13E8-5561-4C71-BC7C-B64964A84905}" dt="2025-12-08T14:42:13.240" v="275" actId="47"/>
        <pc:sldMkLst>
          <pc:docMk/>
          <pc:sldMk cId="1998109272" sldId="13731"/>
        </pc:sldMkLst>
      </pc:sldChg>
      <pc:sldChg chg="add del">
        <pc:chgData name="Christophe JENTA" userId="8d1209f4831e9c53" providerId="LiveId" clId="{904B13E8-5561-4C71-BC7C-B64964A84905}" dt="2025-12-08T14:39:39.485" v="263" actId="47"/>
        <pc:sldMkLst>
          <pc:docMk/>
          <pc:sldMk cId="1629455422" sldId="13740"/>
        </pc:sldMkLst>
      </pc:sldChg>
      <pc:sldChg chg="delSp add del mod">
        <pc:chgData name="Christophe JENTA" userId="8d1209f4831e9c53" providerId="LiveId" clId="{904B13E8-5561-4C71-BC7C-B64964A84905}" dt="2025-12-08T14:42:13.240" v="275" actId="47"/>
        <pc:sldMkLst>
          <pc:docMk/>
          <pc:sldMk cId="1471948714" sldId="13761"/>
        </pc:sldMkLst>
      </pc:sldChg>
      <pc:sldChg chg="delSp add del mod">
        <pc:chgData name="Christophe JENTA" userId="8d1209f4831e9c53" providerId="LiveId" clId="{904B13E8-5561-4C71-BC7C-B64964A84905}" dt="2025-12-08T14:42:13.240" v="275" actId="47"/>
        <pc:sldMkLst>
          <pc:docMk/>
          <pc:sldMk cId="3568214501" sldId="13763"/>
        </pc:sldMkLst>
      </pc:sldChg>
      <pc:sldChg chg="modSp add mod">
        <pc:chgData name="Christophe JENTA" userId="8d1209f4831e9c53" providerId="LiveId" clId="{904B13E8-5561-4C71-BC7C-B64964A84905}" dt="2025-12-08T17:00:25.643" v="282" actId="20577"/>
        <pc:sldMkLst>
          <pc:docMk/>
          <pc:sldMk cId="1962520293" sldId="13765"/>
        </pc:sldMkLst>
        <pc:spChg chg="mod">
          <ac:chgData name="Christophe JENTA" userId="8d1209f4831e9c53" providerId="LiveId" clId="{904B13E8-5561-4C71-BC7C-B64964A84905}" dt="2025-12-08T17:00:25.643" v="282" actId="20577"/>
          <ac:spMkLst>
            <pc:docMk/>
            <pc:sldMk cId="1962520293" sldId="13765"/>
            <ac:spMk id="3" creationId="{107C374D-2F2B-45C2-FA2B-7CA3696F55C4}"/>
          </ac:spMkLst>
        </pc:spChg>
      </pc:sldChg>
      <pc:sldChg chg="add">
        <pc:chgData name="Christophe JENTA" userId="8d1209f4831e9c53" providerId="LiveId" clId="{904B13E8-5561-4C71-BC7C-B64964A84905}" dt="2025-12-08T14:39:43.157" v="264"/>
        <pc:sldMkLst>
          <pc:docMk/>
          <pc:sldMk cId="1365153327" sldId="13766"/>
        </pc:sldMkLst>
      </pc:sldChg>
      <pc:sldChg chg="add">
        <pc:chgData name="Christophe JENTA" userId="8d1209f4831e9c53" providerId="LiveId" clId="{904B13E8-5561-4C71-BC7C-B64964A84905}" dt="2025-12-08T14:39:43.157" v="264"/>
        <pc:sldMkLst>
          <pc:docMk/>
          <pc:sldMk cId="3563766114" sldId="13767"/>
        </pc:sldMkLst>
      </pc:sldChg>
      <pc:sldChg chg="add">
        <pc:chgData name="Christophe JENTA" userId="8d1209f4831e9c53" providerId="LiveId" clId="{904B13E8-5561-4C71-BC7C-B64964A84905}" dt="2025-12-08T14:39:43.157" v="264"/>
        <pc:sldMkLst>
          <pc:docMk/>
          <pc:sldMk cId="449817029" sldId="13768"/>
        </pc:sldMkLst>
      </pc:sldChg>
      <pc:sldChg chg="add">
        <pc:chgData name="Christophe JENTA" userId="8d1209f4831e9c53" providerId="LiveId" clId="{904B13E8-5561-4C71-BC7C-B64964A84905}" dt="2025-12-08T14:39:43.157" v="264"/>
        <pc:sldMkLst>
          <pc:docMk/>
          <pc:sldMk cId="1741166085" sldId="13769"/>
        </pc:sldMkLst>
      </pc:sldChg>
      <pc:sldChg chg="add">
        <pc:chgData name="Christophe JENTA" userId="8d1209f4831e9c53" providerId="LiveId" clId="{904B13E8-5561-4C71-BC7C-B64964A84905}" dt="2025-12-08T14:39:43.157" v="264"/>
        <pc:sldMkLst>
          <pc:docMk/>
          <pc:sldMk cId="3595155266" sldId="13770"/>
        </pc:sldMkLst>
      </pc:sldChg>
      <pc:sldChg chg="add">
        <pc:chgData name="Christophe JENTA" userId="8d1209f4831e9c53" providerId="LiveId" clId="{904B13E8-5561-4C71-BC7C-B64964A84905}" dt="2025-12-08T14:39:43.157" v="264"/>
        <pc:sldMkLst>
          <pc:docMk/>
          <pc:sldMk cId="490180348" sldId="137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D6AB-E995-7DBD-9EA1-C6E1F4851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DD5104-445A-05C0-58FB-028D2ACAB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F3176A-1989-38CD-FFD2-67115F20B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260605-B5B7-AFBA-55EA-F16B69623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2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C2BB3-5CC4-14F7-7E65-0CF59427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022CDF-FDD1-0922-E0CB-84E729710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CBE3EF-D610-F5E4-24EC-0E09EF404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E58443-B30A-DE4E-3189-BC33A01E3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35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4E3A5-141D-0FCC-9219-2F85E4AA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D0710D-9BD2-9AE8-7950-84E8C201D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EAA4C3-1703-1848-099D-9B232013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0B0A73-3B42-0048-73AC-4368A3085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01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943ED-1828-AC99-6A82-45C80BD29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FC33792-28A7-D116-71FE-0D91A4CB9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809053-15FE-4454-EED1-DC9761D07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0476A6-1FDF-5999-B796-274B6BC58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9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24C3C-0AEE-7DD2-C63C-B5A57486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07C374D-2F2B-45C2-FA2B-7CA3696F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9 décembre 2025 (4/14)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1206-1818 : L’Orient avant l’impérialisme européen</a:t>
            </a:r>
            <a:br>
              <a:rPr lang="fr-FR" sz="2800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br>
              <a:rPr lang="fr-FR" sz="2800" kern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2800" kern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Suite…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05FFED-6DF2-F8C6-4E8D-4A929DA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252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1B49E-AB6A-5248-CE4B-BD9DE17CC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2F16513-BC38-9EC7-9D01-9F5C284F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CF9C84-0A83-77C6-0BBE-D4DCF993AE1D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195846A-894E-1E0F-59A4-2F97DAC4FE5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EE183F9-2760-6C5A-5843-0AAA89F984F4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77EC932-D9C2-E9B7-C3E5-08C33A12D326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52F06B-080C-120E-C398-179E3F68C1AD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F3873FF-F8BF-0310-9022-AE3C5F967373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7D07D0D-62D8-37D6-D859-E76C3D18853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65FDB5-4DAA-A312-5D8B-71D531FB45A8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57B2484-C24D-00EA-BA37-A959FF1A475E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F93608E-8E02-B02E-97C7-A10A865D32B8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C771628-5A47-9225-F064-1E12AA56421A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B7E48F0-5E6F-AAF7-CFF7-78AB3F060E96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4054E99-88E1-B747-AA48-C8AD60E45CB3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649355F-0AFD-6E89-F30E-7A6B08AD553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3F2115-4C72-9B06-7082-7738CD1A39A0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A3EAF4D-1F0A-6AFE-7EB5-CFF91B90296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C9093C5-2700-87C0-7484-4CC306D64C56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86700FB-3C21-3C31-E12D-AB54DC0C778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5F7D93A-F6F4-9A92-4620-DE9D7E7E311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DF1C4AC-6CB4-E960-2483-FC25AD0ED51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0323B74-B0B5-14FC-0CDB-7CBEAE174B6F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F13F300-4535-ADE6-6940-41E4356C919B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D3B8238-BD81-5C2F-5781-5A4CFD0084EC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B2663AE-B425-12E9-D0F6-6841C4C12D0A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5B580A8-1720-8AA2-29AB-7F35B62F2D2E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0B9879A-843C-1E52-42DE-17908B72CD8F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8D496BE-F444-EE30-A85A-BEA4EBFF3480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6B051DF-9E28-CA1E-7744-B7F624F2EDB9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7E411FD-F344-56C1-E7DD-E52E52DC544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8E85B68-DCB1-E4B2-2045-0085B2FD3374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23FEC9C-F307-811E-F808-7B98267BCFF2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6D99463-0511-8EB6-6C35-27FB84C067C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41A2949-B54D-A8BF-C064-34C1FFE635A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EAF7B99-CD7A-E098-97BA-47A996CF34A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F00A1D4-7249-AABD-1F26-4C64319D235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3851F53-31E8-0073-DFB5-2D44AB0D511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EEC71767-579E-9810-83C5-C58427C42766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B8A2B73D-B18B-D5C8-383A-6D3AACA252B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22BE2FA-6BC7-F5BB-B337-2197902F29C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C440E97-253D-11D0-8D86-4E5A50BA37D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E63F3B4-E1E2-0414-F5F4-13CD304F0FA8}"/>
              </a:ext>
            </a:extLst>
          </p:cNvPr>
          <p:cNvCxnSpPr>
            <a:cxnSpLocks/>
            <a:endCxn id="4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94236E2C-C430-C6E5-CBE5-B529D313CEC8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566A93E-ED3E-55FE-FBC7-C9BA065D6234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ABC1315-3F14-5C87-0676-62B264CBB8A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A0A0DCE-1C0F-DFFE-F260-A357135CD87C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27A4550-928C-D5ED-C274-2BFECF0B542B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0653CDA-3749-F315-1F50-B6E74FF4F5B7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C1E5B37-5803-1D73-3C6D-D63B38D842C0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EB13994-17ED-2680-8DAA-1CD14BD04995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B10A9E7-A160-24D0-6557-A101E39C708F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EF9FA3E-F92D-3E91-0F5A-61274A99AC74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F1535E5-094A-D926-F59D-455B4D26BAA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D414198-8161-77B6-B82D-3A43014D6658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9799E2-7E31-B5ED-5F1A-5FDC450998F6}"/>
              </a:ext>
            </a:extLst>
          </p:cNvPr>
          <p:cNvSpPr/>
          <p:nvPr/>
        </p:nvSpPr>
        <p:spPr>
          <a:xfrm>
            <a:off x="11426522" y="2016195"/>
            <a:ext cx="748582" cy="36787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Chine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CFB8F6D-8631-EE00-553D-1CDE50CFE6D5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1409E61A-27F9-B4FE-0D21-98B686AEB1B3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0DE5F38A-EC8F-B33A-6EFB-B084F4463997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40CD2B31-8832-6BCA-7827-2BB31C65825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6217AAA5-6512-947E-9040-902E2870326F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81E1480-090C-0E43-C8FA-3019B28022D6}"/>
              </a:ext>
            </a:extLst>
          </p:cNvPr>
          <p:cNvSpPr/>
          <p:nvPr/>
        </p:nvSpPr>
        <p:spPr>
          <a:xfrm>
            <a:off x="8114648" y="726053"/>
            <a:ext cx="1444626" cy="367878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russe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9E950C4-C8D6-C951-59AF-648DDC2E0B5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7BA6CC6D-80F9-C984-4883-5F4AB1B058C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7AE44DBF-B327-460D-2228-55E2857DFD6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A409847-6AFB-51C1-D64D-FF8002678C63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E52F55C-C539-4042-6B13-516A5AB673CE}"/>
              </a:ext>
            </a:extLst>
          </p:cNvPr>
          <p:cNvSpPr/>
          <p:nvPr/>
        </p:nvSpPr>
        <p:spPr>
          <a:xfrm>
            <a:off x="8757872" y="2337111"/>
            <a:ext cx="1038131" cy="30386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80" name="Flèche : droite 79">
            <a:extLst>
              <a:ext uri="{FF2B5EF4-FFF2-40B4-BE49-F238E27FC236}">
                <a16:creationId xmlns:a16="http://schemas.microsoft.com/office/drawing/2014/main" id="{D087EEA9-84C9-5E14-FE89-C8606601E152}"/>
              </a:ext>
            </a:extLst>
          </p:cNvPr>
          <p:cNvSpPr/>
          <p:nvPr/>
        </p:nvSpPr>
        <p:spPr>
          <a:xfrm rot="14780859">
            <a:off x="5640383" y="1426696"/>
            <a:ext cx="189911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4428044-4663-F6BC-2ADE-FD42E1D82517}"/>
              </a:ext>
            </a:extLst>
          </p:cNvPr>
          <p:cNvSpPr/>
          <p:nvPr/>
        </p:nvSpPr>
        <p:spPr>
          <a:xfrm rot="1191969">
            <a:off x="7616688" y="2741406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A8852DC-3116-9FDF-3441-9848A7389F35}"/>
              </a:ext>
            </a:extLst>
          </p:cNvPr>
          <p:cNvSpPr/>
          <p:nvPr/>
        </p:nvSpPr>
        <p:spPr>
          <a:xfrm rot="1826574">
            <a:off x="8940132" y="3211154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lèche : droite 82">
            <a:extLst>
              <a:ext uri="{FF2B5EF4-FFF2-40B4-BE49-F238E27FC236}">
                <a16:creationId xmlns:a16="http://schemas.microsoft.com/office/drawing/2014/main" id="{73F23F00-284D-0E94-607C-40123E7DF9DC}"/>
              </a:ext>
            </a:extLst>
          </p:cNvPr>
          <p:cNvSpPr/>
          <p:nvPr/>
        </p:nvSpPr>
        <p:spPr>
          <a:xfrm rot="19010509">
            <a:off x="10167039" y="2749414"/>
            <a:ext cx="1668681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 : droite 83">
            <a:extLst>
              <a:ext uri="{FF2B5EF4-FFF2-40B4-BE49-F238E27FC236}">
                <a16:creationId xmlns:a16="http://schemas.microsoft.com/office/drawing/2014/main" id="{25832140-8DEB-3758-78D4-A0678627A490}"/>
              </a:ext>
            </a:extLst>
          </p:cNvPr>
          <p:cNvSpPr/>
          <p:nvPr/>
        </p:nvSpPr>
        <p:spPr>
          <a:xfrm rot="871946">
            <a:off x="10458784" y="3429664"/>
            <a:ext cx="1574757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C56199B-81C9-1ACF-C13C-4B2717C09594}"/>
              </a:ext>
            </a:extLst>
          </p:cNvPr>
          <p:cNvSpPr/>
          <p:nvPr/>
        </p:nvSpPr>
        <p:spPr>
          <a:xfrm>
            <a:off x="6629324" y="2267159"/>
            <a:ext cx="1036224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ottoman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A514CA8-A14C-435C-EA71-73ADBD940226}"/>
              </a:ext>
            </a:extLst>
          </p:cNvPr>
          <p:cNvSpPr/>
          <p:nvPr/>
        </p:nvSpPr>
        <p:spPr>
          <a:xfrm>
            <a:off x="8420127" y="2781620"/>
            <a:ext cx="748582" cy="367878"/>
          </a:xfrm>
          <a:prstGeom prst="rect">
            <a:avLst/>
          </a:prstGeom>
          <a:solidFill>
            <a:srgbClr val="B686DA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Perse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FE5D829-B224-97E4-A038-5980BF73E14D}"/>
              </a:ext>
            </a:extLst>
          </p:cNvPr>
          <p:cNvSpPr/>
          <p:nvPr/>
        </p:nvSpPr>
        <p:spPr>
          <a:xfrm>
            <a:off x="9535092" y="3346854"/>
            <a:ext cx="1523453" cy="3678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Inde moghole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97E3B88-97FF-BDA6-4601-7B47FD64333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36ABA2-2D24-3DBC-2083-0A3877AE7605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DE167C-ED95-EA3F-B78A-497A3224C72A}"/>
              </a:ext>
            </a:extLst>
          </p:cNvPr>
          <p:cNvSpPr/>
          <p:nvPr/>
        </p:nvSpPr>
        <p:spPr>
          <a:xfrm>
            <a:off x="91426" y="107186"/>
            <a:ext cx="5335678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3) Au nord, pour la Russie</a:t>
            </a:r>
          </a:p>
          <a:p>
            <a:r>
              <a:rPr lang="fr-FR" sz="1700" dirty="0"/>
              <a:t>Les 1</a:t>
            </a:r>
            <a:r>
              <a:rPr lang="fr-FR" sz="1700" baseline="30000" dirty="0"/>
              <a:t>ers</a:t>
            </a:r>
            <a:r>
              <a:rPr lang="fr-FR" sz="1700" dirty="0"/>
              <a:t> succès des deux siècles précédents</a:t>
            </a:r>
          </a:p>
          <a:p>
            <a:r>
              <a:rPr lang="fr-FR" sz="1700" dirty="0"/>
              <a:t>Ont créé une volonté d’expansion </a:t>
            </a:r>
            <a:r>
              <a:rPr lang="fr-FR" sz="1700" i="1" dirty="0"/>
              <a:t>sans limites</a:t>
            </a:r>
          </a:p>
          <a:p>
            <a:r>
              <a:rPr lang="fr-FR" sz="1700" dirty="0"/>
              <a:t>Avec trois objectifs…</a:t>
            </a:r>
          </a:p>
          <a:p>
            <a:endParaRPr lang="fr-FR" sz="1700" dirty="0"/>
          </a:p>
          <a:p>
            <a:r>
              <a:rPr lang="fr-FR" sz="1700" dirty="0"/>
              <a:t>a) A l’ouest, à partir de Pierre le Grand (1689-1725)</a:t>
            </a:r>
          </a:p>
          <a:p>
            <a:r>
              <a:rPr lang="fr-FR" sz="1700" dirty="0"/>
              <a:t>Acquérir un statut de puissance européenne </a:t>
            </a:r>
            <a:r>
              <a:rPr lang="fr-FR" sz="1600" dirty="0"/>
              <a:t>; Donc…</a:t>
            </a:r>
          </a:p>
          <a:p>
            <a:r>
              <a:rPr lang="fr-FR" sz="1700" dirty="0"/>
              <a:t>*Vaincre l’Empire polono-lituanien et accéder à la Baltique</a:t>
            </a:r>
          </a:p>
          <a:p>
            <a:r>
              <a:rPr lang="fr-FR" sz="1600" dirty="0"/>
              <a:t>NB : 1558-83 : Echec d’Ivan IV le Terrible</a:t>
            </a:r>
          </a:p>
          <a:p>
            <a:r>
              <a:rPr lang="fr-FR" sz="1700" dirty="0"/>
              <a:t>*</a:t>
            </a:r>
            <a:r>
              <a:rPr lang="fr-FR" sz="1700" i="1" dirty="0"/>
              <a:t>Restaurer</a:t>
            </a:r>
            <a:r>
              <a:rPr lang="fr-FR" sz="1700" dirty="0"/>
              <a:t> la Russie de Kiev et libérer les </a:t>
            </a:r>
            <a:r>
              <a:rPr lang="fr-FR" sz="1700" i="1" dirty="0"/>
              <a:t>peuples slaves</a:t>
            </a:r>
          </a:p>
          <a:p>
            <a:endParaRPr lang="fr-FR" sz="1700" dirty="0"/>
          </a:p>
          <a:p>
            <a:r>
              <a:rPr lang="fr-FR" sz="1700" dirty="0"/>
              <a:t>b) Au sud, contre l’Empire ottoman…</a:t>
            </a:r>
          </a:p>
          <a:p>
            <a:r>
              <a:rPr lang="fr-FR" sz="1600" dirty="0"/>
              <a:t>*Conquérir le khanat de Crimée et accéder à la mer Noire</a:t>
            </a:r>
          </a:p>
          <a:p>
            <a:r>
              <a:rPr lang="fr-FR" sz="1700" dirty="0"/>
              <a:t>*A terme, libérer Constantinople, </a:t>
            </a:r>
            <a:r>
              <a:rPr lang="fr-FR" sz="1700" i="1" dirty="0"/>
              <a:t>restaurer</a:t>
            </a:r>
            <a:r>
              <a:rPr lang="fr-FR" sz="1700" dirty="0"/>
              <a:t> l’Empire byzantin et libérer les </a:t>
            </a:r>
            <a:r>
              <a:rPr lang="fr-FR" sz="1700" i="1" dirty="0"/>
              <a:t>peuples orthodoxes</a:t>
            </a:r>
            <a:r>
              <a:rPr lang="fr-FR" sz="1700" dirty="0"/>
              <a:t> des Balkans</a:t>
            </a:r>
          </a:p>
          <a:p>
            <a:endParaRPr lang="fr-FR" sz="1700" dirty="0"/>
          </a:p>
          <a:p>
            <a:r>
              <a:rPr lang="fr-FR" sz="1700" dirty="0"/>
              <a:t>c) Au sud, des deux côtés de la Caspienne…</a:t>
            </a:r>
          </a:p>
          <a:p>
            <a:r>
              <a:rPr lang="fr-FR" sz="1700" dirty="0"/>
              <a:t>*A l’ouest, contre la Perse, conquérir le Caucase</a:t>
            </a:r>
          </a:p>
          <a:p>
            <a:r>
              <a:rPr lang="fr-FR" sz="1700" dirty="0"/>
              <a:t>*A l’est, la steppe kazakhe et les khanats ouzbeks</a:t>
            </a:r>
          </a:p>
          <a:p>
            <a:endParaRPr lang="fr-FR" sz="1700" dirty="0"/>
          </a:p>
          <a:p>
            <a:r>
              <a:rPr lang="fr-FR" sz="1600" dirty="0">
                <a:solidFill>
                  <a:srgbClr val="FF0000"/>
                </a:solidFill>
              </a:rPr>
              <a:t>NB : Au XIXe siècle, en Extrême-Orient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Dans les steppes et en Chine, face aux autres impérialismes concurrents, étendre sa zone d’influence</a:t>
            </a:r>
          </a:p>
          <a:p>
            <a:endParaRPr lang="fr-FR" sz="1700" dirty="0"/>
          </a:p>
          <a:p>
            <a:r>
              <a:rPr lang="fr-FR" sz="1700" dirty="0"/>
              <a:t>*Et pour compliquer tout cela…</a:t>
            </a:r>
          </a:p>
        </p:txBody>
      </p:sp>
    </p:spTree>
    <p:extLst>
      <p:ext uri="{BB962C8B-B14F-4D97-AF65-F5344CB8AC3E}">
        <p14:creationId xmlns:p14="http://schemas.microsoft.com/office/powerpoint/2010/main" val="340405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93270-893C-1F61-8351-071338048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EFAE35EB-309B-DAF3-1684-9AD22D336D40}"/>
              </a:ext>
            </a:extLst>
          </p:cNvPr>
          <p:cNvSpPr/>
          <p:nvPr/>
        </p:nvSpPr>
        <p:spPr>
          <a:xfrm>
            <a:off x="91427" y="107186"/>
            <a:ext cx="4808718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4) A la fin du XVIIIe siècle…</a:t>
            </a:r>
          </a:p>
          <a:p>
            <a:r>
              <a:rPr lang="fr-FR" sz="1700" dirty="0"/>
              <a:t>L’arrivée d’un intrus, </a:t>
            </a:r>
            <a:r>
              <a:rPr lang="fr-FR" sz="1700" i="1" dirty="0"/>
              <a:t>géographiquement illégitime</a:t>
            </a:r>
          </a:p>
          <a:p>
            <a:endParaRPr lang="fr-FR" sz="1700" dirty="0"/>
          </a:p>
          <a:p>
            <a:r>
              <a:rPr lang="fr-FR" sz="1700" dirty="0"/>
              <a:t>*La GB, qui après sa conquête réussie</a:t>
            </a:r>
          </a:p>
          <a:p>
            <a:r>
              <a:rPr lang="fr-FR" sz="1700" dirty="0"/>
              <a:t>De l’Inde moghole à partir de 1765</a:t>
            </a:r>
          </a:p>
          <a:p>
            <a:r>
              <a:rPr lang="fr-FR" sz="1700" dirty="0"/>
              <a:t>Va devenir une puissance orientale et asiatique</a:t>
            </a:r>
          </a:p>
          <a:p>
            <a:endParaRPr lang="fr-FR" sz="1700" dirty="0"/>
          </a:p>
          <a:p>
            <a:r>
              <a:rPr lang="fr-FR" sz="1700" dirty="0"/>
              <a:t>NB : Un saut de géant, totalement </a:t>
            </a:r>
            <a:r>
              <a:rPr lang="fr-FR" sz="1700" i="1" dirty="0"/>
              <a:t>hors-sol</a:t>
            </a:r>
            <a:endParaRPr lang="fr-FR" sz="1700" dirty="0"/>
          </a:p>
          <a:p>
            <a:r>
              <a:rPr lang="fr-FR" sz="1700" dirty="0"/>
              <a:t>Donnant naissance à un empire maritime mondial</a:t>
            </a:r>
          </a:p>
          <a:p>
            <a:endParaRPr lang="fr-FR" sz="1700" dirty="0"/>
          </a:p>
          <a:p>
            <a:r>
              <a:rPr lang="fr-FR" sz="1700" dirty="0"/>
              <a:t>*Récapitulons : des </a:t>
            </a:r>
            <a:r>
              <a:rPr lang="fr-FR" sz="1700" i="1" dirty="0"/>
              <a:t>proies</a:t>
            </a:r>
            <a:r>
              <a:rPr lang="fr-FR" sz="1700" dirty="0"/>
              <a:t> et des </a:t>
            </a:r>
            <a:r>
              <a:rPr lang="fr-FR" sz="1700" i="1" dirty="0"/>
              <a:t>prédateurs</a:t>
            </a:r>
            <a:r>
              <a:rPr lang="fr-FR" sz="1700" dirty="0"/>
              <a:t>…</a:t>
            </a:r>
          </a:p>
        </p:txBody>
      </p:sp>
      <p:pic>
        <p:nvPicPr>
          <p:cNvPr id="2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3B772DC-B17F-981D-A42D-B3287E801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4FA934-32D3-B2CF-EA43-DA19FFD97A26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61674F4-36EF-39CD-18AA-4FDF5E1F17F6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6A21BF-5BAD-1A36-10AE-4469CD6504C4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A075DE5-00B5-54CE-408D-BCE5319C68F8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933F21-FC45-A5A7-D31F-1349AE9A8B9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50392ED-EB66-D15C-AB80-951067A6E71F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67C6EF6-4DDE-CCF1-DD5B-22D6E013968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BD52B4-CBEB-13ED-7514-03F0CEB7361E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982D5A-A83A-2CA5-2EF2-A756D0626A7E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BB18C0F-C2C1-2FEA-2AF2-632A4337B85D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332B350-8F18-CF71-3E83-A09BCC70952C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C95FE7E-0E1B-C324-BEAB-23162FEE19FF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6AE1696-1ED3-C9A9-4B3B-82CEF557A5FE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44A163A-19E2-0F5F-2B3E-4CAD30BCCD4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3406EA-F182-9D92-629C-D0020ABE7B9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5B57E55-BF9D-4FC9-CE18-D336BB9A5669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207DFCF-CC73-A65F-C32A-1E267061CC3D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4FE0D04-E569-275A-B4CF-576800BACA7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583BD34-BAA4-F119-EF3E-0A559C01BA2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14B314C-B1C2-4D08-5FFC-8A643982BB6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4D1CA3B-C75D-8745-DF23-21B360309390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683B0E7-0EF3-63F8-1080-CBAD83CABA6C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0B53A23-6069-F0DC-D3CF-D0C4FF92AA2C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D82720D-2009-A4B3-2C7B-677D6BCBED57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4677085-3384-FD6E-A184-903E49F10675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AC1C023-EF9E-B4F2-1E84-1930C07E1612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AC73DE1-952F-8036-2ED4-458B40EC8A87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EAB93F0-9AD1-8D27-317B-15CD69966175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DFDDE51-9549-09CA-F619-6B550BC54BE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E168B19-D144-7986-8CC4-0F1D2AC2B6AB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F0CC95-82ED-499D-9030-B0A468CA3A12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601250F-343F-8AEA-5215-4E8E0F89DCC6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064AC7D-B1E9-2C46-D754-5BA0CB372BCD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35AFB690-FDA9-547C-69E3-28C0E1619BE6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42A6FC5-06C3-14F0-0A34-87E5DE3FCCE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AD8CBF0-6BA4-04BA-E201-6A0713B0CF4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4029F566-4800-C41C-0148-2BED7721404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E806BA6-2B84-F334-5F8B-9B6929266229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83604D5-5129-F282-A6DA-425D7ADBAF6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9A08D43-B9AA-B3BD-E04B-BAB7826F461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A9015D1-9C1C-7445-07C3-6C60C5B6CB67}"/>
              </a:ext>
            </a:extLst>
          </p:cNvPr>
          <p:cNvCxnSpPr>
            <a:cxnSpLocks/>
            <a:endCxn id="4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31976ABF-C2A7-9505-044E-932A12F62FB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F50C706-39EB-343F-4107-0525CA08827A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CB34580-FAA8-9786-CDDA-06BB5E99F58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6101AD8-0649-0244-0CDE-6FB9BEC073CC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CB993C2-5180-3D75-129B-A6D46AF9681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F3AB83D-DE9F-130D-3A68-B7372EDC7FB4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48F0136-D84E-7463-D28E-069FFF0D95AE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3421F01-D1AC-641E-3A86-4E0BD843CE89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99F4499-7499-1906-7962-002F236F8B7F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9E5297F-B2B3-9E71-8171-02B67BEA3E2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C88D113-D03A-983C-B34E-29C7925332F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B130CA6-3501-19F2-EF0E-053B17FC08D8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8FD209E-3EEB-6F35-A3BD-3473312A2C9B}"/>
              </a:ext>
            </a:extLst>
          </p:cNvPr>
          <p:cNvSpPr/>
          <p:nvPr/>
        </p:nvSpPr>
        <p:spPr>
          <a:xfrm>
            <a:off x="11426522" y="2016195"/>
            <a:ext cx="748582" cy="36787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Chine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0E1DB3D-D2EB-542E-38C6-C574F86EF086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A8C75B8-9495-8C83-5430-AAFFF1E11A8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CDAAF8CC-A936-0100-397B-89BD8B484C2B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4E0D0A4C-E1C5-52F9-AF90-CA6C9D5025BF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57AA6B82-02C7-A044-11A8-8BBDF86DCFFF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0BB000F-EAF4-EBD2-C2AA-47E7FC48423A}"/>
              </a:ext>
            </a:extLst>
          </p:cNvPr>
          <p:cNvSpPr/>
          <p:nvPr/>
        </p:nvSpPr>
        <p:spPr>
          <a:xfrm>
            <a:off x="8114648" y="726053"/>
            <a:ext cx="1444626" cy="367878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russe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03A1B484-A064-1CB9-4608-113696752966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18E0A841-83E8-859B-3FAE-3FE9400BC7F0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9DD1694-1406-54E7-4722-148FAB4C78C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06D5D39-22ED-8C93-E90F-08DE93417E54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734580-32B7-17FD-3A25-10E1C5EDF170}"/>
              </a:ext>
            </a:extLst>
          </p:cNvPr>
          <p:cNvSpPr/>
          <p:nvPr/>
        </p:nvSpPr>
        <p:spPr>
          <a:xfrm>
            <a:off x="8757872" y="2337111"/>
            <a:ext cx="1038131" cy="30386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80" name="Flèche : droite 79">
            <a:extLst>
              <a:ext uri="{FF2B5EF4-FFF2-40B4-BE49-F238E27FC236}">
                <a16:creationId xmlns:a16="http://schemas.microsoft.com/office/drawing/2014/main" id="{FDB87EB2-B506-E558-9268-6551F2E74193}"/>
              </a:ext>
            </a:extLst>
          </p:cNvPr>
          <p:cNvSpPr/>
          <p:nvPr/>
        </p:nvSpPr>
        <p:spPr>
          <a:xfrm rot="14780859">
            <a:off x="5640383" y="1426696"/>
            <a:ext cx="189911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E8C22F7-9629-89FF-DEF1-126D6235838A}"/>
              </a:ext>
            </a:extLst>
          </p:cNvPr>
          <p:cNvSpPr/>
          <p:nvPr/>
        </p:nvSpPr>
        <p:spPr>
          <a:xfrm rot="1826574">
            <a:off x="8940132" y="3211154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lèche : droite 82">
            <a:extLst>
              <a:ext uri="{FF2B5EF4-FFF2-40B4-BE49-F238E27FC236}">
                <a16:creationId xmlns:a16="http://schemas.microsoft.com/office/drawing/2014/main" id="{CCACF691-2F16-EDF8-30CF-F4E0DFEFFD2C}"/>
              </a:ext>
            </a:extLst>
          </p:cNvPr>
          <p:cNvSpPr/>
          <p:nvPr/>
        </p:nvSpPr>
        <p:spPr>
          <a:xfrm rot="19010509">
            <a:off x="10167039" y="2749414"/>
            <a:ext cx="1668681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 : droite 83">
            <a:extLst>
              <a:ext uri="{FF2B5EF4-FFF2-40B4-BE49-F238E27FC236}">
                <a16:creationId xmlns:a16="http://schemas.microsoft.com/office/drawing/2014/main" id="{525199EC-EED3-393D-B843-618C2DBA0405}"/>
              </a:ext>
            </a:extLst>
          </p:cNvPr>
          <p:cNvSpPr/>
          <p:nvPr/>
        </p:nvSpPr>
        <p:spPr>
          <a:xfrm rot="871946">
            <a:off x="10458784" y="3429664"/>
            <a:ext cx="1574757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42922D8-AD9E-5BBC-B52E-2FE0B1564420}"/>
              </a:ext>
            </a:extLst>
          </p:cNvPr>
          <p:cNvSpPr/>
          <p:nvPr/>
        </p:nvSpPr>
        <p:spPr>
          <a:xfrm>
            <a:off x="6629324" y="2267159"/>
            <a:ext cx="1036224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ottoman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181A51A-181B-8566-438F-0A6202DBC2B8}"/>
              </a:ext>
            </a:extLst>
          </p:cNvPr>
          <p:cNvSpPr/>
          <p:nvPr/>
        </p:nvSpPr>
        <p:spPr>
          <a:xfrm>
            <a:off x="8420127" y="2781620"/>
            <a:ext cx="748582" cy="367878"/>
          </a:xfrm>
          <a:prstGeom prst="rect">
            <a:avLst/>
          </a:prstGeom>
          <a:solidFill>
            <a:srgbClr val="B686DA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Perse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D16FB5-0749-B4CA-E1F9-BA147EA64A8D}"/>
              </a:ext>
            </a:extLst>
          </p:cNvPr>
          <p:cNvSpPr/>
          <p:nvPr/>
        </p:nvSpPr>
        <p:spPr>
          <a:xfrm>
            <a:off x="9535092" y="3346854"/>
            <a:ext cx="1523453" cy="3678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Inde moghole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3479C3C-434C-B139-4F5A-4E56F43936B8}"/>
              </a:ext>
            </a:extLst>
          </p:cNvPr>
          <p:cNvSpPr/>
          <p:nvPr/>
        </p:nvSpPr>
        <p:spPr>
          <a:xfrm>
            <a:off x="3596017" y="92680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C117AD4-3376-DFE1-B5C4-4AAB213BA410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A9AF886-99C4-0A59-DB24-92A012352E0A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86014CE-5E34-FCA6-CDF2-F852DAEC09E1}"/>
              </a:ext>
            </a:extLst>
          </p:cNvPr>
          <p:cNvCxnSpPr>
            <a:cxnSpLocks/>
            <a:endCxn id="59" idx="4"/>
          </p:cNvCxnSpPr>
          <p:nvPr/>
        </p:nvCxnSpPr>
        <p:spPr>
          <a:xfrm flipH="1" flipV="1">
            <a:off x="11171557" y="3431195"/>
            <a:ext cx="443893" cy="13317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3A830886-9C83-3866-7318-A53F1A5528D4}"/>
              </a:ext>
            </a:extLst>
          </p:cNvPr>
          <p:cNvCxnSpPr>
            <a:cxnSpLocks/>
          </p:cNvCxnSpPr>
          <p:nvPr/>
        </p:nvCxnSpPr>
        <p:spPr>
          <a:xfrm flipV="1">
            <a:off x="9212451" y="4724400"/>
            <a:ext cx="2403748" cy="6479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DAEE8BB6-6E5C-2EF2-CE71-ACE96E5BE873}"/>
              </a:ext>
            </a:extLst>
          </p:cNvPr>
          <p:cNvCxnSpPr>
            <a:cxnSpLocks/>
          </p:cNvCxnSpPr>
          <p:nvPr/>
        </p:nvCxnSpPr>
        <p:spPr>
          <a:xfrm flipH="1">
            <a:off x="5009344" y="406702"/>
            <a:ext cx="1151777" cy="258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563051C5-1CFF-40DB-DE28-CAD03C8C3D7F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8521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9A8-00DA-5CB4-775E-23F4E775C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7DD77CA-FFFA-5FC6-0F0A-8797AEA45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71967BA-2CF8-89CD-571A-867CB2A4F513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5C37216-375F-8E0A-1356-7EBFC16E2FF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1B0D68-47EC-AA43-C9AE-5EE83DB24531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70C407C-A9A0-0D8A-5EE0-C5056EDF1456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C0280BA-954A-64B4-2496-60189FFD55F2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0D7826-5BCC-831F-2C61-71DC41440CC7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B39AA50-33A2-B112-EAF5-35B49416F41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259AE25-C0F9-0879-EDE7-8968225E4547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F819EC0-2F38-1C44-9CDF-4B25B05AF2C2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B2D10AC-6725-0D6A-9C26-98798CD3E97D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F0F35B-550D-8E72-AB38-33D8A77822B6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42FCA53-1F90-1E81-592E-59284AE8E3DC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8EED6F-EE66-F4AA-4228-DF017E7FE77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FC3E155-85A5-8FB6-11D6-F57EFD0EB1E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C54382D-A8CF-3203-2969-8D3F6C870E5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6D9BEAA-2CD4-D95A-2AC1-CED9570E7A4D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A776E1A-297A-6CC0-732E-99CD678CFCA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90CEEB5-C33E-45B3-B524-688B2D9FCDAA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B59650-E626-1823-60DB-A239ECA75E6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407F2EE-42EC-F056-6833-EF00CD7721D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A4B049C-A698-9991-281D-C9473FDCD35A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AF80F0E-769A-B5F7-B78F-05EBEC2D510C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6F12E6F-31EB-BF9A-0337-E67589963AF1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1BF890B-76A9-A08E-AB76-02B60FFE1190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62D1C79-AF33-5BF6-51CB-1C62B344762C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B09DBB8-8FC0-C02F-A5AA-379BD80E19A1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7B6C4EB-EC7C-94DB-7A3A-155069C24861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CA018C1-8D68-552B-9D1B-4C53867ED2D2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3F9BADD-3B9B-862B-0910-59EC66D384D0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71FCD41-7618-DCAF-B069-DBA648C7A1CB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8C5B987-1B9D-2CE0-6C9C-7756B7A743B8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C636BC3-36AA-D301-44E1-45474C5A14BF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0A9594C-71A3-4C9F-820A-6FDA3F89E8DA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ED96996-5125-8E5F-9279-8ED645A994A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0325642-4F8D-F314-E415-EF2F994C071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89C87586-6993-CF47-8215-874BCA618FF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70FEE5FA-F8FC-550C-8775-31DD57E67BE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94F6EAED-C48D-22E6-498F-BC49619E3D29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8DC9CC2-CE6F-2643-34C9-11ACE8CBA1D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05136E7-4B4B-27E2-C255-88C6A6BFE4ED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64FB747A-6CF2-700E-A069-74F41BA75BD2}"/>
              </a:ext>
            </a:extLst>
          </p:cNvPr>
          <p:cNvCxnSpPr>
            <a:cxnSpLocks/>
            <a:endCxn id="5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5E305F74-158E-6501-49FE-772ED68D6A4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9BA5475-C3CB-4105-4414-DFE0A74CF47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73E8F98-ACF0-B1B5-85CC-BFC06CFAF1BE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45F8FDE-7DCE-D51A-F247-8C50A04AC25B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EFBFA68-7462-251E-2174-D3A48ED3207E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28758CF5-1D17-5213-4870-B83688962210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F731902-7710-EF88-8332-0472FF59CF84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F72C58F1-99CE-D85B-E4F9-0473FFD0150B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00568FB-F712-DAA9-3106-86D176CEB55A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D8602B54-B89E-2C07-7294-79D688FA365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967B5B6-608F-5D2E-D863-02837E05A0F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6E37B3F-B236-5342-7AE7-74B5B0922BCF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31D96CB-0EB6-CC19-CFA4-533023A9F7EC}"/>
              </a:ext>
            </a:extLst>
          </p:cNvPr>
          <p:cNvSpPr/>
          <p:nvPr/>
        </p:nvSpPr>
        <p:spPr>
          <a:xfrm>
            <a:off x="11426522" y="2016195"/>
            <a:ext cx="748582" cy="36787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Chine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05F4716-04F7-7C0E-C61C-395C1FC94DEC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3602469C-8E6E-CFEB-06EC-399D5208746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47895067-071A-5367-BF3F-1A21C01FC84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E3E04E82-902D-26E2-FEAA-6DF13CF79B2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F1137EA8-16AC-6C95-DAEB-B84EF68E2B8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D5A20A6-64E4-5B5C-D282-7067877356FD}"/>
              </a:ext>
            </a:extLst>
          </p:cNvPr>
          <p:cNvSpPr/>
          <p:nvPr/>
        </p:nvSpPr>
        <p:spPr>
          <a:xfrm>
            <a:off x="8114648" y="726053"/>
            <a:ext cx="1444626" cy="367878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russe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FB715ABD-8EC8-C4C4-43F7-224C543BE019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A38B8642-4FDC-F99C-9C56-ADC7BE3218D4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9CE214B3-ED38-33A6-B234-63ECBB0B987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602FB692-9F62-FFED-0D55-C89DEC1D16F5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B0BEFB4-A1F5-34BD-1705-A0D2F150FA83}"/>
              </a:ext>
            </a:extLst>
          </p:cNvPr>
          <p:cNvSpPr/>
          <p:nvPr/>
        </p:nvSpPr>
        <p:spPr>
          <a:xfrm>
            <a:off x="8757872" y="2337111"/>
            <a:ext cx="1038131" cy="30386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4D07986-1F86-EBC5-7B2F-1631AEF73BF1}"/>
              </a:ext>
            </a:extLst>
          </p:cNvPr>
          <p:cNvSpPr/>
          <p:nvPr/>
        </p:nvSpPr>
        <p:spPr>
          <a:xfrm>
            <a:off x="6629324" y="2267159"/>
            <a:ext cx="1036224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ottoman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8188A5E-5195-EAE6-54B2-1FFB2A9CBC01}"/>
              </a:ext>
            </a:extLst>
          </p:cNvPr>
          <p:cNvSpPr/>
          <p:nvPr/>
        </p:nvSpPr>
        <p:spPr>
          <a:xfrm>
            <a:off x="8420127" y="2781620"/>
            <a:ext cx="748582" cy="367878"/>
          </a:xfrm>
          <a:prstGeom prst="rect">
            <a:avLst/>
          </a:prstGeom>
          <a:solidFill>
            <a:srgbClr val="B686DA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Perse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7186910-0F10-0597-1D2C-80E63CDFFA62}"/>
              </a:ext>
            </a:extLst>
          </p:cNvPr>
          <p:cNvSpPr/>
          <p:nvPr/>
        </p:nvSpPr>
        <p:spPr>
          <a:xfrm>
            <a:off x="9535092" y="3346854"/>
            <a:ext cx="1523453" cy="3678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Inde moghole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CA2BE1-7663-C434-19E8-6E9B9F9DDC3A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30F2738-6ACA-5249-EA1F-30467DD9F40A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96EA6FB-8437-719D-B098-976D6B6589F0}"/>
              </a:ext>
            </a:extLst>
          </p:cNvPr>
          <p:cNvCxnSpPr>
            <a:cxnSpLocks/>
          </p:cNvCxnSpPr>
          <p:nvPr/>
        </p:nvCxnSpPr>
        <p:spPr>
          <a:xfrm flipH="1" flipV="1">
            <a:off x="11171557" y="3431195"/>
            <a:ext cx="443893" cy="13317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7BBAE81-45EC-10EE-1470-261FC382DA05}"/>
              </a:ext>
            </a:extLst>
          </p:cNvPr>
          <p:cNvCxnSpPr>
            <a:cxnSpLocks/>
          </p:cNvCxnSpPr>
          <p:nvPr/>
        </p:nvCxnSpPr>
        <p:spPr>
          <a:xfrm flipV="1">
            <a:off x="9212451" y="4724400"/>
            <a:ext cx="2403748" cy="6479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4DF1346-3F49-6729-C06E-2B688C69F134}"/>
              </a:ext>
            </a:extLst>
          </p:cNvPr>
          <p:cNvCxnSpPr>
            <a:cxnSpLocks/>
          </p:cNvCxnSpPr>
          <p:nvPr/>
        </p:nvCxnSpPr>
        <p:spPr>
          <a:xfrm flipH="1">
            <a:off x="5009344" y="406702"/>
            <a:ext cx="1151777" cy="258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E0ACADB2-E062-9C0D-22C5-94404E00E7D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8D13A9-4109-F9FC-5B64-6F48EEA651E4}"/>
              </a:ext>
            </a:extLst>
          </p:cNvPr>
          <p:cNvSpPr/>
          <p:nvPr/>
        </p:nvSpPr>
        <p:spPr>
          <a:xfrm>
            <a:off x="91428" y="107186"/>
            <a:ext cx="4957118" cy="6047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Les six </a:t>
            </a:r>
            <a:r>
              <a:rPr lang="fr-FR" sz="1700" i="1" dirty="0"/>
              <a:t>proies</a:t>
            </a:r>
            <a:r>
              <a:rPr lang="fr-FR" sz="1700" dirty="0"/>
              <a:t>…</a:t>
            </a:r>
          </a:p>
          <a:p>
            <a:r>
              <a:rPr lang="fr-FR" sz="1700" dirty="0"/>
              <a:t>a) A l’ouest, l’Empire ottoman</a:t>
            </a:r>
          </a:p>
          <a:p>
            <a:r>
              <a:rPr lang="fr-FR" sz="1700" dirty="0"/>
              <a:t>b) A l’est, l’Empire moghol des Indes</a:t>
            </a:r>
          </a:p>
          <a:p>
            <a:r>
              <a:rPr lang="fr-FR" sz="1700" dirty="0"/>
              <a:t>c) Au centre, la Perse</a:t>
            </a:r>
          </a:p>
          <a:p>
            <a:endParaRPr lang="fr-FR" sz="1700" dirty="0"/>
          </a:p>
          <a:p>
            <a:r>
              <a:rPr lang="fr-FR" sz="1700" dirty="0"/>
              <a:t>En Asie centrale…</a:t>
            </a:r>
          </a:p>
          <a:p>
            <a:r>
              <a:rPr lang="fr-FR" sz="1700" dirty="0"/>
              <a:t>d) La steppe kazakhe ; Puis les khanats ouzbeks</a:t>
            </a:r>
          </a:p>
          <a:p>
            <a:r>
              <a:rPr lang="fr-FR" sz="1700" dirty="0"/>
              <a:t>e) Au nord de la Chine, la steppe mongole</a:t>
            </a:r>
          </a:p>
          <a:p>
            <a:endParaRPr lang="fr-FR" sz="1700" dirty="0"/>
          </a:p>
          <a:p>
            <a:r>
              <a:rPr lang="fr-FR" sz="1700" dirty="0"/>
              <a:t>f) Au sud-ouest de la Chine, le vaste Tibet</a:t>
            </a:r>
          </a:p>
          <a:p>
            <a:endParaRPr lang="fr-FR" sz="1700" dirty="0"/>
          </a:p>
          <a:p>
            <a:r>
              <a:rPr lang="fr-FR" sz="1700" dirty="0"/>
              <a:t>*Les trois </a:t>
            </a:r>
            <a:r>
              <a:rPr lang="fr-FR" sz="1700" i="1" dirty="0"/>
              <a:t>prédateurs</a:t>
            </a:r>
            <a:r>
              <a:rPr lang="fr-FR" sz="1700" dirty="0"/>
              <a:t> contemporains ; Dans l’ordre…</a:t>
            </a:r>
          </a:p>
          <a:p>
            <a:r>
              <a:rPr lang="fr-FR" sz="1600" dirty="0"/>
              <a:t>a) 1644-1759 : La Chine des Qing mandchous (1644-1912)</a:t>
            </a:r>
          </a:p>
          <a:p>
            <a:r>
              <a:rPr lang="fr-FR" sz="1600" dirty="0"/>
              <a:t>b) 1654-1801 : L’Empire russe des Romanov-Holstein-</a:t>
            </a:r>
            <a:r>
              <a:rPr lang="fr-FR" sz="1600" dirty="0" err="1"/>
              <a:t>Gottorp</a:t>
            </a:r>
            <a:r>
              <a:rPr lang="fr-FR" sz="1600" dirty="0"/>
              <a:t> (1613-1762-1917)</a:t>
            </a:r>
          </a:p>
          <a:p>
            <a:r>
              <a:rPr lang="fr-FR" sz="1600" dirty="0"/>
              <a:t>c) 1765-1818 : La Grande-Bretagne des Hanovre (1714)</a:t>
            </a:r>
          </a:p>
          <a:p>
            <a:endParaRPr lang="fr-FR" sz="1700" dirty="0"/>
          </a:p>
          <a:p>
            <a:r>
              <a:rPr lang="fr-FR" sz="1700" dirty="0"/>
              <a:t>*Le contexte défini, maintenant le récit</a:t>
            </a:r>
          </a:p>
          <a:p>
            <a:r>
              <a:rPr lang="fr-FR" sz="1700" dirty="0"/>
              <a:t>De la fin du XVIIe siècle au début du XIXe siècle</a:t>
            </a:r>
          </a:p>
          <a:p>
            <a:r>
              <a:rPr lang="fr-FR" sz="1700" dirty="0"/>
              <a:t>Se déroulent quatre processus majeurs…</a:t>
            </a:r>
          </a:p>
          <a:p>
            <a:endParaRPr lang="fr-FR" sz="1700" dirty="0"/>
          </a:p>
          <a:p>
            <a:r>
              <a:rPr lang="fr-FR" sz="1700" dirty="0"/>
              <a:t>*Les trois </a:t>
            </a:r>
            <a:r>
              <a:rPr lang="fr-FR" sz="1700" i="1" dirty="0"/>
              <a:t>impérialismes</a:t>
            </a:r>
            <a:r>
              <a:rPr lang="fr-FR" sz="1700" dirty="0"/>
              <a:t> déjà nommés</a:t>
            </a:r>
          </a:p>
          <a:p>
            <a:r>
              <a:rPr lang="fr-FR" sz="1700" dirty="0"/>
              <a:t>Mais avant cela, commençons par la Perse…</a:t>
            </a:r>
          </a:p>
        </p:txBody>
      </p:sp>
    </p:spTree>
    <p:extLst>
      <p:ext uri="{BB962C8B-B14F-4D97-AF65-F5344CB8AC3E}">
        <p14:creationId xmlns:p14="http://schemas.microsoft.com/office/powerpoint/2010/main" val="3755300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576B4-EF3C-D9FE-A8DD-CCA6CD33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C10A7BBE-B6BC-C5AF-7642-5C1D4801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3" y="110609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F799A0C-3642-69E6-BEF0-5D08C3A2FEB8}"/>
              </a:ext>
            </a:extLst>
          </p:cNvPr>
          <p:cNvSpPr/>
          <p:nvPr/>
        </p:nvSpPr>
        <p:spPr>
          <a:xfrm>
            <a:off x="6839480" y="27189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0C8362-CACC-2FA5-46D7-9CF81BFE2EBB}"/>
              </a:ext>
            </a:extLst>
          </p:cNvPr>
          <p:cNvSpPr/>
          <p:nvPr/>
        </p:nvSpPr>
        <p:spPr>
          <a:xfrm>
            <a:off x="9383461" y="27189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68F754E-E438-8065-3575-BAD69719AC68}"/>
              </a:ext>
            </a:extLst>
          </p:cNvPr>
          <p:cNvSpPr/>
          <p:nvPr/>
        </p:nvSpPr>
        <p:spPr>
          <a:xfrm>
            <a:off x="6502224" y="174174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CE6CE0D-71F7-646F-40C4-6BAFFA29B9A6}"/>
              </a:ext>
            </a:extLst>
          </p:cNvPr>
          <p:cNvSpPr/>
          <p:nvPr/>
        </p:nvSpPr>
        <p:spPr>
          <a:xfrm>
            <a:off x="6926915" y="189071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18ECD24-D88C-1C66-9CE8-62E0BBB52588}"/>
              </a:ext>
            </a:extLst>
          </p:cNvPr>
          <p:cNvSpPr/>
          <p:nvPr/>
        </p:nvSpPr>
        <p:spPr>
          <a:xfrm>
            <a:off x="7351607" y="174174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FBB8404-6672-B096-ECA0-C4E298779A48}"/>
              </a:ext>
            </a:extLst>
          </p:cNvPr>
          <p:cNvSpPr/>
          <p:nvPr/>
        </p:nvSpPr>
        <p:spPr>
          <a:xfrm>
            <a:off x="5870006" y="15904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4A31483-57E4-F2DB-B3C1-B1A4D424C529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6019267" y="286202"/>
            <a:ext cx="627837" cy="79157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270DA7D-2987-1778-574B-BBE24B0B4C68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6677094" y="1890716"/>
            <a:ext cx="249821" cy="74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17EE6B2-8728-50C6-F9D4-D8D22D8A19B5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7101785" y="1868899"/>
            <a:ext cx="275431" cy="96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86B69CE1-C096-E047-1C59-8BB380D79703}"/>
              </a:ext>
            </a:extLst>
          </p:cNvPr>
          <p:cNvSpPr/>
          <p:nvPr/>
        </p:nvSpPr>
        <p:spPr>
          <a:xfrm>
            <a:off x="6414789" y="57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A153779-981F-4242-C3DF-3E80A1951DBA}"/>
              </a:ext>
            </a:extLst>
          </p:cNvPr>
          <p:cNvCxnSpPr>
            <a:cxnSpLocks/>
          </p:cNvCxnSpPr>
          <p:nvPr/>
        </p:nvCxnSpPr>
        <p:spPr>
          <a:xfrm>
            <a:off x="6502224" y="206003"/>
            <a:ext cx="174870" cy="84996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90ABE644-98C9-93B3-4EFC-5B04C004B90A}"/>
              </a:ext>
            </a:extLst>
          </p:cNvPr>
          <p:cNvSpPr/>
          <p:nvPr/>
        </p:nvSpPr>
        <p:spPr>
          <a:xfrm>
            <a:off x="5700467" y="739378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D09740A-60EB-F336-D7D5-B166B05263F6}"/>
              </a:ext>
            </a:extLst>
          </p:cNvPr>
          <p:cNvSpPr/>
          <p:nvPr/>
        </p:nvSpPr>
        <p:spPr>
          <a:xfrm>
            <a:off x="5398032" y="156239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C5DAE73-748D-833C-614B-035433CEC6EA}"/>
              </a:ext>
            </a:extLst>
          </p:cNvPr>
          <p:cNvCxnSpPr>
            <a:cxnSpLocks/>
            <a:stCxn id="26" idx="6"/>
            <a:endCxn id="28" idx="2"/>
          </p:cNvCxnSpPr>
          <p:nvPr/>
        </p:nvCxnSpPr>
        <p:spPr>
          <a:xfrm flipV="1">
            <a:off x="5572902" y="1622572"/>
            <a:ext cx="362537" cy="1431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D04AF26-D2A2-B0FF-674F-7311ECDADAAC}"/>
              </a:ext>
            </a:extLst>
          </p:cNvPr>
          <p:cNvSpPr/>
          <p:nvPr/>
        </p:nvSpPr>
        <p:spPr>
          <a:xfrm>
            <a:off x="5935439" y="1548085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2221F96-1146-4DA5-490C-959F3CCBF8D9}"/>
              </a:ext>
            </a:extLst>
          </p:cNvPr>
          <p:cNvCxnSpPr>
            <a:cxnSpLocks/>
            <a:stCxn id="26" idx="6"/>
            <a:endCxn id="25" idx="4"/>
          </p:cNvCxnSpPr>
          <p:nvPr/>
        </p:nvCxnSpPr>
        <p:spPr>
          <a:xfrm flipV="1">
            <a:off x="5572902" y="888352"/>
            <a:ext cx="215000" cy="74853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2233414-422C-08E9-4167-8A774CA38E5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014350" y="2793464"/>
            <a:ext cx="23691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4556B59-155E-7627-C177-9B712392EB72}"/>
              </a:ext>
            </a:extLst>
          </p:cNvPr>
          <p:cNvSpPr/>
          <p:nvPr/>
        </p:nvSpPr>
        <p:spPr>
          <a:xfrm>
            <a:off x="8564108" y="22819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14F8AF0-20CE-77DE-8CCA-C7788A76FA52}"/>
              </a:ext>
            </a:extLst>
          </p:cNvPr>
          <p:cNvSpPr/>
          <p:nvPr/>
        </p:nvSpPr>
        <p:spPr>
          <a:xfrm>
            <a:off x="8473440" y="3259165"/>
            <a:ext cx="3628873" cy="346501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63C20EE-57CA-0D5F-8229-92B8B9C3496B}"/>
              </a:ext>
            </a:extLst>
          </p:cNvPr>
          <p:cNvSpPr/>
          <p:nvPr/>
        </p:nvSpPr>
        <p:spPr>
          <a:xfrm>
            <a:off x="9590740" y="3429000"/>
            <a:ext cx="981208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Ismaïl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1494-1524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F758BC9-5C5E-DE8C-8110-8BEFDCDB3869}"/>
              </a:ext>
            </a:extLst>
          </p:cNvPr>
          <p:cNvSpPr/>
          <p:nvPr/>
        </p:nvSpPr>
        <p:spPr>
          <a:xfrm>
            <a:off x="9606064" y="3987446"/>
            <a:ext cx="950093" cy="37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1524-76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B528E849-3AFC-E9B6-55C8-FC799C3D1284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 flipH="1">
            <a:off x="10081111" y="3819996"/>
            <a:ext cx="233" cy="167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55E17A1-7675-909C-1A95-B77B7CBC03D2}"/>
              </a:ext>
            </a:extLst>
          </p:cNvPr>
          <p:cNvSpPr/>
          <p:nvPr/>
        </p:nvSpPr>
        <p:spPr>
          <a:xfrm>
            <a:off x="9561396" y="4544502"/>
            <a:ext cx="1080933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Khodabandeh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1578-87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DD592D2-129C-F263-9E6E-48A5741D3E13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>
            <a:off x="10081111" y="4359475"/>
            <a:ext cx="20752" cy="185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3F5D8FB-8A5D-3566-BEFD-C9CAACA8CECD}"/>
              </a:ext>
            </a:extLst>
          </p:cNvPr>
          <p:cNvSpPr/>
          <p:nvPr/>
        </p:nvSpPr>
        <p:spPr>
          <a:xfrm>
            <a:off x="9647709" y="5061086"/>
            <a:ext cx="921175" cy="391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1588-1629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2EF1E695-84CD-637B-B259-C2B2FE41E7E0}"/>
              </a:ext>
            </a:extLst>
          </p:cNvPr>
          <p:cNvCxnSpPr>
            <a:cxnSpLocks/>
            <a:stCxn id="54" idx="2"/>
            <a:endCxn id="56" idx="0"/>
          </p:cNvCxnSpPr>
          <p:nvPr/>
        </p:nvCxnSpPr>
        <p:spPr>
          <a:xfrm>
            <a:off x="10101863" y="4916530"/>
            <a:ext cx="6434" cy="1445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555DF18-A299-D5BE-6DD2-D7FCF940C72E}"/>
              </a:ext>
            </a:extLst>
          </p:cNvPr>
          <p:cNvSpPr/>
          <p:nvPr/>
        </p:nvSpPr>
        <p:spPr>
          <a:xfrm>
            <a:off x="8564108" y="3429000"/>
            <a:ext cx="950751" cy="563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SEFEVIDES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Perse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1500-1736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B638532-BED9-6DD7-DA5A-7D951C567C1D}"/>
              </a:ext>
            </a:extLst>
          </p:cNvPr>
          <p:cNvSpPr/>
          <p:nvPr/>
        </p:nvSpPr>
        <p:spPr>
          <a:xfrm>
            <a:off x="9631486" y="5614282"/>
            <a:ext cx="950093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Mohammad </a:t>
            </a:r>
            <a:r>
              <a:rPr lang="fr-FR" sz="1200" dirty="0" err="1">
                <a:solidFill>
                  <a:schemeClr val="tx1"/>
                </a:solidFill>
              </a:rPr>
              <a:t>Baqir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408DD63-7C6F-1D98-8F69-14F2ED46A10A}"/>
              </a:ext>
            </a:extLst>
          </p:cNvPr>
          <p:cNvCxnSpPr>
            <a:cxnSpLocks/>
            <a:stCxn id="56" idx="2"/>
            <a:endCxn id="59" idx="0"/>
          </p:cNvCxnSpPr>
          <p:nvPr/>
        </p:nvCxnSpPr>
        <p:spPr>
          <a:xfrm flipH="1">
            <a:off x="10106533" y="5452825"/>
            <a:ext cx="1764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56E8170-A31F-25CF-3EC9-A0C557B8AE2B}"/>
              </a:ext>
            </a:extLst>
          </p:cNvPr>
          <p:cNvSpPr/>
          <p:nvPr/>
        </p:nvSpPr>
        <p:spPr>
          <a:xfrm>
            <a:off x="9632043" y="6166735"/>
            <a:ext cx="950093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Séfi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1629-42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D13625D0-9D74-531F-57DE-9F789A55971F}"/>
              </a:ext>
            </a:extLst>
          </p:cNvPr>
          <p:cNvCxnSpPr>
            <a:cxnSpLocks/>
            <a:stCxn id="59" idx="2"/>
            <a:endCxn id="61" idx="0"/>
          </p:cNvCxnSpPr>
          <p:nvPr/>
        </p:nvCxnSpPr>
        <p:spPr>
          <a:xfrm>
            <a:off x="10106533" y="6005278"/>
            <a:ext cx="557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F3D15FF-E659-89B2-121E-5F07EBDC1EF5}"/>
              </a:ext>
            </a:extLst>
          </p:cNvPr>
          <p:cNvSpPr/>
          <p:nvPr/>
        </p:nvSpPr>
        <p:spPr>
          <a:xfrm>
            <a:off x="8792627" y="4544502"/>
            <a:ext cx="708637" cy="372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Ismail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1576-77</a:t>
            </a:r>
          </a:p>
        </p:txBody>
      </p:sp>
      <p:cxnSp>
        <p:nvCxnSpPr>
          <p:cNvPr id="64" name="Connecteur : en angle 63">
            <a:extLst>
              <a:ext uri="{FF2B5EF4-FFF2-40B4-BE49-F238E27FC236}">
                <a16:creationId xmlns:a16="http://schemas.microsoft.com/office/drawing/2014/main" id="{8584AAC3-BBDE-47FC-74EF-1017E349613D}"/>
              </a:ext>
            </a:extLst>
          </p:cNvPr>
          <p:cNvCxnSpPr>
            <a:cxnSpLocks/>
            <a:stCxn id="52" idx="2"/>
            <a:endCxn id="63" idx="0"/>
          </p:cNvCxnSpPr>
          <p:nvPr/>
        </p:nvCxnSpPr>
        <p:spPr>
          <a:xfrm rot="5400000">
            <a:off x="9521516" y="3984906"/>
            <a:ext cx="185027" cy="9341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165B6F5-3453-A617-0EC6-F19975E6180F}"/>
              </a:ext>
            </a:extLst>
          </p:cNvPr>
          <p:cNvSpPr/>
          <p:nvPr/>
        </p:nvSpPr>
        <p:spPr>
          <a:xfrm>
            <a:off x="10933335" y="3429000"/>
            <a:ext cx="981208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Abbas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1642-66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61B0E45-DE62-F9FB-6042-C889A686B1E0}"/>
              </a:ext>
            </a:extLst>
          </p:cNvPr>
          <p:cNvSpPr/>
          <p:nvPr/>
        </p:nvSpPr>
        <p:spPr>
          <a:xfrm>
            <a:off x="10888698" y="3987446"/>
            <a:ext cx="1080933" cy="37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Soleiman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1666-94 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65F5F9C-83C6-3A87-8D34-0F2E88723AE6}"/>
              </a:ext>
            </a:extLst>
          </p:cNvPr>
          <p:cNvCxnSpPr>
            <a:cxnSpLocks/>
            <a:stCxn id="65" idx="2"/>
            <a:endCxn id="66" idx="0"/>
          </p:cNvCxnSpPr>
          <p:nvPr/>
        </p:nvCxnSpPr>
        <p:spPr>
          <a:xfrm>
            <a:off x="11423939" y="3819996"/>
            <a:ext cx="5226" cy="167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1F98E05-25B1-C98A-7266-0A81CC08F34E}"/>
              </a:ext>
            </a:extLst>
          </p:cNvPr>
          <p:cNvSpPr/>
          <p:nvPr/>
        </p:nvSpPr>
        <p:spPr>
          <a:xfrm>
            <a:off x="10828138" y="4544502"/>
            <a:ext cx="1188030" cy="3720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Soltan</a:t>
            </a:r>
            <a:r>
              <a:rPr lang="fr-FR" sz="1200" dirty="0">
                <a:solidFill>
                  <a:schemeClr val="tx1"/>
                </a:solidFill>
              </a:rPr>
              <a:t> Hossein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1694-1722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B5A2CE70-9215-041A-26D7-888FAE118654}"/>
              </a:ext>
            </a:extLst>
          </p:cNvPr>
          <p:cNvCxnSpPr>
            <a:cxnSpLocks/>
            <a:stCxn id="66" idx="2"/>
            <a:endCxn id="68" idx="0"/>
          </p:cNvCxnSpPr>
          <p:nvPr/>
        </p:nvCxnSpPr>
        <p:spPr>
          <a:xfrm flipH="1">
            <a:off x="11422153" y="4359475"/>
            <a:ext cx="7012" cy="1850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AD9C5621-A90B-1E1F-4701-E0C831FEAC40}"/>
              </a:ext>
            </a:extLst>
          </p:cNvPr>
          <p:cNvSpPr/>
          <p:nvPr/>
        </p:nvSpPr>
        <p:spPr>
          <a:xfrm>
            <a:off x="10843804" y="5061086"/>
            <a:ext cx="1172364" cy="391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Tahmasp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1729-32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51D25F56-C846-0D0C-5493-FC4CF7708329}"/>
              </a:ext>
            </a:extLst>
          </p:cNvPr>
          <p:cNvCxnSpPr>
            <a:cxnSpLocks/>
            <a:stCxn id="68" idx="2"/>
            <a:endCxn id="70" idx="0"/>
          </p:cNvCxnSpPr>
          <p:nvPr/>
        </p:nvCxnSpPr>
        <p:spPr>
          <a:xfrm>
            <a:off x="11422153" y="4916530"/>
            <a:ext cx="7833" cy="1445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CC27F104-C97B-9B22-BC45-F48288433E2F}"/>
              </a:ext>
            </a:extLst>
          </p:cNvPr>
          <p:cNvSpPr/>
          <p:nvPr/>
        </p:nvSpPr>
        <p:spPr>
          <a:xfrm>
            <a:off x="10827581" y="5614282"/>
            <a:ext cx="1209167" cy="3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Abbas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1732-36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147DF4AD-4E9F-E205-53EE-A51243F393A1}"/>
              </a:ext>
            </a:extLst>
          </p:cNvPr>
          <p:cNvCxnSpPr>
            <a:cxnSpLocks/>
            <a:stCxn id="70" idx="2"/>
            <a:endCxn id="72" idx="0"/>
          </p:cNvCxnSpPr>
          <p:nvPr/>
        </p:nvCxnSpPr>
        <p:spPr>
          <a:xfrm>
            <a:off x="11429986" y="5452825"/>
            <a:ext cx="2179" cy="1614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91744028-5E30-507A-2B50-6DA6AA3332A2}"/>
              </a:ext>
            </a:extLst>
          </p:cNvPr>
          <p:cNvCxnSpPr>
            <a:cxnSpLocks/>
            <a:stCxn id="61" idx="2"/>
            <a:endCxn id="65" idx="0"/>
          </p:cNvCxnSpPr>
          <p:nvPr/>
        </p:nvCxnSpPr>
        <p:spPr>
          <a:xfrm rot="5400000" flipH="1" flipV="1">
            <a:off x="9201148" y="4334941"/>
            <a:ext cx="3128731" cy="1316849"/>
          </a:xfrm>
          <a:prstGeom prst="bentConnector5">
            <a:avLst>
              <a:gd name="adj1" fmla="val -3070"/>
              <a:gd name="adj2" fmla="val 49409"/>
              <a:gd name="adj3" fmla="val 10307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D506A09-2DA8-607D-6E41-C6B2D50A8B7E}"/>
              </a:ext>
            </a:extLst>
          </p:cNvPr>
          <p:cNvSpPr/>
          <p:nvPr/>
        </p:nvSpPr>
        <p:spPr>
          <a:xfrm>
            <a:off x="89686" y="110609"/>
            <a:ext cx="5183125" cy="64786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1) 1721-1797 : En Perse, guerre civile ; avec les Kadjars, renaissance de la Perse ; Sécession de l’Empire afghan des Durrani</a:t>
            </a:r>
          </a:p>
          <a:p>
            <a:r>
              <a:rPr lang="fr-FR" sz="1500" b="1" dirty="0"/>
              <a:t>1721-1747 : En Perse, révolte des Afghans qui s’emparent d’Ispahan ; Nader Chah chasse du trône le dernier Séfévide ; …</a:t>
            </a:r>
          </a:p>
          <a:p>
            <a:endParaRPr lang="fr-FR" sz="1700" dirty="0"/>
          </a:p>
          <a:p>
            <a:r>
              <a:rPr lang="fr-FR" sz="1700" dirty="0"/>
              <a:t>1) 1721-97 : En Perse, tout au long du XVIIIe siècle</a:t>
            </a:r>
          </a:p>
          <a:p>
            <a:r>
              <a:rPr lang="fr-FR" sz="1700" dirty="0"/>
              <a:t>Longue guerre civile, déclin et partition…</a:t>
            </a:r>
          </a:p>
          <a:p>
            <a:endParaRPr lang="fr-FR" sz="1700" dirty="0"/>
          </a:p>
          <a:p>
            <a:r>
              <a:rPr lang="fr-FR" sz="1700" dirty="0"/>
              <a:t>*1694 : Le Séfévide </a:t>
            </a:r>
            <a:r>
              <a:rPr lang="fr-FR" sz="1700" u="sng" dirty="0" err="1"/>
              <a:t>Soltan</a:t>
            </a:r>
            <a:r>
              <a:rPr lang="fr-FR" sz="1700" u="sng" dirty="0"/>
              <a:t> Hossein</a:t>
            </a:r>
            <a:r>
              <a:rPr lang="fr-FR" sz="1700" dirty="0"/>
              <a:t> monte sur le trône</a:t>
            </a:r>
          </a:p>
          <a:p>
            <a:r>
              <a:rPr lang="fr-FR" sz="1700" dirty="0"/>
              <a:t>Il applique une politique religieuse stricte</a:t>
            </a:r>
          </a:p>
          <a:p>
            <a:r>
              <a:rPr lang="fr-FR" sz="1700" dirty="0"/>
              <a:t>Pour imposer le chiisme ; Conséquence…</a:t>
            </a:r>
          </a:p>
          <a:p>
            <a:endParaRPr lang="fr-FR" sz="1700" dirty="0"/>
          </a:p>
          <a:p>
            <a:r>
              <a:rPr lang="fr-FR" sz="1700" dirty="0"/>
              <a:t>*1709 : A l’est, révolte des </a:t>
            </a:r>
            <a:r>
              <a:rPr lang="fr-FR" sz="1700" i="1" dirty="0"/>
              <a:t>Pachtounes-Afghans</a:t>
            </a:r>
            <a:r>
              <a:rPr lang="fr-FR" sz="1700" dirty="0"/>
              <a:t> sunnites</a:t>
            </a:r>
          </a:p>
          <a:p>
            <a:r>
              <a:rPr lang="fr-FR" sz="1700" dirty="0"/>
              <a:t>- 1721-22 : L’Afghan </a:t>
            </a:r>
            <a:r>
              <a:rPr lang="fr-FR" sz="1700" i="1" dirty="0" err="1"/>
              <a:t>Hotaki</a:t>
            </a:r>
            <a:r>
              <a:rPr lang="fr-FR" sz="1700" dirty="0"/>
              <a:t> </a:t>
            </a:r>
            <a:r>
              <a:rPr lang="fr-FR" sz="1700" u="sng" dirty="0"/>
              <a:t>Mir Mahmoud</a:t>
            </a:r>
            <a:endParaRPr lang="fr-FR" sz="1700" dirty="0"/>
          </a:p>
          <a:p>
            <a:r>
              <a:rPr lang="fr-FR" sz="1700" dirty="0"/>
              <a:t>Quitte Kandahar et s’empare de la capitale, Ispahan</a:t>
            </a:r>
          </a:p>
          <a:p>
            <a:r>
              <a:rPr lang="fr-FR" sz="1700" dirty="0"/>
              <a:t>- 1717(-32) : Hérat passe aux mains des Afghans </a:t>
            </a:r>
            <a:r>
              <a:rPr lang="fr-FR" sz="1700" i="1" dirty="0" err="1"/>
              <a:t>Abdali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NB : 1722-25 : A l’ouest, profitant du chaos</a:t>
            </a:r>
          </a:p>
          <a:p>
            <a:r>
              <a:rPr lang="fr-FR" sz="1700" dirty="0"/>
              <a:t>Ottomans et Russes, en concurrence</a:t>
            </a:r>
          </a:p>
          <a:p>
            <a:r>
              <a:rPr lang="fr-FR" sz="1700" dirty="0"/>
              <a:t>S’emparent de territoires…</a:t>
            </a:r>
          </a:p>
          <a:p>
            <a:r>
              <a:rPr lang="fr-FR" sz="1700" dirty="0"/>
              <a:t>- Tabriz et Géorgie persane pour les Ottomans</a:t>
            </a:r>
          </a:p>
          <a:p>
            <a:r>
              <a:rPr lang="fr-FR" sz="1700" dirty="0"/>
              <a:t>- </a:t>
            </a:r>
            <a:r>
              <a:rPr lang="fr-FR" sz="1700" u="sng" dirty="0"/>
              <a:t>Côte ouest et sud de la Caspienne pour les Russes</a:t>
            </a:r>
          </a:p>
          <a:p>
            <a:endParaRPr lang="fr-FR" sz="1700" dirty="0"/>
          </a:p>
          <a:p>
            <a:r>
              <a:rPr lang="fr-FR" sz="1700" dirty="0"/>
              <a:t>*Réaction des Persans…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2363737-FF71-1BF5-339D-7296F483C380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6589659" y="1055963"/>
            <a:ext cx="119271" cy="685779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E90A8D03-0570-7B24-C259-A6D40C197F4D}"/>
              </a:ext>
            </a:extLst>
          </p:cNvPr>
          <p:cNvSpPr/>
          <p:nvPr/>
        </p:nvSpPr>
        <p:spPr>
          <a:xfrm>
            <a:off x="4291583" y="5505698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42D2E72-B7DF-FC41-3233-2825E593D489}"/>
              </a:ext>
            </a:extLst>
          </p:cNvPr>
          <p:cNvSpPr/>
          <p:nvPr/>
        </p:nvSpPr>
        <p:spPr>
          <a:xfrm>
            <a:off x="6621495" y="10559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38933A4-DF66-72B4-FAED-2A8F8CFCBB9A}"/>
              </a:ext>
            </a:extLst>
          </p:cNvPr>
          <p:cNvSpPr/>
          <p:nvPr/>
        </p:nvSpPr>
        <p:spPr>
          <a:xfrm>
            <a:off x="4807637" y="57712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274FFB-0F20-51B2-F386-03DFD4F7D546}"/>
              </a:ext>
            </a:extLst>
          </p:cNvPr>
          <p:cNvSpPr/>
          <p:nvPr/>
        </p:nvSpPr>
        <p:spPr>
          <a:xfrm>
            <a:off x="9535861" y="287137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55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5127A-77B6-88EF-941D-1D506B9B1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905EB336-E78F-A65F-20EC-6B38A474D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3" y="110609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B7990F0-C667-5933-12D7-D2F6A4FB8438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7014350" y="2356417"/>
            <a:ext cx="1549758" cy="437047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BF99E083-DEAA-A4C3-5183-C21C79287D55}"/>
              </a:ext>
            </a:extLst>
          </p:cNvPr>
          <p:cNvSpPr/>
          <p:nvPr/>
        </p:nvSpPr>
        <p:spPr>
          <a:xfrm>
            <a:off x="9734644" y="317213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FEEEBD1B-1F5D-CECD-2297-354A4A4E4FF4}"/>
              </a:ext>
            </a:extLst>
          </p:cNvPr>
          <p:cNvCxnSpPr>
            <a:cxnSpLocks/>
            <a:stCxn id="42" idx="1"/>
            <a:endCxn id="53" idx="5"/>
          </p:cNvCxnSpPr>
          <p:nvPr/>
        </p:nvCxnSpPr>
        <p:spPr>
          <a:xfrm flipH="1" flipV="1">
            <a:off x="9551119" y="2871383"/>
            <a:ext cx="209134" cy="322571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4476BE8-1C55-0D03-69AE-274570EC0EF8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7038837" y="1996056"/>
            <a:ext cx="1198619" cy="706305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043B4BDE-57C5-6628-BC0D-E1E3C76F97A7}"/>
              </a:ext>
            </a:extLst>
          </p:cNvPr>
          <p:cNvSpPr/>
          <p:nvPr/>
        </p:nvSpPr>
        <p:spPr>
          <a:xfrm>
            <a:off x="8564108" y="22819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7F658006-A745-3EEB-6BDF-078D6B4F0687}"/>
              </a:ext>
            </a:extLst>
          </p:cNvPr>
          <p:cNvCxnSpPr>
            <a:cxnSpLocks/>
            <a:endCxn id="58" idx="3"/>
          </p:cNvCxnSpPr>
          <p:nvPr/>
        </p:nvCxnSpPr>
        <p:spPr>
          <a:xfrm flipV="1">
            <a:off x="9532722" y="2181558"/>
            <a:ext cx="469728" cy="55923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B751AB5-F5F4-E4AD-0912-574BBEEC44AA}"/>
              </a:ext>
            </a:extLst>
          </p:cNvPr>
          <p:cNvCxnSpPr>
            <a:cxnSpLocks/>
          </p:cNvCxnSpPr>
          <p:nvPr/>
        </p:nvCxnSpPr>
        <p:spPr>
          <a:xfrm>
            <a:off x="10131471" y="2145030"/>
            <a:ext cx="1430826" cy="12612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AC6887A-7D42-D463-8BB8-5DE52C95DDE0}"/>
              </a:ext>
            </a:extLst>
          </p:cNvPr>
          <p:cNvSpPr/>
          <p:nvPr/>
        </p:nvSpPr>
        <p:spPr>
          <a:xfrm>
            <a:off x="89686" y="110609"/>
            <a:ext cx="4874391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1722-1747 : En Perse, révolte des Afghans qui s’emparent d’Ispahan ; Nader Chah chasse du trône le dernier Séfévide ; …</a:t>
            </a:r>
          </a:p>
          <a:p>
            <a:endParaRPr lang="fr-FR" sz="1700" dirty="0"/>
          </a:p>
          <a:p>
            <a:r>
              <a:rPr lang="fr-FR" sz="1700" dirty="0"/>
              <a:t>*1729-32 : Venu de Meched, dans le Khorassan…</a:t>
            </a:r>
          </a:p>
          <a:p>
            <a:r>
              <a:rPr lang="fr-FR" sz="1700" dirty="0"/>
              <a:t>Le Turcoman Afchar </a:t>
            </a:r>
            <a:r>
              <a:rPr lang="fr-FR" sz="1700" u="sng" dirty="0"/>
              <a:t>Nader Chah</a:t>
            </a:r>
            <a:r>
              <a:rPr lang="fr-FR" sz="1700" dirty="0"/>
              <a:t> libère</a:t>
            </a:r>
          </a:p>
          <a:p>
            <a:r>
              <a:rPr lang="fr-FR" sz="1700" u="sng" dirty="0"/>
              <a:t>Ispahan</a:t>
            </a:r>
            <a:r>
              <a:rPr lang="fr-FR" sz="1700" dirty="0"/>
              <a:t>, puis Hérat des Afghans </a:t>
            </a:r>
            <a:r>
              <a:rPr lang="fr-FR" sz="1700" dirty="0" err="1"/>
              <a:t>Hotaki</a:t>
            </a:r>
            <a:r>
              <a:rPr lang="fr-FR" sz="1700" dirty="0"/>
              <a:t> et </a:t>
            </a:r>
            <a:r>
              <a:rPr lang="fr-FR" sz="1700" dirty="0" err="1"/>
              <a:t>Abdali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*1733-38 : A l’ouest, il repousse les Ottomans</a:t>
            </a:r>
          </a:p>
          <a:p>
            <a:r>
              <a:rPr lang="fr-FR" sz="1700" dirty="0"/>
              <a:t>NB : La Géorgie persane devient autonome</a:t>
            </a:r>
          </a:p>
          <a:p>
            <a:r>
              <a:rPr lang="fr-FR" sz="1700" dirty="0"/>
              <a:t>Et il négocie le retrait des Russes ; Puis…</a:t>
            </a:r>
          </a:p>
          <a:p>
            <a:endParaRPr lang="fr-FR" sz="1700" dirty="0"/>
          </a:p>
          <a:p>
            <a:r>
              <a:rPr lang="fr-FR" sz="1700" dirty="0"/>
              <a:t>*1736</a:t>
            </a:r>
          </a:p>
          <a:p>
            <a:r>
              <a:rPr lang="fr-FR" sz="1700" dirty="0"/>
              <a:t>Nader Chah destitue Abbas III, le dernier Séfévide</a:t>
            </a:r>
          </a:p>
          <a:p>
            <a:r>
              <a:rPr lang="fr-FR" sz="1700" dirty="0"/>
              <a:t>Et il monte sur le trône de Perse</a:t>
            </a:r>
          </a:p>
          <a:p>
            <a:endParaRPr lang="fr-FR" sz="1700" dirty="0"/>
          </a:p>
          <a:p>
            <a:r>
              <a:rPr lang="fr-FR" sz="1700" dirty="0"/>
              <a:t>*1738 : Avec l’aide de l’Afghan </a:t>
            </a:r>
            <a:r>
              <a:rPr lang="fr-FR" sz="1700" i="1" dirty="0" err="1"/>
              <a:t>Abdali</a:t>
            </a:r>
            <a:r>
              <a:rPr lang="fr-FR" sz="1700" dirty="0"/>
              <a:t> de Hérat </a:t>
            </a:r>
            <a:r>
              <a:rPr lang="fr-FR" sz="1700" u="sng" dirty="0"/>
              <a:t>Ahmad Khan</a:t>
            </a:r>
            <a:r>
              <a:rPr lang="fr-FR" sz="1700" dirty="0"/>
              <a:t> et du Baloutche Nasir Khan</a:t>
            </a:r>
          </a:p>
          <a:p>
            <a:r>
              <a:rPr lang="fr-FR" sz="1700" dirty="0"/>
              <a:t>Nader Chah reprend Kandahar aux Afghans </a:t>
            </a:r>
            <a:r>
              <a:rPr lang="fr-FR" sz="1700" i="1" dirty="0" err="1"/>
              <a:t>Hotaki</a:t>
            </a:r>
            <a:endParaRPr lang="fr-FR" sz="1700" i="1" dirty="0"/>
          </a:p>
          <a:p>
            <a:r>
              <a:rPr lang="fr-FR" sz="1700" dirty="0"/>
              <a:t>Puis Kaboul aux Moghols ; Et enfin…</a:t>
            </a:r>
          </a:p>
          <a:p>
            <a:endParaRPr lang="fr-FR" sz="1700" dirty="0"/>
          </a:p>
          <a:p>
            <a:r>
              <a:rPr lang="fr-FR" sz="1700" dirty="0"/>
              <a:t>*1739 : A partir de Kaboul, comme Babur en 1526</a:t>
            </a:r>
          </a:p>
          <a:p>
            <a:r>
              <a:rPr lang="fr-FR" sz="1700" dirty="0"/>
              <a:t>Il attaque l’Inde moghole</a:t>
            </a:r>
          </a:p>
          <a:p>
            <a:r>
              <a:rPr lang="fr-FR" sz="1700" dirty="0"/>
              <a:t>Il met à sac Delhi, avant de se retirer</a:t>
            </a:r>
          </a:p>
          <a:p>
            <a:r>
              <a:rPr lang="fr-FR" sz="1700" dirty="0"/>
              <a:t>NB : Le 2</a:t>
            </a:r>
            <a:r>
              <a:rPr lang="fr-FR" sz="1700" baseline="30000" dirty="0"/>
              <a:t>ème</a:t>
            </a:r>
            <a:r>
              <a:rPr lang="fr-FR" sz="1700" dirty="0"/>
              <a:t> sac après celui de Tamerlan, en 1399…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036081E-809D-8F44-6A5D-498245CFF608}"/>
              </a:ext>
            </a:extLst>
          </p:cNvPr>
          <p:cNvCxnSpPr>
            <a:cxnSpLocks/>
          </p:cNvCxnSpPr>
          <p:nvPr/>
        </p:nvCxnSpPr>
        <p:spPr>
          <a:xfrm flipH="1" flipV="1">
            <a:off x="6084700" y="1675242"/>
            <a:ext cx="780389" cy="1065552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2D0F74D-FEDB-8A35-50BB-8D4C5E5A55FB}"/>
              </a:ext>
            </a:extLst>
          </p:cNvPr>
          <p:cNvCxnSpPr>
            <a:cxnSpLocks/>
          </p:cNvCxnSpPr>
          <p:nvPr/>
        </p:nvCxnSpPr>
        <p:spPr>
          <a:xfrm flipV="1">
            <a:off x="6926915" y="2039690"/>
            <a:ext cx="87435" cy="679287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9FBCA4-B47D-A642-5ABD-A78CD753CC41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7014350" y="2782259"/>
            <a:ext cx="2301674" cy="11205"/>
          </a:xfrm>
          <a:prstGeom prst="straightConnector1">
            <a:avLst/>
          </a:prstGeom>
          <a:ln w="57150">
            <a:solidFill>
              <a:srgbClr val="003F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12EBE27-4D8D-181C-18F2-45078F964979}"/>
              </a:ext>
            </a:extLst>
          </p:cNvPr>
          <p:cNvSpPr/>
          <p:nvPr/>
        </p:nvSpPr>
        <p:spPr>
          <a:xfrm>
            <a:off x="6757854" y="2658797"/>
            <a:ext cx="329192" cy="2974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FA24158-F0EE-2A64-E1EF-04D2A1ED849B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6168CB4-9CB0-0BCF-3015-BB2CC06A25D4}"/>
              </a:ext>
            </a:extLst>
          </p:cNvPr>
          <p:cNvSpPr/>
          <p:nvPr/>
        </p:nvSpPr>
        <p:spPr>
          <a:xfrm>
            <a:off x="4066315" y="2412517"/>
            <a:ext cx="277511" cy="25474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E7443DA-B8E0-1777-9B9A-8C7FB6E30725}"/>
              </a:ext>
            </a:extLst>
          </p:cNvPr>
          <p:cNvSpPr/>
          <p:nvPr/>
        </p:nvSpPr>
        <p:spPr>
          <a:xfrm>
            <a:off x="8097347" y="1868899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7EFA741-6F00-8695-3F8A-2A6E5E55FAA9}"/>
              </a:ext>
            </a:extLst>
          </p:cNvPr>
          <p:cNvSpPr/>
          <p:nvPr/>
        </p:nvSpPr>
        <p:spPr>
          <a:xfrm>
            <a:off x="4510797" y="1204937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E89009D-28BB-F849-2230-768691BA0C58}"/>
              </a:ext>
            </a:extLst>
          </p:cNvPr>
          <p:cNvSpPr/>
          <p:nvPr/>
        </p:nvSpPr>
        <p:spPr>
          <a:xfrm>
            <a:off x="407766" y="1943625"/>
            <a:ext cx="221937" cy="22322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9C1B2C4-4A3E-F649-98DD-B16DE311E62F}"/>
              </a:ext>
            </a:extLst>
          </p:cNvPr>
          <p:cNvSpPr/>
          <p:nvPr/>
        </p:nvSpPr>
        <p:spPr>
          <a:xfrm>
            <a:off x="6502224" y="174174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0C2D9DC-3F01-93CD-5804-728E265F861D}"/>
              </a:ext>
            </a:extLst>
          </p:cNvPr>
          <p:cNvSpPr/>
          <p:nvPr/>
        </p:nvSpPr>
        <p:spPr>
          <a:xfrm>
            <a:off x="6926915" y="189071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A1EF7D-5E50-5D8C-EEE6-FD792188F95C}"/>
              </a:ext>
            </a:extLst>
          </p:cNvPr>
          <p:cNvSpPr/>
          <p:nvPr/>
        </p:nvSpPr>
        <p:spPr>
          <a:xfrm>
            <a:off x="7351607" y="174174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63CD9C-CB54-EB12-870A-3BB95904C6E1}"/>
              </a:ext>
            </a:extLst>
          </p:cNvPr>
          <p:cNvSpPr/>
          <p:nvPr/>
        </p:nvSpPr>
        <p:spPr>
          <a:xfrm>
            <a:off x="5870006" y="15904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AB8D63C-8381-FAD1-6F16-3B1509B7170A}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6019267" y="286202"/>
            <a:ext cx="627837" cy="79157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91D0593-7350-CBF3-765A-9DAE24F58465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6677094" y="1890716"/>
            <a:ext cx="249821" cy="74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DA71CD3-E84D-2692-E7A4-138F2AD1163D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7101785" y="1868899"/>
            <a:ext cx="275431" cy="963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B78B317D-9C7B-4158-9983-4C2CD709DD6B}"/>
              </a:ext>
            </a:extLst>
          </p:cNvPr>
          <p:cNvSpPr/>
          <p:nvPr/>
        </p:nvSpPr>
        <p:spPr>
          <a:xfrm>
            <a:off x="6414789" y="57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5C76FE0-B9E7-32B8-C9AD-14E2F24748DE}"/>
              </a:ext>
            </a:extLst>
          </p:cNvPr>
          <p:cNvCxnSpPr>
            <a:cxnSpLocks/>
          </p:cNvCxnSpPr>
          <p:nvPr/>
        </p:nvCxnSpPr>
        <p:spPr>
          <a:xfrm>
            <a:off x="6502224" y="206003"/>
            <a:ext cx="174870" cy="84996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E300BB96-A700-1125-E32E-B3745E559A4D}"/>
              </a:ext>
            </a:extLst>
          </p:cNvPr>
          <p:cNvSpPr/>
          <p:nvPr/>
        </p:nvSpPr>
        <p:spPr>
          <a:xfrm>
            <a:off x="5398032" y="156239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E43158C-C629-472F-E29D-F84B18FBC125}"/>
              </a:ext>
            </a:extLst>
          </p:cNvPr>
          <p:cNvCxnSpPr>
            <a:cxnSpLocks/>
            <a:stCxn id="39" idx="6"/>
            <a:endCxn id="44" idx="2"/>
          </p:cNvCxnSpPr>
          <p:nvPr/>
        </p:nvCxnSpPr>
        <p:spPr>
          <a:xfrm flipV="1">
            <a:off x="5572902" y="1622572"/>
            <a:ext cx="362537" cy="14311"/>
          </a:xfrm>
          <a:prstGeom prst="straightConnector1">
            <a:avLst/>
          </a:prstGeom>
          <a:ln w="57150">
            <a:solidFill>
              <a:srgbClr val="8E6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E066617A-1058-912C-A2B4-42709F6D7B9A}"/>
              </a:ext>
            </a:extLst>
          </p:cNvPr>
          <p:cNvSpPr/>
          <p:nvPr/>
        </p:nvSpPr>
        <p:spPr>
          <a:xfrm>
            <a:off x="5935439" y="1548085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824EF561-07D0-9ECF-25FF-615BE2FBAE8B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6589659" y="1055963"/>
            <a:ext cx="119271" cy="685779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22326FE0-A6A0-471A-EA39-FDF6148BEBF6}"/>
              </a:ext>
            </a:extLst>
          </p:cNvPr>
          <p:cNvSpPr/>
          <p:nvPr/>
        </p:nvSpPr>
        <p:spPr>
          <a:xfrm>
            <a:off x="6621495" y="10559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6058067-3D87-CF34-B19B-8127EEA80BAF}"/>
              </a:ext>
            </a:extLst>
          </p:cNvPr>
          <p:cNvSpPr/>
          <p:nvPr/>
        </p:nvSpPr>
        <p:spPr>
          <a:xfrm>
            <a:off x="9316024" y="2656218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E1B05C2-BA67-0261-67AF-09B4E8AE13E5}"/>
              </a:ext>
            </a:extLst>
          </p:cNvPr>
          <p:cNvSpPr/>
          <p:nvPr/>
        </p:nvSpPr>
        <p:spPr>
          <a:xfrm>
            <a:off x="4648512" y="4751199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DC0EBD5-D633-84F0-5F26-5E916DD98E17}"/>
              </a:ext>
            </a:extLst>
          </p:cNvPr>
          <p:cNvSpPr/>
          <p:nvPr/>
        </p:nvSpPr>
        <p:spPr>
          <a:xfrm>
            <a:off x="9962114" y="1966393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555830E-6C8A-A61A-761F-D55C377ECA77}"/>
              </a:ext>
            </a:extLst>
          </p:cNvPr>
          <p:cNvSpPr/>
          <p:nvPr/>
        </p:nvSpPr>
        <p:spPr>
          <a:xfrm>
            <a:off x="4632961" y="6296634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C99BCB1-6231-65B3-FC61-8F1AF5F924C2}"/>
              </a:ext>
            </a:extLst>
          </p:cNvPr>
          <p:cNvSpPr/>
          <p:nvPr/>
        </p:nvSpPr>
        <p:spPr>
          <a:xfrm>
            <a:off x="11511912" y="3354733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291319E-96E5-0AAB-2D55-00624E61B952}"/>
              </a:ext>
            </a:extLst>
          </p:cNvPr>
          <p:cNvSpPr/>
          <p:nvPr/>
        </p:nvSpPr>
        <p:spPr>
          <a:xfrm>
            <a:off x="3442745" y="5092699"/>
            <a:ext cx="275431" cy="2520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92578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270" y="178483"/>
            <a:ext cx="4746882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1722-1747 : … Après la mort de Nader Chah, Perse et Afghanistan se séparent</a:t>
            </a:r>
          </a:p>
          <a:p>
            <a:endParaRPr lang="fr-FR" sz="1700" dirty="0"/>
          </a:p>
          <a:p>
            <a:r>
              <a:rPr lang="fr-FR" sz="1700" dirty="0"/>
              <a:t>*1747 : </a:t>
            </a:r>
            <a:r>
              <a:rPr lang="fr-FR" sz="1700" u="sng" dirty="0"/>
              <a:t>Nader Chah</a:t>
            </a:r>
            <a:r>
              <a:rPr lang="fr-FR" sz="1700" dirty="0"/>
              <a:t> est assassiné…</a:t>
            </a:r>
          </a:p>
          <a:p>
            <a:endParaRPr lang="fr-FR" sz="1700" dirty="0"/>
          </a:p>
          <a:p>
            <a:r>
              <a:rPr lang="fr-FR" sz="1700" dirty="0"/>
              <a:t>*Après sa mort</a:t>
            </a:r>
          </a:p>
          <a:p>
            <a:r>
              <a:rPr lang="fr-FR" sz="1700" dirty="0"/>
              <a:t>Perse et Afghanistan se séparent…</a:t>
            </a:r>
          </a:p>
        </p:txBody>
      </p:sp>
      <p:pic>
        <p:nvPicPr>
          <p:cNvPr id="13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D4DA5273-5DF6-24B2-D3A4-D061B0232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3" y="110609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D101D4D-805B-468F-C519-D0BC943C41C9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2E2B032-8040-FA5F-5942-7FDAF985065A}"/>
              </a:ext>
            </a:extLst>
          </p:cNvPr>
          <p:cNvSpPr/>
          <p:nvPr/>
        </p:nvSpPr>
        <p:spPr>
          <a:xfrm>
            <a:off x="6757854" y="2658797"/>
            <a:ext cx="329192" cy="2974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1281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75199-70EF-493A-CFF9-E5EABF57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92B246-CD9F-9D96-7EB5-786621065C11}"/>
              </a:ext>
            </a:extLst>
          </p:cNvPr>
          <p:cNvSpPr/>
          <p:nvPr/>
        </p:nvSpPr>
        <p:spPr>
          <a:xfrm>
            <a:off x="119269" y="178483"/>
            <a:ext cx="480885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1747-1797 : Les Kadjars d’Agha Muhammad réunifient la Perse </a:t>
            </a:r>
          </a:p>
          <a:p>
            <a:endParaRPr lang="fr-FR" sz="1700" dirty="0"/>
          </a:p>
          <a:p>
            <a:r>
              <a:rPr lang="fr-FR" sz="1700" dirty="0"/>
              <a:t>a) 1747 : En Perse, l’anarchie et le morcèlement</a:t>
            </a:r>
          </a:p>
          <a:p>
            <a:r>
              <a:rPr lang="fr-FR" sz="1700" dirty="0"/>
              <a:t>Puis…</a:t>
            </a:r>
          </a:p>
          <a:p>
            <a:endParaRPr lang="fr-FR" sz="1700" dirty="0"/>
          </a:p>
          <a:p>
            <a:r>
              <a:rPr lang="fr-FR" sz="1700" dirty="0"/>
              <a:t>*1786 : A partir de Téhéran, nouvelle capitale…</a:t>
            </a:r>
          </a:p>
          <a:p>
            <a:r>
              <a:rPr lang="fr-FR" sz="1700" dirty="0"/>
              <a:t>Le Turcoman Kadjar </a:t>
            </a:r>
            <a:r>
              <a:rPr lang="fr-FR" sz="1700" u="sng" dirty="0"/>
              <a:t>Agha Mohammad</a:t>
            </a:r>
            <a:endParaRPr lang="fr-FR" sz="1700" dirty="0"/>
          </a:p>
          <a:p>
            <a:r>
              <a:rPr lang="fr-FR" sz="1700" dirty="0"/>
              <a:t>Réunifie la Perse</a:t>
            </a:r>
          </a:p>
          <a:p>
            <a:endParaRPr lang="fr-FR" sz="1700" dirty="0"/>
          </a:p>
          <a:p>
            <a:r>
              <a:rPr lang="fr-FR" sz="1700" dirty="0"/>
              <a:t>*1786 : Il s’empare d’Ispahan ; Puis…</a:t>
            </a:r>
          </a:p>
          <a:p>
            <a:endParaRPr lang="fr-FR" sz="1700" dirty="0"/>
          </a:p>
          <a:p>
            <a:r>
              <a:rPr lang="fr-FR" sz="1700" dirty="0"/>
              <a:t>*1794 : A Chiraz…</a:t>
            </a:r>
          </a:p>
          <a:p>
            <a:r>
              <a:rPr lang="fr-FR" sz="1700" dirty="0"/>
              <a:t>Agha Muhammad se proclame chah de Perse</a:t>
            </a:r>
          </a:p>
          <a:p>
            <a:r>
              <a:rPr lang="fr-FR" sz="1700" u="sng" dirty="0"/>
              <a:t>Naissance de la dynastie des Kadjars jusqu’en 1925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*1794 : Pour Agha Muhammad</a:t>
            </a:r>
          </a:p>
          <a:p>
            <a:r>
              <a:rPr lang="fr-FR" sz="1700" dirty="0"/>
              <a:t>Après le sud, reconquérir le nord…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EAD7F8F4-07BC-1348-F29B-2591B017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39" y="103706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5DD736D-2376-B674-22A3-AEA1C213E452}"/>
              </a:ext>
            </a:extLst>
          </p:cNvPr>
          <p:cNvSpPr/>
          <p:nvPr/>
        </p:nvSpPr>
        <p:spPr>
          <a:xfrm>
            <a:off x="6978886" y="331420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D45D415-420D-3C76-A21E-06300B4B1348}"/>
              </a:ext>
            </a:extLst>
          </p:cNvPr>
          <p:cNvCxnSpPr>
            <a:cxnSpLocks/>
          </p:cNvCxnSpPr>
          <p:nvPr/>
        </p:nvCxnSpPr>
        <p:spPr>
          <a:xfrm flipH="1">
            <a:off x="6867330" y="2182067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CF448C-3968-0416-8D56-288B22BA4EB8}"/>
              </a:ext>
            </a:extLst>
          </p:cNvPr>
          <p:cNvCxnSpPr>
            <a:cxnSpLocks/>
          </p:cNvCxnSpPr>
          <p:nvPr/>
        </p:nvCxnSpPr>
        <p:spPr>
          <a:xfrm>
            <a:off x="6867330" y="2845743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5D58761-D066-A9B6-1E75-075E826E360C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57DFBA-E014-949A-3B8C-475E56A14F72}"/>
              </a:ext>
            </a:extLst>
          </p:cNvPr>
          <p:cNvSpPr/>
          <p:nvPr/>
        </p:nvSpPr>
        <p:spPr>
          <a:xfrm>
            <a:off x="6757854" y="2658797"/>
            <a:ext cx="329192" cy="2974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0B08DCC-8211-1647-86E2-3C508D608DCF}"/>
              </a:ext>
            </a:extLst>
          </p:cNvPr>
          <p:cNvSpPr/>
          <p:nvPr/>
        </p:nvSpPr>
        <p:spPr>
          <a:xfrm>
            <a:off x="6767527" y="1969779"/>
            <a:ext cx="329192" cy="29747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00015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EAA1-5DFB-D91E-1FF7-A386C92D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A74DAF-8085-D34D-A41A-F77A966A45DD}"/>
              </a:ext>
            </a:extLst>
          </p:cNvPr>
          <p:cNvSpPr/>
          <p:nvPr/>
        </p:nvSpPr>
        <p:spPr>
          <a:xfrm>
            <a:off x="119270" y="178483"/>
            <a:ext cx="4746882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1747-1797 : Les Kadjars d’Agha Muhammad réunifient la Perse </a:t>
            </a:r>
          </a:p>
          <a:p>
            <a:endParaRPr lang="fr-FR" sz="1700" dirty="0"/>
          </a:p>
          <a:p>
            <a:r>
              <a:rPr lang="fr-FR" sz="1700" dirty="0"/>
              <a:t>*Au nord, deux directions…</a:t>
            </a:r>
          </a:p>
          <a:p>
            <a:endParaRPr lang="fr-FR" sz="1700" dirty="0"/>
          </a:p>
          <a:p>
            <a:r>
              <a:rPr lang="fr-FR" sz="1700" dirty="0"/>
              <a:t>a) 1795 : Au nord-ouest…</a:t>
            </a:r>
          </a:p>
          <a:p>
            <a:r>
              <a:rPr lang="fr-FR" sz="1700" u="sng" dirty="0"/>
              <a:t>Agha Mohammad</a:t>
            </a:r>
            <a:r>
              <a:rPr lang="fr-FR" sz="1700" dirty="0"/>
              <a:t> reconquiert la Géorgie orientale</a:t>
            </a:r>
          </a:p>
          <a:p>
            <a:r>
              <a:rPr lang="fr-FR" sz="1700" u="sng" dirty="0"/>
              <a:t>Passée sous protectorat russe depuis 1783</a:t>
            </a:r>
          </a:p>
          <a:p>
            <a:endParaRPr lang="fr-FR" sz="1700" dirty="0"/>
          </a:p>
          <a:p>
            <a:r>
              <a:rPr lang="fr-FR" sz="1700" dirty="0"/>
              <a:t>*Les Russes réagissent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b) 1796 : Au nord-est…</a:t>
            </a:r>
          </a:p>
          <a:p>
            <a:r>
              <a:rPr lang="fr-FR" sz="1700" dirty="0"/>
              <a:t>Agha Muhammad s’empare</a:t>
            </a:r>
          </a:p>
          <a:p>
            <a:r>
              <a:rPr lang="fr-FR" sz="1700" dirty="0"/>
              <a:t>De Meched, de Merv et du Khorassan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Mais il échoue à reprendre Hérat aux Afghans</a:t>
            </a:r>
          </a:p>
          <a:p>
            <a:r>
              <a:rPr lang="fr-FR" sz="1700" dirty="0"/>
              <a:t>Avant de mourir l’année suivante en 1797</a:t>
            </a:r>
          </a:p>
          <a:p>
            <a:endParaRPr lang="fr-FR" sz="1700" dirty="0"/>
          </a:p>
          <a:p>
            <a:r>
              <a:rPr lang="fr-FR" sz="1700" dirty="0"/>
              <a:t>*Et côté Afghanistan…</a:t>
            </a:r>
          </a:p>
        </p:txBody>
      </p:sp>
      <p:pic>
        <p:nvPicPr>
          <p:cNvPr id="2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E105FA8D-D167-8A25-F629-946727EA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39" y="103706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16962C0-DB92-173C-6EF7-BA81034328F3}"/>
              </a:ext>
            </a:extLst>
          </p:cNvPr>
          <p:cNvCxnSpPr>
            <a:cxnSpLocks/>
          </p:cNvCxnSpPr>
          <p:nvPr/>
        </p:nvCxnSpPr>
        <p:spPr>
          <a:xfrm flipV="1">
            <a:off x="6979884" y="1989153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EFAE5185-B9FD-D1E7-8923-C4EDD2282E6B}"/>
              </a:ext>
            </a:extLst>
          </p:cNvPr>
          <p:cNvSpPr/>
          <p:nvPr/>
        </p:nvSpPr>
        <p:spPr>
          <a:xfrm>
            <a:off x="6978886" y="3314208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C59B84D-7ACE-0F93-CC14-20B97147A33C}"/>
              </a:ext>
            </a:extLst>
          </p:cNvPr>
          <p:cNvCxnSpPr>
            <a:cxnSpLocks/>
          </p:cNvCxnSpPr>
          <p:nvPr/>
        </p:nvCxnSpPr>
        <p:spPr>
          <a:xfrm flipH="1">
            <a:off x="6867330" y="2182067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CC72B4-4F93-CF30-1AEC-FE025B82FB4C}"/>
              </a:ext>
            </a:extLst>
          </p:cNvPr>
          <p:cNvCxnSpPr>
            <a:cxnSpLocks/>
          </p:cNvCxnSpPr>
          <p:nvPr/>
        </p:nvCxnSpPr>
        <p:spPr>
          <a:xfrm>
            <a:off x="6867330" y="2845743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0A4549D0-8228-A2F8-A7AF-7746D71D1975}"/>
              </a:ext>
            </a:extLst>
          </p:cNvPr>
          <p:cNvSpPr/>
          <p:nvPr/>
        </p:nvSpPr>
        <p:spPr>
          <a:xfrm>
            <a:off x="8441209" y="15108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933331F-64D8-CD6C-2379-A9F4E15D5BC6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8325644" y="1637970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2D19B4CF-A788-9568-4BC2-8B4952D44DC8}"/>
              </a:ext>
            </a:extLst>
          </p:cNvPr>
          <p:cNvSpPr/>
          <p:nvPr/>
        </p:nvSpPr>
        <p:spPr>
          <a:xfrm>
            <a:off x="8528644" y="22750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1BB8E66-44CF-3C16-7891-124589ABCDB1}"/>
              </a:ext>
            </a:extLst>
          </p:cNvPr>
          <p:cNvCxnSpPr>
            <a:cxnSpLocks/>
          </p:cNvCxnSpPr>
          <p:nvPr/>
        </p:nvCxnSpPr>
        <p:spPr>
          <a:xfrm>
            <a:off x="8325644" y="1989153"/>
            <a:ext cx="228609" cy="307691"/>
          </a:xfrm>
          <a:prstGeom prst="straightConnector1">
            <a:avLst/>
          </a:prstGeom>
          <a:ln w="57150">
            <a:solidFill>
              <a:srgbClr val="8263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4599D14-A63F-17B0-EC38-0BCF616BE6A1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5946790" y="994608"/>
            <a:ext cx="883833" cy="10603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809D1330-D64F-EEE4-C801-2B3C1BD6AEAB}"/>
              </a:ext>
            </a:extLst>
          </p:cNvPr>
          <p:cNvSpPr/>
          <p:nvPr/>
        </p:nvSpPr>
        <p:spPr>
          <a:xfrm>
            <a:off x="6779895" y="2696769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88ABD60-21A7-6BFF-5971-C260AF54136E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848676" y="178483"/>
            <a:ext cx="19506" cy="598683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5A2B2CDF-6F28-75FF-B6F4-01C44245D3AC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B45994-FE89-4C68-8499-7838DA237EB6}"/>
              </a:ext>
            </a:extLst>
          </p:cNvPr>
          <p:cNvSpPr/>
          <p:nvPr/>
        </p:nvSpPr>
        <p:spPr>
          <a:xfrm>
            <a:off x="6767527" y="1969779"/>
            <a:ext cx="329192" cy="297471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00C5A8-780B-8BA2-DD9D-E143820F31D6}"/>
              </a:ext>
            </a:extLst>
          </p:cNvPr>
          <p:cNvSpPr/>
          <p:nvPr/>
        </p:nvSpPr>
        <p:spPr>
          <a:xfrm>
            <a:off x="8176383" y="186199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77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EBCE-37EE-2CB4-CC3E-5E0E4DE3A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826D7C-17C1-44CB-8356-8D13D3AC52FC}"/>
              </a:ext>
            </a:extLst>
          </p:cNvPr>
          <p:cNvSpPr/>
          <p:nvPr/>
        </p:nvSpPr>
        <p:spPr>
          <a:xfrm>
            <a:off x="89686" y="110609"/>
            <a:ext cx="484878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1747-1793 : Sous Ahmad Chah et </a:t>
            </a:r>
            <a:r>
              <a:rPr lang="fr-FR" sz="1700" b="1" dirty="0" err="1"/>
              <a:t>Timour</a:t>
            </a:r>
            <a:r>
              <a:rPr lang="fr-FR" sz="1700" b="1" dirty="0"/>
              <a:t>, naissance et apogée de l’Empire afghan des Durrani</a:t>
            </a:r>
          </a:p>
          <a:p>
            <a:endParaRPr lang="fr-FR" sz="1700" dirty="0"/>
          </a:p>
          <a:p>
            <a:r>
              <a:rPr lang="fr-FR" sz="1700" dirty="0"/>
              <a:t>b) L’Afghanistan-Baloutchistan…</a:t>
            </a:r>
          </a:p>
          <a:p>
            <a:endParaRPr lang="fr-FR" sz="1700" dirty="0"/>
          </a:p>
          <a:p>
            <a:r>
              <a:rPr lang="fr-FR" sz="1700" dirty="0"/>
              <a:t>*1747 : En Perse, l’anarchie ; Conséquence…</a:t>
            </a:r>
          </a:p>
          <a:p>
            <a:endParaRPr lang="fr-FR" sz="1700" dirty="0"/>
          </a:p>
          <a:p>
            <a:r>
              <a:rPr lang="fr-FR" sz="1700" dirty="0"/>
              <a:t>*1747 : A Kandahar, après la mort de Nader Chah</a:t>
            </a:r>
          </a:p>
          <a:p>
            <a:r>
              <a:rPr lang="fr-FR" sz="1700" dirty="0"/>
              <a:t>L’Afghan </a:t>
            </a:r>
            <a:r>
              <a:rPr lang="fr-FR" sz="1700" i="1" dirty="0"/>
              <a:t>Durrani</a:t>
            </a:r>
            <a:r>
              <a:rPr lang="fr-FR" sz="1700" dirty="0"/>
              <a:t> Ahmad Khan est élu</a:t>
            </a:r>
          </a:p>
          <a:p>
            <a:r>
              <a:rPr lang="fr-FR" sz="1700" dirty="0"/>
              <a:t>Chah du Khorassan et de l’</a:t>
            </a:r>
            <a:r>
              <a:rPr lang="fr-FR" sz="1700" i="1" dirty="0"/>
              <a:t>Afghanistan</a:t>
            </a:r>
            <a:r>
              <a:rPr lang="fr-FR" sz="1700" dirty="0"/>
              <a:t>, pays des Pachtounes : </a:t>
            </a:r>
            <a:r>
              <a:rPr lang="fr-FR" sz="1700" u="sng" dirty="0"/>
              <a:t>Naissance de l’Afghanistan</a:t>
            </a:r>
          </a:p>
          <a:p>
            <a:endParaRPr lang="fr-FR" sz="1700" dirty="0"/>
          </a:p>
          <a:p>
            <a:r>
              <a:rPr lang="fr-FR" sz="1700" dirty="0"/>
              <a:t>NB : Durrani (ex-</a:t>
            </a:r>
            <a:r>
              <a:rPr lang="fr-FR" sz="1700" dirty="0" err="1"/>
              <a:t>Abdali</a:t>
            </a:r>
            <a:r>
              <a:rPr lang="fr-FR" sz="1700" dirty="0"/>
              <a:t>), clan </a:t>
            </a:r>
            <a:r>
              <a:rPr lang="fr-FR" sz="1700" dirty="0" err="1"/>
              <a:t>Popalzai</a:t>
            </a:r>
            <a:r>
              <a:rPr lang="fr-FR" sz="1700" dirty="0"/>
              <a:t> ou </a:t>
            </a:r>
            <a:r>
              <a:rPr lang="fr-FR" sz="1700" dirty="0" err="1"/>
              <a:t>Sadozaï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*1747-72 : A partir de Kandahar, sous son règne</a:t>
            </a:r>
          </a:p>
          <a:p>
            <a:r>
              <a:rPr lang="fr-FR" sz="1700" dirty="0"/>
              <a:t>Expansion maximale de l’Empire afghan</a:t>
            </a:r>
          </a:p>
          <a:p>
            <a:endParaRPr lang="fr-FR" sz="1700" dirty="0"/>
          </a:p>
          <a:p>
            <a:r>
              <a:rPr lang="fr-FR" sz="1700" dirty="0"/>
              <a:t>*En trois temps…</a:t>
            </a:r>
          </a:p>
        </p:txBody>
      </p:sp>
      <p:pic>
        <p:nvPicPr>
          <p:cNvPr id="9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70987BB9-DDB2-1D69-E500-012BE0F2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3" y="110609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DC04524-0699-9125-082A-0B3ED8199217}"/>
              </a:ext>
            </a:extLst>
          </p:cNvPr>
          <p:cNvSpPr/>
          <p:nvPr/>
        </p:nvSpPr>
        <p:spPr>
          <a:xfrm>
            <a:off x="8211847" y="1868899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28390C-B201-895D-A275-201699ED857E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7015348" y="1996056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98E8432-9E0F-A8F0-B640-E9098377E8FE}"/>
              </a:ext>
            </a:extLst>
          </p:cNvPr>
          <p:cNvSpPr/>
          <p:nvPr/>
        </p:nvSpPr>
        <p:spPr>
          <a:xfrm>
            <a:off x="7014350" y="3321111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86403E4-26E6-813A-8507-FFAF769F1213}"/>
              </a:ext>
            </a:extLst>
          </p:cNvPr>
          <p:cNvCxnSpPr>
            <a:cxnSpLocks/>
          </p:cNvCxnSpPr>
          <p:nvPr/>
        </p:nvCxnSpPr>
        <p:spPr>
          <a:xfrm flipH="1">
            <a:off x="6902794" y="2188970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5F49808-83C6-A538-3107-4DC412B8ECB3}"/>
              </a:ext>
            </a:extLst>
          </p:cNvPr>
          <p:cNvCxnSpPr>
            <a:cxnSpLocks/>
          </p:cNvCxnSpPr>
          <p:nvPr/>
        </p:nvCxnSpPr>
        <p:spPr>
          <a:xfrm>
            <a:off x="6902794" y="2852646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3379C25-4BBE-C355-9C48-C077F0105AFF}"/>
              </a:ext>
            </a:extLst>
          </p:cNvPr>
          <p:cNvSpPr/>
          <p:nvPr/>
        </p:nvSpPr>
        <p:spPr>
          <a:xfrm>
            <a:off x="8476673" y="1517716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B7F0F78-48DD-4573-CA87-2B323C9B08BA}"/>
              </a:ext>
            </a:extLst>
          </p:cNvPr>
          <p:cNvCxnSpPr>
            <a:cxnSpLocks/>
            <a:stCxn id="10" idx="7"/>
            <a:endCxn id="19" idx="3"/>
          </p:cNvCxnSpPr>
          <p:nvPr/>
        </p:nvCxnSpPr>
        <p:spPr>
          <a:xfrm flipV="1">
            <a:off x="8361108" y="1644873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12AB9C98-1E2E-4412-E714-910DA8C2AA9B}"/>
              </a:ext>
            </a:extLst>
          </p:cNvPr>
          <p:cNvSpPr/>
          <p:nvPr/>
        </p:nvSpPr>
        <p:spPr>
          <a:xfrm>
            <a:off x="8564108" y="2281930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DDA8CDC-21BC-AFFA-D249-647EB879E703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5946790" y="994608"/>
            <a:ext cx="883833" cy="1054471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7D4FB12-6C1F-7008-8116-4E78A9C09C2C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896982F-D397-491D-EED5-526D83959F22}"/>
              </a:ext>
            </a:extLst>
          </p:cNvPr>
          <p:cNvSpPr/>
          <p:nvPr/>
        </p:nvSpPr>
        <p:spPr>
          <a:xfrm>
            <a:off x="6767527" y="1969779"/>
            <a:ext cx="329192" cy="297471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CAC00EE-686F-4648-B88B-A4A5D4944D4F}"/>
              </a:ext>
            </a:extLst>
          </p:cNvPr>
          <p:cNvSpPr/>
          <p:nvPr/>
        </p:nvSpPr>
        <p:spPr>
          <a:xfrm>
            <a:off x="6815359" y="2703672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1F4C856-EAD2-06F8-3BF7-CC5DBADE8A13}"/>
              </a:ext>
            </a:extLst>
          </p:cNvPr>
          <p:cNvSpPr/>
          <p:nvPr/>
        </p:nvSpPr>
        <p:spPr>
          <a:xfrm>
            <a:off x="9301764" y="2677115"/>
            <a:ext cx="274106" cy="2905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B8D435-3217-82C1-A8A8-DB7DCBABEA30}"/>
              </a:ext>
            </a:extLst>
          </p:cNvPr>
          <p:cNvSpPr/>
          <p:nvPr/>
        </p:nvSpPr>
        <p:spPr>
          <a:xfrm>
            <a:off x="4623022" y="1943386"/>
            <a:ext cx="274106" cy="2905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279903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5AD3-DC4A-B621-3AC7-038EDA6D4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466AEB93-34AE-3828-2EA1-79F8301E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3" y="110609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D777F0C-19C3-57A5-5C29-D02F20E744F5}"/>
              </a:ext>
            </a:extLst>
          </p:cNvPr>
          <p:cNvCxnSpPr>
            <a:cxnSpLocks/>
          </p:cNvCxnSpPr>
          <p:nvPr/>
        </p:nvCxnSpPr>
        <p:spPr>
          <a:xfrm flipV="1">
            <a:off x="7524320" y="6105847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57349E7-DB1A-9119-E942-9D4F60375CC0}"/>
              </a:ext>
            </a:extLst>
          </p:cNvPr>
          <p:cNvCxnSpPr>
            <a:cxnSpLocks/>
          </p:cNvCxnSpPr>
          <p:nvPr/>
        </p:nvCxnSpPr>
        <p:spPr>
          <a:xfrm flipH="1" flipV="1">
            <a:off x="6377154" y="4972221"/>
            <a:ext cx="962441" cy="1186649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4EAA240-63C0-DF35-4BB0-94E04A42C6DF}"/>
              </a:ext>
            </a:extLst>
          </p:cNvPr>
          <p:cNvSpPr/>
          <p:nvPr/>
        </p:nvSpPr>
        <p:spPr>
          <a:xfrm>
            <a:off x="6227893" y="4845064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85CEFDA0-88A9-9332-C981-86CFAC6DB97E}"/>
              </a:ext>
            </a:extLst>
          </p:cNvPr>
          <p:cNvCxnSpPr>
            <a:cxnSpLocks/>
            <a:endCxn id="20" idx="3"/>
          </p:cNvCxnSpPr>
          <p:nvPr/>
        </p:nvCxnSpPr>
        <p:spPr>
          <a:xfrm flipV="1">
            <a:off x="9532722" y="2183866"/>
            <a:ext cx="429931" cy="556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9336FD0-9D99-1E4A-3653-89D7D270EC66}"/>
              </a:ext>
            </a:extLst>
          </p:cNvPr>
          <p:cNvCxnSpPr>
            <a:cxnSpLocks/>
            <a:endCxn id="12" idx="4"/>
          </p:cNvCxnSpPr>
          <p:nvPr/>
        </p:nvCxnSpPr>
        <p:spPr>
          <a:xfrm flipV="1">
            <a:off x="9470896" y="1945404"/>
            <a:ext cx="0" cy="7735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2997C79-5CFC-F5E9-8AA3-5F0BB9C1F0B2}"/>
              </a:ext>
            </a:extLst>
          </p:cNvPr>
          <p:cNvCxnSpPr>
            <a:cxnSpLocks/>
          </p:cNvCxnSpPr>
          <p:nvPr/>
        </p:nvCxnSpPr>
        <p:spPr>
          <a:xfrm flipH="1" flipV="1">
            <a:off x="8738978" y="2356417"/>
            <a:ext cx="670092" cy="38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88CF403A-2DB9-6BB1-E49C-4F3025B6ED36}"/>
              </a:ext>
            </a:extLst>
          </p:cNvPr>
          <p:cNvCxnSpPr>
            <a:cxnSpLocks/>
          </p:cNvCxnSpPr>
          <p:nvPr/>
        </p:nvCxnSpPr>
        <p:spPr>
          <a:xfrm>
            <a:off x="10185210" y="2132956"/>
            <a:ext cx="174870" cy="218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708E8FA0-2FF4-9486-DA6E-3BB41176306E}"/>
              </a:ext>
            </a:extLst>
          </p:cNvPr>
          <p:cNvCxnSpPr>
            <a:cxnSpLocks/>
            <a:stCxn id="73" idx="5"/>
          </p:cNvCxnSpPr>
          <p:nvPr/>
        </p:nvCxnSpPr>
        <p:spPr>
          <a:xfrm>
            <a:off x="10510219" y="2253150"/>
            <a:ext cx="282549" cy="1072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29D2752-6B69-C862-2540-F943F7F8576D}"/>
              </a:ext>
            </a:extLst>
          </p:cNvPr>
          <p:cNvCxnSpPr>
            <a:cxnSpLocks/>
          </p:cNvCxnSpPr>
          <p:nvPr/>
        </p:nvCxnSpPr>
        <p:spPr>
          <a:xfrm flipV="1">
            <a:off x="10483732" y="1820464"/>
            <a:ext cx="218083" cy="3343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CB168A6B-6E1D-6D9F-8462-7DB798A03E2E}"/>
              </a:ext>
            </a:extLst>
          </p:cNvPr>
          <p:cNvSpPr/>
          <p:nvPr/>
        </p:nvSpPr>
        <p:spPr>
          <a:xfrm>
            <a:off x="11513643" y="3336796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7381F37-76E7-36F8-C5EA-D60E9339596D}"/>
              </a:ext>
            </a:extLst>
          </p:cNvPr>
          <p:cNvSpPr/>
          <p:nvPr/>
        </p:nvSpPr>
        <p:spPr>
          <a:xfrm>
            <a:off x="10360958" y="212599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CE1E3E6A-C346-9430-4615-2C9D36D83755}"/>
              </a:ext>
            </a:extLst>
          </p:cNvPr>
          <p:cNvCxnSpPr>
            <a:cxnSpLocks/>
            <a:endCxn id="72" idx="1"/>
          </p:cNvCxnSpPr>
          <p:nvPr/>
        </p:nvCxnSpPr>
        <p:spPr>
          <a:xfrm>
            <a:off x="10888997" y="2470898"/>
            <a:ext cx="664505" cy="9116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E2072AFA-D5BB-494B-0250-61C6C196B554}"/>
              </a:ext>
            </a:extLst>
          </p:cNvPr>
          <p:cNvSpPr/>
          <p:nvPr/>
        </p:nvSpPr>
        <p:spPr>
          <a:xfrm>
            <a:off x="10752909" y="2314653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39DB960-F135-7BE0-6D5C-1DD3D5E66E32}"/>
              </a:ext>
            </a:extLst>
          </p:cNvPr>
          <p:cNvSpPr/>
          <p:nvPr/>
        </p:nvSpPr>
        <p:spPr>
          <a:xfrm>
            <a:off x="7349450" y="6149787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3B94C8E-177E-336A-09BC-7793E73AE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3828" r="20231" b="15133"/>
          <a:stretch>
            <a:fillRect/>
          </a:stretch>
        </p:blipFill>
        <p:spPr>
          <a:xfrm>
            <a:off x="5552780" y="4220400"/>
            <a:ext cx="3186198" cy="25083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C980A3-A501-3640-FD44-740C546AB2B7}"/>
              </a:ext>
            </a:extLst>
          </p:cNvPr>
          <p:cNvSpPr/>
          <p:nvPr/>
        </p:nvSpPr>
        <p:spPr>
          <a:xfrm>
            <a:off x="89684" y="110609"/>
            <a:ext cx="493076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1747-1793 : Sous Ahmad Chah et </a:t>
            </a:r>
            <a:r>
              <a:rPr lang="fr-FR" sz="1600" b="1" dirty="0" err="1"/>
              <a:t>Timour</a:t>
            </a:r>
            <a:r>
              <a:rPr lang="fr-FR" sz="1600" b="1" dirty="0"/>
              <a:t>, naissance et apogée de l’Empire afghan des Durrani</a:t>
            </a:r>
          </a:p>
          <a:p>
            <a:endParaRPr lang="fr-FR" sz="1000" dirty="0"/>
          </a:p>
          <a:p>
            <a:r>
              <a:rPr lang="fr-FR" sz="1700" dirty="0"/>
              <a:t>a) 1747-48 : A l’ouest et au nord…</a:t>
            </a:r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- Il contrôle Hérat, revendiquée par la Perse</a:t>
            </a:r>
          </a:p>
          <a:p>
            <a:r>
              <a:rPr lang="fr-FR" sz="1700" dirty="0"/>
              <a:t>- Kaboul ; Et </a:t>
            </a:r>
            <a:r>
              <a:rPr lang="fr-FR" sz="1700" dirty="0" err="1"/>
              <a:t>Balkh</a:t>
            </a:r>
            <a:r>
              <a:rPr lang="fr-FR" sz="1700" dirty="0"/>
              <a:t> sur la rive sud de l’Amou Daria </a:t>
            </a:r>
          </a:p>
          <a:p>
            <a:r>
              <a:rPr lang="fr-FR" sz="1600" u="sng" dirty="0"/>
              <a:t>Reprise à Boukhara</a:t>
            </a:r>
          </a:p>
          <a:p>
            <a:endParaRPr lang="fr-FR" sz="1000" dirty="0"/>
          </a:p>
          <a:p>
            <a:r>
              <a:rPr lang="fr-FR" sz="1700" dirty="0"/>
              <a:t>b) 1753-56 : A l’est, comme son maître Nader Chah</a:t>
            </a:r>
          </a:p>
          <a:p>
            <a:r>
              <a:rPr lang="fr-FR" sz="1700" dirty="0"/>
              <a:t>Il s’empare de Peshawar dans la plaine de l’Indus</a:t>
            </a:r>
          </a:p>
          <a:p>
            <a:r>
              <a:rPr lang="fr-FR" sz="1700" dirty="0"/>
              <a:t>NB : Au sud, le Baloutchistan et le Sind</a:t>
            </a:r>
          </a:p>
          <a:p>
            <a:r>
              <a:rPr lang="fr-FR" sz="1700" dirty="0"/>
              <a:t>Indépendants mais sous suzeraineté afghane</a:t>
            </a:r>
          </a:p>
          <a:p>
            <a:endParaRPr lang="fr-FR" sz="1000" dirty="0"/>
          </a:p>
          <a:p>
            <a:r>
              <a:rPr lang="fr-FR" sz="1700" dirty="0"/>
              <a:t>*Puis comme Nader Chah en 1739</a:t>
            </a:r>
          </a:p>
          <a:p>
            <a:r>
              <a:rPr lang="fr-FR" sz="1700" dirty="0"/>
              <a:t>Ahmad Chah pénètre en Inde</a:t>
            </a:r>
          </a:p>
          <a:p>
            <a:r>
              <a:rPr lang="fr-FR" sz="1700" dirty="0"/>
              <a:t>Il soumet le Pendjab et le Cachemire</a:t>
            </a:r>
          </a:p>
          <a:p>
            <a:endParaRPr lang="fr-FR" sz="1000" dirty="0"/>
          </a:p>
          <a:p>
            <a:r>
              <a:rPr lang="fr-FR" sz="1700" dirty="0"/>
              <a:t>c) Jan. 1757 : il met à sac Delhi, le 3</a:t>
            </a:r>
            <a:r>
              <a:rPr lang="fr-FR" sz="1700" baseline="30000" dirty="0"/>
              <a:t>ème</a:t>
            </a:r>
            <a:r>
              <a:rPr lang="fr-FR" sz="1700" dirty="0"/>
              <a:t> </a:t>
            </a:r>
            <a:r>
              <a:rPr lang="fr-FR" sz="1600" dirty="0"/>
              <a:t>(1399 et 1739)</a:t>
            </a:r>
          </a:p>
          <a:p>
            <a:r>
              <a:rPr lang="fr-FR" sz="1400" u="sng" dirty="0">
                <a:solidFill>
                  <a:srgbClr val="FF0000"/>
                </a:solidFill>
              </a:rPr>
              <a:t>NB : Juin 1757 : Au Bengale, 1</a:t>
            </a:r>
            <a:r>
              <a:rPr lang="fr-FR" sz="1400" u="sng" baseline="30000" dirty="0">
                <a:solidFill>
                  <a:srgbClr val="FF0000"/>
                </a:solidFill>
              </a:rPr>
              <a:t>ère</a:t>
            </a:r>
            <a:r>
              <a:rPr lang="fr-FR" sz="1400" u="sng" dirty="0">
                <a:solidFill>
                  <a:srgbClr val="FF0000"/>
                </a:solidFill>
              </a:rPr>
              <a:t> victoire britannique de Plassey</a:t>
            </a:r>
          </a:p>
          <a:p>
            <a:endParaRPr lang="fr-FR" sz="1700" dirty="0"/>
          </a:p>
          <a:p>
            <a:r>
              <a:rPr lang="fr-FR" sz="1700" dirty="0"/>
              <a:t>*Epilogue indien…</a:t>
            </a:r>
          </a:p>
          <a:p>
            <a:r>
              <a:rPr lang="fr-FR" sz="1700" dirty="0"/>
              <a:t>*1758 : Les Marathes hindous reprennent Delhi</a:t>
            </a:r>
          </a:p>
          <a:p>
            <a:r>
              <a:rPr lang="fr-FR" sz="1700" dirty="0"/>
              <a:t>*1761 : A la (3</a:t>
            </a:r>
            <a:r>
              <a:rPr lang="fr-FR" sz="1700" baseline="30000" dirty="0"/>
              <a:t>ème</a:t>
            </a:r>
            <a:r>
              <a:rPr lang="fr-FR" sz="1700" dirty="0"/>
              <a:t>) bataille de Pānīpat</a:t>
            </a:r>
          </a:p>
          <a:p>
            <a:r>
              <a:rPr lang="fr-FR" sz="1700" dirty="0"/>
              <a:t>Ahmad Chad les vainc, puis se retire au Pendjab</a:t>
            </a:r>
          </a:p>
          <a:p>
            <a:r>
              <a:rPr lang="fr-FR" sz="1700" dirty="0"/>
              <a:t>*1771 : les Marathes reprennent définitivement Delhi</a:t>
            </a:r>
          </a:p>
          <a:p>
            <a:r>
              <a:rPr lang="fr-FR" sz="1700" dirty="0"/>
              <a:t>Et ils rétablissent l’empereur </a:t>
            </a:r>
            <a:r>
              <a:rPr lang="fr-FR" sz="1700" u="sng" dirty="0"/>
              <a:t>Shah Alam II</a:t>
            </a:r>
            <a:r>
              <a:rPr lang="fr-FR" sz="1700" dirty="0"/>
              <a:t> </a:t>
            </a:r>
            <a:r>
              <a:rPr lang="fr-FR" sz="1600" dirty="0"/>
              <a:t>(1760-1806)</a:t>
            </a:r>
            <a:endParaRPr lang="fr-FR" sz="1600" u="sng" dirty="0"/>
          </a:p>
          <a:p>
            <a:r>
              <a:rPr lang="fr-FR" sz="1700" u="sng" dirty="0">
                <a:solidFill>
                  <a:srgbClr val="FF0000"/>
                </a:solidFill>
              </a:rPr>
              <a:t>Crépuscule de l’Empire moghol</a:t>
            </a:r>
            <a:r>
              <a:rPr lang="fr-FR" sz="1700" dirty="0"/>
              <a:t>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F7F61BD-C5ED-AADD-297F-18F9CD467E67}"/>
              </a:ext>
            </a:extLst>
          </p:cNvPr>
          <p:cNvSpPr/>
          <p:nvPr/>
        </p:nvSpPr>
        <p:spPr>
          <a:xfrm>
            <a:off x="3518328" y="3627677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58F4E5-C484-6ED0-5EB0-AFDECF7BAA99}"/>
              </a:ext>
            </a:extLst>
          </p:cNvPr>
          <p:cNvSpPr/>
          <p:nvPr/>
        </p:nvSpPr>
        <p:spPr>
          <a:xfrm>
            <a:off x="3829287" y="3627677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7AE6F17-4EF4-14B7-22E3-48C9ADD82766}"/>
              </a:ext>
            </a:extLst>
          </p:cNvPr>
          <p:cNvSpPr/>
          <p:nvPr/>
        </p:nvSpPr>
        <p:spPr>
          <a:xfrm>
            <a:off x="4851830" y="4064154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5872FAE-84FB-4BAB-54C8-BF0C52A2FD95}"/>
              </a:ext>
            </a:extLst>
          </p:cNvPr>
          <p:cNvSpPr/>
          <p:nvPr/>
        </p:nvSpPr>
        <p:spPr>
          <a:xfrm>
            <a:off x="6931002" y="5447334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7CD71B1-E913-3550-F1D2-634B346D3864}"/>
              </a:ext>
            </a:extLst>
          </p:cNvPr>
          <p:cNvSpPr/>
          <p:nvPr/>
        </p:nvSpPr>
        <p:spPr>
          <a:xfrm>
            <a:off x="7021920" y="6056889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8888157-E137-F021-93B7-F51E30BA0F50}"/>
              </a:ext>
            </a:extLst>
          </p:cNvPr>
          <p:cNvSpPr/>
          <p:nvPr/>
        </p:nvSpPr>
        <p:spPr>
          <a:xfrm>
            <a:off x="8211847" y="1868899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0037CFD-22C4-24B7-AEC4-4436651500D7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7015348" y="1996056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D8DABC4-F432-E960-227A-E31FFF4EC95E}"/>
              </a:ext>
            </a:extLst>
          </p:cNvPr>
          <p:cNvSpPr/>
          <p:nvPr/>
        </p:nvSpPr>
        <p:spPr>
          <a:xfrm>
            <a:off x="7014350" y="3321111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AD20FFF-2328-763D-D6E9-C5D28A0977F5}"/>
              </a:ext>
            </a:extLst>
          </p:cNvPr>
          <p:cNvCxnSpPr>
            <a:cxnSpLocks/>
          </p:cNvCxnSpPr>
          <p:nvPr/>
        </p:nvCxnSpPr>
        <p:spPr>
          <a:xfrm flipH="1">
            <a:off x="6902794" y="2188970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528EFD3-AF93-10BB-B9AA-432E5E339B8C}"/>
              </a:ext>
            </a:extLst>
          </p:cNvPr>
          <p:cNvCxnSpPr>
            <a:cxnSpLocks/>
          </p:cNvCxnSpPr>
          <p:nvPr/>
        </p:nvCxnSpPr>
        <p:spPr>
          <a:xfrm>
            <a:off x="6902794" y="2852646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80E75933-23E6-7C5B-6D8E-95C36BF923CA}"/>
              </a:ext>
            </a:extLst>
          </p:cNvPr>
          <p:cNvSpPr/>
          <p:nvPr/>
        </p:nvSpPr>
        <p:spPr>
          <a:xfrm>
            <a:off x="8476673" y="1517716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E8AD413-1088-02F4-BB1B-6721F3AFDD0E}"/>
              </a:ext>
            </a:extLst>
          </p:cNvPr>
          <p:cNvCxnSpPr>
            <a:cxnSpLocks/>
            <a:stCxn id="3" idx="7"/>
            <a:endCxn id="34" idx="3"/>
          </p:cNvCxnSpPr>
          <p:nvPr/>
        </p:nvCxnSpPr>
        <p:spPr>
          <a:xfrm flipV="1">
            <a:off x="8361108" y="1644873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9B37DEE4-8D15-7316-80F0-D0426A7F9629}"/>
              </a:ext>
            </a:extLst>
          </p:cNvPr>
          <p:cNvSpPr/>
          <p:nvPr/>
        </p:nvSpPr>
        <p:spPr>
          <a:xfrm>
            <a:off x="9301764" y="2677115"/>
            <a:ext cx="274106" cy="29052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12BBFEB-C546-A1A4-562B-96A2B5B4B8CE}"/>
              </a:ext>
            </a:extLst>
          </p:cNvPr>
          <p:cNvCxnSpPr>
            <a:cxnSpLocks/>
          </p:cNvCxnSpPr>
          <p:nvPr/>
        </p:nvCxnSpPr>
        <p:spPr>
          <a:xfrm flipH="1" flipV="1">
            <a:off x="6361137" y="4906199"/>
            <a:ext cx="400326" cy="2705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BDA9D25B-2A2C-5BF0-20E8-2FDC0A645A24}"/>
              </a:ext>
            </a:extLst>
          </p:cNvPr>
          <p:cNvSpPr/>
          <p:nvPr/>
        </p:nvSpPr>
        <p:spPr>
          <a:xfrm>
            <a:off x="6209987" y="480990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59BF176-BFF8-63F0-1889-509C96832429}"/>
              </a:ext>
            </a:extLst>
          </p:cNvPr>
          <p:cNvCxnSpPr>
            <a:cxnSpLocks/>
            <a:endCxn id="24" idx="4"/>
          </p:cNvCxnSpPr>
          <p:nvPr/>
        </p:nvCxnSpPr>
        <p:spPr>
          <a:xfrm flipH="1" flipV="1">
            <a:off x="6848519" y="4616319"/>
            <a:ext cx="19216" cy="6495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A84B473-A2A4-7E77-B4C1-1B07D1A7B5E1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6848519" y="5080238"/>
            <a:ext cx="389597" cy="2219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17574124-9BE2-0881-0E01-8B80F368FA05}"/>
              </a:ext>
            </a:extLst>
          </p:cNvPr>
          <p:cNvCxnSpPr>
            <a:cxnSpLocks/>
          </p:cNvCxnSpPr>
          <p:nvPr/>
        </p:nvCxnSpPr>
        <p:spPr>
          <a:xfrm>
            <a:off x="7419211" y="4908643"/>
            <a:ext cx="152485" cy="13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1DFB18F9-CBC4-FAEF-9C4E-14460B48CF52}"/>
              </a:ext>
            </a:extLst>
          </p:cNvPr>
          <p:cNvCxnSpPr>
            <a:cxnSpLocks/>
          </p:cNvCxnSpPr>
          <p:nvPr/>
        </p:nvCxnSpPr>
        <p:spPr>
          <a:xfrm flipV="1">
            <a:off x="7720957" y="4789754"/>
            <a:ext cx="125819" cy="2018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10A16ABA-8286-71BE-D81C-433CB8CCE349}"/>
              </a:ext>
            </a:extLst>
          </p:cNvPr>
          <p:cNvCxnSpPr>
            <a:cxnSpLocks/>
          </p:cNvCxnSpPr>
          <p:nvPr/>
        </p:nvCxnSpPr>
        <p:spPr>
          <a:xfrm>
            <a:off x="7746566" y="5044243"/>
            <a:ext cx="224186" cy="1597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785925BC-1600-EA97-7F88-67ADD06D8DA5}"/>
              </a:ext>
            </a:extLst>
          </p:cNvPr>
          <p:cNvCxnSpPr>
            <a:cxnSpLocks/>
          </p:cNvCxnSpPr>
          <p:nvPr/>
        </p:nvCxnSpPr>
        <p:spPr>
          <a:xfrm>
            <a:off x="8055419" y="5313066"/>
            <a:ext cx="438068" cy="491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295ED41B-F30A-8CC1-B9EC-1856B0FCA1EA}"/>
              </a:ext>
            </a:extLst>
          </p:cNvPr>
          <p:cNvSpPr/>
          <p:nvPr/>
        </p:nvSpPr>
        <p:spPr>
          <a:xfrm>
            <a:off x="7930893" y="5158191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7DDD1CEF-333C-9478-B9AB-0137C2903A06}"/>
              </a:ext>
            </a:extLst>
          </p:cNvPr>
          <p:cNvSpPr/>
          <p:nvPr/>
        </p:nvSpPr>
        <p:spPr>
          <a:xfrm>
            <a:off x="7571696" y="49697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AA1387B2-2648-DF49-CFEF-1FB356CB1A1D}"/>
              </a:ext>
            </a:extLst>
          </p:cNvPr>
          <p:cNvSpPr/>
          <p:nvPr/>
        </p:nvSpPr>
        <p:spPr>
          <a:xfrm>
            <a:off x="7806917" y="4523026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A427F1C1-3F89-6E15-A140-4C088D916A8F}"/>
              </a:ext>
            </a:extLst>
          </p:cNvPr>
          <p:cNvSpPr/>
          <p:nvPr/>
        </p:nvSpPr>
        <p:spPr>
          <a:xfrm>
            <a:off x="6721321" y="5134187"/>
            <a:ext cx="274106" cy="29052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D33391C-09AD-7130-3BCC-699CE75026DA}"/>
              </a:ext>
            </a:extLst>
          </p:cNvPr>
          <p:cNvSpPr/>
          <p:nvPr/>
        </p:nvSpPr>
        <p:spPr>
          <a:xfrm>
            <a:off x="9698249" y="3092035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04A256C3-89E7-F221-1B27-D868686224A8}"/>
              </a:ext>
            </a:extLst>
          </p:cNvPr>
          <p:cNvSpPr/>
          <p:nvPr/>
        </p:nvSpPr>
        <p:spPr>
          <a:xfrm>
            <a:off x="9822369" y="3691214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0D1CD054-8B9C-20EE-45D2-5D759C9F2E79}"/>
              </a:ext>
            </a:extLst>
          </p:cNvPr>
          <p:cNvSpPr/>
          <p:nvPr/>
        </p:nvSpPr>
        <p:spPr>
          <a:xfrm>
            <a:off x="8453628" y="5758535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3D5EBC8-AF59-7887-100D-C524218D62CC}"/>
              </a:ext>
            </a:extLst>
          </p:cNvPr>
          <p:cNvCxnSpPr>
            <a:cxnSpLocks/>
          </p:cNvCxnSpPr>
          <p:nvPr/>
        </p:nvCxnSpPr>
        <p:spPr>
          <a:xfrm flipH="1" flipV="1">
            <a:off x="5946790" y="994608"/>
            <a:ext cx="919297" cy="106720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81620672-BAB0-2C68-A7FD-799DEDCAE9A3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DBA0C8C-5844-CC9C-CFA0-33ECB445CF8B}"/>
              </a:ext>
            </a:extLst>
          </p:cNvPr>
          <p:cNvSpPr/>
          <p:nvPr/>
        </p:nvSpPr>
        <p:spPr>
          <a:xfrm>
            <a:off x="6767527" y="1969779"/>
            <a:ext cx="329192" cy="297471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C2F57F4-9BBF-A23F-B300-E6609D9AACE2}"/>
              </a:ext>
            </a:extLst>
          </p:cNvPr>
          <p:cNvSpPr/>
          <p:nvPr/>
        </p:nvSpPr>
        <p:spPr>
          <a:xfrm>
            <a:off x="6815359" y="2703672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22EF8A0-E2CB-3602-1A33-02B71B6A1F53}"/>
              </a:ext>
            </a:extLst>
          </p:cNvPr>
          <p:cNvSpPr/>
          <p:nvPr/>
        </p:nvSpPr>
        <p:spPr>
          <a:xfrm>
            <a:off x="9334807" y="1632913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0ED6DA0-4FC3-FB62-69A1-FD60EEACDF4A}"/>
              </a:ext>
            </a:extLst>
          </p:cNvPr>
          <p:cNvSpPr/>
          <p:nvPr/>
        </p:nvSpPr>
        <p:spPr>
          <a:xfrm>
            <a:off x="4781859" y="1279068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43BE5B6-CBC4-529D-1AAD-CE4ED6F5D603}"/>
              </a:ext>
            </a:extLst>
          </p:cNvPr>
          <p:cNvSpPr/>
          <p:nvPr/>
        </p:nvSpPr>
        <p:spPr>
          <a:xfrm>
            <a:off x="9922794" y="1917138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C19C270-EE82-6B4F-F9C3-45B9E6A3648C}"/>
              </a:ext>
            </a:extLst>
          </p:cNvPr>
          <p:cNvSpPr/>
          <p:nvPr/>
        </p:nvSpPr>
        <p:spPr>
          <a:xfrm>
            <a:off x="6712430" y="4303828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A75659D-5836-7A93-93E2-5702100719F9}"/>
              </a:ext>
            </a:extLst>
          </p:cNvPr>
          <p:cNvSpPr/>
          <p:nvPr/>
        </p:nvSpPr>
        <p:spPr>
          <a:xfrm>
            <a:off x="7198257" y="4813510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15AC6DE-6E7A-7055-DF88-3BC5188298F3}"/>
              </a:ext>
            </a:extLst>
          </p:cNvPr>
          <p:cNvSpPr/>
          <p:nvPr/>
        </p:nvSpPr>
        <p:spPr>
          <a:xfrm rot="4422156">
            <a:off x="8910324" y="1116829"/>
            <a:ext cx="1985648" cy="27361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5A65624-EBAD-420B-302E-1126F4457F50}"/>
              </a:ext>
            </a:extLst>
          </p:cNvPr>
          <p:cNvSpPr/>
          <p:nvPr/>
        </p:nvSpPr>
        <p:spPr>
          <a:xfrm>
            <a:off x="8564108" y="22819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45AF014-4B6F-7B48-81FC-5FED1C9A7300}"/>
              </a:ext>
            </a:extLst>
          </p:cNvPr>
          <p:cNvSpPr/>
          <p:nvPr/>
        </p:nvSpPr>
        <p:spPr>
          <a:xfrm>
            <a:off x="10645293" y="1510444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771A107-D69B-D8B2-EC94-D523C0765BD1}"/>
              </a:ext>
            </a:extLst>
          </p:cNvPr>
          <p:cNvSpPr/>
          <p:nvPr/>
        </p:nvSpPr>
        <p:spPr>
          <a:xfrm>
            <a:off x="4497135" y="1279712"/>
            <a:ext cx="272177" cy="31249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64789EF-DB2E-798C-6BA3-0184D1EE9459}"/>
              </a:ext>
            </a:extLst>
          </p:cNvPr>
          <p:cNvSpPr/>
          <p:nvPr/>
        </p:nvSpPr>
        <p:spPr>
          <a:xfrm>
            <a:off x="4536515" y="228193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288FF59-A97D-E176-89B1-DC7F824D27CA}"/>
              </a:ext>
            </a:extLst>
          </p:cNvPr>
          <p:cNvSpPr/>
          <p:nvPr/>
        </p:nvSpPr>
        <p:spPr>
          <a:xfrm>
            <a:off x="3677364" y="2449455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FF85CE-23B1-78D4-34C6-5ECF7EA53787}"/>
              </a:ext>
            </a:extLst>
          </p:cNvPr>
          <p:cNvSpPr/>
          <p:nvPr/>
        </p:nvSpPr>
        <p:spPr>
          <a:xfrm>
            <a:off x="3981080" y="2449455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97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B80C8-E248-6355-3CFF-BD7D60BE0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9B2F7495-D087-0A39-DBC4-4BE7A06D480B}"/>
              </a:ext>
            </a:extLst>
          </p:cNvPr>
          <p:cNvSpPr/>
          <p:nvPr/>
        </p:nvSpPr>
        <p:spPr>
          <a:xfrm>
            <a:off x="152200" y="205422"/>
            <a:ext cx="11887600" cy="644715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fr-FR" altLang="fr-FR" sz="1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endParaRPr lang="fr-FR" sz="1600" b="1" kern="0" dirty="0">
              <a:solidFill>
                <a:sysClr val="windowText" lastClr="000000"/>
              </a:solidFill>
              <a:ea typeface="Times New Roman" panose="02020603050405020304" pitchFamily="18" charset="0"/>
            </a:endParaRPr>
          </a:p>
          <a:p>
            <a:pPr algn="ctr"/>
            <a:endParaRPr lang="fr-FR" sz="1600" b="1" kern="0" dirty="0">
              <a:solidFill>
                <a:sysClr val="windowText" lastClr="00000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1800-1907 : En Orient, le Grand Jeu russo-britannique</a:t>
            </a:r>
          </a:p>
          <a:p>
            <a:pPr algn="ctr"/>
            <a:r>
              <a:rPr lang="fr-FR" sz="1600" b="1" kern="0" dirty="0">
                <a:ea typeface="Times New Roman" panose="02020603050405020304" pitchFamily="18" charset="0"/>
              </a:rPr>
              <a:t>Empire ottoman et Balkans ; Caucase et Perse ; Afghanistan ; Inde britannique ; En Asie centrale, Turkestan russe et Xinjiang chinois </a:t>
            </a:r>
          </a:p>
          <a:p>
            <a:pPr algn="ctr"/>
            <a:endParaRPr lang="fr-FR" sz="1600" b="1" kern="0" dirty="0"/>
          </a:p>
          <a:p>
            <a:r>
              <a:rPr lang="fr-FR" altLang="fr-FR" sz="1600" b="1" dirty="0">
                <a:cs typeface="Arial" panose="020B0604020202020204" pitchFamily="34" charset="0"/>
              </a:rPr>
              <a:t>1206-1818 : L’Orient avant l’impérialisme européen</a:t>
            </a:r>
            <a:endParaRPr lang="fr-FR" sz="1600" b="1" spc="-1" dirty="0">
              <a:latin typeface="Arial"/>
            </a:endParaRPr>
          </a:p>
          <a:p>
            <a:endParaRPr lang="fr-FR" sz="1600" b="1" dirty="0"/>
          </a:p>
          <a:p>
            <a:r>
              <a:rPr lang="fr-FR" sz="1600" b="1" dirty="0">
                <a:solidFill>
                  <a:srgbClr val="FF0000"/>
                </a:solidFill>
              </a:rPr>
              <a:t>A) 1206-1368 : Le XIIIe siècle : L’Empire mongol unifie l’Orient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1206-1227 : Conquêtes de Gengis Khan ; A sa mort, nouvelles conquêtes : quatre </a:t>
            </a:r>
            <a:r>
              <a:rPr lang="fr-FR" sz="1600" i="1" dirty="0" err="1">
                <a:solidFill>
                  <a:srgbClr val="FF0000"/>
                </a:solidFill>
              </a:rPr>
              <a:t>ulus</a:t>
            </a:r>
            <a:r>
              <a:rPr lang="fr-FR" sz="1600" dirty="0">
                <a:solidFill>
                  <a:srgbClr val="FF0000"/>
                </a:solidFill>
              </a:rPr>
              <a:t>, ou royaumes, apparaissent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1234-1368 : L’Empire chinois des Yuan, incluant la steppe mongole au nord et le Tibet au sud-ouest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1256-1335 : L’</a:t>
            </a:r>
            <a:r>
              <a:rPr lang="fr-FR" sz="1600" dirty="0" err="1">
                <a:solidFill>
                  <a:srgbClr val="FF0000"/>
                </a:solidFill>
              </a:rPr>
              <a:t>Ilkhanat</a:t>
            </a:r>
            <a:r>
              <a:rPr lang="fr-FR" sz="1600" dirty="0">
                <a:solidFill>
                  <a:srgbClr val="FF0000"/>
                </a:solidFill>
              </a:rPr>
              <a:t> de Perse-Mésopotamie ; Dans le monde arabe, seule l’Egypte des Mamelouks résiste et Le Caire supplante Bagdad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1243(-1502) : Au nord de la mer Caspienne, la Horde d’or de la steppe, incluant les principautés russes vassales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1220-1334 : Au centre de l’Asie, le </a:t>
            </a:r>
            <a:r>
              <a:rPr lang="fr-FR" sz="1600" dirty="0" err="1">
                <a:solidFill>
                  <a:srgbClr val="FF0000"/>
                </a:solidFill>
              </a:rPr>
              <a:t>Djaghataï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1206(-1398) : En Inde du Nord, naissance du sultanat de Delhi, qui comme l’Egypte des Mamelouks, échappe malgré des attaques, à la </a:t>
            </a:r>
            <a:r>
              <a:rPr lang="fr-FR" sz="1600" i="1" dirty="0">
                <a:solidFill>
                  <a:srgbClr val="FF0000"/>
                </a:solidFill>
              </a:rPr>
              <a:t>tornade mongole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D91E4F97-4E67-4908-74A3-B0373500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15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3F99-35BE-E233-4D81-C577B5CFA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AD72E1-73E8-B587-7B1E-9B8FBDEAD40B}"/>
              </a:ext>
            </a:extLst>
          </p:cNvPr>
          <p:cNvSpPr/>
          <p:nvPr/>
        </p:nvSpPr>
        <p:spPr>
          <a:xfrm>
            <a:off x="89686" y="110609"/>
            <a:ext cx="4848782" cy="28161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1747-1793 : Sous Ahmad Chah et </a:t>
            </a:r>
            <a:r>
              <a:rPr lang="fr-FR" sz="1600" b="1" dirty="0" err="1"/>
              <a:t>Timour</a:t>
            </a:r>
            <a:r>
              <a:rPr lang="fr-FR" sz="1600" b="1" dirty="0"/>
              <a:t>, naissance et apogée de l’Empire afghan des Durrani</a:t>
            </a:r>
          </a:p>
          <a:p>
            <a:endParaRPr lang="fr-FR" sz="1600" dirty="0"/>
          </a:p>
          <a:p>
            <a:r>
              <a:rPr lang="fr-FR" sz="1700" dirty="0"/>
              <a:t>*1772 : Mort d’Ahmad Chah</a:t>
            </a:r>
          </a:p>
          <a:p>
            <a:r>
              <a:rPr lang="fr-FR" sz="1700" dirty="0"/>
              <a:t>Son fils </a:t>
            </a:r>
            <a:r>
              <a:rPr lang="fr-FR" sz="1700" dirty="0" err="1"/>
              <a:t>Timour</a:t>
            </a:r>
            <a:r>
              <a:rPr lang="fr-FR" sz="1700" dirty="0"/>
              <a:t> lui succède</a:t>
            </a:r>
          </a:p>
          <a:p>
            <a:endParaRPr lang="fr-FR" sz="1700" dirty="0"/>
          </a:p>
          <a:p>
            <a:r>
              <a:rPr lang="fr-FR" sz="1700" dirty="0"/>
              <a:t>*1772-93 : Sous son règne, </a:t>
            </a:r>
            <a:r>
              <a:rPr lang="fr-FR" sz="1700" dirty="0" err="1"/>
              <a:t>Timour</a:t>
            </a:r>
            <a:r>
              <a:rPr lang="fr-FR" sz="1700" dirty="0"/>
              <a:t> parvient</a:t>
            </a:r>
          </a:p>
          <a:p>
            <a:r>
              <a:rPr lang="fr-FR" sz="1700" dirty="0"/>
              <a:t>A maintenir une certaine unité de l’Empire afghan</a:t>
            </a:r>
          </a:p>
          <a:p>
            <a:r>
              <a:rPr lang="fr-FR" sz="1700" dirty="0"/>
              <a:t>Kaboul devient la capitale définitive de l’Afghanistan</a:t>
            </a:r>
          </a:p>
          <a:p>
            <a:endParaRPr lang="fr-FR" sz="1000" dirty="0"/>
          </a:p>
          <a:p>
            <a:r>
              <a:rPr lang="fr-FR" sz="1700" dirty="0"/>
              <a:t>*Perse et Afghanistan, bilan…</a:t>
            </a:r>
          </a:p>
        </p:txBody>
      </p:sp>
      <p:pic>
        <p:nvPicPr>
          <p:cNvPr id="9" name="Picture 2" descr="C:\Users\Christophe\Pictures\My Scans\2015-12 (déc.)\scan0003.jpg">
            <a:extLst>
              <a:ext uri="{FF2B5EF4-FFF2-40B4-BE49-F238E27FC236}">
                <a16:creationId xmlns:a16="http://schemas.microsoft.com/office/drawing/2014/main" id="{EA9DBC80-0361-42A1-B884-92F0F212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03" y="110609"/>
            <a:ext cx="7076410" cy="44916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156B04D9-8BA1-1CE2-D1A9-1D94F85E3565}"/>
              </a:ext>
            </a:extLst>
          </p:cNvPr>
          <p:cNvSpPr/>
          <p:nvPr/>
        </p:nvSpPr>
        <p:spPr>
          <a:xfrm>
            <a:off x="8211847" y="1868899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C8619CB-36C8-291F-89AA-EB80F9D08868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7015348" y="1996056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08B52AB-3C71-124A-AEAF-E3D63BA17CEA}"/>
              </a:ext>
            </a:extLst>
          </p:cNvPr>
          <p:cNvSpPr/>
          <p:nvPr/>
        </p:nvSpPr>
        <p:spPr>
          <a:xfrm>
            <a:off x="7014350" y="3321111"/>
            <a:ext cx="174870" cy="148974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9103246-C4A6-1505-8545-E63AE478E4D1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6902794" y="2188970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17A6F841-2EAE-8573-4DC1-704059852DBD}"/>
              </a:ext>
            </a:extLst>
          </p:cNvPr>
          <p:cNvSpPr/>
          <p:nvPr/>
        </p:nvSpPr>
        <p:spPr>
          <a:xfrm>
            <a:off x="6815359" y="2703672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7823695-B88F-7C81-1E44-E4E20942046B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6902794" y="2852646"/>
            <a:ext cx="173381" cy="46846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90A6FFDF-84CC-FF86-76A3-E341BA824074}"/>
              </a:ext>
            </a:extLst>
          </p:cNvPr>
          <p:cNvSpPr/>
          <p:nvPr/>
        </p:nvSpPr>
        <p:spPr>
          <a:xfrm>
            <a:off x="8476673" y="1517716"/>
            <a:ext cx="174870" cy="14897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932A190-E61B-272B-03E2-2FC508664974}"/>
              </a:ext>
            </a:extLst>
          </p:cNvPr>
          <p:cNvCxnSpPr>
            <a:cxnSpLocks/>
            <a:stCxn id="21" idx="7"/>
            <a:endCxn id="36" idx="3"/>
          </p:cNvCxnSpPr>
          <p:nvPr/>
        </p:nvCxnSpPr>
        <p:spPr>
          <a:xfrm flipV="1">
            <a:off x="8361108" y="1644873"/>
            <a:ext cx="141174" cy="245843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22231187-6D64-919F-DBE0-5DFFD1C5A6C4}"/>
              </a:ext>
            </a:extLst>
          </p:cNvPr>
          <p:cNvSpPr/>
          <p:nvPr/>
        </p:nvSpPr>
        <p:spPr>
          <a:xfrm>
            <a:off x="9386244" y="16594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757F387-617F-CDFC-5E27-6E056D59C1E6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9532722" y="2158060"/>
            <a:ext cx="438911" cy="582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F2D0FB5-D647-F62A-AA92-173C0B0DE7BA}"/>
              </a:ext>
            </a:extLst>
          </p:cNvPr>
          <p:cNvCxnSpPr>
            <a:cxnSpLocks/>
            <a:endCxn id="47" idx="4"/>
          </p:cNvCxnSpPr>
          <p:nvPr/>
        </p:nvCxnSpPr>
        <p:spPr>
          <a:xfrm flipV="1">
            <a:off x="9470896" y="1808388"/>
            <a:ext cx="2783" cy="9105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2D1D3C43-C8D1-2731-C7B6-264CB85E232B}"/>
              </a:ext>
            </a:extLst>
          </p:cNvPr>
          <p:cNvCxnSpPr>
            <a:cxnSpLocks/>
          </p:cNvCxnSpPr>
          <p:nvPr/>
        </p:nvCxnSpPr>
        <p:spPr>
          <a:xfrm flipH="1" flipV="1">
            <a:off x="8738978" y="2356417"/>
            <a:ext cx="670092" cy="38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3388E38-F5FD-24BC-3665-23F834B06594}"/>
              </a:ext>
            </a:extLst>
          </p:cNvPr>
          <p:cNvCxnSpPr>
            <a:cxnSpLocks/>
          </p:cNvCxnSpPr>
          <p:nvPr/>
        </p:nvCxnSpPr>
        <p:spPr>
          <a:xfrm>
            <a:off x="10185210" y="2132956"/>
            <a:ext cx="174870" cy="218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0E7B4B9D-8BD3-E503-95ED-8FD2920DE8BD}"/>
              </a:ext>
            </a:extLst>
          </p:cNvPr>
          <p:cNvSpPr/>
          <p:nvPr/>
        </p:nvSpPr>
        <p:spPr>
          <a:xfrm>
            <a:off x="11513643" y="3336796"/>
            <a:ext cx="272177" cy="3124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F7F1ABB-06FC-E7AD-C3C3-D60AE6103A26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10888997" y="2470898"/>
            <a:ext cx="664505" cy="91166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6F8A503-740C-FC9B-4EBF-6B6BEBA82700}"/>
              </a:ext>
            </a:extLst>
          </p:cNvPr>
          <p:cNvCxnSpPr>
            <a:cxnSpLocks/>
          </p:cNvCxnSpPr>
          <p:nvPr/>
        </p:nvCxnSpPr>
        <p:spPr>
          <a:xfrm flipV="1">
            <a:off x="2371902" y="5049293"/>
            <a:ext cx="1222108" cy="118427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7A009CB-58E4-74B4-C359-2ADDA6EC69B2}"/>
              </a:ext>
            </a:extLst>
          </p:cNvPr>
          <p:cNvCxnSpPr>
            <a:cxnSpLocks/>
          </p:cNvCxnSpPr>
          <p:nvPr/>
        </p:nvCxnSpPr>
        <p:spPr>
          <a:xfrm flipH="1">
            <a:off x="2259348" y="5242207"/>
            <a:ext cx="25119" cy="514702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0BF4EAC-47C4-F3B8-4F39-66476095CCE2}"/>
              </a:ext>
            </a:extLst>
          </p:cNvPr>
          <p:cNvCxnSpPr>
            <a:cxnSpLocks/>
          </p:cNvCxnSpPr>
          <p:nvPr/>
        </p:nvCxnSpPr>
        <p:spPr>
          <a:xfrm flipH="1" flipV="1">
            <a:off x="1224736" y="3915667"/>
            <a:ext cx="962441" cy="1186649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9127396-097C-0BBE-9AA0-F25E14CC2262}"/>
              </a:ext>
            </a:extLst>
          </p:cNvPr>
          <p:cNvSpPr/>
          <p:nvPr/>
        </p:nvSpPr>
        <p:spPr>
          <a:xfrm>
            <a:off x="1075475" y="37885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EAF3291-1E9E-D1CA-3BEF-E9A93C17668D}"/>
              </a:ext>
            </a:extLst>
          </p:cNvPr>
          <p:cNvSpPr/>
          <p:nvPr/>
        </p:nvSpPr>
        <p:spPr>
          <a:xfrm>
            <a:off x="2197032" y="5093233"/>
            <a:ext cx="174870" cy="148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pic>
        <p:nvPicPr>
          <p:cNvPr id="11" name="Image 10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2FA4CA4-4F67-4624-1EDC-045C0D50A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3828" r="20231" b="15133"/>
          <a:stretch>
            <a:fillRect/>
          </a:stretch>
        </p:blipFill>
        <p:spPr>
          <a:xfrm>
            <a:off x="350064" y="3315528"/>
            <a:ext cx="4359346" cy="34318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E3F6B7CD-51DE-3ABF-C901-92C340A6931F}"/>
              </a:ext>
            </a:extLst>
          </p:cNvPr>
          <p:cNvSpPr/>
          <p:nvPr/>
        </p:nvSpPr>
        <p:spPr>
          <a:xfrm>
            <a:off x="1228808" y="418545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8332A88-0D3A-535A-CFE5-CB99858E6E30}"/>
              </a:ext>
            </a:extLst>
          </p:cNvPr>
          <p:cNvSpPr/>
          <p:nvPr/>
        </p:nvSpPr>
        <p:spPr>
          <a:xfrm>
            <a:off x="2084478" y="370454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77906A4-DD92-62A9-DC14-51320802BC26}"/>
              </a:ext>
            </a:extLst>
          </p:cNvPr>
          <p:cNvSpPr/>
          <p:nvPr/>
        </p:nvSpPr>
        <p:spPr>
          <a:xfrm>
            <a:off x="3185988" y="433442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0E1AAED-1C18-11B1-C8E1-CA6BF2A22731}"/>
              </a:ext>
            </a:extLst>
          </p:cNvPr>
          <p:cNvSpPr/>
          <p:nvPr/>
        </p:nvSpPr>
        <p:spPr>
          <a:xfrm>
            <a:off x="2653534" y="4133012"/>
            <a:ext cx="274106" cy="29052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3D3277D-3FB4-5957-E81B-790D9D714B91}"/>
              </a:ext>
            </a:extLst>
          </p:cNvPr>
          <p:cNvSpPr/>
          <p:nvPr/>
        </p:nvSpPr>
        <p:spPr>
          <a:xfrm>
            <a:off x="2072697" y="477869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317CDD5-FDB5-7521-2BF7-BAEB495F8BEF}"/>
              </a:ext>
            </a:extLst>
          </p:cNvPr>
          <p:cNvSpPr/>
          <p:nvPr/>
        </p:nvSpPr>
        <p:spPr>
          <a:xfrm>
            <a:off x="3593555" y="4720832"/>
            <a:ext cx="272177" cy="3124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709E40A-30A7-B2A9-1128-5C1E34EB61A5}"/>
              </a:ext>
            </a:extLst>
          </p:cNvPr>
          <p:cNvSpPr/>
          <p:nvPr/>
        </p:nvSpPr>
        <p:spPr>
          <a:xfrm>
            <a:off x="3544714" y="3781238"/>
            <a:ext cx="272177" cy="3124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78D2959-D382-4E6E-4520-B59CF4F134BE}"/>
              </a:ext>
            </a:extLst>
          </p:cNvPr>
          <p:cNvSpPr/>
          <p:nvPr/>
        </p:nvSpPr>
        <p:spPr>
          <a:xfrm>
            <a:off x="4780521" y="2184690"/>
            <a:ext cx="274106" cy="29052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400D76D-BE18-AB5B-A91F-AB429BF7AE9C}"/>
              </a:ext>
            </a:extLst>
          </p:cNvPr>
          <p:cNvSpPr/>
          <p:nvPr/>
        </p:nvSpPr>
        <p:spPr>
          <a:xfrm>
            <a:off x="2276884" y="5072769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598C365-119E-0550-26A1-1899DB6B7261}"/>
              </a:ext>
            </a:extLst>
          </p:cNvPr>
          <p:cNvSpPr/>
          <p:nvPr/>
        </p:nvSpPr>
        <p:spPr>
          <a:xfrm>
            <a:off x="2406931" y="5910080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E21FF13-6D5B-7E4A-C82A-12C91464C5AE}"/>
              </a:ext>
            </a:extLst>
          </p:cNvPr>
          <p:cNvSpPr/>
          <p:nvPr/>
        </p:nvSpPr>
        <p:spPr>
          <a:xfrm>
            <a:off x="9689865" y="3092819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C21C699-A0CC-55FD-1019-9769FA41808F}"/>
              </a:ext>
            </a:extLst>
          </p:cNvPr>
          <p:cNvSpPr/>
          <p:nvPr/>
        </p:nvSpPr>
        <p:spPr>
          <a:xfrm>
            <a:off x="9845157" y="3735368"/>
            <a:ext cx="274106" cy="29052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6118A38-A92F-587A-8906-10C5E4094C60}"/>
              </a:ext>
            </a:extLst>
          </p:cNvPr>
          <p:cNvSpPr/>
          <p:nvPr/>
        </p:nvSpPr>
        <p:spPr>
          <a:xfrm>
            <a:off x="9931491" y="1910082"/>
            <a:ext cx="274106" cy="29052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D661FAF-18A5-B606-7FB0-2F6A1E7BB801}"/>
              </a:ext>
            </a:extLst>
          </p:cNvPr>
          <p:cNvSpPr/>
          <p:nvPr/>
        </p:nvSpPr>
        <p:spPr>
          <a:xfrm>
            <a:off x="9383461" y="27189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AAD5C9A-4EB6-9046-306F-3E8520B0F550}"/>
              </a:ext>
            </a:extLst>
          </p:cNvPr>
          <p:cNvSpPr/>
          <p:nvPr/>
        </p:nvSpPr>
        <p:spPr>
          <a:xfrm>
            <a:off x="5709920" y="777166"/>
            <a:ext cx="277511" cy="25474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7489C05-26FB-E746-F402-4CA47AB3C69C}"/>
              </a:ext>
            </a:extLst>
          </p:cNvPr>
          <p:cNvCxnSpPr>
            <a:cxnSpLocks/>
          </p:cNvCxnSpPr>
          <p:nvPr/>
        </p:nvCxnSpPr>
        <p:spPr>
          <a:xfrm flipH="1" flipV="1">
            <a:off x="5946790" y="994608"/>
            <a:ext cx="919297" cy="1067205"/>
          </a:xfrm>
          <a:prstGeom prst="straightConnector1">
            <a:avLst/>
          </a:prstGeom>
          <a:ln w="57150">
            <a:solidFill>
              <a:srgbClr val="826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42C832BB-C6F9-A34D-4DE3-057BCF7EEEA5}"/>
              </a:ext>
            </a:extLst>
          </p:cNvPr>
          <p:cNvSpPr/>
          <p:nvPr/>
        </p:nvSpPr>
        <p:spPr>
          <a:xfrm>
            <a:off x="6767527" y="1969779"/>
            <a:ext cx="329192" cy="297471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72F7AC-1F6A-F828-3895-D01109A37615}"/>
              </a:ext>
            </a:extLst>
          </p:cNvPr>
          <p:cNvSpPr/>
          <p:nvPr/>
        </p:nvSpPr>
        <p:spPr>
          <a:xfrm rot="4422156">
            <a:off x="8910324" y="1116829"/>
            <a:ext cx="1985648" cy="27361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25A5320-EDC3-32BB-7514-07CD243BE6DD}"/>
              </a:ext>
            </a:extLst>
          </p:cNvPr>
          <p:cNvCxnSpPr>
            <a:cxnSpLocks/>
            <a:stCxn id="39" idx="5"/>
          </p:cNvCxnSpPr>
          <p:nvPr/>
        </p:nvCxnSpPr>
        <p:spPr>
          <a:xfrm>
            <a:off x="10510219" y="2253150"/>
            <a:ext cx="282549" cy="1072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FB5D6A1-3D58-22B6-39F3-190A7724AAFB}"/>
              </a:ext>
            </a:extLst>
          </p:cNvPr>
          <p:cNvCxnSpPr>
            <a:cxnSpLocks/>
          </p:cNvCxnSpPr>
          <p:nvPr/>
        </p:nvCxnSpPr>
        <p:spPr>
          <a:xfrm flipV="1">
            <a:off x="10483732" y="1820464"/>
            <a:ext cx="218083" cy="3343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F934797C-6168-D95A-1E74-DE3BB88731CA}"/>
              </a:ext>
            </a:extLst>
          </p:cNvPr>
          <p:cNvSpPr/>
          <p:nvPr/>
        </p:nvSpPr>
        <p:spPr>
          <a:xfrm>
            <a:off x="10645293" y="1510444"/>
            <a:ext cx="272177" cy="3124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14F0E50-6C48-E716-361E-A9E40F4794EF}"/>
              </a:ext>
            </a:extLst>
          </p:cNvPr>
          <p:cNvSpPr/>
          <p:nvPr/>
        </p:nvSpPr>
        <p:spPr>
          <a:xfrm>
            <a:off x="10360958" y="212599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77EA398-0B61-F22A-7EFF-BB629B5905A5}"/>
              </a:ext>
            </a:extLst>
          </p:cNvPr>
          <p:cNvSpPr/>
          <p:nvPr/>
        </p:nvSpPr>
        <p:spPr>
          <a:xfrm>
            <a:off x="10752909" y="2314653"/>
            <a:ext cx="272177" cy="31249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BD211D-404E-4ADB-3F63-D43960735873}"/>
              </a:ext>
            </a:extLst>
          </p:cNvPr>
          <p:cNvSpPr/>
          <p:nvPr/>
        </p:nvSpPr>
        <p:spPr>
          <a:xfrm>
            <a:off x="8564108" y="228193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3386498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F197D-6EE7-7015-CE03-0DFB93B9D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E99E8-0991-A835-A62C-8DBE84B32BE7}"/>
              </a:ext>
            </a:extLst>
          </p:cNvPr>
          <p:cNvSpPr/>
          <p:nvPr/>
        </p:nvSpPr>
        <p:spPr>
          <a:xfrm>
            <a:off x="91428" y="107186"/>
            <a:ext cx="4767098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*1793-1797 : Après la mort de </a:t>
            </a:r>
            <a:r>
              <a:rPr lang="fr-FR" sz="1700" dirty="0" err="1"/>
              <a:t>Timour</a:t>
            </a:r>
            <a:r>
              <a:rPr lang="fr-FR" sz="1700" dirty="0"/>
              <a:t> Chah Durrani</a:t>
            </a:r>
          </a:p>
          <a:p>
            <a:r>
              <a:rPr lang="fr-FR" sz="1700" dirty="0"/>
              <a:t>Et après celle d’Agha Mohammed Kadjar</a:t>
            </a:r>
          </a:p>
          <a:p>
            <a:r>
              <a:rPr lang="fr-FR" sz="1700" dirty="0"/>
              <a:t>Deux empires, persan et afghan…</a:t>
            </a:r>
          </a:p>
          <a:p>
            <a:endParaRPr lang="fr-FR" sz="1700" dirty="0"/>
          </a:p>
          <a:p>
            <a:r>
              <a:rPr lang="fr-FR" sz="1700" dirty="0"/>
              <a:t>*L’Afghanistan incluant en Inde</a:t>
            </a:r>
          </a:p>
          <a:p>
            <a:r>
              <a:rPr lang="fr-FR" sz="1700" dirty="0"/>
              <a:t>Le Pendjab et le Cachemire</a:t>
            </a:r>
          </a:p>
          <a:p>
            <a:r>
              <a:rPr lang="fr-FR" sz="1700" dirty="0"/>
              <a:t>Ainsi que le Baloutchistan et le Sind vassaux</a:t>
            </a:r>
          </a:p>
          <a:p>
            <a:endParaRPr lang="fr-FR" sz="1700" dirty="0"/>
          </a:p>
          <a:p>
            <a:r>
              <a:rPr lang="fr-FR" sz="1700" dirty="0"/>
              <a:t>*Deux empires définitivement séparés et temporairement rivaux ; Avec deux points de litige</a:t>
            </a:r>
          </a:p>
          <a:p>
            <a:r>
              <a:rPr lang="fr-FR" sz="1700" dirty="0"/>
              <a:t>Kandahar ; et surtout Hérat…</a:t>
            </a:r>
          </a:p>
          <a:p>
            <a:endParaRPr lang="fr-FR" sz="1700" dirty="0"/>
          </a:p>
          <a:p>
            <a:r>
              <a:rPr lang="fr-FR" sz="1700" dirty="0"/>
              <a:t>*Et maintenant, à l’est, la Chine des Qing…</a:t>
            </a:r>
          </a:p>
        </p:txBody>
      </p:sp>
      <p:pic>
        <p:nvPicPr>
          <p:cNvPr id="14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BC5DD909-E70C-A3C2-B520-CFD4F3E2A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C56F5933-E067-93D9-9F19-745284F25BE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A608D17-ABF6-EB9B-EB64-3F012F6CF57F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6A53428-E947-1604-D01C-FA4124928227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D11CB1D-7EE9-D204-1C6F-4A540F36817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3859AA0-A3BC-88AD-159F-6077515FD09C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1D16F49-4318-5446-5528-8B97078B364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8A8AE92-92B9-56AC-4985-13CEB10A123F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B7572AF-E62B-4F5C-ACBE-28DD903127E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0E48175-697C-3C98-2AAE-9DE6E00B4924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BCA4C57-C81D-EA88-4763-0F0A998776BA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D09D2C7-D170-41D4-98DB-6F1BAAE2D518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2767064-D95C-5C00-6D32-87D8CDB06BE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9663F64-949E-CD2B-00A4-ADA964B0CD83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4BBD798-0A7E-4373-A339-4BF1949A884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30EEBBD-4084-427B-A2D5-39002A2AF170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1AA25EA-9A0C-E8C1-0DD2-E1ADABA8552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676B87A-A7C8-D201-D8F6-941265F4D7D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B87D72D-F37D-D5A2-800E-4839EE4FE98C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477D8E2-3292-32E0-420A-BABA58453C6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D916500-45E7-8390-C19F-CD4C94ADB492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B586AD3-1D60-4693-6E67-E70DB45199A9}"/>
              </a:ext>
            </a:extLst>
          </p:cNvPr>
          <p:cNvSpPr/>
          <p:nvPr/>
        </p:nvSpPr>
        <p:spPr>
          <a:xfrm rot="1861342">
            <a:off x="9795777" y="3034003"/>
            <a:ext cx="1142610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83B94B2-5900-425A-0335-3FD7D7AB457B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AB5E860-9B78-602E-55F8-B208C64DD7ED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BA05D338-DADD-E2C2-4CAE-4D81FD7A144B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11A0E41-90C5-F50D-F577-45BF24EE11D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0BB8D78-E31F-B605-F2F6-DCEF062A156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8C3DEC9-1688-77B7-404E-1767661A5D0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CA50B0B-321A-20C8-3D37-B93D289617BE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E7FA1A6-F1C2-47A9-5AA7-A434FEA5036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32F8C2B2-6379-E070-34FD-CA4250A8BC2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03569108-CDDA-C65A-F5A4-830185A61F1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697FEBA9-B33B-99EC-0C80-7DCE4F22D82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1AE0539A-B169-3993-1A6D-4EA99459F8F7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1EAC965-09C8-6152-700F-88F8F9AE3478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780BB319-840B-DF72-5DEE-7353DB1CF26D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9780604-A684-9567-F4A7-9E234FD64F4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05872A05-4B28-2367-B582-B2FDBD775B6F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546E36DC-47DF-37B4-A422-9EDBF099A0CE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BB46D10-9FFA-2D44-2031-28BD3331EB1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F34C764-03FC-9BF8-8578-B316A7E67004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1BA1B02-5125-4C7C-3808-10713327FCF7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AA75637D-C216-89D5-85BE-5A886A11BF7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A7F44768-A18A-7760-08DB-F40B09E61B8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9703902-A36C-FA25-B43E-BA9EADE6E8E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856BA95-479B-8FC4-5905-0218AD1C478A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B324D76-47F3-983D-1DA7-A0C68F238C90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45F2B41-3491-7E8B-0788-86DB21595E4D}"/>
              </a:ext>
            </a:extLst>
          </p:cNvPr>
          <p:cNvCxnSpPr>
            <a:cxnSpLocks/>
            <a:endCxn id="3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FE017003-A9B4-475D-437B-C039D599F17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9ECFE3-9EF7-3C7D-C966-8DD0219795C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288CC2-2A59-7F53-D035-4E8A48FC13ED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BF92CAE-5F3C-5AE8-B530-9B919A5777F5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7C2D005-399C-9A16-3272-769E96B36DE5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AE0606-6616-9A7A-7A05-0B2C11431FE4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CC072BD-350E-EB57-EFB0-4D493CD3825F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BCAD009-C0EC-E5A1-EC7F-D767F7AF540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4449368-8098-AC29-461E-D4611CC9546F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679433B-C34A-D530-1327-B719CA8B61E6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0FC7960-E41D-0045-C01A-0F51F714E07F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6C0244B-A863-D092-5753-783A68B76ED5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0C759FB-D7EA-DBE6-AAA7-EC1250DC62D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F82F287-6197-8180-18FE-3C882A60ECE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D7427AA-32C4-A4E1-0F74-F8FB23E8D92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DBBAE50E-A0F9-EE93-CA78-80CF1CCC70E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0D209D4-04BA-257F-5DC0-75B8A3735CA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BB2AFA4-BB2C-A5AC-25C0-3FFDB816B497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8AD8C54-603F-F3C0-A323-1957017DA774}"/>
              </a:ext>
            </a:extLst>
          </p:cNvPr>
          <p:cNvSpPr/>
          <p:nvPr/>
        </p:nvSpPr>
        <p:spPr>
          <a:xfrm>
            <a:off x="4059929" y="170187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365EEB5-64AC-2D20-E593-0B221A7F158B}"/>
              </a:ext>
            </a:extLst>
          </p:cNvPr>
          <p:cNvSpPr/>
          <p:nvPr/>
        </p:nvSpPr>
        <p:spPr>
          <a:xfrm>
            <a:off x="4329465" y="168722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B8CFC51-DF85-85D6-EBAF-CB1A1EA900B1}"/>
              </a:ext>
            </a:extLst>
          </p:cNvPr>
          <p:cNvSpPr/>
          <p:nvPr/>
        </p:nvSpPr>
        <p:spPr>
          <a:xfrm>
            <a:off x="2899291" y="145774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5B35822-F911-385B-D10A-3B79A181EC3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95CF46-EE04-9C3F-861F-DC70CB27FCA5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D91616-12DE-F559-341B-F5D6CE51DB11}"/>
              </a:ext>
            </a:extLst>
          </p:cNvPr>
          <p:cNvSpPr/>
          <p:nvPr/>
        </p:nvSpPr>
        <p:spPr>
          <a:xfrm>
            <a:off x="11361765" y="2032296"/>
            <a:ext cx="721141" cy="33136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0E626F-3E14-0700-5A5C-3DFED40CB321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1BE743-7D63-169A-6977-234A97241165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6EF3B15-9BD6-4551-36BF-88160632E81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7A0925D-9091-7B6E-CEAE-32F7528FF3BF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F1E7F69-BB0C-00FE-CAAA-0025D356BD26}"/>
              </a:ext>
            </a:extLst>
          </p:cNvPr>
          <p:cNvSpPr/>
          <p:nvPr/>
        </p:nvSpPr>
        <p:spPr>
          <a:xfrm>
            <a:off x="3226659" y="678689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6C663FF-398B-A7B2-789E-1B2AFF2D4390}"/>
              </a:ext>
            </a:extLst>
          </p:cNvPr>
          <p:cNvSpPr/>
          <p:nvPr/>
        </p:nvSpPr>
        <p:spPr>
          <a:xfrm>
            <a:off x="3562940" y="67467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E059164-BBF7-A90C-3C05-2908A143F5F9}"/>
              </a:ext>
            </a:extLst>
          </p:cNvPr>
          <p:cNvSpPr/>
          <p:nvPr/>
        </p:nvSpPr>
        <p:spPr>
          <a:xfrm>
            <a:off x="9782569" y="261053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64FFF94-7A72-EBA8-465C-28E758853D8C}"/>
              </a:ext>
            </a:extLst>
          </p:cNvPr>
          <p:cNvSpPr/>
          <p:nvPr/>
        </p:nvSpPr>
        <p:spPr>
          <a:xfrm>
            <a:off x="2613789" y="145774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DC78283-383A-56F7-7594-92F44A7A048E}"/>
              </a:ext>
            </a:extLst>
          </p:cNvPr>
          <p:cNvSpPr/>
          <p:nvPr/>
        </p:nvSpPr>
        <p:spPr>
          <a:xfrm>
            <a:off x="10071149" y="3525282"/>
            <a:ext cx="1508608" cy="7469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1605-1707</a:t>
            </a:r>
          </a:p>
        </p:txBody>
      </p:sp>
    </p:spTree>
    <p:extLst>
      <p:ext uri="{BB962C8B-B14F-4D97-AF65-F5344CB8AC3E}">
        <p14:creationId xmlns:p14="http://schemas.microsoft.com/office/powerpoint/2010/main" val="1039542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7CA2-6B30-B988-7F51-9A8075288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DCA60F-7A3B-E9EA-060B-0349F24F717D}"/>
              </a:ext>
            </a:extLst>
          </p:cNvPr>
          <p:cNvSpPr/>
          <p:nvPr/>
        </p:nvSpPr>
        <p:spPr>
          <a:xfrm>
            <a:off x="91428" y="107186"/>
            <a:ext cx="4804266" cy="5001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2) 1644-1691-1759 : Expansion maximale de la Chine des Qing : Au nord, soumission des Mongols orientaux ; …</a:t>
            </a:r>
          </a:p>
          <a:p>
            <a:endParaRPr lang="fr-FR" sz="1700" dirty="0"/>
          </a:p>
          <a:p>
            <a:r>
              <a:rPr lang="fr-FR" sz="1700" dirty="0"/>
              <a:t>2) A la fin du XVIIe siècle, le </a:t>
            </a:r>
            <a:r>
              <a:rPr lang="fr-FR" sz="1700" i="1" dirty="0"/>
              <a:t>rêve chinois</a:t>
            </a:r>
          </a:p>
          <a:p>
            <a:r>
              <a:rPr lang="fr-FR" sz="1700" dirty="0"/>
              <a:t>Et ce sera…</a:t>
            </a:r>
          </a:p>
          <a:p>
            <a:r>
              <a:rPr lang="fr-FR" sz="1700" dirty="0"/>
              <a:t>*1691-1759 : Conquête de </a:t>
            </a:r>
            <a:r>
              <a:rPr lang="fr-FR" sz="1600" dirty="0"/>
              <a:t>la steppe mongole au nord</a:t>
            </a:r>
          </a:p>
          <a:p>
            <a:r>
              <a:rPr lang="fr-FR" sz="1700" dirty="0"/>
              <a:t>Et du Tibet au sud-ouest</a:t>
            </a:r>
          </a:p>
          <a:p>
            <a:r>
              <a:rPr lang="fr-FR" sz="1700" dirty="0"/>
              <a:t>*1759 : Expansion maximale de la Chine des Qing…</a:t>
            </a:r>
          </a:p>
          <a:p>
            <a:endParaRPr lang="fr-FR" sz="1700" dirty="0"/>
          </a:p>
          <a:p>
            <a:r>
              <a:rPr lang="fr-FR" sz="1700" dirty="0"/>
              <a:t>*Rappel…</a:t>
            </a:r>
          </a:p>
          <a:p>
            <a:r>
              <a:rPr lang="fr-FR" sz="1700" dirty="0"/>
              <a:t>*1644 : Changement de dynastie</a:t>
            </a:r>
          </a:p>
          <a:p>
            <a:r>
              <a:rPr lang="fr-FR" sz="1700" dirty="0"/>
              <a:t>Les Qing </a:t>
            </a:r>
            <a:r>
              <a:rPr lang="fr-FR" sz="1700" i="1" dirty="0"/>
              <a:t>mandchous</a:t>
            </a:r>
            <a:r>
              <a:rPr lang="fr-FR" sz="1700" dirty="0"/>
              <a:t> chassent</a:t>
            </a:r>
          </a:p>
          <a:p>
            <a:r>
              <a:rPr lang="fr-FR" sz="1700" dirty="0"/>
              <a:t>Les Ming </a:t>
            </a:r>
            <a:r>
              <a:rPr lang="fr-FR" sz="1700" i="1" dirty="0"/>
              <a:t>chinois</a:t>
            </a:r>
            <a:r>
              <a:rPr lang="fr-FR" sz="1700" dirty="0"/>
              <a:t> du trône</a:t>
            </a:r>
          </a:p>
          <a:p>
            <a:endParaRPr lang="fr-FR" sz="1700" dirty="0"/>
          </a:p>
          <a:p>
            <a:r>
              <a:rPr lang="fr-FR" sz="1700" dirty="0"/>
              <a:t>*Et comme leurs prédécesseurs</a:t>
            </a:r>
          </a:p>
          <a:p>
            <a:r>
              <a:rPr lang="fr-FR" sz="1700" dirty="0"/>
              <a:t>Les Qing sont confrontés au nord</a:t>
            </a:r>
          </a:p>
          <a:p>
            <a:r>
              <a:rPr lang="fr-FR" sz="1700" dirty="0"/>
              <a:t>Aux menaces de la steppe mongole...</a:t>
            </a:r>
          </a:p>
          <a:p>
            <a:endParaRPr lang="fr-FR" sz="1700" dirty="0"/>
          </a:p>
          <a:p>
            <a:r>
              <a:rPr lang="fr-FR" sz="1700" dirty="0"/>
              <a:t>*Dans la steppe, deux groupes…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DBF3500-6606-9364-ED19-763A81096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ED3D4262-1528-2414-6B91-437D8F511C09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D95AC72-74E4-0BFF-3E53-B3121B753F5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C7368FE-2296-9426-B43C-A6CB17031066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7FFECC9-4CBA-AFF5-483E-EB9B178C73BF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55E4950-D4D0-22E3-B3C0-34937405428F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E35373B-DB91-B145-1C07-1B0C3D2CE92C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6019337-4937-9DCE-B960-2B08F831FA71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C6F3208-2681-46C3-B6EA-F03555D7E4CF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EFBCFB2E-3A0A-3CE5-CB7C-6428FE496838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1E45DAF-EF50-8EFE-CE76-C2AE9F8E6BD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B22CFF2-2AA5-48DC-6884-F041B4DE4B5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51B72C4-6A79-9D2E-0722-92D420AE55AD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BF227AB-977F-3F7F-595C-678A59C5FC80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96269E4-E7F4-0F43-AFAF-9B1C9C4BD5F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7B2A78D-756D-41FC-51E4-2B303F9CE05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4988080-861A-8C8F-8906-54D434C0D9CC}"/>
              </a:ext>
            </a:extLst>
          </p:cNvPr>
          <p:cNvSpPr/>
          <p:nvPr/>
        </p:nvSpPr>
        <p:spPr>
          <a:xfrm rot="1861342">
            <a:off x="9795777" y="3034003"/>
            <a:ext cx="1142610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48F1122-47A7-96F8-E6A6-34C80D08952B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A076E80-8FBD-FDE2-8433-3952BC34966F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0FD9DD4-16A5-DD4C-E9A8-3FB4C27B2A8D}"/>
              </a:ext>
            </a:extLst>
          </p:cNvPr>
          <p:cNvSpPr/>
          <p:nvPr/>
        </p:nvSpPr>
        <p:spPr>
          <a:xfrm rot="19443623">
            <a:off x="8091506" y="2121838"/>
            <a:ext cx="976534" cy="14324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F698467-C285-9E93-AD1D-E7DE61C4B78E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4149DB4A-1E0C-A575-18FE-F7A90F8B18A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4C07C20-5E7C-A963-887A-65955EB05B6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F0D59A1-57A3-FD50-396B-6059D0EE3A54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2B675D0-46FE-3AE0-96E1-3A4D48D40DE1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760E60BA-E057-9503-09F7-7D7B7B25C0D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BFDF0B3E-B275-EE9A-1161-700239BB367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059E8772-58E4-AA79-D282-00CD6BC4C58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BF6F78A3-F5F6-E6CC-16D9-919350895B0B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4C2AD5A2-CF1C-4222-2882-CF91577A1B5D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A8184D1-7AB7-3FD5-ADE3-A9F2232E050D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65711F87-83C6-E0DD-0A07-4115F65037B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5553DBEB-A414-7430-41D4-E73C655E27D8}"/>
              </a:ext>
            </a:extLst>
          </p:cNvPr>
          <p:cNvSpPr/>
          <p:nvPr/>
        </p:nvSpPr>
        <p:spPr>
          <a:xfrm>
            <a:off x="7987212" y="215536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4E2C53E-230E-F96D-0A57-3D714AD96691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7EB4210C-89D3-D739-AFE7-386BC861241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94DBB36F-78DE-6084-29F2-241AB8E85C9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031CAE15-E3FA-33FD-5B57-8E1765692E71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C62F35E8-B8DE-CA59-3331-23AE123D6A91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9AFCF1AD-56B1-3199-BF25-E2975C80428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76DA4AAC-C5CE-286E-D32E-5361D176BFF9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3B7A3431-B0A5-9F41-05C3-66972F61A78A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37090961-0CEC-8146-222B-70F5927534BE}"/>
              </a:ext>
            </a:extLst>
          </p:cNvPr>
          <p:cNvCxnSpPr>
            <a:cxnSpLocks/>
            <a:endCxn id="113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F3CF263B-FBDC-2679-8E99-1832F13B0AC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A290CA6-12AF-BCF3-847E-061214E09EEE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010DEC3D-688D-7DCD-2B16-3439C771600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8468205D-E21B-A53C-F696-D77CDCEE464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91B3FE67-BB9D-F4D0-130F-733261765F89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F1D6157A-8DF5-1569-2C67-4E5E449ADC74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8CF56532-5158-C5EA-57DB-997A17B45C24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7C326C50-19C0-E589-ED55-6FC016FBA81B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C56410B5-12FC-DB7C-B41C-CD2A63FE8B0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C8233EE0-66BB-92B7-0A24-499DC9D4428E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9A1D05B4-0B4F-0A09-4790-0DEAED69563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62E3709-696B-0632-5964-59FD415FFB9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644943D-F0D3-694D-108E-625C96C0A8F9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78EF6E11-0C2C-6B75-A0A8-902E5A2D3C1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D8295289-653D-3291-998C-4CD739ABE3E5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344E59FC-EDA8-AA9D-743F-135C196982B1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90C47D5A-922A-15F8-8726-4A07412E3B3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4F1BEEF3-C6EC-3C24-A1ED-8DB31254A0EA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3056CA00-9EA1-CB1D-1CCD-384F21FD55DE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A7FF68A2-BA17-5F7E-A750-551BE5351A2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D5BED4CE-83D2-324D-3098-037BE9ED38A3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090191-B965-F5F1-B9F0-780375E8500D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6081EE-C9EC-079A-7F3F-AB04DD830DF9}"/>
              </a:ext>
            </a:extLst>
          </p:cNvPr>
          <p:cNvSpPr/>
          <p:nvPr/>
        </p:nvSpPr>
        <p:spPr>
          <a:xfrm>
            <a:off x="8610733" y="348736"/>
            <a:ext cx="798704" cy="2926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Russie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CBB596-1EAF-E88A-7D99-FA46B9144690}"/>
              </a:ext>
            </a:extLst>
          </p:cNvPr>
          <p:cNvSpPr/>
          <p:nvPr/>
        </p:nvSpPr>
        <p:spPr>
          <a:xfrm>
            <a:off x="8697248" y="1940957"/>
            <a:ext cx="1038131" cy="3038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21AFE9-AC2F-7108-724D-F4744740D23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17F0976-D618-3D70-3F9A-80EC5299AFEE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48B5E5-7415-8124-C874-5D4C4A50D180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DECF78A-DA6D-0597-4B16-24889CF8A8D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A9F93-BD87-59B7-9889-0F2B330DA771}"/>
              </a:ext>
            </a:extLst>
          </p:cNvPr>
          <p:cNvSpPr/>
          <p:nvPr/>
        </p:nvSpPr>
        <p:spPr>
          <a:xfrm>
            <a:off x="10040139" y="1318731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4151A5-B239-122A-2B17-F559607F77C0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1574-1683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57F58D-1A0D-3661-F202-A9B2411F8DDE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22DCB8-3545-C700-1C1F-2444831F7A9D}"/>
              </a:ext>
            </a:extLst>
          </p:cNvPr>
          <p:cNvSpPr/>
          <p:nvPr/>
        </p:nvSpPr>
        <p:spPr>
          <a:xfrm>
            <a:off x="11037089" y="1967053"/>
            <a:ext cx="1105952" cy="457895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EFBC09-367E-FCCB-B35E-289C5AD1126D}"/>
              </a:ext>
            </a:extLst>
          </p:cNvPr>
          <p:cNvSpPr/>
          <p:nvPr/>
        </p:nvSpPr>
        <p:spPr>
          <a:xfrm>
            <a:off x="10071149" y="3525282"/>
            <a:ext cx="1508608" cy="7469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Stabilité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1605-1707</a:t>
            </a:r>
          </a:p>
        </p:txBody>
      </p:sp>
    </p:spTree>
    <p:extLst>
      <p:ext uri="{BB962C8B-B14F-4D97-AF65-F5344CB8AC3E}">
        <p14:creationId xmlns:p14="http://schemas.microsoft.com/office/powerpoint/2010/main" val="157297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1D7C3-35FE-FD7F-5803-A8F4099B8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599FD6B-D394-EB0E-CD50-76B28C2DA4FF}"/>
              </a:ext>
            </a:extLst>
          </p:cNvPr>
          <p:cNvSpPr/>
          <p:nvPr/>
        </p:nvSpPr>
        <p:spPr>
          <a:xfrm>
            <a:off x="202800" y="225742"/>
            <a:ext cx="11786400" cy="640651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B) 1335-1405 : le XIVe siècle : L’Orient divisé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1368(-1644) : L’Empire chinois des Ming contrôle les 18 provinces ; Au nord, les Mongols, repoussés dans la steppe, restent menaçants ; Le Tibet des 1</a:t>
            </a:r>
            <a:r>
              <a:rPr lang="fr-FR" sz="1600" baseline="30000" dirty="0">
                <a:solidFill>
                  <a:srgbClr val="FF0000"/>
                </a:solidFill>
              </a:rPr>
              <a:t>ers</a:t>
            </a:r>
            <a:r>
              <a:rPr lang="fr-FR" sz="1600" dirty="0">
                <a:solidFill>
                  <a:srgbClr val="FF0000"/>
                </a:solidFill>
              </a:rPr>
              <a:t> dalaï-lamas redevient indépendant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1327-1361 : Dans les principautés russes, Kiev conquise par les Lituaniens ; La Moscovie domine les principautés restées vassales de la Horde d’or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1335-1400 : En Perse, après la chute de l’</a:t>
            </a:r>
            <a:r>
              <a:rPr lang="fr-FR" sz="1600" dirty="0" err="1">
                <a:solidFill>
                  <a:srgbClr val="FF0000"/>
                </a:solidFill>
              </a:rPr>
              <a:t>Ilkhanat</a:t>
            </a:r>
            <a:r>
              <a:rPr lang="fr-FR" sz="1600" dirty="0">
                <a:solidFill>
                  <a:srgbClr val="FF0000"/>
                </a:solidFill>
              </a:rPr>
              <a:t> mongol, morcellement en de nombreuses principautés, dont la confédération turcomane des Kara </a:t>
            </a:r>
            <a:r>
              <a:rPr lang="fr-FR" sz="1600" dirty="0" err="1">
                <a:solidFill>
                  <a:srgbClr val="FF0000"/>
                </a:solidFill>
              </a:rPr>
              <a:t>Koyunlu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1299-1354-1399 : A l’ouest de la Perse, naissance et 1</a:t>
            </a:r>
            <a:r>
              <a:rPr lang="fr-FR" sz="1600" baseline="30000" dirty="0">
                <a:solidFill>
                  <a:srgbClr val="FF0000"/>
                </a:solidFill>
              </a:rPr>
              <a:t>ère</a:t>
            </a:r>
            <a:r>
              <a:rPr lang="fr-FR" sz="1600" dirty="0">
                <a:solidFill>
                  <a:srgbClr val="FF0000"/>
                </a:solidFill>
              </a:rPr>
              <a:t> expansion du Sultanat ottoman : Anatolie occidentale ; Balkans : Serbie, Bulgarie, soumission de Constantinople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1335(-1570) : Au centre de l’Asie, le </a:t>
            </a:r>
            <a:r>
              <a:rPr lang="fr-FR" sz="1600" dirty="0" err="1">
                <a:solidFill>
                  <a:srgbClr val="FF0000"/>
                </a:solidFill>
              </a:rPr>
              <a:t>Djaghataï</a:t>
            </a:r>
            <a:r>
              <a:rPr lang="fr-FR" sz="1600" dirty="0">
                <a:solidFill>
                  <a:srgbClr val="FF0000"/>
                </a:solidFill>
              </a:rPr>
              <a:t> se scinde en deux : La Transoxiane musulmane et le </a:t>
            </a:r>
            <a:r>
              <a:rPr lang="fr-FR" sz="1600" dirty="0" err="1">
                <a:solidFill>
                  <a:srgbClr val="FF0000"/>
                </a:solidFill>
              </a:rPr>
              <a:t>Mogholistan</a:t>
            </a:r>
            <a:r>
              <a:rPr lang="fr-FR" sz="1600" dirty="0">
                <a:solidFill>
                  <a:srgbClr val="FF0000"/>
                </a:solidFill>
              </a:rPr>
              <a:t> bouddhiste, qui reste souverain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1370-1405 : L’Emirat conquérant de Tamerlan réunifie partiellement et temporairement le Moyen Orient : Transoxiane-</a:t>
            </a:r>
            <a:r>
              <a:rPr lang="fr-FR" sz="1600" dirty="0" err="1">
                <a:solidFill>
                  <a:srgbClr val="FF0000"/>
                </a:solidFill>
              </a:rPr>
              <a:t>Korezm</a:t>
            </a:r>
            <a:r>
              <a:rPr lang="fr-FR" sz="1600" dirty="0">
                <a:solidFill>
                  <a:srgbClr val="FF0000"/>
                </a:solidFill>
              </a:rPr>
              <a:t>-Pendjab-Delhi-Perse-Mésopotamie-Anatolie</a:t>
            </a:r>
          </a:p>
          <a:p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C) 1405-1526 : Le XVe siècle : L’Orient se morcèle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1405-1507 : Après la mort de Tamerlan, un Emirat timouride réduit se maintient : Transoxiane-</a:t>
            </a:r>
            <a:r>
              <a:rPr lang="fr-FR" sz="1600" dirty="0" err="1">
                <a:solidFill>
                  <a:srgbClr val="FF0000"/>
                </a:solidFill>
              </a:rPr>
              <a:t>Khorezm</a:t>
            </a:r>
            <a:r>
              <a:rPr lang="fr-FR" sz="1600" dirty="0">
                <a:solidFill>
                  <a:srgbClr val="FF0000"/>
                </a:solidFill>
              </a:rPr>
              <a:t>-Khorassan en Perse orientale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1406-1501 : En Perse occidentale, reconstitution des Kara </a:t>
            </a:r>
            <a:r>
              <a:rPr lang="fr-FR" sz="1600" dirty="0" err="1">
                <a:solidFill>
                  <a:srgbClr val="FF0000"/>
                </a:solidFill>
              </a:rPr>
              <a:t>Koyunlu</a:t>
            </a:r>
            <a:r>
              <a:rPr lang="fr-FR" sz="1600" dirty="0">
                <a:solidFill>
                  <a:srgbClr val="FF0000"/>
                </a:solidFill>
              </a:rPr>
              <a:t> ; Puis domination des Ak </a:t>
            </a:r>
            <a:r>
              <a:rPr lang="fr-FR" sz="1600" dirty="0" err="1">
                <a:solidFill>
                  <a:srgbClr val="FF0000"/>
                </a:solidFill>
              </a:rPr>
              <a:t>Koyunlu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1428-1466 : La Horde d’or se scinde en quatre khanats : Kazan, Crimée, Astrakhan et khanat des Ouzbeks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 </a:t>
            </a:r>
            <a:r>
              <a:rPr lang="fr-FR" sz="1600" dirty="0">
                <a:solidFill>
                  <a:srgbClr val="FF0000"/>
                </a:solidFill>
              </a:rPr>
              <a:t>1392-1502 : Dans le monde russe…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1392-1412-1466 : Contre la Horde d’or et l’Ordre teutonique, extension maximale de l’Empire polono-lituanien de la mer Baltique à l’Ukraine et à la mer Noire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1480-1502 : La Moscovie s’étend et se libère du joug mongol ; Disparition de la Horde d’or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1405-1453 : Reconstitution du Sultanat ottoman et prise de Constantinople ; Fin de l’Empire grec byzantin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1400-1517 : Maintien de l’Egypte-Syrie arabe des Mamelouks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1399-1526 : En Inde du Nord, reconstitution du sultanat de Delhi, incluant le Pendjab dans la plaine de l’Indus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CDF4ABAE-3304-BD99-E315-212DD81E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766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39BFD-8DA2-EA96-9FC3-67A7B5D3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1D4F1D3-AB4A-B252-424D-2FF2D04CCA3F}"/>
              </a:ext>
            </a:extLst>
          </p:cNvPr>
          <p:cNvSpPr/>
          <p:nvPr/>
        </p:nvSpPr>
        <p:spPr>
          <a:xfrm>
            <a:off x="202800" y="225742"/>
            <a:ext cx="11786400" cy="640651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D) 1453-1721 : Les XVIe et XVIIe siècles : L’Orient des grands empires canonniers : Chine des Ming, Empire Ottoman, Asie centrale des khanats ouzbeks, Perse des Séfévides, Inde des Moghols ; Au nord, naissance de l’Empire russe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1)</a:t>
            </a:r>
            <a:r>
              <a:rPr lang="fr-FR" sz="1600" dirty="0">
                <a:solidFill>
                  <a:srgbClr val="FF0000"/>
                </a:solidFill>
              </a:rPr>
              <a:t> (1368-)1644 : L’Empire chinois des Ming contrôle les 18 provinces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(1370-)1635 : Au nord de la Chine, dans la steppe mongole : A l’est, les Mongols orientaux gengiskhanides menacent la Chine avant de s’allier aux Qing mandchous ; A l’ouest, les Mongols occidentaux se regroupent dans la confédération des Oïrats ; Devenue le puissant Empire des </a:t>
            </a:r>
            <a:r>
              <a:rPr lang="fr-FR" sz="1600" dirty="0" err="1">
                <a:solidFill>
                  <a:srgbClr val="FF0000"/>
                </a:solidFill>
              </a:rPr>
              <a:t>Dzoungares</a:t>
            </a:r>
            <a:r>
              <a:rPr lang="fr-FR" sz="1600" dirty="0">
                <a:solidFill>
                  <a:srgbClr val="FF0000"/>
                </a:solidFill>
              </a:rPr>
              <a:t> ou Kalmouks, ils dominent la steppe et menacent la Chine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1514-1705 : Le khanat musulman de Yarkand-Kachgar succède au </a:t>
            </a:r>
            <a:r>
              <a:rPr lang="fr-FR" sz="1600" dirty="0" err="1">
                <a:solidFill>
                  <a:srgbClr val="FF0000"/>
                </a:solidFill>
              </a:rPr>
              <a:t>Mogholistan</a:t>
            </a:r>
            <a:r>
              <a:rPr lang="fr-FR" sz="1600" dirty="0">
                <a:solidFill>
                  <a:srgbClr val="FF0000"/>
                </a:solidFill>
              </a:rPr>
              <a:t> bouddhiste 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2)</a:t>
            </a:r>
            <a:r>
              <a:rPr lang="fr-FR" sz="1600" dirty="0">
                <a:solidFill>
                  <a:srgbClr val="FF0000"/>
                </a:solidFill>
              </a:rPr>
              <a:t> 1453-1574 : Extension maximale de l’Empire ottoman : Constantinople, Anatolie, Balkans-Crimée ; Au Maghreb, Régences vassales d’Alger, Tripoli et Tunis ; Syrie-Egypte-Arabie et fin du sultanat arabe des Mamelouks ; En Europe centrale, la Hongrie-Transylvanie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3)</a:t>
            </a:r>
            <a:r>
              <a:rPr lang="fr-FR" sz="1600" dirty="0">
                <a:solidFill>
                  <a:srgbClr val="FF0000"/>
                </a:solidFill>
              </a:rPr>
              <a:t> 1465-1728 : En Asie centrale : Au nord, dans la steppe à l’est de la mer Caspienne, le khanat des Kazakhs nomades ; Plus au sud, en Transoxiane, naissances des trois khanats ouzbeks : Boukhara, Khiva et Kokand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4)</a:t>
            </a:r>
            <a:r>
              <a:rPr lang="fr-FR" sz="1600" dirty="0">
                <a:solidFill>
                  <a:srgbClr val="FF0000"/>
                </a:solidFill>
              </a:rPr>
              <a:t> 1526(-1761) : En Inde, l’Empire des Moghols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5)</a:t>
            </a:r>
            <a:r>
              <a:rPr lang="fr-FR" sz="1600" dirty="0">
                <a:solidFill>
                  <a:srgbClr val="FF0000"/>
                </a:solidFill>
              </a:rPr>
              <a:t> 1501-1721 : L’Empire persan chiite des Séfévides : Azerbaïdjan, Perse, Khorassan, Hérat et Kandahar, Baloutchistan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6)</a:t>
            </a:r>
            <a:r>
              <a:rPr lang="fr-FR" sz="1600" dirty="0">
                <a:solidFill>
                  <a:srgbClr val="FF0000"/>
                </a:solidFill>
              </a:rPr>
              <a:t> 1552-1689 : Expansion vers le sud et l’est, la Russie moscovite devient un empire eurasiatique : Khanats de Kazan, d’Astrakhan et plaine de la Volga jusqu’à la mer Caspienne ; Au-delà des Monts Oural, conquête de la Sibérie jusqu’à l’océan Pacifique ; 1</a:t>
            </a:r>
            <a:r>
              <a:rPr lang="fr-FR" sz="1600" baseline="30000" dirty="0">
                <a:solidFill>
                  <a:srgbClr val="FF0000"/>
                </a:solidFill>
              </a:rPr>
              <a:t>ère</a:t>
            </a:r>
            <a:r>
              <a:rPr lang="fr-FR" sz="1600" dirty="0">
                <a:solidFill>
                  <a:srgbClr val="FF0000"/>
                </a:solidFill>
              </a:rPr>
              <a:t> frontière avec la Chine au nord de la steppe mongole et du fleuve Amour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F968B1D-3004-9D5C-F2AD-7DF198C0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1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44E6C-EA8F-A92F-4E2A-95CD828DC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835C9713-736E-DA28-045C-4683ABA31930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E) 1644-1801 : </a:t>
            </a:r>
            <a:r>
              <a:rPr lang="fr-FR" sz="1600" b="1" dirty="0"/>
              <a:t>Les XVIIe et XVIIIe siècles : De</a:t>
            </a:r>
            <a:r>
              <a:rPr lang="fr-FR" altLang="fr-FR" sz="1600" b="1" dirty="0">
                <a:cs typeface="Arial" panose="020B0604020202020204" pitchFamily="34" charset="0"/>
              </a:rPr>
              <a:t> nouveaux grands empires se partagent l’Orient : Empire russe des Romanov, Empire chinois des Qing ; Avec l’Empire britannique des Indes, fin de l’Empire moghol et naissance de l’impérialisme européen ; </a:t>
            </a:r>
            <a:r>
              <a:rPr lang="fr-FR" sz="1600" b="1" spc="-1" dirty="0">
                <a:cs typeface="Arial" panose="020B0604020202020204" pitchFamily="34" charset="0"/>
              </a:rPr>
              <a:t>1</a:t>
            </a:r>
            <a:r>
              <a:rPr lang="fr-FR" sz="1600" b="1" spc="-1" baseline="30000" dirty="0">
                <a:cs typeface="Arial" panose="020B0604020202020204" pitchFamily="34" charset="0"/>
              </a:rPr>
              <a:t>ers</a:t>
            </a:r>
            <a:r>
              <a:rPr lang="fr-FR" sz="1600" b="1" spc="-1" dirty="0">
                <a:cs typeface="Arial" panose="020B0604020202020204" pitchFamily="34" charset="0"/>
              </a:rPr>
              <a:t> reculs de l’Empire ottoman ; Déclin de la Perse et naissance de l’Afghanistan</a:t>
            </a:r>
          </a:p>
          <a:p>
            <a:r>
              <a:rPr lang="fr-FR" sz="1600" b="1" dirty="0"/>
              <a:t>1)</a:t>
            </a:r>
            <a:r>
              <a:rPr lang="fr-FR" sz="1600" dirty="0"/>
              <a:t> 1721-1797 : En Perse, guerre civile ; avec les Kadjars, renaissance de la Perse ; Sécession de l’Empire afghan des Durrani</a:t>
            </a:r>
          </a:p>
          <a:p>
            <a:r>
              <a:rPr lang="fr-FR" sz="1600" dirty="0"/>
              <a:t>1722-1747 : En Perse, révolte des Afghans qui s’emparent d’Ispahan ; Nader Chah chasse du trône le dernier Séfévide ; Après la mort de Nader Chah, Perse et Afghanistan se séparent</a:t>
            </a:r>
          </a:p>
          <a:p>
            <a:r>
              <a:rPr lang="fr-FR" sz="1600" dirty="0"/>
              <a:t>1747-1797 : Les Kadjars d’Agha Muhammad réunifient la Perse</a:t>
            </a:r>
          </a:p>
          <a:p>
            <a:r>
              <a:rPr lang="fr-FR" sz="1600" dirty="0"/>
              <a:t>1747-1793 : Sous Ahmad Chah et </a:t>
            </a:r>
            <a:r>
              <a:rPr lang="fr-FR" sz="1600" dirty="0" err="1"/>
              <a:t>Timour</a:t>
            </a:r>
            <a:r>
              <a:rPr lang="fr-FR" sz="1600" dirty="0"/>
              <a:t>, naissance et apogée de l’Empire afghan des Durrani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1644-1691-1759 : Expansion maximale de la Chine des Qing : Au nord, protectorat des Mongols orientaux ; Conquête et protectorat du Tibet ; A l’ouest, extermination des </a:t>
            </a:r>
            <a:r>
              <a:rPr lang="fr-FR" sz="1600" dirty="0" err="1"/>
              <a:t>Dzoungares</a:t>
            </a:r>
            <a:r>
              <a:rPr lang="fr-FR" sz="1600" dirty="0"/>
              <a:t>, Mongols occidentaux, et conquête chinoise du Turkestan oriental 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1765(-1818) : Naissance et expansion de l’Empire britannique des Indes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1654-1801 : Les expansions russes se poursuivent : La Moscovie impériale devient l’Empire russe</a:t>
            </a:r>
          </a:p>
          <a:p>
            <a:r>
              <a:rPr lang="fr-FR" sz="1600" dirty="0"/>
              <a:t>1654-1795 : Expansion en Europe orientale : Ukraine, pays baltes et Pologne orientale</a:t>
            </a:r>
          </a:p>
          <a:p>
            <a:r>
              <a:rPr lang="fr-FR" sz="1600" dirty="0"/>
              <a:t>1768-1792 : En mer Noire, guerres </a:t>
            </a:r>
            <a:r>
              <a:rPr lang="fr-FR" sz="1600" dirty="0" err="1"/>
              <a:t>russo</a:t>
            </a:r>
            <a:r>
              <a:rPr lang="fr-FR" sz="1600" dirty="0"/>
              <a:t>-ottomanes et conquêtes : Crimée et </a:t>
            </a:r>
            <a:r>
              <a:rPr lang="fr-FR" sz="1600" dirty="0" err="1"/>
              <a:t>Yedisan</a:t>
            </a:r>
            <a:r>
              <a:rPr lang="fr-FR" sz="1600" dirty="0"/>
              <a:t> ; Naissance de la Question d’Orient, le devenir de l’Empire ottoman</a:t>
            </a:r>
          </a:p>
          <a:p>
            <a:r>
              <a:rPr lang="fr-FR" sz="1600" dirty="0"/>
              <a:t>1796-1801 : 2</a:t>
            </a:r>
            <a:r>
              <a:rPr lang="fr-FR" sz="1600" baseline="30000" dirty="0"/>
              <a:t>ème</a:t>
            </a:r>
            <a:r>
              <a:rPr lang="fr-FR" sz="1600" dirty="0"/>
              <a:t> guerre </a:t>
            </a:r>
            <a:r>
              <a:rPr lang="fr-FR" sz="1600" dirty="0" err="1"/>
              <a:t>russo</a:t>
            </a:r>
            <a:r>
              <a:rPr lang="fr-FR" sz="1600" dirty="0"/>
              <a:t>-persane et annexion de la Géorgie</a:t>
            </a:r>
          </a:p>
          <a:p>
            <a:r>
              <a:rPr lang="fr-FR" sz="1600" dirty="0"/>
              <a:t>1716-1743 : Dans la steppe à l’est de la Caspienne, les trois Hordes kazakhes, menacées par les Mongols </a:t>
            </a:r>
            <a:r>
              <a:rPr lang="fr-FR" sz="1600" dirty="0" err="1"/>
              <a:t>Dzoungares</a:t>
            </a:r>
            <a:r>
              <a:rPr lang="fr-FR" sz="1600" dirty="0"/>
              <a:t>, font appel aux Russes ; Les Russes leur offrent leur protectorat et établissent des </a:t>
            </a:r>
            <a:r>
              <a:rPr lang="fr-FR" sz="1600" i="1" dirty="0" err="1"/>
              <a:t>tchertas</a:t>
            </a:r>
            <a:r>
              <a:rPr lang="fr-FR" sz="1600" dirty="0"/>
              <a:t>, lignes fortifiées, entre les fleuves Oural et Irtych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98BC6AD-BCCC-B651-F4A1-51E01F9D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16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9910-3ACC-E666-8B75-255C187E8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99E82F7-515C-AB31-B842-AD86101CD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972B2E6-2A75-0298-DFF7-666AFAC7352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6DEB0ED-720A-F12B-21D5-D5927856276F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C669AC4-87B0-3323-C78D-E5665A155596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EC6FA0A-09A0-F1AC-2B48-2EA8DCF4657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4317356-6CDA-6D6F-8E29-AEF8760039FA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112A6E0-6617-C076-A97D-4608364FE879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27F4F6-E62F-153D-CD35-EE8DF3FFD3D3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1BC2956-988F-287B-2C98-A69C2792D122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794C95D-0C14-D1B5-E2C6-EFDAD43FFFBB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0C1F754-9B95-FF8F-2B0C-77A9737F31FA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8EECC34-2F34-236C-AF1C-AD6C75929B1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8A6295F-CAF2-60C3-0CFD-4F2C3E654693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B0EC722-9B4A-F6C5-5C6C-940235DDDDA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8779BC0-5C10-345D-568D-40AEF278600A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5ADBA41-AFA6-FF3B-5C9E-4F80DC2D7FC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FC74F65-F17C-F53C-D47E-8A919217391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922FA8F-6CE5-2AD3-4A53-40346AB69E05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0E87F93-2027-6651-773A-C2349BE1D63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556FF9B-8AFD-640B-6CF9-95DA07CCF83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17DEC02-634B-0B21-FE06-839FD17F1958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00165A3-6822-5B12-54D9-9ABCA8E0A643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BAE2A91E-CAD5-0DFF-2D3F-CE40516B8616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83AB02A-9D3D-0CB9-B29A-A9FE756534EA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56C31A6-7E8E-49D9-A2BF-0466CCBD02D8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45C1ABE-3B88-E264-EB78-B763D608C5CE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7D0BB1A-5BBE-45AB-1812-22119F107C8E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EAE7431-DAD9-9386-E46D-07FEE96670D1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9C3BCCC-0AE2-B5BE-FAA8-AAA582C7350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B15DE11-C4BB-238A-14B8-C4A6C70E1C4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616F5AB-F5B0-451A-A3E1-675E415BB2A6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5E9561A-76E9-0D5F-2C58-FE7698C14CC4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6C3D3F1-6184-04E0-458C-8F9C38261DB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89BEE11C-DAD5-8B9C-6D81-AC2A7BFCE613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E84889F9-ADD3-E07F-0C29-898E95F2A33E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45A6933E-E833-BA39-BEB1-0A9A08BFBA67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62F6BBCA-F506-9F32-3161-E723FC717AF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35794861-E4D3-75E1-7703-1009DA784FC6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2328B83-B68B-4B25-8D46-03B59578577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8C2493F-8A3D-D0B1-7217-503AF0A7F161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CED04A4B-15CA-0F95-ABAA-AB381FA6C672}"/>
              </a:ext>
            </a:extLst>
          </p:cNvPr>
          <p:cNvCxnSpPr>
            <a:cxnSpLocks/>
            <a:endCxn id="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C5B52BCF-6280-DC39-D0FF-2776EF25EF5A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4B09825-6348-BB2B-6499-98B33C43425A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54AF681-B22D-14A6-BD64-0161ECD9346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08BCD5DD-95B0-A063-3072-D48C2FE3C9A3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5073705B-70A5-0603-860B-A87F851748F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2AD96B14-D3B9-7C05-9927-699467419DC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9088252-4070-ED2A-65C1-DD984A9D5E3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CC14999-6497-5633-5A23-95712E92DDDE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1ED555D-7679-68FA-D0E3-791BD01B675A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04DC00A6-AC83-5E61-07E8-D72FFB50E88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213D33A3-5D6A-B0F1-C8AD-E76EB03BDF8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C49B903E-B124-580D-9651-3048E680EA84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09331CF-7015-52C0-D0B3-4410A2FABAFC}"/>
              </a:ext>
            </a:extLst>
          </p:cNvPr>
          <p:cNvSpPr/>
          <p:nvPr/>
        </p:nvSpPr>
        <p:spPr>
          <a:xfrm>
            <a:off x="11426522" y="2016195"/>
            <a:ext cx="748582" cy="36787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Chine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CA1E02DE-7F57-E6BF-7426-E90B1A859019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01CC3A8D-4E63-C0EF-5ECF-782086F8EB6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38AF6365-3E9C-15C1-87E4-154C64EDEB5E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BC7127EB-2710-E2DE-010F-47A1764D261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3EEBA8C1-A63A-CF5B-40B3-5D43A40413E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3065930-C0FE-FCAC-76DF-EAD88D6C0991}"/>
              </a:ext>
            </a:extLst>
          </p:cNvPr>
          <p:cNvSpPr/>
          <p:nvPr/>
        </p:nvSpPr>
        <p:spPr>
          <a:xfrm>
            <a:off x="8114648" y="726053"/>
            <a:ext cx="1444626" cy="367878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russe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3AB830EE-D5D6-38DA-35AC-5258ABC1ADC2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882FE7BB-D96D-B8F7-4C41-94FDE5F1FD9E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627A4295-0E97-EE97-8EF9-68479D76B2C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5A56C32A-1B35-1D07-96CF-5C087E7445A1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B88650-EA49-3584-DBA9-434FAE04F0E7}"/>
              </a:ext>
            </a:extLst>
          </p:cNvPr>
          <p:cNvSpPr/>
          <p:nvPr/>
        </p:nvSpPr>
        <p:spPr>
          <a:xfrm>
            <a:off x="8757872" y="2337111"/>
            <a:ext cx="1038131" cy="30386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26A5350-2DBE-4A94-9F4F-9E95E330C56C}"/>
              </a:ext>
            </a:extLst>
          </p:cNvPr>
          <p:cNvSpPr/>
          <p:nvPr/>
        </p:nvSpPr>
        <p:spPr>
          <a:xfrm rot="14780859">
            <a:off x="5640383" y="1426696"/>
            <a:ext cx="189911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00ABE-1370-78A8-1446-40F4A8A33801}"/>
              </a:ext>
            </a:extLst>
          </p:cNvPr>
          <p:cNvSpPr/>
          <p:nvPr/>
        </p:nvSpPr>
        <p:spPr>
          <a:xfrm rot="1191969">
            <a:off x="7616688" y="2741406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E55AB-9525-B067-B307-452DF254431B}"/>
              </a:ext>
            </a:extLst>
          </p:cNvPr>
          <p:cNvSpPr/>
          <p:nvPr/>
        </p:nvSpPr>
        <p:spPr>
          <a:xfrm rot="1826574">
            <a:off x="8940132" y="3211154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490A8EC-91E6-D81D-F80F-FCE5BF92B091}"/>
              </a:ext>
            </a:extLst>
          </p:cNvPr>
          <p:cNvSpPr/>
          <p:nvPr/>
        </p:nvSpPr>
        <p:spPr>
          <a:xfrm rot="19010509">
            <a:off x="10167039" y="2749414"/>
            <a:ext cx="1668681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EEE8A0B1-A7AB-DDD0-31B6-F436E29F27F5}"/>
              </a:ext>
            </a:extLst>
          </p:cNvPr>
          <p:cNvSpPr/>
          <p:nvPr/>
        </p:nvSpPr>
        <p:spPr>
          <a:xfrm rot="871946">
            <a:off x="10458784" y="3429664"/>
            <a:ext cx="1574757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ADC20-25F6-236B-AD85-59225F8E8404}"/>
              </a:ext>
            </a:extLst>
          </p:cNvPr>
          <p:cNvSpPr/>
          <p:nvPr/>
        </p:nvSpPr>
        <p:spPr>
          <a:xfrm>
            <a:off x="6629324" y="2267159"/>
            <a:ext cx="1036224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ottoman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0B33D-18EC-83B3-A152-9EC36790CC99}"/>
              </a:ext>
            </a:extLst>
          </p:cNvPr>
          <p:cNvSpPr/>
          <p:nvPr/>
        </p:nvSpPr>
        <p:spPr>
          <a:xfrm>
            <a:off x="8420127" y="2781620"/>
            <a:ext cx="748582" cy="367878"/>
          </a:xfrm>
          <a:prstGeom prst="rect">
            <a:avLst/>
          </a:prstGeom>
          <a:solidFill>
            <a:srgbClr val="B686DA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Perse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7013E-0EE8-8270-A2A0-436CC08C51A4}"/>
              </a:ext>
            </a:extLst>
          </p:cNvPr>
          <p:cNvSpPr/>
          <p:nvPr/>
        </p:nvSpPr>
        <p:spPr>
          <a:xfrm>
            <a:off x="9535092" y="3346854"/>
            <a:ext cx="1523453" cy="3678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Inde moghole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2ADA1B1-67F5-B0FC-D137-2F51D798BCB3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5F3EFF5-EC54-08A7-3022-3971E93E476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9954C-CF03-F12B-C905-602E75959339}"/>
              </a:ext>
            </a:extLst>
          </p:cNvPr>
          <p:cNvSpPr/>
          <p:nvPr/>
        </p:nvSpPr>
        <p:spPr>
          <a:xfrm>
            <a:off x="91426" y="71582"/>
            <a:ext cx="5183298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/>
              <a:t>*Rappels </a:t>
            </a:r>
            <a:r>
              <a:rPr lang="fr-FR" sz="1600" dirty="0"/>
              <a:t>: A la fin du XVIIe siècle, état des lieux…</a:t>
            </a:r>
          </a:p>
          <a:p>
            <a:endParaRPr lang="fr-FR" sz="1600" dirty="0"/>
          </a:p>
          <a:p>
            <a:r>
              <a:rPr lang="fr-FR" sz="1600" dirty="0"/>
              <a:t>a) Au sud, </a:t>
            </a:r>
            <a:r>
              <a:rPr lang="fr-FR" sz="1600" i="1" dirty="0"/>
              <a:t>l’Axe de l’Ancien Monde</a:t>
            </a:r>
            <a:r>
              <a:rPr lang="fr-FR" sz="1600" dirty="0"/>
              <a:t> partagé</a:t>
            </a:r>
          </a:p>
          <a:p>
            <a:r>
              <a:rPr lang="fr-FR" sz="1600" dirty="0"/>
              <a:t>Par cinq grands empires </a:t>
            </a:r>
            <a:r>
              <a:rPr lang="fr-FR" sz="1600" i="1" dirty="0"/>
              <a:t>canonniers</a:t>
            </a:r>
            <a:r>
              <a:rPr lang="fr-FR" sz="1600" dirty="0"/>
              <a:t>, d’ouest en est</a:t>
            </a:r>
          </a:p>
          <a:p>
            <a:r>
              <a:rPr lang="fr-FR" sz="1600" dirty="0"/>
              <a:t>Empire ottoman, Perse des Séfévides</a:t>
            </a:r>
          </a:p>
          <a:p>
            <a:r>
              <a:rPr lang="fr-FR" sz="1600" dirty="0"/>
              <a:t>Khanats ouzbeks, Inde moghole et Chine des Qing</a:t>
            </a:r>
          </a:p>
          <a:p>
            <a:endParaRPr lang="fr-FR" sz="1600" dirty="0"/>
          </a:p>
          <a:p>
            <a:r>
              <a:rPr lang="fr-FR" sz="1600" dirty="0"/>
              <a:t>b) Au centre…</a:t>
            </a:r>
          </a:p>
          <a:p>
            <a:r>
              <a:rPr lang="fr-FR" sz="1600" dirty="0"/>
              <a:t>L’Empire des steppes, affaibli mais toujours menaçant</a:t>
            </a:r>
          </a:p>
          <a:p>
            <a:r>
              <a:rPr lang="fr-FR" sz="1600" dirty="0"/>
              <a:t>Vestige de l’Empire turco-mongol du XIIIe siècle ; Avec…</a:t>
            </a:r>
          </a:p>
          <a:p>
            <a:r>
              <a:rPr lang="fr-FR" sz="1600" dirty="0"/>
              <a:t>- A l’ouest, les Kazakhs</a:t>
            </a:r>
          </a:p>
          <a:p>
            <a:r>
              <a:rPr lang="fr-FR" sz="1600" dirty="0"/>
              <a:t>- Au centre, les Mongols occidentaux </a:t>
            </a:r>
            <a:r>
              <a:rPr lang="fr-FR" sz="1600" dirty="0" err="1"/>
              <a:t>Dzoungares</a:t>
            </a:r>
            <a:r>
              <a:rPr lang="fr-FR" sz="1600" dirty="0"/>
              <a:t> menaçants</a:t>
            </a:r>
          </a:p>
          <a:p>
            <a:r>
              <a:rPr lang="fr-FR" sz="1600" dirty="0"/>
              <a:t>NB : Et le khanat de </a:t>
            </a:r>
            <a:r>
              <a:rPr lang="fr-FR" sz="1600" dirty="0" err="1"/>
              <a:t>Kachgarie</a:t>
            </a:r>
            <a:r>
              <a:rPr lang="fr-FR" sz="1600" dirty="0"/>
              <a:t> </a:t>
            </a:r>
            <a:r>
              <a:rPr lang="fr-FR" sz="1600" i="1" dirty="0" err="1"/>
              <a:t>djaghataïde</a:t>
            </a:r>
            <a:r>
              <a:rPr lang="fr-FR" sz="1600" dirty="0"/>
              <a:t>, qui a sombré dans l’anarchie dès la mort de Sultan Saïd en 1533</a:t>
            </a:r>
            <a:endParaRPr lang="fr-FR" sz="1600" i="1" dirty="0"/>
          </a:p>
          <a:p>
            <a:r>
              <a:rPr lang="fr-FR" sz="1600" dirty="0"/>
              <a:t>- A l’est, les Mongols orientaux soumis à la Chine des Qing</a:t>
            </a:r>
          </a:p>
          <a:p>
            <a:r>
              <a:rPr lang="fr-FR" sz="1600" dirty="0"/>
              <a:t>Et menacés à l’ouest par les </a:t>
            </a:r>
            <a:r>
              <a:rPr lang="fr-FR" sz="1600" dirty="0" err="1"/>
              <a:t>Dzoungares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c) Au nord…</a:t>
            </a:r>
          </a:p>
          <a:p>
            <a:r>
              <a:rPr lang="fr-FR" sz="1600" dirty="0"/>
              <a:t>L’Empire russe </a:t>
            </a:r>
            <a:r>
              <a:rPr lang="fr-FR" sz="1600" i="1" dirty="0"/>
              <a:t>eurasiatique</a:t>
            </a:r>
            <a:r>
              <a:rPr lang="fr-FR" sz="1600" dirty="0"/>
              <a:t> tout juste naissant</a:t>
            </a:r>
          </a:p>
          <a:p>
            <a:r>
              <a:rPr lang="fr-FR" sz="1600" dirty="0"/>
              <a:t>Avec un cœur historique, la Moscovie ; Etendue…</a:t>
            </a:r>
          </a:p>
          <a:p>
            <a:r>
              <a:rPr lang="fr-FR" sz="1600" dirty="0"/>
              <a:t>*A l’ouest, jusqu’à Pskov, à 200 km de la Baltique</a:t>
            </a:r>
          </a:p>
          <a:p>
            <a:r>
              <a:rPr lang="fr-FR" sz="1600" dirty="0"/>
              <a:t>*Au sud, par la plaine de la Volga et Astrakhan</a:t>
            </a:r>
          </a:p>
          <a:p>
            <a:r>
              <a:rPr lang="fr-FR" sz="1600" dirty="0"/>
              <a:t>Jusqu’à la mer Caspienne…</a:t>
            </a:r>
          </a:p>
          <a:p>
            <a:r>
              <a:rPr lang="fr-FR" sz="1600" dirty="0"/>
              <a:t>*A l’est, une ligne de colonies jusqu’au détroit de Béring</a:t>
            </a:r>
          </a:p>
          <a:p>
            <a:r>
              <a:rPr lang="fr-FR" sz="1600" dirty="0"/>
              <a:t>En contact au sud avec les tribus kazakhes et la Chine…</a:t>
            </a:r>
          </a:p>
          <a:p>
            <a:endParaRPr lang="fr-FR" sz="1600" dirty="0"/>
          </a:p>
          <a:p>
            <a:r>
              <a:rPr lang="fr-FR" sz="1600" dirty="0"/>
              <a:t>*Période suivante…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C35DC0-96A0-B363-E206-7589B43ABDF2}"/>
              </a:ext>
            </a:extLst>
          </p:cNvPr>
          <p:cNvSpPr/>
          <p:nvPr/>
        </p:nvSpPr>
        <p:spPr>
          <a:xfrm>
            <a:off x="4023614" y="52669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90313BA-1E48-B9B6-445C-2493E4DCEB73}"/>
              </a:ext>
            </a:extLst>
          </p:cNvPr>
          <p:cNvSpPr/>
          <p:nvPr/>
        </p:nvSpPr>
        <p:spPr>
          <a:xfrm>
            <a:off x="2168670" y="2547163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1F569BE-47F0-5719-A57B-3A91F895D4CD}"/>
              </a:ext>
            </a:extLst>
          </p:cNvPr>
          <p:cNvSpPr/>
          <p:nvPr/>
        </p:nvSpPr>
        <p:spPr>
          <a:xfrm>
            <a:off x="3613478" y="258241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7A0A077-25A7-8C70-14A7-A4E1FEA8FFFA}"/>
              </a:ext>
            </a:extLst>
          </p:cNvPr>
          <p:cNvSpPr/>
          <p:nvPr/>
        </p:nvSpPr>
        <p:spPr>
          <a:xfrm>
            <a:off x="4913917" y="306944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41EED2-366C-16AF-7633-0C4A2EB55314}"/>
              </a:ext>
            </a:extLst>
          </p:cNvPr>
          <p:cNvSpPr/>
          <p:nvPr/>
        </p:nvSpPr>
        <p:spPr>
          <a:xfrm>
            <a:off x="5036011" y="353171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59515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420BE-038D-E882-8856-224C2319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83">
            <a:extLst>
              <a:ext uri="{FF2B5EF4-FFF2-40B4-BE49-F238E27FC236}">
                <a16:creationId xmlns:a16="http://schemas.microsoft.com/office/drawing/2014/main" id="{A3577535-D6C4-783F-A0EB-A0D7F111A62E}"/>
              </a:ext>
            </a:extLst>
          </p:cNvPr>
          <p:cNvSpPr/>
          <p:nvPr/>
        </p:nvSpPr>
        <p:spPr>
          <a:xfrm>
            <a:off x="91426" y="107186"/>
            <a:ext cx="474223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700" b="1" dirty="0">
                <a:cs typeface="Arial" panose="020B0604020202020204" pitchFamily="34" charset="0"/>
              </a:rPr>
              <a:t>E) 1644-1801 : </a:t>
            </a:r>
            <a:r>
              <a:rPr lang="fr-FR" sz="1700" b="1" dirty="0"/>
              <a:t>Les XVIIe et XVIIIe siècles : D</a:t>
            </a:r>
            <a:r>
              <a:rPr lang="fr-FR" altLang="fr-FR" sz="1700" b="1" dirty="0">
                <a:cs typeface="Arial" panose="020B0604020202020204" pitchFamily="34" charset="0"/>
              </a:rPr>
              <a:t>e nouveaux grands empires se partagent l’Orient : Empire russe des Romanov, Empire chinois des Qing ; Avec l’Empire britannique des Indes, fin de l’Empire moghol et naissance de l’impérialisme européen ; </a:t>
            </a:r>
            <a:r>
              <a:rPr lang="fr-FR" sz="1700" b="1" spc="-1" dirty="0">
                <a:cs typeface="Arial" panose="020B0604020202020204" pitchFamily="34" charset="0"/>
              </a:rPr>
              <a:t>1</a:t>
            </a:r>
            <a:r>
              <a:rPr lang="fr-FR" sz="1700" b="1" spc="-1" baseline="30000" dirty="0">
                <a:cs typeface="Arial" panose="020B0604020202020204" pitchFamily="34" charset="0"/>
              </a:rPr>
              <a:t>ers</a:t>
            </a:r>
            <a:r>
              <a:rPr lang="fr-FR" sz="1700" b="1" spc="-1" dirty="0">
                <a:cs typeface="Arial" panose="020B0604020202020204" pitchFamily="34" charset="0"/>
              </a:rPr>
              <a:t> reculs de l’Empire ottoman ; Déclin de la Perse et naissance de l’Afghanistan</a:t>
            </a:r>
          </a:p>
          <a:p>
            <a:endParaRPr lang="fr-FR" sz="1700" dirty="0"/>
          </a:p>
          <a:p>
            <a:r>
              <a:rPr lang="fr-FR" sz="1700" dirty="0"/>
              <a:t>*Au XVIIIe siècle, nouvelle configuration</a:t>
            </a:r>
          </a:p>
          <a:p>
            <a:r>
              <a:rPr lang="fr-FR" sz="1700" dirty="0"/>
              <a:t>Avec deux processus majeurs…</a:t>
            </a:r>
          </a:p>
          <a:p>
            <a:endParaRPr lang="fr-FR" sz="1700" dirty="0"/>
          </a:p>
          <a:p>
            <a:r>
              <a:rPr lang="fr-FR" sz="1700" dirty="0"/>
              <a:t>a) Pour la Russie, et surtout la Chine</a:t>
            </a:r>
            <a:endParaRPr lang="fr-FR" sz="1700" i="1" dirty="0"/>
          </a:p>
          <a:p>
            <a:r>
              <a:rPr lang="fr-FR" sz="1700" dirty="0"/>
              <a:t>Conquérir et mettre fin à l’Empire des steppes</a:t>
            </a:r>
          </a:p>
          <a:p>
            <a:endParaRPr lang="fr-FR" sz="1700" dirty="0"/>
          </a:p>
          <a:p>
            <a:r>
              <a:rPr lang="fr-FR" sz="1700" dirty="0"/>
              <a:t>b) Arrivée des impérialismes </a:t>
            </a:r>
            <a:r>
              <a:rPr lang="fr-FR" sz="1700" i="1" dirty="0"/>
              <a:t>occidentaux</a:t>
            </a:r>
            <a:r>
              <a:rPr lang="fr-FR" sz="1700" dirty="0"/>
              <a:t>…</a:t>
            </a:r>
          </a:p>
          <a:p>
            <a:r>
              <a:rPr lang="fr-FR" sz="1700" dirty="0"/>
              <a:t>Et notamment des Britanniques en Inde</a:t>
            </a:r>
          </a:p>
          <a:p>
            <a:endParaRPr lang="fr-FR" sz="1700" dirty="0"/>
          </a:p>
          <a:p>
            <a:r>
              <a:rPr lang="fr-FR" sz="1700" dirty="0"/>
              <a:t>*Précisons, en quatre points…</a:t>
            </a:r>
          </a:p>
        </p:txBody>
      </p:sp>
      <p:pic>
        <p:nvPicPr>
          <p:cNvPr id="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48DB362-76BD-F441-9609-80203CA4A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5645260-128B-7A25-6273-A9E9B657BF9D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FA6A3FA-7931-E69F-A13C-2BAC7FAE9F2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EBFBDD83-AC88-A119-20F0-FB654EA64A0F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818C2356-5837-4B2F-DD1E-5DD85CE7F7E2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46A32D0B-379D-D230-D451-8D0A3D3C814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1E234760-965E-DBA6-B17A-967395B8C35D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11AE92E-70F6-61DD-4031-FE779CE4A54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746C18EE-E583-A74E-F90C-C61AFF18E821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2CFC5EA6-C0D7-307E-E841-E8CA5E169065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BA48DB82-7F4A-C358-B092-375D2392132F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97F0BC2D-41C4-7A38-F3A5-C966215A0AB9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D48350AD-AA86-3991-945D-2E674CD9EBC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029B889C-CCF7-8A83-024B-C81FAC27C3EE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4F9C1F85-58C2-9E8C-2CB4-B19D241447B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928E0862-391E-A3CC-5889-FB9DEF7BF86D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2E6FE043-E69E-6F5C-6A67-52DB873F6FF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74B7F7B1-E54C-517A-F7FA-DD53B69D137D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88C3005-3F03-5368-80A3-BB02DBD99F4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F9796EBB-1F3B-E0CF-592D-B351A2B2A3C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9EF3A39C-CE03-E267-ED2D-F2D12E82B0DE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154CC2F7-838F-E231-9521-427A18B15307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EA4A0ED9-3442-ACFC-3581-00622DE6B97B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4E9A915A-A2B8-9D46-1110-DFDCE5FAAF6B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40A5B0B-69E6-908F-A462-945CEA09F344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860C1FAB-7217-E924-5104-50F05590AE0A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C8731C16-DBA3-2A72-0863-CBDBBD7BFE96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F085E44-A7FC-9301-91AD-FAA90C2EAE87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8871E74-4E7A-7623-9231-5BAF9F3293AC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71AB201E-A453-3B1D-EB7C-20E859965944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D028CF2F-B5BF-21B6-D8F0-650578A8FA9F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A23191F0-459E-F57C-4AC0-16348799E905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67098899-4B05-E879-2EB3-A1B00084B74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622823D5-D7DD-93D8-80BA-4C0FA0ECC9A9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id="{0F2617B5-60FA-D91C-C852-B3B35708663A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C1410ABC-631F-9367-64D8-85D3E78194A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D02623F0-FD91-7841-46B3-462C84BDBD70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8076BEDE-AB42-D33A-3165-3C0E79C3DA5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8BAB6E3F-8A57-642B-5FB8-EDF04473860B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1755D382-6F5B-B1A0-1AA5-CBC2986EC78E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68052D23-1253-BB33-786D-0799293BF8B0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3782C3CB-F1AD-7E7A-B44B-EB8B85E65B7B}"/>
              </a:ext>
            </a:extLst>
          </p:cNvPr>
          <p:cNvCxnSpPr>
            <a:cxnSpLocks/>
            <a:endCxn id="169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45B6063A-A191-DBBF-4B71-8C5C5E18003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DA9BC676-E13F-A795-AD60-09E182C69DF6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2E2CBDB0-BABB-9BEE-F265-23D8D54FD17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79820D60-1254-39B1-7C91-731B15657256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8F379AA0-C14A-BD2C-18B7-F5B1AF740BD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77BDED01-30CA-05B2-4F6C-23DFDAF7B91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E66F363B-F578-B1BB-A60E-A021AF1FDDCB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074C5AD8-4D60-B7A4-56B5-DB42123F45B0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AB4A7BF7-B056-B834-EF30-7DCA17419A5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F45F2A3D-3671-2B36-AD50-3B7AFB7EEFC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1C28177A-B9E6-75FB-708E-30B4D7CF8FB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E1850658-F7CA-F702-3DEA-AC5DBF8F476A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C8E54C1-7D61-B1F6-3DD5-141A9CEE2652}"/>
              </a:ext>
            </a:extLst>
          </p:cNvPr>
          <p:cNvSpPr/>
          <p:nvPr/>
        </p:nvSpPr>
        <p:spPr>
          <a:xfrm>
            <a:off x="11426522" y="2016195"/>
            <a:ext cx="748582" cy="36787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Chine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36E912FD-44DC-C2F7-2318-1BA9858D609D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67" name="Connecteur droit 266">
            <a:extLst>
              <a:ext uri="{FF2B5EF4-FFF2-40B4-BE49-F238E27FC236}">
                <a16:creationId xmlns:a16="http://schemas.microsoft.com/office/drawing/2014/main" id="{A6301832-9A39-2D8E-ACAC-A07E5FB51D30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Ellipse 267">
            <a:extLst>
              <a:ext uri="{FF2B5EF4-FFF2-40B4-BE49-F238E27FC236}">
                <a16:creationId xmlns:a16="http://schemas.microsoft.com/office/drawing/2014/main" id="{97A90059-0F0F-88EF-7EB9-FBC50D2A2E6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69" name="Connecteur droit 268">
            <a:extLst>
              <a:ext uri="{FF2B5EF4-FFF2-40B4-BE49-F238E27FC236}">
                <a16:creationId xmlns:a16="http://schemas.microsoft.com/office/drawing/2014/main" id="{511DC957-35CF-C3ED-F09B-66BDBDAB681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Ellipse 269">
            <a:extLst>
              <a:ext uri="{FF2B5EF4-FFF2-40B4-BE49-F238E27FC236}">
                <a16:creationId xmlns:a16="http://schemas.microsoft.com/office/drawing/2014/main" id="{31BC71B5-1911-BDC8-4C4C-0622EBD8B3D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2A45B0EB-9831-C25F-89D2-1236CACF2DE1}"/>
              </a:ext>
            </a:extLst>
          </p:cNvPr>
          <p:cNvSpPr/>
          <p:nvPr/>
        </p:nvSpPr>
        <p:spPr>
          <a:xfrm>
            <a:off x="8114648" y="726053"/>
            <a:ext cx="1444626" cy="367878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russe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272" name="Connecteur droit 271">
            <a:extLst>
              <a:ext uri="{FF2B5EF4-FFF2-40B4-BE49-F238E27FC236}">
                <a16:creationId xmlns:a16="http://schemas.microsoft.com/office/drawing/2014/main" id="{AC1B5AF5-8C52-4934-C81D-EFCBAD65AC1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Ellipse 272">
            <a:extLst>
              <a:ext uri="{FF2B5EF4-FFF2-40B4-BE49-F238E27FC236}">
                <a16:creationId xmlns:a16="http://schemas.microsoft.com/office/drawing/2014/main" id="{C636A64D-1551-3BA5-BDEF-154838D4718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693C189B-C5EA-42BD-6CBF-7F91BFBF9FC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EDF1E21D-1160-4786-A25C-018EB4EBED63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E1B98C29-1102-F9DF-3AA5-CE9E7964C26F}"/>
              </a:ext>
            </a:extLst>
          </p:cNvPr>
          <p:cNvSpPr/>
          <p:nvPr/>
        </p:nvSpPr>
        <p:spPr>
          <a:xfrm>
            <a:off x="8757872" y="2337111"/>
            <a:ext cx="1038131" cy="30386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277" name="Flèche : droite 276">
            <a:extLst>
              <a:ext uri="{FF2B5EF4-FFF2-40B4-BE49-F238E27FC236}">
                <a16:creationId xmlns:a16="http://schemas.microsoft.com/office/drawing/2014/main" id="{7884A15E-A2E4-6C9A-96FC-F3E9C74DB69A}"/>
              </a:ext>
            </a:extLst>
          </p:cNvPr>
          <p:cNvSpPr/>
          <p:nvPr/>
        </p:nvSpPr>
        <p:spPr>
          <a:xfrm rot="14780859">
            <a:off x="5640383" y="1426696"/>
            <a:ext cx="189911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CD83C273-9357-5EC6-2E75-0A05D8C8EBCA}"/>
              </a:ext>
            </a:extLst>
          </p:cNvPr>
          <p:cNvSpPr/>
          <p:nvPr/>
        </p:nvSpPr>
        <p:spPr>
          <a:xfrm rot="1191969">
            <a:off x="7616688" y="2741406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870C9AB5-BFA0-6A7C-10A8-AA608F8BCEB8}"/>
              </a:ext>
            </a:extLst>
          </p:cNvPr>
          <p:cNvSpPr/>
          <p:nvPr/>
        </p:nvSpPr>
        <p:spPr>
          <a:xfrm rot="1826574">
            <a:off x="8940132" y="3211154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Flèche : droite 279">
            <a:extLst>
              <a:ext uri="{FF2B5EF4-FFF2-40B4-BE49-F238E27FC236}">
                <a16:creationId xmlns:a16="http://schemas.microsoft.com/office/drawing/2014/main" id="{FD059AEA-2989-858D-A922-7A11E137C762}"/>
              </a:ext>
            </a:extLst>
          </p:cNvPr>
          <p:cNvSpPr/>
          <p:nvPr/>
        </p:nvSpPr>
        <p:spPr>
          <a:xfrm rot="19010509">
            <a:off x="10167039" y="2749414"/>
            <a:ext cx="1668681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Flèche : droite 280">
            <a:extLst>
              <a:ext uri="{FF2B5EF4-FFF2-40B4-BE49-F238E27FC236}">
                <a16:creationId xmlns:a16="http://schemas.microsoft.com/office/drawing/2014/main" id="{C1575F59-8B02-68CF-9E80-EAF74D3D84B2}"/>
              </a:ext>
            </a:extLst>
          </p:cNvPr>
          <p:cNvSpPr/>
          <p:nvPr/>
        </p:nvSpPr>
        <p:spPr>
          <a:xfrm rot="871946">
            <a:off x="10458784" y="3429664"/>
            <a:ext cx="1574757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4E2C0BBD-70D0-7AAF-A801-B1A276852558}"/>
              </a:ext>
            </a:extLst>
          </p:cNvPr>
          <p:cNvSpPr/>
          <p:nvPr/>
        </p:nvSpPr>
        <p:spPr>
          <a:xfrm>
            <a:off x="6629324" y="2267159"/>
            <a:ext cx="1036224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ottoman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504E8653-34BD-499D-8599-15605DA81604}"/>
              </a:ext>
            </a:extLst>
          </p:cNvPr>
          <p:cNvSpPr/>
          <p:nvPr/>
        </p:nvSpPr>
        <p:spPr>
          <a:xfrm>
            <a:off x="8420127" y="2781620"/>
            <a:ext cx="748582" cy="367878"/>
          </a:xfrm>
          <a:prstGeom prst="rect">
            <a:avLst/>
          </a:prstGeom>
          <a:solidFill>
            <a:srgbClr val="B686DA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Perse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E4FEA1EC-CAB0-E451-30F7-27CC8DCB45C4}"/>
              </a:ext>
            </a:extLst>
          </p:cNvPr>
          <p:cNvSpPr/>
          <p:nvPr/>
        </p:nvSpPr>
        <p:spPr>
          <a:xfrm>
            <a:off x="9535092" y="3346854"/>
            <a:ext cx="1523453" cy="3678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Inde moghole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7726169-25BE-DFBE-0A6E-C778B2365C48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653ADBF-8417-C056-DCFD-705BE72B1DF3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87768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A8EB7-02B4-C05D-38F7-6127A11F6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8206412C-882D-8269-E131-D73DD0FA7E9E}"/>
              </a:ext>
            </a:extLst>
          </p:cNvPr>
          <p:cNvSpPr/>
          <p:nvPr/>
        </p:nvSpPr>
        <p:spPr>
          <a:xfrm>
            <a:off x="91426" y="107186"/>
            <a:ext cx="537465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1) Pour les empires turco-persans musulmans</a:t>
            </a:r>
          </a:p>
          <a:p>
            <a:r>
              <a:rPr lang="fr-FR" sz="1700" dirty="0"/>
              <a:t>De l’Axe méridional : Ottoman, persan, ouzbek et moghol</a:t>
            </a:r>
          </a:p>
          <a:p>
            <a:endParaRPr lang="fr-FR" sz="1700" dirty="0"/>
          </a:p>
          <a:p>
            <a:r>
              <a:rPr lang="fr-FR" sz="1700" dirty="0"/>
              <a:t>Les expansions sont maximales</a:t>
            </a:r>
          </a:p>
          <a:p>
            <a:r>
              <a:rPr lang="fr-FR" sz="1700" dirty="0"/>
              <a:t>Par conséquent, maintenir et consolider les acquis</a:t>
            </a:r>
          </a:p>
          <a:p>
            <a:endParaRPr lang="fr-FR" sz="1700" dirty="0"/>
          </a:p>
          <a:p>
            <a:r>
              <a:rPr lang="fr-FR" sz="1700" dirty="0"/>
              <a:t>*Entre les Empires ottoman et persan</a:t>
            </a:r>
          </a:p>
          <a:p>
            <a:r>
              <a:rPr lang="fr-FR" sz="1700" dirty="0"/>
              <a:t>Les limites sont globalement fixées (1639)</a:t>
            </a:r>
          </a:p>
          <a:p>
            <a:endParaRPr lang="fr-FR" sz="1700" dirty="0"/>
          </a:p>
          <a:p>
            <a:r>
              <a:rPr lang="fr-FR" sz="1700" dirty="0"/>
              <a:t>*En revanche, en Asie centrale</a:t>
            </a:r>
          </a:p>
          <a:p>
            <a:r>
              <a:rPr lang="fr-FR" sz="1700" dirty="0"/>
              <a:t>Entre Perse, khanats ouzbeks et Inde moghol</a:t>
            </a:r>
          </a:p>
          <a:p>
            <a:r>
              <a:rPr lang="fr-FR" sz="1700" dirty="0"/>
              <a:t>Rien de définitif ; Et les litiges restent nombreux…</a:t>
            </a:r>
          </a:p>
          <a:p>
            <a:endParaRPr lang="fr-FR" sz="1700" dirty="0"/>
          </a:p>
          <a:p>
            <a:r>
              <a:rPr lang="fr-FR" sz="1700" dirty="0"/>
              <a:t>*1587-98 : Le Khorassan et Hérat pris par les Persans</a:t>
            </a:r>
          </a:p>
          <a:p>
            <a:r>
              <a:rPr lang="fr-FR" sz="1700" dirty="0"/>
              <a:t>Aux Ouzbeks de Boukhara</a:t>
            </a:r>
          </a:p>
          <a:p>
            <a:r>
              <a:rPr lang="fr-FR" sz="1700" dirty="0"/>
              <a:t>*1649 : Kandahar prise par les Persans aux Moghols d’Inde</a:t>
            </a:r>
          </a:p>
        </p:txBody>
      </p:sp>
      <p:pic>
        <p:nvPicPr>
          <p:cNvPr id="84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F8374A98-0B5C-8A00-05D6-63EFECC2A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1" t="23149" r="10243" b="5404"/>
          <a:stretch>
            <a:fillRect/>
          </a:stretch>
        </p:blipFill>
        <p:spPr bwMode="auto">
          <a:xfrm>
            <a:off x="5598680" y="107186"/>
            <a:ext cx="4653280" cy="36106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04EF966-3353-9963-ED23-2D15FCB57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05" t="24313" r="9321" b="1223"/>
          <a:stretch>
            <a:fillRect/>
          </a:stretch>
        </p:blipFill>
        <p:spPr bwMode="auto">
          <a:xfrm>
            <a:off x="7270895" y="2921505"/>
            <a:ext cx="4765838" cy="38146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7DD35D7C-35FF-A0F4-89E6-53BFA775AE66}"/>
              </a:ext>
            </a:extLst>
          </p:cNvPr>
          <p:cNvSpPr/>
          <p:nvPr/>
        </p:nvSpPr>
        <p:spPr>
          <a:xfrm>
            <a:off x="10922473" y="1824314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4819092-34E5-19F7-F252-571A44124C1F}"/>
              </a:ext>
            </a:extLst>
          </p:cNvPr>
          <p:cNvSpPr/>
          <p:nvPr/>
        </p:nvSpPr>
        <p:spPr>
          <a:xfrm>
            <a:off x="5598680" y="3398076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1600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12FA92F-139F-4032-63D6-0EA6D68AC5AE}"/>
              </a:ext>
            </a:extLst>
          </p:cNvPr>
          <p:cNvSpPr/>
          <p:nvPr/>
        </p:nvSpPr>
        <p:spPr>
          <a:xfrm rot="4734990">
            <a:off x="6705924" y="1184775"/>
            <a:ext cx="1127762" cy="4128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0D2F0F2-6B8C-4A11-A526-BCE8386A2778}"/>
              </a:ext>
            </a:extLst>
          </p:cNvPr>
          <p:cNvSpPr/>
          <p:nvPr/>
        </p:nvSpPr>
        <p:spPr>
          <a:xfrm rot="5400000">
            <a:off x="8194038" y="1051560"/>
            <a:ext cx="782323" cy="9144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29228B1-66E4-12C2-80CE-2EA893CBA649}"/>
              </a:ext>
            </a:extLst>
          </p:cNvPr>
          <p:cNvSpPr/>
          <p:nvPr/>
        </p:nvSpPr>
        <p:spPr>
          <a:xfrm rot="4734990">
            <a:off x="8332271" y="3940023"/>
            <a:ext cx="1127762" cy="4128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6AD8AD0-AFF7-A28E-876F-6034D648C7F6}"/>
              </a:ext>
            </a:extLst>
          </p:cNvPr>
          <p:cNvSpPr/>
          <p:nvPr/>
        </p:nvSpPr>
        <p:spPr>
          <a:xfrm rot="5400000">
            <a:off x="9860798" y="3891104"/>
            <a:ext cx="782323" cy="9144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3F663FE-75F3-8A53-F43A-6A28EB247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7" t="41911" r="32854" b="37808"/>
          <a:stretch>
            <a:fillRect/>
          </a:stretch>
        </p:blipFill>
        <p:spPr bwMode="auto">
          <a:xfrm>
            <a:off x="7289147" y="4227805"/>
            <a:ext cx="2119013" cy="250838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260BC7F-5138-DD03-1D97-54458D16F9A1}"/>
              </a:ext>
            </a:extLst>
          </p:cNvPr>
          <p:cNvSpPr/>
          <p:nvPr/>
        </p:nvSpPr>
        <p:spPr>
          <a:xfrm>
            <a:off x="8423714" y="567675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4E56D0-004C-F710-E1D4-A0B02E0FB1D8}"/>
              </a:ext>
            </a:extLst>
          </p:cNvPr>
          <p:cNvSpPr/>
          <p:nvPr/>
        </p:nvSpPr>
        <p:spPr>
          <a:xfrm>
            <a:off x="7787541" y="548199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37479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096DB24-08C3-BE27-3CD9-1E400119A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8" t="3753" r="24212" b="39723"/>
          <a:stretch>
            <a:fillRect/>
          </a:stretch>
        </p:blipFill>
        <p:spPr bwMode="auto">
          <a:xfrm>
            <a:off x="7935686" y="3004457"/>
            <a:ext cx="4104640" cy="37120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D47ABDE6-5A06-A1EB-902C-7BAAD28C9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76" t="1772" r="24262" b="39277"/>
          <a:stretch>
            <a:fillRect/>
          </a:stretch>
        </p:blipFill>
        <p:spPr bwMode="auto">
          <a:xfrm>
            <a:off x="5584373" y="141515"/>
            <a:ext cx="4104640" cy="37148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38B2FE-7462-270B-E3F9-1835C4D2E9CA}"/>
              </a:ext>
            </a:extLst>
          </p:cNvPr>
          <p:cNvSpPr/>
          <p:nvPr/>
        </p:nvSpPr>
        <p:spPr>
          <a:xfrm>
            <a:off x="91426" y="107186"/>
            <a:ext cx="5364493" cy="4755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A l’est, en Chine…</a:t>
            </a:r>
          </a:p>
          <a:p>
            <a:endParaRPr lang="fr-FR" sz="1700" dirty="0"/>
          </a:p>
          <a:p>
            <a:r>
              <a:rPr lang="fr-FR" sz="1700" dirty="0"/>
              <a:t>*Ici, pas d’expansion maximale ; Au contraire…</a:t>
            </a:r>
          </a:p>
          <a:p>
            <a:endParaRPr lang="fr-FR" sz="1700" i="1" dirty="0"/>
          </a:p>
          <a:p>
            <a:r>
              <a:rPr lang="fr-FR" sz="1700" dirty="0"/>
              <a:t>*Au début du XVIIIe siècle, </a:t>
            </a:r>
            <a:r>
              <a:rPr lang="fr-FR" sz="1700" i="1" dirty="0"/>
              <a:t>le rêve chinois</a:t>
            </a:r>
            <a:r>
              <a:rPr lang="fr-FR" sz="1700" dirty="0"/>
              <a:t> (JP Roux)</a:t>
            </a:r>
          </a:p>
          <a:p>
            <a:r>
              <a:rPr lang="fr-FR" sz="1700" dirty="0"/>
              <a:t>Repousser au maximum les frontières vers l’ouest</a:t>
            </a:r>
          </a:p>
          <a:p>
            <a:endParaRPr lang="fr-FR" sz="1600" dirty="0"/>
          </a:p>
          <a:p>
            <a:r>
              <a:rPr lang="fr-FR" sz="1600" dirty="0"/>
              <a:t>NB : Et retrouver celles du 1</a:t>
            </a:r>
            <a:r>
              <a:rPr lang="fr-FR" sz="1600" baseline="30000" dirty="0"/>
              <a:t>er</a:t>
            </a:r>
            <a:r>
              <a:rPr lang="fr-FR" sz="1600" dirty="0"/>
              <a:t> siècle av. JC jusqu’à Kachgar</a:t>
            </a:r>
          </a:p>
          <a:p>
            <a:r>
              <a:rPr lang="fr-FR" sz="1600" dirty="0"/>
              <a:t>Qu’elle avait abandonnées après 751, 1000 ans auparavant</a:t>
            </a:r>
          </a:p>
          <a:p>
            <a:endParaRPr lang="fr-FR" sz="1700" dirty="0"/>
          </a:p>
          <a:p>
            <a:r>
              <a:rPr lang="fr-FR" sz="1700" dirty="0"/>
              <a:t>Et pour cela…</a:t>
            </a:r>
          </a:p>
          <a:p>
            <a:endParaRPr lang="fr-FR" sz="1700" dirty="0"/>
          </a:p>
          <a:p>
            <a:r>
              <a:rPr lang="fr-FR" sz="1700" dirty="0"/>
              <a:t>- Au nord, soumettre et/ou conquérir définitivement</a:t>
            </a:r>
          </a:p>
          <a:p>
            <a:r>
              <a:rPr lang="fr-FR" sz="1700" dirty="0"/>
              <a:t>Les steppes mongoles toujours menaçantes</a:t>
            </a:r>
          </a:p>
          <a:p>
            <a:endParaRPr lang="fr-FR" sz="1700" dirty="0"/>
          </a:p>
          <a:p>
            <a:r>
              <a:rPr lang="fr-FR" sz="1700" dirty="0"/>
              <a:t>- Au sud-ouest, soumettre le Tibet</a:t>
            </a:r>
          </a:p>
          <a:p>
            <a:r>
              <a:rPr lang="fr-FR" sz="1700" dirty="0"/>
              <a:t>NB : Berceau du bouddhisme nord-asiatique</a:t>
            </a:r>
          </a:p>
          <a:p>
            <a:r>
              <a:rPr lang="fr-FR" sz="1700" dirty="0"/>
              <a:t>Et donc disputé aux Mongols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FB3C875-FDB2-7870-1703-873E14E53447}"/>
              </a:ext>
            </a:extLst>
          </p:cNvPr>
          <p:cNvSpPr/>
          <p:nvPr/>
        </p:nvSpPr>
        <p:spPr>
          <a:xfrm rot="4210594">
            <a:off x="7521884" y="1618701"/>
            <a:ext cx="1804724" cy="19965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031675D-4B7F-61F2-B3B9-E0CCB0AFF904}"/>
              </a:ext>
            </a:extLst>
          </p:cNvPr>
          <p:cNvSpPr/>
          <p:nvPr/>
        </p:nvSpPr>
        <p:spPr>
          <a:xfrm>
            <a:off x="6351561" y="141037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D8625D5-DB73-9380-6D6C-5EDE6D2E1FE3}"/>
              </a:ext>
            </a:extLst>
          </p:cNvPr>
          <p:cNvSpPr/>
          <p:nvPr/>
        </p:nvSpPr>
        <p:spPr>
          <a:xfrm>
            <a:off x="6096000" y="219837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E861C4-722E-5B05-5515-C96E54D691A3}"/>
              </a:ext>
            </a:extLst>
          </p:cNvPr>
          <p:cNvSpPr/>
          <p:nvPr/>
        </p:nvSpPr>
        <p:spPr>
          <a:xfrm>
            <a:off x="7797907" y="98049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921D6FE-5299-D6AB-84B3-BE87DA232D47}"/>
              </a:ext>
            </a:extLst>
          </p:cNvPr>
          <p:cNvSpPr/>
          <p:nvPr/>
        </p:nvSpPr>
        <p:spPr>
          <a:xfrm>
            <a:off x="6867773" y="277249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FF223BE-F3F1-8569-8C4F-B39CB093105C}"/>
              </a:ext>
            </a:extLst>
          </p:cNvPr>
          <p:cNvSpPr/>
          <p:nvPr/>
        </p:nvSpPr>
        <p:spPr>
          <a:xfrm>
            <a:off x="8491126" y="166212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BDE4F70-98DC-091F-5F05-5819BFA214F8}"/>
              </a:ext>
            </a:extLst>
          </p:cNvPr>
          <p:cNvSpPr/>
          <p:nvPr/>
        </p:nvSpPr>
        <p:spPr>
          <a:xfrm rot="5243636">
            <a:off x="8409924" y="3171443"/>
            <a:ext cx="3043676" cy="3857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7EC8AEF-E2B1-D6B7-A277-B4F5044DD967}"/>
              </a:ext>
            </a:extLst>
          </p:cNvPr>
          <p:cNvSpPr/>
          <p:nvPr/>
        </p:nvSpPr>
        <p:spPr>
          <a:xfrm>
            <a:off x="8642085" y="43363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0EFA92A-3485-7687-25BC-77D4DB8984BD}"/>
              </a:ext>
            </a:extLst>
          </p:cNvPr>
          <p:cNvSpPr/>
          <p:nvPr/>
        </p:nvSpPr>
        <p:spPr>
          <a:xfrm>
            <a:off x="8353347" y="502165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EA3A881-5A8C-F6AE-0A6F-80571AD8B38E}"/>
              </a:ext>
            </a:extLst>
          </p:cNvPr>
          <p:cNvSpPr/>
          <p:nvPr/>
        </p:nvSpPr>
        <p:spPr>
          <a:xfrm>
            <a:off x="10023040" y="392721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EEFDBED-7657-988E-118C-59589F0ECC1B}"/>
              </a:ext>
            </a:extLst>
          </p:cNvPr>
          <p:cNvSpPr/>
          <p:nvPr/>
        </p:nvSpPr>
        <p:spPr>
          <a:xfrm>
            <a:off x="9313085" y="5613471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A214027-BC65-EF95-B3F2-17C0835CCDE1}"/>
              </a:ext>
            </a:extLst>
          </p:cNvPr>
          <p:cNvCxnSpPr>
            <a:cxnSpLocks/>
            <a:endCxn id="21" idx="6"/>
          </p:cNvCxnSpPr>
          <p:nvPr/>
        </p:nvCxnSpPr>
        <p:spPr>
          <a:xfrm flipH="1" flipV="1">
            <a:off x="8917643" y="4463215"/>
            <a:ext cx="1855707" cy="1845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C159719-12BC-7348-125E-2FC0D4682403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10160819" y="4180948"/>
            <a:ext cx="612531" cy="4668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7C5A78F-3EBE-EED7-810F-D9B614208863}"/>
              </a:ext>
            </a:extLst>
          </p:cNvPr>
          <p:cNvCxnSpPr>
            <a:cxnSpLocks/>
          </p:cNvCxnSpPr>
          <p:nvPr/>
        </p:nvCxnSpPr>
        <p:spPr>
          <a:xfrm flipH="1">
            <a:off x="8656205" y="4647708"/>
            <a:ext cx="2254924" cy="4990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E47463F-F904-E9C2-7DEE-50D4DB427E9B}"/>
              </a:ext>
            </a:extLst>
          </p:cNvPr>
          <p:cNvCxnSpPr>
            <a:cxnSpLocks/>
            <a:endCxn id="24" idx="7"/>
          </p:cNvCxnSpPr>
          <p:nvPr/>
        </p:nvCxnSpPr>
        <p:spPr>
          <a:xfrm flipH="1">
            <a:off x="9548288" y="4647767"/>
            <a:ext cx="1225062" cy="100286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0D8BC545-FA56-2FE0-FC5E-4831ED412FC2}"/>
              </a:ext>
            </a:extLst>
          </p:cNvPr>
          <p:cNvSpPr/>
          <p:nvPr/>
        </p:nvSpPr>
        <p:spPr>
          <a:xfrm>
            <a:off x="10773350" y="45209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0859B3-0798-DC53-C65F-8D390E5C3798}"/>
              </a:ext>
            </a:extLst>
          </p:cNvPr>
          <p:cNvSpPr/>
          <p:nvPr/>
        </p:nvSpPr>
        <p:spPr>
          <a:xfrm>
            <a:off x="11385901" y="2579554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7F6CF0-449B-17CA-EE12-274913F7C813}"/>
              </a:ext>
            </a:extLst>
          </p:cNvPr>
          <p:cNvSpPr/>
          <p:nvPr/>
        </p:nvSpPr>
        <p:spPr>
          <a:xfrm>
            <a:off x="5593695" y="3536518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1630</a:t>
            </a:r>
          </a:p>
        </p:txBody>
      </p:sp>
    </p:spTree>
    <p:extLst>
      <p:ext uri="{BB962C8B-B14F-4D97-AF65-F5344CB8AC3E}">
        <p14:creationId xmlns:p14="http://schemas.microsoft.com/office/powerpoint/2010/main" val="4901803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94381</TotalTime>
  <Words>3700</Words>
  <Application>Microsoft Office PowerPoint</Application>
  <PresentationFormat>Grand écran</PresentationFormat>
  <Paragraphs>801</Paragraphs>
  <Slides>22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9 décembre 2025 (4/14)  8ème période : 1815-1914 Europe et Russie à la conquête de l’Orient et de l’Asie  1206-1818 : L’Orient avant l’impérialisme européen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2025-12-08T17:00:32Z</dcterms:modified>
</cp:coreProperties>
</file>