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3765" r:id="rId2"/>
    <p:sldId id="13726" r:id="rId3"/>
    <p:sldId id="13741" r:id="rId4"/>
    <p:sldId id="12000" r:id="rId5"/>
    <p:sldId id="13469" r:id="rId6"/>
    <p:sldId id="13351" r:id="rId7"/>
    <p:sldId id="13653" r:id="rId8"/>
    <p:sldId id="13654" r:id="rId9"/>
    <p:sldId id="13504" r:id="rId10"/>
    <p:sldId id="13357" r:id="rId11"/>
    <p:sldId id="13505" r:id="rId12"/>
    <p:sldId id="13354" r:id="rId13"/>
    <p:sldId id="12368" r:id="rId14"/>
    <p:sldId id="13363" r:id="rId15"/>
    <p:sldId id="12369" r:id="rId16"/>
    <p:sldId id="12370" r:id="rId17"/>
    <p:sldId id="13655" r:id="rId18"/>
    <p:sldId id="13466" r:id="rId19"/>
    <p:sldId id="13307" r:id="rId20"/>
    <p:sldId id="13657" r:id="rId21"/>
    <p:sldId id="13426" r:id="rId22"/>
    <p:sldId id="12003" r:id="rId23"/>
    <p:sldId id="1365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D1B22-C48F-46F6-9A4C-3E6E4E97DDDD}" v="1" dt="2025-12-08T17:01:02.168"/>
    <p1510:client id="{84E73F36-41FA-4F95-954F-36ABAB4EF0CC}" v="1" dt="2025-12-08T14:36:59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1:07.288" v="265" actId="20577"/>
      <pc:docMkLst>
        <pc:docMk/>
      </pc:docMkLst>
      <pc:sldChg chg="add del">
        <pc:chgData name="Christophe JENTA" userId="8d1209f4831e9c53" providerId="LiveId" clId="{904B13E8-5561-4C71-BC7C-B64964A84905}" dt="2025-12-08T14:36:59.002" v="245"/>
        <pc:sldMkLst>
          <pc:docMk/>
          <pc:sldMk cId="167885725" sldId="12000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1038775498" sldId="12003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2288430763" sldId="12368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792683649" sldId="12369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3734872782" sldId="12370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2324937738" sldId="13307"/>
        </pc:sldMkLst>
      </pc:sldChg>
      <pc:sldChg chg="delSp add del mod">
        <pc:chgData name="Christophe JENTA" userId="8d1209f4831e9c53" providerId="LiveId" clId="{904B13E8-5561-4C71-BC7C-B64964A84905}" dt="2025-12-08T14:37:14.615" v="247" actId="478"/>
        <pc:sldMkLst>
          <pc:docMk/>
          <pc:sldMk cId="3172163794" sldId="13351"/>
        </pc:sldMkLst>
        <pc:picChg chg="del">
          <ac:chgData name="Christophe JENTA" userId="8d1209f4831e9c53" providerId="LiveId" clId="{904B13E8-5561-4C71-BC7C-B64964A84905}" dt="2025-12-08T14:37:14.615" v="247" actId="478"/>
          <ac:picMkLst>
            <pc:docMk/>
            <pc:sldMk cId="3172163794" sldId="13351"/>
            <ac:picMk id="13" creationId="{C77AD6A2-FFBC-6C0B-719F-A9B9704F0E5F}"/>
          </ac:picMkLst>
        </pc:picChg>
      </pc:sldChg>
      <pc:sldChg chg="delSp add del mod">
        <pc:chgData name="Christophe JENTA" userId="8d1209f4831e9c53" providerId="LiveId" clId="{904B13E8-5561-4C71-BC7C-B64964A84905}" dt="2025-12-08T14:37:23.535" v="256" actId="478"/>
        <pc:sldMkLst>
          <pc:docMk/>
          <pc:sldMk cId="2085879681" sldId="13354"/>
        </pc:sldMkLst>
        <pc:picChg chg="del">
          <ac:chgData name="Christophe JENTA" userId="8d1209f4831e9c53" providerId="LiveId" clId="{904B13E8-5561-4C71-BC7C-B64964A84905}" dt="2025-12-08T14:37:23.535" v="256" actId="478"/>
          <ac:picMkLst>
            <pc:docMk/>
            <pc:sldMk cId="2085879681" sldId="13354"/>
            <ac:picMk id="18" creationId="{01D8B346-70FE-607D-AF50-113E4C155A1C}"/>
          </ac:picMkLst>
        </pc:picChg>
      </pc:sldChg>
      <pc:sldChg chg="delSp add del mod">
        <pc:chgData name="Christophe JENTA" userId="8d1209f4831e9c53" providerId="LiveId" clId="{904B13E8-5561-4C71-BC7C-B64964A84905}" dt="2025-12-08T14:37:20.344" v="253" actId="478"/>
        <pc:sldMkLst>
          <pc:docMk/>
          <pc:sldMk cId="1251463082" sldId="13357"/>
        </pc:sldMkLst>
        <pc:picChg chg="del">
          <ac:chgData name="Christophe JENTA" userId="8d1209f4831e9c53" providerId="LiveId" clId="{904B13E8-5561-4C71-BC7C-B64964A84905}" dt="2025-12-08T14:37:20.344" v="253" actId="478"/>
          <ac:picMkLst>
            <pc:docMk/>
            <pc:sldMk cId="1251463082" sldId="13357"/>
            <ac:picMk id="12" creationId="{EF87355D-0084-DB52-8F3A-AA4B11BE8A6E}"/>
          </ac:picMkLst>
        </pc:picChg>
        <pc:picChg chg="del">
          <ac:chgData name="Christophe JENTA" userId="8d1209f4831e9c53" providerId="LiveId" clId="{904B13E8-5561-4C71-BC7C-B64964A84905}" dt="2025-12-08T14:37:19.782" v="252" actId="478"/>
          <ac:picMkLst>
            <pc:docMk/>
            <pc:sldMk cId="1251463082" sldId="13357"/>
            <ac:picMk id="13" creationId="{4100F82A-B0E5-3853-4DED-B3521B10E43F}"/>
          </ac:picMkLst>
        </pc:picChg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649768208" sldId="13363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3455076174" sldId="13426"/>
        </pc:sldMkLst>
      </pc:sldChg>
      <pc:sldChg chg="delSp add del mod">
        <pc:chgData name="Christophe JENTA" userId="8d1209f4831e9c53" providerId="LiveId" clId="{904B13E8-5561-4C71-BC7C-B64964A84905}" dt="2025-12-08T14:37:27.959" v="257" actId="478"/>
        <pc:sldMkLst>
          <pc:docMk/>
          <pc:sldMk cId="359796585" sldId="13466"/>
        </pc:sldMkLst>
        <pc:picChg chg="del">
          <ac:chgData name="Christophe JENTA" userId="8d1209f4831e9c53" providerId="LiveId" clId="{904B13E8-5561-4C71-BC7C-B64964A84905}" dt="2025-12-08T14:37:27.959" v="257" actId="478"/>
          <ac:picMkLst>
            <pc:docMk/>
            <pc:sldMk cId="359796585" sldId="13466"/>
            <ac:picMk id="37" creationId="{73B83063-13BE-9DA9-74FF-A7E28150C742}"/>
          </ac:picMkLst>
        </pc:picChg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3199163141" sldId="13469"/>
        </pc:sldMkLst>
      </pc:sldChg>
      <pc:sldChg chg="delSp add del mod">
        <pc:chgData name="Christophe JENTA" userId="8d1209f4831e9c53" providerId="LiveId" clId="{904B13E8-5561-4C71-BC7C-B64964A84905}" dt="2025-12-08T14:37:18.598" v="251" actId="478"/>
        <pc:sldMkLst>
          <pc:docMk/>
          <pc:sldMk cId="3221070060" sldId="13504"/>
        </pc:sldMkLst>
        <pc:picChg chg="del">
          <ac:chgData name="Christophe JENTA" userId="8d1209f4831e9c53" providerId="LiveId" clId="{904B13E8-5561-4C71-BC7C-B64964A84905}" dt="2025-12-08T14:37:18.130" v="250" actId="478"/>
          <ac:picMkLst>
            <pc:docMk/>
            <pc:sldMk cId="3221070060" sldId="13504"/>
            <ac:picMk id="4" creationId="{B61CA9F4-8519-B737-E6AF-C1EFEEE8586B}"/>
          </ac:picMkLst>
        </pc:picChg>
        <pc:picChg chg="del">
          <ac:chgData name="Christophe JENTA" userId="8d1209f4831e9c53" providerId="LiveId" clId="{904B13E8-5561-4C71-BC7C-B64964A84905}" dt="2025-12-08T14:37:18.598" v="251" actId="478"/>
          <ac:picMkLst>
            <pc:docMk/>
            <pc:sldMk cId="3221070060" sldId="13504"/>
            <ac:picMk id="20" creationId="{592E8176-2702-4F5B-CE85-68B9268962AD}"/>
          </ac:picMkLst>
        </pc:picChg>
      </pc:sldChg>
      <pc:sldChg chg="delSp add del mod">
        <pc:chgData name="Christophe JENTA" userId="8d1209f4831e9c53" providerId="LiveId" clId="{904B13E8-5561-4C71-BC7C-B64964A84905}" dt="2025-12-08T14:37:22.200" v="255" actId="478"/>
        <pc:sldMkLst>
          <pc:docMk/>
          <pc:sldMk cId="2662375401" sldId="13505"/>
        </pc:sldMkLst>
        <pc:picChg chg="del">
          <ac:chgData name="Christophe JENTA" userId="8d1209f4831e9c53" providerId="LiveId" clId="{904B13E8-5561-4C71-BC7C-B64964A84905}" dt="2025-12-08T14:37:21.654" v="254" actId="478"/>
          <ac:picMkLst>
            <pc:docMk/>
            <pc:sldMk cId="2662375401" sldId="13505"/>
            <ac:picMk id="14" creationId="{5908BAE5-02B9-EDB9-D234-204ABECC2C8F}"/>
          </ac:picMkLst>
        </pc:picChg>
        <pc:picChg chg="del">
          <ac:chgData name="Christophe JENTA" userId="8d1209f4831e9c53" providerId="LiveId" clId="{904B13E8-5561-4C71-BC7C-B64964A84905}" dt="2025-12-08T14:37:22.200" v="255" actId="478"/>
          <ac:picMkLst>
            <pc:docMk/>
            <pc:sldMk cId="2662375401" sldId="13505"/>
            <ac:picMk id="36" creationId="{7F1A49D6-D0E6-5A91-E81C-B0801215272C}"/>
          </ac:picMkLst>
        </pc:picChg>
      </pc:sldChg>
      <pc:sldChg chg="delSp add del mod">
        <pc:chgData name="Christophe JENTA" userId="8d1209f4831e9c53" providerId="LiveId" clId="{904B13E8-5561-4C71-BC7C-B64964A84905}" dt="2025-12-08T14:37:15.776" v="248" actId="478"/>
        <pc:sldMkLst>
          <pc:docMk/>
          <pc:sldMk cId="1520258788" sldId="13653"/>
        </pc:sldMkLst>
        <pc:picChg chg="del">
          <ac:chgData name="Christophe JENTA" userId="8d1209f4831e9c53" providerId="LiveId" clId="{904B13E8-5561-4C71-BC7C-B64964A84905}" dt="2025-12-08T14:37:15.776" v="248" actId="478"/>
          <ac:picMkLst>
            <pc:docMk/>
            <pc:sldMk cId="1520258788" sldId="13653"/>
            <ac:picMk id="12" creationId="{DFD2DBF8-6F51-7E4E-3A5B-F6C8E7584E30}"/>
          </ac:picMkLst>
        </pc:picChg>
      </pc:sldChg>
      <pc:sldChg chg="delSp add del mod">
        <pc:chgData name="Christophe JENTA" userId="8d1209f4831e9c53" providerId="LiveId" clId="{904B13E8-5561-4C71-BC7C-B64964A84905}" dt="2025-12-08T14:37:16.969" v="249" actId="478"/>
        <pc:sldMkLst>
          <pc:docMk/>
          <pc:sldMk cId="4197831294" sldId="13654"/>
        </pc:sldMkLst>
        <pc:picChg chg="del">
          <ac:chgData name="Christophe JENTA" userId="8d1209f4831e9c53" providerId="LiveId" clId="{904B13E8-5561-4C71-BC7C-B64964A84905}" dt="2025-12-08T14:37:16.969" v="249" actId="478"/>
          <ac:picMkLst>
            <pc:docMk/>
            <pc:sldMk cId="4197831294" sldId="13654"/>
            <ac:picMk id="64" creationId="{42E9A7FF-AE4B-9622-1FF9-AC0C9B7B6BE9}"/>
          </ac:picMkLst>
        </pc:picChg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450035036" sldId="13655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578437550" sldId="13657"/>
        </pc:sldMkLst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2128991387" sldId="13658"/>
        </pc:sldMkLst>
      </pc:sldChg>
      <pc:sldChg chg="delSp add del mod">
        <pc:chgData name="Christophe JENTA" userId="8d1209f4831e9c53" providerId="LiveId" clId="{904B13E8-5561-4C71-BC7C-B64964A84905}" dt="2025-12-08T14:37:09.836" v="246" actId="478"/>
        <pc:sldMkLst>
          <pc:docMk/>
          <pc:sldMk cId="1967297096" sldId="13726"/>
        </pc:sldMkLst>
        <pc:picChg chg="del">
          <ac:chgData name="Christophe JENTA" userId="8d1209f4831e9c53" providerId="LiveId" clId="{904B13E8-5561-4C71-BC7C-B64964A84905}" dt="2025-12-08T14:37:09.836" v="246" actId="478"/>
          <ac:picMkLst>
            <pc:docMk/>
            <pc:sldMk cId="1967297096" sldId="13726"/>
            <ac:picMk id="31" creationId="{28337D53-0F95-D5C6-28F4-B9323862A550}"/>
          </ac:picMkLst>
        </pc:picChg>
      </pc:sldChg>
      <pc:sldChg chg="add del">
        <pc:chgData name="Christophe JENTA" userId="8d1209f4831e9c53" providerId="LiveId" clId="{904B13E8-5561-4C71-BC7C-B64964A84905}" dt="2025-12-08T14:36:59.002" v="245"/>
        <pc:sldMkLst>
          <pc:docMk/>
          <pc:sldMk cId="527712259" sldId="13741"/>
        </pc:sldMkLst>
      </pc:sldChg>
      <pc:sldChg chg="modSp add mod">
        <pc:chgData name="Christophe JENTA" userId="8d1209f4831e9c53" providerId="LiveId" clId="{904B13E8-5561-4C71-BC7C-B64964A84905}" dt="2025-12-08T17:01:07.288" v="265" actId="20577"/>
        <pc:sldMkLst>
          <pc:docMk/>
          <pc:sldMk cId="1962520293" sldId="13765"/>
        </pc:sldMkLst>
        <pc:spChg chg="mod">
          <ac:chgData name="Christophe JENTA" userId="8d1209f4831e9c53" providerId="LiveId" clId="{904B13E8-5561-4C71-BC7C-B64964A84905}" dt="2025-12-08T17:01:07.288" v="265" actId="20577"/>
          <ac:spMkLst>
            <pc:docMk/>
            <pc:sldMk cId="1962520293" sldId="13765"/>
            <ac:spMk id="3" creationId="{107C374D-2F2B-45C2-FA2B-7CA3696F55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24C3C-0AEE-7DD2-C63C-B5A57486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07C374D-2F2B-45C2-FA2B-7CA3696F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9 décembre 2025 (4/14)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1206-1818 : L’Orient avant l’impérialisme européen</a:t>
            </a:r>
            <a:br>
              <a:rPr lang="fr-FR" sz="2800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br>
              <a:rPr lang="fr-FR" sz="2800" kern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2800" ker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05FFED-6DF2-F8C6-4E8D-4A929DA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252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17688-8BC5-08FC-E1C4-5C7D8AA9F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A676A50-0F92-E1CB-617D-700B93C26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Ellipse 95">
            <a:extLst>
              <a:ext uri="{FF2B5EF4-FFF2-40B4-BE49-F238E27FC236}">
                <a16:creationId xmlns:a16="http://schemas.microsoft.com/office/drawing/2014/main" id="{23C8886C-53BC-75F3-074D-C8DACD1FFA5A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18ABB1A-1BF9-17A9-330C-3379795AEB4C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B9090BF-733D-465E-B88D-2437C5D9DF5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F134074-06F2-F9C3-7144-5754EC53425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794281DE-ACAA-37E8-3C10-E2CBF1E30754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F2E5CD1-EC7D-A9EA-0D10-08079BEA93F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9A9F203B-9638-5EDB-F473-081DE835B45D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41C9B8DA-DA33-05EC-D3D4-9411EA5DBAC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CFAC78D-C8C5-E7F4-D3C9-0DE1596A0396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D858D32-2BEF-31C3-7C2C-37B46E0F98D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D3CEEB1D-D251-58BF-49C9-E1DEBDA0414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67191E21-8423-D36F-D8E8-FBBEE3900E5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07E3354C-7FDA-B366-145C-06FC17E95B63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8AA3E78-193B-8522-4B01-1A5760194D9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1BAE2379-7D80-5351-7757-DF6EE24B44A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83928F8B-1FB6-221E-C18C-1408E43E518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C48CC85-5E4A-E3CB-C3A4-8230878ACECB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6FD0C119-98E7-CB94-DA5F-1090C9B22AE9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1CC03317-3C1A-3331-990E-6689BE59D88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2441D1EB-DD70-3534-C96D-07E29B69648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6ACA69AB-4919-6404-B386-E4D9EF4CD174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9DA0D21-9DD2-4284-AA27-02CAA156894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7960F73-B6E0-4CBC-5FE0-7A7CB929306F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C8FB6412-4642-A228-8BB1-79939798B79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DE719B37-204D-EC67-5A7F-516A6F497F26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1A8D5FE-3AB5-AD5F-37A2-A71520F7117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FCC75F4-3386-34A8-D7F8-5A0157C28FCF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7C2C0617-BAB5-094A-C3EC-47852688E86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B25F321F-B33F-E4C0-F0F8-1A0D84EDD9F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33A4CB14-641E-2D72-0396-CF982EDB6009}"/>
              </a:ext>
            </a:extLst>
          </p:cNvPr>
          <p:cNvCxnSpPr>
            <a:cxnSpLocks/>
            <a:endCxn id="13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6476F44B-465D-BE13-1659-7944CAFE3EA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CD0F7AA-DE6D-E931-E5AF-A2E31D228E5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E48D73B-FDA4-A868-B723-A8448222526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E8908BB-08D9-1602-C748-95F16B30754C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FA0AB85F-9530-1B54-8A6C-B6218990A675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CD8D6847-84AD-388A-6791-33FBDF00438B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4995B959-FBEC-0BC7-7643-B445FFC07901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AE51BA6-6336-BB7C-D8A4-646EB241C06A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3FFEF5D-306F-46AF-0D87-C241E73DC1F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5BCB916A-D84C-9802-6516-CCC4275E75A8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E92E6E38-6B03-9756-767A-A761BA824085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075F1228-C674-2AAA-49CC-B763F793CB47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28E65457-7C8E-746C-1DD3-61D5AE1D317A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A83221F4-AFA0-8584-4510-B62E150E3BD7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1B7888FC-0A9B-D0BC-391B-956B289C6529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476CEFDA-D315-3250-E825-CA803EC2797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4410C6A-8FBF-A28E-C524-9BCE70EB1FA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C5094C9-F571-E1FE-FDD1-4573EC845DB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DCB5FB4-7CE1-489E-8968-41A7D7336725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E1637996-538C-0D3C-2FD5-DBDD5FCC55B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729E0047-749D-E047-0D62-4753A6E2274C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262AEFF6-467C-1580-FAF6-0BAA2A861053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41317E1D-57BB-4712-3C2E-872002AE921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3297E9B8-74E9-599D-4F95-7B5D20999271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60D64321-1336-6420-D482-240B8567801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6360F740-903A-9B71-C402-B0554DD201D7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472A94F2-9F63-FF9C-8161-BCCEBDC44EDA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6DAE20F4-F600-913E-4122-4FDF3D840A1C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6F9D6CB4-1833-F62D-93FC-C59407E6B5FE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55D083F8-72FF-D669-761F-3CB993C0CEA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E230B382-62F9-053E-352D-E9754E5EA674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4E237FFF-A043-C86C-4092-2144C5FDC4F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962CFEC-97A9-1F10-6C9F-EE9D7E0AC3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7F4AA6E-0555-C240-C276-D4A4780F40B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933A1B5-DA2B-AC43-0C91-8E6BDEB1110C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FBA8CD3F-8C9E-FBA9-8E87-FAAEF6951BA2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7503982-3CCE-F94A-0385-EAF1A3D142F5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E944A0CA-025A-1F48-DB8F-E8ED7BDD8F9F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6CE567AA-E7A7-A40E-22AA-C491AE30644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9D4E62C1-7CA3-ABCF-0736-7769A2278DB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Ellipse 194">
            <a:extLst>
              <a:ext uri="{FF2B5EF4-FFF2-40B4-BE49-F238E27FC236}">
                <a16:creationId xmlns:a16="http://schemas.microsoft.com/office/drawing/2014/main" id="{C2D6E76F-CF0E-FDF5-7391-51D6C28406A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274E0FF5-BBC0-BEAB-D1F8-7E04740441BE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218D3196-7E84-1154-6BFD-583E23E3C5B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C87BEED5-B855-E053-9A31-CA399105954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4C3C5A4B-3BC2-0181-3641-3C9AB964BDF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AF00D419-0559-192B-D784-99060BBF472C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9889062A-3061-0E35-DEFC-F55CBA09EC17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2D8917D7-740C-981E-918E-A3CE4EBA1116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CE1C0BE2-96A2-721D-35DD-F43906D090AB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81A3972E-936D-93E5-D971-95857D6B3BB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DB0F58B0-2136-43AC-4C74-0B7EAFD3B4F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DD9D3754-AC54-670C-FF17-F06633BA109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28" name="Connecteur droit avec flèche 227">
            <a:extLst>
              <a:ext uri="{FF2B5EF4-FFF2-40B4-BE49-F238E27FC236}">
                <a16:creationId xmlns:a16="http://schemas.microsoft.com/office/drawing/2014/main" id="{26F3427E-9ED4-00A8-C704-AC87E77B3275}"/>
              </a:ext>
            </a:extLst>
          </p:cNvPr>
          <p:cNvCxnSpPr>
            <a:cxnSpLocks/>
            <a:stCxn id="208" idx="3"/>
            <a:endCxn id="124" idx="0"/>
          </p:cNvCxnSpPr>
          <p:nvPr/>
        </p:nvCxnSpPr>
        <p:spPr>
          <a:xfrm flipH="1">
            <a:off x="7572104" y="1083250"/>
            <a:ext cx="385666" cy="65265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69AAD5ED-436E-9B00-64AD-F0922E4395C7}"/>
              </a:ext>
            </a:extLst>
          </p:cNvPr>
          <p:cNvSpPr/>
          <p:nvPr/>
        </p:nvSpPr>
        <p:spPr>
          <a:xfrm>
            <a:off x="7497094" y="1192858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1768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8CEABDEA-63DF-012C-37B1-DD2219B3D06B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1DA1B-752B-2CF4-1D7F-D4BF7475625B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4CED8-F6E5-655F-71DF-B86637F3909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A79C755-A6E8-D2EE-39B7-EBF97900F57D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179EF9E-3DF1-6801-4EE7-E0D41918B2D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C23DB7-6EE0-6862-1FE1-AA67DB0BA3E8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7127F4-2406-FB48-C656-90FFFD3FACC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5385C7-CC6A-C1D9-7279-67559A133F7C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7A838-E861-EA8B-5DB6-569DCA9F27DC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24AC9-67A1-52FB-12B0-9C9184C55D4F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BBDE8D-3FA4-AF73-4C7D-14AFAC87D17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81D1C-F148-B969-8249-BEB9396AB6B9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4B5E3C1-0393-D474-AAAE-98ECC95A2EE5}"/>
              </a:ext>
            </a:extLst>
          </p:cNvPr>
          <p:cNvSpPr/>
          <p:nvPr/>
        </p:nvSpPr>
        <p:spPr>
          <a:xfrm>
            <a:off x="7283742" y="156612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1587F7D-CC93-604F-0B76-3BCA7A1BF7F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D9F2E99-A020-FDCB-D603-25EC26A05113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31C291C-7AC6-3056-F9C9-C492B891C13C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70B5982-1448-C979-A582-54A1FE350D65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BB2A136-ED04-70CB-6991-E659CE3829FF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8AA95A7-54A9-3304-D1BD-36E907B155E5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A5AE88A-4D84-03F2-74DD-A57CB5FAB39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FA60A57-16D4-08A9-9C63-5DD3A74E9460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8BF3BE6-A18E-3307-08B2-3C26D1D7F57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33E548-5AB4-4D2A-0493-1048A12D25A5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24C172-C4A3-C026-FAA9-E60042DFAC8E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1294F98-55ED-B57D-A66F-BA1637F1CDBA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01D60D-BCEE-6AAE-AF2C-A1FF88DEF731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77BE876-B080-4FAB-F6CE-0A316B07B42C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D7CF7B7-5B34-9DF5-8652-C5D6CBD354A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C065EB8-74AC-E527-B459-365C346184D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00DCE0-E60B-56D1-AD20-B160C0CF523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AB771A-6305-6EDF-D6B8-7E97A09B6637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8099FD-AF91-C3AA-ECAE-E1FDFC7605D9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pic>
        <p:nvPicPr>
          <p:cNvPr id="41" name="Picture 2" descr="C:\Users\Christophe\Pictures\My Scans\2015-12 (déc.)\scan0002.jpg">
            <a:extLst>
              <a:ext uri="{FF2B5EF4-FFF2-40B4-BE49-F238E27FC236}">
                <a16:creationId xmlns:a16="http://schemas.microsoft.com/office/drawing/2014/main" id="{9B95EC9A-D105-10A7-F355-7F0E564E7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22553" r="31719" b="16695"/>
          <a:stretch>
            <a:fillRect/>
          </a:stretch>
        </p:blipFill>
        <p:spPr bwMode="auto">
          <a:xfrm>
            <a:off x="8262770" y="3062508"/>
            <a:ext cx="3776293" cy="36836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3B0A05C-4176-12F4-A9BF-1FA89C6471A7}"/>
              </a:ext>
            </a:extLst>
          </p:cNvPr>
          <p:cNvSpPr/>
          <p:nvPr/>
        </p:nvSpPr>
        <p:spPr>
          <a:xfrm>
            <a:off x="10660183" y="6003141"/>
            <a:ext cx="792498" cy="2478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1774-83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A0467DA-EE57-4DEE-3CC5-690C8908E9BC}"/>
              </a:ext>
            </a:extLst>
          </p:cNvPr>
          <p:cNvSpPr/>
          <p:nvPr/>
        </p:nvSpPr>
        <p:spPr>
          <a:xfrm>
            <a:off x="9584893" y="5677920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F31BE8-A781-5C3A-C646-631C956A6949}"/>
              </a:ext>
            </a:extLst>
          </p:cNvPr>
          <p:cNvSpPr/>
          <p:nvPr/>
        </p:nvSpPr>
        <p:spPr>
          <a:xfrm>
            <a:off x="9880144" y="4983772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AB0F28-9F80-370E-E2E9-C28E6825F33E}"/>
              </a:ext>
            </a:extLst>
          </p:cNvPr>
          <p:cNvSpPr/>
          <p:nvPr/>
        </p:nvSpPr>
        <p:spPr>
          <a:xfrm>
            <a:off x="9167435" y="354881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1772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C77B5E2-0403-2106-9362-81C64D4E20B6}"/>
              </a:ext>
            </a:extLst>
          </p:cNvPr>
          <p:cNvSpPr/>
          <p:nvPr/>
        </p:nvSpPr>
        <p:spPr>
          <a:xfrm>
            <a:off x="9183494" y="4517036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260100-CCD4-4C73-9CEE-88535EEC25B0}"/>
              </a:ext>
            </a:extLst>
          </p:cNvPr>
          <p:cNvSpPr/>
          <p:nvPr/>
        </p:nvSpPr>
        <p:spPr>
          <a:xfrm>
            <a:off x="8827857" y="4139640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E2FFF-A898-B4AC-4281-879E3A09E25C}"/>
              </a:ext>
            </a:extLst>
          </p:cNvPr>
          <p:cNvSpPr/>
          <p:nvPr/>
        </p:nvSpPr>
        <p:spPr>
          <a:xfrm>
            <a:off x="5865192" y="2561673"/>
            <a:ext cx="1129745" cy="85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1683-1699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138533-9E20-76D5-BBDA-174AED3DE807}"/>
              </a:ext>
            </a:extLst>
          </p:cNvPr>
          <p:cNvSpPr/>
          <p:nvPr/>
        </p:nvSpPr>
        <p:spPr>
          <a:xfrm>
            <a:off x="11285530" y="5599877"/>
            <a:ext cx="178632" cy="16377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623C0EB-F8CC-0246-DD32-343DA2676630}"/>
              </a:ext>
            </a:extLst>
          </p:cNvPr>
          <p:cNvSpPr/>
          <p:nvPr/>
        </p:nvSpPr>
        <p:spPr>
          <a:xfrm>
            <a:off x="10213136" y="5998203"/>
            <a:ext cx="178632" cy="16377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2DBDA49-3A51-A19C-79E9-79ABDA05C5DB}"/>
              </a:ext>
            </a:extLst>
          </p:cNvPr>
          <p:cNvSpPr/>
          <p:nvPr/>
        </p:nvSpPr>
        <p:spPr>
          <a:xfrm>
            <a:off x="10493779" y="625096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02723F6-743B-3B6C-E00C-EE1772BCA65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F42D061-6BB8-95A2-73BC-B967F4DE835E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7C8D079-9155-CAD2-BED3-23F536753BD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508EF63-3411-D14F-A630-A7BF3A65A3FA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CBF4B4-8685-7ABC-434A-CD0A7AE31237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FA9A13-F438-90C1-1090-05F3F73592F8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DFA2221-60B3-38B8-E056-CBBB202BF5ED}"/>
              </a:ext>
            </a:extLst>
          </p:cNvPr>
          <p:cNvSpPr/>
          <p:nvPr/>
        </p:nvSpPr>
        <p:spPr>
          <a:xfrm>
            <a:off x="9874404" y="606256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7ADAA5-652F-2C9F-D875-3986EE44539E}"/>
              </a:ext>
            </a:extLst>
          </p:cNvPr>
          <p:cNvSpPr/>
          <p:nvPr/>
        </p:nvSpPr>
        <p:spPr>
          <a:xfrm>
            <a:off x="8720273" y="304024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E951FB2-5007-CC22-11EC-111F01F3B4AB}"/>
              </a:ext>
            </a:extLst>
          </p:cNvPr>
          <p:cNvSpPr/>
          <p:nvPr/>
        </p:nvSpPr>
        <p:spPr>
          <a:xfrm>
            <a:off x="9826756" y="4006289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9D5F442-3851-DA18-D139-8881A562D1C9}"/>
              </a:ext>
            </a:extLst>
          </p:cNvPr>
          <p:cNvSpPr/>
          <p:nvPr/>
        </p:nvSpPr>
        <p:spPr>
          <a:xfrm>
            <a:off x="69469" y="100405"/>
            <a:ext cx="5125500" cy="5986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1768-1792 : En mer Noire, guerres </a:t>
            </a:r>
            <a:r>
              <a:rPr lang="fr-FR" sz="1600" b="1" dirty="0" err="1"/>
              <a:t>russo</a:t>
            </a:r>
            <a:r>
              <a:rPr lang="fr-FR" sz="1600" b="1" dirty="0"/>
              <a:t>-ottomanes et conquêtes : Crimée et </a:t>
            </a:r>
            <a:r>
              <a:rPr lang="fr-FR" sz="1600" b="1" dirty="0" err="1"/>
              <a:t>Yedisan</a:t>
            </a:r>
            <a:r>
              <a:rPr lang="fr-FR" sz="1600" b="1" dirty="0"/>
              <a:t> ; …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sz="1600" dirty="0"/>
              <a:t>1768-74 : 6</a:t>
            </a:r>
            <a:r>
              <a:rPr lang="fr-FR" sz="1600" baseline="30000" dirty="0"/>
              <a:t>ème</a:t>
            </a:r>
            <a:r>
              <a:rPr lang="fr-FR" sz="1600" dirty="0"/>
              <a:t> guerre russo-turque</a:t>
            </a:r>
          </a:p>
          <a:p>
            <a:r>
              <a:rPr lang="fr-FR" sz="1600" dirty="0"/>
              <a:t>Large défaite des Ottomans ; Et conquête russe</a:t>
            </a:r>
          </a:p>
          <a:p>
            <a:r>
              <a:rPr lang="fr-FR" sz="1600" dirty="0"/>
              <a:t>De la Crimée et de l’embouchure du Dniepr sur la mer Noire                </a:t>
            </a:r>
            <a:r>
              <a:rPr lang="fr-FR" sz="1600" u="sng" dirty="0"/>
              <a:t>1</a:t>
            </a:r>
            <a:r>
              <a:rPr lang="fr-FR" sz="1600" u="sng" baseline="30000" dirty="0"/>
              <a:t>er</a:t>
            </a:r>
            <a:r>
              <a:rPr lang="fr-FR" sz="1600" u="sng" dirty="0"/>
              <a:t> accès à la mer Noire</a:t>
            </a:r>
          </a:p>
          <a:p>
            <a:endParaRPr lang="fr-FR" sz="1600" dirty="0"/>
          </a:p>
          <a:p>
            <a:r>
              <a:rPr lang="fr-FR" sz="1600" dirty="0"/>
              <a:t>NB : </a:t>
            </a:r>
            <a:r>
              <a:rPr lang="fr-FR" sz="1600" u="sng" dirty="0"/>
              <a:t>La Russie soutenue par la GB opposée à la France </a:t>
            </a:r>
          </a:p>
          <a:p>
            <a:r>
              <a:rPr lang="fr-FR" sz="1600" dirty="0"/>
              <a:t>1770 : A Londres, pour </a:t>
            </a:r>
            <a:r>
              <a:rPr lang="fr-FR" sz="1600" u="sng" dirty="0"/>
              <a:t>William Pitt l’Ancien</a:t>
            </a:r>
            <a:r>
              <a:rPr lang="fr-FR" sz="1600" dirty="0"/>
              <a:t>…</a:t>
            </a:r>
          </a:p>
          <a:p>
            <a:r>
              <a:rPr lang="fr-FR" sz="1600" i="1" dirty="0"/>
              <a:t>Les liens entre la GB et l’Empire russe ont été créés</a:t>
            </a:r>
          </a:p>
          <a:p>
            <a:r>
              <a:rPr lang="fr-FR" sz="1600" i="1" dirty="0"/>
              <a:t>Par la nature et ils sont indéfectibles</a:t>
            </a:r>
          </a:p>
          <a:p>
            <a:endParaRPr lang="fr-FR" sz="1600" dirty="0"/>
          </a:p>
          <a:p>
            <a:r>
              <a:rPr lang="fr-FR" sz="1600" dirty="0"/>
              <a:t>*1783 : La Crimée est annexée</a:t>
            </a:r>
          </a:p>
          <a:p>
            <a:r>
              <a:rPr lang="fr-FR" sz="1500" dirty="0"/>
              <a:t>*Mai 1787 : Voyage de </a:t>
            </a:r>
            <a:r>
              <a:rPr lang="fr-FR" sz="1500" u="sng" dirty="0"/>
              <a:t>Catherine II</a:t>
            </a:r>
            <a:r>
              <a:rPr lang="fr-FR" sz="1500" dirty="0"/>
              <a:t> et de Joseph II d’Autriche</a:t>
            </a:r>
          </a:p>
          <a:p>
            <a:r>
              <a:rPr lang="fr-FR" sz="1600" dirty="0"/>
              <a:t>A Kherson, un arc de triomphe est dressé, </a:t>
            </a:r>
            <a:r>
              <a:rPr lang="fr-FR" sz="1600" i="1" dirty="0"/>
              <a:t>Porte de Byzance</a:t>
            </a:r>
          </a:p>
          <a:p>
            <a:r>
              <a:rPr lang="fr-FR" sz="1600" dirty="0"/>
              <a:t>*Août 1787 : Les Ottomans déclarent la guerre…</a:t>
            </a:r>
          </a:p>
          <a:p>
            <a:endParaRPr lang="fr-FR" sz="1600" dirty="0"/>
          </a:p>
          <a:p>
            <a:r>
              <a:rPr lang="fr-FR" sz="1600" dirty="0"/>
              <a:t>*1787-92 : 7</a:t>
            </a:r>
            <a:r>
              <a:rPr lang="fr-FR" sz="1600" baseline="30000" dirty="0"/>
              <a:t>ème</a:t>
            </a:r>
            <a:r>
              <a:rPr lang="fr-FR" sz="1600" dirty="0"/>
              <a:t> guerre et conquête russe du </a:t>
            </a:r>
            <a:r>
              <a:rPr lang="fr-FR" sz="1600" dirty="0" err="1"/>
              <a:t>Yedisan</a:t>
            </a:r>
            <a:endParaRPr lang="fr-FR" sz="1600" dirty="0"/>
          </a:p>
          <a:p>
            <a:r>
              <a:rPr lang="fr-FR" sz="1600" dirty="0"/>
              <a:t>Sur la mer Noire, entre Dniepr et Dniestr ; Et…</a:t>
            </a:r>
          </a:p>
          <a:p>
            <a:r>
              <a:rPr lang="fr-FR" sz="1600" dirty="0"/>
              <a:t>*1794 : Fondation d’Odessa ; Bilan…</a:t>
            </a:r>
          </a:p>
          <a:p>
            <a:endParaRPr lang="fr-FR" sz="1600" dirty="0"/>
          </a:p>
          <a:p>
            <a:r>
              <a:rPr lang="fr-FR" sz="1600" dirty="0"/>
              <a:t>*1792 : Les Russes bien implantés sur la mer Noire</a:t>
            </a:r>
          </a:p>
          <a:p>
            <a:r>
              <a:rPr lang="fr-FR" sz="1600" dirty="0"/>
              <a:t>Et en Europe occidentale, diverses réactions…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10A7131-53A7-4A3B-AD2A-0FB647EB4B46}"/>
              </a:ext>
            </a:extLst>
          </p:cNvPr>
          <p:cNvSpPr/>
          <p:nvPr/>
        </p:nvSpPr>
        <p:spPr>
          <a:xfrm>
            <a:off x="4473373" y="110635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ABD1514-A1A9-D7D1-625A-A97DC5E7D0A9}"/>
              </a:ext>
            </a:extLst>
          </p:cNvPr>
          <p:cNvSpPr/>
          <p:nvPr/>
        </p:nvSpPr>
        <p:spPr>
          <a:xfrm>
            <a:off x="3232475" y="502486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8E36DC3-0873-6224-CE1D-1A1A4B4FF479}"/>
              </a:ext>
            </a:extLst>
          </p:cNvPr>
          <p:cNvSpPr/>
          <p:nvPr/>
        </p:nvSpPr>
        <p:spPr>
          <a:xfrm>
            <a:off x="4779779" y="1155257"/>
            <a:ext cx="178632" cy="16377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11077E1-336E-47F3-B833-893E60A6D334}"/>
              </a:ext>
            </a:extLst>
          </p:cNvPr>
          <p:cNvSpPr/>
          <p:nvPr/>
        </p:nvSpPr>
        <p:spPr>
          <a:xfrm>
            <a:off x="10425520" y="3478547"/>
            <a:ext cx="336652" cy="2844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5146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CA158-DCF8-C348-A038-08BCD20E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6787516-DF6D-0AB6-901F-D35826C25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Ellipse 95">
            <a:extLst>
              <a:ext uri="{FF2B5EF4-FFF2-40B4-BE49-F238E27FC236}">
                <a16:creationId xmlns:a16="http://schemas.microsoft.com/office/drawing/2014/main" id="{ECEE4D8C-93C3-0344-3315-025646F4388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09291F55-71D6-F81F-0A8E-468A390D9F4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753995F6-DB7E-CCF6-A666-06215BBBF83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F5E6FAD-E1B2-38BA-91FF-59EE860357E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BBBDED58-FF44-DEC9-9E5F-4200E3B4514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D1F9557-053D-49F3-6142-CC24B932389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BDAD9BB-14B1-209C-5456-82ED50F16AF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C7ED960B-EC17-0B99-2F72-43E1D0B18BC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08E4CAF-346A-6A1E-D225-F3628576469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0CF79757-923D-EBCD-1430-CB3323559E3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A0E1A2E-53A8-3F35-B0CD-CF3B0015F00A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87A2EFC0-5929-0339-12FF-CF9A8AA8624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B099AFE7-49A5-2BD9-5867-6150CCDB0569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D75F778-DAC4-BFB5-E2EF-706952C18DE5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DA228FCE-4219-B047-EE04-C3B55BFDA89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3855274E-338D-065C-609F-12668712DB0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CAE89FAB-0EEB-91CB-0752-3F99171E87DA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6AFF9776-5679-D214-C73C-9880DA7919C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0B6F9CE5-1451-EF8D-11DD-373EE580824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0550D127-B8E5-056F-3EAF-78E63F3D77B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71307798-45E4-C038-262F-042CB3C1350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008033E4-88D2-E296-512C-ACB00DDFECB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51AAA232-81A2-886B-14D4-10F56CC3D63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B46686A5-5A4D-7791-5648-BDF4D4B51536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72220D3-1842-E5B3-EE51-D6C01313AB81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A4E544C-AA2B-0C27-2E43-A7BD7C54C51A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730718C-F88E-3D29-B620-B7BC50A33C05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C55B785B-5BE1-F068-E54B-BBC04A15776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2AEE6F06-C1CA-7499-93F1-5B4D799CBDBF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2EC6C2A7-2023-5396-B4B5-5A6B8966A5D2}"/>
              </a:ext>
            </a:extLst>
          </p:cNvPr>
          <p:cNvCxnSpPr>
            <a:cxnSpLocks/>
            <a:endCxn id="13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D24635AE-4A59-487B-9E21-620DB080B3B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443CF69-E485-B4C7-9386-4C580E6CC0C3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AE3951DC-5C09-5A49-2D9B-F8EBFAEFC55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2D1803AF-89C2-6C97-6133-F1501A7F85FC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F56D7DE0-B5FC-885C-2E88-768F8894EF89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18B4A165-0EA6-FDA4-D959-E42FB8618B12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F9182D02-5F9A-66FB-A93D-B4F5172415BA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2D6447A8-518F-F5F5-B3D8-A898C726873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AE02A46-4D3A-9DC6-713F-02EF4483ECE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2648925E-6DCC-A737-247B-CA6805DC670E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185548EC-288F-E92B-FDB3-0E1E19691C44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54B880CC-87E8-E226-21BF-A1AAE3AF912C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58A519A6-9608-81A6-13F2-039E92A612D3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5F7592F0-24AA-58A3-DEE1-38D75BE9742A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A5D445B4-6CDE-5E2A-C1B9-723F1473DC05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94F644AD-EF4C-451E-2895-A618845F94E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194C7348-D5DD-CBF7-1E58-DD7381A9502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1069C4A-B3A4-0ED4-7A5F-C0E0B6713072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5FADB6E-8487-E94B-E326-EE76F987E78C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601297A8-0C9D-5133-2773-CE7BC6D5291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1B8F200-2C0F-649F-7F4A-F4F81A94046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FED4FE02-F4AF-D968-576E-29C6F007FFC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ABF0282D-CB4C-186C-9D24-B232AAA3E95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816BBB3E-8642-76AE-457F-02CA004106AE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05722C2B-5538-CE55-0856-C7FF4E14E00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32973EDA-9A2A-8CE0-67F9-F6BD3D1503AA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92EFBFF2-22B9-DF37-15E8-86F66FB1B394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55A70350-53FF-FCD5-D13A-8F90BADA83D0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8114496D-8A43-B97E-F899-97B17B927FD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D1BE678D-6F01-5206-8212-099596F2806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6E162BAB-7888-3F63-4BBE-EDB110A7ADFA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413D5FB6-DADE-620B-5C78-FCA9F958592A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3FE67C1-1252-3060-108B-9CCC3962D432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AC0C4A9-F79C-36FA-AB9E-D2928AF0B9B9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891E700F-4BD0-370B-0E37-4DD443985A4C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81B5B440-F812-7572-DE10-B9B230416D8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F6F413B-EC3F-E8D9-8871-AB15F61B780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F44005D3-FC05-C24F-3F1E-426C41EF2EBA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1FFEDD2-17C9-FE2C-4DAD-03E3DEDA698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A8219D8C-1D8F-73EB-2802-2725A0FB5FE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Ellipse 194">
            <a:extLst>
              <a:ext uri="{FF2B5EF4-FFF2-40B4-BE49-F238E27FC236}">
                <a16:creationId xmlns:a16="http://schemas.microsoft.com/office/drawing/2014/main" id="{814EF1AB-D284-8E01-B3E8-5D23E979C8E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5BD93BB6-BA31-F090-5FE6-C309217A6B1E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C83C1928-10A9-C3A0-9EA5-9997D988598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AA4045CA-C3DA-B467-B70C-41FD7256F0FC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04CAA399-F71B-8D78-392F-07DF46ED4F4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EBEB5DF4-2B4D-A65E-34EE-20C5AD5C86DF}"/>
              </a:ext>
            </a:extLst>
          </p:cNvPr>
          <p:cNvCxnSpPr>
            <a:cxnSpLocks/>
          </p:cNvCxnSpPr>
          <p:nvPr/>
        </p:nvCxnSpPr>
        <p:spPr>
          <a:xfrm flipH="1" flipV="1">
            <a:off x="7643915" y="801672"/>
            <a:ext cx="176207" cy="17901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F51112B8-338D-9FEC-7308-7C041DCF39B7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1ACD6DE-324F-314B-C8E7-6E460B958B0F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630FCEA4-673F-AA8F-C026-85ABE121EB8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1124B2DD-7154-338F-B372-F982ECF99ABD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A2D4634F-760E-D42B-3448-8C033D92642A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9A5D9E20-F939-9F9D-440F-6FD0888511B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7444FC39-67E6-B991-EA5D-7A90A3C5AB7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28" name="Connecteur droit avec flèche 227">
            <a:extLst>
              <a:ext uri="{FF2B5EF4-FFF2-40B4-BE49-F238E27FC236}">
                <a16:creationId xmlns:a16="http://schemas.microsoft.com/office/drawing/2014/main" id="{3C3F62AB-006B-F17A-6FCD-85D026BA75FF}"/>
              </a:ext>
            </a:extLst>
          </p:cNvPr>
          <p:cNvCxnSpPr>
            <a:cxnSpLocks/>
            <a:stCxn id="208" idx="3"/>
            <a:endCxn id="124" idx="0"/>
          </p:cNvCxnSpPr>
          <p:nvPr/>
        </p:nvCxnSpPr>
        <p:spPr>
          <a:xfrm flipH="1">
            <a:off x="7572104" y="1083250"/>
            <a:ext cx="385666" cy="65265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5E1C6656-8581-1E6F-9F04-D4200C84648F}"/>
              </a:ext>
            </a:extLst>
          </p:cNvPr>
          <p:cNvSpPr/>
          <p:nvPr/>
        </p:nvSpPr>
        <p:spPr>
          <a:xfrm>
            <a:off x="7497094" y="1192858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1768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0661AB73-EA7A-2D5F-C5BB-31B738255323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48BC37-FCD0-7B39-0057-830AF0CE73B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D94FC-0412-02B9-69F8-76A733D2D030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EA9CA9-FE1C-F388-3EE9-2F1B774CF6EB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E9754AE-6437-3A25-ECD3-24117B00E28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822E5D-2D35-A29C-0231-81F6B3B2EAC6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C9DF4-9860-48DC-E485-62DD03B9DBC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08C1D64-ACE7-2319-9564-D8F6D6572567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3C97E-FAAC-C013-26E3-FC97D65FCA9A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63811D-1EC9-71DE-CF4E-94DC523F5B90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E3748C-8511-8712-819F-60A461CFB12E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116CA7-0C1D-1D83-78FD-B35823C186AA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pic>
        <p:nvPicPr>
          <p:cNvPr id="24" name="Picture 2" descr="C:\Users\Christophe\Pictures\My Scans\2015-12 (déc.)\scan0002.jpg">
            <a:extLst>
              <a:ext uri="{FF2B5EF4-FFF2-40B4-BE49-F238E27FC236}">
                <a16:creationId xmlns:a16="http://schemas.microsoft.com/office/drawing/2014/main" id="{B9580FE2-E09F-8C07-0091-499E419E1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22553" r="31719" b="16695"/>
          <a:stretch>
            <a:fillRect/>
          </a:stretch>
        </p:blipFill>
        <p:spPr bwMode="auto">
          <a:xfrm>
            <a:off x="8262770" y="3062508"/>
            <a:ext cx="3776293" cy="36836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1AFEFC3-6A03-AC83-CBF8-0968BE4CB51C}"/>
              </a:ext>
            </a:extLst>
          </p:cNvPr>
          <p:cNvSpPr/>
          <p:nvPr/>
        </p:nvSpPr>
        <p:spPr>
          <a:xfrm>
            <a:off x="9880144" y="4983772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43FCD5-D2BF-BA1C-0725-C878B19DE88A}"/>
              </a:ext>
            </a:extLst>
          </p:cNvPr>
          <p:cNvSpPr/>
          <p:nvPr/>
        </p:nvSpPr>
        <p:spPr>
          <a:xfrm>
            <a:off x="9167435" y="354881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1772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569198-A3E1-E722-0FAA-9BA228AF992F}"/>
              </a:ext>
            </a:extLst>
          </p:cNvPr>
          <p:cNvSpPr/>
          <p:nvPr/>
        </p:nvSpPr>
        <p:spPr>
          <a:xfrm>
            <a:off x="9183494" y="4517036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A8AB4E-1430-FC81-D9E4-3BFE2A5894CA}"/>
              </a:ext>
            </a:extLst>
          </p:cNvPr>
          <p:cNvSpPr/>
          <p:nvPr/>
        </p:nvSpPr>
        <p:spPr>
          <a:xfrm>
            <a:off x="8827857" y="4139640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2D55-B247-CF54-E783-C27FD258576C}"/>
              </a:ext>
            </a:extLst>
          </p:cNvPr>
          <p:cNvSpPr/>
          <p:nvPr/>
        </p:nvSpPr>
        <p:spPr>
          <a:xfrm>
            <a:off x="5865192" y="2561673"/>
            <a:ext cx="1129745" cy="85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1683-1699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893C7C-AE4D-50B0-5F29-B70AD25CA5F1}"/>
              </a:ext>
            </a:extLst>
          </p:cNvPr>
          <p:cNvSpPr/>
          <p:nvPr/>
        </p:nvSpPr>
        <p:spPr>
          <a:xfrm>
            <a:off x="10660183" y="6003141"/>
            <a:ext cx="792498" cy="24782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1774-83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61BCB7-033E-3BD1-3782-F59114B9091B}"/>
              </a:ext>
            </a:extLst>
          </p:cNvPr>
          <p:cNvSpPr/>
          <p:nvPr/>
        </p:nvSpPr>
        <p:spPr>
          <a:xfrm>
            <a:off x="9584893" y="5677920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F77AAEB-F782-98B9-D707-4CED32A5AA8D}"/>
              </a:ext>
            </a:extLst>
          </p:cNvPr>
          <p:cNvSpPr/>
          <p:nvPr/>
        </p:nvSpPr>
        <p:spPr>
          <a:xfrm>
            <a:off x="11285530" y="5599877"/>
            <a:ext cx="178632" cy="16377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7DA4EF-9C8B-726D-DEDB-1775461DA315}"/>
              </a:ext>
            </a:extLst>
          </p:cNvPr>
          <p:cNvSpPr/>
          <p:nvPr/>
        </p:nvSpPr>
        <p:spPr>
          <a:xfrm>
            <a:off x="10213136" y="5998203"/>
            <a:ext cx="178632" cy="16377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A375927-635A-AEE9-E39F-6964A1966AFB}"/>
              </a:ext>
            </a:extLst>
          </p:cNvPr>
          <p:cNvSpPr/>
          <p:nvPr/>
        </p:nvSpPr>
        <p:spPr>
          <a:xfrm>
            <a:off x="10493779" y="625096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8F7561-AC50-86D6-23BB-196D278DF9BA}"/>
              </a:ext>
            </a:extLst>
          </p:cNvPr>
          <p:cNvSpPr/>
          <p:nvPr/>
        </p:nvSpPr>
        <p:spPr>
          <a:xfrm>
            <a:off x="71303" y="93049"/>
            <a:ext cx="5241126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1768-1792 : … Naissance de la Question d’Orient, le devenir de l’Empire ottoman</a:t>
            </a:r>
          </a:p>
          <a:p>
            <a:endParaRPr lang="fr-FR" sz="1000" dirty="0"/>
          </a:p>
          <a:p>
            <a:r>
              <a:rPr lang="fr-FR" sz="1700" dirty="0"/>
              <a:t>*1787-92 : En France, troubles révolutionnaires</a:t>
            </a:r>
          </a:p>
          <a:p>
            <a:r>
              <a:rPr lang="fr-FR" sz="1700" dirty="0"/>
              <a:t>La France est incapable d’apporter son aide aux Turcs</a:t>
            </a:r>
          </a:p>
          <a:p>
            <a:r>
              <a:rPr lang="fr-FR" sz="1700" dirty="0"/>
              <a:t>Et de modérer les ambitions de l’Autriche</a:t>
            </a:r>
          </a:p>
          <a:p>
            <a:r>
              <a:rPr lang="fr-FR" sz="1700" dirty="0"/>
              <a:t>En revanche, </a:t>
            </a:r>
            <a:r>
              <a:rPr lang="fr-FR" sz="1700" u="sng" dirty="0"/>
              <a:t>1</a:t>
            </a:r>
            <a:r>
              <a:rPr lang="fr-FR" sz="1700" u="sng" baseline="30000" dirty="0"/>
              <a:t>ère</a:t>
            </a:r>
            <a:r>
              <a:rPr lang="fr-FR" sz="1700" u="sng" dirty="0"/>
              <a:t> opposition britannique aux Russes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*1791 : A Londres, </a:t>
            </a:r>
            <a:r>
              <a:rPr lang="fr-FR" sz="1700" u="sng" dirty="0"/>
              <a:t>William Pitt le Jeune</a:t>
            </a:r>
            <a:r>
              <a:rPr lang="fr-FR" sz="1700" dirty="0"/>
              <a:t> proclame que</a:t>
            </a:r>
            <a:endParaRPr lang="fr-FR" sz="1700" u="sng" dirty="0"/>
          </a:p>
          <a:p>
            <a:r>
              <a:rPr lang="fr-FR" sz="1700" i="1" dirty="0"/>
              <a:t>Le maintien de l’Empire ottoman est une question de vie ou de mort</a:t>
            </a:r>
            <a:r>
              <a:rPr lang="fr-FR" sz="1700" dirty="0"/>
              <a:t> ; Il n’est guère entendu…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600" dirty="0"/>
              <a:t>*Opposition de </a:t>
            </a:r>
            <a:r>
              <a:rPr lang="fr-FR" sz="1600" u="sng" dirty="0"/>
              <a:t>Edmund Burke</a:t>
            </a:r>
            <a:r>
              <a:rPr lang="fr-FR" sz="1600" dirty="0"/>
              <a:t> : Les Russes en Crimée</a:t>
            </a:r>
          </a:p>
          <a:p>
            <a:r>
              <a:rPr lang="fr-FR" sz="1600" dirty="0"/>
              <a:t>- Pas de réelle menace contre l’intégrité de l’Empire ottoman - Et puis avant tout, maintenir l’amitié avec la tsarine</a:t>
            </a:r>
          </a:p>
          <a:p>
            <a:r>
              <a:rPr lang="fr-FR" sz="1600" dirty="0"/>
              <a:t>Plutôt que de défendre </a:t>
            </a:r>
            <a:r>
              <a:rPr lang="fr-FR" sz="1600" i="1" dirty="0"/>
              <a:t>a horde of </a:t>
            </a:r>
            <a:r>
              <a:rPr lang="fr-FR" sz="1600" i="1" dirty="0" err="1"/>
              <a:t>barbarous</a:t>
            </a:r>
            <a:r>
              <a:rPr lang="fr-FR" sz="1600" i="1" dirty="0"/>
              <a:t> </a:t>
            </a:r>
            <a:r>
              <a:rPr lang="fr-FR" sz="1600" i="1" dirty="0" err="1"/>
              <a:t>Asiatics</a:t>
            </a:r>
            <a:endParaRPr lang="fr-FR" sz="1600" i="1" dirty="0"/>
          </a:p>
          <a:p>
            <a:r>
              <a:rPr lang="fr-FR" sz="1600" i="1" dirty="0"/>
              <a:t>La Question d’Orient</a:t>
            </a:r>
            <a:r>
              <a:rPr lang="fr-FR" sz="1600" dirty="0"/>
              <a:t>, J. Frémeaux, pp. 55-56</a:t>
            </a:r>
          </a:p>
          <a:p>
            <a:endParaRPr lang="fr-FR" sz="1700" dirty="0"/>
          </a:p>
          <a:p>
            <a:r>
              <a:rPr lang="fr-FR" sz="1700" dirty="0"/>
              <a:t>*Toutefois, la politique de la GB évolue : Isoler la Russie</a:t>
            </a:r>
          </a:p>
          <a:p>
            <a:r>
              <a:rPr lang="fr-FR" sz="1700" dirty="0"/>
              <a:t>Elle se rapproche de l’Autriche, orpheline de l’alliance française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1792 : Naissance de la </a:t>
            </a:r>
            <a:r>
              <a:rPr lang="fr-FR" sz="1700" i="1" u="sng" dirty="0"/>
              <a:t>Question d’Orient</a:t>
            </a:r>
            <a:endParaRPr lang="fr-FR" sz="1700" u="sng" dirty="0"/>
          </a:p>
          <a:p>
            <a:r>
              <a:rPr lang="fr-FR" sz="1700" u="sng" dirty="0"/>
              <a:t>Le devenir de l’Empire ottoman</a:t>
            </a:r>
          </a:p>
          <a:p>
            <a:r>
              <a:rPr lang="fr-FR" sz="1700" u="sng" dirty="0"/>
              <a:t>Opposant GB et Russie</a:t>
            </a:r>
            <a:r>
              <a:rPr lang="fr-FR" sz="1700" dirty="0"/>
              <a:t> ; Et maintenant, le Caucase…</a:t>
            </a:r>
            <a:endParaRPr lang="fr-FR" sz="1700" u="sng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0D7EEC6-E777-9AAB-A8E3-311BE371802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03723C-E92C-4545-0071-928B112F0FF0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25EB8A8-ECCC-5995-4E7A-E502EE366A0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001FE63-8AD3-3A90-D630-5BD40FA2C97E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132FF3-801E-7BAA-79EA-0052BFCA70E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4C640-6322-06D8-11BE-955597A5663A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1B282D-A3FB-0D08-ED54-C04A9B7DCD14}"/>
              </a:ext>
            </a:extLst>
          </p:cNvPr>
          <p:cNvSpPr/>
          <p:nvPr/>
        </p:nvSpPr>
        <p:spPr>
          <a:xfrm>
            <a:off x="8720273" y="304024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36649-4250-0182-18E7-5E02331A7582}"/>
              </a:ext>
            </a:extLst>
          </p:cNvPr>
          <p:cNvSpPr/>
          <p:nvPr/>
        </p:nvSpPr>
        <p:spPr>
          <a:xfrm>
            <a:off x="9826756" y="4006289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0CBE6F-E850-01A3-0063-C819F8C1B48E}"/>
              </a:ext>
            </a:extLst>
          </p:cNvPr>
          <p:cNvSpPr/>
          <p:nvPr/>
        </p:nvSpPr>
        <p:spPr>
          <a:xfrm>
            <a:off x="10425520" y="3478547"/>
            <a:ext cx="336652" cy="2844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6237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91DB-CA5D-2960-4988-AB371EF3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890F5C0-AB2F-6E28-FF80-EA18D5AD3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D689CF94-8B49-31F6-7E78-CA96D62BF535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9F96488-DA2B-F063-1860-7726FC30646C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D08942D-5E0E-BBDB-DD4E-6BE9E87D821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826F5A6-B18A-1989-1F3E-CC3ADAF42B4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9487F37-95A9-3A0C-5789-2E78BF06BED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00871A6-31ED-A7A5-9414-CB50D21780F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C9CF44F1-1413-73F7-B000-D2E8531BAE7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5CA6792-8377-9B3E-E28E-489490B8E2F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BD88AF6-A7CC-6FF7-415A-D38E6ADA44FF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72006B2E-C805-B8CD-3EAD-6EF8B18B68D3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5D7A6602-9AB9-79A3-DA8E-FE503A215AA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2522561-7EF8-F0A9-DB5D-650BC1D061E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CB91AFA3-C895-1BE1-8ECA-2DE2582995F1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9BC3F94-2FE9-01A6-716B-5049F933B6C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8DF776C1-A1A2-6271-6889-58FEAA688F9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0595F2D6-7D62-D82C-2717-64BD8F17A0F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68A39AB-CA62-F321-0FF9-51B818708AB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68934304-219A-D96F-8FCA-AC3F144F3BDD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A5E8A9B1-7045-790A-AFF2-B6DB7EFCBE4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017A5CD5-8888-6DC1-612B-96E95FA2FCA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E0B34DA1-C531-88D9-07CB-349E3E88988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0E529557-75C3-4CED-E202-72F1E2A7ECF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0A6C42A3-B147-4ED8-3C32-5998FE6F7D1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3941BAAB-FF29-E71E-BD79-B8428596201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DE2BC36-8921-B717-4052-7F9176E7F7A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FF669327-2AC6-C3E2-CC16-00FCE36A6D6B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BAA25906-16CD-C0D3-E2F9-1536C1591172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8A3010E9-C3B6-A3E9-3497-E3F3335B87B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81410F8E-BAD9-D436-D77B-BA593F1B0E8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BB4A56F7-70ED-4E44-563A-34EAA1D3DD3F}"/>
              </a:ext>
            </a:extLst>
          </p:cNvPr>
          <p:cNvCxnSpPr>
            <a:cxnSpLocks/>
            <a:endCxn id="138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82B2B54A-3BF3-06EB-AD0A-778BF828C79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809987C6-92CC-BC68-2A52-F294D3A77FA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9BE3F2CA-0057-7982-6E95-65223AF62B2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F6366E12-361F-763B-2FE4-6BAD4768D1A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B7B8984F-952F-3BAC-2B41-8D0E8D84B3B3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F577C45D-C8D8-68E4-6CBA-3B79D4AECF8D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C40D21C4-472C-EDA7-0E63-BE689F563D49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F97BE0B2-BF99-0438-E0E4-6D89EE5A426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DB49AEAE-D0AD-B098-48DB-303A3C6C797C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4CF009A8-CF04-CD95-E44B-F787CFD9CBAB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9E940495-0989-E5E0-9BC2-6A59C6A399BC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4E206B91-4574-A21C-2D8E-E9CE7DD9B637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65DA0949-7F39-491E-4790-AA65C26FF20C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B2E6BEFD-2A46-015F-25D1-A358C4CA7BD8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54482272-6E9A-B4A2-6BC2-67A346CD6FA2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10DDB783-153E-B46D-C08B-36466370861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04A1B9C-9DBD-78EE-E75B-2C1F3597C0C9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8D7878E-469A-8909-A400-4338DFB2BB3F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609A467E-C6C0-D48D-1AD6-3CB16FC9C829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EC3C216D-B9D1-C4BE-D305-DD86034D91AF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A3FE7285-0AD0-76FD-6E07-59AF467D9E6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A75D2CB3-0634-5DC8-493B-9E34E2D06D2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A9BEA81A-6575-41B4-1BEC-ECAFAD52059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F74706A-8645-E6C0-3AA4-AB3C9F81796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B19D1749-B06C-7B6A-BE8F-141B5729D68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C26894FD-C755-D46A-405D-9BDFB7C73BFC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FC2B16CE-CE8E-A46D-BC8A-A2CB77C3DA21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CEABEE4B-ADCA-5FB7-507F-438746F771F3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77233F8E-F41B-C9CB-2B22-419366324F07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FACA1629-ED0F-CAAA-1777-6EECED84F16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194A6AED-279F-3404-9E3D-7F3EDAD6496B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Ellipse 180">
            <a:extLst>
              <a:ext uri="{FF2B5EF4-FFF2-40B4-BE49-F238E27FC236}">
                <a16:creationId xmlns:a16="http://schemas.microsoft.com/office/drawing/2014/main" id="{942AA8BF-E5A4-3143-6603-482D485ABB6C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666D38C-2AC6-A35C-883F-85B19917C04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6308FD6-CD24-FEFF-3E13-912315E5EED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32E6642F-E4B3-CC95-A9CF-A74D73964A27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9628ADF7-C519-0267-4624-AA17A2B2E59C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3309913-1EDE-26A8-47B5-C70F7ADD561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AC69748C-BDB1-E9B7-C742-5430449DB4FC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190">
            <a:extLst>
              <a:ext uri="{FF2B5EF4-FFF2-40B4-BE49-F238E27FC236}">
                <a16:creationId xmlns:a16="http://schemas.microsoft.com/office/drawing/2014/main" id="{94C55E3E-65FD-9D13-0C4A-F7F5B37F9FE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D300F29F-F2CA-D3D1-BDE4-6A7A03564A5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080FB367-8207-21CC-268F-B0EB5880E8B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id="{34B4595C-CCCB-FBC8-F9B6-D3AD7B630CE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DC176B7D-2ACF-8937-BCEB-F34C5E0D4E1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CAF70B35-B7E1-BB57-F555-9FCFA61C99F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4E4043C8-417E-09EB-4111-A11F1B82DC2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5634B5B6-9D0A-1375-BDD9-71EB04E4DACD}"/>
              </a:ext>
            </a:extLst>
          </p:cNvPr>
          <p:cNvCxnSpPr>
            <a:cxnSpLocks/>
          </p:cNvCxnSpPr>
          <p:nvPr/>
        </p:nvCxnSpPr>
        <p:spPr>
          <a:xfrm flipH="1" flipV="1">
            <a:off x="7643915" y="801672"/>
            <a:ext cx="176207" cy="17901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Ellipse 205">
            <a:extLst>
              <a:ext uri="{FF2B5EF4-FFF2-40B4-BE49-F238E27FC236}">
                <a16:creationId xmlns:a16="http://schemas.microsoft.com/office/drawing/2014/main" id="{E4FE8D59-7387-808E-C44E-79B16C4EFCD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6F9DE93-966C-F175-7596-2A67FC421CC6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CC9C36EB-9E8C-A96A-ECDB-FEF16E972C0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E7648FAC-544D-BC8F-3810-E4274EEA99F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D14A44CE-F865-6FC3-C270-E35D7FD9192F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90B38B69-9C7A-05B2-1965-719A76DA8EF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4956F099-8B3A-7E8D-F350-1627D998B8B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16" name="Connecteur droit avec flèche 215">
            <a:extLst>
              <a:ext uri="{FF2B5EF4-FFF2-40B4-BE49-F238E27FC236}">
                <a16:creationId xmlns:a16="http://schemas.microsoft.com/office/drawing/2014/main" id="{17D66D2A-EFC3-2F0A-0AB9-8F7ABA8A6D43}"/>
              </a:ext>
            </a:extLst>
          </p:cNvPr>
          <p:cNvCxnSpPr>
            <a:cxnSpLocks/>
            <a:stCxn id="207" idx="3"/>
            <a:endCxn id="134" idx="0"/>
          </p:cNvCxnSpPr>
          <p:nvPr/>
        </p:nvCxnSpPr>
        <p:spPr>
          <a:xfrm flipH="1">
            <a:off x="7572104" y="1083250"/>
            <a:ext cx="385666" cy="65265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Ellipse 221">
            <a:extLst>
              <a:ext uri="{FF2B5EF4-FFF2-40B4-BE49-F238E27FC236}">
                <a16:creationId xmlns:a16="http://schemas.microsoft.com/office/drawing/2014/main" id="{B247F868-48ED-848A-09A7-5671C638A781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630C8799-0A9F-EAC9-0358-9512C5D1E147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14160ABD-4CC8-FAA7-F97D-5254799C47BC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C2CCBB98-AA1D-68EC-0235-65C2B524B70B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8" name="Connecteur droit avec flèche 227">
            <a:extLst>
              <a:ext uri="{FF2B5EF4-FFF2-40B4-BE49-F238E27FC236}">
                <a16:creationId xmlns:a16="http://schemas.microsoft.com/office/drawing/2014/main" id="{8F58A447-D3B0-911C-6F68-3400C1C93D01}"/>
              </a:ext>
            </a:extLst>
          </p:cNvPr>
          <p:cNvCxnSpPr>
            <a:cxnSpLocks/>
          </p:cNvCxnSpPr>
          <p:nvPr/>
        </p:nvCxnSpPr>
        <p:spPr>
          <a:xfrm>
            <a:off x="7917546" y="1197260"/>
            <a:ext cx="128253" cy="102008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Ellipse 231">
            <a:extLst>
              <a:ext uri="{FF2B5EF4-FFF2-40B4-BE49-F238E27FC236}">
                <a16:creationId xmlns:a16="http://schemas.microsoft.com/office/drawing/2014/main" id="{667DAA83-10BC-C8B3-E778-673F5BC0289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506E537D-0642-6300-35D3-3A1A04C1551A}"/>
              </a:ext>
            </a:extLst>
          </p:cNvPr>
          <p:cNvSpPr/>
          <p:nvPr/>
        </p:nvSpPr>
        <p:spPr>
          <a:xfrm>
            <a:off x="7713882" y="1597759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1796 1801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4FD190D-80C7-4683-70C9-43F27A498C6F}"/>
              </a:ext>
            </a:extLst>
          </p:cNvPr>
          <p:cNvSpPr/>
          <p:nvPr/>
        </p:nvSpPr>
        <p:spPr>
          <a:xfrm>
            <a:off x="7497094" y="1192858"/>
            <a:ext cx="598257" cy="42110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17681792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FC42EE-64D7-BD47-0489-7826CE76919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27EF8-14F3-85CA-ED81-E7F3280E2208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95ED847-24BF-16BF-04CC-F57CC40EC3D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223202-9785-732F-76D5-3A47BA23559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DB2B3A-32BB-18E1-2EA2-A896D59DBBC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4D80B-9D1A-FD6C-7612-CBEB58E7E44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F6147E-1FC7-B5AA-31F4-615ABC004462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A5D82A-CCC2-28FC-ADB6-4CEA9B91AC12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pic>
        <p:nvPicPr>
          <p:cNvPr id="23" name="Picture 2" descr="C:\Users\Christophe\Pictures\My Scans\2015-12 (déc.)\scan0002.jpg">
            <a:extLst>
              <a:ext uri="{FF2B5EF4-FFF2-40B4-BE49-F238E27FC236}">
                <a16:creationId xmlns:a16="http://schemas.microsoft.com/office/drawing/2014/main" id="{FDBA6A79-AA03-5007-439A-260D86631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08" t="63529" r="5901" b="5907"/>
          <a:stretch>
            <a:fillRect/>
          </a:stretch>
        </p:blipFill>
        <p:spPr bwMode="auto">
          <a:xfrm>
            <a:off x="8185588" y="4690959"/>
            <a:ext cx="3876394" cy="20724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46370D63-C8C4-6063-90C6-3354BCBA160B}"/>
              </a:ext>
            </a:extLst>
          </p:cNvPr>
          <p:cNvSpPr/>
          <p:nvPr/>
        </p:nvSpPr>
        <p:spPr>
          <a:xfrm>
            <a:off x="10503010" y="5788590"/>
            <a:ext cx="257233" cy="2739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793B30-6132-716D-A6FD-BE4E06A35BDF}"/>
              </a:ext>
            </a:extLst>
          </p:cNvPr>
          <p:cNvSpPr/>
          <p:nvPr/>
        </p:nvSpPr>
        <p:spPr>
          <a:xfrm>
            <a:off x="10190983" y="4912144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1796 1801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72957B-987D-B5E2-F164-DC82DFAE9144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67D32-E776-E388-F37B-5462AB09DB94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5C807-EF0A-BF49-3466-677F480CED57}"/>
              </a:ext>
            </a:extLst>
          </p:cNvPr>
          <p:cNvSpPr/>
          <p:nvPr/>
        </p:nvSpPr>
        <p:spPr>
          <a:xfrm>
            <a:off x="5865192" y="2561673"/>
            <a:ext cx="1129745" cy="85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1683-1699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23BA1-9A7C-959B-8287-7BA0C61FC5C2}"/>
              </a:ext>
            </a:extLst>
          </p:cNvPr>
          <p:cNvSpPr/>
          <p:nvPr/>
        </p:nvSpPr>
        <p:spPr>
          <a:xfrm>
            <a:off x="71305" y="93049"/>
            <a:ext cx="5021172" cy="5386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1796-1801 : 2</a:t>
            </a:r>
            <a:r>
              <a:rPr lang="fr-FR" sz="1600" b="1" baseline="30000" dirty="0"/>
              <a:t>ème</a:t>
            </a:r>
            <a:r>
              <a:rPr lang="fr-FR" sz="1600" b="1" dirty="0"/>
              <a:t> guerre </a:t>
            </a:r>
            <a:r>
              <a:rPr lang="fr-FR" sz="1600" b="1" dirty="0" err="1"/>
              <a:t>russo</a:t>
            </a:r>
            <a:r>
              <a:rPr lang="fr-FR" sz="1600" b="1" dirty="0"/>
              <a:t>-persane et annexion de la Géorgie</a:t>
            </a:r>
          </a:p>
          <a:p>
            <a:endParaRPr lang="fr-FR" sz="1700" dirty="0"/>
          </a:p>
          <a:p>
            <a:r>
              <a:rPr lang="fr-FR" sz="1700" dirty="0"/>
              <a:t>c) 1796-1801 : Dans le sud-est, le Caucase…</a:t>
            </a:r>
          </a:p>
          <a:p>
            <a:endParaRPr lang="fr-FR" sz="1000" dirty="0"/>
          </a:p>
          <a:p>
            <a:r>
              <a:rPr lang="fr-FR" sz="1600" dirty="0"/>
              <a:t>*1795 : Rappel : Le Chah de Perse </a:t>
            </a:r>
            <a:r>
              <a:rPr lang="fr-FR" sz="1600" u="sng" dirty="0"/>
              <a:t>Agha Mohammad </a:t>
            </a:r>
            <a:r>
              <a:rPr lang="fr-FR" sz="1600" dirty="0"/>
              <a:t>Reconquiert la Géorgie sous protectorat russe depuis 1783</a:t>
            </a:r>
          </a:p>
          <a:p>
            <a:r>
              <a:rPr lang="fr-FR" sz="1700" dirty="0"/>
              <a:t>*Réaction russe…</a:t>
            </a:r>
          </a:p>
          <a:p>
            <a:endParaRPr lang="fr-FR" sz="1700" dirty="0"/>
          </a:p>
          <a:p>
            <a:r>
              <a:rPr lang="fr-FR" sz="1700" dirty="0"/>
              <a:t>*Avril-juin 1796 : 2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russo</a:t>
            </a:r>
            <a:r>
              <a:rPr lang="fr-FR" sz="1700" dirty="0"/>
              <a:t>-persane</a:t>
            </a:r>
          </a:p>
          <a:p>
            <a:r>
              <a:rPr lang="fr-FR" sz="1700" dirty="0"/>
              <a:t>Les Russes de Platon </a:t>
            </a:r>
            <a:r>
              <a:rPr lang="fr-FR" sz="1700" dirty="0" err="1"/>
              <a:t>Zoubov</a:t>
            </a:r>
            <a:r>
              <a:rPr lang="fr-FR" sz="1700" dirty="0"/>
              <a:t>, favori de Catherine II Envahissent l’Azerbaïdjan avant de se retirer</a:t>
            </a:r>
          </a:p>
          <a:p>
            <a:endParaRPr lang="fr-FR" sz="1700" dirty="0"/>
          </a:p>
          <a:p>
            <a:r>
              <a:rPr lang="fr-FR" sz="1600" dirty="0"/>
              <a:t>NB : Pour Platon </a:t>
            </a:r>
            <a:r>
              <a:rPr lang="fr-FR" sz="1600" dirty="0" err="1"/>
              <a:t>Zoubov</a:t>
            </a:r>
            <a:r>
              <a:rPr lang="fr-FR" sz="1600" dirty="0"/>
              <a:t>, à partir de la Perse</a:t>
            </a:r>
          </a:p>
          <a:p>
            <a:r>
              <a:rPr lang="fr-FR" sz="1600" dirty="0"/>
              <a:t>Conquérir l’Inde ; Mais mort de Catherine II en nov. 1796</a:t>
            </a:r>
          </a:p>
          <a:p>
            <a:endParaRPr lang="fr-FR" sz="1700" dirty="0"/>
          </a:p>
          <a:p>
            <a:r>
              <a:rPr lang="fr-FR" sz="1700" dirty="0"/>
              <a:t>*1796 : La Géorgie persane est libérée</a:t>
            </a:r>
          </a:p>
          <a:p>
            <a:r>
              <a:rPr lang="fr-FR" sz="1700" dirty="0"/>
              <a:t>Avant d’être annexée en 1801</a:t>
            </a:r>
          </a:p>
          <a:p>
            <a:r>
              <a:rPr lang="fr-FR" sz="1700" u="sng" dirty="0"/>
              <a:t>Les Russes présents en Transcaucasie</a:t>
            </a:r>
          </a:p>
          <a:p>
            <a:endParaRPr lang="fr-FR" sz="1700" dirty="0"/>
          </a:p>
          <a:p>
            <a:r>
              <a:rPr lang="fr-FR" sz="1700" dirty="0"/>
              <a:t>*Et enfin, la steppe kazakhe…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BFC4C1B-96C9-1D70-59A7-A0AAFF6FD329}"/>
              </a:ext>
            </a:extLst>
          </p:cNvPr>
          <p:cNvSpPr/>
          <p:nvPr/>
        </p:nvSpPr>
        <p:spPr>
          <a:xfrm>
            <a:off x="4739072" y="1270888"/>
            <a:ext cx="257233" cy="2739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6E5BEEC-8C53-B9D3-2EA6-0B0A7FFEF974}"/>
              </a:ext>
            </a:extLst>
          </p:cNvPr>
          <p:cNvSpPr/>
          <p:nvPr/>
        </p:nvSpPr>
        <p:spPr>
          <a:xfrm>
            <a:off x="4086507" y="2308527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367F77-0DF6-6667-B699-E886B6DB135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F43A27-012F-0A3F-6CB3-313300C8D6F6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C017207-65AD-9ECD-BDCA-CA73FB22B01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DE65B09-028F-45F6-BCD8-9BEED816A4E4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24EBA17-B488-BB88-2F7D-B3B961F59B76}"/>
              </a:ext>
            </a:extLst>
          </p:cNvPr>
          <p:cNvSpPr/>
          <p:nvPr/>
        </p:nvSpPr>
        <p:spPr>
          <a:xfrm rot="4266735">
            <a:off x="10219773" y="5683077"/>
            <a:ext cx="927383" cy="5815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4CF287-7D12-14D2-5EED-8A7248989B7A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27575-2D36-6EF3-9503-B158196A9914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208587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0D84E-8A02-7B00-C004-A734912BA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A1F6B4-C9D2-9015-47D6-5CC687F4CFEA}"/>
              </a:ext>
            </a:extLst>
          </p:cNvPr>
          <p:cNvSpPr/>
          <p:nvPr/>
        </p:nvSpPr>
        <p:spPr>
          <a:xfrm>
            <a:off x="89686" y="110608"/>
            <a:ext cx="4859416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1716-1743 : Dans la steppe à l’est de la Caspienne, les trois Hordes kazakhes, menacées par les Mongols </a:t>
            </a:r>
            <a:r>
              <a:rPr lang="fr-FR" sz="1700" b="1" dirty="0" err="1"/>
              <a:t>Dzoungares</a:t>
            </a:r>
            <a:r>
              <a:rPr lang="fr-FR" sz="1700" b="1" dirty="0"/>
              <a:t>, font appel aux Russes ; …</a:t>
            </a:r>
          </a:p>
          <a:p>
            <a:endParaRPr lang="fr-FR" sz="1700" dirty="0"/>
          </a:p>
          <a:p>
            <a:r>
              <a:rPr lang="fr-FR" sz="1700" dirty="0"/>
              <a:t>d) 1716-43 : En Asie centrale, avec les Kazakhs…</a:t>
            </a: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*Aux XVIe-XVIIe siècles, expansion russe vers l’est</a:t>
            </a:r>
          </a:p>
          <a:p>
            <a:r>
              <a:rPr lang="fr-FR" sz="1700" dirty="0"/>
              <a:t>Jusqu’à l’Océan Pacifique</a:t>
            </a:r>
          </a:p>
          <a:p>
            <a:endParaRPr lang="fr-FR" sz="1700" dirty="0"/>
          </a:p>
          <a:p>
            <a:r>
              <a:rPr lang="fr-FR" sz="1700" dirty="0"/>
              <a:t>*Au début du XVIIIe siècle…</a:t>
            </a:r>
          </a:p>
          <a:p>
            <a:r>
              <a:rPr lang="fr-FR" sz="1700" dirty="0"/>
              <a:t>Les Russes, maîtres de toute la taïga sibérienne</a:t>
            </a:r>
          </a:p>
          <a:p>
            <a:r>
              <a:rPr lang="fr-FR" sz="1700" dirty="0"/>
              <a:t>Orientent leur progression vers le sud</a:t>
            </a:r>
          </a:p>
          <a:p>
            <a:r>
              <a:rPr lang="fr-FR" sz="1700" dirty="0"/>
              <a:t>Vers les steppes de l’Asie centrale…</a:t>
            </a:r>
          </a:p>
          <a:p>
            <a:endParaRPr lang="fr-FR" sz="1700" dirty="0"/>
          </a:p>
          <a:p>
            <a:r>
              <a:rPr lang="fr-FR" sz="1700" dirty="0"/>
              <a:t>*Mais avant le récit de cette expansion</a:t>
            </a:r>
          </a:p>
          <a:p>
            <a:r>
              <a:rPr lang="fr-FR" sz="1700" dirty="0"/>
              <a:t>Quelques rappels sur cette Asie centrale</a:t>
            </a:r>
          </a:p>
          <a:p>
            <a:r>
              <a:rPr lang="fr-FR" sz="1700" dirty="0"/>
              <a:t>Avant l’arrivée des Russes</a:t>
            </a:r>
          </a:p>
          <a:p>
            <a:endParaRPr lang="fr-FR" sz="1700" dirty="0"/>
          </a:p>
          <a:p>
            <a:r>
              <a:rPr lang="fr-FR" sz="1700" dirty="0"/>
              <a:t>*Au XVIIIe siècle</a:t>
            </a:r>
          </a:p>
          <a:p>
            <a:r>
              <a:rPr lang="fr-FR" sz="1700" dirty="0"/>
              <a:t>On peut distinguer trois régions</a:t>
            </a:r>
          </a:p>
          <a:p>
            <a:r>
              <a:rPr lang="fr-FR" sz="1700" dirty="0"/>
              <a:t>Entre </a:t>
            </a:r>
            <a:r>
              <a:rPr lang="fr-FR" sz="1700" i="1" dirty="0"/>
              <a:t>nomades</a:t>
            </a:r>
            <a:r>
              <a:rPr lang="fr-FR" sz="1700" dirty="0"/>
              <a:t> kazakhs et turkmènes</a:t>
            </a:r>
          </a:p>
          <a:p>
            <a:r>
              <a:rPr lang="fr-FR" sz="1700" dirty="0"/>
              <a:t>Et </a:t>
            </a:r>
            <a:r>
              <a:rPr lang="fr-FR" sz="1700" i="1" dirty="0"/>
              <a:t>sédentaires</a:t>
            </a:r>
            <a:r>
              <a:rPr lang="fr-FR" sz="1700" dirty="0"/>
              <a:t> ouzbeks…</a:t>
            </a:r>
          </a:p>
        </p:txBody>
      </p:sp>
      <p:pic>
        <p:nvPicPr>
          <p:cNvPr id="19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E6A5C33-3227-FA82-F180-E3E5B0949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Ellipse 193">
            <a:extLst>
              <a:ext uri="{FF2B5EF4-FFF2-40B4-BE49-F238E27FC236}">
                <a16:creationId xmlns:a16="http://schemas.microsoft.com/office/drawing/2014/main" id="{FF97883F-A66E-0D2E-8C30-E8F76EB4BED3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16225514-716D-B10C-005D-5269D092C3F8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A27C4C56-66B6-4AD4-02EF-3E56D5AB837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5CC132F8-DA44-5070-4697-EA3FD9792EF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2A5D05DA-B950-7DE0-A33A-D863EC36DA17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32DB7C9E-9186-E4FE-2DBE-CD92886B11D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61815459-4C7E-C098-148A-2E403D73717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F83E41D5-3960-65CA-A1D1-A8AD438BDCB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23CBBC8C-EA1F-5BEF-9711-59287CB98E9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C635E75F-05B1-BFC3-ECDB-06CC59F99B2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3D92259C-B865-A7D9-CDFD-363F5D3A9BF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E4B7E0C8-1C68-6D5C-18B6-D9BCDD3D8E9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08FFA776-C009-9FC0-D6DB-2DA24B779708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693B85D5-80D3-C08B-038D-B87579F8DED8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F75708BB-556C-DCD0-4FC4-B40CEF564C6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35B0FD34-0791-926D-4BE3-AA50268109F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612EA2F4-ADA8-3C3B-63F8-8F9AE24D036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F3ED455D-D108-099C-9F2B-A33A65447D9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4" name="Connecteur droit 213">
            <a:extLst>
              <a:ext uri="{FF2B5EF4-FFF2-40B4-BE49-F238E27FC236}">
                <a16:creationId xmlns:a16="http://schemas.microsoft.com/office/drawing/2014/main" id="{AD92E463-767E-C066-3C01-05EE589FA94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id="{08692229-304E-FAF9-4B20-12D062C2E7D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id="{6033C665-BD24-53DE-687B-514EE43064E5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Ellipse 216">
            <a:extLst>
              <a:ext uri="{FF2B5EF4-FFF2-40B4-BE49-F238E27FC236}">
                <a16:creationId xmlns:a16="http://schemas.microsoft.com/office/drawing/2014/main" id="{4018EB3A-E239-E2CA-C696-283CDA9FF26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757AFF25-082C-CD0B-579E-A1BA7C04D3E9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61A8CCF3-C124-D564-9809-386DD7441C5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80F6B780-68DF-599C-C4C3-1E8977AE3AA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4BE2E8FA-921D-98C9-1E5A-381E7E4270D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13D88456-4D2A-2F80-BFF0-7AAB5AC4BF5A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A62CE854-6A6D-CC4E-2629-B780A68E9D13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Ellipse 223">
            <a:extLst>
              <a:ext uri="{FF2B5EF4-FFF2-40B4-BE49-F238E27FC236}">
                <a16:creationId xmlns:a16="http://schemas.microsoft.com/office/drawing/2014/main" id="{43DB1217-B2F8-FA81-2466-9ADCE8D58E0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25" name="Connecteur droit avec flèche 224">
            <a:extLst>
              <a:ext uri="{FF2B5EF4-FFF2-40B4-BE49-F238E27FC236}">
                <a16:creationId xmlns:a16="http://schemas.microsoft.com/office/drawing/2014/main" id="{EE58F722-5480-E909-BAD9-CE728ABF4DE3}"/>
              </a:ext>
            </a:extLst>
          </p:cNvPr>
          <p:cNvCxnSpPr>
            <a:cxnSpLocks/>
            <a:endCxn id="22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Ellipse 225">
            <a:extLst>
              <a:ext uri="{FF2B5EF4-FFF2-40B4-BE49-F238E27FC236}">
                <a16:creationId xmlns:a16="http://schemas.microsoft.com/office/drawing/2014/main" id="{A26407C9-F4CB-A52C-9C6C-6BB5422FCBA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A25E44A9-2C9C-BC5A-44E1-7A524236EEAE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CC2B2EB-BDD2-D796-0BBA-4FAC05736D2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AFE8764A-5A01-F124-27F7-A8737490A37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DE99B693-3AA1-F248-1CD4-F2EEEFDC00DE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392B4F49-340F-620E-18E0-B0B55A2CC6A5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8A2FC72A-677C-C85F-8F25-FEF53CF7FC70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7218EF3-71A4-8D76-8223-C92A0E235FB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A067F266-151C-AD1B-7C07-65BE7A721E98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5" name="Connecteur droit avec flèche 234">
            <a:extLst>
              <a:ext uri="{FF2B5EF4-FFF2-40B4-BE49-F238E27FC236}">
                <a16:creationId xmlns:a16="http://schemas.microsoft.com/office/drawing/2014/main" id="{5D9E7217-2BEB-5C09-2924-9A0A7CCB8AE8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avec flèche 235">
            <a:extLst>
              <a:ext uri="{FF2B5EF4-FFF2-40B4-BE49-F238E27FC236}">
                <a16:creationId xmlns:a16="http://schemas.microsoft.com/office/drawing/2014/main" id="{18F64757-E80D-A8E8-CE39-252E1CB274FE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id="{2BDC1655-6F26-3DE5-5274-1581AAAF8D19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id="{4FA22DDD-E03D-1A00-BA7E-3F2F337739CD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3D78BBC5-6CFA-03D5-6E44-3DEC8FC81DE7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86DCB291-F1B0-22A2-3A42-55209A9455CE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>
            <a:extLst>
              <a:ext uri="{FF2B5EF4-FFF2-40B4-BE49-F238E27FC236}">
                <a16:creationId xmlns:a16="http://schemas.microsoft.com/office/drawing/2014/main" id="{4ADF2CE7-7F4E-E1AE-EADE-292A9703C93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E1368556-BFAD-9E75-241E-950E06C354D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61BED13A-BE2C-61E8-AE07-5D2F85164F0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17FEFA6B-926B-A58F-D0EC-EB8B6EA526A2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8FD45303-4DF8-6520-89A1-48AC6F21E91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80940469-489B-E2C2-E497-973514970F9B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7E8DC582-7111-6D7A-2085-52E8BBA9078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34808168-91BE-8CA2-90CE-172251CDEA8C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B3B6387D-2D04-B91A-A287-6EB500C8728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88750DC2-7BE5-2501-365C-EA5100573FA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51" name="Connecteur droit avec flèche 250">
            <a:extLst>
              <a:ext uri="{FF2B5EF4-FFF2-40B4-BE49-F238E27FC236}">
                <a16:creationId xmlns:a16="http://schemas.microsoft.com/office/drawing/2014/main" id="{02AEE8CC-1E39-0E3F-BDFB-480F787F92CC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D3A3B6F9-BC1B-D9B4-D15F-BE5EEB4FAC20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>
            <a:extLst>
              <a:ext uri="{FF2B5EF4-FFF2-40B4-BE49-F238E27FC236}">
                <a16:creationId xmlns:a16="http://schemas.microsoft.com/office/drawing/2014/main" id="{8D22E0C4-D74B-DEB2-7AA2-EF6FE08AD78C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Ellipse 253">
            <a:extLst>
              <a:ext uri="{FF2B5EF4-FFF2-40B4-BE49-F238E27FC236}">
                <a16:creationId xmlns:a16="http://schemas.microsoft.com/office/drawing/2014/main" id="{F9FB1415-C64E-1C14-8E05-B9D407ABFE5E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7C12006A-425A-2E26-88CB-400C084FB88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56" name="Connecteur droit avec flèche 255">
            <a:extLst>
              <a:ext uri="{FF2B5EF4-FFF2-40B4-BE49-F238E27FC236}">
                <a16:creationId xmlns:a16="http://schemas.microsoft.com/office/drawing/2014/main" id="{8C064650-D63E-168C-D659-D625B6751149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Ellipse 256">
            <a:extLst>
              <a:ext uri="{FF2B5EF4-FFF2-40B4-BE49-F238E27FC236}">
                <a16:creationId xmlns:a16="http://schemas.microsoft.com/office/drawing/2014/main" id="{9ADBD8A9-308F-E805-3866-DFABA605998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AADF78A5-F8DA-AB5A-8BFF-2D7CEEF24C6D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84401994-44F2-5A8C-88E7-026A2321584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EC3BA31C-DEF4-08B7-952A-C54F76B6563C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3B52E71B-9DDB-5F12-80EB-8324EF205E6C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F5C0F90A-609F-7C47-AAB6-ABA44E7DD621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7B4D112F-776A-ED2C-32F7-4320D988AD5A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extLst>
              <a:ext uri="{FF2B5EF4-FFF2-40B4-BE49-F238E27FC236}">
                <a16:creationId xmlns:a16="http://schemas.microsoft.com/office/drawing/2014/main" id="{50BD3A90-B5D7-1E6E-9EDE-CFE73C50BBE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68" name="Connecteur droit 267">
            <a:extLst>
              <a:ext uri="{FF2B5EF4-FFF2-40B4-BE49-F238E27FC236}">
                <a16:creationId xmlns:a16="http://schemas.microsoft.com/office/drawing/2014/main" id="{9F0E77E1-FD1A-3D22-4716-FA01063CD73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Ellipse 268">
            <a:extLst>
              <a:ext uri="{FF2B5EF4-FFF2-40B4-BE49-F238E27FC236}">
                <a16:creationId xmlns:a16="http://schemas.microsoft.com/office/drawing/2014/main" id="{8D0682D8-3987-512E-15CC-8C46B447D97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70" name="Connecteur droit 269">
            <a:extLst>
              <a:ext uri="{FF2B5EF4-FFF2-40B4-BE49-F238E27FC236}">
                <a16:creationId xmlns:a16="http://schemas.microsoft.com/office/drawing/2014/main" id="{7B089E54-AF25-5C49-1220-B759C92544C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>
            <a:extLst>
              <a:ext uri="{FF2B5EF4-FFF2-40B4-BE49-F238E27FC236}">
                <a16:creationId xmlns:a16="http://schemas.microsoft.com/office/drawing/2014/main" id="{1E54ED04-72AE-2A24-30DC-2EAEFB83D62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Ellipse 271">
            <a:extLst>
              <a:ext uri="{FF2B5EF4-FFF2-40B4-BE49-F238E27FC236}">
                <a16:creationId xmlns:a16="http://schemas.microsoft.com/office/drawing/2014/main" id="{18566201-1847-43DE-83A3-9CAC91F7D5AE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9B7E7122-7A4B-ED0B-8D88-04B548C3F2E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75" name="Connecteur droit avec flèche 274">
            <a:extLst>
              <a:ext uri="{FF2B5EF4-FFF2-40B4-BE49-F238E27FC236}">
                <a16:creationId xmlns:a16="http://schemas.microsoft.com/office/drawing/2014/main" id="{8E39D102-54A5-8D0E-5892-1694276D790D}"/>
              </a:ext>
            </a:extLst>
          </p:cNvPr>
          <p:cNvCxnSpPr>
            <a:cxnSpLocks/>
          </p:cNvCxnSpPr>
          <p:nvPr/>
        </p:nvCxnSpPr>
        <p:spPr>
          <a:xfrm flipH="1" flipV="1">
            <a:off x="7643915" y="801672"/>
            <a:ext cx="176207" cy="17901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Ellipse 277">
            <a:extLst>
              <a:ext uri="{FF2B5EF4-FFF2-40B4-BE49-F238E27FC236}">
                <a16:creationId xmlns:a16="http://schemas.microsoft.com/office/drawing/2014/main" id="{4E87111F-A423-89BC-56FE-3DF341355EA0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92EAB44D-FC11-F1D2-DAEF-088020DF8E40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289982B1-2B7C-C229-C21E-70BA2D0B59F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1D375A7B-87C9-2C9D-FE24-ED82AE9A4E0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711D89AC-E4EA-02CE-375C-DAB87F42810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2A449A95-2B6B-8636-ACD5-53F65FD06FA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A4CF86DF-BFBC-8290-4D56-22C7FFE3913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88" name="Connecteur droit avec flèche 287">
            <a:extLst>
              <a:ext uri="{FF2B5EF4-FFF2-40B4-BE49-F238E27FC236}">
                <a16:creationId xmlns:a16="http://schemas.microsoft.com/office/drawing/2014/main" id="{A601145A-7896-EDB7-FE10-709247E27F8F}"/>
              </a:ext>
            </a:extLst>
          </p:cNvPr>
          <p:cNvCxnSpPr>
            <a:cxnSpLocks/>
            <a:stCxn id="279" idx="3"/>
            <a:endCxn id="219" idx="0"/>
          </p:cNvCxnSpPr>
          <p:nvPr/>
        </p:nvCxnSpPr>
        <p:spPr>
          <a:xfrm flipH="1">
            <a:off x="7572104" y="1083250"/>
            <a:ext cx="385666" cy="65265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Ellipse 289">
            <a:extLst>
              <a:ext uri="{FF2B5EF4-FFF2-40B4-BE49-F238E27FC236}">
                <a16:creationId xmlns:a16="http://schemas.microsoft.com/office/drawing/2014/main" id="{005BE089-77B9-9485-2AB3-AC9B8A49023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7916EE15-D3D7-44A5-68E5-456E3399E04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14E237CB-F273-4FC8-C47D-9229C446037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BE5CA35E-4EB7-ABEB-2237-234E0B98B006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4" name="Connecteur droit avec flèche 293">
            <a:extLst>
              <a:ext uri="{FF2B5EF4-FFF2-40B4-BE49-F238E27FC236}">
                <a16:creationId xmlns:a16="http://schemas.microsoft.com/office/drawing/2014/main" id="{665486E9-F7D4-236D-A9C8-2DAB2BC8985C}"/>
              </a:ext>
            </a:extLst>
          </p:cNvPr>
          <p:cNvCxnSpPr>
            <a:cxnSpLocks/>
          </p:cNvCxnSpPr>
          <p:nvPr/>
        </p:nvCxnSpPr>
        <p:spPr>
          <a:xfrm>
            <a:off x="7917546" y="1197260"/>
            <a:ext cx="128253" cy="102008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Ellipse 294">
            <a:extLst>
              <a:ext uri="{FF2B5EF4-FFF2-40B4-BE49-F238E27FC236}">
                <a16:creationId xmlns:a16="http://schemas.microsoft.com/office/drawing/2014/main" id="{36793E8C-D4EC-91FE-C7F7-B73318063A3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4C0B3433-7B6D-52ED-3CC5-1454546820C3}"/>
              </a:ext>
            </a:extLst>
          </p:cNvPr>
          <p:cNvSpPr/>
          <p:nvPr/>
        </p:nvSpPr>
        <p:spPr>
          <a:xfrm>
            <a:off x="7713882" y="1597759"/>
            <a:ext cx="598257" cy="42110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17961801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9C6B9FFD-6012-B4EB-35D5-2F1E4BD8CFF6}"/>
              </a:ext>
            </a:extLst>
          </p:cNvPr>
          <p:cNvSpPr/>
          <p:nvPr/>
        </p:nvSpPr>
        <p:spPr>
          <a:xfrm>
            <a:off x="7497094" y="1192858"/>
            <a:ext cx="598257" cy="42110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1768 1792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08D6F-B682-1C86-3BDE-D19C26686407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E58CF5-0DA5-1436-4E7F-5E4AA5D7E7E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7301583-E965-D9E4-1075-89E959BE711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95C98F2-A290-FDDF-0B50-13520F0FE3F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2B69933-70B4-737E-68FD-DB12A7458A06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A9885-45CD-9396-78AC-FE60F7E7716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DF858-4350-0F45-C87F-489658EC36A3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09E072-3723-F05D-F955-CE43CDD82A1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CFF85-8AE8-98D6-7D85-3DC3EE2E4D79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BC9695-8DF4-31EC-6C66-B47894FD0602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9ADDE0-E799-E8B0-6CEB-B4EA27AE72B6}"/>
              </a:ext>
            </a:extLst>
          </p:cNvPr>
          <p:cNvSpPr/>
          <p:nvPr/>
        </p:nvSpPr>
        <p:spPr>
          <a:xfrm>
            <a:off x="5865192" y="2561673"/>
            <a:ext cx="1129745" cy="85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1683-1699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D79710-C524-AE5E-590B-79DFC8DCAB5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3D6F2E-633E-BE41-73B8-037E116A7DDC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6692B4C-7124-6347-DA31-545EC42EA1E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5680E72-C96B-24DB-F677-53EAF3DB485B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BD3B0D-B1A3-0353-D81F-BB05C6F3C3ED}"/>
              </a:ext>
            </a:extLst>
          </p:cNvPr>
          <p:cNvSpPr/>
          <p:nvPr/>
        </p:nvSpPr>
        <p:spPr>
          <a:xfrm>
            <a:off x="9500010" y="1223780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1716 1743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DE1EE9-E6B0-B976-DA03-9DD12643429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24B20B-DA26-7CCF-51EC-1136F6B838B9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22884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11B5-BDAC-9947-5E60-3BC796C1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E42117-0C89-72CE-EE1D-D1ACAD3E6441}"/>
              </a:ext>
            </a:extLst>
          </p:cNvPr>
          <p:cNvSpPr/>
          <p:nvPr/>
        </p:nvSpPr>
        <p:spPr>
          <a:xfrm>
            <a:off x="89684" y="110608"/>
            <a:ext cx="5025885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1) Au nord, dans la steppe depuis 1465</a:t>
            </a:r>
          </a:p>
          <a:p>
            <a:r>
              <a:rPr lang="fr-FR" sz="1700" dirty="0"/>
              <a:t>Les tribus kazakhes</a:t>
            </a:r>
          </a:p>
          <a:p>
            <a:r>
              <a:rPr lang="fr-FR" sz="1700" dirty="0"/>
              <a:t>Attaquées par les </a:t>
            </a:r>
            <a:r>
              <a:rPr lang="fr-FR" sz="1700" dirty="0" err="1"/>
              <a:t>Dzoungares</a:t>
            </a:r>
            <a:r>
              <a:rPr lang="fr-FR" sz="1700" dirty="0"/>
              <a:t> à l’est depuis 1652</a:t>
            </a:r>
          </a:p>
          <a:p>
            <a:r>
              <a:rPr lang="fr-FR" sz="1700" dirty="0"/>
              <a:t>Et les Kalmouks de la Volga à l’ouest depuis 1616</a:t>
            </a:r>
          </a:p>
          <a:p>
            <a:endParaRPr lang="fr-FR" sz="1700" dirty="0"/>
          </a:p>
          <a:p>
            <a:r>
              <a:rPr lang="fr-FR" sz="1700" dirty="0"/>
              <a:t>2) Au sud, les trois khanats ouzbeks à leur apogée…</a:t>
            </a:r>
          </a:p>
          <a:p>
            <a:endParaRPr lang="fr-FR" sz="1700" dirty="0"/>
          </a:p>
          <a:p>
            <a:r>
              <a:rPr lang="fr-FR" sz="1700" dirty="0"/>
              <a:t>a) 1709 : Dans la vallée du Ferghana, haut-</a:t>
            </a:r>
            <a:r>
              <a:rPr lang="fr-FR" sz="1700" dirty="0" err="1"/>
              <a:t>Syr</a:t>
            </a:r>
            <a:r>
              <a:rPr lang="fr-FR" sz="1700" dirty="0"/>
              <a:t> Daria</a:t>
            </a:r>
          </a:p>
          <a:p>
            <a:r>
              <a:rPr lang="fr-FR" sz="1700" dirty="0"/>
              <a:t>Le khanat Ming de Kokand</a:t>
            </a:r>
          </a:p>
          <a:p>
            <a:r>
              <a:rPr lang="fr-FR" sz="1700" dirty="0"/>
              <a:t>*1799-1842 : Expansion maximale sur la rive droite du </a:t>
            </a:r>
            <a:r>
              <a:rPr lang="fr-FR" sz="1700" dirty="0" err="1"/>
              <a:t>Syr</a:t>
            </a:r>
            <a:r>
              <a:rPr lang="fr-FR" sz="1700" dirty="0"/>
              <a:t> Daria ; Annexion de Tachkent (1809)</a:t>
            </a:r>
          </a:p>
          <a:p>
            <a:endParaRPr lang="fr-FR" sz="1000" dirty="0"/>
          </a:p>
          <a:p>
            <a:r>
              <a:rPr lang="fr-FR" sz="1700" dirty="0"/>
              <a:t>b) 1728 : A Khiva (khanat fondé en 1511)…</a:t>
            </a:r>
          </a:p>
          <a:p>
            <a:r>
              <a:rPr lang="fr-FR" sz="1700" dirty="0"/>
              <a:t>Mort du dernier khan </a:t>
            </a:r>
            <a:r>
              <a:rPr lang="fr-FR" sz="1700" dirty="0" err="1"/>
              <a:t>Arabchahide</a:t>
            </a:r>
            <a:endParaRPr lang="fr-FR" sz="1700" dirty="0"/>
          </a:p>
          <a:p>
            <a:r>
              <a:rPr lang="fr-FR" sz="1700" dirty="0"/>
              <a:t>Lutte entre les tribus…</a:t>
            </a:r>
          </a:p>
          <a:p>
            <a:r>
              <a:rPr lang="fr-FR" sz="1700" dirty="0"/>
              <a:t>*1770-80 : Les </a:t>
            </a:r>
            <a:r>
              <a:rPr lang="fr-FR" sz="1700" dirty="0" err="1"/>
              <a:t>Qongrats</a:t>
            </a:r>
            <a:r>
              <a:rPr lang="fr-FR" sz="1700" dirty="0"/>
              <a:t> en sortent vainqueurs</a:t>
            </a:r>
          </a:p>
          <a:p>
            <a:r>
              <a:rPr lang="fr-FR" sz="1700" dirty="0"/>
              <a:t>*1804 : Le </a:t>
            </a:r>
            <a:r>
              <a:rPr lang="fr-FR" sz="1700" dirty="0" err="1"/>
              <a:t>Qongrat</a:t>
            </a:r>
            <a:r>
              <a:rPr lang="fr-FR" sz="1700" dirty="0"/>
              <a:t> </a:t>
            </a:r>
            <a:r>
              <a:rPr lang="fr-FR" sz="1700" dirty="0" err="1"/>
              <a:t>Eltouzar</a:t>
            </a:r>
            <a:r>
              <a:rPr lang="fr-FR" sz="1700" dirty="0"/>
              <a:t> devient khan</a:t>
            </a:r>
          </a:p>
          <a:p>
            <a:endParaRPr lang="fr-FR" sz="1000" dirty="0"/>
          </a:p>
          <a:p>
            <a:r>
              <a:rPr lang="fr-FR" sz="1700" dirty="0"/>
              <a:t>c) 1785 : A Boukhara (khanat fondé en 1507)…</a:t>
            </a:r>
          </a:p>
          <a:p>
            <a:r>
              <a:rPr lang="fr-FR" sz="1700" dirty="0"/>
              <a:t>Le </a:t>
            </a:r>
            <a:r>
              <a:rPr lang="fr-FR" sz="1700" dirty="0" err="1"/>
              <a:t>Manghit</a:t>
            </a:r>
            <a:r>
              <a:rPr lang="fr-FR" sz="1700" dirty="0"/>
              <a:t> Shah Mourad, tribu mongole des </a:t>
            </a:r>
            <a:r>
              <a:rPr lang="fr-FR" sz="1700" dirty="0" err="1"/>
              <a:t>Nogaïs</a:t>
            </a:r>
            <a:endParaRPr lang="fr-FR" sz="1700" dirty="0"/>
          </a:p>
          <a:p>
            <a:r>
              <a:rPr lang="fr-FR" sz="1700" dirty="0"/>
              <a:t>Succède au dernier </a:t>
            </a:r>
            <a:r>
              <a:rPr lang="fr-FR" sz="1700" dirty="0" err="1"/>
              <a:t>Djanide</a:t>
            </a:r>
            <a:r>
              <a:rPr lang="fr-FR" sz="1700" dirty="0"/>
              <a:t> (1599)</a:t>
            </a:r>
          </a:p>
          <a:p>
            <a:r>
              <a:rPr lang="fr-FR" sz="1700" dirty="0"/>
              <a:t>Boukhara devient un puissant émirat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i="1" dirty="0"/>
              <a:t>Pour la 1</a:t>
            </a:r>
            <a:r>
              <a:rPr lang="fr-FR" sz="1700" i="1" baseline="30000" dirty="0"/>
              <a:t>ère</a:t>
            </a:r>
            <a:r>
              <a:rPr lang="fr-FR" sz="1700" i="1" dirty="0"/>
              <a:t> fois depuis cinq siècles</a:t>
            </a:r>
          </a:p>
          <a:p>
            <a:r>
              <a:rPr lang="fr-FR" sz="1700" i="1" dirty="0"/>
              <a:t>Des khans turcs qui ne sont pas des gengiskhanides…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EE4F5578-D0DE-4B46-E59D-F2D4F94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2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C7DA54DF-D1FD-2584-BCF0-953754CD2357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A2955D1-FE26-8985-9086-81305BD7DB80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B40A2E6-64DC-965D-FE02-38DA3B8B9771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42EBB39B-FEB9-C6FE-18A0-FB5A97BD0492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A06BD3-C364-DAEE-5B11-1663A9771083}"/>
              </a:ext>
            </a:extLst>
          </p:cNvPr>
          <p:cNvSpPr/>
          <p:nvPr/>
        </p:nvSpPr>
        <p:spPr>
          <a:xfrm>
            <a:off x="9739870" y="3989914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AD27178-95C4-70AE-C325-840ABAA4BA72}"/>
              </a:ext>
            </a:extLst>
          </p:cNvPr>
          <p:cNvSpPr/>
          <p:nvPr/>
        </p:nvSpPr>
        <p:spPr>
          <a:xfrm>
            <a:off x="10409742" y="2971194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B052AB-7A75-BA9C-A546-50B56E98DD7C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D410662-51C2-496B-0DB6-A2E25989B346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EA81077-671B-DAC3-F450-0D189D34C321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890279B6-2AC4-204C-50D7-46475A6D9E90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FDD41F9-9089-0D61-AC81-DB2D1C45DBEB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0483EA1-9D58-211E-772B-D63A023D41F1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C549B5B-D554-3417-CE54-B9A9B38B0F10}"/>
              </a:ext>
            </a:extLst>
          </p:cNvPr>
          <p:cNvCxnSpPr>
            <a:cxnSpLocks/>
          </p:cNvCxnSpPr>
          <p:nvPr/>
        </p:nvCxnSpPr>
        <p:spPr>
          <a:xfrm flipV="1">
            <a:off x="6304425" y="1989705"/>
            <a:ext cx="420623" cy="2857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4BFB5827-C8FE-3B1B-8DD6-55C34190B02F}"/>
              </a:ext>
            </a:extLst>
          </p:cNvPr>
          <p:cNvSpPr/>
          <p:nvPr/>
        </p:nvSpPr>
        <p:spPr>
          <a:xfrm>
            <a:off x="3645005" y="16398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233F1D5-9D44-E8F3-2851-082EB9B0D090}"/>
              </a:ext>
            </a:extLst>
          </p:cNvPr>
          <p:cNvSpPr/>
          <p:nvPr/>
        </p:nvSpPr>
        <p:spPr>
          <a:xfrm>
            <a:off x="4741187" y="14499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pic>
        <p:nvPicPr>
          <p:cNvPr id="11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7B905D6-26F9-75AC-9D5F-6D2BD107D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2" t="50611" r="42442" b="44359"/>
          <a:stretch>
            <a:fillRect/>
          </a:stretch>
        </p:blipFill>
        <p:spPr bwMode="auto">
          <a:xfrm>
            <a:off x="4765589" y="1989705"/>
            <a:ext cx="215826" cy="2271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A08639D7-BA41-E0BE-E9D5-590EC0C84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50263" r="57496" b="45260"/>
          <a:stretch>
            <a:fillRect/>
          </a:stretch>
        </p:blipFill>
        <p:spPr bwMode="auto">
          <a:xfrm>
            <a:off x="3984211" y="3171876"/>
            <a:ext cx="224311" cy="2117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F400F7A7-72B3-20FF-262D-C4A23BD6F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67" t="62362" r="54579" b="34554"/>
          <a:stretch>
            <a:fillRect/>
          </a:stretch>
        </p:blipFill>
        <p:spPr bwMode="auto">
          <a:xfrm>
            <a:off x="4356676" y="4637660"/>
            <a:ext cx="210801" cy="2033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8D5B050-767C-C8E8-E910-FA0DCAC07270}"/>
              </a:ext>
            </a:extLst>
          </p:cNvPr>
          <p:cNvSpPr/>
          <p:nvPr/>
        </p:nvSpPr>
        <p:spPr>
          <a:xfrm>
            <a:off x="4577552" y="599489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573BB0A-E88C-45D0-6F23-C202F992CB87}"/>
              </a:ext>
            </a:extLst>
          </p:cNvPr>
          <p:cNvSpPr/>
          <p:nvPr/>
        </p:nvSpPr>
        <p:spPr>
          <a:xfrm>
            <a:off x="6009765" y="2173118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EBE4478-DB88-9A6F-7B6C-8539379E5A0C}"/>
              </a:ext>
            </a:extLst>
          </p:cNvPr>
          <p:cNvSpPr/>
          <p:nvPr/>
        </p:nvSpPr>
        <p:spPr>
          <a:xfrm>
            <a:off x="4519291" y="855972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F338-1DAB-7306-3CFA-79921120A6D1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1B942E8-0023-5DA4-F5F9-C73081EB31C0}"/>
              </a:ext>
            </a:extLst>
          </p:cNvPr>
          <p:cNvSpPr/>
          <p:nvPr/>
        </p:nvSpPr>
        <p:spPr>
          <a:xfrm>
            <a:off x="8771871" y="364014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A2A073F-F9AA-0C1A-2746-FDD7496C5205}"/>
              </a:ext>
            </a:extLst>
          </p:cNvPr>
          <p:cNvSpPr/>
          <p:nvPr/>
        </p:nvSpPr>
        <p:spPr>
          <a:xfrm>
            <a:off x="3708653" y="27157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AFBC461-54BB-66E8-297B-39A46D5F79E8}"/>
              </a:ext>
            </a:extLst>
          </p:cNvPr>
          <p:cNvSpPr/>
          <p:nvPr/>
        </p:nvSpPr>
        <p:spPr>
          <a:xfrm>
            <a:off x="8936972" y="378912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E0FCBE-72FA-35E8-D95C-8E39A11352F4}"/>
              </a:ext>
            </a:extLst>
          </p:cNvPr>
          <p:cNvSpPr/>
          <p:nvPr/>
        </p:nvSpPr>
        <p:spPr>
          <a:xfrm>
            <a:off x="7922025" y="392046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97650D3-9CD1-340C-1FE1-F75E4F03BB3D}"/>
              </a:ext>
            </a:extLst>
          </p:cNvPr>
          <p:cNvSpPr/>
          <p:nvPr/>
        </p:nvSpPr>
        <p:spPr>
          <a:xfrm>
            <a:off x="7509126" y="359835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9768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018D1-E008-E20C-29FF-DA8A442B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172A5E-23DC-279F-E6F8-747509B41D44}"/>
              </a:ext>
            </a:extLst>
          </p:cNvPr>
          <p:cNvSpPr/>
          <p:nvPr/>
        </p:nvSpPr>
        <p:spPr>
          <a:xfrm>
            <a:off x="89685" y="110608"/>
            <a:ext cx="4995656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3</a:t>
            </a:r>
            <a:r>
              <a:rPr lang="fr-FR" sz="1700" dirty="0"/>
              <a:t>) Au sud-ouest…</a:t>
            </a:r>
          </a:p>
          <a:p>
            <a:r>
              <a:rPr lang="fr-FR" sz="1700" dirty="0"/>
              <a:t>Entre Amou Daria et mer Caspienne</a:t>
            </a:r>
          </a:p>
          <a:p>
            <a:r>
              <a:rPr lang="fr-FR" sz="1700" dirty="0"/>
              <a:t>Les tribus nomades des Turkmènes</a:t>
            </a:r>
          </a:p>
          <a:p>
            <a:endParaRPr lang="fr-FR" sz="1700" dirty="0"/>
          </a:p>
          <a:p>
            <a:r>
              <a:rPr lang="fr-FR" sz="1700" dirty="0"/>
              <a:t>NB : Des Turcs Oghouz, comme les Seldjoukides et les Ottomans, mais qui n’ont jamais migré vers l’ouest</a:t>
            </a:r>
          </a:p>
          <a:p>
            <a:endParaRPr lang="fr-FR" sz="1700" dirty="0"/>
          </a:p>
          <a:p>
            <a:r>
              <a:rPr lang="fr-FR" sz="1700" dirty="0"/>
              <a:t>*En théorie, tribus vassales de la Perse</a:t>
            </a:r>
          </a:p>
          <a:p>
            <a:endParaRPr lang="fr-FR" sz="1700" dirty="0"/>
          </a:p>
          <a:p>
            <a:r>
              <a:rPr lang="fr-FR" sz="1700" dirty="0"/>
              <a:t>*Dans la réalité, elles sont incontrôlables</a:t>
            </a:r>
          </a:p>
          <a:p>
            <a:r>
              <a:rPr lang="fr-FR" sz="1700" dirty="0"/>
              <a:t>Et elles se livrent en Perse même</a:t>
            </a:r>
          </a:p>
          <a:p>
            <a:r>
              <a:rPr lang="fr-FR" sz="1700" dirty="0"/>
              <a:t>A des razzias et des captures d’esclaves</a:t>
            </a:r>
          </a:p>
          <a:p>
            <a:r>
              <a:rPr lang="fr-FR" sz="1700" dirty="0"/>
              <a:t>Esclaves ensuite vendus à Khiva et à Boukhara</a:t>
            </a:r>
          </a:p>
          <a:p>
            <a:endParaRPr lang="fr-FR" sz="1700" dirty="0"/>
          </a:p>
          <a:p>
            <a:r>
              <a:rPr lang="fr-FR" sz="1700" dirty="0"/>
              <a:t>NB : Et plus tard chez les 1</a:t>
            </a:r>
            <a:r>
              <a:rPr lang="fr-FR" sz="1700" baseline="30000" dirty="0"/>
              <a:t>ers</a:t>
            </a:r>
            <a:r>
              <a:rPr lang="fr-FR" sz="1700" dirty="0"/>
              <a:t> colons russes…</a:t>
            </a:r>
          </a:p>
          <a:p>
            <a:endParaRPr lang="fr-FR" sz="1700" dirty="0"/>
          </a:p>
          <a:p>
            <a:r>
              <a:rPr lang="fr-FR" sz="1700" dirty="0"/>
              <a:t>*Reprenons le récit</a:t>
            </a:r>
          </a:p>
          <a:p>
            <a:r>
              <a:rPr lang="fr-FR" sz="1700" dirty="0"/>
              <a:t>Aux XVIe-XVIIIe siècles, arrivée des Russes…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FECD3BC7-230D-0A71-5D2B-614B084D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2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1F7F563-12EE-6993-7498-9E56C5D8EAA9}"/>
              </a:ext>
            </a:extLst>
          </p:cNvPr>
          <p:cNvSpPr/>
          <p:nvPr/>
        </p:nvSpPr>
        <p:spPr>
          <a:xfrm>
            <a:off x="7486302" y="36500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7745EF7-A68F-9FF4-E369-BFE1C2B8C733}"/>
              </a:ext>
            </a:extLst>
          </p:cNvPr>
          <p:cNvSpPr/>
          <p:nvPr/>
        </p:nvSpPr>
        <p:spPr>
          <a:xfrm>
            <a:off x="8979344" y="38938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8491879-4C75-8093-0682-29BAE307AA02}"/>
              </a:ext>
            </a:extLst>
          </p:cNvPr>
          <p:cNvSpPr/>
          <p:nvPr/>
        </p:nvSpPr>
        <p:spPr>
          <a:xfrm>
            <a:off x="7973982" y="404285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FB5CD2-728C-0A7D-3276-B88A6D66DB24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646474E-BAF4-2867-D5CC-4B5D41780306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7BB10D6-8AC1-D128-B927-49222A133AF4}"/>
              </a:ext>
            </a:extLst>
          </p:cNvPr>
          <p:cNvSpPr/>
          <p:nvPr/>
        </p:nvSpPr>
        <p:spPr>
          <a:xfrm>
            <a:off x="10435635" y="3022902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51B5600-AC6F-3B8A-6365-AA0C8AB26CAD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283BBF00-86BA-4852-C83D-C925447621A0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700868-3EE9-CF3C-69DE-049B84790021}"/>
              </a:ext>
            </a:extLst>
          </p:cNvPr>
          <p:cNvSpPr/>
          <p:nvPr/>
        </p:nvSpPr>
        <p:spPr>
          <a:xfrm>
            <a:off x="9739870" y="3989914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7A1CE59-5A3F-9F45-0913-69AA4EF09B37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EC6AF20-F11D-663A-562A-A79B20F6CD93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0FDF689-4068-EB7C-533F-78E05B0D646D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21F48760-AED5-AAA3-B9E4-DEBF94E09C75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DCE602B-C197-CF07-36F8-773D0F6AA60D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DB209F7-55E1-7DBC-19CC-3B4DA1C7C73C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204AA26-EEF4-DD19-4A68-3A7B204A70FD}"/>
              </a:ext>
            </a:extLst>
          </p:cNvPr>
          <p:cNvCxnSpPr>
            <a:cxnSpLocks/>
          </p:cNvCxnSpPr>
          <p:nvPr/>
        </p:nvCxnSpPr>
        <p:spPr>
          <a:xfrm flipV="1">
            <a:off x="6304425" y="1989705"/>
            <a:ext cx="420623" cy="2857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FC97DA3-C01E-CD53-7258-19529BE32EDA}"/>
              </a:ext>
            </a:extLst>
          </p:cNvPr>
          <p:cNvSpPr/>
          <p:nvPr/>
        </p:nvSpPr>
        <p:spPr>
          <a:xfrm>
            <a:off x="3388985" y="642619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D64A28-DEFB-9EC2-18ED-08C94BF1CB91}"/>
              </a:ext>
            </a:extLst>
          </p:cNvPr>
          <p:cNvCxnSpPr>
            <a:cxnSpLocks/>
          </p:cNvCxnSpPr>
          <p:nvPr/>
        </p:nvCxnSpPr>
        <p:spPr>
          <a:xfrm flipH="1" flipV="1">
            <a:off x="6845431" y="3342262"/>
            <a:ext cx="406146" cy="823676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389A050-E4FF-A71C-2772-467B57AEEC96}"/>
              </a:ext>
            </a:extLst>
          </p:cNvPr>
          <p:cNvCxnSpPr>
            <a:cxnSpLocks/>
          </p:cNvCxnSpPr>
          <p:nvPr/>
        </p:nvCxnSpPr>
        <p:spPr>
          <a:xfrm flipH="1">
            <a:off x="6845431" y="4267200"/>
            <a:ext cx="540889" cy="57912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59CBDFE-D50B-79F3-8D0B-2E06452C4F36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B7D5DA8-7378-FE83-0FCA-0227A7E56734}"/>
              </a:ext>
            </a:extLst>
          </p:cNvPr>
          <p:cNvSpPr/>
          <p:nvPr/>
        </p:nvSpPr>
        <p:spPr>
          <a:xfrm>
            <a:off x="6009765" y="2173118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B5BD44E-C5B5-DAFC-0582-E25C9F2B50BB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6B36613-B247-019E-7312-403CBCFF3193}"/>
              </a:ext>
            </a:extLst>
          </p:cNvPr>
          <p:cNvSpPr/>
          <p:nvPr/>
        </p:nvSpPr>
        <p:spPr>
          <a:xfrm>
            <a:off x="10409742" y="2971194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9268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32DB-92E0-2DC7-6222-7490FD872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7947D53F-24FB-4292-A950-67D86012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59A4714-232F-777C-4095-2466F2F9F859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7B88BE1-5B78-FF82-917A-A81B9E51731D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288806-300B-6024-04FB-45A548C198A1}"/>
              </a:ext>
            </a:extLst>
          </p:cNvPr>
          <p:cNvSpPr/>
          <p:nvPr/>
        </p:nvSpPr>
        <p:spPr>
          <a:xfrm>
            <a:off x="7486302" y="36500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219B5DD-F5D1-567F-42C6-00E50F75F332}"/>
              </a:ext>
            </a:extLst>
          </p:cNvPr>
          <p:cNvSpPr/>
          <p:nvPr/>
        </p:nvSpPr>
        <p:spPr>
          <a:xfrm>
            <a:off x="8979344" y="38938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50247C-B37C-4ADD-0671-79631E636B42}"/>
              </a:ext>
            </a:extLst>
          </p:cNvPr>
          <p:cNvSpPr/>
          <p:nvPr/>
        </p:nvSpPr>
        <p:spPr>
          <a:xfrm>
            <a:off x="7973982" y="404285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CFABD8B-C430-5664-1E79-9E51FB589A28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C4013472-4D6D-99CD-9198-1C046A9D2F17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CA75B61-931A-87AB-B9B4-7456138FAC79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FC2BFF51-C1C0-6981-71CE-6E381A7215F3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1CAA691-C8E9-B287-808F-7365789B2C76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040ADE08-32A6-449F-FFDC-0FAD3B4217B5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432D537-B99A-E82D-9574-21BC0FAE7036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B8ED800-92F6-2DD2-51CF-275622AD2F0F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F599765-12E7-7F3A-F09E-76F02D70C9FF}"/>
              </a:ext>
            </a:extLst>
          </p:cNvPr>
          <p:cNvCxnSpPr>
            <a:cxnSpLocks/>
            <a:stCxn id="9" idx="7"/>
            <a:endCxn id="12" idx="2"/>
          </p:cNvCxnSpPr>
          <p:nvPr/>
        </p:nvCxnSpPr>
        <p:spPr>
          <a:xfrm flipV="1">
            <a:off x="6304425" y="1989705"/>
            <a:ext cx="420623" cy="2857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E72668C-9178-33D7-C658-0C1A0A894B62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C221AB-E308-9041-FC46-EF7E29E62D0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B8A3BF1-0C61-3EEE-6B92-A729E25601F2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DC3C10F-6DF5-5C19-7249-0D4ED16E337B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192787E9-CCEA-00CC-FE49-656BB0339CFE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61D503D-839B-7F37-F44B-18DDA39CF386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EA0FD78-780E-6F32-A0B8-7F63039C9BF0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E8DFB-6DD0-BE12-966A-60F6D7546B7D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pic>
        <p:nvPicPr>
          <p:cNvPr id="38" name="Image 37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30CE2BF7-78C4-49B5-7202-4A44D07A6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563" b="25778"/>
          <a:stretch>
            <a:fillRect/>
          </a:stretch>
        </p:blipFill>
        <p:spPr>
          <a:xfrm>
            <a:off x="6946390" y="3616791"/>
            <a:ext cx="5154182" cy="31837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27838755-F0E2-A17D-797F-812E6FAC2644}"/>
              </a:ext>
            </a:extLst>
          </p:cNvPr>
          <p:cNvSpPr/>
          <p:nvPr/>
        </p:nvSpPr>
        <p:spPr>
          <a:xfrm>
            <a:off x="10425520" y="569633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B416C36-746F-771C-5DE4-97BE4FDA6EBE}"/>
              </a:ext>
            </a:extLst>
          </p:cNvPr>
          <p:cNvSpPr/>
          <p:nvPr/>
        </p:nvSpPr>
        <p:spPr>
          <a:xfrm>
            <a:off x="9774650" y="427221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9AEA098-8006-2DF2-B042-CF42AB99C3B3}"/>
              </a:ext>
            </a:extLst>
          </p:cNvPr>
          <p:cNvSpPr/>
          <p:nvPr/>
        </p:nvSpPr>
        <p:spPr>
          <a:xfrm>
            <a:off x="8909239" y="456550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647796A-0662-4C07-D514-073F13677FCB}"/>
              </a:ext>
            </a:extLst>
          </p:cNvPr>
          <p:cNvSpPr/>
          <p:nvPr/>
        </p:nvSpPr>
        <p:spPr>
          <a:xfrm>
            <a:off x="10042355" y="655743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51BDD36-C027-1788-5463-0A6454177784}"/>
              </a:ext>
            </a:extLst>
          </p:cNvPr>
          <p:cNvSpPr/>
          <p:nvPr/>
        </p:nvSpPr>
        <p:spPr>
          <a:xfrm>
            <a:off x="8540470" y="617751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DB59DE8-6744-53C1-6CDC-55043808312D}"/>
              </a:ext>
            </a:extLst>
          </p:cNvPr>
          <p:cNvSpPr/>
          <p:nvPr/>
        </p:nvSpPr>
        <p:spPr>
          <a:xfrm>
            <a:off x="8829111" y="6447543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C89DD01-93BC-E6F4-D4EC-0A2DAA0DB404}"/>
              </a:ext>
            </a:extLst>
          </p:cNvPr>
          <p:cNvSpPr/>
          <p:nvPr/>
        </p:nvSpPr>
        <p:spPr>
          <a:xfrm>
            <a:off x="8144656" y="6129586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405BF3A-1653-2EEB-F8CE-D1EFB5B8EEB7}"/>
              </a:ext>
            </a:extLst>
          </p:cNvPr>
          <p:cNvSpPr/>
          <p:nvPr/>
        </p:nvSpPr>
        <p:spPr>
          <a:xfrm>
            <a:off x="7886815" y="6674615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167AF6B-F8A8-AB02-BC2A-997A5B57296C}"/>
              </a:ext>
            </a:extLst>
          </p:cNvPr>
          <p:cNvSpPr/>
          <p:nvPr/>
        </p:nvSpPr>
        <p:spPr>
          <a:xfrm>
            <a:off x="7709288" y="6217030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0F05C7B-1369-FAF7-8F2D-4B738AB46984}"/>
              </a:ext>
            </a:extLst>
          </p:cNvPr>
          <p:cNvSpPr/>
          <p:nvPr/>
        </p:nvSpPr>
        <p:spPr>
          <a:xfrm>
            <a:off x="8327841" y="5650863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EC55908-9E7D-340C-9132-284B0C8E6FD3}"/>
              </a:ext>
            </a:extLst>
          </p:cNvPr>
          <p:cNvSpPr/>
          <p:nvPr/>
        </p:nvSpPr>
        <p:spPr>
          <a:xfrm>
            <a:off x="7428554" y="5470386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92C9607-A312-C2D0-01B6-716CBA458D9B}"/>
              </a:ext>
            </a:extLst>
          </p:cNvPr>
          <p:cNvSpPr/>
          <p:nvPr/>
        </p:nvSpPr>
        <p:spPr>
          <a:xfrm>
            <a:off x="7825418" y="496874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2E260FA-0E35-C548-BB37-09B791B6D9FD}"/>
              </a:ext>
            </a:extLst>
          </p:cNvPr>
          <p:cNvSpPr/>
          <p:nvPr/>
        </p:nvSpPr>
        <p:spPr>
          <a:xfrm>
            <a:off x="7088420" y="4184350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C58A8CB-0C43-350B-4EDA-88F8C527C65B}"/>
              </a:ext>
            </a:extLst>
          </p:cNvPr>
          <p:cNvSpPr/>
          <p:nvPr/>
        </p:nvSpPr>
        <p:spPr>
          <a:xfrm>
            <a:off x="10218361" y="449420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6DF8AEA-CA0A-F930-78A1-CB5C6B517899}"/>
              </a:ext>
            </a:extLst>
          </p:cNvPr>
          <p:cNvSpPr/>
          <p:nvPr/>
        </p:nvSpPr>
        <p:spPr>
          <a:xfrm>
            <a:off x="9757696" y="501086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6DC4513-CB99-4B1A-520F-E4EEC9816B8A}"/>
              </a:ext>
            </a:extLst>
          </p:cNvPr>
          <p:cNvSpPr/>
          <p:nvPr/>
        </p:nvSpPr>
        <p:spPr>
          <a:xfrm>
            <a:off x="9932566" y="5667460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BBE05C-14DE-7073-2B74-27E1674985EE}"/>
              </a:ext>
            </a:extLst>
          </p:cNvPr>
          <p:cNvSpPr/>
          <p:nvPr/>
        </p:nvSpPr>
        <p:spPr>
          <a:xfrm>
            <a:off x="89686" y="110608"/>
            <a:ext cx="5072464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1716-1743 : Dans la steppe à l’est de la Caspienne, les trois Hordes kazakhes, menacées par les Mongols </a:t>
            </a:r>
            <a:r>
              <a:rPr lang="fr-FR" sz="1600" b="1" dirty="0" err="1"/>
              <a:t>dzoungares</a:t>
            </a:r>
            <a:r>
              <a:rPr lang="fr-FR" sz="1600" b="1" dirty="0"/>
              <a:t>, font appel aux Russes ; …</a:t>
            </a:r>
          </a:p>
          <a:p>
            <a:endParaRPr lang="fr-FR" sz="1600" dirty="0"/>
          </a:p>
          <a:p>
            <a:r>
              <a:rPr lang="fr-FR" sz="1600" dirty="0"/>
              <a:t>*Trois rappels…</a:t>
            </a:r>
          </a:p>
          <a:p>
            <a:endParaRPr lang="fr-FR" sz="1600" dirty="0"/>
          </a:p>
          <a:p>
            <a:r>
              <a:rPr lang="fr-FR" sz="1600" dirty="0"/>
              <a:t>a) 1552-56 : </a:t>
            </a:r>
            <a:r>
              <a:rPr lang="fr-FR" sz="1600" u="sng" dirty="0"/>
              <a:t>Sur la Volga</a:t>
            </a:r>
            <a:r>
              <a:rPr lang="fr-FR" sz="1600" dirty="0"/>
              <a:t>, au nord et au sud</a:t>
            </a:r>
          </a:p>
          <a:p>
            <a:r>
              <a:rPr lang="fr-FR" sz="1600" dirty="0"/>
              <a:t>Kazan et Astrakhan ; Puis…</a:t>
            </a:r>
          </a:p>
          <a:p>
            <a:r>
              <a:rPr lang="fr-FR" sz="1600" dirty="0"/>
              <a:t>*1596-90-89 : Du nord au sud, sur la Volga</a:t>
            </a:r>
          </a:p>
          <a:p>
            <a:r>
              <a:rPr lang="fr-FR" sz="1600" dirty="0"/>
              <a:t>Samara, Saratov et Tsaritsyne (Volgograd)</a:t>
            </a:r>
          </a:p>
          <a:p>
            <a:endParaRPr lang="fr-FR" sz="1600" dirty="0"/>
          </a:p>
          <a:p>
            <a:r>
              <a:rPr lang="fr-FR" sz="1600" dirty="0"/>
              <a:t>b) 1586-1628 : </a:t>
            </a:r>
            <a:r>
              <a:rPr lang="fr-FR" sz="1600" u="sng" dirty="0"/>
              <a:t>Au sud de la taïga</a:t>
            </a:r>
            <a:r>
              <a:rPr lang="fr-FR" sz="1600" dirty="0"/>
              <a:t>, d’ouest en est</a:t>
            </a:r>
          </a:p>
          <a:p>
            <a:r>
              <a:rPr lang="fr-FR" sz="1600" dirty="0"/>
              <a:t>Ligne de colonies russes : Tioumen-Tomsk-Krasnoïarsk</a:t>
            </a:r>
          </a:p>
          <a:p>
            <a:r>
              <a:rPr lang="fr-FR" sz="1600" dirty="0"/>
              <a:t>Qui subissent des attaques des tribus kazakhes</a:t>
            </a:r>
          </a:p>
          <a:p>
            <a:endParaRPr lang="fr-FR" sz="1600" dirty="0"/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c) 1689 : A l’extrême est…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Frontière orientale avec la Chine</a:t>
            </a:r>
          </a:p>
          <a:p>
            <a:endParaRPr lang="fr-FR" sz="1600" dirty="0"/>
          </a:p>
          <a:p>
            <a:r>
              <a:rPr lang="fr-FR" sz="1600" dirty="0"/>
              <a:t>*1709-14 : De nouvelles attaques des Kalmouks de la Volga</a:t>
            </a:r>
          </a:p>
          <a:p>
            <a:r>
              <a:rPr lang="fr-FR" sz="1600" dirty="0"/>
              <a:t>Et surtout des </a:t>
            </a:r>
            <a:r>
              <a:rPr lang="fr-FR" sz="1600" dirty="0" err="1"/>
              <a:t>Dzoungares</a:t>
            </a:r>
            <a:r>
              <a:rPr lang="fr-FR" sz="1600" dirty="0"/>
              <a:t> contre les tribus kazakhes Menacent également les colonies russes de Sibérie</a:t>
            </a:r>
          </a:p>
          <a:p>
            <a:r>
              <a:rPr lang="fr-FR" sz="1600" dirty="0"/>
              <a:t>Les Kazakhs font appel aux Russes…</a:t>
            </a:r>
          </a:p>
          <a:p>
            <a:endParaRPr lang="fr-FR" sz="1600" dirty="0"/>
          </a:p>
          <a:p>
            <a:r>
              <a:rPr lang="fr-FR" sz="1600" dirty="0"/>
              <a:t>*La conquête russe de la steppe kazakhe ; En six temps…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BEC147A-FF43-4CB9-BD28-7A9774F12B60}"/>
              </a:ext>
            </a:extLst>
          </p:cNvPr>
          <p:cNvSpPr/>
          <p:nvPr/>
        </p:nvSpPr>
        <p:spPr>
          <a:xfrm>
            <a:off x="2459205" y="18525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32123CE-A532-8F28-475D-2FB7AA3965BB}"/>
              </a:ext>
            </a:extLst>
          </p:cNvPr>
          <p:cNvSpPr/>
          <p:nvPr/>
        </p:nvSpPr>
        <p:spPr>
          <a:xfrm>
            <a:off x="2812799" y="18525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16AC80B-93C3-D4EA-357E-DE5AF2E38F90}"/>
              </a:ext>
            </a:extLst>
          </p:cNvPr>
          <p:cNvSpPr/>
          <p:nvPr/>
        </p:nvSpPr>
        <p:spPr>
          <a:xfrm>
            <a:off x="3703898" y="23456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29D1A38-1441-CC4C-8497-EABD28DA6BF3}"/>
              </a:ext>
            </a:extLst>
          </p:cNvPr>
          <p:cNvSpPr/>
          <p:nvPr/>
        </p:nvSpPr>
        <p:spPr>
          <a:xfrm>
            <a:off x="4018208" y="234807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0536DBD-99E5-4B04-BB97-040DFD543DC4}"/>
              </a:ext>
            </a:extLst>
          </p:cNvPr>
          <p:cNvSpPr/>
          <p:nvPr/>
        </p:nvSpPr>
        <p:spPr>
          <a:xfrm>
            <a:off x="4332519" y="23456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F2154BD-E629-B1AD-DCB7-5AEA2EEC5070}"/>
              </a:ext>
            </a:extLst>
          </p:cNvPr>
          <p:cNvSpPr/>
          <p:nvPr/>
        </p:nvSpPr>
        <p:spPr>
          <a:xfrm>
            <a:off x="4178264" y="335225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1AE405A-7D35-A1C5-6C57-727D1C61B3F7}"/>
              </a:ext>
            </a:extLst>
          </p:cNvPr>
          <p:cNvSpPr/>
          <p:nvPr/>
        </p:nvSpPr>
        <p:spPr>
          <a:xfrm>
            <a:off x="4523659" y="335225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F61C5B7-7322-5D8B-66F8-157E4F95C0F4}"/>
              </a:ext>
            </a:extLst>
          </p:cNvPr>
          <p:cNvSpPr/>
          <p:nvPr/>
        </p:nvSpPr>
        <p:spPr>
          <a:xfrm>
            <a:off x="4876516" y="335225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FD20035-7741-FE93-D6B2-DE0D2442B9FD}"/>
              </a:ext>
            </a:extLst>
          </p:cNvPr>
          <p:cNvSpPr/>
          <p:nvPr/>
        </p:nvSpPr>
        <p:spPr>
          <a:xfrm rot="18485904">
            <a:off x="8296283" y="3162801"/>
            <a:ext cx="2753091" cy="33801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D6A376A-C4C8-286C-C93D-98D782B70BB9}"/>
              </a:ext>
            </a:extLst>
          </p:cNvPr>
          <p:cNvSpPr/>
          <p:nvPr/>
        </p:nvSpPr>
        <p:spPr>
          <a:xfrm>
            <a:off x="6009765" y="2173118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E6C713-E894-A03E-E157-57D7834735A6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933C4D-1535-7EE0-9FDC-4C67739B10EC}"/>
              </a:ext>
            </a:extLst>
          </p:cNvPr>
          <p:cNvSpPr/>
          <p:nvPr/>
        </p:nvSpPr>
        <p:spPr>
          <a:xfrm>
            <a:off x="10409742" y="2971194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A30A92F-DDED-13FA-45E8-60DBDA9FE897}"/>
              </a:ext>
            </a:extLst>
          </p:cNvPr>
          <p:cNvCxnSpPr>
            <a:cxnSpLocks/>
          </p:cNvCxnSpPr>
          <p:nvPr/>
        </p:nvCxnSpPr>
        <p:spPr>
          <a:xfrm>
            <a:off x="6536883" y="769466"/>
            <a:ext cx="0" cy="206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C0C7EBE-A905-97FF-2EB7-A291617924B6}"/>
              </a:ext>
            </a:extLst>
          </p:cNvPr>
          <p:cNvCxnSpPr>
            <a:cxnSpLocks/>
          </p:cNvCxnSpPr>
          <p:nvPr/>
        </p:nvCxnSpPr>
        <p:spPr>
          <a:xfrm flipH="1">
            <a:off x="5585380" y="1351280"/>
            <a:ext cx="424385" cy="44732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0093AD12-D733-01FE-434E-75F3AB3FC2D0}"/>
              </a:ext>
            </a:extLst>
          </p:cNvPr>
          <p:cNvCxnSpPr>
            <a:cxnSpLocks/>
          </p:cNvCxnSpPr>
          <p:nvPr/>
        </p:nvCxnSpPr>
        <p:spPr>
          <a:xfrm flipH="1" flipV="1">
            <a:off x="6536883" y="615940"/>
            <a:ext cx="1529916" cy="163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2A9E3BDF-8361-356F-8F4E-63837B974ADC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1B66A78D-CC7C-BF4D-B6AF-7E53FD9BA8A8}"/>
              </a:ext>
            </a:extLst>
          </p:cNvPr>
          <p:cNvCxnSpPr>
            <a:cxnSpLocks/>
          </p:cNvCxnSpPr>
          <p:nvPr/>
        </p:nvCxnSpPr>
        <p:spPr>
          <a:xfrm flipH="1">
            <a:off x="6009765" y="1097280"/>
            <a:ext cx="527118" cy="254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DF4A2C60-D4F5-5456-AF91-383F74E91F6F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F9EB9FC-79AC-102C-D5B3-CEA066AEFCB6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6055440-0B4C-2FCD-4D1A-E9619F8DD6CB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9CA1F23C-AA88-C18A-F8DB-50CF79AEC0E2}"/>
              </a:ext>
            </a:extLst>
          </p:cNvPr>
          <p:cNvCxnSpPr>
            <a:cxnSpLocks/>
          </p:cNvCxnSpPr>
          <p:nvPr/>
        </p:nvCxnSpPr>
        <p:spPr>
          <a:xfrm flipH="1">
            <a:off x="8066799" y="534578"/>
            <a:ext cx="2384811" cy="976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07F69B4A-1E55-A4A5-C57E-650E7AC8CFA6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9F712B0-077E-B3F2-5586-3F2B90E5A8C6}"/>
              </a:ext>
            </a:extLst>
          </p:cNvPr>
          <p:cNvCxnSpPr>
            <a:cxnSpLocks/>
          </p:cNvCxnSpPr>
          <p:nvPr/>
        </p:nvCxnSpPr>
        <p:spPr>
          <a:xfrm flipH="1">
            <a:off x="10581368" y="291117"/>
            <a:ext cx="825352" cy="24346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AB4C7E44-18DD-224E-D1C1-639FAF13C896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9C48FD72-7BD1-6D1C-AD2A-8E19B462973A}"/>
              </a:ext>
            </a:extLst>
          </p:cNvPr>
          <p:cNvCxnSpPr>
            <a:cxnSpLocks/>
            <a:endCxn id="76" idx="2"/>
          </p:cNvCxnSpPr>
          <p:nvPr/>
        </p:nvCxnSpPr>
        <p:spPr>
          <a:xfrm>
            <a:off x="5346570" y="397388"/>
            <a:ext cx="1060555" cy="23488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DC2B2BC5-191F-6C04-103C-B15A71E33107}"/>
              </a:ext>
            </a:extLst>
          </p:cNvPr>
          <p:cNvCxnSpPr>
            <a:cxnSpLocks/>
          </p:cNvCxnSpPr>
          <p:nvPr/>
        </p:nvCxnSpPr>
        <p:spPr>
          <a:xfrm flipV="1">
            <a:off x="11536478" y="291117"/>
            <a:ext cx="564094" cy="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1B134FB1-23C5-2C8E-2FE8-9D05C70DE38E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87155974-3B90-C687-2289-6A3B0ACE7887}"/>
              </a:ext>
            </a:extLst>
          </p:cNvPr>
          <p:cNvCxnSpPr>
            <a:cxnSpLocks/>
            <a:endCxn id="83" idx="1"/>
          </p:cNvCxnSpPr>
          <p:nvPr/>
        </p:nvCxnSpPr>
        <p:spPr>
          <a:xfrm>
            <a:off x="5585380" y="1823778"/>
            <a:ext cx="289109" cy="49506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EF9D7A66-9202-B18C-7E16-8825046C5201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3487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5316E-2473-7834-293B-88702EAE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24D2C-59EE-9E38-63EB-1265515C7FD5}"/>
              </a:ext>
            </a:extLst>
          </p:cNvPr>
          <p:cNvSpPr/>
          <p:nvPr/>
        </p:nvSpPr>
        <p:spPr>
          <a:xfrm>
            <a:off x="89686" y="110608"/>
            <a:ext cx="5044214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1716-1743 : Dans la steppe à l’est de la Caspienne, les trois Hordes kazakhes, menacées par les Mongols </a:t>
            </a:r>
            <a:r>
              <a:rPr lang="fr-FR" sz="1600" b="1" dirty="0" err="1"/>
              <a:t>dzoungares</a:t>
            </a:r>
            <a:r>
              <a:rPr lang="fr-FR" sz="1600" b="1" dirty="0"/>
              <a:t>, font appel aux Russes ; …</a:t>
            </a:r>
          </a:p>
          <a:p>
            <a:endParaRPr lang="fr-FR" sz="1600" dirty="0"/>
          </a:p>
          <a:p>
            <a:r>
              <a:rPr lang="fr-FR" sz="1600" dirty="0"/>
              <a:t>1) 1716-19 : A l’est, sur l’Irtych</a:t>
            </a:r>
          </a:p>
          <a:p>
            <a:r>
              <a:rPr lang="fr-FR" sz="1600" dirty="0"/>
              <a:t>Fondation de la forteresse d’Omsk</a:t>
            </a:r>
          </a:p>
          <a:p>
            <a:r>
              <a:rPr lang="fr-FR" sz="1600" dirty="0"/>
              <a:t>Puis les Russes remontent l’Irtych et fondent deux autres bases, Semipalatinsk et Oust-Kamenogorsk</a:t>
            </a:r>
          </a:p>
          <a:p>
            <a:endParaRPr lang="fr-FR" sz="1600" dirty="0"/>
          </a:p>
          <a:p>
            <a:r>
              <a:rPr lang="fr-FR" sz="1600" dirty="0"/>
              <a:t>*Les trois bases forment la 1</a:t>
            </a:r>
            <a:r>
              <a:rPr lang="fr-FR" sz="1600" baseline="30000" dirty="0"/>
              <a:t>ère</a:t>
            </a:r>
            <a:r>
              <a:rPr lang="fr-FR" sz="1600" dirty="0"/>
              <a:t> </a:t>
            </a:r>
            <a:r>
              <a:rPr lang="fr-FR" sz="1600" i="1" dirty="0" err="1"/>
              <a:t>tcherta</a:t>
            </a:r>
            <a:r>
              <a:rPr lang="fr-FR" sz="1600" dirty="0"/>
              <a:t> ou </a:t>
            </a:r>
            <a:r>
              <a:rPr lang="fr-FR" sz="1600" i="1" dirty="0" err="1"/>
              <a:t>linia</a:t>
            </a:r>
            <a:r>
              <a:rPr lang="fr-FR" sz="1600" dirty="0"/>
              <a:t> de l’Irtych</a:t>
            </a:r>
          </a:p>
          <a:p>
            <a:r>
              <a:rPr lang="fr-FR" sz="1600" dirty="0"/>
              <a:t>NB : </a:t>
            </a:r>
            <a:r>
              <a:rPr lang="fr-FR" sz="1600" i="1" dirty="0" err="1"/>
              <a:t>Tcherta</a:t>
            </a:r>
            <a:r>
              <a:rPr lang="fr-FR" sz="1600" dirty="0"/>
              <a:t>, ligne de positions fortifiées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1949-62 : 216 essais nucléaires soviétiques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Dont 125 à 130 km à l’ouest de Semipalatinsk</a:t>
            </a:r>
          </a:p>
          <a:p>
            <a:endParaRPr lang="fr-FR" sz="1600" dirty="0"/>
          </a:p>
          <a:p>
            <a:r>
              <a:rPr lang="fr-FR" sz="1600" dirty="0"/>
              <a:t>2) 1717 : A l’ouest, à partir de la mer Caspienne</a:t>
            </a:r>
          </a:p>
          <a:p>
            <a:r>
              <a:rPr lang="fr-FR" sz="1600" dirty="0"/>
              <a:t>Les Russes lancent une attaque contre Khiva</a:t>
            </a:r>
          </a:p>
          <a:p>
            <a:r>
              <a:rPr lang="fr-FR" sz="1600" dirty="0"/>
              <a:t>Objectif : Libérer des esclaves russes</a:t>
            </a:r>
          </a:p>
          <a:p>
            <a:r>
              <a:rPr lang="fr-FR" sz="1600" dirty="0"/>
              <a:t>*L’expédition est un </a:t>
            </a:r>
            <a:r>
              <a:rPr lang="fr-FR" sz="1600" u="sng" dirty="0"/>
              <a:t>échec</a:t>
            </a:r>
          </a:p>
          <a:p>
            <a:r>
              <a:rPr lang="fr-FR" sz="1600" dirty="0"/>
              <a:t>6 000 Russes sont massacrés aux portes de Khiva</a:t>
            </a:r>
          </a:p>
          <a:p>
            <a:r>
              <a:rPr lang="fr-FR" sz="1600" dirty="0"/>
              <a:t>Et pendant ce temps, les Kazakhs…</a:t>
            </a:r>
          </a:p>
          <a:p>
            <a:endParaRPr lang="fr-FR" sz="1600" dirty="0"/>
          </a:p>
          <a:p>
            <a:r>
              <a:rPr lang="fr-FR" sz="1600" dirty="0"/>
              <a:t>3) 1718 : Face aux attaques, le khanat des Kazakhs</a:t>
            </a:r>
          </a:p>
          <a:p>
            <a:r>
              <a:rPr lang="fr-FR" sz="1600" dirty="0"/>
              <a:t>Se scinde en trois </a:t>
            </a:r>
            <a:r>
              <a:rPr lang="fr-FR" sz="1600" i="1" dirty="0" err="1"/>
              <a:t>jüzes</a:t>
            </a:r>
            <a:r>
              <a:rPr lang="fr-FR" sz="1600" dirty="0"/>
              <a:t>, hordes rivales</a:t>
            </a:r>
          </a:p>
          <a:p>
            <a:r>
              <a:rPr lang="fr-FR" sz="1600" dirty="0"/>
              <a:t>a) La Grande Horde autour du lac Balkhach</a:t>
            </a:r>
          </a:p>
          <a:p>
            <a:r>
              <a:rPr lang="fr-FR" sz="1600" dirty="0"/>
              <a:t>b) La Moyenne Horde au nord de la steppe kazakhe</a:t>
            </a:r>
          </a:p>
          <a:p>
            <a:r>
              <a:rPr lang="fr-FR" sz="1600" dirty="0"/>
              <a:t>c) La Petite Horde au NE de la mer Caspienne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6746106-C6B3-9B0D-6DA3-5525CCA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BAA980B-1723-93C1-3BDD-0AB0CD0E77AC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FBA44D-022F-E959-AD52-73D0C6A16DD3}"/>
              </a:ext>
            </a:extLst>
          </p:cNvPr>
          <p:cNvSpPr/>
          <p:nvPr/>
        </p:nvSpPr>
        <p:spPr>
          <a:xfrm>
            <a:off x="7486302" y="36500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377103E-74E9-7B26-4E88-833D3C923690}"/>
              </a:ext>
            </a:extLst>
          </p:cNvPr>
          <p:cNvSpPr/>
          <p:nvPr/>
        </p:nvSpPr>
        <p:spPr>
          <a:xfrm>
            <a:off x="8979344" y="38938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738295-84AF-488E-F479-63046152848D}"/>
              </a:ext>
            </a:extLst>
          </p:cNvPr>
          <p:cNvSpPr/>
          <p:nvPr/>
        </p:nvSpPr>
        <p:spPr>
          <a:xfrm>
            <a:off x="7973982" y="404285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4A5AFB4-6463-3CC3-42CF-4037BC849896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319520" y="3724525"/>
            <a:ext cx="1166782" cy="74487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5F4990D-5AD5-0CAC-3E52-2F9A24362E94}"/>
              </a:ext>
            </a:extLst>
          </p:cNvPr>
          <p:cNvCxnSpPr>
            <a:cxnSpLocks/>
          </p:cNvCxnSpPr>
          <p:nvPr/>
        </p:nvCxnSpPr>
        <p:spPr>
          <a:xfrm>
            <a:off x="5966242" y="2553042"/>
            <a:ext cx="353278" cy="1245970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2D78BEA6-706B-2DFC-5261-A4C9159D40B4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9210DD0C-EE20-123D-D2BE-761342A7F1ED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B8EB8824-2D87-7A89-E73D-D156A96CA63F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50061B1-67FB-E171-A4A3-3AE31720C20F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7FD7FFF-0272-B328-BE8B-10FE963027E1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0A76833-156D-7F00-4FDA-ECA4D1AEE146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258CC04A-FCEE-9FAD-CE80-466ED9A1FD5C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15FFB093-BB49-B8BD-21A3-A65288C9202B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9F40402A-E2BF-E3C1-3EB2-C094C368F3B1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166549B-ACD3-E6C3-D87C-871DCF167864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9FE6BFC-5621-77DF-EF84-38C85BDA4BAF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16CD7CAC-EDAD-4B70-6FC9-6457A4515447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235059-8426-3679-02C9-E9DF994F61A0}"/>
              </a:ext>
            </a:extLst>
          </p:cNvPr>
          <p:cNvSpPr/>
          <p:nvPr/>
        </p:nvSpPr>
        <p:spPr>
          <a:xfrm>
            <a:off x="3095670" y="1353753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1942FDE-91F4-0FA9-A7B9-BEF80D5AFD60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148852" y="671767"/>
            <a:ext cx="877872" cy="3513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44C0D039-CD89-F4E9-922B-2717F65A5206}"/>
              </a:ext>
            </a:extLst>
          </p:cNvPr>
          <p:cNvSpPr/>
          <p:nvPr/>
        </p:nvSpPr>
        <p:spPr>
          <a:xfrm>
            <a:off x="3961528" y="62728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F8CB50-E44A-26ED-4B57-0A31383FA414}"/>
              </a:ext>
            </a:extLst>
          </p:cNvPr>
          <p:cNvSpPr/>
          <p:nvPr/>
        </p:nvSpPr>
        <p:spPr>
          <a:xfrm>
            <a:off x="4515986" y="59366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298F83E-FB85-E382-78B2-DE39F5AFF16E}"/>
              </a:ext>
            </a:extLst>
          </p:cNvPr>
          <p:cNvSpPr/>
          <p:nvPr/>
        </p:nvSpPr>
        <p:spPr>
          <a:xfrm>
            <a:off x="3776701" y="5634631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82D4145-AAAD-9A31-8700-D26A4D26D948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685CE26-DE19-ACAB-0E2B-7DFEDFB4A6F3}"/>
              </a:ext>
            </a:extLst>
          </p:cNvPr>
          <p:cNvSpPr/>
          <p:nvPr/>
        </p:nvSpPr>
        <p:spPr>
          <a:xfrm>
            <a:off x="10399664" y="2902686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AD9C9BA-3BAB-EAAB-73F6-1811C4FB0237}"/>
              </a:ext>
            </a:extLst>
          </p:cNvPr>
          <p:cNvCxnSpPr>
            <a:cxnSpLocks/>
          </p:cNvCxnSpPr>
          <p:nvPr/>
        </p:nvCxnSpPr>
        <p:spPr>
          <a:xfrm flipH="1" flipV="1">
            <a:off x="6536883" y="615940"/>
            <a:ext cx="1529916" cy="163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035D2D6D-DBAB-5706-C330-1146807DE03E}"/>
              </a:ext>
            </a:extLst>
          </p:cNvPr>
          <p:cNvCxnSpPr>
            <a:cxnSpLocks/>
          </p:cNvCxnSpPr>
          <p:nvPr/>
        </p:nvCxnSpPr>
        <p:spPr>
          <a:xfrm flipH="1">
            <a:off x="8066799" y="534578"/>
            <a:ext cx="2384811" cy="976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676A3B6-25E9-7B2B-C642-B5F044EDEC0B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090BB17C-3094-C285-5720-9A476C508B82}"/>
              </a:ext>
            </a:extLst>
          </p:cNvPr>
          <p:cNvCxnSpPr>
            <a:cxnSpLocks/>
          </p:cNvCxnSpPr>
          <p:nvPr/>
        </p:nvCxnSpPr>
        <p:spPr>
          <a:xfrm flipH="1">
            <a:off x="10581368" y="291117"/>
            <a:ext cx="825352" cy="24346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4D8A2B05-4EEA-0B23-7BB1-A8FFF7300D1C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0EF36CF-4FB1-5949-A871-E1E8C1C42FA7}"/>
              </a:ext>
            </a:extLst>
          </p:cNvPr>
          <p:cNvCxnSpPr>
            <a:cxnSpLocks/>
          </p:cNvCxnSpPr>
          <p:nvPr/>
        </p:nvCxnSpPr>
        <p:spPr>
          <a:xfrm>
            <a:off x="5346570" y="397388"/>
            <a:ext cx="1060555" cy="23488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8D994A8-B92C-6055-EAB1-821737829403}"/>
              </a:ext>
            </a:extLst>
          </p:cNvPr>
          <p:cNvCxnSpPr>
            <a:cxnSpLocks/>
          </p:cNvCxnSpPr>
          <p:nvPr/>
        </p:nvCxnSpPr>
        <p:spPr>
          <a:xfrm flipV="1">
            <a:off x="11536478" y="291117"/>
            <a:ext cx="564094" cy="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BD588716-2E4B-3BE2-03A3-01B98CF578D6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4D37EC3-71D5-B6D1-D451-8C6813A1E095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B0F7129-D996-29CD-A1C3-7B7D274ABBEF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76882FF-130D-67E1-2D3E-2E44FD8E343D}"/>
              </a:ext>
            </a:extLst>
          </p:cNvPr>
          <p:cNvCxnSpPr>
            <a:cxnSpLocks/>
            <a:stCxn id="44" idx="7"/>
            <a:endCxn id="43" idx="2"/>
          </p:cNvCxnSpPr>
          <p:nvPr/>
        </p:nvCxnSpPr>
        <p:spPr>
          <a:xfrm flipV="1">
            <a:off x="6304425" y="1989705"/>
            <a:ext cx="420623" cy="2857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E0697A0-B9F9-4F3F-4C8D-5CAE4BBEE954}"/>
              </a:ext>
            </a:extLst>
          </p:cNvPr>
          <p:cNvSpPr/>
          <p:nvPr/>
        </p:nvSpPr>
        <p:spPr>
          <a:xfrm>
            <a:off x="6009765" y="2173118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7D79DC9-712E-44DC-7277-D6079A86AAEE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5EAB7E7-69B4-9026-8DFD-E7E704A381A7}"/>
              </a:ext>
            </a:extLst>
          </p:cNvPr>
          <p:cNvCxnSpPr>
            <a:cxnSpLocks/>
          </p:cNvCxnSpPr>
          <p:nvPr/>
        </p:nvCxnSpPr>
        <p:spPr>
          <a:xfrm>
            <a:off x="6536883" y="769466"/>
            <a:ext cx="0" cy="206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7E4D19B6-F606-2E7C-87F8-5EC42CF3DE4F}"/>
              </a:ext>
            </a:extLst>
          </p:cNvPr>
          <p:cNvCxnSpPr>
            <a:cxnSpLocks/>
          </p:cNvCxnSpPr>
          <p:nvPr/>
        </p:nvCxnSpPr>
        <p:spPr>
          <a:xfrm flipH="1">
            <a:off x="5585380" y="1351280"/>
            <a:ext cx="424385" cy="44732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B8B61D9B-B8C2-13D1-0BB8-62C44C460AB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8AF06D4D-13CD-224A-80F7-6A3A83DA2A18}"/>
              </a:ext>
            </a:extLst>
          </p:cNvPr>
          <p:cNvCxnSpPr>
            <a:cxnSpLocks/>
          </p:cNvCxnSpPr>
          <p:nvPr/>
        </p:nvCxnSpPr>
        <p:spPr>
          <a:xfrm flipH="1">
            <a:off x="6009765" y="1097280"/>
            <a:ext cx="527118" cy="254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9E4C4252-6896-2288-0A64-D6832C9FF04D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6A4813B-4F3E-80C8-609A-CC35C9217B1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D445B2F-F1C7-451B-7796-AD14583B0A19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4C8B48C-41DD-36AF-EE32-BB6A71A61E98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5585380" y="1823778"/>
            <a:ext cx="289109" cy="49506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D1D8C820-21B5-B8E7-AFBF-88127EC333FC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50035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3F995-AF46-C25B-C6C0-45E826EED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9B61C631-8A7E-15DC-1C86-3DA8FE46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F2195BC-FFC4-3940-821D-2AB0E388F4E1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M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7A335A-54CB-9716-636B-DA94DD50D597}"/>
              </a:ext>
            </a:extLst>
          </p:cNvPr>
          <p:cNvSpPr/>
          <p:nvPr/>
        </p:nvSpPr>
        <p:spPr>
          <a:xfrm>
            <a:off x="7486302" y="36500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8FA052-1A1A-1585-CE83-B01A3FE57C4C}"/>
              </a:ext>
            </a:extLst>
          </p:cNvPr>
          <p:cNvSpPr/>
          <p:nvPr/>
        </p:nvSpPr>
        <p:spPr>
          <a:xfrm>
            <a:off x="8979344" y="38938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CDEB1B6-9422-02E4-7EA5-596F352D463B}"/>
              </a:ext>
            </a:extLst>
          </p:cNvPr>
          <p:cNvSpPr/>
          <p:nvPr/>
        </p:nvSpPr>
        <p:spPr>
          <a:xfrm>
            <a:off x="7973982" y="404285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23854C8-EAB1-4222-A96D-DCDA82B3515B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CFF9D28-5DC5-B930-BD61-F4C04CDE696D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6695A50-04CB-2BD4-A7C2-9A6EC67A4400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FBCC1DC7-4749-4A9E-B4F8-B45B5DBBB918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F29BD339-E13B-A39F-7B17-DDEB9A427E10}"/>
              </a:ext>
            </a:extLst>
          </p:cNvPr>
          <p:cNvCxnSpPr>
            <a:cxnSpLocks/>
            <a:stCxn id="63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72029078-8E4C-05C9-7405-F66B027080B3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6489C465-1573-ADDF-73BA-442884D7ABC7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CC2A977D-629D-040E-A098-2EA1B8C6864A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5E484CB-2568-FA75-ABFD-EFD82D81DF3D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5A0B6135-DD6D-FEA2-F603-02945D21399E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B14C343-A801-F63A-5A18-503913AF88B7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4BC7A10A-F447-6302-2E87-29CC1EEBFE22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4088C07-A87D-F597-9048-E4CF76342C39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4DB49C98-BEDB-3CBF-984A-17F40D685D36}"/>
              </a:ext>
            </a:extLst>
          </p:cNvPr>
          <p:cNvCxnSpPr>
            <a:cxnSpLocks/>
          </p:cNvCxnSpPr>
          <p:nvPr/>
        </p:nvCxnSpPr>
        <p:spPr>
          <a:xfrm flipH="1" flipV="1">
            <a:off x="10058173" y="3078480"/>
            <a:ext cx="377462" cy="1890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ECC8C3C-2CBE-BDDC-7120-FC80FC892225}"/>
              </a:ext>
            </a:extLst>
          </p:cNvPr>
          <p:cNvCxnSpPr>
            <a:cxnSpLocks/>
          </p:cNvCxnSpPr>
          <p:nvPr/>
        </p:nvCxnSpPr>
        <p:spPr>
          <a:xfrm>
            <a:off x="8815177" y="2360063"/>
            <a:ext cx="1031718" cy="660197"/>
          </a:xfrm>
          <a:prstGeom prst="line">
            <a:avLst/>
          </a:prstGeom>
          <a:ln w="762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4BD4A813-5AA2-B012-EFB4-53A4B1D9F1B6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G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ED587A-4E6E-86C6-633F-B1A9A03D1513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G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C5A3E7-9E90-71E0-610E-A10806DA7CCA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6678062-3824-20AF-0F95-2A58A6CC520B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B43CE80-276D-FC32-CBFB-0C76C34A884D}"/>
              </a:ext>
            </a:extLst>
          </p:cNvPr>
          <p:cNvCxnSpPr>
            <a:cxnSpLocks/>
          </p:cNvCxnSpPr>
          <p:nvPr/>
        </p:nvCxnSpPr>
        <p:spPr>
          <a:xfrm>
            <a:off x="6337035" y="2339045"/>
            <a:ext cx="1724382" cy="121459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02994F31-1856-D3B8-A280-D90FFEDA64DE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48CB375-F8D1-75C3-C9EF-8D1DEFF625FA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7F1161-7601-2DBA-C777-AF3EE9EFDA29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59C7BF2-3580-B2CF-BF19-2CA5F4C2923D}"/>
              </a:ext>
            </a:extLst>
          </p:cNvPr>
          <p:cNvSpPr/>
          <p:nvPr/>
        </p:nvSpPr>
        <p:spPr>
          <a:xfrm>
            <a:off x="10399664" y="2902686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D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0D709C0-9F02-D889-44DA-045578185A09}"/>
              </a:ext>
            </a:extLst>
          </p:cNvPr>
          <p:cNvCxnSpPr>
            <a:cxnSpLocks/>
          </p:cNvCxnSpPr>
          <p:nvPr/>
        </p:nvCxnSpPr>
        <p:spPr>
          <a:xfrm flipH="1" flipV="1">
            <a:off x="6536883" y="615940"/>
            <a:ext cx="1529916" cy="163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3797138-D08A-9D3A-1413-AB4C40FA090D}"/>
              </a:ext>
            </a:extLst>
          </p:cNvPr>
          <p:cNvCxnSpPr>
            <a:cxnSpLocks/>
          </p:cNvCxnSpPr>
          <p:nvPr/>
        </p:nvCxnSpPr>
        <p:spPr>
          <a:xfrm flipH="1">
            <a:off x="8066799" y="534578"/>
            <a:ext cx="2384811" cy="976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423C335-B767-B529-D783-9C3BCD41916E}"/>
              </a:ext>
            </a:extLst>
          </p:cNvPr>
          <p:cNvCxnSpPr>
            <a:cxnSpLocks/>
          </p:cNvCxnSpPr>
          <p:nvPr/>
        </p:nvCxnSpPr>
        <p:spPr>
          <a:xfrm flipH="1">
            <a:off x="10581368" y="291117"/>
            <a:ext cx="825352" cy="24346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A276F65C-BBB8-739C-CDE0-8014E2ABF98A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484B1B6-FFD9-B86A-BAC7-45E340B8F279}"/>
              </a:ext>
            </a:extLst>
          </p:cNvPr>
          <p:cNvCxnSpPr>
            <a:cxnSpLocks/>
          </p:cNvCxnSpPr>
          <p:nvPr/>
        </p:nvCxnSpPr>
        <p:spPr>
          <a:xfrm>
            <a:off x="5346570" y="397388"/>
            <a:ext cx="1060555" cy="23488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8F5A4A7-5EFA-2F96-9F10-33D85EA12EB2}"/>
              </a:ext>
            </a:extLst>
          </p:cNvPr>
          <p:cNvCxnSpPr>
            <a:cxnSpLocks/>
          </p:cNvCxnSpPr>
          <p:nvPr/>
        </p:nvCxnSpPr>
        <p:spPr>
          <a:xfrm flipV="1">
            <a:off x="11536478" y="291117"/>
            <a:ext cx="564094" cy="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58BFE3F4-898E-E4FD-D868-80DD7BD6C2EA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67889A-F621-6D1A-2A21-BDF7AD4D9F6C}"/>
              </a:ext>
            </a:extLst>
          </p:cNvPr>
          <p:cNvSpPr/>
          <p:nvPr/>
        </p:nvSpPr>
        <p:spPr>
          <a:xfrm>
            <a:off x="89685" y="110608"/>
            <a:ext cx="5323111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1716-1743 : … Les Russes leur offrent leur protectorat et établissent des </a:t>
            </a:r>
            <a:r>
              <a:rPr lang="fr-FR" sz="1600" b="1" i="1" dirty="0" err="1"/>
              <a:t>tchertas</a:t>
            </a:r>
            <a:r>
              <a:rPr lang="fr-FR" sz="1600" b="1" dirty="0"/>
              <a:t>, lignes fortifiées, entre les fleuves Oural et Irtych</a:t>
            </a:r>
          </a:p>
          <a:p>
            <a:endParaRPr lang="fr-FR" sz="1600" dirty="0"/>
          </a:p>
          <a:p>
            <a:r>
              <a:rPr lang="fr-FR" sz="1600" dirty="0"/>
              <a:t>4) 1723-25 : Nouvelles razzias </a:t>
            </a:r>
            <a:r>
              <a:rPr lang="fr-FR" sz="1500" dirty="0"/>
              <a:t>des </a:t>
            </a:r>
            <a:r>
              <a:rPr lang="fr-FR" sz="1500" dirty="0" err="1"/>
              <a:t>Dzoungares</a:t>
            </a:r>
            <a:r>
              <a:rPr lang="fr-FR" sz="1500" dirty="0"/>
              <a:t> et des Kalmouks</a:t>
            </a:r>
          </a:p>
          <a:p>
            <a:r>
              <a:rPr lang="fr-FR" sz="1600" dirty="0"/>
              <a:t>Les hordes kazakhes rivales font de nouveau appel aux Russes</a:t>
            </a:r>
          </a:p>
          <a:p>
            <a:endParaRPr lang="fr-FR" sz="1600" dirty="0"/>
          </a:p>
          <a:p>
            <a:r>
              <a:rPr lang="fr-FR" sz="1600" dirty="0"/>
              <a:t>5) 1730 : Elles finissent par passer sous leur protectorat</a:t>
            </a:r>
          </a:p>
          <a:p>
            <a:r>
              <a:rPr lang="fr-FR" sz="1600" dirty="0"/>
              <a:t>- 1731 : Protectorat de la Petite Horde</a:t>
            </a:r>
          </a:p>
          <a:p>
            <a:r>
              <a:rPr lang="fr-FR" sz="1600" dirty="0"/>
              <a:t>- 1741 : Moyenne et Grande Hordes</a:t>
            </a:r>
          </a:p>
          <a:p>
            <a:r>
              <a:rPr lang="fr-FR" sz="1600" dirty="0"/>
              <a:t>NB : Les </a:t>
            </a:r>
            <a:r>
              <a:rPr lang="fr-FR" sz="1600" i="1" dirty="0" err="1"/>
              <a:t>molla</a:t>
            </a:r>
            <a:r>
              <a:rPr lang="fr-FR" sz="1600" dirty="0"/>
              <a:t>, musulmans tatars de Kazan</a:t>
            </a:r>
          </a:p>
          <a:p>
            <a:r>
              <a:rPr lang="fr-FR" sz="1600" dirty="0"/>
              <a:t>Font entrer véritablement les Kazakhs dans l’Islam</a:t>
            </a:r>
          </a:p>
          <a:p>
            <a:r>
              <a:rPr lang="fr-FR" sz="1600" dirty="0"/>
              <a:t>Le Tatar devient </a:t>
            </a:r>
            <a:r>
              <a:rPr lang="fr-FR" sz="1600" i="1" dirty="0"/>
              <a:t>lingua franca</a:t>
            </a:r>
            <a:r>
              <a:rPr lang="fr-FR" sz="1600" dirty="0"/>
              <a:t> dans les steppes ; Et enfin…</a:t>
            </a:r>
          </a:p>
          <a:p>
            <a:endParaRPr lang="fr-FR" sz="1600" dirty="0"/>
          </a:p>
          <a:p>
            <a:r>
              <a:rPr lang="fr-FR" sz="1600" dirty="0"/>
              <a:t>6) 1739-43 : Fondation de la 2</a:t>
            </a:r>
            <a:r>
              <a:rPr lang="fr-FR" sz="1600" baseline="30000" dirty="0"/>
              <a:t>ème</a:t>
            </a:r>
            <a:r>
              <a:rPr lang="fr-FR" sz="1600" dirty="0"/>
              <a:t> </a:t>
            </a:r>
            <a:r>
              <a:rPr lang="fr-FR" sz="1600" i="1" dirty="0" err="1"/>
              <a:t>tcherta</a:t>
            </a:r>
            <a:r>
              <a:rPr lang="fr-FR" sz="1600" dirty="0"/>
              <a:t> de l’Oural</a:t>
            </a:r>
          </a:p>
          <a:p>
            <a:r>
              <a:rPr lang="fr-FR" sz="1600" dirty="0"/>
              <a:t>Deux nouvelles bases, plus à l’ouest : Orsk et Orenbourg</a:t>
            </a:r>
          </a:p>
          <a:p>
            <a:r>
              <a:rPr lang="fr-FR" sz="1600" dirty="0"/>
              <a:t>Puis entre Oural et Irtych, </a:t>
            </a:r>
            <a:r>
              <a:rPr lang="fr-FR" sz="1600" dirty="0" err="1"/>
              <a:t>Troïtsk</a:t>
            </a:r>
            <a:r>
              <a:rPr lang="fr-FR" sz="1600" dirty="0"/>
              <a:t> et Petropavlovsk (1752)</a:t>
            </a:r>
          </a:p>
          <a:p>
            <a:r>
              <a:rPr lang="fr-FR" sz="1600" dirty="0"/>
              <a:t>NB : L’ensemble contrôlé par 20 000 cosaques vers 1830</a:t>
            </a:r>
          </a:p>
          <a:p>
            <a:endParaRPr lang="fr-FR" sz="1600" dirty="0"/>
          </a:p>
          <a:p>
            <a:r>
              <a:rPr lang="fr-FR" sz="1600" dirty="0"/>
              <a:t>NB : 1771 : Une grande partie des Kalmouks de la Volga</a:t>
            </a:r>
          </a:p>
          <a:p>
            <a:r>
              <a:rPr lang="fr-FR" sz="1600" dirty="0"/>
              <a:t>Retourneront en Dzoungarie, pacifiée par la Chine en 1759</a:t>
            </a:r>
          </a:p>
          <a:p>
            <a:r>
              <a:rPr lang="fr-FR" sz="1600" dirty="0"/>
              <a:t>Sauf les Kalmouks à l’ouest de la Volga, actuelle Kalmoukie</a:t>
            </a:r>
          </a:p>
          <a:p>
            <a:r>
              <a:rPr lang="fr-FR" sz="1600" dirty="0"/>
              <a:t>NB : Lénine, les </a:t>
            </a:r>
            <a:r>
              <a:rPr lang="fr-FR" sz="1600" dirty="0" err="1"/>
              <a:t>Djorkaeff</a:t>
            </a:r>
            <a:r>
              <a:rPr lang="fr-FR" sz="1600" dirty="0"/>
              <a:t> et </a:t>
            </a:r>
            <a:r>
              <a:rPr lang="fr-FR" sz="1600" u="sng" dirty="0"/>
              <a:t>Michel Constantin</a:t>
            </a:r>
          </a:p>
          <a:p>
            <a:endParaRPr lang="fr-FR" sz="1600" dirty="0"/>
          </a:p>
          <a:p>
            <a:r>
              <a:rPr lang="fr-FR" sz="1600" dirty="0"/>
              <a:t>*Donc, aux XVIIe-XVIIIe siècles</a:t>
            </a:r>
          </a:p>
          <a:p>
            <a:r>
              <a:rPr lang="fr-FR" sz="1600" dirty="0"/>
              <a:t>Expansions des trois </a:t>
            </a:r>
            <a:r>
              <a:rPr lang="fr-FR" sz="1600" i="1" dirty="0"/>
              <a:t>prédateurs</a:t>
            </a:r>
            <a:r>
              <a:rPr lang="fr-FR" sz="1600" dirty="0"/>
              <a:t> : Russie, GB et Chine ; Bilan…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D265088-EE7E-C58E-2148-7E0E7A29DF0C}"/>
              </a:ext>
            </a:extLst>
          </p:cNvPr>
          <p:cNvSpPr/>
          <p:nvPr/>
        </p:nvSpPr>
        <p:spPr>
          <a:xfrm>
            <a:off x="4840577" y="3799012"/>
            <a:ext cx="259516" cy="2743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959406-7D1B-C3FB-5467-5689421FE45E}"/>
              </a:ext>
            </a:extLst>
          </p:cNvPr>
          <p:cNvSpPr/>
          <p:nvPr/>
        </p:nvSpPr>
        <p:spPr>
          <a:xfrm>
            <a:off x="5034638" y="5212722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BF30EBA-D656-74D7-5779-585B90E3049C}"/>
              </a:ext>
            </a:extLst>
          </p:cNvPr>
          <p:cNvSpPr/>
          <p:nvPr/>
        </p:nvSpPr>
        <p:spPr>
          <a:xfrm>
            <a:off x="4933239" y="4117339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FACEC10-905D-54ED-C020-34A4094CD4B7}"/>
              </a:ext>
            </a:extLst>
          </p:cNvPr>
          <p:cNvCxnSpPr>
            <a:cxnSpLocks/>
          </p:cNvCxnSpPr>
          <p:nvPr/>
        </p:nvCxnSpPr>
        <p:spPr>
          <a:xfrm>
            <a:off x="4830111" y="4970434"/>
            <a:ext cx="555996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E81B251-FF6A-95A7-0AE7-2BB91167D4B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8148852" y="632276"/>
            <a:ext cx="915877" cy="29384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3D73E735-BDE2-05F6-897B-15B93DB94F5F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007C865-0CEC-3404-54F6-BF8CCAFDB9F5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3224D5F-048A-E089-124D-1253062B007B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6304425" y="1989705"/>
            <a:ext cx="420623" cy="285761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D6583DE9-7C51-2884-0442-93D94453526A}"/>
              </a:ext>
            </a:extLst>
          </p:cNvPr>
          <p:cNvSpPr/>
          <p:nvPr/>
        </p:nvSpPr>
        <p:spPr>
          <a:xfrm>
            <a:off x="5489057" y="2358307"/>
            <a:ext cx="327270" cy="3318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K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98B9761A-A1AA-5DF2-193D-75E83BD51197}"/>
              </a:ext>
            </a:extLst>
          </p:cNvPr>
          <p:cNvCxnSpPr>
            <a:cxnSpLocks/>
          </p:cNvCxnSpPr>
          <p:nvPr/>
        </p:nvCxnSpPr>
        <p:spPr>
          <a:xfrm>
            <a:off x="6536883" y="769466"/>
            <a:ext cx="0" cy="2066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15241096-73C4-4859-B66F-82228CE7245D}"/>
              </a:ext>
            </a:extLst>
          </p:cNvPr>
          <p:cNvCxnSpPr>
            <a:cxnSpLocks/>
          </p:cNvCxnSpPr>
          <p:nvPr/>
        </p:nvCxnSpPr>
        <p:spPr>
          <a:xfrm flipH="1">
            <a:off x="5585380" y="1351280"/>
            <a:ext cx="424385" cy="44732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02E9D39E-0F55-F293-C371-12E2FFE43512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9E8FB318-7BF1-B89B-FE98-3921EFC06977}"/>
              </a:ext>
            </a:extLst>
          </p:cNvPr>
          <p:cNvCxnSpPr>
            <a:cxnSpLocks/>
          </p:cNvCxnSpPr>
          <p:nvPr/>
        </p:nvCxnSpPr>
        <p:spPr>
          <a:xfrm flipH="1">
            <a:off x="6009765" y="1097280"/>
            <a:ext cx="527118" cy="254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5161F304-B87B-7135-AF9C-C4C1CF84EF26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AE7DE82-B980-287A-593E-7C387FB7A84C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191402C-40DF-7AF1-1B34-47328B52598F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8E9C75C0-FFC9-5193-20AD-E2C332F5CEF9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5585380" y="1823778"/>
            <a:ext cx="289109" cy="49506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96FDA14E-4038-7582-33C0-8C0DA931053C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58D9841-CC85-5ACB-7C2D-CF24049CB4C1}"/>
              </a:ext>
            </a:extLst>
          </p:cNvPr>
          <p:cNvSpPr/>
          <p:nvPr/>
        </p:nvSpPr>
        <p:spPr>
          <a:xfrm>
            <a:off x="6155164" y="2253649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35979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59ABB-2D1D-45EF-1642-B1B77A4EE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FC1A310-B299-AC15-3149-4B6B01F48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F256CE3-DADD-D11A-9BD7-B0C8EA27CF39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089532-A535-BCA3-295A-8E2CE1C222C4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3F999C-445C-1FE7-8D91-F3E52A52910D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8B0C5AE-D9C5-0022-9A02-029158DAC6C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E604108-C809-F4AB-A1AC-8292EAA27CB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E769571-321E-0F97-0F7C-8E8FE423BA3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DD92E9-2701-7DF6-D402-FC1CF5ECF93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2A91F19-21A0-3CDA-FDDE-BA861D752EB2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9547101-A0B9-EE87-C302-476810799540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04CA919-FF7D-584A-73B8-02AA91BC861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CEAABF2-F069-35BE-A8AC-6A2A1994712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450D923-F375-060A-7D25-AA5CB40B1E3C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FE66C87-7195-9F23-3A73-BB4E5B3F02B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D930054-8164-DBAD-A3C3-430A3DC1317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9333418-4988-B81F-C43E-665B630EF37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283B981-D70A-BE17-68F7-00E91FEEAFC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64C7AD2-C193-0DF9-1FBF-7355243EB41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27ED4F-7E3C-5979-B845-A2821881070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D39C32E-D42C-682F-8154-22791779DF5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C1209F2C-63E2-D751-FF56-A42B88568AB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EBA93C8-289B-5356-47C8-2096913DA770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7E2EEC0-A23C-E057-E4CA-AF192C4F7C39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C10B572-C054-D39E-D59D-09A1A3BF381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77475EF-3276-0D09-5BBD-79C3FF0851B6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116697D-52AF-AC77-BEA9-6319C5DF22E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DC7CDC1-37CF-7118-AE34-F749E27BBE04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9FF82D1-EA86-3E97-8D7F-9AD15067210A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3CD4CF3-9957-D545-E1A3-F6B0FBCA919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E491F444-4364-DB04-6979-E016E501275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41FB14A6-C324-08DE-68F5-95F3133449BC}"/>
              </a:ext>
            </a:extLst>
          </p:cNvPr>
          <p:cNvCxnSpPr>
            <a:cxnSpLocks/>
            <a:endCxn id="47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0880DF32-6D7C-41A4-BB83-CB017D60E065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AC480E8-EE30-DC15-A578-58A70C78E6C7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E22BB83-7141-B509-1917-FDC08F6095E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3397423-DAB5-9093-F748-4B9A34EC658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B33CA14-E926-4287-603E-40033BBCB93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B2CAF92-51C2-EB87-8965-850009D538D4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0258E76-B304-FA87-39B7-60F7B6FF3C8E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8DFFB2D-1910-882D-41AA-CFCE6529DA9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ABB4978-BFB8-33E2-73DC-9BA1BE0A842E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353DAAD-9B98-B56B-82EA-BED9085EEA3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FAAB6D2-4B8C-F399-2B81-E6D53A5E6FC3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2766FAA-B0A4-CFF8-AAE5-0B82BC34491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25B984B-9A71-7CC4-81CA-3C0005C8EA7D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850FF198-7B26-2D9F-0341-E8F929D6FB97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83A99263-2F13-5600-3191-4CFFCF34421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EB5CBC9E-D07D-B619-AC2A-0179C0D90FE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9A2C6E7F-1305-D2FB-9E38-7F868BC3A12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C912C4E9-CA31-38DF-41AF-A412E5BDC7A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B1188A0-127B-347E-06FB-EA2325953A77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5B5BAF6D-70DA-68AF-63EB-C75CF9250B6C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6DA42C3F-5E6B-4635-C814-6FCD857573E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6D4ACB9-1A75-B3DD-FFA0-4C71389D5CFB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EE90BF0-9444-446E-EC50-75804B2580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728E551-A94D-0C10-B14B-A5962665427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8EDAEA63-2FAC-D784-C5ED-F54D8B09952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5ACDA740-A36B-FE51-EF74-AE960A65B653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ECC1A86-B570-72C8-B76F-E4E490A516D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2CF466A-23F8-AEF9-8E55-E0226B2D63A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DFE4D79C-D715-DE06-4E82-5C182A29BA9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783B4EBE-D4DD-C351-1D3E-435D2B8D764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E4A5A24D-8B07-2279-2507-8976BEB8E73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75FCFB19-2A14-F391-16EA-43BD89AF5D9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C5F09BA3-49BC-A361-AA49-40F54B65166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E14C6FF4-4C0E-8F84-F375-00BFA0C7BAD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B81BC288-F9BC-12BB-B06E-52DA9902BE5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A70FB831-F741-9202-0069-E537ABED263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89893001-0069-2A6A-05BA-6CA9AD893C7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D1AFAB8B-BA4E-9A36-E1E4-A5B00EEE629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E195F0DB-44EC-37AE-4563-C191694BC576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40B8334F-F9CC-437F-3A7E-571BA3958D4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ACE4D326-2C35-B6C8-C99D-669D5FF5C69A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CBCF1D42-118E-9CD4-B2AD-CDAD5D66ED47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3447231E-816F-DFF5-13B2-BE912C49161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F699E001-FE67-C358-DD07-C87DEEEB9AE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101371BC-A82E-912E-DF36-84D00F75DEF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D97468FB-973E-AA44-54A0-F530F3B19EA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4DEDFD58-6C9A-9CCA-E8D1-EB7FDB853B9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8B8F9D1-C03C-0BC2-10B4-B0D324D0B325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D22BCBA-F448-74F6-F926-B9BFFB980EA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F6A811F-88D8-0023-1833-4D7EB7EE363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C998FB57-F0ED-BC5F-C585-053A725F9A93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6E9F621C-CFAF-13AD-22E5-5B6A8D06FC54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B1DA74F1-5EF3-CD3B-09BF-2FD140DD31E9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DBDA4A20-9228-E0EC-4B79-01228D429D10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F64654A6-CBAC-7F9D-0842-A8EC7C76452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4DE6E27B-4C4C-D8DB-9718-BB6CA8C81D69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644D7492-E267-ACEF-F098-E3D828E59450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F94ABA94-AABB-1BCE-2712-BA93959E328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06EA28FA-EC06-8922-9CF3-068D0586B84B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A9259CFD-8BD7-24B7-7C16-1CFC72FF8F64}"/>
              </a:ext>
            </a:extLst>
          </p:cNvPr>
          <p:cNvSpPr/>
          <p:nvPr/>
        </p:nvSpPr>
        <p:spPr>
          <a:xfrm>
            <a:off x="7677521" y="1188098"/>
            <a:ext cx="484632" cy="8089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8833125B-1F2F-FF3D-621E-FCF1ACC99403}"/>
              </a:ext>
            </a:extLst>
          </p:cNvPr>
          <p:cNvSpPr/>
          <p:nvPr/>
        </p:nvSpPr>
        <p:spPr>
          <a:xfrm rot="3462751">
            <a:off x="7255047" y="954881"/>
            <a:ext cx="484632" cy="7905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42CF5211-1E8E-DAA2-9A8D-BDBAD0FF06A0}"/>
              </a:ext>
            </a:extLst>
          </p:cNvPr>
          <p:cNvSpPr/>
          <p:nvPr/>
        </p:nvSpPr>
        <p:spPr>
          <a:xfrm>
            <a:off x="9172108" y="1392248"/>
            <a:ext cx="484632" cy="757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10CCFB10-3EA8-67A9-68A2-F4B9559CE69F}"/>
              </a:ext>
            </a:extLst>
          </p:cNvPr>
          <p:cNvSpPr/>
          <p:nvPr/>
        </p:nvSpPr>
        <p:spPr>
          <a:xfrm rot="3655608">
            <a:off x="10307693" y="1396591"/>
            <a:ext cx="484632" cy="1216659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4E644D-301E-6C8B-C247-183F9A7CE6DF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A2ECCD-11D9-97BC-055C-5D934B79C781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8D83176-AE5C-5BF8-2CB7-376B4399E199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1603A8-90CF-1BFD-95A0-96A2C389D6C2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9FE8D2D-736C-AFB1-C37B-6FDEF5951A1E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2A49C3-851D-28A1-8495-27D9CB2F15C4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8CEF9F2-7068-5895-B654-844C782720A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5D9B78-0547-A2A5-CAF1-F983FFA0A395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C16A5FE-2F34-70F0-C35E-D4148AA7CFB4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FA5A5D6-8D92-28FE-F5C9-F0564F7FE7CC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5E88ED79-B1E2-6703-23EE-64E73C2B1DC6}"/>
              </a:ext>
            </a:extLst>
          </p:cNvPr>
          <p:cNvSpPr/>
          <p:nvPr/>
        </p:nvSpPr>
        <p:spPr>
          <a:xfrm rot="4949068">
            <a:off x="10187846" y="2759375"/>
            <a:ext cx="484632" cy="1216659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F44E61-C725-3C97-685B-6010A7FF2093}"/>
              </a:ext>
            </a:extLst>
          </p:cNvPr>
          <p:cNvSpPr/>
          <p:nvPr/>
        </p:nvSpPr>
        <p:spPr>
          <a:xfrm>
            <a:off x="82017" y="110609"/>
            <a:ext cx="5119470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*Russie, GB et Chine…</a:t>
            </a:r>
          </a:p>
          <a:p>
            <a:endParaRPr lang="fr-FR" sz="1700" dirty="0"/>
          </a:p>
          <a:p>
            <a:r>
              <a:rPr lang="fr-FR" sz="1700" dirty="0"/>
              <a:t>a) 1743-92-1801 : En Orient, les Russes avancent</a:t>
            </a:r>
          </a:p>
          <a:p>
            <a:r>
              <a:rPr lang="fr-FR" sz="1700" dirty="0"/>
              <a:t>- En Asie centrale kazakhe, menaçant les Ouzbeks</a:t>
            </a:r>
          </a:p>
          <a:p>
            <a:r>
              <a:rPr lang="fr-FR" sz="1700" dirty="0"/>
              <a:t>- Au nord de la mer Noire, jusqu’au Dniestr</a:t>
            </a:r>
          </a:p>
          <a:p>
            <a:r>
              <a:rPr lang="fr-FR" sz="1700" dirty="0"/>
              <a:t>Menaçant l’Empire ottoman</a:t>
            </a:r>
          </a:p>
          <a:p>
            <a:r>
              <a:rPr lang="fr-FR" sz="1700" dirty="0"/>
              <a:t>- Dans le Caucase, menaçant les Ottomans et la Perse</a:t>
            </a:r>
          </a:p>
          <a:p>
            <a:r>
              <a:rPr lang="fr-FR" sz="1700" u="sng" dirty="0"/>
              <a:t>Et dans le même temps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b) 1765-1818 : Les Britanniques ont conquis</a:t>
            </a:r>
          </a:p>
          <a:p>
            <a:r>
              <a:rPr lang="fr-FR" sz="1700" dirty="0"/>
              <a:t>Une grande partie des Indes ; Tandis qu’</a:t>
            </a:r>
            <a:r>
              <a:rPr lang="fr-FR" sz="1700" u="sng" dirty="0"/>
              <a:t>auparavant…</a:t>
            </a:r>
          </a:p>
          <a:p>
            <a:r>
              <a:rPr lang="fr-FR" sz="1700" dirty="0"/>
              <a:t> </a:t>
            </a:r>
          </a:p>
          <a:p>
            <a:r>
              <a:rPr lang="fr-FR" sz="1700" dirty="0"/>
              <a:t>c) 1691-1759 : La Chine a déjà atteint</a:t>
            </a:r>
          </a:p>
          <a:p>
            <a:r>
              <a:rPr lang="fr-FR" sz="1700" dirty="0"/>
              <a:t>Avant les deux autres, son expansion maximale</a:t>
            </a:r>
          </a:p>
          <a:p>
            <a:endParaRPr lang="fr-FR" sz="1700" dirty="0"/>
          </a:p>
          <a:p>
            <a:r>
              <a:rPr lang="fr-FR" sz="1700" dirty="0"/>
              <a:t>*Au début du XIXe siècle, ces trois empires prédateurs</a:t>
            </a:r>
          </a:p>
          <a:p>
            <a:r>
              <a:rPr lang="fr-FR" sz="1700" dirty="0"/>
              <a:t>Vont se retrouver </a:t>
            </a:r>
            <a:r>
              <a:rPr lang="fr-FR" sz="1700" i="1" dirty="0"/>
              <a:t>en contact</a:t>
            </a:r>
          </a:p>
          <a:p>
            <a:r>
              <a:rPr lang="fr-FR" sz="1700" dirty="0"/>
              <a:t>Avec deux évolutions opposées…</a:t>
            </a:r>
          </a:p>
          <a:p>
            <a:endParaRPr lang="fr-FR" sz="1700" dirty="0"/>
          </a:p>
          <a:p>
            <a:r>
              <a:rPr lang="fr-FR" sz="1600" dirty="0"/>
              <a:t>*Entre Russie et GB conquérantes et une Chine </a:t>
            </a:r>
            <a:r>
              <a:rPr lang="fr-FR" sz="1600" u="sng" dirty="0"/>
              <a:t>sur le déclin</a:t>
            </a:r>
          </a:p>
          <a:p>
            <a:r>
              <a:rPr lang="fr-FR" sz="1700" dirty="0"/>
              <a:t>Les frontières seront fixées sans réel conflit</a:t>
            </a:r>
          </a:p>
          <a:p>
            <a:endParaRPr lang="fr-FR" sz="1700" dirty="0"/>
          </a:p>
          <a:p>
            <a:r>
              <a:rPr lang="fr-FR" sz="1700" dirty="0"/>
              <a:t>*En revanche, </a:t>
            </a:r>
            <a:r>
              <a:rPr lang="fr-FR" sz="1700" u="sng" dirty="0"/>
              <a:t>tout au long du XIXe siècle</a:t>
            </a:r>
          </a:p>
          <a:p>
            <a:r>
              <a:rPr lang="fr-FR" sz="1700" dirty="0"/>
              <a:t>Entre les puissantes Russie et GB en pleine expansion</a:t>
            </a:r>
          </a:p>
          <a:p>
            <a:r>
              <a:rPr lang="fr-FR" sz="1700" dirty="0"/>
              <a:t>La compétition sera plus longue et incertaine…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45AA8-9843-E3C5-AA53-7DC3E145ED9A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232493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39DF9-A8B4-D2C4-96C5-54C1679EF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74D3AF-06FD-7D03-F28B-3A6A50809DC9}"/>
              </a:ext>
            </a:extLst>
          </p:cNvPr>
          <p:cNvSpPr/>
          <p:nvPr/>
        </p:nvSpPr>
        <p:spPr>
          <a:xfrm>
            <a:off x="91428" y="107186"/>
            <a:ext cx="4804266" cy="62786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1644-1691-1759 : Expansion maximale de la Chine des Qing : Au nord, protectorat des Mongols orientaux ; …</a:t>
            </a:r>
          </a:p>
          <a:p>
            <a:endParaRPr lang="fr-FR" sz="1700" dirty="0"/>
          </a:p>
          <a:p>
            <a:r>
              <a:rPr lang="fr-FR" sz="1700" dirty="0"/>
              <a:t>a) Au nord, les Mongols orientaux…</a:t>
            </a:r>
          </a:p>
          <a:p>
            <a:endParaRPr lang="fr-FR" sz="1700" dirty="0"/>
          </a:p>
          <a:p>
            <a:r>
              <a:rPr lang="fr-FR" sz="1700" dirty="0"/>
              <a:t>*Alliés aux Qing mandchous depuis 1635…</a:t>
            </a:r>
          </a:p>
          <a:p>
            <a:r>
              <a:rPr lang="fr-FR" sz="1700" dirty="0"/>
              <a:t>NB : 1635 : Fin des Yuan gengiskhanides (1260)</a:t>
            </a:r>
          </a:p>
          <a:p>
            <a:r>
              <a:rPr lang="fr-FR" sz="1700" dirty="0"/>
              <a:t>Ils ont cessé d’être une menace pour la Chine</a:t>
            </a:r>
          </a:p>
          <a:p>
            <a:endParaRPr lang="fr-FR" sz="1700" dirty="0"/>
          </a:p>
          <a:p>
            <a:r>
              <a:rPr lang="fr-FR" sz="1700" dirty="0"/>
              <a:t>*En revanche..</a:t>
            </a:r>
          </a:p>
          <a:p>
            <a:r>
              <a:rPr lang="fr-FR" sz="1700" dirty="0"/>
              <a:t>*1688-90 : Ils subissent les assauts des </a:t>
            </a:r>
            <a:r>
              <a:rPr lang="fr-FR" sz="1700" dirty="0" err="1"/>
              <a:t>Dzoungares</a:t>
            </a:r>
            <a:r>
              <a:rPr lang="fr-FR" sz="1700" dirty="0"/>
              <a:t> Mongols occidentaux, alors en pleine expansion</a:t>
            </a:r>
          </a:p>
          <a:p>
            <a:r>
              <a:rPr lang="fr-FR" sz="1700" dirty="0"/>
              <a:t>NB : Les </a:t>
            </a:r>
            <a:r>
              <a:rPr lang="fr-FR" sz="1700" dirty="0" err="1"/>
              <a:t>Dzoungares</a:t>
            </a:r>
            <a:r>
              <a:rPr lang="fr-FR" sz="1700" dirty="0"/>
              <a:t> sont arrêtés à 300 km de Pékin Conséquences…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600" dirty="0"/>
              <a:t>Le </a:t>
            </a:r>
            <a:r>
              <a:rPr lang="fr-FR" sz="1600" i="1" u="sng" dirty="0" err="1"/>
              <a:t>Bogdo</a:t>
            </a:r>
            <a:r>
              <a:rPr lang="fr-FR" sz="1600" i="1" u="sng" dirty="0"/>
              <a:t> </a:t>
            </a:r>
            <a:r>
              <a:rPr lang="fr-FR" sz="1600" i="1" u="sng" dirty="0" err="1"/>
              <a:t>Gegen</a:t>
            </a:r>
            <a:r>
              <a:rPr lang="fr-FR" sz="1600" i="1" u="sng" dirty="0"/>
              <a:t> </a:t>
            </a:r>
            <a:r>
              <a:rPr lang="fr-FR" sz="1600" u="sng" dirty="0" err="1"/>
              <a:t>Zanabazar</a:t>
            </a:r>
            <a:r>
              <a:rPr lang="fr-FR" sz="1600" dirty="0"/>
              <a:t>, chef bouddhiste, favorise</a:t>
            </a:r>
          </a:p>
          <a:p>
            <a:r>
              <a:rPr lang="fr-FR" sz="1600" dirty="0"/>
              <a:t>Le rapprochement des Mongols orientaux avec les Qing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 1691 : 500 nobles et leurs trois khans se placent sous la suzeraineté et la protection chinoise</a:t>
            </a:r>
          </a:p>
          <a:p>
            <a:r>
              <a:rPr lang="fr-FR" sz="1700" dirty="0"/>
              <a:t>Et la future </a:t>
            </a:r>
            <a:r>
              <a:rPr lang="fr-FR" sz="1700" i="1" dirty="0"/>
              <a:t>Mongolie</a:t>
            </a:r>
            <a:r>
              <a:rPr lang="fr-FR" sz="1700" dirty="0"/>
              <a:t> devient un protectorat chinois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Mongolie + Mongolie intérieure chinoise actuelles</a:t>
            </a:r>
          </a:p>
          <a:p>
            <a:endParaRPr lang="fr-FR" sz="1700" dirty="0"/>
          </a:p>
          <a:p>
            <a:r>
              <a:rPr lang="fr-FR" sz="1700" dirty="0"/>
              <a:t>*Au nord-ouest, les </a:t>
            </a:r>
            <a:r>
              <a:rPr lang="fr-FR" sz="1700" dirty="0" err="1"/>
              <a:t>Dzoungares</a:t>
            </a:r>
            <a:r>
              <a:rPr lang="fr-FR" sz="1700" dirty="0"/>
              <a:t>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ED89152-4A74-D50B-D358-CBB0967F9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2B7C044-3404-1D72-44B0-EC4F9D56FEDB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4F6E681-5DD9-A7E3-BDE9-3BFAAA94950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7EA1A5B-C397-8358-FB23-4EA109076B85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589A3E5-F6F3-2660-B159-84D68EFE68FE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A1924A1-CB58-F601-07B3-647852385E05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9D20046-675F-9285-3767-29F412CE0248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284DA8B-7C01-7C7D-35FA-3E142ED6695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3D7481E-2DE2-1174-9230-8658EC4C70B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20E12E5-55C1-1863-8200-C7F20A14684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BC015B2-9A86-3E5B-177C-A119F2CD654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0941E3BB-63CD-609F-8C44-24A1B09109A2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6C816A5-667C-11E1-6870-6B6C096868A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6BF32B9-DAC9-0329-B94F-CE772F6CB61B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2395CE2-77EA-B9E0-6582-7AFB8B9C485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7717F68-1014-24ED-68CE-16B5B2D2684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0688E7C-79FF-BC0B-235C-2FD6AC372C89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262AF7DA-0123-E206-63D3-676E322C9340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2CC7C12-85A4-0FF4-F99A-37CF13A0562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804E56F-8FFF-A46A-6537-D04A94291008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5487DAD-0FE0-EE70-2DB3-158E085C2CC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268995D-5797-CE53-BF3C-C7D58A84BB82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F095864-C421-C5A8-3E19-520FC41C0D4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B6EA271-DC3D-E2B5-4E66-DD2DCF172E81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965547C-1028-8C90-72B0-45BC5A36CF8B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FD4C29EE-CCFB-318D-711E-FD558A9678F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6D690188-765B-6ECB-E013-FA20A70677A9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08AFCACD-7084-B0CD-26A5-5334764E105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B977185B-2BB2-6257-8972-1769282AD9B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9AFE9E2-C388-C8C9-37C7-D74C32C2890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F635987-A929-59CB-00EC-5C6B4FDC7B4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DD327D8-47CD-5B2B-857D-73ED191AB0A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AE2BDB5-39B3-2F2C-1530-1E13589E2513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DD99401F-D3EC-9E81-38F6-F0AEB24DA0D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0842850-0EC2-568B-3D70-943DAA9DEB87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D511726-9AAC-D183-5695-3721AA3DE3DD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BEC1E9F-F7B7-BB96-736C-9C76E5FF661B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107A483C-4E36-23D4-EC94-2191A9FB0DDE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B3D72913-84CB-7DA3-7BC6-41335EDF7596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B275DC24-E4A5-0DC9-130A-F27F8C2DF79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13848CAA-2184-32A0-2867-7B0E9E86883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CA23A3D4-26A7-3EE2-C797-F95A768BB738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C083859D-D4E1-4013-7D4F-CDCCDFF72CA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CF27CFA-5483-6D02-1CC3-DA2EB8C18D15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BA7F488-B33F-43B8-4C24-31F65D1490F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A2762BE2-FAB3-0A1B-CC27-986A0FC1D27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0C66810A-0566-D155-A830-65C423264195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301C24DE-B74A-6E23-EFAF-6E13F2C9D5CE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2AF5D233-8EBF-734A-EDFE-36F53D39F759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024B12BD-2579-9E3E-E387-5E72F1BB1384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5ABE87CC-9647-76E7-8CC6-9AE060460F51}"/>
              </a:ext>
            </a:extLst>
          </p:cNvPr>
          <p:cNvCxnSpPr>
            <a:cxnSpLocks/>
          </p:cNvCxnSpPr>
          <p:nvPr/>
        </p:nvCxnSpPr>
        <p:spPr>
          <a:xfrm>
            <a:off x="11490101" y="1401271"/>
            <a:ext cx="315819" cy="4827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0F6CEBA8-C36F-9D6F-8F1D-4DB16B5F4DB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DD37FD2E-D043-340E-1A06-82E5B66F83F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FDCF8A6-3C4A-9E5D-C7DA-B8B4A19F25A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792D226F-2FEC-6AFD-DE56-1ABF952CD07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C25B39CE-E127-FB59-7BD5-E095F173BAE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0051788-7856-17FD-B52F-875488614DD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3FBAD8EB-5111-16C0-264F-A8940A67E7E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1EF1B68F-34A0-F491-A903-EE8E8857DAA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D82CE237-F791-2D78-5EA1-8C78B505F0E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43DAFF7E-30E6-AFD1-6939-92B83300CF2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1818B099-0281-F059-0E22-5FA2B9EED3F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56B4FA83-9B4E-2348-5402-63FC1BD17BA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7B2AD84B-771A-C9C8-A150-FAABB2015EC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EB978345-FDBB-41A5-01E0-5EB3A0FB716B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7E085-250C-4595-16F0-0ACDE63E053A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E1E3D7-BB9C-69B2-3DDA-483163BCF028}"/>
              </a:ext>
            </a:extLst>
          </p:cNvPr>
          <p:cNvSpPr/>
          <p:nvPr/>
        </p:nvSpPr>
        <p:spPr>
          <a:xfrm>
            <a:off x="3364438" y="880249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5DF5879-34A5-6AB7-C163-32060C35502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5B64A7-8DFF-5C0F-4124-5C69F5347EE7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370F64-A944-4B97-030D-E497B4908038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D8A9F93-7822-303B-7677-38F52B5EBAA1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1E335F5-170F-CB98-4FA4-9095C6A6856A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153154B-BAD6-64AC-FD29-1437D787F21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D79E2-6644-3838-5CD2-B07388F2179E}"/>
              </a:ext>
            </a:extLst>
          </p:cNvPr>
          <p:cNvSpPr/>
          <p:nvPr/>
        </p:nvSpPr>
        <p:spPr>
          <a:xfrm>
            <a:off x="10040139" y="1318731"/>
            <a:ext cx="1124424" cy="25733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76A5C1-0DCB-C548-B1C1-0BC73B612E43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BC7D6-9C94-FEAD-D13C-FDD4FF96E497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B7322-71F7-3332-8E87-C878D0CE2031}"/>
              </a:ext>
            </a:extLst>
          </p:cNvPr>
          <p:cNvSpPr/>
          <p:nvPr/>
        </p:nvSpPr>
        <p:spPr>
          <a:xfrm>
            <a:off x="11037089" y="1967053"/>
            <a:ext cx="1105952" cy="45789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FF7F664-44B3-3C57-93DD-1066B140EB1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D442E40-6577-CE54-EFFD-A56A2617616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8" name="Picture 2" descr="C:\Users\Christophe\Pictures\My Scans\2016-02 (févr.)\scan0003.jpg">
            <a:extLst>
              <a:ext uri="{FF2B5EF4-FFF2-40B4-BE49-F238E27FC236}">
                <a16:creationId xmlns:a16="http://schemas.microsoft.com/office/drawing/2014/main" id="{2BF37D4D-75A0-A3AF-6DFC-8A9A9A9E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7" y="3631417"/>
            <a:ext cx="3343869" cy="31186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1D63C36-3351-0730-B653-7F01DECFE248}"/>
              </a:ext>
            </a:extLst>
          </p:cNvPr>
          <p:cNvSpPr/>
          <p:nvPr/>
        </p:nvSpPr>
        <p:spPr>
          <a:xfrm>
            <a:off x="5727413" y="53004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F75B95-46B9-9990-116E-6957274387BD}"/>
              </a:ext>
            </a:extLst>
          </p:cNvPr>
          <p:cNvSpPr/>
          <p:nvPr/>
        </p:nvSpPr>
        <p:spPr>
          <a:xfrm>
            <a:off x="5271979" y="461710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4F96473-6098-4DD2-02AA-3AA17B0A7EF2}"/>
              </a:ext>
            </a:extLst>
          </p:cNvPr>
          <p:cNvCxnSpPr>
            <a:cxnSpLocks/>
          </p:cNvCxnSpPr>
          <p:nvPr/>
        </p:nvCxnSpPr>
        <p:spPr>
          <a:xfrm>
            <a:off x="6705473" y="4347669"/>
            <a:ext cx="516723" cy="551939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8A2A5C50-5DBE-81F4-6770-A77F50011360}"/>
              </a:ext>
            </a:extLst>
          </p:cNvPr>
          <p:cNvSpPr/>
          <p:nvPr/>
        </p:nvSpPr>
        <p:spPr>
          <a:xfrm>
            <a:off x="7088420" y="4749272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BF5D75-FCE3-9ACC-78A2-BC3C4154BEA7}"/>
              </a:ext>
            </a:extLst>
          </p:cNvPr>
          <p:cNvSpPr/>
          <p:nvPr/>
        </p:nvSpPr>
        <p:spPr>
          <a:xfrm>
            <a:off x="6552933" y="40321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25788E-B0DF-1D34-EFB7-8CB9FF4A66B1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211B5D8-BBDA-B3A0-BE12-31E0CC35E4FD}"/>
              </a:ext>
            </a:extLst>
          </p:cNvPr>
          <p:cNvCxnSpPr>
            <a:cxnSpLocks/>
          </p:cNvCxnSpPr>
          <p:nvPr/>
        </p:nvCxnSpPr>
        <p:spPr>
          <a:xfrm>
            <a:off x="5572857" y="4272211"/>
            <a:ext cx="1017209" cy="706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2BB50EE5-5697-666C-DEE1-1C2C3DB112D1}"/>
              </a:ext>
            </a:extLst>
          </p:cNvPr>
          <p:cNvSpPr/>
          <p:nvPr/>
        </p:nvSpPr>
        <p:spPr>
          <a:xfrm>
            <a:off x="5409758" y="414534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11E17A3-2558-9401-950E-B45F8E569FFB}"/>
              </a:ext>
            </a:extLst>
          </p:cNvPr>
          <p:cNvSpPr/>
          <p:nvPr/>
        </p:nvSpPr>
        <p:spPr>
          <a:xfrm>
            <a:off x="7189108" y="45167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79350BF-B2B5-4636-2589-5CA6E6D7B3BE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6705473" y="4348480"/>
            <a:ext cx="483635" cy="2427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09BEE930-54D6-6882-DD95-534EE7834717}"/>
              </a:ext>
            </a:extLst>
          </p:cNvPr>
          <p:cNvSpPr/>
          <p:nvPr/>
        </p:nvSpPr>
        <p:spPr>
          <a:xfrm>
            <a:off x="6590066" y="421595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6729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B847F-F2AE-2262-73D4-21842C4C0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8E13CE3-9CCD-7EE9-A5C1-BB3DF5466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95753EC-58C7-D20F-E232-E2FF28787D7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013B697-AC77-1EF5-38F3-56EC288111D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BDC33E8-6DD1-EC4C-03F2-66FDDEB0F25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B587389-4E21-F3B0-EA3C-6929E71A446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567BD84-321A-5D39-821A-66878F8D42A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6FCB03B-CDFA-B9F8-69D8-B6F50AFBCE4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8CABC3C-3D23-AC04-EF2A-6653C0C5C96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ED7DDA9-7416-BD42-2162-F6C4E3D4944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5F57D44-0A38-82BB-3438-8BA88C8E2B0B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1061651-6FCC-BCED-F512-CBCDEE3452BF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3CBFDE2-8109-1797-EB7B-B441DA20C1F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2BB778D-D73E-B07D-BBDB-7601FB99C0E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F6BDD1C-3F3A-416F-B3E2-401295B6968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DDBE881-E803-F951-15F8-F37DEF05D85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7E63659-D4D2-8E6E-B784-586CD8994D5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F507542-6C93-15B0-E22B-C57E6F43B53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B963CBB-9CB3-5750-BA67-B2D3C23E32C7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9A9A452-F058-F779-68A1-EF5B28E3DDC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53195B4D-3066-8DDC-96E1-C5F6FE65BAA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6BA51FB-C860-5A84-4DD5-03174D5EB78F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14B8AE4-082F-05DB-92EB-57B8713DA2E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29AD0C5D-DF9D-3135-8641-22DCB36C580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4D74E87-B6F3-FE86-C9AF-66173E2D380F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7A2A715-9C0B-9F24-4F12-684C3053BCD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0F8696E-ACE6-E5B1-55E5-6225218076C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5779121-A142-057F-503E-1754A2B213A0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D2FA2D4-79E0-C18A-ECD8-139B7084F52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4586B4A1-6380-EB10-FAFF-F7574CD7993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0A680A31-92EC-E242-6C8F-AEC84BCD0C21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E19FD883-FBB1-79B5-20B7-3BC5A269AC1C}"/>
              </a:ext>
            </a:extLst>
          </p:cNvPr>
          <p:cNvCxnSpPr>
            <a:cxnSpLocks/>
            <a:endCxn id="6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805AC655-646F-8296-7D7B-2B41F5D4E95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D235D71-8FBA-BAD3-CA75-5F5E8E07E82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1088AE82-A40D-EDBB-E8C9-76CE2989709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51BD400C-135D-79F2-FBBB-35948E1D61C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23078089-BE9F-F19F-A242-AD52A66B94B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F5D8A94-0A33-7306-76B0-0D8FD10CA218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5F353A12-095C-638F-E9E5-FD25D13759B7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450A16DF-26A7-36C4-602A-DA44C6F560E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C801F28-144C-69C6-C4AD-34B905ABC37D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A5E8D2FA-0330-C50C-BD50-E6C1EE50A69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6189DD2F-A460-78C1-E497-598FBEC8B469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F97AA0F-DD7C-FF18-5D37-740735420DA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1DA19DA-369B-9D98-323F-C5DEA6B00B2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BB50B45-4309-5115-20C9-5D0A83B410D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FD68ACF1-4CC4-4D23-73CC-7B913570126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4A69895-7FD7-F0FD-5AA5-2AC562268E2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A57BC78B-6FFC-A0A8-4AE8-C0521E79AB5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46E01DF5-2F52-A094-DE34-D9A70AC6FF2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8BAB05C1-2F63-E9E5-92E0-9E9CCD0C8AE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92647ED8-CA86-BB05-37AB-C884E90FD222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A2F2510E-821C-6CFC-4ADD-289A7848562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D0DADAD-DA02-E136-B8ED-FEBD2799228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8D23265-7245-2708-BDE0-6E07B5659A14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26F9CE71-BFC1-0BBB-434A-271210C28D4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AF170B6A-D63F-DED0-FA34-03E5471AA65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22108CFB-AD9A-7516-AF1B-EAD0E608BE4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5B67335-1B66-B436-DA3C-005155949B2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A626E0E-E54D-7F20-BBDF-4DBEF4F8A0E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FAC02FDE-38CC-CB4E-B1CD-90DB592F152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5644CA84-09A9-0A08-2BAD-0059E34B8AC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286E839E-1298-88AA-8322-DC6CCA337C32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D5B84BB0-5096-9361-71B1-0870B3727935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96B2F215-0D16-7875-5CA0-A78F63AF79A0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9B685C9E-5C9F-0C03-4FA8-8851CD0543F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7290D393-E1D0-0D8F-EACD-EC70FA7DF2C9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8A1BAB62-46A7-DE6C-D313-72C711B3840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C0753475-3494-12AB-A213-138C8049335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B9C2FC7D-F6AD-6073-DD40-B5854E65B35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98190F06-7780-983C-77FE-0E72EE08359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B7726DBB-35B5-B631-6E01-74919FBDE08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185452A3-73BC-AE61-15D0-1B58A194AD0D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6C861217-7105-3BC5-FFE3-29A7C20F8F3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488F3C86-AA3C-3D04-C207-9B7852A38868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F5519561-DDA9-7B7E-38FB-A483C420CE28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92FFC54F-3D08-B208-2EDF-4A0D62C208B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6C439EE4-AE30-8190-D00A-1FD416E4BE59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0B95C2D1-AA42-923F-1B90-DFCCEFB19E7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0FCA17F-21C7-7565-9C8F-C9A211E58FCC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DD96999-6983-229C-41A4-7F411D84A62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9F4F741E-71F2-EB8C-84BC-98A90A9CB83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D0402FC-B30D-FAEC-9093-B308E52746C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D4F0B844-0FB2-F139-B55F-5CD6E130321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29A9151-F55E-8023-AFFB-F1D4CA5F63D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7E22462D-1B3C-0209-D65B-4320F2C57280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4F84F527-F262-19A5-A4C7-0CF1470F593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83C6EC04-80D9-5511-BD79-FB19BF8D6329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69B8AEF8-DC81-0115-1915-AFD8F30FEB1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6ED9D098-A4CB-D662-772C-D4113992DE7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4F2FE816-9308-966D-8472-7A6D3699271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17" name="Flèche : bas 216">
            <a:extLst>
              <a:ext uri="{FF2B5EF4-FFF2-40B4-BE49-F238E27FC236}">
                <a16:creationId xmlns:a16="http://schemas.microsoft.com/office/drawing/2014/main" id="{787B7AFE-6A1D-F1BE-C5C3-A28275734351}"/>
              </a:ext>
            </a:extLst>
          </p:cNvPr>
          <p:cNvSpPr/>
          <p:nvPr/>
        </p:nvSpPr>
        <p:spPr>
          <a:xfrm>
            <a:off x="7677521" y="1188098"/>
            <a:ext cx="484632" cy="8089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Flèche : bas 217">
            <a:extLst>
              <a:ext uri="{FF2B5EF4-FFF2-40B4-BE49-F238E27FC236}">
                <a16:creationId xmlns:a16="http://schemas.microsoft.com/office/drawing/2014/main" id="{47457C12-293B-59DF-A37F-A89240A6D146}"/>
              </a:ext>
            </a:extLst>
          </p:cNvPr>
          <p:cNvSpPr/>
          <p:nvPr/>
        </p:nvSpPr>
        <p:spPr>
          <a:xfrm rot="3462751">
            <a:off x="7255047" y="954881"/>
            <a:ext cx="484632" cy="7905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Flèche : bas 218">
            <a:extLst>
              <a:ext uri="{FF2B5EF4-FFF2-40B4-BE49-F238E27FC236}">
                <a16:creationId xmlns:a16="http://schemas.microsoft.com/office/drawing/2014/main" id="{FA5E4EE0-F732-8531-7F70-BD1D205478A2}"/>
              </a:ext>
            </a:extLst>
          </p:cNvPr>
          <p:cNvSpPr/>
          <p:nvPr/>
        </p:nvSpPr>
        <p:spPr>
          <a:xfrm>
            <a:off x="9172108" y="1392248"/>
            <a:ext cx="484632" cy="757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Flèche : bas 219">
            <a:extLst>
              <a:ext uri="{FF2B5EF4-FFF2-40B4-BE49-F238E27FC236}">
                <a16:creationId xmlns:a16="http://schemas.microsoft.com/office/drawing/2014/main" id="{26D32AF1-C89F-0C82-5878-561852CC36B0}"/>
              </a:ext>
            </a:extLst>
          </p:cNvPr>
          <p:cNvSpPr/>
          <p:nvPr/>
        </p:nvSpPr>
        <p:spPr>
          <a:xfrm rot="3655608">
            <a:off x="10307693" y="1396591"/>
            <a:ext cx="484632" cy="1216659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FB8D9532-AAEE-AAAC-3D45-607BD56A8D05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3E2C70B-AE0F-031E-9C02-0793CA22B4DA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E2AA1B19-AC1A-5C3B-2295-1DC37682DA27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123ECBE-F6F7-AC28-CD22-79C3AD1F444B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7557B310-1520-0CEF-D14C-3210203E5CE5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BFC1A87-6E6D-8703-9F10-F10F3476BC25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49B16AEE-754E-BCC8-DD6F-E65EA9BE92C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E8F115A3-57DA-6914-98CE-CF2153FF48F7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4BDC5448-724F-733E-ED4D-2F49CC2F235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EE78E48D-9C48-C334-B861-06CB579C06F1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Flèche : bas 231">
            <a:extLst>
              <a:ext uri="{FF2B5EF4-FFF2-40B4-BE49-F238E27FC236}">
                <a16:creationId xmlns:a16="http://schemas.microsoft.com/office/drawing/2014/main" id="{9F0D6F48-F166-4EB4-B6AB-0F0E40B13CE7}"/>
              </a:ext>
            </a:extLst>
          </p:cNvPr>
          <p:cNvSpPr/>
          <p:nvPr/>
        </p:nvSpPr>
        <p:spPr>
          <a:xfrm rot="4949068">
            <a:off x="10187846" y="2759375"/>
            <a:ext cx="484632" cy="1216659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4680EB28-73D7-7A01-3C30-09C24F82021E}"/>
              </a:ext>
            </a:extLst>
          </p:cNvPr>
          <p:cNvSpPr/>
          <p:nvPr/>
        </p:nvSpPr>
        <p:spPr>
          <a:xfrm>
            <a:off x="82017" y="110609"/>
            <a:ext cx="5218597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Côté Russie…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*Avancer vers le sud et l’est</a:t>
            </a:r>
          </a:p>
          <a:p>
            <a:r>
              <a:rPr lang="fr-FR" sz="1600" dirty="0"/>
              <a:t>Dans les Balkans, le Caucase et en Asie centrale</a:t>
            </a:r>
          </a:p>
          <a:p>
            <a:endParaRPr lang="fr-FR" sz="1600" dirty="0"/>
          </a:p>
          <a:p>
            <a:r>
              <a:rPr lang="fr-FR" sz="1600" dirty="0"/>
              <a:t>b) Côté GB…</a:t>
            </a:r>
          </a:p>
          <a:p>
            <a:r>
              <a:rPr lang="fr-FR" sz="1600" dirty="0"/>
              <a:t>*L’expansion russe vers le sud et l’est est vue</a:t>
            </a:r>
          </a:p>
          <a:p>
            <a:r>
              <a:rPr lang="fr-FR" sz="1600" dirty="0"/>
              <a:t>Comme une double-menace…</a:t>
            </a:r>
          </a:p>
          <a:p>
            <a:endParaRPr lang="fr-FR" sz="1600" dirty="0"/>
          </a:p>
          <a:p>
            <a:r>
              <a:rPr lang="fr-FR" sz="1600" dirty="0"/>
              <a:t>*1792 : Menace d’abord contre l’Empire ottoman</a:t>
            </a:r>
          </a:p>
          <a:p>
            <a:r>
              <a:rPr lang="fr-FR" sz="1600" dirty="0"/>
              <a:t>Et ce sera </a:t>
            </a:r>
            <a:r>
              <a:rPr lang="fr-FR" sz="1600" b="1" dirty="0"/>
              <a:t>La Question d’Orient</a:t>
            </a:r>
            <a:r>
              <a:rPr lang="fr-FR" sz="1600" dirty="0"/>
              <a:t> ; Puis très vite…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*1801 : Menace contre l’Empire anglo-indien naissant</a:t>
            </a:r>
          </a:p>
          <a:p>
            <a:r>
              <a:rPr lang="fr-FR" sz="1600" dirty="0"/>
              <a:t>Et sa route des Indes Méditerranée, mer Rouge, Golfe persique et océan Indien</a:t>
            </a:r>
          </a:p>
          <a:p>
            <a:r>
              <a:rPr lang="fr-FR" sz="1600" dirty="0"/>
              <a:t>Et ce sera </a:t>
            </a:r>
            <a:r>
              <a:rPr lang="fr-FR" sz="1600" b="1" dirty="0"/>
              <a:t>Le Grand Jeu en Asie</a:t>
            </a:r>
            <a:r>
              <a:rPr lang="fr-FR" sz="1600" dirty="0"/>
              <a:t>, incluant la Question d’Orient</a:t>
            </a:r>
          </a:p>
          <a:p>
            <a:endParaRPr lang="fr-FR" sz="1600" dirty="0"/>
          </a:p>
          <a:p>
            <a:r>
              <a:rPr lang="fr-FR" sz="1600" dirty="0"/>
              <a:t>*La politique britannique visera à maintenir</a:t>
            </a:r>
          </a:p>
          <a:p>
            <a:r>
              <a:rPr lang="fr-FR" sz="1600" dirty="0"/>
              <a:t>Entre les Russes et les Indes, une série d’Etats-tampons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Pour la Russie, politique de va-et-vient entre ces deux enjeux, avec une primauté pour la Question d’Orient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 Grand Jeu vise avant tout à faire planer une menace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Sur les Indes pour détourner la GB des affaires européennes Et notamment ottomanes</a:t>
            </a:r>
          </a:p>
          <a:p>
            <a:endParaRPr lang="fr-FR" sz="1600" dirty="0"/>
          </a:p>
          <a:p>
            <a:r>
              <a:rPr lang="fr-FR" sz="1600" dirty="0"/>
              <a:t>*Quant aux protagonistes régionaux…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AC367660-242B-05ED-02AF-E1DCF1909AEC}"/>
              </a:ext>
            </a:extLst>
          </p:cNvPr>
          <p:cNvSpPr/>
          <p:nvPr/>
        </p:nvSpPr>
        <p:spPr>
          <a:xfrm>
            <a:off x="5054590" y="3103611"/>
            <a:ext cx="199069" cy="17712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C44467AD-E57D-F548-A353-FB989DC9CD21}"/>
              </a:ext>
            </a:extLst>
          </p:cNvPr>
          <p:cNvSpPr/>
          <p:nvPr/>
        </p:nvSpPr>
        <p:spPr>
          <a:xfrm>
            <a:off x="6510981" y="2306519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F692EC7E-8D73-8552-1BE2-ABCD87D5CDCC}"/>
              </a:ext>
            </a:extLst>
          </p:cNvPr>
          <p:cNvSpPr/>
          <p:nvPr/>
        </p:nvSpPr>
        <p:spPr>
          <a:xfrm>
            <a:off x="7519786" y="4161108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23BA0015-579D-2C7E-CFBA-4AD119257E55}"/>
              </a:ext>
            </a:extLst>
          </p:cNvPr>
          <p:cNvSpPr/>
          <p:nvPr/>
        </p:nvSpPr>
        <p:spPr>
          <a:xfrm>
            <a:off x="9319156" y="3892395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401164-9145-8D76-AF1A-D4C6E98E7FCE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57843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AA3A5-61F4-646C-A40E-097D2C76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802369A-889D-EFB7-DED5-C790331D1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341F5107-A056-CB87-168B-D3025141BA6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BD2A875-CF56-F76D-F0AE-594B180AD35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0B31848-B77D-4211-97CD-5B4092875E5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B5EBB9C-7290-4E50-2614-5578AC29F99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5CC0520-2AD7-ACA3-191F-7A48A7F4B79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D0F9E7E-FFBD-37DE-01D0-78E5DEACDE0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59B734C-C6D6-0B23-CAE9-D2EBD62A4C5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4F96A69-1B13-9465-9E64-A6FAB27C05C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D778216-ED4F-7AE6-91CE-E3F4D897A5F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FA9ED78-6BDB-FF15-28BB-BC9F37D0074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8D74139-1A87-CD67-EFB1-2270B6300F2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E529EC3-66CF-76D8-CC86-82A3FCEF9470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6C2A159-2D52-ACA9-FF01-4C3EF97BDB4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272FFA1-F61B-4F05-8B7C-F42FF1801E6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3E039F9-C21B-B6FD-9C0C-5BA72B3E8B7C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4CE8B50-D362-547E-CBE6-BB8A455C30A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D97E769-C7AF-C1B1-3A56-6AE3B0D1108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0024D42-B597-AE87-61CA-0581413C407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B492D58-B4BC-C8BF-7C84-9CE902A2861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7E2B3B8-DE80-B9A3-842B-71248ADA376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7E536E9F-C1DE-06A5-6650-5B86DAA5C16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331E488-8437-2E51-3A8B-1AF556E914F4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2CED537-6C5D-CDCF-36E1-EFDCD95840B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D5502DD-E8B5-A27A-9575-6498778B360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E7CDBE0-C158-3B15-129E-77504BC14D5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5F73D62-AF80-C0C8-9643-91ACE874767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05D6175-0615-8208-49F3-A6D7FBCFE6A8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4064D1C0-3AFB-7B39-8B4B-207E237007C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ACEA5D5B-B204-4474-6456-9A691A01047F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5597F3C6-625C-6886-8D64-7BB6A2AD1E8D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1EC594B0-75E7-AA05-B1D8-DA1A3AF71C1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C12BC98-A139-4D9E-1843-E5183EFFD2A2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584306D7-9F21-5CC8-A9FF-67FA4121C9A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58A94375-6BAA-64CD-760B-A7F228A3FFB1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D41B1CEC-4E2E-8718-FD1F-9626A981B3E6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9E88845-4D9B-3C62-9276-CF1C66A524E5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F146AE94-35E1-9567-F287-BBDBA20E7438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D7C6075D-413A-5713-67E4-401253A9D0C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BBFDCB16-DDFB-5A4C-733B-22A7AC5A60B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B91A1E32-E64F-1C59-5971-E26EF07B505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B95E513-68CB-8D26-A5CC-AAE85B76691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D9944BE-FA26-863E-93DF-C4E988EABD2E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612133B-F91E-66C3-A12A-49CDC3CAAE5C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DD7F8A01-956D-DA5E-5ED4-A46527F5CD8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36177C5D-8518-08D9-A95C-33F711C7A17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D110D365-03BF-704A-2DDF-24803C7B615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B1258E83-568B-3454-6067-AEFA40ACC73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BC6BF45-3055-6672-53A6-D4430BCAFD62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CA3D4BB9-F705-2BB6-30D8-95072396E06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6A270251-5429-B9D4-F6AD-E5832487968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255EAAA-D954-EADA-5049-625971D377E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B6FF65B-2C36-AE50-5A58-01148CD5A814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F854C2B-98CB-FB01-6587-8C6E426EE61B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6D900961-57A6-F21A-5CE2-BE77C377F6BD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267D5711-7C84-2A27-34B7-C36E4450F56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7F2EABB1-1CE9-C09F-0419-1FD81A37571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D7B3F36-301F-B78A-57FC-E97611B5B8A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CFE3B0C7-D6C0-611B-E35C-4D1D27BDB983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3FB9B8BF-83B4-6B21-BB9A-A7FD76A3E85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7F601513-2FC8-C936-9E5B-BE99BC8DEC8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7A6DA6A1-7B1D-8323-2604-E4F2E87AE13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0BB2730E-3D40-3FB7-4B8B-1118B9B48DF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2CF17F9A-3E25-AB21-C651-8184FD45F5F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9A13DA5A-0E3A-4883-84D3-9BBBC2D5B77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A27D04AC-EE15-6297-9E5E-89DC7EFD5C1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4CE1B719-FECD-56A7-9379-025B0EAE2CA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01E4F66B-BA7D-9EAA-E608-5F0C0D051FF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3D68CB8-713E-2135-806D-17E311A22C2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F0B01A06-0C9E-8520-BB88-E562D84ED556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C64E0245-3B9D-2BA8-50DB-FCC3BBB577E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59CB8AAE-2B6A-DE8E-13AB-105DD8DD192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FE18DCF6-50F8-31DB-F119-EE8BFB8DF07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94A78085-897F-7AA8-96AB-B429A1B20D6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2337E792-652A-98BF-D286-8922424BAF30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5914835F-9356-2537-D7E5-FDB2DCFE1AE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455CAFC3-EBC3-C8A9-D87A-EAB6BB7F76FF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C4484A1-7344-FB84-3B42-95DD4B3A8D4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A5E2B6E-6191-EFA0-FD2A-FAEEE57B112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73F385D-2823-0EF7-9EBB-A6B2FC07A28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A87C134F-9750-A27C-7C4B-BCAB911A6ECE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A3CEC0F5-D696-769C-603B-F85F3B1681D6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8A6DE643-0BE6-BFE6-8491-453E49D23FC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05226CF-4D41-7D9A-57C2-CC422473C87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40DFE39-1E2D-DED2-133D-2C9854F17287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A0B60F77-A8C8-21FB-9ED9-2DF2573E898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465500B0-6F83-075E-F5A7-2F99BEC83F7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83D32AE-0320-F41D-15F9-241C688E0B9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71745165-32B4-7839-0B6C-2EBBDD72950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10" name="Flèche : bas 209">
            <a:extLst>
              <a:ext uri="{FF2B5EF4-FFF2-40B4-BE49-F238E27FC236}">
                <a16:creationId xmlns:a16="http://schemas.microsoft.com/office/drawing/2014/main" id="{1F6DD5F2-2D61-EB50-70D1-6277993C8AC3}"/>
              </a:ext>
            </a:extLst>
          </p:cNvPr>
          <p:cNvSpPr/>
          <p:nvPr/>
        </p:nvSpPr>
        <p:spPr>
          <a:xfrm>
            <a:off x="7677521" y="1188098"/>
            <a:ext cx="484632" cy="8089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Flèche : bas 210">
            <a:extLst>
              <a:ext uri="{FF2B5EF4-FFF2-40B4-BE49-F238E27FC236}">
                <a16:creationId xmlns:a16="http://schemas.microsoft.com/office/drawing/2014/main" id="{1023C28C-34D5-AC0F-C46D-C6118073B043}"/>
              </a:ext>
            </a:extLst>
          </p:cNvPr>
          <p:cNvSpPr/>
          <p:nvPr/>
        </p:nvSpPr>
        <p:spPr>
          <a:xfrm rot="3462751">
            <a:off x="7255047" y="954881"/>
            <a:ext cx="484632" cy="7905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Flèche : bas 211">
            <a:extLst>
              <a:ext uri="{FF2B5EF4-FFF2-40B4-BE49-F238E27FC236}">
                <a16:creationId xmlns:a16="http://schemas.microsoft.com/office/drawing/2014/main" id="{FF2317F0-DEEA-0E04-8E01-E78B9F6788C6}"/>
              </a:ext>
            </a:extLst>
          </p:cNvPr>
          <p:cNvSpPr/>
          <p:nvPr/>
        </p:nvSpPr>
        <p:spPr>
          <a:xfrm>
            <a:off x="9172108" y="1392248"/>
            <a:ext cx="484632" cy="757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Flèche : bas 212">
            <a:extLst>
              <a:ext uri="{FF2B5EF4-FFF2-40B4-BE49-F238E27FC236}">
                <a16:creationId xmlns:a16="http://schemas.microsoft.com/office/drawing/2014/main" id="{A42A8E6D-8595-155F-3632-C588A0C367A7}"/>
              </a:ext>
            </a:extLst>
          </p:cNvPr>
          <p:cNvSpPr/>
          <p:nvPr/>
        </p:nvSpPr>
        <p:spPr>
          <a:xfrm rot="3655608">
            <a:off x="10307693" y="1396591"/>
            <a:ext cx="484632" cy="1216659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58ACDFF3-306E-547C-95DA-1ACCF3858362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E5B2062-C5B1-6ABE-2C71-C446974E893E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5F321333-3BF7-21B1-2D53-55EE1F1EA4E6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D5E08A0F-34F8-2299-5FE0-99D375770B05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646C2ED-2BE3-4B2F-36B1-3C474DFA775B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8AFC6F9E-F123-93A9-F4F7-FCE9E0D9B27F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F6B6D024-DE7F-2392-BA01-18E2367B2E1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7F216A63-1D2D-94C6-582A-37D38C0768E9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F65CBEA2-4DC1-C113-74B1-9FF34FDBA71F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B031600B-5BA2-0224-184D-E8D6B79AD723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lèche : bas 224">
            <a:extLst>
              <a:ext uri="{FF2B5EF4-FFF2-40B4-BE49-F238E27FC236}">
                <a16:creationId xmlns:a16="http://schemas.microsoft.com/office/drawing/2014/main" id="{67EA50D3-B08C-1BAD-7CF3-C08AFC006B4B}"/>
              </a:ext>
            </a:extLst>
          </p:cNvPr>
          <p:cNvSpPr/>
          <p:nvPr/>
        </p:nvSpPr>
        <p:spPr>
          <a:xfrm rot="4949068">
            <a:off x="10187846" y="2759375"/>
            <a:ext cx="484632" cy="1216659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15C234-45D1-C236-04F8-B0BB9A001E22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3F489B-B9CE-B26E-4691-7277EA8E95E5}"/>
              </a:ext>
            </a:extLst>
          </p:cNvPr>
          <p:cNvSpPr/>
          <p:nvPr/>
        </p:nvSpPr>
        <p:spPr>
          <a:xfrm>
            <a:off x="82744" y="63899"/>
            <a:ext cx="5054048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*Au XIXe siècle…</a:t>
            </a:r>
          </a:p>
          <a:p>
            <a:endParaRPr lang="fr-FR" sz="800" dirty="0"/>
          </a:p>
          <a:p>
            <a:r>
              <a:rPr lang="fr-FR" sz="1600" dirty="0"/>
              <a:t>*1691-1741-59 : Côté chinois et côté russe</a:t>
            </a:r>
          </a:p>
          <a:p>
            <a:r>
              <a:rPr lang="fr-FR" sz="1600" dirty="0"/>
              <a:t>L’Empire des steppes est pacifié ou vaincu </a:t>
            </a:r>
          </a:p>
          <a:p>
            <a:endParaRPr lang="fr-FR" sz="800" dirty="0"/>
          </a:p>
          <a:p>
            <a:r>
              <a:rPr lang="fr-FR" sz="1600" dirty="0"/>
              <a:t>*Les cinq grands empires </a:t>
            </a:r>
            <a:r>
              <a:rPr lang="fr-FR" sz="1600" i="1" dirty="0"/>
              <a:t>canonniers</a:t>
            </a:r>
            <a:r>
              <a:rPr lang="fr-FR" sz="1600" dirty="0"/>
              <a:t> nés au XVIe siècle</a:t>
            </a:r>
          </a:p>
          <a:p>
            <a:r>
              <a:rPr lang="fr-FR" sz="1600" dirty="0"/>
              <a:t>D’</a:t>
            </a:r>
            <a:r>
              <a:rPr lang="fr-FR" sz="1600" i="1" dirty="0"/>
              <a:t>acteurs</a:t>
            </a:r>
            <a:r>
              <a:rPr lang="fr-FR" sz="1600" dirty="0"/>
              <a:t> vont devenir </a:t>
            </a:r>
            <a:r>
              <a:rPr lang="fr-FR" sz="1600" i="1" dirty="0"/>
              <a:t>spectateurs et proies</a:t>
            </a:r>
            <a:r>
              <a:rPr lang="fr-FR" sz="1600" dirty="0"/>
              <a:t> de ce jeu</a:t>
            </a:r>
          </a:p>
          <a:p>
            <a:endParaRPr lang="fr-FR" sz="1600" dirty="0"/>
          </a:p>
          <a:p>
            <a:r>
              <a:rPr lang="fr-FR" sz="1600" dirty="0"/>
              <a:t>1) 1803 : L’Empire moghol a déjà laissé la place à…</a:t>
            </a:r>
          </a:p>
          <a:p>
            <a:r>
              <a:rPr lang="fr-FR" sz="1600" dirty="0"/>
              <a:t>L’Empire britannique des Indes, </a:t>
            </a:r>
            <a:r>
              <a:rPr lang="fr-FR" sz="1600" u="sng" dirty="0"/>
              <a:t>1</a:t>
            </a:r>
            <a:r>
              <a:rPr lang="fr-FR" sz="1600" u="sng" baseline="30000" dirty="0"/>
              <a:t>er</a:t>
            </a:r>
            <a:r>
              <a:rPr lang="fr-FR" sz="1600" u="sng" dirty="0"/>
              <a:t> impérialisme européen</a:t>
            </a:r>
          </a:p>
          <a:p>
            <a:endParaRPr lang="fr-FR" sz="1600" dirty="0"/>
          </a:p>
          <a:p>
            <a:r>
              <a:rPr lang="fr-FR" sz="1600" dirty="0"/>
              <a:t>2) </a:t>
            </a:r>
            <a:r>
              <a:rPr lang="fr-FR" sz="1600" u="sng" dirty="0"/>
              <a:t>Paradoxe de la Chine : </a:t>
            </a:r>
            <a:r>
              <a:rPr lang="fr-FR" sz="1600" i="1" u="sng" dirty="0"/>
              <a:t>Prédatrice</a:t>
            </a:r>
            <a:r>
              <a:rPr lang="fr-FR" sz="1600" u="sng" dirty="0"/>
              <a:t> à la période précédente, elle devient une </a:t>
            </a:r>
            <a:r>
              <a:rPr lang="fr-FR" sz="1600" i="1" u="sng" dirty="0"/>
              <a:t>proie</a:t>
            </a:r>
            <a:r>
              <a:rPr lang="fr-FR" sz="1600" dirty="0"/>
              <a:t> ; Ainsi, elle va passer…</a:t>
            </a:r>
          </a:p>
          <a:p>
            <a:r>
              <a:rPr lang="fr-FR" sz="1600" dirty="0"/>
              <a:t>*1759-80 : D’un apogée territorial et économique, à…</a:t>
            </a:r>
          </a:p>
          <a:p>
            <a:r>
              <a:rPr lang="fr-FR" sz="1600" dirty="0"/>
              <a:t>*1780-60 : Un profond déclin, suivi…</a:t>
            </a:r>
          </a:p>
          <a:p>
            <a:r>
              <a:rPr lang="fr-FR" sz="1600" dirty="0"/>
              <a:t>*1860-1900 : D’une période d’aliénation, avec…</a:t>
            </a:r>
          </a:p>
          <a:p>
            <a:r>
              <a:rPr lang="fr-FR" sz="1600" dirty="0"/>
              <a:t>Des ingérences européennes et des pertes territoriales</a:t>
            </a:r>
          </a:p>
          <a:p>
            <a:r>
              <a:rPr lang="fr-FR" sz="1600" dirty="0"/>
              <a:t>Tout en conservant sa souveraineté</a:t>
            </a:r>
          </a:p>
          <a:p>
            <a:endParaRPr lang="fr-FR" sz="1600" dirty="0"/>
          </a:p>
          <a:p>
            <a:r>
              <a:rPr lang="fr-FR" sz="1600" dirty="0"/>
              <a:t>3) Les khanats turco-mongols d’Asie centrale</a:t>
            </a:r>
          </a:p>
          <a:p>
            <a:r>
              <a:rPr lang="fr-FR" sz="1600" dirty="0"/>
              <a:t>Comme leurs voisins </a:t>
            </a:r>
            <a:r>
              <a:rPr lang="fr-FR" sz="1600" dirty="0" err="1"/>
              <a:t>Dzoungares</a:t>
            </a:r>
            <a:r>
              <a:rPr lang="fr-FR" sz="1600" dirty="0"/>
              <a:t> conquis par les Chinois</a:t>
            </a:r>
          </a:p>
          <a:p>
            <a:r>
              <a:rPr lang="fr-FR" sz="1600" dirty="0"/>
              <a:t>Vont à leur tour disparaître conquis par les Russes</a:t>
            </a:r>
          </a:p>
          <a:p>
            <a:endParaRPr lang="fr-FR" sz="1600" dirty="0"/>
          </a:p>
          <a:p>
            <a:r>
              <a:rPr lang="fr-FR" sz="1600" dirty="0"/>
              <a:t>4-5) L’Empire ottoman, la Perse et l’Afghanistan Parviendront comme la Chine à conserver leurs souverainetés, au prix de multiples reculs et soumissions…</a:t>
            </a:r>
          </a:p>
          <a:p>
            <a:endParaRPr lang="fr-FR" sz="1600" dirty="0"/>
          </a:p>
          <a:p>
            <a:r>
              <a:rPr lang="fr-FR" sz="1600" dirty="0"/>
              <a:t>*Pour résumer ce qui va suivre…</a:t>
            </a:r>
          </a:p>
        </p:txBody>
      </p:sp>
    </p:spTree>
    <p:extLst>
      <p:ext uri="{BB962C8B-B14F-4D97-AF65-F5344CB8AC3E}">
        <p14:creationId xmlns:p14="http://schemas.microsoft.com/office/powerpoint/2010/main" val="3455076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6590-9B66-2F03-014E-A601BF04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C34340-7259-8228-0925-92F48E8640B2}"/>
              </a:ext>
            </a:extLst>
          </p:cNvPr>
          <p:cNvSpPr/>
          <p:nvPr/>
        </p:nvSpPr>
        <p:spPr>
          <a:xfrm>
            <a:off x="71304" y="93049"/>
            <a:ext cx="4852275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*En Orient, tout au long du XIXe siècle</a:t>
            </a:r>
          </a:p>
          <a:p>
            <a:r>
              <a:rPr lang="fr-FR" sz="1700" dirty="0"/>
              <a:t>Nouvelle configuration avec comme </a:t>
            </a:r>
            <a:r>
              <a:rPr lang="fr-FR" sz="1700" i="1" dirty="0"/>
              <a:t>moteur</a:t>
            </a:r>
            <a:r>
              <a:rPr lang="fr-FR" sz="1700" dirty="0"/>
              <a:t>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Le Grand Jeu russo-britannique</a:t>
            </a:r>
          </a:p>
          <a:p>
            <a:r>
              <a:rPr lang="fr-FR" sz="1700" kern="0" dirty="0">
                <a:solidFill>
                  <a:sysClr val="windowText" lastClr="000000"/>
                </a:solidFill>
              </a:rPr>
              <a:t>Incluant </a:t>
            </a:r>
            <a:r>
              <a:rPr lang="fr-FR" sz="1700" b="1" kern="0" dirty="0">
                <a:solidFill>
                  <a:sysClr val="windowText" lastClr="000000"/>
                </a:solidFill>
              </a:rPr>
              <a:t>la Question d’Orient</a:t>
            </a:r>
            <a:r>
              <a:rPr lang="fr-FR" sz="1700" kern="0" dirty="0">
                <a:solidFill>
                  <a:sysClr val="windowText" lastClr="000000"/>
                </a:solidFill>
              </a:rPr>
              <a:t>…</a:t>
            </a:r>
          </a:p>
          <a:p>
            <a:endParaRPr lang="fr-FR" sz="1700" dirty="0"/>
          </a:p>
          <a:p>
            <a:r>
              <a:rPr lang="fr-FR" sz="1700" dirty="0"/>
              <a:t>Sur un espace vaste et complexe</a:t>
            </a:r>
          </a:p>
          <a:p>
            <a:r>
              <a:rPr lang="fr-FR" sz="1700" dirty="0"/>
              <a:t>Une partie d’échecs où Russes et Anglais</a:t>
            </a:r>
          </a:p>
          <a:p>
            <a:r>
              <a:rPr lang="fr-FR" sz="1700" dirty="0"/>
              <a:t>Vont avancer leurs pions</a:t>
            </a:r>
          </a:p>
          <a:p>
            <a:endParaRPr lang="fr-FR" sz="1700" kern="0" dirty="0">
              <a:solidFill>
                <a:sysClr val="windowText" lastClr="000000"/>
              </a:solidFill>
            </a:endParaRPr>
          </a:p>
          <a:p>
            <a:r>
              <a:rPr lang="fr-FR" sz="1700" kern="0" dirty="0">
                <a:solidFill>
                  <a:sysClr val="windowText" lastClr="000000"/>
                </a:solidFill>
              </a:rPr>
              <a:t>*Mais pour compliquer un peu plus ce tableau</a:t>
            </a:r>
            <a:endParaRPr lang="fr-FR" sz="1700" b="1" dirty="0"/>
          </a:p>
          <a:p>
            <a:r>
              <a:rPr lang="fr-FR" sz="1700" dirty="0"/>
              <a:t>Ce jeu complexe </a:t>
            </a:r>
            <a:r>
              <a:rPr lang="fr-FR" sz="1700" i="1" dirty="0"/>
              <a:t>oriental</a:t>
            </a:r>
            <a:r>
              <a:rPr lang="fr-FR" sz="1700" dirty="0"/>
              <a:t> entre Européens</a:t>
            </a:r>
          </a:p>
          <a:p>
            <a:r>
              <a:rPr lang="fr-FR" sz="1700" dirty="0"/>
              <a:t>Naitra au début du XIXe siècle…</a:t>
            </a:r>
          </a:p>
          <a:p>
            <a:endParaRPr lang="fr-FR" sz="1700" dirty="0"/>
          </a:p>
          <a:p>
            <a:r>
              <a:rPr lang="fr-FR" sz="1700" dirty="0"/>
              <a:t>Dans un contexte </a:t>
            </a:r>
            <a:r>
              <a:rPr lang="fr-FR" sz="1700" i="1" dirty="0"/>
              <a:t>européen</a:t>
            </a:r>
            <a:r>
              <a:rPr lang="fr-FR" sz="1700" dirty="0"/>
              <a:t> lui-même terrain</a:t>
            </a:r>
          </a:p>
          <a:p>
            <a:r>
              <a:rPr lang="fr-FR" sz="1700" dirty="0"/>
              <a:t>D’un autre jeu, tout aussi complexe, sinon plus…</a:t>
            </a:r>
          </a:p>
          <a:p>
            <a:endParaRPr lang="fr-FR" sz="1700" dirty="0"/>
          </a:p>
          <a:p>
            <a:r>
              <a:rPr lang="fr-FR" sz="1700" dirty="0"/>
              <a:t>*1792 : </a:t>
            </a:r>
            <a:r>
              <a:rPr lang="fr-FR" sz="1700" b="1" dirty="0"/>
              <a:t>Les guerres révolutionnaires</a:t>
            </a:r>
          </a:p>
          <a:p>
            <a:r>
              <a:rPr lang="fr-FR" sz="1700" b="1" dirty="0"/>
              <a:t>Puis napoléoniennes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*Donc…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5FBFA51-737C-8D8A-FD1C-D05A18F8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5C7BF4F-A7D0-76D6-B917-D43F5EAFB3C3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DAE60AC-62AA-9629-DE01-FDD5B866F60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D60B95-99A9-CC5D-E50D-CFA108EE5576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89835BC-9319-0509-2DA5-5A1B6D3B3A2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F8E49F6-8172-3B16-5ABB-296E092FE41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201A6C1-DB31-F5AD-BC1C-BA6D01B0EF61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5C4EFD8-0A1F-FC4D-3D95-777FE9C6E9B9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C3F8FF-5A8B-C080-AEDF-2DBB7FA6C32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0683FEB-8DF7-524B-C5BB-6B78C6FFE37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21F8BF8-543D-E331-9FE8-8EB4EC86D6D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2AA7405-828E-37D7-BB1B-71EFCC9EB39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338A2C9-31AF-18B4-D072-5C902EC157B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F253F3F-ADA6-71C0-222D-22CE2B2D314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86F511-D1E5-54A3-4AFE-59F54A8027C6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9F17E4-B50D-688D-D0F2-E3C5A96493CC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708DC3B-FC23-FB6F-75E8-F756DE86746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BE4E4CD-E9FC-71BC-A7E3-D0AF33C1EA9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F81BCE0-EB33-74D4-6600-15DA9B0C667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7B65710-4F69-27E7-1848-712D61F803FA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69D3E0-EEB9-CCDD-325C-D332E83A94EE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01C521-C67E-7C5D-3E47-100A3B06936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08F5F0D-A3CA-AC25-EB44-AABDA92C1DB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AAD68C1-CCD9-54E6-1672-F008A3EE8BB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CD71965-B4E5-DC40-86F5-43B9D01FEC3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7579E3-A71B-4D20-DC6F-7FAC1FC95A7E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E0EDD1E-79C5-76F7-9B2D-5D6E9EA01C7B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75C7EEE-C147-C690-B28B-80EA4220B2E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59B2E1F8-30A2-5DEC-ED38-EA0917A698C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C112A3D-E87F-77F2-872D-FDA1F98D053E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B50FB743-FD14-EA5F-EA9E-E16A17C3C20D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F7FC16F-833C-B848-E954-7097FCB35F0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7B7C777-ECA8-0E5D-7FD3-65A380CAE2A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6B1F9EC-BC82-D0CD-F9B9-E8C5A3D63B1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D806E6D-CA15-AD1A-6363-623B9B44DA0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93718F5-61E7-13DB-4124-9F5824B02E5E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9D846D2-F1AB-0687-AE96-97905EEF4F52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F9C5FC7-E64D-0D49-4216-F41DD9B61D0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49AC665-745A-1C66-4A0A-C1DDA13792CF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695AF64-B712-8F7E-BD6B-A74EE804425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769C2BC-67D1-5C72-6F60-552C31F960E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71FCFE-12EB-4215-542B-279EE4B743E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C8CDE7-5509-3679-A39D-20F2F50018DD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C3CD62D-3A0C-9E26-F0AA-E34524796561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3B1A273-8CED-4AF8-CF86-93D2D218435A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E9EDA12-E6CA-FAA2-9925-3D8FE237E72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A8490BD-5C06-D335-AD45-A1C8B25F239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2397C76-97D7-DEC2-E239-126E1AD459C4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3BC0FE0-9A17-7829-14CB-4E1407FE07F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C886E54-5A72-74D8-0B0A-8F2F4B55953F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2B74650-4CE6-5AE3-2FB4-DF74A8E9EB6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A940B88-B695-0B91-9264-3CABF6E54F70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753709-D4BB-4104-1DF9-C2378E6D1A6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664671-8315-4A70-4C6C-E5C6D20F5505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E4A7D51-B520-01A3-2A93-CA4BC40E0C45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7755CD2-E3BD-0539-FEC8-02DC6919021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53A7372-EA51-0B0E-F07B-42EFB17DCF3F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2827AD-C9E6-70E1-75E5-E54E53D13C5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01E1DAF-347D-B29F-313A-706A4A9FFB2A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B2AF1B41-914D-A94A-8D21-3C32CB4F4B2E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A2B3D1E0-E1C6-67CD-FCEF-02A01B501F3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B565B531-FB3B-6CD3-CD0D-6F6083FDE49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Ellipse 194">
            <a:extLst>
              <a:ext uri="{FF2B5EF4-FFF2-40B4-BE49-F238E27FC236}">
                <a16:creationId xmlns:a16="http://schemas.microsoft.com/office/drawing/2014/main" id="{BF88525A-D070-3748-C6A8-22A159FB1F0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8747286-6376-3A96-E882-1F3832AFACC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687273AA-7DCD-E593-3A08-6E759F9EEDAD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E540F5D9-F642-570B-8D95-A074C87789B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1BA26FCE-3067-DD71-AB0C-DAE704D8CFB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A3D3ABEA-63AA-3D2C-487E-BAE142296480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DA940332-2441-35F2-1B8F-44E2F4A0E32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2D43651C-DECF-E1BE-A98F-70BB507FD66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3B12896F-B16E-8618-6D7C-52FBD47C3DA3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228EBD4F-4B3A-B9DD-436E-039C4960EAD3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DF6AF232-8EAB-16C2-F722-1ED15F678D0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A12C64AA-2599-0682-98D9-D673401F7D0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45CD8E6B-E07D-76E7-5F77-7EA596E4AAE1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A7692BEF-4B8B-DDB2-8F66-3D9CBA554F3E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0C8BF0CC-9BB9-A281-6EE1-89D885E6EDB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335D11D7-6717-2376-8030-9F63499C19C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89AED25-3692-87E1-BF1D-5BB6B9D898E2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B34756A-1019-B8D6-B6A0-BB49C19D572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526B1F4-A5E4-64A6-030D-0CFD651F3C90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96FFC81A-BBC5-BF4A-4A5D-A558E44C86BD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5A56B6F-1F13-9429-C0AF-025D10BA8C34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82745BFA-5C6E-456A-03A0-25931919A80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9CD2FE71-8E0B-9F14-F014-F5B82BD3507E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A23FA9DA-52A9-B20F-769A-17794B2DBCD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EE5BFBC1-C477-08B2-6A5F-D068C54DF95B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2B84795C-8451-CF2B-C91D-D603BD83BCAE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1363F7B7-15DB-1962-2CB3-56ADC4CB1C1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02" name="Flèche : bas 301">
            <a:extLst>
              <a:ext uri="{FF2B5EF4-FFF2-40B4-BE49-F238E27FC236}">
                <a16:creationId xmlns:a16="http://schemas.microsoft.com/office/drawing/2014/main" id="{120BD0A1-98D6-B0DD-7AE4-5A0333D27BB7}"/>
              </a:ext>
            </a:extLst>
          </p:cNvPr>
          <p:cNvSpPr/>
          <p:nvPr/>
        </p:nvSpPr>
        <p:spPr>
          <a:xfrm>
            <a:off x="7677521" y="1188098"/>
            <a:ext cx="484632" cy="8089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4" name="Flèche : bas 323">
            <a:extLst>
              <a:ext uri="{FF2B5EF4-FFF2-40B4-BE49-F238E27FC236}">
                <a16:creationId xmlns:a16="http://schemas.microsoft.com/office/drawing/2014/main" id="{F9169997-735A-E64F-6510-4295033F2B52}"/>
              </a:ext>
            </a:extLst>
          </p:cNvPr>
          <p:cNvSpPr/>
          <p:nvPr/>
        </p:nvSpPr>
        <p:spPr>
          <a:xfrm rot="3462751">
            <a:off x="7255047" y="954881"/>
            <a:ext cx="484632" cy="7905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Flèche : bas 324">
            <a:extLst>
              <a:ext uri="{FF2B5EF4-FFF2-40B4-BE49-F238E27FC236}">
                <a16:creationId xmlns:a16="http://schemas.microsoft.com/office/drawing/2014/main" id="{C6B8D0D7-744A-C56F-6B8F-6BEE75463FD3}"/>
              </a:ext>
            </a:extLst>
          </p:cNvPr>
          <p:cNvSpPr/>
          <p:nvPr/>
        </p:nvSpPr>
        <p:spPr>
          <a:xfrm>
            <a:off x="9172108" y="1392248"/>
            <a:ext cx="484632" cy="757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Flèche : bas 325">
            <a:extLst>
              <a:ext uri="{FF2B5EF4-FFF2-40B4-BE49-F238E27FC236}">
                <a16:creationId xmlns:a16="http://schemas.microsoft.com/office/drawing/2014/main" id="{543C9E66-21A1-DD3B-C134-0E0B56E4B2DE}"/>
              </a:ext>
            </a:extLst>
          </p:cNvPr>
          <p:cNvSpPr/>
          <p:nvPr/>
        </p:nvSpPr>
        <p:spPr>
          <a:xfrm rot="3655608">
            <a:off x="10307693" y="1396591"/>
            <a:ext cx="484632" cy="1216659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C41A0532-FC0E-8206-D743-035B8795BF69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CE0D8CB7-FE1F-7679-8E76-FC33EB39D38F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329" name="Ellipse 328">
            <a:extLst>
              <a:ext uri="{FF2B5EF4-FFF2-40B4-BE49-F238E27FC236}">
                <a16:creationId xmlns:a16="http://schemas.microsoft.com/office/drawing/2014/main" id="{4A4F3A73-2019-2A3E-608B-49BCE22A3919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0E43FBA1-0A2D-78BC-EB3F-14E2D9716526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18D01192-0112-C103-753F-E45B500CDD91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4F408B54-D3D0-5397-7CC5-BF056A2DDB3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B7D5EBF7-79AF-3416-E8BF-A172E6BDEEBF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3AC9BD29-2E7F-5034-6C04-04E0F5AE56D8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DE899403-A82F-334F-5DC8-B6EF3028159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541EEDE2-860E-3EA6-0D3C-E01D0DB95616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8" name="Flèche : bas 337">
            <a:extLst>
              <a:ext uri="{FF2B5EF4-FFF2-40B4-BE49-F238E27FC236}">
                <a16:creationId xmlns:a16="http://schemas.microsoft.com/office/drawing/2014/main" id="{C5C002D1-BEE7-A781-ECF9-69560E54638F}"/>
              </a:ext>
            </a:extLst>
          </p:cNvPr>
          <p:cNvSpPr/>
          <p:nvPr/>
        </p:nvSpPr>
        <p:spPr>
          <a:xfrm rot="4949068">
            <a:off x="10187846" y="2759375"/>
            <a:ext cx="484632" cy="1216659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9BEA2E-1B57-5D10-B5B3-2D8A46E49CF3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103877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6B2F4-FCAF-CF6E-BEEE-AEDF86784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91D9E4-9045-7EEE-6541-BF26DC88F4FC}"/>
              </a:ext>
            </a:extLst>
          </p:cNvPr>
          <p:cNvSpPr/>
          <p:nvPr/>
        </p:nvSpPr>
        <p:spPr>
          <a:xfrm>
            <a:off x="82018" y="110609"/>
            <a:ext cx="481742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*Le Grand Jeu russo-britannique, ce sera…</a:t>
            </a:r>
          </a:p>
          <a:p>
            <a:r>
              <a:rPr lang="fr-FR" sz="1700" dirty="0"/>
              <a:t>*1792-1907 : Plus d’un siècle de conflit</a:t>
            </a:r>
          </a:p>
          <a:p>
            <a:r>
              <a:rPr lang="fr-FR" sz="1700" dirty="0"/>
              <a:t>Avec ou sans guerres…</a:t>
            </a:r>
          </a:p>
          <a:p>
            <a:r>
              <a:rPr lang="fr-FR" sz="1700" dirty="0"/>
              <a:t>Que l’on peut diviser en quatre phases…</a:t>
            </a:r>
          </a:p>
          <a:p>
            <a:endParaRPr lang="fr-FR" sz="1700" dirty="0"/>
          </a:p>
          <a:p>
            <a:r>
              <a:rPr lang="fr-FR" sz="1700" dirty="0"/>
              <a:t>1) 1792-1829 : Les guerres révolutionnaires</a:t>
            </a:r>
          </a:p>
          <a:p>
            <a:r>
              <a:rPr lang="fr-FR" sz="1700" dirty="0"/>
              <a:t>Suivies des guerres napoléoniennes</a:t>
            </a:r>
          </a:p>
          <a:p>
            <a:r>
              <a:rPr lang="fr-FR" sz="1700" dirty="0"/>
              <a:t>Et 1</a:t>
            </a:r>
            <a:r>
              <a:rPr lang="fr-FR" sz="1700" baseline="30000" dirty="0"/>
              <a:t>ères</a:t>
            </a:r>
            <a:r>
              <a:rPr lang="fr-FR" sz="1700" dirty="0"/>
              <a:t> escarmouches du Grand Jeu</a:t>
            </a:r>
          </a:p>
          <a:p>
            <a:endParaRPr lang="fr-FR" sz="1700" dirty="0"/>
          </a:p>
          <a:p>
            <a:r>
              <a:rPr lang="fr-FR" sz="1700" dirty="0"/>
              <a:t>2) 1829-58 : Les enchères montent</a:t>
            </a:r>
          </a:p>
          <a:p>
            <a:r>
              <a:rPr lang="fr-FR" sz="1700" dirty="0"/>
              <a:t>NB : Période incluant la guerre de Crimée (1853-56)</a:t>
            </a:r>
          </a:p>
          <a:p>
            <a:endParaRPr lang="fr-FR" sz="1700" dirty="0"/>
          </a:p>
          <a:p>
            <a:r>
              <a:rPr lang="fr-FR" sz="1700" dirty="0"/>
              <a:t>3) 1858-1885 : L’apogée du Grand Jeu</a:t>
            </a:r>
          </a:p>
          <a:p>
            <a:r>
              <a:rPr lang="fr-FR" sz="1700" dirty="0"/>
              <a:t>1885 : Une guerre majeure paraît inévitable ; Mais…</a:t>
            </a:r>
          </a:p>
          <a:p>
            <a:endParaRPr lang="fr-FR" sz="1700" dirty="0"/>
          </a:p>
          <a:p>
            <a:r>
              <a:rPr lang="fr-FR" sz="1700" dirty="0"/>
              <a:t>4) 1885-1907 : La fin du Grand Jeu</a:t>
            </a:r>
          </a:p>
          <a:p>
            <a:r>
              <a:rPr lang="fr-FR" sz="1700" dirty="0"/>
              <a:t>Les relations diplomatiques reprennent le dessus</a:t>
            </a:r>
          </a:p>
          <a:p>
            <a:r>
              <a:rPr lang="fr-FR" sz="1700" dirty="0"/>
              <a:t>Un partage de l’Orient s’établit par la mise en place De zones d’influence et de frontières</a:t>
            </a:r>
          </a:p>
          <a:p>
            <a:endParaRPr lang="fr-FR" sz="1700" dirty="0"/>
          </a:p>
          <a:p>
            <a:r>
              <a:rPr lang="fr-FR" sz="1700" dirty="0"/>
              <a:t>*Et maintenant, le récit</a:t>
            </a:r>
          </a:p>
          <a:p>
            <a:r>
              <a:rPr lang="fr-FR" sz="1700" dirty="0"/>
              <a:t>Avec comme point départ, l’année 1792…</a:t>
            </a:r>
          </a:p>
        </p:txBody>
      </p:sp>
      <p:pic>
        <p:nvPicPr>
          <p:cNvPr id="2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1429452A-F079-4D12-31B3-A4EC1FA18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70A03E48-AB48-AE23-7BC6-8E4C5258841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7A76464-1B9E-FF35-2A43-11FD004D2574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91C71D3-C967-E444-3BA5-ACD58925984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6E661D6-E0BC-7094-3DCF-467C9F60A5D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24382BB-BABA-2D24-52D7-1B62417128D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B2FAB8A-AABF-F650-00EC-D9D48E7AD8F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2EFD270-C003-FF88-E3AE-1A76D68C0BC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7142EAB-9F40-695E-12AD-C73943CDE0C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D2BA5A9-E5EC-72B7-77F6-5209800EC0F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F1845B6-C674-4384-32D5-362C6F740FA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4C20EEF-C691-4CDF-11F5-A2AD706EBFDE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58C4E0B-2DA8-39A5-EDA5-DAEE314E460A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7021609-B682-3F1C-FC3C-5C229FA90FB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52BB107-E33C-DEA7-3973-71B95515D74E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D01A49C-12E3-11DB-2678-37F535FFAB0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68D8FB3-750E-D2FF-4F26-07F80212601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388368F-5D29-833C-C6ED-BBFB26509A5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69B6B01-A987-4E89-EB9B-985D8E04DA0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0110F1DF-B7B7-AC54-CB2C-06A4D488D4E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366876FC-2AF3-F4E1-A7E0-3428A3B916F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7060C9B-D5F7-3343-D23B-1766655DCFC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AE9D9B61-4C03-336B-A3DA-D4B03ABA354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8C031F8-5DC1-89E8-0802-D33D01410EA7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60A8125-A842-B5CE-F7D0-6C294869AF8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B9E1CF5-3247-0ABE-27F4-9C9B69A032E9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EE8B9E3-16F6-7E53-F7B4-2CD11E05972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BC7D244E-6B49-5013-3462-842F2DC70D0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8BF37702-B338-3DCC-AC34-F8B138B1F62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494A0B6-AABB-60DA-919C-86F6A627B8A6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2BF4E61B-3AEB-29E5-0030-DEB4E974182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5669FA69-AC34-2405-75B3-A1C2A62D270D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E1D22167-C2FD-11CD-5DE7-0BBCB1DAE9C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39CB2D4-60D2-4ADE-3FF1-E1E9379981BC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C72A54D-BE20-74BC-3466-768F342FB476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12908ACD-DC1A-0303-7008-CCE38B719A2A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372E9C74-1A23-8963-71E5-9B06C0D8AE95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479BC0C-2931-9FBF-0249-151996D53AC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B3DE3797-EA61-0157-5CA7-32F11AF791CB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1E32BAC7-9FFB-7714-72CD-F9D2117C700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718E86AC-FCAC-2F7B-8B01-997607F5F62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203D506-3B50-FF11-3809-1AC9543614A6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FA6D30-E0BD-EA3B-0096-067282677B38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F9F2EA20-5416-4AA6-0594-5CAECC00075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52146A2-4E58-9442-231B-B1786A8342D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20F7BBC4-70B1-82C5-1C26-2584FAFC3E8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3E1FAA8A-A32B-A353-045F-39D4B21DE39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A5DDCD23-060F-4ABC-460F-77D749FE647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19A43A40-1D37-5192-61C8-F269ADB03D1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B455B94-73A0-B3C6-6E21-CBFF94EFB4E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88416EE0-FC02-E1DF-6BEB-CB8A1122095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D1247887-195B-A7C6-EF60-C550B38E0CDB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0C9DE0C-AB68-F96F-305D-F66E5CA5E0C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BBD00C0-1E8D-D050-60CC-805A282CB14C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5BCB941A-825F-D181-62FE-5EF70B7A31DC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08D177F6-5634-692F-FCE1-0E259F9FB582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DC6F3C4-110E-72D3-120A-665E2A92299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C5A0349-D728-6836-8C5A-5951529A76FD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3366E587-17EA-3B7B-8408-EB816D01079D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B712D0B1-008D-7BC2-FF06-DA998611280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2642ECE4-F3E5-CFCF-3002-7D9DDEB92A8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19D0503B-3408-6764-D1C4-09CDCEBC188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FC71A5F9-D677-FF1B-28E7-E32FE3B1F2B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C3CF0B9-B94F-33D8-7029-A83D8AE3D0C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E23D982D-F4A8-5BCF-A952-A51BA1AB7F42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28489123-E4C5-1460-1F2D-0520D00BBBC6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3201C342-CC6F-5868-6632-EA66EA385FF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AD6C6371-C845-6D25-99BA-6B93B511611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33262A4-3931-2CAC-2E69-5560EAB901C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E3FAE700-F529-D2F0-DA26-ABD45AA1A7C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71B26BF7-9B6A-318E-A244-F937837E05D8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4DBFE6C4-A7F7-6EB1-5BA3-340AAA4D1627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C3C57E25-CA15-1DBA-4FC7-47391E6E59E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8F95C076-A806-A2D6-21D7-B5DB5920D3D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E223EC21-9DD4-8B62-39AA-9BF37BCA48C4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0A963E08-052B-5DFE-A1EC-708E45060B2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0739C04A-96ED-E801-6C7E-119371B20556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47A7742-7175-9825-5E3D-4227C94E4EB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5A1B39E-614E-975C-60B2-2677AF8C894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3A722C3A-7D90-0D76-DDC3-90D2CCB4EB2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8B59C407-6290-A85F-0633-4A533A47452E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DFA3CFA-9EE2-F1F8-64C0-8F801008854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6D54A0B-F7D5-EE6D-9A9E-24785ED1CAA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9861C42-CFFF-9D2E-3FB7-C1BF4DA8BE64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912E1157-20AA-B79E-C9AD-2A654F833DE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A2984937-F07A-C3A1-31EE-856F1EBC5C4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E4334DBB-1120-559F-9D11-3D5932D65F1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46421101-7F1A-DE24-69C2-8DDDB529ACE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221FCC61-F9FF-5F8D-AEFD-FEA2F8CD96F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10" name="Flèche : bas 209">
            <a:extLst>
              <a:ext uri="{FF2B5EF4-FFF2-40B4-BE49-F238E27FC236}">
                <a16:creationId xmlns:a16="http://schemas.microsoft.com/office/drawing/2014/main" id="{4F1237F7-A195-E637-A529-7DEBD570BEAA}"/>
              </a:ext>
            </a:extLst>
          </p:cNvPr>
          <p:cNvSpPr/>
          <p:nvPr/>
        </p:nvSpPr>
        <p:spPr>
          <a:xfrm>
            <a:off x="7677521" y="1188098"/>
            <a:ext cx="484632" cy="8089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Flèche : bas 210">
            <a:extLst>
              <a:ext uri="{FF2B5EF4-FFF2-40B4-BE49-F238E27FC236}">
                <a16:creationId xmlns:a16="http://schemas.microsoft.com/office/drawing/2014/main" id="{62E8E78D-FBAE-B7B3-4A67-FD55EBD32E1A}"/>
              </a:ext>
            </a:extLst>
          </p:cNvPr>
          <p:cNvSpPr/>
          <p:nvPr/>
        </p:nvSpPr>
        <p:spPr>
          <a:xfrm rot="3462751">
            <a:off x="7255047" y="954881"/>
            <a:ext cx="484632" cy="79050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Flèche : bas 211">
            <a:extLst>
              <a:ext uri="{FF2B5EF4-FFF2-40B4-BE49-F238E27FC236}">
                <a16:creationId xmlns:a16="http://schemas.microsoft.com/office/drawing/2014/main" id="{4412F4EF-950A-2FBE-CC2C-6FBAA17F5DDF}"/>
              </a:ext>
            </a:extLst>
          </p:cNvPr>
          <p:cNvSpPr/>
          <p:nvPr/>
        </p:nvSpPr>
        <p:spPr>
          <a:xfrm>
            <a:off x="9172108" y="1392248"/>
            <a:ext cx="484632" cy="757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Flèche : bas 212">
            <a:extLst>
              <a:ext uri="{FF2B5EF4-FFF2-40B4-BE49-F238E27FC236}">
                <a16:creationId xmlns:a16="http://schemas.microsoft.com/office/drawing/2014/main" id="{FBE696CF-38EE-07D4-E377-793631C804A6}"/>
              </a:ext>
            </a:extLst>
          </p:cNvPr>
          <p:cNvSpPr/>
          <p:nvPr/>
        </p:nvSpPr>
        <p:spPr>
          <a:xfrm rot="3655608">
            <a:off x="10307693" y="1396591"/>
            <a:ext cx="484632" cy="1216659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B7D4D4D-084C-DEC9-A0ED-4C3EA3DF582D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BD9901A7-076A-68F4-E565-FFE6CDBE0D3A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DA804B95-A24D-BED6-D7BD-50A14B05219D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26F6EC2-C303-DDEE-ADF0-FB075EC8B9DC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D22CE55-8759-5DFC-96AB-AFDF086DBCF9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F8F49EF5-688D-EE88-CB76-182932BDFC99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ACA0A296-8731-57E6-646B-310D5522C4D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62B40C76-01B4-D76E-C1FC-353F7D365944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918E3777-464F-325A-9AE9-518F5E01A141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B9F0357F-EC03-A978-7A7B-5E5503D4B640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lèche : bas 224">
            <a:extLst>
              <a:ext uri="{FF2B5EF4-FFF2-40B4-BE49-F238E27FC236}">
                <a16:creationId xmlns:a16="http://schemas.microsoft.com/office/drawing/2014/main" id="{D76E67C0-AA49-185B-0EFF-FF2055A571F7}"/>
              </a:ext>
            </a:extLst>
          </p:cNvPr>
          <p:cNvSpPr/>
          <p:nvPr/>
        </p:nvSpPr>
        <p:spPr>
          <a:xfrm rot="4949068">
            <a:off x="10187846" y="2759375"/>
            <a:ext cx="484632" cy="1216659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34A1D-D32E-E49C-456D-455AE0675DE9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212899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CC668-1DD1-1455-7771-0166045B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B9EDB2-D213-D8D9-0541-164639C8A2A8}"/>
              </a:ext>
            </a:extLst>
          </p:cNvPr>
          <p:cNvSpPr/>
          <p:nvPr/>
        </p:nvSpPr>
        <p:spPr>
          <a:xfrm>
            <a:off x="91428" y="107186"/>
            <a:ext cx="4804266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1644-1691-1759 : Expansion maximale de la Chine des Qing : Au nord, protectorat des Mongols orientaux ; …</a:t>
            </a:r>
          </a:p>
          <a:p>
            <a:endParaRPr lang="fr-FR" sz="1700" dirty="0"/>
          </a:p>
          <a:p>
            <a:r>
              <a:rPr lang="fr-FR" sz="1700" dirty="0"/>
              <a:t>b) Au nord-ouest</a:t>
            </a:r>
          </a:p>
          <a:p>
            <a:r>
              <a:rPr lang="fr-FR" sz="1700" dirty="0"/>
              <a:t>Les </a:t>
            </a:r>
            <a:r>
              <a:rPr lang="fr-FR" sz="1700" dirty="0" err="1"/>
              <a:t>Dzoungares</a:t>
            </a:r>
            <a:r>
              <a:rPr lang="fr-FR" sz="1700" dirty="0"/>
              <a:t>, Mongols occidentaux</a:t>
            </a:r>
          </a:p>
          <a:p>
            <a:r>
              <a:rPr lang="fr-FR" sz="1700" dirty="0"/>
              <a:t>Puissante confédération de tribus depuis 1634</a:t>
            </a:r>
          </a:p>
          <a:p>
            <a:r>
              <a:rPr lang="fr-FR" sz="1700" dirty="0"/>
              <a:t>Ils menacent l’ensemble de leurs voisins…</a:t>
            </a:r>
          </a:p>
          <a:p>
            <a:endParaRPr lang="fr-FR" sz="1700" dirty="0"/>
          </a:p>
          <a:p>
            <a:r>
              <a:rPr lang="fr-FR" sz="1700" dirty="0"/>
              <a:t>*1688-90 : Ils attaquent les Mongols orientaux</a:t>
            </a:r>
          </a:p>
          <a:p>
            <a:r>
              <a:rPr lang="fr-FR" sz="1500" dirty="0"/>
              <a:t>NB : Qui se placent sous la protection de la Chine en 1691</a:t>
            </a:r>
          </a:p>
          <a:p>
            <a:endParaRPr lang="fr-FR" sz="1700" dirty="0"/>
          </a:p>
          <a:p>
            <a:r>
              <a:rPr lang="fr-FR" sz="1700" dirty="0"/>
              <a:t>*1677-1705 : Ils conquièrent </a:t>
            </a:r>
            <a:r>
              <a:rPr lang="fr-FR" sz="1600" dirty="0"/>
              <a:t>la </a:t>
            </a:r>
            <a:r>
              <a:rPr lang="fr-FR" sz="1600" dirty="0" err="1"/>
              <a:t>Kachgarie</a:t>
            </a:r>
            <a:r>
              <a:rPr lang="fr-FR" sz="1600" dirty="0"/>
              <a:t> musulmane</a:t>
            </a:r>
          </a:p>
          <a:p>
            <a:r>
              <a:rPr lang="fr-FR" sz="1700" u="sng" dirty="0"/>
              <a:t>Mettant fin au dernier Etat </a:t>
            </a:r>
            <a:r>
              <a:rPr lang="fr-FR" sz="1700" i="1" u="sng" dirty="0" err="1"/>
              <a:t>djaghataïde</a:t>
            </a:r>
            <a:r>
              <a:rPr lang="fr-FR" sz="1700" dirty="0"/>
              <a:t> (1514)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*1709-14 : A l’ouest, ils attaquent les Kazakhs</a:t>
            </a:r>
          </a:p>
          <a:p>
            <a:r>
              <a:rPr lang="fr-FR" sz="1700" dirty="0"/>
              <a:t>Qui font appel aux Russes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*1710 : Au sud, ils menacent le Tibet</a:t>
            </a:r>
          </a:p>
          <a:p>
            <a:endParaRPr lang="fr-FR" sz="1700" dirty="0"/>
          </a:p>
          <a:p>
            <a:r>
              <a:rPr lang="fr-FR" sz="1700" dirty="0"/>
              <a:t>*1710 : Pour les Qing de Chine…</a:t>
            </a:r>
          </a:p>
          <a:p>
            <a:r>
              <a:rPr lang="fr-FR" sz="1700" dirty="0"/>
              <a:t>Mettre fin à la menace de la steppe </a:t>
            </a:r>
            <a:r>
              <a:rPr lang="fr-FR" sz="1600" dirty="0"/>
              <a:t>en la conquérant</a:t>
            </a:r>
            <a:r>
              <a:rPr lang="fr-FR" sz="1700" dirty="0"/>
              <a:t> En trois temps…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1622629E-7D92-A5F7-684B-472371D95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3C1AD29A-3AEA-8D79-A2D2-7C98D87B256A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77FD9A3-3A34-ADFF-F73E-8F59EB409A14}"/>
              </a:ext>
            </a:extLst>
          </p:cNvPr>
          <p:cNvSpPr/>
          <p:nvPr/>
        </p:nvSpPr>
        <p:spPr>
          <a:xfrm rot="3769130">
            <a:off x="9811797" y="1535736"/>
            <a:ext cx="1006092" cy="11261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A654728-5A16-BA7E-7458-CC65056DC7D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BF52824-DE9B-27C2-8AA6-24B9068A7357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0BB94FF-48C5-98AD-32BC-C35C71256221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B512C36-84F8-2D16-FA95-7C74038798AE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5AECF257-CAD1-1CAC-C41D-DFB09C12EE8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BB8D236-7223-05F8-6E9D-2CE57A450FD1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A2CB30F-253F-6E88-D079-B608393CDF1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9740DA4-CFED-AD44-F211-A330D59B5DA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30FE3B6-7C27-2DDE-7356-11B67386A8E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33028AC-EDCE-FE67-A0FD-BBB61914204B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A8F141F6-FC60-DD8C-1793-E58D9B1334B1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DECAF540-8128-C4E5-2AC5-7C8E764F25C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D5707EE-2CFD-C289-5949-39E2521C2E8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B897327-C84A-8989-810C-8E06C8B26007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236E4AE-AE29-2BE5-4CBC-ACC79EE955BE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7EC480A-E7B5-859B-A077-D9DC928C895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D60205A-EA69-F540-1F47-D854A6D8630C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F7F85E92-D674-FD36-3566-347ADB83469D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5D046DB6-61B0-43DD-3AFA-02AFA4E10BF0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A5FF6BF-436F-A541-9C4E-26102A4FB5A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9C1A89B-F1B4-8FD7-FB15-B019937DC637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ED96F73-718A-F370-24C9-B116FFF3B81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465095D0-63B0-050A-F71B-204CC8AFE57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81A8DE56-C302-37DE-2FD4-08BF8A0F79B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E228AB3D-FC15-03CF-F7B0-60BF17AB2000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A93ADE11-33DF-1FE6-CAFF-20E9ECE2427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6BA022D-2904-954D-EEED-ED192DE4EA19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BCE4DA1-CC52-DD51-4FE3-2990515BFD31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C45187C3-14DA-80D4-F598-816FDB08B717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EB2783D-4A65-122D-09FA-E4EC93BAB30C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D118549-0283-F387-6514-D02CDD36BB4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1227E10E-0D97-8ECB-75AF-34E5BB8120A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9D7108BE-DA73-3981-31F2-318640E7FEA2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D041B30-E21B-83B9-961F-D57D9ACE094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AE965C8D-270B-658D-F159-674316EBAA3E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AB99F39B-8564-5B4B-450A-56E1B99A925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1DB4A5A2-B9B2-4A3E-FB03-7DF35B374AB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439904BE-555A-D497-8138-B808B903F8F5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6DB80C8A-C0EB-F900-804C-A76A9E991D5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49DE1C4-739C-0340-1695-E839D0F07BF2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7751CDF1-05B0-E894-F4FC-CBAE6D66D27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EC5C040-429E-39F7-CBDA-95A1D5CA687B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A721183-A2B7-2B9F-DE60-5230E9ABB552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4D3AF02-12E2-BA00-15CD-D140D953A802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52F08BD-46DD-6DEE-0AF4-D9C55AD7FEE3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65DCF141-EF5F-EB6D-865F-2757C4AEA2FF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0C5ECEFA-783F-F6D0-669F-58B1573BD626}"/>
              </a:ext>
            </a:extLst>
          </p:cNvPr>
          <p:cNvCxnSpPr>
            <a:cxnSpLocks/>
          </p:cNvCxnSpPr>
          <p:nvPr/>
        </p:nvCxnSpPr>
        <p:spPr>
          <a:xfrm>
            <a:off x="11490101" y="1401271"/>
            <a:ext cx="315819" cy="4827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A4CEFEC9-A1F6-A6A8-CD30-52995A16B90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C6EA557-5787-535F-57BF-7DD6101F98DC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0D156DDD-6517-7EEE-48E4-53DD2CE2CC20}"/>
              </a:ext>
            </a:extLst>
          </p:cNvPr>
          <p:cNvCxnSpPr>
            <a:cxnSpLocks/>
          </p:cNvCxnSpPr>
          <p:nvPr/>
        </p:nvCxnSpPr>
        <p:spPr>
          <a:xfrm flipH="1">
            <a:off x="9642689" y="1768264"/>
            <a:ext cx="611300" cy="2173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17BB9D67-DACF-AA33-596F-74B4CFC7566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0E9D6F42-9F7A-30DC-BF87-3EAB555BDE7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921F2466-3342-FF7F-A987-EB871235A48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96D07FF7-FA65-C050-FA7B-72C3953E750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76DF2A6B-A950-0184-88AD-FC9F3D42C64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359F1161-0C1E-7110-821F-50A178D5B82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EF5D3C73-8F6B-E79D-9568-2CD4FDEC276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7CB4A8A0-2922-9759-9211-5F66936F066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F5A3801-1C8F-4BEC-0452-3261E1A15C68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FE581D0-B12C-FFCC-5D4B-1F6539374352}"/>
              </a:ext>
            </a:extLst>
          </p:cNvPr>
          <p:cNvSpPr/>
          <p:nvPr/>
        </p:nvSpPr>
        <p:spPr>
          <a:xfrm>
            <a:off x="3621065" y="1128245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F0ED041-3A6C-8027-348C-32D4E1E7DC01}"/>
              </a:ext>
            </a:extLst>
          </p:cNvPr>
          <p:cNvSpPr/>
          <p:nvPr/>
        </p:nvSpPr>
        <p:spPr>
          <a:xfrm>
            <a:off x="4315769" y="314829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CA8570C-5969-6F7F-54B2-E46FDF507692}"/>
              </a:ext>
            </a:extLst>
          </p:cNvPr>
          <p:cNvSpPr/>
          <p:nvPr/>
        </p:nvSpPr>
        <p:spPr>
          <a:xfrm>
            <a:off x="4236015" y="36766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A6E114-FFAC-E80D-9DB3-8F6BFCF6DD0E}"/>
              </a:ext>
            </a:extLst>
          </p:cNvPr>
          <p:cNvSpPr/>
          <p:nvPr/>
        </p:nvSpPr>
        <p:spPr>
          <a:xfrm>
            <a:off x="3497551" y="4455091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1860889-DC18-E4F4-053A-39AA440D618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91033-571C-C823-87FB-402C762B8D8B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7EA74-AAB0-14C8-05BA-7C2243AB8B3A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E1083D-856C-3BD2-BF8C-8AFB20283EB0}"/>
              </a:ext>
            </a:extLst>
          </p:cNvPr>
          <p:cNvSpPr/>
          <p:nvPr/>
        </p:nvSpPr>
        <p:spPr>
          <a:xfrm>
            <a:off x="10040139" y="1318731"/>
            <a:ext cx="1124424" cy="25733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71F537-A512-EE5C-930C-C3DA436B2AC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107F8AB-D26A-9248-1A14-9FC6D1C9846B}"/>
              </a:ext>
            </a:extLst>
          </p:cNvPr>
          <p:cNvCxnSpPr>
            <a:cxnSpLocks/>
            <a:endCxn id="143" idx="1"/>
          </p:cNvCxnSpPr>
          <p:nvPr/>
        </p:nvCxnSpPr>
        <p:spPr>
          <a:xfrm>
            <a:off x="10287741" y="1778973"/>
            <a:ext cx="851902" cy="8966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7D5870C-4D97-4C39-B279-38C3B9215F90}"/>
              </a:ext>
            </a:extLst>
          </p:cNvPr>
          <p:cNvCxnSpPr>
            <a:cxnSpLocks/>
          </p:cNvCxnSpPr>
          <p:nvPr/>
        </p:nvCxnSpPr>
        <p:spPr>
          <a:xfrm flipV="1">
            <a:off x="10287741" y="1401271"/>
            <a:ext cx="1007512" cy="3669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85CCBE2-A8C5-C291-4E7E-10B5BBD52EF2}"/>
              </a:ext>
            </a:extLst>
          </p:cNvPr>
          <p:cNvCxnSpPr>
            <a:cxnSpLocks/>
            <a:endCxn id="136" idx="0"/>
          </p:cNvCxnSpPr>
          <p:nvPr/>
        </p:nvCxnSpPr>
        <p:spPr>
          <a:xfrm flipH="1">
            <a:off x="10253989" y="1641400"/>
            <a:ext cx="33752" cy="6355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BF8257F-BB80-B2B8-4CD4-A728C11B198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EEE4FB7-5F07-00F8-7216-44458245B0B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568D224-016C-4F14-3F63-B2E0BC7B78A0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27EE3F-5C44-4C5D-B569-D93CD9B5C54D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A34D7F-22A8-4F04-F30A-E1754BFEFD47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7DD3F-6F84-3227-3F12-20A46E0B3D71}"/>
              </a:ext>
            </a:extLst>
          </p:cNvPr>
          <p:cNvSpPr/>
          <p:nvPr/>
        </p:nvSpPr>
        <p:spPr>
          <a:xfrm>
            <a:off x="11037089" y="1967053"/>
            <a:ext cx="1105952" cy="45789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1691-1759</a:t>
            </a:r>
          </a:p>
        </p:txBody>
      </p:sp>
      <p:pic>
        <p:nvPicPr>
          <p:cNvPr id="25" name="Picture 2" descr="C:\Users\Christophe\Pictures\My Scans\2016-02 (févr.)\scan0003.jpg">
            <a:extLst>
              <a:ext uri="{FF2B5EF4-FFF2-40B4-BE49-F238E27FC236}">
                <a16:creationId xmlns:a16="http://schemas.microsoft.com/office/drawing/2014/main" id="{446A45C9-568E-49DD-932F-3B307BAA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7" y="3631417"/>
            <a:ext cx="3343869" cy="31186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4629315D-53C0-FDBB-63E5-A3A2AD9E1C57}"/>
              </a:ext>
            </a:extLst>
          </p:cNvPr>
          <p:cNvSpPr/>
          <p:nvPr/>
        </p:nvSpPr>
        <p:spPr>
          <a:xfrm>
            <a:off x="5727413" y="53004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4C9C89B-DAA8-A677-2139-FA6A2B82A1FC}"/>
              </a:ext>
            </a:extLst>
          </p:cNvPr>
          <p:cNvSpPr/>
          <p:nvPr/>
        </p:nvSpPr>
        <p:spPr>
          <a:xfrm>
            <a:off x="5271979" y="461710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608280A-5E0F-39CD-F96C-F1FD43491A48}"/>
              </a:ext>
            </a:extLst>
          </p:cNvPr>
          <p:cNvCxnSpPr>
            <a:cxnSpLocks/>
          </p:cNvCxnSpPr>
          <p:nvPr/>
        </p:nvCxnSpPr>
        <p:spPr>
          <a:xfrm>
            <a:off x="5572857" y="4272211"/>
            <a:ext cx="1017209" cy="706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99F3307-F419-955E-D2D8-2AC43C4AB677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5409758" y="4272211"/>
            <a:ext cx="137779" cy="3448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3E7DDC4-5595-6207-D057-F7662A6372E2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5547537" y="4145346"/>
            <a:ext cx="317655" cy="11551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7F63FF5-A822-E470-A5FD-C1870CE82947}"/>
              </a:ext>
            </a:extLst>
          </p:cNvPr>
          <p:cNvCxnSpPr>
            <a:cxnSpLocks/>
          </p:cNvCxnSpPr>
          <p:nvPr/>
        </p:nvCxnSpPr>
        <p:spPr>
          <a:xfrm flipH="1" flipV="1">
            <a:off x="5293360" y="4057504"/>
            <a:ext cx="351601" cy="3044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5764B46E-E7B9-E371-5557-C8CBDF1D26B4}"/>
              </a:ext>
            </a:extLst>
          </p:cNvPr>
          <p:cNvSpPr/>
          <p:nvPr/>
        </p:nvSpPr>
        <p:spPr>
          <a:xfrm>
            <a:off x="5409758" y="414534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88DC31E-C17A-9507-0AF6-59AE43AA8831}"/>
              </a:ext>
            </a:extLst>
          </p:cNvPr>
          <p:cNvSpPr/>
          <p:nvPr/>
        </p:nvSpPr>
        <p:spPr>
          <a:xfrm>
            <a:off x="5088781" y="370455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615C1-7F56-48B3-8767-23B7479C6F1F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3104B3B-D538-2808-B267-0FC41F256194}"/>
              </a:ext>
            </a:extLst>
          </p:cNvPr>
          <p:cNvCxnSpPr>
            <a:cxnSpLocks/>
          </p:cNvCxnSpPr>
          <p:nvPr/>
        </p:nvCxnSpPr>
        <p:spPr>
          <a:xfrm>
            <a:off x="6705473" y="4347669"/>
            <a:ext cx="516723" cy="551939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BB7DAC0-B573-C060-E1C8-35F58EF447BA}"/>
              </a:ext>
            </a:extLst>
          </p:cNvPr>
          <p:cNvSpPr/>
          <p:nvPr/>
        </p:nvSpPr>
        <p:spPr>
          <a:xfrm>
            <a:off x="7088420" y="4749272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92439-F24B-E8CC-6AC8-4B0206DC9457}"/>
              </a:ext>
            </a:extLst>
          </p:cNvPr>
          <p:cNvSpPr/>
          <p:nvPr/>
        </p:nvSpPr>
        <p:spPr>
          <a:xfrm>
            <a:off x="6552933" y="40321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F051420-61F5-D8EE-1400-DCB1F87A9530}"/>
              </a:ext>
            </a:extLst>
          </p:cNvPr>
          <p:cNvSpPr/>
          <p:nvPr/>
        </p:nvSpPr>
        <p:spPr>
          <a:xfrm>
            <a:off x="7189108" y="45167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93D903-F515-F60A-AAC7-06FC724B46E3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6705473" y="4348480"/>
            <a:ext cx="483635" cy="2427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463AF721-B651-138B-96A5-A490CFB25443}"/>
              </a:ext>
            </a:extLst>
          </p:cNvPr>
          <p:cNvSpPr/>
          <p:nvPr/>
        </p:nvSpPr>
        <p:spPr>
          <a:xfrm>
            <a:off x="6590066" y="421595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62E1881-A270-A16A-C1F2-3BF64D9F24C9}"/>
              </a:ext>
            </a:extLst>
          </p:cNvPr>
          <p:cNvCxnSpPr>
            <a:cxnSpLocks/>
          </p:cNvCxnSpPr>
          <p:nvPr/>
        </p:nvCxnSpPr>
        <p:spPr>
          <a:xfrm>
            <a:off x="11419286" y="1318731"/>
            <a:ext cx="528416" cy="1196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973E3B35-807E-FD81-031E-57A3531F082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A6A0319-600E-4B3A-9344-011D74B9F644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</p:spTree>
    <p:extLst>
      <p:ext uri="{BB962C8B-B14F-4D97-AF65-F5344CB8AC3E}">
        <p14:creationId xmlns:p14="http://schemas.microsoft.com/office/powerpoint/2010/main" val="52771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CEB5F-2F82-B657-C685-2DB89A0C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94CBD5C-EDD1-90D0-E016-36A26009A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97680766-D1B8-DECF-F415-6EF6A6E3711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461DC5E-1466-8F4D-7B31-829C8DA72F37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70C3383-4B4A-7B2D-F26A-133ABA0678B4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34A111-0F8C-6DB0-D782-7C11B98AFC4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B238A4E-35D0-09B3-C639-2B1A792DA56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575A863-A0D6-B577-97ED-0F02A1981A67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CB60D68-7715-6610-72A8-C5946D928A3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CBDB11F-EECC-F1B0-9374-8EE228865F0F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6793A00-C73E-DC74-47AE-1CD4C1D45422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6913319-3D84-F9FB-4859-EFFE6FCFFBA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DEC53324-01AD-E2DE-A12B-DEA9DF0CF43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D534B41-8049-1E04-DA30-9600A3255A6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9D71F0A-7BD1-977B-15B6-B5DE0EE9148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59F4195-6C54-A35B-8C57-8A5310E0851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AAEC108-8348-9457-8977-B7DC6F95084D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BF96C46-456C-2F82-2729-BD56D72E9DE5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1F9E970-F088-ED46-998B-46A8F92AC1A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A5A3733-C505-47F7-5096-14C3503617B1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B2904C43-CF75-7C8E-1DB8-D9F7C7356AC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C1AC0CD-B651-925E-6041-18339C327DC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5F071C3-6DAD-390E-A21D-2C69E867240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A4A429DF-DF96-75DE-D402-91C0D54DE469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6170FC7-271F-357C-57A5-3DD496EDC1B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17669A4B-DABC-71E0-7192-56281D1EBE0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4B0ACD27-E9EE-B8F3-D9B4-EED42CD8DAA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8E1CA14C-0F84-9BBC-07D9-0104422B1F9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49675F66-C76B-62B4-F99D-E0273B52252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60C68956-498A-6F5C-54CE-833987371C63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8684B166-88D5-277F-382B-B3228366F51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0600FB2-E46B-59D0-CBC6-7D775791FD1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4E3D344-3ABD-9A27-438A-4DADBDFF1B37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9C8741F-BEEA-EA8E-4A00-2FF479D48EC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D5BE5886-4CDF-31E5-B099-B3FC67F49B8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AF6D194-0580-7602-9555-E9AEFC39FEA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0B679FBC-C338-A7C6-02F7-291CDE2D7CD5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01D342FC-8893-0DB4-3F82-DC07A22A8F9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B9B96E3-008A-7C41-1EA1-D071438E207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807DD6B1-1C6E-8DC1-5A61-72435BB2D15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9D4768FD-13E2-7FD4-F989-AD978B65B18D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1A63D00E-95B5-4833-2F31-24B8D300671F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044F1155-DBEF-EA94-7F92-05F2D79FD5F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C305DF1-D4A6-4815-7447-A14AB76D514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C1098468-110E-19D2-8115-A44B0098E37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8E0A972-BA1D-20F9-4927-54606B01B21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D1C428CA-20BE-C720-AD68-27E19D83E5C7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B11334CC-2CFE-BF9D-596F-19BEBDB254C5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EF43AB8D-4D9F-4FBD-F9FA-FE0535736BF5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84F8919-5592-0CE4-ED01-3AF5E7A2387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CAD24E0-2A9F-D246-6A95-701D2647025E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0A75DDA5-9128-9D12-9966-2728B39CB18B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DC5B8FD-0CCB-730B-98EE-11382F4B565B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F65C71B7-A6BF-D2EB-C15A-21D18BB91CB0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C4540B4C-4B2F-B739-BE8C-413203EE2C20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ABE30A6F-C571-DFBD-AB20-0797D38713E8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49439D32-ED75-B851-59F0-CEEBE8BF6B73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51E4533F-CDC0-FB82-DCA1-ABB56007FC40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66626C3-6CD0-0BF4-75BE-F5F88DC9749C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D392F9D-F1E7-8FA1-3A9E-0FAA1CD54131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CC319FC-781C-6EDE-EEB2-208A7BF440E1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4CAB5EDF-1AAC-C7F9-8532-65139B8E058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2278AAF-2618-635D-E19B-5F737F0EC86C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407C6A8A-AFB9-F142-016A-8CD00A594B0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17B8FF00-E628-F6CC-FED0-29D39D60430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F78541DA-7A6B-48A2-AB37-EC0274A34FC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F8A1625B-2574-DEF0-DBC1-67742C74F4BC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C0374A99-E3FA-71B0-DD08-E96C9805575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CCF7E76F-2DB8-7C51-38CE-6B00B438FFB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0C390C4B-6C2B-628E-8C63-63E20C4CA39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F76276F4-E3AB-5818-6AB8-F88F893524D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B712828E-831B-3678-799D-96633309F088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F0CA6430-3F81-6BAC-37AD-B6D11FC3E164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482750-248C-73F0-4E9A-DC7DBBD5231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AAE42E-9240-8C9B-A4DD-32048AECB48A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9AA78EA-FB12-6522-8021-7E35C851C953}"/>
              </a:ext>
            </a:extLst>
          </p:cNvPr>
          <p:cNvSpPr/>
          <p:nvPr/>
        </p:nvSpPr>
        <p:spPr>
          <a:xfrm rot="3769130">
            <a:off x="9811797" y="1535736"/>
            <a:ext cx="1006092" cy="112611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C5F6428-03A5-CD4E-103F-5C58755B29F6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76B4C28-CD0D-2F24-DC0A-77F86436E28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pic>
        <p:nvPicPr>
          <p:cNvPr id="1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58B62DD-FE85-217E-427E-423E350AE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19" t="29255" r="19974" b="51724"/>
          <a:stretch>
            <a:fillRect/>
          </a:stretch>
        </p:blipFill>
        <p:spPr bwMode="auto">
          <a:xfrm>
            <a:off x="9570363" y="4475858"/>
            <a:ext cx="2454128" cy="22871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784FB6F2-17EC-CEDE-7CC8-FFE9FE1EF3D4}"/>
              </a:ext>
            </a:extLst>
          </p:cNvPr>
          <p:cNvSpPr/>
          <p:nvPr/>
        </p:nvSpPr>
        <p:spPr>
          <a:xfrm>
            <a:off x="10660183" y="519436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969B16E-2A4C-4E22-881D-D5D70D8A1208}"/>
              </a:ext>
            </a:extLst>
          </p:cNvPr>
          <p:cNvSpPr/>
          <p:nvPr/>
        </p:nvSpPr>
        <p:spPr>
          <a:xfrm>
            <a:off x="9807298" y="49490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FC20FE7-55BD-3161-5613-6ADFFF4F158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86877-F47C-EE93-0467-0EA00C312C5E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E1C846-DBF8-09E5-804C-F2517BB15764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62EC3D-12F4-C32D-24A9-0E623094239B}"/>
              </a:ext>
            </a:extLst>
          </p:cNvPr>
          <p:cNvSpPr/>
          <p:nvPr/>
        </p:nvSpPr>
        <p:spPr>
          <a:xfrm>
            <a:off x="10040139" y="1318731"/>
            <a:ext cx="1124424" cy="257332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362ADA-A6F8-290C-C8AE-F0AAE96D42AF}"/>
              </a:ext>
            </a:extLst>
          </p:cNvPr>
          <p:cNvSpPr/>
          <p:nvPr/>
        </p:nvSpPr>
        <p:spPr>
          <a:xfrm>
            <a:off x="10129479" y="608687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7A1BAC-2432-1043-468A-34DC4F38D906}"/>
              </a:ext>
            </a:extLst>
          </p:cNvPr>
          <p:cNvSpPr/>
          <p:nvPr/>
        </p:nvSpPr>
        <p:spPr>
          <a:xfrm>
            <a:off x="9995987" y="5221549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5F0F02F-23AC-94DA-5C4E-3E77B8049F46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4C0302-2261-E0FA-4CEF-FB005A9B7668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313BD4-77B2-CC73-5507-61769B309C29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BDF82B-4A34-E839-8792-AF43ABB62358}"/>
              </a:ext>
            </a:extLst>
          </p:cNvPr>
          <p:cNvSpPr/>
          <p:nvPr/>
        </p:nvSpPr>
        <p:spPr>
          <a:xfrm>
            <a:off x="11037089" y="1967053"/>
            <a:ext cx="1105952" cy="45789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B68244-0B8F-DD0C-4C25-DC86646FE272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3" name="Picture 2" descr="C:\Users\Christophe\Pictures\My Scans\2016-02 (févr.)\scan0003.jpg">
            <a:extLst>
              <a:ext uri="{FF2B5EF4-FFF2-40B4-BE49-F238E27FC236}">
                <a16:creationId xmlns:a16="http://schemas.microsoft.com/office/drawing/2014/main" id="{5731B53E-9FB6-F3AA-2643-BC186E21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7" y="3631417"/>
            <a:ext cx="3343869" cy="31186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2A0D4B7B-78D8-C1FB-77D4-9E4B822F6F2E}"/>
              </a:ext>
            </a:extLst>
          </p:cNvPr>
          <p:cNvSpPr/>
          <p:nvPr/>
        </p:nvSpPr>
        <p:spPr>
          <a:xfrm>
            <a:off x="5727413" y="53004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1ABE726-DBE0-A45C-3207-102537E90D62}"/>
              </a:ext>
            </a:extLst>
          </p:cNvPr>
          <p:cNvSpPr/>
          <p:nvPr/>
        </p:nvSpPr>
        <p:spPr>
          <a:xfrm>
            <a:off x="5271979" y="461710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F14A3C6-7ACC-BD6D-93F8-949EEBD2405D}"/>
              </a:ext>
            </a:extLst>
          </p:cNvPr>
          <p:cNvCxnSpPr>
            <a:cxnSpLocks/>
          </p:cNvCxnSpPr>
          <p:nvPr/>
        </p:nvCxnSpPr>
        <p:spPr>
          <a:xfrm>
            <a:off x="6705473" y="4347669"/>
            <a:ext cx="516723" cy="551939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669F584F-9089-5B60-2E15-C0D80FC82A46}"/>
              </a:ext>
            </a:extLst>
          </p:cNvPr>
          <p:cNvSpPr/>
          <p:nvPr/>
        </p:nvSpPr>
        <p:spPr>
          <a:xfrm>
            <a:off x="6590066" y="421595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14B474-A1CD-A57B-D096-A63420C746CC}"/>
              </a:ext>
            </a:extLst>
          </p:cNvPr>
          <p:cNvSpPr/>
          <p:nvPr/>
        </p:nvSpPr>
        <p:spPr>
          <a:xfrm>
            <a:off x="6552933" y="40321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FEA9382-063B-EDB8-185F-6997967D2BCD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409758" y="4272211"/>
            <a:ext cx="137779" cy="3448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9F0DB49-B086-9F18-37FB-9C2D2CEFE48C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547537" y="4145346"/>
            <a:ext cx="317655" cy="11551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C875B416-D733-DA17-87F9-B36DD5E7671C}"/>
              </a:ext>
            </a:extLst>
          </p:cNvPr>
          <p:cNvSpPr/>
          <p:nvPr/>
        </p:nvSpPr>
        <p:spPr>
          <a:xfrm>
            <a:off x="5409758" y="414534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CC4B9CB-87F1-76E3-D124-B6FE2D575560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6002971" y="4876800"/>
            <a:ext cx="1192697" cy="550528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FCEADA4-6D3C-CDD8-F612-BDB9E7A9AB90}"/>
              </a:ext>
            </a:extLst>
          </p:cNvPr>
          <p:cNvCxnSpPr>
            <a:cxnSpLocks/>
            <a:endCxn id="46" idx="5"/>
          </p:cNvCxnSpPr>
          <p:nvPr/>
        </p:nvCxnSpPr>
        <p:spPr>
          <a:xfrm flipH="1" flipV="1">
            <a:off x="5644961" y="4361917"/>
            <a:ext cx="1550707" cy="504723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DD91719B-62EC-5C24-D5F1-B2141D0967BD}"/>
              </a:ext>
            </a:extLst>
          </p:cNvPr>
          <p:cNvSpPr/>
          <p:nvPr/>
        </p:nvSpPr>
        <p:spPr>
          <a:xfrm>
            <a:off x="7088420" y="4749272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494D59-B12C-08D7-4153-BE91A2E2AE7C}"/>
              </a:ext>
            </a:extLst>
          </p:cNvPr>
          <p:cNvSpPr/>
          <p:nvPr/>
        </p:nvSpPr>
        <p:spPr>
          <a:xfrm>
            <a:off x="6436679" y="4984075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02FB0FA-E857-A075-43A2-3BBCC57FF344}"/>
              </a:ext>
            </a:extLst>
          </p:cNvPr>
          <p:cNvSpPr/>
          <p:nvPr/>
        </p:nvSpPr>
        <p:spPr>
          <a:xfrm>
            <a:off x="6102235" y="4516776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8D8F62-07FF-79FA-6E18-8784DACF2113}"/>
              </a:ext>
            </a:extLst>
          </p:cNvPr>
          <p:cNvSpPr/>
          <p:nvPr/>
        </p:nvSpPr>
        <p:spPr>
          <a:xfrm>
            <a:off x="103878" y="73928"/>
            <a:ext cx="4824283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1644-1691-1759 : … Conquête et protectorat du Tibet ; A l’ouest, extermination des </a:t>
            </a:r>
            <a:r>
              <a:rPr lang="fr-FR" sz="1600" b="1" dirty="0" err="1"/>
              <a:t>Dzoungares</a:t>
            </a:r>
            <a:r>
              <a:rPr lang="fr-FR" sz="1600" b="1" dirty="0"/>
              <a:t>, Mongols occidentaux, et conquête chinoise du Turkestan oriental </a:t>
            </a:r>
          </a:p>
          <a:p>
            <a:endParaRPr lang="fr-FR" sz="1600" dirty="0"/>
          </a:p>
          <a:p>
            <a:r>
              <a:rPr lang="fr-FR" sz="1600" dirty="0"/>
              <a:t>a) 1717 : Les </a:t>
            </a:r>
            <a:r>
              <a:rPr lang="fr-FR" sz="1600" dirty="0" err="1"/>
              <a:t>Dzoungares</a:t>
            </a:r>
            <a:r>
              <a:rPr lang="fr-FR" sz="1600" dirty="0"/>
              <a:t> envahissent le Tibet</a:t>
            </a:r>
          </a:p>
          <a:p>
            <a:r>
              <a:rPr lang="fr-FR" sz="1600" dirty="0"/>
              <a:t>Et ils occupent Lhassa ; Réaction chinoise…</a:t>
            </a:r>
          </a:p>
          <a:p>
            <a:endParaRPr lang="fr-FR" sz="1600" dirty="0"/>
          </a:p>
          <a:p>
            <a:r>
              <a:rPr lang="fr-FR" sz="1600" dirty="0"/>
              <a:t>b) 1720 : Les Chinois chassent les </a:t>
            </a:r>
            <a:r>
              <a:rPr lang="fr-FR" sz="1600" dirty="0" err="1"/>
              <a:t>Dzoungares</a:t>
            </a:r>
            <a:r>
              <a:rPr lang="fr-FR" sz="1600" dirty="0"/>
              <a:t> du Tibet</a:t>
            </a:r>
          </a:p>
          <a:p>
            <a:r>
              <a:rPr lang="fr-FR" sz="1600" dirty="0"/>
              <a:t>Qui devient un protectorat</a:t>
            </a:r>
          </a:p>
          <a:p>
            <a:r>
              <a:rPr lang="fr-FR" sz="1600" dirty="0"/>
              <a:t>*1751 : Comme la Mongolie en 1691, le Tibet devient un protectorat chinois ; Protectorat qui sera renforcée en 1793 ; Avec notamment </a:t>
            </a:r>
            <a:r>
              <a:rPr lang="fr-FR" sz="1600" u="sng" dirty="0"/>
              <a:t>L’interdiction de l’accès du Tibet aux étrangers</a:t>
            </a:r>
            <a:r>
              <a:rPr lang="fr-FR" sz="1600" dirty="0"/>
              <a:t> ; Et enfin…</a:t>
            </a:r>
          </a:p>
          <a:p>
            <a:endParaRPr lang="fr-FR" sz="1600" dirty="0"/>
          </a:p>
          <a:p>
            <a:r>
              <a:rPr lang="fr-FR" sz="1600" dirty="0"/>
              <a:t>c) 1755-59 : Les Qing chinois lancent une conquête</a:t>
            </a:r>
          </a:p>
          <a:p>
            <a:r>
              <a:rPr lang="fr-FR" sz="1600" dirty="0"/>
              <a:t>Et une campagne d’extermination des </a:t>
            </a:r>
            <a:r>
              <a:rPr lang="fr-FR" sz="1600" dirty="0" err="1"/>
              <a:t>Dzoungares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*Les Chinois s’emparent de la </a:t>
            </a:r>
            <a:r>
              <a:rPr lang="fr-FR" sz="1600" dirty="0" err="1"/>
              <a:t>Kachgarie</a:t>
            </a:r>
            <a:r>
              <a:rPr lang="fr-FR" sz="1600" dirty="0"/>
              <a:t> et de Kachgar</a:t>
            </a:r>
          </a:p>
          <a:p>
            <a:endParaRPr lang="fr-FR" sz="1600" dirty="0"/>
          </a:p>
          <a:p>
            <a:r>
              <a:rPr lang="fr-FR" sz="1600" dirty="0"/>
              <a:t>*Plus au nord, ils s’emparent</a:t>
            </a:r>
          </a:p>
          <a:p>
            <a:r>
              <a:rPr lang="fr-FR" sz="1600" dirty="0"/>
              <a:t>De la capitale </a:t>
            </a:r>
            <a:r>
              <a:rPr lang="fr-FR" sz="1600" dirty="0" err="1"/>
              <a:t>dzoungare</a:t>
            </a:r>
            <a:r>
              <a:rPr lang="fr-FR" sz="1600" dirty="0"/>
              <a:t> </a:t>
            </a:r>
            <a:r>
              <a:rPr lang="fr-FR" sz="1600" dirty="0" err="1"/>
              <a:t>Ghulja</a:t>
            </a:r>
            <a:r>
              <a:rPr lang="fr-FR" sz="1600" dirty="0"/>
              <a:t> (Yining actuelle)</a:t>
            </a:r>
          </a:p>
          <a:p>
            <a:r>
              <a:rPr lang="fr-FR" sz="1600" dirty="0"/>
              <a:t>Et de la </a:t>
            </a:r>
            <a:r>
              <a:rPr lang="fr-FR" sz="1600" dirty="0" err="1"/>
              <a:t>Jetyssou</a:t>
            </a:r>
            <a:r>
              <a:rPr lang="fr-FR" sz="1600" dirty="0"/>
              <a:t>, jusqu’au lac Balkhach</a:t>
            </a:r>
          </a:p>
          <a:p>
            <a:r>
              <a:rPr lang="fr-FR" sz="1600" dirty="0"/>
              <a:t>NB : Et donc de terres kazakhes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CF0F5E4-863F-9F5F-25B7-75CF4D58EB54}"/>
              </a:ext>
            </a:extLst>
          </p:cNvPr>
          <p:cNvSpPr/>
          <p:nvPr/>
        </p:nvSpPr>
        <p:spPr>
          <a:xfrm>
            <a:off x="4720747" y="451605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BE482E4-8902-04DB-8360-5BAF6B7BA52B}"/>
              </a:ext>
            </a:extLst>
          </p:cNvPr>
          <p:cNvSpPr/>
          <p:nvPr/>
        </p:nvSpPr>
        <p:spPr>
          <a:xfrm>
            <a:off x="1511497" y="112874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F667A86-F3A5-58F4-5AE5-3E65AE97E142}"/>
              </a:ext>
            </a:extLst>
          </p:cNvPr>
          <p:cNvSpPr/>
          <p:nvPr/>
        </p:nvSpPr>
        <p:spPr>
          <a:xfrm>
            <a:off x="4002800" y="132434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30C6F2D-D487-97BE-12E1-4E3AD69472F8}"/>
              </a:ext>
            </a:extLst>
          </p:cNvPr>
          <p:cNvSpPr/>
          <p:nvPr/>
        </p:nvSpPr>
        <p:spPr>
          <a:xfrm>
            <a:off x="4219977" y="526693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3DA193C-8320-561C-8FE7-E8F0DCBA44F2}"/>
              </a:ext>
            </a:extLst>
          </p:cNvPr>
          <p:cNvSpPr/>
          <p:nvPr/>
        </p:nvSpPr>
        <p:spPr>
          <a:xfrm>
            <a:off x="3466903" y="55218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66D281-7D3B-FB00-8235-07F9AB480AF2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</p:spTree>
    <p:extLst>
      <p:ext uri="{BB962C8B-B14F-4D97-AF65-F5344CB8AC3E}">
        <p14:creationId xmlns:p14="http://schemas.microsoft.com/office/powerpoint/2010/main" val="167885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DA6C-F48B-DE12-8011-FF59EAAA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75E470-40AD-C6DE-FB2E-EC59EC6E4535}"/>
              </a:ext>
            </a:extLst>
          </p:cNvPr>
          <p:cNvSpPr/>
          <p:nvPr/>
        </p:nvSpPr>
        <p:spPr>
          <a:xfrm>
            <a:off x="103880" y="73928"/>
            <a:ext cx="4753106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1644-1691-1759 : … Conquête et protectorat du Tibet ; A l’ouest, extermination des </a:t>
            </a:r>
            <a:r>
              <a:rPr lang="fr-FR" sz="1600" b="1" dirty="0" err="1"/>
              <a:t>Dzoungares</a:t>
            </a:r>
            <a:r>
              <a:rPr lang="fr-FR" sz="1600" b="1" dirty="0"/>
              <a:t>, Mongols occidentaux, et conquête chinoise du Turkestan oriental </a:t>
            </a:r>
          </a:p>
          <a:p>
            <a:endParaRPr lang="fr-FR" sz="1600" dirty="0"/>
          </a:p>
          <a:p>
            <a:r>
              <a:rPr lang="fr-FR" sz="1600" dirty="0"/>
              <a:t>*1759 : Dzoungarie, </a:t>
            </a:r>
            <a:r>
              <a:rPr lang="fr-FR" sz="1600" dirty="0" err="1"/>
              <a:t>Kachgarie</a:t>
            </a:r>
            <a:r>
              <a:rPr lang="fr-FR" sz="1600" dirty="0"/>
              <a:t> et </a:t>
            </a:r>
            <a:r>
              <a:rPr lang="fr-FR" sz="1600" dirty="0" err="1"/>
              <a:t>Jetyssou</a:t>
            </a:r>
            <a:endParaRPr lang="fr-FR" sz="1600" dirty="0"/>
          </a:p>
          <a:p>
            <a:r>
              <a:rPr lang="fr-FR" sz="1600" dirty="0"/>
              <a:t>Peuplés de Ouïghours, de Kirghizes et de Kazakhs</a:t>
            </a:r>
          </a:p>
          <a:p>
            <a:r>
              <a:rPr lang="fr-FR" sz="1600" dirty="0"/>
              <a:t>Forment désormais le territoire militaire du Xinjiang</a:t>
            </a:r>
            <a:r>
              <a:rPr lang="fr-FR" sz="1600" i="1" dirty="0"/>
              <a:t> Nouvelles frontières</a:t>
            </a:r>
          </a:p>
          <a:p>
            <a:endParaRPr lang="fr-FR" sz="1600" dirty="0"/>
          </a:p>
          <a:p>
            <a:r>
              <a:rPr lang="fr-FR" sz="1600" dirty="0"/>
              <a:t>NB : Autre fruit de cette conquête</a:t>
            </a:r>
          </a:p>
          <a:p>
            <a:r>
              <a:rPr lang="fr-FR" sz="1600" dirty="0"/>
              <a:t>Le Qinghai, l’ex-Amdo tibétain</a:t>
            </a:r>
            <a:endParaRPr lang="fr-FR" sz="1600" i="1" dirty="0"/>
          </a:p>
          <a:p>
            <a:r>
              <a:rPr lang="fr-FR" sz="1600" dirty="0"/>
              <a:t>Également territoire militaire</a:t>
            </a:r>
          </a:p>
          <a:p>
            <a:r>
              <a:rPr lang="fr-FR" sz="1600" dirty="0"/>
              <a:t>NB : Trois régions du Tibet : Ü-Tsang, Amdo et </a:t>
            </a:r>
            <a:r>
              <a:rPr lang="fr-FR" sz="1600" dirty="0" err="1"/>
              <a:t>Kham</a:t>
            </a:r>
            <a:endParaRPr lang="fr-FR" sz="1600" dirty="0"/>
          </a:p>
          <a:p>
            <a:endParaRPr lang="fr-FR" sz="1600" u="sng" dirty="0"/>
          </a:p>
          <a:p>
            <a:r>
              <a:rPr lang="fr-FR" sz="1600" dirty="0"/>
              <a:t>*</a:t>
            </a:r>
            <a:r>
              <a:rPr lang="fr-FR" sz="1600" u="sng" dirty="0"/>
              <a:t>1759 : Expansion maximale de la Chine</a:t>
            </a:r>
          </a:p>
          <a:p>
            <a:r>
              <a:rPr lang="fr-FR" sz="1600" i="1" dirty="0"/>
              <a:t>Le rêve chinois millénaire réalisé</a:t>
            </a:r>
          </a:p>
          <a:p>
            <a:r>
              <a:rPr lang="fr-FR" sz="1600" dirty="0"/>
              <a:t>L’Asie centrale, J.P. Roux, p. 404</a:t>
            </a:r>
          </a:p>
          <a:p>
            <a:endParaRPr lang="fr-FR" sz="1600" dirty="0"/>
          </a:p>
          <a:p>
            <a:r>
              <a:rPr lang="fr-FR" sz="1600" dirty="0"/>
              <a:t>*Et dans le même temps…</a:t>
            </a:r>
          </a:p>
          <a:p>
            <a:r>
              <a:rPr lang="fr-FR" sz="1600" dirty="0"/>
              <a:t>*1765 : Au sud du Tibet, à partir du Bengale</a:t>
            </a:r>
          </a:p>
          <a:p>
            <a:r>
              <a:rPr lang="fr-FR" sz="1600" dirty="0"/>
              <a:t>Naissance de l’Empire britannique des Indes…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1F08E98-6C97-868D-670B-912A7B880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85876F1-A6D2-342E-CDBC-0312810DB67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8BF520C-57A9-C894-1ADB-36692179B177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3AFB81A-CBE7-5B3B-36C4-3E4FF8FE37C8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53133D8-1A16-1F1C-E9C1-BC1092A611C6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B1E1E42-1FAC-B681-5499-C57EBEC5B6C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F967E2C-9118-DCD1-E528-62E06CF2D30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3B0EA42-E90C-F8C7-F6F7-37E8261E74B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AB15914-5E1D-1470-6423-073978CC2269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9576BAD-B1CE-D5D0-3695-78EAD4BB85E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0782B2A-7663-6277-1508-8986CD445EB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B30C1DB-E10E-7E2D-03CC-E0471F66423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76D9036-8663-087C-3DE4-07B676AF00E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AA11722-A9FB-5313-73E7-1E6EA91791C4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D52D9F0-1899-F700-C113-E7EE5975831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5F7A1801-266E-FB28-E6D0-5C47798BB5D6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698CCAF-D666-CD86-45EC-9FE55E602661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D733A90-9371-F86B-54F4-4A292CB1A5A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35660B2-A827-9207-B931-B4FDFB61877D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0CD601C0-0BB3-8635-61C9-5771530E580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02EE982-644F-706A-F0C8-71BF6377EAE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579B85B-2E04-EFC8-EED6-F9D2AB298F67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A7E9BAE-1D76-DE7D-6254-3B1AB917A850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F9F6FE3-79BE-845C-38B7-EFD5B4D54C8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2303D5FD-2D4E-875F-AECD-25980473C1B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B335B5C2-638D-4F72-0E16-23D9CDC0A44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CEB686AA-932D-83A9-7335-6AE966A54B9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07CD944A-B5A8-CC04-5891-E2E3927C6CB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1624697-CF8B-D979-C324-CBD601EFE54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8BEB14AD-3A26-BA84-7B2E-8DD300A62C6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2368BE6-9465-A23E-A6D7-4681BDFDE606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69FF266E-5E25-1590-91F0-B07E244E2C9A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BEA1946-F2C1-1A4C-99E5-171EA2754B7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7B67ABB-429E-6410-8CE7-23C1DB4B4B3F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39BAE60D-376B-5918-7DBC-4146E405164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9A17FB0-FDB2-AC7C-0E4A-F4DDBEC84E49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C6B402E-B67A-391F-C19A-68E250BF12F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E4219B6A-D699-771A-61D3-9F0D2F6E745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AAF9B5FF-A645-0538-C8F3-C20D7509C09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F44BEFCC-92B1-497D-42B1-2274EE0EC4BF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5B3E9156-063B-F793-F62B-C4833D45EE72}"/>
              </a:ext>
            </a:extLst>
          </p:cNvPr>
          <p:cNvCxnSpPr>
            <a:cxnSpLocks/>
            <a:endCxn id="107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E8A07DB1-0F03-4706-70C2-FE53BE8AA51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D0058EE-BC28-8B90-46E6-D08B99B366E3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140131C-5956-F09C-02E7-E98C1C14B08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B489EE63-A759-512B-B22B-A2D51159B7B1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2D43DB6C-23FC-24C6-45F0-6EA50BA4A5A4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795FEE59-9735-3BFC-DD3F-4B9892094DEC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29DD783-4A5C-95B9-BD0D-AAB4FE1F7C6C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640CF0E-5087-8F6B-A2AD-B14CD9C2D573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F0FFAB19-DDF1-FEC5-620D-9AE0513681E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9135EB51-595A-1615-3A3E-21860DB9BF84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7C066C8B-7AF0-2E0A-57D2-3181C0772048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D1DC9494-664E-5815-D3C0-A33F9096D34B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BBDFBD87-B120-54C6-8640-ACC8CFDDAC58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7BD86D87-80B4-4942-CF2D-D86BA85D537B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98C31E15-4FDE-886B-8FF9-ED1CBC37FBE4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AFD5F165-C7EF-B6DB-72FD-2E823AE66C0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2BEDB7F-6445-24DE-C1B6-6EA71CFC5BC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3B7BCF5-B7AA-A79C-D10D-F9A6EE83ADD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EBEAB28-DB7C-B23C-BF6C-F79508AE6E3C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6B03FBBA-DD7F-5EAD-B41B-EF5E85EDE8B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74B46BB-1BE3-D591-632E-94B8AE59E8FA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9F7D84C-CDE5-8C3D-0535-FCEF7FD0B28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0AF664F4-6D47-D3F4-0E6C-D1EE869D9BF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89192C52-95E0-450A-3C2A-01A71550E3C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356A3324-9495-7F8A-9CD1-22C10AAD1B14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95C39F8-E21E-8854-85D9-F86EC855991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6F61940-FA52-269C-EE2A-01A8B592BB2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D397B145-C52E-B424-4C87-80572159244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A4905CC6-7309-10F3-BA98-971CB1593B1E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CCFF44C3-99C6-6B47-5CC9-8EC554B2A97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3759CD75-47FE-C19C-5497-79B86DB5B9BE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FA0FD586-501D-D0E3-5D21-DCB285DD189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A0863095-4B1E-BF3D-6ED0-B4720637B5B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990946DA-F198-D29A-92BB-26EFAD6031F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6DB8E66D-97E1-57A0-CB47-92F17BC367BE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F380F5-0296-0FEE-00A0-AC46251983A4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F4E9E-1C70-106D-A9AC-992ABA61712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6A7E609-99EC-31EB-068C-2E017F42723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C7697-339A-B9ED-BFC0-7ECF7D5F1B04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357BEB-E57A-41CD-A375-1D98AA8702BC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7435888-C667-CEEA-C61C-F8DAE70DE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19" t="29255" r="19974" b="51724"/>
          <a:stretch>
            <a:fillRect/>
          </a:stretch>
        </p:blipFill>
        <p:spPr bwMode="auto">
          <a:xfrm>
            <a:off x="9570363" y="4475858"/>
            <a:ext cx="2454128" cy="22871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6A9AA1B8-EB3B-021D-DFF9-D280C7AF92B5}"/>
              </a:ext>
            </a:extLst>
          </p:cNvPr>
          <p:cNvSpPr/>
          <p:nvPr/>
        </p:nvSpPr>
        <p:spPr>
          <a:xfrm>
            <a:off x="11143728" y="443236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379FCBF-6BB6-5A5D-4D05-1CF3D320E478}"/>
              </a:ext>
            </a:extLst>
          </p:cNvPr>
          <p:cNvSpPr/>
          <p:nvPr/>
        </p:nvSpPr>
        <p:spPr>
          <a:xfrm>
            <a:off x="10158996" y="519109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D8D0446-0D96-9627-94DC-175EA4356052}"/>
              </a:ext>
            </a:extLst>
          </p:cNvPr>
          <p:cNvSpPr/>
          <p:nvPr/>
        </p:nvSpPr>
        <p:spPr>
          <a:xfrm>
            <a:off x="11138200" y="573787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0FF9CB-F220-8AEB-256E-B901940D47F3}"/>
              </a:ext>
            </a:extLst>
          </p:cNvPr>
          <p:cNvSpPr/>
          <p:nvPr/>
        </p:nvSpPr>
        <p:spPr>
          <a:xfrm>
            <a:off x="3775716" y="131283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F4933C-1051-5502-BC87-00894641E2AE}"/>
              </a:ext>
            </a:extLst>
          </p:cNvPr>
          <p:cNvSpPr/>
          <p:nvPr/>
        </p:nvSpPr>
        <p:spPr>
          <a:xfrm>
            <a:off x="4315963" y="130878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AB328C8-6DC3-736B-B626-7EE4237C8FE7}"/>
              </a:ext>
            </a:extLst>
          </p:cNvPr>
          <p:cNvSpPr/>
          <p:nvPr/>
        </p:nvSpPr>
        <p:spPr>
          <a:xfrm>
            <a:off x="4050795" y="13141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0759EB5-008D-C51E-EC3A-4D44A4F7776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58ECF-2E40-6B87-844A-9824D813D97F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00C01F-B164-6AB8-8357-8E0BA8090639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pic>
        <p:nvPicPr>
          <p:cNvPr id="5" name="Picture 2" descr="C:\Users\Christophe\Pictures\My Scans\2016-02 (févr.)\scan0003.jpg">
            <a:extLst>
              <a:ext uri="{FF2B5EF4-FFF2-40B4-BE49-F238E27FC236}">
                <a16:creationId xmlns:a16="http://schemas.microsoft.com/office/drawing/2014/main" id="{D1D33442-E50F-2061-4170-25F65A67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7" y="3631417"/>
            <a:ext cx="3343869" cy="31186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4A9570E-1C6E-45C4-A40C-9394D741B5B9}"/>
              </a:ext>
            </a:extLst>
          </p:cNvPr>
          <p:cNvSpPr/>
          <p:nvPr/>
        </p:nvSpPr>
        <p:spPr>
          <a:xfrm>
            <a:off x="1977730" y="205103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FCC37F8-E3BF-4386-19EC-5ED12A25D3CF}"/>
              </a:ext>
            </a:extLst>
          </p:cNvPr>
          <p:cNvSpPr/>
          <p:nvPr/>
        </p:nvSpPr>
        <p:spPr>
          <a:xfrm>
            <a:off x="2710182" y="281390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62F6493-9719-732F-BF77-2134481840D6}"/>
              </a:ext>
            </a:extLst>
          </p:cNvPr>
          <p:cNvSpPr/>
          <p:nvPr/>
        </p:nvSpPr>
        <p:spPr>
          <a:xfrm>
            <a:off x="5727413" y="530046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EB810CA-3C34-2902-4954-66D166D3A503}"/>
              </a:ext>
            </a:extLst>
          </p:cNvPr>
          <p:cNvSpPr/>
          <p:nvPr/>
        </p:nvSpPr>
        <p:spPr>
          <a:xfrm>
            <a:off x="7088420" y="4749272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828D220-6FF4-DDE5-4B7A-D4F74BFD6152}"/>
              </a:ext>
            </a:extLst>
          </p:cNvPr>
          <p:cNvSpPr/>
          <p:nvPr/>
        </p:nvSpPr>
        <p:spPr>
          <a:xfrm>
            <a:off x="6109180" y="499888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530EF13-FBD2-7FD2-2039-D377DC1F06DC}"/>
              </a:ext>
            </a:extLst>
          </p:cNvPr>
          <p:cNvSpPr/>
          <p:nvPr/>
        </p:nvSpPr>
        <p:spPr>
          <a:xfrm>
            <a:off x="5547537" y="457509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41AD353-B155-E684-0E59-0E5357259E7F}"/>
              </a:ext>
            </a:extLst>
          </p:cNvPr>
          <p:cNvSpPr/>
          <p:nvPr/>
        </p:nvSpPr>
        <p:spPr>
          <a:xfrm>
            <a:off x="6590765" y="421595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89A180-2C22-6EB0-E429-EC320E49141E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63C139-277E-68E1-C16E-E11856B775F1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  <p:pic>
        <p:nvPicPr>
          <p:cNvPr id="28" name="Image 27" descr="Une image contenant texte, carte, atlas, Police&#10;&#10;Le contenu généré par l’IA peut être incorrect.">
            <a:extLst>
              <a:ext uri="{FF2B5EF4-FFF2-40B4-BE49-F238E27FC236}">
                <a16:creationId xmlns:a16="http://schemas.microsoft.com/office/drawing/2014/main" id="{DDD0D0DB-0CA7-B9EE-5996-31A94E40D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20" y="5693867"/>
            <a:ext cx="1719566" cy="10902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16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A9AA-CC94-4AB8-ED8D-FA1EC8C9D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8733D8E-FC96-C00D-681B-7E9DF0695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8CC0C21-DB0A-E8D9-F980-88CBCB2E3FE3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9A43752-7D24-05DC-9357-0AF1F192821C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E77C8C8-60C1-CBB0-57BB-DFEAFAEED22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2A0F432-E068-E6FB-699F-B9987225292C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12A7764-8697-2120-1683-E9F8D405DE6E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A067325-37CC-15C8-B585-6A12B306EE9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1E90947-9FB9-090C-77F0-8B1DDECAD32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632C6FA-1854-FAF1-54BD-3B1F7275CFF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7FE9545-C579-E363-EC6E-8204B7CCDFB2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9192447-9E04-3181-E97A-36E0D1D23E9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A2C0EA8-133D-F0C8-6BF0-9A00AEDDCC5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877BCA8D-1576-C14F-2E5A-8BFEB9C3B1AD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FB2321F4-7D85-6B7B-6F33-DB435C6297F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82F6B12-59F9-67A6-EC1B-5FF80EE5552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29A22C8-EA2D-F998-9AFB-FFB594245CEC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7C2E6C2-B16E-9623-95A2-7907F8EE3018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86DECEC-8D2F-A3B7-024B-C1DBC12D33D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1625DF1-3109-9C19-7717-8CB8E10C338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51DA409-9016-A384-055A-1AA6F1C9AE3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F0598C1-9485-BC9D-B3D4-A44DE3402CE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ABF195F-1970-3CE2-9C62-C7B3B82F96F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6C10085A-77DF-0CB3-4973-4BEAA9A5BEC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8185A072-A1D5-1519-3BAD-9C154B5273E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E7CF90B2-5E92-8FCA-2A2F-38EC4A98D1A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9DD1CE48-CDB5-DFE5-3FF2-6C0F99EC1D9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11AF25BD-EB31-4276-5F58-D4F5D16E85F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63B52D3F-9A77-8248-6B3D-3A5C8F565EF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4B7387E9-5A22-8DFE-4049-C28621E0766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383C511-E42E-522D-7451-F3CCE3E90EFE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72E09E86-DF3B-30CF-6D67-F5B4F694811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5B2D291-F6D6-6375-A31B-461C40B82B77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6BFBDC14-1DA3-23E7-2BA1-5D353E98E10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096C13F-FC1F-1F50-F798-C9CCA7925FE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ECB6B88-E5BD-CA3E-BFAB-CBF5BBA15D9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A529C72C-71C8-09B0-667E-A94F99E3401E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059C1CF0-369B-2816-2416-51C10329D9DD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D32350E1-9028-2D54-239F-F93F0115B99D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9C75CAC4-3EAD-2A3E-23F8-FFB580E2DF7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80C53B93-4445-4B05-4E0A-0E8F991E25B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3C7D9059-A2DD-9944-CBC8-9AEEE7FBC8F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67E2DA9-47B8-E5C6-BB57-15FB695A78C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B5580C6-05BF-BE6C-AB0B-1F881C63E5D4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8E4A4CBC-FECF-53E7-4D43-B48D91361F06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BA82436C-93D8-E911-84D3-D4988B0904A0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C9E750D-15A2-8BB9-210B-4046BE5AECFD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4F6A83D-7433-947A-78DD-CE00B0B64E3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B125DDBE-10E4-7F1E-E6C2-4AA827387A12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8736F355-E19B-5B58-0F5E-7B200575DBAD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E046077E-9FEA-E712-49AD-DF5AA6C49545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4D37FB54-3BC8-D277-B5A8-EE8BDEB56EBA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6E1735A6-B80E-EFC8-F690-8F08C5F84509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C8E1E39B-E3D8-0D0C-5238-70BD53054EB6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3AEC4F40-F412-B6FF-FCEB-9AE819200C6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3997615E-9E6B-0F3D-DEA2-77691880FFC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BE28F0B-BA07-EB7A-E0FD-41220C91395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69DC140-08C5-0F5B-FFF0-7095EEF69AC8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9D3D4E11-33F6-FE36-BF02-6A30C7685ECF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C82D625-DC1F-2B6F-ED8D-A60E15D425F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DCA0AB86-2E5D-E812-CDE3-376B1E3CFFB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9DAB6CE2-99F0-92E8-4BC5-BAAB8A4CED0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6961760-F0D2-D2F2-40B7-A4AB03C3553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1BEF1A2-F1CC-1251-4288-43E031C7C93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D5F4C053-EE84-B69A-4371-7230B7015485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493F1F29-C188-C583-F64D-D0F92BD254EF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75E14BAC-726E-CA84-A4FD-78069BC8E87C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E2A3AE28-42A9-9F98-C83A-92EEB95A4B1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A65425CE-D253-0E6B-AF59-985BABAC531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0DF7B480-4B01-B3E7-B1E0-53F91CFCB6B8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264CBB4C-E9FA-6757-0440-C65E3340DB5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1E7B8D6-199D-CE1C-E73E-58719CB616E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2DF1936-0337-A0F6-0B1B-FA920939583C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D46936A5-09D0-8F5F-F05A-3C3A9CC54F6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1186CC9C-E1CE-41FB-BC77-4D2FFFE0561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913FDAE1-7EED-4CD9-344F-FC658C1BB536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0AB8E6F2-278C-B2FE-8A17-8862F35C379D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D3E083AC-A6EA-C31F-49C0-C9B23DF8C744}"/>
              </a:ext>
            </a:extLst>
          </p:cNvPr>
          <p:cNvCxnSpPr>
            <a:cxnSpLocks/>
            <a:endCxn id="169" idx="1"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E8C4356-0531-007D-E556-818D50BD8E33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4E101EB7-1423-F0C9-DCDF-D07D92777BB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03F68107-E421-945A-A4BD-9BA4247B5814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847430B0-255C-0F83-B13E-157DC340521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F5A200A5-8A34-5019-6C78-B842A7E6C0B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id="{1915897D-150C-8FE1-32AE-EFE3D755469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17C1A416-824D-7522-5CD0-BF8901CAB93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653E121E-1911-D7FC-3F09-B9335E57BB0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99244413-8A9B-91B8-9323-99BBA9A5F86A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7182D3-5571-067B-6343-AF0A94621C8F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5BB9E-D1EC-1CAB-57F0-BA69F404CE5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3ADF99B-17AB-07FF-C110-6C2FEB0D73F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0637B2-48A3-2130-CC7E-A292CB53F40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297AB5-000E-9140-2902-9F0A420060D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6F6C03-76AB-590B-E241-A287F924DF8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82084-1CAE-D9E0-E8E1-DC837B694308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FD45F9-DF79-003E-C1BE-685AB7A17F8C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DEC8B1-45EC-5386-C294-B3FF3031B624}"/>
              </a:ext>
            </a:extLst>
          </p:cNvPr>
          <p:cNvSpPr/>
          <p:nvPr/>
        </p:nvSpPr>
        <p:spPr>
          <a:xfrm>
            <a:off x="10871625" y="3895014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FABCF2E-EBB8-2B77-D214-62ADE87F373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2B6C0B-F83B-020F-E071-4207B2B1017D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2E6B13-A756-380B-D5F4-0F2097F4FB60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67612-33F2-D5A7-338C-62D208721AA7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0D195-9BE5-AD65-B49E-2EA720F3A266}"/>
              </a:ext>
            </a:extLst>
          </p:cNvPr>
          <p:cNvSpPr/>
          <p:nvPr/>
        </p:nvSpPr>
        <p:spPr>
          <a:xfrm>
            <a:off x="47397" y="59227"/>
            <a:ext cx="5086156" cy="6755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1765(-1818) : Naissance et expansion de l’Empire britannique des Indes</a:t>
            </a:r>
          </a:p>
          <a:p>
            <a:endParaRPr lang="fr-FR" sz="1700" dirty="0"/>
          </a:p>
          <a:p>
            <a:r>
              <a:rPr lang="fr-FR" sz="1600" dirty="0"/>
              <a:t>3) Naissance et expansion</a:t>
            </a:r>
          </a:p>
          <a:p>
            <a:r>
              <a:rPr lang="fr-FR" sz="1600" dirty="0"/>
              <a:t>De l’Empire britannique des Indes ; Rappels…</a:t>
            </a:r>
          </a:p>
          <a:p>
            <a:endParaRPr lang="fr-FR" sz="1600" dirty="0"/>
          </a:p>
          <a:p>
            <a:r>
              <a:rPr lang="fr-FR" sz="1600" dirty="0"/>
              <a:t>*1753-jan. 1757 : L’Afghan Ahmad Chah a étendu</a:t>
            </a:r>
          </a:p>
          <a:p>
            <a:r>
              <a:rPr lang="fr-FR" sz="1600" dirty="0"/>
              <a:t>Son empire jusqu’au Pendjab et mis à sac Delhi ; Puis…</a:t>
            </a:r>
          </a:p>
          <a:p>
            <a:r>
              <a:rPr lang="fr-FR" sz="1600" dirty="0"/>
              <a:t>*1771 : Les Marathes hindous reprennent Delhi</a:t>
            </a:r>
          </a:p>
          <a:p>
            <a:r>
              <a:rPr lang="fr-FR" sz="1600" dirty="0"/>
              <a:t>Crépuscule de l’Empire moghol ; </a:t>
            </a:r>
            <a:r>
              <a:rPr lang="fr-FR" sz="1600" u="sng" dirty="0"/>
              <a:t>Car dans le même temps…</a:t>
            </a:r>
          </a:p>
          <a:p>
            <a:endParaRPr lang="fr-FR" sz="1600" dirty="0"/>
          </a:p>
          <a:p>
            <a:r>
              <a:rPr lang="fr-FR" sz="1600" dirty="0"/>
              <a:t>*Juin 1757 : A Plassey, près de Calcutta…</a:t>
            </a:r>
            <a:endParaRPr lang="fr-FR" sz="1600" i="1" dirty="0"/>
          </a:p>
          <a:p>
            <a:r>
              <a:rPr lang="fr-FR" sz="1600" dirty="0"/>
              <a:t>Le Britannique Robert Clive vainc l’armée du Bengale ; Et…</a:t>
            </a:r>
          </a:p>
          <a:p>
            <a:r>
              <a:rPr lang="fr-FR" sz="1600" dirty="0"/>
              <a:t>*1765 : </a:t>
            </a:r>
            <a:r>
              <a:rPr lang="fr-FR" sz="1600" u="sng" dirty="0"/>
              <a:t>Robert Clive obtient de l’empereur Shah Alam II</a:t>
            </a:r>
          </a:p>
          <a:p>
            <a:r>
              <a:rPr lang="fr-FR" sz="1600" u="sng" dirty="0"/>
              <a:t>La collecte des impôts au Bengale</a:t>
            </a:r>
          </a:p>
          <a:p>
            <a:r>
              <a:rPr lang="fr-FR" sz="1600" dirty="0"/>
              <a:t>*1765-1818 : Les Britanniques de l’EIC s’approprient</a:t>
            </a:r>
          </a:p>
          <a:p>
            <a:r>
              <a:rPr lang="fr-FR" sz="1600" dirty="0"/>
              <a:t>Un immense territoire</a:t>
            </a:r>
          </a:p>
          <a:p>
            <a:r>
              <a:rPr lang="fr-FR" sz="1600" dirty="0"/>
              <a:t>- 1765-99 : A l’est, le Bengale ; Puis le Mysore au sud</a:t>
            </a:r>
          </a:p>
          <a:p>
            <a:r>
              <a:rPr lang="fr-FR" sz="1600" dirty="0"/>
              <a:t>- 1802-18 : Au centre, la Confédération marathe</a:t>
            </a:r>
          </a:p>
          <a:p>
            <a:r>
              <a:rPr lang="fr-FR" sz="1600" dirty="0"/>
              <a:t>NB : 1824 : Assam et côte birmane</a:t>
            </a:r>
          </a:p>
          <a:p>
            <a:endParaRPr lang="fr-FR" sz="1600" dirty="0"/>
          </a:p>
          <a:p>
            <a:r>
              <a:rPr lang="fr-FR" sz="1600" dirty="0"/>
              <a:t>*1803 : Les Britanniques maîtres de Delhi</a:t>
            </a:r>
          </a:p>
          <a:p>
            <a:r>
              <a:rPr lang="fr-FR" sz="1600" dirty="0"/>
              <a:t>L’empereur Shah Alam II perd tous ses pouvoirs</a:t>
            </a:r>
          </a:p>
          <a:p>
            <a:r>
              <a:rPr lang="fr-FR" sz="1600" dirty="0"/>
              <a:t>Et il passe sous leur protectorat ; </a:t>
            </a:r>
            <a:r>
              <a:rPr lang="fr-FR" sz="1600" i="1" dirty="0"/>
              <a:t>De fait</a:t>
            </a:r>
            <a:r>
              <a:rPr lang="fr-FR" sz="1600" dirty="0"/>
              <a:t>…</a:t>
            </a:r>
          </a:p>
          <a:p>
            <a:r>
              <a:rPr lang="fr-FR" sz="1600" dirty="0"/>
              <a:t>*1803 : L’Empire moghol a cessé d’exister…</a:t>
            </a:r>
          </a:p>
          <a:p>
            <a:endParaRPr lang="fr-FR" sz="1600" dirty="0"/>
          </a:p>
          <a:p>
            <a:r>
              <a:rPr lang="fr-FR" sz="1600" dirty="0"/>
              <a:t>*Et enfin, côté russe…</a:t>
            </a:r>
          </a:p>
        </p:txBody>
      </p:sp>
    </p:spTree>
    <p:extLst>
      <p:ext uri="{BB962C8B-B14F-4D97-AF65-F5344CB8AC3E}">
        <p14:creationId xmlns:p14="http://schemas.microsoft.com/office/powerpoint/2010/main" val="317216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1DC4-0E7A-C341-292E-F9BBC6DB3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7ECA72-0553-1D0E-BE54-A4579E67EF65}"/>
              </a:ext>
            </a:extLst>
          </p:cNvPr>
          <p:cNvSpPr/>
          <p:nvPr/>
        </p:nvSpPr>
        <p:spPr>
          <a:xfrm>
            <a:off x="71304" y="93049"/>
            <a:ext cx="4852275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1654-1801 : Les expansions russes se poursuivent : La Moscovie impériale devient l’Empire russe</a:t>
            </a:r>
          </a:p>
          <a:p>
            <a:endParaRPr lang="fr-FR" sz="1700" dirty="0"/>
          </a:p>
          <a:p>
            <a:r>
              <a:rPr lang="fr-FR" sz="1700" dirty="0"/>
              <a:t>4) Aux XVIIe-XVIIIe siècles… </a:t>
            </a:r>
          </a:p>
          <a:p>
            <a:r>
              <a:rPr lang="fr-FR" sz="1700" dirty="0"/>
              <a:t>Les expansions russes se poursuivent…</a:t>
            </a:r>
          </a:p>
          <a:p>
            <a:endParaRPr lang="fr-FR" sz="1700" b="1" dirty="0"/>
          </a:p>
          <a:p>
            <a:r>
              <a:rPr lang="fr-FR" sz="1700" dirty="0"/>
              <a:t>*1582-1654 : Après l’est, Sibérie et océan Pacifique… </a:t>
            </a:r>
            <a:r>
              <a:rPr lang="fr-FR" sz="1700" dirty="0">
                <a:solidFill>
                  <a:srgbClr val="FF0000"/>
                </a:solidFill>
              </a:rPr>
              <a:t>NB : 1649-54 : Détroit de Béring et Nertchinsk</a:t>
            </a:r>
          </a:p>
          <a:p>
            <a:r>
              <a:rPr lang="fr-FR" sz="1700" dirty="0">
                <a:solidFill>
                  <a:srgbClr val="FF0000"/>
                </a:solidFill>
              </a:rPr>
              <a:t>Au nord du fleuve Amour</a:t>
            </a:r>
            <a:endParaRPr lang="fr-FR" sz="1700" dirty="0"/>
          </a:p>
          <a:p>
            <a:r>
              <a:rPr lang="fr-FR" sz="1700" dirty="0"/>
              <a:t>Il n’y a plus de limites</a:t>
            </a:r>
          </a:p>
          <a:p>
            <a:endParaRPr lang="fr-FR" sz="1700" dirty="0"/>
          </a:p>
          <a:p>
            <a:r>
              <a:rPr lang="fr-FR" sz="1700" dirty="0"/>
              <a:t>*Et ce sera l’ouest d’abord</a:t>
            </a:r>
          </a:p>
          <a:p>
            <a:r>
              <a:rPr lang="fr-FR" sz="1700" dirty="0"/>
              <a:t>Puis à nouveau l’est</a:t>
            </a:r>
          </a:p>
          <a:p>
            <a:endParaRPr lang="fr-FR" sz="1700" dirty="0"/>
          </a:p>
          <a:p>
            <a:r>
              <a:rPr lang="fr-FR" sz="1700" dirty="0"/>
              <a:t>*1654-1801 : Les expansions russes se poursuivent…</a:t>
            </a:r>
          </a:p>
          <a:p>
            <a:r>
              <a:rPr lang="fr-FR" sz="1700" dirty="0"/>
              <a:t>La Moscovie déjà impériale devient l’Empire russe</a:t>
            </a:r>
          </a:p>
          <a:p>
            <a:r>
              <a:rPr lang="fr-FR" sz="1700" dirty="0"/>
              <a:t>NB : 1721 : Le tsar </a:t>
            </a:r>
            <a:r>
              <a:rPr lang="fr-FR" sz="1700" u="sng" dirty="0"/>
              <a:t>Pierre 1</a:t>
            </a:r>
            <a:r>
              <a:rPr lang="fr-FR" sz="1700" u="sng" baseline="30000" dirty="0"/>
              <a:t>er</a:t>
            </a:r>
            <a:r>
              <a:rPr lang="fr-FR" sz="1700" u="sng" dirty="0"/>
              <a:t> le Grand</a:t>
            </a:r>
            <a:endParaRPr lang="fr-FR" sz="1700" dirty="0"/>
          </a:p>
          <a:p>
            <a:r>
              <a:rPr lang="fr-FR" sz="1700" dirty="0"/>
              <a:t>Sera proclamé empereur</a:t>
            </a:r>
          </a:p>
          <a:p>
            <a:endParaRPr lang="fr-FR" sz="1700" dirty="0"/>
          </a:p>
          <a:p>
            <a:r>
              <a:rPr lang="fr-FR" sz="1700" dirty="0"/>
              <a:t>*Expansion dans quatre directions…</a:t>
            </a:r>
          </a:p>
        </p:txBody>
      </p:sp>
      <p:pic>
        <p:nvPicPr>
          <p:cNvPr id="3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9411584-AA7B-9835-C6D9-8927AC8D9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E382226D-41BB-E44C-4331-C3F71138909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C692730-C6D1-748D-DDB1-65ED5B88EA56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24F8B6D-B465-E789-6E06-DACFE2A027B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73F91B4-3DDB-62C8-D172-D0A59F26F20A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EDDC750F-B87A-8EB5-D836-26E96B239E2E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9FD0259-8B60-E546-A68F-F4CCCD971CCD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078A42C4-D3AA-E95E-AD90-7036F030BC5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7F9501F-B1CB-84F0-1074-3EE48C34FFF2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05B4DEA-E993-F8DA-4473-9DC1E0AC4AF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D8771EA-7FF5-E6D9-F1F9-0F2624106EA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89836765-8799-0995-2BF0-7A929289F4E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4E7AF55-BEF2-DE88-7A7A-77BAFDE5EA0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2F6FAA5-2F48-C10F-E679-185326E30424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CAFB044-3629-7D08-D572-8F0EC4554AB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0CE91573-99B7-4DD0-311F-9898288FE4D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D22FDD5-2057-8FD1-CC8B-EE10391F0DB6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5B49A086-8FA8-56D9-ED1E-2876B9979A08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EB7B416-5EDE-468C-FC78-362DF7CF4AA6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BB73E55-9669-B233-F931-17E91F83785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D5D2EE72-671B-127E-CE7C-F271B16D3271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8FDFC1B-C4EC-6067-F68F-046B673BD25B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CAB24F3-44F1-B5B2-48FD-0973D47B20F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4D7667B1-B3BC-17DC-5BB5-2CFD30C06CA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3ADD9B1B-0AF8-66A1-7988-FCC26E209028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C8EBBF69-BFF9-38E1-687B-C4C167314AE0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852FBF52-EB0D-33D9-503A-576436573684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6C5DEEC-E7B8-656B-6019-62D72E9878E9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2A505157-D4CC-E5AA-7F95-42AE7B6A99B0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588AE32C-EDFB-0696-E5BB-89E36438AE2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83D5A6CA-0343-DCE1-291F-6174074A3740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B87CA06-2818-8F79-B2A9-FA3C5F5B098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B8FED421-0893-E59D-4345-74A0DA36AABA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ADDBA4BC-DFBA-F50F-436B-1ABB7129131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AC589DA1-94C0-FA57-A5F7-2F99DF60566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89D9BA09-AA7D-95C3-DF10-3BD5499CEA23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655C9E54-DAAB-01F5-384A-80525F86D43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>
            <a:extLst>
              <a:ext uri="{FF2B5EF4-FFF2-40B4-BE49-F238E27FC236}">
                <a16:creationId xmlns:a16="http://schemas.microsoft.com/office/drawing/2014/main" id="{F98FE044-7F9B-9145-79E0-98E262589C3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5E462729-F577-D888-670A-A29DAB830564}"/>
              </a:ext>
            </a:extLst>
          </p:cNvPr>
          <p:cNvCxnSpPr>
            <a:cxnSpLocks/>
            <a:endCxn id="123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7A84B13E-99C3-B984-DF50-DE7003F7853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23A72B5E-CD7E-F857-2319-F4774613A05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837EA08F-3B25-818B-D8E0-8A58357FE5B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7977DBE0-E687-876C-A116-219B9474451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9366732E-666C-53AD-54DA-AA47305D1D76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1AD6D26-0E70-4118-83D1-71F6B09FFBA0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30291127-99B4-3F4E-10EC-A7D9455C0EAA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565F2FC4-A443-8C16-D4B9-54447C29212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CE34801-E3F9-BFDC-9A03-CE0EF77F42E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890B7129-927D-263C-3072-C6CE09BD5CF0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4E348529-9AB0-50BA-9080-2169AC78D44D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DA3A9FF9-080D-0D92-2702-EED9195036AE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0EDE5004-F2BE-B564-808A-DF8E900B97B3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644ED5E6-CDF5-F570-2ABB-A75B5A0C956E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7DDAEE02-43AD-6134-EACB-84DF989FDB88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42016B5-CBCA-1B37-CE5E-84CBF4F8356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4F6FC1F6-BF85-8C44-C728-B174DAE9006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FAC96B9-4FE0-0937-CE6D-E2B80144EEF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508E17DB-25C6-F105-586A-495DF1E7A0D5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4B8ADA7-6064-89F8-0536-C4E3E7587806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4311CAA-3A08-34B6-98D7-68277579009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1AB5FB5-8B8E-DD9C-7476-E64D4726D83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DEFCEE4-8940-A7CB-28D8-433E7F041B8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A2EC81F6-4B9A-9869-0C15-5FD9B6122C1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9A675EF4-2483-2987-09D7-B74ACF72CF6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6C454614-F908-0454-B0BF-0CC622805B57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2CEF5F6C-2628-AF32-D881-22B45FCCC533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46B47AD0-B98C-3FEE-C3D5-2DB71443886E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lipse 171">
            <a:extLst>
              <a:ext uri="{FF2B5EF4-FFF2-40B4-BE49-F238E27FC236}">
                <a16:creationId xmlns:a16="http://schemas.microsoft.com/office/drawing/2014/main" id="{DD1609AA-3F16-209A-F30D-FEEB8191C4A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9D20A7B3-1FDB-5762-D55F-889B81B7330B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2778698F-E27A-7DAB-E789-FFE7AD89CFD2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AC8DC5D4-5C47-A59A-318D-E3FDD7432E0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33778B42-7B0E-BFA5-7CA1-3F3B3417FE0C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E75B10A-B8D3-2233-3BC2-A588F4494C95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46BBE69-FA74-75BC-5CF8-98B550EC533B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F89987B9-E82B-892A-ECF5-EDE0A97FE3CF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153900A-6867-EA35-B8B6-94805A1CD550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7CC814D9-A685-187F-B867-6190D83CFA38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DAF7A53-8BF9-BAB0-DA39-7130D4344BCA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94291C7F-CAF3-14C9-D207-D4D3B39EBED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2FC505AA-14AC-7854-4AED-EF37488EFE9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A675CCD4-07F6-8CEF-D5A0-911B884AE42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Ellipse 203">
            <a:extLst>
              <a:ext uri="{FF2B5EF4-FFF2-40B4-BE49-F238E27FC236}">
                <a16:creationId xmlns:a16="http://schemas.microsoft.com/office/drawing/2014/main" id="{AE7B99DE-24D9-0478-2FFC-372EE99EB049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205" name="Connecteur droit 204">
            <a:extLst>
              <a:ext uri="{FF2B5EF4-FFF2-40B4-BE49-F238E27FC236}">
                <a16:creationId xmlns:a16="http://schemas.microsoft.com/office/drawing/2014/main" id="{EDEEA3AB-E42D-8395-5026-5CC3E4D8E1E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Ellipse 208">
            <a:extLst>
              <a:ext uri="{FF2B5EF4-FFF2-40B4-BE49-F238E27FC236}">
                <a16:creationId xmlns:a16="http://schemas.microsoft.com/office/drawing/2014/main" id="{AA969137-62F6-7E88-CE63-30C5EDC556F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04ED0524-3071-466B-2104-3DC3C6E3984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79548B-CFB9-3439-744A-D48721F893F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A4A6A-DCED-098C-D2DA-C41486EDF2A2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2460AD-F344-E8C8-D302-BE9BB08FA3C0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7FE21E1-52BB-C8E3-7E9B-079D48176F7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757C10-22DE-2E83-4DAE-46CC1A2DFE4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B7564-0EC2-EEF4-CE28-9C13D7E90DC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0675BE3-74EA-0497-F228-2E8CF999CDD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DB538C-8759-821E-1AB6-4FAF60951C9E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741E73-567F-6795-F51B-1901957405FD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44F0F-2937-8C06-A25F-90553A3831A5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C392A5-0FAA-E7B1-61CF-5D05FBDD0A73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CB4BE-CB43-5D44-45DF-E9E3A5A19AE8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120DF-74FE-A38C-EBB2-B5156688D434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F2F6A-4892-0DA6-3D10-F26045567C3E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</p:spTree>
    <p:extLst>
      <p:ext uri="{BB962C8B-B14F-4D97-AF65-F5344CB8AC3E}">
        <p14:creationId xmlns:p14="http://schemas.microsoft.com/office/powerpoint/2010/main" val="152025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98891-D555-A48F-D140-361A51AC7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92191E2-58A7-EB8E-9EDC-5674150D9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936193D0-244A-1114-0B84-46CD3536EA1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5919E7C-97B9-7A0A-075C-B2B505323454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D25B32D-7E47-237C-E471-5DD233A9F63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61A647B-0675-43F7-8B73-ABEDF86C1277}"/>
              </a:ext>
            </a:extLst>
          </p:cNvPr>
          <p:cNvSpPr/>
          <p:nvPr/>
        </p:nvSpPr>
        <p:spPr>
          <a:xfrm rot="5138480">
            <a:off x="7035048" y="929963"/>
            <a:ext cx="1004788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0D0B7F34-C74C-32E2-526F-471C2EE8D10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CE23F09-2561-E878-BA8E-0F0ABAC85452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81AB955-0279-8403-A396-61B6B579858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330782C-F5BE-892F-DF86-4B9D0BC400D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F28E52B-E70B-8423-9AE9-56ECF59D987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14D23FB4-8448-7E3A-0CB3-800C25200E5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CA9D6CD-9D46-5D19-6EC0-C44A48B7AFE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04921DAF-7F19-1605-1652-79607F2FCF7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107E14FE-8689-5CE1-AA22-DF278008B0D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988EAD3-72AE-B5CE-7C4D-E4E0CEEBFAE4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6F3198A1-21DE-5FAD-CFD0-04CBA6E4012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D0D554B-F577-32C6-57AE-D2D2DAB8AC9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C4893F97-8AA5-3059-EE3C-0EAE84ECDE6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5F23D3B-D518-2915-48D2-42B859762C2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33DADFA7-C8B7-4851-E061-7FC89657FA5A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24279FD-0CB0-C388-4A8A-480E3F87558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40F82455-D85D-CE59-8F95-EE7D4C292BCD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0852BA7D-E1F8-AFED-88F5-2DE4FDF72BD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E938CDB4-8EC8-6B4A-1AAC-6DE8858AAD3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E082D6EA-23B2-5213-BB2B-4957AD01718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7500950F-D984-C2C6-2A8A-8EAEC06C765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50D90DF3-6788-EF62-F67E-C20E7D2C72A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23E0275-F386-EE41-8A1A-B496F34A5CAE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5134883F-9444-29E4-9CB2-F19E49346CE5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5CBAA039-91DD-56E5-2100-23D4538D2CF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B4D01DD0-641C-55AD-63BC-B0D1762A249C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2CBD7099-8855-A577-53CD-10B759D67A3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E66E427-2DF2-7612-B857-F158E8EA3E00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8CAD567A-348E-6F3C-1926-970739BEAC65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F18F8CEB-212F-8506-7533-0F3C9D2D81D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354B5D58-4964-1AA5-841D-1FD32854A10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7489027B-F822-B072-FAAF-06B5CA02741B}"/>
              </a:ext>
            </a:extLst>
          </p:cNvPr>
          <p:cNvCxnSpPr>
            <a:cxnSpLocks/>
            <a:endCxn id="119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DEF54F2B-26EB-4DDC-20A4-A301663A56B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405E2CB3-EF85-FF92-2759-8EE7DDCF5F8F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CD01FD6F-A6C2-192B-57E4-71A60F57BBA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E2BBF91-3159-D766-757C-EC9B882881B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851BCC5A-E60A-713F-9524-FED1F3C9E4C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0B92E88F-3522-CA27-6020-E3EEE57FDE9C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30C39E79-D2DF-AB2D-DBF6-ACFA4E857F6B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3BFF1BE-5D62-A105-5D6A-DB8A77084938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5CD4CDA-8B2B-DAB0-5F57-F7D32D12C61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47524161-FBC3-47EC-D89F-7714BD700AFC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890BC04E-ECAA-F116-9BAB-64FB2F632408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513B20D-FD37-91FD-24EE-D022A264A79B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F41598E2-F05E-3CF1-8E5E-8FEC37599AF8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B56C5C1F-948F-BB83-76D9-0462226E46D2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16507D67-D717-BD3D-7D9C-7992B5887F40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F855163A-53A8-1F05-FD10-BF379234701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421BC7EE-59D4-2125-0DB4-3A102F2283B6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9C1F3F8-6DDD-1F00-E1B7-AD5C26441BC4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33C1661-93BA-E3BB-EBB0-BAFDC3BA86C5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86A40D2-0CEB-C707-C971-84477F1DAA91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083E4E4A-4BFE-A7F7-80DC-8EDAA269EC7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E2789E80-8E07-41EC-3349-992FFF6860C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007376B-C986-737D-949B-B966BE3F071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F0ED4F0-572C-3A1E-0F20-FBD26B0EACA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EBC9781F-F40D-C8CE-D2C3-91E34254EBD6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C3C7C0F-88AB-76FF-D3FA-63FC1C83ECD8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8E97E7B6-5FEA-8D9B-B640-308D9B5B311B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436E63C5-250E-AC30-2F12-CE436D7D7E5F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F508C676-56DD-A72B-93D3-C07B59E299E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853ED9C2-4E76-6E2B-FF46-ADCC7D09B79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B4F625EC-88D4-A245-18A5-25A45E4CEA33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lipse 171">
            <a:extLst>
              <a:ext uri="{FF2B5EF4-FFF2-40B4-BE49-F238E27FC236}">
                <a16:creationId xmlns:a16="http://schemas.microsoft.com/office/drawing/2014/main" id="{4C3094E4-A332-682D-5FB2-C828922D903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68436E5-7C75-99A2-F0E3-F281C452AF15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D77D53D9-A871-9A24-5135-21770857697E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E7C1957E-1F27-D14F-4F7D-D71C4B75CBFF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94070C49-CA73-C908-BA26-D04E3CA9DE3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BF5618D-4B67-7FF5-CCA6-9A2C5717C86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21BF8FE3-9A29-8303-EC67-137056487F70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44A054C-3BED-266E-C662-B6197140A6A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E20A8553-F6EA-4763-E44E-D21BB190CF4E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3F0CF92E-9795-212A-AA4C-5DD852DD67A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6B11AC5E-54CD-24B9-2CCC-8D8A85027F7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>
            <a:extLst>
              <a:ext uri="{FF2B5EF4-FFF2-40B4-BE49-F238E27FC236}">
                <a16:creationId xmlns:a16="http://schemas.microsoft.com/office/drawing/2014/main" id="{ABCD4ED0-2255-B953-359B-C343332961AF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00226519-BD05-871B-5D38-83C2B3107D1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5F2D5747-814A-BDF2-2367-28EA7FEE2FF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2332A31E-0DB3-2AB9-1910-9A18ECE97DB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F7F41D6B-9EE5-F539-D922-E071EAA7C46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8F5A2A1B-2C98-FE8C-6B69-AE150A8BA75B}"/>
              </a:ext>
            </a:extLst>
          </p:cNvPr>
          <p:cNvCxnSpPr>
            <a:cxnSpLocks/>
            <a:stCxn id="187" idx="1"/>
            <a:endCxn id="191" idx="6"/>
          </p:cNvCxnSpPr>
          <p:nvPr/>
        </p:nvCxnSpPr>
        <p:spPr>
          <a:xfrm flipH="1" flipV="1">
            <a:off x="7643915" y="801672"/>
            <a:ext cx="176207" cy="17901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Ellipse 199">
            <a:extLst>
              <a:ext uri="{FF2B5EF4-FFF2-40B4-BE49-F238E27FC236}">
                <a16:creationId xmlns:a16="http://schemas.microsoft.com/office/drawing/2014/main" id="{A748E806-C195-D663-5167-9996E1E5AF93}"/>
              </a:ext>
            </a:extLst>
          </p:cNvPr>
          <p:cNvSpPr/>
          <p:nvPr/>
        </p:nvSpPr>
        <p:spPr>
          <a:xfrm>
            <a:off x="7455183" y="14050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7511255E-BC3E-9AC1-E2B8-4B20861FB509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8A70D2B3-FB14-F090-9270-6E1524012982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3DB6E12-4B4D-3991-7E0B-E5D45A02A2CB}"/>
              </a:ext>
            </a:extLst>
          </p:cNvPr>
          <p:cNvSpPr/>
          <p:nvPr/>
        </p:nvSpPr>
        <p:spPr>
          <a:xfrm>
            <a:off x="7360657" y="119597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15921-72F4-3F90-92A0-F2F1900DDAA3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F81513-D497-1437-5CB1-43F3B2ABC95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7E9A21-AE5E-6BF5-494A-97121F45CC47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367823B-4510-8BDF-916A-7CDFA964EBE5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751E23-0B3C-E18E-FD90-CFFF2342A1B7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1C772-399C-29DE-ADB3-5C6E4490EAF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AB1302-E8F1-CD32-DC20-76F4970D6EE5}"/>
              </a:ext>
            </a:extLst>
          </p:cNvPr>
          <p:cNvSpPr/>
          <p:nvPr/>
        </p:nvSpPr>
        <p:spPr>
          <a:xfrm>
            <a:off x="71301" y="93049"/>
            <a:ext cx="5406131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4) 1654-1795 : Expansion en Europe orientale : Ukraine, pays baltes et Pologne orientale</a:t>
            </a:r>
          </a:p>
          <a:p>
            <a:endParaRPr lang="fr-FR" sz="800" dirty="0"/>
          </a:p>
          <a:p>
            <a:r>
              <a:rPr lang="fr-FR" sz="1600" dirty="0"/>
              <a:t>a) 1654-1795 : Vers l’ouest : L’Ukraine, la Pologne orientale</a:t>
            </a:r>
          </a:p>
          <a:p>
            <a:r>
              <a:rPr lang="fr-FR" sz="1600" dirty="0"/>
              <a:t>Et la mer Baltique ; Et pourtant, un début du XVIIe difficile…</a:t>
            </a:r>
          </a:p>
          <a:p>
            <a:endParaRPr lang="fr-FR" sz="1000" dirty="0"/>
          </a:p>
          <a:p>
            <a:r>
              <a:rPr lang="fr-FR" sz="1500" dirty="0"/>
              <a:t>*1598-1613 : Le </a:t>
            </a:r>
            <a:r>
              <a:rPr lang="fr-FR" sz="1500" i="1" dirty="0"/>
              <a:t>Temps des troubles</a:t>
            </a:r>
            <a:r>
              <a:rPr lang="fr-FR" sz="1500" dirty="0"/>
              <a:t> et fin des Riourikides</a:t>
            </a:r>
            <a:endParaRPr lang="fr-FR" sz="1500" i="1" dirty="0"/>
          </a:p>
          <a:p>
            <a:r>
              <a:rPr lang="fr-FR" sz="1500" dirty="0"/>
              <a:t>*1610-12 : Les Polonais reprennent </a:t>
            </a:r>
            <a:r>
              <a:rPr lang="fr-FR" sz="1500" u="sng" dirty="0"/>
              <a:t>Smolensk</a:t>
            </a:r>
            <a:r>
              <a:rPr lang="fr-FR" sz="1500" dirty="0"/>
              <a:t> et occupent Moscou</a:t>
            </a:r>
          </a:p>
          <a:p>
            <a:r>
              <a:rPr lang="fr-FR" sz="1500" dirty="0"/>
              <a:t>*Toutefois : 1613 : </a:t>
            </a:r>
            <a:r>
              <a:rPr lang="fr-FR" sz="1500" u="sng" dirty="0"/>
              <a:t>Michel 1</a:t>
            </a:r>
            <a:r>
              <a:rPr lang="fr-FR" sz="1500" u="sng" baseline="30000" dirty="0"/>
              <a:t>er</a:t>
            </a:r>
            <a:r>
              <a:rPr lang="fr-FR" sz="1500" u="sng" dirty="0"/>
              <a:t> Romanov</a:t>
            </a:r>
            <a:r>
              <a:rPr lang="fr-FR" sz="1500" dirty="0"/>
              <a:t> est élu tsar ; Et surtout…</a:t>
            </a:r>
          </a:p>
          <a:p>
            <a:r>
              <a:rPr lang="fr-FR" sz="1500" dirty="0"/>
              <a:t>*1582-</a:t>
            </a:r>
            <a:r>
              <a:rPr lang="fr-FR" sz="1500" u="sng" dirty="0"/>
              <a:t>1654</a:t>
            </a:r>
            <a:r>
              <a:rPr lang="fr-FR" sz="1500" dirty="0"/>
              <a:t> : Sibérie et côte de l’océan Pacifique</a:t>
            </a:r>
          </a:p>
          <a:p>
            <a:endParaRPr lang="fr-FR" sz="10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1654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-67 : La guerre contre la Pologne d’Alexis 1</a:t>
            </a:r>
            <a:r>
              <a:rPr lang="fr-FR" sz="1600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(1645-76)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La Pologne-Lituanie vaincue cède la rive gauche du Dniepr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Smolensk ; </a:t>
            </a:r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Kiev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des cosaques Zaporogues </a:t>
            </a:r>
            <a:r>
              <a:rPr lang="fr-FR" sz="1500" spc="-1" dirty="0">
                <a:solidFill>
                  <a:srgbClr val="000000"/>
                </a:solidFill>
                <a:cs typeface="Calibri" panose="020F0502020204030204" pitchFamily="34" charset="0"/>
              </a:rPr>
              <a:t>(polonaise en 1361) </a:t>
            </a:r>
          </a:p>
          <a:p>
            <a:r>
              <a:rPr lang="fr-FR" sz="1500" spc="-1" dirty="0">
                <a:solidFill>
                  <a:srgbClr val="FF0000"/>
                </a:solidFill>
                <a:cs typeface="Calibri" panose="020F0502020204030204" pitchFamily="34" charset="0"/>
              </a:rPr>
              <a:t>NB : 1650 : Officialisation du servage en Russie</a:t>
            </a:r>
          </a:p>
          <a:p>
            <a:r>
              <a:rPr lang="fr-FR" sz="1500" spc="-1" dirty="0">
                <a:solidFill>
                  <a:srgbClr val="FF0000"/>
                </a:solidFill>
                <a:cs typeface="Calibri" panose="020F0502020204030204" pitchFamily="34" charset="0"/>
              </a:rPr>
              <a:t>Pour obtenir le service militaire de la noblesse elle-même asservie</a:t>
            </a:r>
          </a:p>
          <a:p>
            <a:r>
              <a:rPr lang="fr-FR" sz="1500" spc="-1" dirty="0">
                <a:solidFill>
                  <a:srgbClr val="FF0000"/>
                </a:solidFill>
                <a:cs typeface="Calibri" panose="020F0502020204030204" pitchFamily="34" charset="0"/>
              </a:rPr>
              <a:t>Il faut lui attribuer des terres et des serfs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*1700-21 : La Grande guerre du Nord de Pierre 1</a:t>
            </a:r>
            <a:r>
              <a:rPr lang="fr-FR" sz="1600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(1689)</a:t>
            </a:r>
          </a:p>
          <a:p>
            <a:r>
              <a:rPr lang="fr-FR" sz="1500" spc="-1" dirty="0">
                <a:solidFill>
                  <a:srgbClr val="000000"/>
                </a:solidFill>
                <a:cs typeface="Calibri" panose="020F0502020204030204" pitchFamily="34" charset="0"/>
              </a:rPr>
              <a:t>La Suède vaincue cède ses pays baltes (Estonie-Lettonie) à la Russie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NB : 1703 : Pierre le Grand fonde </a:t>
            </a:r>
            <a:r>
              <a:rPr lang="fr-FR" sz="1600" dirty="0"/>
              <a:t>Saint-Pétersbourg</a:t>
            </a:r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*1739 : Prise du port d’Azov aux Ottomans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Mais pas d’accès à la mer Noire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*1772-93-95</a:t>
            </a:r>
          </a:p>
          <a:p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Trois partages et disparition de la Pologne-Lituanie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La Russie en récupère toute la partie orientale ; </a:t>
            </a:r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Le sud-ouest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5890351-04F8-38C8-1D0F-7A99990D9915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5C67C3-AE06-A692-88F2-4B9C451D30AA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F0F37D-8222-1443-EF62-7E736B85B2BF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9AE992-063F-0291-FF51-B29B9D2C877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A9F55-8679-D19F-16F6-3F9F961F1298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1CF745-B17D-DD6A-0941-E553E02927EB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700403B-43F3-F34D-45DB-F7923B341EB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8A0E6CB-4D09-83C2-15B6-D2B6772F5C40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CC82592-C127-8487-459A-9EECA6BBDF46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A4111F6-E09E-BA01-162D-86C27844121F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DA80898-D3D1-C816-18F0-295E01D5E18D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9DBE1971-C37D-3B00-E788-7AC93466224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3714D40-C47A-EBEF-74CF-16FBA13B78F7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757C8A-0D87-58B2-521B-E7A1EB6EE5FC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0DAAF6-D562-36E6-96B9-6A51B38A42B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A53BF3-520E-F9E3-1B29-6FE5AE00AC2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030D881-DADD-AF17-852D-4BF5ECFB0AC2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8022ED-4AC5-F472-580E-A3CE07CA703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74CB38F-A807-D9F4-81CE-C6953E869650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AA1424F-60AB-EB4C-8507-175FB723CCA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4CA87B-EC65-00A3-9270-93132B12A81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5DB392-AD40-FCC9-E547-52E812D7467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A188B4-7598-715A-5778-B291438DE664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A271B2-F791-2183-E5D8-39FC2245599A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C4A4EF6-05FD-23A4-8575-96FB83E6EEF8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85C7B9A-5A36-625A-2A1C-E033E739B67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553671F-0CAF-6405-FE45-C234F8545376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A2F57EB-1F7B-2064-8C50-16FB8F5293EA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096AB66-4C8D-6ECE-FFD3-1287FD8D5DF7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10F4D33-9D73-6DB3-31C8-8C7192E8B0F9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DC428625-0090-292B-FA03-F2D387261842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64A3A09-BC4C-8E2B-A9A0-A3CC2653FD8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A3795F6-9356-8487-A984-4462A01A9118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F6CCD2-5351-1353-011F-6658968F162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94BE9C-1591-970D-8662-98D879D602F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3488475-36AE-2583-0861-2A64DF7F5E3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19A35A-06B8-3A09-6883-A0D3849271E3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9B0A1600-2C65-83EB-D0C0-ADB691F4474D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CB09A2B-F875-F149-B70E-B3BAE4535AA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CE9510B-10E4-8109-569C-1BD66BD338E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AFB4ABC-F884-8C56-1321-09FD7965BF2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7528F8-E820-3312-F612-FA50EC3BDE4D}"/>
              </a:ext>
            </a:extLst>
          </p:cNvPr>
          <p:cNvSpPr/>
          <p:nvPr/>
        </p:nvSpPr>
        <p:spPr>
          <a:xfrm>
            <a:off x="8272668" y="2978160"/>
            <a:ext cx="733408" cy="300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863ACD-DF01-6191-5CCD-C016E0DAB7B5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pic>
        <p:nvPicPr>
          <p:cNvPr id="63" name="Picture 2" descr="C:\Users\Christophe\Pictures\My Scans\2015-12 (déc.)\scan0002.jpg">
            <a:extLst>
              <a:ext uri="{FF2B5EF4-FFF2-40B4-BE49-F238E27FC236}">
                <a16:creationId xmlns:a16="http://schemas.microsoft.com/office/drawing/2014/main" id="{B23EA690-235A-3EE3-CCF3-B170F044C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22553" r="31719" b="16695"/>
          <a:stretch>
            <a:fillRect/>
          </a:stretch>
        </p:blipFill>
        <p:spPr bwMode="auto">
          <a:xfrm>
            <a:off x="8262770" y="3062508"/>
            <a:ext cx="3776293" cy="36836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DFC5D70-6140-9276-6B7B-2F9C56475142}"/>
              </a:ext>
            </a:extLst>
          </p:cNvPr>
          <p:cNvSpPr/>
          <p:nvPr/>
        </p:nvSpPr>
        <p:spPr>
          <a:xfrm>
            <a:off x="10102314" y="5154188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6C2629E-2D16-A765-A400-C30D243BCAD3}"/>
              </a:ext>
            </a:extLst>
          </p:cNvPr>
          <p:cNvSpPr/>
          <p:nvPr/>
        </p:nvSpPr>
        <p:spPr>
          <a:xfrm>
            <a:off x="9167435" y="354881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1772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EDC2D88-4988-D859-7B7C-C814683C822A}"/>
              </a:ext>
            </a:extLst>
          </p:cNvPr>
          <p:cNvSpPr/>
          <p:nvPr/>
        </p:nvSpPr>
        <p:spPr>
          <a:xfrm>
            <a:off x="9183494" y="4517036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1793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2E11E6C-4E0D-71C8-A479-285F2BCE28FB}"/>
              </a:ext>
            </a:extLst>
          </p:cNvPr>
          <p:cNvSpPr/>
          <p:nvPr/>
        </p:nvSpPr>
        <p:spPr>
          <a:xfrm>
            <a:off x="8262770" y="4688975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C7FB8B81-F155-6AED-060D-226EACD31C0F}"/>
              </a:ext>
            </a:extLst>
          </p:cNvPr>
          <p:cNvSpPr/>
          <p:nvPr/>
        </p:nvSpPr>
        <p:spPr>
          <a:xfrm>
            <a:off x="8898765" y="406831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977E6-B52B-D70E-8258-F9466D0E03A1}"/>
              </a:ext>
            </a:extLst>
          </p:cNvPr>
          <p:cNvSpPr/>
          <p:nvPr/>
        </p:nvSpPr>
        <p:spPr>
          <a:xfrm>
            <a:off x="8628811" y="4349565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6AE4DEE-2B67-46E2-379C-A5CD4D43DA09}"/>
              </a:ext>
            </a:extLst>
          </p:cNvPr>
          <p:cNvSpPr/>
          <p:nvPr/>
        </p:nvSpPr>
        <p:spPr>
          <a:xfrm>
            <a:off x="9786008" y="4996058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E88C2-F614-BA12-E674-74D9BBDA6C5E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3C6CF9B-3AB0-949E-8252-42330787BAA1}"/>
              </a:ext>
            </a:extLst>
          </p:cNvPr>
          <p:cNvSpPr/>
          <p:nvPr/>
        </p:nvSpPr>
        <p:spPr>
          <a:xfrm>
            <a:off x="3743128" y="505357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AD67CED-8C9C-021B-D58E-BBCF0D1091D5}"/>
              </a:ext>
            </a:extLst>
          </p:cNvPr>
          <p:cNvSpPr/>
          <p:nvPr/>
        </p:nvSpPr>
        <p:spPr>
          <a:xfrm>
            <a:off x="11201161" y="545115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4C8FC7F-C7B5-F8C5-5207-1D32CBFC1643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C050CC-D9CE-F1B2-2A0E-B783E29959AF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AD2CD4D-37E3-D525-39D7-17F41939022C}"/>
              </a:ext>
            </a:extLst>
          </p:cNvPr>
          <p:cNvSpPr/>
          <p:nvPr/>
        </p:nvSpPr>
        <p:spPr>
          <a:xfrm>
            <a:off x="9835482" y="391474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B040A44-C012-441C-5DFB-32F7889B7B3F}"/>
              </a:ext>
            </a:extLst>
          </p:cNvPr>
          <p:cNvSpPr/>
          <p:nvPr/>
        </p:nvSpPr>
        <p:spPr>
          <a:xfrm>
            <a:off x="4844420" y="1365887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4DBA5-4A21-87BE-1DFF-FBB3D118CA1D}"/>
              </a:ext>
            </a:extLst>
          </p:cNvPr>
          <p:cNvSpPr/>
          <p:nvPr/>
        </p:nvSpPr>
        <p:spPr>
          <a:xfrm>
            <a:off x="8720273" y="3040244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FBE835-1864-F8BA-94EB-34F6D2747FE8}"/>
              </a:ext>
            </a:extLst>
          </p:cNvPr>
          <p:cNvSpPr/>
          <p:nvPr/>
        </p:nvSpPr>
        <p:spPr>
          <a:xfrm>
            <a:off x="9746567" y="4197404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1667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3C8E3DD-6703-04CB-144D-8D126100F1F3}"/>
              </a:ext>
            </a:extLst>
          </p:cNvPr>
          <p:cNvSpPr/>
          <p:nvPr/>
        </p:nvSpPr>
        <p:spPr>
          <a:xfrm>
            <a:off x="5253945" y="2915624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141C6D5-E812-BC52-D1B5-0E29239F78EA}"/>
              </a:ext>
            </a:extLst>
          </p:cNvPr>
          <p:cNvSpPr/>
          <p:nvPr/>
        </p:nvSpPr>
        <p:spPr>
          <a:xfrm>
            <a:off x="10425520" y="3478547"/>
            <a:ext cx="336652" cy="2844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9783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A59E-4A20-1D71-B3A3-D37D50C93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60093B97-833A-9319-776A-BC2C3D545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Ellipse 95">
            <a:extLst>
              <a:ext uri="{FF2B5EF4-FFF2-40B4-BE49-F238E27FC236}">
                <a16:creationId xmlns:a16="http://schemas.microsoft.com/office/drawing/2014/main" id="{81D84D22-6FC4-668C-67AC-49C3C77E4FFC}"/>
              </a:ext>
            </a:extLst>
          </p:cNvPr>
          <p:cNvSpPr/>
          <p:nvPr/>
        </p:nvSpPr>
        <p:spPr>
          <a:xfrm rot="18069475">
            <a:off x="6637902" y="1483560"/>
            <a:ext cx="1115368" cy="1171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9E13D232-49AE-8398-E5EF-C32F3AF2A17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A42B980-1A67-B19B-F3B5-6CD7EFF9ACB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AF4CA68C-6626-D43B-94B9-2C252E2F582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BE18E4D4-59AF-EA27-6771-208787C89BF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2EC04115-88CE-7AFB-6544-0785FAADFF5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79B7B92-6060-33ED-7A76-F7F716E1DF31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6136D6C-3BAB-F378-5262-42CAE7EE7F2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362B66F-B3AE-BE32-168A-C8DAA3528F6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741110BF-A0EA-35E6-681F-5D8378DD7CA9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693F3F54-DDB0-3D2E-02C3-225868D289C1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EA72F727-B110-B7AE-5EDB-2B4EC571656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B03AD85C-DB5B-30E0-241A-CD623BDD85D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62DAF8C-B579-B426-E6BA-FB2C4FF57F40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58F38CD2-4162-6420-9BE2-1B2EBD9D618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9A74E1E1-3DC1-6506-01C6-5AC2F511A74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40A006BF-7961-A37B-8500-E2CE1E66B468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AEF0EBCC-8F14-94E2-9874-3D26524DA8DE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5140E4C8-78C4-8041-843E-4DBD9DFA6D9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C0AF7B94-E8E8-0FF3-98B3-9BC5C1CB0DA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E7E64AC3-FF49-6EBA-1D84-B33631D601A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B3F849AC-83F3-F326-1261-6E110D70DAC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0FC95A73-745C-0208-25FC-5456B5EA73A0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608FB47-D883-312F-CD42-3E77CB262E7B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C8FCD841-1BDE-8697-C4F5-7DA57AD93C5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7E3FB035-EEFE-9E37-CA50-31A3FC47B0DE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BC3F9C1D-709D-E815-058A-734C64129DC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C990C70B-BF9A-C726-5514-789A75344838}"/>
              </a:ext>
            </a:extLst>
          </p:cNvPr>
          <p:cNvCxnSpPr>
            <a:cxnSpLocks/>
            <a:endCxn id="13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4C5071ED-2785-9F9E-8DCA-E846F5064D3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5188519D-E56D-A991-12E7-2FCDA2E1A5B6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9FE93956-CDDC-999F-5300-598200572EB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853746DA-A635-FAC8-EBD9-5B90F296FC3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67DD2EE3-42DC-29C3-AB35-07F475B48F6B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F2003418-2B87-739B-175B-1D73FA5FEDEE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6788315-4FC7-C86E-C68A-C245C5A92CDE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574653DB-E908-1BEE-C419-79E8B4DF8EC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0E7AD146-5E9E-E115-ADCA-B1BEADE88161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26B147FE-F7EF-E4E2-FCCE-4B9216FA7B3C}"/>
              </a:ext>
            </a:extLst>
          </p:cNvPr>
          <p:cNvCxnSpPr>
            <a:cxnSpLocks/>
          </p:cNvCxnSpPr>
          <p:nvPr/>
        </p:nvCxnSpPr>
        <p:spPr>
          <a:xfrm flipH="1">
            <a:off x="9904874" y="1655180"/>
            <a:ext cx="940604" cy="3131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B9F40148-7DF8-03A7-1B3B-AD3A9B0FC157}"/>
              </a:ext>
            </a:extLst>
          </p:cNvPr>
          <p:cNvCxnSpPr>
            <a:cxnSpLocks/>
          </p:cNvCxnSpPr>
          <p:nvPr/>
        </p:nvCxnSpPr>
        <p:spPr>
          <a:xfrm flipH="1">
            <a:off x="9904874" y="1752495"/>
            <a:ext cx="1284107" cy="6886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0E7D36E7-6334-7CD2-556D-3674B78353E5}"/>
              </a:ext>
            </a:extLst>
          </p:cNvPr>
          <p:cNvCxnSpPr>
            <a:cxnSpLocks/>
          </p:cNvCxnSpPr>
          <p:nvPr/>
        </p:nvCxnSpPr>
        <p:spPr>
          <a:xfrm flipH="1" flipV="1">
            <a:off x="10845478" y="1655180"/>
            <a:ext cx="520861" cy="1273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4A61FBE5-D12C-116E-45A6-38B77461701B}"/>
              </a:ext>
            </a:extLst>
          </p:cNvPr>
          <p:cNvCxnSpPr>
            <a:cxnSpLocks/>
          </p:cNvCxnSpPr>
          <p:nvPr/>
        </p:nvCxnSpPr>
        <p:spPr>
          <a:xfrm flipH="1" flipV="1">
            <a:off x="11366339" y="1782501"/>
            <a:ext cx="679886" cy="18587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4A652790-C6C4-457E-D32B-7B2D0BF2FC54}"/>
              </a:ext>
            </a:extLst>
          </p:cNvPr>
          <p:cNvCxnSpPr>
            <a:cxnSpLocks/>
          </p:cNvCxnSpPr>
          <p:nvPr/>
        </p:nvCxnSpPr>
        <p:spPr>
          <a:xfrm flipH="1">
            <a:off x="11340730" y="1968374"/>
            <a:ext cx="692691" cy="7311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48F8D71E-8521-09EC-E10E-09AB9B6E606D}"/>
              </a:ext>
            </a:extLst>
          </p:cNvPr>
          <p:cNvCxnSpPr>
            <a:cxnSpLocks/>
          </p:cNvCxnSpPr>
          <p:nvPr/>
        </p:nvCxnSpPr>
        <p:spPr>
          <a:xfrm flipH="1">
            <a:off x="11326760" y="1968374"/>
            <a:ext cx="706661" cy="6955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276CFA43-393A-C583-9856-2D1054CF0E8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60B7881-C27B-342B-C8AA-081B0CF57DA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0CE0863-B242-1AFF-851F-334881E1627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40411D5-0AC5-8220-1832-1DED8BDBB560}"/>
              </a:ext>
            </a:extLst>
          </p:cNvPr>
          <p:cNvSpPr/>
          <p:nvPr/>
        </p:nvSpPr>
        <p:spPr>
          <a:xfrm>
            <a:off x="9924694" y="2011319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ECB9FA9E-694D-CB28-4F7E-07F5AC38EFF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FD09002B-C227-2AD5-C169-553343C2F80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F92B26C-CE1A-04F7-D350-3B811012C19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5CE60C78-CD4B-DD70-314B-BF00786AC111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47531A28-6B85-C61E-4AE3-08E78E763D6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C14FF042-6432-F17E-4880-B6737FD66FE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D495F94E-FC4F-195E-A0AB-59E50350F17F}"/>
              </a:ext>
            </a:extLst>
          </p:cNvPr>
          <p:cNvCxnSpPr>
            <a:cxnSpLocks/>
          </p:cNvCxnSpPr>
          <p:nvPr/>
        </p:nvCxnSpPr>
        <p:spPr>
          <a:xfrm flipH="1" flipV="1">
            <a:off x="10253026" y="3193333"/>
            <a:ext cx="791056" cy="102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76B304F6-CC65-72B8-1706-7087129FF870}"/>
              </a:ext>
            </a:extLst>
          </p:cNvPr>
          <p:cNvCxnSpPr>
            <a:cxnSpLocks/>
          </p:cNvCxnSpPr>
          <p:nvPr/>
        </p:nvCxnSpPr>
        <p:spPr>
          <a:xfrm flipH="1">
            <a:off x="10227417" y="3348889"/>
            <a:ext cx="791056" cy="4034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C25CF729-8F74-DE06-6596-1F931063C8CB}"/>
              </a:ext>
            </a:extLst>
          </p:cNvPr>
          <p:cNvCxnSpPr>
            <a:cxnSpLocks/>
          </p:cNvCxnSpPr>
          <p:nvPr/>
        </p:nvCxnSpPr>
        <p:spPr>
          <a:xfrm flipH="1">
            <a:off x="10503010" y="3429000"/>
            <a:ext cx="257097" cy="790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ADE52B27-7B4D-A1C8-31CB-3690870BB87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32E115F4-96D5-FEB7-CB69-B8BA502C817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A74BA5CE-6AE4-CD6E-10AB-7CB781C3BE4B}"/>
              </a:ext>
            </a:extLst>
          </p:cNvPr>
          <p:cNvCxnSpPr>
            <a:cxnSpLocks/>
          </p:cNvCxnSpPr>
          <p:nvPr/>
        </p:nvCxnSpPr>
        <p:spPr>
          <a:xfrm flipV="1">
            <a:off x="11167734" y="2818591"/>
            <a:ext cx="318052" cy="477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C12A7B96-3097-A5D1-82C0-A367DC6E51C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939709C-9096-98C1-7BAC-B7FBF8FBC403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5B9D930A-9A88-241A-DCC6-3438739CD6A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655C245D-8D6E-7E8D-764A-C2972201F1B0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BEAE5468-FE53-D612-0A9B-392D9EEC76E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F174A901-599A-FC18-73C5-83FC5A9D4740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1803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1D02D8B1-4D90-A821-A47E-9F6D840762B3}"/>
              </a:ext>
            </a:extLst>
          </p:cNvPr>
          <p:cNvCxnSpPr>
            <a:cxnSpLocks/>
          </p:cNvCxnSpPr>
          <p:nvPr/>
        </p:nvCxnSpPr>
        <p:spPr>
          <a:xfrm>
            <a:off x="11185452" y="3249916"/>
            <a:ext cx="322770" cy="103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1E6A6FC-F875-1689-1CA8-3DC98A43E08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BFE76E95-F7D1-CBA0-3DDE-9B9FC74F2CE3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Ellipse 194">
            <a:extLst>
              <a:ext uri="{FF2B5EF4-FFF2-40B4-BE49-F238E27FC236}">
                <a16:creationId xmlns:a16="http://schemas.microsoft.com/office/drawing/2014/main" id="{E9EED9BB-0860-4487-6D6D-7119948CCD4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EFCC7F44-6467-F93D-85FE-63C5AE3B7E1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DF342231-9F36-E107-8F09-3A7D747367CB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1EF6A351-3A7D-20DD-1376-C3991616D376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970B8DE0-923A-CC3B-E322-6FC7BC46646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FAFE6E3D-6FBF-3371-A84B-F9195CE55A7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60E903F5-02F0-33B4-0056-81FFB3C52EC2}"/>
              </a:ext>
            </a:extLst>
          </p:cNvPr>
          <p:cNvCxnSpPr>
            <a:cxnSpLocks/>
            <a:endCxn id="201" idx="6"/>
          </p:cNvCxnSpPr>
          <p:nvPr/>
        </p:nvCxnSpPr>
        <p:spPr>
          <a:xfrm flipH="1" flipV="1">
            <a:off x="7643915" y="801672"/>
            <a:ext cx="176207" cy="17901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A7392A29-3CDB-5255-A553-F9BAC0EFDB1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32FB4D5-29D2-1094-5400-2F7A18D6563F}"/>
              </a:ext>
            </a:extLst>
          </p:cNvPr>
          <p:cNvSpPr/>
          <p:nvPr/>
        </p:nvSpPr>
        <p:spPr>
          <a:xfrm>
            <a:off x="7352325" y="98344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BAD6B666-24E3-BFC4-3437-763ABF2DD4A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97A39584-CF47-DE49-1C9D-90D9E981D1E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8C488AE0-693F-1E24-A3E9-35EB7053EE0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0ECA083C-3CB8-6BB8-2F7E-7E8700107DF6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97308D92-63A5-F81F-9920-3BA95A825F1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F692AC04-FF75-596A-C64B-78CB5A1DD4C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BBF509-B27F-CCA1-B739-8CC4ECF3D89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9BCAE9-B2AC-24A3-7FCD-AA6D6B58B931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77560D-DF68-55F4-98E0-888B3A6FEE1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B674560-63C1-0F73-2B5F-CD933423A025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334034D-CDB7-FA9B-DFFF-B82EC14C2931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D3CAB-7D57-5295-956E-32DD6BB4FE1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921AEE-E767-9B72-7B8E-FEE25B8AD59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C2432-9A11-3435-A16F-FEF86A5207D9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12A1CA-8124-DECB-E117-9C8F359599CA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92657F-5122-032D-B6E8-626170695C0A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CE3C3F-D348-7E02-9120-0BE1ACAEA41D}"/>
              </a:ext>
            </a:extLst>
          </p:cNvPr>
          <p:cNvSpPr/>
          <p:nvPr/>
        </p:nvSpPr>
        <p:spPr>
          <a:xfrm>
            <a:off x="5865192" y="2561673"/>
            <a:ext cx="1129745" cy="85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1683-1699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B787AE-FDB4-810A-0D68-572542BF63B4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DBD25-2550-8606-9934-5CED469A1D1F}"/>
              </a:ext>
            </a:extLst>
          </p:cNvPr>
          <p:cNvSpPr/>
          <p:nvPr/>
        </p:nvSpPr>
        <p:spPr>
          <a:xfrm>
            <a:off x="71303" y="93049"/>
            <a:ext cx="4885165" cy="62940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1768-1792 : En mer Noire, guerres </a:t>
            </a:r>
            <a:r>
              <a:rPr lang="fr-FR" sz="1700" b="1" dirty="0" err="1"/>
              <a:t>russo</a:t>
            </a:r>
            <a:r>
              <a:rPr lang="fr-FR" sz="1700" b="1" dirty="0"/>
              <a:t>-ottomanes et conquêtes : Crimée et </a:t>
            </a:r>
            <a:r>
              <a:rPr lang="fr-FR" sz="1700" b="1" dirty="0" err="1"/>
              <a:t>Yedisan</a:t>
            </a:r>
            <a:r>
              <a:rPr lang="fr-FR" sz="1700" b="1" dirty="0"/>
              <a:t> ; …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b) 1768-92 : Vers le SO contre l’Empire ottoman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La mer Noire et les Balkans…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NB : 1683-99 : L’Autriche des Habsbourg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A reconquis la Hongrie-Croatie-Transylvanie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*1762 : </a:t>
            </a:r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Catherine II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sur le trône russe ; Comme Ivan III en 1472, deux projets de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libération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et de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restauration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1) Le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projet slave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: Libérer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les peuples russes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Restaurer la Russie de Kiev ; Partages </a:t>
            </a:r>
            <a:r>
              <a:rPr lang="fr-FR" sz="1600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polon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. 1772-93-95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2) Le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projet grec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dans les Balkans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Libérer Constantinople et </a:t>
            </a:r>
            <a:r>
              <a:rPr lang="fr-FR" sz="1600" i="1" spc="-1" dirty="0">
                <a:solidFill>
                  <a:srgbClr val="000000"/>
                </a:solidFill>
                <a:cs typeface="Calibri" panose="020F0502020204030204" pitchFamily="34" charset="0"/>
              </a:rPr>
              <a:t>les peuples orthodoxes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du joug ottoman ; Partager l’Empire ottoman avec l’Autriche et Venise ; L’Empire ottoman serait réduit à l’Anatolie (!)</a:t>
            </a:r>
          </a:p>
          <a:p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Et contrôler ainsi les Détroits</a:t>
            </a:r>
          </a:p>
          <a:p>
            <a:endParaRPr lang="fr-FR" sz="16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*Pour la France de Louis XV et de son ministre </a:t>
            </a:r>
            <a:r>
              <a:rPr lang="fr-FR" sz="16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Choiseul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Alliée des Autrichiens (1756) et des Turcs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Cette expansion russe menace l’équilibre en Europe</a:t>
            </a:r>
          </a:p>
          <a:p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Et elle encourage les Ottomans à déclarer la guerre…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96C398E-9FDF-4C8D-411B-C9E7B6C4E8C6}"/>
              </a:ext>
            </a:extLst>
          </p:cNvPr>
          <p:cNvSpPr/>
          <p:nvPr/>
        </p:nvSpPr>
        <p:spPr>
          <a:xfrm>
            <a:off x="3857625" y="1873725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B62C756-C8B0-FDCF-7B06-882582035B60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FDB0232-1C3E-647F-057A-9EA355EE5294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AB4F5D2-9DE7-4F27-BCD9-30CD80E05C3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6B35D72-AE46-4C66-3441-77081818CF5B}"/>
              </a:ext>
            </a:extLst>
          </p:cNvPr>
          <p:cNvSpPr/>
          <p:nvPr/>
        </p:nvSpPr>
        <p:spPr>
          <a:xfrm>
            <a:off x="4191264" y="92840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79B09BA-EB3C-88FF-D825-10942F71A976}"/>
              </a:ext>
            </a:extLst>
          </p:cNvPr>
          <p:cNvSpPr/>
          <p:nvPr/>
        </p:nvSpPr>
        <p:spPr>
          <a:xfrm>
            <a:off x="7455183" y="14050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F5486EA-CF3A-C844-FB5B-7565C16C0010}"/>
              </a:ext>
            </a:extLst>
          </p:cNvPr>
          <p:cNvSpPr/>
          <p:nvPr/>
        </p:nvSpPr>
        <p:spPr>
          <a:xfrm rot="5138480">
            <a:off x="7035048" y="929963"/>
            <a:ext cx="1004788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9E413A-FD6C-37C0-ECAA-96D9ED648BD2}"/>
              </a:ext>
            </a:extLst>
          </p:cNvPr>
          <p:cNvSpPr/>
          <p:nvPr/>
        </p:nvSpPr>
        <p:spPr>
          <a:xfrm>
            <a:off x="7497094" y="1192858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1768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4232C0-4A05-511C-C486-00D00D40632C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1DE7C3-24DF-1AA8-3E92-B27F11E69379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B31067F-7C40-FC26-4F20-AA9309F61600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979C438-892B-5DDF-9B27-9AB815A0CE3E}"/>
              </a:ext>
            </a:extLst>
          </p:cNvPr>
          <p:cNvSpPr/>
          <p:nvPr/>
        </p:nvSpPr>
        <p:spPr>
          <a:xfrm>
            <a:off x="3587608" y="1621708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21070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94381</TotalTime>
  <Words>4735</Words>
  <Application>Microsoft Office PowerPoint</Application>
  <PresentationFormat>Grand écran</PresentationFormat>
  <Paragraphs>1709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9 décembre 2025 (4/14)  8ème période : 1815-1914 Europe et Russie à la conquête de l’Orient et de l’Asie  1206-1818 : L’Orient avant l’impérialisme européen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2025-12-08T17:01:14Z</dcterms:modified>
</cp:coreProperties>
</file>