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13701" r:id="rId2"/>
    <p:sldId id="13705" r:id="rId3"/>
    <p:sldId id="13760" r:id="rId4"/>
    <p:sldId id="13706" r:id="rId5"/>
    <p:sldId id="13707" r:id="rId6"/>
    <p:sldId id="13359" r:id="rId7"/>
    <p:sldId id="13716" r:id="rId8"/>
    <p:sldId id="13659" r:id="rId9"/>
    <p:sldId id="13660" r:id="rId10"/>
    <p:sldId id="13661" r:id="rId11"/>
    <p:sldId id="13753" r:id="rId12"/>
    <p:sldId id="13751" r:id="rId13"/>
    <p:sldId id="13752" r:id="rId14"/>
    <p:sldId id="13757" r:id="rId15"/>
    <p:sldId id="13506" r:id="rId16"/>
    <p:sldId id="13755" r:id="rId17"/>
    <p:sldId id="13756" r:id="rId18"/>
    <p:sldId id="13748" r:id="rId19"/>
    <p:sldId id="13446" r:id="rId20"/>
    <p:sldId id="13764" r:id="rId21"/>
    <p:sldId id="13428" r:id="rId22"/>
    <p:sldId id="13750" r:id="rId23"/>
    <p:sldId id="13430" r:id="rId24"/>
    <p:sldId id="13447" r:id="rId25"/>
    <p:sldId id="13754" r:id="rId26"/>
    <p:sldId id="13431" r:id="rId27"/>
    <p:sldId id="13772" r:id="rId28"/>
    <p:sldId id="13662" r:id="rId29"/>
    <p:sldId id="13663" r:id="rId30"/>
    <p:sldId id="13664" r:id="rId31"/>
    <p:sldId id="13773" r:id="rId32"/>
    <p:sldId id="13510" r:id="rId33"/>
    <p:sldId id="13665" r:id="rId34"/>
    <p:sldId id="13311" r:id="rId35"/>
    <p:sldId id="13666" r:id="rId36"/>
    <p:sldId id="13746" r:id="rId37"/>
    <p:sldId id="13667" r:id="rId38"/>
    <p:sldId id="13449" r:id="rId39"/>
    <p:sldId id="13312" r:id="rId40"/>
    <p:sldId id="13668" r:id="rId41"/>
    <p:sldId id="13450" r:id="rId42"/>
    <p:sldId id="13373" r:id="rId43"/>
    <p:sldId id="13451" r:id="rId44"/>
    <p:sldId id="13358" r:id="rId45"/>
    <p:sldId id="13452" r:id="rId46"/>
    <p:sldId id="13747" r:id="rId47"/>
    <p:sldId id="13454" r:id="rId48"/>
    <p:sldId id="13455" r:id="rId49"/>
    <p:sldId id="13749" r:id="rId50"/>
    <p:sldId id="13456" r:id="rId51"/>
    <p:sldId id="13458" r:id="rId52"/>
    <p:sldId id="13457" r:id="rId53"/>
    <p:sldId id="12207" r:id="rId54"/>
    <p:sldId id="12357" r:id="rId55"/>
    <p:sldId id="12265" r:id="rId56"/>
    <p:sldId id="12234" r:id="rId57"/>
    <p:sldId id="12233" r:id="rId58"/>
    <p:sldId id="13669" r:id="rId59"/>
    <p:sldId id="13670" r:id="rId60"/>
    <p:sldId id="13671" r:id="rId61"/>
    <p:sldId id="13672" r:id="rId62"/>
    <p:sldId id="13461" r:id="rId6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FBEF5-BC8B-C118-7D1F-C255D95C6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72C529-B30B-C69E-228E-966723441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165578-ABCC-6D1D-5412-A26353971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0F54A7-5DBB-4E0B-A03B-C6C55B272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251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B7D3B-E97B-CF85-400F-67210D747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B10D06-304B-AA8C-9213-6ED60A8B4C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C70CD1-1A34-D0CA-1A5C-129354DF8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F2083C-17CA-24B6-D890-0F9458254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778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471D9-0517-F866-0D40-D9C28BD44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8506B4E-952D-342F-AC51-73F7AB0E0F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2E42184-0D0A-AAC3-95AF-CF98AEB44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CAD69E-66EB-53BC-2D5E-0AE117A2D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130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D1E00-1DC3-D708-7D84-28B96B05F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ABF23F0-91DF-9446-9D32-323B8F657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D58B4C-CEF4-2F32-D84D-CF8DCA6C9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498872-B855-BF8A-3BEF-B0D4FB02C6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50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829F8-7E97-9964-32BF-5C66EB27F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F723BAD-0463-B5A0-D3AE-23F314A34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9 décembre 2025 (4/15)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</a:t>
            </a:r>
            <a:r>
              <a:rPr lang="fr-FR" altLang="fr-FR" sz="2800" b="1">
                <a:latin typeface="+mn-lt"/>
                <a:cs typeface="Arial" panose="020B0604020202020204" pitchFamily="34" charset="0"/>
              </a:rPr>
              <a:t>6 janvier 2026 (5/15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1800-1907 : En Orient, le Grand Jeu russo-britannique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Empire ottoman et Balkans ; Caucase et Perse ; Afghanistan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Inde britannique ; En Asie centrale, Turkestan russe et Xinjiang chinois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142CE28-B18C-4B77-7459-F4CF6540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0228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E6FF-3CA3-0533-9D6C-EE2FECE0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ED90F1-53F6-2A64-BD82-492874EC467E}"/>
              </a:ext>
            </a:extLst>
          </p:cNvPr>
          <p:cNvSpPr/>
          <p:nvPr/>
        </p:nvSpPr>
        <p:spPr>
          <a:xfrm>
            <a:off x="71305" y="93049"/>
            <a:ext cx="4856856" cy="60324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Déc. 1805-juillet 1806 : Défaite de la 3</a:t>
            </a:r>
            <a:r>
              <a:rPr lang="fr-FR" sz="1600" b="1" baseline="30000" dirty="0"/>
              <a:t>ème</a:t>
            </a:r>
            <a:r>
              <a:rPr lang="fr-FR" sz="1600" b="1" dirty="0"/>
              <a:t> Coalition, Grande-Bretagne, Autriche, Russie, Suède, Naples, contre Napoléon ; L’Empire français, maître de l’Europe, mais Britanniques et Russes ne désarment pas</a:t>
            </a:r>
          </a:p>
          <a:p>
            <a:endParaRPr lang="fr-FR" sz="1700" dirty="0"/>
          </a:p>
          <a:p>
            <a:r>
              <a:rPr lang="fr-FR" sz="1700" dirty="0"/>
              <a:t>*1805-06 : Contre </a:t>
            </a:r>
            <a:r>
              <a:rPr lang="fr-FR" sz="1700" u="sng" dirty="0"/>
              <a:t>Napoléon</a:t>
            </a:r>
            <a:r>
              <a:rPr lang="fr-FR" sz="1700" dirty="0"/>
              <a:t>, la 3</a:t>
            </a:r>
            <a:r>
              <a:rPr lang="fr-FR" sz="1700" baseline="30000" dirty="0"/>
              <a:t>ème</a:t>
            </a:r>
            <a:r>
              <a:rPr lang="fr-FR" sz="1700" dirty="0"/>
              <a:t> Coalition…</a:t>
            </a:r>
          </a:p>
          <a:p>
            <a:r>
              <a:rPr lang="fr-FR" sz="1700" dirty="0"/>
              <a:t>La GB de </a:t>
            </a:r>
            <a:r>
              <a:rPr lang="fr-FR" sz="1600" u="sng" dirty="0"/>
              <a:t>William Pitt le Jeune</a:t>
            </a:r>
            <a:r>
              <a:rPr lang="fr-FR" sz="1600" dirty="0"/>
              <a:t> ; Autriche, Suède, Naples</a:t>
            </a:r>
          </a:p>
          <a:p>
            <a:endParaRPr lang="fr-FR" sz="1700" dirty="0"/>
          </a:p>
          <a:p>
            <a:r>
              <a:rPr lang="fr-FR" sz="1700" dirty="0"/>
              <a:t>*Pas la Prusse ; Mais…</a:t>
            </a:r>
          </a:p>
          <a:p>
            <a:r>
              <a:rPr lang="fr-FR" sz="1700" dirty="0"/>
              <a:t>*Comme en 1798, la Russie d’</a:t>
            </a:r>
            <a:r>
              <a:rPr lang="fr-FR" sz="1700" u="sng" dirty="0"/>
              <a:t>Alexandre 1</a:t>
            </a:r>
            <a:r>
              <a:rPr lang="fr-FR" sz="1700" u="sng" baseline="30000" dirty="0"/>
              <a:t>er</a:t>
            </a:r>
            <a:endParaRPr lang="fr-FR" sz="1700" u="sng" dirty="0"/>
          </a:p>
          <a:p>
            <a:r>
              <a:rPr lang="fr-FR" sz="1700" i="1" dirty="0"/>
              <a:t>La France entre la GB et la Russie</a:t>
            </a:r>
            <a:r>
              <a:rPr lang="fr-FR" sz="1700" dirty="0"/>
              <a:t> ; Mais…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*Déc. 1805 : A Austerlitz, au nord de Vienne</a:t>
            </a:r>
          </a:p>
          <a:p>
            <a:r>
              <a:rPr lang="fr-FR" sz="1700" dirty="0"/>
              <a:t>Victoire décisive de Napoléon contre Autriche-Russie</a:t>
            </a:r>
          </a:p>
          <a:p>
            <a:endParaRPr lang="fr-FR" sz="1700" dirty="0"/>
          </a:p>
          <a:p>
            <a:r>
              <a:rPr lang="fr-FR" sz="1700" dirty="0"/>
              <a:t>*Fin de la 3</a:t>
            </a:r>
            <a:r>
              <a:rPr lang="fr-FR" sz="1700" baseline="30000" dirty="0"/>
              <a:t>ème</a:t>
            </a:r>
            <a:r>
              <a:rPr lang="fr-FR" sz="1700" dirty="0"/>
              <a:t> Coalition ; Paix avec l’Autriche</a:t>
            </a:r>
          </a:p>
          <a:p>
            <a:r>
              <a:rPr lang="fr-FR" sz="1700" dirty="0"/>
              <a:t>Et avec la Russie en juillet 1806</a:t>
            </a:r>
          </a:p>
          <a:p>
            <a:endParaRPr lang="fr-FR" sz="1700" dirty="0"/>
          </a:p>
          <a:p>
            <a:r>
              <a:rPr lang="fr-FR" sz="1700" dirty="0"/>
              <a:t>*1806(-10) : Extension maximale de l’Empire français</a:t>
            </a:r>
          </a:p>
          <a:p>
            <a:r>
              <a:rPr lang="fr-FR" sz="1700" dirty="0"/>
              <a:t>Italie, Naples, Allemagne rhénane, Hollande</a:t>
            </a:r>
          </a:p>
          <a:p>
            <a:endParaRPr lang="fr-FR" sz="1700" dirty="0"/>
          </a:p>
          <a:p>
            <a:r>
              <a:rPr lang="fr-FR" sz="1700" dirty="0"/>
              <a:t>*Mais la GB reste en guerre, soutenue par la Russie…</a:t>
            </a:r>
          </a:p>
        </p:txBody>
      </p:sp>
      <p:pic>
        <p:nvPicPr>
          <p:cNvPr id="59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4C02AC3-FA67-8824-4036-BE42FA0AD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" name="Ellipse 592">
            <a:extLst>
              <a:ext uri="{FF2B5EF4-FFF2-40B4-BE49-F238E27FC236}">
                <a16:creationId xmlns:a16="http://schemas.microsoft.com/office/drawing/2014/main" id="{8D0CB940-7031-3351-B4B3-1A9BB1F58E8B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FB521E4F-837A-C547-4334-07A2BF6B31E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79C41102-DC69-7968-0E65-831EFB8B537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6" name="Ellipse 595">
            <a:extLst>
              <a:ext uri="{FF2B5EF4-FFF2-40B4-BE49-F238E27FC236}">
                <a16:creationId xmlns:a16="http://schemas.microsoft.com/office/drawing/2014/main" id="{4C84739A-0156-B1EB-2072-1E3DCDFC15A6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12901754-35CB-7DF1-4EDA-3AD09A3CC56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2CB7F20B-A0E6-426C-E078-FCF2EDF4022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9" name="Ellipse 598">
            <a:extLst>
              <a:ext uri="{FF2B5EF4-FFF2-40B4-BE49-F238E27FC236}">
                <a16:creationId xmlns:a16="http://schemas.microsoft.com/office/drawing/2014/main" id="{53D3853F-B98C-0D09-800E-8F0D66CA40F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0" name="Ellipse 599">
            <a:extLst>
              <a:ext uri="{FF2B5EF4-FFF2-40B4-BE49-F238E27FC236}">
                <a16:creationId xmlns:a16="http://schemas.microsoft.com/office/drawing/2014/main" id="{2A3E53FD-A270-100A-D3BB-35CABEDDC58E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1" name="Ellipse 600">
            <a:extLst>
              <a:ext uri="{FF2B5EF4-FFF2-40B4-BE49-F238E27FC236}">
                <a16:creationId xmlns:a16="http://schemas.microsoft.com/office/drawing/2014/main" id="{CCFCD826-864C-BE84-3954-9276867BCE0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73FDC471-7DE8-A8ED-FD25-ED40FD3298CA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3" name="Ellipse 602">
            <a:extLst>
              <a:ext uri="{FF2B5EF4-FFF2-40B4-BE49-F238E27FC236}">
                <a16:creationId xmlns:a16="http://schemas.microsoft.com/office/drawing/2014/main" id="{304E6FC6-C6FE-BE78-397C-F70940177B71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4" name="Ellipse 603">
            <a:extLst>
              <a:ext uri="{FF2B5EF4-FFF2-40B4-BE49-F238E27FC236}">
                <a16:creationId xmlns:a16="http://schemas.microsoft.com/office/drawing/2014/main" id="{B9850E77-07E5-3D1F-7974-574B04C6C329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5" name="Ellipse 604">
            <a:extLst>
              <a:ext uri="{FF2B5EF4-FFF2-40B4-BE49-F238E27FC236}">
                <a16:creationId xmlns:a16="http://schemas.microsoft.com/office/drawing/2014/main" id="{3FDB9FE4-EDE3-8382-F1EF-BAF4DDEF1D6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6" name="Ellipse 605">
            <a:extLst>
              <a:ext uri="{FF2B5EF4-FFF2-40B4-BE49-F238E27FC236}">
                <a16:creationId xmlns:a16="http://schemas.microsoft.com/office/drawing/2014/main" id="{582462A8-60F1-4CDA-5A0C-47787063C70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7" name="Ellipse 606">
            <a:extLst>
              <a:ext uri="{FF2B5EF4-FFF2-40B4-BE49-F238E27FC236}">
                <a16:creationId xmlns:a16="http://schemas.microsoft.com/office/drawing/2014/main" id="{34DF9706-4182-90F9-7906-355177B758E4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42BD0697-43FE-91A9-D2A0-EC8E5134476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9" name="Ellipse 608">
            <a:extLst>
              <a:ext uri="{FF2B5EF4-FFF2-40B4-BE49-F238E27FC236}">
                <a16:creationId xmlns:a16="http://schemas.microsoft.com/office/drawing/2014/main" id="{6166F8CA-4BDA-6DE2-E440-9B52CBEE3EF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0" name="Connecteur droit 609">
            <a:extLst>
              <a:ext uri="{FF2B5EF4-FFF2-40B4-BE49-F238E27FC236}">
                <a16:creationId xmlns:a16="http://schemas.microsoft.com/office/drawing/2014/main" id="{2B918433-5103-C05E-02EA-0EFD9B15C9A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Connecteur droit 610">
            <a:extLst>
              <a:ext uri="{FF2B5EF4-FFF2-40B4-BE49-F238E27FC236}">
                <a16:creationId xmlns:a16="http://schemas.microsoft.com/office/drawing/2014/main" id="{E73732C5-D7E1-46BD-78A0-6805B4948A9F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Connecteur droit 611">
            <a:extLst>
              <a:ext uri="{FF2B5EF4-FFF2-40B4-BE49-F238E27FC236}">
                <a16:creationId xmlns:a16="http://schemas.microsoft.com/office/drawing/2014/main" id="{E4C9402D-983B-093D-E34A-E7FEB274169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3" name="Ellipse 612">
            <a:extLst>
              <a:ext uri="{FF2B5EF4-FFF2-40B4-BE49-F238E27FC236}">
                <a16:creationId xmlns:a16="http://schemas.microsoft.com/office/drawing/2014/main" id="{71B31833-9EFB-4AB5-F42B-42A2C4A9210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4" name="Ellipse 613">
            <a:extLst>
              <a:ext uri="{FF2B5EF4-FFF2-40B4-BE49-F238E27FC236}">
                <a16:creationId xmlns:a16="http://schemas.microsoft.com/office/drawing/2014/main" id="{167DA166-0DA1-093A-CD8F-24CD428AFCF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5" name="Ellipse 614">
            <a:extLst>
              <a:ext uri="{FF2B5EF4-FFF2-40B4-BE49-F238E27FC236}">
                <a16:creationId xmlns:a16="http://schemas.microsoft.com/office/drawing/2014/main" id="{15FB6331-976F-D439-880F-65BCEDBF8132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16" name="Ellipse 615">
            <a:extLst>
              <a:ext uri="{FF2B5EF4-FFF2-40B4-BE49-F238E27FC236}">
                <a16:creationId xmlns:a16="http://schemas.microsoft.com/office/drawing/2014/main" id="{9F62B049-C551-4B02-1061-571854D35CAA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7" name="Connecteur droit 616">
            <a:extLst>
              <a:ext uri="{FF2B5EF4-FFF2-40B4-BE49-F238E27FC236}">
                <a16:creationId xmlns:a16="http://schemas.microsoft.com/office/drawing/2014/main" id="{D976AA22-5865-11AD-5C2B-BA4109B0E9A2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" name="Ellipse 617">
            <a:extLst>
              <a:ext uri="{FF2B5EF4-FFF2-40B4-BE49-F238E27FC236}">
                <a16:creationId xmlns:a16="http://schemas.microsoft.com/office/drawing/2014/main" id="{EE820D3A-20DB-AF5A-D2FB-FF929772D0D7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19" name="Connecteur droit avec flèche 618">
            <a:extLst>
              <a:ext uri="{FF2B5EF4-FFF2-40B4-BE49-F238E27FC236}">
                <a16:creationId xmlns:a16="http://schemas.microsoft.com/office/drawing/2014/main" id="{0D7E25F1-0DC5-34E0-A2EA-D2972D5B093D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Ellipse 619">
            <a:extLst>
              <a:ext uri="{FF2B5EF4-FFF2-40B4-BE49-F238E27FC236}">
                <a16:creationId xmlns:a16="http://schemas.microsoft.com/office/drawing/2014/main" id="{599F51BC-117E-2CAC-FD60-A74314FD63A2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21" name="Ellipse 620">
            <a:extLst>
              <a:ext uri="{FF2B5EF4-FFF2-40B4-BE49-F238E27FC236}">
                <a16:creationId xmlns:a16="http://schemas.microsoft.com/office/drawing/2014/main" id="{D6C23109-456D-BDA2-05B6-B76415CA1FA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2" name="Ellipse 621">
            <a:extLst>
              <a:ext uri="{FF2B5EF4-FFF2-40B4-BE49-F238E27FC236}">
                <a16:creationId xmlns:a16="http://schemas.microsoft.com/office/drawing/2014/main" id="{8F284037-4BD1-A5FE-561F-45CB7358BE0C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3" name="Ellipse 622">
            <a:extLst>
              <a:ext uri="{FF2B5EF4-FFF2-40B4-BE49-F238E27FC236}">
                <a16:creationId xmlns:a16="http://schemas.microsoft.com/office/drawing/2014/main" id="{E95508B1-18D6-9C6D-5CBB-4348537D6FB3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24" name="Ellipse 623">
            <a:extLst>
              <a:ext uri="{FF2B5EF4-FFF2-40B4-BE49-F238E27FC236}">
                <a16:creationId xmlns:a16="http://schemas.microsoft.com/office/drawing/2014/main" id="{350C35F0-3E81-DFBF-5459-655086A313BD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5" name="Ellipse 624">
            <a:extLst>
              <a:ext uri="{FF2B5EF4-FFF2-40B4-BE49-F238E27FC236}">
                <a16:creationId xmlns:a16="http://schemas.microsoft.com/office/drawing/2014/main" id="{32505F9E-A41F-383E-9E41-F440396657B5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6" name="Ellipse 625">
            <a:extLst>
              <a:ext uri="{FF2B5EF4-FFF2-40B4-BE49-F238E27FC236}">
                <a16:creationId xmlns:a16="http://schemas.microsoft.com/office/drawing/2014/main" id="{1F614563-9421-B12D-3A1F-F62AA77ED54B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7" name="Ellipse 626">
            <a:extLst>
              <a:ext uri="{FF2B5EF4-FFF2-40B4-BE49-F238E27FC236}">
                <a16:creationId xmlns:a16="http://schemas.microsoft.com/office/drawing/2014/main" id="{F8ADCD28-B34F-40BE-C97F-C7F6F4C932A1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28" name="Ellipse 627">
            <a:extLst>
              <a:ext uri="{FF2B5EF4-FFF2-40B4-BE49-F238E27FC236}">
                <a16:creationId xmlns:a16="http://schemas.microsoft.com/office/drawing/2014/main" id="{04760D0A-4653-B8F8-AF13-17356189217B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9" name="Ellipse 628">
            <a:extLst>
              <a:ext uri="{FF2B5EF4-FFF2-40B4-BE49-F238E27FC236}">
                <a16:creationId xmlns:a16="http://schemas.microsoft.com/office/drawing/2014/main" id="{ADA41437-BE07-9C19-41DA-E7373DBF593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0" name="Ellipse 629">
            <a:extLst>
              <a:ext uri="{FF2B5EF4-FFF2-40B4-BE49-F238E27FC236}">
                <a16:creationId xmlns:a16="http://schemas.microsoft.com/office/drawing/2014/main" id="{28541B32-E026-23E0-B010-1F114278F771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165601E1-3675-186D-7937-40076D24652E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D4ECB366-3199-B445-93F1-D0E0321D4853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33" name="Ellipse 632">
            <a:extLst>
              <a:ext uri="{FF2B5EF4-FFF2-40B4-BE49-F238E27FC236}">
                <a16:creationId xmlns:a16="http://schemas.microsoft.com/office/drawing/2014/main" id="{CBCC9E18-8B86-9296-0680-23A9D8F2C010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4" name="Ellipse 633">
            <a:extLst>
              <a:ext uri="{FF2B5EF4-FFF2-40B4-BE49-F238E27FC236}">
                <a16:creationId xmlns:a16="http://schemas.microsoft.com/office/drawing/2014/main" id="{4193EE61-3C72-B5B4-1A42-78E267D2E40B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5" name="Ellipse 634">
            <a:extLst>
              <a:ext uri="{FF2B5EF4-FFF2-40B4-BE49-F238E27FC236}">
                <a16:creationId xmlns:a16="http://schemas.microsoft.com/office/drawing/2014/main" id="{D302199B-91C6-9896-390C-2A1B6430644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36" name="Ellipse 635">
            <a:extLst>
              <a:ext uri="{FF2B5EF4-FFF2-40B4-BE49-F238E27FC236}">
                <a16:creationId xmlns:a16="http://schemas.microsoft.com/office/drawing/2014/main" id="{EE3137B9-2CD5-E505-A698-BF3618994A4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37" name="Ellipse 636">
            <a:extLst>
              <a:ext uri="{FF2B5EF4-FFF2-40B4-BE49-F238E27FC236}">
                <a16:creationId xmlns:a16="http://schemas.microsoft.com/office/drawing/2014/main" id="{4653CC79-9B8C-1F4A-DB53-13B508B15A7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38" name="Ellipse 637">
            <a:extLst>
              <a:ext uri="{FF2B5EF4-FFF2-40B4-BE49-F238E27FC236}">
                <a16:creationId xmlns:a16="http://schemas.microsoft.com/office/drawing/2014/main" id="{ED515911-6FA9-9707-025E-9FB7F6D25AB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9" name="Ellipse 638">
            <a:extLst>
              <a:ext uri="{FF2B5EF4-FFF2-40B4-BE49-F238E27FC236}">
                <a16:creationId xmlns:a16="http://schemas.microsoft.com/office/drawing/2014/main" id="{D2FF1FDD-9EDB-4024-0639-FAAB71D32D3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0" name="Ellipse 639">
            <a:extLst>
              <a:ext uri="{FF2B5EF4-FFF2-40B4-BE49-F238E27FC236}">
                <a16:creationId xmlns:a16="http://schemas.microsoft.com/office/drawing/2014/main" id="{EE0ADCB5-DFDD-55E9-8290-286546DF3A47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1" name="Ellipse 640">
            <a:extLst>
              <a:ext uri="{FF2B5EF4-FFF2-40B4-BE49-F238E27FC236}">
                <a16:creationId xmlns:a16="http://schemas.microsoft.com/office/drawing/2014/main" id="{FC78F547-E6E9-E11C-56CC-D233FC06BF0F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FE7A2BCF-2F1E-C9EE-8682-D9E416AE57FD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C23EFB07-E525-02DD-2DA4-D16DCBAAC008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644" name="Ellipse 643">
            <a:extLst>
              <a:ext uri="{FF2B5EF4-FFF2-40B4-BE49-F238E27FC236}">
                <a16:creationId xmlns:a16="http://schemas.microsoft.com/office/drawing/2014/main" id="{28F0A294-AA8D-5118-67EA-5D7CE0998CA5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5" name="Ellipse 644">
            <a:extLst>
              <a:ext uri="{FF2B5EF4-FFF2-40B4-BE49-F238E27FC236}">
                <a16:creationId xmlns:a16="http://schemas.microsoft.com/office/drawing/2014/main" id="{BA0E20E4-977F-7303-D119-2034CB2DCB16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5D0C1219-4734-276F-307D-0017097FD5B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28384672-5B50-1E10-2207-B3603D8808F6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48" name="Connecteur droit 647">
            <a:extLst>
              <a:ext uri="{FF2B5EF4-FFF2-40B4-BE49-F238E27FC236}">
                <a16:creationId xmlns:a16="http://schemas.microsoft.com/office/drawing/2014/main" id="{1EA485E1-D21D-AE7F-6383-FEEB04FC2FC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9" name="Ellipse 648">
            <a:extLst>
              <a:ext uri="{FF2B5EF4-FFF2-40B4-BE49-F238E27FC236}">
                <a16:creationId xmlns:a16="http://schemas.microsoft.com/office/drawing/2014/main" id="{F08073A9-0DE8-229B-F402-B74DA80A84D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50" name="Connecteur droit 649">
            <a:extLst>
              <a:ext uri="{FF2B5EF4-FFF2-40B4-BE49-F238E27FC236}">
                <a16:creationId xmlns:a16="http://schemas.microsoft.com/office/drawing/2014/main" id="{F8CA3922-0939-BAC8-93EF-254A999A6860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1" name="Connecteur droit 650">
            <a:extLst>
              <a:ext uri="{FF2B5EF4-FFF2-40B4-BE49-F238E27FC236}">
                <a16:creationId xmlns:a16="http://schemas.microsoft.com/office/drawing/2014/main" id="{E26136CF-2E03-3F32-E636-C8E77E62CE8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2" name="Ellipse 651">
            <a:extLst>
              <a:ext uri="{FF2B5EF4-FFF2-40B4-BE49-F238E27FC236}">
                <a16:creationId xmlns:a16="http://schemas.microsoft.com/office/drawing/2014/main" id="{B6844736-6C85-0606-4E5F-C57F35D3EF4C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3" name="Ellipse 652">
            <a:extLst>
              <a:ext uri="{FF2B5EF4-FFF2-40B4-BE49-F238E27FC236}">
                <a16:creationId xmlns:a16="http://schemas.microsoft.com/office/drawing/2014/main" id="{2EDAC350-14BF-297A-F9B8-BD46F8D1C2F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4" name="Ellipse 653">
            <a:extLst>
              <a:ext uri="{FF2B5EF4-FFF2-40B4-BE49-F238E27FC236}">
                <a16:creationId xmlns:a16="http://schemas.microsoft.com/office/drawing/2014/main" id="{5D36818F-B5DF-63A0-D8C7-80C3C5474615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5" name="Ellipse 654">
            <a:extLst>
              <a:ext uri="{FF2B5EF4-FFF2-40B4-BE49-F238E27FC236}">
                <a16:creationId xmlns:a16="http://schemas.microsoft.com/office/drawing/2014/main" id="{C2679309-9BB9-3C23-8527-AEC265259E2E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56" name="Ellipse 655">
            <a:extLst>
              <a:ext uri="{FF2B5EF4-FFF2-40B4-BE49-F238E27FC236}">
                <a16:creationId xmlns:a16="http://schemas.microsoft.com/office/drawing/2014/main" id="{5D63EBEA-EF5D-9E0D-5890-5E678C3FF0D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7" name="Ellipse 656">
            <a:extLst>
              <a:ext uri="{FF2B5EF4-FFF2-40B4-BE49-F238E27FC236}">
                <a16:creationId xmlns:a16="http://schemas.microsoft.com/office/drawing/2014/main" id="{92865447-FA91-8318-9A24-3C01FC29E231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8" name="Ellipse 657">
            <a:extLst>
              <a:ext uri="{FF2B5EF4-FFF2-40B4-BE49-F238E27FC236}">
                <a16:creationId xmlns:a16="http://schemas.microsoft.com/office/drawing/2014/main" id="{59F104BE-9D01-A83D-400E-0CFEC051C223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9" name="Ellipse 658">
            <a:extLst>
              <a:ext uri="{FF2B5EF4-FFF2-40B4-BE49-F238E27FC236}">
                <a16:creationId xmlns:a16="http://schemas.microsoft.com/office/drawing/2014/main" id="{7FA10AA5-182B-044C-AF7C-84E09BCB829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60" name="Ellipse 659">
            <a:extLst>
              <a:ext uri="{FF2B5EF4-FFF2-40B4-BE49-F238E27FC236}">
                <a16:creationId xmlns:a16="http://schemas.microsoft.com/office/drawing/2014/main" id="{1EC61822-1C28-96C3-1163-7D422EA8759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1" name="Ellipse 660">
            <a:extLst>
              <a:ext uri="{FF2B5EF4-FFF2-40B4-BE49-F238E27FC236}">
                <a16:creationId xmlns:a16="http://schemas.microsoft.com/office/drawing/2014/main" id="{788B4926-58C8-BEE1-34FD-DF33C67C8FAC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2" name="Ellipse 661">
            <a:extLst>
              <a:ext uri="{FF2B5EF4-FFF2-40B4-BE49-F238E27FC236}">
                <a16:creationId xmlns:a16="http://schemas.microsoft.com/office/drawing/2014/main" id="{647BFC92-F618-1E81-B15C-045ACDFDAB60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3" name="Ellipse 662">
            <a:extLst>
              <a:ext uri="{FF2B5EF4-FFF2-40B4-BE49-F238E27FC236}">
                <a16:creationId xmlns:a16="http://schemas.microsoft.com/office/drawing/2014/main" id="{23B8E640-F47C-96FA-AAC2-E4D10677469D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4" name="Ellipse 663">
            <a:extLst>
              <a:ext uri="{FF2B5EF4-FFF2-40B4-BE49-F238E27FC236}">
                <a16:creationId xmlns:a16="http://schemas.microsoft.com/office/drawing/2014/main" id="{12AF78C9-4A55-EDD9-694A-FB71DFA1F382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5" name="Ellipse 664">
            <a:extLst>
              <a:ext uri="{FF2B5EF4-FFF2-40B4-BE49-F238E27FC236}">
                <a16:creationId xmlns:a16="http://schemas.microsoft.com/office/drawing/2014/main" id="{EEE6AD2C-61EA-E803-1DAF-4849BDE3C255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6" name="Ellipse 665">
            <a:extLst>
              <a:ext uri="{FF2B5EF4-FFF2-40B4-BE49-F238E27FC236}">
                <a16:creationId xmlns:a16="http://schemas.microsoft.com/office/drawing/2014/main" id="{A6D66195-D044-DC37-EBAA-DD9801BF9125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477E9481-069D-C267-DB8B-2F403219C893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21E4C67C-F142-FFE5-1C3A-107BD3F3C4D3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669" name="Rectangle 668">
            <a:extLst>
              <a:ext uri="{FF2B5EF4-FFF2-40B4-BE49-F238E27FC236}">
                <a16:creationId xmlns:a16="http://schemas.microsoft.com/office/drawing/2014/main" id="{15D81DF8-5637-FF28-3BF5-650D6539CF0C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670" name="Rectangle 669">
            <a:extLst>
              <a:ext uri="{FF2B5EF4-FFF2-40B4-BE49-F238E27FC236}">
                <a16:creationId xmlns:a16="http://schemas.microsoft.com/office/drawing/2014/main" id="{2BD9401B-82A5-9638-13D3-70F68E250833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671" name="Rectangle 670">
            <a:extLst>
              <a:ext uri="{FF2B5EF4-FFF2-40B4-BE49-F238E27FC236}">
                <a16:creationId xmlns:a16="http://schemas.microsoft.com/office/drawing/2014/main" id="{7CB79EA9-5584-1D43-3EB8-8A582200CA0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ACD2A243-2AA0-BF8D-CD07-A77F0A5E5343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673" name="Rectangle 672">
            <a:extLst>
              <a:ext uri="{FF2B5EF4-FFF2-40B4-BE49-F238E27FC236}">
                <a16:creationId xmlns:a16="http://schemas.microsoft.com/office/drawing/2014/main" id="{6E7EB690-1B1F-558A-A387-BE49ACB5346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74" name="Ellipse 673">
            <a:extLst>
              <a:ext uri="{FF2B5EF4-FFF2-40B4-BE49-F238E27FC236}">
                <a16:creationId xmlns:a16="http://schemas.microsoft.com/office/drawing/2014/main" id="{F4AE28EE-70A8-92E2-0953-297A83DB16C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75" name="Ellipse 674">
            <a:extLst>
              <a:ext uri="{FF2B5EF4-FFF2-40B4-BE49-F238E27FC236}">
                <a16:creationId xmlns:a16="http://schemas.microsoft.com/office/drawing/2014/main" id="{AC8135E6-EF35-E533-E19A-D746B36A1A8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6" name="Ellipse 675">
            <a:extLst>
              <a:ext uri="{FF2B5EF4-FFF2-40B4-BE49-F238E27FC236}">
                <a16:creationId xmlns:a16="http://schemas.microsoft.com/office/drawing/2014/main" id="{69768476-505C-C72E-F952-B958D4CF4D2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77" name="Rectangle 676">
            <a:extLst>
              <a:ext uri="{FF2B5EF4-FFF2-40B4-BE49-F238E27FC236}">
                <a16:creationId xmlns:a16="http://schemas.microsoft.com/office/drawing/2014/main" id="{3F44A53F-3454-E0DA-A09A-E385E2DF8594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678" name="Ellipse 677">
            <a:extLst>
              <a:ext uri="{FF2B5EF4-FFF2-40B4-BE49-F238E27FC236}">
                <a16:creationId xmlns:a16="http://schemas.microsoft.com/office/drawing/2014/main" id="{0472EC6D-4F53-4A50-AD71-DC578304CD4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6EBB1322-45BF-A6C1-4AC5-CF742873F3FB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680" name="Rectangle 679">
            <a:extLst>
              <a:ext uri="{FF2B5EF4-FFF2-40B4-BE49-F238E27FC236}">
                <a16:creationId xmlns:a16="http://schemas.microsoft.com/office/drawing/2014/main" id="{AF9728D9-C513-C0E2-7471-4995A9E1EF42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681" name="Ellipse 680">
            <a:extLst>
              <a:ext uri="{FF2B5EF4-FFF2-40B4-BE49-F238E27FC236}">
                <a16:creationId xmlns:a16="http://schemas.microsoft.com/office/drawing/2014/main" id="{F08614CD-11CF-0B07-42E3-46477074EC10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2" name="Rectangle 681">
            <a:extLst>
              <a:ext uri="{FF2B5EF4-FFF2-40B4-BE49-F238E27FC236}">
                <a16:creationId xmlns:a16="http://schemas.microsoft.com/office/drawing/2014/main" id="{D4F304CA-DD3E-7658-21A3-A8114C9E790E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A005191F-C634-E16B-6928-AC511D02DD1E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68E7E6F5-71CF-C5FC-F504-47DCC54E6FB2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685" name="Ellipse 684">
            <a:extLst>
              <a:ext uri="{FF2B5EF4-FFF2-40B4-BE49-F238E27FC236}">
                <a16:creationId xmlns:a16="http://schemas.microsoft.com/office/drawing/2014/main" id="{D2D9EE7A-DEE6-6156-30A9-3E8287446012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6" name="Ellipse 685">
            <a:extLst>
              <a:ext uri="{FF2B5EF4-FFF2-40B4-BE49-F238E27FC236}">
                <a16:creationId xmlns:a16="http://schemas.microsoft.com/office/drawing/2014/main" id="{6F36DB6D-C4B6-50AA-0BEA-4E6D6F83BC19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87" name="Ellipse 686">
            <a:extLst>
              <a:ext uri="{FF2B5EF4-FFF2-40B4-BE49-F238E27FC236}">
                <a16:creationId xmlns:a16="http://schemas.microsoft.com/office/drawing/2014/main" id="{CB87B8B6-948D-A14C-975A-A7FB6554336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8" name="Rectangle 687">
            <a:extLst>
              <a:ext uri="{FF2B5EF4-FFF2-40B4-BE49-F238E27FC236}">
                <a16:creationId xmlns:a16="http://schemas.microsoft.com/office/drawing/2014/main" id="{42E64319-1FFA-D266-C75C-B8E01E6E8171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689" name="Ellipse 688">
            <a:extLst>
              <a:ext uri="{FF2B5EF4-FFF2-40B4-BE49-F238E27FC236}">
                <a16:creationId xmlns:a16="http://schemas.microsoft.com/office/drawing/2014/main" id="{1BA8013F-1CC9-4AFE-3710-586A81EFB2CA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0" name="Ellipse 689">
            <a:extLst>
              <a:ext uri="{FF2B5EF4-FFF2-40B4-BE49-F238E27FC236}">
                <a16:creationId xmlns:a16="http://schemas.microsoft.com/office/drawing/2014/main" id="{D517AA9F-9CDD-552B-9D52-E66658FE872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1" name="Ellipse 690">
            <a:extLst>
              <a:ext uri="{FF2B5EF4-FFF2-40B4-BE49-F238E27FC236}">
                <a16:creationId xmlns:a16="http://schemas.microsoft.com/office/drawing/2014/main" id="{D186F62F-1BD4-CA73-E642-C07D54B41A21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2" name="Ellipse 691">
            <a:extLst>
              <a:ext uri="{FF2B5EF4-FFF2-40B4-BE49-F238E27FC236}">
                <a16:creationId xmlns:a16="http://schemas.microsoft.com/office/drawing/2014/main" id="{3345ACF1-25CD-534E-FE5C-EC606662E70E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3" name="Ellipse 692">
            <a:extLst>
              <a:ext uri="{FF2B5EF4-FFF2-40B4-BE49-F238E27FC236}">
                <a16:creationId xmlns:a16="http://schemas.microsoft.com/office/drawing/2014/main" id="{C0CBEC43-96D3-4C6F-0201-55630C67B2CB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94" name="Ellipse 693">
            <a:extLst>
              <a:ext uri="{FF2B5EF4-FFF2-40B4-BE49-F238E27FC236}">
                <a16:creationId xmlns:a16="http://schemas.microsoft.com/office/drawing/2014/main" id="{93F6B97F-6FA0-AE77-261C-E3F9F14EA189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5" name="Ellipse 694">
            <a:extLst>
              <a:ext uri="{FF2B5EF4-FFF2-40B4-BE49-F238E27FC236}">
                <a16:creationId xmlns:a16="http://schemas.microsoft.com/office/drawing/2014/main" id="{3787E75A-EB6E-99C0-8819-3B85C5D73B78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96" name="Ellipse 695">
            <a:extLst>
              <a:ext uri="{FF2B5EF4-FFF2-40B4-BE49-F238E27FC236}">
                <a16:creationId xmlns:a16="http://schemas.microsoft.com/office/drawing/2014/main" id="{4B25574F-5108-63D7-EB7C-4A47D0BB9D4F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6BE9970-0F18-55C1-DC39-CE622811BF8B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C9A3999-2866-5911-23BA-5880764B8328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ABD29CD-1B81-62D5-99C7-B779109472B5}"/>
              </a:ext>
            </a:extLst>
          </p:cNvPr>
          <p:cNvSpPr/>
          <p:nvPr/>
        </p:nvSpPr>
        <p:spPr>
          <a:xfrm>
            <a:off x="1770847" y="547013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F238DD-0EE7-A62A-F455-B016792699D5}"/>
              </a:ext>
            </a:extLst>
          </p:cNvPr>
          <p:cNvSpPr/>
          <p:nvPr/>
        </p:nvSpPr>
        <p:spPr>
          <a:xfrm>
            <a:off x="3491427" y="548029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6CD82FB-1777-87D1-D508-A79FABFE810B}"/>
              </a:ext>
            </a:extLst>
          </p:cNvPr>
          <p:cNvSpPr/>
          <p:nvPr/>
        </p:nvSpPr>
        <p:spPr>
          <a:xfrm>
            <a:off x="858448" y="548029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F0F7D8-C5FB-0A4B-89AA-E4E42AFAE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7770241" y="2597489"/>
            <a:ext cx="4295037" cy="41489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3F2404B-9AB5-FA97-BF23-E3C70A6615D8}"/>
              </a:ext>
            </a:extLst>
          </p:cNvPr>
          <p:cNvSpPr/>
          <p:nvPr/>
        </p:nvSpPr>
        <p:spPr>
          <a:xfrm>
            <a:off x="9208252" y="424119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A3903F3-614E-EEA7-6449-C806F979ED04}"/>
              </a:ext>
            </a:extLst>
          </p:cNvPr>
          <p:cNvSpPr/>
          <p:nvPr/>
        </p:nvSpPr>
        <p:spPr>
          <a:xfrm>
            <a:off x="10335170" y="525189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3362A81-7BC5-C102-A3E7-BE1C4AF95D31}"/>
              </a:ext>
            </a:extLst>
          </p:cNvPr>
          <p:cNvSpPr/>
          <p:nvPr/>
        </p:nvSpPr>
        <p:spPr>
          <a:xfrm>
            <a:off x="9880144" y="409072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DD95640-E2BC-2248-9A5C-3E6A305CC3E7}"/>
              </a:ext>
            </a:extLst>
          </p:cNvPr>
          <p:cNvSpPr/>
          <p:nvPr/>
        </p:nvSpPr>
        <p:spPr>
          <a:xfrm>
            <a:off x="9636472" y="372929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5E9E2F3-27F0-E983-5E90-A7E658102937}"/>
              </a:ext>
            </a:extLst>
          </p:cNvPr>
          <p:cNvSpPr/>
          <p:nvPr/>
        </p:nvSpPr>
        <p:spPr>
          <a:xfrm>
            <a:off x="9108570" y="3794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943151B-6BA2-9C0A-97E1-A264B1C1D909}"/>
              </a:ext>
            </a:extLst>
          </p:cNvPr>
          <p:cNvSpPr/>
          <p:nvPr/>
        </p:nvSpPr>
        <p:spPr>
          <a:xfrm>
            <a:off x="10320044" y="293707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5F46B47-DF5C-7F51-B7A7-6CC4546C7C00}"/>
              </a:ext>
            </a:extLst>
          </p:cNvPr>
          <p:cNvSpPr/>
          <p:nvPr/>
        </p:nvSpPr>
        <p:spPr>
          <a:xfrm>
            <a:off x="10165591" y="37675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BE784D2-5941-6FEF-A4E9-10EBF04E7748}"/>
              </a:ext>
            </a:extLst>
          </p:cNvPr>
          <p:cNvSpPr/>
          <p:nvPr/>
        </p:nvSpPr>
        <p:spPr>
          <a:xfrm>
            <a:off x="11848027" y="315540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B662209-5EAA-245B-1584-6E4EE22B42F5}"/>
              </a:ext>
            </a:extLst>
          </p:cNvPr>
          <p:cNvSpPr/>
          <p:nvPr/>
        </p:nvSpPr>
        <p:spPr>
          <a:xfrm>
            <a:off x="10395200" y="436527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63447B0-0CBE-3745-F9F4-96214691D766}"/>
              </a:ext>
            </a:extLst>
          </p:cNvPr>
          <p:cNvSpPr/>
          <p:nvPr/>
        </p:nvSpPr>
        <p:spPr>
          <a:xfrm>
            <a:off x="9940377" y="467393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C68D846-4A17-D54B-DC28-0DB2DF0B343F}"/>
              </a:ext>
            </a:extLst>
          </p:cNvPr>
          <p:cNvSpPr/>
          <p:nvPr/>
        </p:nvSpPr>
        <p:spPr>
          <a:xfrm>
            <a:off x="199587" y="550061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FA2B30A-0219-4BF1-3650-D1897C6C0E09}"/>
              </a:ext>
            </a:extLst>
          </p:cNvPr>
          <p:cNvSpPr/>
          <p:nvPr/>
        </p:nvSpPr>
        <p:spPr>
          <a:xfrm>
            <a:off x="10665991" y="4476056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563083-A709-6DE2-316B-47238B4B6053}"/>
              </a:ext>
            </a:extLst>
          </p:cNvPr>
          <p:cNvSpPr/>
          <p:nvPr/>
        </p:nvSpPr>
        <p:spPr>
          <a:xfrm>
            <a:off x="7793218" y="2615366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1806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3AA8C12-35E3-91CE-06A5-16529798B234}"/>
              </a:ext>
            </a:extLst>
          </p:cNvPr>
          <p:cNvSpPr/>
          <p:nvPr/>
        </p:nvSpPr>
        <p:spPr>
          <a:xfrm>
            <a:off x="8532868" y="503337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8480D2E-1726-EE73-FB89-1FBB84946927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3195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32E88-9424-1367-E37F-1B3277540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25BC82-1A29-CD70-3578-755D043DE661}"/>
              </a:ext>
            </a:extLst>
          </p:cNvPr>
          <p:cNvSpPr/>
          <p:nvPr/>
        </p:nvSpPr>
        <p:spPr>
          <a:xfrm>
            <a:off x="71305" y="93049"/>
            <a:ext cx="4856856" cy="2677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Sept. 1806 : 4</a:t>
            </a:r>
            <a:r>
              <a:rPr lang="fr-FR" sz="1600" b="1" baseline="30000" dirty="0"/>
              <a:t>ème</a:t>
            </a:r>
            <a:r>
              <a:rPr lang="fr-FR" sz="1600" b="1" dirty="0"/>
              <a:t> Coalition, Prusse, Grande-Bretagne, Russie, Suède, contre Napoléon</a:t>
            </a:r>
          </a:p>
          <a:p>
            <a:endParaRPr lang="fr-FR" sz="1700" dirty="0"/>
          </a:p>
          <a:p>
            <a:r>
              <a:rPr lang="fr-FR" sz="1700" dirty="0"/>
              <a:t>*Sept. 1806 : 4</a:t>
            </a:r>
            <a:r>
              <a:rPr lang="fr-FR" sz="1700" baseline="30000" dirty="0"/>
              <a:t>ème</a:t>
            </a:r>
            <a:r>
              <a:rPr lang="fr-FR" sz="1700" dirty="0"/>
              <a:t> Coalition ; La guerre reprend…</a:t>
            </a:r>
          </a:p>
          <a:p>
            <a:r>
              <a:rPr lang="fr-FR" sz="1700" dirty="0"/>
              <a:t>La Prusse ; Pas l’Autriche vaincue en 1805, mais…</a:t>
            </a:r>
          </a:p>
          <a:p>
            <a:endParaRPr lang="fr-FR" sz="1700" dirty="0"/>
          </a:p>
          <a:p>
            <a:r>
              <a:rPr lang="fr-FR" sz="1700" dirty="0"/>
              <a:t>La GB de </a:t>
            </a:r>
            <a:r>
              <a:rPr lang="fr-FR" sz="1700" u="sng" dirty="0"/>
              <a:t>George III</a:t>
            </a:r>
            <a:r>
              <a:rPr lang="fr-FR" sz="1700" dirty="0"/>
              <a:t> (1760-1820), la Russie et la Suède</a:t>
            </a:r>
          </a:p>
          <a:p>
            <a:endParaRPr lang="fr-FR" sz="1700" dirty="0"/>
          </a:p>
          <a:p>
            <a:r>
              <a:rPr lang="fr-FR" sz="1700" dirty="0"/>
              <a:t>*Avec des conséquences en Orient</a:t>
            </a:r>
          </a:p>
          <a:p>
            <a:r>
              <a:rPr lang="fr-FR" sz="1700" dirty="0"/>
              <a:t>En Perse et dans l’Empire ottoman…</a:t>
            </a:r>
          </a:p>
        </p:txBody>
      </p:sp>
      <p:pic>
        <p:nvPicPr>
          <p:cNvPr id="59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974E740-BC33-1330-6760-3A7D9161C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" name="Ellipse 592">
            <a:extLst>
              <a:ext uri="{FF2B5EF4-FFF2-40B4-BE49-F238E27FC236}">
                <a16:creationId xmlns:a16="http://schemas.microsoft.com/office/drawing/2014/main" id="{9B76479C-88F7-4245-3281-CC5D4CC56418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4BB04E85-F94A-D7F7-CFBC-963FD36BA40E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ACAF2E20-5DAF-89FE-03EF-D1EC8B0C1E2D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6" name="Ellipse 595">
            <a:extLst>
              <a:ext uri="{FF2B5EF4-FFF2-40B4-BE49-F238E27FC236}">
                <a16:creationId xmlns:a16="http://schemas.microsoft.com/office/drawing/2014/main" id="{6733997C-E343-E2F9-3A7C-1D7CCF7FD28B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D42F3977-FE7F-80FB-204E-8765593EEC76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E1F95C95-09EB-FC64-AA8C-8FE826881FF5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9" name="Ellipse 598">
            <a:extLst>
              <a:ext uri="{FF2B5EF4-FFF2-40B4-BE49-F238E27FC236}">
                <a16:creationId xmlns:a16="http://schemas.microsoft.com/office/drawing/2014/main" id="{E1A6E54D-CD1A-0F35-A670-D312E618FD9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0" name="Ellipse 599">
            <a:extLst>
              <a:ext uri="{FF2B5EF4-FFF2-40B4-BE49-F238E27FC236}">
                <a16:creationId xmlns:a16="http://schemas.microsoft.com/office/drawing/2014/main" id="{0ACF31FF-9378-A542-CDA7-A465A1688DA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1" name="Ellipse 600">
            <a:extLst>
              <a:ext uri="{FF2B5EF4-FFF2-40B4-BE49-F238E27FC236}">
                <a16:creationId xmlns:a16="http://schemas.microsoft.com/office/drawing/2014/main" id="{855D8BA2-2FF0-6F59-9B16-59B66EF444D8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639F29D0-8AED-7681-90E9-FCEF1F7232ED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3" name="Ellipse 602">
            <a:extLst>
              <a:ext uri="{FF2B5EF4-FFF2-40B4-BE49-F238E27FC236}">
                <a16:creationId xmlns:a16="http://schemas.microsoft.com/office/drawing/2014/main" id="{FECB3A10-6761-A35F-2C0F-1659ED827F52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4" name="Ellipse 603">
            <a:extLst>
              <a:ext uri="{FF2B5EF4-FFF2-40B4-BE49-F238E27FC236}">
                <a16:creationId xmlns:a16="http://schemas.microsoft.com/office/drawing/2014/main" id="{04B29801-CC4B-A167-C4E3-E9F1515BD53C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5" name="Ellipse 604">
            <a:extLst>
              <a:ext uri="{FF2B5EF4-FFF2-40B4-BE49-F238E27FC236}">
                <a16:creationId xmlns:a16="http://schemas.microsoft.com/office/drawing/2014/main" id="{1C72E48B-9AB0-B9BE-4F30-FD21151627CC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6" name="Ellipse 605">
            <a:extLst>
              <a:ext uri="{FF2B5EF4-FFF2-40B4-BE49-F238E27FC236}">
                <a16:creationId xmlns:a16="http://schemas.microsoft.com/office/drawing/2014/main" id="{781AE8C3-26E8-04B5-E417-41E65F011192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7" name="Ellipse 606">
            <a:extLst>
              <a:ext uri="{FF2B5EF4-FFF2-40B4-BE49-F238E27FC236}">
                <a16:creationId xmlns:a16="http://schemas.microsoft.com/office/drawing/2014/main" id="{6E4AA0DA-1EFF-EC65-7860-2E8CEFCBB8F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B5E13EEE-1305-6DF8-60C7-E3CC8990ADD3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9" name="Ellipse 608">
            <a:extLst>
              <a:ext uri="{FF2B5EF4-FFF2-40B4-BE49-F238E27FC236}">
                <a16:creationId xmlns:a16="http://schemas.microsoft.com/office/drawing/2014/main" id="{4E225A43-BB05-E34D-0385-DAAC412ACB2F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0" name="Connecteur droit 609">
            <a:extLst>
              <a:ext uri="{FF2B5EF4-FFF2-40B4-BE49-F238E27FC236}">
                <a16:creationId xmlns:a16="http://schemas.microsoft.com/office/drawing/2014/main" id="{946AD67D-174B-9C5E-776B-C24D3FA58EE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Connecteur droit 610">
            <a:extLst>
              <a:ext uri="{FF2B5EF4-FFF2-40B4-BE49-F238E27FC236}">
                <a16:creationId xmlns:a16="http://schemas.microsoft.com/office/drawing/2014/main" id="{64CC2CF5-5246-6A29-5312-CC5C1A3852D6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Connecteur droit 611">
            <a:extLst>
              <a:ext uri="{FF2B5EF4-FFF2-40B4-BE49-F238E27FC236}">
                <a16:creationId xmlns:a16="http://schemas.microsoft.com/office/drawing/2014/main" id="{90A026B1-368C-9A8A-9DF8-509F0D441C9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3" name="Ellipse 612">
            <a:extLst>
              <a:ext uri="{FF2B5EF4-FFF2-40B4-BE49-F238E27FC236}">
                <a16:creationId xmlns:a16="http://schemas.microsoft.com/office/drawing/2014/main" id="{5ED02C77-4772-6A72-9B9E-84A81D60F8AE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4" name="Ellipse 613">
            <a:extLst>
              <a:ext uri="{FF2B5EF4-FFF2-40B4-BE49-F238E27FC236}">
                <a16:creationId xmlns:a16="http://schemas.microsoft.com/office/drawing/2014/main" id="{328B805C-AFBB-B5BA-527D-994F2B3DD79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5" name="Ellipse 614">
            <a:extLst>
              <a:ext uri="{FF2B5EF4-FFF2-40B4-BE49-F238E27FC236}">
                <a16:creationId xmlns:a16="http://schemas.microsoft.com/office/drawing/2014/main" id="{42343094-FB22-657A-7421-9A0029B1AA9D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16" name="Ellipse 615">
            <a:extLst>
              <a:ext uri="{FF2B5EF4-FFF2-40B4-BE49-F238E27FC236}">
                <a16:creationId xmlns:a16="http://schemas.microsoft.com/office/drawing/2014/main" id="{C64FCAF6-A9D1-24A4-600F-F111CD8B1FCB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7" name="Connecteur droit 616">
            <a:extLst>
              <a:ext uri="{FF2B5EF4-FFF2-40B4-BE49-F238E27FC236}">
                <a16:creationId xmlns:a16="http://schemas.microsoft.com/office/drawing/2014/main" id="{39E22088-0BF9-8C38-F26E-17437E075DC0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" name="Ellipse 617">
            <a:extLst>
              <a:ext uri="{FF2B5EF4-FFF2-40B4-BE49-F238E27FC236}">
                <a16:creationId xmlns:a16="http://schemas.microsoft.com/office/drawing/2014/main" id="{CB70E296-6622-F65C-EA3C-80CF65A2E6F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19" name="Connecteur droit avec flèche 618">
            <a:extLst>
              <a:ext uri="{FF2B5EF4-FFF2-40B4-BE49-F238E27FC236}">
                <a16:creationId xmlns:a16="http://schemas.microsoft.com/office/drawing/2014/main" id="{E01B8199-FCDF-7EB3-E522-31A58A68C2B6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Ellipse 619">
            <a:extLst>
              <a:ext uri="{FF2B5EF4-FFF2-40B4-BE49-F238E27FC236}">
                <a16:creationId xmlns:a16="http://schemas.microsoft.com/office/drawing/2014/main" id="{4F9B767A-B609-CAAE-89F9-5D5819FF014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21" name="Ellipse 620">
            <a:extLst>
              <a:ext uri="{FF2B5EF4-FFF2-40B4-BE49-F238E27FC236}">
                <a16:creationId xmlns:a16="http://schemas.microsoft.com/office/drawing/2014/main" id="{823FB0CC-2FC7-6096-289D-9599C4B2003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2" name="Ellipse 621">
            <a:extLst>
              <a:ext uri="{FF2B5EF4-FFF2-40B4-BE49-F238E27FC236}">
                <a16:creationId xmlns:a16="http://schemas.microsoft.com/office/drawing/2014/main" id="{86B71081-92AD-3546-E128-BFC26DC1678C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3" name="Ellipse 622">
            <a:extLst>
              <a:ext uri="{FF2B5EF4-FFF2-40B4-BE49-F238E27FC236}">
                <a16:creationId xmlns:a16="http://schemas.microsoft.com/office/drawing/2014/main" id="{362DB27E-9452-2E8F-EBFD-0258058E4C7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24" name="Ellipse 623">
            <a:extLst>
              <a:ext uri="{FF2B5EF4-FFF2-40B4-BE49-F238E27FC236}">
                <a16:creationId xmlns:a16="http://schemas.microsoft.com/office/drawing/2014/main" id="{54030A99-26D1-E06B-4610-65E2F49096EB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5" name="Ellipse 624">
            <a:extLst>
              <a:ext uri="{FF2B5EF4-FFF2-40B4-BE49-F238E27FC236}">
                <a16:creationId xmlns:a16="http://schemas.microsoft.com/office/drawing/2014/main" id="{BA09BB32-4E87-274F-FA7D-BC7935A377FA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6" name="Ellipse 625">
            <a:extLst>
              <a:ext uri="{FF2B5EF4-FFF2-40B4-BE49-F238E27FC236}">
                <a16:creationId xmlns:a16="http://schemas.microsoft.com/office/drawing/2014/main" id="{A12BED47-3E9B-84B1-0E58-EB57304B76CE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7" name="Ellipse 626">
            <a:extLst>
              <a:ext uri="{FF2B5EF4-FFF2-40B4-BE49-F238E27FC236}">
                <a16:creationId xmlns:a16="http://schemas.microsoft.com/office/drawing/2014/main" id="{879D4ACB-C57A-3F88-8D7F-F95B7AF2E9C0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28" name="Ellipse 627">
            <a:extLst>
              <a:ext uri="{FF2B5EF4-FFF2-40B4-BE49-F238E27FC236}">
                <a16:creationId xmlns:a16="http://schemas.microsoft.com/office/drawing/2014/main" id="{6988784B-F519-B97E-D0F8-F99DCAD24E7C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9" name="Ellipse 628">
            <a:extLst>
              <a:ext uri="{FF2B5EF4-FFF2-40B4-BE49-F238E27FC236}">
                <a16:creationId xmlns:a16="http://schemas.microsoft.com/office/drawing/2014/main" id="{9FD64E68-5493-2DDF-2C6A-3CB19C7A2523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0" name="Ellipse 629">
            <a:extLst>
              <a:ext uri="{FF2B5EF4-FFF2-40B4-BE49-F238E27FC236}">
                <a16:creationId xmlns:a16="http://schemas.microsoft.com/office/drawing/2014/main" id="{16D42074-7513-5FA4-74DA-39EB0CAEB155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E0629018-C4E7-010D-71E8-EA7C83D36874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7F301CD7-DB8B-AE9C-160F-44B013FC7E17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33" name="Ellipse 632">
            <a:extLst>
              <a:ext uri="{FF2B5EF4-FFF2-40B4-BE49-F238E27FC236}">
                <a16:creationId xmlns:a16="http://schemas.microsoft.com/office/drawing/2014/main" id="{4DAC7E74-D4AB-4A9B-07B2-1ECAA5799DEE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4" name="Ellipse 633">
            <a:extLst>
              <a:ext uri="{FF2B5EF4-FFF2-40B4-BE49-F238E27FC236}">
                <a16:creationId xmlns:a16="http://schemas.microsoft.com/office/drawing/2014/main" id="{0786C1F2-2EA3-4B8E-4A86-E9CEEA963D69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5" name="Ellipse 634">
            <a:extLst>
              <a:ext uri="{FF2B5EF4-FFF2-40B4-BE49-F238E27FC236}">
                <a16:creationId xmlns:a16="http://schemas.microsoft.com/office/drawing/2014/main" id="{BC67B041-78A2-2F67-F6FB-F215122EE3B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36" name="Ellipse 635">
            <a:extLst>
              <a:ext uri="{FF2B5EF4-FFF2-40B4-BE49-F238E27FC236}">
                <a16:creationId xmlns:a16="http://schemas.microsoft.com/office/drawing/2014/main" id="{1B495161-2D26-4010-9977-C5861B0B883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37" name="Ellipse 636">
            <a:extLst>
              <a:ext uri="{FF2B5EF4-FFF2-40B4-BE49-F238E27FC236}">
                <a16:creationId xmlns:a16="http://schemas.microsoft.com/office/drawing/2014/main" id="{88D62932-1052-1217-1D51-E101F5593EA4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38" name="Ellipse 637">
            <a:extLst>
              <a:ext uri="{FF2B5EF4-FFF2-40B4-BE49-F238E27FC236}">
                <a16:creationId xmlns:a16="http://schemas.microsoft.com/office/drawing/2014/main" id="{5DA81EDC-77A4-EA7C-164F-1D6C6D9921EE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9" name="Ellipse 638">
            <a:extLst>
              <a:ext uri="{FF2B5EF4-FFF2-40B4-BE49-F238E27FC236}">
                <a16:creationId xmlns:a16="http://schemas.microsoft.com/office/drawing/2014/main" id="{F9713E62-6A43-CDA9-1B06-53BB2007E740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0" name="Ellipse 639">
            <a:extLst>
              <a:ext uri="{FF2B5EF4-FFF2-40B4-BE49-F238E27FC236}">
                <a16:creationId xmlns:a16="http://schemas.microsoft.com/office/drawing/2014/main" id="{1B53C471-D865-58ED-C3C0-A3E5AC84DEF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1" name="Ellipse 640">
            <a:extLst>
              <a:ext uri="{FF2B5EF4-FFF2-40B4-BE49-F238E27FC236}">
                <a16:creationId xmlns:a16="http://schemas.microsoft.com/office/drawing/2014/main" id="{4FE6934E-3BA8-47FD-D579-58EE35BB2B8B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F7BEE139-CD3D-25E4-58DB-00887BCF7D77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793764DD-0BA9-B48A-F5EB-A6A6C635EB61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644" name="Ellipse 643">
            <a:extLst>
              <a:ext uri="{FF2B5EF4-FFF2-40B4-BE49-F238E27FC236}">
                <a16:creationId xmlns:a16="http://schemas.microsoft.com/office/drawing/2014/main" id="{1DB67152-EC38-58F4-0583-0748AC65CDEA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5" name="Ellipse 644">
            <a:extLst>
              <a:ext uri="{FF2B5EF4-FFF2-40B4-BE49-F238E27FC236}">
                <a16:creationId xmlns:a16="http://schemas.microsoft.com/office/drawing/2014/main" id="{ECCE9784-ECFC-16F4-2FFF-FDB9B787E429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0F5D091B-9630-412A-44F5-A1AD62929145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43F0DC19-9D85-261D-A65F-7781B298A929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48" name="Connecteur droit 647">
            <a:extLst>
              <a:ext uri="{FF2B5EF4-FFF2-40B4-BE49-F238E27FC236}">
                <a16:creationId xmlns:a16="http://schemas.microsoft.com/office/drawing/2014/main" id="{08F290BF-A861-00D5-B59A-6F8A5AA1471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9" name="Ellipse 648">
            <a:extLst>
              <a:ext uri="{FF2B5EF4-FFF2-40B4-BE49-F238E27FC236}">
                <a16:creationId xmlns:a16="http://schemas.microsoft.com/office/drawing/2014/main" id="{B8B570E9-A76F-B3CB-5513-658623A8BC8B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50" name="Connecteur droit 649">
            <a:extLst>
              <a:ext uri="{FF2B5EF4-FFF2-40B4-BE49-F238E27FC236}">
                <a16:creationId xmlns:a16="http://schemas.microsoft.com/office/drawing/2014/main" id="{10B5160F-2557-ED8F-11F9-77FF723CA6E0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1" name="Connecteur droit 650">
            <a:extLst>
              <a:ext uri="{FF2B5EF4-FFF2-40B4-BE49-F238E27FC236}">
                <a16:creationId xmlns:a16="http://schemas.microsoft.com/office/drawing/2014/main" id="{372959A9-7100-F90F-C728-B17E25ED384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2" name="Ellipse 651">
            <a:extLst>
              <a:ext uri="{FF2B5EF4-FFF2-40B4-BE49-F238E27FC236}">
                <a16:creationId xmlns:a16="http://schemas.microsoft.com/office/drawing/2014/main" id="{200917F2-E9A2-DFE8-6A50-3522D7C43CCD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3" name="Ellipse 652">
            <a:extLst>
              <a:ext uri="{FF2B5EF4-FFF2-40B4-BE49-F238E27FC236}">
                <a16:creationId xmlns:a16="http://schemas.microsoft.com/office/drawing/2014/main" id="{07D4EACF-A04A-C05E-D830-A90975C27B9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4" name="Ellipse 653">
            <a:extLst>
              <a:ext uri="{FF2B5EF4-FFF2-40B4-BE49-F238E27FC236}">
                <a16:creationId xmlns:a16="http://schemas.microsoft.com/office/drawing/2014/main" id="{7C0CD61D-162D-A896-89D5-B1FBCA5E11AD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5" name="Ellipse 654">
            <a:extLst>
              <a:ext uri="{FF2B5EF4-FFF2-40B4-BE49-F238E27FC236}">
                <a16:creationId xmlns:a16="http://schemas.microsoft.com/office/drawing/2014/main" id="{67908BD3-4F60-BCFF-C3FA-F9D45E37DE27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56" name="Ellipse 655">
            <a:extLst>
              <a:ext uri="{FF2B5EF4-FFF2-40B4-BE49-F238E27FC236}">
                <a16:creationId xmlns:a16="http://schemas.microsoft.com/office/drawing/2014/main" id="{D45B1035-CF9E-2D2F-A541-F8C37DB1694A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7" name="Ellipse 656">
            <a:extLst>
              <a:ext uri="{FF2B5EF4-FFF2-40B4-BE49-F238E27FC236}">
                <a16:creationId xmlns:a16="http://schemas.microsoft.com/office/drawing/2014/main" id="{79EF1FE5-0D78-B7F7-E0EB-48535974FEDD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8" name="Ellipse 657">
            <a:extLst>
              <a:ext uri="{FF2B5EF4-FFF2-40B4-BE49-F238E27FC236}">
                <a16:creationId xmlns:a16="http://schemas.microsoft.com/office/drawing/2014/main" id="{71CFDCB9-EBE8-A1CA-F283-2B124D5D847E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9" name="Ellipse 658">
            <a:extLst>
              <a:ext uri="{FF2B5EF4-FFF2-40B4-BE49-F238E27FC236}">
                <a16:creationId xmlns:a16="http://schemas.microsoft.com/office/drawing/2014/main" id="{98069989-8480-4A7B-8E21-47310450B36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60" name="Ellipse 659">
            <a:extLst>
              <a:ext uri="{FF2B5EF4-FFF2-40B4-BE49-F238E27FC236}">
                <a16:creationId xmlns:a16="http://schemas.microsoft.com/office/drawing/2014/main" id="{941355AB-70CD-CC64-2B28-58ED81257DB1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1" name="Ellipse 660">
            <a:extLst>
              <a:ext uri="{FF2B5EF4-FFF2-40B4-BE49-F238E27FC236}">
                <a16:creationId xmlns:a16="http://schemas.microsoft.com/office/drawing/2014/main" id="{F1FF6653-CD86-38FF-B14C-BC4E0A5A5158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2" name="Ellipse 661">
            <a:extLst>
              <a:ext uri="{FF2B5EF4-FFF2-40B4-BE49-F238E27FC236}">
                <a16:creationId xmlns:a16="http://schemas.microsoft.com/office/drawing/2014/main" id="{1D025EA6-3406-164F-B399-25B18329FAFC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3" name="Ellipse 662">
            <a:extLst>
              <a:ext uri="{FF2B5EF4-FFF2-40B4-BE49-F238E27FC236}">
                <a16:creationId xmlns:a16="http://schemas.microsoft.com/office/drawing/2014/main" id="{FA9ED72D-213C-6354-836A-1AD74734A11A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4" name="Ellipse 663">
            <a:extLst>
              <a:ext uri="{FF2B5EF4-FFF2-40B4-BE49-F238E27FC236}">
                <a16:creationId xmlns:a16="http://schemas.microsoft.com/office/drawing/2014/main" id="{B96B2FC2-CDC8-70C8-1932-B87F0A91E8D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5" name="Ellipse 664">
            <a:extLst>
              <a:ext uri="{FF2B5EF4-FFF2-40B4-BE49-F238E27FC236}">
                <a16:creationId xmlns:a16="http://schemas.microsoft.com/office/drawing/2014/main" id="{E03D59D1-D92F-6C59-9B34-532860FCA37B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6" name="Ellipse 665">
            <a:extLst>
              <a:ext uri="{FF2B5EF4-FFF2-40B4-BE49-F238E27FC236}">
                <a16:creationId xmlns:a16="http://schemas.microsoft.com/office/drawing/2014/main" id="{E2501345-5F14-5081-2263-EB60DCB2DBC3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DB286ED1-006F-401F-F557-3E1286F3782D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DEBF4B0D-85FC-2290-1E0B-4D6E972C65D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669" name="Rectangle 668">
            <a:extLst>
              <a:ext uri="{FF2B5EF4-FFF2-40B4-BE49-F238E27FC236}">
                <a16:creationId xmlns:a16="http://schemas.microsoft.com/office/drawing/2014/main" id="{62CCB310-9743-4D21-BB92-88CD9094DC91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670" name="Rectangle 669">
            <a:extLst>
              <a:ext uri="{FF2B5EF4-FFF2-40B4-BE49-F238E27FC236}">
                <a16:creationId xmlns:a16="http://schemas.microsoft.com/office/drawing/2014/main" id="{FA0B2415-09ED-CC5E-2036-884B9108A492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671" name="Rectangle 670">
            <a:extLst>
              <a:ext uri="{FF2B5EF4-FFF2-40B4-BE49-F238E27FC236}">
                <a16:creationId xmlns:a16="http://schemas.microsoft.com/office/drawing/2014/main" id="{90CCA463-8DD3-25E1-35BE-1743FCF09FA5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02F710C5-FCD8-986F-8E7B-418D7ED3FF40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673" name="Rectangle 672">
            <a:extLst>
              <a:ext uri="{FF2B5EF4-FFF2-40B4-BE49-F238E27FC236}">
                <a16:creationId xmlns:a16="http://schemas.microsoft.com/office/drawing/2014/main" id="{17355AAE-D168-BCCB-5B6F-33F9E5A06A4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74" name="Ellipse 673">
            <a:extLst>
              <a:ext uri="{FF2B5EF4-FFF2-40B4-BE49-F238E27FC236}">
                <a16:creationId xmlns:a16="http://schemas.microsoft.com/office/drawing/2014/main" id="{8FF4C618-9157-EA3E-681E-5BFB5418969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75" name="Ellipse 674">
            <a:extLst>
              <a:ext uri="{FF2B5EF4-FFF2-40B4-BE49-F238E27FC236}">
                <a16:creationId xmlns:a16="http://schemas.microsoft.com/office/drawing/2014/main" id="{89D687EC-35C0-828E-FD44-5D99015F9398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6" name="Ellipse 675">
            <a:extLst>
              <a:ext uri="{FF2B5EF4-FFF2-40B4-BE49-F238E27FC236}">
                <a16:creationId xmlns:a16="http://schemas.microsoft.com/office/drawing/2014/main" id="{83206145-F8AE-50E2-4DD1-89FFAEC181F1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77" name="Rectangle 676">
            <a:extLst>
              <a:ext uri="{FF2B5EF4-FFF2-40B4-BE49-F238E27FC236}">
                <a16:creationId xmlns:a16="http://schemas.microsoft.com/office/drawing/2014/main" id="{8C92D508-33F3-88CB-19ED-773FA44C2A61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678" name="Ellipse 677">
            <a:extLst>
              <a:ext uri="{FF2B5EF4-FFF2-40B4-BE49-F238E27FC236}">
                <a16:creationId xmlns:a16="http://schemas.microsoft.com/office/drawing/2014/main" id="{D683B43D-9085-EB9E-7038-14C84F0B4800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32403759-8436-970F-FFEF-C4E28A935C75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680" name="Rectangle 679">
            <a:extLst>
              <a:ext uri="{FF2B5EF4-FFF2-40B4-BE49-F238E27FC236}">
                <a16:creationId xmlns:a16="http://schemas.microsoft.com/office/drawing/2014/main" id="{3D1C9D56-5220-E83E-B747-80786BA06ED0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681" name="Ellipse 680">
            <a:extLst>
              <a:ext uri="{FF2B5EF4-FFF2-40B4-BE49-F238E27FC236}">
                <a16:creationId xmlns:a16="http://schemas.microsoft.com/office/drawing/2014/main" id="{0CB4BA07-304F-EB76-3941-AC1FEB34F851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2" name="Rectangle 681">
            <a:extLst>
              <a:ext uri="{FF2B5EF4-FFF2-40B4-BE49-F238E27FC236}">
                <a16:creationId xmlns:a16="http://schemas.microsoft.com/office/drawing/2014/main" id="{DB910764-76E8-6070-38D3-07128964CCA8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F6386AE7-A519-F9A9-7CC0-D36520EB48D0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7FB513E3-799D-6AD8-CAA0-F20CC2AFBCB2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685" name="Ellipse 684">
            <a:extLst>
              <a:ext uri="{FF2B5EF4-FFF2-40B4-BE49-F238E27FC236}">
                <a16:creationId xmlns:a16="http://schemas.microsoft.com/office/drawing/2014/main" id="{B1FB3E50-A009-425B-39EE-7A4FCE5AA83E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6" name="Ellipse 685">
            <a:extLst>
              <a:ext uri="{FF2B5EF4-FFF2-40B4-BE49-F238E27FC236}">
                <a16:creationId xmlns:a16="http://schemas.microsoft.com/office/drawing/2014/main" id="{251DA344-F952-DF57-92C4-1DC532F47BA0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87" name="Ellipse 686">
            <a:extLst>
              <a:ext uri="{FF2B5EF4-FFF2-40B4-BE49-F238E27FC236}">
                <a16:creationId xmlns:a16="http://schemas.microsoft.com/office/drawing/2014/main" id="{ECCD204F-51A0-E27A-A383-45CE7587DA6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9" name="Ellipse 688">
            <a:extLst>
              <a:ext uri="{FF2B5EF4-FFF2-40B4-BE49-F238E27FC236}">
                <a16:creationId xmlns:a16="http://schemas.microsoft.com/office/drawing/2014/main" id="{6D1EF773-4B0C-22FF-EBB9-15CA1590DD35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0" name="Ellipse 689">
            <a:extLst>
              <a:ext uri="{FF2B5EF4-FFF2-40B4-BE49-F238E27FC236}">
                <a16:creationId xmlns:a16="http://schemas.microsoft.com/office/drawing/2014/main" id="{CDFD3BF4-A7F3-A744-9220-3F566C669B26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1" name="Ellipse 690">
            <a:extLst>
              <a:ext uri="{FF2B5EF4-FFF2-40B4-BE49-F238E27FC236}">
                <a16:creationId xmlns:a16="http://schemas.microsoft.com/office/drawing/2014/main" id="{3EED8520-85A6-BBFA-7985-2F9506CD02F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2" name="Ellipse 691">
            <a:extLst>
              <a:ext uri="{FF2B5EF4-FFF2-40B4-BE49-F238E27FC236}">
                <a16:creationId xmlns:a16="http://schemas.microsoft.com/office/drawing/2014/main" id="{4AD00505-5563-0D35-E319-231263E306A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3" name="Ellipse 692">
            <a:extLst>
              <a:ext uri="{FF2B5EF4-FFF2-40B4-BE49-F238E27FC236}">
                <a16:creationId xmlns:a16="http://schemas.microsoft.com/office/drawing/2014/main" id="{FEABA056-DDE5-B4F7-F687-431801D30D0B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94" name="Ellipse 693">
            <a:extLst>
              <a:ext uri="{FF2B5EF4-FFF2-40B4-BE49-F238E27FC236}">
                <a16:creationId xmlns:a16="http://schemas.microsoft.com/office/drawing/2014/main" id="{89DB5CF5-A595-F194-5119-0E0A667FFF06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5" name="Ellipse 694">
            <a:extLst>
              <a:ext uri="{FF2B5EF4-FFF2-40B4-BE49-F238E27FC236}">
                <a16:creationId xmlns:a16="http://schemas.microsoft.com/office/drawing/2014/main" id="{B9ED1464-C874-9EE2-5CC7-C1DE89C3D776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5BFF7B3-E2AC-5481-7B3A-C103640A6819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0F34270-DC37-E7ED-D475-FF3C37DC38B8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2844FD3-831F-CD07-CF84-7C931DBF60FF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B5128-DF7D-81E8-EF53-A4FACDE5C6FE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A4BFED-6419-467F-09AD-A4D47B7D1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7770241" y="2597489"/>
            <a:ext cx="4295037" cy="41489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27D5B54-40BD-762C-417D-8780EFF28651}"/>
              </a:ext>
            </a:extLst>
          </p:cNvPr>
          <p:cNvSpPr/>
          <p:nvPr/>
        </p:nvSpPr>
        <p:spPr>
          <a:xfrm>
            <a:off x="9108570" y="3794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C22DAC1-4BCE-0FD2-B482-8764372B19DA}"/>
              </a:ext>
            </a:extLst>
          </p:cNvPr>
          <p:cNvSpPr/>
          <p:nvPr/>
        </p:nvSpPr>
        <p:spPr>
          <a:xfrm>
            <a:off x="9208252" y="424119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57FC1E5-10AF-B573-EFF1-3136E7340F7E}"/>
              </a:ext>
            </a:extLst>
          </p:cNvPr>
          <p:cNvSpPr/>
          <p:nvPr/>
        </p:nvSpPr>
        <p:spPr>
          <a:xfrm>
            <a:off x="9636472" y="372929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527B19C-901E-20B6-A678-D758FED59CCA}"/>
              </a:ext>
            </a:extLst>
          </p:cNvPr>
          <p:cNvSpPr/>
          <p:nvPr/>
        </p:nvSpPr>
        <p:spPr>
          <a:xfrm>
            <a:off x="9880144" y="40907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320C484-2788-780B-71C5-D87AC040897B}"/>
              </a:ext>
            </a:extLst>
          </p:cNvPr>
          <p:cNvSpPr/>
          <p:nvPr/>
        </p:nvSpPr>
        <p:spPr>
          <a:xfrm>
            <a:off x="9940377" y="467393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13ED779-809F-D424-9B3E-2C7C3FDCE1A6}"/>
              </a:ext>
            </a:extLst>
          </p:cNvPr>
          <p:cNvSpPr/>
          <p:nvPr/>
        </p:nvSpPr>
        <p:spPr>
          <a:xfrm>
            <a:off x="10335170" y="5251893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8D755E-6EB5-B28C-7CAC-C3DA7C5054C2}"/>
              </a:ext>
            </a:extLst>
          </p:cNvPr>
          <p:cNvSpPr/>
          <p:nvPr/>
        </p:nvSpPr>
        <p:spPr>
          <a:xfrm>
            <a:off x="10165591" y="37675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1B6D468-C338-5BD7-7FD3-36DB3D233E56}"/>
              </a:ext>
            </a:extLst>
          </p:cNvPr>
          <p:cNvSpPr/>
          <p:nvPr/>
        </p:nvSpPr>
        <p:spPr>
          <a:xfrm>
            <a:off x="10320044" y="293707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B9408AB-E667-326E-4040-F1E4B7EC12AF}"/>
              </a:ext>
            </a:extLst>
          </p:cNvPr>
          <p:cNvSpPr/>
          <p:nvPr/>
        </p:nvSpPr>
        <p:spPr>
          <a:xfrm>
            <a:off x="10395200" y="436527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4AB5B4E-0AC4-07A0-E755-B2E61C0E58B9}"/>
              </a:ext>
            </a:extLst>
          </p:cNvPr>
          <p:cNvSpPr/>
          <p:nvPr/>
        </p:nvSpPr>
        <p:spPr>
          <a:xfrm>
            <a:off x="11848027" y="315540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42CF36C-4408-87E3-59D1-940A96266FEE}"/>
              </a:ext>
            </a:extLst>
          </p:cNvPr>
          <p:cNvSpPr/>
          <p:nvPr/>
        </p:nvSpPr>
        <p:spPr>
          <a:xfrm>
            <a:off x="10665991" y="44760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ED5DFA-B913-42FF-B9FC-E6DD47B6E064}"/>
              </a:ext>
            </a:extLst>
          </p:cNvPr>
          <p:cNvSpPr/>
          <p:nvPr/>
        </p:nvSpPr>
        <p:spPr>
          <a:xfrm>
            <a:off x="7793218" y="2615366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1806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5157414-E6F4-800E-C076-FE2B81E3B52E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E347DE8-D335-3FA7-56A9-E0934597708B}"/>
              </a:ext>
            </a:extLst>
          </p:cNvPr>
          <p:cNvSpPr/>
          <p:nvPr/>
        </p:nvSpPr>
        <p:spPr>
          <a:xfrm>
            <a:off x="8532868" y="503337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9970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56FF9-30E1-7A32-BC91-D6B8FEA0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9C6D6-A88C-79EF-5CF0-C2CFD013C1D9}"/>
              </a:ext>
            </a:extLst>
          </p:cNvPr>
          <p:cNvSpPr/>
          <p:nvPr/>
        </p:nvSpPr>
        <p:spPr>
          <a:xfrm>
            <a:off x="71304" y="93049"/>
            <a:ext cx="4835659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1804-mai 1807 : En Orient : En Géorgie, la Perse alliée à la Grande-Bretagne et vaincue par la Russie, se rapproche de la France ; En Bessarabie, l’Empire ottoman allié à la France, est vaincu par la Russie ; …</a:t>
            </a:r>
          </a:p>
          <a:p>
            <a:endParaRPr lang="fr-FR" sz="1700" dirty="0"/>
          </a:p>
          <a:p>
            <a:r>
              <a:rPr lang="fr-FR" sz="1700" dirty="0"/>
              <a:t>*En Perse…</a:t>
            </a:r>
          </a:p>
          <a:p>
            <a:endParaRPr lang="fr-FR" sz="1700" dirty="0"/>
          </a:p>
          <a:p>
            <a:r>
              <a:rPr lang="fr-FR" sz="1700" dirty="0"/>
              <a:t>*1801 : </a:t>
            </a:r>
            <a:r>
              <a:rPr lang="fr-FR" sz="1700" i="1" dirty="0"/>
              <a:t>Projet indien</a:t>
            </a:r>
            <a:r>
              <a:rPr lang="fr-FR" sz="1700" dirty="0"/>
              <a:t> de Napoléon et du tsar Paul 1</a:t>
            </a:r>
            <a:r>
              <a:rPr lang="fr-FR" sz="1700" baseline="30000" dirty="0"/>
              <a:t>er</a:t>
            </a:r>
            <a:endParaRPr lang="fr-FR" sz="1700" dirty="0"/>
          </a:p>
          <a:p>
            <a:r>
              <a:rPr lang="fr-FR" sz="1600" dirty="0"/>
              <a:t>Annexion russe de la Géorgie persane ; Conséquence…</a:t>
            </a:r>
          </a:p>
          <a:p>
            <a:endParaRPr lang="fr-FR" sz="1700" dirty="0"/>
          </a:p>
          <a:p>
            <a:r>
              <a:rPr lang="fr-FR" sz="1700" dirty="0"/>
              <a:t>*Contre la Russie, la Perse reçoit le soutien de la GB</a:t>
            </a:r>
          </a:p>
          <a:p>
            <a:r>
              <a:rPr lang="fr-FR" sz="1700" dirty="0"/>
              <a:t>Et contre-attaque…</a:t>
            </a:r>
          </a:p>
          <a:p>
            <a:endParaRPr lang="fr-FR" sz="1700" dirty="0"/>
          </a:p>
          <a:p>
            <a:r>
              <a:rPr lang="fr-FR" sz="1700" dirty="0"/>
              <a:t>*1804(-13) : 3</a:t>
            </a:r>
            <a:r>
              <a:rPr lang="fr-FR" sz="1700" baseline="30000" dirty="0"/>
              <a:t>ème</a:t>
            </a:r>
            <a:r>
              <a:rPr lang="fr-FR" sz="1700" dirty="0"/>
              <a:t> guerre </a:t>
            </a:r>
            <a:r>
              <a:rPr lang="fr-FR" sz="1700" dirty="0" err="1"/>
              <a:t>russo</a:t>
            </a:r>
            <a:r>
              <a:rPr lang="fr-FR" sz="1700" dirty="0"/>
              <a:t>-persane…</a:t>
            </a:r>
          </a:p>
          <a:p>
            <a:r>
              <a:rPr lang="fr-FR" sz="1700" dirty="0"/>
              <a:t>La Perse de </a:t>
            </a:r>
            <a:r>
              <a:rPr lang="fr-FR" sz="1700" u="sng" dirty="0"/>
              <a:t>Fath Ali</a:t>
            </a:r>
            <a:r>
              <a:rPr lang="fr-FR" sz="1700" dirty="0"/>
              <a:t> (1797) tente</a:t>
            </a:r>
          </a:p>
          <a:p>
            <a:r>
              <a:rPr lang="fr-FR" sz="1700" dirty="0"/>
              <a:t>De reconquérir la Géorgie persane</a:t>
            </a:r>
          </a:p>
          <a:p>
            <a:endParaRPr lang="fr-FR" sz="1700" dirty="0"/>
          </a:p>
          <a:p>
            <a:r>
              <a:rPr lang="fr-FR" sz="1700" dirty="0"/>
              <a:t>*C’est un échec ; Et peu de soutien britannique</a:t>
            </a:r>
          </a:p>
          <a:p>
            <a:r>
              <a:rPr lang="fr-FR" sz="1700" dirty="0"/>
              <a:t>NB : L’alliance de 1801 était purement défensive</a:t>
            </a:r>
          </a:p>
          <a:p>
            <a:r>
              <a:rPr lang="fr-FR" sz="1700" dirty="0"/>
              <a:t>Mais également, en 1805 en Europe</a:t>
            </a:r>
          </a:p>
          <a:p>
            <a:r>
              <a:rPr lang="fr-FR" sz="1700" dirty="0"/>
              <a:t>GB et Russie alliées contre la France (!) </a:t>
            </a:r>
            <a:r>
              <a:rPr lang="fr-FR" sz="1600" dirty="0"/>
              <a:t>; En réaction…</a:t>
            </a:r>
          </a:p>
          <a:p>
            <a:endParaRPr lang="fr-FR" sz="1700" dirty="0"/>
          </a:p>
          <a:p>
            <a:r>
              <a:rPr lang="fr-FR" sz="1700" dirty="0"/>
              <a:t>*Mai 1807 : Contre la Russie alliée à la GB, la Perse Déçue de la GB, obtient l’alliance de </a:t>
            </a:r>
            <a:r>
              <a:rPr lang="fr-FR" sz="1700" u="sng" dirty="0"/>
              <a:t>Napoléon</a:t>
            </a:r>
          </a:p>
          <a:p>
            <a:endParaRPr lang="fr-FR" sz="800" dirty="0"/>
          </a:p>
          <a:p>
            <a:r>
              <a:rPr lang="fr-FR" sz="1700" dirty="0"/>
              <a:t>*Et dans l’Empire ottoman…</a:t>
            </a:r>
          </a:p>
        </p:txBody>
      </p:sp>
      <p:pic>
        <p:nvPicPr>
          <p:cNvPr id="59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27B328D-369A-E14B-5FD3-46936EFD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" name="Ellipse 592">
            <a:extLst>
              <a:ext uri="{FF2B5EF4-FFF2-40B4-BE49-F238E27FC236}">
                <a16:creationId xmlns:a16="http://schemas.microsoft.com/office/drawing/2014/main" id="{D66AFE67-5BFB-6693-1213-6A59256B0E0F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8B335B55-C6BD-4C5A-08C6-76CA7782781F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0BBD6F62-DB5C-7F63-39F8-0C09CFBA792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6" name="Ellipse 595">
            <a:extLst>
              <a:ext uri="{FF2B5EF4-FFF2-40B4-BE49-F238E27FC236}">
                <a16:creationId xmlns:a16="http://schemas.microsoft.com/office/drawing/2014/main" id="{ECAF0C2D-E014-7F72-1F81-602BFA09CE42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2DDDF258-ADB9-3B85-B83A-157956EADCD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EB4CEBD4-2AF5-7B04-8F7B-70F2FBBEE52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9" name="Ellipse 598">
            <a:extLst>
              <a:ext uri="{FF2B5EF4-FFF2-40B4-BE49-F238E27FC236}">
                <a16:creationId xmlns:a16="http://schemas.microsoft.com/office/drawing/2014/main" id="{C92D0616-7E68-DA1F-364B-A7E038F583C9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0" name="Ellipse 599">
            <a:extLst>
              <a:ext uri="{FF2B5EF4-FFF2-40B4-BE49-F238E27FC236}">
                <a16:creationId xmlns:a16="http://schemas.microsoft.com/office/drawing/2014/main" id="{15C52492-7B98-F2F1-6705-0EFEAB88A72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1" name="Ellipse 600">
            <a:extLst>
              <a:ext uri="{FF2B5EF4-FFF2-40B4-BE49-F238E27FC236}">
                <a16:creationId xmlns:a16="http://schemas.microsoft.com/office/drawing/2014/main" id="{32833B8C-E11E-31CA-3224-38A3A74C279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361B4036-1327-6CB0-840B-40708FD32559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3" name="Ellipse 602">
            <a:extLst>
              <a:ext uri="{FF2B5EF4-FFF2-40B4-BE49-F238E27FC236}">
                <a16:creationId xmlns:a16="http://schemas.microsoft.com/office/drawing/2014/main" id="{F7C9B77C-CBEA-F2A0-1A84-59D384B281C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4" name="Ellipse 603">
            <a:extLst>
              <a:ext uri="{FF2B5EF4-FFF2-40B4-BE49-F238E27FC236}">
                <a16:creationId xmlns:a16="http://schemas.microsoft.com/office/drawing/2014/main" id="{E36C0486-473E-4D72-70DE-D6AEEA75F16D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5" name="Ellipse 604">
            <a:extLst>
              <a:ext uri="{FF2B5EF4-FFF2-40B4-BE49-F238E27FC236}">
                <a16:creationId xmlns:a16="http://schemas.microsoft.com/office/drawing/2014/main" id="{990BEE00-47C0-8C42-0153-BEFA61B3C958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6" name="Ellipse 605">
            <a:extLst>
              <a:ext uri="{FF2B5EF4-FFF2-40B4-BE49-F238E27FC236}">
                <a16:creationId xmlns:a16="http://schemas.microsoft.com/office/drawing/2014/main" id="{1A18D117-F845-46A1-4AEC-781AE4DAF015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7" name="Ellipse 606">
            <a:extLst>
              <a:ext uri="{FF2B5EF4-FFF2-40B4-BE49-F238E27FC236}">
                <a16:creationId xmlns:a16="http://schemas.microsoft.com/office/drawing/2014/main" id="{BDFB3F8F-36E7-A85C-98B5-8610810644A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D00B148A-8FED-F21B-DE59-A2B8DF5A87BB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9" name="Ellipse 608">
            <a:extLst>
              <a:ext uri="{FF2B5EF4-FFF2-40B4-BE49-F238E27FC236}">
                <a16:creationId xmlns:a16="http://schemas.microsoft.com/office/drawing/2014/main" id="{931D824A-96C4-F266-74F1-FCDDC2210AAD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0" name="Connecteur droit 609">
            <a:extLst>
              <a:ext uri="{FF2B5EF4-FFF2-40B4-BE49-F238E27FC236}">
                <a16:creationId xmlns:a16="http://schemas.microsoft.com/office/drawing/2014/main" id="{D8E19030-5434-672D-2D84-7350F72F9A4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1" name="Connecteur droit 610">
            <a:extLst>
              <a:ext uri="{FF2B5EF4-FFF2-40B4-BE49-F238E27FC236}">
                <a16:creationId xmlns:a16="http://schemas.microsoft.com/office/drawing/2014/main" id="{E8F6CB0B-B206-6A48-DEA4-C2529669966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2" name="Connecteur droit 611">
            <a:extLst>
              <a:ext uri="{FF2B5EF4-FFF2-40B4-BE49-F238E27FC236}">
                <a16:creationId xmlns:a16="http://schemas.microsoft.com/office/drawing/2014/main" id="{ED055850-182C-C1B0-C0A8-90AFB4DD186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3" name="Ellipse 612">
            <a:extLst>
              <a:ext uri="{FF2B5EF4-FFF2-40B4-BE49-F238E27FC236}">
                <a16:creationId xmlns:a16="http://schemas.microsoft.com/office/drawing/2014/main" id="{51C8CA52-B683-79BD-ADCC-6B9F0824B0C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4" name="Ellipse 613">
            <a:extLst>
              <a:ext uri="{FF2B5EF4-FFF2-40B4-BE49-F238E27FC236}">
                <a16:creationId xmlns:a16="http://schemas.microsoft.com/office/drawing/2014/main" id="{3DE156BB-3C76-1E44-CB15-BFFB2A0E5AA7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5" name="Ellipse 614">
            <a:extLst>
              <a:ext uri="{FF2B5EF4-FFF2-40B4-BE49-F238E27FC236}">
                <a16:creationId xmlns:a16="http://schemas.microsoft.com/office/drawing/2014/main" id="{AE3E841A-61BB-4D62-4A58-AA7A1E2017D5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16" name="Ellipse 615">
            <a:extLst>
              <a:ext uri="{FF2B5EF4-FFF2-40B4-BE49-F238E27FC236}">
                <a16:creationId xmlns:a16="http://schemas.microsoft.com/office/drawing/2014/main" id="{77D88C30-9620-795D-03D7-22F09FC9BDA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7" name="Connecteur droit 616">
            <a:extLst>
              <a:ext uri="{FF2B5EF4-FFF2-40B4-BE49-F238E27FC236}">
                <a16:creationId xmlns:a16="http://schemas.microsoft.com/office/drawing/2014/main" id="{4E404197-17D3-D767-AEFD-2023AFBD6A51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" name="Ellipse 617">
            <a:extLst>
              <a:ext uri="{FF2B5EF4-FFF2-40B4-BE49-F238E27FC236}">
                <a16:creationId xmlns:a16="http://schemas.microsoft.com/office/drawing/2014/main" id="{FFDA9112-5EE1-B52D-04B6-643B0DA8B8A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19" name="Connecteur droit avec flèche 618">
            <a:extLst>
              <a:ext uri="{FF2B5EF4-FFF2-40B4-BE49-F238E27FC236}">
                <a16:creationId xmlns:a16="http://schemas.microsoft.com/office/drawing/2014/main" id="{3FBB3A8A-AD31-6E56-92A1-FF38081EBACE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Ellipse 619">
            <a:extLst>
              <a:ext uri="{FF2B5EF4-FFF2-40B4-BE49-F238E27FC236}">
                <a16:creationId xmlns:a16="http://schemas.microsoft.com/office/drawing/2014/main" id="{8A4DC093-E0F9-0F91-2E46-CAB67AED9A1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21" name="Ellipse 620">
            <a:extLst>
              <a:ext uri="{FF2B5EF4-FFF2-40B4-BE49-F238E27FC236}">
                <a16:creationId xmlns:a16="http://schemas.microsoft.com/office/drawing/2014/main" id="{E41846C9-5DB0-5112-223B-EF2D4345FDA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2" name="Ellipse 621">
            <a:extLst>
              <a:ext uri="{FF2B5EF4-FFF2-40B4-BE49-F238E27FC236}">
                <a16:creationId xmlns:a16="http://schemas.microsoft.com/office/drawing/2014/main" id="{3138DDBD-CC8F-609D-FAF1-6A2E302FF64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3" name="Ellipse 622">
            <a:extLst>
              <a:ext uri="{FF2B5EF4-FFF2-40B4-BE49-F238E27FC236}">
                <a16:creationId xmlns:a16="http://schemas.microsoft.com/office/drawing/2014/main" id="{07340C68-7DC8-E407-DDA3-E2704D6D153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24" name="Ellipse 623">
            <a:extLst>
              <a:ext uri="{FF2B5EF4-FFF2-40B4-BE49-F238E27FC236}">
                <a16:creationId xmlns:a16="http://schemas.microsoft.com/office/drawing/2014/main" id="{96DB8926-8F11-3FB8-79C3-A2615509886D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5" name="Ellipse 624">
            <a:extLst>
              <a:ext uri="{FF2B5EF4-FFF2-40B4-BE49-F238E27FC236}">
                <a16:creationId xmlns:a16="http://schemas.microsoft.com/office/drawing/2014/main" id="{861ECB35-864F-AD93-552C-8F4CD122F9BE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6" name="Ellipse 625">
            <a:extLst>
              <a:ext uri="{FF2B5EF4-FFF2-40B4-BE49-F238E27FC236}">
                <a16:creationId xmlns:a16="http://schemas.microsoft.com/office/drawing/2014/main" id="{917A54E4-8287-CFE4-9539-C555F520308F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7" name="Ellipse 626">
            <a:extLst>
              <a:ext uri="{FF2B5EF4-FFF2-40B4-BE49-F238E27FC236}">
                <a16:creationId xmlns:a16="http://schemas.microsoft.com/office/drawing/2014/main" id="{C5634F04-1ABB-016F-B9C0-02B62130787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28" name="Ellipse 627">
            <a:extLst>
              <a:ext uri="{FF2B5EF4-FFF2-40B4-BE49-F238E27FC236}">
                <a16:creationId xmlns:a16="http://schemas.microsoft.com/office/drawing/2014/main" id="{DFE168DE-6D97-63D4-8F86-48C14E19EBF4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9" name="Ellipse 628">
            <a:extLst>
              <a:ext uri="{FF2B5EF4-FFF2-40B4-BE49-F238E27FC236}">
                <a16:creationId xmlns:a16="http://schemas.microsoft.com/office/drawing/2014/main" id="{AFE29895-0AFC-C96F-F70F-E98EFC95FC12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0" name="Ellipse 629">
            <a:extLst>
              <a:ext uri="{FF2B5EF4-FFF2-40B4-BE49-F238E27FC236}">
                <a16:creationId xmlns:a16="http://schemas.microsoft.com/office/drawing/2014/main" id="{E3947F10-9A51-DC2E-B41A-FA17E96E406A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CDA1A7DD-1693-4E4D-9F43-4A283DE683F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A1048CD4-2E69-F6FA-A118-71C74F70C57D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33" name="Ellipse 632">
            <a:extLst>
              <a:ext uri="{FF2B5EF4-FFF2-40B4-BE49-F238E27FC236}">
                <a16:creationId xmlns:a16="http://schemas.microsoft.com/office/drawing/2014/main" id="{B4484FC1-763C-8A05-4918-93E4658ACE37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4" name="Ellipse 633">
            <a:extLst>
              <a:ext uri="{FF2B5EF4-FFF2-40B4-BE49-F238E27FC236}">
                <a16:creationId xmlns:a16="http://schemas.microsoft.com/office/drawing/2014/main" id="{9A527986-A2E3-91EA-467C-890BBF97281D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5" name="Ellipse 634">
            <a:extLst>
              <a:ext uri="{FF2B5EF4-FFF2-40B4-BE49-F238E27FC236}">
                <a16:creationId xmlns:a16="http://schemas.microsoft.com/office/drawing/2014/main" id="{F395DB04-CD5F-BB3B-D594-41A5457FDC4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36" name="Ellipse 635">
            <a:extLst>
              <a:ext uri="{FF2B5EF4-FFF2-40B4-BE49-F238E27FC236}">
                <a16:creationId xmlns:a16="http://schemas.microsoft.com/office/drawing/2014/main" id="{1CD1F267-769C-EC8F-B9D2-C56E64613B04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37" name="Ellipse 636">
            <a:extLst>
              <a:ext uri="{FF2B5EF4-FFF2-40B4-BE49-F238E27FC236}">
                <a16:creationId xmlns:a16="http://schemas.microsoft.com/office/drawing/2014/main" id="{0EE47AF1-0A9A-93EF-A10D-CB867A031400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38" name="Ellipse 637">
            <a:extLst>
              <a:ext uri="{FF2B5EF4-FFF2-40B4-BE49-F238E27FC236}">
                <a16:creationId xmlns:a16="http://schemas.microsoft.com/office/drawing/2014/main" id="{3E896ED4-8989-22F7-CD17-D7770056D6CE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9" name="Ellipse 638">
            <a:extLst>
              <a:ext uri="{FF2B5EF4-FFF2-40B4-BE49-F238E27FC236}">
                <a16:creationId xmlns:a16="http://schemas.microsoft.com/office/drawing/2014/main" id="{E121FEA3-08A8-1F11-7131-B65DA00B5470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0" name="Ellipse 639">
            <a:extLst>
              <a:ext uri="{FF2B5EF4-FFF2-40B4-BE49-F238E27FC236}">
                <a16:creationId xmlns:a16="http://schemas.microsoft.com/office/drawing/2014/main" id="{E07556F9-1D21-0A2D-B6AC-C25A7893131F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1" name="Ellipse 640">
            <a:extLst>
              <a:ext uri="{FF2B5EF4-FFF2-40B4-BE49-F238E27FC236}">
                <a16:creationId xmlns:a16="http://schemas.microsoft.com/office/drawing/2014/main" id="{CC8F84A9-0231-DCD6-C50B-88360F18028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3F51BDB7-1189-370E-1145-0FE700A9E1F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969A1488-E3F9-549F-81B4-B683C1620DD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644" name="Ellipse 643">
            <a:extLst>
              <a:ext uri="{FF2B5EF4-FFF2-40B4-BE49-F238E27FC236}">
                <a16:creationId xmlns:a16="http://schemas.microsoft.com/office/drawing/2014/main" id="{EEF242E9-2187-202F-641F-1260ED8C6AD4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5" name="Ellipse 644">
            <a:extLst>
              <a:ext uri="{FF2B5EF4-FFF2-40B4-BE49-F238E27FC236}">
                <a16:creationId xmlns:a16="http://schemas.microsoft.com/office/drawing/2014/main" id="{6875F91A-7531-038F-E59F-445FF289F9D6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78E64A64-4E94-4197-ABE2-2F61DB65E8F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DD8272C6-CD1D-DF71-5769-18AE358F93C3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48" name="Connecteur droit 647">
            <a:extLst>
              <a:ext uri="{FF2B5EF4-FFF2-40B4-BE49-F238E27FC236}">
                <a16:creationId xmlns:a16="http://schemas.microsoft.com/office/drawing/2014/main" id="{1062EC0D-F16F-D18E-55F0-3B5839A05AA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9" name="Ellipse 648">
            <a:extLst>
              <a:ext uri="{FF2B5EF4-FFF2-40B4-BE49-F238E27FC236}">
                <a16:creationId xmlns:a16="http://schemas.microsoft.com/office/drawing/2014/main" id="{3B5FBB85-7F3D-47DF-4A74-3197B9925C9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50" name="Connecteur droit 649">
            <a:extLst>
              <a:ext uri="{FF2B5EF4-FFF2-40B4-BE49-F238E27FC236}">
                <a16:creationId xmlns:a16="http://schemas.microsoft.com/office/drawing/2014/main" id="{9CDF803E-129C-8794-58D9-28873F89F0E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1" name="Connecteur droit 650">
            <a:extLst>
              <a:ext uri="{FF2B5EF4-FFF2-40B4-BE49-F238E27FC236}">
                <a16:creationId xmlns:a16="http://schemas.microsoft.com/office/drawing/2014/main" id="{9A98E1D1-5E7B-CAF3-6C03-F7040942356F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2" name="Ellipse 651">
            <a:extLst>
              <a:ext uri="{FF2B5EF4-FFF2-40B4-BE49-F238E27FC236}">
                <a16:creationId xmlns:a16="http://schemas.microsoft.com/office/drawing/2014/main" id="{C9E67840-B942-3E46-AA12-01DA3FF1C7F5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3" name="Ellipse 652">
            <a:extLst>
              <a:ext uri="{FF2B5EF4-FFF2-40B4-BE49-F238E27FC236}">
                <a16:creationId xmlns:a16="http://schemas.microsoft.com/office/drawing/2014/main" id="{A7FD3C0C-D102-7B90-DD70-3B0753E84BC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4" name="Ellipse 653">
            <a:extLst>
              <a:ext uri="{FF2B5EF4-FFF2-40B4-BE49-F238E27FC236}">
                <a16:creationId xmlns:a16="http://schemas.microsoft.com/office/drawing/2014/main" id="{98AA4EDF-C88B-BD36-0BD9-8871FA321744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5" name="Ellipse 654">
            <a:extLst>
              <a:ext uri="{FF2B5EF4-FFF2-40B4-BE49-F238E27FC236}">
                <a16:creationId xmlns:a16="http://schemas.microsoft.com/office/drawing/2014/main" id="{482BCAE4-D7F5-1C27-FAD8-01111780E5C8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56" name="Ellipse 655">
            <a:extLst>
              <a:ext uri="{FF2B5EF4-FFF2-40B4-BE49-F238E27FC236}">
                <a16:creationId xmlns:a16="http://schemas.microsoft.com/office/drawing/2014/main" id="{29759F07-06F1-5944-C467-9473DE181D73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7" name="Ellipse 656">
            <a:extLst>
              <a:ext uri="{FF2B5EF4-FFF2-40B4-BE49-F238E27FC236}">
                <a16:creationId xmlns:a16="http://schemas.microsoft.com/office/drawing/2014/main" id="{633055B4-7E62-A9D8-25A4-6D2CE7EE132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8" name="Ellipse 657">
            <a:extLst>
              <a:ext uri="{FF2B5EF4-FFF2-40B4-BE49-F238E27FC236}">
                <a16:creationId xmlns:a16="http://schemas.microsoft.com/office/drawing/2014/main" id="{8CC7C669-EBD8-16C8-4DD5-E5516F0243C4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9" name="Ellipse 658">
            <a:extLst>
              <a:ext uri="{FF2B5EF4-FFF2-40B4-BE49-F238E27FC236}">
                <a16:creationId xmlns:a16="http://schemas.microsoft.com/office/drawing/2014/main" id="{953111B1-3F06-D226-DE6F-EE800B658CB0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60" name="Ellipse 659">
            <a:extLst>
              <a:ext uri="{FF2B5EF4-FFF2-40B4-BE49-F238E27FC236}">
                <a16:creationId xmlns:a16="http://schemas.microsoft.com/office/drawing/2014/main" id="{CF52558F-329C-6CE6-3023-D3F34C76F725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1" name="Ellipse 660">
            <a:extLst>
              <a:ext uri="{FF2B5EF4-FFF2-40B4-BE49-F238E27FC236}">
                <a16:creationId xmlns:a16="http://schemas.microsoft.com/office/drawing/2014/main" id="{C41EF28E-12E3-6405-3B33-4B9DDB011B36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2" name="Ellipse 661">
            <a:extLst>
              <a:ext uri="{FF2B5EF4-FFF2-40B4-BE49-F238E27FC236}">
                <a16:creationId xmlns:a16="http://schemas.microsoft.com/office/drawing/2014/main" id="{49098013-0D48-E53C-B0A3-2AA25AFD1FAD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3" name="Ellipse 662">
            <a:extLst>
              <a:ext uri="{FF2B5EF4-FFF2-40B4-BE49-F238E27FC236}">
                <a16:creationId xmlns:a16="http://schemas.microsoft.com/office/drawing/2014/main" id="{9D86B94B-3476-B9E9-D237-7423CDD77F3A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4" name="Ellipse 663">
            <a:extLst>
              <a:ext uri="{FF2B5EF4-FFF2-40B4-BE49-F238E27FC236}">
                <a16:creationId xmlns:a16="http://schemas.microsoft.com/office/drawing/2014/main" id="{C6272BCB-A2DC-6DBC-059F-E75FE7A0B6E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5" name="Ellipse 664">
            <a:extLst>
              <a:ext uri="{FF2B5EF4-FFF2-40B4-BE49-F238E27FC236}">
                <a16:creationId xmlns:a16="http://schemas.microsoft.com/office/drawing/2014/main" id="{F5CE3955-61FE-F4D3-7566-1F47E89B0CAE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6" name="Ellipse 665">
            <a:extLst>
              <a:ext uri="{FF2B5EF4-FFF2-40B4-BE49-F238E27FC236}">
                <a16:creationId xmlns:a16="http://schemas.microsoft.com/office/drawing/2014/main" id="{690AAE53-470C-5B93-F6F6-163E935F1C24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6BC839C4-5C35-D1CB-8129-3D0D3087D51F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D8F55F1D-4A48-11C3-4DDE-60C78BDCBF02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669" name="Rectangle 668">
            <a:extLst>
              <a:ext uri="{FF2B5EF4-FFF2-40B4-BE49-F238E27FC236}">
                <a16:creationId xmlns:a16="http://schemas.microsoft.com/office/drawing/2014/main" id="{F9628261-B3A0-7D57-3D25-C8A4EEC6B5B7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670" name="Rectangle 669">
            <a:extLst>
              <a:ext uri="{FF2B5EF4-FFF2-40B4-BE49-F238E27FC236}">
                <a16:creationId xmlns:a16="http://schemas.microsoft.com/office/drawing/2014/main" id="{23E58180-C47E-7DBD-2B79-CBAD255A12F7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1804</a:t>
            </a:r>
          </a:p>
        </p:txBody>
      </p:sp>
      <p:sp>
        <p:nvSpPr>
          <p:cNvPr id="671" name="Rectangle 670">
            <a:extLst>
              <a:ext uri="{FF2B5EF4-FFF2-40B4-BE49-F238E27FC236}">
                <a16:creationId xmlns:a16="http://schemas.microsoft.com/office/drawing/2014/main" id="{B8D2CAF2-F45B-5A3C-90F4-862E46E61E77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76A840AA-AC9C-C661-8A0C-857601F1BC12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673" name="Rectangle 672">
            <a:extLst>
              <a:ext uri="{FF2B5EF4-FFF2-40B4-BE49-F238E27FC236}">
                <a16:creationId xmlns:a16="http://schemas.microsoft.com/office/drawing/2014/main" id="{8F1281F6-7DF4-529D-90BA-9E5846775BD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74" name="Ellipse 673">
            <a:extLst>
              <a:ext uri="{FF2B5EF4-FFF2-40B4-BE49-F238E27FC236}">
                <a16:creationId xmlns:a16="http://schemas.microsoft.com/office/drawing/2014/main" id="{2FE47005-02EF-A4B1-D876-7C064977D221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75" name="Ellipse 674">
            <a:extLst>
              <a:ext uri="{FF2B5EF4-FFF2-40B4-BE49-F238E27FC236}">
                <a16:creationId xmlns:a16="http://schemas.microsoft.com/office/drawing/2014/main" id="{2677D7B2-4BDA-0BE9-5651-E0CC493A9C7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6" name="Ellipse 675">
            <a:extLst>
              <a:ext uri="{FF2B5EF4-FFF2-40B4-BE49-F238E27FC236}">
                <a16:creationId xmlns:a16="http://schemas.microsoft.com/office/drawing/2014/main" id="{1A93732A-94DC-1610-C4CA-7B43308735D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77" name="Rectangle 676">
            <a:extLst>
              <a:ext uri="{FF2B5EF4-FFF2-40B4-BE49-F238E27FC236}">
                <a16:creationId xmlns:a16="http://schemas.microsoft.com/office/drawing/2014/main" id="{07B09FFE-E4D8-89C2-539B-7DB20FC2AC1E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678" name="Ellipse 677">
            <a:extLst>
              <a:ext uri="{FF2B5EF4-FFF2-40B4-BE49-F238E27FC236}">
                <a16:creationId xmlns:a16="http://schemas.microsoft.com/office/drawing/2014/main" id="{BDC22D03-C2F6-983E-715E-068168340A35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0DD4FEF0-9DB1-A1CC-8AA0-43AB5AC257A1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680" name="Rectangle 679">
            <a:extLst>
              <a:ext uri="{FF2B5EF4-FFF2-40B4-BE49-F238E27FC236}">
                <a16:creationId xmlns:a16="http://schemas.microsoft.com/office/drawing/2014/main" id="{B3AB284A-1F17-FC6B-9978-CD8EB799C4B3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681" name="Ellipse 680">
            <a:extLst>
              <a:ext uri="{FF2B5EF4-FFF2-40B4-BE49-F238E27FC236}">
                <a16:creationId xmlns:a16="http://schemas.microsoft.com/office/drawing/2014/main" id="{3FA72FFF-36C0-6257-D501-30ECD08A5359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2" name="Rectangle 681">
            <a:extLst>
              <a:ext uri="{FF2B5EF4-FFF2-40B4-BE49-F238E27FC236}">
                <a16:creationId xmlns:a16="http://schemas.microsoft.com/office/drawing/2014/main" id="{15429633-2785-5791-1B27-1942224E82A3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8E6A95A4-2C48-C969-A9E2-06ABCC3FE5E8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A59C97DE-7924-B6F6-BC87-3D271FCAEF48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685" name="Ellipse 684">
            <a:extLst>
              <a:ext uri="{FF2B5EF4-FFF2-40B4-BE49-F238E27FC236}">
                <a16:creationId xmlns:a16="http://schemas.microsoft.com/office/drawing/2014/main" id="{03AA0183-C449-1454-D5FF-FE3873D522BF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6" name="Ellipse 685">
            <a:extLst>
              <a:ext uri="{FF2B5EF4-FFF2-40B4-BE49-F238E27FC236}">
                <a16:creationId xmlns:a16="http://schemas.microsoft.com/office/drawing/2014/main" id="{FFBCF8DA-8FB8-19CD-F8C2-C7B9367A529C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87" name="Ellipse 686">
            <a:extLst>
              <a:ext uri="{FF2B5EF4-FFF2-40B4-BE49-F238E27FC236}">
                <a16:creationId xmlns:a16="http://schemas.microsoft.com/office/drawing/2014/main" id="{9F9218C3-3FCC-4EE2-E45A-2D715197058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9" name="Ellipse 688">
            <a:extLst>
              <a:ext uri="{FF2B5EF4-FFF2-40B4-BE49-F238E27FC236}">
                <a16:creationId xmlns:a16="http://schemas.microsoft.com/office/drawing/2014/main" id="{4665FA5A-80C1-455E-1881-B4523DFC6832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0" name="Ellipse 689">
            <a:extLst>
              <a:ext uri="{FF2B5EF4-FFF2-40B4-BE49-F238E27FC236}">
                <a16:creationId xmlns:a16="http://schemas.microsoft.com/office/drawing/2014/main" id="{034FBFD9-9E92-EE42-6BD9-33646DF4E056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2" name="Ellipse 691">
            <a:extLst>
              <a:ext uri="{FF2B5EF4-FFF2-40B4-BE49-F238E27FC236}">
                <a16:creationId xmlns:a16="http://schemas.microsoft.com/office/drawing/2014/main" id="{DB0371A6-B114-083B-F720-336871898F63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4" name="Ellipse 693">
            <a:extLst>
              <a:ext uri="{FF2B5EF4-FFF2-40B4-BE49-F238E27FC236}">
                <a16:creationId xmlns:a16="http://schemas.microsoft.com/office/drawing/2014/main" id="{7327FF70-E0B5-F6D4-967B-364BE64E9A82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5" name="Ellipse 694">
            <a:extLst>
              <a:ext uri="{FF2B5EF4-FFF2-40B4-BE49-F238E27FC236}">
                <a16:creationId xmlns:a16="http://schemas.microsoft.com/office/drawing/2014/main" id="{048835F5-FA18-83C1-C453-63160C8254D7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2C61D5C-56A6-4153-3C27-B20200F311A1}"/>
              </a:ext>
            </a:extLst>
          </p:cNvPr>
          <p:cNvSpPr/>
          <p:nvPr/>
        </p:nvSpPr>
        <p:spPr>
          <a:xfrm>
            <a:off x="7928033" y="215781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DBF1EDB-8B93-65ED-01A3-E5B54E6F6802}"/>
              </a:ext>
            </a:extLst>
          </p:cNvPr>
          <p:cNvSpPr/>
          <p:nvPr/>
        </p:nvSpPr>
        <p:spPr>
          <a:xfrm>
            <a:off x="3283003" y="396535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CD970F1-9D0F-D31B-FF7B-EE1491A1867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A71E06F-5905-07B7-A9B3-2663E7893608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6EB3383-9083-C428-EA9C-0B744CF30714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479048D-A56C-9199-2FF4-1B99F8CD8965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96B6FAB-995E-0024-0F9F-3102ED49C1F3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CFB2A3-816B-E06C-38F9-FAB2031B82FE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49878CF-F4FB-62DA-719A-EA1A86F7DCB1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4560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ABEF1-A3DC-0129-4BB2-EA047A22F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0527D6-9F6D-F7D5-97ED-C48E998F0544}"/>
              </a:ext>
            </a:extLst>
          </p:cNvPr>
          <p:cNvSpPr/>
          <p:nvPr/>
        </p:nvSpPr>
        <p:spPr>
          <a:xfrm>
            <a:off x="71305" y="93049"/>
            <a:ext cx="4856856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1804-mai 1807 : … En Bessarabie, l’Empire ottoman allié à la France, est vaincu par la Russie</a:t>
            </a:r>
          </a:p>
          <a:p>
            <a:endParaRPr lang="fr-FR" sz="1700" dirty="0"/>
          </a:p>
          <a:p>
            <a:r>
              <a:rPr lang="fr-FR" sz="1700" dirty="0"/>
              <a:t>*Dans l’Empire ottoman…</a:t>
            </a:r>
          </a:p>
          <a:p>
            <a:endParaRPr lang="fr-FR" sz="1700" dirty="0"/>
          </a:p>
          <a:p>
            <a:r>
              <a:rPr lang="fr-FR" sz="1700" dirty="0"/>
              <a:t>*Depuis 1804(-17) : Contre l’Empire ottoman…</a:t>
            </a:r>
          </a:p>
          <a:p>
            <a:r>
              <a:rPr lang="fr-FR" sz="1700" dirty="0"/>
              <a:t>La </a:t>
            </a:r>
            <a:r>
              <a:rPr lang="fr-FR" sz="1700" u="sng" dirty="0"/>
              <a:t>Russie</a:t>
            </a:r>
            <a:r>
              <a:rPr lang="fr-FR" sz="1700" dirty="0"/>
              <a:t> soutient la révolte serbe</a:t>
            </a:r>
          </a:p>
          <a:p>
            <a:r>
              <a:rPr lang="fr-FR" sz="1700" dirty="0"/>
              <a:t>Révolte inspirée par les idées françaises (!)</a:t>
            </a:r>
          </a:p>
          <a:p>
            <a:endParaRPr lang="fr-FR" sz="1700" dirty="0"/>
          </a:p>
          <a:p>
            <a:r>
              <a:rPr lang="fr-FR" sz="1700" dirty="0"/>
              <a:t>*Oct. 1806</a:t>
            </a:r>
          </a:p>
          <a:p>
            <a:r>
              <a:rPr lang="fr-FR" sz="1700" dirty="0"/>
              <a:t>NB : Sept. 1806 : 4</a:t>
            </a:r>
            <a:r>
              <a:rPr lang="fr-FR" sz="1700" baseline="30000" dirty="0"/>
              <a:t>ème</a:t>
            </a:r>
            <a:r>
              <a:rPr lang="fr-FR" sz="1700" dirty="0"/>
              <a:t> Coalition : Prusse, GB, Russie</a:t>
            </a:r>
          </a:p>
          <a:p>
            <a:r>
              <a:rPr lang="fr-FR" sz="1700" u="sng" dirty="0"/>
              <a:t>Napoléon</a:t>
            </a:r>
            <a:r>
              <a:rPr lang="fr-FR" sz="1700" dirty="0"/>
              <a:t> convainc le sultan </a:t>
            </a:r>
            <a:r>
              <a:rPr lang="fr-FR" sz="1700" u="sng" dirty="0"/>
              <a:t>Sélim III</a:t>
            </a:r>
            <a:r>
              <a:rPr lang="fr-FR" sz="1700" dirty="0"/>
              <a:t> (1789)</a:t>
            </a:r>
          </a:p>
          <a:p>
            <a:r>
              <a:rPr lang="fr-FR" sz="1700" dirty="0"/>
              <a:t>D’entrer en guerre contre la Russie alliée à la GB…</a:t>
            </a:r>
          </a:p>
          <a:p>
            <a:r>
              <a:rPr lang="fr-FR" sz="1700" dirty="0"/>
              <a:t>Fermeture des Détroits ; En réaction…</a:t>
            </a:r>
          </a:p>
          <a:p>
            <a:endParaRPr lang="fr-FR" sz="1700" dirty="0"/>
          </a:p>
          <a:p>
            <a:r>
              <a:rPr lang="fr-FR" sz="1700" dirty="0"/>
              <a:t>*Oct. 1806(-12) : 8</a:t>
            </a:r>
            <a:r>
              <a:rPr lang="fr-FR" sz="1700" baseline="30000" dirty="0"/>
              <a:t>ème</a:t>
            </a:r>
            <a:r>
              <a:rPr lang="fr-FR" sz="1700" dirty="0"/>
              <a:t> guerre </a:t>
            </a:r>
            <a:r>
              <a:rPr lang="fr-FR" sz="1700" dirty="0" err="1"/>
              <a:t>russo</a:t>
            </a:r>
            <a:r>
              <a:rPr lang="fr-FR" sz="1700" dirty="0"/>
              <a:t>-ottomane</a:t>
            </a:r>
          </a:p>
          <a:p>
            <a:r>
              <a:rPr lang="fr-FR" sz="1700" dirty="0"/>
              <a:t>Défaite ottomane et conquête russe de…</a:t>
            </a:r>
          </a:p>
          <a:p>
            <a:r>
              <a:rPr lang="fr-FR" sz="1700" dirty="0"/>
              <a:t>- La Bessarabie entre Dniestr et rive nord du Danube</a:t>
            </a:r>
          </a:p>
          <a:p>
            <a:r>
              <a:rPr lang="fr-FR" sz="1700" dirty="0"/>
              <a:t>- La Géorgie ottomane en 1810</a:t>
            </a:r>
          </a:p>
          <a:p>
            <a:pPr marL="285750" indent="-285750">
              <a:buFontTx/>
              <a:buChar char="-"/>
            </a:pPr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pic>
        <p:nvPicPr>
          <p:cNvPr id="4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4947D24-39DC-9303-0F13-47D3001F2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CFBF6DA-E814-0A54-998F-3F6D20B08DF0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45DCF96-2AF0-166A-9631-E350149C6807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D11427-BA2B-8A87-7903-5D89F5289D3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773313F-00D9-88D8-1E51-CF6E6C28DC89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B7B4987-5806-22E5-D6A8-9F64D347A9F1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11446BA-5CA8-06F7-8525-1E104BB9928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12CC273-54DB-8FFB-448F-F86956EF548D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00F4B62-FF62-2D5F-8377-AE8164565EFC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CA187D9-4EAD-9EBE-FF9C-EF0EBCA4367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E758A9-D710-76A5-5309-C9BB209D4DA7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E3882B-8D19-EDF8-771A-0DD29356A99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BDC20A1-32BF-2C78-AF8D-1FE99E58948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F7CFC38-D24A-0DA7-3A14-F0706EF689C8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74B3D45-9CDF-5109-28EA-C81E82A698D6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7172888-3301-AE09-89DB-E7CF2C97DCF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94477-B8BB-3846-5132-AE3F282B24FB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05F8215-EDBD-B35E-AD12-1EBBBD2BA8FD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D64495D-ACF1-ECA1-EA90-A7433E9B92B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31AC1B1-7155-1FBE-3630-313EF2590F6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6C6FB99-0BC5-ED15-9CC7-F44F9F931CA7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97CCF7A8-6DCE-C4ED-0779-9DC88EDD6D96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3310E99-B1FF-06F8-02D4-E63884983225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710C86-CDDF-D266-B6A4-79B1267C0C26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2DC1F25-622D-CEDD-A832-7C091A14C367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650DD02-582D-5360-DF21-8418ED16B10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C36D05C1-9D30-2E32-BEF1-8F99DF6A7CE7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EB85C95-00DF-795E-F683-CFFCE6FBA719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09EF3262-BDD6-993E-16D9-ECA7FD5EE19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47ADF65-7991-1D63-92D6-74DA5573BA1A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90DC3ED-192A-5C67-15F2-8D3835E0388D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A777085-0F96-EF10-4348-89DC555C1970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84DC221-BD90-A723-FFD3-54C06150492D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8DE58EB-3880-C7A1-6840-2A0626E53086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B080F74-AAF6-D357-9BE0-4D72498390DC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E6E855A-C727-640E-A019-1649C46D05A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6B0398D-9BE1-BD27-6050-25C3A1D2E4C1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7196648-A446-BDEC-6AB0-951F2CDE51A8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45CC262-440F-2B01-CDEC-D005C2E63E3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A88021-5DBD-9403-CB06-837E75B8DC30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C1A76E-A98C-1826-A725-C2B0622BCC3E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D7C2165-F1BD-B2E1-3797-381A5C9B750F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E559D5B-B9B7-A24A-1FD5-7420B951515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B26153E-D177-74B0-ED16-E82E8911B5E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9EFF8F8-F5A5-578F-EAD1-067FD10C392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7209BCE-C91F-FA0D-313E-2B3C295DFFD3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238F7EC-1367-10A0-91C1-3FAB4C73B3C0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5CC697F-1863-A478-499A-175A8DA32FA4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70BB2A3-03D6-69D7-F561-560C9D390361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DF8DC6D-4CA1-28F9-F126-DA854254DF7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D251BD4-4AA6-1C8B-D83A-F7978CD7766E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00707F-D752-C349-99C1-CFBD38BE0763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714E598-BEF6-32BA-7B40-C51997FA4848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B65098C-8681-550C-0220-EFBDD3E3B016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BBEEB72-3F76-8233-C67C-C909CDCFD29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663FD3-8707-67F1-CC4B-87644A683405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E141E126-36C1-E4D8-5625-FBDBD7E4055B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BBA1C18D-637B-659E-F07F-6A0D4E2D100A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CD59CBCC-1E43-D6DF-E6AF-5351F5EA62C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6481BD69-F6CB-12AE-E55F-2CD614C97517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Ellipse 575">
            <a:extLst>
              <a:ext uri="{FF2B5EF4-FFF2-40B4-BE49-F238E27FC236}">
                <a16:creationId xmlns:a16="http://schemas.microsoft.com/office/drawing/2014/main" id="{59A02099-7D84-B893-4606-CA411C38E7A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77" name="Ellipse 576">
            <a:extLst>
              <a:ext uri="{FF2B5EF4-FFF2-40B4-BE49-F238E27FC236}">
                <a16:creationId xmlns:a16="http://schemas.microsoft.com/office/drawing/2014/main" id="{0EFB2691-4234-AF34-C024-52A2D47ECE67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8" name="Ellipse 577">
            <a:extLst>
              <a:ext uri="{FF2B5EF4-FFF2-40B4-BE49-F238E27FC236}">
                <a16:creationId xmlns:a16="http://schemas.microsoft.com/office/drawing/2014/main" id="{BE81CD43-D6C3-1059-51E3-1278927EC635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9" name="Ellipse 578">
            <a:extLst>
              <a:ext uri="{FF2B5EF4-FFF2-40B4-BE49-F238E27FC236}">
                <a16:creationId xmlns:a16="http://schemas.microsoft.com/office/drawing/2014/main" id="{50CA5A17-3BA4-AEBA-6FEE-D036267540F4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80" name="Ellipse 579">
            <a:extLst>
              <a:ext uri="{FF2B5EF4-FFF2-40B4-BE49-F238E27FC236}">
                <a16:creationId xmlns:a16="http://schemas.microsoft.com/office/drawing/2014/main" id="{74E97F2D-E995-724C-08D2-4246629265F7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1" name="Ellipse 580">
            <a:extLst>
              <a:ext uri="{FF2B5EF4-FFF2-40B4-BE49-F238E27FC236}">
                <a16:creationId xmlns:a16="http://schemas.microsoft.com/office/drawing/2014/main" id="{CBF3E5E4-9F56-C741-E6FA-56ACA0208343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2" name="Ellipse 581">
            <a:extLst>
              <a:ext uri="{FF2B5EF4-FFF2-40B4-BE49-F238E27FC236}">
                <a16:creationId xmlns:a16="http://schemas.microsoft.com/office/drawing/2014/main" id="{C4C8642E-BBFC-5EF9-E91C-61FD550DD73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3" name="Ellipse 582">
            <a:extLst>
              <a:ext uri="{FF2B5EF4-FFF2-40B4-BE49-F238E27FC236}">
                <a16:creationId xmlns:a16="http://schemas.microsoft.com/office/drawing/2014/main" id="{E73DCBF1-AF1F-4671-883E-1FAD0BA1B2D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85" name="Ellipse 584">
            <a:extLst>
              <a:ext uri="{FF2B5EF4-FFF2-40B4-BE49-F238E27FC236}">
                <a16:creationId xmlns:a16="http://schemas.microsoft.com/office/drawing/2014/main" id="{275F4F58-C2B5-2AA8-2103-E7A2CF9D5263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6" name="Ellipse 585">
            <a:extLst>
              <a:ext uri="{FF2B5EF4-FFF2-40B4-BE49-F238E27FC236}">
                <a16:creationId xmlns:a16="http://schemas.microsoft.com/office/drawing/2014/main" id="{D636F560-75EC-A19A-3DB2-80A594587024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7" name="Ellipse 586">
            <a:extLst>
              <a:ext uri="{FF2B5EF4-FFF2-40B4-BE49-F238E27FC236}">
                <a16:creationId xmlns:a16="http://schemas.microsoft.com/office/drawing/2014/main" id="{DED1FA27-CD8C-7331-6BE4-A35B263229B1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8" name="Ellipse 587">
            <a:extLst>
              <a:ext uri="{FF2B5EF4-FFF2-40B4-BE49-F238E27FC236}">
                <a16:creationId xmlns:a16="http://schemas.microsoft.com/office/drawing/2014/main" id="{6DBFE5AF-BE1C-17B8-526B-EA4A86A893C1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9" name="Ellipse 588">
            <a:extLst>
              <a:ext uri="{FF2B5EF4-FFF2-40B4-BE49-F238E27FC236}">
                <a16:creationId xmlns:a16="http://schemas.microsoft.com/office/drawing/2014/main" id="{7AB910F6-C83C-EAC7-2B5C-A820233C4B6F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0" name="Ellipse 589">
            <a:extLst>
              <a:ext uri="{FF2B5EF4-FFF2-40B4-BE49-F238E27FC236}">
                <a16:creationId xmlns:a16="http://schemas.microsoft.com/office/drawing/2014/main" id="{E1DA2C04-04AF-73B8-0966-14BF1BBCAEF5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1" name="Rectangle 590">
            <a:extLst>
              <a:ext uri="{FF2B5EF4-FFF2-40B4-BE49-F238E27FC236}">
                <a16:creationId xmlns:a16="http://schemas.microsoft.com/office/drawing/2014/main" id="{6110D502-45F9-A4EE-C36F-D40C9DC33CDD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696" name="Rectangle 695">
            <a:extLst>
              <a:ext uri="{FF2B5EF4-FFF2-40B4-BE49-F238E27FC236}">
                <a16:creationId xmlns:a16="http://schemas.microsoft.com/office/drawing/2014/main" id="{7D5544C8-B49C-2D47-E864-78D138A00867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697" name="Rectangle 696">
            <a:extLst>
              <a:ext uri="{FF2B5EF4-FFF2-40B4-BE49-F238E27FC236}">
                <a16:creationId xmlns:a16="http://schemas.microsoft.com/office/drawing/2014/main" id="{B4935FAF-DBF3-AC88-3600-1AFEE7566047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698" name="Rectangle 697">
            <a:extLst>
              <a:ext uri="{FF2B5EF4-FFF2-40B4-BE49-F238E27FC236}">
                <a16:creationId xmlns:a16="http://schemas.microsoft.com/office/drawing/2014/main" id="{D8926F6C-4C33-F158-6CB6-A8C9C612BD04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1804</a:t>
            </a:r>
          </a:p>
        </p:txBody>
      </p:sp>
      <p:sp>
        <p:nvSpPr>
          <p:cNvPr id="699" name="Rectangle 698">
            <a:extLst>
              <a:ext uri="{FF2B5EF4-FFF2-40B4-BE49-F238E27FC236}">
                <a16:creationId xmlns:a16="http://schemas.microsoft.com/office/drawing/2014/main" id="{91D0D36F-AF4C-D309-046E-62B874310DCA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1806</a:t>
            </a:r>
          </a:p>
        </p:txBody>
      </p:sp>
      <p:sp>
        <p:nvSpPr>
          <p:cNvPr id="700" name="Rectangle 699">
            <a:extLst>
              <a:ext uri="{FF2B5EF4-FFF2-40B4-BE49-F238E27FC236}">
                <a16:creationId xmlns:a16="http://schemas.microsoft.com/office/drawing/2014/main" id="{140E26C5-D3A4-D939-BE94-851C6CB8ABF1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701" name="Rectangle 700">
            <a:extLst>
              <a:ext uri="{FF2B5EF4-FFF2-40B4-BE49-F238E27FC236}">
                <a16:creationId xmlns:a16="http://schemas.microsoft.com/office/drawing/2014/main" id="{8AA9E893-FF80-374E-3DA8-30DE5C08AE69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703" name="Ellipse 702">
            <a:extLst>
              <a:ext uri="{FF2B5EF4-FFF2-40B4-BE49-F238E27FC236}">
                <a16:creationId xmlns:a16="http://schemas.microsoft.com/office/drawing/2014/main" id="{2434C18F-3FEB-2E88-5874-F7D0DBA7A151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CFA47308-C55E-4AC3-47B5-606E57C2B90D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5" name="Rectangle 704">
            <a:extLst>
              <a:ext uri="{FF2B5EF4-FFF2-40B4-BE49-F238E27FC236}">
                <a16:creationId xmlns:a16="http://schemas.microsoft.com/office/drawing/2014/main" id="{EF21E5FF-1AD9-A545-3E31-913BFA7A9BA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57B150AE-5FB6-12F8-AF6F-90AB856682C0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07" name="Rectangle 706">
            <a:extLst>
              <a:ext uri="{FF2B5EF4-FFF2-40B4-BE49-F238E27FC236}">
                <a16:creationId xmlns:a16="http://schemas.microsoft.com/office/drawing/2014/main" id="{1635D7F2-455E-18B0-273C-868A1E660642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708" name="Rectangle 707">
            <a:extLst>
              <a:ext uri="{FF2B5EF4-FFF2-40B4-BE49-F238E27FC236}">
                <a16:creationId xmlns:a16="http://schemas.microsoft.com/office/drawing/2014/main" id="{B976570D-4F90-D6FB-1853-4BA7A4AD14D9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709" name="Ellipse 708">
            <a:extLst>
              <a:ext uri="{FF2B5EF4-FFF2-40B4-BE49-F238E27FC236}">
                <a16:creationId xmlns:a16="http://schemas.microsoft.com/office/drawing/2014/main" id="{E8436B4C-DA04-8C5A-4A0D-9D7E787D33DD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0" name="Rectangle 709">
            <a:extLst>
              <a:ext uri="{FF2B5EF4-FFF2-40B4-BE49-F238E27FC236}">
                <a16:creationId xmlns:a16="http://schemas.microsoft.com/office/drawing/2014/main" id="{371E268F-746A-E7F0-1A94-C443B765FE67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711" name="Rectangle 710">
            <a:extLst>
              <a:ext uri="{FF2B5EF4-FFF2-40B4-BE49-F238E27FC236}">
                <a16:creationId xmlns:a16="http://schemas.microsoft.com/office/drawing/2014/main" id="{0FE3A325-4AD2-3996-0952-5C10827A4192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712" name="Rectangle 711">
            <a:extLst>
              <a:ext uri="{FF2B5EF4-FFF2-40B4-BE49-F238E27FC236}">
                <a16:creationId xmlns:a16="http://schemas.microsoft.com/office/drawing/2014/main" id="{5D6F6786-3CBF-A9FB-E58A-FBC3C4FFA08C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7769FB33-964F-0ECD-5F17-69CBB0F7FF2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4" name="Ellipse 713">
            <a:extLst>
              <a:ext uri="{FF2B5EF4-FFF2-40B4-BE49-F238E27FC236}">
                <a16:creationId xmlns:a16="http://schemas.microsoft.com/office/drawing/2014/main" id="{36E77FFB-3CB6-DF7E-EC46-79D2F32C95B5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15" name="Ellipse 714">
            <a:extLst>
              <a:ext uri="{FF2B5EF4-FFF2-40B4-BE49-F238E27FC236}">
                <a16:creationId xmlns:a16="http://schemas.microsoft.com/office/drawing/2014/main" id="{481D2F74-A1B1-85F1-DB98-F8E32F253599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7" name="Ellipse 716">
            <a:extLst>
              <a:ext uri="{FF2B5EF4-FFF2-40B4-BE49-F238E27FC236}">
                <a16:creationId xmlns:a16="http://schemas.microsoft.com/office/drawing/2014/main" id="{40B5B9DD-6BA9-DAEE-0EC2-EA3C9E98D39C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8" name="Ellipse 717">
            <a:extLst>
              <a:ext uri="{FF2B5EF4-FFF2-40B4-BE49-F238E27FC236}">
                <a16:creationId xmlns:a16="http://schemas.microsoft.com/office/drawing/2014/main" id="{82245A1A-E2BE-B752-DF68-60DDFF07D599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20" name="Ellipse 719">
            <a:extLst>
              <a:ext uri="{FF2B5EF4-FFF2-40B4-BE49-F238E27FC236}">
                <a16:creationId xmlns:a16="http://schemas.microsoft.com/office/drawing/2014/main" id="{B124F5B0-207D-C436-2EC2-0ADAF9C17587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2" name="Ellipse 721">
            <a:extLst>
              <a:ext uri="{FF2B5EF4-FFF2-40B4-BE49-F238E27FC236}">
                <a16:creationId xmlns:a16="http://schemas.microsoft.com/office/drawing/2014/main" id="{A04D90D0-49EB-C783-A49A-ABE26BE2A965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23" name="Ellipse 722">
            <a:extLst>
              <a:ext uri="{FF2B5EF4-FFF2-40B4-BE49-F238E27FC236}">
                <a16:creationId xmlns:a16="http://schemas.microsoft.com/office/drawing/2014/main" id="{D22D5DCA-E3AD-5519-E3C9-0E5E6D162C4F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24" name="Ellipse 723">
            <a:extLst>
              <a:ext uri="{FF2B5EF4-FFF2-40B4-BE49-F238E27FC236}">
                <a16:creationId xmlns:a16="http://schemas.microsoft.com/office/drawing/2014/main" id="{04292B42-495A-0D0B-F7CF-815587905B94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5" name="Ellipse 724">
            <a:extLst>
              <a:ext uri="{FF2B5EF4-FFF2-40B4-BE49-F238E27FC236}">
                <a16:creationId xmlns:a16="http://schemas.microsoft.com/office/drawing/2014/main" id="{65646CEE-68D7-DF02-F5FA-1B35164C573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9" name="Ellipse 728">
            <a:extLst>
              <a:ext uri="{FF2B5EF4-FFF2-40B4-BE49-F238E27FC236}">
                <a16:creationId xmlns:a16="http://schemas.microsoft.com/office/drawing/2014/main" id="{FEA12C58-29C2-2F27-DEB4-02D158C9B968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0A90AF-7C5F-B5E4-197C-862327836000}"/>
              </a:ext>
            </a:extLst>
          </p:cNvPr>
          <p:cNvSpPr/>
          <p:nvPr/>
        </p:nvSpPr>
        <p:spPr>
          <a:xfrm>
            <a:off x="4255736" y="431393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2" name="Ellipse 591">
            <a:extLst>
              <a:ext uri="{FF2B5EF4-FFF2-40B4-BE49-F238E27FC236}">
                <a16:creationId xmlns:a16="http://schemas.microsoft.com/office/drawing/2014/main" id="{B39FA617-3080-7343-04C4-C315F1124105}"/>
              </a:ext>
            </a:extLst>
          </p:cNvPr>
          <p:cNvSpPr/>
          <p:nvPr/>
        </p:nvSpPr>
        <p:spPr>
          <a:xfrm>
            <a:off x="3273564" y="170098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7" name="Ellipse 606">
            <a:extLst>
              <a:ext uri="{FF2B5EF4-FFF2-40B4-BE49-F238E27FC236}">
                <a16:creationId xmlns:a16="http://schemas.microsoft.com/office/drawing/2014/main" id="{2B6901BE-A956-D445-E237-4361CCC6DED5}"/>
              </a:ext>
            </a:extLst>
          </p:cNvPr>
          <p:cNvSpPr/>
          <p:nvPr/>
        </p:nvSpPr>
        <p:spPr>
          <a:xfrm>
            <a:off x="2941188" y="481584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B98584F7-B1E6-F834-85A0-BC18EAB71948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C31D02B7-4E85-3F65-2E4A-2E0FAA5188EC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96" name="Ellipse 595">
            <a:extLst>
              <a:ext uri="{FF2B5EF4-FFF2-40B4-BE49-F238E27FC236}">
                <a16:creationId xmlns:a16="http://schemas.microsoft.com/office/drawing/2014/main" id="{DD9AB63B-CA1E-8F6F-2D43-99A0A3EE67B0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957B6464-0674-ABE0-482A-EAE63D94EE86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17FCEB04-82A7-45C6-3F52-17BDD7BC8764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4296118A-CE0A-407E-B25B-ADF27D00214A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606" name="Ellipse 605">
            <a:extLst>
              <a:ext uri="{FF2B5EF4-FFF2-40B4-BE49-F238E27FC236}">
                <a16:creationId xmlns:a16="http://schemas.microsoft.com/office/drawing/2014/main" id="{A3B54675-909A-2F83-2CEA-5CB3D07FADD3}"/>
              </a:ext>
            </a:extLst>
          </p:cNvPr>
          <p:cNvSpPr/>
          <p:nvPr/>
        </p:nvSpPr>
        <p:spPr>
          <a:xfrm>
            <a:off x="7928033" y="215781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0B598FFF-3C1C-5670-8DBD-719170D85F7A}"/>
              </a:ext>
            </a:extLst>
          </p:cNvPr>
          <p:cNvSpPr/>
          <p:nvPr/>
        </p:nvSpPr>
        <p:spPr>
          <a:xfrm>
            <a:off x="7755976" y="213759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584" name="Image 583">
            <a:extLst>
              <a:ext uri="{FF2B5EF4-FFF2-40B4-BE49-F238E27FC236}">
                <a16:creationId xmlns:a16="http://schemas.microsoft.com/office/drawing/2014/main" id="{E7FDB2A5-1DA8-1398-AB76-1FD0CB01A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7770241" y="2597489"/>
            <a:ext cx="4295037" cy="41489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93" name="Ellipse 592">
            <a:extLst>
              <a:ext uri="{FF2B5EF4-FFF2-40B4-BE49-F238E27FC236}">
                <a16:creationId xmlns:a16="http://schemas.microsoft.com/office/drawing/2014/main" id="{DB1EBECF-8023-B11A-7DCB-69BF05837CD2}"/>
              </a:ext>
            </a:extLst>
          </p:cNvPr>
          <p:cNvSpPr/>
          <p:nvPr/>
        </p:nvSpPr>
        <p:spPr>
          <a:xfrm>
            <a:off x="9108570" y="3794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0" name="Ellipse 599">
            <a:extLst>
              <a:ext uri="{FF2B5EF4-FFF2-40B4-BE49-F238E27FC236}">
                <a16:creationId xmlns:a16="http://schemas.microsoft.com/office/drawing/2014/main" id="{02ECB97B-134B-1690-3101-AD9756113F53}"/>
              </a:ext>
            </a:extLst>
          </p:cNvPr>
          <p:cNvSpPr/>
          <p:nvPr/>
        </p:nvSpPr>
        <p:spPr>
          <a:xfrm>
            <a:off x="9208252" y="424119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01" name="Ellipse 600">
            <a:extLst>
              <a:ext uri="{FF2B5EF4-FFF2-40B4-BE49-F238E27FC236}">
                <a16:creationId xmlns:a16="http://schemas.microsoft.com/office/drawing/2014/main" id="{B6EC4787-3686-1902-33F4-A55C5C8F2EC9}"/>
              </a:ext>
            </a:extLst>
          </p:cNvPr>
          <p:cNvSpPr/>
          <p:nvPr/>
        </p:nvSpPr>
        <p:spPr>
          <a:xfrm>
            <a:off x="9636472" y="372929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76B50FA3-D93E-772F-25E3-49EF1F2137ED}"/>
              </a:ext>
            </a:extLst>
          </p:cNvPr>
          <p:cNvSpPr/>
          <p:nvPr/>
        </p:nvSpPr>
        <p:spPr>
          <a:xfrm>
            <a:off x="9880144" y="40907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9" name="Ellipse 608">
            <a:extLst>
              <a:ext uri="{FF2B5EF4-FFF2-40B4-BE49-F238E27FC236}">
                <a16:creationId xmlns:a16="http://schemas.microsoft.com/office/drawing/2014/main" id="{57D0A17A-942F-1E26-88F7-B477C8E80C79}"/>
              </a:ext>
            </a:extLst>
          </p:cNvPr>
          <p:cNvSpPr/>
          <p:nvPr/>
        </p:nvSpPr>
        <p:spPr>
          <a:xfrm>
            <a:off x="9940377" y="467393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610" name="Ellipse 609">
            <a:extLst>
              <a:ext uri="{FF2B5EF4-FFF2-40B4-BE49-F238E27FC236}">
                <a16:creationId xmlns:a16="http://schemas.microsoft.com/office/drawing/2014/main" id="{A044AE42-165F-F6E3-8806-25504F122F71}"/>
              </a:ext>
            </a:extLst>
          </p:cNvPr>
          <p:cNvSpPr/>
          <p:nvPr/>
        </p:nvSpPr>
        <p:spPr>
          <a:xfrm>
            <a:off x="10335170" y="5251893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11" name="Ellipse 610">
            <a:extLst>
              <a:ext uri="{FF2B5EF4-FFF2-40B4-BE49-F238E27FC236}">
                <a16:creationId xmlns:a16="http://schemas.microsoft.com/office/drawing/2014/main" id="{F77A9A0D-856A-6424-7C4D-E570F4985F3A}"/>
              </a:ext>
            </a:extLst>
          </p:cNvPr>
          <p:cNvSpPr/>
          <p:nvPr/>
        </p:nvSpPr>
        <p:spPr>
          <a:xfrm>
            <a:off x="10165591" y="37675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12" name="Ellipse 611">
            <a:extLst>
              <a:ext uri="{FF2B5EF4-FFF2-40B4-BE49-F238E27FC236}">
                <a16:creationId xmlns:a16="http://schemas.microsoft.com/office/drawing/2014/main" id="{9C5D947E-6A0E-208E-7EC4-6DB306DAE6DC}"/>
              </a:ext>
            </a:extLst>
          </p:cNvPr>
          <p:cNvSpPr/>
          <p:nvPr/>
        </p:nvSpPr>
        <p:spPr>
          <a:xfrm>
            <a:off x="10320044" y="293707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3" name="Ellipse 612">
            <a:extLst>
              <a:ext uri="{FF2B5EF4-FFF2-40B4-BE49-F238E27FC236}">
                <a16:creationId xmlns:a16="http://schemas.microsoft.com/office/drawing/2014/main" id="{31E46788-235D-DC3B-9440-2A0034E250DF}"/>
              </a:ext>
            </a:extLst>
          </p:cNvPr>
          <p:cNvSpPr/>
          <p:nvPr/>
        </p:nvSpPr>
        <p:spPr>
          <a:xfrm>
            <a:off x="10395200" y="436527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5" name="Ellipse 614">
            <a:extLst>
              <a:ext uri="{FF2B5EF4-FFF2-40B4-BE49-F238E27FC236}">
                <a16:creationId xmlns:a16="http://schemas.microsoft.com/office/drawing/2014/main" id="{8F411152-0244-E7DA-7021-C9A8074C9798}"/>
              </a:ext>
            </a:extLst>
          </p:cNvPr>
          <p:cNvSpPr/>
          <p:nvPr/>
        </p:nvSpPr>
        <p:spPr>
          <a:xfrm>
            <a:off x="10665991" y="44760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1A078DDC-601C-B38C-1678-B8609D9A9120}"/>
              </a:ext>
            </a:extLst>
          </p:cNvPr>
          <p:cNvSpPr/>
          <p:nvPr/>
        </p:nvSpPr>
        <p:spPr>
          <a:xfrm>
            <a:off x="7793218" y="2615366"/>
            <a:ext cx="654425" cy="31980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1806</a:t>
            </a:r>
          </a:p>
        </p:txBody>
      </p:sp>
      <p:sp>
        <p:nvSpPr>
          <p:cNvPr id="617" name="Ellipse 616">
            <a:extLst>
              <a:ext uri="{FF2B5EF4-FFF2-40B4-BE49-F238E27FC236}">
                <a16:creationId xmlns:a16="http://schemas.microsoft.com/office/drawing/2014/main" id="{15E6BA54-AA7C-F99A-65DE-A048996CEFF3}"/>
              </a:ext>
            </a:extLst>
          </p:cNvPr>
          <p:cNvSpPr/>
          <p:nvPr/>
        </p:nvSpPr>
        <p:spPr>
          <a:xfrm>
            <a:off x="11610502" y="501700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618" name="Connecteur droit avec flèche 617">
            <a:extLst>
              <a:ext uri="{FF2B5EF4-FFF2-40B4-BE49-F238E27FC236}">
                <a16:creationId xmlns:a16="http://schemas.microsoft.com/office/drawing/2014/main" id="{AC81BAF1-9C6A-4152-ED89-12BCCAA8DB53}"/>
              </a:ext>
            </a:extLst>
          </p:cNvPr>
          <p:cNvCxnSpPr>
            <a:cxnSpLocks/>
            <a:endCxn id="627" idx="0"/>
          </p:cNvCxnSpPr>
          <p:nvPr/>
        </p:nvCxnSpPr>
        <p:spPr>
          <a:xfrm flipH="1">
            <a:off x="11629480" y="3295101"/>
            <a:ext cx="357871" cy="1145702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6" name="Ellipse 625">
            <a:extLst>
              <a:ext uri="{FF2B5EF4-FFF2-40B4-BE49-F238E27FC236}">
                <a16:creationId xmlns:a16="http://schemas.microsoft.com/office/drawing/2014/main" id="{C3E4B9A0-6615-FE77-5EB1-EF0103E9F9C2}"/>
              </a:ext>
            </a:extLst>
          </p:cNvPr>
          <p:cNvSpPr/>
          <p:nvPr/>
        </p:nvSpPr>
        <p:spPr>
          <a:xfrm>
            <a:off x="11848027" y="315540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27" name="Ellipse 626">
            <a:extLst>
              <a:ext uri="{FF2B5EF4-FFF2-40B4-BE49-F238E27FC236}">
                <a16:creationId xmlns:a16="http://schemas.microsoft.com/office/drawing/2014/main" id="{5B098473-7CF6-F56A-AA00-B632A40DD4D8}"/>
              </a:ext>
            </a:extLst>
          </p:cNvPr>
          <p:cNvSpPr/>
          <p:nvPr/>
        </p:nvSpPr>
        <p:spPr>
          <a:xfrm>
            <a:off x="11491701" y="444080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9" name="Ellipse 628">
            <a:extLst>
              <a:ext uri="{FF2B5EF4-FFF2-40B4-BE49-F238E27FC236}">
                <a16:creationId xmlns:a16="http://schemas.microsoft.com/office/drawing/2014/main" id="{422901BF-0845-4771-3ADF-0D5BA9FEA4C6}"/>
              </a:ext>
            </a:extLst>
          </p:cNvPr>
          <p:cNvSpPr/>
          <p:nvPr/>
        </p:nvSpPr>
        <p:spPr>
          <a:xfrm>
            <a:off x="10823730" y="477964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30" name="Ellipse 629">
            <a:extLst>
              <a:ext uri="{FF2B5EF4-FFF2-40B4-BE49-F238E27FC236}">
                <a16:creationId xmlns:a16="http://schemas.microsoft.com/office/drawing/2014/main" id="{F7F021A0-D61A-E9E2-EA9E-FE75B086CAFD}"/>
              </a:ext>
            </a:extLst>
          </p:cNvPr>
          <p:cNvSpPr/>
          <p:nvPr/>
        </p:nvSpPr>
        <p:spPr>
          <a:xfrm>
            <a:off x="8532868" y="503337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31" name="Ellipse 630">
            <a:extLst>
              <a:ext uri="{FF2B5EF4-FFF2-40B4-BE49-F238E27FC236}">
                <a16:creationId xmlns:a16="http://schemas.microsoft.com/office/drawing/2014/main" id="{A20FB026-57F9-8F25-E34A-5C1A3A1EB6B3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1444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AB0B6-BF68-35CA-22D3-0561F2B6B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EDD663-8E56-91A2-E108-AEB4654F77B2}"/>
              </a:ext>
            </a:extLst>
          </p:cNvPr>
          <p:cNvSpPr/>
          <p:nvPr/>
        </p:nvSpPr>
        <p:spPr>
          <a:xfrm>
            <a:off x="71305" y="93049"/>
            <a:ext cx="4856856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3) 1804-mai 1807 : … En Bessarabie, l’Empire ottoman allié à la France, est vaincu par la Russie</a:t>
            </a:r>
          </a:p>
          <a:p>
            <a:endParaRPr lang="fr-FR" sz="1700" dirty="0"/>
          </a:p>
          <a:p>
            <a:r>
              <a:rPr lang="fr-FR" sz="1700" dirty="0"/>
              <a:t>*Mai 1807 : En Orient…</a:t>
            </a:r>
          </a:p>
          <a:p>
            <a:r>
              <a:rPr lang="fr-FR" sz="1700" u="sng" dirty="0"/>
              <a:t>Turquie</a:t>
            </a:r>
            <a:r>
              <a:rPr lang="fr-FR" sz="1700" dirty="0"/>
              <a:t> et </a:t>
            </a:r>
            <a:r>
              <a:rPr lang="fr-FR" sz="1700" u="sng" dirty="0"/>
              <a:t>Perse</a:t>
            </a:r>
            <a:r>
              <a:rPr lang="fr-FR" sz="1700" dirty="0"/>
              <a:t> vaincues et alliées à la France</a:t>
            </a:r>
          </a:p>
          <a:p>
            <a:r>
              <a:rPr lang="fr-FR" sz="1700" dirty="0"/>
              <a:t>Contre la Russie et la GB</a:t>
            </a:r>
          </a:p>
          <a:p>
            <a:endParaRPr lang="fr-FR" sz="1700" dirty="0"/>
          </a:p>
          <a:p>
            <a:r>
              <a:rPr lang="fr-FR" sz="1700" dirty="0"/>
              <a:t>*Mais le printemps 1807, </a:t>
            </a:r>
            <a:r>
              <a:rPr lang="fr-FR" sz="1700" u="sng" dirty="0"/>
              <a:t>en Europe</a:t>
            </a:r>
          </a:p>
          <a:p>
            <a:r>
              <a:rPr lang="fr-FR" sz="1700" dirty="0"/>
              <a:t>C’est aussi le renversement des alliances…</a:t>
            </a:r>
            <a:endParaRPr lang="fr-FR" sz="17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B89BB831-6F0C-067D-8B7D-4285DA932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4DC8350-FE31-AED1-9E66-69FDE5FA0815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AE5442-603C-4E57-2ED9-13F4D9B4D146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732FBA0-731B-D9F2-AECA-63FFDDA38A5E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E3F830C-1847-F87E-36C2-08C95B0AEEA3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6382D5A-54A6-BBB6-D058-54E933D79AB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B1DD7C3-24E3-2E63-9A39-8565DA5E16A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17776F5-0F9D-F087-B061-975931FBC26E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FAEFB9-24BF-3E9A-E1B9-18D2F7E5EB7A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8334CF9-6BEF-652C-297F-8FFF047A1AE3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CF6EA22-EBF5-AD13-73D9-5398D07505E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04B0686-DA82-20B7-D265-68E9BE801EF0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D17B33D-9C3A-62B8-8867-D2F8437917FB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4609296-D376-DC81-39E1-2C4CA45A3C9B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7906FDD-9508-6785-B557-BA8153CF2EAE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956F85C-4E33-16CD-8AF0-E691ABD4CF6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31358BE-2692-75A6-2131-BF41D1DCB45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FA5246A-27B8-565B-98CB-63F2A6C21F42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ACC5881-7653-E28C-B975-5FFF5F0B335D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16DD148-CF30-272A-4225-B5F22F324FF2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DB600490-EFE6-8185-10C2-AEE6E31625C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AC6846BD-847B-5581-A977-C8523B78D68A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8BEF8C8-41BA-35A8-C314-F11AA74E7DE6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AEC72BE-0035-3C0B-BF7C-7C5B0315433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63FFA93-69C8-A658-9BB1-3833191ACD0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97EB441-B86B-5ABA-10F6-2A2B116F0356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F80855BC-5AF0-90CA-F463-887ED88FE54A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5AE524E-47AE-E14A-3484-A955D8C3D517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250A9A5F-990F-5CDB-85D6-F312F059DAD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EB5D42D-FD85-488A-BDBD-E8EBC864E5C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07D65039-EF55-665B-4982-F3A7F77E319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11C870F6-0D4E-5D1C-3757-53EA9556A5BB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702421C-E20D-F381-F6D7-AA11305EB79C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4E6D9D1-029A-22F1-F174-5556788C3F9C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A53C358-BEED-E7D7-9D04-D2714B85E473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899844B-9745-C04E-197F-C28ADABCDA0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B87BA26-2EEB-2807-437D-2B185BAF6D3F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EA3FB91-B4F2-83DC-92B0-3235E0493A4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7ED8F3F-1D0B-4597-B745-B0C8BC4BA8A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ACCB9C-C60D-2C1F-2D5B-63ECB7546F99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387BAE7-F39E-829C-0556-DF9BBE05EF00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26F5F06-E29C-B56D-5BD3-F721122A6818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037F9E5-CEDF-4773-FA16-66FB950A1CAE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01A6E51E-D0E5-7340-7985-A0C9D1775FB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2BFC8E1-D1C9-707B-72AF-E49D5D8D55BF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E41CD8D-08E8-0F30-6CF6-8A13B942108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6FD991C-2DC9-7A96-67CC-DCFC9844E97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4F5B67B-D11B-8291-7473-9EB0D15AD55C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2120CFC8-1373-388A-9BA8-F48FBACAA87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2C6C1F7-0E36-48FD-2245-31E3879C9E4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935938E-C4F3-F855-AC54-C3F354C594E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1DFC115-CB4B-F007-C8CC-3028DA3FFCBE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DDF6E40-928E-FF31-D1F1-7DAA9C38A7DE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18A05B5-D4B6-5B5A-71DA-BF7BB650FCFD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FFB2334-AB02-A7FC-61ED-62A912584D04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E7D8A2C-912B-2DDC-C4A0-4E7CD610B1C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AB958316-1881-BDC5-5A3A-D90B0C030FC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81BAD387-0D0F-7C67-DAC6-8D5FD82794AC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86277C5E-95B3-0DA3-C9C7-343B76E1028F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A5B937C4-4D78-B850-E52E-E60185AD82F2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Ellipse 575">
            <a:extLst>
              <a:ext uri="{FF2B5EF4-FFF2-40B4-BE49-F238E27FC236}">
                <a16:creationId xmlns:a16="http://schemas.microsoft.com/office/drawing/2014/main" id="{0E9369EB-2695-6730-54A7-1E78D531A0CD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77" name="Ellipse 576">
            <a:extLst>
              <a:ext uri="{FF2B5EF4-FFF2-40B4-BE49-F238E27FC236}">
                <a16:creationId xmlns:a16="http://schemas.microsoft.com/office/drawing/2014/main" id="{C50355F4-A9FC-2F71-6A3D-BC704E094E6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8" name="Ellipse 577">
            <a:extLst>
              <a:ext uri="{FF2B5EF4-FFF2-40B4-BE49-F238E27FC236}">
                <a16:creationId xmlns:a16="http://schemas.microsoft.com/office/drawing/2014/main" id="{4259C136-81F6-F6A3-889C-EC90A85C6226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9" name="Ellipse 578">
            <a:extLst>
              <a:ext uri="{FF2B5EF4-FFF2-40B4-BE49-F238E27FC236}">
                <a16:creationId xmlns:a16="http://schemas.microsoft.com/office/drawing/2014/main" id="{FFB8FB74-0E81-7A52-4735-86BF1830C748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80" name="Ellipse 579">
            <a:extLst>
              <a:ext uri="{FF2B5EF4-FFF2-40B4-BE49-F238E27FC236}">
                <a16:creationId xmlns:a16="http://schemas.microsoft.com/office/drawing/2014/main" id="{B3A821A4-6C5E-46C0-030C-56B9D624437E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1" name="Ellipse 580">
            <a:extLst>
              <a:ext uri="{FF2B5EF4-FFF2-40B4-BE49-F238E27FC236}">
                <a16:creationId xmlns:a16="http://schemas.microsoft.com/office/drawing/2014/main" id="{C78B2086-DB98-036D-3EAE-778737BFDA53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2" name="Ellipse 581">
            <a:extLst>
              <a:ext uri="{FF2B5EF4-FFF2-40B4-BE49-F238E27FC236}">
                <a16:creationId xmlns:a16="http://schemas.microsoft.com/office/drawing/2014/main" id="{30E5DD4D-DDEE-88A3-43DE-A9DF403A1414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3" name="Ellipse 582">
            <a:extLst>
              <a:ext uri="{FF2B5EF4-FFF2-40B4-BE49-F238E27FC236}">
                <a16:creationId xmlns:a16="http://schemas.microsoft.com/office/drawing/2014/main" id="{AF1EDE54-5553-05F9-ED9E-38AE87EA7AA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85" name="Ellipse 584">
            <a:extLst>
              <a:ext uri="{FF2B5EF4-FFF2-40B4-BE49-F238E27FC236}">
                <a16:creationId xmlns:a16="http://schemas.microsoft.com/office/drawing/2014/main" id="{4AC459DA-AE2E-1623-60C2-F00C6153E40C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6" name="Ellipse 585">
            <a:extLst>
              <a:ext uri="{FF2B5EF4-FFF2-40B4-BE49-F238E27FC236}">
                <a16:creationId xmlns:a16="http://schemas.microsoft.com/office/drawing/2014/main" id="{544E356D-061E-E985-E9F8-85BC908AF39D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7" name="Ellipse 586">
            <a:extLst>
              <a:ext uri="{FF2B5EF4-FFF2-40B4-BE49-F238E27FC236}">
                <a16:creationId xmlns:a16="http://schemas.microsoft.com/office/drawing/2014/main" id="{841CE956-4B4A-4F1C-2175-7BCEE27A72D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8" name="Ellipse 587">
            <a:extLst>
              <a:ext uri="{FF2B5EF4-FFF2-40B4-BE49-F238E27FC236}">
                <a16:creationId xmlns:a16="http://schemas.microsoft.com/office/drawing/2014/main" id="{8FACAB7E-EFEF-F56D-53F4-0AE15FCC5B79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9" name="Ellipse 588">
            <a:extLst>
              <a:ext uri="{FF2B5EF4-FFF2-40B4-BE49-F238E27FC236}">
                <a16:creationId xmlns:a16="http://schemas.microsoft.com/office/drawing/2014/main" id="{05DAD0A5-9C26-6A6F-4D03-7D3CAD9AA2F0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0" name="Ellipse 589">
            <a:extLst>
              <a:ext uri="{FF2B5EF4-FFF2-40B4-BE49-F238E27FC236}">
                <a16:creationId xmlns:a16="http://schemas.microsoft.com/office/drawing/2014/main" id="{00FDEE39-1801-1646-C63F-3E184A1D5E4C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1" name="Rectangle 590">
            <a:extLst>
              <a:ext uri="{FF2B5EF4-FFF2-40B4-BE49-F238E27FC236}">
                <a16:creationId xmlns:a16="http://schemas.microsoft.com/office/drawing/2014/main" id="{FBDAA3C5-A5AF-19BA-7239-E18A03AE4E87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696" name="Rectangle 695">
            <a:extLst>
              <a:ext uri="{FF2B5EF4-FFF2-40B4-BE49-F238E27FC236}">
                <a16:creationId xmlns:a16="http://schemas.microsoft.com/office/drawing/2014/main" id="{32051A41-E6F0-2706-4C72-32905A5A62CE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697" name="Rectangle 696">
            <a:extLst>
              <a:ext uri="{FF2B5EF4-FFF2-40B4-BE49-F238E27FC236}">
                <a16:creationId xmlns:a16="http://schemas.microsoft.com/office/drawing/2014/main" id="{C1847FEF-DFB8-F71A-88B2-98EEE50F0C2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698" name="Rectangle 697">
            <a:extLst>
              <a:ext uri="{FF2B5EF4-FFF2-40B4-BE49-F238E27FC236}">
                <a16:creationId xmlns:a16="http://schemas.microsoft.com/office/drawing/2014/main" id="{D03F98DE-EE2D-A378-E5D0-C4C2BEBB2053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1804</a:t>
            </a:r>
          </a:p>
        </p:txBody>
      </p:sp>
      <p:sp>
        <p:nvSpPr>
          <p:cNvPr id="699" name="Rectangle 698">
            <a:extLst>
              <a:ext uri="{FF2B5EF4-FFF2-40B4-BE49-F238E27FC236}">
                <a16:creationId xmlns:a16="http://schemas.microsoft.com/office/drawing/2014/main" id="{7DC1A1A2-5D25-49D0-BE1C-363CD2E1574A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1806</a:t>
            </a:r>
          </a:p>
        </p:txBody>
      </p:sp>
      <p:sp>
        <p:nvSpPr>
          <p:cNvPr id="700" name="Rectangle 699">
            <a:extLst>
              <a:ext uri="{FF2B5EF4-FFF2-40B4-BE49-F238E27FC236}">
                <a16:creationId xmlns:a16="http://schemas.microsoft.com/office/drawing/2014/main" id="{7748A4A2-321F-AA4E-3E4C-DC11C3989EE9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701" name="Rectangle 700">
            <a:extLst>
              <a:ext uri="{FF2B5EF4-FFF2-40B4-BE49-F238E27FC236}">
                <a16:creationId xmlns:a16="http://schemas.microsoft.com/office/drawing/2014/main" id="{EAFE9944-DFC4-AF0C-8A68-9035B4412A18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702" name="Ellipse 701">
            <a:extLst>
              <a:ext uri="{FF2B5EF4-FFF2-40B4-BE49-F238E27FC236}">
                <a16:creationId xmlns:a16="http://schemas.microsoft.com/office/drawing/2014/main" id="{B0AEB944-550B-6143-22CA-9BD7B15A44A9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703" name="Ellipse 702">
            <a:extLst>
              <a:ext uri="{FF2B5EF4-FFF2-40B4-BE49-F238E27FC236}">
                <a16:creationId xmlns:a16="http://schemas.microsoft.com/office/drawing/2014/main" id="{52F383C8-B19D-3218-DD74-9CE3B73F8593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C4D1C82A-B0E8-9FF8-5DFD-AEBB08351A75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5" name="Rectangle 704">
            <a:extLst>
              <a:ext uri="{FF2B5EF4-FFF2-40B4-BE49-F238E27FC236}">
                <a16:creationId xmlns:a16="http://schemas.microsoft.com/office/drawing/2014/main" id="{CF0F956A-DB2C-C28A-37F8-A9D0AC05ED34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706" name="Ellipse 705">
            <a:extLst>
              <a:ext uri="{FF2B5EF4-FFF2-40B4-BE49-F238E27FC236}">
                <a16:creationId xmlns:a16="http://schemas.microsoft.com/office/drawing/2014/main" id="{537F6DE3-24C4-B3B4-0C46-CE3BA4C75E3F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707" name="Rectangle 706">
            <a:extLst>
              <a:ext uri="{FF2B5EF4-FFF2-40B4-BE49-F238E27FC236}">
                <a16:creationId xmlns:a16="http://schemas.microsoft.com/office/drawing/2014/main" id="{C50648A3-E020-CC60-E7B0-DCE0C640BCE9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708" name="Rectangle 707">
            <a:extLst>
              <a:ext uri="{FF2B5EF4-FFF2-40B4-BE49-F238E27FC236}">
                <a16:creationId xmlns:a16="http://schemas.microsoft.com/office/drawing/2014/main" id="{5FDAE4D3-72F9-65EF-F491-47D0E8707358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709" name="Ellipse 708">
            <a:extLst>
              <a:ext uri="{FF2B5EF4-FFF2-40B4-BE49-F238E27FC236}">
                <a16:creationId xmlns:a16="http://schemas.microsoft.com/office/drawing/2014/main" id="{A4380461-5BB4-5AF5-62F7-520CECF7A74F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0" name="Rectangle 709">
            <a:extLst>
              <a:ext uri="{FF2B5EF4-FFF2-40B4-BE49-F238E27FC236}">
                <a16:creationId xmlns:a16="http://schemas.microsoft.com/office/drawing/2014/main" id="{CA0EEC59-204F-7318-1479-589C67C0D151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711" name="Rectangle 710">
            <a:extLst>
              <a:ext uri="{FF2B5EF4-FFF2-40B4-BE49-F238E27FC236}">
                <a16:creationId xmlns:a16="http://schemas.microsoft.com/office/drawing/2014/main" id="{4AF81265-1616-5113-5698-DF4770850AE6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712" name="Rectangle 711">
            <a:extLst>
              <a:ext uri="{FF2B5EF4-FFF2-40B4-BE49-F238E27FC236}">
                <a16:creationId xmlns:a16="http://schemas.microsoft.com/office/drawing/2014/main" id="{AE95ED6A-6BE6-C819-7990-9127DCD05D64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CD6AA310-3755-1A8C-9A86-F57CC892AB7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4" name="Ellipse 713">
            <a:extLst>
              <a:ext uri="{FF2B5EF4-FFF2-40B4-BE49-F238E27FC236}">
                <a16:creationId xmlns:a16="http://schemas.microsoft.com/office/drawing/2014/main" id="{1F3EAAF7-DC2C-52E3-FE53-20E834E1D624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15" name="Ellipse 714">
            <a:extLst>
              <a:ext uri="{FF2B5EF4-FFF2-40B4-BE49-F238E27FC236}">
                <a16:creationId xmlns:a16="http://schemas.microsoft.com/office/drawing/2014/main" id="{AB2150B4-E63A-10B0-CBF4-0D1AF3679473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7" name="Ellipse 716">
            <a:extLst>
              <a:ext uri="{FF2B5EF4-FFF2-40B4-BE49-F238E27FC236}">
                <a16:creationId xmlns:a16="http://schemas.microsoft.com/office/drawing/2014/main" id="{C02376CF-2B4E-DAFE-DE00-8F832F7C8B78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8" name="Ellipse 717">
            <a:extLst>
              <a:ext uri="{FF2B5EF4-FFF2-40B4-BE49-F238E27FC236}">
                <a16:creationId xmlns:a16="http://schemas.microsoft.com/office/drawing/2014/main" id="{FFE1F233-86A8-D73A-57CF-0D1CD3CC3093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20" name="Ellipse 719">
            <a:extLst>
              <a:ext uri="{FF2B5EF4-FFF2-40B4-BE49-F238E27FC236}">
                <a16:creationId xmlns:a16="http://schemas.microsoft.com/office/drawing/2014/main" id="{531D0EC0-DCC6-DB92-8B3B-2EEDE1ECDC0F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2" name="Ellipse 721">
            <a:extLst>
              <a:ext uri="{FF2B5EF4-FFF2-40B4-BE49-F238E27FC236}">
                <a16:creationId xmlns:a16="http://schemas.microsoft.com/office/drawing/2014/main" id="{F69C94CE-1664-8DCA-C2FD-B5617000E46A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23" name="Ellipse 722">
            <a:extLst>
              <a:ext uri="{FF2B5EF4-FFF2-40B4-BE49-F238E27FC236}">
                <a16:creationId xmlns:a16="http://schemas.microsoft.com/office/drawing/2014/main" id="{6D42FEFC-2710-1F00-AEC4-7054A7A3DDE4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24" name="Ellipse 723">
            <a:extLst>
              <a:ext uri="{FF2B5EF4-FFF2-40B4-BE49-F238E27FC236}">
                <a16:creationId xmlns:a16="http://schemas.microsoft.com/office/drawing/2014/main" id="{C5BECF47-E9E5-DC9C-D84A-D6D76FDE6320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5" name="Ellipse 724">
            <a:extLst>
              <a:ext uri="{FF2B5EF4-FFF2-40B4-BE49-F238E27FC236}">
                <a16:creationId xmlns:a16="http://schemas.microsoft.com/office/drawing/2014/main" id="{F0240B57-4CA8-A071-75A4-F385D15EB18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9" name="Ellipse 728">
            <a:extLst>
              <a:ext uri="{FF2B5EF4-FFF2-40B4-BE49-F238E27FC236}">
                <a16:creationId xmlns:a16="http://schemas.microsoft.com/office/drawing/2014/main" id="{D7300E87-2AC2-E7DF-D41B-E7D285983B3F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973F1651-46B2-7197-2F48-7AAC1E125C0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A1063E23-AF3C-54AC-58A9-48CF18B2E18D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96" name="Ellipse 595">
            <a:extLst>
              <a:ext uri="{FF2B5EF4-FFF2-40B4-BE49-F238E27FC236}">
                <a16:creationId xmlns:a16="http://schemas.microsoft.com/office/drawing/2014/main" id="{9B81611B-8D1A-5009-A495-313662C44046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E45BFEAD-14A9-1419-957B-66A76C4D0515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F13DF530-1028-653D-6E3E-FAF3A7457E6C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E4EB03C7-589C-0569-2633-7480FA43AD4C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B4FE11D-FEB2-E286-6DE6-0BDF17B44D68}"/>
              </a:ext>
            </a:extLst>
          </p:cNvPr>
          <p:cNvSpPr/>
          <p:nvPr/>
        </p:nvSpPr>
        <p:spPr>
          <a:xfrm>
            <a:off x="7928033" y="215781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92" name="Ellipse 591">
            <a:extLst>
              <a:ext uri="{FF2B5EF4-FFF2-40B4-BE49-F238E27FC236}">
                <a16:creationId xmlns:a16="http://schemas.microsoft.com/office/drawing/2014/main" id="{BB4B91B1-0495-02EF-A0FC-447C142C2193}"/>
              </a:ext>
            </a:extLst>
          </p:cNvPr>
          <p:cNvSpPr/>
          <p:nvPr/>
        </p:nvSpPr>
        <p:spPr>
          <a:xfrm>
            <a:off x="7755976" y="213759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07" name="Ellipse 606">
            <a:extLst>
              <a:ext uri="{FF2B5EF4-FFF2-40B4-BE49-F238E27FC236}">
                <a16:creationId xmlns:a16="http://schemas.microsoft.com/office/drawing/2014/main" id="{25D3AB4A-5D1A-58BA-90D1-A5280A0A2941}"/>
              </a:ext>
            </a:extLst>
          </p:cNvPr>
          <p:cNvSpPr/>
          <p:nvPr/>
        </p:nvSpPr>
        <p:spPr>
          <a:xfrm>
            <a:off x="10320044" y="293707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1" name="Ellipse 610">
            <a:extLst>
              <a:ext uri="{FF2B5EF4-FFF2-40B4-BE49-F238E27FC236}">
                <a16:creationId xmlns:a16="http://schemas.microsoft.com/office/drawing/2014/main" id="{7FFC92C0-2288-55DD-BD12-FECDD986C131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6732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1125D-70A1-9EA9-458B-3D62949E9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655BE34-FB20-5589-046C-B96F0B669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F47AABE-DAAF-3769-1AC6-715FDC1ECF26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A808634-5962-7CB5-1283-9F8E44F7485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D400FF6-1B3C-957A-77C5-2F6058EDEE3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1D9B3C5-099A-E457-BAB0-0A21469A318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DD0B0A-708F-8835-FF2D-B08B78D96B91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DA51BEA-9EC8-EB72-69BA-95A9F7685351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2ADE607-FBC6-1B4E-A2EF-6B524C33CB8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4EE1C0F-956D-B50B-04E1-E7070DAFEE93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FE73F0C-3EA6-399D-D243-B35379F84D6E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E720761-9252-396A-C77C-C06D52060D6C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DD91883-0365-72B7-628C-663C8917711A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2D652EE-E173-3A50-E7E2-31AE3F4CFA9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93B629E-D71F-0B10-F10D-BC450888862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EF28295-A82C-606C-6C3C-950AF122219F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C6DAADD-3585-6A41-89D8-1B266B37AFC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4BB9E78-95F1-30B0-88C7-EAB852108F0F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F5A5462-AD09-2361-664B-18D4F6907AA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F1512088-E0DB-B9AF-5356-4822369CBE33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2F08A71-2009-2913-8FDA-566D3826B99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34E52C7-A7C9-BBD2-5F0A-68F323CE12E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A654EC60-F636-B7BE-2926-2BE1FFC0ACD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47D3CED-6926-B34A-6EA2-E9BC5985D20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84B2413-3558-F0E9-9059-3D1C23441254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09B7A73-DAB1-0A43-AFB7-49A2935380D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F5A654D-1107-8C37-D58A-9774487D434E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ECB38B15-330C-10E5-886B-D41CAB7A095A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34D1C01-4B17-DDD7-43E2-A8A027F85F8C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DEE87222-04AB-AE89-4E4F-147844507F22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70C3A34-BFA1-0B7D-23F1-1FB7DB7F822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70452B8-08BC-460F-F5C1-8946637DDD3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4B62C82D-7B83-27D9-1B7C-F53224C37FD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2A7E8BC-6ECF-5F74-9AF7-2D3CD5679E9C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CD989FF-141B-6129-E480-5321C107988C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8DC7514-A602-6F59-E15C-3F781C8CF41A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C52FD22-3677-9752-4EBD-DD6DEFDEE2F5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6F45507-157F-F597-4C32-440562B0A6B5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11A271D-F88E-7190-484C-ADB995CEB7D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B5CADD-CE92-6D71-9B23-BA090F9E4E15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6F6DB3-BD37-8EB4-5464-80D12765F8AB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21F53E4-0FB3-D7B5-B9F9-ED222266853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90D01FB-5E0F-5A37-367B-AFB4D5616C45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31FAA01-DA95-0F20-D072-5F8A462DF7C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3A2C682-3E3D-3567-F289-164F0FCA733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8C5D19D-D18C-6EA5-6F31-B1D3E5319D8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5E97E6D-99D4-6146-2C77-3686888C8EC2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B67CA40-E54A-BDFB-4312-0F251D0C11D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57C0E61-DE8E-D81F-50BF-5912A40E2CAB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C27F068-D19B-8050-2F82-B40892031B8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9C7607B-1367-D5D5-43A3-034429F1423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1CAA1E9-B245-BC35-8507-8897B0CEC93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9DEBDEF-C487-4D4D-653B-9F931339E0BD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578836F-6C0D-3A8C-315D-08982D0CC524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E0E0694-5DE1-1BA5-8FF0-6B2D9C085187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FEFB3F8-2441-6117-A500-A1083FAB25BF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F77F3E4-7D1D-D06F-CA10-7270CB5357E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644406EC-B3B2-E5C0-626B-B27E55A0053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00D9C362-E027-AF7A-1272-8E09A27836B9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C261C265-75E1-86A5-244B-44DA8AA724E6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18D17502-EA9C-2C08-1671-37DBE3BE176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E742D18-92DB-7EEE-7526-7F9AD4C370F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8" name="Ellipse 447">
            <a:extLst>
              <a:ext uri="{FF2B5EF4-FFF2-40B4-BE49-F238E27FC236}">
                <a16:creationId xmlns:a16="http://schemas.microsoft.com/office/drawing/2014/main" id="{DCA6721E-768F-B23F-2F0E-6B36A800EE98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7" name="Ellipse 486">
            <a:extLst>
              <a:ext uri="{FF2B5EF4-FFF2-40B4-BE49-F238E27FC236}">
                <a16:creationId xmlns:a16="http://schemas.microsoft.com/office/drawing/2014/main" id="{3993433D-D01A-93FF-5FBA-3B886983692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88" name="Ellipse 487">
            <a:extLst>
              <a:ext uri="{FF2B5EF4-FFF2-40B4-BE49-F238E27FC236}">
                <a16:creationId xmlns:a16="http://schemas.microsoft.com/office/drawing/2014/main" id="{20044C7D-53D3-42A5-D56E-70CAA52723BA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25372D37-5B51-1C72-59E2-A8D034A1003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19AEE2D4-D700-4775-5B38-E1E85169622E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8" name="Ellipse 537">
            <a:extLst>
              <a:ext uri="{FF2B5EF4-FFF2-40B4-BE49-F238E27FC236}">
                <a16:creationId xmlns:a16="http://schemas.microsoft.com/office/drawing/2014/main" id="{DA281456-A8C0-8A4B-CDE5-C0C88118F9E3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54" name="Ellipse 553">
            <a:extLst>
              <a:ext uri="{FF2B5EF4-FFF2-40B4-BE49-F238E27FC236}">
                <a16:creationId xmlns:a16="http://schemas.microsoft.com/office/drawing/2014/main" id="{7C25AB74-22D5-F33F-C11E-1B354F45A39C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5" name="Ellipse 554">
            <a:extLst>
              <a:ext uri="{FF2B5EF4-FFF2-40B4-BE49-F238E27FC236}">
                <a16:creationId xmlns:a16="http://schemas.microsoft.com/office/drawing/2014/main" id="{0F09A816-9F67-18C1-F323-61261A7801C2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6" name="Ellipse 555">
            <a:extLst>
              <a:ext uri="{FF2B5EF4-FFF2-40B4-BE49-F238E27FC236}">
                <a16:creationId xmlns:a16="http://schemas.microsoft.com/office/drawing/2014/main" id="{5E007342-640E-0FF0-32BA-1980D1673BC1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7" name="Ellipse 556">
            <a:extLst>
              <a:ext uri="{FF2B5EF4-FFF2-40B4-BE49-F238E27FC236}">
                <a16:creationId xmlns:a16="http://schemas.microsoft.com/office/drawing/2014/main" id="{B9066612-D812-0E69-961A-BA9FE7675142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8" name="Ellipse 557">
            <a:extLst>
              <a:ext uri="{FF2B5EF4-FFF2-40B4-BE49-F238E27FC236}">
                <a16:creationId xmlns:a16="http://schemas.microsoft.com/office/drawing/2014/main" id="{BBD85676-5994-1811-8B1D-F4901DCD776C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9" name="Ellipse 558">
            <a:extLst>
              <a:ext uri="{FF2B5EF4-FFF2-40B4-BE49-F238E27FC236}">
                <a16:creationId xmlns:a16="http://schemas.microsoft.com/office/drawing/2014/main" id="{2FB50EEE-614A-E3FE-0CB2-FDBF80CDEABB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0" name="Ellipse 559">
            <a:extLst>
              <a:ext uri="{FF2B5EF4-FFF2-40B4-BE49-F238E27FC236}">
                <a16:creationId xmlns:a16="http://schemas.microsoft.com/office/drawing/2014/main" id="{76DC98C5-B6C9-1049-D66C-28AB52EC31E4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2D7F3832-37A2-E69C-B2CF-6F57D238DCBD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FBC8E1AE-2536-6444-EEAF-41C1B95A1427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380A2A81-34B5-AF99-428B-E89607B7EFD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BEC31DFA-7D10-E28E-CEEF-EFB00061BE34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1804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AB1700EC-C5D6-72C1-03DB-C81B959249A4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1806</a:t>
            </a: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49285E2E-DC9C-5055-1040-27B93303362A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54C71F5F-FEDE-8369-05C4-CA3F1EEE9BE5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568" name="Ellipse 567">
            <a:extLst>
              <a:ext uri="{FF2B5EF4-FFF2-40B4-BE49-F238E27FC236}">
                <a16:creationId xmlns:a16="http://schemas.microsoft.com/office/drawing/2014/main" id="{7D99623D-FE5D-8116-1BB1-9E907E0BDCD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69" name="Ellipse 568">
            <a:extLst>
              <a:ext uri="{FF2B5EF4-FFF2-40B4-BE49-F238E27FC236}">
                <a16:creationId xmlns:a16="http://schemas.microsoft.com/office/drawing/2014/main" id="{A2E7C6DA-ABB4-8359-BAB4-01B6F09BE983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0" name="Ellipse 569">
            <a:extLst>
              <a:ext uri="{FF2B5EF4-FFF2-40B4-BE49-F238E27FC236}">
                <a16:creationId xmlns:a16="http://schemas.microsoft.com/office/drawing/2014/main" id="{5B4006C9-972E-D035-60AE-3213D3303860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56125C98-FEA3-5247-4FD6-0F740E8E97F9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572" name="Ellipse 571">
            <a:extLst>
              <a:ext uri="{FF2B5EF4-FFF2-40B4-BE49-F238E27FC236}">
                <a16:creationId xmlns:a16="http://schemas.microsoft.com/office/drawing/2014/main" id="{B4D86F5C-A08A-55BA-D4F4-958EF609E53E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1152E801-9225-048C-8451-5AC97FB84D9B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358818BB-2933-1F46-F35B-02D7DF80F8B4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575" name="Ellipse 574">
            <a:extLst>
              <a:ext uri="{FF2B5EF4-FFF2-40B4-BE49-F238E27FC236}">
                <a16:creationId xmlns:a16="http://schemas.microsoft.com/office/drawing/2014/main" id="{A08E7D2B-EAB1-051E-44CE-6F73ED18BCEB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76" name="Rectangle 575">
            <a:extLst>
              <a:ext uri="{FF2B5EF4-FFF2-40B4-BE49-F238E27FC236}">
                <a16:creationId xmlns:a16="http://schemas.microsoft.com/office/drawing/2014/main" id="{11779DAE-FD38-2F8C-A2D1-900E67BDF2A3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7F3F5170-013B-C042-E2A1-E98BEFA910EA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0F2852C3-7CB5-2752-F9B0-25B82C8C9162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583" name="Ellipse 582">
            <a:extLst>
              <a:ext uri="{FF2B5EF4-FFF2-40B4-BE49-F238E27FC236}">
                <a16:creationId xmlns:a16="http://schemas.microsoft.com/office/drawing/2014/main" id="{D533035B-7797-1715-B6C4-7EE0AA4C080A}"/>
              </a:ext>
            </a:extLst>
          </p:cNvPr>
          <p:cNvSpPr/>
          <p:nvPr/>
        </p:nvSpPr>
        <p:spPr>
          <a:xfrm rot="3509904">
            <a:off x="7123586" y="10669"/>
            <a:ext cx="307969" cy="825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4" name="Ellipse 583">
            <a:extLst>
              <a:ext uri="{FF2B5EF4-FFF2-40B4-BE49-F238E27FC236}">
                <a16:creationId xmlns:a16="http://schemas.microsoft.com/office/drawing/2014/main" id="{8078126B-498E-D51A-51D5-D683CC5EA8AC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6" name="Ellipse 585">
            <a:extLst>
              <a:ext uri="{FF2B5EF4-FFF2-40B4-BE49-F238E27FC236}">
                <a16:creationId xmlns:a16="http://schemas.microsoft.com/office/drawing/2014/main" id="{48636770-9DFE-F663-B24F-776887966CC6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8" name="Ellipse 587">
            <a:extLst>
              <a:ext uri="{FF2B5EF4-FFF2-40B4-BE49-F238E27FC236}">
                <a16:creationId xmlns:a16="http://schemas.microsoft.com/office/drawing/2014/main" id="{B223C57C-A773-9EF7-4C33-8702ED43CCF7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9" name="Ellipse 588">
            <a:extLst>
              <a:ext uri="{FF2B5EF4-FFF2-40B4-BE49-F238E27FC236}">
                <a16:creationId xmlns:a16="http://schemas.microsoft.com/office/drawing/2014/main" id="{E6E01F17-88E5-54D2-1926-1C537E2A0AAE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90" name="Ellipse 589">
            <a:extLst>
              <a:ext uri="{FF2B5EF4-FFF2-40B4-BE49-F238E27FC236}">
                <a16:creationId xmlns:a16="http://schemas.microsoft.com/office/drawing/2014/main" id="{06914756-1957-50F2-0056-96966E620567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2" name="Ellipse 591">
            <a:extLst>
              <a:ext uri="{FF2B5EF4-FFF2-40B4-BE49-F238E27FC236}">
                <a16:creationId xmlns:a16="http://schemas.microsoft.com/office/drawing/2014/main" id="{5E4797CF-FF11-2B0B-415B-DC553A2A85B8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D7267B55-0AAA-5B60-1AE8-625BFC7D71DA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0" name="Ellipse 449">
            <a:extLst>
              <a:ext uri="{FF2B5EF4-FFF2-40B4-BE49-F238E27FC236}">
                <a16:creationId xmlns:a16="http://schemas.microsoft.com/office/drawing/2014/main" id="{927B2708-EC5B-980B-A079-63E42244F188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1" name="Ellipse 450">
            <a:extLst>
              <a:ext uri="{FF2B5EF4-FFF2-40B4-BE49-F238E27FC236}">
                <a16:creationId xmlns:a16="http://schemas.microsoft.com/office/drawing/2014/main" id="{9A9C0D63-A400-B348-B0EB-18AF2C364633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1E6F560C-DECD-197A-3647-5B60EB8B1560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53" name="Ellipse 452">
            <a:extLst>
              <a:ext uri="{FF2B5EF4-FFF2-40B4-BE49-F238E27FC236}">
                <a16:creationId xmlns:a16="http://schemas.microsoft.com/office/drawing/2014/main" id="{5FB90E4A-3877-7014-D25F-4DBF50BE68D7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41293B0F-18B2-43A5-671A-4EB8CD54542A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55" name="Ellipse 454">
            <a:extLst>
              <a:ext uri="{FF2B5EF4-FFF2-40B4-BE49-F238E27FC236}">
                <a16:creationId xmlns:a16="http://schemas.microsoft.com/office/drawing/2014/main" id="{423CFE70-CFC6-595F-ACD4-13A41E6470FF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6" name="Ellipse 455">
            <a:extLst>
              <a:ext uri="{FF2B5EF4-FFF2-40B4-BE49-F238E27FC236}">
                <a16:creationId xmlns:a16="http://schemas.microsoft.com/office/drawing/2014/main" id="{FAEE9C9F-4451-BD35-E7E2-4B19EE4CD8A9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57" name="Ellipse 456">
            <a:extLst>
              <a:ext uri="{FF2B5EF4-FFF2-40B4-BE49-F238E27FC236}">
                <a16:creationId xmlns:a16="http://schemas.microsoft.com/office/drawing/2014/main" id="{33C4473B-B8E4-06BF-9B81-1338EF2002FF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58" name="Ellipse 457">
            <a:extLst>
              <a:ext uri="{FF2B5EF4-FFF2-40B4-BE49-F238E27FC236}">
                <a16:creationId xmlns:a16="http://schemas.microsoft.com/office/drawing/2014/main" id="{EC0FF55A-1373-C0BC-C0DE-D22D39D03215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14A0A50B-27D8-A3A0-C84B-0F9BD245EBA4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13ABD6CA-002E-BC5A-A812-E0F8CAF5533C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DA5CA02C-B199-A3F6-5A07-A0F0E428F606}"/>
              </a:ext>
            </a:extLst>
          </p:cNvPr>
          <p:cNvSpPr/>
          <p:nvPr/>
        </p:nvSpPr>
        <p:spPr>
          <a:xfrm>
            <a:off x="71301" y="93049"/>
            <a:ext cx="5368230" cy="6540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4) Oct. 1806-juillet 1807 : Défaite de la Prusse et fin de la 4</a:t>
            </a:r>
            <a:r>
              <a:rPr lang="fr-FR" sz="1400" b="1" baseline="30000" dirty="0"/>
              <a:t>ème</a:t>
            </a:r>
            <a:r>
              <a:rPr lang="fr-FR" sz="1400" b="1" dirty="0"/>
              <a:t> Coalition ; Traité de Tilsit : Renversement des alliances : La Russie d’Alexandre 1</a:t>
            </a:r>
            <a:r>
              <a:rPr lang="fr-FR" sz="1400" b="1" baseline="30000" dirty="0"/>
              <a:t>er</a:t>
            </a:r>
            <a:r>
              <a:rPr lang="fr-FR" sz="1400" b="1" dirty="0"/>
              <a:t> s’allie à la France de Napoléon contre la Grande-Bretagne</a:t>
            </a:r>
          </a:p>
          <a:p>
            <a:r>
              <a:rPr lang="fr-FR" sz="1400" b="1" dirty="0"/>
              <a:t>1809-1812 : Contraintes, Autriche, Prusse et Suède doivent se rallier à la France ; La GB isolée entre la France et la Russie </a:t>
            </a:r>
          </a:p>
          <a:p>
            <a:endParaRPr lang="fr-FR" sz="1400" dirty="0"/>
          </a:p>
          <a:p>
            <a:r>
              <a:rPr lang="fr-FR" sz="1700" dirty="0"/>
              <a:t>*Rappel : Oct. 1806 : 4</a:t>
            </a:r>
            <a:r>
              <a:rPr lang="fr-FR" sz="1700" baseline="30000" dirty="0"/>
              <a:t>ème</a:t>
            </a:r>
            <a:r>
              <a:rPr lang="fr-FR" sz="1700" dirty="0"/>
              <a:t> Coalition</a:t>
            </a:r>
          </a:p>
          <a:p>
            <a:r>
              <a:rPr lang="fr-FR" sz="1700" dirty="0"/>
              <a:t>Prusse, GB, Russie, Suède ; Et après l’Autriche en 1805</a:t>
            </a:r>
          </a:p>
          <a:p>
            <a:r>
              <a:rPr lang="fr-FR" sz="1700" dirty="0"/>
              <a:t>Large défaite de la Prusse ; Napoléon entre dans Berlin</a:t>
            </a:r>
          </a:p>
          <a:p>
            <a:r>
              <a:rPr lang="fr-FR" sz="1600" dirty="0"/>
              <a:t>Et après quelques batailles incertaines contre les Russes…</a:t>
            </a:r>
          </a:p>
          <a:p>
            <a:endParaRPr lang="fr-FR" sz="1700" dirty="0"/>
          </a:p>
          <a:p>
            <a:r>
              <a:rPr lang="fr-FR" sz="1700" dirty="0"/>
              <a:t>*Juillet 1807 : Grand revirement…</a:t>
            </a:r>
          </a:p>
          <a:p>
            <a:r>
              <a:rPr lang="fr-FR" sz="1700" dirty="0"/>
              <a:t>Paix, traité de Tilsit et fin de la 4</a:t>
            </a:r>
            <a:r>
              <a:rPr lang="fr-FR" sz="1700" baseline="30000" dirty="0"/>
              <a:t>ème</a:t>
            </a:r>
            <a:r>
              <a:rPr lang="fr-FR" sz="1700" dirty="0"/>
              <a:t> Coalition </a:t>
            </a:r>
          </a:p>
          <a:p>
            <a:r>
              <a:rPr lang="fr-FR" sz="1700" u="sng" dirty="0"/>
              <a:t>Le tsar Alexandre 1</a:t>
            </a:r>
            <a:r>
              <a:rPr lang="fr-FR" sz="1700" u="sng" baseline="30000" dirty="0"/>
              <a:t>er</a:t>
            </a:r>
            <a:r>
              <a:rPr lang="fr-FR" sz="1700" u="sng" dirty="0"/>
              <a:t> s’allie à Napoléon et à son blocus</a:t>
            </a:r>
          </a:p>
          <a:p>
            <a:r>
              <a:rPr lang="fr-FR" sz="1700" dirty="0"/>
              <a:t>Contre les Britanniques totalement isolés (!) ; </a:t>
            </a:r>
            <a:r>
              <a:rPr lang="fr-FR" sz="1700" u="sng" dirty="0"/>
              <a:t>Car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*1808 : L’Espagne occupée par la France</a:t>
            </a:r>
          </a:p>
          <a:p>
            <a:r>
              <a:rPr lang="fr-FR" sz="1700" dirty="0"/>
              <a:t>*1808-09 : La Suède résiste : conquête russe de la Finlande</a:t>
            </a:r>
          </a:p>
          <a:p>
            <a:r>
              <a:rPr lang="fr-FR" sz="1600" dirty="0"/>
              <a:t>*1809 : 5</a:t>
            </a:r>
            <a:r>
              <a:rPr lang="fr-FR" sz="1600" baseline="30000" dirty="0"/>
              <a:t>ème</a:t>
            </a:r>
            <a:r>
              <a:rPr lang="fr-FR" sz="1600" dirty="0"/>
              <a:t> Coalition : Autriche vaincue et ralliée à la France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/>
              <a:t>*Et à nouveau…</a:t>
            </a:r>
          </a:p>
          <a:p>
            <a:r>
              <a:rPr lang="fr-FR" sz="1700" dirty="0"/>
              <a:t>1808 : Napoléon ressort le </a:t>
            </a:r>
            <a:r>
              <a:rPr lang="fr-FR" sz="1700" i="1" dirty="0"/>
              <a:t>projet indien</a:t>
            </a:r>
            <a:r>
              <a:rPr lang="fr-FR" sz="1700" dirty="0"/>
              <a:t> ; Donc…</a:t>
            </a:r>
          </a:p>
          <a:p>
            <a:endParaRPr lang="fr-FR" sz="1700" dirty="0"/>
          </a:p>
          <a:p>
            <a:r>
              <a:rPr lang="fr-FR" sz="1700" dirty="0"/>
              <a:t>*1807-09 : </a:t>
            </a:r>
            <a:r>
              <a:rPr lang="fr-FR" sz="1700" i="1" dirty="0"/>
              <a:t>La GB isolée entre la France et la Russie</a:t>
            </a:r>
            <a:r>
              <a:rPr lang="fr-FR" sz="1700" dirty="0"/>
              <a:t> </a:t>
            </a:r>
          </a:p>
          <a:p>
            <a:r>
              <a:rPr lang="fr-FR" sz="1700" b="1" u="sng" dirty="0"/>
              <a:t>Mais</a:t>
            </a:r>
            <a:r>
              <a:rPr lang="fr-FR" sz="1700" b="1" dirty="0"/>
              <a:t>…</a:t>
            </a:r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00A10470-DB8F-3DF9-0FBD-6F8B8FA5FA2B}"/>
              </a:ext>
            </a:extLst>
          </p:cNvPr>
          <p:cNvSpPr/>
          <p:nvPr/>
        </p:nvSpPr>
        <p:spPr>
          <a:xfrm>
            <a:off x="5393033" y="938326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484" name="Image 483">
            <a:extLst>
              <a:ext uri="{FF2B5EF4-FFF2-40B4-BE49-F238E27FC236}">
                <a16:creationId xmlns:a16="http://schemas.microsoft.com/office/drawing/2014/main" id="{329E782C-A172-4801-EF56-18A8BD0E7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7770241" y="2597489"/>
            <a:ext cx="4295037" cy="41489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85" name="Ellipse 484">
            <a:extLst>
              <a:ext uri="{FF2B5EF4-FFF2-40B4-BE49-F238E27FC236}">
                <a16:creationId xmlns:a16="http://schemas.microsoft.com/office/drawing/2014/main" id="{4D2DA12C-8156-32F8-8535-EA1675060E28}"/>
              </a:ext>
            </a:extLst>
          </p:cNvPr>
          <p:cNvSpPr/>
          <p:nvPr/>
        </p:nvSpPr>
        <p:spPr>
          <a:xfrm>
            <a:off x="9108570" y="3794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6" name="Ellipse 485">
            <a:extLst>
              <a:ext uri="{FF2B5EF4-FFF2-40B4-BE49-F238E27FC236}">
                <a16:creationId xmlns:a16="http://schemas.microsoft.com/office/drawing/2014/main" id="{91FC9B80-C1C8-6B95-B57E-A813CA5E2F59}"/>
              </a:ext>
            </a:extLst>
          </p:cNvPr>
          <p:cNvSpPr/>
          <p:nvPr/>
        </p:nvSpPr>
        <p:spPr>
          <a:xfrm>
            <a:off x="9208252" y="424119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893AEEB7-4764-1CFD-EAD3-65E6FE703B2B}"/>
              </a:ext>
            </a:extLst>
          </p:cNvPr>
          <p:cNvSpPr/>
          <p:nvPr/>
        </p:nvSpPr>
        <p:spPr>
          <a:xfrm>
            <a:off x="9636472" y="372929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90" name="Ellipse 489">
            <a:extLst>
              <a:ext uri="{FF2B5EF4-FFF2-40B4-BE49-F238E27FC236}">
                <a16:creationId xmlns:a16="http://schemas.microsoft.com/office/drawing/2014/main" id="{DF1DC2A5-6237-4CF5-FE15-1A001CEB2AFE}"/>
              </a:ext>
            </a:extLst>
          </p:cNvPr>
          <p:cNvSpPr/>
          <p:nvPr/>
        </p:nvSpPr>
        <p:spPr>
          <a:xfrm>
            <a:off x="9880144" y="40907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2" name="Ellipse 491">
            <a:extLst>
              <a:ext uri="{FF2B5EF4-FFF2-40B4-BE49-F238E27FC236}">
                <a16:creationId xmlns:a16="http://schemas.microsoft.com/office/drawing/2014/main" id="{7EA335BC-F273-D80D-9A49-94A5019FBFA5}"/>
              </a:ext>
            </a:extLst>
          </p:cNvPr>
          <p:cNvSpPr/>
          <p:nvPr/>
        </p:nvSpPr>
        <p:spPr>
          <a:xfrm>
            <a:off x="9940377" y="467393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493" name="Ellipse 492">
            <a:extLst>
              <a:ext uri="{FF2B5EF4-FFF2-40B4-BE49-F238E27FC236}">
                <a16:creationId xmlns:a16="http://schemas.microsoft.com/office/drawing/2014/main" id="{A1B75A2E-5B5A-6A00-B42D-C5E0AF300134}"/>
              </a:ext>
            </a:extLst>
          </p:cNvPr>
          <p:cNvSpPr/>
          <p:nvPr/>
        </p:nvSpPr>
        <p:spPr>
          <a:xfrm>
            <a:off x="10335170" y="5251893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4" name="Ellipse 493">
            <a:extLst>
              <a:ext uri="{FF2B5EF4-FFF2-40B4-BE49-F238E27FC236}">
                <a16:creationId xmlns:a16="http://schemas.microsoft.com/office/drawing/2014/main" id="{A733065D-0A03-02C1-3E26-716361950DCA}"/>
              </a:ext>
            </a:extLst>
          </p:cNvPr>
          <p:cNvSpPr/>
          <p:nvPr/>
        </p:nvSpPr>
        <p:spPr>
          <a:xfrm>
            <a:off x="10165591" y="3767563"/>
            <a:ext cx="275558" cy="253729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5" name="Ellipse 494">
            <a:extLst>
              <a:ext uri="{FF2B5EF4-FFF2-40B4-BE49-F238E27FC236}">
                <a16:creationId xmlns:a16="http://schemas.microsoft.com/office/drawing/2014/main" id="{1FF1F835-4899-0C6F-6774-271EFB91F784}"/>
              </a:ext>
            </a:extLst>
          </p:cNvPr>
          <p:cNvSpPr/>
          <p:nvPr/>
        </p:nvSpPr>
        <p:spPr>
          <a:xfrm>
            <a:off x="10320044" y="2937071"/>
            <a:ext cx="275558" cy="253729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0FA700E6-8FCC-1710-C536-680586D24955}"/>
              </a:ext>
            </a:extLst>
          </p:cNvPr>
          <p:cNvSpPr/>
          <p:nvPr/>
        </p:nvSpPr>
        <p:spPr>
          <a:xfrm>
            <a:off x="10395200" y="4365277"/>
            <a:ext cx="275558" cy="253729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8B7766C0-3A74-0141-21E1-2280F2AE21BF}"/>
              </a:ext>
            </a:extLst>
          </p:cNvPr>
          <p:cNvSpPr/>
          <p:nvPr/>
        </p:nvSpPr>
        <p:spPr>
          <a:xfrm>
            <a:off x="10665991" y="4476056"/>
            <a:ext cx="275558" cy="253729"/>
          </a:xfrm>
          <a:prstGeom prst="ellipse">
            <a:avLst/>
          </a:prstGeom>
          <a:solidFill>
            <a:srgbClr val="9DC3E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98" name="Connecteur droit avec flèche 497">
            <a:extLst>
              <a:ext uri="{FF2B5EF4-FFF2-40B4-BE49-F238E27FC236}">
                <a16:creationId xmlns:a16="http://schemas.microsoft.com/office/drawing/2014/main" id="{C28851CA-E6D3-0787-3AD8-04FE8C66A5E3}"/>
              </a:ext>
            </a:extLst>
          </p:cNvPr>
          <p:cNvCxnSpPr>
            <a:cxnSpLocks/>
          </p:cNvCxnSpPr>
          <p:nvPr/>
        </p:nvCxnSpPr>
        <p:spPr>
          <a:xfrm flipH="1">
            <a:off x="11629480" y="3295101"/>
            <a:ext cx="357871" cy="1145702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Ellipse 498">
            <a:extLst>
              <a:ext uri="{FF2B5EF4-FFF2-40B4-BE49-F238E27FC236}">
                <a16:creationId xmlns:a16="http://schemas.microsoft.com/office/drawing/2014/main" id="{DC95D26A-3552-0240-DA73-CF2F41AF9A28}"/>
              </a:ext>
            </a:extLst>
          </p:cNvPr>
          <p:cNvSpPr/>
          <p:nvPr/>
        </p:nvSpPr>
        <p:spPr>
          <a:xfrm>
            <a:off x="11610502" y="501700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367AE036-1F49-247B-E0C9-3451FF474F92}"/>
              </a:ext>
            </a:extLst>
          </p:cNvPr>
          <p:cNvSpPr/>
          <p:nvPr/>
        </p:nvSpPr>
        <p:spPr>
          <a:xfrm>
            <a:off x="11491701" y="4440803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C7A83A08-430B-989B-C657-B7CA07BCA954}"/>
              </a:ext>
            </a:extLst>
          </p:cNvPr>
          <p:cNvSpPr/>
          <p:nvPr/>
        </p:nvSpPr>
        <p:spPr>
          <a:xfrm>
            <a:off x="10823730" y="4779648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CA0F7E0A-5935-47F2-5AC0-FCF571869CE2}"/>
              </a:ext>
            </a:extLst>
          </p:cNvPr>
          <p:cNvSpPr/>
          <p:nvPr/>
        </p:nvSpPr>
        <p:spPr>
          <a:xfrm>
            <a:off x="10769875" y="276536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503" name="Connecteur droit avec flèche 502">
            <a:extLst>
              <a:ext uri="{FF2B5EF4-FFF2-40B4-BE49-F238E27FC236}">
                <a16:creationId xmlns:a16="http://schemas.microsoft.com/office/drawing/2014/main" id="{2EF94993-AD1B-DA05-B01A-CED9FC6C8CFE}"/>
              </a:ext>
            </a:extLst>
          </p:cNvPr>
          <p:cNvCxnSpPr>
            <a:cxnSpLocks/>
          </p:cNvCxnSpPr>
          <p:nvPr/>
        </p:nvCxnSpPr>
        <p:spPr>
          <a:xfrm flipH="1" flipV="1">
            <a:off x="11045433" y="2892226"/>
            <a:ext cx="926362" cy="382176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4" name="Ellipse 503">
            <a:extLst>
              <a:ext uri="{FF2B5EF4-FFF2-40B4-BE49-F238E27FC236}">
                <a16:creationId xmlns:a16="http://schemas.microsoft.com/office/drawing/2014/main" id="{C8488984-2E6B-56B3-03E0-FB5F2501EEA0}"/>
              </a:ext>
            </a:extLst>
          </p:cNvPr>
          <p:cNvSpPr/>
          <p:nvPr/>
        </p:nvSpPr>
        <p:spPr>
          <a:xfrm>
            <a:off x="11848027" y="315540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3FB27A5B-2E7A-F07E-73E3-F29DEA983C93}"/>
              </a:ext>
            </a:extLst>
          </p:cNvPr>
          <p:cNvSpPr/>
          <p:nvPr/>
        </p:nvSpPr>
        <p:spPr>
          <a:xfrm>
            <a:off x="7793218" y="2615367"/>
            <a:ext cx="1234251" cy="27686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1807-1809</a:t>
            </a:r>
          </a:p>
        </p:txBody>
      </p:sp>
      <p:sp>
        <p:nvSpPr>
          <p:cNvPr id="506" name="Ellipse 505">
            <a:extLst>
              <a:ext uri="{FF2B5EF4-FFF2-40B4-BE49-F238E27FC236}">
                <a16:creationId xmlns:a16="http://schemas.microsoft.com/office/drawing/2014/main" id="{74EB4160-3B59-537C-EB05-AB057923743E}"/>
              </a:ext>
            </a:extLst>
          </p:cNvPr>
          <p:cNvSpPr/>
          <p:nvPr/>
        </p:nvSpPr>
        <p:spPr>
          <a:xfrm>
            <a:off x="8532868" y="503337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730667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E67F-B03F-A8C6-1680-D811D6E77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C92758F-D7F4-FA46-16B8-4DBAA6B20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" name="Ellipse 449">
            <a:extLst>
              <a:ext uri="{FF2B5EF4-FFF2-40B4-BE49-F238E27FC236}">
                <a16:creationId xmlns:a16="http://schemas.microsoft.com/office/drawing/2014/main" id="{ECE471C9-2EA7-891F-7259-C9C369C178D1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1" name="Ellipse 450">
            <a:extLst>
              <a:ext uri="{FF2B5EF4-FFF2-40B4-BE49-F238E27FC236}">
                <a16:creationId xmlns:a16="http://schemas.microsoft.com/office/drawing/2014/main" id="{25923833-BC71-DBE4-702E-7C24F2F875A0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Ellipse 451">
            <a:extLst>
              <a:ext uri="{FF2B5EF4-FFF2-40B4-BE49-F238E27FC236}">
                <a16:creationId xmlns:a16="http://schemas.microsoft.com/office/drawing/2014/main" id="{E61F43CD-57BA-E3F0-D1C3-8134E61053B1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3" name="Ellipse 452">
            <a:extLst>
              <a:ext uri="{FF2B5EF4-FFF2-40B4-BE49-F238E27FC236}">
                <a16:creationId xmlns:a16="http://schemas.microsoft.com/office/drawing/2014/main" id="{5F79CA27-87E9-4693-57C9-E00BA51F844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C97C3601-670A-592A-9084-54A1689E6AC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5" name="Ellipse 454">
            <a:extLst>
              <a:ext uri="{FF2B5EF4-FFF2-40B4-BE49-F238E27FC236}">
                <a16:creationId xmlns:a16="http://schemas.microsoft.com/office/drawing/2014/main" id="{F1A3F9B9-549C-98A0-E69C-62724E2BA61C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56" name="Ellipse 455">
            <a:extLst>
              <a:ext uri="{FF2B5EF4-FFF2-40B4-BE49-F238E27FC236}">
                <a16:creationId xmlns:a16="http://schemas.microsoft.com/office/drawing/2014/main" id="{5D9E4660-62B7-10D3-2F04-978F7AA6A41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57" name="Ellipse 456">
            <a:extLst>
              <a:ext uri="{FF2B5EF4-FFF2-40B4-BE49-F238E27FC236}">
                <a16:creationId xmlns:a16="http://schemas.microsoft.com/office/drawing/2014/main" id="{05DED15F-02DF-3E41-ED84-00446FC6BA94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58" name="Ellipse 457">
            <a:extLst>
              <a:ext uri="{FF2B5EF4-FFF2-40B4-BE49-F238E27FC236}">
                <a16:creationId xmlns:a16="http://schemas.microsoft.com/office/drawing/2014/main" id="{D8EB3582-B2C4-C1C5-A5C7-CB0F8CFB911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8C043C9E-87E4-B681-9547-8E2520D71349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3555696B-4DC0-849C-649E-38E4A1B3765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1" name="Ellipse 460">
            <a:extLst>
              <a:ext uri="{FF2B5EF4-FFF2-40B4-BE49-F238E27FC236}">
                <a16:creationId xmlns:a16="http://schemas.microsoft.com/office/drawing/2014/main" id="{2C2AA67E-FF27-50BF-3069-98F48DE9401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62" name="Ellipse 461">
            <a:extLst>
              <a:ext uri="{FF2B5EF4-FFF2-40B4-BE49-F238E27FC236}">
                <a16:creationId xmlns:a16="http://schemas.microsoft.com/office/drawing/2014/main" id="{DAA5035A-72B4-5DCC-5EB6-E0370A82E24A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3" name="Ellipse 462">
            <a:extLst>
              <a:ext uri="{FF2B5EF4-FFF2-40B4-BE49-F238E27FC236}">
                <a16:creationId xmlns:a16="http://schemas.microsoft.com/office/drawing/2014/main" id="{57981403-5C4D-D093-0EF7-E4757113C5D3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64" name="Ellipse 463">
            <a:extLst>
              <a:ext uri="{FF2B5EF4-FFF2-40B4-BE49-F238E27FC236}">
                <a16:creationId xmlns:a16="http://schemas.microsoft.com/office/drawing/2014/main" id="{66B94D1E-25C8-3033-E40C-7DB9C7DA814E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5" name="Ellipse 464">
            <a:extLst>
              <a:ext uri="{FF2B5EF4-FFF2-40B4-BE49-F238E27FC236}">
                <a16:creationId xmlns:a16="http://schemas.microsoft.com/office/drawing/2014/main" id="{2AFDD6E6-640C-4311-CCAD-331AC33C040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6" name="Ellipse 465">
            <a:extLst>
              <a:ext uri="{FF2B5EF4-FFF2-40B4-BE49-F238E27FC236}">
                <a16:creationId xmlns:a16="http://schemas.microsoft.com/office/drawing/2014/main" id="{8438C634-55C8-0E2F-ECDD-D7928854B1C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7" name="Connecteur droit 466">
            <a:extLst>
              <a:ext uri="{FF2B5EF4-FFF2-40B4-BE49-F238E27FC236}">
                <a16:creationId xmlns:a16="http://schemas.microsoft.com/office/drawing/2014/main" id="{E31452F9-B00B-C017-C2DB-A8C6B8BEF71B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Connecteur droit 467">
            <a:extLst>
              <a:ext uri="{FF2B5EF4-FFF2-40B4-BE49-F238E27FC236}">
                <a16:creationId xmlns:a16="http://schemas.microsoft.com/office/drawing/2014/main" id="{9E901C6D-68E2-3896-ED6A-99221BAAB8B8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Connecteur droit 468">
            <a:extLst>
              <a:ext uri="{FF2B5EF4-FFF2-40B4-BE49-F238E27FC236}">
                <a16:creationId xmlns:a16="http://schemas.microsoft.com/office/drawing/2014/main" id="{185C57E5-C6FF-CE39-C6C6-8A13F42E1A93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0" name="Ellipse 469">
            <a:extLst>
              <a:ext uri="{FF2B5EF4-FFF2-40B4-BE49-F238E27FC236}">
                <a16:creationId xmlns:a16="http://schemas.microsoft.com/office/drawing/2014/main" id="{7D6F9201-0949-7E0F-8B6F-D32005503A2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E088F026-123D-C6DE-F9A0-D5994296915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57E66096-D2AF-195C-476E-BE5523ED81C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C4F98F2B-B475-869D-245F-FD6BC4C30A49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4" name="Connecteur droit 473">
            <a:extLst>
              <a:ext uri="{FF2B5EF4-FFF2-40B4-BE49-F238E27FC236}">
                <a16:creationId xmlns:a16="http://schemas.microsoft.com/office/drawing/2014/main" id="{3134515B-8B7A-BC72-9172-1845CE8DEA98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5" name="Ellipse 474">
            <a:extLst>
              <a:ext uri="{FF2B5EF4-FFF2-40B4-BE49-F238E27FC236}">
                <a16:creationId xmlns:a16="http://schemas.microsoft.com/office/drawing/2014/main" id="{A62B0FB3-9D2F-DC89-78C3-6E5222E31E20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C271EA79-36E2-6B1D-BE7A-3AF177E185B7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" name="Ellipse 476">
            <a:extLst>
              <a:ext uri="{FF2B5EF4-FFF2-40B4-BE49-F238E27FC236}">
                <a16:creationId xmlns:a16="http://schemas.microsoft.com/office/drawing/2014/main" id="{B101DDB2-B6D4-077A-402C-7F3288B97E42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78" name="Ellipse 477">
            <a:extLst>
              <a:ext uri="{FF2B5EF4-FFF2-40B4-BE49-F238E27FC236}">
                <a16:creationId xmlns:a16="http://schemas.microsoft.com/office/drawing/2014/main" id="{8CCB53F3-34B4-CC63-B297-59958EA0026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9" name="Ellipse 478">
            <a:extLst>
              <a:ext uri="{FF2B5EF4-FFF2-40B4-BE49-F238E27FC236}">
                <a16:creationId xmlns:a16="http://schemas.microsoft.com/office/drawing/2014/main" id="{62479FF1-52E0-F200-7CF5-73C5351551E3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0" name="Ellipse 479">
            <a:extLst>
              <a:ext uri="{FF2B5EF4-FFF2-40B4-BE49-F238E27FC236}">
                <a16:creationId xmlns:a16="http://schemas.microsoft.com/office/drawing/2014/main" id="{62415014-08EB-0ACD-FCAB-C2849E89CDBE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E2017139-8CCB-A758-AABF-20DCDF175DFB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2" name="Ellipse 481">
            <a:extLst>
              <a:ext uri="{FF2B5EF4-FFF2-40B4-BE49-F238E27FC236}">
                <a16:creationId xmlns:a16="http://schemas.microsoft.com/office/drawing/2014/main" id="{5832A77B-A202-6F36-9CCD-82302A765846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DF033DF1-E391-959D-8932-5435AD9A33CE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4" name="Ellipse 483">
            <a:extLst>
              <a:ext uri="{FF2B5EF4-FFF2-40B4-BE49-F238E27FC236}">
                <a16:creationId xmlns:a16="http://schemas.microsoft.com/office/drawing/2014/main" id="{F5E0674A-B555-CCE1-7A64-EE85118DEF10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5" name="Ellipse 484">
            <a:extLst>
              <a:ext uri="{FF2B5EF4-FFF2-40B4-BE49-F238E27FC236}">
                <a16:creationId xmlns:a16="http://schemas.microsoft.com/office/drawing/2014/main" id="{956FD157-B922-B96A-62DA-A1EA99247BA8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86" name="Ellipse 485">
            <a:extLst>
              <a:ext uri="{FF2B5EF4-FFF2-40B4-BE49-F238E27FC236}">
                <a16:creationId xmlns:a16="http://schemas.microsoft.com/office/drawing/2014/main" id="{4B259CC4-9523-B260-D393-EC0F806A9A6D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3429D403-7AAE-1D98-D0B6-A5119ACCC06C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D1695B8D-9D81-D09A-F3ED-C2CB07F598B3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92" name="Ellipse 491">
            <a:extLst>
              <a:ext uri="{FF2B5EF4-FFF2-40B4-BE49-F238E27FC236}">
                <a16:creationId xmlns:a16="http://schemas.microsoft.com/office/drawing/2014/main" id="{D91631DB-58C0-2803-BB50-20793B6475B4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3" name="Ellipse 492">
            <a:extLst>
              <a:ext uri="{FF2B5EF4-FFF2-40B4-BE49-F238E27FC236}">
                <a16:creationId xmlns:a16="http://schemas.microsoft.com/office/drawing/2014/main" id="{B803521F-B601-4985-9D55-1D148170739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4" name="Ellipse 493">
            <a:extLst>
              <a:ext uri="{FF2B5EF4-FFF2-40B4-BE49-F238E27FC236}">
                <a16:creationId xmlns:a16="http://schemas.microsoft.com/office/drawing/2014/main" id="{950ECCFC-7357-3AAF-A8A0-B67970D9B45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5" name="Ellipse 494">
            <a:extLst>
              <a:ext uri="{FF2B5EF4-FFF2-40B4-BE49-F238E27FC236}">
                <a16:creationId xmlns:a16="http://schemas.microsoft.com/office/drawing/2014/main" id="{66375CF4-7444-3FE0-44E2-06449C54B11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1EDDA502-9260-F414-480F-3599EDC75C4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1498941A-A9CB-646B-7B25-70324A269CB5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8" name="Ellipse 497">
            <a:extLst>
              <a:ext uri="{FF2B5EF4-FFF2-40B4-BE49-F238E27FC236}">
                <a16:creationId xmlns:a16="http://schemas.microsoft.com/office/drawing/2014/main" id="{C37FA642-CCE9-DEA7-86BF-275E13616D1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99" name="Ellipse 498">
            <a:extLst>
              <a:ext uri="{FF2B5EF4-FFF2-40B4-BE49-F238E27FC236}">
                <a16:creationId xmlns:a16="http://schemas.microsoft.com/office/drawing/2014/main" id="{C6F3DBE7-EC12-ADAA-DE4A-CE0275B6BEF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F75489EE-1825-8428-0AAC-51F4E481C41F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01" name="Rectangle 500">
            <a:extLst>
              <a:ext uri="{FF2B5EF4-FFF2-40B4-BE49-F238E27FC236}">
                <a16:creationId xmlns:a16="http://schemas.microsoft.com/office/drawing/2014/main" id="{A6AAAAE5-274F-2E0F-6B4F-3F3E200A3D18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02" name="Rectangle 501">
            <a:extLst>
              <a:ext uri="{FF2B5EF4-FFF2-40B4-BE49-F238E27FC236}">
                <a16:creationId xmlns:a16="http://schemas.microsoft.com/office/drawing/2014/main" id="{66BBFEBF-1B5E-3EE0-614B-6F4A9E97BF47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E9973BA4-8ECF-5FC6-56CB-DFAD703E7334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735F7F76-5B5F-2104-0EAB-30E366EA4FB8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E7EDB894-5212-DB3F-222C-76FC89E1943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716E75A7-C4D7-BE7F-4750-AEA4C712F72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507" name="Connecteur droit 506">
            <a:extLst>
              <a:ext uri="{FF2B5EF4-FFF2-40B4-BE49-F238E27FC236}">
                <a16:creationId xmlns:a16="http://schemas.microsoft.com/office/drawing/2014/main" id="{81F26581-FE61-BF1F-EDCC-D34CB18F615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8" name="Ellipse 507">
            <a:extLst>
              <a:ext uri="{FF2B5EF4-FFF2-40B4-BE49-F238E27FC236}">
                <a16:creationId xmlns:a16="http://schemas.microsoft.com/office/drawing/2014/main" id="{114A97C4-AE8D-6E24-9B7B-70C3156229B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09" name="Connecteur droit 508">
            <a:extLst>
              <a:ext uri="{FF2B5EF4-FFF2-40B4-BE49-F238E27FC236}">
                <a16:creationId xmlns:a16="http://schemas.microsoft.com/office/drawing/2014/main" id="{B732DEB8-17C0-54D1-0BC3-3F8DC206360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Connecteur droit 509">
            <a:extLst>
              <a:ext uri="{FF2B5EF4-FFF2-40B4-BE49-F238E27FC236}">
                <a16:creationId xmlns:a16="http://schemas.microsoft.com/office/drawing/2014/main" id="{CC33025F-0899-095D-E2C9-FFFB7885929E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Ellipse 510">
            <a:extLst>
              <a:ext uri="{FF2B5EF4-FFF2-40B4-BE49-F238E27FC236}">
                <a16:creationId xmlns:a16="http://schemas.microsoft.com/office/drawing/2014/main" id="{5273E4B0-D0C8-5204-6F35-FC0AB6CB6E8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52B86CEF-432F-6ACE-51FB-A6CFF88BC8B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3" name="Ellipse 512">
            <a:extLst>
              <a:ext uri="{FF2B5EF4-FFF2-40B4-BE49-F238E27FC236}">
                <a16:creationId xmlns:a16="http://schemas.microsoft.com/office/drawing/2014/main" id="{D5BCF1AD-7802-2450-2B44-54003F2B9CD2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4713DD43-BDBA-8E11-0E78-95A4FF3AFE68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15" name="Ellipse 514">
            <a:extLst>
              <a:ext uri="{FF2B5EF4-FFF2-40B4-BE49-F238E27FC236}">
                <a16:creationId xmlns:a16="http://schemas.microsoft.com/office/drawing/2014/main" id="{83254F82-941C-59F1-C826-C398A3E5B2FA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6" name="Ellipse 515">
            <a:extLst>
              <a:ext uri="{FF2B5EF4-FFF2-40B4-BE49-F238E27FC236}">
                <a16:creationId xmlns:a16="http://schemas.microsoft.com/office/drawing/2014/main" id="{A31C22DF-10F2-8C4B-E9D4-26175DB4C05C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7" name="Ellipse 516">
            <a:extLst>
              <a:ext uri="{FF2B5EF4-FFF2-40B4-BE49-F238E27FC236}">
                <a16:creationId xmlns:a16="http://schemas.microsoft.com/office/drawing/2014/main" id="{9EC25A18-AB12-B5AD-C4AB-0F98C6DC421C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18" name="Ellipse 517">
            <a:extLst>
              <a:ext uri="{FF2B5EF4-FFF2-40B4-BE49-F238E27FC236}">
                <a16:creationId xmlns:a16="http://schemas.microsoft.com/office/drawing/2014/main" id="{D81ED152-79AC-8ECD-C1BF-4BD82A0B2E0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19" name="Ellipse 518">
            <a:extLst>
              <a:ext uri="{FF2B5EF4-FFF2-40B4-BE49-F238E27FC236}">
                <a16:creationId xmlns:a16="http://schemas.microsoft.com/office/drawing/2014/main" id="{26C27C1C-7240-6999-0FEF-F4EB82036D24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0" name="Ellipse 519">
            <a:extLst>
              <a:ext uri="{FF2B5EF4-FFF2-40B4-BE49-F238E27FC236}">
                <a16:creationId xmlns:a16="http://schemas.microsoft.com/office/drawing/2014/main" id="{262ECB48-5A9F-89B0-9B54-842C82408A19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1" name="Ellipse 520">
            <a:extLst>
              <a:ext uri="{FF2B5EF4-FFF2-40B4-BE49-F238E27FC236}">
                <a16:creationId xmlns:a16="http://schemas.microsoft.com/office/drawing/2014/main" id="{427D0715-C2B3-418F-F6DB-6CB82EBB06E3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2" name="Ellipse 521">
            <a:extLst>
              <a:ext uri="{FF2B5EF4-FFF2-40B4-BE49-F238E27FC236}">
                <a16:creationId xmlns:a16="http://schemas.microsoft.com/office/drawing/2014/main" id="{CA1FD65C-57E5-A892-E5F3-094D9C7F4BBA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3" name="Ellipse 522">
            <a:extLst>
              <a:ext uri="{FF2B5EF4-FFF2-40B4-BE49-F238E27FC236}">
                <a16:creationId xmlns:a16="http://schemas.microsoft.com/office/drawing/2014/main" id="{8FA37DFB-EF51-924B-BFAB-366FBF1FCADB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4" name="Ellipse 523">
            <a:extLst>
              <a:ext uri="{FF2B5EF4-FFF2-40B4-BE49-F238E27FC236}">
                <a16:creationId xmlns:a16="http://schemas.microsoft.com/office/drawing/2014/main" id="{26C8EBEA-0437-427D-88F4-5AD8560B72BE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" name="Ellipse 524">
            <a:extLst>
              <a:ext uri="{FF2B5EF4-FFF2-40B4-BE49-F238E27FC236}">
                <a16:creationId xmlns:a16="http://schemas.microsoft.com/office/drawing/2014/main" id="{E9460BF3-1660-4527-035C-F3D9CAF4F49C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6" name="Rectangle 525">
            <a:extLst>
              <a:ext uri="{FF2B5EF4-FFF2-40B4-BE49-F238E27FC236}">
                <a16:creationId xmlns:a16="http://schemas.microsoft.com/office/drawing/2014/main" id="{50FDF8CA-8CB0-B70F-A7B1-FF14DADF51AE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28022D9A-4267-56CD-4C62-024E573CF126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528" name="Rectangle 527">
            <a:extLst>
              <a:ext uri="{FF2B5EF4-FFF2-40B4-BE49-F238E27FC236}">
                <a16:creationId xmlns:a16="http://schemas.microsoft.com/office/drawing/2014/main" id="{17D79DC0-10BA-27C9-C9CB-4426FC98252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29" name="Rectangle 528">
            <a:extLst>
              <a:ext uri="{FF2B5EF4-FFF2-40B4-BE49-F238E27FC236}">
                <a16:creationId xmlns:a16="http://schemas.microsoft.com/office/drawing/2014/main" id="{068488D4-4BD1-A203-49A1-B1AD644290CB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1804</a:t>
            </a:r>
          </a:p>
        </p:txBody>
      </p:sp>
      <p:sp>
        <p:nvSpPr>
          <p:cNvPr id="530" name="Rectangle 529">
            <a:extLst>
              <a:ext uri="{FF2B5EF4-FFF2-40B4-BE49-F238E27FC236}">
                <a16:creationId xmlns:a16="http://schemas.microsoft.com/office/drawing/2014/main" id="{D44F13F3-2F07-7D48-9AF9-28AEA6D9B59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1806</a:t>
            </a:r>
          </a:p>
        </p:txBody>
      </p:sp>
      <p:sp>
        <p:nvSpPr>
          <p:cNvPr id="532" name="Rectangle 531">
            <a:extLst>
              <a:ext uri="{FF2B5EF4-FFF2-40B4-BE49-F238E27FC236}">
                <a16:creationId xmlns:a16="http://schemas.microsoft.com/office/drawing/2014/main" id="{69AAFE5D-3DBD-840E-4C4E-EA65A199B494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533" name="Rectangle 532">
            <a:extLst>
              <a:ext uri="{FF2B5EF4-FFF2-40B4-BE49-F238E27FC236}">
                <a16:creationId xmlns:a16="http://schemas.microsoft.com/office/drawing/2014/main" id="{01C77BAE-C821-041F-093D-DD9643D5B239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534" name="Ellipse 533">
            <a:extLst>
              <a:ext uri="{FF2B5EF4-FFF2-40B4-BE49-F238E27FC236}">
                <a16:creationId xmlns:a16="http://schemas.microsoft.com/office/drawing/2014/main" id="{28E5C033-0AF4-34FC-FEFD-C3E26FC8C746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35" name="Ellipse 534">
            <a:extLst>
              <a:ext uri="{FF2B5EF4-FFF2-40B4-BE49-F238E27FC236}">
                <a16:creationId xmlns:a16="http://schemas.microsoft.com/office/drawing/2014/main" id="{BAC39BE2-94B0-D48C-3AA4-0847FFBD488B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6" name="Ellipse 535">
            <a:extLst>
              <a:ext uri="{FF2B5EF4-FFF2-40B4-BE49-F238E27FC236}">
                <a16:creationId xmlns:a16="http://schemas.microsoft.com/office/drawing/2014/main" id="{F30E9E45-6432-CF9F-EDC1-6326817E565D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89F0943B-7BE1-EC10-1B5C-B429B1B9AD0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539" name="Ellipse 538">
            <a:extLst>
              <a:ext uri="{FF2B5EF4-FFF2-40B4-BE49-F238E27FC236}">
                <a16:creationId xmlns:a16="http://schemas.microsoft.com/office/drawing/2014/main" id="{0E82701C-120A-D42C-E74C-B9BB4FA346BB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3F96E789-C3A0-6A6C-5444-4C3D0AA946FA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9321A167-C1F5-87B3-E141-C85B9BB633FD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542" name="Ellipse 541">
            <a:extLst>
              <a:ext uri="{FF2B5EF4-FFF2-40B4-BE49-F238E27FC236}">
                <a16:creationId xmlns:a16="http://schemas.microsoft.com/office/drawing/2014/main" id="{5F80EB54-E3B8-7114-5EFF-DA47EE68FCDD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08A6796A-817B-C804-CF31-D14060760B66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ACBA5021-634A-7560-A4D5-D77B58822167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D8DA2A2A-8809-5487-5E8F-748BB3A9A6CC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547" name="Ellipse 546">
            <a:extLst>
              <a:ext uri="{FF2B5EF4-FFF2-40B4-BE49-F238E27FC236}">
                <a16:creationId xmlns:a16="http://schemas.microsoft.com/office/drawing/2014/main" id="{CBB6BCBD-55EC-1E85-A132-EDBA86BDB3B9}"/>
              </a:ext>
            </a:extLst>
          </p:cNvPr>
          <p:cNvSpPr/>
          <p:nvPr/>
        </p:nvSpPr>
        <p:spPr>
          <a:xfrm rot="3509904">
            <a:off x="7123586" y="10669"/>
            <a:ext cx="307969" cy="825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8" name="Ellipse 547">
            <a:extLst>
              <a:ext uri="{FF2B5EF4-FFF2-40B4-BE49-F238E27FC236}">
                <a16:creationId xmlns:a16="http://schemas.microsoft.com/office/drawing/2014/main" id="{E9F57F11-93B4-1493-5D13-45FE346813BE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50" name="Ellipse 549">
            <a:extLst>
              <a:ext uri="{FF2B5EF4-FFF2-40B4-BE49-F238E27FC236}">
                <a16:creationId xmlns:a16="http://schemas.microsoft.com/office/drawing/2014/main" id="{BA62AC8A-32CF-4B6F-893F-AC97A667148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2" name="Ellipse 551">
            <a:extLst>
              <a:ext uri="{FF2B5EF4-FFF2-40B4-BE49-F238E27FC236}">
                <a16:creationId xmlns:a16="http://schemas.microsoft.com/office/drawing/2014/main" id="{0043EBEA-A665-5ED7-5DA3-40A75D35E07A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53" name="Ellipse 552">
            <a:extLst>
              <a:ext uri="{FF2B5EF4-FFF2-40B4-BE49-F238E27FC236}">
                <a16:creationId xmlns:a16="http://schemas.microsoft.com/office/drawing/2014/main" id="{8EB249EA-FA4A-C6E1-7EB8-CE4596C3C0DB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93" name="Ellipse 592">
            <a:extLst>
              <a:ext uri="{FF2B5EF4-FFF2-40B4-BE49-F238E27FC236}">
                <a16:creationId xmlns:a16="http://schemas.microsoft.com/office/drawing/2014/main" id="{9B3E83F8-1FD4-9038-ADE3-E0FFC5BD022C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19A4EEE3-3429-610F-ACCD-C1D19EA2DC3E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6D759ABD-0622-0B9A-C92F-2106E5C0E196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6" name="Ellipse 595">
            <a:extLst>
              <a:ext uri="{FF2B5EF4-FFF2-40B4-BE49-F238E27FC236}">
                <a16:creationId xmlns:a16="http://schemas.microsoft.com/office/drawing/2014/main" id="{AFADFA42-5E53-512C-5A0A-E52348295FA2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40A1AC1F-7809-EBF7-EA0A-7142632CB283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91D19DFA-8BD3-8947-843F-FBD179EFD5B5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FC9B539E-AD01-2CDF-45CC-EE7885EC8E8A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600" name="Ellipse 599">
            <a:extLst>
              <a:ext uri="{FF2B5EF4-FFF2-40B4-BE49-F238E27FC236}">
                <a16:creationId xmlns:a16="http://schemas.microsoft.com/office/drawing/2014/main" id="{A4923F0B-F0B9-F270-319B-A7AD84713F65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1" name="Ellipse 600">
            <a:extLst>
              <a:ext uri="{FF2B5EF4-FFF2-40B4-BE49-F238E27FC236}">
                <a16:creationId xmlns:a16="http://schemas.microsoft.com/office/drawing/2014/main" id="{6C73A3CF-568F-6545-BB39-15F2F5548F43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D1AEC48B-50F4-08C6-0011-2079FE8E2284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03" name="Ellipse 602">
            <a:extLst>
              <a:ext uri="{FF2B5EF4-FFF2-40B4-BE49-F238E27FC236}">
                <a16:creationId xmlns:a16="http://schemas.microsoft.com/office/drawing/2014/main" id="{ACB8BCB1-FC6C-32B4-351F-EB5EF11A8F0A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04" name="Ellipse 603">
            <a:extLst>
              <a:ext uri="{FF2B5EF4-FFF2-40B4-BE49-F238E27FC236}">
                <a16:creationId xmlns:a16="http://schemas.microsoft.com/office/drawing/2014/main" id="{FB5ED415-0641-4441-0D1F-82DDBDE87B51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5" name="Ellipse 604">
            <a:extLst>
              <a:ext uri="{FF2B5EF4-FFF2-40B4-BE49-F238E27FC236}">
                <a16:creationId xmlns:a16="http://schemas.microsoft.com/office/drawing/2014/main" id="{D6D06308-5EB6-C240-AF42-977D31F55A75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3D3BFA-ABE0-D725-0324-9A47E1FE5A2F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0D609D3-FFF2-8464-D9A1-EE34FC69B7F4}"/>
              </a:ext>
            </a:extLst>
          </p:cNvPr>
          <p:cNvSpPr/>
          <p:nvPr/>
        </p:nvSpPr>
        <p:spPr>
          <a:xfrm>
            <a:off x="6731346" y="416805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D46BAFE-9A5E-6CE5-F282-A35003987218}"/>
              </a:ext>
            </a:extLst>
          </p:cNvPr>
          <p:cNvSpPr/>
          <p:nvPr/>
        </p:nvSpPr>
        <p:spPr>
          <a:xfrm>
            <a:off x="5393033" y="938326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D1065-550C-8CAE-54B5-EB0F66ED8479}"/>
              </a:ext>
            </a:extLst>
          </p:cNvPr>
          <p:cNvSpPr/>
          <p:nvPr/>
        </p:nvSpPr>
        <p:spPr>
          <a:xfrm>
            <a:off x="71305" y="93049"/>
            <a:ext cx="4843165" cy="62940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1812-1815 : Nouveau renversement des alliances : La Russie rompt avec la France et s’allie avec la GB et les autres monarchies ; La France isolée entre la GB et la Russie ; …</a:t>
            </a:r>
          </a:p>
          <a:p>
            <a:endParaRPr lang="fr-FR" sz="1600" b="1" dirty="0"/>
          </a:p>
          <a:p>
            <a:r>
              <a:rPr lang="fr-FR" sz="1700" dirty="0"/>
              <a:t>*Avril 1812(-15) : Nouveau revirement…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Alexandre</a:t>
            </a:r>
            <a:r>
              <a:rPr lang="fr-FR" sz="1700" dirty="0"/>
              <a:t> rompt avec </a:t>
            </a:r>
            <a:r>
              <a:rPr lang="fr-FR" sz="1700" u="sng" dirty="0"/>
              <a:t>Napoléon</a:t>
            </a:r>
            <a:r>
              <a:rPr lang="fr-FR" sz="1700" dirty="0"/>
              <a:t>, s’allie à </a:t>
            </a:r>
            <a:r>
              <a:rPr lang="fr-FR" sz="1700" u="sng" dirty="0"/>
              <a:t>la GB</a:t>
            </a:r>
            <a:r>
              <a:rPr lang="fr-FR" sz="1700" dirty="0"/>
              <a:t>…</a:t>
            </a:r>
          </a:p>
          <a:p>
            <a:r>
              <a:rPr lang="fr-FR" sz="1700" dirty="0"/>
              <a:t>Et il appelle les autres monarchies à le rejoindre (!!)</a:t>
            </a:r>
          </a:p>
          <a:p>
            <a:endParaRPr lang="fr-FR" sz="1700" dirty="0"/>
          </a:p>
          <a:p>
            <a:r>
              <a:rPr lang="fr-FR" sz="1700" dirty="0"/>
              <a:t>*Avril 1812 : </a:t>
            </a:r>
            <a:r>
              <a:rPr lang="fr-FR" sz="1700" i="1" dirty="0"/>
              <a:t>La France isolée entre la GB et la Russie</a:t>
            </a:r>
          </a:p>
          <a:p>
            <a:r>
              <a:rPr lang="fr-FR" sz="1700" dirty="0"/>
              <a:t>*Juin-Déc. 1812 : Campagne désastreuse de Russie</a:t>
            </a:r>
          </a:p>
          <a:p>
            <a:r>
              <a:rPr lang="fr-FR" sz="1700" dirty="0"/>
              <a:t>*Mars-août 1813 : 6</a:t>
            </a:r>
            <a:r>
              <a:rPr lang="fr-FR" sz="1700" baseline="30000" dirty="0"/>
              <a:t>ème</a:t>
            </a:r>
            <a:r>
              <a:rPr lang="fr-FR" sz="1700" dirty="0"/>
              <a:t> Coalition</a:t>
            </a:r>
          </a:p>
          <a:p>
            <a:r>
              <a:rPr lang="fr-FR" sz="1700" dirty="0"/>
              <a:t>Russie ; GB, Suède, Prusse, Autriche</a:t>
            </a:r>
          </a:p>
          <a:p>
            <a:r>
              <a:rPr lang="fr-FR" sz="1700" dirty="0"/>
              <a:t>NB : Pas le Danemark…</a:t>
            </a:r>
          </a:p>
          <a:p>
            <a:r>
              <a:rPr lang="fr-FR" sz="1700" dirty="0"/>
              <a:t>*Jan. 1812-Mai 1813 : A partir du Portugal… Wellington reprend Madrid</a:t>
            </a:r>
          </a:p>
          <a:p>
            <a:endParaRPr lang="fr-FR" sz="1700" dirty="0"/>
          </a:p>
          <a:p>
            <a:r>
              <a:rPr lang="fr-FR" sz="1700" dirty="0"/>
              <a:t>*Mais dans le même temps</a:t>
            </a:r>
          </a:p>
          <a:p>
            <a:r>
              <a:rPr lang="fr-FR" sz="1700" dirty="0"/>
              <a:t>Et pour vaincre Napoléon en Europe occidentale…</a:t>
            </a:r>
          </a:p>
          <a:p>
            <a:endParaRPr lang="fr-FR" sz="1700" dirty="0"/>
          </a:p>
          <a:p>
            <a:r>
              <a:rPr lang="fr-FR" sz="1700" dirty="0"/>
              <a:t>En Orient</a:t>
            </a:r>
          </a:p>
          <a:p>
            <a:r>
              <a:rPr lang="fr-FR" sz="1700" dirty="0"/>
              <a:t>Le tsar Alexandre doit résoudre rapidement</a:t>
            </a:r>
          </a:p>
          <a:p>
            <a:r>
              <a:rPr lang="fr-FR" sz="1700" dirty="0"/>
              <a:t>Les conflits qui l’opposent aux Turcs et aux Persans…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33ADFF-BBB9-A9C1-6027-68E08B028D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7770241" y="2597489"/>
            <a:ext cx="4295037" cy="41489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CBFC571-BDAB-E395-7599-07A46B2BD192}"/>
              </a:ext>
            </a:extLst>
          </p:cNvPr>
          <p:cNvSpPr/>
          <p:nvPr/>
        </p:nvSpPr>
        <p:spPr>
          <a:xfrm>
            <a:off x="9108570" y="3794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02F340B-7CF0-F7BA-6678-BD3DBC2F18E8}"/>
              </a:ext>
            </a:extLst>
          </p:cNvPr>
          <p:cNvSpPr/>
          <p:nvPr/>
        </p:nvSpPr>
        <p:spPr>
          <a:xfrm>
            <a:off x="9208252" y="424119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99CF20-7044-6AEC-4F0B-8BA50576FDBE}"/>
              </a:ext>
            </a:extLst>
          </p:cNvPr>
          <p:cNvSpPr/>
          <p:nvPr/>
        </p:nvSpPr>
        <p:spPr>
          <a:xfrm>
            <a:off x="9636472" y="372929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A16EFF4-5A0F-BE43-04AF-EE992E395E63}"/>
              </a:ext>
            </a:extLst>
          </p:cNvPr>
          <p:cNvSpPr/>
          <p:nvPr/>
        </p:nvSpPr>
        <p:spPr>
          <a:xfrm>
            <a:off x="9880144" y="4090722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A540F02-6EFA-6968-3577-6DD4BB7DEB52}"/>
              </a:ext>
            </a:extLst>
          </p:cNvPr>
          <p:cNvSpPr/>
          <p:nvPr/>
        </p:nvSpPr>
        <p:spPr>
          <a:xfrm>
            <a:off x="9940377" y="467393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68EC449-81EA-FC95-84A2-D8F641291892}"/>
              </a:ext>
            </a:extLst>
          </p:cNvPr>
          <p:cNvSpPr/>
          <p:nvPr/>
        </p:nvSpPr>
        <p:spPr>
          <a:xfrm>
            <a:off x="10335170" y="5251893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A53CC77-8D7F-1B12-4EB6-90E295D37180}"/>
              </a:ext>
            </a:extLst>
          </p:cNvPr>
          <p:cNvSpPr/>
          <p:nvPr/>
        </p:nvSpPr>
        <p:spPr>
          <a:xfrm>
            <a:off x="10165591" y="37675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E36301C-92A4-E7F5-6827-B60308982DDD}"/>
              </a:ext>
            </a:extLst>
          </p:cNvPr>
          <p:cNvSpPr/>
          <p:nvPr/>
        </p:nvSpPr>
        <p:spPr>
          <a:xfrm>
            <a:off x="10320044" y="293707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4F42C0A-5A1B-CF6B-634A-BF1C9B3EABF2}"/>
              </a:ext>
            </a:extLst>
          </p:cNvPr>
          <p:cNvSpPr/>
          <p:nvPr/>
        </p:nvSpPr>
        <p:spPr>
          <a:xfrm>
            <a:off x="10395200" y="436527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CAC4BEE-DDA3-5616-9EA0-4FFD1C9C7D2D}"/>
              </a:ext>
            </a:extLst>
          </p:cNvPr>
          <p:cNvSpPr/>
          <p:nvPr/>
        </p:nvSpPr>
        <p:spPr>
          <a:xfrm>
            <a:off x="10665991" y="4476056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C4215F8-8AA6-D3BB-92D2-4157DABD5583}"/>
              </a:ext>
            </a:extLst>
          </p:cNvPr>
          <p:cNvCxnSpPr>
            <a:cxnSpLocks/>
          </p:cNvCxnSpPr>
          <p:nvPr/>
        </p:nvCxnSpPr>
        <p:spPr>
          <a:xfrm flipH="1">
            <a:off x="11629480" y="3295101"/>
            <a:ext cx="357871" cy="1145702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64EAA527-E1FF-3B77-6A3F-93E2AC3D7822}"/>
              </a:ext>
            </a:extLst>
          </p:cNvPr>
          <p:cNvSpPr/>
          <p:nvPr/>
        </p:nvSpPr>
        <p:spPr>
          <a:xfrm>
            <a:off x="11610502" y="501700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24C083E-691D-E7A0-B6AB-7B8FF3A796FE}"/>
              </a:ext>
            </a:extLst>
          </p:cNvPr>
          <p:cNvSpPr/>
          <p:nvPr/>
        </p:nvSpPr>
        <p:spPr>
          <a:xfrm>
            <a:off x="11491701" y="4440803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C3B74E1-B501-FC93-99FD-DAE221B73C0E}"/>
              </a:ext>
            </a:extLst>
          </p:cNvPr>
          <p:cNvSpPr/>
          <p:nvPr/>
        </p:nvSpPr>
        <p:spPr>
          <a:xfrm>
            <a:off x="10823730" y="4779648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717491C-EFBC-0E6C-8F6B-3E25F27BA709}"/>
              </a:ext>
            </a:extLst>
          </p:cNvPr>
          <p:cNvSpPr/>
          <p:nvPr/>
        </p:nvSpPr>
        <p:spPr>
          <a:xfrm>
            <a:off x="10769875" y="2765361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FDE284B-7396-E5E5-EF9E-3931ABD538D2}"/>
              </a:ext>
            </a:extLst>
          </p:cNvPr>
          <p:cNvCxnSpPr>
            <a:cxnSpLocks/>
          </p:cNvCxnSpPr>
          <p:nvPr/>
        </p:nvCxnSpPr>
        <p:spPr>
          <a:xfrm flipH="1" flipV="1">
            <a:off x="11045433" y="2892226"/>
            <a:ext cx="926362" cy="382176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DED22530-1643-69D5-989F-CB1D0C343C73}"/>
              </a:ext>
            </a:extLst>
          </p:cNvPr>
          <p:cNvSpPr/>
          <p:nvPr/>
        </p:nvSpPr>
        <p:spPr>
          <a:xfrm>
            <a:off x="11848027" y="315540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72315CD-5BA0-4708-BFA7-3B2875F4053C}"/>
              </a:ext>
            </a:extLst>
          </p:cNvPr>
          <p:cNvSpPr/>
          <p:nvPr/>
        </p:nvSpPr>
        <p:spPr>
          <a:xfrm>
            <a:off x="8532868" y="5033377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2DAD29D-96B0-12B4-1CBA-C125C4447D07}"/>
              </a:ext>
            </a:extLst>
          </p:cNvPr>
          <p:cNvCxnSpPr>
            <a:cxnSpLocks/>
            <a:endCxn id="29" idx="2"/>
          </p:cNvCxnSpPr>
          <p:nvPr/>
        </p:nvCxnSpPr>
        <p:spPr>
          <a:xfrm flipV="1">
            <a:off x="8266595" y="5160242"/>
            <a:ext cx="266273" cy="146746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4279158E-816B-A759-FFAF-9B576E91883F}"/>
              </a:ext>
            </a:extLst>
          </p:cNvPr>
          <p:cNvSpPr/>
          <p:nvPr/>
        </p:nvSpPr>
        <p:spPr>
          <a:xfrm>
            <a:off x="9969505" y="344296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ABDA99-1F81-07AB-EFD7-8C3F00FA8026}"/>
              </a:ext>
            </a:extLst>
          </p:cNvPr>
          <p:cNvSpPr/>
          <p:nvPr/>
        </p:nvSpPr>
        <p:spPr>
          <a:xfrm>
            <a:off x="7793218" y="2615367"/>
            <a:ext cx="1234251" cy="27686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1812-1813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047D626-F59C-2DD0-DC4C-492B2D912E1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5191760" y="897995"/>
            <a:ext cx="241628" cy="77489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2B67924E-5381-F88C-B261-5C18ECE37C3C}"/>
              </a:ext>
            </a:extLst>
          </p:cNvPr>
          <p:cNvSpPr/>
          <p:nvPr/>
        </p:nvSpPr>
        <p:spPr>
          <a:xfrm>
            <a:off x="5155776" y="77233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1321E4C-077E-DA58-D86B-C1A62FA5F3D4}"/>
              </a:ext>
            </a:extLst>
          </p:cNvPr>
          <p:cNvSpPr/>
          <p:nvPr/>
        </p:nvSpPr>
        <p:spPr>
          <a:xfrm>
            <a:off x="8005714" y="523875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86657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AD8DD-741B-D524-2943-9578BD43B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00F6011C-3FA8-EFDD-0B58-EA3F9D229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5A84F29-9B7E-C7DF-AB59-0303C80286BE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4EE2F8A-57B5-5C76-FF22-B2A82F74BA86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10A5ED8-25CC-B899-2021-172FB300BD6B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2355D15-D62D-B3D4-CC21-48572A731A89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95A0D64-00CB-F9CC-BE25-5F5CD59D305F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DB1AFE-08F0-3295-47B0-CC630EE5626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58D1EFF-222A-6ADF-87C0-C319C8890BC9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24BEBF2-0E0D-3E92-C1BC-3E6FBCA9AEBA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63CD406-DB0F-7BEA-AFD1-9B317EBB1542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9DF7E89-FC8C-656D-D342-86FF5AA340A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CD541CF-6814-67EB-042B-78B9741ED117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30F48C2-EE95-3EB7-C7AA-6A9A97B1083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0ED0DC2-E870-E20E-605C-A349705FBDDB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250A056-4348-F72C-C8F2-B7FCE65BBB23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425A4F-A5CF-74FF-32D6-DD58845D36DD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43C436A-A100-42CB-E778-B83F14DAF20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594BC2D-54B2-64A1-9E01-9D929A0249E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9FBCB91-4D21-B795-E9F3-4AF19224D54C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B6C8ABB-B151-4717-6718-F071A8BA876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E9EDC18-8499-B6BB-223E-CC25AB28611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9E4522E-8F6F-6C01-2223-9D4E2521E869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76FCD9A-DAA9-1A96-D6BF-FEBFABEB8F9B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230F9FD-3A60-C5F0-77A7-B92B47A028D5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15811A6-EA01-6C64-5333-D278AB5C07E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25ABF4DC-63D0-90DB-836C-FE6D403FE133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B688C244-4B84-CBA2-0DD3-2E3EE7132A0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60D4AC1-2861-4806-6030-6E7FF8B8E2EB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A8CB258-6279-5362-FCD8-ACFA51647B2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27B8024-FC89-B67B-E141-4ED26DD06BBB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446DFBC-2BDD-6314-A9A0-3A0F338E233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9152E6A-9E04-7B42-274A-37E176A41F2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48504DF-AF22-F5E1-35F5-4D7BB37D5084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27195DDE-7A31-BF98-9DBD-B273DB592A95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2FF57E0-7BE0-C075-2B20-FD172A744B5D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EC29B4F-E84D-5BA7-612B-D58A7030D9E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9C6CC0F-FC3B-2744-4699-44693D4FE0C8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FF2E7BB-CA8F-570E-1731-16095CE5625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A50AF77-7E53-06FE-AE2C-D5EFE7CC9B7F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6E894B-61E1-F7D3-9399-4C1907998044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87973B1-6DD4-2DED-C368-4FCEC0B0D6D5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6AF02A3-5B0B-AD3F-4143-0C53347CB4F5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88AFE73-B108-9D41-5E2F-D093EDBCC45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1F570659-97B4-A2DD-A904-E6BA31B9FDC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A900BC3-A0B7-55BE-BECB-BBE501B837D2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18813E7-758E-CC99-407C-0B8CA1375040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A770C44-B6A9-51A4-3ABA-CFD2B5D0EC97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B8AE652-46BD-B1C0-1707-E9BFE86E182C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7C25C0E-6675-1B25-CD60-D817E951D06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17914DD-ABC5-8FFF-5851-A50ED5E3024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83EF66-1825-4703-6A01-782347213DC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ED95381-EE7B-0711-4134-1C3EAA3EDEF0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FF671D7-828A-BE3F-D315-D8B53643149D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DDEB7A5-1D83-7A74-5054-BC39A14AD2A4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00FB61-9F8F-6678-A08A-5CD70F7DD918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443A016-6791-F9E6-0E23-2005B5CA8DE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13A7C75C-8892-C204-DC2B-34522A2006D9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CA88E71D-D13C-4DEE-ACB6-555A62C8728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32D966E8-1CE0-59E1-1C55-4F541246606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18A1DE25-CFCC-0CA0-BBCE-2767DF9C84D0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568D6D8-A708-4213-4E1A-C3FD6B4C1E9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8" name="Ellipse 447">
            <a:extLst>
              <a:ext uri="{FF2B5EF4-FFF2-40B4-BE49-F238E27FC236}">
                <a16:creationId xmlns:a16="http://schemas.microsoft.com/office/drawing/2014/main" id="{0097D703-3C6E-E6F1-EF38-05BBF1D1B13F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7" name="Ellipse 486">
            <a:extLst>
              <a:ext uri="{FF2B5EF4-FFF2-40B4-BE49-F238E27FC236}">
                <a16:creationId xmlns:a16="http://schemas.microsoft.com/office/drawing/2014/main" id="{9AE4920C-0183-93DF-0D51-FCD0DF407D51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88" name="Ellipse 487">
            <a:extLst>
              <a:ext uri="{FF2B5EF4-FFF2-40B4-BE49-F238E27FC236}">
                <a16:creationId xmlns:a16="http://schemas.microsoft.com/office/drawing/2014/main" id="{1593AD50-302F-B251-22AB-6A4D1F7D8C2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93919BC2-3DE6-FF55-530D-9017063D290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4CD98E3A-530F-9DCA-EF2F-39F2B806817B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8" name="Ellipse 537">
            <a:extLst>
              <a:ext uri="{FF2B5EF4-FFF2-40B4-BE49-F238E27FC236}">
                <a16:creationId xmlns:a16="http://schemas.microsoft.com/office/drawing/2014/main" id="{1FB9D08B-8314-E7E8-2D4B-E5A0784644D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55" name="Ellipse 554">
            <a:extLst>
              <a:ext uri="{FF2B5EF4-FFF2-40B4-BE49-F238E27FC236}">
                <a16:creationId xmlns:a16="http://schemas.microsoft.com/office/drawing/2014/main" id="{CC558C0E-D87C-FC66-959F-BE7C465B2AE3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6" name="Ellipse 555">
            <a:extLst>
              <a:ext uri="{FF2B5EF4-FFF2-40B4-BE49-F238E27FC236}">
                <a16:creationId xmlns:a16="http://schemas.microsoft.com/office/drawing/2014/main" id="{BDC56B2D-A199-4E5C-48A6-20DFC7D7161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7" name="Ellipse 556">
            <a:extLst>
              <a:ext uri="{FF2B5EF4-FFF2-40B4-BE49-F238E27FC236}">
                <a16:creationId xmlns:a16="http://schemas.microsoft.com/office/drawing/2014/main" id="{3C9EBD30-083A-B157-B3DE-AD93FC32A113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8" name="Ellipse 557">
            <a:extLst>
              <a:ext uri="{FF2B5EF4-FFF2-40B4-BE49-F238E27FC236}">
                <a16:creationId xmlns:a16="http://schemas.microsoft.com/office/drawing/2014/main" id="{3179661A-DC8C-2983-23B5-38C55FE6DA0B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9" name="Ellipse 558">
            <a:extLst>
              <a:ext uri="{FF2B5EF4-FFF2-40B4-BE49-F238E27FC236}">
                <a16:creationId xmlns:a16="http://schemas.microsoft.com/office/drawing/2014/main" id="{887CF191-A927-350C-E477-CA011151A295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0" name="Ellipse 559">
            <a:extLst>
              <a:ext uri="{FF2B5EF4-FFF2-40B4-BE49-F238E27FC236}">
                <a16:creationId xmlns:a16="http://schemas.microsoft.com/office/drawing/2014/main" id="{943EC49D-A264-C8FB-7098-205C4B147BD1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39F8E25E-8B6A-B104-1241-9314081721F7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45E78466-D35F-254D-C8F4-0AEAAEF5439D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EF9A6819-7AF5-975A-1B27-20EEF6F46F92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89752C28-A30B-F11A-BDE5-21CFB532CC78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680AAEFB-9189-45D0-194F-967148924075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A86A548B-B2D3-E65F-3D5A-56500AC2AE89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14687FDC-BA6D-CC29-44FA-2429121DDD6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568" name="Ellipse 567">
            <a:extLst>
              <a:ext uri="{FF2B5EF4-FFF2-40B4-BE49-F238E27FC236}">
                <a16:creationId xmlns:a16="http://schemas.microsoft.com/office/drawing/2014/main" id="{BF50BB60-8658-D732-A26F-F4C6F7689818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69" name="Ellipse 568">
            <a:extLst>
              <a:ext uri="{FF2B5EF4-FFF2-40B4-BE49-F238E27FC236}">
                <a16:creationId xmlns:a16="http://schemas.microsoft.com/office/drawing/2014/main" id="{55A183A4-C8F9-CC16-503A-37C42C920F9A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0" name="Ellipse 569">
            <a:extLst>
              <a:ext uri="{FF2B5EF4-FFF2-40B4-BE49-F238E27FC236}">
                <a16:creationId xmlns:a16="http://schemas.microsoft.com/office/drawing/2014/main" id="{372EECF9-8FD7-2757-2080-1667E8474805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DF935512-9031-E0F6-75E0-1CEABE729436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572" name="Ellipse 571">
            <a:extLst>
              <a:ext uri="{FF2B5EF4-FFF2-40B4-BE49-F238E27FC236}">
                <a16:creationId xmlns:a16="http://schemas.microsoft.com/office/drawing/2014/main" id="{F5C94AD2-5B1E-C031-61EB-995C0FC27B82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C642F3D1-A5F7-3616-CDE9-D8F08D2BC69F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84380D3C-8BDE-934D-639E-CBED7903A5E7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575" name="Ellipse 574">
            <a:extLst>
              <a:ext uri="{FF2B5EF4-FFF2-40B4-BE49-F238E27FC236}">
                <a16:creationId xmlns:a16="http://schemas.microsoft.com/office/drawing/2014/main" id="{D52E05BC-54D8-6BCB-8C01-0CBCF38CD52E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76" name="Rectangle 575">
            <a:extLst>
              <a:ext uri="{FF2B5EF4-FFF2-40B4-BE49-F238E27FC236}">
                <a16:creationId xmlns:a16="http://schemas.microsoft.com/office/drawing/2014/main" id="{4D671CAE-EF32-5724-1F10-A76E57D60E44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E085F020-FA5B-34EC-DBB8-E88848F19C5A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3D7C2AD4-8AB3-D7BF-54BC-5B39430AD874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5545D950-5D2B-2273-AAE1-BC2CF5D9B4FD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580" name="Ellipse 579">
            <a:extLst>
              <a:ext uri="{FF2B5EF4-FFF2-40B4-BE49-F238E27FC236}">
                <a16:creationId xmlns:a16="http://schemas.microsoft.com/office/drawing/2014/main" id="{FAAF8DB4-DD73-C647-F9E4-C37BA2AEFD4F}"/>
              </a:ext>
            </a:extLst>
          </p:cNvPr>
          <p:cNvSpPr/>
          <p:nvPr/>
        </p:nvSpPr>
        <p:spPr>
          <a:xfrm rot="3509904">
            <a:off x="7123586" y="10669"/>
            <a:ext cx="307969" cy="825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1" name="Ellipse 580">
            <a:extLst>
              <a:ext uri="{FF2B5EF4-FFF2-40B4-BE49-F238E27FC236}">
                <a16:creationId xmlns:a16="http://schemas.microsoft.com/office/drawing/2014/main" id="{AE27A21D-A743-088E-740F-409EEEED58E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2" name="Ellipse 581">
            <a:extLst>
              <a:ext uri="{FF2B5EF4-FFF2-40B4-BE49-F238E27FC236}">
                <a16:creationId xmlns:a16="http://schemas.microsoft.com/office/drawing/2014/main" id="{72B76601-13B5-0CC1-15C5-967B0D84CE5C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83" name="Ellipse 582">
            <a:extLst>
              <a:ext uri="{FF2B5EF4-FFF2-40B4-BE49-F238E27FC236}">
                <a16:creationId xmlns:a16="http://schemas.microsoft.com/office/drawing/2014/main" id="{9E32C0B7-E464-CFFC-BF03-ADDCAA381F62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4" name="Ellipse 583">
            <a:extLst>
              <a:ext uri="{FF2B5EF4-FFF2-40B4-BE49-F238E27FC236}">
                <a16:creationId xmlns:a16="http://schemas.microsoft.com/office/drawing/2014/main" id="{BDBE3E0F-82F6-2025-CC9A-124EFEF04C92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85" name="Ellipse 584">
            <a:extLst>
              <a:ext uri="{FF2B5EF4-FFF2-40B4-BE49-F238E27FC236}">
                <a16:creationId xmlns:a16="http://schemas.microsoft.com/office/drawing/2014/main" id="{1675D553-C220-D675-DF14-668B4DAF5097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6" name="Ellipse 585">
            <a:extLst>
              <a:ext uri="{FF2B5EF4-FFF2-40B4-BE49-F238E27FC236}">
                <a16:creationId xmlns:a16="http://schemas.microsoft.com/office/drawing/2014/main" id="{550E643D-8D28-967C-0A73-E67DFEA2E398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88" name="Ellipse 587">
            <a:extLst>
              <a:ext uri="{FF2B5EF4-FFF2-40B4-BE49-F238E27FC236}">
                <a16:creationId xmlns:a16="http://schemas.microsoft.com/office/drawing/2014/main" id="{1E420392-AF8D-E301-71F1-1CEBA7E6E84D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89" name="Ellipse 588">
            <a:extLst>
              <a:ext uri="{FF2B5EF4-FFF2-40B4-BE49-F238E27FC236}">
                <a16:creationId xmlns:a16="http://schemas.microsoft.com/office/drawing/2014/main" id="{5DEF867E-FF2D-BDC2-42FE-1D1A8E2253E4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0" name="Ellipse 589">
            <a:extLst>
              <a:ext uri="{FF2B5EF4-FFF2-40B4-BE49-F238E27FC236}">
                <a16:creationId xmlns:a16="http://schemas.microsoft.com/office/drawing/2014/main" id="{DDFF75B7-F6E4-E16E-DB50-E5A413CB5DA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1" name="Ellipse 590">
            <a:extLst>
              <a:ext uri="{FF2B5EF4-FFF2-40B4-BE49-F238E27FC236}">
                <a16:creationId xmlns:a16="http://schemas.microsoft.com/office/drawing/2014/main" id="{CC886B5B-B625-FA13-D190-A223793C7FA1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2" name="Ellipse 591">
            <a:extLst>
              <a:ext uri="{FF2B5EF4-FFF2-40B4-BE49-F238E27FC236}">
                <a16:creationId xmlns:a16="http://schemas.microsoft.com/office/drawing/2014/main" id="{92D1DF15-C79C-B9EB-D6CD-D4B78C72CEF4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1" name="Rectangle 600">
            <a:extLst>
              <a:ext uri="{FF2B5EF4-FFF2-40B4-BE49-F238E27FC236}">
                <a16:creationId xmlns:a16="http://schemas.microsoft.com/office/drawing/2014/main" id="{32F57915-6638-C3E3-A7D6-221EC3EAC188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0C9BA91C-43F8-F3A1-685C-9CB2F50D62AD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13D51FB3-017A-6725-151C-728AE4E5023A}"/>
              </a:ext>
            </a:extLst>
          </p:cNvPr>
          <p:cNvSpPr/>
          <p:nvPr/>
        </p:nvSpPr>
        <p:spPr>
          <a:xfrm>
            <a:off x="71305" y="93049"/>
            <a:ext cx="5130181" cy="6017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1812-1815 : … En Orient, Empire ottoman et Perse vaincus par la Russie, doivent céder la Bessarabie et l’Azerbaïdjan et se rapprochent de la GB</a:t>
            </a:r>
          </a:p>
          <a:p>
            <a:endParaRPr lang="fr-FR" sz="1700" dirty="0"/>
          </a:p>
          <a:p>
            <a:r>
              <a:rPr lang="fr-FR" sz="1700" dirty="0"/>
              <a:t>*Mai 1812 : Victoire russe contre l’Empire ottoman</a:t>
            </a:r>
          </a:p>
          <a:p>
            <a:r>
              <a:rPr lang="fr-FR" sz="1700" dirty="0"/>
              <a:t>Et traité de Bucarest avec le sultan </a:t>
            </a:r>
            <a:r>
              <a:rPr lang="fr-FR" sz="1700" u="sng" dirty="0"/>
              <a:t>Mahmoud II</a:t>
            </a:r>
            <a:r>
              <a:rPr lang="fr-FR" sz="1700" dirty="0"/>
              <a:t> (1808) Annexion de la Bessarabie</a:t>
            </a:r>
          </a:p>
          <a:p>
            <a:r>
              <a:rPr lang="fr-FR" sz="1700" dirty="0"/>
              <a:t>NB : 1815-17 : Serbie, principauté autonome</a:t>
            </a:r>
          </a:p>
          <a:p>
            <a:endParaRPr lang="fr-FR" sz="1700" dirty="0"/>
          </a:p>
          <a:p>
            <a:r>
              <a:rPr lang="fr-FR" sz="1700" dirty="0"/>
              <a:t>*Oct. 1813 : Victoire russe contre la Perse</a:t>
            </a:r>
          </a:p>
          <a:p>
            <a:r>
              <a:rPr lang="fr-FR" sz="1700" dirty="0"/>
              <a:t>Et traité de Gulistan avec le chah </a:t>
            </a:r>
            <a:r>
              <a:rPr lang="fr-FR" sz="1700" u="sng" dirty="0"/>
              <a:t>Fath Ali</a:t>
            </a:r>
            <a:r>
              <a:rPr lang="fr-FR" sz="1700" dirty="0"/>
              <a:t> (1797)</a:t>
            </a:r>
          </a:p>
          <a:p>
            <a:r>
              <a:rPr lang="fr-FR" sz="1600" dirty="0"/>
              <a:t>NB : Oct. 1813 : A Leipzig, défaite décisive de Napoléon</a:t>
            </a:r>
          </a:p>
          <a:p>
            <a:r>
              <a:rPr lang="fr-FR" sz="1600" dirty="0"/>
              <a:t>Fév. 1814 : Wellington traverse les Pyrénées</a:t>
            </a:r>
          </a:p>
          <a:p>
            <a:r>
              <a:rPr lang="fr-FR" sz="1600" dirty="0"/>
              <a:t>1814-15 : La France envahie et fin du 1</a:t>
            </a:r>
            <a:r>
              <a:rPr lang="fr-FR" sz="1600" baseline="30000" dirty="0"/>
              <a:t>er</a:t>
            </a:r>
            <a:r>
              <a:rPr lang="fr-FR" sz="1600" dirty="0"/>
              <a:t> Empire</a:t>
            </a:r>
          </a:p>
          <a:p>
            <a:endParaRPr lang="fr-FR" sz="1700" dirty="0"/>
          </a:p>
          <a:p>
            <a:r>
              <a:rPr lang="fr-FR" sz="1700" dirty="0"/>
              <a:t>*Annexion de L’Azerbaïdjan actuel jusqu’au fleuve Araxe Toutefois, la Perse conserve L’Arménie d’Erevan</a:t>
            </a:r>
          </a:p>
          <a:p>
            <a:endParaRPr lang="fr-FR" sz="1700" dirty="0"/>
          </a:p>
          <a:p>
            <a:r>
              <a:rPr lang="fr-FR" sz="1700" dirty="0"/>
              <a:t>Conséquence majeure…</a:t>
            </a:r>
          </a:p>
          <a:p>
            <a:r>
              <a:rPr lang="fr-FR" sz="1700" dirty="0"/>
              <a:t>*1813-15 : Pendant qu’en Europe, les monarchies Mettent fin à l’Empire français…</a:t>
            </a:r>
          </a:p>
          <a:p>
            <a:endParaRPr lang="fr-FR" sz="1700" dirty="0"/>
          </a:p>
          <a:p>
            <a:r>
              <a:rPr lang="fr-FR" sz="1700" dirty="0"/>
              <a:t>*En Orient…</a:t>
            </a:r>
          </a:p>
        </p:txBody>
      </p:sp>
      <p:sp>
        <p:nvSpPr>
          <p:cNvPr id="606" name="Ellipse 605">
            <a:extLst>
              <a:ext uri="{FF2B5EF4-FFF2-40B4-BE49-F238E27FC236}">
                <a16:creationId xmlns:a16="http://schemas.microsoft.com/office/drawing/2014/main" id="{CC61F770-8985-3686-54C6-A3522E12E6C8}"/>
              </a:ext>
            </a:extLst>
          </p:cNvPr>
          <p:cNvSpPr/>
          <p:nvPr/>
        </p:nvSpPr>
        <p:spPr>
          <a:xfrm>
            <a:off x="2558176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BECB181F-B6AE-EA33-7F7C-A9CE9E9FD78F}"/>
              </a:ext>
            </a:extLst>
          </p:cNvPr>
          <p:cNvSpPr/>
          <p:nvPr/>
        </p:nvSpPr>
        <p:spPr>
          <a:xfrm>
            <a:off x="4166831" y="189512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09" name="Ellipse 608">
            <a:extLst>
              <a:ext uri="{FF2B5EF4-FFF2-40B4-BE49-F238E27FC236}">
                <a16:creationId xmlns:a16="http://schemas.microsoft.com/office/drawing/2014/main" id="{64BA9DEB-0D15-9770-8876-7F1AFFB5BCC5}"/>
              </a:ext>
            </a:extLst>
          </p:cNvPr>
          <p:cNvSpPr/>
          <p:nvPr/>
        </p:nvSpPr>
        <p:spPr>
          <a:xfrm>
            <a:off x="8178682" y="237475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0" name="Ellipse 609">
            <a:extLst>
              <a:ext uri="{FF2B5EF4-FFF2-40B4-BE49-F238E27FC236}">
                <a16:creationId xmlns:a16="http://schemas.microsoft.com/office/drawing/2014/main" id="{CF875479-EF47-A0E4-C0CF-D9B610B12214}"/>
              </a:ext>
            </a:extLst>
          </p:cNvPr>
          <p:cNvSpPr/>
          <p:nvPr/>
        </p:nvSpPr>
        <p:spPr>
          <a:xfrm>
            <a:off x="1938974" y="371747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1" name="Ellipse 610">
            <a:extLst>
              <a:ext uri="{FF2B5EF4-FFF2-40B4-BE49-F238E27FC236}">
                <a16:creationId xmlns:a16="http://schemas.microsoft.com/office/drawing/2014/main" id="{F12FE534-C3D7-F779-C218-47037911DC1B}"/>
              </a:ext>
            </a:extLst>
          </p:cNvPr>
          <p:cNvSpPr/>
          <p:nvPr/>
        </p:nvSpPr>
        <p:spPr>
          <a:xfrm>
            <a:off x="7962592" y="23469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2" name="Ellipse 611">
            <a:extLst>
              <a:ext uri="{FF2B5EF4-FFF2-40B4-BE49-F238E27FC236}">
                <a16:creationId xmlns:a16="http://schemas.microsoft.com/office/drawing/2014/main" id="{7C60FCC4-52D2-A66A-A74F-0E0D5A9FF363}"/>
              </a:ext>
            </a:extLst>
          </p:cNvPr>
          <p:cNvSpPr/>
          <p:nvPr/>
        </p:nvSpPr>
        <p:spPr>
          <a:xfrm>
            <a:off x="4393515" y="4219081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1" name="Ellipse 450">
            <a:extLst>
              <a:ext uri="{FF2B5EF4-FFF2-40B4-BE49-F238E27FC236}">
                <a16:creationId xmlns:a16="http://schemas.microsoft.com/office/drawing/2014/main" id="{0613847F-6FBA-F758-722B-C81850296940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2" name="Ellipse 451">
            <a:extLst>
              <a:ext uri="{FF2B5EF4-FFF2-40B4-BE49-F238E27FC236}">
                <a16:creationId xmlns:a16="http://schemas.microsoft.com/office/drawing/2014/main" id="{55B4474E-0550-778E-F150-344AAEA13074}"/>
              </a:ext>
            </a:extLst>
          </p:cNvPr>
          <p:cNvSpPr/>
          <p:nvPr/>
        </p:nvSpPr>
        <p:spPr>
          <a:xfrm>
            <a:off x="5451207" y="95817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53" name="Ellipse 452">
            <a:extLst>
              <a:ext uri="{FF2B5EF4-FFF2-40B4-BE49-F238E27FC236}">
                <a16:creationId xmlns:a16="http://schemas.microsoft.com/office/drawing/2014/main" id="{99F3C273-47FF-F43B-FAAB-6F780D2B3C30}"/>
              </a:ext>
            </a:extLst>
          </p:cNvPr>
          <p:cNvSpPr/>
          <p:nvPr/>
        </p:nvSpPr>
        <p:spPr>
          <a:xfrm>
            <a:off x="5155776" y="77233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633B637B-9D7C-3119-9CE2-C67D805A3F3D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55" name="Ellipse 454">
            <a:extLst>
              <a:ext uri="{FF2B5EF4-FFF2-40B4-BE49-F238E27FC236}">
                <a16:creationId xmlns:a16="http://schemas.microsoft.com/office/drawing/2014/main" id="{28714E35-A70D-65D8-BBD9-FC17A4109248}"/>
              </a:ext>
            </a:extLst>
          </p:cNvPr>
          <p:cNvSpPr/>
          <p:nvPr/>
        </p:nvSpPr>
        <p:spPr>
          <a:xfrm>
            <a:off x="6731346" y="416805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56" name="Ellipse 455">
            <a:extLst>
              <a:ext uri="{FF2B5EF4-FFF2-40B4-BE49-F238E27FC236}">
                <a16:creationId xmlns:a16="http://schemas.microsoft.com/office/drawing/2014/main" id="{C247C36A-9B01-6E39-2BA4-6106DE87FD79}"/>
              </a:ext>
            </a:extLst>
          </p:cNvPr>
          <p:cNvSpPr/>
          <p:nvPr/>
        </p:nvSpPr>
        <p:spPr>
          <a:xfrm>
            <a:off x="7947675" y="217222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pic>
        <p:nvPicPr>
          <p:cNvPr id="457" name="Image 456">
            <a:extLst>
              <a:ext uri="{FF2B5EF4-FFF2-40B4-BE49-F238E27FC236}">
                <a16:creationId xmlns:a16="http://schemas.microsoft.com/office/drawing/2014/main" id="{19614210-77FF-08E6-B07D-AA9B9DFC5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676" r="3128" b="3228"/>
          <a:stretch/>
        </p:blipFill>
        <p:spPr bwMode="auto">
          <a:xfrm>
            <a:off x="7770241" y="2597489"/>
            <a:ext cx="4295037" cy="41489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59" name="Ellipse 458">
            <a:extLst>
              <a:ext uri="{FF2B5EF4-FFF2-40B4-BE49-F238E27FC236}">
                <a16:creationId xmlns:a16="http://schemas.microsoft.com/office/drawing/2014/main" id="{122EB103-A7C9-F3A6-3F80-7768731A7915}"/>
              </a:ext>
            </a:extLst>
          </p:cNvPr>
          <p:cNvSpPr/>
          <p:nvPr/>
        </p:nvSpPr>
        <p:spPr>
          <a:xfrm>
            <a:off x="9208252" y="4241190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5CCC8DB2-BD16-16DD-280F-B98829774515}"/>
              </a:ext>
            </a:extLst>
          </p:cNvPr>
          <p:cNvSpPr/>
          <p:nvPr/>
        </p:nvSpPr>
        <p:spPr>
          <a:xfrm>
            <a:off x="9636472" y="372929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61" name="Ellipse 460">
            <a:extLst>
              <a:ext uri="{FF2B5EF4-FFF2-40B4-BE49-F238E27FC236}">
                <a16:creationId xmlns:a16="http://schemas.microsoft.com/office/drawing/2014/main" id="{54A7F7D3-8A01-7FE9-2D66-C8A446234B7D}"/>
              </a:ext>
            </a:extLst>
          </p:cNvPr>
          <p:cNvSpPr/>
          <p:nvPr/>
        </p:nvSpPr>
        <p:spPr>
          <a:xfrm>
            <a:off x="9880144" y="409072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65" name="Ellipse 464">
            <a:extLst>
              <a:ext uri="{FF2B5EF4-FFF2-40B4-BE49-F238E27FC236}">
                <a16:creationId xmlns:a16="http://schemas.microsoft.com/office/drawing/2014/main" id="{CC00853F-670A-9ADA-AB7F-91F0473395F0}"/>
              </a:ext>
            </a:extLst>
          </p:cNvPr>
          <p:cNvSpPr/>
          <p:nvPr/>
        </p:nvSpPr>
        <p:spPr>
          <a:xfrm>
            <a:off x="10320044" y="293707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6" name="Ellipse 465">
            <a:extLst>
              <a:ext uri="{FF2B5EF4-FFF2-40B4-BE49-F238E27FC236}">
                <a16:creationId xmlns:a16="http://schemas.microsoft.com/office/drawing/2014/main" id="{08DAD316-84C3-33A9-413C-A7774ADA29FD}"/>
              </a:ext>
            </a:extLst>
          </p:cNvPr>
          <p:cNvSpPr/>
          <p:nvPr/>
        </p:nvSpPr>
        <p:spPr>
          <a:xfrm>
            <a:off x="10395200" y="436527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67" name="Ellipse 466">
            <a:extLst>
              <a:ext uri="{FF2B5EF4-FFF2-40B4-BE49-F238E27FC236}">
                <a16:creationId xmlns:a16="http://schemas.microsoft.com/office/drawing/2014/main" id="{9425FB2A-8395-CEF3-1AA0-B16D60D2EDCB}"/>
              </a:ext>
            </a:extLst>
          </p:cNvPr>
          <p:cNvSpPr/>
          <p:nvPr/>
        </p:nvSpPr>
        <p:spPr>
          <a:xfrm>
            <a:off x="10665991" y="4476056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68" name="Connecteur droit avec flèche 467">
            <a:extLst>
              <a:ext uri="{FF2B5EF4-FFF2-40B4-BE49-F238E27FC236}">
                <a16:creationId xmlns:a16="http://schemas.microsoft.com/office/drawing/2014/main" id="{605C397D-27C3-7262-DCB0-D78856F077E0}"/>
              </a:ext>
            </a:extLst>
          </p:cNvPr>
          <p:cNvCxnSpPr>
            <a:cxnSpLocks/>
          </p:cNvCxnSpPr>
          <p:nvPr/>
        </p:nvCxnSpPr>
        <p:spPr>
          <a:xfrm flipH="1">
            <a:off x="11629480" y="3295101"/>
            <a:ext cx="357871" cy="1145702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Ellipse 468">
            <a:extLst>
              <a:ext uri="{FF2B5EF4-FFF2-40B4-BE49-F238E27FC236}">
                <a16:creationId xmlns:a16="http://schemas.microsoft.com/office/drawing/2014/main" id="{356FBEE9-A4FA-8817-0EE7-EF84DF46BDD5}"/>
              </a:ext>
            </a:extLst>
          </p:cNvPr>
          <p:cNvSpPr/>
          <p:nvPr/>
        </p:nvSpPr>
        <p:spPr>
          <a:xfrm>
            <a:off x="11610502" y="501700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70" name="Ellipse 469">
            <a:extLst>
              <a:ext uri="{FF2B5EF4-FFF2-40B4-BE49-F238E27FC236}">
                <a16:creationId xmlns:a16="http://schemas.microsoft.com/office/drawing/2014/main" id="{42E45B49-7C2B-A44C-6DF0-5F1513955D4E}"/>
              </a:ext>
            </a:extLst>
          </p:cNvPr>
          <p:cNvSpPr/>
          <p:nvPr/>
        </p:nvSpPr>
        <p:spPr>
          <a:xfrm>
            <a:off x="11491701" y="444080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D0B9E88E-12F8-7709-4F85-19F50224AF62}"/>
              </a:ext>
            </a:extLst>
          </p:cNvPr>
          <p:cNvSpPr/>
          <p:nvPr/>
        </p:nvSpPr>
        <p:spPr>
          <a:xfrm>
            <a:off x="10823730" y="477964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75771F6B-81F3-7C6A-DAA6-CFD6198ABFAF}"/>
              </a:ext>
            </a:extLst>
          </p:cNvPr>
          <p:cNvSpPr/>
          <p:nvPr/>
        </p:nvSpPr>
        <p:spPr>
          <a:xfrm>
            <a:off x="10769875" y="2765361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473" name="Connecteur droit avec flèche 472">
            <a:extLst>
              <a:ext uri="{FF2B5EF4-FFF2-40B4-BE49-F238E27FC236}">
                <a16:creationId xmlns:a16="http://schemas.microsoft.com/office/drawing/2014/main" id="{957AA6F2-DE83-5354-18E0-4BAF3F446ACF}"/>
              </a:ext>
            </a:extLst>
          </p:cNvPr>
          <p:cNvCxnSpPr>
            <a:cxnSpLocks/>
          </p:cNvCxnSpPr>
          <p:nvPr/>
        </p:nvCxnSpPr>
        <p:spPr>
          <a:xfrm flipH="1" flipV="1">
            <a:off x="11045433" y="2892226"/>
            <a:ext cx="926362" cy="382176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Connecteur droit avec flèche 475">
            <a:extLst>
              <a:ext uri="{FF2B5EF4-FFF2-40B4-BE49-F238E27FC236}">
                <a16:creationId xmlns:a16="http://schemas.microsoft.com/office/drawing/2014/main" id="{99128FEF-B1A8-9609-ED5F-F18F7B28ECB8}"/>
              </a:ext>
            </a:extLst>
          </p:cNvPr>
          <p:cNvCxnSpPr>
            <a:cxnSpLocks/>
          </p:cNvCxnSpPr>
          <p:nvPr/>
        </p:nvCxnSpPr>
        <p:spPr>
          <a:xfrm flipV="1">
            <a:off x="8138160" y="5160242"/>
            <a:ext cx="394708" cy="204238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" name="Ellipse 476">
            <a:extLst>
              <a:ext uri="{FF2B5EF4-FFF2-40B4-BE49-F238E27FC236}">
                <a16:creationId xmlns:a16="http://schemas.microsoft.com/office/drawing/2014/main" id="{8E839B26-D9E1-1460-7E93-601334D60E56}"/>
              </a:ext>
            </a:extLst>
          </p:cNvPr>
          <p:cNvSpPr/>
          <p:nvPr/>
        </p:nvSpPr>
        <p:spPr>
          <a:xfrm>
            <a:off x="9969505" y="344296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59E49067-7D94-CDE4-7B29-B2523CE1AB73}"/>
              </a:ext>
            </a:extLst>
          </p:cNvPr>
          <p:cNvSpPr/>
          <p:nvPr/>
        </p:nvSpPr>
        <p:spPr>
          <a:xfrm>
            <a:off x="7793218" y="2615367"/>
            <a:ext cx="1234251" cy="27686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1812-1815</a:t>
            </a:r>
          </a:p>
        </p:txBody>
      </p:sp>
      <p:cxnSp>
        <p:nvCxnSpPr>
          <p:cNvPr id="479" name="Connecteur droit avec flèche 478">
            <a:extLst>
              <a:ext uri="{FF2B5EF4-FFF2-40B4-BE49-F238E27FC236}">
                <a16:creationId xmlns:a16="http://schemas.microsoft.com/office/drawing/2014/main" id="{C55F1E1F-0E6E-8E6A-688B-9F3152BF2AF3}"/>
              </a:ext>
            </a:extLst>
          </p:cNvPr>
          <p:cNvCxnSpPr>
            <a:cxnSpLocks/>
            <a:endCxn id="459" idx="3"/>
          </p:cNvCxnSpPr>
          <p:nvPr/>
        </p:nvCxnSpPr>
        <p:spPr>
          <a:xfrm flipV="1">
            <a:off x="8768071" y="4457761"/>
            <a:ext cx="480536" cy="612774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Ellipse 481">
            <a:extLst>
              <a:ext uri="{FF2B5EF4-FFF2-40B4-BE49-F238E27FC236}">
                <a16:creationId xmlns:a16="http://schemas.microsoft.com/office/drawing/2014/main" id="{2DC247BF-B5B5-D46C-3AEF-B9D9BC446DBB}"/>
              </a:ext>
            </a:extLst>
          </p:cNvPr>
          <p:cNvSpPr/>
          <p:nvPr/>
        </p:nvSpPr>
        <p:spPr>
          <a:xfrm>
            <a:off x="8532868" y="503337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483" name="Connecteur droit avec flèche 482">
            <a:extLst>
              <a:ext uri="{FF2B5EF4-FFF2-40B4-BE49-F238E27FC236}">
                <a16:creationId xmlns:a16="http://schemas.microsoft.com/office/drawing/2014/main" id="{813A6AD9-687D-B52A-1E35-D6A68253C9A9}"/>
              </a:ext>
            </a:extLst>
          </p:cNvPr>
          <p:cNvCxnSpPr>
            <a:cxnSpLocks/>
          </p:cNvCxnSpPr>
          <p:nvPr/>
        </p:nvCxnSpPr>
        <p:spPr>
          <a:xfrm flipH="1">
            <a:off x="10441149" y="3295101"/>
            <a:ext cx="1506553" cy="599327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Ellipse 488">
            <a:extLst>
              <a:ext uri="{FF2B5EF4-FFF2-40B4-BE49-F238E27FC236}">
                <a16:creationId xmlns:a16="http://schemas.microsoft.com/office/drawing/2014/main" id="{F149DD79-8CD7-49F1-C9F5-1FF46F8FBA0C}"/>
              </a:ext>
            </a:extLst>
          </p:cNvPr>
          <p:cNvSpPr/>
          <p:nvPr/>
        </p:nvSpPr>
        <p:spPr>
          <a:xfrm>
            <a:off x="11848027" y="315540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490" name="Connecteur droit avec flèche 489">
            <a:extLst>
              <a:ext uri="{FF2B5EF4-FFF2-40B4-BE49-F238E27FC236}">
                <a16:creationId xmlns:a16="http://schemas.microsoft.com/office/drawing/2014/main" id="{E7173665-55A2-94AD-503A-3EBEB962F843}"/>
              </a:ext>
            </a:extLst>
          </p:cNvPr>
          <p:cNvCxnSpPr>
            <a:cxnSpLocks/>
            <a:endCxn id="459" idx="7"/>
          </p:cNvCxnSpPr>
          <p:nvPr/>
        </p:nvCxnSpPr>
        <p:spPr>
          <a:xfrm flipH="1">
            <a:off x="9443455" y="3804721"/>
            <a:ext cx="957339" cy="473627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Ellipse 498">
            <a:extLst>
              <a:ext uri="{FF2B5EF4-FFF2-40B4-BE49-F238E27FC236}">
                <a16:creationId xmlns:a16="http://schemas.microsoft.com/office/drawing/2014/main" id="{DD3C892D-0112-201C-4768-F2114521EA3F}"/>
              </a:ext>
            </a:extLst>
          </p:cNvPr>
          <p:cNvSpPr/>
          <p:nvPr/>
        </p:nvSpPr>
        <p:spPr>
          <a:xfrm>
            <a:off x="10165591" y="37675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500" name="Connecteur droit avec flèche 499">
            <a:extLst>
              <a:ext uri="{FF2B5EF4-FFF2-40B4-BE49-F238E27FC236}">
                <a16:creationId xmlns:a16="http://schemas.microsoft.com/office/drawing/2014/main" id="{0A280C9F-6F74-B3CC-2E39-867441141DBD}"/>
              </a:ext>
            </a:extLst>
          </p:cNvPr>
          <p:cNvCxnSpPr>
            <a:cxnSpLocks/>
            <a:stCxn id="466" idx="2"/>
            <a:endCxn id="459" idx="6"/>
          </p:cNvCxnSpPr>
          <p:nvPr/>
        </p:nvCxnSpPr>
        <p:spPr>
          <a:xfrm flipH="1" flipV="1">
            <a:off x="9483810" y="4368055"/>
            <a:ext cx="911390" cy="124087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Connecteur droit avec flèche 502">
            <a:extLst>
              <a:ext uri="{FF2B5EF4-FFF2-40B4-BE49-F238E27FC236}">
                <a16:creationId xmlns:a16="http://schemas.microsoft.com/office/drawing/2014/main" id="{F5BACF28-BF7B-9E59-459D-8E4D98B38051}"/>
              </a:ext>
            </a:extLst>
          </p:cNvPr>
          <p:cNvCxnSpPr>
            <a:cxnSpLocks/>
          </p:cNvCxnSpPr>
          <p:nvPr/>
        </p:nvCxnSpPr>
        <p:spPr>
          <a:xfrm flipH="1" flipV="1">
            <a:off x="10175580" y="4890501"/>
            <a:ext cx="199945" cy="398550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Connecteur droit avec flèche 506">
            <a:extLst>
              <a:ext uri="{FF2B5EF4-FFF2-40B4-BE49-F238E27FC236}">
                <a16:creationId xmlns:a16="http://schemas.microsoft.com/office/drawing/2014/main" id="{10720043-3225-53E7-D596-92D826435430}"/>
              </a:ext>
            </a:extLst>
          </p:cNvPr>
          <p:cNvCxnSpPr>
            <a:cxnSpLocks/>
            <a:endCxn id="459" idx="5"/>
          </p:cNvCxnSpPr>
          <p:nvPr/>
        </p:nvCxnSpPr>
        <p:spPr>
          <a:xfrm flipH="1" flipV="1">
            <a:off x="9443455" y="4457761"/>
            <a:ext cx="537277" cy="253327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Ellipse 509">
            <a:extLst>
              <a:ext uri="{FF2B5EF4-FFF2-40B4-BE49-F238E27FC236}">
                <a16:creationId xmlns:a16="http://schemas.microsoft.com/office/drawing/2014/main" id="{B103815D-58E5-3B94-95CA-6EFFDC29FB7F}"/>
              </a:ext>
            </a:extLst>
          </p:cNvPr>
          <p:cNvSpPr/>
          <p:nvPr/>
        </p:nvSpPr>
        <p:spPr>
          <a:xfrm>
            <a:off x="9940377" y="46739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11" name="Ellipse 510">
            <a:extLst>
              <a:ext uri="{FF2B5EF4-FFF2-40B4-BE49-F238E27FC236}">
                <a16:creationId xmlns:a16="http://schemas.microsoft.com/office/drawing/2014/main" id="{823586F3-08A1-BF63-5C0F-BCF2733CFEC2}"/>
              </a:ext>
            </a:extLst>
          </p:cNvPr>
          <p:cNvSpPr/>
          <p:nvPr/>
        </p:nvSpPr>
        <p:spPr>
          <a:xfrm>
            <a:off x="10335170" y="525189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512" name="Connecteur droit avec flèche 511">
            <a:extLst>
              <a:ext uri="{FF2B5EF4-FFF2-40B4-BE49-F238E27FC236}">
                <a16:creationId xmlns:a16="http://schemas.microsoft.com/office/drawing/2014/main" id="{9448BB61-88CD-0D48-5618-853077BC5F5C}"/>
              </a:ext>
            </a:extLst>
          </p:cNvPr>
          <p:cNvCxnSpPr>
            <a:cxnSpLocks/>
            <a:endCxn id="459" idx="0"/>
          </p:cNvCxnSpPr>
          <p:nvPr/>
        </p:nvCxnSpPr>
        <p:spPr>
          <a:xfrm>
            <a:off x="9246349" y="3879495"/>
            <a:ext cx="99682" cy="361695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Ellipse 515">
            <a:extLst>
              <a:ext uri="{FF2B5EF4-FFF2-40B4-BE49-F238E27FC236}">
                <a16:creationId xmlns:a16="http://schemas.microsoft.com/office/drawing/2014/main" id="{B1CECADF-E05F-CC88-C453-0B268F001B78}"/>
              </a:ext>
            </a:extLst>
          </p:cNvPr>
          <p:cNvSpPr/>
          <p:nvPr/>
        </p:nvSpPr>
        <p:spPr>
          <a:xfrm>
            <a:off x="9108570" y="37948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6656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90E4E-406D-D0A5-7477-106A8104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84629D-97FC-BB7A-A29E-7F2594A6D1EB}"/>
              </a:ext>
            </a:extLst>
          </p:cNvPr>
          <p:cNvSpPr/>
          <p:nvPr/>
        </p:nvSpPr>
        <p:spPr>
          <a:xfrm>
            <a:off x="71305" y="93049"/>
            <a:ext cx="4845036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1812-1815 : … En Orient, Empire ottoman et Perse vaincus par la Russie, doivent céder la Bessarabie et l’Azerbaïdjan et se rapprochent de la GB</a:t>
            </a:r>
          </a:p>
          <a:p>
            <a:endParaRPr lang="fr-FR" sz="1600" dirty="0"/>
          </a:p>
          <a:p>
            <a:r>
              <a:rPr lang="fr-FR" sz="1600" dirty="0"/>
              <a:t>*Pour l’Empire ottoman et la Perse…</a:t>
            </a:r>
          </a:p>
          <a:p>
            <a:endParaRPr lang="fr-FR" sz="1600" dirty="0"/>
          </a:p>
          <a:p>
            <a:r>
              <a:rPr lang="fr-FR" sz="1600" dirty="0"/>
              <a:t>*Après l’alliance française de 1806-07</a:t>
            </a:r>
          </a:p>
          <a:p>
            <a:r>
              <a:rPr lang="fr-FR" sz="1600" dirty="0"/>
              <a:t>Rapidement défectueuse…</a:t>
            </a:r>
          </a:p>
          <a:p>
            <a:endParaRPr lang="fr-FR" sz="1600" dirty="0"/>
          </a:p>
          <a:p>
            <a:r>
              <a:rPr lang="fr-FR" sz="1600" dirty="0"/>
              <a:t>*1809 et 1814 : Contre l’ennemi russe vainqueur</a:t>
            </a:r>
          </a:p>
          <a:p>
            <a:r>
              <a:rPr lang="fr-FR" sz="1600" dirty="0"/>
              <a:t>Allié (1807) puis ennemi de la France (1812)</a:t>
            </a:r>
          </a:p>
          <a:p>
            <a:r>
              <a:rPr lang="fr-FR" sz="1600" dirty="0"/>
              <a:t>Empire ottoman et Perse se rapprochent</a:t>
            </a:r>
          </a:p>
          <a:p>
            <a:r>
              <a:rPr lang="fr-FR" sz="1600" dirty="0"/>
              <a:t>A nouveau, et pense-t-on définitivement, de la GB</a:t>
            </a:r>
          </a:p>
          <a:p>
            <a:endParaRPr lang="fr-FR" sz="1600" u="sng" dirty="0"/>
          </a:p>
          <a:p>
            <a:r>
              <a:rPr lang="fr-FR" sz="1600" dirty="0"/>
              <a:t>NB : Entrée en force </a:t>
            </a:r>
            <a:r>
              <a:rPr lang="fr-FR" sz="1600" u="sng" dirty="0"/>
              <a:t>durable</a:t>
            </a:r>
          </a:p>
          <a:p>
            <a:r>
              <a:rPr lang="fr-FR" sz="1600" dirty="0"/>
              <a:t>De la GB dans le golfe Persique</a:t>
            </a:r>
          </a:p>
          <a:p>
            <a:r>
              <a:rPr lang="fr-FR" sz="1600" dirty="0"/>
              <a:t>*1812 : A Bouchir, l’agent commercial de l’EIC</a:t>
            </a:r>
          </a:p>
          <a:p>
            <a:r>
              <a:rPr lang="fr-FR" sz="1600" dirty="0"/>
              <a:t>Est remplacé par un résident britannique</a:t>
            </a:r>
          </a:p>
          <a:p>
            <a:endParaRPr lang="fr-FR" sz="1600" dirty="0"/>
          </a:p>
          <a:p>
            <a:r>
              <a:rPr lang="fr-FR" sz="1600" dirty="0"/>
              <a:t>*Bilan : Evolution et fluctuations</a:t>
            </a:r>
          </a:p>
          <a:p>
            <a:r>
              <a:rPr lang="fr-FR" sz="1600" dirty="0"/>
              <a:t>En trois temps…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374D0B5-D8AF-EFEA-7402-07C42FA5B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BA4AA6F-E966-A538-1F3D-81387F6B35F0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B2D6079-F9AD-D386-1E0A-70CF5D02298D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4025536-9A0E-0D73-AD91-2CED392A7D8C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0CB6768-2BF0-7110-E610-3E6EB0C7EA2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0283AD1-8730-DEA8-0625-8A7A4BBDF77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94190B-687D-49FB-E73C-F4EEE1D0D14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F9940E-B02D-BDDC-375A-11A40079F53F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8776986-E0E3-375B-44AC-469A4472BFC8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66044A-7293-21A0-99A8-4F89B757676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66585AD-6DD7-048D-4DAC-4D030C0925B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CB617B1-751A-5982-C39F-B9D8F9D8B1C1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9F888D5-2686-2290-070D-C98E1AFD40B1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DA9C945-9994-E513-A0C0-60111394F291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05EB641-777B-C371-C105-668129570900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AFB940F-A171-B89C-91AB-50B8DF88BB8F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4AADEAE-C312-5D8D-9AFD-6A453FB826F2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5614E77-FE72-D4C6-692C-69258F327AF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0E8341C-D5DA-7015-1F17-50F3E099CDAF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5D8A9F6-C2E8-657C-50F0-DCF35CB366AA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492A488-F495-963A-8B16-463BD3923B7E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31028904-0A81-9A04-92DC-6BB9E44A186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68B7169-65BF-3A0F-E5CE-DFC49118277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D30A4A7-14BA-7995-A8EC-AA19721F7A62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3C34D6F-7462-14B2-FA37-F1033C1240F2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63A084E-4A4C-F43E-1659-1D25BBEC9FE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8FCADDF-23E7-A07A-34E1-B52BCCCD302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EAD4182-0BA7-9B5A-206A-13801A5C0741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18F1AAA6-E779-1B93-6154-6EB68B1F630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B59438-B603-4A6B-509C-76C61CBFC62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61D5B15-D82E-19ED-C62A-39F347A33E90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FCB1076-2C1C-FFB8-BEE4-FF62EF1EFFB5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A0FE242-36FE-3298-35EC-EA845A1EFBF2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619761D-DF00-3954-4A93-97241B56AAF8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53368B0-2771-1F85-6072-2CDB57B4AF0F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070B230-768A-2E21-93C3-E1A99AF2BDED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9F3DD5D-D4AB-C328-4611-D1385F3F877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0CB43F0F-B2D7-2753-481E-B00DCF562C23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9C91CCC-4B5D-8FAA-D84E-FC279D7B56CC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E19FAF-3BDE-10EF-8D0C-9A4EAFB86E6A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7C2491A-DBEA-0CE5-BD76-E420117D5BE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50C48CC-DAFB-80B8-B5E8-2F99298EBF80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65621EE-F981-DE56-B30D-EED56004024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005FB17-1035-C85D-12BC-D6E5C6518E2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60A75B3-4D5E-E7B9-861E-1087E8A3A78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9419585-508F-0110-BE18-99D0BB2909D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E8B82F0-CC2E-4AB5-5802-2DE625B8562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7413FAD-8ADF-9F0F-1804-75D53B87DD77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F8CC9A9-3297-BD67-5C56-2986BDF81559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909012-0509-5CB9-C330-4205F2CE52C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650B2B-BC40-CB74-60C7-FC065E2B13BA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B073685B-FE12-D139-03C7-871B58535E13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4B03088-78E6-6D2E-9F27-AB602D183379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AD7FF41-E254-1615-EA0C-8859E16B4F2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A38A46D-2BE7-8C2E-36AB-5A98ABD8197A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40630353-6B7D-0EF3-1E6B-07A0D348D370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008E4D79-840B-05E6-6AB2-1637B4987003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4A5B4781-D242-4683-596F-79CBB72BCED1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62AEAB17-C250-2AF9-4B59-4FE1CC3C76A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0C4B5A06-50C2-DC8F-746B-34C945B91195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6361A09-F8C5-3F94-2A71-6C42759548A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8" name="Ellipse 447">
            <a:extLst>
              <a:ext uri="{FF2B5EF4-FFF2-40B4-BE49-F238E27FC236}">
                <a16:creationId xmlns:a16="http://schemas.microsoft.com/office/drawing/2014/main" id="{51303DA3-818F-7B8E-05BF-2B64CF14A5C7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7" name="Ellipse 486">
            <a:extLst>
              <a:ext uri="{FF2B5EF4-FFF2-40B4-BE49-F238E27FC236}">
                <a16:creationId xmlns:a16="http://schemas.microsoft.com/office/drawing/2014/main" id="{54666321-1FE5-7F00-47F7-AFC915814ADC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88" name="Ellipse 487">
            <a:extLst>
              <a:ext uri="{FF2B5EF4-FFF2-40B4-BE49-F238E27FC236}">
                <a16:creationId xmlns:a16="http://schemas.microsoft.com/office/drawing/2014/main" id="{28F42DA7-640B-2B6B-45F4-B3467771F87A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BE634303-BE98-54EC-B8AF-F628413BEC18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8424C186-8CB0-8AD5-44E2-81A91393058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8" name="Ellipse 537">
            <a:extLst>
              <a:ext uri="{FF2B5EF4-FFF2-40B4-BE49-F238E27FC236}">
                <a16:creationId xmlns:a16="http://schemas.microsoft.com/office/drawing/2014/main" id="{7EA06813-51B5-C9BC-6451-A7B373C517A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55" name="Ellipse 554">
            <a:extLst>
              <a:ext uri="{FF2B5EF4-FFF2-40B4-BE49-F238E27FC236}">
                <a16:creationId xmlns:a16="http://schemas.microsoft.com/office/drawing/2014/main" id="{6EF46350-5611-C0D7-E5AA-CBA439A172D9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6" name="Ellipse 555">
            <a:extLst>
              <a:ext uri="{FF2B5EF4-FFF2-40B4-BE49-F238E27FC236}">
                <a16:creationId xmlns:a16="http://schemas.microsoft.com/office/drawing/2014/main" id="{EFBE6DC4-AFCC-35DA-2C2D-6E07C247FF69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7" name="Ellipse 556">
            <a:extLst>
              <a:ext uri="{FF2B5EF4-FFF2-40B4-BE49-F238E27FC236}">
                <a16:creationId xmlns:a16="http://schemas.microsoft.com/office/drawing/2014/main" id="{87AC5996-38AA-7C1D-4A9D-29897F6092B8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8" name="Ellipse 557">
            <a:extLst>
              <a:ext uri="{FF2B5EF4-FFF2-40B4-BE49-F238E27FC236}">
                <a16:creationId xmlns:a16="http://schemas.microsoft.com/office/drawing/2014/main" id="{CB8155F9-CE8A-0E08-8331-A0A794F89C6E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9" name="Ellipse 558">
            <a:extLst>
              <a:ext uri="{FF2B5EF4-FFF2-40B4-BE49-F238E27FC236}">
                <a16:creationId xmlns:a16="http://schemas.microsoft.com/office/drawing/2014/main" id="{83D3F150-F477-7082-5AD1-3175506DD869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0" name="Ellipse 559">
            <a:extLst>
              <a:ext uri="{FF2B5EF4-FFF2-40B4-BE49-F238E27FC236}">
                <a16:creationId xmlns:a16="http://schemas.microsoft.com/office/drawing/2014/main" id="{CACB6BCE-34BE-E647-D9C5-56466A32DF29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BEB8742A-829B-3DC8-AA36-8E2CE9CFC2D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B8E2652A-3D82-470F-1F24-17F35DAEC96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A6AB9902-4E2A-D1A8-8DA7-537D9A18B5D4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6E0B2C6B-0CE5-8012-9AA2-352F174B6A51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96978ADA-2318-E1EA-9A16-D2BC9E674E9F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CBC34FCF-48D3-F345-D141-22A7ED9A700D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22F5495C-4160-8FD1-B8B5-94AA8606B8B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568" name="Ellipse 567">
            <a:extLst>
              <a:ext uri="{FF2B5EF4-FFF2-40B4-BE49-F238E27FC236}">
                <a16:creationId xmlns:a16="http://schemas.microsoft.com/office/drawing/2014/main" id="{0F27005F-521F-4088-9005-E1D844CD7BE8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69" name="Ellipse 568">
            <a:extLst>
              <a:ext uri="{FF2B5EF4-FFF2-40B4-BE49-F238E27FC236}">
                <a16:creationId xmlns:a16="http://schemas.microsoft.com/office/drawing/2014/main" id="{A6613AA1-86E2-5C72-C551-C82FD13428C6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0" name="Ellipse 569">
            <a:extLst>
              <a:ext uri="{FF2B5EF4-FFF2-40B4-BE49-F238E27FC236}">
                <a16:creationId xmlns:a16="http://schemas.microsoft.com/office/drawing/2014/main" id="{40526380-1370-A15C-B971-80727405A59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B42ABAE1-EDE1-3EE1-B8F6-C228D4B3C1E5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572" name="Ellipse 571">
            <a:extLst>
              <a:ext uri="{FF2B5EF4-FFF2-40B4-BE49-F238E27FC236}">
                <a16:creationId xmlns:a16="http://schemas.microsoft.com/office/drawing/2014/main" id="{F4B75A9D-2BB8-681E-E9ED-C28DD8643481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05605898-B90A-02FA-1479-C0438BC51D61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01C3527B-1D2E-89E8-3768-704134ADA10B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575" name="Ellipse 574">
            <a:extLst>
              <a:ext uri="{FF2B5EF4-FFF2-40B4-BE49-F238E27FC236}">
                <a16:creationId xmlns:a16="http://schemas.microsoft.com/office/drawing/2014/main" id="{56F602D0-C48F-9F7A-4EED-D79654BD0561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76" name="Rectangle 575">
            <a:extLst>
              <a:ext uri="{FF2B5EF4-FFF2-40B4-BE49-F238E27FC236}">
                <a16:creationId xmlns:a16="http://schemas.microsoft.com/office/drawing/2014/main" id="{92E4A918-4BA5-AA79-DEB0-AD3FCA7979EC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2AF6F507-6FC3-E41F-ECAC-E7CF42967C52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B749915A-C747-A9FC-0D32-2FE939A969CD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B4AEC1C9-E494-65D8-5D1C-A1DD4E04AF9C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580" name="Ellipse 579">
            <a:extLst>
              <a:ext uri="{FF2B5EF4-FFF2-40B4-BE49-F238E27FC236}">
                <a16:creationId xmlns:a16="http://schemas.microsoft.com/office/drawing/2014/main" id="{5529B662-C2E1-5C75-8CCD-A10F5B09B5D8}"/>
              </a:ext>
            </a:extLst>
          </p:cNvPr>
          <p:cNvSpPr/>
          <p:nvPr/>
        </p:nvSpPr>
        <p:spPr>
          <a:xfrm rot="3509904">
            <a:off x="7123586" y="10669"/>
            <a:ext cx="307969" cy="825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1" name="Ellipse 580">
            <a:extLst>
              <a:ext uri="{FF2B5EF4-FFF2-40B4-BE49-F238E27FC236}">
                <a16:creationId xmlns:a16="http://schemas.microsoft.com/office/drawing/2014/main" id="{BB4DD670-31E0-4413-DDF4-06E01C5E5E63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2" name="Ellipse 581">
            <a:extLst>
              <a:ext uri="{FF2B5EF4-FFF2-40B4-BE49-F238E27FC236}">
                <a16:creationId xmlns:a16="http://schemas.microsoft.com/office/drawing/2014/main" id="{CF808AFD-6F9C-AE85-4979-6C02CC8E1DFA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83" name="Ellipse 582">
            <a:extLst>
              <a:ext uri="{FF2B5EF4-FFF2-40B4-BE49-F238E27FC236}">
                <a16:creationId xmlns:a16="http://schemas.microsoft.com/office/drawing/2014/main" id="{427FF535-9C90-061D-E461-7862A2B1C3C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4" name="Ellipse 583">
            <a:extLst>
              <a:ext uri="{FF2B5EF4-FFF2-40B4-BE49-F238E27FC236}">
                <a16:creationId xmlns:a16="http://schemas.microsoft.com/office/drawing/2014/main" id="{519D220A-2778-4126-ED9E-AFA293085BEF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85" name="Ellipse 584">
            <a:extLst>
              <a:ext uri="{FF2B5EF4-FFF2-40B4-BE49-F238E27FC236}">
                <a16:creationId xmlns:a16="http://schemas.microsoft.com/office/drawing/2014/main" id="{364E97FB-A610-B915-C692-82F9E10F37D0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86" name="Ellipse 585">
            <a:extLst>
              <a:ext uri="{FF2B5EF4-FFF2-40B4-BE49-F238E27FC236}">
                <a16:creationId xmlns:a16="http://schemas.microsoft.com/office/drawing/2014/main" id="{4A70393B-493D-DC84-16E4-D7A6429272D0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88" name="Ellipse 587">
            <a:extLst>
              <a:ext uri="{FF2B5EF4-FFF2-40B4-BE49-F238E27FC236}">
                <a16:creationId xmlns:a16="http://schemas.microsoft.com/office/drawing/2014/main" id="{1C61CE48-A5D7-D27B-1B6C-D46D53884EE5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89" name="Ellipse 588">
            <a:extLst>
              <a:ext uri="{FF2B5EF4-FFF2-40B4-BE49-F238E27FC236}">
                <a16:creationId xmlns:a16="http://schemas.microsoft.com/office/drawing/2014/main" id="{08D5C96D-4C60-7017-6395-B8B1880F476D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0" name="Ellipse 589">
            <a:extLst>
              <a:ext uri="{FF2B5EF4-FFF2-40B4-BE49-F238E27FC236}">
                <a16:creationId xmlns:a16="http://schemas.microsoft.com/office/drawing/2014/main" id="{CB98CACB-8B1C-BD0D-4A20-482CB6BB8DAE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1" name="Ellipse 590">
            <a:extLst>
              <a:ext uri="{FF2B5EF4-FFF2-40B4-BE49-F238E27FC236}">
                <a16:creationId xmlns:a16="http://schemas.microsoft.com/office/drawing/2014/main" id="{45E53C1D-B669-B9E0-F56E-E54561373D93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2" name="Ellipse 591">
            <a:extLst>
              <a:ext uri="{FF2B5EF4-FFF2-40B4-BE49-F238E27FC236}">
                <a16:creationId xmlns:a16="http://schemas.microsoft.com/office/drawing/2014/main" id="{DB1A22A9-D84C-2A2A-31C5-2EE0B516C78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3" name="Rectangle 592">
            <a:extLst>
              <a:ext uri="{FF2B5EF4-FFF2-40B4-BE49-F238E27FC236}">
                <a16:creationId xmlns:a16="http://schemas.microsoft.com/office/drawing/2014/main" id="{63A9AFDC-A96D-92C2-4068-B5505D0D82D6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A5B78230-A3FA-8BFA-E278-70AE27193E5F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21D72E4B-1D2F-BC53-2C35-031048C7BFA1}"/>
              </a:ext>
            </a:extLst>
          </p:cNvPr>
          <p:cNvSpPr/>
          <p:nvPr/>
        </p:nvSpPr>
        <p:spPr>
          <a:xfrm>
            <a:off x="8178682" y="237475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80C1571E-B000-2D67-D8B4-65A5B67B8C36}"/>
              </a:ext>
            </a:extLst>
          </p:cNvPr>
          <p:cNvSpPr/>
          <p:nvPr/>
        </p:nvSpPr>
        <p:spPr>
          <a:xfrm>
            <a:off x="7962592" y="23469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7" name="Ellipse 606">
            <a:extLst>
              <a:ext uri="{FF2B5EF4-FFF2-40B4-BE49-F238E27FC236}">
                <a16:creationId xmlns:a16="http://schemas.microsoft.com/office/drawing/2014/main" id="{AC8110D4-1A17-7115-E336-A35F22145798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C5ACB1DD-9CBE-4A7D-01E2-25EC34E965ED}"/>
              </a:ext>
            </a:extLst>
          </p:cNvPr>
          <p:cNvSpPr/>
          <p:nvPr/>
        </p:nvSpPr>
        <p:spPr>
          <a:xfrm>
            <a:off x="5451207" y="95817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09" name="Ellipse 608">
            <a:extLst>
              <a:ext uri="{FF2B5EF4-FFF2-40B4-BE49-F238E27FC236}">
                <a16:creationId xmlns:a16="http://schemas.microsoft.com/office/drawing/2014/main" id="{2CD14853-2AFD-304D-6A65-33F516D02089}"/>
              </a:ext>
            </a:extLst>
          </p:cNvPr>
          <p:cNvSpPr/>
          <p:nvPr/>
        </p:nvSpPr>
        <p:spPr>
          <a:xfrm>
            <a:off x="5155776" y="77233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10" name="Ellipse 609">
            <a:extLst>
              <a:ext uri="{FF2B5EF4-FFF2-40B4-BE49-F238E27FC236}">
                <a16:creationId xmlns:a16="http://schemas.microsoft.com/office/drawing/2014/main" id="{CE7D34A3-7B8F-4BBE-DC4A-F10C9F244843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11" name="Ellipse 610">
            <a:extLst>
              <a:ext uri="{FF2B5EF4-FFF2-40B4-BE49-F238E27FC236}">
                <a16:creationId xmlns:a16="http://schemas.microsoft.com/office/drawing/2014/main" id="{6124132B-87CC-88C9-1684-C590E6640343}"/>
              </a:ext>
            </a:extLst>
          </p:cNvPr>
          <p:cNvSpPr/>
          <p:nvPr/>
        </p:nvSpPr>
        <p:spPr>
          <a:xfrm>
            <a:off x="6731346" y="416805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12" name="Ellipse 611">
            <a:extLst>
              <a:ext uri="{FF2B5EF4-FFF2-40B4-BE49-F238E27FC236}">
                <a16:creationId xmlns:a16="http://schemas.microsoft.com/office/drawing/2014/main" id="{8A059388-0567-4CF7-7D6D-505658598EC0}"/>
              </a:ext>
            </a:extLst>
          </p:cNvPr>
          <p:cNvSpPr/>
          <p:nvPr/>
        </p:nvSpPr>
        <p:spPr>
          <a:xfrm>
            <a:off x="7947675" y="217222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7504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C1F8-E003-8505-B598-A914D2581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BADEA0-EE4D-7913-AA4C-D3142FAB5D10}"/>
              </a:ext>
            </a:extLst>
          </p:cNvPr>
          <p:cNvSpPr/>
          <p:nvPr/>
        </p:nvSpPr>
        <p:spPr>
          <a:xfrm>
            <a:off x="71305" y="93049"/>
            <a:ext cx="4846800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1) 1770 : William Pitt l’Ancien…</a:t>
            </a:r>
          </a:p>
          <a:p>
            <a:r>
              <a:rPr lang="fr-FR" sz="1700" i="1" dirty="0"/>
              <a:t>Les liens entre la GB et l’Empire russe ont été créés par la nature et ils sont indéfectibles</a:t>
            </a:r>
            <a:r>
              <a:rPr lang="fr-FR" sz="1700" dirty="0"/>
              <a:t> ; Mais…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2) 1770-1813 : Les relations russo-britanniques</a:t>
            </a:r>
          </a:p>
          <a:p>
            <a:r>
              <a:rPr lang="fr-FR" sz="1700" dirty="0"/>
              <a:t>Vont se détériorer ; Trois points…</a:t>
            </a:r>
          </a:p>
          <a:p>
            <a:endParaRPr lang="fr-FR" sz="1700" dirty="0"/>
          </a:p>
          <a:p>
            <a:r>
              <a:rPr lang="fr-FR" sz="1700" dirty="0"/>
              <a:t>a) 1770 : Le </a:t>
            </a:r>
            <a:r>
              <a:rPr lang="fr-FR" sz="1700" i="1" dirty="0"/>
              <a:t>projet grec</a:t>
            </a:r>
            <a:r>
              <a:rPr lang="fr-FR" sz="1700" dirty="0"/>
              <a:t> de Catherine II</a:t>
            </a:r>
          </a:p>
          <a:p>
            <a:r>
              <a:rPr lang="fr-FR" sz="1700" dirty="0"/>
              <a:t>Partage de l’Empire ottoman qui donnerait</a:t>
            </a:r>
          </a:p>
          <a:p>
            <a:r>
              <a:rPr lang="fr-FR" sz="1700" dirty="0"/>
              <a:t>A la Russie une puissance démesurée</a:t>
            </a:r>
          </a:p>
          <a:p>
            <a:r>
              <a:rPr lang="fr-FR" sz="1700" dirty="0"/>
              <a:t>Russie qui deviendrait une menace en Méditerranée</a:t>
            </a:r>
          </a:p>
          <a:p>
            <a:endParaRPr lang="fr-FR" sz="1700" dirty="0"/>
          </a:p>
          <a:p>
            <a:r>
              <a:rPr lang="fr-FR" sz="1700" dirty="0"/>
              <a:t>*Mars 1791 : William Pitt le Jeune</a:t>
            </a:r>
          </a:p>
          <a:p>
            <a:r>
              <a:rPr lang="fr-FR" sz="1700" i="1" dirty="0"/>
              <a:t>Le maintien de l’Empire ottoman est une question de vie ou de mort </a:t>
            </a:r>
            <a:r>
              <a:rPr lang="fr-FR" sz="1700" dirty="0"/>
              <a:t>;</a:t>
            </a:r>
          </a:p>
          <a:p>
            <a:endParaRPr lang="fr-FR" sz="1700" dirty="0"/>
          </a:p>
          <a:p>
            <a:r>
              <a:rPr lang="fr-FR" sz="1700" dirty="0"/>
              <a:t>*1783-1792-1812</a:t>
            </a:r>
          </a:p>
          <a:p>
            <a:r>
              <a:rPr lang="fr-FR" sz="1700" dirty="0"/>
              <a:t>Annexions Crimée, </a:t>
            </a:r>
            <a:r>
              <a:rPr lang="fr-FR" sz="1700" dirty="0" err="1"/>
              <a:t>Yedisan</a:t>
            </a:r>
            <a:r>
              <a:rPr lang="fr-FR" sz="1700" dirty="0"/>
              <a:t> et Bessarabie</a:t>
            </a:r>
          </a:p>
          <a:p>
            <a:r>
              <a:rPr lang="fr-FR" sz="1700" dirty="0"/>
              <a:t>Avancée russe en mer Noire</a:t>
            </a:r>
          </a:p>
          <a:p>
            <a:r>
              <a:rPr lang="fr-FR" sz="1700" b="1" dirty="0"/>
              <a:t>La Question d’Orient est née</a:t>
            </a:r>
            <a:endParaRPr lang="fr-FR" sz="1700" b="1" i="1" dirty="0"/>
          </a:p>
        </p:txBody>
      </p:sp>
      <p:pic>
        <p:nvPicPr>
          <p:cNvPr id="45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CB79D22-E0F3-10E2-8222-7A7DCEDDF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Ellipse 456">
            <a:extLst>
              <a:ext uri="{FF2B5EF4-FFF2-40B4-BE49-F238E27FC236}">
                <a16:creationId xmlns:a16="http://schemas.microsoft.com/office/drawing/2014/main" id="{B8728294-06BB-1B55-4E88-316A4E475FE8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C6D02984-883D-7BAD-4054-32872220001F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7" name="Ellipse 466">
            <a:extLst>
              <a:ext uri="{FF2B5EF4-FFF2-40B4-BE49-F238E27FC236}">
                <a16:creationId xmlns:a16="http://schemas.microsoft.com/office/drawing/2014/main" id="{62AF7144-DE2E-193E-42C8-0A04D448A005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276671E3-AB36-52A2-9F2A-5E1A0B50F305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7F156257-37AD-FCC1-D06D-3179921011C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4E3C2352-BD0A-2E89-EB1E-833848E812B2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4" name="Ellipse 473">
            <a:extLst>
              <a:ext uri="{FF2B5EF4-FFF2-40B4-BE49-F238E27FC236}">
                <a16:creationId xmlns:a16="http://schemas.microsoft.com/office/drawing/2014/main" id="{8D61C582-709F-F4A3-008A-F2249306D01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5" name="Ellipse 474">
            <a:extLst>
              <a:ext uri="{FF2B5EF4-FFF2-40B4-BE49-F238E27FC236}">
                <a16:creationId xmlns:a16="http://schemas.microsoft.com/office/drawing/2014/main" id="{2A2947C7-1B9D-063B-D21B-12695C735997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6" name="Ellipse 475">
            <a:extLst>
              <a:ext uri="{FF2B5EF4-FFF2-40B4-BE49-F238E27FC236}">
                <a16:creationId xmlns:a16="http://schemas.microsoft.com/office/drawing/2014/main" id="{E48C797E-426A-600D-0E59-8B0294C3D9B9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9B923D9D-03B4-04F0-4C95-547A3B3E0E36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8" name="Ellipse 477">
            <a:extLst>
              <a:ext uri="{FF2B5EF4-FFF2-40B4-BE49-F238E27FC236}">
                <a16:creationId xmlns:a16="http://schemas.microsoft.com/office/drawing/2014/main" id="{01711BBD-6902-A177-EEC3-5F947738A304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9" name="Ellipse 478">
            <a:extLst>
              <a:ext uri="{FF2B5EF4-FFF2-40B4-BE49-F238E27FC236}">
                <a16:creationId xmlns:a16="http://schemas.microsoft.com/office/drawing/2014/main" id="{5DE7E7DA-D101-8C8E-C613-0F25655004C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0" name="Ellipse 479">
            <a:extLst>
              <a:ext uri="{FF2B5EF4-FFF2-40B4-BE49-F238E27FC236}">
                <a16:creationId xmlns:a16="http://schemas.microsoft.com/office/drawing/2014/main" id="{2C2C4C50-7641-A69A-5BD0-EB48A72BC87D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919416B3-E157-FC08-ACE5-4FA43C4D0214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2" name="Ellipse 481">
            <a:extLst>
              <a:ext uri="{FF2B5EF4-FFF2-40B4-BE49-F238E27FC236}">
                <a16:creationId xmlns:a16="http://schemas.microsoft.com/office/drawing/2014/main" id="{9E7BEB4D-CC5A-D9BC-19C1-6B6C5F164C7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FCDA2BB4-8758-A223-FA00-848B48DA4AF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4" name="Ellipse 483">
            <a:extLst>
              <a:ext uri="{FF2B5EF4-FFF2-40B4-BE49-F238E27FC236}">
                <a16:creationId xmlns:a16="http://schemas.microsoft.com/office/drawing/2014/main" id="{203717DC-0A1E-F0D0-19C7-83A0C063604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5" name="Connecteur droit 484">
            <a:extLst>
              <a:ext uri="{FF2B5EF4-FFF2-40B4-BE49-F238E27FC236}">
                <a16:creationId xmlns:a16="http://schemas.microsoft.com/office/drawing/2014/main" id="{EB4058A9-E45C-CB82-F28E-561C90A2827C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485">
            <a:extLst>
              <a:ext uri="{FF2B5EF4-FFF2-40B4-BE49-F238E27FC236}">
                <a16:creationId xmlns:a16="http://schemas.microsoft.com/office/drawing/2014/main" id="{ECA84242-25D6-31FA-ED1D-6DA407B96CE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Connecteur droit 486">
            <a:extLst>
              <a:ext uri="{FF2B5EF4-FFF2-40B4-BE49-F238E27FC236}">
                <a16:creationId xmlns:a16="http://schemas.microsoft.com/office/drawing/2014/main" id="{477EB5C0-9741-F8DC-B3FE-90551B54CD7E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Ellipse 487">
            <a:extLst>
              <a:ext uri="{FF2B5EF4-FFF2-40B4-BE49-F238E27FC236}">
                <a16:creationId xmlns:a16="http://schemas.microsoft.com/office/drawing/2014/main" id="{7C3E2574-1B2F-A3D0-9C3D-87D913FAF76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F53B8040-EE1A-EBE8-635D-E9BDCE60BB1D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0" name="Ellipse 489">
            <a:extLst>
              <a:ext uri="{FF2B5EF4-FFF2-40B4-BE49-F238E27FC236}">
                <a16:creationId xmlns:a16="http://schemas.microsoft.com/office/drawing/2014/main" id="{88704B7E-2616-C525-B857-EE5A2C992948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1608C89B-8597-4128-5FB7-F87C6BEACA5E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2" name="Connecteur droit 491">
            <a:extLst>
              <a:ext uri="{FF2B5EF4-FFF2-40B4-BE49-F238E27FC236}">
                <a16:creationId xmlns:a16="http://schemas.microsoft.com/office/drawing/2014/main" id="{6624C606-C800-E2B0-0AC2-D062ADC5001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Ellipse 492">
            <a:extLst>
              <a:ext uri="{FF2B5EF4-FFF2-40B4-BE49-F238E27FC236}">
                <a16:creationId xmlns:a16="http://schemas.microsoft.com/office/drawing/2014/main" id="{1335DF0D-215F-07B9-6392-DF5EAE45C3CC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94" name="Connecteur droit avec flèche 493">
            <a:extLst>
              <a:ext uri="{FF2B5EF4-FFF2-40B4-BE49-F238E27FC236}">
                <a16:creationId xmlns:a16="http://schemas.microsoft.com/office/drawing/2014/main" id="{A8FBFD0A-84AA-9BD6-A63C-FC6E829352A8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Ellipse 494">
            <a:extLst>
              <a:ext uri="{FF2B5EF4-FFF2-40B4-BE49-F238E27FC236}">
                <a16:creationId xmlns:a16="http://schemas.microsoft.com/office/drawing/2014/main" id="{FB485693-3F1B-3B16-D289-D07E84F6DE43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72763165-F7A3-B448-20B5-3EF3F2A5898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F5C2CF77-F4F8-F2BA-C59C-AE5E80B1F8BB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8" name="Ellipse 497">
            <a:extLst>
              <a:ext uri="{FF2B5EF4-FFF2-40B4-BE49-F238E27FC236}">
                <a16:creationId xmlns:a16="http://schemas.microsoft.com/office/drawing/2014/main" id="{522CE49E-8C4B-D361-77C6-57B5CAB3C95F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99" name="Ellipse 498">
            <a:extLst>
              <a:ext uri="{FF2B5EF4-FFF2-40B4-BE49-F238E27FC236}">
                <a16:creationId xmlns:a16="http://schemas.microsoft.com/office/drawing/2014/main" id="{F662B0DC-F259-EF13-8102-1136EC2B1965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6A39D086-EB89-5F48-8528-5191BA2E4C65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4BCD1899-BE04-8064-F1AB-F59DB8A7530A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5BD96B43-067A-7AF6-D312-58EA1FE86EE8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EB7ABECC-4EA3-5EDA-E34F-487D0A89B08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DE2B806B-8AA7-81BE-93F7-C038A319BA95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4AEF105B-9639-E03B-C1D9-4E5E356EC07F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7E48C37C-C3A5-1819-5D6B-03068DA84BF2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C3321F2E-40B3-01B2-093C-DBE0BCAF0EB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15375B16-5869-1001-F2E0-F61767C99B1C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9" name="Ellipse 508">
            <a:extLst>
              <a:ext uri="{FF2B5EF4-FFF2-40B4-BE49-F238E27FC236}">
                <a16:creationId xmlns:a16="http://schemas.microsoft.com/office/drawing/2014/main" id="{D4247E2F-C153-D565-1FA7-78BA9AD76F7C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0" name="Ellipse 509">
            <a:extLst>
              <a:ext uri="{FF2B5EF4-FFF2-40B4-BE49-F238E27FC236}">
                <a16:creationId xmlns:a16="http://schemas.microsoft.com/office/drawing/2014/main" id="{C2DBCAEE-6E71-BB2A-BCF1-F0F22B860AF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1" name="Ellipse 510">
            <a:extLst>
              <a:ext uri="{FF2B5EF4-FFF2-40B4-BE49-F238E27FC236}">
                <a16:creationId xmlns:a16="http://schemas.microsoft.com/office/drawing/2014/main" id="{1CA77C8D-C5B2-D39C-3374-0E5DD252C81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36" name="Ellipse 335">
            <a:extLst>
              <a:ext uri="{FF2B5EF4-FFF2-40B4-BE49-F238E27FC236}">
                <a16:creationId xmlns:a16="http://schemas.microsoft.com/office/drawing/2014/main" id="{5399E54C-196B-8F72-ADF2-3811B543D41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7" name="Ellipse 336">
            <a:extLst>
              <a:ext uri="{FF2B5EF4-FFF2-40B4-BE49-F238E27FC236}">
                <a16:creationId xmlns:a16="http://schemas.microsoft.com/office/drawing/2014/main" id="{71643FF6-4100-3FBF-F217-6EE0B079979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38" name="Ellipse 337">
            <a:extLst>
              <a:ext uri="{FF2B5EF4-FFF2-40B4-BE49-F238E27FC236}">
                <a16:creationId xmlns:a16="http://schemas.microsoft.com/office/drawing/2014/main" id="{A3E93FFB-105F-5FF2-B09E-FE5CF4A4C52E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39" name="Ellipse 338">
            <a:extLst>
              <a:ext uri="{FF2B5EF4-FFF2-40B4-BE49-F238E27FC236}">
                <a16:creationId xmlns:a16="http://schemas.microsoft.com/office/drawing/2014/main" id="{F00C1F38-ED5C-D89A-7C43-3BC56E6D2383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0E30071-FF54-6D71-EA16-09A2D4DE598E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5833B899-8F57-F1E4-AA95-241F897F35F7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42" name="Ellipse 341">
            <a:extLst>
              <a:ext uri="{FF2B5EF4-FFF2-40B4-BE49-F238E27FC236}">
                <a16:creationId xmlns:a16="http://schemas.microsoft.com/office/drawing/2014/main" id="{21CF7144-D628-20B9-CB4C-537E6980CBFD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3" name="Ellipse 342">
            <a:extLst>
              <a:ext uri="{FF2B5EF4-FFF2-40B4-BE49-F238E27FC236}">
                <a16:creationId xmlns:a16="http://schemas.microsoft.com/office/drawing/2014/main" id="{AE692956-054B-0844-383C-34DBCBF62474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899AA394-E921-28EE-7A38-E57F5239A49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1EC924A8-77E8-399F-F54B-42D8B0E148D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46" name="Connecteur droit 345">
            <a:extLst>
              <a:ext uri="{FF2B5EF4-FFF2-40B4-BE49-F238E27FC236}">
                <a16:creationId xmlns:a16="http://schemas.microsoft.com/office/drawing/2014/main" id="{37C51CAA-FE10-89A3-24CA-7A2A45CD2415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Ellipse 346">
            <a:extLst>
              <a:ext uri="{FF2B5EF4-FFF2-40B4-BE49-F238E27FC236}">
                <a16:creationId xmlns:a16="http://schemas.microsoft.com/office/drawing/2014/main" id="{64C32D10-B560-5A94-4E37-14A810B43DC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48" name="Connecteur droit 347">
            <a:extLst>
              <a:ext uri="{FF2B5EF4-FFF2-40B4-BE49-F238E27FC236}">
                <a16:creationId xmlns:a16="http://schemas.microsoft.com/office/drawing/2014/main" id="{A9435565-9FCB-0C01-F8A3-3C9E56DD9775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Connecteur droit 348">
            <a:extLst>
              <a:ext uri="{FF2B5EF4-FFF2-40B4-BE49-F238E27FC236}">
                <a16:creationId xmlns:a16="http://schemas.microsoft.com/office/drawing/2014/main" id="{CB09AF2E-A793-AA99-CFD6-5EA36123745A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Ellipse 349">
            <a:extLst>
              <a:ext uri="{FF2B5EF4-FFF2-40B4-BE49-F238E27FC236}">
                <a16:creationId xmlns:a16="http://schemas.microsoft.com/office/drawing/2014/main" id="{A6852363-343C-5434-FA7A-A51564F55FB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974315C3-FC14-84D8-6856-A917E566FC4F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2" name="Ellipse 351">
            <a:extLst>
              <a:ext uri="{FF2B5EF4-FFF2-40B4-BE49-F238E27FC236}">
                <a16:creationId xmlns:a16="http://schemas.microsoft.com/office/drawing/2014/main" id="{1CBA643F-9D6B-0C36-256B-971611DFD7B0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45D186EA-CB32-FE86-FC75-F63A6D16EC37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530D4158-1C94-6680-1F78-6A6504EFFB2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C5AFAB03-BB59-ACA4-3BEB-8ADCC8876861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B8AB105C-48DC-A4BE-3DAE-CEBD746B4604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B4035158-293C-EA99-792C-C2358561642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59" name="Ellipse 358">
            <a:extLst>
              <a:ext uri="{FF2B5EF4-FFF2-40B4-BE49-F238E27FC236}">
                <a16:creationId xmlns:a16="http://schemas.microsoft.com/office/drawing/2014/main" id="{7E85DA51-AFDE-9C6C-EF16-700A445F747A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id="{5E06CE0B-64D8-25D1-3A15-40692B9CC6FF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1" name="Ellipse 360">
            <a:extLst>
              <a:ext uri="{FF2B5EF4-FFF2-40B4-BE49-F238E27FC236}">
                <a16:creationId xmlns:a16="http://schemas.microsoft.com/office/drawing/2014/main" id="{662C8462-F4BE-4579-09E9-DFC85497574C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id="{CE51C321-BC2C-23D2-67D1-918EA79581BD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3" name="Ellipse 362">
            <a:extLst>
              <a:ext uri="{FF2B5EF4-FFF2-40B4-BE49-F238E27FC236}">
                <a16:creationId xmlns:a16="http://schemas.microsoft.com/office/drawing/2014/main" id="{AD39F81E-003D-2F7A-93D8-50AC6F3D330D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4" name="Ellipse 363">
            <a:extLst>
              <a:ext uri="{FF2B5EF4-FFF2-40B4-BE49-F238E27FC236}">
                <a16:creationId xmlns:a16="http://schemas.microsoft.com/office/drawing/2014/main" id="{D7391138-BFE9-2EDD-1716-766FCB40368B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F44E37CE-E6CD-4DD1-1D06-D15B95547680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DE011977-9D5E-821D-5EC6-D1D0EFB4D49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D3AE377F-4E7D-05E0-AD15-9EAE743ECCCA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5FD92EC0-4AC7-4C4B-0BC4-1910C6B3F1DB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A655F243-502A-C108-B563-2DF9AA811AC5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034CDA4E-1FDF-FE81-F340-A2ECE9345266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9F08931B-8E95-0298-527B-9EDA29D4898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72" name="Ellipse 371">
            <a:extLst>
              <a:ext uri="{FF2B5EF4-FFF2-40B4-BE49-F238E27FC236}">
                <a16:creationId xmlns:a16="http://schemas.microsoft.com/office/drawing/2014/main" id="{2338B2CC-5E49-929E-D4BE-6D32CD66CC5F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73" name="Ellipse 372">
            <a:extLst>
              <a:ext uri="{FF2B5EF4-FFF2-40B4-BE49-F238E27FC236}">
                <a16:creationId xmlns:a16="http://schemas.microsoft.com/office/drawing/2014/main" id="{7767AF77-598D-5B57-548C-90578EB37E49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6" name="Ellipse 375">
            <a:extLst>
              <a:ext uri="{FF2B5EF4-FFF2-40B4-BE49-F238E27FC236}">
                <a16:creationId xmlns:a16="http://schemas.microsoft.com/office/drawing/2014/main" id="{6C413E02-8677-6376-CF05-A70381E2F784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3A5EF7EE-F7D8-ACB3-55AB-6EF2FF6AF2B9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85F6298A-1A50-8849-F98A-85353858EAC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EF64439D-E56D-B6D7-09AA-46C1A3A25DE4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AB16132E-D923-B0CD-C576-C26450FC21FE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382" name="Ellipse 381">
            <a:extLst>
              <a:ext uri="{FF2B5EF4-FFF2-40B4-BE49-F238E27FC236}">
                <a16:creationId xmlns:a16="http://schemas.microsoft.com/office/drawing/2014/main" id="{B4B8E9F2-6949-78FD-9EC4-FB8F11B1D556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DD8F4E54-554B-D3EE-2C15-8F52E95E19F4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CBCB0D27-9DBE-E629-550F-CB83AF6F387A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EF53F706-906F-D331-2467-37E5A8A22F48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7A423C97-1233-48B2-4E5D-050B62021663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87" name="Ellipse 386">
            <a:extLst>
              <a:ext uri="{FF2B5EF4-FFF2-40B4-BE49-F238E27FC236}">
                <a16:creationId xmlns:a16="http://schemas.microsoft.com/office/drawing/2014/main" id="{A6AC1600-38DC-4011-1EE2-E68D9319C120}"/>
              </a:ext>
            </a:extLst>
          </p:cNvPr>
          <p:cNvSpPr/>
          <p:nvPr/>
        </p:nvSpPr>
        <p:spPr>
          <a:xfrm rot="3509904">
            <a:off x="7123586" y="10669"/>
            <a:ext cx="307969" cy="825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FF4DD364-8611-38E7-495C-99E2B1731F3F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C05CAC1B-1608-AB82-7E5D-6A9C1AD21F91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C592DCEE-B687-B607-C4D5-626E56837DBF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E80EDD4D-504E-A9A1-AD8F-497DFD8CD91A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A59D2778-4084-913C-C1E6-EFAF0CECC137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3" name="Ellipse 392">
            <a:extLst>
              <a:ext uri="{FF2B5EF4-FFF2-40B4-BE49-F238E27FC236}">
                <a16:creationId xmlns:a16="http://schemas.microsoft.com/office/drawing/2014/main" id="{17951F32-3AF1-3AB6-5D22-F5D015011D3D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A1DC881B-F75D-BA8D-1BD1-42A9AD4D112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8249E64E-1A70-9459-D4F7-FF2E6A30E63F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117BE172-A064-A094-2153-95467ACAC71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C31B8091-3C33-CEE3-D4A1-79E2ED43F4AD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6B9D7E8D-3D67-FACF-C2CD-B30DDDEDB067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F58320E-0919-F9DD-7CA8-BA8C1A9D856E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01" name="Ellipse 400">
            <a:extLst>
              <a:ext uri="{FF2B5EF4-FFF2-40B4-BE49-F238E27FC236}">
                <a16:creationId xmlns:a16="http://schemas.microsoft.com/office/drawing/2014/main" id="{03852743-EF49-9C70-CF6F-A063F7A3FE12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2" name="Ellipse 401">
            <a:extLst>
              <a:ext uri="{FF2B5EF4-FFF2-40B4-BE49-F238E27FC236}">
                <a16:creationId xmlns:a16="http://schemas.microsoft.com/office/drawing/2014/main" id="{B72FF03A-2C1B-9D70-ECB2-B2809CF51834}"/>
              </a:ext>
            </a:extLst>
          </p:cNvPr>
          <p:cNvSpPr/>
          <p:nvPr/>
        </p:nvSpPr>
        <p:spPr>
          <a:xfrm>
            <a:off x="8178682" y="23747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3" name="Ellipse 402">
            <a:extLst>
              <a:ext uri="{FF2B5EF4-FFF2-40B4-BE49-F238E27FC236}">
                <a16:creationId xmlns:a16="http://schemas.microsoft.com/office/drawing/2014/main" id="{3AF247D2-4E7E-E555-026E-741C67AF977F}"/>
              </a:ext>
            </a:extLst>
          </p:cNvPr>
          <p:cNvSpPr/>
          <p:nvPr/>
        </p:nvSpPr>
        <p:spPr>
          <a:xfrm>
            <a:off x="7962592" y="23469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6980A27A-8054-F0AD-91E1-56E9C3CA9E74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C4A4ED93-073B-BBEA-554F-BF10432D6D1D}"/>
              </a:ext>
            </a:extLst>
          </p:cNvPr>
          <p:cNvSpPr/>
          <p:nvPr/>
        </p:nvSpPr>
        <p:spPr>
          <a:xfrm>
            <a:off x="5451207" y="95817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6AC7E8EC-E7E1-A91F-F83E-9F96FD9F0608}"/>
              </a:ext>
            </a:extLst>
          </p:cNvPr>
          <p:cNvSpPr/>
          <p:nvPr/>
        </p:nvSpPr>
        <p:spPr>
          <a:xfrm>
            <a:off x="5155776" y="77233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B5639080-B34B-B587-75E3-E6B2FCB90D09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58EE060E-3766-A506-8FDA-146B22FB060B}"/>
              </a:ext>
            </a:extLst>
          </p:cNvPr>
          <p:cNvSpPr/>
          <p:nvPr/>
        </p:nvSpPr>
        <p:spPr>
          <a:xfrm>
            <a:off x="6731346" y="416805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14B927AF-4B77-D354-0B96-82F9EF825149}"/>
              </a:ext>
            </a:extLst>
          </p:cNvPr>
          <p:cNvSpPr/>
          <p:nvPr/>
        </p:nvSpPr>
        <p:spPr>
          <a:xfrm>
            <a:off x="4070765" y="45621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10" name="Ellipse 409">
            <a:extLst>
              <a:ext uri="{FF2B5EF4-FFF2-40B4-BE49-F238E27FC236}">
                <a16:creationId xmlns:a16="http://schemas.microsoft.com/office/drawing/2014/main" id="{2F02CC0E-923A-0BFC-5274-C163C64D954A}"/>
              </a:ext>
            </a:extLst>
          </p:cNvPr>
          <p:cNvSpPr/>
          <p:nvPr/>
        </p:nvSpPr>
        <p:spPr>
          <a:xfrm>
            <a:off x="3795207" y="45621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561FF926-A19F-3B3E-BDD7-37D499C41AB7}"/>
              </a:ext>
            </a:extLst>
          </p:cNvPr>
          <p:cNvSpPr/>
          <p:nvPr/>
        </p:nvSpPr>
        <p:spPr>
          <a:xfrm>
            <a:off x="7947675" y="217222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2B5E381-B4D4-2F59-E39D-8A2177E4F677}"/>
              </a:ext>
            </a:extLst>
          </p:cNvPr>
          <p:cNvSpPr/>
          <p:nvPr/>
        </p:nvSpPr>
        <p:spPr>
          <a:xfrm>
            <a:off x="4343507" y="456766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BD9BA61-8D90-3AFE-3CA4-2DD7C7B1CD27}"/>
              </a:ext>
            </a:extLst>
          </p:cNvPr>
          <p:cNvSpPr/>
          <p:nvPr/>
        </p:nvSpPr>
        <p:spPr>
          <a:xfrm>
            <a:off x="7281256" y="180743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11376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52B9-152E-9C7B-EA43-47C288839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E14C49B4-098C-DFFD-FC53-1B20740CEF34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6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8</a:t>
            </a:r>
            <a:r>
              <a:rPr lang="fr-FR" altLang="fr-FR" sz="1600" b="1" baseline="30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période : 1815-1914</a:t>
            </a:r>
            <a:br>
              <a:rPr lang="fr-FR" altLang="fr-FR" sz="16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1800-1907 : En Orient, le Grand Jeu russo-britannique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Empire ottoman et Balkans ; Caucase et Perse ; Afghanistan</a:t>
            </a:r>
            <a:b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</a:br>
            <a:r>
              <a:rPr lang="fr-FR" sz="1600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Inde britannique ; En Asie centrale, Turkestan russe et Xinjiang chinois</a:t>
            </a:r>
          </a:p>
          <a:p>
            <a:pPr>
              <a:lnSpc>
                <a:spcPct val="100000"/>
              </a:lnSpc>
            </a:pPr>
            <a:endParaRPr lang="fr-FR" altLang="fr-FR" sz="1600" b="1" kern="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  <a:p>
            <a:r>
              <a:rPr lang="fr-FR" sz="1600" b="1" dirty="0"/>
              <a:t>1792-1815 : Les guerres révolutionnaires, puis napoléoniennes : les nombreux revirements entre France, Russie et Grande-Bretagne, ont des répercussions en Orient, Empire ottoman et Perse ; Naissance de la Question d’Orient et 1</a:t>
            </a:r>
            <a:r>
              <a:rPr lang="fr-FR" sz="1600" b="1" baseline="30000" dirty="0"/>
              <a:t>ères</a:t>
            </a:r>
            <a:r>
              <a:rPr lang="fr-FR" sz="1600" b="1" dirty="0"/>
              <a:t> escarmouches du Grand Jeu</a:t>
            </a:r>
          </a:p>
          <a:p>
            <a:r>
              <a:rPr lang="fr-FR" sz="1600" b="1" dirty="0"/>
              <a:t>1)</a:t>
            </a:r>
            <a:r>
              <a:rPr lang="fr-FR" sz="1600" dirty="0"/>
              <a:t> 1792-1802 : Les guerres révolutionnaires : La France contre la 1</a:t>
            </a:r>
            <a:r>
              <a:rPr lang="fr-FR" sz="1600" baseline="30000" dirty="0"/>
              <a:t>ère</a:t>
            </a:r>
            <a:r>
              <a:rPr lang="fr-FR" sz="1600" dirty="0"/>
              <a:t> et la 2</a:t>
            </a:r>
            <a:r>
              <a:rPr lang="fr-FR" sz="1600" baseline="30000" dirty="0"/>
              <a:t>ème</a:t>
            </a:r>
            <a:r>
              <a:rPr lang="fr-FR" sz="1600" dirty="0"/>
              <a:t> Coalition : Autriche, Prusse, Grande-Bretagne, Espagne, Piémont-Sardaigne, Naples-Sicile, Provinces-Unies ; Puis Empire ottoman et Russie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1800-1801 : Le rapprochement et le projet franco-russe d’invasion de l’Inde échoue mais crée une suspicion chez les Britanniques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Déc. 1805-juillet 1806 : Défaite de la 3</a:t>
            </a:r>
            <a:r>
              <a:rPr lang="fr-FR" sz="1600" baseline="30000" dirty="0"/>
              <a:t>ème</a:t>
            </a:r>
            <a:r>
              <a:rPr lang="fr-FR" sz="1600" dirty="0"/>
              <a:t> Coalition, Grande-Bretagne, Autriche, Russie, Suède, Naples, contre Napoléon ; L’Empire français, maître de l’Europe, mais Britanniques et Russes ne désarment pas</a:t>
            </a:r>
          </a:p>
          <a:p>
            <a:r>
              <a:rPr lang="fr-FR" sz="1600" dirty="0"/>
              <a:t>Sept. 1806 : 4</a:t>
            </a:r>
            <a:r>
              <a:rPr lang="fr-FR" sz="1600" baseline="30000" dirty="0"/>
              <a:t>ème</a:t>
            </a:r>
            <a:r>
              <a:rPr lang="fr-FR" sz="1600" dirty="0"/>
              <a:t> Coalition, Prusse, Grande-Bretagne, Russie, Suède, contre Napoléon</a:t>
            </a:r>
          </a:p>
          <a:p>
            <a:r>
              <a:rPr lang="fr-FR" sz="1600" dirty="0"/>
              <a:t>1804-mai 1807 : En Orient : En Géorgie, la Perse alliée à la Grande-Bretagne et vaincue par la Russie, se rapproche de la France ; En Bessarabie, l’Empire ottoman allié à la France, est vaincu par la Russie</a:t>
            </a:r>
          </a:p>
          <a:p>
            <a:r>
              <a:rPr lang="fr-FR" sz="1600" b="1" dirty="0"/>
              <a:t>4)</a:t>
            </a:r>
            <a:r>
              <a:rPr lang="fr-FR" sz="1600" dirty="0"/>
              <a:t> Oct. 1806-juillet 1807 : Défaite de la Prusse et fin de la 4</a:t>
            </a:r>
            <a:r>
              <a:rPr lang="fr-FR" sz="1600" baseline="30000" dirty="0"/>
              <a:t>ème</a:t>
            </a:r>
            <a:r>
              <a:rPr lang="fr-FR" sz="1600" dirty="0"/>
              <a:t> Coalition ; Traité de Tilsit : Renversement des alliances : La Russie d’Alexandre 1</a:t>
            </a:r>
            <a:r>
              <a:rPr lang="fr-FR" sz="1600" baseline="30000" dirty="0"/>
              <a:t>er</a:t>
            </a:r>
            <a:r>
              <a:rPr lang="fr-FR" sz="1600" dirty="0"/>
              <a:t> s’allie à la France de Napoléon contre la Grande-Bretagne</a:t>
            </a:r>
          </a:p>
          <a:p>
            <a:r>
              <a:rPr lang="fr-FR" sz="1600" dirty="0"/>
              <a:t>1809-1812 : Contraintes, Autriche, Prusse et Suède doivent se rallier à la France ; La Grande-Bretagne isolée entre la France et la Russie </a:t>
            </a:r>
          </a:p>
          <a:p>
            <a:r>
              <a:rPr lang="fr-FR" sz="1600" b="1" dirty="0"/>
              <a:t>5)</a:t>
            </a:r>
            <a:r>
              <a:rPr lang="fr-FR" sz="1600" dirty="0"/>
              <a:t> 1812-1815 : Nouveau renversement des alliances : La Russie rompt avec la France et s’allie avec la Grande-Bretagne et les autres monarchies ; La France isolée entre la Grande-Bretagne et la Russie ; En Orient, Empire ottoman et Perse vaincus par la Russie, doivent céder la Bessarabie et l’Azerbaïdjan et se rapprochent de la Grande-Bretagne</a:t>
            </a:r>
          </a:p>
          <a:p>
            <a:r>
              <a:rPr lang="fr-FR" sz="1600" b="1" dirty="0"/>
              <a:t>6)</a:t>
            </a:r>
            <a:r>
              <a:rPr lang="fr-FR" sz="1600" dirty="0"/>
              <a:t> 1815 : Bilan paradoxal : En Europe, victoire de l’alliance Grande-Bretagne -Russie et de l’ordre monarchique contre la France révolutionnaire ; Mais en Orient, le Grand Jeu russo-britannique, incluant la Question d‘Orient, s’installe durablement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9BD9C1C-02E8-A6D6-6D06-E5379B5D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860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264ED-95C3-793D-696F-4FEE884C2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485BE2-A16D-1668-8DB3-3B1A9DD070C0}"/>
              </a:ext>
            </a:extLst>
          </p:cNvPr>
          <p:cNvSpPr/>
          <p:nvPr/>
        </p:nvSpPr>
        <p:spPr>
          <a:xfrm>
            <a:off x="71305" y="93049"/>
            <a:ext cx="4846800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1800-01 : Le </a:t>
            </a:r>
            <a:r>
              <a:rPr lang="fr-FR" sz="1700" i="1" dirty="0"/>
              <a:t>projet indien</a:t>
            </a:r>
            <a:r>
              <a:rPr lang="fr-FR" sz="1700" dirty="0"/>
              <a:t> de Paul 1</a:t>
            </a:r>
            <a:r>
              <a:rPr lang="fr-FR" sz="1700" baseline="30000" dirty="0"/>
              <a:t>er</a:t>
            </a:r>
            <a:r>
              <a:rPr lang="fr-FR" sz="1700" dirty="0"/>
              <a:t> </a:t>
            </a:r>
          </a:p>
          <a:p>
            <a:r>
              <a:rPr lang="fr-FR" sz="1700" dirty="0"/>
              <a:t>NB : A partir de la Perse dès 1796, relancé en 1808 Après l’alliance de 1807 avec la France</a:t>
            </a:r>
          </a:p>
          <a:p>
            <a:endParaRPr lang="fr-FR" sz="1700" u="sng" dirty="0"/>
          </a:p>
          <a:p>
            <a:r>
              <a:rPr lang="fr-FR" sz="1700" dirty="0"/>
              <a:t>*1801-13 : Annexions Géorgie et Azerbaïdjan</a:t>
            </a:r>
          </a:p>
          <a:p>
            <a:r>
              <a:rPr lang="fr-FR" sz="1700" dirty="0"/>
              <a:t>Avancée russe dans le Caucase</a:t>
            </a:r>
          </a:p>
          <a:p>
            <a:r>
              <a:rPr lang="fr-FR" sz="1700" b="1" dirty="0"/>
              <a:t>Le Grand Jeu est né</a:t>
            </a:r>
          </a:p>
          <a:p>
            <a:endParaRPr lang="fr-FR" sz="1700" dirty="0"/>
          </a:p>
          <a:p>
            <a:r>
              <a:rPr lang="fr-FR" sz="1700" dirty="0"/>
              <a:t>Et tout cela…</a:t>
            </a:r>
          </a:p>
          <a:p>
            <a:r>
              <a:rPr lang="fr-FR" sz="1700" dirty="0"/>
              <a:t>c) 1807-12 : Avec des renversements d’alliances</a:t>
            </a:r>
          </a:p>
          <a:p>
            <a:r>
              <a:rPr lang="fr-FR" sz="1700" dirty="0"/>
              <a:t>Et un double-jeu de la part de la Russie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*1815 : Un bilan paradoxal…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0E23CC-94B2-FF8F-D19B-B32C7FD71C79}"/>
              </a:ext>
            </a:extLst>
          </p:cNvPr>
          <p:cNvSpPr/>
          <p:nvPr/>
        </p:nvSpPr>
        <p:spPr>
          <a:xfrm>
            <a:off x="5127126" y="5619096"/>
            <a:ext cx="484680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NB : Rajouté à cela, la déclaration de neutralité russe en 1780, suivie par les autres puissances européennes, ce qui empêcha le blocus anglais des 13 colonies américaines</a:t>
            </a:r>
          </a:p>
        </p:txBody>
      </p:sp>
      <p:pic>
        <p:nvPicPr>
          <p:cNvPr id="45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7CA9B98-9B97-DB0F-BCEE-B03333738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Ellipse 456">
            <a:extLst>
              <a:ext uri="{FF2B5EF4-FFF2-40B4-BE49-F238E27FC236}">
                <a16:creationId xmlns:a16="http://schemas.microsoft.com/office/drawing/2014/main" id="{551D816F-AE71-3943-C08F-2F075F2C2AE4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9" name="Ellipse 458">
            <a:extLst>
              <a:ext uri="{FF2B5EF4-FFF2-40B4-BE49-F238E27FC236}">
                <a16:creationId xmlns:a16="http://schemas.microsoft.com/office/drawing/2014/main" id="{096820F4-83E5-ED0B-3A32-0C4D0B40645C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7" name="Ellipse 466">
            <a:extLst>
              <a:ext uri="{FF2B5EF4-FFF2-40B4-BE49-F238E27FC236}">
                <a16:creationId xmlns:a16="http://schemas.microsoft.com/office/drawing/2014/main" id="{90E99FD8-3282-2AD8-911B-226AC82C4D14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645F66FC-1D39-7685-4641-CC826FE572EB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906685A1-BB55-A447-A687-629A3F5460D3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E19D2762-5D43-0350-216E-CEEB5F944925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4" name="Ellipse 473">
            <a:extLst>
              <a:ext uri="{FF2B5EF4-FFF2-40B4-BE49-F238E27FC236}">
                <a16:creationId xmlns:a16="http://schemas.microsoft.com/office/drawing/2014/main" id="{F18ECD54-AF7B-7238-D9F0-382070E1984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5" name="Ellipse 474">
            <a:extLst>
              <a:ext uri="{FF2B5EF4-FFF2-40B4-BE49-F238E27FC236}">
                <a16:creationId xmlns:a16="http://schemas.microsoft.com/office/drawing/2014/main" id="{51487028-2E09-6D4D-9220-8927A582B7C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6" name="Ellipse 475">
            <a:extLst>
              <a:ext uri="{FF2B5EF4-FFF2-40B4-BE49-F238E27FC236}">
                <a16:creationId xmlns:a16="http://schemas.microsoft.com/office/drawing/2014/main" id="{B1710724-DCCF-C37B-9CAC-E2F837523A2A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99DD5132-2607-E701-1D51-BBB175A6F756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8" name="Ellipse 477">
            <a:extLst>
              <a:ext uri="{FF2B5EF4-FFF2-40B4-BE49-F238E27FC236}">
                <a16:creationId xmlns:a16="http://schemas.microsoft.com/office/drawing/2014/main" id="{035D2679-C01A-1FB3-DD3A-4AC59E6AADF4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9" name="Ellipse 478">
            <a:extLst>
              <a:ext uri="{FF2B5EF4-FFF2-40B4-BE49-F238E27FC236}">
                <a16:creationId xmlns:a16="http://schemas.microsoft.com/office/drawing/2014/main" id="{16B90422-C5B2-4A31-CEA6-DC1E66022A8B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0" name="Ellipse 479">
            <a:extLst>
              <a:ext uri="{FF2B5EF4-FFF2-40B4-BE49-F238E27FC236}">
                <a16:creationId xmlns:a16="http://schemas.microsoft.com/office/drawing/2014/main" id="{18B86845-E04A-D54B-571F-0C61B847306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439D0D58-84CA-F635-0887-1B3318FC5AC1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2" name="Ellipse 481">
            <a:extLst>
              <a:ext uri="{FF2B5EF4-FFF2-40B4-BE49-F238E27FC236}">
                <a16:creationId xmlns:a16="http://schemas.microsoft.com/office/drawing/2014/main" id="{9360A0B8-2EDF-E65D-A43B-C2B135143BD4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24CEA446-C937-E5FE-06B3-506EBF4D0A6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4" name="Ellipse 483">
            <a:extLst>
              <a:ext uri="{FF2B5EF4-FFF2-40B4-BE49-F238E27FC236}">
                <a16:creationId xmlns:a16="http://schemas.microsoft.com/office/drawing/2014/main" id="{CED1A2D8-0C3A-7697-AE93-39D23CB7CF3B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5" name="Connecteur droit 484">
            <a:extLst>
              <a:ext uri="{FF2B5EF4-FFF2-40B4-BE49-F238E27FC236}">
                <a16:creationId xmlns:a16="http://schemas.microsoft.com/office/drawing/2014/main" id="{D48C5B45-7381-EF3C-E712-91DC238CB673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485">
            <a:extLst>
              <a:ext uri="{FF2B5EF4-FFF2-40B4-BE49-F238E27FC236}">
                <a16:creationId xmlns:a16="http://schemas.microsoft.com/office/drawing/2014/main" id="{71F958DB-FECD-8CB5-21B5-6725B9B13B0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Connecteur droit 486">
            <a:extLst>
              <a:ext uri="{FF2B5EF4-FFF2-40B4-BE49-F238E27FC236}">
                <a16:creationId xmlns:a16="http://schemas.microsoft.com/office/drawing/2014/main" id="{7CED133F-E32D-A1A4-A5E1-9EFF594749D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8" name="Ellipse 487">
            <a:extLst>
              <a:ext uri="{FF2B5EF4-FFF2-40B4-BE49-F238E27FC236}">
                <a16:creationId xmlns:a16="http://schemas.microsoft.com/office/drawing/2014/main" id="{A8B5A3A3-4B2B-AD85-7CCB-FCF002BFA5BA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6F1BD159-DC19-92C8-59E3-FC6088643DB5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0" name="Ellipse 489">
            <a:extLst>
              <a:ext uri="{FF2B5EF4-FFF2-40B4-BE49-F238E27FC236}">
                <a16:creationId xmlns:a16="http://schemas.microsoft.com/office/drawing/2014/main" id="{6BE40CE0-CB4D-C680-066C-9E4EAB5FC456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1" name="Ellipse 490">
            <a:extLst>
              <a:ext uri="{FF2B5EF4-FFF2-40B4-BE49-F238E27FC236}">
                <a16:creationId xmlns:a16="http://schemas.microsoft.com/office/drawing/2014/main" id="{3E72B772-2BF0-9D04-9A7A-41EC76F29D66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2" name="Connecteur droit 491">
            <a:extLst>
              <a:ext uri="{FF2B5EF4-FFF2-40B4-BE49-F238E27FC236}">
                <a16:creationId xmlns:a16="http://schemas.microsoft.com/office/drawing/2014/main" id="{4F305214-CF1A-79EC-FADF-DD6F0AD07310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Ellipse 492">
            <a:extLst>
              <a:ext uri="{FF2B5EF4-FFF2-40B4-BE49-F238E27FC236}">
                <a16:creationId xmlns:a16="http://schemas.microsoft.com/office/drawing/2014/main" id="{F4E44DF3-F87E-F618-2399-599C610EF7E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94" name="Connecteur droit avec flèche 493">
            <a:extLst>
              <a:ext uri="{FF2B5EF4-FFF2-40B4-BE49-F238E27FC236}">
                <a16:creationId xmlns:a16="http://schemas.microsoft.com/office/drawing/2014/main" id="{DB934301-0324-89C7-79CA-EA41355AD88E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5" name="Ellipse 494">
            <a:extLst>
              <a:ext uri="{FF2B5EF4-FFF2-40B4-BE49-F238E27FC236}">
                <a16:creationId xmlns:a16="http://schemas.microsoft.com/office/drawing/2014/main" id="{EF91A330-84CC-08DC-0B35-483842759B4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2E5A81C2-6E07-AFB8-166A-0767267C808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42B13F95-EAA4-6BAE-27A2-17002A21D93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8" name="Ellipse 497">
            <a:extLst>
              <a:ext uri="{FF2B5EF4-FFF2-40B4-BE49-F238E27FC236}">
                <a16:creationId xmlns:a16="http://schemas.microsoft.com/office/drawing/2014/main" id="{BAA957CB-B07B-A747-2294-627BA194DAF9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99" name="Ellipse 498">
            <a:extLst>
              <a:ext uri="{FF2B5EF4-FFF2-40B4-BE49-F238E27FC236}">
                <a16:creationId xmlns:a16="http://schemas.microsoft.com/office/drawing/2014/main" id="{4656C4A5-BC2D-D285-BE0E-BE7C2F1A0322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A65CB21E-2F02-ED92-2D75-246388FFB1B7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90161509-C4A4-A5A2-E743-84B962BFBEF2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28FF38FD-2A66-2A64-C964-D17DFD6F7554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C960AC40-0AA1-5DBB-F66D-5AE75B2A8AF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F0BD3301-8E85-A8AB-68BB-F1E73E82F4D6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22F4E7F8-D79D-95B8-344A-DB0ED347818A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506" name="Rectangle 505">
            <a:extLst>
              <a:ext uri="{FF2B5EF4-FFF2-40B4-BE49-F238E27FC236}">
                <a16:creationId xmlns:a16="http://schemas.microsoft.com/office/drawing/2014/main" id="{68C08432-6B54-69B3-9266-CFDA06342B63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1CEA4721-3CD0-DFE4-45D6-102B686BE987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B2DF66D4-FA55-33DF-7696-E8FA119F715F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9" name="Ellipse 508">
            <a:extLst>
              <a:ext uri="{FF2B5EF4-FFF2-40B4-BE49-F238E27FC236}">
                <a16:creationId xmlns:a16="http://schemas.microsoft.com/office/drawing/2014/main" id="{4816BDFD-2D89-B380-9E53-093318DE4FA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0" name="Ellipse 509">
            <a:extLst>
              <a:ext uri="{FF2B5EF4-FFF2-40B4-BE49-F238E27FC236}">
                <a16:creationId xmlns:a16="http://schemas.microsoft.com/office/drawing/2014/main" id="{07ECE41E-7D67-6228-6E9D-587FD7F60D40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1" name="Ellipse 510">
            <a:extLst>
              <a:ext uri="{FF2B5EF4-FFF2-40B4-BE49-F238E27FC236}">
                <a16:creationId xmlns:a16="http://schemas.microsoft.com/office/drawing/2014/main" id="{A6692FDF-EAD4-27D0-9E0E-C0FB8EAC39C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36" name="Ellipse 335">
            <a:extLst>
              <a:ext uri="{FF2B5EF4-FFF2-40B4-BE49-F238E27FC236}">
                <a16:creationId xmlns:a16="http://schemas.microsoft.com/office/drawing/2014/main" id="{D9257B64-E5BB-1EB9-6EA8-AF9FEA87C8B8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7" name="Ellipse 336">
            <a:extLst>
              <a:ext uri="{FF2B5EF4-FFF2-40B4-BE49-F238E27FC236}">
                <a16:creationId xmlns:a16="http://schemas.microsoft.com/office/drawing/2014/main" id="{BA244A9D-44FA-E5DF-7FB3-1EAFD041FB36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38" name="Ellipse 337">
            <a:extLst>
              <a:ext uri="{FF2B5EF4-FFF2-40B4-BE49-F238E27FC236}">
                <a16:creationId xmlns:a16="http://schemas.microsoft.com/office/drawing/2014/main" id="{BEA70B8A-D282-D1EC-BD0E-89AB3156EE5C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39" name="Ellipse 338">
            <a:extLst>
              <a:ext uri="{FF2B5EF4-FFF2-40B4-BE49-F238E27FC236}">
                <a16:creationId xmlns:a16="http://schemas.microsoft.com/office/drawing/2014/main" id="{C50172B7-0DA8-050C-D303-19869C82F99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B06718E1-BBF1-ED0B-98CD-0718C3BC52F7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D7DC9659-BC26-AF80-013C-9E8C602F08F2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42" name="Ellipse 341">
            <a:extLst>
              <a:ext uri="{FF2B5EF4-FFF2-40B4-BE49-F238E27FC236}">
                <a16:creationId xmlns:a16="http://schemas.microsoft.com/office/drawing/2014/main" id="{AC4457EF-AB78-6747-3C58-1DE1C09D715F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3" name="Ellipse 342">
            <a:extLst>
              <a:ext uri="{FF2B5EF4-FFF2-40B4-BE49-F238E27FC236}">
                <a16:creationId xmlns:a16="http://schemas.microsoft.com/office/drawing/2014/main" id="{F89E2799-8FBD-2210-AB69-267BFD75AC17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82253160-8E5D-1A13-132D-9308A93380A6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DBEF5F59-36A5-0DFD-AC0B-1BB928F6A62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46" name="Connecteur droit 345">
            <a:extLst>
              <a:ext uri="{FF2B5EF4-FFF2-40B4-BE49-F238E27FC236}">
                <a16:creationId xmlns:a16="http://schemas.microsoft.com/office/drawing/2014/main" id="{2C612A88-C68D-FA52-5FB9-40156969550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Ellipse 346">
            <a:extLst>
              <a:ext uri="{FF2B5EF4-FFF2-40B4-BE49-F238E27FC236}">
                <a16:creationId xmlns:a16="http://schemas.microsoft.com/office/drawing/2014/main" id="{F1CCBF93-6E2C-0292-14C6-14A478E1F960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48" name="Connecteur droit 347">
            <a:extLst>
              <a:ext uri="{FF2B5EF4-FFF2-40B4-BE49-F238E27FC236}">
                <a16:creationId xmlns:a16="http://schemas.microsoft.com/office/drawing/2014/main" id="{282FED2E-CA61-79DD-7A4E-6D2FB216726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Connecteur droit 348">
            <a:extLst>
              <a:ext uri="{FF2B5EF4-FFF2-40B4-BE49-F238E27FC236}">
                <a16:creationId xmlns:a16="http://schemas.microsoft.com/office/drawing/2014/main" id="{DE7850D2-09C8-5434-AC5A-AB5BCE58C30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Ellipse 349">
            <a:extLst>
              <a:ext uri="{FF2B5EF4-FFF2-40B4-BE49-F238E27FC236}">
                <a16:creationId xmlns:a16="http://schemas.microsoft.com/office/drawing/2014/main" id="{46C11607-FC58-485C-6ECE-59B92F07655F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08C7F91A-BAD8-70E3-DB3C-3261F10852F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2" name="Ellipse 351">
            <a:extLst>
              <a:ext uri="{FF2B5EF4-FFF2-40B4-BE49-F238E27FC236}">
                <a16:creationId xmlns:a16="http://schemas.microsoft.com/office/drawing/2014/main" id="{DB0F4DF9-5274-2D68-C852-277840633A6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3F8FDAFA-994A-84F9-9C95-901E60F3081F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75A51164-C521-0909-C6A4-0F3D5F72104F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54C561F6-D1F4-C6D7-09F1-BAD5B3AA4287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3F20900B-9298-7BDE-FA19-030DA11FFAD2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D2CDF031-743C-20E0-8A7E-0B5CF19B205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59" name="Ellipse 358">
            <a:extLst>
              <a:ext uri="{FF2B5EF4-FFF2-40B4-BE49-F238E27FC236}">
                <a16:creationId xmlns:a16="http://schemas.microsoft.com/office/drawing/2014/main" id="{3D92A522-22D6-B839-2032-8DCF3B2199D6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id="{0C2A72AB-BADA-ABE9-7C7A-0C6E1CB77E9E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1" name="Ellipse 360">
            <a:extLst>
              <a:ext uri="{FF2B5EF4-FFF2-40B4-BE49-F238E27FC236}">
                <a16:creationId xmlns:a16="http://schemas.microsoft.com/office/drawing/2014/main" id="{DEFE5467-0803-A1D1-A0F0-BA05F0B7B40E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id="{B4C52E39-41AF-B957-14C8-1B40B9D7CB8E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3" name="Ellipse 362">
            <a:extLst>
              <a:ext uri="{FF2B5EF4-FFF2-40B4-BE49-F238E27FC236}">
                <a16:creationId xmlns:a16="http://schemas.microsoft.com/office/drawing/2014/main" id="{5A645E48-6BD6-5919-82BF-FA28340AE87D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4" name="Ellipse 363">
            <a:extLst>
              <a:ext uri="{FF2B5EF4-FFF2-40B4-BE49-F238E27FC236}">
                <a16:creationId xmlns:a16="http://schemas.microsoft.com/office/drawing/2014/main" id="{11907A5F-D9DB-1ACA-0E83-8C7C2D6AD174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FC44BC8E-8F05-8A0C-9773-0E64360B9AF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322B1C56-5337-F5C3-FE93-AC62D8200545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32DE263C-5E10-C1BC-1175-F35EACB4849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062E4215-5475-7657-73B1-F8990963AFFE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86C15267-D01A-C28C-499B-8028623B0709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A584057E-B232-B997-AD12-56A937E3988E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5082166A-A661-EBE1-40BC-663420FDB31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72" name="Ellipse 371">
            <a:extLst>
              <a:ext uri="{FF2B5EF4-FFF2-40B4-BE49-F238E27FC236}">
                <a16:creationId xmlns:a16="http://schemas.microsoft.com/office/drawing/2014/main" id="{72DBAA21-757C-C846-F417-336D187BFBE8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73" name="Ellipse 372">
            <a:extLst>
              <a:ext uri="{FF2B5EF4-FFF2-40B4-BE49-F238E27FC236}">
                <a16:creationId xmlns:a16="http://schemas.microsoft.com/office/drawing/2014/main" id="{0A2FCAE0-DECE-37CE-0A02-9E180FA548F3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6" name="Ellipse 375">
            <a:extLst>
              <a:ext uri="{FF2B5EF4-FFF2-40B4-BE49-F238E27FC236}">
                <a16:creationId xmlns:a16="http://schemas.microsoft.com/office/drawing/2014/main" id="{FF026D63-7842-E017-FA32-32372BB9AAA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7FEA53F0-89FE-EF59-348F-98D89470BF59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C7AE914F-79B0-5B48-E161-A66B76F500D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7C294E60-0647-3570-CC8C-D68C8349EEA9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EA3AC012-18A6-ED0A-E246-6C78C1B83EE3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382" name="Ellipse 381">
            <a:extLst>
              <a:ext uri="{FF2B5EF4-FFF2-40B4-BE49-F238E27FC236}">
                <a16:creationId xmlns:a16="http://schemas.microsoft.com/office/drawing/2014/main" id="{462986E8-DCFC-7E0C-A495-0D0F1159AD0C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263D8210-531F-6E2F-11AE-55BFFD4B97FE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DD0D2E23-1095-4013-E63E-D3262AC7406A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5383B2EE-C438-C09D-751C-031850AA8C46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15AF1A82-F8AB-91A3-BF6D-E99A84BCE169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87" name="Ellipse 386">
            <a:extLst>
              <a:ext uri="{FF2B5EF4-FFF2-40B4-BE49-F238E27FC236}">
                <a16:creationId xmlns:a16="http://schemas.microsoft.com/office/drawing/2014/main" id="{44007EA6-3AFB-8A18-E5BB-FE905084C752}"/>
              </a:ext>
            </a:extLst>
          </p:cNvPr>
          <p:cNvSpPr/>
          <p:nvPr/>
        </p:nvSpPr>
        <p:spPr>
          <a:xfrm rot="3509904">
            <a:off x="7123586" y="10669"/>
            <a:ext cx="307969" cy="825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DBAD0287-69DE-B6C9-E660-A7210E70E5DB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4E907F91-D4FF-B143-1670-59652C455FCF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0D0761EE-AA91-852E-920E-193462D684A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AD1CF560-73F0-2366-D9B5-2695A3A58536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991DA4F0-AD67-9EFE-271D-E86DACBEA752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3" name="Ellipse 392">
            <a:extLst>
              <a:ext uri="{FF2B5EF4-FFF2-40B4-BE49-F238E27FC236}">
                <a16:creationId xmlns:a16="http://schemas.microsoft.com/office/drawing/2014/main" id="{10FA8F8F-FB73-BA4D-F22C-A303700D93EC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E4A18509-817C-31F2-0FF8-E18D57BF73FC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73ACE94C-BCFF-AB00-2FA1-1EFFFEE132D7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5508F1C1-5DC3-CB35-7AF0-F0C9F074B2E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B8DC3E14-069C-86C2-C8C3-5AC378F4397B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93F227E1-E173-458D-1C42-DFA0AA65ACC6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70F263C6-C7D4-2A64-1783-FA7C2CAA8B8A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01" name="Ellipse 400">
            <a:extLst>
              <a:ext uri="{FF2B5EF4-FFF2-40B4-BE49-F238E27FC236}">
                <a16:creationId xmlns:a16="http://schemas.microsoft.com/office/drawing/2014/main" id="{FCDA20A0-5F60-254D-44D3-249C917679FD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2" name="Ellipse 401">
            <a:extLst>
              <a:ext uri="{FF2B5EF4-FFF2-40B4-BE49-F238E27FC236}">
                <a16:creationId xmlns:a16="http://schemas.microsoft.com/office/drawing/2014/main" id="{FB0B4341-36D8-42B0-DA29-C2733B9FEF4B}"/>
              </a:ext>
            </a:extLst>
          </p:cNvPr>
          <p:cNvSpPr/>
          <p:nvPr/>
        </p:nvSpPr>
        <p:spPr>
          <a:xfrm>
            <a:off x="8178682" y="237475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3" name="Ellipse 402">
            <a:extLst>
              <a:ext uri="{FF2B5EF4-FFF2-40B4-BE49-F238E27FC236}">
                <a16:creationId xmlns:a16="http://schemas.microsoft.com/office/drawing/2014/main" id="{601B530C-A161-63F9-69C4-42A5805D4D8F}"/>
              </a:ext>
            </a:extLst>
          </p:cNvPr>
          <p:cNvSpPr/>
          <p:nvPr/>
        </p:nvSpPr>
        <p:spPr>
          <a:xfrm>
            <a:off x="7962592" y="23469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DEFC6440-36C7-6745-C9DF-39D40D6EACF0}"/>
              </a:ext>
            </a:extLst>
          </p:cNvPr>
          <p:cNvSpPr/>
          <p:nvPr/>
        </p:nvSpPr>
        <p:spPr>
          <a:xfrm>
            <a:off x="6436596" y="83195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2B66FFF6-86A7-DE03-0AC4-EE319C6513BF}"/>
              </a:ext>
            </a:extLst>
          </p:cNvPr>
          <p:cNvSpPr/>
          <p:nvPr/>
        </p:nvSpPr>
        <p:spPr>
          <a:xfrm>
            <a:off x="5451207" y="95817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9828D809-DE03-1072-3A8D-5BE54B24AF69}"/>
              </a:ext>
            </a:extLst>
          </p:cNvPr>
          <p:cNvSpPr/>
          <p:nvPr/>
        </p:nvSpPr>
        <p:spPr>
          <a:xfrm>
            <a:off x="5155776" y="77233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9D9AD84B-CBAE-4C0B-7E6B-D8775B73B340}"/>
              </a:ext>
            </a:extLst>
          </p:cNvPr>
          <p:cNvSpPr/>
          <p:nvPr/>
        </p:nvSpPr>
        <p:spPr>
          <a:xfrm>
            <a:off x="6425903" y="57822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6CF4DEE5-AFF2-90E4-1387-670F588FA4DB}"/>
              </a:ext>
            </a:extLst>
          </p:cNvPr>
          <p:cNvSpPr/>
          <p:nvPr/>
        </p:nvSpPr>
        <p:spPr>
          <a:xfrm>
            <a:off x="6731346" y="416805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383D48-E5C0-B058-32A0-2A264CFAE7C0}"/>
              </a:ext>
            </a:extLst>
          </p:cNvPr>
          <p:cNvSpPr/>
          <p:nvPr/>
        </p:nvSpPr>
        <p:spPr>
          <a:xfrm>
            <a:off x="7947675" y="217222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21A6A33-9A35-D249-D011-3F356CA55E9A}"/>
              </a:ext>
            </a:extLst>
          </p:cNvPr>
          <p:cNvSpPr/>
          <p:nvPr/>
        </p:nvSpPr>
        <p:spPr>
          <a:xfrm>
            <a:off x="4180378" y="117167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0C99336-022A-EC94-C55E-0A551C39A995}"/>
              </a:ext>
            </a:extLst>
          </p:cNvPr>
          <p:cNvSpPr/>
          <p:nvPr/>
        </p:nvSpPr>
        <p:spPr>
          <a:xfrm>
            <a:off x="4492710" y="1181373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84058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00662-EB2F-BFC5-EB2F-BD1B0FE3F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BA08B08A-4FD4-7DF2-BF0E-25A9EAA63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8C6735A-96DA-CC18-A571-6C6B8F3AA766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0CF70C0-8B1B-8AB4-9ADB-86D07D43F212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BC0E584-80AE-FBFB-DA81-5A17ABE4AE17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3916994-46AE-8E68-E689-4A744B9729DB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577CB43-1145-811D-8707-BC3C27F91CE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3C8B727-3DAC-47D2-85AE-0E32601504EC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82081CD-B855-2851-514E-95FF7AA2957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F5BDB4E-DCEA-FD4E-FE9A-9767E05EC6C8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3FCF17E-9DA1-EEF4-3687-676BBB8FA11B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EE04CA3-8B9F-96B9-CD57-D194057973C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8092D0D-A095-FA95-4A59-3ED765AD7607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7EAE224-DFBF-6D46-746D-B13684AF1F8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ED227B8-949C-8FA1-78BE-F4DC245334AF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F97DCAF-642F-9F75-F149-1764B8A9588A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AC80B0-D40C-2143-2D09-DB66286ACB0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AF71485-0D14-9DE8-CFAC-69D350E98102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F62255A-2CEF-6A77-06DE-CAC4D8378FF1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95454D4-B098-36C3-B2E1-E8C2D2555501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11C68DD-F062-DEBB-0B33-90D2C31E7F4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3E9931B-7B32-982A-35A8-41264B377A3B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DD2DC85-BE8C-9DE9-7750-70DAF75DD67C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8F414D6-76F2-5DF7-C20A-469679AB3926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ACC84EC-4FBC-8898-1B83-1517ED1F30EC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0E6E741-526D-0EA6-1D0C-AE0C7B8B4D53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345677B4-D22D-A6D2-186F-97646F8363C0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F8AA5806-0923-991C-A567-A12901EB3172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192033A-DEA2-0F3F-5D46-9C2372DF61C0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B2E57CC1-8E00-77BC-5183-BA24F67889B9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2F0C5-B783-A09A-3486-4C918BC03F3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FA06E9C-A070-866E-D0F0-E188BDBBCE6B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6C5BA95-61C6-1A76-1EFB-A2E5CFFB2436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36E9EDE-762B-5DD7-4CA7-ED53A6159E29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0F50100-BAF2-B8BB-E291-CAE11C9EFC4B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368CF33-159F-C6AF-C56D-928446B205B2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D00D7AA-6F66-E6B0-4752-450A50D7E09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126D91C-B0A2-EB9C-E0DD-A0F6F4A2ABD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C176866-EA9D-4C88-6310-748D2FF6E1DD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BBDA6F2-CA4C-04EC-8940-5480D402928E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4C398C-C207-07C3-9CAA-84EFA28208E3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F11F66E-2197-594B-BAF1-DBA06C7372F5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067BF860-FDF8-9E37-CFBE-47D5A9BFAAD6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41BCD98-F385-CF45-ED1E-77B5195972A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51D41CD-958F-FF05-701F-D2F205E43A32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F8D0265-66EC-6FD1-D3B1-9895103137FA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9F6EC73A-F07F-D098-2435-34E3BE18C52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F9E8CFF-4AAF-1027-F562-4594AB393B35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918860D-FA75-1D37-967A-C0BD50A9A273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D5C1940B-6BA8-75D0-8950-CD5CA0844E30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350DC2C-BA41-3AB3-8AF0-9A2F4A7B5FD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5DDA992-EF5A-BB07-BAA8-E1B5BA86AE07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9447523-EAE8-F347-2DC4-5E5E0D9D0908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9FED075D-C63D-DA35-06DD-9B829111F934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46DA211-0623-2ED3-A258-E6ACF946129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FAD528E-1EB4-9E86-70AD-E3A21624789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7AB416AC-4BD5-3FB8-6599-C577A39FEB6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DDBC919A-D03D-9046-6F4B-07CD9D537299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9E7F161-CE69-4F7F-D80F-75C00800B4B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6A8C021B-6C62-D377-59AE-009474936D37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A7491663-7480-78B8-B070-2BA4D2D4CFE4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AEBE1E75-B93A-6304-264E-1237F053E8A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56355EDB-3639-C3A2-57EB-9AC991BB04D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8" name="Ellipse 447">
            <a:extLst>
              <a:ext uri="{FF2B5EF4-FFF2-40B4-BE49-F238E27FC236}">
                <a16:creationId xmlns:a16="http://schemas.microsoft.com/office/drawing/2014/main" id="{3527072B-E147-98A2-8B0D-84D52C2D18A8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E4755E9A-6AA9-4DD8-5854-DC2FA2DD64F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0" name="Ellipse 449">
            <a:extLst>
              <a:ext uri="{FF2B5EF4-FFF2-40B4-BE49-F238E27FC236}">
                <a16:creationId xmlns:a16="http://schemas.microsoft.com/office/drawing/2014/main" id="{D5841684-E819-4627-7FA7-F10D92F0B956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1" name="Ellipse 450">
            <a:extLst>
              <a:ext uri="{FF2B5EF4-FFF2-40B4-BE49-F238E27FC236}">
                <a16:creationId xmlns:a16="http://schemas.microsoft.com/office/drawing/2014/main" id="{1C838FCC-9758-5EE0-D87B-67C8F6E8512D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2" name="Ellipse 451">
            <a:extLst>
              <a:ext uri="{FF2B5EF4-FFF2-40B4-BE49-F238E27FC236}">
                <a16:creationId xmlns:a16="http://schemas.microsoft.com/office/drawing/2014/main" id="{4A96B05D-2E90-9880-8A8E-D878007955A1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53" name="Ellipse 452">
            <a:extLst>
              <a:ext uri="{FF2B5EF4-FFF2-40B4-BE49-F238E27FC236}">
                <a16:creationId xmlns:a16="http://schemas.microsoft.com/office/drawing/2014/main" id="{1F48417B-DD7D-43CC-8B29-C2085B215689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4" name="Ellipse 453">
            <a:extLst>
              <a:ext uri="{FF2B5EF4-FFF2-40B4-BE49-F238E27FC236}">
                <a16:creationId xmlns:a16="http://schemas.microsoft.com/office/drawing/2014/main" id="{7640252F-A77D-E2DE-01B5-71B60B5B98DD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5" name="Ellipse 454">
            <a:extLst>
              <a:ext uri="{FF2B5EF4-FFF2-40B4-BE49-F238E27FC236}">
                <a16:creationId xmlns:a16="http://schemas.microsoft.com/office/drawing/2014/main" id="{3065D639-74C7-F880-733F-300B18F5C73F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6" name="Ellipse 455">
            <a:extLst>
              <a:ext uri="{FF2B5EF4-FFF2-40B4-BE49-F238E27FC236}">
                <a16:creationId xmlns:a16="http://schemas.microsoft.com/office/drawing/2014/main" id="{4490FFCD-7126-4831-5A16-C49E99DCA2C5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7" name="Ellipse 456">
            <a:extLst>
              <a:ext uri="{FF2B5EF4-FFF2-40B4-BE49-F238E27FC236}">
                <a16:creationId xmlns:a16="http://schemas.microsoft.com/office/drawing/2014/main" id="{F516DCA7-36E6-63D5-290B-010AD3C86F92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8" name="Ellipse 457">
            <a:extLst>
              <a:ext uri="{FF2B5EF4-FFF2-40B4-BE49-F238E27FC236}">
                <a16:creationId xmlns:a16="http://schemas.microsoft.com/office/drawing/2014/main" id="{9592F172-9C92-33F9-0E4D-8F25344FE508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38E0194C-3498-993D-0CF0-F1B59AC9B766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DB6BC37D-2FB1-878B-2B60-F87AA317738B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BAB29944-CB00-310F-119E-56B8783F2AD6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62" name="Rectangle 461">
            <a:extLst>
              <a:ext uri="{FF2B5EF4-FFF2-40B4-BE49-F238E27FC236}">
                <a16:creationId xmlns:a16="http://schemas.microsoft.com/office/drawing/2014/main" id="{04B47843-C0B4-2F1F-CFD3-B4EB9A4F4ABF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463" name="Rectangle 462">
            <a:extLst>
              <a:ext uri="{FF2B5EF4-FFF2-40B4-BE49-F238E27FC236}">
                <a16:creationId xmlns:a16="http://schemas.microsoft.com/office/drawing/2014/main" id="{D7730E18-D7A6-D0D5-F382-8C6F0206E9A7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A596B847-F0A5-8C33-4328-8D88C722D1C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0D41A9C3-F21C-22C8-2E5C-7D0F2FD2C8E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66" name="Ellipse 465">
            <a:extLst>
              <a:ext uri="{FF2B5EF4-FFF2-40B4-BE49-F238E27FC236}">
                <a16:creationId xmlns:a16="http://schemas.microsoft.com/office/drawing/2014/main" id="{2DEFB3E5-1B46-2123-80F3-0F1170FEABBC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67" name="Ellipse 466">
            <a:extLst>
              <a:ext uri="{FF2B5EF4-FFF2-40B4-BE49-F238E27FC236}">
                <a16:creationId xmlns:a16="http://schemas.microsoft.com/office/drawing/2014/main" id="{2656F697-B938-8C63-B756-A8EB647328AA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8" name="Ellipse 467">
            <a:extLst>
              <a:ext uri="{FF2B5EF4-FFF2-40B4-BE49-F238E27FC236}">
                <a16:creationId xmlns:a16="http://schemas.microsoft.com/office/drawing/2014/main" id="{86180FD9-284D-0AA4-151B-C60B2C4A8F1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63121876-1FC7-B7A5-C8DD-6714EDD0DFF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70" name="Ellipse 469">
            <a:extLst>
              <a:ext uri="{FF2B5EF4-FFF2-40B4-BE49-F238E27FC236}">
                <a16:creationId xmlns:a16="http://schemas.microsoft.com/office/drawing/2014/main" id="{C189BE64-5FA2-2AED-372C-89A48CA9EEC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71" name="Rectangle 470">
            <a:extLst>
              <a:ext uri="{FF2B5EF4-FFF2-40B4-BE49-F238E27FC236}">
                <a16:creationId xmlns:a16="http://schemas.microsoft.com/office/drawing/2014/main" id="{60457C73-7C69-D14C-D6E4-6D7A8416855F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81" name="Rectangle 580">
            <a:extLst>
              <a:ext uri="{FF2B5EF4-FFF2-40B4-BE49-F238E27FC236}">
                <a16:creationId xmlns:a16="http://schemas.microsoft.com/office/drawing/2014/main" id="{63EAB63F-9C11-02E3-D3C6-64961D7C758E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582" name="Ellipse 581">
            <a:extLst>
              <a:ext uri="{FF2B5EF4-FFF2-40B4-BE49-F238E27FC236}">
                <a16:creationId xmlns:a16="http://schemas.microsoft.com/office/drawing/2014/main" id="{B8BE5E00-FACE-F990-6C75-9214E98125E6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CFA62C1F-E860-11A3-EBB9-6F610B5A133B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AEF0594A-A5B4-F619-8BAD-9216D6E90B1F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85" name="Rectangle 584">
            <a:extLst>
              <a:ext uri="{FF2B5EF4-FFF2-40B4-BE49-F238E27FC236}">
                <a16:creationId xmlns:a16="http://schemas.microsoft.com/office/drawing/2014/main" id="{ECFDC13A-D8A0-17AA-22BD-CDA777FB9A9D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586" name="Rectangle 585">
            <a:extLst>
              <a:ext uri="{FF2B5EF4-FFF2-40B4-BE49-F238E27FC236}">
                <a16:creationId xmlns:a16="http://schemas.microsoft.com/office/drawing/2014/main" id="{54B87D18-855A-EC44-916C-1CE431BB95E8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588" name="Ellipse 587">
            <a:extLst>
              <a:ext uri="{FF2B5EF4-FFF2-40B4-BE49-F238E27FC236}">
                <a16:creationId xmlns:a16="http://schemas.microsoft.com/office/drawing/2014/main" id="{43641992-410A-76C6-6B7D-F827A4C9E4A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9" name="Ellipse 588">
            <a:extLst>
              <a:ext uri="{FF2B5EF4-FFF2-40B4-BE49-F238E27FC236}">
                <a16:creationId xmlns:a16="http://schemas.microsoft.com/office/drawing/2014/main" id="{8CD0F7E2-1921-FC99-A8F8-2EDD8F21FE6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0" name="Ellipse 589">
            <a:extLst>
              <a:ext uri="{FF2B5EF4-FFF2-40B4-BE49-F238E27FC236}">
                <a16:creationId xmlns:a16="http://schemas.microsoft.com/office/drawing/2014/main" id="{0F4189BC-313D-03E2-CD81-0C33844F634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1" name="Ellipse 590">
            <a:extLst>
              <a:ext uri="{FF2B5EF4-FFF2-40B4-BE49-F238E27FC236}">
                <a16:creationId xmlns:a16="http://schemas.microsoft.com/office/drawing/2014/main" id="{2CC10CE4-CC0B-F0D0-630F-75719D38A6EC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92" name="Ellipse 591">
            <a:extLst>
              <a:ext uri="{FF2B5EF4-FFF2-40B4-BE49-F238E27FC236}">
                <a16:creationId xmlns:a16="http://schemas.microsoft.com/office/drawing/2014/main" id="{09DBA65E-7BD2-3A37-E319-E810F99DE801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4" name="Ellipse 593">
            <a:extLst>
              <a:ext uri="{FF2B5EF4-FFF2-40B4-BE49-F238E27FC236}">
                <a16:creationId xmlns:a16="http://schemas.microsoft.com/office/drawing/2014/main" id="{E51996F5-D66D-22DA-A819-3F726792C60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95" name="Ellipse 594">
            <a:extLst>
              <a:ext uri="{FF2B5EF4-FFF2-40B4-BE49-F238E27FC236}">
                <a16:creationId xmlns:a16="http://schemas.microsoft.com/office/drawing/2014/main" id="{A89C82A7-90E4-42A5-B1E1-E993A0104884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6" name="Ellipse 595">
            <a:extLst>
              <a:ext uri="{FF2B5EF4-FFF2-40B4-BE49-F238E27FC236}">
                <a16:creationId xmlns:a16="http://schemas.microsoft.com/office/drawing/2014/main" id="{6D450CD0-5E58-49F2-A648-88BC4F5AC19B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7" name="Ellipse 596">
            <a:extLst>
              <a:ext uri="{FF2B5EF4-FFF2-40B4-BE49-F238E27FC236}">
                <a16:creationId xmlns:a16="http://schemas.microsoft.com/office/drawing/2014/main" id="{2FD34C4B-D41D-DD16-11A2-0F83320AD82B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44301A41-4E61-EA5C-E011-D94BC8666A6A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C6FD350A-A700-B8E8-A815-ECD50FEF40CF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601" name="Ellipse 600">
            <a:extLst>
              <a:ext uri="{FF2B5EF4-FFF2-40B4-BE49-F238E27FC236}">
                <a16:creationId xmlns:a16="http://schemas.microsoft.com/office/drawing/2014/main" id="{70CD58C3-3037-F80A-7E06-61DCC8F4C528}"/>
              </a:ext>
            </a:extLst>
          </p:cNvPr>
          <p:cNvSpPr/>
          <p:nvPr/>
        </p:nvSpPr>
        <p:spPr>
          <a:xfrm>
            <a:off x="8178682" y="23747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85BB4E42-4E77-0942-9644-1E067F8F9D11}"/>
              </a:ext>
            </a:extLst>
          </p:cNvPr>
          <p:cNvSpPr/>
          <p:nvPr/>
        </p:nvSpPr>
        <p:spPr>
          <a:xfrm>
            <a:off x="7962592" y="23469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6D05F897-70E8-A822-B840-F41CC4C168CF}"/>
              </a:ext>
            </a:extLst>
          </p:cNvPr>
          <p:cNvSpPr/>
          <p:nvPr/>
        </p:nvSpPr>
        <p:spPr>
          <a:xfrm>
            <a:off x="7947675" y="217222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31C8D251-72FD-8895-F56C-90D71CCFC802}"/>
              </a:ext>
            </a:extLst>
          </p:cNvPr>
          <p:cNvSpPr/>
          <p:nvPr/>
        </p:nvSpPr>
        <p:spPr>
          <a:xfrm>
            <a:off x="71302" y="93049"/>
            <a:ext cx="5202193" cy="65094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1815 : Bilan paradoxal : En Europe, victoire de l’alliance GB-Russie et de l’ordre monarchique contre la France révolutionnaire ; Mais en Orient, le Grand Jeu russo-britannique, incluant la Question d‘Orient, s’installe durablement </a:t>
            </a:r>
          </a:p>
          <a:p>
            <a:endParaRPr lang="fr-FR" sz="1700" dirty="0"/>
          </a:p>
          <a:p>
            <a:r>
              <a:rPr lang="fr-FR" sz="1700" dirty="0"/>
              <a:t>a) 1815 : En Europe, la Russie d’Alexandre 1</a:t>
            </a:r>
            <a:r>
              <a:rPr lang="fr-FR" sz="1700" baseline="30000" dirty="0"/>
              <a:t>er</a:t>
            </a:r>
            <a:r>
              <a:rPr lang="fr-FR" sz="1700" dirty="0"/>
              <a:t> apparaît</a:t>
            </a:r>
          </a:p>
          <a:p>
            <a:r>
              <a:rPr lang="fr-FR" sz="1700" dirty="0"/>
              <a:t>Comme le grand vainqueur contre Napoléon et la </a:t>
            </a:r>
            <a:r>
              <a:rPr lang="fr-FR" sz="1700" i="1" dirty="0"/>
              <a:t>Révolution</a:t>
            </a:r>
            <a:r>
              <a:rPr lang="fr-FR" sz="1700" dirty="0"/>
              <a:t> ; Et le principal artisan de la </a:t>
            </a:r>
            <a:r>
              <a:rPr lang="fr-FR" sz="1700" i="1" dirty="0"/>
              <a:t>Sainte-Alliance</a:t>
            </a:r>
          </a:p>
          <a:p>
            <a:endParaRPr lang="fr-FR" sz="1700" dirty="0"/>
          </a:p>
          <a:p>
            <a:r>
              <a:rPr lang="fr-FR" sz="1700" dirty="0"/>
              <a:t>Sainte Alliance Russie-Autriche-Prusse ; Et France (1818)</a:t>
            </a:r>
          </a:p>
          <a:p>
            <a:r>
              <a:rPr lang="fr-FR" sz="1700" dirty="0"/>
              <a:t>Ayant comme principal objectif</a:t>
            </a:r>
          </a:p>
          <a:p>
            <a:r>
              <a:rPr lang="fr-FR" sz="1700" dirty="0"/>
              <a:t>La restauration de l’ordre monarchique…</a:t>
            </a:r>
          </a:p>
          <a:p>
            <a:r>
              <a:rPr lang="fr-FR" sz="1700" dirty="0"/>
              <a:t>Ordre monarchique européen incluant l’Empire ottoman</a:t>
            </a:r>
          </a:p>
          <a:p>
            <a:r>
              <a:rPr lang="fr-FR" sz="1700" u="sng" dirty="0"/>
              <a:t>Mais paradoxalement…</a:t>
            </a:r>
          </a:p>
          <a:p>
            <a:endParaRPr lang="fr-FR" sz="1700" dirty="0"/>
          </a:p>
          <a:p>
            <a:r>
              <a:rPr lang="fr-FR" sz="1700" dirty="0"/>
              <a:t>b) 1815 : En Orient, un nouveau double-jeu russe </a:t>
            </a:r>
            <a:r>
              <a:rPr lang="fr-FR" sz="1700" i="1" dirty="0"/>
              <a:t>suspect</a:t>
            </a:r>
          </a:p>
          <a:p>
            <a:r>
              <a:rPr lang="fr-FR" sz="1700" dirty="0"/>
              <a:t>Un Empire ottoman et plus récemment une Perse</a:t>
            </a:r>
          </a:p>
          <a:p>
            <a:r>
              <a:rPr lang="fr-FR" sz="1700" dirty="0"/>
              <a:t>Vers lesquels la Russie maintient ses visées</a:t>
            </a:r>
          </a:p>
          <a:p>
            <a:r>
              <a:rPr lang="fr-FR" sz="1700" dirty="0"/>
              <a:t>Visées dangereuses pour l’ordre monarchique</a:t>
            </a:r>
          </a:p>
          <a:p>
            <a:r>
              <a:rPr lang="fr-FR" sz="1700" dirty="0"/>
              <a:t>Mais surtout contre la GB et son empire naissant</a:t>
            </a:r>
          </a:p>
          <a:p>
            <a:endParaRPr lang="fr-FR" sz="1700" dirty="0"/>
          </a:p>
          <a:p>
            <a:r>
              <a:rPr lang="fr-FR" sz="1600" dirty="0"/>
              <a:t>NB : </a:t>
            </a:r>
            <a:r>
              <a:rPr lang="fr-FR" sz="1600" u="sng" dirty="0"/>
              <a:t>1815 : Le sort de ces puissants empires du XVIe siècle</a:t>
            </a:r>
          </a:p>
          <a:p>
            <a:r>
              <a:rPr lang="fr-FR" sz="1600" u="sng" dirty="0"/>
              <a:t>Et leurs périphéries, se jouera désormais</a:t>
            </a:r>
          </a:p>
          <a:p>
            <a:r>
              <a:rPr lang="fr-FR" sz="1600" u="sng" dirty="0"/>
              <a:t>A Londres, Paris, Vienne et Saint-Pétersbourg</a:t>
            </a:r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1ABA5AB2-F074-94CF-B3B5-852DC6BD02B9}"/>
              </a:ext>
            </a:extLst>
          </p:cNvPr>
          <p:cNvSpPr/>
          <p:nvPr/>
        </p:nvSpPr>
        <p:spPr>
          <a:xfrm>
            <a:off x="5455783" y="4340355"/>
            <a:ext cx="6491919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Conclusion…</a:t>
            </a:r>
          </a:p>
          <a:p>
            <a:r>
              <a:rPr lang="fr-FR" sz="1700" dirty="0"/>
              <a:t>*1792-1815 : </a:t>
            </a:r>
            <a:r>
              <a:rPr lang="fr-FR" sz="1700" i="1" dirty="0"/>
              <a:t>L’épisode révolutionnaire, puis napoléonien, tout en mettant la rivalité avec la France au premier rang, va </a:t>
            </a:r>
            <a:r>
              <a:rPr lang="fr-FR" sz="1700" i="1" u="sng" dirty="0"/>
              <a:t>d’un autre côté</a:t>
            </a:r>
            <a:endParaRPr lang="fr-FR" sz="1700" i="1" dirty="0"/>
          </a:p>
          <a:p>
            <a:r>
              <a:rPr lang="fr-FR" sz="1700" i="1" dirty="0"/>
              <a:t>Achever de faire de la Russie la grande rivale de l’Angleterre</a:t>
            </a:r>
            <a:endParaRPr lang="fr-FR" sz="1700" dirty="0"/>
          </a:p>
          <a:p>
            <a:r>
              <a:rPr lang="fr-FR" sz="1700" dirty="0"/>
              <a:t>J. Frémeaux, la question d’Orient, p. 57</a:t>
            </a:r>
          </a:p>
          <a:p>
            <a:endParaRPr lang="fr-FR" sz="1700" dirty="0"/>
          </a:p>
          <a:p>
            <a:r>
              <a:rPr lang="fr-FR" sz="1700" dirty="0"/>
              <a:t>*1820 : Cette rivalité Russie-GB est relancée ; </a:t>
            </a:r>
            <a:r>
              <a:rPr lang="fr-FR" sz="1700" u="sng" dirty="0"/>
              <a:t>Arbitrée par la France</a:t>
            </a:r>
          </a:p>
          <a:p>
            <a:r>
              <a:rPr lang="fr-FR" sz="1700" dirty="0"/>
              <a:t>1826 : Du côté Perse ; Mais surtout dès 1821, avec l’affaire grecque</a:t>
            </a:r>
          </a:p>
          <a:p>
            <a:r>
              <a:rPr lang="fr-FR" sz="1700" dirty="0"/>
              <a:t>Reprenons le récit…</a:t>
            </a:r>
          </a:p>
        </p:txBody>
      </p:sp>
    </p:spTree>
    <p:extLst>
      <p:ext uri="{BB962C8B-B14F-4D97-AF65-F5344CB8AC3E}">
        <p14:creationId xmlns:p14="http://schemas.microsoft.com/office/powerpoint/2010/main" val="3971216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8675F-0DBF-5047-ACC3-27AA1C9CE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8A8B03E-65DB-A8F3-E7E6-49E8A5E60A91}"/>
              </a:ext>
            </a:extLst>
          </p:cNvPr>
          <p:cNvSpPr/>
          <p:nvPr/>
        </p:nvSpPr>
        <p:spPr>
          <a:xfrm>
            <a:off x="71120" y="177479"/>
            <a:ext cx="4817858" cy="119887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1821-1829 : Après la Sainte-Alliance de 1815, la guerre d’indépendance de la Grèce et l’avancée russe contre la Perse relancent le Grand Jeu russo-britannique</a:t>
            </a:r>
          </a:p>
        </p:txBody>
      </p:sp>
      <p:pic>
        <p:nvPicPr>
          <p:cNvPr id="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987C791-6BEF-5282-6762-DD4FA6C4C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9484DFE-4551-C9A9-C355-9CE6C3808AA6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72D206-C7AD-74C3-E1AB-8070EC9ED2C5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F4B6BD2-6CD3-11CB-4FEB-6E6678A1A97E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BFEFFEC-B711-C72F-00C9-B09E42A6D42B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2BC24B3-9B29-16AD-E55E-F1489D787E2F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D466DEF-903D-4411-6DC7-E78D18618D3A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92934BB-2CFC-22FB-197A-7B505F1C801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AB8A1AB-9204-01F2-9CB7-A34F623FFC5C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1FF1AA-F834-D02A-3F7D-CCB1EDCD9C47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326B8CC-B6ED-5C1B-1110-21C473B3176E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CEB437B-E8F6-9A54-9FD9-0BBFE722533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F93B314-F863-5D99-3B33-213D62A449E0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1B0A71E-7F47-BA80-DCAA-B3CD213DF7B2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BD814DE-5C97-78CE-2657-E99AC7F2D90F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DD190C1-5900-B200-A405-C5FA59D2E17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6D7F286-88CF-25B5-EFDF-124864D31648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4096F3C-7585-FF8B-4D1A-817480B1FB5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945B3211-C830-A205-395D-B767DAC253C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93487FC-ABE5-380C-B8FA-DD67ED3259A1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6DB0A5D-A74E-6D5A-2232-9B6357151AD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B6B8E844-2AF7-808C-8DC3-F3C5E35B405E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F1351A2-FA85-48DE-6E2D-EEDC0CE88899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B68B496-C076-17BA-19FF-8FECBC9BDFC7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E01E13A-1CD5-E9DF-7EEF-A8CFB118698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B43F5F82-7BAD-4439-AB9F-D409324D21B3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D11423A8-30BF-E79D-6B62-BB589840B04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EBAEFA2-D8E7-A3B1-0A22-038F00AD91C0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47E852E4-1EDB-133B-C495-AF6FBF23DC48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FC72E5D-7532-0014-5C00-785BCDF6CAB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AF4C72F-50FA-0EF4-7AC1-596380FBB1A6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FEAC4E6-5092-6196-0F8A-3097F3D0E960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17E7764-25C3-3CBE-4008-1262845636A6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0DEFD66-4004-DA15-3CAB-C991C37A9952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A88D7B20-E012-DD59-E6D6-7A5636797488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769F3F0-A50E-E233-FCA2-3A7BFCC0ACB4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F4211B22-3A4A-3595-AA06-FD5E0E22399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A7415D63-33C4-2DED-0CD0-E890134B1023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439E569-BDA2-119C-F83E-BC4C1BFC9A13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9E58F08-2A49-72AF-61B2-14898A3AA8F5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39176B1-240E-2492-C653-266D81386092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08A57B3-A68A-67CE-245A-F25702BA1D64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8DA486A-6B6F-A8CE-57DE-E292945BD4B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00EAFF7-D83D-BC38-DCAD-3F96B8DA76B4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C57CC906-4D0C-AAA9-6DE0-C560C79D259A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47A8ACCA-F2C8-0AA7-7802-5EE70D019439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5F35D2E-B44B-3F9A-78D8-018F346381D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08262244-2A9A-BBB5-44E4-3594C26F91F3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3D9972D-E5A2-22BD-704F-6908005BE18C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40F8050-1409-535E-21EE-C4507F86D9E8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662BE6A-0525-E47F-1430-095A687099B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290D05C2-9749-DEDB-3D4F-CB4328930F8C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0E91FD1-D27E-C983-07AE-13EFCBFAA70A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3A9AC93-DCCF-4AEF-296C-0BC5ABD03755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A6BBDD3-1940-14A8-BA66-E35C24D6F491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6D545D58-2134-D347-EB5C-3E949C82C79F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5A9479A6-3DE4-CE1A-4046-380A4CB20E8E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91DABDE2-CCB6-E0CC-7C9D-39132266C816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494E5535-5502-AB79-98CE-362DD936D39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9EBDAC0F-33DA-3AD7-6F39-D0229D6E91E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CCDE4200-EE1C-A598-2A76-E10320914861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4AE88322-231C-284A-5D65-D03AA7B98C56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6E05F804-8B9D-2E92-EC98-6A0D4029B3DD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42FC7E9E-4002-67AF-6603-0421C6B86772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305211F-84C1-194D-2BAA-9894E78D493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3383D313-247E-B0D1-9540-E86D18DDC9CF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4F508F5-C6FA-20E7-12CC-A1607A72CF7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73B8240-0181-FC06-B425-0E1584DE8D82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D422E554-AD88-D25E-B558-CC19F2C4FEF0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3EADD8E-5B0A-0302-553C-9D070A2F8F70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400C0394-6691-0BE2-EACE-BFD9CD0FA5C1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58F0EFB4-1146-635E-5EB9-04B2B7BA4D0F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2BAF5E7-2B6B-E2F6-F275-5534E3703001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A8400B92-296F-7AE0-AC43-963BF8CDC03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15D9261-AF81-94C8-2B74-99160BE8B9ED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D2D57C1-0452-D7C4-2490-280013CF9F5B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68FB252-D4A7-0945-5707-5D997C9566F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6FFBCF-0AE9-F013-234E-5B9FA8EA4FD8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65EA768-16C2-5807-E227-FA297B489FC7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6D2130B-0A33-B660-9B4F-595E4E82BA4F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76293D5-5605-143A-F7CF-E6B2A5FE92E5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443BED68-2FAF-03E1-DA65-B1F0F9988D16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44BEEE14-09BB-B896-E4BA-EAA8A6CB0A4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A16084AF-F785-557F-A956-898A446ECCA7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BE27377-A8DF-BC3D-B45E-039BE37E95A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C27F9A0-56AC-F548-DA15-5D81C63A81C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8F540FF-13B6-9811-D371-8F6F21943B50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9430CFD-B738-FB60-3053-89CEBB43E8AB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F64D9F0-0AB1-C1F3-26D9-34BD0CE4D3F8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713B09A-64F1-1158-C3EE-7CE14410C867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5148D5B-F9D7-3C41-42BB-34C2EF5EBB83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BAF229F-AABC-B0FF-ABD5-E60DC0C42946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3A8F09D-A1C4-66B5-E39F-332B2268E145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109E9BE6-0F27-BC27-F054-92AC962DD189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5295DD03-D7F2-6D31-3E4D-8EC997A4A86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4FE924BE-590D-C947-614F-E8853EAE248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B4B54294-1259-4788-478F-6EBB1F9950BE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8779655-743D-1B1C-BF20-DDDD66BBC34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85FA2E3F-445D-81B8-8298-C80E48ECB8A0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0BABAB6D-3DB2-F306-DA44-F8F813837DEB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0F975665-6281-6F2E-10C2-9E3C9C812F72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CA72532-11B6-2E3C-A1BA-94A960182831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7D80A774-1E3A-12CD-BBBF-215DD64757F0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723086F-642E-4979-2CC3-AB35D3C75442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A34F4462-0859-491E-6A7B-4E4280ECEFBD}"/>
              </a:ext>
            </a:extLst>
          </p:cNvPr>
          <p:cNvSpPr/>
          <p:nvPr/>
        </p:nvSpPr>
        <p:spPr>
          <a:xfrm>
            <a:off x="8178682" y="23747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E7139698-1084-DE45-586F-CED42B88A2D1}"/>
              </a:ext>
            </a:extLst>
          </p:cNvPr>
          <p:cNvSpPr/>
          <p:nvPr/>
        </p:nvSpPr>
        <p:spPr>
          <a:xfrm>
            <a:off x="7962592" y="23469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14ACB4EA-CCC0-655F-342D-915B7FB6104D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157308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785B7-3EDC-F23A-4EAE-CA7F2F053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E784BB-E6E9-242E-EFE4-DCFF065A60B3}"/>
              </a:ext>
            </a:extLst>
          </p:cNvPr>
          <p:cNvSpPr/>
          <p:nvPr/>
        </p:nvSpPr>
        <p:spPr>
          <a:xfrm>
            <a:off x="71304" y="93049"/>
            <a:ext cx="4833297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*1820 : La rivalité GB-Russie reprend</a:t>
            </a:r>
          </a:p>
          <a:p>
            <a:endParaRPr lang="fr-FR" sz="1700" dirty="0"/>
          </a:p>
          <a:p>
            <a:r>
              <a:rPr lang="fr-FR" sz="1700" dirty="0"/>
              <a:t>*Dans deux directions</a:t>
            </a:r>
          </a:p>
          <a:p>
            <a:r>
              <a:rPr lang="fr-FR" sz="1700" dirty="0"/>
              <a:t>En Perse et dans les Balkans…</a:t>
            </a:r>
          </a:p>
        </p:txBody>
      </p:sp>
      <p:pic>
        <p:nvPicPr>
          <p:cNvPr id="46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6BFAA3BE-C3C0-234E-2699-871ED5422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" name="Ellipse 466">
            <a:extLst>
              <a:ext uri="{FF2B5EF4-FFF2-40B4-BE49-F238E27FC236}">
                <a16:creationId xmlns:a16="http://schemas.microsoft.com/office/drawing/2014/main" id="{46913125-A6E2-7066-2642-CA7F06E7CD2A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8" name="Ellipse 467">
            <a:extLst>
              <a:ext uri="{FF2B5EF4-FFF2-40B4-BE49-F238E27FC236}">
                <a16:creationId xmlns:a16="http://schemas.microsoft.com/office/drawing/2014/main" id="{971FDD0B-D58A-DE89-440E-3FFE766DB83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9" name="Ellipse 468">
            <a:extLst>
              <a:ext uri="{FF2B5EF4-FFF2-40B4-BE49-F238E27FC236}">
                <a16:creationId xmlns:a16="http://schemas.microsoft.com/office/drawing/2014/main" id="{F933858A-6F94-DD2A-8331-7FAB4446CB00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0" name="Ellipse 469">
            <a:extLst>
              <a:ext uri="{FF2B5EF4-FFF2-40B4-BE49-F238E27FC236}">
                <a16:creationId xmlns:a16="http://schemas.microsoft.com/office/drawing/2014/main" id="{A5EA80BD-0BFD-5A73-1D0A-AB08EB65BE44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71" name="Ellipse 470">
            <a:extLst>
              <a:ext uri="{FF2B5EF4-FFF2-40B4-BE49-F238E27FC236}">
                <a16:creationId xmlns:a16="http://schemas.microsoft.com/office/drawing/2014/main" id="{1BBDE1E9-9474-93E1-68F7-A07E80D0FF16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E79B9C5B-C4B8-35F0-CD21-AF60DE480C2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32C215E8-6A65-DF41-DE9F-C4AD7BA4BE19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4" name="Ellipse 473">
            <a:extLst>
              <a:ext uri="{FF2B5EF4-FFF2-40B4-BE49-F238E27FC236}">
                <a16:creationId xmlns:a16="http://schemas.microsoft.com/office/drawing/2014/main" id="{7AADD988-F480-3658-8FBD-06C87D81528C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5" name="Ellipse 474">
            <a:extLst>
              <a:ext uri="{FF2B5EF4-FFF2-40B4-BE49-F238E27FC236}">
                <a16:creationId xmlns:a16="http://schemas.microsoft.com/office/drawing/2014/main" id="{12C95148-CA09-0660-2182-3ECCB4F749EB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6" name="Ellipse 475">
            <a:extLst>
              <a:ext uri="{FF2B5EF4-FFF2-40B4-BE49-F238E27FC236}">
                <a16:creationId xmlns:a16="http://schemas.microsoft.com/office/drawing/2014/main" id="{0F108B93-E5CB-1AA0-1682-0C7CC93A933A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88799381-D88E-6EE6-52F0-3C0A69F7EC4E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8" name="Ellipse 477">
            <a:extLst>
              <a:ext uri="{FF2B5EF4-FFF2-40B4-BE49-F238E27FC236}">
                <a16:creationId xmlns:a16="http://schemas.microsoft.com/office/drawing/2014/main" id="{064B2EAA-3E1F-5295-6F25-CB52334CE35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9" name="Ellipse 478">
            <a:extLst>
              <a:ext uri="{FF2B5EF4-FFF2-40B4-BE49-F238E27FC236}">
                <a16:creationId xmlns:a16="http://schemas.microsoft.com/office/drawing/2014/main" id="{27A5BDCF-D50A-7F2C-7BFA-BA5E0029EC48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0" name="Ellipse 479">
            <a:extLst>
              <a:ext uri="{FF2B5EF4-FFF2-40B4-BE49-F238E27FC236}">
                <a16:creationId xmlns:a16="http://schemas.microsoft.com/office/drawing/2014/main" id="{739D7862-EB72-16D0-1459-EBD8F2C0A24C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A246B173-DD72-1D5D-E284-A7D8313A88E0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2" name="Ellipse 481">
            <a:extLst>
              <a:ext uri="{FF2B5EF4-FFF2-40B4-BE49-F238E27FC236}">
                <a16:creationId xmlns:a16="http://schemas.microsoft.com/office/drawing/2014/main" id="{1B5DAD65-00C2-7607-B292-928669F2A403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FE71F8AA-937B-8A37-C285-599ADA5F7185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4" name="Connecteur droit 483">
            <a:extLst>
              <a:ext uri="{FF2B5EF4-FFF2-40B4-BE49-F238E27FC236}">
                <a16:creationId xmlns:a16="http://schemas.microsoft.com/office/drawing/2014/main" id="{E968310B-EFDA-0FF0-5623-BF20E144952B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droit 484">
            <a:extLst>
              <a:ext uri="{FF2B5EF4-FFF2-40B4-BE49-F238E27FC236}">
                <a16:creationId xmlns:a16="http://schemas.microsoft.com/office/drawing/2014/main" id="{69C1727D-4450-923C-92ED-2110F52942D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485">
            <a:extLst>
              <a:ext uri="{FF2B5EF4-FFF2-40B4-BE49-F238E27FC236}">
                <a16:creationId xmlns:a16="http://schemas.microsoft.com/office/drawing/2014/main" id="{13FDA8C6-67DE-06C8-F5FB-628F9AE8D737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7" name="Ellipse 486">
            <a:extLst>
              <a:ext uri="{FF2B5EF4-FFF2-40B4-BE49-F238E27FC236}">
                <a16:creationId xmlns:a16="http://schemas.microsoft.com/office/drawing/2014/main" id="{CA9E259C-4ABF-FBE8-EFBC-62BC2A65F981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88" name="Ellipse 487">
            <a:extLst>
              <a:ext uri="{FF2B5EF4-FFF2-40B4-BE49-F238E27FC236}">
                <a16:creationId xmlns:a16="http://schemas.microsoft.com/office/drawing/2014/main" id="{EB49A45C-7BB2-B186-7096-38570BF9980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9" name="Ellipse 488">
            <a:extLst>
              <a:ext uri="{FF2B5EF4-FFF2-40B4-BE49-F238E27FC236}">
                <a16:creationId xmlns:a16="http://schemas.microsoft.com/office/drawing/2014/main" id="{78E14A36-32FF-DCB6-4391-A688D61B7DD0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0" name="Ellipse 489">
            <a:extLst>
              <a:ext uri="{FF2B5EF4-FFF2-40B4-BE49-F238E27FC236}">
                <a16:creationId xmlns:a16="http://schemas.microsoft.com/office/drawing/2014/main" id="{E36C4194-8C9D-BAD2-E55A-29295E9E85FF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1" name="Connecteur droit 490">
            <a:extLst>
              <a:ext uri="{FF2B5EF4-FFF2-40B4-BE49-F238E27FC236}">
                <a16:creationId xmlns:a16="http://schemas.microsoft.com/office/drawing/2014/main" id="{B197E1F9-F1BA-357C-C9F8-AC548D0B71F9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Ellipse 491">
            <a:extLst>
              <a:ext uri="{FF2B5EF4-FFF2-40B4-BE49-F238E27FC236}">
                <a16:creationId xmlns:a16="http://schemas.microsoft.com/office/drawing/2014/main" id="{F6A80173-F824-8842-6F93-12CCF6194772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93" name="Connecteur droit avec flèche 492">
            <a:extLst>
              <a:ext uri="{FF2B5EF4-FFF2-40B4-BE49-F238E27FC236}">
                <a16:creationId xmlns:a16="http://schemas.microsoft.com/office/drawing/2014/main" id="{178E01E6-1C8F-A262-A106-6C67F49EF2D3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4" name="Ellipse 493">
            <a:extLst>
              <a:ext uri="{FF2B5EF4-FFF2-40B4-BE49-F238E27FC236}">
                <a16:creationId xmlns:a16="http://schemas.microsoft.com/office/drawing/2014/main" id="{1683A4F8-341D-1BD1-1779-11FBA4ABB4AE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5" name="Ellipse 494">
            <a:extLst>
              <a:ext uri="{FF2B5EF4-FFF2-40B4-BE49-F238E27FC236}">
                <a16:creationId xmlns:a16="http://schemas.microsoft.com/office/drawing/2014/main" id="{F5E67C3E-C178-9FAC-DD70-86D899243DA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6" name="Ellipse 495">
            <a:extLst>
              <a:ext uri="{FF2B5EF4-FFF2-40B4-BE49-F238E27FC236}">
                <a16:creationId xmlns:a16="http://schemas.microsoft.com/office/drawing/2014/main" id="{40D3338E-1F37-0C94-5682-62755701220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97" name="Ellipse 496">
            <a:extLst>
              <a:ext uri="{FF2B5EF4-FFF2-40B4-BE49-F238E27FC236}">
                <a16:creationId xmlns:a16="http://schemas.microsoft.com/office/drawing/2014/main" id="{8F544411-B621-B0C3-6A8B-ADE6DAFDCE1B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98" name="Ellipse 497">
            <a:extLst>
              <a:ext uri="{FF2B5EF4-FFF2-40B4-BE49-F238E27FC236}">
                <a16:creationId xmlns:a16="http://schemas.microsoft.com/office/drawing/2014/main" id="{35560B53-08A4-21BB-0A13-410E1BFDCE5F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9" name="Ellipse 498">
            <a:extLst>
              <a:ext uri="{FF2B5EF4-FFF2-40B4-BE49-F238E27FC236}">
                <a16:creationId xmlns:a16="http://schemas.microsoft.com/office/drawing/2014/main" id="{878A7002-F81D-77B1-07D4-15724D8A3509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0" name="Ellipse 499">
            <a:extLst>
              <a:ext uri="{FF2B5EF4-FFF2-40B4-BE49-F238E27FC236}">
                <a16:creationId xmlns:a16="http://schemas.microsoft.com/office/drawing/2014/main" id="{8A954837-578B-A78A-362E-C5B139C91D06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A5E70081-E284-5F35-0332-88FA0473B2C3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81A9DCFE-8122-1A40-34FC-0E406BEAE644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79897D2A-2730-EDFE-1D9B-6E493F7774B2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4" name="Rectangle 503">
            <a:extLst>
              <a:ext uri="{FF2B5EF4-FFF2-40B4-BE49-F238E27FC236}">
                <a16:creationId xmlns:a16="http://schemas.microsoft.com/office/drawing/2014/main" id="{D795D2C4-CDA7-F389-1E38-DAF20F74B339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505" name="Rectangle 504">
            <a:extLst>
              <a:ext uri="{FF2B5EF4-FFF2-40B4-BE49-F238E27FC236}">
                <a16:creationId xmlns:a16="http://schemas.microsoft.com/office/drawing/2014/main" id="{30DE61EF-EC80-3D7E-7783-8926234B786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506" name="Ellipse 505">
            <a:extLst>
              <a:ext uri="{FF2B5EF4-FFF2-40B4-BE49-F238E27FC236}">
                <a16:creationId xmlns:a16="http://schemas.microsoft.com/office/drawing/2014/main" id="{A12A2C4C-BCC5-D38D-AF3A-1D95500C461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28D4D754-EA91-BA1F-6FB3-9305E141F2A4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78972172-BA7A-C2D0-5C6E-F7C33292515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09" name="Ellipse 508">
            <a:extLst>
              <a:ext uri="{FF2B5EF4-FFF2-40B4-BE49-F238E27FC236}">
                <a16:creationId xmlns:a16="http://schemas.microsoft.com/office/drawing/2014/main" id="{BAEC1BA4-207B-97B0-6EAB-05053D0C936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0" name="Ellipse 509">
            <a:extLst>
              <a:ext uri="{FF2B5EF4-FFF2-40B4-BE49-F238E27FC236}">
                <a16:creationId xmlns:a16="http://schemas.microsoft.com/office/drawing/2014/main" id="{833011DD-A220-915F-ED0F-E2DD5AE0F7A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11" name="Ellipse 510">
            <a:extLst>
              <a:ext uri="{FF2B5EF4-FFF2-40B4-BE49-F238E27FC236}">
                <a16:creationId xmlns:a16="http://schemas.microsoft.com/office/drawing/2014/main" id="{F22C1DF4-3A5B-1B72-BA51-EDA4EE97AA05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2" name="Ellipse 511">
            <a:extLst>
              <a:ext uri="{FF2B5EF4-FFF2-40B4-BE49-F238E27FC236}">
                <a16:creationId xmlns:a16="http://schemas.microsoft.com/office/drawing/2014/main" id="{36258904-3D80-134D-3B6E-F84CFB97780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3" name="Ellipse 512">
            <a:extLst>
              <a:ext uri="{FF2B5EF4-FFF2-40B4-BE49-F238E27FC236}">
                <a16:creationId xmlns:a16="http://schemas.microsoft.com/office/drawing/2014/main" id="{F0964AA8-5DB9-AAB6-8C7A-36529EA8C27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1C83AA58-25E0-6E14-AC64-EF1A1911530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E7566541-9F74-47DE-0B64-D5C5488DCCE0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D71B057B-0832-64A1-0339-E1362CE8CFED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17" name="Ellipse 516">
            <a:extLst>
              <a:ext uri="{FF2B5EF4-FFF2-40B4-BE49-F238E27FC236}">
                <a16:creationId xmlns:a16="http://schemas.microsoft.com/office/drawing/2014/main" id="{D12FAFFA-1C0C-F1DB-543D-8F026A8E2E9F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8" name="Ellipse 517">
            <a:extLst>
              <a:ext uri="{FF2B5EF4-FFF2-40B4-BE49-F238E27FC236}">
                <a16:creationId xmlns:a16="http://schemas.microsoft.com/office/drawing/2014/main" id="{7ACB3576-8F97-D7F7-3339-0A2E61813879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B7728281-62AD-55F5-F037-257FC24C9D6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20" name="Rectangle 519">
            <a:extLst>
              <a:ext uri="{FF2B5EF4-FFF2-40B4-BE49-F238E27FC236}">
                <a16:creationId xmlns:a16="http://schemas.microsoft.com/office/drawing/2014/main" id="{70725900-4865-2B91-7046-0063DC5DBA66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521" name="Connecteur droit 520">
            <a:extLst>
              <a:ext uri="{FF2B5EF4-FFF2-40B4-BE49-F238E27FC236}">
                <a16:creationId xmlns:a16="http://schemas.microsoft.com/office/drawing/2014/main" id="{41B4C636-1A78-E85C-0BD3-4AE2F227AA3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" name="Ellipse 521">
            <a:extLst>
              <a:ext uri="{FF2B5EF4-FFF2-40B4-BE49-F238E27FC236}">
                <a16:creationId xmlns:a16="http://schemas.microsoft.com/office/drawing/2014/main" id="{733FED36-7C26-6C30-7677-17B0A0167729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23" name="Connecteur droit 522">
            <a:extLst>
              <a:ext uri="{FF2B5EF4-FFF2-40B4-BE49-F238E27FC236}">
                <a16:creationId xmlns:a16="http://schemas.microsoft.com/office/drawing/2014/main" id="{8C6CB34E-F224-9FE3-59AB-477A0A8BFBDF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Connecteur droit 523">
            <a:extLst>
              <a:ext uri="{FF2B5EF4-FFF2-40B4-BE49-F238E27FC236}">
                <a16:creationId xmlns:a16="http://schemas.microsoft.com/office/drawing/2014/main" id="{68238863-9E40-290A-82FC-014980D0A118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Ellipse 524">
            <a:extLst>
              <a:ext uri="{FF2B5EF4-FFF2-40B4-BE49-F238E27FC236}">
                <a16:creationId xmlns:a16="http://schemas.microsoft.com/office/drawing/2014/main" id="{CF091E25-9117-3ADC-6C65-E2B6122AB4B6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6" name="Ellipse 525">
            <a:extLst>
              <a:ext uri="{FF2B5EF4-FFF2-40B4-BE49-F238E27FC236}">
                <a16:creationId xmlns:a16="http://schemas.microsoft.com/office/drawing/2014/main" id="{F93158E3-252F-FD5C-3B6D-C51B741F2DD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7" name="Ellipse 526">
            <a:extLst>
              <a:ext uri="{FF2B5EF4-FFF2-40B4-BE49-F238E27FC236}">
                <a16:creationId xmlns:a16="http://schemas.microsoft.com/office/drawing/2014/main" id="{FCF25FA7-5A06-5BEC-6819-2BF08A6F8BD8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8" name="Ellipse 527">
            <a:extLst>
              <a:ext uri="{FF2B5EF4-FFF2-40B4-BE49-F238E27FC236}">
                <a16:creationId xmlns:a16="http://schemas.microsoft.com/office/drawing/2014/main" id="{BB212560-C3E9-3144-FA90-9D4FDC55B19B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29" name="Ellipse 528">
            <a:extLst>
              <a:ext uri="{FF2B5EF4-FFF2-40B4-BE49-F238E27FC236}">
                <a16:creationId xmlns:a16="http://schemas.microsoft.com/office/drawing/2014/main" id="{DFC0DC23-4C20-87CA-9A87-840D2D47434E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0" name="Ellipse 529">
            <a:extLst>
              <a:ext uri="{FF2B5EF4-FFF2-40B4-BE49-F238E27FC236}">
                <a16:creationId xmlns:a16="http://schemas.microsoft.com/office/drawing/2014/main" id="{0C6AF438-0876-32D7-02AE-19FEB300320A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1" name="Ellipse 530">
            <a:extLst>
              <a:ext uri="{FF2B5EF4-FFF2-40B4-BE49-F238E27FC236}">
                <a16:creationId xmlns:a16="http://schemas.microsoft.com/office/drawing/2014/main" id="{52D489D1-A5A2-65B2-844F-36990128407D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2" name="Ellipse 531">
            <a:extLst>
              <a:ext uri="{FF2B5EF4-FFF2-40B4-BE49-F238E27FC236}">
                <a16:creationId xmlns:a16="http://schemas.microsoft.com/office/drawing/2014/main" id="{D105E667-65BC-31D8-1AFB-CC8B8BBDAA2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33" name="Ellipse 532">
            <a:extLst>
              <a:ext uri="{FF2B5EF4-FFF2-40B4-BE49-F238E27FC236}">
                <a16:creationId xmlns:a16="http://schemas.microsoft.com/office/drawing/2014/main" id="{2481CB2A-56FA-E3FC-076D-70A75A08CB69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4" name="Ellipse 533">
            <a:extLst>
              <a:ext uri="{FF2B5EF4-FFF2-40B4-BE49-F238E27FC236}">
                <a16:creationId xmlns:a16="http://schemas.microsoft.com/office/drawing/2014/main" id="{0D65D49C-8B86-9E72-7753-F2689560FD0F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5" name="Ellipse 534">
            <a:extLst>
              <a:ext uri="{FF2B5EF4-FFF2-40B4-BE49-F238E27FC236}">
                <a16:creationId xmlns:a16="http://schemas.microsoft.com/office/drawing/2014/main" id="{77AAFA22-C311-7149-0690-C38C7F2B8028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6" name="Ellipse 535">
            <a:extLst>
              <a:ext uri="{FF2B5EF4-FFF2-40B4-BE49-F238E27FC236}">
                <a16:creationId xmlns:a16="http://schemas.microsoft.com/office/drawing/2014/main" id="{F928674E-5F6D-BF37-8CAE-D9669A2099C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7" name="Ellipse 536">
            <a:extLst>
              <a:ext uri="{FF2B5EF4-FFF2-40B4-BE49-F238E27FC236}">
                <a16:creationId xmlns:a16="http://schemas.microsoft.com/office/drawing/2014/main" id="{52A122FE-D0AE-F075-A368-713A66DB95B6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8" name="Ellipse 537">
            <a:extLst>
              <a:ext uri="{FF2B5EF4-FFF2-40B4-BE49-F238E27FC236}">
                <a16:creationId xmlns:a16="http://schemas.microsoft.com/office/drawing/2014/main" id="{2AF2AE1F-A963-26EC-4630-06AD9F081D44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9" name="Ellipse 538">
            <a:extLst>
              <a:ext uri="{FF2B5EF4-FFF2-40B4-BE49-F238E27FC236}">
                <a16:creationId xmlns:a16="http://schemas.microsoft.com/office/drawing/2014/main" id="{8853E6D3-9101-B3C4-5A91-F434E30F7101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F17D8730-3F90-F94B-8548-DF7896225B05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541" name="Rectangle 540">
            <a:extLst>
              <a:ext uri="{FF2B5EF4-FFF2-40B4-BE49-F238E27FC236}">
                <a16:creationId xmlns:a16="http://schemas.microsoft.com/office/drawing/2014/main" id="{348561C1-A812-E971-83B9-24FD6A90588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542" name="Rectangle 541">
            <a:extLst>
              <a:ext uri="{FF2B5EF4-FFF2-40B4-BE49-F238E27FC236}">
                <a16:creationId xmlns:a16="http://schemas.microsoft.com/office/drawing/2014/main" id="{CB125CD1-9BE8-21E7-30CC-6759F3B10C62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36D53479-AE20-3858-943E-B6EAE790DB92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1C5B21F1-A47E-D8DA-A55F-F1632DA5708A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2AC5065D-CF1C-20CB-5E47-080A93B0890E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546" name="Rectangle 545">
            <a:extLst>
              <a:ext uri="{FF2B5EF4-FFF2-40B4-BE49-F238E27FC236}">
                <a16:creationId xmlns:a16="http://schemas.microsoft.com/office/drawing/2014/main" id="{82714926-E05C-5DDB-C437-3D411E9E62C7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547" name="Ellipse 546">
            <a:extLst>
              <a:ext uri="{FF2B5EF4-FFF2-40B4-BE49-F238E27FC236}">
                <a16:creationId xmlns:a16="http://schemas.microsoft.com/office/drawing/2014/main" id="{83B31752-5D58-10DB-AEBA-707DCADAE03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48" name="Ellipse 547">
            <a:extLst>
              <a:ext uri="{FF2B5EF4-FFF2-40B4-BE49-F238E27FC236}">
                <a16:creationId xmlns:a16="http://schemas.microsoft.com/office/drawing/2014/main" id="{B0498E29-7AD8-621A-A49B-909B8510C203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9" name="Ellipse 548">
            <a:extLst>
              <a:ext uri="{FF2B5EF4-FFF2-40B4-BE49-F238E27FC236}">
                <a16:creationId xmlns:a16="http://schemas.microsoft.com/office/drawing/2014/main" id="{D3EDE604-DECE-7023-51C7-107802840A64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BC2936FA-27DF-A7CC-35B6-3E08ED8D7895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551" name="Ellipse 550">
            <a:extLst>
              <a:ext uri="{FF2B5EF4-FFF2-40B4-BE49-F238E27FC236}">
                <a16:creationId xmlns:a16="http://schemas.microsoft.com/office/drawing/2014/main" id="{346C3D0A-C1FC-3212-FD11-7A5B27FDB96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0407FDFD-4441-791F-910E-D5B05B40DEC5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4DC1F0F0-8C7B-9B22-990F-2EDBA000B8D2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554" name="Ellipse 553">
            <a:extLst>
              <a:ext uri="{FF2B5EF4-FFF2-40B4-BE49-F238E27FC236}">
                <a16:creationId xmlns:a16="http://schemas.microsoft.com/office/drawing/2014/main" id="{296EEF43-A11D-400E-778B-F536A923B6EF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BC96D8C1-A95D-DCC5-2567-899BF85D142A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311E8723-ABF0-252D-DABA-A6F1C9634AB1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8FECC112-7F3D-464A-0C01-28454CF141AD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47BA95E6-4CC7-E4F0-09EE-EB8AA815F14A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559" name="Ellipse 558">
            <a:extLst>
              <a:ext uri="{FF2B5EF4-FFF2-40B4-BE49-F238E27FC236}">
                <a16:creationId xmlns:a16="http://schemas.microsoft.com/office/drawing/2014/main" id="{9C65A8D2-0625-2799-0758-87552E752A05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60" name="Ellipse 559">
            <a:extLst>
              <a:ext uri="{FF2B5EF4-FFF2-40B4-BE49-F238E27FC236}">
                <a16:creationId xmlns:a16="http://schemas.microsoft.com/office/drawing/2014/main" id="{57816ABA-9C2C-F102-5C18-0EFF7BDEEE3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61" name="Ellipse 560">
            <a:extLst>
              <a:ext uri="{FF2B5EF4-FFF2-40B4-BE49-F238E27FC236}">
                <a16:creationId xmlns:a16="http://schemas.microsoft.com/office/drawing/2014/main" id="{FB6A91FB-6E30-07EB-099F-66A94ABDA2ED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2" name="Ellipse 561">
            <a:extLst>
              <a:ext uri="{FF2B5EF4-FFF2-40B4-BE49-F238E27FC236}">
                <a16:creationId xmlns:a16="http://schemas.microsoft.com/office/drawing/2014/main" id="{1DEA1499-D04B-B34E-63C9-39D3F3DA6257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63" name="Ellipse 562">
            <a:extLst>
              <a:ext uri="{FF2B5EF4-FFF2-40B4-BE49-F238E27FC236}">
                <a16:creationId xmlns:a16="http://schemas.microsoft.com/office/drawing/2014/main" id="{55716611-70A0-5F4E-BC54-13C05D3FEC81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4" name="Ellipse 563">
            <a:extLst>
              <a:ext uri="{FF2B5EF4-FFF2-40B4-BE49-F238E27FC236}">
                <a16:creationId xmlns:a16="http://schemas.microsoft.com/office/drawing/2014/main" id="{B6DDA59D-5729-E5F8-4602-E10BD8B71A7A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5" name="Ellipse 564">
            <a:extLst>
              <a:ext uri="{FF2B5EF4-FFF2-40B4-BE49-F238E27FC236}">
                <a16:creationId xmlns:a16="http://schemas.microsoft.com/office/drawing/2014/main" id="{BB563C57-F896-6113-9625-E768DAFD8A5D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66" name="Ellipse 565">
            <a:extLst>
              <a:ext uri="{FF2B5EF4-FFF2-40B4-BE49-F238E27FC236}">
                <a16:creationId xmlns:a16="http://schemas.microsoft.com/office/drawing/2014/main" id="{1C977C2F-04CC-DF66-6358-9096C7E84B1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7" name="Ellipse 566">
            <a:extLst>
              <a:ext uri="{FF2B5EF4-FFF2-40B4-BE49-F238E27FC236}">
                <a16:creationId xmlns:a16="http://schemas.microsoft.com/office/drawing/2014/main" id="{8712F572-A16D-868A-A72D-9E7D216862A0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8" name="Ellipse 567">
            <a:extLst>
              <a:ext uri="{FF2B5EF4-FFF2-40B4-BE49-F238E27FC236}">
                <a16:creationId xmlns:a16="http://schemas.microsoft.com/office/drawing/2014/main" id="{8B38A3A7-9793-625A-CF6A-315BC671C364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639FB105-F470-7234-97C7-36D51F8D0DA5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570" name="Ellipse 569">
            <a:extLst>
              <a:ext uri="{FF2B5EF4-FFF2-40B4-BE49-F238E27FC236}">
                <a16:creationId xmlns:a16="http://schemas.microsoft.com/office/drawing/2014/main" id="{E223D7FE-7C4B-1052-B58A-6A85EB43EE2F}"/>
              </a:ext>
            </a:extLst>
          </p:cNvPr>
          <p:cNvSpPr/>
          <p:nvPr/>
        </p:nvSpPr>
        <p:spPr>
          <a:xfrm>
            <a:off x="8178682" y="23747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1" name="Ellipse 570">
            <a:extLst>
              <a:ext uri="{FF2B5EF4-FFF2-40B4-BE49-F238E27FC236}">
                <a16:creationId xmlns:a16="http://schemas.microsoft.com/office/drawing/2014/main" id="{E255B932-DC31-15B7-242B-81E3E91BF7D4}"/>
              </a:ext>
            </a:extLst>
          </p:cNvPr>
          <p:cNvSpPr/>
          <p:nvPr/>
        </p:nvSpPr>
        <p:spPr>
          <a:xfrm>
            <a:off x="7962592" y="2346945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2" name="Ellipse 571">
            <a:extLst>
              <a:ext uri="{FF2B5EF4-FFF2-40B4-BE49-F238E27FC236}">
                <a16:creationId xmlns:a16="http://schemas.microsoft.com/office/drawing/2014/main" id="{638B0D01-E508-FA51-61FF-14C50309BFF5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37474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95716-2882-7F3F-D089-253F8B233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5E9B55E-DCD8-AAE5-2861-1793A1506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Ellipse 217">
            <a:extLst>
              <a:ext uri="{FF2B5EF4-FFF2-40B4-BE49-F238E27FC236}">
                <a16:creationId xmlns:a16="http://schemas.microsoft.com/office/drawing/2014/main" id="{A199635B-1411-D544-ABF5-4C33FDF42F2C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6A319EE8-9B34-02DC-F4E4-A0B320EB4BF0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833C9DF8-E386-A839-7C24-C05D4A8C01D1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2CAD242D-01BB-E876-895F-78768585DAD1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D30C1C8F-C5B7-BFFD-9A6C-BFE54819FA50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5004A182-B6DC-6D40-BA25-F2E131555E7C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39D765B8-03FD-EC66-840E-98E7F0667C31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056A5981-76D3-2DE3-B7EA-08FB4D1E304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B3029BF8-6041-FCA2-157B-EB649E65E772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E7557DF0-149F-A199-88F9-0DF730B6720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EC0DBA76-FE2C-BF08-D208-C5FD92A53C8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9ECF4ACD-F4E7-96FB-603F-F6377DAE3AF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222911ED-6F33-5139-CBE2-EC8B6FF5E4AB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AE373056-8F6E-F7BD-4AD5-F8BE9EEC9E23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69E14604-7CD4-E0F9-9592-876566ABB9E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75961109-47E6-C95E-F9E1-888B695627C8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E88E06A0-019C-9120-CCAB-39CD6B109AC1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D8082CD8-48FF-0702-003D-FAE19DF3CBC8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58F313CE-03D2-5945-3A65-32B5FAB1FC9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82DF3238-E161-B2E1-41FF-477CCC72894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id="{ADEBD74B-217D-18F9-0332-D38BA79C1F49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id="{E9360221-7084-9A99-482B-BF74AE232D25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id="{3EDB7FC4-18A1-AFD1-D724-28D3BCA846B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Ellipse 240">
            <a:extLst>
              <a:ext uri="{FF2B5EF4-FFF2-40B4-BE49-F238E27FC236}">
                <a16:creationId xmlns:a16="http://schemas.microsoft.com/office/drawing/2014/main" id="{12D0AA3A-3F44-04A8-916C-BF1B9EF65081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2F037269-567B-C98F-39E6-555051582606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C1E752A1-A7E0-5170-AD43-40718AD406C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E87C26E6-F9EB-C824-5A0E-01B4EE2BAC1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CD163AFA-6D93-812C-0BC7-109109CDC151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B2CB4442-2C70-F209-27F5-6BE409AEFE25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2658F823-6F22-06D1-2D40-C8430C00DC5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Ellipse 247">
            <a:extLst>
              <a:ext uri="{FF2B5EF4-FFF2-40B4-BE49-F238E27FC236}">
                <a16:creationId xmlns:a16="http://schemas.microsoft.com/office/drawing/2014/main" id="{0566AA21-84E4-B6E4-8C97-1B0F0BCD3260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49" name="Connecteur droit avec flèche 248">
            <a:extLst>
              <a:ext uri="{FF2B5EF4-FFF2-40B4-BE49-F238E27FC236}">
                <a16:creationId xmlns:a16="http://schemas.microsoft.com/office/drawing/2014/main" id="{1E9A8A12-6C03-F99C-EFCE-D5FE1BB5825A}"/>
              </a:ext>
            </a:extLst>
          </p:cNvPr>
          <p:cNvCxnSpPr>
            <a:cxnSpLocks/>
            <a:endCxn id="246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Ellipse 249">
            <a:extLst>
              <a:ext uri="{FF2B5EF4-FFF2-40B4-BE49-F238E27FC236}">
                <a16:creationId xmlns:a16="http://schemas.microsoft.com/office/drawing/2014/main" id="{1196A8CA-052D-53E2-2235-0E185527CE4D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0DA0A1B9-5673-BEDC-A8D0-64012BF716A6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A4451316-A936-BA1F-A967-3EB9F342645D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E68AF6B7-FAFB-C7A6-684A-FF4E0CF65362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6BB25F35-73DA-7836-D2C3-044A2C2A50BE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6E1E5609-3014-39B2-150A-40F253493AB0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0607069D-92F7-6948-E922-1FDC7FFB08D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04DF9217-56CC-34B3-D56A-6C36AC2DD9BE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C1F24463-6051-2AC3-01FD-56CC15ABAEC5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287D48B5-6F12-7F9E-4950-306E7E1245D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1AB0E9CC-7C07-B193-11E6-BD0CC1C58E0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5E6CCC10-088C-3447-86E9-49CC3DF18504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808041C3-F24B-4BEE-46F2-0902D879D716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E1D91E05-2B16-6E87-6692-D5F17420EE0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74E3C240-841F-5E3F-1380-40193C6144C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9E7971E1-B40B-69A2-3C58-28C0E8B5A9D5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3DD1EDD-3761-6AE1-4947-79288CA4219A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A8AAF314-6968-13F8-F8D5-3CD4B7A0E86A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3B80527B-F57C-90D9-A1AE-CE95D8B3F1D9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251E978D-089E-1700-C1BB-72048FCFBD2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689EA29B-A1A1-2B2B-3BF6-E9D00AA35E97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78" name="Connecteur droit 277">
            <a:extLst>
              <a:ext uri="{FF2B5EF4-FFF2-40B4-BE49-F238E27FC236}">
                <a16:creationId xmlns:a16="http://schemas.microsoft.com/office/drawing/2014/main" id="{34B5F5ED-DB62-4534-11AA-71E332C415E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Ellipse 278">
            <a:extLst>
              <a:ext uri="{FF2B5EF4-FFF2-40B4-BE49-F238E27FC236}">
                <a16:creationId xmlns:a16="http://schemas.microsoft.com/office/drawing/2014/main" id="{DB46A05F-12A7-01C1-C8CC-380E975D8F80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0" name="Connecteur droit 279">
            <a:extLst>
              <a:ext uri="{FF2B5EF4-FFF2-40B4-BE49-F238E27FC236}">
                <a16:creationId xmlns:a16="http://schemas.microsoft.com/office/drawing/2014/main" id="{AF5F4174-F3ED-4023-169F-87FE9A58610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id="{C3F1BFFE-8C70-FF2A-3942-61E6A9BE58F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Ellipse 281">
            <a:extLst>
              <a:ext uri="{FF2B5EF4-FFF2-40B4-BE49-F238E27FC236}">
                <a16:creationId xmlns:a16="http://schemas.microsoft.com/office/drawing/2014/main" id="{21B2FCAD-FA96-3D22-D8E8-E560D4F3BFB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D7F25686-86A7-9141-5BA2-93279445E13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6FB70DB8-4F3C-759D-D0C9-FAA88792F1FA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20F60B07-5C74-398D-3A2C-17467ED91483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1CB2F836-FA5B-06D8-99D4-9730712608AD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FCBADAB0-F1C0-056A-6BE2-73A6116AD79C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4C95539C-1EE9-4D25-2B04-84049A4114B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0F5A8E69-13FE-7250-671E-56F81085E36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93047CCC-A153-597A-D136-7AFFA4E9CC90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116D5A4F-8C71-4245-2CE9-18CD345F0677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2F563072-88D2-B742-FDB3-75D5DEC7564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DED3EFC3-FA2C-1BCE-8E41-2E208D2624A3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196F164D-EBB0-4755-6D6E-13C4F9044F3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1D4705EE-6470-70B8-C01C-FB2827CEF2F7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C3524E17-5697-E48E-82FB-128628309389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67756AA8-DAD6-7349-027E-0DE690251F88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C6F5872C-8352-30CD-CA40-18E1AE8A8C16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726437AC-7CB4-2008-456F-DB6B137F19D8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B2B3EE26-C566-4978-5973-EF3C9AAF23E1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A9FCC1B5-E9D6-B167-AB27-99E58DABF43B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165601E9-C9A4-D2AA-D58D-9A0392339EA6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8ACE408C-9E45-3C0E-F25D-210671565E5D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D57CDF0A-92A4-372C-A29A-47B669E9AAA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07" name="Ellipse 306">
            <a:extLst>
              <a:ext uri="{FF2B5EF4-FFF2-40B4-BE49-F238E27FC236}">
                <a16:creationId xmlns:a16="http://schemas.microsoft.com/office/drawing/2014/main" id="{245FE273-2E02-5D66-36CC-5C92007D4FF9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3973A91A-99E8-79B6-B5F9-948D1C56EE5F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B1CA1C45-3CD4-20D4-B5EB-982B6BEAC611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13D110C6-94DA-DF07-F98A-BB79BAA8888F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175354BD-8D00-3F01-A0BA-36D7F66B4085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43CE4978-639C-494C-C1C9-D7D7F12D128A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99AA17AA-ACA9-2BD2-F851-9717BC91B9B7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14" name="Ellipse 313">
            <a:extLst>
              <a:ext uri="{FF2B5EF4-FFF2-40B4-BE49-F238E27FC236}">
                <a16:creationId xmlns:a16="http://schemas.microsoft.com/office/drawing/2014/main" id="{879E9DB0-1D06-8CD8-6BE3-29F9B0E6FC28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15" name="Ellipse 314">
            <a:extLst>
              <a:ext uri="{FF2B5EF4-FFF2-40B4-BE49-F238E27FC236}">
                <a16:creationId xmlns:a16="http://schemas.microsoft.com/office/drawing/2014/main" id="{08E6D56F-2240-3251-49FF-D8F9C8D84C6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2B07E827-CA86-8C60-5A63-1D0C4EA4986E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7" name="Ellipse 316">
            <a:extLst>
              <a:ext uri="{FF2B5EF4-FFF2-40B4-BE49-F238E27FC236}">
                <a16:creationId xmlns:a16="http://schemas.microsoft.com/office/drawing/2014/main" id="{7E03B35D-3F73-6374-E1BA-262EB4A954F9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FD24BA17-48CE-3293-8D5C-B77DEE3DAD15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19" name="Ellipse 318">
            <a:extLst>
              <a:ext uri="{FF2B5EF4-FFF2-40B4-BE49-F238E27FC236}">
                <a16:creationId xmlns:a16="http://schemas.microsoft.com/office/drawing/2014/main" id="{98F79528-2850-93AB-B945-FF6BEAB3117B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1" name="Ellipse 320">
            <a:extLst>
              <a:ext uri="{FF2B5EF4-FFF2-40B4-BE49-F238E27FC236}">
                <a16:creationId xmlns:a16="http://schemas.microsoft.com/office/drawing/2014/main" id="{24A88AA4-8928-39EE-0782-0DA1DB7B068C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2" name="Ellipse 321">
            <a:extLst>
              <a:ext uri="{FF2B5EF4-FFF2-40B4-BE49-F238E27FC236}">
                <a16:creationId xmlns:a16="http://schemas.microsoft.com/office/drawing/2014/main" id="{E5BF413A-3617-840C-ECED-2C4AF6C0B02B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FB25F43F-3C9F-40AF-26A2-8CD2F71F1EC3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1821</a:t>
            </a:r>
          </a:p>
        </p:txBody>
      </p:sp>
      <p:sp>
        <p:nvSpPr>
          <p:cNvPr id="324" name="Ellipse 323">
            <a:extLst>
              <a:ext uri="{FF2B5EF4-FFF2-40B4-BE49-F238E27FC236}">
                <a16:creationId xmlns:a16="http://schemas.microsoft.com/office/drawing/2014/main" id="{6CE58B9E-D412-4397-12A7-6CD94DC33D7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07B5556C-805B-50B1-C6E9-C482F360F86C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693EFA44-E540-B2A9-A287-291F4121238E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D1E4EBD-BBD9-9B13-3536-7C6CD5F1EC3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C3BC55F3-9F36-458D-AC2F-0DC1FCE4A55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9" name="Rectangle 1">
            <a:extLst>
              <a:ext uri="{FF2B5EF4-FFF2-40B4-BE49-F238E27FC236}">
                <a16:creationId xmlns:a16="http://schemas.microsoft.com/office/drawing/2014/main" id="{701860EA-F1A2-06D4-9D1C-4B3752C621B9}"/>
              </a:ext>
            </a:extLst>
          </p:cNvPr>
          <p:cNvSpPr/>
          <p:nvPr/>
        </p:nvSpPr>
        <p:spPr>
          <a:xfrm>
            <a:off x="5268648" y="95645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1821-1829</a:t>
            </a:r>
            <a:endParaRPr lang="fr-FR" b="1" spc="-1" dirty="0">
              <a:latin typeface="Arial"/>
            </a:endParaRPr>
          </a:p>
        </p:txBody>
      </p:sp>
      <p:sp>
        <p:nvSpPr>
          <p:cNvPr id="330" name="Ellipse 329">
            <a:extLst>
              <a:ext uri="{FF2B5EF4-FFF2-40B4-BE49-F238E27FC236}">
                <a16:creationId xmlns:a16="http://schemas.microsoft.com/office/drawing/2014/main" id="{9B4D8345-625E-E195-8C5E-273057339461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EC688B-8963-3CAC-E653-E412551F2B72}"/>
              </a:ext>
            </a:extLst>
          </p:cNvPr>
          <p:cNvSpPr/>
          <p:nvPr/>
        </p:nvSpPr>
        <p:spPr>
          <a:xfrm>
            <a:off x="71305" y="93049"/>
            <a:ext cx="5121164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1821-1829 : Dans l’Empire ottoman, guerre russo-turque et intervention franco-britannique : Indépendance grecque et autonomies serbes, moldaves et valaques ; Pour son aide aux Turcs, Mehmet Ali d’Egypte-Syrie réclame la Crète et l’Arabie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a) Dans les Balkans 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ottomans du sultan Mahmoud II (1808)</a:t>
            </a:r>
          </a:p>
          <a:p>
            <a:r>
              <a:rPr lang="fr-FR" sz="1700" dirty="0"/>
              <a:t>*1821 : Début de la révolte grecque…</a:t>
            </a:r>
            <a:endParaRPr lang="fr-FR" sz="1700" u="sng" dirty="0"/>
          </a:p>
          <a:p>
            <a:endParaRPr lang="fr-FR" sz="1600" dirty="0"/>
          </a:p>
          <a:p>
            <a:r>
              <a:rPr lang="fr-FR" sz="1600" dirty="0"/>
              <a:t>NB : Comme pour la Serbie, autonome en 1804-17</a:t>
            </a:r>
          </a:p>
          <a:p>
            <a:r>
              <a:rPr lang="fr-FR" sz="1600" dirty="0"/>
              <a:t>Conséquence de la diffusion des idées révolutionnaires</a:t>
            </a:r>
          </a:p>
          <a:p>
            <a:r>
              <a:rPr lang="fr-FR" sz="1600" dirty="0"/>
              <a:t>NB : 1821 : </a:t>
            </a:r>
            <a:r>
              <a:rPr lang="fr-FR" sz="1600" dirty="0">
                <a:solidFill>
                  <a:srgbClr val="000000"/>
                </a:solidFill>
              </a:rPr>
              <a:t>En Moldavie, puis en Valachie, é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chec rapide</a:t>
            </a:r>
          </a:p>
          <a:p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De la révolte </a:t>
            </a:r>
            <a:r>
              <a:rPr lang="fr-FR" sz="1600" i="1" dirty="0">
                <a:solidFill>
                  <a:srgbClr val="000000"/>
                </a:solidFill>
                <a:ea typeface="Times New Roman" panose="02020603050405020304" pitchFamily="18" charset="0"/>
              </a:rPr>
              <a:t>orthodoxe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dirigée par l’</a:t>
            </a:r>
            <a:r>
              <a:rPr lang="fr-FR" sz="1600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hétairiste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 Ypsilanti</a:t>
            </a:r>
          </a:p>
          <a:p>
            <a:endParaRPr lang="fr-FR" sz="1700" dirty="0"/>
          </a:p>
          <a:p>
            <a:r>
              <a:rPr lang="fr-FR" sz="1700" dirty="0"/>
              <a:t>*La Grèce, </a:t>
            </a:r>
            <a:r>
              <a:rPr lang="fr-FR" sz="1700" u="sng" dirty="0"/>
              <a:t>1</a:t>
            </a:r>
            <a:r>
              <a:rPr lang="fr-FR" sz="1700" u="sng" baseline="30000" dirty="0"/>
              <a:t>er</a:t>
            </a:r>
            <a:r>
              <a:rPr lang="fr-FR" sz="1700" u="sng" dirty="0"/>
              <a:t> accroc à la Sainte Alliance </a:t>
            </a:r>
          </a:p>
          <a:p>
            <a:endParaRPr lang="fr-FR" sz="1700" dirty="0"/>
          </a:p>
          <a:p>
            <a:r>
              <a:rPr lang="fr-FR" sz="1700" dirty="0"/>
              <a:t>*Principal défenseur de l’ordre monarchique</a:t>
            </a:r>
          </a:p>
          <a:p>
            <a:r>
              <a:rPr lang="fr-FR" sz="1700" dirty="0"/>
              <a:t>L’Autrichien </a:t>
            </a:r>
            <a:r>
              <a:rPr lang="fr-FR" sz="1700" u="sng" dirty="0"/>
              <a:t>Metternich</a:t>
            </a:r>
            <a:r>
              <a:rPr lang="fr-FR" sz="1700" dirty="0"/>
              <a:t> s’oppose à toute aide</a:t>
            </a:r>
          </a:p>
          <a:p>
            <a:r>
              <a:rPr lang="fr-FR" sz="1700" dirty="0"/>
              <a:t>Tout comme le pouvoir GB de </a:t>
            </a:r>
            <a:r>
              <a:rPr lang="fr-FR" sz="1700" u="sng" dirty="0"/>
              <a:t>Castlereagh</a:t>
            </a:r>
            <a:r>
              <a:rPr lang="fr-FR" sz="1700" dirty="0"/>
              <a:t> pro-ottoman</a:t>
            </a:r>
          </a:p>
          <a:p>
            <a:endParaRPr lang="fr-FR" sz="1700" dirty="0"/>
          </a:p>
          <a:p>
            <a:r>
              <a:rPr lang="fr-FR" sz="1700" dirty="0"/>
              <a:t>*Mais l’opinion britannique s’enflamme pour la cause grecque ; Pour la Russie de </a:t>
            </a:r>
            <a:r>
              <a:rPr lang="fr-FR" sz="1700" u="sng" dirty="0"/>
              <a:t>Nicolas 1</a:t>
            </a:r>
            <a:r>
              <a:rPr lang="fr-FR" sz="1700" u="sng" baseline="30000" dirty="0"/>
              <a:t>er</a:t>
            </a:r>
            <a:r>
              <a:rPr lang="fr-FR" sz="1700" dirty="0"/>
              <a:t> (1825), imposer un protectorat sur la Moldavie et la Valachie </a:t>
            </a:r>
          </a:p>
          <a:p>
            <a:endParaRPr lang="fr-FR" sz="1700" dirty="0"/>
          </a:p>
          <a:p>
            <a:r>
              <a:rPr lang="fr-FR" sz="1700" dirty="0"/>
              <a:t>*1826-27 : Sur ce point, accord Russie-Ottoman ; Mais… </a:t>
            </a:r>
          </a:p>
          <a:p>
            <a:r>
              <a:rPr lang="fr-FR" sz="1700" dirty="0"/>
              <a:t>Accord </a:t>
            </a:r>
            <a:r>
              <a:rPr lang="fr-FR" sz="1700" u="sng" dirty="0"/>
              <a:t>Russie-GB soutenue par la France</a:t>
            </a:r>
            <a:r>
              <a:rPr lang="fr-FR" sz="1700" dirty="0"/>
              <a:t> : un Etat grec</a:t>
            </a:r>
          </a:p>
          <a:p>
            <a:r>
              <a:rPr lang="fr-FR" sz="1700" dirty="0">
                <a:ea typeface="Times New Roman" panose="02020603050405020304" pitchFamily="18" charset="0"/>
              </a:rPr>
              <a:t>Sur ce second point, Mahmoud II refuse et résiste…</a:t>
            </a:r>
          </a:p>
        </p:txBody>
      </p:sp>
    </p:spTree>
    <p:extLst>
      <p:ext uri="{BB962C8B-B14F-4D97-AF65-F5344CB8AC3E}">
        <p14:creationId xmlns:p14="http://schemas.microsoft.com/office/powerpoint/2010/main" val="3750521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28890-0648-424F-B7C4-4C87CD2D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F610102F-2A12-F0F4-AFAC-5F481C7B3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Ellipse 217">
            <a:extLst>
              <a:ext uri="{FF2B5EF4-FFF2-40B4-BE49-F238E27FC236}">
                <a16:creationId xmlns:a16="http://schemas.microsoft.com/office/drawing/2014/main" id="{8ED14FEE-E33E-3A13-F95E-4D148E76F402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DACE7BB0-3FB1-E272-60F9-946B848F9D07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BFDE8C84-41C4-1110-156B-5633E7FD938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D28F990D-EDF5-03E1-5995-249C2E63ECEF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8FBF36BE-51D9-6FB8-04B8-763BAB914B1F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B2631E27-BE52-1046-A459-E8930D35CFA4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2DBC63A7-7F03-0E02-2C1C-4516588D5964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E9A4E512-3299-68E6-F52E-B9311DD2FEF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8F1EBFF3-FCAC-3F9B-FE01-C0F72FEF620F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D554D7CF-3B5C-9F89-35D9-3467D20C5161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5811E3F9-65E5-A8B8-1979-6E092D249FC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1202186C-DBEE-6F61-7205-4A434DB44616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89AD2721-1CBC-6B4A-7133-033863DFD69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D4B83EE6-83CC-312F-50F2-097FEAD89741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55284DD9-F4B8-D76E-92EF-D052D12A9378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2031DBC3-465A-E237-D37D-496C1A717CF7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6D768BAF-4BC1-1C1E-7E2B-4E7B68D150A5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3A1A917A-3527-349D-F90A-9F19744B1D60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2B4E4431-1F4D-2559-88BA-3DDD89F26C5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D3CFE841-7766-300C-7511-B7A9CAD279D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id="{E7BDBE60-F032-4067-1284-FBDDE8255C6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238">
            <a:extLst>
              <a:ext uri="{FF2B5EF4-FFF2-40B4-BE49-F238E27FC236}">
                <a16:creationId xmlns:a16="http://schemas.microsoft.com/office/drawing/2014/main" id="{598253FA-1169-D4BA-D852-069097F2B799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239">
            <a:extLst>
              <a:ext uri="{FF2B5EF4-FFF2-40B4-BE49-F238E27FC236}">
                <a16:creationId xmlns:a16="http://schemas.microsoft.com/office/drawing/2014/main" id="{F4E3F88D-B6BC-D6FB-F8CD-34D8FFE3258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Ellipse 240">
            <a:extLst>
              <a:ext uri="{FF2B5EF4-FFF2-40B4-BE49-F238E27FC236}">
                <a16:creationId xmlns:a16="http://schemas.microsoft.com/office/drawing/2014/main" id="{FC1C3224-E0F0-60F9-EB0F-F18379A0CF9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C41D19AB-8AF1-C497-2066-FA1DFBBDA61B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3D230DB8-03DA-DC02-3A8B-6BCF70F83F79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776B0772-4D2F-7516-F8A9-E3A96A4DFC52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6CCFD5FC-0FC0-20E6-17FD-A23CCF839C38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19C1C14B-334E-0247-4060-0FBAC4B7B4E0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C3BAB668-114A-8850-C944-AB41443403AA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Ellipse 247">
            <a:extLst>
              <a:ext uri="{FF2B5EF4-FFF2-40B4-BE49-F238E27FC236}">
                <a16:creationId xmlns:a16="http://schemas.microsoft.com/office/drawing/2014/main" id="{95D84F15-ACB1-09A6-48B1-FEF412231D2B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49" name="Connecteur droit avec flèche 248">
            <a:extLst>
              <a:ext uri="{FF2B5EF4-FFF2-40B4-BE49-F238E27FC236}">
                <a16:creationId xmlns:a16="http://schemas.microsoft.com/office/drawing/2014/main" id="{7B7B892E-4E08-126E-8182-EC56390DF10B}"/>
              </a:ext>
            </a:extLst>
          </p:cNvPr>
          <p:cNvCxnSpPr>
            <a:cxnSpLocks/>
            <a:endCxn id="246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Ellipse 249">
            <a:extLst>
              <a:ext uri="{FF2B5EF4-FFF2-40B4-BE49-F238E27FC236}">
                <a16:creationId xmlns:a16="http://schemas.microsoft.com/office/drawing/2014/main" id="{F32600E0-8FDC-8695-87FF-B8099271765E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B72252F1-20BA-EC87-DCA1-F6014FCA728C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86F72CBB-86F8-8D25-7B7B-1FE1992BCBAC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6B734D51-DCCD-E6CC-55D4-3D6C6532905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7B8698A5-0B60-BDC2-7364-BC4E27BA17F0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ACB50CB5-2961-C251-4D9A-101A04C9B1E4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00D04640-5B57-8295-AA79-34D7AE2ECAB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2E4B9DAC-6C40-7041-DA72-5EDFC1D2EB86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3E55391E-E7F2-B499-E115-AFEC85CD85C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BD896088-0B6E-E6F0-9A78-8751CC97FF5B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43EE8F21-CE9D-E9EB-5383-86F2285EE7EF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3E38980C-F63E-925E-616D-CA6038DF3E00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B90A5B11-D51F-5E1C-F509-B7B897D44D7E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E61BB768-03B8-8DBB-4D07-77671E560A9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72E1072D-6430-79D8-7AE2-8243154E72AE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FEB2591D-E111-4C19-F6AD-B7545889A8A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4745F1E5-5B29-F069-F280-00BFD6C5FF78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D2E46E82-1347-987C-42B2-0D33C904AB4B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B54D9B8D-C570-DCA1-BC93-A3F95623CCD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FCE35621-1A17-0457-F0D7-9804D45B2AB3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FB8EB934-2764-0F92-ADBA-7ED27640EB49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78" name="Connecteur droit 277">
            <a:extLst>
              <a:ext uri="{FF2B5EF4-FFF2-40B4-BE49-F238E27FC236}">
                <a16:creationId xmlns:a16="http://schemas.microsoft.com/office/drawing/2014/main" id="{16B712F6-5815-4F1C-FA12-A1B4A7BC751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Ellipse 278">
            <a:extLst>
              <a:ext uri="{FF2B5EF4-FFF2-40B4-BE49-F238E27FC236}">
                <a16:creationId xmlns:a16="http://schemas.microsoft.com/office/drawing/2014/main" id="{FD4177AD-C61E-45C3-E8DB-677273A6CA30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0" name="Connecteur droit 279">
            <a:extLst>
              <a:ext uri="{FF2B5EF4-FFF2-40B4-BE49-F238E27FC236}">
                <a16:creationId xmlns:a16="http://schemas.microsoft.com/office/drawing/2014/main" id="{F76618EC-18CB-BFE7-1F4B-6EE3C4F0B9A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id="{5FD62BFD-2B85-D2A4-C75E-5491E4395547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Ellipse 281">
            <a:extLst>
              <a:ext uri="{FF2B5EF4-FFF2-40B4-BE49-F238E27FC236}">
                <a16:creationId xmlns:a16="http://schemas.microsoft.com/office/drawing/2014/main" id="{0000E800-8D1A-7C75-F737-DF616F225135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002F81E8-7065-061B-6F9E-3F0A4BDC5F6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6C6DEAB7-6BAA-52AB-92EA-D48C8864F3D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B2A304F7-3B2D-D87E-BB6A-E8022CC8624A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35AEA8F5-86AE-90B5-FB92-A1FD218B6ED4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0EBFA146-8548-9ED9-80EB-5B3E0A8E522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5E4D2D44-82EE-5E4B-19CA-E6ECE018A118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848C3CD3-3E9E-6FFD-473C-3D3BEA37721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646FD12A-74AD-94D8-3D74-4FEA7D4C071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1B5ACDAA-D9E4-CFB3-AF8E-204499923764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5478DB2F-769C-C165-EE9F-A1B53B3996C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C5C440B2-6CF2-DE98-17A7-BD53F7BAA75D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C68278AE-2D51-9BAF-706E-E69E58482268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03734F65-454C-8061-9F16-D12B9708468F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8DD7690B-1271-C821-E501-51506E8E655F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725C7A32-3EAB-25FE-ED87-8B148DA2EE31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A47D93BF-1490-3D03-D1FB-FCC39F7F167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E901A136-119F-85C3-1E19-30647B5AC083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05FE018E-7619-4B31-4EBB-1793DDE863A4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C112E83A-227D-414A-BCAD-1D87623A4FCA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34056E95-0F89-F4B7-124F-473F6050FEF4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343EFB2C-09B2-8B69-E706-14BC069EE0ED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DAFBB36C-81D5-9C3F-5D6D-C5E2AF094ED0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07" name="Ellipse 306">
            <a:extLst>
              <a:ext uri="{FF2B5EF4-FFF2-40B4-BE49-F238E27FC236}">
                <a16:creationId xmlns:a16="http://schemas.microsoft.com/office/drawing/2014/main" id="{F6FEE611-3207-118E-42DE-8E39DE367FB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9F09033B-E75B-00E8-CA8E-5230B79471DE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1813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073726CB-F4B1-158A-F9C7-06AC1129537F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F84BBE98-08EA-0979-8844-82B40CA1F822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C5146E3E-8354-46A1-58EF-6BEF28286CB0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F35246A5-0086-5C27-6C6C-0E04CA4E2802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0D10E611-C1C5-8F02-B3EB-56012AE8DB36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14" name="Ellipse 313">
            <a:extLst>
              <a:ext uri="{FF2B5EF4-FFF2-40B4-BE49-F238E27FC236}">
                <a16:creationId xmlns:a16="http://schemas.microsoft.com/office/drawing/2014/main" id="{2F698F08-2970-2F04-37D4-0975D9CDE915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15" name="Ellipse 314">
            <a:extLst>
              <a:ext uri="{FF2B5EF4-FFF2-40B4-BE49-F238E27FC236}">
                <a16:creationId xmlns:a16="http://schemas.microsoft.com/office/drawing/2014/main" id="{73AB6259-2157-32F3-8B38-F7C0585F106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EAB9C746-843E-1D67-3FD3-CFB63809AD18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7" name="Ellipse 316">
            <a:extLst>
              <a:ext uri="{FF2B5EF4-FFF2-40B4-BE49-F238E27FC236}">
                <a16:creationId xmlns:a16="http://schemas.microsoft.com/office/drawing/2014/main" id="{110F6F89-8FC1-1B32-B3D6-612FC0F7EC74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79A995E3-55AA-24F3-A03E-5737954DF10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19" name="Ellipse 318">
            <a:extLst>
              <a:ext uri="{FF2B5EF4-FFF2-40B4-BE49-F238E27FC236}">
                <a16:creationId xmlns:a16="http://schemas.microsoft.com/office/drawing/2014/main" id="{AF758BF7-02E7-E37D-D401-E220194FD95A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1" name="Ellipse 320">
            <a:extLst>
              <a:ext uri="{FF2B5EF4-FFF2-40B4-BE49-F238E27FC236}">
                <a16:creationId xmlns:a16="http://schemas.microsoft.com/office/drawing/2014/main" id="{28E65059-EE14-CD0A-5A3F-2F4517D957E5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2" name="Ellipse 321">
            <a:extLst>
              <a:ext uri="{FF2B5EF4-FFF2-40B4-BE49-F238E27FC236}">
                <a16:creationId xmlns:a16="http://schemas.microsoft.com/office/drawing/2014/main" id="{4268F2A4-7E1A-4669-B853-0469633FB80D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8665620D-2539-47DE-5DB3-401F598CF818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24" name="Ellipse 323">
            <a:extLst>
              <a:ext uri="{FF2B5EF4-FFF2-40B4-BE49-F238E27FC236}">
                <a16:creationId xmlns:a16="http://schemas.microsoft.com/office/drawing/2014/main" id="{209DC257-3407-C38F-0ADA-413DCC644E76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1A6A5ABD-FAEE-8971-956F-5D1F51A90DE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7EA6AA33-6E20-E620-14B1-68D034DFA015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109F165-C48D-450C-2651-0F92CBED99FC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B4323D0E-549E-A76E-11C0-788EAD40430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9" name="Rectangle 1">
            <a:extLst>
              <a:ext uri="{FF2B5EF4-FFF2-40B4-BE49-F238E27FC236}">
                <a16:creationId xmlns:a16="http://schemas.microsoft.com/office/drawing/2014/main" id="{FB415362-F1A9-DC73-F648-5D3282EB38A5}"/>
              </a:ext>
            </a:extLst>
          </p:cNvPr>
          <p:cNvSpPr/>
          <p:nvPr/>
        </p:nvSpPr>
        <p:spPr>
          <a:xfrm>
            <a:off x="5268648" y="95645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1821-1829</a:t>
            </a:r>
            <a:endParaRPr lang="fr-FR" b="1" spc="-1" dirty="0">
              <a:latin typeface="Arial"/>
            </a:endParaRPr>
          </a:p>
        </p:txBody>
      </p:sp>
      <p:sp>
        <p:nvSpPr>
          <p:cNvPr id="330" name="Ellipse 329">
            <a:extLst>
              <a:ext uri="{FF2B5EF4-FFF2-40B4-BE49-F238E27FC236}">
                <a16:creationId xmlns:a16="http://schemas.microsoft.com/office/drawing/2014/main" id="{018028C5-AA87-D24F-BAC3-2164CAADE8E9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76E7AA-DD56-CC19-1A41-2BDAA385F584}"/>
              </a:ext>
            </a:extLst>
          </p:cNvPr>
          <p:cNvSpPr/>
          <p:nvPr/>
        </p:nvSpPr>
        <p:spPr>
          <a:xfrm>
            <a:off x="71305" y="93049"/>
            <a:ext cx="5121164" cy="59246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1821-1829 : Dans l’Empire ottoman, guerre russo-turque et intervention franco-britannique : Indépendance grecque et autonomies serbes, moldaves et valaques ; Pour son aide aux Turcs, Mehmet Ali d’Egypte-Syrie réclame la Crète et l’Arabie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dirty="0"/>
              <a:t>*</a:t>
            </a:r>
            <a:r>
              <a:rPr lang="fr-FR" sz="1700" u="sng" dirty="0"/>
              <a:t>Dernière guerre des </a:t>
            </a:r>
            <a:r>
              <a:rPr lang="fr-FR" sz="1700" i="1" u="sng" dirty="0"/>
              <a:t>chrétiens</a:t>
            </a:r>
            <a:r>
              <a:rPr lang="fr-FR" sz="1700" u="sng" dirty="0"/>
              <a:t> contre l’Empire ottoman</a:t>
            </a:r>
          </a:p>
          <a:p>
            <a:endParaRPr lang="fr-FR" sz="1700" dirty="0"/>
          </a:p>
          <a:p>
            <a:r>
              <a:rPr lang="fr-FR" sz="1700" dirty="0"/>
              <a:t>*Oct. 1827 : Dans le Péloponnèse, l’intervention navale</a:t>
            </a:r>
          </a:p>
          <a:p>
            <a:r>
              <a:rPr lang="fr-FR" sz="1700" dirty="0"/>
              <a:t>GB-France détruit la flotte turco-égyptienne</a:t>
            </a:r>
          </a:p>
          <a:p>
            <a:r>
              <a:rPr lang="fr-FR" sz="1700" dirty="0"/>
              <a:t>Mahmoud II proclame la guerre sainte…</a:t>
            </a:r>
          </a:p>
          <a:p>
            <a:endParaRPr lang="fr-FR" sz="1700" dirty="0"/>
          </a:p>
          <a:p>
            <a:r>
              <a:rPr lang="fr-FR" sz="1700" dirty="0"/>
              <a:t>*1828-29 : 9</a:t>
            </a:r>
            <a:r>
              <a:rPr lang="fr-FR" sz="1700" baseline="30000" dirty="0"/>
              <a:t>ème</a:t>
            </a:r>
            <a:r>
              <a:rPr lang="fr-FR" sz="1700" dirty="0"/>
              <a:t> guerre </a:t>
            </a:r>
            <a:r>
              <a:rPr lang="fr-FR" sz="1700" dirty="0" err="1"/>
              <a:t>russo</a:t>
            </a:r>
            <a:r>
              <a:rPr lang="fr-FR" sz="1700" dirty="0"/>
              <a:t>-ottomane</a:t>
            </a:r>
          </a:p>
          <a:p>
            <a:r>
              <a:rPr lang="fr-FR" sz="1700" dirty="0"/>
              <a:t>Invasion russe, défaite ottomane et traité d’Andrinople</a:t>
            </a:r>
          </a:p>
          <a:p>
            <a:r>
              <a:rPr lang="fr-FR" sz="1700" dirty="0"/>
              <a:t>*Grèce indépendante</a:t>
            </a:r>
          </a:p>
          <a:p>
            <a:r>
              <a:rPr lang="fr-FR" sz="1700" dirty="0"/>
              <a:t>*Valachie et Moldavie sous protectorat russe</a:t>
            </a:r>
          </a:p>
          <a:p>
            <a:r>
              <a:rPr lang="fr-FR" sz="1700" dirty="0"/>
              <a:t>*Pour la Serbie, son autonomie (1817) est confirmée</a:t>
            </a:r>
          </a:p>
          <a:p>
            <a:r>
              <a:rPr lang="fr-FR" sz="1700" dirty="0"/>
              <a:t>NB : En Roumélie, restent Bulgarie, Albanie et Bosnie</a:t>
            </a:r>
          </a:p>
          <a:p>
            <a:endParaRPr lang="fr-FR" sz="1000" dirty="0"/>
          </a:p>
          <a:p>
            <a:r>
              <a:rPr lang="fr-FR" sz="1700" dirty="0"/>
              <a:t>*Conséquence indirecte…</a:t>
            </a:r>
          </a:p>
          <a:p>
            <a:r>
              <a:rPr lang="fr-FR" sz="1700" dirty="0"/>
              <a:t>Mehmet Ali, gouverneur de l’Egypte-Arabie (1805)</a:t>
            </a:r>
          </a:p>
          <a:p>
            <a:r>
              <a:rPr lang="fr-FR" sz="1700" dirty="0"/>
              <a:t>Réclame pour son aide à la Porte, la Crète et la Syrie</a:t>
            </a:r>
          </a:p>
          <a:p>
            <a:r>
              <a:rPr lang="fr-FR" sz="1700" u="sng" dirty="0"/>
              <a:t>A suivre…</a:t>
            </a:r>
          </a:p>
        </p:txBody>
      </p:sp>
    </p:spTree>
    <p:extLst>
      <p:ext uri="{BB962C8B-B14F-4D97-AF65-F5344CB8AC3E}">
        <p14:creationId xmlns:p14="http://schemas.microsoft.com/office/powerpoint/2010/main" val="1703092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E2017-0AD9-8369-14F6-D78877D50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9DCA12D-73DA-941B-6FC1-944E7ACB6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" name="Ellipse 226">
            <a:extLst>
              <a:ext uri="{FF2B5EF4-FFF2-40B4-BE49-F238E27FC236}">
                <a16:creationId xmlns:a16="http://schemas.microsoft.com/office/drawing/2014/main" id="{8F902746-E11A-0D9A-D08C-4365ABB9FB13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D6C4CF43-ECD8-B3D0-D9F0-B8D9FD1F3A35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04495ACA-360F-6F09-0BE3-A5D75CE69EB5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CE1C17B1-BEC5-79C3-DD40-7D5D2E414377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FB38CBDA-B3E4-0FDB-AE42-95FC6E91A12D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479F2CE3-BD38-7FC3-718A-6A38CD1F3D2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9AA17ED8-FA4B-163A-D6AE-EE3CAE993744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AFE9ADC4-ED1A-1780-C4A1-44C2E7C0ACF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566C69ED-A6DF-C997-8F97-CCFB5CA2655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AFE675CD-E3A2-9818-6922-75596D4250E6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9CDA691A-5F97-256B-2756-C667DD5CFAA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0F1D1CB2-816E-1878-F648-EE531846672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5DD89346-E530-984D-FD28-FFE2A6B7E68A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FFDFB3B7-F8EC-C407-CA9E-38C709F4A03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7981A520-BC5A-1428-2BE0-F2C6F4C748D5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FD4B59AB-A412-7A07-0AB9-5FE775ED91C4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E11BD9EF-75B3-E386-A938-26A923DC130A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579D3455-BA06-7119-B050-5B62788B675F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DF7DAE12-7CBD-F180-B380-C201B716BF48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F10B1BE4-2449-7CBA-EEBC-7447C53AE52B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24ECD545-AD9C-65F2-99A6-BDE119E067B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id="{1402C766-F8C2-30EB-5E9D-E843BDCB7DF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>
            <a:extLst>
              <a:ext uri="{FF2B5EF4-FFF2-40B4-BE49-F238E27FC236}">
                <a16:creationId xmlns:a16="http://schemas.microsoft.com/office/drawing/2014/main" id="{7BE821E1-7463-3D43-3EEA-8939FD273B7F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Ellipse 249">
            <a:extLst>
              <a:ext uri="{FF2B5EF4-FFF2-40B4-BE49-F238E27FC236}">
                <a16:creationId xmlns:a16="http://schemas.microsoft.com/office/drawing/2014/main" id="{1CCAB15A-BB56-C782-228C-64548C6A8C4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9DDF9E19-9D79-F26F-190A-40AE0585081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809E9686-C13A-3BD5-5BD5-9BC6DE79ADF6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B9924F4A-92F7-1076-CE4A-14E1716FB4DA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96DF5C05-76CD-65A7-3BA1-F927A38E73A7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CF2CAE74-1CA8-4227-C268-5CB24626C280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id="{CBC55218-9373-534F-DCA1-D447C4A9C15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Ellipse 256">
            <a:extLst>
              <a:ext uri="{FF2B5EF4-FFF2-40B4-BE49-F238E27FC236}">
                <a16:creationId xmlns:a16="http://schemas.microsoft.com/office/drawing/2014/main" id="{591C573D-5319-49A5-90A8-3EB8DA4BF73F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58" name="Connecteur droit avec flèche 257">
            <a:extLst>
              <a:ext uri="{FF2B5EF4-FFF2-40B4-BE49-F238E27FC236}">
                <a16:creationId xmlns:a16="http://schemas.microsoft.com/office/drawing/2014/main" id="{C50727FF-6304-07ED-584E-72CE659DA472}"/>
              </a:ext>
            </a:extLst>
          </p:cNvPr>
          <p:cNvCxnSpPr>
            <a:cxnSpLocks/>
            <a:endCxn id="25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Ellipse 258">
            <a:extLst>
              <a:ext uri="{FF2B5EF4-FFF2-40B4-BE49-F238E27FC236}">
                <a16:creationId xmlns:a16="http://schemas.microsoft.com/office/drawing/2014/main" id="{ADD261BB-4205-0AB0-8336-9A5409451CF6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32083EB3-558A-6FEE-332E-D1D61347F26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BB278906-1A04-9690-3FBD-7661BF18F1CC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E988A659-8B62-6DD2-3991-65C761287E3B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C8FB5ABA-86EE-EFA6-0586-4FD7B88047CD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DBC9E051-2671-5289-763A-5058763B01EC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7F4217C0-CDC0-83C5-6602-87D33622832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12011337-E4F1-9A40-66FF-6F23D2AFA011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403787AF-10EE-33C9-D824-B8FFF6B43B5C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8D3190BC-B316-45D3-237C-EDF36AEC2C8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5DF2308A-E187-2609-2017-D6D5CC46ACF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BF2C2069-9FE2-2643-83A7-D0C86CBB4A5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CEFC9C86-3070-6342-738C-E1027FFF46E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8AACAD8E-F229-F3D9-7A4C-3BAB6DA75BF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520F3268-B902-7B69-DC6B-3F6DC0B4B62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D4512B5A-FF41-8954-9E2C-2B93DCA56D87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6542F436-BBD9-8D82-6394-E7627250B50F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687F7F3D-3C2F-4C52-99D7-9C439B677FCB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962BE8F8-3D62-B374-C096-A1EFF237DA5E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D5F7BD70-EB16-D6D7-1679-1B9BB8592AA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56B1687F-C3B2-8244-B507-82A84BCD37CD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87" name="Connecteur droit 286">
            <a:extLst>
              <a:ext uri="{FF2B5EF4-FFF2-40B4-BE49-F238E27FC236}">
                <a16:creationId xmlns:a16="http://schemas.microsoft.com/office/drawing/2014/main" id="{20BA089A-9E82-BF6D-868C-30851FE54255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Ellipse 287">
            <a:extLst>
              <a:ext uri="{FF2B5EF4-FFF2-40B4-BE49-F238E27FC236}">
                <a16:creationId xmlns:a16="http://schemas.microsoft.com/office/drawing/2014/main" id="{623AAD9A-A87C-4F21-7DCB-CB9D38F69A24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9" name="Connecteur droit 288">
            <a:extLst>
              <a:ext uri="{FF2B5EF4-FFF2-40B4-BE49-F238E27FC236}">
                <a16:creationId xmlns:a16="http://schemas.microsoft.com/office/drawing/2014/main" id="{E0C82FD3-22AB-8820-C2ED-212D34E2938D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289">
            <a:extLst>
              <a:ext uri="{FF2B5EF4-FFF2-40B4-BE49-F238E27FC236}">
                <a16:creationId xmlns:a16="http://schemas.microsoft.com/office/drawing/2014/main" id="{66BD2478-710D-560A-5461-6FCD7AC3521B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Ellipse 290">
            <a:extLst>
              <a:ext uri="{FF2B5EF4-FFF2-40B4-BE49-F238E27FC236}">
                <a16:creationId xmlns:a16="http://schemas.microsoft.com/office/drawing/2014/main" id="{45A91B09-6A8C-B569-5968-A8BD15740E15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4BA8A924-5D18-A731-1610-031122C7DF2F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4EC19803-29E1-247C-CDC0-93A8900B2A8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43A76E61-5BF4-41D4-AB4C-EAE2376EF283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2FE423E5-9707-1CBA-5621-4D64FF451391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DAAEEBA3-DFC1-9167-AE79-022A381DCA8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E043E8A0-4F25-A9A6-05AC-C4B591AAEF1D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98" name="Ellipse 297">
            <a:extLst>
              <a:ext uri="{FF2B5EF4-FFF2-40B4-BE49-F238E27FC236}">
                <a16:creationId xmlns:a16="http://schemas.microsoft.com/office/drawing/2014/main" id="{EFE67D3C-E0CD-8AD0-7C42-A6B3840A36F6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BF054666-9387-42A5-0BA8-69F2FD1CA17D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54AE52AB-B1A1-1448-D231-D49B502EE29C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45245070-A797-A7F5-6026-8CCA19777D2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F2C23A76-1B70-0B59-98A4-F566A24BC0FF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3" name="Ellipse 302">
            <a:extLst>
              <a:ext uri="{FF2B5EF4-FFF2-40B4-BE49-F238E27FC236}">
                <a16:creationId xmlns:a16="http://schemas.microsoft.com/office/drawing/2014/main" id="{B772F3E8-25AC-B2C0-42FB-470DA247E5BD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B5F8D7DD-B656-7BC0-5BCB-8F4611128474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5" name="Ellipse 304">
            <a:extLst>
              <a:ext uri="{FF2B5EF4-FFF2-40B4-BE49-F238E27FC236}">
                <a16:creationId xmlns:a16="http://schemas.microsoft.com/office/drawing/2014/main" id="{9DFD04F5-A93B-A59A-ED5E-7F351FE17A27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llipse 305">
            <a:extLst>
              <a:ext uri="{FF2B5EF4-FFF2-40B4-BE49-F238E27FC236}">
                <a16:creationId xmlns:a16="http://schemas.microsoft.com/office/drawing/2014/main" id="{DB33FB1B-5C3E-D57C-4AEE-F2194E7BE3C9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" name="Ellipse 307">
            <a:extLst>
              <a:ext uri="{FF2B5EF4-FFF2-40B4-BE49-F238E27FC236}">
                <a16:creationId xmlns:a16="http://schemas.microsoft.com/office/drawing/2014/main" id="{D7C2F6B7-2AC1-380E-82BE-2BCF6E7892D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6D2CE7F1-D0B2-D786-1B4B-953AFDAD1C23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0" name="Ellipse 309">
            <a:extLst>
              <a:ext uri="{FF2B5EF4-FFF2-40B4-BE49-F238E27FC236}">
                <a16:creationId xmlns:a16="http://schemas.microsoft.com/office/drawing/2014/main" id="{B4657309-A48F-3437-A458-5B9CEB8762E4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1" name="Ellipse 310">
            <a:extLst>
              <a:ext uri="{FF2B5EF4-FFF2-40B4-BE49-F238E27FC236}">
                <a16:creationId xmlns:a16="http://schemas.microsoft.com/office/drawing/2014/main" id="{1DE3837C-E789-4FF1-0DF0-23E3C1E95D5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FD854C15-32C5-0A61-42C5-36282B0DD4A4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10579DC5-0859-44C1-640C-A27AD5DC1FC3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A61C38D1-1C1A-85A0-BD5A-4D002E8DC8E9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F9BCDAAC-ACAE-43B2-A5DA-CC9E8C59CC90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B15E084A-AB38-554A-4EE3-104E4CCCA685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99C7C51C-B1D8-AD03-DCFC-0C0983AAECFC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6CCC2A03-E6F5-7D91-1AAE-D9C7E21B2BEC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48F3C81A-85F9-AAF5-6A8B-2CC1C73A0788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3CF2BC26-5173-001A-68F8-95CE4D6020E5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A3EC65D2-A349-D5DF-94D0-3B335AAF0BF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23" name="Ellipse 322">
            <a:extLst>
              <a:ext uri="{FF2B5EF4-FFF2-40B4-BE49-F238E27FC236}">
                <a16:creationId xmlns:a16="http://schemas.microsoft.com/office/drawing/2014/main" id="{D09381E4-4B60-F9E6-5820-4A5215920188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24" name="Ellipse 323">
            <a:extLst>
              <a:ext uri="{FF2B5EF4-FFF2-40B4-BE49-F238E27FC236}">
                <a16:creationId xmlns:a16="http://schemas.microsoft.com/office/drawing/2014/main" id="{BA1E143C-8251-19E4-857C-CB07422109A8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72AA4FCA-D610-F01B-D2AB-97ED7F8AD45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6AF00F14-9681-3EFE-746B-B5F2667D00F4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9A1858DD-D93F-633E-DF44-26C611C5AF89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4AE44F69-DE48-DFE5-0D13-3AE1CE5C856E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30" name="Ellipse 329">
            <a:extLst>
              <a:ext uri="{FF2B5EF4-FFF2-40B4-BE49-F238E27FC236}">
                <a16:creationId xmlns:a16="http://schemas.microsoft.com/office/drawing/2014/main" id="{5F9446F3-7783-E627-D373-2D354BD1322A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1" name="Ellipse 330">
            <a:extLst>
              <a:ext uri="{FF2B5EF4-FFF2-40B4-BE49-F238E27FC236}">
                <a16:creationId xmlns:a16="http://schemas.microsoft.com/office/drawing/2014/main" id="{5ADFBA55-F861-1F84-6571-F4AA2A02C03C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013843E8-FE77-271B-BC71-9CAFC6A27C4D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33" name="Ellipse 332">
            <a:extLst>
              <a:ext uri="{FF2B5EF4-FFF2-40B4-BE49-F238E27FC236}">
                <a16:creationId xmlns:a16="http://schemas.microsoft.com/office/drawing/2014/main" id="{BFB60F60-E20A-6D19-035D-D3306C6B0F4D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4" name="Ellipse 333">
            <a:extLst>
              <a:ext uri="{FF2B5EF4-FFF2-40B4-BE49-F238E27FC236}">
                <a16:creationId xmlns:a16="http://schemas.microsoft.com/office/drawing/2014/main" id="{DFD447D9-C648-0581-5848-56DA02DDFFF1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5" name="Ellipse 334">
            <a:extLst>
              <a:ext uri="{FF2B5EF4-FFF2-40B4-BE49-F238E27FC236}">
                <a16:creationId xmlns:a16="http://schemas.microsoft.com/office/drawing/2014/main" id="{ED6796FD-A277-28F6-C931-7D6BAC4582D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DBD327BD-8357-34B2-E4D0-D6A1771D4EE9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37" name="Ellipse 336">
            <a:extLst>
              <a:ext uri="{FF2B5EF4-FFF2-40B4-BE49-F238E27FC236}">
                <a16:creationId xmlns:a16="http://schemas.microsoft.com/office/drawing/2014/main" id="{43328FC3-28A1-D330-413C-9C7976C261C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8" name="Rectangle 1">
            <a:extLst>
              <a:ext uri="{FF2B5EF4-FFF2-40B4-BE49-F238E27FC236}">
                <a16:creationId xmlns:a16="http://schemas.microsoft.com/office/drawing/2014/main" id="{F3A19DB3-CB1E-5D0A-0C76-3267FBBA8581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1821-1829</a:t>
            </a:r>
            <a:endParaRPr lang="fr-FR" b="1" spc="-1" dirty="0">
              <a:latin typeface="Arial"/>
            </a:endParaRPr>
          </a:p>
        </p:txBody>
      </p:sp>
      <p:sp>
        <p:nvSpPr>
          <p:cNvPr id="339" name="Ellipse 338">
            <a:extLst>
              <a:ext uri="{FF2B5EF4-FFF2-40B4-BE49-F238E27FC236}">
                <a16:creationId xmlns:a16="http://schemas.microsoft.com/office/drawing/2014/main" id="{53918E71-C352-15DB-9FD3-B0C1D2B14A41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67CFAC-ADC0-8FB9-BF75-53EC8B42E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05" y="3320251"/>
            <a:ext cx="4176634" cy="34104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66512DE-B400-61EF-C651-5D8D989F981E}"/>
              </a:ext>
            </a:extLst>
          </p:cNvPr>
          <p:cNvSpPr/>
          <p:nvPr/>
        </p:nvSpPr>
        <p:spPr>
          <a:xfrm>
            <a:off x="10923134" y="5577221"/>
            <a:ext cx="273504" cy="25176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AA4367D-D3A4-2D8A-8C33-C9F734A5142A}"/>
              </a:ext>
            </a:extLst>
          </p:cNvPr>
          <p:cNvSpPr/>
          <p:nvPr/>
        </p:nvSpPr>
        <p:spPr>
          <a:xfrm>
            <a:off x="10036974" y="5098127"/>
            <a:ext cx="257233" cy="27392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BDDC2CD-67E9-C1C2-56DF-F12A43EB436A}"/>
              </a:ext>
            </a:extLst>
          </p:cNvPr>
          <p:cNvSpPr/>
          <p:nvPr/>
        </p:nvSpPr>
        <p:spPr>
          <a:xfrm>
            <a:off x="9432647" y="4815840"/>
            <a:ext cx="257233" cy="27392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F9FE42-2F48-443C-3D4A-585F9B0D1519}"/>
              </a:ext>
            </a:extLst>
          </p:cNvPr>
          <p:cNvSpPr/>
          <p:nvPr/>
        </p:nvSpPr>
        <p:spPr>
          <a:xfrm>
            <a:off x="9591611" y="3428421"/>
            <a:ext cx="8001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1828-29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26BF421-80B4-BC7E-7C83-49303B762531}"/>
              </a:ext>
            </a:extLst>
          </p:cNvPr>
          <p:cNvSpPr/>
          <p:nvPr/>
        </p:nvSpPr>
        <p:spPr>
          <a:xfrm>
            <a:off x="10123716" y="5848696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31AAF0C-8F36-3CA9-8EBB-7F89B4FF894B}"/>
              </a:ext>
            </a:extLst>
          </p:cNvPr>
          <p:cNvSpPr/>
          <p:nvPr/>
        </p:nvSpPr>
        <p:spPr>
          <a:xfrm>
            <a:off x="9174323" y="4893239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3DF1CF-F69E-483B-D8FF-BAF91CE26DBF}"/>
              </a:ext>
            </a:extLst>
          </p:cNvPr>
          <p:cNvSpPr/>
          <p:nvPr/>
        </p:nvSpPr>
        <p:spPr>
          <a:xfrm>
            <a:off x="8864222" y="4212306"/>
            <a:ext cx="273504" cy="2517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8CE6A35-6B1D-CBA0-74BF-BB6454C928E8}"/>
              </a:ext>
            </a:extLst>
          </p:cNvPr>
          <p:cNvSpPr/>
          <p:nvPr/>
        </p:nvSpPr>
        <p:spPr>
          <a:xfrm>
            <a:off x="10558543" y="4835756"/>
            <a:ext cx="273504" cy="25176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F59DF09-A707-776F-4359-3C247DC34302}"/>
              </a:ext>
            </a:extLst>
          </p:cNvPr>
          <p:cNvSpPr/>
          <p:nvPr/>
        </p:nvSpPr>
        <p:spPr>
          <a:xfrm>
            <a:off x="8085528" y="3741714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18BFF72-8C46-2A6C-57F1-BC9D1DF1A55E}"/>
              </a:ext>
            </a:extLst>
          </p:cNvPr>
          <p:cNvCxnSpPr>
            <a:cxnSpLocks/>
            <a:stCxn id="3" idx="5"/>
            <a:endCxn id="16" idx="1"/>
          </p:cNvCxnSpPr>
          <p:nvPr/>
        </p:nvCxnSpPr>
        <p:spPr>
          <a:xfrm>
            <a:off x="8318978" y="3956610"/>
            <a:ext cx="895399" cy="97349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A29C652-EF86-554B-82CF-EA8E489D42D3}"/>
              </a:ext>
            </a:extLst>
          </p:cNvPr>
          <p:cNvSpPr/>
          <p:nvPr/>
        </p:nvSpPr>
        <p:spPr>
          <a:xfrm>
            <a:off x="71305" y="93049"/>
            <a:ext cx="4818384" cy="55245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1826-1828 : Dans le Caucase, guerre </a:t>
            </a:r>
            <a:r>
              <a:rPr lang="fr-FR" sz="1600" b="1" dirty="0" err="1"/>
              <a:t>russo</a:t>
            </a:r>
            <a:r>
              <a:rPr lang="fr-FR" sz="1600" b="1" dirty="0"/>
              <a:t>-persane et conquête russe de l’Arménie d’Erevan ; Seuls les peuples montagnards, Tcherkesses, Tchétchènes et Avars résistent </a:t>
            </a:r>
          </a:p>
          <a:p>
            <a:endParaRPr lang="fr-FR" sz="1700" dirty="0"/>
          </a:p>
          <a:p>
            <a:r>
              <a:rPr lang="fr-FR" sz="1700" dirty="0"/>
              <a:t>b) Dans le même temps, dans le Caucase…</a:t>
            </a:r>
          </a:p>
          <a:p>
            <a:endParaRPr lang="fr-FR" sz="1700" dirty="0"/>
          </a:p>
          <a:p>
            <a:r>
              <a:rPr lang="fr-FR" sz="1700" dirty="0"/>
              <a:t>*1826-27 : 4</a:t>
            </a:r>
            <a:r>
              <a:rPr lang="fr-FR" sz="1700" baseline="30000" dirty="0"/>
              <a:t>ème</a:t>
            </a:r>
            <a:r>
              <a:rPr lang="fr-FR" sz="1700" dirty="0"/>
              <a:t> et dernière guerre </a:t>
            </a:r>
            <a:r>
              <a:rPr lang="fr-FR" sz="1700" dirty="0" err="1"/>
              <a:t>russo</a:t>
            </a:r>
            <a:r>
              <a:rPr lang="fr-FR" sz="1700" dirty="0"/>
              <a:t>-persane</a:t>
            </a:r>
          </a:p>
          <a:p>
            <a:r>
              <a:rPr lang="fr-FR" sz="1700" dirty="0"/>
              <a:t>A Téhéran, les agents Britanniques poussent Fath Ali</a:t>
            </a:r>
          </a:p>
          <a:p>
            <a:r>
              <a:rPr lang="fr-FR" sz="1700" dirty="0"/>
              <a:t>A reconquérir l’Azerbaïdjan perdu en 1813</a:t>
            </a:r>
          </a:p>
          <a:p>
            <a:r>
              <a:rPr lang="fr-FR" sz="1700" dirty="0"/>
              <a:t>NB : Traité d’alliance perso</a:t>
            </a:r>
          </a:p>
          <a:p>
            <a:endParaRPr lang="fr-FR" sz="1700" dirty="0"/>
          </a:p>
          <a:p>
            <a:r>
              <a:rPr lang="fr-FR" sz="1700" dirty="0"/>
              <a:t>*Offensive persane ; Et contre-offensive russe</a:t>
            </a:r>
          </a:p>
          <a:p>
            <a:r>
              <a:rPr lang="fr-FR" sz="1700" dirty="0"/>
              <a:t>Qui conquiert Erevan et l’Arménie persane</a:t>
            </a:r>
          </a:p>
          <a:p>
            <a:endParaRPr lang="fr-FR" sz="1700" dirty="0"/>
          </a:p>
          <a:p>
            <a:r>
              <a:rPr lang="fr-FR" sz="1700" dirty="0"/>
              <a:t>* 1828 : Traité de </a:t>
            </a:r>
            <a:r>
              <a:rPr lang="fr-FR" sz="1700" dirty="0" err="1"/>
              <a:t>Turkmantchaï</a:t>
            </a:r>
            <a:endParaRPr lang="fr-FR" sz="1700" dirty="0"/>
          </a:p>
          <a:p>
            <a:r>
              <a:rPr lang="fr-FR" sz="1700" dirty="0"/>
              <a:t>La Perse cède l’Arménie persane (Arménie actuelle)</a:t>
            </a:r>
          </a:p>
          <a:p>
            <a:endParaRPr lang="fr-FR" sz="1700" dirty="0"/>
          </a:p>
          <a:p>
            <a:r>
              <a:rPr lang="fr-FR" sz="1700" dirty="0"/>
              <a:t>NB : 1829 : Traité d’Andrinople avec l’Empire ottoman : Annexion russe de la côte ottomane</a:t>
            </a:r>
          </a:p>
          <a:p>
            <a:r>
              <a:rPr lang="fr-FR" sz="1700" dirty="0"/>
              <a:t>De la mer Noire jusqu’à Poti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35C2257-3B47-ED2E-F1D1-82EA6C540D00}"/>
              </a:ext>
            </a:extLst>
          </p:cNvPr>
          <p:cNvSpPr/>
          <p:nvPr/>
        </p:nvSpPr>
        <p:spPr>
          <a:xfrm>
            <a:off x="2725337" y="5031212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CE7CC7A-0B3E-2985-A508-C8FA718E9916}"/>
              </a:ext>
            </a:extLst>
          </p:cNvPr>
          <p:cNvSpPr/>
          <p:nvPr/>
        </p:nvSpPr>
        <p:spPr>
          <a:xfrm>
            <a:off x="3935040" y="3211765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7522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A981E-C1AA-23C2-065A-4FDBF370F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319D415C-B44E-1960-6F5E-84373F5DB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" name="Ellipse 226">
            <a:extLst>
              <a:ext uri="{FF2B5EF4-FFF2-40B4-BE49-F238E27FC236}">
                <a16:creationId xmlns:a16="http://schemas.microsoft.com/office/drawing/2014/main" id="{ABC99BBC-B700-9BD6-C34C-DC9D1AF44CF9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99D5C0A4-BFBB-7114-A410-8881D30C31A1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7F2BB622-363B-4F30-F9BE-2A1E11A11221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B919AEBB-BED8-3744-461F-ACD9F0DA20CC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AEF8FE0A-6DDA-6AB2-4B5C-3E2E7081C4F7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E557C9A3-BBD0-ED62-5DEF-AEBDEA8E1230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88B09089-C5DC-8210-89EE-B1564AAA0FE6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13A7FF16-495C-E80C-4A88-69EC5CF2FAF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19353D7D-C4C7-5E6B-24C3-A032FEDFC1BE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B7CC430C-0FB0-140F-39E8-7449245ED6EE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0600E6DE-9261-0477-2BDB-74E6FF8AD50C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A2F95D37-76E9-154A-4F38-B82B965BDD0A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63981BED-16CE-474D-84BA-55635152BC3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A1CCD1D8-1AF5-8B49-B7BA-70A2B21BD28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6066F358-6811-0E30-9BA7-626D14444EFB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FE1F01E2-D1BB-F167-98FD-14E2DA91CCEE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271BCA5C-D5CA-AF88-5E13-9AECA06C96DF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76A3E664-92BD-4457-BB44-F6CBA1F4034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06AED737-6D43-5CB5-4357-4695F1F6339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60D326D0-F827-A45D-F695-AB520DF143F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B9F067F5-CAEE-2CBB-4DCC-AC1B0D5E98F3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id="{8F875C7A-0E27-0341-8E56-618B4E7F83A8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Connecteur droit 248">
            <a:extLst>
              <a:ext uri="{FF2B5EF4-FFF2-40B4-BE49-F238E27FC236}">
                <a16:creationId xmlns:a16="http://schemas.microsoft.com/office/drawing/2014/main" id="{B293CB5E-CB5A-66DC-5614-0D3156DDFF3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Ellipse 249">
            <a:extLst>
              <a:ext uri="{FF2B5EF4-FFF2-40B4-BE49-F238E27FC236}">
                <a16:creationId xmlns:a16="http://schemas.microsoft.com/office/drawing/2014/main" id="{523CFD2B-8571-A0D1-865B-42F4F57C265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1F2F6239-E256-57AC-DEF9-0A86DA04A82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D1AAD213-6C3E-3DE5-4BA6-B68DDDB3C695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7E52E85E-6FB5-EFE7-8ECC-21BCA2F1DCD3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F9C82E56-738F-8E21-10AF-614960D2553B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A4C5749F-9C94-CCE8-DF59-43E59A07FACB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id="{99F54998-A457-DF83-64B2-0AD3E02B25C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Ellipse 256">
            <a:extLst>
              <a:ext uri="{FF2B5EF4-FFF2-40B4-BE49-F238E27FC236}">
                <a16:creationId xmlns:a16="http://schemas.microsoft.com/office/drawing/2014/main" id="{0CDADE45-E9F6-AD02-5B2B-DA35C71C05F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58" name="Connecteur droit avec flèche 257">
            <a:extLst>
              <a:ext uri="{FF2B5EF4-FFF2-40B4-BE49-F238E27FC236}">
                <a16:creationId xmlns:a16="http://schemas.microsoft.com/office/drawing/2014/main" id="{2711F925-199A-0B85-2C35-A4D64C88BC62}"/>
              </a:ext>
            </a:extLst>
          </p:cNvPr>
          <p:cNvCxnSpPr>
            <a:cxnSpLocks/>
            <a:endCxn id="25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Ellipse 258">
            <a:extLst>
              <a:ext uri="{FF2B5EF4-FFF2-40B4-BE49-F238E27FC236}">
                <a16:creationId xmlns:a16="http://schemas.microsoft.com/office/drawing/2014/main" id="{832AD32A-6398-5852-CAC3-9AF3E3B2F9C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826F1EBB-722A-B4BC-7EA8-52D83A92396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CBA07F4B-3753-41DB-68CE-E03D045B0BB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892EF942-CC12-C6E2-D4C4-A853502E72CF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879F08C3-9844-10D0-36BA-2501918AB359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5F717430-16E0-18D4-E75F-4F97B172793F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A469C4BF-4AA9-61BC-2939-945A6834C421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9DFD9408-0CD1-E6D6-85F6-40C12E4C71A1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DC9827DD-EE5D-3B9E-CDD3-F7C3DE3B33A2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B47CA478-FBDB-AAB4-EC9F-C76EE0CB5449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1B95B80E-075E-2EC6-F68D-516A123D177F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B65BD6B2-CAED-99F4-8B62-5B3DADD5B171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F2E046C7-201E-CFF0-3A09-08D5F8721E3D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52770261-8C99-310B-042D-469730FD9F93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20EB0C8F-EB63-8C16-EFE4-D017E2EB67D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17D58240-97C5-58B0-E31D-53182055EF90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24BEC388-F53D-DD33-B3B0-7E9EBD3ED6D4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66005F1F-8911-C5B2-4988-863C675ED8C6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4" name="Ellipse 283">
            <a:extLst>
              <a:ext uri="{FF2B5EF4-FFF2-40B4-BE49-F238E27FC236}">
                <a16:creationId xmlns:a16="http://schemas.microsoft.com/office/drawing/2014/main" id="{5EACF622-93B9-B6C1-741F-CA4E34B8927B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FE072054-4788-1792-1FB7-A79517120AD0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5FE27789-B94D-4A6F-AE9B-C2B74B89117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87" name="Connecteur droit 286">
            <a:extLst>
              <a:ext uri="{FF2B5EF4-FFF2-40B4-BE49-F238E27FC236}">
                <a16:creationId xmlns:a16="http://schemas.microsoft.com/office/drawing/2014/main" id="{07EE090A-BF3D-EFEE-AE25-1F57D885AD5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Ellipse 287">
            <a:extLst>
              <a:ext uri="{FF2B5EF4-FFF2-40B4-BE49-F238E27FC236}">
                <a16:creationId xmlns:a16="http://schemas.microsoft.com/office/drawing/2014/main" id="{602F8944-6B5D-BB6D-B7DB-CE0AA81B1981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9" name="Connecteur droit 288">
            <a:extLst>
              <a:ext uri="{FF2B5EF4-FFF2-40B4-BE49-F238E27FC236}">
                <a16:creationId xmlns:a16="http://schemas.microsoft.com/office/drawing/2014/main" id="{81433981-56FE-CBFA-6F21-3127F7E5D798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necteur droit 289">
            <a:extLst>
              <a:ext uri="{FF2B5EF4-FFF2-40B4-BE49-F238E27FC236}">
                <a16:creationId xmlns:a16="http://schemas.microsoft.com/office/drawing/2014/main" id="{03CF307F-A7AD-F490-24EA-F6DB16ADA2F8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Ellipse 290">
            <a:extLst>
              <a:ext uri="{FF2B5EF4-FFF2-40B4-BE49-F238E27FC236}">
                <a16:creationId xmlns:a16="http://schemas.microsoft.com/office/drawing/2014/main" id="{DAF9A576-9EF3-34CB-F9A2-E59C118FCB1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411317A6-D34B-15A7-2AF0-2CDD20F60F67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3DB5F46E-1190-48FD-516C-B52C4777E21B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1F7ACC5C-94E9-F661-0D3D-586C5EC1DE1A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7DC7FB70-9EAC-2832-C4D7-B0A6D3D9AF3E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76766CD3-665E-60BA-B92F-C74B037E2D2A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F73244BC-86B0-AE35-39B7-B697D731190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98" name="Ellipse 297">
            <a:extLst>
              <a:ext uri="{FF2B5EF4-FFF2-40B4-BE49-F238E27FC236}">
                <a16:creationId xmlns:a16="http://schemas.microsoft.com/office/drawing/2014/main" id="{00FDF1D1-501A-B3FE-4E5F-EF541BC1AF6B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5A676412-7AC4-68EC-38FC-338217530726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7C4EA606-83CF-4A03-2CF8-BD7AC7CAD497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1D4A86B0-B17B-3BF4-C473-6C0441230411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EF03C120-5D8F-62A1-B660-2B913813FB8C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3" name="Ellipse 302">
            <a:extLst>
              <a:ext uri="{FF2B5EF4-FFF2-40B4-BE49-F238E27FC236}">
                <a16:creationId xmlns:a16="http://schemas.microsoft.com/office/drawing/2014/main" id="{9DAD6CEA-CBAC-18FF-88F4-927C8527DFF5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FC62C735-2915-4399-7307-38C54D5E35BD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5" name="Ellipse 304">
            <a:extLst>
              <a:ext uri="{FF2B5EF4-FFF2-40B4-BE49-F238E27FC236}">
                <a16:creationId xmlns:a16="http://schemas.microsoft.com/office/drawing/2014/main" id="{943FCD41-62DF-8691-EE0C-8E200A184859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llipse 305">
            <a:extLst>
              <a:ext uri="{FF2B5EF4-FFF2-40B4-BE49-F238E27FC236}">
                <a16:creationId xmlns:a16="http://schemas.microsoft.com/office/drawing/2014/main" id="{CF1BE52A-C2C8-B5DB-520A-1A4941421D76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" name="Ellipse 307">
            <a:extLst>
              <a:ext uri="{FF2B5EF4-FFF2-40B4-BE49-F238E27FC236}">
                <a16:creationId xmlns:a16="http://schemas.microsoft.com/office/drawing/2014/main" id="{479D9544-1CC6-63A9-81E9-A8FF516B7186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FA06F8E9-7802-33F0-D910-3DB5840E14EE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0" name="Ellipse 309">
            <a:extLst>
              <a:ext uri="{FF2B5EF4-FFF2-40B4-BE49-F238E27FC236}">
                <a16:creationId xmlns:a16="http://schemas.microsoft.com/office/drawing/2014/main" id="{D694B723-C2A6-DA3F-5A60-B8246D019DC1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1" name="Ellipse 310">
            <a:extLst>
              <a:ext uri="{FF2B5EF4-FFF2-40B4-BE49-F238E27FC236}">
                <a16:creationId xmlns:a16="http://schemas.microsoft.com/office/drawing/2014/main" id="{7F0D22E1-B4ED-D155-56CE-A0FB971C5BDA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D2E90A6E-73B9-DE3D-E338-290E571F0CEE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0EEB3C5B-349E-40DF-072C-2BF27AA4122F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6BF1ADF8-CD80-F0C8-8E59-A5D5A29C9BD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AAAA91AD-C210-4A98-B0A7-BE9CA239DEB5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56F755B6-CFDF-540A-BAAA-1DEC3654C461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4B774F7-2DD3-CDBA-E6B6-EFC37D278776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CAA8FAAF-234A-8873-10F2-BF4B24BEA1E7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7515F3B0-F81C-E963-E727-5D9D1B95556E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5625765D-600C-06D5-53C0-64EFA2D52395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8A3F2249-A8E2-4F37-CCD1-0C34BE1A068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23" name="Ellipse 322">
            <a:extLst>
              <a:ext uri="{FF2B5EF4-FFF2-40B4-BE49-F238E27FC236}">
                <a16:creationId xmlns:a16="http://schemas.microsoft.com/office/drawing/2014/main" id="{D8F0C1AC-07E4-F267-B89B-89E8FAAE432C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24" name="Ellipse 323">
            <a:extLst>
              <a:ext uri="{FF2B5EF4-FFF2-40B4-BE49-F238E27FC236}">
                <a16:creationId xmlns:a16="http://schemas.microsoft.com/office/drawing/2014/main" id="{8FE3710E-B90E-BAE0-B7AE-2E4A7217B6B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8D89998E-3630-055B-A8EF-DDBF921FE8CC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E292D0F5-BB3E-7312-1479-1D7220D17882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88643574-002D-7453-FA62-AC03E4BA6EB1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93D0F2F3-C837-06C4-DBB8-C7074411EBAA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30" name="Ellipse 329">
            <a:extLst>
              <a:ext uri="{FF2B5EF4-FFF2-40B4-BE49-F238E27FC236}">
                <a16:creationId xmlns:a16="http://schemas.microsoft.com/office/drawing/2014/main" id="{2BBFFF78-6C4B-03AC-FE92-0ACDB0F4112C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1" name="Ellipse 330">
            <a:extLst>
              <a:ext uri="{FF2B5EF4-FFF2-40B4-BE49-F238E27FC236}">
                <a16:creationId xmlns:a16="http://schemas.microsoft.com/office/drawing/2014/main" id="{3F8240CD-4078-B3CF-DD82-F1B2A8B94B85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4E58D7E3-3302-EBCD-1654-36D7CD4FB953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33" name="Ellipse 332">
            <a:extLst>
              <a:ext uri="{FF2B5EF4-FFF2-40B4-BE49-F238E27FC236}">
                <a16:creationId xmlns:a16="http://schemas.microsoft.com/office/drawing/2014/main" id="{DE2A381C-446D-9D28-A6AC-DCFC49CF18E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4" name="Ellipse 333">
            <a:extLst>
              <a:ext uri="{FF2B5EF4-FFF2-40B4-BE49-F238E27FC236}">
                <a16:creationId xmlns:a16="http://schemas.microsoft.com/office/drawing/2014/main" id="{624CFB1B-83FD-9A32-4246-A3E97E75A5A0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5" name="Ellipse 334">
            <a:extLst>
              <a:ext uri="{FF2B5EF4-FFF2-40B4-BE49-F238E27FC236}">
                <a16:creationId xmlns:a16="http://schemas.microsoft.com/office/drawing/2014/main" id="{1FB8DBEE-5649-1946-B7D7-69FB71AEADA9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977F1AFF-7E4E-9990-F193-349486EE5863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37" name="Ellipse 336">
            <a:extLst>
              <a:ext uri="{FF2B5EF4-FFF2-40B4-BE49-F238E27FC236}">
                <a16:creationId xmlns:a16="http://schemas.microsoft.com/office/drawing/2014/main" id="{D41F0389-B603-95DD-01D0-98379E615D2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8" name="Rectangle 1">
            <a:extLst>
              <a:ext uri="{FF2B5EF4-FFF2-40B4-BE49-F238E27FC236}">
                <a16:creationId xmlns:a16="http://schemas.microsoft.com/office/drawing/2014/main" id="{0628BDE0-3FF5-C0AC-A81B-7C976D312B15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1821-1829</a:t>
            </a:r>
            <a:endParaRPr lang="fr-FR" b="1" spc="-1" dirty="0">
              <a:latin typeface="Arial"/>
            </a:endParaRPr>
          </a:p>
        </p:txBody>
      </p:sp>
      <p:sp>
        <p:nvSpPr>
          <p:cNvPr id="339" name="Ellipse 338">
            <a:extLst>
              <a:ext uri="{FF2B5EF4-FFF2-40B4-BE49-F238E27FC236}">
                <a16:creationId xmlns:a16="http://schemas.microsoft.com/office/drawing/2014/main" id="{5377E8AE-66C7-12AD-23FA-79927BC28EF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427DA9-3C91-F3E8-EC8B-FA9B437BD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05" y="3320251"/>
            <a:ext cx="4176634" cy="34104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2864647-5B26-1A31-763F-F55FAC5F4F47}"/>
              </a:ext>
            </a:extLst>
          </p:cNvPr>
          <p:cNvSpPr/>
          <p:nvPr/>
        </p:nvSpPr>
        <p:spPr>
          <a:xfrm>
            <a:off x="10923134" y="5577221"/>
            <a:ext cx="273504" cy="25176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CF8940B-A958-56C4-6E77-4DB2115F794F}"/>
              </a:ext>
            </a:extLst>
          </p:cNvPr>
          <p:cNvSpPr/>
          <p:nvPr/>
        </p:nvSpPr>
        <p:spPr>
          <a:xfrm>
            <a:off x="10036974" y="5098127"/>
            <a:ext cx="257233" cy="27392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59FB3A1-FD3D-69A9-A57E-EF51735DA86E}"/>
              </a:ext>
            </a:extLst>
          </p:cNvPr>
          <p:cNvSpPr/>
          <p:nvPr/>
        </p:nvSpPr>
        <p:spPr>
          <a:xfrm>
            <a:off x="9432647" y="4815840"/>
            <a:ext cx="257233" cy="273927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519331-B3B2-0F13-9DBA-6D4CD5F20DF4}"/>
              </a:ext>
            </a:extLst>
          </p:cNvPr>
          <p:cNvSpPr/>
          <p:nvPr/>
        </p:nvSpPr>
        <p:spPr>
          <a:xfrm>
            <a:off x="9591611" y="3428421"/>
            <a:ext cx="8001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1828-29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13DB579-7EEA-8F7B-D505-72810CCA85AE}"/>
              </a:ext>
            </a:extLst>
          </p:cNvPr>
          <p:cNvSpPr/>
          <p:nvPr/>
        </p:nvSpPr>
        <p:spPr>
          <a:xfrm>
            <a:off x="10123716" y="5848696"/>
            <a:ext cx="273504" cy="25176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CCCC37F-437E-041C-F300-E29996346067}"/>
              </a:ext>
            </a:extLst>
          </p:cNvPr>
          <p:cNvSpPr/>
          <p:nvPr/>
        </p:nvSpPr>
        <p:spPr>
          <a:xfrm>
            <a:off x="9174323" y="4893239"/>
            <a:ext cx="273504" cy="25176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B7B5C01-29CD-8921-8FD0-00A2DEAECDE7}"/>
              </a:ext>
            </a:extLst>
          </p:cNvPr>
          <p:cNvSpPr/>
          <p:nvPr/>
        </p:nvSpPr>
        <p:spPr>
          <a:xfrm>
            <a:off x="8864222" y="4212306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D30CF15-1759-CC92-18DB-3685B79B6458}"/>
              </a:ext>
            </a:extLst>
          </p:cNvPr>
          <p:cNvSpPr/>
          <p:nvPr/>
        </p:nvSpPr>
        <p:spPr>
          <a:xfrm>
            <a:off x="10558543" y="4835756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10056FE-1687-1E0C-41AE-96FCB9D5F009}"/>
              </a:ext>
            </a:extLst>
          </p:cNvPr>
          <p:cNvSpPr/>
          <p:nvPr/>
        </p:nvSpPr>
        <p:spPr>
          <a:xfrm>
            <a:off x="8085528" y="3741714"/>
            <a:ext cx="273504" cy="25176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6F759E0-B45C-4BD3-8E43-DBFC1902F15A}"/>
              </a:ext>
            </a:extLst>
          </p:cNvPr>
          <p:cNvCxnSpPr>
            <a:cxnSpLocks/>
            <a:stCxn id="3" idx="5"/>
            <a:endCxn id="16" idx="1"/>
          </p:cNvCxnSpPr>
          <p:nvPr/>
        </p:nvCxnSpPr>
        <p:spPr>
          <a:xfrm>
            <a:off x="8318978" y="3956610"/>
            <a:ext cx="895399" cy="973499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56B72A-4CBD-4EB4-8BEA-A34509A9BD22}"/>
              </a:ext>
            </a:extLst>
          </p:cNvPr>
          <p:cNvSpPr/>
          <p:nvPr/>
        </p:nvSpPr>
        <p:spPr>
          <a:xfrm>
            <a:off x="71305" y="93049"/>
            <a:ext cx="5001472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1826-1828 : Dans le Caucase, guerre </a:t>
            </a:r>
            <a:r>
              <a:rPr lang="fr-FR" sz="1600" b="1" dirty="0" err="1"/>
              <a:t>russo</a:t>
            </a:r>
            <a:r>
              <a:rPr lang="fr-FR" sz="1600" b="1" dirty="0"/>
              <a:t>-persane et conquête russe de l’Arménie d’Erevan ; Seuls les peuples montagnards, Tcherkesses, Tchétchènes et Avars résistent </a:t>
            </a:r>
          </a:p>
          <a:p>
            <a:endParaRPr lang="fr-FR" sz="1700" dirty="0"/>
          </a:p>
          <a:p>
            <a:r>
              <a:rPr lang="fr-FR" sz="1700" dirty="0"/>
              <a:t>*1829 : L’ensemble du Caucase russe</a:t>
            </a:r>
          </a:p>
          <a:p>
            <a:r>
              <a:rPr lang="fr-FR" sz="1700" dirty="0"/>
              <a:t>Seules deux résistances au nord de la Caucase</a:t>
            </a:r>
          </a:p>
          <a:p>
            <a:r>
              <a:rPr lang="fr-FR" sz="1700" dirty="0"/>
              <a:t>- Les Tcherkesses au nord de la mer Noire</a:t>
            </a:r>
          </a:p>
          <a:p>
            <a:r>
              <a:rPr lang="fr-FR" sz="1700" dirty="0"/>
              <a:t>- Et surtout, à l’est du Caucase, les montagnards</a:t>
            </a:r>
          </a:p>
          <a:p>
            <a:r>
              <a:rPr lang="fr-FR" sz="1700" dirty="0"/>
              <a:t>Tchétchènes et Avars montagnards du Daghestan</a:t>
            </a:r>
          </a:p>
          <a:p>
            <a:r>
              <a:rPr lang="fr-FR" sz="1700" dirty="0"/>
              <a:t>Résistance menée par l’imam </a:t>
            </a:r>
            <a:r>
              <a:rPr lang="fr-FR" sz="1700" dirty="0" err="1"/>
              <a:t>Chamyl</a:t>
            </a:r>
            <a:r>
              <a:rPr lang="fr-FR" sz="1700" dirty="0"/>
              <a:t> ; </a:t>
            </a:r>
            <a:r>
              <a:rPr lang="fr-FR" sz="1700" u="sng" dirty="0"/>
              <a:t>A suivre…</a:t>
            </a:r>
          </a:p>
          <a:p>
            <a:endParaRPr lang="fr-FR" sz="1700" dirty="0"/>
          </a:p>
          <a:p>
            <a:r>
              <a:rPr lang="fr-FR" sz="1700" dirty="0"/>
              <a:t>*Après cette dernière avancée dans le Caucase</a:t>
            </a:r>
          </a:p>
          <a:p>
            <a:r>
              <a:rPr lang="fr-FR" sz="1700" dirty="0"/>
              <a:t>L’influence russe va paradoxalement grandir en Perse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  <a:p>
            <a:r>
              <a:rPr lang="fr-FR" sz="1700" dirty="0"/>
              <a:t>*1829 : Les avancées russes contre l’Empire ottoman</a:t>
            </a:r>
          </a:p>
          <a:p>
            <a:r>
              <a:rPr lang="fr-FR" sz="1700" dirty="0"/>
              <a:t>Et la Perse, protectorats de la GB</a:t>
            </a:r>
          </a:p>
          <a:p>
            <a:r>
              <a:rPr lang="fr-FR" sz="1700" dirty="0"/>
              <a:t>Menacent les intérêts britanniques</a:t>
            </a:r>
          </a:p>
          <a:p>
            <a:endParaRPr lang="fr-FR" sz="1700" dirty="0"/>
          </a:p>
          <a:p>
            <a:r>
              <a:rPr lang="fr-FR" sz="1700" dirty="0"/>
              <a:t>*Pour la GB, l’</a:t>
            </a:r>
            <a:r>
              <a:rPr lang="fr-FR" sz="1700" i="1" dirty="0"/>
              <a:t>alliance sacrée</a:t>
            </a:r>
            <a:r>
              <a:rPr lang="fr-FR" sz="1700" dirty="0"/>
              <a:t> - paradoxale - de 1815 Est déjà terminée ; Le Grand Jeu est relancé</a:t>
            </a:r>
          </a:p>
          <a:p>
            <a:r>
              <a:rPr lang="fr-FR" sz="1700" dirty="0"/>
              <a:t>NB : </a:t>
            </a:r>
            <a:r>
              <a:rPr lang="fr-FR" sz="1700" u="sng" dirty="0"/>
              <a:t>Avec une France de retour, jouant son propre jeu</a:t>
            </a:r>
          </a:p>
          <a:p>
            <a:endParaRPr lang="fr-FR" sz="1700" dirty="0"/>
          </a:p>
          <a:p>
            <a:r>
              <a:rPr lang="fr-FR" sz="1700" dirty="0"/>
              <a:t>*Et il va entrer dans une 2</a:t>
            </a:r>
            <a:r>
              <a:rPr lang="fr-FR" sz="1700" baseline="30000" dirty="0"/>
              <a:t>ème</a:t>
            </a:r>
            <a:r>
              <a:rPr lang="fr-FR" sz="1700" dirty="0"/>
              <a:t> phase, plus critique…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B5D8F6C-D069-BDE1-2B5F-E14B69A824B4}"/>
              </a:ext>
            </a:extLst>
          </p:cNvPr>
          <p:cNvSpPr/>
          <p:nvPr/>
        </p:nvSpPr>
        <p:spPr>
          <a:xfrm>
            <a:off x="3857625" y="1877882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72F4702-96FF-0512-C3AF-0C537ECBFE1B}"/>
              </a:ext>
            </a:extLst>
          </p:cNvPr>
          <p:cNvSpPr/>
          <p:nvPr/>
        </p:nvSpPr>
        <p:spPr>
          <a:xfrm>
            <a:off x="4533522" y="2403765"/>
            <a:ext cx="273504" cy="251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426831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30390-4526-08F2-54B3-F892C1190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DA96404-BA97-B407-5A98-3E5544FFF39A}"/>
              </a:ext>
            </a:extLst>
          </p:cNvPr>
          <p:cNvSpPr/>
          <p:nvPr/>
        </p:nvSpPr>
        <p:spPr>
          <a:xfrm>
            <a:off x="71120" y="177479"/>
            <a:ext cx="4817858" cy="644877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1829-1858 : La 2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phase du Grand Jeu, les enchères montent</a:t>
            </a:r>
            <a:endParaRPr lang="fr-FR" sz="1800" b="1" strike="noStrike" spc="-1" dirty="0">
              <a:latin typeface="Arial"/>
            </a:endParaRPr>
          </a:p>
        </p:txBody>
      </p:sp>
      <p:pic>
        <p:nvPicPr>
          <p:cNvPr id="16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5095EF5-B1B0-C866-6ECE-B40573028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Ellipse 162">
            <a:extLst>
              <a:ext uri="{FF2B5EF4-FFF2-40B4-BE49-F238E27FC236}">
                <a16:creationId xmlns:a16="http://schemas.microsoft.com/office/drawing/2014/main" id="{19BF5430-A507-FB40-1556-2D5EB1944A1B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95E170C7-CBCF-1CA9-A9ED-336D06ECF7B6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49F247A9-1474-22D2-A1EC-9E1FE96067F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BC895FA6-C465-25CF-F166-FEC54AE10F1B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77E4074D-D9C8-3F16-8B09-DDF3A9D08061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5B13A52B-0076-6F77-C87D-6A0F2A485D4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8179F47E-3A27-AA88-2C8C-AF52A9EC78A0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732795C1-49CB-727D-1436-ECA0FE1D967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9B9BA9E5-B560-001B-9655-158DC0A709E9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C61A1AC3-2A93-463D-22FC-9651D92F4D03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F96AB221-36BD-3999-4B5B-5D4663EE859A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F3DFC71D-73AA-BE2A-7C68-912C95ACE26E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6" name="Ellipse 255">
            <a:extLst>
              <a:ext uri="{FF2B5EF4-FFF2-40B4-BE49-F238E27FC236}">
                <a16:creationId xmlns:a16="http://schemas.microsoft.com/office/drawing/2014/main" id="{A5483176-52D7-F54E-8080-60079794E72A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5AF7682B-1189-5D52-BDB3-F81900823A9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8" name="Ellipse 257">
            <a:extLst>
              <a:ext uri="{FF2B5EF4-FFF2-40B4-BE49-F238E27FC236}">
                <a16:creationId xmlns:a16="http://schemas.microsoft.com/office/drawing/2014/main" id="{3F7BF1BD-4024-4D06-3258-B6BB10DBD5F5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F78EC4D7-85B2-E291-DC92-B49D553CB5FA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219690C9-ECD2-6FDF-1CD9-8A0D81DBEAA2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630951C9-016E-1029-BBB5-E60AAF452912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FDF7E2B6-7B5F-A7F6-0D41-C95FE8657B9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1C1EB2D3-4169-C4A8-BEA3-8E3C68E741C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4" name="Connecteur droit 263">
            <a:extLst>
              <a:ext uri="{FF2B5EF4-FFF2-40B4-BE49-F238E27FC236}">
                <a16:creationId xmlns:a16="http://schemas.microsoft.com/office/drawing/2014/main" id="{FC42231C-03DB-DE92-8432-1DF5053664E9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Connecteur droit 264">
            <a:extLst>
              <a:ext uri="{FF2B5EF4-FFF2-40B4-BE49-F238E27FC236}">
                <a16:creationId xmlns:a16="http://schemas.microsoft.com/office/drawing/2014/main" id="{3041263F-151A-DD19-5D5A-FA972CE8686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id="{23EEEEE0-5230-6741-FC0E-40FBCAD2DF8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Ellipse 266">
            <a:extLst>
              <a:ext uri="{FF2B5EF4-FFF2-40B4-BE49-F238E27FC236}">
                <a16:creationId xmlns:a16="http://schemas.microsoft.com/office/drawing/2014/main" id="{ACE3C690-785B-519B-400A-0406122DCF20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8" name="Ellipse 267">
            <a:extLst>
              <a:ext uri="{FF2B5EF4-FFF2-40B4-BE49-F238E27FC236}">
                <a16:creationId xmlns:a16="http://schemas.microsoft.com/office/drawing/2014/main" id="{DD38467C-0F9E-F700-02DB-C8557FFE3BD5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7F515AE8-67A6-517E-94CF-3B9152D725FE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7AF66FF3-7AFE-448D-9078-4BB16671CE81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52AF9494-0304-6808-3A3D-55432FFB2ED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A6CF2C85-2B1B-AA8A-F014-F7B5FFFEF549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3" name="Connecteur droit 272">
            <a:extLst>
              <a:ext uri="{FF2B5EF4-FFF2-40B4-BE49-F238E27FC236}">
                <a16:creationId xmlns:a16="http://schemas.microsoft.com/office/drawing/2014/main" id="{5D887B5C-C82D-813A-E9CC-C36A24C7765E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Ellipse 273">
            <a:extLst>
              <a:ext uri="{FF2B5EF4-FFF2-40B4-BE49-F238E27FC236}">
                <a16:creationId xmlns:a16="http://schemas.microsoft.com/office/drawing/2014/main" id="{80B3845B-EF58-46E5-378A-E584941E006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75" name="Connecteur droit avec flèche 274">
            <a:extLst>
              <a:ext uri="{FF2B5EF4-FFF2-40B4-BE49-F238E27FC236}">
                <a16:creationId xmlns:a16="http://schemas.microsoft.com/office/drawing/2014/main" id="{41E9BA5A-9A41-C02F-1470-22529E447BD1}"/>
              </a:ext>
            </a:extLst>
          </p:cNvPr>
          <p:cNvCxnSpPr>
            <a:cxnSpLocks/>
            <a:endCxn id="2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Ellipse 275">
            <a:extLst>
              <a:ext uri="{FF2B5EF4-FFF2-40B4-BE49-F238E27FC236}">
                <a16:creationId xmlns:a16="http://schemas.microsoft.com/office/drawing/2014/main" id="{37E9FD27-9F73-A1EC-EF47-F6F81406892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7A22C0A0-DB41-BB5C-24C9-75ACC536E276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FBC0E6F7-379E-B264-539F-5587BDB5AC98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BC9F4DEE-6BA1-189D-C38C-252AB3A2CDC8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A515410A-28F6-476E-0FEF-19FF0FB07CE1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1C6B59FE-699D-735F-73E8-19BEF0E23DF1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6A0FEC1D-6834-D8B8-E8B9-25764252F75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05B47A1E-B287-436B-8B37-A49D91A264EF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2BFCECE4-4633-D008-04A6-97B28E9468D4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15C7EDC5-6426-F8DE-649C-F781C67A2420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98EF631D-83D4-D479-F1F3-19AAFB87585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220484E8-64A9-77A6-01E0-8CE5D34DACE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51581497-7FA3-AF9E-0539-33D1C1FA9D98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209FC2CD-38BE-A18B-6573-63B089C9844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2BF7C932-7A8E-F5B5-1AD8-541CA3CF032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B690DA0D-CD7F-03B5-B777-4860693AB0D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A002A36-3C58-EF82-629E-95D2A3382735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59378DCA-0B7D-2760-1752-E9B152C74E1D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54B6742C-55AA-A041-FE96-BEC73C2E4A0C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2D6DC680-0BCE-5633-8FF1-A8961927D957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E27A955E-D96A-F6D5-2BEC-653FE02EB169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04" name="Connecteur droit 303">
            <a:extLst>
              <a:ext uri="{FF2B5EF4-FFF2-40B4-BE49-F238E27FC236}">
                <a16:creationId xmlns:a16="http://schemas.microsoft.com/office/drawing/2014/main" id="{E1FB696F-37F5-1B32-2F02-AE5C61555D7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Ellipse 304">
            <a:extLst>
              <a:ext uri="{FF2B5EF4-FFF2-40B4-BE49-F238E27FC236}">
                <a16:creationId xmlns:a16="http://schemas.microsoft.com/office/drawing/2014/main" id="{565FADB6-F04E-2B65-FCB8-9F6D31E6A214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id="{EF1D1616-4D67-31B7-F248-0B061CA5DAAD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>
            <a:extLst>
              <a:ext uri="{FF2B5EF4-FFF2-40B4-BE49-F238E27FC236}">
                <a16:creationId xmlns:a16="http://schemas.microsoft.com/office/drawing/2014/main" id="{A4E3E13C-B2BE-CA6D-AA2C-984A914917E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Ellipse 307">
            <a:extLst>
              <a:ext uri="{FF2B5EF4-FFF2-40B4-BE49-F238E27FC236}">
                <a16:creationId xmlns:a16="http://schemas.microsoft.com/office/drawing/2014/main" id="{D4E6624E-1D16-E791-F357-2A23E90F382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8CACF9E4-0365-0AE5-C32B-0938633CB568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0" name="Ellipse 309">
            <a:extLst>
              <a:ext uri="{FF2B5EF4-FFF2-40B4-BE49-F238E27FC236}">
                <a16:creationId xmlns:a16="http://schemas.microsoft.com/office/drawing/2014/main" id="{B78E051F-B24D-2E49-4B37-4B5E59BD44E1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1" name="Ellipse 310">
            <a:extLst>
              <a:ext uri="{FF2B5EF4-FFF2-40B4-BE49-F238E27FC236}">
                <a16:creationId xmlns:a16="http://schemas.microsoft.com/office/drawing/2014/main" id="{799BD3D1-3888-391F-BB85-AF7F1ED9371F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2" name="Ellipse 311">
            <a:extLst>
              <a:ext uri="{FF2B5EF4-FFF2-40B4-BE49-F238E27FC236}">
                <a16:creationId xmlns:a16="http://schemas.microsoft.com/office/drawing/2014/main" id="{43BC61AC-B8F3-DDD4-DAB5-5D13810C2918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Ellipse 312">
            <a:extLst>
              <a:ext uri="{FF2B5EF4-FFF2-40B4-BE49-F238E27FC236}">
                <a16:creationId xmlns:a16="http://schemas.microsoft.com/office/drawing/2014/main" id="{BFF0F77A-69F9-4403-C645-8E9B66BEC602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4" name="Ellipse 313">
            <a:extLst>
              <a:ext uri="{FF2B5EF4-FFF2-40B4-BE49-F238E27FC236}">
                <a16:creationId xmlns:a16="http://schemas.microsoft.com/office/drawing/2014/main" id="{BD212AF3-6BA5-7E9E-2036-BDD9A49EEE6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15" name="Ellipse 314">
            <a:extLst>
              <a:ext uri="{FF2B5EF4-FFF2-40B4-BE49-F238E27FC236}">
                <a16:creationId xmlns:a16="http://schemas.microsoft.com/office/drawing/2014/main" id="{BB1F4870-5521-B1DA-A91A-80771807F357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F882A903-1DA1-80FD-A484-07DFB22A9C7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7" name="Ellipse 316">
            <a:extLst>
              <a:ext uri="{FF2B5EF4-FFF2-40B4-BE49-F238E27FC236}">
                <a16:creationId xmlns:a16="http://schemas.microsoft.com/office/drawing/2014/main" id="{693F09E0-90FE-6B8E-E5D2-471C15748F43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8" name="Ellipse 317">
            <a:extLst>
              <a:ext uri="{FF2B5EF4-FFF2-40B4-BE49-F238E27FC236}">
                <a16:creationId xmlns:a16="http://schemas.microsoft.com/office/drawing/2014/main" id="{382F210F-A56F-8A3E-D30A-6C5A86143DE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9" name="Ellipse 318">
            <a:extLst>
              <a:ext uri="{FF2B5EF4-FFF2-40B4-BE49-F238E27FC236}">
                <a16:creationId xmlns:a16="http://schemas.microsoft.com/office/drawing/2014/main" id="{AD4F173D-819B-69A3-AB99-57AD8B261426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0" name="Ellipse 319">
            <a:extLst>
              <a:ext uri="{FF2B5EF4-FFF2-40B4-BE49-F238E27FC236}">
                <a16:creationId xmlns:a16="http://schemas.microsoft.com/office/drawing/2014/main" id="{1F44598F-1E8A-5F44-9A04-E340D5519388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1" name="Ellipse 320">
            <a:extLst>
              <a:ext uri="{FF2B5EF4-FFF2-40B4-BE49-F238E27FC236}">
                <a16:creationId xmlns:a16="http://schemas.microsoft.com/office/drawing/2014/main" id="{A2D3D8E4-7E16-228E-F5B5-78BE02963C5D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2" name="Ellipse 321">
            <a:extLst>
              <a:ext uri="{FF2B5EF4-FFF2-40B4-BE49-F238E27FC236}">
                <a16:creationId xmlns:a16="http://schemas.microsoft.com/office/drawing/2014/main" id="{986576D2-989A-3DAD-0F84-5AE045CCB2A4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3" name="Ellipse 322">
            <a:extLst>
              <a:ext uri="{FF2B5EF4-FFF2-40B4-BE49-F238E27FC236}">
                <a16:creationId xmlns:a16="http://schemas.microsoft.com/office/drawing/2014/main" id="{C093D91A-2BE1-B776-6A0C-05610C2716C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515DFC6C-CC2C-62DF-D32F-E0DD81E090D1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EAF60C9C-98ED-3A88-4337-080015C0E0F9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7" name="Ellipse 326">
            <a:extLst>
              <a:ext uri="{FF2B5EF4-FFF2-40B4-BE49-F238E27FC236}">
                <a16:creationId xmlns:a16="http://schemas.microsoft.com/office/drawing/2014/main" id="{6919050D-A897-E144-A56F-EC55988BF1F2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F2E25A88-7484-794A-B9BE-4737FDB00176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EACC37A6-A4F3-2FEC-4FCE-09C933CB2876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5E04C45-C334-75E2-BB1F-E8AD9F48D0C1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5C23CA11-5733-B151-C2F8-4A2AFAE5D752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33" name="Ellipse 332">
            <a:extLst>
              <a:ext uri="{FF2B5EF4-FFF2-40B4-BE49-F238E27FC236}">
                <a16:creationId xmlns:a16="http://schemas.microsoft.com/office/drawing/2014/main" id="{69E775DB-6E02-DA99-09C4-9DF51E4B9492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72EC61F3-339C-5693-4546-C3374FD86B21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9B0EC6D9-497E-7203-FA19-8DBEA256DD8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568A39B6-9CED-075D-BECD-FB64109FBC99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9E47FB9A-C5A6-9447-63AB-1E8472A9D70F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790E2E25-D5FE-589F-2B37-706CCBF282E5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3AC976D8-DBB1-0047-364B-C6E0C7B7532E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40" name="Ellipse 339">
            <a:extLst>
              <a:ext uri="{FF2B5EF4-FFF2-40B4-BE49-F238E27FC236}">
                <a16:creationId xmlns:a16="http://schemas.microsoft.com/office/drawing/2014/main" id="{793FDB97-BB31-7197-6B73-CA9C7B18DDC2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41" name="Ellipse 340">
            <a:extLst>
              <a:ext uri="{FF2B5EF4-FFF2-40B4-BE49-F238E27FC236}">
                <a16:creationId xmlns:a16="http://schemas.microsoft.com/office/drawing/2014/main" id="{EB057BFF-0F6B-FA77-7649-C69D41C9EEB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42" name="Ellipse 341">
            <a:extLst>
              <a:ext uri="{FF2B5EF4-FFF2-40B4-BE49-F238E27FC236}">
                <a16:creationId xmlns:a16="http://schemas.microsoft.com/office/drawing/2014/main" id="{14D0F313-AAB5-D6E3-D209-2E551D912ADB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3" name="Ellipse 342">
            <a:extLst>
              <a:ext uri="{FF2B5EF4-FFF2-40B4-BE49-F238E27FC236}">
                <a16:creationId xmlns:a16="http://schemas.microsoft.com/office/drawing/2014/main" id="{60B83B53-4918-34B1-72B3-3F48D2652BA4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6906B6B0-856D-9585-160C-6CDDC6878B70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45" name="Ellipse 344">
            <a:extLst>
              <a:ext uri="{FF2B5EF4-FFF2-40B4-BE49-F238E27FC236}">
                <a16:creationId xmlns:a16="http://schemas.microsoft.com/office/drawing/2014/main" id="{F88E1AB1-DBB7-7ADB-95B2-08D0D26324EA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46" name="Ellipse 345">
            <a:extLst>
              <a:ext uri="{FF2B5EF4-FFF2-40B4-BE49-F238E27FC236}">
                <a16:creationId xmlns:a16="http://schemas.microsoft.com/office/drawing/2014/main" id="{E633ED4C-88FA-1715-48D3-297B739CFC3C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7" name="Ellipse 346">
            <a:extLst>
              <a:ext uri="{FF2B5EF4-FFF2-40B4-BE49-F238E27FC236}">
                <a16:creationId xmlns:a16="http://schemas.microsoft.com/office/drawing/2014/main" id="{4CF74093-0248-D232-069C-8A34A336E049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602ACDF5-C3EF-6518-697A-1B9F2E28B63C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49" name="Ellipse 348">
            <a:extLst>
              <a:ext uri="{FF2B5EF4-FFF2-40B4-BE49-F238E27FC236}">
                <a16:creationId xmlns:a16="http://schemas.microsoft.com/office/drawing/2014/main" id="{ED5AB651-979A-A450-580E-0B74C4A13326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0" name="Ellipse 349">
            <a:extLst>
              <a:ext uri="{FF2B5EF4-FFF2-40B4-BE49-F238E27FC236}">
                <a16:creationId xmlns:a16="http://schemas.microsoft.com/office/drawing/2014/main" id="{47A1F05A-F51C-66FB-EC35-7D9D22FFFDE7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37C27063-830F-7F80-8D0C-DFB21CE29E6F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3778AABF-E45C-D2D6-6966-BFD8D3DA3FF3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B7A99782-AB96-7BFE-5017-015CEE0E71C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4" name="Rectangle 1">
            <a:extLst>
              <a:ext uri="{FF2B5EF4-FFF2-40B4-BE49-F238E27FC236}">
                <a16:creationId xmlns:a16="http://schemas.microsoft.com/office/drawing/2014/main" id="{81F915CF-D025-79F2-8541-637DDDCA3F56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1829-1858</a:t>
            </a:r>
            <a:endParaRPr lang="fr-FR" b="1" spc="-1" dirty="0">
              <a:latin typeface="Arial"/>
            </a:endParaRPr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B802E3C7-BCE7-7AE5-F4A0-4B4D63581315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847985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1BFCE-16DC-1BFE-9074-38A112BD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3ED3B9-3D37-1A19-78D8-03F253B434BD}"/>
              </a:ext>
            </a:extLst>
          </p:cNvPr>
          <p:cNvSpPr/>
          <p:nvPr/>
        </p:nvSpPr>
        <p:spPr>
          <a:xfrm>
            <a:off x="82018" y="110609"/>
            <a:ext cx="4934385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*Le contexte oriental en 1829</a:t>
            </a:r>
          </a:p>
          <a:p>
            <a:r>
              <a:rPr lang="fr-FR" sz="1700" dirty="0"/>
              <a:t>Perse et Empire ottoman</a:t>
            </a:r>
          </a:p>
          <a:p>
            <a:r>
              <a:rPr lang="fr-FR" sz="1700" dirty="0"/>
              <a:t>Commençons par ce dernier…</a:t>
            </a:r>
          </a:p>
          <a:p>
            <a:endParaRPr lang="fr-FR" sz="1700" dirty="0"/>
          </a:p>
          <a:p>
            <a:r>
              <a:rPr lang="fr-FR" sz="1700" dirty="0"/>
              <a:t>*Rappels…</a:t>
            </a:r>
          </a:p>
          <a:p>
            <a:endParaRPr lang="fr-FR" sz="1700" dirty="0"/>
          </a:p>
          <a:p>
            <a:r>
              <a:rPr lang="fr-FR" sz="1700" dirty="0"/>
              <a:t>*1828-29 : Retour de la Question d’Orient…</a:t>
            </a:r>
          </a:p>
          <a:p>
            <a:r>
              <a:rPr lang="fr-FR" sz="1700" dirty="0"/>
              <a:t>9</a:t>
            </a:r>
            <a:r>
              <a:rPr lang="fr-FR" sz="1700" baseline="30000" dirty="0"/>
              <a:t>ème</a:t>
            </a:r>
            <a:r>
              <a:rPr lang="fr-FR" sz="1700" dirty="0"/>
              <a:t> guerre </a:t>
            </a:r>
            <a:r>
              <a:rPr lang="fr-FR" sz="1700" dirty="0" err="1"/>
              <a:t>russo</a:t>
            </a:r>
            <a:r>
              <a:rPr lang="fr-FR" sz="1700" dirty="0"/>
              <a:t>-ottomane</a:t>
            </a:r>
          </a:p>
          <a:p>
            <a:r>
              <a:rPr lang="fr-FR" sz="1700" dirty="0"/>
              <a:t>Avec intervention navale de la GB et de la France</a:t>
            </a:r>
          </a:p>
          <a:p>
            <a:r>
              <a:rPr lang="fr-FR" sz="1700" dirty="0"/>
              <a:t>Dernière alliance européenne contre les Turcs</a:t>
            </a:r>
          </a:p>
          <a:p>
            <a:r>
              <a:rPr lang="fr-FR" sz="1700" dirty="0"/>
              <a:t>NB : Changement en 1853…</a:t>
            </a:r>
          </a:p>
          <a:p>
            <a:endParaRPr lang="fr-FR" sz="1700" dirty="0"/>
          </a:p>
          <a:p>
            <a:r>
              <a:rPr lang="fr-FR" sz="1700" dirty="0"/>
              <a:t>*1</a:t>
            </a:r>
            <a:r>
              <a:rPr lang="fr-FR" sz="1700" baseline="30000" dirty="0"/>
              <a:t>ère</a:t>
            </a:r>
            <a:r>
              <a:rPr lang="fr-FR" sz="1700" dirty="0"/>
              <a:t> conséquence, indirecte…</a:t>
            </a:r>
          </a:p>
          <a:p>
            <a:r>
              <a:rPr lang="fr-FR" sz="1700" u="sng" dirty="0"/>
              <a:t>Mehmet Ali</a:t>
            </a:r>
            <a:r>
              <a:rPr lang="fr-FR" sz="1700" dirty="0"/>
              <a:t>, gouverneur de l’Egypte-Arabie (1805)</a:t>
            </a:r>
          </a:p>
          <a:p>
            <a:r>
              <a:rPr lang="fr-FR" sz="1700" dirty="0"/>
              <a:t>Réclame à </a:t>
            </a:r>
            <a:r>
              <a:rPr lang="fr-FR" sz="1700" u="sng" dirty="0"/>
              <a:t>Mahmoud II</a:t>
            </a:r>
            <a:r>
              <a:rPr lang="fr-FR" sz="1700" dirty="0"/>
              <a:t> pour son aide à la Porte</a:t>
            </a:r>
          </a:p>
          <a:p>
            <a:r>
              <a:rPr lang="fr-FR" sz="1700" dirty="0"/>
              <a:t>La Crète et la Syrie…</a:t>
            </a:r>
          </a:p>
        </p:txBody>
      </p:sp>
      <p:pic>
        <p:nvPicPr>
          <p:cNvPr id="23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9169237-0C98-F3A7-03A3-6BCEBF80C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" name="Ellipse 236">
            <a:extLst>
              <a:ext uri="{FF2B5EF4-FFF2-40B4-BE49-F238E27FC236}">
                <a16:creationId xmlns:a16="http://schemas.microsoft.com/office/drawing/2014/main" id="{7721EBDD-8DED-E65E-FECC-356144A50C6B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D7D1C3CB-9F3A-6FA4-3CA9-59286C7EDF6E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ECA24C3E-1661-1A33-9E7D-D9D219E62DE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6781579C-81BA-5BAD-6419-58E5922B3142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5263CDBD-1324-280C-5060-85CC91EA277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4614AE82-0F67-F4FF-B3C6-1B622381C235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C959E4B8-E7BE-D61B-1DDF-BE7984CDDEE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AF856350-B359-F622-1AB7-79672F56550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874AB771-C579-437E-113B-461ACA8853A2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1F7A2F52-6E25-F03C-6A64-EEBC9159E1A3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C3F3CEB9-E840-9C40-5EFD-8CEB327437B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8" name="Ellipse 247">
            <a:extLst>
              <a:ext uri="{FF2B5EF4-FFF2-40B4-BE49-F238E27FC236}">
                <a16:creationId xmlns:a16="http://schemas.microsoft.com/office/drawing/2014/main" id="{1EB88091-2FF6-F70A-492D-07C2698D454A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A7FE8DA7-A2AB-4F05-1FDE-3311480BEF5D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B8E55B0F-ECB1-2168-72CB-436EBB53E30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120F0D6C-88E4-C78E-4DFC-6087CC9019D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A857B753-5FB1-B547-CE05-9C8B9E653797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02449679-6EED-0BB0-FBFC-F6B494CD6D96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E817A9E2-FAE4-8EE7-6FAB-39633AEC328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3FB49090-942E-9342-C05B-754F42C2D92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6" name="Ellipse 255">
            <a:extLst>
              <a:ext uri="{FF2B5EF4-FFF2-40B4-BE49-F238E27FC236}">
                <a16:creationId xmlns:a16="http://schemas.microsoft.com/office/drawing/2014/main" id="{E15F2CB9-0110-9469-E253-5B77E0B6B3B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7" name="Connecteur droit 256">
            <a:extLst>
              <a:ext uri="{FF2B5EF4-FFF2-40B4-BE49-F238E27FC236}">
                <a16:creationId xmlns:a16="http://schemas.microsoft.com/office/drawing/2014/main" id="{212B8E25-A384-4FF8-B0BB-ED48BB270A2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>
            <a:extLst>
              <a:ext uri="{FF2B5EF4-FFF2-40B4-BE49-F238E27FC236}">
                <a16:creationId xmlns:a16="http://schemas.microsoft.com/office/drawing/2014/main" id="{D1F6FA78-F3FD-9687-5B11-1BDAD252141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>
            <a:extLst>
              <a:ext uri="{FF2B5EF4-FFF2-40B4-BE49-F238E27FC236}">
                <a16:creationId xmlns:a16="http://schemas.microsoft.com/office/drawing/2014/main" id="{93DBE2FC-9C81-CE40-B9A4-E8E138DB839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Ellipse 259">
            <a:extLst>
              <a:ext uri="{FF2B5EF4-FFF2-40B4-BE49-F238E27FC236}">
                <a16:creationId xmlns:a16="http://schemas.microsoft.com/office/drawing/2014/main" id="{B37B6F96-46E4-8CC9-CFFB-C04E9A7053F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38EEF4A8-D1AC-0ADC-276B-E7E9D77BEA2B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747003E1-916D-042D-934B-9DA48F9B8E1B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E1424B0D-9E25-0F7E-D0EC-4D42B0A3612F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376720C5-6FE7-60F2-FA79-224353C54B2C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5" name="Ellipse 264">
            <a:extLst>
              <a:ext uri="{FF2B5EF4-FFF2-40B4-BE49-F238E27FC236}">
                <a16:creationId xmlns:a16="http://schemas.microsoft.com/office/drawing/2014/main" id="{F3CBD22C-1DE4-6022-C02C-65016BE17CC5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id="{0599F2A2-977D-50A1-43A6-2819B005AEF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Ellipse 266">
            <a:extLst>
              <a:ext uri="{FF2B5EF4-FFF2-40B4-BE49-F238E27FC236}">
                <a16:creationId xmlns:a16="http://schemas.microsoft.com/office/drawing/2014/main" id="{1F63EB57-E696-BAE1-F71F-0C3E8D5E732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68" name="Connecteur droit avec flèche 267">
            <a:extLst>
              <a:ext uri="{FF2B5EF4-FFF2-40B4-BE49-F238E27FC236}">
                <a16:creationId xmlns:a16="http://schemas.microsoft.com/office/drawing/2014/main" id="{E5EB3E48-FBA7-80B2-512E-150C0742E32C}"/>
              </a:ext>
            </a:extLst>
          </p:cNvPr>
          <p:cNvCxnSpPr>
            <a:cxnSpLocks/>
            <a:endCxn id="26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Ellipse 268">
            <a:extLst>
              <a:ext uri="{FF2B5EF4-FFF2-40B4-BE49-F238E27FC236}">
                <a16:creationId xmlns:a16="http://schemas.microsoft.com/office/drawing/2014/main" id="{5A5C0BE4-99A9-157B-D278-2B459F3E4276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8BE2BB98-1F78-926E-8DB3-B923C228E7BB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311090BE-17E8-A723-CC5B-A9045CAE4ED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C1CF86CE-0E77-381F-134A-5878B20BAC28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CE19265E-35A9-7D4D-5A69-AC5344836202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5A197B62-E221-611B-EA92-488F8D796B9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0E872906-B2BA-3D5E-D016-EB7D2659D680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B0DF8E81-4718-1F7C-7B50-5C4B4FF8C39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9B865A11-F366-2B6B-6451-D679D7E5530E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458FEF96-A614-00DC-7A18-F96E2D48E8F0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5" name="Ellipse 284">
            <a:extLst>
              <a:ext uri="{FF2B5EF4-FFF2-40B4-BE49-F238E27FC236}">
                <a16:creationId xmlns:a16="http://schemas.microsoft.com/office/drawing/2014/main" id="{63AD02C7-5FC4-E93F-BD5D-E775DC99383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5E8496B1-7430-204E-100B-DB5B6F10EE3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83321DAF-ED29-C897-BE27-113D219F655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0F67FBE0-54AB-78B9-71D1-C523A892E2B1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937E8A3B-CD85-38FD-7500-A1EAB7897B83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1CE812A7-B1E7-5F43-BA04-DA43F1BA2EDA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11509925-33F2-9D5B-B3AE-B842EE25B30F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F5408185-BE15-BC24-C766-980D399BF041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E70525F2-CA0A-51A8-FBE0-7301C0753A26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3F854FF7-BC9C-99F0-7135-142248B2C27A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5709CA35-2D81-10F3-1C3B-3F8148EF7637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97" name="Connecteur droit 296">
            <a:extLst>
              <a:ext uri="{FF2B5EF4-FFF2-40B4-BE49-F238E27FC236}">
                <a16:creationId xmlns:a16="http://schemas.microsoft.com/office/drawing/2014/main" id="{242006B7-6B68-3C94-B236-0976B710E3C8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Ellipse 297">
            <a:extLst>
              <a:ext uri="{FF2B5EF4-FFF2-40B4-BE49-F238E27FC236}">
                <a16:creationId xmlns:a16="http://schemas.microsoft.com/office/drawing/2014/main" id="{FD53FD9C-F981-7BD1-437F-656C207F6FD5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99" name="Connecteur droit 298">
            <a:extLst>
              <a:ext uri="{FF2B5EF4-FFF2-40B4-BE49-F238E27FC236}">
                <a16:creationId xmlns:a16="http://schemas.microsoft.com/office/drawing/2014/main" id="{7289CD5D-7C0F-5C7E-45A3-3DD529BFF67A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Connecteur droit 299">
            <a:extLst>
              <a:ext uri="{FF2B5EF4-FFF2-40B4-BE49-F238E27FC236}">
                <a16:creationId xmlns:a16="http://schemas.microsoft.com/office/drawing/2014/main" id="{29C06AC2-A5DD-BEBC-10B3-C4519B494468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Ellipse 300">
            <a:extLst>
              <a:ext uri="{FF2B5EF4-FFF2-40B4-BE49-F238E27FC236}">
                <a16:creationId xmlns:a16="http://schemas.microsoft.com/office/drawing/2014/main" id="{F349BE39-4A52-1284-4D66-F5E6E2149B9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CF84217D-F9BB-817C-0A90-E8E0C0C9A17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3" name="Ellipse 302">
            <a:extLst>
              <a:ext uri="{FF2B5EF4-FFF2-40B4-BE49-F238E27FC236}">
                <a16:creationId xmlns:a16="http://schemas.microsoft.com/office/drawing/2014/main" id="{87FDCED9-B742-2D9F-85CD-1A0D9EE3E2B9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AA860D27-A6B3-B403-8F30-D5631824ADA1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5" name="Ellipse 304">
            <a:extLst>
              <a:ext uri="{FF2B5EF4-FFF2-40B4-BE49-F238E27FC236}">
                <a16:creationId xmlns:a16="http://schemas.microsoft.com/office/drawing/2014/main" id="{882FF8BE-7199-6DA5-0FBE-BE52248ACD31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6" name="Ellipse 305">
            <a:extLst>
              <a:ext uri="{FF2B5EF4-FFF2-40B4-BE49-F238E27FC236}">
                <a16:creationId xmlns:a16="http://schemas.microsoft.com/office/drawing/2014/main" id="{88776BEB-9C1D-A986-38AC-B627CD7AC4B1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" name="Ellipse 306">
            <a:extLst>
              <a:ext uri="{FF2B5EF4-FFF2-40B4-BE49-F238E27FC236}">
                <a16:creationId xmlns:a16="http://schemas.microsoft.com/office/drawing/2014/main" id="{2C365540-31CF-170D-93FF-EC7581DFF83B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08" name="Ellipse 307">
            <a:extLst>
              <a:ext uri="{FF2B5EF4-FFF2-40B4-BE49-F238E27FC236}">
                <a16:creationId xmlns:a16="http://schemas.microsoft.com/office/drawing/2014/main" id="{C694C597-777F-C077-D740-EF3BF6E2DCE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B6C7006A-3E4C-F69A-CB45-761E17EB2D9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0" name="Ellipse 309">
            <a:extLst>
              <a:ext uri="{FF2B5EF4-FFF2-40B4-BE49-F238E27FC236}">
                <a16:creationId xmlns:a16="http://schemas.microsoft.com/office/drawing/2014/main" id="{A0044B26-7111-B2F8-237E-1F61E634FBFA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1" name="Ellipse 310">
            <a:extLst>
              <a:ext uri="{FF2B5EF4-FFF2-40B4-BE49-F238E27FC236}">
                <a16:creationId xmlns:a16="http://schemas.microsoft.com/office/drawing/2014/main" id="{A4815D16-8EFF-9699-5140-243DDE947A68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2" name="Ellipse 311">
            <a:extLst>
              <a:ext uri="{FF2B5EF4-FFF2-40B4-BE49-F238E27FC236}">
                <a16:creationId xmlns:a16="http://schemas.microsoft.com/office/drawing/2014/main" id="{DA81E101-9C3F-63C3-21E7-0A82F0977489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3" name="Ellipse 312">
            <a:extLst>
              <a:ext uri="{FF2B5EF4-FFF2-40B4-BE49-F238E27FC236}">
                <a16:creationId xmlns:a16="http://schemas.microsoft.com/office/drawing/2014/main" id="{328B5B1E-52DD-FFBA-BE1A-9D69A41B4C14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4" name="Ellipse 313">
            <a:extLst>
              <a:ext uri="{FF2B5EF4-FFF2-40B4-BE49-F238E27FC236}">
                <a16:creationId xmlns:a16="http://schemas.microsoft.com/office/drawing/2014/main" id="{594BBCA4-C863-1741-C334-74A7931A2CB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5" name="Ellipse 314">
            <a:extLst>
              <a:ext uri="{FF2B5EF4-FFF2-40B4-BE49-F238E27FC236}">
                <a16:creationId xmlns:a16="http://schemas.microsoft.com/office/drawing/2014/main" id="{86056364-EE7E-A77C-5C47-D3C67C52A76A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CE759F9C-9E5F-A87F-B26B-272BC73215B7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8" name="Ellipse 317">
            <a:extLst>
              <a:ext uri="{FF2B5EF4-FFF2-40B4-BE49-F238E27FC236}">
                <a16:creationId xmlns:a16="http://schemas.microsoft.com/office/drawing/2014/main" id="{11F9AF44-FE30-68BB-A6E2-220C5F8A58C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9" name="Ellipse 318">
            <a:extLst>
              <a:ext uri="{FF2B5EF4-FFF2-40B4-BE49-F238E27FC236}">
                <a16:creationId xmlns:a16="http://schemas.microsoft.com/office/drawing/2014/main" id="{28845321-6EC1-DAF1-48CE-F6111B3A1892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0" name="Ellipse 319">
            <a:extLst>
              <a:ext uri="{FF2B5EF4-FFF2-40B4-BE49-F238E27FC236}">
                <a16:creationId xmlns:a16="http://schemas.microsoft.com/office/drawing/2014/main" id="{08BD1672-83EB-CC6C-18F0-3D33F0D27B58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1" name="Ellipse 320">
            <a:extLst>
              <a:ext uri="{FF2B5EF4-FFF2-40B4-BE49-F238E27FC236}">
                <a16:creationId xmlns:a16="http://schemas.microsoft.com/office/drawing/2014/main" id="{4DB46F54-7DB9-F56D-1A97-EFF5CE13FFF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97DAF229-9D27-2942-2770-46A4336BB326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9196BD5B-9F19-7EE0-8358-8F2F553D65EF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24" name="Rectangle 1">
            <a:extLst>
              <a:ext uri="{FF2B5EF4-FFF2-40B4-BE49-F238E27FC236}">
                <a16:creationId xmlns:a16="http://schemas.microsoft.com/office/drawing/2014/main" id="{53323576-9C50-E9A8-456B-C14AD80EB3CF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1829-1858</a:t>
            </a:r>
            <a:endParaRPr lang="fr-FR" b="1" spc="-1" dirty="0">
              <a:latin typeface="Arial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537811D2-0A79-CCFF-1118-58CEE7294022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BBE38279-6C3A-8BA1-B591-A577BBD7DB95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DEFA945D-66A7-7429-56B4-C1571F557B59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5BEFB717-4A22-B6E2-7DE3-8769585F69DF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639AF46C-AE46-38AF-8346-AE7F621FF96A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406F87A7-F83E-8B70-7A3A-09A01C5B3B10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10225593-D465-F4A8-49D0-B5D90A51171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55CAA92D-0BC8-16FF-BD89-3ABD12896CA6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33" name="Ellipse 332">
            <a:extLst>
              <a:ext uri="{FF2B5EF4-FFF2-40B4-BE49-F238E27FC236}">
                <a16:creationId xmlns:a16="http://schemas.microsoft.com/office/drawing/2014/main" id="{124E6A0A-B25C-110C-A8B9-31FEC81FE9AF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34" name="Ellipse 333">
            <a:extLst>
              <a:ext uri="{FF2B5EF4-FFF2-40B4-BE49-F238E27FC236}">
                <a16:creationId xmlns:a16="http://schemas.microsoft.com/office/drawing/2014/main" id="{BE4032A6-B39E-2568-4F0B-378386E439CA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35" name="Ellipse 334">
            <a:extLst>
              <a:ext uri="{FF2B5EF4-FFF2-40B4-BE49-F238E27FC236}">
                <a16:creationId xmlns:a16="http://schemas.microsoft.com/office/drawing/2014/main" id="{B2866D98-06A5-D162-8A82-0161B50CBE78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6" name="Ellipse 335">
            <a:extLst>
              <a:ext uri="{FF2B5EF4-FFF2-40B4-BE49-F238E27FC236}">
                <a16:creationId xmlns:a16="http://schemas.microsoft.com/office/drawing/2014/main" id="{58306032-5D8F-ECC2-8C7D-873542CD05C5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16C9588E-0BCB-C647-6595-C560D5B9397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38" name="Ellipse 337">
            <a:extLst>
              <a:ext uri="{FF2B5EF4-FFF2-40B4-BE49-F238E27FC236}">
                <a16:creationId xmlns:a16="http://schemas.microsoft.com/office/drawing/2014/main" id="{EE9EB60A-7D39-7738-684B-9FFE2E294BD2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39" name="Ellipse 338">
            <a:extLst>
              <a:ext uri="{FF2B5EF4-FFF2-40B4-BE49-F238E27FC236}">
                <a16:creationId xmlns:a16="http://schemas.microsoft.com/office/drawing/2014/main" id="{AF6A34DA-8FCF-803A-CCA0-37EE35196F72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0" name="Ellipse 339">
            <a:extLst>
              <a:ext uri="{FF2B5EF4-FFF2-40B4-BE49-F238E27FC236}">
                <a16:creationId xmlns:a16="http://schemas.microsoft.com/office/drawing/2014/main" id="{C791E564-39EF-D044-19BF-92A80F0BAFF1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B9EE8511-4C4C-6CFB-BC5A-A049C046E6D0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42" name="Ellipse 341">
            <a:extLst>
              <a:ext uri="{FF2B5EF4-FFF2-40B4-BE49-F238E27FC236}">
                <a16:creationId xmlns:a16="http://schemas.microsoft.com/office/drawing/2014/main" id="{DB0B8062-2B7C-D7CB-8F01-91F3092AD7EE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3" name="Ellipse 342">
            <a:extLst>
              <a:ext uri="{FF2B5EF4-FFF2-40B4-BE49-F238E27FC236}">
                <a16:creationId xmlns:a16="http://schemas.microsoft.com/office/drawing/2014/main" id="{85C6CCD0-EB74-DACB-DE17-BBE48F3F555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4" name="Ellipse 343">
            <a:extLst>
              <a:ext uri="{FF2B5EF4-FFF2-40B4-BE49-F238E27FC236}">
                <a16:creationId xmlns:a16="http://schemas.microsoft.com/office/drawing/2014/main" id="{93469198-EED8-2B6B-363F-24B2F841507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5" name="Ellipse 344">
            <a:extLst>
              <a:ext uri="{FF2B5EF4-FFF2-40B4-BE49-F238E27FC236}">
                <a16:creationId xmlns:a16="http://schemas.microsoft.com/office/drawing/2014/main" id="{1434FB71-B14B-32CD-D62F-B1888AEF4CD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043770D5-FD82-615F-57DC-0D639F497EF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47" name="Ellipse 346">
            <a:extLst>
              <a:ext uri="{FF2B5EF4-FFF2-40B4-BE49-F238E27FC236}">
                <a16:creationId xmlns:a16="http://schemas.microsoft.com/office/drawing/2014/main" id="{DA26B490-CAB7-28FC-8074-DC02B941C27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5354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39D26-634C-E0F9-3BCB-9FD033A36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6587E896-04F3-1BE4-5257-A2F17020C018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/>
              <a:t>1821-1829 : Après la Sainte-Alliance de 1815, la guerre d’indépendance de la Grèce et l’avancée russe contre la Perse relancent le Grand Jeu russo-britannique</a:t>
            </a:r>
          </a:p>
          <a:p>
            <a:r>
              <a:rPr lang="fr-FR" sz="1600" b="1" dirty="0"/>
              <a:t>1)</a:t>
            </a:r>
            <a:r>
              <a:rPr lang="fr-FR" sz="1600" dirty="0"/>
              <a:t> 1821-1829 : Dans l’Empire ottoman, guerre russo-turque et intervention franco-britannique : Indépendance grecque et autonomies serbes, moldaves et valaques ; Pour son aide aux Turcs, Mehmet Ali d’Egypte-Syrie réclame la Crète et l’Arabie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1826-1828 : Dans le Caucase, guerre </a:t>
            </a:r>
            <a:r>
              <a:rPr lang="fr-FR" sz="1600" dirty="0" err="1"/>
              <a:t>russo</a:t>
            </a:r>
            <a:r>
              <a:rPr lang="fr-FR" sz="1600" dirty="0"/>
              <a:t>-persane et conquête russe de l’Arménie d’Erevan ; Seuls les peuples montagnards, Tcherkesses, Tchétchènes et Avars résistent</a:t>
            </a:r>
          </a:p>
          <a:p>
            <a:endParaRPr lang="fr-FR" sz="1600" dirty="0"/>
          </a:p>
          <a:p>
            <a:r>
              <a:rPr lang="fr-FR" altLang="fr-FR" sz="1600" b="1" dirty="0">
                <a:cs typeface="Arial" panose="020B0604020202020204" pitchFamily="34" charset="0"/>
              </a:rPr>
              <a:t>1829-1858 : La 2</a:t>
            </a:r>
            <a:r>
              <a:rPr lang="fr-FR" altLang="fr-FR" sz="1600" b="1" baseline="30000" dirty="0">
                <a:cs typeface="Arial" panose="020B0604020202020204" pitchFamily="34" charset="0"/>
              </a:rPr>
              <a:t>ème</a:t>
            </a:r>
            <a:r>
              <a:rPr lang="fr-FR" altLang="fr-FR" sz="1600" b="1" dirty="0">
                <a:cs typeface="Arial" panose="020B0604020202020204" pitchFamily="34" charset="0"/>
              </a:rPr>
              <a:t> phase du Grand Jeu, les enchères montent ; </a:t>
            </a:r>
            <a:r>
              <a:rPr lang="fr-FR" sz="1600" b="1" dirty="0"/>
              <a:t>Après leur échec dans les Balkans en 1856, les Russes réorientent leurs ambitions vers le Caucase et l’Asie centrale</a:t>
            </a:r>
            <a:endParaRPr lang="fr-FR" sz="1600" b="1" spc="-1" dirty="0"/>
          </a:p>
          <a:p>
            <a:r>
              <a:rPr lang="fr-FR" sz="1600" b="1" dirty="0"/>
              <a:t>1)</a:t>
            </a:r>
            <a:r>
              <a:rPr lang="fr-FR" sz="1600" dirty="0"/>
              <a:t> 1831-1841 : Contre les attaques de Mehmet Ali, l’Empire ottoman est sauvé par les puissances européennes ; L’Empire ottoman obtient un contrôle des Détroits et devient un protectorat britannique ; Mehmet Ali obtient l’Egypte à titre héréditaire</a:t>
            </a:r>
          </a:p>
          <a:p>
            <a:r>
              <a:rPr lang="fr-FR" sz="1600" b="1" dirty="0"/>
              <a:t>2)</a:t>
            </a:r>
            <a:r>
              <a:rPr lang="fr-FR" sz="1600" dirty="0"/>
              <a:t> 1803-1823 : Les Britanniques maîtres de l’Inde ; Déclin de l’Empire afghan des Durrani ; Avec </a:t>
            </a:r>
            <a:r>
              <a:rPr lang="fr-FR" sz="1600" dirty="0" err="1"/>
              <a:t>Ranjît</a:t>
            </a:r>
            <a:r>
              <a:rPr lang="fr-FR" sz="1600" dirty="0"/>
              <a:t> Singh, les Sikhs du Pendjab-Cachemire en profitent pour affirmer leur indépendance ; Le Pendjab s’allie aux Britanniques et devient un Etat tampon contre l’Afghanistan ; A Kaboul, l’émir </a:t>
            </a:r>
            <a:r>
              <a:rPr lang="fr-FR" sz="1600" dirty="0" err="1"/>
              <a:t>Dost</a:t>
            </a:r>
            <a:r>
              <a:rPr lang="fr-FR" sz="1600" dirty="0"/>
              <a:t> Muhammad s’empare du pouvoir</a:t>
            </a:r>
          </a:p>
          <a:p>
            <a:r>
              <a:rPr lang="fr-FR" sz="1600" b="1" dirty="0"/>
              <a:t>3)</a:t>
            </a:r>
            <a:r>
              <a:rPr lang="fr-FR" sz="1600" dirty="0"/>
              <a:t> 1837-1838 : Les Persans de Mohammad Chah, soutenue par les Russes, tentent de s’emparer de Hérat ; Intervention navale des Britanniques et les Persans doivent renoncer ; A Kaboul, déçu de l’alliance britannique avec le Pendjab, </a:t>
            </a:r>
            <a:r>
              <a:rPr lang="fr-FR" sz="1600" dirty="0" err="1"/>
              <a:t>Dost</a:t>
            </a:r>
            <a:r>
              <a:rPr lang="fr-FR" sz="1600" dirty="0"/>
              <a:t> Muhammad se rapproche des Russes</a:t>
            </a:r>
          </a:p>
          <a:p>
            <a:r>
              <a:rPr lang="fr-FR" sz="1600" b="1" dirty="0"/>
              <a:t>4)</a:t>
            </a:r>
            <a:r>
              <a:rPr lang="fr-FR" sz="1600" dirty="0"/>
              <a:t> 1839-1843 : La 1</a:t>
            </a:r>
            <a:r>
              <a:rPr lang="fr-FR" sz="1600" baseline="30000" dirty="0"/>
              <a:t>ère</a:t>
            </a:r>
            <a:r>
              <a:rPr lang="fr-FR" sz="1600" dirty="0"/>
              <a:t> guerre </a:t>
            </a:r>
            <a:r>
              <a:rPr lang="fr-FR" sz="1600" dirty="0" err="1"/>
              <a:t>anglo</a:t>
            </a:r>
            <a:r>
              <a:rPr lang="fr-FR" sz="1600" dirty="0"/>
              <a:t>-afghane : Les Britanniques s’emparent de Kaboul, chassent </a:t>
            </a:r>
            <a:r>
              <a:rPr lang="fr-FR" sz="1600" dirty="0" err="1"/>
              <a:t>Dost</a:t>
            </a:r>
            <a:r>
              <a:rPr lang="fr-FR" sz="1600" dirty="0"/>
              <a:t> Muhammad du trône et y placent leur protégé, Shah </a:t>
            </a:r>
            <a:r>
              <a:rPr lang="fr-FR" sz="1600" dirty="0" err="1"/>
              <a:t>Shuja</a:t>
            </a:r>
            <a:r>
              <a:rPr lang="fr-FR" sz="1600" dirty="0"/>
              <a:t> ; Révolte afghane et massacre des Britanniques ; Les Britanniques reprennent Kaboul, replacent sur son trône </a:t>
            </a:r>
            <a:r>
              <a:rPr lang="fr-FR" sz="1600" dirty="0" err="1"/>
              <a:t>Dost</a:t>
            </a:r>
            <a:r>
              <a:rPr lang="fr-FR" sz="1600" dirty="0"/>
              <a:t> Muhammad ; L’Afghanistan devient un Etat tampon britannique contre les Russes </a:t>
            </a:r>
          </a:p>
          <a:p>
            <a:r>
              <a:rPr lang="fr-FR" sz="1600" b="1" dirty="0"/>
              <a:t>5)</a:t>
            </a:r>
            <a:r>
              <a:rPr lang="fr-FR" sz="1600" dirty="0"/>
              <a:t> 1843-1852 : Devenus inutiles en tant qu’Etats tampons, les Britanniques conquièrent le Sind et le Pendjab-Cachemire ; A l’est, avec la conquête de la côte birmane, extension maximale de l’Inde britannique ; ; Brève période de détente entre Russes et Britanniques</a:t>
            </a:r>
          </a:p>
          <a:p>
            <a:r>
              <a:rPr lang="fr-FR" sz="1600" b="1" dirty="0"/>
              <a:t>6)</a:t>
            </a:r>
            <a:r>
              <a:rPr lang="fr-FR" sz="1600" dirty="0"/>
              <a:t> 1853-1856 : La guerre de Crimée : Pour imposer une protection des populations chrétiennes de l’Empire ottoman, la Russie lui déclare la guerre et envahit la Moldavie et la Valachie ; Intervention navale franco-britannique en mer Noire et les Russes se retirent ; Le conflit entre Russes et Franco-Britanniques se déplace en Crimée : Siège de Sébastopol et défaite finale des Russes</a:t>
            </a:r>
          </a:p>
          <a:p>
            <a:r>
              <a:rPr lang="fr-FR" sz="1600" dirty="0"/>
              <a:t>Mars 1856 : Traité de Paris : La Russie renonce à toute ingérence dans l’Empire ottoman ; Elle cède les bouches du Danube ; Démilitarisation de la mer Noire ; Après leur échec dans les Balkans, les Russes réorientent leurs ambitions vers le Caucase et l’Asie centrale</a:t>
            </a: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282AE41F-BA66-9033-5E47-B40D3368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215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07016-6544-87CE-26DA-99175A55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14A7C03-D4DB-44B0-79D8-838A2E2D6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Ellipse 343">
            <a:extLst>
              <a:ext uri="{FF2B5EF4-FFF2-40B4-BE49-F238E27FC236}">
                <a16:creationId xmlns:a16="http://schemas.microsoft.com/office/drawing/2014/main" id="{2D0B87C9-5FCC-44C9-F39A-954D098B389C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5" name="Ellipse 344">
            <a:extLst>
              <a:ext uri="{FF2B5EF4-FFF2-40B4-BE49-F238E27FC236}">
                <a16:creationId xmlns:a16="http://schemas.microsoft.com/office/drawing/2014/main" id="{9E13E3C1-B55C-A331-99BC-8BDD8541A2CB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46" name="Ellipse 345">
            <a:extLst>
              <a:ext uri="{FF2B5EF4-FFF2-40B4-BE49-F238E27FC236}">
                <a16:creationId xmlns:a16="http://schemas.microsoft.com/office/drawing/2014/main" id="{5ED824A8-D1A8-D5EC-E166-9FA3C91E87C7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47" name="Ellipse 346">
            <a:extLst>
              <a:ext uri="{FF2B5EF4-FFF2-40B4-BE49-F238E27FC236}">
                <a16:creationId xmlns:a16="http://schemas.microsoft.com/office/drawing/2014/main" id="{CD2BCBCE-BC86-F292-CCD8-AA32A7FBD581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" name="Ellipse 347">
            <a:extLst>
              <a:ext uri="{FF2B5EF4-FFF2-40B4-BE49-F238E27FC236}">
                <a16:creationId xmlns:a16="http://schemas.microsoft.com/office/drawing/2014/main" id="{5B0AED19-13E0-17B4-F85A-96083C9FA37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9" name="Ellipse 348">
            <a:extLst>
              <a:ext uri="{FF2B5EF4-FFF2-40B4-BE49-F238E27FC236}">
                <a16:creationId xmlns:a16="http://schemas.microsoft.com/office/drawing/2014/main" id="{826BD786-11BA-9D31-1C7A-EEC1F441BDA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0" name="Ellipse 349">
            <a:extLst>
              <a:ext uri="{FF2B5EF4-FFF2-40B4-BE49-F238E27FC236}">
                <a16:creationId xmlns:a16="http://schemas.microsoft.com/office/drawing/2014/main" id="{18184912-97BF-8D6F-93E8-1CD1AE8BD9EE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2895705E-4861-1BA0-BE1A-2B4D4DBD3BE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2" name="Ellipse 351">
            <a:extLst>
              <a:ext uri="{FF2B5EF4-FFF2-40B4-BE49-F238E27FC236}">
                <a16:creationId xmlns:a16="http://schemas.microsoft.com/office/drawing/2014/main" id="{1D315BE6-D34F-0BBD-F6E8-E6B32A544DBA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F9B54D39-3A85-465C-9031-9831D689D0B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4D7598CD-0C44-7BFA-B003-A7A3922891D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4E6184DF-C8D8-FB4C-E318-08A07F2531D9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1B6FB545-932C-34B5-BD6C-D2E546343CA9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BD7CFD9C-4F05-357D-2AFF-DC49A667B183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8" name="Ellipse 357">
            <a:extLst>
              <a:ext uri="{FF2B5EF4-FFF2-40B4-BE49-F238E27FC236}">
                <a16:creationId xmlns:a16="http://schemas.microsoft.com/office/drawing/2014/main" id="{BA2D08F3-B616-4426-2C24-F495F4E8F99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9" name="Ellipse 358">
            <a:extLst>
              <a:ext uri="{FF2B5EF4-FFF2-40B4-BE49-F238E27FC236}">
                <a16:creationId xmlns:a16="http://schemas.microsoft.com/office/drawing/2014/main" id="{1E4D33B2-2842-6224-C5E4-98E0B4C6A242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id="{5BC98380-EEE2-AD42-7BE9-8991F1B7E53E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1" name="Ellipse 360">
            <a:extLst>
              <a:ext uri="{FF2B5EF4-FFF2-40B4-BE49-F238E27FC236}">
                <a16:creationId xmlns:a16="http://schemas.microsoft.com/office/drawing/2014/main" id="{7792C5C2-11FD-6073-1E8C-769A2DCDD792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id="{37C27BBB-01EB-E749-9E27-44BC899156E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3" name="Ellipse 362">
            <a:extLst>
              <a:ext uri="{FF2B5EF4-FFF2-40B4-BE49-F238E27FC236}">
                <a16:creationId xmlns:a16="http://schemas.microsoft.com/office/drawing/2014/main" id="{C403B5AF-BA21-8E46-3B41-1250E2C9D10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4" name="Connecteur droit 363">
            <a:extLst>
              <a:ext uri="{FF2B5EF4-FFF2-40B4-BE49-F238E27FC236}">
                <a16:creationId xmlns:a16="http://schemas.microsoft.com/office/drawing/2014/main" id="{08805B2D-44F5-126C-E13A-ECEA5087CBA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necteur droit 364">
            <a:extLst>
              <a:ext uri="{FF2B5EF4-FFF2-40B4-BE49-F238E27FC236}">
                <a16:creationId xmlns:a16="http://schemas.microsoft.com/office/drawing/2014/main" id="{4E560715-459A-F2FD-FD13-C6BB28EC770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necteur droit 365">
            <a:extLst>
              <a:ext uri="{FF2B5EF4-FFF2-40B4-BE49-F238E27FC236}">
                <a16:creationId xmlns:a16="http://schemas.microsoft.com/office/drawing/2014/main" id="{A7841505-9FA8-7C5C-0A20-AFE0C226E0E8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Ellipse 366">
            <a:extLst>
              <a:ext uri="{FF2B5EF4-FFF2-40B4-BE49-F238E27FC236}">
                <a16:creationId xmlns:a16="http://schemas.microsoft.com/office/drawing/2014/main" id="{248647D0-891F-16FC-BFE6-7577C6F833F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8" name="Ellipse 367">
            <a:extLst>
              <a:ext uri="{FF2B5EF4-FFF2-40B4-BE49-F238E27FC236}">
                <a16:creationId xmlns:a16="http://schemas.microsoft.com/office/drawing/2014/main" id="{207B74B0-40E4-DDC6-7BFD-A4DC084D0CDE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9" name="Ellipse 368">
            <a:extLst>
              <a:ext uri="{FF2B5EF4-FFF2-40B4-BE49-F238E27FC236}">
                <a16:creationId xmlns:a16="http://schemas.microsoft.com/office/drawing/2014/main" id="{6A59C49F-68F7-E09F-1D73-29762FFDD54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0" name="Ellipse 369">
            <a:extLst>
              <a:ext uri="{FF2B5EF4-FFF2-40B4-BE49-F238E27FC236}">
                <a16:creationId xmlns:a16="http://schemas.microsoft.com/office/drawing/2014/main" id="{F9FDADC2-B93C-0C00-936E-F330075EDE5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1" name="Ellipse 370">
            <a:extLst>
              <a:ext uri="{FF2B5EF4-FFF2-40B4-BE49-F238E27FC236}">
                <a16:creationId xmlns:a16="http://schemas.microsoft.com/office/drawing/2014/main" id="{C1B99713-C101-ADA5-A83E-D94C82AC9C4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2" name="Ellipse 371">
            <a:extLst>
              <a:ext uri="{FF2B5EF4-FFF2-40B4-BE49-F238E27FC236}">
                <a16:creationId xmlns:a16="http://schemas.microsoft.com/office/drawing/2014/main" id="{AB0422B0-AD74-3822-6812-3F06D4BFEFDB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3" name="Connecteur droit 372">
            <a:extLst>
              <a:ext uri="{FF2B5EF4-FFF2-40B4-BE49-F238E27FC236}">
                <a16:creationId xmlns:a16="http://schemas.microsoft.com/office/drawing/2014/main" id="{1AE1A404-200D-3E64-29CC-F8E17FEF8C1A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Ellipse 373">
            <a:extLst>
              <a:ext uri="{FF2B5EF4-FFF2-40B4-BE49-F238E27FC236}">
                <a16:creationId xmlns:a16="http://schemas.microsoft.com/office/drawing/2014/main" id="{B9BEE535-319A-D3DF-26A4-4EB33E6B109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75" name="Connecteur droit avec flèche 374">
            <a:extLst>
              <a:ext uri="{FF2B5EF4-FFF2-40B4-BE49-F238E27FC236}">
                <a16:creationId xmlns:a16="http://schemas.microsoft.com/office/drawing/2014/main" id="{8E24251B-54A5-64E1-0848-CB9EF57D8526}"/>
              </a:ext>
            </a:extLst>
          </p:cNvPr>
          <p:cNvCxnSpPr>
            <a:cxnSpLocks/>
            <a:endCxn id="3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Ellipse 375">
            <a:extLst>
              <a:ext uri="{FF2B5EF4-FFF2-40B4-BE49-F238E27FC236}">
                <a16:creationId xmlns:a16="http://schemas.microsoft.com/office/drawing/2014/main" id="{5AA7090F-2FF6-44D0-EE79-46B7B08984A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7" name="Ellipse 376">
            <a:extLst>
              <a:ext uri="{FF2B5EF4-FFF2-40B4-BE49-F238E27FC236}">
                <a16:creationId xmlns:a16="http://schemas.microsoft.com/office/drawing/2014/main" id="{BBA72E17-8A03-A41F-DB56-2AC8E997987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8" name="Ellipse 377">
            <a:extLst>
              <a:ext uri="{FF2B5EF4-FFF2-40B4-BE49-F238E27FC236}">
                <a16:creationId xmlns:a16="http://schemas.microsoft.com/office/drawing/2014/main" id="{29BBB7D4-E492-DEC1-70A4-9A5CB78FB898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E05A9F8C-AC6D-45C7-4BBE-2C33B76F641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0" name="Ellipse 379">
            <a:extLst>
              <a:ext uri="{FF2B5EF4-FFF2-40B4-BE49-F238E27FC236}">
                <a16:creationId xmlns:a16="http://schemas.microsoft.com/office/drawing/2014/main" id="{6347AB74-8F2D-A5A5-BD09-DBA92CFC6431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47C5709F-470F-1CBC-69D6-CDD992B1BEA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4" name="Ellipse 383">
            <a:extLst>
              <a:ext uri="{FF2B5EF4-FFF2-40B4-BE49-F238E27FC236}">
                <a16:creationId xmlns:a16="http://schemas.microsoft.com/office/drawing/2014/main" id="{CF4A1DCD-9758-E835-F685-A71DD9E1454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85" name="Ellipse 384">
            <a:extLst>
              <a:ext uri="{FF2B5EF4-FFF2-40B4-BE49-F238E27FC236}">
                <a16:creationId xmlns:a16="http://schemas.microsoft.com/office/drawing/2014/main" id="{CD8D6E26-B058-9A47-46C8-9667FA198B8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27036A04-097D-2582-CCAF-8121C2DF5100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387" name="Ellipse 386">
            <a:extLst>
              <a:ext uri="{FF2B5EF4-FFF2-40B4-BE49-F238E27FC236}">
                <a16:creationId xmlns:a16="http://schemas.microsoft.com/office/drawing/2014/main" id="{ED6F3BD3-540C-003D-1446-5BF4118A7AA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0B4F0828-4002-0449-29B6-D8AD6261C22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9CCFF511-5B63-225B-5830-9CA87A7BD33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1EB88B80-1AA9-A2F7-B4F4-D85B430E872C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3BDF92D4-2787-7EED-FB9D-10749B6C0A5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3C24BC77-5E92-AF96-DE35-F48E527560A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1BC8C922-D75B-1C6A-BE5F-C4B9164535D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FA4DF8D8-BC9D-B31A-2FD7-536808B0388F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15A63005-C641-4FEC-12A2-570359683B18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93EFA48F-A856-A5D2-5105-A5D07CECDB4B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CA205CD1-28FA-66D5-4693-2413FA7C528A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9A6A2F29-9F86-5B11-39F7-6818AE85E9B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99" name="Connecteur droit 398">
            <a:extLst>
              <a:ext uri="{FF2B5EF4-FFF2-40B4-BE49-F238E27FC236}">
                <a16:creationId xmlns:a16="http://schemas.microsoft.com/office/drawing/2014/main" id="{92986201-51CF-3831-193B-943DCB951AF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Ellipse 399">
            <a:extLst>
              <a:ext uri="{FF2B5EF4-FFF2-40B4-BE49-F238E27FC236}">
                <a16:creationId xmlns:a16="http://schemas.microsoft.com/office/drawing/2014/main" id="{45BDF1B5-9C2A-C6A5-3481-31BEFA14D996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id="{D75E1383-58C2-1622-67AF-7E7F481369B6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necteur droit 401">
            <a:extLst>
              <a:ext uri="{FF2B5EF4-FFF2-40B4-BE49-F238E27FC236}">
                <a16:creationId xmlns:a16="http://schemas.microsoft.com/office/drawing/2014/main" id="{E01BD9FA-8A9F-B570-4BE0-1961F0078384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Ellipse 402">
            <a:extLst>
              <a:ext uri="{FF2B5EF4-FFF2-40B4-BE49-F238E27FC236}">
                <a16:creationId xmlns:a16="http://schemas.microsoft.com/office/drawing/2014/main" id="{94F47302-D3B4-CB6B-64B9-F02FAF1A9692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0744099E-8577-E043-6811-0F73393F031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0496259A-1888-AF1E-6DAE-9BDAC977262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10442579-3C2F-B9C7-0578-ADDC8DFE69AD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CAA4B5F9-DA36-9C52-9553-E53159A7091E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90CB6077-3260-78DC-1E4D-678D3E687CC8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2BE6A887-9A09-5A52-1E6C-D7B7734C8ABB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0" name="Ellipse 409">
            <a:extLst>
              <a:ext uri="{FF2B5EF4-FFF2-40B4-BE49-F238E27FC236}">
                <a16:creationId xmlns:a16="http://schemas.microsoft.com/office/drawing/2014/main" id="{DA078AE5-D0F8-021A-EA6C-41CD4C5D87E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C3E46468-3868-4996-CE4E-6C16950A62A3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A885343F-CF01-514B-CB37-512B97A65072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4" name="Ellipse 413">
            <a:extLst>
              <a:ext uri="{FF2B5EF4-FFF2-40B4-BE49-F238E27FC236}">
                <a16:creationId xmlns:a16="http://schemas.microsoft.com/office/drawing/2014/main" id="{28D31C86-46FB-DF33-B2A0-C7537F808F59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9DF914D0-8B3F-FD75-74AE-0B5BD5F90DD7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" name="Ellipse 415">
            <a:extLst>
              <a:ext uri="{FF2B5EF4-FFF2-40B4-BE49-F238E27FC236}">
                <a16:creationId xmlns:a16="http://schemas.microsoft.com/office/drawing/2014/main" id="{BE68BC0F-4551-5D9E-C62F-A1CFBA36C539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" name="Ellipse 416">
            <a:extLst>
              <a:ext uri="{FF2B5EF4-FFF2-40B4-BE49-F238E27FC236}">
                <a16:creationId xmlns:a16="http://schemas.microsoft.com/office/drawing/2014/main" id="{62468CB5-EABB-78E3-DB79-F4D2F9E881E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" name="Ellipse 417">
            <a:extLst>
              <a:ext uri="{FF2B5EF4-FFF2-40B4-BE49-F238E27FC236}">
                <a16:creationId xmlns:a16="http://schemas.microsoft.com/office/drawing/2014/main" id="{30E7DB49-C062-B676-89D2-7C9B7CE9A7FC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" name="Ellipse 419">
            <a:extLst>
              <a:ext uri="{FF2B5EF4-FFF2-40B4-BE49-F238E27FC236}">
                <a16:creationId xmlns:a16="http://schemas.microsoft.com/office/drawing/2014/main" id="{01E20E62-1DB0-543A-1C00-C2C52512C7C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1" name="Ellipse 420">
            <a:extLst>
              <a:ext uri="{FF2B5EF4-FFF2-40B4-BE49-F238E27FC236}">
                <a16:creationId xmlns:a16="http://schemas.microsoft.com/office/drawing/2014/main" id="{499B2704-4C11-AF5B-D8F8-FAB5506AAEA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2" name="Ellipse 421">
            <a:extLst>
              <a:ext uri="{FF2B5EF4-FFF2-40B4-BE49-F238E27FC236}">
                <a16:creationId xmlns:a16="http://schemas.microsoft.com/office/drawing/2014/main" id="{98B17D64-35F5-B5EF-D241-9350F53B9177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3" name="Ellipse 422">
            <a:extLst>
              <a:ext uri="{FF2B5EF4-FFF2-40B4-BE49-F238E27FC236}">
                <a16:creationId xmlns:a16="http://schemas.microsoft.com/office/drawing/2014/main" id="{ACFDCA9B-DF49-50A9-3B7E-FE48714E6F14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6E9399F4-8002-9BA0-3C15-D4D32BA9CF7D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AB841591-3D45-1B04-282F-659C2F78778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26" name="Rectangle 1">
            <a:extLst>
              <a:ext uri="{FF2B5EF4-FFF2-40B4-BE49-F238E27FC236}">
                <a16:creationId xmlns:a16="http://schemas.microsoft.com/office/drawing/2014/main" id="{60052F97-8F90-B949-D9E9-250B681E0A80}"/>
              </a:ext>
            </a:extLst>
          </p:cNvPr>
          <p:cNvSpPr/>
          <p:nvPr/>
        </p:nvSpPr>
        <p:spPr>
          <a:xfrm>
            <a:off x="5419918" y="95645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1831-1841</a:t>
            </a:r>
            <a:endParaRPr lang="fr-FR" b="1" spc="-1" dirty="0">
              <a:latin typeface="Arial"/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AB293D77-5406-ADDE-9AFD-D29241AE02F3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42D67F7D-217D-F3CC-9899-06D5015C9092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5FAC4B78-C80E-EA8C-933F-9D10D5AF8B53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E2C8BC80-11C7-9DC5-AC0D-711E22B5558E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4F8743FF-C3E5-9DE3-545F-B48B5D8FF66E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EA427EA7-B53C-D605-38CF-C5264B31C97F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55AB53EA-0E8C-4F77-1E0D-216FB03D171F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1B7DFE0B-B538-0FB4-AF86-B845C0DD8911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35" name="Ellipse 434">
            <a:extLst>
              <a:ext uri="{FF2B5EF4-FFF2-40B4-BE49-F238E27FC236}">
                <a16:creationId xmlns:a16="http://schemas.microsoft.com/office/drawing/2014/main" id="{BFADEFCD-6A71-8C12-4880-13F5108A45C6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3EED6FA4-9982-A735-FA69-97DF5F5F6CA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37" name="Ellipse 436">
            <a:extLst>
              <a:ext uri="{FF2B5EF4-FFF2-40B4-BE49-F238E27FC236}">
                <a16:creationId xmlns:a16="http://schemas.microsoft.com/office/drawing/2014/main" id="{3BF7B5E5-A5CE-29DF-D745-036E1A28DF2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Ellipse 437">
            <a:extLst>
              <a:ext uri="{FF2B5EF4-FFF2-40B4-BE49-F238E27FC236}">
                <a16:creationId xmlns:a16="http://schemas.microsoft.com/office/drawing/2014/main" id="{FCBEC0DE-B351-953B-EAD0-E2A2B86E5C3C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704645FB-1828-D1AB-6671-1AA399E1960C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40" name="Ellipse 439">
            <a:extLst>
              <a:ext uri="{FF2B5EF4-FFF2-40B4-BE49-F238E27FC236}">
                <a16:creationId xmlns:a16="http://schemas.microsoft.com/office/drawing/2014/main" id="{7237962B-D43E-CC0C-3D33-8CE2448E83AF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42" name="Ellipse 441">
            <a:extLst>
              <a:ext uri="{FF2B5EF4-FFF2-40B4-BE49-F238E27FC236}">
                <a16:creationId xmlns:a16="http://schemas.microsoft.com/office/drawing/2014/main" id="{311E5B20-C5AA-5218-CB1B-DDE0EBE74B65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38552A07-E60B-DD89-602A-9E3A369B2FFF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444" name="Ellipse 443">
            <a:extLst>
              <a:ext uri="{FF2B5EF4-FFF2-40B4-BE49-F238E27FC236}">
                <a16:creationId xmlns:a16="http://schemas.microsoft.com/office/drawing/2014/main" id="{251E5FB2-7C5A-069F-C917-D8143C947715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5" name="Ellipse 444">
            <a:extLst>
              <a:ext uri="{FF2B5EF4-FFF2-40B4-BE49-F238E27FC236}">
                <a16:creationId xmlns:a16="http://schemas.microsoft.com/office/drawing/2014/main" id="{E51769C3-F83D-5405-4541-62E523D89E1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6" name="Ellipse 445">
            <a:extLst>
              <a:ext uri="{FF2B5EF4-FFF2-40B4-BE49-F238E27FC236}">
                <a16:creationId xmlns:a16="http://schemas.microsoft.com/office/drawing/2014/main" id="{671D81C5-D5B1-6273-575F-00EB61FF206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7" name="Ellipse 446">
            <a:extLst>
              <a:ext uri="{FF2B5EF4-FFF2-40B4-BE49-F238E27FC236}">
                <a16:creationId xmlns:a16="http://schemas.microsoft.com/office/drawing/2014/main" id="{643B9F00-1F00-13BA-FC21-87F05B0AD4C0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E21CC58C-4E20-3172-7F96-6E07530A0DB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AC023816-0466-E482-FAF0-AD6B8AFF01A8}"/>
              </a:ext>
            </a:extLst>
          </p:cNvPr>
          <p:cNvSpPr/>
          <p:nvPr/>
        </p:nvSpPr>
        <p:spPr>
          <a:xfrm>
            <a:off x="7149690" y="213051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53" name="Connecteur droit 452">
            <a:extLst>
              <a:ext uri="{FF2B5EF4-FFF2-40B4-BE49-F238E27FC236}">
                <a16:creationId xmlns:a16="http://schemas.microsoft.com/office/drawing/2014/main" id="{20F07DEE-0205-199F-975E-4AC03E354CC1}"/>
              </a:ext>
            </a:extLst>
          </p:cNvPr>
          <p:cNvCxnSpPr>
            <a:cxnSpLocks/>
          </p:cNvCxnSpPr>
          <p:nvPr/>
        </p:nvCxnSpPr>
        <p:spPr>
          <a:xfrm flipV="1">
            <a:off x="6993738" y="2892226"/>
            <a:ext cx="535584" cy="21138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Connecteur droit avec flèche 455">
            <a:extLst>
              <a:ext uri="{FF2B5EF4-FFF2-40B4-BE49-F238E27FC236}">
                <a16:creationId xmlns:a16="http://schemas.microsoft.com/office/drawing/2014/main" id="{1AEFB22C-162E-08AA-5CFC-DB3DE73B4953}"/>
              </a:ext>
            </a:extLst>
          </p:cNvPr>
          <p:cNvCxnSpPr>
            <a:cxnSpLocks/>
            <a:endCxn id="449" idx="5"/>
          </p:cNvCxnSpPr>
          <p:nvPr/>
        </p:nvCxnSpPr>
        <p:spPr>
          <a:xfrm flipH="1" flipV="1">
            <a:off x="7384893" y="2347087"/>
            <a:ext cx="70761" cy="3529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Ellipse 458">
            <a:extLst>
              <a:ext uri="{FF2B5EF4-FFF2-40B4-BE49-F238E27FC236}">
                <a16:creationId xmlns:a16="http://schemas.microsoft.com/office/drawing/2014/main" id="{00EF766D-BB7C-A734-4D39-8E694A2144D8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0CF15F2F-0276-6ADB-5444-E3908F4B8EC7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F32AC8B5-39A0-1C28-A93F-702F5DDEEDAE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462" name="Ellipse 461">
            <a:extLst>
              <a:ext uri="{FF2B5EF4-FFF2-40B4-BE49-F238E27FC236}">
                <a16:creationId xmlns:a16="http://schemas.microsoft.com/office/drawing/2014/main" id="{CDF20E9C-60B4-FA40-CD96-E9F71B2327A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D4EB6-3126-C3C1-803B-E0A37E4086DB}"/>
              </a:ext>
            </a:extLst>
          </p:cNvPr>
          <p:cNvSpPr/>
          <p:nvPr/>
        </p:nvSpPr>
        <p:spPr>
          <a:xfrm>
            <a:off x="86403" y="67301"/>
            <a:ext cx="5260821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1831-1841 : Contre les attaques de Mehmet Ali, l’Empire ottoman est sauvé par les puissances européennes ; L’Empire ottoman obtient un contrôle des Détroits et devient un protectorat britannique ; Mehmet Ali obtient l’Egypte à titre héréditaire</a:t>
            </a:r>
          </a:p>
          <a:p>
            <a:endParaRPr lang="fr-FR" sz="1600" dirty="0"/>
          </a:p>
          <a:p>
            <a:r>
              <a:rPr lang="fr-FR" sz="1600" dirty="0"/>
              <a:t>*1831-33 : 1</a:t>
            </a:r>
            <a:r>
              <a:rPr lang="fr-FR" sz="1600" baseline="30000" dirty="0"/>
              <a:t>ère</a:t>
            </a:r>
            <a:r>
              <a:rPr lang="fr-FR" sz="1600" dirty="0"/>
              <a:t> guerre turco-égyptienne</a:t>
            </a:r>
          </a:p>
          <a:p>
            <a:r>
              <a:rPr lang="fr-FR" sz="1600" dirty="0"/>
              <a:t>Offensive égyptienne jusqu’à Konya, puis Bursa</a:t>
            </a:r>
          </a:p>
          <a:p>
            <a:r>
              <a:rPr lang="fr-FR" sz="1600" dirty="0"/>
              <a:t>NB : 90 km au sud de Constantinople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Mehmet Ali</a:t>
            </a:r>
            <a:r>
              <a:rPr lang="fr-FR" sz="1600" dirty="0"/>
              <a:t> ; quatre points…</a:t>
            </a:r>
          </a:p>
          <a:p>
            <a:r>
              <a:rPr lang="fr-FR" sz="1600" dirty="0"/>
              <a:t>a) Il fustige l’incapacité de </a:t>
            </a:r>
            <a:r>
              <a:rPr lang="fr-FR" sz="1600" u="sng" dirty="0"/>
              <a:t>Mahmoud II</a:t>
            </a:r>
            <a:r>
              <a:rPr lang="fr-FR" sz="1600" dirty="0"/>
              <a:t> à mener des réformes</a:t>
            </a:r>
          </a:p>
          <a:p>
            <a:r>
              <a:rPr lang="fr-FR" sz="1600" dirty="0"/>
              <a:t>b) Il se pose en régénérateur de l’Empire ottoman</a:t>
            </a:r>
          </a:p>
          <a:p>
            <a:r>
              <a:rPr lang="fr-FR" sz="1600" dirty="0"/>
              <a:t>Car il a pour lui l’opinion musulmane</a:t>
            </a:r>
          </a:p>
          <a:p>
            <a:r>
              <a:rPr lang="fr-FR" sz="1600" dirty="0"/>
              <a:t>c) Lui seul peut construire une barrière efficace contre l’expansion russe vers le sud</a:t>
            </a:r>
          </a:p>
          <a:p>
            <a:r>
              <a:rPr lang="fr-FR" sz="1600" dirty="0"/>
              <a:t>d) En revanche, son fils </a:t>
            </a:r>
            <a:r>
              <a:rPr lang="fr-FR" sz="1600" u="sng" dirty="0"/>
              <a:t>Ibrahim</a:t>
            </a:r>
            <a:r>
              <a:rPr lang="fr-FR" sz="1600" dirty="0"/>
              <a:t> défend un Empire arabe</a:t>
            </a:r>
          </a:p>
          <a:p>
            <a:endParaRPr lang="fr-FR" sz="1600" dirty="0"/>
          </a:p>
          <a:p>
            <a:r>
              <a:rPr lang="fr-FR" sz="1600" dirty="0"/>
              <a:t>*Et les puissances…</a:t>
            </a:r>
          </a:p>
          <a:p>
            <a:r>
              <a:rPr lang="fr-FR" sz="1600" dirty="0"/>
              <a:t>a) L’Egypte a le soutien de la France, depuis 1815</a:t>
            </a:r>
          </a:p>
          <a:p>
            <a:r>
              <a:rPr lang="fr-FR" sz="1600" dirty="0"/>
              <a:t>NB : Présences de demi-soldes napoléoniens</a:t>
            </a:r>
          </a:p>
          <a:p>
            <a:r>
              <a:rPr lang="fr-FR" sz="1600" dirty="0"/>
              <a:t>Comme </a:t>
            </a:r>
            <a:r>
              <a:rPr lang="fr-FR" sz="1600" u="sng" dirty="0"/>
              <a:t>Soliman Pacha, né Joseph Sève</a:t>
            </a:r>
          </a:p>
          <a:p>
            <a:r>
              <a:rPr lang="fr-FR" sz="1600" dirty="0"/>
              <a:t>b) Malgré la désapprobation britannique</a:t>
            </a:r>
          </a:p>
          <a:p>
            <a:r>
              <a:rPr lang="fr-FR" sz="1600" dirty="0"/>
              <a:t>c) Et celle des Russes qui envoient</a:t>
            </a:r>
          </a:p>
          <a:p>
            <a:r>
              <a:rPr lang="fr-FR" sz="1600" dirty="0"/>
              <a:t>Une escadre pour défendre Constantinople (!)…</a:t>
            </a:r>
          </a:p>
          <a:p>
            <a:endParaRPr lang="fr-FR" sz="1600" dirty="0"/>
          </a:p>
          <a:p>
            <a:r>
              <a:rPr lang="fr-FR" sz="1600" dirty="0"/>
              <a:t>*Français et Britanniques réagissent…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EF7537D-FC14-7B31-D3DD-715F2E13C502}"/>
              </a:ext>
            </a:extLst>
          </p:cNvPr>
          <p:cNvSpPr/>
          <p:nvPr/>
        </p:nvSpPr>
        <p:spPr>
          <a:xfrm>
            <a:off x="4154388" y="184296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01420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D592D-2966-3779-8767-AFCC9C53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BE5A85D8-87AD-B201-9016-1FBDF7749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Ellipse 343">
            <a:extLst>
              <a:ext uri="{FF2B5EF4-FFF2-40B4-BE49-F238E27FC236}">
                <a16:creationId xmlns:a16="http://schemas.microsoft.com/office/drawing/2014/main" id="{F5EFD4F8-FAB7-A844-8D1E-3F0034FCF3F9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5" name="Ellipse 344">
            <a:extLst>
              <a:ext uri="{FF2B5EF4-FFF2-40B4-BE49-F238E27FC236}">
                <a16:creationId xmlns:a16="http://schemas.microsoft.com/office/drawing/2014/main" id="{7C022718-1DF2-B4C4-FE88-83785348982A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46" name="Ellipse 345">
            <a:extLst>
              <a:ext uri="{FF2B5EF4-FFF2-40B4-BE49-F238E27FC236}">
                <a16:creationId xmlns:a16="http://schemas.microsoft.com/office/drawing/2014/main" id="{84327592-0D29-42B9-1E1A-AD3300874479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47" name="Ellipse 346">
            <a:extLst>
              <a:ext uri="{FF2B5EF4-FFF2-40B4-BE49-F238E27FC236}">
                <a16:creationId xmlns:a16="http://schemas.microsoft.com/office/drawing/2014/main" id="{1B4E2ECB-3DC9-9FE2-3F3E-BB27F1AA2345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" name="Ellipse 347">
            <a:extLst>
              <a:ext uri="{FF2B5EF4-FFF2-40B4-BE49-F238E27FC236}">
                <a16:creationId xmlns:a16="http://schemas.microsoft.com/office/drawing/2014/main" id="{3C12B7CE-0E58-057D-119C-63F04A9E3231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9" name="Ellipse 348">
            <a:extLst>
              <a:ext uri="{FF2B5EF4-FFF2-40B4-BE49-F238E27FC236}">
                <a16:creationId xmlns:a16="http://schemas.microsoft.com/office/drawing/2014/main" id="{2C3EF3D8-D257-115A-41DC-AE67221393E3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0" name="Ellipse 349">
            <a:extLst>
              <a:ext uri="{FF2B5EF4-FFF2-40B4-BE49-F238E27FC236}">
                <a16:creationId xmlns:a16="http://schemas.microsoft.com/office/drawing/2014/main" id="{07C4ACA3-5501-1D73-616D-7C3A27230000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30EC9FA8-434F-0D14-6394-1BF299BD4BF4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2" name="Ellipse 351">
            <a:extLst>
              <a:ext uri="{FF2B5EF4-FFF2-40B4-BE49-F238E27FC236}">
                <a16:creationId xmlns:a16="http://schemas.microsoft.com/office/drawing/2014/main" id="{4F130535-21FD-FC7B-C9DF-3F2A82E1296D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8472A6D0-B286-6954-5F29-60F697770D5D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42F734CD-C908-1978-056B-820630E459B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149E12FD-4691-9662-B9DB-510D10E8C934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51964560-B9C7-96CE-C4C7-C5160CB2C3C0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28FC7AB7-8A2C-AE39-B18C-21A64882918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8" name="Ellipse 357">
            <a:extLst>
              <a:ext uri="{FF2B5EF4-FFF2-40B4-BE49-F238E27FC236}">
                <a16:creationId xmlns:a16="http://schemas.microsoft.com/office/drawing/2014/main" id="{8AD4870E-5E56-F823-6AB8-3DEBDF2B982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9" name="Ellipse 358">
            <a:extLst>
              <a:ext uri="{FF2B5EF4-FFF2-40B4-BE49-F238E27FC236}">
                <a16:creationId xmlns:a16="http://schemas.microsoft.com/office/drawing/2014/main" id="{8EBF1251-FD9A-89F9-C71F-2EB5BC236123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id="{50F9D845-A432-C63E-4809-8C88F1F1814E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1" name="Ellipse 360">
            <a:extLst>
              <a:ext uri="{FF2B5EF4-FFF2-40B4-BE49-F238E27FC236}">
                <a16:creationId xmlns:a16="http://schemas.microsoft.com/office/drawing/2014/main" id="{9442CFC1-4629-F4F9-4796-7770B981F3F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id="{63FE8B2C-9BEC-6E27-8B2A-A3422B665B97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3" name="Ellipse 362">
            <a:extLst>
              <a:ext uri="{FF2B5EF4-FFF2-40B4-BE49-F238E27FC236}">
                <a16:creationId xmlns:a16="http://schemas.microsoft.com/office/drawing/2014/main" id="{A8F20C8C-20C5-ECD2-D233-B87CBF8D99D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4" name="Connecteur droit 363">
            <a:extLst>
              <a:ext uri="{FF2B5EF4-FFF2-40B4-BE49-F238E27FC236}">
                <a16:creationId xmlns:a16="http://schemas.microsoft.com/office/drawing/2014/main" id="{9544976C-890D-B621-F234-7306CDF45D4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necteur droit 364">
            <a:extLst>
              <a:ext uri="{FF2B5EF4-FFF2-40B4-BE49-F238E27FC236}">
                <a16:creationId xmlns:a16="http://schemas.microsoft.com/office/drawing/2014/main" id="{F174D13D-542B-4BB0-7BAA-F30B68FB471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necteur droit 365">
            <a:extLst>
              <a:ext uri="{FF2B5EF4-FFF2-40B4-BE49-F238E27FC236}">
                <a16:creationId xmlns:a16="http://schemas.microsoft.com/office/drawing/2014/main" id="{2270A900-32D5-8C57-C68D-9E7C6ED31F4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Ellipse 366">
            <a:extLst>
              <a:ext uri="{FF2B5EF4-FFF2-40B4-BE49-F238E27FC236}">
                <a16:creationId xmlns:a16="http://schemas.microsoft.com/office/drawing/2014/main" id="{A54FFF59-92C8-6CB4-EDE1-AEEA85E637BB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8" name="Ellipse 367">
            <a:extLst>
              <a:ext uri="{FF2B5EF4-FFF2-40B4-BE49-F238E27FC236}">
                <a16:creationId xmlns:a16="http://schemas.microsoft.com/office/drawing/2014/main" id="{4745EC77-34DC-B9C0-0C55-9D509941EC5E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9" name="Ellipse 368">
            <a:extLst>
              <a:ext uri="{FF2B5EF4-FFF2-40B4-BE49-F238E27FC236}">
                <a16:creationId xmlns:a16="http://schemas.microsoft.com/office/drawing/2014/main" id="{C13B2324-7AAB-B514-A0D7-63C36CDA30FE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0" name="Ellipse 369">
            <a:extLst>
              <a:ext uri="{FF2B5EF4-FFF2-40B4-BE49-F238E27FC236}">
                <a16:creationId xmlns:a16="http://schemas.microsoft.com/office/drawing/2014/main" id="{4F7A3E7F-C1DC-CC46-90A9-5B0873F24415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1" name="Ellipse 370">
            <a:extLst>
              <a:ext uri="{FF2B5EF4-FFF2-40B4-BE49-F238E27FC236}">
                <a16:creationId xmlns:a16="http://schemas.microsoft.com/office/drawing/2014/main" id="{9DC6B12E-ACB5-B229-EEF9-11EEF46312C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2" name="Ellipse 371">
            <a:extLst>
              <a:ext uri="{FF2B5EF4-FFF2-40B4-BE49-F238E27FC236}">
                <a16:creationId xmlns:a16="http://schemas.microsoft.com/office/drawing/2014/main" id="{45A8A95C-D746-0A86-F069-42755467848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3" name="Connecteur droit 372">
            <a:extLst>
              <a:ext uri="{FF2B5EF4-FFF2-40B4-BE49-F238E27FC236}">
                <a16:creationId xmlns:a16="http://schemas.microsoft.com/office/drawing/2014/main" id="{DA9BE0CC-CC3E-8284-7362-8D7D49D92537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Ellipse 373">
            <a:extLst>
              <a:ext uri="{FF2B5EF4-FFF2-40B4-BE49-F238E27FC236}">
                <a16:creationId xmlns:a16="http://schemas.microsoft.com/office/drawing/2014/main" id="{15769D67-FAF0-6830-38B2-2593D35A3BE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75" name="Connecteur droit avec flèche 374">
            <a:extLst>
              <a:ext uri="{FF2B5EF4-FFF2-40B4-BE49-F238E27FC236}">
                <a16:creationId xmlns:a16="http://schemas.microsoft.com/office/drawing/2014/main" id="{03D9ADAF-E270-BAC8-0FFA-893AC5E3B436}"/>
              </a:ext>
            </a:extLst>
          </p:cNvPr>
          <p:cNvCxnSpPr>
            <a:cxnSpLocks/>
            <a:endCxn id="3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Ellipse 375">
            <a:extLst>
              <a:ext uri="{FF2B5EF4-FFF2-40B4-BE49-F238E27FC236}">
                <a16:creationId xmlns:a16="http://schemas.microsoft.com/office/drawing/2014/main" id="{A54BED29-2761-EDF4-3562-9D2D988695F3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7" name="Ellipse 376">
            <a:extLst>
              <a:ext uri="{FF2B5EF4-FFF2-40B4-BE49-F238E27FC236}">
                <a16:creationId xmlns:a16="http://schemas.microsoft.com/office/drawing/2014/main" id="{6DBA69B6-7951-7D37-191F-6C72203D6AC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8" name="Ellipse 377">
            <a:extLst>
              <a:ext uri="{FF2B5EF4-FFF2-40B4-BE49-F238E27FC236}">
                <a16:creationId xmlns:a16="http://schemas.microsoft.com/office/drawing/2014/main" id="{109C696B-A9B8-6BDE-10DE-F97BF736758B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1800DAB2-65CE-9D08-143F-B1E56E5A551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0" name="Ellipse 379">
            <a:extLst>
              <a:ext uri="{FF2B5EF4-FFF2-40B4-BE49-F238E27FC236}">
                <a16:creationId xmlns:a16="http://schemas.microsoft.com/office/drawing/2014/main" id="{B4A696E1-1EC3-DF00-B755-2CABDECC8597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C695F7A1-C35F-D361-2C0D-FCDA8048CD60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4" name="Ellipse 383">
            <a:extLst>
              <a:ext uri="{FF2B5EF4-FFF2-40B4-BE49-F238E27FC236}">
                <a16:creationId xmlns:a16="http://schemas.microsoft.com/office/drawing/2014/main" id="{885725C9-3E8A-2662-9AF9-674FBA354094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85" name="Ellipse 384">
            <a:extLst>
              <a:ext uri="{FF2B5EF4-FFF2-40B4-BE49-F238E27FC236}">
                <a16:creationId xmlns:a16="http://schemas.microsoft.com/office/drawing/2014/main" id="{DD820901-BF96-E741-69C7-96A5262D9FB9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F5DBCF0B-45EF-D306-A167-7F12CA6445BB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387" name="Ellipse 386">
            <a:extLst>
              <a:ext uri="{FF2B5EF4-FFF2-40B4-BE49-F238E27FC236}">
                <a16:creationId xmlns:a16="http://schemas.microsoft.com/office/drawing/2014/main" id="{C318BDEC-6300-6930-7384-4EF482043652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0AA46B84-9B1D-33A7-911A-6D1ED19A3E4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0B5506E5-E66B-8D64-F6C3-B65B8D96AFAA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F4E6C733-AE9C-DB1D-9F63-95F6CB7ED9C0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EC32277E-5716-F6A5-671E-A6A353262A8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74780992-023A-FBEC-5CFD-127344A9018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9800C5C9-4C40-77F2-4FB7-B56AC228084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015476B2-DFC2-DC61-F095-9E768EF024C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31707319-ADAD-FC2C-8FCE-107880F02526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09E3375E-1300-FBDA-503C-1A9D1BE612EC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26EF4B10-9FE2-C2E7-91C5-1DFD605CE4B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0F17B525-897F-6FF1-2ECC-86DD3FFB23E1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99" name="Connecteur droit 398">
            <a:extLst>
              <a:ext uri="{FF2B5EF4-FFF2-40B4-BE49-F238E27FC236}">
                <a16:creationId xmlns:a16="http://schemas.microsoft.com/office/drawing/2014/main" id="{414D1A36-FCAF-8AB3-4850-1D9A6DCB812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Ellipse 399">
            <a:extLst>
              <a:ext uri="{FF2B5EF4-FFF2-40B4-BE49-F238E27FC236}">
                <a16:creationId xmlns:a16="http://schemas.microsoft.com/office/drawing/2014/main" id="{5AE4187D-49BE-5C28-3698-FE70D17C7740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id="{032BBDFA-ECC6-95B0-6526-5FB8EDA4E545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necteur droit 401">
            <a:extLst>
              <a:ext uri="{FF2B5EF4-FFF2-40B4-BE49-F238E27FC236}">
                <a16:creationId xmlns:a16="http://schemas.microsoft.com/office/drawing/2014/main" id="{1C5B2431-1E81-69B0-A18E-2042B132109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Ellipse 402">
            <a:extLst>
              <a:ext uri="{FF2B5EF4-FFF2-40B4-BE49-F238E27FC236}">
                <a16:creationId xmlns:a16="http://schemas.microsoft.com/office/drawing/2014/main" id="{360C7E5C-CC1F-D5DF-AA07-92CF5236B59B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3BF237BB-6145-2CB2-1F0D-722A3AEFBDA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37B2D6C8-7132-039F-7C9D-1C72B73E6784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7ADAC505-F6AA-CD67-B554-D109639CB271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F334B2C1-0161-179C-5374-AC143D15D91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3D3560AC-8947-8A06-D0C5-6B84A0D438F7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3FDF9610-B448-4442-FB59-20BE594A3EC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0" name="Ellipse 409">
            <a:extLst>
              <a:ext uri="{FF2B5EF4-FFF2-40B4-BE49-F238E27FC236}">
                <a16:creationId xmlns:a16="http://schemas.microsoft.com/office/drawing/2014/main" id="{9C96F13A-A291-B0E4-CEEA-B0A62E8BF97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FA3EEA1A-0473-95D1-6040-B60036788B6D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C938C0BF-8134-6B67-496F-9C4EF6241E7F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4" name="Ellipse 413">
            <a:extLst>
              <a:ext uri="{FF2B5EF4-FFF2-40B4-BE49-F238E27FC236}">
                <a16:creationId xmlns:a16="http://schemas.microsoft.com/office/drawing/2014/main" id="{6D723C48-6A04-EA40-36A9-FB63B39E3A80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9500A116-2A39-AA85-6681-6F696D3B41FC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" name="Ellipse 415">
            <a:extLst>
              <a:ext uri="{FF2B5EF4-FFF2-40B4-BE49-F238E27FC236}">
                <a16:creationId xmlns:a16="http://schemas.microsoft.com/office/drawing/2014/main" id="{0090AEE4-8121-BBD7-65B1-1923D20B692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" name="Ellipse 416">
            <a:extLst>
              <a:ext uri="{FF2B5EF4-FFF2-40B4-BE49-F238E27FC236}">
                <a16:creationId xmlns:a16="http://schemas.microsoft.com/office/drawing/2014/main" id="{894AE092-17F1-B20C-50E1-26EAE346B2A8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" name="Ellipse 417">
            <a:extLst>
              <a:ext uri="{FF2B5EF4-FFF2-40B4-BE49-F238E27FC236}">
                <a16:creationId xmlns:a16="http://schemas.microsoft.com/office/drawing/2014/main" id="{7FD09BDD-9535-D07E-0E83-18D0E0FA21FD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" name="Ellipse 419">
            <a:extLst>
              <a:ext uri="{FF2B5EF4-FFF2-40B4-BE49-F238E27FC236}">
                <a16:creationId xmlns:a16="http://schemas.microsoft.com/office/drawing/2014/main" id="{7EDF238A-2C50-E29E-3E6F-DC1468827D5B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1" name="Ellipse 420">
            <a:extLst>
              <a:ext uri="{FF2B5EF4-FFF2-40B4-BE49-F238E27FC236}">
                <a16:creationId xmlns:a16="http://schemas.microsoft.com/office/drawing/2014/main" id="{D3520F06-053D-756F-1270-11A37242EA3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2" name="Ellipse 421">
            <a:extLst>
              <a:ext uri="{FF2B5EF4-FFF2-40B4-BE49-F238E27FC236}">
                <a16:creationId xmlns:a16="http://schemas.microsoft.com/office/drawing/2014/main" id="{05CB3412-AF7C-30F4-5958-911060D40E28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3" name="Ellipse 422">
            <a:extLst>
              <a:ext uri="{FF2B5EF4-FFF2-40B4-BE49-F238E27FC236}">
                <a16:creationId xmlns:a16="http://schemas.microsoft.com/office/drawing/2014/main" id="{8DE19893-ED94-B2DD-7633-DB46B29FEBDA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A65A5E56-117C-678C-1EA0-5CF098356BE0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1C1BD61A-A81E-2B19-B91F-C00EA3557188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26" name="Rectangle 1">
            <a:extLst>
              <a:ext uri="{FF2B5EF4-FFF2-40B4-BE49-F238E27FC236}">
                <a16:creationId xmlns:a16="http://schemas.microsoft.com/office/drawing/2014/main" id="{0A9E62DB-0D8D-B816-0587-1074E9A53F61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1831-1841</a:t>
            </a:r>
            <a:endParaRPr lang="fr-FR" b="1" spc="-1" dirty="0">
              <a:latin typeface="Arial"/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01432EDA-52D4-D524-3F2C-B5E5D12C82F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DD09A59D-C4A8-1789-0E63-BAFA439C26D4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91E816A9-B83D-5A45-7C12-649F035BA7F1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26AC47E3-0E27-110D-9E27-625ECBAA2114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7B06189E-6CAA-D7D1-9024-8701CF78836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B667A238-1600-E838-4FC4-0B5DEAFC3D57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CD36FF20-BB58-3DE4-CEC7-219986AE682F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516C0CE6-FF26-6BE1-A740-1009543D26CB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35" name="Ellipse 434">
            <a:extLst>
              <a:ext uri="{FF2B5EF4-FFF2-40B4-BE49-F238E27FC236}">
                <a16:creationId xmlns:a16="http://schemas.microsoft.com/office/drawing/2014/main" id="{0FD38141-9CAC-E1DF-87C0-98D11BCDB6F3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5C7889A7-2E86-9234-BA35-A35BBF0AD6BB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37" name="Ellipse 436">
            <a:extLst>
              <a:ext uri="{FF2B5EF4-FFF2-40B4-BE49-F238E27FC236}">
                <a16:creationId xmlns:a16="http://schemas.microsoft.com/office/drawing/2014/main" id="{F7AAE435-3155-593F-4B81-BAE75ED6499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Ellipse 437">
            <a:extLst>
              <a:ext uri="{FF2B5EF4-FFF2-40B4-BE49-F238E27FC236}">
                <a16:creationId xmlns:a16="http://schemas.microsoft.com/office/drawing/2014/main" id="{680E3944-C63A-48BB-23E8-6BB217671D42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41B1D66B-2E4C-9091-A0CC-0077B952A8D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40" name="Ellipse 439">
            <a:extLst>
              <a:ext uri="{FF2B5EF4-FFF2-40B4-BE49-F238E27FC236}">
                <a16:creationId xmlns:a16="http://schemas.microsoft.com/office/drawing/2014/main" id="{A1CA03EC-C70B-5CBC-B116-D516874D212E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42" name="Ellipse 441">
            <a:extLst>
              <a:ext uri="{FF2B5EF4-FFF2-40B4-BE49-F238E27FC236}">
                <a16:creationId xmlns:a16="http://schemas.microsoft.com/office/drawing/2014/main" id="{9AB0D705-D42C-1240-1BDB-0B46CB727B3B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FD27FCE4-DA9F-7AA1-B8DE-F9E416426C98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444" name="Ellipse 443">
            <a:extLst>
              <a:ext uri="{FF2B5EF4-FFF2-40B4-BE49-F238E27FC236}">
                <a16:creationId xmlns:a16="http://schemas.microsoft.com/office/drawing/2014/main" id="{9082B226-69F4-C216-8FB8-51ABE9A6D8CF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5" name="Ellipse 444">
            <a:extLst>
              <a:ext uri="{FF2B5EF4-FFF2-40B4-BE49-F238E27FC236}">
                <a16:creationId xmlns:a16="http://schemas.microsoft.com/office/drawing/2014/main" id="{3175F687-F3B1-38FF-2BE1-D0F36A4E01AE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6" name="Ellipse 445">
            <a:extLst>
              <a:ext uri="{FF2B5EF4-FFF2-40B4-BE49-F238E27FC236}">
                <a16:creationId xmlns:a16="http://schemas.microsoft.com/office/drawing/2014/main" id="{1F0ED2DF-1B6F-31C0-BC5D-280621900E7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7" name="Ellipse 446">
            <a:extLst>
              <a:ext uri="{FF2B5EF4-FFF2-40B4-BE49-F238E27FC236}">
                <a16:creationId xmlns:a16="http://schemas.microsoft.com/office/drawing/2014/main" id="{E54E2041-50B8-15BF-AF43-F979ABB95FA1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4BC98615-064C-257C-EADE-5569FD8DE5E0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7ACB4166-FB83-C2FD-F2D7-996CABCC8CAC}"/>
              </a:ext>
            </a:extLst>
          </p:cNvPr>
          <p:cNvSpPr/>
          <p:nvPr/>
        </p:nvSpPr>
        <p:spPr>
          <a:xfrm>
            <a:off x="7149690" y="213051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53" name="Connecteur droit 452">
            <a:extLst>
              <a:ext uri="{FF2B5EF4-FFF2-40B4-BE49-F238E27FC236}">
                <a16:creationId xmlns:a16="http://schemas.microsoft.com/office/drawing/2014/main" id="{931D8396-0247-DBBD-7B4F-B71E2BF2EBD1}"/>
              </a:ext>
            </a:extLst>
          </p:cNvPr>
          <p:cNvCxnSpPr>
            <a:cxnSpLocks/>
          </p:cNvCxnSpPr>
          <p:nvPr/>
        </p:nvCxnSpPr>
        <p:spPr>
          <a:xfrm flipV="1">
            <a:off x="6993738" y="2892226"/>
            <a:ext cx="535584" cy="21138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Connecteur droit avec flèche 455">
            <a:extLst>
              <a:ext uri="{FF2B5EF4-FFF2-40B4-BE49-F238E27FC236}">
                <a16:creationId xmlns:a16="http://schemas.microsoft.com/office/drawing/2014/main" id="{D8A3C2C1-E5F2-6C50-2C1F-F4CA88A5EAA3}"/>
              </a:ext>
            </a:extLst>
          </p:cNvPr>
          <p:cNvCxnSpPr>
            <a:cxnSpLocks/>
            <a:endCxn id="449" idx="5"/>
          </p:cNvCxnSpPr>
          <p:nvPr/>
        </p:nvCxnSpPr>
        <p:spPr>
          <a:xfrm flipH="1" flipV="1">
            <a:off x="7384893" y="2347087"/>
            <a:ext cx="70761" cy="3529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Ellipse 458">
            <a:extLst>
              <a:ext uri="{FF2B5EF4-FFF2-40B4-BE49-F238E27FC236}">
                <a16:creationId xmlns:a16="http://schemas.microsoft.com/office/drawing/2014/main" id="{2D29AC36-E755-63BD-AF6B-C359A2C3622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B28F1AE3-E9B2-9DD2-D6A9-87A3B375D251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10577B9C-7DD7-D8B1-452E-A14DD4DD506B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462" name="Ellipse 461">
            <a:extLst>
              <a:ext uri="{FF2B5EF4-FFF2-40B4-BE49-F238E27FC236}">
                <a16:creationId xmlns:a16="http://schemas.microsoft.com/office/drawing/2014/main" id="{E19269BD-6D39-147F-9B51-77AC534FB61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52BEA5-8C7B-B33E-E283-55F3B68F3582}"/>
              </a:ext>
            </a:extLst>
          </p:cNvPr>
          <p:cNvSpPr/>
          <p:nvPr/>
        </p:nvSpPr>
        <p:spPr>
          <a:xfrm>
            <a:off x="86404" y="67301"/>
            <a:ext cx="4809762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1831-1841 : Contre les attaques de Mehmet Ali, l’Empire ottoman est sauvé par les puissances européennes ; L’Empire ottoman obtient un contrôle des Détroits et devient un protectorat britannique ; Mehmet Ali obtient l’Egypte à titre héréditaire</a:t>
            </a:r>
          </a:p>
          <a:p>
            <a:endParaRPr lang="fr-FR" sz="1600" dirty="0"/>
          </a:p>
          <a:p>
            <a:r>
              <a:rPr lang="fr-FR" sz="1600" dirty="0"/>
              <a:t>*Pour éviter l’élargissement du conflit</a:t>
            </a:r>
          </a:p>
          <a:p>
            <a:r>
              <a:rPr lang="fr-FR" sz="1600" dirty="0"/>
              <a:t>Français, et Britanniques, imposent aux Ottomans</a:t>
            </a:r>
          </a:p>
          <a:p>
            <a:r>
              <a:rPr lang="fr-FR" sz="1600" dirty="0"/>
              <a:t>De céder le gouvernement de la Syrie à </a:t>
            </a:r>
            <a:r>
              <a:rPr lang="fr-FR" sz="1600" u="sng" dirty="0"/>
              <a:t>Mehmet Ali</a:t>
            </a:r>
          </a:p>
          <a:p>
            <a:endParaRPr lang="fr-FR" sz="1600" dirty="0"/>
          </a:p>
          <a:p>
            <a:r>
              <a:rPr lang="fr-FR" sz="1600" dirty="0"/>
              <a:t>Mais les Turcs n’ont aucune confiance en lui</a:t>
            </a:r>
          </a:p>
          <a:p>
            <a:r>
              <a:rPr lang="fr-FR" sz="1600" dirty="0"/>
              <a:t>Et ils se rapprochent des Russes</a:t>
            </a:r>
          </a:p>
          <a:p>
            <a:endParaRPr lang="fr-FR" sz="1600" dirty="0"/>
          </a:p>
          <a:p>
            <a:r>
              <a:rPr lang="fr-FR" sz="1600" dirty="0"/>
              <a:t>*Juillet 1833 : traité d'Unkiar-Skelessi de 8 ans</a:t>
            </a:r>
          </a:p>
          <a:p>
            <a:r>
              <a:rPr lang="fr-FR" sz="1600" dirty="0"/>
              <a:t>La Russie </a:t>
            </a:r>
            <a:r>
              <a:rPr lang="fr-FR" sz="1600" i="1" dirty="0"/>
              <a:t>ennemie</a:t>
            </a:r>
            <a:r>
              <a:rPr lang="fr-FR" sz="1600" dirty="0"/>
              <a:t> apporte son soutien à la Porte</a:t>
            </a:r>
          </a:p>
          <a:p>
            <a:r>
              <a:rPr lang="fr-FR" sz="1600" dirty="0"/>
              <a:t>En échange d’un contrôle commun des Détroits </a:t>
            </a:r>
          </a:p>
          <a:p>
            <a:endParaRPr lang="fr-FR" sz="1600" dirty="0"/>
          </a:p>
          <a:p>
            <a:r>
              <a:rPr lang="fr-FR" sz="1600" dirty="0"/>
              <a:t>*Inquiétude britannique ; Et…</a:t>
            </a:r>
          </a:p>
          <a:p>
            <a:r>
              <a:rPr lang="fr-FR" sz="1600" dirty="0"/>
              <a:t>*1839 : Les Ottomans de </a:t>
            </a:r>
            <a:r>
              <a:rPr lang="fr-FR" sz="1600" u="sng" dirty="0"/>
              <a:t>Mahmoud II</a:t>
            </a:r>
          </a:p>
          <a:p>
            <a:r>
              <a:rPr lang="fr-FR" sz="1600" dirty="0"/>
              <a:t>Reprennent l’offensive contre Mehmet Ali…</a:t>
            </a:r>
          </a:p>
        </p:txBody>
      </p:sp>
    </p:spTree>
    <p:extLst>
      <p:ext uri="{BB962C8B-B14F-4D97-AF65-F5344CB8AC3E}">
        <p14:creationId xmlns:p14="http://schemas.microsoft.com/office/powerpoint/2010/main" val="15079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43B08-46CE-39CF-0F31-4C7F0602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D775C5C-AC5F-D1FA-24C7-47A0C1F88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Ellipse 343">
            <a:extLst>
              <a:ext uri="{FF2B5EF4-FFF2-40B4-BE49-F238E27FC236}">
                <a16:creationId xmlns:a16="http://schemas.microsoft.com/office/drawing/2014/main" id="{0F3EBA53-308E-D2FA-F2F8-9AE7F5828A17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5" name="Ellipse 344">
            <a:extLst>
              <a:ext uri="{FF2B5EF4-FFF2-40B4-BE49-F238E27FC236}">
                <a16:creationId xmlns:a16="http://schemas.microsoft.com/office/drawing/2014/main" id="{FE5B8A15-D042-92BD-8C63-F9050FBB19E9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46" name="Ellipse 345">
            <a:extLst>
              <a:ext uri="{FF2B5EF4-FFF2-40B4-BE49-F238E27FC236}">
                <a16:creationId xmlns:a16="http://schemas.microsoft.com/office/drawing/2014/main" id="{52AB514F-434E-00A7-CFF4-7F0DE9696587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47" name="Ellipse 346">
            <a:extLst>
              <a:ext uri="{FF2B5EF4-FFF2-40B4-BE49-F238E27FC236}">
                <a16:creationId xmlns:a16="http://schemas.microsoft.com/office/drawing/2014/main" id="{3D9E63CD-094A-972E-E32F-AA233FD2477D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" name="Ellipse 347">
            <a:extLst>
              <a:ext uri="{FF2B5EF4-FFF2-40B4-BE49-F238E27FC236}">
                <a16:creationId xmlns:a16="http://schemas.microsoft.com/office/drawing/2014/main" id="{9027F5F9-DC7A-A158-7E19-EC35D9D36BF8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9" name="Ellipse 348">
            <a:extLst>
              <a:ext uri="{FF2B5EF4-FFF2-40B4-BE49-F238E27FC236}">
                <a16:creationId xmlns:a16="http://schemas.microsoft.com/office/drawing/2014/main" id="{D2F392B6-7359-05F1-976D-A6AFBD88C19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0" name="Ellipse 349">
            <a:extLst>
              <a:ext uri="{FF2B5EF4-FFF2-40B4-BE49-F238E27FC236}">
                <a16:creationId xmlns:a16="http://schemas.microsoft.com/office/drawing/2014/main" id="{D3360741-72C3-9DCA-D027-1788A3A646FA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ABDB1334-60FE-DD76-0246-235BE38F0F51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2" name="Ellipse 351">
            <a:extLst>
              <a:ext uri="{FF2B5EF4-FFF2-40B4-BE49-F238E27FC236}">
                <a16:creationId xmlns:a16="http://schemas.microsoft.com/office/drawing/2014/main" id="{67999B39-7CBA-7CDC-A840-90DF8C119545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7F041C75-2375-2028-7EAA-BE03BD382AFC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A1A29247-F6FD-8DA1-135D-77764443038F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562E29D0-AF3F-F02D-00F8-97E08C1A34DC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130B2A95-07E3-9534-9CA6-8F8E2FD91D17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2CEBC3A9-1BC0-E0A4-4A88-D80D62C0EDF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8" name="Ellipse 357">
            <a:extLst>
              <a:ext uri="{FF2B5EF4-FFF2-40B4-BE49-F238E27FC236}">
                <a16:creationId xmlns:a16="http://schemas.microsoft.com/office/drawing/2014/main" id="{D96A29D9-3394-1F2C-45F1-54FA3BFA419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9" name="Ellipse 358">
            <a:extLst>
              <a:ext uri="{FF2B5EF4-FFF2-40B4-BE49-F238E27FC236}">
                <a16:creationId xmlns:a16="http://schemas.microsoft.com/office/drawing/2014/main" id="{6B2132DA-6D91-1E3C-E15E-C5AA5E3E09B1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id="{9D16DED2-7B85-635E-FBA5-0131FFD0D47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1" name="Ellipse 360">
            <a:extLst>
              <a:ext uri="{FF2B5EF4-FFF2-40B4-BE49-F238E27FC236}">
                <a16:creationId xmlns:a16="http://schemas.microsoft.com/office/drawing/2014/main" id="{D1C6B1DB-A9DA-3A9A-C3EE-9684AAE11D8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id="{F14E9090-0DA3-3946-9C0F-E78A5FB72DB2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3" name="Ellipse 362">
            <a:extLst>
              <a:ext uri="{FF2B5EF4-FFF2-40B4-BE49-F238E27FC236}">
                <a16:creationId xmlns:a16="http://schemas.microsoft.com/office/drawing/2014/main" id="{0B940DBF-8E30-9626-575F-31F0EBFE278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4" name="Connecteur droit 363">
            <a:extLst>
              <a:ext uri="{FF2B5EF4-FFF2-40B4-BE49-F238E27FC236}">
                <a16:creationId xmlns:a16="http://schemas.microsoft.com/office/drawing/2014/main" id="{8245BFE0-1B58-682C-492E-6616D5E973D2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necteur droit 364">
            <a:extLst>
              <a:ext uri="{FF2B5EF4-FFF2-40B4-BE49-F238E27FC236}">
                <a16:creationId xmlns:a16="http://schemas.microsoft.com/office/drawing/2014/main" id="{906A14B0-07B2-5DCA-AE61-9993633C7E1A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necteur droit 365">
            <a:extLst>
              <a:ext uri="{FF2B5EF4-FFF2-40B4-BE49-F238E27FC236}">
                <a16:creationId xmlns:a16="http://schemas.microsoft.com/office/drawing/2014/main" id="{170413D4-ACFD-04D2-346B-E32AE68F12E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Ellipse 366">
            <a:extLst>
              <a:ext uri="{FF2B5EF4-FFF2-40B4-BE49-F238E27FC236}">
                <a16:creationId xmlns:a16="http://schemas.microsoft.com/office/drawing/2014/main" id="{F8CE41A6-A019-427B-1F4C-0419EE47714C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8" name="Ellipse 367">
            <a:extLst>
              <a:ext uri="{FF2B5EF4-FFF2-40B4-BE49-F238E27FC236}">
                <a16:creationId xmlns:a16="http://schemas.microsoft.com/office/drawing/2014/main" id="{BA003DBE-EAE9-34A5-7D37-92026864C1DB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9" name="Ellipse 368">
            <a:extLst>
              <a:ext uri="{FF2B5EF4-FFF2-40B4-BE49-F238E27FC236}">
                <a16:creationId xmlns:a16="http://schemas.microsoft.com/office/drawing/2014/main" id="{643216E0-BF54-A118-1748-CC0C87220B42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0" name="Ellipse 369">
            <a:extLst>
              <a:ext uri="{FF2B5EF4-FFF2-40B4-BE49-F238E27FC236}">
                <a16:creationId xmlns:a16="http://schemas.microsoft.com/office/drawing/2014/main" id="{784A6AFC-3CB1-C9A4-728D-09C8420B02FE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1" name="Ellipse 370">
            <a:extLst>
              <a:ext uri="{FF2B5EF4-FFF2-40B4-BE49-F238E27FC236}">
                <a16:creationId xmlns:a16="http://schemas.microsoft.com/office/drawing/2014/main" id="{28C55596-95EB-5C97-D89A-90F0B1CBA8A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2" name="Ellipse 371">
            <a:extLst>
              <a:ext uri="{FF2B5EF4-FFF2-40B4-BE49-F238E27FC236}">
                <a16:creationId xmlns:a16="http://schemas.microsoft.com/office/drawing/2014/main" id="{C4A98853-FA6A-81AF-B384-071D47FDF984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3" name="Connecteur droit 372">
            <a:extLst>
              <a:ext uri="{FF2B5EF4-FFF2-40B4-BE49-F238E27FC236}">
                <a16:creationId xmlns:a16="http://schemas.microsoft.com/office/drawing/2014/main" id="{732310C4-D369-3B78-0434-45B36856F1E1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Ellipse 373">
            <a:extLst>
              <a:ext uri="{FF2B5EF4-FFF2-40B4-BE49-F238E27FC236}">
                <a16:creationId xmlns:a16="http://schemas.microsoft.com/office/drawing/2014/main" id="{CFA10794-DDA0-FF5B-5C3E-044E87DF7046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75" name="Connecteur droit avec flèche 374">
            <a:extLst>
              <a:ext uri="{FF2B5EF4-FFF2-40B4-BE49-F238E27FC236}">
                <a16:creationId xmlns:a16="http://schemas.microsoft.com/office/drawing/2014/main" id="{02FB8EA4-0E7F-CD95-FB9C-6AD5885729B1}"/>
              </a:ext>
            </a:extLst>
          </p:cNvPr>
          <p:cNvCxnSpPr>
            <a:cxnSpLocks/>
            <a:endCxn id="3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Ellipse 375">
            <a:extLst>
              <a:ext uri="{FF2B5EF4-FFF2-40B4-BE49-F238E27FC236}">
                <a16:creationId xmlns:a16="http://schemas.microsoft.com/office/drawing/2014/main" id="{10A37C33-3002-2D5C-DB90-DAC357E01F0C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7" name="Ellipse 376">
            <a:extLst>
              <a:ext uri="{FF2B5EF4-FFF2-40B4-BE49-F238E27FC236}">
                <a16:creationId xmlns:a16="http://schemas.microsoft.com/office/drawing/2014/main" id="{42491D96-3DD5-1518-AA7B-089414227B3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8" name="Ellipse 377">
            <a:extLst>
              <a:ext uri="{FF2B5EF4-FFF2-40B4-BE49-F238E27FC236}">
                <a16:creationId xmlns:a16="http://schemas.microsoft.com/office/drawing/2014/main" id="{D263C84E-9347-C8C5-A60F-0186212F9E7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2207DD1B-BD3A-2819-7F14-A0A54D2C72E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0" name="Ellipse 379">
            <a:extLst>
              <a:ext uri="{FF2B5EF4-FFF2-40B4-BE49-F238E27FC236}">
                <a16:creationId xmlns:a16="http://schemas.microsoft.com/office/drawing/2014/main" id="{8290C0BE-6E90-C88F-FA17-1E1830B8F5EE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1BBE4BF4-D3BE-5DF1-24C6-9707569E2B3D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4" name="Ellipse 383">
            <a:extLst>
              <a:ext uri="{FF2B5EF4-FFF2-40B4-BE49-F238E27FC236}">
                <a16:creationId xmlns:a16="http://schemas.microsoft.com/office/drawing/2014/main" id="{2E14613E-5E88-22E6-EAA6-92BC08A52E6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85" name="Ellipse 384">
            <a:extLst>
              <a:ext uri="{FF2B5EF4-FFF2-40B4-BE49-F238E27FC236}">
                <a16:creationId xmlns:a16="http://schemas.microsoft.com/office/drawing/2014/main" id="{65B6FAB8-1A23-7E13-857A-3A7BD4EC01D8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EF51DF8B-8FD2-0B6B-00FF-0E3821021AB0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387" name="Ellipse 386">
            <a:extLst>
              <a:ext uri="{FF2B5EF4-FFF2-40B4-BE49-F238E27FC236}">
                <a16:creationId xmlns:a16="http://schemas.microsoft.com/office/drawing/2014/main" id="{3BFE1032-4C7B-4182-F368-F36DEBB212EE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ADB2BECF-ACD4-D081-2634-7C27ECBBD1A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7A5A1BA2-FCCE-5BA0-0FF6-2574625628D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F18013D0-CBCE-503F-7D46-5D140FF70DB3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4E1838A7-FE32-F30B-D58F-4572028AC5CC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F1F85A10-E4DF-7656-8301-F0CB3EE423D2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E45D1A17-7C40-40B5-F135-579F82B2D777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7EE9664C-9EE4-548F-2A75-AE092108C9E4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30239F66-D862-7A2E-8DC8-90D808B54A07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A28889CB-9DC1-2DD0-8F04-CFA5D80147B9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9E0EC4E7-52F8-5546-9481-1982DF6F7575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EF25EF27-D8D6-45F2-CEC3-21F3CF40ECE9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99" name="Connecteur droit 398">
            <a:extLst>
              <a:ext uri="{FF2B5EF4-FFF2-40B4-BE49-F238E27FC236}">
                <a16:creationId xmlns:a16="http://schemas.microsoft.com/office/drawing/2014/main" id="{5530AD9D-D8DE-0936-74F3-05A110D7445D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Ellipse 399">
            <a:extLst>
              <a:ext uri="{FF2B5EF4-FFF2-40B4-BE49-F238E27FC236}">
                <a16:creationId xmlns:a16="http://schemas.microsoft.com/office/drawing/2014/main" id="{643E3F12-D99D-844E-05A8-1F3374D68CC9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id="{D2B4DA83-3084-F423-A2EB-CE123493A83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necteur droit 401">
            <a:extLst>
              <a:ext uri="{FF2B5EF4-FFF2-40B4-BE49-F238E27FC236}">
                <a16:creationId xmlns:a16="http://schemas.microsoft.com/office/drawing/2014/main" id="{7974EE3E-1378-977A-FF6E-ED0363D16E77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Ellipse 402">
            <a:extLst>
              <a:ext uri="{FF2B5EF4-FFF2-40B4-BE49-F238E27FC236}">
                <a16:creationId xmlns:a16="http://schemas.microsoft.com/office/drawing/2014/main" id="{F8C61BF8-C637-ED73-6A23-591363862D2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2F14ABB6-543C-DCE8-FDE5-EF3DB48D8B5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B756AF4F-94D6-0AF3-139E-4BE4E756451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7FAD1A73-BF20-64A3-CF3F-B0B2E75D76C1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22FBF866-37BF-6FA1-1C77-4738722CCF8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8FA8C2B0-4D80-0D62-09B7-B091F6BE08C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49671C1C-D103-A0AA-3C6D-5C3C1D82856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0" name="Ellipse 409">
            <a:extLst>
              <a:ext uri="{FF2B5EF4-FFF2-40B4-BE49-F238E27FC236}">
                <a16:creationId xmlns:a16="http://schemas.microsoft.com/office/drawing/2014/main" id="{E84B9C19-A382-7077-52EA-2AC9116A57CF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E994B8B3-A99F-D42A-C8EF-2D4945822796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D51E80CE-9474-9002-2876-54D9FE47920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4" name="Ellipse 413">
            <a:extLst>
              <a:ext uri="{FF2B5EF4-FFF2-40B4-BE49-F238E27FC236}">
                <a16:creationId xmlns:a16="http://schemas.microsoft.com/office/drawing/2014/main" id="{73FB8B38-27A8-B114-129B-261B6070FA6D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7DCEBB4E-5DA9-ECA4-4B90-A2E1B70146DC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" name="Ellipse 415">
            <a:extLst>
              <a:ext uri="{FF2B5EF4-FFF2-40B4-BE49-F238E27FC236}">
                <a16:creationId xmlns:a16="http://schemas.microsoft.com/office/drawing/2014/main" id="{5C976E9F-6169-4008-11BF-88EA37DB9CEF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" name="Ellipse 416">
            <a:extLst>
              <a:ext uri="{FF2B5EF4-FFF2-40B4-BE49-F238E27FC236}">
                <a16:creationId xmlns:a16="http://schemas.microsoft.com/office/drawing/2014/main" id="{BF9ECB9E-EAD6-5836-248F-B6ADCD063EB5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" name="Ellipse 417">
            <a:extLst>
              <a:ext uri="{FF2B5EF4-FFF2-40B4-BE49-F238E27FC236}">
                <a16:creationId xmlns:a16="http://schemas.microsoft.com/office/drawing/2014/main" id="{3472DC6B-29C3-E929-27FD-F91917946C42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" name="Ellipse 419">
            <a:extLst>
              <a:ext uri="{FF2B5EF4-FFF2-40B4-BE49-F238E27FC236}">
                <a16:creationId xmlns:a16="http://schemas.microsoft.com/office/drawing/2014/main" id="{6D395A95-6473-14C0-263A-7AD91D15B659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1" name="Ellipse 420">
            <a:extLst>
              <a:ext uri="{FF2B5EF4-FFF2-40B4-BE49-F238E27FC236}">
                <a16:creationId xmlns:a16="http://schemas.microsoft.com/office/drawing/2014/main" id="{2300208F-1061-7DF6-4F89-2FB1B72C96BA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2" name="Ellipse 421">
            <a:extLst>
              <a:ext uri="{FF2B5EF4-FFF2-40B4-BE49-F238E27FC236}">
                <a16:creationId xmlns:a16="http://schemas.microsoft.com/office/drawing/2014/main" id="{2EDF3444-B8D3-070F-0D98-7919768A0A22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3" name="Ellipse 422">
            <a:extLst>
              <a:ext uri="{FF2B5EF4-FFF2-40B4-BE49-F238E27FC236}">
                <a16:creationId xmlns:a16="http://schemas.microsoft.com/office/drawing/2014/main" id="{4BCBB7CF-7176-4181-5376-32B91194FB8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0F6F2BA7-B473-6ECD-1523-FE708B3F15A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EB18CFB0-6A8D-0DC0-5DEB-26DCCA75F8FB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26" name="Rectangle 1">
            <a:extLst>
              <a:ext uri="{FF2B5EF4-FFF2-40B4-BE49-F238E27FC236}">
                <a16:creationId xmlns:a16="http://schemas.microsoft.com/office/drawing/2014/main" id="{455B214D-5188-5169-FBD0-3F9C26FB20C3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1831-1841</a:t>
            </a:r>
            <a:endParaRPr lang="fr-FR" b="1" spc="-1" dirty="0">
              <a:latin typeface="Arial"/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97C8381B-E3AE-80DE-3316-4542C96007DA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B4BD8B07-219D-22CB-37B3-D7F35ED9071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8BF08204-83CE-4286-21F3-872D75B56FBF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BEE37D86-D338-8925-505B-475645C33232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82BA96C8-1C2B-C474-FA84-4E2F7AE27647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4FA3FDD1-DD28-C8AB-4926-B0AACF1579BF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76297A46-6549-6DFC-139A-AF66DAA4930B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AF062245-9213-DC0B-9CF6-B66B8D9656FB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652406A2-E92B-9A3E-F9FC-2A381E528BEA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37" name="Ellipse 436">
            <a:extLst>
              <a:ext uri="{FF2B5EF4-FFF2-40B4-BE49-F238E27FC236}">
                <a16:creationId xmlns:a16="http://schemas.microsoft.com/office/drawing/2014/main" id="{6F59BA09-F422-5737-A585-EC8E4A9DA76D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Ellipse 437">
            <a:extLst>
              <a:ext uri="{FF2B5EF4-FFF2-40B4-BE49-F238E27FC236}">
                <a16:creationId xmlns:a16="http://schemas.microsoft.com/office/drawing/2014/main" id="{43B07E44-FFF4-34CE-CC4C-589F58E3D113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D99DF158-D082-5180-733E-9080B0C5578F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40" name="Ellipse 439">
            <a:extLst>
              <a:ext uri="{FF2B5EF4-FFF2-40B4-BE49-F238E27FC236}">
                <a16:creationId xmlns:a16="http://schemas.microsoft.com/office/drawing/2014/main" id="{CE98F843-5CAE-5CE5-DEBB-772DF37E11A4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42" name="Ellipse 441">
            <a:extLst>
              <a:ext uri="{FF2B5EF4-FFF2-40B4-BE49-F238E27FC236}">
                <a16:creationId xmlns:a16="http://schemas.microsoft.com/office/drawing/2014/main" id="{1F8286A3-07CC-3576-C5BB-4C110898B638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68FD3EF5-03F4-12BA-6393-185EC2578ED7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444" name="Ellipse 443">
            <a:extLst>
              <a:ext uri="{FF2B5EF4-FFF2-40B4-BE49-F238E27FC236}">
                <a16:creationId xmlns:a16="http://schemas.microsoft.com/office/drawing/2014/main" id="{E8EC6261-0B5E-408F-2965-9CE4F69F600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5" name="Ellipse 444">
            <a:extLst>
              <a:ext uri="{FF2B5EF4-FFF2-40B4-BE49-F238E27FC236}">
                <a16:creationId xmlns:a16="http://schemas.microsoft.com/office/drawing/2014/main" id="{7AC13630-4AB8-FDF0-298E-911CC38FF14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6" name="Ellipse 445">
            <a:extLst>
              <a:ext uri="{FF2B5EF4-FFF2-40B4-BE49-F238E27FC236}">
                <a16:creationId xmlns:a16="http://schemas.microsoft.com/office/drawing/2014/main" id="{7E584C76-601C-F678-5E08-442B83506CF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7" name="Ellipse 446">
            <a:extLst>
              <a:ext uri="{FF2B5EF4-FFF2-40B4-BE49-F238E27FC236}">
                <a16:creationId xmlns:a16="http://schemas.microsoft.com/office/drawing/2014/main" id="{ED76E2ED-1105-76CC-EB9A-B9BA89B52377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9F950D86-3312-1A24-A417-9633C245858B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E379CE51-B180-0CF5-A90D-7CBA2F657163}"/>
              </a:ext>
            </a:extLst>
          </p:cNvPr>
          <p:cNvSpPr/>
          <p:nvPr/>
        </p:nvSpPr>
        <p:spPr>
          <a:xfrm>
            <a:off x="7149690" y="213051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53" name="Connecteur droit 452">
            <a:extLst>
              <a:ext uri="{FF2B5EF4-FFF2-40B4-BE49-F238E27FC236}">
                <a16:creationId xmlns:a16="http://schemas.microsoft.com/office/drawing/2014/main" id="{19101F74-724D-ABC4-4F59-BE09FCBB44AB}"/>
              </a:ext>
            </a:extLst>
          </p:cNvPr>
          <p:cNvCxnSpPr>
            <a:cxnSpLocks/>
          </p:cNvCxnSpPr>
          <p:nvPr/>
        </p:nvCxnSpPr>
        <p:spPr>
          <a:xfrm flipV="1">
            <a:off x="6993738" y="2892226"/>
            <a:ext cx="535584" cy="21138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Connecteur droit avec flèche 455">
            <a:extLst>
              <a:ext uri="{FF2B5EF4-FFF2-40B4-BE49-F238E27FC236}">
                <a16:creationId xmlns:a16="http://schemas.microsoft.com/office/drawing/2014/main" id="{3369B57F-F5D4-F2C2-D7D1-74ED06CA71F8}"/>
              </a:ext>
            </a:extLst>
          </p:cNvPr>
          <p:cNvCxnSpPr>
            <a:cxnSpLocks/>
            <a:endCxn id="449" idx="5"/>
          </p:cNvCxnSpPr>
          <p:nvPr/>
        </p:nvCxnSpPr>
        <p:spPr>
          <a:xfrm flipH="1" flipV="1">
            <a:off x="7384893" y="2347087"/>
            <a:ext cx="70761" cy="3529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Ellipse 458">
            <a:extLst>
              <a:ext uri="{FF2B5EF4-FFF2-40B4-BE49-F238E27FC236}">
                <a16:creationId xmlns:a16="http://schemas.microsoft.com/office/drawing/2014/main" id="{F43C1E32-063F-9465-658D-734EDFE1B350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87A8D45F-2A3D-568D-70A4-8B8F92DF7E0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4AB55831-2412-66FD-7DF4-0F033E0BD12B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462" name="Ellipse 461">
            <a:extLst>
              <a:ext uri="{FF2B5EF4-FFF2-40B4-BE49-F238E27FC236}">
                <a16:creationId xmlns:a16="http://schemas.microsoft.com/office/drawing/2014/main" id="{80B8866A-99C0-BACD-6BEB-79072B7ED3F1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96B0D7-F07F-BB25-58CC-4D9ABB617CC8}"/>
              </a:ext>
            </a:extLst>
          </p:cNvPr>
          <p:cNvSpPr/>
          <p:nvPr/>
        </p:nvSpPr>
        <p:spPr>
          <a:xfrm>
            <a:off x="86403" y="67301"/>
            <a:ext cx="4834114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1831-1841 : Contre les attaques de Mehmet Ali, l’Empire ottoman est sauvé par les puissances européennes ; L’Empire ottoman obtient un contrôle des Détroits et devient un protectorat britannique ; Mehmet Ali obtient l’Egypte à titre héréditaire</a:t>
            </a:r>
          </a:p>
          <a:p>
            <a:endParaRPr lang="fr-FR" sz="1600" dirty="0"/>
          </a:p>
          <a:p>
            <a:r>
              <a:rPr lang="fr-FR" sz="1600" dirty="0"/>
              <a:t>*1839-41 : 2</a:t>
            </a:r>
            <a:r>
              <a:rPr lang="fr-FR" sz="1600" baseline="30000" dirty="0"/>
              <a:t>nde</a:t>
            </a:r>
            <a:r>
              <a:rPr lang="fr-FR" sz="1600" dirty="0"/>
              <a:t> guerre turco-égyptienne</a:t>
            </a:r>
          </a:p>
          <a:p>
            <a:r>
              <a:rPr lang="fr-FR" sz="1600" dirty="0"/>
              <a:t>En Syrie, offensive des Ottomans qui sont vaincus</a:t>
            </a:r>
          </a:p>
          <a:p>
            <a:r>
              <a:rPr lang="fr-FR" sz="1600" dirty="0"/>
              <a:t>Et possible intervention des Russes</a:t>
            </a:r>
          </a:p>
          <a:p>
            <a:endParaRPr lang="fr-FR" sz="1600" dirty="0"/>
          </a:p>
          <a:p>
            <a:r>
              <a:rPr lang="fr-FR" sz="1600" dirty="0"/>
              <a:t>*Pour la GB…</a:t>
            </a:r>
          </a:p>
          <a:p>
            <a:r>
              <a:rPr lang="fr-FR" sz="1600" dirty="0"/>
              <a:t>- Danger d’un Empire ottoman pro-russe</a:t>
            </a:r>
          </a:p>
          <a:p>
            <a:r>
              <a:rPr lang="fr-FR" sz="1600" dirty="0"/>
              <a:t>- Et une Egypte(-Algérie) pro-française ; Seule solution…</a:t>
            </a:r>
          </a:p>
          <a:p>
            <a:endParaRPr lang="fr-FR" sz="1600" dirty="0"/>
          </a:p>
          <a:p>
            <a:r>
              <a:rPr lang="fr-FR" sz="1600" dirty="0"/>
              <a:t>*Arrêter les Egyptiens ; Et pour sauver l’Empire ottoman</a:t>
            </a:r>
          </a:p>
          <a:p>
            <a:r>
              <a:rPr lang="fr-FR" sz="1600" u="sng" dirty="0"/>
              <a:t>Se rapprocher de la Russie contre la France</a:t>
            </a:r>
          </a:p>
          <a:p>
            <a:r>
              <a:rPr lang="fr-FR" sz="1600" dirty="0"/>
              <a:t>*1840 : Intervention </a:t>
            </a:r>
            <a:r>
              <a:rPr lang="fr-FR" sz="1600" dirty="0" err="1"/>
              <a:t>russo</a:t>
            </a:r>
            <a:r>
              <a:rPr lang="fr-FR" sz="1600" dirty="0"/>
              <a:t>-austro-britannique en Syrie</a:t>
            </a:r>
          </a:p>
          <a:p>
            <a:r>
              <a:rPr lang="fr-FR" sz="1600" dirty="0"/>
              <a:t>Et défaite finale de l’Egypte</a:t>
            </a:r>
          </a:p>
          <a:p>
            <a:endParaRPr lang="fr-FR" sz="1600" dirty="0"/>
          </a:p>
          <a:p>
            <a:r>
              <a:rPr lang="fr-FR" sz="1600" dirty="0"/>
              <a:t>*1841 : A Londres, traité et convention sur les Détroits</a:t>
            </a:r>
          </a:p>
          <a:p>
            <a:r>
              <a:rPr lang="fr-FR" sz="1600" dirty="0"/>
              <a:t>Et quatre conséquences majeures…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139F206-BC24-C791-3C21-FF988C16EDDC}"/>
              </a:ext>
            </a:extLst>
          </p:cNvPr>
          <p:cNvCxnSpPr>
            <a:cxnSpLocks/>
            <a:endCxn id="412" idx="7"/>
          </p:cNvCxnSpPr>
          <p:nvPr/>
        </p:nvCxnSpPr>
        <p:spPr>
          <a:xfrm flipH="1">
            <a:off x="5644961" y="742250"/>
            <a:ext cx="685237" cy="809443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7E0F60EA-E0D1-06B1-B5B4-FB7771DF803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975840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0DF3-D0B8-D82D-E2B9-BF48A87F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B16BFB5-6B16-B6F2-5B78-5D6E2EC74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" name="Ellipse 343">
            <a:extLst>
              <a:ext uri="{FF2B5EF4-FFF2-40B4-BE49-F238E27FC236}">
                <a16:creationId xmlns:a16="http://schemas.microsoft.com/office/drawing/2014/main" id="{C59259FE-8FEE-D3C1-5C8C-55D1E1ED11A3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5" name="Ellipse 344">
            <a:extLst>
              <a:ext uri="{FF2B5EF4-FFF2-40B4-BE49-F238E27FC236}">
                <a16:creationId xmlns:a16="http://schemas.microsoft.com/office/drawing/2014/main" id="{50C30DB8-0059-6BD9-82B5-5CBC611D5B7D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46" name="Ellipse 345">
            <a:extLst>
              <a:ext uri="{FF2B5EF4-FFF2-40B4-BE49-F238E27FC236}">
                <a16:creationId xmlns:a16="http://schemas.microsoft.com/office/drawing/2014/main" id="{D7B16FCA-1829-5B92-CC59-B545905AE217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47" name="Ellipse 346">
            <a:extLst>
              <a:ext uri="{FF2B5EF4-FFF2-40B4-BE49-F238E27FC236}">
                <a16:creationId xmlns:a16="http://schemas.microsoft.com/office/drawing/2014/main" id="{A5199A94-35CB-A297-889D-6B640329976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8" name="Ellipse 347">
            <a:extLst>
              <a:ext uri="{FF2B5EF4-FFF2-40B4-BE49-F238E27FC236}">
                <a16:creationId xmlns:a16="http://schemas.microsoft.com/office/drawing/2014/main" id="{0A5E1E28-13BB-499C-5A3D-5F127F7DC9E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9" name="Ellipse 348">
            <a:extLst>
              <a:ext uri="{FF2B5EF4-FFF2-40B4-BE49-F238E27FC236}">
                <a16:creationId xmlns:a16="http://schemas.microsoft.com/office/drawing/2014/main" id="{AC5294D7-11D6-2D1A-FEA8-4D39DFBC00A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0" name="Ellipse 349">
            <a:extLst>
              <a:ext uri="{FF2B5EF4-FFF2-40B4-BE49-F238E27FC236}">
                <a16:creationId xmlns:a16="http://schemas.microsoft.com/office/drawing/2014/main" id="{CF5D07F4-9429-1254-7FB6-17ED66022A06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82A8EC01-07F4-5723-C6CC-112A2489140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2" name="Ellipse 351">
            <a:extLst>
              <a:ext uri="{FF2B5EF4-FFF2-40B4-BE49-F238E27FC236}">
                <a16:creationId xmlns:a16="http://schemas.microsoft.com/office/drawing/2014/main" id="{CF7093B8-2069-812B-CE86-8DA19783E551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3" name="Ellipse 352">
            <a:extLst>
              <a:ext uri="{FF2B5EF4-FFF2-40B4-BE49-F238E27FC236}">
                <a16:creationId xmlns:a16="http://schemas.microsoft.com/office/drawing/2014/main" id="{7175E750-A82E-CF5E-B47C-2CE0FFE52E4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4" name="Ellipse 353">
            <a:extLst>
              <a:ext uri="{FF2B5EF4-FFF2-40B4-BE49-F238E27FC236}">
                <a16:creationId xmlns:a16="http://schemas.microsoft.com/office/drawing/2014/main" id="{856FC03A-0F23-94C3-298A-89985AB4155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D6F2AF52-C57E-6CFE-2D69-0900EF0D4DD9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C1161860-9845-8636-C721-5AF639C43DB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EB3D04DC-F95B-EBCB-EC4E-B7ACC3706ACE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8" name="Ellipse 357">
            <a:extLst>
              <a:ext uri="{FF2B5EF4-FFF2-40B4-BE49-F238E27FC236}">
                <a16:creationId xmlns:a16="http://schemas.microsoft.com/office/drawing/2014/main" id="{24DFFC04-414B-D293-106B-7E62CEB2066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9" name="Ellipse 358">
            <a:extLst>
              <a:ext uri="{FF2B5EF4-FFF2-40B4-BE49-F238E27FC236}">
                <a16:creationId xmlns:a16="http://schemas.microsoft.com/office/drawing/2014/main" id="{CA63B3E8-7B23-AC82-C660-22F77CE8A4C4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id="{AAE5BCAF-265A-B8F8-BCBE-92DB276066FA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61" name="Ellipse 360">
            <a:extLst>
              <a:ext uri="{FF2B5EF4-FFF2-40B4-BE49-F238E27FC236}">
                <a16:creationId xmlns:a16="http://schemas.microsoft.com/office/drawing/2014/main" id="{026D1409-6605-C767-8132-ABBE855B6448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id="{2F242854-5B70-E42E-2D83-A5C02C1E1F2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3" name="Ellipse 362">
            <a:extLst>
              <a:ext uri="{FF2B5EF4-FFF2-40B4-BE49-F238E27FC236}">
                <a16:creationId xmlns:a16="http://schemas.microsoft.com/office/drawing/2014/main" id="{E2B92E12-E43D-0A95-D4A7-A0C222B023E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4" name="Connecteur droit 363">
            <a:extLst>
              <a:ext uri="{FF2B5EF4-FFF2-40B4-BE49-F238E27FC236}">
                <a16:creationId xmlns:a16="http://schemas.microsoft.com/office/drawing/2014/main" id="{902CC46A-7D40-70D2-CF6F-659234D1C5A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necteur droit 364">
            <a:extLst>
              <a:ext uri="{FF2B5EF4-FFF2-40B4-BE49-F238E27FC236}">
                <a16:creationId xmlns:a16="http://schemas.microsoft.com/office/drawing/2014/main" id="{245ED7D0-5650-8986-4C41-3199B439DF30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Connecteur droit 365">
            <a:extLst>
              <a:ext uri="{FF2B5EF4-FFF2-40B4-BE49-F238E27FC236}">
                <a16:creationId xmlns:a16="http://schemas.microsoft.com/office/drawing/2014/main" id="{6774194E-923C-5F35-D68C-392587FFB09B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Ellipse 366">
            <a:extLst>
              <a:ext uri="{FF2B5EF4-FFF2-40B4-BE49-F238E27FC236}">
                <a16:creationId xmlns:a16="http://schemas.microsoft.com/office/drawing/2014/main" id="{BF5A5232-ACE9-B070-1AF0-85556197BEC0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8" name="Ellipse 367">
            <a:extLst>
              <a:ext uri="{FF2B5EF4-FFF2-40B4-BE49-F238E27FC236}">
                <a16:creationId xmlns:a16="http://schemas.microsoft.com/office/drawing/2014/main" id="{A79CD979-8808-4E2F-89A6-C1D9B5DDF4B2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9" name="Ellipse 368">
            <a:extLst>
              <a:ext uri="{FF2B5EF4-FFF2-40B4-BE49-F238E27FC236}">
                <a16:creationId xmlns:a16="http://schemas.microsoft.com/office/drawing/2014/main" id="{BFC20D62-F916-5026-6540-013B75F18F50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0" name="Ellipse 369">
            <a:extLst>
              <a:ext uri="{FF2B5EF4-FFF2-40B4-BE49-F238E27FC236}">
                <a16:creationId xmlns:a16="http://schemas.microsoft.com/office/drawing/2014/main" id="{B840CFF6-1E51-AFE7-3C3B-09DB45D779B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1" name="Ellipse 370">
            <a:extLst>
              <a:ext uri="{FF2B5EF4-FFF2-40B4-BE49-F238E27FC236}">
                <a16:creationId xmlns:a16="http://schemas.microsoft.com/office/drawing/2014/main" id="{BF21DB89-961C-1E5C-F8F6-6B82C8DBBE95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72" name="Ellipse 371">
            <a:extLst>
              <a:ext uri="{FF2B5EF4-FFF2-40B4-BE49-F238E27FC236}">
                <a16:creationId xmlns:a16="http://schemas.microsoft.com/office/drawing/2014/main" id="{26267CE1-68E9-117A-EA8C-0F1BA30E8462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3" name="Connecteur droit 372">
            <a:extLst>
              <a:ext uri="{FF2B5EF4-FFF2-40B4-BE49-F238E27FC236}">
                <a16:creationId xmlns:a16="http://schemas.microsoft.com/office/drawing/2014/main" id="{FDB886B2-00C2-E7EB-3C28-B0EF97C44716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4" name="Ellipse 373">
            <a:extLst>
              <a:ext uri="{FF2B5EF4-FFF2-40B4-BE49-F238E27FC236}">
                <a16:creationId xmlns:a16="http://schemas.microsoft.com/office/drawing/2014/main" id="{DF7DC2D8-C334-C5E3-D477-ABBFA1343F47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75" name="Connecteur droit avec flèche 374">
            <a:extLst>
              <a:ext uri="{FF2B5EF4-FFF2-40B4-BE49-F238E27FC236}">
                <a16:creationId xmlns:a16="http://schemas.microsoft.com/office/drawing/2014/main" id="{4B301E72-C4E7-6FA8-4348-7EB8242B2AB7}"/>
              </a:ext>
            </a:extLst>
          </p:cNvPr>
          <p:cNvCxnSpPr>
            <a:cxnSpLocks/>
            <a:endCxn id="3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Ellipse 375">
            <a:extLst>
              <a:ext uri="{FF2B5EF4-FFF2-40B4-BE49-F238E27FC236}">
                <a16:creationId xmlns:a16="http://schemas.microsoft.com/office/drawing/2014/main" id="{14EA0CB6-223C-C6D8-3B61-1767CA2FB49F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77" name="Ellipse 376">
            <a:extLst>
              <a:ext uri="{FF2B5EF4-FFF2-40B4-BE49-F238E27FC236}">
                <a16:creationId xmlns:a16="http://schemas.microsoft.com/office/drawing/2014/main" id="{200B49AD-413B-067B-4934-E80E725D508D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8" name="Ellipse 377">
            <a:extLst>
              <a:ext uri="{FF2B5EF4-FFF2-40B4-BE49-F238E27FC236}">
                <a16:creationId xmlns:a16="http://schemas.microsoft.com/office/drawing/2014/main" id="{73632E5D-1E6F-EB1B-2ABC-842FB5E8CA28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B26549F0-5C82-BFF1-9DFB-AE887B777B6E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0" name="Ellipse 379">
            <a:extLst>
              <a:ext uri="{FF2B5EF4-FFF2-40B4-BE49-F238E27FC236}">
                <a16:creationId xmlns:a16="http://schemas.microsoft.com/office/drawing/2014/main" id="{2ABDC68E-6679-DFEC-4DBB-E38624265FF4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Ellipse 382">
            <a:extLst>
              <a:ext uri="{FF2B5EF4-FFF2-40B4-BE49-F238E27FC236}">
                <a16:creationId xmlns:a16="http://schemas.microsoft.com/office/drawing/2014/main" id="{2AA9BEAE-B3B5-6D8F-B78B-A1E792F28545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4" name="Ellipse 383">
            <a:extLst>
              <a:ext uri="{FF2B5EF4-FFF2-40B4-BE49-F238E27FC236}">
                <a16:creationId xmlns:a16="http://schemas.microsoft.com/office/drawing/2014/main" id="{54F11858-A77A-296E-B04C-E0F06979ABD5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85" name="Ellipse 384">
            <a:extLst>
              <a:ext uri="{FF2B5EF4-FFF2-40B4-BE49-F238E27FC236}">
                <a16:creationId xmlns:a16="http://schemas.microsoft.com/office/drawing/2014/main" id="{55AD2223-9A9E-3358-9BCC-44BBC834A6CD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DFA369E8-1F7D-BACE-A962-7B1D84736EB8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387" name="Ellipse 386">
            <a:extLst>
              <a:ext uri="{FF2B5EF4-FFF2-40B4-BE49-F238E27FC236}">
                <a16:creationId xmlns:a16="http://schemas.microsoft.com/office/drawing/2014/main" id="{2F8602B6-7572-FE5B-64DB-8456491CEB39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60002057-E568-A5B6-0F25-00D86CCA1E3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BD2054FC-39F3-AC06-0119-69262BD7E22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AB29343A-78CA-674D-CDC9-A54B4B370E9D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C86E0C92-D7BC-F818-2B5B-D80CAB21DB2F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2A2CBE8B-32CE-E866-8FCF-7237844ACD01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5D6A6785-7CDF-9119-13F3-B8F06982EE78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E5630DC6-75E1-D918-B551-7AD6991D996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46611825-041B-C092-1BB8-20BE56D04E17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662BADFF-EF78-0E97-8FB0-A09E7870E035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52D20609-65EB-D424-7471-82807223CA0E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AAAA5D82-A546-125C-4DBE-22C3B23AC89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99" name="Connecteur droit 398">
            <a:extLst>
              <a:ext uri="{FF2B5EF4-FFF2-40B4-BE49-F238E27FC236}">
                <a16:creationId xmlns:a16="http://schemas.microsoft.com/office/drawing/2014/main" id="{F91299DC-37BF-07FA-7CF5-0EE3836F34B9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Ellipse 399">
            <a:extLst>
              <a:ext uri="{FF2B5EF4-FFF2-40B4-BE49-F238E27FC236}">
                <a16:creationId xmlns:a16="http://schemas.microsoft.com/office/drawing/2014/main" id="{3BB82B4B-0287-27F5-4535-8CB14E86310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401" name="Connecteur droit 400">
            <a:extLst>
              <a:ext uri="{FF2B5EF4-FFF2-40B4-BE49-F238E27FC236}">
                <a16:creationId xmlns:a16="http://schemas.microsoft.com/office/drawing/2014/main" id="{CC5004E3-E5BF-ED4C-FE83-909C1EC9716F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necteur droit 401">
            <a:extLst>
              <a:ext uri="{FF2B5EF4-FFF2-40B4-BE49-F238E27FC236}">
                <a16:creationId xmlns:a16="http://schemas.microsoft.com/office/drawing/2014/main" id="{FA2AA764-0E27-85BB-96B7-8F73C2917D5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Ellipse 402">
            <a:extLst>
              <a:ext uri="{FF2B5EF4-FFF2-40B4-BE49-F238E27FC236}">
                <a16:creationId xmlns:a16="http://schemas.microsoft.com/office/drawing/2014/main" id="{6AAA41BD-C93B-066F-A194-6AC01FF10323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04" name="Ellipse 403">
            <a:extLst>
              <a:ext uri="{FF2B5EF4-FFF2-40B4-BE49-F238E27FC236}">
                <a16:creationId xmlns:a16="http://schemas.microsoft.com/office/drawing/2014/main" id="{AB308749-247B-B8D8-FD05-6792A554A90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5" name="Ellipse 404">
            <a:extLst>
              <a:ext uri="{FF2B5EF4-FFF2-40B4-BE49-F238E27FC236}">
                <a16:creationId xmlns:a16="http://schemas.microsoft.com/office/drawing/2014/main" id="{A7EA8ABC-482C-D8C2-30C4-C1DC5BA08435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6" name="Ellipse 405">
            <a:extLst>
              <a:ext uri="{FF2B5EF4-FFF2-40B4-BE49-F238E27FC236}">
                <a16:creationId xmlns:a16="http://schemas.microsoft.com/office/drawing/2014/main" id="{56916269-11BF-2DE2-668B-D4B2A8B1F0DE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Ellipse 406">
            <a:extLst>
              <a:ext uri="{FF2B5EF4-FFF2-40B4-BE49-F238E27FC236}">
                <a16:creationId xmlns:a16="http://schemas.microsoft.com/office/drawing/2014/main" id="{0A0C0642-3262-16FB-2AFD-461E77A5E621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0D6FA9AC-A55B-BC22-84B0-CFE31E687753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3677D792-E09E-6E87-9538-6BFF9C8BE853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10" name="Ellipse 409">
            <a:extLst>
              <a:ext uri="{FF2B5EF4-FFF2-40B4-BE49-F238E27FC236}">
                <a16:creationId xmlns:a16="http://schemas.microsoft.com/office/drawing/2014/main" id="{39BE78F8-CC28-7A3A-3945-F5C065D8744C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1" name="Ellipse 410">
            <a:extLst>
              <a:ext uri="{FF2B5EF4-FFF2-40B4-BE49-F238E27FC236}">
                <a16:creationId xmlns:a16="http://schemas.microsoft.com/office/drawing/2014/main" id="{0FDEED29-C66D-BA30-48A1-2FB2CB9EE7ED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F0FD52F5-5A15-1078-80C7-35CE2AE16EA3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14" name="Ellipse 413">
            <a:extLst>
              <a:ext uri="{FF2B5EF4-FFF2-40B4-BE49-F238E27FC236}">
                <a16:creationId xmlns:a16="http://schemas.microsoft.com/office/drawing/2014/main" id="{7BA1CEB9-0AAD-BC54-3728-D413639D8B6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2A4775BF-8F88-7841-85A9-FB762CC33EAD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" name="Ellipse 415">
            <a:extLst>
              <a:ext uri="{FF2B5EF4-FFF2-40B4-BE49-F238E27FC236}">
                <a16:creationId xmlns:a16="http://schemas.microsoft.com/office/drawing/2014/main" id="{1A1D0233-A2EC-F6DF-31BB-9771326E43AD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" name="Ellipse 416">
            <a:extLst>
              <a:ext uri="{FF2B5EF4-FFF2-40B4-BE49-F238E27FC236}">
                <a16:creationId xmlns:a16="http://schemas.microsoft.com/office/drawing/2014/main" id="{76124831-6021-67AE-C0FC-567A60F1F1E9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" name="Ellipse 417">
            <a:extLst>
              <a:ext uri="{FF2B5EF4-FFF2-40B4-BE49-F238E27FC236}">
                <a16:creationId xmlns:a16="http://schemas.microsoft.com/office/drawing/2014/main" id="{627ECC07-272E-88D6-7FF4-2ACA8CBBDC8D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" name="Ellipse 419">
            <a:extLst>
              <a:ext uri="{FF2B5EF4-FFF2-40B4-BE49-F238E27FC236}">
                <a16:creationId xmlns:a16="http://schemas.microsoft.com/office/drawing/2014/main" id="{7C11334F-2830-6992-B625-D84300125129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1" name="Ellipse 420">
            <a:extLst>
              <a:ext uri="{FF2B5EF4-FFF2-40B4-BE49-F238E27FC236}">
                <a16:creationId xmlns:a16="http://schemas.microsoft.com/office/drawing/2014/main" id="{1F141257-FBD8-2485-9DA7-8A15B87E14DA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2" name="Ellipse 421">
            <a:extLst>
              <a:ext uri="{FF2B5EF4-FFF2-40B4-BE49-F238E27FC236}">
                <a16:creationId xmlns:a16="http://schemas.microsoft.com/office/drawing/2014/main" id="{A9066E14-5D25-D3B4-CB66-491707C2C17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3" name="Ellipse 422">
            <a:extLst>
              <a:ext uri="{FF2B5EF4-FFF2-40B4-BE49-F238E27FC236}">
                <a16:creationId xmlns:a16="http://schemas.microsoft.com/office/drawing/2014/main" id="{FC1F032A-A8E2-E82B-7EC5-ECA6DD9ED1E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8C6E4645-FCEB-338F-8FB2-EABD81DA44E7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F79D17AC-5D81-AB3B-5090-E7BEB47BE8FD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26" name="Rectangle 1">
            <a:extLst>
              <a:ext uri="{FF2B5EF4-FFF2-40B4-BE49-F238E27FC236}">
                <a16:creationId xmlns:a16="http://schemas.microsoft.com/office/drawing/2014/main" id="{D2D99D6C-6085-177D-5649-9E9733E87324}"/>
              </a:ext>
            </a:extLst>
          </p:cNvPr>
          <p:cNvSpPr/>
          <p:nvPr/>
        </p:nvSpPr>
        <p:spPr>
          <a:xfrm>
            <a:off x="5086888" y="95645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1831-1841</a:t>
            </a:r>
            <a:endParaRPr lang="fr-FR" b="1" spc="-1" dirty="0">
              <a:latin typeface="Arial"/>
            </a:endParaRP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2E00C918-39E9-321F-0ACE-3F1223A472CC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181AAFEF-6780-EE0C-C9E4-5E3F555009D7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66938927-8341-A031-3E2A-799158BE863B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81DF5609-ECA6-BC78-3755-8EEE73CCAE43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41E8F842-FAA7-0006-299F-49A2EDD3ED31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67387655-099F-7256-A78D-1674D584E156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697F9FD8-9D9A-FD0E-1BD7-37F22F45F79F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2BAE9CAF-FC14-E7CA-523F-1D753B9CD42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36" name="Ellipse 435">
            <a:extLst>
              <a:ext uri="{FF2B5EF4-FFF2-40B4-BE49-F238E27FC236}">
                <a16:creationId xmlns:a16="http://schemas.microsoft.com/office/drawing/2014/main" id="{F1B6E8F3-3BCC-12E2-4D44-ECFEF8305D36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37" name="Ellipse 436">
            <a:extLst>
              <a:ext uri="{FF2B5EF4-FFF2-40B4-BE49-F238E27FC236}">
                <a16:creationId xmlns:a16="http://schemas.microsoft.com/office/drawing/2014/main" id="{A395D356-5106-D2E3-5CE4-1B5EADBF1BC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8" name="Ellipse 437">
            <a:extLst>
              <a:ext uri="{FF2B5EF4-FFF2-40B4-BE49-F238E27FC236}">
                <a16:creationId xmlns:a16="http://schemas.microsoft.com/office/drawing/2014/main" id="{5CE26EE8-5E55-42D3-1DBF-7F4E1A44523D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39" name="Rectangle 438">
            <a:extLst>
              <a:ext uri="{FF2B5EF4-FFF2-40B4-BE49-F238E27FC236}">
                <a16:creationId xmlns:a16="http://schemas.microsoft.com/office/drawing/2014/main" id="{E56D9C65-8584-2BD4-71C9-BDE5D0E1F2C6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40" name="Ellipse 439">
            <a:extLst>
              <a:ext uri="{FF2B5EF4-FFF2-40B4-BE49-F238E27FC236}">
                <a16:creationId xmlns:a16="http://schemas.microsoft.com/office/drawing/2014/main" id="{D9A2C89F-4D13-77A6-5894-8EB5C802DD76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42" name="Ellipse 441">
            <a:extLst>
              <a:ext uri="{FF2B5EF4-FFF2-40B4-BE49-F238E27FC236}">
                <a16:creationId xmlns:a16="http://schemas.microsoft.com/office/drawing/2014/main" id="{D9391D47-A9D4-6243-8776-02CC6E610DF1}"/>
              </a:ext>
            </a:extLst>
          </p:cNvPr>
          <p:cNvSpPr/>
          <p:nvPr/>
        </p:nvSpPr>
        <p:spPr>
          <a:xfrm>
            <a:off x="6689742" y="2380089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59DC368F-7B1E-59D5-06A7-BDA437EA1222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444" name="Ellipse 443">
            <a:extLst>
              <a:ext uri="{FF2B5EF4-FFF2-40B4-BE49-F238E27FC236}">
                <a16:creationId xmlns:a16="http://schemas.microsoft.com/office/drawing/2014/main" id="{1D560BBB-C04A-4D43-7F15-A0F692594A0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5" name="Ellipse 444">
            <a:extLst>
              <a:ext uri="{FF2B5EF4-FFF2-40B4-BE49-F238E27FC236}">
                <a16:creationId xmlns:a16="http://schemas.microsoft.com/office/drawing/2014/main" id="{2A7C5B54-7239-B9F5-C77D-5758CE19F6F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6" name="Ellipse 445">
            <a:extLst>
              <a:ext uri="{FF2B5EF4-FFF2-40B4-BE49-F238E27FC236}">
                <a16:creationId xmlns:a16="http://schemas.microsoft.com/office/drawing/2014/main" id="{3C11B3D3-78EE-A700-5B25-B77D1F6D3E0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47" name="Ellipse 446">
            <a:extLst>
              <a:ext uri="{FF2B5EF4-FFF2-40B4-BE49-F238E27FC236}">
                <a16:creationId xmlns:a16="http://schemas.microsoft.com/office/drawing/2014/main" id="{90258F25-D012-1031-61D9-310FBB1F0733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9C1FACF5-DD5E-70DE-EA60-DAA9969B304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449" name="Ellipse 448">
            <a:extLst>
              <a:ext uri="{FF2B5EF4-FFF2-40B4-BE49-F238E27FC236}">
                <a16:creationId xmlns:a16="http://schemas.microsoft.com/office/drawing/2014/main" id="{959D75E3-50E9-5086-0142-C64A2490DB80}"/>
              </a:ext>
            </a:extLst>
          </p:cNvPr>
          <p:cNvSpPr/>
          <p:nvPr/>
        </p:nvSpPr>
        <p:spPr>
          <a:xfrm>
            <a:off x="7149690" y="213051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53" name="Connecteur droit 452">
            <a:extLst>
              <a:ext uri="{FF2B5EF4-FFF2-40B4-BE49-F238E27FC236}">
                <a16:creationId xmlns:a16="http://schemas.microsoft.com/office/drawing/2014/main" id="{C2D2070B-8E9F-5166-CD53-2883043CDC68}"/>
              </a:ext>
            </a:extLst>
          </p:cNvPr>
          <p:cNvCxnSpPr>
            <a:cxnSpLocks/>
          </p:cNvCxnSpPr>
          <p:nvPr/>
        </p:nvCxnSpPr>
        <p:spPr>
          <a:xfrm flipV="1">
            <a:off x="6993738" y="2892226"/>
            <a:ext cx="535584" cy="21138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Connecteur droit avec flèche 455">
            <a:extLst>
              <a:ext uri="{FF2B5EF4-FFF2-40B4-BE49-F238E27FC236}">
                <a16:creationId xmlns:a16="http://schemas.microsoft.com/office/drawing/2014/main" id="{D464241A-F4E6-54FC-4EE1-940FFAAF227D}"/>
              </a:ext>
            </a:extLst>
          </p:cNvPr>
          <p:cNvCxnSpPr>
            <a:cxnSpLocks/>
            <a:endCxn id="449" idx="5"/>
          </p:cNvCxnSpPr>
          <p:nvPr/>
        </p:nvCxnSpPr>
        <p:spPr>
          <a:xfrm flipH="1" flipV="1">
            <a:off x="7384893" y="2347087"/>
            <a:ext cx="70761" cy="35299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9" name="Ellipse 458">
            <a:extLst>
              <a:ext uri="{FF2B5EF4-FFF2-40B4-BE49-F238E27FC236}">
                <a16:creationId xmlns:a16="http://schemas.microsoft.com/office/drawing/2014/main" id="{7CB4187C-24E9-6B02-1AF7-FF72AA16823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60" name="Ellipse 459">
            <a:extLst>
              <a:ext uri="{FF2B5EF4-FFF2-40B4-BE49-F238E27FC236}">
                <a16:creationId xmlns:a16="http://schemas.microsoft.com/office/drawing/2014/main" id="{035F36EA-1C13-A296-2A93-AE103881F6C4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1" name="Rectangle 460">
            <a:extLst>
              <a:ext uri="{FF2B5EF4-FFF2-40B4-BE49-F238E27FC236}">
                <a16:creationId xmlns:a16="http://schemas.microsoft.com/office/drawing/2014/main" id="{BA1CF992-47C9-C568-4D4E-866B961FC7B4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462" name="Ellipse 461">
            <a:extLst>
              <a:ext uri="{FF2B5EF4-FFF2-40B4-BE49-F238E27FC236}">
                <a16:creationId xmlns:a16="http://schemas.microsoft.com/office/drawing/2014/main" id="{075F48E4-9E61-C3FC-EC6D-D99C362CC39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132E614-0571-F8F5-D08B-E40912090784}"/>
              </a:ext>
            </a:extLst>
          </p:cNvPr>
          <p:cNvCxnSpPr>
            <a:cxnSpLocks/>
            <a:endCxn id="412" idx="7"/>
          </p:cNvCxnSpPr>
          <p:nvPr/>
        </p:nvCxnSpPr>
        <p:spPr>
          <a:xfrm flipH="1">
            <a:off x="5644961" y="742250"/>
            <a:ext cx="685237" cy="809443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A00F54CA-3B03-6BE8-F297-3BAE0E4A0C3B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41418-8369-6C1E-2F0A-83BDE3A80473}"/>
              </a:ext>
            </a:extLst>
          </p:cNvPr>
          <p:cNvSpPr/>
          <p:nvPr/>
        </p:nvSpPr>
        <p:spPr>
          <a:xfrm>
            <a:off x="65964" y="102789"/>
            <a:ext cx="4941039" cy="64786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a) 1841 : En Egypte…</a:t>
            </a:r>
          </a:p>
          <a:p>
            <a:r>
              <a:rPr lang="fr-FR" sz="1600" dirty="0"/>
              <a:t>Mehmet Ali renonce à la Crète, la Syrie et l’Arabie</a:t>
            </a:r>
          </a:p>
          <a:p>
            <a:r>
              <a:rPr lang="fr-FR" sz="1600" dirty="0"/>
              <a:t>NB : Pour cette dernière, soulagement britannique…</a:t>
            </a:r>
          </a:p>
          <a:p>
            <a:r>
              <a:rPr lang="fr-FR" sz="1600" dirty="0"/>
              <a:t>*En échange, il obtient l’Egypte à titre héréditaire</a:t>
            </a:r>
            <a:r>
              <a:rPr lang="fr-FR" sz="1500" dirty="0"/>
              <a:t> </a:t>
            </a:r>
          </a:p>
          <a:p>
            <a:r>
              <a:rPr lang="fr-FR" sz="1500" u="sng" dirty="0"/>
              <a:t>A suivre</a:t>
            </a:r>
            <a:r>
              <a:rPr lang="fr-FR" sz="15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b) 1841 : Pour l’Empire ottoman…</a:t>
            </a:r>
          </a:p>
          <a:p>
            <a:r>
              <a:rPr lang="fr-FR" sz="1600" dirty="0"/>
              <a:t>Il retrouve le contrôle militaire des Détroits</a:t>
            </a:r>
          </a:p>
          <a:p>
            <a:r>
              <a:rPr lang="fr-FR" sz="1600" dirty="0"/>
              <a:t>Conséquence : La Russie contrôle </a:t>
            </a:r>
            <a:r>
              <a:rPr lang="fr-FR" sz="1600" u="sng" dirty="0"/>
              <a:t>seulement</a:t>
            </a:r>
            <a:r>
              <a:rPr lang="fr-FR" sz="1600" dirty="0"/>
              <a:t> la mer Noire</a:t>
            </a:r>
          </a:p>
          <a:p>
            <a:r>
              <a:rPr lang="fr-FR" sz="1600" dirty="0"/>
              <a:t>Et la GB contrôle la Méditerranée</a:t>
            </a:r>
          </a:p>
          <a:p>
            <a:endParaRPr lang="fr-FR" sz="1600" dirty="0"/>
          </a:p>
          <a:p>
            <a:r>
              <a:rPr lang="fr-FR" sz="1600" dirty="0"/>
              <a:t>c) La GB, selon le désir de Pitt le Jeune en 1791</a:t>
            </a:r>
          </a:p>
          <a:p>
            <a:r>
              <a:rPr lang="fr-FR" sz="1600" u="sng" dirty="0"/>
              <a:t>Devient le principal protecteur de l’Empire ottoman</a:t>
            </a:r>
          </a:p>
          <a:p>
            <a:r>
              <a:rPr lang="fr-FR" sz="1600" dirty="0"/>
              <a:t>Et celui-ci menacé par la Russie, une Egypte autonome est finalement préférable </a:t>
            </a:r>
            <a:r>
              <a:rPr lang="fr-FR" sz="1600" u="sng" dirty="0"/>
              <a:t>pour le contrôle de </a:t>
            </a:r>
            <a:r>
              <a:rPr lang="fr-FR" sz="1600" i="1" u="sng" dirty="0"/>
              <a:t>l’Overland Route</a:t>
            </a:r>
            <a:r>
              <a:rPr lang="fr-FR" sz="1600" u="sng" dirty="0"/>
              <a:t> vers l’Inde, dont l’usage s’accroit</a:t>
            </a:r>
            <a:r>
              <a:rPr lang="fr-FR" sz="1600" dirty="0"/>
              <a:t> , A suivre…</a:t>
            </a:r>
            <a:endParaRPr lang="fr-FR" sz="1600" u="sng" dirty="0"/>
          </a:p>
          <a:p>
            <a:endParaRPr lang="fr-FR" sz="1600" dirty="0"/>
          </a:p>
          <a:p>
            <a:r>
              <a:rPr lang="fr-FR" sz="1600" dirty="0"/>
              <a:t>d) Pour la France…</a:t>
            </a:r>
          </a:p>
          <a:p>
            <a:r>
              <a:rPr lang="fr-FR" sz="1600" dirty="0"/>
              <a:t>*Sa présence en Egypte se renforce</a:t>
            </a:r>
          </a:p>
          <a:p>
            <a:r>
              <a:rPr lang="fr-FR" sz="1600" dirty="0"/>
              <a:t>Dans l’administration et avec ses écoles, dans la société</a:t>
            </a:r>
          </a:p>
          <a:p>
            <a:r>
              <a:rPr lang="fr-FR" sz="1600" dirty="0"/>
              <a:t>Les </a:t>
            </a:r>
            <a:r>
              <a:rPr lang="fr-FR" sz="1600" i="1" dirty="0"/>
              <a:t>Levantins</a:t>
            </a:r>
            <a:r>
              <a:rPr lang="fr-FR" sz="1600" dirty="0"/>
              <a:t> francophones ; </a:t>
            </a:r>
            <a:r>
              <a:rPr lang="fr-FR" sz="1600" u="sng" dirty="0"/>
              <a:t>A suivre…</a:t>
            </a:r>
          </a:p>
          <a:p>
            <a:endParaRPr lang="fr-FR" sz="1600" dirty="0"/>
          </a:p>
          <a:p>
            <a:r>
              <a:rPr lang="fr-FR" sz="1600" dirty="0"/>
              <a:t>NB : De plus : 1840-47</a:t>
            </a:r>
          </a:p>
          <a:p>
            <a:r>
              <a:rPr lang="fr-FR" sz="1600" dirty="0"/>
              <a:t>Dans le même temps, après les ports (1830)</a:t>
            </a:r>
          </a:p>
          <a:p>
            <a:r>
              <a:rPr lang="fr-FR" sz="1600" dirty="0"/>
              <a:t>Conquête française de l’Algérie ottomane</a:t>
            </a:r>
          </a:p>
          <a:p>
            <a:r>
              <a:rPr lang="fr-FR" sz="1600" dirty="0"/>
              <a:t>Malgré la résistance de l’émir </a:t>
            </a:r>
            <a:r>
              <a:rPr lang="fr-FR" sz="1600" dirty="0" err="1"/>
              <a:t>Abd</a:t>
            </a:r>
            <a:r>
              <a:rPr lang="fr-FR" sz="1600" dirty="0"/>
              <a:t> el-Kader ; </a:t>
            </a:r>
            <a:r>
              <a:rPr lang="fr-FR" sz="1600" u="sng" dirty="0"/>
              <a:t>A suivre…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B9E45A-B3AB-83C6-C53C-567829E04F55}"/>
              </a:ext>
            </a:extLst>
          </p:cNvPr>
          <p:cNvSpPr/>
          <p:nvPr/>
        </p:nvSpPr>
        <p:spPr>
          <a:xfrm>
            <a:off x="5303578" y="5546088"/>
            <a:ext cx="6644581" cy="11387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*1827-1841 : En Méditerranée orientale, après 14 ans de conflit</a:t>
            </a:r>
          </a:p>
          <a:p>
            <a:r>
              <a:rPr lang="fr-FR" sz="1700" dirty="0"/>
              <a:t>La Question d’Orient en suspens ; </a:t>
            </a:r>
            <a:r>
              <a:rPr lang="fr-FR" sz="1700" u="sng" dirty="0"/>
              <a:t>Et dans le même temps</a:t>
            </a:r>
          </a:p>
          <a:p>
            <a:endParaRPr lang="fr-FR" sz="1700" dirty="0"/>
          </a:p>
          <a:p>
            <a:r>
              <a:rPr lang="fr-FR" sz="1700" dirty="0"/>
              <a:t>*1828-42 : En Asie, relance du Grand Jeu ; En commençant par la Perse…</a:t>
            </a:r>
          </a:p>
        </p:txBody>
      </p:sp>
    </p:spTree>
    <p:extLst>
      <p:ext uri="{BB962C8B-B14F-4D97-AF65-F5344CB8AC3E}">
        <p14:creationId xmlns:p14="http://schemas.microsoft.com/office/powerpoint/2010/main" val="3937596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205E2-6501-6724-2CB9-571B478F1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62D012-A43F-9F8E-64A5-4CAA01D1B2F3}"/>
              </a:ext>
            </a:extLst>
          </p:cNvPr>
          <p:cNvSpPr/>
          <p:nvPr/>
        </p:nvSpPr>
        <p:spPr>
          <a:xfrm>
            <a:off x="82018" y="110609"/>
            <a:ext cx="4817421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*Rappels…</a:t>
            </a:r>
          </a:p>
          <a:p>
            <a:endParaRPr lang="fr-FR" sz="1600" dirty="0"/>
          </a:p>
          <a:p>
            <a:r>
              <a:rPr lang="fr-FR" sz="1600" dirty="0"/>
              <a:t>*1801-13-28 : La victoire russe contre la Perse est totale Les Russes ont conquis l’ensemble du Caucase</a:t>
            </a:r>
          </a:p>
          <a:p>
            <a:r>
              <a:rPr lang="fr-FR" sz="1600" dirty="0"/>
              <a:t>Et même au-delà jusqu’à l’Araxe, avec les annexions</a:t>
            </a:r>
          </a:p>
          <a:p>
            <a:r>
              <a:rPr lang="fr-FR" sz="1600" dirty="0"/>
              <a:t>Du nord de l’Azerbaïdjan et de l’Arménie d’Erevan</a:t>
            </a:r>
          </a:p>
          <a:p>
            <a:endParaRPr lang="fr-FR" sz="1700" dirty="0"/>
          </a:p>
          <a:p>
            <a:r>
              <a:rPr lang="fr-FR" sz="1600" dirty="0"/>
              <a:t>*1828</a:t>
            </a:r>
          </a:p>
          <a:p>
            <a:r>
              <a:rPr lang="fr-FR" sz="1600" dirty="0"/>
              <a:t>Seuls les peuples montagnards de </a:t>
            </a:r>
            <a:r>
              <a:rPr lang="fr-FR" sz="1600" dirty="0" err="1"/>
              <a:t>Ciscaucasie</a:t>
            </a:r>
            <a:r>
              <a:rPr lang="fr-FR" sz="1600" dirty="0"/>
              <a:t> résistent</a:t>
            </a:r>
          </a:p>
          <a:p>
            <a:r>
              <a:rPr lang="fr-FR" sz="1600" dirty="0"/>
              <a:t>- Tcherkesses, </a:t>
            </a:r>
            <a:r>
              <a:rPr lang="fr-FR" sz="1600" i="1" dirty="0"/>
              <a:t>Circassiens</a:t>
            </a:r>
            <a:r>
              <a:rPr lang="fr-FR" sz="1600" dirty="0"/>
              <a:t>, à l’ouest</a:t>
            </a:r>
          </a:p>
          <a:p>
            <a:r>
              <a:rPr lang="fr-FR" sz="1600" dirty="0"/>
              <a:t>- Avars et Tchétchènes à l’est autour de l’imam </a:t>
            </a:r>
            <a:r>
              <a:rPr lang="fr-FR" sz="1600" dirty="0" err="1"/>
              <a:t>Chamyl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*1834-36 : A Constantinople ; </a:t>
            </a:r>
            <a:r>
              <a:rPr lang="fr-FR" sz="1500" dirty="0"/>
              <a:t>Malgré les efforts</a:t>
            </a:r>
          </a:p>
          <a:p>
            <a:r>
              <a:rPr lang="fr-FR" sz="1500" dirty="0"/>
              <a:t>Du diplomate pro-circassien et </a:t>
            </a:r>
            <a:r>
              <a:rPr lang="fr-FR" sz="1500" dirty="0" err="1"/>
              <a:t>anti-russe</a:t>
            </a:r>
            <a:r>
              <a:rPr lang="fr-FR" sz="1500" dirty="0"/>
              <a:t> </a:t>
            </a:r>
            <a:r>
              <a:rPr lang="fr-FR" sz="1500" u="sng" dirty="0"/>
              <a:t>David Urquhart</a:t>
            </a:r>
          </a:p>
          <a:p>
            <a:r>
              <a:rPr lang="fr-FR" sz="1600" dirty="0"/>
              <a:t>Les Britanniques reconnaissent aux Russes</a:t>
            </a:r>
          </a:p>
          <a:p>
            <a:r>
              <a:rPr lang="fr-FR" sz="1600" dirty="0"/>
              <a:t>Le droit de les conquérir</a:t>
            </a:r>
          </a:p>
          <a:p>
            <a:r>
              <a:rPr lang="fr-FR" sz="1600" dirty="0"/>
              <a:t>Et de ce fait, ils renoncent à défendre le Caucase</a:t>
            </a:r>
          </a:p>
          <a:p>
            <a:r>
              <a:rPr lang="fr-FR" sz="1600" u="sng" dirty="0"/>
              <a:t>A suivre…</a:t>
            </a:r>
          </a:p>
          <a:p>
            <a:endParaRPr lang="fr-FR" sz="1600" dirty="0"/>
          </a:p>
          <a:p>
            <a:r>
              <a:rPr lang="fr-FR" sz="1600" dirty="0"/>
              <a:t>*Et en Perse même…</a:t>
            </a:r>
            <a:endParaRPr lang="fr-FR" sz="1700" dirty="0"/>
          </a:p>
        </p:txBody>
      </p:sp>
      <p:pic>
        <p:nvPicPr>
          <p:cNvPr id="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5020418-CE4A-3D26-AA9D-E3DE3536A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E815F61-55C6-A555-BACB-CC31AAC64C34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7E37A5C-7177-3038-CB80-C51D0AF8C14D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A0F6CC-5FD1-9B3B-28E9-3F4F1416BED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4E6FB88-B107-A1A9-67BC-21E38554EB95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A7D372-B347-8306-293F-BB7AAC64FA65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E28EB1-449F-FAF0-0B17-684F5B04F22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7A1FE3F-32C1-75C8-E2BD-5C26C0257565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0EEED2F-2FC0-E400-3212-EA665CD71B4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C23D75A-9442-8BA1-7362-D6224BB2BFE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524252E-957F-C342-3818-55A8033606E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0486674-C881-4BD3-A70A-448D6F5F134E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D32915-D1AD-2DF0-B079-61C5CB98217E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AE7AAF0-4CE6-E9DF-59C1-9AAE56C2F863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2349EB-B096-E776-7EF2-4B65D2F2502F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C2C0D24-3A24-F86B-2229-81843AA5490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85F6C5B-7142-F256-4511-A73A2AE0D2B7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061333E-FA60-059E-1237-54EDB48ED188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963C4C-6289-0614-0E74-0C0D43DBC4E6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50CB3B5-EB6D-AE70-FEB7-38DF76B7038F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FC1E8D5-4598-108F-3C91-EB6685B686C1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FC77D7D-D6C1-682F-C68D-13EF2EED834A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F77C6CA-77CC-CD10-A57E-C68C55C5236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1F30B877-B60C-BF73-AB2A-E69E163E7CE5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64C54A0B-D621-6E78-0B19-C2ABC0719F15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480A7C0-BFE0-F909-786C-B965F4FC019F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89EB341-94B3-4382-DBA3-8982CD79DFF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56F59D2-979E-7789-63AF-FE19379E9C52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C8B9110-7334-E4D2-1197-9AAA702F8F01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22A1DE3-13D9-3BE9-7FE9-4EE44F4792E4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D1C76CD-31CE-8FA4-A9CB-DE14CB0E3331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83A556A7-B255-FAD6-1E15-20F1777378FC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C6421546-0259-52D4-7186-F812991061D2}"/>
              </a:ext>
            </a:extLst>
          </p:cNvPr>
          <p:cNvCxnSpPr>
            <a:cxnSpLocks/>
            <a:endCxn id="38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06F9A9CA-A5EB-6542-98C2-07B1BE58BEB9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821C0E8-FA1D-81D4-3988-1BC7EDCA71FE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A1ADEC48-BC39-9049-C4FC-D7D6464CF377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B28F7B1-037A-C618-3223-B804526786F8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0061655B-0F63-FE8D-A040-091CB3B05203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8610B0A-1F9A-5A09-0054-7DAA03031582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BF8C001E-6EC7-1F79-D68D-68B81B8083C5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98FB692-E0F3-E96B-F22F-00481457AB0D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75C0DE4-F85E-5EAF-458E-DB7A6A761C6B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8229E2D-24E6-28E3-7E52-0FE05867C43E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3A2C830-17EF-F8CB-D188-2FC63EEFF83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609119E-A3A9-46D1-66AF-CE730DC74191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60E4D16-47EE-C4C2-A790-FE61FAEA57E2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BCEB4068-524B-13CB-EA66-A060E3C54B4F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45FE5E2C-5EBD-09D3-B8F1-7317EB65B73B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31D91F5-0344-A57D-8D51-FE8A8CED728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83C7745-A4AA-A5A0-AF0C-AABC18DB3A5D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9C33A7F-8277-91A9-632B-F8CA9AB4187E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2967E570-9211-55A5-453B-2AA1004A276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CDC221-FE42-FAC3-CF78-99FAD6E32D4E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C451DCA-8BDF-9281-F06B-FEBA3C763B28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E2BFB272-9CA7-26CC-6369-C751DA09B1EC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FA296A46-AD01-9433-0D91-C1D35AC868F4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A864610-7B2E-C01D-5908-24C371407A6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11127E91-24D3-14B3-9E9C-B64C5199A3E7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F3B63A4C-CED9-7AFA-FB56-0259CF51802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44AD3A47-F3CD-6B38-B446-223EF37F32A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A391AFC-D8BE-806F-9E4A-E8432FB9888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51DF4D8D-859F-994A-13FD-F3F95B39D79A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FE6E326E-E42A-E11A-2E56-23D8CCACD48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397A1CE-6B69-7EE7-BAB6-D494365F504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22F8163A-DEAD-5117-4200-F75CECE44B81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46C2CF00-F940-8D20-FE35-2094553C716D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B960F178-28D6-3929-7308-10A8A5642D7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2093398B-6370-809A-31B1-92C11EC4CE02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FCC8461C-3635-4E2C-AA88-5AE3D9C5ADD0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AB19206A-AB0A-7179-3AAE-4779D187F307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F9D490D5-8E1C-C236-0D58-0EB6FB740428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BEBB8732-22DE-2283-1E80-6AA94B6ADD17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96AB0021-8AA6-C644-697B-DE46FED043E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E9FF4496-49B7-CDA2-27BD-7862017A7DE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78B0685D-3DB4-1C3B-0FB4-9B1C5D64F2E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378CDFCC-25CA-E9B5-1B8A-D5A98627017D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0E9E2CF-BE6C-8453-F671-1CA13AAE58EB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680740C-72C3-1093-172D-54808F66DE6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AEEF2D6-433C-4124-1129-1E15D324BAE4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0DD1174-B5A2-9A24-F59D-6FCD4FAEF4AC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5441F797-0B0C-7E3A-29C0-CBF7F0BBBF8C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15F85A2-B9FC-4EC6-ED57-664A92E8DF16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D39D6F1-09B4-E159-0292-57A0E36D8F2D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6769D5B-4802-D37E-7519-C195D75AB9C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2D52F56-F7DE-DAC6-141A-8DE1110FB3A7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C0298FD-7DCC-FF3B-B840-654C60C9581E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6C1FC9A-92A2-7634-83F4-24142D375370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34308F6B-1A30-8542-26F7-F0A467BF2E9C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693525C8-DDDD-E362-444E-BD6CE1FA1E99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6CDD07F7-F3D2-EDD9-BCDD-248AB5F08682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A08E255-4C43-227B-AE71-966298155EE5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83D58C0B-A994-320B-E69F-E623F5BF4A9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75E66F99-347E-5E57-52DC-9B78E211D49F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7DFCA61-5746-7FD3-0321-125AC89A4F97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BAB7914C-8B50-E46D-54E4-F1638DAEAA78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A99240BF-F015-B007-96ED-BC40B43772E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87991582-4228-4A8D-65FD-229B3E7EF7A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83008063-7CB1-1E16-17FE-C3E24F3D061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EF98422-9533-3E96-2646-01EA6E2B2BEA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62201EE4-7018-869E-7A7D-1029F05DCA7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E9074EA6-5ADC-DEEA-51A6-124915D49866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EABEA02-D9ED-F4F6-0C40-FC6862BB6634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1C47331B-539A-F71F-1181-A69B9F0D9A16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2ABFE533-4755-A60E-29D2-26CAE08A24A0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Rectangle 1">
            <a:extLst>
              <a:ext uri="{FF2B5EF4-FFF2-40B4-BE49-F238E27FC236}">
                <a16:creationId xmlns:a16="http://schemas.microsoft.com/office/drawing/2014/main" id="{3FB00176-6FEC-8D42-07E9-6D7BCA30242C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1831-1841</a:t>
            </a:r>
            <a:endParaRPr lang="fr-FR" b="1" spc="-1" dirty="0">
              <a:latin typeface="Arial"/>
            </a:endParaRP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E9919D61-DE83-41E8-D65D-FD069954DAE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120433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381E6-E63A-9F1D-AB7A-7D175D0B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3352F3-0BDC-8B00-844B-4A77BF67415D}"/>
              </a:ext>
            </a:extLst>
          </p:cNvPr>
          <p:cNvSpPr/>
          <p:nvPr/>
        </p:nvSpPr>
        <p:spPr>
          <a:xfrm>
            <a:off x="82017" y="110609"/>
            <a:ext cx="4914288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*1828 : Après les défaites persanes, malgré</a:t>
            </a:r>
          </a:p>
          <a:p>
            <a:r>
              <a:rPr lang="fr-FR" sz="1700" dirty="0"/>
              <a:t>Le traité d’alliance défensive de 1814 avec la GB </a:t>
            </a:r>
          </a:p>
          <a:p>
            <a:r>
              <a:rPr lang="fr-FR" sz="1700" dirty="0"/>
              <a:t>Renversement des alliances…</a:t>
            </a:r>
          </a:p>
          <a:p>
            <a:endParaRPr lang="fr-FR" sz="1700" dirty="0"/>
          </a:p>
          <a:p>
            <a:r>
              <a:rPr lang="fr-FR" sz="1700" dirty="0"/>
              <a:t>*1830 : La Perse se tourne vers la Russie</a:t>
            </a:r>
          </a:p>
          <a:p>
            <a:r>
              <a:rPr lang="fr-FR" sz="1700" dirty="0"/>
              <a:t>Réaction britannique…</a:t>
            </a:r>
          </a:p>
          <a:p>
            <a:endParaRPr lang="fr-FR" sz="1700" dirty="0"/>
          </a:p>
          <a:p>
            <a:r>
              <a:rPr lang="fr-FR" sz="1700" dirty="0"/>
              <a:t>*1834 : Après avoir favorisé la montée sur le trône de </a:t>
            </a:r>
            <a:r>
              <a:rPr lang="fr-FR" sz="1700" u="sng" dirty="0"/>
              <a:t>Mohammad Kadjar</a:t>
            </a:r>
            <a:r>
              <a:rPr lang="fr-FR" sz="1700" dirty="0"/>
              <a:t>, la GB du </a:t>
            </a:r>
            <a:r>
              <a:rPr lang="fr-FR" sz="1700" i="1" dirty="0"/>
              <a:t>whig</a:t>
            </a:r>
            <a:r>
              <a:rPr lang="fr-FR" sz="1700" dirty="0"/>
              <a:t> </a:t>
            </a:r>
            <a:r>
              <a:rPr lang="fr-FR" sz="1700" u="sng" dirty="0"/>
              <a:t>Palmerston</a:t>
            </a:r>
            <a:r>
              <a:rPr lang="fr-FR" sz="1700" dirty="0"/>
              <a:t> Renonce à cette aide coûteuse et signe un traité avec la Russie garantissant l’indépendance persane</a:t>
            </a:r>
          </a:p>
          <a:p>
            <a:endParaRPr lang="fr-FR" sz="1700" dirty="0"/>
          </a:p>
          <a:p>
            <a:r>
              <a:rPr lang="fr-FR" sz="1700" dirty="0"/>
              <a:t>*Deux conséquences….</a:t>
            </a:r>
          </a:p>
        </p:txBody>
      </p:sp>
      <p:pic>
        <p:nvPicPr>
          <p:cNvPr id="16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006BCBE6-2BE1-2B07-01DF-FA85915E8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Ellipse 166">
            <a:extLst>
              <a:ext uri="{FF2B5EF4-FFF2-40B4-BE49-F238E27FC236}">
                <a16:creationId xmlns:a16="http://schemas.microsoft.com/office/drawing/2014/main" id="{AB2731C7-2FA5-B4CF-EE57-25A5C4FFD7C1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5806EA65-E165-DED7-410A-58A5F136F9A7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E2BFB7C-196B-5754-0791-523B65A2B169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382A692C-8BDD-44CD-CA05-9F6CAAAE3C4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8C727A18-0783-5520-D76F-95BBE1BD9A3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937300A3-3219-E4C2-BC4B-C55FD355AC9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2A1AF77F-D1EE-6CE5-37D6-79CB573B3A2E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3EA9FC44-6853-16EF-280F-9252A67C01D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2C921D2F-E9BE-4015-A454-91EAD9D133D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73E0B987-4BC5-888F-674F-E056510B012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C30B34F5-49E1-F9C4-2E8B-10E877F1EE8A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2C49FF4D-3617-1091-6287-EDB1346774BA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740F9D19-F870-C321-4465-F6504DB4DD33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F689ADB1-9E14-7E4F-196F-30863F05D431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09DBD8D8-095A-5BB1-F721-6F59617ADA12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CB2A4C7F-2B50-AFE3-1E18-8D6E79B80460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995F8C23-ED92-4E77-6B87-238A4C782863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7EFB45CB-5F72-FFFE-CB55-BFF37819D4D8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85E2E03C-FC33-1BB4-1544-513AD1BD241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318D7F63-BBCB-58F6-4E2E-6C36E12BB64A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id="{589768AC-9051-DFBF-4226-22C01742055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5FCACB1F-8A3E-EF59-F683-BB36D86A39B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id="{08D74FD5-59E9-B9CF-FA99-2E18627BEBE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Ellipse 248">
            <a:extLst>
              <a:ext uri="{FF2B5EF4-FFF2-40B4-BE49-F238E27FC236}">
                <a16:creationId xmlns:a16="http://schemas.microsoft.com/office/drawing/2014/main" id="{8AF445CE-BC97-94CB-74C2-1CF1C8572AF5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EC6038D2-02DC-E3A5-FB9D-D90127DA7F3F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BAD42645-FAC9-B742-9A17-CCD7C5FE46AF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010B44AB-2A5D-2408-71CE-A12DDDDE8AE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97721891-0BCD-108A-77E0-40E744783CB0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B1FF4261-CA9A-679B-4A16-0C68D6F3254E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id="{1CA25BAD-FFDD-20A0-6054-5701DCD9318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Ellipse 255">
            <a:extLst>
              <a:ext uri="{FF2B5EF4-FFF2-40B4-BE49-F238E27FC236}">
                <a16:creationId xmlns:a16="http://schemas.microsoft.com/office/drawing/2014/main" id="{C501A80F-B50B-7F36-83C9-CA30AE576740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57" name="Connecteur droit avec flèche 256">
            <a:extLst>
              <a:ext uri="{FF2B5EF4-FFF2-40B4-BE49-F238E27FC236}">
                <a16:creationId xmlns:a16="http://schemas.microsoft.com/office/drawing/2014/main" id="{6D462D8E-465E-A975-F3CD-E9E0097DB2FB}"/>
              </a:ext>
            </a:extLst>
          </p:cNvPr>
          <p:cNvCxnSpPr>
            <a:cxnSpLocks/>
            <a:endCxn id="25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Ellipse 257">
            <a:extLst>
              <a:ext uri="{FF2B5EF4-FFF2-40B4-BE49-F238E27FC236}">
                <a16:creationId xmlns:a16="http://schemas.microsoft.com/office/drawing/2014/main" id="{8A2072FD-4A26-417F-AD33-7C9FB1FAFA5F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62E3FAAF-B7B5-9C9C-2993-A36440777C2A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6DEBAB1E-BEA7-2653-E3D5-AEC58B92E870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D9AB7251-F1AA-987C-B446-8D05EE15D8BB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0C2A6C1D-ED80-2869-9906-D5B487B6AA9A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50475EA2-139E-973E-F5A9-B18B88E99D61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C273C162-A6DD-D33A-ED97-82B726528475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5" name="Ellipse 264">
            <a:extLst>
              <a:ext uri="{FF2B5EF4-FFF2-40B4-BE49-F238E27FC236}">
                <a16:creationId xmlns:a16="http://schemas.microsoft.com/office/drawing/2014/main" id="{DF122B67-8E0A-60A2-2A6F-DC9EB039BFD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C3ECE232-11A3-613B-79A2-1EA341A6C87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8300F4B3-9839-D630-0A55-9B0BE3AF58A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15A687C3-4218-9EC6-4C92-DD91E3D90DC7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3D5C7103-B294-D5C9-53D0-0001501E6774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93D6A390-F5DB-EA19-C66D-50BF3896BA4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F7C704DF-706E-16D1-7C5E-05447DDEAE4D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456399A5-CE75-A94B-F63C-2B837811F30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7ABFD936-8BF2-EDB8-383C-7F7A7168BD27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79B865F2-10C0-357F-1D3D-1A6D070F917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899021EB-3CB4-9EB0-69E0-656BEEB19078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EFE96BB1-4E8F-E23D-5F5B-273ACB1B8231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7B8E3147-3D58-97B5-E202-0D84738B932E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E6E1004E-74DC-1899-2E5F-CD90B9739457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99071D64-D3CF-86F9-2062-9432884F28D0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C8F713D6-96C6-B737-7092-01E4C0C895B1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id="{D83350A9-7CE4-A21F-E968-CA4EB5DEF8B5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Ellipse 281">
            <a:extLst>
              <a:ext uri="{FF2B5EF4-FFF2-40B4-BE49-F238E27FC236}">
                <a16:creationId xmlns:a16="http://schemas.microsoft.com/office/drawing/2014/main" id="{C32CBAF8-16EC-8765-AB20-9DCE17D09A9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3" name="Connecteur droit 282">
            <a:extLst>
              <a:ext uri="{FF2B5EF4-FFF2-40B4-BE49-F238E27FC236}">
                <a16:creationId xmlns:a16="http://schemas.microsoft.com/office/drawing/2014/main" id="{C1C2E72D-D4BD-A9B1-3CEE-C197459B7060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droit 283">
            <a:extLst>
              <a:ext uri="{FF2B5EF4-FFF2-40B4-BE49-F238E27FC236}">
                <a16:creationId xmlns:a16="http://schemas.microsoft.com/office/drawing/2014/main" id="{DF63D759-6023-ACFC-3233-5DDACAA214DF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Ellipse 284">
            <a:extLst>
              <a:ext uri="{FF2B5EF4-FFF2-40B4-BE49-F238E27FC236}">
                <a16:creationId xmlns:a16="http://schemas.microsoft.com/office/drawing/2014/main" id="{AB59B678-7B7C-665D-4EE6-C615C0540840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E8012734-03B9-6A2E-A0F5-91B4F60FB70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0D2DEACC-DE5F-F498-E565-EA6AD8B10B3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DA1ADAC5-2AB8-1B06-687B-2C4EC0BF7ED2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0EB7ACA9-4E80-91D5-3461-C1315C1F2F79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F98309B6-0D23-78BD-4A97-1D1DCEEB9BB5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8D249647-D87E-2CA8-561B-8DD10A3AB40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9E41404A-9796-B2E2-03BE-07A191B0CB4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FA71A488-53EE-91F4-9A8B-26DA3C47D758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961B7E7B-2BDB-6EBB-3845-3CAE9E0ABC7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F1B0BADC-79A9-0054-28CC-13B57E4C5A6B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5EF54B96-C1BB-CA15-E478-79426C4288E0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660E11F8-7014-101D-9B69-FAAFA9D3A9EC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Ellipse 297">
            <a:extLst>
              <a:ext uri="{FF2B5EF4-FFF2-40B4-BE49-F238E27FC236}">
                <a16:creationId xmlns:a16="http://schemas.microsoft.com/office/drawing/2014/main" id="{0E5B87C6-35BA-8298-4012-46538AEC45B4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CF497C4E-9AA5-28D4-6F37-21D732CC3174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F54ECF52-8C38-2AF2-0974-04648D454649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83FED429-61B8-481F-A4CF-50827E68FB6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3" name="Ellipse 302">
            <a:extLst>
              <a:ext uri="{FF2B5EF4-FFF2-40B4-BE49-F238E27FC236}">
                <a16:creationId xmlns:a16="http://schemas.microsoft.com/office/drawing/2014/main" id="{57F49729-482F-1011-0391-EB5026DD43C0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ECB5CAA5-C684-0A31-14CB-3BBF360DF3D4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0FF5979F-79AE-EDF7-91C0-09461D4541E3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7CCD0D6A-4182-4169-A933-7FB5D2559B40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060E3DC9-6313-B6D1-5DCC-E6F548F7046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F294F3F6-552C-8EA3-688E-3A390E035D97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02438D37-1DAC-D194-7825-9BF335B2173B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FDDA82A0-1A0A-8A52-1807-F1B5CCCBD1F9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8CD14AB1-74C0-A085-850C-8C740F875B70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A9C47BE2-C99C-1519-E660-FDDF05EE3BF4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B49CD13-7985-1DE9-5E4A-F1CFE28301C8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1303AF3C-861B-0312-B706-95D3C549F60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7118D01F-62C6-61F7-02B5-9628496B3398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17" name="Ellipse 316">
            <a:extLst>
              <a:ext uri="{FF2B5EF4-FFF2-40B4-BE49-F238E27FC236}">
                <a16:creationId xmlns:a16="http://schemas.microsoft.com/office/drawing/2014/main" id="{BACA13B5-EBD6-AAC1-0BB1-2CDD6F3ADE6F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18" name="Ellipse 317">
            <a:extLst>
              <a:ext uri="{FF2B5EF4-FFF2-40B4-BE49-F238E27FC236}">
                <a16:creationId xmlns:a16="http://schemas.microsoft.com/office/drawing/2014/main" id="{36E487C8-DE99-E984-AB8E-1288C5D1295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9" name="Ellipse 318">
            <a:extLst>
              <a:ext uri="{FF2B5EF4-FFF2-40B4-BE49-F238E27FC236}">
                <a16:creationId xmlns:a16="http://schemas.microsoft.com/office/drawing/2014/main" id="{FCF1750F-0D21-CD6D-C391-08CFF52C38F2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9A761672-6721-04FF-733C-92417552EB71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21" name="Ellipse 320">
            <a:extLst>
              <a:ext uri="{FF2B5EF4-FFF2-40B4-BE49-F238E27FC236}">
                <a16:creationId xmlns:a16="http://schemas.microsoft.com/office/drawing/2014/main" id="{F3C9CBFA-8E39-6BFF-CEB2-A9A12C226B07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A3A13555-A14E-2187-904B-8EE1630A3FCC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23" name="Ellipse 322">
            <a:extLst>
              <a:ext uri="{FF2B5EF4-FFF2-40B4-BE49-F238E27FC236}">
                <a16:creationId xmlns:a16="http://schemas.microsoft.com/office/drawing/2014/main" id="{B8CCF9A9-FCFA-E8BD-C241-97D74498769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4" name="Ellipse 323">
            <a:extLst>
              <a:ext uri="{FF2B5EF4-FFF2-40B4-BE49-F238E27FC236}">
                <a16:creationId xmlns:a16="http://schemas.microsoft.com/office/drawing/2014/main" id="{25757FED-F8BF-FC9F-AEAE-45C56B5845A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3175F70F-1938-2DFB-DE6C-4C2A41CF1F53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61776665-7DDE-CBFA-C875-A6D6496B296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9CF29C37-EEE2-E979-D516-AFCDBBB51DEA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878BE59B-E330-D3CF-CB91-B17A84A812A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29" name="Ellipse 328">
            <a:extLst>
              <a:ext uri="{FF2B5EF4-FFF2-40B4-BE49-F238E27FC236}">
                <a16:creationId xmlns:a16="http://schemas.microsoft.com/office/drawing/2014/main" id="{74F1B9D8-0B3D-892D-9C84-6D9953E21CF1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0AFE937B-795A-C2D7-D08A-FA0B4612056A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331" name="Ellipse 330">
            <a:extLst>
              <a:ext uri="{FF2B5EF4-FFF2-40B4-BE49-F238E27FC236}">
                <a16:creationId xmlns:a16="http://schemas.microsoft.com/office/drawing/2014/main" id="{9FDB889D-DC36-1965-6353-63FA89FF151B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2" name="Ellipse 331">
            <a:extLst>
              <a:ext uri="{FF2B5EF4-FFF2-40B4-BE49-F238E27FC236}">
                <a16:creationId xmlns:a16="http://schemas.microsoft.com/office/drawing/2014/main" id="{C012FB1C-6640-D53C-41EF-3BDA52D23A54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Rectangle 1">
            <a:extLst>
              <a:ext uri="{FF2B5EF4-FFF2-40B4-BE49-F238E27FC236}">
                <a16:creationId xmlns:a16="http://schemas.microsoft.com/office/drawing/2014/main" id="{25355009-1F97-7694-D1E3-4376B3979689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1831-1841</a:t>
            </a:r>
            <a:endParaRPr lang="fr-FR" b="1" spc="-1" dirty="0">
              <a:latin typeface="Arial"/>
            </a:endParaRPr>
          </a:p>
        </p:txBody>
      </p:sp>
      <p:sp>
        <p:nvSpPr>
          <p:cNvPr id="336" name="Ellipse 335">
            <a:extLst>
              <a:ext uri="{FF2B5EF4-FFF2-40B4-BE49-F238E27FC236}">
                <a16:creationId xmlns:a16="http://schemas.microsoft.com/office/drawing/2014/main" id="{8A206290-8735-A490-F2F8-C4A45CD38191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08034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79D76-EEAA-F7BC-2FC1-35A3431A2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A5858A-6A79-DB71-BD49-CACD67885D09}"/>
              </a:ext>
            </a:extLst>
          </p:cNvPr>
          <p:cNvSpPr/>
          <p:nvPr/>
        </p:nvSpPr>
        <p:spPr>
          <a:xfrm>
            <a:off x="82017" y="110609"/>
            <a:ext cx="4843263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a) La Perse se tourne vers la Russie </a:t>
            </a:r>
            <a:r>
              <a:rPr lang="fr-FR" sz="1700" i="1" dirty="0"/>
              <a:t>ennemie</a:t>
            </a:r>
          </a:p>
          <a:p>
            <a:r>
              <a:rPr lang="fr-FR" sz="1700" dirty="0"/>
              <a:t>Qui voit son influence grandir</a:t>
            </a:r>
          </a:p>
          <a:p>
            <a:r>
              <a:rPr lang="fr-FR" sz="1700" dirty="0"/>
              <a:t>NB : Malgré l’incident de jan. 1829 : A Téhéran, saccage de l’ambassade russe, vite pardonnée…</a:t>
            </a:r>
          </a:p>
          <a:p>
            <a:endParaRPr lang="fr-FR" sz="1700" dirty="0"/>
          </a:p>
          <a:p>
            <a:r>
              <a:rPr lang="fr-FR" sz="1700" dirty="0"/>
              <a:t>*Pour </a:t>
            </a:r>
            <a:r>
              <a:rPr lang="fr-FR" sz="1700" u="sng" dirty="0"/>
              <a:t>Mohammad Chah</a:t>
            </a:r>
            <a:r>
              <a:rPr lang="fr-FR" sz="1700" dirty="0"/>
              <a:t>, reprendre </a:t>
            </a:r>
            <a:r>
              <a:rPr lang="fr-FR" sz="1700" u="sng" dirty="0"/>
              <a:t>Hérat</a:t>
            </a:r>
          </a:p>
          <a:p>
            <a:r>
              <a:rPr lang="fr-FR" sz="1700" dirty="0"/>
              <a:t>Puis </a:t>
            </a:r>
            <a:r>
              <a:rPr lang="fr-FR" sz="1700" u="sng" dirty="0"/>
              <a:t>Kandahar</a:t>
            </a:r>
            <a:r>
              <a:rPr lang="fr-FR" sz="1700" dirty="0"/>
              <a:t> ; Et Ghazni, entre Kandahar et Kaboul</a:t>
            </a:r>
          </a:p>
          <a:p>
            <a:endParaRPr lang="fr-FR" sz="1700" dirty="0"/>
          </a:p>
          <a:p>
            <a:r>
              <a:rPr lang="fr-FR" sz="1700" dirty="0"/>
              <a:t>NB : A Hérat, depuis 1750, un émirat dissident</a:t>
            </a:r>
          </a:p>
          <a:p>
            <a:r>
              <a:rPr lang="fr-FR" sz="1700" dirty="0"/>
              <a:t>Qui rejette le pouvoir central de l’émir de Kaboul</a:t>
            </a:r>
          </a:p>
          <a:p>
            <a:endParaRPr lang="fr-FR" sz="1700" dirty="0"/>
          </a:p>
          <a:p>
            <a:r>
              <a:rPr lang="fr-FR" sz="1700" dirty="0"/>
              <a:t>b) Contre l’avancée russe en Perse</a:t>
            </a:r>
          </a:p>
          <a:p>
            <a:r>
              <a:rPr lang="fr-FR" sz="1700" dirty="0"/>
              <a:t>La GB concentre son attention sur l’Afghanistan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*La Perse et l’Afghanistan</a:t>
            </a:r>
          </a:p>
          <a:p>
            <a:r>
              <a:rPr lang="fr-FR" sz="1700" dirty="0"/>
              <a:t>Mais aussi le Pendjab et l’Inde</a:t>
            </a:r>
          </a:p>
          <a:p>
            <a:r>
              <a:rPr lang="fr-FR" sz="1700" dirty="0"/>
              <a:t>Retour en 1793-1803…</a:t>
            </a:r>
          </a:p>
        </p:txBody>
      </p:sp>
      <p:pic>
        <p:nvPicPr>
          <p:cNvPr id="16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D47B6E4-7463-2A69-221B-9380347CC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Ellipse 166">
            <a:extLst>
              <a:ext uri="{FF2B5EF4-FFF2-40B4-BE49-F238E27FC236}">
                <a16:creationId xmlns:a16="http://schemas.microsoft.com/office/drawing/2014/main" id="{71112098-0BC5-7BB3-4060-B0011DB40E3D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CCF77CC4-8621-AFDE-AD42-56A8229154E4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D0395B36-43AF-90A8-8096-D1CC972FB83C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3579A294-4CA0-F008-D569-454621C5947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25A53B6A-52B1-54B8-68A8-FC6BFDD0912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BE00A1E3-71F0-4BDD-9227-15682F8317DC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15F6FCF7-D022-F100-F0F5-500B14D9B40F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FB12D679-C89C-1FED-9F3A-4D11D93C076F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79BACDDE-6E7E-7C6D-5D75-05A91621A05E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1A4849F7-7EEA-BF39-A100-49BE5339AC7C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027C0230-855A-FF94-5C20-614DCA6B171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A9050348-77D7-03AD-1B91-53384C55353C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5E9BD194-C6C2-636D-8819-D0821A028C7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FE70994E-76EA-8D5F-C045-B4EFFBF6363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B3C207C3-E189-07E8-23C4-67B7737C1F9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FF29E22A-AE61-392C-2F7D-4E1B3F29EE4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A90F3B35-92C4-8988-2470-1EF9B945E71F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0384FD46-CD16-DF43-27D7-27C60428E3D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0FEDBFDD-7E7A-1AA8-DD4C-B87FA2BBD33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A1E27F4C-367E-79CD-12A3-8C0A88C2D46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6" name="Connecteur droit 245">
            <a:extLst>
              <a:ext uri="{FF2B5EF4-FFF2-40B4-BE49-F238E27FC236}">
                <a16:creationId xmlns:a16="http://schemas.microsoft.com/office/drawing/2014/main" id="{94A5EC8C-7889-7C78-F32F-63634F09575A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necteur droit 246">
            <a:extLst>
              <a:ext uri="{FF2B5EF4-FFF2-40B4-BE49-F238E27FC236}">
                <a16:creationId xmlns:a16="http://schemas.microsoft.com/office/drawing/2014/main" id="{6900ED55-EDC1-B6E4-0396-C666160530D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247">
            <a:extLst>
              <a:ext uri="{FF2B5EF4-FFF2-40B4-BE49-F238E27FC236}">
                <a16:creationId xmlns:a16="http://schemas.microsoft.com/office/drawing/2014/main" id="{6D4061FE-EF0C-42CC-4C8D-0D9579C7BBD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Ellipse 248">
            <a:extLst>
              <a:ext uri="{FF2B5EF4-FFF2-40B4-BE49-F238E27FC236}">
                <a16:creationId xmlns:a16="http://schemas.microsoft.com/office/drawing/2014/main" id="{1353BC88-E27C-5A8C-E6ED-E05BFDB0A742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160ADC3C-DE16-D76D-812A-CAEC68F6F258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F3752959-87FD-F202-2D94-825F37A504C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4D7605A6-6E8B-B331-C14A-595276929C5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552D628C-94AB-C3A5-E1A8-DD4FEF801305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FD894A42-7894-B54B-354E-74668D11D902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id="{96FBF674-C1D9-6F35-8F7A-A59CB098D579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Ellipse 255">
            <a:extLst>
              <a:ext uri="{FF2B5EF4-FFF2-40B4-BE49-F238E27FC236}">
                <a16:creationId xmlns:a16="http://schemas.microsoft.com/office/drawing/2014/main" id="{BA31188B-3145-FDDD-74DD-C4ABAA071A71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57" name="Connecteur droit avec flèche 256">
            <a:extLst>
              <a:ext uri="{FF2B5EF4-FFF2-40B4-BE49-F238E27FC236}">
                <a16:creationId xmlns:a16="http://schemas.microsoft.com/office/drawing/2014/main" id="{CEA65BAC-03A3-0D4E-1607-EF6578B940E4}"/>
              </a:ext>
            </a:extLst>
          </p:cNvPr>
          <p:cNvCxnSpPr>
            <a:cxnSpLocks/>
            <a:endCxn id="25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Ellipse 257">
            <a:extLst>
              <a:ext uri="{FF2B5EF4-FFF2-40B4-BE49-F238E27FC236}">
                <a16:creationId xmlns:a16="http://schemas.microsoft.com/office/drawing/2014/main" id="{3CD1EEC7-63DE-58F6-7657-145BFB5BCC35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59" name="Ellipse 258">
            <a:extLst>
              <a:ext uri="{FF2B5EF4-FFF2-40B4-BE49-F238E27FC236}">
                <a16:creationId xmlns:a16="http://schemas.microsoft.com/office/drawing/2014/main" id="{28E7B631-3C78-F506-E774-8937FBB54BA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0" name="Ellipse 259">
            <a:extLst>
              <a:ext uri="{FF2B5EF4-FFF2-40B4-BE49-F238E27FC236}">
                <a16:creationId xmlns:a16="http://schemas.microsoft.com/office/drawing/2014/main" id="{C276CE66-52AB-F34C-D5E0-0173BE18625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3706029A-D903-69AF-0DE9-54C6831FF910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E2DFC3A8-EDD2-E33A-B3A9-50A23F1DD1A0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5" name="Ellipse 264">
            <a:extLst>
              <a:ext uri="{FF2B5EF4-FFF2-40B4-BE49-F238E27FC236}">
                <a16:creationId xmlns:a16="http://schemas.microsoft.com/office/drawing/2014/main" id="{BBE6D3FE-9876-B41B-2024-8D23439034F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6" name="Ellipse 265">
            <a:extLst>
              <a:ext uri="{FF2B5EF4-FFF2-40B4-BE49-F238E27FC236}">
                <a16:creationId xmlns:a16="http://schemas.microsoft.com/office/drawing/2014/main" id="{F1963361-511A-B660-4083-F6906AD4D984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67" name="Ellipse 266">
            <a:extLst>
              <a:ext uri="{FF2B5EF4-FFF2-40B4-BE49-F238E27FC236}">
                <a16:creationId xmlns:a16="http://schemas.microsoft.com/office/drawing/2014/main" id="{E8F4CF29-318C-E2B4-9009-A432A59F2EB6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7283B6A1-E7E9-782A-CE10-DC9F75CD7F49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69" name="Ellipse 268">
            <a:extLst>
              <a:ext uri="{FF2B5EF4-FFF2-40B4-BE49-F238E27FC236}">
                <a16:creationId xmlns:a16="http://schemas.microsoft.com/office/drawing/2014/main" id="{A28C758D-7000-24A4-F74B-72665530D03F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F2DFE34E-D2EF-205A-00F5-226290E86E2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C7CC25FC-9A76-3E7A-9799-E9111479B3B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4C1FEE32-01F2-FF48-B2EA-E3132D050437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B883DE9A-6971-1BA1-FF98-1D8260547C8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CBE9E0C7-491E-CD56-2257-097A163F604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EDC7D847-7326-3B1A-4CEE-80DA255BA5D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1B00558A-6C6B-172F-AAAC-4EBD5ECBCB3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8B618B00-CA3D-B970-C64D-1CE37263D481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Ellipse 277">
            <a:extLst>
              <a:ext uri="{FF2B5EF4-FFF2-40B4-BE49-F238E27FC236}">
                <a16:creationId xmlns:a16="http://schemas.microsoft.com/office/drawing/2014/main" id="{49FB36A7-5BA2-F339-556B-626D14F7EED2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D3B2E8AB-5F2F-F7D8-0448-47C01E736EA1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F6FB3190-6217-3B0A-B1BE-BDF55F9EF913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81" name="Connecteur droit 280">
            <a:extLst>
              <a:ext uri="{FF2B5EF4-FFF2-40B4-BE49-F238E27FC236}">
                <a16:creationId xmlns:a16="http://schemas.microsoft.com/office/drawing/2014/main" id="{D61AEF54-5646-3B4F-859E-6D6A0FE9C6F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Ellipse 281">
            <a:extLst>
              <a:ext uri="{FF2B5EF4-FFF2-40B4-BE49-F238E27FC236}">
                <a16:creationId xmlns:a16="http://schemas.microsoft.com/office/drawing/2014/main" id="{6A230FC2-C875-A272-D0AB-0F083C4038CE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83" name="Connecteur droit 282">
            <a:extLst>
              <a:ext uri="{FF2B5EF4-FFF2-40B4-BE49-F238E27FC236}">
                <a16:creationId xmlns:a16="http://schemas.microsoft.com/office/drawing/2014/main" id="{1FDAB3D0-68DC-AD81-A924-37743C2BF872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Connecteur droit 283">
            <a:extLst>
              <a:ext uri="{FF2B5EF4-FFF2-40B4-BE49-F238E27FC236}">
                <a16:creationId xmlns:a16="http://schemas.microsoft.com/office/drawing/2014/main" id="{678539AF-DDB6-9AF4-85C6-48C5E620F245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Ellipse 284">
            <a:extLst>
              <a:ext uri="{FF2B5EF4-FFF2-40B4-BE49-F238E27FC236}">
                <a16:creationId xmlns:a16="http://schemas.microsoft.com/office/drawing/2014/main" id="{5BDB5DB0-8262-6B4F-37B9-91523C4C7ED6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6" name="Ellipse 285">
            <a:extLst>
              <a:ext uri="{FF2B5EF4-FFF2-40B4-BE49-F238E27FC236}">
                <a16:creationId xmlns:a16="http://schemas.microsoft.com/office/drawing/2014/main" id="{2BDC19D5-C883-690E-AD33-FC830A28B9E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4CCDABB4-3B23-CC51-14E4-30C1D4E9AC0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8CF7DA5E-62CA-98D8-E912-93F73065930E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9" name="Ellipse 288">
            <a:extLst>
              <a:ext uri="{FF2B5EF4-FFF2-40B4-BE49-F238E27FC236}">
                <a16:creationId xmlns:a16="http://schemas.microsoft.com/office/drawing/2014/main" id="{BDDBE8E4-A210-987F-8427-7C1B4CA8589F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0" name="Ellipse 289">
            <a:extLst>
              <a:ext uri="{FF2B5EF4-FFF2-40B4-BE49-F238E27FC236}">
                <a16:creationId xmlns:a16="http://schemas.microsoft.com/office/drawing/2014/main" id="{D8AF8FAB-D98B-6710-EB87-10E2150D3934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1" name="Ellipse 290">
            <a:extLst>
              <a:ext uri="{FF2B5EF4-FFF2-40B4-BE49-F238E27FC236}">
                <a16:creationId xmlns:a16="http://schemas.microsoft.com/office/drawing/2014/main" id="{BFD74130-E053-CCEC-5D99-37AD17C99001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92" name="Ellipse 291">
            <a:extLst>
              <a:ext uri="{FF2B5EF4-FFF2-40B4-BE49-F238E27FC236}">
                <a16:creationId xmlns:a16="http://schemas.microsoft.com/office/drawing/2014/main" id="{6352A4E1-5832-A329-DD3C-1FEAE0BC46E3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3" name="Ellipse 292">
            <a:extLst>
              <a:ext uri="{FF2B5EF4-FFF2-40B4-BE49-F238E27FC236}">
                <a16:creationId xmlns:a16="http://schemas.microsoft.com/office/drawing/2014/main" id="{F2A30EAE-2BA2-00AB-5F75-97903FF6F69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4" name="Ellipse 293">
            <a:extLst>
              <a:ext uri="{FF2B5EF4-FFF2-40B4-BE49-F238E27FC236}">
                <a16:creationId xmlns:a16="http://schemas.microsoft.com/office/drawing/2014/main" id="{FD6277B9-851F-9CEE-CB60-E769D1D8FD68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5" name="Ellipse 294">
            <a:extLst>
              <a:ext uri="{FF2B5EF4-FFF2-40B4-BE49-F238E27FC236}">
                <a16:creationId xmlns:a16="http://schemas.microsoft.com/office/drawing/2014/main" id="{45FEB324-F652-B951-1C1B-FE51032E9528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5B991730-36BE-F30F-CAEA-AE8F4EC57E77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E85E8CAC-44F8-3FF5-1065-B728B04FC3B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Ellipse 297">
            <a:extLst>
              <a:ext uri="{FF2B5EF4-FFF2-40B4-BE49-F238E27FC236}">
                <a16:creationId xmlns:a16="http://schemas.microsoft.com/office/drawing/2014/main" id="{CA97C56D-1CA0-4441-1C16-C068855B3615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0993BFF9-F431-5A46-F29D-E13FC08BAE99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DB149D9B-5BB7-42E1-D9EE-DB35639CA85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C21D6B35-5B18-8AEC-0C1A-CC70F05C02A6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3" name="Ellipse 302">
            <a:extLst>
              <a:ext uri="{FF2B5EF4-FFF2-40B4-BE49-F238E27FC236}">
                <a16:creationId xmlns:a16="http://schemas.microsoft.com/office/drawing/2014/main" id="{627EA123-440C-D1CE-0B03-CD204A7EA48F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7999CBD9-0BF6-F294-97C8-E966AA524855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754C1217-4C76-E283-E889-72E58C86DF7E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F34BF389-2D0C-5A77-9AF7-3EF7A6EA1A0E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CF2F1DC7-4BC2-C23A-09A1-A70A3C762DA6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67121964-3A56-06C4-7140-2A4AAC8CD3C2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2543B7FD-409F-B5A7-D012-7C0D85184D9E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4429A706-BB8A-5C3D-B2DC-8C49CE46DE8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8D4B4C40-7F52-7A25-773A-093E8533E21D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2DEF5A5E-F3E9-2B60-F06F-0A7E32C81CE2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3EF46DD4-73B6-F0AF-659B-F2BB824F9B27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4E908DC-40B7-3229-7F51-BD02E98CB8D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16" name="Ellipse 315">
            <a:extLst>
              <a:ext uri="{FF2B5EF4-FFF2-40B4-BE49-F238E27FC236}">
                <a16:creationId xmlns:a16="http://schemas.microsoft.com/office/drawing/2014/main" id="{3A536800-9026-6850-3154-9D6EDC06578B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17" name="Ellipse 316">
            <a:extLst>
              <a:ext uri="{FF2B5EF4-FFF2-40B4-BE49-F238E27FC236}">
                <a16:creationId xmlns:a16="http://schemas.microsoft.com/office/drawing/2014/main" id="{2EFDC9C8-0F59-3FAB-2B3C-36F132D3AB56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18" name="Ellipse 317">
            <a:extLst>
              <a:ext uri="{FF2B5EF4-FFF2-40B4-BE49-F238E27FC236}">
                <a16:creationId xmlns:a16="http://schemas.microsoft.com/office/drawing/2014/main" id="{BDB39272-1890-3E14-8762-A2F9CFE0E1A4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9" name="Ellipse 318">
            <a:extLst>
              <a:ext uri="{FF2B5EF4-FFF2-40B4-BE49-F238E27FC236}">
                <a16:creationId xmlns:a16="http://schemas.microsoft.com/office/drawing/2014/main" id="{91A39E52-4434-2D10-0F1D-7D33C11E2F78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D5DC734F-D7C6-E032-42D7-65EBBF59784C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21" name="Ellipse 320">
            <a:extLst>
              <a:ext uri="{FF2B5EF4-FFF2-40B4-BE49-F238E27FC236}">
                <a16:creationId xmlns:a16="http://schemas.microsoft.com/office/drawing/2014/main" id="{B39403E5-DE38-7C63-D357-B7457E191EC4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CBBBE3CE-F328-D865-C011-8ABDC494CE78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23" name="Ellipse 322">
            <a:extLst>
              <a:ext uri="{FF2B5EF4-FFF2-40B4-BE49-F238E27FC236}">
                <a16:creationId xmlns:a16="http://schemas.microsoft.com/office/drawing/2014/main" id="{6A75E22D-AB80-215B-50B4-B6DDD3817B2B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4" name="Ellipse 323">
            <a:extLst>
              <a:ext uri="{FF2B5EF4-FFF2-40B4-BE49-F238E27FC236}">
                <a16:creationId xmlns:a16="http://schemas.microsoft.com/office/drawing/2014/main" id="{767C4CE3-C199-D7A1-72A5-7A132D7E2DB3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AF25518C-FEBC-8039-DD47-D2BF08E03ED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9F7281C4-9E1D-D534-8494-9ACBB6612449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19A1F968-ED02-5326-0FDA-22633EB0992B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23CB4861-4D81-12AB-F6A9-ADDCAA8F194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29" name="Ellipse 328">
            <a:extLst>
              <a:ext uri="{FF2B5EF4-FFF2-40B4-BE49-F238E27FC236}">
                <a16:creationId xmlns:a16="http://schemas.microsoft.com/office/drawing/2014/main" id="{1044A1C8-B69A-93C0-4E88-9D7FD517D8DF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A3A642FD-C5BD-3C56-2C18-AED550950BF4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331" name="Ellipse 330">
            <a:extLst>
              <a:ext uri="{FF2B5EF4-FFF2-40B4-BE49-F238E27FC236}">
                <a16:creationId xmlns:a16="http://schemas.microsoft.com/office/drawing/2014/main" id="{9E3F22B3-B907-9DDA-E5BF-AE6571BBE43D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2" name="Ellipse 331">
            <a:extLst>
              <a:ext uri="{FF2B5EF4-FFF2-40B4-BE49-F238E27FC236}">
                <a16:creationId xmlns:a16="http://schemas.microsoft.com/office/drawing/2014/main" id="{6D180B30-910F-AA9F-F47C-A22F34AAB394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Rectangle 1">
            <a:extLst>
              <a:ext uri="{FF2B5EF4-FFF2-40B4-BE49-F238E27FC236}">
                <a16:creationId xmlns:a16="http://schemas.microsoft.com/office/drawing/2014/main" id="{2C0B99B9-B073-49A7-0E64-59750955EE25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1831-1841</a:t>
            </a:r>
            <a:endParaRPr lang="fr-FR" b="1" spc="-1" dirty="0">
              <a:latin typeface="Arial"/>
            </a:endParaRPr>
          </a:p>
        </p:txBody>
      </p:sp>
      <p:sp>
        <p:nvSpPr>
          <p:cNvPr id="336" name="Ellipse 335">
            <a:extLst>
              <a:ext uri="{FF2B5EF4-FFF2-40B4-BE49-F238E27FC236}">
                <a16:creationId xmlns:a16="http://schemas.microsoft.com/office/drawing/2014/main" id="{23B9A612-FBDA-E9C4-C1C6-AAD67F1D33BB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359B9B2-0D0F-700D-BBBD-A2B425327201}"/>
              </a:ext>
            </a:extLst>
          </p:cNvPr>
          <p:cNvSpPr/>
          <p:nvPr/>
        </p:nvSpPr>
        <p:spPr>
          <a:xfrm>
            <a:off x="4522608" y="2507378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84942B4-1C2F-FC61-DDF2-D3079862C55A}"/>
              </a:ext>
            </a:extLst>
          </p:cNvPr>
          <p:cNvSpPr/>
          <p:nvPr/>
        </p:nvSpPr>
        <p:spPr>
          <a:xfrm>
            <a:off x="9005742" y="277333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4856282-7953-8612-A689-6E2DF4EFA293}"/>
              </a:ext>
            </a:extLst>
          </p:cNvPr>
          <p:cNvSpPr/>
          <p:nvPr/>
        </p:nvSpPr>
        <p:spPr>
          <a:xfrm>
            <a:off x="3923463" y="14242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C833169-B3B7-D61F-69F0-5499CCA21AFA}"/>
              </a:ext>
            </a:extLst>
          </p:cNvPr>
          <p:cNvSpPr/>
          <p:nvPr/>
        </p:nvSpPr>
        <p:spPr>
          <a:xfrm>
            <a:off x="725157" y="197982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DE02F2D-4B58-41AD-2CF9-F20B329A02ED}"/>
              </a:ext>
            </a:extLst>
          </p:cNvPr>
          <p:cNvSpPr/>
          <p:nvPr/>
        </p:nvSpPr>
        <p:spPr>
          <a:xfrm>
            <a:off x="9281300" y="295971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941737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92F28-9705-D6E3-3303-80C761260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3985FC-F686-9751-46D7-AB74FD9F341A}"/>
              </a:ext>
            </a:extLst>
          </p:cNvPr>
          <p:cNvSpPr/>
          <p:nvPr/>
        </p:nvSpPr>
        <p:spPr>
          <a:xfrm>
            <a:off x="85999" y="95535"/>
            <a:ext cx="4853255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1803-1823 : Les Britanniques maîtres de l’Inde ; … </a:t>
            </a:r>
            <a:endParaRPr lang="fr-FR" sz="1700" dirty="0">
              <a:solidFill>
                <a:srgbClr val="FF0000"/>
              </a:solidFill>
            </a:endParaRPr>
          </a:p>
          <a:p>
            <a:endParaRPr lang="fr-FR" sz="1700" dirty="0"/>
          </a:p>
          <a:p>
            <a:r>
              <a:rPr lang="fr-FR" sz="1700" dirty="0"/>
              <a:t>*1803-18 : Les Britanniques maîtres de l’Inde</a:t>
            </a:r>
          </a:p>
          <a:p>
            <a:r>
              <a:rPr lang="fr-FR" sz="1700" i="1" dirty="0"/>
              <a:t>De fait</a:t>
            </a:r>
            <a:r>
              <a:rPr lang="fr-FR" sz="1700" dirty="0"/>
              <a:t>, l’Empire moghol n’existe plus</a:t>
            </a:r>
          </a:p>
          <a:p>
            <a:r>
              <a:rPr lang="fr-FR" sz="1700" dirty="0"/>
              <a:t>Et pendant ce temps, plus à l’ouest…</a:t>
            </a:r>
          </a:p>
          <a:p>
            <a:endParaRPr lang="fr-FR" sz="1700" dirty="0"/>
          </a:p>
          <a:p>
            <a:r>
              <a:rPr lang="fr-FR" sz="1700" dirty="0"/>
              <a:t>*Depuis 1793 et la mort de </a:t>
            </a:r>
            <a:r>
              <a:rPr lang="fr-FR" sz="1700" dirty="0" err="1"/>
              <a:t>Timour</a:t>
            </a:r>
            <a:endParaRPr lang="fr-FR" sz="1700" dirty="0"/>
          </a:p>
          <a:p>
            <a:r>
              <a:rPr lang="fr-FR" sz="1700" dirty="0"/>
              <a:t>Fils de son fondateur Ahmad Chah</a:t>
            </a:r>
          </a:p>
          <a:p>
            <a:r>
              <a:rPr lang="fr-FR" sz="1700" dirty="0"/>
              <a:t>L’Empire afghan décline et recule ; Tout en restant menaçant pour l’Inde (1757 : Sac de Delhi)</a:t>
            </a:r>
          </a:p>
          <a:p>
            <a:endParaRPr lang="fr-FR" sz="1700" dirty="0"/>
          </a:p>
          <a:p>
            <a:r>
              <a:rPr lang="fr-FR" sz="1700" dirty="0"/>
              <a:t>*1793-99 : Sous Zaman, petit-fils d’Ahmad Chah</a:t>
            </a:r>
          </a:p>
          <a:p>
            <a:r>
              <a:rPr lang="fr-FR" sz="1700" dirty="0"/>
              <a:t>L’Empire se morcèle ; Quatre points…</a:t>
            </a:r>
          </a:p>
          <a:p>
            <a:endParaRPr lang="fr-FR" sz="1700" dirty="0"/>
          </a:p>
          <a:p>
            <a:r>
              <a:rPr lang="fr-FR" sz="1700" dirty="0"/>
              <a:t>a) Les émirs de Kaboul perdent le contrôle du pays</a:t>
            </a:r>
          </a:p>
          <a:p>
            <a:endParaRPr lang="fr-FR" sz="1700" dirty="0"/>
          </a:p>
          <a:p>
            <a:r>
              <a:rPr lang="fr-FR" sz="1700" dirty="0"/>
              <a:t>b) Les villes afghanes s’autonomisent</a:t>
            </a:r>
          </a:p>
          <a:p>
            <a:r>
              <a:rPr lang="fr-FR" sz="1700" dirty="0"/>
              <a:t>Notamment Kandahar et Hérat (1750)</a:t>
            </a:r>
          </a:p>
          <a:p>
            <a:r>
              <a:rPr lang="fr-FR" sz="1700" dirty="0"/>
              <a:t>Villes de l’ouest par ailleurs convoitées </a:t>
            </a:r>
            <a:r>
              <a:rPr lang="fr-FR" sz="1600" dirty="0"/>
              <a:t>par les Persans</a:t>
            </a:r>
          </a:p>
          <a:p>
            <a:endParaRPr lang="fr-FR" sz="1700" dirty="0"/>
          </a:p>
          <a:p>
            <a:r>
              <a:rPr lang="fr-FR" sz="1700" dirty="0"/>
              <a:t>c) Au nord…</a:t>
            </a:r>
          </a:p>
          <a:p>
            <a:r>
              <a:rPr lang="fr-FR" sz="1700" dirty="0"/>
              <a:t>L’émir de Boukhara Shah Murad </a:t>
            </a:r>
            <a:r>
              <a:rPr lang="fr-FR" sz="1700" dirty="0" err="1"/>
              <a:t>Manghit</a:t>
            </a:r>
            <a:r>
              <a:rPr lang="fr-FR" sz="1700" dirty="0"/>
              <a:t> (1785)</a:t>
            </a:r>
          </a:p>
          <a:p>
            <a:r>
              <a:rPr lang="fr-FR" sz="1700" dirty="0"/>
              <a:t>En profite pour conquérir la rive sud de l’Amou Daria</a:t>
            </a:r>
          </a:p>
          <a:p>
            <a:endParaRPr lang="fr-FR" sz="1700" dirty="0"/>
          </a:p>
          <a:p>
            <a:r>
              <a:rPr lang="fr-FR" sz="1700" dirty="0"/>
              <a:t>*Mais surtout…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787A4C3-D3DF-E739-D29E-F4BADAE9E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32E148F-6762-F82A-A439-A16F3E2E6EE8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16E5D74-1867-C1B7-70CB-2303F47F5C27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516EF6C-1256-9C52-5EFC-A6DACF91ABE3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0739B4E-4531-1528-9E69-8C88708E2872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1D992E9D-D4BC-2D5D-86FD-3223121FBA1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5278B27-D3AC-5E19-6DA0-33EA1F7C09F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9EB6534-54CA-6556-7EB1-C2F8D5B80F7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31E51EB4-F7FB-A080-FEE7-36815D9BB2B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ABDC57B-BB8A-B519-E942-33863098DC59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4254208-B776-0436-8F64-36C2D8EDB5FE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39DAD2C-8D48-3FC8-D3DB-2585F0DEB046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0F9B88E4-74AD-51EB-59B2-BE3769B35AF8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B7A572D9-7D27-D5D2-26C9-D49C319BAC15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4FB9C83-9D73-B136-3D1E-1A7D0187E195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6B1C4EB-7ED2-F07B-5F9D-C5A8BF9AFA4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629F5EF1-890E-1B12-5468-40EEF76776EA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09C1C516-2859-6837-3083-868A3EC65BA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FFEB5DD-1E32-0DE4-B4E5-DB0B9F713E7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414300F1-802D-AF8F-9093-2E9A3FDD750F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EA23FD52-6EFC-6F66-7C48-DAC04711F91C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8B262928-AD13-6CC0-3577-E88927439A4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73134E73-4193-C879-2A90-9D70A96EFB3F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050A669D-3CF0-0F8C-3ABF-36E7D285714A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1077E25-4D7F-A20B-AA22-D2A3CBFBD816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FF819E83-5877-DFE9-74EB-3547DF5BE0F7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1849056F-B68D-7056-9D89-82492E36AC97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A86CB4D-11B2-9599-C856-6D90A482D5C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0D9A483-6A4C-F269-A7C5-746EBF601A08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F8F536AD-EC59-8664-0F3E-B83740EB0487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802CCE1C-861C-E0F5-A305-3E1E75D8B15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F0F46EA-3566-32BB-BD55-34C9A3723E38}"/>
              </a:ext>
            </a:extLst>
          </p:cNvPr>
          <p:cNvCxnSpPr>
            <a:cxnSpLocks/>
            <a:endCxn id="110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BFF14B80-45E4-4591-79D5-0F321AA3BB35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6E08534C-C6F4-A22F-1994-DA6263D0716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0F8AC292-2C77-FFCB-2BEA-529E18B811E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CFF75F80-20E3-0D87-E240-C4C8B1517F30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E38A88EA-6D33-BD68-8608-F60772FCB38E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7AE1EA02-9746-9CC6-36E3-D5EF1F6C80BF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6378D0ED-FEE0-19D4-486D-1581562C5806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F94748A4-CD3E-85DF-60B8-26593E62AD08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AB9DD42-82D1-DEE2-6DCE-CFC103D6CCF3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A6AA2567-4284-ED02-D5A6-ED05324321B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0E81EC23-45BB-4CE2-D306-F2E224CC0E3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01F3F540-CE69-A60F-0DCA-DD2BD46C44A4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72954F0D-1E95-F17D-75BD-13D7A6474F2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2049448C-69BA-ADBB-09B7-DE680DCC205E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84B9146-B5B5-33E9-4D92-71E60695BB29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562B954-DA09-9556-60EA-C27F9C108BF5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94117598-3CDE-B635-5E9A-66652C86B208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860071B9-57C4-3C3A-E76F-2E1AE159E7A7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6E1AA5E-91EC-EC11-49AF-B7EEBDBF6336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CCA12EB5-DA4F-E351-121D-A1675CAA793C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8572D590-3C31-8E06-9337-69DF1AFA230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68C62402-C867-EEBD-910B-726341B2B77C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D2C62BD4-7055-0571-57D7-0020CB86922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Ellipse 140">
            <a:extLst>
              <a:ext uri="{FF2B5EF4-FFF2-40B4-BE49-F238E27FC236}">
                <a16:creationId xmlns:a16="http://schemas.microsoft.com/office/drawing/2014/main" id="{163C56D6-ADC8-4C24-4DE9-5DEF39D0FC7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9087717E-0E7C-AE85-5C0B-9A24D55F208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3A7F6680-E920-D0E6-7D62-B6AEC04F3F9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4C93895-9379-9212-57DA-B228B4FFF63D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5720B787-4287-D9CB-6304-E22AEF2265A6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095F4572-CBB9-6F5D-5AC0-555E4BA073AC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FC0C1D7C-265D-6DEA-B1A0-77AA139AD9AF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6CE7F606-7A66-5219-C907-76340698F93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2B979501-F3B1-421C-71E7-56042009CEC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C11935FC-1A25-DBD7-1587-46BA02EDBF5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33180FEA-447D-C222-A7BE-FA74F3FC88B2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1072E457-A90F-5AE3-6CD2-6978AFF495A6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E5D9AF78-9ABF-6E3D-6823-0D8AC4F49764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0B53756D-AD95-7263-DB3D-B68AA95D5725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48976C8B-406A-4A0A-6FED-58DE8B47E703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EE0FA166-A110-C5C6-13A2-3F86D4013B5E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4095BB1-0606-25BA-B320-590120C115FD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0F1FCB2E-74A3-E3C2-5027-D2DD0393BE77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87206EE0-5F9A-AA0B-972D-F66D191EF5D5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1DA2981-D2E8-CE87-0DCE-A915E0AD3DCF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39876D3-9315-586F-C20E-AFC711E0FDF7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3" name="Rectangle 1">
            <a:extLst>
              <a:ext uri="{FF2B5EF4-FFF2-40B4-BE49-F238E27FC236}">
                <a16:creationId xmlns:a16="http://schemas.microsoft.com/office/drawing/2014/main" id="{3B85D63B-ADE2-DD98-1A9D-9BA143A431E4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1793-1799</a:t>
            </a:r>
            <a:endParaRPr lang="fr-FR" b="1" spc="-1" dirty="0">
              <a:latin typeface="Arial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7C944B5-ADA1-FD6A-E484-021BE7E33C8A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2E6EEB73-85F6-0690-0A77-99FD11A7E4C1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A64CC80-D012-BC67-649D-C3436B3675C3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0C29FAF2-D990-743D-7833-8DC19406A8CB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C756FCA-9F7E-D202-CB49-85960D3A4DFE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CD46E8C4-8DB8-F684-6BEA-D24614ACC177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31995C9-F96B-7D19-EAD7-1E69DC107B4B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452A8D3-85C8-A0FE-07F4-A187A051911C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BEF1DE8D-95C8-BDA8-BE59-37B48384B129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11164411-9F84-8E3E-E41A-DEE79E8C2F5B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9E4CC58C-62D8-DBFF-50E1-1C3AC73C7DCA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59904F0B-9FB7-3E2F-E48C-7EDFFD763DE3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C27FC07-CE52-A270-773C-B1D8330C87C0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87D6A160-D8FB-9AAE-AE7F-CC1FAA22B073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57EF07E7-E058-5625-1010-B26D2C7D5068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BAF4EF9F-81D0-4F28-57F3-D4055BE8B65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08C0AF88-11DD-2D67-832C-306DE413F5B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CB02079C-CCAD-8DC4-3F3C-17240C60270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479BDB62-0890-478A-E301-22E074B43FF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1FEF2E8-87E7-EFBA-FFA5-90B0A41144C5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572D162B-DA68-1DAA-7364-F6005902586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47BC0D68-E503-68ED-089F-8D198670AB10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8B71884D-6994-CDBF-04C5-0897EBD68F7D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719C092A-DD1D-2492-5BD4-01447A425063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29CE7A88-5563-96CA-80DE-0525D0A445E6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148A200D-E187-48F7-2A6C-CAE66BEB19F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FFA923D9-DD56-8D50-48E2-2489279BC678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293910F-3BA3-E966-9B3A-4B924A9A8A82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727E1CA-8115-F64B-EBE2-9552442B59D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F4AB7FD-DA4D-0B72-7343-BF4C03DD2F1D}"/>
              </a:ext>
            </a:extLst>
          </p:cNvPr>
          <p:cNvSpPr/>
          <p:nvPr/>
        </p:nvSpPr>
        <p:spPr>
          <a:xfrm>
            <a:off x="9005742" y="277333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E561B4C-9B07-BE21-630B-9AF176065F41}"/>
              </a:ext>
            </a:extLst>
          </p:cNvPr>
          <p:cNvSpPr/>
          <p:nvPr/>
        </p:nvSpPr>
        <p:spPr>
          <a:xfrm>
            <a:off x="9281300" y="295971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46322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F4CEB-EFC6-0C0A-A376-028B72F89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92E2F9-E57F-8BA6-CEFD-478CC83FA797}"/>
              </a:ext>
            </a:extLst>
          </p:cNvPr>
          <p:cNvSpPr/>
          <p:nvPr/>
        </p:nvSpPr>
        <p:spPr>
          <a:xfrm>
            <a:off x="85998" y="95535"/>
            <a:ext cx="4819567" cy="66479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1803-1823 : … Déclin de l’Empire afghan des Durrani ; Avec </a:t>
            </a:r>
            <a:r>
              <a:rPr lang="fr-FR" sz="1600" b="1" dirty="0" err="1"/>
              <a:t>Ranjît</a:t>
            </a:r>
            <a:r>
              <a:rPr lang="fr-FR" sz="1600" b="1" dirty="0"/>
              <a:t> Singh, les Sikhs du Pendjab-Cachemire en profitent pour affirmer leur indépendance ; Le Pendjab s’allie aux Britanniques et devient un Etat tampon contre l’Afghanistan ; A Kaboul, l’émir </a:t>
            </a:r>
            <a:r>
              <a:rPr lang="fr-FR" sz="1600" b="1" dirty="0" err="1"/>
              <a:t>Dost</a:t>
            </a:r>
            <a:r>
              <a:rPr lang="fr-FR" sz="1600" b="1" dirty="0"/>
              <a:t> Muhammad s’empare du pouvoir</a:t>
            </a:r>
          </a:p>
          <a:p>
            <a:endParaRPr lang="fr-FR" sz="1700" dirty="0"/>
          </a:p>
          <a:p>
            <a:r>
              <a:rPr lang="fr-FR" sz="1700" dirty="0"/>
              <a:t>d) 1801-19 : Avec </a:t>
            </a:r>
            <a:r>
              <a:rPr lang="fr-FR" sz="1700" u="sng" dirty="0" err="1"/>
              <a:t>Ranjît</a:t>
            </a:r>
            <a:r>
              <a:rPr lang="fr-FR" sz="1700" u="sng" dirty="0"/>
              <a:t> Singh</a:t>
            </a:r>
            <a:r>
              <a:rPr lang="fr-FR" sz="1700" dirty="0"/>
              <a:t>, les Sikhs du Pendjab</a:t>
            </a:r>
          </a:p>
          <a:p>
            <a:r>
              <a:rPr lang="fr-FR" sz="1700" dirty="0"/>
              <a:t>Profitent du déclin des émirs de Kaboul</a:t>
            </a:r>
          </a:p>
          <a:p>
            <a:r>
              <a:rPr lang="fr-FR" sz="1700" dirty="0"/>
              <a:t>Pour repousser la domination afghane</a:t>
            </a:r>
          </a:p>
          <a:p>
            <a:r>
              <a:rPr lang="fr-FR" sz="1700" dirty="0"/>
              <a:t>Conquête du Pendjab-Multan-Cachemire</a:t>
            </a:r>
          </a:p>
          <a:p>
            <a:endParaRPr lang="fr-FR" sz="1700" dirty="0"/>
          </a:p>
          <a:p>
            <a:r>
              <a:rPr lang="fr-FR" sz="1700" dirty="0"/>
              <a:t>*1823 : Les Sikhs s’emparent de Peshawar</a:t>
            </a:r>
          </a:p>
          <a:p>
            <a:r>
              <a:rPr lang="fr-FR" sz="1700" dirty="0"/>
              <a:t>Les Afghans sont définitivement chassés de l’Inde</a:t>
            </a:r>
          </a:p>
          <a:p>
            <a:endParaRPr lang="fr-FR" sz="1700" dirty="0"/>
          </a:p>
          <a:p>
            <a:r>
              <a:rPr lang="fr-FR" sz="1700" dirty="0"/>
              <a:t>*Deux conséquences…</a:t>
            </a:r>
          </a:p>
          <a:p>
            <a:endParaRPr lang="fr-FR" sz="1600" dirty="0"/>
          </a:p>
          <a:p>
            <a:r>
              <a:rPr lang="fr-FR" sz="1600" dirty="0"/>
              <a:t>a) 1808 : Traité GB-Pendjab</a:t>
            </a:r>
          </a:p>
          <a:p>
            <a:r>
              <a:rPr lang="fr-FR" sz="1600" dirty="0"/>
              <a:t>Pour les Britanniques, dans la plaine de l’Indus</a:t>
            </a:r>
          </a:p>
          <a:p>
            <a:r>
              <a:rPr lang="fr-FR" sz="1600" dirty="0"/>
              <a:t>Le Pendjab et le Sind plus au sud apparaissent</a:t>
            </a:r>
          </a:p>
          <a:p>
            <a:r>
              <a:rPr lang="fr-FR" sz="1600" dirty="0"/>
              <a:t>Comme des Etats-tampons contre la menace afghane</a:t>
            </a:r>
          </a:p>
          <a:p>
            <a:r>
              <a:rPr lang="fr-FR" sz="1600" dirty="0"/>
              <a:t>Et au-delà, contre la menace russe en Perse…</a:t>
            </a:r>
          </a:p>
          <a:p>
            <a:endParaRPr lang="fr-FR" sz="1600" dirty="0"/>
          </a:p>
          <a:p>
            <a:r>
              <a:rPr lang="fr-FR" sz="1600" dirty="0"/>
              <a:t>b) 1826 : A Kaboul, le Durrani </a:t>
            </a:r>
            <a:r>
              <a:rPr lang="fr-FR" sz="1600" dirty="0" err="1"/>
              <a:t>Barakzai</a:t>
            </a:r>
            <a:r>
              <a:rPr lang="fr-FR" sz="1600" dirty="0"/>
              <a:t> </a:t>
            </a:r>
            <a:r>
              <a:rPr lang="fr-FR" sz="1600" u="sng" dirty="0" err="1"/>
              <a:t>Dost</a:t>
            </a:r>
            <a:r>
              <a:rPr lang="fr-FR" sz="1600" u="sng" dirty="0"/>
              <a:t> Muhammad</a:t>
            </a:r>
          </a:p>
          <a:p>
            <a:r>
              <a:rPr lang="fr-FR" sz="1600" dirty="0"/>
              <a:t>S’empare du pouvoir ; Objectif : A l’est, reprendre Peshawar aux Sikhs, alliés des Britanniques…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30BC856-AEF6-A641-2106-D37123ED4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E4A9E55-59F9-E34F-19D2-8A9A96114E21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1AE5BA5-CDFE-2350-AD86-1CBFDEF299AB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639C9DC-C6A1-243E-8289-3D32CEE169AD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AB07EB4-80B1-2A16-36AD-CDB49DA8EED8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BDEB9FA-4B92-F536-E23E-3017399CECAF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7CD273E-660F-F12C-EC9D-46BE160195E2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159C059-A94C-433C-0034-B8408F58E94C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0750B658-ECE9-6A56-06C2-88E1146338F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7AEBA88-C3B9-0D46-7734-24A5D6DE3510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194182E-6D69-5909-FB23-505A31E371A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B96CA5B-8056-B54E-1ACE-025DA7801A5B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1EF057A-F708-2A29-0EC9-374AF58D9BD2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77F9AE0-D9AC-F612-385B-61587B95402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85E2BDBA-2616-7D67-E1BD-6938C5CAD2EE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19701229-2027-9767-1918-B7DE03ACDCE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2FB681F-F29A-9171-0014-C772307DC86F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3FDC860-9A65-6F2E-21E3-BCE529EE1C4D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F3B8ED3A-DC85-FDFD-2AD6-7ECB478EEA9C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47B9408E-C7B8-1542-98EA-11E0208CD6BF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6EF06B2C-7387-2842-E390-30A7EB5A43F9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B7EADB9F-25B0-9B34-A4CF-E9C4516FD2F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4A4AC182-1DE9-4AA9-3E47-53BD17FBF7AC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0D191BEE-B804-BF5B-8C98-D6A96C80C230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C88A2216-6EF8-A9D7-22FC-D1E69648DD2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560B3C62-0D2C-9641-CDB5-8917E31371D9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9433A6C-DD89-AFF5-D6B8-0AD10AB3722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107EE481-8F42-32F9-F25C-901C3716C697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5445C43A-7C6D-D6E7-D191-7E78D108A0EF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A0FB5715-EB4C-F139-B778-E4C2001B9A26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61B99490-4C00-266F-188B-D27B2792A4FA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82006972-BE64-270F-BB5E-7681F3E89170}"/>
              </a:ext>
            </a:extLst>
          </p:cNvPr>
          <p:cNvCxnSpPr>
            <a:cxnSpLocks/>
            <a:endCxn id="110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337BAB30-3B3F-9575-925D-6ED5783CAD3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193CC0CB-BFF2-1493-8CB0-31DCEE5707F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DF9F973E-0810-E122-F337-405D85DB073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70229940-1ABA-114C-C894-26934F4349C3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6C17BE28-1754-8226-9919-E6CD917D9DBD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00EB527-377A-A48A-B3E6-407A0B031112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F795AC63-1DAC-D86C-7047-37E539560FE5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21352575-47D5-5CA4-809A-5B0887B2AA4E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2C73C20-7089-DF36-08E7-58AD0567A3F7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E16F3A15-16B8-C7AB-57BF-3D3C6783127E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21256CF2-0946-BE9E-6CB2-698F1220748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15B218B6-1CA3-9E59-BF1C-B01A81592947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E0E1EA4-D12E-A92C-E290-9E21BDA5C3D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3A1489B7-1FD5-8782-CEDC-F4477EAFD1BB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140EA75-909E-5BFE-31DA-A3D0622D77D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8B97EAF-092E-E2F7-F4AC-0EC02AB55382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4BC86D1B-3154-1CAC-83E4-67013F1268E9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47641F54-7238-4E54-4F74-22017CF80804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18AED25-0E9C-DABF-2022-107469834702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A8D6C79-3202-FBA4-D631-712213EF18A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B3BDFD5B-6B81-2812-643A-86BA34E90261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380F4AC4-A352-2F18-4F9F-5FB5F6066DB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A2A5C30D-4904-0441-F241-31FAE7394A70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F7D1011F-4697-D568-1313-D1FDBC681B60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Ellipse 140">
            <a:extLst>
              <a:ext uri="{FF2B5EF4-FFF2-40B4-BE49-F238E27FC236}">
                <a16:creationId xmlns:a16="http://schemas.microsoft.com/office/drawing/2014/main" id="{C18806CB-31C0-CA84-D4C1-9F223BB7005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F345220-39F5-BCA4-7C46-5CED947E790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468F88D1-1990-676E-1D4A-31FA59A2AEAB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A25E31D-2602-BD3B-3C4A-F9E144CB52F3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5A825959-D980-430B-9C6F-B7BABBC72BF6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28DB1B84-7879-1BAE-FFAD-A7E70DBAF123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B759E223-91C4-A281-D5B2-810F5EA013E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40FE3C27-B338-F54A-6D2F-F840414C3CC2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B15B9A8-6666-CD6D-8908-763BC4DDABC5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08E9AF0F-83FA-1AEE-281F-863474522F3B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EAFC8404-558F-EFCA-AC7C-33B5A0C97390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F92D7371-8A7E-204C-8D31-81ABAC4C0D68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6104EB92-6263-25B4-47EA-5E665B62083E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0CF31E01-3A0C-E201-3340-57A891B9BD37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9CAECF70-6940-B172-177B-D56B6F83AC1F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C8928562-22A6-9DD4-AB53-F4A7EB6E58F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F28E7E29-5649-A98F-2A1E-AA491A1C8CF9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A90AA75C-BD22-11FA-657C-87B9B9D41B7A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8A5307FC-2987-2A39-34D2-67EC0A7BB160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8F8070B-5C74-477B-DF7D-E7B961DC9D64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DCFF3CA-653D-84A0-301C-54B6EC43220E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3" name="Rectangle 1">
            <a:extLst>
              <a:ext uri="{FF2B5EF4-FFF2-40B4-BE49-F238E27FC236}">
                <a16:creationId xmlns:a16="http://schemas.microsoft.com/office/drawing/2014/main" id="{56AFBA91-3049-0F5E-3134-8789FE484511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1801-1819</a:t>
            </a:r>
            <a:endParaRPr lang="fr-FR" b="1" spc="-1" dirty="0">
              <a:latin typeface="Arial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39B177C-9990-56F1-6721-940F3B051851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FA62CA3E-638B-D292-4654-4EB31F1B0271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F5D5E62-3F34-83BA-4E81-81A1EADC0188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707C476-3267-330B-D5AD-8A3CAE49C33B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9658811-0D3D-6F59-159A-39BC0BDDA9F1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FA9D4AF-E829-56FA-D1B6-F528791DD678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E4BA154-35B3-CAB0-56C6-58D0CC3D68CC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913313C-4B9B-0265-4E7B-660376904C9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1D166F38-D535-ADB2-0945-515DD7EFA7F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8FBFF097-D4CB-A291-0E80-3DD81DA3A227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1331743A-00B3-4DFC-C4DF-6D92927BF94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6604AFEE-0B50-33F3-A288-B6917DF77B4D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60E2709-2F5C-D553-698A-0418F5F5748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0218634A-3B6E-9D07-184A-7CF4965A6444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C79BB51-9E7C-8C44-66E1-D76DEA0FD78A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EA23061D-AD84-1238-6EB1-59EA8136F1DD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96D3A28F-2E60-37E4-823B-8AEDD0EF45DC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EF3DCFCE-C011-6FA7-043C-D7C82DD5A31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5608E757-76A9-DDA2-6CB2-5B33FA0471B8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832A9C83-0F68-B79E-00ED-8EB3B839F58C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D1D29ED9-319A-2B0C-EE90-3C14423D42C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AC1B61CC-5D2E-1ACD-92BE-B8A05B041139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ED05544-A5B9-2D81-AA6C-6C9D5A631813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0DA5D5C5-6373-C936-174A-D65ECD3685B9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F200D308-FE0E-C383-7434-AC936846655E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C7AD746D-FB1F-66FD-6A84-DE0F6552958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740B3C7C-93A1-075A-F062-1E423DF4FE60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BAD4B62-7EBB-0C3F-8B50-EA9927EE37F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BE206F2-3190-F3CE-CF90-4794691E8A5B}"/>
              </a:ext>
            </a:extLst>
          </p:cNvPr>
          <p:cNvSpPr/>
          <p:nvPr/>
        </p:nvSpPr>
        <p:spPr>
          <a:xfrm>
            <a:off x="9005742" y="277333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6F7FEF2-8830-95F3-5522-8D6BF0C91596}"/>
              </a:ext>
            </a:extLst>
          </p:cNvPr>
          <p:cNvSpPr/>
          <p:nvPr/>
        </p:nvSpPr>
        <p:spPr>
          <a:xfrm>
            <a:off x="9281300" y="295971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434913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86C6A-A653-3515-8D58-8FBCB1873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99E896-1B1D-0750-7AF5-D83393092E40}"/>
              </a:ext>
            </a:extLst>
          </p:cNvPr>
          <p:cNvSpPr/>
          <p:nvPr/>
        </p:nvSpPr>
        <p:spPr>
          <a:xfrm>
            <a:off x="82019" y="110609"/>
            <a:ext cx="4898326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1837-1838 : Les Persans de Mohammad Chah, soutenue par les Russes, tentent de s’emparer de Hérat ; …</a:t>
            </a:r>
          </a:p>
          <a:p>
            <a:endParaRPr lang="fr-FR" sz="1700" dirty="0"/>
          </a:p>
          <a:p>
            <a:r>
              <a:rPr lang="fr-FR" sz="1700" dirty="0"/>
              <a:t>*1830 : Pour </a:t>
            </a:r>
            <a:r>
              <a:rPr lang="fr-FR" sz="1600" dirty="0"/>
              <a:t>l’explorateur britannique </a:t>
            </a:r>
            <a:r>
              <a:rPr lang="fr-FR" sz="1700" u="sng" dirty="0"/>
              <a:t>Arthur </a:t>
            </a:r>
            <a:r>
              <a:rPr lang="fr-FR" sz="1700" u="sng" dirty="0" err="1"/>
              <a:t>Conolly</a:t>
            </a:r>
            <a:endParaRPr lang="fr-FR" sz="1700" u="sng" dirty="0"/>
          </a:p>
          <a:p>
            <a:r>
              <a:rPr lang="fr-FR" sz="1700" dirty="0"/>
              <a:t>La clé de la sécurité de l’Inde est l’Afghanistan</a:t>
            </a:r>
          </a:p>
          <a:p>
            <a:r>
              <a:rPr lang="fr-FR" sz="1700" dirty="0"/>
              <a:t>Qu’il faut unifier sous l’autorité d’un seul chef </a:t>
            </a:r>
            <a:r>
              <a:rPr lang="fr-FR" sz="1600" dirty="0"/>
              <a:t>; Donc…</a:t>
            </a:r>
          </a:p>
          <a:p>
            <a:r>
              <a:rPr lang="fr-FR" sz="1700" dirty="0"/>
              <a:t>*Soutien à l’émir de Kaboul </a:t>
            </a:r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 (1826)</a:t>
            </a:r>
          </a:p>
          <a:p>
            <a:endParaRPr lang="fr-FR" sz="1700" dirty="0"/>
          </a:p>
          <a:p>
            <a:r>
              <a:rPr lang="fr-FR" sz="1700" dirty="0"/>
              <a:t>*1831 : A Kaboul, l’émir </a:t>
            </a:r>
            <a:r>
              <a:rPr lang="fr-FR" sz="1700" dirty="0" err="1"/>
              <a:t>Dost</a:t>
            </a:r>
            <a:r>
              <a:rPr lang="fr-FR" sz="1700" dirty="0"/>
              <a:t> Mohammad est entré</a:t>
            </a:r>
          </a:p>
          <a:p>
            <a:r>
              <a:rPr lang="fr-FR" sz="1700" dirty="0"/>
              <a:t>En contact avec le Britannique </a:t>
            </a:r>
            <a:r>
              <a:rPr lang="fr-FR" sz="1700" u="sng" dirty="0"/>
              <a:t>Alexander Burnes</a:t>
            </a:r>
          </a:p>
          <a:p>
            <a:endParaRPr lang="fr-FR" sz="1700" dirty="0"/>
          </a:p>
          <a:p>
            <a:r>
              <a:rPr lang="fr-FR" sz="1700" dirty="0"/>
              <a:t>*Mais </a:t>
            </a:r>
            <a:r>
              <a:rPr lang="fr-FR" sz="1700" dirty="0" err="1"/>
              <a:t>Dost</a:t>
            </a:r>
            <a:r>
              <a:rPr lang="fr-FR" sz="1700" dirty="0"/>
              <a:t> Muhammad est déçu du maintien de l’alliance britannique avec le Pendjab de </a:t>
            </a:r>
            <a:r>
              <a:rPr lang="fr-FR" sz="1700" u="sng" dirty="0" err="1"/>
              <a:t>RanjÎt</a:t>
            </a:r>
            <a:r>
              <a:rPr lang="fr-FR" sz="1700" u="sng" dirty="0"/>
              <a:t> Singh</a:t>
            </a:r>
          </a:p>
          <a:p>
            <a:endParaRPr lang="fr-FR" sz="1700" dirty="0"/>
          </a:p>
          <a:p>
            <a:r>
              <a:rPr lang="fr-FR" sz="1700" dirty="0"/>
              <a:t>*Nov. 1837 : La Perse du Kadjar </a:t>
            </a:r>
            <a:r>
              <a:rPr lang="fr-FR" sz="1700" u="sng" dirty="0"/>
              <a:t>Mohammad Chah</a:t>
            </a:r>
          </a:p>
          <a:p>
            <a:r>
              <a:rPr lang="fr-FR" sz="1700" dirty="0"/>
              <a:t>Soutenue par les Russes, assiège Hérat </a:t>
            </a:r>
            <a:r>
              <a:rPr lang="fr-FR" sz="1700" i="1" dirty="0"/>
              <a:t>afghane</a:t>
            </a:r>
          </a:p>
          <a:p>
            <a:endParaRPr lang="fr-FR" sz="1700" dirty="0"/>
          </a:p>
          <a:p>
            <a:r>
              <a:rPr lang="fr-FR" sz="1700" dirty="0"/>
              <a:t>*Alors, comme la Perse après 1834</a:t>
            </a:r>
          </a:p>
          <a:p>
            <a:r>
              <a:rPr lang="fr-FR" sz="1700" dirty="0"/>
              <a:t>L’Afghan </a:t>
            </a:r>
            <a:r>
              <a:rPr lang="fr-FR" sz="1700" dirty="0" err="1"/>
              <a:t>Dost</a:t>
            </a:r>
            <a:r>
              <a:rPr lang="fr-FR" sz="1700" dirty="0"/>
              <a:t> Muhammad va jouer la carte russe</a:t>
            </a:r>
          </a:p>
          <a:p>
            <a:r>
              <a:rPr lang="fr-FR" sz="1700" dirty="0"/>
              <a:t>En redevenant vassal de la Perse alliée aux Russes</a:t>
            </a:r>
          </a:p>
          <a:p>
            <a:r>
              <a:rPr lang="fr-FR" sz="1700" dirty="0"/>
              <a:t>Il pourrait alors reprendre Peshawar</a:t>
            </a:r>
          </a:p>
          <a:p>
            <a:r>
              <a:rPr lang="fr-FR" sz="1700" dirty="0"/>
              <a:t>Aux Sikhs de </a:t>
            </a:r>
            <a:r>
              <a:rPr lang="fr-FR" sz="1700" dirty="0" err="1"/>
              <a:t>Ranjît</a:t>
            </a:r>
            <a:r>
              <a:rPr lang="fr-FR" sz="1700" dirty="0"/>
              <a:t> Singh</a:t>
            </a:r>
          </a:p>
          <a:p>
            <a:endParaRPr lang="fr-FR" sz="1700" dirty="0"/>
          </a:p>
          <a:p>
            <a:r>
              <a:rPr lang="fr-FR" sz="1700" dirty="0"/>
              <a:t>*Cependant…</a:t>
            </a:r>
          </a:p>
        </p:txBody>
      </p:sp>
      <p:pic>
        <p:nvPicPr>
          <p:cNvPr id="1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142FD523-4C57-E0CC-60A4-3CDCC6BBD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DE0D36FC-B772-C0EE-0B26-9C24FEAF88BC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2682A5F-22ED-A655-6D94-557F5D602287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D00CF98-5F4E-3057-0EC1-808D1F5E1C35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8F979DB-5B27-8F43-623C-991007757B80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E56EE2F-5EF8-F9D8-E0CA-501FE97CBCBF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E8FDD2B-E3E7-1970-339F-73EC73E737DA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6186FED-BF34-E2F1-D730-1B23465FDCAC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74FBD4F-790B-4D98-94C9-81BCDB01763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832D972-4760-1AD4-7E3B-6B653103184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855D8B8-92FD-A2EA-B63C-631F436BABF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D12A9AEB-327B-AAEA-2AFB-3C7C8E91721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47624F6-C29F-159D-8822-B805B390D0F4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7D94CF8-E91B-071B-6910-9C052B7FF51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3DB98FE-BD4C-AC82-9224-8FF8D223B3F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D5F9870D-3739-01AF-CB68-828C630FBD83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6CCC1EEF-3587-75A6-96FB-9B8908CB9731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B4FD0B52-820D-EF78-50F5-7FE4317B7E70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8B76BCBE-255B-D818-DA74-D77885C0C12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15545A1-E29E-6381-6F5D-B667DE688898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9F2A2CCF-BD43-C2F1-D839-0F17A998FAE7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ACA81635-D69B-63EC-9150-44BE940895BF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8DF98E61-7967-3F62-5152-2E777E69CB0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C0619F08-A6A8-9D84-9A21-FF6B04BC97B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82184A9-4BB2-5C35-55EE-75020666F34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DC18DD65-4B81-E6BA-4FFD-7F0AFABA79EF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004B234-5A8E-F703-36CF-25CDDDC6CD8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47678FCC-CEFC-6561-628C-87F5ACC17CE6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9EB07DBB-0496-97B9-6750-19DA53B34F67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BDBC4D66-57A3-8D30-1135-D27063CCC568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5D6ED243-5CDC-348D-A3DA-9A43E997BC2B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3A97D2DD-8C36-488D-BBE9-3651930994A7}"/>
              </a:ext>
            </a:extLst>
          </p:cNvPr>
          <p:cNvCxnSpPr>
            <a:cxnSpLocks/>
            <a:endCxn id="11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06360A15-0E0B-B7A3-2B33-C78361B8710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F8281C8-621E-301D-268B-E5512233242D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AD3019E-7E7E-887D-F1AD-5B548B943530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6A54140D-4ECC-92C7-5F43-8A90D9684829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D7EA0B9C-601B-65A8-4764-850102EF8231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AFE3FE80-F4B2-E672-129F-C822C115B048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ADAE5B92-EAD9-8930-8980-9EDE5288191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E5ED37C-E7C8-6F66-2A38-D59F5896672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6A29F2D1-B32B-5F27-AF40-258942EA79D0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A512F45C-1937-1247-F3BD-EDB040BCAAA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2B5782FB-0A63-88C4-3B5A-756D64150A7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B9C41ADC-272D-DBE0-F50E-ED7823F471D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5039AC60-2E87-37D4-F9D6-FCD12E4A6F4C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034B0AB4-4CF6-6D61-E274-8056F5BC130A}"/>
              </a:ext>
            </a:extLst>
          </p:cNvPr>
          <p:cNvSpPr/>
          <p:nvPr/>
        </p:nvSpPr>
        <p:spPr>
          <a:xfrm>
            <a:off x="10314163" y="4228899"/>
            <a:ext cx="144503" cy="139156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91B8EBA-8977-D359-A3B0-3792F6A95732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F43DD01-2CAA-8C5E-C238-4D9CE081F692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A6E86474-F9D5-0048-71EA-7C0885DFB39E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77EBB50A-1DF7-8F2E-8CE4-B80E080BF3DD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8638A50-53E9-0B04-D12C-D3232A80F62A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F7C1914-7167-AFF0-D35C-BC8909F6B2C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EC6453F9-8B33-A22C-4193-8EF16EDFE138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E4458FA5-60B4-9CFF-EFFC-77EE03C803BB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EBA56235-1BBF-2FB5-2C6A-0D3321891A81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7E5FCA1A-E0E0-8E65-539B-468F38736E08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15613FF1-B978-14C2-A74D-66FDEF8A7F8C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F9241383-064B-B63B-5E42-DD7B7FA97B25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A8B120D2-52D8-14D0-4E8D-76218CBA86EB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59EA3B11-B912-95A4-0EDB-983033B951CB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501905AA-D416-E2E7-9352-48DFD0EC0E4C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0D1321AE-4B69-184D-6210-7BD90545EEF4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110F7719-5570-1A31-A52B-86843F72176A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1F0E12AB-3D0B-97C6-6832-689B4EA60CA2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96C32A1F-59C7-C60F-A04E-9AA7E19405CF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D9FC28C9-C809-78BA-EE22-456B06E51AC0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E0C0C06E-707A-2CF6-463D-01EF04C865E8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9A68C1A3-A445-14C0-814C-10F57D0B29A5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A3066E5E-EA0C-3E07-562B-90422FB8D3AD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D852233C-B984-C2A3-44E7-72392468975D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15015CCA-3EB3-58CE-3DFF-EEED0AE55D16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8E277766-96D0-1F84-2882-B5BBC8F7F2CC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088F0160-0472-824F-934D-4D4F39E7BF18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C1009EA3-415F-6519-2134-C5581A391A27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9D5D074A-AC84-1195-6A77-1AC57EAC0B9B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6614BFD5-62FD-AF07-373E-67AD89663B2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7EC8F29-4E56-400E-A97B-05F6564ACC5C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4" name="Rectangle 1">
            <a:extLst>
              <a:ext uri="{FF2B5EF4-FFF2-40B4-BE49-F238E27FC236}">
                <a16:creationId xmlns:a16="http://schemas.microsoft.com/office/drawing/2014/main" id="{DB5836DD-4B04-8392-672D-EB75212BC4BD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1837-1838</a:t>
            </a:r>
            <a:endParaRPr lang="fr-FR" b="1" spc="-1" dirty="0">
              <a:latin typeface="Arial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1BB2BB9-8325-577F-BFE7-CA7FE2A02214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440AA775-3E8B-AADC-B9A4-ACEEF361A674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36176AA-764A-72B0-753F-54B9700079E8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637CD6F0-CE06-2C81-BC0C-736BC7E9EB4C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5DF9514C-8913-2A8B-DC54-E87FC0946528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F815B1B5-557D-2AE1-CE29-A29EFBF115AB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44CE0DE-3565-AC58-B7C7-8D93D0D12EEE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BADC60F6-F0E6-302A-9060-C1A1517D6B35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2F911D2B-64D6-4022-36B4-E9D3BC390F6C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53806A7E-AED9-EC5A-1B17-AFEA35260450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142C61BA-DEDF-2E2F-CFC1-A714CDB8968C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54A0B93A-CD1A-A49C-E979-58F867064DE1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57453612-2966-B71B-2768-E9ECEECB51BC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2306069F-6BBD-EC7E-AF37-29A4AB710A6C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F741A5F4-D34A-7FD4-83D6-B76F43984CF5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55C925B7-8735-0267-3E04-C61D8FE9615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3180D41-2787-F02D-5AE5-A6FC534350E4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B1406812-CEA7-5E40-80D1-A34C958ABB3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162B8382-803A-3663-949F-646596E09B08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15841C4-B1EA-736E-AA5F-A290AB11C0D8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1ECB188B-647A-66EA-FE8F-C467901AEA2D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960F0878-CFA7-9A2B-9535-B1EF439DF53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0B7C6A5-6F5D-C592-1FDB-C00B5190A28C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25FADC5B-91DD-5286-B995-F2C044C5F3C0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86F5B124-D854-52CF-AE3A-05F93B61A2BB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68B7135B-2E6B-F5BA-FBC4-C5E06CC0154B}"/>
              </a:ext>
            </a:extLst>
          </p:cNvPr>
          <p:cNvSpPr/>
          <p:nvPr/>
        </p:nvSpPr>
        <p:spPr>
          <a:xfrm>
            <a:off x="8837272" y="3000160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1837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FA0FFB88-6AB1-226B-527C-F8626D53A351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3" name="Connecteur droit avec flèche 232">
            <a:extLst>
              <a:ext uri="{FF2B5EF4-FFF2-40B4-BE49-F238E27FC236}">
                <a16:creationId xmlns:a16="http://schemas.microsoft.com/office/drawing/2014/main" id="{E5A12BE5-3101-F179-84D2-F90851F86048}"/>
              </a:ext>
            </a:extLst>
          </p:cNvPr>
          <p:cNvCxnSpPr>
            <a:cxnSpLocks/>
            <a:endCxn id="128" idx="2"/>
          </p:cNvCxnSpPr>
          <p:nvPr/>
        </p:nvCxnSpPr>
        <p:spPr>
          <a:xfrm>
            <a:off x="8473778" y="2818591"/>
            <a:ext cx="585608" cy="11217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Ellipse 235">
            <a:extLst>
              <a:ext uri="{FF2B5EF4-FFF2-40B4-BE49-F238E27FC236}">
                <a16:creationId xmlns:a16="http://schemas.microsoft.com/office/drawing/2014/main" id="{27E012E0-45E1-D969-8FA0-8DB683D962E9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0827338D-0DB2-F1EE-559F-9B5BC0E3491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7CD56297-FD6F-ABB2-3828-662D871AC6B7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94F27D-8C46-DF94-3FB5-F4DFD350DA5E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</p:spTree>
    <p:extLst>
      <p:ext uri="{BB962C8B-B14F-4D97-AF65-F5344CB8AC3E}">
        <p14:creationId xmlns:p14="http://schemas.microsoft.com/office/powerpoint/2010/main" val="249367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5C1E0-021E-932F-35C0-BF5375414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3BE590E6-EAE6-E318-CBF0-743EDF89609F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1858-1885 : L’apogée du Grand Jeu</a:t>
            </a:r>
          </a:p>
          <a:p>
            <a:endParaRPr lang="fr-FR" sz="1600" b="1" spc="-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fr-FR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1830-1864 : Fin de la conquête russe du Caucase ; Soumissions des Tchétchènes-Avars de l’imam </a:t>
            </a:r>
            <a:r>
              <a:rPr lang="fr-FR" altLang="fr-FR" sz="1600" b="1" dirty="0" err="1">
                <a:solidFill>
                  <a:srgbClr val="FF0000"/>
                </a:solidFill>
                <a:cs typeface="Arial" panose="020B0604020202020204" pitchFamily="34" charset="0"/>
              </a:rPr>
              <a:t>Chamyl</a:t>
            </a:r>
            <a:r>
              <a:rPr lang="fr-FR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 et des Tcherkesses </a:t>
            </a:r>
            <a:endParaRPr lang="fr-FR" sz="1600" b="1" spc="-1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1830-1834 : Au Daghestan, les guerres </a:t>
            </a:r>
            <a:r>
              <a:rPr lang="fr-FR" sz="1600" dirty="0" err="1">
                <a:solidFill>
                  <a:srgbClr val="FF0000"/>
                </a:solidFill>
              </a:rPr>
              <a:t>murides</a:t>
            </a:r>
            <a:r>
              <a:rPr lang="fr-FR" sz="1600" dirty="0">
                <a:solidFill>
                  <a:srgbClr val="FF0000"/>
                </a:solidFill>
              </a:rPr>
              <a:t> : Les imams avars Mohammed Ghazi et </a:t>
            </a:r>
            <a:r>
              <a:rPr lang="fr-FR" sz="1600" dirty="0" err="1">
                <a:solidFill>
                  <a:srgbClr val="FF0000"/>
                </a:solidFill>
              </a:rPr>
              <a:t>Gamzat-bek</a:t>
            </a:r>
            <a:r>
              <a:rPr lang="fr-FR" sz="1600" dirty="0">
                <a:solidFill>
                  <a:srgbClr val="FF0000"/>
                </a:solidFill>
              </a:rPr>
              <a:t> lancent la révolte contre les Russes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1834-1845 : L’imam </a:t>
            </a:r>
            <a:r>
              <a:rPr lang="fr-FR" sz="1600" dirty="0" err="1">
                <a:solidFill>
                  <a:srgbClr val="FF0000"/>
                </a:solidFill>
              </a:rPr>
              <a:t>Chamyl</a:t>
            </a:r>
            <a:r>
              <a:rPr lang="fr-FR" sz="1600" dirty="0">
                <a:solidFill>
                  <a:srgbClr val="FF0000"/>
                </a:solidFill>
              </a:rPr>
              <a:t> reconquiert le Daghestan et impose son autorité sur les Avars et les Tchétchènes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1851-1856 : Durant la guerre de Crimée, soutien des Ottomans et des Britanniques à l’imam </a:t>
            </a:r>
            <a:r>
              <a:rPr lang="fr-FR" sz="1600" dirty="0" err="1">
                <a:solidFill>
                  <a:srgbClr val="FF0000"/>
                </a:solidFill>
              </a:rPr>
              <a:t>Chamyl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500" dirty="0">
                <a:solidFill>
                  <a:srgbClr val="FF0000"/>
                </a:solidFill>
              </a:rPr>
              <a:t>1856-1859 : Fin de la guerre de Crimée ; La Russie peut terminer la conquête du Caucase : Conquête russe du Daghestan et abdication de </a:t>
            </a:r>
            <a:r>
              <a:rPr lang="fr-FR" sz="1500" dirty="0" err="1">
                <a:solidFill>
                  <a:srgbClr val="FF0000"/>
                </a:solidFill>
              </a:rPr>
              <a:t>Chamyl</a:t>
            </a:r>
            <a:endParaRPr lang="fr-FR" sz="15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1859-1864 : En Circassie, soumission et déportations massives des Tcherkesses ; Fin de la conquête russe du Caucase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1822-1864 : En Asie centrale, conquêtes russes des steppes kazakhes et fixation de la frontière russe avec la Chine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1822-1848 : Soumissions des trois hordes kazakhes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1850-1854 : Au sud de la mer d’Aral, fortification russe sur le </a:t>
            </a:r>
            <a:r>
              <a:rPr lang="fr-FR" sz="1600" dirty="0" err="1">
                <a:solidFill>
                  <a:srgbClr val="FF0000"/>
                </a:solidFill>
              </a:rPr>
              <a:t>Syr</a:t>
            </a:r>
            <a:r>
              <a:rPr lang="fr-FR" sz="1600" dirty="0">
                <a:solidFill>
                  <a:srgbClr val="FF0000"/>
                </a:solidFill>
              </a:rPr>
              <a:t> Daria ; 1</a:t>
            </a:r>
            <a:r>
              <a:rPr lang="fr-FR" sz="1600" baseline="30000" dirty="0">
                <a:solidFill>
                  <a:srgbClr val="FF0000"/>
                </a:solidFill>
              </a:rPr>
              <a:t>er</a:t>
            </a:r>
            <a:r>
              <a:rPr lang="fr-FR" sz="1600" dirty="0">
                <a:solidFill>
                  <a:srgbClr val="FF0000"/>
                </a:solidFill>
              </a:rPr>
              <a:t> traité commercial avec le khanat de Kokand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1850-1864 : A l’est du lac Balkhach, conquête russe du </a:t>
            </a:r>
            <a:r>
              <a:rPr lang="fr-FR" sz="1600" dirty="0" err="1">
                <a:solidFill>
                  <a:srgbClr val="FF0000"/>
                </a:solidFill>
              </a:rPr>
              <a:t>Sémirétchié</a:t>
            </a:r>
            <a:r>
              <a:rPr lang="fr-FR" sz="1600" dirty="0">
                <a:solidFill>
                  <a:srgbClr val="FF0000"/>
                </a:solidFill>
              </a:rPr>
              <a:t> ; Traité de </a:t>
            </a:r>
            <a:r>
              <a:rPr lang="fr-FR" sz="1600" dirty="0" err="1">
                <a:solidFill>
                  <a:srgbClr val="FF0000"/>
                </a:solidFill>
              </a:rPr>
              <a:t>Tchougoutchak</a:t>
            </a:r>
            <a:r>
              <a:rPr lang="fr-FR" sz="1600" dirty="0">
                <a:solidFill>
                  <a:srgbClr val="FF0000"/>
                </a:solidFill>
              </a:rPr>
              <a:t> et frontière définitive avec la Chine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1843-1863 : En Afghanistan, après le départ des Britanniques, l’émir </a:t>
            </a:r>
            <a:r>
              <a:rPr lang="fr-FR" sz="1600" b="1" dirty="0" err="1">
                <a:solidFill>
                  <a:srgbClr val="FF0000"/>
                </a:solidFill>
              </a:rPr>
              <a:t>Dost</a:t>
            </a:r>
            <a:r>
              <a:rPr lang="fr-FR" sz="1600" b="1" dirty="0">
                <a:solidFill>
                  <a:srgbClr val="FF0000"/>
                </a:solidFill>
              </a:rPr>
              <a:t> Muhammad reconstitue l’Etat afghan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Dernière tentative persane sur Hérat et fixation de la frontière perso-afghane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1843-1855 : Après l’avoir détrôné, les Britanniques rétablissent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sur le trône afghan ; En échange,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aligne sa politique extérieure sur celle de la Grande-Bretagne, tout en restant neutre, et il rompt toute relation avec les Russes ;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reprend </a:t>
            </a:r>
            <a:r>
              <a:rPr lang="fr-FR" sz="1600" dirty="0" err="1">
                <a:solidFill>
                  <a:srgbClr val="FF0000"/>
                </a:solidFill>
              </a:rPr>
              <a:t>Balkh</a:t>
            </a:r>
            <a:r>
              <a:rPr lang="fr-FR" sz="1600" dirty="0">
                <a:solidFill>
                  <a:srgbClr val="FF0000"/>
                </a:solidFill>
              </a:rPr>
              <a:t> et Kandahar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1852-1859 : Dernière tentative, avec l’aide des Russes, des Persans pour conquérir Hérat ; Avec l’aide britannique, l’émir afghan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reprend Hérat aux Persans, puis le nord de l’Afghanistan jusqu’à rive sud de l’Amou Daria reprise à Boukhara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1862-1863 : Avant sa mort, </a:t>
            </a:r>
            <a:r>
              <a:rPr lang="fr-FR" sz="1600" dirty="0" err="1">
                <a:solidFill>
                  <a:srgbClr val="FF0000"/>
                </a:solidFill>
              </a:rPr>
              <a:t>Dost</a:t>
            </a:r>
            <a:r>
              <a:rPr lang="fr-FR" sz="1600" dirty="0">
                <a:solidFill>
                  <a:srgbClr val="FF0000"/>
                </a:solidFill>
              </a:rPr>
              <a:t> Muhammad consolide son emprise sur l’Afghanistan</a:t>
            </a:r>
          </a:p>
          <a:p>
            <a:r>
              <a:rPr lang="fr-FR" sz="1600" b="1" dirty="0">
                <a:solidFill>
                  <a:srgbClr val="FF0000"/>
                </a:solidFill>
              </a:rPr>
              <a:t>1864-1875 : En Asie centrale, conquêtes russes des khanats ouzbeks de Boukhara, Khiva et Kokand ; Naissance du Turkestan russe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1865-1877 : Au Xinjiang, révolte musulmane contre les Chinois et éphémère royaume de </a:t>
            </a:r>
            <a:r>
              <a:rPr lang="fr-FR" sz="1600" dirty="0" err="1">
                <a:solidFill>
                  <a:srgbClr val="FF0000"/>
                </a:solidFill>
              </a:rPr>
              <a:t>Yakub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Beg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1864-1868 : Les Russes prennent Tachkent au Kokand ; Tachkent, capitale du Turkestan russe ; Le khanat de Boukhara doit céder Samarcande et la rive gauche du Syr-Daria et devient un protectorat russe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1873-1875 : Après l’expédition contre Khiva, le khanat</a:t>
            </a:r>
          </a:p>
          <a:p>
            <a:r>
              <a:rPr lang="fr-FR" sz="1600" dirty="0">
                <a:solidFill>
                  <a:srgbClr val="FF0000"/>
                </a:solidFill>
              </a:rPr>
              <a:t>doit céder la rive droite de l’Amou Daria et devient un protectorat russe ; Après une révolte, les Russes annexent le khanat de Kokand</a:t>
            </a:r>
          </a:p>
          <a:p>
            <a:endParaRPr lang="fr-FR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F89F36AB-D726-4C53-3BB7-DAB3F4F3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98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FE830-2697-1568-CD85-CCAFFFCD0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906701-2B78-E1AD-4EC8-4CAC77BFB623}"/>
              </a:ext>
            </a:extLst>
          </p:cNvPr>
          <p:cNvSpPr/>
          <p:nvPr/>
        </p:nvSpPr>
        <p:spPr>
          <a:xfrm>
            <a:off x="82019" y="110609"/>
            <a:ext cx="4823771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1837-1838 : … Intervention navale des Britanniques et les Persans doivent renoncer ; …</a:t>
            </a:r>
          </a:p>
          <a:p>
            <a:endParaRPr lang="fr-FR" sz="1700" dirty="0"/>
          </a:p>
          <a:p>
            <a:r>
              <a:rPr lang="fr-FR" sz="1700" dirty="0"/>
              <a:t>a) Hérat résiste</a:t>
            </a:r>
          </a:p>
          <a:p>
            <a:r>
              <a:rPr lang="fr-FR" sz="1700" dirty="0"/>
              <a:t>Aidée par le Britannique </a:t>
            </a:r>
            <a:r>
              <a:rPr lang="fr-FR" sz="1700" u="sng" dirty="0" err="1"/>
              <a:t>Eldred</a:t>
            </a:r>
            <a:r>
              <a:rPr lang="fr-FR" sz="1700" u="sng" dirty="0"/>
              <a:t> </a:t>
            </a:r>
            <a:r>
              <a:rPr lang="fr-FR" sz="1700" u="sng" dirty="0" err="1"/>
              <a:t>Pottinger</a:t>
            </a:r>
            <a:endParaRPr lang="fr-FR" sz="1700" u="sng" dirty="0"/>
          </a:p>
          <a:p>
            <a:pPr marL="342900" indent="-342900">
              <a:buAutoNum type="alphaLcParenR"/>
            </a:pPr>
            <a:endParaRPr lang="fr-FR" sz="1700" dirty="0"/>
          </a:p>
          <a:p>
            <a:r>
              <a:rPr lang="fr-FR" sz="1700" dirty="0"/>
              <a:t>b) L’avancée </a:t>
            </a:r>
            <a:r>
              <a:rPr lang="fr-FR" sz="1700" dirty="0" err="1"/>
              <a:t>russo</a:t>
            </a:r>
            <a:r>
              <a:rPr lang="fr-FR" sz="1700" dirty="0"/>
              <a:t>-persane sur terre provoque</a:t>
            </a:r>
          </a:p>
          <a:p>
            <a:r>
              <a:rPr lang="fr-FR" sz="1700" dirty="0"/>
              <a:t>L’intervention navale des Britanniques</a:t>
            </a:r>
          </a:p>
          <a:p>
            <a:endParaRPr lang="fr-FR" sz="1700" dirty="0"/>
          </a:p>
          <a:p>
            <a:r>
              <a:rPr lang="fr-FR" sz="1700" dirty="0"/>
              <a:t>*1838 : Les Britanniques s’emparent</a:t>
            </a:r>
          </a:p>
          <a:p>
            <a:r>
              <a:rPr lang="fr-FR" sz="1700" dirty="0"/>
              <a:t>De l’île de Kharg dans le Golfe persique</a:t>
            </a:r>
          </a:p>
          <a:p>
            <a:r>
              <a:rPr lang="fr-FR" sz="1700" dirty="0"/>
              <a:t>Et ils menacent </a:t>
            </a:r>
            <a:r>
              <a:rPr lang="fr-FR" sz="1700" u="sng" dirty="0"/>
              <a:t>Mohammad Chah</a:t>
            </a:r>
            <a:r>
              <a:rPr lang="fr-FR" sz="1700" dirty="0"/>
              <a:t> d’une guerre</a:t>
            </a:r>
          </a:p>
          <a:p>
            <a:r>
              <a:rPr lang="fr-FR" sz="1700" dirty="0"/>
              <a:t>Les Persans renoncent</a:t>
            </a:r>
          </a:p>
          <a:p>
            <a:endParaRPr lang="fr-FR" sz="1700" dirty="0"/>
          </a:p>
          <a:p>
            <a:r>
              <a:rPr lang="fr-FR" sz="1700" dirty="0"/>
              <a:t>*Et pendant ce temps, à Kaboul…</a:t>
            </a:r>
          </a:p>
        </p:txBody>
      </p:sp>
      <p:pic>
        <p:nvPicPr>
          <p:cNvPr id="1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B045E61-9E55-5D4F-30FD-EEBE2AD53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27E721EB-8227-747C-B3F7-C5C7B8BEE57D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0A21B38-9132-859B-00B3-7D8F52192F48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58FBDAE-7CFC-395B-9444-0B4D36C2851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BC1C949-0AF4-9B03-54C4-BF378C0EF706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914493F-7E98-0983-83F3-FE8565CDD5E8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84EBBC7-F56F-8FDC-95C8-069B41706CE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457E0CB-7289-7836-AEBD-3C3870C51171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3443CDB-474D-BB84-C610-0FFA7BB57C8C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D3392CD6-B505-8E07-B4F9-C90255619A2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00CC7DE-055B-E3A9-34F6-6F5686E91F33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58D80333-D1D9-23DD-9A7F-A320FD606D07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30B79A80-EC64-B1B2-FDBF-7CDDBAFC96B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94968A7-8F24-06A9-E589-BC266299815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E1E2014F-F872-B2E0-7E70-416A9105786E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17AB6D6-08E3-7D1C-6945-EB8B0EE42C5C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F41CE7EC-3669-AEF6-E642-2594FD4BD466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EB07B7F1-AC78-00F2-E551-3CD0BB54658B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17E229E-DE75-FE35-66C3-489105904353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CFF5DD8-5040-D4C7-6FC1-EE3B4C8EFAD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75F46B59-1B2D-2D7B-AA81-F7872CC0F30F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F4C24186-113F-B51F-9BB1-72E586DBBBA1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7E29D598-81C1-EDAD-D3A4-B8D77F0EA41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D54B5510-D003-A8B8-8F39-E83B2232267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1908380-129E-E2C4-B132-D9EC42B1FAED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28ACA66-726E-B34B-0CA3-AEC5719D7DAA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B75828E6-4DE7-A18C-7A00-223CB41126F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E050B73-451C-FB70-8701-8DE4C55A9B87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2569222C-F9A3-3AC7-5447-36382F29D57F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C89F101F-3000-CAEB-BC75-5F9501B13A5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7FE6311F-126B-122A-C632-425DDE830FBC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61118F1C-1ED8-DDE3-272A-E0526DC0D51F}"/>
              </a:ext>
            </a:extLst>
          </p:cNvPr>
          <p:cNvCxnSpPr>
            <a:cxnSpLocks/>
            <a:endCxn id="11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73BCA7E4-A707-2617-134C-F5A4512D9D79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EDB5ABF-382D-13F0-B30A-2DD7A16FF0D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9E43990D-3DE3-4789-9692-7D3F5966F758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82433C13-16AF-0F81-CC21-09740970DF6C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6F916498-5A73-16E8-7528-AFDEDD7EC1FA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1B98578F-590D-9590-1A87-7AFCDDB39723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8ECA553-7180-7A34-2D9F-E336A7834A50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842BDE70-4744-26E6-BCEF-37D182501D6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767680FF-42BD-8889-98F0-663475847DB5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622E571-AF33-70FB-8570-D36C7F43BFB5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CF31E38-04F6-E413-9C8C-6A8348C66522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3CE1560B-1781-A853-1961-258FB495CB0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E0742183-F080-1BA6-8C7B-D54D682DA33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9D31EAE-D6F4-D329-DF10-23D14F64FBF2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77845402-3A3B-545E-B135-B7E7BEEE558B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13B8A58-06AF-6CB1-3C0D-7109E623FBC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9CAFA2C-60EE-6FF5-7F61-E69D01637645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EBFB141B-548F-9EA4-1467-BFC8B90ED931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18D53F9-96DA-B1FA-F3FB-08331A2375A9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F15CBBE1-785F-06EC-2874-42B7C32B63E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7AD153A5-ED9D-F555-7740-F51C124FEE8A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Ellipse 145">
            <a:extLst>
              <a:ext uri="{FF2B5EF4-FFF2-40B4-BE49-F238E27FC236}">
                <a16:creationId xmlns:a16="http://schemas.microsoft.com/office/drawing/2014/main" id="{04E4792E-0915-F154-750B-7445C17535F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6031C2E9-AD86-7B04-6DEF-B22E5D218CCD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4C76A886-905C-2399-C541-E71E966D2087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F78F8FDF-3C9B-1C2A-0F5D-9F1A31ACEE6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BD510A18-7755-6F91-FC17-54300F0739D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34F575E6-DAAB-6004-26EB-4E8C4D37592F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7702A21A-C6B6-E12D-F8E2-644AC1FF3D1B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5E0F3327-2EFB-B425-BF98-B26BC6A799D6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EED6AA98-3189-825D-77E5-BCEE9016090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858E1045-DC71-F92D-B895-30E7B4ED8B85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16765D84-B917-3901-5A31-9206CFD7622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8C12C52-C96C-6EDB-4333-61303AD35F6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262DE9AB-58B5-27DA-AE5A-D4E4EC25C84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76B1C5AA-712D-BF32-1F3E-4016EDC02B63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B2DD520F-E7B7-82F1-B097-5EB131AD0169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F7B7CFB-D7C0-7452-CC56-20E4BDED84B4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4CECDDD4-91D0-CA4C-503C-E3B51370FDFA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36161FAB-46D3-07F1-C4E6-2ABC05CE66D8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09B94BED-D0A0-D473-36A4-CD8E9814B6EE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17D372AA-ED72-5C6D-996C-5904F5ED3EC1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1EF80F50-0C8C-F093-59AD-AD8F5009593F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48B3FDA0-BCE8-95C3-ED8E-F8B6622DCBC5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51EA68A-7019-7F78-7B0F-DF96EA7AED82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5944114-7020-20DA-EB03-B8506A48068C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B54B6F8-1C6F-08E0-FAD0-20E7AC0C7FC0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8DB53225-7468-5892-707F-5F7CBE66E954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5CFD048-7BBA-4753-D763-9608DC46FE68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4ECF9D75-2E0B-3B85-7151-3652264633BE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D9FE561F-90BD-79FD-AC21-A73F5CE0CB80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CD8088CA-F893-C90F-3549-68D281AD1E0E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0022F08-B316-B637-7C86-93B89BDBC813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0C86BE8-A761-7994-A9A2-7ED8FE1CEDE2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F06FE577-29BE-426A-C850-1CB997D0567C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92073A5D-EF88-BC45-3E25-A3304B8DD2E6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19E390BE-E025-4E11-4F74-D1DE8E18C7E2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9DB94A91-AF56-C162-AFDC-35F197EC29D1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E500AF60-EECA-C27C-40E3-917B26461D3A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0D3D4539-9E4A-DD61-6761-FD00BC522D5B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01BCBB14-38D1-75B3-58EB-1FF9DA74184E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FE993517-396A-BAF8-C91A-7E2413C777CB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480236A-3833-D244-4614-CFBCA4522A36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A209CE9D-6707-61D2-2B02-C49352491E44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70E95D1A-9D58-15AF-0FEF-A4BACE41EAC5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7FB1BF1B-EA1C-539D-93B6-4AE401D4C595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E760986A-2C21-51BD-A157-12861B906F4F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ABC111EB-5D07-8E43-5D6A-78BB1B5B6557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788675B-4767-F2CD-348A-ACA2E78FBA92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5B80BEC6-593F-D372-E131-F82F9F3BA4C6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755E47B9-D91A-E18B-54A9-01D8AFB7E164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9A3CA92D-AFDE-BD5B-FA75-B9DC9081FE86}"/>
              </a:ext>
            </a:extLst>
          </p:cNvPr>
          <p:cNvSpPr/>
          <p:nvPr/>
        </p:nvSpPr>
        <p:spPr>
          <a:xfrm>
            <a:off x="8837272" y="3000160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1837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C17ADF1B-B7AC-9DE9-D883-FAFDDB6F3ED2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1" name="Connecteur droit avec flèche 230">
            <a:extLst>
              <a:ext uri="{FF2B5EF4-FFF2-40B4-BE49-F238E27FC236}">
                <a16:creationId xmlns:a16="http://schemas.microsoft.com/office/drawing/2014/main" id="{4D6FCF66-48B6-F1BE-8BFC-3B17BDA75C54}"/>
              </a:ext>
            </a:extLst>
          </p:cNvPr>
          <p:cNvCxnSpPr>
            <a:cxnSpLocks/>
            <a:endCxn id="127" idx="2"/>
          </p:cNvCxnSpPr>
          <p:nvPr/>
        </p:nvCxnSpPr>
        <p:spPr>
          <a:xfrm>
            <a:off x="8473778" y="2818591"/>
            <a:ext cx="585608" cy="11217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Ellipse 231">
            <a:extLst>
              <a:ext uri="{FF2B5EF4-FFF2-40B4-BE49-F238E27FC236}">
                <a16:creationId xmlns:a16="http://schemas.microsoft.com/office/drawing/2014/main" id="{7681E108-4156-E77D-5C02-2A8EB96FF3B2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5C8705EF-7A9D-DF31-1508-4B50AA32712F}"/>
              </a:ext>
            </a:extLst>
          </p:cNvPr>
          <p:cNvSpPr/>
          <p:nvPr/>
        </p:nvSpPr>
        <p:spPr>
          <a:xfrm>
            <a:off x="8243100" y="32744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4" name="Connecteur droit avec flèche 233">
            <a:extLst>
              <a:ext uri="{FF2B5EF4-FFF2-40B4-BE49-F238E27FC236}">
                <a16:creationId xmlns:a16="http://schemas.microsoft.com/office/drawing/2014/main" id="{30807566-86C5-D1C7-D15A-0C0FA66A6EFA}"/>
              </a:ext>
            </a:extLst>
          </p:cNvPr>
          <p:cNvCxnSpPr>
            <a:cxnSpLocks/>
          </p:cNvCxnSpPr>
          <p:nvPr/>
        </p:nvCxnSpPr>
        <p:spPr>
          <a:xfrm flipH="1" flipV="1">
            <a:off x="8392361" y="3401559"/>
            <a:ext cx="670299" cy="3289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Rectangle 1">
            <a:extLst>
              <a:ext uri="{FF2B5EF4-FFF2-40B4-BE49-F238E27FC236}">
                <a16:creationId xmlns:a16="http://schemas.microsoft.com/office/drawing/2014/main" id="{2D1F57DB-8031-52CE-0FA7-8BE96F530A1A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1837-1838</a:t>
            </a:r>
            <a:endParaRPr lang="fr-FR" b="1" spc="-1" dirty="0">
              <a:latin typeface="Arial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C95280BE-5B5B-E94E-0B97-6A5F7F2C3E2E}"/>
              </a:ext>
            </a:extLst>
          </p:cNvPr>
          <p:cNvSpPr/>
          <p:nvPr/>
        </p:nvSpPr>
        <p:spPr>
          <a:xfrm>
            <a:off x="8947425" y="3641907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1838</a:t>
            </a:r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E543B6B6-40A2-9215-B7D5-3F8868BC063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7C5D4BA6-2A6B-DA57-12B4-2D7BFF7FDE94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FD6B4-35BF-F5DC-04D3-A526AB7E7AB4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</p:spTree>
    <p:extLst>
      <p:ext uri="{BB962C8B-B14F-4D97-AF65-F5344CB8AC3E}">
        <p14:creationId xmlns:p14="http://schemas.microsoft.com/office/powerpoint/2010/main" val="1108516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437C8-81E1-6E0B-38D7-97A64B69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7B6BA298-6F3E-814B-A46E-9F4EE2A74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Ellipse 237">
            <a:extLst>
              <a:ext uri="{FF2B5EF4-FFF2-40B4-BE49-F238E27FC236}">
                <a16:creationId xmlns:a16="http://schemas.microsoft.com/office/drawing/2014/main" id="{6D1F6C85-D667-89E1-AAC9-C4875D865540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709496A1-3C16-544E-3132-BDDBD1A1E9DC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14887577-E3AD-EF0B-D3F2-38FA95FDF5C4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C07A3084-FAB7-DE44-57E6-95CA4E45D2ED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6E0BD1E8-86F4-7DA1-450F-05F33DC9E880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37EE4E08-DF9D-A254-7574-4C2B3A242639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00886576-F2F9-C505-8BEF-BA6BA87D105F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1CDD0FA3-2CA7-095C-771F-726674917D3B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32E8FF6B-4E37-C7E5-A151-65D0B08DE63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C9E1E1E6-F552-78B5-CF9B-44B1A235788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8" name="Ellipse 247">
            <a:extLst>
              <a:ext uri="{FF2B5EF4-FFF2-40B4-BE49-F238E27FC236}">
                <a16:creationId xmlns:a16="http://schemas.microsoft.com/office/drawing/2014/main" id="{B2DE3754-E649-F96A-5C1F-7126E48773A7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0BD05537-64A3-8579-6594-A58D9AF3469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ACB5D4B0-0AEC-E3BF-2548-3186E753777C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543373D9-070C-7128-0C57-197ED3DF238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D036F87C-6674-F2EF-E640-6A1159CD1002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158A5A69-2DC9-783C-E968-4482ED4E2323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08B9D6F5-1B1D-7E69-AC9E-DDD827ECE02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F2B75156-62BF-EBBE-0EF6-6540E5DC3ED6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6" name="Ellipse 255">
            <a:extLst>
              <a:ext uri="{FF2B5EF4-FFF2-40B4-BE49-F238E27FC236}">
                <a16:creationId xmlns:a16="http://schemas.microsoft.com/office/drawing/2014/main" id="{23BAFD03-5F0F-C6A2-87A5-3C1D394534E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7" name="Connecteur droit 256">
            <a:extLst>
              <a:ext uri="{FF2B5EF4-FFF2-40B4-BE49-F238E27FC236}">
                <a16:creationId xmlns:a16="http://schemas.microsoft.com/office/drawing/2014/main" id="{9D18FD36-DBC1-E8D3-79AE-22513FB89F40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Connecteur droit 257">
            <a:extLst>
              <a:ext uri="{FF2B5EF4-FFF2-40B4-BE49-F238E27FC236}">
                <a16:creationId xmlns:a16="http://schemas.microsoft.com/office/drawing/2014/main" id="{854C1889-A739-7FFE-3732-E1593365F03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258">
            <a:extLst>
              <a:ext uri="{FF2B5EF4-FFF2-40B4-BE49-F238E27FC236}">
                <a16:creationId xmlns:a16="http://schemas.microsoft.com/office/drawing/2014/main" id="{A5B8E26B-8F84-6172-8482-54A60D89A5C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Ellipse 259">
            <a:extLst>
              <a:ext uri="{FF2B5EF4-FFF2-40B4-BE49-F238E27FC236}">
                <a16:creationId xmlns:a16="http://schemas.microsoft.com/office/drawing/2014/main" id="{B4515916-0859-0EE4-51DA-52CADB8F814C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1" name="Ellipse 260">
            <a:extLst>
              <a:ext uri="{FF2B5EF4-FFF2-40B4-BE49-F238E27FC236}">
                <a16:creationId xmlns:a16="http://schemas.microsoft.com/office/drawing/2014/main" id="{330F16FD-B317-5E81-12F3-2CCC9939AA0F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2" name="Ellipse 261">
            <a:extLst>
              <a:ext uri="{FF2B5EF4-FFF2-40B4-BE49-F238E27FC236}">
                <a16:creationId xmlns:a16="http://schemas.microsoft.com/office/drawing/2014/main" id="{B0C0A660-FC46-3415-DA2F-C66D2F895EB4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63" name="Ellipse 262">
            <a:extLst>
              <a:ext uri="{FF2B5EF4-FFF2-40B4-BE49-F238E27FC236}">
                <a16:creationId xmlns:a16="http://schemas.microsoft.com/office/drawing/2014/main" id="{8C409C3E-AE14-7DA2-5670-1EBD319D3C7A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Ellipse 263">
            <a:extLst>
              <a:ext uri="{FF2B5EF4-FFF2-40B4-BE49-F238E27FC236}">
                <a16:creationId xmlns:a16="http://schemas.microsoft.com/office/drawing/2014/main" id="{335AA594-2A12-D5F1-7844-CF93755B292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5" name="Ellipse 264">
            <a:extLst>
              <a:ext uri="{FF2B5EF4-FFF2-40B4-BE49-F238E27FC236}">
                <a16:creationId xmlns:a16="http://schemas.microsoft.com/office/drawing/2014/main" id="{59745279-923D-CC7D-AA32-D3FC25093829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6" name="Connecteur droit 265">
            <a:extLst>
              <a:ext uri="{FF2B5EF4-FFF2-40B4-BE49-F238E27FC236}">
                <a16:creationId xmlns:a16="http://schemas.microsoft.com/office/drawing/2014/main" id="{2C5815C1-317A-2E33-15D2-5B65737B510D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Ellipse 266">
            <a:extLst>
              <a:ext uri="{FF2B5EF4-FFF2-40B4-BE49-F238E27FC236}">
                <a16:creationId xmlns:a16="http://schemas.microsoft.com/office/drawing/2014/main" id="{05386E6B-9533-7690-A881-6712F310A77B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68" name="Connecteur droit avec flèche 267">
            <a:extLst>
              <a:ext uri="{FF2B5EF4-FFF2-40B4-BE49-F238E27FC236}">
                <a16:creationId xmlns:a16="http://schemas.microsoft.com/office/drawing/2014/main" id="{611259E3-748C-0F9E-1DC7-1B2FAD207F4E}"/>
              </a:ext>
            </a:extLst>
          </p:cNvPr>
          <p:cNvCxnSpPr>
            <a:cxnSpLocks/>
            <a:endCxn id="26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Ellipse 268">
            <a:extLst>
              <a:ext uri="{FF2B5EF4-FFF2-40B4-BE49-F238E27FC236}">
                <a16:creationId xmlns:a16="http://schemas.microsoft.com/office/drawing/2014/main" id="{58ACEF95-6294-E06C-2CA6-6466736366C8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70" name="Ellipse 269">
            <a:extLst>
              <a:ext uri="{FF2B5EF4-FFF2-40B4-BE49-F238E27FC236}">
                <a16:creationId xmlns:a16="http://schemas.microsoft.com/office/drawing/2014/main" id="{085B98DB-A57F-0CF3-7A91-F914EC85460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1" name="Ellipse 270">
            <a:extLst>
              <a:ext uri="{FF2B5EF4-FFF2-40B4-BE49-F238E27FC236}">
                <a16:creationId xmlns:a16="http://schemas.microsoft.com/office/drawing/2014/main" id="{4734727D-F3EC-326F-35B6-8A7587E891D0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2" name="Ellipse 271">
            <a:extLst>
              <a:ext uri="{FF2B5EF4-FFF2-40B4-BE49-F238E27FC236}">
                <a16:creationId xmlns:a16="http://schemas.microsoft.com/office/drawing/2014/main" id="{D7E9E4EF-B5C9-601B-FCCE-5CB1FC60899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3" name="Ellipse 272">
            <a:extLst>
              <a:ext uri="{FF2B5EF4-FFF2-40B4-BE49-F238E27FC236}">
                <a16:creationId xmlns:a16="http://schemas.microsoft.com/office/drawing/2014/main" id="{91BAF412-A334-59A3-AD01-16FAB2CB88BA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4" name="Ellipse 273">
            <a:extLst>
              <a:ext uri="{FF2B5EF4-FFF2-40B4-BE49-F238E27FC236}">
                <a16:creationId xmlns:a16="http://schemas.microsoft.com/office/drawing/2014/main" id="{85D0E4E6-5C7A-E332-7D62-E1CD7122F24D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5" name="Ellipse 274">
            <a:extLst>
              <a:ext uri="{FF2B5EF4-FFF2-40B4-BE49-F238E27FC236}">
                <a16:creationId xmlns:a16="http://schemas.microsoft.com/office/drawing/2014/main" id="{6D405C3C-95D5-0797-A3F9-ECC754F90C8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6" name="Ellipse 275">
            <a:extLst>
              <a:ext uri="{FF2B5EF4-FFF2-40B4-BE49-F238E27FC236}">
                <a16:creationId xmlns:a16="http://schemas.microsoft.com/office/drawing/2014/main" id="{B8FC620A-5843-84AA-B7B7-38924D69876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117FD48C-6166-25D4-5D99-62DF81D1DDEB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849DBFF3-F289-943E-F904-E3E5D9F47F6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279" name="Ellipse 278">
            <a:extLst>
              <a:ext uri="{FF2B5EF4-FFF2-40B4-BE49-F238E27FC236}">
                <a16:creationId xmlns:a16="http://schemas.microsoft.com/office/drawing/2014/main" id="{7C947DD1-C574-628B-38A1-7EFC0D59526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80" name="Ellipse 279">
            <a:extLst>
              <a:ext uri="{FF2B5EF4-FFF2-40B4-BE49-F238E27FC236}">
                <a16:creationId xmlns:a16="http://schemas.microsoft.com/office/drawing/2014/main" id="{AC1DB9A2-5911-A24F-DC87-0C294F8E013C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1" name="Ellipse 280">
            <a:extLst>
              <a:ext uri="{FF2B5EF4-FFF2-40B4-BE49-F238E27FC236}">
                <a16:creationId xmlns:a16="http://schemas.microsoft.com/office/drawing/2014/main" id="{9B3AB80C-46F4-8268-8259-3917A56D8B52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82" name="Ellipse 281">
            <a:extLst>
              <a:ext uri="{FF2B5EF4-FFF2-40B4-BE49-F238E27FC236}">
                <a16:creationId xmlns:a16="http://schemas.microsoft.com/office/drawing/2014/main" id="{C62614C0-F93D-7334-C47F-D6455F3B9EA8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3" name="Ellipse 282">
            <a:extLst>
              <a:ext uri="{FF2B5EF4-FFF2-40B4-BE49-F238E27FC236}">
                <a16:creationId xmlns:a16="http://schemas.microsoft.com/office/drawing/2014/main" id="{5B6EEE5C-B97A-4932-138F-A4F699F9874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14744CA2-D263-6117-7268-BA90DE85377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45E0F0E6-E838-908B-DDEF-673B77094883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8" name="Ellipse 287">
            <a:extLst>
              <a:ext uri="{FF2B5EF4-FFF2-40B4-BE49-F238E27FC236}">
                <a16:creationId xmlns:a16="http://schemas.microsoft.com/office/drawing/2014/main" id="{03236994-475C-C3C8-FEBE-A6DDE87516A7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F76AF9A8-D68A-2EA7-53DC-F4C888F3F53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90A7889A-23AF-7157-6341-16676D690E09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291" name="Connecteur droit 290">
            <a:extLst>
              <a:ext uri="{FF2B5EF4-FFF2-40B4-BE49-F238E27FC236}">
                <a16:creationId xmlns:a16="http://schemas.microsoft.com/office/drawing/2014/main" id="{09E513AB-C2DE-325F-7B14-C89888392F5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Ellipse 291">
            <a:extLst>
              <a:ext uri="{FF2B5EF4-FFF2-40B4-BE49-F238E27FC236}">
                <a16:creationId xmlns:a16="http://schemas.microsoft.com/office/drawing/2014/main" id="{67373C4B-7B04-4322-3DEA-034B4C9B4AD6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293" name="Connecteur droit 292">
            <a:extLst>
              <a:ext uri="{FF2B5EF4-FFF2-40B4-BE49-F238E27FC236}">
                <a16:creationId xmlns:a16="http://schemas.microsoft.com/office/drawing/2014/main" id="{0C612B86-64AB-6E1E-B82E-6E12C1A9953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Connecteur droit 293">
            <a:extLst>
              <a:ext uri="{FF2B5EF4-FFF2-40B4-BE49-F238E27FC236}">
                <a16:creationId xmlns:a16="http://schemas.microsoft.com/office/drawing/2014/main" id="{869189CC-D297-F622-F8F2-F3F1FF76948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Ellipse 294">
            <a:extLst>
              <a:ext uri="{FF2B5EF4-FFF2-40B4-BE49-F238E27FC236}">
                <a16:creationId xmlns:a16="http://schemas.microsoft.com/office/drawing/2014/main" id="{8E945E87-DD29-5DE9-08EF-ACC56A3243B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6" name="Ellipse 295">
            <a:extLst>
              <a:ext uri="{FF2B5EF4-FFF2-40B4-BE49-F238E27FC236}">
                <a16:creationId xmlns:a16="http://schemas.microsoft.com/office/drawing/2014/main" id="{7EB17A8C-8EDA-5E57-258A-C5A5F5AB1709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7" name="Ellipse 296">
            <a:extLst>
              <a:ext uri="{FF2B5EF4-FFF2-40B4-BE49-F238E27FC236}">
                <a16:creationId xmlns:a16="http://schemas.microsoft.com/office/drawing/2014/main" id="{2B600A07-4CFB-E3F5-A8DE-E314AB55DBB1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8" name="Ellipse 297">
            <a:extLst>
              <a:ext uri="{FF2B5EF4-FFF2-40B4-BE49-F238E27FC236}">
                <a16:creationId xmlns:a16="http://schemas.microsoft.com/office/drawing/2014/main" id="{06A74267-69B6-1533-22AF-4EBCDB8B54CC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9" name="Ellipse 298">
            <a:extLst>
              <a:ext uri="{FF2B5EF4-FFF2-40B4-BE49-F238E27FC236}">
                <a16:creationId xmlns:a16="http://schemas.microsoft.com/office/drawing/2014/main" id="{D9ECC4D5-0662-9BBE-F7F2-AB8062C7A66B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0" name="Ellipse 299">
            <a:extLst>
              <a:ext uri="{FF2B5EF4-FFF2-40B4-BE49-F238E27FC236}">
                <a16:creationId xmlns:a16="http://schemas.microsoft.com/office/drawing/2014/main" id="{5B4632BA-A93F-436F-7A04-13B926B48D46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1" name="Ellipse 300">
            <a:extLst>
              <a:ext uri="{FF2B5EF4-FFF2-40B4-BE49-F238E27FC236}">
                <a16:creationId xmlns:a16="http://schemas.microsoft.com/office/drawing/2014/main" id="{BDAF11C5-E403-055B-4ABA-1CC19D7570BE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02" name="Ellipse 301">
            <a:extLst>
              <a:ext uri="{FF2B5EF4-FFF2-40B4-BE49-F238E27FC236}">
                <a16:creationId xmlns:a16="http://schemas.microsoft.com/office/drawing/2014/main" id="{C1FE6A65-707A-2A9B-5CB1-42A39B3A6008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3" name="Ellipse 302">
            <a:extLst>
              <a:ext uri="{FF2B5EF4-FFF2-40B4-BE49-F238E27FC236}">
                <a16:creationId xmlns:a16="http://schemas.microsoft.com/office/drawing/2014/main" id="{B9C16F67-D121-C4EE-B09F-A5826E18A1A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4" name="Ellipse 303">
            <a:extLst>
              <a:ext uri="{FF2B5EF4-FFF2-40B4-BE49-F238E27FC236}">
                <a16:creationId xmlns:a16="http://schemas.microsoft.com/office/drawing/2014/main" id="{9D5A206F-5A8F-C278-F22F-4B172A1F3D57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5" name="Ellipse 304">
            <a:extLst>
              <a:ext uri="{FF2B5EF4-FFF2-40B4-BE49-F238E27FC236}">
                <a16:creationId xmlns:a16="http://schemas.microsoft.com/office/drawing/2014/main" id="{99636564-D080-5D9F-E59A-91D6F253B59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6" name="Ellipse 305">
            <a:extLst>
              <a:ext uri="{FF2B5EF4-FFF2-40B4-BE49-F238E27FC236}">
                <a16:creationId xmlns:a16="http://schemas.microsoft.com/office/drawing/2014/main" id="{88515086-2009-DB96-2ECC-92B8506C6410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" name="Ellipse 306">
            <a:extLst>
              <a:ext uri="{FF2B5EF4-FFF2-40B4-BE49-F238E27FC236}">
                <a16:creationId xmlns:a16="http://schemas.microsoft.com/office/drawing/2014/main" id="{4C905379-91D9-B5B4-AB5C-778D38245A4D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" name="Ellipse 307">
            <a:extLst>
              <a:ext uri="{FF2B5EF4-FFF2-40B4-BE49-F238E27FC236}">
                <a16:creationId xmlns:a16="http://schemas.microsoft.com/office/drawing/2014/main" id="{98A1F569-F57F-9A0E-7B79-383EF05A9AFE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9" name="Ellipse 308">
            <a:extLst>
              <a:ext uri="{FF2B5EF4-FFF2-40B4-BE49-F238E27FC236}">
                <a16:creationId xmlns:a16="http://schemas.microsoft.com/office/drawing/2014/main" id="{DD53280F-4A30-B3EC-59ED-F13F8D191123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1" name="Ellipse 310">
            <a:extLst>
              <a:ext uri="{FF2B5EF4-FFF2-40B4-BE49-F238E27FC236}">
                <a16:creationId xmlns:a16="http://schemas.microsoft.com/office/drawing/2014/main" id="{36FB0900-DF36-7B94-644B-A7E953A008FE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2" name="Ellipse 311">
            <a:extLst>
              <a:ext uri="{FF2B5EF4-FFF2-40B4-BE49-F238E27FC236}">
                <a16:creationId xmlns:a16="http://schemas.microsoft.com/office/drawing/2014/main" id="{C063A9AB-EF19-9F01-F255-75EB6107D5F2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3" name="Ellipse 312">
            <a:extLst>
              <a:ext uri="{FF2B5EF4-FFF2-40B4-BE49-F238E27FC236}">
                <a16:creationId xmlns:a16="http://schemas.microsoft.com/office/drawing/2014/main" id="{80BF13F3-C005-1678-D0EB-AF93D7C6762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4" name="Ellipse 313">
            <a:extLst>
              <a:ext uri="{FF2B5EF4-FFF2-40B4-BE49-F238E27FC236}">
                <a16:creationId xmlns:a16="http://schemas.microsoft.com/office/drawing/2014/main" id="{AB774017-9435-7B7E-4E94-C68E30A2549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EEA41889-9DE7-6716-84F8-3DCC39A1CCB4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5DA34AD7-EE2E-EEFE-EA39-43F322507C0D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7992C62B-9941-CB2F-DE2C-A2D02BBAB996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318" name="Ellipse 317">
            <a:extLst>
              <a:ext uri="{FF2B5EF4-FFF2-40B4-BE49-F238E27FC236}">
                <a16:creationId xmlns:a16="http://schemas.microsoft.com/office/drawing/2014/main" id="{2F962982-4FD8-93F7-9C97-4C4220A2DE9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B29770ED-13A0-CCAB-B7DF-729CA31F2B5E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F008E0A-F739-8AD4-7102-317C37DD28B6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3E80C3F0-2769-5CC5-B6BF-F808CFF4FC98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B9D15F80-0648-B909-E33E-D02B782FDE74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41479F25-537A-578C-B19C-480F7BAE2D02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8C19F345-EE0C-D6A7-46F1-DEF6EBEC839A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325" name="Ellipse 324">
            <a:extLst>
              <a:ext uri="{FF2B5EF4-FFF2-40B4-BE49-F238E27FC236}">
                <a16:creationId xmlns:a16="http://schemas.microsoft.com/office/drawing/2014/main" id="{C3F5C174-0FCC-ECB8-E7E6-19D26FDDB656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1912A79B-3CAD-2DD7-B132-034F61F686F8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27" name="Ellipse 326">
            <a:extLst>
              <a:ext uri="{FF2B5EF4-FFF2-40B4-BE49-F238E27FC236}">
                <a16:creationId xmlns:a16="http://schemas.microsoft.com/office/drawing/2014/main" id="{D88845D8-C491-C75E-3C31-AEE9CF93D16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BE7784AF-E6BA-4519-FD07-180F0C1261C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F4958140-3338-6A54-54DC-0FC5F8F6E9D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330" name="Ellipse 329">
            <a:extLst>
              <a:ext uri="{FF2B5EF4-FFF2-40B4-BE49-F238E27FC236}">
                <a16:creationId xmlns:a16="http://schemas.microsoft.com/office/drawing/2014/main" id="{3BF82EB8-45BB-01B6-CE80-9E65DD05BB28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FCF1D62B-6F83-78CC-391B-5C8D70012154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332" name="Ellipse 331">
            <a:extLst>
              <a:ext uri="{FF2B5EF4-FFF2-40B4-BE49-F238E27FC236}">
                <a16:creationId xmlns:a16="http://schemas.microsoft.com/office/drawing/2014/main" id="{9631DCFD-00F4-B8F9-8BC5-D3AE96ED1865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3" name="Ellipse 332">
            <a:extLst>
              <a:ext uri="{FF2B5EF4-FFF2-40B4-BE49-F238E27FC236}">
                <a16:creationId xmlns:a16="http://schemas.microsoft.com/office/drawing/2014/main" id="{9B12BEE9-AB7D-7AA0-5A22-C8C8FB999220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4" name="Ellipse 333">
            <a:extLst>
              <a:ext uri="{FF2B5EF4-FFF2-40B4-BE49-F238E27FC236}">
                <a16:creationId xmlns:a16="http://schemas.microsoft.com/office/drawing/2014/main" id="{EB3EC24F-B845-28E4-F7D2-F509461C3F4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5" name="Ellipse 334">
            <a:extLst>
              <a:ext uri="{FF2B5EF4-FFF2-40B4-BE49-F238E27FC236}">
                <a16:creationId xmlns:a16="http://schemas.microsoft.com/office/drawing/2014/main" id="{FC64A531-F952-F580-4009-5FBBD1EA4C29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C23C2F19-C827-07B1-15B3-AB44565E52B5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37" name="Ellipse 336">
            <a:extLst>
              <a:ext uri="{FF2B5EF4-FFF2-40B4-BE49-F238E27FC236}">
                <a16:creationId xmlns:a16="http://schemas.microsoft.com/office/drawing/2014/main" id="{A0A29663-CAC4-817A-1D74-F2B6C78F12A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38" name="Ellipse 337">
            <a:extLst>
              <a:ext uri="{FF2B5EF4-FFF2-40B4-BE49-F238E27FC236}">
                <a16:creationId xmlns:a16="http://schemas.microsoft.com/office/drawing/2014/main" id="{7C09C466-D959-77B8-1918-7CB663EEABD9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6CFA46B-49C5-37F7-A9CC-68E88E933D63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340" name="Ellipse 339">
            <a:extLst>
              <a:ext uri="{FF2B5EF4-FFF2-40B4-BE49-F238E27FC236}">
                <a16:creationId xmlns:a16="http://schemas.microsoft.com/office/drawing/2014/main" id="{4A9584F4-A298-EA39-3F8B-116C4A52CFDA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1" name="Ellipse 340">
            <a:extLst>
              <a:ext uri="{FF2B5EF4-FFF2-40B4-BE49-F238E27FC236}">
                <a16:creationId xmlns:a16="http://schemas.microsoft.com/office/drawing/2014/main" id="{C986B0D1-75D0-6F85-4C86-8EF5682C9F2E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9CF8BD7-9B6F-5638-C3CC-0B8CE76853DB}"/>
              </a:ext>
            </a:extLst>
          </p:cNvPr>
          <p:cNvSpPr/>
          <p:nvPr/>
        </p:nvSpPr>
        <p:spPr>
          <a:xfrm>
            <a:off x="8837272" y="3000160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1837</a:t>
            </a:r>
          </a:p>
        </p:txBody>
      </p:sp>
      <p:sp>
        <p:nvSpPr>
          <p:cNvPr id="343" name="Ellipse 342">
            <a:extLst>
              <a:ext uri="{FF2B5EF4-FFF2-40B4-BE49-F238E27FC236}">
                <a16:creationId xmlns:a16="http://schemas.microsoft.com/office/drawing/2014/main" id="{42F35B78-0C19-AE7D-5A1E-D6B3D83C7CAF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4" name="Connecteur droit avec flèche 343">
            <a:extLst>
              <a:ext uri="{FF2B5EF4-FFF2-40B4-BE49-F238E27FC236}">
                <a16:creationId xmlns:a16="http://schemas.microsoft.com/office/drawing/2014/main" id="{FF0EB2E8-19FD-E4F2-5D0B-916BBCC45AD3}"/>
              </a:ext>
            </a:extLst>
          </p:cNvPr>
          <p:cNvCxnSpPr>
            <a:cxnSpLocks/>
            <a:endCxn id="274" idx="2"/>
          </p:cNvCxnSpPr>
          <p:nvPr/>
        </p:nvCxnSpPr>
        <p:spPr>
          <a:xfrm>
            <a:off x="8473778" y="2818591"/>
            <a:ext cx="585608" cy="11217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Ellipse 344">
            <a:extLst>
              <a:ext uri="{FF2B5EF4-FFF2-40B4-BE49-F238E27FC236}">
                <a16:creationId xmlns:a16="http://schemas.microsoft.com/office/drawing/2014/main" id="{69F4AC49-D544-826D-1B0D-5199EF078B0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6" name="Ellipse 345">
            <a:extLst>
              <a:ext uri="{FF2B5EF4-FFF2-40B4-BE49-F238E27FC236}">
                <a16:creationId xmlns:a16="http://schemas.microsoft.com/office/drawing/2014/main" id="{56171B1D-DABF-565E-8013-DD111ADE06AE}"/>
              </a:ext>
            </a:extLst>
          </p:cNvPr>
          <p:cNvSpPr/>
          <p:nvPr/>
        </p:nvSpPr>
        <p:spPr>
          <a:xfrm>
            <a:off x="8243100" y="32744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7" name="Connecteur droit avec flèche 346">
            <a:extLst>
              <a:ext uri="{FF2B5EF4-FFF2-40B4-BE49-F238E27FC236}">
                <a16:creationId xmlns:a16="http://schemas.microsoft.com/office/drawing/2014/main" id="{74EEE217-C0AD-ED2C-CF8F-59A6DA5C5AF9}"/>
              </a:ext>
            </a:extLst>
          </p:cNvPr>
          <p:cNvCxnSpPr>
            <a:cxnSpLocks/>
          </p:cNvCxnSpPr>
          <p:nvPr/>
        </p:nvCxnSpPr>
        <p:spPr>
          <a:xfrm flipH="1" flipV="1">
            <a:off x="8392361" y="3401559"/>
            <a:ext cx="670299" cy="3289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Rectangle 1">
            <a:extLst>
              <a:ext uri="{FF2B5EF4-FFF2-40B4-BE49-F238E27FC236}">
                <a16:creationId xmlns:a16="http://schemas.microsoft.com/office/drawing/2014/main" id="{7092672F-6F70-6DB6-6FA0-30075B8EF52B}"/>
              </a:ext>
            </a:extLst>
          </p:cNvPr>
          <p:cNvSpPr/>
          <p:nvPr/>
        </p:nvSpPr>
        <p:spPr>
          <a:xfrm>
            <a:off x="5081083" y="95806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1837-1838</a:t>
            </a:r>
            <a:endParaRPr lang="fr-FR" b="1" spc="-1" dirty="0">
              <a:latin typeface="Arial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A72FFF06-C16C-0FA6-F5C9-1BD050388CFF}"/>
              </a:ext>
            </a:extLst>
          </p:cNvPr>
          <p:cNvSpPr/>
          <p:nvPr/>
        </p:nvSpPr>
        <p:spPr>
          <a:xfrm>
            <a:off x="8947425" y="3641907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1838</a:t>
            </a:r>
          </a:p>
        </p:txBody>
      </p:sp>
      <p:sp>
        <p:nvSpPr>
          <p:cNvPr id="350" name="Ellipse 349">
            <a:extLst>
              <a:ext uri="{FF2B5EF4-FFF2-40B4-BE49-F238E27FC236}">
                <a16:creationId xmlns:a16="http://schemas.microsoft.com/office/drawing/2014/main" id="{9ABD5E1D-2B99-DF7A-F576-B51F04C97D6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51" name="Ellipse 350">
            <a:extLst>
              <a:ext uri="{FF2B5EF4-FFF2-40B4-BE49-F238E27FC236}">
                <a16:creationId xmlns:a16="http://schemas.microsoft.com/office/drawing/2014/main" id="{ACD6CDBF-AE94-D757-BA94-A4924436E9EE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DA324-3896-72D7-20C3-B53B6728A45D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770A39-C98D-1686-960C-22B137310A12}"/>
              </a:ext>
            </a:extLst>
          </p:cNvPr>
          <p:cNvSpPr/>
          <p:nvPr/>
        </p:nvSpPr>
        <p:spPr>
          <a:xfrm>
            <a:off x="82020" y="110609"/>
            <a:ext cx="4814146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1837-1838 : … A Kaboul, déçu de l’alliance britannique avec le Pendjab, </a:t>
            </a:r>
            <a:r>
              <a:rPr lang="fr-FR" sz="1700" b="1" dirty="0" err="1"/>
              <a:t>Dost</a:t>
            </a:r>
            <a:r>
              <a:rPr lang="fr-FR" sz="1700" b="1" dirty="0"/>
              <a:t> Muhammad se rapproche des Russes</a:t>
            </a:r>
          </a:p>
          <a:p>
            <a:endParaRPr lang="fr-FR" sz="1700" dirty="0"/>
          </a:p>
          <a:p>
            <a:r>
              <a:rPr lang="fr-FR" sz="1700" dirty="0"/>
              <a:t>*Déc. 1837 : Le Russe </a:t>
            </a:r>
            <a:r>
              <a:rPr lang="fr-FR" sz="1700" u="sng" dirty="0"/>
              <a:t>Yan </a:t>
            </a:r>
            <a:r>
              <a:rPr lang="fr-FR" sz="1700" u="sng" dirty="0" err="1"/>
              <a:t>Vitkevitch</a:t>
            </a:r>
            <a:r>
              <a:rPr lang="fr-FR" sz="1700" dirty="0"/>
              <a:t> arrive à Kaboul</a:t>
            </a:r>
          </a:p>
          <a:p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 le reçoit et </a:t>
            </a:r>
            <a:r>
              <a:rPr lang="fr-FR" sz="1700" dirty="0" err="1"/>
              <a:t>Vitkevitch</a:t>
            </a:r>
            <a:r>
              <a:rPr lang="fr-FR" sz="1700" dirty="0"/>
              <a:t> lui promet en cas d’alliance, le retour de Hérat et de Kandahar</a:t>
            </a:r>
          </a:p>
          <a:p>
            <a:endParaRPr lang="fr-FR" sz="1700" dirty="0"/>
          </a:p>
          <a:p>
            <a:r>
              <a:rPr lang="fr-FR" sz="1700" dirty="0"/>
              <a:t>*En réalité, </a:t>
            </a:r>
            <a:r>
              <a:rPr lang="fr-FR" sz="1700" dirty="0" err="1"/>
              <a:t>Dost</a:t>
            </a:r>
            <a:r>
              <a:rPr lang="fr-FR" sz="1700" dirty="0"/>
              <a:t> Muhammad tente d’obtenir</a:t>
            </a:r>
          </a:p>
          <a:p>
            <a:r>
              <a:rPr lang="fr-FR" sz="1700" dirty="0"/>
              <a:t>L'aide des Britanniques, en jouant sur leur crainte</a:t>
            </a:r>
          </a:p>
          <a:p>
            <a:r>
              <a:rPr lang="fr-FR" sz="1700" dirty="0"/>
              <a:t>De le voir accepter l'alliance russe</a:t>
            </a:r>
          </a:p>
          <a:p>
            <a:r>
              <a:rPr lang="fr-FR" sz="1700" dirty="0"/>
              <a:t>Surtout que…</a:t>
            </a:r>
          </a:p>
          <a:p>
            <a:endParaRPr lang="fr-FR" sz="1700" dirty="0"/>
          </a:p>
          <a:p>
            <a:r>
              <a:rPr lang="fr-FR" sz="1700" dirty="0"/>
              <a:t>*1838 : Malgré l’échec des Russes à Hérat</a:t>
            </a:r>
          </a:p>
          <a:p>
            <a:r>
              <a:rPr lang="fr-FR" sz="1700" dirty="0"/>
              <a:t>Leur menace contre l’Inde est devenue réelle</a:t>
            </a:r>
          </a:p>
          <a:p>
            <a:r>
              <a:rPr lang="fr-FR" sz="1700" dirty="0"/>
              <a:t>Et finalement…</a:t>
            </a:r>
          </a:p>
          <a:p>
            <a:endParaRPr lang="fr-FR" sz="1700" dirty="0"/>
          </a:p>
          <a:p>
            <a:r>
              <a:rPr lang="fr-FR" sz="1700" dirty="0"/>
              <a:t>*Les Britanniques décident</a:t>
            </a:r>
          </a:p>
          <a:p>
            <a:r>
              <a:rPr lang="fr-FR" sz="1700" dirty="0"/>
              <a:t>D’intervenir en Afghanistan</a:t>
            </a:r>
          </a:p>
          <a:p>
            <a:r>
              <a:rPr lang="fr-FR" sz="1700" dirty="0"/>
              <a:t>De détrôner </a:t>
            </a:r>
            <a:r>
              <a:rPr lang="fr-FR" sz="1700" dirty="0" err="1"/>
              <a:t>Dost</a:t>
            </a:r>
            <a:r>
              <a:rPr lang="fr-FR" sz="1700" dirty="0"/>
              <a:t> Muhammad et d’en faire</a:t>
            </a:r>
          </a:p>
          <a:p>
            <a:r>
              <a:rPr lang="fr-FR" sz="1700" dirty="0"/>
              <a:t>Un Etat tampon (!) contre les Russes ; Et ce sera…</a:t>
            </a:r>
          </a:p>
          <a:p>
            <a:endParaRPr lang="fr-FR" sz="1700" dirty="0"/>
          </a:p>
          <a:p>
            <a:r>
              <a:rPr lang="fr-FR" sz="1700" dirty="0"/>
              <a:t>*1839-42</a:t>
            </a:r>
          </a:p>
          <a:p>
            <a:r>
              <a:rPr lang="fr-FR" sz="1700" dirty="0"/>
              <a:t>La catastrophique 1</a:t>
            </a:r>
            <a:r>
              <a:rPr lang="fr-FR" sz="1700" baseline="30000" dirty="0"/>
              <a:t>ère</a:t>
            </a:r>
            <a:r>
              <a:rPr lang="fr-FR" sz="1700" dirty="0"/>
              <a:t> guerre </a:t>
            </a:r>
            <a:r>
              <a:rPr lang="fr-FR" sz="1700" dirty="0" err="1"/>
              <a:t>anglo</a:t>
            </a:r>
            <a:r>
              <a:rPr lang="fr-FR" sz="1700" dirty="0"/>
              <a:t>-afghane…</a:t>
            </a:r>
          </a:p>
        </p:txBody>
      </p:sp>
    </p:spTree>
    <p:extLst>
      <p:ext uri="{BB962C8B-B14F-4D97-AF65-F5344CB8AC3E}">
        <p14:creationId xmlns:p14="http://schemas.microsoft.com/office/powerpoint/2010/main" val="2383233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8E412-77F9-28C4-A76F-585F8F719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EA9A14-338D-DFC9-3643-38B0AD2FC51F}"/>
              </a:ext>
            </a:extLst>
          </p:cNvPr>
          <p:cNvSpPr/>
          <p:nvPr/>
        </p:nvSpPr>
        <p:spPr>
          <a:xfrm>
            <a:off x="82018" y="110609"/>
            <a:ext cx="4817421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1839-1843 : La 1</a:t>
            </a:r>
            <a:r>
              <a:rPr lang="fr-FR" sz="1700" b="1" baseline="30000" dirty="0"/>
              <a:t>ère</a:t>
            </a:r>
            <a:r>
              <a:rPr lang="fr-FR" sz="1700" b="1" dirty="0"/>
              <a:t> guerre </a:t>
            </a:r>
            <a:r>
              <a:rPr lang="fr-FR" sz="1700" b="1" dirty="0" err="1"/>
              <a:t>anglo</a:t>
            </a:r>
            <a:r>
              <a:rPr lang="fr-FR" sz="1700" b="1" dirty="0"/>
              <a:t>-afghane : Les Britanniques s’emparent de Kaboul, chassent </a:t>
            </a:r>
            <a:r>
              <a:rPr lang="fr-FR" sz="1700" b="1" dirty="0" err="1"/>
              <a:t>Dost</a:t>
            </a:r>
            <a:r>
              <a:rPr lang="fr-FR" sz="1700" b="1" dirty="0"/>
              <a:t> Muhammad du trône et y placent leur protégé, Shah </a:t>
            </a:r>
            <a:r>
              <a:rPr lang="fr-FR" sz="1700" b="1" dirty="0" err="1"/>
              <a:t>Shuja</a:t>
            </a:r>
            <a:r>
              <a:rPr lang="fr-FR" sz="1700" b="1" dirty="0"/>
              <a:t> ; …</a:t>
            </a:r>
          </a:p>
          <a:p>
            <a:endParaRPr lang="fr-FR" sz="1700" dirty="0"/>
          </a:p>
          <a:p>
            <a:r>
              <a:rPr lang="fr-FR" sz="1700" dirty="0"/>
              <a:t>*1839-42</a:t>
            </a:r>
          </a:p>
          <a:p>
            <a:r>
              <a:rPr lang="fr-FR" sz="1700" dirty="0"/>
              <a:t>La catastrophique 1</a:t>
            </a:r>
            <a:r>
              <a:rPr lang="fr-FR" sz="1700" baseline="30000" dirty="0"/>
              <a:t>ère</a:t>
            </a:r>
            <a:r>
              <a:rPr lang="fr-FR" sz="1700" dirty="0"/>
              <a:t> guerre </a:t>
            </a:r>
            <a:r>
              <a:rPr lang="fr-FR" sz="1700" dirty="0" err="1"/>
              <a:t>anglo</a:t>
            </a:r>
            <a:r>
              <a:rPr lang="fr-FR" sz="1700" dirty="0"/>
              <a:t>-afghane</a:t>
            </a:r>
          </a:p>
          <a:p>
            <a:endParaRPr lang="fr-FR" sz="1700" dirty="0"/>
          </a:p>
          <a:p>
            <a:r>
              <a:rPr lang="fr-FR" sz="1700" dirty="0"/>
              <a:t>*1839 : Après avoir débarqué à Karachi, dans le Sind</a:t>
            </a:r>
          </a:p>
          <a:p>
            <a:r>
              <a:rPr lang="fr-FR" sz="1700" dirty="0"/>
              <a:t>Traversé le Baloutchistan et la passe de Bolan</a:t>
            </a:r>
          </a:p>
          <a:p>
            <a:r>
              <a:rPr lang="fr-FR" sz="1700" dirty="0"/>
              <a:t>Les Britanniques de </a:t>
            </a:r>
            <a:r>
              <a:rPr lang="fr-FR" sz="1700" u="sng" dirty="0"/>
              <a:t>William </a:t>
            </a:r>
            <a:r>
              <a:rPr lang="fr-FR" sz="1700" u="sng" dirty="0" err="1"/>
              <a:t>Macnaghten</a:t>
            </a:r>
            <a:r>
              <a:rPr lang="fr-FR" sz="1700" dirty="0"/>
              <a:t> s’emparent De Kandahar, Ghazni et Kaboul</a:t>
            </a:r>
          </a:p>
          <a:p>
            <a:r>
              <a:rPr lang="fr-FR" sz="1700" dirty="0"/>
              <a:t>NB : </a:t>
            </a:r>
            <a:r>
              <a:rPr lang="fr-FR" sz="1700" dirty="0" err="1"/>
              <a:t>Macnaghten</a:t>
            </a:r>
            <a:r>
              <a:rPr lang="fr-FR" sz="1700" dirty="0"/>
              <a:t> secondé par Burnes et </a:t>
            </a:r>
            <a:r>
              <a:rPr lang="fr-FR" sz="1700" dirty="0" err="1"/>
              <a:t>Pottinger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*Ils chassent </a:t>
            </a:r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 du trône et y place leur protégé, </a:t>
            </a:r>
            <a:r>
              <a:rPr lang="fr-FR" sz="1700" u="sng" dirty="0"/>
              <a:t>Shah </a:t>
            </a:r>
            <a:r>
              <a:rPr lang="fr-FR" sz="1700" u="sng" dirty="0" err="1"/>
              <a:t>Shuja</a:t>
            </a:r>
            <a:r>
              <a:rPr lang="fr-FR" sz="1700" dirty="0"/>
              <a:t>, petit-fils d’Ahmad Chah</a:t>
            </a:r>
          </a:p>
          <a:p>
            <a:endParaRPr lang="fr-FR" sz="1700" dirty="0"/>
          </a:p>
          <a:p>
            <a:r>
              <a:rPr lang="fr-FR" sz="1700" dirty="0"/>
              <a:t>NB : 1803-09 : Shah </a:t>
            </a:r>
            <a:r>
              <a:rPr lang="fr-FR" sz="1700" dirty="0" err="1"/>
              <a:t>Shuja</a:t>
            </a:r>
            <a:r>
              <a:rPr lang="fr-FR" sz="1700" dirty="0"/>
              <a:t> fut émir d’Afghanistan</a:t>
            </a:r>
          </a:p>
          <a:p>
            <a:r>
              <a:rPr lang="fr-FR" sz="1700" dirty="0"/>
              <a:t>*1809 : Il avait signé un traité d’alliance avec la GB</a:t>
            </a:r>
          </a:p>
          <a:p>
            <a:endParaRPr lang="fr-FR" sz="1700" dirty="0"/>
          </a:p>
          <a:p>
            <a:r>
              <a:rPr lang="fr-FR" sz="1700" dirty="0"/>
              <a:t>*Mais…</a:t>
            </a:r>
          </a:p>
        </p:txBody>
      </p:sp>
      <p:pic>
        <p:nvPicPr>
          <p:cNvPr id="1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02C1EE8-A5B5-FC1C-9182-EF544A4E9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A4BB4DD-0092-1A17-5B88-AB97C8CF4690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294B590-7CCF-B742-754D-0EB0BB70582B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5926592-2CDC-C469-EB78-0923AE26EE29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04E5D71-A425-410F-A435-11A2266DA506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55DEF10-C20B-48C4-5C60-D5747C4269D0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4C25350-C1B0-4182-D770-1F74ADC681E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BB3D730-DD6E-E428-32C7-9168B812B786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4AABA27-2A84-65B0-1AA3-BABFF9EB58F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E8AFB13-FA54-F133-3488-C4974F53D1A5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7185221-1675-6969-7157-63EEEB087931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5DB2D4C-D0AB-1631-3ED6-0AB9D30419C3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4C8ADC0-0388-1E89-CF82-98EDCEC005E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2DD7972-022E-2612-ECB6-CFD799D587B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3348A43-F923-2E24-E9B8-8D5010B9C6B3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464E432-9F9E-06C2-7BCA-0F59C3BDD48A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460AC2D8-4300-FB32-552A-CA7B811FA7F8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E9A9717-4B95-F8CE-380C-02030B612811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92B343B1-8AB8-F7EF-3A30-436B874E6F6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2FD0180-FF50-8BE8-1A2C-C238E1B3DB01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F330D13D-856E-3ED3-C4E4-8421652D0D06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93E99D21-31E5-D92B-F13C-02C70E07ADE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FD3A0527-96F7-DA21-F1CF-18A98EB4D33B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C6840DB-6D27-2285-D28B-3324D856578E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34285E1-64F5-1E1D-278C-9E42897D9BE8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79E154F-D41D-BD21-CEA8-651A1FD1C792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6FB006F8-4946-B0C9-C9C9-3473B07EF02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4C12651-18D9-C81B-2F58-9C1BFDB31AF8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182CC49E-856F-C7AD-D60D-C47DD124411D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53D18CA3-71F5-330D-9B04-74A53B2A2B1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6CAE7746-7848-9DDE-BAA3-B3B03EECDCEE}"/>
              </a:ext>
            </a:extLst>
          </p:cNvPr>
          <p:cNvCxnSpPr>
            <a:cxnSpLocks/>
            <a:endCxn id="98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4E431075-48F3-BEE2-4F5B-9D3C5E689E7A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A2D6D71C-F0D3-A5E5-E865-97D502B42DEE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2F06673-FCCC-44A6-E3EB-EC3153C61C30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EB664239-038D-5630-40E6-E69DD3B12E48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78432234-620A-4FD7-2EC8-8E63E0082B53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37E73626-B89D-1D1F-432C-7A7E2FFE9CEC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7F277E19-043D-03D3-F981-F522BBDDF3D3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D9C828D-4895-D316-88CE-E36CB8A6A94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7F76FDD-21ED-43A8-E5A1-DEE51D2B85D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B0BE1BBA-588B-D62B-D7EA-8C8FC93E65CF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CD78814D-B026-B935-C032-37D30FBABC51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388437E3-1F93-3B8E-A6BC-56A0B1BF58E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6305708A-8AF7-AE01-64A3-3C2438CBF52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6553DAAF-2CB1-BA9E-54E6-50AFD81B1F82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5BCE5B6-8694-7FE7-62E0-513D8FEEF7F3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B1E056D-11D7-C7C0-F9B2-0815D1D7DA3C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AD3EC1EB-BD2A-1A05-E619-303AE25CB5F9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53F5818-A36B-66D1-AF62-52F56F725AD1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895792F-527F-A85B-234B-5188E7F3135F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0130605-A62F-1C97-3A02-1720ACE348B1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589446E-15FD-1998-80FC-71E130EEFF4B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Ellipse 143">
            <a:extLst>
              <a:ext uri="{FF2B5EF4-FFF2-40B4-BE49-F238E27FC236}">
                <a16:creationId xmlns:a16="http://schemas.microsoft.com/office/drawing/2014/main" id="{F31C2FD7-845F-944F-7136-3661EA14D356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0A6D6601-1C9A-649B-FFE7-911153B3D392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0FFC1F40-B824-06C3-B007-B30E6D411FFF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AC00A950-8F3D-9C0C-B2DE-A7A72F1F0CF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CECF29A-B5EE-58F9-3160-289646B633A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7CC55A0F-F0B9-0CC0-A2E8-5313445E977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883541A1-7331-30C0-81A0-949ECCFA1815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9165B732-123F-3D64-A289-551C8884C9D8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C34A0338-E74A-A33C-2F71-C97773098476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8BB228CE-34BC-E42F-1EC9-01C8F78AAC00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6DD5F8C1-7308-F6EA-4927-B414BD91B57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50162805-170F-DF73-7C8E-16D25BC80821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4A0DEE03-599B-8B9D-DBE8-5CCBF58545E0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44545F3E-39F3-E5FA-C39E-E66882F21E30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17297A3F-36D8-0DC8-5CBC-7F3383CC94E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29432433-249F-6215-C7FC-1645D5F0F8FA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01DE3759-8BF7-C40D-2D0D-F70693E84134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73E1753F-A9E4-4914-8DF8-CBF618887FB4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575E2196-14EB-7816-BB65-BE2CC0BE5492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29A1A87B-F801-90DE-2917-2AC240538EDF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95EBC8DC-C784-DFE7-0C98-8C76E0270DF2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7E319E3D-1733-196F-2562-7C3EE697EDF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21AF37DB-3550-BF7A-BF76-3F6C1A37E2B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4D6DFE3-3586-FA25-9AB3-434F92FFC0D4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EB9FF5DF-E3CB-120D-53F6-FD67C2CBB557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7EDDD2E2-AF71-F292-EE0B-57CEBD840924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CC06E8D5-418E-B169-275D-664CBF4B5417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24F51BB-E62A-485A-2510-D1BA12D369A6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49E79B74-8B64-E768-CFE5-A11DD8B5783C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EF8FF8BC-1209-F3A0-CEF5-0DE81984288B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6E7B3BB-9586-EA64-422F-82F41258A81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9C9B52E2-929A-441E-B86E-E9D6C59C0DD5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8CFEDF97-BBC2-F327-0505-FF254ECED731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82DFC5D3-FA94-E7F1-6315-4DA277BF4DE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2D723212-82F9-509D-F44F-E4024FFE927A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A8D16C73-6AEF-AA06-2A45-76257489ED5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E8ADCC2-2007-EC88-DAFE-384FBED784EB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52E7C237-227B-8217-77BD-4E744FFD6E8F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C7A04984-64FD-DE70-6112-2D8373B99553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78301B61-BEDF-14B0-A5D9-0F8E1FCA70C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7AA03533-2675-F977-BA65-A5C85B2018A0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014DB38D-4554-7AF0-A48A-1F06ED1F0A7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65B953C6-199B-2AF2-43F0-7299A46B0597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C6DA3A0-8AD0-DE85-477F-74017AD38C2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8EBA99C6-0BA3-8F22-4209-AB4BEE4182F0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FB48CDE9-3360-BDCF-FD88-5E8FAC3D54AE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A7B8DAE-0B19-3228-5CDD-826C46488564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F31FFB9D-4231-C09C-1E3A-B336D601C56F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071DC4CE-9E34-6E40-7700-F8CABC7CBFD5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23C8C140-79A0-86C9-6316-34B4A8ED1D51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53D3A85C-38DB-CD75-71E8-46ED430AC7C5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3" name="Rectangle 1">
            <a:extLst>
              <a:ext uri="{FF2B5EF4-FFF2-40B4-BE49-F238E27FC236}">
                <a16:creationId xmlns:a16="http://schemas.microsoft.com/office/drawing/2014/main" id="{FEE061A2-F29B-9088-91FE-71256B31A8C8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1839-1843</a:t>
            </a:r>
            <a:endParaRPr lang="fr-FR" b="1" spc="-1" dirty="0">
              <a:latin typeface="Arial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11083708-FC3E-4493-7E0C-339D9C71166A}"/>
              </a:ext>
            </a:extLst>
          </p:cNvPr>
          <p:cNvSpPr/>
          <p:nvPr/>
        </p:nvSpPr>
        <p:spPr>
          <a:xfrm>
            <a:off x="9145539" y="3560748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1839 1842</a:t>
            </a:r>
          </a:p>
        </p:txBody>
      </p:sp>
      <p:cxnSp>
        <p:nvCxnSpPr>
          <p:cNvPr id="235" name="Connecteur droit avec flèche 234">
            <a:extLst>
              <a:ext uri="{FF2B5EF4-FFF2-40B4-BE49-F238E27FC236}">
                <a16:creationId xmlns:a16="http://schemas.microsoft.com/office/drawing/2014/main" id="{01EF7DD5-E2B6-44C7-071F-B6E1A2A6B155}"/>
              </a:ext>
            </a:extLst>
          </p:cNvPr>
          <p:cNvCxnSpPr>
            <a:cxnSpLocks/>
            <a:endCxn id="116" idx="4"/>
          </p:cNvCxnSpPr>
          <p:nvPr/>
        </p:nvCxnSpPr>
        <p:spPr>
          <a:xfrm flipV="1">
            <a:off x="9384128" y="2979013"/>
            <a:ext cx="164959" cy="3281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Ellipse 237">
            <a:extLst>
              <a:ext uri="{FF2B5EF4-FFF2-40B4-BE49-F238E27FC236}">
                <a16:creationId xmlns:a16="http://schemas.microsoft.com/office/drawing/2014/main" id="{50EE861F-97F4-619E-8D47-87C7470945D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EADECDB2-5C1A-73F5-AAF7-0B8FAC72D14C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DBDEA7B4-E9D5-DC4A-3313-8736673FF3F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501A3F95-10D2-DBB7-8B55-1FE3DFCCCB67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818089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0C5C9-95A2-4CF0-12B2-6D5F07D95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E602ACB9-715A-641E-14AE-3715A4B68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4102001-6AA2-39A9-C8EA-3BA6C585BFC4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5225BD2-C6F8-C9ED-8E2C-5DD51E0E0968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C15C5A7-17BE-709E-A045-C9BB27EC6E0F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6FE4EA2-BEDE-21EB-73F5-7C754D9D50E6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482C5E-17C7-B5B3-624C-F9C7E977F290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A11DAE6-9555-A831-81EA-F7117223B5C2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166AEF8-49A7-A77B-3413-43A53C792152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A4F563F-6280-930A-527C-93359A5F62C8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695D38F-835F-52B5-0396-A24CBACF5036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2707415-3226-3301-0FD3-65BC8426979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DF88847-CCCD-245C-3ED3-8957D79BA110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AD1F46F7-70C1-5566-A54A-DD273A16D718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67A395B-675F-2AEB-D3CA-43C2D80C04EB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728D044-D8A7-3735-EE80-5518D75202EF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6CADEB52-12FF-3A23-778B-3A2C495A8E23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7F8A15BF-BE64-E7F2-FBD5-917D761FEB1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16E64154-6B8A-4A2B-1C2F-7213438E1C71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A8EFDAF-68BB-DF5A-F6C0-6096A6A74C02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046E27D3-E50F-DDB4-AFC8-3A154726C7D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488CFF8-9D91-3A3E-9132-4210E400D5F4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5354AC25-92B2-5833-574F-B0150DEB7DC1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EF3CCD04-D9A7-CD40-FE72-F762A41968DF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B8E92CC1-D4F5-AE0B-68B4-08C971F7A08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D42D445-7431-6007-E8FA-DEAED2FFE5F2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4E7DF1FF-44FD-6B65-9F48-5E5D32805AE7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E4143A83-A96E-8A3C-3321-BF33ABE734E5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6A58BD78-E76E-A23C-1CD3-ED60FC310F03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13649142-1E2E-438B-F4B8-94C59E1DBFB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A282CE83-23D0-4728-7DB1-9EC55BC31C7D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7498DD44-06B4-4413-745D-46DA7CEF6666}"/>
              </a:ext>
            </a:extLst>
          </p:cNvPr>
          <p:cNvCxnSpPr>
            <a:cxnSpLocks/>
            <a:endCxn id="96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A99F6C43-CBD9-154F-99C6-33E7F548CE49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81E23AA1-68D9-2E6B-DD80-8899C6FBE61A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4BE7F88C-E785-FEB1-C433-85C27F4554E4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9533289A-A3E6-8BA2-4D8B-F7D553F68FDF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C0A1FF4C-61FA-688F-68ED-BE2FB524542A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BC1ACAC-86A5-0624-1C04-59FDFD1E919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902ADC7D-64AB-415D-AFE0-2A11B527978A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55911315-A90E-334F-61DB-85F77B5BF75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DF086089-8225-1423-3C2C-8140382B79EC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4E1CCD7-E010-DD17-C727-B903FA303DD0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E77672D4-D81D-53CB-17EC-22CF13D5E25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607B21C7-6429-642B-7E1D-57EF17109E0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4CBDFD59-4B1F-1D8C-A943-AF52AA1A3390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31187B54-6D64-A712-F850-9DCEE40B823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78BB3C1-1DF2-FD0D-AFAF-597531F0B493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730283E-F7C1-CBAB-1E89-539AE15ADE78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9DC9614E-651A-45C6-9415-2F312FB81257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06FD3EDF-79F5-793F-6053-FB3BAC5C16D3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C22DF5E-A313-B4E2-B4FD-FDA94F5FE84A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5107D8B-B2C5-C048-4047-256B1CA52267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ABA07227-B9BB-BACD-9549-6896344F88E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E31850D0-B10E-77C4-0496-E7249EAAA0A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9B871ED2-3BB1-1C49-F44E-13FF1971BC8F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A151656B-3E46-DA10-D6B7-2CA925CBE7FB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B67994AE-522C-6BB5-E6BF-75582C2D696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D6E6A496-556B-18C1-EA26-FFA1389E408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CEC0AE4E-615A-0E4D-DCAE-10C0D9CD84A5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8AB1C16-F58E-C4CB-282E-D36C8DF955CD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ECC7A8B4-89CF-92B0-8ABD-32EE5AAEECC2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0D4A6B63-B647-7841-197C-5E4B2ECD2591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54414950-7ED3-3808-9681-655C1E420342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AC73F89A-EC6C-7ED6-2F60-012FE97FC9F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FEE68F44-B988-EBC9-428E-6114DD4B20E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6FDBBC52-1335-0384-E842-551E073AE92F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055F379C-ECF7-DE2E-3C27-41FF2D4D9D2A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294D14FD-8A94-76A7-976F-9806495B9525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550B1415-DE6D-24AD-A55E-4E46C931D6F0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02CB983F-40CD-763C-8997-1FA37B6BED1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6C327BF4-C389-1887-5379-EEA5E9C0119E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A89E3FD4-A093-351C-D2D6-975D26C5C81A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075C87FA-7071-147E-E707-9389C5B1EE7F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ADF85EF0-A097-B510-24C8-B2335BDD612C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C7620AAD-2884-51FA-0D83-D46F104F369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05CAA1E1-130A-22ED-5176-3FA2348392F0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732C2AC-D822-B052-5B2F-0C5A9A9559A8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A7469B4E-61B4-35DD-E38B-76AF1E415D85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2041B5B5-3617-B3F9-7500-5CA90E87715C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C54A9DB6-03B5-0BDF-A8ED-B008728A1368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49681CF6-D638-8718-9DB7-7066230667E3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601B759-0927-605D-F249-8DC88079E0B3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D4638B6-C0EB-2648-6D64-15D9052F4368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071ECB90-37F1-B589-84B3-54360B9B00C8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D086530-DD75-1DB9-370F-3171A7133C62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FC712AEB-4C4D-BAF2-D103-35BAD5E65E90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DFF052C2-EB0D-EE21-A54D-93BBA6D9B81B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F4DA51F3-C5E7-243B-8D16-AC520507F3B2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27537CAC-B2D7-3082-EA26-AEA28BEF76A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5435B89-6594-85B4-E71D-99EC960EFF8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8DAB2996-8978-2708-A69F-4A6AFC39F82C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84D4E0DC-2929-0905-F7B6-2FF7F9A2FD72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93479B30-A96D-0BF6-7967-E10CBBF8219B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56FA67FA-8462-F93C-C3CF-653BBADE3C5D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220B200A-75B7-D8BA-788F-BA0E27D4EF53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58AEB047-19B0-FAED-923D-FA45300B0A69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2397F9C1-9789-EEB0-D656-0329FCB9504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33F308D0-804B-F757-DCF7-B305394076CF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C66DDAA7-1387-C936-6591-81488E55FB9D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36010B04-EDCB-F5AF-301E-3FA279E1D734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4CC45599-6990-D89B-4E05-18572CC9BD4A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D285D55F-A31E-A2DC-630D-6EB0D7232CA4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2C5D8AD1-B0F9-4F17-BAF0-B806A62AF469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3EE307FC-7AE1-7482-B2DC-3ACE560A98A1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E6F1B95-9B6B-834D-4E4B-D60328CDB61B}"/>
              </a:ext>
            </a:extLst>
          </p:cNvPr>
          <p:cNvSpPr/>
          <p:nvPr/>
        </p:nvSpPr>
        <p:spPr>
          <a:xfrm>
            <a:off x="9145539" y="3560748"/>
            <a:ext cx="598257" cy="42110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1839 1842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91CA8A41-DB69-566B-56AA-91EE0AC3B022}"/>
              </a:ext>
            </a:extLst>
          </p:cNvPr>
          <p:cNvCxnSpPr>
            <a:cxnSpLocks/>
            <a:endCxn id="115" idx="4"/>
          </p:cNvCxnSpPr>
          <p:nvPr/>
        </p:nvCxnSpPr>
        <p:spPr>
          <a:xfrm flipV="1">
            <a:off x="9384128" y="2979013"/>
            <a:ext cx="164959" cy="3281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Ellipse 211">
            <a:extLst>
              <a:ext uri="{FF2B5EF4-FFF2-40B4-BE49-F238E27FC236}">
                <a16:creationId xmlns:a16="http://schemas.microsoft.com/office/drawing/2014/main" id="{D82E1F74-0770-E57E-1A7F-36761DA43F35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C9941014-F532-9B44-DD44-4D2BF2553DDD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Rectangle 1">
            <a:extLst>
              <a:ext uri="{FF2B5EF4-FFF2-40B4-BE49-F238E27FC236}">
                <a16:creationId xmlns:a16="http://schemas.microsoft.com/office/drawing/2014/main" id="{4850369C-758B-2C02-5359-D462604F7B89}"/>
              </a:ext>
            </a:extLst>
          </p:cNvPr>
          <p:cNvSpPr/>
          <p:nvPr/>
        </p:nvSpPr>
        <p:spPr>
          <a:xfrm>
            <a:off x="5383867" y="107393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1839-1843</a:t>
            </a:r>
            <a:endParaRPr lang="fr-FR" b="1" spc="-1" dirty="0">
              <a:latin typeface="Arial"/>
            </a:endParaRP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37452285-8FF4-C3F0-838B-AD1F391CF80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135AE04D-A097-F009-E210-C8A1AFFCC91D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9998D-FEA1-86A6-06FE-66B9408710C6}"/>
              </a:ext>
            </a:extLst>
          </p:cNvPr>
          <p:cNvSpPr/>
          <p:nvPr/>
        </p:nvSpPr>
        <p:spPr>
          <a:xfrm>
            <a:off x="82018" y="110609"/>
            <a:ext cx="5228528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1839-1843 : … Révolte afghane et massacre des Britanniques ; Les Britanniques reprennent Kaboul, replacent sur son trône </a:t>
            </a:r>
            <a:r>
              <a:rPr lang="fr-FR" sz="1700" b="1" dirty="0" err="1"/>
              <a:t>Dost</a:t>
            </a:r>
            <a:r>
              <a:rPr lang="fr-FR" sz="1700" b="1" dirty="0"/>
              <a:t> Muhammad ; L’Afghanistan devient un Etat tampon britannique contre les Russes </a:t>
            </a:r>
          </a:p>
          <a:p>
            <a:endParaRPr lang="fr-FR" sz="1700" dirty="0"/>
          </a:p>
          <a:p>
            <a:r>
              <a:rPr lang="fr-FR" sz="1700" dirty="0"/>
              <a:t>*1840-41 : Révolte des Afghans…</a:t>
            </a:r>
          </a:p>
          <a:p>
            <a:r>
              <a:rPr lang="fr-FR" sz="1700" dirty="0"/>
              <a:t>*1842 : 16 500 Britanniques sont chassés de Kaboul</a:t>
            </a:r>
          </a:p>
          <a:p>
            <a:r>
              <a:rPr lang="fr-FR" sz="1700" dirty="0"/>
              <a:t>Avant d’être massacrés ; Dont </a:t>
            </a:r>
            <a:r>
              <a:rPr lang="fr-FR" sz="1700" u="sng" dirty="0" err="1"/>
              <a:t>Macnaghten</a:t>
            </a:r>
            <a:r>
              <a:rPr lang="fr-FR" sz="1700" dirty="0"/>
              <a:t> et </a:t>
            </a:r>
            <a:r>
              <a:rPr lang="fr-FR" sz="1700" u="sng" dirty="0"/>
              <a:t>Shah </a:t>
            </a:r>
            <a:r>
              <a:rPr lang="fr-FR" sz="1700" u="sng" dirty="0" err="1"/>
              <a:t>Shuja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*1842 : Après ce cuisant échec</a:t>
            </a:r>
          </a:p>
          <a:p>
            <a:r>
              <a:rPr lang="fr-FR" sz="1700" dirty="0"/>
              <a:t>Les Britanniques reprennent Kaboul</a:t>
            </a:r>
          </a:p>
          <a:p>
            <a:r>
              <a:rPr lang="fr-FR" sz="1700" dirty="0"/>
              <a:t>Massacrent de nombreux Afghans ; Et…</a:t>
            </a:r>
          </a:p>
          <a:p>
            <a:endParaRPr lang="fr-FR" sz="1700" dirty="0"/>
          </a:p>
          <a:p>
            <a:r>
              <a:rPr lang="fr-FR" sz="1700" dirty="0"/>
              <a:t>*1843 : Ils rétablissent </a:t>
            </a:r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 sur le trône de Kaboul (!) ; NB : En exil à Calcutta</a:t>
            </a:r>
          </a:p>
          <a:p>
            <a:r>
              <a:rPr lang="fr-FR" sz="1700" dirty="0"/>
              <a:t>Considéré comme le seul homme fort ; En échange</a:t>
            </a:r>
          </a:p>
          <a:p>
            <a:r>
              <a:rPr lang="fr-FR" sz="1700" dirty="0"/>
              <a:t>Il exige subsides à redistribuer et une </a:t>
            </a:r>
            <a:r>
              <a:rPr lang="fr-FR" sz="1700" i="1" dirty="0"/>
              <a:t>neutralité GB</a:t>
            </a:r>
          </a:p>
          <a:p>
            <a:endParaRPr lang="fr-FR" sz="1700" dirty="0"/>
          </a:p>
          <a:p>
            <a:r>
              <a:rPr lang="fr-FR" sz="1700" dirty="0"/>
              <a:t>*Indirectement, avec l’Afghanistan neutralisé, le Pendjab N’est plus d’aucune utilité en tant qu’Etat tampon</a:t>
            </a:r>
          </a:p>
          <a:p>
            <a:r>
              <a:rPr lang="fr-FR" sz="1700" dirty="0"/>
              <a:t>NB : 1839 : Mort de </a:t>
            </a:r>
            <a:r>
              <a:rPr lang="fr-FR" sz="1700" u="sng" dirty="0" err="1"/>
              <a:t>Ranjît</a:t>
            </a:r>
            <a:r>
              <a:rPr lang="fr-FR" sz="1700" u="sng" dirty="0"/>
              <a:t> Sikh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*Et la GB peut terminer la conquête</a:t>
            </a:r>
          </a:p>
          <a:p>
            <a:r>
              <a:rPr lang="fr-FR" sz="1700" dirty="0"/>
              <a:t>Du sous-continent indien ; Quatre dates…</a:t>
            </a:r>
          </a:p>
        </p:txBody>
      </p:sp>
    </p:spTree>
    <p:extLst>
      <p:ext uri="{BB962C8B-B14F-4D97-AF65-F5344CB8AC3E}">
        <p14:creationId xmlns:p14="http://schemas.microsoft.com/office/powerpoint/2010/main" val="4117894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7F83C-A10B-BDBD-ABA5-0767AC6F5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789DC7-BA1C-DEC9-A000-4DF3397C0EC7}"/>
              </a:ext>
            </a:extLst>
          </p:cNvPr>
          <p:cNvSpPr/>
          <p:nvPr/>
        </p:nvSpPr>
        <p:spPr>
          <a:xfrm>
            <a:off x="82018" y="110609"/>
            <a:ext cx="4817421" cy="61827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1843-1852 : Devenus inutiles en tant qu’Etats tampons, les Britanniques conquièrent le Sind et le Pendjab-Cachemire ; …</a:t>
            </a:r>
          </a:p>
          <a:p>
            <a:endParaRPr lang="fr-FR" sz="1700" dirty="0"/>
          </a:p>
          <a:p>
            <a:r>
              <a:rPr lang="fr-FR" sz="1700" dirty="0"/>
              <a:t>1) 1843-49 : Conquêtes du Sind et du Pendjab des Sikhs ; Toute la plaine de l’Indus devient britannique</a:t>
            </a:r>
          </a:p>
          <a:p>
            <a:r>
              <a:rPr lang="fr-FR" sz="1700" dirty="0"/>
              <a:t>Et notamment Peshawar</a:t>
            </a:r>
          </a:p>
          <a:p>
            <a:r>
              <a:rPr lang="fr-FR" sz="1700" dirty="0"/>
              <a:t>NB : Prochain objectif : Etablir une zone tampon avec l’Afghanistan, la future </a:t>
            </a:r>
            <a:r>
              <a:rPr lang="fr-FR" sz="1700" i="1" dirty="0"/>
              <a:t>West North Frontier</a:t>
            </a:r>
            <a:r>
              <a:rPr lang="fr-FR" sz="1700" dirty="0"/>
              <a:t> en 1893 ; </a:t>
            </a:r>
            <a:r>
              <a:rPr lang="fr-FR" sz="1700" u="sng" dirty="0"/>
              <a:t>A suivre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NB : Selon </a:t>
            </a:r>
            <a:r>
              <a:rPr lang="fr-FR" sz="1700" dirty="0" err="1"/>
              <a:t>Mountstuart</a:t>
            </a:r>
            <a:r>
              <a:rPr lang="fr-FR" sz="1700" dirty="0"/>
              <a:t> Elphinstone…</a:t>
            </a:r>
          </a:p>
          <a:p>
            <a:r>
              <a:rPr lang="fr-FR" sz="1700" i="1" dirty="0"/>
              <a:t>La GB est comme un bagarreur, qui s’étant fait battre dans la rue, frappe sa femme pour se venger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2) 1845 : Dans la haute vallée de l’Indus…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Cachemire qui s’est détaché du Pendjab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Signe une </a:t>
            </a:r>
            <a:r>
              <a:rPr lang="fr-FR" sz="1700" i="1" dirty="0"/>
              <a:t>alliance subsidiaire </a:t>
            </a:r>
            <a:r>
              <a:rPr lang="fr-FR" sz="1700" dirty="0"/>
              <a:t>avec les Britanniques</a:t>
            </a:r>
          </a:p>
          <a:p>
            <a:endParaRPr lang="fr-FR" sz="1700" dirty="0"/>
          </a:p>
          <a:p>
            <a:r>
              <a:rPr lang="fr-FR" sz="1700" dirty="0"/>
              <a:t>3) 1849 : Annexion par la GB du Sikkim</a:t>
            </a:r>
          </a:p>
          <a:p>
            <a:r>
              <a:rPr lang="fr-FR" sz="1700" dirty="0"/>
              <a:t>NB : 1792-1841 : Avec l’aide de la Chine</a:t>
            </a:r>
          </a:p>
          <a:p>
            <a:r>
              <a:rPr lang="fr-FR" sz="1700" dirty="0"/>
              <a:t>Le Tibet annexé repousse à l’ouest les attaques népalaises</a:t>
            </a:r>
          </a:p>
        </p:txBody>
      </p:sp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25DFD66-1644-2EF1-2E23-604990BE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C855F37E-E5A4-389E-CAFD-874183892A45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FC23410-BC67-4E10-2A80-F023A3755A53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110B1A3-1C69-32B2-1F6F-24F98A8C2343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07A50C4-0BD0-43AA-5176-802C5E35913C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BD148431-AD1A-683A-31D9-4BA592640080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44D7BDD-6363-E729-DC36-A395137D9A5A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A16E5BD-764A-3949-BF16-A868AB17DE24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FD3A481D-7921-446D-44F8-B781B553A36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822F5472-FCE8-69BF-12AF-DC8262F18A31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18E163B-7962-1B39-86F4-EF944383FD0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86590758-9BBC-95F9-33BA-F0859CE8DB4B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EAB1FD91-A894-6034-D8A1-6EB0475E5B6E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F6E3A55-AE4E-06DB-56E1-95F07416FA8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C8DDACE-FDE3-280A-7412-9E94414E648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F3583BA-06D2-A68A-D06B-2DF95B92702C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937513CC-596E-B0B5-2769-E07743546EAD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277089E-4AA1-A16C-BA1E-1B69F25737B7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1FC32D1-1456-3712-7D13-3339AEAEBC9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7F6C51F8-A97E-054E-B89D-5475AFA1740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48D6DB27-D2B0-0C77-1310-B1B2A59761B6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E98FD0F1-667F-D5D4-2B2C-327CD6FD6B3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1364A134-9D27-3716-EB59-CAEEEA53DA40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494B3047-3020-1565-E042-5F287A33A16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65B68FD9-CA13-85D8-8EB3-F4E892FC9EF0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B3F0EF81-D6E4-91AD-F0E9-14441E9BC672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538B4D00-43EF-E064-6B06-A8B1E432C4B3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D4E5060-15A3-5F08-A67F-070DF24474D8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3FE7BE3C-C45E-1242-2F7E-39BCCCCA9267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D303E805-A180-9FF4-5662-36012E76BA0A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0EBF1F07-98E4-4551-98FA-E232177098C8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CCD3CFC7-E074-3AB0-A586-209547ECC3B6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D47A52F-6AFD-97B9-84A5-7CED939488DF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55DFD280-FA08-FE75-DE39-2FDF377A2CA2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AA295265-F49C-FBA0-F12A-2D14C183DA7B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85D73EB1-F258-8896-1729-1967B619FEE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E2802886-EC5E-B1F3-FDC4-713972D5CECA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57CFEB1-DDD6-07BF-3D34-93F6CA757D50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1B37CF6-9E94-169A-19FD-5F464532412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325DAB49-5E3B-A3D2-AA75-05BE02341234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82BD7EC7-5EEA-EA51-DF59-5E921BA605F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45C2D60E-5402-8D57-A73D-2B1EB7435494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FBD4A024-5CFD-5DDD-2CDF-5AB219C914A6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BFA78D1-440C-DF35-2BBE-AF55546FCB54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D989857-359E-65E6-EA09-AAC612210257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1B79D29C-19DF-4DE2-354C-257F8335628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C8F7FF3-CDC8-8716-BBD3-9E026A2F560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0058145D-6F26-DB4B-EC22-24B714580E78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id="{C619DD9D-D759-5F67-CD4C-B1AFF29933BB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474EB8DA-D5DF-9213-5139-60AC503D4BB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97114EA8-2269-C581-846F-330E6F292FDA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6C738C3F-0BFF-5D2A-731D-6D955B6FDE39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Ellipse 155">
            <a:extLst>
              <a:ext uri="{FF2B5EF4-FFF2-40B4-BE49-F238E27FC236}">
                <a16:creationId xmlns:a16="http://schemas.microsoft.com/office/drawing/2014/main" id="{CF4CC825-020E-20EF-B672-D58A46572E3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00266EE6-40B7-71E7-44DB-B38E56DE311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0F9DCED-F06E-2FD7-51A3-62F4685B8AC2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CDA0AF0B-F5F6-7833-EF65-1FA9AD98A428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4D2C4DBC-CACD-2280-44EF-6A6077185DC7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8AF416BB-E230-5205-739E-EDCAD06684D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452EFB04-8622-E7B3-E264-31171C58749D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DB67F414-FB0C-A8BF-CF1D-B4ECF92EA456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FC2A0C31-FACA-7EE4-6E78-429CB8E41734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A4F570AE-1F99-C469-2E9C-87D82DFC2D18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2C3E99CA-76AB-D624-CF88-D6D2E8AF0AF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8D3E0CA2-F389-3293-4BAC-3FEDBBE4FF17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53CE82C7-9D36-C57B-E19F-687628C509E8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53956075-BA1B-30C0-B159-369DC2419B20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9574A1B2-F28F-9A2F-7B00-A835C0028F4C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0AE9A67-CC70-6F5F-542F-B1EC4AB3A6F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3B9BB1C9-1B09-0A39-CC70-AD5A41090CB4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4142CAB4-6F78-46B6-5036-2157787B19B0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99F3E7E3-BC37-E7DF-AF41-947E6F571C1E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C0340183-CF47-E8F2-2B4C-FFA4D59FF265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7E46060-B46D-5219-4AA4-38EC4FFE6C22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E199C91-7739-37C8-9150-1C41103B9FCB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5FEEACEF-7BA9-8EA9-49AA-D05B2E5D2236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D21EA58-7FF8-049B-5D74-21A0BFC3C7B4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5326400-F3AA-A049-C733-556E013D23AF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32F24BE-379D-D9D2-B0AA-BC86ACD148C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1FB9534-E538-502F-30BC-E5C30F8F7316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87044D1A-D7F9-52DF-6C3F-815C579DEE2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FA50B90-1C8C-7B28-98D8-99CAE7ED053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CE1E7CF3-BA40-982F-53D8-19A749A7F81B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3C321718-B9B1-18B2-E057-1408BDB0329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4C6F8749-9C7C-E511-8E39-0FD53D3ED4F1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AEA8592F-3E94-87A1-ED3A-5278325FFC89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7EE1E766-4E95-6123-3C8C-6635F29FF134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BF747F19-055B-D116-4F0F-73163671A98B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CFF262E9-B157-FB14-06B9-E1B29BB91BB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02DB0669-43E8-A4BD-3C08-1831A48F6D7D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72886C53-385A-5D41-E5EC-FFB4439FADCC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AEB19800-5767-6B20-8348-BF35F32D5B66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52E10B0-414C-9608-6113-3B7E3D51ACF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FDF9EEBE-0939-2205-F9CC-2863FF56A793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4D488FD2-0927-D80B-B268-EF9DCDEF5C08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61043E98-79E5-F6C3-383B-27A32AA37A8B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EA90FA8E-1ED3-D531-87AB-CC237106CC5E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89EF52DD-2D5C-74ED-12B2-F5AEE7B2698A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E7257B9E-6960-6978-15AF-509C6D4F6ED8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FFF44650-FED8-927A-A80B-E314322E8E9D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A4415E7D-4C52-354B-43D1-A2F7EB4D03E0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6" name="Rectangle 1">
            <a:extLst>
              <a:ext uri="{FF2B5EF4-FFF2-40B4-BE49-F238E27FC236}">
                <a16:creationId xmlns:a16="http://schemas.microsoft.com/office/drawing/2014/main" id="{205A92F8-4E48-BF8B-DF1A-9F2CACCD3FE1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1843-1852</a:t>
            </a:r>
            <a:endParaRPr lang="fr-FR" b="1" spc="-1" dirty="0">
              <a:latin typeface="Arial"/>
            </a:endParaRP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1F771F96-13F7-C14E-1CDC-1E160440284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80217DBD-2262-7A4C-F64A-4C63381ACEA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160E2141-C3CD-79D9-5E68-3C5EA3E828C1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C10BF5F5-2DA9-A50F-3FBA-04123AB6BD99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9C63ECA-983F-D53A-9227-F07A6CB1F55C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CBC353E9-7D82-4F93-A299-CD9A303DABD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FF76BA6-BCD8-747F-7198-8914C6EE84BC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3EC4EE2E-4D77-12A3-7A3A-371AFB87E4D4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09AC2980-BD93-4BBC-44DC-C4A64F272DB1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</p:spTree>
    <p:extLst>
      <p:ext uri="{BB962C8B-B14F-4D97-AF65-F5344CB8AC3E}">
        <p14:creationId xmlns:p14="http://schemas.microsoft.com/office/powerpoint/2010/main" val="1788568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F5E6-DC45-30C9-1F23-930434236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EE99CE6-1143-91AF-632A-1125315A9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BBA7ACDD-C1F0-19B2-9838-8393C2E50F82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380571E-DB31-5A62-EF87-FA82E62545F2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D6F4830-34EC-6240-EC62-543D42BD825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CDE61FE-2805-2B98-0B6E-A38F3FBB63CD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E9D3DF1-4223-E020-E010-629E0EBAE67B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10CD7035-E630-101C-A70C-8C28F4B93340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9984DD1-030B-159D-BC76-E03C787BB35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830D7A1-9286-177D-DE12-1210E4A7962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C80D939-1F81-EDF4-38DA-26DDE8D154B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377FA0E-30BB-9FB3-EA4C-0F9609C8AD5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4500BAA-0CAB-3296-983B-7FA479DE303F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57DDB127-4916-8B19-B5A8-A56F2E493992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85BEA68-FBE5-59E0-D151-8DA72619B62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E17554D-740D-F8CB-7487-A405693C2B0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C7CBF0F-5836-9488-A852-CAB3CF039E94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2E68F89F-BCCD-4981-0FF6-BAB9434AED0E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417C892F-301E-4CF6-133C-A088A0489C4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4F1E9C43-7237-6685-BADF-9970EF3049C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911A0D82-3D9C-5FB6-02B8-600682FF9F5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1BE1C40C-049C-8197-4B09-6B3C6FD87E9A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EB065019-690F-1F80-9693-826B5AF55F8C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13BA24A8-AC84-CB7A-732D-DCB9BE39384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FF0BD30D-CC0A-BB43-E569-CE98EF2AEF8D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33A31D9-A5DB-FCEE-AB51-CD23D9A47628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6A1160D1-7D62-5779-3BD1-406040A40D2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3EE9EE00-2325-116F-C520-FC0945DDCA82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D73E1108-AB9B-BA76-C7D6-C8FC43870EA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59FD5C87-32EC-7E34-A0B1-CF5BE194D91D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18CBFA5F-B57C-71BE-4596-17EBDB7902B6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45754B9A-2B33-7C12-123D-1300D433D974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6A30D637-CEB7-9E2B-C048-F5BE122EFC3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399A6DF8-E278-FBB5-AFCB-7E1E5803542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E51E5362-25D3-4338-B4DF-11473A48ECE2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4335D1B2-4A1A-F352-779A-23F13DBDF57B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4C92F35C-0375-FE1E-9294-004EDF608B53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D8CCDFA9-F0AE-8F61-9EA1-3C674CA7DBF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E9B9376-0267-5E81-05B8-DBE97BB10498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9FD3E02F-59C7-7099-E09F-DC8016C37A2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579AF5F-4034-D7D1-E055-2A53EE486871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27594070-E1C3-5CAE-9319-243FFC27FA82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E7BA8AF7-3492-8135-F5D6-F2E57EEC8327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DD124FA-60C4-6A77-F093-2B2593FCB47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CDE8A52-1C7E-A1B1-FED0-F4F4974428D2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73C0D6A-DE69-300F-0E22-52FF5271F25D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5D0C2408-F603-C9BA-2EB7-B0C478877B08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EC6635B-814E-300A-B22D-0503934FBB04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7A814E7-0045-0C1F-9C90-46199A574391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7A5040DD-5C8B-79F5-E2CF-12BFC8AD26E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A0274032-BDAC-7A5B-0150-7AA18BE4A24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724B7118-8598-8F3B-AF9C-DE4F9BCA2B3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15F979CA-B4C5-5E8A-7A7B-1388DA534452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AED68520-B4D0-BC79-1A5D-ED35540CE6E9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AF35CFAA-DE25-1252-5487-B49F462D78AF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36BB8E4A-ABF4-500E-146A-1DC263050AE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14CCF1FF-0AEA-F612-64FA-66BA45AD8199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8E2C1CDE-378A-BC28-CCC7-944094A2B8B5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CF2BFEF9-FB17-BD31-AD24-BF9EE961C274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1869C58A-16AB-263E-B089-F6AC4338A9F8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D79563D3-D247-842C-0ACC-24F585F383F8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E73A3DBE-3DF4-898F-BB3E-32BB08200F40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0A72736C-D4A5-F899-8090-858A4DF83AE8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E90CB3A4-6605-A882-AD66-08D54B5A5657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6ACCB405-604C-C710-C246-08DCA25D6CFC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F662C7B8-EF99-E9D2-D565-4F71A89B8B9F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415F6DF7-E182-288E-28FE-177E08E34F8A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BA4B0C9F-63E7-2555-F9ED-4D84632EED23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8F936AEF-86CC-4E6F-9F45-673F4AA29008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2A55923B-FB5F-1495-E872-F1C9F71CD00A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38B9F97C-A3CC-0C08-C3BB-E98417A06172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22F7A78B-D300-AAF3-1383-E0837B125B68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A65FC9F2-EE57-AA09-0607-D7C4A195ECE1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2DF6DA6-78DA-1932-D360-44C33588C800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86724EF-8107-01E7-FDAA-9A8CD54D7250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16706B4C-1177-36EC-6567-FC3E4FA38633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F2EE5A1-78B8-66B1-D933-27255A6DEC30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825C703C-7E24-911F-DF93-89D150C9C766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4F03FAF-A079-C37D-05E3-233B49051BC1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01E783C-15CA-0E5C-330F-8FE3D96E2194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B748BC8B-25EC-B5A4-21FC-60F1F551E48C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3A4D6F5-03B5-4AF7-2719-40C1B83FACAA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C3CECC6E-1D01-0BC2-53A0-1360AB2B3587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1BCBDAE3-2A44-5DBF-49B4-B671911C4622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43D994F5-F362-9256-94F7-3F6B1107F29D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94B36879-6B7B-D64E-4F27-C6B5655954E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059CEE77-BF04-BE97-F43C-572ED9EC8827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77041BA-80FE-C425-C708-F388A30D88A6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8852833B-D1A4-A9C4-EFF6-E799B04965B8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39F77963-36E5-99E1-EF7E-0C2700ED3E02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2BF3284F-E400-939A-DC52-5B9BF058EE3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07CDB123-CF90-463A-422B-442908434CC4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DCC924D-E229-2F1E-AAE6-25CA4A1A171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CD2C2EAD-EE41-72D1-7757-C871C3DB0AF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816D93C6-BDBF-0745-235A-48F42FFA387C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AD19A85-0271-436B-E2BD-A551C40BFF56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F530F4C9-045B-DAB8-6D72-C75E1F016C3A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D4008D0D-93B2-0F4C-28B3-ED28EE2B4E63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F6EE0C6B-042E-E326-D820-C58FCFA50DFE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F8926403-1609-D9A5-43E0-DA5781C20C2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CD6467F7-D74C-CBBB-0C2C-3DFFDDC620B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C2EF2EC5-A26C-F6B0-37D5-2B9F6A6DBF63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32345BAC-355C-CE40-6883-82A1145C62B2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D0F999E0-CF0F-BB62-CDF4-498C1E17D30B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35F3E2BE-53D8-C877-3DBD-DEC16E56E98F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16C2F7BA-8693-7A33-CCC0-602E9D02E8CA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329B5E38-8C61-3097-65CD-759F8D135CD9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ABE8CEC2-266F-8CEC-278C-10E33DA98AC5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D3A920C8-4952-2A3C-0BD4-8B801EFA6305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5C2112C7-0464-3E0C-54A3-A56C2C4C4F6C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8D5396D9-E34D-E47C-C3FC-8278B5079265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57E1AA8D-F29B-FC61-4C5D-AD54218C30A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BDC1999A-2625-ADEF-AC28-8E159876EDA4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897BAB4D-CC88-A8A9-2977-56E032ADDB85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ED077ABB-5B6F-26FD-7BA2-8156A820A211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2245409-D5F4-C97A-F44A-AE7504AFE3CC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7" name="Rectangle 1">
            <a:extLst>
              <a:ext uri="{FF2B5EF4-FFF2-40B4-BE49-F238E27FC236}">
                <a16:creationId xmlns:a16="http://schemas.microsoft.com/office/drawing/2014/main" id="{E3118EBA-482D-9C68-7412-F57A3028B63E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1843-1852</a:t>
            </a:r>
            <a:endParaRPr lang="fr-FR" b="1" spc="-1" dirty="0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7F2C20-5E91-41EA-1C11-C7DD7E7A27B9}"/>
              </a:ext>
            </a:extLst>
          </p:cNvPr>
          <p:cNvSpPr/>
          <p:nvPr/>
        </p:nvSpPr>
        <p:spPr>
          <a:xfrm>
            <a:off x="82018" y="110609"/>
            <a:ext cx="4963986" cy="44012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1843-1852 : … A l’est, avec la conquête de la côte birmane, extension maximale de l’Inde britannique ; …</a:t>
            </a:r>
          </a:p>
          <a:p>
            <a:endParaRPr lang="fr-FR" sz="1700" dirty="0"/>
          </a:p>
          <a:p>
            <a:r>
              <a:rPr lang="fr-FR" sz="1700" dirty="0"/>
              <a:t>4) 1852 : 2</a:t>
            </a:r>
            <a:r>
              <a:rPr lang="fr-FR" sz="1700" baseline="30000" dirty="0"/>
              <a:t>nde</a:t>
            </a:r>
            <a:r>
              <a:rPr lang="fr-FR" sz="1700" dirty="0"/>
              <a:t> guerre </a:t>
            </a:r>
            <a:r>
              <a:rPr lang="fr-FR" sz="1700" dirty="0" err="1"/>
              <a:t>anglo-birmane</a:t>
            </a:r>
            <a:endParaRPr lang="fr-FR" sz="1700" dirty="0"/>
          </a:p>
          <a:p>
            <a:r>
              <a:rPr lang="fr-FR" sz="1700" dirty="0"/>
              <a:t>Annexion de la côte birmane jusqu’au Siam</a:t>
            </a:r>
          </a:p>
          <a:p>
            <a:endParaRPr lang="fr-FR" sz="1700" dirty="0"/>
          </a:p>
          <a:p>
            <a:r>
              <a:rPr lang="fr-FR" sz="1600" dirty="0"/>
              <a:t>NB : 1839 : Occupation britannique d’Aden</a:t>
            </a:r>
          </a:p>
          <a:p>
            <a:endParaRPr lang="fr-FR" sz="1600" dirty="0"/>
          </a:p>
          <a:p>
            <a:r>
              <a:rPr lang="fr-FR" sz="1600" dirty="0"/>
              <a:t>NB : 1853 : Côte de la Trêve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Ex-côte des Pirates, futurs Emirats Arabes Unis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Traités d’amitié en 1801-02 avec Mascate et Aden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*1819-Jan. 1820 : A Ras el </a:t>
            </a:r>
            <a:r>
              <a:rPr lang="fr-FR" sz="1600" dirty="0" err="1">
                <a:solidFill>
                  <a:srgbClr val="FF0000"/>
                </a:solidFill>
              </a:rPr>
              <a:t>Khaïmah</a:t>
            </a:r>
            <a:r>
              <a:rPr lang="fr-FR" sz="1600" dirty="0">
                <a:solidFill>
                  <a:srgbClr val="FF0000"/>
                </a:solidFill>
              </a:rPr>
              <a:t>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Victoire britannique contre les pirates </a:t>
            </a:r>
            <a:r>
              <a:rPr lang="fr-FR" sz="1600" dirty="0" err="1">
                <a:solidFill>
                  <a:srgbClr val="FF0000"/>
                </a:solidFill>
              </a:rPr>
              <a:t>Qawasim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Et 1</a:t>
            </a:r>
            <a:r>
              <a:rPr lang="fr-FR" sz="1600" baseline="30000" dirty="0">
                <a:solidFill>
                  <a:srgbClr val="FF0000"/>
                </a:solidFill>
              </a:rPr>
              <a:t>er</a:t>
            </a:r>
            <a:r>
              <a:rPr lang="fr-FR" sz="1600" dirty="0">
                <a:solidFill>
                  <a:srgbClr val="FF0000"/>
                </a:solidFill>
              </a:rPr>
              <a:t> traité de paix du résident britannique de Bouchir 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700" dirty="0"/>
              <a:t>*Bilan…</a:t>
            </a:r>
          </a:p>
        </p:txBody>
      </p:sp>
    </p:spTree>
    <p:extLst>
      <p:ext uri="{BB962C8B-B14F-4D97-AF65-F5344CB8AC3E}">
        <p14:creationId xmlns:p14="http://schemas.microsoft.com/office/powerpoint/2010/main" val="1016117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62F57-AC3E-6289-FEAB-ED6825A9D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8B798C9-D835-D93E-9AE3-4149329E1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755E399B-1099-FE0E-06FD-E6F5D7CA9D37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E4F4796-1AE2-D743-9C15-8F6F3B60CCA1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BDA2B0A6-ED21-24E0-8679-17467E1B29BA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EE44ACA1-5432-F982-3D49-5FBD9A93C89B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8AA3357-D4DC-ACBB-2EC6-A682D2B09C2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DA5F94C-88EA-BDBD-2A49-6ED69F3E31AA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7D85AF7E-730F-8F9E-DEF3-480D8D417B60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E7E0C67-BFE5-35E8-4E5E-4E07A462702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67BB6C0-C96D-4BEC-CFFB-711345B2A862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B3D1503-9CFD-BCD2-1703-9C1EB0C97F4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1DEA785-F5C1-6B0E-5843-9263BFF1751C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09C4C60-55FC-FA0E-CB77-9D7EC042AF2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B9387C7-D860-4F2A-7BAE-1027C80379A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2387778-59B9-13FA-2459-D4B3BD69CE95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18DB106-3AC9-DEE2-ABAE-830FFCBACBD2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84C8910-EF3F-8520-2D43-5A36C7F4F13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9915AA6-56F5-E69B-A63D-005321009D41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38345DB-CB7A-9E91-B53E-1E7F8A1315B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4F36EDFD-02C8-D82B-8F93-769AAF3ABC8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FA636CDE-B5AC-7F60-9E8B-D6DB0F09503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B3594684-0AF5-6F6A-3DF4-975A713D545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8503929E-B17C-D1E3-6966-D4D4E931992F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9A9FD4ED-1866-05EC-C63E-6C9CD878FF75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8ED42715-CC47-75AD-694F-089D0009359A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9DEF3DE3-BBE5-9C20-3C77-2B20C1B6779F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6AC05361-CF22-AB4C-3EA5-E29B299341C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14DF71EB-8E61-98C8-118D-70BCCF31C702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F63EEB4E-EFE0-F44C-5F72-B63E1D5EA62A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AFCBEF32-2671-AAD4-F158-736D246E627C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70F69359-1CF6-5DE6-8D15-66225D79D7F2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0CF45D73-E34E-9311-50D1-A4873F27E6F3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2240C796-0EA4-0AA3-ACED-A50888BDD13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F2319680-77BA-5E9A-B986-4D2BD14AD06C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E2EB54D5-5E1F-71FE-CD88-51B9896B6877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CFCFE7D0-DE8C-46D5-C68D-A8B9CD75BF97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8383993D-7503-B1F1-FA9C-7871DCA5276B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E51A913-BEB4-3263-55E1-E08E8DAF9A06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5771D48E-A6AB-8987-D651-05CFDE0B3B6C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849A60D-86FF-AE9E-808F-A75AA3E9B315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5C2A64FD-3C33-EEA8-930A-46555D6A8BBE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222FB974-5C96-8073-2ACA-AA1767A19F6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512ABC9-993F-B2FB-17B1-0FD190115263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C2AE52A-D086-5A43-1260-B6C98FE7C815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271734D-EBD8-4103-52A8-47DAA41DC249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0C1AB0C6-D1FA-67EF-8F7D-37763EB1E178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0406435C-9F8F-DC2C-4717-9C7FF1872CC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43B7C94-E52C-FE87-2412-009855D0755F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4396702E-6896-E762-B8DA-4827B4DC79C8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86F9B949-0CDC-65D2-005D-CC07F0FD1E09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5684717F-4C33-7E37-6521-AC85EEE1A295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C3F91F61-AA79-74B4-66A5-3425D9F1D1F3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A2C60D55-AC16-579E-D34B-6AE38CC2ABC6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8C5DD2B7-FF30-C409-9EDB-314AEC944ED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382F1AF0-BC1A-4344-9414-B84FE7D8523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A87851F4-AB6E-2285-29F7-55A7D8AC48B8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ACFA7E3F-657F-9B61-9584-8BA5ED6248A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5012DB98-FA2A-523E-B65B-3FB8EE063EF2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279338F6-237B-48C0-9531-A06A25FC8CF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57FF56EC-E1B9-0B8F-8D16-67A61423D37F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9EE86B43-BE75-CBA7-2BFC-421EE801D26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B466CF28-772B-5647-EECF-F6A3FB36BE83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9D07FA5E-A854-9371-9357-3BD34CE6CCD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8EA77E41-91D9-B121-6E1F-E67BA3ED8BE6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C7C7B4EE-2D7B-6EC5-6A82-8313D21B3A2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467B4E49-F80A-A8F7-DDAE-09BDFCFDC72F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8C4C557C-2B47-51C7-7999-776AFE8A666F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570D19F7-C6CA-8835-9EF7-4FE079C32B6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84716B7-7B05-6AB2-B4BD-7F002D7EF665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F75EC2E-5986-4F42-6E70-890698EB979B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53CD3A04-B909-B954-7F0D-9C16F37E4E1C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841F26F-2D17-425D-3C5B-02357D560E50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01EDD6A-7FF4-2562-DF4D-7501D7B296E2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258CCCD-E6DC-A04F-436B-E23BE2E4EA2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24EB6779-1A1D-9D90-7740-63A94F334BE1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3AC5CB8-E44C-C9CA-110B-961BB1AD02CE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26CBA538-1B57-B4AC-97EB-1F225B018E4F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085982E-B4B3-BA4C-C7E2-D25687071543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87D24D8-1662-E939-91D7-AF04C2F89469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C4057F06-C7A2-0391-CFA9-F47479BDD03D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33D95193-E16E-1AC9-83D3-2B2AFE343F94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F29781EC-68E2-3878-FC22-A40372DFB0B9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6B17AA51-7F2C-C072-0008-909286FD0FC0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3DC7CB2F-1C82-8F06-B79A-585C0CD589EB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FD677F4E-A026-F968-13A3-4794BEC2121B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138ED47C-7B74-F48E-626B-6C407D9A92E6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02A09247-E4A6-800E-AF7B-496652EAD0F4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7CDA6016-2956-C428-0CC1-AFAA7834A8B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A99E57A8-608F-627F-7C76-B00A40C07C45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5242CFBB-77ED-F13A-9C60-CE2E0201ABA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DD14D830-6935-F2BA-545A-DED8665EDC40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1D899DC2-11F7-DBAE-DACE-44F6BE2D097A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4047CD47-ED77-D4FC-06AE-D3BE0AFB062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EFDDD268-AEC2-6C4F-DC34-9F5A58F25A5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B36BDAE-2A69-C65D-3EFC-1DAEA5005FD0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D67AF4E1-A65A-A611-922D-6CA6B4626335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BCB232D8-3B6D-23A4-F854-5A9F39FCFCA4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0D1A939F-7259-4930-CB75-435BA6801DEB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59098C60-782C-C659-2CB8-CE0A473B769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8CC82CC4-EE75-5DCB-98C0-470D54C7A7C4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9069C91B-F467-26F4-FC92-C9B2FAAD0F8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7ECBAC9F-A69B-08FC-093A-AEF0E90E5BBF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80F9BC86-D887-DD92-C989-A84BD981CA67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1B8E8920-7EAA-38C2-AEEC-39A36D0C0056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B035567-8A85-147F-FF8F-AE4C338C676C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BA69FF06-E0B6-725A-53B3-FEEFD460B518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BAE8669D-5A54-7505-DFB9-F09669062B69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E062CF62-487F-2C2E-8787-D9865405C9B0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9A83398D-7572-C8F9-701C-7ABCD2DAC12D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45B8AC24-DA09-37FE-92D5-9DCA5F7D06A6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74FD55C4-2331-B3AF-A2CA-27FDA48AA4E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2B925A05-B8C5-8D67-585C-BE6CCFD344F3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A224AE91-E581-B775-7155-B4321E01D225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03EF730F-3210-6127-F3A0-29E0BA13FCF1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78E3984C-14AF-D21C-E61D-91F2EAF21145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7" name="Rectangle 1">
            <a:extLst>
              <a:ext uri="{FF2B5EF4-FFF2-40B4-BE49-F238E27FC236}">
                <a16:creationId xmlns:a16="http://schemas.microsoft.com/office/drawing/2014/main" id="{0C88ACDB-36AF-7052-2FB2-0C3F86CCC392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1843-1852</a:t>
            </a:r>
            <a:endParaRPr lang="fr-FR" b="1" spc="-1" dirty="0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8E3132-B9B2-D94D-EB8E-37B354433E03}"/>
              </a:ext>
            </a:extLst>
          </p:cNvPr>
          <p:cNvSpPr/>
          <p:nvPr/>
        </p:nvSpPr>
        <p:spPr>
          <a:xfrm>
            <a:off x="82018" y="110609"/>
            <a:ext cx="4963986" cy="58323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1843-1852 : … Brève période de détente entre Russes et Britanniques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700" dirty="0"/>
              <a:t>*Bilan…</a:t>
            </a:r>
          </a:p>
          <a:p>
            <a:endParaRPr lang="fr-FR" sz="1700" dirty="0"/>
          </a:p>
          <a:p>
            <a:r>
              <a:rPr lang="fr-FR" sz="1700" dirty="0"/>
              <a:t>*1842 : Malgré les avancées russes</a:t>
            </a:r>
          </a:p>
          <a:p>
            <a:r>
              <a:rPr lang="fr-FR" sz="1700" dirty="0"/>
              <a:t>Au nord de la mer Noire et dans le Caucase</a:t>
            </a:r>
          </a:p>
          <a:p>
            <a:r>
              <a:rPr lang="fr-FR" sz="1700" dirty="0"/>
              <a:t>Et une influence russe en Perse</a:t>
            </a:r>
          </a:p>
          <a:p>
            <a:endParaRPr lang="fr-FR" sz="1700" dirty="0"/>
          </a:p>
          <a:p>
            <a:r>
              <a:rPr lang="fr-FR" sz="1700" dirty="0"/>
              <a:t>*Pour la GB, le succès est presque total…</a:t>
            </a:r>
          </a:p>
          <a:p>
            <a:r>
              <a:rPr lang="fr-FR" sz="1700" dirty="0"/>
              <a:t>Un Empire ottoman sous protection</a:t>
            </a:r>
          </a:p>
          <a:p>
            <a:r>
              <a:rPr lang="fr-FR" sz="1700" dirty="0"/>
              <a:t>Une Egypte contrôlée, un Afghanistan neutralisé</a:t>
            </a:r>
          </a:p>
          <a:p>
            <a:endParaRPr lang="fr-FR" sz="1700" dirty="0"/>
          </a:p>
          <a:p>
            <a:r>
              <a:rPr lang="fr-FR" sz="1700" dirty="0"/>
              <a:t>*Puis avec les conquêtes du Pendjab et de la Birmanie</a:t>
            </a:r>
          </a:p>
          <a:p>
            <a:r>
              <a:rPr lang="fr-FR" sz="1700" dirty="0"/>
              <a:t>Une Inde étendue et sécurisée…</a:t>
            </a:r>
          </a:p>
          <a:p>
            <a:endParaRPr lang="fr-FR" sz="1700" dirty="0"/>
          </a:p>
          <a:p>
            <a:r>
              <a:rPr lang="fr-FR" sz="1700" dirty="0"/>
              <a:t>*1842 : Période de détente…</a:t>
            </a:r>
          </a:p>
          <a:p>
            <a:r>
              <a:rPr lang="fr-FR" sz="1700" dirty="0"/>
              <a:t>La Question d’Orient et le Grand Jeu en suspens</a:t>
            </a:r>
          </a:p>
          <a:p>
            <a:endParaRPr lang="fr-FR" sz="1700" dirty="0"/>
          </a:p>
          <a:p>
            <a:r>
              <a:rPr lang="fr-FR" sz="1700" dirty="0"/>
              <a:t>*Mais c’est dans ce contexte</a:t>
            </a:r>
          </a:p>
          <a:p>
            <a:r>
              <a:rPr lang="fr-FR" sz="1700" dirty="0"/>
              <a:t>Que la guerre de Crimée va relancer le conflit</a:t>
            </a:r>
          </a:p>
          <a:p>
            <a:r>
              <a:rPr lang="fr-FR" sz="1700" dirty="0"/>
              <a:t>Entre Russes et Britanniques…</a:t>
            </a:r>
          </a:p>
        </p:txBody>
      </p:sp>
    </p:spTree>
    <p:extLst>
      <p:ext uri="{BB962C8B-B14F-4D97-AF65-F5344CB8AC3E}">
        <p14:creationId xmlns:p14="http://schemas.microsoft.com/office/powerpoint/2010/main" val="3843148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13B85-862F-1ED5-9667-FBD96C814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EFCB25-0FE3-8D09-87CA-3EF850D62CC9}"/>
              </a:ext>
            </a:extLst>
          </p:cNvPr>
          <p:cNvSpPr/>
          <p:nvPr/>
        </p:nvSpPr>
        <p:spPr>
          <a:xfrm>
            <a:off x="82018" y="110609"/>
            <a:ext cx="4894540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1853-1856 : La guerre de Crimée : …</a:t>
            </a:r>
          </a:p>
          <a:p>
            <a:endParaRPr lang="fr-FR" sz="1700" dirty="0"/>
          </a:p>
          <a:p>
            <a:r>
              <a:rPr lang="fr-FR" sz="1700" dirty="0"/>
              <a:t>*1853-56 : La guerre de Crimée ; Récit…</a:t>
            </a:r>
          </a:p>
          <a:p>
            <a:endParaRPr lang="fr-FR" sz="1700" dirty="0"/>
          </a:p>
          <a:p>
            <a:r>
              <a:rPr lang="fr-FR" sz="1700" dirty="0"/>
              <a:t>*1844</a:t>
            </a:r>
          </a:p>
          <a:p>
            <a:r>
              <a:rPr lang="fr-FR" sz="1700" dirty="0"/>
              <a:t>Le tsar </a:t>
            </a:r>
            <a:r>
              <a:rPr lang="fr-FR" sz="1700" u="sng" dirty="0"/>
              <a:t>Nicolas 1</a:t>
            </a:r>
            <a:r>
              <a:rPr lang="fr-FR" sz="1700" u="sng" baseline="30000" dirty="0"/>
              <a:t>er</a:t>
            </a:r>
            <a:r>
              <a:rPr lang="fr-FR" sz="1700" dirty="0"/>
              <a:t> (1825), frère d’Alexandre 1</a:t>
            </a:r>
            <a:r>
              <a:rPr lang="fr-FR" sz="1700" baseline="30000" dirty="0"/>
              <a:t>er</a:t>
            </a:r>
            <a:r>
              <a:rPr lang="fr-FR" sz="1700" dirty="0"/>
              <a:t> Relance la Question d’Orient</a:t>
            </a:r>
          </a:p>
          <a:p>
            <a:endParaRPr lang="fr-FR" sz="1700" dirty="0"/>
          </a:p>
          <a:p>
            <a:r>
              <a:rPr lang="fr-FR" sz="1700" dirty="0"/>
              <a:t>*Dans un mémorandum, il propose</a:t>
            </a:r>
          </a:p>
          <a:p>
            <a:r>
              <a:rPr lang="fr-FR" sz="1700" dirty="0"/>
              <a:t>Aux Autrichiens et aux Britanniques</a:t>
            </a:r>
          </a:p>
          <a:p>
            <a:r>
              <a:rPr lang="fr-FR" sz="1700" dirty="0"/>
              <a:t>Un dépeçage et un partage de l’Empire ottoman</a:t>
            </a:r>
          </a:p>
          <a:p>
            <a:endParaRPr lang="fr-FR" sz="1700" i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i="1" spc="-1" dirty="0">
                <a:solidFill>
                  <a:srgbClr val="000000"/>
                </a:solidFill>
                <a:cs typeface="Calibri" panose="020F0502020204030204" pitchFamily="34" charset="0"/>
              </a:rPr>
              <a:t>*On ne saurait se dissimuler combien cet empire renferme d’éléments de dissolution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NB : 1829-40 : Grèce et Egypte</a:t>
            </a:r>
          </a:p>
          <a:p>
            <a:r>
              <a:rPr lang="fr-FR" sz="1700" i="1" spc="-1" dirty="0">
                <a:solidFill>
                  <a:srgbClr val="000000"/>
                </a:solidFill>
                <a:cs typeface="Calibri" panose="020F0502020204030204" pitchFamily="34" charset="0"/>
              </a:rPr>
              <a:t>Et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fr-FR" sz="1700" i="1" spc="-1" dirty="0">
                <a:solidFill>
                  <a:srgbClr val="000000"/>
                </a:solidFill>
                <a:cs typeface="Calibri" panose="020F0502020204030204" pitchFamily="34" charset="0"/>
              </a:rPr>
              <a:t>des circonstances peuvent hâter sa chute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; </a:t>
            </a:r>
            <a:r>
              <a:rPr lang="fr-FR" sz="1700" i="1" spc="-1" dirty="0">
                <a:solidFill>
                  <a:srgbClr val="000000"/>
                </a:solidFill>
                <a:cs typeface="Calibri" panose="020F0502020204030204" pitchFamily="34" charset="0"/>
              </a:rPr>
              <a:t>Si nous prévoyons qu’il doit crouler, se concerter préalablement sur ce qui concerne l’établissement d’un nouvel ordre de choses</a:t>
            </a:r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700" i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NB : 1853 : Pour le tsar Nicolas</a:t>
            </a:r>
          </a:p>
          <a:p>
            <a:r>
              <a:rPr lang="fr-FR" sz="1700" i="1" spc="-1" dirty="0">
                <a:solidFill>
                  <a:srgbClr val="000000"/>
                </a:solidFill>
                <a:cs typeface="Calibri" panose="020F0502020204030204" pitchFamily="34" charset="0"/>
              </a:rPr>
              <a:t>L’Empire ottoman est l’homme malade de l’Europe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</a:t>
            </a:r>
            <a:r>
              <a:rPr lang="fr-FR" sz="1700" dirty="0"/>
              <a:t>Refus des intéressés…</a:t>
            </a:r>
          </a:p>
        </p:txBody>
      </p:sp>
      <p:pic>
        <p:nvPicPr>
          <p:cNvPr id="5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31436BC1-C459-F137-D24C-9F669D549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048B1403-3DFD-FF5D-04A9-6FF416F6D3E3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832295E-FC33-718F-F5BB-21B7894B3BC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C4FD638-ADDF-DAAA-F937-7D22434B467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F3DC72CD-D5DA-A21B-97EF-07EBF46CD12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BF3D00F-1C3B-D78D-8280-8FC8C601555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A02C040-C1F1-D9B8-9FD6-2E35744DB70E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EBBAF52-FB18-78A4-91D2-6679054D89C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CCC8BBD-9E2A-D8D1-C606-6A5723155DEE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F2C59D2-E556-9D06-4194-E119C95D32AC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C174380D-3501-32DF-4FC3-D760A0420EA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C6CA2AB-6DDE-E2E5-360C-67BFE485C958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7A393CE3-8082-97C7-5B0F-5BEB91CC13F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83664F4-9146-90C3-D4FD-DEC02E000FA5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C9F05784-0D1C-3EFC-DD5C-73BBBA4B5F35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18564E6-7956-D15B-5831-832D5C64F97E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0E6C4A0-ADE8-5E2A-D084-08E5E2BCE5E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A8DB4D75-E447-FB6B-AC15-CB06F9214F1F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82FEF4C4-6B95-4EF5-A0CF-1DEA722B954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80A88CB5-B756-157E-1E61-BEAE760FC731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0C094B3D-2B17-8970-EE25-238758A2DF27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E91C4AF1-05C3-85BD-8DD6-417246242D3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087BD994-A2B4-FE00-BA99-01EBB0E335F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D6812CE5-5FE6-7270-53C7-73C797E7EEC3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95CB3B3F-19D4-2D4E-3EDB-A906C8A2BCFF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71B6F7D-A872-5C9B-D522-B9CC8D36D160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6D59DA3C-5333-7265-A993-2B8350C27315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9B971F1D-D3BB-8513-5FDB-4151A9B25A2F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7" name="Connecteur droit 126">
            <a:extLst>
              <a:ext uri="{FF2B5EF4-FFF2-40B4-BE49-F238E27FC236}">
                <a16:creationId xmlns:a16="http://schemas.microsoft.com/office/drawing/2014/main" id="{54AA3B67-572E-DB10-14D2-416D2215C9A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DF50F895-7E82-53BE-8F03-101D16D33EE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10BF2009-7104-E15D-A682-FF605669D0A1}"/>
              </a:ext>
            </a:extLst>
          </p:cNvPr>
          <p:cNvCxnSpPr>
            <a:cxnSpLocks/>
            <a:endCxn id="126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>
            <a:extLst>
              <a:ext uri="{FF2B5EF4-FFF2-40B4-BE49-F238E27FC236}">
                <a16:creationId xmlns:a16="http://schemas.microsoft.com/office/drawing/2014/main" id="{B1EA3F82-DDE1-B0E2-48C8-008D7C33FB84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EC36E5D9-A702-D2A1-0556-600ACC0CF82C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E6A700AE-0079-7107-75DD-8E899692546C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781571C7-2E9E-5A25-5A32-6B906F2169AC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D003E283-BB7A-D672-B3B7-D1248AB42C3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937228C9-4E09-1C8A-3A0B-113154031E86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2170C81-6846-76D6-B514-5D8159246764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550BBF9-075F-7F23-4E96-20026E9CB09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5672E0A1-B895-D8F0-BAB3-BED1C06DAA81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F415BCF0-414A-17A7-B2A6-F51EAB196B6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517868D8-6216-D73A-3F78-8085BADB5FB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CB3AB7F-60FA-65BA-842D-45068F1355C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BC7963C-8AC4-E1BE-56B7-9A943E9E54D0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EC06179-10F2-095A-8BFD-E2FA181818F4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22A20282-7872-73B7-2EA3-1544472868F0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B6FC39D-2722-FDE8-9D64-8F4698F30A7A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07248F15-A866-18AD-BB10-AA9CFDF2C57E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70D98880-2752-F9B4-97C8-29D5C60381D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3B3530D8-563E-4CEB-2FD1-BA8D31BF783A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CBA7CE45-A9F0-2221-195A-3F4FE3DD972A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id="{E59B866A-F237-D0F0-EF70-5CA385357B93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Ellipse 152">
            <a:extLst>
              <a:ext uri="{FF2B5EF4-FFF2-40B4-BE49-F238E27FC236}">
                <a16:creationId xmlns:a16="http://schemas.microsoft.com/office/drawing/2014/main" id="{79492E8E-848B-246F-7E12-102131044F7B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A799002B-710C-3A0B-439A-8B922ABF09A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3C9694BE-6051-05B3-A8AA-A40FEFAEE435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E48450D0-D533-28AD-209D-0AFB64456494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752C2757-4473-51E8-3BB9-10F952CA86BD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B73BC22B-7C73-C599-1D2C-DC5DEF6B4710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B0D5D2D9-1DC3-4089-E347-F00AD51D0EC3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83926C02-0645-9AFC-FDCD-99279F7261B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7BE7EEA1-9F49-82A8-6065-63F4E3093E37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85903154-EEDF-12BD-3FF1-2E5DC4C37EC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2A6A9591-ACFD-7051-A65D-5F6D32380D7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BCB93C5-1D70-6AAF-BB41-D9DAA9F5788D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80F82178-3A15-1205-87B3-706FD73E93E1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51F6BEA2-8FEE-8134-F5D4-469CB935F74D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81C1E325-803C-0674-01C6-4F0F0F999D1C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8C738FC8-9564-3603-C436-497571237C87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40D243AC-DC31-3DD9-7A46-725880306233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166587B7-FE77-B8CC-4916-A1766335302C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E442723C-25F0-314A-E671-9CB8D786867A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E3B6EF1A-8A5B-A70F-26C3-8075B26C1FAE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A15C3F7-F4F9-FE0C-3590-D2940EB93783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4E1CFE59-AEA5-D662-9244-217DD2587E7B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FB9B8EBE-00EF-B309-BBDC-289F22D9A7CC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AA1FFBF1-12CB-8B53-7894-DA63DC156C2F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D30C10D-3FFD-4C94-BAE9-76FDC6F9C102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D141BD6-5628-30FB-2D1E-949466AEE1B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6546D622-0133-538E-3AAB-552B4B642E17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E4B4EB4-C82F-001D-45FF-497494D98B72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0EBF4CD4-993A-B659-810B-1877B1C5B17E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A434F349-C150-D03B-02F7-91E9BA34A7F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7856DEE9-B55E-35C4-F2C9-BB216E5CD61E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0950B0EE-1AFD-1225-99B0-1C5180C677C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01A62CDA-65DA-11A0-BA6D-1E8C038AB73F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AEBF8BA8-31D9-62A4-AA4D-2E3F021BA4A4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344A8D1-DB61-F8F5-45A3-8A5080B38877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3FDCE1F2-A5BD-19A4-3E2B-75584DF9B930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370A8264-52AC-7929-627F-04FF00639B54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D54663FD-A170-B2D6-D763-1076BF0717D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1DDA6BD8-9021-D688-74CB-90B0C32499A8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9B83D846-C0CA-BEC4-33BA-C0F0B5A0FAA1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87C257B5-2FCA-2605-B4B5-9C884A8C054C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5D30C10B-57C5-1F74-AE80-E603E6F5E24E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EB6C505-4CC1-215B-8DCC-4BC0FBB4E557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9A0499EB-B695-7103-84BA-ECBB5098A8CB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F09E356B-7E66-1D5B-D5CE-313C9D37D986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C88F9E1A-6A3C-D89D-46E2-D4C61C9321BA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80CE8046-30C7-5811-D001-B56AAE2EA0E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06303694-2A98-6D38-CC4C-4C849E33FF0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C8D299F4-7794-358D-800F-DF041742D7C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30DA5189-CD0E-687F-E107-6F25468C90BD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09811956-4F5B-A3DE-C91E-40BFABA048FB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C5E955C8-E348-C5F9-79EC-FBE795C0287F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422A65F-0E12-B054-DB8A-FE70DAB0A68A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59FFB978-7679-A043-6675-95F669709FD4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FFA1EA8A-9DE6-E330-B762-6CB7E6B78CEF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0607252B-FE97-941B-52E4-2264CBF914C2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A227F0FF-FDF4-9C4A-E8AD-48A12AD94784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02CB7BB2-785E-2B4E-68D9-FD73C102D523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11144263-35AA-6ADA-3DC9-25F7AB02A09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EE94E114-003F-2AC3-A6D6-FA5FB704781F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BBEA4EA6-B238-A879-3D91-2AAFE2F4A180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2CED642B-2CF0-67D3-623A-1F9F7FFB45F8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29BE6586-260D-6DA7-4C1F-84DD0AA96FEA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4" name="Rectangle 1">
            <a:extLst>
              <a:ext uri="{FF2B5EF4-FFF2-40B4-BE49-F238E27FC236}">
                <a16:creationId xmlns:a16="http://schemas.microsoft.com/office/drawing/2014/main" id="{FE06562E-8C7F-79ED-E546-20ADC003A6D7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37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8F9A3-4BBE-41C5-6881-BE4E2A5E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0F68401-A76C-7CDC-B89B-23DF7B628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29CA0310-B3B5-31A0-F260-CD1B66EB1DCF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889F2FC-0BA1-4420-D1BA-E13A0C7BAD7B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556F939-9165-161E-0102-7842ED269756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9E7D860-3A2C-4E99-9B29-61989C5B17F0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49B2750-CE6B-D330-A270-08E3C101BB9A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CAA9EF1F-7F37-D34D-4F48-324512D5C71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8AFBEFA-78D7-6E80-5B11-F7DB6F1DFA0B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CC7B93E-7156-A810-5364-1812BECC1437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00CF1684-EC24-7839-6232-F42A9B7428E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6C5DAC7-3A81-7F7C-B7E1-0F43CA01A8D1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21D41F8-AEFA-6055-8153-F2DC984B290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E0AEAA2-F8BA-B33F-AFD6-7D1637989386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CBA522C7-F96D-C0FA-DE15-5699F47C1843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8C83CCAE-4916-044D-1C8B-269C9615833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33951815-531F-66A6-D734-FD1D5AF81DA0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BC91480-3A4D-DD2A-16F1-A3830789C3CC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8FBD9737-E8F2-46B1-31C9-3AA83CB4268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E49F507-E184-5C8D-8FDF-1D8787A62FE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1AFB8DE3-564F-8837-68A4-B0FE28B5AD45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EF4D57ED-7643-70E8-B686-32D2B618F74B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C9C15F0E-AF6C-2A1E-5116-8140CE506C29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5A17BE0B-EA61-FEC2-1A28-EE48F64EF3C5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4A5442DF-C74E-0075-336F-01A937BDBE8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A2181231-7335-B81B-1FFE-FE262E6F2678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9F1D19E-54D1-C363-CAFB-D4E4218D6CB0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DE26E979-A741-1796-F3AF-68797789FC8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3424E7CB-CF25-06B5-428E-495C75BDA0B3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48DBD634-A6E8-34C1-0739-DC5FCB86BBA3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5AF7E6BA-70C3-375B-FE21-46AC424F4A13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4AC20E98-688C-4DF0-7E02-F045543EBC45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B22D7DD9-0B9F-6A1A-D78C-A74049233735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F6E8E754-B0BD-56A6-DFE0-4EA68FD21113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7B23DE98-2565-7203-08AD-34E13B2915BA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AFE4A549-53BD-BE0B-0268-AE3C010CF87A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75E8D24E-B40D-F93E-5DC9-F06EF8C7F4D5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57E205DC-C541-CB22-DECC-9BA9569DFECB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C0AE5FF-B438-4655-4339-D21828A2E3C8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92BA5243-C114-E790-2B36-2F38B79E590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2EC9969-2935-340F-3946-E126A4EC1F9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4E0A5FC9-92B3-B288-38C7-479B10414B7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1944E3AF-7694-6523-8531-81ACA5A6B2D3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21D8FA9D-4CEB-F047-3476-F662C167F15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01DDD57-CA9A-F451-F388-EE17A064A9F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D4B960DD-2B83-9B98-868D-82837FCD63EB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FDBE31A5-542A-DFE6-6ED9-BD03016D178D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337D42C-BDC7-9623-C5E6-809951BDF73C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A0F66CD-789D-3D0B-0D70-DE072EC39005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8D09F242-5360-BF3B-2D4B-EE3687AE112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13BE00F2-6B12-8B71-DEE1-462769986EA3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B2BCCDEC-1FC8-B07D-6692-FDD267C54FA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37C34389-5E2D-1E94-12BE-3184E87D565F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470EA27E-0D35-4687-0CBD-0B2329C3FE37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CA02556-C83F-C87A-2C3B-153AA9D9675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9B890C6B-00C1-297E-9408-3FCEBAF76F64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EF4AADF6-821C-891A-E03B-B6B95BC77AD8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84E2332F-9B89-D424-A952-3278F827EEA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4CC2D5EA-8735-25E5-FA38-B3725FE58BFF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7A813C1F-7283-EA40-81D8-3AF0370560B6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D90D7AE9-8D5A-3FE6-DD91-7BD619F6232E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897258A2-FBC3-70BF-86BC-91D68F664B9F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ECC1DC47-4241-886A-7780-BFB4D4EB57E5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722C8DCC-F2D1-880B-8734-A5829183FC0F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6444E10A-5F5F-5C2E-B323-47D7FB630A6F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B8D03C2A-F285-8F47-926C-F4AF3C42B53C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BA0283C-4C56-B39B-FE0F-B53B114437D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587D7014-C106-BA18-E92C-9FD515D3ED32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99B1D950-CA8E-DE11-FF18-36DFD73F9676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D137CA23-080D-ABA8-7981-6EC6B6E2DE6B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B962266-B4C4-0306-5343-84F2D0A767B4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0A4A19AD-9F5A-540E-365B-D7A63D058E19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1A3E64A-B662-3D65-2322-FBD078D915B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51CFA47-0100-4C78-A8A4-2E957F7DC3A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394AEEA5-E698-AE6F-6938-CC1BCC8E3692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5D15FF53-96A5-11A0-AA80-E94411256B6D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476CEC2-BB43-4A0F-FB9A-10920F7556D2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82826309-1D90-1CA0-8309-CE294D28A01B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C4797E75-3798-2853-2861-06D52AFFD752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F692E36D-6609-E40F-1640-02E920C062A7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5C3526-BB98-4220-DA78-A167729731E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C16A3C4-E97A-E9C5-A2F7-B7CF6EAF46DC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CE064129-B642-D794-3058-A6C2B0C68A34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5402A721-8D77-084E-6DD3-2C824FCCC886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0857E199-D00A-E6B3-170C-D450CD60F681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B4F71019-3DFD-A73C-11FC-2B835AD8D237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2C1B5802-C056-F86E-311F-3C14312DFF2A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6336E49-4B82-BC2F-7317-20734A27C92B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12148C93-DC6C-2E0B-2A81-52E67895144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E2B3D102-C847-FAB4-4510-60A01CD61FA4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5991E2C4-A50C-E811-BEEF-966D06419ACB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FAE25A1F-545B-2B9B-9857-18AE804B45EF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C3C4C39-BC98-8A85-5A7F-687923DC7DA0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02901C7E-2D6C-5CFE-9E1C-FF3E8F1DD6E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D08629F5-6B23-FC79-E758-DE21BCDDA99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20B3FFA-3589-EAF7-1F3D-AC1DFD22CF4F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838A6539-BACD-2E45-8ED1-3377E950A9DE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ABFE4169-ED4B-34C6-675D-130CF1552E91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25D58C17-ACBD-EAE0-2D29-636F12350547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EC3FBA04-4BBC-1F4E-4AB2-0929C1D952F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79F9FB9E-1DF8-004B-42BB-DB6167825A73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09E75773-0052-B764-2858-A80DE57AE09F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6CBBBAEA-72E8-0EA1-C6F3-B25772C6FBB8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0227080C-D9F0-0280-74E4-665FDCDD8FD0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6DA25F11-D618-5351-BA21-F3FD4CB49D38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75D5AA7F-945C-3878-9307-ECD6FF89A983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1520D305-143A-AFA8-944D-237A1C3CB4F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1933C0A6-534F-9412-AAFE-580548E29E5C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19EC91A7-ED55-C040-B712-2EF65D446A4F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779BFF2-CE5A-39B7-6AE6-32C678653EE1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9D069CEF-97B7-A751-293C-CDA39E1310D9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B225F4C7-601D-2242-5076-B290276002C0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C870A87A-5990-F570-11C4-294022EB856F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5B3437E9-3369-ED31-787C-90C019E1DCB8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1ACBBB26-382A-F3E2-AE42-2AA35D64C8C9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3D209D1E-423B-B1BA-C78A-6CEDEC6B1647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3" name="Rectangle 1">
            <a:extLst>
              <a:ext uri="{FF2B5EF4-FFF2-40B4-BE49-F238E27FC236}">
                <a16:creationId xmlns:a16="http://schemas.microsoft.com/office/drawing/2014/main" id="{567D8CBD-ACD7-834B-F17F-CD539DBCF530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8F28A0-186E-46E2-286B-F1B45AC49F4F}"/>
              </a:ext>
            </a:extLst>
          </p:cNvPr>
          <p:cNvSpPr/>
          <p:nvPr/>
        </p:nvSpPr>
        <p:spPr>
          <a:xfrm>
            <a:off x="82018" y="110609"/>
            <a:ext cx="4916733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1853-1856 : La guerre de Crimée : …</a:t>
            </a:r>
          </a:p>
          <a:p>
            <a:endParaRPr lang="fr-FR" sz="1700" dirty="0"/>
          </a:p>
          <a:p>
            <a:r>
              <a:rPr lang="fr-FR" sz="1700" dirty="0"/>
              <a:t>*1848-49 : Révolutions européennes…</a:t>
            </a:r>
          </a:p>
          <a:p>
            <a:endParaRPr lang="fr-FR" sz="1700" dirty="0"/>
          </a:p>
          <a:p>
            <a:r>
              <a:rPr lang="fr-FR" sz="1700" dirty="0"/>
              <a:t>*N</a:t>
            </a:r>
            <a:r>
              <a:rPr lang="fr-FR" sz="1700" u="sng" dirty="0"/>
              <a:t>icolas 1</a:t>
            </a:r>
            <a:r>
              <a:rPr lang="fr-FR" sz="1700" u="sng" baseline="30000" dirty="0"/>
              <a:t>er</a:t>
            </a:r>
            <a:r>
              <a:rPr lang="fr-FR" sz="1700" dirty="0"/>
              <a:t> affirme sa détestation d’une limitation du pouvoir absolu et devient le gendarme de l’Europe</a:t>
            </a:r>
          </a:p>
          <a:p>
            <a:endParaRPr lang="fr-FR" sz="1700" dirty="0"/>
          </a:p>
          <a:p>
            <a:r>
              <a:rPr lang="fr-FR" sz="1700" dirty="0"/>
              <a:t>*La Russie aide l’Autriche à mâter la révolte hongroise</a:t>
            </a:r>
          </a:p>
          <a:p>
            <a:r>
              <a:rPr lang="fr-FR" sz="1700" dirty="0"/>
              <a:t>Russes et Ottomans s’allient pour mâter les révoltes roumaines ; </a:t>
            </a:r>
            <a:r>
              <a:rPr lang="fr-FR" sz="1700" u="sng" dirty="0"/>
              <a:t>Comme en 1815…</a:t>
            </a:r>
          </a:p>
          <a:p>
            <a:r>
              <a:rPr lang="fr-FR" sz="1700" u="sng" dirty="0"/>
              <a:t>La Russie, principal rempart contre la subversion…</a:t>
            </a:r>
          </a:p>
          <a:p>
            <a:endParaRPr lang="fr-FR" sz="1700" dirty="0"/>
          </a:p>
          <a:p>
            <a:r>
              <a:rPr lang="fr-FR" sz="1700" dirty="0"/>
              <a:t>*Mais, revers de la médaille…</a:t>
            </a:r>
          </a:p>
        </p:txBody>
      </p:sp>
    </p:spTree>
    <p:extLst>
      <p:ext uri="{BB962C8B-B14F-4D97-AF65-F5344CB8AC3E}">
        <p14:creationId xmlns:p14="http://schemas.microsoft.com/office/powerpoint/2010/main" val="2709712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BC66-DBEF-9A50-2FB5-FCB833BDA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3A291AD-C1E0-9D6F-1444-956F75E90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B7F3620C-CBC1-853C-1B0E-06A4F4018BED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F5B60B5-9929-9701-EE85-C67706F85CB7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957F8F41-3F50-D060-B760-8B9D383A5F07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63A404F-B407-8E49-3DBC-D33A9E09418A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D86B931-9E57-2FA4-3875-6B225C4BE38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7F9D249-76A3-8A3C-1DFA-BEE1AAD24F6C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D087833-4E31-D3DD-54E4-AF9E1BF175A7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D1E8E0A-977B-5BCF-FF95-D26447572CFE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EBDE2C2-F7E0-32F6-E793-CFA5ACDE008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5EF7C31D-E113-A4D4-07CF-7F7DB20CDB17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6439DB38-F032-094C-E917-2547401B64F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AC1D73C-5694-F6B7-DD0A-C0E9EF6340E2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C51568D-1149-ECDE-A0E2-CD61312068D6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BA48128-FB28-F7E7-5190-882B45CBCCB3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0610221-201B-48F1-1080-E271EBFEA8D6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2D88BE7-D1E7-E0BB-B743-AFF104EFD78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AB22015-56DE-EE24-02B1-E334813FF493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D0F19F0-21B4-95AB-7B7E-1A01343502FE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8EF51331-376C-893C-5A48-006F39B4654C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C1C4C85F-7EE2-9674-6E61-9C53594621EC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5BEA5F11-2163-26F6-2707-6F6B9479C5C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FA628980-7AF9-DEAF-EAA4-CC516F1193E1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F35D38FE-363E-9E9D-6C08-0B0DFA3EE05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365D1CE-2F21-001B-E97F-FBB30A0C0DDD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2EEA856-8148-5438-8F34-829A35EA344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8BDDA9ED-ED32-DFC2-F7E3-5ECF678FFA11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A84F982-1046-B103-E7B0-56295F3DA040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7B2BEF83-4A47-EF1B-951C-8CAADC4F8FA3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2F0888B8-7249-17AE-3B6C-D44AD8BFC4F8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49BFF526-CE14-ECC9-C348-650219601B37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1443DB01-B5BF-D889-D356-293F5EB2EDCF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5C531D2F-F157-EFDD-BBEB-87D1FA86154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FFA63A57-3687-CF8F-36C1-08A851E73159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F6ED61E1-7B1C-6290-B6C3-D5189FF235BC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C37E8569-BA4F-45CE-C9ED-B6BB0DBCFB4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27F1BA93-847F-2C53-1BF2-73CF2B1D1EB0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7F9E4F2-7669-7230-C5E1-5C49E2627F0A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81D5102F-7E79-C38F-0697-B09BF25DFFEC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6AC52AC-4C38-B999-3B6E-68B73E3C4FA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EEAB8E0A-C153-C085-F316-BAE6E765CFB9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1BE5283-613A-48C5-9D0D-C77E935BB5D6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E2EFCBE7-3234-441C-7672-28CDA04CCB4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387DC5A-2FCC-518E-D57C-AA8CA56CAB71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538F46D-D7FB-5634-DAFE-32C5D9F44B0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170DB62-5FA0-C9EC-5D7A-5C666D9730B3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2133A4A-E857-63C3-F520-775558E48A1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BB2AD95-70DA-0A84-376D-38183701CF3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2A9A37AE-EF06-EB06-C486-F45C29B65AC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2A9A0446-AB7F-E97F-4B8A-B681D8D58C86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FB1FB2EA-38BA-3202-0A85-3349F84E0907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E6C55CD7-A704-DC83-D256-4720676434F3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7A9B3093-C122-E7F9-38A0-3B109AC52317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BC1EF1D-E580-6D24-74A3-95792F6077B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A0A1D61D-EC8C-6E6A-5C57-7615F4FEAC4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C2965800-8573-FE10-B233-0FEC51C822A6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911ABA59-E826-E560-63C8-D749CC8A3B03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F063F84D-EFD4-58DC-5C09-8A98F3F2D105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E9B9387C-D752-E356-19ED-939755518417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FCA7361F-172B-C356-1940-2BCD21D7BA8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723EE62F-D3F9-C61B-7B99-556245F5E818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CC3B14E2-2207-E474-CE89-0A07DC2A072E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AB3B2A28-5F46-6D5A-8DFA-43E396CFACDE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BA3BF849-F252-EF11-1995-22C7DAE83FC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76916C42-1450-87AA-743B-DB13528D1B29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9FA259C3-6507-CF98-666B-91796D77376C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D62D1D2E-6FF4-36AF-A19D-C14A24B42EEB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3AA0CB3B-9032-1927-C030-298EB0CE0591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6A85EE74-27D8-6296-8F04-865236754430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D1A15F78-C34F-FF62-C470-85C8395EE22B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F759CC24-103C-E0F7-F826-1936223991A0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6D37629-FE36-A0D3-96BD-C4D17F2A6A93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C41DB7AB-3C55-D29C-681E-01F55073B34C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D1864DED-EA40-399F-25DC-260740BEB375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1565A14E-7281-4DA4-17C1-5F31DD23CF3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32F4B753-E534-D889-AE62-BBD7FE283FB7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A045328-D653-92B3-5828-5920BBCE416B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91D414A-9FDF-8FD9-529B-5B2DCA13B614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B355EFF0-B600-5660-B515-2257D22A1E80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86B783D-EE01-C948-B81D-E572C3D3C86D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79E019A-0BF7-4521-4618-4198C3F807E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E712CC9A-5FCE-9ABC-BE54-D238D55DF283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BAEB09EE-CEBF-5F8F-C269-289A43FC646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9261CE89-56C6-21C2-8A66-BBEC5613D58E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6409628F-C036-4766-6BE9-73FBC2BFBCA2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7EA20D09-7DB7-EC66-9155-977AB2CF69BC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8E8D19E-C0BC-17BF-B0A7-6DB0A2077EFA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D92AC413-0646-B76A-8CC3-CCBF752AD8F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2723DA49-0E16-7F51-3CD4-707FDB5444B1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0B6ADA67-D6B7-0FB3-0ECE-56B37CF8E72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6E21BDC0-6D98-93FC-AF6F-F1A656B22E29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60076C89-B3D2-8DB8-45E0-0E18C161B601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93CA8874-707C-5D49-3C88-363E9E471859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71D5CA36-88AA-3739-0ACE-E93AA548AEF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3D76A8F3-1715-C5D6-5CD6-8A8B41CD0127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6AF660F0-7776-CE07-24F2-679B5C9A6287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007C0FEC-32B1-03DE-F485-F92391EB146C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8315D508-878A-5928-91AF-1AEC6727DCBE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316C52BB-DBFF-A960-96F2-CDBD3C588E0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BBBBB661-AE44-F7A9-8226-3DE244B1C36B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8EB40B0F-F708-19A4-453C-41CC5C4793FB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B88E2CB9-2C38-DF98-4F1F-4A880557A355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B2D080DA-C44A-BF94-A7DB-E7ADC9924B67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9BFE26B7-3D50-DFE1-D78A-737133234FD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2675882-E854-31A0-6D7A-FDACE6999D11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52611AFD-11BC-564B-AD4F-E58BF9979E05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30DF883B-EA5E-20F0-F233-0EB7380FFB11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DFFC8FD4-7A06-3392-BAEF-401BC2591C6B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BF263DE3-8486-30C6-C89F-02BAE77A2C51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56ABC8CF-F0C4-94A6-076D-A98A7C97273B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FE518BB-02FA-29D2-55DB-93C30E444BF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7821E77A-FE1A-3ACA-80A1-13F4B0B6EE51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E1D7067A-3B9D-5677-B249-906C9D84CA78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96F6A738-61E1-428E-4ADD-99310AAA117C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50CA9D9F-3E7F-8080-C333-21F78A02A6EF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3" name="Rectangle 1">
            <a:extLst>
              <a:ext uri="{FF2B5EF4-FFF2-40B4-BE49-F238E27FC236}">
                <a16:creationId xmlns:a16="http://schemas.microsoft.com/office/drawing/2014/main" id="{F8553786-EFC0-CC93-DF8F-2E343572E94F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F5CE08-0C99-6ACC-FBDD-398588AE9487}"/>
              </a:ext>
            </a:extLst>
          </p:cNvPr>
          <p:cNvSpPr/>
          <p:nvPr/>
        </p:nvSpPr>
        <p:spPr>
          <a:xfrm>
            <a:off x="82018" y="110609"/>
            <a:ext cx="4916733" cy="50321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1853-1856 : La guerre de Crimée : …</a:t>
            </a:r>
          </a:p>
          <a:p>
            <a:endParaRPr lang="fr-FR" sz="1700" dirty="0"/>
          </a:p>
          <a:p>
            <a:r>
              <a:rPr lang="fr-FR" sz="1700" dirty="0"/>
              <a:t>*1849 : </a:t>
            </a:r>
            <a:r>
              <a:rPr lang="fr-FR" sz="1600" dirty="0"/>
              <a:t>A Paris et à Londres, les nombreux réfugiés hongrois, roumains ; Et polonais mâtés en 1831</a:t>
            </a:r>
          </a:p>
          <a:p>
            <a:r>
              <a:rPr lang="fr-FR" sz="1600" dirty="0"/>
              <a:t>Donnent une image exécrable de la Russie de </a:t>
            </a:r>
            <a:r>
              <a:rPr lang="fr-FR" sz="1600" u="sng" dirty="0"/>
              <a:t>Nicolas 1</a:t>
            </a:r>
            <a:r>
              <a:rPr lang="fr-FR" sz="1600" u="sng" baseline="30000" dirty="0"/>
              <a:t>er</a:t>
            </a:r>
            <a:r>
              <a:rPr lang="fr-FR" sz="1600" dirty="0"/>
              <a:t> 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*La russophobie domine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La tyrannie tsariste, la barbarie et le panslavisme russes sont des dangers pour l’Europe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NB : Mars 1854 : Pour le Britannique </a:t>
            </a:r>
            <a:r>
              <a:rPr lang="fr-FR" sz="17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Palmerston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Annuler toutes les acquisitions russes : Finlande, Pays baltes, Pologne ; Moldavie et Valachie à l’Autriche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*Curieusement, une </a:t>
            </a:r>
            <a:r>
              <a:rPr lang="fr-FR" sz="1700" i="1" spc="-1" dirty="0">
                <a:solidFill>
                  <a:srgbClr val="000000"/>
                </a:solidFill>
                <a:cs typeface="Calibri" panose="020F0502020204030204" pitchFamily="34" charset="0"/>
              </a:rPr>
              <a:t>bonne image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de l’Empire ottoman qui accueille Hongrois et Polonais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*Et justement en ce qui le concerne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Nicolas 1</a:t>
            </a:r>
            <a:r>
              <a:rPr lang="fr-FR" sz="1700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n’a pas renoncé à son projet de 1844…</a:t>
            </a:r>
          </a:p>
        </p:txBody>
      </p:sp>
    </p:spTree>
    <p:extLst>
      <p:ext uri="{BB962C8B-B14F-4D97-AF65-F5344CB8AC3E}">
        <p14:creationId xmlns:p14="http://schemas.microsoft.com/office/powerpoint/2010/main" val="277918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27E71-151B-7BA0-F594-315BA677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D5A046A1-A017-B23F-5FF9-A92EC81364A2}"/>
              </a:ext>
            </a:extLst>
          </p:cNvPr>
          <p:cNvSpPr/>
          <p:nvPr/>
        </p:nvSpPr>
        <p:spPr>
          <a:xfrm>
            <a:off x="106680" y="58320"/>
            <a:ext cx="11978640" cy="674136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1873-1885 : Après leur échec dans les Balkans en 1878, les Russes, comme en 1856, réorientent leurs ambitions vers l’Asie centrale ; Fin de la conquête russe du Turkestan ; Apogée du Grand Jeu russo-britannique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1873-1881 : Entre mer Caspienne et l’Amou Daria, défaite et soumission des tribus turkmènes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1878-1879 : Après leur échec dans les Balkans en 1878, les Russes, comme en 1856, réorientent leurs ambitions vers l’Asie centrale ; 2</a:t>
            </a:r>
            <a:r>
              <a:rPr lang="fr-FR" sz="1600" baseline="30000" dirty="0">
                <a:solidFill>
                  <a:srgbClr val="FF0000"/>
                </a:solidFill>
              </a:rPr>
              <a:t>ème</a:t>
            </a:r>
            <a:r>
              <a:rPr lang="fr-FR" sz="1600" dirty="0">
                <a:solidFill>
                  <a:srgbClr val="FF0000"/>
                </a:solidFill>
              </a:rPr>
              <a:t> guerre </a:t>
            </a:r>
            <a:r>
              <a:rPr lang="fr-FR" sz="1600" dirty="0" err="1">
                <a:solidFill>
                  <a:srgbClr val="FF0000"/>
                </a:solidFill>
              </a:rPr>
              <a:t>anglo</a:t>
            </a:r>
            <a:r>
              <a:rPr lang="fr-FR" sz="1600" dirty="0">
                <a:solidFill>
                  <a:srgbClr val="FF0000"/>
                </a:solidFill>
              </a:rPr>
              <a:t>-afghane ; Défaite afghane ; L’Afghanistan devient un protectorat britannique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1880(-1901) : Abdur Rahman, l’émir de fer, soumet l’ensemble du pays et rétablit l’Etat afghan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1884(-1888) : Les Russes construisent des chemins de fer : </a:t>
            </a:r>
            <a:r>
              <a:rPr lang="fr-FR" sz="1600" dirty="0" err="1">
                <a:solidFill>
                  <a:srgbClr val="FF0000"/>
                </a:solidFill>
              </a:rPr>
              <a:t>Transaralien</a:t>
            </a:r>
            <a:r>
              <a:rPr lang="fr-FR" sz="1600" dirty="0">
                <a:solidFill>
                  <a:srgbClr val="FF0000"/>
                </a:solidFill>
              </a:rPr>
              <a:t> et Transcaspien ; Russes et Britanniques fixent la frontière nord de l’Afghanistan ; Mais plus à l’est, les Russes s’avancent vers le Pamir et menacent directement l’Inde britannique </a:t>
            </a:r>
          </a:p>
          <a:p>
            <a:endParaRPr lang="fr-FR" altLang="fr-FR" sz="16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fr-FR" altLang="fr-FR" sz="1600" b="1" dirty="0">
                <a:solidFill>
                  <a:srgbClr val="FF0000"/>
                </a:solidFill>
                <a:cs typeface="Arial" panose="020B0604020202020204" pitchFamily="34" charset="0"/>
              </a:rPr>
              <a:t>1885-1907 : La fin du Grand Jeu</a:t>
            </a:r>
            <a:endParaRPr lang="fr-FR" sz="1600" b="1" spc="-1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(1871-)1895 : Les fixations des frontières définitives de l’Afghanistan et de la Perse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     1871-1890 : Au sud et à l’est, les lignes britanniques Goldsmith et Durand : Partage du Baloutchistan en trois ; A l’est de l’Afghanistan,</a:t>
            </a:r>
          </a:p>
          <a:p>
            <a:r>
              <a:rPr lang="fr-FR" sz="1600" dirty="0">
                <a:solidFill>
                  <a:srgbClr val="FF0000"/>
                </a:solidFill>
              </a:rPr>
              <a:t>     cessions des zones tribales pachtounes à l’Inde britannique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     1891-1895 : Cessions du Haut-Badakhchan et du Pamir à la Russie ; L’Afghanistan acquiert l’appendice de Wakhan, petite zone tampon</a:t>
            </a:r>
          </a:p>
          <a:p>
            <a:r>
              <a:rPr lang="fr-FR" sz="1600" dirty="0">
                <a:solidFill>
                  <a:srgbClr val="FF0000"/>
                </a:solidFill>
              </a:rPr>
              <a:t>     jusqu’à la frontière chinoise, entre l’Empire russe et l’Empire britanniques des Indes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(1848-)1896 : En Perse, échec du règne réformateur de </a:t>
            </a:r>
            <a:r>
              <a:rPr lang="fr-FR" sz="1600" dirty="0" err="1">
                <a:solidFill>
                  <a:srgbClr val="FF0000"/>
                </a:solidFill>
              </a:rPr>
              <a:t>Nassereddin</a:t>
            </a:r>
            <a:r>
              <a:rPr lang="fr-FR" sz="1600" dirty="0">
                <a:solidFill>
                  <a:srgbClr val="FF0000"/>
                </a:solidFill>
              </a:rPr>
              <a:t> Chah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1904-1905 : En Europe, renversement des alliances : Entente cordiale franco-britannique et rapprochement russo-britannique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1907 : En Perse, convention russo-britannique et partage de la Perse indépendante en deux zones d’influence</a:t>
            </a:r>
          </a:p>
          <a:p>
            <a:endParaRPr lang="fr-FR" sz="1600" b="1" dirty="0"/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653F686A-9B8D-18F0-BD59-001710C9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283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883F7-2C2E-2FA3-9BAE-1DF2299D7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61A42BF-A897-0C7E-5B36-C2DAC4875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C4EFC76D-52E3-8C6C-B365-063C565CB936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3F0D868-6A87-EFAA-6972-7709589EFEC2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137B7D4-9B9C-B0F1-A047-B702600CED55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A627455D-7BD2-A855-EBBF-28078AFE66A0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3D6EFC40-31C4-D9C4-DE4B-FF55A5DF421B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A450775-DA46-ECA8-1B0F-F804CB405EF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98CAE3D-5F86-CF60-9AA5-FDA1D1F741DC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CB4CA4F3-8CE7-6AF0-97C0-479656714EA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B24DFA8B-3CB4-5BB7-A799-D88457F6B428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F0EFAB5-DAB6-2B93-A742-5EA4BB8BC898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335852D-4FDF-78BB-DE45-E8EB7B6B6FFD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671EF7D-D85C-D240-016C-F4B0E7A1C9F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C88432C-7B5C-C30A-4AEF-3D70D410C46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B6FF5412-BAD9-9205-394D-B96D64ED7E53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04DABB0-42DD-B0A4-2399-BA873DA4A817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28F8425F-CBF2-5851-10DA-DDC68DC2159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CEBAA52-7889-783E-BF74-941A08B2AB0D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C5C7E18-1543-F41B-3A33-9C8044B87A4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15A9AA1-4C4E-6266-AE22-A916CC8EA26C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44CE1242-C0C2-8FA3-3EBC-1927D250347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044496B3-F8D0-C6D0-49C3-6A057757872F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0D010CCB-4941-F258-D5D4-EEDCED61854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2E675CA4-EF0E-5045-693B-F709E514E7B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264B2CF3-888F-37F3-F003-A4A7884A845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49A561E1-D381-2C6C-34B3-73AE1C3920F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B8DAA44-8447-F16D-4E91-95D36ABCC93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F8ECAD62-3B8D-4FE3-DE73-4FD82E623E23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1B93D9CF-D260-85CC-A739-336EAACAC60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0703EAEB-6BA1-8773-E9C9-C8879E533405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BB1E9122-4FF1-B7A3-0378-B5662D680984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08FA0018-8DE8-D39B-E8FF-3DB67324518C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0BBA99A-AD11-6D2C-5292-0C03A478FC06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F74B0704-EB8F-CBD5-34CF-21E62AF54D3C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8EF5FC8B-FF31-A762-17D5-92B9BCEA35C4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E68E518A-DED5-AB6E-A5BC-2CF3FE1406C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7F5553F3-9CBC-53CF-CFAF-B70C6527950A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A54E3FD-2C76-F5B5-DBBA-897855EB32F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31A02E78-ACEA-1575-F2F4-F4B8F1BFDDD9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9ED86C18-8D4A-8964-53C4-C905576E99A0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77EA0287-DA20-C7E5-3BC7-4CA0EB8E526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925F0594-C9CF-0A07-37E5-E9051A31A041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9CBF747C-3DAD-8E02-C20F-2B3B4CA4F9A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CB65BE6-23F4-19AA-780B-E71C8DF08CCE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90FCD8C2-4B25-0CAF-6D0E-F78DF9E9A063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0B19CDF4-5413-85EF-866E-3674736E4365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FECD8F4-B9F7-E8C7-D440-3CC02C42B9B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10D85629-C0ED-221E-73C4-65963F03E696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E3D41092-F3C9-0C6D-EE35-5AC32FDBAF3B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0859007D-4276-3912-4A8B-DD61378DAE8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049BB0F6-C4F4-6900-2702-55C69F500C8E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7A832A45-9D95-2C52-37FF-77F1BCCB29CA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19DB7386-6C86-32EB-9930-A21ECAE175B7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0B6ADAD7-59F5-4735-8C09-835F21DB3817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CF838E5E-330E-FF52-4589-BEB4F937545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A8C2C06D-74C8-1BC5-FBD9-85D1B100BE6B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034F313F-CC34-0C6E-6DFE-9FAF3E2EF46E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A103C2FE-F8E8-861D-1483-8514C56383E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AFB6F507-1DBA-EF9A-1FD1-C491979DF373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7616AAB6-35FE-7B07-6211-905C5070DF8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0817624A-9807-E8DD-38FD-81D3F0EA268A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AC96DC39-9F23-DB8D-B2AB-B50FE6D160BA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A8DDA6E-A26F-94B1-CAF6-F60C88CB07D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EE6777BA-87D5-9E0E-132C-F7B6CD5C8C38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5C6B2BA5-B0D8-F3A3-151C-106A2DBCB03E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919AA742-3C38-D7F5-F200-7913A5DE8B6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2C05E717-B8D9-445A-914D-85F2ED76908B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62157435-5EF7-919F-2317-95BD8565E05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D2E3D7BC-0EAD-7277-286A-C3D1B4D3270E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9525B147-3EE4-5C4B-3CFA-C505E876CB4A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D90425C3-1AE8-586F-90F1-A04E75D65D8F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BFA78D1-C045-5709-45DC-58626CCC9E7D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E9CF46C-4BC0-EC20-7190-A8E7AE8EF12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D337303-EF64-C8B1-CB74-CF427872A5B9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8AAD702A-88E7-0ACE-00B1-C39E4DE15DC0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58787C73-AAE8-DFC4-794A-F5F23952DBCF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76DF989-F673-0919-FDFA-61413448B7E9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4CDDD4C-955C-35D8-9BAE-0080658EE46A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10E35417-F0E6-CAAD-D1E5-6793B985393C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37F9F882-BB67-6E6F-93EE-8E3FDBD14EAC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70A2CCB2-E3A9-76AF-F533-C72D3FD63BD5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E4A2FC3B-77A1-24DD-1372-EBA35278BB04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29D3AD40-986D-8876-DC8B-F91A370254F8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6065F6C8-27DF-3841-0428-440093EF1D4B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E2AA92C9-4B39-50E5-C3DE-1D0CD5506D0E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E7F04B4E-9332-952D-00F9-545C66DB1487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1349B92E-A93D-63E4-8CD2-7B65CD1F2FB8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E11B0434-B89A-D846-111C-458483B67E26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12E90A34-04EF-A883-62A4-4F1041E5AD6F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FAB71A42-2F46-253D-BEAF-034DDE8999AA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5EF6EE19-1C74-B025-A360-FC446B0DD2EB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57A9B938-0744-3019-3282-F4D932B32CAC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A7BBCB72-D58D-345D-2E65-81B27703E512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0A21D5DB-79E7-7C67-6229-E771AAD49709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B95525D2-F17D-7B84-236C-D231A506322B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A2A2D07F-14F8-4D40-205F-FE4CAC3467A1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A0836566-429C-35F2-2670-8A48E212A51F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69F1152C-3197-60EF-B50E-E2328E8517E0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23A1279B-2A75-F79F-275D-9D9C7E50E4D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B032C90D-85A6-CA30-C033-36D812242B10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4AEC1BD0-7393-88EB-6C2F-3E574A97062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7249B76E-77F7-A391-8768-83D24540044F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4ED6154A-A0E7-6763-FAC4-D4DD68B0EAD7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AFAE9C33-2615-0D74-BB7F-B17D3FEDC2B2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ECAA0340-D96F-7CC9-A288-D8EB32BC28EC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9FA50E54-1102-7138-B7C1-4B1AEFC87A06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D1EDD96F-6B9D-1821-87F4-DC07B694B0E2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8EE68E8A-3668-7D84-54DE-FC0748D73355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5D1C6E55-EB5F-BC73-6252-989066A1A48C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C0236B52-157A-E942-5B9C-CA242D42B9A8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7CEB078D-48DE-DA8C-EEE5-8ED5400F9069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57509578-5793-08F6-FA5F-5661626D9E0B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BC373A7-EADA-C171-15A9-61EFA1142703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973597D7-B700-AB13-539B-ABB1D6200F70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9CBF1245-2323-2739-231F-7D5DA73FCC0C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3" name="Rectangle 1">
            <a:extLst>
              <a:ext uri="{FF2B5EF4-FFF2-40B4-BE49-F238E27FC236}">
                <a16:creationId xmlns:a16="http://schemas.microsoft.com/office/drawing/2014/main" id="{105C46B4-2338-65A5-E380-666903B89335}"/>
              </a:ext>
            </a:extLst>
          </p:cNvPr>
          <p:cNvSpPr/>
          <p:nvPr/>
        </p:nvSpPr>
        <p:spPr>
          <a:xfrm>
            <a:off x="5210841" y="95645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1C3CE-6D6F-AF61-3703-FBCCA280D370}"/>
              </a:ext>
            </a:extLst>
          </p:cNvPr>
          <p:cNvSpPr/>
          <p:nvPr/>
        </p:nvSpPr>
        <p:spPr>
          <a:xfrm>
            <a:off x="82018" y="110609"/>
            <a:ext cx="5042126" cy="66479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1853-1856 : … Pour imposer une protection des populations chrétiennes de l’Empire ottoman, la Russie lui déclare la guerre …</a:t>
            </a:r>
          </a:p>
          <a:p>
            <a:endParaRPr lang="fr-FR" sz="1700" dirty="0"/>
          </a:p>
          <a:p>
            <a:r>
              <a:rPr lang="fr-FR" sz="1600" dirty="0"/>
              <a:t>*Fév. 1853 : A Saint-Pétersbourg…</a:t>
            </a:r>
          </a:p>
          <a:p>
            <a:r>
              <a:rPr lang="fr-FR" sz="1600" dirty="0"/>
              <a:t>La Russie propose à la GB, un partage…</a:t>
            </a:r>
          </a:p>
          <a:p>
            <a:r>
              <a:rPr lang="fr-FR" sz="1600" dirty="0"/>
              <a:t>- Domination russe des Balkans</a:t>
            </a:r>
          </a:p>
          <a:p>
            <a:r>
              <a:rPr lang="fr-FR" sz="1600" dirty="0"/>
              <a:t>- Crète et Egypte à la GB ; Mais la GB n’en veut pas…</a:t>
            </a:r>
          </a:p>
          <a:p>
            <a:r>
              <a:rPr lang="fr-FR" sz="1600" u="sng" dirty="0"/>
              <a:t>Une Egypte docile et un Empire ottoman ouvert (Balta-Liman, 1838),  aux produits et aux emprunts GB suffisent…</a:t>
            </a:r>
          </a:p>
          <a:p>
            <a:endParaRPr lang="fr-FR" sz="1700" dirty="0"/>
          </a:p>
          <a:p>
            <a:r>
              <a:rPr lang="fr-FR" sz="1700" dirty="0"/>
              <a:t>*Mars 1853 : A Constantinople, l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’ambassadeur russe </a:t>
            </a:r>
            <a:r>
              <a:rPr lang="fr-FR" sz="17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Alexandre Menchikov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formule deux exigences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Au sultan </a:t>
            </a:r>
            <a:r>
              <a:rPr lang="fr-FR" sz="1700" u="sng" dirty="0" err="1"/>
              <a:t>Abdülmecid</a:t>
            </a:r>
            <a:r>
              <a:rPr lang="fr-FR" sz="1700" u="sng" dirty="0"/>
              <a:t> 1</a:t>
            </a:r>
            <a:r>
              <a:rPr lang="fr-FR" sz="1700" u="sng" baseline="30000" dirty="0"/>
              <a:t>er</a:t>
            </a:r>
            <a:r>
              <a:rPr lang="fr-FR" sz="1700" dirty="0"/>
              <a:t> (1839)</a:t>
            </a:r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1) En Palestine…</a:t>
            </a:r>
          </a:p>
          <a:p>
            <a:r>
              <a:rPr lang="fr-FR" sz="1700" dirty="0"/>
              <a:t>Abrogation des prérogatives faites aux catholiques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Et droit de protection russe des orthodoxes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2) Droit de protection russe des 14 millions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De chrétiens orthodoxes de l’Empire ottoman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*Le refus des Turcs entraine la guerre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Et l’intervention pro-ottomane des Français et des GB</a:t>
            </a:r>
          </a:p>
          <a:p>
            <a:endParaRPr lang="fr-FR" sz="10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*Cinq dates…</a:t>
            </a:r>
          </a:p>
        </p:txBody>
      </p:sp>
    </p:spTree>
    <p:extLst>
      <p:ext uri="{BB962C8B-B14F-4D97-AF65-F5344CB8AC3E}">
        <p14:creationId xmlns:p14="http://schemas.microsoft.com/office/powerpoint/2010/main" val="3773903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35A16-AFC8-2048-9EB8-58CF1B141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407060-F3B4-4B2D-C80D-B764F3C2365F}"/>
              </a:ext>
            </a:extLst>
          </p:cNvPr>
          <p:cNvSpPr/>
          <p:nvPr/>
        </p:nvSpPr>
        <p:spPr>
          <a:xfrm>
            <a:off x="82018" y="110609"/>
            <a:ext cx="4817421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1853-1856 : … et envahit la Moldavie et la Valachie ; Intervention navale franco-britannique en mer Noire et les Russes se retirent ; …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1) Juin 1853-Mai 1854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Les Russes envahissent la Moldavie et la Valachie Une escadre franco-britannique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Pénètre en mer Noire et débarque à Varna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2) Août-sept. 1854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Les Russes se retirent de la Moldavie-Valachie</a:t>
            </a:r>
          </a:p>
        </p:txBody>
      </p:sp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7C223E98-A9F0-516E-B50A-1840B13AE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A0DA9FA6-A295-E6AA-5829-1C762AB2F126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278D543-4F55-2875-6B1F-C1EBA611BD8A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72BBF5A-423A-4616-7B5F-35ACA8072166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021BE00-6749-6C4E-10E5-7D7BF0CDF58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1300EC2-EAE2-68C5-BD54-CA035510722B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A712B4A-3510-F4A7-3003-41CC5E6ABE1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A79F0B7-972E-A2E7-0179-EE283473F658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321480B3-8AC4-1FA5-18BC-43408F341B5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A88FD3B4-44AC-46BF-6BCF-5FEFAD0315EB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9CE1B4CF-238A-03CC-4A35-C71A928FF2AF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F77F0CB-DE7B-B045-65BA-D486B74DA254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010A81A8-FFC2-2E60-15D9-1A1E31FDD60B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939AFF7-C3C5-5F71-EEBA-8768163EA58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603B56D8-1761-6FA4-B415-A22E5CFBB63B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DED15A8E-9B5B-1271-9DC9-BF20BAB3A9F4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116BB0DC-0E21-A0C9-D4B8-027EC7376A41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CF7F52C-C7A6-3685-25CA-8430462F1DB9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316EEFE6-1039-4C8C-AB86-448C50B15D4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319439DF-8D01-2199-2641-729F03B62781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1440D366-C28A-70E9-43DA-15EF1654C59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163D9D31-73A6-E43B-6568-DE8A4DBF8B0F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09A65933-7EAD-7EC5-5377-F15B23FDB18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919A47A2-9194-34A2-6E45-BBCFFB9C945C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1C55D4DC-FB4D-4BF8-EAAC-9F7C97E10BB9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923388D2-03C1-1402-5E9D-EC4BEE35B511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8CA613E6-2D9E-6CAC-2294-8CF797C481A7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B3468D48-EA07-FB7A-52C6-DF48003F968D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0841CDF2-8505-2C3A-D48B-A6DB6327C77C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F8BC4352-5876-7F03-0507-1C92178605B2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29A3D8FE-E09F-6149-7DBE-FE8C613E08F6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803ADD9C-8E29-AC51-6261-186C6D1873C9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CFD2AB6D-7020-5956-9100-35730BE380E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E1511A7F-B93F-DC26-7924-CA1AC27E50CD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B36C3078-BCB2-B51A-EA02-53469C99970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0871FE2D-0F9A-4074-90AF-046775C2EC2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F2D474F-9D23-D41E-5575-6CF362822FD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2442643-AFEC-E789-B930-79E0DECC8A9C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2AEAF31D-A2C6-C7DC-2A44-5A1334D7ED22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A94D2CA2-7B20-D594-648E-1E46D09EF2D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EE3CAFBF-912B-6362-A79A-A2536AA3D7D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D2D1AA13-EDE8-2B48-1E7D-612BC75902E3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DEE5F80-B16B-CA17-0A6D-7D787778FD0F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48F434B-9F9B-B0C0-635B-EF8397B48BFC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8BDE296-7606-FE31-9CDF-1D4CF8DA75E6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D7B2C708-086E-32EB-0FCF-B9645CC7B927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6B5FFB6-89DA-4F8A-601A-E4C3563480D3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FC50B62-5189-DD99-544E-A83732DFF380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A1971927-87D6-182C-6014-50DC7A8F4B8D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8A2AE9E2-5164-6DF9-5058-2F26C64C0B15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8577C778-22F6-5681-EA79-968FEF8BB77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C63D331D-8546-4106-8677-6ED96E7BDF5E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47F352BB-9F55-0831-87CF-970BCF230164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948307F0-721A-E5D1-4913-B4F4FBE24A0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9D00AACF-FE2D-D2C1-4294-6FC967F4AB1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4501AD8C-C867-7E6B-8FD8-F2FAA8257136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721DC90F-C766-3084-824C-8B1793BD3601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7F4340DC-F1C7-E606-C8A7-917DCCB8FBF3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0DFDFF7-AFCD-AB68-A182-898142F8E2B0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1C5AF1F1-B555-5726-F91F-0FEE19B62D76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E6092421-592D-B9E5-AFDE-53813CE678F3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3E80C09A-35F9-346D-5EB3-7FD8F34D2532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9ACBE6E8-D171-412B-ED05-DF2B363F6159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7CDEDD92-7AEF-BA74-09F2-930E501C4CE0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7C85A913-84EA-C69B-5637-10527964D4B4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14A978EF-5D77-7B13-EA3D-05771BF29BF5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A5E6BD76-5767-A055-E4CC-F3FD01B3F4FF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6F7074CC-BDA6-9A28-1F29-AAC900F98366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9DEEF8A4-2F6C-6412-190A-19D38734F205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20515322-4FA0-699A-EF22-E7DA668B3A6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729C0995-FB69-426B-06C7-5A9DE375EA9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2A665BD-B2DC-A340-EAF2-AE39C8EFCD38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219057F9-5591-9455-1409-C45ED5073F4F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2F56E551-A9A7-5E9A-9B37-12A8C5702081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CE624037-DE21-4422-4D29-D8AD53749925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FE565023-2885-8D05-F20A-C23A35A0D70D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B8A9EF5-C16D-CEA7-E45E-6A6621EA36EC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3372613-D823-5B08-4346-15F02B569AC2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FE6FE1A6-DEE4-5A5D-6FC1-8CF84CCF96A9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5F89B3A-8FFB-297A-179C-653B7CF15473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6F6A913-23AA-64B0-D12C-D751C758D6D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17F76E49-C939-81FF-267F-4DAB942424F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B5B3053D-E95D-3F85-C5CF-2DC16CDDE7AA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B9E2EFE2-FC9B-9E0A-1DFD-0BBFA5F626FC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44F183DF-8894-BCA7-37F0-09D168A8C0DF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3A73AF1A-D499-59E3-5C77-065FC004FA24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E5F6D5A-1797-B269-B568-ADF24030B7AF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254B4166-D823-282F-8F03-12D75D3F72FF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BAC922AC-FE66-9FE6-C0CC-00D1B0491994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988D42B3-EDE0-1F22-F84D-BCB745DC1A1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AF1F46A8-392C-971F-5D0A-FFCF0EB22F20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A86C209-7439-708A-BD5F-CA7788D6659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0BFA7903-293F-2896-DA4D-F4FCDE379FF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EFA0817E-6C2A-F3C7-3823-66F779981768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BA7C2B3-8717-1A64-433A-412BC856E764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226351A3-87E4-88BC-7FB1-4508B50025CB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C299195D-56D9-BBC1-6C08-00B1867EA459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76CFBB0B-5C9E-B28E-A621-1D68AFBD3B48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C09A8B5A-C3D9-DFB0-E584-3194C00B23BA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10C31068-A061-83E8-B854-7DEC65F7B66D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380FB85A-F07A-DDBB-5207-7C4341CEE4B9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2D71FC0B-5B97-9027-9E6E-FC9EBDCB898C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32F68379-822A-0CE1-26CF-91A4D931A9B8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E46265A9-1CCD-5C13-53B9-E6A0CB12CA30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A7D178C5-42DF-D8D4-DD38-C6D9BCC08925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A38840DD-190F-55ED-7900-6FEEA5219841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4E7C7FB8-C2DB-E6DB-9509-27091E352199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510CD6F6-E7B8-B824-07B7-31B028F64C66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C8B08FD7-9E1C-7ED5-5FDB-3BF903161A8D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D67F501B-FA33-8C21-F5AD-2171D9A6493D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8A836B5B-2F96-5E08-7919-9183C31E47E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91FEFD4C-88EA-8C28-1E8D-BE0FDA22C7B6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E2FDABA7-6A97-B52B-E883-8FBABBD7CC1F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87008EB5-8E9B-DCC1-5D3C-B0600723B1AD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534C88A2-4237-BDF7-6C3F-9EF1408C0711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3" name="Rectangle 1">
            <a:extLst>
              <a:ext uri="{FF2B5EF4-FFF2-40B4-BE49-F238E27FC236}">
                <a16:creationId xmlns:a16="http://schemas.microsoft.com/office/drawing/2014/main" id="{9D45AD61-909C-9A13-5A77-572499B57DC7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684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D7875-96BE-A75F-A8CD-125944004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25469C-F0EF-D5D9-5E0E-85DD9C789233}"/>
              </a:ext>
            </a:extLst>
          </p:cNvPr>
          <p:cNvSpPr/>
          <p:nvPr/>
        </p:nvSpPr>
        <p:spPr>
          <a:xfrm>
            <a:off x="82018" y="110609"/>
            <a:ext cx="4817421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1853-1856 : … Le conflit entre Russes et Franco-Britanniques se déplace en Crimée : Siège de Sébastopol et défaite finale des Russes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3) Sept. 1854-sept. 1855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Le conflit se déplace en Crimée…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*Siège de Sébastopol et défaite des Russes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Le nouveau tsar </a:t>
            </a:r>
            <a:r>
              <a:rPr lang="fr-FR" sz="17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Alexandre II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(1855), 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fils de Nicolas 1</a:t>
            </a:r>
            <a:r>
              <a:rPr lang="fr-FR" sz="1600" spc="-1" baseline="30000" dirty="0">
                <a:solidFill>
                  <a:srgbClr val="000000"/>
                </a:solidFill>
                <a:cs typeface="Calibri" panose="020F0502020204030204" pitchFamily="34" charset="0"/>
              </a:rPr>
              <a:t>er</a:t>
            </a:r>
            <a:r>
              <a:rPr lang="fr-FR" sz="1600" spc="-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Entame des négociations de paix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4) Oct.-nov. 1855 : A l’est de la mer Noire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Derniers mouvements de la guerre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5) Mars 1856 : Le traité de Paris…</a:t>
            </a:r>
          </a:p>
        </p:txBody>
      </p:sp>
      <p:pic>
        <p:nvPicPr>
          <p:cNvPr id="5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1ED6A408-24A6-F603-9218-526609731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6F80F2D4-F87A-6D64-D75F-3BFCC34CBCA9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241F11B-B669-8493-A7F6-A7C1A048ECCE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0C28C25-2294-A702-54E3-EB3DE2167CB2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E5BE9B8-916C-313E-825E-4AC94216A2ED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BD2BBD2-5B27-7BF4-B640-4715E0B0EF2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49AA53F4-B63A-A443-AA8F-ED803780863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05BF382-D64E-C789-F5F2-942FB72241D4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B4CDBD2-2D17-B98A-C130-0B177F74874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3C58071-8C07-94AE-1A75-BFE87CCE037C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BFD00C39-F24F-B205-5FA9-5BEF5FE18BB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1E63E04-03EA-E75A-7C54-EEF652D9DED4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732B17D9-DE7E-8806-16DB-CBD301CF8A4E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C57A74A-9B4E-6A7E-3F2B-936CC9DBECEE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54C41F5E-5385-F763-AC83-A45768C5D83E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83FFE0F-9D80-14E3-3513-820EEB0CE2FC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3EC8B711-0F1E-E6AD-8CB0-D06336F9B0CF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F3A61797-A75F-78B2-ED65-D8A67667E7FC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5CE31E07-F3BE-E298-D312-A3CB4ECB000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8A21DAC8-AFD3-3C4C-E028-375F0B74C632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EDA01C54-1283-2F9C-DA6F-873FB049B156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61D75278-1D46-B7E0-FAB9-81A3C9E75E33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>
            <a:extLst>
              <a:ext uri="{FF2B5EF4-FFF2-40B4-BE49-F238E27FC236}">
                <a16:creationId xmlns:a16="http://schemas.microsoft.com/office/drawing/2014/main" id="{EF054647-7BED-96A7-8471-64651A3EEF30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6BDD9102-E38C-DF95-D209-B965DAB1DC52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09E710FE-9BCF-29D0-2326-695601BE6F47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0DC22C8-E9C8-A390-A2ED-BDFF921FAC2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F1EB8C50-F376-0CE5-7387-E08246A8AF80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11508970-E4BD-4C38-BDB3-17A685B3B3A6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6" name="Connecteur droit 125">
            <a:extLst>
              <a:ext uri="{FF2B5EF4-FFF2-40B4-BE49-F238E27FC236}">
                <a16:creationId xmlns:a16="http://schemas.microsoft.com/office/drawing/2014/main" id="{45EBB105-C140-6F59-9CB6-477A10245998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Ellipse 126">
            <a:extLst>
              <a:ext uri="{FF2B5EF4-FFF2-40B4-BE49-F238E27FC236}">
                <a16:creationId xmlns:a16="http://schemas.microsoft.com/office/drawing/2014/main" id="{3846E276-3330-8AE8-FC5A-91F4B9F072A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CE4A8629-4D71-D3F3-FC90-EFA5F27FE553}"/>
              </a:ext>
            </a:extLst>
          </p:cNvPr>
          <p:cNvCxnSpPr>
            <a:cxnSpLocks/>
            <a:endCxn id="124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Ellipse 128">
            <a:extLst>
              <a:ext uri="{FF2B5EF4-FFF2-40B4-BE49-F238E27FC236}">
                <a16:creationId xmlns:a16="http://schemas.microsoft.com/office/drawing/2014/main" id="{B064A3E5-23BC-E9B5-696E-41222418484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633244B4-38B9-D690-A561-D49E5D4F2F6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DDE91A28-FB3A-0C41-C61D-B7791CA6E884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7E19E54B-BBD3-1FD5-2A97-8EBE41350A0B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C25A968B-1CFA-B219-AA07-95DFF8C2A52C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0E8F0F33-8611-B750-CD2F-82B441379C37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88EDB19-3D6F-CB5B-368E-2F8306829DDD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9F024E85-1840-79B7-6C16-E56A376EA842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D317F585-3899-2258-877F-791F6DA80E70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26435AF-A293-8C7B-9518-5F9031277B12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A8815138-61F9-E9A2-770B-0F8D40BE19C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CDF93AB6-F74F-24D3-F5BC-CFCA2D205C8F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6054673-9F53-8523-061A-721BC3E99224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0850A19-5F73-645B-821C-C140A50817F8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CB9E3CE8-22B0-B311-A51E-2E4B3F7C694D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D1186DB-071B-59DF-E8AB-76B13D2E960C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F2CF9D3-FEBD-31FA-AADF-CD56DC272CC0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3D42CA79-04DE-AB16-6A26-4C3E03C50A5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B20CCD03-32C7-0B1A-55CD-83026E115634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A3BE2CDD-A09C-DBDD-E3D1-E152A9A3E770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B80A174A-C51A-9EAB-EAF9-9F5BCFC3E133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Ellipse 151">
            <a:extLst>
              <a:ext uri="{FF2B5EF4-FFF2-40B4-BE49-F238E27FC236}">
                <a16:creationId xmlns:a16="http://schemas.microsoft.com/office/drawing/2014/main" id="{34463D52-1DE9-66D6-1482-518641DA6B17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A10DA780-DB0D-7BB7-E9C2-619E1D0A166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4663E6F0-8C6C-FF7B-35E7-4F180BB37458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5318B677-FD84-1266-9523-1C457B0458FF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4D15BA49-F092-D132-7DD0-6B68EAA3C6E1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5DB848AA-8FE3-43DF-0F25-0CA993B1A580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6976C30-1153-B47B-8736-E4AAB50516B4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D00ECD2E-1969-2792-72C5-D0501633842D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EAEBA48E-61C8-759E-5426-0654AB08E2C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F2511E04-EB7A-C270-E393-9EDB85A3123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1CF650BF-D312-3741-C8B6-7C1A5A157690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BCF2BBC8-8D92-A104-3932-3C3FEB81032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220D51ED-D095-FA3B-BD55-6E0DABC200DD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2306EA2-DF36-8DA3-C02B-BE92488F9976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1086E61A-F0CC-1CA6-0222-9218A8D8A776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73346AD5-9AAA-C26D-7896-5D2D01F061B0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7E94316A-F0CE-D308-9BC5-BCDE3637CFA6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3CB5A479-EC06-D22E-ECFC-FB27619239EE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639A8BAB-3A4B-A7E7-BD43-CABAC4532244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1A400CB-A5C3-A266-1EF5-8EC177249E81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A4A1287-1DA2-44A3-5DB6-1EC0C5F6BA48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B8EED5BC-4D6A-A491-7ED5-FF020C883302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05ADF7DD-07F0-1A86-EC47-83B2107EABF4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67346272-DFFE-3EEB-F340-FF0E020BEE97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FAAC086-A241-48EE-E954-1F17F2478A0E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E8E4EC55-9612-C4B7-63C1-4B6533D2C7AD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A4EA959-647D-E722-F71F-E63E4005F0F0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533FFFE-0447-C31D-EF15-F630175B9FC3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4F07810F-D410-D11E-81FC-D5735FA56CAE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094F8C5D-86DD-8D03-217B-C856D5F7D145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BCED03F7-3909-2237-D7B4-C1F80BBD30B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FE156590-CBC1-DE51-DFEA-2F4D66466161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8D477E42-856D-08E7-1830-94D8E12F4347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3F7683F0-07F5-9FB0-5946-841B0B954351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243EE9D-78B0-3A19-B074-98785106D511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AECEC343-5683-710B-7BB3-FC57F5E2DFB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C28443A0-7BD0-B584-C134-E46745E800AF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6032DC80-E7BA-544A-A607-D4F7AE0EBA38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812F9DE0-A413-B85E-B950-B5A6FDB4369F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4DE807C0-9ED1-08D6-BEAA-3386A4270794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B0F656EF-FA1B-6043-58DF-ECCA4717C87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B3A32B10-212A-C29C-EE97-1DADB1352710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EE41B52-E1C6-E095-7990-7309E78C0B4D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93EE7CC7-2DFE-624B-DB86-3EF2B32A27F2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D5D8A58D-F6CC-AE1D-E05C-05B6E3ADC3B3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47995782-36C7-9809-1EC9-E1FDEAD85569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5FF31AE3-CF69-5C82-FC6F-A7282E1381A9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08F2677F-C1D7-9CC5-5221-4E710530AE25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EF15C35E-7DFE-AF35-5390-486572C9622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A30BC3A2-D437-C012-ABA8-6191ADF57AEE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A511553A-D669-9580-FD92-1200E13F5235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7E164310-A7E2-81AB-E83B-D756EB982565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4875D1C-AB92-8991-84B0-382619562269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2485EBE3-8910-BC54-1EAB-E1F383859CE7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C78B418C-FF05-9863-8C18-24BBB165E04B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381115F3-A39F-C6C7-6E57-9B59F104A931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72AA7F46-8FDF-14BE-68A6-4DEC17395C2B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9DEAAB12-BA38-9FC9-D796-2C7A02AC90AD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7B5288C7-AE82-D8BA-6938-E95EBBA511F7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683B01E3-0D08-90FD-D92A-1C940462B2BC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FEAF1CCE-F23C-2F48-B8DA-A1B1696FB848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E5F87849-6CB0-C2D2-3D4C-01EB0CBC5F4E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D2F81E8E-E961-020E-3CE0-929A234001D6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43" name="Rectangle 1">
            <a:extLst>
              <a:ext uri="{FF2B5EF4-FFF2-40B4-BE49-F238E27FC236}">
                <a16:creationId xmlns:a16="http://schemas.microsoft.com/office/drawing/2014/main" id="{4F1BC143-8FE2-B19C-933E-148F006C927C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6395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4770929" cy="58463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 1856 : Traité de Paris : La Russie renonce à toute ingérence dans l’Empire ottoman ; Elle cède les bouches du Danube ; Démilitarisation de la mer Noire</a:t>
            </a:r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1700" dirty="0"/>
          </a:p>
          <a:p>
            <a:r>
              <a:rPr lang="fr-FR" sz="1700" dirty="0"/>
              <a:t>*1853-56 : Guerre de Crimée</a:t>
            </a:r>
          </a:p>
          <a:p>
            <a:r>
              <a:rPr lang="fr-FR" sz="1700" dirty="0"/>
              <a:t>Défaite de la Russie contre l’Empire ottoman</a:t>
            </a:r>
          </a:p>
          <a:p>
            <a:r>
              <a:rPr lang="fr-FR" sz="1700" dirty="0"/>
              <a:t>Allié à la GB et à la France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NB : Fin de la Sainte Alliance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1856 : Traité de Paris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Russie, Autriche, France, GB, Empire ottoman Piémont-Sardaigne et Prusse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quatre points…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L’Empire ottoman, vainqueur…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*Son intégrité est à nouveau garantie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 recul territorial ou partage sont écartés (!)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 est admis à égalité dans </a:t>
            </a:r>
            <a:r>
              <a:rPr lang="fr-FR" sz="1700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concert européen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Fin du </a:t>
            </a:r>
            <a:r>
              <a:rPr lang="fr-FR" sz="1700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projet grec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 Catherine II, depuis 1770</a:t>
            </a:r>
          </a:p>
        </p:txBody>
      </p:sp>
      <p:pic>
        <p:nvPicPr>
          <p:cNvPr id="6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37545222-CEAF-ADB1-9E5C-A6ABD2459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67ED792F-305D-A90A-B9A1-9A6470F729CB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5A0D5991-D61D-3FEE-91C8-F607F138ECF9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B8F297FA-3367-4BF1-9601-3BB64F04DC3F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5282196F-5B2B-816C-AD15-01BB3DF0A33B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764325A1-6454-6906-E6DF-E1433BCA5531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C691EA81-7BD6-27EC-2F4A-2F9F8C777155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3C05C851-82D9-0719-5976-8C142548E32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19DCFE4C-18A4-021C-24CE-FD31C2FB9F2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B9AE1D2F-2874-820C-0275-B9C3FFCCF180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55BB8BC8-8221-8242-8300-FD3EA3370C6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111D783A-7316-B796-92E4-D9B6876B030A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0CD5EAA5-092F-FD74-7966-CD540E802AA6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0604933E-6EE0-4E12-BA69-F154679B6993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A39486FF-F032-3615-FD34-7FAD3B6DF0F5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6A673CEB-DDDF-DEEA-DA22-E739C2AAE48A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90163506-348E-845B-A91E-DA11EC1AC1F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91CA2FDA-770F-46F3-2B7B-9F7B9F57CD21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0C12AE4E-57C5-7CAB-B488-AA32B6328C5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077A20D0-A614-382D-28C1-F1F95D9B8379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6D1FF68C-AC39-1844-B905-D2212F1D7C36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2C035B20-54DC-88B6-0F7A-6FE4025F1132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8FC603B2-6690-3508-04EC-0F71D08C6018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8BC93CF7-1ECB-F6DE-0CAB-6283EAC5BBF7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A76E6D31-6FA8-AE5E-3C5E-7106490A706E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DF1539C-AE9C-28CF-21DD-F9D9BC72AD3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E6E702FD-742C-AF0F-E29D-3A6E786DF4F8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9B53F6AF-F3E6-A19E-5C7B-A84B95A4EAB4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id="{37B622CD-8975-9D07-F12F-874979DB760B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Ellipse 172">
            <a:extLst>
              <a:ext uri="{FF2B5EF4-FFF2-40B4-BE49-F238E27FC236}">
                <a16:creationId xmlns:a16="http://schemas.microsoft.com/office/drawing/2014/main" id="{6BA10C6D-F424-7FFF-BDF2-8455029447D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5FECB929-E63C-648B-8636-18BA1DEBAF05}"/>
              </a:ext>
            </a:extLst>
          </p:cNvPr>
          <p:cNvCxnSpPr>
            <a:cxnSpLocks/>
            <a:endCxn id="17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68032CCF-82AF-D8FE-63CB-22365B24B24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FC0C9904-ED28-68DE-58F9-44110F760BB8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FE906868-BF2E-C7B3-6F32-10E8D9C9F796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D7185898-2221-E994-C603-98A9659E9034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475BB95D-159A-FB22-B1B8-D550C5CE433D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0E428486-211B-76A8-34C5-9D4BED2F0E70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28A9334E-AB48-3969-8E60-6A3DD6627546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75615771-0E65-85A3-BF74-EA25DC5126B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DDC14BAB-DFED-9D56-CE63-CAECE7963A7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A04C113C-C2B4-E92F-7630-C10AFB0156A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55B04702-3B52-166F-ED50-7CFDC4E0F2C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FEE37ADF-C956-B0E3-6946-42072983B20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EF5A7BC-62D4-B1F9-7C88-29C91D12A7B8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02215D0-44B4-B250-64E7-2487C7948AE2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F68B4FF-73B7-269F-BDAC-12461D6E8B9E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9D877C4-8F60-0705-5F02-3DA9E6132C55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E4E1059-DF1C-98C5-2821-B58E0C866E0E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914722E5-8943-97F4-804B-C0EEFF2EA1E6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D2066D53-C18B-82AB-E30D-961721B4C1A7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CB4F775D-5D40-EFD0-B3D5-138ABE1435EE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08044A6A-86BD-2BE6-462A-3411C1A85F25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4BBC0B0A-583E-467D-7310-3BCCEA988BF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FFB9E9C6-231D-3352-3A67-C01CFE80B160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D1E0B104-5ACF-8FC6-1FC1-3075E63AD38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287A8EBE-EF97-9BB2-F9B9-99B900DC57F1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0E97DE15-BB7F-5478-667D-64EB902BDC55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AFA191D4-A0FC-14AE-7D60-885F67841AD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E590A5A6-2FEE-31AF-FBD7-2516FE8E892F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7C62A3DE-72E9-4244-FC4E-0BA6A27D9790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ECD39D85-402A-E9EC-6882-74CAC2E3D76D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C323EF0F-9D4A-6138-948B-0BDF257E690B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74B222C1-AD4C-18DE-98FF-226B9C8CDBCD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C07AE614-D61E-9303-6452-9F0CF31703D6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8E531B50-028A-A346-FEC9-BA99F3620160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1AFBC197-8689-4AA9-FE03-1D73451FDC23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755379E5-FA0C-97EC-076F-A31E596AB653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13652E39-438E-32ED-7B2B-A9F4D3F3BDC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7DF9A042-F893-3CFC-15E1-C2865446B69B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83A3C11A-9754-53AF-545F-D0BF6FD6CF2B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E3CBC499-CC3A-DB5F-89BD-69D7F4F50CB6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F2F7A0E-63BC-42EB-7906-CB907AAB86FC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D3C50A5D-7A33-0FEA-D0FC-856FC354355E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92F935BF-F509-94BF-2A17-402045FFA5A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9A4E078C-70B5-2ADB-E659-852A91772076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8C7B1C64-BBA5-3FCD-D81B-8424A68CFEED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6C96BA54-33EB-0789-1B43-0EA7B2E9D213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506AFF06-DBB5-A6A0-3FAA-BC3CC6B6328A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B7010AAB-B32A-9CF6-0174-B4329414981D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485AD440-DF18-66EB-E292-15328E6C3CA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E31C5BF1-91AA-7508-5D48-5D34F661C84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C43060D8-BD17-CB71-70E3-59A92B4C32E5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47810699-DDE3-65A4-E0B3-3F489D7B7E06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919C6B23-A25D-F839-30AD-DCE41C3E7CE5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8772FFC4-DD01-000C-0552-6384ECB4E8B6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E9A277DB-C23C-8EAB-895A-615AF1D3EE4F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AE039EA-B234-70B3-4DA8-2ACB6C4B68A3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F8E6FF67-39EA-B996-BC3B-16583F91CFF5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094F58C1-2354-B138-DB2E-62AB9A25D9D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56DBDBA8-6F00-D41F-E2CB-9F913C0FD14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1E1DEEBB-18C5-B04F-7030-BCDBD50E2AA7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3E6C38D5-F86E-963F-890E-419F1D2D0733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153E7F7C-7F2E-02C5-B6B2-CD9EFCB6A07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DA0C8C09-3625-06D8-F8D3-ED59270AE9AA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D99A6E1D-C5AF-A9F1-5473-E781B602996A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E398BEE0-3957-71E8-047F-0DE87EFC700B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0CD1BC42-A7A7-4B56-8BE9-469182B688FD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BF7F0F0E-F0D0-FA87-41B6-C1112AD0A9EA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53E3D9ED-6379-4997-2F50-6FAC3A14EF6C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C5798805-5D7E-7F03-8424-8723D17AB48A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BA62F281-A9F6-38CF-EF5F-9CC70D0B6D14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C02434D8-559F-3866-392A-3E3BACA877B9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6A1025B2-43E3-DE3F-0551-96FA74B86E19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449A63EB-BBA9-4687-F7F2-42C1AB3DE26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85D0A35E-A77F-333F-3432-7BDE3724071D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DDE10D9D-F468-A2A9-F47E-A3FBCA245FA4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68732A8C-75C3-A073-3C90-4F010EDAF7FA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2A15F19F-AA58-4EBD-155A-01366695D733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D6CFA4FA-85A9-A28A-CBA0-2757A9F6A561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BB5E2DD1-F327-1A4C-1ADA-120692F57649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A9AF8D98-C591-3B90-0168-574565D43895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8E406B35-1574-BE06-A3FE-F0C5D9BCB555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AE3EF34E-4FE7-DC74-898A-5A59E749A9A8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11261F86-EFC3-D581-4B21-1175C6032AE2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6EEE4D30-158A-1CA6-F7FE-6972D3D30946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59" name="Rectangle 1">
            <a:extLst>
              <a:ext uri="{FF2B5EF4-FFF2-40B4-BE49-F238E27FC236}">
                <a16:creationId xmlns:a16="http://schemas.microsoft.com/office/drawing/2014/main" id="{14428AB3-0D5B-42C0-BFF6-2A6E96FA524B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229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A9109CE-29C6-8046-770D-AD521A876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Ellipse 59">
            <a:extLst>
              <a:ext uri="{FF2B5EF4-FFF2-40B4-BE49-F238E27FC236}">
                <a16:creationId xmlns:a16="http://schemas.microsoft.com/office/drawing/2014/main" id="{4E5A54DA-FC54-2042-72DC-5E10EECCA55F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442D1AF-BDE2-AE6D-DEFC-B925D6C56BD2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4DFC080-C3DB-79EB-EB72-45BC630FF828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503CA897-63F7-4FA9-2381-225C2610F95E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27A753B8-8F9C-1518-695A-E5E593D2B7A4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27C706BF-ADE0-140D-D680-329BF1D36A04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EA0774F1-0F6E-10EE-C3D9-6EBF986C97E6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F733FBCD-2FA6-FAC4-FD3A-A80C43E061F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402283C9-D9D6-371E-8E35-57C4C711230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3DE09781-D935-AEE0-C6F5-CDB2CFEB2BB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C39AD21E-8614-DF0B-3C1F-B0700682103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DF917AD6-C11C-C525-0523-A9A8B95585BD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0F15B45F-B9A0-E98B-19B7-06C6B478E839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3F94F392-C23A-1F75-BFED-501D8F21766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D63A6AC0-AC50-6153-C37D-B9CC06FE6CC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78E6A331-9524-9FB9-E2EE-9A7776DFD02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94D5C368-B44D-C892-C482-3418722ABF3C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620F83D0-1E28-C4D1-3E4B-1F89DC8282B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5E3F8792-B99C-84EA-C190-0AEAAA6CAD72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E7A94439-E8D2-0609-E7A5-A9C85DC0CC50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id="{52E072D1-97A2-A645-FE4A-E3081054BDB6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Ellipse 166">
            <a:extLst>
              <a:ext uri="{FF2B5EF4-FFF2-40B4-BE49-F238E27FC236}">
                <a16:creationId xmlns:a16="http://schemas.microsoft.com/office/drawing/2014/main" id="{4C8B6643-9B32-CEBF-9347-A392BEB75930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637A6600-F8B1-B474-880C-1E6641774DC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52FB44B8-0710-22EC-2C28-066B4DB33410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3E5B9498-3F8C-1B0E-58A2-D73DBE36F8B0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D723EC1F-4F73-7ED8-14C8-7AEC22C6E64C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206EC184-D560-7B14-4883-B668FC521669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2102B3D7-5D1A-E73C-8AC4-91DC39601F44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Ellipse 173">
            <a:extLst>
              <a:ext uri="{FF2B5EF4-FFF2-40B4-BE49-F238E27FC236}">
                <a16:creationId xmlns:a16="http://schemas.microsoft.com/office/drawing/2014/main" id="{E30C3CAB-BBA4-AC0C-1EE4-CCC9AC21B2C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FCD6666E-C655-940D-51A3-93FAEE06D252}"/>
              </a:ext>
            </a:extLst>
          </p:cNvPr>
          <p:cNvCxnSpPr>
            <a:cxnSpLocks/>
            <a:endCxn id="172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Ellipse 175">
            <a:extLst>
              <a:ext uri="{FF2B5EF4-FFF2-40B4-BE49-F238E27FC236}">
                <a16:creationId xmlns:a16="http://schemas.microsoft.com/office/drawing/2014/main" id="{83D3A429-50ED-1B75-C531-AF791B9933D1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ABA9D229-58C9-C397-8C33-671D72829292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86BC624B-8209-3138-F251-ED9DEE039EC3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D119F310-4013-D663-D717-02C2B9E7AA23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F3ED2BDA-A800-B6DE-4FF3-9B87C40AAE9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A9108E12-0FAF-AED3-6A52-1D23743A51FD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12AB0C8C-BE2E-5CAB-F3ED-C0EED31D98D2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150EE189-635E-3D4C-4E1C-DC52D3975A92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9E2B4C57-ECDA-D129-E8AF-9642A6679820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7A05E0D6-E813-FA9D-98CD-434E722D2EA6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F82B97A5-9257-A148-D916-D18BF91C52B3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0D0628EF-FE04-49D3-DE01-892CFC48534E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5714A3ED-7FE8-27D7-6033-8B6163C2178D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BDD70B64-F8CA-4F5B-2A68-F390DECE9FA2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8816E98E-6184-F1D1-3C13-FC92B89D50DB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758BFE0-E80C-7895-7FCC-33C05972D33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0AF66382-D898-1F9F-7C5B-E1E52CDAC694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id="{91DFAEFD-D8E1-3E39-561A-E44479207B0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Ellipse 193">
            <a:extLst>
              <a:ext uri="{FF2B5EF4-FFF2-40B4-BE49-F238E27FC236}">
                <a16:creationId xmlns:a16="http://schemas.microsoft.com/office/drawing/2014/main" id="{B2CF3326-BF1F-2EDB-D002-1DCE6741C5C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7260CB13-C7E3-BAD4-E7B3-076C388FC397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necteur droit 195">
            <a:extLst>
              <a:ext uri="{FF2B5EF4-FFF2-40B4-BE49-F238E27FC236}">
                <a16:creationId xmlns:a16="http://schemas.microsoft.com/office/drawing/2014/main" id="{4484C3EE-43DE-A34A-BA05-889E81E546F2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Ellipse 196">
            <a:extLst>
              <a:ext uri="{FF2B5EF4-FFF2-40B4-BE49-F238E27FC236}">
                <a16:creationId xmlns:a16="http://schemas.microsoft.com/office/drawing/2014/main" id="{272DB0A0-967C-FE41-6485-12B24AD71F55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7F01005E-99F6-059B-263A-809FBA5A81E1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3CD56C80-B93B-7A99-88EE-0E56A9A6CB42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5A4415C5-4902-3C27-F367-7445E97122C6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B15B7C00-E3D3-9993-6586-A4D27269755B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B9AFD60E-081F-333B-5A48-A20231C654BE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EAC555EA-70AC-F1D0-DDCE-12AA6D9C2AE7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2DCE1395-6A6B-0018-1402-2AF3FEF7802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7F25B495-27F9-3436-580A-F39FD5F29D8B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F44109DD-6E96-7B64-2B0D-FD2551EC0FC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D32AFE35-0AC6-5152-D1E3-B6BAF19368EF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9F9C0B8D-D2DD-8D8C-6310-2248E78D17AF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8FFA8ECF-53F5-8B32-795F-EAC6B613EC16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FA58652D-5D7A-6DC4-01AB-A5404281CCAC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4F864F19-F2E0-DC19-34D4-7CD5D9BCFF1D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B63DD851-6608-43D9-D09B-41B76CDB967C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EAEA3046-2ECB-7CB6-BDBC-29213C6F17B1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A098EA3A-C392-BDC5-10D0-5315ADF38475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6344DFFA-88E7-8D6D-280E-B6EC394F1340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71D0A8C6-7188-E8B0-2CF4-E3E14D8D8A1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FCF5F64B-6217-DCF4-CDD8-887A6A60ED2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262E8624-A8F4-DB58-2C36-642B8AA2D91A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001EBAA7-7DEC-440D-7090-4C65337C645B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689BE69D-2189-C03D-8143-46B892FB4F0A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868AA0BE-2F7B-2213-4637-190718A282E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12A9ED0F-63AF-9B6C-5CCD-44A53160BB8D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2412C522-760B-BBF4-B471-D2BC001109FD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FC0F27B-2E2F-11A5-0A8C-755FFAA32588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3BBD407D-2A7A-8CB4-41F1-6EEACF60D78E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D1CBB51D-8A05-40A6-8318-07E8F1E8A751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B460EEF3-8AD1-1AA9-CAED-8BC6D9E911A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872F650E-9105-358F-78BE-9C8ECAC7B194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B0660A32-45B3-289D-0734-E1017DA12593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03AB89E9-6632-13E7-30A8-A9D5341EEBE3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1DFF4198-5991-7506-DE15-1EA1F0B19491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357D27D1-4E33-3878-1E2B-B85BD29ECA50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22BB30C7-E3CA-9EEE-F882-095DFD69839E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15DE5482-E4F0-2B5B-0A16-91D8D55C182D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AA24F5D9-D072-5736-786B-94CC713FB4FE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D422614-C0DC-17F9-5F5A-DF834AAD4E18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046A007B-C910-168C-F2D8-F9EB9C55EE6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B2CA62E5-669A-0047-24B1-D75363CBB535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1F25B87C-521D-33AA-B60F-465E3C6E767C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4CEC00D8-F2B5-4009-4854-EC4AF1DA69E4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9C0C9BA0-628D-5831-C983-E600C4F3328C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FE2E59F1-DC27-73D7-B651-6E512FC58CF0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8115DE01-4427-3621-0E1B-7339539521DC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0A132740-DCE4-881F-3A92-52DDAEC0BC54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ACE13858-A461-3C87-F9EA-E32C0221ED02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C86BC360-1A4C-1669-E8AD-3DDD64FAB1A8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8C988BD9-FDB3-07F5-85E4-916F86B68EF9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Ellipse 247">
            <a:extLst>
              <a:ext uri="{FF2B5EF4-FFF2-40B4-BE49-F238E27FC236}">
                <a16:creationId xmlns:a16="http://schemas.microsoft.com/office/drawing/2014/main" id="{3B177327-EE30-6094-CD2E-283C9A100355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CA858CDD-08E5-4982-617A-0EE3ECB000AF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50" name="Ellipse 249">
            <a:extLst>
              <a:ext uri="{FF2B5EF4-FFF2-40B4-BE49-F238E27FC236}">
                <a16:creationId xmlns:a16="http://schemas.microsoft.com/office/drawing/2014/main" id="{FCC9F362-FF6E-AF3A-A58B-D6D4A43BD57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F2283827-C4CB-577B-6C4C-74610C69E730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65239BDB-9594-2268-9F55-B25CEE32B44A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D6970D4C-E53F-297D-A32A-1EB770E4377B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491B972C-7B65-D355-D7EB-C523BBD6A203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FDAE852A-8F58-930E-B5CB-D36C873AEC2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56" name="Ellipse 255">
            <a:extLst>
              <a:ext uri="{FF2B5EF4-FFF2-40B4-BE49-F238E27FC236}">
                <a16:creationId xmlns:a16="http://schemas.microsoft.com/office/drawing/2014/main" id="{6A6DF7DB-D73B-4D3E-7057-FC8B1A874F34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23249C52-3FE3-93F5-360E-F9EEE358C50B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58" name="Ellipse 257">
            <a:extLst>
              <a:ext uri="{FF2B5EF4-FFF2-40B4-BE49-F238E27FC236}">
                <a16:creationId xmlns:a16="http://schemas.microsoft.com/office/drawing/2014/main" id="{29500CAC-84BE-A2A4-A060-719DCDFB014C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0475DD8D-168C-AFEB-81D4-0C7DC6FD7431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60" name="Rectangle 1">
            <a:extLst>
              <a:ext uri="{FF2B5EF4-FFF2-40B4-BE49-F238E27FC236}">
                <a16:creationId xmlns:a16="http://schemas.microsoft.com/office/drawing/2014/main" id="{4A2DE368-C878-0C2E-4959-884AA7BBC369}"/>
              </a:ext>
            </a:extLst>
          </p:cNvPr>
          <p:cNvSpPr/>
          <p:nvPr/>
        </p:nvSpPr>
        <p:spPr>
          <a:xfrm>
            <a:off x="5168561" y="95645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5003354" cy="58463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 1856 : Traité de Paris : La Russie renonce à toute ingérence dans l’Empire ottoman ; Elle cède les bouches du Danube ; Démilitarisation de la mer Noire</a:t>
            </a:r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Les principautés danubiennes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Moldavie, Valachie ; Plus la Serbie…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*Bien que toujours vassales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tributaires de la Porte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Elles restent autonomes, et leurs autonomies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Sont placées sous la garantie collective des puissances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Pour le Danube…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Après la libre-circulation instaurée en 1829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Création d’une Commission européenne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principautés n’en feront parties qu’en 1878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*Ironie de l’histoire, pour l’Empire ottoman…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Après 80 ans d’agressions russes </a:t>
            </a:r>
            <a:r>
              <a:rPr lang="fr-FR" sz="16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menaçant son intégrité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Celle-ci paraît malgré tout condamnée à terme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cette fois-ci sous l’égide de ses </a:t>
            </a:r>
            <a:r>
              <a:rPr lang="fr-FR" sz="1700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protecteurs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occidentaux…</a:t>
            </a:r>
          </a:p>
        </p:txBody>
      </p:sp>
    </p:spTree>
    <p:extLst>
      <p:ext uri="{BB962C8B-B14F-4D97-AF65-F5344CB8AC3E}">
        <p14:creationId xmlns:p14="http://schemas.microsoft.com/office/powerpoint/2010/main" val="936758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4795513" cy="42766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 1856 : Traité de Paris : La Russie renonce à toute ingérence dans l’Empire ottoman ; Elle cède les bouches du Danube ; Démilitarisation de la mer Noire</a:t>
            </a:r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La Russie, vaincue…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*Territorialement, quelques pertes…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Russie rend Kars à l’Empire ottoman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Russie cède le sud de la Bessarabie </a:t>
            </a:r>
            <a:r>
              <a:rPr lang="fr-FR" sz="16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à la Moldavie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donc l’accès au nord du Danube et à la mer Noire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Un accès à la mer Noire perdu depuis 1484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*Modicité des changements territoriaux</a:t>
            </a:r>
          </a:p>
          <a:p>
            <a:r>
              <a:rPr lang="fr-FR" sz="1700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revanche, 1</a:t>
            </a:r>
            <a:r>
              <a:rPr lang="fr-FR" sz="1700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z="1700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recul russe depuis le XVIIe siècle…</a:t>
            </a:r>
          </a:p>
        </p:txBody>
      </p:sp>
      <p:pic>
        <p:nvPicPr>
          <p:cNvPr id="15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73B4CC2-8573-548A-90AA-15E410C3F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0B6EB4DA-5BDC-BA59-57FE-E074E1F663CD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F420014-26B2-70B1-B8D2-70DDCBE39999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2A9AA20-CD3B-51F3-40A8-1D7FA1A0C490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BB0B0C61-7BE6-CA68-D2C5-A9DCB9A42C35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48A9D260-ACA5-7209-9A84-CA40717D3004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76209C11-8CDC-1837-0534-4C232AA5C8E5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488E1E06-07D9-D285-3171-1DA45253DE2C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FB381993-3369-2ACE-DBEF-B5E56E1824EB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D70A6447-4F4A-157F-FFF8-2BEEC57BD89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F23EDE08-4698-83A9-F5A5-8CC0EF4C11C6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91CAB651-D721-5AD0-4201-E4C08A859491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90DCE283-10D7-60E4-4ACE-A36C99F363BB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F1913D98-824B-4B51-6F33-48BB832A6AB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B9460837-751B-27DE-4D79-951BECD38FB6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DE365AEE-3596-E914-7BF4-F99609BE2562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C5A7B5FC-D73E-3BE9-DC5A-2EB657D6D31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188C5C0A-F2EC-AC36-CCFF-F7F1AB67A70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F9AB1FE-F15A-1B64-4281-5EE95A9C8C11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40192B6D-E4F0-FA12-CAE8-099213D2001B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>
            <a:extLst>
              <a:ext uri="{FF2B5EF4-FFF2-40B4-BE49-F238E27FC236}">
                <a16:creationId xmlns:a16="http://schemas.microsoft.com/office/drawing/2014/main" id="{05555B55-42C2-4A1A-72F6-B321684C39FA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30C36268-D266-99B9-9A15-F7337D8FE87B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>
            <a:extLst>
              <a:ext uri="{FF2B5EF4-FFF2-40B4-BE49-F238E27FC236}">
                <a16:creationId xmlns:a16="http://schemas.microsoft.com/office/drawing/2014/main" id="{5C64B787-25D9-1DE8-6ED0-8F674BBD9CEE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A499A275-AF6D-7D09-2576-BBDCF1599D32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91B3881-4028-D43C-737D-EC33FA128F04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CECA5DA-6BA9-CBFD-AD38-BDC9F161C960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B50630D9-C295-30F8-DF6E-1EF67AA9F16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98D06492-566F-EBB0-4843-E98869CFC94D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id="{75A14872-0B04-A98E-A8CE-78A5760FFA0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Ellipse 172">
            <a:extLst>
              <a:ext uri="{FF2B5EF4-FFF2-40B4-BE49-F238E27FC236}">
                <a16:creationId xmlns:a16="http://schemas.microsoft.com/office/drawing/2014/main" id="{D09B42D2-8A1D-6F91-6F48-52889B2D27E6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65810A88-1E8F-3313-7F92-B4A447C37413}"/>
              </a:ext>
            </a:extLst>
          </p:cNvPr>
          <p:cNvCxnSpPr>
            <a:cxnSpLocks/>
            <a:endCxn id="17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Ellipse 174">
            <a:extLst>
              <a:ext uri="{FF2B5EF4-FFF2-40B4-BE49-F238E27FC236}">
                <a16:creationId xmlns:a16="http://schemas.microsoft.com/office/drawing/2014/main" id="{EC9598D7-4614-C082-9B74-A188D6C68B3D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A9255893-6D14-625C-AD6A-D0CC49B4B13F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770469F1-B871-6EA7-1CA4-F9AF7ED9543F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3BCB60E8-FC9B-6847-1070-38C0F2495A62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90DC5C71-DD1E-629B-DB7A-29DC6124FEE5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91B7E4DF-D23A-979B-F847-00417B03637B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957799F5-265F-6BA6-F711-9794D7FDCFF3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37080691-A6DB-5626-D340-DBC8EC941F35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5B72F2DE-7EFA-A850-F89D-363164AC558C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6B1437A1-5001-8012-92DF-EC40DA6482D8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C3496199-FC37-F8EC-E446-BDC6C5788D51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F1A51B50-BD79-4271-DAF3-98B61822AF0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3078911-7ABB-8781-D5DB-3712B57CF369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C8792D93-E915-DEFA-79BE-D78EC2473ADE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65AC932F-BE13-642A-C336-916536024035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CFA0870-A545-528F-3861-2277AB1A268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B6B9F30-8897-006D-E8E0-3699527F3F6E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4F2C0690-513A-8C9C-9964-691B9E1B00E8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7C484BED-D506-4756-2C07-39F21005D7A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94" name="Connecteur droit 193">
            <a:extLst>
              <a:ext uri="{FF2B5EF4-FFF2-40B4-BE49-F238E27FC236}">
                <a16:creationId xmlns:a16="http://schemas.microsoft.com/office/drawing/2014/main" id="{871336E4-6FA6-F0E4-A9AD-845115766803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194">
            <a:extLst>
              <a:ext uri="{FF2B5EF4-FFF2-40B4-BE49-F238E27FC236}">
                <a16:creationId xmlns:a16="http://schemas.microsoft.com/office/drawing/2014/main" id="{7CE69548-EE56-B666-D0E7-3E9BBF369B16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432739C0-F774-0E69-2351-389CC74E00C5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454E9A66-C8A9-C8E5-C449-5E675766901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634F39A0-6C3A-EAAD-FDBA-87D63DA21D23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7193FFB8-3FE5-D01D-E7D7-0FF3DCDF3660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3C510356-DE5C-B483-3E38-40347778FD02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547EE809-4800-336E-23A8-5012AB291D01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4B02B923-37D6-DCEB-7E41-75256CC9B49F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550B5592-0449-D9CF-D56A-308B9E21F4A2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544EC7C5-3A82-1005-B00E-999F909C2C36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80EBE701-A9D5-7104-8820-855687940600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5CFED628-9714-91CA-1E04-879B18A01427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B0EC9FB0-9F34-6C42-0AD0-5D266EE9C8E6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DDD19FEC-2EFA-6F63-3D41-03CF0239AD53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A00D36BB-01B7-5902-BEB2-5CAED815B8FE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4623B78E-E783-0A45-84A5-AFD18383E98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69F86254-105D-EB6C-33FD-EC09E324DCB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6896A8CE-C523-2066-C053-FA1167224F65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F3EA2812-B7C2-3050-8C69-A3C2E9AE254A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95469017-ED7F-3722-664F-D3BB5F8A8AD2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0F6C54ED-7F62-0558-C15A-60971AF5D678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B828B37B-2FD7-27A4-4181-87FCB5AC439E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909503C6-6A1A-99A6-76FF-43224E84889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F71D28EA-490C-A145-906F-43CD3406FC19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7DFBC86D-3BFC-BD1E-47F9-EF1BF39B4F68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471841CA-B231-37BC-8DFD-A480BB4E0A57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12F256C1-5FEA-EF24-162E-FA6359BCD349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F335377C-AF06-D732-6ACD-696E4454A00A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20A7C3D6-DAE5-37D7-4F92-94DB1FE11EC3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EC5283BA-E474-3E5A-97EE-A5663427461B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17D447FA-9E4F-2996-C75D-DD417D48DD1E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1FA525EF-099B-4CDA-F8C6-3C2F83536FC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4A1A0D34-F7EA-F9D8-9472-87F021920BC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02CC43F2-E755-B1DF-CB4C-BA24B92C3A89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7648443D-2F7E-F282-3665-0AD29FB8DC21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EF77785A-5FAA-DB21-7541-695008458CB1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88EAE2A9-BB44-2C87-FF16-C5D7A841CA2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356FF8C2-9227-6C0D-7D8C-B039A70190A2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793C079C-AB71-4400-1DF7-C8B4DA8B235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3F39E146-C4F0-ADC5-9610-542E441E48DB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C683DBC-6DF3-68F2-CE42-1500246525A8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4919EFE7-B4CE-13D6-6590-6D062102F9F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4F9E2C0E-43E1-A7C1-5487-D5C1AA96C0AC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6B3A55C3-F6A3-6B58-75A3-D4C3092BC672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F56487C4-B2BF-A8B7-1438-7E110036A398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0" name="Ellipse 239">
            <a:extLst>
              <a:ext uri="{FF2B5EF4-FFF2-40B4-BE49-F238E27FC236}">
                <a16:creationId xmlns:a16="http://schemas.microsoft.com/office/drawing/2014/main" id="{DDE1386D-C48B-5246-1DF6-17568DC3E6A8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1" name="Ellipse 240">
            <a:extLst>
              <a:ext uri="{FF2B5EF4-FFF2-40B4-BE49-F238E27FC236}">
                <a16:creationId xmlns:a16="http://schemas.microsoft.com/office/drawing/2014/main" id="{C11D86F1-8412-E9E8-AFE2-97DBEFE1EF4E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2" name="Ellipse 241">
            <a:extLst>
              <a:ext uri="{FF2B5EF4-FFF2-40B4-BE49-F238E27FC236}">
                <a16:creationId xmlns:a16="http://schemas.microsoft.com/office/drawing/2014/main" id="{B56ED08C-4EDE-ECAB-F083-C57AE945BC02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3" name="Ellipse 242">
            <a:extLst>
              <a:ext uri="{FF2B5EF4-FFF2-40B4-BE49-F238E27FC236}">
                <a16:creationId xmlns:a16="http://schemas.microsoft.com/office/drawing/2014/main" id="{209372DC-29FC-159F-59A1-3F4BA952F5D6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4" name="Ellipse 243">
            <a:extLst>
              <a:ext uri="{FF2B5EF4-FFF2-40B4-BE49-F238E27FC236}">
                <a16:creationId xmlns:a16="http://schemas.microsoft.com/office/drawing/2014/main" id="{BAA206CB-AE5B-C578-85EF-7495F819983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245" name="Ellipse 244">
            <a:extLst>
              <a:ext uri="{FF2B5EF4-FFF2-40B4-BE49-F238E27FC236}">
                <a16:creationId xmlns:a16="http://schemas.microsoft.com/office/drawing/2014/main" id="{58E53B6F-D19A-EE0A-9195-8B7416E2C51D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46" name="Ellipse 245">
            <a:extLst>
              <a:ext uri="{FF2B5EF4-FFF2-40B4-BE49-F238E27FC236}">
                <a16:creationId xmlns:a16="http://schemas.microsoft.com/office/drawing/2014/main" id="{802D3EAC-7D23-D952-A25C-95873B4C5BA2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7" name="Ellipse 246">
            <a:extLst>
              <a:ext uri="{FF2B5EF4-FFF2-40B4-BE49-F238E27FC236}">
                <a16:creationId xmlns:a16="http://schemas.microsoft.com/office/drawing/2014/main" id="{21DFDF2C-96BE-7B2D-FB66-B70554E388A9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08BA5161-7E42-0368-D027-EF8F0B11BCA7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249" name="Ellipse 248">
            <a:extLst>
              <a:ext uri="{FF2B5EF4-FFF2-40B4-BE49-F238E27FC236}">
                <a16:creationId xmlns:a16="http://schemas.microsoft.com/office/drawing/2014/main" id="{8E72843B-B474-D870-C932-11E018B0F37E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ACFF3AB0-8011-2634-33AF-95FEAFBAC157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51" name="Ellipse 250">
            <a:extLst>
              <a:ext uri="{FF2B5EF4-FFF2-40B4-BE49-F238E27FC236}">
                <a16:creationId xmlns:a16="http://schemas.microsoft.com/office/drawing/2014/main" id="{D70DFD3A-20EB-40C9-A733-E80C7E445115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16D405DA-F516-635D-36EC-BEBA6726E876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C672A7AE-DE8C-884C-8F0C-77D78701CEFA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97AE6A5F-02B6-C061-1288-274EE9AF8CC6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55" name="Ellipse 254">
            <a:extLst>
              <a:ext uri="{FF2B5EF4-FFF2-40B4-BE49-F238E27FC236}">
                <a16:creationId xmlns:a16="http://schemas.microsoft.com/office/drawing/2014/main" id="{A762EC05-62C8-149B-21AE-BB6DEBE2BD0F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D48501CC-8700-D2E7-D74E-8F626D393B52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57" name="Ellipse 256">
            <a:extLst>
              <a:ext uri="{FF2B5EF4-FFF2-40B4-BE49-F238E27FC236}">
                <a16:creationId xmlns:a16="http://schemas.microsoft.com/office/drawing/2014/main" id="{42DE11E2-41ED-350C-7C99-7FF4BCD4C662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C5D38B86-AADC-13CC-C7D6-9465BBFC789D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59" name="Rectangle 1">
            <a:extLst>
              <a:ext uri="{FF2B5EF4-FFF2-40B4-BE49-F238E27FC236}">
                <a16:creationId xmlns:a16="http://schemas.microsoft.com/office/drawing/2014/main" id="{D5F634A7-6F1C-3154-D28B-0B303127B19B}"/>
              </a:ext>
            </a:extLst>
          </p:cNvPr>
          <p:cNvSpPr/>
          <p:nvPr/>
        </p:nvSpPr>
        <p:spPr>
          <a:xfrm>
            <a:off x="4996305" y="95898"/>
            <a:ext cx="1179815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1853-1856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230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5829342" cy="55846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cs typeface="Calibri" panose="020F0502020204030204" pitchFamily="34" charset="0"/>
              </a:rPr>
              <a:t>Mars 1856 : Traité de Paris : La Russie renonce à toute ingérence dans l’Empire ottoman ; Elle cède les bouches du Danube ; Démilitarisation de la mer Noire</a:t>
            </a:r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*Militairement, reculs également…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- Dans la Baltique, les îles </a:t>
            </a:r>
            <a:r>
              <a:rPr lang="fr-FR" sz="1700" dirty="0"/>
              <a:t>Åland sont démilitarisées</a:t>
            </a:r>
          </a:p>
          <a:p>
            <a:r>
              <a:rPr lang="fr-FR" sz="1700" dirty="0"/>
              <a:t>- En Crimée, la forteresse de Sébastopol est démantelée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- Et surtout, la mer Noire est neutralisée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Empêcher la Russie de mettre la main sur les Détroits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NB : Fermés aux flottes militaires depuis 1841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*Cette neutralisation de la mer Noire donne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Un avantage aux Ottomans et à leurs alliés en cas de guerre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*En revanche, pour la Russie…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Au sud, son territoire devient complètement vulnérable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NB : En réalité, peu tenable, la neutralisation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Sera supprimée en mars 1871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*Et enfin…</a:t>
            </a:r>
          </a:p>
        </p:txBody>
      </p:sp>
      <p:pic>
        <p:nvPicPr>
          <p:cNvPr id="14" name="Image 1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477DD83-B6C7-3B38-6460-1FAE43AC9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411"/>
            <a:ext cx="5924119" cy="6583178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A46F666-916F-7CA9-640E-92BB9CC9DB6F}"/>
              </a:ext>
            </a:extLst>
          </p:cNvPr>
          <p:cNvSpPr/>
          <p:nvPr/>
        </p:nvSpPr>
        <p:spPr>
          <a:xfrm>
            <a:off x="10116739" y="20334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B950A1-F4E9-36F5-08A2-15CC6B78EE52}"/>
              </a:ext>
            </a:extLst>
          </p:cNvPr>
          <p:cNvSpPr/>
          <p:nvPr/>
        </p:nvSpPr>
        <p:spPr>
          <a:xfrm>
            <a:off x="9100535" y="3836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F31138A-9308-D9D7-742A-A21D01281F7C}"/>
              </a:ext>
            </a:extLst>
          </p:cNvPr>
          <p:cNvSpPr/>
          <p:nvPr/>
        </p:nvSpPr>
        <p:spPr>
          <a:xfrm>
            <a:off x="8829064" y="324026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2A221FB-D10E-4622-B05E-08B86CAB9810}"/>
              </a:ext>
            </a:extLst>
          </p:cNvPr>
          <p:cNvSpPr/>
          <p:nvPr/>
        </p:nvSpPr>
        <p:spPr>
          <a:xfrm>
            <a:off x="10432742" y="469126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1B8B07-CADB-0F5A-916D-C21EA06BF837}"/>
              </a:ext>
            </a:extLst>
          </p:cNvPr>
          <p:cNvSpPr/>
          <p:nvPr/>
        </p:nvSpPr>
        <p:spPr>
          <a:xfrm>
            <a:off x="7721437" y="368790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4D4A2C0-1CBB-EE88-0897-8F2F52B0616E}"/>
              </a:ext>
            </a:extLst>
          </p:cNvPr>
          <p:cNvSpPr/>
          <p:nvPr/>
        </p:nvSpPr>
        <p:spPr>
          <a:xfrm>
            <a:off x="7546153" y="31512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3D47365-2C0B-A7CC-0998-7C980A9BAAF1}"/>
              </a:ext>
            </a:extLst>
          </p:cNvPr>
          <p:cNvSpPr/>
          <p:nvPr/>
        </p:nvSpPr>
        <p:spPr>
          <a:xfrm>
            <a:off x="8109712" y="424191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F03842F-11AF-8DD6-AEBC-E8130F395F36}"/>
              </a:ext>
            </a:extLst>
          </p:cNvPr>
          <p:cNvSpPr/>
          <p:nvPr/>
        </p:nvSpPr>
        <p:spPr>
          <a:xfrm>
            <a:off x="9360346" y="207941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332362F-8E38-FFA7-4A1F-3C39D6757EF4}"/>
              </a:ext>
            </a:extLst>
          </p:cNvPr>
          <p:cNvSpPr/>
          <p:nvPr/>
        </p:nvSpPr>
        <p:spPr>
          <a:xfrm>
            <a:off x="10654273" y="43832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EE59B65-C445-09E0-DF38-4AD3B0B38EEE}"/>
              </a:ext>
            </a:extLst>
          </p:cNvPr>
          <p:cNvSpPr/>
          <p:nvPr/>
        </p:nvSpPr>
        <p:spPr>
          <a:xfrm>
            <a:off x="9985315" y="424191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2482310-CA90-D96F-641D-CD6DA797B90B}"/>
              </a:ext>
            </a:extLst>
          </p:cNvPr>
          <p:cNvSpPr/>
          <p:nvPr/>
        </p:nvSpPr>
        <p:spPr>
          <a:xfrm>
            <a:off x="10123154" y="39540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3767CE2-C3E2-D3C3-C527-5DB289D044C5}"/>
              </a:ext>
            </a:extLst>
          </p:cNvPr>
          <p:cNvSpPr/>
          <p:nvPr/>
        </p:nvSpPr>
        <p:spPr>
          <a:xfrm>
            <a:off x="11795742" y="429167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DFB5A5D-F272-24DE-8623-1D749F297894}"/>
              </a:ext>
            </a:extLst>
          </p:cNvPr>
          <p:cNvSpPr/>
          <p:nvPr/>
        </p:nvSpPr>
        <p:spPr>
          <a:xfrm>
            <a:off x="10319200" y="40284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5E91C4F-F11C-E583-32AD-B55BD2C74F6E}"/>
              </a:ext>
            </a:extLst>
          </p:cNvPr>
          <p:cNvSpPr/>
          <p:nvPr/>
        </p:nvSpPr>
        <p:spPr>
          <a:xfrm>
            <a:off x="10829143" y="41218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3C4170F-0D08-EE35-F653-C8B49C5E6563}"/>
              </a:ext>
            </a:extLst>
          </p:cNvPr>
          <p:cNvSpPr/>
          <p:nvPr/>
        </p:nvSpPr>
        <p:spPr>
          <a:xfrm>
            <a:off x="9435350" y="438327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736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94380" y="137411"/>
            <a:ext cx="5829342" cy="66311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cs typeface="Calibri" panose="020F0502020204030204" pitchFamily="34" charset="0"/>
              </a:rPr>
              <a:t>Mars 1856 : Traité de Paris : La Russie renonce à toute ingérence dans l’Empire ottoman ; Elle cède les bouches du Danube ; Démilitarisation de la mer Noire</a:t>
            </a:r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d) Les populations chrétiennes de l’Empire ottoman…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*Tout en rejetant le protectorat russe sur les chrétiens</a:t>
            </a: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GB et France </a:t>
            </a:r>
            <a:r>
              <a:rPr lang="fr-FR" sz="1700" i="1" spc="-1" dirty="0">
                <a:solidFill>
                  <a:srgbClr val="000000"/>
                </a:solidFill>
                <a:cs typeface="Calibri" panose="020F0502020204030204" pitchFamily="34" charset="0"/>
              </a:rPr>
              <a:t>poussent la Porte</a:t>
            </a:r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 (désolé…)</a:t>
            </a:r>
            <a:endParaRPr lang="fr-FR" sz="1700" i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A proclamer un grand édit d’émancipation</a:t>
            </a:r>
          </a:p>
          <a:p>
            <a:endParaRPr lang="fr-FR" sz="1700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*Fév. 1856 : Le sultan </a:t>
            </a:r>
            <a:r>
              <a:rPr lang="fr-FR" sz="1700" u="sng" dirty="0" err="1">
                <a:solidFill>
                  <a:schemeClr val="tx1"/>
                </a:solidFill>
              </a:rPr>
              <a:t>Abdülmecid</a:t>
            </a:r>
            <a:r>
              <a:rPr lang="fr-FR" sz="1700" dirty="0"/>
              <a:t> a promulgué </a:t>
            </a:r>
          </a:p>
          <a:p>
            <a:r>
              <a:rPr lang="fr-FR" sz="1700" dirty="0"/>
              <a:t>Le </a:t>
            </a:r>
            <a:r>
              <a:rPr lang="fr-FR" sz="1700" i="1" dirty="0"/>
              <a:t>Hatti-</a:t>
            </a:r>
            <a:r>
              <a:rPr lang="fr-FR" sz="1700" i="1" dirty="0" err="1"/>
              <a:t>Humayoun</a:t>
            </a:r>
            <a:r>
              <a:rPr lang="fr-FR" sz="1700" dirty="0"/>
              <a:t>, un édit d’émancipation de ses sujets non-musulmans, non en tant qu’individus mais en tant que communauté, les </a:t>
            </a:r>
            <a:r>
              <a:rPr lang="fr-FR" sz="1700" i="1" dirty="0"/>
              <a:t>millets</a:t>
            </a:r>
          </a:p>
          <a:p>
            <a:endParaRPr lang="fr-FR" sz="1700" u="sng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cs typeface="Calibri" panose="020F0502020204030204" pitchFamily="34" charset="0"/>
              </a:rPr>
              <a:t>*</a:t>
            </a:r>
            <a:r>
              <a:rPr lang="fr-FR" sz="1700" u="sng" spc="-1" dirty="0">
                <a:solidFill>
                  <a:srgbClr val="000000"/>
                </a:solidFill>
                <a:cs typeface="Calibri" panose="020F0502020204030204" pitchFamily="34" charset="0"/>
              </a:rPr>
              <a:t>Une égalité collective, pas d’égalité juridique individuelle</a:t>
            </a:r>
          </a:p>
          <a:p>
            <a:r>
              <a:rPr lang="fr-FR" sz="1700" dirty="0"/>
              <a:t>En revanche, toutes les fonctions administratives</a:t>
            </a:r>
          </a:p>
          <a:p>
            <a:r>
              <a:rPr lang="fr-FR" sz="1700" dirty="0"/>
              <a:t>Sont ouvertes aux non-musulmans</a:t>
            </a:r>
          </a:p>
          <a:p>
            <a:endParaRPr lang="fr-FR" sz="1700" dirty="0"/>
          </a:p>
          <a:p>
            <a:r>
              <a:rPr lang="fr-FR" sz="1700" dirty="0"/>
              <a:t>NB : L’Empire ottoman a-t-il agi trop tard ?</a:t>
            </a:r>
          </a:p>
          <a:p>
            <a:r>
              <a:rPr lang="fr-FR" sz="1700" dirty="0"/>
              <a:t>A la même époque, les juifs européens ne sont pas partout émancipés ; Et dans l’Europe coloniale naissante</a:t>
            </a:r>
          </a:p>
          <a:p>
            <a:r>
              <a:rPr lang="fr-FR" sz="1700" dirty="0"/>
              <a:t>Les colonisés sont considérés comme des sujets</a:t>
            </a:r>
          </a:p>
          <a:p>
            <a:endParaRPr lang="fr-FR" sz="1700" dirty="0"/>
          </a:p>
          <a:p>
            <a:r>
              <a:rPr lang="fr-FR" sz="1700" dirty="0"/>
              <a:t>*1829-58 : Question d’Orient et Grand Jeu ; Bilan…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E176357-493C-144E-1660-0CDDB6D8B924}"/>
              </a:ext>
            </a:extLst>
          </p:cNvPr>
          <p:cNvSpPr/>
          <p:nvPr/>
        </p:nvSpPr>
        <p:spPr>
          <a:xfrm>
            <a:off x="6096000" y="137411"/>
            <a:ext cx="6001620" cy="34918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i="1" dirty="0">
                <a:solidFill>
                  <a:srgbClr val="FF0000"/>
                </a:solidFill>
              </a:rPr>
              <a:t>La Porte institutionnalise le système des millets</a:t>
            </a:r>
          </a:p>
          <a:p>
            <a:endParaRPr lang="fr-FR" sz="1700" i="1" dirty="0">
              <a:solidFill>
                <a:srgbClr val="FF0000"/>
              </a:solidFill>
            </a:endParaRPr>
          </a:p>
          <a:p>
            <a:r>
              <a:rPr lang="fr-FR" sz="1700" i="1" dirty="0">
                <a:solidFill>
                  <a:srgbClr val="FF0000"/>
                </a:solidFill>
              </a:rPr>
              <a:t>Plus aucune discrimination sur une base religieuse</a:t>
            </a:r>
          </a:p>
          <a:p>
            <a:r>
              <a:rPr lang="fr-FR" sz="1700" i="1" dirty="0">
                <a:solidFill>
                  <a:srgbClr val="FF0000"/>
                </a:solidFill>
              </a:rPr>
              <a:t>Chaque confession non-musulmane se dote d’une constitution avec un chef religieux et un conseil élu</a:t>
            </a:r>
          </a:p>
          <a:p>
            <a:endParaRPr lang="fr-FR" sz="1700" i="1" dirty="0">
              <a:solidFill>
                <a:srgbClr val="FF0000"/>
              </a:solidFill>
            </a:endParaRPr>
          </a:p>
          <a:p>
            <a:r>
              <a:rPr lang="fr-FR" sz="1700" i="1" dirty="0">
                <a:solidFill>
                  <a:srgbClr val="FF0000"/>
                </a:solidFill>
              </a:rPr>
              <a:t>Libre gestion de ses affaires internes et le principe de la personnalité des lois en matière de statut personnel (droit de la famille et des successions) est réaffirmé</a:t>
            </a:r>
          </a:p>
          <a:p>
            <a:endParaRPr lang="fr-FR" sz="1700" i="1" dirty="0">
              <a:solidFill>
                <a:srgbClr val="FF0000"/>
              </a:solidFill>
            </a:endParaRPr>
          </a:p>
          <a:p>
            <a:r>
              <a:rPr lang="fr-FR" sz="1700" i="1" dirty="0">
                <a:solidFill>
                  <a:srgbClr val="FF0000"/>
                </a:solidFill>
              </a:rPr>
              <a:t>NB : Une évolution se dessine par ailleurs</a:t>
            </a:r>
          </a:p>
          <a:p>
            <a:r>
              <a:rPr lang="fr-FR" sz="1700" i="1" dirty="0">
                <a:solidFill>
                  <a:srgbClr val="FF0000"/>
                </a:solidFill>
              </a:rPr>
              <a:t>Les hiérarchies religieuses perdent de l’influence au profit de ces structures plus </a:t>
            </a:r>
            <a:r>
              <a:rPr lang="fr-FR" sz="1700" dirty="0">
                <a:solidFill>
                  <a:srgbClr val="FF0000"/>
                </a:solidFill>
              </a:rPr>
              <a:t>laïques</a:t>
            </a:r>
          </a:p>
        </p:txBody>
      </p:sp>
    </p:spTree>
    <p:extLst>
      <p:ext uri="{BB962C8B-B14F-4D97-AF65-F5344CB8AC3E}">
        <p14:creationId xmlns:p14="http://schemas.microsoft.com/office/powerpoint/2010/main" val="1556088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B6DCA-F951-AB39-7AEF-2F914E0B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7C3E0D-F0F0-731B-E4B2-9B6189F2A8C7}"/>
              </a:ext>
            </a:extLst>
          </p:cNvPr>
          <p:cNvSpPr/>
          <p:nvPr/>
        </p:nvSpPr>
        <p:spPr>
          <a:xfrm>
            <a:off x="82018" y="110609"/>
            <a:ext cx="4817421" cy="6324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Après leur échec dans les Balkans, les Russes réorientent leurs ambitions vers le Caucase et l’Asie centrale </a:t>
            </a:r>
          </a:p>
          <a:p>
            <a:endParaRPr lang="fr-FR" sz="1700" dirty="0"/>
          </a:p>
          <a:p>
            <a:r>
              <a:rPr lang="fr-FR" sz="1700" dirty="0"/>
              <a:t>*1856 : La Question d’Orient…</a:t>
            </a:r>
          </a:p>
          <a:p>
            <a:endParaRPr lang="fr-FR" sz="1700" dirty="0"/>
          </a:p>
          <a:p>
            <a:r>
              <a:rPr lang="fr-FR" sz="1700" dirty="0"/>
              <a:t>*1829-41 : Montée des tensions entre GB et Russie</a:t>
            </a:r>
          </a:p>
          <a:p>
            <a:endParaRPr lang="fr-FR" sz="1700" dirty="0"/>
          </a:p>
          <a:p>
            <a:r>
              <a:rPr lang="fr-FR" sz="1700" dirty="0"/>
              <a:t>*1841 : Fin de la guerre turco-égyptienne</a:t>
            </a:r>
          </a:p>
          <a:p>
            <a:r>
              <a:rPr lang="fr-FR" sz="1700" dirty="0"/>
              <a:t>L’Empire ottoman, </a:t>
            </a:r>
            <a:r>
              <a:rPr lang="fr-FR" sz="1700" u="sng" dirty="0"/>
              <a:t>sous protectorat britannique</a:t>
            </a:r>
            <a:endParaRPr lang="fr-FR" sz="1700" dirty="0"/>
          </a:p>
          <a:p>
            <a:r>
              <a:rPr lang="fr-FR" sz="1700" dirty="0"/>
              <a:t>*1856 : Pour l’Empire ottoman, quatre constats…</a:t>
            </a:r>
          </a:p>
          <a:p>
            <a:endParaRPr lang="fr-FR" sz="1700" dirty="0"/>
          </a:p>
          <a:p>
            <a:r>
              <a:rPr lang="fr-FR" sz="1700" dirty="0"/>
              <a:t>a) La menace russe est provisoirement rejetée</a:t>
            </a:r>
          </a:p>
          <a:p>
            <a:endParaRPr lang="fr-FR" sz="1700" dirty="0"/>
          </a:p>
          <a:p>
            <a:r>
              <a:rPr lang="fr-FR" sz="1700" dirty="0"/>
              <a:t>b) En revanche, un démantèlement en marche…</a:t>
            </a:r>
          </a:p>
          <a:p>
            <a:r>
              <a:rPr lang="fr-FR" sz="1700" dirty="0"/>
              <a:t>*Egypte quasi-indépendante</a:t>
            </a:r>
          </a:p>
          <a:p>
            <a:r>
              <a:rPr lang="fr-FR" sz="1700" dirty="0"/>
              <a:t>*Dans les Balkans, Grèce indépendante</a:t>
            </a:r>
          </a:p>
          <a:p>
            <a:r>
              <a:rPr lang="fr-FR" sz="1700" dirty="0"/>
              <a:t>Et Serbie, Valachie et Moldavie autonomes</a:t>
            </a:r>
          </a:p>
          <a:p>
            <a:r>
              <a:rPr lang="fr-FR" sz="1700" dirty="0"/>
              <a:t>Attendent leurs indépendances entières (1859-66)</a:t>
            </a:r>
          </a:p>
          <a:p>
            <a:endParaRPr lang="fr-FR" sz="1700" dirty="0"/>
          </a:p>
          <a:p>
            <a:r>
              <a:rPr lang="fr-FR" sz="1700" dirty="0"/>
              <a:t>*En Roumélie restée ottomane…</a:t>
            </a:r>
          </a:p>
          <a:p>
            <a:r>
              <a:rPr lang="fr-FR" sz="1700" dirty="0"/>
              <a:t>Bulgarie, Albanie et Bosnie, sous le joug ottoman Aspirent elles-aussi à retrouver leur liberté (1875) </a:t>
            </a:r>
          </a:p>
          <a:p>
            <a:r>
              <a:rPr lang="fr-FR" sz="1700" dirty="0"/>
              <a:t>*Tout comme au Maghreb, Tunis (1861)</a:t>
            </a:r>
          </a:p>
        </p:txBody>
      </p:sp>
      <p:pic>
        <p:nvPicPr>
          <p:cNvPr id="1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1895211-8863-34FB-55C1-6F1017D83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92C8511-7797-006C-1F84-B7E9B856330D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37DEAF0-933F-07BF-4963-4ACB20B0FFA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8F58366-482E-3132-962B-FE4F41F3CCFB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0DD100E-7578-AE25-10A5-0A0C88191389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0CAEE3-6BE9-9ECF-B636-706132EDAFE7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56F4466-9887-F2F3-3BDE-8E0FF2AA2AB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50D82E7-9041-3267-7851-197A6BA529BA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84B38E8-E649-F6FB-0017-B413A030CCB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2484734-B654-01B4-BF2F-C8918B1C396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098915B-A85B-0E5C-EDC1-774F76BFC0A0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F3E9E87-EB8B-160D-9D73-3692665318E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ECC30AD-187D-7E88-AE7E-DAB8CE997B80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EC3304D-C0BF-7836-5DCB-CB4A7D370A28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8746CF1-DD58-02D7-B44E-88EA3144B45F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6A74F726-15A5-130A-ABF3-8AA672B9D0DD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6ABD3E96-1551-A208-D7BF-101A3272EEA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E1266504-0A23-488C-8FDC-D1486866BAC5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F0DFEC9B-6C48-F911-86E6-A9A3742BDEE6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55AEC27E-27DA-20EA-0018-F3C7B0180930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198C533F-952E-3FEC-69CC-DDAF3D28BEB2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52D3EC74-66A6-35E6-EDF1-C6F167CDC81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49F2EA23-DCEB-F248-695B-3A7A48281895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B61362CE-F5E8-0CDB-12C7-0408AF5B2737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91CA23A-F38D-5BA8-B5D6-B376AFDC776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8BFB2AAF-82D5-1FC2-74C1-3F0561FFFEAA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1B16AEDB-7EC0-5412-14F3-32D6FBC67C3E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A6FB05E-F464-95D0-1A1B-92F387664668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3F6E5E89-2634-D93E-134F-834EA6EAA0E9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5C023CBC-D3B4-448E-0AC5-3FAEA2FCC1C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2A24BB70-00F5-404C-05EB-03E99AEE1968}"/>
              </a:ext>
            </a:extLst>
          </p:cNvPr>
          <p:cNvCxnSpPr>
            <a:cxnSpLocks/>
            <a:endCxn id="9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AD692917-2C59-E01B-1BF8-9EBBDD82A0F3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7B08A4FE-F7F2-D0D3-57B7-4C234063CD70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3444797-B208-4727-14EA-B9AA9D353AFF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8B9B42D3-0AC7-B036-2E29-99BC8742186C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B5E317F-ED33-7A05-96E7-7CF235EB1EB2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FA3EDFAB-3F20-4E91-8167-19F8F0F19540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651DC72-8766-419A-00A7-E22FC3AB1EE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1E5DB260-5AD4-54C8-852E-43348CFF4C91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D051CEE6-F765-A8C9-9D20-7D1C2385BD07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CCF7E848-B543-E49B-30E6-5BE7F62DEC9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E1947A13-CFF1-1D53-B49C-5BC624D551DF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39D32311-889B-2CFF-4833-F4289221B28B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C499C103-0917-10BB-6F56-DC128903E820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27D4ADB-4EA0-2D20-0749-F711DF40E091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D9C3E118-05F1-1F4A-582D-A608B3855A37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DA099D3-92D3-78ED-5707-198C9BA0DCC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FE80AA2-9783-963E-99A3-77BA95A2C7D0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21DEE2B2-BD3F-CBCA-92CB-4C6A645976D0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FB295F83-D616-6F0F-6B00-B0438146FDF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12EEF179-ABE8-450A-40A0-EBA2CB16A8B5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A1EB4B80-24F0-81D9-B05E-F7B140B0EF1B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60E7CE65-1ED8-F4B5-5141-1822A2E7A6FE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619D1522-3304-DB62-A921-815A112E3986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FF071A9F-B918-498F-3166-6514E4623EF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96A4A0BE-F6E5-832D-2788-D059A6EA6E65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ACE3709-67A2-D4B2-A86E-14F9072B7FD4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97E00D96-C53C-4C15-EDCF-7FE42AFE402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347970FC-C5CF-15F2-F6CF-E1260F7B7796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9F63CA6D-F24E-1C9A-68B7-F670CCDD395C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AE922B82-E7E6-3AE2-1E9F-15BA44D0986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70F3179A-2325-0FB6-5F8D-937E22EED54D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B58BBD98-29DE-1B90-4B0D-9497B1A30B51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06722863-D6DE-0F3F-488B-FDA675529C30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5537B8A0-6C29-7608-A78B-2F16D13C3E69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F1B758B6-F8BD-1830-6B2B-44B85F596911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443AD778-475F-B43F-BA88-18A512FF99BA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37004A20-ACFA-BC99-E9E9-A79A658BAB9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45AF314D-356C-DCBA-CF9C-3DFAEE833F37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06135DD8-CFFE-2994-ADFD-53F700B90E2A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CAC13EE8-6945-386E-696D-B5129A542E01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49879CC5-71F1-E86F-CFAE-21387982F06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6BA6094-8ED6-891C-0079-A4CA05ED7F13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1AEC401-D936-3BC7-32CC-7CA491C7ABE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9C1EA9D4-2474-7DD5-626C-4B989708712C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6390ECA-1504-4E0D-184B-1B9D43A3FC53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133AD4D-B9B5-BF40-C5F0-4504D7B87B01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F8EF191-968F-CD9C-894C-A97CBB1E6040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31748B7-D5E5-94B8-ED20-AFB2F752C3EF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B5D88DD-CD03-6955-44F2-AF199AC1BBCE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B515F733-043C-3569-AA6B-71D9384EAAB7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9EF68F50-21B3-C83E-F5DA-D0049EAFE18A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AAE938B1-8364-6913-AAEE-E1B9B7E5BDA0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7393C3E3-7B04-4ED7-136B-D0B72D664DA6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1733FCF9-7187-1EC7-D9FE-719A830B61D7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B2D28F1A-DF8C-F0AB-3514-B11F3B8B6D1B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43B354C-EBA2-170A-9575-E1BA81B13A26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83C1CA43-FC2A-EDA7-4DED-C78E880F3BFC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FD800845-3F76-C982-063F-4AF5B2F927F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70D45DF5-D0FB-96FC-E7CA-A205F64D993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E7CC9966-5FE5-A215-F991-51977784E566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23301D4E-509B-DA49-5AFC-435003BE4762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EF9D24A7-821C-2AD6-B715-145A42435830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CC0615A8-ACC5-1930-05B0-7030F98B2FB1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28E458BA-FF87-A028-C2C6-6E8A6603F959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F4667F12-3C1D-1C56-8341-0325B82FE7CA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5FBF87EC-2C7E-5A47-FAFA-72735F0D5812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42226B21-3C92-C0E1-1D2E-17D31CFA575C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2B9899DF-24B6-4FBB-3228-7106412C8897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9AE8A100-7F89-9625-5EE7-7AB921F0117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AE52650B-3596-723F-DE43-E3E8EA41E608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4F6C1D72-70BE-00E3-F99B-5FD832A0C3DD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D21983DE-41AB-6F49-E1F5-5A40AE9A6A22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91459802-1736-019E-10DC-D4A05CE6401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719E390-5C6B-2442-5836-263D34C7AB6D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CAD5D3EE-2164-0719-C31B-8247359F23B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4815277-7938-2994-4E10-114B24CE0643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DB60843C-D8C1-C3D2-0BE7-3CB8AE8155CC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8B0F16B-C066-6DB9-2852-FFA3223969B8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60D33AA6-69E6-3DD1-DD61-B346C402AE59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A999F62-4FA0-A097-0510-91C38AAC250C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2C982E20-1310-F98A-70B3-AF60DBC3892A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EE40A83-FEF7-3A93-9E58-91203B1999DD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3E2E4817-05DF-41D6-0175-681BB7DCAE4C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292E1DBA-6838-0B4F-EB7C-C1F82C76E31B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35" name="Rectangle 1">
            <a:extLst>
              <a:ext uri="{FF2B5EF4-FFF2-40B4-BE49-F238E27FC236}">
                <a16:creationId xmlns:a16="http://schemas.microsoft.com/office/drawing/2014/main" id="{BA50E118-419D-774C-0911-9946D7FC2FCC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291B42-F741-EE32-4D0F-258D2C7873EB}"/>
              </a:ext>
            </a:extLst>
          </p:cNvPr>
          <p:cNvSpPr/>
          <p:nvPr/>
        </p:nvSpPr>
        <p:spPr>
          <a:xfrm>
            <a:off x="5235204" y="5080741"/>
            <a:ext cx="4817421" cy="14003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*Conclusion, de futurs reculs de l’Empire ottoman</a:t>
            </a:r>
          </a:p>
          <a:p>
            <a:r>
              <a:rPr lang="fr-FR" sz="1700" dirty="0"/>
              <a:t>Dont la fin à terme est enclenchée</a:t>
            </a:r>
          </a:p>
          <a:p>
            <a:endParaRPr lang="fr-FR" sz="1700" dirty="0"/>
          </a:p>
          <a:p>
            <a:r>
              <a:rPr lang="fr-FR" sz="1700" dirty="0"/>
              <a:t>*Toutefois, en 1856</a:t>
            </a:r>
          </a:p>
          <a:p>
            <a:r>
              <a:rPr lang="fr-FR" sz="1700" dirty="0"/>
              <a:t>*</a:t>
            </a:r>
            <a:r>
              <a:rPr lang="fr-FR" sz="1700" u="sng" dirty="0"/>
              <a:t>Fin provisoire de la Question d’Orient</a:t>
            </a:r>
            <a:r>
              <a:rPr lang="fr-FR" sz="1700" dirty="0"/>
              <a:t> ; </a:t>
            </a:r>
            <a:r>
              <a:rPr lang="fr-FR" sz="1700" u="sng" dirty="0"/>
              <a:t>A revoir</a:t>
            </a:r>
            <a:r>
              <a:rPr lang="fr-FR" sz="17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96603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F2F1E-2623-5F22-5ADC-8CF71B6C5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7380FE-EDB2-9308-94C2-BD4D2B941941}"/>
              </a:ext>
            </a:extLst>
          </p:cNvPr>
          <p:cNvSpPr/>
          <p:nvPr/>
        </p:nvSpPr>
        <p:spPr>
          <a:xfrm>
            <a:off x="82018" y="110609"/>
            <a:ext cx="4817421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*1858 : </a:t>
            </a:r>
            <a:r>
              <a:rPr lang="fr-FR" sz="1700" u="sng" dirty="0"/>
              <a:t>En Asie, reprise du Grand Jeu…</a:t>
            </a:r>
          </a:p>
          <a:p>
            <a:endParaRPr lang="fr-FR" sz="1700" dirty="0"/>
          </a:p>
          <a:p>
            <a:r>
              <a:rPr lang="fr-FR" sz="1700" dirty="0"/>
              <a:t>*1842 : En Afghanistan, après leur désastreuse défaite, les Britanniques obtiennent</a:t>
            </a:r>
          </a:p>
          <a:p>
            <a:r>
              <a:rPr lang="fr-FR" sz="1700" dirty="0"/>
              <a:t>De </a:t>
            </a:r>
            <a:r>
              <a:rPr lang="fr-FR" sz="1700" dirty="0" err="1"/>
              <a:t>Dost</a:t>
            </a:r>
            <a:r>
              <a:rPr lang="fr-FR" sz="1700" dirty="0"/>
              <a:t> Muhammad la neutralité afghane</a:t>
            </a:r>
          </a:p>
          <a:p>
            <a:endParaRPr lang="fr-FR" sz="1700" dirty="0"/>
          </a:p>
          <a:p>
            <a:r>
              <a:rPr lang="fr-FR" sz="1700" dirty="0"/>
              <a:t>*Conséquence majeure…</a:t>
            </a:r>
          </a:p>
          <a:p>
            <a:r>
              <a:rPr lang="fr-FR" sz="1700" dirty="0"/>
              <a:t>1842 : Une période de détente </a:t>
            </a:r>
          </a:p>
          <a:p>
            <a:endParaRPr lang="fr-FR" sz="1700" dirty="0"/>
          </a:p>
          <a:p>
            <a:r>
              <a:rPr lang="fr-FR" sz="1700" dirty="0"/>
              <a:t>NB : 1841 : Paix </a:t>
            </a:r>
            <a:r>
              <a:rPr lang="fr-FR" sz="1700" dirty="0" err="1"/>
              <a:t>anglo</a:t>
            </a:r>
            <a:r>
              <a:rPr lang="fr-FR" sz="1700" dirty="0"/>
              <a:t>-persane</a:t>
            </a:r>
          </a:p>
          <a:p>
            <a:r>
              <a:rPr lang="fr-FR" sz="1700" dirty="0"/>
              <a:t>Les Russes servant de médiateurs</a:t>
            </a:r>
          </a:p>
          <a:p>
            <a:r>
              <a:rPr lang="fr-FR" sz="1700" dirty="0"/>
              <a:t>NB : 1847 : Traité d’Erzeroum Russie-GB</a:t>
            </a:r>
          </a:p>
          <a:p>
            <a:r>
              <a:rPr lang="fr-FR" sz="1700" dirty="0"/>
              <a:t>L’Empire ottoman, souverain des deux rives mésopotamiennes du </a:t>
            </a:r>
            <a:r>
              <a:rPr lang="fr-FR" sz="1700" dirty="0" err="1"/>
              <a:t>Chatt</a:t>
            </a:r>
            <a:r>
              <a:rPr lang="fr-FR" sz="1700" dirty="0"/>
              <a:t> al-Arab ; Mais…</a:t>
            </a:r>
          </a:p>
          <a:p>
            <a:endParaRPr lang="fr-FR" sz="1700" dirty="0"/>
          </a:p>
          <a:p>
            <a:r>
              <a:rPr lang="fr-FR" sz="1700" dirty="0"/>
              <a:t>*1853-56 : La guerre de Crimée</a:t>
            </a:r>
          </a:p>
          <a:p>
            <a:r>
              <a:rPr lang="fr-FR" sz="1700" dirty="0"/>
              <a:t>La Russie redevient l’épouvantail majeur</a:t>
            </a:r>
          </a:p>
          <a:p>
            <a:r>
              <a:rPr lang="fr-FR" sz="1700" dirty="0"/>
              <a:t>En Europe, la guerre met fin à la Sainte Alliance</a:t>
            </a:r>
          </a:p>
          <a:p>
            <a:r>
              <a:rPr lang="fr-FR" sz="1700" dirty="0"/>
              <a:t>En Asie, le Grand Jeu est relancé</a:t>
            </a:r>
          </a:p>
          <a:p>
            <a:r>
              <a:rPr lang="fr-FR" sz="1700" dirty="0"/>
              <a:t>Et il va atteindre son apogée</a:t>
            </a:r>
          </a:p>
          <a:p>
            <a:endParaRPr lang="fr-FR" sz="1700" dirty="0"/>
          </a:p>
          <a:p>
            <a:r>
              <a:rPr lang="fr-FR" sz="1700" dirty="0"/>
              <a:t>*Toutefois, dans les deux camps</a:t>
            </a:r>
          </a:p>
          <a:p>
            <a:r>
              <a:rPr lang="fr-FR" sz="1700" i="1" dirty="0"/>
              <a:t>Faucons</a:t>
            </a:r>
            <a:r>
              <a:rPr lang="fr-FR" sz="1700" dirty="0"/>
              <a:t> et </a:t>
            </a:r>
            <a:r>
              <a:rPr lang="fr-FR" sz="1700" i="1" dirty="0"/>
              <a:t>colombes</a:t>
            </a:r>
            <a:r>
              <a:rPr lang="fr-FR" sz="1700" dirty="0"/>
              <a:t> s’affrontent…</a:t>
            </a:r>
          </a:p>
        </p:txBody>
      </p:sp>
      <p:pic>
        <p:nvPicPr>
          <p:cNvPr id="1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04721C2E-553C-A50B-D7CC-4565687E6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A92DA798-974A-4BC1-4D39-BA05A743E67E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8EB1DF6-E234-A36A-919E-98BA515D131D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1DA102C-934C-934D-1ECD-576CBE2C302A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0FADE4F-FC75-E398-3356-A0BE6919F2CF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9C6F5EC-616B-8AAD-5205-4AB1464EBC9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79F9598-4438-584F-7407-3E53F929AD11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2CC2CA4-2E20-0DE4-BBB8-73447768068B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354CEF4-045F-8EF1-ABDE-B98FB342F28B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1FA0824-C24B-F413-EB5C-189D07D7FCDA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AAC6F77-E99C-9989-D5DD-77E02AED2CCF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E13CF9F-C06B-58EA-A848-BDB35F11A14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CD7D052-90AF-6594-54BD-35C7D88E18F5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A9CA323-A752-5725-0741-5A4D63BA191A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276B7A01-64FC-DF6F-24A1-7CE01C7A6680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0AAE1DD0-9A5D-18CA-C2B9-7D3D1CE93A6E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6AF597F-0CB3-5AAC-BDAA-639E6799D593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233FE03-146F-CE07-EB8F-C0E67DB1149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073F7B41-6A3D-275D-C8E4-BE674F1B0FCC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2748FE4E-1958-C50A-5685-AA6204C517D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EED4609E-646B-6953-5E8E-D0276883D752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F0876B7B-FE25-6A14-F51C-9FEEEED4AA1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DB11541E-219F-7ACD-D49B-DAB01596E3E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40761546-EF0B-E36B-3FCB-F12E2EBA5770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17D1960-58A3-5306-B6E1-0334C5A3AAE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EE8347C6-2734-C7BE-E9B2-DCCDFF149537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95C9DF72-ECB3-C9E9-5B34-EE3B89D81D85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BB1716C-3774-3F0F-B5C4-C3ACCF894CDA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FD5EF9A3-CA60-86BB-EACA-FA31417C5112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F93B8BB4-D9BF-6E80-F580-E8D2DC82C35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61998147-D11B-FA8C-378E-6618EFF1392F}"/>
              </a:ext>
            </a:extLst>
          </p:cNvPr>
          <p:cNvCxnSpPr>
            <a:cxnSpLocks/>
            <a:endCxn id="9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9806C321-24C8-D78E-C183-528FB9CFD35B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D2F727DE-1085-43A7-5EBC-0F30CB942274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65829C70-5A64-DEB8-5E9C-87531BAEADDA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14F8310E-0633-74D3-0AFA-AE30B02AE8DA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A1A6CB89-E7C8-10B2-1280-21E3591ACFCD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1D9D0234-8AF2-131C-32C1-7FC23F4C8B1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6B62B08-9486-6281-FC80-278A1EAA14FA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065D2C90-BDE6-58E3-330C-14F4CFAA8CA4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8A2D9241-76A6-E642-927F-BC41CF21BE4B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ACEA9B29-4CE2-3086-3E8D-FCD8D434447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5E280FCB-AF5E-7218-35F6-C812A589747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D399E579-C7C8-5295-1C69-42186C184211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9053D38-ECE0-5055-A5A6-5275C6F74F5C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CDB2E76-C295-4239-666B-C5A2DF9444B4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A2A90436-4296-60AF-7A73-59458BD882C9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91D77E7-C5F4-0F71-4040-6E9712DCD581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069B462-1030-B622-EF4E-5125CA5A1FAA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D8FCB546-92E0-31FD-9EEE-9A1D03C0F2AC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E0167051-24DC-CFA4-F33B-648359EBB3D1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F208073D-0D01-8A2F-0733-F61FEEF24C86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38307E5C-6CF6-27D3-3E55-E962EDC083A1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5D1FC26A-1BA8-C96E-BE6E-EF16B9B8CF3D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FF4438CE-AD1D-E845-FD2C-FD382B36A87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4164C59C-10ED-DF64-78FC-D1457CF7F8B5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922FA2F6-D1E5-7338-99D8-2B3E94F81AFE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0CF4A48E-9DB7-540C-B760-175EBDC34E1A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10E51355-4808-C79F-F9C7-40045AA94807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63998A0D-B736-290F-71AD-461B5DA9C14A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0B8EF170-43F2-BE4E-DF16-2084AF0E8AA1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16E9C31D-0361-21B6-25EB-FA6B3AC8BA2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65FE2765-C77D-C855-27CA-974EF11AAE38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521CEB76-7C8D-5DB2-6173-DF8C79629979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1B39126B-3A75-AF77-D9FD-ECCA128B5942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7D722E9A-BAD2-DCFD-2473-C53541566AD0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7294B205-494B-E9F8-C035-AB7C10AACDC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312CC427-CB2D-BF39-DE93-7305A5BADCCF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6C8BD8B5-0C11-7835-6A45-6A46AF8C8D0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7E74F2EB-B169-B750-96DB-88A1B1F9F355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95A3498F-78DB-99DB-4669-76DADCAB94CA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346A533C-0AB3-B2AD-9394-38B8A0D565F1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7AB4DE12-2A03-9B86-E6B4-4E22D2DDD763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F0BB315-4CC4-A0FD-AC12-AD5DAC23F114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3FDA01B-DCD3-1287-388E-E65AEAF66CB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9E2CD97E-7C43-B101-FAF9-080B7A4D3C4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2274804-8743-A14A-9DBE-CAF76D5F2C5E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AF448A51-E8A4-4F30-2710-D120E4169CD8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DE8D26CF-B825-DCB3-80FF-BD96C28AE210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D3B86521-A5FE-E214-2311-FBD4D9A878C7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6EEC6C88-04ED-D951-820F-E692AD797C4C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82430072-BBCA-A072-0B8D-78CDB4666009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F2F28CAB-A1FA-35D3-3E36-5C72F2F5188D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A323B6DA-155A-7EC1-D5DB-ED17DCF2EC9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BF4A3596-5388-170F-B624-F94D82B16FD1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563958EF-8CBE-132D-2A2B-0C27C7713310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1E4140B9-1188-4244-95D8-DE4DF4945B4A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4E4FF5B7-EA3C-5F50-25F6-30BB405DB5E7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3F162605-FA22-3F68-E226-F021A03DB383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A51C2746-53BC-21D9-7E1A-22BECB281223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9B7DBB39-E80F-A3EC-D59D-48A30B5D3416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F60DED16-55C2-A001-FBBD-EE536215474D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A9E81C06-CD69-54E6-423C-7C5F9E1E9F4E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5C873740-2594-F517-BACF-EFA3A0A5293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948BB145-552B-2440-A91E-6681458D9E3B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1A31B12-E309-46B9-5B4E-14080A503C68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330B68C4-20E1-1F16-09A0-05EC1D815602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00574460-9EE1-2084-6A81-51BAD7947A08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8A08AF6C-7341-7E53-40E9-AE32E98A1D9F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2F15BE87-A2F3-CF9A-2AAE-EB5524123425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E6537295-D0E2-543A-748F-08F2C7CE4190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9B10B0A5-6DD9-BBC0-E4FF-C2167A35B59E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3973C4BB-C431-C8A1-82B5-CEA74FDF6BE7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562D5BC1-990C-48F8-C583-25209215C3EB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22D866FC-5C19-41C8-07EC-7DFF60C554B7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405774A-517D-2C7F-0546-7545AA3D96E7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A814F702-362B-79CA-7746-6E884ECECAA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D2BBB4E1-69A8-1D19-2BCC-02AADD632BC4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6A689EC0-286F-8E29-20DB-A583FCA2F62D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45B82D2-DC32-3B44-C67F-0852FD09612A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27D5ED72-DC14-604D-C83D-FECB1071A9F6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6B12E99F-9644-52E5-9A59-538CEF9AF364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546F6F33-2E5F-0C0C-3F5D-66BEE64637DA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4600629-4836-AC75-38BC-512EBCB48842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5FB577B3-7881-B0FE-1C1E-575C41DBAA5F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3945B83C-56F9-8313-80EF-E537EEBD09E0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35" name="Rectangle 1">
            <a:extLst>
              <a:ext uri="{FF2B5EF4-FFF2-40B4-BE49-F238E27FC236}">
                <a16:creationId xmlns:a16="http://schemas.microsoft.com/office/drawing/2014/main" id="{C09EB436-B145-CE52-8C60-5FED25FD4305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59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1006E-4CA8-72A3-37F8-6E34B059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E78F663-DDD6-E2FA-EB1B-7DCA8750C801}"/>
              </a:ext>
            </a:extLst>
          </p:cNvPr>
          <p:cNvSpPr/>
          <p:nvPr/>
        </p:nvSpPr>
        <p:spPr>
          <a:xfrm>
            <a:off x="71120" y="177479"/>
            <a:ext cx="4817858" cy="230687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1800-1907 : Le Grand Jeu russo-britannique</a:t>
            </a:r>
          </a:p>
          <a:p>
            <a:pPr>
              <a:lnSpc>
                <a:spcPct val="100000"/>
              </a:lnSpc>
            </a:pPr>
            <a:endParaRPr lang="fr-FR" altLang="fr-FR" b="1" dirty="0">
              <a:cs typeface="Arial" panose="020B0604020202020204" pitchFamily="34" charset="0"/>
            </a:endParaRPr>
          </a:p>
          <a:p>
            <a:r>
              <a:rPr lang="fr-FR" b="1" dirty="0"/>
              <a:t>1792-1815 : Les guerres révolutionnaires, puis napoléoniennes : les nombreux revirements entre France, Russie et Grande-Bretagne, ont des répercussions en Orient, Empire ottoman et Perse ; Naissance de la Question d’Orient et 1</a:t>
            </a:r>
            <a:r>
              <a:rPr lang="fr-FR" b="1" baseline="30000" dirty="0"/>
              <a:t>ères</a:t>
            </a:r>
            <a:r>
              <a:rPr lang="fr-FR" b="1" dirty="0"/>
              <a:t> escarmouches du Grand Jeu</a:t>
            </a:r>
          </a:p>
        </p:txBody>
      </p:sp>
      <p:pic>
        <p:nvPicPr>
          <p:cNvPr id="3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366B344-1CFB-336D-42DC-DBF3E6576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35E6D6F-9193-77D3-012D-F711842D074E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324878F-0AB0-9AAD-5864-44C209665DB0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B24F015-E37D-4050-9DC1-37D1F562D7D3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80EE3B0-F8E4-F65B-063B-DDAAA96F5BBE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9EEB554-31F1-CA38-274B-C2E5068DD60B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700AD32-E459-753C-FBD4-A4EF12AA5B83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1DE40B4-EF07-0512-B028-E03B9B52C85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C718C22-A2B7-059B-6384-97E3859F4F86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E631795-468C-C5DF-2261-29898B146C53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F0158C0-87AC-D08D-8C41-5F391A200E52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F180D99-D583-C30B-9608-21D7F785BD84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DCC915B-EF39-347E-732D-E8671F687483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F1E4F00-CC50-9537-16B1-81F46F7CEF1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006E91C-56C0-74F5-20FC-5BE0E8716DFD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933F60B-6B4E-E09D-FC4C-6AF87C996E4E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D81E73A-0EAF-4934-524A-539C3166BAE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AA389E3-BBF1-2254-C71A-FB91A50A80FF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1BE691E-5058-7477-540D-41E34558032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86011C7-490E-00D0-7DD7-7D37D27D77D2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4D8C691-4F9C-C8E5-6DB2-01F4CBCD1E31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06E8804-B384-D2A4-1392-9D5B2BAE521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C0351EB8-1200-503B-DDCB-1C9CEB2CE44A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61326C5B-9086-987F-E3D8-D58058C5C8DA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B6277A9-8FF9-50AC-0966-012BB5093DF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23D3014-D44C-C71B-4828-B3CCDED5A57D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126F37F-4953-26A4-64A5-BB5370DC18D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A7E0D9F0-1309-FE72-1703-EDA376FE686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1701C07A-25B7-C590-0261-E4AECE235084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48665846-B105-D311-A3F5-BA0DB73ED494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19082702-3781-D9D7-AABA-72952C0B7F38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51AC980-C061-DC5B-F46E-5EB87361C253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647AF7F-3EA9-7A83-0726-8207F55AF0DD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F663ED7D-25A6-B7BA-B3F2-92C6EF50D0CC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996F0EC-60F0-84B9-B070-F55930BAD840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C6F2CC9-0060-B1AB-1A28-A7FC8BD2880B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6929ECA-8666-A5AF-333C-AC2BEAEE3AA1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17B330F-0B0D-DF1C-477E-EDF5BD38BE72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810A21AC-7A41-FFDA-6CD0-0AD2FA6B3557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B08E3DCF-F719-26B2-9081-3621DBB9EE87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935B46E-5A8C-FDC2-6DE0-7B1DD49A1EFE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8C84BC-369F-D479-04D2-38241F0F72D3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DDBC51-B40F-E1DC-3AC8-E83DB565B999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B7370944-DA57-0EA0-52A5-A034248E4BD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28E7225-1211-5797-703F-0BF25AB9FC31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2897B09-C84A-B841-2071-720622027BD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12AE7C3-8288-95DC-E5B9-9018DFDEF55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8AABCBD9-B713-48C8-D6E3-76FE7D3C9F42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EB5E4456-27AD-1F17-3064-7C8BB534C25F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E282DA12-F2CB-B61C-CADE-CF2E0336C23A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F414AE34-EC27-67C4-5BA7-566D01671F67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8A03501E-0B0D-EE85-70D7-8938154D4D03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DF00D40-A019-1E15-F352-7B79A52351A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C674DFC-5BC5-152F-0DD9-BB1B4F79AF6B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A497196-268B-0B8F-BC03-6EBB89045C6B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D53B71D-683F-82B3-A555-BBBBC1327432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0B8E978-5FD4-C85A-62A1-43D3F723AC08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EC50176-EDCA-BD10-D1A1-B193D0407CEB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A03C614F-0575-5A13-36C5-E1DD4ED901D5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Ellipse 96">
            <a:extLst>
              <a:ext uri="{FF2B5EF4-FFF2-40B4-BE49-F238E27FC236}">
                <a16:creationId xmlns:a16="http://schemas.microsoft.com/office/drawing/2014/main" id="{23A4D17F-61CC-BBAF-F6C2-A1C65CA6671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75394EB0-4EA6-03A0-E300-B069DCDDBB22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365421B0-EAC7-0C77-76C2-265815795F2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5CF4CCA6-2E4C-AEBF-979B-4D23102E70C4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3C509E32-94FE-47AE-B94E-438A049A2E2A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63504E95-C8CF-9C17-DFBD-D92F799F58BC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9D617A1-2E37-15B1-F29E-5C7D446B0EB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64F5369-9BD7-BD77-C771-81AC90B8A7D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5E4E3394-34E6-8B3F-C57D-EB6672A1223E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3D6086D-E52B-F1E7-004C-102E23ECE097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E48B9F6D-2485-E133-5617-0D8FC2A665B4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35564E80-4E7B-C24C-1683-F29928BDE67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827A24EC-52E4-B0D4-000F-CA9655CF200A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4624A000-626E-4C88-2614-CC1F6F1A7913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ED8172B-8C75-FA2A-8E1A-AD031D0D7B61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3A786362-42C6-423A-B7D6-417B2D1878FA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4E2F0D9A-6134-B9A7-AEDE-27DFB3E9584C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39A95F25-D8A9-488F-7C84-8653484BFDFE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5EEE1B4-0AFC-F685-570C-70CA92A05BC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3B040CB-6123-9E49-B3E1-F45AF317112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4FFEE24A-0603-9B43-3D2E-909D9773ED4C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33A5EA6-B7B5-6D41-229C-7657CF7C3026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CD0FA6A-CA57-53B5-1263-D34C2DDBF3B7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4FAE952-021B-3D89-A2C4-CD0E6EC90412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10F6BE3-6DCD-674C-1BE5-121DBC894805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6F46762F-A600-8AF6-FD9E-3422E6FD04CC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73D52245-470C-8EDA-1FE6-0FA36049B00E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6FC1F99-DC76-FBA5-6EFF-DBFB68B0840C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2DFB3D9-8839-6FB0-4953-0643B2358C1E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E037C1AA-36F3-B08A-681F-1372213387B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921133F-C46E-AF53-B08D-1F064B91A2CE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2FDE745-75C5-C201-0493-271DFEF0CA93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465999D9-9FCF-C9E7-29F2-1732E6BFC7E2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73866C0-C54B-46C0-71A6-E49DE134B93E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0495579-2F7F-FFE9-D79B-99FBD96E695E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496C2F6C-96C2-854B-7750-F1A7585587F8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F40DB03-0675-F5ED-3073-A20DF9B1302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E6BC90B-8648-F917-5E87-EC2C577B0BE7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312A5E8D-B682-97A4-4A57-E2D0704CCE09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7E151720-5138-8DE3-2969-BB52A0CF7ABE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03F9FF-B1B0-6756-0A8D-BD849A43129C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</p:spTree>
    <p:extLst>
      <p:ext uri="{BB962C8B-B14F-4D97-AF65-F5344CB8AC3E}">
        <p14:creationId xmlns:p14="http://schemas.microsoft.com/office/powerpoint/2010/main" val="1676070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0442-9AED-115A-323E-72D8BE159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C3DE54-271A-DA5F-4F6A-D20A4C588F78}"/>
              </a:ext>
            </a:extLst>
          </p:cNvPr>
          <p:cNvSpPr/>
          <p:nvPr/>
        </p:nvSpPr>
        <p:spPr>
          <a:xfrm>
            <a:off x="71858" y="137666"/>
            <a:ext cx="4817421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*En GB, deux approches…</a:t>
            </a:r>
          </a:p>
          <a:p>
            <a:endParaRPr lang="fr-FR" sz="1700" dirty="0"/>
          </a:p>
          <a:p>
            <a:r>
              <a:rPr lang="fr-FR" sz="1700" dirty="0"/>
              <a:t>a) Pour les </a:t>
            </a:r>
            <a:r>
              <a:rPr lang="fr-FR" sz="1700" i="1" dirty="0"/>
              <a:t>faucons</a:t>
            </a:r>
            <a:r>
              <a:rPr lang="fr-FR" sz="1700" dirty="0"/>
              <a:t> du </a:t>
            </a:r>
            <a:r>
              <a:rPr lang="fr-FR" sz="1700" i="1" dirty="0" err="1"/>
              <a:t>forward</a:t>
            </a:r>
            <a:r>
              <a:rPr lang="fr-FR" sz="1700" i="1" dirty="0"/>
              <a:t> </a:t>
            </a:r>
            <a:r>
              <a:rPr lang="fr-FR" sz="1700" i="1" dirty="0" err="1"/>
              <a:t>policy</a:t>
            </a:r>
            <a:endParaRPr lang="fr-FR" sz="1700" i="1" dirty="0"/>
          </a:p>
          <a:p>
            <a:r>
              <a:rPr lang="fr-FR" sz="1700" dirty="0"/>
              <a:t>Comme </a:t>
            </a:r>
            <a:r>
              <a:rPr lang="fr-FR" sz="1700" u="sng" dirty="0"/>
              <a:t>Henry Rawlinson</a:t>
            </a:r>
            <a:r>
              <a:rPr lang="fr-FR" sz="1700" dirty="0"/>
              <a:t>…</a:t>
            </a:r>
          </a:p>
          <a:p>
            <a:r>
              <a:rPr lang="fr-FR" sz="1700" dirty="0"/>
              <a:t>la menace russe persiste en Perse</a:t>
            </a:r>
          </a:p>
          <a:p>
            <a:endParaRPr lang="fr-FR" sz="1700" dirty="0"/>
          </a:p>
          <a:p>
            <a:r>
              <a:rPr lang="fr-FR" sz="1700" dirty="0"/>
              <a:t>*Il faut donc contrôler Kaboul plus étroitement Garder Hérat indépendante des Russes</a:t>
            </a:r>
          </a:p>
          <a:p>
            <a:r>
              <a:rPr lang="fr-FR" sz="1700" dirty="0"/>
              <a:t>Ou la donner à la Perse ; Et annexer Kandahar</a:t>
            </a:r>
          </a:p>
          <a:p>
            <a:r>
              <a:rPr lang="fr-FR" sz="1600" dirty="0"/>
              <a:t>NB : Plus au sud, conquérir le Baloutchistan ; A suivre…</a:t>
            </a:r>
          </a:p>
          <a:p>
            <a:endParaRPr lang="fr-FR" sz="1700" dirty="0"/>
          </a:p>
          <a:p>
            <a:r>
              <a:rPr lang="fr-FR" sz="1700" dirty="0"/>
              <a:t>*Pour les </a:t>
            </a:r>
            <a:r>
              <a:rPr lang="fr-FR" sz="1700" i="1" dirty="0"/>
              <a:t>colombes</a:t>
            </a:r>
            <a:r>
              <a:rPr lang="fr-FR" sz="1700" dirty="0"/>
              <a:t> du </a:t>
            </a:r>
            <a:r>
              <a:rPr lang="fr-FR" sz="1700" i="1" dirty="0" err="1"/>
              <a:t>masterly</a:t>
            </a:r>
            <a:r>
              <a:rPr lang="fr-FR" sz="1700" i="1" dirty="0"/>
              <a:t> </a:t>
            </a:r>
            <a:r>
              <a:rPr lang="fr-FR" sz="1700" i="1" dirty="0" err="1"/>
              <a:t>inactivity</a:t>
            </a:r>
            <a:endParaRPr lang="fr-FR" sz="1700" i="1" dirty="0"/>
          </a:p>
          <a:p>
            <a:r>
              <a:rPr lang="fr-FR" sz="1700" dirty="0"/>
              <a:t>Inactivité habile, comme le vice-roi </a:t>
            </a:r>
            <a:r>
              <a:rPr lang="fr-FR" sz="1700" u="sng" dirty="0"/>
              <a:t>John Lawrence</a:t>
            </a:r>
          </a:p>
          <a:p>
            <a:r>
              <a:rPr lang="fr-FR" sz="1700" dirty="0"/>
              <a:t>Celui qui choisirait un élargissement territorial</a:t>
            </a:r>
          </a:p>
          <a:p>
            <a:r>
              <a:rPr lang="fr-FR" sz="1700" dirty="0"/>
              <a:t>Serait le plus vulnérable</a:t>
            </a:r>
          </a:p>
          <a:p>
            <a:r>
              <a:rPr lang="fr-FR" sz="1700" dirty="0"/>
              <a:t>Donc, pas d’expansion ; Et au contraire…</a:t>
            </a:r>
          </a:p>
          <a:p>
            <a:endParaRPr lang="fr-FR" sz="1700" dirty="0"/>
          </a:p>
          <a:p>
            <a:r>
              <a:rPr lang="fr-FR" sz="1700" dirty="0"/>
              <a:t>*Assurer une bonne administration de l’Inde</a:t>
            </a:r>
          </a:p>
          <a:p>
            <a:r>
              <a:rPr lang="fr-FR" sz="1700" dirty="0"/>
              <a:t>*Assurer la neutralité de l’Afghanistan et ne pas l’envahir : </a:t>
            </a:r>
            <a:r>
              <a:rPr lang="fr-FR" sz="1700" i="1" dirty="0"/>
              <a:t>Pour un Afghan, que l’on s’avance en ami ou en ennemi, il n’y a guère de différence</a:t>
            </a:r>
            <a:endParaRPr lang="fr-FR" sz="1700" dirty="0"/>
          </a:p>
        </p:txBody>
      </p:sp>
      <p:pic>
        <p:nvPicPr>
          <p:cNvPr id="1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916BDF0-B5DF-AB12-3C67-3F898A8E9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8E76A0B-3CCB-BF05-231C-ECB322241EEC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D86D96-BA6B-C97F-EE24-9302ECEE8D60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004D06B-AC97-2DD1-35F9-9F6132A5A658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8E0EDF6-10DE-AA6F-CDD3-3348E38A6F3B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642BF84-D19A-7F1D-46A1-4075FCF2960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41BD07-52AD-FCA5-B5A5-FF810A686575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11E902B-1450-5A25-701C-3BD177F83697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4965DC9-6063-CF9E-C6F2-31AA61F63F7A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A7903EC-EB37-CBA0-27BE-E5D6D038A1B0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8BA656D-EEA4-B461-4808-D8618FEF6125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C0B87D5-FE8B-2456-5D66-54C9EBA7A432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879258C-B8AF-9A93-3BFD-05FD6209ACDC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CAF923C-33B0-0834-B4B3-CE5F18A707E6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C2DE003B-FE4A-52F7-2E2B-5909E931C95A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CA813BD-4D8C-EC9F-7CB9-E5866D3FA675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A027403-46BE-567F-58BC-8A77792FEE2B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872098DB-C015-062D-F9EC-4DE111BFCBFC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EE8F553C-CE98-AEAA-BDC4-AE7B27B6E74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5168868C-7A60-530C-41A5-E1312C7A1060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C561AB17-1934-FCDE-D74B-CBDAC9ABFB64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D07DCF36-76E0-FC7D-1302-F3D233F211DA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22B65306-ED17-AD8A-C95F-7B3DE71F0DA5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53BCBE2-7CB4-2F32-42BC-99ED69B943F5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233414EB-26FB-3AC6-22FE-B41AEF49E003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E7F9B0B-38AE-CE5C-5FA1-88FA70A0BC6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424C72E-FB8C-4FFE-3C8C-6EA317B5515B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C24E185C-76AC-E6B6-A5FE-40D747AD007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219AF491-73C5-6538-0E64-793D1F91ADB5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830AF611-1AFD-42E7-EF23-1AF728D2B6CF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4A713EEE-7F18-EF75-5E34-76078CB86FE4}"/>
              </a:ext>
            </a:extLst>
          </p:cNvPr>
          <p:cNvCxnSpPr>
            <a:cxnSpLocks/>
            <a:endCxn id="9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05662421-6385-17D7-AECC-5C287F72E50F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107444BD-DED8-FA13-A0B6-61B6A1A5DA7C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6751D07D-F4F9-EB50-AE41-B26D52CCC1B3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573F7678-DE37-4B8A-36C0-0E046173DA2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C0E539C3-50C8-EBF3-1E6E-F66EBF3A30B4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C779D82C-747F-02E3-E3EA-1B107618E4DA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A7AD626-B616-132F-55E8-9847135486FE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5A37366D-E9A4-F361-460C-F04023AA804D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1B8AF466-0197-4A9E-A62A-8E2399A5010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B429CC53-6611-BE41-E31B-F531D3AB66DF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A5FACE51-3CCB-42C6-BAF9-7AE575B06154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424506A8-5CBB-D085-9C70-00FB6030ACEF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D157FFF-D420-B549-D9A4-750CAFC6A26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6B5C1E13-2C94-7DB5-95B2-72831C1E90B2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5F2D64A9-E42E-BBC5-6634-121019385A25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BCAB10B-6897-9997-3D65-A77849781BA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248718D-650F-ED80-C24D-08D15E4B83D5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70C2E6AD-4651-D169-C294-8377835713F0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AE1427BE-11E3-6D80-82BA-D8DC25711BEF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30C3F791-22CB-616A-D092-95F16D8C78E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F456C995-A686-ABA5-DD6B-780306E54133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905DAE13-C819-45B0-A364-B62D47DAE7D4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BC3758D6-2BB0-F2EE-77D3-FE4CF1BADC8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6776ECC4-2AB3-22EC-4EF6-96350C110BB1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242218EF-B738-19E4-811E-466E8F35B176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C52A6190-E81B-171E-A8B9-9C8268721480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1BAE511F-7DB4-AD17-0355-D673E3A0E49A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0D4FFF37-1E7D-0928-6C9E-B09E24860B1B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5860ED15-3449-E0B2-43B6-6BB2BB439C5B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E7D4DFD6-8946-B55E-8E07-23A5A0C462B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4176BE65-960E-4679-372E-0E1193E3F936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DD44D4EB-267D-539A-B8C8-7027E8418BA4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2F26260B-6D92-E2C8-56EA-09CAE466E116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AF7BE196-7178-CF31-90B4-009CE6BA1EBC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BF9FDB39-0AFD-AD3D-4A2F-F4DE2F7A0615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BD98D440-3AEC-3694-B0BD-C84792EA0F8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76283241-9ADE-0C67-57BD-2CF489DBFAB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8FAAAC32-F0E9-3BF3-A6FE-35ED05A0D353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246CACB-AAA2-EAD4-0CBA-FA4A7D5E5416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1E4A5141-9C84-DB7B-8216-F118904D64F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95756ED-81A5-704D-F1A9-4125BE86C6FF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F268CA2-4A59-F3CE-8964-7260E8F6DE0A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311B23B-9E30-8F2F-914A-1C04A69209EF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EFBAFD73-E377-E473-1174-09E1FBFCDDD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44B01E4-BC06-BA33-AD96-D77EC6C18479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D714E4B-DD42-BDBA-1A5D-FB889F4651A9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BE20C3D-7013-7DD5-826A-CAE281458928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AE05D86-D93D-A944-D4EB-FB74AD03DC75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630A6D5-F6BC-9FC1-8E2F-372CF2799BD2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020FDC22-1E07-BCC4-5EB2-F3D36F608994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607EEDAC-812D-2274-4EE5-4095539F2B74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D155965E-0311-F04C-577C-551AA4AAA9F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772AF12C-E23A-545F-DCED-FF177C53E588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0377E58D-A827-7E01-CE8D-09088FC33443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A5DE0938-6656-6A76-D2D7-03ED4367B116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861F81B5-E80E-4443-7ACB-EEB96FCDD378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B9447C9C-0A4B-123C-7609-E3AA442A798A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34D2F033-9C63-9B9D-8883-A797A0BECB56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E8357364-CA57-053A-4410-43A6A91E71F0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56C0AF32-CD86-4652-D55E-80EAF01472F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5A23263-9C52-F588-856B-5C3FED413BF7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1EBE09CF-0E61-BDB8-28A5-98775B52673F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D8440872-DC0F-3811-361F-EF137D5D608F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B0707E66-6A60-F65C-EF79-DB90361B3A28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77E78CB7-DFAF-F233-D548-A332A4C5F5D1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2CBB158F-1A98-E6E8-F181-7D3A80DAD748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053D659C-377C-56D5-4732-E54BF9DA8C5E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37F27BB6-77AB-B425-69C2-1EEDED6F0FA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8A7AD848-6A76-2914-CD2B-8440B1968738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357A4819-DBC9-36B2-A986-0478ABAD584D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C73599A0-4D33-CA25-8FED-188D65A432A1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D2F9EA63-A373-80FD-37C7-17355DB28C77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13270C28-2FC6-1A08-F12D-CED0026012D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6500F1E-7F08-4327-E24A-CAD90587AFEA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78FA328C-27EF-F7A8-D364-44CE32BAC0CF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4F8B0518-A413-836D-CE12-84F1E67B27C7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7B3D363D-2552-43AA-E571-969AB3446599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E7B4881-9A35-D558-98F9-FF11D4288378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A27CF4A8-83DB-5084-8B2D-4001C5DFA865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FF1D129F-60E8-FF8E-A4E1-3292BE3E6FD4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2C5E7422-21F4-1722-11AF-8263B6BC1F6E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516DD636-1FB2-3C76-0E7F-6065243A2FD9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FF7DF6D4-10CE-D89E-43CD-112AC4064FBB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552EA51E-145B-CBDE-F8D8-CB931D90D57B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35" name="Rectangle 1">
            <a:extLst>
              <a:ext uri="{FF2B5EF4-FFF2-40B4-BE49-F238E27FC236}">
                <a16:creationId xmlns:a16="http://schemas.microsoft.com/office/drawing/2014/main" id="{F8EB26BC-3623-B753-0E9A-5975723AF0EF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3056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0981F-8531-A997-83C2-6A9B2A548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653D25-7E11-7699-B91E-B9C59A28CF4D}"/>
              </a:ext>
            </a:extLst>
          </p:cNvPr>
          <p:cNvSpPr/>
          <p:nvPr/>
        </p:nvSpPr>
        <p:spPr>
          <a:xfrm>
            <a:off x="71858" y="137666"/>
            <a:ext cx="4817421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*En Russie, trois approches…</a:t>
            </a:r>
          </a:p>
          <a:p>
            <a:endParaRPr lang="fr-FR" sz="1600" dirty="0"/>
          </a:p>
          <a:p>
            <a:r>
              <a:rPr lang="fr-FR" sz="1600" dirty="0"/>
              <a:t>a) Les </a:t>
            </a:r>
            <a:r>
              <a:rPr lang="fr-FR" sz="1600" i="1" dirty="0"/>
              <a:t>colombes</a:t>
            </a:r>
            <a:r>
              <a:rPr lang="fr-FR" sz="1600" dirty="0"/>
              <a:t>, comme </a:t>
            </a:r>
            <a:r>
              <a:rPr lang="fr-FR" sz="1600" u="sng" dirty="0"/>
              <a:t>Alexandre Gortchakov</a:t>
            </a:r>
            <a:r>
              <a:rPr lang="fr-FR" sz="1600" dirty="0"/>
              <a:t> sont opposées A toute brouille avec la GB ; Tandis que…</a:t>
            </a:r>
          </a:p>
          <a:p>
            <a:endParaRPr lang="fr-FR" sz="1600" dirty="0"/>
          </a:p>
          <a:p>
            <a:r>
              <a:rPr lang="fr-FR" sz="1600" dirty="0"/>
              <a:t>b) Les </a:t>
            </a:r>
            <a:r>
              <a:rPr lang="fr-FR" sz="1600" i="1" dirty="0"/>
              <a:t>faucons</a:t>
            </a:r>
            <a:r>
              <a:rPr lang="fr-FR" sz="1600" dirty="0"/>
              <a:t> comme </a:t>
            </a:r>
            <a:r>
              <a:rPr lang="fr-FR" sz="1600" u="sng" dirty="0" err="1"/>
              <a:t>Ignatiev</a:t>
            </a:r>
            <a:r>
              <a:rPr lang="fr-FR" sz="1600" dirty="0"/>
              <a:t> et </a:t>
            </a:r>
            <a:r>
              <a:rPr lang="fr-FR" sz="1600" u="sng" dirty="0" err="1"/>
              <a:t>Bariatinsky</a:t>
            </a:r>
            <a:r>
              <a:rPr lang="fr-FR" sz="1600" dirty="0"/>
              <a:t> Préconisent une politique d’avancée progressive</a:t>
            </a:r>
          </a:p>
          <a:p>
            <a:r>
              <a:rPr lang="fr-FR" sz="1600" dirty="0"/>
              <a:t>A partir du Caucase, puis de l’Asie centrale</a:t>
            </a:r>
          </a:p>
          <a:p>
            <a:r>
              <a:rPr lang="fr-FR" sz="1600" dirty="0"/>
              <a:t>NB : 1861 : La fin du servage en Russie</a:t>
            </a:r>
          </a:p>
          <a:p>
            <a:r>
              <a:rPr lang="fr-FR" sz="1600" dirty="0"/>
              <a:t>De nombreux paysans émigrent vers le sud et l’est</a:t>
            </a:r>
          </a:p>
          <a:p>
            <a:r>
              <a:rPr lang="fr-FR" sz="1600" dirty="0"/>
              <a:t>Notamment vers les </a:t>
            </a:r>
            <a:r>
              <a:rPr lang="fr-FR" sz="1600" i="1" dirty="0"/>
              <a:t>Terres Vierges</a:t>
            </a:r>
            <a:r>
              <a:rPr lang="fr-FR" sz="1600" dirty="0"/>
              <a:t> au nord de la steppe kazakhe</a:t>
            </a:r>
          </a:p>
          <a:p>
            <a:endParaRPr lang="fr-FR" sz="1600" dirty="0"/>
          </a:p>
          <a:p>
            <a:r>
              <a:rPr lang="fr-FR" sz="1600" dirty="0"/>
              <a:t>*1858 : Comme les Etats-Unis et leur destinée manifeste (1845) vers le </a:t>
            </a:r>
            <a:r>
              <a:rPr lang="fr-FR" sz="1600" i="1" dirty="0"/>
              <a:t>Far West</a:t>
            </a:r>
          </a:p>
          <a:p>
            <a:r>
              <a:rPr lang="fr-FR" sz="1600" dirty="0"/>
              <a:t>Une destinée manifeste russe vers le </a:t>
            </a:r>
            <a:r>
              <a:rPr lang="fr-FR" sz="1600" i="1" dirty="0"/>
              <a:t>Far East</a:t>
            </a:r>
          </a:p>
          <a:p>
            <a:endParaRPr lang="fr-FR" sz="1600" dirty="0"/>
          </a:p>
          <a:p>
            <a:r>
              <a:rPr lang="fr-FR" sz="1600" dirty="0"/>
              <a:t>*Cette dernière politique soutenue en Prusse</a:t>
            </a:r>
          </a:p>
          <a:p>
            <a:r>
              <a:rPr lang="fr-FR" sz="1600" dirty="0"/>
              <a:t>Par Otto von Bismarck</a:t>
            </a:r>
          </a:p>
          <a:p>
            <a:r>
              <a:rPr lang="fr-FR" sz="1600" i="1" dirty="0"/>
              <a:t>La mission civilisatrice russe en Asie centrale</a:t>
            </a:r>
            <a:endParaRPr lang="fr-FR" sz="1600" dirty="0"/>
          </a:p>
          <a:p>
            <a:r>
              <a:rPr lang="fr-FR" sz="1600" dirty="0"/>
              <a:t>Avec deux avantages…</a:t>
            </a:r>
          </a:p>
          <a:p>
            <a:r>
              <a:rPr lang="fr-FR" sz="1600" dirty="0"/>
              <a:t>- Occupée en Orient, la Russie n’entravera pas</a:t>
            </a:r>
          </a:p>
          <a:p>
            <a:r>
              <a:rPr lang="fr-FR" sz="1600" dirty="0"/>
              <a:t>Ses projets d’unification allemande</a:t>
            </a:r>
          </a:p>
          <a:p>
            <a:r>
              <a:rPr lang="fr-FR" sz="1600" dirty="0"/>
              <a:t>- Et la Russie tiendra en échec les ambitions anglaises</a:t>
            </a:r>
          </a:p>
          <a:p>
            <a:endParaRPr lang="fr-FR" sz="1600" dirty="0"/>
          </a:p>
          <a:p>
            <a:r>
              <a:rPr lang="fr-FR" sz="1600" dirty="0"/>
              <a:t>*Mais également…</a:t>
            </a:r>
          </a:p>
        </p:txBody>
      </p:sp>
      <p:pic>
        <p:nvPicPr>
          <p:cNvPr id="1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D2329A1F-8536-A128-D936-74654C212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0BBB4A1F-9EAF-A57C-A5D4-54639D5A1431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A2CFF3-C280-1039-6997-DE15D0E7D7C6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0813285-74CE-A1D4-E7E1-C0D079851124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F89373A-B039-ACF3-9C6C-10A237CC6517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FB7EB1-7344-B476-958D-DE9DCB7589E1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5E4B191-5910-4913-29AC-F093F300FC59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D97F5C5-BB95-2D92-FFD7-D995255D7D23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D7E0D95-F3B3-2C7D-8693-EF9FD165C489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149B757-C7F1-AB84-F847-2E8451307F9A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AFA0852-E09A-D306-08F4-AA3DD425115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54786FD-11CB-A1FB-471B-20D8C98B0BF4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00FF301-BAF7-EF5D-5C2F-A86F8FCF4A47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7FF7734-8560-11FC-9B17-98C8A8C607C1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2193A35-E09B-5E33-DE79-129C90D3A174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C7220C5-CBBC-ACCC-0CEA-B2C20E462D61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20684A5D-30C6-3B30-A19C-403786EC138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59BD282-95B8-1A9D-732A-E8A3F4FE49CB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C0BC66E9-C3AA-F7F8-5DBC-BE315EF7EA93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2344A00D-1763-C2F0-4D64-468EAF9F61C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B9C32A61-8649-5B89-938B-2CD5B75E7DE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1D589A3C-4EEC-B68C-065F-747CB97CC71F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B9544247-8D3D-E664-E71D-E498F7EAE34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ECD5E68-1B68-71DE-081D-CC275FE652E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57E9A76-00E6-5A5A-DF4E-274A22F95811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6EB09B1-9F35-E98E-1474-1B9982703CB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DC398DF-E5FE-204F-DFE8-F278E37286A8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C1A3879-C2F4-C71D-E32D-1F5B3592682A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D966B2A0-C5C2-EC57-3299-02587D33F04C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776C3F75-C1FF-9910-A38B-74D1A991D96E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4F8AD15C-01DD-C7C4-7AA8-E2A462C9ED83}"/>
              </a:ext>
            </a:extLst>
          </p:cNvPr>
          <p:cNvCxnSpPr>
            <a:cxnSpLocks/>
            <a:endCxn id="9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E1E97E5A-9C8C-B246-0D30-FC7F7C79B88C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F157A532-2BFE-E734-F776-A72F686D20DC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106495CF-D041-D1A9-119F-5C0A22EEA26D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AAC58AD5-152C-2C8A-12AA-DF3941F6D6A2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4B82A3E8-302E-C67E-1ACE-0722CD7DE33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E5EDE67-70E6-F225-6168-4DA8F48FB09B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2998A71-44DC-A46A-50FC-18D4C74E441E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552B1435-3D16-22E3-D15F-79D1D8592CB1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9580FF0C-CE5E-A794-E50B-C54398FC07A9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5648BAF5-EBC1-1F06-1056-09CCDCB8D4CD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203B7270-C7D1-0BE9-16BF-3DA10CB7B028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FC19CE8B-7425-6E0B-40F8-499A590C7776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5FEE52B-B629-5EF2-92AE-533C9D9D9F8A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1744419-5402-F4D9-E8A1-968260E54A72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00CA3AFE-8C41-1F04-4AEF-EE37BA7813AC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6123DD1-765F-542F-EE92-4D0AA4608B92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BA6A78F-4685-89E2-FDF6-0DBF9C65ABD9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24C1AE9E-CD45-A63A-14E7-77724D1CA1AE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65FC09B6-BB94-9577-99F3-7C0BE07E044B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48A7FF14-7096-87C2-E697-052E507E1FB9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2D293C5C-1214-5D5D-D594-756DA321D52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6344C5E9-8412-4953-423F-E5F546DA0AD6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0EE86F2-2622-A042-ECC4-F2DAA9B97F64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01940EFA-6963-FFB9-C6FE-C5CD857C63D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6AF79473-A025-B629-A877-56566F4E359E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1BBD1551-3997-E31D-25E7-8CAED2C3035E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6B99E036-5A5D-3A07-EEEF-FC1A57D5D7DE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DBCB3CDA-BBE3-ED55-A1C3-9E8D76FBAAB9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49D3BC9C-01F3-42BE-DF1D-B471F7120B76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6F84B737-91E0-0167-168A-E4B200089254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3D5F9660-910A-59C2-9A6C-5A7D38D850C9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20AC2DD4-00B1-9F38-DF4E-A4B0242E505D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25FBACD6-E85F-6463-8294-8EA9BA01E01D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60B3DD7B-161C-FC7E-C5B7-8B7C2AEE0884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14A3B1BC-9B3A-6F07-7FC2-E6D7F2FEEB8B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41CF9C19-5EBC-7DB0-77CB-B0B9D1AFDA66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AE1CBAB2-D504-5E4B-B4F2-6640897FB65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F4A8105D-08F2-1E91-4E7D-A3EE8054D32F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BC5689AE-6AB7-C9BE-3DF9-4022B55BB40F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5E75B9BF-EDC7-E954-1CDA-87D4B1F121D9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312B025E-3463-C6D9-5D7D-BC39D049E58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00DA181-604F-D812-1F8D-7F83B8557A8F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8E50843-2D64-5D07-620C-E90F9E627B6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11057651-7E12-B0A2-BA02-10709EB99CC0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6448DEF-5CFD-3F39-9CF2-2F03F382C0F8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6A4B3D4-6DA6-4E99-BB44-584FEE8AA759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ABCB4C6-1820-FE89-8552-CA7C6367F433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447F3DB3-E432-2FEA-3E28-B0BA9D538C33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FD1062B4-731E-8EA1-AA7B-5AA65FCACA48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BFBA0D3-8B17-0035-C8A0-51DD59098031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74B4AE1D-3033-60C7-8644-2F0EDA9F1E11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F6DC6717-B21F-A385-64C8-647512603513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573C4647-028B-8C2B-90E3-A0606EB1E8AB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DBC68C37-D7A1-BD51-CE28-9FDD687573C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AE539E17-5FA0-B002-8D77-B1A68EA63B39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72877757-A13C-A0D3-5376-29C2EF923DAC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4A5AA5E7-32E2-F4CB-062D-CB636301A021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D247B399-B584-8E2B-137F-763CB97F00B9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0069DF85-BD3B-B9E7-4B34-1EE559247472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638A164C-1311-DF9C-FFE7-021A11404FF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823F57E-F1A5-F61C-9991-03A5CA439382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684CDCA5-491D-A9E2-2455-B2FF845507CF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F8F7117C-9E98-5ABA-91DC-E02E47F735C4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6317808C-DDAD-7948-748D-48AD1FFE4E81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288276EE-0A5C-E1DF-15DD-F0CD348BAD8C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E1BB9547-8247-2060-59A4-76C484A693EB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8B1528FF-D2BF-7346-1F3C-DB9061CC35BC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F0FEAA51-FA65-5CC5-7849-BC9CC9B24934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FFC5B2C6-5533-9B4E-1C16-5F838B962FEE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E7EA4F42-4466-5D53-E3CF-0E73A02FD1C7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A5EBE67D-1943-B321-80A2-726CFC1C6996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41902E33-84DC-1A76-6026-BFF9D77B17A5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522C6DBA-33D3-19DA-1581-C6DB6D7C8A56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B42AF42D-A973-D0D7-ED25-97AE08641CBC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EEE86ACD-C62C-585F-5D70-CC58AA87A5A3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79C93C5-289B-AFAD-5318-C4D5D257DE83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735AAEB1-FF5B-DD95-CBF6-83995DA29A91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ACC755A2-AE82-233D-D78A-3B43C0BF66B7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319C0F83-DF3E-A9F9-0E0A-25D85CF3259E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94C8700-1D09-1141-9127-F7A33973A6BD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F0066924-A9B2-FA3B-490D-2F681EAC6D99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A1B8371F-BCC5-E277-CB05-E0915E70760E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58E7AA6E-09A9-E178-FF67-EF45B2BD98A7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91B7C4F1-AA86-E0F2-9216-E322D5C15C33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35" name="Rectangle 1">
            <a:extLst>
              <a:ext uri="{FF2B5EF4-FFF2-40B4-BE49-F238E27FC236}">
                <a16:creationId xmlns:a16="http://schemas.microsoft.com/office/drawing/2014/main" id="{20178D46-9900-D501-D293-94DDC6BCF4AD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8547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E6A19-5919-E195-0175-778953AB7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3E3B449-EDC4-EE34-DA2C-6B72D2D62C22}"/>
              </a:ext>
            </a:extLst>
          </p:cNvPr>
          <p:cNvSpPr/>
          <p:nvPr/>
        </p:nvSpPr>
        <p:spPr>
          <a:xfrm>
            <a:off x="71858" y="137666"/>
            <a:ext cx="4838103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c) Le parti </a:t>
            </a:r>
            <a:r>
              <a:rPr lang="fr-FR" sz="1700" i="1" dirty="0"/>
              <a:t>slavophile</a:t>
            </a:r>
            <a:r>
              <a:rPr lang="fr-FR" sz="1700" dirty="0"/>
              <a:t> de </a:t>
            </a:r>
            <a:r>
              <a:rPr lang="fr-FR" sz="1700" u="sng" dirty="0"/>
              <a:t>Nicolaï </a:t>
            </a:r>
            <a:r>
              <a:rPr lang="fr-FR" sz="1700" u="sng" dirty="0" err="1"/>
              <a:t>Danilevski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*1861 : </a:t>
            </a:r>
            <a:r>
              <a:rPr lang="fr-FR" sz="1700" i="1" dirty="0"/>
              <a:t>l’Europe a une hostilité innée pour la Russie</a:t>
            </a:r>
            <a:r>
              <a:rPr lang="fr-FR" sz="1700" dirty="0"/>
              <a:t> Toutefois, la Russie ne doit pas se lancer dans les aventures asiatiques</a:t>
            </a:r>
          </a:p>
          <a:p>
            <a:endParaRPr lang="fr-FR" sz="1700" dirty="0"/>
          </a:p>
          <a:p>
            <a:r>
              <a:rPr lang="fr-FR" sz="1700" dirty="0"/>
              <a:t>*C’est le Caucase, mais surtout les Balkans</a:t>
            </a:r>
          </a:p>
          <a:p>
            <a:r>
              <a:rPr lang="fr-FR" sz="1700" dirty="0"/>
              <a:t>Que les Russes doivent civiliser </a:t>
            </a:r>
          </a:p>
          <a:p>
            <a:r>
              <a:rPr lang="fr-FR" sz="1700" dirty="0"/>
              <a:t>Et pour cela, créer </a:t>
            </a:r>
            <a:r>
              <a:rPr lang="fr-FR" sz="1700" i="1" dirty="0"/>
              <a:t>un bloc slave</a:t>
            </a:r>
          </a:p>
          <a:p>
            <a:r>
              <a:rPr lang="fr-FR" sz="1700" dirty="0"/>
              <a:t>NB : Ressemblant étrangement au pacte de Varsovie de 1955</a:t>
            </a:r>
          </a:p>
          <a:p>
            <a:endParaRPr lang="fr-FR" sz="1700" dirty="0"/>
          </a:p>
          <a:p>
            <a:r>
              <a:rPr lang="fr-FR" sz="1700" dirty="0"/>
              <a:t>*De ces trois approches, globalement, l’opinion réaliste choisit l’avancée en Asie centrale, qu’il faut </a:t>
            </a:r>
            <a:r>
              <a:rPr lang="fr-FR" sz="1700" i="1" dirty="0"/>
              <a:t>régénérer</a:t>
            </a:r>
            <a:r>
              <a:rPr lang="fr-FR" sz="1700" dirty="0"/>
              <a:t>, </a:t>
            </a:r>
            <a:r>
              <a:rPr lang="fr-FR" sz="1600" dirty="0"/>
              <a:t>Dostoïevski, Question d’Orient, p. 125</a:t>
            </a:r>
          </a:p>
          <a:p>
            <a:r>
              <a:rPr lang="fr-FR" sz="1700" dirty="0"/>
              <a:t>Mais non sans exclure la conquête de l’Inde</a:t>
            </a:r>
          </a:p>
          <a:p>
            <a:endParaRPr lang="fr-FR" sz="1700" dirty="0"/>
          </a:p>
          <a:p>
            <a:r>
              <a:rPr lang="fr-FR" sz="1700" dirty="0"/>
              <a:t>*1875 : Mikhaïl </a:t>
            </a:r>
            <a:r>
              <a:rPr lang="fr-FR" sz="1700" dirty="0" err="1"/>
              <a:t>Terentiev</a:t>
            </a:r>
            <a:r>
              <a:rPr lang="fr-FR" sz="1700" dirty="0"/>
              <a:t> écrit : </a:t>
            </a:r>
            <a:r>
              <a:rPr lang="fr-FR" sz="1700" i="1" dirty="0"/>
              <a:t>L’Inde est malade, et elle attend le médecin du nord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*A partir de 1858, après la guerre de Crimée</a:t>
            </a:r>
          </a:p>
          <a:p>
            <a:r>
              <a:rPr lang="fr-FR" sz="1700" dirty="0"/>
              <a:t>Le Grand Jeu va atteindre son apogée</a:t>
            </a:r>
          </a:p>
          <a:p>
            <a:endParaRPr lang="fr-FR" sz="1700" dirty="0"/>
          </a:p>
          <a:p>
            <a:r>
              <a:rPr lang="fr-FR" sz="1700" dirty="0"/>
              <a:t>*Caucase, Asie centrale et Perse-Afghanistan</a:t>
            </a:r>
          </a:p>
          <a:p>
            <a:r>
              <a:rPr lang="fr-FR" sz="1700" dirty="0"/>
              <a:t>Dans cet ordre, récit...</a:t>
            </a:r>
          </a:p>
        </p:txBody>
      </p:sp>
      <p:pic>
        <p:nvPicPr>
          <p:cNvPr id="11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45892C4B-7840-0E63-CD93-F5FFE3081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02B1EB9C-58FE-D82D-C634-FDF12669CDDE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20327AE-3DB1-7A0E-F348-B6F14CF57128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F65D43-54FF-506B-2D58-13760471708D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FA42B65-F734-6350-60FA-B2E260F94F33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E0991F-C74C-A8A6-8689-425C14C7C1F8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FE9A681-BB46-9FEE-E6F7-FC74EDD35AD5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D0927BE-0EBC-D835-DF60-6395CF27514A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C1A34BD-F1E9-5CB3-F46F-71B1DFBF3C27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EA1A063-2657-BC79-7E05-FBF4A6916715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783A40-0CA6-CD49-AB5D-8D505DFBFD8A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69E6676-4102-9FD2-4D76-5BC481EBB937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F7700020-402F-0BCD-782E-FE7A6706CEC0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9B540C5-A6E4-70A7-0E95-676BECE47B7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36621D18-7706-9CE5-A9C6-48B87DED0DF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3E938921-B5E9-1E4A-EE32-6A3B49DA120B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51B4278-1AB7-C2C2-4BE8-B4A46160646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F1A035E0-2233-F29F-E126-66B61990E6FE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B4C7436A-7873-E31E-3269-E2B30564279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C5C3BD6C-208C-63A2-E629-1A139B686C40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4F6E0D2F-5BDD-F37F-8107-5FC11619CE4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44E1C50A-4A53-9A34-BD32-9F0F38F42C80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6663E209-0537-A469-6106-38CAA5AC1B9E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624DA5E7-5E78-2941-3AE4-5A27A95BE178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BDF7DFCD-4EA7-C4DC-C206-75819F7FDDE9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CCA06BAF-E373-8BE4-F63C-C0C1C6F6810C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E8955FC-2FFE-A891-D687-6B7AC392E230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1D7B365-5EE5-A77D-9BAD-D041ABD71014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D49304EF-AF33-EC17-0E1F-2EF8BE7EA1F0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1947C1E9-5A80-4F42-DF27-276C7655F9DB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5013DD37-0444-A114-D28C-3FCA32AE23EB}"/>
              </a:ext>
            </a:extLst>
          </p:cNvPr>
          <p:cNvCxnSpPr>
            <a:cxnSpLocks/>
            <a:endCxn id="9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E6F783E7-5AE6-2ED4-4E19-548DCCFA6953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B34D3FC4-F4CB-5131-7B78-619A4815C117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FA7D98E5-9ED9-9FB2-E8C7-30BC0BA53B36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C75EC301-DE03-ABDA-703A-522894320FD6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2791EEB-1478-2744-EFC5-095CF009524D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325A595D-4C77-6D4B-46CA-1B67887F1FA3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E76E185-7516-ED3E-224D-4BFA07890736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081345A8-6066-9FE5-025F-C079E2E0FCF8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B15E2CB7-F472-4D0A-21A3-4D43E6E14C12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9AFAA28F-2338-0488-F869-D96B5AD041C2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597D84A9-4D32-7934-DC54-98FA223B802B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451EF89A-2B90-D5F7-1A4E-2BCBA1D53729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17E2E35-24F7-2F45-0AE4-3D637FCEC2AD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E31C251-4AF5-7289-D981-5DC896A91A63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38CBA4D2-83E7-12C2-6D9D-6829E655623E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10945B3-85C7-55AD-3716-CE28B101319B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F7AFA70-6761-200C-BC80-543F24E5383C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9352F40E-8499-77C2-BE87-1954EAC821A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FC98CF82-EFB6-2C54-F38B-32EE58A16817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8" name="Connecteur droit 137">
            <a:extLst>
              <a:ext uri="{FF2B5EF4-FFF2-40B4-BE49-F238E27FC236}">
                <a16:creationId xmlns:a16="http://schemas.microsoft.com/office/drawing/2014/main" id="{863C8A39-67FD-1441-A0A4-3B0617EA3E41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F7FA1C46-9013-396B-447F-3FD0A58F941A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Ellipse 139">
            <a:extLst>
              <a:ext uri="{FF2B5EF4-FFF2-40B4-BE49-F238E27FC236}">
                <a16:creationId xmlns:a16="http://schemas.microsoft.com/office/drawing/2014/main" id="{E5504D59-ABBF-0C45-EBC8-041EAEDC9F0A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164DF7D7-5BE6-5238-A22F-B3156E617EED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FB5EE6A-0289-2FEB-0F00-A291FD5F5C9E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53B09860-32E8-9AD2-BE5E-368F8E32F65A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4117AD70-6D88-44CF-1679-798CE3094B9C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994946D9-71D7-610F-C8EA-C354021F6A00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1FF66963-3314-8281-C4F7-1A5A726D254C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D57A5611-A9D1-E244-C516-7C9A9434493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1130568E-D2D3-DF42-22A3-D66573B66E7C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B9C3D75C-04FD-62EF-E426-4BB3BF18007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00229565-C2A2-139E-FB85-62D6B0F9C170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EAA494DB-8682-B2A5-135A-2D99A02F027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>
            <a:extLst>
              <a:ext uri="{FF2B5EF4-FFF2-40B4-BE49-F238E27FC236}">
                <a16:creationId xmlns:a16="http://schemas.microsoft.com/office/drawing/2014/main" id="{1A4D5B5C-0CC3-467A-D6BC-AEA4179531FE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A8F883A4-C763-F7FD-A1E7-5E479CF9BDA7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8AACB5F3-9D3A-F02E-34D5-D578DD4F1704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F27F7316-6DB8-94B7-4D24-773DB48B7785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60C8407D-74D7-11F2-86C0-CD28E4DC1F7D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D35EA12B-870F-2B79-EA63-2AA61B2C994B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F9E1A904-85DA-5627-EB9E-584D50D46375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6B4603F9-A90A-D187-BA09-A5E96EED8661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5A3DF96-27DC-3B0B-FD28-BC7C50AF8093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23B4252A-EC83-96D8-D22C-CA124F1078F8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A9972247-E1AF-AB58-D51D-37223ED6C058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2467E62-0D83-1274-7F93-D761D72385E4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25E25B9F-4BDE-E028-114F-5A091D337CE5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257ED1A-1232-F867-6EE8-2EB03DE72CD0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52AE313-0870-1817-25C6-1C440147E650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A791087-1AF5-019F-D146-844B4F0E463A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B960E2DB-2D88-C9AB-836D-04071316B4A8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4601C987-2D7E-D6BD-1072-C28AC6B62240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C874F67E-4E80-D2FB-18B9-0C7501482D3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37CC5543-6E94-D267-3D88-95BB4172AE48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9D679B81-1B3D-372C-E488-567A3E9EE989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C3FD9F13-FE35-0717-D437-90882766A28D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DC44565-0082-0AC4-486F-D884C63617E8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398040D5-57C3-90F4-BDCC-FAB0C2180E61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DADE202B-E1B6-5CF5-BCB0-BAA612CA551D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7E0D5ED0-3DCE-EE52-0073-E46C02924027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DBA05BA3-91CA-001C-87B7-75333B5AA95A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4ECDEA6-6FAC-B99C-58E5-35CFE45D3F0B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3A54DBA4-554F-3B94-5B8A-8751BD406C9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4BB734E1-CB7D-D936-9ABE-DDDA7BA89B2A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02FC7978-D150-EDD9-85BC-9EE8B07929F7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179C8E34-7D4F-B876-AFD9-3F8C915C4F63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6A6CD166-49FE-F01C-2BE8-34A8835890A4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7812ACF8-DF4B-40E3-08F0-FC8CEEB4E7F1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74994879-A770-5F3B-CCB3-90CCE66F7CEF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CFF6001F-AF40-46CD-3AB5-489E34CC1F67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E4A5526-42EE-A7CB-6821-5739C09E589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692FDD27-FD1A-34A7-66F5-92982B84BF5A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2DFFFCEB-30D2-8C34-5828-E16E066759B8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20D36E67-B9A8-E6AE-13D4-B40876FCC2B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478E03E-3B2E-7A40-380B-805A7EEE6D50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F374EEC0-1D7B-2881-0887-B21C036F5D86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BF23AFAB-D4BC-8B33-DE5D-653D1E971165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DFA151B7-29E3-3718-6321-8C29975BD08A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1EBDE3B-1750-BC64-9D9A-F93420585C08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2BD984D3-613E-3A70-52F7-F9AB07480655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EDF656BA-E31D-274E-773F-B956DF633FED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9014186F-1203-D419-711D-995DBEC04422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64D5DDC9-5AE3-A8BC-F620-46B7B3C6B9A3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C28CDF53-BA97-74FF-32D5-98BCD1DF49AA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D9F3E10B-19ED-A12F-A0AE-AD463F06FB61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35" name="Rectangle 1">
            <a:extLst>
              <a:ext uri="{FF2B5EF4-FFF2-40B4-BE49-F238E27FC236}">
                <a16:creationId xmlns:a16="http://schemas.microsoft.com/office/drawing/2014/main" id="{056AD3F2-8F33-71B8-4BC8-87DA69499E43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1856</a:t>
            </a:r>
            <a:endParaRPr lang="fr-FR" b="1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346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130E0-6E56-753A-338E-5604BEBCE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0E24A207-F88E-C214-318F-880D54761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5" name="Ellipse 324">
            <a:extLst>
              <a:ext uri="{FF2B5EF4-FFF2-40B4-BE49-F238E27FC236}">
                <a16:creationId xmlns:a16="http://schemas.microsoft.com/office/drawing/2014/main" id="{6317897A-79CA-B2F4-B085-9AE2E61C49E1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6" name="Ellipse 325">
            <a:extLst>
              <a:ext uri="{FF2B5EF4-FFF2-40B4-BE49-F238E27FC236}">
                <a16:creationId xmlns:a16="http://schemas.microsoft.com/office/drawing/2014/main" id="{DC1AE57A-6BA0-FFC4-A41B-790034440914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7" name="Ellipse 326">
            <a:extLst>
              <a:ext uri="{FF2B5EF4-FFF2-40B4-BE49-F238E27FC236}">
                <a16:creationId xmlns:a16="http://schemas.microsoft.com/office/drawing/2014/main" id="{6CC6F8D4-16B7-57A8-910C-3AD0A8AECE00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8" name="Ellipse 327">
            <a:extLst>
              <a:ext uri="{FF2B5EF4-FFF2-40B4-BE49-F238E27FC236}">
                <a16:creationId xmlns:a16="http://schemas.microsoft.com/office/drawing/2014/main" id="{2324340B-2294-D2D4-52F7-83D370F3B472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29" name="Ellipse 328">
            <a:extLst>
              <a:ext uri="{FF2B5EF4-FFF2-40B4-BE49-F238E27FC236}">
                <a16:creationId xmlns:a16="http://schemas.microsoft.com/office/drawing/2014/main" id="{25C635DA-498F-AF04-0722-20E2574B7D29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30" name="Ellipse 329">
            <a:extLst>
              <a:ext uri="{FF2B5EF4-FFF2-40B4-BE49-F238E27FC236}">
                <a16:creationId xmlns:a16="http://schemas.microsoft.com/office/drawing/2014/main" id="{77334561-4F41-7E35-0F91-8FE6A0DA7B9F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1" name="Ellipse 330">
            <a:extLst>
              <a:ext uri="{FF2B5EF4-FFF2-40B4-BE49-F238E27FC236}">
                <a16:creationId xmlns:a16="http://schemas.microsoft.com/office/drawing/2014/main" id="{23DDD7AC-AF40-54C8-8E0E-E72CEF955F4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32" name="Ellipse 331">
            <a:extLst>
              <a:ext uri="{FF2B5EF4-FFF2-40B4-BE49-F238E27FC236}">
                <a16:creationId xmlns:a16="http://schemas.microsoft.com/office/drawing/2014/main" id="{784E8E7C-0F8C-A0D8-17D2-132A8FEC6CFD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3" name="Ellipse 332">
            <a:extLst>
              <a:ext uri="{FF2B5EF4-FFF2-40B4-BE49-F238E27FC236}">
                <a16:creationId xmlns:a16="http://schemas.microsoft.com/office/drawing/2014/main" id="{60FA15AE-C3D4-3209-72CB-201F211EC331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4" name="Ellipse 333">
            <a:extLst>
              <a:ext uri="{FF2B5EF4-FFF2-40B4-BE49-F238E27FC236}">
                <a16:creationId xmlns:a16="http://schemas.microsoft.com/office/drawing/2014/main" id="{B0DC4741-30C7-8C31-10ED-2B87D45B10DC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5" name="Ellipse 334">
            <a:extLst>
              <a:ext uri="{FF2B5EF4-FFF2-40B4-BE49-F238E27FC236}">
                <a16:creationId xmlns:a16="http://schemas.microsoft.com/office/drawing/2014/main" id="{E1570520-E96C-24FC-F644-D0DFB7DDA81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6" name="Ellipse 335">
            <a:extLst>
              <a:ext uri="{FF2B5EF4-FFF2-40B4-BE49-F238E27FC236}">
                <a16:creationId xmlns:a16="http://schemas.microsoft.com/office/drawing/2014/main" id="{4DE86D97-2E53-5488-0455-9AF1545B8AA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7" name="Ellipse 336">
            <a:extLst>
              <a:ext uri="{FF2B5EF4-FFF2-40B4-BE49-F238E27FC236}">
                <a16:creationId xmlns:a16="http://schemas.microsoft.com/office/drawing/2014/main" id="{9DCB7210-42AC-D03C-7145-843DEFB3B4E3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38" name="Ellipse 337">
            <a:extLst>
              <a:ext uri="{FF2B5EF4-FFF2-40B4-BE49-F238E27FC236}">
                <a16:creationId xmlns:a16="http://schemas.microsoft.com/office/drawing/2014/main" id="{527F7472-8375-ED73-3753-BA48370152B4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9" name="Ellipse 338">
            <a:extLst>
              <a:ext uri="{FF2B5EF4-FFF2-40B4-BE49-F238E27FC236}">
                <a16:creationId xmlns:a16="http://schemas.microsoft.com/office/drawing/2014/main" id="{65102886-55D1-AC80-E706-F553EBEA7250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40" name="Ellipse 339">
            <a:extLst>
              <a:ext uri="{FF2B5EF4-FFF2-40B4-BE49-F238E27FC236}">
                <a16:creationId xmlns:a16="http://schemas.microsoft.com/office/drawing/2014/main" id="{BAB04265-C728-4962-5EE5-0DF4BD492D8B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1" name="Ellipse 340">
            <a:extLst>
              <a:ext uri="{FF2B5EF4-FFF2-40B4-BE49-F238E27FC236}">
                <a16:creationId xmlns:a16="http://schemas.microsoft.com/office/drawing/2014/main" id="{24488506-B31B-173D-B5A6-0771FD650742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2" name="Ellipse 341">
            <a:extLst>
              <a:ext uri="{FF2B5EF4-FFF2-40B4-BE49-F238E27FC236}">
                <a16:creationId xmlns:a16="http://schemas.microsoft.com/office/drawing/2014/main" id="{1E2753C5-B70A-4A28-2D0B-E9FB483E3E05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3" name="Connecteur droit 342">
            <a:extLst>
              <a:ext uri="{FF2B5EF4-FFF2-40B4-BE49-F238E27FC236}">
                <a16:creationId xmlns:a16="http://schemas.microsoft.com/office/drawing/2014/main" id="{CE2D510C-1AC5-B19F-20CD-777F9295796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Connecteur droit 343">
            <a:extLst>
              <a:ext uri="{FF2B5EF4-FFF2-40B4-BE49-F238E27FC236}">
                <a16:creationId xmlns:a16="http://schemas.microsoft.com/office/drawing/2014/main" id="{A21787D0-A836-AC7E-A623-96FA49718FC0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Connecteur droit 344">
            <a:extLst>
              <a:ext uri="{FF2B5EF4-FFF2-40B4-BE49-F238E27FC236}">
                <a16:creationId xmlns:a16="http://schemas.microsoft.com/office/drawing/2014/main" id="{B097905D-536D-BDAD-3123-5818FC8B30E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Ellipse 345">
            <a:extLst>
              <a:ext uri="{FF2B5EF4-FFF2-40B4-BE49-F238E27FC236}">
                <a16:creationId xmlns:a16="http://schemas.microsoft.com/office/drawing/2014/main" id="{4F4DB903-7A0E-71EF-31D6-E48F5926705B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7" name="Ellipse 346">
            <a:extLst>
              <a:ext uri="{FF2B5EF4-FFF2-40B4-BE49-F238E27FC236}">
                <a16:creationId xmlns:a16="http://schemas.microsoft.com/office/drawing/2014/main" id="{BFDD9B0D-BF48-86BA-5D1E-7B61BCF66478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8" name="Ellipse 347">
            <a:extLst>
              <a:ext uri="{FF2B5EF4-FFF2-40B4-BE49-F238E27FC236}">
                <a16:creationId xmlns:a16="http://schemas.microsoft.com/office/drawing/2014/main" id="{13A8AD9E-3F24-C59D-1E4A-AE638132A507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49" name="Ellipse 348">
            <a:extLst>
              <a:ext uri="{FF2B5EF4-FFF2-40B4-BE49-F238E27FC236}">
                <a16:creationId xmlns:a16="http://schemas.microsoft.com/office/drawing/2014/main" id="{7608E3F0-A215-23DF-BED8-1290D7A747A4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1" name="Connecteur droit 350">
            <a:extLst>
              <a:ext uri="{FF2B5EF4-FFF2-40B4-BE49-F238E27FC236}">
                <a16:creationId xmlns:a16="http://schemas.microsoft.com/office/drawing/2014/main" id="{99994065-6F02-4676-64E4-2B636546F579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Ellipse 351">
            <a:extLst>
              <a:ext uri="{FF2B5EF4-FFF2-40B4-BE49-F238E27FC236}">
                <a16:creationId xmlns:a16="http://schemas.microsoft.com/office/drawing/2014/main" id="{E30DAB12-DEF4-AC48-3FCF-5702F17042AC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353" name="Connecteur droit avec flèche 352">
            <a:extLst>
              <a:ext uri="{FF2B5EF4-FFF2-40B4-BE49-F238E27FC236}">
                <a16:creationId xmlns:a16="http://schemas.microsoft.com/office/drawing/2014/main" id="{805E9A9E-F766-CAEF-724B-320F27EB9A1A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Ellipse 353">
            <a:extLst>
              <a:ext uri="{FF2B5EF4-FFF2-40B4-BE49-F238E27FC236}">
                <a16:creationId xmlns:a16="http://schemas.microsoft.com/office/drawing/2014/main" id="{2AD645CB-A754-2B78-DFBB-8D8EAEA3D37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55" name="Ellipse 354">
            <a:extLst>
              <a:ext uri="{FF2B5EF4-FFF2-40B4-BE49-F238E27FC236}">
                <a16:creationId xmlns:a16="http://schemas.microsoft.com/office/drawing/2014/main" id="{812AE0CE-356F-C2ED-8193-ED76CDF7263C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6" name="Ellipse 355">
            <a:extLst>
              <a:ext uri="{FF2B5EF4-FFF2-40B4-BE49-F238E27FC236}">
                <a16:creationId xmlns:a16="http://schemas.microsoft.com/office/drawing/2014/main" id="{E353BCD1-15D9-C5C7-46C0-CEF52D1AD66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7" name="Ellipse 356">
            <a:extLst>
              <a:ext uri="{FF2B5EF4-FFF2-40B4-BE49-F238E27FC236}">
                <a16:creationId xmlns:a16="http://schemas.microsoft.com/office/drawing/2014/main" id="{D82F17B1-30EE-1E24-4836-91F5755965F4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8" name="Ellipse 357">
            <a:extLst>
              <a:ext uri="{FF2B5EF4-FFF2-40B4-BE49-F238E27FC236}">
                <a16:creationId xmlns:a16="http://schemas.microsoft.com/office/drawing/2014/main" id="{D567E0FA-7105-C242-CC6B-CB83A62F1D0A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9" name="Ellipse 358">
            <a:extLst>
              <a:ext uri="{FF2B5EF4-FFF2-40B4-BE49-F238E27FC236}">
                <a16:creationId xmlns:a16="http://schemas.microsoft.com/office/drawing/2014/main" id="{FE3A6BFA-19F3-EC13-D92B-9BE7BB8D71BD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id="{137F0FA7-D11B-F8CB-A0BF-244604618DCA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1" name="Ellipse 360">
            <a:extLst>
              <a:ext uri="{FF2B5EF4-FFF2-40B4-BE49-F238E27FC236}">
                <a16:creationId xmlns:a16="http://schemas.microsoft.com/office/drawing/2014/main" id="{04100E59-75FC-5F88-A91B-7A365A9D3DF5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id="{65B34E66-5F6A-D37E-C679-F80C657EF4E6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3" name="Ellipse 362">
            <a:extLst>
              <a:ext uri="{FF2B5EF4-FFF2-40B4-BE49-F238E27FC236}">
                <a16:creationId xmlns:a16="http://schemas.microsoft.com/office/drawing/2014/main" id="{4007D85B-E097-57BF-826E-FD990759EE6B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64" name="Ellipse 363">
            <a:extLst>
              <a:ext uri="{FF2B5EF4-FFF2-40B4-BE49-F238E27FC236}">
                <a16:creationId xmlns:a16="http://schemas.microsoft.com/office/drawing/2014/main" id="{640BDF02-BAFD-BE62-4177-DC187E6A3B65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4C8A52F4-E955-C1ED-2D2F-D0769921D712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4414DDF5-C882-8474-2963-53DD8E917E46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367" name="Ellipse 366">
            <a:extLst>
              <a:ext uri="{FF2B5EF4-FFF2-40B4-BE49-F238E27FC236}">
                <a16:creationId xmlns:a16="http://schemas.microsoft.com/office/drawing/2014/main" id="{39AAD290-C126-591B-5BEE-979C358AC1DC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68" name="Ellipse 367">
            <a:extLst>
              <a:ext uri="{FF2B5EF4-FFF2-40B4-BE49-F238E27FC236}">
                <a16:creationId xmlns:a16="http://schemas.microsoft.com/office/drawing/2014/main" id="{C8D43167-81E2-A2BE-7E7E-F1B98915BA47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9" name="Ellipse 368">
            <a:extLst>
              <a:ext uri="{FF2B5EF4-FFF2-40B4-BE49-F238E27FC236}">
                <a16:creationId xmlns:a16="http://schemas.microsoft.com/office/drawing/2014/main" id="{E4B21306-5B12-EC04-800F-9A4F1ED8E09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0" name="Ellipse 369">
            <a:extLst>
              <a:ext uri="{FF2B5EF4-FFF2-40B4-BE49-F238E27FC236}">
                <a16:creationId xmlns:a16="http://schemas.microsoft.com/office/drawing/2014/main" id="{E3F0E851-E5C3-8CAE-5433-8B81EAF4D4A8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71" name="Ellipse 370">
            <a:extLst>
              <a:ext uri="{FF2B5EF4-FFF2-40B4-BE49-F238E27FC236}">
                <a16:creationId xmlns:a16="http://schemas.microsoft.com/office/drawing/2014/main" id="{9404317C-FC12-420D-5791-0235A507C333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372" name="Ellipse 371">
            <a:extLst>
              <a:ext uri="{FF2B5EF4-FFF2-40B4-BE49-F238E27FC236}">
                <a16:creationId xmlns:a16="http://schemas.microsoft.com/office/drawing/2014/main" id="{1AA19646-DFDE-173C-077C-A9C6FCF99FFD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73" name="Ellipse 372">
            <a:extLst>
              <a:ext uri="{FF2B5EF4-FFF2-40B4-BE49-F238E27FC236}">
                <a16:creationId xmlns:a16="http://schemas.microsoft.com/office/drawing/2014/main" id="{14C5D842-8E97-FB86-1ABD-2F12821EE2A2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74" name="Ellipse 373">
            <a:extLst>
              <a:ext uri="{FF2B5EF4-FFF2-40B4-BE49-F238E27FC236}">
                <a16:creationId xmlns:a16="http://schemas.microsoft.com/office/drawing/2014/main" id="{B1B17418-9D4B-D738-2BB5-70400570BBD2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75" name="Ellipse 374">
            <a:extLst>
              <a:ext uri="{FF2B5EF4-FFF2-40B4-BE49-F238E27FC236}">
                <a16:creationId xmlns:a16="http://schemas.microsoft.com/office/drawing/2014/main" id="{3D984D21-8F1C-08BD-89BD-320286F6C7A9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3BE8D895-5F3D-FBA8-B91C-7D857D9AD0EB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FFFC8277-784D-E1AF-57F5-DFD801CB37E8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378" name="Ellipse 377">
            <a:extLst>
              <a:ext uri="{FF2B5EF4-FFF2-40B4-BE49-F238E27FC236}">
                <a16:creationId xmlns:a16="http://schemas.microsoft.com/office/drawing/2014/main" id="{9BE3BD13-9193-DAF4-94BD-740E355B0DBA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9" name="Ellipse 378">
            <a:extLst>
              <a:ext uri="{FF2B5EF4-FFF2-40B4-BE49-F238E27FC236}">
                <a16:creationId xmlns:a16="http://schemas.microsoft.com/office/drawing/2014/main" id="{2D4B9E90-2494-FEA8-480C-FDB5E833E7E8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FED7DD14-1FE2-85F2-F920-F24F062A783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70F8B751-A88C-3F31-941C-351503227DC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382" name="Connecteur droit 381">
            <a:extLst>
              <a:ext uri="{FF2B5EF4-FFF2-40B4-BE49-F238E27FC236}">
                <a16:creationId xmlns:a16="http://schemas.microsoft.com/office/drawing/2014/main" id="{72E80FE3-5B0B-4737-2325-93247AFD9567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Ellipse 382">
            <a:extLst>
              <a:ext uri="{FF2B5EF4-FFF2-40B4-BE49-F238E27FC236}">
                <a16:creationId xmlns:a16="http://schemas.microsoft.com/office/drawing/2014/main" id="{64F73731-0D5E-19E8-1056-7BA0223C12C3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84" name="Connecteur droit 383">
            <a:extLst>
              <a:ext uri="{FF2B5EF4-FFF2-40B4-BE49-F238E27FC236}">
                <a16:creationId xmlns:a16="http://schemas.microsoft.com/office/drawing/2014/main" id="{DC4A5592-5C92-D125-D303-65821DB2BDD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Connecteur droit 384">
            <a:extLst>
              <a:ext uri="{FF2B5EF4-FFF2-40B4-BE49-F238E27FC236}">
                <a16:creationId xmlns:a16="http://schemas.microsoft.com/office/drawing/2014/main" id="{ABE83609-73C0-33A1-7AF6-4DF82C3F23DE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Ellipse 385">
            <a:extLst>
              <a:ext uri="{FF2B5EF4-FFF2-40B4-BE49-F238E27FC236}">
                <a16:creationId xmlns:a16="http://schemas.microsoft.com/office/drawing/2014/main" id="{FDD6BB17-9900-A286-87AE-F2B56579148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7" name="Ellipse 386">
            <a:extLst>
              <a:ext uri="{FF2B5EF4-FFF2-40B4-BE49-F238E27FC236}">
                <a16:creationId xmlns:a16="http://schemas.microsoft.com/office/drawing/2014/main" id="{121779D9-9E8C-D1F9-082E-D9E2ACF4BC3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8" name="Ellipse 387">
            <a:extLst>
              <a:ext uri="{FF2B5EF4-FFF2-40B4-BE49-F238E27FC236}">
                <a16:creationId xmlns:a16="http://schemas.microsoft.com/office/drawing/2014/main" id="{733B7E1A-1D12-574D-6244-AC81DDFC83A5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9" name="Ellipse 388">
            <a:extLst>
              <a:ext uri="{FF2B5EF4-FFF2-40B4-BE49-F238E27FC236}">
                <a16:creationId xmlns:a16="http://schemas.microsoft.com/office/drawing/2014/main" id="{52372A0B-95E8-5099-21E7-0BB9D58B6603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90" name="Ellipse 389">
            <a:extLst>
              <a:ext uri="{FF2B5EF4-FFF2-40B4-BE49-F238E27FC236}">
                <a16:creationId xmlns:a16="http://schemas.microsoft.com/office/drawing/2014/main" id="{70CA796A-125D-B0DC-F745-2D04B0BBFDF5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Ellipse 390">
            <a:extLst>
              <a:ext uri="{FF2B5EF4-FFF2-40B4-BE49-F238E27FC236}">
                <a16:creationId xmlns:a16="http://schemas.microsoft.com/office/drawing/2014/main" id="{FCFB8BF0-E4B7-F096-1539-DBA8C55C3523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Ellipse 391">
            <a:extLst>
              <a:ext uri="{FF2B5EF4-FFF2-40B4-BE49-F238E27FC236}">
                <a16:creationId xmlns:a16="http://schemas.microsoft.com/office/drawing/2014/main" id="{C979EB59-B0F3-2E9F-0B43-8B84C53D360C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3" name="Ellipse 392">
            <a:extLst>
              <a:ext uri="{FF2B5EF4-FFF2-40B4-BE49-F238E27FC236}">
                <a16:creationId xmlns:a16="http://schemas.microsoft.com/office/drawing/2014/main" id="{0313948B-DFF5-487D-195E-8EC2515D265B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94" name="Ellipse 393">
            <a:extLst>
              <a:ext uri="{FF2B5EF4-FFF2-40B4-BE49-F238E27FC236}">
                <a16:creationId xmlns:a16="http://schemas.microsoft.com/office/drawing/2014/main" id="{DE9C762A-C2DA-08A5-4A6A-3FA96B30F3E7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5" name="Ellipse 394">
            <a:extLst>
              <a:ext uri="{FF2B5EF4-FFF2-40B4-BE49-F238E27FC236}">
                <a16:creationId xmlns:a16="http://schemas.microsoft.com/office/drawing/2014/main" id="{04FC4730-8FA0-EB7D-768C-BF7F0559259D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Ellipse 395">
            <a:extLst>
              <a:ext uri="{FF2B5EF4-FFF2-40B4-BE49-F238E27FC236}">
                <a16:creationId xmlns:a16="http://schemas.microsoft.com/office/drawing/2014/main" id="{CF2D016F-C6C7-9521-7469-E8FC0823EA0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7" name="Ellipse 396">
            <a:extLst>
              <a:ext uri="{FF2B5EF4-FFF2-40B4-BE49-F238E27FC236}">
                <a16:creationId xmlns:a16="http://schemas.microsoft.com/office/drawing/2014/main" id="{77EE70EF-C800-7A3E-8DB7-FC53F3A524FD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Ellipse 397">
            <a:extLst>
              <a:ext uri="{FF2B5EF4-FFF2-40B4-BE49-F238E27FC236}">
                <a16:creationId xmlns:a16="http://schemas.microsoft.com/office/drawing/2014/main" id="{9F06286F-5774-B83C-269A-5037E99630C9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Ellipse 398">
            <a:extLst>
              <a:ext uri="{FF2B5EF4-FFF2-40B4-BE49-F238E27FC236}">
                <a16:creationId xmlns:a16="http://schemas.microsoft.com/office/drawing/2014/main" id="{B713BEE9-F6E6-33A3-E266-628A5DCD5D35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Ellipse 399">
            <a:extLst>
              <a:ext uri="{FF2B5EF4-FFF2-40B4-BE49-F238E27FC236}">
                <a16:creationId xmlns:a16="http://schemas.microsoft.com/office/drawing/2014/main" id="{173D3522-CDBB-1DB6-5B7D-6407A694ECE4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A26D2706-1DAB-0437-E0E3-8F88F726807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62F84115-FB5A-0D48-9890-452C80EB381B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7A05F31A-CEAA-A2D6-88A8-CA0011E62B21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D90E0150-D099-1301-1D83-9BBF2264A451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6D625C31-193D-5A93-200B-6F0C1D91833E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0C6AA760-D404-B550-4094-A5F28062A605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80035767-382B-8133-5DE2-AD53D83AA36F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408" name="Ellipse 407">
            <a:extLst>
              <a:ext uri="{FF2B5EF4-FFF2-40B4-BE49-F238E27FC236}">
                <a16:creationId xmlns:a16="http://schemas.microsoft.com/office/drawing/2014/main" id="{23295789-AA2E-7B7F-D88B-CEA7D0E98B2D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09" name="Ellipse 408">
            <a:extLst>
              <a:ext uri="{FF2B5EF4-FFF2-40B4-BE49-F238E27FC236}">
                <a16:creationId xmlns:a16="http://schemas.microsoft.com/office/drawing/2014/main" id="{B1A0C3F9-235F-A47E-EB7A-F8F07026AD1A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0" name="Ellipse 409">
            <a:extLst>
              <a:ext uri="{FF2B5EF4-FFF2-40B4-BE49-F238E27FC236}">
                <a16:creationId xmlns:a16="http://schemas.microsoft.com/office/drawing/2014/main" id="{9808E994-63DF-0CC6-5854-473A5A0AE1D2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42457FE1-4F6C-5E8D-DAA6-D7535754C881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412" name="Ellipse 411">
            <a:extLst>
              <a:ext uri="{FF2B5EF4-FFF2-40B4-BE49-F238E27FC236}">
                <a16:creationId xmlns:a16="http://schemas.microsoft.com/office/drawing/2014/main" id="{2E55A30E-103F-01E0-252C-60C8C6268BBA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4B925CE4-E007-ED7A-1C7E-FD436650C140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FC9CC1EB-4E6F-6370-DBAE-1BCF6948962D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415" name="Ellipse 414">
            <a:extLst>
              <a:ext uri="{FF2B5EF4-FFF2-40B4-BE49-F238E27FC236}">
                <a16:creationId xmlns:a16="http://schemas.microsoft.com/office/drawing/2014/main" id="{9E311F80-C437-1017-2B89-E7C504B03405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91FD685D-880B-0E82-E05F-0AA70CC84E34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28552ABB-9825-805F-2063-C985064F970B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FBA1C4CE-09D2-8D81-3851-35F01282500C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419" name="Ellipse 418">
            <a:extLst>
              <a:ext uri="{FF2B5EF4-FFF2-40B4-BE49-F238E27FC236}">
                <a16:creationId xmlns:a16="http://schemas.microsoft.com/office/drawing/2014/main" id="{A4D2CCF8-24BD-404E-B2A2-4773C6EAC533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" name="Ellipse 419">
            <a:extLst>
              <a:ext uri="{FF2B5EF4-FFF2-40B4-BE49-F238E27FC236}">
                <a16:creationId xmlns:a16="http://schemas.microsoft.com/office/drawing/2014/main" id="{04209312-28F4-7E0B-9118-543586D7116F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B4C7E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1" name="Ellipse 420">
            <a:extLst>
              <a:ext uri="{FF2B5EF4-FFF2-40B4-BE49-F238E27FC236}">
                <a16:creationId xmlns:a16="http://schemas.microsoft.com/office/drawing/2014/main" id="{90C9C59B-411B-9444-FD60-912B0AE52AA2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3" name="Ellipse 422">
            <a:extLst>
              <a:ext uri="{FF2B5EF4-FFF2-40B4-BE49-F238E27FC236}">
                <a16:creationId xmlns:a16="http://schemas.microsoft.com/office/drawing/2014/main" id="{36531EFD-865E-4421-B1D4-17C0308DE365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24" name="Ellipse 423">
            <a:extLst>
              <a:ext uri="{FF2B5EF4-FFF2-40B4-BE49-F238E27FC236}">
                <a16:creationId xmlns:a16="http://schemas.microsoft.com/office/drawing/2014/main" id="{FAAD50A3-DA0C-F765-CDB6-FAC7B71208B6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425" name="Ellipse 424">
            <a:extLst>
              <a:ext uri="{FF2B5EF4-FFF2-40B4-BE49-F238E27FC236}">
                <a16:creationId xmlns:a16="http://schemas.microsoft.com/office/drawing/2014/main" id="{EB7E25D5-581F-A2E9-FAAC-4B563C093DD7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26" name="Ellipse 425">
            <a:extLst>
              <a:ext uri="{FF2B5EF4-FFF2-40B4-BE49-F238E27FC236}">
                <a16:creationId xmlns:a16="http://schemas.microsoft.com/office/drawing/2014/main" id="{6D09B002-BDBD-AB6F-CE76-A98AD39158A3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27" name="Ellipse 426">
            <a:extLst>
              <a:ext uri="{FF2B5EF4-FFF2-40B4-BE49-F238E27FC236}">
                <a16:creationId xmlns:a16="http://schemas.microsoft.com/office/drawing/2014/main" id="{342CAABC-0415-5125-6229-0FE9634731F6}"/>
              </a:ext>
            </a:extLst>
          </p:cNvPr>
          <p:cNvSpPr/>
          <p:nvPr/>
        </p:nvSpPr>
        <p:spPr>
          <a:xfrm>
            <a:off x="6401015" y="536291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8" name="Ellipse 427">
            <a:extLst>
              <a:ext uri="{FF2B5EF4-FFF2-40B4-BE49-F238E27FC236}">
                <a16:creationId xmlns:a16="http://schemas.microsoft.com/office/drawing/2014/main" id="{ED7F9723-351D-3416-1C7F-0DE82BD9B99D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29" name="Ellipse 428">
            <a:extLst>
              <a:ext uri="{FF2B5EF4-FFF2-40B4-BE49-F238E27FC236}">
                <a16:creationId xmlns:a16="http://schemas.microsoft.com/office/drawing/2014/main" id="{C009BE57-CFD5-4E11-6C86-55B37715E4D2}"/>
              </a:ext>
            </a:extLst>
          </p:cNvPr>
          <p:cNvSpPr/>
          <p:nvPr/>
        </p:nvSpPr>
        <p:spPr>
          <a:xfrm>
            <a:off x="6216775" y="114872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09CC76-6043-E304-2223-ACFFE5EB2B29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086692-3D3C-4EC1-8E79-C9D0C7A1076B}"/>
              </a:ext>
            </a:extLst>
          </p:cNvPr>
          <p:cNvSpPr/>
          <p:nvPr/>
        </p:nvSpPr>
        <p:spPr>
          <a:xfrm>
            <a:off x="71305" y="93049"/>
            <a:ext cx="4856855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1) 1792-1802 : Les guerres révolutionnaires : La France contre la 1</a:t>
            </a:r>
            <a:r>
              <a:rPr lang="fr-FR" sz="1500" b="1" baseline="30000" dirty="0"/>
              <a:t>ère</a:t>
            </a:r>
            <a:r>
              <a:rPr lang="fr-FR" sz="1500" b="1" dirty="0"/>
              <a:t> et la 2</a:t>
            </a:r>
            <a:r>
              <a:rPr lang="fr-FR" sz="1500" b="1" baseline="30000" dirty="0"/>
              <a:t>ème</a:t>
            </a:r>
            <a:r>
              <a:rPr lang="fr-FR" sz="1500" b="1" dirty="0"/>
              <a:t> Coalition : Autriche, Prusse, Grande-Bretagne, Espagne, Piémont-Sardaigne, Naples-Sicile, Provinces-Unies ; Puis Empire ottoman et Russie</a:t>
            </a:r>
          </a:p>
          <a:p>
            <a:endParaRPr lang="fr-FR" sz="1700" dirty="0"/>
          </a:p>
          <a:p>
            <a:r>
              <a:rPr lang="fr-FR" sz="1700" dirty="0"/>
              <a:t>*1792-1815 : Donc, un contexte </a:t>
            </a:r>
            <a:r>
              <a:rPr lang="fr-FR" sz="1700" i="1" dirty="0"/>
              <a:t>européen</a:t>
            </a:r>
            <a:r>
              <a:rPr lang="fr-FR" sz="1700" dirty="0"/>
              <a:t> complexe</a:t>
            </a:r>
          </a:p>
          <a:p>
            <a:r>
              <a:rPr lang="fr-FR" sz="1700" dirty="0"/>
              <a:t>Durant les guerres révolutionnaires</a:t>
            </a:r>
          </a:p>
          <a:p>
            <a:r>
              <a:rPr lang="fr-FR" sz="1700" dirty="0"/>
              <a:t>Puis napoléoniennes</a:t>
            </a:r>
          </a:p>
          <a:p>
            <a:r>
              <a:rPr lang="fr-FR" sz="1700" dirty="0"/>
              <a:t>Russie, GB et France vont jouer des doubles-jeux</a:t>
            </a:r>
          </a:p>
          <a:p>
            <a:r>
              <a:rPr lang="fr-FR" sz="1700" dirty="0"/>
              <a:t>Et opérer de nombreux revirements ; Commençons !</a:t>
            </a:r>
          </a:p>
          <a:p>
            <a:endParaRPr lang="fr-FR" sz="1700" dirty="0"/>
          </a:p>
          <a:p>
            <a:r>
              <a:rPr lang="fr-FR" sz="1700" dirty="0"/>
              <a:t>*1789-92 : Révolution française ; Et…</a:t>
            </a:r>
          </a:p>
          <a:p>
            <a:r>
              <a:rPr lang="fr-FR" sz="1700" dirty="0"/>
              <a:t>*1792-97 : Guerre de la 1</a:t>
            </a:r>
            <a:r>
              <a:rPr lang="fr-FR" sz="1700" baseline="30000" dirty="0"/>
              <a:t>ère</a:t>
            </a:r>
            <a:r>
              <a:rPr lang="fr-FR" sz="1700" dirty="0"/>
              <a:t> Coalition : Autriche Prusse, GB, Provinces-Unies, Sardaigne, Espagne,… </a:t>
            </a:r>
          </a:p>
          <a:p>
            <a:r>
              <a:rPr lang="fr-FR" sz="1700" i="1" dirty="0"/>
              <a:t>La France encerclée</a:t>
            </a:r>
          </a:p>
          <a:p>
            <a:endParaRPr lang="fr-FR" sz="1700" dirty="0"/>
          </a:p>
          <a:p>
            <a:r>
              <a:rPr lang="fr-FR" sz="1700" dirty="0"/>
              <a:t>*A Moscou, la tsarine </a:t>
            </a:r>
            <a:r>
              <a:rPr lang="fr-FR" sz="1700" u="sng" dirty="0"/>
              <a:t>Catherine II</a:t>
            </a:r>
            <a:endParaRPr lang="fr-FR" sz="1700" dirty="0"/>
          </a:p>
          <a:p>
            <a:r>
              <a:rPr lang="fr-FR" sz="1700" dirty="0"/>
              <a:t>Fustige la jeune république…</a:t>
            </a:r>
          </a:p>
          <a:p>
            <a:endParaRPr lang="fr-FR" sz="1000" dirty="0"/>
          </a:p>
          <a:p>
            <a:r>
              <a:rPr lang="fr-FR" sz="1700" dirty="0"/>
              <a:t>Sans toutefois intervenir militairement</a:t>
            </a:r>
          </a:p>
          <a:p>
            <a:r>
              <a:rPr lang="fr-FR" sz="1700" dirty="0"/>
              <a:t>Profitant des guerres à l’ouest pour consolider</a:t>
            </a:r>
          </a:p>
          <a:p>
            <a:r>
              <a:rPr lang="fr-FR" sz="1700" dirty="0"/>
              <a:t>Sa mainmise sur la Pologne (1795, dernier partage)</a:t>
            </a:r>
          </a:p>
          <a:p>
            <a:r>
              <a:rPr lang="fr-FR" sz="1700" dirty="0"/>
              <a:t>Et sur la mer Noire ottomane (guerre de 1787-92)…</a:t>
            </a:r>
          </a:p>
          <a:p>
            <a:endParaRPr lang="fr-FR" sz="1000" dirty="0"/>
          </a:p>
          <a:p>
            <a:r>
              <a:rPr lang="fr-FR" sz="1700" dirty="0"/>
              <a:t>*1796 : Après sa mort, son fils </a:t>
            </a:r>
            <a:r>
              <a:rPr lang="fr-FR" sz="1700" u="sng" dirty="0"/>
              <a:t>Paul 1</a:t>
            </a:r>
            <a:r>
              <a:rPr lang="fr-FR" sz="1700" u="sng" baseline="30000" dirty="0"/>
              <a:t>er</a:t>
            </a:r>
            <a:r>
              <a:rPr lang="fr-FR" sz="1700" dirty="0"/>
              <a:t> lui succède</a:t>
            </a:r>
          </a:p>
          <a:p>
            <a:r>
              <a:rPr lang="fr-FR" sz="1700" dirty="0"/>
              <a:t>Et avec lui, les 1</a:t>
            </a:r>
            <a:r>
              <a:rPr lang="fr-FR" sz="1700" baseline="30000" dirty="0"/>
              <a:t>ères</a:t>
            </a:r>
            <a:r>
              <a:rPr lang="fr-FR" sz="1700" dirty="0"/>
              <a:t> escarmouches du Grand Jeu…</a:t>
            </a:r>
          </a:p>
        </p:txBody>
      </p:sp>
    </p:spTree>
    <p:extLst>
      <p:ext uri="{BB962C8B-B14F-4D97-AF65-F5344CB8AC3E}">
        <p14:creationId xmlns:p14="http://schemas.microsoft.com/office/powerpoint/2010/main" val="2598680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75A09-A0FD-58F1-62A9-B2A91B68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4B3FBA-759A-E00C-CCC2-1F0325D00774}"/>
              </a:ext>
            </a:extLst>
          </p:cNvPr>
          <p:cNvSpPr/>
          <p:nvPr/>
        </p:nvSpPr>
        <p:spPr>
          <a:xfrm>
            <a:off x="67822" y="57188"/>
            <a:ext cx="4980576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1) 1792-1802 : Les guerres révolutionnaires : La France contre la 1</a:t>
            </a:r>
            <a:r>
              <a:rPr lang="fr-FR" sz="1400" b="1" baseline="30000" dirty="0"/>
              <a:t>ère</a:t>
            </a:r>
            <a:r>
              <a:rPr lang="fr-FR" sz="1400" b="1" dirty="0"/>
              <a:t> et la 2</a:t>
            </a:r>
            <a:r>
              <a:rPr lang="fr-FR" sz="1400" b="1" baseline="30000" dirty="0"/>
              <a:t>ème</a:t>
            </a:r>
            <a:r>
              <a:rPr lang="fr-FR" sz="1400" b="1" dirty="0"/>
              <a:t> Coalition : Autriche, Prusse, Grande-Bretagne, Espagne, Piémont-Sardaigne, Naples-Sicile, Provinces-Unies ; Puis Empire ottoman et Russie</a:t>
            </a:r>
          </a:p>
          <a:p>
            <a:endParaRPr lang="fr-FR" sz="800" dirty="0"/>
          </a:p>
          <a:p>
            <a:r>
              <a:rPr lang="fr-FR" sz="1600" dirty="0"/>
              <a:t>*1798-1802 : Guerre de la 2</a:t>
            </a:r>
            <a:r>
              <a:rPr lang="fr-FR" sz="1600" baseline="30000" dirty="0"/>
              <a:t>ème</a:t>
            </a:r>
            <a:r>
              <a:rPr lang="fr-FR" sz="1600" dirty="0"/>
              <a:t> Coalition contre la France</a:t>
            </a:r>
          </a:p>
          <a:p>
            <a:r>
              <a:rPr lang="fr-FR" sz="1600" dirty="0"/>
              <a:t>La Russie de </a:t>
            </a:r>
            <a:r>
              <a:rPr lang="fr-FR" sz="1600" u="sng" dirty="0"/>
              <a:t>Paul 1</a:t>
            </a:r>
            <a:r>
              <a:rPr lang="fr-FR" sz="1600" u="sng" baseline="30000" dirty="0"/>
              <a:t>er</a:t>
            </a:r>
            <a:r>
              <a:rPr lang="fr-FR" sz="1600" dirty="0"/>
              <a:t> s’allie à l’Autriche et à la GB</a:t>
            </a:r>
          </a:p>
          <a:p>
            <a:r>
              <a:rPr lang="fr-FR" sz="1600" dirty="0"/>
              <a:t>*Mais également Naples-Sicile, Suède</a:t>
            </a:r>
          </a:p>
          <a:p>
            <a:r>
              <a:rPr lang="fr-FR" sz="1600" dirty="0"/>
              <a:t>Rejoints par l’Empire ottoman de </a:t>
            </a:r>
            <a:r>
              <a:rPr lang="fr-FR" sz="1600" u="sng" dirty="0"/>
              <a:t>Sélim III</a:t>
            </a:r>
            <a:r>
              <a:rPr lang="fr-FR" sz="1600" dirty="0"/>
              <a:t> (1789)</a:t>
            </a:r>
          </a:p>
          <a:p>
            <a:r>
              <a:rPr lang="fr-FR" sz="1600" dirty="0"/>
              <a:t>A cause de l’expédition d’Egypte de Bonaparte (1798)</a:t>
            </a:r>
          </a:p>
          <a:p>
            <a:r>
              <a:rPr lang="fr-FR" sz="1600" u="sng" dirty="0"/>
              <a:t>1</a:t>
            </a:r>
            <a:r>
              <a:rPr lang="fr-FR" sz="1600" u="sng" baseline="30000" dirty="0"/>
              <a:t>ère</a:t>
            </a:r>
            <a:r>
              <a:rPr lang="fr-FR" sz="1600" u="sng" dirty="0"/>
              <a:t> défense de l’Empire ottoman par des Européens</a:t>
            </a:r>
          </a:p>
          <a:p>
            <a:r>
              <a:rPr lang="fr-FR" sz="1600" i="1" u="sng" dirty="0"/>
              <a:t>Et GB, Russie et Empire ottoman dans le même camp</a:t>
            </a:r>
          </a:p>
          <a:p>
            <a:endParaRPr lang="fr-FR" sz="1600" dirty="0"/>
          </a:p>
          <a:p>
            <a:r>
              <a:rPr lang="fr-FR" sz="1600" dirty="0"/>
              <a:t>*1799 : Paul 1</a:t>
            </a:r>
            <a:r>
              <a:rPr lang="fr-FR" sz="1600" baseline="30000" dirty="0"/>
              <a:t>er</a:t>
            </a:r>
            <a:r>
              <a:rPr lang="fr-FR" sz="1600" dirty="0"/>
              <a:t> envoie l’armée de Souvorov en Suisse !</a:t>
            </a:r>
          </a:p>
          <a:p>
            <a:r>
              <a:rPr lang="fr-FR" sz="1600" dirty="0"/>
              <a:t>Une flotte russe traverse les détroits : Corfou, Ancône !!</a:t>
            </a:r>
          </a:p>
          <a:p>
            <a:r>
              <a:rPr lang="fr-FR" sz="1600" dirty="0"/>
              <a:t>Mais GB et Autriche, inquiètes de cette intrusion</a:t>
            </a:r>
          </a:p>
          <a:p>
            <a:r>
              <a:rPr lang="fr-FR" sz="1600" dirty="0"/>
              <a:t>Intriguent et ne l’aident pas</a:t>
            </a:r>
          </a:p>
          <a:p>
            <a:endParaRPr lang="fr-FR" sz="1600" dirty="0"/>
          </a:p>
          <a:p>
            <a:r>
              <a:rPr lang="fr-FR" sz="1600" dirty="0"/>
              <a:t>*Oct. 1799-1800 : Indigné de ce manque de loyauté</a:t>
            </a:r>
          </a:p>
          <a:p>
            <a:r>
              <a:rPr lang="fr-FR" sz="1600" dirty="0"/>
              <a:t>Le tsar se retire et se rapproche du général Bonaparte</a:t>
            </a:r>
          </a:p>
          <a:p>
            <a:r>
              <a:rPr lang="fr-FR" sz="1600" dirty="0"/>
              <a:t>NB : Bonaparte qui est en train de devenir Napoléon…</a:t>
            </a:r>
          </a:p>
          <a:p>
            <a:endParaRPr lang="fr-FR" sz="1600" i="1" dirty="0"/>
          </a:p>
          <a:p>
            <a:r>
              <a:rPr lang="fr-FR" sz="1600" i="1" dirty="0"/>
              <a:t>Je ne vous écris point pour entrer en discussion sur les droits de l’homme ou du citoyen ; chaque pays se gouverne comme il l’entend. En revanche, partout où je vois à la tête d’un pays un homme qui sait gouverner et se battre, mon cœur se porte vers lui.</a:t>
            </a:r>
            <a:endParaRPr lang="fr-FR" sz="1000" dirty="0"/>
          </a:p>
          <a:p>
            <a:r>
              <a:rPr lang="fr-FR" sz="1600" dirty="0"/>
              <a:t>*Une brève idylle est née ; Et ce sera…</a:t>
            </a:r>
          </a:p>
        </p:txBody>
      </p:sp>
      <p:pic>
        <p:nvPicPr>
          <p:cNvPr id="47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1D6C05B-6D2D-ECE2-AC1A-F905A28AA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" name="Ellipse 470">
            <a:extLst>
              <a:ext uri="{FF2B5EF4-FFF2-40B4-BE49-F238E27FC236}">
                <a16:creationId xmlns:a16="http://schemas.microsoft.com/office/drawing/2014/main" id="{77CF8654-D45D-B3FD-3F38-504368CB194F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2" name="Ellipse 471">
            <a:extLst>
              <a:ext uri="{FF2B5EF4-FFF2-40B4-BE49-F238E27FC236}">
                <a16:creationId xmlns:a16="http://schemas.microsoft.com/office/drawing/2014/main" id="{145DF5C5-E046-58DB-3DFE-0CA18FF30610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3" name="Ellipse 472">
            <a:extLst>
              <a:ext uri="{FF2B5EF4-FFF2-40B4-BE49-F238E27FC236}">
                <a16:creationId xmlns:a16="http://schemas.microsoft.com/office/drawing/2014/main" id="{1CBDC0CA-10D5-2F73-6CC4-703BF50080A9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4" name="Ellipse 473">
            <a:extLst>
              <a:ext uri="{FF2B5EF4-FFF2-40B4-BE49-F238E27FC236}">
                <a16:creationId xmlns:a16="http://schemas.microsoft.com/office/drawing/2014/main" id="{5367FD18-D9F5-9810-4E1A-EC53944D1406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76" name="Ellipse 475">
            <a:extLst>
              <a:ext uri="{FF2B5EF4-FFF2-40B4-BE49-F238E27FC236}">
                <a16:creationId xmlns:a16="http://schemas.microsoft.com/office/drawing/2014/main" id="{44974F67-5D26-CCFF-CE58-309C2C6CDD3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7" name="Ellipse 476">
            <a:extLst>
              <a:ext uri="{FF2B5EF4-FFF2-40B4-BE49-F238E27FC236}">
                <a16:creationId xmlns:a16="http://schemas.microsoft.com/office/drawing/2014/main" id="{A05D7AD4-FC57-C9A8-AB01-4CCB2C722757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8" name="Ellipse 477">
            <a:extLst>
              <a:ext uri="{FF2B5EF4-FFF2-40B4-BE49-F238E27FC236}">
                <a16:creationId xmlns:a16="http://schemas.microsoft.com/office/drawing/2014/main" id="{56A6C04E-A662-3485-4149-359049CB9F4C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79" name="Ellipse 478">
            <a:extLst>
              <a:ext uri="{FF2B5EF4-FFF2-40B4-BE49-F238E27FC236}">
                <a16:creationId xmlns:a16="http://schemas.microsoft.com/office/drawing/2014/main" id="{EA4704E7-2420-0276-BE56-487BE5C88E88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0" name="Ellipse 479">
            <a:extLst>
              <a:ext uri="{FF2B5EF4-FFF2-40B4-BE49-F238E27FC236}">
                <a16:creationId xmlns:a16="http://schemas.microsoft.com/office/drawing/2014/main" id="{F0455A54-736C-DB57-5865-039CAAB6325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1" name="Ellipse 480">
            <a:extLst>
              <a:ext uri="{FF2B5EF4-FFF2-40B4-BE49-F238E27FC236}">
                <a16:creationId xmlns:a16="http://schemas.microsoft.com/office/drawing/2014/main" id="{424A8599-1CB5-5E6A-975C-0963E681A2EC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2" name="Ellipse 481">
            <a:extLst>
              <a:ext uri="{FF2B5EF4-FFF2-40B4-BE49-F238E27FC236}">
                <a16:creationId xmlns:a16="http://schemas.microsoft.com/office/drawing/2014/main" id="{D5038A0C-1F73-9F1D-7A1F-23798DDDAE0D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3" name="Ellipse 482">
            <a:extLst>
              <a:ext uri="{FF2B5EF4-FFF2-40B4-BE49-F238E27FC236}">
                <a16:creationId xmlns:a16="http://schemas.microsoft.com/office/drawing/2014/main" id="{2D4DAC49-492F-331A-7373-0988116562E9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84" name="Ellipse 483">
            <a:extLst>
              <a:ext uri="{FF2B5EF4-FFF2-40B4-BE49-F238E27FC236}">
                <a16:creationId xmlns:a16="http://schemas.microsoft.com/office/drawing/2014/main" id="{1B331632-417C-4996-F91D-9CA5BD6AC137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5" name="Ellipse 484">
            <a:extLst>
              <a:ext uri="{FF2B5EF4-FFF2-40B4-BE49-F238E27FC236}">
                <a16:creationId xmlns:a16="http://schemas.microsoft.com/office/drawing/2014/main" id="{F8BAC9C5-9BB8-A83C-253E-A752DFCBC2B6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86" name="Ellipse 485">
            <a:extLst>
              <a:ext uri="{FF2B5EF4-FFF2-40B4-BE49-F238E27FC236}">
                <a16:creationId xmlns:a16="http://schemas.microsoft.com/office/drawing/2014/main" id="{D67DAD5F-BFA6-E705-8A7D-F7DF21FF0B82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87" name="Ellipse 486">
            <a:extLst>
              <a:ext uri="{FF2B5EF4-FFF2-40B4-BE49-F238E27FC236}">
                <a16:creationId xmlns:a16="http://schemas.microsoft.com/office/drawing/2014/main" id="{FA726EB7-51E9-F755-C3E5-D94673905986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8" name="Ellipse 487">
            <a:extLst>
              <a:ext uri="{FF2B5EF4-FFF2-40B4-BE49-F238E27FC236}">
                <a16:creationId xmlns:a16="http://schemas.microsoft.com/office/drawing/2014/main" id="{CA0D49F6-C2FB-D524-2522-9919807B0637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9" name="Connecteur droit 488">
            <a:extLst>
              <a:ext uri="{FF2B5EF4-FFF2-40B4-BE49-F238E27FC236}">
                <a16:creationId xmlns:a16="http://schemas.microsoft.com/office/drawing/2014/main" id="{CC2E63FD-C47E-A0B0-BCC9-4811E1D206A2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Connecteur droit 489">
            <a:extLst>
              <a:ext uri="{FF2B5EF4-FFF2-40B4-BE49-F238E27FC236}">
                <a16:creationId xmlns:a16="http://schemas.microsoft.com/office/drawing/2014/main" id="{D1AA7EEF-23BD-852D-A505-D33D105737C5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Connecteur droit 490">
            <a:extLst>
              <a:ext uri="{FF2B5EF4-FFF2-40B4-BE49-F238E27FC236}">
                <a16:creationId xmlns:a16="http://schemas.microsoft.com/office/drawing/2014/main" id="{6582DA1B-BD47-9CB4-9527-7192EF0EFCB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Ellipse 491">
            <a:extLst>
              <a:ext uri="{FF2B5EF4-FFF2-40B4-BE49-F238E27FC236}">
                <a16:creationId xmlns:a16="http://schemas.microsoft.com/office/drawing/2014/main" id="{2014FCB5-0BA8-429D-24EF-1D179052876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3" name="Ellipse 492">
            <a:extLst>
              <a:ext uri="{FF2B5EF4-FFF2-40B4-BE49-F238E27FC236}">
                <a16:creationId xmlns:a16="http://schemas.microsoft.com/office/drawing/2014/main" id="{0C7CABD0-5D08-D7F7-0A8D-E6B94B493F98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94" name="Ellipse 493">
            <a:extLst>
              <a:ext uri="{FF2B5EF4-FFF2-40B4-BE49-F238E27FC236}">
                <a16:creationId xmlns:a16="http://schemas.microsoft.com/office/drawing/2014/main" id="{DB7B6BAD-38A4-35AE-62AD-DD870F4D33CB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95" name="Ellipse 494">
            <a:extLst>
              <a:ext uri="{FF2B5EF4-FFF2-40B4-BE49-F238E27FC236}">
                <a16:creationId xmlns:a16="http://schemas.microsoft.com/office/drawing/2014/main" id="{9B5A1141-2ED4-4F6C-CDE1-05BDE202A765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7" name="Connecteur droit 496">
            <a:extLst>
              <a:ext uri="{FF2B5EF4-FFF2-40B4-BE49-F238E27FC236}">
                <a16:creationId xmlns:a16="http://schemas.microsoft.com/office/drawing/2014/main" id="{DF080A7B-396F-23C8-5F45-F932293D74D7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8" name="Ellipse 497">
            <a:extLst>
              <a:ext uri="{FF2B5EF4-FFF2-40B4-BE49-F238E27FC236}">
                <a16:creationId xmlns:a16="http://schemas.microsoft.com/office/drawing/2014/main" id="{E490A72A-5635-DAE8-DA1D-AD2D9AAD5FC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499" name="Connecteur droit avec flèche 498">
            <a:extLst>
              <a:ext uri="{FF2B5EF4-FFF2-40B4-BE49-F238E27FC236}">
                <a16:creationId xmlns:a16="http://schemas.microsoft.com/office/drawing/2014/main" id="{E732299A-3852-3AFF-26D3-BBF53E28DD0A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Ellipse 499">
            <a:extLst>
              <a:ext uri="{FF2B5EF4-FFF2-40B4-BE49-F238E27FC236}">
                <a16:creationId xmlns:a16="http://schemas.microsoft.com/office/drawing/2014/main" id="{3572F7F2-135B-EA18-C11B-036A6430E6C7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01" name="Ellipse 500">
            <a:extLst>
              <a:ext uri="{FF2B5EF4-FFF2-40B4-BE49-F238E27FC236}">
                <a16:creationId xmlns:a16="http://schemas.microsoft.com/office/drawing/2014/main" id="{9E643DDA-873D-E363-7D7D-700CBAECE59C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02" name="Ellipse 501">
            <a:extLst>
              <a:ext uri="{FF2B5EF4-FFF2-40B4-BE49-F238E27FC236}">
                <a16:creationId xmlns:a16="http://schemas.microsoft.com/office/drawing/2014/main" id="{DE415976-80C5-983C-3F35-311C7302D735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03" name="Ellipse 502">
            <a:extLst>
              <a:ext uri="{FF2B5EF4-FFF2-40B4-BE49-F238E27FC236}">
                <a16:creationId xmlns:a16="http://schemas.microsoft.com/office/drawing/2014/main" id="{8B6E395B-73A1-7D96-0E89-C057DCD0935F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04" name="Ellipse 503">
            <a:extLst>
              <a:ext uri="{FF2B5EF4-FFF2-40B4-BE49-F238E27FC236}">
                <a16:creationId xmlns:a16="http://schemas.microsoft.com/office/drawing/2014/main" id="{AF520527-015C-59CF-2311-12087C6D6276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5" name="Ellipse 504">
            <a:extLst>
              <a:ext uri="{FF2B5EF4-FFF2-40B4-BE49-F238E27FC236}">
                <a16:creationId xmlns:a16="http://schemas.microsoft.com/office/drawing/2014/main" id="{5BD1FDC3-F1EE-553D-2A84-8A2C5DB5380E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6" name="Ellipse 505">
            <a:extLst>
              <a:ext uri="{FF2B5EF4-FFF2-40B4-BE49-F238E27FC236}">
                <a16:creationId xmlns:a16="http://schemas.microsoft.com/office/drawing/2014/main" id="{2D054531-6F40-66A5-C532-A69B667B2FC2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7" name="Ellipse 506">
            <a:extLst>
              <a:ext uri="{FF2B5EF4-FFF2-40B4-BE49-F238E27FC236}">
                <a16:creationId xmlns:a16="http://schemas.microsoft.com/office/drawing/2014/main" id="{80C4E6CE-615A-E629-1085-BB2E3B571BD9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8" name="Ellipse 507">
            <a:extLst>
              <a:ext uri="{FF2B5EF4-FFF2-40B4-BE49-F238E27FC236}">
                <a16:creationId xmlns:a16="http://schemas.microsoft.com/office/drawing/2014/main" id="{46D94037-0CA3-1A68-5BF5-8D1979CDF110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9" name="Ellipse 508">
            <a:extLst>
              <a:ext uri="{FF2B5EF4-FFF2-40B4-BE49-F238E27FC236}">
                <a16:creationId xmlns:a16="http://schemas.microsoft.com/office/drawing/2014/main" id="{DE39E88E-9B19-B7FC-B7A0-39C5023A058E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10" name="Ellipse 509">
            <a:extLst>
              <a:ext uri="{FF2B5EF4-FFF2-40B4-BE49-F238E27FC236}">
                <a16:creationId xmlns:a16="http://schemas.microsoft.com/office/drawing/2014/main" id="{47479914-AF17-D600-AC75-7EE2D466CC38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4EC76C4C-D1B0-3EEC-8719-C565ADB7F096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8173627F-2E22-C53F-C184-284E69A702EC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513" name="Ellipse 512">
            <a:extLst>
              <a:ext uri="{FF2B5EF4-FFF2-40B4-BE49-F238E27FC236}">
                <a16:creationId xmlns:a16="http://schemas.microsoft.com/office/drawing/2014/main" id="{B45B733C-A982-8664-EC77-75A7EA899E4D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4" name="Ellipse 513">
            <a:extLst>
              <a:ext uri="{FF2B5EF4-FFF2-40B4-BE49-F238E27FC236}">
                <a16:creationId xmlns:a16="http://schemas.microsoft.com/office/drawing/2014/main" id="{276C5D1A-5289-C207-0E64-4836B29EF426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5" name="Ellipse 514">
            <a:extLst>
              <a:ext uri="{FF2B5EF4-FFF2-40B4-BE49-F238E27FC236}">
                <a16:creationId xmlns:a16="http://schemas.microsoft.com/office/drawing/2014/main" id="{A4909C51-C04E-BFB4-0991-C357BDB172B1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16" name="Ellipse 515">
            <a:extLst>
              <a:ext uri="{FF2B5EF4-FFF2-40B4-BE49-F238E27FC236}">
                <a16:creationId xmlns:a16="http://schemas.microsoft.com/office/drawing/2014/main" id="{1BA7B9C8-4832-8EDC-8A90-B49A92282CC4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17" name="Ellipse 516">
            <a:extLst>
              <a:ext uri="{FF2B5EF4-FFF2-40B4-BE49-F238E27FC236}">
                <a16:creationId xmlns:a16="http://schemas.microsoft.com/office/drawing/2014/main" id="{0F024452-C440-121E-F5DF-2E2BC30AEC3B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18" name="Ellipse 517">
            <a:extLst>
              <a:ext uri="{FF2B5EF4-FFF2-40B4-BE49-F238E27FC236}">
                <a16:creationId xmlns:a16="http://schemas.microsoft.com/office/drawing/2014/main" id="{A7C3DA2A-436A-5E8D-D4BB-04777EAAFF84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9" name="Ellipse 518">
            <a:extLst>
              <a:ext uri="{FF2B5EF4-FFF2-40B4-BE49-F238E27FC236}">
                <a16:creationId xmlns:a16="http://schemas.microsoft.com/office/drawing/2014/main" id="{CF9A8E21-9DFD-DCCD-FC18-715B1D17A7F3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0" name="Ellipse 519">
            <a:extLst>
              <a:ext uri="{FF2B5EF4-FFF2-40B4-BE49-F238E27FC236}">
                <a16:creationId xmlns:a16="http://schemas.microsoft.com/office/drawing/2014/main" id="{0B75E3A1-7EA5-FFD3-6D8D-EA723B3D2C34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1" name="Ellipse 520">
            <a:extLst>
              <a:ext uri="{FF2B5EF4-FFF2-40B4-BE49-F238E27FC236}">
                <a16:creationId xmlns:a16="http://schemas.microsoft.com/office/drawing/2014/main" id="{48C7DBCC-792F-3EEB-9EEF-B4F393D81FAD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2" name="Rectangle 521">
            <a:extLst>
              <a:ext uri="{FF2B5EF4-FFF2-40B4-BE49-F238E27FC236}">
                <a16:creationId xmlns:a16="http://schemas.microsoft.com/office/drawing/2014/main" id="{4C4BACF0-53F5-3746-524A-F3FFAF811B8F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8DCD185B-5373-DB2D-23CF-888DB11EAA3B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524" name="Ellipse 523">
            <a:extLst>
              <a:ext uri="{FF2B5EF4-FFF2-40B4-BE49-F238E27FC236}">
                <a16:creationId xmlns:a16="http://schemas.microsoft.com/office/drawing/2014/main" id="{B881E5CD-90B9-3C14-FA8D-30008EBCF4C9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5" name="Ellipse 524">
            <a:extLst>
              <a:ext uri="{FF2B5EF4-FFF2-40B4-BE49-F238E27FC236}">
                <a16:creationId xmlns:a16="http://schemas.microsoft.com/office/drawing/2014/main" id="{1A9C42E3-6223-67AB-6F63-D4C5F9040E0E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26" name="Rectangle 525">
            <a:extLst>
              <a:ext uri="{FF2B5EF4-FFF2-40B4-BE49-F238E27FC236}">
                <a16:creationId xmlns:a16="http://schemas.microsoft.com/office/drawing/2014/main" id="{C67BEA57-68A6-F258-F9F2-674D1287E08E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527" name="Rectangle 526">
            <a:extLst>
              <a:ext uri="{FF2B5EF4-FFF2-40B4-BE49-F238E27FC236}">
                <a16:creationId xmlns:a16="http://schemas.microsoft.com/office/drawing/2014/main" id="{629B9B61-5F80-CCDB-1427-29FAFB3A7A62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528" name="Connecteur droit 527">
            <a:extLst>
              <a:ext uri="{FF2B5EF4-FFF2-40B4-BE49-F238E27FC236}">
                <a16:creationId xmlns:a16="http://schemas.microsoft.com/office/drawing/2014/main" id="{2E25485D-6B3B-9312-582D-5A24233C4A84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9" name="Ellipse 528">
            <a:extLst>
              <a:ext uri="{FF2B5EF4-FFF2-40B4-BE49-F238E27FC236}">
                <a16:creationId xmlns:a16="http://schemas.microsoft.com/office/drawing/2014/main" id="{2BE9008E-9DE5-6871-3333-88AFB80CBB28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530" name="Connecteur droit 529">
            <a:extLst>
              <a:ext uri="{FF2B5EF4-FFF2-40B4-BE49-F238E27FC236}">
                <a16:creationId xmlns:a16="http://schemas.microsoft.com/office/drawing/2014/main" id="{C9AE68DE-513F-073A-C45A-E84FBFB2FEDC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necteur droit 530">
            <a:extLst>
              <a:ext uri="{FF2B5EF4-FFF2-40B4-BE49-F238E27FC236}">
                <a16:creationId xmlns:a16="http://schemas.microsoft.com/office/drawing/2014/main" id="{06114B4D-BBCF-3F03-DE12-C9B4272AB8FC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" name="Ellipse 531">
            <a:extLst>
              <a:ext uri="{FF2B5EF4-FFF2-40B4-BE49-F238E27FC236}">
                <a16:creationId xmlns:a16="http://schemas.microsoft.com/office/drawing/2014/main" id="{9B495226-0DF1-7170-63B6-847A0896E0A8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3" name="Ellipse 532">
            <a:extLst>
              <a:ext uri="{FF2B5EF4-FFF2-40B4-BE49-F238E27FC236}">
                <a16:creationId xmlns:a16="http://schemas.microsoft.com/office/drawing/2014/main" id="{46FE1E19-1974-68BB-2BC8-59D9A1B3167B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4" name="Ellipse 533">
            <a:extLst>
              <a:ext uri="{FF2B5EF4-FFF2-40B4-BE49-F238E27FC236}">
                <a16:creationId xmlns:a16="http://schemas.microsoft.com/office/drawing/2014/main" id="{00001CD1-31CA-32A1-7BB8-4E643DE38036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5" name="Ellipse 534">
            <a:extLst>
              <a:ext uri="{FF2B5EF4-FFF2-40B4-BE49-F238E27FC236}">
                <a16:creationId xmlns:a16="http://schemas.microsoft.com/office/drawing/2014/main" id="{5C1D2103-D761-4064-9000-D62918BFD91A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36" name="Ellipse 535">
            <a:extLst>
              <a:ext uri="{FF2B5EF4-FFF2-40B4-BE49-F238E27FC236}">
                <a16:creationId xmlns:a16="http://schemas.microsoft.com/office/drawing/2014/main" id="{57B91B8C-D5B1-AB2A-3BA0-6268E18B8CB7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7" name="Ellipse 536">
            <a:extLst>
              <a:ext uri="{FF2B5EF4-FFF2-40B4-BE49-F238E27FC236}">
                <a16:creationId xmlns:a16="http://schemas.microsoft.com/office/drawing/2014/main" id="{B3C36C43-92E1-89CD-9349-D57A75737211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8" name="Ellipse 537">
            <a:extLst>
              <a:ext uri="{FF2B5EF4-FFF2-40B4-BE49-F238E27FC236}">
                <a16:creationId xmlns:a16="http://schemas.microsoft.com/office/drawing/2014/main" id="{E548E05C-2269-83E8-8BE1-AA06C08AFD48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9" name="Ellipse 538">
            <a:extLst>
              <a:ext uri="{FF2B5EF4-FFF2-40B4-BE49-F238E27FC236}">
                <a16:creationId xmlns:a16="http://schemas.microsoft.com/office/drawing/2014/main" id="{B46DE0ED-C37F-3CBF-973A-83830D73C75E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540" name="Ellipse 539">
            <a:extLst>
              <a:ext uri="{FF2B5EF4-FFF2-40B4-BE49-F238E27FC236}">
                <a16:creationId xmlns:a16="http://schemas.microsoft.com/office/drawing/2014/main" id="{60F1B7E5-7BCD-6C3C-09B5-C51C5DA3F376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1" name="Ellipse 540">
            <a:extLst>
              <a:ext uri="{FF2B5EF4-FFF2-40B4-BE49-F238E27FC236}">
                <a16:creationId xmlns:a16="http://schemas.microsoft.com/office/drawing/2014/main" id="{BEDC4106-C26C-5E76-8C95-4A6407AF20CE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2" name="Ellipse 541">
            <a:extLst>
              <a:ext uri="{FF2B5EF4-FFF2-40B4-BE49-F238E27FC236}">
                <a16:creationId xmlns:a16="http://schemas.microsoft.com/office/drawing/2014/main" id="{F4E5478A-DF75-221D-5E6B-59DF112DEE0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3" name="Ellipse 542">
            <a:extLst>
              <a:ext uri="{FF2B5EF4-FFF2-40B4-BE49-F238E27FC236}">
                <a16:creationId xmlns:a16="http://schemas.microsoft.com/office/drawing/2014/main" id="{ED739901-AD4C-D879-8702-13846B2EB8E0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4" name="Ellipse 543">
            <a:extLst>
              <a:ext uri="{FF2B5EF4-FFF2-40B4-BE49-F238E27FC236}">
                <a16:creationId xmlns:a16="http://schemas.microsoft.com/office/drawing/2014/main" id="{E54E709B-BB8A-BC52-BF7B-412F9C05C010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5" name="Ellipse 544">
            <a:extLst>
              <a:ext uri="{FF2B5EF4-FFF2-40B4-BE49-F238E27FC236}">
                <a16:creationId xmlns:a16="http://schemas.microsoft.com/office/drawing/2014/main" id="{32691DC1-0ACF-C117-0CCF-F1BAFCED56DF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6" name="Ellipse 545">
            <a:extLst>
              <a:ext uri="{FF2B5EF4-FFF2-40B4-BE49-F238E27FC236}">
                <a16:creationId xmlns:a16="http://schemas.microsoft.com/office/drawing/2014/main" id="{E259B9D3-B5F0-66E0-8E1E-5B5C28EB0BF8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7" name="Rectangle 546">
            <a:extLst>
              <a:ext uri="{FF2B5EF4-FFF2-40B4-BE49-F238E27FC236}">
                <a16:creationId xmlns:a16="http://schemas.microsoft.com/office/drawing/2014/main" id="{88AE5FEC-17E0-2730-4B9A-21CA0CBE1851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0E0A3095-A5B0-2077-3F94-7349E130C01D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9FA45872-6025-8457-0A9C-8F1F95A6B72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BDA763F1-81D3-DB50-60F5-8DA883FA6EB5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602BD0FF-881A-70A9-9EEF-1704B9374ACA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513019B8-2B73-4957-9CF9-F06B0CF058B6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91B7F3C7-6698-3597-E8A5-4E339E3A0D1D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554" name="Ellipse 553">
            <a:extLst>
              <a:ext uri="{FF2B5EF4-FFF2-40B4-BE49-F238E27FC236}">
                <a16:creationId xmlns:a16="http://schemas.microsoft.com/office/drawing/2014/main" id="{CAED9925-C073-3FE0-89B9-DD1B3D17CB64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555" name="Ellipse 554">
            <a:extLst>
              <a:ext uri="{FF2B5EF4-FFF2-40B4-BE49-F238E27FC236}">
                <a16:creationId xmlns:a16="http://schemas.microsoft.com/office/drawing/2014/main" id="{BB0B4F9E-863B-5AF1-7E30-C041D52FB957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6" name="Ellipse 555">
            <a:extLst>
              <a:ext uri="{FF2B5EF4-FFF2-40B4-BE49-F238E27FC236}">
                <a16:creationId xmlns:a16="http://schemas.microsoft.com/office/drawing/2014/main" id="{45E376E1-529D-02AF-E927-5660BAD17AB2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1E273E21-FF55-EF9A-C749-F23144E3830E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558" name="Ellipse 557">
            <a:extLst>
              <a:ext uri="{FF2B5EF4-FFF2-40B4-BE49-F238E27FC236}">
                <a16:creationId xmlns:a16="http://schemas.microsoft.com/office/drawing/2014/main" id="{86F2C409-821C-5C45-64EC-DF9CA774B0D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1633CC50-E114-8858-CA2B-72582C71BA48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03909708-5A08-7D6E-6445-8F332A2C32BA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561" name="Ellipse 560">
            <a:extLst>
              <a:ext uri="{FF2B5EF4-FFF2-40B4-BE49-F238E27FC236}">
                <a16:creationId xmlns:a16="http://schemas.microsoft.com/office/drawing/2014/main" id="{0577E1EF-92DF-92CC-B39D-10DADA6E5F8D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300121C6-2A00-A5A2-1135-114AB966D1CF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AB0CCB0E-B416-AD0A-1979-ABAF3E7C4BD8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98A6024E-85C1-F0E8-71CB-FC85A280932F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565" name="Ellipse 564">
            <a:extLst>
              <a:ext uri="{FF2B5EF4-FFF2-40B4-BE49-F238E27FC236}">
                <a16:creationId xmlns:a16="http://schemas.microsoft.com/office/drawing/2014/main" id="{03F4C8C7-A55C-3C51-8631-BA1006ABF73C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6" name="Ellipse 565">
            <a:extLst>
              <a:ext uri="{FF2B5EF4-FFF2-40B4-BE49-F238E27FC236}">
                <a16:creationId xmlns:a16="http://schemas.microsoft.com/office/drawing/2014/main" id="{40663F7C-D0A8-9BA9-2B38-D307B0357CC6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7" name="Ellipse 566">
            <a:extLst>
              <a:ext uri="{FF2B5EF4-FFF2-40B4-BE49-F238E27FC236}">
                <a16:creationId xmlns:a16="http://schemas.microsoft.com/office/drawing/2014/main" id="{788E7C10-0546-0D36-4C30-ECD8B2C2E8AD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9" name="Ellipse 568">
            <a:extLst>
              <a:ext uri="{FF2B5EF4-FFF2-40B4-BE49-F238E27FC236}">
                <a16:creationId xmlns:a16="http://schemas.microsoft.com/office/drawing/2014/main" id="{10B2E62E-AF71-28E7-ECC4-8665E04FC6B3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0" name="Ellipse 569">
            <a:extLst>
              <a:ext uri="{FF2B5EF4-FFF2-40B4-BE49-F238E27FC236}">
                <a16:creationId xmlns:a16="http://schemas.microsoft.com/office/drawing/2014/main" id="{00820301-7B74-D47C-A946-4D0D43ABC77D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71" name="Ellipse 570">
            <a:extLst>
              <a:ext uri="{FF2B5EF4-FFF2-40B4-BE49-F238E27FC236}">
                <a16:creationId xmlns:a16="http://schemas.microsoft.com/office/drawing/2014/main" id="{B6C22DAA-C3B3-62EA-1913-5ACC5AD0845F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72" name="Ellipse 571">
            <a:extLst>
              <a:ext uri="{FF2B5EF4-FFF2-40B4-BE49-F238E27FC236}">
                <a16:creationId xmlns:a16="http://schemas.microsoft.com/office/drawing/2014/main" id="{91912C37-0831-203A-B368-C4B254598C34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3" name="Ellipse 572">
            <a:extLst>
              <a:ext uri="{FF2B5EF4-FFF2-40B4-BE49-F238E27FC236}">
                <a16:creationId xmlns:a16="http://schemas.microsoft.com/office/drawing/2014/main" id="{9080EF1A-39F2-E8F0-CCC9-9D9BF7E85475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574" name="Ellipse 573">
            <a:extLst>
              <a:ext uri="{FF2B5EF4-FFF2-40B4-BE49-F238E27FC236}">
                <a16:creationId xmlns:a16="http://schemas.microsoft.com/office/drawing/2014/main" id="{16ABAABE-AFB6-951A-5C11-1A65029CB9D2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5" name="Ellipse 574">
            <a:extLst>
              <a:ext uri="{FF2B5EF4-FFF2-40B4-BE49-F238E27FC236}">
                <a16:creationId xmlns:a16="http://schemas.microsoft.com/office/drawing/2014/main" id="{0281DB09-46EF-CB13-6F05-D6CD997E5E30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76" name="Ellipse 575">
            <a:extLst>
              <a:ext uri="{FF2B5EF4-FFF2-40B4-BE49-F238E27FC236}">
                <a16:creationId xmlns:a16="http://schemas.microsoft.com/office/drawing/2014/main" id="{0820F746-7CE0-5458-47F1-DB2D64DC8C09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DFA2BF-D2B4-086F-8EAB-D000929911F0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ECB0124-E7A3-830D-A1C7-62C4C0F9C827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7098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B899-E532-0902-8B83-BDC28B4C3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3904B9-77C5-B611-C755-0755F7B555B5}"/>
              </a:ext>
            </a:extLst>
          </p:cNvPr>
          <p:cNvSpPr/>
          <p:nvPr/>
        </p:nvSpPr>
        <p:spPr>
          <a:xfrm>
            <a:off x="71305" y="93049"/>
            <a:ext cx="4845036" cy="63248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1800-1801 : Le rapprochement et le projet franco-russe d’invasion de l’Inde échoue mais crée une suspicion chez les Britanniques</a:t>
            </a:r>
            <a:endParaRPr lang="fr-FR" sz="1700" dirty="0">
              <a:solidFill>
                <a:srgbClr val="FF0000"/>
              </a:solidFill>
            </a:endParaRPr>
          </a:p>
          <a:p>
            <a:endParaRPr lang="fr-FR" sz="1700" dirty="0"/>
          </a:p>
          <a:p>
            <a:r>
              <a:rPr lang="fr-FR" sz="1700" dirty="0"/>
              <a:t>*1800-01 : Le </a:t>
            </a:r>
            <a:r>
              <a:rPr lang="fr-FR" sz="1700" i="1" dirty="0"/>
              <a:t>projet indien</a:t>
            </a:r>
            <a:r>
              <a:rPr lang="fr-FR" sz="1700" dirty="0"/>
              <a:t> franco-russe…</a:t>
            </a:r>
          </a:p>
          <a:p>
            <a:r>
              <a:rPr lang="fr-FR" sz="1700" dirty="0"/>
              <a:t>Le Tsar </a:t>
            </a:r>
            <a:r>
              <a:rPr lang="fr-FR" sz="1700" u="sng" dirty="0"/>
              <a:t>Paul 1</a:t>
            </a:r>
            <a:r>
              <a:rPr lang="fr-FR" sz="1700" u="sng" baseline="30000" dirty="0"/>
              <a:t>er</a:t>
            </a:r>
            <a:r>
              <a:rPr lang="fr-FR" sz="1700" dirty="0"/>
              <a:t> fomente avec </a:t>
            </a:r>
            <a:r>
              <a:rPr lang="fr-FR" sz="1700" u="sng" dirty="0"/>
              <a:t>Napoléon</a:t>
            </a:r>
          </a:p>
          <a:p>
            <a:r>
              <a:rPr lang="fr-FR" sz="1700" dirty="0"/>
              <a:t>Un projet d’invasion terrestre de l’Inde britannique</a:t>
            </a:r>
          </a:p>
          <a:p>
            <a:r>
              <a:rPr lang="fr-FR" sz="1700" dirty="0"/>
              <a:t>A partir du Caucase, de la Perse et de l’Asie centrale</a:t>
            </a:r>
          </a:p>
          <a:p>
            <a:r>
              <a:rPr lang="fr-FR" sz="1700" dirty="0"/>
              <a:t>NB : </a:t>
            </a:r>
            <a:r>
              <a:rPr lang="fr-FR" sz="1600" dirty="0"/>
              <a:t>jan. </a:t>
            </a:r>
            <a:r>
              <a:rPr lang="fr-FR" sz="1700" dirty="0"/>
              <a:t>1801 : Annexion russe de la Géorgie persane</a:t>
            </a:r>
          </a:p>
          <a:p>
            <a:endParaRPr lang="fr-FR" sz="1700" dirty="0"/>
          </a:p>
          <a:p>
            <a:r>
              <a:rPr lang="fr-FR" sz="1700" dirty="0"/>
              <a:t>*Projet extravagant, et après l’assassinat de Paul 1</a:t>
            </a:r>
            <a:r>
              <a:rPr lang="fr-FR" sz="1700" baseline="30000" dirty="0"/>
              <a:t>er</a:t>
            </a:r>
            <a:r>
              <a:rPr lang="fr-FR" sz="1700" dirty="0"/>
              <a:t> En mars 1801, ce projet est rejeté</a:t>
            </a:r>
          </a:p>
          <a:p>
            <a:r>
              <a:rPr lang="fr-FR" sz="1700" dirty="0"/>
              <a:t>Par son fils et successeur </a:t>
            </a:r>
            <a:r>
              <a:rPr lang="fr-FR" sz="1700" u="sng" dirty="0"/>
              <a:t>Alexandre 1</a:t>
            </a:r>
            <a:r>
              <a:rPr lang="fr-FR" sz="1700" u="sng" baseline="30000" dirty="0"/>
              <a:t>er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*Mais le plus important</a:t>
            </a:r>
          </a:p>
          <a:p>
            <a:r>
              <a:rPr lang="fr-FR" sz="1700" dirty="0"/>
              <a:t>C’est ce rapprochement - éphémère - Russie-France </a:t>
            </a:r>
          </a:p>
          <a:p>
            <a:r>
              <a:rPr lang="fr-FR" sz="1700" dirty="0"/>
              <a:t>Et la </a:t>
            </a:r>
            <a:r>
              <a:rPr lang="fr-FR" sz="1700" i="1" dirty="0"/>
              <a:t>méfiance anglaise</a:t>
            </a:r>
            <a:r>
              <a:rPr lang="fr-FR" sz="1700" dirty="0"/>
              <a:t> qui se conforte</a:t>
            </a:r>
          </a:p>
          <a:p>
            <a:r>
              <a:rPr lang="fr-FR" sz="1700" dirty="0"/>
              <a:t>Conséquence…</a:t>
            </a:r>
          </a:p>
          <a:p>
            <a:endParaRPr lang="fr-FR" sz="1700" dirty="0"/>
          </a:p>
          <a:p>
            <a:r>
              <a:rPr lang="fr-FR" sz="1700" dirty="0"/>
              <a:t>*A partir de 1805</a:t>
            </a:r>
          </a:p>
          <a:p>
            <a:r>
              <a:rPr lang="fr-FR" sz="1700" dirty="0"/>
              <a:t>Avec cette fois-ci comme acteur principal, Napoléon</a:t>
            </a:r>
          </a:p>
          <a:p>
            <a:r>
              <a:rPr lang="fr-FR" sz="1700" dirty="0"/>
              <a:t>Dans un contexte plus compliqué</a:t>
            </a:r>
          </a:p>
          <a:p>
            <a:r>
              <a:rPr lang="fr-FR" sz="1700" dirty="0"/>
              <a:t>Les guerres européennes reprennent</a:t>
            </a:r>
          </a:p>
          <a:p>
            <a:r>
              <a:rPr lang="fr-FR" sz="1700" dirty="0"/>
              <a:t>Avec des conséquences orientales…</a:t>
            </a:r>
          </a:p>
        </p:txBody>
      </p:sp>
      <p:pic>
        <p:nvPicPr>
          <p:cNvPr id="59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669EE77D-8E89-CA16-DC68-4694A7D52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7" name="Ellipse 596">
            <a:extLst>
              <a:ext uri="{FF2B5EF4-FFF2-40B4-BE49-F238E27FC236}">
                <a16:creationId xmlns:a16="http://schemas.microsoft.com/office/drawing/2014/main" id="{B2D51B91-289A-E913-F0CA-4FDA0072F46F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8" name="Ellipse 597">
            <a:extLst>
              <a:ext uri="{FF2B5EF4-FFF2-40B4-BE49-F238E27FC236}">
                <a16:creationId xmlns:a16="http://schemas.microsoft.com/office/drawing/2014/main" id="{0E062928-CE5E-165A-B3EB-BEA9AD52FCC5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9" name="Ellipse 598">
            <a:extLst>
              <a:ext uri="{FF2B5EF4-FFF2-40B4-BE49-F238E27FC236}">
                <a16:creationId xmlns:a16="http://schemas.microsoft.com/office/drawing/2014/main" id="{9F817A80-7984-D0A5-0192-52A60E38B0C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0" name="Ellipse 599">
            <a:extLst>
              <a:ext uri="{FF2B5EF4-FFF2-40B4-BE49-F238E27FC236}">
                <a16:creationId xmlns:a16="http://schemas.microsoft.com/office/drawing/2014/main" id="{E4158C3F-F4DA-79E4-FC27-25BD0CE4BAE8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01" name="Ellipse 600">
            <a:extLst>
              <a:ext uri="{FF2B5EF4-FFF2-40B4-BE49-F238E27FC236}">
                <a16:creationId xmlns:a16="http://schemas.microsoft.com/office/drawing/2014/main" id="{B7FF7D4C-EA34-3037-5D27-FD388E7B9A8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02" name="Ellipse 601">
            <a:extLst>
              <a:ext uri="{FF2B5EF4-FFF2-40B4-BE49-F238E27FC236}">
                <a16:creationId xmlns:a16="http://schemas.microsoft.com/office/drawing/2014/main" id="{8A6DEA73-9215-CF82-4EE5-7AD62F75931B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03" name="Ellipse 602">
            <a:extLst>
              <a:ext uri="{FF2B5EF4-FFF2-40B4-BE49-F238E27FC236}">
                <a16:creationId xmlns:a16="http://schemas.microsoft.com/office/drawing/2014/main" id="{4969C16B-9C7D-C2D5-022E-6CA2EFC9C86F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4" name="Ellipse 603">
            <a:extLst>
              <a:ext uri="{FF2B5EF4-FFF2-40B4-BE49-F238E27FC236}">
                <a16:creationId xmlns:a16="http://schemas.microsoft.com/office/drawing/2014/main" id="{27AC672F-389C-618D-032C-FEB7703E8424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5" name="Ellipse 604">
            <a:extLst>
              <a:ext uri="{FF2B5EF4-FFF2-40B4-BE49-F238E27FC236}">
                <a16:creationId xmlns:a16="http://schemas.microsoft.com/office/drawing/2014/main" id="{249614BC-5E26-DBAB-85C2-99AFE0D44F07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6" name="Ellipse 605">
            <a:extLst>
              <a:ext uri="{FF2B5EF4-FFF2-40B4-BE49-F238E27FC236}">
                <a16:creationId xmlns:a16="http://schemas.microsoft.com/office/drawing/2014/main" id="{C4D0DDE7-3F81-0EA4-D5E2-5B22C02508A0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7" name="Ellipse 606">
            <a:extLst>
              <a:ext uri="{FF2B5EF4-FFF2-40B4-BE49-F238E27FC236}">
                <a16:creationId xmlns:a16="http://schemas.microsoft.com/office/drawing/2014/main" id="{00A506DA-CFD3-0EFB-8A1B-1ED64AED0FEC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08" name="Ellipse 607">
            <a:extLst>
              <a:ext uri="{FF2B5EF4-FFF2-40B4-BE49-F238E27FC236}">
                <a16:creationId xmlns:a16="http://schemas.microsoft.com/office/drawing/2014/main" id="{DE6AD82F-8ABC-414F-B2C5-156156DD9CB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9" name="Ellipse 608">
            <a:extLst>
              <a:ext uri="{FF2B5EF4-FFF2-40B4-BE49-F238E27FC236}">
                <a16:creationId xmlns:a16="http://schemas.microsoft.com/office/drawing/2014/main" id="{E9CB6D11-2ED1-DB1A-0F13-5CE71EA29FEE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0" name="Ellipse 609">
            <a:extLst>
              <a:ext uri="{FF2B5EF4-FFF2-40B4-BE49-F238E27FC236}">
                <a16:creationId xmlns:a16="http://schemas.microsoft.com/office/drawing/2014/main" id="{6A231DB3-AAE5-C367-71B9-32BD183A9002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11" name="Ellipse 610">
            <a:extLst>
              <a:ext uri="{FF2B5EF4-FFF2-40B4-BE49-F238E27FC236}">
                <a16:creationId xmlns:a16="http://schemas.microsoft.com/office/drawing/2014/main" id="{2162C254-3053-A5DF-EAF3-C1A2CB71E3A7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2" name="Ellipse 611">
            <a:extLst>
              <a:ext uri="{FF2B5EF4-FFF2-40B4-BE49-F238E27FC236}">
                <a16:creationId xmlns:a16="http://schemas.microsoft.com/office/drawing/2014/main" id="{8096AC92-8938-7228-30B1-25DE77360B74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3" name="Ellipse 612">
            <a:extLst>
              <a:ext uri="{FF2B5EF4-FFF2-40B4-BE49-F238E27FC236}">
                <a16:creationId xmlns:a16="http://schemas.microsoft.com/office/drawing/2014/main" id="{6A5F49DC-A32A-07A6-BFBC-D97E546427D4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4" name="Connecteur droit 613">
            <a:extLst>
              <a:ext uri="{FF2B5EF4-FFF2-40B4-BE49-F238E27FC236}">
                <a16:creationId xmlns:a16="http://schemas.microsoft.com/office/drawing/2014/main" id="{9AFFFBD6-BA1F-9E16-7771-411A0FE2C85E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" name="Connecteur droit 614">
            <a:extLst>
              <a:ext uri="{FF2B5EF4-FFF2-40B4-BE49-F238E27FC236}">
                <a16:creationId xmlns:a16="http://schemas.microsoft.com/office/drawing/2014/main" id="{C73C2BB5-C95D-B9DD-8E1A-F0576099EC94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Connecteur droit 615">
            <a:extLst>
              <a:ext uri="{FF2B5EF4-FFF2-40B4-BE49-F238E27FC236}">
                <a16:creationId xmlns:a16="http://schemas.microsoft.com/office/drawing/2014/main" id="{160BE52D-1D38-1D23-212B-7CE76A866B0D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" name="Ellipse 616">
            <a:extLst>
              <a:ext uri="{FF2B5EF4-FFF2-40B4-BE49-F238E27FC236}">
                <a16:creationId xmlns:a16="http://schemas.microsoft.com/office/drawing/2014/main" id="{51DDA8D2-E40A-F560-72E3-1394654A9F96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8" name="Ellipse 617">
            <a:extLst>
              <a:ext uri="{FF2B5EF4-FFF2-40B4-BE49-F238E27FC236}">
                <a16:creationId xmlns:a16="http://schemas.microsoft.com/office/drawing/2014/main" id="{B2A28DA3-E4EF-59C6-241F-FD297EC12CD4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9" name="Ellipse 618">
            <a:extLst>
              <a:ext uri="{FF2B5EF4-FFF2-40B4-BE49-F238E27FC236}">
                <a16:creationId xmlns:a16="http://schemas.microsoft.com/office/drawing/2014/main" id="{83E37F66-B47F-6952-3DEB-AEF696FDD37D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20" name="Ellipse 619">
            <a:extLst>
              <a:ext uri="{FF2B5EF4-FFF2-40B4-BE49-F238E27FC236}">
                <a16:creationId xmlns:a16="http://schemas.microsoft.com/office/drawing/2014/main" id="{DDE6BFFC-998D-F30A-F522-8CE24D4BE20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1" name="Connecteur droit 620">
            <a:extLst>
              <a:ext uri="{FF2B5EF4-FFF2-40B4-BE49-F238E27FC236}">
                <a16:creationId xmlns:a16="http://schemas.microsoft.com/office/drawing/2014/main" id="{6D7A6A58-ED7C-8B25-CF43-EB6EA720C26F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2" name="Ellipse 621">
            <a:extLst>
              <a:ext uri="{FF2B5EF4-FFF2-40B4-BE49-F238E27FC236}">
                <a16:creationId xmlns:a16="http://schemas.microsoft.com/office/drawing/2014/main" id="{0CC406D9-13C8-34AC-FFE2-FE4C8FB79189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23" name="Connecteur droit avec flèche 622">
            <a:extLst>
              <a:ext uri="{FF2B5EF4-FFF2-40B4-BE49-F238E27FC236}">
                <a16:creationId xmlns:a16="http://schemas.microsoft.com/office/drawing/2014/main" id="{107469DF-366E-4F8B-D9B1-833AD80D813F}"/>
              </a:ext>
            </a:extLst>
          </p:cNvPr>
          <p:cNvCxnSpPr>
            <a:cxnSpLocks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" name="Ellipse 623">
            <a:extLst>
              <a:ext uri="{FF2B5EF4-FFF2-40B4-BE49-F238E27FC236}">
                <a16:creationId xmlns:a16="http://schemas.microsoft.com/office/drawing/2014/main" id="{BFFC2C4E-C6BF-81DF-8E51-0A5BE7AF2EC6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25" name="Ellipse 624">
            <a:extLst>
              <a:ext uri="{FF2B5EF4-FFF2-40B4-BE49-F238E27FC236}">
                <a16:creationId xmlns:a16="http://schemas.microsoft.com/office/drawing/2014/main" id="{FA52EF07-DC4C-3C23-90BD-904FA35B022F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6" name="Ellipse 625">
            <a:extLst>
              <a:ext uri="{FF2B5EF4-FFF2-40B4-BE49-F238E27FC236}">
                <a16:creationId xmlns:a16="http://schemas.microsoft.com/office/drawing/2014/main" id="{FBE75BF9-ADB7-F983-001C-A6B687201B69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27" name="Ellipse 626">
            <a:extLst>
              <a:ext uri="{FF2B5EF4-FFF2-40B4-BE49-F238E27FC236}">
                <a16:creationId xmlns:a16="http://schemas.microsoft.com/office/drawing/2014/main" id="{098DC2CB-2B70-D0DC-45C6-9BFF5E1886F3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28" name="Ellipse 627">
            <a:extLst>
              <a:ext uri="{FF2B5EF4-FFF2-40B4-BE49-F238E27FC236}">
                <a16:creationId xmlns:a16="http://schemas.microsoft.com/office/drawing/2014/main" id="{5784E068-280C-D564-A1C8-53FD70793922}"/>
              </a:ext>
            </a:extLst>
          </p:cNvPr>
          <p:cNvSpPr/>
          <p:nvPr/>
        </p:nvSpPr>
        <p:spPr>
          <a:xfrm rot="16563753">
            <a:off x="9298607" y="2547959"/>
            <a:ext cx="571465" cy="837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9" name="Ellipse 628">
            <a:extLst>
              <a:ext uri="{FF2B5EF4-FFF2-40B4-BE49-F238E27FC236}">
                <a16:creationId xmlns:a16="http://schemas.microsoft.com/office/drawing/2014/main" id="{8E826EE0-2CDC-B599-548A-2504C89C679C}"/>
              </a:ext>
            </a:extLst>
          </p:cNvPr>
          <p:cNvSpPr/>
          <p:nvPr/>
        </p:nvSpPr>
        <p:spPr>
          <a:xfrm>
            <a:off x="9059386" y="2856276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0" name="Ellipse 629">
            <a:extLst>
              <a:ext uri="{FF2B5EF4-FFF2-40B4-BE49-F238E27FC236}">
                <a16:creationId xmlns:a16="http://schemas.microsoft.com/office/drawing/2014/main" id="{7E303652-EA52-C713-8033-E992022F820B}"/>
              </a:ext>
            </a:extLst>
          </p:cNvPr>
          <p:cNvSpPr/>
          <p:nvPr/>
        </p:nvSpPr>
        <p:spPr>
          <a:xfrm>
            <a:off x="9311347" y="2978160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1" name="Ellipse 630">
            <a:extLst>
              <a:ext uri="{FF2B5EF4-FFF2-40B4-BE49-F238E27FC236}">
                <a16:creationId xmlns:a16="http://schemas.microsoft.com/office/drawing/2014/main" id="{1664C4F6-2470-0D30-9BAC-A5036743E608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DEA9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32" name="Ellipse 631">
            <a:extLst>
              <a:ext uri="{FF2B5EF4-FFF2-40B4-BE49-F238E27FC236}">
                <a16:creationId xmlns:a16="http://schemas.microsoft.com/office/drawing/2014/main" id="{392430DC-7B98-DB8C-E516-5FDF08A6FB12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3" name="Ellipse 632">
            <a:extLst>
              <a:ext uri="{FF2B5EF4-FFF2-40B4-BE49-F238E27FC236}">
                <a16:creationId xmlns:a16="http://schemas.microsoft.com/office/drawing/2014/main" id="{979CC2D7-A287-51C7-3A1F-A4E9E2F78B62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34" name="Ellipse 633">
            <a:extLst>
              <a:ext uri="{FF2B5EF4-FFF2-40B4-BE49-F238E27FC236}">
                <a16:creationId xmlns:a16="http://schemas.microsoft.com/office/drawing/2014/main" id="{32AEF20C-E9C6-D7C6-D6FD-0311824F2888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5" name="Rectangle 634">
            <a:extLst>
              <a:ext uri="{FF2B5EF4-FFF2-40B4-BE49-F238E27FC236}">
                <a16:creationId xmlns:a16="http://schemas.microsoft.com/office/drawing/2014/main" id="{B926D9EA-3E37-D623-9455-814D3D27BCAA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AB3D55CC-145F-1240-6578-C2617EF383D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637" name="Ellipse 636">
            <a:extLst>
              <a:ext uri="{FF2B5EF4-FFF2-40B4-BE49-F238E27FC236}">
                <a16:creationId xmlns:a16="http://schemas.microsoft.com/office/drawing/2014/main" id="{9B1CBBB5-3D04-B354-B827-844F12EDEDDD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8" name="Ellipse 637">
            <a:extLst>
              <a:ext uri="{FF2B5EF4-FFF2-40B4-BE49-F238E27FC236}">
                <a16:creationId xmlns:a16="http://schemas.microsoft.com/office/drawing/2014/main" id="{87984F97-6934-B558-95AA-F148A042E131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9" name="Ellipse 638">
            <a:extLst>
              <a:ext uri="{FF2B5EF4-FFF2-40B4-BE49-F238E27FC236}">
                <a16:creationId xmlns:a16="http://schemas.microsoft.com/office/drawing/2014/main" id="{AB914F96-52EE-5460-C8E7-AB13B87AA7F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640" name="Ellipse 639">
            <a:extLst>
              <a:ext uri="{FF2B5EF4-FFF2-40B4-BE49-F238E27FC236}">
                <a16:creationId xmlns:a16="http://schemas.microsoft.com/office/drawing/2014/main" id="{960B08DF-D027-B6F3-E67E-D6D0CB575D56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41" name="Ellipse 640">
            <a:extLst>
              <a:ext uri="{FF2B5EF4-FFF2-40B4-BE49-F238E27FC236}">
                <a16:creationId xmlns:a16="http://schemas.microsoft.com/office/drawing/2014/main" id="{2C287129-F98F-B955-FA08-A8FB14322A30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642" name="Ellipse 641">
            <a:extLst>
              <a:ext uri="{FF2B5EF4-FFF2-40B4-BE49-F238E27FC236}">
                <a16:creationId xmlns:a16="http://schemas.microsoft.com/office/drawing/2014/main" id="{DE7032BA-3058-B7EC-CC4A-FA52316051F2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43" name="Ellipse 642">
            <a:extLst>
              <a:ext uri="{FF2B5EF4-FFF2-40B4-BE49-F238E27FC236}">
                <a16:creationId xmlns:a16="http://schemas.microsoft.com/office/drawing/2014/main" id="{C50825F0-CC11-2043-5A9B-EA6D8AEBB31D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4" name="Ellipse 643">
            <a:extLst>
              <a:ext uri="{FF2B5EF4-FFF2-40B4-BE49-F238E27FC236}">
                <a16:creationId xmlns:a16="http://schemas.microsoft.com/office/drawing/2014/main" id="{40E4A385-C9C5-45EE-1C01-D579BC41C4BA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5" name="Ellipse 644">
            <a:extLst>
              <a:ext uri="{FF2B5EF4-FFF2-40B4-BE49-F238E27FC236}">
                <a16:creationId xmlns:a16="http://schemas.microsoft.com/office/drawing/2014/main" id="{7EB9A374-E487-88A7-18BB-83D1ACF242FC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EDDE6EE3-D7B6-7721-A789-7598C84BDCF7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459C2D32-A974-248A-8FC8-C78C95F31EDA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648" name="Ellipse 647">
            <a:extLst>
              <a:ext uri="{FF2B5EF4-FFF2-40B4-BE49-F238E27FC236}">
                <a16:creationId xmlns:a16="http://schemas.microsoft.com/office/drawing/2014/main" id="{C0412D9B-0C6D-8A7F-15C5-42523E15FDB3}"/>
              </a:ext>
            </a:extLst>
          </p:cNvPr>
          <p:cNvSpPr/>
          <p:nvPr/>
        </p:nvSpPr>
        <p:spPr>
          <a:xfrm rot="5400000">
            <a:off x="9696671" y="2883031"/>
            <a:ext cx="1997249" cy="18683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9" name="Ellipse 648">
            <a:extLst>
              <a:ext uri="{FF2B5EF4-FFF2-40B4-BE49-F238E27FC236}">
                <a16:creationId xmlns:a16="http://schemas.microsoft.com/office/drawing/2014/main" id="{F4BCA4FB-B4E2-1C7A-EAE9-C3CEA1FCFFA5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EFA9EE5A-7AAA-2D47-A860-BD791B7206BD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093F9458-05F5-76CE-753C-A67C005B9300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652" name="Connecteur droit 651">
            <a:extLst>
              <a:ext uri="{FF2B5EF4-FFF2-40B4-BE49-F238E27FC236}">
                <a16:creationId xmlns:a16="http://schemas.microsoft.com/office/drawing/2014/main" id="{D6D48E10-4912-C80F-2E05-7B51C5582723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3" name="Ellipse 652">
            <a:extLst>
              <a:ext uri="{FF2B5EF4-FFF2-40B4-BE49-F238E27FC236}">
                <a16:creationId xmlns:a16="http://schemas.microsoft.com/office/drawing/2014/main" id="{817BD130-7C52-1E51-C31B-63F4BAD1E4DD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54" name="Connecteur droit 653">
            <a:extLst>
              <a:ext uri="{FF2B5EF4-FFF2-40B4-BE49-F238E27FC236}">
                <a16:creationId xmlns:a16="http://schemas.microsoft.com/office/drawing/2014/main" id="{4A658845-D1E7-CA60-3FF5-77D694F1830C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5" name="Connecteur droit 654">
            <a:extLst>
              <a:ext uri="{FF2B5EF4-FFF2-40B4-BE49-F238E27FC236}">
                <a16:creationId xmlns:a16="http://schemas.microsoft.com/office/drawing/2014/main" id="{DB47DD72-5E8D-D0F6-CCBC-43BADAB87F22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6" name="Ellipse 655">
            <a:extLst>
              <a:ext uri="{FF2B5EF4-FFF2-40B4-BE49-F238E27FC236}">
                <a16:creationId xmlns:a16="http://schemas.microsoft.com/office/drawing/2014/main" id="{5B9C6159-8C22-0FD5-5B65-DEE7A3CC3ADD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7" name="Ellipse 656">
            <a:extLst>
              <a:ext uri="{FF2B5EF4-FFF2-40B4-BE49-F238E27FC236}">
                <a16:creationId xmlns:a16="http://schemas.microsoft.com/office/drawing/2014/main" id="{4A5BB626-81F6-7D46-257A-A5EDA9E0482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8" name="Ellipse 657">
            <a:extLst>
              <a:ext uri="{FF2B5EF4-FFF2-40B4-BE49-F238E27FC236}">
                <a16:creationId xmlns:a16="http://schemas.microsoft.com/office/drawing/2014/main" id="{790F51A2-9018-7858-1FD5-2D6E0B3A02CE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9" name="Ellipse 658">
            <a:extLst>
              <a:ext uri="{FF2B5EF4-FFF2-40B4-BE49-F238E27FC236}">
                <a16:creationId xmlns:a16="http://schemas.microsoft.com/office/drawing/2014/main" id="{FF26EBCE-8BDF-BD48-D2C3-7A98BF3B3CFF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60" name="Ellipse 659">
            <a:extLst>
              <a:ext uri="{FF2B5EF4-FFF2-40B4-BE49-F238E27FC236}">
                <a16:creationId xmlns:a16="http://schemas.microsoft.com/office/drawing/2014/main" id="{C3EDF295-779E-74C1-E573-D0FFF05B8789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1" name="Ellipse 660">
            <a:extLst>
              <a:ext uri="{FF2B5EF4-FFF2-40B4-BE49-F238E27FC236}">
                <a16:creationId xmlns:a16="http://schemas.microsoft.com/office/drawing/2014/main" id="{0F0C24F2-5940-2032-8188-4B834942BFF5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2" name="Ellipse 661">
            <a:extLst>
              <a:ext uri="{FF2B5EF4-FFF2-40B4-BE49-F238E27FC236}">
                <a16:creationId xmlns:a16="http://schemas.microsoft.com/office/drawing/2014/main" id="{556756E0-FEB1-3C19-7C76-D838660F0ABD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63" name="Ellipse 662">
            <a:extLst>
              <a:ext uri="{FF2B5EF4-FFF2-40B4-BE49-F238E27FC236}">
                <a16:creationId xmlns:a16="http://schemas.microsoft.com/office/drawing/2014/main" id="{8B23B56E-5711-D060-21C6-C7DF8790C287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664" name="Ellipse 663">
            <a:extLst>
              <a:ext uri="{FF2B5EF4-FFF2-40B4-BE49-F238E27FC236}">
                <a16:creationId xmlns:a16="http://schemas.microsoft.com/office/drawing/2014/main" id="{36502AE2-B561-0D3C-DED2-EFA52D02DF55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5" name="Ellipse 664">
            <a:extLst>
              <a:ext uri="{FF2B5EF4-FFF2-40B4-BE49-F238E27FC236}">
                <a16:creationId xmlns:a16="http://schemas.microsoft.com/office/drawing/2014/main" id="{210BB6EF-92CB-BB8E-3D1E-3FF67419E7D8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6" name="Ellipse 665">
            <a:extLst>
              <a:ext uri="{FF2B5EF4-FFF2-40B4-BE49-F238E27FC236}">
                <a16:creationId xmlns:a16="http://schemas.microsoft.com/office/drawing/2014/main" id="{B0BC6CA3-F93C-F6FD-4875-E89D3F4FD130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7" name="Ellipse 666">
            <a:extLst>
              <a:ext uri="{FF2B5EF4-FFF2-40B4-BE49-F238E27FC236}">
                <a16:creationId xmlns:a16="http://schemas.microsoft.com/office/drawing/2014/main" id="{6409335D-5DA7-19A0-AD75-B541B9F4E8A0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8" name="Ellipse 667">
            <a:extLst>
              <a:ext uri="{FF2B5EF4-FFF2-40B4-BE49-F238E27FC236}">
                <a16:creationId xmlns:a16="http://schemas.microsoft.com/office/drawing/2014/main" id="{0559A542-46BF-1F7A-6C43-8F056161ED20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9" name="Ellipse 668">
            <a:extLst>
              <a:ext uri="{FF2B5EF4-FFF2-40B4-BE49-F238E27FC236}">
                <a16:creationId xmlns:a16="http://schemas.microsoft.com/office/drawing/2014/main" id="{35A43479-B025-3E05-AAA8-50836F26751D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0" name="Ellipse 669">
            <a:extLst>
              <a:ext uri="{FF2B5EF4-FFF2-40B4-BE49-F238E27FC236}">
                <a16:creationId xmlns:a16="http://schemas.microsoft.com/office/drawing/2014/main" id="{6A4AC397-A0A3-DDE0-5881-5700D6F8CE8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1" name="Rectangle 670">
            <a:extLst>
              <a:ext uri="{FF2B5EF4-FFF2-40B4-BE49-F238E27FC236}">
                <a16:creationId xmlns:a16="http://schemas.microsoft.com/office/drawing/2014/main" id="{8663BD1A-7B5C-AD5F-5AEA-C8EE87A88639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EB74A779-7513-4051-9748-D3C385C57D07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673" name="Rectangle 672">
            <a:extLst>
              <a:ext uri="{FF2B5EF4-FFF2-40B4-BE49-F238E27FC236}">
                <a16:creationId xmlns:a16="http://schemas.microsoft.com/office/drawing/2014/main" id="{EA69C543-D286-6D59-974A-628D18CDA789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674" name="Rectangle 673">
            <a:extLst>
              <a:ext uri="{FF2B5EF4-FFF2-40B4-BE49-F238E27FC236}">
                <a16:creationId xmlns:a16="http://schemas.microsoft.com/office/drawing/2014/main" id="{5C007544-6F2A-A181-FDCE-1177983903E7}"/>
              </a:ext>
            </a:extLst>
          </p:cNvPr>
          <p:cNvSpPr/>
          <p:nvPr/>
        </p:nvSpPr>
        <p:spPr>
          <a:xfrm>
            <a:off x="7739602" y="198736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1801</a:t>
            </a:r>
          </a:p>
        </p:txBody>
      </p:sp>
      <p:sp>
        <p:nvSpPr>
          <p:cNvPr id="675" name="Rectangle 674">
            <a:extLst>
              <a:ext uri="{FF2B5EF4-FFF2-40B4-BE49-F238E27FC236}">
                <a16:creationId xmlns:a16="http://schemas.microsoft.com/office/drawing/2014/main" id="{11FF3AB5-751D-48D1-7A3F-D76C9CFFA5F2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1792</a:t>
            </a:r>
          </a:p>
        </p:txBody>
      </p:sp>
      <p:sp>
        <p:nvSpPr>
          <p:cNvPr id="676" name="Rectangle 675">
            <a:extLst>
              <a:ext uri="{FF2B5EF4-FFF2-40B4-BE49-F238E27FC236}">
                <a16:creationId xmlns:a16="http://schemas.microsoft.com/office/drawing/2014/main" id="{3DC1FB38-C226-8E0D-B179-DA1B593AF0DF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677" name="Rectangle 676">
            <a:extLst>
              <a:ext uri="{FF2B5EF4-FFF2-40B4-BE49-F238E27FC236}">
                <a16:creationId xmlns:a16="http://schemas.microsoft.com/office/drawing/2014/main" id="{2A378C37-44A3-AB35-BB7A-6E347AA37196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678" name="Ellipse 677">
            <a:extLst>
              <a:ext uri="{FF2B5EF4-FFF2-40B4-BE49-F238E27FC236}">
                <a16:creationId xmlns:a16="http://schemas.microsoft.com/office/drawing/2014/main" id="{B13E3E1D-1C6E-0C3F-0465-0E28FDB6A13F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679" name="Ellipse 678">
            <a:extLst>
              <a:ext uri="{FF2B5EF4-FFF2-40B4-BE49-F238E27FC236}">
                <a16:creationId xmlns:a16="http://schemas.microsoft.com/office/drawing/2014/main" id="{1D255565-FD10-E21E-1DF5-3221D6A72B0B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0" name="Ellipse 679">
            <a:extLst>
              <a:ext uri="{FF2B5EF4-FFF2-40B4-BE49-F238E27FC236}">
                <a16:creationId xmlns:a16="http://schemas.microsoft.com/office/drawing/2014/main" id="{A597A217-C2CB-1650-7A98-E6CA33B3CEDA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1" name="Rectangle 680">
            <a:extLst>
              <a:ext uri="{FF2B5EF4-FFF2-40B4-BE49-F238E27FC236}">
                <a16:creationId xmlns:a16="http://schemas.microsoft.com/office/drawing/2014/main" id="{610A2D98-E432-F2AE-44F2-16C504AB5412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682" name="Ellipse 681">
            <a:extLst>
              <a:ext uri="{FF2B5EF4-FFF2-40B4-BE49-F238E27FC236}">
                <a16:creationId xmlns:a16="http://schemas.microsoft.com/office/drawing/2014/main" id="{9644EF38-6513-44C5-7BB2-6B2548A903D3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6CD9B722-5F30-C839-2C81-CEA01DA2A7C7}"/>
              </a:ext>
            </a:extLst>
          </p:cNvPr>
          <p:cNvSpPr/>
          <p:nvPr/>
        </p:nvSpPr>
        <p:spPr>
          <a:xfrm>
            <a:off x="8765812" y="277177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Russie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1654-1813</a:t>
            </a:r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59463847-3781-F9CC-7D51-43950DCC78D2}"/>
              </a:ext>
            </a:extLst>
          </p:cNvPr>
          <p:cNvSpPr/>
          <p:nvPr/>
        </p:nvSpPr>
        <p:spPr>
          <a:xfrm>
            <a:off x="9995986" y="3760699"/>
            <a:ext cx="1004803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Inde </a:t>
            </a:r>
            <a:r>
              <a:rPr lang="fr-FR" sz="1600" b="1" dirty="0" err="1">
                <a:solidFill>
                  <a:schemeClr val="tx1"/>
                </a:solidFill>
              </a:rPr>
              <a:t>brit</a:t>
            </a:r>
            <a:r>
              <a:rPr lang="fr-FR" sz="16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1765-1818</a:t>
            </a:r>
          </a:p>
        </p:txBody>
      </p:sp>
      <p:sp>
        <p:nvSpPr>
          <p:cNvPr id="685" name="Ellipse 684">
            <a:extLst>
              <a:ext uri="{FF2B5EF4-FFF2-40B4-BE49-F238E27FC236}">
                <a16:creationId xmlns:a16="http://schemas.microsoft.com/office/drawing/2014/main" id="{178E98B5-64EF-F3BF-E510-D2DA454A36DD}"/>
              </a:ext>
            </a:extLst>
          </p:cNvPr>
          <p:cNvSpPr/>
          <p:nvPr/>
        </p:nvSpPr>
        <p:spPr>
          <a:xfrm>
            <a:off x="8374240" y="3429681"/>
            <a:ext cx="327270" cy="33185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6" name="Rectangle 685">
            <a:extLst>
              <a:ext uri="{FF2B5EF4-FFF2-40B4-BE49-F238E27FC236}">
                <a16:creationId xmlns:a16="http://schemas.microsoft.com/office/drawing/2014/main" id="{EACE48B3-584F-75CA-D1A8-E865ED652A21}"/>
              </a:ext>
            </a:extLst>
          </p:cNvPr>
          <p:cNvSpPr/>
          <p:nvPr/>
        </p:nvSpPr>
        <p:spPr>
          <a:xfrm>
            <a:off x="5865192" y="2561673"/>
            <a:ext cx="1129745" cy="71746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Ottomans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1768-1812</a:t>
            </a:r>
          </a:p>
        </p:txBody>
      </p:sp>
      <p:sp>
        <p:nvSpPr>
          <p:cNvPr id="687" name="Rectangle 686">
            <a:extLst>
              <a:ext uri="{FF2B5EF4-FFF2-40B4-BE49-F238E27FC236}">
                <a16:creationId xmlns:a16="http://schemas.microsoft.com/office/drawing/2014/main" id="{6096E524-4C0A-CA9F-E258-CC6991E69DB0}"/>
              </a:ext>
            </a:extLst>
          </p:cNvPr>
          <p:cNvSpPr/>
          <p:nvPr/>
        </p:nvSpPr>
        <p:spPr>
          <a:xfrm>
            <a:off x="8127279" y="2978159"/>
            <a:ext cx="1112545" cy="7263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Perse</a:t>
            </a:r>
          </a:p>
          <a:p>
            <a:pPr algn="ctr"/>
            <a:r>
              <a:rPr lang="fr-FR" sz="1600" b="1" dirty="0">
                <a:solidFill>
                  <a:schemeClr val="tx1"/>
                </a:solidFill>
              </a:rPr>
              <a:t>Reculs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1721-1813</a:t>
            </a:r>
          </a:p>
        </p:txBody>
      </p:sp>
      <p:sp>
        <p:nvSpPr>
          <p:cNvPr id="688" name="Rectangle 687">
            <a:extLst>
              <a:ext uri="{FF2B5EF4-FFF2-40B4-BE49-F238E27FC236}">
                <a16:creationId xmlns:a16="http://schemas.microsoft.com/office/drawing/2014/main" id="{CFBCAF2A-1F2F-5DFC-12DB-D1982534C20E}"/>
              </a:ext>
            </a:extLst>
          </p:cNvPr>
          <p:cNvSpPr/>
          <p:nvPr/>
        </p:nvSpPr>
        <p:spPr>
          <a:xfrm>
            <a:off x="10650290" y="1779193"/>
            <a:ext cx="1130180" cy="4491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Chine</a:t>
            </a:r>
          </a:p>
          <a:p>
            <a:pPr algn="ctr"/>
            <a:r>
              <a:rPr lang="fr-FR" sz="1400" b="1" dirty="0">
                <a:solidFill>
                  <a:schemeClr val="tx1"/>
                </a:solidFill>
              </a:rPr>
              <a:t>1691-1759</a:t>
            </a:r>
          </a:p>
        </p:txBody>
      </p:sp>
      <p:sp>
        <p:nvSpPr>
          <p:cNvPr id="689" name="Ellipse 688">
            <a:extLst>
              <a:ext uri="{FF2B5EF4-FFF2-40B4-BE49-F238E27FC236}">
                <a16:creationId xmlns:a16="http://schemas.microsoft.com/office/drawing/2014/main" id="{BB06221E-AFB7-25A5-730B-0CC749D9CD96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0" name="Ellipse 689">
            <a:extLst>
              <a:ext uri="{FF2B5EF4-FFF2-40B4-BE49-F238E27FC236}">
                <a16:creationId xmlns:a16="http://schemas.microsoft.com/office/drawing/2014/main" id="{9E6D1F1D-CE83-5445-0F4E-F67AB46E260F}"/>
              </a:ext>
            </a:extLst>
          </p:cNvPr>
          <p:cNvSpPr/>
          <p:nvPr/>
        </p:nvSpPr>
        <p:spPr>
          <a:xfrm>
            <a:off x="7119050" y="416817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91" name="Ellipse 690">
            <a:extLst>
              <a:ext uri="{FF2B5EF4-FFF2-40B4-BE49-F238E27FC236}">
                <a16:creationId xmlns:a16="http://schemas.microsoft.com/office/drawing/2014/main" id="{A6550F5C-F7C9-52FD-0882-A7F064EE8C4B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3" name="Ellipse 692">
            <a:extLst>
              <a:ext uri="{FF2B5EF4-FFF2-40B4-BE49-F238E27FC236}">
                <a16:creationId xmlns:a16="http://schemas.microsoft.com/office/drawing/2014/main" id="{BF43D82F-918F-8A70-8BA5-BEED09E0E601}"/>
              </a:ext>
            </a:extLst>
          </p:cNvPr>
          <p:cNvSpPr/>
          <p:nvPr/>
        </p:nvSpPr>
        <p:spPr>
          <a:xfrm rot="4376830">
            <a:off x="7226859" y="-102617"/>
            <a:ext cx="511947" cy="1031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4" name="Ellipse 693">
            <a:extLst>
              <a:ext uri="{FF2B5EF4-FFF2-40B4-BE49-F238E27FC236}">
                <a16:creationId xmlns:a16="http://schemas.microsoft.com/office/drawing/2014/main" id="{6AEC7867-F082-F992-C82E-9FD22506DE7F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5" name="Ellipse 694">
            <a:extLst>
              <a:ext uri="{FF2B5EF4-FFF2-40B4-BE49-F238E27FC236}">
                <a16:creationId xmlns:a16="http://schemas.microsoft.com/office/drawing/2014/main" id="{AF8D4D6C-622C-BDA2-8995-7A471F1841A4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96" name="Ellipse 695">
            <a:extLst>
              <a:ext uri="{FF2B5EF4-FFF2-40B4-BE49-F238E27FC236}">
                <a16:creationId xmlns:a16="http://schemas.microsoft.com/office/drawing/2014/main" id="{72566275-B45D-3994-85F7-BA03516C55EA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7" name="Ellipse 696">
            <a:extLst>
              <a:ext uri="{FF2B5EF4-FFF2-40B4-BE49-F238E27FC236}">
                <a16:creationId xmlns:a16="http://schemas.microsoft.com/office/drawing/2014/main" id="{8696FDDD-FC21-57D3-A5C1-B58F5771B300}"/>
              </a:ext>
            </a:extLst>
          </p:cNvPr>
          <p:cNvSpPr/>
          <p:nvPr/>
        </p:nvSpPr>
        <p:spPr>
          <a:xfrm>
            <a:off x="6087569" y="744911"/>
            <a:ext cx="275558" cy="25372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698" name="Ellipse 697">
            <a:extLst>
              <a:ext uri="{FF2B5EF4-FFF2-40B4-BE49-F238E27FC236}">
                <a16:creationId xmlns:a16="http://schemas.microsoft.com/office/drawing/2014/main" id="{A539CEE8-A3C2-F125-B012-76A7D8AD6BAD}"/>
              </a:ext>
            </a:extLst>
          </p:cNvPr>
          <p:cNvSpPr/>
          <p:nvPr/>
        </p:nvSpPr>
        <p:spPr>
          <a:xfrm>
            <a:off x="6605128" y="113266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9" name="Ellipse 698">
            <a:extLst>
              <a:ext uri="{FF2B5EF4-FFF2-40B4-BE49-F238E27FC236}">
                <a16:creationId xmlns:a16="http://schemas.microsoft.com/office/drawing/2014/main" id="{53017F05-02E7-7025-1C68-15C6467E1C67}"/>
              </a:ext>
            </a:extLst>
          </p:cNvPr>
          <p:cNvSpPr/>
          <p:nvPr/>
        </p:nvSpPr>
        <p:spPr>
          <a:xfrm>
            <a:off x="6847734" y="811830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01" name="Ellipse 700">
            <a:extLst>
              <a:ext uri="{FF2B5EF4-FFF2-40B4-BE49-F238E27FC236}">
                <a16:creationId xmlns:a16="http://schemas.microsoft.com/office/drawing/2014/main" id="{C231ECF2-0271-8CDD-A503-E7C7E5E4A110}"/>
              </a:ext>
            </a:extLst>
          </p:cNvPr>
          <p:cNvSpPr/>
          <p:nvPr/>
        </p:nvSpPr>
        <p:spPr>
          <a:xfrm>
            <a:off x="6244952" y="1616122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AC0FBA-DACA-7E0D-1695-A4E3D9D6D8FF}"/>
              </a:ext>
            </a:extLst>
          </p:cNvPr>
          <p:cNvSpPr/>
          <p:nvPr/>
        </p:nvSpPr>
        <p:spPr>
          <a:xfrm>
            <a:off x="7662291" y="695183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0F4C286-D9D4-DDD7-9D27-6728D01A8C7B}"/>
              </a:ext>
            </a:extLst>
          </p:cNvPr>
          <p:cNvSpPr/>
          <p:nvPr/>
        </p:nvSpPr>
        <p:spPr>
          <a:xfrm>
            <a:off x="5453978" y="97666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248228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94385</TotalTime>
  <Words>12769</Words>
  <Application>Microsoft Office PowerPoint</Application>
  <PresentationFormat>Grand écran</PresentationFormat>
  <Paragraphs>4741</Paragraphs>
  <Slides>62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9 décembre 2025 (4/15) Mardi 6 janvier 2026 (5/15)   8ème période : 1815-1914 Europe et Russie à la conquête de l’Orient et de l’Asie  1800-1907 : En Orient, le Grand Jeu russo-britannique Empire ottoman et Balkans ; Caucase et Perse ; Afghanistan Inde britannique ; En Asie centrale, Turkestan russe et Xinjiang chinois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740</cp:revision>
  <dcterms:created xsi:type="dcterms:W3CDTF">2023-07-15T08:08:34Z</dcterms:created>
  <dcterms:modified xsi:type="dcterms:W3CDTF">2025-12-08T17:02:22Z</dcterms:modified>
</cp:coreProperties>
</file>