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13817" r:id="rId2"/>
    <p:sldId id="13364" r:id="rId3"/>
    <p:sldId id="13369" r:id="rId4"/>
    <p:sldId id="13834" r:id="rId5"/>
    <p:sldId id="13370" r:id="rId6"/>
    <p:sldId id="13498" r:id="rId7"/>
    <p:sldId id="13805" r:id="rId8"/>
    <p:sldId id="13371" r:id="rId9"/>
    <p:sldId id="13372" r:id="rId10"/>
    <p:sldId id="13674" r:id="rId11"/>
    <p:sldId id="13675" r:id="rId12"/>
    <p:sldId id="13084" r:id="rId13"/>
    <p:sldId id="13806" r:id="rId14"/>
    <p:sldId id="13265" r:id="rId15"/>
    <p:sldId id="13266" r:id="rId16"/>
    <p:sldId id="13267" r:id="rId17"/>
    <p:sldId id="13808" r:id="rId18"/>
    <p:sldId id="13807" r:id="rId19"/>
    <p:sldId id="13274" r:id="rId20"/>
    <p:sldId id="13368" r:id="rId21"/>
    <p:sldId id="13811" r:id="rId22"/>
    <p:sldId id="13812" r:id="rId23"/>
    <p:sldId id="13365" r:id="rId24"/>
    <p:sldId id="13367" r:id="rId25"/>
    <p:sldId id="13815" r:id="rId26"/>
    <p:sldId id="13814" r:id="rId27"/>
    <p:sldId id="13404" r:id="rId28"/>
    <p:sldId id="13376" r:id="rId29"/>
    <p:sldId id="13819" r:id="rId30"/>
    <p:sldId id="13409" r:id="rId31"/>
    <p:sldId id="13820" r:id="rId32"/>
    <p:sldId id="13406" r:id="rId33"/>
    <p:sldId id="13821" r:id="rId34"/>
    <p:sldId id="13676" r:id="rId35"/>
    <p:sldId id="13831" r:id="rId36"/>
    <p:sldId id="13677" r:id="rId37"/>
    <p:sldId id="13745" r:id="rId38"/>
    <p:sldId id="13678" r:id="rId39"/>
    <p:sldId id="13408" r:id="rId40"/>
    <p:sldId id="13381" r:id="rId41"/>
    <p:sldId id="13823" r:id="rId42"/>
    <p:sldId id="13824" r:id="rId43"/>
    <p:sldId id="13679" r:id="rId44"/>
    <p:sldId id="13825" r:id="rId45"/>
    <p:sldId id="13680" r:id="rId46"/>
    <p:sldId id="13270" r:id="rId47"/>
    <p:sldId id="13832" r:id="rId48"/>
    <p:sldId id="13833" r:id="rId49"/>
    <p:sldId id="13718" r:id="rId50"/>
    <p:sldId id="13410" r:id="rId51"/>
    <p:sldId id="13681" r:id="rId52"/>
    <p:sldId id="13827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EB1521-C113-4E74-80D0-FE861A448003}" v="4" dt="2025-12-08T17:01:43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custSel addSld delSld modSld">
      <pc:chgData name="Christophe JENTA" userId="8d1209f4831e9c53" providerId="LiveId" clId="{904B13E8-5561-4C71-BC7C-B64964A84905}" dt="2025-12-08T17:02:08.647" v="426" actId="20577"/>
      <pc:docMkLst>
        <pc:docMk/>
      </pc:docMkLst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3229693" sldId="12207"/>
        </pc:sldMkLst>
      </pc:sldChg>
      <pc:sldChg chg="delSp add del mod">
        <pc:chgData name="Christophe JENTA" userId="8d1209f4831e9c53" providerId="LiveId" clId="{904B13E8-5561-4C71-BC7C-B64964A84905}" dt="2025-12-08T14:34:51.473" v="399" actId="478"/>
        <pc:sldMkLst>
          <pc:docMk/>
          <pc:sldMk cId="155608898" sldId="12233"/>
        </pc:sldMkLst>
        <pc:picChg chg="del">
          <ac:chgData name="Christophe JENTA" userId="8d1209f4831e9c53" providerId="LiveId" clId="{904B13E8-5561-4C71-BC7C-B64964A84905}" dt="2025-12-08T14:34:51.473" v="399" actId="478"/>
          <ac:picMkLst>
            <pc:docMk/>
            <pc:sldMk cId="155608898" sldId="12233"/>
            <ac:picMk id="7" creationId="{8EE931FA-0CE5-180B-B71B-F06C1FC8DE95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308736276" sldId="12234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25230792" sldId="12265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36758224" sldId="12357"/>
        </pc:sldMkLst>
      </pc:sldChg>
      <pc:sldChg chg="delSp add del mod">
        <pc:chgData name="Christophe JENTA" userId="8d1209f4831e9c53" providerId="LiveId" clId="{904B13E8-5561-4C71-BC7C-B64964A84905}" dt="2025-12-08T14:34:12.494" v="367" actId="478"/>
        <pc:sldMkLst>
          <pc:docMk/>
          <pc:sldMk cId="3120433939" sldId="13311"/>
        </pc:sldMkLst>
        <pc:picChg chg="del">
          <ac:chgData name="Christophe JENTA" userId="8d1209f4831e9c53" providerId="LiveId" clId="{904B13E8-5561-4C71-BC7C-B64964A84905}" dt="2025-12-08T14:34:12.494" v="367" actId="478"/>
          <ac:picMkLst>
            <pc:docMk/>
            <pc:sldMk cId="3120433939" sldId="13311"/>
            <ac:picMk id="3" creationId="{39C1A21E-2B8D-EEF2-D11F-E971E9D74E36}"/>
          </ac:picMkLst>
        </pc:picChg>
      </pc:sldChg>
      <pc:sldChg chg="delSp add del mod">
        <pc:chgData name="Christophe JENTA" userId="8d1209f4831e9c53" providerId="LiveId" clId="{904B13E8-5561-4C71-BC7C-B64964A84905}" dt="2025-12-08T14:34:22.488" v="377" actId="478"/>
        <pc:sldMkLst>
          <pc:docMk/>
          <pc:sldMk cId="2493677344" sldId="13312"/>
        </pc:sldMkLst>
        <pc:picChg chg="del">
          <ac:chgData name="Christophe JENTA" userId="8d1209f4831e9c53" providerId="LiveId" clId="{904B13E8-5561-4C71-BC7C-B64964A84905}" dt="2025-12-08T14:34:19.954" v="373" actId="478"/>
          <ac:picMkLst>
            <pc:docMk/>
            <pc:sldMk cId="2493677344" sldId="13312"/>
            <ac:picMk id="2" creationId="{3F41ED81-2E76-CAB5-2651-1D897C133711}"/>
          </ac:picMkLst>
        </pc:picChg>
        <pc:picChg chg="del">
          <ac:chgData name="Christophe JENTA" userId="8d1209f4831e9c53" providerId="LiveId" clId="{904B13E8-5561-4C71-BC7C-B64964A84905}" dt="2025-12-08T14:34:20.596" v="374" actId="478"/>
          <ac:picMkLst>
            <pc:docMk/>
            <pc:sldMk cId="2493677344" sldId="13312"/>
            <ac:picMk id="4" creationId="{4DC7B046-CF77-B696-94AB-8C52D849D45F}"/>
          </ac:picMkLst>
        </pc:picChg>
        <pc:picChg chg="del">
          <ac:chgData name="Christophe JENTA" userId="8d1209f4831e9c53" providerId="LiveId" clId="{904B13E8-5561-4C71-BC7C-B64964A84905}" dt="2025-12-08T14:34:21.190" v="375" actId="478"/>
          <ac:picMkLst>
            <pc:docMk/>
            <pc:sldMk cId="2493677344" sldId="13312"/>
            <ac:picMk id="8" creationId="{CB3B05DB-A094-6106-76E1-9FFE05744A01}"/>
          </ac:picMkLst>
        </pc:picChg>
        <pc:picChg chg="del">
          <ac:chgData name="Christophe JENTA" userId="8d1209f4831e9c53" providerId="LiveId" clId="{904B13E8-5561-4C71-BC7C-B64964A84905}" dt="2025-12-08T14:34:22.488" v="377" actId="478"/>
          <ac:picMkLst>
            <pc:docMk/>
            <pc:sldMk cId="2493677344" sldId="13312"/>
            <ac:picMk id="10" creationId="{1920ADBE-B0E5-F82C-0449-95EEF2FF5FCA}"/>
          </ac:picMkLst>
        </pc:picChg>
        <pc:picChg chg="del">
          <ac:chgData name="Christophe JENTA" userId="8d1209f4831e9c53" providerId="LiveId" clId="{904B13E8-5561-4C71-BC7C-B64964A84905}" dt="2025-12-08T14:34:21.869" v="376" actId="478"/>
          <ac:picMkLst>
            <pc:docMk/>
            <pc:sldMk cId="2493677344" sldId="13312"/>
            <ac:picMk id="12" creationId="{DCF4E730-60D9-71E9-FC61-6952D82A4494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788568346" sldId="1335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676070176" sldId="1335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818089244" sldId="13373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71216453" sldId="13428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37474449" sldId="1343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987522325" sldId="13431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113766605" sldId="13446"/>
        </pc:sldMkLst>
      </pc:sldChg>
      <pc:sldChg chg="delSp add del mod">
        <pc:chgData name="Christophe JENTA" userId="8d1209f4831e9c53" providerId="LiveId" clId="{904B13E8-5561-4C71-BC7C-B64964A84905}" dt="2025-12-08T14:33:59.576" v="356" actId="478"/>
        <pc:sldMkLst>
          <pc:docMk/>
          <pc:sldMk cId="3750521114" sldId="13447"/>
        </pc:sldMkLst>
        <pc:picChg chg="del">
          <ac:chgData name="Christophe JENTA" userId="8d1209f4831e9c53" providerId="LiveId" clId="{904B13E8-5561-4C71-BC7C-B64964A84905}" dt="2025-12-08T14:33:59.576" v="356" actId="478"/>
          <ac:picMkLst>
            <pc:docMk/>
            <pc:sldMk cId="3750521114" sldId="13447"/>
            <ac:picMk id="3" creationId="{51F14F7D-4C4C-70F7-94FA-174522EB7927}"/>
          </ac:picMkLst>
        </pc:picChg>
        <pc:picChg chg="del">
          <ac:chgData name="Christophe JENTA" userId="8d1209f4831e9c53" providerId="LiveId" clId="{904B13E8-5561-4C71-BC7C-B64964A84905}" dt="2025-12-08T14:33:57.633" v="353" actId="478"/>
          <ac:picMkLst>
            <pc:docMk/>
            <pc:sldMk cId="3750521114" sldId="13447"/>
            <ac:picMk id="5" creationId="{1B1123AD-A1EC-5D5C-D272-C57DCCB5ECD6}"/>
          </ac:picMkLst>
        </pc:picChg>
        <pc:picChg chg="del">
          <ac:chgData name="Christophe JENTA" userId="8d1209f4831e9c53" providerId="LiveId" clId="{904B13E8-5561-4C71-BC7C-B64964A84905}" dt="2025-12-08T14:33:58.386" v="354" actId="478"/>
          <ac:picMkLst>
            <pc:docMk/>
            <pc:sldMk cId="3750521114" sldId="13447"/>
            <ac:picMk id="6" creationId="{5FC29039-0F72-DB45-EFF7-E797C13C0F3C}"/>
          </ac:picMkLst>
        </pc:picChg>
        <pc:picChg chg="del">
          <ac:chgData name="Christophe JENTA" userId="8d1209f4831e9c53" providerId="LiveId" clId="{904B13E8-5561-4C71-BC7C-B64964A84905}" dt="2025-12-08T14:33:58.998" v="355" actId="478"/>
          <ac:picMkLst>
            <pc:docMk/>
            <pc:sldMk cId="3750521114" sldId="13447"/>
            <ac:picMk id="7" creationId="{A128BAC2-CC1B-B9FB-FFE0-ADAD3ABA700E}"/>
          </ac:picMkLst>
        </pc:picChg>
      </pc:sldChg>
      <pc:sldChg chg="delSp add del mod">
        <pc:chgData name="Christophe JENTA" userId="8d1209f4831e9c53" providerId="LiveId" clId="{904B13E8-5561-4C71-BC7C-B64964A84905}" dt="2025-12-08T14:34:18.811" v="372" actId="478"/>
        <pc:sldMkLst>
          <pc:docMk/>
          <pc:sldMk cId="1434913438" sldId="13449"/>
        </pc:sldMkLst>
        <pc:picChg chg="del">
          <ac:chgData name="Christophe JENTA" userId="8d1209f4831e9c53" providerId="LiveId" clId="{904B13E8-5561-4C71-BC7C-B64964A84905}" dt="2025-12-08T14:34:17.841" v="371" actId="478"/>
          <ac:picMkLst>
            <pc:docMk/>
            <pc:sldMk cId="1434913438" sldId="13449"/>
            <ac:picMk id="3" creationId="{EF28CFF5-54B4-58DD-98DB-1387D67C8982}"/>
          </ac:picMkLst>
        </pc:picChg>
        <pc:picChg chg="del">
          <ac:chgData name="Christophe JENTA" userId="8d1209f4831e9c53" providerId="LiveId" clId="{904B13E8-5561-4C71-BC7C-B64964A84905}" dt="2025-12-08T14:34:18.811" v="372" actId="478"/>
          <ac:picMkLst>
            <pc:docMk/>
            <pc:sldMk cId="1434913438" sldId="13449"/>
            <ac:picMk id="5" creationId="{AAAF3CA9-F46D-29F0-721C-E936A9CF5105}"/>
          </ac:picMkLst>
        </pc:picChg>
      </pc:sldChg>
      <pc:sldChg chg="delSp add del mod">
        <pc:chgData name="Christophe JENTA" userId="8d1209f4831e9c53" providerId="LiveId" clId="{904B13E8-5561-4C71-BC7C-B64964A84905}" dt="2025-12-08T14:34:29.254" v="386" actId="478"/>
        <pc:sldMkLst>
          <pc:docMk/>
          <pc:sldMk cId="2383233730" sldId="13450"/>
        </pc:sldMkLst>
        <pc:picChg chg="del">
          <ac:chgData name="Christophe JENTA" userId="8d1209f4831e9c53" providerId="LiveId" clId="{904B13E8-5561-4C71-BC7C-B64964A84905}" dt="2025-12-08T14:34:27.619" v="383" actId="478"/>
          <ac:picMkLst>
            <pc:docMk/>
            <pc:sldMk cId="2383233730" sldId="13450"/>
            <ac:picMk id="3" creationId="{C6DF4BD6-34F7-F230-A739-76C7204CE3A0}"/>
          </ac:picMkLst>
        </pc:picChg>
        <pc:picChg chg="del">
          <ac:chgData name="Christophe JENTA" userId="8d1209f4831e9c53" providerId="LiveId" clId="{904B13E8-5561-4C71-BC7C-B64964A84905}" dt="2025-12-08T14:34:28.132" v="384" actId="478"/>
          <ac:picMkLst>
            <pc:docMk/>
            <pc:sldMk cId="2383233730" sldId="13450"/>
            <ac:picMk id="10" creationId="{6832DF76-79B9-015E-C8AD-A04BEC27892E}"/>
          </ac:picMkLst>
        </pc:picChg>
        <pc:picChg chg="del">
          <ac:chgData name="Christophe JENTA" userId="8d1209f4831e9c53" providerId="LiveId" clId="{904B13E8-5561-4C71-BC7C-B64964A84905}" dt="2025-12-08T14:34:29.254" v="386" actId="478"/>
          <ac:picMkLst>
            <pc:docMk/>
            <pc:sldMk cId="2383233730" sldId="13450"/>
            <ac:picMk id="15" creationId="{9FDDD5B9-D85E-4EF4-D46D-F47195C522AA}"/>
          </ac:picMkLst>
        </pc:picChg>
        <pc:picChg chg="del">
          <ac:chgData name="Christophe JENTA" userId="8d1209f4831e9c53" providerId="LiveId" clId="{904B13E8-5561-4C71-BC7C-B64964A84905}" dt="2025-12-08T14:34:28.700" v="385" actId="478"/>
          <ac:picMkLst>
            <pc:docMk/>
            <pc:sldMk cId="2383233730" sldId="13450"/>
            <ac:picMk id="16" creationId="{08D4579D-B02A-1842-D515-F20514974B9B}"/>
          </ac:picMkLst>
        </pc:picChg>
      </pc:sldChg>
      <pc:sldChg chg="delSp add del mod">
        <pc:chgData name="Christophe JENTA" userId="8d1209f4831e9c53" providerId="LiveId" clId="{904B13E8-5561-4C71-BC7C-B64964A84905}" dt="2025-12-08T14:34:33.011" v="390" actId="478"/>
        <pc:sldMkLst>
          <pc:docMk/>
          <pc:sldMk cId="4117894968" sldId="13451"/>
        </pc:sldMkLst>
        <pc:picChg chg="del">
          <ac:chgData name="Christophe JENTA" userId="8d1209f4831e9c53" providerId="LiveId" clId="{904B13E8-5561-4C71-BC7C-B64964A84905}" dt="2025-12-08T14:34:31.919" v="388" actId="478"/>
          <ac:picMkLst>
            <pc:docMk/>
            <pc:sldMk cId="4117894968" sldId="13451"/>
            <ac:picMk id="5" creationId="{0A33B9A0-4BBE-BC09-4E93-53713CC343C4}"/>
          </ac:picMkLst>
        </pc:picChg>
        <pc:picChg chg="del">
          <ac:chgData name="Christophe JENTA" userId="8d1209f4831e9c53" providerId="LiveId" clId="{904B13E8-5561-4C71-BC7C-B64964A84905}" dt="2025-12-08T14:34:32.523" v="389" actId="478"/>
          <ac:picMkLst>
            <pc:docMk/>
            <pc:sldMk cId="4117894968" sldId="13451"/>
            <ac:picMk id="6" creationId="{F3F94A1C-FFE8-1BA9-4F8A-71E909D76BF4}"/>
          </ac:picMkLst>
        </pc:picChg>
        <pc:picChg chg="del">
          <ac:chgData name="Christophe JENTA" userId="8d1209f4831e9c53" providerId="LiveId" clId="{904B13E8-5561-4C71-BC7C-B64964A84905}" dt="2025-12-08T14:34:31.436" v="387" actId="478"/>
          <ac:picMkLst>
            <pc:docMk/>
            <pc:sldMk cId="4117894968" sldId="13451"/>
            <ac:picMk id="7" creationId="{C5E7932C-2EA5-428D-A8A0-ACEFE91216C1}"/>
          </ac:picMkLst>
        </pc:picChg>
        <pc:picChg chg="del">
          <ac:chgData name="Christophe JENTA" userId="8d1209f4831e9c53" providerId="LiveId" clId="{904B13E8-5561-4C71-BC7C-B64964A84905}" dt="2025-12-08T14:34:33.011" v="390" actId="478"/>
          <ac:picMkLst>
            <pc:docMk/>
            <pc:sldMk cId="4117894968" sldId="13451"/>
            <ac:picMk id="8" creationId="{7CA61F89-89C0-C93D-FCF2-78B8287CF70E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016117828" sldId="13452"/>
        </pc:sldMkLst>
      </pc:sldChg>
      <pc:sldChg chg="delSp add del mod">
        <pc:chgData name="Christophe JENTA" userId="8d1209f4831e9c53" providerId="LiveId" clId="{904B13E8-5561-4C71-BC7C-B64964A84905}" dt="2025-12-08T14:34:39.235" v="391" actId="478"/>
        <pc:sldMkLst>
          <pc:docMk/>
          <pc:sldMk cId="105437604" sldId="13454"/>
        </pc:sldMkLst>
        <pc:picChg chg="del">
          <ac:chgData name="Christophe JENTA" userId="8d1209f4831e9c53" providerId="LiveId" clId="{904B13E8-5561-4C71-BC7C-B64964A84905}" dt="2025-12-08T14:34:39.235" v="391" actId="478"/>
          <ac:picMkLst>
            <pc:docMk/>
            <pc:sldMk cId="105437604" sldId="13454"/>
            <ac:picMk id="3" creationId="{DD372904-AF6C-91B0-BE2A-C9CEAB4FA464}"/>
          </ac:picMkLst>
        </pc:picChg>
      </pc:sldChg>
      <pc:sldChg chg="delSp add del mod">
        <pc:chgData name="Christophe JENTA" userId="8d1209f4831e9c53" providerId="LiveId" clId="{904B13E8-5561-4C71-BC7C-B64964A84905}" dt="2025-12-08T14:34:40.908" v="392" actId="478"/>
        <pc:sldMkLst>
          <pc:docMk/>
          <pc:sldMk cId="2709712137" sldId="13455"/>
        </pc:sldMkLst>
        <pc:picChg chg="del">
          <ac:chgData name="Christophe JENTA" userId="8d1209f4831e9c53" providerId="LiveId" clId="{904B13E8-5561-4C71-BC7C-B64964A84905}" dt="2025-12-08T14:34:40.908" v="392" actId="478"/>
          <ac:picMkLst>
            <pc:docMk/>
            <pc:sldMk cId="2709712137" sldId="13455"/>
            <ac:picMk id="2" creationId="{717ECB72-23E8-A0ED-2D78-8511D7E8C512}"/>
          </ac:picMkLst>
        </pc:picChg>
      </pc:sldChg>
      <pc:sldChg chg="delSp add del mod">
        <pc:chgData name="Christophe JENTA" userId="8d1209f4831e9c53" providerId="LiveId" clId="{904B13E8-5561-4C71-BC7C-B64964A84905}" dt="2025-12-08T14:34:44.993" v="397" actId="478"/>
        <pc:sldMkLst>
          <pc:docMk/>
          <pc:sldMk cId="3773903382" sldId="13456"/>
        </pc:sldMkLst>
        <pc:picChg chg="del">
          <ac:chgData name="Christophe JENTA" userId="8d1209f4831e9c53" providerId="LiveId" clId="{904B13E8-5561-4C71-BC7C-B64964A84905}" dt="2025-12-08T14:34:44.275" v="396" actId="478"/>
          <ac:picMkLst>
            <pc:docMk/>
            <pc:sldMk cId="3773903382" sldId="13456"/>
            <ac:picMk id="4" creationId="{8F007FA8-813F-13D6-3F5D-05D9E7D28512}"/>
          </ac:picMkLst>
        </pc:picChg>
        <pc:picChg chg="del">
          <ac:chgData name="Christophe JENTA" userId="8d1209f4831e9c53" providerId="LiveId" clId="{904B13E8-5561-4C71-BC7C-B64964A84905}" dt="2025-12-08T14:34:44.993" v="397" actId="478"/>
          <ac:picMkLst>
            <pc:docMk/>
            <pc:sldMk cId="3773903382" sldId="13456"/>
            <ac:picMk id="6" creationId="{B3F165E9-8902-CFD2-EEC4-DE8E0F3D7B36}"/>
          </ac:picMkLst>
        </pc:picChg>
      </pc:sldChg>
      <pc:sldChg chg="delSp add del mod">
        <pc:chgData name="Christophe JENTA" userId="8d1209f4831e9c53" providerId="LiveId" clId="{904B13E8-5561-4C71-BC7C-B64964A84905}" dt="2025-12-08T14:34:47.259" v="398" actId="478"/>
        <pc:sldMkLst>
          <pc:docMk/>
          <pc:sldMk cId="825639516" sldId="13457"/>
        </pc:sldMkLst>
        <pc:picChg chg="del">
          <ac:chgData name="Christophe JENTA" userId="8d1209f4831e9c53" providerId="LiveId" clId="{904B13E8-5561-4C71-BC7C-B64964A84905}" dt="2025-12-08T14:34:47.259" v="398" actId="478"/>
          <ac:picMkLst>
            <pc:docMk/>
            <pc:sldMk cId="825639516" sldId="13457"/>
            <ac:picMk id="3" creationId="{0528EDAB-8D4E-5E07-5EC3-6EF11C39A5B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23684980" sldId="13458"/>
        </pc:sldMkLst>
      </pc:sldChg>
      <pc:sldChg chg="delSp modSp add del mod">
        <pc:chgData name="Christophe JENTA" userId="8d1209f4831e9c53" providerId="LiveId" clId="{904B13E8-5561-4C71-BC7C-B64964A84905}" dt="2025-12-08T14:35:00.767" v="407" actId="478"/>
        <pc:sldMkLst>
          <pc:docMk/>
          <pc:sldMk cId="2126346642" sldId="13461"/>
        </pc:sldMkLst>
        <pc:picChg chg="del mod">
          <ac:chgData name="Christophe JENTA" userId="8d1209f4831e9c53" providerId="LiveId" clId="{904B13E8-5561-4C71-BC7C-B64964A84905}" dt="2025-12-08T14:35:00.767" v="407" actId="478"/>
          <ac:picMkLst>
            <pc:docMk/>
            <pc:sldMk cId="2126346642" sldId="13461"/>
            <ac:picMk id="6" creationId="{B308373B-7836-C1CE-6188-33DCA21BEB67}"/>
          </ac:picMkLst>
        </pc:picChg>
      </pc:sldChg>
      <pc:sldChg chg="delSp add del mod">
        <pc:chgData name="Christophe JENTA" userId="8d1209f4831e9c53" providerId="LiveId" clId="{904B13E8-5561-4C71-BC7C-B64964A84905}" dt="2025-12-08T14:33:43.584" v="348" actId="478"/>
        <pc:sldMkLst>
          <pc:docMk/>
          <pc:sldMk cId="3730667595" sldId="13506"/>
        </pc:sldMkLst>
        <pc:picChg chg="del">
          <ac:chgData name="Christophe JENTA" userId="8d1209f4831e9c53" providerId="LiveId" clId="{904B13E8-5561-4C71-BC7C-B64964A84905}" dt="2025-12-08T14:33:43.584" v="348" actId="478"/>
          <ac:picMkLst>
            <pc:docMk/>
            <pc:sldMk cId="3730667595" sldId="13506"/>
            <ac:picMk id="462" creationId="{71ACD9C8-EF9F-4D62-DD4D-D578AEADC350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975840490" sldId="13510"/>
        </pc:sldMkLst>
      </pc:sldChg>
      <pc:sldChg chg="delSp add del mod">
        <pc:chgData name="Christophe JENTA" userId="8d1209f4831e9c53" providerId="LiveId" clId="{904B13E8-5561-4C71-BC7C-B64964A84905}" dt="2025-12-08T14:33:25.817" v="331" actId="478"/>
        <pc:sldMkLst>
          <pc:docMk/>
          <pc:sldMk cId="1670982674" sldId="13659"/>
        </pc:sldMkLst>
        <pc:picChg chg="del">
          <ac:chgData name="Christophe JENTA" userId="8d1209f4831e9c53" providerId="LiveId" clId="{904B13E8-5561-4C71-BC7C-B64964A84905}" dt="2025-12-08T14:33:25.311" v="330" actId="478"/>
          <ac:picMkLst>
            <pc:docMk/>
            <pc:sldMk cId="1670982674" sldId="13659"/>
            <ac:picMk id="4" creationId="{746C6EE7-25AA-5641-903C-D36C229D1090}"/>
          </ac:picMkLst>
        </pc:picChg>
        <pc:picChg chg="del">
          <ac:chgData name="Christophe JENTA" userId="8d1209f4831e9c53" providerId="LiveId" clId="{904B13E8-5561-4C71-BC7C-B64964A84905}" dt="2025-12-08T14:33:25.817" v="331" actId="478"/>
          <ac:picMkLst>
            <pc:docMk/>
            <pc:sldMk cId="1670982674" sldId="13659"/>
            <ac:picMk id="6" creationId="{EA81157D-4B9E-C469-1AD2-F7DBEE0D1203}"/>
          </ac:picMkLst>
        </pc:picChg>
        <pc:picChg chg="del">
          <ac:chgData name="Christophe JENTA" userId="8d1209f4831e9c53" providerId="LiveId" clId="{904B13E8-5561-4C71-BC7C-B64964A84905}" dt="2025-12-08T14:33:24.571" v="329" actId="478"/>
          <ac:picMkLst>
            <pc:docMk/>
            <pc:sldMk cId="1670982674" sldId="13659"/>
            <ac:picMk id="8" creationId="{34A75C77-7DEC-0F9F-BC0F-037A295893DC}"/>
          </ac:picMkLst>
        </pc:picChg>
      </pc:sldChg>
      <pc:sldChg chg="delSp add del mod">
        <pc:chgData name="Christophe JENTA" userId="8d1209f4831e9c53" providerId="LiveId" clId="{904B13E8-5561-4C71-BC7C-B64964A84905}" dt="2025-12-08T14:33:28.168" v="334" actId="478"/>
        <pc:sldMkLst>
          <pc:docMk/>
          <pc:sldMk cId="1124822859" sldId="13660"/>
        </pc:sldMkLst>
        <pc:picChg chg="del">
          <ac:chgData name="Christophe JENTA" userId="8d1209f4831e9c53" providerId="LiveId" clId="{904B13E8-5561-4C71-BC7C-B64964A84905}" dt="2025-12-08T14:33:28.168" v="334" actId="478"/>
          <ac:picMkLst>
            <pc:docMk/>
            <pc:sldMk cId="1124822859" sldId="13660"/>
            <ac:picMk id="3" creationId="{97969868-7E24-5757-10EE-DE7AC3306064}"/>
          </ac:picMkLst>
        </pc:picChg>
        <pc:picChg chg="del">
          <ac:chgData name="Christophe JENTA" userId="8d1209f4831e9c53" providerId="LiveId" clId="{904B13E8-5561-4C71-BC7C-B64964A84905}" dt="2025-12-08T14:33:27.515" v="333" actId="478"/>
          <ac:picMkLst>
            <pc:docMk/>
            <pc:sldMk cId="1124822859" sldId="13660"/>
            <ac:picMk id="5" creationId="{B518167C-B613-16C2-FED7-E3BCFBAA8AD8}"/>
          </ac:picMkLst>
        </pc:picChg>
        <pc:picChg chg="del">
          <ac:chgData name="Christophe JENTA" userId="8d1209f4831e9c53" providerId="LiveId" clId="{904B13E8-5561-4C71-BC7C-B64964A84905}" dt="2025-12-08T14:33:26.977" v="332" actId="478"/>
          <ac:picMkLst>
            <pc:docMk/>
            <pc:sldMk cId="1124822859" sldId="13660"/>
            <ac:picMk id="7" creationId="{70ECCB20-0355-5AA2-5391-63F720D8886D}"/>
          </ac:picMkLst>
        </pc:picChg>
      </pc:sldChg>
      <pc:sldChg chg="delSp add del mod">
        <pc:chgData name="Christophe JENTA" userId="8d1209f4831e9c53" providerId="LiveId" clId="{904B13E8-5561-4C71-BC7C-B64964A84905}" dt="2025-12-08T14:33:30.612" v="337" actId="478"/>
        <pc:sldMkLst>
          <pc:docMk/>
          <pc:sldMk cId="2331957571" sldId="13661"/>
        </pc:sldMkLst>
        <pc:picChg chg="del">
          <ac:chgData name="Christophe JENTA" userId="8d1209f4831e9c53" providerId="LiveId" clId="{904B13E8-5561-4C71-BC7C-B64964A84905}" dt="2025-12-08T14:33:29.636" v="335" actId="478"/>
          <ac:picMkLst>
            <pc:docMk/>
            <pc:sldMk cId="2331957571" sldId="13661"/>
            <ac:picMk id="9" creationId="{94BF768F-B5A3-C838-7C03-4DE425BFD331}"/>
          </ac:picMkLst>
        </pc:picChg>
        <pc:picChg chg="del">
          <ac:chgData name="Christophe JENTA" userId="8d1209f4831e9c53" providerId="LiveId" clId="{904B13E8-5561-4C71-BC7C-B64964A84905}" dt="2025-12-08T14:33:30.058" v="336" actId="478"/>
          <ac:picMkLst>
            <pc:docMk/>
            <pc:sldMk cId="2331957571" sldId="13661"/>
            <ac:picMk id="10" creationId="{948D6DD6-1488-288C-2453-227F23138D5E}"/>
          </ac:picMkLst>
        </pc:picChg>
        <pc:picChg chg="del">
          <ac:chgData name="Christophe JENTA" userId="8d1209f4831e9c53" providerId="LiveId" clId="{904B13E8-5561-4C71-BC7C-B64964A84905}" dt="2025-12-08T14:33:30.612" v="337" actId="478"/>
          <ac:picMkLst>
            <pc:docMk/>
            <pc:sldMk cId="2331957571" sldId="13661"/>
            <ac:picMk id="12" creationId="{E87DA51D-276C-C02B-FD89-46820B625C4B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7985873" sldId="13662"/>
        </pc:sldMkLst>
      </pc:sldChg>
      <pc:sldChg chg="delSp add del mod">
        <pc:chgData name="Christophe JENTA" userId="8d1209f4831e9c53" providerId="LiveId" clId="{904B13E8-5561-4C71-BC7C-B64964A84905}" dt="2025-12-08T14:34:05.350" v="360" actId="478"/>
        <pc:sldMkLst>
          <pc:docMk/>
          <pc:sldMk cId="3353547305" sldId="13663"/>
        </pc:sldMkLst>
        <pc:picChg chg="del">
          <ac:chgData name="Christophe JENTA" userId="8d1209f4831e9c53" providerId="LiveId" clId="{904B13E8-5561-4C71-BC7C-B64964A84905}" dt="2025-12-08T14:34:05.350" v="360" actId="478"/>
          <ac:picMkLst>
            <pc:docMk/>
            <pc:sldMk cId="3353547305" sldId="13663"/>
            <ac:picMk id="2" creationId="{FEE83F89-61E4-797D-4CAC-3E0FAB5E0D20}"/>
          </ac:picMkLst>
        </pc:picChg>
        <pc:picChg chg="del">
          <ac:chgData name="Christophe JENTA" userId="8d1209f4831e9c53" providerId="LiveId" clId="{904B13E8-5561-4C71-BC7C-B64964A84905}" dt="2025-12-08T14:34:04.852" v="359" actId="478"/>
          <ac:picMkLst>
            <pc:docMk/>
            <pc:sldMk cId="3353547305" sldId="13663"/>
            <ac:picMk id="3" creationId="{8203E28C-1A49-971D-37CE-7F4CD76B3D51}"/>
          </ac:picMkLst>
        </pc:picChg>
      </pc:sldChg>
      <pc:sldChg chg="delSp add del mod">
        <pc:chgData name="Christophe JENTA" userId="8d1209f4831e9c53" providerId="LiveId" clId="{904B13E8-5561-4C71-BC7C-B64964A84905}" dt="2025-12-08T14:34:08.153" v="364" actId="478"/>
        <pc:sldMkLst>
          <pc:docMk/>
          <pc:sldMk cId="1201420890" sldId="13664"/>
        </pc:sldMkLst>
        <pc:picChg chg="del">
          <ac:chgData name="Christophe JENTA" userId="8d1209f4831e9c53" providerId="LiveId" clId="{904B13E8-5561-4C71-BC7C-B64964A84905}" dt="2025-12-08T14:34:06.688" v="361" actId="478"/>
          <ac:picMkLst>
            <pc:docMk/>
            <pc:sldMk cId="1201420890" sldId="13664"/>
            <ac:picMk id="4" creationId="{A9850009-39A4-FFEF-C343-8C7ED84BA3EF}"/>
          </ac:picMkLst>
        </pc:picChg>
        <pc:picChg chg="del">
          <ac:chgData name="Christophe JENTA" userId="8d1209f4831e9c53" providerId="LiveId" clId="{904B13E8-5561-4C71-BC7C-B64964A84905}" dt="2025-12-08T14:34:07.148" v="362" actId="478"/>
          <ac:picMkLst>
            <pc:docMk/>
            <pc:sldMk cId="1201420890" sldId="13664"/>
            <ac:picMk id="5" creationId="{D480B1D3-8D68-67B4-9CC8-60FEB4C447F4}"/>
          </ac:picMkLst>
        </pc:picChg>
        <pc:picChg chg="del">
          <ac:chgData name="Christophe JENTA" userId="8d1209f4831e9c53" providerId="LiveId" clId="{904B13E8-5561-4C71-BC7C-B64964A84905}" dt="2025-12-08T14:34:07.583" v="363" actId="478"/>
          <ac:picMkLst>
            <pc:docMk/>
            <pc:sldMk cId="1201420890" sldId="13664"/>
            <ac:picMk id="7" creationId="{AF86F3D5-779B-72BC-20CF-4E114CD251C6}"/>
          </ac:picMkLst>
        </pc:picChg>
        <pc:picChg chg="del">
          <ac:chgData name="Christophe JENTA" userId="8d1209f4831e9c53" providerId="LiveId" clId="{904B13E8-5561-4C71-BC7C-B64964A84905}" dt="2025-12-08T14:34:08.153" v="364" actId="478"/>
          <ac:picMkLst>
            <pc:docMk/>
            <pc:sldMk cId="1201420890" sldId="13664"/>
            <ac:picMk id="9" creationId="{50FC4589-2650-4B9A-09B7-CB7C3F1A9DDF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937596045" sldId="13665"/>
        </pc:sldMkLst>
      </pc:sldChg>
      <pc:sldChg chg="delSp add del mod">
        <pc:chgData name="Christophe JENTA" userId="8d1209f4831e9c53" providerId="LiveId" clId="{904B13E8-5561-4C71-BC7C-B64964A84905}" dt="2025-12-08T14:34:14.782" v="369" actId="478"/>
        <pc:sldMkLst>
          <pc:docMk/>
          <pc:sldMk cId="3308034352" sldId="13666"/>
        </pc:sldMkLst>
        <pc:picChg chg="del">
          <ac:chgData name="Christophe JENTA" userId="8d1209f4831e9c53" providerId="LiveId" clId="{904B13E8-5561-4C71-BC7C-B64964A84905}" dt="2025-12-08T14:34:13.710" v="368" actId="478"/>
          <ac:picMkLst>
            <pc:docMk/>
            <pc:sldMk cId="3308034352" sldId="13666"/>
            <ac:picMk id="2" creationId="{5F88F71A-7BEC-DCDD-54E8-074C9A9125ED}"/>
          </ac:picMkLst>
        </pc:picChg>
        <pc:picChg chg="del">
          <ac:chgData name="Christophe JENTA" userId="8d1209f4831e9c53" providerId="LiveId" clId="{904B13E8-5561-4C71-BC7C-B64964A84905}" dt="2025-12-08T14:34:14.782" v="369" actId="478"/>
          <ac:picMkLst>
            <pc:docMk/>
            <pc:sldMk cId="3308034352" sldId="13666"/>
            <ac:picMk id="4" creationId="{BA713207-449F-7D18-D400-864734127F1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646322671" sldId="13667"/>
        </pc:sldMkLst>
      </pc:sldChg>
      <pc:sldChg chg="delSp modSp add del mod">
        <pc:chgData name="Christophe JENTA" userId="8d1209f4831e9c53" providerId="LiveId" clId="{904B13E8-5561-4C71-BC7C-B64964A84905}" dt="2025-12-08T14:34:25.679" v="382" actId="478"/>
        <pc:sldMkLst>
          <pc:docMk/>
          <pc:sldMk cId="1108516550" sldId="13668"/>
        </pc:sldMkLst>
        <pc:picChg chg="del">
          <ac:chgData name="Christophe JENTA" userId="8d1209f4831e9c53" providerId="LiveId" clId="{904B13E8-5561-4C71-BC7C-B64964A84905}" dt="2025-12-08T14:34:24.996" v="380" actId="478"/>
          <ac:picMkLst>
            <pc:docMk/>
            <pc:sldMk cId="1108516550" sldId="13668"/>
            <ac:picMk id="8" creationId="{5186274B-718C-1AE9-D746-10D2609B7784}"/>
          </ac:picMkLst>
        </pc:picChg>
        <pc:picChg chg="del">
          <ac:chgData name="Christophe JENTA" userId="8d1209f4831e9c53" providerId="LiveId" clId="{904B13E8-5561-4C71-BC7C-B64964A84905}" dt="2025-12-08T14:34:24.396" v="379" actId="478"/>
          <ac:picMkLst>
            <pc:docMk/>
            <pc:sldMk cId="1108516550" sldId="13668"/>
            <ac:picMk id="10" creationId="{C3103969-73E7-80AD-71A0-86268ED782F3}"/>
          </ac:picMkLst>
        </pc:picChg>
        <pc:picChg chg="del mod">
          <ac:chgData name="Christophe JENTA" userId="8d1209f4831e9c53" providerId="LiveId" clId="{904B13E8-5561-4C71-BC7C-B64964A84905}" dt="2025-12-08T14:34:25.679" v="382" actId="478"/>
          <ac:picMkLst>
            <pc:docMk/>
            <pc:sldMk cId="1108516550" sldId="13668"/>
            <ac:picMk id="22" creationId="{05105CF5-C243-CCB6-1B10-D53FF4ABF0A7}"/>
          </ac:picMkLst>
        </pc:picChg>
        <pc:picChg chg="del">
          <ac:chgData name="Christophe JENTA" userId="8d1209f4831e9c53" providerId="LiveId" clId="{904B13E8-5561-4C71-BC7C-B64964A84905}" dt="2025-12-08T14:34:23.710" v="378" actId="478"/>
          <ac:picMkLst>
            <pc:docMk/>
            <pc:sldMk cId="1108516550" sldId="13668"/>
            <ac:picMk id="23" creationId="{FA7E6450-657D-3AA7-92B8-5A28288C0683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796603639" sldId="13669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80596373" sldId="13670"/>
        </pc:sldMkLst>
      </pc:sldChg>
      <pc:sldChg chg="delSp modSp add del mod">
        <pc:chgData name="Christophe JENTA" userId="8d1209f4831e9c53" providerId="LiveId" clId="{904B13E8-5561-4C71-BC7C-B64964A84905}" dt="2025-12-08T14:34:55.719" v="402" actId="478"/>
        <pc:sldMkLst>
          <pc:docMk/>
          <pc:sldMk cId="1503056092" sldId="13671"/>
        </pc:sldMkLst>
        <pc:picChg chg="del mod">
          <ac:chgData name="Christophe JENTA" userId="8d1209f4831e9c53" providerId="LiveId" clId="{904B13E8-5561-4C71-BC7C-B64964A84905}" dt="2025-12-08T14:34:55.719" v="402" actId="478"/>
          <ac:picMkLst>
            <pc:docMk/>
            <pc:sldMk cId="1503056092" sldId="13671"/>
            <ac:picMk id="3" creationId="{45A2ADDF-A2CC-D023-1052-4136A0559804}"/>
          </ac:picMkLst>
        </pc:picChg>
        <pc:picChg chg="del">
          <ac:chgData name="Christophe JENTA" userId="8d1209f4831e9c53" providerId="LiveId" clId="{904B13E8-5561-4C71-BC7C-B64964A84905}" dt="2025-12-08T14:34:55.098" v="400" actId="478"/>
          <ac:picMkLst>
            <pc:docMk/>
            <pc:sldMk cId="1503056092" sldId="13671"/>
            <ac:picMk id="5" creationId="{C7ADEFF8-6108-5846-CE33-AEC0DA940787}"/>
          </ac:picMkLst>
        </pc:picChg>
      </pc:sldChg>
      <pc:sldChg chg="delSp modSp add del mod">
        <pc:chgData name="Christophe JENTA" userId="8d1209f4831e9c53" providerId="LiveId" clId="{904B13E8-5561-4C71-BC7C-B64964A84905}" dt="2025-12-08T14:34:59.281" v="405" actId="478"/>
        <pc:sldMkLst>
          <pc:docMk/>
          <pc:sldMk cId="3384854719" sldId="13672"/>
        </pc:sldMkLst>
        <pc:picChg chg="del">
          <ac:chgData name="Christophe JENTA" userId="8d1209f4831e9c53" providerId="LiveId" clId="{904B13E8-5561-4C71-BC7C-B64964A84905}" dt="2025-12-08T14:34:58.278" v="403" actId="478"/>
          <ac:picMkLst>
            <pc:docMk/>
            <pc:sldMk cId="3384854719" sldId="13672"/>
            <ac:picMk id="3" creationId="{19DD35FC-C475-CA2F-9AB7-DC57A6BE2656}"/>
          </ac:picMkLst>
        </pc:picChg>
        <pc:picChg chg="del">
          <ac:chgData name="Christophe JENTA" userId="8d1209f4831e9c53" providerId="LiveId" clId="{904B13E8-5561-4C71-BC7C-B64964A84905}" dt="2025-12-08T14:34:58.702" v="404" actId="478"/>
          <ac:picMkLst>
            <pc:docMk/>
            <pc:sldMk cId="3384854719" sldId="13672"/>
            <ac:picMk id="5" creationId="{331C7969-B2E3-3005-17D4-A9BD053F67F9}"/>
          </ac:picMkLst>
        </pc:picChg>
        <pc:picChg chg="del">
          <ac:chgData name="Christophe JENTA" userId="8d1209f4831e9c53" providerId="LiveId" clId="{904B13E8-5561-4C71-BC7C-B64964A84905}" dt="2025-12-08T14:34:59.281" v="405" actId="478"/>
          <ac:picMkLst>
            <pc:docMk/>
            <pc:sldMk cId="3384854719" sldId="13672"/>
            <ac:picMk id="9" creationId="{E8765C41-2653-8D8E-9ACA-A3CC846C6FFA}"/>
          </ac:picMkLst>
        </pc:picChg>
      </pc:sldChg>
      <pc:sldChg chg="modSp add del mod">
        <pc:chgData name="Christophe JENTA" userId="8d1209f4831e9c53" providerId="LiveId" clId="{904B13E8-5561-4C71-BC7C-B64964A84905}" dt="2025-12-08T17:02:08.647" v="426" actId="20577"/>
        <pc:sldMkLst>
          <pc:docMk/>
          <pc:sldMk cId="1120228898" sldId="13701"/>
        </pc:sldMkLst>
        <pc:spChg chg="mod">
          <ac:chgData name="Christophe JENTA" userId="8d1209f4831e9c53" providerId="LiveId" clId="{904B13E8-5561-4C71-BC7C-B64964A84905}" dt="2025-12-08T17:02:08.647" v="426" actId="20577"/>
          <ac:spMkLst>
            <pc:docMk/>
            <pc:sldMk cId="1120228898" sldId="13701"/>
            <ac:spMk id="3" creationId="{1F723BAD-0463-B5A0-D3AE-23F314A34EEC}"/>
          </ac:spMkLst>
        </pc:sp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87860858" sldId="13705"/>
        </pc:sldMkLst>
      </pc:sldChg>
      <pc:sldChg chg="modSp add del mod">
        <pc:chgData name="Christophe JENTA" userId="8d1209f4831e9c53" providerId="LiveId" clId="{904B13E8-5561-4C71-BC7C-B64964A84905}" dt="2025-12-08T14:33:11.886" v="325" actId="207"/>
        <pc:sldMkLst>
          <pc:docMk/>
          <pc:sldMk cId="266598801" sldId="13706"/>
        </pc:sldMkLst>
        <pc:spChg chg="mod">
          <ac:chgData name="Christophe JENTA" userId="8d1209f4831e9c53" providerId="LiveId" clId="{904B13E8-5561-4C71-BC7C-B64964A84905}" dt="2025-12-08T14:33:11.886" v="325" actId="207"/>
          <ac:spMkLst>
            <pc:docMk/>
            <pc:sldMk cId="266598801" sldId="13706"/>
            <ac:spMk id="169" creationId="{3BE590E6-EAE6-E318-CBF0-743EDF89609F}"/>
          </ac:spMkLst>
        </pc:spChg>
      </pc:sldChg>
      <pc:sldChg chg="modSp add del mod">
        <pc:chgData name="Christophe JENTA" userId="8d1209f4831e9c53" providerId="LiveId" clId="{904B13E8-5561-4C71-BC7C-B64964A84905}" dt="2025-12-08T14:33:15.960" v="326" actId="207"/>
        <pc:sldMkLst>
          <pc:docMk/>
          <pc:sldMk cId="431283121" sldId="13707"/>
        </pc:sldMkLst>
        <pc:spChg chg="mod">
          <ac:chgData name="Christophe JENTA" userId="8d1209f4831e9c53" providerId="LiveId" clId="{904B13E8-5561-4C71-BC7C-B64964A84905}" dt="2025-12-08T14:33:15.960" v="326" actId="207"/>
          <ac:spMkLst>
            <pc:docMk/>
            <pc:sldMk cId="431283121" sldId="13707"/>
            <ac:spMk id="169" creationId="{D5A046A1-A017-B23F-5FF9-A92EC81364A2}"/>
          </ac:spMkLst>
        </pc:spChg>
      </pc:sldChg>
      <pc:sldChg chg="delSp add del mod">
        <pc:chgData name="Christophe JENTA" userId="8d1209f4831e9c53" providerId="LiveId" clId="{904B13E8-5561-4C71-BC7C-B64964A84905}" dt="2025-12-08T14:33:23.410" v="328" actId="478"/>
        <pc:sldMkLst>
          <pc:docMk/>
          <pc:sldMk cId="2598680327" sldId="13716"/>
        </pc:sldMkLst>
        <pc:picChg chg="del">
          <ac:chgData name="Christophe JENTA" userId="8d1209f4831e9c53" providerId="LiveId" clId="{904B13E8-5561-4C71-BC7C-B64964A84905}" dt="2025-12-08T14:33:22.618" v="327" actId="478"/>
          <ac:picMkLst>
            <pc:docMk/>
            <pc:sldMk cId="2598680327" sldId="13716"/>
            <ac:picMk id="4" creationId="{1612E840-613E-3CA6-5CCA-8AB5530C8E54}"/>
          </ac:picMkLst>
        </pc:picChg>
        <pc:picChg chg="del">
          <ac:chgData name="Christophe JENTA" userId="8d1209f4831e9c53" providerId="LiveId" clId="{904B13E8-5561-4C71-BC7C-B64964A84905}" dt="2025-12-08T14:33:23.410" v="328" actId="478"/>
          <ac:picMkLst>
            <pc:docMk/>
            <pc:sldMk cId="2598680327" sldId="13716"/>
            <ac:picMk id="6" creationId="{EA17CA3E-6499-8189-25E0-251AA1A6F4CD}"/>
          </ac:picMkLst>
        </pc:picChg>
      </pc:sldChg>
      <pc:sldChg chg="delSp add del mod">
        <pc:chgData name="Christophe JENTA" userId="8d1209f4831e9c53" providerId="LiveId" clId="{904B13E8-5561-4C71-BC7C-B64964A84905}" dt="2025-12-08T14:34:15.948" v="370" actId="478"/>
        <pc:sldMkLst>
          <pc:docMk/>
          <pc:sldMk cId="2941737059" sldId="13746"/>
        </pc:sldMkLst>
        <pc:picChg chg="del">
          <ac:chgData name="Christophe JENTA" userId="8d1209f4831e9c53" providerId="LiveId" clId="{904B13E8-5561-4C71-BC7C-B64964A84905}" dt="2025-12-08T14:34:15.948" v="370" actId="478"/>
          <ac:picMkLst>
            <pc:docMk/>
            <pc:sldMk cId="2941737059" sldId="13746"/>
            <ac:picMk id="2" creationId="{BBE244BA-E1D6-324E-2E9C-88CCBB8068C1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3843148199" sldId="13747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67504529" sldId="13748"/>
        </pc:sldMkLst>
      </pc:sldChg>
      <pc:sldChg chg="delSp modSp add del mod">
        <pc:chgData name="Christophe JENTA" userId="8d1209f4831e9c53" providerId="LiveId" clId="{904B13E8-5561-4C71-BC7C-B64964A84905}" dt="2025-12-08T14:34:42.464" v="395" actId="478"/>
        <pc:sldMkLst>
          <pc:docMk/>
          <pc:sldMk cId="2779182726" sldId="13749"/>
        </pc:sldMkLst>
        <pc:picChg chg="del">
          <ac:chgData name="Christophe JENTA" userId="8d1209f4831e9c53" providerId="LiveId" clId="{904B13E8-5561-4C71-BC7C-B64964A84905}" dt="2025-12-08T14:34:41.979" v="393" actId="478"/>
          <ac:picMkLst>
            <pc:docMk/>
            <pc:sldMk cId="2779182726" sldId="13749"/>
            <ac:picMk id="2" creationId="{985B24ED-B18B-6277-0D82-05E21301655D}"/>
          </ac:picMkLst>
        </pc:picChg>
        <pc:picChg chg="del mod">
          <ac:chgData name="Christophe JENTA" userId="8d1209f4831e9c53" providerId="LiveId" clId="{904B13E8-5561-4C71-BC7C-B64964A84905}" dt="2025-12-08T14:34:42.464" v="395" actId="478"/>
          <ac:picMkLst>
            <pc:docMk/>
            <pc:sldMk cId="2779182726" sldId="13749"/>
            <ac:picMk id="4" creationId="{CCD5B9D6-72B2-4285-1B5F-C48210DCAB9A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4157308058" sldId="13750"/>
        </pc:sldMkLst>
      </pc:sldChg>
      <pc:sldChg chg="delSp add del mod">
        <pc:chgData name="Christophe JENTA" userId="8d1209f4831e9c53" providerId="LiveId" clId="{904B13E8-5561-4C71-BC7C-B64964A84905}" dt="2025-12-08T14:33:35.375" v="341" actId="478"/>
        <pc:sldMkLst>
          <pc:docMk/>
          <pc:sldMk cId="2545605175" sldId="13751"/>
        </pc:sldMkLst>
        <pc:picChg chg="del">
          <ac:chgData name="Christophe JENTA" userId="8d1209f4831e9c53" providerId="LiveId" clId="{904B13E8-5561-4C71-BC7C-B64964A84905}" dt="2025-12-08T14:33:35.375" v="341" actId="478"/>
          <ac:picMkLst>
            <pc:docMk/>
            <pc:sldMk cId="2545605175" sldId="13751"/>
            <ac:picMk id="11" creationId="{DC16FF24-AC80-914D-07DE-A1CB83905B6E}"/>
          </ac:picMkLst>
        </pc:picChg>
        <pc:picChg chg="del">
          <ac:chgData name="Christophe JENTA" userId="8d1209f4831e9c53" providerId="LiveId" clId="{904B13E8-5561-4C71-BC7C-B64964A84905}" dt="2025-12-08T14:33:34.692" v="340" actId="478"/>
          <ac:picMkLst>
            <pc:docMk/>
            <pc:sldMk cId="2545605175" sldId="13751"/>
            <ac:picMk id="12" creationId="{F841E8A9-08B0-AE3E-4B0E-88AAA174B05B}"/>
          </ac:picMkLst>
        </pc:picChg>
        <pc:picChg chg="del">
          <ac:chgData name="Christophe JENTA" userId="8d1209f4831e9c53" providerId="LiveId" clId="{904B13E8-5561-4C71-BC7C-B64964A84905}" dt="2025-12-08T14:33:34.189" v="339" actId="478"/>
          <ac:picMkLst>
            <pc:docMk/>
            <pc:sldMk cId="2545605175" sldId="13751"/>
            <ac:picMk id="13" creationId="{BF65B3CC-FFD2-06E9-CD8B-CD817A3F6446}"/>
          </ac:picMkLst>
        </pc:picChg>
      </pc:sldChg>
      <pc:sldChg chg="delSp modSp add del mod">
        <pc:chgData name="Christophe JENTA" userId="8d1209f4831e9c53" providerId="LiveId" clId="{904B13E8-5561-4C71-BC7C-B64964A84905}" dt="2025-12-08T14:33:38.973" v="345" actId="478"/>
        <pc:sldMkLst>
          <pc:docMk/>
          <pc:sldMk cId="1414441873" sldId="13752"/>
        </pc:sldMkLst>
        <pc:picChg chg="del">
          <ac:chgData name="Christophe JENTA" userId="8d1209f4831e9c53" providerId="LiveId" clId="{904B13E8-5561-4C71-BC7C-B64964A84905}" dt="2025-12-08T14:33:38.973" v="345" actId="478"/>
          <ac:picMkLst>
            <pc:docMk/>
            <pc:sldMk cId="1414441873" sldId="13752"/>
            <ac:picMk id="603" creationId="{2D66EF99-2E4E-968C-4944-E322519B5123}"/>
          </ac:picMkLst>
        </pc:picChg>
        <pc:picChg chg="del mod">
          <ac:chgData name="Christophe JENTA" userId="8d1209f4831e9c53" providerId="LiveId" clId="{904B13E8-5561-4C71-BC7C-B64964A84905}" dt="2025-12-08T14:33:38.483" v="344" actId="478"/>
          <ac:picMkLst>
            <pc:docMk/>
            <pc:sldMk cId="1414441873" sldId="13752"/>
            <ac:picMk id="604" creationId="{E91DEE58-B8C6-F967-09CD-9BFFBB364280}"/>
          </ac:picMkLst>
        </pc:picChg>
        <pc:picChg chg="del">
          <ac:chgData name="Christophe JENTA" userId="8d1209f4831e9c53" providerId="LiveId" clId="{904B13E8-5561-4C71-BC7C-B64964A84905}" dt="2025-12-08T14:33:37.881" v="342" actId="478"/>
          <ac:picMkLst>
            <pc:docMk/>
            <pc:sldMk cId="1414441873" sldId="13752"/>
            <ac:picMk id="605" creationId="{80D5BB65-E102-54D9-A4D5-54B41FEBF0A7}"/>
          </ac:picMkLst>
        </pc:picChg>
      </pc:sldChg>
      <pc:sldChg chg="delSp add del mod">
        <pc:chgData name="Christophe JENTA" userId="8d1209f4831e9c53" providerId="LiveId" clId="{904B13E8-5561-4C71-BC7C-B64964A84905}" dt="2025-12-08T14:33:32.589" v="338" actId="478"/>
        <pc:sldMkLst>
          <pc:docMk/>
          <pc:sldMk cId="599703974" sldId="13753"/>
        </pc:sldMkLst>
        <pc:picChg chg="del">
          <ac:chgData name="Christophe JENTA" userId="8d1209f4831e9c53" providerId="LiveId" clId="{904B13E8-5561-4C71-BC7C-B64964A84905}" dt="2025-12-08T14:33:32.589" v="338" actId="478"/>
          <ac:picMkLst>
            <pc:docMk/>
            <pc:sldMk cId="599703974" sldId="13753"/>
            <ac:picMk id="7" creationId="{F10B9F50-67C8-BEA1-CAF0-313CBA7E74E0}"/>
          </ac:picMkLst>
        </pc:picChg>
      </pc:sldChg>
      <pc:sldChg chg="delSp add del mod">
        <pc:chgData name="Christophe JENTA" userId="8d1209f4831e9c53" providerId="LiveId" clId="{904B13E8-5561-4C71-BC7C-B64964A84905}" dt="2025-12-08T14:34:01.247" v="358" actId="478"/>
        <pc:sldMkLst>
          <pc:docMk/>
          <pc:sldMk cId="1703092992" sldId="13754"/>
        </pc:sldMkLst>
        <pc:picChg chg="del">
          <ac:chgData name="Christophe JENTA" userId="8d1209f4831e9c53" providerId="LiveId" clId="{904B13E8-5561-4C71-BC7C-B64964A84905}" dt="2025-12-08T14:34:00.803" v="357" actId="478"/>
          <ac:picMkLst>
            <pc:docMk/>
            <pc:sldMk cId="1703092992" sldId="13754"/>
            <ac:picMk id="3" creationId="{7372CB91-2816-7DA4-216F-4E90448A043C}"/>
          </ac:picMkLst>
        </pc:picChg>
        <pc:picChg chg="del">
          <ac:chgData name="Christophe JENTA" userId="8d1209f4831e9c53" providerId="LiveId" clId="{904B13E8-5561-4C71-BC7C-B64964A84905}" dt="2025-12-08T14:34:01.247" v="358" actId="478"/>
          <ac:picMkLst>
            <pc:docMk/>
            <pc:sldMk cId="1703092992" sldId="13754"/>
            <ac:picMk id="5" creationId="{8016740B-50C3-FC3A-36F1-71B3744562C6}"/>
          </ac:picMkLst>
        </pc:picChg>
      </pc:sldChg>
      <pc:sldChg chg="delSp add del mod">
        <pc:chgData name="Christophe JENTA" userId="8d1209f4831e9c53" providerId="LiveId" clId="{904B13E8-5561-4C71-BC7C-B64964A84905}" dt="2025-12-08T14:33:45.476" v="350" actId="478"/>
        <pc:sldMkLst>
          <pc:docMk/>
          <pc:sldMk cId="1486657032" sldId="13755"/>
        </pc:sldMkLst>
        <pc:picChg chg="del">
          <ac:chgData name="Christophe JENTA" userId="8d1209f4831e9c53" providerId="LiveId" clId="{904B13E8-5561-4C71-BC7C-B64964A84905}" dt="2025-12-08T14:33:45.476" v="350" actId="478"/>
          <ac:picMkLst>
            <pc:docMk/>
            <pc:sldMk cId="1486657032" sldId="13755"/>
            <ac:picMk id="5" creationId="{A85CFC3E-5C56-4F0E-17E9-0B327B2AED9F}"/>
          </ac:picMkLst>
        </pc:picChg>
        <pc:picChg chg="del">
          <ac:chgData name="Christophe JENTA" userId="8d1209f4831e9c53" providerId="LiveId" clId="{904B13E8-5561-4C71-BC7C-B64964A84905}" dt="2025-12-08T14:33:44.958" v="349" actId="478"/>
          <ac:picMkLst>
            <pc:docMk/>
            <pc:sldMk cId="1486657032" sldId="13755"/>
            <ac:picMk id="6" creationId="{437B83A1-2210-6D8B-5579-7B36E81FF2C1}"/>
          </ac:picMkLst>
        </pc:picChg>
      </pc:sldChg>
      <pc:sldChg chg="delSp add del mod">
        <pc:chgData name="Christophe JENTA" userId="8d1209f4831e9c53" providerId="LiveId" clId="{904B13E8-5561-4C71-BC7C-B64964A84905}" dt="2025-12-08T14:33:49.631" v="352" actId="478"/>
        <pc:sldMkLst>
          <pc:docMk/>
          <pc:sldMk cId="406656656" sldId="13756"/>
        </pc:sldMkLst>
        <pc:picChg chg="del">
          <ac:chgData name="Christophe JENTA" userId="8d1209f4831e9c53" providerId="LiveId" clId="{904B13E8-5561-4C71-BC7C-B64964A84905}" dt="2025-12-08T14:33:49.631" v="352" actId="478"/>
          <ac:picMkLst>
            <pc:docMk/>
            <pc:sldMk cId="406656656" sldId="13756"/>
            <ac:picMk id="8" creationId="{4A2B0059-2B11-D179-5396-4294D23FA408}"/>
          </ac:picMkLst>
        </pc:picChg>
        <pc:picChg chg="del">
          <ac:chgData name="Christophe JENTA" userId="8d1209f4831e9c53" providerId="LiveId" clId="{904B13E8-5561-4C71-BC7C-B64964A84905}" dt="2025-12-08T14:33:48.986" v="351" actId="478"/>
          <ac:picMkLst>
            <pc:docMk/>
            <pc:sldMk cId="406656656" sldId="13756"/>
            <ac:picMk id="449" creationId="{58500B00-407D-BDB7-3959-8B332BBA211E}"/>
          </ac:picMkLst>
        </pc:picChg>
      </pc:sldChg>
      <pc:sldChg chg="delSp add del mod">
        <pc:chgData name="Christophe JENTA" userId="8d1209f4831e9c53" providerId="LiveId" clId="{904B13E8-5561-4C71-BC7C-B64964A84905}" dt="2025-12-08T14:33:40.951" v="347" actId="478"/>
        <pc:sldMkLst>
          <pc:docMk/>
          <pc:sldMk cId="1267322774" sldId="13757"/>
        </pc:sldMkLst>
        <pc:picChg chg="del">
          <ac:chgData name="Christophe JENTA" userId="8d1209f4831e9c53" providerId="LiveId" clId="{904B13E8-5561-4C71-BC7C-B64964A84905}" dt="2025-12-08T14:33:40.492" v="346" actId="478"/>
          <ac:picMkLst>
            <pc:docMk/>
            <pc:sldMk cId="1267322774" sldId="13757"/>
            <ac:picMk id="600" creationId="{9B681400-BB6D-5E8C-0C01-91F2B499C390}"/>
          </ac:picMkLst>
        </pc:picChg>
        <pc:picChg chg="del">
          <ac:chgData name="Christophe JENTA" userId="8d1209f4831e9c53" providerId="LiveId" clId="{904B13E8-5561-4C71-BC7C-B64964A84905}" dt="2025-12-08T14:33:40.951" v="347" actId="478"/>
          <ac:picMkLst>
            <pc:docMk/>
            <pc:sldMk cId="1267322774" sldId="13757"/>
            <ac:picMk id="728" creationId="{B74EB1C6-E582-F46C-F9F7-1726CF1CCFF2}"/>
          </ac:picMkLst>
        </pc:picChg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2502215177" sldId="13760"/>
        </pc:sldMkLst>
      </pc:sldChg>
      <pc:sldChg chg="add del">
        <pc:chgData name="Christophe JENTA" userId="8d1209f4831e9c53" providerId="LiveId" clId="{904B13E8-5561-4C71-BC7C-B64964A84905}" dt="2025-12-08T14:32:56.854" v="324"/>
        <pc:sldMkLst>
          <pc:docMk/>
          <pc:sldMk cId="1284058811" sldId="13764"/>
        </pc:sldMkLst>
      </pc:sldChg>
      <pc:sldChg chg="add">
        <pc:chgData name="Christophe JENTA" userId="8d1209f4831e9c53" providerId="LiveId" clId="{904B13E8-5561-4C71-BC7C-B64964A84905}" dt="2025-12-08T14:32:56.854" v="324"/>
        <pc:sldMkLst>
          <pc:docMk/>
          <pc:sldMk cId="3426831335" sldId="13772"/>
        </pc:sldMkLst>
      </pc:sldChg>
      <pc:sldChg chg="delSp add mod">
        <pc:chgData name="Christophe JENTA" userId="8d1209f4831e9c53" providerId="LiveId" clId="{904B13E8-5561-4C71-BC7C-B64964A84905}" dt="2025-12-08T14:34:09.939" v="366" actId="478"/>
        <pc:sldMkLst>
          <pc:docMk/>
          <pc:sldMk cId="15079973" sldId="13773"/>
        </pc:sldMkLst>
        <pc:picChg chg="del">
          <ac:chgData name="Christophe JENTA" userId="8d1209f4831e9c53" providerId="LiveId" clId="{904B13E8-5561-4C71-BC7C-B64964A84905}" dt="2025-12-08T14:34:09.939" v="366" actId="478"/>
          <ac:picMkLst>
            <pc:docMk/>
            <pc:sldMk cId="15079973" sldId="13773"/>
            <ac:picMk id="4" creationId="{00D0A04A-91C9-A778-5032-525F4A038A43}"/>
          </ac:picMkLst>
        </pc:picChg>
        <pc:picChg chg="del">
          <ac:chgData name="Christophe JENTA" userId="8d1209f4831e9c53" providerId="LiveId" clId="{904B13E8-5561-4C71-BC7C-B64964A84905}" dt="2025-12-08T14:34:09.440" v="365" actId="478"/>
          <ac:picMkLst>
            <pc:docMk/>
            <pc:sldMk cId="15079973" sldId="13773"/>
            <ac:picMk id="5" creationId="{E1C88BFE-EB56-4460-FC74-C870954FFC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02/02/2026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8C141-02CC-FA2C-B15B-DC454B95F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52D28D6-F6E6-2C33-0605-7A766AD15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3 février 2026 (7/14)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1792-1907 : En Orient, le Grand Jeu russo-britannique</a:t>
            </a: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Empire ottoman et Balkans ; Caucase et Perse ; Afghanistan</a:t>
            </a: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Inde britannique ; En Asie centrale, Turkestan russe et Xinjiang chinois</a:t>
            </a: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b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solidFill>
                  <a:sysClr val="windowText" lastClr="000000"/>
                </a:solidFill>
                <a:latin typeface="+mn-lt"/>
                <a:ea typeface="Times New Roman" panose="02020603050405020304" pitchFamily="18" charset="0"/>
              </a:rPr>
              <a:t>Suite et fin…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18B491C-B6FD-0630-630D-7AE1AA7FB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676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5DDA2-FEF3-F53E-BC39-D4EFA15A9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40C7E7-E495-BDAC-B324-030EAA23D112}"/>
              </a:ext>
            </a:extLst>
          </p:cNvPr>
          <p:cNvSpPr/>
          <p:nvPr/>
        </p:nvSpPr>
        <p:spPr>
          <a:xfrm>
            <a:off x="89687" y="110193"/>
            <a:ext cx="4594073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1862-1863 : Avant sa mort, </a:t>
            </a:r>
            <a:r>
              <a:rPr lang="fr-FR" sz="1700" b="1" dirty="0" err="1"/>
              <a:t>Dost</a:t>
            </a:r>
            <a:r>
              <a:rPr lang="fr-FR" sz="1700" b="1" dirty="0"/>
              <a:t> Muhammad consolide son emprise sur l’Afghanistan</a:t>
            </a:r>
          </a:p>
          <a:p>
            <a:endParaRPr lang="fr-FR" sz="1700" dirty="0"/>
          </a:p>
          <a:p>
            <a:r>
              <a:rPr lang="fr-FR" sz="1700" dirty="0"/>
              <a:t>*1862 : Révolte à Hérat…</a:t>
            </a:r>
          </a:p>
          <a:p>
            <a:r>
              <a:rPr lang="fr-FR" sz="1700" dirty="0"/>
              <a:t>Les Persans en profitent pour attaquer Kandahar</a:t>
            </a:r>
          </a:p>
          <a:p>
            <a:endParaRPr lang="fr-FR" sz="1700" dirty="0"/>
          </a:p>
          <a:p>
            <a:r>
              <a:rPr lang="fr-FR" sz="1700" dirty="0"/>
              <a:t>*Juin 1863 : A la tête de son armée</a:t>
            </a:r>
          </a:p>
          <a:p>
            <a:r>
              <a:rPr lang="fr-FR" sz="1700" dirty="0" err="1"/>
              <a:t>Dost</a:t>
            </a:r>
            <a:r>
              <a:rPr lang="fr-FR" sz="1700" dirty="0"/>
              <a:t> Muhammad les repousse</a:t>
            </a:r>
          </a:p>
          <a:p>
            <a:r>
              <a:rPr lang="fr-FR" sz="1700" dirty="0"/>
              <a:t>Avant de décéder ; Son fils </a:t>
            </a:r>
            <a:r>
              <a:rPr lang="fr-FR" sz="1700" u="sng" dirty="0" err="1"/>
              <a:t>Shir</a:t>
            </a:r>
            <a:r>
              <a:rPr lang="fr-FR" sz="1700" u="sng" dirty="0"/>
              <a:t> Ali</a:t>
            </a:r>
            <a:r>
              <a:rPr lang="fr-FR" sz="1700" dirty="0"/>
              <a:t> lui succède…</a:t>
            </a:r>
          </a:p>
          <a:p>
            <a:endParaRPr lang="fr-FR" sz="1700" dirty="0"/>
          </a:p>
          <a:p>
            <a:r>
              <a:rPr lang="fr-FR" sz="1700" dirty="0"/>
              <a:t>*1863 : Bilan en trois points…</a:t>
            </a:r>
          </a:p>
          <a:p>
            <a:r>
              <a:rPr lang="fr-FR" sz="1700" dirty="0"/>
              <a:t>a) </a:t>
            </a:r>
            <a:r>
              <a:rPr lang="fr-FR" sz="1700" u="sng" dirty="0"/>
              <a:t>Frontière définitive entre Perse et Afghanistan</a:t>
            </a:r>
          </a:p>
          <a:p>
            <a:r>
              <a:rPr lang="fr-FR" sz="1700" dirty="0"/>
              <a:t>b) </a:t>
            </a:r>
            <a:r>
              <a:rPr lang="fr-FR" sz="1700" dirty="0" err="1"/>
              <a:t>Dost</a:t>
            </a:r>
            <a:r>
              <a:rPr lang="fr-FR" sz="1700" dirty="0"/>
              <a:t> Muhammad, maître de l’Afghanistan</a:t>
            </a:r>
          </a:p>
          <a:p>
            <a:r>
              <a:rPr lang="fr-FR" sz="1700" dirty="0"/>
              <a:t>c) Pour les Britanniques, l’Afghanistan est devenu</a:t>
            </a:r>
          </a:p>
          <a:p>
            <a:r>
              <a:rPr lang="fr-FR" sz="1700" dirty="0"/>
              <a:t>Un rempart aux frontières de l’Inde</a:t>
            </a:r>
          </a:p>
          <a:p>
            <a:r>
              <a:rPr lang="fr-FR" sz="1700" dirty="0"/>
              <a:t>Tout en gardant sa neutralité</a:t>
            </a:r>
          </a:p>
          <a:p>
            <a:endParaRPr lang="fr-FR" sz="1700" dirty="0"/>
          </a:p>
          <a:p>
            <a:r>
              <a:rPr lang="fr-FR" sz="1700" dirty="0"/>
              <a:t>NB : 1857-58 : Lors de la révolte des Cipayes en Inde, ni </a:t>
            </a:r>
            <a:r>
              <a:rPr lang="fr-FR" sz="1700" dirty="0" err="1"/>
              <a:t>Dost</a:t>
            </a:r>
            <a:r>
              <a:rPr lang="fr-FR" sz="1700" dirty="0"/>
              <a:t> Muhammad, ni les Russes N’essayèrent d’en profiter</a:t>
            </a:r>
          </a:p>
          <a:p>
            <a:r>
              <a:rPr lang="fr-FR" sz="1700" dirty="0"/>
              <a:t>*En revanche, pour la GB, nécessité de réformer</a:t>
            </a:r>
          </a:p>
          <a:p>
            <a:endParaRPr lang="fr-FR" sz="1700" dirty="0"/>
          </a:p>
          <a:p>
            <a:r>
              <a:rPr lang="fr-FR" sz="1700" dirty="0"/>
              <a:t>*Et pendant ce temps, plus au nord, au Turkestan Les Russes ont poursuivi leur avance...</a:t>
            </a:r>
          </a:p>
        </p:txBody>
      </p:sp>
      <p:pic>
        <p:nvPicPr>
          <p:cNvPr id="57" name="Image 56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A28CE29C-1E4D-A417-154C-DE0A0D9C6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8" name="Ellipse 57">
            <a:extLst>
              <a:ext uri="{FF2B5EF4-FFF2-40B4-BE49-F238E27FC236}">
                <a16:creationId xmlns:a16="http://schemas.microsoft.com/office/drawing/2014/main" id="{575D716D-E999-1D85-864F-52EBB635A79C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9B019330-30D0-BF21-6242-F4EA96CAC097}"/>
              </a:ext>
            </a:extLst>
          </p:cNvPr>
          <p:cNvSpPr/>
          <p:nvPr/>
        </p:nvSpPr>
        <p:spPr>
          <a:xfrm rot="873106">
            <a:off x="11599839" y="2304944"/>
            <a:ext cx="393729" cy="22664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A3FA0AB1-8FFB-297F-51EF-CD7C8490A21C}"/>
              </a:ext>
            </a:extLst>
          </p:cNvPr>
          <p:cNvCxnSpPr>
            <a:cxnSpLocks/>
            <a:endCxn id="58" idx="5"/>
          </p:cNvCxnSpPr>
          <p:nvPr/>
        </p:nvCxnSpPr>
        <p:spPr>
          <a:xfrm flipH="1" flipV="1">
            <a:off x="11880616" y="3348456"/>
            <a:ext cx="215004" cy="3168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BD16063C-F9DC-7DE6-DA5D-36A42978DA5F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CFC4FF11-A9C2-45EE-BD4A-3D05AD128742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A3F46F5-F51C-384C-B28C-48756A833199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17CE2B5-B582-BD08-08AA-F61A79810DDB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CAEE775-5048-92CB-F96B-635CC7B33C6E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87C732B-5CAD-A312-D610-7D3B5044C2FF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012BAB96-3FBD-D2BB-B973-99D3C017B7AD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5AC7C0D6-9D8F-9D85-7042-1E2B8B5B06B2}"/>
              </a:ext>
            </a:extLst>
          </p:cNvPr>
          <p:cNvSpPr/>
          <p:nvPr/>
        </p:nvSpPr>
        <p:spPr>
          <a:xfrm>
            <a:off x="10962249" y="4261003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82D742D4-90A4-7A3A-9015-569AE9615D4F}"/>
              </a:ext>
            </a:extLst>
          </p:cNvPr>
          <p:cNvSpPr/>
          <p:nvPr/>
        </p:nvSpPr>
        <p:spPr>
          <a:xfrm rot="949557">
            <a:off x="11314078" y="4575574"/>
            <a:ext cx="807930" cy="15505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358218B4-1BAC-892F-C2FD-F07F3C44D3FD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227BEE4-E46C-23A6-D0E7-0BCC212F7226}"/>
              </a:ext>
            </a:extLst>
          </p:cNvPr>
          <p:cNvSpPr/>
          <p:nvPr/>
        </p:nvSpPr>
        <p:spPr>
          <a:xfrm rot="468038">
            <a:off x="10672885" y="4153843"/>
            <a:ext cx="841350" cy="1731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2E16BD7E-780D-E9B8-2710-F1351B767D9D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ACFE4F0-F471-FCA6-BA7D-0E0EF48199C4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A41EEB1-383A-E221-EE3E-D2DAE6FF71FC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B35F879-D386-2A36-B12E-A411F9B0914E}"/>
              </a:ext>
            </a:extLst>
          </p:cNvPr>
          <p:cNvSpPr/>
          <p:nvPr/>
        </p:nvSpPr>
        <p:spPr>
          <a:xfrm>
            <a:off x="11473108" y="347024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713FF4E0-702A-4514-FD5C-775C52A289E6}"/>
              </a:ext>
            </a:extLst>
          </p:cNvPr>
          <p:cNvSpPr/>
          <p:nvPr/>
        </p:nvSpPr>
        <p:spPr>
          <a:xfrm>
            <a:off x="10962249" y="4261003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3A96EEAD-04FA-6F67-D687-6F9BB9818910}"/>
              </a:ext>
            </a:extLst>
          </p:cNvPr>
          <p:cNvSpPr/>
          <p:nvPr/>
        </p:nvSpPr>
        <p:spPr>
          <a:xfrm rot="949557">
            <a:off x="11314078" y="4575574"/>
            <a:ext cx="807930" cy="15505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7F3AA534-7CB3-61AC-8D22-942424A2E765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6FF16399-1957-81E1-2794-C8F3DF6DEE76}"/>
              </a:ext>
            </a:extLst>
          </p:cNvPr>
          <p:cNvSpPr/>
          <p:nvPr/>
        </p:nvSpPr>
        <p:spPr>
          <a:xfrm rot="468038">
            <a:off x="10672885" y="4153843"/>
            <a:ext cx="841350" cy="1731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42A122DA-BE12-E574-E072-0BE5BE97023C}"/>
              </a:ext>
            </a:extLst>
          </p:cNvPr>
          <p:cNvSpPr/>
          <p:nvPr/>
        </p:nvSpPr>
        <p:spPr>
          <a:xfrm rot="873106">
            <a:off x="11599839" y="2304944"/>
            <a:ext cx="393729" cy="22664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A7F7C07-0B51-0451-0321-B3147602FD95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4EAF953-84FA-1030-A188-76B36000101D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6FC95714-1F0F-6761-C720-0D48EE8F5968}"/>
              </a:ext>
            </a:extLst>
          </p:cNvPr>
          <p:cNvSpPr/>
          <p:nvPr/>
        </p:nvSpPr>
        <p:spPr>
          <a:xfrm>
            <a:off x="11280937" y="581828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7AA26AC1-6A3B-0D17-A851-26C80CD39067}"/>
              </a:ext>
            </a:extLst>
          </p:cNvPr>
          <p:cNvSpPr/>
          <p:nvPr/>
        </p:nvSpPr>
        <p:spPr>
          <a:xfrm>
            <a:off x="11689869" y="3185117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8357EBC-2CCB-0931-30E2-4D8039279D97}"/>
              </a:ext>
            </a:extLst>
          </p:cNvPr>
          <p:cNvSpPr/>
          <p:nvPr/>
        </p:nvSpPr>
        <p:spPr>
          <a:xfrm>
            <a:off x="11462746" y="3458850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F41F34E6-54F5-ECB1-B552-585EBFBDB1B9}"/>
              </a:ext>
            </a:extLst>
          </p:cNvPr>
          <p:cNvSpPr/>
          <p:nvPr/>
        </p:nvSpPr>
        <p:spPr>
          <a:xfrm rot="8138109">
            <a:off x="8441414" y="841688"/>
            <a:ext cx="1383440" cy="8632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7AB4C532-FB8B-F9AB-759D-8110BBCD384C}"/>
              </a:ext>
            </a:extLst>
          </p:cNvPr>
          <p:cNvSpPr/>
          <p:nvPr/>
        </p:nvSpPr>
        <p:spPr>
          <a:xfrm rot="8810053">
            <a:off x="10592222" y="415445"/>
            <a:ext cx="1078861" cy="147019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378EEA79-DA56-24A3-874B-3D27931410FD}"/>
              </a:ext>
            </a:extLst>
          </p:cNvPr>
          <p:cNvSpPr/>
          <p:nvPr/>
        </p:nvSpPr>
        <p:spPr>
          <a:xfrm rot="7005069">
            <a:off x="9659047" y="1007064"/>
            <a:ext cx="1248373" cy="17780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15D4ED65-F4C2-4184-2FAD-CDF8D7F6D9C9}"/>
              </a:ext>
            </a:extLst>
          </p:cNvPr>
          <p:cNvSpPr/>
          <p:nvPr/>
        </p:nvSpPr>
        <p:spPr>
          <a:xfrm rot="5400000">
            <a:off x="11400731" y="665061"/>
            <a:ext cx="873758" cy="295482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27255F9C-59A3-4424-DC2E-164F850F0527}"/>
              </a:ext>
            </a:extLst>
          </p:cNvPr>
          <p:cNvSpPr/>
          <p:nvPr/>
        </p:nvSpPr>
        <p:spPr>
          <a:xfrm>
            <a:off x="11877494" y="867560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608EEDFB-933C-6C9E-0FF9-B025D5D59034}"/>
              </a:ext>
            </a:extLst>
          </p:cNvPr>
          <p:cNvCxnSpPr>
            <a:cxnSpLocks/>
            <a:endCxn id="96" idx="1"/>
          </p:cNvCxnSpPr>
          <p:nvPr/>
        </p:nvCxnSpPr>
        <p:spPr>
          <a:xfrm>
            <a:off x="11627836" y="127224"/>
            <a:ext cx="275267" cy="76215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090233E8-75B3-000B-BB9F-5A973BB7AC39}"/>
              </a:ext>
            </a:extLst>
          </p:cNvPr>
          <p:cNvSpPr/>
          <p:nvPr/>
        </p:nvSpPr>
        <p:spPr>
          <a:xfrm>
            <a:off x="11446919" y="434800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562E48E9-AE9D-9018-46BF-DCAC18FED51F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509D8EA-D4B8-CFB8-C2DE-F9B612B0AF48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69E74D1C-0A80-EBC0-00E8-B47A1A8441B7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Ellipse 101">
            <a:extLst>
              <a:ext uri="{FF2B5EF4-FFF2-40B4-BE49-F238E27FC236}">
                <a16:creationId xmlns:a16="http://schemas.microsoft.com/office/drawing/2014/main" id="{2747D6DB-C1D1-229B-931E-4BC59F450739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213E7CD3-F424-5463-40DD-6A609BFC9B98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A149A023-546C-BE18-5BA9-E3B02EF3BEB7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AF544780-3973-E01B-22C5-26412DE9BD4D}"/>
              </a:ext>
            </a:extLst>
          </p:cNvPr>
          <p:cNvSpPr/>
          <p:nvPr/>
        </p:nvSpPr>
        <p:spPr>
          <a:xfrm>
            <a:off x="10284363" y="2630411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9A6BA7A0-89A2-3DB8-1768-EA4AC3258E53}"/>
              </a:ext>
            </a:extLst>
          </p:cNvPr>
          <p:cNvCxnSpPr>
            <a:cxnSpLocks/>
          </p:cNvCxnSpPr>
          <p:nvPr/>
        </p:nvCxnSpPr>
        <p:spPr>
          <a:xfrm flipH="1">
            <a:off x="10708544" y="3078480"/>
            <a:ext cx="538966" cy="102177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108">
            <a:extLst>
              <a:ext uri="{FF2B5EF4-FFF2-40B4-BE49-F238E27FC236}">
                <a16:creationId xmlns:a16="http://schemas.microsoft.com/office/drawing/2014/main" id="{81A85F23-42E9-F745-FA26-CE42B2C50482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42CFDCF4-1470-6AFD-B354-8B5D3DD6F40C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6A8B90C2-BC89-21F7-D2B4-719A25B42CD7}"/>
              </a:ext>
            </a:extLst>
          </p:cNvPr>
          <p:cNvSpPr/>
          <p:nvPr/>
        </p:nvSpPr>
        <p:spPr>
          <a:xfrm>
            <a:off x="11344525" y="199913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D7554F7F-708F-AC16-A8D9-4D5B0AF5188E}"/>
              </a:ext>
            </a:extLst>
          </p:cNvPr>
          <p:cNvSpPr/>
          <p:nvPr/>
        </p:nvSpPr>
        <p:spPr>
          <a:xfrm>
            <a:off x="9656730" y="3483838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122" name="Connecteur droit avec flèche 121">
            <a:extLst>
              <a:ext uri="{FF2B5EF4-FFF2-40B4-BE49-F238E27FC236}">
                <a16:creationId xmlns:a16="http://schemas.microsoft.com/office/drawing/2014/main" id="{A09DDFC9-FB43-56BB-7752-80A12B6038ED}"/>
              </a:ext>
            </a:extLst>
          </p:cNvPr>
          <p:cNvCxnSpPr>
            <a:cxnSpLocks/>
          </p:cNvCxnSpPr>
          <p:nvPr/>
        </p:nvCxnSpPr>
        <p:spPr>
          <a:xfrm>
            <a:off x="7423778" y="3516376"/>
            <a:ext cx="3135505" cy="636546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Ellipse 122">
            <a:extLst>
              <a:ext uri="{FF2B5EF4-FFF2-40B4-BE49-F238E27FC236}">
                <a16:creationId xmlns:a16="http://schemas.microsoft.com/office/drawing/2014/main" id="{9092C5BC-31D7-9F2E-6B5A-C857F869F845}"/>
              </a:ext>
            </a:extLst>
          </p:cNvPr>
          <p:cNvSpPr/>
          <p:nvPr/>
        </p:nvSpPr>
        <p:spPr>
          <a:xfrm>
            <a:off x="10497398" y="4069722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43DFAE3-5851-D2BE-7154-CF6606A17D2E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0CC2DB4-73ED-B0E2-351F-FC404F9887E0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845116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F06CD-4463-5A68-AB8B-B3761749F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51F27DD-CC45-AE27-32FE-C0C8E0AD2748}"/>
              </a:ext>
            </a:extLst>
          </p:cNvPr>
          <p:cNvSpPr/>
          <p:nvPr/>
        </p:nvSpPr>
        <p:spPr>
          <a:xfrm>
            <a:off x="71120" y="177479"/>
            <a:ext cx="4817858" cy="921876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1864-1875 : En Asie centrale, conquêtes russes des khanats ouzbeks de Boukhara, Khiva et Kokand ; Naissance du Turkestan russe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60D141A4-5004-2036-B80B-E345E97F6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BFE977C1-1ACD-6E74-A727-87255FD5428C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BDA4696-B18E-82F0-CE82-86C420E72B32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92C91C2-2651-B21C-1779-45B6FDA43F0A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3487D21-C3B1-AC95-9541-FEB1021C1B4D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4DC8D88-94B4-0E13-CD2D-26C75C2A3EA2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2F543FB-A9BF-BE2A-784D-63B290339F16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99795CC-546D-AC00-019E-67AD83A52671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329AC45-47BD-97B5-8A0C-F98FDE182B15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B43A8A5-8689-1950-09E0-6CA838856464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ACDDFBB-E5E7-7646-4BF7-38B54FC8F978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0CB0F09-412C-156B-EFEC-F85480C8081E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D9FCD44-9790-405F-C3AA-6FA0CFBE6341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34D0B16-028D-26A0-BE62-4E14543EAE52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6BF96A9-460A-7262-F9C6-9C3638713719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D54AFB3-829B-9736-690C-5B9107DC9470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0CBF0C4-8D59-6FDF-C3B1-6D8EC0B92499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5843431-E42E-165E-D38B-D2E78F280094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AB23471-3EE3-6FFC-779D-A179D449AB60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1E88F3C-0CCE-EC9C-1A1D-B94FE192CAC8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884A2DC8-25F3-916A-2FD9-68ECAD017A83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47912154-AA8A-0003-C586-684D3E8B07E7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C9A78884-4BCB-0659-3036-3F607EFF0D63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B813E2DA-80F0-43A4-821C-6449A6CADEC1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B850911B-DBEA-7211-6E9F-7944C24BB897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9DEB5984-6350-D018-8094-86F0BA9B9B70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446F4B65-4D06-0A6E-9E77-7FAD6B40229A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138BFD3C-143F-2841-0FCB-F21F1370EAA6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72F84BF5-D175-60C5-074A-C3D9008D9DA7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12023FF9-4A62-C9D2-0181-C3BCBAB6AD18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ABC357E0-EA54-9CB0-E928-CB2FCBBB32C1}"/>
              </a:ext>
            </a:extLst>
          </p:cNvPr>
          <p:cNvCxnSpPr>
            <a:cxnSpLocks/>
            <a:endCxn id="61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89A74F6B-856E-0FA1-4FA4-622B8FF7B08A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B6F817E5-AB10-C29A-D198-6E90379DABC1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4F360633-83C7-3F42-3A9A-B6A7D52657C8}"/>
              </a:ext>
            </a:extLst>
          </p:cNvPr>
          <p:cNvSpPr/>
          <p:nvPr/>
        </p:nvSpPr>
        <p:spPr>
          <a:xfrm rot="16563753">
            <a:off x="9128379" y="2618330"/>
            <a:ext cx="663453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9B734CA6-4F18-DF94-6B14-D83E347EB0A3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522D7550-E7FB-FB9A-066F-3CD617A8F6A9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36520065-837F-2AB8-AF97-402C32D454B1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D5022A1-2D2E-0E7B-EB0B-C632A0A98EFF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13853EA4-2CA8-D78B-886E-FA502738E4A3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F57035F5-B97F-7FBD-CE09-3E3869E00BA3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9E484EA1-2BDC-3175-EC0C-08B0979D83C5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DEB52CE-1AC7-CD6A-C54F-1ED03A17BBF9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A15CBBEA-C464-8F41-BC56-4D025E67771C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18641B9-4073-2D47-E059-DC63CEE6AC06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65F6541-D703-5573-6655-EA3B58CA573D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E8F453D6-BB7F-1641-A2F4-28F74BFA21C6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04864BB-6E22-C3D6-9AB6-8880C038DA77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FA71BD2-D62F-0EF6-24B9-FFE14C79299E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ED0698F0-6D98-F290-253A-0CA95B0E8672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75497D9F-5B96-EC77-3464-0D4DA37C4092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982E10A5-7E57-FC94-1632-18F2707238AB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8C37D6E6-038C-AEF1-F16A-6B30C2D0C0F9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978F5928-9A5F-3B6E-38E9-9A8A32ABE051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EB0A923E-F03E-DFF6-911F-AC5067D0F202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B058CA5F-C1BB-5D8D-C26A-B7685C2D22B2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DBB17FD2-BE97-0E30-50BF-4A82294456A7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EAC884D4-933A-B362-57CE-72DCF5DC7800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3FDB709F-77F0-CD47-83D6-FA341FEF71A2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0FE18D16-40EB-E138-F33E-4D65FD35F5B8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D0E56A1C-E5FB-B4DF-924F-EF6FB7E58F40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7564BFB5-85C6-65AD-A0CB-2602DF7ACB93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9F4EA835-8B9E-C021-F80E-AD205A80B111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804F6DA9-A00E-5E2E-DB90-E75930E959FA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C6F2EDBF-426D-5BA6-A757-24D5253C62CB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2A00B801-0656-2F73-61E1-BB33F968A00B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E5BE3D20-0CAC-1E63-F7CC-D2AD58441469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E9254839-BAF9-F615-ECD0-7456767579CE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06FAEB2A-8F18-F082-B8E4-A071CEE8B22B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A5D25A0B-C698-A7A0-D7CD-E3D4C08B4EC0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04BE8C8D-E6A0-4B50-4BA1-DB085EA05836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75519213-02D3-9C47-4709-91AB4F64C44A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504EABC-B1C1-E30A-EAB7-779756693B81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E60DF41-4641-F246-7FD3-A43295BD2B03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B918C61-6D2E-C2B5-7DC9-ECEE533505AD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885369DA-2AE4-1E1E-E1A8-2AE6BD7689BF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0F3602A-E75F-2D7F-1F91-4A21355828EB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4A15EEA-4F95-DAE8-15AC-54C51D4BD360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22E61F7-E781-C37A-011C-B4EBFBCC009D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18E8873-B9EB-4D71-53DC-2324A787C365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0AA2D34-64B5-0150-59A1-7B8EC20DE432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46E2444E-4D50-4C20-DE36-8D8DB499A472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7F4D0787-9F9D-1E9D-5B1F-3E8874846572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FFF38B07-89FD-3A3C-1866-04D321484215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F36D8DC9-3B48-517D-162B-3243D747AADC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607AB96D-0DB9-69B5-51B3-88A152E6B7BB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F750745D-24CF-0594-64F7-498C0833340A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2F1FFA8-570B-425C-3D46-4477F737278D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3B649BCA-7FBF-5CE6-8C63-18E1CDAC0CED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8C076BE1-224D-6A52-B7E1-39EFB46A3147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25F04F05-49C1-607B-D07B-4D463D7657DE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BAC71878-5976-E903-9199-A9C225620630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28BB2064-D976-27AC-1A9E-7861ED22E270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EC1DCACA-5657-5B58-6714-DB5D87AE06F5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D43E9506-A8FD-DA1C-2C1B-F16DC285266E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ECEB763-49B3-56B9-0FFC-D4FE18C22DAF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60DBA78D-5E77-38AA-0E28-284BCC6B14E8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6AF70697-FA5E-FB6D-C703-518518E7E87E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BEEE977C-A5F4-5855-8884-C308D690987A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7AA5597D-729D-B502-AB9B-3A8258E656CF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4D180F77-0713-CE31-63FC-078E561E2259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927BF0D8-D9FC-B349-26B4-7505409816F5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82564680-1E55-A537-0D57-1BEC252AE95A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562A629A-1710-8799-C405-F1334B9EC05F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CF55AA13-C55B-EF28-233D-B516CEDAA4CD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404E0388-7435-1B53-F361-5365F5BA0988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6EB6D456-D6A0-E219-891E-F682078D26CA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158AA5CE-F852-9CF2-097A-716D8896974D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31B74AE6-4B70-6CAC-E134-FE8C4DD676F8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CB5669F1-D3B0-ADF4-521C-B961C553137B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B0B20869-6233-E77D-DC7D-60A6FA47BFA5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6B7E4E24-5647-6F90-FC36-8724DCA62740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34046B23-09B1-6114-4FB1-327CDB5E6D2C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7B796791-CF5B-71E4-841B-13488F7E7448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29A888D0-03D0-4347-72C0-E1757AF9AB0C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6E891221-A838-C5AF-BBF8-CD63B2608609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160" name="Rectangle 1">
            <a:extLst>
              <a:ext uri="{FF2B5EF4-FFF2-40B4-BE49-F238E27FC236}">
                <a16:creationId xmlns:a16="http://schemas.microsoft.com/office/drawing/2014/main" id="{C885F2BC-DB9C-F645-012C-ECE153F47EB1}"/>
              </a:ext>
            </a:extLst>
          </p:cNvPr>
          <p:cNvSpPr/>
          <p:nvPr/>
        </p:nvSpPr>
        <p:spPr>
          <a:xfrm>
            <a:off x="4996305" y="95898"/>
            <a:ext cx="689011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1850</a:t>
            </a:r>
            <a:endParaRPr lang="fr-FR" b="1" spc="-1" dirty="0">
              <a:latin typeface="Arial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AEBFF986-F341-95F3-98FE-A2DD25690112}"/>
              </a:ext>
            </a:extLst>
          </p:cNvPr>
          <p:cNvSpPr/>
          <p:nvPr/>
        </p:nvSpPr>
        <p:spPr>
          <a:xfrm>
            <a:off x="9120163" y="1631934"/>
            <a:ext cx="654425" cy="1781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1848</a:t>
            </a:r>
          </a:p>
        </p:txBody>
      </p:sp>
    </p:spTree>
    <p:extLst>
      <p:ext uri="{BB962C8B-B14F-4D97-AF65-F5344CB8AC3E}">
        <p14:creationId xmlns:p14="http://schemas.microsoft.com/office/powerpoint/2010/main" val="3911473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E19BD-BFEC-E686-B24D-19591AEBE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66430224-2C19-FA22-ECC3-DD397A6B9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0DC42D7-28B1-8F08-F515-16DC1BB3E4E3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9868929" y="1901632"/>
            <a:ext cx="251070" cy="952701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7EA15652-9530-8B4C-D345-CDF64C266D9C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254A2AE-FE70-604D-DBBA-F160795500E8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A8FF267-156B-4FDC-2DFF-BD2B932D67FB}"/>
              </a:ext>
            </a:extLst>
          </p:cNvPr>
          <p:cNvSpPr/>
          <p:nvPr/>
        </p:nvSpPr>
        <p:spPr>
          <a:xfrm>
            <a:off x="9757696" y="3972279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4BF7C42-0359-1588-A803-BB3784BE234D}"/>
              </a:ext>
            </a:extLst>
          </p:cNvPr>
          <p:cNvCxnSpPr>
            <a:cxnSpLocks/>
          </p:cNvCxnSpPr>
          <p:nvPr/>
        </p:nvCxnSpPr>
        <p:spPr>
          <a:xfrm flipH="1">
            <a:off x="9932566" y="3596037"/>
            <a:ext cx="1906120" cy="450729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746F954-1D03-40DC-47C4-882166C5A924}"/>
              </a:ext>
            </a:extLst>
          </p:cNvPr>
          <p:cNvCxnSpPr>
            <a:cxnSpLocks/>
          </p:cNvCxnSpPr>
          <p:nvPr/>
        </p:nvCxnSpPr>
        <p:spPr>
          <a:xfrm flipH="1" flipV="1">
            <a:off x="10584896" y="3150059"/>
            <a:ext cx="1253790" cy="445978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356EDDF6-4C5E-E63E-D880-1BA1DA5E5988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6A75251-814B-7D63-936E-DB934C3C0E8B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AB78EA5-6B65-0900-5ED1-DDD8E26E585D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A3F4660-81F5-3CB0-6AD7-6D6C52DFAB71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E43AB24-2EC3-BFE2-2EB0-B1A1930373B0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DDAEFE3-82A0-7941-973E-6196AF702E75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9C88500-A9D6-C268-235E-D1EB461B8B8E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9BE5D32-36E7-5F8D-1E10-8690F6886DB9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0F52865-8C29-3B7A-7DDA-6833DAD40C98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BC60191-5B25-3F6F-F8A7-98869083248D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CB36952-9CBB-6A0D-8CD9-B933155D5C3C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FF462A6-5A80-43FB-532B-01C69043D0C4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ADA97CCA-7D23-F5C0-084F-89669D606F15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3C40A368-252A-1398-D20A-3FF7C6474422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FF371BB-207C-40DD-F218-29DF4EE04590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3A9CAB8E-7E8A-5CAC-9776-1B7769A0AE75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AFEE146E-390D-AC7E-188B-594D7BD45572}"/>
              </a:ext>
            </a:extLst>
          </p:cNvPr>
          <p:cNvCxnSpPr>
            <a:cxnSpLocks/>
            <a:stCxn id="45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5DA190B6-700D-82C0-678A-24D779A2DD0F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1CC9D246-0430-0963-6F90-A42E12609AC9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9B194435-1E50-40B0-092E-948F57DFAF58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251D6BC0-562A-4C76-6366-C5463DABFCA9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>
            <a:extLst>
              <a:ext uri="{FF2B5EF4-FFF2-40B4-BE49-F238E27FC236}">
                <a16:creationId xmlns:a16="http://schemas.microsoft.com/office/drawing/2014/main" id="{F8C57CD6-AF46-B71D-FED9-01927C609177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AF7A4179-4D2D-671C-930B-162A5973393B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60CE874-D7C6-FF01-F864-B5292362ED0B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2E0B178F-35D6-F268-B044-55F04ABFB3EF}"/>
              </a:ext>
            </a:extLst>
          </p:cNvPr>
          <p:cNvCxnSpPr>
            <a:cxnSpLocks/>
            <a:endCxn id="66" idx="1"/>
          </p:cNvCxnSpPr>
          <p:nvPr/>
        </p:nvCxnSpPr>
        <p:spPr>
          <a:xfrm>
            <a:off x="7164305" y="1544535"/>
            <a:ext cx="531434" cy="120364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86639B5A-6100-1B52-5000-032F91ED2C65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858ECA6B-E4F3-0A65-9AF2-582CC58117A2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7027662F-29A0-6153-C3EF-2ABBF81E2BEC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9930755" y="3377427"/>
            <a:ext cx="214626" cy="21106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3FB76FE0-9373-BE3D-6026-525DDCAB3851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62C3F901-31BD-3FD2-BEFF-B23EA2BBE41B}"/>
              </a:ext>
            </a:extLst>
          </p:cNvPr>
          <p:cNvCxnSpPr>
            <a:cxnSpLocks/>
          </p:cNvCxnSpPr>
          <p:nvPr/>
        </p:nvCxnSpPr>
        <p:spPr>
          <a:xfrm>
            <a:off x="7845000" y="2800850"/>
            <a:ext cx="242026" cy="13186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5151B45F-C4C0-61CC-6A58-004B21D1AEBB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52D5DD8B-67CF-6A84-7FE7-86BD739D322A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8B746283-E17C-68E3-ACB4-51C093EC382D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10C6C33-007B-BAF3-D204-085ED24ACE87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8B4D02DC-BFA9-12CC-734D-AAACA4964B22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B67465E9-2A43-4B27-F574-9231D41115E9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7F4221-6BDF-0AA3-A255-97CEBAD551D1}"/>
              </a:ext>
            </a:extLst>
          </p:cNvPr>
          <p:cNvSpPr/>
          <p:nvPr/>
        </p:nvSpPr>
        <p:spPr>
          <a:xfrm>
            <a:off x="10463168" y="3521653"/>
            <a:ext cx="548255" cy="19065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B1647AE-ADB3-236C-98C5-0DDA74C976F9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CC58B75-3CF9-077D-D791-F088440D7A70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5CF45AC-7230-1643-2ADC-295DAAF13F15}"/>
              </a:ext>
            </a:extLst>
          </p:cNvPr>
          <p:cNvSpPr/>
          <p:nvPr/>
        </p:nvSpPr>
        <p:spPr>
          <a:xfrm>
            <a:off x="10438737" y="242141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6D7E604-C173-CA16-4C6C-359200A8B29F}"/>
              </a:ext>
            </a:extLst>
          </p:cNvPr>
          <p:cNvSpPr/>
          <p:nvPr/>
        </p:nvSpPr>
        <p:spPr>
          <a:xfrm>
            <a:off x="10339571" y="2956298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EDF807-55AE-86B7-6417-D1F6840D16E8}"/>
              </a:ext>
            </a:extLst>
          </p:cNvPr>
          <p:cNvSpPr/>
          <p:nvPr/>
        </p:nvSpPr>
        <p:spPr>
          <a:xfrm>
            <a:off x="9614445" y="3022313"/>
            <a:ext cx="596558" cy="24957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5FFE7D-CD4D-1469-584C-5243FE2986B2}"/>
              </a:ext>
            </a:extLst>
          </p:cNvPr>
          <p:cNvSpPr/>
          <p:nvPr/>
        </p:nvSpPr>
        <p:spPr>
          <a:xfrm>
            <a:off x="7886848" y="2625831"/>
            <a:ext cx="596558" cy="24957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E1F7A2-5671-3E2D-AEA4-122E5CF28FF3}"/>
              </a:ext>
            </a:extLst>
          </p:cNvPr>
          <p:cNvSpPr/>
          <p:nvPr/>
        </p:nvSpPr>
        <p:spPr>
          <a:xfrm>
            <a:off x="70038" y="62255"/>
            <a:ext cx="5224799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*1850-60 : Le </a:t>
            </a:r>
            <a:r>
              <a:rPr lang="fr-FR" sz="1600" i="1" dirty="0"/>
              <a:t>Turkestan</a:t>
            </a:r>
            <a:r>
              <a:rPr lang="fr-FR" sz="1600" dirty="0"/>
              <a:t> : Côtés russe et chinois…</a:t>
            </a:r>
          </a:p>
          <a:p>
            <a:endParaRPr lang="fr-FR" sz="1600" dirty="0"/>
          </a:p>
          <a:p>
            <a:r>
              <a:rPr lang="fr-FR" sz="1600" dirty="0"/>
              <a:t>1) 1850-60 : Côté russe ; Rappels…</a:t>
            </a:r>
          </a:p>
          <a:p>
            <a:endParaRPr lang="fr-FR" sz="1600" dirty="0"/>
          </a:p>
          <a:p>
            <a:r>
              <a:rPr lang="fr-FR" sz="1600" dirty="0"/>
              <a:t>*Double-avancée des Russes…</a:t>
            </a:r>
          </a:p>
          <a:p>
            <a:endParaRPr lang="fr-FR" sz="1600" dirty="0"/>
          </a:p>
          <a:p>
            <a:r>
              <a:rPr lang="fr-FR" sz="1600" dirty="0"/>
              <a:t>a) 1853 : A l’ouest, prise d’Ak-</a:t>
            </a:r>
            <a:r>
              <a:rPr lang="fr-FR" sz="1600" dirty="0" err="1"/>
              <a:t>Metchet</a:t>
            </a:r>
            <a:r>
              <a:rPr lang="fr-FR" sz="1600" dirty="0"/>
              <a:t>, actuelle </a:t>
            </a:r>
            <a:r>
              <a:rPr lang="fr-FR" sz="1600" dirty="0" err="1"/>
              <a:t>Kyzylorda</a:t>
            </a:r>
            <a:endParaRPr lang="fr-FR" sz="1600" dirty="0"/>
          </a:p>
          <a:p>
            <a:r>
              <a:rPr lang="fr-FR" sz="1600" dirty="0"/>
              <a:t>Au sud de la mer d’Aral, sur le </a:t>
            </a:r>
            <a:r>
              <a:rPr lang="fr-FR" sz="1600" dirty="0" err="1"/>
              <a:t>Syr</a:t>
            </a:r>
            <a:r>
              <a:rPr lang="fr-FR" sz="1600" dirty="0"/>
              <a:t> Daria ; NB : </a:t>
            </a:r>
            <a:r>
              <a:rPr lang="fr-FR" sz="1600" dirty="0" err="1"/>
              <a:t>Yakub</a:t>
            </a:r>
            <a:r>
              <a:rPr lang="fr-FR" sz="1600" dirty="0"/>
              <a:t> </a:t>
            </a:r>
            <a:r>
              <a:rPr lang="fr-FR" sz="1600" dirty="0" err="1"/>
              <a:t>Beg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b) 1855 : A l’est, conquête du </a:t>
            </a:r>
            <a:r>
              <a:rPr lang="fr-FR" sz="1600" dirty="0" err="1"/>
              <a:t>Jetyssou</a:t>
            </a:r>
            <a:r>
              <a:rPr lang="fr-FR" sz="1600" dirty="0"/>
              <a:t>, </a:t>
            </a:r>
            <a:r>
              <a:rPr lang="fr-FR" sz="1600" i="1" dirty="0" err="1"/>
              <a:t>Sémirétchié</a:t>
            </a:r>
            <a:r>
              <a:rPr lang="fr-FR" sz="1600" dirty="0"/>
              <a:t>, jusque là chinois… ; Et fondation de </a:t>
            </a:r>
            <a:r>
              <a:rPr lang="fr-FR" sz="1600" dirty="0" err="1"/>
              <a:t>Vernyi</a:t>
            </a:r>
            <a:r>
              <a:rPr lang="fr-FR" sz="1600" dirty="0"/>
              <a:t>, </a:t>
            </a:r>
            <a:r>
              <a:rPr lang="fr-FR" sz="1600" i="1" dirty="0"/>
              <a:t>la Fidèle</a:t>
            </a:r>
            <a:r>
              <a:rPr lang="fr-FR" sz="1600" dirty="0"/>
              <a:t>, actuelle Almaty</a:t>
            </a:r>
          </a:p>
          <a:p>
            <a:r>
              <a:rPr lang="fr-FR" sz="1600" dirty="0"/>
              <a:t>NB : 1851 : Traité de </a:t>
            </a:r>
            <a:r>
              <a:rPr lang="fr-FR" sz="1600" dirty="0" err="1"/>
              <a:t>Kuldja</a:t>
            </a:r>
            <a:r>
              <a:rPr lang="fr-FR" sz="1600" dirty="0"/>
              <a:t> entre Russie et Chine</a:t>
            </a:r>
          </a:p>
          <a:p>
            <a:r>
              <a:rPr lang="fr-FR" sz="1600" dirty="0"/>
              <a:t>Ouverture au commerce russe ; Et installation de consuls russes au Xinjiang chinois</a:t>
            </a:r>
          </a:p>
          <a:p>
            <a:endParaRPr lang="fr-FR" sz="1600" dirty="0"/>
          </a:p>
          <a:p>
            <a:r>
              <a:rPr lang="fr-FR" sz="1600" dirty="0"/>
              <a:t>*1863 : Conquête des sources du </a:t>
            </a:r>
            <a:r>
              <a:rPr lang="fr-FR" sz="1600" dirty="0" err="1"/>
              <a:t>Syr</a:t>
            </a:r>
            <a:r>
              <a:rPr lang="fr-FR" sz="1600" dirty="0"/>
              <a:t> Daria</a:t>
            </a:r>
          </a:p>
          <a:p>
            <a:r>
              <a:rPr lang="fr-FR" sz="1600" dirty="0"/>
              <a:t>Et intégration des Kirghizes ; Et enfin…</a:t>
            </a:r>
          </a:p>
          <a:p>
            <a:endParaRPr lang="fr-FR" sz="1600" dirty="0"/>
          </a:p>
          <a:p>
            <a:r>
              <a:rPr lang="fr-FR" sz="1600" dirty="0"/>
              <a:t>*Oct. 1864 : Traité de </a:t>
            </a:r>
            <a:r>
              <a:rPr lang="fr-FR" sz="1600" dirty="0" err="1"/>
              <a:t>Tchougoutchak</a:t>
            </a:r>
            <a:r>
              <a:rPr lang="fr-FR" sz="1600" dirty="0"/>
              <a:t>…</a:t>
            </a:r>
          </a:p>
          <a:p>
            <a:r>
              <a:rPr lang="fr-FR" sz="1600" u="sng" dirty="0"/>
              <a:t>Frontière définitive entre la Chine et la Russie</a:t>
            </a:r>
          </a:p>
          <a:p>
            <a:endParaRPr lang="fr-FR" sz="1600" dirty="0"/>
          </a:p>
          <a:p>
            <a:r>
              <a:rPr lang="fr-FR" sz="1600" dirty="0">
                <a:solidFill>
                  <a:srgbClr val="FF0000"/>
                </a:solidFill>
              </a:rPr>
              <a:t>NB : 1860 : Traité russo-chinois de Pékin : Annexion russe de la Mandchourie au nord de l’Amour-Oussouri</a:t>
            </a:r>
          </a:p>
          <a:p>
            <a:r>
              <a:rPr lang="fr-FR" sz="1600" dirty="0">
                <a:solidFill>
                  <a:srgbClr val="FF0000"/>
                </a:solidFill>
              </a:rPr>
              <a:t>*1859-60 : Fondation de Vladivostok sur le Pacifique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Et frontière russe avec la Corée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*Et côté chinois…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A0B2909-3503-4FD7-43FD-432C146C069F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4FC343A-1665-340F-85D5-F2935BB6D24C}"/>
              </a:ext>
            </a:extLst>
          </p:cNvPr>
          <p:cNvSpPr/>
          <p:nvPr/>
        </p:nvSpPr>
        <p:spPr>
          <a:xfrm>
            <a:off x="2863946" y="1349143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41DD21F-6F32-DE8C-B008-A0EF8027E4BB}"/>
              </a:ext>
            </a:extLst>
          </p:cNvPr>
          <p:cNvSpPr/>
          <p:nvPr/>
        </p:nvSpPr>
        <p:spPr>
          <a:xfrm>
            <a:off x="5067798" y="2557203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ADA0305-B49B-2297-05F1-F3E76211D0F1}"/>
              </a:ext>
            </a:extLst>
          </p:cNvPr>
          <p:cNvSpPr/>
          <p:nvPr/>
        </p:nvSpPr>
        <p:spPr>
          <a:xfrm>
            <a:off x="3480564" y="4504988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ABBCA5B-1980-5221-676E-6039FAA396E6}"/>
              </a:ext>
            </a:extLst>
          </p:cNvPr>
          <p:cNvSpPr/>
          <p:nvPr/>
        </p:nvSpPr>
        <p:spPr>
          <a:xfrm>
            <a:off x="4232406" y="280085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848308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BC026-1E83-D09D-0337-1EC04989A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9A481A-3057-921F-50BF-E4275B931382}"/>
              </a:ext>
            </a:extLst>
          </p:cNvPr>
          <p:cNvSpPr/>
          <p:nvPr/>
        </p:nvSpPr>
        <p:spPr>
          <a:xfrm>
            <a:off x="99159" y="73918"/>
            <a:ext cx="5221709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2) 1850-60 : Côté chinois, </a:t>
            </a:r>
            <a:r>
              <a:rPr lang="fr-FR" sz="1600" u="sng" dirty="0"/>
              <a:t>dans le même temps</a:t>
            </a:r>
          </a:p>
          <a:p>
            <a:r>
              <a:rPr lang="fr-FR" sz="1600" dirty="0"/>
              <a:t>C’est le temps des grandes révoltes populaires</a:t>
            </a:r>
          </a:p>
          <a:p>
            <a:r>
              <a:rPr lang="fr-FR" sz="1600" dirty="0"/>
              <a:t>Révoltes qui auront des conséquences en Asie centrale…</a:t>
            </a:r>
          </a:p>
          <a:p>
            <a:endParaRPr lang="fr-FR" sz="1600" dirty="0"/>
          </a:p>
          <a:p>
            <a:r>
              <a:rPr lang="fr-FR" sz="1600" dirty="0"/>
              <a:t>*D’abord, au centre de la Chine, deux grandes révoltes…</a:t>
            </a:r>
          </a:p>
          <a:p>
            <a:endParaRPr lang="fr-FR" sz="1600" dirty="0"/>
          </a:p>
          <a:p>
            <a:r>
              <a:rPr lang="fr-FR" sz="1600" dirty="0"/>
              <a:t>a) 1851-64 : Dans la plaine du Yangzi…</a:t>
            </a:r>
          </a:p>
          <a:p>
            <a:r>
              <a:rPr lang="fr-FR" sz="1600" dirty="0"/>
              <a:t>Grande révolte des Taiping, qui s’établissent à Nankin</a:t>
            </a:r>
          </a:p>
          <a:p>
            <a:endParaRPr lang="fr-FR" sz="1600" dirty="0"/>
          </a:p>
          <a:p>
            <a:r>
              <a:rPr lang="fr-FR" sz="1600" dirty="0"/>
              <a:t>b) 1853-68 : Dans la plaine du </a:t>
            </a:r>
            <a:r>
              <a:rPr lang="fr-FR" sz="1600" dirty="0" err="1"/>
              <a:t>Huanghe</a:t>
            </a:r>
            <a:endParaRPr lang="fr-FR" sz="1600" dirty="0"/>
          </a:p>
          <a:p>
            <a:r>
              <a:rPr lang="fr-FR" sz="1600" dirty="0"/>
              <a:t>Révolte des </a:t>
            </a:r>
            <a:r>
              <a:rPr lang="fr-FR" sz="1600" i="1" dirty="0" err="1"/>
              <a:t>Nian</a:t>
            </a:r>
            <a:r>
              <a:rPr lang="fr-FR" sz="1600" dirty="0"/>
              <a:t>, paysans affamés devenus brigands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dirty="0" err="1"/>
              <a:t>Mai-oct</a:t>
            </a:r>
            <a:r>
              <a:rPr lang="fr-FR" sz="1600" dirty="0"/>
              <a:t>. 1853 : Les Taiping s’allient aux </a:t>
            </a:r>
            <a:r>
              <a:rPr lang="fr-FR" sz="1600" dirty="0" err="1"/>
              <a:t>Nian</a:t>
            </a:r>
            <a:endParaRPr lang="fr-FR" sz="1600" dirty="0"/>
          </a:p>
          <a:p>
            <a:r>
              <a:rPr lang="fr-FR" sz="1600" dirty="0"/>
              <a:t>Dans une expédition contre Pékin</a:t>
            </a:r>
          </a:p>
          <a:p>
            <a:endParaRPr lang="fr-FR" sz="1600" dirty="0"/>
          </a:p>
          <a:p>
            <a:r>
              <a:rPr lang="fr-FR" sz="1600" dirty="0"/>
              <a:t>*Mais vaincus à Tianjin…</a:t>
            </a:r>
          </a:p>
          <a:p>
            <a:r>
              <a:rPr lang="fr-FR" sz="1600" dirty="0"/>
              <a:t>Les Taiping renoncent à Pékin</a:t>
            </a:r>
          </a:p>
          <a:p>
            <a:r>
              <a:rPr lang="fr-FR" sz="1600" dirty="0"/>
              <a:t>Et retournent à Nankin ; Ils seront défaits en 1864</a:t>
            </a:r>
          </a:p>
          <a:p>
            <a:endParaRPr lang="fr-FR" sz="1600" dirty="0"/>
          </a:p>
          <a:p>
            <a:r>
              <a:rPr lang="fr-FR" sz="1600" dirty="0"/>
              <a:t>*Et en périphérie, dans le même temps</a:t>
            </a:r>
          </a:p>
          <a:p>
            <a:r>
              <a:rPr lang="fr-FR" sz="1600" dirty="0"/>
              <a:t>Quatre autres révoltes…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E186DF5-1DCA-9FC9-5C4A-C429296D90E6}"/>
              </a:ext>
            </a:extLst>
          </p:cNvPr>
          <p:cNvSpPr/>
          <p:nvPr/>
        </p:nvSpPr>
        <p:spPr>
          <a:xfrm>
            <a:off x="4695975" y="1788476"/>
            <a:ext cx="256817" cy="25786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A90AE1A-34B6-BAF7-E1F3-394AC5BF8A09}"/>
              </a:ext>
            </a:extLst>
          </p:cNvPr>
          <p:cNvSpPr/>
          <p:nvPr/>
        </p:nvSpPr>
        <p:spPr>
          <a:xfrm>
            <a:off x="4596429" y="2553681"/>
            <a:ext cx="256817" cy="257869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76A232D-8AD3-43D7-35B1-2CD065DBC47F}"/>
              </a:ext>
            </a:extLst>
          </p:cNvPr>
          <p:cNvSpPr/>
          <p:nvPr/>
        </p:nvSpPr>
        <p:spPr>
          <a:xfrm>
            <a:off x="2351527" y="3765776"/>
            <a:ext cx="256817" cy="257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pic>
        <p:nvPicPr>
          <p:cNvPr id="36" name="Image 35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3AD725EE-D9DA-C0E3-703B-3EC2106EC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17" y="96988"/>
            <a:ext cx="6664023" cy="66640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0584F75-631E-0F0E-6259-3C2B013D5F24}"/>
              </a:ext>
            </a:extLst>
          </p:cNvPr>
          <p:cNvCxnSpPr>
            <a:cxnSpLocks/>
          </p:cNvCxnSpPr>
          <p:nvPr/>
        </p:nvCxnSpPr>
        <p:spPr>
          <a:xfrm flipV="1">
            <a:off x="9170029" y="1634229"/>
            <a:ext cx="925751" cy="566365"/>
          </a:xfrm>
          <a:prstGeom prst="straightConnector1">
            <a:avLst/>
          </a:prstGeom>
          <a:ln w="762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57D04BCF-E39D-3930-1B01-51F2B8E79175}"/>
              </a:ext>
            </a:extLst>
          </p:cNvPr>
          <p:cNvCxnSpPr>
            <a:cxnSpLocks/>
          </p:cNvCxnSpPr>
          <p:nvPr/>
        </p:nvCxnSpPr>
        <p:spPr>
          <a:xfrm>
            <a:off x="9194800" y="2575435"/>
            <a:ext cx="631727" cy="1316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96E909D3-2906-E2D7-9489-F17D5294FE89}"/>
              </a:ext>
            </a:extLst>
          </p:cNvPr>
          <p:cNvCxnSpPr>
            <a:cxnSpLocks/>
          </p:cNvCxnSpPr>
          <p:nvPr/>
        </p:nvCxnSpPr>
        <p:spPr>
          <a:xfrm flipV="1">
            <a:off x="9194800" y="2166451"/>
            <a:ext cx="0" cy="40898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2490CF59-4A2F-0C73-81BB-D1D391B1280B}"/>
              </a:ext>
            </a:extLst>
          </p:cNvPr>
          <p:cNvCxnSpPr>
            <a:cxnSpLocks/>
          </p:cNvCxnSpPr>
          <p:nvPr/>
        </p:nvCxnSpPr>
        <p:spPr>
          <a:xfrm>
            <a:off x="9826527" y="2700918"/>
            <a:ext cx="360052" cy="3535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ADC58DD-7C34-EACB-4146-C64355885053}"/>
              </a:ext>
            </a:extLst>
          </p:cNvPr>
          <p:cNvCxnSpPr>
            <a:cxnSpLocks/>
          </p:cNvCxnSpPr>
          <p:nvPr/>
        </p:nvCxnSpPr>
        <p:spPr>
          <a:xfrm>
            <a:off x="10095780" y="2963287"/>
            <a:ext cx="583426" cy="4657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41F03619-35FF-DD3E-C918-BA603DEC03BA}"/>
              </a:ext>
            </a:extLst>
          </p:cNvPr>
          <p:cNvSpPr/>
          <p:nvPr/>
        </p:nvSpPr>
        <p:spPr>
          <a:xfrm>
            <a:off x="10550798" y="3300065"/>
            <a:ext cx="256817" cy="25786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6D678F81-6BA0-7F11-AC82-56E451EB0D10}"/>
              </a:ext>
            </a:extLst>
          </p:cNvPr>
          <p:cNvSpPr/>
          <p:nvPr/>
        </p:nvSpPr>
        <p:spPr>
          <a:xfrm>
            <a:off x="10025632" y="1133905"/>
            <a:ext cx="408688" cy="37138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DE44AFE-4019-61A6-A614-35A25E01BA8F}"/>
              </a:ext>
            </a:extLst>
          </p:cNvPr>
          <p:cNvSpPr/>
          <p:nvPr/>
        </p:nvSpPr>
        <p:spPr>
          <a:xfrm>
            <a:off x="10058170" y="1414124"/>
            <a:ext cx="256817" cy="257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1AA87D-7787-7031-C0AF-805B2D61A3E3}"/>
              </a:ext>
            </a:extLst>
          </p:cNvPr>
          <p:cNvSpPr/>
          <p:nvPr/>
        </p:nvSpPr>
        <p:spPr>
          <a:xfrm>
            <a:off x="9782773" y="2682616"/>
            <a:ext cx="511754" cy="359919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1853</a:t>
            </a:r>
          </a:p>
          <a:p>
            <a:pPr algn="ctr"/>
            <a:r>
              <a:rPr lang="fr-FR" sz="1200" b="1" dirty="0">
                <a:solidFill>
                  <a:schemeClr val="tx1"/>
                </a:solidFill>
              </a:rPr>
              <a:t>1868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EACD9C1-9FF4-EA33-05C6-A01B3E771908}"/>
              </a:ext>
            </a:extLst>
          </p:cNvPr>
          <p:cNvSpPr/>
          <p:nvPr/>
        </p:nvSpPr>
        <p:spPr>
          <a:xfrm>
            <a:off x="10434320" y="3585817"/>
            <a:ext cx="511754" cy="359919"/>
          </a:xfrm>
          <a:prstGeom prst="rect">
            <a:avLst/>
          </a:prstGeom>
          <a:solidFill>
            <a:srgbClr val="B889D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1851</a:t>
            </a:r>
          </a:p>
          <a:p>
            <a:pPr algn="ctr"/>
            <a:r>
              <a:rPr lang="fr-FR" sz="1200" b="1" dirty="0">
                <a:solidFill>
                  <a:schemeClr val="tx1"/>
                </a:solidFill>
              </a:rPr>
              <a:t>1864</a:t>
            </a:r>
          </a:p>
        </p:txBody>
      </p:sp>
    </p:spTree>
    <p:extLst>
      <p:ext uri="{BB962C8B-B14F-4D97-AF65-F5344CB8AC3E}">
        <p14:creationId xmlns:p14="http://schemas.microsoft.com/office/powerpoint/2010/main" val="4236863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D8136-8BBE-FC3F-7F9E-FBE975A76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E28274-B391-60CF-CE35-1938DD6A8244}"/>
              </a:ext>
            </a:extLst>
          </p:cNvPr>
          <p:cNvSpPr/>
          <p:nvPr/>
        </p:nvSpPr>
        <p:spPr>
          <a:xfrm>
            <a:off x="99159" y="73918"/>
            <a:ext cx="5179211" cy="29700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c) 1854-72 : Au SO, dans le Guizhou</a:t>
            </a:r>
          </a:p>
          <a:p>
            <a:r>
              <a:rPr lang="fr-FR" sz="1700" dirty="0"/>
              <a:t>Révolte des </a:t>
            </a:r>
            <a:r>
              <a:rPr lang="fr-FR" sz="1700" i="1" dirty="0"/>
              <a:t>Miaos</a:t>
            </a:r>
            <a:r>
              <a:rPr lang="fr-FR" sz="1700" dirty="0"/>
              <a:t> contre la colonisation chinoise</a:t>
            </a:r>
          </a:p>
          <a:p>
            <a:endParaRPr lang="fr-FR" sz="1700" dirty="0"/>
          </a:p>
          <a:p>
            <a:r>
              <a:rPr lang="fr-FR" sz="1700" dirty="0"/>
              <a:t>d) 1855-73 : Plus à l’ouest, au Yunnan et au Sichuan</a:t>
            </a:r>
          </a:p>
          <a:p>
            <a:r>
              <a:rPr lang="fr-FR" sz="1700" dirty="0"/>
              <a:t>Révolte des </a:t>
            </a:r>
            <a:r>
              <a:rPr lang="fr-FR" sz="1700" i="1" dirty="0"/>
              <a:t>Hui</a:t>
            </a:r>
            <a:r>
              <a:rPr lang="fr-FR" sz="1700" dirty="0"/>
              <a:t> (musulmans) du sud</a:t>
            </a:r>
          </a:p>
          <a:p>
            <a:endParaRPr lang="fr-FR" sz="1700" dirty="0"/>
          </a:p>
          <a:p>
            <a:r>
              <a:rPr lang="fr-FR" sz="1700" dirty="0"/>
              <a:t>e) 1863-73 : Au nord, au Shaanxi et au Gansu</a:t>
            </a:r>
          </a:p>
          <a:p>
            <a:r>
              <a:rPr lang="fr-FR" sz="1700" dirty="0"/>
              <a:t>Révolte des </a:t>
            </a:r>
            <a:r>
              <a:rPr lang="fr-FR" sz="1700" i="1" dirty="0"/>
              <a:t>Hui</a:t>
            </a:r>
            <a:r>
              <a:rPr lang="fr-FR" sz="1700" dirty="0"/>
              <a:t> du nord ; Et enfin…</a:t>
            </a:r>
          </a:p>
          <a:p>
            <a:endParaRPr lang="fr-FR" sz="1700" dirty="0"/>
          </a:p>
          <a:p>
            <a:r>
              <a:rPr lang="fr-FR" sz="1700" dirty="0"/>
              <a:t>f) 1865-77 : Plus à l’ouest, à Kachgar, au Xinjiang</a:t>
            </a:r>
          </a:p>
          <a:p>
            <a:r>
              <a:rPr lang="fr-FR" sz="1700" dirty="0"/>
              <a:t>Révolte musulmane de </a:t>
            </a:r>
            <a:r>
              <a:rPr lang="fr-FR" sz="1700" u="sng" dirty="0" err="1"/>
              <a:t>Yakub</a:t>
            </a:r>
            <a:r>
              <a:rPr lang="fr-FR" sz="1700" u="sng" dirty="0"/>
              <a:t> </a:t>
            </a:r>
            <a:r>
              <a:rPr lang="fr-FR" sz="1700" u="sng" dirty="0" err="1"/>
              <a:t>Beg</a:t>
            </a:r>
            <a:r>
              <a:rPr lang="fr-FR" sz="1700" dirty="0"/>
              <a:t>…</a:t>
            </a:r>
            <a:endParaRPr lang="fr-FR" sz="1700" u="sng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4DB3C5C-25AC-9C8E-64AC-897B0E61609E}"/>
              </a:ext>
            </a:extLst>
          </p:cNvPr>
          <p:cNvSpPr/>
          <p:nvPr/>
        </p:nvSpPr>
        <p:spPr>
          <a:xfrm>
            <a:off x="3460460" y="72802"/>
            <a:ext cx="256817" cy="257869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A6335DE-F278-9855-4334-7D049C6B4556}"/>
              </a:ext>
            </a:extLst>
          </p:cNvPr>
          <p:cNvSpPr/>
          <p:nvPr/>
        </p:nvSpPr>
        <p:spPr>
          <a:xfrm>
            <a:off x="3496212" y="1163586"/>
            <a:ext cx="256817" cy="257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BC2AC5F-A40C-5EBB-BA30-44D49441F6DA}"/>
              </a:ext>
            </a:extLst>
          </p:cNvPr>
          <p:cNvSpPr/>
          <p:nvPr/>
        </p:nvSpPr>
        <p:spPr>
          <a:xfrm>
            <a:off x="4266047" y="1659542"/>
            <a:ext cx="256817" cy="25786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240AD0AF-15C7-4682-4399-E24269E7B774}"/>
              </a:ext>
            </a:extLst>
          </p:cNvPr>
          <p:cNvSpPr/>
          <p:nvPr/>
        </p:nvSpPr>
        <p:spPr>
          <a:xfrm>
            <a:off x="4516466" y="2412652"/>
            <a:ext cx="256817" cy="25786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pic>
        <p:nvPicPr>
          <p:cNvPr id="4" name="Image 3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F69037CB-8D75-0F06-E596-C1FEFB279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17" y="96988"/>
            <a:ext cx="6664023" cy="66640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21D5138-C2DF-0E8E-9274-4EF31E1DB0A5}"/>
              </a:ext>
            </a:extLst>
          </p:cNvPr>
          <p:cNvCxnSpPr>
            <a:cxnSpLocks/>
          </p:cNvCxnSpPr>
          <p:nvPr/>
        </p:nvCxnSpPr>
        <p:spPr>
          <a:xfrm flipV="1">
            <a:off x="9170029" y="1634229"/>
            <a:ext cx="925751" cy="566365"/>
          </a:xfrm>
          <a:prstGeom prst="straightConnector1">
            <a:avLst/>
          </a:prstGeom>
          <a:ln w="762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785421F-B78C-9B0D-46A1-F1C1390F4625}"/>
              </a:ext>
            </a:extLst>
          </p:cNvPr>
          <p:cNvCxnSpPr>
            <a:cxnSpLocks/>
          </p:cNvCxnSpPr>
          <p:nvPr/>
        </p:nvCxnSpPr>
        <p:spPr>
          <a:xfrm>
            <a:off x="9194800" y="2575435"/>
            <a:ext cx="631727" cy="13161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C9659499-5D75-BDF5-5364-F5E3C1DEF8DE}"/>
              </a:ext>
            </a:extLst>
          </p:cNvPr>
          <p:cNvCxnSpPr>
            <a:cxnSpLocks/>
          </p:cNvCxnSpPr>
          <p:nvPr/>
        </p:nvCxnSpPr>
        <p:spPr>
          <a:xfrm flipV="1">
            <a:off x="9194800" y="2166451"/>
            <a:ext cx="0" cy="40898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9AE0111-5B9D-B142-21BF-A5CDBB182B24}"/>
              </a:ext>
            </a:extLst>
          </p:cNvPr>
          <p:cNvCxnSpPr>
            <a:cxnSpLocks/>
          </p:cNvCxnSpPr>
          <p:nvPr/>
        </p:nvCxnSpPr>
        <p:spPr>
          <a:xfrm>
            <a:off x="9826527" y="2700918"/>
            <a:ext cx="360052" cy="3535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8BE92D94-00CA-F0BD-A034-E77BF9EEC770}"/>
              </a:ext>
            </a:extLst>
          </p:cNvPr>
          <p:cNvCxnSpPr>
            <a:cxnSpLocks/>
          </p:cNvCxnSpPr>
          <p:nvPr/>
        </p:nvCxnSpPr>
        <p:spPr>
          <a:xfrm>
            <a:off x="10095780" y="2963287"/>
            <a:ext cx="583426" cy="4657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D402B168-040D-B8D9-3B04-F09D7059B2BB}"/>
              </a:ext>
            </a:extLst>
          </p:cNvPr>
          <p:cNvSpPr/>
          <p:nvPr/>
        </p:nvSpPr>
        <p:spPr>
          <a:xfrm>
            <a:off x="10550798" y="3300065"/>
            <a:ext cx="256817" cy="25786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FA6207E-A530-B7DC-3E7B-D6249290A974}"/>
              </a:ext>
            </a:extLst>
          </p:cNvPr>
          <p:cNvSpPr/>
          <p:nvPr/>
        </p:nvSpPr>
        <p:spPr>
          <a:xfrm>
            <a:off x="10025632" y="1133905"/>
            <a:ext cx="408688" cy="37138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9702270E-1970-D900-3E9D-21A212E200E7}"/>
              </a:ext>
            </a:extLst>
          </p:cNvPr>
          <p:cNvSpPr/>
          <p:nvPr/>
        </p:nvSpPr>
        <p:spPr>
          <a:xfrm>
            <a:off x="10058170" y="1414124"/>
            <a:ext cx="256817" cy="25786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DA3F53A-DE9C-2A8C-3277-3FA9BA621D3A}"/>
              </a:ext>
            </a:extLst>
          </p:cNvPr>
          <p:cNvSpPr/>
          <p:nvPr/>
        </p:nvSpPr>
        <p:spPr>
          <a:xfrm>
            <a:off x="5600247" y="439439"/>
            <a:ext cx="256817" cy="257869"/>
          </a:xfrm>
          <a:prstGeom prst="ellipse">
            <a:avLst/>
          </a:prstGeom>
          <a:solidFill>
            <a:srgbClr val="D2E7C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067F6C2-A0C6-4DCC-02DD-4E9790AC08AE}"/>
              </a:ext>
            </a:extLst>
          </p:cNvPr>
          <p:cNvSpPr/>
          <p:nvPr/>
        </p:nvSpPr>
        <p:spPr>
          <a:xfrm rot="17728669">
            <a:off x="5825266" y="-8076"/>
            <a:ext cx="1031589" cy="161804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A55F268-C301-7C22-D88A-65B49E69D392}"/>
              </a:ext>
            </a:extLst>
          </p:cNvPr>
          <p:cNvSpPr/>
          <p:nvPr/>
        </p:nvSpPr>
        <p:spPr>
          <a:xfrm>
            <a:off x="5967534" y="527371"/>
            <a:ext cx="511754" cy="359919"/>
          </a:xfrm>
          <a:prstGeom prst="rect">
            <a:avLst/>
          </a:prstGeom>
          <a:solidFill>
            <a:srgbClr val="D2E7C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1865</a:t>
            </a:r>
          </a:p>
          <a:p>
            <a:pPr algn="ctr"/>
            <a:r>
              <a:rPr lang="fr-FR" sz="1200" b="1" dirty="0">
                <a:solidFill>
                  <a:schemeClr val="tx1"/>
                </a:solidFill>
              </a:rPr>
              <a:t>1877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FCE90A9-F81D-452E-47D8-F271ADF05F8F}"/>
              </a:ext>
            </a:extLst>
          </p:cNvPr>
          <p:cNvSpPr/>
          <p:nvPr/>
        </p:nvSpPr>
        <p:spPr>
          <a:xfrm>
            <a:off x="7628794" y="2011024"/>
            <a:ext cx="511754" cy="35991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1863</a:t>
            </a:r>
          </a:p>
          <a:p>
            <a:pPr algn="ctr"/>
            <a:r>
              <a:rPr lang="fr-FR" sz="12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291CC66-9888-82D6-C950-E2AE0BDB59B0}"/>
              </a:ext>
            </a:extLst>
          </p:cNvPr>
          <p:cNvSpPr/>
          <p:nvPr/>
        </p:nvSpPr>
        <p:spPr>
          <a:xfrm>
            <a:off x="9782773" y="2682616"/>
            <a:ext cx="511754" cy="359919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1853</a:t>
            </a:r>
          </a:p>
          <a:p>
            <a:pPr algn="ctr"/>
            <a:r>
              <a:rPr lang="fr-FR" sz="1200" b="1" dirty="0">
                <a:solidFill>
                  <a:schemeClr val="tx1"/>
                </a:solidFill>
              </a:rPr>
              <a:t>1868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E0340B9-ACEA-A69A-D036-44D8F0225B90}"/>
              </a:ext>
            </a:extLst>
          </p:cNvPr>
          <p:cNvSpPr/>
          <p:nvPr/>
        </p:nvSpPr>
        <p:spPr>
          <a:xfrm>
            <a:off x="10434320" y="3585817"/>
            <a:ext cx="511754" cy="359919"/>
          </a:xfrm>
          <a:prstGeom prst="rect">
            <a:avLst/>
          </a:prstGeom>
          <a:solidFill>
            <a:srgbClr val="B889D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1851</a:t>
            </a:r>
          </a:p>
          <a:p>
            <a:pPr algn="ctr"/>
            <a:r>
              <a:rPr lang="fr-FR" sz="12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3357C25-D3BE-33B2-8984-2EA054CDA10A}"/>
              </a:ext>
            </a:extLst>
          </p:cNvPr>
          <p:cNvSpPr/>
          <p:nvPr/>
        </p:nvSpPr>
        <p:spPr>
          <a:xfrm>
            <a:off x="7735943" y="4760524"/>
            <a:ext cx="511754" cy="359919"/>
          </a:xfrm>
          <a:prstGeom prst="rect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1854</a:t>
            </a:r>
          </a:p>
          <a:p>
            <a:pPr algn="ctr"/>
            <a:r>
              <a:rPr lang="fr-FR" sz="1200" b="1" dirty="0">
                <a:solidFill>
                  <a:schemeClr val="tx1"/>
                </a:solidFill>
              </a:rPr>
              <a:t>1872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67D1948-7768-96C0-AC5F-B2A56353A871}"/>
              </a:ext>
            </a:extLst>
          </p:cNvPr>
          <p:cNvSpPr/>
          <p:nvPr/>
        </p:nvSpPr>
        <p:spPr>
          <a:xfrm>
            <a:off x="6814394" y="4760523"/>
            <a:ext cx="511754" cy="35991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1855</a:t>
            </a:r>
          </a:p>
          <a:p>
            <a:pPr algn="ctr"/>
            <a:r>
              <a:rPr lang="fr-FR" sz="1200" b="1" dirty="0">
                <a:solidFill>
                  <a:schemeClr val="tx1"/>
                </a:solidFill>
              </a:rPr>
              <a:t>1873</a:t>
            </a:r>
          </a:p>
        </p:txBody>
      </p:sp>
      <p:pic>
        <p:nvPicPr>
          <p:cNvPr id="3" name="Image 2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91C0F0E6-746C-9467-3035-AC86072C3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" t="10971" r="63742" b="50000"/>
          <a:stretch>
            <a:fillRect/>
          </a:stretch>
        </p:blipFill>
        <p:spPr>
          <a:xfrm>
            <a:off x="9722912" y="4716657"/>
            <a:ext cx="2369928" cy="20148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E7CE652-B312-08D4-76EA-EE8FA26B0AE5}"/>
              </a:ext>
            </a:extLst>
          </p:cNvPr>
          <p:cNvSpPr/>
          <p:nvPr/>
        </p:nvSpPr>
        <p:spPr>
          <a:xfrm rot="15834683">
            <a:off x="10525190" y="4980376"/>
            <a:ext cx="785277" cy="190018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B0435DA-8A22-D16D-5ED0-4368E44E713E}"/>
              </a:ext>
            </a:extLst>
          </p:cNvPr>
          <p:cNvSpPr/>
          <p:nvPr/>
        </p:nvSpPr>
        <p:spPr>
          <a:xfrm>
            <a:off x="9929761" y="5662888"/>
            <a:ext cx="256817" cy="257869"/>
          </a:xfrm>
          <a:prstGeom prst="ellipse">
            <a:avLst/>
          </a:prstGeom>
          <a:solidFill>
            <a:srgbClr val="D2E7C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008248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F778B-EDF1-4855-68AD-5BE72024B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89A2F4F4-C53A-4FA8-2487-98DC9A6DC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0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Ellipse 57">
            <a:extLst>
              <a:ext uri="{FF2B5EF4-FFF2-40B4-BE49-F238E27FC236}">
                <a16:creationId xmlns:a16="http://schemas.microsoft.com/office/drawing/2014/main" id="{9E911FE1-7D14-4FCF-48B6-A85DA3C8EDEF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2446C575-4EDF-353D-9283-8170967143F2}"/>
              </a:ext>
            </a:extLst>
          </p:cNvPr>
          <p:cNvCxnSpPr>
            <a:cxnSpLocks/>
          </p:cNvCxnSpPr>
          <p:nvPr/>
        </p:nvCxnSpPr>
        <p:spPr>
          <a:xfrm flipH="1">
            <a:off x="9868929" y="1901632"/>
            <a:ext cx="251070" cy="952701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67868DC3-49E8-85FD-7FA0-E9290EDBC728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1585C65-96E3-5F3A-56BA-303AF3524BA3}"/>
              </a:ext>
            </a:extLst>
          </p:cNvPr>
          <p:cNvSpPr/>
          <p:nvPr/>
        </p:nvSpPr>
        <p:spPr>
          <a:xfrm rot="14157889">
            <a:off x="10189828" y="2610147"/>
            <a:ext cx="1339294" cy="254290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DFC96F9-2C04-2A36-6606-49118692F337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8F348CA-4EDF-CB50-62DC-20C3765229E1}"/>
              </a:ext>
            </a:extLst>
          </p:cNvPr>
          <p:cNvCxnSpPr>
            <a:cxnSpLocks/>
          </p:cNvCxnSpPr>
          <p:nvPr/>
        </p:nvCxnSpPr>
        <p:spPr>
          <a:xfrm>
            <a:off x="9930755" y="3377427"/>
            <a:ext cx="214626" cy="21106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687F5C0-3D8E-960B-49DB-991850178ABD}"/>
              </a:ext>
            </a:extLst>
          </p:cNvPr>
          <p:cNvSpPr/>
          <p:nvPr/>
        </p:nvSpPr>
        <p:spPr>
          <a:xfrm>
            <a:off x="89686" y="110608"/>
            <a:ext cx="5272018" cy="66171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1865-1877 : Au Xinjiang, révolte musulmane contre les Chinois et éphémère royaume de </a:t>
            </a:r>
            <a:r>
              <a:rPr lang="fr-FR" sz="1600" b="1" dirty="0" err="1"/>
              <a:t>Yakub</a:t>
            </a:r>
            <a:r>
              <a:rPr lang="fr-FR" sz="1600" b="1" dirty="0"/>
              <a:t> </a:t>
            </a:r>
            <a:r>
              <a:rPr lang="fr-FR" sz="1600" b="1" dirty="0" err="1"/>
              <a:t>Beg</a:t>
            </a:r>
            <a:endParaRPr lang="fr-FR" sz="1600" b="1" dirty="0"/>
          </a:p>
          <a:p>
            <a:endParaRPr lang="fr-FR" sz="800" dirty="0"/>
          </a:p>
          <a:p>
            <a:r>
              <a:rPr lang="fr-FR" sz="1600" dirty="0"/>
              <a:t>*1865-77 : Au Xinjiang…</a:t>
            </a:r>
          </a:p>
          <a:p>
            <a:r>
              <a:rPr lang="fr-FR" sz="1600" dirty="0"/>
              <a:t>L’éphémère royaume musulman de </a:t>
            </a:r>
            <a:r>
              <a:rPr lang="fr-FR" sz="1600" u="sng" dirty="0" err="1"/>
              <a:t>Yakub</a:t>
            </a:r>
            <a:r>
              <a:rPr lang="fr-FR" sz="1600" u="sng" dirty="0"/>
              <a:t> </a:t>
            </a:r>
            <a:r>
              <a:rPr lang="fr-FR" sz="1600" u="sng" dirty="0" err="1"/>
              <a:t>Beg</a:t>
            </a:r>
            <a:r>
              <a:rPr lang="fr-FR" sz="1600" dirty="0"/>
              <a:t>…</a:t>
            </a:r>
          </a:p>
          <a:p>
            <a:endParaRPr lang="fr-FR" sz="1600" b="1" dirty="0"/>
          </a:p>
          <a:p>
            <a:r>
              <a:rPr lang="fr-FR" sz="1600" b="1" dirty="0"/>
              <a:t>*</a:t>
            </a:r>
            <a:r>
              <a:rPr lang="fr-FR" sz="1600" dirty="0"/>
              <a:t>1865 : Au Xinjiang chinois, révolte des musulmans ouïghours et kazakhs ; Le Tadjik </a:t>
            </a:r>
            <a:r>
              <a:rPr lang="fr-FR" sz="1600" dirty="0" err="1"/>
              <a:t>Yakub</a:t>
            </a:r>
            <a:r>
              <a:rPr lang="fr-FR" sz="1600" dirty="0"/>
              <a:t> </a:t>
            </a:r>
            <a:r>
              <a:rPr lang="fr-FR" sz="1600" dirty="0" err="1"/>
              <a:t>Beg</a:t>
            </a:r>
            <a:r>
              <a:rPr lang="fr-FR" sz="1600" dirty="0"/>
              <a:t> en prend la tête</a:t>
            </a:r>
          </a:p>
          <a:p>
            <a:r>
              <a:rPr lang="fr-FR" sz="1600" dirty="0"/>
              <a:t>NB : Vaincu par les Russes en 1853 à Ak-</a:t>
            </a:r>
            <a:r>
              <a:rPr lang="fr-FR" sz="1600" dirty="0" err="1"/>
              <a:t>Metchet</a:t>
            </a:r>
            <a:endParaRPr lang="fr-FR" sz="1600" dirty="0"/>
          </a:p>
          <a:p>
            <a:endParaRPr lang="fr-FR" sz="800" dirty="0"/>
          </a:p>
          <a:p>
            <a:r>
              <a:rPr lang="fr-FR" sz="1600" dirty="0"/>
              <a:t>*</a:t>
            </a:r>
            <a:r>
              <a:rPr lang="fr-FR" sz="1600" dirty="0" err="1"/>
              <a:t>Yakub</a:t>
            </a:r>
            <a:r>
              <a:rPr lang="fr-FR" sz="1600" dirty="0"/>
              <a:t> </a:t>
            </a:r>
            <a:r>
              <a:rPr lang="fr-FR" sz="1600" dirty="0" err="1"/>
              <a:t>Beg</a:t>
            </a:r>
            <a:r>
              <a:rPr lang="fr-FR" sz="1600" dirty="0"/>
              <a:t> se proclame souverain d’un Etat musulman</a:t>
            </a:r>
          </a:p>
          <a:p>
            <a:r>
              <a:rPr lang="fr-FR" sz="1600" dirty="0"/>
              <a:t>Et il établit sa capitale à Kachgar</a:t>
            </a:r>
          </a:p>
          <a:p>
            <a:r>
              <a:rPr lang="fr-FR" sz="1600" dirty="0"/>
              <a:t>*1871 : Les Russes, prétextant vouloir préserver le territoire chinois, occupent </a:t>
            </a:r>
            <a:r>
              <a:rPr lang="fr-FR" sz="1600" dirty="0" err="1"/>
              <a:t>Kuldja</a:t>
            </a:r>
            <a:r>
              <a:rPr lang="fr-FR" sz="1600" dirty="0"/>
              <a:t> ; Qui ne sera rendue qu’en 1882</a:t>
            </a:r>
          </a:p>
          <a:p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*Pour garantir sa sécurité, </a:t>
            </a:r>
            <a:r>
              <a:rPr lang="fr-FR" sz="1600" dirty="0" err="1"/>
              <a:t>Yakub</a:t>
            </a:r>
            <a:r>
              <a:rPr lang="fr-FR" sz="1600" dirty="0"/>
              <a:t> </a:t>
            </a:r>
            <a:r>
              <a:rPr lang="fr-FR" sz="1600" dirty="0" err="1"/>
              <a:t>Beg</a:t>
            </a:r>
            <a:r>
              <a:rPr lang="fr-FR" sz="1600" dirty="0"/>
              <a:t> entretient des relations Avec les Ottomans, les Britanniques ; Mais surtout</a:t>
            </a:r>
            <a:endParaRPr lang="fr-FR" sz="1600" i="1" dirty="0"/>
          </a:p>
          <a:p>
            <a:r>
              <a:rPr lang="fr-FR" sz="1600" dirty="0"/>
              <a:t>Avec les Russes proches ; NB : Des consuls russes depuis 1851 Ce qui inquiète les Britanniques 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1861(-1911) : Russes déjà présents en Mongolie</a:t>
            </a:r>
          </a:p>
          <a:p>
            <a:r>
              <a:rPr lang="fr-FR" sz="1600" dirty="0" err="1">
                <a:solidFill>
                  <a:srgbClr val="FF0000"/>
                </a:solidFill>
              </a:rPr>
              <a:t>Iakov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Chichmariov</a:t>
            </a:r>
            <a:r>
              <a:rPr lang="fr-FR" sz="1600" dirty="0">
                <a:solidFill>
                  <a:srgbClr val="FF0000"/>
                </a:solidFill>
              </a:rPr>
              <a:t>, consul russe à Ourga </a:t>
            </a:r>
            <a:r>
              <a:rPr lang="fr-FR" sz="1600" dirty="0"/>
              <a:t>; </a:t>
            </a:r>
            <a:r>
              <a:rPr lang="fr-FR" sz="1600" u="sng" dirty="0"/>
              <a:t>Et finalement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*1873 : Après avoir vaincu les Hui révoltés du Gansu</a:t>
            </a:r>
          </a:p>
          <a:p>
            <a:r>
              <a:rPr lang="fr-FR" sz="1600" dirty="0"/>
              <a:t>*1877 : Les Chinois reconquièrent le Xinjiang</a:t>
            </a:r>
          </a:p>
          <a:p>
            <a:r>
              <a:rPr lang="fr-FR" sz="1600" dirty="0"/>
              <a:t>Et </a:t>
            </a:r>
            <a:r>
              <a:rPr lang="fr-FR" sz="1600" dirty="0" err="1"/>
              <a:t>Yakub</a:t>
            </a:r>
            <a:r>
              <a:rPr lang="fr-FR" sz="1600" dirty="0"/>
              <a:t> </a:t>
            </a:r>
            <a:r>
              <a:rPr lang="fr-FR" sz="1600" dirty="0" err="1"/>
              <a:t>Beg</a:t>
            </a:r>
            <a:r>
              <a:rPr lang="fr-FR" sz="1600" dirty="0"/>
              <a:t> meurt la même année</a:t>
            </a:r>
          </a:p>
          <a:p>
            <a:endParaRPr lang="fr-FR" sz="800" dirty="0"/>
          </a:p>
          <a:p>
            <a:r>
              <a:rPr lang="fr-FR" sz="1600" dirty="0"/>
              <a:t>*Mais revenons, </a:t>
            </a:r>
            <a:r>
              <a:rPr lang="fr-FR" sz="1600" u="sng" dirty="0"/>
              <a:t>dans le même temps</a:t>
            </a:r>
            <a:r>
              <a:rPr lang="fr-FR" sz="1600" dirty="0"/>
              <a:t>, au Turkestan russe…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66888D5-410E-A647-4B64-21EAC4BB04DC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E1843BE-C897-64C7-097C-FB70AD007CE4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C0DC58C-A7BC-4A73-8403-21312C907E2D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689DF83-9040-0C25-5C99-7284E072D642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0FD5521-F79C-A434-1916-1684C14D3FC8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24E06FC-5CBD-B9B8-2220-2CB1B4D87EA1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A6EFFC8-DD0B-55C0-4F63-E898A8C5BD84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4DA3570-0B8B-D7B1-0ECD-1C5922ECA053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28CF56C-4435-24A0-973E-E0AD6F630650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A60296E-B49A-F1C5-27EE-1C01F62C9F84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29F4BBF-B16D-3CE3-4C1C-9B19574789DE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8DA48C9D-0DAD-00FA-1A01-E9A786440CB2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B1F9B900-CB9A-37F2-9AE0-7FDC22F7CDDF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89226066-8C88-EE79-E20A-A4C2575DE276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31DB4430-3CF6-38CB-3E81-9B4B8F9E92BA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C70E8BB9-E3D8-02D3-0C0E-3E9009C880D3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F11CA1E9-8D37-015A-0D31-F2ED5D51D67A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D3947F47-E8C0-2CE0-48D4-205AF8995216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9E7BD1DC-EBD6-64F8-E78A-CBD7847C6A56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8A31EBDB-2417-661D-68B3-A2D77ED21EC0}"/>
              </a:ext>
            </a:extLst>
          </p:cNvPr>
          <p:cNvCxnSpPr>
            <a:cxnSpLocks/>
            <a:stCxn id="62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B64868F1-563F-AA13-1573-E1180AF6E719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DEB7941C-5F78-7B95-6B11-8BAEFC2F638D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4C6F125E-F6EE-5C0E-778E-8068C0104F02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6B887582-CAD8-A651-9342-83B5E313A47F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D4188C27-1C2B-A4DC-726A-2491BA971676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68930C7C-FD46-A87E-517D-6C2E76621C07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496867" cy="114786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09E74FA7-9116-E73E-5473-DD6676631E16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D41B42AA-FFF6-E2B5-410F-E811E5E20777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C7552AB4-6409-4E3F-8C0C-1149F88A57E5}"/>
              </a:ext>
            </a:extLst>
          </p:cNvPr>
          <p:cNvCxnSpPr>
            <a:cxnSpLocks/>
          </p:cNvCxnSpPr>
          <p:nvPr/>
        </p:nvCxnSpPr>
        <p:spPr>
          <a:xfrm>
            <a:off x="9938768" y="3047721"/>
            <a:ext cx="459936" cy="72713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46331EBE-E99E-D2DB-778D-B93E6352174F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A98080-C553-4AC0-1EA9-82868AE95AE8}"/>
              </a:ext>
            </a:extLst>
          </p:cNvPr>
          <p:cNvSpPr/>
          <p:nvPr/>
        </p:nvSpPr>
        <p:spPr>
          <a:xfrm>
            <a:off x="10553983" y="3662983"/>
            <a:ext cx="596558" cy="52890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18651877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153B0AA-5385-4066-94CF-1DC05BE55FE2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235B6C9-431C-5CE5-F25B-E4C94E15F495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C492123-FA87-A955-1B7E-FF5F9726BD16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34555DD-C176-D7DF-808E-0BE33A43D741}"/>
              </a:ext>
            </a:extLst>
          </p:cNvPr>
          <p:cNvSpPr/>
          <p:nvPr/>
        </p:nvSpPr>
        <p:spPr>
          <a:xfrm>
            <a:off x="4943304" y="3089903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835A881-5360-12CC-C2EB-86DE7754D778}"/>
              </a:ext>
            </a:extLst>
          </p:cNvPr>
          <p:cNvSpPr/>
          <p:nvPr/>
        </p:nvSpPr>
        <p:spPr>
          <a:xfrm>
            <a:off x="4778480" y="2340603"/>
            <a:ext cx="307455" cy="29376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F31C02-5490-620A-06EB-E160659F8BF1}"/>
              </a:ext>
            </a:extLst>
          </p:cNvPr>
          <p:cNvSpPr/>
          <p:nvPr/>
        </p:nvSpPr>
        <p:spPr>
          <a:xfrm>
            <a:off x="9614445" y="3022313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1855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281FC7C-CA4E-7230-8B1A-4DC46E2525E1}"/>
              </a:ext>
            </a:extLst>
          </p:cNvPr>
          <p:cNvSpPr/>
          <p:nvPr/>
        </p:nvSpPr>
        <p:spPr>
          <a:xfrm rot="12239022" flipH="1">
            <a:off x="9579183" y="1798150"/>
            <a:ext cx="1106230" cy="20267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FC43E4F-BD9A-D006-ED7C-26D779EBC5FA}"/>
              </a:ext>
            </a:extLst>
          </p:cNvPr>
          <p:cNvSpPr/>
          <p:nvPr/>
        </p:nvSpPr>
        <p:spPr>
          <a:xfrm rot="15665492" flipH="1">
            <a:off x="10674869" y="2672059"/>
            <a:ext cx="300716" cy="83257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0AA2CA0-CB93-7A87-E3E1-0D43CDA9E65A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D0D4B7-AFBC-6971-C573-AFAD298B5E92}"/>
              </a:ext>
            </a:extLst>
          </p:cNvPr>
          <p:cNvSpPr/>
          <p:nvPr/>
        </p:nvSpPr>
        <p:spPr>
          <a:xfrm>
            <a:off x="10711126" y="2922931"/>
            <a:ext cx="596558" cy="24957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1FDD1FD-CF22-6D86-7907-2DFF39B60F95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E2F1973A-31F6-1893-D2BA-4C0A14C9EE16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0341816E-E28B-9832-ECB7-791131E4DFB0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EA98A76-BB6F-23BF-07E5-F2A114FED1C4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AB906F8-8C47-9D7A-4547-FCFAC8B0BC9A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A18641D9-ADEC-B045-9606-AE4C0B8CB33E}"/>
              </a:ext>
            </a:extLst>
          </p:cNvPr>
          <p:cNvCxnSpPr>
            <a:cxnSpLocks/>
          </p:cNvCxnSpPr>
          <p:nvPr/>
        </p:nvCxnSpPr>
        <p:spPr>
          <a:xfrm>
            <a:off x="7845000" y="2800850"/>
            <a:ext cx="242026" cy="13186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1A6E00B6-C2BC-5BD6-36F0-398A3C90A3D1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5A64C45-D600-E090-FF27-A8277B3BC44F}"/>
              </a:ext>
            </a:extLst>
          </p:cNvPr>
          <p:cNvSpPr/>
          <p:nvPr/>
        </p:nvSpPr>
        <p:spPr>
          <a:xfrm rot="17765305">
            <a:off x="7930729" y="2460435"/>
            <a:ext cx="346906" cy="101137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7A2D242-6391-BF8D-803D-3745DB2D580F}"/>
              </a:ext>
            </a:extLst>
          </p:cNvPr>
          <p:cNvSpPr/>
          <p:nvPr/>
        </p:nvSpPr>
        <p:spPr>
          <a:xfrm>
            <a:off x="7886848" y="2625831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</p:spTree>
    <p:extLst>
      <p:ext uri="{BB962C8B-B14F-4D97-AF65-F5344CB8AC3E}">
        <p14:creationId xmlns:p14="http://schemas.microsoft.com/office/powerpoint/2010/main" val="891580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A7C4F-B926-3639-A191-5D2E31DF3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C85CBBB-60D2-6389-390F-62F809A83992}"/>
              </a:ext>
            </a:extLst>
          </p:cNvPr>
          <p:cNvSpPr/>
          <p:nvPr/>
        </p:nvSpPr>
        <p:spPr>
          <a:xfrm>
            <a:off x="89686" y="110608"/>
            <a:ext cx="5099985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1864-1868 : Les Russes prennent Tachkent au Kokand ; Tachkent, capitale du Turkestan russe ; Le khanat de Boukhara doit céder Samarcande et la rive gauche du Syr-Daria et devient un protectorat russe</a:t>
            </a:r>
          </a:p>
          <a:p>
            <a:endParaRPr lang="fr-FR" sz="1700" dirty="0"/>
          </a:p>
          <a:p>
            <a:r>
              <a:rPr lang="fr-FR" sz="1700" dirty="0"/>
              <a:t>*1864-75 : La frontière avec la Chine établie</a:t>
            </a:r>
          </a:p>
          <a:p>
            <a:r>
              <a:rPr lang="fr-FR" sz="1700" dirty="0"/>
              <a:t>Et les Chinois en difficulté au Xinjiang jusqu’en 1877</a:t>
            </a:r>
          </a:p>
          <a:p>
            <a:r>
              <a:rPr lang="fr-FR" sz="1700" dirty="0"/>
              <a:t>Les Russes peuvent reprendre</a:t>
            </a:r>
          </a:p>
          <a:p>
            <a:r>
              <a:rPr lang="fr-FR" sz="1700" dirty="0"/>
              <a:t>La conquête des khanats turcs…</a:t>
            </a:r>
          </a:p>
          <a:p>
            <a:endParaRPr lang="fr-FR" sz="1700" dirty="0"/>
          </a:p>
          <a:p>
            <a:r>
              <a:rPr lang="fr-FR" sz="1700" dirty="0"/>
              <a:t>*1864-75 : La conquête des trois khanats</a:t>
            </a:r>
          </a:p>
          <a:p>
            <a:r>
              <a:rPr lang="fr-FR" sz="1700" dirty="0"/>
              <a:t>En sept temps…</a:t>
            </a:r>
          </a:p>
          <a:p>
            <a:endParaRPr lang="fr-FR" sz="1700" dirty="0"/>
          </a:p>
          <a:p>
            <a:r>
              <a:rPr lang="fr-FR" sz="1700" dirty="0"/>
              <a:t>1) 1864 : En guerre contre Kokand</a:t>
            </a:r>
          </a:p>
          <a:p>
            <a:r>
              <a:rPr lang="fr-FR" sz="1700" dirty="0"/>
              <a:t>Boukhara menace Tachkent</a:t>
            </a:r>
          </a:p>
          <a:p>
            <a:endParaRPr lang="fr-FR" sz="1700" dirty="0"/>
          </a:p>
          <a:p>
            <a:r>
              <a:rPr lang="fr-FR" sz="1700" dirty="0"/>
              <a:t>*Les Russes vont en profiter…</a:t>
            </a:r>
          </a:p>
        </p:txBody>
      </p:sp>
      <p:pic>
        <p:nvPicPr>
          <p:cNvPr id="8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7F41BBF2-98F1-7DC7-E9BF-89E264452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626CE7B9-2301-D116-BB9B-8BA17093C7C5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496867" cy="114786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659D19D-F3E5-9D99-06B5-573EBD2C6A98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8150127" y="3784786"/>
            <a:ext cx="604952" cy="243090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CAE9E856-03D0-1013-2FA7-7BF9809A35A8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E8628B4-CCF2-FCD7-A335-9F628253A549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85102AF-03FE-E72A-DB7B-A6896CE02C7A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C70793C-7425-23BF-D2AA-A5D95B21539A}"/>
              </a:ext>
            </a:extLst>
          </p:cNvPr>
          <p:cNvCxnSpPr>
            <a:cxnSpLocks/>
          </p:cNvCxnSpPr>
          <p:nvPr/>
        </p:nvCxnSpPr>
        <p:spPr>
          <a:xfrm flipH="1">
            <a:off x="9868929" y="1901632"/>
            <a:ext cx="251070" cy="952701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C876F830-9C19-2BB2-9C18-3219C79D6612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6F7B627-BB0C-C199-3066-EBDF17B28EBF}"/>
              </a:ext>
            </a:extLst>
          </p:cNvPr>
          <p:cNvSpPr/>
          <p:nvPr/>
        </p:nvSpPr>
        <p:spPr>
          <a:xfrm rot="14157889">
            <a:off x="10189828" y="2610147"/>
            <a:ext cx="1339294" cy="254290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F4DFB7D-6A81-07C7-C58F-10D377CC9E19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D2E7C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E70AF37-61B7-2C4F-8787-7F42CD167B05}"/>
              </a:ext>
            </a:extLst>
          </p:cNvPr>
          <p:cNvCxnSpPr>
            <a:cxnSpLocks/>
          </p:cNvCxnSpPr>
          <p:nvPr/>
        </p:nvCxnSpPr>
        <p:spPr>
          <a:xfrm>
            <a:off x="9930755" y="3377427"/>
            <a:ext cx="214626" cy="21106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1DCC180D-0131-5C49-CCEA-F9DF579A17F8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BFCB62E-54EE-EA07-66F5-18B068BB3EF4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3EE446E-1B88-FF2F-A087-222DAB38DC8A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998A4DF-ACEE-0ECD-B6B6-D307EACDB91F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3A94BCC-7770-5BCE-BDF9-2CBE3F65620E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C1280C4-2C01-AA8E-DE78-D5F7D775FBC4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01D0FF0-EBF1-3C87-012C-4A160E142CD7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BA758DF-15EF-A254-B0A5-49AEB2AA4BA1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684325D-562D-AEBA-A946-6667F0F01F06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3C4B2479-AD5D-0641-A0B5-D4B490E36AA3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D2F2D38-4E15-2693-E070-41BFBAE6A019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C591E609-2C71-4EF5-CE74-71D560EFDCC4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68FDC0B6-AB22-F1BC-B4B3-2256B8CE8CCB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C057E9A-775D-D015-4865-A8828537D2AE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0F06560-EE05-30D5-4E49-3F75865994E8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7FA5632-71D2-E7FA-66C1-F332643D817C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9BC1EC61-5380-D10A-CC42-3A336A558F28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20C611D2-9A23-76D9-9875-9800B33AF2AD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FF511A41-96D0-8A09-80FF-4AB1ED66D7C4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7E131A4E-0253-799D-9D4A-23472B23D325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F92DAE91-2243-FF43-9C85-541DC6187603}"/>
              </a:ext>
            </a:extLst>
          </p:cNvPr>
          <p:cNvCxnSpPr>
            <a:cxnSpLocks/>
            <a:stCxn id="45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7F89FBF6-4473-C90F-CB4B-7FB053E236C2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2A0550C3-5F95-2748-0A00-857E53CD3A2D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D324D63C-38C1-5744-0C9E-75839DCA889A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06835FA-4655-923A-980B-B2D3BB22BE3B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D174622F-5635-DCE8-6C75-A7C8A90741F3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27A90B95-29DC-C1D1-2B99-5FE5E0D7D441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C3E26334-858C-12E7-B800-5AE331AD96A9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72DBCAB3-32FC-D0BA-3680-EA88F3F1E35A}"/>
              </a:ext>
            </a:extLst>
          </p:cNvPr>
          <p:cNvCxnSpPr>
            <a:cxnSpLocks/>
          </p:cNvCxnSpPr>
          <p:nvPr/>
        </p:nvCxnSpPr>
        <p:spPr>
          <a:xfrm>
            <a:off x="7845000" y="2800850"/>
            <a:ext cx="242026" cy="13186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42B90992-6D60-4884-2ED2-F3C6BC4CD3C3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6D2B1BFD-2D53-0667-21D7-8A72B517CE26}"/>
              </a:ext>
            </a:extLst>
          </p:cNvPr>
          <p:cNvCxnSpPr>
            <a:cxnSpLocks/>
          </p:cNvCxnSpPr>
          <p:nvPr/>
        </p:nvCxnSpPr>
        <p:spPr>
          <a:xfrm>
            <a:off x="9938768" y="3047721"/>
            <a:ext cx="459936" cy="72713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>
            <a:extLst>
              <a:ext uri="{FF2B5EF4-FFF2-40B4-BE49-F238E27FC236}">
                <a16:creationId xmlns:a16="http://schemas.microsoft.com/office/drawing/2014/main" id="{664D5F81-F7BA-1947-5644-89D0BBDE2E36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1BD5B15-1710-0540-304B-91D09E450923}"/>
              </a:ext>
            </a:extLst>
          </p:cNvPr>
          <p:cNvSpPr/>
          <p:nvPr/>
        </p:nvSpPr>
        <p:spPr>
          <a:xfrm>
            <a:off x="10553983" y="3662983"/>
            <a:ext cx="596558" cy="528906"/>
          </a:xfrm>
          <a:prstGeom prst="rect">
            <a:avLst/>
          </a:prstGeom>
          <a:solidFill>
            <a:srgbClr val="D2E7C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18651877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F9A619D8-907B-36DE-9C72-E26FFF2090BC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08DF5891-683B-3D1C-0BFD-090B46F58AB9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813DC2A-F9FA-8211-034C-7CBD05DBE779}"/>
              </a:ext>
            </a:extLst>
          </p:cNvPr>
          <p:cNvSpPr/>
          <p:nvPr/>
        </p:nvSpPr>
        <p:spPr>
          <a:xfrm rot="15665492" flipH="1">
            <a:off x="10674869" y="2672059"/>
            <a:ext cx="300716" cy="83257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EEB551-3A43-9909-5A36-4E64BBF03AC4}"/>
              </a:ext>
            </a:extLst>
          </p:cNvPr>
          <p:cNvSpPr/>
          <p:nvPr/>
        </p:nvSpPr>
        <p:spPr>
          <a:xfrm>
            <a:off x="10711126" y="2922931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4A79783-834E-6048-5126-AF2D2815E7AB}"/>
              </a:ext>
            </a:extLst>
          </p:cNvPr>
          <p:cNvSpPr/>
          <p:nvPr/>
        </p:nvSpPr>
        <p:spPr>
          <a:xfrm rot="12239022" flipH="1">
            <a:off x="9579183" y="1798150"/>
            <a:ext cx="1106230" cy="20267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EB912C5-425B-776F-3FBF-C5A7E314BAB7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B3BF5E5-FF21-30F4-8CE0-083C688A888B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5B12690-ABA0-6B23-3931-6A7E00794F19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4277C6B3-1302-E412-045C-810BDEDDBEA9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3D525BD-D5AC-84C9-7772-32B8C4A2A757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D8FEA2-F52F-800C-D52A-882147422087}"/>
              </a:ext>
            </a:extLst>
          </p:cNvPr>
          <p:cNvSpPr/>
          <p:nvPr/>
        </p:nvSpPr>
        <p:spPr>
          <a:xfrm rot="17765305">
            <a:off x="7930729" y="2460435"/>
            <a:ext cx="346906" cy="101137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D330F93-2C4B-5428-2C03-1015CC9A1117}"/>
              </a:ext>
            </a:extLst>
          </p:cNvPr>
          <p:cNvSpPr/>
          <p:nvPr/>
        </p:nvSpPr>
        <p:spPr>
          <a:xfrm>
            <a:off x="9614445" y="3022313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1855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C2CB9C2-479D-6570-1C07-06975C7CB9E1}"/>
              </a:ext>
            </a:extLst>
          </p:cNvPr>
          <p:cNvSpPr/>
          <p:nvPr/>
        </p:nvSpPr>
        <p:spPr>
          <a:xfrm>
            <a:off x="7886848" y="2625831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</p:spTree>
    <p:extLst>
      <p:ext uri="{BB962C8B-B14F-4D97-AF65-F5344CB8AC3E}">
        <p14:creationId xmlns:p14="http://schemas.microsoft.com/office/powerpoint/2010/main" val="2259726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DCFCC-CE6A-94BD-7731-EFFDD7075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474822-A815-A029-EAB4-8B96C64C7B75}"/>
              </a:ext>
            </a:extLst>
          </p:cNvPr>
          <p:cNvSpPr/>
          <p:nvPr/>
        </p:nvSpPr>
        <p:spPr>
          <a:xfrm>
            <a:off x="89687" y="110608"/>
            <a:ext cx="5041362" cy="46012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1864-1868 : Les Russes prennent Tachkent au Kokand ; Tachkent, capitale du Turkestan russe ; Le khanat de Boukhara doit céder Samarcande et la rive gauche du Syr-Daria et devient un protectorat russe</a:t>
            </a:r>
          </a:p>
          <a:p>
            <a:endParaRPr lang="fr-FR" sz="1700" dirty="0"/>
          </a:p>
          <a:p>
            <a:r>
              <a:rPr lang="fr-FR" sz="1600" dirty="0"/>
              <a:t>2) 1865 : Sous prétexte de s’interposer</a:t>
            </a:r>
          </a:p>
          <a:p>
            <a:r>
              <a:rPr lang="fr-FR" sz="1600" dirty="0"/>
              <a:t>Les Russes lancent une double-offensive…</a:t>
            </a:r>
          </a:p>
          <a:p>
            <a:endParaRPr lang="fr-FR" sz="1600" dirty="0"/>
          </a:p>
          <a:p>
            <a:r>
              <a:rPr lang="fr-FR" sz="1600" dirty="0"/>
              <a:t>*A partir d’Ak-</a:t>
            </a:r>
            <a:r>
              <a:rPr lang="fr-FR" sz="1600" dirty="0" err="1"/>
              <a:t>Metchet</a:t>
            </a:r>
            <a:r>
              <a:rPr lang="fr-FR" sz="1600" dirty="0"/>
              <a:t> et de </a:t>
            </a:r>
            <a:r>
              <a:rPr lang="fr-FR" sz="1600" dirty="0" err="1"/>
              <a:t>Vernyi</a:t>
            </a:r>
            <a:endParaRPr lang="fr-FR" sz="1600" dirty="0"/>
          </a:p>
          <a:p>
            <a:r>
              <a:rPr lang="fr-FR" sz="1600" dirty="0"/>
              <a:t>Les Russes de </a:t>
            </a:r>
            <a:r>
              <a:rPr lang="fr-FR" sz="1600" u="sng" dirty="0" err="1"/>
              <a:t>Tchernyaïev</a:t>
            </a:r>
            <a:r>
              <a:rPr lang="fr-FR" sz="1600" dirty="0"/>
              <a:t> s’emparent de Tachkent</a:t>
            </a:r>
          </a:p>
          <a:p>
            <a:r>
              <a:rPr lang="fr-FR" sz="1600" dirty="0"/>
              <a:t>Plus de quelques forteresses </a:t>
            </a:r>
            <a:r>
              <a:rPr lang="fr-FR" sz="1600" dirty="0" err="1"/>
              <a:t>boukhariotes</a:t>
            </a:r>
            <a:r>
              <a:rPr lang="fr-FR" sz="1600" dirty="0"/>
              <a:t> en 1866</a:t>
            </a:r>
          </a:p>
          <a:p>
            <a:endParaRPr lang="fr-FR" sz="1600" dirty="0"/>
          </a:p>
          <a:p>
            <a:r>
              <a:rPr lang="fr-FR" sz="1600" dirty="0"/>
              <a:t>*1867 : Les Russes fondent la province du Turkestan</a:t>
            </a:r>
          </a:p>
          <a:p>
            <a:r>
              <a:rPr lang="fr-FR" sz="1600" dirty="0"/>
              <a:t>Avec Tachkent comme capitale</a:t>
            </a:r>
          </a:p>
          <a:p>
            <a:r>
              <a:rPr lang="fr-FR" sz="1600" dirty="0"/>
              <a:t>Et le général russe </a:t>
            </a:r>
            <a:r>
              <a:rPr lang="fr-FR" sz="1600" u="sng" dirty="0"/>
              <a:t>Constantin Von Kaufmann</a:t>
            </a:r>
            <a:endParaRPr lang="fr-FR" sz="1600" dirty="0"/>
          </a:p>
          <a:p>
            <a:r>
              <a:rPr lang="fr-FR" sz="1600" dirty="0"/>
              <a:t>Comme 1</a:t>
            </a:r>
            <a:r>
              <a:rPr lang="fr-FR" sz="1600" baseline="30000" dirty="0"/>
              <a:t>er</a:t>
            </a:r>
            <a:r>
              <a:rPr lang="fr-FR" sz="1600" dirty="0"/>
              <a:t> gouverneur ; Jusqu’à sa mort en 1882 </a:t>
            </a:r>
          </a:p>
          <a:p>
            <a:endParaRPr lang="fr-FR" sz="1600" dirty="0"/>
          </a:p>
          <a:p>
            <a:r>
              <a:rPr lang="fr-FR" sz="1600" dirty="0"/>
              <a:t>*L’émir de Boukhara réagit…</a:t>
            </a:r>
          </a:p>
        </p:txBody>
      </p:sp>
      <p:pic>
        <p:nvPicPr>
          <p:cNvPr id="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D2C4B778-726F-6684-6CBA-F08C5DA6E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228B8F7E-89C8-CD33-5B43-D8A42203BE4B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496867" cy="114786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32E11AC3-FFDD-67F9-F3C3-7063DAF23A5C}"/>
              </a:ext>
            </a:extLst>
          </p:cNvPr>
          <p:cNvCxnSpPr>
            <a:cxnSpLocks/>
          </p:cNvCxnSpPr>
          <p:nvPr/>
        </p:nvCxnSpPr>
        <p:spPr>
          <a:xfrm flipV="1">
            <a:off x="8150127" y="3784786"/>
            <a:ext cx="604952" cy="243090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91390ACF-E4F8-62F0-023D-D19A50F6B052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8B33E071-89D9-5B10-197D-61C3EE7C9B5A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7D03A72D-9BE9-F6D0-4A53-435FAAA0C798}"/>
              </a:ext>
            </a:extLst>
          </p:cNvPr>
          <p:cNvCxnSpPr>
            <a:cxnSpLocks/>
          </p:cNvCxnSpPr>
          <p:nvPr/>
        </p:nvCxnSpPr>
        <p:spPr>
          <a:xfrm flipH="1">
            <a:off x="9868929" y="1901632"/>
            <a:ext cx="251070" cy="952701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90A08F98-7256-93AE-6A14-C518413661B6}"/>
              </a:ext>
            </a:extLst>
          </p:cNvPr>
          <p:cNvSpPr/>
          <p:nvPr/>
        </p:nvSpPr>
        <p:spPr>
          <a:xfrm rot="16684268">
            <a:off x="8118097" y="3504460"/>
            <a:ext cx="674388" cy="148830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D547E7C-784B-3A40-FA2C-0A3A4B45F90C}"/>
              </a:ext>
            </a:extLst>
          </p:cNvPr>
          <p:cNvSpPr/>
          <p:nvPr/>
        </p:nvSpPr>
        <p:spPr>
          <a:xfrm rot="14157889">
            <a:off x="10189828" y="2610147"/>
            <a:ext cx="1339294" cy="254290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3D1DA38-170B-3EBD-3E8B-D7A509D5AC96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D2E7C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C2F4D2C-7B14-11EC-6465-02BBE97A2BC1}"/>
              </a:ext>
            </a:extLst>
          </p:cNvPr>
          <p:cNvCxnSpPr>
            <a:cxnSpLocks/>
          </p:cNvCxnSpPr>
          <p:nvPr/>
        </p:nvCxnSpPr>
        <p:spPr>
          <a:xfrm>
            <a:off x="9930755" y="3377427"/>
            <a:ext cx="214626" cy="21106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716FDCCB-028B-C875-7352-5D2ECA650B8A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709615E6-D94E-D79C-A81D-C126E96E8473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EFD4E5E9-DBAA-1048-B31A-44A8D8D9CE6F}"/>
              </a:ext>
            </a:extLst>
          </p:cNvPr>
          <p:cNvCxnSpPr>
            <a:cxnSpLocks/>
          </p:cNvCxnSpPr>
          <p:nvPr/>
        </p:nvCxnSpPr>
        <p:spPr>
          <a:xfrm flipH="1">
            <a:off x="8978812" y="3336576"/>
            <a:ext cx="877169" cy="461553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4770E03-0982-1B40-B5C2-955365FEDAB7}"/>
              </a:ext>
            </a:extLst>
          </p:cNvPr>
          <p:cNvCxnSpPr>
            <a:cxnSpLocks/>
          </p:cNvCxnSpPr>
          <p:nvPr/>
        </p:nvCxnSpPr>
        <p:spPr>
          <a:xfrm>
            <a:off x="8210678" y="3038055"/>
            <a:ext cx="618873" cy="72199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6FDA9F6F-C49E-E50A-192B-3150486C4100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EFA0776-360E-EEFF-080D-46DD3BADDE1F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C99B589-866A-17F1-6AB1-A6400172C22C}"/>
              </a:ext>
            </a:extLst>
          </p:cNvPr>
          <p:cNvSpPr/>
          <p:nvPr/>
        </p:nvSpPr>
        <p:spPr>
          <a:xfrm rot="19578879">
            <a:off x="8570357" y="3230272"/>
            <a:ext cx="370861" cy="81736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DBB720E-E97A-3198-07CB-4A23DF0DE56C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6618C61-C2F8-5943-29B8-1B117450E2E9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27D2E3B-5951-0ADA-4293-0E3F1FB73D57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B3FAABA-AD36-8820-223B-B987AB62A1E3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2E3525D-F4FF-BC4C-3A33-2E59523DC54D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B5C02AF-DE20-5D03-0B97-65A132C1AE4B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D6047C2-FEE5-9634-FE92-FA78DDE9EE23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D364F1F-E356-3F21-1228-D35EB04F3F74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55971BF-0E26-739E-31AF-85840F9E4F78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7F7013ED-7047-D35B-9148-12E32F4E619C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E705A5E-8FA1-6E0F-F523-659AFA2B2B11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4D75A6BF-5A90-0252-A431-D81872774AEC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DB2F8655-0496-EA71-79DF-73E020217B5C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46E17DC2-B5D7-8CE0-292C-387C64B9D187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9BEAEA52-BB0D-421C-EFDB-2AD8667F1A6C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23CDF9E9-5F72-DB91-9BD5-FBD62833F69E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932AF147-FDF3-3D8C-2ADD-A97249AC712D}"/>
              </a:ext>
            </a:extLst>
          </p:cNvPr>
          <p:cNvCxnSpPr>
            <a:cxnSpLocks/>
            <a:stCxn id="65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498E15C7-D59D-EB0A-A6D5-6FDF2EF8C4F0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D1089E4C-8120-475E-F389-3ADE9AB02720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A3E77D45-92FC-3FA3-852C-C7D2BB4B400C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3E3BB2F4-86A0-CFD7-B7B1-7859A4863F5C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9D7DC567-185A-F3B2-53FC-DF4DCAC221BA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6BFF4F92-7EA5-5BCD-107F-3B5CDFA7AE0B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4CE9273B-7C6B-1771-E14F-E3DA9FA95DAD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FE0B0CC5-9C72-23AC-A0B4-8ECFB6E4092F}"/>
              </a:ext>
            </a:extLst>
          </p:cNvPr>
          <p:cNvCxnSpPr>
            <a:cxnSpLocks/>
          </p:cNvCxnSpPr>
          <p:nvPr/>
        </p:nvCxnSpPr>
        <p:spPr>
          <a:xfrm>
            <a:off x="7845000" y="2800850"/>
            <a:ext cx="242026" cy="13186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562442AD-848B-5504-5253-B4FB145A095E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AB4E33D6-38FB-9EAB-10A8-8F8AD3B0AA1C}"/>
              </a:ext>
            </a:extLst>
          </p:cNvPr>
          <p:cNvSpPr/>
          <p:nvPr/>
        </p:nvSpPr>
        <p:spPr>
          <a:xfrm rot="17765305">
            <a:off x="7930729" y="2460435"/>
            <a:ext cx="346906" cy="101137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526EE86F-C9CE-BDC7-2592-729279FD7736}"/>
              </a:ext>
            </a:extLst>
          </p:cNvPr>
          <p:cNvSpPr/>
          <p:nvPr/>
        </p:nvSpPr>
        <p:spPr>
          <a:xfrm rot="12239022" flipH="1">
            <a:off x="9579183" y="1798150"/>
            <a:ext cx="1106230" cy="20267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5B97AF7F-1006-0FDA-7F8D-EF1AB6B2650B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2F2576A3-78CB-3B58-875F-A85D7AA29BAA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2B0C678E-D988-1C79-AD35-114B68D2D84B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EF2ACC3A-C94C-5C8C-D218-CFB5F51331DD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3AC1DE9B-6380-47C7-FC62-79EAF2831EAF}"/>
              </a:ext>
            </a:extLst>
          </p:cNvPr>
          <p:cNvSpPr/>
          <p:nvPr/>
        </p:nvSpPr>
        <p:spPr>
          <a:xfrm rot="15665492" flipH="1">
            <a:off x="10674869" y="2672059"/>
            <a:ext cx="300716" cy="83257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159B72FA-580B-A4C0-C549-EDEB0A0CBF40}"/>
              </a:ext>
            </a:extLst>
          </p:cNvPr>
          <p:cNvCxnSpPr>
            <a:cxnSpLocks/>
          </p:cNvCxnSpPr>
          <p:nvPr/>
        </p:nvCxnSpPr>
        <p:spPr>
          <a:xfrm>
            <a:off x="9938768" y="3047721"/>
            <a:ext cx="459936" cy="72713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Ellipse 95">
            <a:extLst>
              <a:ext uri="{FF2B5EF4-FFF2-40B4-BE49-F238E27FC236}">
                <a16:creationId xmlns:a16="http://schemas.microsoft.com/office/drawing/2014/main" id="{5228A3C1-F389-CA38-0F1D-0D87370447C6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39E78F1F-4307-C141-2A2A-4F53D94BBD10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130595E-2852-411A-4A42-80A9AF890838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FD93B6C-565B-1334-2B59-3ADE0DBD2E86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971AFD-CBC1-9671-2316-57E8E94771BD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E2443F-4105-1AEC-5B56-5366D3381B6F}"/>
              </a:ext>
            </a:extLst>
          </p:cNvPr>
          <p:cNvSpPr/>
          <p:nvPr/>
        </p:nvSpPr>
        <p:spPr>
          <a:xfrm>
            <a:off x="10711126" y="2922931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ACA5F4-6B95-4286-D0E3-27D180BC1ABB}"/>
              </a:ext>
            </a:extLst>
          </p:cNvPr>
          <p:cNvSpPr/>
          <p:nvPr/>
        </p:nvSpPr>
        <p:spPr>
          <a:xfrm>
            <a:off x="10553983" y="3662983"/>
            <a:ext cx="596558" cy="528906"/>
          </a:xfrm>
          <a:prstGeom prst="rect">
            <a:avLst/>
          </a:prstGeom>
          <a:solidFill>
            <a:srgbClr val="D2E7C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18651877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3FAD6A-0C1A-F071-26C6-6C97D8BA7BDA}"/>
              </a:ext>
            </a:extLst>
          </p:cNvPr>
          <p:cNvSpPr/>
          <p:nvPr/>
        </p:nvSpPr>
        <p:spPr>
          <a:xfrm>
            <a:off x="8658040" y="3430345"/>
            <a:ext cx="596558" cy="24957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36DB8C-FBC8-B8EC-E79C-B18CE6F9193D}"/>
              </a:ext>
            </a:extLst>
          </p:cNvPr>
          <p:cNvSpPr/>
          <p:nvPr/>
        </p:nvSpPr>
        <p:spPr>
          <a:xfrm>
            <a:off x="9614445" y="3022313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4CC1E0-4F67-5FD4-0512-33A8A46E9925}"/>
              </a:ext>
            </a:extLst>
          </p:cNvPr>
          <p:cNvSpPr/>
          <p:nvPr/>
        </p:nvSpPr>
        <p:spPr>
          <a:xfrm>
            <a:off x="7886848" y="2625831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</p:spTree>
    <p:extLst>
      <p:ext uri="{BB962C8B-B14F-4D97-AF65-F5344CB8AC3E}">
        <p14:creationId xmlns:p14="http://schemas.microsoft.com/office/powerpoint/2010/main" val="4018567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C6EDF-EEBA-96D6-2DEB-787DE207B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4A6E4F-BFA4-AA6C-6FC1-EF8C01FDC5EB}"/>
              </a:ext>
            </a:extLst>
          </p:cNvPr>
          <p:cNvSpPr/>
          <p:nvPr/>
        </p:nvSpPr>
        <p:spPr>
          <a:xfrm>
            <a:off x="89687" y="110608"/>
            <a:ext cx="5025882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1864-1868 : Les Russes prennent Tachkent au Kokand ; Tachkent, capitale du Turkestan russe ; Le khanat de Boukhara doit céder Samarcande et la rive gauche du Syr-Daria et devient un protectorat russe</a:t>
            </a:r>
          </a:p>
          <a:p>
            <a:endParaRPr lang="fr-FR" sz="1700" dirty="0"/>
          </a:p>
          <a:p>
            <a:r>
              <a:rPr lang="fr-FR" sz="1700" dirty="0"/>
              <a:t>3) 1867 : Le </a:t>
            </a:r>
            <a:r>
              <a:rPr lang="fr-FR" sz="1700" dirty="0" err="1"/>
              <a:t>Manghit</a:t>
            </a:r>
            <a:r>
              <a:rPr lang="fr-FR" sz="1700" dirty="0"/>
              <a:t> </a:t>
            </a:r>
            <a:r>
              <a:rPr lang="fr-FR" sz="1700" u="sng" dirty="0"/>
              <a:t>Muzaffar bin </a:t>
            </a:r>
            <a:r>
              <a:rPr lang="fr-FR" sz="1700" u="sng" dirty="0" err="1"/>
              <a:t>Nasrullah</a:t>
            </a:r>
            <a:r>
              <a:rPr lang="fr-FR" sz="1700" dirty="0"/>
              <a:t> (1827)</a:t>
            </a:r>
          </a:p>
          <a:p>
            <a:r>
              <a:rPr lang="fr-FR" sz="1700" dirty="0"/>
              <a:t>Emir de Boukhara, déclare la </a:t>
            </a:r>
            <a:r>
              <a:rPr lang="fr-FR" sz="1700" i="1" dirty="0"/>
              <a:t>guerre sainte</a:t>
            </a:r>
            <a:r>
              <a:rPr lang="fr-FR" sz="1700" dirty="0"/>
              <a:t> aux Russes</a:t>
            </a:r>
            <a:endParaRPr lang="fr-FR" sz="1700" i="1" dirty="0"/>
          </a:p>
          <a:p>
            <a:r>
              <a:rPr lang="fr-FR" sz="1700" dirty="0"/>
              <a:t>Mais rapidement vaincu…</a:t>
            </a:r>
          </a:p>
          <a:p>
            <a:endParaRPr lang="fr-FR" sz="1700" dirty="0"/>
          </a:p>
          <a:p>
            <a:r>
              <a:rPr lang="fr-FR" sz="1700" dirty="0"/>
              <a:t>*1868 : Il doit signer un traité de capitulation</a:t>
            </a:r>
          </a:p>
          <a:p>
            <a:r>
              <a:rPr lang="fr-FR" sz="1700" dirty="0"/>
              <a:t>Avec </a:t>
            </a:r>
            <a:r>
              <a:rPr lang="fr-FR" sz="1700" u="sng" dirty="0"/>
              <a:t>Von Kaufmann</a:t>
            </a:r>
            <a:r>
              <a:rPr lang="fr-FR" sz="1700" dirty="0"/>
              <a:t> ; Trois clauses…</a:t>
            </a:r>
          </a:p>
          <a:p>
            <a:r>
              <a:rPr lang="fr-FR" sz="1700" dirty="0"/>
              <a:t>a) Abolition de l’esclavage</a:t>
            </a:r>
          </a:p>
          <a:p>
            <a:r>
              <a:rPr lang="fr-FR" sz="1700" dirty="0"/>
              <a:t>b) Ouverture de son pays aux marchands russes</a:t>
            </a:r>
          </a:p>
          <a:p>
            <a:r>
              <a:rPr lang="fr-FR" sz="1700" dirty="0"/>
              <a:t>c) Cession de Samarcande</a:t>
            </a:r>
          </a:p>
          <a:p>
            <a:r>
              <a:rPr lang="fr-FR" sz="1700" dirty="0"/>
              <a:t>Et de la rive gauche </a:t>
            </a:r>
            <a:r>
              <a:rPr lang="fr-FR" sz="1700" i="1" dirty="0" err="1"/>
              <a:t>boukhariote</a:t>
            </a:r>
            <a:r>
              <a:rPr lang="fr-FR" sz="1700" dirty="0"/>
              <a:t> du Syr-Daria</a:t>
            </a:r>
          </a:p>
          <a:p>
            <a:endParaRPr lang="fr-FR" sz="1700" dirty="0"/>
          </a:p>
          <a:p>
            <a:r>
              <a:rPr lang="fr-FR" sz="1700" dirty="0"/>
              <a:t>*Réduit et soumis…</a:t>
            </a:r>
          </a:p>
          <a:p>
            <a:r>
              <a:rPr lang="fr-FR" sz="1700" dirty="0"/>
              <a:t>Boukhara est devenu un protectorat russe</a:t>
            </a:r>
          </a:p>
          <a:p>
            <a:r>
              <a:rPr lang="fr-FR" sz="1700" dirty="0"/>
              <a:t>En contact direct avec l’Afghanistan</a:t>
            </a:r>
          </a:p>
          <a:p>
            <a:endParaRPr lang="fr-FR" sz="1700" dirty="0"/>
          </a:p>
          <a:p>
            <a:r>
              <a:rPr lang="fr-FR" sz="1700" dirty="0"/>
              <a:t>*Les Britanniques réagissent…</a:t>
            </a:r>
          </a:p>
        </p:txBody>
      </p:sp>
      <p:pic>
        <p:nvPicPr>
          <p:cNvPr id="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A690FD8B-44A1-C085-3E7E-A9DABB7D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C9454F50-8D14-20CA-E467-4FD977113104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496867" cy="114786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0E36DD2E-8231-069B-DE77-97F25DE18087}"/>
              </a:ext>
            </a:extLst>
          </p:cNvPr>
          <p:cNvCxnSpPr>
            <a:cxnSpLocks/>
          </p:cNvCxnSpPr>
          <p:nvPr/>
        </p:nvCxnSpPr>
        <p:spPr>
          <a:xfrm flipH="1">
            <a:off x="8527564" y="3865390"/>
            <a:ext cx="301987" cy="19927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620BA015-D16C-DAC7-02F9-3A753B045962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30824269-A006-E663-B3BA-EE08C282A289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989279F-F893-BA10-C72F-0ACACF37FD2F}"/>
              </a:ext>
            </a:extLst>
          </p:cNvPr>
          <p:cNvSpPr/>
          <p:nvPr/>
        </p:nvSpPr>
        <p:spPr>
          <a:xfrm rot="14157889">
            <a:off x="10189828" y="2610147"/>
            <a:ext cx="1339294" cy="254290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EBE6DE9-AB78-3C94-02F5-2FB0ED457864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D2E7C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F23AA69-0621-36F0-E519-14B73F385D0F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FFA36D2-4DD2-E88B-2C1F-945D28AB140A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30CB9BE-292B-529D-8EA2-560021A32505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21200AB-9E7D-EFD0-A6CB-9FC3C3DA28EE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0D0BA26-A36B-C8B1-4C3F-0F7577A7AD6C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92131C8-0A39-402F-2D61-49FF28386544}"/>
              </a:ext>
            </a:extLst>
          </p:cNvPr>
          <p:cNvSpPr/>
          <p:nvPr/>
        </p:nvSpPr>
        <p:spPr>
          <a:xfrm rot="18929189">
            <a:off x="8221571" y="3379154"/>
            <a:ext cx="723080" cy="9506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CDC20C3-E640-5121-3565-02F876CF6EAF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7FF83A9-DDD0-393E-2C31-A991C87F646C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28F92BD2-9C35-51C3-D119-FDAB3E7FB7C4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E2F7F1AF-9046-451E-D39F-F861B98EDD41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06D2323B-A36D-0525-919A-29CA7BF8ABAE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07EF9BB4-70DC-9FF4-0D36-18BFA491FF38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4BC75BD-FA3D-6E7A-3980-6D5418300AF3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90C1B4FA-2B8D-F009-6587-9813EEDE3035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FC489E6-61E7-D14B-8335-00A6D78D328F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C4331618-7443-F583-EF5C-7D0F882092D3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3E8D768-8CB1-FFA6-4B61-77C17D0FF2E4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386007C1-1DBB-443E-3118-F5B73079C5A4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665F950A-705F-9C18-408B-86032712D23C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E0821153-871D-8E50-5582-5C98F27E67B5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064C957E-88AC-1A80-A5F2-5B9E75564AE9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4D099658-56C4-729F-1A06-59ECAF3A5529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B9B946B0-3D65-7514-3D9F-AE17842B5E69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16C7EA41-5F6F-7B3B-93A6-DED8D94DC19F}"/>
              </a:ext>
            </a:extLst>
          </p:cNvPr>
          <p:cNvCxnSpPr>
            <a:cxnSpLocks/>
            <a:stCxn id="74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ACD3CD96-0470-C46B-3BB0-728AE81BAA99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E070C514-44A4-4ABF-446C-32743DA9AB18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12CE78BC-60AF-3DCD-C09C-40554BEC5E26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6E1B4571-4785-C2EF-B8B0-0069DC99CB9D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9CD507CC-58FF-5A4C-8CB2-4AB5CE9E9461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223CF62C-DF82-BF37-1D05-7AE48DB0D29D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17B7E1F2-CC9E-5257-C818-66B43ABB6416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70939DC8-7783-49E9-C839-81F15DD443DE}"/>
              </a:ext>
            </a:extLst>
          </p:cNvPr>
          <p:cNvCxnSpPr>
            <a:cxnSpLocks/>
          </p:cNvCxnSpPr>
          <p:nvPr/>
        </p:nvCxnSpPr>
        <p:spPr>
          <a:xfrm>
            <a:off x="7845000" y="2800850"/>
            <a:ext cx="242026" cy="13186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7EF7C8C6-F47F-E1AB-DB0B-D9B18BEE6AA8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A70E4877-79B9-FFFF-FEB7-41A5C66597E5}"/>
              </a:ext>
            </a:extLst>
          </p:cNvPr>
          <p:cNvSpPr/>
          <p:nvPr/>
        </p:nvSpPr>
        <p:spPr>
          <a:xfrm rot="17765305">
            <a:off x="7930729" y="2460435"/>
            <a:ext cx="346906" cy="101137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D93FC67B-2A9A-A514-65F3-63D7A5FC3280}"/>
              </a:ext>
            </a:extLst>
          </p:cNvPr>
          <p:cNvSpPr/>
          <p:nvPr/>
        </p:nvSpPr>
        <p:spPr>
          <a:xfrm rot="12239022" flipH="1">
            <a:off x="9579183" y="1798150"/>
            <a:ext cx="1106230" cy="20267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6C97EF0A-57B7-E24A-F56B-0F2AEF498597}"/>
              </a:ext>
            </a:extLst>
          </p:cNvPr>
          <p:cNvCxnSpPr>
            <a:cxnSpLocks/>
          </p:cNvCxnSpPr>
          <p:nvPr/>
        </p:nvCxnSpPr>
        <p:spPr>
          <a:xfrm flipH="1">
            <a:off x="9868929" y="1901632"/>
            <a:ext cx="251070" cy="952701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Ellipse 101">
            <a:extLst>
              <a:ext uri="{FF2B5EF4-FFF2-40B4-BE49-F238E27FC236}">
                <a16:creationId xmlns:a16="http://schemas.microsoft.com/office/drawing/2014/main" id="{8514BB3C-FFFF-6E71-3987-E20A4920036A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1B308FA8-59B6-ABE8-A97A-BC7F9E24CE6F}"/>
              </a:ext>
            </a:extLst>
          </p:cNvPr>
          <p:cNvCxnSpPr>
            <a:cxnSpLocks/>
            <a:endCxn id="102" idx="0"/>
          </p:cNvCxnSpPr>
          <p:nvPr/>
        </p:nvCxnSpPr>
        <p:spPr>
          <a:xfrm>
            <a:off x="9930755" y="3377427"/>
            <a:ext cx="214626" cy="21106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lipse 103">
            <a:extLst>
              <a:ext uri="{FF2B5EF4-FFF2-40B4-BE49-F238E27FC236}">
                <a16:creationId xmlns:a16="http://schemas.microsoft.com/office/drawing/2014/main" id="{40FFAF98-F5C1-D5A7-0B03-0455C8849DE9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20053FD6-5D2D-1FC7-FBD4-E45D6DD74756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Ellipse 105">
            <a:extLst>
              <a:ext uri="{FF2B5EF4-FFF2-40B4-BE49-F238E27FC236}">
                <a16:creationId xmlns:a16="http://schemas.microsoft.com/office/drawing/2014/main" id="{CD233BAD-AFA7-E149-B150-0C1EE9D27B43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2EF65C01-193B-1764-6068-ECC86711B5C0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0775ED5D-76DA-3667-1C98-128F64546CC7}"/>
              </a:ext>
            </a:extLst>
          </p:cNvPr>
          <p:cNvCxnSpPr>
            <a:cxnSpLocks/>
          </p:cNvCxnSpPr>
          <p:nvPr/>
        </p:nvCxnSpPr>
        <p:spPr>
          <a:xfrm>
            <a:off x="9938768" y="3047721"/>
            <a:ext cx="459936" cy="72713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Ellipse 109">
            <a:extLst>
              <a:ext uri="{FF2B5EF4-FFF2-40B4-BE49-F238E27FC236}">
                <a16:creationId xmlns:a16="http://schemas.microsoft.com/office/drawing/2014/main" id="{F2F9DE1F-01B1-2B4D-3B82-DC3607507D40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2CB7F474-75DE-72F4-DC97-977E4DDBC9BB}"/>
              </a:ext>
            </a:extLst>
          </p:cNvPr>
          <p:cNvSpPr/>
          <p:nvPr/>
        </p:nvSpPr>
        <p:spPr>
          <a:xfrm rot="15665492" flipH="1">
            <a:off x="10674869" y="2672059"/>
            <a:ext cx="300716" cy="83257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676C9B9E-2A38-57A1-076A-F755611DA23A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1FDFC7A-26D7-363F-8273-B47AE5A74979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E54DB0E-C696-D55B-2030-FF760B525028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3CA1E4E-70A8-59DD-049B-7DA03A779C86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01DBE84-B97C-318C-96A2-BB4B93E4EA62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42AEB1-CDB6-2B7B-AF53-E18E6AC29E12}"/>
              </a:ext>
            </a:extLst>
          </p:cNvPr>
          <p:cNvSpPr/>
          <p:nvPr/>
        </p:nvSpPr>
        <p:spPr>
          <a:xfrm>
            <a:off x="10711126" y="2922931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AD6E2F-8DB6-D069-0C68-09A4532B28DE}"/>
              </a:ext>
            </a:extLst>
          </p:cNvPr>
          <p:cNvSpPr/>
          <p:nvPr/>
        </p:nvSpPr>
        <p:spPr>
          <a:xfrm>
            <a:off x="10553983" y="3662983"/>
            <a:ext cx="596558" cy="528906"/>
          </a:xfrm>
          <a:prstGeom prst="rect">
            <a:avLst/>
          </a:prstGeom>
          <a:solidFill>
            <a:srgbClr val="D2E7C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18651877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EAB08E-4C91-CACB-3302-7F4CFBC45F58}"/>
              </a:ext>
            </a:extLst>
          </p:cNvPr>
          <p:cNvSpPr/>
          <p:nvPr/>
        </p:nvSpPr>
        <p:spPr>
          <a:xfrm>
            <a:off x="9614445" y="3022313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C87B40-47CB-0FD3-A7B6-F127405431EE}"/>
              </a:ext>
            </a:extLst>
          </p:cNvPr>
          <p:cNvSpPr/>
          <p:nvPr/>
        </p:nvSpPr>
        <p:spPr>
          <a:xfrm>
            <a:off x="8658040" y="3430345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1ADB15-9F29-55FF-91A3-97A6CE54D7B9}"/>
              </a:ext>
            </a:extLst>
          </p:cNvPr>
          <p:cNvSpPr/>
          <p:nvPr/>
        </p:nvSpPr>
        <p:spPr>
          <a:xfrm>
            <a:off x="7886848" y="2625831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CBB6A8-35B6-F6C4-D608-8CCA5C308131}"/>
              </a:ext>
            </a:extLst>
          </p:cNvPr>
          <p:cNvSpPr/>
          <p:nvPr/>
        </p:nvSpPr>
        <p:spPr>
          <a:xfrm>
            <a:off x="7805903" y="4220583"/>
            <a:ext cx="596558" cy="24957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1868</a:t>
            </a:r>
          </a:p>
        </p:txBody>
      </p:sp>
    </p:spTree>
    <p:extLst>
      <p:ext uri="{BB962C8B-B14F-4D97-AF65-F5344CB8AC3E}">
        <p14:creationId xmlns:p14="http://schemas.microsoft.com/office/powerpoint/2010/main" val="1038363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31DC3-CC25-BAB1-A924-D92B7F670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1E5978DC-B84C-C527-02DA-0884B37B4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03833C29-25A5-6D04-9DF6-EDEA33186F36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496867" cy="114786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D0CE518D-D678-06A7-2836-CC9B3EE8FDA1}"/>
              </a:ext>
            </a:extLst>
          </p:cNvPr>
          <p:cNvCxnSpPr>
            <a:cxnSpLocks/>
          </p:cNvCxnSpPr>
          <p:nvPr/>
        </p:nvCxnSpPr>
        <p:spPr>
          <a:xfrm flipH="1">
            <a:off x="8527564" y="3865390"/>
            <a:ext cx="301987" cy="19927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FE3A0CE-3349-B3D5-786E-04BE09F2E5EA}"/>
              </a:ext>
            </a:extLst>
          </p:cNvPr>
          <p:cNvSpPr/>
          <p:nvPr/>
        </p:nvSpPr>
        <p:spPr>
          <a:xfrm>
            <a:off x="89686" y="110193"/>
            <a:ext cx="5175668" cy="53091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1873-1875 : Après l’expédition contre Khiva, le khanat</a:t>
            </a:r>
          </a:p>
          <a:p>
            <a:r>
              <a:rPr lang="fr-FR" sz="1700" b="1" dirty="0"/>
              <a:t>doit céder la rive droite de l’Amou Daria et devient un protectorat russe ; Après une révolte, les Russes annexent le khanat de Kokand</a:t>
            </a:r>
          </a:p>
          <a:p>
            <a:endParaRPr lang="fr-FR" sz="1700" dirty="0"/>
          </a:p>
          <a:p>
            <a:r>
              <a:rPr lang="fr-FR" sz="1600" dirty="0"/>
              <a:t>4) 1873 : Traité GB-Russie…</a:t>
            </a:r>
          </a:p>
          <a:p>
            <a:r>
              <a:rPr lang="fr-FR" sz="1600" dirty="0"/>
              <a:t>*Les Britanniques obtiennent que l’Afghanistan reste </a:t>
            </a:r>
            <a:r>
              <a:rPr lang="fr-FR" sz="1600" i="1" dirty="0"/>
              <a:t>neutre</a:t>
            </a:r>
            <a:r>
              <a:rPr lang="fr-FR" sz="1600" dirty="0"/>
              <a:t> ; Et la frontière est fixée sur l’Amou Daria</a:t>
            </a:r>
          </a:p>
          <a:p>
            <a:r>
              <a:rPr lang="fr-FR" sz="1600" u="sng" dirty="0"/>
              <a:t>A suivre</a:t>
            </a:r>
            <a:r>
              <a:rPr lang="fr-FR" sz="1600" dirty="0"/>
              <a:t>… ; En revanche…</a:t>
            </a:r>
          </a:p>
          <a:p>
            <a:endParaRPr lang="fr-FR" sz="1600" dirty="0"/>
          </a:p>
          <a:p>
            <a:r>
              <a:rPr lang="fr-FR" sz="1600" dirty="0"/>
              <a:t>*Les Russes, qui pensent avoir les mains libres au Turkestan, Reprennent leurs offensives ; </a:t>
            </a:r>
            <a:r>
              <a:rPr lang="fr-FR" sz="1600" u="sng" dirty="0"/>
              <a:t>Deux directions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5) 1873 : A l’ouest…</a:t>
            </a:r>
          </a:p>
          <a:p>
            <a:r>
              <a:rPr lang="fr-FR" sz="1600" dirty="0"/>
              <a:t>A partir du port de Krasnovodsk, créé en 1869…</a:t>
            </a:r>
          </a:p>
          <a:p>
            <a:r>
              <a:rPr lang="fr-FR" sz="1400" dirty="0">
                <a:solidFill>
                  <a:srgbClr val="FF0000"/>
                </a:solidFill>
              </a:rPr>
              <a:t>NB : 1</a:t>
            </a:r>
            <a:r>
              <a:rPr lang="fr-FR" sz="1400" baseline="30000" dirty="0">
                <a:solidFill>
                  <a:srgbClr val="FF0000"/>
                </a:solidFill>
              </a:rPr>
              <a:t>er</a:t>
            </a:r>
            <a:r>
              <a:rPr lang="fr-FR" sz="1400" dirty="0">
                <a:solidFill>
                  <a:srgbClr val="FF0000"/>
                </a:solidFill>
              </a:rPr>
              <a:t> établissement éphémère lors de l’expédition de 1717</a:t>
            </a:r>
          </a:p>
          <a:p>
            <a:r>
              <a:rPr lang="fr-FR" sz="1600" dirty="0"/>
              <a:t>les Russes annexent</a:t>
            </a:r>
          </a:p>
          <a:p>
            <a:r>
              <a:rPr lang="fr-FR" sz="1600" dirty="0"/>
              <a:t>Toute la rive orientale de la mer Caspienne</a:t>
            </a:r>
          </a:p>
          <a:p>
            <a:r>
              <a:rPr lang="fr-FR" sz="1600" dirty="0"/>
              <a:t>Jusqu’à la frontière perse et la mer d’Aral</a:t>
            </a:r>
          </a:p>
          <a:p>
            <a:endParaRPr lang="fr-FR" sz="1600" dirty="0"/>
          </a:p>
          <a:p>
            <a:r>
              <a:rPr lang="fr-FR" sz="1600" dirty="0"/>
              <a:t>NB : Les Turkmènes se révoltent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16CB1D7-7519-705E-255A-CD188537A69B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407CC56-20DE-23D1-743F-A56D0B24C440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C553C58-0EC2-9419-0AFC-0E1C2074433D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6C42D5D2-0DAC-580E-28D3-D5C34FAD931C}"/>
              </a:ext>
            </a:extLst>
          </p:cNvPr>
          <p:cNvCxnSpPr>
            <a:cxnSpLocks/>
          </p:cNvCxnSpPr>
          <p:nvPr/>
        </p:nvCxnSpPr>
        <p:spPr>
          <a:xfrm flipH="1">
            <a:off x="9868929" y="1901632"/>
            <a:ext cx="251070" cy="952701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B71F303-2D7C-962A-4469-B069B476CC1F}"/>
              </a:ext>
            </a:extLst>
          </p:cNvPr>
          <p:cNvCxnSpPr>
            <a:cxnSpLocks/>
          </p:cNvCxnSpPr>
          <p:nvPr/>
        </p:nvCxnSpPr>
        <p:spPr>
          <a:xfrm>
            <a:off x="6368809" y="3873499"/>
            <a:ext cx="61599" cy="348432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1E4810EC-3034-C16F-35CE-DE0D097B0858}"/>
              </a:ext>
            </a:extLst>
          </p:cNvPr>
          <p:cNvSpPr/>
          <p:nvPr/>
        </p:nvSpPr>
        <p:spPr>
          <a:xfrm rot="14157889">
            <a:off x="10189828" y="2610147"/>
            <a:ext cx="1339294" cy="254290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8B08178-DF20-5DEA-7582-F0FD7676492C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D2E7C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38148B25-A545-2074-27BF-401C0D4A56F2}"/>
              </a:ext>
            </a:extLst>
          </p:cNvPr>
          <p:cNvCxnSpPr>
            <a:cxnSpLocks/>
          </p:cNvCxnSpPr>
          <p:nvPr/>
        </p:nvCxnSpPr>
        <p:spPr>
          <a:xfrm>
            <a:off x="9930755" y="3377427"/>
            <a:ext cx="214626" cy="21106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B8F0A58C-0505-AD6F-7906-D5C7FD39F908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0050287-4AD5-77B3-B250-A72850B11132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B3400A15-B4D6-E319-2A19-34601A8D8F7E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912D09F9-70C4-3CAC-F444-A6004A77E865}"/>
              </a:ext>
            </a:extLst>
          </p:cNvPr>
          <p:cNvSpPr/>
          <p:nvPr/>
        </p:nvSpPr>
        <p:spPr>
          <a:xfrm rot="20932284">
            <a:off x="6937777" y="2831827"/>
            <a:ext cx="1383560" cy="1091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ECB40EC1-FB1C-10D2-82FD-153DBC9F09F4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D03AFD1F-0D5B-EE1F-B437-BF64DC002F80}"/>
              </a:ext>
            </a:extLst>
          </p:cNvPr>
          <p:cNvSpPr/>
          <p:nvPr/>
        </p:nvSpPr>
        <p:spPr>
          <a:xfrm rot="17765305">
            <a:off x="7930729" y="2460435"/>
            <a:ext cx="346906" cy="101137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CC9599E5-DA19-BCD3-2509-1E0E3F12CDAD}"/>
              </a:ext>
            </a:extLst>
          </p:cNvPr>
          <p:cNvSpPr/>
          <p:nvPr/>
        </p:nvSpPr>
        <p:spPr>
          <a:xfrm rot="12239022" flipH="1">
            <a:off x="9579183" y="1798150"/>
            <a:ext cx="1106230" cy="20267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479DA96E-AC0D-A787-E58F-E37223C6639E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EE8A1F61-22B6-1648-7081-F81F5451006D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F178A561-E0D6-2B6F-EF1F-1D05D7448E8A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609DD434-832A-316F-34B2-679014AB8265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D8723C50-CC9E-FED5-5A1E-A71EBEFE6550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AB08AD2D-6F04-A606-D58B-A235B299A770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8B352739-37FF-92FE-CD62-64E09C5370D1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ED16F401-DA80-5A0B-50CE-BCC4EE1D6166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3C2D1C4F-C987-8794-9D83-7B48664BCEF6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3FCC21A1-B4C3-EE8D-B8F5-9CFFA41E256F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007AA7F9-0F57-FB72-2F8C-1734F419D91D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9B883B44-1375-9C47-7F41-9708EC19875E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5EC29EE1-F567-F7AE-AFAE-CEAE2C9F5423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A442B015-B3F8-0983-51DB-BDFF903185D1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F18A796E-A8EB-09F4-D615-381710D45365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Ellipse 95">
            <a:extLst>
              <a:ext uri="{FF2B5EF4-FFF2-40B4-BE49-F238E27FC236}">
                <a16:creationId xmlns:a16="http://schemas.microsoft.com/office/drawing/2014/main" id="{267EA603-9F2A-EFA4-455E-49FDDEFC9456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D5A29330-908D-2374-6718-7C762BFC42D2}"/>
              </a:ext>
            </a:extLst>
          </p:cNvPr>
          <p:cNvCxnSpPr>
            <a:cxnSpLocks/>
            <a:stCxn id="96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1979E4ED-4E32-84AA-0A3D-EDBFF057A95B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ECA8BAEC-BE52-4E29-DF04-2F41C234EB40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lipse 99">
            <a:extLst>
              <a:ext uri="{FF2B5EF4-FFF2-40B4-BE49-F238E27FC236}">
                <a16:creationId xmlns:a16="http://schemas.microsoft.com/office/drawing/2014/main" id="{1BAEC0FD-6DFB-A2BF-FA93-2DF20580BD21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D6799353-00F1-84C9-1D84-145AFB7C82C4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Ellipse 101">
            <a:extLst>
              <a:ext uri="{FF2B5EF4-FFF2-40B4-BE49-F238E27FC236}">
                <a16:creationId xmlns:a16="http://schemas.microsoft.com/office/drawing/2014/main" id="{9FFFC0E0-192F-933F-EBF9-2C1B5999CAFB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3FA21DBC-7688-5BD5-1D21-049B22894925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B8B7917A-4040-C06D-4222-2DC6E66AA55E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718D1982-FE5A-E862-DB91-8BF1815E25AD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6FBF1AEE-4A7E-999A-9613-154C2430FA50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7C2DA3A5-F7FA-9CBD-FE5C-AD04BBBE9787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03544930-15CA-EBE0-F1D1-838CCD9B5A38}"/>
              </a:ext>
            </a:extLst>
          </p:cNvPr>
          <p:cNvCxnSpPr>
            <a:cxnSpLocks/>
          </p:cNvCxnSpPr>
          <p:nvPr/>
        </p:nvCxnSpPr>
        <p:spPr>
          <a:xfrm>
            <a:off x="7845000" y="2800850"/>
            <a:ext cx="242026" cy="13186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108">
            <a:extLst>
              <a:ext uri="{FF2B5EF4-FFF2-40B4-BE49-F238E27FC236}">
                <a16:creationId xmlns:a16="http://schemas.microsoft.com/office/drawing/2014/main" id="{54B4CCD9-202E-EEBD-BDA2-8C48B1925260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E6D77325-6C8C-1BEC-6781-00BB39DCB710}"/>
              </a:ext>
            </a:extLst>
          </p:cNvPr>
          <p:cNvCxnSpPr>
            <a:cxnSpLocks/>
          </p:cNvCxnSpPr>
          <p:nvPr/>
        </p:nvCxnSpPr>
        <p:spPr>
          <a:xfrm>
            <a:off x="9938768" y="3047721"/>
            <a:ext cx="459936" cy="72713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46C46E22-4367-09BF-7A12-8F08AF4A1D48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8EE2917D-23D6-BE84-A382-180A29CB5469}"/>
              </a:ext>
            </a:extLst>
          </p:cNvPr>
          <p:cNvSpPr/>
          <p:nvPr/>
        </p:nvSpPr>
        <p:spPr>
          <a:xfrm rot="15665492" flipH="1">
            <a:off x="10674869" y="2672059"/>
            <a:ext cx="300716" cy="83257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4CB5D80B-BE1D-E678-91FB-6F6A6A945C12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AA41831B-20C2-2CE2-7AE9-7970DC04B7A5}"/>
              </a:ext>
            </a:extLst>
          </p:cNvPr>
          <p:cNvCxnSpPr>
            <a:cxnSpLocks/>
          </p:cNvCxnSpPr>
          <p:nvPr/>
        </p:nvCxnSpPr>
        <p:spPr>
          <a:xfrm flipV="1">
            <a:off x="6335711" y="3282288"/>
            <a:ext cx="797343" cy="495447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Ellipse 120">
            <a:extLst>
              <a:ext uri="{FF2B5EF4-FFF2-40B4-BE49-F238E27FC236}">
                <a16:creationId xmlns:a16="http://schemas.microsoft.com/office/drawing/2014/main" id="{31785C74-0188-9D2C-344E-8E14E321E004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C15FC739-62CF-244A-C5C8-B4E28194AE31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127DBF41-DB9A-6779-B9B3-E2F51D8ADC44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25944F52-90B4-02E8-9DC0-EBCA9F36F5B3}"/>
              </a:ext>
            </a:extLst>
          </p:cNvPr>
          <p:cNvSpPr/>
          <p:nvPr/>
        </p:nvSpPr>
        <p:spPr>
          <a:xfrm>
            <a:off x="6193081" y="3651216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E3F9A647-A1B3-C897-76BB-7C07D81D0BA9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72FB7DD-4479-3642-E89C-E579D989D802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ACAE9F0-3964-ADA7-C996-7962C1E372DA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FC29360-55D1-A00C-FF0A-00E5C0736448}"/>
              </a:ext>
            </a:extLst>
          </p:cNvPr>
          <p:cNvSpPr/>
          <p:nvPr/>
        </p:nvSpPr>
        <p:spPr>
          <a:xfrm rot="18929189">
            <a:off x="8221571" y="3379154"/>
            <a:ext cx="723080" cy="9506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798F919-0A22-2B3A-5788-E865283FA049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0F02444-410B-2BF4-DA8B-DAFA9B704996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B4697EC-D0FF-B070-074F-A657C01A928A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202F551-7FFD-DC01-CFA7-11BFE170C031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EA6420-8D88-992B-919F-A5BF010FE25A}"/>
              </a:ext>
            </a:extLst>
          </p:cNvPr>
          <p:cNvSpPr/>
          <p:nvPr/>
        </p:nvSpPr>
        <p:spPr>
          <a:xfrm>
            <a:off x="10711126" y="2922931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DC023D-C834-6B97-CE2B-7FD989EB2F27}"/>
              </a:ext>
            </a:extLst>
          </p:cNvPr>
          <p:cNvSpPr/>
          <p:nvPr/>
        </p:nvSpPr>
        <p:spPr>
          <a:xfrm>
            <a:off x="10553983" y="3662983"/>
            <a:ext cx="596558" cy="528906"/>
          </a:xfrm>
          <a:prstGeom prst="rect">
            <a:avLst/>
          </a:prstGeom>
          <a:solidFill>
            <a:srgbClr val="D2E7C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18651877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721EE5-D024-6E4A-66B8-A7FECE78A5CD}"/>
              </a:ext>
            </a:extLst>
          </p:cNvPr>
          <p:cNvSpPr/>
          <p:nvPr/>
        </p:nvSpPr>
        <p:spPr>
          <a:xfrm>
            <a:off x="9614445" y="3022313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3F7765-00EE-9935-5CCE-EEBD12A4556F}"/>
              </a:ext>
            </a:extLst>
          </p:cNvPr>
          <p:cNvSpPr/>
          <p:nvPr/>
        </p:nvSpPr>
        <p:spPr>
          <a:xfrm>
            <a:off x="7886848" y="2625831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538154-E49D-1F2E-5D77-7CD77879ED69}"/>
              </a:ext>
            </a:extLst>
          </p:cNvPr>
          <p:cNvSpPr/>
          <p:nvPr/>
        </p:nvSpPr>
        <p:spPr>
          <a:xfrm>
            <a:off x="8658040" y="3430345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291B6F-5C66-F11A-FDF5-35C6A6581998}"/>
              </a:ext>
            </a:extLst>
          </p:cNvPr>
          <p:cNvSpPr/>
          <p:nvPr/>
        </p:nvSpPr>
        <p:spPr>
          <a:xfrm>
            <a:off x="6209284" y="3929255"/>
            <a:ext cx="596558" cy="24957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DD1C20-B78D-2457-B505-55D8CF8B1CE1}"/>
              </a:ext>
            </a:extLst>
          </p:cNvPr>
          <p:cNvSpPr/>
          <p:nvPr/>
        </p:nvSpPr>
        <p:spPr>
          <a:xfrm>
            <a:off x="7805903" y="4220583"/>
            <a:ext cx="596558" cy="249579"/>
          </a:xfrm>
          <a:prstGeom prst="rect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1868</a:t>
            </a:r>
          </a:p>
        </p:txBody>
      </p:sp>
    </p:spTree>
    <p:extLst>
      <p:ext uri="{BB962C8B-B14F-4D97-AF65-F5344CB8AC3E}">
        <p14:creationId xmlns:p14="http://schemas.microsoft.com/office/powerpoint/2010/main" val="534230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18B80-DB25-5025-9B6F-8479E85EB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DA4927D-5BC8-9AC5-D24A-F2AC46AAB6E9}"/>
              </a:ext>
            </a:extLst>
          </p:cNvPr>
          <p:cNvSpPr/>
          <p:nvPr/>
        </p:nvSpPr>
        <p:spPr>
          <a:xfrm>
            <a:off x="71120" y="177479"/>
            <a:ext cx="4817858" cy="1475873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1843-1863 : En Afghanistan, après le départ des Britanniques, l’émir </a:t>
            </a:r>
            <a:r>
              <a:rPr lang="fr-FR" b="1" dirty="0" err="1"/>
              <a:t>Dost</a:t>
            </a:r>
            <a:r>
              <a:rPr lang="fr-FR" b="1" dirty="0"/>
              <a:t> Muhammad reconstitue l’Etat afghan</a:t>
            </a:r>
          </a:p>
          <a:p>
            <a:r>
              <a:rPr lang="fr-FR" b="1" dirty="0"/>
              <a:t>Dernière tentative persane sur Hérat et fixation de la frontière perso-afghane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73CDCCF8-0C51-D0AD-735A-202095229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F1EB5D5-735D-0F5F-8A23-6159B8D64FD6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106F295-1B28-1311-9BBC-3586AC27B008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6DA67FA-4DA3-587E-EEB1-CF0D0F19E90C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56B54CF-047D-B987-68D9-AC767C5E01F0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40F06ED-15D8-EA22-9CFC-43D28CA7C4B7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74529E3-78FD-8647-8BDF-6CBD498BE414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0D07142-6731-EE03-3A01-052C2E737B86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4DBB68E-2111-9CAF-B308-C9FC853D789D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5786E3F-3E65-8D7E-2237-F478CAEA3A4C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3E09318-9BD1-DBAD-B2F0-971A02A6E744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E5A516B-A065-B50F-11E4-A1331ACED4A9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DF27D58-BCBC-A91F-7B3A-988A4B0DA33C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6677A40-C42D-7802-D564-EF9010F8258C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39186F3-1272-1949-E509-F20D422E2C0E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D377081-90CD-7B61-F3C9-EEF9813A9A21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8233312-A54F-B8A8-EEF5-0BB85A2340D1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10F0460-E7D5-8F44-EE0F-8C7D8884988A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ED9EACA-6985-D3D4-9AFC-940FC75793EB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41B807EE-3E3B-FEC2-A0F5-24B70FE0FE08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90BFE971-43A6-988A-DF14-936AE511890D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F9E01E16-7017-3EE5-1081-3D44FCDD7934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B3D3D41E-14C2-69C1-13B4-9D93A3AA1C57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3F0D0965-EE57-CA67-C855-5A330F7261DB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E5F139F-FE54-6A21-1CD2-345C5B841F74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272F35B-7DA7-223C-EB61-1BB7A22E3C78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6953C47-59F9-0AA0-80A6-0E5A2361072F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309CAE1B-725C-3088-21DB-70BA9FD73B9C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1137DAA2-A4B7-8E31-8F7A-70351FE058EC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4408C40A-DDB2-8B35-87DC-8DB64211877B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21037E60-D976-A0FC-73CB-A4B1CAFE6226}"/>
              </a:ext>
            </a:extLst>
          </p:cNvPr>
          <p:cNvCxnSpPr>
            <a:cxnSpLocks/>
            <a:endCxn id="61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525C7017-6E0F-B5D7-052A-37E2F8172970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EEBA6CE6-EC47-147D-985C-6B1998667059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07351C91-15DC-331D-88F0-C6A326CBF05D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0A62C788-9CB0-6146-7587-891620B5BD02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E0121A91-12C4-40D8-77A4-41A7422D5A1F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F6D41C6F-5723-8324-A88D-33FC6D4FCA04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43506AB-A403-42F9-23F4-7E37B95ED793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F6E0BD17-7BED-2B19-8B8F-E42490EC1E21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0499E37C-637E-3EA8-38D1-93FDA13316FC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1758093D-444E-C87A-ECCF-FE30F39DBDDD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D8FB5D43-5635-E80D-142C-418780C10187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4A00707B-E65A-14F7-BEFC-26C82916352D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2FC45D3-2F81-9AD9-A58E-D512C2A58453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AF07FF3-82FB-0C3F-19CD-AB292D198CFA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156A3C68-C5D5-E3DE-0B59-B22F04C4F73A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BB4394D-A50F-2882-8C33-3456BF4E5EE4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BD27536-B7F5-B849-D3A4-AF075B19C866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0079EA12-B344-18A2-D190-65FA9DD3606C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BBB5C55C-2FDB-6FF0-3B0F-9CDD41E9B28C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55FC3D46-FE55-3915-94DF-F6A860FF5CC4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6F36299B-7354-B632-2DD9-6F36B8F0CCED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920D0380-BF34-33AC-93A6-2105176D2CFD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846E2E95-D291-6AEB-894C-0B100F83C4FC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C846AC60-94B1-5043-7C51-8A8BC353FBA0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29823973-2838-3312-33C6-F552C3D69DC0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1BC58803-7512-4EB0-D65B-D5B5CB038767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08CC446E-55A4-D63D-0EEB-D649C39AA1C9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684F0E8C-3B45-6B36-FF6C-9B9C81D09C54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C230195D-4866-F2F1-AA68-4DB7E6DC06CA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656DF9B3-7CDD-DF36-05CC-8FB5FEA01A1C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A8296C4A-FE8B-CB66-B4A9-831075381317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03D0B57D-01BD-A730-8BBA-856C17282F16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F1791AA1-2A4B-E4E2-5211-84A5A1F54A65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6BEB527F-FFA1-250B-2D00-434B37F37870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C56E60F7-21E1-BBA2-64E3-D0F316B9F614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74C7B4D7-637F-93BE-BDEA-191EA5443FC8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DA43C2F8-DB05-D5CE-EFCB-F9F385B08B13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AD57CF7E-EE95-2BFE-FF1E-A9A482B781C6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575B51DA-4702-BC0B-0F29-5D854827A903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401AB114-AD4C-856C-F969-162F024B634D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FD6153A-7D50-9BD2-CBF8-40E92E71317A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7D7C7E4-D1B9-28DA-317A-715E41D15BAB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A20E36B-A0D0-2420-4A66-8E3C5CE5632E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81DD7A0A-9762-99BF-8E64-55D9C232F51C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E78ADF6-CECE-17FC-7BCE-39A2796B1E1F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0B4AE92-A895-A4A8-BA24-EC9492B39F72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D5EE8D6-145D-E9E4-CE9A-1C2444D6698E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68D2BE5-6564-1EB0-5036-BF2BD8C3CBC1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90F814D-9CAD-A662-6AFB-328B97980081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0A8B7E6A-8078-4497-90DB-E0438B2DB2C6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45260FC9-493B-8D07-5359-CE2BEC9D948A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E4539843-962A-F61C-E0BD-9BBF9845763F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E001618C-E2BA-8259-4BBD-5BD057F7E53F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6A1D6131-5318-E2CE-60B6-F7464C9DE608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C9DEB650-CBA9-3486-37F6-F2FBC9CDD1A8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169CC7C-C061-4DE7-1838-29236100B7F4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D1BD2C3F-CB80-F13C-9C27-3620F56E3818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A5D88ED2-5D0C-209A-2A11-3392D7CC0BD5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35A93515-47A3-B281-7A21-4AC7A7D7B429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DE2F950D-C131-BF44-093A-FA4650A5275E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57E4DD2-10B4-1E01-999F-AE034213A43A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133D79CE-2738-7A80-3D74-9C7CAF1DC23A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09E6EA57-DB93-8115-379C-A2A139176C6A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9A89A28E-4313-C323-B8F9-86782C8F4E59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0629ABB9-9462-BDDA-B59E-3CAF601B6D89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348056B1-3123-9F87-2AD7-25FB240E1C99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3720EF36-3293-C2E0-DABB-6368478E432D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3955973E-FF70-087B-A2B1-0632E2F675A6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EF97FA8C-1DE2-0E1D-3400-812EFFCF3751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DEB302A1-A740-9BBD-9E2C-0853579E4816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D8C6105C-82EB-D8CC-FB23-8A445C7BDDC3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C1089A98-4617-387C-2EA0-FDBEDFD6B52D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AEBCB67C-C74E-0FEA-DBB5-000E8AAED553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FC85AA3B-CABD-D265-D8FF-4987B6EBFD34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C6CCF01A-D634-03B7-65BB-6BBFD77353C9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8E4B512E-53AB-FC11-8EF1-064A9C1297EC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4FECACE0-A638-8FBE-1EC1-C7AC61A72F9A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25FEC553-5919-1DB0-862C-C8C772EFBC5E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9BBB6E77-D330-EAAE-55C2-ECFA8E242AA8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29C1D756-E0F7-4DF7-9409-F2EC0653CDEA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E4B9BCB9-C4F2-A563-8FFE-F764632E337D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36803C08-716A-C4EF-B5B0-F7FA54C5C88D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1BEAFEC2-1363-B07F-DA82-CDBF445A973D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F8235164-106E-6992-0B97-C223AECC7BAF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160" name="Rectangle 1">
            <a:extLst>
              <a:ext uri="{FF2B5EF4-FFF2-40B4-BE49-F238E27FC236}">
                <a16:creationId xmlns:a16="http://schemas.microsoft.com/office/drawing/2014/main" id="{800FCB39-32F8-A7F8-1803-2BBA3FB763DB}"/>
              </a:ext>
            </a:extLst>
          </p:cNvPr>
          <p:cNvSpPr/>
          <p:nvPr/>
        </p:nvSpPr>
        <p:spPr>
          <a:xfrm>
            <a:off x="4996305" y="95898"/>
            <a:ext cx="689011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1853</a:t>
            </a:r>
            <a:endParaRPr lang="fr-FR" b="1" spc="-1" dirty="0">
              <a:latin typeface="Arial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090BA80B-83D9-A5B9-BB0C-BD066BE20AE1}"/>
              </a:ext>
            </a:extLst>
          </p:cNvPr>
          <p:cNvSpPr/>
          <p:nvPr/>
        </p:nvSpPr>
        <p:spPr>
          <a:xfrm>
            <a:off x="8985417" y="1823476"/>
            <a:ext cx="596543" cy="14033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AFA4F3F-DF05-3711-1FB6-2CFE616C0203}"/>
              </a:ext>
            </a:extLst>
          </p:cNvPr>
          <p:cNvSpPr/>
          <p:nvPr/>
        </p:nvSpPr>
        <p:spPr>
          <a:xfrm>
            <a:off x="9086888" y="199846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262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D1F40-7DEC-A17E-A6BE-5D9BE74D9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0EC2A2-B56C-34F5-9723-CCC62655A591}"/>
              </a:ext>
            </a:extLst>
          </p:cNvPr>
          <p:cNvSpPr/>
          <p:nvPr/>
        </p:nvSpPr>
        <p:spPr>
          <a:xfrm>
            <a:off x="89686" y="110193"/>
            <a:ext cx="5015827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1873-1875 : Après l’expédition contre Khiva, le khanat</a:t>
            </a:r>
          </a:p>
          <a:p>
            <a:r>
              <a:rPr lang="fr-FR" sz="1600" b="1" dirty="0"/>
              <a:t>doit céder la rive droite de l’Amou Daria et devient un protectorat russe ; Après une révolte, les Russes annexent le khanat de Kokand</a:t>
            </a:r>
          </a:p>
          <a:p>
            <a:endParaRPr lang="fr-FR" sz="1600" dirty="0"/>
          </a:p>
          <a:p>
            <a:r>
              <a:rPr lang="fr-FR" sz="1600" dirty="0"/>
              <a:t>6) 1873 : Conquête de Khiva dirigée par </a:t>
            </a:r>
            <a:r>
              <a:rPr lang="fr-FR" sz="1600" u="sng" dirty="0"/>
              <a:t>Mikhaïl Skobelev</a:t>
            </a:r>
          </a:p>
          <a:p>
            <a:r>
              <a:rPr lang="fr-FR" sz="1600" dirty="0"/>
              <a:t>Khiva est encerclée par trois armées russes </a:t>
            </a:r>
          </a:p>
          <a:p>
            <a:r>
              <a:rPr lang="fr-FR" sz="1600" dirty="0"/>
              <a:t>Et elle doit capituler…</a:t>
            </a:r>
          </a:p>
          <a:p>
            <a:endParaRPr lang="fr-FR" sz="1600" dirty="0"/>
          </a:p>
          <a:p>
            <a:r>
              <a:rPr lang="fr-FR" sz="1600" dirty="0"/>
              <a:t>*Traité de </a:t>
            </a:r>
            <a:r>
              <a:rPr lang="fr-FR" sz="1600" dirty="0" err="1"/>
              <a:t>Guendeman</a:t>
            </a:r>
            <a:r>
              <a:rPr lang="fr-FR" sz="1600" dirty="0"/>
              <a:t> entre le gouverneur </a:t>
            </a:r>
            <a:r>
              <a:rPr lang="fr-FR" sz="1600" u="sng" dirty="0"/>
              <a:t>Von Kaufmann</a:t>
            </a:r>
            <a:r>
              <a:rPr lang="fr-FR" sz="1600" dirty="0"/>
              <a:t>  Et le khan </a:t>
            </a:r>
            <a:r>
              <a:rPr lang="fr-FR" sz="1600" dirty="0" err="1"/>
              <a:t>Koungrate</a:t>
            </a:r>
            <a:r>
              <a:rPr lang="fr-FR" sz="1600" dirty="0"/>
              <a:t> </a:t>
            </a:r>
            <a:r>
              <a:rPr lang="fr-FR" sz="1600" u="sng" dirty="0"/>
              <a:t>Muhammad Rahim II</a:t>
            </a:r>
            <a:r>
              <a:rPr lang="fr-FR" sz="1600" dirty="0"/>
              <a:t> (1864-1910)</a:t>
            </a:r>
          </a:p>
          <a:p>
            <a:endParaRPr lang="fr-FR" sz="1600" dirty="0"/>
          </a:p>
          <a:p>
            <a:r>
              <a:rPr lang="fr-FR" sz="1600" dirty="0"/>
              <a:t>*Comme Boukhara en 1868…</a:t>
            </a:r>
          </a:p>
          <a:p>
            <a:r>
              <a:rPr lang="fr-FR" sz="1600" dirty="0"/>
              <a:t>Khiva doit céder à la Russie la rive droite de l’Amou Daria</a:t>
            </a:r>
          </a:p>
          <a:p>
            <a:r>
              <a:rPr lang="fr-FR" sz="1600" dirty="0"/>
              <a:t>NB : Tachkent reliée à la mer d’Aral</a:t>
            </a:r>
          </a:p>
          <a:p>
            <a:r>
              <a:rPr lang="fr-FR" sz="1600" dirty="0"/>
              <a:t>*Et ainsi réduit, Khiva devient un protectorat russe</a:t>
            </a:r>
          </a:p>
          <a:p>
            <a:endParaRPr lang="fr-FR" sz="1600" dirty="0"/>
          </a:p>
          <a:p>
            <a:r>
              <a:rPr lang="fr-FR" sz="1600" dirty="0"/>
              <a:t>*1873 : Boukhara et Khiva protectorats ; Reste Kokand…</a:t>
            </a:r>
          </a:p>
        </p:txBody>
      </p:sp>
      <p:pic>
        <p:nvPicPr>
          <p:cNvPr id="59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8E24733E-9E58-44E0-3CE0-79E2AB1DB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62592A85-C6D2-C4BD-5611-5825C3B8A495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496867" cy="114786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73B6DEF9-8A43-E460-6119-1A7A315EC299}"/>
              </a:ext>
            </a:extLst>
          </p:cNvPr>
          <p:cNvCxnSpPr>
            <a:cxnSpLocks/>
          </p:cNvCxnSpPr>
          <p:nvPr/>
        </p:nvCxnSpPr>
        <p:spPr>
          <a:xfrm flipH="1">
            <a:off x="8527564" y="3865390"/>
            <a:ext cx="301987" cy="19927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67F4FD9B-F6E9-6BBE-1D12-360EFAE23C87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0E90855-4CC9-A91A-4DDE-68B240DA3882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DDAA997E-36F3-8712-0765-A5D436573C02}"/>
              </a:ext>
            </a:extLst>
          </p:cNvPr>
          <p:cNvSpPr/>
          <p:nvPr/>
        </p:nvSpPr>
        <p:spPr>
          <a:xfrm rot="19067099">
            <a:off x="8681833" y="2814368"/>
            <a:ext cx="891360" cy="154877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9D3FEAB3-179D-D70E-5319-DA26710590BD}"/>
              </a:ext>
            </a:extLst>
          </p:cNvPr>
          <p:cNvCxnSpPr>
            <a:cxnSpLocks/>
          </p:cNvCxnSpPr>
          <p:nvPr/>
        </p:nvCxnSpPr>
        <p:spPr>
          <a:xfrm flipH="1">
            <a:off x="9868929" y="1901632"/>
            <a:ext cx="251070" cy="952701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F9DF067C-F0C9-3767-3550-7D221BD5A3E7}"/>
              </a:ext>
            </a:extLst>
          </p:cNvPr>
          <p:cNvSpPr/>
          <p:nvPr/>
        </p:nvSpPr>
        <p:spPr>
          <a:xfrm rot="14157889">
            <a:off x="10189828" y="2610147"/>
            <a:ext cx="1339294" cy="254290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56EB9F91-B71F-BE2A-1587-BFA86ED97FB3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D2E7C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9D6EB076-1992-C387-E4E5-08B29725798F}"/>
              </a:ext>
            </a:extLst>
          </p:cNvPr>
          <p:cNvCxnSpPr>
            <a:cxnSpLocks/>
          </p:cNvCxnSpPr>
          <p:nvPr/>
        </p:nvCxnSpPr>
        <p:spPr>
          <a:xfrm>
            <a:off x="9930755" y="3377427"/>
            <a:ext cx="214626" cy="21106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42CEAF97-0E8E-0609-4C58-B3C91D3253C1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6111458F-9670-3D96-060B-A969D6E1931A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A18234A3-CB03-B16C-D731-49B12F2CD041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8BF58221-D758-A7FE-DFB6-E54F4EAEC19C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E996C34A-7B3F-BA48-A879-078DE05F736C}"/>
              </a:ext>
            </a:extLst>
          </p:cNvPr>
          <p:cNvSpPr/>
          <p:nvPr/>
        </p:nvSpPr>
        <p:spPr>
          <a:xfrm rot="19437997">
            <a:off x="7781784" y="2565883"/>
            <a:ext cx="842066" cy="17876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C351B19E-F5DB-991A-7965-542EAD511942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BEF9A2D2-4C05-9710-05B2-9952FA152382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91D23882-847D-CFA1-E1DA-74C6A3C41025}"/>
              </a:ext>
            </a:extLst>
          </p:cNvPr>
          <p:cNvSpPr/>
          <p:nvPr/>
        </p:nvSpPr>
        <p:spPr>
          <a:xfrm rot="12239022" flipH="1">
            <a:off x="9579183" y="1798150"/>
            <a:ext cx="1106230" cy="20267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75D61299-9429-78B3-D69A-6FF44A2C7586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EBEE739D-0EF3-E3A7-CD21-19225364EACE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33CF22FC-0607-2AEF-A907-E294E96F0557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335D8346-D301-59C2-D8FF-D1FB6A4D9612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8EA4E74F-1F0C-0564-496B-2C21762D94A0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4DA19838-59C2-2C55-790C-5E8EB87DF70C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D8F8C223-ACB0-B8ED-8457-F86DB6B32A92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3EFC0455-EA8A-E190-F586-36C72B0E50D8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BC0E4F4E-E2D4-D349-57EA-1C4170DDE808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9B504EC5-97D8-E937-AD5C-8BFD715BDA60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D46D7873-5F13-CABB-EB27-F9AE273099AF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BB2AA125-81EE-12E7-F956-E8594C600881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3FF7415E-8AE4-D0A0-43BE-DE003F00AA49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6CB5F067-AACC-5EE1-6BCD-FD4B03A7F164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4749F598-EBBC-2B4F-B619-3A1F0252B5D5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Ellipse 117">
            <a:extLst>
              <a:ext uri="{FF2B5EF4-FFF2-40B4-BE49-F238E27FC236}">
                <a16:creationId xmlns:a16="http://schemas.microsoft.com/office/drawing/2014/main" id="{48307BD9-DCE7-EB67-0D08-7167C6461ED2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CEAAC291-3C03-E1FA-5075-7CC02E441CFC}"/>
              </a:ext>
            </a:extLst>
          </p:cNvPr>
          <p:cNvCxnSpPr>
            <a:cxnSpLocks/>
            <a:stCxn id="118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Ellipse 119">
            <a:extLst>
              <a:ext uri="{FF2B5EF4-FFF2-40B4-BE49-F238E27FC236}">
                <a16:creationId xmlns:a16="http://schemas.microsoft.com/office/drawing/2014/main" id="{F6573F87-B18B-6D92-C703-06804DE3DD47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47415F23-0BF9-D3F7-CD5A-CD58EE14E3B2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9DC47FF2-1FB9-14F0-0CFF-BC5B7D0226EE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8CC426CE-9594-FE6D-4AFF-BFF16EFC89FA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Ellipse 123">
            <a:extLst>
              <a:ext uri="{FF2B5EF4-FFF2-40B4-BE49-F238E27FC236}">
                <a16:creationId xmlns:a16="http://schemas.microsoft.com/office/drawing/2014/main" id="{2AA58A9E-2DFB-0BD1-200A-C44BDB44F816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BBF17EAB-13A3-C1E9-5A09-9488B902C011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8A2959F4-7DB3-E316-14D8-B9D3D7D19D4A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D2437291-FBED-4E8D-B4D1-0463E547280D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07B11875-0126-0227-D95A-9BC60BEA732F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42954B44-C635-3CDF-EC49-C3BAC29BD1D9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12258BB0-BC3E-C603-2615-274C68D84FB1}"/>
              </a:ext>
            </a:extLst>
          </p:cNvPr>
          <p:cNvCxnSpPr>
            <a:cxnSpLocks/>
            <a:endCxn id="91" idx="1"/>
          </p:cNvCxnSpPr>
          <p:nvPr/>
        </p:nvCxnSpPr>
        <p:spPr>
          <a:xfrm>
            <a:off x="7398867" y="3280026"/>
            <a:ext cx="94281" cy="314271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08260A94-3CFE-F266-C379-D065624BA0B9}"/>
              </a:ext>
            </a:extLst>
          </p:cNvPr>
          <p:cNvCxnSpPr>
            <a:cxnSpLocks/>
          </p:cNvCxnSpPr>
          <p:nvPr/>
        </p:nvCxnSpPr>
        <p:spPr>
          <a:xfrm flipH="1">
            <a:off x="7398867" y="2726363"/>
            <a:ext cx="358698" cy="553663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Ellipse 138">
            <a:extLst>
              <a:ext uri="{FF2B5EF4-FFF2-40B4-BE49-F238E27FC236}">
                <a16:creationId xmlns:a16="http://schemas.microsoft.com/office/drawing/2014/main" id="{4657A385-38F9-5924-20DF-059BF1BBBD6B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47470A6D-1675-721E-859A-7CDBB1B08F6E}"/>
              </a:ext>
            </a:extLst>
          </p:cNvPr>
          <p:cNvCxnSpPr>
            <a:cxnSpLocks/>
            <a:endCxn id="91" idx="6"/>
          </p:cNvCxnSpPr>
          <p:nvPr/>
        </p:nvCxnSpPr>
        <p:spPr>
          <a:xfrm flipH="1" flipV="1">
            <a:off x="7736633" y="3683760"/>
            <a:ext cx="1067309" cy="8287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Ellipse 143">
            <a:extLst>
              <a:ext uri="{FF2B5EF4-FFF2-40B4-BE49-F238E27FC236}">
                <a16:creationId xmlns:a16="http://schemas.microsoft.com/office/drawing/2014/main" id="{3450EF51-AAC0-5FFD-916C-4E024514195E}"/>
              </a:ext>
            </a:extLst>
          </p:cNvPr>
          <p:cNvSpPr/>
          <p:nvPr/>
        </p:nvSpPr>
        <p:spPr>
          <a:xfrm rot="19451265">
            <a:off x="7292855" y="3208013"/>
            <a:ext cx="437439" cy="843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229A96C5-9489-A22D-A6A2-B09E3353DCE9}"/>
              </a:ext>
            </a:extLst>
          </p:cNvPr>
          <p:cNvCxnSpPr>
            <a:cxnSpLocks/>
          </p:cNvCxnSpPr>
          <p:nvPr/>
        </p:nvCxnSpPr>
        <p:spPr>
          <a:xfrm flipV="1">
            <a:off x="6456244" y="3724525"/>
            <a:ext cx="1030058" cy="74487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8F227DC9-87D0-09C6-3503-11A37B1ABB75}"/>
              </a:ext>
            </a:extLst>
          </p:cNvPr>
          <p:cNvCxnSpPr>
            <a:cxnSpLocks/>
          </p:cNvCxnSpPr>
          <p:nvPr/>
        </p:nvCxnSpPr>
        <p:spPr>
          <a:xfrm>
            <a:off x="9938768" y="3047721"/>
            <a:ext cx="459936" cy="72713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Ellipse 148">
            <a:extLst>
              <a:ext uri="{FF2B5EF4-FFF2-40B4-BE49-F238E27FC236}">
                <a16:creationId xmlns:a16="http://schemas.microsoft.com/office/drawing/2014/main" id="{2769A371-72CC-ADF2-B68B-E76CB965FE6D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60FDB747-BD24-1389-AFE7-C6514EAB6F7B}"/>
              </a:ext>
            </a:extLst>
          </p:cNvPr>
          <p:cNvSpPr/>
          <p:nvPr/>
        </p:nvSpPr>
        <p:spPr>
          <a:xfrm rot="15665492" flipH="1">
            <a:off x="10674869" y="2672059"/>
            <a:ext cx="300716" cy="83257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B0BE5FC9-09AD-778F-1C1F-B7C8A1A5D624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10EDDA94-9138-8148-8F77-9DAFEE70D82B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58" name="Connecteur droit avec flèche 157">
            <a:extLst>
              <a:ext uri="{FF2B5EF4-FFF2-40B4-BE49-F238E27FC236}">
                <a16:creationId xmlns:a16="http://schemas.microsoft.com/office/drawing/2014/main" id="{22F9EE70-6F33-DE2A-4F45-526E027A7C61}"/>
              </a:ext>
            </a:extLst>
          </p:cNvPr>
          <p:cNvCxnSpPr>
            <a:cxnSpLocks/>
          </p:cNvCxnSpPr>
          <p:nvPr/>
        </p:nvCxnSpPr>
        <p:spPr>
          <a:xfrm>
            <a:off x="6368809" y="3873499"/>
            <a:ext cx="61599" cy="348432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E6047EBB-5626-6207-64C8-09DA8F246FF3}"/>
              </a:ext>
            </a:extLst>
          </p:cNvPr>
          <p:cNvCxnSpPr>
            <a:cxnSpLocks/>
          </p:cNvCxnSpPr>
          <p:nvPr/>
        </p:nvCxnSpPr>
        <p:spPr>
          <a:xfrm flipV="1">
            <a:off x="6335711" y="3282288"/>
            <a:ext cx="797343" cy="495447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Ellipse 159">
            <a:extLst>
              <a:ext uri="{FF2B5EF4-FFF2-40B4-BE49-F238E27FC236}">
                <a16:creationId xmlns:a16="http://schemas.microsoft.com/office/drawing/2014/main" id="{2B4A7973-88F1-47DD-892F-A8C2A9A4B7B6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91340DF2-41EF-9A21-A9E0-2E55021ECBBB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2F08F8FD-07E1-778A-E525-6E73F53AC79B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F4DC5384-3392-A2B1-FEC2-EBB1F5F03D2B}"/>
              </a:ext>
            </a:extLst>
          </p:cNvPr>
          <p:cNvSpPr/>
          <p:nvPr/>
        </p:nvSpPr>
        <p:spPr>
          <a:xfrm>
            <a:off x="6193081" y="3651216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0E668066-E66E-5FAB-2C94-96F5645AE8C1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14A9831-C2DE-29A5-BE60-11DF388E26A5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7E13A8D-DA70-937C-F5C7-0A92A19CAF61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2F52EAE-A7E4-E6FE-40A1-6A5774E0EF09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6376FA-6946-5828-F7DD-8D7B760E6281}"/>
              </a:ext>
            </a:extLst>
          </p:cNvPr>
          <p:cNvSpPr/>
          <p:nvPr/>
        </p:nvSpPr>
        <p:spPr>
          <a:xfrm>
            <a:off x="10711126" y="2922931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415DE4-137C-85A7-471F-9F433E85CA09}"/>
              </a:ext>
            </a:extLst>
          </p:cNvPr>
          <p:cNvSpPr/>
          <p:nvPr/>
        </p:nvSpPr>
        <p:spPr>
          <a:xfrm>
            <a:off x="10553983" y="3662983"/>
            <a:ext cx="596558" cy="528906"/>
          </a:xfrm>
          <a:prstGeom prst="rect">
            <a:avLst/>
          </a:prstGeom>
          <a:solidFill>
            <a:srgbClr val="D2E7C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18651877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EB746C-5036-825B-EEAB-BBE30D16D7E0}"/>
              </a:ext>
            </a:extLst>
          </p:cNvPr>
          <p:cNvSpPr/>
          <p:nvPr/>
        </p:nvSpPr>
        <p:spPr>
          <a:xfrm>
            <a:off x="9614445" y="3022313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F4A34-7D68-8269-0AB4-6E03A6903300}"/>
              </a:ext>
            </a:extLst>
          </p:cNvPr>
          <p:cNvSpPr/>
          <p:nvPr/>
        </p:nvSpPr>
        <p:spPr>
          <a:xfrm>
            <a:off x="8658040" y="3430345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E5023C-E639-0ED1-2086-F253D09F529A}"/>
              </a:ext>
            </a:extLst>
          </p:cNvPr>
          <p:cNvSpPr/>
          <p:nvPr/>
        </p:nvSpPr>
        <p:spPr>
          <a:xfrm>
            <a:off x="6209284" y="3929255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D1171D-46C2-D248-B535-0E0DD2A048AE}"/>
              </a:ext>
            </a:extLst>
          </p:cNvPr>
          <p:cNvSpPr/>
          <p:nvPr/>
        </p:nvSpPr>
        <p:spPr>
          <a:xfrm>
            <a:off x="7387702" y="3777735"/>
            <a:ext cx="596558" cy="24957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3A04DB-877E-5AA9-1AFA-F6003596D094}"/>
              </a:ext>
            </a:extLst>
          </p:cNvPr>
          <p:cNvSpPr/>
          <p:nvPr/>
        </p:nvSpPr>
        <p:spPr>
          <a:xfrm>
            <a:off x="7805903" y="4220583"/>
            <a:ext cx="596558" cy="249579"/>
          </a:xfrm>
          <a:prstGeom prst="rect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1868</a:t>
            </a:r>
          </a:p>
        </p:txBody>
      </p:sp>
    </p:spTree>
    <p:extLst>
      <p:ext uri="{BB962C8B-B14F-4D97-AF65-F5344CB8AC3E}">
        <p14:creationId xmlns:p14="http://schemas.microsoft.com/office/powerpoint/2010/main" val="662181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F23B7-1436-3AB6-AE09-117ED1DB9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56499E-F5A6-CD6B-9BF2-9A658C715227}"/>
              </a:ext>
            </a:extLst>
          </p:cNvPr>
          <p:cNvSpPr/>
          <p:nvPr/>
        </p:nvSpPr>
        <p:spPr>
          <a:xfrm>
            <a:off x="89686" y="110193"/>
            <a:ext cx="5093071" cy="3539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1873-1875 : Après l’expédition contre Khiva, le khanat</a:t>
            </a:r>
          </a:p>
          <a:p>
            <a:r>
              <a:rPr lang="fr-FR" sz="1600" b="1" dirty="0"/>
              <a:t>doit céder la rive droite de l’Amou Daria et devient un protectorat russe ; Après une révolte, les Russes annexent le khanat de Kokand</a:t>
            </a:r>
          </a:p>
          <a:p>
            <a:endParaRPr lang="fr-FR" sz="1600" dirty="0"/>
          </a:p>
          <a:p>
            <a:r>
              <a:rPr lang="fr-FR" sz="1600" dirty="0"/>
              <a:t>7) 1875 : Après une révolte </a:t>
            </a:r>
            <a:r>
              <a:rPr lang="fr-FR" sz="1600" dirty="0" err="1"/>
              <a:t>anti-russe</a:t>
            </a:r>
            <a:endParaRPr lang="fr-FR" sz="1600" dirty="0"/>
          </a:p>
          <a:p>
            <a:r>
              <a:rPr lang="fr-FR" sz="1600" dirty="0"/>
              <a:t>Dans le Fergana, haut-</a:t>
            </a:r>
            <a:r>
              <a:rPr lang="fr-FR" sz="1600" dirty="0" err="1"/>
              <a:t>Syr</a:t>
            </a:r>
            <a:r>
              <a:rPr lang="fr-FR" sz="1600" dirty="0"/>
              <a:t> Daria</a:t>
            </a:r>
          </a:p>
          <a:p>
            <a:r>
              <a:rPr lang="fr-FR" sz="1600" dirty="0"/>
              <a:t>Le khanat de Kokand est envahi et annexé</a:t>
            </a:r>
          </a:p>
          <a:p>
            <a:r>
              <a:rPr lang="fr-FR" sz="1600" dirty="0"/>
              <a:t>Et son khan </a:t>
            </a:r>
            <a:r>
              <a:rPr lang="fr-FR" sz="1600" u="sng" dirty="0" err="1"/>
              <a:t>Khudayar</a:t>
            </a:r>
            <a:r>
              <a:rPr lang="fr-FR" sz="1600" u="sng" dirty="0"/>
              <a:t> </a:t>
            </a:r>
            <a:r>
              <a:rPr lang="fr-FR" sz="1600" dirty="0"/>
              <a:t>est exilé ; Tandis que…</a:t>
            </a:r>
          </a:p>
          <a:p>
            <a:endParaRPr lang="fr-FR" sz="1600" dirty="0"/>
          </a:p>
          <a:p>
            <a:r>
              <a:rPr lang="fr-FR" sz="1600" dirty="0"/>
              <a:t>*1877 : Côté Turkestan chinois, retour des Chinois</a:t>
            </a:r>
          </a:p>
          <a:p>
            <a:r>
              <a:rPr lang="fr-FR" sz="1600" dirty="0"/>
              <a:t>Qui reconquièrent le Xinjiang</a:t>
            </a:r>
          </a:p>
          <a:p>
            <a:endParaRPr lang="fr-FR" sz="1600" dirty="0"/>
          </a:p>
          <a:p>
            <a:r>
              <a:rPr lang="fr-FR" sz="1600" dirty="0"/>
              <a:t>*Bilan…</a:t>
            </a:r>
          </a:p>
        </p:txBody>
      </p:sp>
      <p:pic>
        <p:nvPicPr>
          <p:cNvPr id="59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8BBBD27F-718A-51B9-D28E-A4713DA28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E84CBE79-2845-204B-0808-0C55A5A4A0E5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496867" cy="114786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95B602A5-8EA4-8B54-2A2E-8296ABD84675}"/>
              </a:ext>
            </a:extLst>
          </p:cNvPr>
          <p:cNvCxnSpPr>
            <a:cxnSpLocks/>
          </p:cNvCxnSpPr>
          <p:nvPr/>
        </p:nvCxnSpPr>
        <p:spPr>
          <a:xfrm flipH="1">
            <a:off x="9868929" y="1901632"/>
            <a:ext cx="251070" cy="952701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60CBDD97-9AD5-D058-F08D-682CACF35FE4}"/>
              </a:ext>
            </a:extLst>
          </p:cNvPr>
          <p:cNvSpPr/>
          <p:nvPr/>
        </p:nvSpPr>
        <p:spPr>
          <a:xfrm rot="14157889">
            <a:off x="10189828" y="2610147"/>
            <a:ext cx="1339294" cy="254290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9E720971-EF44-C03D-002A-44E41B1C740A}"/>
              </a:ext>
            </a:extLst>
          </p:cNvPr>
          <p:cNvCxnSpPr>
            <a:cxnSpLocks/>
          </p:cNvCxnSpPr>
          <p:nvPr/>
        </p:nvCxnSpPr>
        <p:spPr>
          <a:xfrm>
            <a:off x="9930755" y="3377427"/>
            <a:ext cx="214626" cy="21106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5C0347D0-D442-FA58-C3A5-3587A39751F5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690CCCA1-666E-CD22-002B-C9013246552E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618081A3-307C-4201-28AC-2A3B226C7A67}"/>
              </a:ext>
            </a:extLst>
          </p:cNvPr>
          <p:cNvSpPr/>
          <p:nvPr/>
        </p:nvSpPr>
        <p:spPr>
          <a:xfrm rot="12239022" flipH="1">
            <a:off x="9579183" y="1798150"/>
            <a:ext cx="1106230" cy="202675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3586D0C4-3312-8027-8860-4E2180BE4837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710CD1B3-B651-7067-718D-8BFDEB99560D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8295CCCE-3C5B-9420-3962-C2787B758232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38AF99AA-4B21-084B-7D34-27F36AD60760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A13B5DAE-202C-957B-2A31-901E55A02287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2D41675C-01F2-A638-F40A-A10B88CCF5A8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FD1025D3-0F0D-4013-88DF-CD732ACF566C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E4E67FFB-133C-2163-1D38-975C55DAB5C1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B0BFCBD6-7D9F-F8F1-9A1D-F560C561BC0D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E76831B2-063F-2C6E-BB70-CBF164C7C8E2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CA910EE7-EA8B-611D-3B32-484BDD274FA4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41B752D5-DA5F-FEA3-1238-B7C2EEC968CD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1C6746E4-8087-0A48-78B0-4D9B7C2E1755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36BF0E37-EEF7-D9ED-D6DD-AF678E161202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A954C39D-A8AA-43F0-DDD2-C1A2B317466B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Ellipse 117">
            <a:extLst>
              <a:ext uri="{FF2B5EF4-FFF2-40B4-BE49-F238E27FC236}">
                <a16:creationId xmlns:a16="http://schemas.microsoft.com/office/drawing/2014/main" id="{691F13CA-2817-A992-34DA-799DFA0B16A0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7249B9AA-14F0-E861-9B22-1A960E34D129}"/>
              </a:ext>
            </a:extLst>
          </p:cNvPr>
          <p:cNvCxnSpPr>
            <a:cxnSpLocks/>
            <a:stCxn id="118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Ellipse 119">
            <a:extLst>
              <a:ext uri="{FF2B5EF4-FFF2-40B4-BE49-F238E27FC236}">
                <a16:creationId xmlns:a16="http://schemas.microsoft.com/office/drawing/2014/main" id="{90967B85-4A58-7E6B-AC2D-116664B4FD93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085AE868-C6A1-A479-8A7F-31588E63728A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9652BE75-2AF1-6BA9-723F-6A84B233F9E1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9143F207-8E2D-A4AD-89BD-17D1E377151E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Ellipse 123">
            <a:extLst>
              <a:ext uri="{FF2B5EF4-FFF2-40B4-BE49-F238E27FC236}">
                <a16:creationId xmlns:a16="http://schemas.microsoft.com/office/drawing/2014/main" id="{754F5F69-67B3-1BCA-29B5-AAAC023C9229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65AB45A3-0FDE-04ED-DE48-A702B7CA48F5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4CD7DEE9-807F-1403-13C6-F0AD8303B04D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4BDDADEE-5E94-66D5-9AA3-8AD50EBC6B7B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27CA86A5-49AD-BFD4-11DF-BAC0A5E3CF8F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3EF26B0-70B0-1656-48F7-B1CDA171E4FE}"/>
              </a:ext>
            </a:extLst>
          </p:cNvPr>
          <p:cNvCxnSpPr>
            <a:cxnSpLocks/>
            <a:endCxn id="7" idx="6"/>
          </p:cNvCxnSpPr>
          <p:nvPr/>
        </p:nvCxnSpPr>
        <p:spPr>
          <a:xfrm flipH="1">
            <a:off x="10065150" y="3567249"/>
            <a:ext cx="1738628" cy="551913"/>
          </a:xfrm>
          <a:prstGeom prst="straightConnector1">
            <a:avLst/>
          </a:prstGeom>
          <a:ln w="762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4DC2BC00-3AAE-9C9A-0FA9-D420F0125CE5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4AAF328-BCFC-0810-4295-F1FDA4E116BB}"/>
              </a:ext>
            </a:extLst>
          </p:cNvPr>
          <p:cNvSpPr/>
          <p:nvPr/>
        </p:nvSpPr>
        <p:spPr>
          <a:xfrm>
            <a:off x="9424779" y="356163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E9F9FAE-DECD-19B4-6483-0101AB2AECD9}"/>
              </a:ext>
            </a:extLst>
          </p:cNvPr>
          <p:cNvSpPr/>
          <p:nvPr/>
        </p:nvSpPr>
        <p:spPr>
          <a:xfrm>
            <a:off x="3013999" y="1716197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D15C982-8F3A-1437-2279-2EF8B8E0BEA6}"/>
              </a:ext>
            </a:extLst>
          </p:cNvPr>
          <p:cNvSpPr/>
          <p:nvPr/>
        </p:nvSpPr>
        <p:spPr>
          <a:xfrm>
            <a:off x="11675051" y="3391340"/>
            <a:ext cx="327270" cy="33185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EB3E06B-C934-2884-6F01-6402D6164077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CFFC32A-E739-1420-626E-3C81A2A42861}"/>
              </a:ext>
            </a:extLst>
          </p:cNvPr>
          <p:cNvSpPr/>
          <p:nvPr/>
        </p:nvSpPr>
        <p:spPr>
          <a:xfrm rot="15665492" flipH="1">
            <a:off x="10674869" y="2672059"/>
            <a:ext cx="300716" cy="83257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244EBA8-BE4D-BE75-38E2-9B3651608F4D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3AC7598-08E0-50DA-9460-EA275C59123F}"/>
              </a:ext>
            </a:extLst>
          </p:cNvPr>
          <p:cNvCxnSpPr>
            <a:cxnSpLocks/>
          </p:cNvCxnSpPr>
          <p:nvPr/>
        </p:nvCxnSpPr>
        <p:spPr>
          <a:xfrm flipH="1">
            <a:off x="8527564" y="3865390"/>
            <a:ext cx="301987" cy="19927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A6C389E7-4263-D272-7578-BDF70DE728B2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37459C4-8C87-7A94-437B-44AF4590F556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BFD0617-34D0-03BE-6A04-B2B591066400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BE32CFE-0C87-67CF-D820-499CBE29C6A9}"/>
              </a:ext>
            </a:extLst>
          </p:cNvPr>
          <p:cNvSpPr/>
          <p:nvPr/>
        </p:nvSpPr>
        <p:spPr>
          <a:xfrm rot="17425513">
            <a:off x="8118765" y="2366463"/>
            <a:ext cx="1135379" cy="2185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BACDB22-8A76-FB8E-F4D9-DF0112CB76E8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A72E5AD-A0CC-089C-88FF-36ABCB739F7F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03E04FA-4F0F-9972-0C2B-C97A292445BF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C7D091A-90D4-3195-F512-6AF0E10AF8AA}"/>
              </a:ext>
            </a:extLst>
          </p:cNvPr>
          <p:cNvCxnSpPr>
            <a:cxnSpLocks/>
          </p:cNvCxnSpPr>
          <p:nvPr/>
        </p:nvCxnSpPr>
        <p:spPr>
          <a:xfrm>
            <a:off x="7398867" y="3280026"/>
            <a:ext cx="94281" cy="314271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CA337966-1302-A137-8906-B2A736014399}"/>
              </a:ext>
            </a:extLst>
          </p:cNvPr>
          <p:cNvCxnSpPr>
            <a:cxnSpLocks/>
          </p:cNvCxnSpPr>
          <p:nvPr/>
        </p:nvCxnSpPr>
        <p:spPr>
          <a:xfrm flipH="1">
            <a:off x="7398867" y="2726363"/>
            <a:ext cx="358698" cy="553663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7CD79011-A762-9CE2-F5B6-F5451D24F50B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AB51CE65-8596-6E1A-5C2C-8974BD4C238F}"/>
              </a:ext>
            </a:extLst>
          </p:cNvPr>
          <p:cNvCxnSpPr>
            <a:cxnSpLocks/>
          </p:cNvCxnSpPr>
          <p:nvPr/>
        </p:nvCxnSpPr>
        <p:spPr>
          <a:xfrm flipH="1" flipV="1">
            <a:off x="7736633" y="3683760"/>
            <a:ext cx="1067309" cy="8287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1DF562DF-FCB5-1CF9-4CA3-EC5D3CD9C9D0}"/>
              </a:ext>
            </a:extLst>
          </p:cNvPr>
          <p:cNvSpPr/>
          <p:nvPr/>
        </p:nvSpPr>
        <p:spPr>
          <a:xfrm rot="19451265">
            <a:off x="7292855" y="3208013"/>
            <a:ext cx="437439" cy="843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AA495CB5-A8E2-8A12-C00C-9F25DD209F6C}"/>
              </a:ext>
            </a:extLst>
          </p:cNvPr>
          <p:cNvCxnSpPr>
            <a:cxnSpLocks/>
          </p:cNvCxnSpPr>
          <p:nvPr/>
        </p:nvCxnSpPr>
        <p:spPr>
          <a:xfrm flipV="1">
            <a:off x="6456244" y="3724525"/>
            <a:ext cx="1030058" cy="74487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A3D9E48B-A5B3-C3EE-39BD-48808A7E1C3B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ED99F3FA-6421-0374-1F68-DEA305BA2D6E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55F84A63-01B3-D40B-761A-DEBA2769751F}"/>
              </a:ext>
            </a:extLst>
          </p:cNvPr>
          <p:cNvCxnSpPr>
            <a:cxnSpLocks/>
          </p:cNvCxnSpPr>
          <p:nvPr/>
        </p:nvCxnSpPr>
        <p:spPr>
          <a:xfrm>
            <a:off x="6368809" y="3873499"/>
            <a:ext cx="61599" cy="348432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30F32447-06D2-5811-CA79-71F3402E8A87}"/>
              </a:ext>
            </a:extLst>
          </p:cNvPr>
          <p:cNvCxnSpPr>
            <a:cxnSpLocks/>
          </p:cNvCxnSpPr>
          <p:nvPr/>
        </p:nvCxnSpPr>
        <p:spPr>
          <a:xfrm flipV="1">
            <a:off x="6335711" y="3282288"/>
            <a:ext cx="797343" cy="495447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1D9DA328-C825-2026-037C-466F60FAB926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2D3D42A-C993-4E92-7F06-C50AA9AC9B4E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842D917A-8EF5-C629-CE40-4FEA18160876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C42B151F-13D4-44BA-AFF7-F82B897EBFE2}"/>
              </a:ext>
            </a:extLst>
          </p:cNvPr>
          <p:cNvSpPr/>
          <p:nvPr/>
        </p:nvSpPr>
        <p:spPr>
          <a:xfrm>
            <a:off x="6193081" y="365121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E6F5096-960A-3A0F-4970-B8F3CF2528DB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0C857CE-D595-84D2-47F1-E9AC6CE4CB95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2F3BC40-E2AC-63E4-C908-19E6737BCDF5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D338DBA-548F-0398-A5EF-1A727C3261F7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F5839F-2CF4-46E9-F0CB-FF9753717499}"/>
              </a:ext>
            </a:extLst>
          </p:cNvPr>
          <p:cNvSpPr/>
          <p:nvPr/>
        </p:nvSpPr>
        <p:spPr>
          <a:xfrm>
            <a:off x="10711126" y="2922931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360F3C-7A5E-89CE-3393-F16E8235461C}"/>
              </a:ext>
            </a:extLst>
          </p:cNvPr>
          <p:cNvSpPr/>
          <p:nvPr/>
        </p:nvSpPr>
        <p:spPr>
          <a:xfrm>
            <a:off x="10594192" y="3765662"/>
            <a:ext cx="596558" cy="24957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5D9291-FA31-665D-B23D-42A0067FCBAC}"/>
              </a:ext>
            </a:extLst>
          </p:cNvPr>
          <p:cNvSpPr/>
          <p:nvPr/>
        </p:nvSpPr>
        <p:spPr>
          <a:xfrm>
            <a:off x="9614445" y="3022313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0CB7DC-89DE-099A-06D5-98C60B96D9FB}"/>
              </a:ext>
            </a:extLst>
          </p:cNvPr>
          <p:cNvSpPr/>
          <p:nvPr/>
        </p:nvSpPr>
        <p:spPr>
          <a:xfrm>
            <a:off x="8658040" y="3430345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535F49-7E4B-7EA1-8C7E-79A7E2946E5F}"/>
              </a:ext>
            </a:extLst>
          </p:cNvPr>
          <p:cNvSpPr/>
          <p:nvPr/>
        </p:nvSpPr>
        <p:spPr>
          <a:xfrm>
            <a:off x="6209284" y="3929255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F4772E-0478-72C9-D7B5-CFB7C60A3F25}"/>
              </a:ext>
            </a:extLst>
          </p:cNvPr>
          <p:cNvSpPr/>
          <p:nvPr/>
        </p:nvSpPr>
        <p:spPr>
          <a:xfrm>
            <a:off x="7387702" y="3777735"/>
            <a:ext cx="596558" cy="249579"/>
          </a:xfrm>
          <a:prstGeom prst="rect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72ECE9-F9A2-8DD0-B2DD-8F046DF783EA}"/>
              </a:ext>
            </a:extLst>
          </p:cNvPr>
          <p:cNvSpPr/>
          <p:nvPr/>
        </p:nvSpPr>
        <p:spPr>
          <a:xfrm>
            <a:off x="7805903" y="4220583"/>
            <a:ext cx="596558" cy="249579"/>
          </a:xfrm>
          <a:prstGeom prst="rect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5E861A-5388-7330-0B9B-9148800DA821}"/>
              </a:ext>
            </a:extLst>
          </p:cNvPr>
          <p:cNvSpPr/>
          <p:nvPr/>
        </p:nvSpPr>
        <p:spPr>
          <a:xfrm>
            <a:off x="9187487" y="3792922"/>
            <a:ext cx="596558" cy="24957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1875</a:t>
            </a:r>
          </a:p>
        </p:txBody>
      </p:sp>
    </p:spTree>
    <p:extLst>
      <p:ext uri="{BB962C8B-B14F-4D97-AF65-F5344CB8AC3E}">
        <p14:creationId xmlns:p14="http://schemas.microsoft.com/office/powerpoint/2010/main" val="3488488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2FAEA-817D-76A2-2B90-EF5DC8017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0234FA-C533-9A8D-01E6-6102CBE1A7A7}"/>
              </a:ext>
            </a:extLst>
          </p:cNvPr>
          <p:cNvSpPr/>
          <p:nvPr/>
        </p:nvSpPr>
        <p:spPr>
          <a:xfrm>
            <a:off x="89686" y="110193"/>
            <a:ext cx="5015827" cy="60016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*Bilan…</a:t>
            </a:r>
          </a:p>
          <a:p>
            <a:endParaRPr lang="fr-FR" sz="1600" dirty="0"/>
          </a:p>
          <a:p>
            <a:r>
              <a:rPr lang="fr-FR" sz="1600" dirty="0"/>
              <a:t>*1877 : Le partage du Turkestan, entre les deux empires russe et chinois, est achevé ; NB : Reste </a:t>
            </a:r>
            <a:r>
              <a:rPr lang="fr-FR" sz="1600" dirty="0" err="1"/>
              <a:t>Kuldja</a:t>
            </a:r>
            <a:r>
              <a:rPr lang="fr-FR" sz="1600" dirty="0"/>
              <a:t> et le Pamir</a:t>
            </a:r>
          </a:p>
          <a:p>
            <a:r>
              <a:rPr lang="fr-FR" sz="1600" dirty="0"/>
              <a:t>Quant aux Britanniques…</a:t>
            </a:r>
          </a:p>
          <a:p>
            <a:endParaRPr lang="fr-FR" sz="1600" dirty="0"/>
          </a:p>
          <a:p>
            <a:r>
              <a:rPr lang="fr-FR" sz="1600" dirty="0"/>
              <a:t>*1875 : Boukhara, Khiva et Kokand</a:t>
            </a:r>
          </a:p>
          <a:p>
            <a:r>
              <a:rPr lang="fr-FR" sz="1600" dirty="0"/>
              <a:t>Ont été soumis ou conquis par les Russes</a:t>
            </a:r>
          </a:p>
          <a:p>
            <a:endParaRPr lang="fr-FR" sz="1600" dirty="0"/>
          </a:p>
          <a:p>
            <a:r>
              <a:rPr lang="fr-FR" sz="1600" dirty="0"/>
              <a:t>*Cette avancée russe inquiète les Britanniques</a:t>
            </a:r>
          </a:p>
          <a:p>
            <a:r>
              <a:rPr lang="fr-FR" sz="1600" dirty="0"/>
              <a:t>Et elle va relancer à nouveau le Grand Jeu</a:t>
            </a:r>
          </a:p>
          <a:p>
            <a:r>
              <a:rPr lang="fr-FR" sz="1600" dirty="0"/>
              <a:t>Dans lequel l’Afghanistan va redevenir un enjeu majeur</a:t>
            </a:r>
          </a:p>
          <a:p>
            <a:r>
              <a:rPr lang="fr-FR" sz="1600" dirty="0"/>
              <a:t>NB : 1863 : Mort du réunificateur </a:t>
            </a:r>
            <a:r>
              <a:rPr lang="fr-FR" sz="1600" dirty="0" err="1"/>
              <a:t>Dost</a:t>
            </a:r>
            <a:r>
              <a:rPr lang="fr-FR" sz="1600" dirty="0"/>
              <a:t> Muhammad</a:t>
            </a:r>
          </a:p>
          <a:p>
            <a:r>
              <a:rPr lang="fr-FR" sz="1600" dirty="0"/>
              <a:t>*Avec à nouveau…</a:t>
            </a:r>
          </a:p>
          <a:p>
            <a:endParaRPr lang="fr-FR" sz="1600" dirty="0"/>
          </a:p>
          <a:p>
            <a:r>
              <a:rPr lang="fr-FR" sz="1600" dirty="0"/>
              <a:t>*1878-80 : Une nouvelle guerre </a:t>
            </a:r>
            <a:r>
              <a:rPr lang="fr-FR" sz="1600" dirty="0" err="1"/>
              <a:t>anglo</a:t>
            </a:r>
            <a:r>
              <a:rPr lang="fr-FR" sz="1600" dirty="0"/>
              <a:t>-afghane</a:t>
            </a:r>
          </a:p>
          <a:p>
            <a:r>
              <a:rPr lang="fr-FR" sz="1600" dirty="0"/>
              <a:t>Qui se terminera cette fois-ci par une victoire</a:t>
            </a:r>
          </a:p>
          <a:p>
            <a:r>
              <a:rPr lang="fr-FR" sz="1600" dirty="0"/>
              <a:t>Militaire et diplomatique des Britanniques ; Puis…</a:t>
            </a:r>
          </a:p>
          <a:p>
            <a:endParaRPr lang="fr-FR" sz="1600" dirty="0"/>
          </a:p>
          <a:p>
            <a:r>
              <a:rPr lang="fr-FR" sz="1600" dirty="0"/>
              <a:t>*1885 : Une crise anglo-russe aiguë</a:t>
            </a:r>
          </a:p>
          <a:p>
            <a:r>
              <a:rPr lang="fr-FR" sz="1600" dirty="0"/>
              <a:t>Avant que ne s’opère </a:t>
            </a:r>
            <a:r>
              <a:rPr lang="fr-FR" sz="1600" i="1" dirty="0"/>
              <a:t>la décrue</a:t>
            </a:r>
            <a:r>
              <a:rPr lang="fr-FR" sz="1600" dirty="0"/>
              <a:t> ; Donc…</a:t>
            </a:r>
          </a:p>
          <a:p>
            <a:endParaRPr lang="fr-FR" sz="1600" dirty="0"/>
          </a:p>
          <a:p>
            <a:r>
              <a:rPr lang="fr-FR" sz="1600" dirty="0"/>
              <a:t>*1873-85 : </a:t>
            </a:r>
            <a:r>
              <a:rPr lang="fr-FR" sz="1600" i="1" dirty="0"/>
              <a:t>Dernier round belliqueux</a:t>
            </a:r>
            <a:r>
              <a:rPr lang="fr-FR" sz="1600" dirty="0"/>
              <a:t> du Grand Jeu</a:t>
            </a:r>
          </a:p>
          <a:p>
            <a:r>
              <a:rPr lang="fr-FR" sz="1600" dirty="0"/>
              <a:t>Entre Britanniques et Russes ; Récit et retour en 1873…</a:t>
            </a:r>
          </a:p>
        </p:txBody>
      </p:sp>
      <p:pic>
        <p:nvPicPr>
          <p:cNvPr id="59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77959AB3-CFCB-E3BD-A8C4-B195E5BC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9949AB26-81F1-E529-86A7-612992F5C702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496867" cy="1147865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>
            <a:extLst>
              <a:ext uri="{FF2B5EF4-FFF2-40B4-BE49-F238E27FC236}">
                <a16:creationId xmlns:a16="http://schemas.microsoft.com/office/drawing/2014/main" id="{470622D4-5A3F-78A3-61BB-32B0EA2E91E1}"/>
              </a:ext>
            </a:extLst>
          </p:cNvPr>
          <p:cNvCxnSpPr>
            <a:cxnSpLocks/>
          </p:cNvCxnSpPr>
          <p:nvPr/>
        </p:nvCxnSpPr>
        <p:spPr>
          <a:xfrm flipH="1">
            <a:off x="8527564" y="3865390"/>
            <a:ext cx="301987" cy="19927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E3F4ACE8-B76F-BB30-3210-2CB0CC7B4253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F4B45CE8-6CA5-737F-BC9F-8C571F7A970A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0175EA4E-6460-2D68-E259-F311281EC311}"/>
              </a:ext>
            </a:extLst>
          </p:cNvPr>
          <p:cNvCxnSpPr>
            <a:cxnSpLocks/>
          </p:cNvCxnSpPr>
          <p:nvPr/>
        </p:nvCxnSpPr>
        <p:spPr>
          <a:xfrm flipH="1">
            <a:off x="9868929" y="1901632"/>
            <a:ext cx="251070" cy="952701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Ellipse 91">
            <a:extLst>
              <a:ext uri="{FF2B5EF4-FFF2-40B4-BE49-F238E27FC236}">
                <a16:creationId xmlns:a16="http://schemas.microsoft.com/office/drawing/2014/main" id="{B239E87A-BCAA-A9CE-CE7F-3347C4A4196F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8F849490-855C-226C-0089-40210CB5065C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82C35753-F803-6FC7-D2D4-4EC151371606}"/>
              </a:ext>
            </a:extLst>
          </p:cNvPr>
          <p:cNvSpPr/>
          <p:nvPr/>
        </p:nvSpPr>
        <p:spPr>
          <a:xfrm rot="17425513">
            <a:off x="8118765" y="2366463"/>
            <a:ext cx="1135379" cy="2185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9FECD03E-B44D-CE97-FBAA-3C54126FF44D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4A7D33E6-F90C-DF00-89AF-CCDFC13C3D6D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BD9C6627-43D9-EB68-2D65-1E776CF6F55E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A5B6C9FC-5B9B-3A19-948D-9B5026856A14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9250F374-AB44-33A7-E872-D3CE72FCB81A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3AE65F47-2C49-BA5E-077F-A6E8D9A4FED3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C8519D7C-1972-EEBE-AA26-B733540F6400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FC97FF2A-C37C-F678-6C61-B901ED5AB096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DAE0B07E-2B04-BC2F-589E-96EA2705DA2C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D3D10881-6E53-4F7E-6BB0-09B1948B5ED2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639808F9-AC2A-CC15-864B-A7913EF1AF6B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0AA3EFCC-C9B3-96EE-C89F-10D44A6ECF22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91FD74DE-BBA4-D064-D78F-15571FA428F4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6940459F-0FE7-B8E1-7C19-D5576867CE89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E4B21B32-33AB-A6B6-8A93-0622D18A7526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ABB2BD7C-0E60-DE53-3E6D-8FA0475FF079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Ellipse 117">
            <a:extLst>
              <a:ext uri="{FF2B5EF4-FFF2-40B4-BE49-F238E27FC236}">
                <a16:creationId xmlns:a16="http://schemas.microsoft.com/office/drawing/2014/main" id="{22A848D6-EE63-3E94-76BB-EEB7655080C1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0CFF23EC-EACE-D9E2-B9E3-4EBC6348F835}"/>
              </a:ext>
            </a:extLst>
          </p:cNvPr>
          <p:cNvCxnSpPr>
            <a:cxnSpLocks/>
            <a:stCxn id="118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Ellipse 119">
            <a:extLst>
              <a:ext uri="{FF2B5EF4-FFF2-40B4-BE49-F238E27FC236}">
                <a16:creationId xmlns:a16="http://schemas.microsoft.com/office/drawing/2014/main" id="{0D0B6742-6630-8C1D-8ED6-101F6752955E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358535B6-C306-61B1-D910-07BAD8DB42FF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Ellipse 121">
            <a:extLst>
              <a:ext uri="{FF2B5EF4-FFF2-40B4-BE49-F238E27FC236}">
                <a16:creationId xmlns:a16="http://schemas.microsoft.com/office/drawing/2014/main" id="{13C88F0E-642A-2C05-7FE3-3CE949F3DA44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6E396D0B-5C06-B7C8-213B-BB81C7A8ADDE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Ellipse 123">
            <a:extLst>
              <a:ext uri="{FF2B5EF4-FFF2-40B4-BE49-F238E27FC236}">
                <a16:creationId xmlns:a16="http://schemas.microsoft.com/office/drawing/2014/main" id="{CFB7C83F-AD06-3C90-2DB9-4E86609EFFC6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01DD0AB3-E282-8259-192B-6590F64DB28F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3ACBD7E4-B20A-D734-A1F4-E233A7A6B811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06C700AA-FBE7-C330-2190-9058E5D39234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8CE2C455-4D5B-CDC9-A5E5-A0FF206EEA78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18114B11-A6CD-7ED1-8187-28AAD3072150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EF15533B-E6AD-0432-0CD8-FF8FB605EB8F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826E9F90-A803-37B5-D90D-F6AF2A83340B}"/>
              </a:ext>
            </a:extLst>
          </p:cNvPr>
          <p:cNvSpPr/>
          <p:nvPr/>
        </p:nvSpPr>
        <p:spPr>
          <a:xfrm rot="19451265">
            <a:off x="7292855" y="3208013"/>
            <a:ext cx="437439" cy="843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8E020D9-B022-4CC4-F598-61CE2F337738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B67C427-98CC-098C-28E1-5BF901E641FC}"/>
              </a:ext>
            </a:extLst>
          </p:cNvPr>
          <p:cNvSpPr/>
          <p:nvPr/>
        </p:nvSpPr>
        <p:spPr>
          <a:xfrm rot="11903849">
            <a:off x="9518853" y="2183877"/>
            <a:ext cx="902333" cy="17931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BF22204-41E6-A79E-5EFF-6B209009252A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D48EE2D-1FB9-F000-9D32-4C9AB1817755}"/>
              </a:ext>
            </a:extLst>
          </p:cNvPr>
          <p:cNvCxnSpPr>
            <a:cxnSpLocks/>
          </p:cNvCxnSpPr>
          <p:nvPr/>
        </p:nvCxnSpPr>
        <p:spPr>
          <a:xfrm>
            <a:off x="9930755" y="3377427"/>
            <a:ext cx="214626" cy="21106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7F5BB437-C230-4F70-4FBB-6C18D1B9516D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757CD47-4885-AF80-F85A-8C990B2C82BC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A49EBD0-BB5E-7551-3171-E7CFB4D15CDD}"/>
              </a:ext>
            </a:extLst>
          </p:cNvPr>
          <p:cNvSpPr/>
          <p:nvPr/>
        </p:nvSpPr>
        <p:spPr>
          <a:xfrm>
            <a:off x="11675051" y="3391340"/>
            <a:ext cx="327270" cy="33185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3A4ED08-281A-EFC3-FC12-40F263EC14FA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D691D69-1B8D-665D-ED79-640A18EF9E1C}"/>
              </a:ext>
            </a:extLst>
          </p:cNvPr>
          <p:cNvSpPr/>
          <p:nvPr/>
        </p:nvSpPr>
        <p:spPr>
          <a:xfrm>
            <a:off x="9424779" y="35616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11DEC91-AD36-61AE-1081-8A573A88BE7F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6A91B87-BB8E-6748-9491-8BA79185A85D}"/>
              </a:ext>
            </a:extLst>
          </p:cNvPr>
          <p:cNvSpPr/>
          <p:nvPr/>
        </p:nvSpPr>
        <p:spPr>
          <a:xfrm rot="15665492" flipH="1">
            <a:off x="10674869" y="2672059"/>
            <a:ext cx="300716" cy="83257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95C3F71-147B-B85D-9FEE-DEE9698AE662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66E1A371-4CDA-5D06-6B79-F7982B18478E}"/>
              </a:ext>
            </a:extLst>
          </p:cNvPr>
          <p:cNvCxnSpPr>
            <a:cxnSpLocks/>
          </p:cNvCxnSpPr>
          <p:nvPr/>
        </p:nvCxnSpPr>
        <p:spPr>
          <a:xfrm>
            <a:off x="6368809" y="3873499"/>
            <a:ext cx="61599" cy="348432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AFC36A17-6F63-A892-DBC9-B1BB8688E4DC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2CFABFD-1945-C7F2-0946-566C5F33F16F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16BC4CC-7B2C-8F3F-40EE-88F6E4430388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FDAC0FD-9159-C80C-4195-74EEFBB56C9F}"/>
              </a:ext>
            </a:extLst>
          </p:cNvPr>
          <p:cNvSpPr/>
          <p:nvPr/>
        </p:nvSpPr>
        <p:spPr>
          <a:xfrm>
            <a:off x="6193081" y="365121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97C4FD31-CC12-7C4E-E42E-E091A35EE539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E993413-1FC7-59E4-2C9F-C5ED65E7C32B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4237C5C-4282-5D2C-B480-A365A47F1C0D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E212BE1-E0F4-6F05-56BD-A3374D8A0867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1ABB90-1D1C-DA74-62F8-9FB535AF4B05}"/>
              </a:ext>
            </a:extLst>
          </p:cNvPr>
          <p:cNvSpPr/>
          <p:nvPr/>
        </p:nvSpPr>
        <p:spPr>
          <a:xfrm>
            <a:off x="10711126" y="2922931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E186F0-5545-2282-DCC3-F26B70B75985}"/>
              </a:ext>
            </a:extLst>
          </p:cNvPr>
          <p:cNvSpPr/>
          <p:nvPr/>
        </p:nvSpPr>
        <p:spPr>
          <a:xfrm>
            <a:off x="9614445" y="3022313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0C1FF-DCA2-B7CC-72D0-9716F58D008B}"/>
              </a:ext>
            </a:extLst>
          </p:cNvPr>
          <p:cNvSpPr/>
          <p:nvPr/>
        </p:nvSpPr>
        <p:spPr>
          <a:xfrm>
            <a:off x="8658040" y="3430345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2FC00E-9D73-6D04-8FB6-28A20DAFEF42}"/>
              </a:ext>
            </a:extLst>
          </p:cNvPr>
          <p:cNvSpPr/>
          <p:nvPr/>
        </p:nvSpPr>
        <p:spPr>
          <a:xfrm>
            <a:off x="6209284" y="3929255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362105-55B2-86DB-A019-D3427C9A469A}"/>
              </a:ext>
            </a:extLst>
          </p:cNvPr>
          <p:cNvSpPr/>
          <p:nvPr/>
        </p:nvSpPr>
        <p:spPr>
          <a:xfrm>
            <a:off x="7387702" y="3777735"/>
            <a:ext cx="596558" cy="249579"/>
          </a:xfrm>
          <a:prstGeom prst="rect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E1759E-F853-ECFF-90AB-8D92E939A009}"/>
              </a:ext>
            </a:extLst>
          </p:cNvPr>
          <p:cNvSpPr/>
          <p:nvPr/>
        </p:nvSpPr>
        <p:spPr>
          <a:xfrm>
            <a:off x="7805903" y="4220583"/>
            <a:ext cx="596558" cy="249579"/>
          </a:xfrm>
          <a:prstGeom prst="rect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C402B5-1648-63BE-7852-0D2914E55C11}"/>
              </a:ext>
            </a:extLst>
          </p:cNvPr>
          <p:cNvSpPr/>
          <p:nvPr/>
        </p:nvSpPr>
        <p:spPr>
          <a:xfrm>
            <a:off x="9187487" y="3792922"/>
            <a:ext cx="596558" cy="24957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AB6F1BB-A8E0-54D9-DA82-DAFA46C84C34}"/>
              </a:ext>
            </a:extLst>
          </p:cNvPr>
          <p:cNvSpPr/>
          <p:nvPr/>
        </p:nvSpPr>
        <p:spPr>
          <a:xfrm>
            <a:off x="9321562" y="429046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718C72F-39D6-1974-269C-A2A4A460C9B3}"/>
              </a:ext>
            </a:extLst>
          </p:cNvPr>
          <p:cNvSpPr/>
          <p:nvPr/>
        </p:nvSpPr>
        <p:spPr>
          <a:xfrm>
            <a:off x="4272646" y="116384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B3E98D5-A3B7-ABB9-1018-5CCD3BD8385A}"/>
              </a:ext>
            </a:extLst>
          </p:cNvPr>
          <p:cNvSpPr/>
          <p:nvPr/>
        </p:nvSpPr>
        <p:spPr>
          <a:xfrm>
            <a:off x="4547022" y="116384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711908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075EC-9665-A27D-A099-5B96E37E3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57B2810-4268-88F6-E557-E1ABCD35E9DF}"/>
              </a:ext>
            </a:extLst>
          </p:cNvPr>
          <p:cNvSpPr/>
          <p:nvPr/>
        </p:nvSpPr>
        <p:spPr>
          <a:xfrm>
            <a:off x="71120" y="177479"/>
            <a:ext cx="4817858" cy="921876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1873-1885 : Fin de la conquête russe du Turkestan ; 2</a:t>
            </a:r>
            <a:r>
              <a:rPr lang="fr-FR" b="1" baseline="30000" dirty="0"/>
              <a:t>ème</a:t>
            </a:r>
            <a:r>
              <a:rPr lang="fr-FR" b="1" dirty="0"/>
              <a:t> guerre </a:t>
            </a:r>
            <a:r>
              <a:rPr lang="fr-FR" b="1" dirty="0" err="1"/>
              <a:t>anglo</a:t>
            </a:r>
            <a:r>
              <a:rPr lang="fr-FR" b="1" dirty="0"/>
              <a:t>-afghane ; Crise anglo-russe de 1885 et apogée du Grand Jeu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236DEC78-9EBA-801D-D6A1-20B1BD134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B23A8034-769B-5004-9AA5-8ECFC123B75A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47878E1-68B4-65E5-2895-AA99DE88865F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0A4B0A7-50DB-146B-3FB9-173EBD2FA39A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0194346-8853-C4B1-1AE4-8E032DA82A9F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46C4F0A-F307-88E0-A1E9-45D4396F485F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7EE5B9A-6DC7-0A1E-1B0E-05DFA793BCA7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20B040D-7041-DE25-FBB3-F1DF9C51738D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9DB6783-8A91-B04A-D521-B34A7B40D430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9F1655F-6D89-0F30-7E46-D570B4DF3D80}"/>
              </a:ext>
            </a:extLst>
          </p:cNvPr>
          <p:cNvSpPr/>
          <p:nvPr/>
        </p:nvSpPr>
        <p:spPr>
          <a:xfrm rot="15925651">
            <a:off x="9261590" y="2184643"/>
            <a:ext cx="246903" cy="70389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25A4738-39D9-51E2-F65A-72E4AA6698B3}"/>
              </a:ext>
            </a:extLst>
          </p:cNvPr>
          <p:cNvSpPr/>
          <p:nvPr/>
        </p:nvSpPr>
        <p:spPr>
          <a:xfrm>
            <a:off x="8805337" y="2183649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D0BF9ED-B61D-E561-CB4D-6011DA05365C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793EABB-D8BB-D074-C116-0FDAFC1E5FCA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DDFEC7B-4B25-9F4A-087A-C2B75BF56BD3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686AA88-AED1-A7FA-990F-EA3724A40750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2AE3470-593C-62AB-DC75-76AF2AED5144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3C70867A-C0D9-BD29-A8AC-C7A5692CE55A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8A753118-7C06-8537-7F00-544431DF7CE4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D9352755-6E8B-3588-56FB-2613A86A5B9D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FF8ABE9C-E220-DF2D-5931-69796523CB69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0AD60A5B-A1B8-FCBD-76D4-75653B480322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B488056-3A25-663E-E5EB-1499482879E3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A726F354-069C-7AE9-9636-87B4E3312769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2D5B6C65-AC1A-FE77-DA89-98A0C2282AED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A4B7B7F1-7896-3704-902C-F658A61E8B1C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87264BF0-D8BD-E099-223A-47C1475DF507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7652EAA6-8551-F728-8F87-EFE1DD019B00}"/>
              </a:ext>
            </a:extLst>
          </p:cNvPr>
          <p:cNvCxnSpPr>
            <a:cxnSpLocks/>
            <a:endCxn id="61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274F2C33-C82B-91C3-B0D7-42992C351A58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A2DFA85E-84C2-B6C9-FE14-F27FFBB51751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EA5F0C7D-7FE2-54AB-AE67-BE0378780C65}"/>
              </a:ext>
            </a:extLst>
          </p:cNvPr>
          <p:cNvSpPr/>
          <p:nvPr/>
        </p:nvSpPr>
        <p:spPr>
          <a:xfrm rot="16563753">
            <a:off x="9128379" y="2618330"/>
            <a:ext cx="663453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070612DD-5BC5-32DD-1960-55A6B95A49F5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429B21CC-375A-AD02-DB92-DEA95FAA9599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925857B6-6D53-E7C1-F38D-8BF084BA6DF2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A32AC55-4266-8EA0-573B-1CE8B5062D11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24A674EC-099B-71B7-8FA7-528BCDC61FEF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A939CE40-6631-3E38-B3EF-6753859A36BE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903F6841-4103-9A96-8C4D-0AF8DFCBE4FC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393DF92B-8066-3492-61F2-E9F8DAD2B698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89BF7D98-CE1B-1462-901E-CE52DDEE1555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A68EB84-E062-C1FE-D489-4C8AED7FAE67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75A09EB-79DA-B30F-8B33-815B4D7A3E90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66239D53-9B49-5500-BCEB-368FC1D3E6BA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C428794-4D78-72AB-A0E7-56A1CB2797D2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F326F0C-7245-3F81-25BA-38F3D72F5B4A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48662AE5-A74C-6686-95DB-7BD4777A4DAF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0252C8E4-FCCE-E13D-A7C2-9DB6AA2F9271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FC6DBE3A-3DE9-1E8B-257C-2B4C577D4EC8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A77DD620-0EC8-52FD-D7CC-79FA8063E935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571DC437-1E0A-0370-3812-E7E62757E421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322657E5-C201-EAE8-B135-87C11A355E6E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BCB4BB35-28E0-5880-FA2E-E5553AF24BF1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0C88DE41-EAEC-D18C-5189-24679D00E39B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1B02A8EC-BB16-533E-5B54-BF2611351108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3D665260-6B92-178A-A605-088DD2D8A60B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4DDCDBE2-671E-3B17-2426-E87E3FE6C8EF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C3B1A07C-827B-88F4-D47A-5AEA6CD6853E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52DBF09E-8BDA-32AE-E5C5-4FBD45812329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347F1C38-9DB3-DC53-F6B3-B697ADC7F101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907FE2DC-F3AE-850D-3577-1C4CC56E2B28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835DADBD-9C16-1FA1-B37C-D30167DD53FA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A99D65DA-CBD4-BD92-56CC-9E2F93C8660B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9AB18A93-BB86-7560-6BED-5987ED927DC2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D99EA4F0-5E08-820D-0465-AAC00F985FE5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D20A9AC7-F360-DAF9-338C-527629434742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EF930C4F-5DCD-8829-201D-315187DDAFA9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055C8490-2A61-09A0-5DF0-3167643F4F54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67663929-B474-94C3-A309-3858C44C48AC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258C85A-736D-670B-A766-3EFDDAEAC89E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4D35428-7CD2-7D7C-A167-F77C623B0437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B638C038-99A5-3B7E-62BC-109F99DEC6D9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7B71BBB-3B01-1180-3863-A1B5206D898D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501E44F-C24A-D8BD-69BC-8B42099B089B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1BFC7AE-0246-82DA-FB75-BADA314BC9E7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57A5EAD-5151-9A6C-D094-D35FB3DD3E34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A70CF16-8F0B-D3D3-99D6-BE5D100F4C64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14E9F33-405B-9A5B-93BD-EFCADEF900F3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B0E45F1E-8598-BA09-9987-B67C6C1E2AC4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C8220174-995B-8099-F2AB-91BEBC682BC9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7EDFE841-7738-1EFA-F48C-BD98030407D6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1EA23E35-5F6D-EB1C-198B-56BE36A3E4A3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56790DBC-7697-8A4E-15B7-C008EE813A2E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090ACAD3-BB6E-3559-7B18-F0A0DB4FE97E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3E8ECB93-E3D3-8FEC-A15F-B4B72ACB8F74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E7375779-102C-6883-9274-D0344939FECA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5F3CB0B2-1847-AA82-7EC8-B4F0BDF5167E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D52D2A2D-F6B9-48B9-5960-929AFD3785AC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31C9F30-8A26-D221-2092-722B288848D4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8D96D190-33E9-9FF1-6AC1-93EC78189168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86B03F03-BD07-50F7-C643-284E5037AC06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9E44F37-6391-A3D2-8BE6-E2D5BE0655B6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14A22B3E-64BA-19D8-964E-6169B9296FA5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89A07EC5-5751-37B6-232F-98D3524A60C1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DFD32951-5F31-7590-B4A4-C58800FF75F4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6358EFB8-D3AB-AA60-1EDB-035AB582BD10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8A056EAD-B841-9FCC-022C-90F2B2694506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8860CD6E-74DF-A317-A8C7-A5A731AE73BE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2D8041C6-FBF0-D08A-2896-812F8E728829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A8916FC2-B9F7-C899-3270-2B329AC4CB4E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85D7E568-12F0-C1F6-AC23-E8B9A3B3750D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2A334CFE-5892-B84D-A75B-8B8F05A54C39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C3CC7D2B-1BEE-6A53-41B7-B445D5B62D9B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31F1BD6-5C77-A8A0-A68D-F83963787B2C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585C040E-30AA-F51F-5463-F44EB0BD47D2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B46184F-D4E7-4266-952C-CE59EBF0F397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154" name="Ellipse 153">
            <a:extLst>
              <a:ext uri="{FF2B5EF4-FFF2-40B4-BE49-F238E27FC236}">
                <a16:creationId xmlns:a16="http://schemas.microsoft.com/office/drawing/2014/main" id="{B72742E3-29A4-EFC1-E0D3-ADEF2F7A353B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E4525717-C8F1-F846-DC16-5D162848BF55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7D2B9338-D4DF-A613-E6B6-06E6DF436CEE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88C16370-8E06-9CC5-6866-0DD59518E714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9C14ACA3-4E6B-6DDF-A739-610BC852CAE7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8AAFAF6C-6C30-1BDA-213D-CD8742243111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160" name="Rectangle 1">
            <a:extLst>
              <a:ext uri="{FF2B5EF4-FFF2-40B4-BE49-F238E27FC236}">
                <a16:creationId xmlns:a16="http://schemas.microsoft.com/office/drawing/2014/main" id="{02160728-FB69-6267-33B8-7659573A75D6}"/>
              </a:ext>
            </a:extLst>
          </p:cNvPr>
          <p:cNvSpPr/>
          <p:nvPr/>
        </p:nvSpPr>
        <p:spPr>
          <a:xfrm>
            <a:off x="4996305" y="95898"/>
            <a:ext cx="689011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</a:t>
            </a:r>
            <a:r>
              <a:rPr lang="fr-FR" altLang="fr-FR" b="1" dirty="0">
                <a:cs typeface="Arial" panose="020B0604020202020204" pitchFamily="34" charset="0"/>
              </a:rPr>
              <a:t>75</a:t>
            </a:r>
            <a:endParaRPr lang="fr-FR" b="1" spc="-1" dirty="0">
              <a:latin typeface="Arial"/>
            </a:endParaRP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3AA63914-4113-8A6F-11C8-9279D4F4EACE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531C23F2-CA5E-5F8C-67B2-64531D82037E}"/>
              </a:ext>
            </a:extLst>
          </p:cNvPr>
          <p:cNvSpPr/>
          <p:nvPr/>
        </p:nvSpPr>
        <p:spPr>
          <a:xfrm rot="18251654">
            <a:off x="8826539" y="2157034"/>
            <a:ext cx="280813" cy="3296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04FC66F3-C79F-7157-C830-E3EBF9FB250F}"/>
              </a:ext>
            </a:extLst>
          </p:cNvPr>
          <p:cNvSpPr/>
          <p:nvPr/>
        </p:nvSpPr>
        <p:spPr>
          <a:xfrm rot="18783181">
            <a:off x="8783952" y="995603"/>
            <a:ext cx="775222" cy="15723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2183DE32-217A-4B28-8FDD-B70B8AA8BB2F}"/>
              </a:ext>
            </a:extLst>
          </p:cNvPr>
          <p:cNvSpPr/>
          <p:nvPr/>
        </p:nvSpPr>
        <p:spPr>
          <a:xfrm>
            <a:off x="9459276" y="225339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396AA89D-52E6-A32E-F92F-086B8D578B92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6BC6CD47-0270-751D-E9E0-8FB4B3C12A6B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3F6ABEB0-4EA5-145F-43C8-2D63C3DE6A99}"/>
              </a:ext>
            </a:extLst>
          </p:cNvPr>
          <p:cNvSpPr/>
          <p:nvPr/>
        </p:nvSpPr>
        <p:spPr>
          <a:xfrm>
            <a:off x="9120163" y="1631934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1848</a:t>
            </a: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07795ADE-2AD5-53DA-5DAA-DCA6CB969E4F}"/>
              </a:ext>
            </a:extLst>
          </p:cNvPr>
          <p:cNvSpPr/>
          <p:nvPr/>
        </p:nvSpPr>
        <p:spPr>
          <a:xfrm>
            <a:off x="9250528" y="2109096"/>
            <a:ext cx="548255" cy="19824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252" name="Ellipse 251">
            <a:extLst>
              <a:ext uri="{FF2B5EF4-FFF2-40B4-BE49-F238E27FC236}">
                <a16:creationId xmlns:a16="http://schemas.microsoft.com/office/drawing/2014/main" id="{56671F84-C659-D8E8-983C-656BE77AF118}"/>
              </a:ext>
            </a:extLst>
          </p:cNvPr>
          <p:cNvSpPr/>
          <p:nvPr/>
        </p:nvSpPr>
        <p:spPr>
          <a:xfrm>
            <a:off x="8460644" y="1927219"/>
            <a:ext cx="256004" cy="73661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3" name="Ellipse 252">
            <a:extLst>
              <a:ext uri="{FF2B5EF4-FFF2-40B4-BE49-F238E27FC236}">
                <a16:creationId xmlns:a16="http://schemas.microsoft.com/office/drawing/2014/main" id="{D165C836-AC43-594A-8FF4-AA20449B9708}"/>
              </a:ext>
            </a:extLst>
          </p:cNvPr>
          <p:cNvSpPr/>
          <p:nvPr/>
        </p:nvSpPr>
        <p:spPr>
          <a:xfrm>
            <a:off x="8506777" y="250162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4" name="Ellipse 253">
            <a:extLst>
              <a:ext uri="{FF2B5EF4-FFF2-40B4-BE49-F238E27FC236}">
                <a16:creationId xmlns:a16="http://schemas.microsoft.com/office/drawing/2014/main" id="{41A09AFF-E3A8-FC84-0C6C-51DA3E7EF186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49086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0B9D3-43DD-E8C6-0CD3-8E3854A7B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 93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D14C15EA-C6CB-6C30-CCD2-10EA5C067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7" name="Ellipse 96">
            <a:extLst>
              <a:ext uri="{FF2B5EF4-FFF2-40B4-BE49-F238E27FC236}">
                <a16:creationId xmlns:a16="http://schemas.microsoft.com/office/drawing/2014/main" id="{806B5213-E7F2-22D5-8F7A-5FE9E5193369}"/>
              </a:ext>
            </a:extLst>
          </p:cNvPr>
          <p:cNvSpPr/>
          <p:nvPr/>
        </p:nvSpPr>
        <p:spPr>
          <a:xfrm rot="4185618">
            <a:off x="10629699" y="1340244"/>
            <a:ext cx="508841" cy="167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710433BB-8539-655B-51DF-93A14650282D}"/>
              </a:ext>
            </a:extLst>
          </p:cNvPr>
          <p:cNvSpPr/>
          <p:nvPr/>
        </p:nvSpPr>
        <p:spPr>
          <a:xfrm rot="6545903">
            <a:off x="9770817" y="1415887"/>
            <a:ext cx="472708" cy="1550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6E0FBE35-FC85-E616-C9F0-102D31B032B8}"/>
              </a:ext>
            </a:extLst>
          </p:cNvPr>
          <p:cNvSpPr/>
          <p:nvPr/>
        </p:nvSpPr>
        <p:spPr>
          <a:xfrm rot="8426906">
            <a:off x="8649307" y="1086036"/>
            <a:ext cx="363131" cy="937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978770E7-807C-6735-E120-A67A1861CEF8}"/>
              </a:ext>
            </a:extLst>
          </p:cNvPr>
          <p:cNvSpPr/>
          <p:nvPr/>
        </p:nvSpPr>
        <p:spPr>
          <a:xfrm rot="5400000">
            <a:off x="9956759" y="-30726"/>
            <a:ext cx="1726488" cy="2398560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BFF35301-C225-C1A2-C343-BA83FA25B10B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05B226A6-0345-1113-C256-D8B1BAD975FB}"/>
              </a:ext>
            </a:extLst>
          </p:cNvPr>
          <p:cNvSpPr/>
          <p:nvPr/>
        </p:nvSpPr>
        <p:spPr>
          <a:xfrm>
            <a:off x="10537802" y="780852"/>
            <a:ext cx="654425" cy="41728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1864-1875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BCDF82CD-7EBC-A769-EACA-45CE1EB04B7C}"/>
              </a:ext>
            </a:extLst>
          </p:cNvPr>
          <p:cNvSpPr/>
          <p:nvPr/>
        </p:nvSpPr>
        <p:spPr>
          <a:xfrm rot="4457025">
            <a:off x="11496367" y="2128365"/>
            <a:ext cx="287398" cy="162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E156403-74D6-ECDB-9001-2DF23A0F7EBF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FF2B993-8A02-B4EE-4A5A-6F0E9AAA97E5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0E2439-6A6D-CC3A-8680-440F34349A20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A35114-EBD0-24F7-34B9-DAE13425B598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9EEC20-AA09-1889-D200-6D4E2F206004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4049F7-5398-72D0-760C-FAAC121E469D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A7FAE7F-AABD-A1FE-7E5F-AB6ECE37D51B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D7FFDFA1-8B5F-2A25-1938-BF0C854FA3B5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C0B4A1B-77DE-E0F6-C4D2-1FAFA34D1181}"/>
              </a:ext>
            </a:extLst>
          </p:cNvPr>
          <p:cNvSpPr/>
          <p:nvPr/>
        </p:nvSpPr>
        <p:spPr>
          <a:xfrm>
            <a:off x="9711926" y="351637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A7B6E8-3284-4EAD-F272-457EA6AB7F1A}"/>
              </a:ext>
            </a:extLst>
          </p:cNvPr>
          <p:cNvSpPr/>
          <p:nvPr/>
        </p:nvSpPr>
        <p:spPr>
          <a:xfrm rot="873106">
            <a:off x="11599839" y="2304944"/>
            <a:ext cx="393729" cy="22664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9AAC937-EA29-F7CE-0B39-4C1E2C2286D8}"/>
              </a:ext>
            </a:extLst>
          </p:cNvPr>
          <p:cNvSpPr/>
          <p:nvPr/>
        </p:nvSpPr>
        <p:spPr>
          <a:xfrm>
            <a:off x="10559283" y="40784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D0F3E25-2E13-F1CE-B0E0-DC0B9A315FC7}"/>
              </a:ext>
            </a:extLst>
          </p:cNvPr>
          <p:cNvSpPr/>
          <p:nvPr/>
        </p:nvSpPr>
        <p:spPr>
          <a:xfrm>
            <a:off x="10374937" y="26320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8150D5A-FB03-60AD-6F29-BE6B77F25043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D684AC7-CC56-431E-2A67-DEC947A70613}"/>
              </a:ext>
            </a:extLst>
          </p:cNvPr>
          <p:cNvSpPr/>
          <p:nvPr/>
        </p:nvSpPr>
        <p:spPr>
          <a:xfrm>
            <a:off x="10962249" y="4261003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A6C2780-A5A4-463A-8964-60E79FAFA3BE}"/>
              </a:ext>
            </a:extLst>
          </p:cNvPr>
          <p:cNvSpPr/>
          <p:nvPr/>
        </p:nvSpPr>
        <p:spPr>
          <a:xfrm rot="949557">
            <a:off x="11314078" y="4575574"/>
            <a:ext cx="807930" cy="15505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3E43DD1-6A18-0467-CA93-544A715745FB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B6C6727-CA20-C636-B318-7A95CF0D2A85}"/>
              </a:ext>
            </a:extLst>
          </p:cNvPr>
          <p:cNvSpPr/>
          <p:nvPr/>
        </p:nvSpPr>
        <p:spPr>
          <a:xfrm rot="468038">
            <a:off x="10672885" y="4153843"/>
            <a:ext cx="841350" cy="1731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855E109-D94F-DFC0-746B-257C429E5912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00E92F-BDD7-703A-E105-36EAFC52EB35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CDDD18-9E93-DE0A-C9F0-0474A6532EF9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A081E1-68A1-D72D-8B3A-990CAE1CE743}"/>
              </a:ext>
            </a:extLst>
          </p:cNvPr>
          <p:cNvSpPr/>
          <p:nvPr/>
        </p:nvSpPr>
        <p:spPr>
          <a:xfrm>
            <a:off x="11473108" y="347024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02098FE-16C8-468B-5B8C-34790582A6C1}"/>
              </a:ext>
            </a:extLst>
          </p:cNvPr>
          <p:cNvSpPr/>
          <p:nvPr/>
        </p:nvSpPr>
        <p:spPr>
          <a:xfrm rot="2301107">
            <a:off x="9836894" y="2003323"/>
            <a:ext cx="1611853" cy="29999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BA568D-61B6-A398-CBBB-BE95F3E5C09C}"/>
              </a:ext>
            </a:extLst>
          </p:cNvPr>
          <p:cNvSpPr/>
          <p:nvPr/>
        </p:nvSpPr>
        <p:spPr>
          <a:xfrm>
            <a:off x="10348718" y="3116820"/>
            <a:ext cx="654425" cy="41728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1842 1859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2DA634-6E33-05E9-DD84-F554C17BA5A5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706524A-AC3A-D31A-D4E7-B07C332BBA0D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>
            <a:extLst>
              <a:ext uri="{FF2B5EF4-FFF2-40B4-BE49-F238E27FC236}">
                <a16:creationId xmlns:a16="http://schemas.microsoft.com/office/drawing/2014/main" id="{13A81187-610B-DF28-112E-46DAFD9C119D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549B7666-B207-0548-BCD9-E18472183B77}"/>
              </a:ext>
            </a:extLst>
          </p:cNvPr>
          <p:cNvSpPr/>
          <p:nvPr/>
        </p:nvSpPr>
        <p:spPr>
          <a:xfrm>
            <a:off x="10339382" y="183411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7418852D-F809-95F6-EABD-831FA74B3028}"/>
              </a:ext>
            </a:extLst>
          </p:cNvPr>
          <p:cNvSpPr/>
          <p:nvPr/>
        </p:nvSpPr>
        <p:spPr>
          <a:xfrm>
            <a:off x="10714022" y="1248310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D7FAF7AD-DD17-1592-7BD2-6953EFF7F727}"/>
              </a:ext>
            </a:extLst>
          </p:cNvPr>
          <p:cNvSpPr/>
          <p:nvPr/>
        </p:nvSpPr>
        <p:spPr>
          <a:xfrm rot="575867">
            <a:off x="9020447" y="377370"/>
            <a:ext cx="611791" cy="133341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8B4C3D-4094-90D7-143B-109E833CB894}"/>
              </a:ext>
            </a:extLst>
          </p:cNvPr>
          <p:cNvSpPr/>
          <p:nvPr/>
        </p:nvSpPr>
        <p:spPr>
          <a:xfrm>
            <a:off x="8996750" y="100428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272C57A-F4D5-D1DA-E2C2-4BD4E19E6FA2}"/>
              </a:ext>
            </a:extLst>
          </p:cNvPr>
          <p:cNvSpPr/>
          <p:nvPr/>
        </p:nvSpPr>
        <p:spPr>
          <a:xfrm>
            <a:off x="11760328" y="102282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0B9F59E-140E-D7F6-3850-F8D726D949D0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1757152" y="110193"/>
            <a:ext cx="90611" cy="91263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EE57B-7259-7339-F201-C0DF1608C82D}"/>
              </a:ext>
            </a:extLst>
          </p:cNvPr>
          <p:cNvSpPr/>
          <p:nvPr/>
        </p:nvSpPr>
        <p:spPr>
          <a:xfrm>
            <a:off x="11394893" y="119610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60A7F278-3194-5800-C8BE-2CC387DFAC0D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5BE35825-CA27-D29A-A90F-9908824FF5D8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71DAC791-D5A1-8764-1CB2-52B5D5D4279D}"/>
              </a:ext>
            </a:extLst>
          </p:cNvPr>
          <p:cNvSpPr/>
          <p:nvPr/>
        </p:nvSpPr>
        <p:spPr>
          <a:xfrm>
            <a:off x="11344525" y="199913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E262A63-05D9-EB5A-E7D2-567DA01645A3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4DC5A65-3C93-EAA8-606F-8FC02B911202}"/>
              </a:ext>
            </a:extLst>
          </p:cNvPr>
          <p:cNvSpPr/>
          <p:nvPr/>
        </p:nvSpPr>
        <p:spPr>
          <a:xfrm>
            <a:off x="82432" y="74235"/>
            <a:ext cx="4598824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*1873 : Asie centrale et Afghanistan…</a:t>
            </a:r>
          </a:p>
          <a:p>
            <a:endParaRPr lang="fr-FR" sz="1600" dirty="0"/>
          </a:p>
          <a:p>
            <a:r>
              <a:rPr lang="fr-FR" sz="1600" dirty="0"/>
              <a:t>*En Asie centrale…</a:t>
            </a:r>
          </a:p>
          <a:p>
            <a:endParaRPr lang="fr-FR" sz="1600" dirty="0"/>
          </a:p>
          <a:p>
            <a:r>
              <a:rPr lang="fr-FR" sz="1600" dirty="0"/>
              <a:t>*1864-75 : Naissance du </a:t>
            </a:r>
            <a:r>
              <a:rPr lang="fr-FR" sz="1600" i="1" dirty="0"/>
              <a:t>Turkestan russe</a:t>
            </a:r>
            <a:endParaRPr lang="fr-FR" sz="1600" dirty="0"/>
          </a:p>
          <a:p>
            <a:r>
              <a:rPr lang="fr-FR" sz="1600" dirty="0"/>
              <a:t>Capitale : Tachkent : A son apogée territorial</a:t>
            </a:r>
          </a:p>
          <a:p>
            <a:endParaRPr lang="fr-FR" sz="1600" dirty="0"/>
          </a:p>
          <a:p>
            <a:r>
              <a:rPr lang="fr-FR" sz="1600" dirty="0"/>
              <a:t>*Mais en fait provisoirement</a:t>
            </a:r>
          </a:p>
          <a:p>
            <a:r>
              <a:rPr lang="fr-FR" sz="1600" dirty="0"/>
              <a:t>Car deux prochains objectifs…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A9776F33-7F3B-DF6B-452A-21D889C43793}"/>
              </a:ext>
            </a:extLst>
          </p:cNvPr>
          <p:cNvSpPr/>
          <p:nvPr/>
        </p:nvSpPr>
        <p:spPr>
          <a:xfrm rot="5400000">
            <a:off x="6928287" y="1573225"/>
            <a:ext cx="1867923" cy="876940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4DC9E52-8CA0-12A6-D355-1B9959C94C66}"/>
              </a:ext>
            </a:extLst>
          </p:cNvPr>
          <p:cNvSpPr/>
          <p:nvPr/>
        </p:nvSpPr>
        <p:spPr>
          <a:xfrm>
            <a:off x="7691228" y="279668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9CEB0F6-C414-4A01-E2F9-3B6DDB4D5927}"/>
              </a:ext>
            </a:extLst>
          </p:cNvPr>
          <p:cNvSpPr/>
          <p:nvPr/>
        </p:nvSpPr>
        <p:spPr>
          <a:xfrm>
            <a:off x="7444735" y="2019115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18D57449-8703-B0AF-B680-341B90C9A7D8}"/>
              </a:ext>
            </a:extLst>
          </p:cNvPr>
          <p:cNvSpPr/>
          <p:nvPr/>
        </p:nvSpPr>
        <p:spPr>
          <a:xfrm>
            <a:off x="7395087" y="2207113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4184E867-E8FB-8B21-150A-395DFCDEF968}"/>
              </a:ext>
            </a:extLst>
          </p:cNvPr>
          <p:cNvSpPr/>
          <p:nvPr/>
        </p:nvSpPr>
        <p:spPr>
          <a:xfrm rot="11155977">
            <a:off x="6919042" y="871623"/>
            <a:ext cx="1620430" cy="823197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1DAB96C-D211-D900-E912-2FDF65C56E54}"/>
              </a:ext>
            </a:extLst>
          </p:cNvPr>
          <p:cNvSpPr/>
          <p:nvPr/>
        </p:nvSpPr>
        <p:spPr>
          <a:xfrm>
            <a:off x="7166322" y="1196108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E948B29B-3455-F2E1-E0A7-4AF7BF7BBEC6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7B846C5-D189-EBEE-E3BE-622540286E9B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6AC7886-2965-C38A-F825-B12260252B6E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878748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99939-CB36-B16E-941A-15758F939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0398632A-D9B5-DD2C-C61F-64B85B9EEDE2}"/>
              </a:ext>
            </a:extLst>
          </p:cNvPr>
          <p:cNvSpPr/>
          <p:nvPr/>
        </p:nvSpPr>
        <p:spPr>
          <a:xfrm>
            <a:off x="82432" y="74235"/>
            <a:ext cx="3097251" cy="6247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a) A l’ouest du Turkestan…</a:t>
            </a:r>
          </a:p>
          <a:p>
            <a:r>
              <a:rPr lang="fr-FR" sz="1600" dirty="0"/>
              <a:t>Entre mer Caspienne</a:t>
            </a:r>
          </a:p>
          <a:p>
            <a:r>
              <a:rPr lang="fr-FR" sz="1600" dirty="0"/>
              <a:t>Et mer d’Aral-Khiva-Boukhara</a:t>
            </a:r>
          </a:p>
          <a:p>
            <a:r>
              <a:rPr lang="fr-FR" sz="1600" dirty="0"/>
              <a:t>Les tribus turkmènes…</a:t>
            </a:r>
          </a:p>
          <a:p>
            <a:endParaRPr lang="fr-FR" sz="1600" dirty="0"/>
          </a:p>
          <a:p>
            <a:r>
              <a:rPr lang="fr-FR" sz="1600" dirty="0"/>
              <a:t>NB : Steppe au nord</a:t>
            </a:r>
          </a:p>
          <a:p>
            <a:r>
              <a:rPr lang="fr-FR" sz="1600" dirty="0"/>
              <a:t>Désert de Kara </a:t>
            </a:r>
            <a:r>
              <a:rPr lang="fr-FR" sz="1600" dirty="0" err="1"/>
              <a:t>Koum</a:t>
            </a:r>
            <a:r>
              <a:rPr lang="fr-FR" sz="1600" dirty="0"/>
              <a:t> au sud</a:t>
            </a:r>
          </a:p>
          <a:p>
            <a:endParaRPr lang="fr-FR" sz="1600" dirty="0"/>
          </a:p>
          <a:p>
            <a:r>
              <a:rPr lang="fr-FR" sz="1600" dirty="0"/>
              <a:t>*Tribus turkmènes</a:t>
            </a:r>
          </a:p>
          <a:p>
            <a:r>
              <a:rPr lang="fr-FR" sz="1600" dirty="0"/>
              <a:t>Vassales de la Perse ; Mais en réalité largement indépendantes</a:t>
            </a:r>
          </a:p>
          <a:p>
            <a:endParaRPr lang="fr-FR" sz="1600" dirty="0"/>
          </a:p>
          <a:p>
            <a:r>
              <a:rPr lang="fr-FR" sz="1600" dirty="0"/>
              <a:t>*Les Turkmènes pillent</a:t>
            </a:r>
          </a:p>
          <a:p>
            <a:r>
              <a:rPr lang="fr-FR" sz="1600" dirty="0"/>
              <a:t>Le Khorassan perse voisin</a:t>
            </a:r>
          </a:p>
          <a:p>
            <a:r>
              <a:rPr lang="fr-FR" sz="1600" dirty="0"/>
              <a:t>Et y capturent des esclaves</a:t>
            </a:r>
          </a:p>
          <a:p>
            <a:r>
              <a:rPr lang="fr-FR" sz="1600" dirty="0"/>
              <a:t>Vendus à Khiva et à Boukhara</a:t>
            </a:r>
          </a:p>
          <a:p>
            <a:endParaRPr lang="fr-FR" sz="1600" dirty="0"/>
          </a:p>
          <a:p>
            <a:r>
              <a:rPr lang="fr-FR" sz="1600" dirty="0"/>
              <a:t>*Pour les Russes…</a:t>
            </a:r>
          </a:p>
          <a:p>
            <a:r>
              <a:rPr lang="fr-FR" sz="1600" dirty="0"/>
              <a:t>Elles rendent difficiles les relations</a:t>
            </a:r>
          </a:p>
          <a:p>
            <a:r>
              <a:rPr lang="fr-FR" sz="1600" dirty="0"/>
              <a:t>Entre la mer Caspienne et Khiva-Boukhara-Tachkent ; Et de plus…</a:t>
            </a:r>
          </a:p>
          <a:p>
            <a:endParaRPr lang="fr-FR" sz="1600" dirty="0"/>
          </a:p>
          <a:p>
            <a:r>
              <a:rPr lang="fr-FR" sz="1600" dirty="0"/>
              <a:t>*1873 : Après l’annexion par les Russes de la côte orientale de la Caspienne, elles se révoltent…</a:t>
            </a:r>
          </a:p>
        </p:txBody>
      </p:sp>
      <p:pic>
        <p:nvPicPr>
          <p:cNvPr id="167" name="Image 166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BFE58AD1-0398-EC6B-3C7D-1C938ECA0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7747" y="74235"/>
            <a:ext cx="8841821" cy="66313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8" name="Ellipse 167">
            <a:extLst>
              <a:ext uri="{FF2B5EF4-FFF2-40B4-BE49-F238E27FC236}">
                <a16:creationId xmlns:a16="http://schemas.microsoft.com/office/drawing/2014/main" id="{BFA7F86D-ADE8-45CD-815C-DD2D0BACCEAD}"/>
              </a:ext>
            </a:extLst>
          </p:cNvPr>
          <p:cNvSpPr/>
          <p:nvPr/>
        </p:nvSpPr>
        <p:spPr>
          <a:xfrm>
            <a:off x="5191632" y="4609305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D7BF1C33-4A1F-5426-F958-0A218CFB5708}"/>
              </a:ext>
            </a:extLst>
          </p:cNvPr>
          <p:cNvSpPr/>
          <p:nvPr/>
        </p:nvSpPr>
        <p:spPr>
          <a:xfrm rot="4185618">
            <a:off x="6667580" y="4652424"/>
            <a:ext cx="371194" cy="9587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311E6BCE-D4AD-F177-FD76-92FA9ADC9216}"/>
              </a:ext>
            </a:extLst>
          </p:cNvPr>
          <p:cNvSpPr/>
          <p:nvPr/>
        </p:nvSpPr>
        <p:spPr>
          <a:xfrm rot="8360442">
            <a:off x="5850636" y="4078612"/>
            <a:ext cx="426770" cy="14721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C7E0BBEC-F0E2-1D76-B3C6-38BF17B6867B}"/>
              </a:ext>
            </a:extLst>
          </p:cNvPr>
          <p:cNvSpPr/>
          <p:nvPr/>
        </p:nvSpPr>
        <p:spPr>
          <a:xfrm rot="10084351">
            <a:off x="5218917" y="3741281"/>
            <a:ext cx="250450" cy="7632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2E62C412-6B17-DCA8-F902-C479E144428A}"/>
              </a:ext>
            </a:extLst>
          </p:cNvPr>
          <p:cNvSpPr/>
          <p:nvPr/>
        </p:nvSpPr>
        <p:spPr>
          <a:xfrm rot="7077648">
            <a:off x="7203652" y="3240194"/>
            <a:ext cx="1870303" cy="90790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A42CFA61-6135-E4BE-3DB2-53CE18C1D75F}"/>
              </a:ext>
            </a:extLst>
          </p:cNvPr>
          <p:cNvSpPr/>
          <p:nvPr/>
        </p:nvSpPr>
        <p:spPr>
          <a:xfrm>
            <a:off x="7961822" y="394123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35DBCACB-39F9-E711-79F3-6199CF54D89D}"/>
              </a:ext>
            </a:extLst>
          </p:cNvPr>
          <p:cNvSpPr/>
          <p:nvPr/>
        </p:nvSpPr>
        <p:spPr>
          <a:xfrm>
            <a:off x="6681576" y="4401623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C6D20927-3100-F58D-45B7-576332966023}"/>
              </a:ext>
            </a:extLst>
          </p:cNvPr>
          <p:cNvSpPr/>
          <p:nvPr/>
        </p:nvSpPr>
        <p:spPr>
          <a:xfrm rot="208807">
            <a:off x="4183794" y="3611025"/>
            <a:ext cx="493480" cy="129356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DC0DCD8D-F624-F99F-4557-92373609D8B9}"/>
              </a:ext>
            </a:extLst>
          </p:cNvPr>
          <p:cNvSpPr/>
          <p:nvPr/>
        </p:nvSpPr>
        <p:spPr>
          <a:xfrm>
            <a:off x="6932425" y="452219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D7EB33DA-A8B0-9F11-7575-CE298447DE76}"/>
              </a:ext>
            </a:extLst>
          </p:cNvPr>
          <p:cNvSpPr/>
          <p:nvPr/>
        </p:nvSpPr>
        <p:spPr>
          <a:xfrm rot="5190114">
            <a:off x="4392082" y="3411487"/>
            <a:ext cx="673961" cy="93443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3D98C591-6AFA-41BD-9D6C-E887896696C6}"/>
              </a:ext>
            </a:extLst>
          </p:cNvPr>
          <p:cNvSpPr/>
          <p:nvPr/>
        </p:nvSpPr>
        <p:spPr>
          <a:xfrm>
            <a:off x="4155086" y="4216233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BC6B9FF3-FAB0-C052-A2D8-ADFEC3B20EB4}"/>
              </a:ext>
            </a:extLst>
          </p:cNvPr>
          <p:cNvSpPr/>
          <p:nvPr/>
        </p:nvSpPr>
        <p:spPr>
          <a:xfrm>
            <a:off x="5365197" y="578626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928D8585-BDEE-E5D6-095E-79F798FF1971}"/>
              </a:ext>
            </a:extLst>
          </p:cNvPr>
          <p:cNvSpPr/>
          <p:nvPr/>
        </p:nvSpPr>
        <p:spPr>
          <a:xfrm>
            <a:off x="6008565" y="155989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2E6A5F74-D22D-F6BB-69DC-D1317E9F9AE8}"/>
              </a:ext>
            </a:extLst>
          </p:cNvPr>
          <p:cNvSpPr/>
          <p:nvPr/>
        </p:nvSpPr>
        <p:spPr>
          <a:xfrm>
            <a:off x="7479301" y="146331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62529B0B-0433-158C-7675-B5166AA79F58}"/>
              </a:ext>
            </a:extLst>
          </p:cNvPr>
          <p:cNvSpPr/>
          <p:nvPr/>
        </p:nvSpPr>
        <p:spPr>
          <a:xfrm>
            <a:off x="5475102" y="204761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C62010ED-B3F5-CE19-B0D5-A1E663D28A4D}"/>
              </a:ext>
            </a:extLst>
          </p:cNvPr>
          <p:cNvSpPr/>
          <p:nvPr/>
        </p:nvSpPr>
        <p:spPr>
          <a:xfrm>
            <a:off x="4976133" y="1788441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5332D87F-AAE1-73E6-A025-AE1A1B0031A2}"/>
              </a:ext>
            </a:extLst>
          </p:cNvPr>
          <p:cNvSpPr/>
          <p:nvPr/>
        </p:nvSpPr>
        <p:spPr>
          <a:xfrm>
            <a:off x="3280476" y="307069"/>
            <a:ext cx="390369" cy="34801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70F9A55C-CE04-E12B-C52B-D38E7CA24244}"/>
              </a:ext>
            </a:extLst>
          </p:cNvPr>
          <p:cNvSpPr/>
          <p:nvPr/>
        </p:nvSpPr>
        <p:spPr>
          <a:xfrm>
            <a:off x="8136692" y="2316761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F739B2F4-B3DD-CF0E-3111-66CF61D63F53}"/>
              </a:ext>
            </a:extLst>
          </p:cNvPr>
          <p:cNvSpPr/>
          <p:nvPr/>
        </p:nvSpPr>
        <p:spPr>
          <a:xfrm>
            <a:off x="7825643" y="4814188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5779B932-FC97-C3C4-11C0-CEDF43D0C4F2}"/>
              </a:ext>
            </a:extLst>
          </p:cNvPr>
          <p:cNvSpPr/>
          <p:nvPr/>
        </p:nvSpPr>
        <p:spPr>
          <a:xfrm>
            <a:off x="8017665" y="5057304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6C58F3A9-0A2C-FDBE-6187-E1E95284720E}"/>
              </a:ext>
            </a:extLst>
          </p:cNvPr>
          <p:cNvSpPr/>
          <p:nvPr/>
        </p:nvSpPr>
        <p:spPr>
          <a:xfrm>
            <a:off x="8478904" y="527645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8A887A2F-DE34-9CC7-CA6A-888DAEAB7843}"/>
              </a:ext>
            </a:extLst>
          </p:cNvPr>
          <p:cNvSpPr/>
          <p:nvPr/>
        </p:nvSpPr>
        <p:spPr>
          <a:xfrm>
            <a:off x="8478904" y="4432350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755CA502-E186-CB17-2B2A-BAC1869DF6E2}"/>
              </a:ext>
            </a:extLst>
          </p:cNvPr>
          <p:cNvSpPr/>
          <p:nvPr/>
        </p:nvSpPr>
        <p:spPr>
          <a:xfrm>
            <a:off x="8920866" y="4252649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99289188-C303-7ABC-FCBC-E773D8BB051F}"/>
              </a:ext>
            </a:extLst>
          </p:cNvPr>
          <p:cNvSpPr/>
          <p:nvPr/>
        </p:nvSpPr>
        <p:spPr>
          <a:xfrm>
            <a:off x="9465224" y="4103675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6774CF8B-8928-44A9-0FAC-AA4029CE7EE2}"/>
              </a:ext>
            </a:extLst>
          </p:cNvPr>
          <p:cNvSpPr/>
          <p:nvPr/>
        </p:nvSpPr>
        <p:spPr>
          <a:xfrm>
            <a:off x="7031869" y="60468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EEAAD745-9766-FE35-D562-43696A84E507}"/>
              </a:ext>
            </a:extLst>
          </p:cNvPr>
          <p:cNvSpPr/>
          <p:nvPr/>
        </p:nvSpPr>
        <p:spPr>
          <a:xfrm>
            <a:off x="7688656" y="564745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21F598A3-81A9-D4B6-8D1A-1CDC0095BFF5}"/>
              </a:ext>
            </a:extLst>
          </p:cNvPr>
          <p:cNvSpPr/>
          <p:nvPr/>
        </p:nvSpPr>
        <p:spPr>
          <a:xfrm>
            <a:off x="6983562" y="514104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DE2318B7-AC92-CD47-50FD-50243C602A06}"/>
              </a:ext>
            </a:extLst>
          </p:cNvPr>
          <p:cNvSpPr/>
          <p:nvPr/>
        </p:nvSpPr>
        <p:spPr>
          <a:xfrm rot="7114210">
            <a:off x="5922283" y="3041429"/>
            <a:ext cx="1497967" cy="2440924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C9690D2F-76A7-A142-78A8-3F4BF20ADC96}"/>
              </a:ext>
            </a:extLst>
          </p:cNvPr>
          <p:cNvSpPr/>
          <p:nvPr/>
        </p:nvSpPr>
        <p:spPr>
          <a:xfrm>
            <a:off x="4663312" y="3723640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EAC3C618-93AD-FB39-0306-A38BC4C0706B}"/>
              </a:ext>
            </a:extLst>
          </p:cNvPr>
          <p:cNvSpPr/>
          <p:nvPr/>
        </p:nvSpPr>
        <p:spPr>
          <a:xfrm>
            <a:off x="6106880" y="354302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8676FBBB-BEF5-4854-36B1-BC6638992C5B}"/>
              </a:ext>
            </a:extLst>
          </p:cNvPr>
          <p:cNvSpPr/>
          <p:nvPr/>
        </p:nvSpPr>
        <p:spPr>
          <a:xfrm>
            <a:off x="5355267" y="4055494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0694A8CC-4038-F158-A19C-787D4A5F8D7B}"/>
              </a:ext>
            </a:extLst>
          </p:cNvPr>
          <p:cNvSpPr/>
          <p:nvPr/>
        </p:nvSpPr>
        <p:spPr>
          <a:xfrm>
            <a:off x="5810739" y="4648712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68D223F2-2ED8-A0AA-416E-0C8E4324B75D}"/>
              </a:ext>
            </a:extLst>
          </p:cNvPr>
          <p:cNvSpPr/>
          <p:nvPr/>
        </p:nvSpPr>
        <p:spPr>
          <a:xfrm rot="9095406">
            <a:off x="7679352" y="3542803"/>
            <a:ext cx="3370737" cy="174689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14AABB29-0E12-BAC4-1945-0D1EC4F407BA}"/>
              </a:ext>
            </a:extLst>
          </p:cNvPr>
          <p:cNvSpPr/>
          <p:nvPr/>
        </p:nvSpPr>
        <p:spPr>
          <a:xfrm>
            <a:off x="9601534" y="3748377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89472A8A-9823-2EEB-63EA-BEAD63E62EDB}"/>
              </a:ext>
            </a:extLst>
          </p:cNvPr>
          <p:cNvSpPr/>
          <p:nvPr/>
        </p:nvSpPr>
        <p:spPr>
          <a:xfrm>
            <a:off x="8104874" y="424083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710EB99A-5E77-862B-40A4-3621193FA170}"/>
              </a:ext>
            </a:extLst>
          </p:cNvPr>
          <p:cNvSpPr/>
          <p:nvPr/>
        </p:nvSpPr>
        <p:spPr>
          <a:xfrm>
            <a:off x="9585286" y="2945955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B6A870C0-2BA4-5AA6-6985-2B0506B6AE6B}"/>
              </a:ext>
            </a:extLst>
          </p:cNvPr>
          <p:cNvSpPr/>
          <p:nvPr/>
        </p:nvSpPr>
        <p:spPr>
          <a:xfrm>
            <a:off x="9507278" y="2754325"/>
            <a:ext cx="567508" cy="58221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84236CC0-F083-AFE0-8DB3-6B77B1F6FC0A}"/>
              </a:ext>
            </a:extLst>
          </p:cNvPr>
          <p:cNvSpPr/>
          <p:nvPr/>
        </p:nvSpPr>
        <p:spPr>
          <a:xfrm rot="3856914">
            <a:off x="8975654" y="2895940"/>
            <a:ext cx="396075" cy="86306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2BE38C60-EA3B-0E15-C5EE-6C203C6AE73F}"/>
              </a:ext>
            </a:extLst>
          </p:cNvPr>
          <p:cNvSpPr/>
          <p:nvPr/>
        </p:nvSpPr>
        <p:spPr>
          <a:xfrm>
            <a:off x="8745996" y="3187560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CB81CDD8-8C07-5CA2-DFE9-CCB0BA638F41}"/>
              </a:ext>
            </a:extLst>
          </p:cNvPr>
          <p:cNvSpPr/>
          <p:nvPr/>
        </p:nvSpPr>
        <p:spPr>
          <a:xfrm>
            <a:off x="9302825" y="2907253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79F93FA4-EFE3-C96B-151C-5C747C8B7954}"/>
              </a:ext>
            </a:extLst>
          </p:cNvPr>
          <p:cNvSpPr/>
          <p:nvPr/>
        </p:nvSpPr>
        <p:spPr>
          <a:xfrm rot="3489697">
            <a:off x="7022719" y="5397951"/>
            <a:ext cx="878104" cy="15940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" name="Ellipse 211">
            <a:extLst>
              <a:ext uri="{FF2B5EF4-FFF2-40B4-BE49-F238E27FC236}">
                <a16:creationId xmlns:a16="http://schemas.microsoft.com/office/drawing/2014/main" id="{8A8D97EA-CFEF-19F0-39D6-E6DC195DCCEA}"/>
              </a:ext>
            </a:extLst>
          </p:cNvPr>
          <p:cNvSpPr/>
          <p:nvPr/>
        </p:nvSpPr>
        <p:spPr>
          <a:xfrm>
            <a:off x="5976586" y="648586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BAB1ABAD-71A3-1CE1-9EEA-D1BEF89EE6D3}"/>
              </a:ext>
            </a:extLst>
          </p:cNvPr>
          <p:cNvSpPr/>
          <p:nvPr/>
        </p:nvSpPr>
        <p:spPr>
          <a:xfrm>
            <a:off x="7528539" y="653453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FC7DDD58-13AB-D0FA-72DA-D56F46336269}"/>
              </a:ext>
            </a:extLst>
          </p:cNvPr>
          <p:cNvSpPr/>
          <p:nvPr/>
        </p:nvSpPr>
        <p:spPr>
          <a:xfrm>
            <a:off x="9485727" y="4491846"/>
            <a:ext cx="301986" cy="241137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5" name="Ellipse 214">
            <a:extLst>
              <a:ext uri="{FF2B5EF4-FFF2-40B4-BE49-F238E27FC236}">
                <a16:creationId xmlns:a16="http://schemas.microsoft.com/office/drawing/2014/main" id="{AB4F3FDB-8FFF-1D3D-24A8-6533FAB94B0B}"/>
              </a:ext>
            </a:extLst>
          </p:cNvPr>
          <p:cNvSpPr/>
          <p:nvPr/>
        </p:nvSpPr>
        <p:spPr>
          <a:xfrm>
            <a:off x="7415743" y="6098383"/>
            <a:ext cx="301986" cy="24113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16" name="Ellipse 215">
            <a:extLst>
              <a:ext uri="{FF2B5EF4-FFF2-40B4-BE49-F238E27FC236}">
                <a16:creationId xmlns:a16="http://schemas.microsoft.com/office/drawing/2014/main" id="{397D4656-D895-BFE9-519F-16A82F9236BC}"/>
              </a:ext>
            </a:extLst>
          </p:cNvPr>
          <p:cNvSpPr/>
          <p:nvPr/>
        </p:nvSpPr>
        <p:spPr>
          <a:xfrm rot="2626565">
            <a:off x="5961313" y="5131871"/>
            <a:ext cx="875745" cy="172092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7" name="Ellipse 216">
            <a:extLst>
              <a:ext uri="{FF2B5EF4-FFF2-40B4-BE49-F238E27FC236}">
                <a16:creationId xmlns:a16="http://schemas.microsoft.com/office/drawing/2014/main" id="{638F5429-7FEA-62D3-504A-D30FB33B4767}"/>
              </a:ext>
            </a:extLst>
          </p:cNvPr>
          <p:cNvSpPr/>
          <p:nvPr/>
        </p:nvSpPr>
        <p:spPr>
          <a:xfrm>
            <a:off x="6689938" y="5796429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18" name="Ellipse 217">
            <a:extLst>
              <a:ext uri="{FF2B5EF4-FFF2-40B4-BE49-F238E27FC236}">
                <a16:creationId xmlns:a16="http://schemas.microsoft.com/office/drawing/2014/main" id="{6650C07E-B44F-BB15-D742-565F870113FF}"/>
              </a:ext>
            </a:extLst>
          </p:cNvPr>
          <p:cNvSpPr/>
          <p:nvPr/>
        </p:nvSpPr>
        <p:spPr>
          <a:xfrm>
            <a:off x="6348918" y="540696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82D7FBB-FFAD-989D-859B-FFD0872C7C87}"/>
              </a:ext>
            </a:extLst>
          </p:cNvPr>
          <p:cNvSpPr/>
          <p:nvPr/>
        </p:nvSpPr>
        <p:spPr>
          <a:xfrm>
            <a:off x="8513636" y="3745296"/>
            <a:ext cx="208175" cy="210090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F1B8A03-2416-5B5E-1FFD-370D025A10B4}"/>
              </a:ext>
            </a:extLst>
          </p:cNvPr>
          <p:cNvSpPr/>
          <p:nvPr/>
        </p:nvSpPr>
        <p:spPr>
          <a:xfrm rot="7929003">
            <a:off x="5085045" y="3925568"/>
            <a:ext cx="691038" cy="20063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930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1D24E-042A-147C-3BDE-8078E6E66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68982EAF-DF3E-D824-0489-4009DBE61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7747" y="74235"/>
            <a:ext cx="8841821" cy="66313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C13FD142-24F3-8F4F-FDC4-C44D83F0C603}"/>
              </a:ext>
            </a:extLst>
          </p:cNvPr>
          <p:cNvSpPr/>
          <p:nvPr/>
        </p:nvSpPr>
        <p:spPr>
          <a:xfrm>
            <a:off x="5191632" y="4609305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FF8C437-6B55-0D44-6112-3B6DD9FDB9F0}"/>
              </a:ext>
            </a:extLst>
          </p:cNvPr>
          <p:cNvSpPr/>
          <p:nvPr/>
        </p:nvSpPr>
        <p:spPr>
          <a:xfrm>
            <a:off x="7484361" y="5086136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A0F71E11-512A-F42F-6469-EF4309BAE5FA}"/>
              </a:ext>
            </a:extLst>
          </p:cNvPr>
          <p:cNvSpPr/>
          <p:nvPr/>
        </p:nvSpPr>
        <p:spPr>
          <a:xfrm rot="4185618">
            <a:off x="6667580" y="4652424"/>
            <a:ext cx="371194" cy="9587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15252D2-131B-CF60-EAAC-E0488262868B}"/>
              </a:ext>
            </a:extLst>
          </p:cNvPr>
          <p:cNvSpPr/>
          <p:nvPr/>
        </p:nvSpPr>
        <p:spPr>
          <a:xfrm rot="8360442">
            <a:off x="5850636" y="4078612"/>
            <a:ext cx="426770" cy="14721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4065914-0DEA-9FB1-913E-F3415CAC7D09}"/>
              </a:ext>
            </a:extLst>
          </p:cNvPr>
          <p:cNvSpPr/>
          <p:nvPr/>
        </p:nvSpPr>
        <p:spPr>
          <a:xfrm rot="10084351">
            <a:off x="5218917" y="3741281"/>
            <a:ext cx="250450" cy="7632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DE2182B2-7D11-88A4-A33E-BC2CC9732F86}"/>
              </a:ext>
            </a:extLst>
          </p:cNvPr>
          <p:cNvSpPr/>
          <p:nvPr/>
        </p:nvSpPr>
        <p:spPr>
          <a:xfrm rot="7077648">
            <a:off x="7203652" y="3240194"/>
            <a:ext cx="1870303" cy="90790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5595812-CC5D-28E4-F298-BBBFBE0600B8}"/>
              </a:ext>
            </a:extLst>
          </p:cNvPr>
          <p:cNvSpPr/>
          <p:nvPr/>
        </p:nvSpPr>
        <p:spPr>
          <a:xfrm>
            <a:off x="7961822" y="394123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AC75E82-732B-32E3-AD94-E2EAB00B141F}"/>
              </a:ext>
            </a:extLst>
          </p:cNvPr>
          <p:cNvSpPr/>
          <p:nvPr/>
        </p:nvSpPr>
        <p:spPr>
          <a:xfrm>
            <a:off x="6681576" y="4401623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97F1495-AE0D-9CDF-1FAC-F1279F2FBA16}"/>
              </a:ext>
            </a:extLst>
          </p:cNvPr>
          <p:cNvSpPr/>
          <p:nvPr/>
        </p:nvSpPr>
        <p:spPr>
          <a:xfrm rot="208807">
            <a:off x="4183794" y="3611025"/>
            <a:ext cx="493480" cy="129356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F3FD1B59-C342-F3B7-A7D0-7DA0A2A044DC}"/>
              </a:ext>
            </a:extLst>
          </p:cNvPr>
          <p:cNvSpPr/>
          <p:nvPr/>
        </p:nvSpPr>
        <p:spPr>
          <a:xfrm>
            <a:off x="6932425" y="452219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5346F5C0-F9F1-3275-D6B8-FBDD00E554D5}"/>
              </a:ext>
            </a:extLst>
          </p:cNvPr>
          <p:cNvSpPr/>
          <p:nvPr/>
        </p:nvSpPr>
        <p:spPr>
          <a:xfrm>
            <a:off x="4155086" y="4216233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3281E1BF-796F-5808-65B6-CD02219C4651}"/>
              </a:ext>
            </a:extLst>
          </p:cNvPr>
          <p:cNvSpPr/>
          <p:nvPr/>
        </p:nvSpPr>
        <p:spPr>
          <a:xfrm>
            <a:off x="5365197" y="578626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33613ED6-1F96-8058-A1F4-A9F66FABE6F3}"/>
              </a:ext>
            </a:extLst>
          </p:cNvPr>
          <p:cNvSpPr/>
          <p:nvPr/>
        </p:nvSpPr>
        <p:spPr>
          <a:xfrm>
            <a:off x="6008565" y="155989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2E2BCBF5-8F1C-651C-146E-413997BA77EE}"/>
              </a:ext>
            </a:extLst>
          </p:cNvPr>
          <p:cNvSpPr/>
          <p:nvPr/>
        </p:nvSpPr>
        <p:spPr>
          <a:xfrm>
            <a:off x="7479301" y="1463315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1B47DA95-6546-837D-394D-2EC691D62579}"/>
              </a:ext>
            </a:extLst>
          </p:cNvPr>
          <p:cNvSpPr/>
          <p:nvPr/>
        </p:nvSpPr>
        <p:spPr>
          <a:xfrm>
            <a:off x="5475102" y="204761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737CD8A3-7701-42A3-E3DA-34442FE266C3}"/>
              </a:ext>
            </a:extLst>
          </p:cNvPr>
          <p:cNvSpPr/>
          <p:nvPr/>
        </p:nvSpPr>
        <p:spPr>
          <a:xfrm>
            <a:off x="4976133" y="1788441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5BCE97AC-C5EA-2A7D-EE69-6C413BF66536}"/>
              </a:ext>
            </a:extLst>
          </p:cNvPr>
          <p:cNvSpPr/>
          <p:nvPr/>
        </p:nvSpPr>
        <p:spPr>
          <a:xfrm>
            <a:off x="3280476" y="307069"/>
            <a:ext cx="390369" cy="34801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5FBE2221-4304-8BFD-3823-8CE6AF1C1B89}"/>
              </a:ext>
            </a:extLst>
          </p:cNvPr>
          <p:cNvSpPr/>
          <p:nvPr/>
        </p:nvSpPr>
        <p:spPr>
          <a:xfrm>
            <a:off x="8136692" y="2316761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94A8F147-3319-500C-4CCC-3CF27CC96FAC}"/>
              </a:ext>
            </a:extLst>
          </p:cNvPr>
          <p:cNvSpPr/>
          <p:nvPr/>
        </p:nvSpPr>
        <p:spPr>
          <a:xfrm>
            <a:off x="7825643" y="4814188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DED3677B-252A-C714-E129-2D2F506B8452}"/>
              </a:ext>
            </a:extLst>
          </p:cNvPr>
          <p:cNvSpPr/>
          <p:nvPr/>
        </p:nvSpPr>
        <p:spPr>
          <a:xfrm>
            <a:off x="8017665" y="5057304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5F890FD9-A276-A2D8-2BC3-0E880B61798B}"/>
              </a:ext>
            </a:extLst>
          </p:cNvPr>
          <p:cNvSpPr/>
          <p:nvPr/>
        </p:nvSpPr>
        <p:spPr>
          <a:xfrm>
            <a:off x="8478904" y="527645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7680FFAD-6F4E-7FCD-ADC1-0BCDF51A8610}"/>
              </a:ext>
            </a:extLst>
          </p:cNvPr>
          <p:cNvSpPr/>
          <p:nvPr/>
        </p:nvSpPr>
        <p:spPr>
          <a:xfrm>
            <a:off x="8478904" y="4432350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79916611-A5F6-489C-D17B-9144FF4F3158}"/>
              </a:ext>
            </a:extLst>
          </p:cNvPr>
          <p:cNvSpPr/>
          <p:nvPr/>
        </p:nvSpPr>
        <p:spPr>
          <a:xfrm>
            <a:off x="8920866" y="4252649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3E64B406-0F9C-C677-ECDE-FCA50566427C}"/>
              </a:ext>
            </a:extLst>
          </p:cNvPr>
          <p:cNvSpPr/>
          <p:nvPr/>
        </p:nvSpPr>
        <p:spPr>
          <a:xfrm>
            <a:off x="9465224" y="4103675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40C23D26-02E3-61E7-B147-24FCBB3261E9}"/>
              </a:ext>
            </a:extLst>
          </p:cNvPr>
          <p:cNvSpPr/>
          <p:nvPr/>
        </p:nvSpPr>
        <p:spPr>
          <a:xfrm>
            <a:off x="7031869" y="60468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F55E48C5-0106-EBC3-CCE8-B328F0D6C5C8}"/>
              </a:ext>
            </a:extLst>
          </p:cNvPr>
          <p:cNvSpPr/>
          <p:nvPr/>
        </p:nvSpPr>
        <p:spPr>
          <a:xfrm>
            <a:off x="7688656" y="564745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99F613BB-66D1-EA22-4977-F1AE555E2809}"/>
              </a:ext>
            </a:extLst>
          </p:cNvPr>
          <p:cNvSpPr/>
          <p:nvPr/>
        </p:nvSpPr>
        <p:spPr>
          <a:xfrm>
            <a:off x="6983562" y="514104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35648FF0-D995-B406-9743-EA982E9F5FAE}"/>
              </a:ext>
            </a:extLst>
          </p:cNvPr>
          <p:cNvSpPr/>
          <p:nvPr/>
        </p:nvSpPr>
        <p:spPr>
          <a:xfrm rot="7114210">
            <a:off x="5922283" y="3041429"/>
            <a:ext cx="1497967" cy="2440924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4999C43A-0A54-A85D-1B04-477BA2D13968}"/>
              </a:ext>
            </a:extLst>
          </p:cNvPr>
          <p:cNvSpPr/>
          <p:nvPr/>
        </p:nvSpPr>
        <p:spPr>
          <a:xfrm>
            <a:off x="4663312" y="3723640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1C4C43C8-C774-EB11-E85B-5C51C5C75368}"/>
              </a:ext>
            </a:extLst>
          </p:cNvPr>
          <p:cNvSpPr/>
          <p:nvPr/>
        </p:nvSpPr>
        <p:spPr>
          <a:xfrm>
            <a:off x="6106880" y="3543029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DFFF04C6-C5DC-80D3-AF63-DCC48E409CC5}"/>
              </a:ext>
            </a:extLst>
          </p:cNvPr>
          <p:cNvSpPr/>
          <p:nvPr/>
        </p:nvSpPr>
        <p:spPr>
          <a:xfrm>
            <a:off x="5355267" y="4055494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D9C5DFB1-2333-6E6F-0758-8C45BF892F37}"/>
              </a:ext>
            </a:extLst>
          </p:cNvPr>
          <p:cNvSpPr/>
          <p:nvPr/>
        </p:nvSpPr>
        <p:spPr>
          <a:xfrm>
            <a:off x="5810739" y="4648712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C55EBF0C-D465-8FE9-8230-B138896A1882}"/>
              </a:ext>
            </a:extLst>
          </p:cNvPr>
          <p:cNvSpPr/>
          <p:nvPr/>
        </p:nvSpPr>
        <p:spPr>
          <a:xfrm rot="9095406">
            <a:off x="7679352" y="3542803"/>
            <a:ext cx="3370737" cy="174689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156D47F4-A1A5-E732-E2FC-204546BD3461}"/>
              </a:ext>
            </a:extLst>
          </p:cNvPr>
          <p:cNvSpPr/>
          <p:nvPr/>
        </p:nvSpPr>
        <p:spPr>
          <a:xfrm>
            <a:off x="9601534" y="3748377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947E35EF-7B96-25D8-E0F0-1809B8B899FA}"/>
              </a:ext>
            </a:extLst>
          </p:cNvPr>
          <p:cNvSpPr/>
          <p:nvPr/>
        </p:nvSpPr>
        <p:spPr>
          <a:xfrm>
            <a:off x="8104874" y="424083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3B70E5D8-E439-954E-058E-6B7EDE10E0E2}"/>
              </a:ext>
            </a:extLst>
          </p:cNvPr>
          <p:cNvSpPr/>
          <p:nvPr/>
        </p:nvSpPr>
        <p:spPr>
          <a:xfrm>
            <a:off x="9585286" y="2945955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638EA965-5175-368E-3562-AEDE488107F6}"/>
              </a:ext>
            </a:extLst>
          </p:cNvPr>
          <p:cNvSpPr/>
          <p:nvPr/>
        </p:nvSpPr>
        <p:spPr>
          <a:xfrm>
            <a:off x="9507278" y="2754325"/>
            <a:ext cx="567508" cy="58221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4A9763D6-C01E-7C9D-7CA6-90E5CD1A4196}"/>
              </a:ext>
            </a:extLst>
          </p:cNvPr>
          <p:cNvSpPr/>
          <p:nvPr/>
        </p:nvSpPr>
        <p:spPr>
          <a:xfrm rot="3856914">
            <a:off x="8975654" y="2895940"/>
            <a:ext cx="396075" cy="86306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587E1BAE-0806-6A03-D240-C8100DB85762}"/>
              </a:ext>
            </a:extLst>
          </p:cNvPr>
          <p:cNvSpPr/>
          <p:nvPr/>
        </p:nvSpPr>
        <p:spPr>
          <a:xfrm>
            <a:off x="8745996" y="3187560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16429F1B-4AC6-7706-9408-3FFCB3371966}"/>
              </a:ext>
            </a:extLst>
          </p:cNvPr>
          <p:cNvSpPr/>
          <p:nvPr/>
        </p:nvSpPr>
        <p:spPr>
          <a:xfrm>
            <a:off x="9302825" y="2907253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D9184B22-F54E-329D-9A7F-148D284E430F}"/>
              </a:ext>
            </a:extLst>
          </p:cNvPr>
          <p:cNvSpPr/>
          <p:nvPr/>
        </p:nvSpPr>
        <p:spPr>
          <a:xfrm rot="3489697">
            <a:off x="7022719" y="5397951"/>
            <a:ext cx="878104" cy="15940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4ABA77AA-4B0D-B0CF-FC3F-3573C4225762}"/>
              </a:ext>
            </a:extLst>
          </p:cNvPr>
          <p:cNvSpPr/>
          <p:nvPr/>
        </p:nvSpPr>
        <p:spPr>
          <a:xfrm>
            <a:off x="5976586" y="648586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579EADAF-E193-C4D2-8240-E566B67FAE2F}"/>
              </a:ext>
            </a:extLst>
          </p:cNvPr>
          <p:cNvSpPr/>
          <p:nvPr/>
        </p:nvSpPr>
        <p:spPr>
          <a:xfrm>
            <a:off x="7528539" y="653453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331BFADE-EA0A-C547-000C-CF33DEDE3A82}"/>
              </a:ext>
            </a:extLst>
          </p:cNvPr>
          <p:cNvSpPr/>
          <p:nvPr/>
        </p:nvSpPr>
        <p:spPr>
          <a:xfrm>
            <a:off x="9485727" y="4491846"/>
            <a:ext cx="301986" cy="241137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A772E015-7A49-5063-AE5C-4430A2DBB910}"/>
              </a:ext>
            </a:extLst>
          </p:cNvPr>
          <p:cNvSpPr/>
          <p:nvPr/>
        </p:nvSpPr>
        <p:spPr>
          <a:xfrm>
            <a:off x="7415743" y="6098383"/>
            <a:ext cx="301986" cy="24113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E1BC8F6F-0C4F-3AA5-ED6C-A1F4F54D0E61}"/>
              </a:ext>
            </a:extLst>
          </p:cNvPr>
          <p:cNvSpPr/>
          <p:nvPr/>
        </p:nvSpPr>
        <p:spPr>
          <a:xfrm rot="2626565">
            <a:off x="5961313" y="5131871"/>
            <a:ext cx="875745" cy="172092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7808D381-44B7-9B02-795C-A78FAB1B4A7B}"/>
              </a:ext>
            </a:extLst>
          </p:cNvPr>
          <p:cNvSpPr/>
          <p:nvPr/>
        </p:nvSpPr>
        <p:spPr>
          <a:xfrm>
            <a:off x="6689938" y="5796429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D5BA100D-EAC1-338B-1866-E6B55C92BA5A}"/>
              </a:ext>
            </a:extLst>
          </p:cNvPr>
          <p:cNvSpPr/>
          <p:nvPr/>
        </p:nvSpPr>
        <p:spPr>
          <a:xfrm>
            <a:off x="6348918" y="540696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pic>
        <p:nvPicPr>
          <p:cNvPr id="2" name="Image 1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B1474FAA-6221-6C7B-989D-29FA11417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" t="10971" r="63742" b="50000"/>
          <a:stretch>
            <a:fillRect/>
          </a:stretch>
        </p:blipFill>
        <p:spPr>
          <a:xfrm>
            <a:off x="9739640" y="88753"/>
            <a:ext cx="2369928" cy="20148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9FA8914-EA6C-AE59-94FA-4AD5AEE3554D}"/>
              </a:ext>
            </a:extLst>
          </p:cNvPr>
          <p:cNvSpPr/>
          <p:nvPr/>
        </p:nvSpPr>
        <p:spPr>
          <a:xfrm>
            <a:off x="8513636" y="3745296"/>
            <a:ext cx="208175" cy="210090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7B9DDFE-F095-BC93-3EB6-61937F894A57}"/>
              </a:ext>
            </a:extLst>
          </p:cNvPr>
          <p:cNvSpPr/>
          <p:nvPr/>
        </p:nvSpPr>
        <p:spPr>
          <a:xfrm>
            <a:off x="10638979" y="693288"/>
            <a:ext cx="208175" cy="210090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8F7568E-BF32-BB49-3E3B-68FC8E2319EF}"/>
              </a:ext>
            </a:extLst>
          </p:cNvPr>
          <p:cNvSpPr/>
          <p:nvPr/>
        </p:nvSpPr>
        <p:spPr>
          <a:xfrm rot="7929003">
            <a:off x="5085045" y="3925568"/>
            <a:ext cx="691038" cy="200631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33D3EFF-B8FA-8F1B-1CBA-6A43E5D96E5D}"/>
              </a:ext>
            </a:extLst>
          </p:cNvPr>
          <p:cNvSpPr/>
          <p:nvPr/>
        </p:nvSpPr>
        <p:spPr>
          <a:xfrm rot="5190114">
            <a:off x="4392082" y="3411487"/>
            <a:ext cx="673961" cy="93443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B45375-F916-4756-4182-A472C209C162}"/>
              </a:ext>
            </a:extLst>
          </p:cNvPr>
          <p:cNvSpPr/>
          <p:nvPr/>
        </p:nvSpPr>
        <p:spPr>
          <a:xfrm>
            <a:off x="82431" y="74235"/>
            <a:ext cx="3238053" cy="6555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dirty="0"/>
              <a:t>b) Au sud-est, entre Turkestan russe, Chine et Inde, à la convergence de montagnes, le plateau du Pamir</a:t>
            </a:r>
          </a:p>
          <a:p>
            <a:r>
              <a:rPr lang="fr-FR" sz="1500" dirty="0"/>
              <a:t>Source de l’Amou Daria</a:t>
            </a:r>
          </a:p>
          <a:p>
            <a:endParaRPr lang="fr-FR" sz="1500" dirty="0"/>
          </a:p>
          <a:p>
            <a:r>
              <a:rPr lang="fr-FR" sz="1500" dirty="0"/>
              <a:t>*Pour les Britanniques…</a:t>
            </a:r>
          </a:p>
          <a:p>
            <a:r>
              <a:rPr lang="fr-FR" sz="1500" dirty="0"/>
              <a:t>Les visées russes sur le Pamir et la steppe turkmène sont une menace…</a:t>
            </a:r>
          </a:p>
          <a:p>
            <a:endParaRPr lang="fr-FR" sz="1500" dirty="0"/>
          </a:p>
          <a:p>
            <a:r>
              <a:rPr lang="fr-FR" sz="1500" dirty="0"/>
              <a:t>Car ces deux régions sont en contact direct avec le Cachemire britannique</a:t>
            </a:r>
          </a:p>
          <a:p>
            <a:r>
              <a:rPr lang="fr-FR" sz="1500" dirty="0"/>
              <a:t>Et l’Afghanistan</a:t>
            </a:r>
          </a:p>
          <a:p>
            <a:endParaRPr lang="fr-FR" sz="1500" dirty="0"/>
          </a:p>
          <a:p>
            <a:r>
              <a:rPr lang="fr-FR" sz="1500" dirty="0"/>
              <a:t>NB : 1874 : Au Pamir, Thomas Gordon Découvre que Afghanistan et </a:t>
            </a:r>
            <a:r>
              <a:rPr lang="fr-FR" sz="1500" dirty="0" err="1"/>
              <a:t>Kachgarie</a:t>
            </a:r>
            <a:r>
              <a:rPr lang="fr-FR" sz="1500" dirty="0"/>
              <a:t> Ne se touchent pas (!)</a:t>
            </a:r>
          </a:p>
          <a:p>
            <a:endParaRPr lang="fr-FR" sz="1500" dirty="0"/>
          </a:p>
          <a:p>
            <a:r>
              <a:rPr lang="fr-FR" sz="1500" dirty="0"/>
              <a:t>*L’Afghanistan ; Retour en 1863…</a:t>
            </a:r>
          </a:p>
          <a:p>
            <a:endParaRPr lang="fr-FR" sz="1500" dirty="0"/>
          </a:p>
          <a:p>
            <a:r>
              <a:rPr lang="fr-FR" sz="1500" dirty="0"/>
              <a:t>NB : Des allers-retours entre</a:t>
            </a:r>
          </a:p>
          <a:p>
            <a:r>
              <a:rPr lang="fr-FR" sz="1500" dirty="0"/>
              <a:t>Afghanistan </a:t>
            </a:r>
            <a:r>
              <a:rPr lang="fr-FR" sz="1500" b="1" dirty="0"/>
              <a:t>(A)</a:t>
            </a:r>
            <a:r>
              <a:rPr lang="fr-FR" sz="1500" dirty="0"/>
              <a:t> et</a:t>
            </a:r>
          </a:p>
          <a:p>
            <a:r>
              <a:rPr lang="fr-FR" sz="1500" dirty="0"/>
              <a:t>Turkestan russe </a:t>
            </a:r>
            <a:r>
              <a:rPr lang="fr-FR" sz="1500" b="1" dirty="0"/>
              <a:t>(T)</a:t>
            </a:r>
            <a:r>
              <a:rPr lang="fr-FR" sz="1500" dirty="0"/>
              <a:t> ; Plus…</a:t>
            </a:r>
          </a:p>
          <a:p>
            <a:r>
              <a:rPr lang="fr-FR" sz="1500" dirty="0"/>
              <a:t>Le Xinjiang chinois </a:t>
            </a:r>
            <a:r>
              <a:rPr lang="fr-FR" sz="1500" b="1" dirty="0"/>
              <a:t>(C)</a:t>
            </a:r>
            <a:r>
              <a:rPr lang="fr-FR" sz="1500" dirty="0"/>
              <a:t>, la Perse </a:t>
            </a:r>
            <a:r>
              <a:rPr lang="fr-FR" sz="1500" b="1" dirty="0"/>
              <a:t>(P)</a:t>
            </a:r>
          </a:p>
          <a:p>
            <a:r>
              <a:rPr lang="fr-FR" sz="1500" dirty="0"/>
              <a:t>Et même la Bulgarie </a:t>
            </a:r>
            <a:r>
              <a:rPr lang="fr-FR" sz="1500" b="1" dirty="0"/>
              <a:t>(B)</a:t>
            </a:r>
            <a:r>
              <a:rPr lang="fr-FR" sz="1500" dirty="0"/>
              <a:t> !</a:t>
            </a:r>
          </a:p>
          <a:p>
            <a:r>
              <a:rPr lang="fr-FR" sz="1500" b="1" dirty="0"/>
              <a:t>A – T – (C) - A – (B)</a:t>
            </a:r>
          </a:p>
          <a:p>
            <a:r>
              <a:rPr lang="fr-FR" sz="1500" b="1" dirty="0"/>
              <a:t>A – T – (P) – A – P</a:t>
            </a:r>
          </a:p>
          <a:p>
            <a:endParaRPr lang="fr-FR" sz="1500" dirty="0"/>
          </a:p>
          <a:p>
            <a:r>
              <a:rPr lang="fr-FR" sz="1500" dirty="0"/>
              <a:t>*Allons-y !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2E61A4D-938A-A5CB-EB4D-84AB64CE8150}"/>
              </a:ext>
            </a:extLst>
          </p:cNvPr>
          <p:cNvSpPr/>
          <p:nvPr/>
        </p:nvSpPr>
        <p:spPr>
          <a:xfrm>
            <a:off x="2774755" y="566768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150076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A4ED5-C4AF-C1C4-9FD9-A971EC709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D7AA8E-DAE6-177E-3C8E-9A75B3265109}"/>
              </a:ext>
            </a:extLst>
          </p:cNvPr>
          <p:cNvSpPr/>
          <p:nvPr/>
        </p:nvSpPr>
        <p:spPr>
          <a:xfrm>
            <a:off x="89686" y="110608"/>
            <a:ext cx="4593963" cy="550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1863-1873 : (A) Face à l’avancée russe au Turkestan, l’émir afghan </a:t>
            </a:r>
            <a:r>
              <a:rPr lang="fr-FR" sz="1600" b="1" dirty="0" err="1"/>
              <a:t>Shir</a:t>
            </a:r>
            <a:r>
              <a:rPr lang="fr-FR" sz="1600" b="1" dirty="0"/>
              <a:t> Ali réclame sans succès l’aide des Britanniques ; …</a:t>
            </a:r>
          </a:p>
          <a:p>
            <a:endParaRPr lang="fr-FR" sz="1600" dirty="0"/>
          </a:p>
          <a:p>
            <a:r>
              <a:rPr lang="fr-FR" sz="1600" dirty="0"/>
              <a:t>2) 1863 : </a:t>
            </a:r>
            <a:r>
              <a:rPr lang="fr-FR" sz="1600" b="1" dirty="0"/>
              <a:t>L’Afghanistan (A)</a:t>
            </a:r>
            <a:r>
              <a:rPr lang="fr-FR" sz="1600" dirty="0"/>
              <a:t> …</a:t>
            </a:r>
          </a:p>
          <a:p>
            <a:endParaRPr lang="fr-FR" sz="1600" dirty="0"/>
          </a:p>
          <a:p>
            <a:r>
              <a:rPr lang="fr-FR" sz="1600" dirty="0"/>
              <a:t>*1863 : En Afghanistan…</a:t>
            </a:r>
          </a:p>
          <a:p>
            <a:r>
              <a:rPr lang="fr-FR" sz="1600" dirty="0"/>
              <a:t>Après la mort de </a:t>
            </a:r>
            <a:r>
              <a:rPr lang="fr-FR" sz="1600" dirty="0" err="1"/>
              <a:t>Dost</a:t>
            </a:r>
            <a:r>
              <a:rPr lang="fr-FR" sz="1600" dirty="0"/>
              <a:t> Muhammad, guerre civile</a:t>
            </a:r>
          </a:p>
          <a:p>
            <a:endParaRPr lang="fr-FR" sz="1600" dirty="0"/>
          </a:p>
          <a:p>
            <a:r>
              <a:rPr lang="fr-FR" sz="1600" dirty="0"/>
              <a:t>*1868 : Son fils </a:t>
            </a:r>
            <a:r>
              <a:rPr lang="fr-FR" sz="1600" u="sng" dirty="0" err="1"/>
              <a:t>Shir</a:t>
            </a:r>
            <a:r>
              <a:rPr lang="fr-FR" sz="1600" u="sng" dirty="0"/>
              <a:t> Ali</a:t>
            </a:r>
            <a:r>
              <a:rPr lang="fr-FR" sz="1600" dirty="0"/>
              <a:t> finit par vaincre</a:t>
            </a:r>
          </a:p>
          <a:p>
            <a:r>
              <a:rPr lang="fr-FR" sz="1600" dirty="0"/>
              <a:t>Son adversaire et neveu </a:t>
            </a:r>
            <a:r>
              <a:rPr lang="fr-FR" sz="1600" u="sng" dirty="0"/>
              <a:t>Abdur Rahman</a:t>
            </a:r>
          </a:p>
          <a:p>
            <a:r>
              <a:rPr lang="fr-FR" sz="1600" dirty="0"/>
              <a:t>Et </a:t>
            </a:r>
            <a:r>
              <a:rPr lang="fr-FR" sz="1600" dirty="0" err="1"/>
              <a:t>Shir</a:t>
            </a:r>
            <a:r>
              <a:rPr lang="fr-FR" sz="1600" dirty="0"/>
              <a:t> Ali monte sur le trône</a:t>
            </a:r>
          </a:p>
          <a:p>
            <a:endParaRPr lang="fr-FR" sz="1600" dirty="0"/>
          </a:p>
          <a:p>
            <a:r>
              <a:rPr lang="fr-FR" sz="1600" dirty="0"/>
              <a:t>NB : Abdur Rahman se réfugie à Samarcande</a:t>
            </a:r>
          </a:p>
          <a:p>
            <a:r>
              <a:rPr lang="fr-FR" sz="1600" dirty="0"/>
              <a:t>Sous protection russe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*1873 : Après la campagne russe contre Khiva</a:t>
            </a:r>
          </a:p>
          <a:p>
            <a:r>
              <a:rPr lang="fr-FR" sz="1600" dirty="0" err="1"/>
              <a:t>Shir</a:t>
            </a:r>
            <a:r>
              <a:rPr lang="fr-FR" sz="1600" dirty="0"/>
              <a:t> Ali, inquiet, demande protection aux GB</a:t>
            </a:r>
          </a:p>
          <a:p>
            <a:r>
              <a:rPr lang="fr-FR" sz="1600" dirty="0"/>
              <a:t>NB : Comme son père </a:t>
            </a:r>
            <a:r>
              <a:rPr lang="fr-FR" sz="1600" dirty="0" err="1"/>
              <a:t>Dost</a:t>
            </a:r>
            <a:r>
              <a:rPr lang="fr-FR" sz="1600" dirty="0"/>
              <a:t> Muhammad en 1837</a:t>
            </a:r>
          </a:p>
          <a:p>
            <a:endParaRPr lang="fr-FR" sz="1600" dirty="0"/>
          </a:p>
          <a:p>
            <a:r>
              <a:rPr lang="fr-FR" sz="1600" dirty="0"/>
              <a:t>*Mais Britanniques et Russes</a:t>
            </a:r>
          </a:p>
          <a:p>
            <a:r>
              <a:rPr lang="fr-FR" sz="1600" dirty="0"/>
              <a:t>Veulent conserver de bonnes relations…</a:t>
            </a:r>
          </a:p>
        </p:txBody>
      </p:sp>
      <p:pic>
        <p:nvPicPr>
          <p:cNvPr id="92" name="Image 91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FB94042F-260F-36D4-3C8F-D4EAD49DE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4" name="Ellipse 93">
            <a:extLst>
              <a:ext uri="{FF2B5EF4-FFF2-40B4-BE49-F238E27FC236}">
                <a16:creationId xmlns:a16="http://schemas.microsoft.com/office/drawing/2014/main" id="{EEAEA510-8C7C-0585-DB3A-7C9C771C4272}"/>
              </a:ext>
            </a:extLst>
          </p:cNvPr>
          <p:cNvSpPr/>
          <p:nvPr/>
        </p:nvSpPr>
        <p:spPr>
          <a:xfrm rot="4185618">
            <a:off x="10629699" y="1340244"/>
            <a:ext cx="508841" cy="167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9D94F26E-A470-73DF-2367-773F98BB296E}"/>
              </a:ext>
            </a:extLst>
          </p:cNvPr>
          <p:cNvSpPr/>
          <p:nvPr/>
        </p:nvSpPr>
        <p:spPr>
          <a:xfrm rot="6545903">
            <a:off x="9770817" y="1415887"/>
            <a:ext cx="472708" cy="15506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0D920EBE-2E8D-3721-8484-EB630A9F5A40}"/>
              </a:ext>
            </a:extLst>
          </p:cNvPr>
          <p:cNvSpPr/>
          <p:nvPr/>
        </p:nvSpPr>
        <p:spPr>
          <a:xfrm rot="8426906">
            <a:off x="8649307" y="1086036"/>
            <a:ext cx="363131" cy="937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24AB1FEC-D4E5-9652-A69D-A4314E0FF402}"/>
              </a:ext>
            </a:extLst>
          </p:cNvPr>
          <p:cNvSpPr/>
          <p:nvPr/>
        </p:nvSpPr>
        <p:spPr>
          <a:xfrm rot="5400000">
            <a:off x="9956759" y="-30726"/>
            <a:ext cx="1726488" cy="2398560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AC240A2E-0263-0942-A828-5C63DB9407E0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CDEC5E3-C56A-3490-0424-8C0140C8A141}"/>
              </a:ext>
            </a:extLst>
          </p:cNvPr>
          <p:cNvSpPr/>
          <p:nvPr/>
        </p:nvSpPr>
        <p:spPr>
          <a:xfrm>
            <a:off x="10537802" y="780852"/>
            <a:ext cx="654425" cy="41728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1864-1875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6EAFC9E8-51B8-E1FF-FEBF-5E685537E270}"/>
              </a:ext>
            </a:extLst>
          </p:cNvPr>
          <p:cNvSpPr/>
          <p:nvPr/>
        </p:nvSpPr>
        <p:spPr>
          <a:xfrm rot="4457025">
            <a:off x="11496367" y="2128365"/>
            <a:ext cx="287398" cy="162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71B494D9-E5D4-C278-3791-86850DC2CA90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4BD8D938-E113-7422-F15B-307B5C526987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43CFB42-0477-D034-A557-4577EC1689BA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844F0BF7-7AB2-5A53-AF3C-99062F33859B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453A8C5-D3EC-F007-1B2C-C1A8D3133A40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F794F7A-4D14-4147-A31C-23498CB101B8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43181401-86EE-4E57-63A7-B1B8C58E1E86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Ellipse 127">
            <a:extLst>
              <a:ext uri="{FF2B5EF4-FFF2-40B4-BE49-F238E27FC236}">
                <a16:creationId xmlns:a16="http://schemas.microsoft.com/office/drawing/2014/main" id="{80E0484B-13EE-72FE-2B4D-CBDB4C16615D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3A0917B4-E853-07B5-818F-9113652E69C9}"/>
              </a:ext>
            </a:extLst>
          </p:cNvPr>
          <p:cNvSpPr/>
          <p:nvPr/>
        </p:nvSpPr>
        <p:spPr>
          <a:xfrm>
            <a:off x="9711926" y="351637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24B93D35-09A8-C53B-0B9E-37D1C7E10173}"/>
              </a:ext>
            </a:extLst>
          </p:cNvPr>
          <p:cNvSpPr/>
          <p:nvPr/>
        </p:nvSpPr>
        <p:spPr>
          <a:xfrm rot="873106">
            <a:off x="11599839" y="2304944"/>
            <a:ext cx="393729" cy="22664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6BF736F5-5CDE-C337-A004-5F12BEC5008D}"/>
              </a:ext>
            </a:extLst>
          </p:cNvPr>
          <p:cNvSpPr/>
          <p:nvPr/>
        </p:nvSpPr>
        <p:spPr>
          <a:xfrm>
            <a:off x="10559283" y="407843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4CA81287-04CB-66A8-5534-3B045E69D9A1}"/>
              </a:ext>
            </a:extLst>
          </p:cNvPr>
          <p:cNvSpPr/>
          <p:nvPr/>
        </p:nvSpPr>
        <p:spPr>
          <a:xfrm>
            <a:off x="11344525" y="199913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3FACB45B-62A3-5025-6FC7-2E665C08E109}"/>
              </a:ext>
            </a:extLst>
          </p:cNvPr>
          <p:cNvSpPr/>
          <p:nvPr/>
        </p:nvSpPr>
        <p:spPr>
          <a:xfrm>
            <a:off x="10374937" y="26320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CC77FA9A-DECA-0776-A273-06C6DAF2AF15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9F1D5E38-F404-564A-0F96-0BCC58535485}"/>
              </a:ext>
            </a:extLst>
          </p:cNvPr>
          <p:cNvSpPr/>
          <p:nvPr/>
        </p:nvSpPr>
        <p:spPr>
          <a:xfrm>
            <a:off x="10962249" y="4261003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EC11D651-BA8B-EEBF-D12B-597678A4BF0C}"/>
              </a:ext>
            </a:extLst>
          </p:cNvPr>
          <p:cNvSpPr/>
          <p:nvPr/>
        </p:nvSpPr>
        <p:spPr>
          <a:xfrm rot="949557">
            <a:off x="11314078" y="4575574"/>
            <a:ext cx="807930" cy="15505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30AFACB1-13CF-4D53-576A-258F2ACFCBB4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AFFED166-13F3-EC92-37D5-DD16DF053A5C}"/>
              </a:ext>
            </a:extLst>
          </p:cNvPr>
          <p:cNvSpPr/>
          <p:nvPr/>
        </p:nvSpPr>
        <p:spPr>
          <a:xfrm rot="468038">
            <a:off x="10672885" y="4153843"/>
            <a:ext cx="841350" cy="1731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263FD8A3-C054-2C2C-1A64-47CBFC909689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A42710F-AB3D-B121-618A-75086E45EDF8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A1C2C591-E65F-1123-28E9-B7C96074D8B4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B73E508C-1419-5EFB-3EF1-93C7574634E5}"/>
              </a:ext>
            </a:extLst>
          </p:cNvPr>
          <p:cNvSpPr/>
          <p:nvPr/>
        </p:nvSpPr>
        <p:spPr>
          <a:xfrm>
            <a:off x="11473108" y="347024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27E66C07-42FC-FB40-90D4-8CB9223D25E3}"/>
              </a:ext>
            </a:extLst>
          </p:cNvPr>
          <p:cNvSpPr/>
          <p:nvPr/>
        </p:nvSpPr>
        <p:spPr>
          <a:xfrm rot="2301107">
            <a:off x="9836894" y="2003323"/>
            <a:ext cx="1611853" cy="29999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58668AB7-60B2-15B4-F2E5-44BAE9BC3157}"/>
              </a:ext>
            </a:extLst>
          </p:cNvPr>
          <p:cNvSpPr/>
          <p:nvPr/>
        </p:nvSpPr>
        <p:spPr>
          <a:xfrm>
            <a:off x="10348718" y="3116820"/>
            <a:ext cx="654425" cy="41728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1842 1859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79EDA37-8C19-6FBE-10E7-8E067DEC3F0E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148" name="Connecteur droit avec flèche 147">
            <a:extLst>
              <a:ext uri="{FF2B5EF4-FFF2-40B4-BE49-F238E27FC236}">
                <a16:creationId xmlns:a16="http://schemas.microsoft.com/office/drawing/2014/main" id="{8401621C-A66B-0F86-A86A-B47606047538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Ellipse 149">
            <a:extLst>
              <a:ext uri="{FF2B5EF4-FFF2-40B4-BE49-F238E27FC236}">
                <a16:creationId xmlns:a16="http://schemas.microsoft.com/office/drawing/2014/main" id="{4975D946-2620-2004-5A64-A2A1EB5A636E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265D98F6-46E8-146C-D473-78E96888D1BA}"/>
              </a:ext>
            </a:extLst>
          </p:cNvPr>
          <p:cNvSpPr/>
          <p:nvPr/>
        </p:nvSpPr>
        <p:spPr>
          <a:xfrm>
            <a:off x="10339382" y="183411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1DE5C221-E15A-6EDC-D2C6-F630EECF0212}"/>
              </a:ext>
            </a:extLst>
          </p:cNvPr>
          <p:cNvSpPr/>
          <p:nvPr/>
        </p:nvSpPr>
        <p:spPr>
          <a:xfrm>
            <a:off x="10714022" y="1248310"/>
            <a:ext cx="301986" cy="24113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1E9E2D55-73D5-376E-9B9A-FF2E8C47AE22}"/>
              </a:ext>
            </a:extLst>
          </p:cNvPr>
          <p:cNvSpPr/>
          <p:nvPr/>
        </p:nvSpPr>
        <p:spPr>
          <a:xfrm rot="575867">
            <a:off x="9020447" y="377370"/>
            <a:ext cx="611791" cy="1333415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EF43F8-23A7-2191-F9D4-5CFA2C3C40DA}"/>
              </a:ext>
            </a:extLst>
          </p:cNvPr>
          <p:cNvSpPr/>
          <p:nvPr/>
        </p:nvSpPr>
        <p:spPr>
          <a:xfrm>
            <a:off x="8996750" y="100428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1875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1FCEC22-3F9C-63AE-7E6E-7D3D4E25C335}"/>
              </a:ext>
            </a:extLst>
          </p:cNvPr>
          <p:cNvSpPr/>
          <p:nvPr/>
        </p:nvSpPr>
        <p:spPr>
          <a:xfrm>
            <a:off x="11760328" y="1022828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BA6EE27C-AC89-4C66-D392-09637F162994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11757152" y="110193"/>
            <a:ext cx="90611" cy="91263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7095DC4-66F2-F9EC-A7B8-9F0873A66347}"/>
              </a:ext>
            </a:extLst>
          </p:cNvPr>
          <p:cNvSpPr/>
          <p:nvPr/>
        </p:nvSpPr>
        <p:spPr>
          <a:xfrm>
            <a:off x="11394893" y="1196108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525031-5C8C-30A7-A434-D2835FBF14AF}"/>
              </a:ext>
            </a:extLst>
          </p:cNvPr>
          <p:cNvSpPr/>
          <p:nvPr/>
        </p:nvSpPr>
        <p:spPr>
          <a:xfrm>
            <a:off x="4775442" y="4677386"/>
            <a:ext cx="3616959" cy="206586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0C67D0-53FA-081E-1F43-B2057C0775F4}"/>
              </a:ext>
            </a:extLst>
          </p:cNvPr>
          <p:cNvSpPr/>
          <p:nvPr/>
        </p:nvSpPr>
        <p:spPr>
          <a:xfrm>
            <a:off x="6043900" y="6081625"/>
            <a:ext cx="981208" cy="5218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Ayub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1879-80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C7E66C-E8EF-7A58-7F25-C8A587DA8309}"/>
              </a:ext>
            </a:extLst>
          </p:cNvPr>
          <p:cNvSpPr/>
          <p:nvPr/>
        </p:nvSpPr>
        <p:spPr>
          <a:xfrm>
            <a:off x="6043900" y="5516250"/>
            <a:ext cx="981208" cy="39099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Shir</a:t>
            </a:r>
            <a:r>
              <a:rPr lang="fr-FR" sz="1200" dirty="0">
                <a:solidFill>
                  <a:schemeClr val="tx1"/>
                </a:solidFill>
              </a:rPr>
              <a:t> Ali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1863-79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6299810-2CD6-E865-05BA-F8C2DF1C4BBE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6534504" y="5907246"/>
            <a:ext cx="0" cy="1743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75174F1-EFF9-F718-6FF7-76598B767E0A}"/>
              </a:ext>
            </a:extLst>
          </p:cNvPr>
          <p:cNvSpPr/>
          <p:nvPr/>
        </p:nvSpPr>
        <p:spPr>
          <a:xfrm>
            <a:off x="7120686" y="6089267"/>
            <a:ext cx="981208" cy="5218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Abdur Rahman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1880-1901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1D8F4-936A-A82F-C7CA-46EAFD8A3ACA}"/>
              </a:ext>
            </a:extLst>
          </p:cNvPr>
          <p:cNvSpPr/>
          <p:nvPr/>
        </p:nvSpPr>
        <p:spPr>
          <a:xfrm>
            <a:off x="4991751" y="6075692"/>
            <a:ext cx="981208" cy="390996"/>
          </a:xfrm>
          <a:prstGeom prst="rect">
            <a:avLst/>
          </a:prstGeom>
          <a:solidFill>
            <a:srgbClr val="B4C7E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Yakub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1879</a:t>
            </a:r>
          </a:p>
        </p:txBody>
      </p: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A01D591C-0774-2729-E2C3-E973935532EC}"/>
              </a:ext>
            </a:extLst>
          </p:cNvPr>
          <p:cNvCxnSpPr>
            <a:cxnSpLocks/>
            <a:stCxn id="21" idx="2"/>
            <a:endCxn id="24" idx="0"/>
          </p:cNvCxnSpPr>
          <p:nvPr/>
        </p:nvCxnSpPr>
        <p:spPr>
          <a:xfrm rot="5400000">
            <a:off x="5924207" y="5465395"/>
            <a:ext cx="168446" cy="105214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F152AA0-3B9F-AB01-131D-C924431DCAE7}"/>
              </a:ext>
            </a:extLst>
          </p:cNvPr>
          <p:cNvSpPr/>
          <p:nvPr/>
        </p:nvSpPr>
        <p:spPr>
          <a:xfrm>
            <a:off x="6043900" y="4817781"/>
            <a:ext cx="981208" cy="575288"/>
          </a:xfrm>
          <a:prstGeom prst="rect">
            <a:avLst/>
          </a:prstGeom>
          <a:solidFill>
            <a:srgbClr val="B4C7E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Dost</a:t>
            </a:r>
            <a:r>
              <a:rPr lang="fr-FR" sz="1200" dirty="0">
                <a:solidFill>
                  <a:schemeClr val="tx1"/>
                </a:solidFill>
              </a:rPr>
              <a:t> Muhammad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1826-63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04BC84F3-B07B-BD9D-F234-C6D685516A1A}"/>
              </a:ext>
            </a:extLst>
          </p:cNvPr>
          <p:cNvCxnSpPr>
            <a:cxnSpLocks/>
            <a:stCxn id="26" idx="2"/>
            <a:endCxn id="21" idx="0"/>
          </p:cNvCxnSpPr>
          <p:nvPr/>
        </p:nvCxnSpPr>
        <p:spPr>
          <a:xfrm>
            <a:off x="6534504" y="5393069"/>
            <a:ext cx="0" cy="1231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83E47AB-C03B-67C5-DD56-60113BD9A193}"/>
              </a:ext>
            </a:extLst>
          </p:cNvPr>
          <p:cNvSpPr/>
          <p:nvPr/>
        </p:nvSpPr>
        <p:spPr>
          <a:xfrm>
            <a:off x="4991751" y="5089452"/>
            <a:ext cx="950751" cy="7943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DURRANI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BARAKZAI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Afghanistan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1826-1973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501630-7297-6FFB-1F85-571DCFD20890}"/>
              </a:ext>
            </a:extLst>
          </p:cNvPr>
          <p:cNvSpPr/>
          <p:nvPr/>
        </p:nvSpPr>
        <p:spPr>
          <a:xfrm>
            <a:off x="7120686" y="5529412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Mohammad Afzal Khan</a:t>
            </a:r>
          </a:p>
        </p:txBody>
      </p:sp>
      <p:cxnSp>
        <p:nvCxnSpPr>
          <p:cNvPr id="30" name="Connecteur : en angle 29">
            <a:extLst>
              <a:ext uri="{FF2B5EF4-FFF2-40B4-BE49-F238E27FC236}">
                <a16:creationId xmlns:a16="http://schemas.microsoft.com/office/drawing/2014/main" id="{E05582B9-3927-94EF-81D6-BC06FE565122}"/>
              </a:ext>
            </a:extLst>
          </p:cNvPr>
          <p:cNvCxnSpPr>
            <a:cxnSpLocks/>
            <a:stCxn id="26" idx="2"/>
            <a:endCxn id="29" idx="0"/>
          </p:cNvCxnSpPr>
          <p:nvPr/>
        </p:nvCxnSpPr>
        <p:spPr>
          <a:xfrm rot="16200000" flipH="1">
            <a:off x="7004726" y="4922847"/>
            <a:ext cx="136343" cy="107678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DD1D40EB-FF5F-D77D-3CDB-6C6E9EE7CB6C}"/>
              </a:ext>
            </a:extLst>
          </p:cNvPr>
          <p:cNvCxnSpPr>
            <a:cxnSpLocks/>
          </p:cNvCxnSpPr>
          <p:nvPr/>
        </p:nvCxnSpPr>
        <p:spPr>
          <a:xfrm>
            <a:off x="7580298" y="5920408"/>
            <a:ext cx="0" cy="1688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7855FB22-D059-A27B-90DF-B0A13B167259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F21C399-44F3-7A78-5052-938A984C0B6A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FD9EF86-A37C-B9E6-30AB-63FCFA61468F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1B5DF29-28DC-2B47-6B67-978F78B7759E}"/>
              </a:ext>
            </a:extLst>
          </p:cNvPr>
          <p:cNvSpPr/>
          <p:nvPr/>
        </p:nvSpPr>
        <p:spPr>
          <a:xfrm>
            <a:off x="11759383" y="1876397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5245BD5-EE9C-46E5-B6FE-CFD22C6FFA2C}"/>
              </a:ext>
            </a:extLst>
          </p:cNvPr>
          <p:cNvSpPr/>
          <p:nvPr/>
        </p:nvSpPr>
        <p:spPr>
          <a:xfrm rot="5400000">
            <a:off x="6928287" y="1573225"/>
            <a:ext cx="1867923" cy="876940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9264415-8C4C-E9B6-182C-B85C807D31E0}"/>
              </a:ext>
            </a:extLst>
          </p:cNvPr>
          <p:cNvSpPr/>
          <p:nvPr/>
        </p:nvSpPr>
        <p:spPr>
          <a:xfrm>
            <a:off x="7691228" y="2796681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1470CA-3CE7-6FA7-72F2-E665BAE4AD82}"/>
              </a:ext>
            </a:extLst>
          </p:cNvPr>
          <p:cNvSpPr/>
          <p:nvPr/>
        </p:nvSpPr>
        <p:spPr>
          <a:xfrm>
            <a:off x="7444735" y="2019115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42F33C0-79B3-53B1-17F1-5CA68D357D0C}"/>
              </a:ext>
            </a:extLst>
          </p:cNvPr>
          <p:cNvSpPr/>
          <p:nvPr/>
        </p:nvSpPr>
        <p:spPr>
          <a:xfrm>
            <a:off x="7395087" y="2207113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E6A87BA-D739-693E-107E-E7F683448243}"/>
              </a:ext>
            </a:extLst>
          </p:cNvPr>
          <p:cNvSpPr/>
          <p:nvPr/>
        </p:nvSpPr>
        <p:spPr>
          <a:xfrm rot="11155977">
            <a:off x="6919042" y="871623"/>
            <a:ext cx="1620430" cy="823197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B0546A9-E25D-88FA-0213-899AB06BD1C3}"/>
              </a:ext>
            </a:extLst>
          </p:cNvPr>
          <p:cNvSpPr/>
          <p:nvPr/>
        </p:nvSpPr>
        <p:spPr>
          <a:xfrm>
            <a:off x="7309859" y="1236408"/>
            <a:ext cx="665392" cy="25303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1873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4C2783C-6331-B7AA-079A-8661801E5DAE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224AEB4-1BED-4536-E3F0-DDACB99AE6A7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EF1936C-74BE-A0FA-8810-4CE249DD8095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599919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9F65B-0243-6B47-407F-BA1144F2F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1BD5BBFA-3F79-5629-405B-704A45339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0FCC75B1-6E32-96BC-2439-21BF3C7DA3DB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15A0751-B2A7-35E3-0028-88E123B8D9E7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7A48525-4492-2975-B23E-94A8CB176ACB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9637D9B-1C14-2ACA-8D44-A73100A5BAE1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78EEBD8-5FD4-3AA5-4E50-32250CD1A3DE}"/>
              </a:ext>
            </a:extLst>
          </p:cNvPr>
          <p:cNvSpPr/>
          <p:nvPr/>
        </p:nvSpPr>
        <p:spPr>
          <a:xfrm rot="17425513">
            <a:off x="8118765" y="2366463"/>
            <a:ext cx="1135379" cy="2185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0F07479A-73FE-C907-06D8-17F8D64DA2B8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C24374F8-0842-7643-BC5E-D1324B95B76D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65A7C575-2809-F58E-2855-95463CD811F7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DFD7D01-AED3-9754-5A1A-A693FB031B35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C75A55DD-9F11-6B7B-E504-1ECAA987A029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EFA757E9-9BFA-4372-6658-0AD64A377033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7B5E328F-A4FC-D6FC-520D-92A9E2CF0FD0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230347CA-6943-1B38-6E08-66C7E7A0E133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FA9EA97F-CBC8-D061-1753-AF337FADFABA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13FAD6BB-E870-B3EB-6123-7F2D8957E076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5757A46-0DC3-C0E7-C7AA-934A385B7B0A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F8ED95FA-4E6F-0668-7471-2B59358B7FC6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15216F08-2953-657E-968F-18B131056BD3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ED7D536C-DB50-C3AC-6EB7-BCE373AD83C7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983B8387-9DAB-186C-A29A-C79294BF001D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F7A6DD92-667A-44B1-7054-6F47950FA704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lipse 74">
            <a:extLst>
              <a:ext uri="{FF2B5EF4-FFF2-40B4-BE49-F238E27FC236}">
                <a16:creationId xmlns:a16="http://schemas.microsoft.com/office/drawing/2014/main" id="{12D1EBDB-6304-ADF9-99A9-F306D3589450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2F295737-CB5B-CD8E-3096-1A30C6DF0448}"/>
              </a:ext>
            </a:extLst>
          </p:cNvPr>
          <p:cNvCxnSpPr>
            <a:cxnSpLocks/>
            <a:stCxn id="75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A03262A8-BE06-DCB3-0BE6-DF1963C5196D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9770ED27-56AD-21D7-D755-4BA08A61CF23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9DF2BDB8-4921-0548-2DCA-9E06F1C63D32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120D2029-1147-1B17-5087-F981E65447DB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042DDB7D-FC1D-EA61-145F-0157E5278A78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F4DB6BDE-EC5B-6CDE-4811-AEE4DA55B7D6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3CBCD1AD-461B-5703-2B89-1DF48021F85A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E991E678-F675-D91E-4385-C055C61737F5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1D19F42A-D7B3-4CC0-0F6D-13A00363F101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4BB81721-0B9B-D849-3CBF-0EF0DAAC0481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7034AF2C-6FD2-CFD2-3EBF-BB13CBA522BD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E9AF4134-ED51-FF7D-0671-A075F180AD91}"/>
              </a:ext>
            </a:extLst>
          </p:cNvPr>
          <p:cNvSpPr/>
          <p:nvPr/>
        </p:nvSpPr>
        <p:spPr>
          <a:xfrm rot="19451265">
            <a:off x="7292855" y="3208013"/>
            <a:ext cx="437439" cy="843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90F94467-76AD-53AD-D4E6-9B8D3E942793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4B747804-B856-FCCC-F45E-D3E43AA7E9D6}"/>
              </a:ext>
            </a:extLst>
          </p:cNvPr>
          <p:cNvSpPr/>
          <p:nvPr/>
        </p:nvSpPr>
        <p:spPr>
          <a:xfrm rot="11903849">
            <a:off x="9518853" y="2183877"/>
            <a:ext cx="902333" cy="17931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1248608C-415C-E66B-09F4-4D0066AC756B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3A040006-4B72-5C65-4E64-FDE06F92DA85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9E5C15F3-A61C-0EB3-47EC-63C6E6794752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A058B2FD-1799-C51F-5FF0-F0BC6D98F8A7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69C3832B-E563-D9A9-85AB-9C65B321B0CD}"/>
              </a:ext>
            </a:extLst>
          </p:cNvPr>
          <p:cNvSpPr/>
          <p:nvPr/>
        </p:nvSpPr>
        <p:spPr>
          <a:xfrm>
            <a:off x="11675051" y="3391340"/>
            <a:ext cx="327270" cy="33185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DC08BA35-F0A6-B42A-E7BB-2214B512A62E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E05E0014-9FDF-5140-0F53-E8932B0BC5B4}"/>
              </a:ext>
            </a:extLst>
          </p:cNvPr>
          <p:cNvSpPr/>
          <p:nvPr/>
        </p:nvSpPr>
        <p:spPr>
          <a:xfrm>
            <a:off x="9424779" y="35616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D0FE2756-A629-1D31-3527-9B77F3091143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DE2F6917-7BFF-8A28-5F34-55BC9D040E6E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A19F1836-758E-A0D1-BE9E-92F3B39582B8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67167627-4CCD-0382-EC1B-0814A80E5FE1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8B12E192-44B9-6F34-2661-8CA296351242}"/>
              </a:ext>
            </a:extLst>
          </p:cNvPr>
          <p:cNvSpPr/>
          <p:nvPr/>
        </p:nvSpPr>
        <p:spPr>
          <a:xfrm>
            <a:off x="6167130" y="365121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85D167EB-B70F-D3AC-22CD-946681D6EBA5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A407E0DA-E319-BA62-2357-FC63425C057C}"/>
              </a:ext>
            </a:extLst>
          </p:cNvPr>
          <p:cNvSpPr/>
          <p:nvPr/>
        </p:nvSpPr>
        <p:spPr>
          <a:xfrm>
            <a:off x="9384093" y="424679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6C54E501-248A-4647-8BFE-22F7920B08D0}"/>
              </a:ext>
            </a:extLst>
          </p:cNvPr>
          <p:cNvSpPr/>
          <p:nvPr/>
        </p:nvSpPr>
        <p:spPr>
          <a:xfrm>
            <a:off x="9074565" y="4449193"/>
            <a:ext cx="273063" cy="2644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4CAABBCB-7C10-3154-576A-26411ED09F1D}"/>
              </a:ext>
            </a:extLst>
          </p:cNvPr>
          <p:cNvSpPr/>
          <p:nvPr/>
        </p:nvSpPr>
        <p:spPr>
          <a:xfrm>
            <a:off x="9439770" y="4520630"/>
            <a:ext cx="273063" cy="2644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A3BFCAD5-06EC-4414-66FB-133418A5F857}"/>
              </a:ext>
            </a:extLst>
          </p:cNvPr>
          <p:cNvSpPr/>
          <p:nvPr/>
        </p:nvSpPr>
        <p:spPr>
          <a:xfrm rot="15665492" flipH="1">
            <a:off x="10674869" y="2672059"/>
            <a:ext cx="300716" cy="83257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8D622B3F-04B4-8DD7-01C7-A1BD99343C04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752FB4F-8A58-546C-0286-DF66767F7CD6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B606CDA-BE18-7BE0-1812-30D85A88442F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91D8C9-BEF6-B447-60C8-08C28D00E625}"/>
              </a:ext>
            </a:extLst>
          </p:cNvPr>
          <p:cNvSpPr/>
          <p:nvPr/>
        </p:nvSpPr>
        <p:spPr>
          <a:xfrm>
            <a:off x="89687" y="110608"/>
            <a:ext cx="5223000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1863-1873 : … Accord russo-britannique sur la neutralité de l’Afghanistan</a:t>
            </a:r>
          </a:p>
          <a:p>
            <a:endParaRPr lang="fr-FR" sz="1600" dirty="0"/>
          </a:p>
          <a:p>
            <a:r>
              <a:rPr lang="fr-FR" sz="1600" dirty="0"/>
              <a:t>*1873 : Traité Russie-GB ; Trois points…</a:t>
            </a:r>
          </a:p>
          <a:p>
            <a:endParaRPr lang="fr-FR" sz="1600" dirty="0"/>
          </a:p>
          <a:p>
            <a:r>
              <a:rPr lang="fr-FR" sz="1600" dirty="0"/>
              <a:t>a) Les Russes reconnaissent que l’Afghanistan</a:t>
            </a:r>
          </a:p>
          <a:p>
            <a:r>
              <a:rPr lang="fr-FR" sz="1600" dirty="0"/>
              <a:t>Fait partie de la zone d’influence britannique</a:t>
            </a:r>
          </a:p>
          <a:p>
            <a:r>
              <a:rPr lang="fr-FR" sz="1600" dirty="0"/>
              <a:t>Tout en restant neutre dans un éventuel conflit</a:t>
            </a:r>
          </a:p>
          <a:p>
            <a:endParaRPr lang="fr-FR" sz="1600" dirty="0"/>
          </a:p>
          <a:p>
            <a:r>
              <a:rPr lang="fr-FR" sz="1600" dirty="0"/>
              <a:t>b) La frontière entre Boukhara et Afghanistan</a:t>
            </a:r>
          </a:p>
          <a:p>
            <a:r>
              <a:rPr lang="fr-FR" sz="1600" dirty="0"/>
              <a:t>Est fixée sur l’Amou Daria ; En revanche…</a:t>
            </a:r>
          </a:p>
          <a:p>
            <a:endParaRPr lang="fr-FR" sz="1600" dirty="0"/>
          </a:p>
          <a:p>
            <a:r>
              <a:rPr lang="fr-FR" sz="1600" dirty="0"/>
              <a:t>*Les Russes reconnaissent à l’Afghanistan, et non à Boukhara</a:t>
            </a:r>
          </a:p>
          <a:p>
            <a:r>
              <a:rPr lang="fr-FR" sz="1600" dirty="0"/>
              <a:t>Le haut Amou Daria : Badakhshan et Wakhan</a:t>
            </a:r>
          </a:p>
          <a:p>
            <a:r>
              <a:rPr lang="fr-FR" sz="1600" dirty="0"/>
              <a:t>NB : La question du Pamir reste en suspens       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c) Pour les Russes, les Britanniques ayant obtenu</a:t>
            </a:r>
          </a:p>
          <a:p>
            <a:r>
              <a:rPr lang="fr-FR" sz="1600" dirty="0"/>
              <a:t>Ce qu’ils voulaient sur l’Afghanistan</a:t>
            </a:r>
          </a:p>
          <a:p>
            <a:r>
              <a:rPr lang="fr-FR" sz="1600" dirty="0"/>
              <a:t>Ils pensent qu’ils ont les mains libres au Turkestan…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6FE61B8-028A-B344-DA49-7ECD17ECA32A}"/>
              </a:ext>
            </a:extLst>
          </p:cNvPr>
          <p:cNvSpPr/>
          <p:nvPr/>
        </p:nvSpPr>
        <p:spPr>
          <a:xfrm>
            <a:off x="3763892" y="3608679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39CEB04-AB6A-DE96-FDD0-6E016C765721}"/>
              </a:ext>
            </a:extLst>
          </p:cNvPr>
          <p:cNvSpPr/>
          <p:nvPr/>
        </p:nvSpPr>
        <p:spPr>
          <a:xfrm>
            <a:off x="3973279" y="3304363"/>
            <a:ext cx="273063" cy="2644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7FF9084-0B9F-3F11-F002-FC1DF5C9EFB9}"/>
              </a:ext>
            </a:extLst>
          </p:cNvPr>
          <p:cNvSpPr/>
          <p:nvPr/>
        </p:nvSpPr>
        <p:spPr>
          <a:xfrm>
            <a:off x="4292179" y="3301355"/>
            <a:ext cx="273063" cy="2644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623502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A11D2-A0BB-782E-A31D-B9EB87DD2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A0308C-92D0-8478-12AB-DDFCE351362B}"/>
              </a:ext>
            </a:extLst>
          </p:cNvPr>
          <p:cNvSpPr/>
          <p:nvPr/>
        </p:nvSpPr>
        <p:spPr>
          <a:xfrm>
            <a:off x="89687" y="110608"/>
            <a:ext cx="5141854" cy="4770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1875-1881 : (T) Au sud-est de la mer Caspienne, défaite et soumission des tribus turkmènes aux Russes ; …</a:t>
            </a:r>
          </a:p>
          <a:p>
            <a:endParaRPr lang="fr-FR" sz="1600" dirty="0"/>
          </a:p>
          <a:p>
            <a:r>
              <a:rPr lang="fr-FR" sz="1600" dirty="0"/>
              <a:t>*1873-75 : </a:t>
            </a:r>
            <a:r>
              <a:rPr lang="fr-FR" sz="1600" b="1" dirty="0"/>
              <a:t>Le Turkestan russe (T) </a:t>
            </a:r>
            <a:r>
              <a:rPr lang="fr-FR" sz="1600" dirty="0"/>
              <a:t>…</a:t>
            </a:r>
          </a:p>
          <a:p>
            <a:r>
              <a:rPr lang="fr-FR" sz="1600" dirty="0"/>
              <a:t>Après la soumission de Khiva et l’annexion de Kokand</a:t>
            </a:r>
          </a:p>
          <a:p>
            <a:r>
              <a:rPr lang="fr-FR" sz="1600" dirty="0"/>
              <a:t>NB : Conquêtes théoriquement temporaires</a:t>
            </a:r>
          </a:p>
          <a:p>
            <a:r>
              <a:rPr lang="fr-FR" sz="1600" dirty="0"/>
              <a:t>Mais les Britanniques se sentent floués… ; NB : Lord Curzon</a:t>
            </a:r>
          </a:p>
          <a:p>
            <a:endParaRPr lang="fr-FR" sz="1600" dirty="0"/>
          </a:p>
          <a:p>
            <a:r>
              <a:rPr lang="fr-FR" sz="1600" dirty="0"/>
              <a:t>*Les Russes poursuivent leur conquête</a:t>
            </a:r>
          </a:p>
          <a:p>
            <a:endParaRPr lang="fr-FR" sz="1600" dirty="0"/>
          </a:p>
          <a:p>
            <a:r>
              <a:rPr lang="fr-FR" sz="1600" dirty="0"/>
              <a:t>*Prochain objectif : La steppe turkmène</a:t>
            </a:r>
          </a:p>
          <a:p>
            <a:r>
              <a:rPr lang="fr-FR" sz="1600" dirty="0"/>
              <a:t>Menaçant à nouveau la Perse et l’Afghanistan...</a:t>
            </a:r>
          </a:p>
          <a:p>
            <a:endParaRPr lang="fr-FR" sz="1600" dirty="0"/>
          </a:p>
          <a:p>
            <a:r>
              <a:rPr lang="fr-FR" sz="1600" dirty="0"/>
              <a:t>*Rappel…</a:t>
            </a:r>
          </a:p>
          <a:p>
            <a:r>
              <a:rPr lang="fr-FR" sz="1600" dirty="0"/>
              <a:t>*1873 : Après l’annexion de la rive orientale de la Caspienne Les Turkmènes se sont révoltés ; Et…</a:t>
            </a:r>
          </a:p>
          <a:p>
            <a:endParaRPr lang="fr-FR" sz="1600" dirty="0"/>
          </a:p>
          <a:p>
            <a:r>
              <a:rPr lang="fr-FR" sz="1600" dirty="0"/>
              <a:t>*1879 : Pour les Russes : Stabiliser leur frontière sud</a:t>
            </a:r>
          </a:p>
          <a:p>
            <a:r>
              <a:rPr lang="fr-FR" sz="1600" dirty="0"/>
              <a:t>Ils réagissent…</a:t>
            </a:r>
          </a:p>
        </p:txBody>
      </p:sp>
      <p:pic>
        <p:nvPicPr>
          <p:cNvPr id="19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A7FE8ED5-D26D-A667-04E2-7292AE8D1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F030919F-2796-CF5F-3BF3-DF6FE4D0CA2B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A28AFA5-F2FC-9D25-D9DC-A68D3D1F8317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3BE3EF1-FE27-A50A-FF39-96668C727065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036FFC5-0570-DF61-BA94-EA5C510F7E35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99FCA02-5E51-CF28-1CB6-280423397676}"/>
              </a:ext>
            </a:extLst>
          </p:cNvPr>
          <p:cNvSpPr/>
          <p:nvPr/>
        </p:nvSpPr>
        <p:spPr>
          <a:xfrm rot="17425513">
            <a:off x="8118765" y="2366463"/>
            <a:ext cx="1135379" cy="2185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4078DF68-F410-5112-D7E3-A77049B039C9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7946B0E-ED73-1CE9-EA25-1BAA2F21B903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4739CE8-4548-ABFD-4A61-128A2C294FB8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7B021A1-F871-8466-66A9-FA8A3FD76D3A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BAB1AF5-3920-75E2-32DB-F6A1BACD7058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B56E223B-3E91-0432-F77F-8F5C0EF86520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F85A207B-8248-A38E-541B-BBC81F73CA9E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C54AA786-20AE-7981-80BB-DC6645CE1C45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D4F9C72C-0577-1821-4B19-CEF71F852FEF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5F811857-43D1-CF32-E91D-4E8D5272C46E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B3C59CDC-70FF-4EDB-056D-2A40E6E38B0F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D85C5B19-7BE3-BEDB-65FA-3EF16DE2DAD3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42FBD797-1EE2-9D89-5D66-2C6C62C5D980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C9A1BD40-5322-4A08-8D08-3FF8A92F4A2E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7CA7331A-59E2-BB80-590C-3EB4034674A2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F141F11A-AFF2-A20E-D600-5362C3D63EB7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lipse 74">
            <a:extLst>
              <a:ext uri="{FF2B5EF4-FFF2-40B4-BE49-F238E27FC236}">
                <a16:creationId xmlns:a16="http://schemas.microsoft.com/office/drawing/2014/main" id="{5A7A2B51-28C1-B7F8-8017-D332E1F679B6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D5213264-A63C-5EFA-6BEC-340F188A1682}"/>
              </a:ext>
            </a:extLst>
          </p:cNvPr>
          <p:cNvCxnSpPr>
            <a:cxnSpLocks/>
            <a:stCxn id="75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77">
            <a:extLst>
              <a:ext uri="{FF2B5EF4-FFF2-40B4-BE49-F238E27FC236}">
                <a16:creationId xmlns:a16="http://schemas.microsoft.com/office/drawing/2014/main" id="{014B8F2F-A7CD-6F28-3F7E-17CB24E75C34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A3B65195-9E6B-2BDF-848E-CFDAAACA98E4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9571378E-E592-CC09-7549-275B9C5EFD0E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43BCE241-C1AE-EEF0-E5B8-43DE3CFFA5A9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23003520-610F-9E4B-0562-A0E80C51F441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BDF8FFC0-DD74-E379-EE3D-2B01F630C523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B833B763-B59E-382B-8C29-53163BC9000B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9491889D-F60A-CF8F-B77C-8F66C741DD54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E27A8E1A-949D-9DC0-D570-02484D38607D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CF6A81A8-7259-553F-1773-3C288DB3B1E1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6D67B7D8-E041-5972-94B7-7D91AA4C06FD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2E8B2B9A-1F6E-BF25-B89D-5C9517DC9EA8}"/>
              </a:ext>
            </a:extLst>
          </p:cNvPr>
          <p:cNvSpPr/>
          <p:nvPr/>
        </p:nvSpPr>
        <p:spPr>
          <a:xfrm rot="19451265">
            <a:off x="7292855" y="3208013"/>
            <a:ext cx="437439" cy="843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7C953CAB-C63D-BC1D-C781-B98B0EEA7C41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91351198-60FA-0CF5-BEDD-9A3499609D9A}"/>
              </a:ext>
            </a:extLst>
          </p:cNvPr>
          <p:cNvSpPr/>
          <p:nvPr/>
        </p:nvSpPr>
        <p:spPr>
          <a:xfrm rot="11903849">
            <a:off x="9518853" y="2183877"/>
            <a:ext cx="902333" cy="17931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7FC1BADC-20B6-DED2-AD81-2CB92B6C571E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64C1301C-7D38-52EA-AC58-8EFB353CDC61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0056EF75-5D4E-6E52-CBEC-3C8082785FCD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E803B42F-5F18-D7D8-7916-A61496B6EF1B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82008BCD-D4B9-BAD8-F6A5-B0FDE86B2D5E}"/>
              </a:ext>
            </a:extLst>
          </p:cNvPr>
          <p:cNvSpPr/>
          <p:nvPr/>
        </p:nvSpPr>
        <p:spPr>
          <a:xfrm>
            <a:off x="11675051" y="3391340"/>
            <a:ext cx="327270" cy="33185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BD5440CD-0D4C-2EC3-4C71-2241F5719508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2D3DD328-90A9-C1AB-FFE3-CF845F080386}"/>
              </a:ext>
            </a:extLst>
          </p:cNvPr>
          <p:cNvSpPr/>
          <p:nvPr/>
        </p:nvSpPr>
        <p:spPr>
          <a:xfrm>
            <a:off x="9424779" y="35616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3734475B-5115-3E83-5DA4-BBDB56714141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34A7BBDA-57F1-C8BF-22AD-812C8DF45383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5E30ABEA-38ED-B68E-853A-28758AF11F45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00F5712B-B3A7-9F0C-D321-7D7E70CB6C92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7D769FA8-D764-8265-41FF-F2EBF70822FC}"/>
              </a:ext>
            </a:extLst>
          </p:cNvPr>
          <p:cNvSpPr/>
          <p:nvPr/>
        </p:nvSpPr>
        <p:spPr>
          <a:xfrm>
            <a:off x="6167130" y="365121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0B9D9B8E-07A0-2240-05B7-757A028A4253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6F4405DC-7CAB-0523-9002-4E10CF69D5FF}"/>
              </a:ext>
            </a:extLst>
          </p:cNvPr>
          <p:cNvSpPr/>
          <p:nvPr/>
        </p:nvSpPr>
        <p:spPr>
          <a:xfrm>
            <a:off x="9384093" y="424679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92013F69-BA77-E6AC-2AF0-3831BC856C14}"/>
              </a:ext>
            </a:extLst>
          </p:cNvPr>
          <p:cNvSpPr/>
          <p:nvPr/>
        </p:nvSpPr>
        <p:spPr>
          <a:xfrm rot="15665492" flipH="1">
            <a:off x="10674869" y="2672059"/>
            <a:ext cx="300716" cy="83257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5B75D64C-9D8B-8BBE-4214-B7B93A5DA017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2465BF6-A748-6467-ADDF-0AFD0FD0AF3C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7EB462F-40C8-6FE6-0688-41FB890F8A22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359B93A-C3D2-62CD-E7D0-C2B780BE67F3}"/>
              </a:ext>
            </a:extLst>
          </p:cNvPr>
          <p:cNvSpPr/>
          <p:nvPr/>
        </p:nvSpPr>
        <p:spPr>
          <a:xfrm>
            <a:off x="3593414" y="2498956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C333A9E-D0F6-D25D-3DD8-3E2731C51934}"/>
              </a:ext>
            </a:extLst>
          </p:cNvPr>
          <p:cNvSpPr/>
          <p:nvPr/>
        </p:nvSpPr>
        <p:spPr>
          <a:xfrm>
            <a:off x="9074565" y="4449193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6487985-810E-89B6-588B-13AC65390ABA}"/>
              </a:ext>
            </a:extLst>
          </p:cNvPr>
          <p:cNvSpPr/>
          <p:nvPr/>
        </p:nvSpPr>
        <p:spPr>
          <a:xfrm>
            <a:off x="9439770" y="4520630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128372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26E63-F2E3-196F-407F-CB4E625B0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B11E85-A97F-69C2-DB0E-C9430842B278}"/>
              </a:ext>
            </a:extLst>
          </p:cNvPr>
          <p:cNvSpPr/>
          <p:nvPr/>
        </p:nvSpPr>
        <p:spPr>
          <a:xfrm>
            <a:off x="89688" y="110193"/>
            <a:ext cx="4806478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*1888 : </a:t>
            </a:r>
            <a:r>
              <a:rPr lang="fr-FR" sz="1600" u="sng" dirty="0"/>
              <a:t>Lord Curzon</a:t>
            </a:r>
            <a:r>
              <a:rPr lang="fr-FR" sz="1600" dirty="0"/>
              <a:t> , jeune député conservateur</a:t>
            </a:r>
          </a:p>
          <a:p>
            <a:r>
              <a:rPr lang="fr-FR" sz="1600" dirty="0"/>
              <a:t>Et futur vice-roi des Indes en 1899</a:t>
            </a:r>
          </a:p>
          <a:p>
            <a:r>
              <a:rPr lang="fr-FR" sz="1600" dirty="0"/>
              <a:t>*Conservateur ; Et donc russophobe et adepte de la </a:t>
            </a:r>
            <a:r>
              <a:rPr lang="fr-FR" sz="1600" i="1" dirty="0" err="1"/>
              <a:t>Forward</a:t>
            </a:r>
            <a:r>
              <a:rPr lang="fr-FR" sz="1600" i="1" dirty="0"/>
              <a:t> Policy</a:t>
            </a:r>
            <a:r>
              <a:rPr lang="fr-FR" sz="1600" dirty="0"/>
              <a:t>, opposée à la </a:t>
            </a:r>
            <a:r>
              <a:rPr lang="fr-FR" sz="1600" i="1" dirty="0" err="1"/>
              <a:t>Masterly</a:t>
            </a:r>
            <a:r>
              <a:rPr lang="fr-FR" sz="1600" i="1" dirty="0"/>
              <a:t> </a:t>
            </a:r>
            <a:r>
              <a:rPr lang="fr-FR" sz="1600" i="1" dirty="0" err="1"/>
              <a:t>inactivity</a:t>
            </a:r>
            <a:r>
              <a:rPr lang="fr-FR" sz="1600" i="1" dirty="0"/>
              <a:t> </a:t>
            </a:r>
            <a:r>
              <a:rPr lang="fr-FR" sz="1600" i="1" dirty="0" err="1"/>
              <a:t>school</a:t>
            </a:r>
            <a:endParaRPr lang="fr-FR" sz="1600" dirty="0"/>
          </a:p>
          <a:p>
            <a:r>
              <a:rPr lang="fr-FR" sz="1600" dirty="0"/>
              <a:t>L’attentisme attentif des libéraux comme </a:t>
            </a:r>
            <a:r>
              <a:rPr lang="fr-FR" sz="1600" u="sng" dirty="0"/>
              <a:t>Gladstone</a:t>
            </a:r>
          </a:p>
          <a:p>
            <a:endParaRPr lang="fr-FR" sz="1600" dirty="0"/>
          </a:p>
          <a:p>
            <a:r>
              <a:rPr lang="fr-FR" sz="1600" dirty="0"/>
              <a:t>*1888 : Il est à Samarcande</a:t>
            </a:r>
          </a:p>
          <a:p>
            <a:r>
              <a:rPr lang="fr-FR" sz="1600" dirty="0"/>
              <a:t>Qui a été conquise par les Russes en 1868</a:t>
            </a:r>
          </a:p>
          <a:p>
            <a:r>
              <a:rPr lang="fr-FR" sz="1600" dirty="0"/>
              <a:t>Russes qui ont promis de la rendre à l’émir de Boukhara</a:t>
            </a:r>
          </a:p>
          <a:p>
            <a:endParaRPr lang="fr-FR" sz="1600" i="1" dirty="0"/>
          </a:p>
          <a:p>
            <a:r>
              <a:rPr lang="fr-FR" sz="1600" dirty="0"/>
              <a:t>*</a:t>
            </a:r>
            <a:r>
              <a:rPr lang="fr-FR" sz="1600" i="1" dirty="0"/>
              <a:t>Seul un diplomate russe pouvait avoir fait une telle promesse. Et seul un diplomate britannique pouvait l’avoir prise au sérieux. </a:t>
            </a:r>
            <a:r>
              <a:rPr lang="fr-FR" sz="1600" dirty="0" err="1"/>
              <a:t>Hopkirk</a:t>
            </a:r>
            <a:r>
              <a:rPr lang="fr-FR" sz="1600" dirty="0"/>
              <a:t>, pp. 519-521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i="1" dirty="0"/>
              <a:t>Il n’y a pas de testament de Pierre le Grand.</a:t>
            </a:r>
          </a:p>
          <a:p>
            <a:r>
              <a:rPr lang="fr-FR" sz="1600" i="1" dirty="0"/>
              <a:t>*En revanche, sans obstacle physique à surmonter et face à des ennemis qui n’avaient aucune logique diplomatique (!) et ne comprenaient que la défaite,</a:t>
            </a:r>
          </a:p>
          <a:p>
            <a:r>
              <a:rPr lang="fr-FR" sz="1600" i="1" dirty="0"/>
              <a:t>la Russie ne pouvait qu’avancer, comme la terre n’a d’autre choix que de tourner autour du soleil.</a:t>
            </a:r>
          </a:p>
          <a:p>
            <a:r>
              <a:rPr lang="fr-FR" sz="1600" i="1" dirty="0"/>
              <a:t>*Ainsi, frapper les Indes n’était pas un but à l’origine,</a:t>
            </a:r>
          </a:p>
          <a:p>
            <a:r>
              <a:rPr lang="fr-FR" sz="1600" i="1" dirty="0"/>
              <a:t>Mais cela est devenu une possibilité.</a:t>
            </a:r>
            <a:r>
              <a:rPr lang="fr-FR" sz="1600" dirty="0"/>
              <a:t> ; Toutefois…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i="1" dirty="0"/>
              <a:t>Leur véritable objectif n’est pas Calcutta mais Constantinople. Donc, pour les Russes, occuper l’Angleterre en Asie, pour qu’elle reste calme en Europe.</a:t>
            </a:r>
            <a:endParaRPr lang="fr-FR" sz="1600" dirty="0"/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8E228A39-E29C-7258-9F10-30EDCDE07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" t="1188" r="1311" b="1223"/>
          <a:stretch>
            <a:fillRect/>
          </a:stretch>
        </p:blipFill>
        <p:spPr bwMode="auto">
          <a:xfrm>
            <a:off x="4996305" y="110609"/>
            <a:ext cx="7049920" cy="52831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9F9F2DB-A15D-A662-39F4-37EAFD5A68DA}"/>
              </a:ext>
            </a:extLst>
          </p:cNvPr>
          <p:cNvSpPr/>
          <p:nvPr/>
        </p:nvSpPr>
        <p:spPr>
          <a:xfrm rot="18069475">
            <a:off x="6617716" y="1617398"/>
            <a:ext cx="898233" cy="10018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ED6C468-7977-27CA-851E-7589F9897C0F}"/>
              </a:ext>
            </a:extLst>
          </p:cNvPr>
          <p:cNvSpPr/>
          <p:nvPr/>
        </p:nvSpPr>
        <p:spPr>
          <a:xfrm>
            <a:off x="7084169" y="1608071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5DD3C64-2D4C-7D6C-2181-C5193403C55E}"/>
              </a:ext>
            </a:extLst>
          </p:cNvPr>
          <p:cNvSpPr/>
          <p:nvPr/>
        </p:nvSpPr>
        <p:spPr>
          <a:xfrm>
            <a:off x="6911019" y="1766760"/>
            <a:ext cx="211234" cy="152400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4D4AFC6-ECEB-4F22-28E7-867004A96593}"/>
              </a:ext>
            </a:extLst>
          </p:cNvPr>
          <p:cNvSpPr/>
          <p:nvPr/>
        </p:nvSpPr>
        <p:spPr>
          <a:xfrm rot="1779497">
            <a:off x="5469915" y="2241113"/>
            <a:ext cx="1406644" cy="5210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B5BF6F2-7382-62E5-940A-0A8F7E020AE6}"/>
              </a:ext>
            </a:extLst>
          </p:cNvPr>
          <p:cNvSpPr/>
          <p:nvPr/>
        </p:nvSpPr>
        <p:spPr>
          <a:xfrm rot="5138480">
            <a:off x="6875961" y="1101636"/>
            <a:ext cx="1349131" cy="4919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9E832E7-FCD5-CE3B-921F-F76B1867610A}"/>
              </a:ext>
            </a:extLst>
          </p:cNvPr>
          <p:cNvSpPr/>
          <p:nvPr/>
        </p:nvSpPr>
        <p:spPr>
          <a:xfrm>
            <a:off x="6705473" y="1360082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5B41487-B145-5A36-7337-8DD13CB95211}"/>
              </a:ext>
            </a:extLst>
          </p:cNvPr>
          <p:cNvSpPr/>
          <p:nvPr/>
        </p:nvSpPr>
        <p:spPr>
          <a:xfrm>
            <a:off x="6689742" y="1154010"/>
            <a:ext cx="208926" cy="21407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56C23DB-6A91-4B4D-A9DE-9E07BF4F459E}"/>
              </a:ext>
            </a:extLst>
          </p:cNvPr>
          <p:cNvSpPr/>
          <p:nvPr/>
        </p:nvSpPr>
        <p:spPr>
          <a:xfrm>
            <a:off x="7448382" y="3720202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0112DBD-F4E2-338A-89C1-2E4ACF702953}"/>
              </a:ext>
            </a:extLst>
          </p:cNvPr>
          <p:cNvSpPr/>
          <p:nvPr/>
        </p:nvSpPr>
        <p:spPr>
          <a:xfrm>
            <a:off x="9074672" y="2403766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8407BAE-2CE1-1D2C-70D1-141326571789}"/>
              </a:ext>
            </a:extLst>
          </p:cNvPr>
          <p:cNvSpPr/>
          <p:nvPr/>
        </p:nvSpPr>
        <p:spPr>
          <a:xfrm>
            <a:off x="8527399" y="1702505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BB852D3-D83E-41B2-E585-7B6D730F7495}"/>
              </a:ext>
            </a:extLst>
          </p:cNvPr>
          <p:cNvSpPr/>
          <p:nvPr/>
        </p:nvSpPr>
        <p:spPr>
          <a:xfrm>
            <a:off x="9164874" y="128905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877074C-307D-59EC-170B-B3486EEE4FA3}"/>
              </a:ext>
            </a:extLst>
          </p:cNvPr>
          <p:cNvSpPr/>
          <p:nvPr/>
        </p:nvSpPr>
        <p:spPr>
          <a:xfrm rot="16856535">
            <a:off x="8972560" y="1871957"/>
            <a:ext cx="542487" cy="1047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1441308-A355-45F6-A098-8CF9110804EF}"/>
              </a:ext>
            </a:extLst>
          </p:cNvPr>
          <p:cNvSpPr/>
          <p:nvPr/>
        </p:nvSpPr>
        <p:spPr>
          <a:xfrm>
            <a:off x="8743275" y="2204713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A5C65A3-814A-6EE7-EF44-13E7084CA842}"/>
              </a:ext>
            </a:extLst>
          </p:cNvPr>
          <p:cNvSpPr/>
          <p:nvPr/>
        </p:nvSpPr>
        <p:spPr>
          <a:xfrm>
            <a:off x="9472214" y="2403765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367721E-C6FB-35F4-B3C4-ACCFE66D4F61}"/>
              </a:ext>
            </a:extLst>
          </p:cNvPr>
          <p:cNvSpPr/>
          <p:nvPr/>
        </p:nvSpPr>
        <p:spPr>
          <a:xfrm rot="19443623">
            <a:off x="8112209" y="2418641"/>
            <a:ext cx="1052095" cy="1128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A43A3B1A-03C6-24F3-630C-86A2E4539255}"/>
              </a:ext>
            </a:extLst>
          </p:cNvPr>
          <p:cNvSpPr/>
          <p:nvPr/>
        </p:nvSpPr>
        <p:spPr>
          <a:xfrm>
            <a:off x="7770241" y="2410103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DF9C271-52B3-38A5-3AA9-BAC7DD6EC6A0}"/>
              </a:ext>
            </a:extLst>
          </p:cNvPr>
          <p:cNvSpPr/>
          <p:nvPr/>
        </p:nvSpPr>
        <p:spPr>
          <a:xfrm>
            <a:off x="7731684" y="588413"/>
            <a:ext cx="765928" cy="16039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B9F569A-E437-EB42-6FD6-69DCAC8183E4}"/>
              </a:ext>
            </a:extLst>
          </p:cNvPr>
          <p:cNvSpPr/>
          <p:nvPr/>
        </p:nvSpPr>
        <p:spPr>
          <a:xfrm>
            <a:off x="8344616" y="226580"/>
            <a:ext cx="2672960" cy="10156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18274BCA-3296-8A29-4F19-930CBCEA66A3}"/>
              </a:ext>
            </a:extLst>
          </p:cNvPr>
          <p:cNvCxnSpPr>
            <a:cxnSpLocks/>
          </p:cNvCxnSpPr>
          <p:nvPr/>
        </p:nvCxnSpPr>
        <p:spPr>
          <a:xfrm>
            <a:off x="9174323" y="1080273"/>
            <a:ext cx="546106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3D6815B8-DFC7-277A-F33C-C7F560EE3870}"/>
              </a:ext>
            </a:extLst>
          </p:cNvPr>
          <p:cNvCxnSpPr>
            <a:cxnSpLocks/>
          </p:cNvCxnSpPr>
          <p:nvPr/>
        </p:nvCxnSpPr>
        <p:spPr>
          <a:xfrm flipV="1">
            <a:off x="9885869" y="910161"/>
            <a:ext cx="355042" cy="176959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F098778B-7247-6276-4684-00A6FE3FC1A4}"/>
              </a:ext>
            </a:extLst>
          </p:cNvPr>
          <p:cNvCxnSpPr>
            <a:cxnSpLocks/>
          </p:cNvCxnSpPr>
          <p:nvPr/>
        </p:nvCxnSpPr>
        <p:spPr>
          <a:xfrm>
            <a:off x="10405037" y="897995"/>
            <a:ext cx="255146" cy="60827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B5A1AACB-B76D-0DA3-EBDB-7E36C8D4B870}"/>
              </a:ext>
            </a:extLst>
          </p:cNvPr>
          <p:cNvSpPr/>
          <p:nvPr/>
        </p:nvSpPr>
        <p:spPr>
          <a:xfrm>
            <a:off x="9720429" y="95340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85304F2-0322-78FC-61A0-88DBEEE6432E}"/>
              </a:ext>
            </a:extLst>
          </p:cNvPr>
          <p:cNvSpPr/>
          <p:nvPr/>
        </p:nvSpPr>
        <p:spPr>
          <a:xfrm>
            <a:off x="10129479" y="77113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0C15B148-8DD2-ABCB-5880-942A5891111E}"/>
              </a:ext>
            </a:extLst>
          </p:cNvPr>
          <p:cNvSpPr/>
          <p:nvPr/>
        </p:nvSpPr>
        <p:spPr>
          <a:xfrm>
            <a:off x="7434325" y="1735906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8B376208-C203-124C-599C-671B834F3365}"/>
              </a:ext>
            </a:extLst>
          </p:cNvPr>
          <p:cNvSpPr/>
          <p:nvPr/>
        </p:nvSpPr>
        <p:spPr>
          <a:xfrm rot="333094">
            <a:off x="6750740" y="2086122"/>
            <a:ext cx="1341659" cy="199160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F027C7AF-5F51-FF36-E8A3-C1D5D46AB9AD}"/>
              </a:ext>
            </a:extLst>
          </p:cNvPr>
          <p:cNvSpPr/>
          <p:nvPr/>
        </p:nvSpPr>
        <p:spPr>
          <a:xfrm>
            <a:off x="6161121" y="27983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8EF89D01-D5CD-12B0-EB92-CDC253943853}"/>
              </a:ext>
            </a:extLst>
          </p:cNvPr>
          <p:cNvSpPr/>
          <p:nvPr/>
        </p:nvSpPr>
        <p:spPr>
          <a:xfrm rot="18461104">
            <a:off x="10534482" y="319049"/>
            <a:ext cx="1139685" cy="6063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5F6CA2E4-C597-650A-48B3-A6CC4DC5E158}"/>
              </a:ext>
            </a:extLst>
          </p:cNvPr>
          <p:cNvCxnSpPr>
            <a:cxnSpLocks/>
          </p:cNvCxnSpPr>
          <p:nvPr/>
        </p:nvCxnSpPr>
        <p:spPr>
          <a:xfrm flipV="1">
            <a:off x="10797962" y="591478"/>
            <a:ext cx="243183" cy="36193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>
            <a:extLst>
              <a:ext uri="{FF2B5EF4-FFF2-40B4-BE49-F238E27FC236}">
                <a16:creationId xmlns:a16="http://schemas.microsoft.com/office/drawing/2014/main" id="{8218B0C6-869D-8663-1D4D-2A3FD16389BC}"/>
              </a:ext>
            </a:extLst>
          </p:cNvPr>
          <p:cNvSpPr/>
          <p:nvPr/>
        </p:nvSpPr>
        <p:spPr>
          <a:xfrm>
            <a:off x="10660183" y="83195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ADC5A51C-07B3-D483-8C21-4304E0A57F69}"/>
              </a:ext>
            </a:extLst>
          </p:cNvPr>
          <p:cNvCxnSpPr>
            <a:cxnSpLocks/>
            <a:endCxn id="55" idx="6"/>
          </p:cNvCxnSpPr>
          <p:nvPr/>
        </p:nvCxnSpPr>
        <p:spPr>
          <a:xfrm flipV="1">
            <a:off x="11176000" y="171240"/>
            <a:ext cx="276681" cy="324963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27B5FA05-3E00-FF72-416A-FDEF522B35B9}"/>
              </a:ext>
            </a:extLst>
          </p:cNvPr>
          <p:cNvSpPr/>
          <p:nvPr/>
        </p:nvSpPr>
        <p:spPr>
          <a:xfrm>
            <a:off x="11000790" y="374907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60AB0B76-2BE6-A713-E176-D0DDCA6A1CF9}"/>
              </a:ext>
            </a:extLst>
          </p:cNvPr>
          <p:cNvSpPr/>
          <p:nvPr/>
        </p:nvSpPr>
        <p:spPr>
          <a:xfrm>
            <a:off x="9411308" y="272528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6F5F3AFA-5D59-F769-0653-F7CCE8A15952}"/>
              </a:ext>
            </a:extLst>
          </p:cNvPr>
          <p:cNvSpPr/>
          <p:nvPr/>
        </p:nvSpPr>
        <p:spPr>
          <a:xfrm rot="16563753">
            <a:off x="9169515" y="2664067"/>
            <a:ext cx="571465" cy="5779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1F1DFAE0-1067-4183-2A7E-2685D453C99E}"/>
              </a:ext>
            </a:extLst>
          </p:cNvPr>
          <p:cNvSpPr/>
          <p:nvPr/>
        </p:nvSpPr>
        <p:spPr>
          <a:xfrm>
            <a:off x="9397314" y="1829370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64965FD4-CBF2-E0B9-F79D-97EF503FA2A3}"/>
              </a:ext>
            </a:extLst>
          </p:cNvPr>
          <p:cNvSpPr/>
          <p:nvPr/>
        </p:nvSpPr>
        <p:spPr>
          <a:xfrm>
            <a:off x="10149962" y="16414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EBA6DA07-C823-5BD4-0553-B2B0D3FA1420}"/>
              </a:ext>
            </a:extLst>
          </p:cNvPr>
          <p:cNvSpPr/>
          <p:nvPr/>
        </p:nvSpPr>
        <p:spPr>
          <a:xfrm rot="5114080">
            <a:off x="10632028" y="2000117"/>
            <a:ext cx="500642" cy="142468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6CE7092-EA9F-E815-B96C-028AB2BAE284}"/>
              </a:ext>
            </a:extLst>
          </p:cNvPr>
          <p:cNvSpPr/>
          <p:nvPr/>
        </p:nvSpPr>
        <p:spPr>
          <a:xfrm>
            <a:off x="9924694" y="2011320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1759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338F1BEC-1E7C-5D4B-E98D-444FB1112292}"/>
              </a:ext>
            </a:extLst>
          </p:cNvPr>
          <p:cNvSpPr/>
          <p:nvPr/>
        </p:nvSpPr>
        <p:spPr>
          <a:xfrm>
            <a:off x="11099288" y="2638497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6B64D24C-6ADC-71B7-901C-861E921F74ED}"/>
              </a:ext>
            </a:extLst>
          </p:cNvPr>
          <p:cNvSpPr/>
          <p:nvPr/>
        </p:nvSpPr>
        <p:spPr>
          <a:xfrm>
            <a:off x="11254898" y="1184700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B7681FF5-8A4E-981C-41EB-95DA6E32F7EF}"/>
              </a:ext>
            </a:extLst>
          </p:cNvPr>
          <p:cNvSpPr/>
          <p:nvPr/>
        </p:nvSpPr>
        <p:spPr>
          <a:xfrm>
            <a:off x="10116210" y="2276901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A2F9E063-8522-6835-A3FF-49C7C483DE7D}"/>
              </a:ext>
            </a:extLst>
          </p:cNvPr>
          <p:cNvSpPr/>
          <p:nvPr/>
        </p:nvSpPr>
        <p:spPr>
          <a:xfrm>
            <a:off x="10415575" y="421908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BA171C80-8E0B-CEBA-4001-618D8211C6D9}"/>
              </a:ext>
            </a:extLst>
          </p:cNvPr>
          <p:cNvSpPr/>
          <p:nvPr/>
        </p:nvSpPr>
        <p:spPr>
          <a:xfrm>
            <a:off x="10078156" y="373052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057B583-8CBB-78C4-EB40-02CEE8552F42}"/>
              </a:ext>
            </a:extLst>
          </p:cNvPr>
          <p:cNvSpPr/>
          <p:nvPr/>
        </p:nvSpPr>
        <p:spPr>
          <a:xfrm>
            <a:off x="10134850" y="354210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1818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9B74813-D2F9-B28C-8D0D-CF1DF70B5798}"/>
              </a:ext>
            </a:extLst>
          </p:cNvPr>
          <p:cNvSpPr/>
          <p:nvPr/>
        </p:nvSpPr>
        <p:spPr>
          <a:xfrm>
            <a:off x="10240033" y="436805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1799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DC55276-A1AF-C406-B284-FFAB5179F73E}"/>
              </a:ext>
            </a:extLst>
          </p:cNvPr>
          <p:cNvSpPr/>
          <p:nvPr/>
        </p:nvSpPr>
        <p:spPr>
          <a:xfrm>
            <a:off x="11018473" y="327440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5AE3A59-4883-4468-49AD-6516DB762751}"/>
              </a:ext>
            </a:extLst>
          </p:cNvPr>
          <p:cNvSpPr/>
          <p:nvPr/>
        </p:nvSpPr>
        <p:spPr>
          <a:xfrm>
            <a:off x="9923787" y="3237842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1803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6AB169B-861A-5451-71AF-2805D3B1AD58}"/>
              </a:ext>
            </a:extLst>
          </p:cNvPr>
          <p:cNvSpPr/>
          <p:nvPr/>
        </p:nvSpPr>
        <p:spPr>
          <a:xfrm>
            <a:off x="10760894" y="3119356"/>
            <a:ext cx="605445" cy="19961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1765</a:t>
            </a:r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6FABBF7E-54A3-18DF-D031-2083F17FDFBC}"/>
              </a:ext>
            </a:extLst>
          </p:cNvPr>
          <p:cNvCxnSpPr>
            <a:cxnSpLocks/>
          </p:cNvCxnSpPr>
          <p:nvPr/>
        </p:nvCxnSpPr>
        <p:spPr>
          <a:xfrm flipV="1">
            <a:off x="8473778" y="1080273"/>
            <a:ext cx="663948" cy="1753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413DDDF6-F633-EB4C-D0F5-2560EADF3C82}"/>
              </a:ext>
            </a:extLst>
          </p:cNvPr>
          <p:cNvSpPr/>
          <p:nvPr/>
        </p:nvSpPr>
        <p:spPr>
          <a:xfrm>
            <a:off x="9018833" y="95266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F08159C9-8A99-0918-0D38-91C464F24E74}"/>
              </a:ext>
            </a:extLst>
          </p:cNvPr>
          <p:cNvCxnSpPr>
            <a:cxnSpLocks/>
          </p:cNvCxnSpPr>
          <p:nvPr/>
        </p:nvCxnSpPr>
        <p:spPr>
          <a:xfrm>
            <a:off x="7936398" y="1066250"/>
            <a:ext cx="448467" cy="19109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2F2F5F67-CDDA-E5B9-0FAA-D70163EA670E}"/>
              </a:ext>
            </a:extLst>
          </p:cNvPr>
          <p:cNvCxnSpPr>
            <a:cxnSpLocks/>
          </p:cNvCxnSpPr>
          <p:nvPr/>
        </p:nvCxnSpPr>
        <p:spPr>
          <a:xfrm flipV="1">
            <a:off x="8185588" y="1255605"/>
            <a:ext cx="234539" cy="671614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>
            <a:extLst>
              <a:ext uri="{FF2B5EF4-FFF2-40B4-BE49-F238E27FC236}">
                <a16:creationId xmlns:a16="http://schemas.microsoft.com/office/drawing/2014/main" id="{F1C7084A-80BE-5D4C-6075-0686E26A052D}"/>
              </a:ext>
            </a:extLst>
          </p:cNvPr>
          <p:cNvSpPr/>
          <p:nvPr/>
        </p:nvSpPr>
        <p:spPr>
          <a:xfrm>
            <a:off x="8266595" y="1133978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763986E1-8AEC-2FA9-E380-3D5F52A2E463}"/>
              </a:ext>
            </a:extLst>
          </p:cNvPr>
          <p:cNvSpPr/>
          <p:nvPr/>
        </p:nvSpPr>
        <p:spPr>
          <a:xfrm>
            <a:off x="8076502" y="1807433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53F166C1-0248-7744-40AE-F17872685117}"/>
              </a:ext>
            </a:extLst>
          </p:cNvPr>
          <p:cNvSpPr/>
          <p:nvPr/>
        </p:nvSpPr>
        <p:spPr>
          <a:xfrm>
            <a:off x="7469045" y="7271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0B6B5E18-EC39-6638-7313-4B6A39752F76}"/>
              </a:ext>
            </a:extLst>
          </p:cNvPr>
          <p:cNvSpPr/>
          <p:nvPr/>
        </p:nvSpPr>
        <p:spPr>
          <a:xfrm>
            <a:off x="7720578" y="3303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BA88C402-501A-A54E-A29A-6E0FE77A4A0B}"/>
              </a:ext>
            </a:extLst>
          </p:cNvPr>
          <p:cNvSpPr/>
          <p:nvPr/>
        </p:nvSpPr>
        <p:spPr>
          <a:xfrm>
            <a:off x="7295403" y="11309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DA299562-92E0-6088-BD0A-63F2D9A764FE}"/>
              </a:ext>
            </a:extLst>
          </p:cNvPr>
          <p:cNvSpPr/>
          <p:nvPr/>
        </p:nvSpPr>
        <p:spPr>
          <a:xfrm rot="8227617">
            <a:off x="7449503" y="226537"/>
            <a:ext cx="762145" cy="42908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3BDBED96-EFF2-2828-9DDD-BA6A34637BAD}"/>
              </a:ext>
            </a:extLst>
          </p:cNvPr>
          <p:cNvSpPr/>
          <p:nvPr/>
        </p:nvSpPr>
        <p:spPr>
          <a:xfrm>
            <a:off x="7028141" y="1998464"/>
            <a:ext cx="275558" cy="253729"/>
          </a:xfrm>
          <a:prstGeom prst="ellipse">
            <a:avLst/>
          </a:prstGeom>
          <a:solidFill>
            <a:srgbClr val="BF9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11591201-4205-127C-D3BB-C32CD8559723}"/>
              </a:ext>
            </a:extLst>
          </p:cNvPr>
          <p:cNvSpPr/>
          <p:nvPr/>
        </p:nvSpPr>
        <p:spPr>
          <a:xfrm rot="20277621">
            <a:off x="6610357" y="1496621"/>
            <a:ext cx="123120" cy="2727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9151D5E6-B034-926E-32A3-33AD7D73C1D2}"/>
              </a:ext>
            </a:extLst>
          </p:cNvPr>
          <p:cNvSpPr/>
          <p:nvPr/>
        </p:nvSpPr>
        <p:spPr>
          <a:xfrm rot="1779497">
            <a:off x="5100312" y="1584583"/>
            <a:ext cx="977349" cy="44355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66964F1E-98D7-3023-6CB1-552FF5005ABB}"/>
              </a:ext>
            </a:extLst>
          </p:cNvPr>
          <p:cNvSpPr/>
          <p:nvPr/>
        </p:nvSpPr>
        <p:spPr>
          <a:xfrm>
            <a:off x="5409758" y="1514535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C64CF627-652B-260A-7DE2-D32ECBC060DA}"/>
              </a:ext>
            </a:extLst>
          </p:cNvPr>
          <p:cNvSpPr/>
          <p:nvPr/>
        </p:nvSpPr>
        <p:spPr>
          <a:xfrm>
            <a:off x="7229668" y="1623492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FB50105B-7404-FD49-B644-9C12E092C7A3}"/>
              </a:ext>
            </a:extLst>
          </p:cNvPr>
          <p:cNvSpPr/>
          <p:nvPr/>
        </p:nvSpPr>
        <p:spPr>
          <a:xfrm>
            <a:off x="7990568" y="221884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61EA29AD-2931-28DB-4EE6-EB96DC39B755}"/>
              </a:ext>
            </a:extLst>
          </p:cNvPr>
          <p:cNvSpPr/>
          <p:nvPr/>
        </p:nvSpPr>
        <p:spPr>
          <a:xfrm>
            <a:off x="8165438" y="241785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D501A78D-55D6-703A-845C-5C7F5EA33FB2}"/>
              </a:ext>
            </a:extLst>
          </p:cNvPr>
          <p:cNvSpPr/>
          <p:nvPr/>
        </p:nvSpPr>
        <p:spPr>
          <a:xfrm>
            <a:off x="7984495" y="236518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78119C0B-67CE-4637-7B19-4FCF61D47952}"/>
              </a:ext>
            </a:extLst>
          </p:cNvPr>
          <p:cNvSpPr/>
          <p:nvPr/>
        </p:nvSpPr>
        <p:spPr>
          <a:xfrm>
            <a:off x="7795430" y="21894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03CFF711-756E-0B80-A702-8170280C3A14}"/>
              </a:ext>
            </a:extLst>
          </p:cNvPr>
          <p:cNvSpPr/>
          <p:nvPr/>
        </p:nvSpPr>
        <p:spPr>
          <a:xfrm>
            <a:off x="9407090" y="121151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85866AEB-FF19-C74E-74A6-C4669BC151D9}"/>
              </a:ext>
            </a:extLst>
          </p:cNvPr>
          <p:cNvSpPr/>
          <p:nvPr/>
        </p:nvSpPr>
        <p:spPr>
          <a:xfrm>
            <a:off x="8626576" y="159258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49F6CBFD-9431-3FB4-B925-22E269C7DBC3}"/>
              </a:ext>
            </a:extLst>
          </p:cNvPr>
          <p:cNvSpPr/>
          <p:nvPr/>
        </p:nvSpPr>
        <p:spPr>
          <a:xfrm>
            <a:off x="9804186" y="141547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97F1D5A3-D482-4D98-A381-D8C3BBC11677}"/>
              </a:ext>
            </a:extLst>
          </p:cNvPr>
          <p:cNvSpPr/>
          <p:nvPr/>
        </p:nvSpPr>
        <p:spPr>
          <a:xfrm>
            <a:off x="8887790" y="161202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F0B86D0-1594-3074-60D5-1BE30D9620DF}"/>
              </a:ext>
            </a:extLst>
          </p:cNvPr>
          <p:cNvSpPr/>
          <p:nvPr/>
        </p:nvSpPr>
        <p:spPr>
          <a:xfrm>
            <a:off x="8463087" y="1418315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1743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F231435B-BB7F-C244-9453-445E955DF849}"/>
              </a:ext>
            </a:extLst>
          </p:cNvPr>
          <p:cNvSpPr/>
          <p:nvPr/>
        </p:nvSpPr>
        <p:spPr>
          <a:xfrm>
            <a:off x="9598601" y="1235017"/>
            <a:ext cx="654425" cy="17813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1719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B51A632-5435-E242-F31F-95E0059C7C2A}"/>
              </a:ext>
            </a:extLst>
          </p:cNvPr>
          <p:cNvSpPr/>
          <p:nvPr/>
        </p:nvSpPr>
        <p:spPr>
          <a:xfrm>
            <a:off x="11038007" y="94984"/>
            <a:ext cx="605445" cy="199613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1689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29EC863C-1B85-4583-7FBF-992E25FC8A7E}"/>
              </a:ext>
            </a:extLst>
          </p:cNvPr>
          <p:cNvSpPr/>
          <p:nvPr/>
        </p:nvSpPr>
        <p:spPr>
          <a:xfrm>
            <a:off x="6756011" y="1614406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6C0E971-E9F3-CB2A-E53F-3444DFAACB50}"/>
              </a:ext>
            </a:extLst>
          </p:cNvPr>
          <p:cNvSpPr/>
          <p:nvPr/>
        </p:nvSpPr>
        <p:spPr>
          <a:xfrm>
            <a:off x="7811905" y="225307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1828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F51D65B-8C97-D21B-87CC-17C9C826815A}"/>
              </a:ext>
            </a:extLst>
          </p:cNvPr>
          <p:cNvSpPr/>
          <p:nvPr/>
        </p:nvSpPr>
        <p:spPr>
          <a:xfrm>
            <a:off x="7342831" y="1509827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1812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1B38952-BF53-C171-32DD-368E94244F8C}"/>
              </a:ext>
            </a:extLst>
          </p:cNvPr>
          <p:cNvSpPr/>
          <p:nvPr/>
        </p:nvSpPr>
        <p:spPr>
          <a:xfrm>
            <a:off x="7264529" y="1287554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1795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C6091B1-EC83-CF86-17BC-9EC4D6BA6A70}"/>
              </a:ext>
            </a:extLst>
          </p:cNvPr>
          <p:cNvSpPr/>
          <p:nvPr/>
        </p:nvSpPr>
        <p:spPr>
          <a:xfrm>
            <a:off x="7303699" y="877140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1721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2C86477-91E8-F6D5-BE8F-AF44E74D3450}"/>
              </a:ext>
            </a:extLst>
          </p:cNvPr>
          <p:cNvSpPr/>
          <p:nvPr/>
        </p:nvSpPr>
        <p:spPr>
          <a:xfrm>
            <a:off x="7538149" y="413383"/>
            <a:ext cx="564705" cy="191049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1809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DCDD111-263A-4D0A-990B-B20AB3D161D7}"/>
              </a:ext>
            </a:extLst>
          </p:cNvPr>
          <p:cNvSpPr/>
          <p:nvPr/>
        </p:nvSpPr>
        <p:spPr>
          <a:xfrm>
            <a:off x="11136657" y="1016483"/>
            <a:ext cx="548255" cy="190654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1691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92B09462-A485-9CE8-FF18-E3F4319D1860}"/>
              </a:ext>
            </a:extLst>
          </p:cNvPr>
          <p:cNvSpPr/>
          <p:nvPr/>
        </p:nvSpPr>
        <p:spPr>
          <a:xfrm>
            <a:off x="6094995" y="705092"/>
            <a:ext cx="275558" cy="25372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7D19B036-E57A-280C-698B-5CB5051DD735}"/>
              </a:ext>
            </a:extLst>
          </p:cNvPr>
          <p:cNvSpPr/>
          <p:nvPr/>
        </p:nvSpPr>
        <p:spPr>
          <a:xfrm>
            <a:off x="11482613" y="3331810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7234277E-3E3D-FBE1-F717-A0F1D5BBEA84}"/>
              </a:ext>
            </a:extLst>
          </p:cNvPr>
          <p:cNvSpPr/>
          <p:nvPr/>
        </p:nvSpPr>
        <p:spPr>
          <a:xfrm rot="10166356">
            <a:off x="11458647" y="2749176"/>
            <a:ext cx="356113" cy="9991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7EBE7EA5-39C5-39A2-9DCE-5CBD9FB69579}"/>
              </a:ext>
            </a:extLst>
          </p:cNvPr>
          <p:cNvSpPr/>
          <p:nvPr/>
        </p:nvSpPr>
        <p:spPr>
          <a:xfrm>
            <a:off x="11460177" y="269143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EF7C49CD-1236-881B-18BC-ACD6AC05CABB}"/>
              </a:ext>
            </a:extLst>
          </p:cNvPr>
          <p:cNvSpPr/>
          <p:nvPr/>
        </p:nvSpPr>
        <p:spPr>
          <a:xfrm>
            <a:off x="6572544" y="2071856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C32E368-5F08-0DA9-8E00-DF7B08E5BF45}"/>
              </a:ext>
            </a:extLst>
          </p:cNvPr>
          <p:cNvSpPr/>
          <p:nvPr/>
        </p:nvSpPr>
        <p:spPr>
          <a:xfrm>
            <a:off x="6428156" y="2279189"/>
            <a:ext cx="564705" cy="191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1829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4F4841E5-E3DF-263F-B4F6-6CD1884E3910}"/>
              </a:ext>
            </a:extLst>
          </p:cNvPr>
          <p:cNvSpPr/>
          <p:nvPr/>
        </p:nvSpPr>
        <p:spPr>
          <a:xfrm rot="3769130">
            <a:off x="10226450" y="544875"/>
            <a:ext cx="1414889" cy="25459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879FFF60-6A87-4759-C6C9-7A340DA7E1AB}"/>
              </a:ext>
            </a:extLst>
          </p:cNvPr>
          <p:cNvSpPr/>
          <p:nvPr/>
        </p:nvSpPr>
        <p:spPr>
          <a:xfrm>
            <a:off x="9743632" y="1904371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07142BD2-6894-0D08-3BAD-186046C8C1E5}"/>
              </a:ext>
            </a:extLst>
          </p:cNvPr>
          <p:cNvSpPr/>
          <p:nvPr/>
        </p:nvSpPr>
        <p:spPr>
          <a:xfrm>
            <a:off x="11672144" y="1733635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B4DE109C-1A86-4FB8-A521-9CDD500876DD}"/>
              </a:ext>
            </a:extLst>
          </p:cNvPr>
          <p:cNvSpPr/>
          <p:nvPr/>
        </p:nvSpPr>
        <p:spPr>
          <a:xfrm>
            <a:off x="9825339" y="2370983"/>
            <a:ext cx="174870" cy="148974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3C89DB3-A115-E70B-6886-A2EBB953A19D}"/>
              </a:ext>
            </a:extLst>
          </p:cNvPr>
          <p:cNvSpPr/>
          <p:nvPr/>
        </p:nvSpPr>
        <p:spPr>
          <a:xfrm>
            <a:off x="11024037" y="2464343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DB365BD5-B20A-46E9-81EF-F44E0DDC5151}"/>
              </a:ext>
            </a:extLst>
          </p:cNvPr>
          <p:cNvSpPr/>
          <p:nvPr/>
        </p:nvSpPr>
        <p:spPr>
          <a:xfrm>
            <a:off x="6865624" y="2982092"/>
            <a:ext cx="275558" cy="253729"/>
          </a:xfrm>
          <a:prstGeom prst="ellipse">
            <a:avLst/>
          </a:prstGeom>
          <a:solidFill>
            <a:srgbClr val="FFDC6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611FD96D-F7C7-0663-EEED-A798CFCB4EFE}"/>
              </a:ext>
            </a:extLst>
          </p:cNvPr>
          <p:cNvSpPr/>
          <p:nvPr/>
        </p:nvSpPr>
        <p:spPr>
          <a:xfrm>
            <a:off x="7380889" y="2767697"/>
            <a:ext cx="275558" cy="25372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99308D4F-207A-8D51-A2C7-1419CA3B7AAC}"/>
              </a:ext>
            </a:extLst>
          </p:cNvPr>
          <p:cNvSpPr/>
          <p:nvPr/>
        </p:nvSpPr>
        <p:spPr>
          <a:xfrm>
            <a:off x="6705473" y="3208015"/>
            <a:ext cx="564705" cy="191049"/>
          </a:xfrm>
          <a:prstGeom prst="rect">
            <a:avLst/>
          </a:prstGeom>
          <a:solidFill>
            <a:srgbClr val="FFDC6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1841</a:t>
            </a:r>
          </a:p>
        </p:txBody>
      </p:sp>
      <p:sp>
        <p:nvSpPr>
          <p:cNvPr id="1025" name="Ellipse 1024">
            <a:extLst>
              <a:ext uri="{FF2B5EF4-FFF2-40B4-BE49-F238E27FC236}">
                <a16:creationId xmlns:a16="http://schemas.microsoft.com/office/drawing/2014/main" id="{FAE68E56-AD51-EAB8-E6E4-AF7F29B34F6E}"/>
              </a:ext>
            </a:extLst>
          </p:cNvPr>
          <p:cNvSpPr/>
          <p:nvPr/>
        </p:nvSpPr>
        <p:spPr>
          <a:xfrm>
            <a:off x="8081083" y="214087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7" name="Ellipse 1026">
            <a:extLst>
              <a:ext uri="{FF2B5EF4-FFF2-40B4-BE49-F238E27FC236}">
                <a16:creationId xmlns:a16="http://schemas.microsoft.com/office/drawing/2014/main" id="{5CFC778E-E382-902E-B331-377167F39594}"/>
              </a:ext>
            </a:extLst>
          </p:cNvPr>
          <p:cNvSpPr/>
          <p:nvPr/>
        </p:nvSpPr>
        <p:spPr>
          <a:xfrm>
            <a:off x="7792672" y="19993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8" name="Ellipse 1027">
            <a:extLst>
              <a:ext uri="{FF2B5EF4-FFF2-40B4-BE49-F238E27FC236}">
                <a16:creationId xmlns:a16="http://schemas.microsoft.com/office/drawing/2014/main" id="{8E7D8198-2378-CFFF-1496-0CBDD2FE526D}"/>
              </a:ext>
            </a:extLst>
          </p:cNvPr>
          <p:cNvSpPr/>
          <p:nvPr/>
        </p:nvSpPr>
        <p:spPr>
          <a:xfrm rot="17272040">
            <a:off x="9516572" y="2761656"/>
            <a:ext cx="749594" cy="35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9" name="Ellipse 1028">
            <a:extLst>
              <a:ext uri="{FF2B5EF4-FFF2-40B4-BE49-F238E27FC236}">
                <a16:creationId xmlns:a16="http://schemas.microsoft.com/office/drawing/2014/main" id="{D6E5EF2B-6ECD-F419-7DAF-712C6D8A225E}"/>
              </a:ext>
            </a:extLst>
          </p:cNvPr>
          <p:cNvSpPr/>
          <p:nvPr/>
        </p:nvSpPr>
        <p:spPr>
          <a:xfrm>
            <a:off x="8303424" y="2670202"/>
            <a:ext cx="275558" cy="253729"/>
          </a:xfrm>
          <a:prstGeom prst="ellipse">
            <a:avLst/>
          </a:prstGeom>
          <a:solidFill>
            <a:srgbClr val="B686D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30" name="Ellipse 1029">
            <a:extLst>
              <a:ext uri="{FF2B5EF4-FFF2-40B4-BE49-F238E27FC236}">
                <a16:creationId xmlns:a16="http://schemas.microsoft.com/office/drawing/2014/main" id="{43BE2229-29D0-1762-5ECE-C2F6B41C2DC8}"/>
              </a:ext>
            </a:extLst>
          </p:cNvPr>
          <p:cNvSpPr/>
          <p:nvPr/>
        </p:nvSpPr>
        <p:spPr>
          <a:xfrm>
            <a:off x="9246349" y="3307189"/>
            <a:ext cx="275558" cy="253729"/>
          </a:xfrm>
          <a:prstGeom prst="ellipse">
            <a:avLst/>
          </a:prstGeom>
          <a:solidFill>
            <a:srgbClr val="8F45C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31" name="Ellipse 1030">
            <a:extLst>
              <a:ext uri="{FF2B5EF4-FFF2-40B4-BE49-F238E27FC236}">
                <a16:creationId xmlns:a16="http://schemas.microsoft.com/office/drawing/2014/main" id="{2FBB5706-F318-3260-5DDF-C3028A09EA2C}"/>
              </a:ext>
            </a:extLst>
          </p:cNvPr>
          <p:cNvSpPr/>
          <p:nvPr/>
        </p:nvSpPr>
        <p:spPr>
          <a:xfrm>
            <a:off x="7779767" y="943531"/>
            <a:ext cx="275558" cy="25372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32" name="Ellipse 1031">
            <a:extLst>
              <a:ext uri="{FF2B5EF4-FFF2-40B4-BE49-F238E27FC236}">
                <a16:creationId xmlns:a16="http://schemas.microsoft.com/office/drawing/2014/main" id="{E33EEC05-1CAD-C7E3-E945-ED1D5D2DF6F2}"/>
              </a:ext>
            </a:extLst>
          </p:cNvPr>
          <p:cNvSpPr/>
          <p:nvPr/>
        </p:nvSpPr>
        <p:spPr>
          <a:xfrm>
            <a:off x="10078156" y="310361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033" name="Ellipse 1032">
            <a:extLst>
              <a:ext uri="{FF2B5EF4-FFF2-40B4-BE49-F238E27FC236}">
                <a16:creationId xmlns:a16="http://schemas.microsoft.com/office/drawing/2014/main" id="{1A214A61-1C33-B9FA-A4A0-634079A7608D}"/>
              </a:ext>
            </a:extLst>
          </p:cNvPr>
          <p:cNvSpPr/>
          <p:nvPr/>
        </p:nvSpPr>
        <p:spPr>
          <a:xfrm rot="5400000">
            <a:off x="9842859" y="2625278"/>
            <a:ext cx="1859059" cy="252206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4" name="Ellipse 1033">
            <a:extLst>
              <a:ext uri="{FF2B5EF4-FFF2-40B4-BE49-F238E27FC236}">
                <a16:creationId xmlns:a16="http://schemas.microsoft.com/office/drawing/2014/main" id="{90E19D78-8549-3F66-CF39-49938EA8E3DA}"/>
              </a:ext>
            </a:extLst>
          </p:cNvPr>
          <p:cNvSpPr/>
          <p:nvPr/>
        </p:nvSpPr>
        <p:spPr>
          <a:xfrm>
            <a:off x="9531740" y="34129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359F29DA-E59D-EF80-E499-6B69F174F434}"/>
              </a:ext>
            </a:extLst>
          </p:cNvPr>
          <p:cNvSpPr/>
          <p:nvPr/>
        </p:nvSpPr>
        <p:spPr>
          <a:xfrm>
            <a:off x="9529625" y="3612324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1036" name="Ellipse 1035">
            <a:extLst>
              <a:ext uri="{FF2B5EF4-FFF2-40B4-BE49-F238E27FC236}">
                <a16:creationId xmlns:a16="http://schemas.microsoft.com/office/drawing/2014/main" id="{A1808956-EB0B-B092-D684-3262E87DC307}"/>
              </a:ext>
            </a:extLst>
          </p:cNvPr>
          <p:cNvSpPr/>
          <p:nvPr/>
        </p:nvSpPr>
        <p:spPr>
          <a:xfrm>
            <a:off x="9742365" y="2894562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BDF48E44-4E00-D6E9-38AB-BD721BE77447}"/>
              </a:ext>
            </a:extLst>
          </p:cNvPr>
          <p:cNvSpPr/>
          <p:nvPr/>
        </p:nvSpPr>
        <p:spPr>
          <a:xfrm>
            <a:off x="9733946" y="2791663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1038" name="Ellipse 1037">
            <a:extLst>
              <a:ext uri="{FF2B5EF4-FFF2-40B4-BE49-F238E27FC236}">
                <a16:creationId xmlns:a16="http://schemas.microsoft.com/office/drawing/2014/main" id="{615EF7BC-8AFF-F47E-28A6-AAE0E06456DD}"/>
              </a:ext>
            </a:extLst>
          </p:cNvPr>
          <p:cNvSpPr/>
          <p:nvPr/>
        </p:nvSpPr>
        <p:spPr>
          <a:xfrm>
            <a:off x="11001255" y="2878427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947A8103-C2AC-351C-963D-2FAD20DC94E9}"/>
              </a:ext>
            </a:extLst>
          </p:cNvPr>
          <p:cNvSpPr/>
          <p:nvPr/>
        </p:nvSpPr>
        <p:spPr>
          <a:xfrm>
            <a:off x="11642268" y="3664545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1852</a:t>
            </a:r>
          </a:p>
        </p:txBody>
      </p:sp>
      <p:sp>
        <p:nvSpPr>
          <p:cNvPr id="1040" name="Ellipse 1039">
            <a:extLst>
              <a:ext uri="{FF2B5EF4-FFF2-40B4-BE49-F238E27FC236}">
                <a16:creationId xmlns:a16="http://schemas.microsoft.com/office/drawing/2014/main" id="{91E67D66-A4D5-6754-70E2-EBDE50BE9565}"/>
              </a:ext>
            </a:extLst>
          </p:cNvPr>
          <p:cNvSpPr/>
          <p:nvPr/>
        </p:nvSpPr>
        <p:spPr>
          <a:xfrm>
            <a:off x="11874494" y="3493192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CF15CCF9-F6BE-5DA7-A906-F98EF65EAEDC}"/>
              </a:ext>
            </a:extLst>
          </p:cNvPr>
          <p:cNvSpPr/>
          <p:nvPr/>
        </p:nvSpPr>
        <p:spPr>
          <a:xfrm>
            <a:off x="11384388" y="3124347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1824</a:t>
            </a:r>
          </a:p>
        </p:txBody>
      </p:sp>
      <p:sp>
        <p:nvSpPr>
          <p:cNvPr id="1042" name="Ellipse 1041">
            <a:extLst>
              <a:ext uri="{FF2B5EF4-FFF2-40B4-BE49-F238E27FC236}">
                <a16:creationId xmlns:a16="http://schemas.microsoft.com/office/drawing/2014/main" id="{B381A3D6-1D6A-7F16-AC2E-790AADFA74A4}"/>
              </a:ext>
            </a:extLst>
          </p:cNvPr>
          <p:cNvSpPr/>
          <p:nvPr/>
        </p:nvSpPr>
        <p:spPr>
          <a:xfrm>
            <a:off x="7906213" y="4418694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11935944-42DC-F5EB-535F-6D5D03D58AC5}"/>
              </a:ext>
            </a:extLst>
          </p:cNvPr>
          <p:cNvSpPr/>
          <p:nvPr/>
        </p:nvSpPr>
        <p:spPr>
          <a:xfrm>
            <a:off x="7695781" y="454725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1044" name="Ellipse 1043">
            <a:extLst>
              <a:ext uri="{FF2B5EF4-FFF2-40B4-BE49-F238E27FC236}">
                <a16:creationId xmlns:a16="http://schemas.microsoft.com/office/drawing/2014/main" id="{BF2A949E-D4C6-036D-0637-D0AE2B286094}"/>
              </a:ext>
            </a:extLst>
          </p:cNvPr>
          <p:cNvSpPr/>
          <p:nvPr/>
        </p:nvSpPr>
        <p:spPr>
          <a:xfrm>
            <a:off x="8396556" y="3637271"/>
            <a:ext cx="174870" cy="14897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D3D52399-891F-332E-C23A-A02DE243BDF6}"/>
              </a:ext>
            </a:extLst>
          </p:cNvPr>
          <p:cNvSpPr/>
          <p:nvPr/>
        </p:nvSpPr>
        <p:spPr>
          <a:xfrm>
            <a:off x="8181268" y="378440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1046" name="Rectangle 1">
            <a:extLst>
              <a:ext uri="{FF2B5EF4-FFF2-40B4-BE49-F238E27FC236}">
                <a16:creationId xmlns:a16="http://schemas.microsoft.com/office/drawing/2014/main" id="{73C43131-CBC0-BEF3-EC4C-8A58EDA3141F}"/>
              </a:ext>
            </a:extLst>
          </p:cNvPr>
          <p:cNvSpPr/>
          <p:nvPr/>
        </p:nvSpPr>
        <p:spPr>
          <a:xfrm>
            <a:off x="4996305" y="95898"/>
            <a:ext cx="689011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1853</a:t>
            </a:r>
            <a:endParaRPr lang="fr-FR" b="1" spc="-1" dirty="0">
              <a:latin typeface="Arial"/>
            </a:endParaRPr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96335D2D-7922-907C-2A94-E45BD97065CF}"/>
              </a:ext>
            </a:extLst>
          </p:cNvPr>
          <p:cNvSpPr/>
          <p:nvPr/>
        </p:nvSpPr>
        <p:spPr>
          <a:xfrm>
            <a:off x="8985417" y="1823476"/>
            <a:ext cx="596543" cy="14033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1" dirty="0">
                <a:solidFill>
                  <a:schemeClr val="tx1"/>
                </a:solidFill>
              </a:rPr>
              <a:t>1853</a:t>
            </a:r>
          </a:p>
        </p:txBody>
      </p:sp>
      <p:sp>
        <p:nvSpPr>
          <p:cNvPr id="1048" name="Ellipse 1047">
            <a:extLst>
              <a:ext uri="{FF2B5EF4-FFF2-40B4-BE49-F238E27FC236}">
                <a16:creationId xmlns:a16="http://schemas.microsoft.com/office/drawing/2014/main" id="{6B8CC97F-1CA9-0AB7-123C-0EA927DDACDA}"/>
              </a:ext>
            </a:extLst>
          </p:cNvPr>
          <p:cNvSpPr/>
          <p:nvPr/>
        </p:nvSpPr>
        <p:spPr>
          <a:xfrm>
            <a:off x="9086888" y="199846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46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F2594-EBC8-CE74-63BE-E02C1F5C1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12C788-DFD9-3BBF-4253-61BD2F812A23}"/>
              </a:ext>
            </a:extLst>
          </p:cNvPr>
          <p:cNvSpPr/>
          <p:nvPr/>
        </p:nvSpPr>
        <p:spPr>
          <a:xfrm>
            <a:off x="89686" y="110608"/>
            <a:ext cx="5087645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1875-1881 : (T) Au sud-est de la mer Caspienne, défaite et soumission des tribus turkmènes aux Russes ; …</a:t>
            </a:r>
          </a:p>
          <a:p>
            <a:endParaRPr lang="fr-FR" sz="1600" dirty="0"/>
          </a:p>
          <a:p>
            <a:r>
              <a:rPr lang="fr-FR" sz="1600" dirty="0"/>
              <a:t>*Sept. 1879 : A partir de Krasnovodsk, base principale</a:t>
            </a:r>
          </a:p>
          <a:p>
            <a:r>
              <a:rPr lang="fr-FR" sz="1600" dirty="0"/>
              <a:t>Echec de la 1</a:t>
            </a:r>
            <a:r>
              <a:rPr lang="fr-FR" sz="1600" baseline="30000" dirty="0"/>
              <a:t>ère</a:t>
            </a:r>
            <a:r>
              <a:rPr lang="fr-FR" sz="1600" dirty="0"/>
              <a:t> expédition ; Puis…</a:t>
            </a:r>
          </a:p>
          <a:p>
            <a:endParaRPr lang="fr-FR" sz="1600" dirty="0"/>
          </a:p>
          <a:p>
            <a:r>
              <a:rPr lang="fr-FR" sz="1600" dirty="0"/>
              <a:t>*1881 : Les Russes…</a:t>
            </a:r>
          </a:p>
          <a:p>
            <a:r>
              <a:rPr lang="fr-FR" sz="1600" dirty="0"/>
              <a:t>Menés par </a:t>
            </a:r>
            <a:r>
              <a:rPr lang="fr-FR" sz="1600" u="sng" dirty="0"/>
              <a:t>Mikhaïl Skobelev</a:t>
            </a:r>
            <a:r>
              <a:rPr lang="fr-FR" sz="1600" dirty="0"/>
              <a:t>, </a:t>
            </a:r>
            <a:r>
              <a:rPr lang="fr-FR" sz="1600" i="1" dirty="0"/>
              <a:t>le tsar blanc</a:t>
            </a:r>
          </a:p>
          <a:p>
            <a:r>
              <a:rPr lang="fr-FR" sz="1600" dirty="0"/>
              <a:t>Lancent une grande offensive contre les Turkmènes </a:t>
            </a:r>
            <a:r>
              <a:rPr lang="fr-FR" sz="1600" i="1" dirty="0"/>
              <a:t>Tékés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*Ils s’emparent de leur forteresse de </a:t>
            </a:r>
            <a:r>
              <a:rPr lang="fr-FR" sz="1600" dirty="0" err="1"/>
              <a:t>Gökdepe</a:t>
            </a:r>
            <a:r>
              <a:rPr lang="fr-FR" sz="1600" dirty="0"/>
              <a:t>, </a:t>
            </a:r>
            <a:r>
              <a:rPr lang="fr-FR" sz="1600" i="1" dirty="0"/>
              <a:t>montagne verte</a:t>
            </a:r>
            <a:r>
              <a:rPr lang="fr-FR" sz="1600" dirty="0"/>
              <a:t>, près d’Achkhabad ; Et massacrent 14 000 Turkmènes</a:t>
            </a:r>
          </a:p>
          <a:p>
            <a:endParaRPr lang="fr-FR" sz="1600" dirty="0"/>
          </a:p>
          <a:p>
            <a:r>
              <a:rPr lang="fr-FR" sz="1600" dirty="0"/>
              <a:t>NB : Achkhabad, forteresse russe depuis 1869</a:t>
            </a:r>
          </a:p>
          <a:p>
            <a:r>
              <a:rPr lang="fr-FR" sz="1600" dirty="0"/>
              <a:t>Capitale actuelle du Turkménistan</a:t>
            </a:r>
          </a:p>
          <a:p>
            <a:endParaRPr lang="fr-FR" sz="1600" dirty="0"/>
          </a:p>
          <a:p>
            <a:r>
              <a:rPr lang="fr-FR" sz="1600" dirty="0"/>
              <a:t>*Jan. 1881 : Fiodor Dostoïevski</a:t>
            </a:r>
          </a:p>
          <a:p>
            <a:r>
              <a:rPr lang="fr-FR" sz="1600" i="1" dirty="0"/>
              <a:t>Que signifie pour nous l'Asie ?</a:t>
            </a:r>
          </a:p>
          <a:p>
            <a:r>
              <a:rPr lang="fr-FR" sz="1600" i="1" dirty="0"/>
              <a:t>La victoire de Skobelev va trouver un écho dans l'Asie tout entière, jusque sur ses frontières les plus lointaines… Puisse-t-elle jusqu'en Inde et en Inde même accroître chez ces millions d'individus la certitude de l'invincibilité du tsar blanc.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1881</a:t>
            </a:r>
            <a:r>
              <a:rPr lang="fr-FR" sz="1600" dirty="0"/>
              <a:t> ; Petit aparté chinois</a:t>
            </a:r>
          </a:p>
          <a:p>
            <a:r>
              <a:rPr lang="fr-FR" sz="1600" dirty="0"/>
              <a:t>A l’est, au Xinjiang…</a:t>
            </a:r>
          </a:p>
        </p:txBody>
      </p:sp>
      <p:pic>
        <p:nvPicPr>
          <p:cNvPr id="19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3F7B84D7-5CC0-BB0B-3BD3-4A18342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1AFCE5F3-B9CF-4813-90F8-DFE7CBB98CAD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A176793-4EF7-0D41-8470-66D7ADA318C0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6ED35CA-286E-AC68-A127-AF3ADBC379ED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130D724-490B-08E9-8FBC-C3B23463A42D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50A22B3-65BF-F9D9-38B4-635DD140FD71}"/>
              </a:ext>
            </a:extLst>
          </p:cNvPr>
          <p:cNvSpPr/>
          <p:nvPr/>
        </p:nvSpPr>
        <p:spPr>
          <a:xfrm rot="17425513">
            <a:off x="8118765" y="2366463"/>
            <a:ext cx="1135379" cy="2185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9F73197-8B9C-4C0C-A2FB-2424D2CCE402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A3F8CC7-A9A2-28DC-DDA9-A18D5BD8931E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899E488-E9A7-2337-D75E-5B25D5E7681F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E12E972-CEE3-F1FE-1280-1A5B7B2554C7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AE1795D-F5AC-2FC5-B835-07C20D05A462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0CA7156-3792-EDB6-DAF0-1044600DED00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E7A7A69-89AC-D15F-318C-78D37879985C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3E7342C-7076-D1A6-189B-4A4FB128469B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87F594C-A92E-618E-AC9E-4B8FEAAC1C30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1CCA5E5-425B-AF26-DAC9-1AAFC46E12C4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53D2026-0DCD-04E3-7647-B152EDF7822E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8D256DA-C1B3-C99D-4941-BC8D75832C60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AC04886F-9AF7-169D-3ECE-B0B89031186C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AF0DA530-7872-47FC-12D8-A9B22402EBA2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7E117272-175B-F4A7-081C-E0B1DD40CE82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9DC7CBC3-58D6-F1A8-6225-10EE1D978975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30DC43AB-646E-03B3-A877-D746C33C0D75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CD3B1DDC-227A-F003-5EDF-CC5CE0E47706}"/>
              </a:ext>
            </a:extLst>
          </p:cNvPr>
          <p:cNvCxnSpPr>
            <a:cxnSpLocks/>
            <a:stCxn id="61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3961FE29-C4DA-ED21-89C8-E93BEC2B3A37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4CD2F8AC-AE8B-1EBB-1978-8A68E2FF4C52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6DA90B20-0C14-4512-6F7D-A880C0C1B68B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25F3564D-5C53-87B0-5A8E-7BFA8B49BB74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llipse 72">
            <a:extLst>
              <a:ext uri="{FF2B5EF4-FFF2-40B4-BE49-F238E27FC236}">
                <a16:creationId xmlns:a16="http://schemas.microsoft.com/office/drawing/2014/main" id="{559E88BC-9173-38C1-87E9-25719D08A8C9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486043BC-86E9-DC5E-ADDF-1A181ED6F69A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22D6FC1F-B20A-72B3-D9C1-8D0FCDDBED47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5A6B2E70-05DC-8DC5-5763-D40780DA7653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88B21E72-D0A2-A736-16C0-C279F886D943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9D29789-3D3C-4F47-14C9-8CE61A855681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27C08D08-6EF9-3A4A-5A1D-39B17B48082E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8BB99BEE-BA68-A207-F365-05CC4440B07A}"/>
              </a:ext>
            </a:extLst>
          </p:cNvPr>
          <p:cNvSpPr/>
          <p:nvPr/>
        </p:nvSpPr>
        <p:spPr>
          <a:xfrm rot="19451265">
            <a:off x="7292855" y="3208013"/>
            <a:ext cx="437439" cy="843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22CDA699-9EAE-7ED7-35BF-266FEC28F361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E967BBE9-4244-5E5B-3966-238AE4859DCC}"/>
              </a:ext>
            </a:extLst>
          </p:cNvPr>
          <p:cNvSpPr/>
          <p:nvPr/>
        </p:nvSpPr>
        <p:spPr>
          <a:xfrm rot="11903849">
            <a:off x="9518853" y="2183877"/>
            <a:ext cx="902333" cy="17931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44DB7F05-9B1C-B3D6-DBD9-E79303AE4C32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EF33D291-60CD-E91E-7A2E-0AC7588E4753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4E1E7926-1A51-154F-D8FF-16A48A8DC126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8540CF4C-C14E-5D3C-B29F-C2B949E01200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3DD9C9A0-4D25-B458-F2C7-7C3A399A759A}"/>
              </a:ext>
            </a:extLst>
          </p:cNvPr>
          <p:cNvSpPr/>
          <p:nvPr/>
        </p:nvSpPr>
        <p:spPr>
          <a:xfrm>
            <a:off x="11675051" y="3391340"/>
            <a:ext cx="327270" cy="33185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E214B0FD-9E85-9895-40E7-0FA4DCE3E952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E5890C07-E40E-028E-BEAD-F401113DC080}"/>
              </a:ext>
            </a:extLst>
          </p:cNvPr>
          <p:cNvSpPr/>
          <p:nvPr/>
        </p:nvSpPr>
        <p:spPr>
          <a:xfrm>
            <a:off x="9424779" y="35616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D0EC871B-A6EE-23AA-A944-DEB4835CD5CF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87B06179-592E-094B-3ECE-432331A19AB6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15BBFEF3-59AF-D766-3E9B-A1DF35802562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D5AB2FE4-F9ED-3466-D236-4EF1264C1946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C1F4FBB8-55E9-4A9F-A922-21E31CE46E36}"/>
              </a:ext>
            </a:extLst>
          </p:cNvPr>
          <p:cNvSpPr/>
          <p:nvPr/>
        </p:nvSpPr>
        <p:spPr>
          <a:xfrm>
            <a:off x="6167130" y="365121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D47B149B-3EB4-D2BF-2099-BD0F5D5C87A7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E7D7DBB7-682D-0419-9A1F-5A34C8B706C7}"/>
              </a:ext>
            </a:extLst>
          </p:cNvPr>
          <p:cNvSpPr/>
          <p:nvPr/>
        </p:nvSpPr>
        <p:spPr>
          <a:xfrm>
            <a:off x="9384093" y="424679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BFBEC20F-3408-9316-AE18-896993406082}"/>
              </a:ext>
            </a:extLst>
          </p:cNvPr>
          <p:cNvSpPr/>
          <p:nvPr/>
        </p:nvSpPr>
        <p:spPr>
          <a:xfrm>
            <a:off x="7034134" y="422193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9C6E800B-4717-269F-F406-5EC964F9C580}"/>
              </a:ext>
            </a:extLst>
          </p:cNvPr>
          <p:cNvCxnSpPr>
            <a:cxnSpLocks/>
            <a:endCxn id="107" idx="1"/>
          </p:cNvCxnSpPr>
          <p:nvPr/>
        </p:nvCxnSpPr>
        <p:spPr>
          <a:xfrm>
            <a:off x="6430635" y="3851682"/>
            <a:ext cx="645275" cy="407306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Ellipse 118">
            <a:extLst>
              <a:ext uri="{FF2B5EF4-FFF2-40B4-BE49-F238E27FC236}">
                <a16:creationId xmlns:a16="http://schemas.microsoft.com/office/drawing/2014/main" id="{463BB0F0-30A0-B31E-DBAF-2394BA1A3C45}"/>
              </a:ext>
            </a:extLst>
          </p:cNvPr>
          <p:cNvSpPr/>
          <p:nvPr/>
        </p:nvSpPr>
        <p:spPr>
          <a:xfrm rot="15665492" flipH="1">
            <a:off x="10674869" y="2672059"/>
            <a:ext cx="300716" cy="83257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06139F4A-BB8D-9492-AA2F-3A1F9F5115A6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8B3F2C7-2DD5-0283-4535-2761B6B5AC6F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C7AA373-7D45-751F-C4DD-19E1EFBED93B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154DB18-9FB0-414F-69E6-DDD9503C39DA}"/>
              </a:ext>
            </a:extLst>
          </p:cNvPr>
          <p:cNvSpPr/>
          <p:nvPr/>
        </p:nvSpPr>
        <p:spPr>
          <a:xfrm>
            <a:off x="4084758" y="3332529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4730F0C-46DF-8AA2-3D65-959396225C17}"/>
              </a:ext>
            </a:extLst>
          </p:cNvPr>
          <p:cNvSpPr/>
          <p:nvPr/>
        </p:nvSpPr>
        <p:spPr>
          <a:xfrm>
            <a:off x="9074565" y="4449193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078A9AA-CB16-044E-06FD-5128DFA428D5}"/>
              </a:ext>
            </a:extLst>
          </p:cNvPr>
          <p:cNvSpPr/>
          <p:nvPr/>
        </p:nvSpPr>
        <p:spPr>
          <a:xfrm>
            <a:off x="9439770" y="4520630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718324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80663-CD34-6235-11DB-78D469E10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55689A-2AD4-C26E-2F16-922451A03CA9}"/>
              </a:ext>
            </a:extLst>
          </p:cNvPr>
          <p:cNvSpPr/>
          <p:nvPr/>
        </p:nvSpPr>
        <p:spPr>
          <a:xfrm>
            <a:off x="89687" y="110608"/>
            <a:ext cx="5287158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1875-1881 : … Au Xinjiang (C), les Russes rendent </a:t>
            </a:r>
            <a:r>
              <a:rPr lang="fr-FR" sz="1600" b="1" dirty="0" err="1"/>
              <a:t>Kuldja</a:t>
            </a:r>
            <a:r>
              <a:rPr lang="fr-FR" sz="1600" b="1" dirty="0"/>
              <a:t> à la Chine</a:t>
            </a:r>
          </a:p>
          <a:p>
            <a:endParaRPr lang="fr-FR" sz="1600" dirty="0"/>
          </a:p>
          <a:p>
            <a:r>
              <a:rPr lang="fr-FR" sz="1600" dirty="0"/>
              <a:t>*1881 : A l’est, au </a:t>
            </a:r>
            <a:r>
              <a:rPr lang="fr-FR" sz="1600" b="1" dirty="0"/>
              <a:t>Xinjiang chinois (C)</a:t>
            </a:r>
            <a:r>
              <a:rPr lang="fr-FR" sz="1600" dirty="0"/>
              <a:t> …</a:t>
            </a:r>
          </a:p>
          <a:p>
            <a:endParaRPr lang="fr-FR" sz="1600" dirty="0"/>
          </a:p>
          <a:p>
            <a:r>
              <a:rPr lang="fr-FR" sz="1600" dirty="0"/>
              <a:t>*1877 : Malgré la reconquête chinoise…</a:t>
            </a:r>
          </a:p>
          <a:p>
            <a:r>
              <a:rPr lang="fr-FR" sz="1600" dirty="0"/>
              <a:t>Les Russes conservent </a:t>
            </a:r>
            <a:r>
              <a:rPr lang="fr-FR" sz="1600" dirty="0" err="1"/>
              <a:t>Kuldja</a:t>
            </a:r>
            <a:r>
              <a:rPr lang="fr-FR" sz="1600" dirty="0"/>
              <a:t>, occupée depuis 1871</a:t>
            </a:r>
          </a:p>
          <a:p>
            <a:endParaRPr lang="fr-FR" sz="1600" dirty="0"/>
          </a:p>
          <a:p>
            <a:r>
              <a:rPr lang="fr-FR" sz="1600" dirty="0"/>
              <a:t>*1881 : Traité de Saint-Pétersbourg : Les Russes rendent </a:t>
            </a:r>
            <a:r>
              <a:rPr lang="fr-FR" sz="1600" dirty="0" err="1"/>
              <a:t>Kuldja</a:t>
            </a:r>
            <a:r>
              <a:rPr lang="fr-FR" sz="1600" dirty="0"/>
              <a:t> aux Chinois, moyennant des frais d’occupation (!)</a:t>
            </a:r>
          </a:p>
          <a:p>
            <a:r>
              <a:rPr lang="fr-FR" sz="1600" dirty="0"/>
              <a:t>*Et ce malgré le refus des populations : Plus de 100 000 habitants, Ouïghours et Kirghizes, émigrent en Russie</a:t>
            </a:r>
          </a:p>
          <a:p>
            <a:r>
              <a:rPr lang="fr-FR" sz="1600" u="sng" dirty="0"/>
              <a:t>NB : Seul recul russe dans la région…</a:t>
            </a:r>
          </a:p>
          <a:p>
            <a:endParaRPr lang="fr-FR" sz="1600" dirty="0"/>
          </a:p>
          <a:p>
            <a:r>
              <a:rPr lang="fr-FR" sz="1600" dirty="0"/>
              <a:t>*En échange, les Russes, proches et menaçants, obtiennent Des privilèges commerciaux, des taxes élevées pour les marchandises indiennes ; Et l’envoi d’un consul à Kachgar…</a:t>
            </a:r>
          </a:p>
          <a:p>
            <a:endParaRPr lang="fr-FR" sz="1600" dirty="0"/>
          </a:p>
          <a:p>
            <a:r>
              <a:rPr lang="fr-FR" sz="1600" dirty="0"/>
              <a:t>*1882-1902 : A Kachgar, le consul </a:t>
            </a:r>
            <a:r>
              <a:rPr lang="fr-FR" sz="1600" u="sng" dirty="0"/>
              <a:t>Nikolaï Petrovski</a:t>
            </a:r>
            <a:r>
              <a:rPr lang="fr-FR" sz="1600" dirty="0"/>
              <a:t>,</a:t>
            </a:r>
          </a:p>
          <a:p>
            <a:r>
              <a:rPr lang="fr-FR" sz="1600" i="1" dirty="0"/>
              <a:t>Gengis Khan</a:t>
            </a:r>
            <a:r>
              <a:rPr lang="fr-FR" sz="1600" dirty="0"/>
              <a:t>, se conduit comme un roi</a:t>
            </a:r>
          </a:p>
          <a:p>
            <a:endParaRPr lang="fr-FR" sz="1600" dirty="0"/>
          </a:p>
          <a:p>
            <a:r>
              <a:rPr lang="fr-FR" sz="1600" dirty="0"/>
              <a:t>*Fin de l’aparté chinois ; Revenons au Turkestan russe</a:t>
            </a:r>
          </a:p>
          <a:p>
            <a:r>
              <a:rPr lang="fr-FR" sz="1600" dirty="0"/>
              <a:t>Mais surtout et à nouveau, aux relations tumultueuses</a:t>
            </a:r>
          </a:p>
          <a:p>
            <a:r>
              <a:rPr lang="fr-FR" sz="1600" dirty="0"/>
              <a:t>Entre les deux </a:t>
            </a:r>
            <a:r>
              <a:rPr lang="fr-FR" sz="1600" i="1" dirty="0"/>
              <a:t>alliés</a:t>
            </a:r>
            <a:r>
              <a:rPr lang="fr-FR" sz="1600" dirty="0"/>
              <a:t>, GB et Afghanistan</a:t>
            </a:r>
          </a:p>
          <a:p>
            <a:endParaRPr lang="fr-FR" sz="1600" dirty="0"/>
          </a:p>
          <a:p>
            <a:r>
              <a:rPr lang="fr-FR" sz="1600" dirty="0"/>
              <a:t>*L’Afghanistan ; Retour en 1875…</a:t>
            </a:r>
          </a:p>
        </p:txBody>
      </p:sp>
      <p:pic>
        <p:nvPicPr>
          <p:cNvPr id="19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F756ACB8-5A00-CDB7-78AE-6C0217781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2896C523-33CB-E214-85C7-DDD982C5ECE2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DAF1A47-52F9-C41D-0A5B-208DBB441FB6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5DDEF39-C977-0774-8FBC-F799467AD5AE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777B360-A12E-474E-1DD8-B1BDDFD9BEAF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4D5498B-9EB6-D6FF-8A5E-6423517277C4}"/>
              </a:ext>
            </a:extLst>
          </p:cNvPr>
          <p:cNvSpPr/>
          <p:nvPr/>
        </p:nvSpPr>
        <p:spPr>
          <a:xfrm rot="17425513">
            <a:off x="8118765" y="2366463"/>
            <a:ext cx="1135379" cy="2185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2CB6090-D4E0-79FD-17C8-4F256A4DC26E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7BA53CB-A1D1-4C6F-9839-8A1A8E434852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643CE56-7B1E-DB43-8A1F-BF0F306CEBE5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221A26B-526E-38A0-9870-6508AAF00C99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C3E52A1-A0F4-4944-5CC5-C3EC80A07335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99BFAFA-FC83-3BEC-E213-97A1612B6981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46EA4C0-F948-3AC4-A83F-26AAD1F0A287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F7111C8-7F90-791C-DACF-0B17785F6F4D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C6A5E97-5260-B09C-D64B-A41B7A0179AB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32B468E-A27B-7CE8-61F1-D5C7568DC432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9233CE3-898E-E0EE-6197-E7E58989433C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F7CA10C-765C-EA60-53D0-B26B2CFFDDFF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B1685848-E0F5-A91C-6A78-A87417DAF68F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F30BB7FD-DA72-89B1-2DED-4C467DE630EF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985D9DA4-7407-5890-C819-D191D794FD4E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D7B94DD4-6826-AF84-284D-4186BF0139C7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8ACFAF91-27FC-D830-5495-0851056E5BDA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BB2821D3-C321-0A6F-16BF-359154F40F89}"/>
              </a:ext>
            </a:extLst>
          </p:cNvPr>
          <p:cNvCxnSpPr>
            <a:cxnSpLocks/>
            <a:stCxn id="61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A4B79BA4-2762-7A4E-4946-942865C46B17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A306EA90-C70A-2BF0-E8C7-A2EA01883F3C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0D81B030-F6F2-D293-0DFC-B009086C076E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5A19F84F-1346-604F-8AAC-17C47C39CBD0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llipse 72">
            <a:extLst>
              <a:ext uri="{FF2B5EF4-FFF2-40B4-BE49-F238E27FC236}">
                <a16:creationId xmlns:a16="http://schemas.microsoft.com/office/drawing/2014/main" id="{252E7936-BAAE-1728-A1BE-2B75F2B12F2B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AB594E55-8A52-3E34-796C-059B1294214E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A26D142D-D671-AC5B-E251-7A7C8617F148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32C87526-EC1B-2CAA-049C-FC1C42D01C22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F213397F-2779-C53B-0730-B30859B32ED0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537795AA-9049-5A35-C70B-A6490AA3D90E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872AE862-3E07-957E-9B52-71FA3E66BA4D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0E30BCE8-395C-14F9-234B-41E6D282B584}"/>
              </a:ext>
            </a:extLst>
          </p:cNvPr>
          <p:cNvSpPr/>
          <p:nvPr/>
        </p:nvSpPr>
        <p:spPr>
          <a:xfrm rot="19451265">
            <a:off x="7292855" y="3208013"/>
            <a:ext cx="437439" cy="843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8C4281A8-8A75-CF24-CF50-D9BA436CABD8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8D23FE56-544E-F819-2112-D6F2E4647E1C}"/>
              </a:ext>
            </a:extLst>
          </p:cNvPr>
          <p:cNvSpPr/>
          <p:nvPr/>
        </p:nvSpPr>
        <p:spPr>
          <a:xfrm rot="11903849">
            <a:off x="9518853" y="2183877"/>
            <a:ext cx="902333" cy="17931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18A157D8-D668-0E35-72A7-2C23C63BBF09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1D76D580-F1CF-0655-D939-DB1BF64BF098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79E1C234-4A71-BB2D-CCD6-16E150E3789E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2FC30B8A-9E6F-5A62-1A58-70D9E6982389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06ECA39F-66D0-25C0-EBCC-0CC757A4C36B}"/>
              </a:ext>
            </a:extLst>
          </p:cNvPr>
          <p:cNvSpPr/>
          <p:nvPr/>
        </p:nvSpPr>
        <p:spPr>
          <a:xfrm>
            <a:off x="11675051" y="3391340"/>
            <a:ext cx="327270" cy="33185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E6181C1D-7E8F-DA9D-1018-A8116A861AAD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488F7609-4C76-495B-D3E8-EAD56738B7A8}"/>
              </a:ext>
            </a:extLst>
          </p:cNvPr>
          <p:cNvSpPr/>
          <p:nvPr/>
        </p:nvSpPr>
        <p:spPr>
          <a:xfrm>
            <a:off x="9424779" y="35616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06D363B3-56CF-8260-482F-091AF50DEBA0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4224AF70-87BE-A0B5-1CF0-D73A45026CCB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64126239-51B9-4257-C99A-1699E1EBC084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51C0B5BC-EC1F-9277-521A-C169E2301852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8A989A58-12BD-0B3A-80C0-37EC3EFB213C}"/>
              </a:ext>
            </a:extLst>
          </p:cNvPr>
          <p:cNvSpPr/>
          <p:nvPr/>
        </p:nvSpPr>
        <p:spPr>
          <a:xfrm>
            <a:off x="6167130" y="365121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2A3B6B3A-A866-B041-88C5-0AC1246139A1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1D6ACE3C-A8DE-BE9C-FB6D-51D9FC3DDDBD}"/>
              </a:ext>
            </a:extLst>
          </p:cNvPr>
          <p:cNvSpPr/>
          <p:nvPr/>
        </p:nvSpPr>
        <p:spPr>
          <a:xfrm>
            <a:off x="9384093" y="424679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43B517DD-FFA5-A366-E7E8-D91B6ADB37DC}"/>
              </a:ext>
            </a:extLst>
          </p:cNvPr>
          <p:cNvSpPr/>
          <p:nvPr/>
        </p:nvSpPr>
        <p:spPr>
          <a:xfrm>
            <a:off x="7034134" y="422193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0EB9FF1A-72FE-119E-E5BB-6D88D4A30CD7}"/>
              </a:ext>
            </a:extLst>
          </p:cNvPr>
          <p:cNvCxnSpPr>
            <a:cxnSpLocks/>
            <a:endCxn id="107" idx="1"/>
          </p:cNvCxnSpPr>
          <p:nvPr/>
        </p:nvCxnSpPr>
        <p:spPr>
          <a:xfrm>
            <a:off x="6430635" y="3851682"/>
            <a:ext cx="645275" cy="407306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Ellipse 118">
            <a:extLst>
              <a:ext uri="{FF2B5EF4-FFF2-40B4-BE49-F238E27FC236}">
                <a16:creationId xmlns:a16="http://schemas.microsoft.com/office/drawing/2014/main" id="{386B4635-4236-3EBB-4AEE-221601DAA47E}"/>
              </a:ext>
            </a:extLst>
          </p:cNvPr>
          <p:cNvSpPr/>
          <p:nvPr/>
        </p:nvSpPr>
        <p:spPr>
          <a:xfrm rot="15665492" flipH="1">
            <a:off x="10674869" y="2672059"/>
            <a:ext cx="300716" cy="83257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C5246845-B3B1-55A2-B948-152D64FF4C93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EF27BD0-CF54-F218-05C9-8235F0FB8C4B}"/>
              </a:ext>
            </a:extLst>
          </p:cNvPr>
          <p:cNvSpPr/>
          <p:nvPr/>
        </p:nvSpPr>
        <p:spPr>
          <a:xfrm>
            <a:off x="6563870" y="3558598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43A22D7-6805-97FC-D265-619D19836FFC}"/>
              </a:ext>
            </a:extLst>
          </p:cNvPr>
          <p:cNvSpPr/>
          <p:nvPr/>
        </p:nvSpPr>
        <p:spPr>
          <a:xfrm>
            <a:off x="7203649" y="4117339"/>
            <a:ext cx="327270" cy="33185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8EB0549-F96E-3DAF-F424-F010ED7B933C}"/>
              </a:ext>
            </a:extLst>
          </p:cNvPr>
          <p:cNvSpPr/>
          <p:nvPr/>
        </p:nvSpPr>
        <p:spPr>
          <a:xfrm>
            <a:off x="9074565" y="4449193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E7659E1-79E5-E92C-5EAE-7ECA1B86B0A2}"/>
              </a:ext>
            </a:extLst>
          </p:cNvPr>
          <p:cNvSpPr/>
          <p:nvPr/>
        </p:nvSpPr>
        <p:spPr>
          <a:xfrm>
            <a:off x="9439770" y="4520630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839547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2DC13-D756-7F9A-2A6B-A144956A2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733BBA-B697-5E2A-1160-433F81AF98A0}"/>
              </a:ext>
            </a:extLst>
          </p:cNvPr>
          <p:cNvSpPr/>
          <p:nvPr/>
        </p:nvSpPr>
        <p:spPr>
          <a:xfrm>
            <a:off x="89686" y="110608"/>
            <a:ext cx="5015827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1875-1878 : (A) (B) Face à l’avancée russe dans la steppe turkmène, l’émir afghan </a:t>
            </a:r>
            <a:r>
              <a:rPr lang="fr-FR" sz="1600" b="1" dirty="0" err="1"/>
              <a:t>Shir</a:t>
            </a:r>
            <a:r>
              <a:rPr lang="fr-FR" sz="1600" b="1" dirty="0"/>
              <a:t> Ali réclame à nouveau et sans succès l’aide des Britanniques ; Puis se rapprochant des Russes, il provoque la colère britannique</a:t>
            </a:r>
          </a:p>
          <a:p>
            <a:endParaRPr lang="fr-FR" sz="1600" dirty="0"/>
          </a:p>
          <a:p>
            <a:r>
              <a:rPr lang="fr-FR" sz="1600" dirty="0"/>
              <a:t>*1875-78 : </a:t>
            </a:r>
            <a:r>
              <a:rPr lang="fr-FR" sz="1600" b="1" dirty="0"/>
              <a:t>L’Afghanistan (A)</a:t>
            </a:r>
            <a:r>
              <a:rPr lang="fr-FR" sz="1600" dirty="0"/>
              <a:t> …</a:t>
            </a:r>
          </a:p>
          <a:p>
            <a:r>
              <a:rPr lang="fr-FR" sz="1600" dirty="0"/>
              <a:t>Vers une nouvelle guerre </a:t>
            </a:r>
            <a:r>
              <a:rPr lang="fr-FR" sz="1600" dirty="0" err="1"/>
              <a:t>anglo</a:t>
            </a:r>
            <a:r>
              <a:rPr lang="fr-FR" sz="1600" dirty="0"/>
              <a:t>-afghane (!)</a:t>
            </a:r>
          </a:p>
          <a:p>
            <a:r>
              <a:rPr lang="fr-FR" sz="1600" dirty="0"/>
              <a:t>En quatre temps…</a:t>
            </a:r>
          </a:p>
          <a:p>
            <a:endParaRPr lang="fr-FR" sz="1600" dirty="0"/>
          </a:p>
          <a:p>
            <a:r>
              <a:rPr lang="fr-FR" sz="1600" dirty="0"/>
              <a:t>1) 1875-77 : Face à l’avancée des Russes au nord</a:t>
            </a:r>
          </a:p>
          <a:p>
            <a:r>
              <a:rPr lang="fr-FR" sz="1600" dirty="0"/>
              <a:t>NB : Kokand et Turkmènes</a:t>
            </a:r>
          </a:p>
          <a:p>
            <a:r>
              <a:rPr lang="fr-FR" sz="1600" dirty="0"/>
              <a:t>L’émir afghan </a:t>
            </a:r>
            <a:r>
              <a:rPr lang="fr-FR" sz="1600" u="sng" dirty="0" err="1"/>
              <a:t>Shir</a:t>
            </a:r>
            <a:r>
              <a:rPr lang="fr-FR" sz="1600" u="sng" dirty="0"/>
              <a:t> Ali</a:t>
            </a:r>
            <a:r>
              <a:rPr lang="fr-FR" sz="1600" dirty="0"/>
              <a:t> réclame à nouveau l’aide britannique</a:t>
            </a:r>
          </a:p>
          <a:p>
            <a:endParaRPr lang="fr-FR" sz="1600" dirty="0"/>
          </a:p>
          <a:p>
            <a:r>
              <a:rPr lang="fr-FR" sz="1600" dirty="0"/>
              <a:t>*Mais comme en 1873, se heurtant à un nouveau refus</a:t>
            </a:r>
          </a:p>
          <a:p>
            <a:r>
              <a:rPr lang="fr-FR" sz="1600" dirty="0"/>
              <a:t>Il entre en contact avec le Russe </a:t>
            </a:r>
            <a:r>
              <a:rPr lang="fr-FR" sz="1600" u="sng" dirty="0"/>
              <a:t>Von Kaufmann</a:t>
            </a:r>
          </a:p>
          <a:p>
            <a:r>
              <a:rPr lang="fr-FR" sz="1600" dirty="0"/>
              <a:t>Ce qui inquiète </a:t>
            </a:r>
            <a:r>
              <a:rPr lang="fr-FR" sz="1600" u="sng" dirty="0"/>
              <a:t>Lord Lytton</a:t>
            </a:r>
            <a:r>
              <a:rPr lang="fr-FR" sz="1600" dirty="0"/>
              <a:t>, vice-roi des Indes (1876)…</a:t>
            </a:r>
          </a:p>
          <a:p>
            <a:endParaRPr lang="fr-FR" sz="1600" dirty="0"/>
          </a:p>
          <a:p>
            <a:r>
              <a:rPr lang="fr-FR" sz="1600" dirty="0"/>
              <a:t>NB : Comme en 1837…</a:t>
            </a:r>
          </a:p>
        </p:txBody>
      </p:sp>
      <p:pic>
        <p:nvPicPr>
          <p:cNvPr id="19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2E4871D4-E4BD-F97D-FD07-87657A0B5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BAB39C48-1C84-22D7-B7C3-3B018ECB72D4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E0EA328-4FD3-3158-F1D3-686F72F95707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669ABEF-E823-A56C-479E-BF5D9FA779A4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C08AD54-3B33-8310-3A16-1B1EFF6AD8FF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73856BD-9473-C86F-03E0-C3AA9F946B2D}"/>
              </a:ext>
            </a:extLst>
          </p:cNvPr>
          <p:cNvSpPr/>
          <p:nvPr/>
        </p:nvSpPr>
        <p:spPr>
          <a:xfrm rot="17425513">
            <a:off x="8118765" y="2366463"/>
            <a:ext cx="1135379" cy="2185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EB3BFB2-CBC7-6C50-9A4D-519918598B52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4FAF30F-C89C-0B49-95DD-59969ACBDC76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12E0AD1-AB2B-47F5-4062-AA01482707AB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4158A88-74B9-2D26-0FEA-E45DC5DFE298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36910D90-B5F0-D24D-2C2F-DCFDE34B2E0B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B98685E-50A6-D7DF-5F53-4EE1481A1F1C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26CE4A9-BE82-6713-22F6-D79B3722001B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EEFD5DE-4287-C40B-13D1-63144DDE17B7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FA565F5-7835-F72C-C250-B45C0EF68F69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1FED199-C176-A150-750C-6BDC92AD758E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406FB64-FE4A-77E8-4491-2EDCC731CAD0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AAF1B3F3-28B8-B1D0-2536-2FB9C0411E49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592C6B7-11AB-BC1C-65C9-D9C870D6AD24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526CC0A3-0A4F-DEAC-815C-0CC33633D035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1F4289B1-1A72-F9C6-A1B8-64989FB2E01A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0E0E199D-E8AA-D8C2-6E3F-72498B1DFC27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E144A804-5D1C-1163-46E4-72AA1219C772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520FBCD1-367D-37DB-0C50-23C3F52ADE26}"/>
              </a:ext>
            </a:extLst>
          </p:cNvPr>
          <p:cNvCxnSpPr>
            <a:cxnSpLocks/>
            <a:stCxn id="61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8DD33A15-1813-9501-A78E-4F0CFB09A019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F888F395-6DA8-DBA8-8D37-CF9071852246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B31CC6F1-0484-1681-4FBA-99C07D5F1B3E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70D56D9A-B68F-2DB0-937E-635BCBEA9017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llipse 72">
            <a:extLst>
              <a:ext uri="{FF2B5EF4-FFF2-40B4-BE49-F238E27FC236}">
                <a16:creationId xmlns:a16="http://schemas.microsoft.com/office/drawing/2014/main" id="{00B0B261-3B69-2BB5-A531-8E868E775864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8C7A5C83-1640-6271-EC69-AC89E1455F38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A553E408-4C31-5D51-BD6E-C4E4BC917AFB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9B9B217A-25F6-A654-C900-840B983AC14C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18D1DFBC-A37A-9AE7-A879-24007A232F9A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7560B4D0-C70A-40CE-B0E4-56EC6257B11E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131D154E-1F50-81E6-E350-037B2891596A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71972FE7-8AB0-CD21-FAB4-15CE03D14B86}"/>
              </a:ext>
            </a:extLst>
          </p:cNvPr>
          <p:cNvSpPr/>
          <p:nvPr/>
        </p:nvSpPr>
        <p:spPr>
          <a:xfrm rot="19451265">
            <a:off x="7292855" y="3208013"/>
            <a:ext cx="437439" cy="843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24FE1390-07C4-68A5-F13F-E7F76D84DD25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CF0CC1AF-DB2B-ECCA-8AB4-1CB441E8E459}"/>
              </a:ext>
            </a:extLst>
          </p:cNvPr>
          <p:cNvSpPr/>
          <p:nvPr/>
        </p:nvSpPr>
        <p:spPr>
          <a:xfrm rot="11903849">
            <a:off x="9518853" y="2183877"/>
            <a:ext cx="902333" cy="17931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D1C9A3E7-5B31-8CA2-E244-46DEF20F9CDC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50C9DC7B-7447-ABF8-1361-27E736C83C77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6163BE35-E1CF-4358-0FC2-F08220234BAF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C5909274-F846-E0C9-0123-2568F9C5B0A4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47205EF8-F260-6245-E46A-833D42F8AEF0}"/>
              </a:ext>
            </a:extLst>
          </p:cNvPr>
          <p:cNvSpPr/>
          <p:nvPr/>
        </p:nvSpPr>
        <p:spPr>
          <a:xfrm>
            <a:off x="11675051" y="3391340"/>
            <a:ext cx="327270" cy="33185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7EF35F37-5EAB-5A03-409E-0ADC2B47D250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F86874A7-BA6D-824A-0B1E-1EFDE5E19D02}"/>
              </a:ext>
            </a:extLst>
          </p:cNvPr>
          <p:cNvSpPr/>
          <p:nvPr/>
        </p:nvSpPr>
        <p:spPr>
          <a:xfrm>
            <a:off x="9424779" y="35616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31C8A3F9-D90F-4166-C55E-312A14128F31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4A69C317-E44D-8C8F-419D-1E9F85A1C661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7982FDEB-6CDC-CCD9-9874-B40015D105D0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745A8F42-371A-9056-1AD3-8B8D42552C8F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30A62564-A3F0-4B91-4C8F-0EA048CF897E}"/>
              </a:ext>
            </a:extLst>
          </p:cNvPr>
          <p:cNvSpPr/>
          <p:nvPr/>
        </p:nvSpPr>
        <p:spPr>
          <a:xfrm>
            <a:off x="6167130" y="365121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37812ED2-347C-FF1B-A5C0-C64DFEEF5C46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2C380D0B-D05A-6A4B-2C71-45B7D79DD138}"/>
              </a:ext>
            </a:extLst>
          </p:cNvPr>
          <p:cNvSpPr/>
          <p:nvPr/>
        </p:nvSpPr>
        <p:spPr>
          <a:xfrm>
            <a:off x="9384093" y="424679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26DE6E94-CFC4-D221-6D79-03CF21172705}"/>
              </a:ext>
            </a:extLst>
          </p:cNvPr>
          <p:cNvSpPr/>
          <p:nvPr/>
        </p:nvSpPr>
        <p:spPr>
          <a:xfrm>
            <a:off x="7034134" y="422193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5104ADCE-4BCE-7F3E-53F1-3EB264A66E2B}"/>
              </a:ext>
            </a:extLst>
          </p:cNvPr>
          <p:cNvCxnSpPr>
            <a:cxnSpLocks/>
            <a:endCxn id="105" idx="1"/>
          </p:cNvCxnSpPr>
          <p:nvPr/>
        </p:nvCxnSpPr>
        <p:spPr>
          <a:xfrm>
            <a:off x="6430635" y="3851682"/>
            <a:ext cx="645275" cy="407306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108">
            <a:extLst>
              <a:ext uri="{FF2B5EF4-FFF2-40B4-BE49-F238E27FC236}">
                <a16:creationId xmlns:a16="http://schemas.microsoft.com/office/drawing/2014/main" id="{76E17CF8-507F-616E-ABD8-9132A0BD532D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47F5A40-832E-C87B-FF70-5686D20CCEEC}"/>
              </a:ext>
            </a:extLst>
          </p:cNvPr>
          <p:cNvSpPr/>
          <p:nvPr/>
        </p:nvSpPr>
        <p:spPr>
          <a:xfrm>
            <a:off x="9074565" y="4449193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0CFB6B4-E4BB-A0C8-6743-C664586999B6}"/>
              </a:ext>
            </a:extLst>
          </p:cNvPr>
          <p:cNvSpPr/>
          <p:nvPr/>
        </p:nvSpPr>
        <p:spPr>
          <a:xfrm>
            <a:off x="9439770" y="4520630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985912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E552B-3AE2-3926-5F59-C4F08D141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E10E7D-3A9A-6AF2-C1FA-166BC4D88BFD}"/>
              </a:ext>
            </a:extLst>
          </p:cNvPr>
          <p:cNvSpPr/>
          <p:nvPr/>
        </p:nvSpPr>
        <p:spPr>
          <a:xfrm>
            <a:off x="89686" y="110608"/>
            <a:ext cx="5015827" cy="6247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1875-1878 : (A) (B) Face à l’avancée russe dans la steppe turkmène, l’émir afghan </a:t>
            </a:r>
            <a:r>
              <a:rPr lang="fr-FR" sz="1600" b="1" dirty="0" err="1"/>
              <a:t>Shir</a:t>
            </a:r>
            <a:r>
              <a:rPr lang="fr-FR" sz="1600" b="1" dirty="0"/>
              <a:t> Ali réclame à nouveau et sans succès l’aide des Britanniques ; Puis se rapprochant des Russes, il provoque la colère britannique</a:t>
            </a:r>
          </a:p>
          <a:p>
            <a:endParaRPr lang="fr-FR" sz="1600" dirty="0"/>
          </a:p>
          <a:p>
            <a:r>
              <a:rPr lang="fr-FR" sz="1600" dirty="0"/>
              <a:t>2) 1875-77 : A Calcutta…</a:t>
            </a:r>
          </a:p>
          <a:p>
            <a:r>
              <a:rPr lang="fr-FR" sz="1600" dirty="0"/>
              <a:t>*</a:t>
            </a:r>
            <a:r>
              <a:rPr lang="fr-FR" sz="1600" u="sng" dirty="0"/>
              <a:t>Lord Lytton</a:t>
            </a:r>
            <a:r>
              <a:rPr lang="fr-FR" sz="1600" dirty="0"/>
              <a:t> propose de garantir la sécurité afghane</a:t>
            </a:r>
          </a:p>
          <a:p>
            <a:r>
              <a:rPr lang="fr-FR" sz="1600" dirty="0"/>
              <a:t>En échange d’un stationnement de troupes britanniques</a:t>
            </a:r>
          </a:p>
          <a:p>
            <a:r>
              <a:rPr lang="fr-FR" sz="1600" dirty="0"/>
              <a:t>Dans les villes afghanes : Kaboul, Hérat, Kandahar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dirty="0" err="1"/>
              <a:t>Shir</a:t>
            </a:r>
            <a:r>
              <a:rPr lang="fr-FR" sz="1600" dirty="0"/>
              <a:t> Ali refuse…</a:t>
            </a:r>
          </a:p>
          <a:p>
            <a:r>
              <a:rPr lang="fr-FR" sz="1600" dirty="0"/>
              <a:t>*Il ne peut pas garantir la sécurité des troupes GB ; Et… </a:t>
            </a:r>
          </a:p>
          <a:p>
            <a:r>
              <a:rPr lang="fr-FR" sz="1600" dirty="0"/>
              <a:t>*Etant neutre, il devra dans ce cas accepter également</a:t>
            </a:r>
          </a:p>
          <a:p>
            <a:r>
              <a:rPr lang="fr-FR" sz="1600" dirty="0"/>
              <a:t>L’arrivée de troupes russes</a:t>
            </a:r>
          </a:p>
          <a:p>
            <a:endParaRPr lang="fr-FR" sz="1600" dirty="0"/>
          </a:p>
          <a:p>
            <a:r>
              <a:rPr lang="fr-FR" sz="1600" dirty="0"/>
              <a:t>*Comme Lord Auckland en 1838…</a:t>
            </a:r>
          </a:p>
          <a:p>
            <a:r>
              <a:rPr lang="fr-FR" sz="1600" dirty="0"/>
              <a:t>Lord Lytton est </a:t>
            </a:r>
            <a:r>
              <a:rPr lang="fr-FR" sz="1600" u="sng" dirty="0"/>
              <a:t>courroucé</a:t>
            </a:r>
            <a:r>
              <a:rPr lang="fr-FR" sz="1600" dirty="0"/>
              <a:t> : </a:t>
            </a:r>
            <a:r>
              <a:rPr lang="fr-FR" sz="1600" i="1" dirty="0"/>
              <a:t>L’Afghanistan n’est</a:t>
            </a:r>
          </a:p>
          <a:p>
            <a:r>
              <a:rPr lang="fr-FR" sz="1600" i="1" dirty="0"/>
              <a:t>Qu’un pot de terre, entre deux chaudières de fer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*Surtout que </a:t>
            </a:r>
            <a:r>
              <a:rPr lang="fr-FR" sz="1600" u="sng" dirty="0"/>
              <a:t>dans le même temps</a:t>
            </a:r>
            <a:endParaRPr lang="fr-FR" sz="1600" dirty="0"/>
          </a:p>
          <a:p>
            <a:r>
              <a:rPr lang="fr-FR" sz="1600" dirty="0"/>
              <a:t>A Londres, dans l’opinion britannique</a:t>
            </a:r>
          </a:p>
          <a:p>
            <a:endParaRPr lang="fr-FR" sz="1600" dirty="0"/>
          </a:p>
          <a:p>
            <a:r>
              <a:rPr lang="fr-FR" sz="1600" dirty="0"/>
              <a:t>La </a:t>
            </a:r>
            <a:r>
              <a:rPr lang="fr-FR" sz="1600" i="1" dirty="0"/>
              <a:t>russophobie</a:t>
            </a:r>
            <a:r>
              <a:rPr lang="fr-FR" sz="1600" dirty="0"/>
              <a:t> atteint son paroxysme..</a:t>
            </a:r>
          </a:p>
          <a:p>
            <a:r>
              <a:rPr lang="fr-FR" sz="1600" dirty="0"/>
              <a:t>La cause : La guerre </a:t>
            </a:r>
            <a:r>
              <a:rPr lang="fr-FR" sz="1600" dirty="0" err="1"/>
              <a:t>russo</a:t>
            </a:r>
            <a:r>
              <a:rPr lang="fr-FR" sz="1600" dirty="0"/>
              <a:t>-ottomane</a:t>
            </a:r>
          </a:p>
          <a:p>
            <a:r>
              <a:rPr lang="fr-FR" sz="1600" dirty="0"/>
              <a:t>A cause de la Bulgarie...</a:t>
            </a:r>
          </a:p>
        </p:txBody>
      </p:sp>
      <p:pic>
        <p:nvPicPr>
          <p:cNvPr id="19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3BC10ECD-B811-1C0F-AD05-A712A969C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62E2AEC8-601A-922E-801B-59B64EB647AD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A9EE11F-CA59-A86B-9738-B084DCC1C30A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E86165D-9A61-9BFD-BF3F-080BD7B9C2A8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481D1A6-558A-4B7D-AB3C-6A7492257954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05D87FA-9A93-DFA1-DA5B-D440145A286B}"/>
              </a:ext>
            </a:extLst>
          </p:cNvPr>
          <p:cNvSpPr/>
          <p:nvPr/>
        </p:nvSpPr>
        <p:spPr>
          <a:xfrm rot="17425513">
            <a:off x="8118765" y="2366463"/>
            <a:ext cx="1135379" cy="2185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691F473-42F6-7C90-1C71-47F28D49487A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4ECE01F-EB0A-355D-7108-C9EC81454AC4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3DAD0D8-BB39-E0C0-7923-1B3C49645E6B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906F507-D211-21DF-82E2-F8F2DEF8AA82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7C3B33E-4A87-DA51-9E80-C5EFF6148FEA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D89CA7F-34A3-5458-0DDB-70CAF3D67821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C5D92D8-31B6-1E8F-17DF-C8860633D683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02D9D529-BD67-73A7-1ED6-8A113696A1E1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19ED486-2BCD-89F0-04D6-BB530FB35DB7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52430DC3-B058-C49D-5590-E38B5CF3B893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BF4FBE6-0733-B057-2D7A-F98F8EAF5614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34C9BD0E-AF5F-4EDA-6A6C-F53979EFB247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8634050-01F5-5D02-71FC-162CBBCD9F14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5D2396E0-FD3C-0275-3C8B-E177F9E02689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87FD52B7-E974-BF1A-CAE1-95D7729BB73E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607D06F0-B18E-B60B-35A1-9291F7636F01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6484D01E-716C-F622-DE38-B0A3B0F7FA53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56AFCCA4-51AB-682D-450E-70B2ABA63A5A}"/>
              </a:ext>
            </a:extLst>
          </p:cNvPr>
          <p:cNvCxnSpPr>
            <a:cxnSpLocks/>
            <a:stCxn id="61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105DBA9D-C9AE-7CA5-B798-AE19AB85ABC0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611246B6-1AD5-964E-620C-D9E52A261F99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00284123-9CB8-77B1-3666-4D6DAF18E81A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8CDEF860-8BBE-927C-7E10-E9F20DFA6682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llipse 72">
            <a:extLst>
              <a:ext uri="{FF2B5EF4-FFF2-40B4-BE49-F238E27FC236}">
                <a16:creationId xmlns:a16="http://schemas.microsoft.com/office/drawing/2014/main" id="{8EFC70FF-04F5-4422-BCA0-2A11DE4281C8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84B2AE6D-747B-5A1C-913F-E839AC3734C9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3CBBC673-2653-B317-D08E-FEBA5EEFC9A8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F37D75EA-872B-5111-F2D0-166C25A54001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5DAF805B-32A4-52F4-217E-7934BDB331F7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8AFBAC4A-DDAA-9AAE-F3BC-8FF0F8AFC2EA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A4D1F63F-0211-15F3-D2E2-25752FC28264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A9B96688-DB88-35F0-C25B-141CFC9FD6FB}"/>
              </a:ext>
            </a:extLst>
          </p:cNvPr>
          <p:cNvSpPr/>
          <p:nvPr/>
        </p:nvSpPr>
        <p:spPr>
          <a:xfrm rot="19451265">
            <a:off x="7292855" y="3208013"/>
            <a:ext cx="437439" cy="843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76FB334E-4BEB-D48B-0722-7EB1A00666E3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ED3A7D12-DA63-5F2F-57D1-9AC5E38C75E5}"/>
              </a:ext>
            </a:extLst>
          </p:cNvPr>
          <p:cNvSpPr/>
          <p:nvPr/>
        </p:nvSpPr>
        <p:spPr>
          <a:xfrm rot="11903849">
            <a:off x="9518853" y="2183877"/>
            <a:ext cx="902333" cy="17931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384D5833-E456-179B-5323-F329D1DAD448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D8EF3AE0-AABB-18BA-0DFB-A5FD6B15B642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7FCC8FDE-E1FD-1A73-E94F-CAE2500F580F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96B84FBB-4081-55C4-8B73-DEF6848D4A76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3C360838-B784-BC8D-F32A-9DA0EB49FB37}"/>
              </a:ext>
            </a:extLst>
          </p:cNvPr>
          <p:cNvSpPr/>
          <p:nvPr/>
        </p:nvSpPr>
        <p:spPr>
          <a:xfrm>
            <a:off x="11675051" y="3391340"/>
            <a:ext cx="327270" cy="33185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43BBAF47-6874-7155-C923-4EF45F45CDDA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3720A622-E223-0AFF-05F4-F6F453F38160}"/>
              </a:ext>
            </a:extLst>
          </p:cNvPr>
          <p:cNvSpPr/>
          <p:nvPr/>
        </p:nvSpPr>
        <p:spPr>
          <a:xfrm>
            <a:off x="9424779" y="35616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6B1C57E7-D367-E584-44B2-8BB1CBF5E265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6F88362D-C66D-2EFB-98FB-06CB4B6C9D01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A01FB911-C551-4DCF-1602-C2FFFF10192C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60DDD3CC-EAFE-F84D-BAB7-CC1C894199B5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DE8A43D6-8FA0-62AB-01E2-43173B43FA5E}"/>
              </a:ext>
            </a:extLst>
          </p:cNvPr>
          <p:cNvSpPr/>
          <p:nvPr/>
        </p:nvSpPr>
        <p:spPr>
          <a:xfrm>
            <a:off x="6167130" y="365121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CF84D6C3-8E86-F458-7049-C00404277670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90BB4A23-BB52-2383-1736-4277A2137274}"/>
              </a:ext>
            </a:extLst>
          </p:cNvPr>
          <p:cNvSpPr/>
          <p:nvPr/>
        </p:nvSpPr>
        <p:spPr>
          <a:xfrm>
            <a:off x="9384093" y="424679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200E7FEC-69BD-31FE-B378-A001837A119A}"/>
              </a:ext>
            </a:extLst>
          </p:cNvPr>
          <p:cNvSpPr/>
          <p:nvPr/>
        </p:nvSpPr>
        <p:spPr>
          <a:xfrm>
            <a:off x="7034134" y="422193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237C171F-946F-23B0-1779-64E59471D6AA}"/>
              </a:ext>
            </a:extLst>
          </p:cNvPr>
          <p:cNvCxnSpPr>
            <a:cxnSpLocks/>
            <a:endCxn id="105" idx="1"/>
          </p:cNvCxnSpPr>
          <p:nvPr/>
        </p:nvCxnSpPr>
        <p:spPr>
          <a:xfrm>
            <a:off x="6430635" y="3851682"/>
            <a:ext cx="645275" cy="407306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Ellipse 108">
            <a:extLst>
              <a:ext uri="{FF2B5EF4-FFF2-40B4-BE49-F238E27FC236}">
                <a16:creationId xmlns:a16="http://schemas.microsoft.com/office/drawing/2014/main" id="{DF79C469-6F41-207A-B2B0-480DF619C94B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C0C90D3-FC20-D29E-A959-393E984504FC}"/>
              </a:ext>
            </a:extLst>
          </p:cNvPr>
          <p:cNvSpPr/>
          <p:nvPr/>
        </p:nvSpPr>
        <p:spPr>
          <a:xfrm>
            <a:off x="9074565" y="4449193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015B10E-06D4-AEC6-B26C-F2D441143BE0}"/>
              </a:ext>
            </a:extLst>
          </p:cNvPr>
          <p:cNvSpPr/>
          <p:nvPr/>
        </p:nvSpPr>
        <p:spPr>
          <a:xfrm>
            <a:off x="9439770" y="4520630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8582433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BC65F-7AD3-BB1A-8359-1A66C01C3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EBA709-720B-90F9-6E19-A0832D5DC419}"/>
              </a:ext>
            </a:extLst>
          </p:cNvPr>
          <p:cNvSpPr/>
          <p:nvPr/>
        </p:nvSpPr>
        <p:spPr>
          <a:xfrm>
            <a:off x="89686" y="110608"/>
            <a:ext cx="5620234" cy="66479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1875-1878 : (A) (B) Face à l’avancée russe dans la steppe turkmène, l’émir afghan </a:t>
            </a:r>
            <a:r>
              <a:rPr lang="fr-FR" sz="1400" b="1" dirty="0" err="1"/>
              <a:t>Shir</a:t>
            </a:r>
            <a:r>
              <a:rPr lang="fr-FR" sz="1400" b="1" dirty="0"/>
              <a:t> Ali réclame à nouveau et sans succès l’aide des Britanniques ; Puis se rapprochant des Russes, il provoque la colère britannique</a:t>
            </a:r>
          </a:p>
          <a:p>
            <a:endParaRPr lang="fr-FR" sz="1600" dirty="0"/>
          </a:p>
          <a:p>
            <a:r>
              <a:rPr lang="fr-FR" sz="1600" dirty="0"/>
              <a:t>3) 1875-76 : Les Bosniaques, puis </a:t>
            </a:r>
            <a:r>
              <a:rPr lang="fr-FR" sz="1600" b="1" dirty="0"/>
              <a:t>les Bulgares</a:t>
            </a:r>
            <a:endParaRPr lang="fr-FR" sz="1600" dirty="0"/>
          </a:p>
          <a:p>
            <a:r>
              <a:rPr lang="fr-FR" sz="1600" dirty="0"/>
              <a:t>Se sont révoltés contre les Turcs </a:t>
            </a:r>
            <a:r>
              <a:rPr lang="fr-FR" sz="1600" b="1" dirty="0"/>
              <a:t>(B)</a:t>
            </a:r>
          </a:p>
          <a:p>
            <a:r>
              <a:rPr lang="fr-FR" sz="1600" dirty="0"/>
              <a:t>*Comme en 1853, la Russie soutient </a:t>
            </a:r>
            <a:r>
              <a:rPr lang="fr-FR" sz="1600" i="1" dirty="0"/>
              <a:t>les frères slaves</a:t>
            </a:r>
          </a:p>
          <a:p>
            <a:r>
              <a:rPr lang="fr-FR" sz="1600" dirty="0"/>
              <a:t>Tandis que la GB soutient l’Empire ottoman</a:t>
            </a:r>
          </a:p>
          <a:p>
            <a:r>
              <a:rPr lang="fr-FR" sz="1600" dirty="0"/>
              <a:t>*Et aucune intervention n’est prévue ; Mais…</a:t>
            </a:r>
          </a:p>
          <a:p>
            <a:endParaRPr lang="fr-FR" sz="1600" dirty="0"/>
          </a:p>
          <a:p>
            <a:r>
              <a:rPr lang="fr-FR" sz="1600" dirty="0"/>
              <a:t>*1877 : 12 000 Bulgares sont massacrés</a:t>
            </a:r>
          </a:p>
          <a:p>
            <a:r>
              <a:rPr lang="fr-FR" sz="1600" dirty="0"/>
              <a:t>La Russie déclare la guerre aux Turcs</a:t>
            </a:r>
          </a:p>
          <a:p>
            <a:r>
              <a:rPr lang="fr-FR" sz="1600" dirty="0"/>
              <a:t>*Fév. 1878 : Les Russes sont aux portes de Constantinople</a:t>
            </a:r>
          </a:p>
          <a:p>
            <a:endParaRPr lang="fr-FR" sz="1600" dirty="0"/>
          </a:p>
          <a:p>
            <a:r>
              <a:rPr lang="fr-FR" sz="1600" u="sng" dirty="0"/>
              <a:t>Dostoïevski</a:t>
            </a:r>
            <a:r>
              <a:rPr lang="fr-FR" sz="1600" dirty="0"/>
              <a:t> : </a:t>
            </a:r>
            <a:r>
              <a:rPr lang="fr-FR" sz="1600" i="1" dirty="0" err="1"/>
              <a:t>Constantiople</a:t>
            </a:r>
            <a:r>
              <a:rPr lang="fr-FR" sz="1600" i="1" dirty="0"/>
              <a:t> sera à nous </a:t>
            </a:r>
            <a:r>
              <a:rPr lang="fr-FR" sz="1600" dirty="0"/>
              <a:t>(mars 1877)</a:t>
            </a:r>
          </a:p>
          <a:p>
            <a:endParaRPr lang="fr-FR" sz="1600" dirty="0"/>
          </a:p>
          <a:p>
            <a:r>
              <a:rPr lang="fr-FR" sz="1600" dirty="0"/>
              <a:t>*A Londres, l’opinion défend les Turcs contre la pieuvre russe Le </a:t>
            </a:r>
            <a:r>
              <a:rPr lang="fr-FR" sz="1600" i="1" dirty="0"/>
              <a:t>jingoïsme</a:t>
            </a:r>
            <a:r>
              <a:rPr lang="fr-FR" sz="1600" dirty="0"/>
              <a:t> ; </a:t>
            </a:r>
            <a:r>
              <a:rPr lang="fr-FR" sz="1600" i="1" dirty="0"/>
              <a:t>By Jingo, the </a:t>
            </a:r>
            <a:r>
              <a:rPr lang="fr-FR" sz="1600" i="1" dirty="0" err="1"/>
              <a:t>Russians</a:t>
            </a:r>
            <a:r>
              <a:rPr lang="fr-FR" sz="1600" i="1" dirty="0"/>
              <a:t> </a:t>
            </a:r>
            <a:r>
              <a:rPr lang="fr-FR" sz="1600" i="1" dirty="0" err="1"/>
              <a:t>shall</a:t>
            </a:r>
            <a:r>
              <a:rPr lang="fr-FR" sz="1600" i="1" dirty="0"/>
              <a:t> not have Constantinople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La reine Victoria</a:t>
            </a:r>
            <a:r>
              <a:rPr lang="fr-FR" sz="1600" dirty="0"/>
              <a:t>, impératrice des Indes depuis 1876</a:t>
            </a:r>
          </a:p>
          <a:p>
            <a:r>
              <a:rPr lang="fr-FR" sz="1600" dirty="0"/>
              <a:t>Menace </a:t>
            </a:r>
            <a:r>
              <a:rPr lang="fr-FR" sz="1600" u="sng" dirty="0"/>
              <a:t>Disraeli</a:t>
            </a:r>
            <a:r>
              <a:rPr lang="fr-FR" sz="1600" dirty="0"/>
              <a:t> d’abdiquer si rien n’est fait contre </a:t>
            </a:r>
            <a:r>
              <a:rPr lang="fr-FR" sz="1600" i="1" dirty="0"/>
              <a:t>ces détestables Russes. Ils nous haïront toujours et nous ne pourrons jamais leur faire confiance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*Positionnés à l’ouest de Constantinople, les Russes découvrent</a:t>
            </a:r>
          </a:p>
          <a:p>
            <a:r>
              <a:rPr lang="fr-FR" sz="1600" dirty="0"/>
              <a:t>La flotte britannique ancrée dans les Dardanelles</a:t>
            </a:r>
          </a:p>
          <a:p>
            <a:r>
              <a:rPr lang="fr-FR" sz="1600" dirty="0"/>
              <a:t>Et </a:t>
            </a:r>
            <a:r>
              <a:rPr lang="fr-FR" sz="1600" u="sng" dirty="0"/>
              <a:t>Alexandre II</a:t>
            </a:r>
            <a:r>
              <a:rPr lang="fr-FR" sz="1600" dirty="0"/>
              <a:t> décide de négocier…</a:t>
            </a:r>
          </a:p>
        </p:txBody>
      </p:sp>
      <p:pic>
        <p:nvPicPr>
          <p:cNvPr id="2" name="Image 1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B0F11EB8-62BD-DB1A-B991-383A8FD98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34" y="110608"/>
            <a:ext cx="6230625" cy="44523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05DAFD04-853C-9824-2C11-41CD9D9F2AAE}"/>
              </a:ext>
            </a:extLst>
          </p:cNvPr>
          <p:cNvSpPr/>
          <p:nvPr/>
        </p:nvSpPr>
        <p:spPr>
          <a:xfrm>
            <a:off x="6315849" y="174289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2746823-3973-40FB-14CF-C9D89495D256}"/>
              </a:ext>
            </a:extLst>
          </p:cNvPr>
          <p:cNvSpPr/>
          <p:nvPr/>
        </p:nvSpPr>
        <p:spPr>
          <a:xfrm>
            <a:off x="7197887" y="186941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6999CD8-D80D-7E6F-20B7-55E597E08F21}"/>
              </a:ext>
            </a:extLst>
          </p:cNvPr>
          <p:cNvSpPr/>
          <p:nvPr/>
        </p:nvSpPr>
        <p:spPr>
          <a:xfrm>
            <a:off x="8183407" y="2083719"/>
            <a:ext cx="285261" cy="2530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464B39A-80C3-41BB-F242-CF0A521EEEA1}"/>
              </a:ext>
            </a:extLst>
          </p:cNvPr>
          <p:cNvSpPr/>
          <p:nvPr/>
        </p:nvSpPr>
        <p:spPr>
          <a:xfrm>
            <a:off x="11227286" y="2083719"/>
            <a:ext cx="285261" cy="2530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E0721D0-DBA5-CE58-DE55-131DC44B639C}"/>
              </a:ext>
            </a:extLst>
          </p:cNvPr>
          <p:cNvSpPr/>
          <p:nvPr/>
        </p:nvSpPr>
        <p:spPr>
          <a:xfrm>
            <a:off x="10306847" y="183068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4AF770F-3C1D-72EB-0468-B602B79DDF5B}"/>
              </a:ext>
            </a:extLst>
          </p:cNvPr>
          <p:cNvCxnSpPr>
            <a:cxnSpLocks/>
          </p:cNvCxnSpPr>
          <p:nvPr/>
        </p:nvCxnSpPr>
        <p:spPr>
          <a:xfrm>
            <a:off x="7690322" y="2083719"/>
            <a:ext cx="507951" cy="12651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950671D-3613-35E9-1AC4-37279BAA709C}"/>
              </a:ext>
            </a:extLst>
          </p:cNvPr>
          <p:cNvCxnSpPr>
            <a:cxnSpLocks/>
          </p:cNvCxnSpPr>
          <p:nvPr/>
        </p:nvCxnSpPr>
        <p:spPr>
          <a:xfrm>
            <a:off x="7607218" y="1742891"/>
            <a:ext cx="109302" cy="34082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5D9BEA9-0EED-7FDB-F1B8-890C1D05B87F}"/>
              </a:ext>
            </a:extLst>
          </p:cNvPr>
          <p:cNvCxnSpPr>
            <a:cxnSpLocks/>
          </p:cNvCxnSpPr>
          <p:nvPr/>
        </p:nvCxnSpPr>
        <p:spPr>
          <a:xfrm flipH="1">
            <a:off x="7607218" y="883920"/>
            <a:ext cx="472707" cy="85897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FC76C3C5-41F1-F69D-71DA-F8E37F85837F}"/>
              </a:ext>
            </a:extLst>
          </p:cNvPr>
          <p:cNvSpPr/>
          <p:nvPr/>
        </p:nvSpPr>
        <p:spPr>
          <a:xfrm>
            <a:off x="5821680" y="4783055"/>
            <a:ext cx="6370320" cy="66155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fr-FR" sz="16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85DD08C-3F52-BA47-C900-05A1BCED7DA0}"/>
              </a:ext>
            </a:extLst>
          </p:cNvPr>
          <p:cNvSpPr/>
          <p:nvPr/>
        </p:nvSpPr>
        <p:spPr>
          <a:xfrm>
            <a:off x="5821680" y="4783055"/>
            <a:ext cx="6370320" cy="66155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313729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EC302-78B4-EE74-DFCA-D49825D18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04AC1D-4354-B341-BC00-B58A45F7AB54}"/>
              </a:ext>
            </a:extLst>
          </p:cNvPr>
          <p:cNvSpPr/>
          <p:nvPr/>
        </p:nvSpPr>
        <p:spPr>
          <a:xfrm>
            <a:off x="89685" y="110608"/>
            <a:ext cx="5573191" cy="59554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1875-1878 : (A) (B) Face à l’avancée russe dans la steppe turkmène, l’émir afghan </a:t>
            </a:r>
            <a:r>
              <a:rPr lang="fr-FR" sz="1600" b="1" dirty="0" err="1"/>
              <a:t>Shir</a:t>
            </a:r>
            <a:r>
              <a:rPr lang="fr-FR" sz="1600" b="1" dirty="0"/>
              <a:t> Ali réclame à nouveau et sans succès l’aide des Britanniques ; Puis se rapprochant des Russes, il provoque la colère britannique</a:t>
            </a:r>
          </a:p>
          <a:p>
            <a:endParaRPr lang="fr-FR" sz="1600" dirty="0"/>
          </a:p>
          <a:p>
            <a:r>
              <a:rPr lang="fr-FR" sz="1600" dirty="0"/>
              <a:t>*Mars 1878 : Traité de San Stephano entre Turcs et Russes</a:t>
            </a:r>
          </a:p>
          <a:p>
            <a:r>
              <a:rPr lang="fr-FR" sz="1600" dirty="0"/>
              <a:t>Une </a:t>
            </a:r>
            <a:r>
              <a:rPr lang="fr-FR" sz="1600" i="1" dirty="0"/>
              <a:t>Grande Bulgarie</a:t>
            </a:r>
            <a:r>
              <a:rPr lang="fr-FR" sz="1600" dirty="0"/>
              <a:t> inacceptable pour la GB</a:t>
            </a:r>
          </a:p>
          <a:p>
            <a:r>
              <a:rPr lang="fr-FR" sz="1600" dirty="0"/>
              <a:t>Une guerre GB-Russie semble proche</a:t>
            </a:r>
          </a:p>
          <a:p>
            <a:endParaRPr lang="fr-FR" sz="1600" dirty="0"/>
          </a:p>
          <a:p>
            <a:r>
              <a:rPr lang="fr-FR" sz="1500" dirty="0"/>
              <a:t>*En Inde, l’armée britannique est en alerte</a:t>
            </a:r>
          </a:p>
          <a:p>
            <a:r>
              <a:rPr lang="fr-FR" sz="1500" dirty="0"/>
              <a:t>En réaction, de Tachkent, le Russe </a:t>
            </a:r>
            <a:r>
              <a:rPr lang="fr-FR" sz="1500" u="sng" dirty="0"/>
              <a:t>Von Kaufmann</a:t>
            </a:r>
          </a:p>
          <a:p>
            <a:r>
              <a:rPr lang="fr-FR" sz="1500" dirty="0"/>
              <a:t>Envoie une mission militaire à Kaboul</a:t>
            </a:r>
          </a:p>
          <a:p>
            <a:endParaRPr lang="fr-FR" sz="1600" dirty="0"/>
          </a:p>
          <a:p>
            <a:r>
              <a:rPr lang="fr-FR" sz="1600" dirty="0"/>
              <a:t>*Pour le Russe, en cas de guerre en Europe</a:t>
            </a:r>
          </a:p>
          <a:p>
            <a:r>
              <a:rPr lang="fr-FR" sz="1600" dirty="0"/>
              <a:t>S’allier à l’Afghanistan pour attaquer l’Inde</a:t>
            </a:r>
          </a:p>
          <a:p>
            <a:r>
              <a:rPr lang="fr-FR" sz="1600" i="1" dirty="0"/>
              <a:t>Kaufman était persuadé que les masses indiennes étaient mûres pour la révolte</a:t>
            </a:r>
            <a:r>
              <a:rPr lang="fr-FR" sz="1600" dirty="0"/>
              <a:t>, P. </a:t>
            </a:r>
            <a:r>
              <a:rPr lang="fr-FR" sz="1600" dirty="0" err="1"/>
              <a:t>Hopkirk</a:t>
            </a:r>
            <a:r>
              <a:rPr lang="fr-FR" sz="1600" dirty="0"/>
              <a:t>, p. 446</a:t>
            </a:r>
          </a:p>
          <a:p>
            <a:endParaRPr lang="fr-FR" sz="1600" dirty="0"/>
          </a:p>
          <a:p>
            <a:r>
              <a:rPr lang="fr-FR" sz="1600" dirty="0"/>
              <a:t>*Juin-Juillet 1878 : Congrès de Berlin</a:t>
            </a:r>
          </a:p>
          <a:p>
            <a:r>
              <a:rPr lang="fr-FR" sz="1600" dirty="0"/>
              <a:t>La Russie recule en Bulgarie ; L’Empire ottoman cède</a:t>
            </a:r>
          </a:p>
          <a:p>
            <a:r>
              <a:rPr lang="fr-FR" sz="1600" dirty="0"/>
              <a:t>La Bosnie à l’Autriche-Hongrie et Chypre à la GB</a:t>
            </a:r>
          </a:p>
          <a:p>
            <a:r>
              <a:rPr lang="fr-FR" sz="1600" dirty="0"/>
              <a:t>Les Russes sont volés de leur victoire ; </a:t>
            </a:r>
            <a:r>
              <a:rPr lang="fr-FR" sz="1600" u="sng" dirty="0"/>
              <a:t>A revoir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*Et en Afghanistan, la situation s’emballe…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10041E-7B9C-855C-E806-73CB30E71C67}"/>
              </a:ext>
            </a:extLst>
          </p:cNvPr>
          <p:cNvSpPr/>
          <p:nvPr/>
        </p:nvSpPr>
        <p:spPr>
          <a:xfrm>
            <a:off x="5821680" y="4783055"/>
            <a:ext cx="6370320" cy="66155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fr-FR" sz="1600" dirty="0"/>
          </a:p>
        </p:txBody>
      </p:sp>
      <p:pic>
        <p:nvPicPr>
          <p:cNvPr id="4" name="Image 3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1DAC633C-78DE-84DB-CC1F-D85015325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34" y="110608"/>
            <a:ext cx="6230625" cy="44523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42DAD08-1E88-9E3B-1807-5F14401EC81A}"/>
              </a:ext>
            </a:extLst>
          </p:cNvPr>
          <p:cNvSpPr/>
          <p:nvPr/>
        </p:nvSpPr>
        <p:spPr>
          <a:xfrm>
            <a:off x="6315849" y="174289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B247FC4-A55D-5032-D526-8478DD2AC267}"/>
              </a:ext>
            </a:extLst>
          </p:cNvPr>
          <p:cNvSpPr/>
          <p:nvPr/>
        </p:nvSpPr>
        <p:spPr>
          <a:xfrm>
            <a:off x="7197887" y="186941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99EA05F-E4B4-627C-2274-B32E3622D55A}"/>
              </a:ext>
            </a:extLst>
          </p:cNvPr>
          <p:cNvSpPr/>
          <p:nvPr/>
        </p:nvSpPr>
        <p:spPr>
          <a:xfrm>
            <a:off x="8183407" y="2083719"/>
            <a:ext cx="285261" cy="2530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3A5B77B-060C-C58F-E716-4ED7AB87BDE2}"/>
              </a:ext>
            </a:extLst>
          </p:cNvPr>
          <p:cNvSpPr/>
          <p:nvPr/>
        </p:nvSpPr>
        <p:spPr>
          <a:xfrm>
            <a:off x="11227286" y="2083719"/>
            <a:ext cx="285261" cy="2530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174033D-C17E-48C6-1C21-61C44D16CDD1}"/>
              </a:ext>
            </a:extLst>
          </p:cNvPr>
          <p:cNvCxnSpPr>
            <a:cxnSpLocks/>
          </p:cNvCxnSpPr>
          <p:nvPr/>
        </p:nvCxnSpPr>
        <p:spPr>
          <a:xfrm>
            <a:off x="7690322" y="2083719"/>
            <a:ext cx="507951" cy="12651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D209763-86A2-C537-E4FC-392BDBD0CBC8}"/>
              </a:ext>
            </a:extLst>
          </p:cNvPr>
          <p:cNvCxnSpPr>
            <a:cxnSpLocks/>
          </p:cNvCxnSpPr>
          <p:nvPr/>
        </p:nvCxnSpPr>
        <p:spPr>
          <a:xfrm>
            <a:off x="7607218" y="1742891"/>
            <a:ext cx="109302" cy="34082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B5714E0-47F6-26F8-B7FE-B22735EF1BE0}"/>
              </a:ext>
            </a:extLst>
          </p:cNvPr>
          <p:cNvCxnSpPr>
            <a:cxnSpLocks/>
          </p:cNvCxnSpPr>
          <p:nvPr/>
        </p:nvCxnSpPr>
        <p:spPr>
          <a:xfrm flipH="1">
            <a:off x="7607218" y="883920"/>
            <a:ext cx="472707" cy="85897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01CF0BB-0054-CA85-7791-8961EE5A8D47}"/>
              </a:ext>
            </a:extLst>
          </p:cNvPr>
          <p:cNvSpPr/>
          <p:nvPr/>
        </p:nvSpPr>
        <p:spPr>
          <a:xfrm>
            <a:off x="5821680" y="4783055"/>
            <a:ext cx="6370320" cy="66155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fr-FR" sz="1600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A7199BA-DB59-42BD-8D12-39A804239A07}"/>
              </a:ext>
            </a:extLst>
          </p:cNvPr>
          <p:cNvSpPr/>
          <p:nvPr/>
        </p:nvSpPr>
        <p:spPr>
          <a:xfrm rot="19874747">
            <a:off x="6766408" y="1676827"/>
            <a:ext cx="1453203" cy="78608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FCDE893-A29A-078C-A1BF-86997AF85140}"/>
              </a:ext>
            </a:extLst>
          </p:cNvPr>
          <p:cNvSpPr/>
          <p:nvPr/>
        </p:nvSpPr>
        <p:spPr>
          <a:xfrm rot="20295007">
            <a:off x="10205214" y="1710196"/>
            <a:ext cx="1120536" cy="31616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C1C04BB-341A-A95C-7B80-ED6EE8B88C41}"/>
              </a:ext>
            </a:extLst>
          </p:cNvPr>
          <p:cNvSpPr/>
          <p:nvPr/>
        </p:nvSpPr>
        <p:spPr>
          <a:xfrm>
            <a:off x="10306847" y="183068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552F421-9220-A514-A63E-3498ED9D1EC6}"/>
              </a:ext>
            </a:extLst>
          </p:cNvPr>
          <p:cNvSpPr/>
          <p:nvPr/>
        </p:nvSpPr>
        <p:spPr>
          <a:xfrm rot="1508480">
            <a:off x="9141245" y="1592495"/>
            <a:ext cx="865077" cy="43458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0BE312D-E02E-2075-DA22-9509E6A12BAB}"/>
              </a:ext>
            </a:extLst>
          </p:cNvPr>
          <p:cNvSpPr/>
          <p:nvPr/>
        </p:nvSpPr>
        <p:spPr>
          <a:xfrm>
            <a:off x="9386408" y="171478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50021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4D945-244C-113D-53D1-57CD27F76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709318-4570-473B-7724-8999C822BF0B}"/>
              </a:ext>
            </a:extLst>
          </p:cNvPr>
          <p:cNvSpPr/>
          <p:nvPr/>
        </p:nvSpPr>
        <p:spPr>
          <a:xfrm>
            <a:off x="89686" y="110608"/>
            <a:ext cx="4693192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1878-1881 : (A) 2</a:t>
            </a:r>
            <a:r>
              <a:rPr lang="fr-FR" sz="1600" b="1" baseline="30000" dirty="0"/>
              <a:t>ème</a:t>
            </a:r>
            <a:r>
              <a:rPr lang="fr-FR" sz="1600" b="1" dirty="0"/>
              <a:t> guerre </a:t>
            </a:r>
            <a:r>
              <a:rPr lang="fr-FR" sz="1600" b="1" dirty="0" err="1"/>
              <a:t>anglo</a:t>
            </a:r>
            <a:r>
              <a:rPr lang="fr-FR" sz="1600" b="1" dirty="0"/>
              <a:t>-afghane</a:t>
            </a:r>
          </a:p>
          <a:p>
            <a:r>
              <a:rPr lang="fr-FR" sz="1600" b="1" dirty="0"/>
              <a:t>1878-1879 : Défaite afghane et mort de </a:t>
            </a:r>
            <a:r>
              <a:rPr lang="fr-FR" sz="1600" b="1" dirty="0" err="1"/>
              <a:t>Shir</a:t>
            </a:r>
            <a:r>
              <a:rPr lang="fr-FR" sz="1600" b="1" dirty="0"/>
              <a:t> Ali ; …</a:t>
            </a:r>
          </a:p>
          <a:p>
            <a:endParaRPr lang="fr-FR" sz="1600" dirty="0"/>
          </a:p>
          <a:p>
            <a:r>
              <a:rPr lang="fr-FR" sz="1600" dirty="0"/>
              <a:t>4) </a:t>
            </a:r>
            <a:r>
              <a:rPr lang="fr-FR" sz="1600" b="1" dirty="0"/>
              <a:t>L’Afghanistan (A)</a:t>
            </a:r>
            <a:r>
              <a:rPr lang="fr-FR" sz="1600" dirty="0"/>
              <a:t> …</a:t>
            </a:r>
          </a:p>
          <a:p>
            <a:r>
              <a:rPr lang="fr-FR" sz="1600" dirty="0"/>
              <a:t>*Juillet 1878 : L’invasion de l’Inde est annulée</a:t>
            </a:r>
          </a:p>
          <a:p>
            <a:r>
              <a:rPr lang="fr-FR" sz="1500" dirty="0"/>
              <a:t>*En revanche, Kaufmann, </a:t>
            </a:r>
            <a:r>
              <a:rPr lang="fr-FR" sz="1500" u="sng" dirty="0"/>
              <a:t>sans l’aval de Saint-Pétersbourg</a:t>
            </a:r>
            <a:r>
              <a:rPr lang="fr-FR" sz="1600" u="sng" dirty="0"/>
              <a:t> </a:t>
            </a:r>
            <a:r>
              <a:rPr lang="fr-FR" sz="1600" dirty="0"/>
              <a:t>A maintenu sa mission à Kaboul</a:t>
            </a:r>
          </a:p>
          <a:p>
            <a:r>
              <a:rPr lang="fr-FR" sz="1600" i="1" dirty="0"/>
              <a:t>Au cas où il serait nécessaire de remettre ça</a:t>
            </a:r>
            <a:r>
              <a:rPr lang="fr-FR" sz="1600" dirty="0"/>
              <a:t>…</a:t>
            </a:r>
          </a:p>
          <a:p>
            <a:endParaRPr lang="fr-FR" sz="800" dirty="0"/>
          </a:p>
          <a:p>
            <a:r>
              <a:rPr lang="fr-FR" sz="1600" dirty="0"/>
              <a:t>* Avril 1878 : Comme en 1837 avec </a:t>
            </a:r>
            <a:r>
              <a:rPr lang="fr-FR" sz="1600" dirty="0" err="1"/>
              <a:t>Vitkevitch</a:t>
            </a:r>
            <a:endParaRPr lang="fr-FR" sz="1600" dirty="0"/>
          </a:p>
          <a:p>
            <a:r>
              <a:rPr lang="fr-FR" sz="1600" dirty="0"/>
              <a:t>Une mission militaire est arrivée en Afghanistan</a:t>
            </a:r>
          </a:p>
          <a:p>
            <a:r>
              <a:rPr lang="fr-FR" sz="1600" dirty="0"/>
              <a:t>Dirigée par </a:t>
            </a:r>
            <a:r>
              <a:rPr lang="fr-FR" sz="1600" u="sng" dirty="0"/>
              <a:t>Nikolaï </a:t>
            </a:r>
            <a:r>
              <a:rPr lang="fr-FR" sz="1600" u="sng" dirty="0" err="1"/>
              <a:t>Stoletov</a:t>
            </a:r>
            <a:r>
              <a:rPr lang="fr-FR" sz="1600" dirty="0"/>
              <a:t> ; En réponse…</a:t>
            </a:r>
          </a:p>
          <a:p>
            <a:endParaRPr lang="fr-FR" sz="1600" dirty="0"/>
          </a:p>
          <a:p>
            <a:r>
              <a:rPr lang="fr-FR" sz="1600" dirty="0"/>
              <a:t>*Août-sept. 1878 : De Calcutta, </a:t>
            </a:r>
            <a:r>
              <a:rPr lang="fr-FR" sz="1600" u="sng" dirty="0"/>
              <a:t>Lytton</a:t>
            </a:r>
            <a:r>
              <a:rPr lang="fr-FR" sz="1600" dirty="0"/>
              <a:t> envoie une délégation ; Mais </a:t>
            </a:r>
            <a:r>
              <a:rPr lang="fr-FR" sz="1600" u="sng" dirty="0" err="1"/>
              <a:t>Shir</a:t>
            </a:r>
            <a:r>
              <a:rPr lang="fr-FR" sz="1600" u="sng" dirty="0"/>
              <a:t> Ali</a:t>
            </a:r>
            <a:r>
              <a:rPr lang="fr-FR" sz="1600" dirty="0"/>
              <a:t> la fait arrêter à la frontière (!)</a:t>
            </a:r>
          </a:p>
          <a:p>
            <a:r>
              <a:rPr lang="fr-FR" sz="1600" dirty="0"/>
              <a:t>Et signe avec les Russes un traité d’assistance mutuelle</a:t>
            </a:r>
          </a:p>
          <a:p>
            <a:r>
              <a:rPr lang="fr-FR" sz="1600" dirty="0"/>
              <a:t>NB : </a:t>
            </a:r>
            <a:r>
              <a:rPr lang="fr-FR" sz="1600" dirty="0" err="1"/>
              <a:t>Stoletov</a:t>
            </a:r>
            <a:r>
              <a:rPr lang="fr-FR" sz="1600" dirty="0"/>
              <a:t> le menace d’un retour d’Abdur Rahman</a:t>
            </a:r>
          </a:p>
          <a:p>
            <a:endParaRPr lang="fr-FR" sz="800" dirty="0"/>
          </a:p>
          <a:p>
            <a:r>
              <a:rPr lang="fr-FR" sz="1600" dirty="0"/>
              <a:t>*Lytton est </a:t>
            </a:r>
            <a:r>
              <a:rPr lang="fr-FR" sz="1600" u="sng" dirty="0"/>
              <a:t>exaspéré</a:t>
            </a:r>
            <a:r>
              <a:rPr lang="fr-FR" sz="1600" dirty="0"/>
              <a:t> : </a:t>
            </a:r>
            <a:r>
              <a:rPr lang="fr-FR" sz="1600" i="1" dirty="0" err="1"/>
              <a:t>Shir</a:t>
            </a:r>
            <a:r>
              <a:rPr lang="fr-FR" sz="1600" i="1" dirty="0"/>
              <a:t> Ali est un sauvage atteint par la folie</a:t>
            </a:r>
            <a:r>
              <a:rPr lang="fr-FR" sz="1600" dirty="0"/>
              <a:t> ; </a:t>
            </a:r>
            <a:r>
              <a:rPr lang="fr-FR" sz="1600" u="sng" dirty="0"/>
              <a:t>De plus, non-respect du traité de 1873</a:t>
            </a:r>
            <a:r>
              <a:rPr lang="fr-FR" sz="1600" dirty="0"/>
              <a:t>…</a:t>
            </a:r>
            <a:endParaRPr lang="fr-FR" sz="1600" i="1" dirty="0"/>
          </a:p>
          <a:p>
            <a:endParaRPr lang="fr-FR" sz="1600" dirty="0"/>
          </a:p>
          <a:p>
            <a:r>
              <a:rPr lang="fr-FR" sz="1600" dirty="0"/>
              <a:t>*20 nov. 1878 : N’ayant pas obtenu des excuses (!!)</a:t>
            </a:r>
          </a:p>
          <a:p>
            <a:r>
              <a:rPr lang="fr-FR" sz="1600" dirty="0"/>
              <a:t>Les Britanniques déclarent la guerre à L’Afghanistan </a:t>
            </a:r>
          </a:p>
          <a:p>
            <a:endParaRPr lang="fr-FR" sz="800" dirty="0"/>
          </a:p>
          <a:p>
            <a:r>
              <a:rPr lang="fr-FR" sz="1600" dirty="0"/>
              <a:t>*1878 : Une 2</a:t>
            </a:r>
            <a:r>
              <a:rPr lang="fr-FR" sz="1600" baseline="30000" dirty="0"/>
              <a:t>ème</a:t>
            </a:r>
            <a:r>
              <a:rPr lang="fr-FR" sz="1600" dirty="0"/>
              <a:t> guerre </a:t>
            </a:r>
            <a:r>
              <a:rPr lang="fr-FR" sz="1600" dirty="0" err="1"/>
              <a:t>anglo</a:t>
            </a:r>
            <a:r>
              <a:rPr lang="fr-FR" sz="1600" dirty="0"/>
              <a:t>-afghane commence</a:t>
            </a:r>
          </a:p>
          <a:p>
            <a:r>
              <a:rPr lang="fr-FR" sz="1600" dirty="0"/>
              <a:t>Avec un scénario un peu similaire à la 1</a:t>
            </a:r>
            <a:r>
              <a:rPr lang="fr-FR" sz="1600" baseline="30000" dirty="0"/>
              <a:t>ère</a:t>
            </a:r>
            <a:endParaRPr lang="fr-FR" sz="1600" dirty="0"/>
          </a:p>
          <a:p>
            <a:endParaRPr lang="fr-FR" sz="800" dirty="0"/>
          </a:p>
          <a:p>
            <a:r>
              <a:rPr lang="fr-FR" sz="1600" dirty="0"/>
              <a:t>*Une guerre en deux phases…</a:t>
            </a:r>
          </a:p>
        </p:txBody>
      </p:sp>
      <p:pic>
        <p:nvPicPr>
          <p:cNvPr id="82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1F9D132E-1466-F57D-5FA3-46A0E9A90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155" r="31244" b="3251"/>
          <a:stretch>
            <a:fillRect/>
          </a:stretch>
        </p:blipFill>
        <p:spPr bwMode="auto">
          <a:xfrm>
            <a:off x="4903677" y="110608"/>
            <a:ext cx="7198637" cy="57618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76FF99DC-CC6C-6CF2-B538-890017B10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1" t="24328" r="3568" b="6860"/>
          <a:stretch>
            <a:fillRect/>
          </a:stretch>
        </p:blipFill>
        <p:spPr bwMode="auto">
          <a:xfrm>
            <a:off x="10440210" y="4358640"/>
            <a:ext cx="1662104" cy="23887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4592BAF8-E9C5-9CA4-0D9E-21CF32A88892}"/>
              </a:ext>
            </a:extLst>
          </p:cNvPr>
          <p:cNvCxnSpPr>
            <a:cxnSpLocks/>
          </p:cNvCxnSpPr>
          <p:nvPr/>
        </p:nvCxnSpPr>
        <p:spPr>
          <a:xfrm>
            <a:off x="8440281" y="4733794"/>
            <a:ext cx="372363" cy="38176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849970C9-9B5A-0338-8CAC-30634B34723E}"/>
              </a:ext>
            </a:extLst>
          </p:cNvPr>
          <p:cNvSpPr/>
          <p:nvPr/>
        </p:nvSpPr>
        <p:spPr>
          <a:xfrm>
            <a:off x="5982014" y="253169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7CA1749D-4D8E-D4B0-5F91-F9E020AE3F32}"/>
              </a:ext>
            </a:extLst>
          </p:cNvPr>
          <p:cNvSpPr/>
          <p:nvPr/>
        </p:nvSpPr>
        <p:spPr>
          <a:xfrm>
            <a:off x="7486623" y="38658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E5574947-37B7-1EA4-AE01-D4EAD9017E17}"/>
              </a:ext>
            </a:extLst>
          </p:cNvPr>
          <p:cNvCxnSpPr>
            <a:cxnSpLocks/>
          </p:cNvCxnSpPr>
          <p:nvPr/>
        </p:nvCxnSpPr>
        <p:spPr>
          <a:xfrm>
            <a:off x="9723120" y="2599014"/>
            <a:ext cx="542220" cy="821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Ellipse 103">
            <a:extLst>
              <a:ext uri="{FF2B5EF4-FFF2-40B4-BE49-F238E27FC236}">
                <a16:creationId xmlns:a16="http://schemas.microsoft.com/office/drawing/2014/main" id="{282E1040-96AC-E3C7-6B0F-B9B8482D77F5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B7CA4623-0EAA-143E-008F-2ED6279E530E}"/>
              </a:ext>
            </a:extLst>
          </p:cNvPr>
          <p:cNvSpPr/>
          <p:nvPr/>
        </p:nvSpPr>
        <p:spPr>
          <a:xfrm>
            <a:off x="10265340" y="25990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FBA45BE-91E1-DAA1-3467-ED557C4FF299}"/>
              </a:ext>
            </a:extLst>
          </p:cNvPr>
          <p:cNvSpPr/>
          <p:nvPr/>
        </p:nvSpPr>
        <p:spPr>
          <a:xfrm>
            <a:off x="9327425" y="11060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988027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0DB81-6D51-0E8A-0032-05C582BC2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AE42D5-2595-18AA-E8DE-F4A7696E1690}"/>
              </a:ext>
            </a:extLst>
          </p:cNvPr>
          <p:cNvSpPr/>
          <p:nvPr/>
        </p:nvSpPr>
        <p:spPr>
          <a:xfrm>
            <a:off x="89687" y="110608"/>
            <a:ext cx="4639120" cy="55707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1878-1879 : Défaite afghane et mort de </a:t>
            </a:r>
            <a:r>
              <a:rPr lang="fr-FR" sz="1600" b="1" dirty="0" err="1"/>
              <a:t>Shir</a:t>
            </a:r>
            <a:r>
              <a:rPr lang="fr-FR" sz="1600" b="1" dirty="0"/>
              <a:t> Ali ; …</a:t>
            </a:r>
          </a:p>
          <a:p>
            <a:endParaRPr lang="fr-FR" sz="1700" dirty="0"/>
          </a:p>
          <a:p>
            <a:r>
              <a:rPr lang="fr-FR" sz="1700" dirty="0"/>
              <a:t>*1878-81 : 2</a:t>
            </a:r>
            <a:r>
              <a:rPr lang="fr-FR" sz="1700" baseline="30000" dirty="0"/>
              <a:t>ème</a:t>
            </a:r>
            <a:r>
              <a:rPr lang="fr-FR" sz="1700" dirty="0"/>
              <a:t> guerre </a:t>
            </a:r>
            <a:r>
              <a:rPr lang="fr-FR" sz="1700" dirty="0" err="1"/>
              <a:t>anglo</a:t>
            </a:r>
            <a:r>
              <a:rPr lang="fr-FR" sz="1700" dirty="0"/>
              <a:t>-afghane</a:t>
            </a:r>
          </a:p>
          <a:p>
            <a:r>
              <a:rPr lang="fr-FR" sz="1700" dirty="0"/>
              <a:t>*1878-79 : 1</a:t>
            </a:r>
            <a:r>
              <a:rPr lang="fr-FR" sz="1700" baseline="30000" dirty="0"/>
              <a:t>ère</a:t>
            </a:r>
            <a:r>
              <a:rPr lang="fr-FR" sz="1700" dirty="0"/>
              <a:t> phase…</a:t>
            </a:r>
          </a:p>
          <a:p>
            <a:endParaRPr lang="fr-FR" sz="1700" dirty="0"/>
          </a:p>
          <a:p>
            <a:r>
              <a:rPr lang="fr-FR" sz="1700" dirty="0"/>
              <a:t>*Nov. 1878 : Avec trois colonnes</a:t>
            </a:r>
          </a:p>
          <a:p>
            <a:r>
              <a:rPr lang="fr-FR" sz="1700" dirty="0"/>
              <a:t>Par les trois passes de Khyber, </a:t>
            </a:r>
            <a:r>
              <a:rPr lang="fr-FR" sz="1700" dirty="0" err="1"/>
              <a:t>Kurram</a:t>
            </a:r>
            <a:r>
              <a:rPr lang="fr-FR" sz="1700" dirty="0"/>
              <a:t> et Bolan</a:t>
            </a:r>
          </a:p>
          <a:p>
            <a:r>
              <a:rPr lang="fr-FR" sz="1700" dirty="0"/>
              <a:t>Les Britanniques s’approchent de Kaboul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u="sng" dirty="0" err="1"/>
              <a:t>Shir</a:t>
            </a:r>
            <a:r>
              <a:rPr lang="fr-FR" sz="1700" u="sng" dirty="0"/>
              <a:t> Ali</a:t>
            </a:r>
            <a:r>
              <a:rPr lang="fr-FR" sz="1700" dirty="0"/>
              <a:t> demande de l’aide à </a:t>
            </a:r>
            <a:r>
              <a:rPr lang="fr-FR" sz="1700" u="sng" dirty="0"/>
              <a:t>Von Kaufmann</a:t>
            </a:r>
          </a:p>
          <a:p>
            <a:r>
              <a:rPr lang="fr-FR" sz="1700" dirty="0"/>
              <a:t>Qui refuse : </a:t>
            </a:r>
            <a:r>
              <a:rPr lang="fr-FR" sz="1700" i="1" dirty="0"/>
              <a:t>Faites la paix avec vos ennemis </a:t>
            </a:r>
            <a:r>
              <a:rPr lang="fr-FR" sz="1700" dirty="0"/>
              <a:t>(!)</a:t>
            </a:r>
          </a:p>
          <a:p>
            <a:r>
              <a:rPr lang="fr-FR" sz="1700" dirty="0"/>
              <a:t>NB : Juillet 1878 : Paix en Europe</a:t>
            </a:r>
          </a:p>
          <a:p>
            <a:r>
              <a:rPr lang="fr-FR" sz="1700" dirty="0"/>
              <a:t>De plus, le traité d’août 1878, pour les Russes</a:t>
            </a:r>
          </a:p>
          <a:p>
            <a:r>
              <a:rPr lang="fr-FR" sz="1700" dirty="0"/>
              <a:t>En cas d’une attaque éventuelle de l’Inde…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dirty="0" err="1"/>
              <a:t>Shir</a:t>
            </a:r>
            <a:r>
              <a:rPr lang="fr-FR" sz="1700" dirty="0"/>
              <a:t> Ali décide de se rendre lui-même à Saint-Pétersbourg ; Mais retenu à </a:t>
            </a:r>
            <a:r>
              <a:rPr lang="fr-FR" sz="1700" dirty="0" err="1"/>
              <a:t>Balkh</a:t>
            </a:r>
            <a:r>
              <a:rPr lang="fr-FR" sz="1700" dirty="0"/>
              <a:t>, à la frontière nord, il y décède en fév. 1879</a:t>
            </a:r>
          </a:p>
          <a:p>
            <a:endParaRPr lang="fr-FR" sz="1700" dirty="0"/>
          </a:p>
          <a:p>
            <a:r>
              <a:rPr lang="fr-FR" sz="1700" dirty="0"/>
              <a:t>*A Kaboul, son fils </a:t>
            </a:r>
            <a:r>
              <a:rPr lang="fr-FR" sz="1700" dirty="0" err="1"/>
              <a:t>Yakub</a:t>
            </a:r>
            <a:r>
              <a:rPr lang="fr-FR" sz="1700" dirty="0"/>
              <a:t> lui succède ; Tandis que</a:t>
            </a:r>
          </a:p>
          <a:p>
            <a:r>
              <a:rPr lang="fr-FR" sz="1700" dirty="0"/>
              <a:t>Les Britanniques s’emparent de la capitale…</a:t>
            </a:r>
          </a:p>
        </p:txBody>
      </p:sp>
      <p:pic>
        <p:nvPicPr>
          <p:cNvPr id="24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AB8F3F02-C909-49C6-8971-7350B2B20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155" r="31244" b="3251"/>
          <a:stretch>
            <a:fillRect/>
          </a:stretch>
        </p:blipFill>
        <p:spPr bwMode="auto">
          <a:xfrm>
            <a:off x="4903677" y="110608"/>
            <a:ext cx="7198637" cy="57618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49A22D7A-63BF-B496-83DA-75963D240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1" t="24328" r="3568" b="6860"/>
          <a:stretch>
            <a:fillRect/>
          </a:stretch>
        </p:blipFill>
        <p:spPr bwMode="auto">
          <a:xfrm>
            <a:off x="10440210" y="4358640"/>
            <a:ext cx="1662104" cy="23887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C951B98A-B2D8-E9EB-F281-4D33F9F453B7}"/>
              </a:ext>
            </a:extLst>
          </p:cNvPr>
          <p:cNvCxnSpPr>
            <a:cxnSpLocks/>
          </p:cNvCxnSpPr>
          <p:nvPr/>
        </p:nvCxnSpPr>
        <p:spPr>
          <a:xfrm>
            <a:off x="8440281" y="4733794"/>
            <a:ext cx="372363" cy="38176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34ED6907-105F-FEC2-0873-2CA30D8CB12C}"/>
              </a:ext>
            </a:extLst>
          </p:cNvPr>
          <p:cNvCxnSpPr>
            <a:cxnSpLocks/>
          </p:cNvCxnSpPr>
          <p:nvPr/>
        </p:nvCxnSpPr>
        <p:spPr>
          <a:xfrm>
            <a:off x="9723120" y="2599014"/>
            <a:ext cx="542220" cy="821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02B01F63-BD9A-2EBF-2E29-7D4057F63BD0}"/>
              </a:ext>
            </a:extLst>
          </p:cNvPr>
          <p:cNvCxnSpPr>
            <a:cxnSpLocks/>
          </p:cNvCxnSpPr>
          <p:nvPr/>
        </p:nvCxnSpPr>
        <p:spPr>
          <a:xfrm flipH="1" flipV="1">
            <a:off x="7730108" y="4081812"/>
            <a:ext cx="710173" cy="561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C74ACF9D-420E-064A-EA8E-FA18B73445D0}"/>
              </a:ext>
            </a:extLst>
          </p:cNvPr>
          <p:cNvCxnSpPr>
            <a:cxnSpLocks/>
          </p:cNvCxnSpPr>
          <p:nvPr/>
        </p:nvCxnSpPr>
        <p:spPr>
          <a:xfrm flipH="1" flipV="1">
            <a:off x="9289325" y="2539417"/>
            <a:ext cx="733257" cy="45212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02A37633-E5E3-52C3-F9D1-BE2C5E69F90A}"/>
              </a:ext>
            </a:extLst>
          </p:cNvPr>
          <p:cNvCxnSpPr>
            <a:cxnSpLocks/>
          </p:cNvCxnSpPr>
          <p:nvPr/>
        </p:nvCxnSpPr>
        <p:spPr>
          <a:xfrm flipH="1" flipV="1">
            <a:off x="9327425" y="2487385"/>
            <a:ext cx="963524" cy="1334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3876E752-C3C0-49E9-F9DB-F9CA468FEAB6}"/>
              </a:ext>
            </a:extLst>
          </p:cNvPr>
          <p:cNvCxnSpPr>
            <a:cxnSpLocks/>
          </p:cNvCxnSpPr>
          <p:nvPr/>
        </p:nvCxnSpPr>
        <p:spPr>
          <a:xfrm flipV="1">
            <a:off x="7779894" y="2576847"/>
            <a:ext cx="1304046" cy="13170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43ED6A10-F87A-F7C8-CD8C-968E5BC222B4}"/>
              </a:ext>
            </a:extLst>
          </p:cNvPr>
          <p:cNvSpPr/>
          <p:nvPr/>
        </p:nvSpPr>
        <p:spPr>
          <a:xfrm>
            <a:off x="5982014" y="253169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6D662929-10DB-2FE1-AD66-84BC0BD71C13}"/>
              </a:ext>
            </a:extLst>
          </p:cNvPr>
          <p:cNvSpPr/>
          <p:nvPr/>
        </p:nvSpPr>
        <p:spPr>
          <a:xfrm>
            <a:off x="7486623" y="38658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5DBDC897-1104-15D5-BB66-5DD620CB0061}"/>
              </a:ext>
            </a:extLst>
          </p:cNvPr>
          <p:cNvSpPr/>
          <p:nvPr/>
        </p:nvSpPr>
        <p:spPr>
          <a:xfrm>
            <a:off x="9632225" y="267350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67E9D107-3BA5-0713-BE9B-20C665197905}"/>
              </a:ext>
            </a:extLst>
          </p:cNvPr>
          <p:cNvSpPr/>
          <p:nvPr/>
        </p:nvSpPr>
        <p:spPr>
          <a:xfrm>
            <a:off x="8626462" y="1217208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E4819D7F-AB45-5478-505F-6D6ABCB0088E}"/>
              </a:ext>
            </a:extLst>
          </p:cNvPr>
          <p:cNvCxnSpPr>
            <a:cxnSpLocks/>
            <a:endCxn id="77" idx="5"/>
          </p:cNvCxnSpPr>
          <p:nvPr/>
        </p:nvCxnSpPr>
        <p:spPr>
          <a:xfrm flipH="1" flipV="1">
            <a:off x="8869947" y="1433190"/>
            <a:ext cx="314848" cy="92767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EDED1A7E-FDA1-2218-D64D-52320E3BE739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14D52597-3B77-4FF1-F0C4-356E00822EA6}"/>
              </a:ext>
            </a:extLst>
          </p:cNvPr>
          <p:cNvSpPr/>
          <p:nvPr/>
        </p:nvSpPr>
        <p:spPr>
          <a:xfrm>
            <a:off x="10265340" y="25990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4161184-975B-9ECE-5136-FCEB746CC15C}"/>
              </a:ext>
            </a:extLst>
          </p:cNvPr>
          <p:cNvSpPr/>
          <p:nvPr/>
        </p:nvSpPr>
        <p:spPr>
          <a:xfrm>
            <a:off x="9327425" y="11060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B259E053-1D59-A8DA-05FF-46267806B87F}"/>
              </a:ext>
            </a:extLst>
          </p:cNvPr>
          <p:cNvCxnSpPr>
            <a:cxnSpLocks/>
          </p:cNvCxnSpPr>
          <p:nvPr/>
        </p:nvCxnSpPr>
        <p:spPr>
          <a:xfrm>
            <a:off x="9218827" y="3115697"/>
            <a:ext cx="372363" cy="38176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3DBE3894-98C4-6305-B8AA-6E70AA150E5D}"/>
              </a:ext>
            </a:extLst>
          </p:cNvPr>
          <p:cNvSpPr/>
          <p:nvPr/>
        </p:nvSpPr>
        <p:spPr>
          <a:xfrm>
            <a:off x="8249717" y="4480755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4234564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6702E-78A1-6AD3-035E-C902F9E64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BC5446-3E16-FDAE-DDB1-6E80342756AA}"/>
              </a:ext>
            </a:extLst>
          </p:cNvPr>
          <p:cNvSpPr/>
          <p:nvPr/>
        </p:nvSpPr>
        <p:spPr>
          <a:xfrm>
            <a:off x="89686" y="110608"/>
            <a:ext cx="4751346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1878-1879 : … Son fils </a:t>
            </a:r>
            <a:r>
              <a:rPr lang="fr-FR" sz="1600" b="1" dirty="0" err="1"/>
              <a:t>Yakub</a:t>
            </a:r>
            <a:r>
              <a:rPr lang="fr-FR" sz="1600" b="1" dirty="0"/>
              <a:t> signe le traité de </a:t>
            </a:r>
            <a:r>
              <a:rPr lang="fr-FR" sz="1600" b="1" dirty="0" err="1"/>
              <a:t>Gandamak</a:t>
            </a:r>
            <a:r>
              <a:rPr lang="fr-FR" sz="1600" b="1" dirty="0"/>
              <a:t> : cession de territoires pachtounes ; L’Afghanistan devient un protectorat britannique</a:t>
            </a:r>
          </a:p>
          <a:p>
            <a:endParaRPr lang="fr-FR" sz="1600" dirty="0"/>
          </a:p>
          <a:p>
            <a:r>
              <a:rPr lang="fr-FR" sz="1600" dirty="0"/>
              <a:t>*Mai 1879 : </a:t>
            </a:r>
            <a:r>
              <a:rPr lang="fr-FR" sz="1600" u="sng" dirty="0"/>
              <a:t>Traité de </a:t>
            </a:r>
            <a:r>
              <a:rPr lang="fr-FR" sz="1600" u="sng" dirty="0" err="1"/>
              <a:t>Gandamak</a:t>
            </a:r>
            <a:r>
              <a:rPr lang="fr-FR" sz="1600" dirty="0"/>
              <a:t>…</a:t>
            </a:r>
          </a:p>
          <a:p>
            <a:r>
              <a:rPr lang="fr-FR" sz="1600" u="sng" dirty="0"/>
              <a:t>L’émir </a:t>
            </a:r>
            <a:r>
              <a:rPr lang="fr-FR" sz="1600" u="sng" dirty="0" err="1"/>
              <a:t>Yakub</a:t>
            </a:r>
            <a:r>
              <a:rPr lang="fr-FR" sz="1600" dirty="0"/>
              <a:t> reçoit un subside annuel ; En échange…</a:t>
            </a:r>
          </a:p>
          <a:p>
            <a:endParaRPr lang="fr-FR" sz="1600" dirty="0"/>
          </a:p>
          <a:p>
            <a:r>
              <a:rPr lang="fr-FR" sz="1600" dirty="0"/>
              <a:t>a) Il cède aux Britanniques des territoires</a:t>
            </a:r>
          </a:p>
          <a:p>
            <a:r>
              <a:rPr lang="fr-FR" sz="1600" dirty="0"/>
              <a:t>A l’ouest et au sud de Peshawar</a:t>
            </a:r>
          </a:p>
          <a:p>
            <a:r>
              <a:rPr lang="fr-FR" sz="1600" dirty="0"/>
              <a:t>*</a:t>
            </a:r>
            <a:r>
              <a:rPr lang="fr-FR" sz="1600" dirty="0" err="1"/>
              <a:t>Kurram</a:t>
            </a:r>
            <a:r>
              <a:rPr lang="fr-FR" sz="1600" dirty="0"/>
              <a:t> ; NB : Au sud-ouest de la passe de Khyber</a:t>
            </a:r>
          </a:p>
          <a:p>
            <a:r>
              <a:rPr lang="fr-FR" sz="1600" dirty="0"/>
              <a:t>*</a:t>
            </a:r>
            <a:r>
              <a:rPr lang="fr-FR" sz="1600" dirty="0" err="1"/>
              <a:t>Pishin</a:t>
            </a:r>
            <a:r>
              <a:rPr lang="fr-FR" sz="1600" dirty="0"/>
              <a:t> et </a:t>
            </a:r>
            <a:r>
              <a:rPr lang="fr-FR" sz="1600" dirty="0" err="1"/>
              <a:t>Sibi</a:t>
            </a:r>
            <a:r>
              <a:rPr lang="fr-FR" sz="1600" dirty="0"/>
              <a:t> ; NB : Les Monts Soleiman</a:t>
            </a:r>
          </a:p>
          <a:p>
            <a:endParaRPr lang="fr-FR" sz="1600" dirty="0"/>
          </a:p>
          <a:p>
            <a:r>
              <a:rPr lang="fr-FR" sz="1600" dirty="0"/>
              <a:t>b) L’Afghanistan devient un protectorat britannique</a:t>
            </a:r>
          </a:p>
          <a:p>
            <a:r>
              <a:rPr lang="fr-FR" sz="1600" dirty="0"/>
              <a:t>Il aligne sa politique extérieure sur celle de la GB</a:t>
            </a:r>
          </a:p>
          <a:p>
            <a:r>
              <a:rPr lang="fr-FR" sz="1600" dirty="0"/>
              <a:t>NB : Plus aune relation extérieure sans l’accord GB</a:t>
            </a:r>
          </a:p>
          <a:p>
            <a:r>
              <a:rPr lang="fr-FR" sz="1600" dirty="0"/>
              <a:t>NB : Garantie de protection contre Perses et Russes</a:t>
            </a:r>
          </a:p>
          <a:p>
            <a:endParaRPr lang="fr-FR" sz="1600" dirty="0"/>
          </a:p>
          <a:p>
            <a:r>
              <a:rPr lang="fr-FR" sz="1600" dirty="0"/>
              <a:t>c) Et il accepte des légations britanniques permanentes</a:t>
            </a:r>
          </a:p>
          <a:p>
            <a:r>
              <a:rPr lang="fr-FR" sz="1600" dirty="0"/>
              <a:t>A Kaboul et dans les autres villes…</a:t>
            </a:r>
          </a:p>
          <a:p>
            <a:endParaRPr lang="fr-FR" sz="1600" dirty="0"/>
          </a:p>
          <a:p>
            <a:r>
              <a:rPr lang="fr-FR" sz="1600" dirty="0"/>
              <a:t>*Juillet 1879 : Les troupes britanniques se retirent</a:t>
            </a:r>
          </a:p>
          <a:p>
            <a:r>
              <a:rPr lang="fr-FR" sz="1600" dirty="0"/>
              <a:t>Laissant seuls la légation et son chef, </a:t>
            </a:r>
            <a:r>
              <a:rPr lang="fr-FR" sz="1600" u="sng" dirty="0"/>
              <a:t>Louis </a:t>
            </a:r>
            <a:r>
              <a:rPr lang="fr-FR" sz="1600" u="sng" dirty="0" err="1"/>
              <a:t>Cavagnari</a:t>
            </a:r>
            <a:endParaRPr lang="fr-FR" sz="1600" u="sng" dirty="0"/>
          </a:p>
          <a:p>
            <a:endParaRPr lang="fr-FR" sz="1600" dirty="0"/>
          </a:p>
          <a:p>
            <a:r>
              <a:rPr lang="fr-FR" sz="1600" dirty="0"/>
              <a:t>*Réaction de </a:t>
            </a:r>
            <a:r>
              <a:rPr lang="fr-FR" sz="1600" u="sng" dirty="0"/>
              <a:t>sir John Lawrence</a:t>
            </a:r>
            <a:r>
              <a:rPr lang="fr-FR" sz="1600" dirty="0"/>
              <a:t>, ex-vice-roi des Indes </a:t>
            </a:r>
            <a:r>
              <a:rPr lang="fr-FR" sz="1600" i="1" dirty="0"/>
              <a:t>Ils seront tous tués</a:t>
            </a:r>
            <a:r>
              <a:rPr lang="fr-FR" sz="1600" dirty="0"/>
              <a:t>…</a:t>
            </a:r>
          </a:p>
        </p:txBody>
      </p:sp>
      <p:pic>
        <p:nvPicPr>
          <p:cNvPr id="2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D5F3A543-8E45-C72A-EDCC-EF538F659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155" r="31244" b="3251"/>
          <a:stretch>
            <a:fillRect/>
          </a:stretch>
        </p:blipFill>
        <p:spPr bwMode="auto">
          <a:xfrm>
            <a:off x="4903677" y="110608"/>
            <a:ext cx="7198637" cy="57618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4EFEF1B6-BE90-A29C-F625-91DB9061E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1" t="24328" r="3568" b="6860"/>
          <a:stretch>
            <a:fillRect/>
          </a:stretch>
        </p:blipFill>
        <p:spPr bwMode="auto">
          <a:xfrm>
            <a:off x="10440210" y="4358640"/>
            <a:ext cx="1662104" cy="23887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0BE5CE3-F9A9-FFAE-733A-C3789D941717}"/>
              </a:ext>
            </a:extLst>
          </p:cNvPr>
          <p:cNvCxnSpPr>
            <a:cxnSpLocks/>
          </p:cNvCxnSpPr>
          <p:nvPr/>
        </p:nvCxnSpPr>
        <p:spPr>
          <a:xfrm>
            <a:off x="8440281" y="4733794"/>
            <a:ext cx="372363" cy="38176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B281584-043C-09AA-1D64-9C49FD533B58}"/>
              </a:ext>
            </a:extLst>
          </p:cNvPr>
          <p:cNvCxnSpPr>
            <a:cxnSpLocks/>
          </p:cNvCxnSpPr>
          <p:nvPr/>
        </p:nvCxnSpPr>
        <p:spPr>
          <a:xfrm>
            <a:off x="9723120" y="2599014"/>
            <a:ext cx="542220" cy="821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FD6951AF-B644-109A-0081-EC6E0D030AB8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094D690-7F88-41B8-65FB-D39EC5AD3DF2}"/>
              </a:ext>
            </a:extLst>
          </p:cNvPr>
          <p:cNvSpPr/>
          <p:nvPr/>
        </p:nvSpPr>
        <p:spPr>
          <a:xfrm>
            <a:off x="10265340" y="25990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D104BD9-F003-F9FF-8A5C-890C8AB4D0E6}"/>
              </a:ext>
            </a:extLst>
          </p:cNvPr>
          <p:cNvSpPr/>
          <p:nvPr/>
        </p:nvSpPr>
        <p:spPr>
          <a:xfrm>
            <a:off x="8590097" y="410560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31CB543-EF09-8605-0309-2CB73FA98BCB}"/>
              </a:ext>
            </a:extLst>
          </p:cNvPr>
          <p:cNvSpPr/>
          <p:nvPr/>
        </p:nvSpPr>
        <p:spPr>
          <a:xfrm>
            <a:off x="9408888" y="467768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B420D70-775C-62D1-0202-3F2921E253E4}"/>
              </a:ext>
            </a:extLst>
          </p:cNvPr>
          <p:cNvSpPr/>
          <p:nvPr/>
        </p:nvSpPr>
        <p:spPr>
          <a:xfrm>
            <a:off x="9632225" y="267350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F9C834B-08F7-2D0E-E20E-97BF9C9EDA3D}"/>
              </a:ext>
            </a:extLst>
          </p:cNvPr>
          <p:cNvSpPr/>
          <p:nvPr/>
        </p:nvSpPr>
        <p:spPr>
          <a:xfrm>
            <a:off x="3911172" y="259824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859276B-18E7-3CCF-0590-333D271B6296}"/>
              </a:ext>
            </a:extLst>
          </p:cNvPr>
          <p:cNvSpPr/>
          <p:nvPr/>
        </p:nvSpPr>
        <p:spPr>
          <a:xfrm>
            <a:off x="3625911" y="2599014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F450F55-9332-5687-4B40-0A89D0C31E9A}"/>
              </a:ext>
            </a:extLst>
          </p:cNvPr>
          <p:cNvSpPr/>
          <p:nvPr/>
        </p:nvSpPr>
        <p:spPr>
          <a:xfrm>
            <a:off x="4401656" y="2345202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66C8FF4-79D3-9208-3D53-AD1E23A0D011}"/>
              </a:ext>
            </a:extLst>
          </p:cNvPr>
          <p:cNvSpPr/>
          <p:nvPr/>
        </p:nvSpPr>
        <p:spPr>
          <a:xfrm>
            <a:off x="7486623" y="38658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67F2ABB-C4A3-11D5-CB08-9AF2DD662A89}"/>
              </a:ext>
            </a:extLst>
          </p:cNvPr>
          <p:cNvSpPr/>
          <p:nvPr/>
        </p:nvSpPr>
        <p:spPr>
          <a:xfrm>
            <a:off x="5982014" y="253169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4B16ED6-4F6D-86E1-B5F7-BE2603737E70}"/>
              </a:ext>
            </a:extLst>
          </p:cNvPr>
          <p:cNvSpPr/>
          <p:nvPr/>
        </p:nvSpPr>
        <p:spPr>
          <a:xfrm>
            <a:off x="9327425" y="11060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13A7DCD-23C1-BE26-1990-C985FF1944FD}"/>
              </a:ext>
            </a:extLst>
          </p:cNvPr>
          <p:cNvSpPr/>
          <p:nvPr/>
        </p:nvSpPr>
        <p:spPr>
          <a:xfrm>
            <a:off x="8249717" y="4480755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306106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7D54C-80D2-79D5-588F-C41B88188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8DA0DD08-F30E-4033-F0C2-02905EC79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155" r="31244" b="3251"/>
          <a:stretch>
            <a:fillRect/>
          </a:stretch>
        </p:blipFill>
        <p:spPr bwMode="auto">
          <a:xfrm>
            <a:off x="4903677" y="110608"/>
            <a:ext cx="7198637" cy="57618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8F5092-421A-D34D-2496-37ED000524F5}"/>
              </a:ext>
            </a:extLst>
          </p:cNvPr>
          <p:cNvSpPr/>
          <p:nvPr/>
        </p:nvSpPr>
        <p:spPr>
          <a:xfrm>
            <a:off x="72361" y="96860"/>
            <a:ext cx="5140964" cy="67095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1879-1881 : A Kaboul, révolte afghane contre les Britanniques dirigée par Ayub, frère de </a:t>
            </a:r>
            <a:r>
              <a:rPr lang="fr-FR" sz="1500" b="1" dirty="0" err="1"/>
              <a:t>Yakub</a:t>
            </a:r>
            <a:r>
              <a:rPr lang="fr-FR" sz="1500" b="1" dirty="0"/>
              <a:t> qui abdique ; …</a:t>
            </a:r>
          </a:p>
          <a:p>
            <a:endParaRPr lang="fr-FR" sz="1600" dirty="0"/>
          </a:p>
          <a:p>
            <a:r>
              <a:rPr lang="fr-FR" sz="1600" dirty="0"/>
              <a:t>*1879-81 : 2</a:t>
            </a:r>
            <a:r>
              <a:rPr lang="fr-FR" sz="1600" baseline="30000" dirty="0"/>
              <a:t>nde</a:t>
            </a:r>
            <a:r>
              <a:rPr lang="fr-FR" sz="1600" dirty="0"/>
              <a:t> phase…</a:t>
            </a:r>
          </a:p>
          <a:p>
            <a:endParaRPr lang="fr-FR" sz="1600" dirty="0"/>
          </a:p>
          <a:p>
            <a:r>
              <a:rPr lang="fr-FR" sz="1600" dirty="0"/>
              <a:t>*Sept. 1879 : 1</a:t>
            </a:r>
            <a:r>
              <a:rPr lang="fr-FR" sz="1600" baseline="30000" dirty="0"/>
              <a:t>er</a:t>
            </a:r>
            <a:r>
              <a:rPr lang="fr-FR" sz="1600" dirty="0"/>
              <a:t> incident : A Kaboul…</a:t>
            </a:r>
          </a:p>
          <a:p>
            <a:r>
              <a:rPr lang="fr-FR" sz="1600" dirty="0"/>
              <a:t>L’armée d’</a:t>
            </a:r>
            <a:r>
              <a:rPr lang="fr-FR" sz="1600" u="sng" dirty="0"/>
              <a:t>Ayub</a:t>
            </a:r>
            <a:r>
              <a:rPr lang="fr-FR" sz="1600" dirty="0"/>
              <a:t> frère de </a:t>
            </a:r>
            <a:r>
              <a:rPr lang="fr-FR" sz="1600" u="sng" dirty="0" err="1"/>
              <a:t>Yakub</a:t>
            </a:r>
            <a:r>
              <a:rPr lang="fr-FR" sz="1600" dirty="0"/>
              <a:t>, venue de Hérat, réclame</a:t>
            </a:r>
          </a:p>
          <a:p>
            <a:r>
              <a:rPr lang="fr-FR" sz="1600" dirty="0"/>
              <a:t>Des subsides à </a:t>
            </a:r>
            <a:r>
              <a:rPr lang="fr-FR" sz="1600" dirty="0" err="1"/>
              <a:t>Yakub</a:t>
            </a:r>
            <a:r>
              <a:rPr lang="fr-FR" sz="1600" dirty="0"/>
              <a:t>, puis à l’envoyé GB </a:t>
            </a:r>
            <a:r>
              <a:rPr lang="fr-FR" sz="1600" u="sng" dirty="0" err="1"/>
              <a:t>Cavagnari</a:t>
            </a:r>
            <a:endParaRPr lang="fr-FR" sz="1600" u="sng" dirty="0"/>
          </a:p>
          <a:p>
            <a:endParaRPr lang="fr-FR" sz="1600" dirty="0"/>
          </a:p>
          <a:p>
            <a:r>
              <a:rPr lang="fr-FR" sz="1600" dirty="0"/>
              <a:t>*Devant leur double-refus, l’armée d’Ayub se révolte</a:t>
            </a:r>
          </a:p>
          <a:p>
            <a:r>
              <a:rPr lang="fr-FR" sz="1600" dirty="0"/>
              <a:t>Et comme en 1842, la représentation britannique</a:t>
            </a:r>
          </a:p>
          <a:p>
            <a:r>
              <a:rPr lang="fr-FR" sz="1600" dirty="0"/>
              <a:t>Dont </a:t>
            </a:r>
            <a:r>
              <a:rPr lang="fr-FR" sz="1600" dirty="0" err="1"/>
              <a:t>Cavagnari</a:t>
            </a:r>
            <a:r>
              <a:rPr lang="fr-FR" sz="1600" dirty="0"/>
              <a:t>, est massacrée</a:t>
            </a:r>
          </a:p>
          <a:p>
            <a:endParaRPr lang="fr-FR" sz="1600" dirty="0"/>
          </a:p>
          <a:p>
            <a:r>
              <a:rPr lang="fr-FR" sz="1600" dirty="0"/>
              <a:t>*Oct. 1879 : Les troupes britanniques de </a:t>
            </a:r>
            <a:r>
              <a:rPr lang="fr-FR" sz="1600" u="sng" dirty="0"/>
              <a:t>Frederick Roberts </a:t>
            </a:r>
            <a:r>
              <a:rPr lang="fr-FR" sz="1600" dirty="0"/>
              <a:t>Reprennent Kaboul ; </a:t>
            </a:r>
            <a:r>
              <a:rPr lang="fr-FR" sz="1500" dirty="0" err="1"/>
              <a:t>Yakub</a:t>
            </a:r>
            <a:r>
              <a:rPr lang="fr-FR" sz="1500" dirty="0"/>
              <a:t> abdique et est exilé en Inde (1923)</a:t>
            </a:r>
          </a:p>
          <a:p>
            <a:r>
              <a:rPr lang="fr-FR" sz="1600" dirty="0"/>
              <a:t>*Mais pour les GB, la situation est devenue intenable…</a:t>
            </a:r>
          </a:p>
          <a:p>
            <a:endParaRPr lang="fr-FR" sz="1600" dirty="0"/>
          </a:p>
          <a:p>
            <a:r>
              <a:rPr lang="fr-FR" sz="1600" dirty="0"/>
              <a:t>*Tant que les Britanniques sont en Afghanistan, un Afghanistan sans souverain, tout espoir de restaurer la paix est vain ; Les Britanniques envisagent</a:t>
            </a:r>
          </a:p>
          <a:p>
            <a:r>
              <a:rPr lang="fr-FR" sz="1600" dirty="0"/>
              <a:t>D’installer Ayub sur le trône ; Ou bien une partition…</a:t>
            </a:r>
          </a:p>
          <a:p>
            <a:endParaRPr lang="fr-FR" sz="1600" dirty="0"/>
          </a:p>
          <a:p>
            <a:r>
              <a:rPr lang="fr-FR" sz="1600" dirty="0"/>
              <a:t>a) Hérat à la Perse ; Où règne Ayub…</a:t>
            </a:r>
          </a:p>
          <a:p>
            <a:r>
              <a:rPr lang="fr-FR" sz="1600" dirty="0"/>
              <a:t>b) Création de deux émirats : Kandahar et Kaboul</a:t>
            </a:r>
          </a:p>
          <a:p>
            <a:r>
              <a:rPr lang="fr-FR" sz="1600" dirty="0"/>
              <a:t>Mais qui sur ces deux trônes ?</a:t>
            </a:r>
          </a:p>
          <a:p>
            <a:endParaRPr lang="fr-FR" sz="1600" dirty="0"/>
          </a:p>
          <a:p>
            <a:r>
              <a:rPr lang="fr-FR" sz="1600" dirty="0"/>
              <a:t>*La réponse viendra d’Abdul Rahman…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0118AE5-0D67-1476-F53D-25368F748F20}"/>
              </a:ext>
            </a:extLst>
          </p:cNvPr>
          <p:cNvSpPr/>
          <p:nvPr/>
        </p:nvSpPr>
        <p:spPr>
          <a:xfrm>
            <a:off x="7486623" y="386583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96C1A1B-BF0D-9211-0CBB-97955D4EAEF4}"/>
              </a:ext>
            </a:extLst>
          </p:cNvPr>
          <p:cNvCxnSpPr>
            <a:cxnSpLocks/>
          </p:cNvCxnSpPr>
          <p:nvPr/>
        </p:nvCxnSpPr>
        <p:spPr>
          <a:xfrm>
            <a:off x="8440281" y="4733794"/>
            <a:ext cx="372363" cy="38176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62B2394B-68BA-E96F-54F1-4167BD13502B}"/>
              </a:ext>
            </a:extLst>
          </p:cNvPr>
          <p:cNvSpPr/>
          <p:nvPr/>
        </p:nvSpPr>
        <p:spPr>
          <a:xfrm>
            <a:off x="8590097" y="41056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6B8F608-3409-CB37-F175-1CFED8068D39}"/>
              </a:ext>
            </a:extLst>
          </p:cNvPr>
          <p:cNvSpPr/>
          <p:nvPr/>
        </p:nvSpPr>
        <p:spPr>
          <a:xfrm>
            <a:off x="9408888" y="467768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F7F2447-9072-37F6-E248-8DC44AA29247}"/>
              </a:ext>
            </a:extLst>
          </p:cNvPr>
          <p:cNvCxnSpPr>
            <a:cxnSpLocks/>
          </p:cNvCxnSpPr>
          <p:nvPr/>
        </p:nvCxnSpPr>
        <p:spPr>
          <a:xfrm flipV="1">
            <a:off x="6267275" y="2487385"/>
            <a:ext cx="2774889" cy="17082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8753D279-4166-0DA9-2B25-434874D85844}"/>
              </a:ext>
            </a:extLst>
          </p:cNvPr>
          <p:cNvSpPr/>
          <p:nvPr/>
        </p:nvSpPr>
        <p:spPr>
          <a:xfrm>
            <a:off x="5982014" y="2531694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05E8A4D-0CA9-7AA9-5CBE-5BFE4C0519B8}"/>
              </a:ext>
            </a:extLst>
          </p:cNvPr>
          <p:cNvSpPr/>
          <p:nvPr/>
        </p:nvSpPr>
        <p:spPr>
          <a:xfrm>
            <a:off x="8249717" y="4480755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7328B61-83A2-C8FC-60DC-46B1B430CC9A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6A08CA0-C6B0-98C1-AFA0-4A64FF6C7A7B}"/>
              </a:ext>
            </a:extLst>
          </p:cNvPr>
          <p:cNvCxnSpPr>
            <a:cxnSpLocks/>
          </p:cNvCxnSpPr>
          <p:nvPr/>
        </p:nvCxnSpPr>
        <p:spPr>
          <a:xfrm>
            <a:off x="9723120" y="2599014"/>
            <a:ext cx="542220" cy="821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51B5295B-FF1A-86AE-1284-A572C14F535C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A9A17B1-7FDB-3A85-1041-2A09020EAF7A}"/>
              </a:ext>
            </a:extLst>
          </p:cNvPr>
          <p:cNvSpPr/>
          <p:nvPr/>
        </p:nvSpPr>
        <p:spPr>
          <a:xfrm>
            <a:off x="10265340" y="25990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49BA7B7-9DA1-BD71-464E-59D451AC8E8A}"/>
              </a:ext>
            </a:extLst>
          </p:cNvPr>
          <p:cNvCxnSpPr>
            <a:cxnSpLocks/>
            <a:endCxn id="16" idx="5"/>
          </p:cNvCxnSpPr>
          <p:nvPr/>
        </p:nvCxnSpPr>
        <p:spPr>
          <a:xfrm flipH="1" flipV="1">
            <a:off x="9285649" y="2576847"/>
            <a:ext cx="884511" cy="3496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2528A9EE-BF71-06CA-EE6A-B78DDCA08566}"/>
              </a:ext>
            </a:extLst>
          </p:cNvPr>
          <p:cNvSpPr/>
          <p:nvPr/>
        </p:nvSpPr>
        <p:spPr>
          <a:xfrm>
            <a:off x="9632225" y="26735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589102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F6FA6-200B-DF60-E06A-DE08065CD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8B4BC6-C11A-FC2D-4C31-61106D30848C}"/>
              </a:ext>
            </a:extLst>
          </p:cNvPr>
          <p:cNvSpPr/>
          <p:nvPr/>
        </p:nvSpPr>
        <p:spPr>
          <a:xfrm>
            <a:off x="89688" y="110193"/>
            <a:ext cx="5792704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*1843 : L’Afghanistan ; Deux rappels…</a:t>
            </a:r>
          </a:p>
          <a:p>
            <a:endParaRPr lang="fr-FR" sz="1600" dirty="0"/>
          </a:p>
          <a:p>
            <a:r>
              <a:rPr lang="fr-FR" sz="1600" dirty="0"/>
              <a:t>a) 1843 : A Kaboul…</a:t>
            </a:r>
          </a:p>
          <a:p>
            <a:r>
              <a:rPr lang="fr-FR" sz="1600" dirty="0"/>
              <a:t>Après la catastrophique 1</a:t>
            </a:r>
            <a:r>
              <a:rPr lang="fr-FR" sz="1600" baseline="30000" dirty="0"/>
              <a:t>ère</a:t>
            </a:r>
            <a:r>
              <a:rPr lang="fr-FR" sz="1600" dirty="0"/>
              <a:t> guerre </a:t>
            </a:r>
            <a:r>
              <a:rPr lang="fr-FR" sz="1600" dirty="0" err="1"/>
              <a:t>anglo</a:t>
            </a:r>
            <a:r>
              <a:rPr lang="fr-FR" sz="1600" dirty="0"/>
              <a:t>-afghane</a:t>
            </a:r>
          </a:p>
          <a:p>
            <a:r>
              <a:rPr lang="fr-FR" sz="1600" dirty="0"/>
              <a:t>L’émir </a:t>
            </a:r>
            <a:r>
              <a:rPr lang="fr-FR" sz="1600" u="sng" dirty="0" err="1"/>
              <a:t>Dost</a:t>
            </a:r>
            <a:r>
              <a:rPr lang="fr-FR" sz="1600" u="sng" dirty="0"/>
              <a:t> Muhammad</a:t>
            </a:r>
            <a:r>
              <a:rPr lang="fr-FR" sz="1600" dirty="0"/>
              <a:t> retrouve son trône</a:t>
            </a:r>
          </a:p>
          <a:p>
            <a:r>
              <a:rPr lang="fr-FR" sz="1600" dirty="0"/>
              <a:t>*Et dans le même temps…</a:t>
            </a:r>
          </a:p>
          <a:p>
            <a:endParaRPr lang="fr-FR" sz="1600" dirty="0"/>
          </a:p>
          <a:p>
            <a:r>
              <a:rPr lang="fr-FR" sz="1600" dirty="0"/>
              <a:t>b) 1839-52 : A l’est de l’Afghanistan, les Britanniques…</a:t>
            </a:r>
          </a:p>
          <a:p>
            <a:r>
              <a:rPr lang="fr-FR" sz="1600" dirty="0"/>
              <a:t>Terminent la conquête du sous-continent indien</a:t>
            </a:r>
          </a:p>
          <a:p>
            <a:r>
              <a:rPr lang="fr-FR" sz="1600" dirty="0"/>
              <a:t>*A l’ouest de Delhi, toute la plaine de l’Indus</a:t>
            </a:r>
          </a:p>
          <a:p>
            <a:r>
              <a:rPr lang="fr-FR" sz="1600" dirty="0"/>
              <a:t>*A l’est de Calcutta, la Birmanie</a:t>
            </a:r>
          </a:p>
          <a:p>
            <a:r>
              <a:rPr lang="fr-FR" sz="1600" dirty="0"/>
              <a:t>*1852 : Expansion presque maximale des Indes britanniques</a:t>
            </a:r>
          </a:p>
          <a:p>
            <a:endParaRPr lang="fr-FR" sz="800" dirty="0"/>
          </a:p>
          <a:p>
            <a:r>
              <a:rPr lang="fr-FR" sz="1600" dirty="0"/>
              <a:t>*Mais revenons à Kaboul…</a:t>
            </a:r>
          </a:p>
        </p:txBody>
      </p:sp>
      <p:pic>
        <p:nvPicPr>
          <p:cNvPr id="9" name="Picture 2" descr="Inde : histoire - LAROUSSE">
            <a:extLst>
              <a:ext uri="{FF2B5EF4-FFF2-40B4-BE49-F238E27FC236}">
                <a16:creationId xmlns:a16="http://schemas.microsoft.com/office/drawing/2014/main" id="{89829916-3CBA-8618-7AB5-C01528FEE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920" y="110609"/>
            <a:ext cx="6146061" cy="66758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734B3CC5-A7E1-1815-6B2D-7571BAC30296}"/>
              </a:ext>
            </a:extLst>
          </p:cNvPr>
          <p:cNvSpPr/>
          <p:nvPr/>
        </p:nvSpPr>
        <p:spPr>
          <a:xfrm>
            <a:off x="10190480" y="1762130"/>
            <a:ext cx="185222" cy="1784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D03528F-6E7A-BD06-43DA-299A319721DF}"/>
              </a:ext>
            </a:extLst>
          </p:cNvPr>
          <p:cNvSpPr/>
          <p:nvPr/>
        </p:nvSpPr>
        <p:spPr>
          <a:xfrm>
            <a:off x="10618836" y="1120002"/>
            <a:ext cx="275558" cy="253729"/>
          </a:xfrm>
          <a:prstGeom prst="ellipse">
            <a:avLst/>
          </a:prstGeom>
          <a:solidFill>
            <a:srgbClr val="C1E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D0F8DB6-413B-2255-D47D-7AC2131FC062}"/>
              </a:ext>
            </a:extLst>
          </p:cNvPr>
          <p:cNvSpPr/>
          <p:nvPr/>
        </p:nvSpPr>
        <p:spPr>
          <a:xfrm>
            <a:off x="11390996" y="250158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3C33970-7B64-F95D-59D0-47E4AA10B09F}"/>
              </a:ext>
            </a:extLst>
          </p:cNvPr>
          <p:cNvSpPr/>
          <p:nvPr/>
        </p:nvSpPr>
        <p:spPr>
          <a:xfrm>
            <a:off x="7373115" y="500604"/>
            <a:ext cx="275558" cy="25372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D8518E4-A383-E51E-E121-096972BC694A}"/>
              </a:ext>
            </a:extLst>
          </p:cNvPr>
          <p:cNvSpPr/>
          <p:nvPr/>
        </p:nvSpPr>
        <p:spPr>
          <a:xfrm>
            <a:off x="6787278" y="754333"/>
            <a:ext cx="275558" cy="25372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6DC50C6-7B1B-477F-F2D4-185BF76209B9}"/>
              </a:ext>
            </a:extLst>
          </p:cNvPr>
          <p:cNvSpPr/>
          <p:nvPr/>
        </p:nvSpPr>
        <p:spPr>
          <a:xfrm>
            <a:off x="6934825" y="987833"/>
            <a:ext cx="128010" cy="1524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2E0D95F-F2ED-38C6-BE56-82C0A55797EE}"/>
              </a:ext>
            </a:extLst>
          </p:cNvPr>
          <p:cNvSpPr/>
          <p:nvPr/>
        </p:nvSpPr>
        <p:spPr>
          <a:xfrm>
            <a:off x="7647825" y="627468"/>
            <a:ext cx="128010" cy="1524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2BE9840-50BF-B042-362B-AE490141135F}"/>
              </a:ext>
            </a:extLst>
          </p:cNvPr>
          <p:cNvSpPr/>
          <p:nvPr/>
        </p:nvSpPr>
        <p:spPr>
          <a:xfrm rot="6098940">
            <a:off x="6967332" y="1627358"/>
            <a:ext cx="809359" cy="62253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D077037-B5AC-7F65-612D-365D53F4E2ED}"/>
              </a:ext>
            </a:extLst>
          </p:cNvPr>
          <p:cNvSpPr/>
          <p:nvPr/>
        </p:nvSpPr>
        <p:spPr>
          <a:xfrm rot="9277033">
            <a:off x="6342977" y="1385569"/>
            <a:ext cx="1176937" cy="5706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3C5A310-4AB8-8633-2FB0-76D759496393}"/>
              </a:ext>
            </a:extLst>
          </p:cNvPr>
          <p:cNvSpPr/>
          <p:nvPr/>
        </p:nvSpPr>
        <p:spPr>
          <a:xfrm>
            <a:off x="6925057" y="1120003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66CC5C4-BCF7-6776-9B6B-DC2EAB8581EE}"/>
              </a:ext>
            </a:extLst>
          </p:cNvPr>
          <p:cNvSpPr/>
          <p:nvPr/>
        </p:nvSpPr>
        <p:spPr>
          <a:xfrm rot="2798576">
            <a:off x="7687865" y="600493"/>
            <a:ext cx="466639" cy="112983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02B3EA8-BF1C-264A-D81D-160FD4067636}"/>
              </a:ext>
            </a:extLst>
          </p:cNvPr>
          <p:cNvSpPr/>
          <p:nvPr/>
        </p:nvSpPr>
        <p:spPr>
          <a:xfrm>
            <a:off x="7062836" y="132092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66DEBA8-D3A4-EDAA-4A92-29FE008B25B1}"/>
              </a:ext>
            </a:extLst>
          </p:cNvPr>
          <p:cNvSpPr/>
          <p:nvPr/>
        </p:nvSpPr>
        <p:spPr>
          <a:xfrm>
            <a:off x="6920205" y="1940559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4553166C-A719-AF67-AB3C-176B246DC3F6}"/>
              </a:ext>
            </a:extLst>
          </p:cNvPr>
          <p:cNvCxnSpPr>
            <a:cxnSpLocks/>
          </p:cNvCxnSpPr>
          <p:nvPr/>
        </p:nvCxnSpPr>
        <p:spPr>
          <a:xfrm flipH="1">
            <a:off x="7338394" y="1705243"/>
            <a:ext cx="1333823" cy="2729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EE5678BB-C456-D380-D0B0-79FA871427E7}"/>
              </a:ext>
            </a:extLst>
          </p:cNvPr>
          <p:cNvSpPr/>
          <p:nvPr/>
        </p:nvSpPr>
        <p:spPr>
          <a:xfrm rot="3405311">
            <a:off x="8171979" y="235183"/>
            <a:ext cx="834957" cy="86560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F6A7F43-0F6E-17DC-62CE-94931D968E85}"/>
              </a:ext>
            </a:extLst>
          </p:cNvPr>
          <p:cNvSpPr/>
          <p:nvPr/>
        </p:nvSpPr>
        <p:spPr>
          <a:xfrm>
            <a:off x="8096331" y="993137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C2E1D2A-7791-DA58-E08C-778353D65D75}"/>
              </a:ext>
            </a:extLst>
          </p:cNvPr>
          <p:cNvSpPr/>
          <p:nvPr/>
        </p:nvSpPr>
        <p:spPr>
          <a:xfrm>
            <a:off x="7062836" y="1851344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7E8C045B-10CF-A1F4-E9B0-310208B9CB1A}"/>
              </a:ext>
            </a:extLst>
          </p:cNvPr>
          <p:cNvSpPr/>
          <p:nvPr/>
        </p:nvSpPr>
        <p:spPr>
          <a:xfrm>
            <a:off x="8444754" y="535893"/>
            <a:ext cx="275558" cy="25372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1B3EEAB-6341-DB01-9FF7-F2165E830439}"/>
              </a:ext>
            </a:extLst>
          </p:cNvPr>
          <p:cNvSpPr/>
          <p:nvPr/>
        </p:nvSpPr>
        <p:spPr>
          <a:xfrm>
            <a:off x="7749397" y="67301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B178F3C9-75BD-E132-8DE3-3412EEFDCFDC}"/>
              </a:ext>
            </a:extLst>
          </p:cNvPr>
          <p:cNvCxnSpPr>
            <a:cxnSpLocks/>
            <a:endCxn id="34" idx="6"/>
          </p:cNvCxnSpPr>
          <p:nvPr/>
        </p:nvCxnSpPr>
        <p:spPr>
          <a:xfrm flipH="1" flipV="1">
            <a:off x="7338394" y="1447789"/>
            <a:ext cx="1205936" cy="2672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A3A427E0-32DB-82CD-5D30-CCBD094B0E2F}"/>
              </a:ext>
            </a:extLst>
          </p:cNvPr>
          <p:cNvCxnSpPr>
            <a:cxnSpLocks/>
            <a:endCxn id="38" idx="5"/>
          </p:cNvCxnSpPr>
          <p:nvPr/>
        </p:nvCxnSpPr>
        <p:spPr>
          <a:xfrm flipH="1" flipV="1">
            <a:off x="8331534" y="1209708"/>
            <a:ext cx="307623" cy="4204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42FD114D-1F79-21F2-E06E-A1625FC7EE91}"/>
              </a:ext>
            </a:extLst>
          </p:cNvPr>
          <p:cNvCxnSpPr>
            <a:cxnSpLocks/>
            <a:endCxn id="41" idx="4"/>
          </p:cNvCxnSpPr>
          <p:nvPr/>
        </p:nvCxnSpPr>
        <p:spPr>
          <a:xfrm flipH="1" flipV="1">
            <a:off x="8582533" y="789622"/>
            <a:ext cx="89684" cy="8405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29D54CA2-C2D2-0D7F-476F-108A5F0365A3}"/>
              </a:ext>
            </a:extLst>
          </p:cNvPr>
          <p:cNvCxnSpPr>
            <a:cxnSpLocks/>
            <a:endCxn id="10" idx="4"/>
          </p:cNvCxnSpPr>
          <p:nvPr/>
        </p:nvCxnSpPr>
        <p:spPr>
          <a:xfrm flipV="1">
            <a:off x="10237923" y="1940559"/>
            <a:ext cx="45168" cy="6878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AA253E5C-C443-CD76-7D00-74A911711FA4}"/>
              </a:ext>
            </a:extLst>
          </p:cNvPr>
          <p:cNvSpPr/>
          <p:nvPr/>
        </p:nvSpPr>
        <p:spPr>
          <a:xfrm>
            <a:off x="10100144" y="2628448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81D362CD-4CD9-31EC-7CF4-5A146CFACA82}"/>
              </a:ext>
            </a:extLst>
          </p:cNvPr>
          <p:cNvSpPr/>
          <p:nvPr/>
        </p:nvSpPr>
        <p:spPr>
          <a:xfrm>
            <a:off x="11413658" y="3458047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BFCE134F-CA82-A5C0-2D16-8D337039FAA6}"/>
              </a:ext>
            </a:extLst>
          </p:cNvPr>
          <p:cNvSpPr/>
          <p:nvPr/>
        </p:nvSpPr>
        <p:spPr>
          <a:xfrm>
            <a:off x="8544330" y="1588189"/>
            <a:ext cx="275558" cy="25372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26A0978-1768-2422-B964-A233F82DC74C}"/>
              </a:ext>
            </a:extLst>
          </p:cNvPr>
          <p:cNvSpPr/>
          <p:nvPr/>
        </p:nvSpPr>
        <p:spPr>
          <a:xfrm>
            <a:off x="10453892" y="940620"/>
            <a:ext cx="605445" cy="199613"/>
          </a:xfrm>
          <a:prstGeom prst="rect">
            <a:avLst/>
          </a:prstGeom>
          <a:solidFill>
            <a:srgbClr val="C1E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1751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44810818-CB7A-7E19-C633-18384038B58A}"/>
              </a:ext>
            </a:extLst>
          </p:cNvPr>
          <p:cNvSpPr/>
          <p:nvPr/>
        </p:nvSpPr>
        <p:spPr>
          <a:xfrm rot="21344544">
            <a:off x="11088287" y="1665538"/>
            <a:ext cx="1021789" cy="15050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340516A1-C1B1-3BFE-B901-FF81D28FFB61}"/>
              </a:ext>
            </a:extLst>
          </p:cNvPr>
          <p:cNvCxnSpPr>
            <a:cxnSpLocks/>
          </p:cNvCxnSpPr>
          <p:nvPr/>
        </p:nvCxnSpPr>
        <p:spPr>
          <a:xfrm flipV="1">
            <a:off x="11528775" y="2755313"/>
            <a:ext cx="0" cy="6736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286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CE7A5-308C-5D73-D189-9AED7C4E3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462F03-812C-0B7E-9D13-CA73AC451D93}"/>
              </a:ext>
            </a:extLst>
          </p:cNvPr>
          <p:cNvSpPr/>
          <p:nvPr/>
        </p:nvSpPr>
        <p:spPr>
          <a:xfrm>
            <a:off x="66120" y="91546"/>
            <a:ext cx="4741802" cy="57554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1879-1881 : … Soutenu par les Britanniques, Abdur Rahman s’empare du trône et vainc son cousin Ayub</a:t>
            </a:r>
          </a:p>
          <a:p>
            <a:endParaRPr lang="fr-FR" sz="1600" dirty="0"/>
          </a:p>
          <a:p>
            <a:r>
              <a:rPr lang="fr-FR" sz="1600" dirty="0"/>
              <a:t>*Depuis 1868 ; NB : 22 ans chez les Russes…</a:t>
            </a:r>
          </a:p>
          <a:p>
            <a:r>
              <a:rPr lang="fr-FR" sz="1600" dirty="0"/>
              <a:t>Le prétendant </a:t>
            </a:r>
            <a:r>
              <a:rPr lang="fr-FR" sz="1600" u="sng" dirty="0"/>
              <a:t>Abdur Rahman</a:t>
            </a:r>
            <a:r>
              <a:rPr lang="fr-FR" sz="1600" dirty="0"/>
              <a:t>, cousin d’</a:t>
            </a:r>
            <a:r>
              <a:rPr lang="fr-FR" sz="1600" u="sng" dirty="0"/>
              <a:t>Ayub</a:t>
            </a:r>
          </a:p>
          <a:p>
            <a:r>
              <a:rPr lang="fr-FR" sz="1600" dirty="0"/>
              <a:t>Vit en exil à Samarcande occupée par les Russes</a:t>
            </a:r>
          </a:p>
          <a:p>
            <a:r>
              <a:rPr lang="fr-FR" sz="1600" dirty="0"/>
              <a:t>*1880 : </a:t>
            </a:r>
            <a:r>
              <a:rPr lang="fr-FR" sz="1600" u="sng" dirty="0"/>
              <a:t>Kaufmann</a:t>
            </a:r>
            <a:r>
              <a:rPr lang="fr-FR" sz="1600" dirty="0"/>
              <a:t> le pousse à tenter sa chance</a:t>
            </a:r>
          </a:p>
          <a:p>
            <a:endParaRPr lang="fr-FR" sz="1600" dirty="0"/>
          </a:p>
          <a:p>
            <a:r>
              <a:rPr lang="fr-FR" sz="1600" dirty="0"/>
              <a:t>*Fév. 1880 : Abdur Rahman franchit l’Hindou Kouch…</a:t>
            </a:r>
          </a:p>
          <a:p>
            <a:r>
              <a:rPr lang="fr-FR" sz="1600" dirty="0"/>
              <a:t>A Kaboul, les GB l’accueillent favorablement ; Et…</a:t>
            </a:r>
          </a:p>
          <a:p>
            <a:endParaRPr lang="fr-FR" sz="800" dirty="0"/>
          </a:p>
          <a:p>
            <a:r>
              <a:rPr lang="fr-FR" sz="1600" dirty="0"/>
              <a:t>*Juin 1880 : Abdur Rahman est proclamé émir</a:t>
            </a:r>
          </a:p>
          <a:p>
            <a:r>
              <a:rPr lang="fr-FR" sz="1600" dirty="0"/>
              <a:t>Il ratifie le traité de </a:t>
            </a:r>
            <a:r>
              <a:rPr lang="fr-FR" sz="1600" dirty="0" err="1"/>
              <a:t>Gandamak</a:t>
            </a:r>
            <a:r>
              <a:rPr lang="fr-FR" sz="1600" dirty="0"/>
              <a:t> ; Et il aligne sa politique extérieure sur celle de la GB ; En échange…</a:t>
            </a:r>
          </a:p>
          <a:p>
            <a:r>
              <a:rPr lang="fr-FR" sz="1600" dirty="0"/>
              <a:t>*Les Britanniques le soutiennent et lui promettent</a:t>
            </a:r>
          </a:p>
          <a:p>
            <a:r>
              <a:rPr lang="fr-FR" sz="1600" dirty="0"/>
              <a:t>De quitter le pays ; Ainsi…</a:t>
            </a:r>
          </a:p>
          <a:p>
            <a:endParaRPr lang="fr-FR" sz="800" dirty="0"/>
          </a:p>
          <a:p>
            <a:r>
              <a:rPr lang="fr-FR" sz="1600" dirty="0"/>
              <a:t>*</a:t>
            </a:r>
            <a:r>
              <a:rPr lang="fr-FR" sz="1600" u="sng" dirty="0"/>
              <a:t>Avec génie</a:t>
            </a:r>
            <a:r>
              <a:rPr lang="fr-FR" sz="1600" dirty="0"/>
              <a:t>, il va parvenir à la fois à trahir les Russes</a:t>
            </a:r>
          </a:p>
          <a:p>
            <a:r>
              <a:rPr lang="fr-FR" sz="1600" dirty="0"/>
              <a:t>A convaincre les Britanniques de miser sur lui</a:t>
            </a:r>
          </a:p>
          <a:p>
            <a:r>
              <a:rPr lang="fr-FR" sz="1600" dirty="0"/>
              <a:t>Tout en  imposant (!) le départ de ces </a:t>
            </a:r>
            <a:r>
              <a:rPr lang="fr-FR" sz="1600" i="1" dirty="0"/>
              <a:t>infidèles</a:t>
            </a:r>
          </a:p>
          <a:p>
            <a:r>
              <a:rPr lang="fr-FR" sz="1600" dirty="0"/>
              <a:t>Suscitant ainsi le respect des Afghans (!!)</a:t>
            </a:r>
          </a:p>
          <a:p>
            <a:endParaRPr lang="fr-FR" sz="1600" dirty="0"/>
          </a:p>
          <a:p>
            <a:r>
              <a:rPr lang="fr-FR" sz="1600" dirty="0"/>
              <a:t>*En attendant, à Hérat, Ayub, écarté du trône</a:t>
            </a:r>
          </a:p>
          <a:p>
            <a:r>
              <a:rPr lang="fr-FR" sz="1600" dirty="0"/>
              <a:t>Se révolte contre son cousin de Kaboul…</a:t>
            </a:r>
          </a:p>
        </p:txBody>
      </p:sp>
      <p:pic>
        <p:nvPicPr>
          <p:cNvPr id="2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1A6689E4-6A72-7E4A-4047-5A37CA409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155" r="31244" b="3251"/>
          <a:stretch>
            <a:fillRect/>
          </a:stretch>
        </p:blipFill>
        <p:spPr bwMode="auto">
          <a:xfrm>
            <a:off x="4903677" y="110608"/>
            <a:ext cx="7198637" cy="57618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300621C0-6B7C-645D-AE53-0BCAE13046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1" t="24328" r="3568" b="6860"/>
          <a:stretch>
            <a:fillRect/>
          </a:stretch>
        </p:blipFill>
        <p:spPr bwMode="auto">
          <a:xfrm>
            <a:off x="10435730" y="4373207"/>
            <a:ext cx="1662104" cy="23887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0EB84232-772D-4458-1B44-8FDA2FD49AFE}"/>
              </a:ext>
            </a:extLst>
          </p:cNvPr>
          <p:cNvSpPr/>
          <p:nvPr/>
        </p:nvSpPr>
        <p:spPr>
          <a:xfrm>
            <a:off x="5982014" y="2531694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5F7D416-4F3B-8CF7-A135-5B68871D3BE4}"/>
              </a:ext>
            </a:extLst>
          </p:cNvPr>
          <p:cNvSpPr/>
          <p:nvPr/>
        </p:nvSpPr>
        <p:spPr>
          <a:xfrm>
            <a:off x="7486623" y="386583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D91A4D9-32D7-0189-CF0D-EEC025F7A72A}"/>
              </a:ext>
            </a:extLst>
          </p:cNvPr>
          <p:cNvCxnSpPr>
            <a:cxnSpLocks/>
            <a:endCxn id="63" idx="0"/>
          </p:cNvCxnSpPr>
          <p:nvPr/>
        </p:nvCxnSpPr>
        <p:spPr>
          <a:xfrm flipH="1">
            <a:off x="9184795" y="363646"/>
            <a:ext cx="285261" cy="19972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ACE7BB3-8515-8795-FB73-2653420106C1}"/>
              </a:ext>
            </a:extLst>
          </p:cNvPr>
          <p:cNvSpPr/>
          <p:nvPr/>
        </p:nvSpPr>
        <p:spPr>
          <a:xfrm>
            <a:off x="6327713" y="3268694"/>
            <a:ext cx="4411262" cy="349326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EF8B43-5358-F673-817F-E83C920A981A}"/>
              </a:ext>
            </a:extLst>
          </p:cNvPr>
          <p:cNvSpPr/>
          <p:nvPr/>
        </p:nvSpPr>
        <p:spPr>
          <a:xfrm>
            <a:off x="7502775" y="5100525"/>
            <a:ext cx="981208" cy="5218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Ayub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1879-80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A9621D-812C-ACD9-9128-5D0EFD14BCCA}"/>
              </a:ext>
            </a:extLst>
          </p:cNvPr>
          <p:cNvSpPr/>
          <p:nvPr/>
        </p:nvSpPr>
        <p:spPr>
          <a:xfrm>
            <a:off x="7502775" y="4535150"/>
            <a:ext cx="981208" cy="390996"/>
          </a:xfrm>
          <a:prstGeom prst="rect">
            <a:avLst/>
          </a:prstGeom>
          <a:solidFill>
            <a:srgbClr val="B4C7E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Shir</a:t>
            </a:r>
            <a:r>
              <a:rPr lang="fr-FR" sz="1200" dirty="0">
                <a:solidFill>
                  <a:schemeClr val="tx1"/>
                </a:solidFill>
              </a:rPr>
              <a:t> Ali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1863-79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6035869-CEB0-201B-DB9A-E75EEB55ECF7}"/>
              </a:ext>
            </a:extLst>
          </p:cNvPr>
          <p:cNvCxnSpPr>
            <a:cxnSpLocks/>
            <a:stCxn id="17" idx="2"/>
            <a:endCxn id="15" idx="0"/>
          </p:cNvCxnSpPr>
          <p:nvPr/>
        </p:nvCxnSpPr>
        <p:spPr>
          <a:xfrm>
            <a:off x="7993379" y="4926146"/>
            <a:ext cx="0" cy="1743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5D4C038-ED81-0571-B043-93C7487E8403}"/>
              </a:ext>
            </a:extLst>
          </p:cNvPr>
          <p:cNvSpPr/>
          <p:nvPr/>
        </p:nvSpPr>
        <p:spPr>
          <a:xfrm>
            <a:off x="8579561" y="5108167"/>
            <a:ext cx="981208" cy="5218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Abdur Rahman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1880-1901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53DD98-C72D-1B9C-3F87-98610C362DFC}"/>
              </a:ext>
            </a:extLst>
          </p:cNvPr>
          <p:cNvSpPr/>
          <p:nvPr/>
        </p:nvSpPr>
        <p:spPr>
          <a:xfrm>
            <a:off x="6450626" y="5094592"/>
            <a:ext cx="981208" cy="390996"/>
          </a:xfrm>
          <a:prstGeom prst="rect">
            <a:avLst/>
          </a:prstGeom>
          <a:solidFill>
            <a:srgbClr val="B4C7E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Yakub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1879</a:t>
            </a:r>
          </a:p>
        </p:txBody>
      </p: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06692014-4AB4-2BFC-CE0B-627B9C00A945}"/>
              </a:ext>
            </a:extLst>
          </p:cNvPr>
          <p:cNvCxnSpPr>
            <a:cxnSpLocks/>
            <a:stCxn id="17" idx="2"/>
            <a:endCxn id="22" idx="0"/>
          </p:cNvCxnSpPr>
          <p:nvPr/>
        </p:nvCxnSpPr>
        <p:spPr>
          <a:xfrm rot="5400000">
            <a:off x="7383082" y="4484295"/>
            <a:ext cx="168446" cy="105214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6C5101D-EC91-9182-D8CE-3F5647B42AD5}"/>
              </a:ext>
            </a:extLst>
          </p:cNvPr>
          <p:cNvSpPr/>
          <p:nvPr/>
        </p:nvSpPr>
        <p:spPr>
          <a:xfrm>
            <a:off x="7502775" y="3836681"/>
            <a:ext cx="981208" cy="5752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Dost</a:t>
            </a:r>
            <a:r>
              <a:rPr lang="fr-FR" sz="1200" dirty="0">
                <a:solidFill>
                  <a:schemeClr val="tx1"/>
                </a:solidFill>
              </a:rPr>
              <a:t> Muhammad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1826-63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D65BE28-A7A9-0494-0767-0607CEE47C99}"/>
              </a:ext>
            </a:extLst>
          </p:cNvPr>
          <p:cNvCxnSpPr>
            <a:cxnSpLocks/>
            <a:stCxn id="24" idx="2"/>
            <a:endCxn id="17" idx="0"/>
          </p:cNvCxnSpPr>
          <p:nvPr/>
        </p:nvCxnSpPr>
        <p:spPr>
          <a:xfrm>
            <a:off x="7993379" y="4411969"/>
            <a:ext cx="0" cy="1231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A3294B92-310F-430C-9BED-4B0C9F013260}"/>
              </a:ext>
            </a:extLst>
          </p:cNvPr>
          <p:cNvSpPr/>
          <p:nvPr/>
        </p:nvSpPr>
        <p:spPr>
          <a:xfrm>
            <a:off x="6450626" y="4108352"/>
            <a:ext cx="950751" cy="7943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DURRANI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BARAKZAI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Afghanistan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1826-1973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8B2B445-E962-DCCF-0EC9-E372B2CC9B5F}"/>
              </a:ext>
            </a:extLst>
          </p:cNvPr>
          <p:cNvSpPr/>
          <p:nvPr/>
        </p:nvSpPr>
        <p:spPr>
          <a:xfrm>
            <a:off x="8579561" y="4548312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Mohammad Afzal Khan</a:t>
            </a:r>
          </a:p>
        </p:txBody>
      </p: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6271B5D7-B76B-75A6-0FAD-0A546FA06C77}"/>
              </a:ext>
            </a:extLst>
          </p:cNvPr>
          <p:cNvCxnSpPr>
            <a:cxnSpLocks/>
            <a:stCxn id="24" idx="2"/>
            <a:endCxn id="38" idx="0"/>
          </p:cNvCxnSpPr>
          <p:nvPr/>
        </p:nvCxnSpPr>
        <p:spPr>
          <a:xfrm rot="16200000" flipH="1">
            <a:off x="8463601" y="3941747"/>
            <a:ext cx="136343" cy="107678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6CC50F54-ADD1-67DE-F091-8D239ED57CAB}"/>
              </a:ext>
            </a:extLst>
          </p:cNvPr>
          <p:cNvCxnSpPr>
            <a:cxnSpLocks/>
          </p:cNvCxnSpPr>
          <p:nvPr/>
        </p:nvCxnSpPr>
        <p:spPr>
          <a:xfrm>
            <a:off x="9039173" y="4939308"/>
            <a:ext cx="0" cy="1688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0D22ABA-13D4-5F28-89FA-D99C123573D0}"/>
              </a:ext>
            </a:extLst>
          </p:cNvPr>
          <p:cNvSpPr/>
          <p:nvPr/>
        </p:nvSpPr>
        <p:spPr>
          <a:xfrm>
            <a:off x="7502775" y="3327757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Payinda</a:t>
            </a:r>
            <a:r>
              <a:rPr lang="fr-FR" sz="1200" dirty="0">
                <a:solidFill>
                  <a:schemeClr val="tx1"/>
                </a:solidFill>
              </a:rPr>
              <a:t> Khan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50595CC-C3FB-F3B3-EF30-C33FC9FDA593}"/>
              </a:ext>
            </a:extLst>
          </p:cNvPr>
          <p:cNvSpPr/>
          <p:nvPr/>
        </p:nvSpPr>
        <p:spPr>
          <a:xfrm>
            <a:off x="10016794" y="4525471"/>
            <a:ext cx="236380" cy="2051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45" name="Connecteur : en angle 44">
            <a:extLst>
              <a:ext uri="{FF2B5EF4-FFF2-40B4-BE49-F238E27FC236}">
                <a16:creationId xmlns:a16="http://schemas.microsoft.com/office/drawing/2014/main" id="{FAE82344-7B76-61A5-1E1E-79257900B185}"/>
              </a:ext>
            </a:extLst>
          </p:cNvPr>
          <p:cNvCxnSpPr>
            <a:cxnSpLocks/>
            <a:stCxn id="42" idx="2"/>
            <a:endCxn id="44" idx="0"/>
          </p:cNvCxnSpPr>
          <p:nvPr/>
        </p:nvCxnSpPr>
        <p:spPr>
          <a:xfrm rot="16200000" flipH="1">
            <a:off x="8660822" y="3051309"/>
            <a:ext cx="806718" cy="2141605"/>
          </a:xfrm>
          <a:prstGeom prst="bentConnector3">
            <a:avLst>
              <a:gd name="adj1" fmla="val 8439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82F43057-02C8-AF9A-44D5-921034224D71}"/>
              </a:ext>
            </a:extLst>
          </p:cNvPr>
          <p:cNvSpPr/>
          <p:nvPr/>
        </p:nvSpPr>
        <p:spPr>
          <a:xfrm>
            <a:off x="10016794" y="4836719"/>
            <a:ext cx="236380" cy="2051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13D6630-1D13-D78B-F2B8-E0B635192269}"/>
              </a:ext>
            </a:extLst>
          </p:cNvPr>
          <p:cNvSpPr/>
          <p:nvPr/>
        </p:nvSpPr>
        <p:spPr>
          <a:xfrm>
            <a:off x="10023981" y="5163899"/>
            <a:ext cx="236380" cy="2051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6C3459F5-C3EB-5F97-AE1B-F9B45D15F437}"/>
              </a:ext>
            </a:extLst>
          </p:cNvPr>
          <p:cNvCxnSpPr>
            <a:cxnSpLocks/>
            <a:stCxn id="44" idx="2"/>
            <a:endCxn id="46" idx="0"/>
          </p:cNvCxnSpPr>
          <p:nvPr/>
        </p:nvCxnSpPr>
        <p:spPr>
          <a:xfrm>
            <a:off x="10134984" y="4730648"/>
            <a:ext cx="0" cy="10607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01BB6E02-8C8A-366C-E738-6B171FB26501}"/>
              </a:ext>
            </a:extLst>
          </p:cNvPr>
          <p:cNvCxnSpPr>
            <a:cxnSpLocks/>
            <a:stCxn id="46" idx="2"/>
            <a:endCxn id="47" idx="0"/>
          </p:cNvCxnSpPr>
          <p:nvPr/>
        </p:nvCxnSpPr>
        <p:spPr>
          <a:xfrm>
            <a:off x="10134984" y="5041896"/>
            <a:ext cx="7187" cy="12200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F0DD6D89-15C9-21A4-A9FD-F6AA741C14AF}"/>
              </a:ext>
            </a:extLst>
          </p:cNvPr>
          <p:cNvSpPr/>
          <p:nvPr/>
        </p:nvSpPr>
        <p:spPr>
          <a:xfrm>
            <a:off x="9656347" y="5561729"/>
            <a:ext cx="981208" cy="5141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Mohammad Nadir Shah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1929-33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2B80291-6B0F-43FF-6D71-8B7AE1D49E7E}"/>
              </a:ext>
            </a:extLst>
          </p:cNvPr>
          <p:cNvSpPr/>
          <p:nvPr/>
        </p:nvSpPr>
        <p:spPr>
          <a:xfrm>
            <a:off x="8579561" y="5730808"/>
            <a:ext cx="981208" cy="4353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Habibullah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1901-19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DF5B1EC0-5970-9563-3307-08ABDE647F28}"/>
              </a:ext>
            </a:extLst>
          </p:cNvPr>
          <p:cNvCxnSpPr>
            <a:cxnSpLocks/>
            <a:stCxn id="21" idx="2"/>
            <a:endCxn id="51" idx="0"/>
          </p:cNvCxnSpPr>
          <p:nvPr/>
        </p:nvCxnSpPr>
        <p:spPr>
          <a:xfrm>
            <a:off x="9070165" y="5629985"/>
            <a:ext cx="0" cy="1008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8C18B240-F8DF-955E-C9B9-13F808723B1E}"/>
              </a:ext>
            </a:extLst>
          </p:cNvPr>
          <p:cNvSpPr/>
          <p:nvPr/>
        </p:nvSpPr>
        <p:spPr>
          <a:xfrm>
            <a:off x="8579561" y="6241881"/>
            <a:ext cx="981208" cy="4353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Amanullah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1919-29</a:t>
            </a: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B205494E-782D-D42C-446A-4DE8EAB999F1}"/>
              </a:ext>
            </a:extLst>
          </p:cNvPr>
          <p:cNvCxnSpPr>
            <a:cxnSpLocks/>
            <a:stCxn id="51" idx="2"/>
            <a:endCxn id="53" idx="0"/>
          </p:cNvCxnSpPr>
          <p:nvPr/>
        </p:nvCxnSpPr>
        <p:spPr>
          <a:xfrm>
            <a:off x="9070165" y="6166144"/>
            <a:ext cx="0" cy="757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FD2CDB8B-CB88-694E-7269-949D4F5BBA96}"/>
              </a:ext>
            </a:extLst>
          </p:cNvPr>
          <p:cNvSpPr/>
          <p:nvPr/>
        </p:nvSpPr>
        <p:spPr>
          <a:xfrm>
            <a:off x="7534589" y="6133539"/>
            <a:ext cx="981208" cy="52181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Habibullah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  <a:r>
              <a:rPr lang="fr-FR" sz="1200" dirty="0" err="1">
                <a:solidFill>
                  <a:schemeClr val="tx1"/>
                </a:solidFill>
              </a:rPr>
              <a:t>Kalakânî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1928-29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CDDC4F-E6C8-78B9-D829-854CEC2F4B87}"/>
              </a:ext>
            </a:extLst>
          </p:cNvPr>
          <p:cNvSpPr/>
          <p:nvPr/>
        </p:nvSpPr>
        <p:spPr>
          <a:xfrm>
            <a:off x="9659570" y="6185640"/>
            <a:ext cx="970542" cy="5141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Mohammad Zaher Shah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1933-73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CB2872B3-D771-FD91-96FD-1CF0883A4F26}"/>
              </a:ext>
            </a:extLst>
          </p:cNvPr>
          <p:cNvCxnSpPr>
            <a:cxnSpLocks/>
            <a:stCxn id="50" idx="2"/>
            <a:endCxn id="56" idx="0"/>
          </p:cNvCxnSpPr>
          <p:nvPr/>
        </p:nvCxnSpPr>
        <p:spPr>
          <a:xfrm flipH="1">
            <a:off x="10144841" y="6075905"/>
            <a:ext cx="2110" cy="10973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602CA02B-ABC4-2294-2669-670AFB73DB75}"/>
              </a:ext>
            </a:extLst>
          </p:cNvPr>
          <p:cNvCxnSpPr>
            <a:cxnSpLocks/>
            <a:stCxn id="47" idx="2"/>
            <a:endCxn id="50" idx="0"/>
          </p:cNvCxnSpPr>
          <p:nvPr/>
        </p:nvCxnSpPr>
        <p:spPr>
          <a:xfrm>
            <a:off x="10142171" y="5369076"/>
            <a:ext cx="4780" cy="1926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F04AC850-052C-63BE-E58D-3561CE56EB8B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46CC4E78-E284-611F-17EB-06552DC7CBCB}"/>
              </a:ext>
            </a:extLst>
          </p:cNvPr>
          <p:cNvCxnSpPr>
            <a:cxnSpLocks/>
          </p:cNvCxnSpPr>
          <p:nvPr/>
        </p:nvCxnSpPr>
        <p:spPr>
          <a:xfrm>
            <a:off x="9723120" y="2599014"/>
            <a:ext cx="542220" cy="821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654ECCC-3820-7C65-2025-DD21A43258BA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B0096F81-AA0B-55D8-CBEE-369D47B78148}"/>
              </a:ext>
            </a:extLst>
          </p:cNvPr>
          <p:cNvSpPr/>
          <p:nvPr/>
        </p:nvSpPr>
        <p:spPr>
          <a:xfrm>
            <a:off x="10265340" y="25990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2889B1E5-1A82-2AA6-3830-90C865809574}"/>
              </a:ext>
            </a:extLst>
          </p:cNvPr>
          <p:cNvCxnSpPr>
            <a:cxnSpLocks/>
            <a:endCxn id="63" idx="5"/>
          </p:cNvCxnSpPr>
          <p:nvPr/>
        </p:nvCxnSpPr>
        <p:spPr>
          <a:xfrm flipH="1" flipV="1">
            <a:off x="9285649" y="2576847"/>
            <a:ext cx="884511" cy="3496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F9CA1122-5E6E-428F-AC5A-D89D9A5FD1E1}"/>
              </a:ext>
            </a:extLst>
          </p:cNvPr>
          <p:cNvSpPr/>
          <p:nvPr/>
        </p:nvSpPr>
        <p:spPr>
          <a:xfrm>
            <a:off x="9632225" y="26735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D58384B-3448-BD99-6D50-E01530D0607A}"/>
              </a:ext>
            </a:extLst>
          </p:cNvPr>
          <p:cNvSpPr/>
          <p:nvPr/>
        </p:nvSpPr>
        <p:spPr>
          <a:xfrm>
            <a:off x="9327425" y="11060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94318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CD3E8-4EDA-162C-7758-70BF6763D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084D4C38-7D6B-9604-B7FF-81941EC26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155" r="31244" b="3251"/>
          <a:stretch>
            <a:fillRect/>
          </a:stretch>
        </p:blipFill>
        <p:spPr bwMode="auto">
          <a:xfrm>
            <a:off x="4903677" y="110608"/>
            <a:ext cx="7198637" cy="57618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45E2B2B7-8C2D-DDF2-A513-C1694F775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1" t="24328" r="3568" b="6860"/>
          <a:stretch>
            <a:fillRect/>
          </a:stretch>
        </p:blipFill>
        <p:spPr bwMode="auto">
          <a:xfrm>
            <a:off x="10440210" y="4358640"/>
            <a:ext cx="1662104" cy="23887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D1DDE7D-518F-A7E1-0E2B-59E7F611F11D}"/>
              </a:ext>
            </a:extLst>
          </p:cNvPr>
          <p:cNvCxnSpPr/>
          <p:nvPr/>
        </p:nvCxnSpPr>
        <p:spPr>
          <a:xfrm>
            <a:off x="3530009" y="145666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925DCDC0-08DF-9E5A-DB4C-9E6A3158EE68}"/>
              </a:ext>
            </a:extLst>
          </p:cNvPr>
          <p:cNvCxnSpPr>
            <a:cxnSpLocks/>
          </p:cNvCxnSpPr>
          <p:nvPr/>
        </p:nvCxnSpPr>
        <p:spPr>
          <a:xfrm flipH="1">
            <a:off x="7730108" y="2576847"/>
            <a:ext cx="1353832" cy="13260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694325C8-1D5B-D1D1-368C-02E33EBAC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1" t="24328" r="3568" b="6860"/>
          <a:stretch>
            <a:fillRect/>
          </a:stretch>
        </p:blipFill>
        <p:spPr bwMode="auto">
          <a:xfrm>
            <a:off x="10435730" y="4373207"/>
            <a:ext cx="1662104" cy="23887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46BB44A-AD2F-48EF-0812-082094EDEAA2}"/>
              </a:ext>
            </a:extLst>
          </p:cNvPr>
          <p:cNvSpPr/>
          <p:nvPr/>
        </p:nvSpPr>
        <p:spPr>
          <a:xfrm>
            <a:off x="69727" y="58383"/>
            <a:ext cx="4873356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1879-1881 : … Soutenu par les Britanniques, Abdur Rahman s’empare du trône et vainc son cousin Ayub</a:t>
            </a:r>
          </a:p>
          <a:p>
            <a:endParaRPr lang="fr-FR" sz="1600" dirty="0"/>
          </a:p>
          <a:p>
            <a:r>
              <a:rPr lang="fr-FR" sz="1600" dirty="0"/>
              <a:t>*Juin 1880 : </a:t>
            </a:r>
            <a:r>
              <a:rPr lang="fr-FR" sz="1600" u="sng" dirty="0"/>
              <a:t>Ayub</a:t>
            </a:r>
            <a:r>
              <a:rPr lang="fr-FR" sz="1600" dirty="0"/>
              <a:t> quitte Hérat</a:t>
            </a:r>
          </a:p>
          <a:p>
            <a:r>
              <a:rPr lang="fr-FR" sz="1600" dirty="0"/>
              <a:t>Objectif : S’emparer de Kandahar, puis de Kaboul ; Mais… Les Britanniques choisissent de soutenir Abdur Rahman</a:t>
            </a:r>
          </a:p>
          <a:p>
            <a:endParaRPr lang="fr-FR" sz="1600" dirty="0"/>
          </a:p>
          <a:p>
            <a:r>
              <a:rPr lang="fr-FR" sz="1600" dirty="0"/>
              <a:t>*Juillet 1880 : A la bataille de </a:t>
            </a:r>
            <a:r>
              <a:rPr lang="fr-FR" sz="1600" dirty="0" err="1"/>
              <a:t>Maïwand</a:t>
            </a:r>
            <a:r>
              <a:rPr lang="fr-FR" sz="1600" dirty="0"/>
              <a:t>…</a:t>
            </a:r>
          </a:p>
          <a:p>
            <a:r>
              <a:rPr lang="fr-FR" sz="1600" dirty="0"/>
              <a:t>Ayub vainc les Britanniques (1200 tués ; </a:t>
            </a:r>
            <a:r>
              <a:rPr lang="fr-FR" sz="1600" dirty="0" err="1"/>
              <a:t>Malalai</a:t>
            </a:r>
            <a:r>
              <a:rPr lang="fr-FR" sz="1600" dirty="0"/>
              <a:t>)</a:t>
            </a:r>
          </a:p>
          <a:p>
            <a:r>
              <a:rPr lang="fr-FR" sz="1600" dirty="0"/>
              <a:t>*Puis il assiège Kandahar</a:t>
            </a:r>
          </a:p>
          <a:p>
            <a:endParaRPr lang="fr-FR" sz="1600" dirty="0"/>
          </a:p>
          <a:p>
            <a:r>
              <a:rPr lang="fr-FR" sz="1600" dirty="0"/>
              <a:t>*Sept. 1880 : Les Britanniques de </a:t>
            </a:r>
            <a:r>
              <a:rPr lang="fr-FR" sz="1600" u="sng" dirty="0"/>
              <a:t>Frederick Roberts </a:t>
            </a:r>
            <a:r>
              <a:rPr lang="fr-FR" sz="1600" dirty="0"/>
              <a:t>Libèrent Kandahar et le cèdent à Abdur Rahman ; Et…</a:t>
            </a:r>
          </a:p>
          <a:p>
            <a:endParaRPr lang="fr-FR" sz="1600" dirty="0"/>
          </a:p>
          <a:p>
            <a:r>
              <a:rPr lang="fr-FR" sz="1600" dirty="0"/>
              <a:t>*Avril 1881 : Les Britanniques…</a:t>
            </a:r>
          </a:p>
          <a:p>
            <a:r>
              <a:rPr lang="fr-FR" sz="1600" dirty="0"/>
              <a:t>a) Ne voulant pas renouveler le désastre de 1842</a:t>
            </a:r>
          </a:p>
          <a:p>
            <a:r>
              <a:rPr lang="fr-FR" sz="1600" dirty="0"/>
              <a:t>b) Ne voulant pas humilier les Afghans</a:t>
            </a:r>
          </a:p>
          <a:p>
            <a:r>
              <a:rPr lang="fr-FR" sz="1600" dirty="0"/>
              <a:t>En nommant un résident permanent à Kaboul ; Et…</a:t>
            </a:r>
          </a:p>
          <a:p>
            <a:r>
              <a:rPr lang="fr-FR" sz="1600" dirty="0"/>
              <a:t>c) Ayant atteint leurs objectifs</a:t>
            </a:r>
          </a:p>
          <a:p>
            <a:r>
              <a:rPr lang="fr-FR" sz="1600" dirty="0"/>
              <a:t>- Des avancées territoriales stratégiques</a:t>
            </a:r>
          </a:p>
          <a:p>
            <a:r>
              <a:rPr lang="fr-FR" sz="1600" dirty="0"/>
              <a:t>NB : Mais une frontière non encore fixée… ; Et…</a:t>
            </a:r>
          </a:p>
          <a:p>
            <a:r>
              <a:rPr lang="fr-FR" sz="1600" dirty="0"/>
              <a:t>- Un Etat-tampon stable et allié</a:t>
            </a:r>
          </a:p>
          <a:p>
            <a:r>
              <a:rPr lang="fr-FR" sz="1600" u="sng" dirty="0"/>
              <a:t>Ils se retirent d’Afghanistan</a:t>
            </a:r>
          </a:p>
          <a:p>
            <a:endParaRPr lang="fr-FR" sz="1600" dirty="0"/>
          </a:p>
          <a:p>
            <a:r>
              <a:rPr lang="fr-FR" sz="1600" dirty="0"/>
              <a:t>*Avril 1881 : Fin de la guerre </a:t>
            </a:r>
            <a:r>
              <a:rPr lang="fr-FR" sz="1600" dirty="0" err="1"/>
              <a:t>anglo</a:t>
            </a:r>
            <a:r>
              <a:rPr lang="fr-FR" sz="1600" dirty="0"/>
              <a:t>-afghane</a:t>
            </a:r>
          </a:p>
          <a:p>
            <a:r>
              <a:rPr lang="fr-FR" sz="1600" dirty="0"/>
              <a:t>Mais côté afghan, le conflit va durer encore un peu…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F0F57B6D-15EF-0E53-06F5-25100B0D844E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7730108" y="4081812"/>
            <a:ext cx="561385" cy="436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7A3AE93C-63CC-B547-09BC-424B936F0A66}"/>
              </a:ext>
            </a:extLst>
          </p:cNvPr>
          <p:cNvCxnSpPr>
            <a:cxnSpLocks/>
          </p:cNvCxnSpPr>
          <p:nvPr/>
        </p:nvCxnSpPr>
        <p:spPr>
          <a:xfrm>
            <a:off x="9285649" y="2576847"/>
            <a:ext cx="1043710" cy="4910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7768AB3B-FF73-CC79-91EB-F4A9CFAC383B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48EBDD0D-B6FC-41B4-4DB5-E7065A24B146}"/>
              </a:ext>
            </a:extLst>
          </p:cNvPr>
          <p:cNvCxnSpPr>
            <a:cxnSpLocks/>
          </p:cNvCxnSpPr>
          <p:nvPr/>
        </p:nvCxnSpPr>
        <p:spPr>
          <a:xfrm>
            <a:off x="9723120" y="2599014"/>
            <a:ext cx="542220" cy="821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F104AC57-F0C2-93AD-2B4F-2AF776E91E7B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5DFAE8D-5D5B-E47B-298B-25C90FA3C7F2}"/>
              </a:ext>
            </a:extLst>
          </p:cNvPr>
          <p:cNvSpPr/>
          <p:nvPr/>
        </p:nvSpPr>
        <p:spPr>
          <a:xfrm>
            <a:off x="10265340" y="25990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FA31C15E-4EFC-5587-ACAC-E307A33A4047}"/>
              </a:ext>
            </a:extLst>
          </p:cNvPr>
          <p:cNvSpPr/>
          <p:nvPr/>
        </p:nvSpPr>
        <p:spPr>
          <a:xfrm>
            <a:off x="8590097" y="41056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3A9C2B3-A0E2-648E-53EB-F6F8696453F9}"/>
              </a:ext>
            </a:extLst>
          </p:cNvPr>
          <p:cNvSpPr/>
          <p:nvPr/>
        </p:nvSpPr>
        <p:spPr>
          <a:xfrm>
            <a:off x="9632225" y="26735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E4FBCEC-2572-7577-1BFC-F5CFFB955D25}"/>
              </a:ext>
            </a:extLst>
          </p:cNvPr>
          <p:cNvSpPr/>
          <p:nvPr/>
        </p:nvSpPr>
        <p:spPr>
          <a:xfrm>
            <a:off x="7486623" y="386583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DF72C37-78C9-0864-EFD0-EC12939AA8CF}"/>
              </a:ext>
            </a:extLst>
          </p:cNvPr>
          <p:cNvSpPr/>
          <p:nvPr/>
        </p:nvSpPr>
        <p:spPr>
          <a:xfrm>
            <a:off x="9327425" y="11060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FDB150E-E75C-83B0-5C85-86DA5FA36332}"/>
              </a:ext>
            </a:extLst>
          </p:cNvPr>
          <p:cNvSpPr/>
          <p:nvPr/>
        </p:nvSpPr>
        <p:spPr>
          <a:xfrm>
            <a:off x="8249717" y="4480755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E88C672-881F-F6CC-1D62-ACFEEDA2BAC8}"/>
              </a:ext>
            </a:extLst>
          </p:cNvPr>
          <p:cNvSpPr/>
          <p:nvPr/>
        </p:nvSpPr>
        <p:spPr>
          <a:xfrm>
            <a:off x="5982014" y="2531694"/>
            <a:ext cx="285261" cy="25303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h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8EF7D30-3518-A559-5C13-08BA42965113}"/>
              </a:ext>
            </a:extLst>
          </p:cNvPr>
          <p:cNvCxnSpPr>
            <a:cxnSpLocks/>
          </p:cNvCxnSpPr>
          <p:nvPr/>
        </p:nvCxnSpPr>
        <p:spPr>
          <a:xfrm>
            <a:off x="6225499" y="2747676"/>
            <a:ext cx="1302900" cy="115521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CAED81D5-BE96-026A-B626-2A929BF25393}"/>
              </a:ext>
            </a:extLst>
          </p:cNvPr>
          <p:cNvSpPr/>
          <p:nvPr/>
        </p:nvSpPr>
        <p:spPr>
          <a:xfrm>
            <a:off x="7040196" y="3486287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35835D-0B35-E087-4883-C2C5B22D80CC}"/>
              </a:ext>
            </a:extLst>
          </p:cNvPr>
          <p:cNvSpPr/>
          <p:nvPr/>
        </p:nvSpPr>
        <p:spPr>
          <a:xfrm>
            <a:off x="8648500" y="4723055"/>
            <a:ext cx="3443998" cy="205347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5856624-E01C-1025-64DA-DFA32CE66299}"/>
              </a:ext>
            </a:extLst>
          </p:cNvPr>
          <p:cNvSpPr/>
          <p:nvPr/>
        </p:nvSpPr>
        <p:spPr>
          <a:xfrm>
            <a:off x="9898653" y="6066283"/>
            <a:ext cx="981208" cy="5218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Ayub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1879-80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0FECA6-CD29-E1D8-BC4A-D431BE4AE8F0}"/>
              </a:ext>
            </a:extLst>
          </p:cNvPr>
          <p:cNvSpPr/>
          <p:nvPr/>
        </p:nvSpPr>
        <p:spPr>
          <a:xfrm>
            <a:off x="9898653" y="5500908"/>
            <a:ext cx="981208" cy="390996"/>
          </a:xfrm>
          <a:prstGeom prst="rect">
            <a:avLst/>
          </a:prstGeom>
          <a:solidFill>
            <a:srgbClr val="B4C7E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Shir</a:t>
            </a:r>
            <a:r>
              <a:rPr lang="fr-FR" sz="1200" dirty="0">
                <a:solidFill>
                  <a:schemeClr val="tx1"/>
                </a:solidFill>
              </a:rPr>
              <a:t> Ali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1863-79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AF78D19-4C16-2A20-CA54-0C0D2F3624BF}"/>
              </a:ext>
            </a:extLst>
          </p:cNvPr>
          <p:cNvCxnSpPr>
            <a:cxnSpLocks/>
            <a:stCxn id="30" idx="2"/>
            <a:endCxn id="29" idx="0"/>
          </p:cNvCxnSpPr>
          <p:nvPr/>
        </p:nvCxnSpPr>
        <p:spPr>
          <a:xfrm>
            <a:off x="10389257" y="5891904"/>
            <a:ext cx="0" cy="1743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74905B0E-D163-6278-5F3C-BD297E767969}"/>
              </a:ext>
            </a:extLst>
          </p:cNvPr>
          <p:cNvSpPr/>
          <p:nvPr/>
        </p:nvSpPr>
        <p:spPr>
          <a:xfrm>
            <a:off x="10975439" y="6073925"/>
            <a:ext cx="981208" cy="5218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Abdur Rahman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1880-1901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7B7DB3-14C1-7975-0F22-8E88FB626522}"/>
              </a:ext>
            </a:extLst>
          </p:cNvPr>
          <p:cNvSpPr/>
          <p:nvPr/>
        </p:nvSpPr>
        <p:spPr>
          <a:xfrm>
            <a:off x="8846504" y="6060350"/>
            <a:ext cx="981208" cy="390996"/>
          </a:xfrm>
          <a:prstGeom prst="rect">
            <a:avLst/>
          </a:prstGeom>
          <a:solidFill>
            <a:srgbClr val="B4C7E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Yakub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1879</a:t>
            </a:r>
          </a:p>
        </p:txBody>
      </p:sp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5ADA3921-6981-2D1B-F457-F5528CDB7930}"/>
              </a:ext>
            </a:extLst>
          </p:cNvPr>
          <p:cNvCxnSpPr>
            <a:cxnSpLocks/>
            <a:stCxn id="30" idx="2"/>
            <a:endCxn id="33" idx="0"/>
          </p:cNvCxnSpPr>
          <p:nvPr/>
        </p:nvCxnSpPr>
        <p:spPr>
          <a:xfrm rot="5400000">
            <a:off x="9778960" y="5450053"/>
            <a:ext cx="168446" cy="105214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A2403606-5681-715A-0781-CB71BCDEF069}"/>
              </a:ext>
            </a:extLst>
          </p:cNvPr>
          <p:cNvSpPr/>
          <p:nvPr/>
        </p:nvSpPr>
        <p:spPr>
          <a:xfrm>
            <a:off x="9898653" y="4802439"/>
            <a:ext cx="981208" cy="575288"/>
          </a:xfrm>
          <a:prstGeom prst="rect">
            <a:avLst/>
          </a:prstGeom>
          <a:solidFill>
            <a:srgbClr val="B4C7E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Dost</a:t>
            </a:r>
            <a:r>
              <a:rPr lang="fr-FR" sz="1200" dirty="0">
                <a:solidFill>
                  <a:schemeClr val="tx1"/>
                </a:solidFill>
              </a:rPr>
              <a:t> Muhammad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1826-63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E162A70D-429F-D9BD-B49E-B877AA56ABAB}"/>
              </a:ext>
            </a:extLst>
          </p:cNvPr>
          <p:cNvCxnSpPr>
            <a:cxnSpLocks/>
            <a:stCxn id="35" idx="2"/>
            <a:endCxn id="30" idx="0"/>
          </p:cNvCxnSpPr>
          <p:nvPr/>
        </p:nvCxnSpPr>
        <p:spPr>
          <a:xfrm>
            <a:off x="10389257" y="5377727"/>
            <a:ext cx="0" cy="1231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E6871587-2740-ABDC-92B3-D55FBC9D3934}"/>
              </a:ext>
            </a:extLst>
          </p:cNvPr>
          <p:cNvSpPr/>
          <p:nvPr/>
        </p:nvSpPr>
        <p:spPr>
          <a:xfrm>
            <a:off x="8846504" y="5074110"/>
            <a:ext cx="950751" cy="7943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DURRANI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BARAKZAI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Afghanistan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1826-1973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1BF682F-CD13-A5C5-3508-975651B956EB}"/>
              </a:ext>
            </a:extLst>
          </p:cNvPr>
          <p:cNvSpPr/>
          <p:nvPr/>
        </p:nvSpPr>
        <p:spPr>
          <a:xfrm>
            <a:off x="10975439" y="5514070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Mohammad Afzal Khan</a:t>
            </a:r>
          </a:p>
        </p:txBody>
      </p:sp>
      <p:cxnSp>
        <p:nvCxnSpPr>
          <p:cNvPr id="47" name="Connecteur : en angle 46">
            <a:extLst>
              <a:ext uri="{FF2B5EF4-FFF2-40B4-BE49-F238E27FC236}">
                <a16:creationId xmlns:a16="http://schemas.microsoft.com/office/drawing/2014/main" id="{E68EC92D-D0D6-B5C2-9CE7-29834A0BF27A}"/>
              </a:ext>
            </a:extLst>
          </p:cNvPr>
          <p:cNvCxnSpPr>
            <a:cxnSpLocks/>
            <a:stCxn id="35" idx="2"/>
            <a:endCxn id="46" idx="0"/>
          </p:cNvCxnSpPr>
          <p:nvPr/>
        </p:nvCxnSpPr>
        <p:spPr>
          <a:xfrm rot="16200000" flipH="1">
            <a:off x="10859479" y="4907505"/>
            <a:ext cx="136343" cy="107678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564684D2-5C20-DAE7-7317-7F8F9DEB03BF}"/>
              </a:ext>
            </a:extLst>
          </p:cNvPr>
          <p:cNvCxnSpPr>
            <a:cxnSpLocks/>
          </p:cNvCxnSpPr>
          <p:nvPr/>
        </p:nvCxnSpPr>
        <p:spPr>
          <a:xfrm>
            <a:off x="11435051" y="5905066"/>
            <a:ext cx="0" cy="1688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707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B2BD8-C6CE-5AFB-D981-AC60F593E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46C53E-EAF1-EF32-67C0-414C6F1B55B9}"/>
              </a:ext>
            </a:extLst>
          </p:cNvPr>
          <p:cNvSpPr/>
          <p:nvPr/>
        </p:nvSpPr>
        <p:spPr>
          <a:xfrm>
            <a:off x="89686" y="110608"/>
            <a:ext cx="4641801" cy="54938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1879-1881 : … Soutenu par les Britanniques, Abdur Rahman s’empare du trône et vainc son cousin Ayub</a:t>
            </a:r>
          </a:p>
          <a:p>
            <a:endParaRPr lang="fr-FR" sz="1700" dirty="0"/>
          </a:p>
          <a:p>
            <a:r>
              <a:rPr lang="fr-FR" sz="1700" dirty="0"/>
              <a:t>*Epilogue afghan…</a:t>
            </a:r>
          </a:p>
          <a:p>
            <a:endParaRPr lang="fr-FR" sz="1700" dirty="0"/>
          </a:p>
          <a:p>
            <a:r>
              <a:rPr lang="fr-FR" sz="1600" dirty="0"/>
              <a:t>*Juillet 1881 : Les Britanniques partis…</a:t>
            </a:r>
          </a:p>
          <a:p>
            <a:r>
              <a:rPr lang="fr-FR" sz="1600" dirty="0"/>
              <a:t>Abdur Rahman tarde à récupérer Kandahar</a:t>
            </a:r>
          </a:p>
          <a:p>
            <a:r>
              <a:rPr lang="fr-FR" sz="1600" dirty="0"/>
              <a:t>Que </a:t>
            </a:r>
            <a:r>
              <a:rPr lang="fr-FR" sz="1600" u="sng" dirty="0"/>
              <a:t>Ayub</a:t>
            </a:r>
            <a:r>
              <a:rPr lang="fr-FR" sz="1600" dirty="0"/>
              <a:t> occupe à nouveau...</a:t>
            </a:r>
          </a:p>
          <a:p>
            <a:endParaRPr lang="fr-FR" sz="1600" dirty="0"/>
          </a:p>
          <a:p>
            <a:r>
              <a:rPr lang="fr-FR" sz="1600" dirty="0"/>
              <a:t>*Sept. 1881 : Abdur Rahman lui reprend Kand</a:t>
            </a:r>
            <a:r>
              <a:rPr lang="fr-FR" sz="1700" dirty="0"/>
              <a:t>ahar</a:t>
            </a:r>
          </a:p>
          <a:p>
            <a:r>
              <a:rPr lang="fr-FR" sz="1700" dirty="0"/>
              <a:t>Tandis qu’un de ses généraux s’empare de Hérat</a:t>
            </a:r>
          </a:p>
          <a:p>
            <a:endParaRPr lang="fr-FR" sz="1700" dirty="0"/>
          </a:p>
          <a:p>
            <a:r>
              <a:rPr lang="fr-FR" sz="1700" dirty="0"/>
              <a:t>*Ayub, vaincu, doit se réfugier en Perse, à Meched</a:t>
            </a:r>
          </a:p>
          <a:p>
            <a:r>
              <a:rPr lang="fr-FR" sz="1700" dirty="0"/>
              <a:t>NB : Il mourra en 1914, en exil à Lahore</a:t>
            </a:r>
          </a:p>
          <a:p>
            <a:endParaRPr lang="fr-FR" sz="1700" dirty="0"/>
          </a:p>
          <a:p>
            <a:r>
              <a:rPr lang="fr-FR" sz="1700" dirty="0"/>
              <a:t>*1881 : </a:t>
            </a:r>
            <a:r>
              <a:rPr lang="fr-FR" sz="1700" u="sng" dirty="0"/>
              <a:t>Abdur Rahman</a:t>
            </a:r>
            <a:r>
              <a:rPr lang="fr-FR" sz="1700" dirty="0"/>
              <a:t>, maître du pays</a:t>
            </a:r>
          </a:p>
          <a:p>
            <a:r>
              <a:rPr lang="fr-FR" sz="1700" dirty="0"/>
              <a:t>Objectif pour </a:t>
            </a:r>
            <a:r>
              <a:rPr lang="fr-FR" sz="1700" i="1" dirty="0"/>
              <a:t>l’émir de fer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*Faire de l’Afghanistan</a:t>
            </a:r>
          </a:p>
          <a:p>
            <a:r>
              <a:rPr lang="fr-FR" sz="1700" dirty="0"/>
              <a:t>- Un véritable Etat unifié à l’intérieur</a:t>
            </a:r>
          </a:p>
          <a:p>
            <a:r>
              <a:rPr lang="fr-FR" sz="1700" dirty="0"/>
              <a:t>- Et indépendant à l’extérieur (!)…</a:t>
            </a:r>
          </a:p>
        </p:txBody>
      </p:sp>
      <p:pic>
        <p:nvPicPr>
          <p:cNvPr id="2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51FB9DC9-E5FC-D04B-597C-7678E1552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155" r="31244" b="3251"/>
          <a:stretch>
            <a:fillRect/>
          </a:stretch>
        </p:blipFill>
        <p:spPr bwMode="auto">
          <a:xfrm>
            <a:off x="4903677" y="110608"/>
            <a:ext cx="7198637" cy="57618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6DBEC3B2-B3D8-E947-84E4-87461ABB6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1" t="24328" r="3568" b="6860"/>
          <a:stretch>
            <a:fillRect/>
          </a:stretch>
        </p:blipFill>
        <p:spPr bwMode="auto">
          <a:xfrm>
            <a:off x="10440210" y="4358640"/>
            <a:ext cx="1662104" cy="23887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C0FF4A1-044C-C253-28D8-180B7FFA5175}"/>
              </a:ext>
            </a:extLst>
          </p:cNvPr>
          <p:cNvCxnSpPr/>
          <p:nvPr/>
        </p:nvCxnSpPr>
        <p:spPr>
          <a:xfrm>
            <a:off x="3530009" y="145666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C6BAAEBC-5631-6763-C5EF-24ED3EF81B31}"/>
              </a:ext>
            </a:extLst>
          </p:cNvPr>
          <p:cNvSpPr/>
          <p:nvPr/>
        </p:nvSpPr>
        <p:spPr>
          <a:xfrm>
            <a:off x="5982014" y="2531694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A79DD626-C98A-150F-FFCC-E0A2BA34F93E}"/>
              </a:ext>
            </a:extLst>
          </p:cNvPr>
          <p:cNvCxnSpPr>
            <a:cxnSpLocks/>
          </p:cNvCxnSpPr>
          <p:nvPr/>
        </p:nvCxnSpPr>
        <p:spPr>
          <a:xfrm flipH="1">
            <a:off x="7730108" y="2576847"/>
            <a:ext cx="1353832" cy="132604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BFB31EB3-855F-042F-D9D5-B3BFC45DF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1" t="24328" r="3568" b="6860"/>
          <a:stretch>
            <a:fillRect/>
          </a:stretch>
        </p:blipFill>
        <p:spPr bwMode="auto">
          <a:xfrm>
            <a:off x="10435730" y="4373207"/>
            <a:ext cx="1662104" cy="23887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DF890B-7A87-7C94-5F57-8064375A1D44}"/>
              </a:ext>
            </a:extLst>
          </p:cNvPr>
          <p:cNvSpPr/>
          <p:nvPr/>
        </p:nvSpPr>
        <p:spPr>
          <a:xfrm>
            <a:off x="6326897" y="4729806"/>
            <a:ext cx="3443998" cy="205347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A04C6E-7EC6-F702-E06E-74D8223A245E}"/>
              </a:ext>
            </a:extLst>
          </p:cNvPr>
          <p:cNvSpPr/>
          <p:nvPr/>
        </p:nvSpPr>
        <p:spPr>
          <a:xfrm>
            <a:off x="7577050" y="6073034"/>
            <a:ext cx="981208" cy="5218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Ayub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1879-80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16EAC8-47DE-753E-8A88-A781DFA5BFCE}"/>
              </a:ext>
            </a:extLst>
          </p:cNvPr>
          <p:cNvSpPr/>
          <p:nvPr/>
        </p:nvSpPr>
        <p:spPr>
          <a:xfrm>
            <a:off x="7577050" y="5507659"/>
            <a:ext cx="981208" cy="390996"/>
          </a:xfrm>
          <a:prstGeom prst="rect">
            <a:avLst/>
          </a:prstGeom>
          <a:solidFill>
            <a:srgbClr val="B4C7E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Shir</a:t>
            </a:r>
            <a:r>
              <a:rPr lang="fr-FR" sz="1200" dirty="0">
                <a:solidFill>
                  <a:schemeClr val="tx1"/>
                </a:solidFill>
              </a:rPr>
              <a:t> Ali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1863-79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147D4F9-F84E-2986-55C8-33392F3E0CC2}"/>
              </a:ext>
            </a:extLst>
          </p:cNvPr>
          <p:cNvCxnSpPr>
            <a:cxnSpLocks/>
            <a:stCxn id="17" idx="2"/>
            <a:endCxn id="15" idx="0"/>
          </p:cNvCxnSpPr>
          <p:nvPr/>
        </p:nvCxnSpPr>
        <p:spPr>
          <a:xfrm>
            <a:off x="8067654" y="5898655"/>
            <a:ext cx="0" cy="1743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822E389-26E3-942F-9413-5ED1D746A844}"/>
              </a:ext>
            </a:extLst>
          </p:cNvPr>
          <p:cNvSpPr/>
          <p:nvPr/>
        </p:nvSpPr>
        <p:spPr>
          <a:xfrm>
            <a:off x="8653836" y="6080676"/>
            <a:ext cx="981208" cy="5218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Abdur Rahman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1880-1901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F5E109-D500-5F1B-CE1A-AC1C4985F594}"/>
              </a:ext>
            </a:extLst>
          </p:cNvPr>
          <p:cNvSpPr/>
          <p:nvPr/>
        </p:nvSpPr>
        <p:spPr>
          <a:xfrm>
            <a:off x="6524901" y="6067101"/>
            <a:ext cx="981208" cy="390996"/>
          </a:xfrm>
          <a:prstGeom prst="rect">
            <a:avLst/>
          </a:prstGeom>
          <a:solidFill>
            <a:srgbClr val="B4C7E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Yakub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1879</a:t>
            </a:r>
          </a:p>
        </p:txBody>
      </p: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C33CCF1E-3BC9-41D6-ACB4-B71CD3DC6AAB}"/>
              </a:ext>
            </a:extLst>
          </p:cNvPr>
          <p:cNvCxnSpPr>
            <a:cxnSpLocks/>
            <a:stCxn id="17" idx="2"/>
            <a:endCxn id="22" idx="0"/>
          </p:cNvCxnSpPr>
          <p:nvPr/>
        </p:nvCxnSpPr>
        <p:spPr>
          <a:xfrm rot="5400000">
            <a:off x="7457357" y="5456804"/>
            <a:ext cx="168446" cy="105214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755946A-6603-6177-2F99-3C078A2869E7}"/>
              </a:ext>
            </a:extLst>
          </p:cNvPr>
          <p:cNvSpPr/>
          <p:nvPr/>
        </p:nvSpPr>
        <p:spPr>
          <a:xfrm>
            <a:off x="7577050" y="4809190"/>
            <a:ext cx="981208" cy="575288"/>
          </a:xfrm>
          <a:prstGeom prst="rect">
            <a:avLst/>
          </a:prstGeom>
          <a:solidFill>
            <a:srgbClr val="B4C7E7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 err="1">
                <a:solidFill>
                  <a:schemeClr val="tx1"/>
                </a:solidFill>
              </a:rPr>
              <a:t>Dost</a:t>
            </a:r>
            <a:r>
              <a:rPr lang="fr-FR" sz="1200" dirty="0">
                <a:solidFill>
                  <a:schemeClr val="tx1"/>
                </a:solidFill>
              </a:rPr>
              <a:t> Muhammad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1826-63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3497C9F6-2005-9205-ACB1-091A88179ABE}"/>
              </a:ext>
            </a:extLst>
          </p:cNvPr>
          <p:cNvCxnSpPr>
            <a:cxnSpLocks/>
            <a:stCxn id="24" idx="2"/>
            <a:endCxn id="17" idx="0"/>
          </p:cNvCxnSpPr>
          <p:nvPr/>
        </p:nvCxnSpPr>
        <p:spPr>
          <a:xfrm>
            <a:off x="8067654" y="5384478"/>
            <a:ext cx="0" cy="1231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511F04A-AE9D-631E-5193-FEA1CC6FE122}"/>
              </a:ext>
            </a:extLst>
          </p:cNvPr>
          <p:cNvSpPr/>
          <p:nvPr/>
        </p:nvSpPr>
        <p:spPr>
          <a:xfrm>
            <a:off x="6524901" y="5080861"/>
            <a:ext cx="950751" cy="7943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DURRANI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BARAKZAI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Afghanistan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1826-1973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840F80-C060-2CF9-5AE1-28716FA5DCBE}"/>
              </a:ext>
            </a:extLst>
          </p:cNvPr>
          <p:cNvSpPr/>
          <p:nvPr/>
        </p:nvSpPr>
        <p:spPr>
          <a:xfrm>
            <a:off x="8653836" y="5520821"/>
            <a:ext cx="981208" cy="39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Mohammad Afzal Khan</a:t>
            </a:r>
          </a:p>
        </p:txBody>
      </p: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77F1B825-A773-308B-3EBB-D7963AFEDA8C}"/>
              </a:ext>
            </a:extLst>
          </p:cNvPr>
          <p:cNvCxnSpPr>
            <a:cxnSpLocks/>
            <a:stCxn id="24" idx="2"/>
            <a:endCxn id="38" idx="0"/>
          </p:cNvCxnSpPr>
          <p:nvPr/>
        </p:nvCxnSpPr>
        <p:spPr>
          <a:xfrm rot="16200000" flipH="1">
            <a:off x="8537876" y="4914256"/>
            <a:ext cx="136343" cy="107678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50B8B3B5-B51B-1C24-EAF3-A07014950961}"/>
              </a:ext>
            </a:extLst>
          </p:cNvPr>
          <p:cNvCxnSpPr>
            <a:cxnSpLocks/>
          </p:cNvCxnSpPr>
          <p:nvPr/>
        </p:nvCxnSpPr>
        <p:spPr>
          <a:xfrm>
            <a:off x="9113448" y="5911817"/>
            <a:ext cx="0" cy="1688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7FD2F1A-11AB-C860-4C7A-20E8EDD01C02}"/>
              </a:ext>
            </a:extLst>
          </p:cNvPr>
          <p:cNvCxnSpPr>
            <a:cxnSpLocks/>
            <a:endCxn id="19" idx="6"/>
          </p:cNvCxnSpPr>
          <p:nvPr/>
        </p:nvCxnSpPr>
        <p:spPr>
          <a:xfrm flipH="1">
            <a:off x="6267275" y="2576847"/>
            <a:ext cx="2816665" cy="8136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EB56FFA3-4B99-6C2E-B025-C3643CBA4C05}"/>
              </a:ext>
            </a:extLst>
          </p:cNvPr>
          <p:cNvSpPr/>
          <p:nvPr/>
        </p:nvSpPr>
        <p:spPr>
          <a:xfrm>
            <a:off x="5057454" y="1475054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28B60CC-5123-BC5E-C17E-F022C5A6A74A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6EEF25F-1AE7-11E1-AE2E-1CA936B6B513}"/>
              </a:ext>
            </a:extLst>
          </p:cNvPr>
          <p:cNvCxnSpPr>
            <a:cxnSpLocks/>
          </p:cNvCxnSpPr>
          <p:nvPr/>
        </p:nvCxnSpPr>
        <p:spPr>
          <a:xfrm>
            <a:off x="9723120" y="2599014"/>
            <a:ext cx="542220" cy="821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02C8BBC0-7878-09CA-865D-78E2FA86C160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CB78BB3-5132-8152-67A0-0E15314D19BD}"/>
              </a:ext>
            </a:extLst>
          </p:cNvPr>
          <p:cNvSpPr/>
          <p:nvPr/>
        </p:nvSpPr>
        <p:spPr>
          <a:xfrm>
            <a:off x="10265340" y="25990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BE69BF0-A77A-347E-9D3B-A8E83AC80E7A}"/>
              </a:ext>
            </a:extLst>
          </p:cNvPr>
          <p:cNvSpPr/>
          <p:nvPr/>
        </p:nvSpPr>
        <p:spPr>
          <a:xfrm>
            <a:off x="8590097" y="41056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1F3EEB7-7706-4423-02F2-B48B2FB072F5}"/>
              </a:ext>
            </a:extLst>
          </p:cNvPr>
          <p:cNvSpPr/>
          <p:nvPr/>
        </p:nvSpPr>
        <p:spPr>
          <a:xfrm>
            <a:off x="9408888" y="467768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EBC2A83E-1DF9-9512-2551-DDB6FBF9AE04}"/>
              </a:ext>
            </a:extLst>
          </p:cNvPr>
          <p:cNvSpPr/>
          <p:nvPr/>
        </p:nvSpPr>
        <p:spPr>
          <a:xfrm>
            <a:off x="9632225" y="26735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D3CA3BB-776E-3627-2B14-81A633C50F4C}"/>
              </a:ext>
            </a:extLst>
          </p:cNvPr>
          <p:cNvCxnSpPr>
            <a:cxnSpLocks/>
            <a:endCxn id="19" idx="5"/>
          </p:cNvCxnSpPr>
          <p:nvPr/>
        </p:nvCxnSpPr>
        <p:spPr>
          <a:xfrm flipH="1" flipV="1">
            <a:off x="6225499" y="2747676"/>
            <a:ext cx="1302900" cy="115521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2A6AC685-8752-956A-C5B2-E153E49E9631}"/>
              </a:ext>
            </a:extLst>
          </p:cNvPr>
          <p:cNvSpPr/>
          <p:nvPr/>
        </p:nvSpPr>
        <p:spPr>
          <a:xfrm>
            <a:off x="7486623" y="386583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FE58C13B-6B0D-AB58-C280-A53BC55D59D7}"/>
              </a:ext>
            </a:extLst>
          </p:cNvPr>
          <p:cNvCxnSpPr>
            <a:cxnSpLocks/>
            <a:stCxn id="19" idx="1"/>
            <a:endCxn id="12" idx="5"/>
          </p:cNvCxnSpPr>
          <p:nvPr/>
        </p:nvCxnSpPr>
        <p:spPr>
          <a:xfrm flipH="1" flipV="1">
            <a:off x="5300939" y="1691036"/>
            <a:ext cx="722851" cy="87771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E58BB2B3-6F3D-BE5D-5F41-320C0CB15C58}"/>
              </a:ext>
            </a:extLst>
          </p:cNvPr>
          <p:cNvSpPr/>
          <p:nvPr/>
        </p:nvSpPr>
        <p:spPr>
          <a:xfrm>
            <a:off x="9327425" y="11060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38C8318-0701-CFDF-F7F4-FDE61B2B6DBB}"/>
              </a:ext>
            </a:extLst>
          </p:cNvPr>
          <p:cNvSpPr/>
          <p:nvPr/>
        </p:nvSpPr>
        <p:spPr>
          <a:xfrm>
            <a:off x="8249717" y="4480755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525954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E1FF3-74CF-92B3-F1AB-8E7799981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5D3D5C-7779-4ECC-6D67-0524480C0602}"/>
              </a:ext>
            </a:extLst>
          </p:cNvPr>
          <p:cNvSpPr/>
          <p:nvPr/>
        </p:nvSpPr>
        <p:spPr>
          <a:xfrm>
            <a:off x="89686" y="110608"/>
            <a:ext cx="4641801" cy="60785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1881(-1901) : (A) Abdur Rahman, </a:t>
            </a:r>
            <a:r>
              <a:rPr lang="fr-FR" sz="1600" b="1" i="1" dirty="0"/>
              <a:t>l’émir de fer</a:t>
            </a:r>
            <a:r>
              <a:rPr lang="fr-FR" sz="1600" b="1" dirty="0"/>
              <a:t>, soumet l’ensemble du pays et rétablit l’Etat afghan</a:t>
            </a:r>
          </a:p>
          <a:p>
            <a:endParaRPr lang="fr-FR" sz="1700" dirty="0"/>
          </a:p>
          <a:p>
            <a:r>
              <a:rPr lang="fr-FR" sz="1700" dirty="0"/>
              <a:t>*1881-1901 : Unité à l’intérieur</a:t>
            </a:r>
          </a:p>
          <a:p>
            <a:r>
              <a:rPr lang="fr-FR" sz="1700" dirty="0"/>
              <a:t>Renforcer la domination des Pachtounes</a:t>
            </a:r>
          </a:p>
          <a:p>
            <a:r>
              <a:rPr lang="fr-FR" sz="1700" dirty="0"/>
              <a:t>Et pour cela, soumettre les nombreuses ethnies Trois directions…</a:t>
            </a:r>
          </a:p>
          <a:p>
            <a:endParaRPr lang="fr-FR" sz="1700" dirty="0"/>
          </a:p>
          <a:p>
            <a:r>
              <a:rPr lang="fr-FR" sz="1700" dirty="0"/>
              <a:t>a) Au nord de l’Hindou Kouch</a:t>
            </a:r>
          </a:p>
          <a:p>
            <a:r>
              <a:rPr lang="fr-FR" sz="1700" dirty="0"/>
              <a:t>En pays ouzbek et tadjik, il implante</a:t>
            </a:r>
          </a:p>
          <a:p>
            <a:r>
              <a:rPr lang="fr-FR" sz="1700" dirty="0"/>
              <a:t>Des colonies pachtounes</a:t>
            </a:r>
          </a:p>
          <a:p>
            <a:endParaRPr lang="fr-FR" sz="1700" dirty="0"/>
          </a:p>
          <a:p>
            <a:r>
              <a:rPr lang="fr-FR" sz="1700" dirty="0"/>
              <a:t>b) Au centre, il lance, au nom du </a:t>
            </a:r>
            <a:r>
              <a:rPr lang="fr-FR" sz="1700" i="1" dirty="0"/>
              <a:t>jihad</a:t>
            </a:r>
            <a:endParaRPr lang="fr-FR" sz="1700" dirty="0"/>
          </a:p>
          <a:p>
            <a:r>
              <a:rPr lang="fr-FR" sz="1700" dirty="0"/>
              <a:t>Les Pachtounes </a:t>
            </a:r>
            <a:r>
              <a:rPr lang="fr-FR" sz="1700" dirty="0" err="1"/>
              <a:t>ghilzais</a:t>
            </a:r>
            <a:r>
              <a:rPr lang="fr-FR" sz="1700" dirty="0"/>
              <a:t> turbulents de Hérat</a:t>
            </a:r>
          </a:p>
          <a:p>
            <a:r>
              <a:rPr lang="fr-FR" sz="1700" dirty="0"/>
              <a:t>NB : 1886 : Révoltés, ils ont fait appel à Ayub</a:t>
            </a:r>
          </a:p>
          <a:p>
            <a:r>
              <a:rPr lang="fr-FR" sz="1700" dirty="0"/>
              <a:t>Contre les Hazaras chiites</a:t>
            </a:r>
          </a:p>
          <a:p>
            <a:endParaRPr lang="fr-FR" sz="1700" dirty="0"/>
          </a:p>
          <a:p>
            <a:r>
              <a:rPr lang="fr-FR" sz="1700" dirty="0"/>
              <a:t>c) 1895-96 : Au nord-est de Kaboul</a:t>
            </a:r>
          </a:p>
          <a:p>
            <a:r>
              <a:rPr lang="fr-FR" sz="1700" dirty="0"/>
              <a:t>Il soumet les Kafirs hindouistes</a:t>
            </a:r>
          </a:p>
          <a:p>
            <a:r>
              <a:rPr lang="fr-FR" sz="1700" dirty="0"/>
              <a:t>Et les oblige à se convertir à l’islam</a:t>
            </a:r>
          </a:p>
          <a:p>
            <a:endParaRPr lang="fr-FR" sz="1700" dirty="0"/>
          </a:p>
          <a:p>
            <a:r>
              <a:rPr lang="fr-FR" sz="1700" dirty="0"/>
              <a:t>*Le </a:t>
            </a:r>
            <a:r>
              <a:rPr lang="fr-FR" sz="1700" dirty="0" err="1"/>
              <a:t>Kafiristan</a:t>
            </a:r>
            <a:r>
              <a:rPr lang="fr-FR" sz="1700" dirty="0"/>
              <a:t>, </a:t>
            </a:r>
            <a:r>
              <a:rPr lang="fr-FR" sz="1700" i="1" dirty="0"/>
              <a:t>pays des infidèles</a:t>
            </a:r>
          </a:p>
          <a:p>
            <a:r>
              <a:rPr lang="fr-FR" sz="1700" dirty="0"/>
              <a:t>Devient le </a:t>
            </a:r>
            <a:r>
              <a:rPr lang="fr-FR" sz="1700" dirty="0" err="1"/>
              <a:t>Nouristan</a:t>
            </a:r>
            <a:r>
              <a:rPr lang="fr-FR" sz="1700" dirty="0"/>
              <a:t>, </a:t>
            </a:r>
            <a:r>
              <a:rPr lang="fr-FR" sz="1700" i="1" dirty="0"/>
              <a:t>pays de la lumière…</a:t>
            </a:r>
            <a:endParaRPr lang="fr-FR" sz="1700" dirty="0"/>
          </a:p>
        </p:txBody>
      </p:sp>
      <p:pic>
        <p:nvPicPr>
          <p:cNvPr id="2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13463098-2E8B-39CB-EF16-42730F702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3155" r="31244" b="3251"/>
          <a:stretch>
            <a:fillRect/>
          </a:stretch>
        </p:blipFill>
        <p:spPr bwMode="auto">
          <a:xfrm>
            <a:off x="4903677" y="110608"/>
            <a:ext cx="7198637" cy="57618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hristophe\Pictures\My Scans\2016-02 (févr.)\scan0020.jpg">
            <a:extLst>
              <a:ext uri="{FF2B5EF4-FFF2-40B4-BE49-F238E27FC236}">
                <a16:creationId xmlns:a16="http://schemas.microsoft.com/office/drawing/2014/main" id="{8D6412FE-4085-FF4D-A134-318DC1E90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1" t="24328" r="3568" b="6860"/>
          <a:stretch>
            <a:fillRect/>
          </a:stretch>
        </p:blipFill>
        <p:spPr bwMode="auto">
          <a:xfrm>
            <a:off x="10440210" y="4358640"/>
            <a:ext cx="1662104" cy="23887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DDA5D34C-C435-E868-6760-3F569C0BFA24}"/>
              </a:ext>
            </a:extLst>
          </p:cNvPr>
          <p:cNvSpPr/>
          <p:nvPr/>
        </p:nvSpPr>
        <p:spPr>
          <a:xfrm>
            <a:off x="7455187" y="1258350"/>
            <a:ext cx="307875" cy="254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265ED0F-FC19-53A5-9E7D-4CD129D850C5}"/>
              </a:ext>
            </a:extLst>
          </p:cNvPr>
          <p:cNvCxnSpPr>
            <a:cxnSpLocks/>
          </p:cNvCxnSpPr>
          <p:nvPr/>
        </p:nvCxnSpPr>
        <p:spPr>
          <a:xfrm>
            <a:off x="9723120" y="2599014"/>
            <a:ext cx="542220" cy="821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EC92B113-D5A2-8B4C-9F76-5A068179CFE7}"/>
              </a:ext>
            </a:extLst>
          </p:cNvPr>
          <p:cNvSpPr/>
          <p:nvPr/>
        </p:nvSpPr>
        <p:spPr>
          <a:xfrm>
            <a:off x="10265340" y="259901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E521418-3B28-A385-7CBB-1B4801D6F822}"/>
              </a:ext>
            </a:extLst>
          </p:cNvPr>
          <p:cNvSpPr/>
          <p:nvPr/>
        </p:nvSpPr>
        <p:spPr>
          <a:xfrm>
            <a:off x="8590097" y="41056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192B549-6F19-B246-D2CB-A7DE46F7BD7C}"/>
              </a:ext>
            </a:extLst>
          </p:cNvPr>
          <p:cNvSpPr/>
          <p:nvPr/>
        </p:nvSpPr>
        <p:spPr>
          <a:xfrm>
            <a:off x="9408888" y="467768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624E234-CF35-637D-E40A-65836D950F9D}"/>
              </a:ext>
            </a:extLst>
          </p:cNvPr>
          <p:cNvSpPr/>
          <p:nvPr/>
        </p:nvSpPr>
        <p:spPr>
          <a:xfrm>
            <a:off x="9632225" y="2673501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969A5E3-3E52-2F58-9436-AF92E7CB87DC}"/>
              </a:ext>
            </a:extLst>
          </p:cNvPr>
          <p:cNvSpPr/>
          <p:nvPr/>
        </p:nvSpPr>
        <p:spPr>
          <a:xfrm>
            <a:off x="7486623" y="3865830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7CEE568-FE9B-5CC6-5AED-218313A2E39D}"/>
              </a:ext>
            </a:extLst>
          </p:cNvPr>
          <p:cNvSpPr/>
          <p:nvPr/>
        </p:nvSpPr>
        <p:spPr>
          <a:xfrm>
            <a:off x="9754926" y="712669"/>
            <a:ext cx="307875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36DD589-372C-81E9-8B8D-334C0D910392}"/>
              </a:ext>
            </a:extLst>
          </p:cNvPr>
          <p:cNvSpPr/>
          <p:nvPr/>
        </p:nvSpPr>
        <p:spPr>
          <a:xfrm rot="20997160">
            <a:off x="6698063" y="2138045"/>
            <a:ext cx="2780972" cy="58215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BDBBA45-5881-F940-68DE-BC3C6405AA72}"/>
              </a:ext>
            </a:extLst>
          </p:cNvPr>
          <p:cNvSpPr/>
          <p:nvPr/>
        </p:nvSpPr>
        <p:spPr>
          <a:xfrm rot="19549533">
            <a:off x="9293437" y="1631977"/>
            <a:ext cx="1095223" cy="5268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1DE2369-BDEE-5209-874B-500A627629A4}"/>
              </a:ext>
            </a:extLst>
          </p:cNvPr>
          <p:cNvSpPr/>
          <p:nvPr/>
        </p:nvSpPr>
        <p:spPr>
          <a:xfrm rot="14954000">
            <a:off x="9994520" y="1169809"/>
            <a:ext cx="394801" cy="45719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CF1C795-BE1B-BF6F-DE7E-A5E1FFE01748}"/>
              </a:ext>
            </a:extLst>
          </p:cNvPr>
          <p:cNvSpPr/>
          <p:nvPr/>
        </p:nvSpPr>
        <p:spPr>
          <a:xfrm>
            <a:off x="7619587" y="2578094"/>
            <a:ext cx="649039" cy="514567"/>
          </a:xfrm>
          <a:prstGeom prst="ellipse">
            <a:avLst/>
          </a:prstGeom>
          <a:solidFill>
            <a:srgbClr val="00B05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Ha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8486B56A-2485-ECC6-6F67-E078758FD6C2}"/>
              </a:ext>
            </a:extLst>
          </p:cNvPr>
          <p:cNvCxnSpPr>
            <a:cxnSpLocks/>
            <a:endCxn id="36" idx="5"/>
          </p:cNvCxnSpPr>
          <p:nvPr/>
        </p:nvCxnSpPr>
        <p:spPr>
          <a:xfrm flipH="1" flipV="1">
            <a:off x="7717975" y="1475153"/>
            <a:ext cx="1365965" cy="92276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6EFC7C4A-DD36-4DAB-0C16-2A2705EA4209}"/>
              </a:ext>
            </a:extLst>
          </p:cNvPr>
          <p:cNvCxnSpPr>
            <a:cxnSpLocks/>
            <a:endCxn id="34" idx="4"/>
          </p:cNvCxnSpPr>
          <p:nvPr/>
        </p:nvCxnSpPr>
        <p:spPr>
          <a:xfrm flipV="1">
            <a:off x="9285649" y="966669"/>
            <a:ext cx="623215" cy="143125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51EADCC4-2AD0-6E27-21D6-F9838EB9B2D4}"/>
              </a:ext>
            </a:extLst>
          </p:cNvPr>
          <p:cNvCxnSpPr>
            <a:cxnSpLocks/>
            <a:endCxn id="43" idx="2"/>
          </p:cNvCxnSpPr>
          <p:nvPr/>
        </p:nvCxnSpPr>
        <p:spPr>
          <a:xfrm>
            <a:off x="6095086" y="2656863"/>
            <a:ext cx="1524501" cy="17851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65A838FE-F791-652C-99F2-91CD83257FDF}"/>
              </a:ext>
            </a:extLst>
          </p:cNvPr>
          <p:cNvSpPr/>
          <p:nvPr/>
        </p:nvSpPr>
        <p:spPr>
          <a:xfrm>
            <a:off x="5982014" y="2531694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01E3C4C-C411-ED34-B265-C32206DB0B35}"/>
              </a:ext>
            </a:extLst>
          </p:cNvPr>
          <p:cNvSpPr/>
          <p:nvPr/>
        </p:nvSpPr>
        <p:spPr>
          <a:xfrm>
            <a:off x="9897682" y="1747605"/>
            <a:ext cx="307875" cy="25400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AC2E60AA-3F3C-EC83-6C54-E51FDD005D9E}"/>
              </a:ext>
            </a:extLst>
          </p:cNvPr>
          <p:cNvCxnSpPr>
            <a:cxnSpLocks/>
            <a:endCxn id="56" idx="3"/>
          </p:cNvCxnSpPr>
          <p:nvPr/>
        </p:nvCxnSpPr>
        <p:spPr>
          <a:xfrm flipV="1">
            <a:off x="9202855" y="1964408"/>
            <a:ext cx="739914" cy="50800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C9AB155C-2912-067C-C203-8F7C689E57C4}"/>
              </a:ext>
            </a:extLst>
          </p:cNvPr>
          <p:cNvSpPr/>
          <p:nvPr/>
        </p:nvSpPr>
        <p:spPr>
          <a:xfrm>
            <a:off x="9327425" y="110607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46C719C-5F99-1A55-BB27-2F1AA1C5B766}"/>
              </a:ext>
            </a:extLst>
          </p:cNvPr>
          <p:cNvSpPr/>
          <p:nvPr/>
        </p:nvSpPr>
        <p:spPr>
          <a:xfrm>
            <a:off x="8249717" y="4480755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C741651-DF97-52E3-BBF5-AF91DED490D4}"/>
              </a:ext>
            </a:extLst>
          </p:cNvPr>
          <p:cNvSpPr/>
          <p:nvPr/>
        </p:nvSpPr>
        <p:spPr>
          <a:xfrm>
            <a:off x="9042164" y="2360865"/>
            <a:ext cx="285261" cy="25303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2C3AD4-5F50-F3DE-EDFB-04C2BF600751}"/>
              </a:ext>
            </a:extLst>
          </p:cNvPr>
          <p:cNvSpPr/>
          <p:nvPr/>
        </p:nvSpPr>
        <p:spPr>
          <a:xfrm>
            <a:off x="2930146" y="2315146"/>
            <a:ext cx="539736" cy="45719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5598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2A299-A0DD-FBAB-D728-8EAC95466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5C3019-3082-DB8E-5DF2-529FC0D02B57}"/>
              </a:ext>
            </a:extLst>
          </p:cNvPr>
          <p:cNvSpPr/>
          <p:nvPr/>
        </p:nvSpPr>
        <p:spPr>
          <a:xfrm>
            <a:off x="89686" y="102217"/>
            <a:ext cx="5005857" cy="5016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1881(-1901) : (A) Abdur Rahman, </a:t>
            </a:r>
            <a:r>
              <a:rPr lang="fr-FR" sz="1600" b="1" i="1" dirty="0"/>
              <a:t>l’émir de fer</a:t>
            </a:r>
            <a:r>
              <a:rPr lang="fr-FR" sz="1600" b="1" dirty="0"/>
              <a:t>, soumet l’ensemble du pays et rétablit l’Etat afghan</a:t>
            </a:r>
          </a:p>
          <a:p>
            <a:endParaRPr lang="fr-FR" sz="1600" dirty="0"/>
          </a:p>
          <a:p>
            <a:r>
              <a:rPr lang="fr-FR" sz="1600" dirty="0"/>
              <a:t>*Unité à l’intérieur</a:t>
            </a:r>
          </a:p>
          <a:p>
            <a:r>
              <a:rPr lang="fr-FR" sz="1600" dirty="0"/>
              <a:t>Et indépendance à l’extérieur…</a:t>
            </a:r>
          </a:p>
          <a:p>
            <a:endParaRPr lang="fr-FR" sz="1600" dirty="0"/>
          </a:p>
          <a:p>
            <a:r>
              <a:rPr lang="fr-FR" sz="1600" dirty="0"/>
              <a:t>*1880 : Dans le Turkestan, l’avance russe reprend ; Et…</a:t>
            </a:r>
          </a:p>
          <a:p>
            <a:r>
              <a:rPr lang="fr-FR" sz="1600" dirty="0"/>
              <a:t>*1885 : La rivalité anglo-russe va atteindre son paroxysme</a:t>
            </a:r>
          </a:p>
          <a:p>
            <a:endParaRPr lang="fr-FR" sz="1600" dirty="0"/>
          </a:p>
          <a:p>
            <a:r>
              <a:rPr lang="fr-FR" sz="1600" dirty="0"/>
              <a:t>*Mais malgré cette </a:t>
            </a:r>
            <a:r>
              <a:rPr lang="fr-FR" sz="1600" i="1" dirty="0"/>
              <a:t>montée des périls</a:t>
            </a:r>
          </a:p>
          <a:p>
            <a:r>
              <a:rPr lang="fr-FR" sz="1600" dirty="0"/>
              <a:t>Et le traité de </a:t>
            </a:r>
            <a:r>
              <a:rPr lang="fr-FR" sz="1600" dirty="0" err="1"/>
              <a:t>Gandamak</a:t>
            </a:r>
            <a:r>
              <a:rPr lang="fr-FR" sz="1600" dirty="0"/>
              <a:t> (1879) qui l’unit à la GB…</a:t>
            </a:r>
          </a:p>
          <a:p>
            <a:endParaRPr lang="fr-FR" sz="1600" dirty="0"/>
          </a:p>
          <a:p>
            <a:r>
              <a:rPr lang="fr-FR" sz="1600" u="sng" dirty="0"/>
              <a:t>Abdur Rahman</a:t>
            </a:r>
            <a:r>
              <a:rPr lang="fr-FR" sz="1600" dirty="0"/>
              <a:t> va avec intelligence</a:t>
            </a:r>
          </a:p>
          <a:p>
            <a:r>
              <a:rPr lang="fr-FR" sz="1600" dirty="0"/>
              <a:t>Agir pour préserver la paix ; Et empêcher ainsi</a:t>
            </a:r>
          </a:p>
          <a:p>
            <a:r>
              <a:rPr lang="fr-FR" sz="1600" dirty="0"/>
              <a:t>Que l’Afghanistan devienne un champ de bataille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i="1" dirty="0"/>
              <a:t>Politique qui va s’avérer profitable à tous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*Donc, à nouveau Russes et Britanniques</a:t>
            </a:r>
          </a:p>
          <a:p>
            <a:r>
              <a:rPr lang="fr-FR" sz="1600" dirty="0"/>
              <a:t>Retour au Turkestan russe ; Et retour en 1881…</a:t>
            </a:r>
          </a:p>
        </p:txBody>
      </p:sp>
      <p:pic>
        <p:nvPicPr>
          <p:cNvPr id="4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E4BCC745-E2AA-A0DB-D9E1-AE12FF3F7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2DAF273-F7DA-E94B-530D-48EE04252DF7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163B608-AA22-AE2E-95AA-08C5DCDE6150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0FA2707-4A66-D160-1650-9115541B5C1C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382FC0D-9810-2216-0B01-CC2F7B626BB7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48D8ECF-BA96-F378-37ED-E434F83CE41B}"/>
              </a:ext>
            </a:extLst>
          </p:cNvPr>
          <p:cNvSpPr/>
          <p:nvPr/>
        </p:nvSpPr>
        <p:spPr>
          <a:xfrm rot="17425513">
            <a:off x="8118765" y="2366463"/>
            <a:ext cx="1135379" cy="2185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CF0A8DE-5BD0-DDB0-D6C3-114143D3BF77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DA6FFA3-734C-7286-0D71-0C6D6987FE00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B8C80C3-03B8-A9DA-E3C7-6EE982E709AE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C8CC180-C3E1-D831-382A-3D4B578EEAAD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89C183C-9C21-8D29-7B5B-7C64E4B22046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2E973FC-12FD-9168-65BB-F8E3A24C70D4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6D6CB98-3392-8DB3-3BA3-F03DC2C4DC96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33051C0-5353-1356-EEB5-494A3E08BDE0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AD224C7-A1F3-C977-884E-C0B4CD8DD6C7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4190457-909B-8CFD-9B63-2DD95D683E8D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F9B634F-DC8E-F63E-6F1C-CC49B25FD345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97CF483-9B2E-1247-7B0C-0301E66A69DA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6E6DCCD-71D4-C8DE-E531-FC47F0AFB322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41D74C46-9495-8125-327F-9B2B6C595744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8CF50DA2-A89D-84E1-9FFC-88CA67F5C71F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5914FA1C-197D-92A2-8996-5B91A729805A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47AE38BE-0BA3-C6BB-D376-6F2CAE5FC974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A4671618-1DDD-E18B-AB2D-489543478C16}"/>
              </a:ext>
            </a:extLst>
          </p:cNvPr>
          <p:cNvCxnSpPr>
            <a:cxnSpLocks/>
            <a:stCxn id="35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300F7D05-F5D7-4483-F801-24DA9ED73A0F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E2DECA48-4AB3-76FD-12F8-32952CC2D548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F7D67DD5-CFB5-146F-FBA2-6070FE4DD769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7EF3D6E7-80A4-F40E-CCF5-A2E9B4737F7D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003CE7C2-540D-C49B-A5C2-AA7C5FBA9A37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2F4DCAFE-30B7-5290-6DA0-6830137EDD05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4841A88E-6D3A-B1CF-38C0-B32F59AF4351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DE4004ED-F095-6594-C4BF-76FC410A5B3B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B73E56B9-7B79-A7A4-776B-B88479FD3706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366C6619-3430-4601-3CB8-EB7A5F81A62E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0E3F34A6-7559-A4BE-ACBB-D09269E26859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4905DB67-B4FB-C5A7-4A69-E5476D469422}"/>
              </a:ext>
            </a:extLst>
          </p:cNvPr>
          <p:cNvSpPr/>
          <p:nvPr/>
        </p:nvSpPr>
        <p:spPr>
          <a:xfrm rot="19451265">
            <a:off x="7292855" y="3208013"/>
            <a:ext cx="437439" cy="843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9CD2C970-D102-95C0-85E2-C0E7664FC444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1026D3A2-A198-51CA-E366-C2FE77BFE003}"/>
              </a:ext>
            </a:extLst>
          </p:cNvPr>
          <p:cNvSpPr/>
          <p:nvPr/>
        </p:nvSpPr>
        <p:spPr>
          <a:xfrm rot="11903849">
            <a:off x="9518853" y="2183877"/>
            <a:ext cx="902333" cy="17931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267DD9AA-BF6A-BFCD-89A2-70BAEDDCAE02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781390EE-3365-08C6-624D-3C8B683D95F7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81283675-243F-64AA-B63B-FDA009EBCD6D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24DF2EA1-866E-61BB-F669-B158E71AF2D2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6B145E98-E6F3-AA56-50A9-D66DD1C23442}"/>
              </a:ext>
            </a:extLst>
          </p:cNvPr>
          <p:cNvSpPr/>
          <p:nvPr/>
        </p:nvSpPr>
        <p:spPr>
          <a:xfrm>
            <a:off x="11675051" y="3391340"/>
            <a:ext cx="327270" cy="33185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CAC78CD0-1054-F24E-44B7-44B183F22D8B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4A2FEAF6-5CB8-BA6F-41B5-5F0F65441FBD}"/>
              </a:ext>
            </a:extLst>
          </p:cNvPr>
          <p:cNvSpPr/>
          <p:nvPr/>
        </p:nvSpPr>
        <p:spPr>
          <a:xfrm>
            <a:off x="9424779" y="35616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78EA32AF-1324-A799-35A5-8BD047DB54C5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2DA5F3E7-FCB2-D3A5-94C0-FA78618F4078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B90EDDF1-A324-C31F-84EA-5DF7223FC3C2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39C30D20-EBBF-3E77-B87C-0480AEAC9E4F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E0CA37B8-FB25-E4FE-1A59-176D5631675C}"/>
              </a:ext>
            </a:extLst>
          </p:cNvPr>
          <p:cNvSpPr/>
          <p:nvPr/>
        </p:nvSpPr>
        <p:spPr>
          <a:xfrm>
            <a:off x="6167130" y="365121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A3AB98D6-FFC9-0994-58B3-F9EDA5CA8AA3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7E3872BD-3017-2DF1-F1A2-1763AC53EF6D}"/>
              </a:ext>
            </a:extLst>
          </p:cNvPr>
          <p:cNvSpPr/>
          <p:nvPr/>
        </p:nvSpPr>
        <p:spPr>
          <a:xfrm>
            <a:off x="9384093" y="424679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6C761268-3EEB-7D73-585C-DD23CBEC5E5D}"/>
              </a:ext>
            </a:extLst>
          </p:cNvPr>
          <p:cNvSpPr/>
          <p:nvPr/>
        </p:nvSpPr>
        <p:spPr>
          <a:xfrm>
            <a:off x="7034134" y="422193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7A8D0CB8-FF3B-F469-D528-A2E239721EFB}"/>
              </a:ext>
            </a:extLst>
          </p:cNvPr>
          <p:cNvCxnSpPr>
            <a:cxnSpLocks/>
            <a:endCxn id="82" idx="1"/>
          </p:cNvCxnSpPr>
          <p:nvPr/>
        </p:nvCxnSpPr>
        <p:spPr>
          <a:xfrm>
            <a:off x="6430635" y="3851682"/>
            <a:ext cx="645275" cy="407306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5C69B123-F4AF-B061-42C3-D1443224962A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156B623-B444-A0C1-B71C-53CCAA5769BF}"/>
              </a:ext>
            </a:extLst>
          </p:cNvPr>
          <p:cNvSpPr/>
          <p:nvPr/>
        </p:nvSpPr>
        <p:spPr>
          <a:xfrm>
            <a:off x="9074565" y="4449193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674653D-AA11-5A88-3221-05284359D3D3}"/>
              </a:ext>
            </a:extLst>
          </p:cNvPr>
          <p:cNvSpPr/>
          <p:nvPr/>
        </p:nvSpPr>
        <p:spPr>
          <a:xfrm>
            <a:off x="9439770" y="4520630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784623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3B9E9-AF82-6E94-2CD6-096E9F684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20DAA7-1B11-0186-1188-6D7BEA143FB3}"/>
              </a:ext>
            </a:extLst>
          </p:cNvPr>
          <p:cNvSpPr/>
          <p:nvPr/>
        </p:nvSpPr>
        <p:spPr>
          <a:xfrm>
            <a:off x="89686" y="92675"/>
            <a:ext cx="5005857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1884-1885 : (T) Les Russes s’emparent de la Merv perse et de l’oasis afghan de </a:t>
            </a:r>
            <a:r>
              <a:rPr lang="fr-FR" sz="1600" b="1" dirty="0" err="1"/>
              <a:t>Panjdeh</a:t>
            </a:r>
            <a:r>
              <a:rPr lang="fr-FR" sz="1600" b="1" dirty="0"/>
              <a:t> ; La Perse reconnaît la nouvelle frontière ; En revanche, côté afghan, l’avancée russe provoque une crise aiguë entre Russes et Britanniques</a:t>
            </a:r>
          </a:p>
          <a:p>
            <a:endParaRPr lang="fr-FR" sz="1600" dirty="0"/>
          </a:p>
          <a:p>
            <a:r>
              <a:rPr lang="fr-FR" sz="1600" dirty="0"/>
              <a:t>*1881 : </a:t>
            </a:r>
            <a:r>
              <a:rPr lang="fr-FR" sz="1600" b="1" dirty="0"/>
              <a:t>Le Turkestan russe</a:t>
            </a:r>
            <a:r>
              <a:rPr lang="fr-FR" sz="1600" dirty="0"/>
              <a:t> </a:t>
            </a:r>
            <a:r>
              <a:rPr lang="fr-FR" sz="1600" b="1" dirty="0"/>
              <a:t>(T)</a:t>
            </a:r>
            <a:r>
              <a:rPr lang="fr-FR" sz="1600" dirty="0"/>
              <a:t> …</a:t>
            </a:r>
          </a:p>
          <a:p>
            <a:endParaRPr lang="fr-FR" sz="1600" dirty="0"/>
          </a:p>
          <a:p>
            <a:r>
              <a:rPr lang="fr-FR" sz="1600" dirty="0"/>
              <a:t>*1881 : Les affaires bulgares et afghanes de 1878</a:t>
            </a:r>
          </a:p>
          <a:p>
            <a:r>
              <a:rPr lang="fr-FR" sz="1600" dirty="0"/>
              <a:t>Ont laissé des traces ; De plus…</a:t>
            </a:r>
          </a:p>
          <a:p>
            <a:endParaRPr lang="fr-FR" sz="1600" dirty="0"/>
          </a:p>
          <a:p>
            <a:r>
              <a:rPr lang="fr-FR" sz="1600" dirty="0"/>
              <a:t>*Jan. 1881 : Pour les Russes, après la prise de </a:t>
            </a:r>
            <a:r>
              <a:rPr lang="fr-FR" sz="1600" dirty="0" err="1"/>
              <a:t>Gökdepe</a:t>
            </a:r>
            <a:endParaRPr lang="fr-FR" sz="1600" dirty="0"/>
          </a:p>
          <a:p>
            <a:r>
              <a:rPr lang="fr-FR" sz="1600" dirty="0"/>
              <a:t>Conquérir toute la steppe turkmène</a:t>
            </a:r>
          </a:p>
          <a:p>
            <a:r>
              <a:rPr lang="fr-FR" sz="1600" dirty="0"/>
              <a:t>NB : Avril 1881 : Rappel…</a:t>
            </a:r>
          </a:p>
          <a:p>
            <a:r>
              <a:rPr lang="fr-FR" sz="1600" dirty="0"/>
              <a:t>Les Britanniques quittent l’Afghanistan</a:t>
            </a:r>
          </a:p>
          <a:p>
            <a:endParaRPr lang="fr-FR" sz="1600" dirty="0"/>
          </a:p>
          <a:p>
            <a:r>
              <a:rPr lang="fr-FR" sz="1600" dirty="0"/>
              <a:t>*Avec comme prochain objectif…</a:t>
            </a:r>
          </a:p>
          <a:p>
            <a:r>
              <a:rPr lang="fr-FR" sz="1600" dirty="0"/>
              <a:t>L’oasis de Merv, au nord de Hérat, capitale des Turkmènes</a:t>
            </a:r>
          </a:p>
          <a:p>
            <a:r>
              <a:rPr lang="fr-FR" sz="1600" dirty="0"/>
              <a:t>Ce qui inquiète les Britanniques</a:t>
            </a:r>
          </a:p>
          <a:p>
            <a:r>
              <a:rPr lang="fr-FR" sz="1600" dirty="0"/>
              <a:t>NB : 1880 : Chemin de fer à partir de Krasnovodsk…</a:t>
            </a:r>
          </a:p>
          <a:p>
            <a:endParaRPr lang="fr-FR" sz="1600" dirty="0"/>
          </a:p>
          <a:p>
            <a:r>
              <a:rPr lang="fr-FR" sz="1600" dirty="0"/>
              <a:t>*A Saint-Pétersbourg…</a:t>
            </a:r>
          </a:p>
          <a:p>
            <a:r>
              <a:rPr lang="fr-FR" sz="1600" dirty="0"/>
              <a:t>Le tsar </a:t>
            </a:r>
            <a:r>
              <a:rPr lang="fr-FR" sz="1600" u="sng" dirty="0"/>
              <a:t>Alexandre II</a:t>
            </a:r>
            <a:r>
              <a:rPr lang="fr-FR" sz="1600" dirty="0"/>
              <a:t> veut les rassurer</a:t>
            </a:r>
          </a:p>
          <a:p>
            <a:r>
              <a:rPr lang="fr-FR" sz="1600" dirty="0"/>
              <a:t>Mais il meurt assassiné en mars 1881</a:t>
            </a:r>
          </a:p>
          <a:p>
            <a:endParaRPr lang="fr-FR" sz="1600" dirty="0"/>
          </a:p>
          <a:p>
            <a:r>
              <a:rPr lang="fr-FR" sz="1600" dirty="0"/>
              <a:t>*1884 : L’avancée des Russes reprend…</a:t>
            </a:r>
          </a:p>
        </p:txBody>
      </p:sp>
      <p:pic>
        <p:nvPicPr>
          <p:cNvPr id="21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330421AC-43C5-2EE4-9729-656F1104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C19C190E-876D-63D7-379E-94ADC6F848EC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BD8BFFE-E0FC-70C5-6651-BE7348EAA525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88B8E28-41AC-FEAB-825C-2EEF334A615F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8454F12-2541-C3F0-DC18-0B6068C0D51E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0ADF899-55D6-CF98-EB2E-AA3F49A38FD6}"/>
              </a:ext>
            </a:extLst>
          </p:cNvPr>
          <p:cNvSpPr/>
          <p:nvPr/>
        </p:nvSpPr>
        <p:spPr>
          <a:xfrm rot="17425513">
            <a:off x="8118765" y="2366463"/>
            <a:ext cx="1135379" cy="2185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5AD0939-A4E4-7705-AB28-C9A80EF24A64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4DE6E21-DCF3-2E16-C429-E1E231676F09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167AD61-5AC8-E99C-4C72-4AF86AB261D4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732A1C6-D9BC-A958-D7C6-4F4DAD43418B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5F0E2A6-A786-D8B5-FB52-1AB4AB6F6E83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E9AE16E-BB21-EA60-D6F9-B5FA7C6737B3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79117616-37D3-BA56-DB18-7DDE3C71E8F2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1C79C93-F3C4-3652-FA44-E6BCAD2AECC9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EE70A59-C743-09DA-D527-C11421625348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4AE64A0-F5E4-4345-F52A-1B2849344500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97DE3240-92C8-62A6-901B-B8C71385F984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74B06AA-33CB-611B-A1CE-E485FDD385FE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D87E173-0E67-A915-3210-869D059F9429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657CAFBA-0C19-6663-ACE7-59CAD41F4CFF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DA5DE962-DFE9-1C66-94F4-325A8ED800EE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2E9292DD-F2F4-338D-AC1C-1A98CCF18C18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2125B6E7-7204-30D4-B7FA-C708A28BDA4F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9347F391-3A2F-AFE5-6846-9AA3BCBFC75E}"/>
              </a:ext>
            </a:extLst>
          </p:cNvPr>
          <p:cNvCxnSpPr>
            <a:cxnSpLocks/>
            <a:stCxn id="61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8C10ED3A-8520-27C5-B1E0-6941D84B4B6E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E5670082-6214-C39F-8A8A-BB9EAE3054CF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69">
            <a:extLst>
              <a:ext uri="{FF2B5EF4-FFF2-40B4-BE49-F238E27FC236}">
                <a16:creationId xmlns:a16="http://schemas.microsoft.com/office/drawing/2014/main" id="{4ADFB70B-C82D-5315-F632-C983C65C89A4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8E1E07E9-A12B-31A0-06DC-574233E45F78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A916CE5C-4B8C-0504-BF23-DD8D0999A040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C97618D2-2798-C776-B036-8AF0E3E1D74E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CE4C1B14-1472-F197-9738-2F14D92CFC57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526F7AEC-D201-5CAA-2707-5429E1BC6A7A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F8A5F1A9-25A3-23B0-E818-39A2E73CEE63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3DCC092A-BE89-B451-2A54-C9D0DD8225BD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5A738B0D-4C64-FD94-6BCE-C99738E20CFC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C492366B-1E5F-7816-63DB-D6E5A3E005D3}"/>
              </a:ext>
            </a:extLst>
          </p:cNvPr>
          <p:cNvSpPr/>
          <p:nvPr/>
        </p:nvSpPr>
        <p:spPr>
          <a:xfrm rot="19451265">
            <a:off x="7292855" y="3208013"/>
            <a:ext cx="437439" cy="843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3BA11155-B704-9B6A-D5FE-FFE8A27B6FA6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0B145A5D-E9E8-8172-AF8E-81C4E334C7E0}"/>
              </a:ext>
            </a:extLst>
          </p:cNvPr>
          <p:cNvSpPr/>
          <p:nvPr/>
        </p:nvSpPr>
        <p:spPr>
          <a:xfrm rot="11903849">
            <a:off x="9518853" y="2183877"/>
            <a:ext cx="902333" cy="17931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F03F45D5-BEA6-BCEC-943E-9FDE8B9D68A6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D6D06E21-EDEA-09F0-0C67-D2092A015994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145B34A3-C702-4FF6-E183-B7E3CE198B07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D45E8729-22D5-3785-39D0-AB7977DD59C4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D26A4AD9-07F2-E2F3-9F27-3E1F94802BE6}"/>
              </a:ext>
            </a:extLst>
          </p:cNvPr>
          <p:cNvSpPr/>
          <p:nvPr/>
        </p:nvSpPr>
        <p:spPr>
          <a:xfrm>
            <a:off x="11675051" y="3391340"/>
            <a:ext cx="327270" cy="33185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FF9E10B1-EAD1-C548-AA58-75D947C5E7C5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20FD1095-4507-8CC6-B95B-8C94FD9D154A}"/>
              </a:ext>
            </a:extLst>
          </p:cNvPr>
          <p:cNvSpPr/>
          <p:nvPr/>
        </p:nvSpPr>
        <p:spPr>
          <a:xfrm>
            <a:off x="9424779" y="35616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2878ABF8-3A22-2F59-874E-493514FCE71D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4FEED2A8-C6DD-1C6D-8A25-4D70EED2DFA0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368AED74-29F7-FA87-4047-EF1F63E2C920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DF529FE0-DD51-FBB5-B270-EF581FA387BF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FD54A335-A66B-A18E-6ADD-F8151D7923E4}"/>
              </a:ext>
            </a:extLst>
          </p:cNvPr>
          <p:cNvSpPr/>
          <p:nvPr/>
        </p:nvSpPr>
        <p:spPr>
          <a:xfrm>
            <a:off x="6167130" y="365121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8F062F38-5D61-88CF-E7D7-84F050E2E4FC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A7DD502A-11C6-62A6-5DE8-CE15CEFDB800}"/>
              </a:ext>
            </a:extLst>
          </p:cNvPr>
          <p:cNvSpPr/>
          <p:nvPr/>
        </p:nvSpPr>
        <p:spPr>
          <a:xfrm>
            <a:off x="9384093" y="424679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839CB40B-80F5-F0DD-B918-2AD56ED1D6DE}"/>
              </a:ext>
            </a:extLst>
          </p:cNvPr>
          <p:cNvSpPr/>
          <p:nvPr/>
        </p:nvSpPr>
        <p:spPr>
          <a:xfrm>
            <a:off x="7034134" y="422193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g</a:t>
            </a:r>
          </a:p>
        </p:txBody>
      </p: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BC982EA3-35DC-AE42-AFD4-DD8481458F22}"/>
              </a:ext>
            </a:extLst>
          </p:cNvPr>
          <p:cNvCxnSpPr>
            <a:cxnSpLocks/>
            <a:endCxn id="122" idx="1"/>
          </p:cNvCxnSpPr>
          <p:nvPr/>
        </p:nvCxnSpPr>
        <p:spPr>
          <a:xfrm>
            <a:off x="6430635" y="3851682"/>
            <a:ext cx="645275" cy="407306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Ellipse 123">
            <a:extLst>
              <a:ext uri="{FF2B5EF4-FFF2-40B4-BE49-F238E27FC236}">
                <a16:creationId xmlns:a16="http://schemas.microsoft.com/office/drawing/2014/main" id="{ACC20F22-0A99-DE83-5576-C1C9BA9BC34E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8CBA9533-9A95-4ADC-3D02-614FE16B7E15}"/>
              </a:ext>
            </a:extLst>
          </p:cNvPr>
          <p:cNvSpPr/>
          <p:nvPr/>
        </p:nvSpPr>
        <p:spPr>
          <a:xfrm>
            <a:off x="7515538" y="4317984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2210394-B32D-F231-43A4-4F6B0D73CFC7}"/>
              </a:ext>
            </a:extLst>
          </p:cNvPr>
          <p:cNvSpPr/>
          <p:nvPr/>
        </p:nvSpPr>
        <p:spPr>
          <a:xfrm>
            <a:off x="9074565" y="4449193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2296B03-4825-B585-D24D-EB539DC09011}"/>
              </a:ext>
            </a:extLst>
          </p:cNvPr>
          <p:cNvSpPr/>
          <p:nvPr/>
        </p:nvSpPr>
        <p:spPr>
          <a:xfrm>
            <a:off x="9439770" y="4520630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62E5A46-0B18-F447-E6A0-CD27F1AF7FBA}"/>
              </a:ext>
            </a:extLst>
          </p:cNvPr>
          <p:cNvSpPr/>
          <p:nvPr/>
        </p:nvSpPr>
        <p:spPr>
          <a:xfrm>
            <a:off x="4996970" y="4231742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1BAEFEE-1F24-90BE-D249-6D919FE5CE2F}"/>
              </a:ext>
            </a:extLst>
          </p:cNvPr>
          <p:cNvSpPr/>
          <p:nvPr/>
        </p:nvSpPr>
        <p:spPr>
          <a:xfrm>
            <a:off x="4830245" y="2827422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105002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34D99-FEA9-C1BA-A0F0-D6E0C1775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32A54E0F-48AC-2222-2D0F-5BEC82C85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B1A20367-605E-96D2-AD0F-9CDBCF8EE25C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5A0963C-4E95-84DB-DC41-59F82CCA2D3C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4F84E79-5176-EC0A-9A79-F401E41DB2D9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859A685-8B60-FC3B-DA02-2ADF11096DB3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C67C5D7-2D48-7C4C-DBE9-4765A2EF4D9D}"/>
              </a:ext>
            </a:extLst>
          </p:cNvPr>
          <p:cNvSpPr/>
          <p:nvPr/>
        </p:nvSpPr>
        <p:spPr>
          <a:xfrm rot="17425513">
            <a:off x="8118765" y="2366463"/>
            <a:ext cx="1135379" cy="2185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5C52411-D27F-3566-6A38-6ABD56400B9B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8A98772-E8FC-4A12-0870-FD06A623766B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7E6F3E5-4085-37EE-F297-B2597C1F3338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7C6E21A-A86A-E52B-FA5D-91DEEF83F2DF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F0F3EFA-46E0-372E-F4E9-9DE1D9BADADD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85482B7-9C70-5C0C-64A3-7AA454F7B38C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3DF90BB-9691-5F30-EACE-1A3111D5973B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61BC38C-5E26-8613-D36C-9D899F8DA51F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D0FE831-651D-F23C-576D-98C3A4864F25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E69B9050-AC63-FBD7-694C-0CEFCDA50245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C4E1104-FFC0-236D-826A-EA92FA0F0B67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E5DF040-487C-D931-5841-73C0487B7C72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13B297B-15DC-10ED-BD60-8AA628559D2F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75D1DE07-F7B3-2E17-A708-C38DEDCD644D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49D791D9-2DA2-4BE1-1889-24C202AE2A84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EE4B970-E8AC-35F1-734A-4C33150D6BBB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39227BEB-92FA-AA66-0F15-0011A97BE91E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8EB7D97A-7ECE-C727-1152-FB249FE49650}"/>
              </a:ext>
            </a:extLst>
          </p:cNvPr>
          <p:cNvCxnSpPr>
            <a:cxnSpLocks/>
            <a:stCxn id="56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534E8121-8D19-D761-3ECF-2BDABA03E94A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9C86E98D-1096-26BA-97BC-7EF80DD160F3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2A61F6A1-5D58-5081-2FB8-C53B76E07382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A8487F0A-5727-D014-2A28-857319D0EEB0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8B393DE2-C9C0-AF6F-64AB-CB0C1A3B9609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05F5F785-64D5-E1FD-0F04-93B8F869FBF5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2459DBFB-50CA-4823-1019-3BEF468F14D7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1137EAFF-6FDC-BDB7-89F9-587ADA9749E1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1E6EE4EA-1AD5-0887-F087-4CBB76A6AD77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92BE9AF8-86EA-93A0-4426-040C787C80DB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4AC928C3-FBD4-A516-FD41-D62315924625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7C970246-E601-5D0E-E3B1-9BDB2076E52B}"/>
              </a:ext>
            </a:extLst>
          </p:cNvPr>
          <p:cNvSpPr/>
          <p:nvPr/>
        </p:nvSpPr>
        <p:spPr>
          <a:xfrm rot="19451265">
            <a:off x="7292855" y="3208013"/>
            <a:ext cx="437439" cy="843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A372B1B3-EAF2-C3B8-3842-9549056387C9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CFB73B49-5DDA-8ED8-9FD2-E5B62E577518}"/>
              </a:ext>
            </a:extLst>
          </p:cNvPr>
          <p:cNvSpPr/>
          <p:nvPr/>
        </p:nvSpPr>
        <p:spPr>
          <a:xfrm rot="11903849">
            <a:off x="9518853" y="2183877"/>
            <a:ext cx="902333" cy="17931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FE750633-3376-8994-D731-F85DE8C3D50E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F7DFCCEF-0395-50A6-2B77-0F7C3D7A0E7E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D7801D32-6A76-22B2-77B6-4A49877A61E0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8F077650-E589-8D9F-1B88-9B9155C07A06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8F0EF33D-9665-B540-C99C-1E7CD0CA68BE}"/>
              </a:ext>
            </a:extLst>
          </p:cNvPr>
          <p:cNvSpPr/>
          <p:nvPr/>
        </p:nvSpPr>
        <p:spPr>
          <a:xfrm>
            <a:off x="11675051" y="3391340"/>
            <a:ext cx="327270" cy="33185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712F05E2-5C59-18E1-5CB3-9201BB1FDC17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EBF33BBC-CC6B-71A5-FD06-90A274F61C80}"/>
              </a:ext>
            </a:extLst>
          </p:cNvPr>
          <p:cNvSpPr/>
          <p:nvPr/>
        </p:nvSpPr>
        <p:spPr>
          <a:xfrm>
            <a:off x="9424779" y="35616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13EA60A9-D1D7-A0AD-317A-3D47931D77D7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4B46447F-DE39-4918-2A2A-66A9E2F4CFA6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A94C510F-AFFA-DFB4-77AA-F16C5A94FE4E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BB6AC076-2901-ECF9-B05B-35F3D8DBFF1F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A3FBF1A3-7AE1-5300-F67F-A8C4A0C20C17}"/>
              </a:ext>
            </a:extLst>
          </p:cNvPr>
          <p:cNvSpPr/>
          <p:nvPr/>
        </p:nvSpPr>
        <p:spPr>
          <a:xfrm>
            <a:off x="6167130" y="365121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93237FB4-E14E-9964-4E41-680CAA390DEB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B4717114-C28F-C10E-7E46-0DFD9B17D035}"/>
              </a:ext>
            </a:extLst>
          </p:cNvPr>
          <p:cNvSpPr/>
          <p:nvPr/>
        </p:nvSpPr>
        <p:spPr>
          <a:xfrm>
            <a:off x="9384093" y="424679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74D9DC34-2C2B-974D-8351-B7A88B3E17BE}"/>
              </a:ext>
            </a:extLst>
          </p:cNvPr>
          <p:cNvCxnSpPr>
            <a:cxnSpLocks/>
          </p:cNvCxnSpPr>
          <p:nvPr/>
        </p:nvCxnSpPr>
        <p:spPr>
          <a:xfrm>
            <a:off x="6430635" y="3851682"/>
            <a:ext cx="645275" cy="407306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Ellipse 127">
            <a:extLst>
              <a:ext uri="{FF2B5EF4-FFF2-40B4-BE49-F238E27FC236}">
                <a16:creationId xmlns:a16="http://schemas.microsoft.com/office/drawing/2014/main" id="{91581522-AC63-42B9-5B67-101162348DDE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2A5A0DA9-E289-7A81-A38A-184ABE47B45E}"/>
              </a:ext>
            </a:extLst>
          </p:cNvPr>
          <p:cNvSpPr/>
          <p:nvPr/>
        </p:nvSpPr>
        <p:spPr>
          <a:xfrm>
            <a:off x="7515538" y="431798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BBA1B476-AB45-DC9A-58DA-F01C5F7812F7}"/>
              </a:ext>
            </a:extLst>
          </p:cNvPr>
          <p:cNvCxnSpPr>
            <a:cxnSpLocks/>
            <a:endCxn id="129" idx="2"/>
          </p:cNvCxnSpPr>
          <p:nvPr/>
        </p:nvCxnSpPr>
        <p:spPr>
          <a:xfrm>
            <a:off x="7223997" y="4370905"/>
            <a:ext cx="291541" cy="7359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AF353FFF-EC48-2E0B-E5B1-4355645BC08E}"/>
              </a:ext>
            </a:extLst>
          </p:cNvPr>
          <p:cNvSpPr/>
          <p:nvPr/>
        </p:nvSpPr>
        <p:spPr>
          <a:xfrm>
            <a:off x="7034134" y="4221931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FA9B37CC-68AD-D993-2F22-4C650AB7CAA8}"/>
              </a:ext>
            </a:extLst>
          </p:cNvPr>
          <p:cNvSpPr/>
          <p:nvPr/>
        </p:nvSpPr>
        <p:spPr>
          <a:xfrm>
            <a:off x="7548128" y="507308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A4BA19-7739-5FA3-56D9-229009B1DC79}"/>
              </a:ext>
            </a:extLst>
          </p:cNvPr>
          <p:cNvSpPr/>
          <p:nvPr/>
        </p:nvSpPr>
        <p:spPr>
          <a:xfrm>
            <a:off x="89687" y="110608"/>
            <a:ext cx="5285039" cy="66171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1884-1885 : (T) Les Russes s’emparent de la Merv perse et de l’oasis afghan de </a:t>
            </a:r>
            <a:r>
              <a:rPr lang="fr-FR" sz="1400" b="1" dirty="0" err="1"/>
              <a:t>Panjdeh</a:t>
            </a:r>
            <a:r>
              <a:rPr lang="fr-FR" sz="1400" b="1" dirty="0"/>
              <a:t> ; La Perse reconnaît la nouvelle frontière ; En revanche, côté afghan, l’avancée russe provoque une crise aiguë entre Russes et Britanniques</a:t>
            </a:r>
          </a:p>
          <a:p>
            <a:endParaRPr lang="fr-FR" sz="1600" dirty="0"/>
          </a:p>
          <a:p>
            <a:r>
              <a:rPr lang="fr-FR" sz="1600" dirty="0"/>
              <a:t>*Fév. 1884 : Sans effusion de sang, les Turkmènes de Merv Reconnaissent la souveraineté russe</a:t>
            </a:r>
          </a:p>
          <a:p>
            <a:r>
              <a:rPr lang="fr-FR" sz="1600" dirty="0"/>
              <a:t>NB : 1882-84 : Négociée par </a:t>
            </a:r>
            <a:r>
              <a:rPr lang="fr-FR" sz="1600" dirty="0" err="1"/>
              <a:t>Kaitmaz</a:t>
            </a:r>
            <a:r>
              <a:rPr lang="fr-FR" sz="1600" dirty="0"/>
              <a:t> </a:t>
            </a:r>
            <a:r>
              <a:rPr lang="fr-FR" sz="1600" dirty="0" err="1"/>
              <a:t>Alikhanov</a:t>
            </a:r>
            <a:r>
              <a:rPr lang="fr-FR" sz="1600" dirty="0"/>
              <a:t> </a:t>
            </a:r>
            <a:r>
              <a:rPr lang="fr-FR" sz="1500" dirty="0"/>
              <a:t>; pp. 481-85</a:t>
            </a:r>
          </a:p>
          <a:p>
            <a:r>
              <a:rPr lang="fr-FR" sz="1600" dirty="0"/>
              <a:t>NB : La Perse reconnaît la nouvelle frontière</a:t>
            </a:r>
          </a:p>
          <a:p>
            <a:endParaRPr lang="fr-FR" sz="1600" dirty="0"/>
          </a:p>
          <a:p>
            <a:r>
              <a:rPr lang="fr-FR" sz="1600" dirty="0"/>
              <a:t>*A Londres, l’affaire de Merv devient le </a:t>
            </a:r>
            <a:r>
              <a:rPr lang="fr-FR" sz="1600" i="1" dirty="0" err="1"/>
              <a:t>Mervousness</a:t>
            </a:r>
            <a:endParaRPr lang="fr-FR" sz="1600" i="1" dirty="0"/>
          </a:p>
          <a:p>
            <a:r>
              <a:rPr lang="fr-FR" sz="1600" i="1" dirty="0"/>
              <a:t>Saint-Pétersbourg a dupé les Britanniques</a:t>
            </a:r>
          </a:p>
          <a:p>
            <a:r>
              <a:rPr lang="fr-FR" sz="1600" dirty="0"/>
              <a:t>Inquiétudes pour Hérat-Kandahar ; Et donc pour l’Inde…</a:t>
            </a:r>
          </a:p>
          <a:p>
            <a:endParaRPr lang="fr-FR" sz="1600" dirty="0"/>
          </a:p>
          <a:p>
            <a:r>
              <a:rPr lang="fr-FR" sz="1600" dirty="0"/>
              <a:t>*Mais malgré cela…</a:t>
            </a:r>
          </a:p>
          <a:p>
            <a:r>
              <a:rPr lang="fr-FR" sz="1600" dirty="0"/>
              <a:t>Le gouvernement </a:t>
            </a:r>
            <a:r>
              <a:rPr lang="fr-FR" sz="1600" i="1" dirty="0"/>
              <a:t>libéral</a:t>
            </a:r>
            <a:r>
              <a:rPr lang="fr-FR" sz="1600" dirty="0"/>
              <a:t> de </a:t>
            </a:r>
            <a:r>
              <a:rPr lang="fr-FR" sz="1600" u="sng" dirty="0"/>
              <a:t>Gladstone</a:t>
            </a:r>
            <a:r>
              <a:rPr lang="fr-FR" sz="1600" dirty="0"/>
              <a:t> (1880-85)</a:t>
            </a:r>
          </a:p>
          <a:p>
            <a:r>
              <a:rPr lang="fr-FR" sz="1600" dirty="0"/>
              <a:t>Opte comme en 1873, pour la négociation</a:t>
            </a:r>
          </a:p>
          <a:p>
            <a:endParaRPr lang="fr-FR" sz="1600" dirty="0"/>
          </a:p>
          <a:p>
            <a:r>
              <a:rPr lang="fr-FR" sz="1600" dirty="0"/>
              <a:t>*Oct. 1884 : La </a:t>
            </a:r>
            <a:r>
              <a:rPr lang="fr-FR" sz="1600" i="1" dirty="0"/>
              <a:t>Joint Afghan </a:t>
            </a:r>
            <a:r>
              <a:rPr lang="fr-FR" sz="1600" i="1" dirty="0" err="1"/>
              <a:t>Boundary</a:t>
            </a:r>
            <a:r>
              <a:rPr lang="fr-FR" sz="1600" i="1" dirty="0"/>
              <a:t> Commission</a:t>
            </a:r>
          </a:p>
          <a:p>
            <a:r>
              <a:rPr lang="fr-FR" sz="1600" dirty="0"/>
              <a:t>Doit se rencontrer à l’oasis de </a:t>
            </a:r>
            <a:r>
              <a:rPr lang="fr-FR" sz="1600" dirty="0" err="1"/>
              <a:t>Sarakhs</a:t>
            </a:r>
            <a:r>
              <a:rPr lang="fr-FR" sz="1600" dirty="0"/>
              <a:t>, au sud de Merv</a:t>
            </a:r>
          </a:p>
          <a:p>
            <a:r>
              <a:rPr lang="fr-FR" sz="1600" dirty="0"/>
              <a:t>Mais les Russes vont faire retarder la 1</a:t>
            </a:r>
            <a:r>
              <a:rPr lang="fr-FR" sz="1600" baseline="30000" dirty="0"/>
              <a:t>ère</a:t>
            </a:r>
            <a:r>
              <a:rPr lang="fr-FR" sz="1600" dirty="0"/>
              <a:t> rencontre…</a:t>
            </a:r>
          </a:p>
          <a:p>
            <a:endParaRPr lang="fr-FR" sz="1600" dirty="0"/>
          </a:p>
          <a:p>
            <a:r>
              <a:rPr lang="fr-FR" sz="1600" dirty="0"/>
              <a:t>*Fév. 1885 : Le Britannique Peter Lumsden est sur les lieux Mais c’est pour y constater une intense activité militaire russe</a:t>
            </a:r>
          </a:p>
          <a:p>
            <a:endParaRPr lang="fr-FR" sz="800" dirty="0"/>
          </a:p>
          <a:p>
            <a:r>
              <a:rPr lang="fr-FR" sz="1600" dirty="0"/>
              <a:t>*Pour les Russes, rapprocher leur frontière de Hérat</a:t>
            </a:r>
          </a:p>
          <a:p>
            <a:r>
              <a:rPr lang="fr-FR" sz="1600" dirty="0"/>
              <a:t>Avant le début des travaux de la commission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8152B8C-0E36-9608-C354-5F3A6F838430}"/>
              </a:ext>
            </a:extLst>
          </p:cNvPr>
          <p:cNvSpPr/>
          <p:nvPr/>
        </p:nvSpPr>
        <p:spPr>
          <a:xfrm>
            <a:off x="7497796" y="4564668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0BFF753-FBA4-0092-D288-26734E896A4E}"/>
              </a:ext>
            </a:extLst>
          </p:cNvPr>
          <p:cNvSpPr/>
          <p:nvPr/>
        </p:nvSpPr>
        <p:spPr>
          <a:xfrm>
            <a:off x="4795955" y="4658514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4B89EE3-12A5-075D-5C66-7AA63F2D307E}"/>
              </a:ext>
            </a:extLst>
          </p:cNvPr>
          <p:cNvSpPr/>
          <p:nvPr/>
        </p:nvSpPr>
        <p:spPr>
          <a:xfrm>
            <a:off x="9074565" y="4449193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4235B6C-2A67-5259-58F2-859C4C847111}"/>
              </a:ext>
            </a:extLst>
          </p:cNvPr>
          <p:cNvSpPr/>
          <p:nvPr/>
        </p:nvSpPr>
        <p:spPr>
          <a:xfrm>
            <a:off x="9439770" y="4520630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6696718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AD78D-A5A0-3C6B-322B-6F8118769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2717DECD-5114-2F1C-0795-079F82BC3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619D2FA1-657E-7332-6BDF-5B40945C5B32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6DAECE8-AACC-9813-2210-3FD0A2650591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C752FAC-2AC3-72B5-79CD-72C3D68DE897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FD274FC-FF84-2675-253A-1B01957A837F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E91092B-6ECD-1D8A-3D67-6954688F134A}"/>
              </a:ext>
            </a:extLst>
          </p:cNvPr>
          <p:cNvSpPr/>
          <p:nvPr/>
        </p:nvSpPr>
        <p:spPr>
          <a:xfrm rot="17425513">
            <a:off x="8118765" y="2366463"/>
            <a:ext cx="1135379" cy="2185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2557015-2B96-A809-8FAE-03FA063E6092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B3474AA-D76D-40A7-0668-8FC7A820CDFC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1548F59-FBB6-3F02-28DA-72D887294AA3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E2DE6F3-98A9-431F-75E0-483483F30BEC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7FA9F26-C48B-D076-C566-05422C141A28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F6675AB-C5D3-4F20-C799-FAEF2C57365C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5048986-7281-B7C6-A731-7E7D81727CA9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DFB07CF-D852-59F5-7514-9BE2D5B80FC5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95A23389-777D-088B-16ED-A8723B367234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3619C5A-41E4-14C5-2B91-342E640345A5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F8C2836-19BC-B6FE-E2A3-B865EEF6D885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1F186D9-0D58-4C1A-8128-1D87C9D38736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09268B5C-EAFF-5073-C5E8-E2326FD0835D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85F5B8D9-0A2C-E8A0-BD3B-BA04C0943E64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9DD388F8-BC46-B5CF-4B5D-A420BC43E666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E39AD566-4882-6176-F0EC-168CB2D32CDE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070A52A4-1415-D071-3AA9-963BB026C00B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0C6D1DC5-BE7B-2D9D-81D3-EC461E49BF19}"/>
              </a:ext>
            </a:extLst>
          </p:cNvPr>
          <p:cNvCxnSpPr>
            <a:cxnSpLocks/>
            <a:stCxn id="56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71AA4FCA-624D-CE05-6C9D-298E157CBB0A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99320364-573E-992F-D7F9-F32FAF934B7D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01610F6B-1F09-6F44-0DA3-AB47BBD426EB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6C7B18D4-FF74-5380-BB57-A9D485ED614D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3E9A2D57-16EE-D9AB-9913-A2A84AF6898B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FD46295F-912F-5E5A-E42F-5D1779A49A1D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D00C0505-36CB-409E-DB53-FFA329EAD26A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6F59C3A7-966C-8845-58A7-A54FFF95BC5D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1C455F93-1C36-4133-F0FF-5C7F7C5760E6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C87FD2C4-45D4-CF36-5E31-CC0E656DD324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97D6E878-95A3-535B-2C7B-172AF95148E4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4248408A-66F2-A063-400B-A67158B6B440}"/>
              </a:ext>
            </a:extLst>
          </p:cNvPr>
          <p:cNvSpPr/>
          <p:nvPr/>
        </p:nvSpPr>
        <p:spPr>
          <a:xfrm rot="19451265">
            <a:off x="7292855" y="3208013"/>
            <a:ext cx="437439" cy="843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AFD2CF0E-228A-B7D8-5F11-D63AA376238C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D520790B-66E7-315F-BA46-FCD0F1EC8D33}"/>
              </a:ext>
            </a:extLst>
          </p:cNvPr>
          <p:cNvSpPr/>
          <p:nvPr/>
        </p:nvSpPr>
        <p:spPr>
          <a:xfrm rot="11903849">
            <a:off x="9518853" y="2183877"/>
            <a:ext cx="902333" cy="17931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D797A033-30DB-2330-774C-94D17D635870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EE3D02FF-3D35-F9D5-A667-F942D6609158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E64BB4F8-E3EA-4218-F22A-D0DD32E4994E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5DC13737-DF50-BD82-FE80-D0B713D4B1FA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109CD6F4-DFCE-27A3-9A0F-9640C3FF0F68}"/>
              </a:ext>
            </a:extLst>
          </p:cNvPr>
          <p:cNvSpPr/>
          <p:nvPr/>
        </p:nvSpPr>
        <p:spPr>
          <a:xfrm>
            <a:off x="11675051" y="3391340"/>
            <a:ext cx="327270" cy="33185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48AE9772-55A9-A92B-EEEE-80E05B9A9D49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A46E9B0C-37D0-36AD-6DAB-E819CBDCEC3A}"/>
              </a:ext>
            </a:extLst>
          </p:cNvPr>
          <p:cNvSpPr/>
          <p:nvPr/>
        </p:nvSpPr>
        <p:spPr>
          <a:xfrm>
            <a:off x="9424779" y="35616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48BFFC4B-6C55-E0DC-8344-F7A7B35E274D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3E2184B4-93C3-3DDB-A227-E1F9083019F9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D027B68A-9C14-5EAF-BABA-4029AEBDF158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E5D3EA39-BF5D-B976-03D3-9900D3CBA411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F7891217-079A-CE3A-2288-5F781A383E69}"/>
              </a:ext>
            </a:extLst>
          </p:cNvPr>
          <p:cNvSpPr/>
          <p:nvPr/>
        </p:nvSpPr>
        <p:spPr>
          <a:xfrm>
            <a:off x="6167130" y="365121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B001568F-57E2-BDFC-CB20-AE1FB3049E33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7BC714FA-98E8-6EC6-C6E1-92857C617551}"/>
              </a:ext>
            </a:extLst>
          </p:cNvPr>
          <p:cNvSpPr/>
          <p:nvPr/>
        </p:nvSpPr>
        <p:spPr>
          <a:xfrm>
            <a:off x="9384093" y="424679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3D2E1C5D-8E5F-D646-B840-232E261E2C58}"/>
              </a:ext>
            </a:extLst>
          </p:cNvPr>
          <p:cNvCxnSpPr>
            <a:cxnSpLocks/>
          </p:cNvCxnSpPr>
          <p:nvPr/>
        </p:nvCxnSpPr>
        <p:spPr>
          <a:xfrm>
            <a:off x="6430635" y="3851682"/>
            <a:ext cx="645275" cy="407306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Ellipse 127">
            <a:extLst>
              <a:ext uri="{FF2B5EF4-FFF2-40B4-BE49-F238E27FC236}">
                <a16:creationId xmlns:a16="http://schemas.microsoft.com/office/drawing/2014/main" id="{4551157E-D65E-CE55-11EB-943931E56E59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C9C4DE23-E919-12D3-2411-FEAA4E14307A}"/>
              </a:ext>
            </a:extLst>
          </p:cNvPr>
          <p:cNvSpPr/>
          <p:nvPr/>
        </p:nvSpPr>
        <p:spPr>
          <a:xfrm>
            <a:off x="7515538" y="431798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B0646B67-F817-0C11-52F2-C376D74E12DF}"/>
              </a:ext>
            </a:extLst>
          </p:cNvPr>
          <p:cNvCxnSpPr>
            <a:cxnSpLocks/>
            <a:endCxn id="129" idx="2"/>
          </p:cNvCxnSpPr>
          <p:nvPr/>
        </p:nvCxnSpPr>
        <p:spPr>
          <a:xfrm>
            <a:off x="7223997" y="4370905"/>
            <a:ext cx="291541" cy="7359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D86A1B27-9E13-688B-7921-845846BB3EA0}"/>
              </a:ext>
            </a:extLst>
          </p:cNvPr>
          <p:cNvSpPr/>
          <p:nvPr/>
        </p:nvSpPr>
        <p:spPr>
          <a:xfrm>
            <a:off x="7034134" y="4221931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33CE3427-DFBC-59E5-F9FD-9F820E7600E2}"/>
              </a:ext>
            </a:extLst>
          </p:cNvPr>
          <p:cNvCxnSpPr>
            <a:cxnSpLocks/>
            <a:stCxn id="129" idx="4"/>
          </p:cNvCxnSpPr>
          <p:nvPr/>
        </p:nvCxnSpPr>
        <p:spPr>
          <a:xfrm>
            <a:off x="7658169" y="4571023"/>
            <a:ext cx="78464" cy="19465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Ellipse 141">
            <a:extLst>
              <a:ext uri="{FF2B5EF4-FFF2-40B4-BE49-F238E27FC236}">
                <a16:creationId xmlns:a16="http://schemas.microsoft.com/office/drawing/2014/main" id="{C6FA253C-DF70-8544-EE84-751544238946}"/>
              </a:ext>
            </a:extLst>
          </p:cNvPr>
          <p:cNvSpPr/>
          <p:nvPr/>
        </p:nvSpPr>
        <p:spPr>
          <a:xfrm>
            <a:off x="7594002" y="4704268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C894FF26-0AE1-68B6-9C86-1BAE034720D1}"/>
              </a:ext>
            </a:extLst>
          </p:cNvPr>
          <p:cNvSpPr/>
          <p:nvPr/>
        </p:nvSpPr>
        <p:spPr>
          <a:xfrm>
            <a:off x="7168801" y="4652832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4A1A18-60DB-DD24-4A1C-DC13428C81C7}"/>
              </a:ext>
            </a:extLst>
          </p:cNvPr>
          <p:cNvSpPr/>
          <p:nvPr/>
        </p:nvSpPr>
        <p:spPr>
          <a:xfrm>
            <a:off x="89687" y="110608"/>
            <a:ext cx="4999074" cy="5139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1884-1885 : (T) Les Russes s’emparent de la Merv perse et de l’oasis afghan de </a:t>
            </a:r>
            <a:r>
              <a:rPr lang="fr-FR" sz="1400" b="1" dirty="0" err="1"/>
              <a:t>Panjdeh</a:t>
            </a:r>
            <a:r>
              <a:rPr lang="fr-FR" sz="1400" b="1" dirty="0"/>
              <a:t> ; La Perse reconnaît la nouvelle frontière ; En revanche, côté afghan, l’avancée russe provoque une crise aiguë entre Russes et Britanniques</a:t>
            </a:r>
          </a:p>
          <a:p>
            <a:endParaRPr lang="fr-FR" sz="800" dirty="0"/>
          </a:p>
          <a:p>
            <a:r>
              <a:rPr lang="fr-FR" sz="1600" dirty="0"/>
              <a:t>*Fév. 1885 : Au sud de Merv et de </a:t>
            </a:r>
            <a:r>
              <a:rPr lang="fr-FR" sz="1600" dirty="0" err="1"/>
              <a:t>Sarakhs</a:t>
            </a:r>
            <a:endParaRPr lang="fr-FR" sz="1600" dirty="0"/>
          </a:p>
          <a:p>
            <a:r>
              <a:rPr lang="fr-FR" sz="1600" dirty="0"/>
              <a:t>A 100 km au nord de Hérat</a:t>
            </a:r>
          </a:p>
          <a:p>
            <a:r>
              <a:rPr lang="fr-FR" sz="1600" dirty="0"/>
              <a:t>Les Russes revendiquent l’oasis </a:t>
            </a:r>
            <a:r>
              <a:rPr lang="fr-FR" sz="1600" i="1" dirty="0"/>
              <a:t>afghan</a:t>
            </a:r>
            <a:r>
              <a:rPr lang="fr-FR" sz="1600" dirty="0"/>
              <a:t> de </a:t>
            </a:r>
            <a:r>
              <a:rPr lang="fr-FR" sz="1600" dirty="0" err="1"/>
              <a:t>Panjdeh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*Les Britanniques, inquiets pour Hérat et Kandahar</a:t>
            </a:r>
          </a:p>
          <a:p>
            <a:r>
              <a:rPr lang="fr-FR" sz="1600" dirty="0"/>
              <a:t>Et engagés auprès de l’Afghanistan…</a:t>
            </a:r>
          </a:p>
          <a:p>
            <a:r>
              <a:rPr lang="fr-FR" sz="1600" dirty="0"/>
              <a:t>Sont prêts à y intervenir ; De son côté…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Abdur Rahman</a:t>
            </a:r>
            <a:r>
              <a:rPr lang="fr-FR" sz="1600" dirty="0"/>
              <a:t> envoie une armée à </a:t>
            </a:r>
            <a:r>
              <a:rPr lang="fr-FR" sz="1600" dirty="0" err="1"/>
              <a:t>Panjdeh</a:t>
            </a:r>
            <a:r>
              <a:rPr lang="fr-FR" sz="1600" dirty="0"/>
              <a:t> ; </a:t>
            </a:r>
            <a:r>
              <a:rPr lang="fr-FR" sz="1500" dirty="0"/>
              <a:t>Mais…</a:t>
            </a:r>
          </a:p>
          <a:p>
            <a:endParaRPr lang="fr-FR" sz="1600" dirty="0"/>
          </a:p>
          <a:p>
            <a:r>
              <a:rPr lang="fr-FR" sz="1600" dirty="0"/>
              <a:t>*Mars 1885 : Les Russes, après ultimatum</a:t>
            </a:r>
          </a:p>
          <a:p>
            <a:r>
              <a:rPr lang="fr-FR" sz="1600" dirty="0"/>
              <a:t>S’emparent de l’oasis…</a:t>
            </a:r>
          </a:p>
          <a:p>
            <a:endParaRPr lang="fr-FR" sz="800" dirty="0"/>
          </a:p>
          <a:p>
            <a:r>
              <a:rPr lang="fr-FR" sz="1600" dirty="0"/>
              <a:t>*Plus à l’est, à Machhad, en Perse</a:t>
            </a:r>
          </a:p>
          <a:p>
            <a:r>
              <a:rPr lang="fr-FR" sz="1600" dirty="0"/>
              <a:t>Un agent russe coupe le câble télégraphique (sic !)…</a:t>
            </a:r>
          </a:p>
          <a:p>
            <a:endParaRPr lang="fr-FR" sz="1600" dirty="0"/>
          </a:p>
          <a:p>
            <a:r>
              <a:rPr lang="fr-FR" sz="1600" dirty="0"/>
              <a:t>*Mars 1885 : La guerre apparait comme inévitable…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99ABDAC-FAAD-8233-4CF3-4B0BF5D3AA2B}"/>
              </a:ext>
            </a:extLst>
          </p:cNvPr>
          <p:cNvSpPr/>
          <p:nvPr/>
        </p:nvSpPr>
        <p:spPr>
          <a:xfrm>
            <a:off x="9074565" y="4449193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407E22F-3582-3780-B241-F51B214C3708}"/>
              </a:ext>
            </a:extLst>
          </p:cNvPr>
          <p:cNvSpPr/>
          <p:nvPr/>
        </p:nvSpPr>
        <p:spPr>
          <a:xfrm>
            <a:off x="9439770" y="4520630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40AA8B3-E936-C552-FB6E-A181E11F9EA6}"/>
              </a:ext>
            </a:extLst>
          </p:cNvPr>
          <p:cNvSpPr/>
          <p:nvPr/>
        </p:nvSpPr>
        <p:spPr>
          <a:xfrm>
            <a:off x="7548128" y="5073080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7949381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14FB7-C07E-F8BD-F584-B03B2300A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804F01E5-433C-CE48-7ECB-CC26EDA0A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55D9DC19-B607-DA6D-3E21-95C15630B9D2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91C136A-8896-6069-436C-580498D584C7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86AE249-D3B4-4EA2-E8A0-D6F1F8D69CED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7FEB83D-6321-8983-6D2D-534A87E1F480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11A9B1E-5AD2-3320-C73A-9D2F72FE2C29}"/>
              </a:ext>
            </a:extLst>
          </p:cNvPr>
          <p:cNvSpPr/>
          <p:nvPr/>
        </p:nvSpPr>
        <p:spPr>
          <a:xfrm rot="17425513">
            <a:off x="8118765" y="2366463"/>
            <a:ext cx="1135379" cy="2185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A1239B9-D172-FDB4-90DD-B765D5DDA014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B3B19ED-1329-C7B3-0DF3-776B6551B2DD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8167A2B-27D4-24D2-B023-7DDE2D1F9CEB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47A1D5D-C668-C391-9979-C82470C91D1B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FBED97E-AD88-9B50-9428-7E34717365BE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F655A3F-53AD-C4E1-5ADD-C47749158C0E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E2D06C4-60C0-2226-891E-82D94008290E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3AEF9C8-4A8E-2E32-F38F-14414426E8AA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9F4599E-AA6A-0C88-50DA-7C21D627DD46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F54EF57-F97E-8913-9C33-1D1D83BFC7F3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1778527B-8BE9-BF74-95CE-E7C911E75EAD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3BA4F33-190F-8D63-31AB-43FA3342EA54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931ACC4A-6EA7-1AEE-6E9D-19095158C690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6B4CA326-FEFC-ED9A-4A73-1ADB6F0D8A09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0C4973BE-B819-3834-D1E2-A4A195D695D5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EB4ECF1B-04B7-AF28-6B8E-4A9C4BFD0E04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26A32506-6ECC-7B1C-3D02-9779651C3D88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57C76F56-3E6E-9489-3DC1-3F96A64ACA7C}"/>
              </a:ext>
            </a:extLst>
          </p:cNvPr>
          <p:cNvCxnSpPr>
            <a:cxnSpLocks/>
            <a:stCxn id="56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A8CFEE7C-5EAE-951D-4993-C735C8D3BDB3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CD642001-643D-9666-D6B7-535FF98DCF95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404E350D-7B03-B032-3BBE-C8E820A2A613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D5A505AA-E46E-717C-EAFF-CB1664F2BE24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872D1FEB-283A-1892-2D8F-8F36FE9A874E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F84F93C3-E2C7-001F-7DCB-0DA89EC9D345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6C6A16CE-A12C-B3C1-78F5-B3DA6730AD82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E62201EF-A2BC-EC28-B6CB-E71F46F12D77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5B249D98-37E9-3D6C-C27A-2C98E5EA19EF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FA9AFF33-2847-4F62-0666-D95A755CE926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8B456381-6613-CF02-02E3-FD5DCD15D358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879E9BBE-9156-79AE-EFFE-175F5A9A7371}"/>
              </a:ext>
            </a:extLst>
          </p:cNvPr>
          <p:cNvSpPr/>
          <p:nvPr/>
        </p:nvSpPr>
        <p:spPr>
          <a:xfrm rot="19451265">
            <a:off x="7292855" y="3208013"/>
            <a:ext cx="437439" cy="843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C0349D2F-6AE9-CE3B-B482-596992EFD804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741D6AFD-1FB3-AFE7-F48F-76994C092756}"/>
              </a:ext>
            </a:extLst>
          </p:cNvPr>
          <p:cNvSpPr/>
          <p:nvPr/>
        </p:nvSpPr>
        <p:spPr>
          <a:xfrm rot="11903849">
            <a:off x="9518853" y="2183877"/>
            <a:ext cx="902333" cy="17931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155A546A-6660-B28A-E356-ED9E230AA793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2AD8368D-4F0F-5C0F-499C-DC37C9F530D7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50704B59-6108-1250-3CD9-83F2FDD3F2F5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948F9956-D235-F43C-05D4-87C5F25D7855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5FE0FAD3-ECAF-5D29-F603-595B9C563FB3}"/>
              </a:ext>
            </a:extLst>
          </p:cNvPr>
          <p:cNvSpPr/>
          <p:nvPr/>
        </p:nvSpPr>
        <p:spPr>
          <a:xfrm>
            <a:off x="11675051" y="3391340"/>
            <a:ext cx="327270" cy="33185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AE63CE79-B1A4-2AB2-7188-0ACD79ED7C36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99876A03-366E-36F7-5C7F-6375B0F58B9D}"/>
              </a:ext>
            </a:extLst>
          </p:cNvPr>
          <p:cNvSpPr/>
          <p:nvPr/>
        </p:nvSpPr>
        <p:spPr>
          <a:xfrm>
            <a:off x="9424779" y="35616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A886FF71-BF91-B1AA-38CB-6228B77C723C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759F4442-F1C2-E3A7-F9C4-0187939FED18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67C9B3DB-2B4A-0B62-87F9-73705064FBF6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3B968F2B-99D7-548A-1154-6E3D189E0D05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621DB6AB-5FE4-2A64-E496-AE4851C7F738}"/>
              </a:ext>
            </a:extLst>
          </p:cNvPr>
          <p:cNvSpPr/>
          <p:nvPr/>
        </p:nvSpPr>
        <p:spPr>
          <a:xfrm>
            <a:off x="6167130" y="365121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F9BFD39A-7256-D975-A098-A4986DB1575F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140A8EA5-F466-82B4-C2A5-C81CCFCC785C}"/>
              </a:ext>
            </a:extLst>
          </p:cNvPr>
          <p:cNvSpPr/>
          <p:nvPr/>
        </p:nvSpPr>
        <p:spPr>
          <a:xfrm>
            <a:off x="9384093" y="424679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DF7DA9DA-9269-EC3E-2C20-5834B0BABE9B}"/>
              </a:ext>
            </a:extLst>
          </p:cNvPr>
          <p:cNvCxnSpPr>
            <a:cxnSpLocks/>
          </p:cNvCxnSpPr>
          <p:nvPr/>
        </p:nvCxnSpPr>
        <p:spPr>
          <a:xfrm>
            <a:off x="6430635" y="3851682"/>
            <a:ext cx="645275" cy="407306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Ellipse 127">
            <a:extLst>
              <a:ext uri="{FF2B5EF4-FFF2-40B4-BE49-F238E27FC236}">
                <a16:creationId xmlns:a16="http://schemas.microsoft.com/office/drawing/2014/main" id="{D652D580-5ADA-BA6D-946D-14BB969003FD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7EC317C9-95D5-21CF-5A50-B2C5A4C2B392}"/>
              </a:ext>
            </a:extLst>
          </p:cNvPr>
          <p:cNvSpPr/>
          <p:nvPr/>
        </p:nvSpPr>
        <p:spPr>
          <a:xfrm>
            <a:off x="7515538" y="4317984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C41B170D-3974-B9CC-BAD8-96034A6B7EA0}"/>
              </a:ext>
            </a:extLst>
          </p:cNvPr>
          <p:cNvCxnSpPr>
            <a:cxnSpLocks/>
            <a:endCxn id="129" idx="2"/>
          </p:cNvCxnSpPr>
          <p:nvPr/>
        </p:nvCxnSpPr>
        <p:spPr>
          <a:xfrm>
            <a:off x="7223997" y="4370905"/>
            <a:ext cx="291541" cy="7359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Ellipse 136">
            <a:extLst>
              <a:ext uri="{FF2B5EF4-FFF2-40B4-BE49-F238E27FC236}">
                <a16:creationId xmlns:a16="http://schemas.microsoft.com/office/drawing/2014/main" id="{09C845EA-2F20-F835-F41A-8A2FFA1DF741}"/>
              </a:ext>
            </a:extLst>
          </p:cNvPr>
          <p:cNvSpPr/>
          <p:nvPr/>
        </p:nvSpPr>
        <p:spPr>
          <a:xfrm>
            <a:off x="7034134" y="4221931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3194EA34-5606-2AC5-C6BF-0AD09237CE3B}"/>
              </a:ext>
            </a:extLst>
          </p:cNvPr>
          <p:cNvCxnSpPr>
            <a:cxnSpLocks/>
            <a:stCxn id="129" idx="4"/>
          </p:cNvCxnSpPr>
          <p:nvPr/>
        </p:nvCxnSpPr>
        <p:spPr>
          <a:xfrm>
            <a:off x="7658169" y="4571023"/>
            <a:ext cx="78464" cy="19465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Ellipse 141">
            <a:extLst>
              <a:ext uri="{FF2B5EF4-FFF2-40B4-BE49-F238E27FC236}">
                <a16:creationId xmlns:a16="http://schemas.microsoft.com/office/drawing/2014/main" id="{3D8AFFF5-88AE-B91D-DFDE-9FFA9A7DA026}"/>
              </a:ext>
            </a:extLst>
          </p:cNvPr>
          <p:cNvSpPr/>
          <p:nvPr/>
        </p:nvSpPr>
        <p:spPr>
          <a:xfrm>
            <a:off x="7605534" y="4785034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FE422248-D9D2-CA74-841A-EAFC4D45E62E}"/>
              </a:ext>
            </a:extLst>
          </p:cNvPr>
          <p:cNvSpPr/>
          <p:nvPr/>
        </p:nvSpPr>
        <p:spPr>
          <a:xfrm>
            <a:off x="7168801" y="4652832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20D061-7530-BE0B-4824-66CBEAE5A9BF}"/>
              </a:ext>
            </a:extLst>
          </p:cNvPr>
          <p:cNvSpPr/>
          <p:nvPr/>
        </p:nvSpPr>
        <p:spPr>
          <a:xfrm>
            <a:off x="89687" y="110608"/>
            <a:ext cx="5031712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400" b="1" dirty="0"/>
              <a:t>1884-1885 : (T) Les Russes s’emparent de la Merv perse et de l’oasis afghan de </a:t>
            </a:r>
            <a:r>
              <a:rPr lang="fr-FR" sz="1400" b="1" dirty="0" err="1"/>
              <a:t>Panjdeh</a:t>
            </a:r>
            <a:r>
              <a:rPr lang="fr-FR" sz="1400" b="1" dirty="0"/>
              <a:t> ; La Perse reconnaît la nouvelle frontière ; En revanche, côté afghan, l’avancée russe provoque une crise aiguë entre Russes et Britanniques</a:t>
            </a:r>
          </a:p>
          <a:p>
            <a:endParaRPr lang="fr-FR" sz="800" dirty="0"/>
          </a:p>
          <a:p>
            <a:r>
              <a:rPr lang="fr-FR" sz="1600" dirty="0"/>
              <a:t>*Mars 1885 : La guerre pour </a:t>
            </a:r>
            <a:r>
              <a:rPr lang="fr-FR" sz="1600" dirty="0" err="1"/>
              <a:t>Pandjeh</a:t>
            </a:r>
            <a:r>
              <a:rPr lang="fr-FR" sz="1600" dirty="0"/>
              <a:t> et Hérat</a:t>
            </a:r>
          </a:p>
          <a:p>
            <a:r>
              <a:rPr lang="fr-FR" sz="1600" dirty="0"/>
              <a:t>Apparait comme inévitable…</a:t>
            </a:r>
          </a:p>
          <a:p>
            <a:endParaRPr lang="fr-FR" sz="1600" dirty="0"/>
          </a:p>
          <a:p>
            <a:r>
              <a:rPr lang="fr-FR" sz="1600" dirty="0"/>
              <a:t>*A Londres, les Russophobes, comme </a:t>
            </a:r>
            <a:r>
              <a:rPr lang="fr-FR" sz="1600" u="sng" dirty="0"/>
              <a:t>Charles Marvin</a:t>
            </a:r>
          </a:p>
          <a:p>
            <a:r>
              <a:rPr lang="fr-FR" sz="1600" dirty="0"/>
              <a:t>Se déchainent : </a:t>
            </a:r>
            <a:r>
              <a:rPr lang="fr-FR" sz="1600" i="1" dirty="0"/>
              <a:t>Le cabinet de monsieur Gladstone est naturellement enclin à faire des concessions et la Russie, qui en est bien consciente, se sert de tous les prétextes pour en profiter.</a:t>
            </a:r>
          </a:p>
          <a:p>
            <a:endParaRPr lang="fr-FR" sz="1600" dirty="0"/>
          </a:p>
          <a:p>
            <a:r>
              <a:rPr lang="fr-FR" sz="1600" dirty="0"/>
              <a:t>b) Pour le général Charles </a:t>
            </a:r>
            <a:r>
              <a:rPr lang="fr-FR" sz="1600" dirty="0" err="1"/>
              <a:t>McGrégor</a:t>
            </a:r>
            <a:r>
              <a:rPr lang="fr-FR" sz="1600" dirty="0"/>
              <a:t>…</a:t>
            </a:r>
          </a:p>
          <a:p>
            <a:r>
              <a:rPr lang="fr-FR" sz="1600" i="1" dirty="0"/>
              <a:t>Bouter la Russie du Caucase et du Turkestan</a:t>
            </a:r>
          </a:p>
          <a:p>
            <a:endParaRPr lang="fr-FR" sz="1600" dirty="0"/>
          </a:p>
          <a:p>
            <a:r>
              <a:rPr lang="fr-FR" sz="1600" dirty="0"/>
              <a:t>c) Au Parlement</a:t>
            </a:r>
          </a:p>
          <a:p>
            <a:r>
              <a:rPr lang="fr-FR" sz="1600" dirty="0"/>
              <a:t>Un crédit de guerre de 11 millions de £ est voté…</a:t>
            </a:r>
          </a:p>
          <a:p>
            <a:r>
              <a:rPr lang="fr-FR" sz="1600" dirty="0"/>
              <a:t>- Attaquer Vladivostok ; Et le Caucase avec les Turcs </a:t>
            </a:r>
          </a:p>
          <a:p>
            <a:r>
              <a:rPr lang="fr-FR" sz="1600" dirty="0"/>
              <a:t>- A Quetta, 25 000 hommes prêts à marcher sur Hérat</a:t>
            </a:r>
          </a:p>
          <a:p>
            <a:r>
              <a:rPr lang="fr-FR" sz="1600" dirty="0"/>
              <a:t>NB : Avec le soutien de la Perse</a:t>
            </a:r>
          </a:p>
          <a:p>
            <a:endParaRPr lang="fr-FR" sz="1600" dirty="0"/>
          </a:p>
          <a:p>
            <a:r>
              <a:rPr lang="fr-FR" sz="1600" dirty="0"/>
              <a:t>d) Aux Etats-Unis, le </a:t>
            </a:r>
            <a:r>
              <a:rPr lang="fr-FR" sz="1600" i="1" dirty="0"/>
              <a:t>New York Times</a:t>
            </a:r>
            <a:r>
              <a:rPr lang="fr-FR" sz="1600" dirty="0"/>
              <a:t> titre…</a:t>
            </a:r>
          </a:p>
          <a:p>
            <a:r>
              <a:rPr lang="fr-FR" sz="1600" i="1" dirty="0"/>
              <a:t>L’Angleterre et la Russie vont se battre</a:t>
            </a:r>
          </a:p>
          <a:p>
            <a:endParaRPr lang="fr-FR" sz="1600" dirty="0"/>
          </a:p>
          <a:p>
            <a:r>
              <a:rPr lang="fr-FR" sz="1600" dirty="0"/>
              <a:t>*Mais un homme </a:t>
            </a:r>
            <a:r>
              <a:rPr lang="fr-FR" sz="1600" i="1" dirty="0"/>
              <a:t>va garder la tête froide</a:t>
            </a:r>
            <a:r>
              <a:rPr lang="fr-FR" sz="1600" dirty="0"/>
              <a:t>…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6D2A3E-1E28-0A15-D3BC-C218FDF4563E}"/>
              </a:ext>
            </a:extLst>
          </p:cNvPr>
          <p:cNvSpPr/>
          <p:nvPr/>
        </p:nvSpPr>
        <p:spPr>
          <a:xfrm>
            <a:off x="7497796" y="4564668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CA71B1D-CC8A-68D9-81DA-7DD21212E7C6}"/>
              </a:ext>
            </a:extLst>
          </p:cNvPr>
          <p:cNvSpPr/>
          <p:nvPr/>
        </p:nvSpPr>
        <p:spPr>
          <a:xfrm>
            <a:off x="9074565" y="4449193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9C25EA5-5247-C964-6B0E-3DD449D4537C}"/>
              </a:ext>
            </a:extLst>
          </p:cNvPr>
          <p:cNvSpPr/>
          <p:nvPr/>
        </p:nvSpPr>
        <p:spPr>
          <a:xfrm>
            <a:off x="9439770" y="4520630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8FE1DF6-8856-A37E-4621-6D59A16AC844}"/>
              </a:ext>
            </a:extLst>
          </p:cNvPr>
          <p:cNvSpPr/>
          <p:nvPr/>
        </p:nvSpPr>
        <p:spPr>
          <a:xfrm>
            <a:off x="7548128" y="5073080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730383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968D0-0D54-95B3-C900-40382B998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80870A2D-0EBF-2566-8B83-3B4BC8114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58A8FA45-282E-E762-9CA3-9312241A0FCF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4FCC237-EBE8-0176-3712-B2D20DC6AFF2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30FF8C4-0FFF-BA0B-DFFC-67A32C95C7FE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6FA210F-E775-53F8-61B3-32A108429B37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04D5B93-5551-E8BE-93D7-8028DC549906}"/>
              </a:ext>
            </a:extLst>
          </p:cNvPr>
          <p:cNvSpPr/>
          <p:nvPr/>
        </p:nvSpPr>
        <p:spPr>
          <a:xfrm rot="17425513">
            <a:off x="8118765" y="2366463"/>
            <a:ext cx="1135379" cy="2185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703ED30-8769-A3DE-7975-3799F65DAB58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9B4C4CD-67C5-466D-209A-19D1FBC953FB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36B7841-8AD5-F7A8-5C85-7D6EF94B34FA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30AE270-BF12-26AD-A228-A590DC57F654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DC05EAE-0F0C-883F-25FC-0B62151FF077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6C4293A-54CB-64D0-4C4F-FAA3FD93C538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5E03BCA-DED4-B2E1-05BB-B3B903726407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64C3DC8-83F3-79C1-71E7-5174041440D2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45DBD72-96CD-2DF0-28D8-243B7A56052F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9179FF9-0B21-2383-0332-377EA1ABE94C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F54E53E-A87B-9C40-CAD7-56BC5FFDAD43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99129F1-5C09-663B-191F-2C0863B88A84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E8C6528-810C-45A4-FF00-4ACF7A81DB09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562E9AF9-9016-08D3-35AB-A051C80BDC68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DDCEC9EC-47DC-269C-0311-E20F56D10502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D2ADAD6F-DDEF-1F62-02CA-5425D60455F4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4FF5177B-BBE5-AC92-8DB6-672AC1EF6798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BF8E2EBC-78CB-C01E-E4C9-EED3E937030B}"/>
              </a:ext>
            </a:extLst>
          </p:cNvPr>
          <p:cNvCxnSpPr>
            <a:cxnSpLocks/>
            <a:stCxn id="56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87C4A90F-7F9C-9AC7-CBE8-0E00C3254117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AB0E9926-8101-380E-B0F8-3945A4B729FB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0708A217-064C-CBF7-0000-DE936A1D5883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9B5FD68F-997C-0873-32D5-E8F28FE45C5E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ACA7A1AD-9E26-C043-3E21-08BBF8E2B7F8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31DC4154-0A37-0DA6-24A1-71104EAD849F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67255739-C3B8-5E77-DC92-8ACD9D41E718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8A7CFE86-0B90-C54A-3A20-2913EF22F374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EEF85B6F-7DCE-7B51-61AD-91ADF6578FEB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026E3AD5-9D9B-1D2E-AC20-21A7850F0793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2D67A13A-FE6B-5FE4-DF04-646547F38E57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70B125D9-DD0A-83A9-1839-ADA587F732B1}"/>
              </a:ext>
            </a:extLst>
          </p:cNvPr>
          <p:cNvSpPr/>
          <p:nvPr/>
        </p:nvSpPr>
        <p:spPr>
          <a:xfrm rot="19451265">
            <a:off x="7292855" y="3208013"/>
            <a:ext cx="437439" cy="843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A01A6425-F5AE-ADE6-3E30-130DFC8FCA1E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38B9D25E-AED9-4A8B-0BFA-830E05E3B9C0}"/>
              </a:ext>
            </a:extLst>
          </p:cNvPr>
          <p:cNvSpPr/>
          <p:nvPr/>
        </p:nvSpPr>
        <p:spPr>
          <a:xfrm rot="11903849">
            <a:off x="9518853" y="2183877"/>
            <a:ext cx="902333" cy="17931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9BEA2845-D96C-E4D4-D435-F99F48581A7A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E08C89FA-AB2A-19C9-D3FA-5C81F22C28E2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74D0E3F5-3970-2D72-0A6B-5D232A473A19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D5C370AD-C00A-D667-939B-1234C113FB66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EFA01037-CFDB-4BA2-AEB5-C43D76E7727E}"/>
              </a:ext>
            </a:extLst>
          </p:cNvPr>
          <p:cNvSpPr/>
          <p:nvPr/>
        </p:nvSpPr>
        <p:spPr>
          <a:xfrm>
            <a:off x="11675051" y="3391340"/>
            <a:ext cx="327270" cy="33185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D781D423-8454-E646-5192-7FA998A773AB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1229BEC6-960A-8560-1189-F04EBFA8F540}"/>
              </a:ext>
            </a:extLst>
          </p:cNvPr>
          <p:cNvSpPr/>
          <p:nvPr/>
        </p:nvSpPr>
        <p:spPr>
          <a:xfrm>
            <a:off x="9424779" y="35616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961ECDEB-98D3-21EE-6459-8573BAA7772A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6E1E6E30-DFA5-1CE2-ED99-4761ECE5DAC8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7861E6D1-8FDD-BCD4-4A28-DC1D77EB4BFD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8B037749-035E-8740-F0AE-560ADA715604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7EC566CD-2D53-CD3D-9234-6532E90739C2}"/>
              </a:ext>
            </a:extLst>
          </p:cNvPr>
          <p:cNvSpPr/>
          <p:nvPr/>
        </p:nvSpPr>
        <p:spPr>
          <a:xfrm>
            <a:off x="6167130" y="365121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B6B2887D-D09A-3716-2EE9-A7F08BC7BEF4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83B6D295-C2DD-A8DE-7CC0-5A68D65A9FD9}"/>
              </a:ext>
            </a:extLst>
          </p:cNvPr>
          <p:cNvSpPr/>
          <p:nvPr/>
        </p:nvSpPr>
        <p:spPr>
          <a:xfrm>
            <a:off x="9384093" y="424679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120" name="Connecteur droit avec flèche 119">
            <a:extLst>
              <a:ext uri="{FF2B5EF4-FFF2-40B4-BE49-F238E27FC236}">
                <a16:creationId xmlns:a16="http://schemas.microsoft.com/office/drawing/2014/main" id="{3E10BBB6-2EDA-FB23-6650-2087AA3AA4A2}"/>
              </a:ext>
            </a:extLst>
          </p:cNvPr>
          <p:cNvCxnSpPr>
            <a:cxnSpLocks/>
          </p:cNvCxnSpPr>
          <p:nvPr/>
        </p:nvCxnSpPr>
        <p:spPr>
          <a:xfrm>
            <a:off x="6430635" y="3851682"/>
            <a:ext cx="645275" cy="407306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Ellipse 120">
            <a:extLst>
              <a:ext uri="{FF2B5EF4-FFF2-40B4-BE49-F238E27FC236}">
                <a16:creationId xmlns:a16="http://schemas.microsoft.com/office/drawing/2014/main" id="{A02A1D6E-3FE6-49F6-A354-179BBAEB05E2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965ADA53-C0A3-9591-20DA-EE37A6D20F23}"/>
              </a:ext>
            </a:extLst>
          </p:cNvPr>
          <p:cNvSpPr/>
          <p:nvPr/>
        </p:nvSpPr>
        <p:spPr>
          <a:xfrm>
            <a:off x="7515538" y="431798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DA1A1C44-55BB-C317-1BE6-144A8471E752}"/>
              </a:ext>
            </a:extLst>
          </p:cNvPr>
          <p:cNvCxnSpPr>
            <a:cxnSpLocks/>
            <a:endCxn id="128" idx="2"/>
          </p:cNvCxnSpPr>
          <p:nvPr/>
        </p:nvCxnSpPr>
        <p:spPr>
          <a:xfrm>
            <a:off x="7223997" y="4370905"/>
            <a:ext cx="291541" cy="7359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Ellipse 130">
            <a:extLst>
              <a:ext uri="{FF2B5EF4-FFF2-40B4-BE49-F238E27FC236}">
                <a16:creationId xmlns:a16="http://schemas.microsoft.com/office/drawing/2014/main" id="{18F9569F-7FB5-DAB8-83A2-513C9EA6323C}"/>
              </a:ext>
            </a:extLst>
          </p:cNvPr>
          <p:cNvSpPr/>
          <p:nvPr/>
        </p:nvSpPr>
        <p:spPr>
          <a:xfrm>
            <a:off x="7034134" y="4221931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6C17FD21-2603-18BD-6A7C-72EFE0AC8D0C}"/>
              </a:ext>
            </a:extLst>
          </p:cNvPr>
          <p:cNvCxnSpPr>
            <a:cxnSpLocks/>
            <a:stCxn id="128" idx="4"/>
          </p:cNvCxnSpPr>
          <p:nvPr/>
        </p:nvCxnSpPr>
        <p:spPr>
          <a:xfrm>
            <a:off x="7658169" y="4571023"/>
            <a:ext cx="78464" cy="19465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Ellipse 133">
            <a:extLst>
              <a:ext uri="{FF2B5EF4-FFF2-40B4-BE49-F238E27FC236}">
                <a16:creationId xmlns:a16="http://schemas.microsoft.com/office/drawing/2014/main" id="{EB107258-6723-B431-AFD2-29C0815E4B46}"/>
              </a:ext>
            </a:extLst>
          </p:cNvPr>
          <p:cNvSpPr/>
          <p:nvPr/>
        </p:nvSpPr>
        <p:spPr>
          <a:xfrm>
            <a:off x="7605534" y="478503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915C54-33FF-E6E8-BCC5-375850942273}"/>
              </a:ext>
            </a:extLst>
          </p:cNvPr>
          <p:cNvSpPr/>
          <p:nvPr/>
        </p:nvSpPr>
        <p:spPr>
          <a:xfrm>
            <a:off x="89686" y="110608"/>
            <a:ext cx="5053685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1885-1887 : Grâce à la volonté pacifique d’Abdur Rahman, Russes et Britanniques s’accordent et fixent la frontière nord de l’Afghanistan : </a:t>
            </a:r>
            <a:r>
              <a:rPr lang="fr-FR" sz="1600" b="1" dirty="0" err="1"/>
              <a:t>Panjdeh</a:t>
            </a:r>
            <a:r>
              <a:rPr lang="fr-FR" sz="1600" b="1" dirty="0"/>
              <a:t> et Amou Daria</a:t>
            </a:r>
          </a:p>
          <a:p>
            <a:endParaRPr lang="fr-FR" sz="1600" dirty="0"/>
          </a:p>
          <a:p>
            <a:r>
              <a:rPr lang="fr-FR" sz="1600" dirty="0"/>
              <a:t>*Avril 1885</a:t>
            </a:r>
          </a:p>
          <a:p>
            <a:r>
              <a:rPr lang="fr-FR" sz="1600" dirty="0"/>
              <a:t>Avec clairvoyance, l’émir afghan </a:t>
            </a:r>
            <a:r>
              <a:rPr lang="fr-FR" sz="1600" u="sng" dirty="0"/>
              <a:t>Abdur Rahman</a:t>
            </a:r>
          </a:p>
          <a:p>
            <a:r>
              <a:rPr lang="fr-FR" sz="1600" dirty="0"/>
              <a:t>En visite d’Etat chez les Britanniques en Inde, à Rawalpindi</a:t>
            </a:r>
          </a:p>
          <a:p>
            <a:r>
              <a:rPr lang="fr-FR" sz="1600" dirty="0"/>
              <a:t>Refuse une guerre anglo-russe </a:t>
            </a:r>
            <a:r>
              <a:rPr lang="fr-FR" sz="1600" u="sng" dirty="0"/>
              <a:t>dans son pays</a:t>
            </a:r>
            <a:r>
              <a:rPr lang="fr-FR" sz="1600" dirty="0"/>
              <a:t> ; De plus…</a:t>
            </a:r>
          </a:p>
          <a:p>
            <a:endParaRPr lang="fr-FR" sz="1600" dirty="0"/>
          </a:p>
          <a:p>
            <a:r>
              <a:rPr lang="fr-FR" sz="1600" dirty="0"/>
              <a:t>*La GB et la Russie ne souhaitent pas non plus la guerre…</a:t>
            </a:r>
          </a:p>
          <a:p>
            <a:endParaRPr lang="fr-FR" sz="800" dirty="0"/>
          </a:p>
          <a:p>
            <a:r>
              <a:rPr lang="fr-FR" sz="1600" dirty="0"/>
              <a:t>a) La Grande-Bretagne…</a:t>
            </a:r>
          </a:p>
          <a:p>
            <a:r>
              <a:rPr lang="fr-FR" sz="1600" dirty="0"/>
              <a:t>*1885 : En Europe, elle est isolée…</a:t>
            </a:r>
          </a:p>
          <a:p>
            <a:r>
              <a:rPr lang="fr-FR" sz="1600" dirty="0"/>
              <a:t>- Traité des trois empereurs depuis 1881</a:t>
            </a:r>
          </a:p>
          <a:p>
            <a:r>
              <a:rPr lang="fr-FR" sz="1600" dirty="0"/>
              <a:t>- 1882 : Difficultés en Egypte avec la France ; </a:t>
            </a:r>
            <a:r>
              <a:rPr lang="fr-FR" sz="1600" u="sng" dirty="0"/>
              <a:t>A revoir</a:t>
            </a:r>
            <a:r>
              <a:rPr lang="fr-FR" sz="1600" dirty="0"/>
              <a:t> ; Et…</a:t>
            </a:r>
          </a:p>
          <a:p>
            <a:r>
              <a:rPr lang="fr-FR" sz="1600" dirty="0"/>
              <a:t>- Jan. 1885 : Au Soudan avec la révolte du Mahdi </a:t>
            </a:r>
            <a:r>
              <a:rPr lang="fr-FR" sz="1500" dirty="0"/>
              <a:t>; </a:t>
            </a:r>
            <a:r>
              <a:rPr lang="fr-FR" sz="1500" u="sng" dirty="0"/>
              <a:t>A revoir</a:t>
            </a:r>
            <a:r>
              <a:rPr lang="fr-FR" sz="1500" dirty="0"/>
              <a:t>…</a:t>
            </a:r>
          </a:p>
          <a:p>
            <a:endParaRPr lang="fr-FR" sz="800" dirty="0"/>
          </a:p>
          <a:p>
            <a:r>
              <a:rPr lang="fr-FR" sz="1600" dirty="0"/>
              <a:t>b) Les Russes </a:t>
            </a:r>
            <a:r>
              <a:rPr lang="fr-FR" sz="1600" i="1" dirty="0"/>
              <a:t>montraient qu’ils étaient des maîtres en matière de fait accompli. Mais malgré les difficultés anglaises, ils ne pouvaient ignoré que cette fois, les Britanniques, même libéraux</a:t>
            </a:r>
            <a:r>
              <a:rPr lang="fr-FR" sz="1600" dirty="0"/>
              <a:t> - jusqu’ en juin 1885 -</a:t>
            </a:r>
            <a:r>
              <a:rPr lang="fr-FR" sz="1600" i="1" dirty="0"/>
              <a:t> n’hésiteraient pas à ouvrir les hostilités. </a:t>
            </a:r>
            <a:r>
              <a:rPr lang="fr-FR" sz="1600" dirty="0" err="1"/>
              <a:t>Hopkirk</a:t>
            </a:r>
            <a:r>
              <a:rPr lang="fr-FR" sz="1600" dirty="0"/>
              <a:t>, p. 505</a:t>
            </a:r>
          </a:p>
          <a:p>
            <a:endParaRPr lang="fr-FR" sz="1600" dirty="0"/>
          </a:p>
          <a:p>
            <a:r>
              <a:rPr lang="fr-FR" sz="1600" dirty="0"/>
              <a:t>*De plus, la logistique en deçà reste imparfaite</a:t>
            </a:r>
          </a:p>
          <a:p>
            <a:r>
              <a:rPr lang="fr-FR" sz="1600" dirty="0"/>
              <a:t>Surtout que le réseau ferré n’est pas terminé</a:t>
            </a:r>
          </a:p>
          <a:p>
            <a:endParaRPr lang="fr-FR" sz="1600" dirty="0"/>
          </a:p>
          <a:p>
            <a:r>
              <a:rPr lang="fr-FR" sz="1600" dirty="0"/>
              <a:t>*Petit aparté sur le chemin de fer…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73D2D04-188A-2BFF-550E-9C8C8080885A}"/>
              </a:ext>
            </a:extLst>
          </p:cNvPr>
          <p:cNvSpPr/>
          <p:nvPr/>
        </p:nvSpPr>
        <p:spPr>
          <a:xfrm>
            <a:off x="9074565" y="4449193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E7865ED-7251-D757-44C8-6A733545FE33}"/>
              </a:ext>
            </a:extLst>
          </p:cNvPr>
          <p:cNvSpPr/>
          <p:nvPr/>
        </p:nvSpPr>
        <p:spPr>
          <a:xfrm>
            <a:off x="9439770" y="4520630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6097544-5CBB-8BFD-D415-9FC0E18113A7}"/>
              </a:ext>
            </a:extLst>
          </p:cNvPr>
          <p:cNvSpPr/>
          <p:nvPr/>
        </p:nvSpPr>
        <p:spPr>
          <a:xfrm>
            <a:off x="7548128" y="5073080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961718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28634-ADBE-41D4-86B8-02050F02D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06D66D-4AC8-DB81-BBC3-2432054C46A3}"/>
              </a:ext>
            </a:extLst>
          </p:cNvPr>
          <p:cNvSpPr/>
          <p:nvPr/>
        </p:nvSpPr>
        <p:spPr>
          <a:xfrm>
            <a:off x="89687" y="110193"/>
            <a:ext cx="4594073" cy="25237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b="1" dirty="0"/>
              <a:t>1843-1855 : Après l’avoir détrôné, les Britanniques rétablissent </a:t>
            </a:r>
            <a:r>
              <a:rPr lang="fr-FR" sz="1500" b="1" dirty="0" err="1"/>
              <a:t>Dost</a:t>
            </a:r>
            <a:r>
              <a:rPr lang="fr-FR" sz="1500" b="1" dirty="0"/>
              <a:t> Muhammad sur le trône afghan ; …</a:t>
            </a:r>
          </a:p>
          <a:p>
            <a:endParaRPr lang="fr-FR" sz="1600" dirty="0"/>
          </a:p>
          <a:p>
            <a:r>
              <a:rPr lang="fr-FR" sz="1600" dirty="0"/>
              <a:t>*1843 : Suivant l’accord, à Kaboul, les Britanniques</a:t>
            </a:r>
          </a:p>
          <a:p>
            <a:r>
              <a:rPr lang="fr-FR" sz="1600" dirty="0"/>
              <a:t>Distribuent des subsides à </a:t>
            </a:r>
            <a:r>
              <a:rPr lang="fr-FR" sz="1600" dirty="0" err="1"/>
              <a:t>Dost</a:t>
            </a:r>
            <a:r>
              <a:rPr lang="fr-FR" sz="1600" dirty="0"/>
              <a:t> Muhammad</a:t>
            </a:r>
          </a:p>
          <a:p>
            <a:endParaRPr lang="fr-FR" sz="1600" dirty="0"/>
          </a:p>
          <a:p>
            <a:r>
              <a:rPr lang="fr-FR" sz="1600" dirty="0"/>
              <a:t>*A charge pour lui de répartir la manne</a:t>
            </a:r>
          </a:p>
          <a:p>
            <a:r>
              <a:rPr lang="fr-FR" sz="1600" dirty="0"/>
              <a:t>Entre les tribus afin d’asseoir son autorité</a:t>
            </a:r>
          </a:p>
          <a:p>
            <a:endParaRPr lang="fr-FR" sz="1600" dirty="0"/>
          </a:p>
          <a:p>
            <a:r>
              <a:rPr lang="fr-FR" sz="1600" dirty="0"/>
              <a:t>*En échange…</a:t>
            </a:r>
          </a:p>
        </p:txBody>
      </p:sp>
      <p:pic>
        <p:nvPicPr>
          <p:cNvPr id="2" name="Image 1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13A20548-E058-56C8-D498-FFF95E759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069F7D41-0A1D-1E38-60EC-E2DAA0C40574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3E7DE0C-67A4-4CB7-47DD-FD0A86A7CD9F}"/>
              </a:ext>
            </a:extLst>
          </p:cNvPr>
          <p:cNvSpPr/>
          <p:nvPr/>
        </p:nvSpPr>
        <p:spPr>
          <a:xfrm>
            <a:off x="10962249" y="4261003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2683138-87E8-D1BE-7593-F688808C4388}"/>
              </a:ext>
            </a:extLst>
          </p:cNvPr>
          <p:cNvSpPr/>
          <p:nvPr/>
        </p:nvSpPr>
        <p:spPr>
          <a:xfrm rot="949557">
            <a:off x="11314078" y="4575574"/>
            <a:ext cx="807930" cy="15505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10BA689-DE6A-180D-43A3-8FC0FE68438A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231399F-F872-BBCC-0901-D012DDAC64A0}"/>
              </a:ext>
            </a:extLst>
          </p:cNvPr>
          <p:cNvSpPr/>
          <p:nvPr/>
        </p:nvSpPr>
        <p:spPr>
          <a:xfrm rot="468038">
            <a:off x="10672885" y="4153843"/>
            <a:ext cx="841350" cy="1731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B1EB6A4-DE42-14B8-A6B5-0FC964F32008}"/>
              </a:ext>
            </a:extLst>
          </p:cNvPr>
          <p:cNvSpPr/>
          <p:nvPr/>
        </p:nvSpPr>
        <p:spPr>
          <a:xfrm rot="873106">
            <a:off x="11599839" y="2304944"/>
            <a:ext cx="393729" cy="22664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C3D95A-742C-0CAB-B698-BA717F7D8A55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4413666-81BB-23F7-7D10-DE2BE167832D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5532227-4A32-DE85-0837-8C555474263E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139DAAE-C456-D265-F6D1-AB576D333E1D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0973B2-A75C-3DFA-FBFE-B7B6FAF7F1E2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7729122-9A70-A624-2E55-8AAFF1EC56CE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0A2803E-F107-275C-4916-1430143D43DD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E26AA0C-143E-92CF-48D2-C9B71E7CF987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56C36EA1-448F-57AE-49BB-57A6DB4E7308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E2F04FB6-137F-9BDC-B77B-DD900633846B}"/>
              </a:ext>
            </a:extLst>
          </p:cNvPr>
          <p:cNvSpPr/>
          <p:nvPr/>
        </p:nvSpPr>
        <p:spPr>
          <a:xfrm>
            <a:off x="11280937" y="581828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19D255C-4323-4452-A96B-694D80E4FBDE}"/>
              </a:ext>
            </a:extLst>
          </p:cNvPr>
          <p:cNvSpPr/>
          <p:nvPr/>
        </p:nvSpPr>
        <p:spPr>
          <a:xfrm>
            <a:off x="11689869" y="3185117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55FFBA-E30E-98F3-6529-260BCA7B34BA}"/>
              </a:ext>
            </a:extLst>
          </p:cNvPr>
          <p:cNvSpPr/>
          <p:nvPr/>
        </p:nvSpPr>
        <p:spPr>
          <a:xfrm>
            <a:off x="11462746" y="3458850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C8CD51B8-6D9C-17F4-16CB-2537E96AD08B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4B8D208-D6C4-EADE-97DB-D040624EA5AA}"/>
              </a:ext>
            </a:extLst>
          </p:cNvPr>
          <p:cNvSpPr/>
          <p:nvPr/>
        </p:nvSpPr>
        <p:spPr>
          <a:xfrm rot="8138109">
            <a:off x="8441414" y="841688"/>
            <a:ext cx="1383440" cy="8632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A32908D-47B9-0D5A-9B28-0436F2A3B8F3}"/>
              </a:ext>
            </a:extLst>
          </p:cNvPr>
          <p:cNvSpPr/>
          <p:nvPr/>
        </p:nvSpPr>
        <p:spPr>
          <a:xfrm rot="8810053">
            <a:off x="10592222" y="415445"/>
            <a:ext cx="1078861" cy="147019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2D167E5-BCA7-CB37-FA37-8C25E07421BB}"/>
              </a:ext>
            </a:extLst>
          </p:cNvPr>
          <p:cNvSpPr/>
          <p:nvPr/>
        </p:nvSpPr>
        <p:spPr>
          <a:xfrm rot="5400000">
            <a:off x="11400731" y="665061"/>
            <a:ext cx="873758" cy="295482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AD6DA365-E993-BD2D-85BB-DF90294C6928}"/>
              </a:ext>
            </a:extLst>
          </p:cNvPr>
          <p:cNvSpPr/>
          <p:nvPr/>
        </p:nvSpPr>
        <p:spPr>
          <a:xfrm>
            <a:off x="11877494" y="867560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77539D34-2BEB-AA0D-6AD6-CE81EE89AC8F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11627836" y="127224"/>
            <a:ext cx="275267" cy="76215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8E436C79-B21E-28C2-5717-1A314B22C11E}"/>
              </a:ext>
            </a:extLst>
          </p:cNvPr>
          <p:cNvSpPr/>
          <p:nvPr/>
        </p:nvSpPr>
        <p:spPr>
          <a:xfrm>
            <a:off x="11446919" y="434800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23960971-56F2-5645-632E-C18B8ED5CF1C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3B180F3-920C-7FBF-C36A-726905779237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3A861420-F25B-8714-98EC-874FAAEB9B2A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>
            <a:extLst>
              <a:ext uri="{FF2B5EF4-FFF2-40B4-BE49-F238E27FC236}">
                <a16:creationId xmlns:a16="http://schemas.microsoft.com/office/drawing/2014/main" id="{5E41A516-C4A7-1596-C7EF-C2902CBB0B49}"/>
              </a:ext>
            </a:extLst>
          </p:cNvPr>
          <p:cNvSpPr/>
          <p:nvPr/>
        </p:nvSpPr>
        <p:spPr>
          <a:xfrm rot="7005069">
            <a:off x="9659047" y="1007064"/>
            <a:ext cx="1248373" cy="17780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AD8A71B-DCDC-04BD-E061-5509424388C3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7594B0DA-B55F-585A-83D5-E98EB81E264D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864AF057-B124-9D0E-97A2-0336E1FDE628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8EBC016-E94C-37B8-A820-366952E5195D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BAD74F7-BE82-1319-7EB6-06D89396AF33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2746520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50F30-12D7-349D-F4E1-9D9B39A40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8E568C-3FE1-B93B-8886-F3CA3FB5A5F2}"/>
              </a:ext>
            </a:extLst>
          </p:cNvPr>
          <p:cNvSpPr/>
          <p:nvPr/>
        </p:nvSpPr>
        <p:spPr>
          <a:xfrm>
            <a:off x="89686" y="110608"/>
            <a:ext cx="5039155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1880(-1906) : Au Turkestan, les Russes construisent les chemins de fer </a:t>
            </a:r>
            <a:r>
              <a:rPr lang="fr-FR" sz="1700" b="1" i="1" dirty="0" err="1"/>
              <a:t>Transaralien</a:t>
            </a:r>
            <a:r>
              <a:rPr lang="fr-FR" sz="1700" b="1" dirty="0"/>
              <a:t> et </a:t>
            </a:r>
            <a:r>
              <a:rPr lang="fr-FR" sz="1700" b="1" i="1" dirty="0"/>
              <a:t>Transcaspien</a:t>
            </a:r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/>
              <a:t>*1885 : L’emprise ferroviaire russe</a:t>
            </a:r>
          </a:p>
          <a:p>
            <a:r>
              <a:rPr lang="fr-FR" sz="1700" dirty="0"/>
              <a:t>Est loin d’être achevée ; Mais elle avance…</a:t>
            </a:r>
          </a:p>
          <a:p>
            <a:endParaRPr lang="fr-FR" sz="1700" dirty="0"/>
          </a:p>
          <a:p>
            <a:r>
              <a:rPr lang="fr-FR" sz="1700" dirty="0"/>
              <a:t>*1880-88 : Le </a:t>
            </a:r>
            <a:r>
              <a:rPr lang="fr-FR" sz="1700" i="1" dirty="0"/>
              <a:t>Transcaspien</a:t>
            </a:r>
            <a:r>
              <a:rPr lang="fr-FR" sz="1700" dirty="0"/>
              <a:t>…       ; NB : 25 km/h</a:t>
            </a:r>
          </a:p>
          <a:p>
            <a:r>
              <a:rPr lang="fr-FR" sz="1700" dirty="0"/>
              <a:t>Krasnovodsk-Merv-Boukhara-Samarcande</a:t>
            </a:r>
          </a:p>
          <a:p>
            <a:r>
              <a:rPr lang="fr-FR" sz="1700" dirty="0"/>
              <a:t>Avec une branche Merv-</a:t>
            </a:r>
            <a:r>
              <a:rPr lang="fr-FR" sz="1700" dirty="0" err="1"/>
              <a:t>Pandjeh</a:t>
            </a:r>
            <a:r>
              <a:rPr lang="fr-FR" sz="1700" dirty="0"/>
              <a:t> (</a:t>
            </a:r>
            <a:r>
              <a:rPr lang="fr-FR" sz="1700" dirty="0" err="1"/>
              <a:t>Serhetabat</a:t>
            </a:r>
            <a:r>
              <a:rPr lang="fr-FR" sz="1700" dirty="0"/>
              <a:t>) en 1901</a:t>
            </a:r>
          </a:p>
          <a:p>
            <a:r>
              <a:rPr lang="fr-FR" sz="1700" dirty="0"/>
              <a:t>NB : </a:t>
            </a:r>
            <a:r>
              <a:rPr lang="fr-FR" sz="1700" u="sng" dirty="0"/>
              <a:t>Croix du sud</a:t>
            </a:r>
            <a:r>
              <a:rPr lang="fr-FR" sz="1700" dirty="0"/>
              <a:t> de l’Empire russe érigée en 1913</a:t>
            </a:r>
          </a:p>
          <a:p>
            <a:endParaRPr lang="fr-FR" sz="1700" dirty="0"/>
          </a:p>
          <a:p>
            <a:r>
              <a:rPr lang="fr-FR" sz="1700" dirty="0"/>
              <a:t>*1888-1906 : Le </a:t>
            </a:r>
            <a:r>
              <a:rPr lang="fr-FR" sz="1700" i="1" dirty="0" err="1"/>
              <a:t>Transaralien</a:t>
            </a:r>
            <a:r>
              <a:rPr lang="fr-FR" sz="1700" dirty="0"/>
              <a:t>…</a:t>
            </a:r>
          </a:p>
          <a:p>
            <a:r>
              <a:rPr lang="fr-FR" sz="1700" dirty="0"/>
              <a:t>Samara-Orenbourg-Tachkent-Andijan</a:t>
            </a:r>
          </a:p>
          <a:p>
            <a:r>
              <a:rPr lang="fr-FR" sz="1700" dirty="0"/>
              <a:t>Relié à Samarcande en 1899</a:t>
            </a:r>
          </a:p>
          <a:p>
            <a:r>
              <a:rPr lang="fr-FR" sz="1700" dirty="0"/>
              <a:t>NB : En Inde britannique, le réseau ferré</a:t>
            </a:r>
          </a:p>
          <a:p>
            <a:r>
              <a:rPr lang="fr-FR" sz="1700" dirty="0"/>
              <a:t>Atteint la frontière afghane : Quetta et Peshawar</a:t>
            </a:r>
          </a:p>
          <a:p>
            <a:r>
              <a:rPr lang="fr-FR" sz="1700" dirty="0"/>
              <a:t>NB : Hérat-Kandahar-Kaboul, points stratégiques…</a:t>
            </a:r>
          </a:p>
          <a:p>
            <a:endParaRPr lang="fr-FR" sz="1700" dirty="0"/>
          </a:p>
          <a:p>
            <a:r>
              <a:rPr lang="fr-FR" sz="1700" dirty="0"/>
              <a:t>*Fin de l’aparté ferroviaire</a:t>
            </a:r>
          </a:p>
          <a:p>
            <a:r>
              <a:rPr lang="fr-FR" sz="1700" dirty="0"/>
              <a:t>Et retour en 1885..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C708471-7ADF-9B9D-80B5-860B4556F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904559" y="-518317"/>
            <a:ext cx="5568832" cy="68266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374492CC-22C8-7C72-D631-DCBAB1E05FF8}"/>
              </a:ext>
            </a:extLst>
          </p:cNvPr>
          <p:cNvSpPr/>
          <p:nvPr/>
        </p:nvSpPr>
        <p:spPr>
          <a:xfrm>
            <a:off x="10075023" y="232238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8675314-D2AA-7BE4-E49A-96BD0EC95F5F}"/>
              </a:ext>
            </a:extLst>
          </p:cNvPr>
          <p:cNvSpPr/>
          <p:nvPr/>
        </p:nvSpPr>
        <p:spPr>
          <a:xfrm>
            <a:off x="10187386" y="2640772"/>
            <a:ext cx="174870" cy="148974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04C3567-D730-9723-51C7-66329F3B429A}"/>
              </a:ext>
            </a:extLst>
          </p:cNvPr>
          <p:cNvSpPr/>
          <p:nvPr/>
        </p:nvSpPr>
        <p:spPr>
          <a:xfrm>
            <a:off x="10684623" y="185852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C0681E6-75F1-BF26-9ABF-F3CA160ADAE6}"/>
              </a:ext>
            </a:extLst>
          </p:cNvPr>
          <p:cNvSpPr/>
          <p:nvPr/>
        </p:nvSpPr>
        <p:spPr>
          <a:xfrm>
            <a:off x="10348921" y="194595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F2F0CA5-2344-03AF-99D7-9B5EAE0B3573}"/>
              </a:ext>
            </a:extLst>
          </p:cNvPr>
          <p:cNvSpPr/>
          <p:nvPr/>
        </p:nvSpPr>
        <p:spPr>
          <a:xfrm>
            <a:off x="11324703" y="157397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EC92F6C-106D-F3DC-0F4E-C7B9CFCB73E9}"/>
              </a:ext>
            </a:extLst>
          </p:cNvPr>
          <p:cNvSpPr/>
          <p:nvPr/>
        </p:nvSpPr>
        <p:spPr>
          <a:xfrm>
            <a:off x="10946814" y="149948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E2FCCAE-3740-A337-BB82-00428B8CA8B2}"/>
              </a:ext>
            </a:extLst>
          </p:cNvPr>
          <p:cNvSpPr/>
          <p:nvPr/>
        </p:nvSpPr>
        <p:spPr>
          <a:xfrm>
            <a:off x="10946814" y="342900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08CB6C6-6E65-1286-D1E3-12F4B5AF7AC5}"/>
              </a:ext>
            </a:extLst>
          </p:cNvPr>
          <p:cNvSpPr/>
          <p:nvPr/>
        </p:nvSpPr>
        <p:spPr>
          <a:xfrm>
            <a:off x="11412138" y="264242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756D997-D32E-5256-8D84-3667B7D24ADB}"/>
              </a:ext>
            </a:extLst>
          </p:cNvPr>
          <p:cNvSpPr/>
          <p:nvPr/>
        </p:nvSpPr>
        <p:spPr>
          <a:xfrm>
            <a:off x="2769983" y="17969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95ED4AC-9B28-F7C7-D332-8FED2BF14E27}"/>
              </a:ext>
            </a:extLst>
          </p:cNvPr>
          <p:cNvSpPr/>
          <p:nvPr/>
        </p:nvSpPr>
        <p:spPr>
          <a:xfrm>
            <a:off x="4541828" y="408448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3E45F1D-671D-9304-6E00-9056D0A0F640}"/>
              </a:ext>
            </a:extLst>
          </p:cNvPr>
          <p:cNvSpPr/>
          <p:nvPr/>
        </p:nvSpPr>
        <p:spPr>
          <a:xfrm>
            <a:off x="4663259" y="2527299"/>
            <a:ext cx="174870" cy="148974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3570E31-E2DB-8F2A-CD32-4161768FD076}"/>
              </a:ext>
            </a:extLst>
          </p:cNvPr>
          <p:cNvSpPr/>
          <p:nvPr/>
        </p:nvSpPr>
        <p:spPr>
          <a:xfrm>
            <a:off x="2971817" y="308527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5DA952C-18FC-EF35-FC8D-D7F135401C41}"/>
              </a:ext>
            </a:extLst>
          </p:cNvPr>
          <p:cNvSpPr/>
          <p:nvPr/>
        </p:nvSpPr>
        <p:spPr>
          <a:xfrm>
            <a:off x="10151095" y="283223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3968B4F-6D61-0742-4904-ECB9BAB2F99C}"/>
              </a:ext>
            </a:extLst>
          </p:cNvPr>
          <p:cNvSpPr/>
          <p:nvPr/>
        </p:nvSpPr>
        <p:spPr>
          <a:xfrm>
            <a:off x="11121684" y="2588739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DB72D64-9023-175A-D9F0-2479BA1D21F9}"/>
              </a:ext>
            </a:extLst>
          </p:cNvPr>
          <p:cNvSpPr/>
          <p:nvPr/>
        </p:nvSpPr>
        <p:spPr>
          <a:xfrm>
            <a:off x="10684623" y="317596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73E15BD-DAFD-A671-57A0-6F4C4C359A3D}"/>
              </a:ext>
            </a:extLst>
          </p:cNvPr>
          <p:cNvSpPr/>
          <p:nvPr/>
        </p:nvSpPr>
        <p:spPr>
          <a:xfrm>
            <a:off x="8514105" y="191604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9042DDF-C6DD-D614-A71E-480BFC8115AF}"/>
              </a:ext>
            </a:extLst>
          </p:cNvPr>
          <p:cNvSpPr/>
          <p:nvPr/>
        </p:nvSpPr>
        <p:spPr>
          <a:xfrm>
            <a:off x="11045288" y="43230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7CBC067-061F-5441-E535-F5C9E64F1D46}"/>
              </a:ext>
            </a:extLst>
          </p:cNvPr>
          <p:cNvSpPr/>
          <p:nvPr/>
        </p:nvSpPr>
        <p:spPr>
          <a:xfrm>
            <a:off x="7550248" y="164845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3CC0A03-5B23-6ADA-A68F-4CA007ACCF4A}"/>
              </a:ext>
            </a:extLst>
          </p:cNvPr>
          <p:cNvSpPr/>
          <p:nvPr/>
        </p:nvSpPr>
        <p:spPr>
          <a:xfrm>
            <a:off x="7637683" y="110201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B3C5C0E-203F-1497-1881-AEBD0216DE3D}"/>
              </a:ext>
            </a:extLst>
          </p:cNvPr>
          <p:cNvCxnSpPr>
            <a:cxnSpLocks/>
          </p:cNvCxnSpPr>
          <p:nvPr/>
        </p:nvCxnSpPr>
        <p:spPr>
          <a:xfrm>
            <a:off x="7809138" y="1250987"/>
            <a:ext cx="745952" cy="694972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38C07F8-71AC-914F-AF93-455CCADB6C3E}"/>
              </a:ext>
            </a:extLst>
          </p:cNvPr>
          <p:cNvCxnSpPr>
            <a:cxnSpLocks/>
            <a:stCxn id="11" idx="6"/>
            <a:endCxn id="18" idx="2"/>
          </p:cNvCxnSpPr>
          <p:nvPr/>
        </p:nvCxnSpPr>
        <p:spPr>
          <a:xfrm>
            <a:off x="8688975" y="1990532"/>
            <a:ext cx="1386048" cy="406341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112FA5B0-14BC-0897-7AAF-112C7DF647F9}"/>
              </a:ext>
            </a:extLst>
          </p:cNvPr>
          <p:cNvSpPr/>
          <p:nvPr/>
        </p:nvSpPr>
        <p:spPr>
          <a:xfrm>
            <a:off x="8896463" y="199053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08DCE2A7-B0D9-1682-4B2B-1A1E258C59FB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10523791" y="203200"/>
            <a:ext cx="448632" cy="1318102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73561D13-F22B-7E3C-1561-6EE1A7F8C340}"/>
              </a:ext>
            </a:extLst>
          </p:cNvPr>
          <p:cNvSpPr/>
          <p:nvPr/>
        </p:nvSpPr>
        <p:spPr>
          <a:xfrm>
            <a:off x="10523791" y="35223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20175345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19790-C8D3-BCEA-C316-4B80F7403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FB85368B-020D-F6F4-9A27-F17A5773F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Ellipse 134">
            <a:extLst>
              <a:ext uri="{FF2B5EF4-FFF2-40B4-BE49-F238E27FC236}">
                <a16:creationId xmlns:a16="http://schemas.microsoft.com/office/drawing/2014/main" id="{2A93F96B-22B1-5832-155C-D9AD55EC510F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B2EDECC8-79FC-BD14-0B72-C5D47A4129ED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34E220E6-0DAB-6A0A-5F9A-B513BCCD6B61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071387FD-EEAA-AC19-4BE5-72E29EB81203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6F46EDFC-97DE-555D-4EC5-EE2902FD9B95}"/>
              </a:ext>
            </a:extLst>
          </p:cNvPr>
          <p:cNvSpPr/>
          <p:nvPr/>
        </p:nvSpPr>
        <p:spPr>
          <a:xfrm rot="17425513">
            <a:off x="8118765" y="2366463"/>
            <a:ext cx="1135379" cy="2185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08809C62-439F-0D60-9A64-8851E1689A3E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EEA4E29E-A805-38B5-60E6-38623A467693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46C9B9E3-B847-48A6-6C3F-6D2D8942BD17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CD79987E-71E5-C892-529E-F8816B7DCAE8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BEF67EB9-2D57-2BEC-BEFF-5E72574E6A94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F4AF7BD2-589D-C34F-F9FA-460D8DC81ECC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89672A17-3772-B7E6-36EB-7E8406AF75B7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CEC8A247-F176-9921-9D57-1F07F9ECED28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629467E8-84D5-3E29-5E64-8D7D6948B4CC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8757ED65-F54C-114D-3091-4B30A2C03EBF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FC46E2EC-5CCA-386A-5BD1-59F73F4FF837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7CD528BE-A1ED-E42E-99CC-94DC00D5BC2A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BAEB92F6-7F54-A33B-98BB-8FCE6B04C31B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4A198640-C309-B235-8661-1E08457D7DDD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6E222ACA-80FB-3CB4-ECE0-0C42F646C842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154">
            <a:extLst>
              <a:ext uri="{FF2B5EF4-FFF2-40B4-BE49-F238E27FC236}">
                <a16:creationId xmlns:a16="http://schemas.microsoft.com/office/drawing/2014/main" id="{B10E09EC-331D-B689-7A68-8ADCAD7F2A5F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Ellipse 155">
            <a:extLst>
              <a:ext uri="{FF2B5EF4-FFF2-40B4-BE49-F238E27FC236}">
                <a16:creationId xmlns:a16="http://schemas.microsoft.com/office/drawing/2014/main" id="{E431588D-52AD-DB39-C539-E5B914C51AB6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57" name="Connecteur droit 156">
            <a:extLst>
              <a:ext uri="{FF2B5EF4-FFF2-40B4-BE49-F238E27FC236}">
                <a16:creationId xmlns:a16="http://schemas.microsoft.com/office/drawing/2014/main" id="{B69FE913-61D6-EA33-7B59-BEA119A5A0F9}"/>
              </a:ext>
            </a:extLst>
          </p:cNvPr>
          <p:cNvCxnSpPr>
            <a:cxnSpLocks/>
            <a:stCxn id="156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4F7F4DFE-C01D-5CCA-713A-0236C74B8C4E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59" name="Connecteur droit 158">
            <a:extLst>
              <a:ext uri="{FF2B5EF4-FFF2-40B4-BE49-F238E27FC236}">
                <a16:creationId xmlns:a16="http://schemas.microsoft.com/office/drawing/2014/main" id="{78153814-087E-5D47-69FF-4DE456C336C7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Ellipse 159">
            <a:extLst>
              <a:ext uri="{FF2B5EF4-FFF2-40B4-BE49-F238E27FC236}">
                <a16:creationId xmlns:a16="http://schemas.microsoft.com/office/drawing/2014/main" id="{6DDAA2BB-99C2-AECA-2248-339051D614AE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61" name="Connecteur droit 160">
            <a:extLst>
              <a:ext uri="{FF2B5EF4-FFF2-40B4-BE49-F238E27FC236}">
                <a16:creationId xmlns:a16="http://schemas.microsoft.com/office/drawing/2014/main" id="{C81D0923-624E-42BA-6F43-B8E350C168E7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Ellipse 161">
            <a:extLst>
              <a:ext uri="{FF2B5EF4-FFF2-40B4-BE49-F238E27FC236}">
                <a16:creationId xmlns:a16="http://schemas.microsoft.com/office/drawing/2014/main" id="{454B5DE4-E839-A015-57CE-8AB2589184C4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30D50612-13F1-A975-D0CB-CCE92D7D98EC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C8ACF687-DA68-5B4B-48EF-56D863AB283B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A047FB9B-D78A-E38F-101F-AFFAAC09BC58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616A4329-F7CB-122E-716A-D7E2A2C7C26C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86FA8DD6-1730-D59D-9077-4D3ECCCEEFD2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0E82F3E1-FF77-2D87-8E98-A656C07247E6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557A2720-7F74-009D-1BFD-86FE396754AD}"/>
              </a:ext>
            </a:extLst>
          </p:cNvPr>
          <p:cNvSpPr/>
          <p:nvPr/>
        </p:nvSpPr>
        <p:spPr>
          <a:xfrm rot="19451265">
            <a:off x="7292855" y="3208013"/>
            <a:ext cx="437439" cy="843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C0045462-CEF4-738A-19DD-2A6CE604D869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5DB650BD-8DED-E3DF-602A-E06CB562ECE6}"/>
              </a:ext>
            </a:extLst>
          </p:cNvPr>
          <p:cNvSpPr/>
          <p:nvPr/>
        </p:nvSpPr>
        <p:spPr>
          <a:xfrm rot="11903849">
            <a:off x="9518853" y="2183877"/>
            <a:ext cx="902333" cy="17931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772E5F8B-C929-DA6A-C4B3-0566FF52F3AE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E01D1AD2-BE2E-57F3-42A3-EF6D613DAFD2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CDCEC08E-7E35-B02A-5A55-F6B8BF827C5D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EDADA7D0-5CA9-B534-68CE-E8B1660C34F3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3DAAC01C-21EE-73FE-5A2D-9F8436AC3699}"/>
              </a:ext>
            </a:extLst>
          </p:cNvPr>
          <p:cNvSpPr/>
          <p:nvPr/>
        </p:nvSpPr>
        <p:spPr>
          <a:xfrm>
            <a:off x="11675051" y="3391340"/>
            <a:ext cx="327270" cy="33185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AE37D84C-E9C8-A6F7-E6FA-1F5858A9830C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31CE879A-EAFD-1E6D-43B3-52EE73C5D412}"/>
              </a:ext>
            </a:extLst>
          </p:cNvPr>
          <p:cNvSpPr/>
          <p:nvPr/>
        </p:nvSpPr>
        <p:spPr>
          <a:xfrm>
            <a:off x="9424779" y="35616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1CFF4A46-6B22-5B0F-E7C3-63E399C5D0BA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00AB207A-DD41-09F8-CEA2-3296F17020AE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53ADC065-C3DF-1B17-EC75-5DC5F11D4D63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EB2C846B-133F-4FD6-395D-13C2FD1A2781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FD49CC65-BA2B-E748-154B-A30010CCBFDE}"/>
              </a:ext>
            </a:extLst>
          </p:cNvPr>
          <p:cNvSpPr/>
          <p:nvPr/>
        </p:nvSpPr>
        <p:spPr>
          <a:xfrm>
            <a:off x="6167130" y="365121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299CC34C-4A32-15B0-0B11-6EE56BBBFBF7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9C4BE767-9FF9-84FF-6CAC-2832A5C932EC}"/>
              </a:ext>
            </a:extLst>
          </p:cNvPr>
          <p:cNvSpPr/>
          <p:nvPr/>
        </p:nvSpPr>
        <p:spPr>
          <a:xfrm>
            <a:off x="9384093" y="424679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189" name="Connecteur droit avec flèche 188">
            <a:extLst>
              <a:ext uri="{FF2B5EF4-FFF2-40B4-BE49-F238E27FC236}">
                <a16:creationId xmlns:a16="http://schemas.microsoft.com/office/drawing/2014/main" id="{D3BA37B4-9203-E7B6-0EBB-B44886A03B83}"/>
              </a:ext>
            </a:extLst>
          </p:cNvPr>
          <p:cNvCxnSpPr>
            <a:cxnSpLocks/>
          </p:cNvCxnSpPr>
          <p:nvPr/>
        </p:nvCxnSpPr>
        <p:spPr>
          <a:xfrm>
            <a:off x="6430635" y="3851682"/>
            <a:ext cx="645275" cy="407306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Ellipse 189">
            <a:extLst>
              <a:ext uri="{FF2B5EF4-FFF2-40B4-BE49-F238E27FC236}">
                <a16:creationId xmlns:a16="http://schemas.microsoft.com/office/drawing/2014/main" id="{C94138EB-2E0D-0906-685D-68BBB8F256BF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0926A7DF-165F-BD5F-0D89-63C3334B317F}"/>
              </a:ext>
            </a:extLst>
          </p:cNvPr>
          <p:cNvSpPr/>
          <p:nvPr/>
        </p:nvSpPr>
        <p:spPr>
          <a:xfrm>
            <a:off x="7515538" y="431798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92" name="Connecteur droit avec flèche 191">
            <a:extLst>
              <a:ext uri="{FF2B5EF4-FFF2-40B4-BE49-F238E27FC236}">
                <a16:creationId xmlns:a16="http://schemas.microsoft.com/office/drawing/2014/main" id="{D7505F0C-A061-8C8A-427A-CA7E17F897B5}"/>
              </a:ext>
            </a:extLst>
          </p:cNvPr>
          <p:cNvCxnSpPr>
            <a:cxnSpLocks/>
            <a:endCxn id="191" idx="2"/>
          </p:cNvCxnSpPr>
          <p:nvPr/>
        </p:nvCxnSpPr>
        <p:spPr>
          <a:xfrm>
            <a:off x="7223997" y="4370905"/>
            <a:ext cx="291541" cy="7359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Ellipse 192">
            <a:extLst>
              <a:ext uri="{FF2B5EF4-FFF2-40B4-BE49-F238E27FC236}">
                <a16:creationId xmlns:a16="http://schemas.microsoft.com/office/drawing/2014/main" id="{D1F55FF7-6DA0-A939-77E4-4C9E4FB46B48}"/>
              </a:ext>
            </a:extLst>
          </p:cNvPr>
          <p:cNvSpPr/>
          <p:nvPr/>
        </p:nvSpPr>
        <p:spPr>
          <a:xfrm>
            <a:off x="7034134" y="4221931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95" name="Connecteur droit avec flèche 194">
            <a:extLst>
              <a:ext uri="{FF2B5EF4-FFF2-40B4-BE49-F238E27FC236}">
                <a16:creationId xmlns:a16="http://schemas.microsoft.com/office/drawing/2014/main" id="{18DCE2ED-64A7-4ACF-B9CC-0E78B9D7D8BB}"/>
              </a:ext>
            </a:extLst>
          </p:cNvPr>
          <p:cNvCxnSpPr>
            <a:cxnSpLocks/>
            <a:stCxn id="191" idx="4"/>
          </p:cNvCxnSpPr>
          <p:nvPr/>
        </p:nvCxnSpPr>
        <p:spPr>
          <a:xfrm>
            <a:off x="7658169" y="4571023"/>
            <a:ext cx="78464" cy="19465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Ellipse 195">
            <a:extLst>
              <a:ext uri="{FF2B5EF4-FFF2-40B4-BE49-F238E27FC236}">
                <a16:creationId xmlns:a16="http://schemas.microsoft.com/office/drawing/2014/main" id="{EC9E76CD-1C60-8303-5A02-804375C85C55}"/>
              </a:ext>
            </a:extLst>
          </p:cNvPr>
          <p:cNvSpPr/>
          <p:nvPr/>
        </p:nvSpPr>
        <p:spPr>
          <a:xfrm>
            <a:off x="7605534" y="478503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C88F83-8A3B-5B98-B714-8D7231886E42}"/>
              </a:ext>
            </a:extLst>
          </p:cNvPr>
          <p:cNvSpPr/>
          <p:nvPr/>
        </p:nvSpPr>
        <p:spPr>
          <a:xfrm>
            <a:off x="89687" y="110608"/>
            <a:ext cx="5031712" cy="60016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1885-1887 : Grâce à la volonté pacifique d’Abdur Rahman, Russes et Britanniques s’accordent et fixent la frontière nord de l’Afghanistan : </a:t>
            </a:r>
            <a:r>
              <a:rPr lang="fr-FR" sz="1600" b="1" dirty="0" err="1"/>
              <a:t>Panjdeh</a:t>
            </a:r>
            <a:r>
              <a:rPr lang="fr-FR" sz="1600" b="1" dirty="0"/>
              <a:t> et Amou Daria</a:t>
            </a:r>
          </a:p>
          <a:p>
            <a:endParaRPr lang="fr-FR" sz="1600" dirty="0"/>
          </a:p>
          <a:p>
            <a:r>
              <a:rPr lang="fr-FR" sz="1600" dirty="0"/>
              <a:t>*Avril 1885 : Vers la paix…</a:t>
            </a:r>
          </a:p>
          <a:p>
            <a:endParaRPr lang="fr-FR" sz="1600" dirty="0"/>
          </a:p>
          <a:p>
            <a:r>
              <a:rPr lang="fr-FR" sz="1600" dirty="0"/>
              <a:t>*L’émir afghan </a:t>
            </a:r>
            <a:r>
              <a:rPr lang="fr-FR" sz="1600" u="sng" dirty="0"/>
              <a:t>Abdur Rahman</a:t>
            </a:r>
          </a:p>
          <a:p>
            <a:r>
              <a:rPr lang="fr-FR" sz="1600" dirty="0"/>
              <a:t>En visite d’Etat chez les Britanniques en Inde, à Rawalpindi</a:t>
            </a:r>
          </a:p>
          <a:p>
            <a:r>
              <a:rPr lang="fr-FR" sz="1600" dirty="0"/>
              <a:t>Refuse une guerre anglo-russe </a:t>
            </a:r>
            <a:r>
              <a:rPr lang="fr-FR" sz="1600" u="sng" dirty="0"/>
              <a:t>dans son pays</a:t>
            </a:r>
            <a:r>
              <a:rPr lang="fr-FR" sz="1600" dirty="0"/>
              <a:t> </a:t>
            </a:r>
          </a:p>
          <a:p>
            <a:endParaRPr lang="fr-FR" sz="1600" dirty="0"/>
          </a:p>
          <a:p>
            <a:r>
              <a:rPr lang="fr-FR" sz="1600" dirty="0"/>
              <a:t>*Selon le représentant britannique </a:t>
            </a:r>
            <a:r>
              <a:rPr lang="fr-FR" sz="1600" u="sng" dirty="0"/>
              <a:t>Henry Durand</a:t>
            </a:r>
            <a:endParaRPr lang="fr-FR" sz="1600" dirty="0"/>
          </a:p>
          <a:p>
            <a:r>
              <a:rPr lang="fr-FR" sz="1600" i="1" dirty="0"/>
              <a:t>Il me supplia de ne pas me laisser troubler</a:t>
            </a:r>
            <a:r>
              <a:rPr lang="fr-FR" sz="1600" dirty="0"/>
              <a:t> ; De plus…</a:t>
            </a:r>
          </a:p>
          <a:p>
            <a:endParaRPr lang="fr-FR" sz="1600" dirty="0"/>
          </a:p>
          <a:p>
            <a:r>
              <a:rPr lang="fr-FR" sz="1600" dirty="0"/>
              <a:t>*Une ligne de communication reste ouverte</a:t>
            </a:r>
          </a:p>
          <a:p>
            <a:r>
              <a:rPr lang="fr-FR" sz="1600" dirty="0"/>
              <a:t>Entre Londres et Saint-Pétersbourg ; Et enfin…</a:t>
            </a:r>
          </a:p>
          <a:p>
            <a:endParaRPr lang="fr-FR" sz="1600" dirty="0"/>
          </a:p>
          <a:p>
            <a:r>
              <a:rPr lang="fr-FR" sz="1600" dirty="0"/>
              <a:t>*Sept. 1885 : La commission GB-Russie</a:t>
            </a:r>
          </a:p>
          <a:p>
            <a:r>
              <a:rPr lang="fr-FR" sz="1600" dirty="0"/>
              <a:t>Se réunit à nouveau ; Et…</a:t>
            </a:r>
          </a:p>
          <a:p>
            <a:endParaRPr lang="fr-FR" sz="1600" dirty="0"/>
          </a:p>
          <a:p>
            <a:r>
              <a:rPr lang="fr-FR" sz="1600" dirty="0"/>
              <a:t>*1887 : Elle fixe la frontière nord de l’Afghanistan</a:t>
            </a:r>
          </a:p>
          <a:p>
            <a:r>
              <a:rPr lang="fr-FR" sz="1600" dirty="0"/>
              <a:t>Frontière à </a:t>
            </a:r>
            <a:r>
              <a:rPr lang="fr-FR" sz="1600" dirty="0" err="1"/>
              <a:t>Pandjeh</a:t>
            </a:r>
            <a:r>
              <a:rPr lang="fr-FR" sz="1600" dirty="0"/>
              <a:t>, puis sur l’Amou Daria</a:t>
            </a:r>
          </a:p>
          <a:p>
            <a:r>
              <a:rPr lang="fr-FR" sz="1600" i="1" dirty="0"/>
              <a:t>Le traité de 1873 fut plus ou moins respecté</a:t>
            </a:r>
            <a:r>
              <a:rPr lang="fr-FR" sz="1600" dirty="0"/>
              <a:t> </a:t>
            </a:r>
          </a:p>
          <a:p>
            <a:endParaRPr lang="fr-FR" sz="1600" dirty="0"/>
          </a:p>
          <a:p>
            <a:r>
              <a:rPr lang="fr-FR" sz="1600" dirty="0"/>
              <a:t>*Bilan…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D5819AB-A870-C581-E96F-9FACC64AB942}"/>
              </a:ext>
            </a:extLst>
          </p:cNvPr>
          <p:cNvSpPr/>
          <p:nvPr/>
        </p:nvSpPr>
        <p:spPr>
          <a:xfrm>
            <a:off x="9074565" y="4449193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F9D0101-50BB-414F-C3A8-6B70F3595B34}"/>
              </a:ext>
            </a:extLst>
          </p:cNvPr>
          <p:cNvSpPr/>
          <p:nvPr/>
        </p:nvSpPr>
        <p:spPr>
          <a:xfrm>
            <a:off x="9439770" y="4520630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9067854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3DA5A-A7A9-4527-AE2D-9DE7DCDDB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C:\Users\Christophe\Pictures\My Scans\2015-12 (déc.)\scan0005.jpg">
            <a:extLst>
              <a:ext uri="{FF2B5EF4-FFF2-40B4-BE49-F238E27FC236}">
                <a16:creationId xmlns:a16="http://schemas.microsoft.com/office/drawing/2014/main" id="{1038C489-254C-C205-F70A-EF1571F6A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71" y="132740"/>
            <a:ext cx="6901543" cy="65925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Ellipse 134">
            <a:extLst>
              <a:ext uri="{FF2B5EF4-FFF2-40B4-BE49-F238E27FC236}">
                <a16:creationId xmlns:a16="http://schemas.microsoft.com/office/drawing/2014/main" id="{2670A563-7998-86CF-CED2-F1622471F9E9}"/>
              </a:ext>
            </a:extLst>
          </p:cNvPr>
          <p:cNvSpPr/>
          <p:nvPr/>
        </p:nvSpPr>
        <p:spPr>
          <a:xfrm rot="18728308">
            <a:off x="8043046" y="3765605"/>
            <a:ext cx="320097" cy="919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C7C80A2C-2A18-1B0B-356B-3BE2934FAA15}"/>
              </a:ext>
            </a:extLst>
          </p:cNvPr>
          <p:cNvSpPr/>
          <p:nvPr/>
        </p:nvSpPr>
        <p:spPr>
          <a:xfrm rot="15191257" flipH="1">
            <a:off x="8788591" y="3953482"/>
            <a:ext cx="247363" cy="834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4BA735CE-B24B-B136-E676-6F16263F4A1F}"/>
              </a:ext>
            </a:extLst>
          </p:cNvPr>
          <p:cNvSpPr/>
          <p:nvPr/>
        </p:nvSpPr>
        <p:spPr>
          <a:xfrm>
            <a:off x="7906642" y="3990819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609C9868-050B-4796-56FC-8F17CE97D862}"/>
              </a:ext>
            </a:extLst>
          </p:cNvPr>
          <p:cNvSpPr/>
          <p:nvPr/>
        </p:nvSpPr>
        <p:spPr>
          <a:xfrm>
            <a:off x="8704335" y="5021649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50E3E4D5-4686-3669-CB96-C84D5C9E4645}"/>
              </a:ext>
            </a:extLst>
          </p:cNvPr>
          <p:cNvSpPr/>
          <p:nvPr/>
        </p:nvSpPr>
        <p:spPr>
          <a:xfrm rot="17425513">
            <a:off x="8118765" y="2366463"/>
            <a:ext cx="1135379" cy="21851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7F89C085-422C-A5A6-9E37-FDD5CCE38285}"/>
              </a:ext>
            </a:extLst>
          </p:cNvPr>
          <p:cNvSpPr/>
          <p:nvPr/>
        </p:nvSpPr>
        <p:spPr>
          <a:xfrm>
            <a:off x="8313654" y="4020528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065CE13F-D5F9-E6BE-E349-C1B426F4FEEA}"/>
              </a:ext>
            </a:extLst>
          </p:cNvPr>
          <p:cNvSpPr/>
          <p:nvPr/>
        </p:nvSpPr>
        <p:spPr>
          <a:xfrm>
            <a:off x="8943056" y="385434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FB6F67AE-2FF6-882B-E69E-55D4D0641DC5}"/>
              </a:ext>
            </a:extLst>
          </p:cNvPr>
          <p:cNvSpPr/>
          <p:nvPr/>
        </p:nvSpPr>
        <p:spPr>
          <a:xfrm>
            <a:off x="6725048" y="1823778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7515377D-BFCD-0387-87DC-738B74263377}"/>
              </a:ext>
            </a:extLst>
          </p:cNvPr>
          <p:cNvSpPr/>
          <p:nvPr/>
        </p:nvSpPr>
        <p:spPr>
          <a:xfrm>
            <a:off x="8651542" y="2155632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703C601B-10B3-4BFF-6583-4FA15E4F22BB}"/>
              </a:ext>
            </a:extLst>
          </p:cNvPr>
          <p:cNvSpPr/>
          <p:nvPr/>
        </p:nvSpPr>
        <p:spPr>
          <a:xfrm>
            <a:off x="5836484" y="227866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3A58F219-CEBF-B168-0F7C-7BEBBEAD9390}"/>
              </a:ext>
            </a:extLst>
          </p:cNvPr>
          <p:cNvSpPr/>
          <p:nvPr/>
        </p:nvSpPr>
        <p:spPr>
          <a:xfrm>
            <a:off x="8392026" y="248715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E040F322-0DF8-00D7-109B-922C154376B2}"/>
              </a:ext>
            </a:extLst>
          </p:cNvPr>
          <p:cNvSpPr/>
          <p:nvPr/>
        </p:nvSpPr>
        <p:spPr>
          <a:xfrm>
            <a:off x="8066799" y="49508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C07BBD15-F623-5ED1-A7CD-95565837E426}"/>
              </a:ext>
            </a:extLst>
          </p:cNvPr>
          <p:cNvSpPr/>
          <p:nvPr/>
        </p:nvSpPr>
        <p:spPr>
          <a:xfrm>
            <a:off x="10451610" y="3973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F7675648-77BF-7303-40CF-7E1295620F59}"/>
              </a:ext>
            </a:extLst>
          </p:cNvPr>
          <p:cNvSpPr/>
          <p:nvPr/>
        </p:nvSpPr>
        <p:spPr>
          <a:xfrm>
            <a:off x="11276962" y="15392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A347917A-F7FE-751B-FAD9-069D0CC5802E}"/>
              </a:ext>
            </a:extLst>
          </p:cNvPr>
          <p:cNvSpPr/>
          <p:nvPr/>
        </p:nvSpPr>
        <p:spPr>
          <a:xfrm>
            <a:off x="6407125" y="495087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21C4C8E7-91DF-810A-9A40-639CC9CD5457}"/>
              </a:ext>
            </a:extLst>
          </p:cNvPr>
          <p:cNvSpPr/>
          <p:nvPr/>
        </p:nvSpPr>
        <p:spPr>
          <a:xfrm>
            <a:off x="6407125" y="976149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4F454D4E-6CB2-5D28-1D10-EF4DD5E5E54B}"/>
              </a:ext>
            </a:extLst>
          </p:cNvPr>
          <p:cNvSpPr/>
          <p:nvPr/>
        </p:nvSpPr>
        <p:spPr>
          <a:xfrm>
            <a:off x="5880323" y="1218393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18AFBA6F-0D6D-2C48-B06D-6DFF142D0B08}"/>
              </a:ext>
            </a:extLst>
          </p:cNvPr>
          <p:cNvSpPr/>
          <p:nvPr/>
        </p:nvSpPr>
        <p:spPr>
          <a:xfrm>
            <a:off x="8487907" y="1187826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D5BEAB68-C3EF-01B1-6EE4-E864E9468C6A}"/>
              </a:ext>
            </a:extLst>
          </p:cNvPr>
          <p:cNvCxnSpPr>
            <a:cxnSpLocks/>
          </p:cNvCxnSpPr>
          <p:nvPr/>
        </p:nvCxnSpPr>
        <p:spPr>
          <a:xfrm>
            <a:off x="9175985" y="1032333"/>
            <a:ext cx="882188" cy="74214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B4E8A0E6-533B-9F91-4815-F4F4BEE2F717}"/>
              </a:ext>
            </a:extLst>
          </p:cNvPr>
          <p:cNvCxnSpPr>
            <a:cxnSpLocks/>
          </p:cNvCxnSpPr>
          <p:nvPr/>
        </p:nvCxnSpPr>
        <p:spPr>
          <a:xfrm flipH="1">
            <a:off x="7548128" y="1240496"/>
            <a:ext cx="342130" cy="49688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154">
            <a:extLst>
              <a:ext uri="{FF2B5EF4-FFF2-40B4-BE49-F238E27FC236}">
                <a16:creationId xmlns:a16="http://schemas.microsoft.com/office/drawing/2014/main" id="{39B1DF67-04BC-2994-16F8-20085AF447F0}"/>
              </a:ext>
            </a:extLst>
          </p:cNvPr>
          <p:cNvCxnSpPr>
            <a:cxnSpLocks/>
          </p:cNvCxnSpPr>
          <p:nvPr/>
        </p:nvCxnSpPr>
        <p:spPr>
          <a:xfrm flipV="1">
            <a:off x="8039519" y="979663"/>
            <a:ext cx="614247" cy="20816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Ellipse 155">
            <a:extLst>
              <a:ext uri="{FF2B5EF4-FFF2-40B4-BE49-F238E27FC236}">
                <a16:creationId xmlns:a16="http://schemas.microsoft.com/office/drawing/2014/main" id="{0243160C-BB44-5B12-4EBA-EBACAFAB9D3C}"/>
              </a:ext>
            </a:extLst>
          </p:cNvPr>
          <p:cNvSpPr/>
          <p:nvPr/>
        </p:nvSpPr>
        <p:spPr>
          <a:xfrm>
            <a:off x="8653766" y="905176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57" name="Connecteur droit 156">
            <a:extLst>
              <a:ext uri="{FF2B5EF4-FFF2-40B4-BE49-F238E27FC236}">
                <a16:creationId xmlns:a16="http://schemas.microsoft.com/office/drawing/2014/main" id="{975E8DD4-3242-6930-CC84-82F4BBCDC4C3}"/>
              </a:ext>
            </a:extLst>
          </p:cNvPr>
          <p:cNvCxnSpPr>
            <a:cxnSpLocks/>
            <a:stCxn id="156" idx="6"/>
          </p:cNvCxnSpPr>
          <p:nvPr/>
        </p:nvCxnSpPr>
        <p:spPr>
          <a:xfrm>
            <a:off x="8828636" y="979663"/>
            <a:ext cx="19808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>
            <a:extLst>
              <a:ext uri="{FF2B5EF4-FFF2-40B4-BE49-F238E27FC236}">
                <a16:creationId xmlns:a16="http://schemas.microsoft.com/office/drawing/2014/main" id="{9E893520-222B-2584-41BD-04E1278D81A5}"/>
              </a:ext>
            </a:extLst>
          </p:cNvPr>
          <p:cNvSpPr/>
          <p:nvPr/>
        </p:nvSpPr>
        <p:spPr>
          <a:xfrm>
            <a:off x="7864649" y="1113339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59" name="Connecteur droit 158">
            <a:extLst>
              <a:ext uri="{FF2B5EF4-FFF2-40B4-BE49-F238E27FC236}">
                <a16:creationId xmlns:a16="http://schemas.microsoft.com/office/drawing/2014/main" id="{7457EF89-9177-AC24-67EC-E376789B625E}"/>
              </a:ext>
            </a:extLst>
          </p:cNvPr>
          <p:cNvCxnSpPr>
            <a:cxnSpLocks/>
          </p:cNvCxnSpPr>
          <p:nvPr/>
        </p:nvCxnSpPr>
        <p:spPr>
          <a:xfrm>
            <a:off x="7164305" y="1544535"/>
            <a:ext cx="383823" cy="29818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Ellipse 159">
            <a:extLst>
              <a:ext uri="{FF2B5EF4-FFF2-40B4-BE49-F238E27FC236}">
                <a16:creationId xmlns:a16="http://schemas.microsoft.com/office/drawing/2014/main" id="{15624C98-63CE-6D73-111F-5075B7625D41}"/>
              </a:ext>
            </a:extLst>
          </p:cNvPr>
          <p:cNvSpPr/>
          <p:nvPr/>
        </p:nvSpPr>
        <p:spPr>
          <a:xfrm>
            <a:off x="7398867" y="1715560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61" name="Connecteur droit 160">
            <a:extLst>
              <a:ext uri="{FF2B5EF4-FFF2-40B4-BE49-F238E27FC236}">
                <a16:creationId xmlns:a16="http://schemas.microsoft.com/office/drawing/2014/main" id="{888BA0B5-ABBE-C111-94B4-87B01A2AC7DF}"/>
              </a:ext>
            </a:extLst>
          </p:cNvPr>
          <p:cNvCxnSpPr>
            <a:cxnSpLocks/>
          </p:cNvCxnSpPr>
          <p:nvPr/>
        </p:nvCxnSpPr>
        <p:spPr>
          <a:xfrm>
            <a:off x="10032564" y="1827145"/>
            <a:ext cx="403071" cy="754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Ellipse 161">
            <a:extLst>
              <a:ext uri="{FF2B5EF4-FFF2-40B4-BE49-F238E27FC236}">
                <a16:creationId xmlns:a16="http://schemas.microsoft.com/office/drawing/2014/main" id="{5FACFD1F-C117-4054-8C03-DF6C33C85324}"/>
              </a:ext>
            </a:extLst>
          </p:cNvPr>
          <p:cNvSpPr/>
          <p:nvPr/>
        </p:nvSpPr>
        <p:spPr>
          <a:xfrm>
            <a:off x="10032564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3" name="Ellipse 162">
            <a:extLst>
              <a:ext uri="{FF2B5EF4-FFF2-40B4-BE49-F238E27FC236}">
                <a16:creationId xmlns:a16="http://schemas.microsoft.com/office/drawing/2014/main" id="{741C834B-FACD-4872-B945-BA5E2C0FAC3E}"/>
              </a:ext>
            </a:extLst>
          </p:cNvPr>
          <p:cNvSpPr/>
          <p:nvPr/>
        </p:nvSpPr>
        <p:spPr>
          <a:xfrm>
            <a:off x="10379113" y="175265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0DAF15FD-03AD-B5BA-91D6-03102B44FC40}"/>
              </a:ext>
            </a:extLst>
          </p:cNvPr>
          <p:cNvSpPr/>
          <p:nvPr/>
        </p:nvSpPr>
        <p:spPr>
          <a:xfrm>
            <a:off x="9026724" y="885936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B287B1D9-1755-75AD-8264-CDC7E1878DD3}"/>
              </a:ext>
            </a:extLst>
          </p:cNvPr>
          <p:cNvSpPr/>
          <p:nvPr/>
        </p:nvSpPr>
        <p:spPr>
          <a:xfrm>
            <a:off x="7015044" y="1416211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0E91384F-29B7-3F7F-95DF-6CC6E6D70286}"/>
              </a:ext>
            </a:extLst>
          </p:cNvPr>
          <p:cNvSpPr/>
          <p:nvPr/>
        </p:nvSpPr>
        <p:spPr>
          <a:xfrm>
            <a:off x="5498827" y="1686588"/>
            <a:ext cx="259516" cy="27437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93819D7F-61B6-FBB7-875C-029E0BADDA9B}"/>
              </a:ext>
            </a:extLst>
          </p:cNvPr>
          <p:cNvSpPr/>
          <p:nvPr/>
        </p:nvSpPr>
        <p:spPr>
          <a:xfrm>
            <a:off x="8013403" y="285433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3C1F58BE-8B16-22E2-369A-C7A9717805B3}"/>
              </a:ext>
            </a:extLst>
          </p:cNvPr>
          <p:cNvSpPr/>
          <p:nvPr/>
        </p:nvSpPr>
        <p:spPr>
          <a:xfrm>
            <a:off x="7670130" y="272636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8BA3BF4F-201B-5F4B-180B-B667AFC03399}"/>
              </a:ext>
            </a:extLst>
          </p:cNvPr>
          <p:cNvSpPr/>
          <p:nvPr/>
        </p:nvSpPr>
        <p:spPr>
          <a:xfrm rot="19451265">
            <a:off x="7292855" y="3208013"/>
            <a:ext cx="437439" cy="8432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>
            <a:extLst>
              <a:ext uri="{FF2B5EF4-FFF2-40B4-BE49-F238E27FC236}">
                <a16:creationId xmlns:a16="http://schemas.microsoft.com/office/drawing/2014/main" id="{C0A655B2-E8C1-5FE6-CDAC-3DC5CC415367}"/>
              </a:ext>
            </a:extLst>
          </p:cNvPr>
          <p:cNvSpPr/>
          <p:nvPr/>
        </p:nvSpPr>
        <p:spPr>
          <a:xfrm>
            <a:off x="9757695" y="3972279"/>
            <a:ext cx="307455" cy="293766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40FD965D-4352-C4A3-0CBC-998273C35C9F}"/>
              </a:ext>
            </a:extLst>
          </p:cNvPr>
          <p:cNvSpPr/>
          <p:nvPr/>
        </p:nvSpPr>
        <p:spPr>
          <a:xfrm rot="11903849">
            <a:off x="9518853" y="2183877"/>
            <a:ext cx="902333" cy="17931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BFF4B59B-9F08-8B15-4205-935176BF2CD3}"/>
              </a:ext>
            </a:extLst>
          </p:cNvPr>
          <p:cNvSpPr/>
          <p:nvPr/>
        </p:nvSpPr>
        <p:spPr>
          <a:xfrm>
            <a:off x="9705294" y="2854333"/>
            <a:ext cx="327270" cy="33185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K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275FC020-EBA7-38BE-AFFE-CB136C312BA7}"/>
              </a:ext>
            </a:extLst>
          </p:cNvPr>
          <p:cNvSpPr/>
          <p:nvPr/>
        </p:nvSpPr>
        <p:spPr>
          <a:xfrm>
            <a:off x="10611454" y="2478555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F9BF68E6-457F-862A-AB8A-1A081157C748}"/>
              </a:ext>
            </a:extLst>
          </p:cNvPr>
          <p:cNvSpPr/>
          <p:nvPr/>
        </p:nvSpPr>
        <p:spPr>
          <a:xfrm>
            <a:off x="9757988" y="3216423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301B7873-41AC-9A0C-5629-F2417A3E56E4}"/>
              </a:ext>
            </a:extLst>
          </p:cNvPr>
          <p:cNvSpPr/>
          <p:nvPr/>
        </p:nvSpPr>
        <p:spPr>
          <a:xfrm>
            <a:off x="10057946" y="358849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B9C7D0F3-6348-65E0-ACA6-6CC7462CD253}"/>
              </a:ext>
            </a:extLst>
          </p:cNvPr>
          <p:cNvSpPr/>
          <p:nvPr/>
        </p:nvSpPr>
        <p:spPr>
          <a:xfrm>
            <a:off x="11675051" y="3391340"/>
            <a:ext cx="327270" cy="33185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0044FE21-2714-5087-396E-631423781A10}"/>
              </a:ext>
            </a:extLst>
          </p:cNvPr>
          <p:cNvSpPr/>
          <p:nvPr/>
        </p:nvSpPr>
        <p:spPr>
          <a:xfrm>
            <a:off x="8755079" y="3658266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F0F47992-B2A4-9C82-559D-D7C8E1C93F3F}"/>
              </a:ext>
            </a:extLst>
          </p:cNvPr>
          <p:cNvSpPr/>
          <p:nvPr/>
        </p:nvSpPr>
        <p:spPr>
          <a:xfrm>
            <a:off x="9424779" y="3561630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C279AF40-80CC-9B31-AB40-C4E1EA900C6B}"/>
              </a:ext>
            </a:extLst>
          </p:cNvPr>
          <p:cNvSpPr/>
          <p:nvPr/>
        </p:nvSpPr>
        <p:spPr>
          <a:xfrm>
            <a:off x="7451372" y="3557240"/>
            <a:ext cx="285261" cy="253039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1D619A6B-92CA-ED89-0176-9DD48970B74F}"/>
              </a:ext>
            </a:extLst>
          </p:cNvPr>
          <p:cNvSpPr/>
          <p:nvPr/>
        </p:nvSpPr>
        <p:spPr>
          <a:xfrm rot="15665492" flipH="1">
            <a:off x="6636086" y="2957946"/>
            <a:ext cx="347340" cy="9471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FA990FDA-DA80-C407-06CF-612E4BB8A488}"/>
              </a:ext>
            </a:extLst>
          </p:cNvPr>
          <p:cNvSpPr/>
          <p:nvPr/>
        </p:nvSpPr>
        <p:spPr>
          <a:xfrm rot="11703783" flipH="1">
            <a:off x="6304532" y="3277378"/>
            <a:ext cx="647039" cy="114296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7058382D-95AA-3DBA-0746-D39A719394CE}"/>
              </a:ext>
            </a:extLst>
          </p:cNvPr>
          <p:cNvSpPr/>
          <p:nvPr/>
        </p:nvSpPr>
        <p:spPr>
          <a:xfrm>
            <a:off x="7133054" y="320780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75CC3C94-3F64-7FF8-D6BC-2CA76512FAFD}"/>
              </a:ext>
            </a:extLst>
          </p:cNvPr>
          <p:cNvSpPr/>
          <p:nvPr/>
        </p:nvSpPr>
        <p:spPr>
          <a:xfrm>
            <a:off x="6167130" y="365121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3092EC64-95D4-20DB-832E-9BCFEFC0BA01}"/>
              </a:ext>
            </a:extLst>
          </p:cNvPr>
          <p:cNvSpPr/>
          <p:nvPr/>
        </p:nvSpPr>
        <p:spPr>
          <a:xfrm>
            <a:off x="6342973" y="422193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0723F4EA-862E-19E3-02CF-23B53EE2C687}"/>
              </a:ext>
            </a:extLst>
          </p:cNvPr>
          <p:cNvSpPr/>
          <p:nvPr/>
        </p:nvSpPr>
        <p:spPr>
          <a:xfrm>
            <a:off x="9384093" y="4246790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189" name="Connecteur droit avec flèche 188">
            <a:extLst>
              <a:ext uri="{FF2B5EF4-FFF2-40B4-BE49-F238E27FC236}">
                <a16:creationId xmlns:a16="http://schemas.microsoft.com/office/drawing/2014/main" id="{3C965C87-1CBA-54D1-E01D-B8D67E6727BF}"/>
              </a:ext>
            </a:extLst>
          </p:cNvPr>
          <p:cNvCxnSpPr>
            <a:cxnSpLocks/>
          </p:cNvCxnSpPr>
          <p:nvPr/>
        </p:nvCxnSpPr>
        <p:spPr>
          <a:xfrm>
            <a:off x="6430635" y="3851682"/>
            <a:ext cx="645275" cy="407306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Ellipse 189">
            <a:extLst>
              <a:ext uri="{FF2B5EF4-FFF2-40B4-BE49-F238E27FC236}">
                <a16:creationId xmlns:a16="http://schemas.microsoft.com/office/drawing/2014/main" id="{7A29761C-E89A-F56F-72ED-FE15B47231BD}"/>
              </a:ext>
            </a:extLst>
          </p:cNvPr>
          <p:cNvSpPr/>
          <p:nvPr/>
        </p:nvSpPr>
        <p:spPr>
          <a:xfrm>
            <a:off x="10398704" y="2993914"/>
            <a:ext cx="285261" cy="253039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D78B9BA2-D773-23C2-BDAE-D45C894FE8DC}"/>
              </a:ext>
            </a:extLst>
          </p:cNvPr>
          <p:cNvSpPr/>
          <p:nvPr/>
        </p:nvSpPr>
        <p:spPr>
          <a:xfrm>
            <a:off x="7515538" y="431798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92" name="Connecteur droit avec flèche 191">
            <a:extLst>
              <a:ext uri="{FF2B5EF4-FFF2-40B4-BE49-F238E27FC236}">
                <a16:creationId xmlns:a16="http://schemas.microsoft.com/office/drawing/2014/main" id="{1E1984A6-4100-29C8-3C69-AD1BA24F7441}"/>
              </a:ext>
            </a:extLst>
          </p:cNvPr>
          <p:cNvCxnSpPr>
            <a:cxnSpLocks/>
            <a:endCxn id="191" idx="2"/>
          </p:cNvCxnSpPr>
          <p:nvPr/>
        </p:nvCxnSpPr>
        <p:spPr>
          <a:xfrm>
            <a:off x="7223997" y="4370905"/>
            <a:ext cx="291541" cy="7359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Ellipse 192">
            <a:extLst>
              <a:ext uri="{FF2B5EF4-FFF2-40B4-BE49-F238E27FC236}">
                <a16:creationId xmlns:a16="http://schemas.microsoft.com/office/drawing/2014/main" id="{33077727-62B2-BF79-16DB-A8813EA55397}"/>
              </a:ext>
            </a:extLst>
          </p:cNvPr>
          <p:cNvSpPr/>
          <p:nvPr/>
        </p:nvSpPr>
        <p:spPr>
          <a:xfrm>
            <a:off x="7034134" y="4221931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95" name="Connecteur droit avec flèche 194">
            <a:extLst>
              <a:ext uri="{FF2B5EF4-FFF2-40B4-BE49-F238E27FC236}">
                <a16:creationId xmlns:a16="http://schemas.microsoft.com/office/drawing/2014/main" id="{B62DD70B-E1BB-061D-66BA-7B73380C8786}"/>
              </a:ext>
            </a:extLst>
          </p:cNvPr>
          <p:cNvCxnSpPr>
            <a:cxnSpLocks/>
            <a:stCxn id="191" idx="4"/>
          </p:cNvCxnSpPr>
          <p:nvPr/>
        </p:nvCxnSpPr>
        <p:spPr>
          <a:xfrm>
            <a:off x="7658169" y="4571023"/>
            <a:ext cx="78464" cy="194659"/>
          </a:xfrm>
          <a:prstGeom prst="straightConnector1">
            <a:avLst/>
          </a:prstGeom>
          <a:ln w="76200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Ellipse 195">
            <a:extLst>
              <a:ext uri="{FF2B5EF4-FFF2-40B4-BE49-F238E27FC236}">
                <a16:creationId xmlns:a16="http://schemas.microsoft.com/office/drawing/2014/main" id="{8903246E-070F-FB5F-16A6-0697DF185CA7}"/>
              </a:ext>
            </a:extLst>
          </p:cNvPr>
          <p:cNvSpPr/>
          <p:nvPr/>
        </p:nvSpPr>
        <p:spPr>
          <a:xfrm>
            <a:off x="7605534" y="4785034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D0A94A-4A4D-2705-61C9-B76CD3FCB293}"/>
              </a:ext>
            </a:extLst>
          </p:cNvPr>
          <p:cNvSpPr/>
          <p:nvPr/>
        </p:nvSpPr>
        <p:spPr>
          <a:xfrm>
            <a:off x="89687" y="110608"/>
            <a:ext cx="5031712" cy="6247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1885-1887 : Grâce à la volonté pacifique d’Abdur Rahman, Russes et Britanniques s’accordent et fixent la frontière nord de l’Afghanistan : </a:t>
            </a:r>
            <a:r>
              <a:rPr lang="fr-FR" sz="1600" b="1" dirty="0" err="1"/>
              <a:t>Pandjdeh</a:t>
            </a:r>
            <a:r>
              <a:rPr lang="fr-FR" sz="1600" b="1" dirty="0"/>
              <a:t> et Amou Daria</a:t>
            </a:r>
          </a:p>
          <a:p>
            <a:endParaRPr lang="fr-FR" sz="1600" dirty="0"/>
          </a:p>
          <a:p>
            <a:r>
              <a:rPr lang="fr-FR" sz="1600" dirty="0"/>
              <a:t>*1885 : Du sud-est de la Caspienne à la frontière chinoise</a:t>
            </a:r>
          </a:p>
          <a:p>
            <a:r>
              <a:rPr lang="fr-FR" sz="1600" dirty="0"/>
              <a:t>Les Russes contrôlent l’ensemble du Turkestan occidental</a:t>
            </a:r>
          </a:p>
          <a:p>
            <a:endParaRPr lang="fr-FR" sz="1600" dirty="0"/>
          </a:p>
          <a:p>
            <a:r>
              <a:rPr lang="fr-FR" sz="1600" dirty="0"/>
              <a:t>*En Afghanistan, Abdur Rahman, avec sa politique d’unification, semble prêt à consolider ses frontières</a:t>
            </a:r>
          </a:p>
          <a:p>
            <a:r>
              <a:rPr lang="fr-FR" sz="1600" dirty="0"/>
              <a:t>Voire à retrouver celles de l’Empire afghan du XVIIIe siècle</a:t>
            </a:r>
          </a:p>
          <a:p>
            <a:r>
              <a:rPr lang="fr-FR" sz="1600" dirty="0"/>
              <a:t>Mais en réalité…</a:t>
            </a:r>
          </a:p>
          <a:p>
            <a:endParaRPr lang="fr-FR" sz="1600" dirty="0"/>
          </a:p>
          <a:p>
            <a:r>
              <a:rPr lang="fr-FR" sz="1600" dirty="0"/>
              <a:t>*Face aux pressions russes au nord</a:t>
            </a:r>
          </a:p>
          <a:p>
            <a:r>
              <a:rPr lang="fr-FR" sz="1600" dirty="0"/>
              <a:t>Et aux pressions du </a:t>
            </a:r>
            <a:r>
              <a:rPr lang="fr-FR" sz="1600" i="1" dirty="0"/>
              <a:t>protecteur</a:t>
            </a:r>
            <a:r>
              <a:rPr lang="fr-FR" sz="1600" dirty="0"/>
              <a:t> britannique à l’est…</a:t>
            </a:r>
          </a:p>
          <a:p>
            <a:endParaRPr lang="fr-FR" sz="1600" dirty="0"/>
          </a:p>
          <a:p>
            <a:r>
              <a:rPr lang="fr-FR" sz="1600" u="sng" dirty="0"/>
              <a:t>L’Afghanistan n’aura pas les moyens de s’opposer</a:t>
            </a:r>
          </a:p>
          <a:p>
            <a:r>
              <a:rPr lang="fr-FR" sz="1600" u="sng" dirty="0"/>
              <a:t>A la cession de nouveaux territoires…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En revanche, Russie et GB</a:t>
            </a:r>
          </a:p>
          <a:p>
            <a:r>
              <a:rPr lang="fr-FR" sz="1600" u="sng" dirty="0"/>
              <a:t>Vont réussir à consolider et étendre leurs possessions</a:t>
            </a:r>
          </a:p>
          <a:p>
            <a:r>
              <a:rPr lang="fr-FR" sz="1600" dirty="0"/>
              <a:t>En privilégiant désormais les compromis ; Ainsi…</a:t>
            </a:r>
          </a:p>
          <a:p>
            <a:endParaRPr lang="fr-FR" sz="1600" dirty="0"/>
          </a:p>
          <a:p>
            <a:r>
              <a:rPr lang="fr-FR" sz="1600" dirty="0"/>
              <a:t>*1885-1907 : </a:t>
            </a:r>
            <a:r>
              <a:rPr lang="fr-FR" sz="1600" i="1" dirty="0"/>
              <a:t>La fin du Grand Jeu</a:t>
            </a:r>
            <a:r>
              <a:rPr lang="fr-FR" sz="1600" dirty="0"/>
              <a:t>…</a:t>
            </a:r>
          </a:p>
          <a:p>
            <a:r>
              <a:rPr lang="fr-FR" sz="1600" dirty="0"/>
              <a:t>Et cela concernera la Perse</a:t>
            </a:r>
          </a:p>
          <a:p>
            <a:r>
              <a:rPr lang="fr-FR" sz="1600" dirty="0"/>
              <a:t>Mais avant et toujours, l’Afghanistan…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64EDD16-794B-E1B4-A041-98BADBAE3CF5}"/>
              </a:ext>
            </a:extLst>
          </p:cNvPr>
          <p:cNvSpPr/>
          <p:nvPr/>
        </p:nvSpPr>
        <p:spPr>
          <a:xfrm>
            <a:off x="9074565" y="4449193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B86F074-6D39-E324-0095-92583089E92F}"/>
              </a:ext>
            </a:extLst>
          </p:cNvPr>
          <p:cNvSpPr/>
          <p:nvPr/>
        </p:nvSpPr>
        <p:spPr>
          <a:xfrm>
            <a:off x="9439770" y="4520630"/>
            <a:ext cx="273063" cy="2644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637040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FED60-3E48-34AC-A564-D2BCC6A25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23045E-5715-2AC4-67BF-39CB15BF454C}"/>
              </a:ext>
            </a:extLst>
          </p:cNvPr>
          <p:cNvSpPr/>
          <p:nvPr/>
        </p:nvSpPr>
        <p:spPr>
          <a:xfrm>
            <a:off x="89687" y="110193"/>
            <a:ext cx="4594073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1843-1855 : … En échange, </a:t>
            </a:r>
            <a:r>
              <a:rPr lang="fr-FR" sz="1700" b="1" dirty="0" err="1"/>
              <a:t>Dost</a:t>
            </a:r>
            <a:r>
              <a:rPr lang="fr-FR" sz="1700" b="1" dirty="0"/>
              <a:t> Muhammad aligne sa politique extérieure sur celle de la Grande-Bretagne, tout en restant neutre, et il rompt toute relation avec les Russes ; …</a:t>
            </a:r>
          </a:p>
          <a:p>
            <a:endParaRPr lang="fr-FR" sz="1700" dirty="0"/>
          </a:p>
          <a:p>
            <a:r>
              <a:rPr lang="fr-FR" sz="1700" dirty="0"/>
              <a:t>*En échange…</a:t>
            </a:r>
          </a:p>
          <a:p>
            <a:r>
              <a:rPr lang="fr-FR" sz="1700" u="sng" dirty="0" err="1"/>
              <a:t>Dost</a:t>
            </a:r>
            <a:r>
              <a:rPr lang="fr-FR" sz="1700" u="sng" dirty="0"/>
              <a:t> Muhammad</a:t>
            </a:r>
            <a:r>
              <a:rPr lang="fr-FR" sz="1700" dirty="0"/>
              <a:t> aligne sa politique extérieure Sur celle de la GB, tout en restant neutre (!)</a:t>
            </a:r>
          </a:p>
          <a:p>
            <a:endParaRPr lang="fr-FR" sz="1700" dirty="0"/>
          </a:p>
          <a:p>
            <a:r>
              <a:rPr lang="fr-FR" sz="1700" dirty="0"/>
              <a:t>*Et il rompt toute relation avec les Russes</a:t>
            </a:r>
          </a:p>
          <a:p>
            <a:r>
              <a:rPr lang="fr-FR" sz="1700" dirty="0"/>
              <a:t>NB : 1858 : Refus de la mission russe de Nicolaï </a:t>
            </a:r>
            <a:r>
              <a:rPr lang="fr-FR" sz="1700" dirty="0" err="1"/>
              <a:t>Khanykov</a:t>
            </a:r>
            <a:endParaRPr lang="fr-FR" sz="1700" dirty="0"/>
          </a:p>
          <a:p>
            <a:endParaRPr lang="fr-FR" sz="1700" i="1" dirty="0"/>
          </a:p>
          <a:p>
            <a:r>
              <a:rPr lang="fr-FR" sz="1700" dirty="0"/>
              <a:t>*</a:t>
            </a:r>
            <a:r>
              <a:rPr lang="fr-FR" sz="1700" i="1" dirty="0"/>
              <a:t>Respecter les Britanniques, refuser leur présence</a:t>
            </a:r>
          </a:p>
          <a:p>
            <a:r>
              <a:rPr lang="fr-FR" sz="1700" dirty="0"/>
              <a:t>NB : A Kaboul, les Britanniques sont représentés Par un musulman indien</a:t>
            </a:r>
          </a:p>
          <a:p>
            <a:endParaRPr lang="fr-FR" sz="1700" dirty="0"/>
          </a:p>
          <a:p>
            <a:r>
              <a:rPr lang="fr-FR" sz="1700" dirty="0"/>
              <a:t>*1843 : Pour </a:t>
            </a:r>
            <a:r>
              <a:rPr lang="fr-FR" sz="1700" dirty="0" err="1"/>
              <a:t>Dost</a:t>
            </a:r>
            <a:r>
              <a:rPr lang="fr-FR" sz="1700" dirty="0"/>
              <a:t> Muhammad…</a:t>
            </a:r>
          </a:p>
        </p:txBody>
      </p:sp>
      <p:pic>
        <p:nvPicPr>
          <p:cNvPr id="2" name="Image 1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31FB44A7-0FC0-472C-8991-AAC2A47F6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5" name="Ellipse 24">
            <a:extLst>
              <a:ext uri="{FF2B5EF4-FFF2-40B4-BE49-F238E27FC236}">
                <a16:creationId xmlns:a16="http://schemas.microsoft.com/office/drawing/2014/main" id="{B5F29901-458F-4234-C7E8-A13C734C9CFE}"/>
              </a:ext>
            </a:extLst>
          </p:cNvPr>
          <p:cNvSpPr/>
          <p:nvPr/>
        </p:nvSpPr>
        <p:spPr>
          <a:xfrm rot="8138109">
            <a:off x="8441414" y="841688"/>
            <a:ext cx="1383440" cy="8632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99118A6-0913-CEE5-23C6-D80D5CF4063D}"/>
              </a:ext>
            </a:extLst>
          </p:cNvPr>
          <p:cNvSpPr/>
          <p:nvPr/>
        </p:nvSpPr>
        <p:spPr>
          <a:xfrm rot="8810053">
            <a:off x="10592222" y="415445"/>
            <a:ext cx="1078861" cy="147019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3A07173-5968-8740-6272-76C048E834E8}"/>
              </a:ext>
            </a:extLst>
          </p:cNvPr>
          <p:cNvSpPr/>
          <p:nvPr/>
        </p:nvSpPr>
        <p:spPr>
          <a:xfrm rot="7005069">
            <a:off x="9659047" y="1007064"/>
            <a:ext cx="1248373" cy="17780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E9D5E45-2FFE-2F4B-02CF-FD40A52D40F1}"/>
              </a:ext>
            </a:extLst>
          </p:cNvPr>
          <p:cNvSpPr/>
          <p:nvPr/>
        </p:nvSpPr>
        <p:spPr>
          <a:xfrm rot="5400000">
            <a:off x="11400731" y="665061"/>
            <a:ext cx="873758" cy="295482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D033896-5588-8DCF-4570-B5F997504219}"/>
              </a:ext>
            </a:extLst>
          </p:cNvPr>
          <p:cNvSpPr/>
          <p:nvPr/>
        </p:nvSpPr>
        <p:spPr>
          <a:xfrm>
            <a:off x="11877494" y="867560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B901FB2-40B3-DCED-C80A-17ECBA425632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11627836" y="127224"/>
            <a:ext cx="275267" cy="76215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67B5C7F3-F1B8-C9E9-8E4B-77C9952560F1}"/>
              </a:ext>
            </a:extLst>
          </p:cNvPr>
          <p:cNvSpPr/>
          <p:nvPr/>
        </p:nvSpPr>
        <p:spPr>
          <a:xfrm>
            <a:off x="11446919" y="434800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627060B5-A0B5-9820-5C6B-3C6D08CC98EF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8DD3A43-DD6C-A0AC-363B-122928F4F5B2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B499BC-B1F9-9FF5-A727-1B2DF4FDD309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E87868-3C8F-B21A-ED34-B141701FDD1F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12C791B-1A28-77A4-6377-0F53E41EA68D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9ECCFB2-1242-2B7F-9FD5-F0940F6A1855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BFA8385-E0F0-BC60-62CE-AABEEC46CD59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F20034BE-8C3C-71FA-D722-30D43423254F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78D7D6-AA8E-D02E-1C70-6251EF6A728F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2E01C99-2F12-98C4-870A-297EF1288882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83DAA6E5-3056-09B6-E300-9E7E93B6B0C3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145C4C7-7490-082C-6FF9-ADF9E301AAA1}"/>
              </a:ext>
            </a:extLst>
          </p:cNvPr>
          <p:cNvSpPr/>
          <p:nvPr/>
        </p:nvSpPr>
        <p:spPr>
          <a:xfrm>
            <a:off x="10962249" y="4261003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6F49F31-CD21-D30E-42AC-789C1856162E}"/>
              </a:ext>
            </a:extLst>
          </p:cNvPr>
          <p:cNvSpPr/>
          <p:nvPr/>
        </p:nvSpPr>
        <p:spPr>
          <a:xfrm rot="949557">
            <a:off x="11314078" y="4575574"/>
            <a:ext cx="807930" cy="15505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7A54076E-2FC2-8D99-E8CE-E1577BDC1685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A1B7F738-19F2-F26F-6C0A-16FECCD33EB0}"/>
              </a:ext>
            </a:extLst>
          </p:cNvPr>
          <p:cNvSpPr/>
          <p:nvPr/>
        </p:nvSpPr>
        <p:spPr>
          <a:xfrm rot="468038">
            <a:off x="10672885" y="4153843"/>
            <a:ext cx="841350" cy="1731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4B5F333-2F2E-44B3-8C93-92FF47889779}"/>
              </a:ext>
            </a:extLst>
          </p:cNvPr>
          <p:cNvSpPr/>
          <p:nvPr/>
        </p:nvSpPr>
        <p:spPr>
          <a:xfrm rot="873106">
            <a:off x="11599839" y="2304944"/>
            <a:ext cx="393729" cy="22664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015455-3D1F-A117-5692-3D0987DF5990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C9D43A1-D21A-E67D-84A1-C0319BE59785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FF74C8C-53E3-D5D1-4203-8BB1D272D9A7}"/>
              </a:ext>
            </a:extLst>
          </p:cNvPr>
          <p:cNvSpPr/>
          <p:nvPr/>
        </p:nvSpPr>
        <p:spPr>
          <a:xfrm>
            <a:off x="11280937" y="581828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41175843-5929-59F4-3615-D7512C602FE7}"/>
              </a:ext>
            </a:extLst>
          </p:cNvPr>
          <p:cNvSpPr/>
          <p:nvPr/>
        </p:nvSpPr>
        <p:spPr>
          <a:xfrm>
            <a:off x="11689869" y="3185117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9FFAE4-957A-A731-1038-2999435ABB23}"/>
              </a:ext>
            </a:extLst>
          </p:cNvPr>
          <p:cNvSpPr/>
          <p:nvPr/>
        </p:nvSpPr>
        <p:spPr>
          <a:xfrm>
            <a:off x="11462746" y="3458850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5A5FA841-F877-0814-E86D-0A7C32E96795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C62FF90E-C9DE-698A-620F-1A6522F4D735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EE80C22E-0BA4-101B-2F48-EF47AEF7E1D5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284B1718-6706-F813-2006-3EAA60AF4463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66D7610-8772-D132-3851-D1540730498B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8C79C6B-81B8-7E50-2321-0FD71772472D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153771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E9749-9B73-EEA6-79A1-F8F6D323E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4FB26C6-2110-F320-CF2A-EF2AB398CF5C}"/>
              </a:ext>
            </a:extLst>
          </p:cNvPr>
          <p:cNvSpPr/>
          <p:nvPr/>
        </p:nvSpPr>
        <p:spPr>
          <a:xfrm>
            <a:off x="89687" y="110193"/>
            <a:ext cx="4594073" cy="33085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1843-1855 : … </a:t>
            </a:r>
            <a:r>
              <a:rPr lang="fr-FR" sz="1600" b="1" dirty="0" err="1"/>
              <a:t>Dost</a:t>
            </a:r>
            <a:r>
              <a:rPr lang="fr-FR" sz="1600" b="1" dirty="0"/>
              <a:t> Muhammad reprend </a:t>
            </a:r>
            <a:r>
              <a:rPr lang="fr-FR" sz="1600" b="1" dirty="0" err="1"/>
              <a:t>Balkh</a:t>
            </a:r>
            <a:r>
              <a:rPr lang="fr-FR" sz="1600" b="1" dirty="0"/>
              <a:t> et Kandahar </a:t>
            </a:r>
          </a:p>
          <a:p>
            <a:endParaRPr lang="fr-FR" sz="1600" dirty="0"/>
          </a:p>
          <a:p>
            <a:r>
              <a:rPr lang="fr-FR" sz="1700" dirty="0"/>
              <a:t>*1843 : Pour </a:t>
            </a:r>
            <a:r>
              <a:rPr lang="fr-FR" sz="1700" dirty="0" err="1"/>
              <a:t>Dost</a:t>
            </a:r>
            <a:r>
              <a:rPr lang="fr-FR" sz="1700" dirty="0"/>
              <a:t> Muhammad…</a:t>
            </a:r>
          </a:p>
          <a:p>
            <a:r>
              <a:rPr lang="fr-FR" sz="1600" dirty="0"/>
              <a:t>Réunifier l’Afghanistan</a:t>
            </a:r>
          </a:p>
          <a:p>
            <a:r>
              <a:rPr lang="fr-FR" sz="1600" dirty="0"/>
              <a:t>Et pour cela, deux  objectifs…</a:t>
            </a:r>
          </a:p>
          <a:p>
            <a:endParaRPr lang="fr-FR" sz="1600" dirty="0"/>
          </a:p>
          <a:p>
            <a:r>
              <a:rPr lang="fr-FR" sz="1600" dirty="0"/>
              <a:t>a) Reprendre Peshawar aux Sikhs du Pendjab ; Mais…</a:t>
            </a:r>
          </a:p>
          <a:p>
            <a:r>
              <a:rPr lang="fr-FR" sz="1600" dirty="0"/>
              <a:t>*1845-49 : Le Pendjab devient britannique</a:t>
            </a:r>
          </a:p>
          <a:p>
            <a:r>
              <a:rPr lang="fr-FR" sz="1600" dirty="0"/>
              <a:t>NB : Malgré le soutien afghan aux Sikhs (!)</a:t>
            </a:r>
          </a:p>
          <a:p>
            <a:endParaRPr lang="fr-FR" sz="1600" dirty="0"/>
          </a:p>
          <a:p>
            <a:r>
              <a:rPr lang="fr-FR" sz="1600" dirty="0"/>
              <a:t>b) Reprendre les autres villes ; Et notamment Hérat Toujours menacée par les Perses (1837-38)…</a:t>
            </a:r>
          </a:p>
        </p:txBody>
      </p:sp>
      <p:pic>
        <p:nvPicPr>
          <p:cNvPr id="2" name="Image 1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B61A6D51-B669-3561-A02B-9076CBAA3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DDD32CAB-8DDA-A489-9E35-FDD5D2BF17D2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E7F3F7B-45FA-7167-BF35-E6B1BE3C791D}"/>
              </a:ext>
            </a:extLst>
          </p:cNvPr>
          <p:cNvSpPr/>
          <p:nvPr/>
        </p:nvSpPr>
        <p:spPr>
          <a:xfrm rot="873106">
            <a:off x="11599839" y="2304944"/>
            <a:ext cx="393729" cy="22664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221512D-94DF-DABD-3135-9EF1FC3F17D3}"/>
              </a:ext>
            </a:extLst>
          </p:cNvPr>
          <p:cNvCxnSpPr>
            <a:cxnSpLocks/>
            <a:endCxn id="21" idx="5"/>
          </p:cNvCxnSpPr>
          <p:nvPr/>
        </p:nvCxnSpPr>
        <p:spPr>
          <a:xfrm flipH="1" flipV="1">
            <a:off x="11880616" y="3348456"/>
            <a:ext cx="215004" cy="3168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35A5D440-38DB-F80C-5F47-287E463BBFCF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DFB3B63-7457-BEF5-21F0-304BD63A1EBF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74DD63C-717A-6994-22C3-A339E6221C55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E5E3794-E08D-3906-2DD7-E9BE47364821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C5AF0FD-F9A7-391A-7506-8D5FED4318C1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AB6FDF8-935F-FCA6-84BC-F7EBD12BA39D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D103C865-1515-2147-F02F-9B7CEB1FC037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13F28F09-B3AA-CDA7-EEF3-69F360199307}"/>
              </a:ext>
            </a:extLst>
          </p:cNvPr>
          <p:cNvSpPr/>
          <p:nvPr/>
        </p:nvSpPr>
        <p:spPr>
          <a:xfrm>
            <a:off x="10962249" y="4261003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557021A-2E76-399B-3AE6-693B0897B201}"/>
              </a:ext>
            </a:extLst>
          </p:cNvPr>
          <p:cNvSpPr/>
          <p:nvPr/>
        </p:nvSpPr>
        <p:spPr>
          <a:xfrm rot="949557">
            <a:off x="11314078" y="4575574"/>
            <a:ext cx="807930" cy="15505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334EFF4C-5A52-14A4-9A23-5D93D7FAFF6F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6AA17AB-0EA8-2FA4-B745-CB04A3172AFE}"/>
              </a:ext>
            </a:extLst>
          </p:cNvPr>
          <p:cNvSpPr/>
          <p:nvPr/>
        </p:nvSpPr>
        <p:spPr>
          <a:xfrm rot="468038">
            <a:off x="10672885" y="4153843"/>
            <a:ext cx="841350" cy="1731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2C3E9B47-8E86-D9E1-DDE3-C27483DA7981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E0C1F6B-499D-48C1-E672-C77E326E1CB4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61F1C71-B525-1B46-CE7D-2D1EDD5F0A8B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A86543C-1C7F-E3FA-027D-2FC4E0FCCD90}"/>
              </a:ext>
            </a:extLst>
          </p:cNvPr>
          <p:cNvSpPr/>
          <p:nvPr/>
        </p:nvSpPr>
        <p:spPr>
          <a:xfrm>
            <a:off x="10962249" y="4261003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6CCE5FF-7CF1-DDE9-3F12-2E86495A90BC}"/>
              </a:ext>
            </a:extLst>
          </p:cNvPr>
          <p:cNvSpPr/>
          <p:nvPr/>
        </p:nvSpPr>
        <p:spPr>
          <a:xfrm rot="949557">
            <a:off x="11314078" y="4575574"/>
            <a:ext cx="807930" cy="15505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C8895AB-3D3A-6150-488D-A96E2A8F07DF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8130623-E037-CB8D-906E-E5E09316B9EF}"/>
              </a:ext>
            </a:extLst>
          </p:cNvPr>
          <p:cNvSpPr/>
          <p:nvPr/>
        </p:nvSpPr>
        <p:spPr>
          <a:xfrm rot="468038">
            <a:off x="10672885" y="4153843"/>
            <a:ext cx="841350" cy="1731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B432584-5F94-88BC-CF03-53D4C675D17B}"/>
              </a:ext>
            </a:extLst>
          </p:cNvPr>
          <p:cNvSpPr/>
          <p:nvPr/>
        </p:nvSpPr>
        <p:spPr>
          <a:xfrm rot="873106">
            <a:off x="11599839" y="2304944"/>
            <a:ext cx="393729" cy="22664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CEE5C-C32D-8101-5E7E-76642EBBA1F8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6A26C6-DC56-684B-4572-7CD239510029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C54CDB4-EBCA-317A-3938-0D9CAE882DB4}"/>
              </a:ext>
            </a:extLst>
          </p:cNvPr>
          <p:cNvSpPr/>
          <p:nvPr/>
        </p:nvSpPr>
        <p:spPr>
          <a:xfrm>
            <a:off x="11280937" y="581828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DBFBD1D-01B2-341D-9CE7-EB5BBDA01296}"/>
              </a:ext>
            </a:extLst>
          </p:cNvPr>
          <p:cNvSpPr/>
          <p:nvPr/>
        </p:nvSpPr>
        <p:spPr>
          <a:xfrm>
            <a:off x="11689869" y="3185117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8910C84-0857-6224-4DA0-14A0252C28CB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FB1ED85-72EF-E215-C3CD-54D9F5E144A7}"/>
              </a:ext>
            </a:extLst>
          </p:cNvPr>
          <p:cNvSpPr/>
          <p:nvPr/>
        </p:nvSpPr>
        <p:spPr>
          <a:xfrm rot="8138109">
            <a:off x="8441414" y="841688"/>
            <a:ext cx="1383440" cy="8632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BDE7FB1-2A48-5AB6-4365-69327F813170}"/>
              </a:ext>
            </a:extLst>
          </p:cNvPr>
          <p:cNvSpPr/>
          <p:nvPr/>
        </p:nvSpPr>
        <p:spPr>
          <a:xfrm rot="8810053">
            <a:off x="10592222" y="415445"/>
            <a:ext cx="1078861" cy="147019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4104EF1F-D168-54E8-F11D-FA032BC3B942}"/>
              </a:ext>
            </a:extLst>
          </p:cNvPr>
          <p:cNvSpPr/>
          <p:nvPr/>
        </p:nvSpPr>
        <p:spPr>
          <a:xfrm rot="7005069">
            <a:off x="9659047" y="1007064"/>
            <a:ext cx="1248373" cy="17780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95F4F52E-8278-D642-E89B-69469CA83BA5}"/>
              </a:ext>
            </a:extLst>
          </p:cNvPr>
          <p:cNvSpPr/>
          <p:nvPr/>
        </p:nvSpPr>
        <p:spPr>
          <a:xfrm rot="5400000">
            <a:off x="11400731" y="665061"/>
            <a:ext cx="873758" cy="295482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5D38014E-85C6-4114-1286-AFC7C535356C}"/>
              </a:ext>
            </a:extLst>
          </p:cNvPr>
          <p:cNvSpPr/>
          <p:nvPr/>
        </p:nvSpPr>
        <p:spPr>
          <a:xfrm>
            <a:off x="11877494" y="867560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10CD90F5-0C62-5A1B-C8C2-FA564FE8A8F8}"/>
              </a:ext>
            </a:extLst>
          </p:cNvPr>
          <p:cNvCxnSpPr>
            <a:cxnSpLocks/>
            <a:endCxn id="59" idx="1"/>
          </p:cNvCxnSpPr>
          <p:nvPr/>
        </p:nvCxnSpPr>
        <p:spPr>
          <a:xfrm>
            <a:off x="11627836" y="127224"/>
            <a:ext cx="275267" cy="76215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964EA96A-E3FF-E8C0-CF6F-F4D08B3BB7BA}"/>
              </a:ext>
            </a:extLst>
          </p:cNvPr>
          <p:cNvSpPr/>
          <p:nvPr/>
        </p:nvSpPr>
        <p:spPr>
          <a:xfrm>
            <a:off x="11446919" y="434800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DADDC32F-1590-96A9-FA67-66A3080E477C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8275527-176F-01D9-2882-D8C2F7F967C7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45D1E99F-B5DA-43B5-D0CF-888189C382DE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7D749A3A-73BB-F807-48A0-FD39EDBFA5D3}"/>
              </a:ext>
            </a:extLst>
          </p:cNvPr>
          <p:cNvSpPr/>
          <p:nvPr/>
        </p:nvSpPr>
        <p:spPr>
          <a:xfrm>
            <a:off x="10497398" y="4069722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5DE8CEAF-4C0C-CCBD-69D3-8AB7CEC80F63}"/>
              </a:ext>
            </a:extLst>
          </p:cNvPr>
          <p:cNvSpPr/>
          <p:nvPr/>
        </p:nvSpPr>
        <p:spPr>
          <a:xfrm>
            <a:off x="10284363" y="263041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E1D1CE11-418A-A60F-2F11-7B36830663EC}"/>
              </a:ext>
            </a:extLst>
          </p:cNvPr>
          <p:cNvSpPr/>
          <p:nvPr/>
        </p:nvSpPr>
        <p:spPr>
          <a:xfrm>
            <a:off x="9656730" y="3483838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428D6F4-786A-C89E-7AE9-0ED897A60485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35C7982-C6CB-1414-448C-C2916DD41FB8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4F09857-31C7-ACC6-6B7A-AC874504A643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3C1B2A0-D77B-3FE7-69C1-4F55EBBD5273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128F439-5F32-5AD4-81AD-46BA4C99794E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7B1DFCB-4EEF-6EA9-1093-D982F36B1F9B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ED3C0E-85FC-FE43-26F4-73EAAC6DBD0C}"/>
              </a:ext>
            </a:extLst>
          </p:cNvPr>
          <p:cNvSpPr/>
          <p:nvPr/>
        </p:nvSpPr>
        <p:spPr>
          <a:xfrm>
            <a:off x="11462746" y="3458850"/>
            <a:ext cx="605445" cy="199613"/>
          </a:xfrm>
          <a:prstGeom prst="rect">
            <a:avLst/>
          </a:prstGeom>
          <a:solidFill>
            <a:srgbClr val="FF99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1849</a:t>
            </a:r>
          </a:p>
        </p:txBody>
      </p:sp>
    </p:spTree>
    <p:extLst>
      <p:ext uri="{BB962C8B-B14F-4D97-AF65-F5344CB8AC3E}">
        <p14:creationId xmlns:p14="http://schemas.microsoft.com/office/powerpoint/2010/main" val="3221594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8ADB6-EF65-8591-38B8-1986EFD54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346B38-7D39-4B44-6122-91F4FA2CF3EB}"/>
              </a:ext>
            </a:extLst>
          </p:cNvPr>
          <p:cNvSpPr/>
          <p:nvPr/>
        </p:nvSpPr>
        <p:spPr>
          <a:xfrm>
            <a:off x="89687" y="110193"/>
            <a:ext cx="4594073" cy="60785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1843-1855 : … </a:t>
            </a:r>
            <a:r>
              <a:rPr lang="fr-FR" sz="1600" b="1" dirty="0" err="1"/>
              <a:t>Dost</a:t>
            </a:r>
            <a:r>
              <a:rPr lang="fr-FR" sz="1600" b="1" dirty="0"/>
              <a:t> Muhammad reprend </a:t>
            </a:r>
            <a:r>
              <a:rPr lang="fr-FR" sz="1600" b="1" dirty="0" err="1"/>
              <a:t>Balkh</a:t>
            </a:r>
            <a:r>
              <a:rPr lang="fr-FR" sz="1600" b="1" dirty="0"/>
              <a:t> et Kandahar </a:t>
            </a:r>
          </a:p>
          <a:p>
            <a:endParaRPr lang="fr-FR" sz="1700" dirty="0"/>
          </a:p>
          <a:p>
            <a:r>
              <a:rPr lang="fr-FR" sz="1700" dirty="0"/>
              <a:t>*1850-55 : </a:t>
            </a:r>
            <a:r>
              <a:rPr lang="fr-FR" sz="1700" u="sng" dirty="0" err="1"/>
              <a:t>Dost</a:t>
            </a:r>
            <a:r>
              <a:rPr lang="fr-FR" sz="1700" u="sng" dirty="0"/>
              <a:t> Muhammad</a:t>
            </a:r>
            <a:r>
              <a:rPr lang="fr-FR" sz="1700" dirty="0"/>
              <a:t> reprend…</a:t>
            </a:r>
          </a:p>
          <a:p>
            <a:r>
              <a:rPr lang="fr-FR" sz="1700" dirty="0"/>
              <a:t>- </a:t>
            </a:r>
            <a:r>
              <a:rPr lang="fr-FR" sz="1700" dirty="0" err="1"/>
              <a:t>Balkh</a:t>
            </a:r>
            <a:r>
              <a:rPr lang="fr-FR" sz="1700" dirty="0"/>
              <a:t> au nord-ouest, menacée par Boukhara</a:t>
            </a:r>
          </a:p>
          <a:p>
            <a:r>
              <a:rPr lang="fr-FR" sz="1700" dirty="0"/>
              <a:t>- Et Kandahar au sud</a:t>
            </a:r>
          </a:p>
          <a:p>
            <a:r>
              <a:rPr lang="fr-FR" sz="1700" dirty="0"/>
              <a:t>*Mais dans le même temps, retour des Russes…</a:t>
            </a:r>
          </a:p>
          <a:p>
            <a:endParaRPr lang="fr-FR" sz="1700" dirty="0"/>
          </a:p>
          <a:p>
            <a:r>
              <a:rPr lang="fr-FR" sz="1700" dirty="0"/>
              <a:t>*1856 : Les Russes…</a:t>
            </a:r>
          </a:p>
          <a:p>
            <a:r>
              <a:rPr lang="fr-FR" sz="1700" dirty="0"/>
              <a:t>*Défaite en Crimée ; Mais également…</a:t>
            </a:r>
          </a:p>
          <a:p>
            <a:r>
              <a:rPr lang="fr-FR" sz="1700" dirty="0"/>
              <a:t>*Conquête du Caucase en phase terminale</a:t>
            </a:r>
          </a:p>
          <a:p>
            <a:r>
              <a:rPr lang="fr-FR" sz="1700" dirty="0"/>
              <a:t>*1853 : 1</a:t>
            </a:r>
            <a:r>
              <a:rPr lang="fr-FR" sz="1700" baseline="30000" dirty="0"/>
              <a:t>ères</a:t>
            </a:r>
            <a:r>
              <a:rPr lang="fr-FR" sz="1700" dirty="0"/>
              <a:t> avancées au sud de la mer d’Aral</a:t>
            </a:r>
          </a:p>
          <a:p>
            <a:endParaRPr lang="fr-FR" sz="1700" dirty="0"/>
          </a:p>
          <a:p>
            <a:r>
              <a:rPr lang="fr-FR" sz="1700" dirty="0"/>
              <a:t>*Conséquence : De nouvelles ambitions russes</a:t>
            </a:r>
          </a:p>
          <a:p>
            <a:r>
              <a:rPr lang="fr-FR" sz="1700" dirty="0"/>
              <a:t>NB : Organiser une hypothétique</a:t>
            </a:r>
          </a:p>
          <a:p>
            <a:r>
              <a:rPr lang="fr-FR" sz="1700" dirty="0"/>
              <a:t>Alliance des Orientaux, en promettant…</a:t>
            </a:r>
          </a:p>
          <a:p>
            <a:r>
              <a:rPr lang="fr-FR" sz="1700" dirty="0"/>
              <a:t>- Aux Sikhs du Pendjab, la libération</a:t>
            </a:r>
          </a:p>
          <a:p>
            <a:r>
              <a:rPr lang="fr-FR" sz="1700" dirty="0"/>
              <a:t>- Aux Afghans, Peshawar aux mains des Sikhs (!)</a:t>
            </a:r>
          </a:p>
          <a:p>
            <a:r>
              <a:rPr lang="fr-FR" sz="1700" dirty="0"/>
              <a:t>- Aux Perses, Hérat aux mains des Afghans (!!)</a:t>
            </a:r>
          </a:p>
          <a:p>
            <a:r>
              <a:rPr lang="fr-FR" sz="1700" dirty="0"/>
              <a:t>*Et donc…</a:t>
            </a:r>
          </a:p>
          <a:p>
            <a:endParaRPr lang="fr-FR" sz="1700" dirty="0"/>
          </a:p>
          <a:p>
            <a:r>
              <a:rPr lang="fr-FR" sz="1700" dirty="0"/>
              <a:t>*1856 : Pour Kaboul, comme en 1837</a:t>
            </a:r>
          </a:p>
          <a:p>
            <a:r>
              <a:rPr lang="fr-FR" sz="1700" dirty="0"/>
              <a:t>Nouvelle menace </a:t>
            </a:r>
            <a:r>
              <a:rPr lang="fr-FR" sz="1700" dirty="0" err="1"/>
              <a:t>russo</a:t>
            </a:r>
            <a:r>
              <a:rPr lang="fr-FR" sz="1700" dirty="0"/>
              <a:t>-perse contre Hérat…</a:t>
            </a:r>
          </a:p>
        </p:txBody>
      </p:sp>
      <p:pic>
        <p:nvPicPr>
          <p:cNvPr id="2" name="Image 1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C88FAF37-E624-0173-A92D-7F4FD28A1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130CF058-C350-CCB4-CD02-B920C8A98A94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0F6CD43-ED3C-C47F-7A0E-A4E48AFAAD9A}"/>
              </a:ext>
            </a:extLst>
          </p:cNvPr>
          <p:cNvSpPr/>
          <p:nvPr/>
        </p:nvSpPr>
        <p:spPr>
          <a:xfrm rot="873106">
            <a:off x="11599839" y="2304944"/>
            <a:ext cx="393729" cy="22664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504867BB-2E51-7453-DDCA-B066B06C7AC0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0546C3C-4B28-870B-2AE5-54619EB855C7}"/>
              </a:ext>
            </a:extLst>
          </p:cNvPr>
          <p:cNvCxnSpPr>
            <a:cxnSpLocks/>
            <a:endCxn id="21" idx="5"/>
          </p:cNvCxnSpPr>
          <p:nvPr/>
        </p:nvCxnSpPr>
        <p:spPr>
          <a:xfrm flipH="1" flipV="1">
            <a:off x="11880616" y="3348456"/>
            <a:ext cx="215004" cy="3168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EBCCE77F-5CCC-ED39-E313-F97810F1ABB8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81C13B7-B5B0-A387-241D-8D2EE030A0F1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4B88518-845E-7DCB-862D-BE26CE588ED0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D852EE8-EBC8-71E9-E6C8-9B62D6E0E8B5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E98A4D0-E896-2B80-32BA-F472860672B8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51C5570-D5EA-A3EA-FA9F-AC0939D1456B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7E1679F2-AE56-CDCE-9E9B-7DB076FC3EDC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6E8F27A9-FD91-3B9D-DD00-7D16357C0248}"/>
              </a:ext>
            </a:extLst>
          </p:cNvPr>
          <p:cNvSpPr/>
          <p:nvPr/>
        </p:nvSpPr>
        <p:spPr>
          <a:xfrm>
            <a:off x="10962249" y="4261003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DB1A036-22B1-B182-F5B1-AF38CB3BB3EA}"/>
              </a:ext>
            </a:extLst>
          </p:cNvPr>
          <p:cNvSpPr/>
          <p:nvPr/>
        </p:nvSpPr>
        <p:spPr>
          <a:xfrm rot="949557">
            <a:off x="11314078" y="4575574"/>
            <a:ext cx="807930" cy="15505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6FD77D77-0910-4FA5-D783-DC38A4040D50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66FDD55E-6567-9A78-6B6F-FBC6246EEA39}"/>
              </a:ext>
            </a:extLst>
          </p:cNvPr>
          <p:cNvSpPr/>
          <p:nvPr/>
        </p:nvSpPr>
        <p:spPr>
          <a:xfrm rot="468038">
            <a:off x="10672885" y="4153843"/>
            <a:ext cx="841350" cy="1731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A0A9789-E8AF-2750-45D9-786B9486BD86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79F7E76-85DC-5F27-F8A3-DEAE6C7179D2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D3E42AE-C12C-30EE-E7A7-35E738B262A1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569B93-81DB-DAD7-41B7-06867176E298}"/>
              </a:ext>
            </a:extLst>
          </p:cNvPr>
          <p:cNvSpPr/>
          <p:nvPr/>
        </p:nvSpPr>
        <p:spPr>
          <a:xfrm>
            <a:off x="11473108" y="347024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3328BDD-17F5-9444-41D4-B6B894554D82}"/>
              </a:ext>
            </a:extLst>
          </p:cNvPr>
          <p:cNvSpPr/>
          <p:nvPr/>
        </p:nvSpPr>
        <p:spPr>
          <a:xfrm>
            <a:off x="10962249" y="4261003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C610E28-CB7D-CEF7-2D65-69A59AC4F1C1}"/>
              </a:ext>
            </a:extLst>
          </p:cNvPr>
          <p:cNvSpPr/>
          <p:nvPr/>
        </p:nvSpPr>
        <p:spPr>
          <a:xfrm rot="949557">
            <a:off x="11314078" y="4575574"/>
            <a:ext cx="807930" cy="15505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168AD80-3503-E1BB-DC30-6FC4A0B3A910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44D0A85-D316-EF78-0ACB-CA46568B01E4}"/>
              </a:ext>
            </a:extLst>
          </p:cNvPr>
          <p:cNvSpPr/>
          <p:nvPr/>
        </p:nvSpPr>
        <p:spPr>
          <a:xfrm rot="468038">
            <a:off x="10672885" y="4153843"/>
            <a:ext cx="841350" cy="1731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A09A393-0918-1624-0360-BCB53CB9127D}"/>
              </a:ext>
            </a:extLst>
          </p:cNvPr>
          <p:cNvSpPr/>
          <p:nvPr/>
        </p:nvSpPr>
        <p:spPr>
          <a:xfrm rot="873106">
            <a:off x="11599839" y="2304944"/>
            <a:ext cx="393729" cy="22664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55DFF9-FF2D-C791-D5ED-29A5A3EEDDAB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14024A-043D-977A-69EF-8BFE2E80A7F8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295F018-A1A9-AF71-40BA-3012EEE22A07}"/>
              </a:ext>
            </a:extLst>
          </p:cNvPr>
          <p:cNvSpPr/>
          <p:nvPr/>
        </p:nvSpPr>
        <p:spPr>
          <a:xfrm>
            <a:off x="11280937" y="581828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8C3AC16-CF36-26AE-D3C7-91B436CEF462}"/>
              </a:ext>
            </a:extLst>
          </p:cNvPr>
          <p:cNvSpPr/>
          <p:nvPr/>
        </p:nvSpPr>
        <p:spPr>
          <a:xfrm>
            <a:off x="11689869" y="3185117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027AF8-8F23-A160-D629-B2C495A02003}"/>
              </a:ext>
            </a:extLst>
          </p:cNvPr>
          <p:cNvSpPr/>
          <p:nvPr/>
        </p:nvSpPr>
        <p:spPr>
          <a:xfrm>
            <a:off x="11462746" y="3458850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E787884-4245-7E80-A358-E80A4F35BD3F}"/>
              </a:ext>
            </a:extLst>
          </p:cNvPr>
          <p:cNvSpPr/>
          <p:nvPr/>
        </p:nvSpPr>
        <p:spPr>
          <a:xfrm rot="8138109">
            <a:off x="8441414" y="841688"/>
            <a:ext cx="1383440" cy="8632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29A5A402-A032-7BD5-257F-8E4F28D567A2}"/>
              </a:ext>
            </a:extLst>
          </p:cNvPr>
          <p:cNvSpPr/>
          <p:nvPr/>
        </p:nvSpPr>
        <p:spPr>
          <a:xfrm rot="8810053">
            <a:off x="10592222" y="415445"/>
            <a:ext cx="1078861" cy="147019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0824FBD-D0A8-68D0-65A7-EAAD2C758A2F}"/>
              </a:ext>
            </a:extLst>
          </p:cNvPr>
          <p:cNvSpPr/>
          <p:nvPr/>
        </p:nvSpPr>
        <p:spPr>
          <a:xfrm rot="7005069">
            <a:off x="9659047" y="1007064"/>
            <a:ext cx="1248373" cy="17780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7A295266-F16E-4ECD-1778-7F19078FF89D}"/>
              </a:ext>
            </a:extLst>
          </p:cNvPr>
          <p:cNvSpPr/>
          <p:nvPr/>
        </p:nvSpPr>
        <p:spPr>
          <a:xfrm rot="5400000">
            <a:off x="11400731" y="665061"/>
            <a:ext cx="873758" cy="295482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FFC3729C-B34E-7839-21E4-0E35BEF581DE}"/>
              </a:ext>
            </a:extLst>
          </p:cNvPr>
          <p:cNvSpPr/>
          <p:nvPr/>
        </p:nvSpPr>
        <p:spPr>
          <a:xfrm>
            <a:off x="11877494" y="867560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15CBC3F1-D53B-A62F-C6CB-451D6082CB6D}"/>
              </a:ext>
            </a:extLst>
          </p:cNvPr>
          <p:cNvCxnSpPr>
            <a:cxnSpLocks/>
            <a:endCxn id="59" idx="1"/>
          </p:cNvCxnSpPr>
          <p:nvPr/>
        </p:nvCxnSpPr>
        <p:spPr>
          <a:xfrm>
            <a:off x="11627836" y="127224"/>
            <a:ext cx="275267" cy="76215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4506D704-7B65-82FC-52C1-7767865AEE7D}"/>
              </a:ext>
            </a:extLst>
          </p:cNvPr>
          <p:cNvSpPr/>
          <p:nvPr/>
        </p:nvSpPr>
        <p:spPr>
          <a:xfrm>
            <a:off x="11446919" y="434800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8E5C8C89-AEDC-BBB1-18A2-12606EB519BB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099A91E-432A-C361-F132-A0A0996D9587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DAB520E4-78F2-A7AA-0B51-FD2D8667F5B4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9D467DA5-85D5-1D59-9400-8EC74D6D0E75}"/>
              </a:ext>
            </a:extLst>
          </p:cNvPr>
          <p:cNvSpPr/>
          <p:nvPr/>
        </p:nvSpPr>
        <p:spPr>
          <a:xfrm>
            <a:off x="10497398" y="4069722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265CF248-B525-EABA-A913-9E234615FD9D}"/>
              </a:ext>
            </a:extLst>
          </p:cNvPr>
          <p:cNvSpPr/>
          <p:nvPr/>
        </p:nvSpPr>
        <p:spPr>
          <a:xfrm>
            <a:off x="10284363" y="263041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55E736DB-2D58-27BF-A5F1-5B234B8A38EB}"/>
              </a:ext>
            </a:extLst>
          </p:cNvPr>
          <p:cNvSpPr/>
          <p:nvPr/>
        </p:nvSpPr>
        <p:spPr>
          <a:xfrm>
            <a:off x="9656730" y="3483838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E17D34CF-1A74-856D-E91B-739697722313}"/>
              </a:ext>
            </a:extLst>
          </p:cNvPr>
          <p:cNvCxnSpPr>
            <a:cxnSpLocks/>
          </p:cNvCxnSpPr>
          <p:nvPr/>
        </p:nvCxnSpPr>
        <p:spPr>
          <a:xfrm flipH="1" flipV="1">
            <a:off x="10524198" y="2759209"/>
            <a:ext cx="622458" cy="2235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AA7136C8-1CA9-83EC-FA50-5B765585F3C6}"/>
              </a:ext>
            </a:extLst>
          </p:cNvPr>
          <p:cNvCxnSpPr>
            <a:cxnSpLocks/>
          </p:cNvCxnSpPr>
          <p:nvPr/>
        </p:nvCxnSpPr>
        <p:spPr>
          <a:xfrm flipH="1">
            <a:off x="10708544" y="3078480"/>
            <a:ext cx="538966" cy="102177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llipse 72">
            <a:extLst>
              <a:ext uri="{FF2B5EF4-FFF2-40B4-BE49-F238E27FC236}">
                <a16:creationId xmlns:a16="http://schemas.microsoft.com/office/drawing/2014/main" id="{80E46FC2-BAFE-E847-A32A-28D554006B8B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06716D2-B742-D58B-A6E7-F7E4A8AE08C9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D0050DF2-A6F1-8C69-038B-B4AB7DF29DC0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0F1AB1E9-9AB9-6013-B86F-DC646D20653C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808C0A9-3F60-6035-12CB-1F267EEC444C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C4972CA-D421-247F-DB14-40EC9371836D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346397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113C1-081B-E7DC-EB57-15714E038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81A2AE-B647-E9BC-97FF-AD15089C8989}"/>
              </a:ext>
            </a:extLst>
          </p:cNvPr>
          <p:cNvSpPr/>
          <p:nvPr/>
        </p:nvSpPr>
        <p:spPr>
          <a:xfrm>
            <a:off x="89687" y="110193"/>
            <a:ext cx="4594073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1852-1859 : Dernière tentative, avec l’aide des Russes, des Persans pour conquérir Hérat ; Avec l’aide britannique, l’émir afghan </a:t>
            </a:r>
            <a:r>
              <a:rPr lang="fr-FR" sz="1700" b="1" dirty="0" err="1"/>
              <a:t>Dost</a:t>
            </a:r>
            <a:r>
              <a:rPr lang="fr-FR" sz="1700" b="1" dirty="0"/>
              <a:t> Muhammad reprend Hérat aux Persans, puis le nord de l’Afghanistan jusqu’à rive sud de l’Amou Daria reprise à Boukhara</a:t>
            </a:r>
          </a:p>
          <a:p>
            <a:endParaRPr lang="fr-FR" sz="1700" dirty="0"/>
          </a:p>
          <a:p>
            <a:r>
              <a:rPr lang="fr-FR" sz="1700" dirty="0"/>
              <a:t>*1852 : 1</a:t>
            </a:r>
            <a:r>
              <a:rPr lang="fr-FR" sz="1700" baseline="30000" dirty="0"/>
              <a:t>ère</a:t>
            </a:r>
            <a:r>
              <a:rPr lang="fr-FR" sz="1700" dirty="0"/>
              <a:t> tentative perse contre Hérat ; Et…</a:t>
            </a:r>
          </a:p>
          <a:p>
            <a:endParaRPr lang="fr-FR" sz="1700" dirty="0"/>
          </a:p>
          <a:p>
            <a:r>
              <a:rPr lang="fr-FR" sz="1700" dirty="0"/>
              <a:t>*Oct. 1856 : Le chah de Perse </a:t>
            </a:r>
            <a:r>
              <a:rPr lang="fr-FR" sz="1700" u="sng" dirty="0" err="1"/>
              <a:t>Nassereddine</a:t>
            </a:r>
            <a:r>
              <a:rPr lang="fr-FR" sz="1700" dirty="0"/>
              <a:t> </a:t>
            </a:r>
            <a:r>
              <a:rPr lang="fr-FR" sz="1500" dirty="0"/>
              <a:t>(1848)</a:t>
            </a:r>
          </a:p>
          <a:p>
            <a:r>
              <a:rPr lang="fr-FR" sz="1700" dirty="0"/>
              <a:t>S’empare de Hérat ; Comme en 1837, réaction GB</a:t>
            </a:r>
          </a:p>
          <a:p>
            <a:endParaRPr lang="fr-FR" sz="1700" dirty="0"/>
          </a:p>
          <a:p>
            <a:r>
              <a:rPr lang="fr-FR" sz="1700" dirty="0"/>
              <a:t>*Avril 1857 : A Bouchir, sur le Golfe persique</a:t>
            </a:r>
          </a:p>
          <a:p>
            <a:r>
              <a:rPr lang="fr-FR" sz="1700" dirty="0"/>
              <a:t>Débarquement britannique</a:t>
            </a:r>
          </a:p>
          <a:p>
            <a:r>
              <a:rPr lang="fr-FR" sz="1700" dirty="0" err="1"/>
              <a:t>Nassereddine</a:t>
            </a:r>
            <a:r>
              <a:rPr lang="fr-FR" sz="1700" dirty="0"/>
              <a:t> doit renoncer à Hérat ; Et…</a:t>
            </a:r>
          </a:p>
          <a:p>
            <a:endParaRPr lang="fr-FR" sz="1700" dirty="0"/>
          </a:p>
          <a:p>
            <a:r>
              <a:rPr lang="fr-FR" sz="1700" dirty="0"/>
              <a:t>*Juillet 1857 : Hérat, définitivement récupérée</a:t>
            </a:r>
          </a:p>
          <a:p>
            <a:r>
              <a:rPr lang="fr-FR" sz="1700" dirty="0"/>
              <a:t>Par </a:t>
            </a:r>
            <a:r>
              <a:rPr lang="fr-FR" sz="1700" dirty="0" err="1"/>
              <a:t>Dost</a:t>
            </a:r>
            <a:r>
              <a:rPr lang="fr-FR" sz="1700" dirty="0"/>
              <a:t> Muhammad</a:t>
            </a:r>
          </a:p>
          <a:p>
            <a:endParaRPr lang="fr-FR" sz="1700" dirty="0"/>
          </a:p>
          <a:p>
            <a:r>
              <a:rPr lang="fr-FR" sz="1700" dirty="0"/>
              <a:t>*1859 : Fort de ce succès, </a:t>
            </a:r>
            <a:r>
              <a:rPr lang="fr-FR" sz="1700" dirty="0" err="1"/>
              <a:t>Dost</a:t>
            </a:r>
            <a:r>
              <a:rPr lang="fr-FR" sz="1700" dirty="0"/>
              <a:t> Muhammad</a:t>
            </a:r>
          </a:p>
          <a:p>
            <a:r>
              <a:rPr lang="fr-FR" sz="1700" dirty="0"/>
              <a:t>Soumet tout le nord de l’Afghanistan</a:t>
            </a:r>
          </a:p>
          <a:p>
            <a:r>
              <a:rPr lang="fr-FR" sz="1700" dirty="0"/>
              <a:t>Jusqu’au sud de l’Amou Daria</a:t>
            </a:r>
          </a:p>
          <a:p>
            <a:endParaRPr lang="fr-FR" sz="1700" dirty="0"/>
          </a:p>
          <a:p>
            <a:r>
              <a:rPr lang="fr-FR" sz="1700" dirty="0"/>
              <a:t>*Mais malgré cela, les Perses reviennent… </a:t>
            </a:r>
          </a:p>
        </p:txBody>
      </p:sp>
      <p:pic>
        <p:nvPicPr>
          <p:cNvPr id="58" name="Image 57" descr="Une image contenant texte, dessin, Rectangle, carte&#10;&#10;Le contenu généré par l’IA peut être incorrect.">
            <a:extLst>
              <a:ext uri="{FF2B5EF4-FFF2-40B4-BE49-F238E27FC236}">
                <a16:creationId xmlns:a16="http://schemas.microsoft.com/office/drawing/2014/main" id="{C78EF556-C753-51A9-68DD-C859A968C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127" r="20406" b="59559"/>
          <a:stretch>
            <a:fillRect/>
          </a:stretch>
        </p:blipFill>
        <p:spPr>
          <a:xfrm>
            <a:off x="4780964" y="114751"/>
            <a:ext cx="7314656" cy="66284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9" name="Ellipse 58">
            <a:extLst>
              <a:ext uri="{FF2B5EF4-FFF2-40B4-BE49-F238E27FC236}">
                <a16:creationId xmlns:a16="http://schemas.microsoft.com/office/drawing/2014/main" id="{0235F9AA-160A-EB3B-8B12-A803B49F19CF}"/>
              </a:ext>
            </a:extLst>
          </p:cNvPr>
          <p:cNvSpPr/>
          <p:nvPr/>
        </p:nvSpPr>
        <p:spPr>
          <a:xfrm>
            <a:off x="11731355" y="322129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C27FF668-4CE6-CE4E-D661-253ED0C2C1B9}"/>
              </a:ext>
            </a:extLst>
          </p:cNvPr>
          <p:cNvSpPr/>
          <p:nvPr/>
        </p:nvSpPr>
        <p:spPr>
          <a:xfrm rot="873106">
            <a:off x="11599839" y="2304944"/>
            <a:ext cx="393729" cy="22664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9F7992DE-24DF-EBF5-6E0A-2B1BC8F3D12E}"/>
              </a:ext>
            </a:extLst>
          </p:cNvPr>
          <p:cNvCxnSpPr>
            <a:cxnSpLocks/>
            <a:endCxn id="59" idx="5"/>
          </p:cNvCxnSpPr>
          <p:nvPr/>
        </p:nvCxnSpPr>
        <p:spPr>
          <a:xfrm flipH="1" flipV="1">
            <a:off x="11880616" y="3348456"/>
            <a:ext cx="215004" cy="3168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FB745A8F-DD5C-9931-F167-CF9EDE8CD2EF}"/>
              </a:ext>
            </a:extLst>
          </p:cNvPr>
          <p:cNvSpPr/>
          <p:nvPr/>
        </p:nvSpPr>
        <p:spPr>
          <a:xfrm rot="10800000">
            <a:off x="5557087" y="2081971"/>
            <a:ext cx="1331072" cy="48174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0508D0DC-74B2-3086-C121-E4EB327DBA28}"/>
              </a:ext>
            </a:extLst>
          </p:cNvPr>
          <p:cNvSpPr/>
          <p:nvPr/>
        </p:nvSpPr>
        <p:spPr>
          <a:xfrm rot="10978392">
            <a:off x="5122329" y="1345393"/>
            <a:ext cx="1392450" cy="72167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EDEE2FF-86E8-1CBC-4BEB-19C1095D89C9}"/>
              </a:ext>
            </a:extLst>
          </p:cNvPr>
          <p:cNvSpPr/>
          <p:nvPr/>
        </p:nvSpPr>
        <p:spPr>
          <a:xfrm>
            <a:off x="5100473" y="1433079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1801-20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B715C09-C4A8-911B-C242-A5E87917916C}"/>
              </a:ext>
            </a:extLst>
          </p:cNvPr>
          <p:cNvSpPr/>
          <p:nvPr/>
        </p:nvSpPr>
        <p:spPr>
          <a:xfrm>
            <a:off x="4775443" y="1072093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692963E-3578-BF27-67D9-BBE83C4185FF}"/>
              </a:ext>
            </a:extLst>
          </p:cNvPr>
          <p:cNvSpPr/>
          <p:nvPr/>
        </p:nvSpPr>
        <p:spPr>
          <a:xfrm>
            <a:off x="5777595" y="2169080"/>
            <a:ext cx="876942" cy="30752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1813-28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B00F5DF-0E16-3A0A-0928-54B08AF6858E}"/>
              </a:ext>
            </a:extLst>
          </p:cNvPr>
          <p:cNvSpPr/>
          <p:nvPr/>
        </p:nvSpPr>
        <p:spPr>
          <a:xfrm>
            <a:off x="5942502" y="1712191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1859</a:t>
            </a:r>
          </a:p>
        </p:txBody>
      </p: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0E8CF11F-82AD-9510-5159-2B9977E25B87}"/>
              </a:ext>
            </a:extLst>
          </p:cNvPr>
          <p:cNvCxnSpPr>
            <a:cxnSpLocks/>
          </p:cNvCxnSpPr>
          <p:nvPr/>
        </p:nvCxnSpPr>
        <p:spPr>
          <a:xfrm>
            <a:off x="5659120" y="110193"/>
            <a:ext cx="0" cy="132288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3B081F64-62CC-85DF-85FE-34BF315F85ED}"/>
              </a:ext>
            </a:extLst>
          </p:cNvPr>
          <p:cNvSpPr/>
          <p:nvPr/>
        </p:nvSpPr>
        <p:spPr>
          <a:xfrm>
            <a:off x="10962249" y="4261003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1EB64421-C704-31E4-5389-3E601D1E5DF2}"/>
              </a:ext>
            </a:extLst>
          </p:cNvPr>
          <p:cNvSpPr/>
          <p:nvPr/>
        </p:nvSpPr>
        <p:spPr>
          <a:xfrm rot="949557">
            <a:off x="11314078" y="4575574"/>
            <a:ext cx="807930" cy="15505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4ED8A664-BDF7-FA0D-7DA0-CDF9FCF5AF06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643A2A3D-EF28-4F95-8CFB-5DC0841B5DAF}"/>
              </a:ext>
            </a:extLst>
          </p:cNvPr>
          <p:cNvSpPr/>
          <p:nvPr/>
        </p:nvSpPr>
        <p:spPr>
          <a:xfrm rot="468038">
            <a:off x="10672885" y="4153843"/>
            <a:ext cx="841350" cy="1731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3D21C4F5-AA32-3851-5898-702418FF3A89}"/>
              </a:ext>
            </a:extLst>
          </p:cNvPr>
          <p:cNvSpPr/>
          <p:nvPr/>
        </p:nvSpPr>
        <p:spPr>
          <a:xfrm>
            <a:off x="11323056" y="585977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5F4BEE9-D0F5-D6A5-E51C-2EA1CA618DC5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EDCC665-74EF-B262-AFE5-41F96445AEE1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AFE5CB0-4496-808F-B341-2A2C648C31C5}"/>
              </a:ext>
            </a:extLst>
          </p:cNvPr>
          <p:cNvSpPr/>
          <p:nvPr/>
        </p:nvSpPr>
        <p:spPr>
          <a:xfrm>
            <a:off x="11473108" y="3470241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9EDC5C47-B35C-3256-E3AD-68B3C83ED654}"/>
              </a:ext>
            </a:extLst>
          </p:cNvPr>
          <p:cNvSpPr/>
          <p:nvPr/>
        </p:nvSpPr>
        <p:spPr>
          <a:xfrm>
            <a:off x="10962249" y="4261003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1DE8FEBC-F76F-8A61-6ABE-6E5604479D8F}"/>
              </a:ext>
            </a:extLst>
          </p:cNvPr>
          <p:cNvSpPr/>
          <p:nvPr/>
        </p:nvSpPr>
        <p:spPr>
          <a:xfrm rot="949557">
            <a:off x="11314078" y="4575574"/>
            <a:ext cx="807930" cy="15505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A9230C26-3FBE-2DB2-D622-D5FF5CA2243D}"/>
              </a:ext>
            </a:extLst>
          </p:cNvPr>
          <p:cNvSpPr/>
          <p:nvPr/>
        </p:nvSpPr>
        <p:spPr>
          <a:xfrm>
            <a:off x="11533529" y="553100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AC7B10E3-91D1-1864-9AE8-770DAE25F85B}"/>
              </a:ext>
            </a:extLst>
          </p:cNvPr>
          <p:cNvSpPr/>
          <p:nvPr/>
        </p:nvSpPr>
        <p:spPr>
          <a:xfrm rot="468038">
            <a:off x="10672885" y="4153843"/>
            <a:ext cx="841350" cy="1731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6A6C9BC7-C0B8-905C-0ACB-8011DB430416}"/>
              </a:ext>
            </a:extLst>
          </p:cNvPr>
          <p:cNvSpPr/>
          <p:nvPr/>
        </p:nvSpPr>
        <p:spPr>
          <a:xfrm rot="873106">
            <a:off x="11599839" y="2304944"/>
            <a:ext cx="393729" cy="22664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3AE9461-7652-1DAC-46FD-2569F2A7FB8C}"/>
              </a:ext>
            </a:extLst>
          </p:cNvPr>
          <p:cNvSpPr/>
          <p:nvPr/>
        </p:nvSpPr>
        <p:spPr>
          <a:xfrm>
            <a:off x="10784696" y="4704467"/>
            <a:ext cx="605445" cy="1996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1839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A16981A-F047-E63F-59BB-452349CFC12B}"/>
              </a:ext>
            </a:extLst>
          </p:cNvPr>
          <p:cNvSpPr/>
          <p:nvPr/>
        </p:nvSpPr>
        <p:spPr>
          <a:xfrm>
            <a:off x="11422318" y="5290929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1843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083F58EB-F633-2EED-16A6-C5608578D33C}"/>
              </a:ext>
            </a:extLst>
          </p:cNvPr>
          <p:cNvSpPr/>
          <p:nvPr/>
        </p:nvSpPr>
        <p:spPr>
          <a:xfrm>
            <a:off x="11280937" y="5818283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D32BBF06-F3C4-7A8F-8455-900953CC1E96}"/>
              </a:ext>
            </a:extLst>
          </p:cNvPr>
          <p:cNvSpPr/>
          <p:nvPr/>
        </p:nvSpPr>
        <p:spPr>
          <a:xfrm>
            <a:off x="11689869" y="3185117"/>
            <a:ext cx="285261" cy="25303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9C25A3A-B177-DC82-E536-73D827D99DBF}"/>
              </a:ext>
            </a:extLst>
          </p:cNvPr>
          <p:cNvSpPr/>
          <p:nvPr/>
        </p:nvSpPr>
        <p:spPr>
          <a:xfrm>
            <a:off x="11462746" y="3458850"/>
            <a:ext cx="605445" cy="199613"/>
          </a:xfrm>
          <a:prstGeom prst="rect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1849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F243A309-47C1-6E1E-2755-870A06C4E4D1}"/>
              </a:ext>
            </a:extLst>
          </p:cNvPr>
          <p:cNvSpPr/>
          <p:nvPr/>
        </p:nvSpPr>
        <p:spPr>
          <a:xfrm rot="8138109">
            <a:off x="8441414" y="841688"/>
            <a:ext cx="1383440" cy="8632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DF5AD3F7-883A-097A-1226-CBFF978A22FB}"/>
              </a:ext>
            </a:extLst>
          </p:cNvPr>
          <p:cNvSpPr/>
          <p:nvPr/>
        </p:nvSpPr>
        <p:spPr>
          <a:xfrm rot="8810053">
            <a:off x="10592222" y="415445"/>
            <a:ext cx="1078861" cy="147019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8EC74204-2724-0225-D9F2-9D2C28E1876F}"/>
              </a:ext>
            </a:extLst>
          </p:cNvPr>
          <p:cNvSpPr/>
          <p:nvPr/>
        </p:nvSpPr>
        <p:spPr>
          <a:xfrm rot="7005069">
            <a:off x="9659047" y="1007064"/>
            <a:ext cx="1248373" cy="177800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2A5DA348-E719-AD5A-9577-06BD010EB308}"/>
              </a:ext>
            </a:extLst>
          </p:cNvPr>
          <p:cNvSpPr/>
          <p:nvPr/>
        </p:nvSpPr>
        <p:spPr>
          <a:xfrm rot="5400000">
            <a:off x="11400731" y="665061"/>
            <a:ext cx="873758" cy="295482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0047B51E-BA1B-0D25-2AD9-CFBB0DE3702C}"/>
              </a:ext>
            </a:extLst>
          </p:cNvPr>
          <p:cNvSpPr/>
          <p:nvPr/>
        </p:nvSpPr>
        <p:spPr>
          <a:xfrm>
            <a:off x="11877494" y="867560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034CB1E5-FA1B-819F-21A3-1CC1AD49B54F}"/>
              </a:ext>
            </a:extLst>
          </p:cNvPr>
          <p:cNvCxnSpPr>
            <a:cxnSpLocks/>
            <a:endCxn id="99" idx="1"/>
          </p:cNvCxnSpPr>
          <p:nvPr/>
        </p:nvCxnSpPr>
        <p:spPr>
          <a:xfrm>
            <a:off x="11627836" y="127224"/>
            <a:ext cx="275267" cy="76215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19D18AC-55C7-9D70-3DD6-2BB26F394115}"/>
              </a:ext>
            </a:extLst>
          </p:cNvPr>
          <p:cNvSpPr/>
          <p:nvPr/>
        </p:nvSpPr>
        <p:spPr>
          <a:xfrm>
            <a:off x="11446919" y="434800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1864</a:t>
            </a: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5896F0D4-B77E-8745-1B6D-C55FF9D231AF}"/>
              </a:ext>
            </a:extLst>
          </p:cNvPr>
          <p:cNvSpPr/>
          <p:nvPr/>
        </p:nvSpPr>
        <p:spPr>
          <a:xfrm>
            <a:off x="9771257" y="53096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7ACB144-E994-284C-D513-E9F8D11882C0}"/>
              </a:ext>
            </a:extLst>
          </p:cNvPr>
          <p:cNvSpPr/>
          <p:nvPr/>
        </p:nvSpPr>
        <p:spPr>
          <a:xfrm>
            <a:off x="9853036" y="332117"/>
            <a:ext cx="605445" cy="1996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1853</a:t>
            </a:r>
          </a:p>
        </p:txBody>
      </p: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B59B4569-E87E-114C-19F5-87C85B450BE1}"/>
              </a:ext>
            </a:extLst>
          </p:cNvPr>
          <p:cNvCxnSpPr>
            <a:cxnSpLocks/>
          </p:cNvCxnSpPr>
          <p:nvPr/>
        </p:nvCxnSpPr>
        <p:spPr>
          <a:xfrm>
            <a:off x="9858692" y="110193"/>
            <a:ext cx="0" cy="37088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Ellipse 107">
            <a:extLst>
              <a:ext uri="{FF2B5EF4-FFF2-40B4-BE49-F238E27FC236}">
                <a16:creationId xmlns:a16="http://schemas.microsoft.com/office/drawing/2014/main" id="{CB6C6DE0-0E9F-2F1D-972C-B45AD4B3174C}"/>
              </a:ext>
            </a:extLst>
          </p:cNvPr>
          <p:cNvSpPr/>
          <p:nvPr/>
        </p:nvSpPr>
        <p:spPr>
          <a:xfrm>
            <a:off x="10497398" y="4069722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5AF53819-B65F-2AEA-3392-F7F4BF9FE97A}"/>
              </a:ext>
            </a:extLst>
          </p:cNvPr>
          <p:cNvSpPr/>
          <p:nvPr/>
        </p:nvSpPr>
        <p:spPr>
          <a:xfrm>
            <a:off x="10284363" y="2630411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BFDA4721-5B59-B39D-63B4-19244FB252A8}"/>
              </a:ext>
            </a:extLst>
          </p:cNvPr>
          <p:cNvCxnSpPr>
            <a:cxnSpLocks/>
          </p:cNvCxnSpPr>
          <p:nvPr/>
        </p:nvCxnSpPr>
        <p:spPr>
          <a:xfrm flipH="1" flipV="1">
            <a:off x="10524198" y="2759209"/>
            <a:ext cx="622458" cy="22350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4C346247-158C-053B-D849-A5AA1D2704A4}"/>
              </a:ext>
            </a:extLst>
          </p:cNvPr>
          <p:cNvCxnSpPr>
            <a:cxnSpLocks/>
          </p:cNvCxnSpPr>
          <p:nvPr/>
        </p:nvCxnSpPr>
        <p:spPr>
          <a:xfrm flipH="1">
            <a:off x="10708544" y="3078480"/>
            <a:ext cx="538966" cy="102177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Ellipse 112">
            <a:extLst>
              <a:ext uri="{FF2B5EF4-FFF2-40B4-BE49-F238E27FC236}">
                <a16:creationId xmlns:a16="http://schemas.microsoft.com/office/drawing/2014/main" id="{AC7E95FA-9E8C-D93E-3BAB-C03DF1C0DA06}"/>
              </a:ext>
            </a:extLst>
          </p:cNvPr>
          <p:cNvSpPr/>
          <p:nvPr/>
        </p:nvSpPr>
        <p:spPr>
          <a:xfrm>
            <a:off x="11104880" y="2945655"/>
            <a:ext cx="285261" cy="253039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C109A99B-45FB-3A2B-E5B1-07AD4752C01B}"/>
              </a:ext>
            </a:extLst>
          </p:cNvPr>
          <p:cNvCxnSpPr>
            <a:cxnSpLocks/>
          </p:cNvCxnSpPr>
          <p:nvPr/>
        </p:nvCxnSpPr>
        <p:spPr>
          <a:xfrm flipH="1" flipV="1">
            <a:off x="7294880" y="5425352"/>
            <a:ext cx="354705" cy="7815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F4F50EF4-F0FD-69B1-BB1E-DEC31A870102}"/>
              </a:ext>
            </a:extLst>
          </p:cNvPr>
          <p:cNvCxnSpPr>
            <a:cxnSpLocks/>
          </p:cNvCxnSpPr>
          <p:nvPr/>
        </p:nvCxnSpPr>
        <p:spPr>
          <a:xfrm flipV="1">
            <a:off x="7649585" y="5934266"/>
            <a:ext cx="1096406" cy="2213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77E3183B-DE3C-2A03-D317-9D09477BD7E5}"/>
              </a:ext>
            </a:extLst>
          </p:cNvPr>
          <p:cNvCxnSpPr>
            <a:cxnSpLocks/>
          </p:cNvCxnSpPr>
          <p:nvPr/>
        </p:nvCxnSpPr>
        <p:spPr>
          <a:xfrm>
            <a:off x="8724554" y="5934266"/>
            <a:ext cx="286821" cy="4426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0289D0CE-FDB5-C72B-6D0C-C80D601FA9FA}"/>
              </a:ext>
            </a:extLst>
          </p:cNvPr>
          <p:cNvCxnSpPr>
            <a:cxnSpLocks/>
          </p:cNvCxnSpPr>
          <p:nvPr/>
        </p:nvCxnSpPr>
        <p:spPr>
          <a:xfrm>
            <a:off x="9011375" y="6338358"/>
            <a:ext cx="2082185" cy="1917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>
            <a:extLst>
              <a:ext uri="{FF2B5EF4-FFF2-40B4-BE49-F238E27FC236}">
                <a16:creationId xmlns:a16="http://schemas.microsoft.com/office/drawing/2014/main" id="{DE25A9A7-EF81-6EC6-FFFC-4543DBDB68CE}"/>
              </a:ext>
            </a:extLst>
          </p:cNvPr>
          <p:cNvCxnSpPr>
            <a:cxnSpLocks/>
          </p:cNvCxnSpPr>
          <p:nvPr/>
        </p:nvCxnSpPr>
        <p:spPr>
          <a:xfrm>
            <a:off x="7294880" y="3516376"/>
            <a:ext cx="2417046" cy="74487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Ellipse 120">
            <a:extLst>
              <a:ext uri="{FF2B5EF4-FFF2-40B4-BE49-F238E27FC236}">
                <a16:creationId xmlns:a16="http://schemas.microsoft.com/office/drawing/2014/main" id="{E61394F3-40C7-032A-AD15-0F14AD086121}"/>
              </a:ext>
            </a:extLst>
          </p:cNvPr>
          <p:cNvSpPr/>
          <p:nvPr/>
        </p:nvSpPr>
        <p:spPr>
          <a:xfrm>
            <a:off x="7138517" y="3389856"/>
            <a:ext cx="285261" cy="253039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P</a:t>
            </a:r>
          </a:p>
        </p:txBody>
      </p:sp>
      <p:cxnSp>
        <p:nvCxnSpPr>
          <p:cNvPr id="122" name="Connecteur droit avec flèche 121">
            <a:extLst>
              <a:ext uri="{FF2B5EF4-FFF2-40B4-BE49-F238E27FC236}">
                <a16:creationId xmlns:a16="http://schemas.microsoft.com/office/drawing/2014/main" id="{CB285A38-ACDD-589E-734B-F47D81575B61}"/>
              </a:ext>
            </a:extLst>
          </p:cNvPr>
          <p:cNvCxnSpPr>
            <a:cxnSpLocks/>
          </p:cNvCxnSpPr>
          <p:nvPr/>
        </p:nvCxnSpPr>
        <p:spPr>
          <a:xfrm flipH="1">
            <a:off x="9886796" y="3161637"/>
            <a:ext cx="1259860" cy="42922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11923E35-73B4-8B51-83F7-773C0121E4C1}"/>
              </a:ext>
            </a:extLst>
          </p:cNvPr>
          <p:cNvCxnSpPr>
            <a:cxnSpLocks/>
          </p:cNvCxnSpPr>
          <p:nvPr/>
        </p:nvCxnSpPr>
        <p:spPr>
          <a:xfrm flipV="1">
            <a:off x="11247511" y="2148106"/>
            <a:ext cx="184449" cy="79754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Ellipse 124">
            <a:extLst>
              <a:ext uri="{FF2B5EF4-FFF2-40B4-BE49-F238E27FC236}">
                <a16:creationId xmlns:a16="http://schemas.microsoft.com/office/drawing/2014/main" id="{1B246D4B-A836-9215-2F4C-A02930B1DF80}"/>
              </a:ext>
            </a:extLst>
          </p:cNvPr>
          <p:cNvSpPr/>
          <p:nvPr/>
        </p:nvSpPr>
        <p:spPr>
          <a:xfrm>
            <a:off x="9656730" y="3483838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A59D0216-1315-A784-0867-F0ADBCDA45E0}"/>
              </a:ext>
            </a:extLst>
          </p:cNvPr>
          <p:cNvSpPr/>
          <p:nvPr/>
        </p:nvSpPr>
        <p:spPr>
          <a:xfrm>
            <a:off x="7186971" y="5224346"/>
            <a:ext cx="285261" cy="25303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7103F293-1CB1-6385-6052-308BDA10436B}"/>
              </a:ext>
            </a:extLst>
          </p:cNvPr>
          <p:cNvSpPr/>
          <p:nvPr/>
        </p:nvSpPr>
        <p:spPr>
          <a:xfrm>
            <a:off x="11104880" y="1274625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9D0633C7-799F-9E18-D07E-11659C504398}"/>
              </a:ext>
            </a:extLst>
          </p:cNvPr>
          <p:cNvSpPr/>
          <p:nvPr/>
        </p:nvSpPr>
        <p:spPr>
          <a:xfrm>
            <a:off x="9799360" y="1862417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2BA56D4E-C715-C291-0356-FAB95A96C39A}"/>
              </a:ext>
            </a:extLst>
          </p:cNvPr>
          <p:cNvSpPr/>
          <p:nvPr/>
        </p:nvSpPr>
        <p:spPr>
          <a:xfrm>
            <a:off x="8896412" y="1586842"/>
            <a:ext cx="285261" cy="2530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E92CE057-B37B-38AD-B61C-92F6AD761B65}"/>
              </a:ext>
            </a:extLst>
          </p:cNvPr>
          <p:cNvSpPr/>
          <p:nvPr/>
        </p:nvSpPr>
        <p:spPr>
          <a:xfrm>
            <a:off x="11344525" y="199913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1B6BCF5-A293-476A-9E23-DE2B950FAD5D}"/>
              </a:ext>
            </a:extLst>
          </p:cNvPr>
          <p:cNvSpPr/>
          <p:nvPr/>
        </p:nvSpPr>
        <p:spPr>
          <a:xfrm>
            <a:off x="7701155" y="1309766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349FDDB-C2A6-687F-26A9-BB5BF7C53BB9}"/>
              </a:ext>
            </a:extLst>
          </p:cNvPr>
          <p:cNvSpPr/>
          <p:nvPr/>
        </p:nvSpPr>
        <p:spPr>
          <a:xfrm>
            <a:off x="8452992" y="2231865"/>
            <a:ext cx="327270" cy="331854"/>
          </a:xfrm>
          <a:prstGeom prst="ellipse">
            <a:avLst/>
          </a:prstGeom>
          <a:solidFill>
            <a:srgbClr val="FF99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749476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94426</TotalTime>
  <Words>8363</Words>
  <Application>Microsoft Office PowerPoint</Application>
  <PresentationFormat>Grand écran</PresentationFormat>
  <Paragraphs>2372</Paragraphs>
  <Slides>52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Thème Office</vt:lpstr>
      <vt:lpstr>LE PARTAGE DU MONDE, de l’an 200 av. JC à nos jours Esquisse d’une histoire géopolitique universelle  Mardi 3 février 2026 (7/14)  8ème période : 1815-1914 Europe et Russie à la conquête de l’Orient et de l’Asie  1792-1907 : En Orient, le Grand Jeu russo-britannique Empire ottoman et Balkans ; Caucase et Perse ; Afghanistan Inde britannique ; En Asie centrale, Turkestan russe et Xinjiang chinois  Suite et fin…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752</cp:revision>
  <dcterms:created xsi:type="dcterms:W3CDTF">2023-07-15T08:08:34Z</dcterms:created>
  <dcterms:modified xsi:type="dcterms:W3CDTF">2026-02-02T15:34:01Z</dcterms:modified>
</cp:coreProperties>
</file>