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3500" r:id="rId2"/>
    <p:sldId id="13682" r:id="rId3"/>
    <p:sldId id="13829" r:id="rId4"/>
    <p:sldId id="13684" r:id="rId5"/>
    <p:sldId id="13411" r:id="rId6"/>
    <p:sldId id="13279" r:id="rId7"/>
    <p:sldId id="13685" r:id="rId8"/>
    <p:sldId id="13686" r:id="rId9"/>
    <p:sldId id="13687" r:id="rId10"/>
    <p:sldId id="13391" r:id="rId11"/>
    <p:sldId id="13688" r:id="rId12"/>
    <p:sldId id="13689" r:id="rId13"/>
    <p:sldId id="13412" r:id="rId14"/>
    <p:sldId id="13690" r:id="rId15"/>
    <p:sldId id="13413" r:id="rId16"/>
    <p:sldId id="1369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8429F-D934-0046-D136-725100DB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262395-02F9-08CA-DDDD-5D4049DC417E}"/>
              </a:ext>
            </a:extLst>
          </p:cNvPr>
          <p:cNvSpPr/>
          <p:nvPr/>
        </p:nvSpPr>
        <p:spPr>
          <a:xfrm>
            <a:off x="71120" y="177479"/>
            <a:ext cx="3241040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1885-1907 : La fin du Grand Jeu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378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0B010A75-55BB-A844-79A3-48506134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Ellipse 378">
            <a:extLst>
              <a:ext uri="{FF2B5EF4-FFF2-40B4-BE49-F238E27FC236}">
                <a16:creationId xmlns:a16="http://schemas.microsoft.com/office/drawing/2014/main" id="{253F1C42-4EEC-5C8F-E937-C089E9F239E2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CACB83CF-17CB-B49E-EAEF-8EFB1FE02D5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A1636755-55B0-3D57-CFF9-FE28B63F97E8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rgbClr val="B7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0CF67E75-19DF-07C2-48BB-5EEC7EA4F63D}"/>
              </a:ext>
            </a:extLst>
          </p:cNvPr>
          <p:cNvSpPr/>
          <p:nvPr/>
        </p:nvSpPr>
        <p:spPr>
          <a:xfrm rot="18615961">
            <a:off x="8195404" y="2350646"/>
            <a:ext cx="743078" cy="1386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2850C18B-0728-C315-6C61-F92FF72D1BF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90F9073C-FF1E-EAC4-E5D5-5EAB49CC7A6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DFE5767A-83E3-D49C-0039-B26946CEB5E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3" name="Connecteur droit 392">
            <a:extLst>
              <a:ext uri="{FF2B5EF4-FFF2-40B4-BE49-F238E27FC236}">
                <a16:creationId xmlns:a16="http://schemas.microsoft.com/office/drawing/2014/main" id="{2D32BBF2-5803-C30F-D2C2-54C7793AAF3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>
            <a:extLst>
              <a:ext uri="{FF2B5EF4-FFF2-40B4-BE49-F238E27FC236}">
                <a16:creationId xmlns:a16="http://schemas.microsoft.com/office/drawing/2014/main" id="{B10ADF31-EF75-D9FC-7B77-DFB5AD4F33E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Connecteur droit 394">
            <a:extLst>
              <a:ext uri="{FF2B5EF4-FFF2-40B4-BE49-F238E27FC236}">
                <a16:creationId xmlns:a16="http://schemas.microsoft.com/office/drawing/2014/main" id="{BBCE22BD-8D62-04F5-A996-5D2C20C266E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Ellipse 395">
            <a:extLst>
              <a:ext uri="{FF2B5EF4-FFF2-40B4-BE49-F238E27FC236}">
                <a16:creationId xmlns:a16="http://schemas.microsoft.com/office/drawing/2014/main" id="{0D384A72-71A1-36CA-2809-601E9C16AEE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BBEC5A1B-D3D6-2DCE-204F-174FDFF9D42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69C24A7B-6798-DD1C-A291-1E676EDBED9D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32FC1A8A-EA6D-FCDB-6B6A-3E0A6B7BC8EB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Ellipse 399">
            <a:extLst>
              <a:ext uri="{FF2B5EF4-FFF2-40B4-BE49-F238E27FC236}">
                <a16:creationId xmlns:a16="http://schemas.microsoft.com/office/drawing/2014/main" id="{7E8AD70F-BBB3-FAFB-596B-839C3BEADC04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id="{38F1C0F3-9514-C945-41E8-37AD6524071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Ellipse 401">
            <a:extLst>
              <a:ext uri="{FF2B5EF4-FFF2-40B4-BE49-F238E27FC236}">
                <a16:creationId xmlns:a16="http://schemas.microsoft.com/office/drawing/2014/main" id="{50A7D380-D3C1-B581-EA74-C6836464539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03" name="Connecteur droit avec flèche 402">
            <a:extLst>
              <a:ext uri="{FF2B5EF4-FFF2-40B4-BE49-F238E27FC236}">
                <a16:creationId xmlns:a16="http://schemas.microsoft.com/office/drawing/2014/main" id="{14FC0002-BE74-8D95-369A-610207F685DC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Ellipse 403">
            <a:extLst>
              <a:ext uri="{FF2B5EF4-FFF2-40B4-BE49-F238E27FC236}">
                <a16:creationId xmlns:a16="http://schemas.microsoft.com/office/drawing/2014/main" id="{18E77050-FCA2-ECE4-A5EE-B0C816ABF20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23291EAB-8A00-6A23-229C-EAF62F57F08B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1E67B304-3C82-6F63-7293-44DFB738A1DC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21C4E4A3-B1DA-678A-00B8-F7B88D6B29A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484E69CE-CB5E-FDD2-3E33-B032206E69E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80437A8D-38AB-C813-AA11-98C6A4023A5F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5F5C60B6-8DC8-54DE-AF59-AFA49AC3B06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254CEF10-2808-60C1-5531-69737725F6E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3" name="Ellipse 412">
            <a:extLst>
              <a:ext uri="{FF2B5EF4-FFF2-40B4-BE49-F238E27FC236}">
                <a16:creationId xmlns:a16="http://schemas.microsoft.com/office/drawing/2014/main" id="{F278CC1D-E470-640C-440A-64D284E0976C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6AEF67F2-BFE3-8A13-BD73-523E7D43632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C3C41C1B-9D2D-5440-24CD-6D13EC0D3CC6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3633BA12-91E4-5E06-E033-876D5D36606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5391B1-1527-0601-1916-2400459E3227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418" name="Ellipse 417">
            <a:extLst>
              <a:ext uri="{FF2B5EF4-FFF2-40B4-BE49-F238E27FC236}">
                <a16:creationId xmlns:a16="http://schemas.microsoft.com/office/drawing/2014/main" id="{E76EFF03-13E6-1843-7486-3B9CCD8526F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4E12DE8D-2B19-A552-AB85-72F5CC063747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C8F62A02-54A6-42E9-443E-0CFF370FC4F5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421" name="Connecteur droit 420">
            <a:extLst>
              <a:ext uri="{FF2B5EF4-FFF2-40B4-BE49-F238E27FC236}">
                <a16:creationId xmlns:a16="http://schemas.microsoft.com/office/drawing/2014/main" id="{A53EE32B-3969-1311-FE6D-60E5FA9DFCC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" name="Ellipse 421">
            <a:extLst>
              <a:ext uri="{FF2B5EF4-FFF2-40B4-BE49-F238E27FC236}">
                <a16:creationId xmlns:a16="http://schemas.microsoft.com/office/drawing/2014/main" id="{F018FD21-5B1B-0F01-AAED-40B7408CCAD1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23" name="Connecteur droit 422">
            <a:extLst>
              <a:ext uri="{FF2B5EF4-FFF2-40B4-BE49-F238E27FC236}">
                <a16:creationId xmlns:a16="http://schemas.microsoft.com/office/drawing/2014/main" id="{EA6ECFA6-1405-D152-1156-8D724EF2C1FD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Connecteur droit 423">
            <a:extLst>
              <a:ext uri="{FF2B5EF4-FFF2-40B4-BE49-F238E27FC236}">
                <a16:creationId xmlns:a16="http://schemas.microsoft.com/office/drawing/2014/main" id="{60C97E42-5593-C76C-A7A4-809107DFF82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Ellipse 424">
            <a:extLst>
              <a:ext uri="{FF2B5EF4-FFF2-40B4-BE49-F238E27FC236}">
                <a16:creationId xmlns:a16="http://schemas.microsoft.com/office/drawing/2014/main" id="{C6080130-A5B1-AE2F-5214-2B08835BAF3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6" name="Ellipse 425">
            <a:extLst>
              <a:ext uri="{FF2B5EF4-FFF2-40B4-BE49-F238E27FC236}">
                <a16:creationId xmlns:a16="http://schemas.microsoft.com/office/drawing/2014/main" id="{E61DCB91-28AB-CD9F-4F60-06A6CEE340C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7" name="Ellipse 426">
            <a:extLst>
              <a:ext uri="{FF2B5EF4-FFF2-40B4-BE49-F238E27FC236}">
                <a16:creationId xmlns:a16="http://schemas.microsoft.com/office/drawing/2014/main" id="{E53A2D4C-9CCD-E8F3-9AD9-EE68B559B90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CEFB8891-A72B-21DE-9686-0800F7FF142F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9" name="Ellipse 428">
            <a:extLst>
              <a:ext uri="{FF2B5EF4-FFF2-40B4-BE49-F238E27FC236}">
                <a16:creationId xmlns:a16="http://schemas.microsoft.com/office/drawing/2014/main" id="{A6052218-875C-6889-CEAA-6CE4164376F5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0" name="Ellipse 429">
            <a:extLst>
              <a:ext uri="{FF2B5EF4-FFF2-40B4-BE49-F238E27FC236}">
                <a16:creationId xmlns:a16="http://schemas.microsoft.com/office/drawing/2014/main" id="{A1DF6084-18AB-4953-7B91-898DB5F230A8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5" name="Ellipse 434">
            <a:extLst>
              <a:ext uri="{FF2B5EF4-FFF2-40B4-BE49-F238E27FC236}">
                <a16:creationId xmlns:a16="http://schemas.microsoft.com/office/drawing/2014/main" id="{6A825609-4C51-E916-63A2-E1C653AA1044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B517E0EA-DF35-6138-83F6-B84E7A8F6211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7" name="Ellipse 436">
            <a:extLst>
              <a:ext uri="{FF2B5EF4-FFF2-40B4-BE49-F238E27FC236}">
                <a16:creationId xmlns:a16="http://schemas.microsoft.com/office/drawing/2014/main" id="{BDF28B54-CD11-85C7-DDDF-36FE76326E6A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Ellipse 437">
            <a:extLst>
              <a:ext uri="{FF2B5EF4-FFF2-40B4-BE49-F238E27FC236}">
                <a16:creationId xmlns:a16="http://schemas.microsoft.com/office/drawing/2014/main" id="{36E8AC3A-25FB-B058-949A-45C4982395D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9" name="Ellipse 438">
            <a:extLst>
              <a:ext uri="{FF2B5EF4-FFF2-40B4-BE49-F238E27FC236}">
                <a16:creationId xmlns:a16="http://schemas.microsoft.com/office/drawing/2014/main" id="{D70DCED2-76D2-022C-7EF9-35CDE98E7540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0" name="Ellipse 439">
            <a:extLst>
              <a:ext uri="{FF2B5EF4-FFF2-40B4-BE49-F238E27FC236}">
                <a16:creationId xmlns:a16="http://schemas.microsoft.com/office/drawing/2014/main" id="{5751FEF0-319F-103D-9D55-0361ACEFCF8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1" name="Ellipse 440">
            <a:extLst>
              <a:ext uri="{FF2B5EF4-FFF2-40B4-BE49-F238E27FC236}">
                <a16:creationId xmlns:a16="http://schemas.microsoft.com/office/drawing/2014/main" id="{FFCFA14F-441F-4EEC-CE97-AF0F7016E5E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2" name="Ellipse 441">
            <a:extLst>
              <a:ext uri="{FF2B5EF4-FFF2-40B4-BE49-F238E27FC236}">
                <a16:creationId xmlns:a16="http://schemas.microsoft.com/office/drawing/2014/main" id="{0E0430F2-3439-C044-67A2-D20FD8A973E1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3" name="Ellipse 442">
            <a:extLst>
              <a:ext uri="{FF2B5EF4-FFF2-40B4-BE49-F238E27FC236}">
                <a16:creationId xmlns:a16="http://schemas.microsoft.com/office/drawing/2014/main" id="{697AE757-FA77-0310-D3E3-F00F8E181A6D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DF1F9750-CC78-9A86-8BF0-249FE65EDF5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4AFA1B82-B738-CB10-6A3B-DA17BD206B1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F955C07B-A8FA-3FD6-205E-ECFB02A7B92C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C6DFF315-A3B2-484D-493D-9264532F818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373A7809-5898-444E-6704-C7BF0E59C83B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83DC4C24-D5A8-E6B3-7FBD-E698DE19615E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0924F20D-492B-91C4-7D47-9D429FE1E5A2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2891C8BD-0701-CFC5-1794-BDCD5E9B14A2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993DD5DB-5318-87CE-89CF-A4BCF3D93962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11AB13A3-9E92-E9AD-065A-4E86886FC84C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5AF3B00D-026F-C7BD-A862-2A14563AC635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69E84681-EA34-DDDB-97D9-0FB727763E9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61" name="Ellipse 460">
            <a:extLst>
              <a:ext uri="{FF2B5EF4-FFF2-40B4-BE49-F238E27FC236}">
                <a16:creationId xmlns:a16="http://schemas.microsoft.com/office/drawing/2014/main" id="{9EE4FBCD-FE49-49EF-56C5-BFDEE9FFA11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A4ED2781-A3A1-B190-83B8-D6B54ACF9E76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64" name="Ellipse 463">
            <a:extLst>
              <a:ext uri="{FF2B5EF4-FFF2-40B4-BE49-F238E27FC236}">
                <a16:creationId xmlns:a16="http://schemas.microsoft.com/office/drawing/2014/main" id="{C7FE73E4-7CA0-4288-0F42-84643F7783C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5" name="Ellipse 464">
            <a:extLst>
              <a:ext uri="{FF2B5EF4-FFF2-40B4-BE49-F238E27FC236}">
                <a16:creationId xmlns:a16="http://schemas.microsoft.com/office/drawing/2014/main" id="{DDF8B7B1-6157-16C8-FF26-479FFE6C504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BAD0C246-62E1-7BF4-B57F-80402F5FA349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8" name="Ellipse 467">
            <a:extLst>
              <a:ext uri="{FF2B5EF4-FFF2-40B4-BE49-F238E27FC236}">
                <a16:creationId xmlns:a16="http://schemas.microsoft.com/office/drawing/2014/main" id="{395C6D42-2FB8-9BCC-6542-65812A94AE0A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9" name="Ellipse 468">
            <a:extLst>
              <a:ext uri="{FF2B5EF4-FFF2-40B4-BE49-F238E27FC236}">
                <a16:creationId xmlns:a16="http://schemas.microsoft.com/office/drawing/2014/main" id="{07E10A08-598C-73CD-AD99-65BD10E83309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0" name="Ellipse 469">
            <a:extLst>
              <a:ext uri="{FF2B5EF4-FFF2-40B4-BE49-F238E27FC236}">
                <a16:creationId xmlns:a16="http://schemas.microsoft.com/office/drawing/2014/main" id="{A7D3D509-A71F-9B31-A2E2-3CEF5480441D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275D7381-72A8-B1AB-379C-08BB7EA4F6A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3607FA58-DC16-757E-EDCC-BA3702B092C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5FA73659-2442-FBD9-2D43-760328CBB909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9C87800A-4D36-B131-6AD7-AE14A1E9ADD6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5" name="Ellipse 474">
            <a:extLst>
              <a:ext uri="{FF2B5EF4-FFF2-40B4-BE49-F238E27FC236}">
                <a16:creationId xmlns:a16="http://schemas.microsoft.com/office/drawing/2014/main" id="{4D98CA77-AEB4-725A-99D7-A32DF706557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7BA7FCE5-D2EC-B7DE-ADBC-004B32A51EFE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6D6E61CC-9CC5-E53F-48B8-D1AC77B1467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A4D9976A-55D5-EE40-7B50-3E5CF6B75FD6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838DD5DA-7ADE-0149-8A1E-633B76B40D66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C59681C7-3A7D-D5A9-6F7D-D39F5A3D3CAF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3B6511C4-C966-8ABD-7FBF-CB73E4A4972A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D437DA47-5127-5A33-BD7E-5FCB02FB2C9A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09A118D5-4905-1766-D9FD-798AD24F124A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0C0B484E-95A5-716A-B0C4-FBA663188A77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485" name="Ellipse 484">
            <a:extLst>
              <a:ext uri="{FF2B5EF4-FFF2-40B4-BE49-F238E27FC236}">
                <a16:creationId xmlns:a16="http://schemas.microsoft.com/office/drawing/2014/main" id="{19EBDB9A-6493-5857-7DB0-14D9EB94CCDA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B1931C3-FB57-D6EC-3F24-6AC481421167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487" name="Rectangle 1">
            <a:extLst>
              <a:ext uri="{FF2B5EF4-FFF2-40B4-BE49-F238E27FC236}">
                <a16:creationId xmlns:a16="http://schemas.microsoft.com/office/drawing/2014/main" id="{238AB7AD-CBF6-3E1C-843F-5CEC48489092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1885</a:t>
            </a:r>
            <a:endParaRPr lang="fr-FR" b="1" spc="-1" dirty="0">
              <a:latin typeface="Arial"/>
            </a:endParaRP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5DA4AA23-3E6B-5B0D-2C45-F20D7FB79774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860B0C2C-42F5-723A-B234-215EB9B15310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B4CE237F-5AAC-16C0-9D5C-6202E2C4D00B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206C33B3-EDE6-B270-CAD4-BA38BCDF6C4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93" name="Ellipse 492">
            <a:extLst>
              <a:ext uri="{FF2B5EF4-FFF2-40B4-BE49-F238E27FC236}">
                <a16:creationId xmlns:a16="http://schemas.microsoft.com/office/drawing/2014/main" id="{71C790A8-C46A-F16F-8FFD-C34825231250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97B77126-1E66-B3AB-7565-63C1F5B3DE69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306A349E-BC48-AB14-26CD-EDE5EF773798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D98825E9-FD12-7DD2-C837-D98C9F4FF471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EE714202-6C2F-73E3-1584-AC494EE99CC4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B418203F-A041-061C-738D-DC269A9865E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50769D96-CED8-0994-B39B-50C04EAADE0A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9C514FE7-F69E-D1E2-29CC-C45CB163B8C1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E872033F-C641-36B9-7FA4-1C9AB3F42C1F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274F3B3C-7A2B-86B5-E6B5-BEDD175FC0C3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0355DBF3-57C7-4B95-3375-5B2D9A94D07D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ACE9FFA1-659A-2A81-904B-B0687FB4394A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A0DCCC3D-CF86-9544-EF56-D91DC8EC0DE7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CDF01EFD-88DA-556E-0C73-4B5346BBD309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6BF252C2-8C5F-F388-35B8-774930CCD69E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AF6DADD1-F11A-555F-360C-18804A7729EF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B35D4734-9B8C-64B6-8FF7-5BE128114C7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33C37D34-3021-CF3E-7513-DFC638D1222B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5" name="Ellipse 514">
            <a:extLst>
              <a:ext uri="{FF2B5EF4-FFF2-40B4-BE49-F238E27FC236}">
                <a16:creationId xmlns:a16="http://schemas.microsoft.com/office/drawing/2014/main" id="{B3C2C78F-DEDC-1405-D869-C4D42A6839A8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7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6" name="Ellipse 515">
            <a:extLst>
              <a:ext uri="{FF2B5EF4-FFF2-40B4-BE49-F238E27FC236}">
                <a16:creationId xmlns:a16="http://schemas.microsoft.com/office/drawing/2014/main" id="{880F032F-2B05-31CB-B34E-3787A26DDD58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8E11D845-CEAE-AC92-F7AB-03FDAC6F7CF1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</p:spTree>
    <p:extLst>
      <p:ext uri="{BB962C8B-B14F-4D97-AF65-F5344CB8AC3E}">
        <p14:creationId xmlns:p14="http://schemas.microsoft.com/office/powerpoint/2010/main" val="237949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528F6-397D-0B7D-571D-CF830B50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59110339-3B96-1271-BDA7-CF3EE8168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8DB00E0-C5DE-A0DC-D7A7-B45837479E7D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844D899-A546-F753-15C1-197FFC588239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C4355D-52FF-014F-2110-5BCDB91F90A0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B598D83-F2A4-4189-2445-348D272419E0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61F155-C56B-F946-51FA-0C0AF6AEFA39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DB4BF8B-ACF0-34D3-417D-894991C4BA9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FA94F7A-78F4-2451-59F2-B8234B0D20C1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5048978-F14D-007F-77A7-6D50E30AF5E8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16FB81-C908-E4AB-1C70-CB61036BBA4E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11A2C7-F840-11D1-7D4B-7B26B430F392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F892B1-E82D-BB17-1AB9-CAC1F450AE6F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E80C76-A80E-A50E-467C-089394F4C0FA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1D3263D-A4BC-6713-F210-3E0473809737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6DD56B75-F966-AA1A-99DC-5A77EF1E6DD7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76414D5-8693-0553-2359-AB770A4F220B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689CC5C-4D51-E1FD-BF7A-D773399557D7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EF5CBBD-5AB9-3461-9A71-E4E43DEAF1E6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39CAF41-09A5-E773-9571-82BD19751159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81DC4C5-147B-4B60-A04F-11E562CD2442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BA0331F-34D5-6DCC-FEB7-6AE957638CE9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9175563-84A6-4C66-153A-CF4AC2D6F56C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7B1CCE0-290E-B476-E1F4-2DE7D951430B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26FF786-7E69-B445-D741-95966BE3A7ED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63FA79-554C-88DE-9FEC-2C8C98A163E8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D95FCAF-57A5-040E-965D-3240564895A5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32B978E-1C5E-BEFF-C047-B42DC366E7D6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D1A0CC-C193-86E4-E0E2-A14723E2FB53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15ABC35-C2C4-F74D-F10B-8752930E4820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7A763102-A443-44DA-3F2D-4893A35C19F3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E9510BB-4A16-5721-41A6-5DCE4307001A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CD4B84D-5834-387C-77E2-03FB3BC1041F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A77424C-E9DE-2E5A-2BB5-6B50C06BE9EC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EB4101-C94D-0E54-15B9-77F452BE19AD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BEBAF61-0578-BA71-D164-A96C4AD1CAFD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6E5F7929-774D-4F62-7254-B3C4C186FB90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3DF35A3-5409-CA13-A449-230F9FB74AD7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1BCE28F-3C3E-89AF-5DD2-C452AD5AD312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2EA8234-B543-9942-158C-3814F13B31CF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A11B592-7612-A55F-E583-21F514EB784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56555B-067E-2A3C-DF56-C422371ECCA8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C2709570-D3D5-4641-462B-1C6D9590BC50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ADF41A6-BEF9-2C37-D8CB-5BC0B7C48237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CBBFD83-41D0-9F3E-2832-0C09EC6A8A11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04A3E3E-D981-9B20-84C3-659B2795542E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D8EB0A2B-AB55-158C-386D-E104A0568573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A762BDC-930F-1787-0D76-1EAD06027382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D609C7B-4994-A1BA-710A-8DA21818940A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E4BA12C-2634-4166-D9D5-D8A8172A0A46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356EEA9-2070-BCDB-B0EE-AF7977A0084D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5F104EB-19A9-B5FF-0AD9-8F5460B64AD7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474534B-B2FB-758E-B99A-D59854F56C93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DA78795-B2A2-5404-6D1F-E33BA3BC900A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122B1A-7FFC-81F4-5650-8F3BEDE2B98B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CFB827E-C229-E2EA-BAF2-68B3AA364C41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EED8D2E-0103-E24B-C819-3BD3A91957EE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63E3C6C-63D4-3A75-D635-46F20A525B4B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6509897-1A0E-DCF3-F9E8-36B7FFDA128C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C74B6D-8E67-6635-2AE5-B510B65FC6E6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68752-762F-7594-F410-E74FE90B2DE3}"/>
              </a:ext>
            </a:extLst>
          </p:cNvPr>
          <p:cNvSpPr/>
          <p:nvPr/>
        </p:nvSpPr>
        <p:spPr>
          <a:xfrm>
            <a:off x="89688" y="47637"/>
            <a:ext cx="4784368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a) 1872 : </a:t>
            </a:r>
            <a:r>
              <a:rPr lang="fr-FR" sz="1600" u="sng" dirty="0"/>
              <a:t>Nassereddin Chah</a:t>
            </a:r>
            <a:r>
              <a:rPr lang="fr-FR" sz="1600" dirty="0"/>
              <a:t> décide</a:t>
            </a:r>
          </a:p>
          <a:p>
            <a:r>
              <a:rPr lang="fr-FR" sz="1600" dirty="0"/>
              <a:t>De sous-traiter l’essentiel du développement du pays Au baron britannique </a:t>
            </a:r>
            <a:r>
              <a:rPr lang="fr-FR" sz="1600" u="sng" dirty="0"/>
              <a:t>Paul Julius Reuter</a:t>
            </a:r>
            <a:endParaRPr lang="fr-FR" sz="1600" dirty="0"/>
          </a:p>
          <a:p>
            <a:r>
              <a:rPr lang="fr-FR" sz="1600" dirty="0"/>
              <a:t>Chemins de fer, tramway, mines, barrages, forêts,…</a:t>
            </a:r>
          </a:p>
          <a:p>
            <a:r>
              <a:rPr lang="fr-FR" sz="1600" dirty="0"/>
              <a:t>Et monopole bancaire</a:t>
            </a:r>
          </a:p>
          <a:p>
            <a:endParaRPr lang="fr-FR" sz="1600" dirty="0"/>
          </a:p>
          <a:p>
            <a:r>
              <a:rPr lang="fr-FR" sz="1600" dirty="0"/>
              <a:t>*Pour </a:t>
            </a:r>
            <a:r>
              <a:rPr lang="fr-FR" sz="1600" dirty="0" err="1"/>
              <a:t>Nassereddin</a:t>
            </a:r>
            <a:r>
              <a:rPr lang="fr-FR" sz="1600" dirty="0"/>
              <a:t>, transférer</a:t>
            </a:r>
          </a:p>
          <a:p>
            <a:r>
              <a:rPr lang="fr-FR" sz="1600" dirty="0"/>
              <a:t>Le risque de ces </a:t>
            </a:r>
            <a:r>
              <a:rPr lang="fr-FR" sz="1600" u="sng" dirty="0"/>
              <a:t>premiers</a:t>
            </a:r>
            <a:r>
              <a:rPr lang="fr-FR" sz="1600" dirty="0"/>
              <a:t> investissements</a:t>
            </a:r>
          </a:p>
          <a:p>
            <a:r>
              <a:rPr lang="fr-FR" sz="1600" dirty="0"/>
              <a:t>A des compagnies étrangères</a:t>
            </a:r>
          </a:p>
          <a:p>
            <a:endParaRPr lang="fr-FR" sz="1600" dirty="0"/>
          </a:p>
          <a:p>
            <a:r>
              <a:rPr lang="fr-FR" sz="1600" dirty="0"/>
              <a:t>*Mais pour les mollahs, c’est une soumission</a:t>
            </a:r>
          </a:p>
          <a:p>
            <a:r>
              <a:rPr lang="fr-FR" sz="1600" dirty="0"/>
              <a:t>Aux </a:t>
            </a:r>
            <a:r>
              <a:rPr lang="fr-FR" sz="1600" i="1" dirty="0"/>
              <a:t>Infidèles</a:t>
            </a:r>
            <a:r>
              <a:rPr lang="fr-FR" sz="1600" dirty="0"/>
              <a:t> et une atteinte à la souveraineté nationale</a:t>
            </a:r>
          </a:p>
          <a:p>
            <a:endParaRPr lang="fr-FR" sz="1600" dirty="0"/>
          </a:p>
          <a:p>
            <a:r>
              <a:rPr lang="fr-FR" sz="1600" dirty="0"/>
              <a:t>*Les mollahs sont rejoints par les </a:t>
            </a:r>
            <a:r>
              <a:rPr lang="fr-FR" sz="1600" i="1" dirty="0"/>
              <a:t>bazaris</a:t>
            </a:r>
            <a:endParaRPr lang="fr-FR" sz="1600" dirty="0"/>
          </a:p>
          <a:p>
            <a:r>
              <a:rPr lang="fr-FR" sz="1600" dirty="0"/>
              <a:t>Commerçants de Téhéran et Tabriz</a:t>
            </a:r>
          </a:p>
          <a:p>
            <a:r>
              <a:rPr lang="fr-FR" sz="1600" dirty="0"/>
              <a:t>Opposés à cette concurrence déloyale</a:t>
            </a:r>
          </a:p>
          <a:p>
            <a:endParaRPr lang="fr-FR" sz="1600" dirty="0"/>
          </a:p>
          <a:p>
            <a:r>
              <a:rPr lang="fr-FR" sz="1600" dirty="0"/>
              <a:t>*1873 : Nassereddin renonce</a:t>
            </a:r>
          </a:p>
          <a:p>
            <a:r>
              <a:rPr lang="fr-FR" sz="1600" dirty="0"/>
              <a:t>Ouvrant un contentieux durable avec Reuter</a:t>
            </a:r>
          </a:p>
          <a:p>
            <a:r>
              <a:rPr lang="fr-FR" sz="1600" dirty="0"/>
              <a:t>Reuter soutenu par la puissance britannique</a:t>
            </a:r>
          </a:p>
          <a:p>
            <a:endParaRPr lang="fr-FR" sz="1500" dirty="0"/>
          </a:p>
          <a:p>
            <a:r>
              <a:rPr lang="fr-FR" sz="1500" dirty="0"/>
              <a:t>NB : 1889-1929 : Reuter obtiendra le monopole bancaire avec la création de la Banque impériale de Perse</a:t>
            </a:r>
          </a:p>
        </p:txBody>
      </p:sp>
    </p:spTree>
    <p:extLst>
      <p:ext uri="{BB962C8B-B14F-4D97-AF65-F5344CB8AC3E}">
        <p14:creationId xmlns:p14="http://schemas.microsoft.com/office/powerpoint/2010/main" val="145738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3839-F8BF-0E47-F9A1-33FD2AD1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F0B32B-F13D-96F0-205F-6614F6590F1B}"/>
              </a:ext>
            </a:extLst>
          </p:cNvPr>
          <p:cNvSpPr/>
          <p:nvPr/>
        </p:nvSpPr>
        <p:spPr>
          <a:xfrm>
            <a:off x="89686" y="110608"/>
            <a:ext cx="4591569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b) 1878 : Il crée une garde cosaque</a:t>
            </a:r>
          </a:p>
          <a:p>
            <a:r>
              <a:rPr lang="fr-FR" sz="1600" dirty="0"/>
              <a:t>Commandée par des officiers russes dévoués</a:t>
            </a:r>
          </a:p>
          <a:p>
            <a:r>
              <a:rPr lang="fr-FR" sz="1600" dirty="0"/>
              <a:t>NB : Comme la garde impériale géorgienne et arménienne des Séfévides</a:t>
            </a:r>
          </a:p>
          <a:p>
            <a:endParaRPr lang="fr-FR" sz="1600" dirty="0"/>
          </a:p>
          <a:p>
            <a:r>
              <a:rPr lang="fr-FR" sz="1600" dirty="0"/>
              <a:t>c) 1890 : </a:t>
            </a:r>
            <a:r>
              <a:rPr lang="fr-FR" sz="1600" dirty="0" err="1"/>
              <a:t>Nassereddin</a:t>
            </a:r>
            <a:r>
              <a:rPr lang="fr-FR" sz="1600" dirty="0"/>
              <a:t> accorde le monopole du tabac A une compagnie britannique</a:t>
            </a:r>
          </a:p>
          <a:p>
            <a:r>
              <a:rPr lang="fr-FR" sz="1600" dirty="0"/>
              <a:t>*L’opposition chiite encourage une campagne de boycott, soutenue par les </a:t>
            </a:r>
            <a:r>
              <a:rPr lang="fr-FR" sz="1600" i="1" dirty="0"/>
              <a:t>bazaris</a:t>
            </a:r>
          </a:p>
          <a:p>
            <a:endParaRPr lang="fr-FR" sz="1600" dirty="0"/>
          </a:p>
          <a:p>
            <a:r>
              <a:rPr lang="fr-FR" sz="1600" dirty="0"/>
              <a:t>*1891 : Depuis Nadjaf, en Irak…</a:t>
            </a:r>
          </a:p>
          <a:p>
            <a:r>
              <a:rPr lang="fr-FR" sz="1600" dirty="0"/>
              <a:t>L’ayatollah </a:t>
            </a:r>
            <a:r>
              <a:rPr lang="fr-FR" sz="1600" u="sng" dirty="0"/>
              <a:t>Mirza </a:t>
            </a:r>
            <a:r>
              <a:rPr lang="fr-FR" sz="1600" u="sng" dirty="0" err="1"/>
              <a:t>Shirazi</a:t>
            </a:r>
            <a:r>
              <a:rPr lang="fr-FR" sz="1600" dirty="0"/>
              <a:t> lance une fatwa antitabac</a:t>
            </a:r>
          </a:p>
          <a:p>
            <a:r>
              <a:rPr lang="fr-FR" sz="1600" dirty="0"/>
              <a:t>La consommation étant considérée</a:t>
            </a:r>
          </a:p>
          <a:p>
            <a:r>
              <a:rPr lang="fr-FR" sz="1600" dirty="0"/>
              <a:t>Comme une offense envers </a:t>
            </a:r>
            <a:r>
              <a:rPr lang="fr-FR" sz="1600" i="1" dirty="0"/>
              <a:t>l’Imam caché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Nassereddin</a:t>
            </a:r>
            <a:r>
              <a:rPr lang="fr-FR" sz="1600" dirty="0"/>
              <a:t> abroge le monopole</a:t>
            </a:r>
          </a:p>
          <a:p>
            <a:r>
              <a:rPr lang="fr-FR" sz="1600" dirty="0" err="1"/>
              <a:t>Shirazi</a:t>
            </a:r>
            <a:r>
              <a:rPr lang="fr-FR" sz="1600" dirty="0"/>
              <a:t> lève sa prohibition ; Et cet aveu de faiblesse Alimente la subversion révolutionnaire</a:t>
            </a:r>
          </a:p>
          <a:p>
            <a:endParaRPr lang="fr-FR" sz="1600" dirty="0"/>
          </a:p>
          <a:p>
            <a:r>
              <a:rPr lang="fr-FR" sz="1600" dirty="0"/>
              <a:t>*1896 : </a:t>
            </a:r>
            <a:r>
              <a:rPr lang="fr-FR" sz="1600" dirty="0" err="1"/>
              <a:t>Nassereddin</a:t>
            </a:r>
            <a:r>
              <a:rPr lang="fr-FR" sz="1600" dirty="0"/>
              <a:t> est assassiné</a:t>
            </a:r>
          </a:p>
          <a:p>
            <a:r>
              <a:rPr lang="fr-FR" sz="1600" dirty="0"/>
              <a:t>Son fils </a:t>
            </a:r>
            <a:r>
              <a:rPr lang="fr-FR" sz="1600" u="sng" dirty="0" err="1"/>
              <a:t>Mozaffareddine</a:t>
            </a:r>
            <a:r>
              <a:rPr lang="fr-FR" sz="1600" dirty="0"/>
              <a:t> lui succède</a:t>
            </a:r>
          </a:p>
          <a:p>
            <a:endParaRPr lang="fr-FR" sz="1600" dirty="0"/>
          </a:p>
          <a:p>
            <a:r>
              <a:rPr lang="fr-FR" sz="1600" dirty="0"/>
              <a:t>*Retour au Grand Jeu…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F640A50D-0DA0-88EA-293D-F9AFF6BCA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D9CB4E5-2D2F-8AC6-C209-DF08123BE890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B2E9B7-6CC4-F50C-8BF3-7AD85CC36A74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1FE056-F4D8-FEA1-B904-E0A2F42D4944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842BAEA-D9BB-2636-E593-97B1AE6212CF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B341134-0F9D-3059-1567-C02825F4247F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3645423-C23C-095B-F668-AE3969DCF14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DB364D8-748C-743A-11BA-F97FD1A9BCE6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BE2A252-C594-FF9A-3B4F-73F438D9D2D5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E6B072-CB77-27E6-0925-AB2C81285CC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65A9DF-D5C7-991E-17C3-8C19C87D25F6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A2C49C-9445-94CD-50F0-956A1BFF883D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A0245E-59FD-8A84-3620-4BE72CC81CCE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17DE688-52CE-B12B-0765-48D1F8B53C7A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26E76571-4D6B-2D29-F68C-DFF73EADB90F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F87C419-C82A-80A6-E752-A9EAB5C83361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B77479E-CF16-4FAB-EF05-813EA84CDFB4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370E772-E5B3-2E07-24A3-2C14C11560A7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EA6F10A-4DBF-8912-E41C-14423D9F5DAD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93125A5-23AE-5081-D7C4-6461F2006728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032E88-722F-9988-16F3-F249E4261F65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8F2CE5E-746B-B78A-9194-707F2C892F9A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1ED9930-1C5F-FDB0-5518-136835B7FCB8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65E45DD-70D0-C48C-35ED-3B7CA49B91F7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8FBA182-A1DA-0441-BE02-A95C7EEC395C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D370AD-6C7F-4B02-FFC3-9E9115734CC2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8487ACD-570E-3D60-A945-5D847D32EF31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5B853CE-FB08-6A96-CE6A-43DBAC5F5B90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7E97FAB4-5CAE-7DC9-921B-EC8370BDC486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B70D2E4D-D8DA-361E-A3BC-C72A52299E4A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F849030-14FD-C40A-F4F0-93F003CAEB5C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38AA220-27F3-BBCD-AE8F-84F32CE64DE6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719BD1F-89AF-67FA-9818-9955E4CC3E50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4081152-6CC1-069D-C41C-5909D3119F8F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0CDB254C-A399-6168-771E-ABFDB2F10BC7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2193145-A48C-EE15-1FAF-19B5CD4B99C6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39CCB6-C1FC-FB6B-3863-D3FDB6AB6476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E26A3DF-6BEB-BAAB-236E-F870821C1986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EF0E6D8-5677-FDB6-69E4-FC015B2AE009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F126EE2-F587-3A75-F210-6C87B226BB65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07C1637-E0EE-A679-621D-9F30A5F40F0B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446BF0D-E8F3-67A2-1DC0-98AAD76DCA3E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10E8398-6507-8564-C678-B36F2B376D5E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DC8E3FF1-1191-51D5-31A8-9559AA60F88D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B37B487-D05C-55E6-9E7D-429F69AB56D8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8A87939-7D97-1B81-A9FA-B330161AC84A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BCBEC28-CA8F-640A-AACA-D2086CCE7F2F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7702172E-FCF5-AE52-7A98-583EF2E9D7B9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BD43D7A-7468-7C30-937B-C970CA2979BE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1000ACE-D676-9CE3-1FE9-3755383CB24A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F3D32D2-945A-A5F5-821C-64435B7DCFF3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3ABB2B-6AD9-C7AD-8A87-8F5518D96AD9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D3748A6-3E41-01B4-B737-8EBEC6E8079C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BD8F3FD-A167-D3BE-34A9-8E1EF4E6D5F0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DE3786B-5C41-AF14-ECD2-47D1A8C32B59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38C862B-AA77-6EB7-F437-4A385265FA2A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89FA70F-C1AB-48B4-7048-8673DF49192D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7E2A834-5288-9ED1-1FC1-7BE8AD08B8A9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7480931-8960-2FB8-739B-3E7854537FB4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5EE4617-F660-1958-B092-323B02080CF8}"/>
              </a:ext>
            </a:extLst>
          </p:cNvPr>
          <p:cNvSpPr/>
          <p:nvPr/>
        </p:nvSpPr>
        <p:spPr>
          <a:xfrm>
            <a:off x="4783446" y="101149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DB73F39-56DA-25C8-CEDF-2C590BB49F95}"/>
              </a:ext>
            </a:extLst>
          </p:cNvPr>
          <p:cNvSpPr/>
          <p:nvPr/>
        </p:nvSpPr>
        <p:spPr>
          <a:xfrm>
            <a:off x="6361454" y="529710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C520261-F236-40F9-55BE-B0F2EFB40B2E}"/>
              </a:ext>
            </a:extLst>
          </p:cNvPr>
          <p:cNvSpPr/>
          <p:nvPr/>
        </p:nvSpPr>
        <p:spPr>
          <a:xfrm>
            <a:off x="6311454" y="1488667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0592F3DD-6FB2-4750-1452-810536FAAA3B}"/>
              </a:ext>
            </a:extLst>
          </p:cNvPr>
          <p:cNvCxnSpPr>
            <a:cxnSpLocks/>
            <a:stCxn id="147" idx="2"/>
            <a:endCxn id="145" idx="0"/>
          </p:cNvCxnSpPr>
          <p:nvPr/>
        </p:nvCxnSpPr>
        <p:spPr>
          <a:xfrm>
            <a:off x="6818064" y="1438695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F9D60E1-504A-44AE-704E-3CEE1AAF0AA4}"/>
              </a:ext>
            </a:extLst>
          </p:cNvPr>
          <p:cNvSpPr/>
          <p:nvPr/>
        </p:nvSpPr>
        <p:spPr>
          <a:xfrm>
            <a:off x="6311454" y="1047173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8F7416FB-6DC4-590C-E8B0-4CAAA9AD2BD7}"/>
              </a:ext>
            </a:extLst>
          </p:cNvPr>
          <p:cNvCxnSpPr>
            <a:cxnSpLocks/>
            <a:endCxn id="147" idx="0"/>
          </p:cNvCxnSpPr>
          <p:nvPr/>
        </p:nvCxnSpPr>
        <p:spPr>
          <a:xfrm flipH="1">
            <a:off x="6818064" y="829200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7F4FE7D-90FD-EA49-9EBC-B7A3F9C3DE9F}"/>
              </a:ext>
            </a:extLst>
          </p:cNvPr>
          <p:cNvSpPr/>
          <p:nvPr/>
        </p:nvSpPr>
        <p:spPr>
          <a:xfrm>
            <a:off x="5089528" y="1047169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98B84D1-CC62-328C-A3C6-CDBD63E0D493}"/>
              </a:ext>
            </a:extLst>
          </p:cNvPr>
          <p:cNvSpPr/>
          <p:nvPr/>
        </p:nvSpPr>
        <p:spPr>
          <a:xfrm>
            <a:off x="7469170" y="201786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85B6142-C216-38B7-B011-A973073E288A}"/>
              </a:ext>
            </a:extLst>
          </p:cNvPr>
          <p:cNvSpPr/>
          <p:nvPr/>
        </p:nvSpPr>
        <p:spPr>
          <a:xfrm>
            <a:off x="5268713" y="1527069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152" name="Connecteur : en angle 151">
            <a:extLst>
              <a:ext uri="{FF2B5EF4-FFF2-40B4-BE49-F238E27FC236}">
                <a16:creationId xmlns:a16="http://schemas.microsoft.com/office/drawing/2014/main" id="{4157397C-78B8-E38B-DCD4-FF87FBB45622}"/>
              </a:ext>
            </a:extLst>
          </p:cNvPr>
          <p:cNvCxnSpPr>
            <a:cxnSpLocks/>
            <a:endCxn id="149" idx="0"/>
          </p:cNvCxnSpPr>
          <p:nvPr/>
        </p:nvCxnSpPr>
        <p:spPr>
          <a:xfrm rot="5400000">
            <a:off x="6151739" y="367048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D0A9C9CC-84C0-C0E8-8804-7CF893EE573C}"/>
              </a:ext>
            </a:extLst>
          </p:cNvPr>
          <p:cNvCxnSpPr>
            <a:cxnSpLocks/>
            <a:stCxn id="145" idx="2"/>
            <a:endCxn id="154" idx="0"/>
          </p:cNvCxnSpPr>
          <p:nvPr/>
        </p:nvCxnSpPr>
        <p:spPr>
          <a:xfrm>
            <a:off x="6818064" y="1880189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2FC50D8-2EA4-1FE6-BA47-893C42208750}"/>
              </a:ext>
            </a:extLst>
          </p:cNvPr>
          <p:cNvSpPr/>
          <p:nvPr/>
        </p:nvSpPr>
        <p:spPr>
          <a:xfrm>
            <a:off x="6343303" y="1930161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9D447DA-9829-66EC-2A4A-3EFF30E92BDD}"/>
              </a:ext>
            </a:extLst>
          </p:cNvPr>
          <p:cNvSpPr/>
          <p:nvPr/>
        </p:nvSpPr>
        <p:spPr>
          <a:xfrm>
            <a:off x="7462278" y="647215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FE8BAB8D-B72F-5C8F-4396-93DB4643496A}"/>
              </a:ext>
            </a:extLst>
          </p:cNvPr>
          <p:cNvCxnSpPr>
            <a:cxnSpLocks/>
            <a:stCxn id="150" idx="2"/>
            <a:endCxn id="155" idx="0"/>
          </p:cNvCxnSpPr>
          <p:nvPr/>
        </p:nvCxnSpPr>
        <p:spPr>
          <a:xfrm flipH="1">
            <a:off x="8050853" y="612713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20017C8-1812-7A12-8B16-395E0158B7B1}"/>
              </a:ext>
            </a:extLst>
          </p:cNvPr>
          <p:cNvSpPr/>
          <p:nvPr/>
        </p:nvSpPr>
        <p:spPr>
          <a:xfrm>
            <a:off x="7452705" y="111084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1E9FAD75-9CF1-68D9-602E-57EA15A394AF}"/>
              </a:ext>
            </a:extLst>
          </p:cNvPr>
          <p:cNvCxnSpPr>
            <a:cxnSpLocks/>
            <a:stCxn id="155" idx="2"/>
            <a:endCxn id="157" idx="0"/>
          </p:cNvCxnSpPr>
          <p:nvPr/>
        </p:nvCxnSpPr>
        <p:spPr>
          <a:xfrm flipH="1">
            <a:off x="8046067" y="1058142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89F6A2E-0C5F-CC42-1D1A-01D36D56DD8C}"/>
              </a:ext>
            </a:extLst>
          </p:cNvPr>
          <p:cNvSpPr/>
          <p:nvPr/>
        </p:nvSpPr>
        <p:spPr>
          <a:xfrm>
            <a:off x="7461134" y="1549904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A27669B0-BC35-D069-DBA1-B50BD8BE7165}"/>
              </a:ext>
            </a:extLst>
          </p:cNvPr>
          <p:cNvCxnSpPr>
            <a:cxnSpLocks/>
            <a:stCxn id="157" idx="2"/>
            <a:endCxn id="159" idx="0"/>
          </p:cNvCxnSpPr>
          <p:nvPr/>
        </p:nvCxnSpPr>
        <p:spPr>
          <a:xfrm>
            <a:off x="8046067" y="1505484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154B7D2-2936-7FD3-0D38-8A1863F33CA3}"/>
              </a:ext>
            </a:extLst>
          </p:cNvPr>
          <p:cNvSpPr/>
          <p:nvPr/>
        </p:nvSpPr>
        <p:spPr>
          <a:xfrm>
            <a:off x="7461134" y="198825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C56DD063-0CD1-647A-B8EB-6D5755E464F6}"/>
              </a:ext>
            </a:extLst>
          </p:cNvPr>
          <p:cNvCxnSpPr>
            <a:cxnSpLocks/>
            <a:stCxn id="159" idx="2"/>
            <a:endCxn id="161" idx="0"/>
          </p:cNvCxnSpPr>
          <p:nvPr/>
        </p:nvCxnSpPr>
        <p:spPr>
          <a:xfrm>
            <a:off x="8054496" y="1944541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 : en angle 162">
            <a:extLst>
              <a:ext uri="{FF2B5EF4-FFF2-40B4-BE49-F238E27FC236}">
                <a16:creationId xmlns:a16="http://schemas.microsoft.com/office/drawing/2014/main" id="{F725CC82-A500-6D38-2CFD-D440E0AFA318}"/>
              </a:ext>
            </a:extLst>
          </p:cNvPr>
          <p:cNvCxnSpPr>
            <a:cxnSpLocks/>
            <a:stCxn id="154" idx="2"/>
            <a:endCxn id="150" idx="0"/>
          </p:cNvCxnSpPr>
          <p:nvPr/>
        </p:nvCxnSpPr>
        <p:spPr>
          <a:xfrm rot="5400000" flipH="1" flipV="1">
            <a:off x="6386546" y="657045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37CD4CD-0057-13A0-824F-0E8E91697559}"/>
              </a:ext>
            </a:extLst>
          </p:cNvPr>
          <p:cNvSpPr/>
          <p:nvPr/>
        </p:nvSpPr>
        <p:spPr>
          <a:xfrm>
            <a:off x="4763891" y="82118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D08F3F26-23EA-0C68-10C5-9776F5982F97}"/>
              </a:ext>
            </a:extLst>
          </p:cNvPr>
          <p:cNvSpPr/>
          <p:nvPr/>
        </p:nvSpPr>
        <p:spPr>
          <a:xfrm>
            <a:off x="6341899" y="510679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AA12C6C-CD9B-977C-F948-FA77AABF5399}"/>
              </a:ext>
            </a:extLst>
          </p:cNvPr>
          <p:cNvSpPr/>
          <p:nvPr/>
        </p:nvSpPr>
        <p:spPr>
          <a:xfrm>
            <a:off x="6291899" y="1469636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9F0B6C47-57E2-6C10-EC3F-EFB901822551}"/>
              </a:ext>
            </a:extLst>
          </p:cNvPr>
          <p:cNvCxnSpPr>
            <a:cxnSpLocks/>
            <a:stCxn id="168" idx="2"/>
            <a:endCxn id="166" idx="0"/>
          </p:cNvCxnSpPr>
          <p:nvPr/>
        </p:nvCxnSpPr>
        <p:spPr>
          <a:xfrm>
            <a:off x="6798509" y="1419664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2E7DE87-8576-92FC-6445-418C08E86082}"/>
              </a:ext>
            </a:extLst>
          </p:cNvPr>
          <p:cNvSpPr/>
          <p:nvPr/>
        </p:nvSpPr>
        <p:spPr>
          <a:xfrm>
            <a:off x="6291899" y="1028142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3D0EE715-35D0-874E-D9D3-516D904327DE}"/>
              </a:ext>
            </a:extLst>
          </p:cNvPr>
          <p:cNvCxnSpPr>
            <a:cxnSpLocks/>
            <a:endCxn id="168" idx="0"/>
          </p:cNvCxnSpPr>
          <p:nvPr/>
        </p:nvCxnSpPr>
        <p:spPr>
          <a:xfrm flipH="1">
            <a:off x="6798509" y="810169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BF50099-D5DC-D823-CA62-49D63EBF98CA}"/>
              </a:ext>
            </a:extLst>
          </p:cNvPr>
          <p:cNvSpPr/>
          <p:nvPr/>
        </p:nvSpPr>
        <p:spPr>
          <a:xfrm>
            <a:off x="5069973" y="1028138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96FF561-F560-8EB5-DC55-5BABAE2A05A2}"/>
              </a:ext>
            </a:extLst>
          </p:cNvPr>
          <p:cNvSpPr/>
          <p:nvPr/>
        </p:nvSpPr>
        <p:spPr>
          <a:xfrm>
            <a:off x="7449615" y="182755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70D1466-73F3-0E2C-4209-C19A51BD0406}"/>
              </a:ext>
            </a:extLst>
          </p:cNvPr>
          <p:cNvSpPr/>
          <p:nvPr/>
        </p:nvSpPr>
        <p:spPr>
          <a:xfrm>
            <a:off x="5249158" y="1508038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173" name="Connecteur : en angle 172">
            <a:extLst>
              <a:ext uri="{FF2B5EF4-FFF2-40B4-BE49-F238E27FC236}">
                <a16:creationId xmlns:a16="http://schemas.microsoft.com/office/drawing/2014/main" id="{CDC666E6-4EC5-E24E-D592-A195A83AAFD6}"/>
              </a:ext>
            </a:extLst>
          </p:cNvPr>
          <p:cNvCxnSpPr>
            <a:cxnSpLocks/>
            <a:endCxn id="170" idx="0"/>
          </p:cNvCxnSpPr>
          <p:nvPr/>
        </p:nvCxnSpPr>
        <p:spPr>
          <a:xfrm rot="5400000">
            <a:off x="6132184" y="348017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CDC3525D-1B5E-BCB4-74F1-019A8AB5B43E}"/>
              </a:ext>
            </a:extLst>
          </p:cNvPr>
          <p:cNvCxnSpPr>
            <a:cxnSpLocks/>
            <a:stCxn id="166" idx="2"/>
            <a:endCxn id="175" idx="0"/>
          </p:cNvCxnSpPr>
          <p:nvPr/>
        </p:nvCxnSpPr>
        <p:spPr>
          <a:xfrm>
            <a:off x="6798509" y="1861158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8ABA3BF-5539-7FBE-9C43-BC7C53680EAC}"/>
              </a:ext>
            </a:extLst>
          </p:cNvPr>
          <p:cNvSpPr/>
          <p:nvPr/>
        </p:nvSpPr>
        <p:spPr>
          <a:xfrm>
            <a:off x="6323748" y="1911130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7C8CD6B-FBD4-94D8-51B3-1D0E21C69A86}"/>
              </a:ext>
            </a:extLst>
          </p:cNvPr>
          <p:cNvSpPr/>
          <p:nvPr/>
        </p:nvSpPr>
        <p:spPr>
          <a:xfrm>
            <a:off x="7442723" y="628184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2F178A7A-872E-15B1-407D-2169D3C7AE3A}"/>
              </a:ext>
            </a:extLst>
          </p:cNvPr>
          <p:cNvCxnSpPr>
            <a:cxnSpLocks/>
            <a:stCxn id="171" idx="2"/>
            <a:endCxn id="176" idx="0"/>
          </p:cNvCxnSpPr>
          <p:nvPr/>
        </p:nvCxnSpPr>
        <p:spPr>
          <a:xfrm flipH="1">
            <a:off x="8031298" y="593682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B094C7B-8AEB-015B-51FF-1C02BB5BBE18}"/>
              </a:ext>
            </a:extLst>
          </p:cNvPr>
          <p:cNvSpPr/>
          <p:nvPr/>
        </p:nvSpPr>
        <p:spPr>
          <a:xfrm>
            <a:off x="7433150" y="1091816"/>
            <a:ext cx="1186723" cy="3946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AA743A0A-81F4-3876-D644-270457C0FCCE}"/>
              </a:ext>
            </a:extLst>
          </p:cNvPr>
          <p:cNvCxnSpPr>
            <a:cxnSpLocks/>
            <a:stCxn id="176" idx="2"/>
            <a:endCxn id="178" idx="0"/>
          </p:cNvCxnSpPr>
          <p:nvPr/>
        </p:nvCxnSpPr>
        <p:spPr>
          <a:xfrm flipH="1">
            <a:off x="8026512" y="1039111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9C95D25-FFC4-33EB-5141-1092DED1BD8A}"/>
              </a:ext>
            </a:extLst>
          </p:cNvPr>
          <p:cNvSpPr/>
          <p:nvPr/>
        </p:nvSpPr>
        <p:spPr>
          <a:xfrm>
            <a:off x="7441579" y="1530873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557C879D-F463-8F9C-A007-22BC0147EA7F}"/>
              </a:ext>
            </a:extLst>
          </p:cNvPr>
          <p:cNvCxnSpPr>
            <a:cxnSpLocks/>
            <a:stCxn id="178" idx="2"/>
            <a:endCxn id="180" idx="0"/>
          </p:cNvCxnSpPr>
          <p:nvPr/>
        </p:nvCxnSpPr>
        <p:spPr>
          <a:xfrm>
            <a:off x="8026512" y="1486453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E4DCAE2-57AA-ECEB-CE55-4652EB32ED20}"/>
              </a:ext>
            </a:extLst>
          </p:cNvPr>
          <p:cNvSpPr/>
          <p:nvPr/>
        </p:nvSpPr>
        <p:spPr>
          <a:xfrm>
            <a:off x="7441579" y="1969226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BC5E3A3C-A9ED-D259-BA70-AC5038729552}"/>
              </a:ext>
            </a:extLst>
          </p:cNvPr>
          <p:cNvCxnSpPr>
            <a:cxnSpLocks/>
            <a:stCxn id="180" idx="2"/>
            <a:endCxn id="182" idx="0"/>
          </p:cNvCxnSpPr>
          <p:nvPr/>
        </p:nvCxnSpPr>
        <p:spPr>
          <a:xfrm>
            <a:off x="8034941" y="1925510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 : en angle 183">
            <a:extLst>
              <a:ext uri="{FF2B5EF4-FFF2-40B4-BE49-F238E27FC236}">
                <a16:creationId xmlns:a16="http://schemas.microsoft.com/office/drawing/2014/main" id="{86245642-3684-3709-E2DC-02E71FD85E0F}"/>
              </a:ext>
            </a:extLst>
          </p:cNvPr>
          <p:cNvCxnSpPr>
            <a:cxnSpLocks/>
            <a:stCxn id="175" idx="2"/>
            <a:endCxn id="171" idx="0"/>
          </p:cNvCxnSpPr>
          <p:nvPr/>
        </p:nvCxnSpPr>
        <p:spPr>
          <a:xfrm rot="5400000" flipH="1" flipV="1">
            <a:off x="6366991" y="638014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1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38A85-BD0B-464D-4BF1-46D8B787A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8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B1D53DFF-4ADA-6989-AFB7-97CE10FF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9" name="Ellipse 4138">
            <a:extLst>
              <a:ext uri="{FF2B5EF4-FFF2-40B4-BE49-F238E27FC236}">
                <a16:creationId xmlns:a16="http://schemas.microsoft.com/office/drawing/2014/main" id="{0C74A454-B4EB-300C-D072-D7F4E9514E21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0" name="Ellipse 4139">
            <a:extLst>
              <a:ext uri="{FF2B5EF4-FFF2-40B4-BE49-F238E27FC236}">
                <a16:creationId xmlns:a16="http://schemas.microsoft.com/office/drawing/2014/main" id="{6E4F034E-2527-7E72-A0CD-45F642DA5FA6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1" name="Ellipse 4140">
            <a:extLst>
              <a:ext uri="{FF2B5EF4-FFF2-40B4-BE49-F238E27FC236}">
                <a16:creationId xmlns:a16="http://schemas.microsoft.com/office/drawing/2014/main" id="{2E03EC83-4E24-0A18-143F-9382918E5475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2" name="Ellipse 4141">
            <a:extLst>
              <a:ext uri="{FF2B5EF4-FFF2-40B4-BE49-F238E27FC236}">
                <a16:creationId xmlns:a16="http://schemas.microsoft.com/office/drawing/2014/main" id="{B31BE6AA-F716-0536-718B-6706D93C8489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43" name="Ellipse 4142">
            <a:extLst>
              <a:ext uri="{FF2B5EF4-FFF2-40B4-BE49-F238E27FC236}">
                <a16:creationId xmlns:a16="http://schemas.microsoft.com/office/drawing/2014/main" id="{0EED7046-DED4-5203-8F22-462A70047F7F}"/>
              </a:ext>
            </a:extLst>
          </p:cNvPr>
          <p:cNvSpPr/>
          <p:nvPr/>
        </p:nvSpPr>
        <p:spPr>
          <a:xfrm rot="18615961">
            <a:off x="8220046" y="2339224"/>
            <a:ext cx="743078" cy="14507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4" name="Ellipse 4143">
            <a:extLst>
              <a:ext uri="{FF2B5EF4-FFF2-40B4-BE49-F238E27FC236}">
                <a16:creationId xmlns:a16="http://schemas.microsoft.com/office/drawing/2014/main" id="{356E011A-DE24-9804-09E6-86DE61C81A6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45" name="Ellipse 4144">
            <a:extLst>
              <a:ext uri="{FF2B5EF4-FFF2-40B4-BE49-F238E27FC236}">
                <a16:creationId xmlns:a16="http://schemas.microsoft.com/office/drawing/2014/main" id="{793126F2-33C5-204B-8DAF-5412E04C30E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6" name="Ellipse 4145">
            <a:extLst>
              <a:ext uri="{FF2B5EF4-FFF2-40B4-BE49-F238E27FC236}">
                <a16:creationId xmlns:a16="http://schemas.microsoft.com/office/drawing/2014/main" id="{7E038993-ED6C-0FF1-6A6A-2CBA9DDD433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47" name="Connecteur droit 4146">
            <a:extLst>
              <a:ext uri="{FF2B5EF4-FFF2-40B4-BE49-F238E27FC236}">
                <a16:creationId xmlns:a16="http://schemas.microsoft.com/office/drawing/2014/main" id="{13A2BF56-C25A-22F5-4412-F64CF3648E9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8" name="Connecteur droit 4147">
            <a:extLst>
              <a:ext uri="{FF2B5EF4-FFF2-40B4-BE49-F238E27FC236}">
                <a16:creationId xmlns:a16="http://schemas.microsoft.com/office/drawing/2014/main" id="{2550291E-ED7D-80CD-0A85-B22111EFC31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9" name="Connecteur droit 4148">
            <a:extLst>
              <a:ext uri="{FF2B5EF4-FFF2-40B4-BE49-F238E27FC236}">
                <a16:creationId xmlns:a16="http://schemas.microsoft.com/office/drawing/2014/main" id="{245E6048-02E5-87BE-81A9-BE548B25A95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0" name="Ellipse 4149">
            <a:extLst>
              <a:ext uri="{FF2B5EF4-FFF2-40B4-BE49-F238E27FC236}">
                <a16:creationId xmlns:a16="http://schemas.microsoft.com/office/drawing/2014/main" id="{5EE7C249-526E-AD92-F977-9E5A70A91B2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51" name="Ellipse 4150">
            <a:extLst>
              <a:ext uri="{FF2B5EF4-FFF2-40B4-BE49-F238E27FC236}">
                <a16:creationId xmlns:a16="http://schemas.microsoft.com/office/drawing/2014/main" id="{E0644F1F-287D-8D10-CB15-4ACA7FAA4D4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52" name="Ellipse 4151">
            <a:extLst>
              <a:ext uri="{FF2B5EF4-FFF2-40B4-BE49-F238E27FC236}">
                <a16:creationId xmlns:a16="http://schemas.microsoft.com/office/drawing/2014/main" id="{EAF5C9EB-0349-34A4-2BF4-2456F80A9EE4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53" name="Ellipse 4152">
            <a:extLst>
              <a:ext uri="{FF2B5EF4-FFF2-40B4-BE49-F238E27FC236}">
                <a16:creationId xmlns:a16="http://schemas.microsoft.com/office/drawing/2014/main" id="{B779DE27-2289-AE1D-232E-9447D710EE6A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54" name="Ellipse 4153">
            <a:extLst>
              <a:ext uri="{FF2B5EF4-FFF2-40B4-BE49-F238E27FC236}">
                <a16:creationId xmlns:a16="http://schemas.microsoft.com/office/drawing/2014/main" id="{2A88371E-E132-F550-A20E-58D77682A55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155" name="Connecteur droit 4154">
            <a:extLst>
              <a:ext uri="{FF2B5EF4-FFF2-40B4-BE49-F238E27FC236}">
                <a16:creationId xmlns:a16="http://schemas.microsoft.com/office/drawing/2014/main" id="{851B61C1-650F-E377-EA74-24B63477F94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6" name="Ellipse 4155">
            <a:extLst>
              <a:ext uri="{FF2B5EF4-FFF2-40B4-BE49-F238E27FC236}">
                <a16:creationId xmlns:a16="http://schemas.microsoft.com/office/drawing/2014/main" id="{9F882E4D-764A-F36F-F52B-17EE99DD03D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157" name="Connecteur droit avec flèche 4156">
            <a:extLst>
              <a:ext uri="{FF2B5EF4-FFF2-40B4-BE49-F238E27FC236}">
                <a16:creationId xmlns:a16="http://schemas.microsoft.com/office/drawing/2014/main" id="{4CE5B511-E620-3593-8C35-51D9E2F27415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8" name="Ellipse 4157">
            <a:extLst>
              <a:ext uri="{FF2B5EF4-FFF2-40B4-BE49-F238E27FC236}">
                <a16:creationId xmlns:a16="http://schemas.microsoft.com/office/drawing/2014/main" id="{5179E93B-8E3B-1D4D-CA61-8DFAA341F726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159" name="Ellipse 4158">
            <a:extLst>
              <a:ext uri="{FF2B5EF4-FFF2-40B4-BE49-F238E27FC236}">
                <a16:creationId xmlns:a16="http://schemas.microsoft.com/office/drawing/2014/main" id="{5CC797C5-355F-3394-1FF5-556B98BFFCA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E1B36F1C-9549-97DB-57C6-669A9C7D97A3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47267DC-FA71-CDE0-06BB-84A698B9642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5B149C7-2E06-4FE2-193E-77C6FD48C88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872F827C-97C6-FCE2-428B-3C592E7943BC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AEE1F4D-63A8-20E9-748C-FE0C654653C5}"/>
              </a:ext>
            </a:extLst>
          </p:cNvPr>
          <p:cNvSpPr/>
          <p:nvPr/>
        </p:nvSpPr>
        <p:spPr>
          <a:xfrm>
            <a:off x="10138056" y="1656996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4CE2A20B-9DC3-2D4C-30B6-EBC1B6478C7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5B621268-549E-D308-8506-A169F0B3F7A5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26FB91A5-6ED7-89E2-6802-CCE970CC810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1ACE7EAF-1BD1-E1E9-58B1-3B79D919D99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F1E50235-1306-7750-FF3C-43AE7F80829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A9866CC-01E6-9743-80DE-9CD919ECE973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2EF2AAB-2B07-CF96-AC50-250D6D4E604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9F382D3-A0B2-40CB-6F47-0804B441D86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EA9EC3A-D39F-738B-7A3D-5FEB74B14DEF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5335D27-92EE-352E-F60B-73A1A323DCA1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2C46B647-99F4-1E28-325D-433116899CF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BC485F81-B474-E3DC-83B2-EB184082DF4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35686CAE-671C-1EB0-72D0-D5B310184D7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3DF996B6-8AD1-D10D-1C55-8B98F194AF14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Ellipse 154">
            <a:extLst>
              <a:ext uri="{FF2B5EF4-FFF2-40B4-BE49-F238E27FC236}">
                <a16:creationId xmlns:a16="http://schemas.microsoft.com/office/drawing/2014/main" id="{7A20B0F1-3A7A-E318-E007-96F5C12D31D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FEC2E192-3190-D1E4-6D0E-A62937C233E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CC898671-025F-F79C-28BB-71031C7DED74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E1493E6E-6208-CD64-F28B-3B4191B4A564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389FFA59-C349-D93D-8380-10ACD1601E4C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CF64080-FDAF-2D4D-EB65-C2619C69658A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B27CC59D-A6A5-2583-3176-7058FF8C9BF5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496B2EC0-A34F-E34D-5975-9B3B3A93488A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D329F0A6-FAAC-DD0D-19F3-4388B38252E6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46BF807D-2B55-9BFE-0E48-8AC4324131C6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3087159B-B915-2276-2F7C-E51BB8D981A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9D1773D6-B2BB-2B04-010A-CEEC5413A40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1F18E727-EFD9-6995-DD1B-AC6947586E13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043984CA-598B-984E-8546-7D1D4629CDC9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8691F187-9924-2036-FF2C-4C5AC1811500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1DCC8C9-A986-4F10-5D7F-5737D1D44BAB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723D957-B2BF-722A-7412-BCEAA2BDDDA6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A94688B-0AEE-2FB4-A145-127DBF1EC9A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9121CDA-B61D-F45D-2948-D589A18F95F3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B387AE0-1D50-2FAA-97AE-4B4DEE8E3C23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D4D765F-80AF-2BFD-F2DE-A3C6EC9BA76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0C35058-9D89-D811-273E-55854951C57F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635F38A7-F9F6-FC45-33A1-CD4CF6C3B469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BAA4F5FC-2413-4F11-9CBE-AB8F5E31955C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5BBF3A3A-B40B-ACA5-96E0-C8F58A447C6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301D5738-9532-AA87-699F-56703C47B93F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2A0F08CE-B3F2-9C99-085D-6FC9E277854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71F7ADA5-2157-8617-D2E1-534596142EC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2458DCA-7599-4CE7-9489-2F4EA1DA2759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15CD87AB-2897-C037-AC4E-027E045B29C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D05A2EA1-A129-817C-F16F-B471518D8C4F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6B096CA2-674F-3854-43DA-D72A00FEA198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D41FFE14-3013-77A6-933B-E9055391395A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85C0097-F0E7-28E8-B23C-B8BAE7313674}"/>
              </a:ext>
            </a:extLst>
          </p:cNvPr>
          <p:cNvSpPr/>
          <p:nvPr/>
        </p:nvSpPr>
        <p:spPr>
          <a:xfrm rot="17272040">
            <a:off x="9626504" y="2681592"/>
            <a:ext cx="603146" cy="380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B96286D4-18F4-9D51-197F-C3844A197DB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87E80BE3-B3D8-025B-1850-22656E5A081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C611C316-A6AB-AE94-EAF3-FC19CECFD31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160" name="Ellipse 4159">
            <a:extLst>
              <a:ext uri="{FF2B5EF4-FFF2-40B4-BE49-F238E27FC236}">
                <a16:creationId xmlns:a16="http://schemas.microsoft.com/office/drawing/2014/main" id="{D53092F0-E625-B576-A8B6-81CC63B14FBF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61" name="Ellipse 4160">
            <a:extLst>
              <a:ext uri="{FF2B5EF4-FFF2-40B4-BE49-F238E27FC236}">
                <a16:creationId xmlns:a16="http://schemas.microsoft.com/office/drawing/2014/main" id="{8DC388B9-B577-A0C3-CCC5-50AC7266C5B2}"/>
              </a:ext>
            </a:extLst>
          </p:cNvPr>
          <p:cNvSpPr/>
          <p:nvPr/>
        </p:nvSpPr>
        <p:spPr>
          <a:xfrm rot="5400000">
            <a:off x="9698589" y="2320851"/>
            <a:ext cx="1698901" cy="29707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2" name="Ellipse 4161">
            <a:extLst>
              <a:ext uri="{FF2B5EF4-FFF2-40B4-BE49-F238E27FC236}">
                <a16:creationId xmlns:a16="http://schemas.microsoft.com/office/drawing/2014/main" id="{12AEAFE6-45A5-F60B-FA71-95A9311E9928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63" name="Rectangle 4162">
            <a:extLst>
              <a:ext uri="{FF2B5EF4-FFF2-40B4-BE49-F238E27FC236}">
                <a16:creationId xmlns:a16="http://schemas.microsoft.com/office/drawing/2014/main" id="{AA79DCBE-AD3C-A463-A1DE-2A2E3D2CF20F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4164" name="Ellipse 4163">
            <a:extLst>
              <a:ext uri="{FF2B5EF4-FFF2-40B4-BE49-F238E27FC236}">
                <a16:creationId xmlns:a16="http://schemas.microsoft.com/office/drawing/2014/main" id="{96D05FC9-907C-6088-8E61-3111CFF02AF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165" name="Rectangle 4164">
            <a:extLst>
              <a:ext uri="{FF2B5EF4-FFF2-40B4-BE49-F238E27FC236}">
                <a16:creationId xmlns:a16="http://schemas.microsoft.com/office/drawing/2014/main" id="{CB5C6E56-2DF8-8574-24B4-64284068849F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4166" name="Ellipse 4165">
            <a:extLst>
              <a:ext uri="{FF2B5EF4-FFF2-40B4-BE49-F238E27FC236}">
                <a16:creationId xmlns:a16="http://schemas.microsoft.com/office/drawing/2014/main" id="{9659E7ED-B97B-BC19-1952-961ACC467BBF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67" name="Rectangle 4166">
            <a:extLst>
              <a:ext uri="{FF2B5EF4-FFF2-40B4-BE49-F238E27FC236}">
                <a16:creationId xmlns:a16="http://schemas.microsoft.com/office/drawing/2014/main" id="{9E749C55-08C4-887C-6D89-957923532BAF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4168" name="Ellipse 4167">
            <a:extLst>
              <a:ext uri="{FF2B5EF4-FFF2-40B4-BE49-F238E27FC236}">
                <a16:creationId xmlns:a16="http://schemas.microsoft.com/office/drawing/2014/main" id="{2D6D14AC-A919-A60A-9EA1-9740C0890603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69" name="Rectangle 4168">
            <a:extLst>
              <a:ext uri="{FF2B5EF4-FFF2-40B4-BE49-F238E27FC236}">
                <a16:creationId xmlns:a16="http://schemas.microsoft.com/office/drawing/2014/main" id="{4E5CAA62-28DF-8F5C-F975-72D38E937BE6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4170" name="Ellipse 4169">
            <a:extLst>
              <a:ext uri="{FF2B5EF4-FFF2-40B4-BE49-F238E27FC236}">
                <a16:creationId xmlns:a16="http://schemas.microsoft.com/office/drawing/2014/main" id="{AF1B0440-869A-FC26-B2B9-75AAB963E7D3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71" name="Rectangle 4170">
            <a:extLst>
              <a:ext uri="{FF2B5EF4-FFF2-40B4-BE49-F238E27FC236}">
                <a16:creationId xmlns:a16="http://schemas.microsoft.com/office/drawing/2014/main" id="{67D69E06-F3FC-B8CE-5C44-C5022BFBE15C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4172" name="Ellipse 4171">
            <a:extLst>
              <a:ext uri="{FF2B5EF4-FFF2-40B4-BE49-F238E27FC236}">
                <a16:creationId xmlns:a16="http://schemas.microsoft.com/office/drawing/2014/main" id="{B15CDE97-2926-E4FC-C22B-FA38E79A08D1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73" name="Rectangle 4172">
            <a:extLst>
              <a:ext uri="{FF2B5EF4-FFF2-40B4-BE49-F238E27FC236}">
                <a16:creationId xmlns:a16="http://schemas.microsoft.com/office/drawing/2014/main" id="{08E6C1BB-1277-A350-7BDB-EF7380E832E4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4174" name="Rectangle 1">
            <a:extLst>
              <a:ext uri="{FF2B5EF4-FFF2-40B4-BE49-F238E27FC236}">
                <a16:creationId xmlns:a16="http://schemas.microsoft.com/office/drawing/2014/main" id="{5DBF46DF-51EC-4A3E-CA0A-1FA9E3FB96B7}"/>
              </a:ext>
            </a:extLst>
          </p:cNvPr>
          <p:cNvSpPr/>
          <p:nvPr/>
        </p:nvSpPr>
        <p:spPr>
          <a:xfrm>
            <a:off x="5173583" y="103980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1900-1907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4175" name="Ellipse 4174">
            <a:extLst>
              <a:ext uri="{FF2B5EF4-FFF2-40B4-BE49-F238E27FC236}">
                <a16:creationId xmlns:a16="http://schemas.microsoft.com/office/drawing/2014/main" id="{60180817-CADF-E66B-C29B-4CD4EC9103B0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6" name="Ellipse 4175">
            <a:extLst>
              <a:ext uri="{FF2B5EF4-FFF2-40B4-BE49-F238E27FC236}">
                <a16:creationId xmlns:a16="http://schemas.microsoft.com/office/drawing/2014/main" id="{3FC5A1A8-C611-6CF4-FD41-B40F2F1403C5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7" name="Ellipse 4176">
            <a:extLst>
              <a:ext uri="{FF2B5EF4-FFF2-40B4-BE49-F238E27FC236}">
                <a16:creationId xmlns:a16="http://schemas.microsoft.com/office/drawing/2014/main" id="{8EE7C60F-2985-D59D-6155-9E2B1AB1EB56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8" name="Rectangle 4177">
            <a:extLst>
              <a:ext uri="{FF2B5EF4-FFF2-40B4-BE49-F238E27FC236}">
                <a16:creationId xmlns:a16="http://schemas.microsoft.com/office/drawing/2014/main" id="{845EC12E-7383-2961-C9F8-0C38561144B2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179" name="Ellipse 4178">
            <a:extLst>
              <a:ext uri="{FF2B5EF4-FFF2-40B4-BE49-F238E27FC236}">
                <a16:creationId xmlns:a16="http://schemas.microsoft.com/office/drawing/2014/main" id="{8660BD15-AB12-8E16-F564-825AB329A3A3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80" name="Rectangle 4179">
            <a:extLst>
              <a:ext uri="{FF2B5EF4-FFF2-40B4-BE49-F238E27FC236}">
                <a16:creationId xmlns:a16="http://schemas.microsoft.com/office/drawing/2014/main" id="{98AF64B9-9175-3E81-2623-3D2E2E405F22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4181" name="Rectangle 4180">
            <a:extLst>
              <a:ext uri="{FF2B5EF4-FFF2-40B4-BE49-F238E27FC236}">
                <a16:creationId xmlns:a16="http://schemas.microsoft.com/office/drawing/2014/main" id="{5F5F5F25-750F-5290-9A4E-038B92BF5351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4182" name="Ellipse 4181">
            <a:extLst>
              <a:ext uri="{FF2B5EF4-FFF2-40B4-BE49-F238E27FC236}">
                <a16:creationId xmlns:a16="http://schemas.microsoft.com/office/drawing/2014/main" id="{8F50C776-0A0E-CA0D-7FB4-F1C5A27F871D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3" name="Ellipse 4182">
            <a:extLst>
              <a:ext uri="{FF2B5EF4-FFF2-40B4-BE49-F238E27FC236}">
                <a16:creationId xmlns:a16="http://schemas.microsoft.com/office/drawing/2014/main" id="{34A47997-964E-3043-4E39-CF8641B572B6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4" name="Ellipse 4183">
            <a:extLst>
              <a:ext uri="{FF2B5EF4-FFF2-40B4-BE49-F238E27FC236}">
                <a16:creationId xmlns:a16="http://schemas.microsoft.com/office/drawing/2014/main" id="{2B94DE1F-3164-FDEB-8581-25F5E5BB5CB2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85" name="Ellipse 4184">
            <a:extLst>
              <a:ext uri="{FF2B5EF4-FFF2-40B4-BE49-F238E27FC236}">
                <a16:creationId xmlns:a16="http://schemas.microsoft.com/office/drawing/2014/main" id="{E16D81F9-4AF3-CFEC-8EF7-C874AA6C3A7C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6" name="Ellipse 4185">
            <a:extLst>
              <a:ext uri="{FF2B5EF4-FFF2-40B4-BE49-F238E27FC236}">
                <a16:creationId xmlns:a16="http://schemas.microsoft.com/office/drawing/2014/main" id="{2811FC63-F3DD-B7BD-3C5D-243E2759A6DF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7" name="Ellipse 4186">
            <a:extLst>
              <a:ext uri="{FF2B5EF4-FFF2-40B4-BE49-F238E27FC236}">
                <a16:creationId xmlns:a16="http://schemas.microsoft.com/office/drawing/2014/main" id="{8C88BE66-9600-60C0-9BDE-F313CC7534D9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88" name="Ellipse 4187">
            <a:extLst>
              <a:ext uri="{FF2B5EF4-FFF2-40B4-BE49-F238E27FC236}">
                <a16:creationId xmlns:a16="http://schemas.microsoft.com/office/drawing/2014/main" id="{F79D2893-BB48-D59A-9A2A-91B93B1A277E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9" name="Ellipse 4188">
            <a:extLst>
              <a:ext uri="{FF2B5EF4-FFF2-40B4-BE49-F238E27FC236}">
                <a16:creationId xmlns:a16="http://schemas.microsoft.com/office/drawing/2014/main" id="{FD5752F7-DB1E-3E09-C645-F9B260EB979B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190" name="Ellipse 4189">
            <a:extLst>
              <a:ext uri="{FF2B5EF4-FFF2-40B4-BE49-F238E27FC236}">
                <a16:creationId xmlns:a16="http://schemas.microsoft.com/office/drawing/2014/main" id="{6BA73E7A-18AA-1AE3-B309-2BC0BCAB5495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91" name="Ellipse 4190">
            <a:extLst>
              <a:ext uri="{FF2B5EF4-FFF2-40B4-BE49-F238E27FC236}">
                <a16:creationId xmlns:a16="http://schemas.microsoft.com/office/drawing/2014/main" id="{BB13B6CE-34D8-7A42-14F3-4F48631A4A37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92" name="Rectangle 4191">
            <a:extLst>
              <a:ext uri="{FF2B5EF4-FFF2-40B4-BE49-F238E27FC236}">
                <a16:creationId xmlns:a16="http://schemas.microsoft.com/office/drawing/2014/main" id="{1D3A2981-933D-CDED-3629-6B59F943608C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4193" name="Ellipse 4192">
            <a:extLst>
              <a:ext uri="{FF2B5EF4-FFF2-40B4-BE49-F238E27FC236}">
                <a16:creationId xmlns:a16="http://schemas.microsoft.com/office/drawing/2014/main" id="{7E64F25F-50F9-39DD-CE22-E1787665FED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94" name="Rectangle 4193">
            <a:extLst>
              <a:ext uri="{FF2B5EF4-FFF2-40B4-BE49-F238E27FC236}">
                <a16:creationId xmlns:a16="http://schemas.microsoft.com/office/drawing/2014/main" id="{25EADAEA-D772-4C9D-8DF1-D43DF424A8A7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4195" name="Rectangle 4194">
            <a:extLst>
              <a:ext uri="{FF2B5EF4-FFF2-40B4-BE49-F238E27FC236}">
                <a16:creationId xmlns:a16="http://schemas.microsoft.com/office/drawing/2014/main" id="{C20866A0-8CED-2FB2-4CF6-BFD90923D68B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4196" name="Rectangle 4195">
            <a:extLst>
              <a:ext uri="{FF2B5EF4-FFF2-40B4-BE49-F238E27FC236}">
                <a16:creationId xmlns:a16="http://schemas.microsoft.com/office/drawing/2014/main" id="{85B5C67E-A218-B7BC-02E7-A0EFEB101C18}"/>
              </a:ext>
            </a:extLst>
          </p:cNvPr>
          <p:cNvSpPr/>
          <p:nvPr/>
        </p:nvSpPr>
        <p:spPr>
          <a:xfrm>
            <a:off x="9132484" y="341205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4197" name="Ellipse 4196">
            <a:extLst>
              <a:ext uri="{FF2B5EF4-FFF2-40B4-BE49-F238E27FC236}">
                <a16:creationId xmlns:a16="http://schemas.microsoft.com/office/drawing/2014/main" id="{76361CF9-E97F-3F6C-C46C-D18FEC507FD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98" name="Ellipse 4197">
            <a:extLst>
              <a:ext uri="{FF2B5EF4-FFF2-40B4-BE49-F238E27FC236}">
                <a16:creationId xmlns:a16="http://schemas.microsoft.com/office/drawing/2014/main" id="{0089FC7D-A210-4C0A-26DB-0569C0E717E1}"/>
              </a:ext>
            </a:extLst>
          </p:cNvPr>
          <p:cNvSpPr/>
          <p:nvPr/>
        </p:nvSpPr>
        <p:spPr>
          <a:xfrm rot="14227992">
            <a:off x="9674243" y="2404911"/>
            <a:ext cx="158879" cy="375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99" name="Ellipse 4198">
            <a:extLst>
              <a:ext uri="{FF2B5EF4-FFF2-40B4-BE49-F238E27FC236}">
                <a16:creationId xmlns:a16="http://schemas.microsoft.com/office/drawing/2014/main" id="{EB7FA7D3-96AE-1587-6011-7AB6C0410E55}"/>
              </a:ext>
            </a:extLst>
          </p:cNvPr>
          <p:cNvSpPr/>
          <p:nvPr/>
        </p:nvSpPr>
        <p:spPr>
          <a:xfrm>
            <a:off x="9672872" y="253659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200" name="Rectangle 4199">
            <a:extLst>
              <a:ext uri="{FF2B5EF4-FFF2-40B4-BE49-F238E27FC236}">
                <a16:creationId xmlns:a16="http://schemas.microsoft.com/office/drawing/2014/main" id="{40A66047-E134-5448-26F6-D1BC0F5496C0}"/>
              </a:ext>
            </a:extLst>
          </p:cNvPr>
          <p:cNvSpPr/>
          <p:nvPr/>
        </p:nvSpPr>
        <p:spPr>
          <a:xfrm>
            <a:off x="9182953" y="2313037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4201" name="Ellipse 4200">
            <a:extLst>
              <a:ext uri="{FF2B5EF4-FFF2-40B4-BE49-F238E27FC236}">
                <a16:creationId xmlns:a16="http://schemas.microsoft.com/office/drawing/2014/main" id="{5DB67C1B-F24C-99F1-8535-1D34541E14BA}"/>
              </a:ext>
            </a:extLst>
          </p:cNvPr>
          <p:cNvSpPr/>
          <p:nvPr/>
        </p:nvSpPr>
        <p:spPr>
          <a:xfrm>
            <a:off x="8126985" y="26935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2" name="Ellipse 4201">
            <a:extLst>
              <a:ext uri="{FF2B5EF4-FFF2-40B4-BE49-F238E27FC236}">
                <a16:creationId xmlns:a16="http://schemas.microsoft.com/office/drawing/2014/main" id="{E83ADE45-C87A-C6C7-A172-F5B962BB02B4}"/>
              </a:ext>
            </a:extLst>
          </p:cNvPr>
          <p:cNvSpPr/>
          <p:nvPr/>
        </p:nvSpPr>
        <p:spPr>
          <a:xfrm>
            <a:off x="8697136" y="27496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3" name="Ellipse 4202">
            <a:extLst>
              <a:ext uri="{FF2B5EF4-FFF2-40B4-BE49-F238E27FC236}">
                <a16:creationId xmlns:a16="http://schemas.microsoft.com/office/drawing/2014/main" id="{D7C27D2E-D3A5-D9CB-0C52-400C03C13B59}"/>
              </a:ext>
            </a:extLst>
          </p:cNvPr>
          <p:cNvSpPr/>
          <p:nvPr/>
        </p:nvSpPr>
        <p:spPr>
          <a:xfrm>
            <a:off x="8906394" y="335856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204" name="Rectangle 4203">
            <a:extLst>
              <a:ext uri="{FF2B5EF4-FFF2-40B4-BE49-F238E27FC236}">
                <a16:creationId xmlns:a16="http://schemas.microsoft.com/office/drawing/2014/main" id="{FDB22030-7E43-97EC-EAFF-B9ACBA2231B3}"/>
              </a:ext>
            </a:extLst>
          </p:cNvPr>
          <p:cNvSpPr/>
          <p:nvPr/>
        </p:nvSpPr>
        <p:spPr>
          <a:xfrm>
            <a:off x="10000209" y="2032694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205" name="Rectangle 4204">
            <a:extLst>
              <a:ext uri="{FF2B5EF4-FFF2-40B4-BE49-F238E27FC236}">
                <a16:creationId xmlns:a16="http://schemas.microsoft.com/office/drawing/2014/main" id="{03DAAE4F-71F0-1675-60C6-79CB879738FA}"/>
              </a:ext>
            </a:extLst>
          </p:cNvPr>
          <p:cNvSpPr/>
          <p:nvPr/>
        </p:nvSpPr>
        <p:spPr>
          <a:xfrm>
            <a:off x="89685" y="79637"/>
            <a:ext cx="4776667" cy="67864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1904-1905 : En Europe, renversement des alliances : Entente cordiale franco-britannique et rapprochement russo-britannique</a:t>
            </a:r>
          </a:p>
          <a:p>
            <a:endParaRPr lang="fr-FR" sz="1500" dirty="0"/>
          </a:p>
          <a:p>
            <a:r>
              <a:rPr lang="fr-FR" sz="1500" dirty="0"/>
              <a:t>*1900 : En Perse, face à un endettement croissant</a:t>
            </a:r>
          </a:p>
          <a:p>
            <a:r>
              <a:rPr lang="fr-FR" sz="1500" dirty="0"/>
              <a:t>La main mise étrangère se fait croissante</a:t>
            </a:r>
          </a:p>
          <a:p>
            <a:r>
              <a:rPr lang="fr-FR" sz="1500" dirty="0"/>
              <a:t>*Et au niveau mondial</a:t>
            </a:r>
          </a:p>
          <a:p>
            <a:r>
              <a:rPr lang="fr-FR" sz="1500" dirty="0"/>
              <a:t>Un renversement d’alliances se met en place…</a:t>
            </a:r>
          </a:p>
          <a:p>
            <a:endParaRPr lang="fr-FR" sz="1500" dirty="0"/>
          </a:p>
          <a:p>
            <a:r>
              <a:rPr lang="fr-FR" sz="1500" dirty="0"/>
              <a:t>*1904-05 : En Extrême-Orient, guerre russo-japonaise et défaite russe ; Epuisement russe et 1</a:t>
            </a:r>
            <a:r>
              <a:rPr lang="fr-FR" sz="1500" baseline="30000" dirty="0"/>
              <a:t>ère</a:t>
            </a:r>
            <a:r>
              <a:rPr lang="fr-FR" sz="1500" dirty="0"/>
              <a:t> révolution</a:t>
            </a:r>
          </a:p>
          <a:p>
            <a:endParaRPr lang="fr-FR" sz="1500" dirty="0"/>
          </a:p>
          <a:p>
            <a:r>
              <a:rPr lang="fr-FR" sz="1500" dirty="0"/>
              <a:t>*Pour les opinions françaises et britanniques</a:t>
            </a:r>
          </a:p>
          <a:p>
            <a:r>
              <a:rPr lang="fr-FR" sz="1500" dirty="0"/>
              <a:t>Le </a:t>
            </a:r>
            <a:r>
              <a:rPr lang="fr-FR" sz="1500" i="1" dirty="0"/>
              <a:t>péril jaune</a:t>
            </a:r>
            <a:r>
              <a:rPr lang="fr-FR" sz="1500" dirty="0"/>
              <a:t> chinois de 1900, est devenu japonais</a:t>
            </a:r>
          </a:p>
          <a:p>
            <a:r>
              <a:rPr lang="fr-FR" sz="1500" dirty="0"/>
              <a:t>*Le Parisien, 3 avril 1904 : </a:t>
            </a:r>
            <a:r>
              <a:rPr lang="fr-FR" sz="1500" i="1" dirty="0"/>
              <a:t>La Russie représente pour nous Non seulement la race blanche en lutte avec la race jaune Mais l’âme même de la civilisation combattant l’esprit de barbarie</a:t>
            </a:r>
            <a:r>
              <a:rPr lang="fr-FR" sz="1500" dirty="0"/>
              <a:t> ; NB : 1892 : Alliance franco-russe</a:t>
            </a:r>
            <a:endParaRPr lang="fr-FR" sz="1500" i="1" dirty="0"/>
          </a:p>
          <a:p>
            <a:endParaRPr lang="fr-FR" sz="1500" dirty="0"/>
          </a:p>
          <a:p>
            <a:r>
              <a:rPr lang="fr-FR" sz="1500" dirty="0"/>
              <a:t>*Avril 1904 : L’entente cordiale franco-britannique</a:t>
            </a:r>
          </a:p>
          <a:p>
            <a:r>
              <a:rPr lang="fr-FR" sz="1500" dirty="0"/>
              <a:t>Avec un ennemi commun : l’Allemagne de Guillaume II</a:t>
            </a:r>
          </a:p>
          <a:p>
            <a:r>
              <a:rPr lang="fr-FR" sz="1500" dirty="0"/>
              <a:t>Et la volonté d ’empêcher un rapprochement de la Russie avec l’Allemagne ; </a:t>
            </a:r>
            <a:r>
              <a:rPr lang="fr-FR" sz="1500" u="sng" dirty="0"/>
              <a:t>Tout cela va rapidement faciliter</a:t>
            </a:r>
            <a:r>
              <a:rPr lang="fr-FR" sz="1500" dirty="0"/>
              <a:t>…</a:t>
            </a:r>
          </a:p>
          <a:p>
            <a:endParaRPr lang="fr-FR" sz="1500" dirty="0"/>
          </a:p>
          <a:p>
            <a:r>
              <a:rPr lang="fr-FR" sz="1500" dirty="0"/>
              <a:t>*Déc. 1905 : Un rapprochement russo-britannique</a:t>
            </a:r>
          </a:p>
          <a:p>
            <a:r>
              <a:rPr lang="fr-FR" sz="1500" dirty="0"/>
              <a:t>NB : Gouvernement libéral GB ; Et par conséquent en Asie la fin du Grand Jeu ; Pour le Russe, Michel </a:t>
            </a:r>
            <a:r>
              <a:rPr lang="fr-FR" sz="1500" dirty="0" err="1"/>
              <a:t>Notovitch</a:t>
            </a:r>
            <a:endParaRPr lang="fr-FR" sz="1500" dirty="0"/>
          </a:p>
          <a:p>
            <a:endParaRPr lang="fr-FR" sz="1500" i="1" dirty="0"/>
          </a:p>
          <a:p>
            <a:r>
              <a:rPr lang="fr-FR" sz="1500" i="1" dirty="0"/>
              <a:t>Mettre fin à la lutte absurde entre la baleine et l’éléphant…</a:t>
            </a:r>
          </a:p>
        </p:txBody>
      </p:sp>
    </p:spTree>
    <p:extLst>
      <p:ext uri="{BB962C8B-B14F-4D97-AF65-F5344CB8AC3E}">
        <p14:creationId xmlns:p14="http://schemas.microsoft.com/office/powerpoint/2010/main" val="83066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F9623-3A9C-9559-AB08-9D3866DD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29494-B0C3-E3AE-5F02-8187208E3F1B}"/>
              </a:ext>
            </a:extLst>
          </p:cNvPr>
          <p:cNvSpPr/>
          <p:nvPr/>
        </p:nvSpPr>
        <p:spPr>
          <a:xfrm>
            <a:off x="89686" y="110608"/>
            <a:ext cx="6412714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1907 : (P) En Perse, convention russo-britannique et partage de la Perse indépendante en deux zones d’influence</a:t>
            </a:r>
          </a:p>
          <a:p>
            <a:endParaRPr lang="fr-FR" sz="1600" dirty="0"/>
          </a:p>
          <a:p>
            <a:r>
              <a:rPr lang="fr-FR" sz="1600" dirty="0"/>
              <a:t>*Août 1907 : A Saint-Pétersbourg</a:t>
            </a:r>
          </a:p>
          <a:p>
            <a:r>
              <a:rPr lang="fr-FR" sz="1600" dirty="0"/>
              <a:t>Une convention est signée entre Russes et Britanniques ; Trois points…</a:t>
            </a:r>
          </a:p>
          <a:p>
            <a:endParaRPr lang="fr-FR" sz="1600" dirty="0"/>
          </a:p>
          <a:p>
            <a:r>
              <a:rPr lang="fr-FR" sz="1600" dirty="0"/>
              <a:t>a) Reconnaissance des frontières afghanes ; Du protectorat britannique de 1879 ; En échange, aucune hostilité afghane envers le Turkestan russe</a:t>
            </a:r>
          </a:p>
          <a:p>
            <a:endParaRPr lang="fr-FR" sz="1600" dirty="0"/>
          </a:p>
          <a:p>
            <a:r>
              <a:rPr lang="fr-FR" sz="1600" dirty="0"/>
              <a:t>b) Pas d’ingérence au Tibet chinois ; NB : 1905 : Echec de l’expédition GB</a:t>
            </a:r>
          </a:p>
          <a:p>
            <a:r>
              <a:rPr lang="fr-FR" sz="1600" dirty="0"/>
              <a:t>Malgré une certaine influence britannique croissante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En Perse, délimitation de deux zones d’influence…</a:t>
            </a:r>
          </a:p>
          <a:p>
            <a:r>
              <a:rPr lang="fr-FR" sz="1600" dirty="0"/>
              <a:t>Russe au nord ; Britannique au sud-est ; Neutre entre les deux</a:t>
            </a:r>
          </a:p>
          <a:p>
            <a:r>
              <a:rPr lang="fr-FR" sz="1600" dirty="0"/>
              <a:t>NB : Pour la GB, protection de l’Inde et accès au Golfe persique</a:t>
            </a:r>
          </a:p>
          <a:p>
            <a:endParaRPr lang="fr-FR" sz="1600" dirty="0"/>
          </a:p>
          <a:p>
            <a:r>
              <a:rPr lang="fr-FR" sz="1600" dirty="0"/>
              <a:t>*Le Grand Jeu a tracé les frontières de l’Afghanistan et de la Perse</a:t>
            </a:r>
          </a:p>
          <a:p>
            <a:r>
              <a:rPr lang="fr-FR" sz="1600" dirty="0"/>
              <a:t>Mais dans le même temps…</a:t>
            </a:r>
          </a:p>
          <a:p>
            <a:endParaRPr lang="fr-FR" sz="1600" dirty="0"/>
          </a:p>
          <a:p>
            <a:r>
              <a:rPr lang="fr-FR" sz="1600" dirty="0"/>
              <a:t>*1905-06 : Instabilité en Perse : La </a:t>
            </a:r>
            <a:r>
              <a:rPr lang="fr-FR" sz="1600" i="1" dirty="0"/>
              <a:t>Révolution constitutionnaliste</a:t>
            </a:r>
            <a:r>
              <a:rPr lang="fr-FR" sz="16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*1908 : Dans le sud du pays</a:t>
            </a:r>
          </a:p>
          <a:p>
            <a:r>
              <a:rPr lang="fr-FR" sz="1600" dirty="0"/>
              <a:t>Le pétrole </a:t>
            </a:r>
            <a:r>
              <a:rPr lang="fr-FR" sz="1600" i="1" dirty="0"/>
              <a:t>britannique</a:t>
            </a:r>
            <a:r>
              <a:rPr lang="fr-FR" sz="1600" dirty="0"/>
              <a:t> jaillit à </a:t>
            </a:r>
            <a:r>
              <a:rPr lang="fr-FR" sz="1600" dirty="0" err="1"/>
              <a:t>Masjed-Soleyman</a:t>
            </a:r>
            <a:r>
              <a:rPr lang="fr-FR" sz="16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*1907 : En Perse, une situation qui reste instable ; En revanche…</a:t>
            </a:r>
          </a:p>
          <a:p>
            <a:r>
              <a:rPr lang="fr-FR" sz="1600" dirty="0"/>
              <a:t>La convention entre Russes et Britanniques met fin à leur conflit asiatique…</a:t>
            </a:r>
          </a:p>
        </p:txBody>
      </p:sp>
      <p:pic>
        <p:nvPicPr>
          <p:cNvPr id="138" name="Image 137" descr="Une image contenant texte, carte, atlas, Police&#10;&#10;Le contenu généré par l’IA peut être incorrect.">
            <a:extLst>
              <a:ext uri="{FF2B5EF4-FFF2-40B4-BE49-F238E27FC236}">
                <a16:creationId xmlns:a16="http://schemas.microsoft.com/office/drawing/2014/main" id="{7111DD64-4D77-342A-1A3A-53BB5F324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03195"/>
            <a:ext cx="5515292" cy="66516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9" name="Ellipse 138">
            <a:extLst>
              <a:ext uri="{FF2B5EF4-FFF2-40B4-BE49-F238E27FC236}">
                <a16:creationId xmlns:a16="http://schemas.microsoft.com/office/drawing/2014/main" id="{E45BB498-4AF4-848A-5C4B-1EAC6F0E2981}"/>
              </a:ext>
            </a:extLst>
          </p:cNvPr>
          <p:cNvSpPr/>
          <p:nvPr/>
        </p:nvSpPr>
        <p:spPr>
          <a:xfrm>
            <a:off x="11190321" y="274209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586DC4E4-83D9-CCBB-4589-E8D8E14D12FC}"/>
              </a:ext>
            </a:extLst>
          </p:cNvPr>
          <p:cNvSpPr/>
          <p:nvPr/>
        </p:nvSpPr>
        <p:spPr>
          <a:xfrm>
            <a:off x="9574881" y="1397437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3BCE36E-962F-EFFF-4F09-278E2AE89942}"/>
              </a:ext>
            </a:extLst>
          </p:cNvPr>
          <p:cNvSpPr/>
          <p:nvPr/>
        </p:nvSpPr>
        <p:spPr>
          <a:xfrm>
            <a:off x="10791525" y="152430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192D542B-7819-1289-3414-2D85F83606DD}"/>
              </a:ext>
            </a:extLst>
          </p:cNvPr>
          <p:cNvSpPr/>
          <p:nvPr/>
        </p:nvSpPr>
        <p:spPr>
          <a:xfrm>
            <a:off x="9850439" y="220361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1F028394-8CC6-8265-3CEA-F24D732601BD}"/>
              </a:ext>
            </a:extLst>
          </p:cNvPr>
          <p:cNvSpPr/>
          <p:nvPr/>
        </p:nvSpPr>
        <p:spPr>
          <a:xfrm>
            <a:off x="4384359" y="5383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8093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115FF-A2D6-1BB0-07EC-1D60134E9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6AF2FB-19CF-EB37-4D37-BC187309C67F}"/>
              </a:ext>
            </a:extLst>
          </p:cNvPr>
          <p:cNvSpPr/>
          <p:nvPr/>
        </p:nvSpPr>
        <p:spPr>
          <a:xfrm>
            <a:off x="89687" y="110608"/>
            <a:ext cx="4779966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*1907 : Après un siècle de guerre froide</a:t>
            </a:r>
          </a:p>
          <a:p>
            <a:r>
              <a:rPr lang="fr-FR" sz="1600" dirty="0"/>
              <a:t>La Russie rejoint l’Entente franco-britannique</a:t>
            </a:r>
          </a:p>
          <a:p>
            <a:endParaRPr lang="fr-FR" sz="1600" dirty="0"/>
          </a:p>
          <a:p>
            <a:r>
              <a:rPr lang="fr-FR" sz="1600" dirty="0"/>
              <a:t>*En Russie et en GB</a:t>
            </a:r>
          </a:p>
          <a:p>
            <a:r>
              <a:rPr lang="fr-FR" sz="1600" dirty="0"/>
              <a:t>L’accord provoque une vague de mécontentements…</a:t>
            </a:r>
          </a:p>
          <a:p>
            <a:endParaRPr lang="fr-FR" sz="1600" dirty="0"/>
          </a:p>
          <a:p>
            <a:r>
              <a:rPr lang="fr-FR" sz="1600" dirty="0"/>
              <a:t>a) En Russie…</a:t>
            </a:r>
          </a:p>
          <a:p>
            <a:r>
              <a:rPr lang="fr-FR" sz="1600" dirty="0"/>
              <a:t>Des militaires auraient préféré</a:t>
            </a:r>
          </a:p>
          <a:p>
            <a:r>
              <a:rPr lang="fr-FR" sz="1600" dirty="0"/>
              <a:t>Une alliance avec l’Allemagne contre l’ennemi éternel</a:t>
            </a:r>
          </a:p>
          <a:p>
            <a:endParaRPr lang="fr-FR" sz="1600" dirty="0"/>
          </a:p>
          <a:p>
            <a:r>
              <a:rPr lang="fr-FR" sz="1600" dirty="0"/>
              <a:t>b) En GB…</a:t>
            </a:r>
          </a:p>
          <a:p>
            <a:r>
              <a:rPr lang="fr-FR" sz="1600" dirty="0"/>
              <a:t>Certains rejettent l’alliance avec la </a:t>
            </a:r>
            <a:r>
              <a:rPr lang="fr-FR" sz="1600" i="1" dirty="0"/>
              <a:t>tyrannie tsariste</a:t>
            </a:r>
          </a:p>
          <a:p>
            <a:r>
              <a:rPr lang="fr-FR" sz="1600" u="sng" dirty="0"/>
              <a:t>Lord Curzon</a:t>
            </a:r>
            <a:r>
              <a:rPr lang="fr-FR" sz="1600" dirty="0"/>
              <a:t> : </a:t>
            </a:r>
            <a:r>
              <a:rPr lang="fr-FR" sz="1600" i="1" dirty="0"/>
              <a:t>Tous les efforts d’un siècle sacrifiés</a:t>
            </a:r>
          </a:p>
          <a:p>
            <a:r>
              <a:rPr lang="fr-FR" sz="1600" i="1" dirty="0"/>
              <a:t>Et rien en échange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*Bilan en trois points…</a:t>
            </a:r>
          </a:p>
        </p:txBody>
      </p:sp>
      <p:pic>
        <p:nvPicPr>
          <p:cNvPr id="2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9D728616-F997-B9B1-C294-8B5BB2109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A2AAEB9-3C1E-2EA2-086A-EEEB394D25FD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EA3771-D2F2-A380-9605-DD23E1C1C33D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85A5C5-DF54-6201-926E-5D139CE92BA5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83FCB1-8DCE-D148-564B-A4789C6A469B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DD193DD-56F8-2669-023B-6AC8125C96E2}"/>
              </a:ext>
            </a:extLst>
          </p:cNvPr>
          <p:cNvSpPr/>
          <p:nvPr/>
        </p:nvSpPr>
        <p:spPr>
          <a:xfrm rot="18615961">
            <a:off x="8220046" y="2339224"/>
            <a:ext cx="743078" cy="14507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AC36A0B-74B1-7B15-AA48-C11FE3137E7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AFA2CF-FC85-03A6-3731-7471F79CC8D1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F684B9-BEF6-BA14-DD8F-0C3ABB63FEE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BABA055-5344-411D-9397-DEAF2AE3B1E0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FB8D0EE-BAEC-1D9B-A1A1-B07CDB04C8F0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C8A82A3-7EDA-52BD-1219-7E1CA14DEFE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320AD334-9CE9-BEF5-274A-912900F30B6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7C4ED71-0C95-6308-7F86-D92596BF585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7D32ED1-AA57-FABE-FDD2-29641602BD16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CFC713B-DFFB-4F27-DEB5-D567FC2CACC8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A50C1B7-0228-2817-A59E-01C00C4F758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0EB2C09-7568-73FF-6364-576A2AA9208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1D29FC31-D3CB-DA5F-1445-403F5261070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3DDF4A5-AA98-A710-DAEC-D47E534EBBE5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99C89F0A-0923-1898-7CA5-0EB4E330EDE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53B69F0-83B2-A2DB-F499-EDBEDABDCA36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678170D-D057-0969-1702-0CD49462B4F3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E20A363-6914-2B56-8528-F6E075E9406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D8B2E2D-83F6-6917-B7DC-5AAAFC63A80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65FB245-0412-EC53-A362-CB00099C98AE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48E87AA-AE9C-C1E0-F452-CDAF204C9299}"/>
              </a:ext>
            </a:extLst>
          </p:cNvPr>
          <p:cNvSpPr/>
          <p:nvPr/>
        </p:nvSpPr>
        <p:spPr>
          <a:xfrm>
            <a:off x="10138056" y="1656996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79750D7-465F-AB9D-47FA-0E24649F8B25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367F461-3B9E-9F81-6C7B-42BAA96F6287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165166D-F18D-4B48-FD95-C91DA26163B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81269B9E-D9E8-D0B7-F4BC-4C0BC905E17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57B4A4E-3ACB-A96A-79CC-C81060BB6646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3DEAA30-6676-2572-A76B-36ED612F5735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E2C56EC-2C62-A28A-3AAD-C370F83AFC4A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F1523842-4FE6-1B31-CB1C-BB84087F2C2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645D018-A06B-1CEF-6640-64041C711C96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E0553B7-1015-9B11-E7AF-20BD44A6A8D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F480540E-C1EB-D325-657A-C803AE4D2B4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657584E4-7801-873D-0364-6FFD2AD3E59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31BA25C-778E-D6BB-77A1-1F2FD05C8428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6D94AEE5-EFAE-EEF0-1982-4A8FFDA3B7AB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lipse 124">
            <a:extLst>
              <a:ext uri="{FF2B5EF4-FFF2-40B4-BE49-F238E27FC236}">
                <a16:creationId xmlns:a16="http://schemas.microsoft.com/office/drawing/2014/main" id="{DF7A25B0-8A87-D197-0BA5-3B633BDF020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CB890771-ED59-3DB0-3F8B-1936A1EE32B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C017EE70-764F-E7AA-1E1A-7CE934C7249F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CC63E8BB-EAE4-8E8D-84DF-BADE0CFF549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C68804EC-9DD6-1755-7F45-3B2F4F747618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E60405CE-155F-609F-01C0-9E348075B5F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01B5C7C6-8FD9-140A-9C1D-EEEF09F07471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92DC38D-E74C-1ED9-A34B-AF8911F842D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AF278CD4-63E7-A63F-CF82-92E66DE5B0DC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5D01DA3D-5059-8E25-4A84-2062377A566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B3993FF0-0D76-883F-1456-264CAEA7B117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936F4E2C-43B7-E559-7DA3-1D802FD4E036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8C528FC2-084D-F614-6BE2-50581A80D6DE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B12DC65C-4FEE-0FB1-5FAE-84E8DD7D24AC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A48A450B-5E26-3515-D7FF-FBE28084AB19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9FBAA34-864E-7F23-303B-684C9C3E524C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66E77D0-EB9B-3AFC-C50B-BCD1EA1CD796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776CB3F-B588-6988-FA86-4986873FE597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3A13386-C38C-8ABB-B6BE-7EC11B65728D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0652F535-AB6A-C1E6-F576-138835C15072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F1C81B7-03F1-E4C3-A338-A2EF434B560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F2BF76D-4BFF-54A4-97A8-042F23AA2A87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9FF02D42-892F-25C9-BE46-E283B56E8F19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B64C02D-66DE-A63C-5448-C170D6F2058C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2D39F8CE-8FA1-C104-5456-5223BE3C748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68244F80-739F-9894-5443-66B50E9E198F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DECDC1DB-45C1-3B9A-7817-702710CD568F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123D28EC-FB4D-46B3-C029-458C40CBD6A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6E35A29-03BE-FF32-F8C5-BDCC5F0C285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796DBC02-4BB8-BB03-F548-8CD47776C5B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2BF5A269-E4FA-38C5-94E9-C2B15FB2817F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56209B64-92C9-0915-E314-ED70DE9DBB06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3A10F5AE-B529-0101-B015-B1FCB1C29578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1C1B8841-9688-6E69-C2B6-57808DFF0D59}"/>
              </a:ext>
            </a:extLst>
          </p:cNvPr>
          <p:cNvSpPr/>
          <p:nvPr/>
        </p:nvSpPr>
        <p:spPr>
          <a:xfrm rot="17272040">
            <a:off x="9626504" y="2681592"/>
            <a:ext cx="603146" cy="380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6B12DF07-BF4C-0FE8-6C56-A670AA19AF8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2FD7D90B-AD9C-E98F-1D19-B622232A22E3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5923756F-0DA0-0914-6033-3C43FADCBDB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9B8EEDF5-C702-BCB7-51E7-4E11F2B7104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FD251B1E-DBB1-9700-CABF-3887D739D986}"/>
              </a:ext>
            </a:extLst>
          </p:cNvPr>
          <p:cNvSpPr/>
          <p:nvPr/>
        </p:nvSpPr>
        <p:spPr>
          <a:xfrm rot="5400000">
            <a:off x="9698589" y="2320851"/>
            <a:ext cx="1698901" cy="29707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CAC97549-2C02-594F-0C1F-932CA719C106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FACAA1B0-9234-F903-7F68-FE932CE87697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AC7CFA9A-187B-3CB6-C4A8-CD1C82DCFB9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98BCF573-75CF-A54D-8389-758F102F430E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1ED3F29F-A1F1-497B-F458-63A60B49F1B5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D4C32C1-ABCB-D52C-F82F-BFD812CE15DE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8D0EA911-D770-2CAC-9C6A-469767FAED0C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8CF919B-336D-88C8-AAF9-62CDD72EBB6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FCF59AF6-EA1A-89B8-F331-02973F80B4F6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D6BC1968-8E60-449A-36EE-54CFED08A0C0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C0F7CEDC-93A9-7BDE-6FD1-1A9CF29E1E5E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A5505C09-848C-FEDB-45C1-F6265A2F0DC5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18" name="Rectangle 1">
            <a:extLst>
              <a:ext uri="{FF2B5EF4-FFF2-40B4-BE49-F238E27FC236}">
                <a16:creationId xmlns:a16="http://schemas.microsoft.com/office/drawing/2014/main" id="{A907CC32-5308-E68E-4647-E8DDBDDEB9CE}"/>
              </a:ext>
            </a:extLst>
          </p:cNvPr>
          <p:cNvSpPr/>
          <p:nvPr/>
        </p:nvSpPr>
        <p:spPr>
          <a:xfrm>
            <a:off x="4997310" y="103980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1900-1907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17973AED-4726-2CBF-0419-312D5B23DEB5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F3E9C68D-E53B-D54B-45A5-C5E8F0EA419E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3A0C4491-7088-A707-C2A0-4368E8A16506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168A0C1-A255-087D-7025-BBF78E8C73B0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F47B06D5-AEC5-38ED-B222-1837478B5D51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9CCF1C3-E1AE-F7B9-A912-84B88F516912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1912136D-5C40-3EE0-77B1-F50498476E64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76F3A182-7965-F5B6-2DE0-AAD6F104430F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858CA13E-CB56-C1CA-E228-0D415A6FC5BE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EF300210-5EEA-BBB0-E135-A6564DAD09D8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3AC1ECFB-9C57-47F8-23FE-93A2B87C1E60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BC3DD1B7-B4D8-E750-58C6-BE1A082BBE23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AF54011B-24B9-4FAC-C282-EF77E12666CC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C711FCB2-E1C1-46EE-2C1A-F4EB6C791EDA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E9640729-090E-F89B-6FA1-6B16194CE9AD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F3C7E098-F0F2-077F-1C64-7330A7CA1B5F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09CADE4C-9834-3D11-99A1-51C188DA3D92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AEDED7D-300A-B067-1404-C584E7623103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7D2A1B06-6EA7-3C9D-067B-A849EAE9222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B15A951C-0948-FE19-E5E1-0C100F4A2296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7B99FDED-0FB3-7FC1-6D09-D3199FF678D4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8FD9E8FE-A217-24E0-B805-89FA9EF40B75}"/>
              </a:ext>
            </a:extLst>
          </p:cNvPr>
          <p:cNvSpPr/>
          <p:nvPr/>
        </p:nvSpPr>
        <p:spPr>
          <a:xfrm>
            <a:off x="9132484" y="341205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5AEEE000-7854-31FE-A548-9E5243DEA890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6E095018-ACF0-485A-8231-DDD688121626}"/>
              </a:ext>
            </a:extLst>
          </p:cNvPr>
          <p:cNvSpPr/>
          <p:nvPr/>
        </p:nvSpPr>
        <p:spPr>
          <a:xfrm rot="14227992">
            <a:off x="9674243" y="2404911"/>
            <a:ext cx="158879" cy="375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0C4F25B4-37BA-96D1-AA3F-D9DC8E952AA8}"/>
              </a:ext>
            </a:extLst>
          </p:cNvPr>
          <p:cNvSpPr/>
          <p:nvPr/>
        </p:nvSpPr>
        <p:spPr>
          <a:xfrm>
            <a:off x="9672872" y="253659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582D5061-644C-0D4E-1D3D-C2A042207E72}"/>
              </a:ext>
            </a:extLst>
          </p:cNvPr>
          <p:cNvSpPr/>
          <p:nvPr/>
        </p:nvSpPr>
        <p:spPr>
          <a:xfrm>
            <a:off x="9182953" y="2313037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C27D9BDF-1523-D663-D6A4-26A209A004CF}"/>
              </a:ext>
            </a:extLst>
          </p:cNvPr>
          <p:cNvSpPr/>
          <p:nvPr/>
        </p:nvSpPr>
        <p:spPr>
          <a:xfrm>
            <a:off x="8126985" y="26935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25C03652-50E5-89A0-E284-F27FD73CAFF8}"/>
              </a:ext>
            </a:extLst>
          </p:cNvPr>
          <p:cNvSpPr/>
          <p:nvPr/>
        </p:nvSpPr>
        <p:spPr>
          <a:xfrm>
            <a:off x="8697136" y="27496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FDF8E0EA-A265-C892-F679-B50B9CFEAFCE}"/>
              </a:ext>
            </a:extLst>
          </p:cNvPr>
          <p:cNvSpPr/>
          <p:nvPr/>
        </p:nvSpPr>
        <p:spPr>
          <a:xfrm>
            <a:off x="8906394" y="335856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F3E6CBD-E3DF-A88C-48B4-44AAF1695C6D}"/>
              </a:ext>
            </a:extLst>
          </p:cNvPr>
          <p:cNvSpPr/>
          <p:nvPr/>
        </p:nvSpPr>
        <p:spPr>
          <a:xfrm>
            <a:off x="10000209" y="2032694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</a:t>
            </a:r>
          </a:p>
        </p:txBody>
      </p:sp>
    </p:spTree>
    <p:extLst>
      <p:ext uri="{BB962C8B-B14F-4D97-AF65-F5344CB8AC3E}">
        <p14:creationId xmlns:p14="http://schemas.microsoft.com/office/powerpoint/2010/main" val="406670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D81D-EA7B-08DE-1880-DF0417E39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72796891-DF72-ABE8-8CBA-32D54D83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038D9F7-FAF8-BFEC-8554-634DDB3589AF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66C976-86EB-C29A-873E-BB147C3752D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9A8D55E-211E-329C-49D1-B39FC248AAD7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8129B0-85E8-D1C8-8722-D56C5B7C2D53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E503971-6ACC-5CCA-65BA-85479725826F}"/>
              </a:ext>
            </a:extLst>
          </p:cNvPr>
          <p:cNvSpPr/>
          <p:nvPr/>
        </p:nvSpPr>
        <p:spPr>
          <a:xfrm rot="18615961">
            <a:off x="8220046" y="2339224"/>
            <a:ext cx="743078" cy="14507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BC45FD5-A02A-5AE4-4ACD-19B2557142B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F522917-6018-1FDA-5517-82D08E3D071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3AE45B-2A60-9316-9EFE-9204072AA32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BDFC98C-9F08-8CFE-108C-4BEF63A6460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C447AFA-050B-C3A4-F9A4-C7A0E876275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96B05C6-0E95-C0E9-5673-D9C3ED276F9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64D4F556-BBC0-3CB2-A874-E8627C4A5E2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ECEE504-AE21-91B2-0FE4-E3923E02B3D7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4D42B5A-B95F-8313-993D-632C59D2D54F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1E1A6A7-3974-306E-3B09-39234E3D68D5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8707CCD-D0CE-3AE3-67C1-F03E29CE878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50E199E-8062-FECD-0DD0-C9F2C822F37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DE4A9CD1-1F72-EF0B-378B-0C6C43EF0826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0A2F1FA-4CB6-623B-2D50-D4EDCD25F4D0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1413C6B8-F396-5F01-3FAD-D7C9F1C2FDD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8B3627F-A96D-B8C0-C70C-76823DE5B2F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58CEB13-090B-F30D-FE76-A81BB048DD35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D1CAF8-C19A-4D2F-9990-58D2ADAE253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8D3B2C2-DB95-6798-EC81-54B98C10DFF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A064014-66E6-A4C5-49A4-C7A5E8FEC819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9B0464F-CACA-5DEB-5CD7-8CBBEFF57EC0}"/>
              </a:ext>
            </a:extLst>
          </p:cNvPr>
          <p:cNvSpPr/>
          <p:nvPr/>
        </p:nvSpPr>
        <p:spPr>
          <a:xfrm>
            <a:off x="10138056" y="1656996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E37DAC5-5653-01EA-D132-F6888BFBD51A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34EB94D-647A-1481-23DD-3DDF809D508D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5640658-623A-D0DD-4530-149A474F6164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AD01560-8D75-CD55-31F0-E3383357B17C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DC0C5CD-10C3-A568-94E4-C7FB3E374FD0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1BC52EC-256C-9532-24A5-F368533BC53E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4F23068-4F41-68D9-F404-65247A09D98F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F84ECFD2-81EF-8719-B6DD-533BC8CB14A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EAF9CCD-B0C0-8E4D-D200-20ACD51ECF20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48EAE93-9100-7417-E5E8-1043E05C1A7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FED0AE29-C9C3-91A4-02FC-9989795A47E8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lipse 118">
            <a:extLst>
              <a:ext uri="{FF2B5EF4-FFF2-40B4-BE49-F238E27FC236}">
                <a16:creationId xmlns:a16="http://schemas.microsoft.com/office/drawing/2014/main" id="{60FD3B23-06B0-E5CD-467B-34E76E399FC1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2F9E5D44-5095-A282-89ED-7DEFDCB4CEBC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2FA02E09-1397-7D69-6116-9D0E1B04FE3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2731F2FD-CA19-1B55-07CD-8B733A71201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75BFA6AB-0CB3-0FE1-E123-537FCBE6A861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45BD058-9097-ACC1-E7EE-C6398DAE9FB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DA669380-05F1-D522-58EA-F88BEC4B10D5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349F8156-01BB-A04E-332B-EFE8CFB07C49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922BFCE6-C516-35FE-C355-4C3E7C2ADF07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2BFF9B24-E56F-7ECF-88E0-DFBF36723B94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1474646C-C69E-9D9A-038F-25F97646004A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5BCAD103-61F2-091A-3347-C78B50C2C181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524E42FD-22C7-7280-8649-29ABF027DC5F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BFA12F54-D6A1-5BE3-611F-804222B094A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27D08CEA-6A4E-1437-3B67-CAA510E7D62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30CE894C-279D-C604-3B87-70B424980C9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5808530E-7B7B-7A46-E62F-C62FB57BBF4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AB5407A1-FD56-4FB1-CEA8-FFEBA3D04BAD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0E807216-EFF2-111B-B1B7-79118835F297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D390472-AB5E-BB86-2B4C-108B7CFF281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3298BFA-D3DB-F02F-9B49-8461EB2C558B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688961F2-4832-4C61-7937-5510CE6840EA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90D12E8-B029-EC39-96CD-5F762B892E46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98BF6B8-D275-E273-85CC-ADAEB207E70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762BD56-3329-0F34-7231-63C9AA137F65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5052C783-BD38-5396-D685-49BF1FF9FCD1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70C271AA-A3E3-00F6-6D1F-1B1025585C7A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33CCBAF-A1A2-903A-DFE3-2819450BA439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D356DD26-0D4F-68E0-63ED-96225F66554B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D1755485-5145-1022-5B5F-7DEB7E4E597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B6053E1F-C6B1-5785-38F3-B985CF9BA48F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66BCEFD-F400-451B-48CD-9CE01C55A789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5D9E98E4-1214-1561-8E4E-418E4A00014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4162EE3C-CF76-3FB5-9B3D-A6E786176CD7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3DE82CB3-ACDE-0DF1-31FA-D58D8035AE58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89A1339F-39D2-72A9-B81C-57829E638B93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92B02216-25A1-082B-9CE0-5D84592DD608}"/>
              </a:ext>
            </a:extLst>
          </p:cNvPr>
          <p:cNvSpPr/>
          <p:nvPr/>
        </p:nvSpPr>
        <p:spPr>
          <a:xfrm rot="17272040">
            <a:off x="9626504" y="2681592"/>
            <a:ext cx="603146" cy="380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7BCFE6EC-4C6A-C183-E594-D0C04BC60B3F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5F3243B2-704A-8447-3EFE-78D8F04C322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F89853D0-699F-055D-2138-C2541A1B05A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4482A02B-6B72-ADFA-9A07-94C6C768DEF1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21BB5845-77A9-B3E1-415C-8A19B8D5300F}"/>
              </a:ext>
            </a:extLst>
          </p:cNvPr>
          <p:cNvSpPr/>
          <p:nvPr/>
        </p:nvSpPr>
        <p:spPr>
          <a:xfrm rot="5400000">
            <a:off x="9698589" y="2320851"/>
            <a:ext cx="1698901" cy="29707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8EEE0D66-8CBE-F250-30FA-AD5D032B9FF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39F36370-1DB4-7B89-E368-CC9504F0FC46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66B71EAB-E8EA-3B0E-808F-17891EFF282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D698E55-9E19-06C3-547A-D8289CD35643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4621A857-1A3A-4B99-213E-D8C3389E9388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B721E9C-C743-48B7-39FE-19C557BB84AA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63699FEF-D0CF-EFFC-E32D-19B759A8601D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8BE207DC-FD7D-7E89-4BD1-E8568A5E229E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2FC3D134-3BB3-ABB6-F7DE-34D586B6F4FA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D419ED2-19CF-E7D9-9E16-C9078FF6F992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CB971310-9C97-34AF-328F-E78E22A548EE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C6D974BF-603D-BB8D-FDC1-94084157D36E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17" name="Rectangle 1">
            <a:extLst>
              <a:ext uri="{FF2B5EF4-FFF2-40B4-BE49-F238E27FC236}">
                <a16:creationId xmlns:a16="http://schemas.microsoft.com/office/drawing/2014/main" id="{CE1B5F6F-18FC-A843-0FE9-35434FBFA743}"/>
              </a:ext>
            </a:extLst>
          </p:cNvPr>
          <p:cNvSpPr/>
          <p:nvPr/>
        </p:nvSpPr>
        <p:spPr>
          <a:xfrm>
            <a:off x="4997310" y="103980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1900-1907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BB35039A-27A0-BE87-262E-E261C90F2833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AB6954FE-5428-DDD7-7FC4-56C06990C99E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615DC23F-9722-F58E-57D0-00A60BDA0ACC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BFECAB72-D7CE-3FD6-7A8B-68AF2FEAC86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DFA74D1E-AFB3-92A7-DA0D-1871A108A29D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4C1E0CE-9703-DB87-4AEA-3D897CA4901E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88E0C4C-9D41-3193-7391-670DB9E64023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973CBCA7-D4AB-0E51-2BCA-4EAB0FA344A4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A30605BE-6666-8963-3086-B55AB90FD3EA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B0FC5804-CAE3-4797-F9A1-84597C08E9C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613D1542-BCD2-F563-7230-CC05D49CBA22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03331D9E-5140-84EC-4EB2-B5417B218B3E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3B372264-A3E9-18AE-4A80-5E425431B236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1A8006DB-CB7F-927C-BF31-F9F91C44E40F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C87045F3-BB61-CE8D-0995-AD6C5B7CC858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9EBF9877-2EC7-8BE2-C01C-B03644D4CDCD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1986C2B2-12A3-DE07-2F57-B39ED66BC404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3DCC16B8-FEE8-F7D6-B812-7BADEEBB82A5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6FC12037-1EFA-93D7-26F6-0575D5DC57FB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4DD7FA1-B9E7-731E-D958-1FF7B48A5223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DBE151CA-2CE6-DD72-3F36-F5E0B6694F8A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BD208AD9-893A-1BDA-F0BE-1D12C6D549CD}"/>
              </a:ext>
            </a:extLst>
          </p:cNvPr>
          <p:cNvSpPr/>
          <p:nvPr/>
        </p:nvSpPr>
        <p:spPr>
          <a:xfrm>
            <a:off x="9132484" y="341205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1D9D8EE3-0CCA-698C-4514-9FE85CBA0E20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7B5CB5C8-0DEB-3132-41C3-F23EDC8262EB}"/>
              </a:ext>
            </a:extLst>
          </p:cNvPr>
          <p:cNvSpPr/>
          <p:nvPr/>
        </p:nvSpPr>
        <p:spPr>
          <a:xfrm rot="14227992">
            <a:off x="9674243" y="2404911"/>
            <a:ext cx="158879" cy="375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61D0D074-C79D-F169-455E-4BF3EA7D70C2}"/>
              </a:ext>
            </a:extLst>
          </p:cNvPr>
          <p:cNvSpPr/>
          <p:nvPr/>
        </p:nvSpPr>
        <p:spPr>
          <a:xfrm>
            <a:off x="9672872" y="253659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AB34C42-F29A-5F42-A99A-3E8B0FCDC67D}"/>
              </a:ext>
            </a:extLst>
          </p:cNvPr>
          <p:cNvSpPr/>
          <p:nvPr/>
        </p:nvSpPr>
        <p:spPr>
          <a:xfrm>
            <a:off x="9182953" y="2313037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6329CB38-5272-2E6A-DB3F-1D2EEE4F5A48}"/>
              </a:ext>
            </a:extLst>
          </p:cNvPr>
          <p:cNvSpPr/>
          <p:nvPr/>
        </p:nvSpPr>
        <p:spPr>
          <a:xfrm>
            <a:off x="8126985" y="26935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446D9279-90EE-3620-9C4A-6347CD03F6B3}"/>
              </a:ext>
            </a:extLst>
          </p:cNvPr>
          <p:cNvSpPr/>
          <p:nvPr/>
        </p:nvSpPr>
        <p:spPr>
          <a:xfrm>
            <a:off x="8697136" y="27496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F9C6D7E4-85D8-07E3-02C5-5CFA4224F5D1}"/>
              </a:ext>
            </a:extLst>
          </p:cNvPr>
          <p:cNvSpPr/>
          <p:nvPr/>
        </p:nvSpPr>
        <p:spPr>
          <a:xfrm>
            <a:off x="8906394" y="335856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8A4DC064-92DC-B0E7-2E92-6C57F7E78011}"/>
              </a:ext>
            </a:extLst>
          </p:cNvPr>
          <p:cNvSpPr/>
          <p:nvPr/>
        </p:nvSpPr>
        <p:spPr>
          <a:xfrm>
            <a:off x="10000209" y="2032694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04656CE-D6C9-1F08-C078-BE22D2C0926E}"/>
              </a:ext>
            </a:extLst>
          </p:cNvPr>
          <p:cNvSpPr/>
          <p:nvPr/>
        </p:nvSpPr>
        <p:spPr>
          <a:xfrm>
            <a:off x="89686" y="110608"/>
            <a:ext cx="4976660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1) 1895 : Les trois </a:t>
            </a:r>
            <a:r>
              <a:rPr lang="fr-FR" sz="1600" i="1" dirty="0"/>
              <a:t>empires prédateurs</a:t>
            </a:r>
          </a:p>
          <a:p>
            <a:r>
              <a:rPr lang="fr-FR" sz="1600" dirty="0"/>
              <a:t>Chine, Inde britannique et Russie se sont partagé </a:t>
            </a:r>
            <a:r>
              <a:rPr lang="fr-FR" sz="1600" i="1" dirty="0"/>
              <a:t>l’Orient</a:t>
            </a:r>
          </a:p>
          <a:p>
            <a:endParaRPr lang="fr-FR" sz="1600" dirty="0"/>
          </a:p>
          <a:p>
            <a:r>
              <a:rPr lang="fr-FR" sz="1600" dirty="0"/>
              <a:t>*Seuls la Perse et l’Afghanistan restent indépendants</a:t>
            </a:r>
          </a:p>
          <a:p>
            <a:r>
              <a:rPr lang="fr-FR" sz="1600" dirty="0"/>
              <a:t>Mais largement soumis aux Russes et aux Britanniques</a:t>
            </a:r>
          </a:p>
          <a:p>
            <a:r>
              <a:rPr lang="fr-FR" sz="1600" dirty="0"/>
              <a:t>*Toutefois, aucun changement de frontière avant 1920</a:t>
            </a:r>
          </a:p>
          <a:p>
            <a:r>
              <a:rPr lang="fr-FR" sz="1600" dirty="0"/>
              <a:t>*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*2) En Asie centrale, la situation s’est donc stabilisée</a:t>
            </a:r>
          </a:p>
          <a:p>
            <a:r>
              <a:rPr lang="fr-FR" sz="1600" dirty="0"/>
              <a:t>En revanche, en Europe</a:t>
            </a:r>
          </a:p>
          <a:p>
            <a:r>
              <a:rPr lang="fr-FR" sz="1600" dirty="0"/>
              <a:t>Depuis 1856 et la fin de la guerre de Crimée</a:t>
            </a:r>
          </a:p>
          <a:p>
            <a:r>
              <a:rPr lang="fr-FR" sz="1600" dirty="0"/>
              <a:t>Le démembrement de l’Empire ottoman s’est poursuivi</a:t>
            </a:r>
          </a:p>
          <a:p>
            <a:endParaRPr lang="fr-FR" sz="1600" dirty="0"/>
          </a:p>
          <a:p>
            <a:r>
              <a:rPr lang="fr-FR" sz="1600" dirty="0"/>
              <a:t>*Démembrement dû à la fois à des ingérences externes Mais aussi à des dynamiques internes</a:t>
            </a:r>
          </a:p>
          <a:p>
            <a:r>
              <a:rPr lang="fr-FR" sz="1600" dirty="0"/>
              <a:t>1</a:t>
            </a:r>
            <a:r>
              <a:rPr lang="fr-FR" sz="1600" baseline="30000" dirty="0"/>
              <a:t>ère</a:t>
            </a:r>
            <a:r>
              <a:rPr lang="fr-FR" sz="1600" dirty="0"/>
              <a:t> événement…</a:t>
            </a:r>
          </a:p>
          <a:p>
            <a:endParaRPr lang="fr-FR" sz="1600" dirty="0"/>
          </a:p>
          <a:p>
            <a:r>
              <a:rPr lang="fr-FR" sz="1600" dirty="0"/>
              <a:t>*1859 : Moldavie et Valachie en union personnelle Annonçant la naissance de la Roumanie en 1866</a:t>
            </a:r>
          </a:p>
          <a:p>
            <a:r>
              <a:rPr lang="fr-FR" sz="1600" dirty="0"/>
              <a:t>*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*Mais en attendant ces deux suites…</a:t>
            </a:r>
          </a:p>
        </p:txBody>
      </p:sp>
    </p:spTree>
    <p:extLst>
      <p:ext uri="{BB962C8B-B14F-4D97-AF65-F5344CB8AC3E}">
        <p14:creationId xmlns:p14="http://schemas.microsoft.com/office/powerpoint/2010/main" val="141817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CA578-A2CD-CA6C-60E7-FF94134F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943190-CD3F-96D7-5126-EEE0165F5F4A}"/>
              </a:ext>
            </a:extLst>
          </p:cNvPr>
          <p:cNvSpPr/>
          <p:nvPr/>
        </p:nvSpPr>
        <p:spPr>
          <a:xfrm>
            <a:off x="89687" y="110608"/>
            <a:ext cx="4779966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3) Terminons notre grand récit</a:t>
            </a:r>
          </a:p>
          <a:p>
            <a:r>
              <a:rPr lang="fr-FR" sz="1600" dirty="0"/>
              <a:t>De la conquête européenne du monde au XIXe siècle</a:t>
            </a:r>
          </a:p>
          <a:p>
            <a:endParaRPr lang="fr-FR" sz="1600" dirty="0"/>
          </a:p>
          <a:p>
            <a:r>
              <a:rPr lang="fr-FR" sz="1600" dirty="0"/>
              <a:t>*Et pour cela, quittons l’axe eurasiatique</a:t>
            </a:r>
          </a:p>
          <a:p>
            <a:r>
              <a:rPr lang="fr-FR" sz="1600" dirty="0"/>
              <a:t>Direction le sud-est de cet axe</a:t>
            </a:r>
          </a:p>
          <a:p>
            <a:r>
              <a:rPr lang="fr-FR" sz="1600" dirty="0"/>
              <a:t>Le continent africain et le monde arabe</a:t>
            </a:r>
          </a:p>
          <a:p>
            <a:endParaRPr lang="fr-FR" sz="1600" dirty="0"/>
          </a:p>
          <a:p>
            <a:r>
              <a:rPr lang="fr-FR" sz="1600" dirty="0"/>
              <a:t>NB : Monde arabe incluant…</a:t>
            </a:r>
          </a:p>
          <a:p>
            <a:r>
              <a:rPr lang="fr-FR" sz="1600" dirty="0"/>
              <a:t>- Le Maghreb : Maroc, Algérie, Tunisie, Lybie ; Et…</a:t>
            </a:r>
          </a:p>
          <a:p>
            <a:r>
              <a:rPr lang="fr-FR" sz="1600" dirty="0"/>
              <a:t>- Le Machrek : Egypte, Syrie, Irak, péninsule arabique</a:t>
            </a:r>
          </a:p>
          <a:p>
            <a:endParaRPr lang="fr-FR" sz="1600" dirty="0"/>
          </a:p>
          <a:p>
            <a:r>
              <a:rPr lang="fr-FR" sz="1600" dirty="0"/>
              <a:t>*Conquêtes africaine et arabe, en grande partie</a:t>
            </a:r>
          </a:p>
          <a:p>
            <a:r>
              <a:rPr lang="fr-FR" sz="1600" dirty="0"/>
              <a:t>Conséquences de la conquête asiatique</a:t>
            </a:r>
          </a:p>
          <a:p>
            <a:endParaRPr lang="fr-FR" sz="1600" dirty="0"/>
          </a:p>
          <a:p>
            <a:r>
              <a:rPr lang="fr-FR" sz="1600" dirty="0"/>
              <a:t>*L’Afrique ; Retour au XVIe siècle…</a:t>
            </a:r>
          </a:p>
        </p:txBody>
      </p:sp>
      <p:pic>
        <p:nvPicPr>
          <p:cNvPr id="2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1B884AD4-4455-8DF2-F0FE-34745FA5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8153D6B-874C-AF62-D01F-B43D6664B49E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FCC31F0-6AA7-3724-E237-164D8DE5826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0DC1F6A-430B-6D83-2CF1-0538DA811017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5E02746-9B4F-2709-4966-8C5D86EC7709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404F62B-EFEE-996B-A922-9BD53C38748D}"/>
              </a:ext>
            </a:extLst>
          </p:cNvPr>
          <p:cNvSpPr/>
          <p:nvPr/>
        </p:nvSpPr>
        <p:spPr>
          <a:xfrm rot="18615961">
            <a:off x="8220046" y="2339224"/>
            <a:ext cx="743078" cy="14507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1271552-19B0-6740-F34E-60D9B2EACB2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CD2A075-3188-0C84-E1AD-637F0EE50FFB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BC1A4D8-3B4C-59A4-5889-5D73471E285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B01ABDC-AEB7-9AEE-5B7D-E6DA4B79991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872C4D-3194-56D3-4E56-DE0C22DF4BDF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4029430-4538-3EC5-E316-52979A54328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6B7E1B56-15EB-8C15-10C1-8A260914860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173AAD4-131E-1D84-5350-5A2AEBBC2FB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E7CDC02-C8D0-1F4E-333D-7718F977DF4E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88D3773-7A71-A796-22B7-2A7526D6A89E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836DE9E-EDBC-9C5D-8B6A-66765EC7299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BFB99A6-9900-2F13-6A26-F0A9AD9B2ED6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4B2DEABD-9379-C14D-D5DF-2C73F357F698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2800B84-BDA2-2FE2-FA4D-A0E414802090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556E6CA-DD38-1241-C5DB-E870BCF60FE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1B60CBC-9FD3-EECC-B8D0-8E9D2FDBE5FA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BD74F0D-20EC-B92F-44A0-1DD57F0011F8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3659D3A-8840-5B1B-B59D-35265A6135D0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EFC2013-3C81-BE2D-0ADC-4B492B9ECB5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9848C6D-E354-99B7-0E00-49527CF52F6E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F81AEA-5BC2-89A2-A577-665297566666}"/>
              </a:ext>
            </a:extLst>
          </p:cNvPr>
          <p:cNvSpPr/>
          <p:nvPr/>
        </p:nvSpPr>
        <p:spPr>
          <a:xfrm>
            <a:off x="10138056" y="1656996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1D41B27-BAD1-6674-EFF9-5CC74292005B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625ED47-49E3-ED49-3371-98665687BC9A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0B0CAE0-B29F-9618-460F-086C34A6EEB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A9A118F-ED43-373A-203E-965BEDCB8CDE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8D39C19-5768-10CF-1AC0-ADBFA90D114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13F95F3-2FC7-3002-294A-70736C100E3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DB7511F-EE2B-501E-726E-12C717A43CDC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62A7E6CB-9703-3DE1-4432-D4DD28B46291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E56C67E-8A47-0661-86DB-08588118502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09C199D-DA68-F0CD-B7AE-860AC9208CA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64F36B52-86B8-B0FF-48CE-91AC04001C0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lipse 118">
            <a:extLst>
              <a:ext uri="{FF2B5EF4-FFF2-40B4-BE49-F238E27FC236}">
                <a16:creationId xmlns:a16="http://schemas.microsoft.com/office/drawing/2014/main" id="{F7D6A34E-79BF-DBAD-3C39-F8194F80E74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D240753B-996E-240E-922D-1FFC46BF3CF9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81D22FDA-235F-5540-D731-EA7780E9C39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7B509065-8FE2-31DB-E4DC-4DBDFCFB09E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2258FA34-D3BC-2074-CECC-4110DA5932D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9DCDD07-6224-0B2C-89EF-CD1851BCCB8E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97FC4350-D41A-7A8F-B91A-9A1914B8700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A22B628-2878-C615-C0D6-B7F482757018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C7886211-D55B-DF68-4734-3EE5CB1D6F71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A0EB0BD-7073-4748-AB64-AAE864AA5286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BE24DA6C-D601-18D8-6ABA-A3BB6B4A0B2E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FB805CAD-EE36-9595-C7EC-E282060F0E8F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5302BED8-1550-929E-196C-070B2C09768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5765C01D-BAD1-30F4-3F19-E8117B55EA51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C95ED5BF-39ED-44BE-5145-47AEF3E56B6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CC334CE1-2D2F-BFD5-D218-D980046AD0B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C78258A4-0201-E894-0A4D-027431B140F6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A3148F0F-8647-0179-7508-1D15CE50FDCC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FFF3E15-3D31-101E-74AE-3E00AFB8FF81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CD2EB99-C043-740F-BE96-986D442A7C1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09B7EED-B37B-5D85-244E-C53F19884D3D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F5345872-0748-DF76-AAB9-DBDBD2AB82F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AD8B285-26BA-AF1C-2DC8-3B7E700773F2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6278F46-7A96-A082-2061-270C5AD9ECF6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39A9344-F6BD-8103-DCFA-663664650C09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D9D79D2F-5B08-9263-4560-65ABAD27F91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641D394-006D-F59E-889B-43B1A7F46FA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2FC6E7AF-2E7B-4425-F90A-E9909EFBE20D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FED8CC05-427B-193C-52C5-F0AFE46F71ED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8E34BDC2-9F4C-FF61-F4AC-B8AD298B44A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98CB02E2-6064-AC0B-EDBB-3702FF6CB76B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D3B822B4-C950-DC79-46BA-426928774C0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95432A05-1D17-0ABB-6AA6-B2182A611DE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52ED5A42-D924-9BC1-709C-6E485A580F88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CDC27E6F-45FC-86C1-71E6-4D3AE69FAD8B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BA806107-9010-C130-C7DB-E0C7567A6BCD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72DFF92E-C3AD-AA0B-6BE6-CAA6F1D3EC9F}"/>
              </a:ext>
            </a:extLst>
          </p:cNvPr>
          <p:cNvSpPr/>
          <p:nvPr/>
        </p:nvSpPr>
        <p:spPr>
          <a:xfrm rot="17272040">
            <a:off x="9626504" y="2681592"/>
            <a:ext cx="603146" cy="380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A44B7E4F-3E85-954C-25DC-00CF600E4CF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6F0B4047-4042-380C-B54A-0F2B4A776382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D1E2A8AC-BAD5-D543-1648-BDA5C25DD19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D3DD288C-80CB-E4B6-4BF6-99472102B74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0AABA0D7-A3C1-03D4-F475-F517D1C0529D}"/>
              </a:ext>
            </a:extLst>
          </p:cNvPr>
          <p:cNvSpPr/>
          <p:nvPr/>
        </p:nvSpPr>
        <p:spPr>
          <a:xfrm rot="5400000">
            <a:off x="9698589" y="2320851"/>
            <a:ext cx="1698901" cy="29707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6942D8A4-D778-B4D6-ED4F-FCAAD9BFA64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CA2A25B-649A-FB01-7A74-EC94142A6B31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4104F92B-F80C-DD10-7A45-DB2D5CAE3A99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8EBE5A74-4ECF-7941-D27B-0DE6F6AF9D6C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6BCB0877-F955-52FB-20B5-B9C24C4EC8D0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2A79A25-A981-8717-62AD-77C7B0A9029E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69EF6182-2E86-2C0C-9361-1BB4EEEF1120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A909FE85-E54B-D37B-2D85-BFC7B72BAAD3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DC2BDEFD-ACB9-8F5A-7912-D97B56BD0B52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29C3DC43-4122-5B4E-BF41-5BB879224C6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EB54BD2F-BAD6-1C88-2557-DAC812403725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4A9C56CB-5520-534D-107C-305E4A98394C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17" name="Rectangle 1">
            <a:extLst>
              <a:ext uri="{FF2B5EF4-FFF2-40B4-BE49-F238E27FC236}">
                <a16:creationId xmlns:a16="http://schemas.microsoft.com/office/drawing/2014/main" id="{01BEEBC0-5508-51D1-2EF3-A5361A40AED0}"/>
              </a:ext>
            </a:extLst>
          </p:cNvPr>
          <p:cNvSpPr/>
          <p:nvPr/>
        </p:nvSpPr>
        <p:spPr>
          <a:xfrm>
            <a:off x="4997310" y="103980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1900-1907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FD60A122-CBEA-5255-EF4C-654B07ECABE2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452D2B9D-D7D4-8CF9-BD1F-B36316835F05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41EE5C49-6B68-85BE-24E3-4A6453F2A17F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1B9AACEF-B7CD-4967-E41D-7AEC33E5CB43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2B0C16B8-1941-AF39-A7BF-D3651BF8112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1EEE7DD-92B1-4892-AD23-D3BEE5795510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284022E9-160A-DA02-80EB-D25FC7479332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31D2DF6A-5B7F-9735-9454-D2FC01AB280C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D8368BB7-32BB-1B8C-9206-1FF80A1592F3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92986A71-2300-1B30-8484-F8295D87072E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43F3DA9A-28D7-AB21-A250-6ADE41752991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6772F0C1-FCFF-FABD-7D1B-EC4510A2A19D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CED66D0F-3652-5515-31CE-37B74AA73CE7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0087F418-A5E8-5106-8217-C2D2C5D05887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4566DFFE-45F5-6034-65D7-20708900776A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38347054-B01C-DB8D-EE72-4653CCA420C8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D6784AA0-941E-4926-791B-237A7115EDE0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074C2EF7-DDDB-D745-0523-0CAFCF13F55E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6203E31B-B88B-AC10-20FC-8D9EF6AE128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674AE182-EBC0-59A4-E86A-5DD6195CF8D3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B29EAF53-B0AD-67CE-7BB4-CB01F512EDB8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B3D19ADB-78F2-164C-CA99-FBA8815B6B5E}"/>
              </a:ext>
            </a:extLst>
          </p:cNvPr>
          <p:cNvSpPr/>
          <p:nvPr/>
        </p:nvSpPr>
        <p:spPr>
          <a:xfrm>
            <a:off x="9132484" y="341205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7270F6CB-919C-D6DD-19BE-A8E1AAF289A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982E0080-E4B2-CD8A-6D89-B37CC71E3000}"/>
              </a:ext>
            </a:extLst>
          </p:cNvPr>
          <p:cNvSpPr/>
          <p:nvPr/>
        </p:nvSpPr>
        <p:spPr>
          <a:xfrm rot="14227992">
            <a:off x="9674243" y="2404911"/>
            <a:ext cx="158879" cy="375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ADF79601-A5CB-28DB-D316-753AB7262875}"/>
              </a:ext>
            </a:extLst>
          </p:cNvPr>
          <p:cNvSpPr/>
          <p:nvPr/>
        </p:nvSpPr>
        <p:spPr>
          <a:xfrm>
            <a:off x="9672872" y="253659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EDE297B5-5537-D8A5-5FD0-0EA270A2A8C9}"/>
              </a:ext>
            </a:extLst>
          </p:cNvPr>
          <p:cNvSpPr/>
          <p:nvPr/>
        </p:nvSpPr>
        <p:spPr>
          <a:xfrm>
            <a:off x="9182953" y="2313037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D3E276CB-3445-6E86-CA26-815F6BEA0650}"/>
              </a:ext>
            </a:extLst>
          </p:cNvPr>
          <p:cNvSpPr/>
          <p:nvPr/>
        </p:nvSpPr>
        <p:spPr>
          <a:xfrm>
            <a:off x="8126985" y="26935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4EC25FAE-A085-A5EA-7368-7DFD35CF6D1A}"/>
              </a:ext>
            </a:extLst>
          </p:cNvPr>
          <p:cNvSpPr/>
          <p:nvPr/>
        </p:nvSpPr>
        <p:spPr>
          <a:xfrm>
            <a:off x="8697136" y="27496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26CF8F3C-9027-F352-603E-CDA2D49B1CC0}"/>
              </a:ext>
            </a:extLst>
          </p:cNvPr>
          <p:cNvSpPr/>
          <p:nvPr/>
        </p:nvSpPr>
        <p:spPr>
          <a:xfrm>
            <a:off x="8906394" y="335856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B0CF3BCA-C002-12C9-05C1-25ADEC0F92BB}"/>
              </a:ext>
            </a:extLst>
          </p:cNvPr>
          <p:cNvSpPr/>
          <p:nvPr/>
        </p:nvSpPr>
        <p:spPr>
          <a:xfrm>
            <a:off x="10000209" y="2032694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</a:t>
            </a:r>
          </a:p>
        </p:txBody>
      </p:sp>
    </p:spTree>
    <p:extLst>
      <p:ext uri="{BB962C8B-B14F-4D97-AF65-F5344CB8AC3E}">
        <p14:creationId xmlns:p14="http://schemas.microsoft.com/office/powerpoint/2010/main" val="335053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18152-CF78-515E-DF06-7F124B61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64457190-1310-FB23-2479-79CAB4299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FAC79B3F-8613-3A97-F2AF-FB159669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29F5BF-0A81-0081-8261-30AA9DA665DF}"/>
              </a:ext>
            </a:extLst>
          </p:cNvPr>
          <p:cNvSpPr/>
          <p:nvPr/>
        </p:nvSpPr>
        <p:spPr>
          <a:xfrm>
            <a:off x="89686" y="110608"/>
            <a:ext cx="4726472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(1871-)1895 : (P) (A) Les fixations des frontières définitives de l’Afghanistan et de la Perse</a:t>
            </a:r>
          </a:p>
          <a:p>
            <a:endParaRPr lang="fr-FR" sz="1400" b="1" dirty="0"/>
          </a:p>
          <a:p>
            <a:r>
              <a:rPr lang="fr-FR" sz="1400" b="1" dirty="0"/>
              <a:t>(1871-)1893 : Au sud et à l’est, les lignes britanniques Goldsmith et Durand : Partage du Baloutchistan en trois ; A l’est de l’Afghanistan, cessions des zones tribales pachtounes à l’Inde britannique</a:t>
            </a:r>
          </a:p>
          <a:p>
            <a:endParaRPr lang="fr-FR" sz="1600" dirty="0"/>
          </a:p>
          <a:p>
            <a:r>
              <a:rPr lang="fr-FR" sz="1600" dirty="0"/>
              <a:t>*1885-1907 : La fin du Grand Jeu ; Et d’abord…</a:t>
            </a:r>
          </a:p>
          <a:p>
            <a:r>
              <a:rPr lang="fr-FR" sz="1500" dirty="0"/>
              <a:t>*1885-95 : Les négociations des Russes et des Britanniques</a:t>
            </a:r>
          </a:p>
          <a:p>
            <a:r>
              <a:rPr lang="fr-FR" sz="1600" dirty="0"/>
              <a:t>Et les fixations des frontières : De </a:t>
            </a:r>
            <a:r>
              <a:rPr lang="fr-FR" sz="1600" b="1" dirty="0"/>
              <a:t>la Perse (P) </a:t>
            </a:r>
            <a:r>
              <a:rPr lang="fr-FR" sz="1600" dirty="0"/>
              <a:t>d’abord</a:t>
            </a:r>
          </a:p>
          <a:p>
            <a:r>
              <a:rPr lang="fr-FR" sz="1600" dirty="0"/>
              <a:t>Puis et surtout, de </a:t>
            </a:r>
            <a:r>
              <a:rPr lang="fr-FR" sz="1600" b="1" dirty="0"/>
              <a:t>l’Afghanistan (A)</a:t>
            </a:r>
            <a:r>
              <a:rPr lang="fr-FR" sz="1600" dirty="0"/>
              <a:t> ; Récit…</a:t>
            </a:r>
          </a:p>
          <a:p>
            <a:endParaRPr lang="fr-FR" sz="1600" dirty="0"/>
          </a:p>
          <a:p>
            <a:r>
              <a:rPr lang="fr-FR" sz="1600" dirty="0"/>
              <a:t>a) Côté britannique avec la Perse…</a:t>
            </a:r>
          </a:p>
          <a:p>
            <a:endParaRPr lang="fr-FR" sz="1600" dirty="0"/>
          </a:p>
          <a:p>
            <a:r>
              <a:rPr lang="fr-FR" sz="1600" dirty="0"/>
              <a:t>*1871 : Au Baloutchistan, au sud de l’Afghanistan, …</a:t>
            </a:r>
          </a:p>
          <a:p>
            <a:r>
              <a:rPr lang="fr-FR" sz="1600" dirty="0"/>
              <a:t>NB : 1854 :  Etat princier du Raj ; Capitale : </a:t>
            </a:r>
            <a:r>
              <a:rPr lang="fr-FR" sz="1600" dirty="0" err="1"/>
              <a:t>Kalat</a:t>
            </a:r>
            <a:endParaRPr lang="fr-FR" sz="1600" dirty="0"/>
          </a:p>
          <a:p>
            <a:r>
              <a:rPr lang="fr-FR" sz="1600" dirty="0"/>
              <a:t>Les Britanniques fixent une frontière N-S avec la Perse</a:t>
            </a:r>
          </a:p>
          <a:p>
            <a:r>
              <a:rPr lang="fr-FR" sz="1600" i="1" dirty="0"/>
              <a:t>La ligne Goldsmith</a:t>
            </a:r>
            <a:r>
              <a:rPr lang="fr-FR" sz="1600" dirty="0"/>
              <a:t>, qui coupe le Baloutchistan en deux</a:t>
            </a:r>
          </a:p>
          <a:p>
            <a:endParaRPr lang="fr-FR" sz="1600" dirty="0"/>
          </a:p>
          <a:p>
            <a:r>
              <a:rPr lang="fr-FR" sz="1600" dirty="0"/>
              <a:t>NB : 1876 : Au Baloutchistan…</a:t>
            </a:r>
          </a:p>
          <a:p>
            <a:r>
              <a:rPr lang="fr-FR" sz="1600" dirty="0"/>
              <a:t>Les Britanniques obtiennent la cession de Quetta, à la sortie ouest de la passe de Bolan ; </a:t>
            </a:r>
            <a:r>
              <a:rPr lang="fr-FR" sz="1600" u="sng" dirty="0"/>
              <a:t>Contrôler Kandahar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D2AC57E-73E2-5769-CA39-19526879E435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95107E5-800B-9E44-77E3-EBC70E160E5D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478B20-F517-827F-0CAD-E35CE57ECE3C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6C32AE-821A-13ED-C9E0-0A7F8099E651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EE84423-6039-F653-4E12-E78F8DCE3C83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CCE7D2-33B7-6E6D-19EC-84B21F41FFAA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585F683-BC05-FDD4-A705-5FE4E91404B2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D49C3C-9A8E-12D8-E62B-FEB1C226FF5E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9690166-2326-9E20-6E5F-2450EC1477DD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AF91DCD-FEB4-654A-7111-684570696FD0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45065501-BE3A-2116-F4B5-513EECFA45A1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F52636-07E6-F976-35AC-684559BF1752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CE4E13-8642-B9BA-2915-1BC5A24C76B4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398416-08D0-9902-1CBA-CA6F550409A6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CEDAEAC-2B7F-EF98-6441-9CFB7CF6C4BD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16257E1-F2EF-12FC-8D50-69DF05AC1754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C5A0DE91-6DF1-6908-B9B4-11E82E57E3CC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87A300CF-522A-A58C-E0B0-1306EA967678}"/>
              </a:ext>
            </a:extLst>
          </p:cNvPr>
          <p:cNvSpPr/>
          <p:nvPr/>
        </p:nvSpPr>
        <p:spPr>
          <a:xfrm rot="5400000">
            <a:off x="3357129" y="2960355"/>
            <a:ext cx="226498" cy="558233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603BC4-95C4-DFFC-9BF3-09054906C22F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B6DFAF-E966-34BE-0314-11846E94E2BF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9C3FD936-39D1-49D5-DBF2-8DAFC785BB57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2B06E1D-D5B9-6E01-583B-4AD1AED5EB32}"/>
              </a:ext>
            </a:extLst>
          </p:cNvPr>
          <p:cNvSpPr/>
          <p:nvPr/>
        </p:nvSpPr>
        <p:spPr>
          <a:xfrm>
            <a:off x="11356898" y="136176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2E571A4-1748-B756-63BB-B07DF89177ED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234E4A2-4776-652A-BDA5-E231E891B13E}"/>
              </a:ext>
            </a:extLst>
          </p:cNvPr>
          <p:cNvSpPr/>
          <p:nvPr/>
        </p:nvSpPr>
        <p:spPr>
          <a:xfrm>
            <a:off x="4351940" y="399234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36705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F2771-84BE-DB80-025F-5CF462C5E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E9509E-2BCB-698A-0B82-C5326F2B34DD}"/>
              </a:ext>
            </a:extLst>
          </p:cNvPr>
          <p:cNvSpPr/>
          <p:nvPr/>
        </p:nvSpPr>
        <p:spPr>
          <a:xfrm>
            <a:off x="89685" y="110608"/>
            <a:ext cx="4865664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(1871-)1893 : Au sud et à l’est, les lignes britanniques Goldsmith et Durand : Partage du Baloutchistan en trois ; A l’est de l’Afghanistan, cessions des zones tribales pachtounes à l’Inde britannique</a:t>
            </a:r>
          </a:p>
          <a:p>
            <a:endParaRPr lang="fr-FR" sz="1600" dirty="0"/>
          </a:p>
          <a:p>
            <a:r>
              <a:rPr lang="fr-FR" sz="1600" dirty="0"/>
              <a:t>b) Côté britannique avec l’Afghanistan…</a:t>
            </a:r>
          </a:p>
          <a:p>
            <a:endParaRPr lang="fr-FR" sz="1600" dirty="0"/>
          </a:p>
          <a:p>
            <a:r>
              <a:rPr lang="fr-FR" sz="1600" dirty="0"/>
              <a:t>*Nov. 1893 : La frontière </a:t>
            </a:r>
            <a:r>
              <a:rPr lang="fr-FR" sz="1600" dirty="0" err="1"/>
              <a:t>anglo</a:t>
            </a:r>
            <a:r>
              <a:rPr lang="fr-FR" sz="1600" dirty="0"/>
              <a:t>-afghane décidée en 1879</a:t>
            </a:r>
          </a:p>
          <a:p>
            <a:r>
              <a:rPr lang="fr-FR" sz="1600" dirty="0"/>
              <a:t>La </a:t>
            </a:r>
            <a:r>
              <a:rPr lang="fr-FR" sz="1600" i="1" dirty="0"/>
              <a:t>ligne Henry Durand</a:t>
            </a:r>
            <a:r>
              <a:rPr lang="fr-FR" sz="1600" dirty="0"/>
              <a:t>, 2 430 km, est enfin fixée</a:t>
            </a:r>
          </a:p>
          <a:p>
            <a:r>
              <a:rPr lang="fr-FR" sz="1600" dirty="0"/>
              <a:t>NB : 1895 : Guerre et annexion de Chitral à l’Inde</a:t>
            </a:r>
          </a:p>
          <a:p>
            <a:endParaRPr lang="fr-FR" sz="1600" dirty="0"/>
          </a:p>
          <a:p>
            <a:r>
              <a:rPr lang="fr-FR" sz="1600" dirty="0"/>
              <a:t>*Objectif des GB : Repousser au maximum</a:t>
            </a:r>
          </a:p>
          <a:p>
            <a:r>
              <a:rPr lang="fr-FR" sz="1600" dirty="0"/>
              <a:t>Cette frontière vers le nord et l’ouest</a:t>
            </a:r>
          </a:p>
          <a:p>
            <a:r>
              <a:rPr lang="fr-FR" sz="1600" dirty="0"/>
              <a:t>Au risque de séparer des populations ; Ainsi…</a:t>
            </a:r>
          </a:p>
          <a:p>
            <a:endParaRPr lang="fr-FR" sz="1600" dirty="0"/>
          </a:p>
          <a:p>
            <a:r>
              <a:rPr lang="fr-FR" sz="1600" dirty="0"/>
              <a:t>*A l’est de l’Afghanistan, elle coupe le pays pachtoune en deux ; Et côté GB, est créée la </a:t>
            </a:r>
            <a:r>
              <a:rPr lang="fr-FR" sz="1600" i="1" dirty="0"/>
              <a:t>Frontière du Nord-ouest</a:t>
            </a:r>
            <a:r>
              <a:rPr lang="fr-FR" sz="1600" dirty="0"/>
              <a:t> Zone tribale pachtoune, les </a:t>
            </a:r>
            <a:r>
              <a:rPr lang="fr-FR" sz="1600" i="1" dirty="0"/>
              <a:t>Pathans</a:t>
            </a:r>
          </a:p>
          <a:p>
            <a:endParaRPr lang="fr-FR" sz="1600" dirty="0"/>
          </a:p>
          <a:p>
            <a:r>
              <a:rPr lang="fr-FR" sz="1600" dirty="0"/>
              <a:t>*Au sud de l’Afghanistan, elle coupe le pays baloutche</a:t>
            </a:r>
          </a:p>
          <a:p>
            <a:r>
              <a:rPr lang="fr-FR" sz="1600" dirty="0"/>
              <a:t>1871-93 : Le Baloutchistan est ainsi coupé en trois</a:t>
            </a:r>
          </a:p>
          <a:p>
            <a:r>
              <a:rPr lang="fr-FR" sz="1600" dirty="0"/>
              <a:t>Perse, Afghanistan ; Et Inde, plus tard Pakistan</a:t>
            </a:r>
          </a:p>
          <a:p>
            <a:endParaRPr lang="fr-FR" sz="1600" dirty="0"/>
          </a:p>
          <a:p>
            <a:r>
              <a:rPr lang="fr-FR" sz="1600" dirty="0"/>
              <a:t>NB : Frontière qui ne sera jamais reconnue par l’Afghanistan ; Et contestée depuis 1949 avec le Pakistan</a:t>
            </a:r>
          </a:p>
          <a:p>
            <a:endParaRPr lang="fr-FR" sz="1600" dirty="0"/>
          </a:p>
          <a:p>
            <a:r>
              <a:rPr lang="fr-FR" sz="1600" dirty="0"/>
              <a:t>*Et côté russe…</a:t>
            </a:r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9964A787-6230-DD9B-90F0-C5703C019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E852268E-BD98-5609-16EC-9F21A2F4D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58AC3A6-D3EC-6C2D-5317-32302337C303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DA71DA46-FF65-C9CB-A81C-C8E7274A616F}"/>
              </a:ext>
            </a:extLst>
          </p:cNvPr>
          <p:cNvSpPr/>
          <p:nvPr/>
        </p:nvSpPr>
        <p:spPr>
          <a:xfrm rot="6621880">
            <a:off x="10449500" y="1240749"/>
            <a:ext cx="484632" cy="10784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60AAD02A-21B2-EA13-FCAD-E822BF210664}"/>
              </a:ext>
            </a:extLst>
          </p:cNvPr>
          <p:cNvSpPr/>
          <p:nvPr/>
        </p:nvSpPr>
        <p:spPr>
          <a:xfrm rot="9049499">
            <a:off x="9035102" y="3766359"/>
            <a:ext cx="484632" cy="86470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D934D527-218E-D77F-1918-3A5288EFA11D}"/>
              </a:ext>
            </a:extLst>
          </p:cNvPr>
          <p:cNvSpPr/>
          <p:nvPr/>
        </p:nvSpPr>
        <p:spPr>
          <a:xfrm rot="6273260">
            <a:off x="10003925" y="2602196"/>
            <a:ext cx="484632" cy="707420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6F091420-E5FC-90FE-F2D5-7D77E7BAD81E}"/>
              </a:ext>
            </a:extLst>
          </p:cNvPr>
          <p:cNvSpPr/>
          <p:nvPr/>
        </p:nvSpPr>
        <p:spPr>
          <a:xfrm rot="9988279">
            <a:off x="8111777" y="4139867"/>
            <a:ext cx="484632" cy="429214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751394EE-82AE-58E2-A914-88314AE367E3}"/>
              </a:ext>
            </a:extLst>
          </p:cNvPr>
          <p:cNvSpPr/>
          <p:nvPr/>
        </p:nvSpPr>
        <p:spPr>
          <a:xfrm rot="9988279">
            <a:off x="6979505" y="5020196"/>
            <a:ext cx="484632" cy="54857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E03DC6-8D6E-0452-8BC8-A9A0B1C4985D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7021C78-90FF-B27F-B830-2E86DBBA3838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7595E4D-AB81-2B51-D60B-13F1F5B2AB86}"/>
              </a:ext>
            </a:extLst>
          </p:cNvPr>
          <p:cNvSpPr/>
          <p:nvPr/>
        </p:nvSpPr>
        <p:spPr>
          <a:xfrm>
            <a:off x="6565509" y="4716482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B029A61-C75A-F9C5-90FE-CCBD7914598B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425CE18-B056-F44D-53A5-7B6BA60AAD87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E194EC63-BB5F-A16B-82CF-F46296817C7C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B8710FC-4D7A-A6B5-9B21-056D7EF2B8BB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82A1C6F9-12E5-A9EC-A4B3-BB82955AD9EC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74F28D4-9222-79F3-F9C8-8DE3428DF757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03588FB-E550-2D46-DF02-4593EAA0C556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A7D550-5B57-743D-4067-F695E2F25678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8951A5-2187-086A-FED4-3D20EC347AB6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75A6491-BFE5-BDAC-8AD8-F37DF4D4747D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726F258C-C80A-E942-09CC-701438DD0181}"/>
              </a:ext>
            </a:extLst>
          </p:cNvPr>
          <p:cNvSpPr/>
          <p:nvPr/>
        </p:nvSpPr>
        <p:spPr>
          <a:xfrm rot="5400000">
            <a:off x="3715421" y="1234925"/>
            <a:ext cx="226498" cy="558233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6746A0-E7EB-EA48-48D4-A5B12B69933C}"/>
              </a:ext>
            </a:extLst>
          </p:cNvPr>
          <p:cNvSpPr/>
          <p:nvPr/>
        </p:nvSpPr>
        <p:spPr>
          <a:xfrm>
            <a:off x="10101952" y="3645152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FC112E-D809-41CE-50BD-25E276739F9E}"/>
              </a:ext>
            </a:extLst>
          </p:cNvPr>
          <p:cNvSpPr/>
          <p:nvPr/>
        </p:nvSpPr>
        <p:spPr>
          <a:xfrm>
            <a:off x="6175352" y="5205819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7F3E490-BB2E-2C08-0F0E-AEB59D5291FA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390C2-6589-BB80-A348-42897D3F9CA9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4D2EFAEA-2234-B59B-3FBD-4A9845BCFA6B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6C4C3-9196-0510-0B67-31A7D6ED040B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8E1675-685A-D9DB-DF68-404016D01331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08C4FA8-9DD3-2CDD-AD8B-48BF076E434F}"/>
              </a:ext>
            </a:extLst>
          </p:cNvPr>
          <p:cNvSpPr/>
          <p:nvPr/>
        </p:nvSpPr>
        <p:spPr>
          <a:xfrm>
            <a:off x="4362417" y="234597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6D67D790-11B8-F0C4-33D0-8EEF1F54EC64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0ABD7CA9-B2D6-425C-1AA1-C342D6122ED6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84" name="Flèche : bas 1083">
            <a:extLst>
              <a:ext uri="{FF2B5EF4-FFF2-40B4-BE49-F238E27FC236}">
                <a16:creationId xmlns:a16="http://schemas.microsoft.com/office/drawing/2014/main" id="{35E3065B-5CCB-64A4-A48E-E41E84552DC4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0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FF8E0-5D6D-C452-724F-697270ECE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CAAE0ACA-6850-CE38-5E0E-D0C8A3D79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8DB4F829-30ED-4992-744F-A7208F16B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00BB4295-3751-42F3-BE28-155164B65B06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2E64C0FE-8EE9-A5F3-B5AB-D3546C4395CF}"/>
              </a:ext>
            </a:extLst>
          </p:cNvPr>
          <p:cNvSpPr/>
          <p:nvPr/>
        </p:nvSpPr>
        <p:spPr>
          <a:xfrm rot="6621880">
            <a:off x="10449500" y="1240749"/>
            <a:ext cx="484632" cy="10784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D4A9DB45-4DE4-47F6-305C-A7AFEF5D4639}"/>
              </a:ext>
            </a:extLst>
          </p:cNvPr>
          <p:cNvSpPr/>
          <p:nvPr/>
        </p:nvSpPr>
        <p:spPr>
          <a:xfrm rot="9219694">
            <a:off x="11251156" y="1153286"/>
            <a:ext cx="484632" cy="627249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bas 33">
            <a:extLst>
              <a:ext uri="{FF2B5EF4-FFF2-40B4-BE49-F238E27FC236}">
                <a16:creationId xmlns:a16="http://schemas.microsoft.com/office/drawing/2014/main" id="{5D8CBD58-80E7-E10D-EACE-7AA9FA2EF1B2}"/>
              </a:ext>
            </a:extLst>
          </p:cNvPr>
          <p:cNvSpPr/>
          <p:nvPr/>
        </p:nvSpPr>
        <p:spPr>
          <a:xfrm rot="9049499">
            <a:off x="9035102" y="3766359"/>
            <a:ext cx="484632" cy="86470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1D89428-FF1F-2D94-0A28-CCE26126E0A1}"/>
              </a:ext>
            </a:extLst>
          </p:cNvPr>
          <p:cNvSpPr/>
          <p:nvPr/>
        </p:nvSpPr>
        <p:spPr>
          <a:xfrm rot="6273260">
            <a:off x="10003925" y="2602196"/>
            <a:ext cx="484632" cy="707420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D949E3CE-FD32-0AE3-D2F7-6424C5545D92}"/>
              </a:ext>
            </a:extLst>
          </p:cNvPr>
          <p:cNvSpPr/>
          <p:nvPr/>
        </p:nvSpPr>
        <p:spPr>
          <a:xfrm rot="9988279">
            <a:off x="8111777" y="4139867"/>
            <a:ext cx="484632" cy="429214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EF94555-7481-B26E-A019-7038FF3D231C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DE096D1-20F4-1997-C4D0-652B73B20EA3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C07D1B9-CC86-8688-ADA6-FBB4FE901AC9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7034F0B-9874-4334-2D1F-BE4552D9E206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9EDD665-9A2B-89B7-DA41-9CDA66C9729D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0962B876-38C7-013A-C90D-664042EA97CB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18F32F7-3004-D288-4B91-FD2AF83B91E0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A7E99E6-E4CA-0E7B-3BBD-CA09AE2A4CBE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BF0F855-942E-BC5A-ECDE-437C9F64E618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B0F752F-ACBD-B9DA-BF33-26466CA55FA6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9AC9E1-27DC-A9EC-4C94-D9CE5F73AE47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AD48BC-4048-B73C-3A1E-6232B8167ECF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1C1DDC2-3FB0-20F5-1C95-80769F7F38C4}"/>
              </a:ext>
            </a:extLst>
          </p:cNvPr>
          <p:cNvSpPr/>
          <p:nvPr/>
        </p:nvSpPr>
        <p:spPr>
          <a:xfrm>
            <a:off x="6390640" y="173677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355B69C9-C51B-F568-4CD8-E80F942F0B07}"/>
              </a:ext>
            </a:extLst>
          </p:cNvPr>
          <p:cNvSpPr/>
          <p:nvPr/>
        </p:nvSpPr>
        <p:spPr>
          <a:xfrm rot="18276506">
            <a:off x="6793998" y="932120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53CFD5E5-1114-653E-A15C-250E1D9E3F57}"/>
              </a:ext>
            </a:extLst>
          </p:cNvPr>
          <p:cNvSpPr/>
          <p:nvPr/>
        </p:nvSpPr>
        <p:spPr>
          <a:xfrm rot="186710">
            <a:off x="7848538" y="317671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869A769C-F1FD-31A0-1C6D-AFCAA61BD867}"/>
              </a:ext>
            </a:extLst>
          </p:cNvPr>
          <p:cNvSpPr/>
          <p:nvPr/>
        </p:nvSpPr>
        <p:spPr>
          <a:xfrm rot="19562648">
            <a:off x="9209923" y="210684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0FF7DD-296D-0830-A4EA-8E6AAA87EFD7}"/>
              </a:ext>
            </a:extLst>
          </p:cNvPr>
          <p:cNvSpPr/>
          <p:nvPr/>
        </p:nvSpPr>
        <p:spPr>
          <a:xfrm>
            <a:off x="8291114" y="692431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5A0E50-8FDE-8BBD-85A1-3FBEA1D8399D}"/>
              </a:ext>
            </a:extLst>
          </p:cNvPr>
          <p:cNvSpPr/>
          <p:nvPr/>
        </p:nvSpPr>
        <p:spPr>
          <a:xfrm>
            <a:off x="10101952" y="3645152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6B4BA00C-148D-F3E3-8F4A-95250E8A636B}"/>
              </a:ext>
            </a:extLst>
          </p:cNvPr>
          <p:cNvSpPr/>
          <p:nvPr/>
        </p:nvSpPr>
        <p:spPr>
          <a:xfrm rot="968779">
            <a:off x="5147396" y="512617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D24291-B7A7-F50A-7365-2C62C00AF1B0}"/>
              </a:ext>
            </a:extLst>
          </p:cNvPr>
          <p:cNvSpPr/>
          <p:nvPr/>
        </p:nvSpPr>
        <p:spPr>
          <a:xfrm>
            <a:off x="5085148" y="564096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1884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10F809D8-A8F2-B669-C1DB-3B91795BEE71}"/>
              </a:ext>
            </a:extLst>
          </p:cNvPr>
          <p:cNvSpPr/>
          <p:nvPr/>
        </p:nvSpPr>
        <p:spPr>
          <a:xfrm rot="9988279">
            <a:off x="6979505" y="5020196"/>
            <a:ext cx="484632" cy="54857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22288BC-1F37-04AC-92B0-CACC8BD4F564}"/>
              </a:ext>
            </a:extLst>
          </p:cNvPr>
          <p:cNvSpPr/>
          <p:nvPr/>
        </p:nvSpPr>
        <p:spPr>
          <a:xfrm>
            <a:off x="6565509" y="4716482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5C1141-2832-4626-EF71-D537657924D7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86A0A-9E6E-778A-16D7-91AF7F63355E}"/>
              </a:ext>
            </a:extLst>
          </p:cNvPr>
          <p:cNvSpPr/>
          <p:nvPr/>
        </p:nvSpPr>
        <p:spPr>
          <a:xfrm>
            <a:off x="6175352" y="5205819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F92593-E58C-58D0-1130-8769672F0F72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A0D934-B4B9-F4A1-6016-20098711AB51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C2B30762-5822-11D1-2A68-AC0492276BED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62382F-0626-DBFE-B5B1-8049BC214DE2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3D50A846-3F82-993B-CCEC-E9EF2CE567C1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0A245E-A100-628A-66E3-4AF6A121BFAD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4A175F5-AE64-4052-13E8-4E0A20F13039}"/>
              </a:ext>
            </a:extLst>
          </p:cNvPr>
          <p:cNvSpPr/>
          <p:nvPr/>
        </p:nvSpPr>
        <p:spPr>
          <a:xfrm>
            <a:off x="80659" y="41706"/>
            <a:ext cx="4998882" cy="6724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1891-1895 : Cessions du Haut-Badakhchan et du Pamir à la Russie ; L’Afghanistan acquiert l’appendice de Wakhan, petite zone tampon jusqu’à la Chine, entre l’Empire russe et l’Empire britanniques des Indes </a:t>
            </a:r>
          </a:p>
          <a:p>
            <a:endParaRPr lang="fr-FR" sz="1600" dirty="0"/>
          </a:p>
          <a:p>
            <a:r>
              <a:rPr lang="fr-FR" sz="1600" dirty="0"/>
              <a:t>c) Côté russe avec l’Afghanistan…</a:t>
            </a:r>
          </a:p>
          <a:p>
            <a:endParaRPr lang="fr-FR" sz="800" dirty="0"/>
          </a:p>
          <a:p>
            <a:r>
              <a:rPr lang="fr-FR" sz="1600" dirty="0"/>
              <a:t>*1887 : Après la frontière au sud de </a:t>
            </a:r>
            <a:r>
              <a:rPr lang="fr-FR" sz="1600" dirty="0" err="1"/>
              <a:t>Pandjeh</a:t>
            </a:r>
            <a:r>
              <a:rPr lang="fr-FR" sz="1600" dirty="0"/>
              <a:t> et sur l’Amou Daria, les Russes réclament le Pamir en théorie afghan</a:t>
            </a:r>
          </a:p>
          <a:p>
            <a:r>
              <a:rPr lang="fr-FR" sz="1600" dirty="0"/>
              <a:t>Ce qui provoque des réactions : GB, Afghanistan, Chine</a:t>
            </a:r>
          </a:p>
          <a:p>
            <a:endParaRPr lang="fr-FR" sz="800" dirty="0"/>
          </a:p>
          <a:p>
            <a:r>
              <a:rPr lang="fr-FR" sz="1600" dirty="0"/>
              <a:t>*Pour les Britanniques, éloigner les Russes</a:t>
            </a:r>
          </a:p>
          <a:p>
            <a:r>
              <a:rPr lang="fr-FR" sz="1600" i="1" dirty="0"/>
              <a:t>En faisant avancer </a:t>
            </a:r>
            <a:r>
              <a:rPr lang="fr-FR" sz="1600" dirty="0"/>
              <a:t>les frontières afghanes et chinoises…</a:t>
            </a:r>
          </a:p>
          <a:p>
            <a:endParaRPr lang="fr-FR" sz="800" dirty="0"/>
          </a:p>
          <a:p>
            <a:r>
              <a:rPr lang="fr-FR" sz="1600" dirty="0"/>
              <a:t>Mais plusieurs principautés du Pamir</a:t>
            </a:r>
          </a:p>
          <a:p>
            <a:r>
              <a:rPr lang="fr-FR" sz="1600" dirty="0"/>
              <a:t>Sont vassales de Boukhara et Kokand ; Par conséquent…</a:t>
            </a:r>
          </a:p>
          <a:p>
            <a:r>
              <a:rPr lang="fr-FR" sz="1600" dirty="0"/>
              <a:t>Les revendications russes apparaissent légitimes</a:t>
            </a:r>
          </a:p>
          <a:p>
            <a:endParaRPr lang="fr-FR" sz="800" dirty="0"/>
          </a:p>
          <a:p>
            <a:r>
              <a:rPr lang="fr-FR" sz="1500" dirty="0"/>
              <a:t>*Quant à la Chine, elle propose un Pamir neutre ; Trois faits…</a:t>
            </a:r>
          </a:p>
          <a:p>
            <a:endParaRPr lang="fr-FR" sz="1600" dirty="0"/>
          </a:p>
          <a:p>
            <a:r>
              <a:rPr lang="fr-FR" sz="1500" dirty="0"/>
              <a:t>a) Août 1891 : Les Russes occupent le Pamir et s’avancent Jusqu’au Wakhan-Daria, pourtant reconnu afghan en 1873</a:t>
            </a:r>
          </a:p>
          <a:p>
            <a:endParaRPr lang="fr-FR" sz="1500" dirty="0"/>
          </a:p>
          <a:p>
            <a:r>
              <a:rPr lang="fr-FR" sz="1500" dirty="0"/>
              <a:t>b) Juin 1892 : Ils atteignent l’ouest des Monts </a:t>
            </a:r>
            <a:r>
              <a:rPr lang="fr-FR" sz="1500" dirty="0" err="1"/>
              <a:t>Sarikol</a:t>
            </a:r>
            <a:r>
              <a:rPr lang="fr-FR" sz="1500" dirty="0"/>
              <a:t> chinois</a:t>
            </a:r>
          </a:p>
          <a:p>
            <a:endParaRPr lang="fr-FR" sz="1500" dirty="0"/>
          </a:p>
          <a:p>
            <a:r>
              <a:rPr lang="fr-FR" sz="1500" dirty="0"/>
              <a:t>c) Sept. 1892 : Au sud du partage des eaux Amou Daria-Indus</a:t>
            </a:r>
          </a:p>
          <a:p>
            <a:r>
              <a:rPr lang="fr-FR" sz="1500" dirty="0"/>
              <a:t>A Hunza, les Britanniques chassent le roi pro-russe </a:t>
            </a:r>
            <a:r>
              <a:rPr lang="fr-FR" sz="1500" dirty="0" err="1"/>
              <a:t>Safdar</a:t>
            </a:r>
            <a:r>
              <a:rPr lang="fr-FR" sz="1500" dirty="0"/>
              <a:t> Ali</a:t>
            </a:r>
          </a:p>
          <a:p>
            <a:r>
              <a:rPr lang="fr-FR" sz="1500" dirty="0"/>
              <a:t>Et ils annexent le petit royaume</a:t>
            </a:r>
          </a:p>
          <a:p>
            <a:endParaRPr lang="fr-FR" sz="800" dirty="0"/>
          </a:p>
          <a:p>
            <a:r>
              <a:rPr lang="fr-FR" sz="1600" dirty="0"/>
              <a:t>*Un nouveau conflit semble possible ; Mais finalement…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4E4AD81F-7CCE-BE80-EFEA-B3C7549D79A1}"/>
              </a:ext>
            </a:extLst>
          </p:cNvPr>
          <p:cNvSpPr/>
          <p:nvPr/>
        </p:nvSpPr>
        <p:spPr>
          <a:xfrm rot="5400000">
            <a:off x="3136983" y="1233462"/>
            <a:ext cx="226498" cy="558233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A1044A5-CD06-44EC-A4E8-1C3D02FD1837}"/>
              </a:ext>
            </a:extLst>
          </p:cNvPr>
          <p:cNvSpPr/>
          <p:nvPr/>
        </p:nvSpPr>
        <p:spPr>
          <a:xfrm>
            <a:off x="11100846" y="849328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4F3E535-56BD-7B5C-0D0A-DC5679809EAE}"/>
              </a:ext>
            </a:extLst>
          </p:cNvPr>
          <p:cNvSpPr/>
          <p:nvPr/>
        </p:nvSpPr>
        <p:spPr>
          <a:xfrm>
            <a:off x="10687710" y="11030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866E9117-1C11-0CCA-D35D-E4390EBAD254}"/>
              </a:ext>
            </a:extLst>
          </p:cNvPr>
          <p:cNvSpPr/>
          <p:nvPr/>
        </p:nvSpPr>
        <p:spPr>
          <a:xfrm rot="20007673">
            <a:off x="10851443" y="359738"/>
            <a:ext cx="360136" cy="535388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5A1BDDB4-BDA1-6F29-B501-116F49BD13F1}"/>
              </a:ext>
            </a:extLst>
          </p:cNvPr>
          <p:cNvSpPr/>
          <p:nvPr/>
        </p:nvSpPr>
        <p:spPr>
          <a:xfrm rot="16526044">
            <a:off x="11127968" y="476630"/>
            <a:ext cx="350716" cy="242142"/>
          </a:xfrm>
          <a:prstGeom prst="downArrow">
            <a:avLst>
              <a:gd name="adj1" fmla="val 37582"/>
              <a:gd name="adj2" fmla="val 5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34BDA4-4461-2026-09A1-BE384E12145A}"/>
              </a:ext>
            </a:extLst>
          </p:cNvPr>
          <p:cNvSpPr/>
          <p:nvPr/>
        </p:nvSpPr>
        <p:spPr>
          <a:xfrm>
            <a:off x="11466823" y="462376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1C94C87-601B-8D9B-45E7-108F251E5064}"/>
              </a:ext>
            </a:extLst>
          </p:cNvPr>
          <p:cNvSpPr/>
          <p:nvPr/>
        </p:nvSpPr>
        <p:spPr>
          <a:xfrm>
            <a:off x="4888758" y="5123488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43EFDA3-DCF6-A744-1068-3B21D69C6D23}"/>
              </a:ext>
            </a:extLst>
          </p:cNvPr>
          <p:cNvSpPr/>
          <p:nvPr/>
        </p:nvSpPr>
        <p:spPr>
          <a:xfrm>
            <a:off x="4703219" y="4477889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19441D6-2E51-5B0F-B717-BA0EB62D7DA2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BB469F2-909A-9D38-B0B7-7992FE7B1371}"/>
              </a:ext>
            </a:extLst>
          </p:cNvPr>
          <p:cNvSpPr/>
          <p:nvPr/>
        </p:nvSpPr>
        <p:spPr>
          <a:xfrm>
            <a:off x="11386592" y="113761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FC7E13C-8980-C9B9-5CB9-E7C95D3D45B5}"/>
              </a:ext>
            </a:extLst>
          </p:cNvPr>
          <p:cNvSpPr/>
          <p:nvPr/>
        </p:nvSpPr>
        <p:spPr>
          <a:xfrm>
            <a:off x="2685854" y="603105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663074B4-D0BF-91F7-5B52-9509B556BFFE}"/>
              </a:ext>
            </a:extLst>
          </p:cNvPr>
          <p:cNvSpPr/>
          <p:nvPr/>
        </p:nvSpPr>
        <p:spPr>
          <a:xfrm>
            <a:off x="5876838" y="1365143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4F96AC-48F9-3034-AB80-9CC5FC608156}"/>
              </a:ext>
            </a:extLst>
          </p:cNvPr>
          <p:cNvSpPr/>
          <p:nvPr/>
        </p:nvSpPr>
        <p:spPr>
          <a:xfrm>
            <a:off x="5934487" y="1174260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4B5C411-8F2E-D0D2-EA23-E867DE24535A}"/>
              </a:ext>
            </a:extLst>
          </p:cNvPr>
          <p:cNvSpPr/>
          <p:nvPr/>
        </p:nvSpPr>
        <p:spPr>
          <a:xfrm>
            <a:off x="4732727" y="2043764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45218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65EE0-5DAA-BCE3-FE96-E95B813AB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38753D-2912-8CD5-DF4C-49B3417E33E7}"/>
              </a:ext>
            </a:extLst>
          </p:cNvPr>
          <p:cNvSpPr/>
          <p:nvPr/>
        </p:nvSpPr>
        <p:spPr>
          <a:xfrm>
            <a:off x="89687" y="110608"/>
            <a:ext cx="4655034" cy="6601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1891-1895 : Cessions du Haut-Badakhchan et du Pamir à la Russie ; L’Afghanistan acquiert l’appendice de Wakhan, petite zone tampon jusqu’à la Chine, entre l’Empire russe et l’Empire britanniques des Indes </a:t>
            </a:r>
          </a:p>
          <a:p>
            <a:endParaRPr lang="fr-FR" sz="1700" dirty="0"/>
          </a:p>
          <a:p>
            <a:r>
              <a:rPr lang="fr-FR" sz="1700" dirty="0"/>
              <a:t>*Mars 1895 : Commission russo-britannique…</a:t>
            </a:r>
          </a:p>
          <a:p>
            <a:r>
              <a:rPr lang="fr-FR" sz="1700" dirty="0"/>
              <a:t>Trois décisions…</a:t>
            </a:r>
          </a:p>
          <a:p>
            <a:endParaRPr lang="fr-FR" sz="1700" dirty="0"/>
          </a:p>
          <a:p>
            <a:r>
              <a:rPr lang="fr-FR" sz="1700" dirty="0"/>
              <a:t>a) Les Russes conservent le Pamir</a:t>
            </a:r>
          </a:p>
          <a:p>
            <a:r>
              <a:rPr lang="fr-FR" sz="1700" dirty="0"/>
              <a:t>Jusqu’à la rivière Pamir-Daria</a:t>
            </a:r>
          </a:p>
          <a:p>
            <a:endParaRPr lang="fr-FR" sz="1700" dirty="0"/>
          </a:p>
          <a:p>
            <a:r>
              <a:rPr lang="fr-FR" sz="1700" dirty="0"/>
              <a:t>b) L’émir afghan Abdur Rahman doit céder</a:t>
            </a:r>
          </a:p>
          <a:p>
            <a:r>
              <a:rPr lang="fr-FR" sz="1700" dirty="0"/>
              <a:t>Le Haut-Badakhchan à l’émir de Boukhara</a:t>
            </a:r>
          </a:p>
          <a:p>
            <a:r>
              <a:rPr lang="fr-FR" sz="1700" dirty="0"/>
              <a:t>Sur la rive droite de l’Amou Daria</a:t>
            </a:r>
          </a:p>
          <a:p>
            <a:endParaRPr lang="fr-FR" sz="1700" dirty="0"/>
          </a:p>
          <a:p>
            <a:r>
              <a:rPr lang="fr-FR" sz="1600" dirty="0"/>
              <a:t>NB : L’Afghanistan garde le contrôle de l’Hindou Kouch</a:t>
            </a:r>
          </a:p>
          <a:p>
            <a:r>
              <a:rPr lang="fr-FR" sz="1600" dirty="0"/>
              <a:t>Objectif lointain des Russes</a:t>
            </a:r>
          </a:p>
          <a:p>
            <a:endParaRPr lang="fr-FR" sz="1700" dirty="0"/>
          </a:p>
          <a:p>
            <a:r>
              <a:rPr lang="fr-FR" sz="1700" dirty="0"/>
              <a:t>c) Mais en échange, l’Afghanistan se voit attribuer</a:t>
            </a:r>
          </a:p>
          <a:p>
            <a:r>
              <a:rPr lang="fr-FR" sz="1700" i="1" dirty="0"/>
              <a:t>L’appendice de Wakhan</a:t>
            </a:r>
            <a:r>
              <a:rPr lang="fr-FR" sz="1700" dirty="0"/>
              <a:t>, petite zone tampon entre l’Empire russe et l’Empire britanniques des Indes</a:t>
            </a:r>
          </a:p>
          <a:p>
            <a:r>
              <a:rPr lang="fr-FR" sz="1700" dirty="0"/>
              <a:t>En contact avec l’Empire chinois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D62864-9090-9F37-9170-BEEA0FA82199}"/>
              </a:ext>
            </a:extLst>
          </p:cNvPr>
          <p:cNvSpPr/>
          <p:nvPr/>
        </p:nvSpPr>
        <p:spPr>
          <a:xfrm>
            <a:off x="2623252" y="4640801"/>
            <a:ext cx="1159218" cy="7375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8ECBDCE4-BF6C-D95B-BA2F-62C67C717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5CAD9A71-0645-BA31-9613-F9C8411D5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A006500-00E7-2E7E-155E-D8832F6FB860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82DAD4B1-565B-1A20-3B07-9738FF8B1C35}"/>
              </a:ext>
            </a:extLst>
          </p:cNvPr>
          <p:cNvSpPr/>
          <p:nvPr/>
        </p:nvSpPr>
        <p:spPr>
          <a:xfrm rot="6621880">
            <a:off x="10449500" y="1240749"/>
            <a:ext cx="484632" cy="10784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6978E1F4-7AE5-38A2-E581-F24EC51233DA}"/>
              </a:ext>
            </a:extLst>
          </p:cNvPr>
          <p:cNvSpPr/>
          <p:nvPr/>
        </p:nvSpPr>
        <p:spPr>
          <a:xfrm rot="9049499">
            <a:off x="9035102" y="3766359"/>
            <a:ext cx="484632" cy="86470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803D4C06-6D22-880C-BA5A-0634613984B3}"/>
              </a:ext>
            </a:extLst>
          </p:cNvPr>
          <p:cNvSpPr/>
          <p:nvPr/>
        </p:nvSpPr>
        <p:spPr>
          <a:xfrm rot="6273260">
            <a:off x="10003925" y="2602196"/>
            <a:ext cx="484632" cy="707420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01F2B00-1339-CAEE-EBE7-5C690A638705}"/>
              </a:ext>
            </a:extLst>
          </p:cNvPr>
          <p:cNvSpPr/>
          <p:nvPr/>
        </p:nvSpPr>
        <p:spPr>
          <a:xfrm rot="9988279">
            <a:off x="8111777" y="4139867"/>
            <a:ext cx="484632" cy="429214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87565B2-28EF-44A7-B758-B34B127B7FF1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BECA6E-266D-8D60-6CF4-A438D3E9B20A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96E58BB-4539-146B-F271-C68219A1E5E2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B70AA1D-C4AA-F5F4-B729-06E9C8AED210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CB35736-4C6B-59C7-7EE6-5BD4B82B6F38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A8915CE-4789-546F-C7A7-12563AD2B66D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B5550AB-ACD9-62B3-4A41-CEE7D7629830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5F07F44-B9ED-B165-1886-69EB40F46602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50D9537-D6FE-B9AC-DD07-9AE06856D27E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59FDE62-2059-9019-9B37-95133AFFA632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0230AC2-76B7-F589-1EFA-5436B1567D59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4620159-4CFA-5DE9-951E-910BEF5FE495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 : bas 63">
            <a:extLst>
              <a:ext uri="{FF2B5EF4-FFF2-40B4-BE49-F238E27FC236}">
                <a16:creationId xmlns:a16="http://schemas.microsoft.com/office/drawing/2014/main" id="{FD934BBB-4702-3261-35F7-8CD167C31A56}"/>
              </a:ext>
            </a:extLst>
          </p:cNvPr>
          <p:cNvSpPr/>
          <p:nvPr/>
        </p:nvSpPr>
        <p:spPr>
          <a:xfrm rot="19939754">
            <a:off x="10363166" y="707041"/>
            <a:ext cx="356785" cy="402606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B9DD048-345A-AF56-BCE7-3D7799D2B2A8}"/>
              </a:ext>
            </a:extLst>
          </p:cNvPr>
          <p:cNvSpPr/>
          <p:nvPr/>
        </p:nvSpPr>
        <p:spPr>
          <a:xfrm>
            <a:off x="10162380" y="398646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FCE542-2ED7-4DDB-3C12-2ABA7A88469C}"/>
              </a:ext>
            </a:extLst>
          </p:cNvPr>
          <p:cNvSpPr/>
          <p:nvPr/>
        </p:nvSpPr>
        <p:spPr>
          <a:xfrm rot="8780030">
            <a:off x="10086401" y="1216759"/>
            <a:ext cx="859896" cy="13550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lèche : bas 68">
            <a:extLst>
              <a:ext uri="{FF2B5EF4-FFF2-40B4-BE49-F238E27FC236}">
                <a16:creationId xmlns:a16="http://schemas.microsoft.com/office/drawing/2014/main" id="{9D20268F-122C-8E0A-9F60-FFFD9B6E2920}"/>
              </a:ext>
            </a:extLst>
          </p:cNvPr>
          <p:cNvSpPr/>
          <p:nvPr/>
        </p:nvSpPr>
        <p:spPr>
          <a:xfrm rot="16200000">
            <a:off x="3843582" y="4620955"/>
            <a:ext cx="219288" cy="585777"/>
          </a:xfrm>
          <a:prstGeom prst="downArrow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 : bas 69">
            <a:extLst>
              <a:ext uri="{FF2B5EF4-FFF2-40B4-BE49-F238E27FC236}">
                <a16:creationId xmlns:a16="http://schemas.microsoft.com/office/drawing/2014/main" id="{F4A80B66-618C-33E3-A995-D34F1DFBE624}"/>
              </a:ext>
            </a:extLst>
          </p:cNvPr>
          <p:cNvSpPr/>
          <p:nvPr/>
        </p:nvSpPr>
        <p:spPr>
          <a:xfrm rot="16200000">
            <a:off x="3424818" y="2320062"/>
            <a:ext cx="219288" cy="585777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EA55B65-4264-CF1C-04DA-6C5465771FF1}"/>
              </a:ext>
            </a:extLst>
          </p:cNvPr>
          <p:cNvSpPr/>
          <p:nvPr/>
        </p:nvSpPr>
        <p:spPr>
          <a:xfrm>
            <a:off x="11472462" y="1885751"/>
            <a:ext cx="561951" cy="3471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B4AA145-62F8-15FB-203A-EEF14D03110D}"/>
              </a:ext>
            </a:extLst>
          </p:cNvPr>
          <p:cNvSpPr/>
          <p:nvPr/>
        </p:nvSpPr>
        <p:spPr>
          <a:xfrm>
            <a:off x="6390640" y="173677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9" name="Flèche : bas 78">
            <a:extLst>
              <a:ext uri="{FF2B5EF4-FFF2-40B4-BE49-F238E27FC236}">
                <a16:creationId xmlns:a16="http://schemas.microsoft.com/office/drawing/2014/main" id="{D3235528-15E6-BE99-A0FE-7D6CA8997C01}"/>
              </a:ext>
            </a:extLst>
          </p:cNvPr>
          <p:cNvSpPr/>
          <p:nvPr/>
        </p:nvSpPr>
        <p:spPr>
          <a:xfrm rot="19939754">
            <a:off x="6666461" y="1135831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lèche : bas 79">
            <a:extLst>
              <a:ext uri="{FF2B5EF4-FFF2-40B4-BE49-F238E27FC236}">
                <a16:creationId xmlns:a16="http://schemas.microsoft.com/office/drawing/2014/main" id="{A2EB06F3-7195-EBA9-D1D3-755D5EAD1545}"/>
              </a:ext>
            </a:extLst>
          </p:cNvPr>
          <p:cNvSpPr/>
          <p:nvPr/>
        </p:nvSpPr>
        <p:spPr>
          <a:xfrm rot="186710">
            <a:off x="7848538" y="317671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lèche : bas 80">
            <a:extLst>
              <a:ext uri="{FF2B5EF4-FFF2-40B4-BE49-F238E27FC236}">
                <a16:creationId xmlns:a16="http://schemas.microsoft.com/office/drawing/2014/main" id="{215C1C38-AABC-7480-4681-FF07A97CC0C3}"/>
              </a:ext>
            </a:extLst>
          </p:cNvPr>
          <p:cNvSpPr/>
          <p:nvPr/>
        </p:nvSpPr>
        <p:spPr>
          <a:xfrm rot="19562648">
            <a:off x="9209923" y="210684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CD2F8D6-1529-AED3-E065-96594F67863E}"/>
              </a:ext>
            </a:extLst>
          </p:cNvPr>
          <p:cNvSpPr/>
          <p:nvPr/>
        </p:nvSpPr>
        <p:spPr>
          <a:xfrm>
            <a:off x="5934487" y="1174260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1494CC9-7FB8-D155-F5AB-2778F14254DF}"/>
              </a:ext>
            </a:extLst>
          </p:cNvPr>
          <p:cNvSpPr/>
          <p:nvPr/>
        </p:nvSpPr>
        <p:spPr>
          <a:xfrm>
            <a:off x="8291114" y="692431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3DD42E6-218E-7165-DCE8-A06B9C6146A4}"/>
              </a:ext>
            </a:extLst>
          </p:cNvPr>
          <p:cNvSpPr/>
          <p:nvPr/>
        </p:nvSpPr>
        <p:spPr>
          <a:xfrm>
            <a:off x="10101952" y="3645152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87" name="Flèche : bas 86">
            <a:extLst>
              <a:ext uri="{FF2B5EF4-FFF2-40B4-BE49-F238E27FC236}">
                <a16:creationId xmlns:a16="http://schemas.microsoft.com/office/drawing/2014/main" id="{793F18C8-E598-41F7-C569-3328149B3DDF}"/>
              </a:ext>
            </a:extLst>
          </p:cNvPr>
          <p:cNvSpPr/>
          <p:nvPr/>
        </p:nvSpPr>
        <p:spPr>
          <a:xfrm rot="968779">
            <a:off x="5147396" y="512617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22BE415-6957-E3DC-6AEB-01A29DA65607}"/>
              </a:ext>
            </a:extLst>
          </p:cNvPr>
          <p:cNvSpPr/>
          <p:nvPr/>
        </p:nvSpPr>
        <p:spPr>
          <a:xfrm>
            <a:off x="5085148" y="564096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1884</a:t>
            </a: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E0C45A25-D45C-77CB-E1C7-E80C5809815C}"/>
              </a:ext>
            </a:extLst>
          </p:cNvPr>
          <p:cNvSpPr/>
          <p:nvPr/>
        </p:nvSpPr>
        <p:spPr>
          <a:xfrm rot="9988279">
            <a:off x="6979505" y="5020196"/>
            <a:ext cx="484632" cy="54857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5C1DFB3-2391-D488-F523-A987C107C53A}"/>
              </a:ext>
            </a:extLst>
          </p:cNvPr>
          <p:cNvSpPr/>
          <p:nvPr/>
        </p:nvSpPr>
        <p:spPr>
          <a:xfrm>
            <a:off x="6565509" y="4716482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1574DD9-3B95-3727-90CD-3FAAFFA9C9B5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F2D1C-E980-48AA-3CF6-71BF9BF39F83}"/>
              </a:ext>
            </a:extLst>
          </p:cNvPr>
          <p:cNvSpPr/>
          <p:nvPr/>
        </p:nvSpPr>
        <p:spPr>
          <a:xfrm>
            <a:off x="6175352" y="5205819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B973599-9630-881F-58A4-9FF376BEF1F4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D40B5C0-6BF9-67AC-C68A-ED4A5E310C47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E450FD45-21F3-1813-A18D-2133E8B6346E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A27495-1DAE-786B-F35E-38FAFDD823DF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06B9DB5E-A448-F9C5-0537-747028E7E813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E107C6-EBF8-0534-8BE0-A0B97F84606D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E89A41D-33A6-BB0D-65A9-0DF88DA24F47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1004795D-5041-5F32-E88D-B790F17305F1}"/>
              </a:ext>
            </a:extLst>
          </p:cNvPr>
          <p:cNvSpPr/>
          <p:nvPr/>
        </p:nvSpPr>
        <p:spPr>
          <a:xfrm rot="9219694">
            <a:off x="11251156" y="1153286"/>
            <a:ext cx="484632" cy="627249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D97A207-7033-5192-8A01-81DDF8E43D1D}"/>
              </a:ext>
            </a:extLst>
          </p:cNvPr>
          <p:cNvSpPr/>
          <p:nvPr/>
        </p:nvSpPr>
        <p:spPr>
          <a:xfrm>
            <a:off x="11100846" y="849328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419114E-A891-9DBB-563F-7FB92A5E0F99}"/>
              </a:ext>
            </a:extLst>
          </p:cNvPr>
          <p:cNvSpPr/>
          <p:nvPr/>
        </p:nvSpPr>
        <p:spPr>
          <a:xfrm>
            <a:off x="10687710" y="11030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860D3B94-977C-93A2-6D5D-51CA0AF0423C}"/>
              </a:ext>
            </a:extLst>
          </p:cNvPr>
          <p:cNvSpPr/>
          <p:nvPr/>
        </p:nvSpPr>
        <p:spPr>
          <a:xfrm rot="20007673">
            <a:off x="10851443" y="359738"/>
            <a:ext cx="360136" cy="535388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bas 40">
            <a:extLst>
              <a:ext uri="{FF2B5EF4-FFF2-40B4-BE49-F238E27FC236}">
                <a16:creationId xmlns:a16="http://schemas.microsoft.com/office/drawing/2014/main" id="{7198448F-6C69-7FC7-488A-64F22341A100}"/>
              </a:ext>
            </a:extLst>
          </p:cNvPr>
          <p:cNvSpPr/>
          <p:nvPr/>
        </p:nvSpPr>
        <p:spPr>
          <a:xfrm rot="16526044">
            <a:off x="11127968" y="476630"/>
            <a:ext cx="350716" cy="242142"/>
          </a:xfrm>
          <a:prstGeom prst="downArrow">
            <a:avLst>
              <a:gd name="adj1" fmla="val 37582"/>
              <a:gd name="adj2" fmla="val 5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7F8A465-4C35-988C-8D25-AD2338A9F78B}"/>
              </a:ext>
            </a:extLst>
          </p:cNvPr>
          <p:cNvSpPr/>
          <p:nvPr/>
        </p:nvSpPr>
        <p:spPr>
          <a:xfrm>
            <a:off x="11466823" y="462376"/>
            <a:ext cx="330584" cy="28384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7C54DA6-6AD2-4A58-72B1-7763D8371EDA}"/>
              </a:ext>
            </a:extLst>
          </p:cNvPr>
          <p:cNvSpPr/>
          <p:nvPr/>
        </p:nvSpPr>
        <p:spPr>
          <a:xfrm>
            <a:off x="11386592" y="1137612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5C9EADDA-3B01-94EB-DD0F-DECDF5A44B75}"/>
              </a:ext>
            </a:extLst>
          </p:cNvPr>
          <p:cNvSpPr/>
          <p:nvPr/>
        </p:nvSpPr>
        <p:spPr>
          <a:xfrm rot="15906589">
            <a:off x="10983363" y="736075"/>
            <a:ext cx="219288" cy="585777"/>
          </a:xfrm>
          <a:prstGeom prst="downArrow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484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3D33-3B76-28FE-62B7-09D77323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68E6A-C95A-5F4E-B697-5B8A4E8DD2C2}"/>
              </a:ext>
            </a:extLst>
          </p:cNvPr>
          <p:cNvSpPr/>
          <p:nvPr/>
        </p:nvSpPr>
        <p:spPr>
          <a:xfrm>
            <a:off x="89686" y="110608"/>
            <a:ext cx="4604233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*1895 : Sous le tsar </a:t>
            </a:r>
            <a:r>
              <a:rPr lang="fr-FR" sz="1600" u="sng" dirty="0"/>
              <a:t>Nicolas 1</a:t>
            </a:r>
            <a:r>
              <a:rPr lang="fr-FR" sz="1600" u="sng" baseline="30000" dirty="0"/>
              <a:t>er</a:t>
            </a:r>
            <a:r>
              <a:rPr lang="fr-FR" sz="1600" dirty="0"/>
              <a:t> (1894)</a:t>
            </a:r>
          </a:p>
          <a:p>
            <a:r>
              <a:rPr lang="fr-FR" sz="1600" dirty="0"/>
              <a:t>Expansion maximale de l’Empire russe…</a:t>
            </a:r>
          </a:p>
          <a:p>
            <a:endParaRPr lang="fr-FR" sz="1600" dirty="0"/>
          </a:p>
          <a:p>
            <a:r>
              <a:rPr lang="fr-FR" sz="1600" dirty="0"/>
              <a:t>*1809-15 : Finlande suédoise</a:t>
            </a:r>
          </a:p>
          <a:p>
            <a:r>
              <a:rPr lang="fr-FR" sz="1600" dirty="0"/>
              <a:t>Et royaume russe de Pologne</a:t>
            </a:r>
          </a:p>
          <a:p>
            <a:endParaRPr lang="fr-FR" sz="1600" dirty="0"/>
          </a:p>
          <a:p>
            <a:r>
              <a:rPr lang="fr-FR" sz="1600" dirty="0"/>
              <a:t>*1812 : Bessarabie sur le Danube</a:t>
            </a:r>
          </a:p>
          <a:p>
            <a:endParaRPr lang="fr-FR" sz="1600" dirty="0"/>
          </a:p>
          <a:p>
            <a:r>
              <a:rPr lang="fr-FR" sz="1600" dirty="0"/>
              <a:t>*1801-28 : Géorgie, Arménie, Azerbaïdjan</a:t>
            </a:r>
          </a:p>
          <a:p>
            <a:r>
              <a:rPr lang="fr-FR" sz="1600" dirty="0"/>
              <a:t>Et frontière avec la Perse (NO)</a:t>
            </a:r>
          </a:p>
          <a:p>
            <a:r>
              <a:rPr lang="fr-FR" sz="1600" dirty="0"/>
              <a:t>*1859-64 : Le Caucase pacifié</a:t>
            </a:r>
          </a:p>
          <a:p>
            <a:endParaRPr lang="fr-FR" sz="1600" dirty="0"/>
          </a:p>
          <a:p>
            <a:r>
              <a:rPr lang="fr-FR" sz="1600" dirty="0"/>
              <a:t>*1860-75 : </a:t>
            </a:r>
            <a:r>
              <a:rPr lang="fr-FR" sz="1500" dirty="0"/>
              <a:t>Mandchourie au nord de l’Amour-Oussouri </a:t>
            </a:r>
            <a:r>
              <a:rPr lang="fr-FR" sz="1600" dirty="0"/>
              <a:t>Vladivostok sur le Pacifique ; Sakhaline</a:t>
            </a:r>
          </a:p>
          <a:p>
            <a:r>
              <a:rPr lang="fr-FR" sz="1600" dirty="0"/>
              <a:t>Et frontière avec la Chine et la Corée</a:t>
            </a:r>
          </a:p>
          <a:p>
            <a:endParaRPr lang="fr-FR" sz="1600" dirty="0"/>
          </a:p>
          <a:p>
            <a:r>
              <a:rPr lang="fr-FR" sz="1600" dirty="0"/>
              <a:t>*1864-87 : Le Turkestan</a:t>
            </a:r>
          </a:p>
          <a:p>
            <a:r>
              <a:rPr lang="fr-FR" sz="1600" dirty="0"/>
              <a:t>Et frontière avec la Perse (NE) et l’Afghanistan</a:t>
            </a:r>
          </a:p>
          <a:p>
            <a:endParaRPr lang="fr-FR" sz="1600" dirty="0"/>
          </a:p>
          <a:p>
            <a:r>
              <a:rPr lang="fr-FR" sz="1600" dirty="0"/>
              <a:t>*1895 : Le Pamir          ; L’Afghanistan sous protectorat britannique, est un Etat tampon entre Russie et Inde</a:t>
            </a:r>
          </a:p>
          <a:p>
            <a:r>
              <a:rPr lang="fr-FR" sz="1600" u="sng" dirty="0"/>
              <a:t>Le Grand Jeu s’arrête de ce côté-là</a:t>
            </a:r>
          </a:p>
          <a:p>
            <a:endParaRPr lang="fr-FR" sz="1600" dirty="0"/>
          </a:p>
          <a:p>
            <a:r>
              <a:rPr lang="fr-FR" sz="1600" dirty="0"/>
              <a:t>En revanche, la rivalité russo-britannique</a:t>
            </a:r>
          </a:p>
          <a:p>
            <a:r>
              <a:rPr lang="fr-FR" sz="1600" dirty="0"/>
              <a:t>Se poursuit côté tibétain ; </a:t>
            </a:r>
            <a:r>
              <a:rPr lang="fr-FR" sz="1600" u="sng" dirty="0"/>
              <a:t>A revoir</a:t>
            </a:r>
            <a:r>
              <a:rPr lang="fr-FR" sz="1600" dirty="0"/>
              <a:t>… ; Et côté perse…</a:t>
            </a:r>
          </a:p>
          <a:p>
            <a:endParaRPr lang="fr-FR" sz="1600" dirty="0"/>
          </a:p>
          <a:p>
            <a:r>
              <a:rPr lang="fr-FR" sz="1600" dirty="0"/>
              <a:t>*La Perse ; Retour en 1848…</a:t>
            </a:r>
          </a:p>
        </p:txBody>
      </p:sp>
      <p:pic>
        <p:nvPicPr>
          <p:cNvPr id="4" name="Image 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05CDCACD-92E9-D6FE-4791-03CE1C2B3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59" y="110608"/>
            <a:ext cx="7316953" cy="4426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F2FF0CC-8F97-9738-F5F7-22147B6C174D}"/>
              </a:ext>
            </a:extLst>
          </p:cNvPr>
          <p:cNvSpPr/>
          <p:nvPr/>
        </p:nvSpPr>
        <p:spPr>
          <a:xfrm>
            <a:off x="7107492" y="417934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5B04A92-8674-00A3-3F5A-79596C01BFDA}"/>
              </a:ext>
            </a:extLst>
          </p:cNvPr>
          <p:cNvSpPr/>
          <p:nvPr/>
        </p:nvSpPr>
        <p:spPr>
          <a:xfrm>
            <a:off x="6223572" y="1011733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F3C7D31-51FB-6998-F81A-DE3277E38E02}"/>
              </a:ext>
            </a:extLst>
          </p:cNvPr>
          <p:cNvSpPr/>
          <p:nvPr/>
        </p:nvSpPr>
        <p:spPr>
          <a:xfrm>
            <a:off x="5095812" y="1399688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2DAFDAA-8C72-A286-9CDC-B91F68145D13}"/>
              </a:ext>
            </a:extLst>
          </p:cNvPr>
          <p:cNvSpPr/>
          <p:nvPr/>
        </p:nvSpPr>
        <p:spPr>
          <a:xfrm>
            <a:off x="4930520" y="2039768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300CD26-C05E-2363-987B-F325252362FA}"/>
              </a:ext>
            </a:extLst>
          </p:cNvPr>
          <p:cNvSpPr/>
          <p:nvPr/>
        </p:nvSpPr>
        <p:spPr>
          <a:xfrm>
            <a:off x="5426396" y="3215727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D96B5ED-DB3D-3688-DFEE-DBC255F272ED}"/>
              </a:ext>
            </a:extLst>
          </p:cNvPr>
          <p:cNvSpPr/>
          <p:nvPr/>
        </p:nvSpPr>
        <p:spPr>
          <a:xfrm>
            <a:off x="11151172" y="3287077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442ABC-DC70-A3C5-EAE6-9C103190F4CE}"/>
              </a:ext>
            </a:extLst>
          </p:cNvPr>
          <p:cNvSpPr/>
          <p:nvPr/>
        </p:nvSpPr>
        <p:spPr>
          <a:xfrm>
            <a:off x="10985880" y="2606853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E1CA73-6796-7700-779E-A414ADE0CAC0}"/>
              </a:ext>
            </a:extLst>
          </p:cNvPr>
          <p:cNvSpPr/>
          <p:nvPr/>
        </p:nvSpPr>
        <p:spPr>
          <a:xfrm>
            <a:off x="11407904" y="2469779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03E0A8-4903-D111-8159-7AF1E7DC5B35}"/>
              </a:ext>
            </a:extLst>
          </p:cNvPr>
          <p:cNvSpPr/>
          <p:nvPr/>
        </p:nvSpPr>
        <p:spPr>
          <a:xfrm>
            <a:off x="6855455" y="3428999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753456-7A42-7129-9665-BBB464C1AD8B}"/>
              </a:ext>
            </a:extLst>
          </p:cNvPr>
          <p:cNvSpPr/>
          <p:nvPr/>
        </p:nvSpPr>
        <p:spPr>
          <a:xfrm>
            <a:off x="1621092" y="474830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9265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DC176-CC72-6C71-7FC0-253B9EF6A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8B83E2-1A68-914B-3CA7-286CC2B0C85B}"/>
              </a:ext>
            </a:extLst>
          </p:cNvPr>
          <p:cNvSpPr/>
          <p:nvPr/>
        </p:nvSpPr>
        <p:spPr>
          <a:xfrm>
            <a:off x="67639" y="56175"/>
            <a:ext cx="450987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(P)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*1848 : </a:t>
            </a:r>
            <a:r>
              <a:rPr lang="fr-FR" sz="1600" b="1" dirty="0"/>
              <a:t>La Perse (P) </a:t>
            </a:r>
            <a:r>
              <a:rPr lang="fr-FR" sz="1600" dirty="0"/>
              <a:t>…</a:t>
            </a:r>
          </a:p>
          <a:p>
            <a:r>
              <a:rPr lang="fr-FR" sz="1600" dirty="0"/>
              <a:t>Mort de Mohammad Chah</a:t>
            </a:r>
          </a:p>
          <a:p>
            <a:r>
              <a:rPr lang="fr-FR" sz="1600" dirty="0"/>
              <a:t>Son fils </a:t>
            </a:r>
            <a:r>
              <a:rPr lang="fr-FR" sz="1600" u="sng" dirty="0"/>
              <a:t>Nassereddin</a:t>
            </a:r>
            <a:r>
              <a:rPr lang="fr-FR" sz="1600" dirty="0"/>
              <a:t> lui succède</a:t>
            </a:r>
          </a:p>
          <a:p>
            <a:endParaRPr lang="fr-FR" sz="1600" dirty="0"/>
          </a:p>
          <a:p>
            <a:r>
              <a:rPr lang="fr-FR" sz="1600" dirty="0"/>
              <a:t>*Sous son long règne, deux faits essentiels…</a:t>
            </a:r>
          </a:p>
          <a:p>
            <a:endParaRPr lang="fr-FR" sz="1600" dirty="0"/>
          </a:p>
          <a:p>
            <a:r>
              <a:rPr lang="fr-FR" sz="1600" dirty="0"/>
              <a:t>a) En politique extérieure</a:t>
            </a:r>
          </a:p>
          <a:p>
            <a:r>
              <a:rPr lang="fr-FR" sz="1600" dirty="0"/>
              <a:t>Les frontières de la Perse sont fixées…</a:t>
            </a:r>
          </a:p>
          <a:p>
            <a:endParaRPr lang="fr-FR" sz="1600" dirty="0"/>
          </a:p>
          <a:p>
            <a:r>
              <a:rPr lang="fr-FR" sz="1600" dirty="0"/>
              <a:t>- 1852-57 : Nassereddin échoue, puis renonce</a:t>
            </a:r>
          </a:p>
          <a:p>
            <a:r>
              <a:rPr lang="fr-FR" sz="1600" dirty="0"/>
              <a:t>A reprendre Hérat ; Et…</a:t>
            </a:r>
          </a:p>
          <a:p>
            <a:endParaRPr lang="fr-FR" sz="1600" dirty="0"/>
          </a:p>
          <a:p>
            <a:r>
              <a:rPr lang="fr-FR" sz="1600" dirty="0"/>
              <a:t>- 1863-71 : Les frontières orientales</a:t>
            </a:r>
          </a:p>
          <a:p>
            <a:r>
              <a:rPr lang="fr-FR" sz="1600" dirty="0"/>
              <a:t>Avec L’Afghanistan et l’Inde britannique sont fixées</a:t>
            </a:r>
          </a:p>
          <a:p>
            <a:r>
              <a:rPr lang="fr-FR" sz="1600" dirty="0"/>
              <a:t>NB : La Perse conserve le Baloutchistan oriental</a:t>
            </a:r>
          </a:p>
          <a:p>
            <a:endParaRPr lang="fr-FR" sz="1600" dirty="0"/>
          </a:p>
          <a:p>
            <a:r>
              <a:rPr lang="fr-FR" sz="1600" dirty="0"/>
              <a:t>- 1881-85 : Conquête russe des steppes turkmènes Merv et l’oasis de </a:t>
            </a:r>
            <a:r>
              <a:rPr lang="fr-FR" sz="1600" dirty="0" err="1"/>
              <a:t>Pandjeh</a:t>
            </a:r>
            <a:r>
              <a:rPr lang="fr-FR" sz="1600" dirty="0"/>
              <a:t> ; Et…</a:t>
            </a:r>
          </a:p>
          <a:p>
            <a:r>
              <a:rPr lang="fr-FR" sz="1600" dirty="0"/>
              <a:t>- 1884 : La Perse reconnaît la nouvelle frontière</a:t>
            </a:r>
          </a:p>
          <a:p>
            <a:endParaRPr lang="fr-FR" sz="1600" dirty="0"/>
          </a:p>
          <a:p>
            <a:r>
              <a:rPr lang="fr-FR" sz="1600" dirty="0"/>
              <a:t>b) En politique intérieure…</a:t>
            </a:r>
          </a:p>
          <a:p>
            <a:r>
              <a:rPr lang="fr-FR" sz="1600" dirty="0"/>
              <a:t>Les ingérences russes et britanniques continuent</a:t>
            </a:r>
          </a:p>
          <a:p>
            <a:r>
              <a:rPr lang="fr-FR" sz="1600" dirty="0"/>
              <a:t>*Mais en face, un souverain </a:t>
            </a:r>
            <a:r>
              <a:rPr lang="fr-FR" sz="1600" i="1" dirty="0"/>
              <a:t>moderniste</a:t>
            </a:r>
            <a:endParaRPr lang="fr-FR" sz="1600" dirty="0"/>
          </a:p>
          <a:p>
            <a:r>
              <a:rPr lang="fr-FR" sz="1600" dirty="0"/>
              <a:t>Qui veut profiter de cette rivalité…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04D127A-59CB-F1C6-2330-CBD5D2E37D60}"/>
              </a:ext>
            </a:extLst>
          </p:cNvPr>
          <p:cNvSpPr/>
          <p:nvPr/>
        </p:nvSpPr>
        <p:spPr>
          <a:xfrm>
            <a:off x="4814269" y="4451530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C89A2FA-718B-A694-77CD-CD22CCC69529}"/>
              </a:ext>
            </a:extLst>
          </p:cNvPr>
          <p:cNvSpPr/>
          <p:nvPr/>
        </p:nvSpPr>
        <p:spPr>
          <a:xfrm>
            <a:off x="6392277" y="4880091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2CD6C779-F6E8-D940-C939-0D8E03827412}"/>
              </a:ext>
            </a:extLst>
          </p:cNvPr>
          <p:cNvSpPr/>
          <p:nvPr/>
        </p:nvSpPr>
        <p:spPr>
          <a:xfrm>
            <a:off x="6342277" y="5839048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38" name="Connecteur droit avec flèche 237">
            <a:extLst>
              <a:ext uri="{FF2B5EF4-FFF2-40B4-BE49-F238E27FC236}">
                <a16:creationId xmlns:a16="http://schemas.microsoft.com/office/drawing/2014/main" id="{2A47910A-B904-4D4F-2FDC-6CF452D4F40A}"/>
              </a:ext>
            </a:extLst>
          </p:cNvPr>
          <p:cNvCxnSpPr>
            <a:cxnSpLocks/>
            <a:stCxn id="239" idx="2"/>
            <a:endCxn id="237" idx="0"/>
          </p:cNvCxnSpPr>
          <p:nvPr/>
        </p:nvCxnSpPr>
        <p:spPr>
          <a:xfrm>
            <a:off x="6848887" y="5789076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>
            <a:extLst>
              <a:ext uri="{FF2B5EF4-FFF2-40B4-BE49-F238E27FC236}">
                <a16:creationId xmlns:a16="http://schemas.microsoft.com/office/drawing/2014/main" id="{E13E43CC-B537-9EE9-00BA-5602B94606C0}"/>
              </a:ext>
            </a:extLst>
          </p:cNvPr>
          <p:cNvSpPr/>
          <p:nvPr/>
        </p:nvSpPr>
        <p:spPr>
          <a:xfrm>
            <a:off x="6342277" y="5397554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A8D4DD37-A73B-B4CB-07C4-AE363DF8D5D6}"/>
              </a:ext>
            </a:extLst>
          </p:cNvPr>
          <p:cNvCxnSpPr>
            <a:cxnSpLocks/>
            <a:endCxn id="239" idx="0"/>
          </p:cNvCxnSpPr>
          <p:nvPr/>
        </p:nvCxnSpPr>
        <p:spPr>
          <a:xfrm flipH="1">
            <a:off x="6848887" y="5179581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E9B22AB-605E-D3AE-10CD-79E624F72AA0}"/>
              </a:ext>
            </a:extLst>
          </p:cNvPr>
          <p:cNvSpPr/>
          <p:nvPr/>
        </p:nvSpPr>
        <p:spPr>
          <a:xfrm>
            <a:off x="5120351" y="5397550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EC1B06BC-20E3-4FFD-F2E4-D841E9FC5E70}"/>
              </a:ext>
            </a:extLst>
          </p:cNvPr>
          <p:cNvSpPr/>
          <p:nvPr/>
        </p:nvSpPr>
        <p:spPr>
          <a:xfrm>
            <a:off x="7499993" y="4552167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313F9EE8-6E15-6361-6A7A-205E8E302BCF}"/>
              </a:ext>
            </a:extLst>
          </p:cNvPr>
          <p:cNvSpPr/>
          <p:nvPr/>
        </p:nvSpPr>
        <p:spPr>
          <a:xfrm>
            <a:off x="5299536" y="5877450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244" name="Connecteur : en angle 243">
            <a:extLst>
              <a:ext uri="{FF2B5EF4-FFF2-40B4-BE49-F238E27FC236}">
                <a16:creationId xmlns:a16="http://schemas.microsoft.com/office/drawing/2014/main" id="{261AF8C6-9E58-D066-B57D-273C7C69E1DD}"/>
              </a:ext>
            </a:extLst>
          </p:cNvPr>
          <p:cNvCxnSpPr>
            <a:cxnSpLocks/>
            <a:endCxn id="241" idx="0"/>
          </p:cNvCxnSpPr>
          <p:nvPr/>
        </p:nvCxnSpPr>
        <p:spPr>
          <a:xfrm rot="5400000">
            <a:off x="6182562" y="4717429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>
            <a:extLst>
              <a:ext uri="{FF2B5EF4-FFF2-40B4-BE49-F238E27FC236}">
                <a16:creationId xmlns:a16="http://schemas.microsoft.com/office/drawing/2014/main" id="{93B5AB8A-9DCF-C501-378C-05119AAE741A}"/>
              </a:ext>
            </a:extLst>
          </p:cNvPr>
          <p:cNvCxnSpPr>
            <a:cxnSpLocks/>
            <a:stCxn id="237" idx="2"/>
            <a:endCxn id="246" idx="0"/>
          </p:cNvCxnSpPr>
          <p:nvPr/>
        </p:nvCxnSpPr>
        <p:spPr>
          <a:xfrm>
            <a:off x="6848887" y="6230570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A7F2F76-2691-23F4-4C91-9CA734A55CB7}"/>
              </a:ext>
            </a:extLst>
          </p:cNvPr>
          <p:cNvSpPr/>
          <p:nvPr/>
        </p:nvSpPr>
        <p:spPr>
          <a:xfrm>
            <a:off x="6374126" y="6280542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F31EABD-A81E-E46F-CA41-27B88C8A78D1}"/>
              </a:ext>
            </a:extLst>
          </p:cNvPr>
          <p:cNvSpPr/>
          <p:nvPr/>
        </p:nvSpPr>
        <p:spPr>
          <a:xfrm>
            <a:off x="7493101" y="4997596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38C9FD40-A99B-6104-F1E8-3252EBFBD202}"/>
              </a:ext>
            </a:extLst>
          </p:cNvPr>
          <p:cNvCxnSpPr>
            <a:cxnSpLocks/>
            <a:stCxn id="242" idx="2"/>
            <a:endCxn id="247" idx="0"/>
          </p:cNvCxnSpPr>
          <p:nvPr/>
        </p:nvCxnSpPr>
        <p:spPr>
          <a:xfrm flipH="1">
            <a:off x="8081676" y="4963094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69043BF-E844-82AC-388E-FB96C5ACF28C}"/>
              </a:ext>
            </a:extLst>
          </p:cNvPr>
          <p:cNvSpPr/>
          <p:nvPr/>
        </p:nvSpPr>
        <p:spPr>
          <a:xfrm>
            <a:off x="7483528" y="5461228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250" name="Connecteur droit avec flèche 249">
            <a:extLst>
              <a:ext uri="{FF2B5EF4-FFF2-40B4-BE49-F238E27FC236}">
                <a16:creationId xmlns:a16="http://schemas.microsoft.com/office/drawing/2014/main" id="{60008275-6BAE-9045-CF9E-79AB07043B8B}"/>
              </a:ext>
            </a:extLst>
          </p:cNvPr>
          <p:cNvCxnSpPr>
            <a:cxnSpLocks/>
            <a:stCxn id="247" idx="2"/>
            <a:endCxn id="249" idx="0"/>
          </p:cNvCxnSpPr>
          <p:nvPr/>
        </p:nvCxnSpPr>
        <p:spPr>
          <a:xfrm flipH="1">
            <a:off x="8076890" y="5408523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E1DC4FF8-5AED-A0C9-770E-BA66AC82363F}"/>
              </a:ext>
            </a:extLst>
          </p:cNvPr>
          <p:cNvSpPr/>
          <p:nvPr/>
        </p:nvSpPr>
        <p:spPr>
          <a:xfrm>
            <a:off x="7491957" y="5900285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252" name="Connecteur droit avec flèche 251">
            <a:extLst>
              <a:ext uri="{FF2B5EF4-FFF2-40B4-BE49-F238E27FC236}">
                <a16:creationId xmlns:a16="http://schemas.microsoft.com/office/drawing/2014/main" id="{3C039951-9474-B68B-50AA-86610E5A0541}"/>
              </a:ext>
            </a:extLst>
          </p:cNvPr>
          <p:cNvCxnSpPr>
            <a:cxnSpLocks/>
            <a:stCxn id="249" idx="2"/>
            <a:endCxn id="251" idx="0"/>
          </p:cNvCxnSpPr>
          <p:nvPr/>
        </p:nvCxnSpPr>
        <p:spPr>
          <a:xfrm>
            <a:off x="8076890" y="5855865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tangle 252">
            <a:extLst>
              <a:ext uri="{FF2B5EF4-FFF2-40B4-BE49-F238E27FC236}">
                <a16:creationId xmlns:a16="http://schemas.microsoft.com/office/drawing/2014/main" id="{A8ED7E2E-E6DD-AEE3-5349-92E2C88EDB32}"/>
              </a:ext>
            </a:extLst>
          </p:cNvPr>
          <p:cNvSpPr/>
          <p:nvPr/>
        </p:nvSpPr>
        <p:spPr>
          <a:xfrm>
            <a:off x="7491957" y="6338638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254" name="Connecteur droit avec flèche 253">
            <a:extLst>
              <a:ext uri="{FF2B5EF4-FFF2-40B4-BE49-F238E27FC236}">
                <a16:creationId xmlns:a16="http://schemas.microsoft.com/office/drawing/2014/main" id="{7442F29B-6AC5-5C83-FC99-AB8195C5BF00}"/>
              </a:ext>
            </a:extLst>
          </p:cNvPr>
          <p:cNvCxnSpPr>
            <a:cxnSpLocks/>
            <a:stCxn id="251" idx="2"/>
            <a:endCxn id="253" idx="0"/>
          </p:cNvCxnSpPr>
          <p:nvPr/>
        </p:nvCxnSpPr>
        <p:spPr>
          <a:xfrm>
            <a:off x="8085319" y="6294922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 : en angle 254">
            <a:extLst>
              <a:ext uri="{FF2B5EF4-FFF2-40B4-BE49-F238E27FC236}">
                <a16:creationId xmlns:a16="http://schemas.microsoft.com/office/drawing/2014/main" id="{4D59E9B1-CFC3-BE7F-29FA-08066E30617D}"/>
              </a:ext>
            </a:extLst>
          </p:cNvPr>
          <p:cNvCxnSpPr>
            <a:cxnSpLocks/>
            <a:stCxn id="246" idx="2"/>
            <a:endCxn id="242" idx="0"/>
          </p:cNvCxnSpPr>
          <p:nvPr/>
        </p:nvCxnSpPr>
        <p:spPr>
          <a:xfrm rot="5400000" flipH="1" flipV="1">
            <a:off x="6417369" y="5007426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Image 136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9883A46C-36CD-CF8F-252D-285D8A1A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8" name="Ellipse 137">
            <a:extLst>
              <a:ext uri="{FF2B5EF4-FFF2-40B4-BE49-F238E27FC236}">
                <a16:creationId xmlns:a16="http://schemas.microsoft.com/office/drawing/2014/main" id="{E4A70DB3-CAFC-E72E-DE05-6FE31C7095F1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D1AF8800-79E9-90BF-26C3-E726B0489F9D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05B2B93-4AB2-102C-F911-86485AE094E6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7321810-9CD2-4E49-9D6D-56FAB2C5A26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C7D1964-368C-3547-D81F-726C04FC8016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F4ECABE-0F13-E498-2EC7-18B084B12458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6F18C001-C7A9-3DBD-7460-2642C478C780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AC340560-C4CB-94F5-4E69-345AAF6E3B80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1EF8104-8D1C-8B0F-C7FC-B3F20D79A0D4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C6C3732-68E2-42F4-9C92-72F458B375FB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976C57F-007F-7233-E5A6-BA607C320282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F6F6743-16FB-07DE-D843-649C1A646C37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0FD35630-06BB-4867-AE9D-3CEFA28B2D65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469669A1-D968-1FBF-9E3D-0089C109CF13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635B3B82-A9EA-6512-8E62-2D95418512DE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50A86D3-DCF4-5991-313B-3180B9537FBC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8FB416D3-232C-6528-2288-9CA1F869653C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E804704F-95D8-FF69-DCFB-FC39241F6C3C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1BF5E06A-6AAF-5738-69D1-20C72D03BD4C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E87D2C92-EFDD-2D8D-5FAE-3D3AEA3BDAD7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1E127B73-3D13-959D-53B6-BB0F46A0E6A4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737D355A-75A5-3CF0-8544-BFFC898A5A23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543E407-FC69-5710-3ACC-0AA6440CF259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4006667-6BE3-6A39-DEF0-801A12EA00D1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2D34769-11E5-B6F6-EA62-6BF3D5A038FF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56748A21-C838-1565-54FC-2EF08DC780DE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473F42D-6946-AF07-A127-53AA82909E5F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98CFF88A-8AA9-F6FC-27E2-9C4DF5CD0EC1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>
            <a:extLst>
              <a:ext uri="{FF2B5EF4-FFF2-40B4-BE49-F238E27FC236}">
                <a16:creationId xmlns:a16="http://schemas.microsoft.com/office/drawing/2014/main" id="{DA16E637-CAA9-E440-90BD-4A74A514793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0112FA58-81FB-010C-4731-97B35318C310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65C147D5-F267-085B-CE01-E62C9A2EDD63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58412629-CC14-EB3F-4FE5-221AC559A75F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B2ECC4B-2093-0186-4E84-5450C6B89790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01636824-857E-044D-3903-81C8F0D8F5D9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E7DEFDB8-09A2-67BE-219C-98548EDA9A2C}"/>
              </a:ext>
            </a:extLst>
          </p:cNvPr>
          <p:cNvCxnSpPr>
            <a:cxnSpLocks/>
            <a:endCxn id="176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DF6827E-76A5-C02B-CD3A-469A7D47DC6B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44366F78-DC05-4D90-D8EA-4EAF98CBE766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1B0E7BDA-AA28-0F80-8BF0-95BD6C310687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59B95B19-E64A-3D1A-2D31-FB3A24D8710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B252C5CF-5D5A-C8FA-B531-C7C3B186AA1B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A2FF6501-21B3-0B20-894F-E3ADA39F8185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EA0BE85-7ED1-DABA-FEB8-B7A5B27A3C7B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1532B851-4AD4-8A63-A7B2-9D0C3894D810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818620A8-9C70-FA53-FE2F-65C814F4EF2F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5AA9A3B1-0CDC-1DEF-51D9-E8F576BADDF6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A08840F-F0ED-9DFB-F21D-29CA651A77DF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003B7F4-C2E5-CCCB-5C2C-3DF3964C015D}"/>
              </a:ext>
            </a:extLst>
          </p:cNvPr>
          <p:cNvSpPr/>
          <p:nvPr/>
        </p:nvSpPr>
        <p:spPr>
          <a:xfrm>
            <a:off x="4794714" y="4432499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C51C84D-E7B0-A740-8780-B61ED74B24E9}"/>
              </a:ext>
            </a:extLst>
          </p:cNvPr>
          <p:cNvSpPr/>
          <p:nvPr/>
        </p:nvSpPr>
        <p:spPr>
          <a:xfrm>
            <a:off x="6372722" y="4861060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9BE0499-6750-EF86-6EA7-55A220B89809}"/>
              </a:ext>
            </a:extLst>
          </p:cNvPr>
          <p:cNvSpPr/>
          <p:nvPr/>
        </p:nvSpPr>
        <p:spPr>
          <a:xfrm>
            <a:off x="6322722" y="5820017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A6B31AA2-06FA-D184-61AD-C874E6DC8566}"/>
              </a:ext>
            </a:extLst>
          </p:cNvPr>
          <p:cNvCxnSpPr>
            <a:cxnSpLocks/>
            <a:stCxn id="197" idx="2"/>
            <a:endCxn id="195" idx="0"/>
          </p:cNvCxnSpPr>
          <p:nvPr/>
        </p:nvCxnSpPr>
        <p:spPr>
          <a:xfrm>
            <a:off x="6829332" y="5770045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89A4CAC-5720-9E32-0BA7-C1011D215309}"/>
              </a:ext>
            </a:extLst>
          </p:cNvPr>
          <p:cNvSpPr/>
          <p:nvPr/>
        </p:nvSpPr>
        <p:spPr>
          <a:xfrm>
            <a:off x="6322722" y="5378523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18E2B7DD-0706-9069-2AC1-332D51FB73C4}"/>
              </a:ext>
            </a:extLst>
          </p:cNvPr>
          <p:cNvCxnSpPr>
            <a:cxnSpLocks/>
            <a:endCxn id="197" idx="0"/>
          </p:cNvCxnSpPr>
          <p:nvPr/>
        </p:nvCxnSpPr>
        <p:spPr>
          <a:xfrm flipH="1">
            <a:off x="6829332" y="5160550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9CFC995A-8B01-66C9-4B98-888D5473DF63}"/>
              </a:ext>
            </a:extLst>
          </p:cNvPr>
          <p:cNvSpPr/>
          <p:nvPr/>
        </p:nvSpPr>
        <p:spPr>
          <a:xfrm>
            <a:off x="5100796" y="5378519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FA253E3-F264-C613-F091-CD399E48A68B}"/>
              </a:ext>
            </a:extLst>
          </p:cNvPr>
          <p:cNvSpPr/>
          <p:nvPr/>
        </p:nvSpPr>
        <p:spPr>
          <a:xfrm>
            <a:off x="7480438" y="4533136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DC805B14-7E5D-015A-9CAA-AF90682A9D77}"/>
              </a:ext>
            </a:extLst>
          </p:cNvPr>
          <p:cNvSpPr/>
          <p:nvPr/>
        </p:nvSpPr>
        <p:spPr>
          <a:xfrm>
            <a:off x="5279981" y="5858419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202" name="Connecteur : en angle 201">
            <a:extLst>
              <a:ext uri="{FF2B5EF4-FFF2-40B4-BE49-F238E27FC236}">
                <a16:creationId xmlns:a16="http://schemas.microsoft.com/office/drawing/2014/main" id="{3EC82456-2807-5575-1523-79ED393C0304}"/>
              </a:ext>
            </a:extLst>
          </p:cNvPr>
          <p:cNvCxnSpPr>
            <a:cxnSpLocks/>
            <a:endCxn id="199" idx="0"/>
          </p:cNvCxnSpPr>
          <p:nvPr/>
        </p:nvCxnSpPr>
        <p:spPr>
          <a:xfrm rot="5400000">
            <a:off x="6163007" y="4698398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E4EB8E61-F99E-A4A9-E1BB-B18342071FD3}"/>
              </a:ext>
            </a:extLst>
          </p:cNvPr>
          <p:cNvCxnSpPr>
            <a:cxnSpLocks/>
            <a:stCxn id="195" idx="2"/>
            <a:endCxn id="204" idx="0"/>
          </p:cNvCxnSpPr>
          <p:nvPr/>
        </p:nvCxnSpPr>
        <p:spPr>
          <a:xfrm>
            <a:off x="6829332" y="6211539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03">
            <a:extLst>
              <a:ext uri="{FF2B5EF4-FFF2-40B4-BE49-F238E27FC236}">
                <a16:creationId xmlns:a16="http://schemas.microsoft.com/office/drawing/2014/main" id="{E41DB6DB-4851-D31A-A80C-F4BBC6493A55}"/>
              </a:ext>
            </a:extLst>
          </p:cNvPr>
          <p:cNvSpPr/>
          <p:nvPr/>
        </p:nvSpPr>
        <p:spPr>
          <a:xfrm>
            <a:off x="6354571" y="6261511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DD8692F-34E8-9411-34F3-ACC3E24AF0E3}"/>
              </a:ext>
            </a:extLst>
          </p:cNvPr>
          <p:cNvSpPr/>
          <p:nvPr/>
        </p:nvSpPr>
        <p:spPr>
          <a:xfrm>
            <a:off x="7473546" y="4978565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19CB59C8-5B2E-0A5E-BA52-8C28A9F49384}"/>
              </a:ext>
            </a:extLst>
          </p:cNvPr>
          <p:cNvCxnSpPr>
            <a:cxnSpLocks/>
            <a:stCxn id="200" idx="2"/>
            <a:endCxn id="205" idx="0"/>
          </p:cNvCxnSpPr>
          <p:nvPr/>
        </p:nvCxnSpPr>
        <p:spPr>
          <a:xfrm flipH="1">
            <a:off x="8062121" y="4944063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8C519703-93E9-9EAD-9A55-29E440ED9C4F}"/>
              </a:ext>
            </a:extLst>
          </p:cNvPr>
          <p:cNvSpPr/>
          <p:nvPr/>
        </p:nvSpPr>
        <p:spPr>
          <a:xfrm>
            <a:off x="7463973" y="544219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208" name="Connecteur droit avec flèche 207">
            <a:extLst>
              <a:ext uri="{FF2B5EF4-FFF2-40B4-BE49-F238E27FC236}">
                <a16:creationId xmlns:a16="http://schemas.microsoft.com/office/drawing/2014/main" id="{D06D860A-2939-DF82-8565-59E96F1D9192}"/>
              </a:ext>
            </a:extLst>
          </p:cNvPr>
          <p:cNvCxnSpPr>
            <a:cxnSpLocks/>
            <a:stCxn id="205" idx="2"/>
            <a:endCxn id="207" idx="0"/>
          </p:cNvCxnSpPr>
          <p:nvPr/>
        </p:nvCxnSpPr>
        <p:spPr>
          <a:xfrm flipH="1">
            <a:off x="8057335" y="5389492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E1AAA85-8B60-A497-8BE2-0B10555C7259}"/>
              </a:ext>
            </a:extLst>
          </p:cNvPr>
          <p:cNvSpPr/>
          <p:nvPr/>
        </p:nvSpPr>
        <p:spPr>
          <a:xfrm>
            <a:off x="7472402" y="5881254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210" name="Connecteur droit avec flèche 209">
            <a:extLst>
              <a:ext uri="{FF2B5EF4-FFF2-40B4-BE49-F238E27FC236}">
                <a16:creationId xmlns:a16="http://schemas.microsoft.com/office/drawing/2014/main" id="{736472A0-67BC-93D9-AFB7-6E190C4E835D}"/>
              </a:ext>
            </a:extLst>
          </p:cNvPr>
          <p:cNvCxnSpPr>
            <a:cxnSpLocks/>
            <a:stCxn id="207" idx="2"/>
            <a:endCxn id="209" idx="0"/>
          </p:cNvCxnSpPr>
          <p:nvPr/>
        </p:nvCxnSpPr>
        <p:spPr>
          <a:xfrm>
            <a:off x="8057335" y="5836834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05E72C0E-8229-D38D-2735-7E80A4F37941}"/>
              </a:ext>
            </a:extLst>
          </p:cNvPr>
          <p:cNvSpPr/>
          <p:nvPr/>
        </p:nvSpPr>
        <p:spPr>
          <a:xfrm>
            <a:off x="7472402" y="631960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51CE8FF6-0CF6-A8E0-B54C-65F9A55111AA}"/>
              </a:ext>
            </a:extLst>
          </p:cNvPr>
          <p:cNvCxnSpPr>
            <a:cxnSpLocks/>
            <a:stCxn id="209" idx="2"/>
            <a:endCxn id="211" idx="0"/>
          </p:cNvCxnSpPr>
          <p:nvPr/>
        </p:nvCxnSpPr>
        <p:spPr>
          <a:xfrm>
            <a:off x="8065764" y="6275891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 : en angle 212">
            <a:extLst>
              <a:ext uri="{FF2B5EF4-FFF2-40B4-BE49-F238E27FC236}">
                <a16:creationId xmlns:a16="http://schemas.microsoft.com/office/drawing/2014/main" id="{CA6A0558-9B39-3069-2AD1-A02F7C5063A5}"/>
              </a:ext>
            </a:extLst>
          </p:cNvPr>
          <p:cNvCxnSpPr>
            <a:cxnSpLocks/>
            <a:stCxn id="204" idx="2"/>
            <a:endCxn id="200" idx="0"/>
          </p:cNvCxnSpPr>
          <p:nvPr/>
        </p:nvCxnSpPr>
        <p:spPr>
          <a:xfrm rot="5400000" flipH="1" flipV="1">
            <a:off x="6397814" y="4988395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Ellipse 215">
            <a:extLst>
              <a:ext uri="{FF2B5EF4-FFF2-40B4-BE49-F238E27FC236}">
                <a16:creationId xmlns:a16="http://schemas.microsoft.com/office/drawing/2014/main" id="{0C8BC1AB-9A4F-C8F2-9A02-16C42C637B32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7DB1DD88-6A7A-15C7-31EA-7EBF8375CA72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E445D05F-F858-E43B-9DB8-438727A9C455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4D8AB518-435E-353C-6A74-046ADC32B3C3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0C0AA322-E177-7FB7-DDF8-82622FC917D0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9DEB7A4D-C591-EB4C-2F7A-FFBDA442836C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46073A7-3EB4-8E58-639F-97F2DE409B1E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56B361A-A127-2447-C1E4-FC685173D219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46A46CB-06E8-046A-D0ED-4281DD5F5C3C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04D81270-4295-8B3D-0E5A-540DF5C56BD6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1299662-EF3D-2D4A-F3A8-85371D3473EF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24146FA-2D2E-369E-2969-BFEAF831560C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3386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A67F-920D-F8F2-1001-5CDEC3FD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A357D3-94FB-E427-BDDF-01FD7C7CC6A9}"/>
              </a:ext>
            </a:extLst>
          </p:cNvPr>
          <p:cNvSpPr/>
          <p:nvPr/>
        </p:nvSpPr>
        <p:spPr>
          <a:xfrm>
            <a:off x="89687" y="110608"/>
            <a:ext cx="450987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1848-1896 : En Perse, échec du règne réformateur de </a:t>
            </a:r>
            <a:r>
              <a:rPr lang="fr-FR" sz="1500" b="1" dirty="0" err="1"/>
              <a:t>Nassereddin</a:t>
            </a:r>
            <a:r>
              <a:rPr lang="fr-FR" sz="15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*Au XIXe siècle, un Etat persan faible…</a:t>
            </a:r>
          </a:p>
          <a:p>
            <a:r>
              <a:rPr lang="fr-FR" sz="1600" dirty="0"/>
              <a:t>Trois constats…</a:t>
            </a:r>
          </a:p>
          <a:p>
            <a:endParaRPr lang="fr-FR" sz="1600" dirty="0"/>
          </a:p>
          <a:p>
            <a:r>
              <a:rPr lang="fr-FR" sz="1600" dirty="0"/>
              <a:t>a) Les gouverneurs se comportent</a:t>
            </a:r>
          </a:p>
          <a:p>
            <a:r>
              <a:rPr lang="fr-FR" sz="1600" dirty="0"/>
              <a:t>Comme autant de petits souverains autonomes</a:t>
            </a:r>
          </a:p>
          <a:p>
            <a:endParaRPr lang="fr-FR" sz="1600" dirty="0"/>
          </a:p>
          <a:p>
            <a:r>
              <a:rPr lang="fr-FR" sz="1600" dirty="0"/>
              <a:t>b) La modicité des ressources empêche</a:t>
            </a:r>
          </a:p>
          <a:p>
            <a:r>
              <a:rPr lang="fr-FR" sz="1600" dirty="0"/>
              <a:t>L’Etat central de se doter d’une armée efficace</a:t>
            </a:r>
          </a:p>
          <a:p>
            <a:endParaRPr lang="fr-FR" sz="1600" dirty="0"/>
          </a:p>
          <a:p>
            <a:r>
              <a:rPr lang="fr-FR" sz="1600" dirty="0"/>
              <a:t>c) L’aristocratie, la bureaucratie étatique et le puissant clergé chiite des mollahs refusent</a:t>
            </a:r>
          </a:p>
          <a:p>
            <a:r>
              <a:rPr lang="fr-FR" sz="1600" dirty="0"/>
              <a:t>Le changement et les influences étrangères</a:t>
            </a:r>
          </a:p>
          <a:p>
            <a:r>
              <a:rPr lang="fr-FR" sz="1600" dirty="0"/>
              <a:t>NB : Dans l’Empire ottoman, mouvement inverse</a:t>
            </a:r>
          </a:p>
          <a:p>
            <a:endParaRPr lang="fr-FR" sz="1600" dirty="0"/>
          </a:p>
          <a:p>
            <a:r>
              <a:rPr lang="fr-FR" sz="1600" dirty="0"/>
              <a:t>d) Ambiguïté des puissances étrangères</a:t>
            </a:r>
          </a:p>
          <a:p>
            <a:r>
              <a:rPr lang="fr-FR" sz="1600" dirty="0"/>
              <a:t>Rivalité russo-britannique en Perse ; Mais…</a:t>
            </a:r>
          </a:p>
          <a:p>
            <a:r>
              <a:rPr lang="fr-FR" sz="1600" dirty="0"/>
              <a:t>- La Russie ne veut pas d’une Perse puissante</a:t>
            </a:r>
          </a:p>
          <a:p>
            <a:r>
              <a:rPr lang="fr-FR" sz="1600" dirty="0"/>
              <a:t>Qui menacerait ses possessions du Caucase et d’Asie centrale</a:t>
            </a:r>
          </a:p>
          <a:p>
            <a:r>
              <a:rPr lang="fr-FR" sz="1600" dirty="0"/>
              <a:t>- La GB se satisfait du </a:t>
            </a:r>
            <a:r>
              <a:rPr lang="fr-FR" sz="1600" i="1" dirty="0"/>
              <a:t>statu quo</a:t>
            </a:r>
            <a:r>
              <a:rPr lang="fr-FR" sz="1600" dirty="0"/>
              <a:t>…</a:t>
            </a:r>
          </a:p>
          <a:p>
            <a:r>
              <a:rPr lang="fr-FR" sz="1600" dirty="0"/>
              <a:t>NB : Pas de chemin de fer avant 1914…</a:t>
            </a:r>
          </a:p>
          <a:p>
            <a:endParaRPr lang="fr-FR" sz="1600" dirty="0"/>
          </a:p>
          <a:p>
            <a:r>
              <a:rPr lang="fr-FR" sz="1600" dirty="0"/>
              <a:t>*Et dans ce contexte</a:t>
            </a:r>
          </a:p>
          <a:p>
            <a:r>
              <a:rPr lang="fr-FR" sz="1600" u="sng" dirty="0"/>
              <a:t>Nassereddin</a:t>
            </a:r>
            <a:r>
              <a:rPr lang="fr-FR" sz="1600" dirty="0"/>
              <a:t> et sa volonté moderniste…</a:t>
            </a:r>
            <a:endParaRPr lang="fr-FR" sz="1600" i="1" dirty="0"/>
          </a:p>
        </p:txBody>
      </p:sp>
      <p:pic>
        <p:nvPicPr>
          <p:cNvPr id="54" name="Image 53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BCD773D3-00EC-2923-D0E2-7293CC69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EED23BA0-34DD-0ECF-8D3D-40386A117A14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C5C3A04-47E7-4C4A-5D9B-D6A5E9807CDB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B32C368-A37A-453E-0769-0B285DB9EE71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EB3CC74-F0AC-D8B8-B147-D4DBE63BE928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63CC5BC-D85E-3979-9E0D-416D62352601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8EE8DFB4-7F41-B71D-CEB2-708E9C9D098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4EA053D-7078-BEA0-FFD2-8B701193C1B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F91D260-6749-EB3C-1651-92C7F49A1BF1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D247013-A1EA-C778-AE6B-B657183C60D8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D4FEADC-BE44-B00D-F93B-A41F88CBE2EC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6BC2CA-0C69-426A-8B3B-E384543DF306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0E5FA-F9FB-875A-B811-C4EBA085155C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D3925A9-F157-BDAC-35FD-C0FF3CF4FF3A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9D1C2C21-176E-CFBB-D6EB-AC997B89A7E8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0060063-14CB-1DA7-3C8F-22631D0CFB15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5934C13-F3A8-7B18-AAFC-DA52D97EBB03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267AE27-7176-F0AF-C10E-F0407573A50F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0FB6A51-0481-B06C-A7C2-40ECF43FD127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FDA0E5D7-231A-DE04-E4A3-01639B901D4F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FAC7853-6D9B-0B69-49F0-D6E9003ACEFE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1B40645B-1D02-2C8F-2562-330DEDDAD733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0F3C9E95-6F47-17B9-CFE3-15E3108EFF42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5E104C9-0567-74EF-41B9-BB443EC10683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C53FC5B-47D1-4B78-EBE9-05CC1443EB1E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E369D8C-6223-AE04-B4C1-C464B2109E97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8FDD8A6-659C-19C2-9D28-BAD060376C94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2502BE9-42C3-A5FD-BA68-E5D963CD72CE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576FAC8F-974A-809A-8A9B-589ED6BA5EE8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CF128752-D4F2-C4BE-33CA-6BAA44FE27BA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6E42536-017E-59FF-BC7F-6F659B89DBEA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9C6B2F8-D2E3-D767-437F-5DA2286335B4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AD7B942B-289A-8D3F-CAC8-AE411DA6DC4A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518C527-F819-603D-AEEB-27657B57B7F3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E1DD678-E719-69BB-A8E1-D4113B3931ED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537A1730-0027-1101-7799-B8C5430738F8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D74BB36-F899-C876-BBC9-9B864BFC0E52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9B56C51A-5466-0C42-38DA-A05AE2F0FC81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961C1DE-F5E7-30A9-C9DF-7ADBF49D2CDE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5DF86678-55D9-3634-ABC7-EF2A2BE06EC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2AFBB539-B341-E0CF-EF82-50F19DFF4ECC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17B3BB16-B2A2-5FFC-F9DD-7CDC61FA8B69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C19F6A5-FF5C-9228-0143-040500ED3DB2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AE0D378-0FA4-BCA0-21CD-C68303F05E89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F40F1BAA-6653-6054-75AD-9E5256240F92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97E44B4-8646-1BD9-8AFA-2D24ECF7EA73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B8767959-F5EF-CB79-6AE8-B3A7A9442BA4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66671736-B306-097A-DE44-B35F599BB7F2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33D7727-CDBE-D76C-B5D4-E930D9624FA2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637A7D39-397B-D7FD-BE50-5F45234AF45D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9A4A748D-B89F-31EB-A8FF-B567563AFCA5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34EEE6D-AD55-AC13-CE2D-15D9C5BBA3BC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1BBFF57-7A3F-AEED-4349-3391C0387865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1069C0B-F2DE-91DD-1831-9574D4E2CCFB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427D9AF-878C-A2CA-A848-BB0121591D63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3B37B95-886F-E4C4-0A20-B7373FD8B474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83BDD91A-0B56-5D1B-55E8-4DD257ADA955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C1015CA-0FFC-8FF7-B076-66163CDF6457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ADC3CB24-D6E4-A738-4AC0-7079E54F6805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253860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4080F-9576-07BA-85EA-94F752863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8B86B116-9D8B-544D-42B6-B6F5453E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DA4AEC8-5A31-CA0D-8087-30BB2775EC0E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08A54EA-B141-EFB1-E39C-3CAB79710A4A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27CB996-417A-BB33-0C76-2F1A21317826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5ED6F90-7E46-B29F-5F11-588B098C5B5E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613FF6-9F6F-069F-508B-1B71B28E1C53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455BB84-CD16-22FB-FA8A-78C300AF664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4BDE869-80D0-CFF4-29DA-517E296860DC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FB2F99C-2359-E07C-30A1-8115C5AE5C88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8BA23D-2FB4-E406-BEA1-D731A0A625F7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41D977-2043-BA58-00E2-DD1426DB7125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F3F7C05-B16D-0E3A-8FCC-D2F6DC2E2276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9F2737-392B-7D91-39C6-8521C21CB770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ACF17EC-2B36-4451-5480-EF4B639E48E4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E1615B4E-8353-BF9C-93A2-F50A323594FC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6D59312-D75D-7EF2-86EC-65835EDA4D00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BCA92BA-86E8-6D7D-784E-2A2F54475388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601192A-B5D6-CDE3-C55D-770F20A5A3EE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3C096D9-C019-41F5-EC75-64231AD72850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C4BE6E8-6564-B951-5A05-521E1FDB3142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49CADAA-15E0-C52B-F7CF-D41D5A039DB1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B46C1FA-D4DD-9EB8-6C7A-E587A7582EF6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867E721-4E48-A24A-2B68-D64AC94EAB65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DD751BB-69FE-A2A7-FD29-625618DDD718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BD5CD-424F-4708-ABA4-AAB394F73CC6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34374D-7360-418C-0DC6-7910A5EB2D4B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0B2EF17-6C17-B1B7-753A-4764B9D527BB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BBAB7D-4A00-0039-5A54-4A838F791118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3DB9A641-7BAF-5F91-A9C1-404201DF110E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152A0CE1-EB01-A8E6-7DD6-679DB221E00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3CB87F0-9675-FB97-42C1-C5E448831AB6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2D21255-E372-8BB5-AACE-B84BAD3A0A23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69DAF9C-D398-C4F2-B7F8-9BC8CA4966B9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E663F7-F71F-96F8-E84A-074C738B5356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A88920F-E996-3ADB-68F1-D56C709F20B3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B642AEA0-0A36-CE9A-E205-EF4D3A56232F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C42BE469-F4D0-AA22-6F98-465F7FD89BB6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980D849-B7F2-D7A7-418D-11233B044D99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3619349-EBE3-E937-60D7-A3BC46FB906F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D1E0957D-BFE5-4D63-A705-7DBBBCDCEE1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157B62F-2B8D-A551-1335-67BFC4373C9F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6E83B6B-CA76-1039-FA7F-95D3722F5623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C57F480-B167-8C36-2CA8-26F7228533E7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94520ED-5F78-AA27-89B4-EE18210778EF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B302634-2D8E-2E60-8CCB-3C25A0D6A294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4FCF3EF-3576-3695-FF3F-79FF635BD147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93B28DA-9E1E-A450-0B12-B14DAAD2724F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B9F7234-D761-A809-4C06-3062744D8416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D118EC3-4595-7ECA-71AA-5C58C0FB5359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4E1B0F3-2BA3-10F4-6227-8D4A7959F69E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4192DE53-0AD3-09D7-AB97-E538BD2A875B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04B691F-9862-7C8A-83B1-860E7C94C356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DA4E4AF-FC0E-C92C-8999-5078C3F4B937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D3C566C-680E-CF8E-7316-3469BB3A96B7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6993354-EB6C-5DD0-95C9-B3D547A80FEB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9F0C2E5-621D-3F2B-840C-4B4C7C6CBF87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A933115-48E6-6F90-7E4A-BD3433435A6B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0812F86-2BD2-D7BB-81CC-AB399CAF4E2A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EEF7ACF-1588-48DE-99E7-EFC14D925CA0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454BD-2E65-3194-77E0-25DDB9511A38}"/>
              </a:ext>
            </a:extLst>
          </p:cNvPr>
          <p:cNvSpPr/>
          <p:nvPr/>
        </p:nvSpPr>
        <p:spPr>
          <a:xfrm>
            <a:off x="89687" y="110608"/>
            <a:ext cx="4762930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*1848 : Avec le 1</a:t>
            </a:r>
            <a:r>
              <a:rPr lang="fr-FR" sz="1600" baseline="30000" dirty="0"/>
              <a:t>er</a:t>
            </a:r>
            <a:r>
              <a:rPr lang="fr-FR" sz="1600" dirty="0"/>
              <a:t> ministre </a:t>
            </a:r>
            <a:r>
              <a:rPr lang="fr-FR" sz="1600" u="sng" dirty="0"/>
              <a:t>Amir Kabir</a:t>
            </a:r>
            <a:r>
              <a:rPr lang="fr-FR" sz="1600" dirty="0"/>
              <a:t> : 1</a:t>
            </a:r>
            <a:r>
              <a:rPr lang="fr-FR" sz="1600" baseline="30000" dirty="0"/>
              <a:t>ères</a:t>
            </a:r>
            <a:r>
              <a:rPr lang="fr-FR" sz="1600" dirty="0"/>
              <a:t> réformes *Réorganisation de l’armée ; 1</a:t>
            </a:r>
            <a:r>
              <a:rPr lang="fr-FR" sz="1600" baseline="30000" dirty="0"/>
              <a:t>ère</a:t>
            </a:r>
            <a:r>
              <a:rPr lang="fr-FR" sz="1600" dirty="0"/>
              <a:t> université</a:t>
            </a:r>
          </a:p>
          <a:p>
            <a:r>
              <a:rPr lang="fr-FR" sz="1600" dirty="0"/>
              <a:t>1</a:t>
            </a:r>
            <a:r>
              <a:rPr lang="fr-FR" sz="1600" baseline="30000" dirty="0"/>
              <a:t>er</a:t>
            </a:r>
            <a:r>
              <a:rPr lang="fr-FR" sz="1600" dirty="0"/>
              <a:t> journal imprimé ; Mais également</a:t>
            </a:r>
          </a:p>
          <a:p>
            <a:r>
              <a:rPr lang="fr-FR" sz="1600" dirty="0"/>
              <a:t>Mouvement religieux du </a:t>
            </a:r>
            <a:r>
              <a:rPr lang="fr-FR" sz="1600" i="1" dirty="0"/>
              <a:t>Babisme</a:t>
            </a:r>
            <a:r>
              <a:rPr lang="fr-FR" sz="1600" dirty="0"/>
              <a:t>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*1844 : Sayyid </a:t>
            </a:r>
            <a:r>
              <a:rPr lang="fr-FR" sz="1600" dirty="0" err="1"/>
              <a:t>Sirazi</a:t>
            </a:r>
            <a:r>
              <a:rPr lang="fr-FR" sz="1600" dirty="0"/>
              <a:t>, le </a:t>
            </a:r>
            <a:r>
              <a:rPr lang="fr-FR" sz="1600" i="1" dirty="0"/>
              <a:t>Bab</a:t>
            </a:r>
            <a:r>
              <a:rPr lang="fr-FR" sz="1600" dirty="0"/>
              <a:t>, la porte, fonde le </a:t>
            </a:r>
            <a:r>
              <a:rPr lang="fr-FR" sz="1600" i="1" dirty="0"/>
              <a:t>Babisme</a:t>
            </a:r>
          </a:p>
          <a:p>
            <a:r>
              <a:rPr lang="fr-FR" sz="1600" dirty="0"/>
              <a:t>*Il rompt avec l’islam et se proclame le </a:t>
            </a:r>
            <a:r>
              <a:rPr lang="fr-FR" sz="1600" i="1" dirty="0"/>
              <a:t>Mahdi</a:t>
            </a:r>
          </a:p>
          <a:p>
            <a:r>
              <a:rPr lang="fr-FR" sz="1600" dirty="0"/>
              <a:t>Provoquant une violente campagne du clergé chiite</a:t>
            </a:r>
          </a:p>
          <a:p>
            <a:endParaRPr lang="fr-FR" sz="1600" dirty="0"/>
          </a:p>
          <a:p>
            <a:r>
              <a:rPr lang="fr-FR" sz="1600" dirty="0"/>
              <a:t>*1850 : A Tabriz, le Bab est exécuté ; En réaction…</a:t>
            </a:r>
          </a:p>
          <a:p>
            <a:r>
              <a:rPr lang="fr-FR" sz="1600" dirty="0"/>
              <a:t>*1852 : Après une tentative d’assassinat du chah</a:t>
            </a:r>
          </a:p>
          <a:p>
            <a:r>
              <a:rPr lang="fr-FR" sz="1600" dirty="0"/>
              <a:t>- Répression et exil des </a:t>
            </a:r>
            <a:r>
              <a:rPr lang="fr-FR" sz="1600" i="1" dirty="0" err="1"/>
              <a:t>babistes</a:t>
            </a:r>
            <a:r>
              <a:rPr lang="fr-FR" sz="1600" dirty="0"/>
              <a:t> en Irak</a:t>
            </a:r>
          </a:p>
          <a:p>
            <a:r>
              <a:rPr lang="fr-FR" sz="1600" dirty="0"/>
              <a:t>- Opposition radicale du clergé chiite à toute modernisation ; Clergé qui obtient</a:t>
            </a:r>
          </a:p>
          <a:p>
            <a:r>
              <a:rPr lang="fr-FR" sz="1600" dirty="0"/>
              <a:t>L’arrestation et l’exécution d’Amir Kabir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r>
              <a:rPr lang="fr-FR" sz="1600" dirty="0"/>
              <a:t>*Et pendant ce temps…</a:t>
            </a:r>
          </a:p>
          <a:p>
            <a:r>
              <a:rPr lang="fr-FR" sz="1600" dirty="0"/>
              <a:t>Après la défaite contre la GB en 1856, les ingérences étrangères à la cour de Téhéran continuent…</a:t>
            </a:r>
          </a:p>
          <a:p>
            <a:r>
              <a:rPr lang="fr-FR" sz="1600" dirty="0"/>
              <a:t>Multipliant ainsi les sources de conflit</a:t>
            </a:r>
          </a:p>
          <a:p>
            <a:r>
              <a:rPr lang="fr-FR" sz="1600" dirty="0"/>
              <a:t>Avec le clergé chiite conservateur</a:t>
            </a:r>
          </a:p>
          <a:p>
            <a:endParaRPr lang="fr-FR" sz="1600" dirty="0"/>
          </a:p>
          <a:p>
            <a:r>
              <a:rPr lang="fr-FR" sz="1600" dirty="0"/>
              <a:t>*Trois faits significatifs…</a:t>
            </a:r>
          </a:p>
        </p:txBody>
      </p:sp>
    </p:spTree>
    <p:extLst>
      <p:ext uri="{BB962C8B-B14F-4D97-AF65-F5344CB8AC3E}">
        <p14:creationId xmlns:p14="http://schemas.microsoft.com/office/powerpoint/2010/main" val="24765461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94414</TotalTime>
  <Words>2906</Words>
  <Application>Microsoft Office PowerPoint</Application>
  <PresentationFormat>Grand écran</PresentationFormat>
  <Paragraphs>957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748</cp:revision>
  <dcterms:created xsi:type="dcterms:W3CDTF">2023-07-15T08:08:34Z</dcterms:created>
  <dcterms:modified xsi:type="dcterms:W3CDTF">2026-02-02T15:38:28Z</dcterms:modified>
</cp:coreProperties>
</file>