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1999" r:id="rId2"/>
    <p:sldId id="13892" r:id="rId3"/>
    <p:sldId id="13893" r:id="rId4"/>
    <p:sldId id="13691" r:id="rId5"/>
    <p:sldId id="13898" r:id="rId6"/>
    <p:sldId id="13899" r:id="rId7"/>
    <p:sldId id="1849" r:id="rId8"/>
    <p:sldId id="1786" r:id="rId9"/>
    <p:sldId id="13887" r:id="rId10"/>
    <p:sldId id="13891" r:id="rId11"/>
    <p:sldId id="13890" r:id="rId12"/>
    <p:sldId id="1020" r:id="rId13"/>
    <p:sldId id="13900" r:id="rId14"/>
    <p:sldId id="1779" r:id="rId15"/>
    <p:sldId id="13904" r:id="rId16"/>
    <p:sldId id="13905" r:id="rId17"/>
    <p:sldId id="13906" r:id="rId18"/>
    <p:sldId id="13940" r:id="rId19"/>
    <p:sldId id="13907" r:id="rId20"/>
    <p:sldId id="1021" r:id="rId21"/>
    <p:sldId id="1783" r:id="rId22"/>
    <p:sldId id="13888" r:id="rId23"/>
    <p:sldId id="13896" r:id="rId24"/>
    <p:sldId id="13901" r:id="rId25"/>
    <p:sldId id="13843" r:id="rId26"/>
    <p:sldId id="13889" r:id="rId27"/>
    <p:sldId id="1839" r:id="rId28"/>
    <p:sldId id="13927" r:id="rId29"/>
    <p:sldId id="1804" r:id="rId30"/>
    <p:sldId id="13929" r:id="rId31"/>
    <p:sldId id="13930" r:id="rId32"/>
    <p:sldId id="13932" r:id="rId33"/>
    <p:sldId id="13931" r:id="rId34"/>
    <p:sldId id="1037" r:id="rId35"/>
    <p:sldId id="1038" r:id="rId36"/>
    <p:sldId id="1838"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B1521-C113-4E74-80D0-FE861A448003}" v="4" dt="2025-12-08T17:01:43.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061" autoAdjust="0"/>
  </p:normalViewPr>
  <p:slideViewPr>
    <p:cSldViewPr snapToGrid="0">
      <p:cViewPr varScale="1">
        <p:scale>
          <a:sx n="59" d="100"/>
          <a:sy n="59" d="100"/>
        </p:scale>
        <p:origin x="956" y="52"/>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904B13E8-5561-4C71-BC7C-B64964A84905}"/>
    <pc:docChg chg="undo custSel addSld delSld modSld">
      <pc:chgData name="Christophe JENTA" userId="8d1209f4831e9c53" providerId="LiveId" clId="{904B13E8-5561-4C71-BC7C-B64964A84905}" dt="2025-12-08T17:02:08.647" v="426" actId="20577"/>
      <pc:docMkLst>
        <pc:docMk/>
      </pc:docMkLst>
      <pc:sldChg chg="add del">
        <pc:chgData name="Christophe JENTA" userId="8d1209f4831e9c53" providerId="LiveId" clId="{904B13E8-5561-4C71-BC7C-B64964A84905}" dt="2025-12-08T14:32:56.854" v="324"/>
        <pc:sldMkLst>
          <pc:docMk/>
          <pc:sldMk cId="2983229693" sldId="12207"/>
        </pc:sldMkLst>
      </pc:sldChg>
      <pc:sldChg chg="delSp add del mod">
        <pc:chgData name="Christophe JENTA" userId="8d1209f4831e9c53" providerId="LiveId" clId="{904B13E8-5561-4C71-BC7C-B64964A84905}" dt="2025-12-08T14:34:51.473" v="399" actId="478"/>
        <pc:sldMkLst>
          <pc:docMk/>
          <pc:sldMk cId="155608898" sldId="12233"/>
        </pc:sldMkLst>
        <pc:picChg chg="del">
          <ac:chgData name="Christophe JENTA" userId="8d1209f4831e9c53" providerId="LiveId" clId="{904B13E8-5561-4C71-BC7C-B64964A84905}" dt="2025-12-08T14:34:51.473" v="399" actId="478"/>
          <ac:picMkLst>
            <pc:docMk/>
            <pc:sldMk cId="155608898" sldId="12233"/>
            <ac:picMk id="7" creationId="{8EE931FA-0CE5-180B-B71B-F06C1FC8DE95}"/>
          </ac:picMkLst>
        </pc:picChg>
      </pc:sldChg>
      <pc:sldChg chg="add del">
        <pc:chgData name="Christophe JENTA" userId="8d1209f4831e9c53" providerId="LiveId" clId="{904B13E8-5561-4C71-BC7C-B64964A84905}" dt="2025-12-08T14:32:56.854" v="324"/>
        <pc:sldMkLst>
          <pc:docMk/>
          <pc:sldMk cId="2308736276" sldId="12234"/>
        </pc:sldMkLst>
      </pc:sldChg>
      <pc:sldChg chg="add del">
        <pc:chgData name="Christophe JENTA" userId="8d1209f4831e9c53" providerId="LiveId" clId="{904B13E8-5561-4C71-BC7C-B64964A84905}" dt="2025-12-08T14:32:56.854" v="324"/>
        <pc:sldMkLst>
          <pc:docMk/>
          <pc:sldMk cId="825230792" sldId="12265"/>
        </pc:sldMkLst>
      </pc:sldChg>
      <pc:sldChg chg="add del">
        <pc:chgData name="Christophe JENTA" userId="8d1209f4831e9c53" providerId="LiveId" clId="{904B13E8-5561-4C71-BC7C-B64964A84905}" dt="2025-12-08T14:32:56.854" v="324"/>
        <pc:sldMkLst>
          <pc:docMk/>
          <pc:sldMk cId="936758224" sldId="12357"/>
        </pc:sldMkLst>
      </pc:sldChg>
      <pc:sldChg chg="delSp add del mod">
        <pc:chgData name="Christophe JENTA" userId="8d1209f4831e9c53" providerId="LiveId" clId="{904B13E8-5561-4C71-BC7C-B64964A84905}" dt="2025-12-08T14:34:12.494" v="367" actId="478"/>
        <pc:sldMkLst>
          <pc:docMk/>
          <pc:sldMk cId="3120433939" sldId="13311"/>
        </pc:sldMkLst>
        <pc:picChg chg="del">
          <ac:chgData name="Christophe JENTA" userId="8d1209f4831e9c53" providerId="LiveId" clId="{904B13E8-5561-4C71-BC7C-B64964A84905}" dt="2025-12-08T14:34:12.494" v="367" actId="478"/>
          <ac:picMkLst>
            <pc:docMk/>
            <pc:sldMk cId="3120433939" sldId="13311"/>
            <ac:picMk id="3" creationId="{39C1A21E-2B8D-EEF2-D11F-E971E9D74E36}"/>
          </ac:picMkLst>
        </pc:picChg>
      </pc:sldChg>
      <pc:sldChg chg="delSp add del mod">
        <pc:chgData name="Christophe JENTA" userId="8d1209f4831e9c53" providerId="LiveId" clId="{904B13E8-5561-4C71-BC7C-B64964A84905}" dt="2025-12-08T14:34:22.488" v="377" actId="478"/>
        <pc:sldMkLst>
          <pc:docMk/>
          <pc:sldMk cId="2493677344" sldId="13312"/>
        </pc:sldMkLst>
        <pc:picChg chg="del">
          <ac:chgData name="Christophe JENTA" userId="8d1209f4831e9c53" providerId="LiveId" clId="{904B13E8-5561-4C71-BC7C-B64964A84905}" dt="2025-12-08T14:34:19.954" v="373" actId="478"/>
          <ac:picMkLst>
            <pc:docMk/>
            <pc:sldMk cId="2493677344" sldId="13312"/>
            <ac:picMk id="2" creationId="{3F41ED81-2E76-CAB5-2651-1D897C133711}"/>
          </ac:picMkLst>
        </pc:picChg>
        <pc:picChg chg="del">
          <ac:chgData name="Christophe JENTA" userId="8d1209f4831e9c53" providerId="LiveId" clId="{904B13E8-5561-4C71-BC7C-B64964A84905}" dt="2025-12-08T14:34:20.596" v="374" actId="478"/>
          <ac:picMkLst>
            <pc:docMk/>
            <pc:sldMk cId="2493677344" sldId="13312"/>
            <ac:picMk id="4" creationId="{4DC7B046-CF77-B696-94AB-8C52D849D45F}"/>
          </ac:picMkLst>
        </pc:picChg>
        <pc:picChg chg="del">
          <ac:chgData name="Christophe JENTA" userId="8d1209f4831e9c53" providerId="LiveId" clId="{904B13E8-5561-4C71-BC7C-B64964A84905}" dt="2025-12-08T14:34:21.190" v="375" actId="478"/>
          <ac:picMkLst>
            <pc:docMk/>
            <pc:sldMk cId="2493677344" sldId="13312"/>
            <ac:picMk id="8" creationId="{CB3B05DB-A094-6106-76E1-9FFE05744A01}"/>
          </ac:picMkLst>
        </pc:picChg>
        <pc:picChg chg="del">
          <ac:chgData name="Christophe JENTA" userId="8d1209f4831e9c53" providerId="LiveId" clId="{904B13E8-5561-4C71-BC7C-B64964A84905}" dt="2025-12-08T14:34:22.488" v="377" actId="478"/>
          <ac:picMkLst>
            <pc:docMk/>
            <pc:sldMk cId="2493677344" sldId="13312"/>
            <ac:picMk id="10" creationId="{1920ADBE-B0E5-F82C-0449-95EEF2FF5FCA}"/>
          </ac:picMkLst>
        </pc:picChg>
        <pc:picChg chg="del">
          <ac:chgData name="Christophe JENTA" userId="8d1209f4831e9c53" providerId="LiveId" clId="{904B13E8-5561-4C71-BC7C-B64964A84905}" dt="2025-12-08T14:34:21.869" v="376" actId="478"/>
          <ac:picMkLst>
            <pc:docMk/>
            <pc:sldMk cId="2493677344" sldId="13312"/>
            <ac:picMk id="12" creationId="{DCF4E730-60D9-71E9-FC61-6952D82A4494}"/>
          </ac:picMkLst>
        </pc:picChg>
      </pc:sldChg>
      <pc:sldChg chg="add del">
        <pc:chgData name="Christophe JENTA" userId="8d1209f4831e9c53" providerId="LiveId" clId="{904B13E8-5561-4C71-BC7C-B64964A84905}" dt="2025-12-08T14:32:56.854" v="324"/>
        <pc:sldMkLst>
          <pc:docMk/>
          <pc:sldMk cId="1788568346" sldId="13358"/>
        </pc:sldMkLst>
      </pc:sldChg>
      <pc:sldChg chg="add del">
        <pc:chgData name="Christophe JENTA" userId="8d1209f4831e9c53" providerId="LiveId" clId="{904B13E8-5561-4C71-BC7C-B64964A84905}" dt="2025-12-08T14:32:56.854" v="324"/>
        <pc:sldMkLst>
          <pc:docMk/>
          <pc:sldMk cId="1676070176" sldId="13359"/>
        </pc:sldMkLst>
      </pc:sldChg>
      <pc:sldChg chg="add del">
        <pc:chgData name="Christophe JENTA" userId="8d1209f4831e9c53" providerId="LiveId" clId="{904B13E8-5561-4C71-BC7C-B64964A84905}" dt="2025-12-08T14:32:56.854" v="324"/>
        <pc:sldMkLst>
          <pc:docMk/>
          <pc:sldMk cId="818089244" sldId="13373"/>
        </pc:sldMkLst>
      </pc:sldChg>
      <pc:sldChg chg="add del">
        <pc:chgData name="Christophe JENTA" userId="8d1209f4831e9c53" providerId="LiveId" clId="{904B13E8-5561-4C71-BC7C-B64964A84905}" dt="2025-12-08T14:32:56.854" v="324"/>
        <pc:sldMkLst>
          <pc:docMk/>
          <pc:sldMk cId="3971216453" sldId="13428"/>
        </pc:sldMkLst>
      </pc:sldChg>
      <pc:sldChg chg="add del">
        <pc:chgData name="Christophe JENTA" userId="8d1209f4831e9c53" providerId="LiveId" clId="{904B13E8-5561-4C71-BC7C-B64964A84905}" dt="2025-12-08T14:32:56.854" v="324"/>
        <pc:sldMkLst>
          <pc:docMk/>
          <pc:sldMk cId="137474449" sldId="13430"/>
        </pc:sldMkLst>
      </pc:sldChg>
      <pc:sldChg chg="add del">
        <pc:chgData name="Christophe JENTA" userId="8d1209f4831e9c53" providerId="LiveId" clId="{904B13E8-5561-4C71-BC7C-B64964A84905}" dt="2025-12-08T14:32:56.854" v="324"/>
        <pc:sldMkLst>
          <pc:docMk/>
          <pc:sldMk cId="2987522325" sldId="13431"/>
        </pc:sldMkLst>
      </pc:sldChg>
      <pc:sldChg chg="add del">
        <pc:chgData name="Christophe JENTA" userId="8d1209f4831e9c53" providerId="LiveId" clId="{904B13E8-5561-4C71-BC7C-B64964A84905}" dt="2025-12-08T14:32:56.854" v="324"/>
        <pc:sldMkLst>
          <pc:docMk/>
          <pc:sldMk cId="1113766605" sldId="13446"/>
        </pc:sldMkLst>
      </pc:sldChg>
      <pc:sldChg chg="delSp add del mod">
        <pc:chgData name="Christophe JENTA" userId="8d1209f4831e9c53" providerId="LiveId" clId="{904B13E8-5561-4C71-BC7C-B64964A84905}" dt="2025-12-08T14:33:59.576" v="356" actId="478"/>
        <pc:sldMkLst>
          <pc:docMk/>
          <pc:sldMk cId="3750521114" sldId="13447"/>
        </pc:sldMkLst>
        <pc:picChg chg="del">
          <ac:chgData name="Christophe JENTA" userId="8d1209f4831e9c53" providerId="LiveId" clId="{904B13E8-5561-4C71-BC7C-B64964A84905}" dt="2025-12-08T14:33:59.576" v="356" actId="478"/>
          <ac:picMkLst>
            <pc:docMk/>
            <pc:sldMk cId="3750521114" sldId="13447"/>
            <ac:picMk id="3" creationId="{51F14F7D-4C4C-70F7-94FA-174522EB7927}"/>
          </ac:picMkLst>
        </pc:picChg>
        <pc:picChg chg="del">
          <ac:chgData name="Christophe JENTA" userId="8d1209f4831e9c53" providerId="LiveId" clId="{904B13E8-5561-4C71-BC7C-B64964A84905}" dt="2025-12-08T14:33:57.633" v="353" actId="478"/>
          <ac:picMkLst>
            <pc:docMk/>
            <pc:sldMk cId="3750521114" sldId="13447"/>
            <ac:picMk id="5" creationId="{1B1123AD-A1EC-5D5C-D272-C57DCCB5ECD6}"/>
          </ac:picMkLst>
        </pc:picChg>
        <pc:picChg chg="del">
          <ac:chgData name="Christophe JENTA" userId="8d1209f4831e9c53" providerId="LiveId" clId="{904B13E8-5561-4C71-BC7C-B64964A84905}" dt="2025-12-08T14:33:58.386" v="354" actId="478"/>
          <ac:picMkLst>
            <pc:docMk/>
            <pc:sldMk cId="3750521114" sldId="13447"/>
            <ac:picMk id="6" creationId="{5FC29039-0F72-DB45-EFF7-E797C13C0F3C}"/>
          </ac:picMkLst>
        </pc:picChg>
        <pc:picChg chg="del">
          <ac:chgData name="Christophe JENTA" userId="8d1209f4831e9c53" providerId="LiveId" clId="{904B13E8-5561-4C71-BC7C-B64964A84905}" dt="2025-12-08T14:33:58.998" v="355" actId="478"/>
          <ac:picMkLst>
            <pc:docMk/>
            <pc:sldMk cId="3750521114" sldId="13447"/>
            <ac:picMk id="7" creationId="{A128BAC2-CC1B-B9FB-FFE0-ADAD3ABA700E}"/>
          </ac:picMkLst>
        </pc:picChg>
      </pc:sldChg>
      <pc:sldChg chg="delSp add del mod">
        <pc:chgData name="Christophe JENTA" userId="8d1209f4831e9c53" providerId="LiveId" clId="{904B13E8-5561-4C71-BC7C-B64964A84905}" dt="2025-12-08T14:34:18.811" v="372" actId="478"/>
        <pc:sldMkLst>
          <pc:docMk/>
          <pc:sldMk cId="1434913438" sldId="13449"/>
        </pc:sldMkLst>
        <pc:picChg chg="del">
          <ac:chgData name="Christophe JENTA" userId="8d1209f4831e9c53" providerId="LiveId" clId="{904B13E8-5561-4C71-BC7C-B64964A84905}" dt="2025-12-08T14:34:17.841" v="371" actId="478"/>
          <ac:picMkLst>
            <pc:docMk/>
            <pc:sldMk cId="1434913438" sldId="13449"/>
            <ac:picMk id="3" creationId="{EF28CFF5-54B4-58DD-98DB-1387D67C8982}"/>
          </ac:picMkLst>
        </pc:picChg>
        <pc:picChg chg="del">
          <ac:chgData name="Christophe JENTA" userId="8d1209f4831e9c53" providerId="LiveId" clId="{904B13E8-5561-4C71-BC7C-B64964A84905}" dt="2025-12-08T14:34:18.811" v="372" actId="478"/>
          <ac:picMkLst>
            <pc:docMk/>
            <pc:sldMk cId="1434913438" sldId="13449"/>
            <ac:picMk id="5" creationId="{AAAF3CA9-F46D-29F0-721C-E936A9CF5105}"/>
          </ac:picMkLst>
        </pc:picChg>
      </pc:sldChg>
      <pc:sldChg chg="delSp add del mod">
        <pc:chgData name="Christophe JENTA" userId="8d1209f4831e9c53" providerId="LiveId" clId="{904B13E8-5561-4C71-BC7C-B64964A84905}" dt="2025-12-08T14:34:29.254" v="386" actId="478"/>
        <pc:sldMkLst>
          <pc:docMk/>
          <pc:sldMk cId="2383233730" sldId="13450"/>
        </pc:sldMkLst>
        <pc:picChg chg="del">
          <ac:chgData name="Christophe JENTA" userId="8d1209f4831e9c53" providerId="LiveId" clId="{904B13E8-5561-4C71-BC7C-B64964A84905}" dt="2025-12-08T14:34:27.619" v="383" actId="478"/>
          <ac:picMkLst>
            <pc:docMk/>
            <pc:sldMk cId="2383233730" sldId="13450"/>
            <ac:picMk id="3" creationId="{C6DF4BD6-34F7-F230-A739-76C7204CE3A0}"/>
          </ac:picMkLst>
        </pc:picChg>
        <pc:picChg chg="del">
          <ac:chgData name="Christophe JENTA" userId="8d1209f4831e9c53" providerId="LiveId" clId="{904B13E8-5561-4C71-BC7C-B64964A84905}" dt="2025-12-08T14:34:28.132" v="384" actId="478"/>
          <ac:picMkLst>
            <pc:docMk/>
            <pc:sldMk cId="2383233730" sldId="13450"/>
            <ac:picMk id="10" creationId="{6832DF76-79B9-015E-C8AD-A04BEC27892E}"/>
          </ac:picMkLst>
        </pc:picChg>
        <pc:picChg chg="del">
          <ac:chgData name="Christophe JENTA" userId="8d1209f4831e9c53" providerId="LiveId" clId="{904B13E8-5561-4C71-BC7C-B64964A84905}" dt="2025-12-08T14:34:29.254" v="386" actId="478"/>
          <ac:picMkLst>
            <pc:docMk/>
            <pc:sldMk cId="2383233730" sldId="13450"/>
            <ac:picMk id="15" creationId="{9FDDD5B9-D85E-4EF4-D46D-F47195C522AA}"/>
          </ac:picMkLst>
        </pc:picChg>
        <pc:picChg chg="del">
          <ac:chgData name="Christophe JENTA" userId="8d1209f4831e9c53" providerId="LiveId" clId="{904B13E8-5561-4C71-BC7C-B64964A84905}" dt="2025-12-08T14:34:28.700" v="385" actId="478"/>
          <ac:picMkLst>
            <pc:docMk/>
            <pc:sldMk cId="2383233730" sldId="13450"/>
            <ac:picMk id="16" creationId="{08D4579D-B02A-1842-D515-F20514974B9B}"/>
          </ac:picMkLst>
        </pc:picChg>
      </pc:sldChg>
      <pc:sldChg chg="delSp add del mod">
        <pc:chgData name="Christophe JENTA" userId="8d1209f4831e9c53" providerId="LiveId" clId="{904B13E8-5561-4C71-BC7C-B64964A84905}" dt="2025-12-08T14:34:33.011" v="390" actId="478"/>
        <pc:sldMkLst>
          <pc:docMk/>
          <pc:sldMk cId="4117894968" sldId="13451"/>
        </pc:sldMkLst>
        <pc:picChg chg="del">
          <ac:chgData name="Christophe JENTA" userId="8d1209f4831e9c53" providerId="LiveId" clId="{904B13E8-5561-4C71-BC7C-B64964A84905}" dt="2025-12-08T14:34:31.919" v="388" actId="478"/>
          <ac:picMkLst>
            <pc:docMk/>
            <pc:sldMk cId="4117894968" sldId="13451"/>
            <ac:picMk id="5" creationId="{0A33B9A0-4BBE-BC09-4E93-53713CC343C4}"/>
          </ac:picMkLst>
        </pc:picChg>
        <pc:picChg chg="del">
          <ac:chgData name="Christophe JENTA" userId="8d1209f4831e9c53" providerId="LiveId" clId="{904B13E8-5561-4C71-BC7C-B64964A84905}" dt="2025-12-08T14:34:32.523" v="389" actId="478"/>
          <ac:picMkLst>
            <pc:docMk/>
            <pc:sldMk cId="4117894968" sldId="13451"/>
            <ac:picMk id="6" creationId="{F3F94A1C-FFE8-1BA9-4F8A-71E909D76BF4}"/>
          </ac:picMkLst>
        </pc:picChg>
        <pc:picChg chg="del">
          <ac:chgData name="Christophe JENTA" userId="8d1209f4831e9c53" providerId="LiveId" clId="{904B13E8-5561-4C71-BC7C-B64964A84905}" dt="2025-12-08T14:34:31.436" v="387" actId="478"/>
          <ac:picMkLst>
            <pc:docMk/>
            <pc:sldMk cId="4117894968" sldId="13451"/>
            <ac:picMk id="7" creationId="{C5E7932C-2EA5-428D-A8A0-ACEFE91216C1}"/>
          </ac:picMkLst>
        </pc:picChg>
        <pc:picChg chg="del">
          <ac:chgData name="Christophe JENTA" userId="8d1209f4831e9c53" providerId="LiveId" clId="{904B13E8-5561-4C71-BC7C-B64964A84905}" dt="2025-12-08T14:34:33.011" v="390" actId="478"/>
          <ac:picMkLst>
            <pc:docMk/>
            <pc:sldMk cId="4117894968" sldId="13451"/>
            <ac:picMk id="8" creationId="{7CA61F89-89C0-C93D-FCF2-78B8287CF70E}"/>
          </ac:picMkLst>
        </pc:picChg>
      </pc:sldChg>
      <pc:sldChg chg="add del">
        <pc:chgData name="Christophe JENTA" userId="8d1209f4831e9c53" providerId="LiveId" clId="{904B13E8-5561-4C71-BC7C-B64964A84905}" dt="2025-12-08T14:32:56.854" v="324"/>
        <pc:sldMkLst>
          <pc:docMk/>
          <pc:sldMk cId="1016117828" sldId="13452"/>
        </pc:sldMkLst>
      </pc:sldChg>
      <pc:sldChg chg="delSp add del mod">
        <pc:chgData name="Christophe JENTA" userId="8d1209f4831e9c53" providerId="LiveId" clId="{904B13E8-5561-4C71-BC7C-B64964A84905}" dt="2025-12-08T14:34:39.235" v="391" actId="478"/>
        <pc:sldMkLst>
          <pc:docMk/>
          <pc:sldMk cId="105437604" sldId="13454"/>
        </pc:sldMkLst>
        <pc:picChg chg="del">
          <ac:chgData name="Christophe JENTA" userId="8d1209f4831e9c53" providerId="LiveId" clId="{904B13E8-5561-4C71-BC7C-B64964A84905}" dt="2025-12-08T14:34:39.235" v="391" actId="478"/>
          <ac:picMkLst>
            <pc:docMk/>
            <pc:sldMk cId="105437604" sldId="13454"/>
            <ac:picMk id="3" creationId="{DD372904-AF6C-91B0-BE2A-C9CEAB4FA464}"/>
          </ac:picMkLst>
        </pc:picChg>
      </pc:sldChg>
      <pc:sldChg chg="delSp add del mod">
        <pc:chgData name="Christophe JENTA" userId="8d1209f4831e9c53" providerId="LiveId" clId="{904B13E8-5561-4C71-BC7C-B64964A84905}" dt="2025-12-08T14:34:40.908" v="392" actId="478"/>
        <pc:sldMkLst>
          <pc:docMk/>
          <pc:sldMk cId="2709712137" sldId="13455"/>
        </pc:sldMkLst>
        <pc:picChg chg="del">
          <ac:chgData name="Christophe JENTA" userId="8d1209f4831e9c53" providerId="LiveId" clId="{904B13E8-5561-4C71-BC7C-B64964A84905}" dt="2025-12-08T14:34:40.908" v="392" actId="478"/>
          <ac:picMkLst>
            <pc:docMk/>
            <pc:sldMk cId="2709712137" sldId="13455"/>
            <ac:picMk id="2" creationId="{717ECB72-23E8-A0ED-2D78-8511D7E8C512}"/>
          </ac:picMkLst>
        </pc:picChg>
      </pc:sldChg>
      <pc:sldChg chg="delSp add del mod">
        <pc:chgData name="Christophe JENTA" userId="8d1209f4831e9c53" providerId="LiveId" clId="{904B13E8-5561-4C71-BC7C-B64964A84905}" dt="2025-12-08T14:34:44.993" v="397" actId="478"/>
        <pc:sldMkLst>
          <pc:docMk/>
          <pc:sldMk cId="3773903382" sldId="13456"/>
        </pc:sldMkLst>
        <pc:picChg chg="del">
          <ac:chgData name="Christophe JENTA" userId="8d1209f4831e9c53" providerId="LiveId" clId="{904B13E8-5561-4C71-BC7C-B64964A84905}" dt="2025-12-08T14:34:44.275" v="396" actId="478"/>
          <ac:picMkLst>
            <pc:docMk/>
            <pc:sldMk cId="3773903382" sldId="13456"/>
            <ac:picMk id="4" creationId="{8F007FA8-813F-13D6-3F5D-05D9E7D28512}"/>
          </ac:picMkLst>
        </pc:picChg>
        <pc:picChg chg="del">
          <ac:chgData name="Christophe JENTA" userId="8d1209f4831e9c53" providerId="LiveId" clId="{904B13E8-5561-4C71-BC7C-B64964A84905}" dt="2025-12-08T14:34:44.993" v="397" actId="478"/>
          <ac:picMkLst>
            <pc:docMk/>
            <pc:sldMk cId="3773903382" sldId="13456"/>
            <ac:picMk id="6" creationId="{B3F165E9-8902-CFD2-EEC4-DE8E0F3D7B36}"/>
          </ac:picMkLst>
        </pc:picChg>
      </pc:sldChg>
      <pc:sldChg chg="delSp add del mod">
        <pc:chgData name="Christophe JENTA" userId="8d1209f4831e9c53" providerId="LiveId" clId="{904B13E8-5561-4C71-BC7C-B64964A84905}" dt="2025-12-08T14:34:47.259" v="398" actId="478"/>
        <pc:sldMkLst>
          <pc:docMk/>
          <pc:sldMk cId="825639516" sldId="13457"/>
        </pc:sldMkLst>
        <pc:picChg chg="del">
          <ac:chgData name="Christophe JENTA" userId="8d1209f4831e9c53" providerId="LiveId" clId="{904B13E8-5561-4C71-BC7C-B64964A84905}" dt="2025-12-08T14:34:47.259" v="398" actId="478"/>
          <ac:picMkLst>
            <pc:docMk/>
            <pc:sldMk cId="825639516" sldId="13457"/>
            <ac:picMk id="3" creationId="{0528EDAB-8D4E-5E07-5EC3-6EF11C39A5B1}"/>
          </ac:picMkLst>
        </pc:picChg>
      </pc:sldChg>
      <pc:sldChg chg="add del">
        <pc:chgData name="Christophe JENTA" userId="8d1209f4831e9c53" providerId="LiveId" clId="{904B13E8-5561-4C71-BC7C-B64964A84905}" dt="2025-12-08T14:32:56.854" v="324"/>
        <pc:sldMkLst>
          <pc:docMk/>
          <pc:sldMk cId="923684980" sldId="13458"/>
        </pc:sldMkLst>
      </pc:sldChg>
      <pc:sldChg chg="delSp modSp add del mod">
        <pc:chgData name="Christophe JENTA" userId="8d1209f4831e9c53" providerId="LiveId" clId="{904B13E8-5561-4C71-BC7C-B64964A84905}" dt="2025-12-08T14:35:00.767" v="407" actId="478"/>
        <pc:sldMkLst>
          <pc:docMk/>
          <pc:sldMk cId="2126346642" sldId="13461"/>
        </pc:sldMkLst>
        <pc:picChg chg="del mod">
          <ac:chgData name="Christophe JENTA" userId="8d1209f4831e9c53" providerId="LiveId" clId="{904B13E8-5561-4C71-BC7C-B64964A84905}" dt="2025-12-08T14:35:00.767" v="407" actId="478"/>
          <ac:picMkLst>
            <pc:docMk/>
            <pc:sldMk cId="2126346642" sldId="13461"/>
            <ac:picMk id="6" creationId="{B308373B-7836-C1CE-6188-33DCA21BEB67}"/>
          </ac:picMkLst>
        </pc:picChg>
      </pc:sldChg>
      <pc:sldChg chg="delSp add del mod">
        <pc:chgData name="Christophe JENTA" userId="8d1209f4831e9c53" providerId="LiveId" clId="{904B13E8-5561-4C71-BC7C-B64964A84905}" dt="2025-12-08T14:33:43.584" v="348" actId="478"/>
        <pc:sldMkLst>
          <pc:docMk/>
          <pc:sldMk cId="3730667595" sldId="13506"/>
        </pc:sldMkLst>
        <pc:picChg chg="del">
          <ac:chgData name="Christophe JENTA" userId="8d1209f4831e9c53" providerId="LiveId" clId="{904B13E8-5561-4C71-BC7C-B64964A84905}" dt="2025-12-08T14:33:43.584" v="348" actId="478"/>
          <ac:picMkLst>
            <pc:docMk/>
            <pc:sldMk cId="3730667595" sldId="13506"/>
            <ac:picMk id="462" creationId="{71ACD9C8-EF9F-4D62-DD4D-D578AEADC350}"/>
          </ac:picMkLst>
        </pc:picChg>
      </pc:sldChg>
      <pc:sldChg chg="add del">
        <pc:chgData name="Christophe JENTA" userId="8d1209f4831e9c53" providerId="LiveId" clId="{904B13E8-5561-4C71-BC7C-B64964A84905}" dt="2025-12-08T14:32:56.854" v="324"/>
        <pc:sldMkLst>
          <pc:docMk/>
          <pc:sldMk cId="975840490" sldId="13510"/>
        </pc:sldMkLst>
      </pc:sldChg>
      <pc:sldChg chg="delSp add del mod">
        <pc:chgData name="Christophe JENTA" userId="8d1209f4831e9c53" providerId="LiveId" clId="{904B13E8-5561-4C71-BC7C-B64964A84905}" dt="2025-12-08T14:33:25.817" v="331" actId="478"/>
        <pc:sldMkLst>
          <pc:docMk/>
          <pc:sldMk cId="1670982674" sldId="13659"/>
        </pc:sldMkLst>
        <pc:picChg chg="del">
          <ac:chgData name="Christophe JENTA" userId="8d1209f4831e9c53" providerId="LiveId" clId="{904B13E8-5561-4C71-BC7C-B64964A84905}" dt="2025-12-08T14:33:25.311" v="330" actId="478"/>
          <ac:picMkLst>
            <pc:docMk/>
            <pc:sldMk cId="1670982674" sldId="13659"/>
            <ac:picMk id="4" creationId="{746C6EE7-25AA-5641-903C-D36C229D1090}"/>
          </ac:picMkLst>
        </pc:picChg>
        <pc:picChg chg="del">
          <ac:chgData name="Christophe JENTA" userId="8d1209f4831e9c53" providerId="LiveId" clId="{904B13E8-5561-4C71-BC7C-B64964A84905}" dt="2025-12-08T14:33:25.817" v="331" actId="478"/>
          <ac:picMkLst>
            <pc:docMk/>
            <pc:sldMk cId="1670982674" sldId="13659"/>
            <ac:picMk id="6" creationId="{EA81157D-4B9E-C469-1AD2-F7DBEE0D1203}"/>
          </ac:picMkLst>
        </pc:picChg>
        <pc:picChg chg="del">
          <ac:chgData name="Christophe JENTA" userId="8d1209f4831e9c53" providerId="LiveId" clId="{904B13E8-5561-4C71-BC7C-B64964A84905}" dt="2025-12-08T14:33:24.571" v="329" actId="478"/>
          <ac:picMkLst>
            <pc:docMk/>
            <pc:sldMk cId="1670982674" sldId="13659"/>
            <ac:picMk id="8" creationId="{34A75C77-7DEC-0F9F-BC0F-037A295893DC}"/>
          </ac:picMkLst>
        </pc:picChg>
      </pc:sldChg>
      <pc:sldChg chg="delSp add del mod">
        <pc:chgData name="Christophe JENTA" userId="8d1209f4831e9c53" providerId="LiveId" clId="{904B13E8-5561-4C71-BC7C-B64964A84905}" dt="2025-12-08T14:33:28.168" v="334" actId="478"/>
        <pc:sldMkLst>
          <pc:docMk/>
          <pc:sldMk cId="1124822859" sldId="13660"/>
        </pc:sldMkLst>
        <pc:picChg chg="del">
          <ac:chgData name="Christophe JENTA" userId="8d1209f4831e9c53" providerId="LiveId" clId="{904B13E8-5561-4C71-BC7C-B64964A84905}" dt="2025-12-08T14:33:28.168" v="334" actId="478"/>
          <ac:picMkLst>
            <pc:docMk/>
            <pc:sldMk cId="1124822859" sldId="13660"/>
            <ac:picMk id="3" creationId="{97969868-7E24-5757-10EE-DE7AC3306064}"/>
          </ac:picMkLst>
        </pc:picChg>
        <pc:picChg chg="del">
          <ac:chgData name="Christophe JENTA" userId="8d1209f4831e9c53" providerId="LiveId" clId="{904B13E8-5561-4C71-BC7C-B64964A84905}" dt="2025-12-08T14:33:27.515" v="333" actId="478"/>
          <ac:picMkLst>
            <pc:docMk/>
            <pc:sldMk cId="1124822859" sldId="13660"/>
            <ac:picMk id="5" creationId="{B518167C-B613-16C2-FED7-E3BCFBAA8AD8}"/>
          </ac:picMkLst>
        </pc:picChg>
        <pc:picChg chg="del">
          <ac:chgData name="Christophe JENTA" userId="8d1209f4831e9c53" providerId="LiveId" clId="{904B13E8-5561-4C71-BC7C-B64964A84905}" dt="2025-12-08T14:33:26.977" v="332" actId="478"/>
          <ac:picMkLst>
            <pc:docMk/>
            <pc:sldMk cId="1124822859" sldId="13660"/>
            <ac:picMk id="7" creationId="{70ECCB20-0355-5AA2-5391-63F720D8886D}"/>
          </ac:picMkLst>
        </pc:picChg>
      </pc:sldChg>
      <pc:sldChg chg="delSp add del mod">
        <pc:chgData name="Christophe JENTA" userId="8d1209f4831e9c53" providerId="LiveId" clId="{904B13E8-5561-4C71-BC7C-B64964A84905}" dt="2025-12-08T14:33:30.612" v="337" actId="478"/>
        <pc:sldMkLst>
          <pc:docMk/>
          <pc:sldMk cId="2331957571" sldId="13661"/>
        </pc:sldMkLst>
        <pc:picChg chg="del">
          <ac:chgData name="Christophe JENTA" userId="8d1209f4831e9c53" providerId="LiveId" clId="{904B13E8-5561-4C71-BC7C-B64964A84905}" dt="2025-12-08T14:33:29.636" v="335" actId="478"/>
          <ac:picMkLst>
            <pc:docMk/>
            <pc:sldMk cId="2331957571" sldId="13661"/>
            <ac:picMk id="9" creationId="{94BF768F-B5A3-C838-7C03-4DE425BFD331}"/>
          </ac:picMkLst>
        </pc:picChg>
        <pc:picChg chg="del">
          <ac:chgData name="Christophe JENTA" userId="8d1209f4831e9c53" providerId="LiveId" clId="{904B13E8-5561-4C71-BC7C-B64964A84905}" dt="2025-12-08T14:33:30.058" v="336" actId="478"/>
          <ac:picMkLst>
            <pc:docMk/>
            <pc:sldMk cId="2331957571" sldId="13661"/>
            <ac:picMk id="10" creationId="{948D6DD6-1488-288C-2453-227F23138D5E}"/>
          </ac:picMkLst>
        </pc:picChg>
        <pc:picChg chg="del">
          <ac:chgData name="Christophe JENTA" userId="8d1209f4831e9c53" providerId="LiveId" clId="{904B13E8-5561-4C71-BC7C-B64964A84905}" dt="2025-12-08T14:33:30.612" v="337" actId="478"/>
          <ac:picMkLst>
            <pc:docMk/>
            <pc:sldMk cId="2331957571" sldId="13661"/>
            <ac:picMk id="12" creationId="{E87DA51D-276C-C02B-FD89-46820B625C4B}"/>
          </ac:picMkLst>
        </pc:picChg>
      </pc:sldChg>
      <pc:sldChg chg="add del">
        <pc:chgData name="Christophe JENTA" userId="8d1209f4831e9c53" providerId="LiveId" clId="{904B13E8-5561-4C71-BC7C-B64964A84905}" dt="2025-12-08T14:32:56.854" v="324"/>
        <pc:sldMkLst>
          <pc:docMk/>
          <pc:sldMk cId="3847985873" sldId="13662"/>
        </pc:sldMkLst>
      </pc:sldChg>
      <pc:sldChg chg="delSp add del mod">
        <pc:chgData name="Christophe JENTA" userId="8d1209f4831e9c53" providerId="LiveId" clId="{904B13E8-5561-4C71-BC7C-B64964A84905}" dt="2025-12-08T14:34:05.350" v="360" actId="478"/>
        <pc:sldMkLst>
          <pc:docMk/>
          <pc:sldMk cId="3353547305" sldId="13663"/>
        </pc:sldMkLst>
        <pc:picChg chg="del">
          <ac:chgData name="Christophe JENTA" userId="8d1209f4831e9c53" providerId="LiveId" clId="{904B13E8-5561-4C71-BC7C-B64964A84905}" dt="2025-12-08T14:34:05.350" v="360" actId="478"/>
          <ac:picMkLst>
            <pc:docMk/>
            <pc:sldMk cId="3353547305" sldId="13663"/>
            <ac:picMk id="2" creationId="{FEE83F89-61E4-797D-4CAC-3E0FAB5E0D20}"/>
          </ac:picMkLst>
        </pc:picChg>
        <pc:picChg chg="del">
          <ac:chgData name="Christophe JENTA" userId="8d1209f4831e9c53" providerId="LiveId" clId="{904B13E8-5561-4C71-BC7C-B64964A84905}" dt="2025-12-08T14:34:04.852" v="359" actId="478"/>
          <ac:picMkLst>
            <pc:docMk/>
            <pc:sldMk cId="3353547305" sldId="13663"/>
            <ac:picMk id="3" creationId="{8203E28C-1A49-971D-37CE-7F4CD76B3D51}"/>
          </ac:picMkLst>
        </pc:picChg>
      </pc:sldChg>
      <pc:sldChg chg="delSp add del mod">
        <pc:chgData name="Christophe JENTA" userId="8d1209f4831e9c53" providerId="LiveId" clId="{904B13E8-5561-4C71-BC7C-B64964A84905}" dt="2025-12-08T14:34:08.153" v="364" actId="478"/>
        <pc:sldMkLst>
          <pc:docMk/>
          <pc:sldMk cId="1201420890" sldId="13664"/>
        </pc:sldMkLst>
        <pc:picChg chg="del">
          <ac:chgData name="Christophe JENTA" userId="8d1209f4831e9c53" providerId="LiveId" clId="{904B13E8-5561-4C71-BC7C-B64964A84905}" dt="2025-12-08T14:34:06.688" v="361" actId="478"/>
          <ac:picMkLst>
            <pc:docMk/>
            <pc:sldMk cId="1201420890" sldId="13664"/>
            <ac:picMk id="4" creationId="{A9850009-39A4-FFEF-C343-8C7ED84BA3EF}"/>
          </ac:picMkLst>
        </pc:picChg>
        <pc:picChg chg="del">
          <ac:chgData name="Christophe JENTA" userId="8d1209f4831e9c53" providerId="LiveId" clId="{904B13E8-5561-4C71-BC7C-B64964A84905}" dt="2025-12-08T14:34:07.148" v="362" actId="478"/>
          <ac:picMkLst>
            <pc:docMk/>
            <pc:sldMk cId="1201420890" sldId="13664"/>
            <ac:picMk id="5" creationId="{D480B1D3-8D68-67B4-9CC8-60FEB4C447F4}"/>
          </ac:picMkLst>
        </pc:picChg>
        <pc:picChg chg="del">
          <ac:chgData name="Christophe JENTA" userId="8d1209f4831e9c53" providerId="LiveId" clId="{904B13E8-5561-4C71-BC7C-B64964A84905}" dt="2025-12-08T14:34:07.583" v="363" actId="478"/>
          <ac:picMkLst>
            <pc:docMk/>
            <pc:sldMk cId="1201420890" sldId="13664"/>
            <ac:picMk id="7" creationId="{AF86F3D5-779B-72BC-20CF-4E114CD251C6}"/>
          </ac:picMkLst>
        </pc:picChg>
        <pc:picChg chg="del">
          <ac:chgData name="Christophe JENTA" userId="8d1209f4831e9c53" providerId="LiveId" clId="{904B13E8-5561-4C71-BC7C-B64964A84905}" dt="2025-12-08T14:34:08.153" v="364" actId="478"/>
          <ac:picMkLst>
            <pc:docMk/>
            <pc:sldMk cId="1201420890" sldId="13664"/>
            <ac:picMk id="9" creationId="{50FC4589-2650-4B9A-09B7-CB7C3F1A9DDF}"/>
          </ac:picMkLst>
        </pc:picChg>
      </pc:sldChg>
      <pc:sldChg chg="add del">
        <pc:chgData name="Christophe JENTA" userId="8d1209f4831e9c53" providerId="LiveId" clId="{904B13E8-5561-4C71-BC7C-B64964A84905}" dt="2025-12-08T14:32:56.854" v="324"/>
        <pc:sldMkLst>
          <pc:docMk/>
          <pc:sldMk cId="3937596045" sldId="13665"/>
        </pc:sldMkLst>
      </pc:sldChg>
      <pc:sldChg chg="delSp add del mod">
        <pc:chgData name="Christophe JENTA" userId="8d1209f4831e9c53" providerId="LiveId" clId="{904B13E8-5561-4C71-BC7C-B64964A84905}" dt="2025-12-08T14:34:14.782" v="369" actId="478"/>
        <pc:sldMkLst>
          <pc:docMk/>
          <pc:sldMk cId="3308034352" sldId="13666"/>
        </pc:sldMkLst>
        <pc:picChg chg="del">
          <ac:chgData name="Christophe JENTA" userId="8d1209f4831e9c53" providerId="LiveId" clId="{904B13E8-5561-4C71-BC7C-B64964A84905}" dt="2025-12-08T14:34:13.710" v="368" actId="478"/>
          <ac:picMkLst>
            <pc:docMk/>
            <pc:sldMk cId="3308034352" sldId="13666"/>
            <ac:picMk id="2" creationId="{5F88F71A-7BEC-DCDD-54E8-074C9A9125ED}"/>
          </ac:picMkLst>
        </pc:picChg>
        <pc:picChg chg="del">
          <ac:chgData name="Christophe JENTA" userId="8d1209f4831e9c53" providerId="LiveId" clId="{904B13E8-5561-4C71-BC7C-B64964A84905}" dt="2025-12-08T14:34:14.782" v="369" actId="478"/>
          <ac:picMkLst>
            <pc:docMk/>
            <pc:sldMk cId="3308034352" sldId="13666"/>
            <ac:picMk id="4" creationId="{BA713207-449F-7D18-D400-864734127F11}"/>
          </ac:picMkLst>
        </pc:picChg>
      </pc:sldChg>
      <pc:sldChg chg="add del">
        <pc:chgData name="Christophe JENTA" userId="8d1209f4831e9c53" providerId="LiveId" clId="{904B13E8-5561-4C71-BC7C-B64964A84905}" dt="2025-12-08T14:32:56.854" v="324"/>
        <pc:sldMkLst>
          <pc:docMk/>
          <pc:sldMk cId="646322671" sldId="13667"/>
        </pc:sldMkLst>
      </pc:sldChg>
      <pc:sldChg chg="delSp modSp add del mod">
        <pc:chgData name="Christophe JENTA" userId="8d1209f4831e9c53" providerId="LiveId" clId="{904B13E8-5561-4C71-BC7C-B64964A84905}" dt="2025-12-08T14:34:25.679" v="382" actId="478"/>
        <pc:sldMkLst>
          <pc:docMk/>
          <pc:sldMk cId="1108516550" sldId="13668"/>
        </pc:sldMkLst>
        <pc:picChg chg="del">
          <ac:chgData name="Christophe JENTA" userId="8d1209f4831e9c53" providerId="LiveId" clId="{904B13E8-5561-4C71-BC7C-B64964A84905}" dt="2025-12-08T14:34:24.996" v="380" actId="478"/>
          <ac:picMkLst>
            <pc:docMk/>
            <pc:sldMk cId="1108516550" sldId="13668"/>
            <ac:picMk id="8" creationId="{5186274B-718C-1AE9-D746-10D2609B7784}"/>
          </ac:picMkLst>
        </pc:picChg>
        <pc:picChg chg="del">
          <ac:chgData name="Christophe JENTA" userId="8d1209f4831e9c53" providerId="LiveId" clId="{904B13E8-5561-4C71-BC7C-B64964A84905}" dt="2025-12-08T14:34:24.396" v="379" actId="478"/>
          <ac:picMkLst>
            <pc:docMk/>
            <pc:sldMk cId="1108516550" sldId="13668"/>
            <ac:picMk id="10" creationId="{C3103969-73E7-80AD-71A0-86268ED782F3}"/>
          </ac:picMkLst>
        </pc:picChg>
        <pc:picChg chg="del mod">
          <ac:chgData name="Christophe JENTA" userId="8d1209f4831e9c53" providerId="LiveId" clId="{904B13E8-5561-4C71-BC7C-B64964A84905}" dt="2025-12-08T14:34:25.679" v="382" actId="478"/>
          <ac:picMkLst>
            <pc:docMk/>
            <pc:sldMk cId="1108516550" sldId="13668"/>
            <ac:picMk id="22" creationId="{05105CF5-C243-CCB6-1B10-D53FF4ABF0A7}"/>
          </ac:picMkLst>
        </pc:picChg>
        <pc:picChg chg="del">
          <ac:chgData name="Christophe JENTA" userId="8d1209f4831e9c53" providerId="LiveId" clId="{904B13E8-5561-4C71-BC7C-B64964A84905}" dt="2025-12-08T14:34:23.710" v="378" actId="478"/>
          <ac:picMkLst>
            <pc:docMk/>
            <pc:sldMk cId="1108516550" sldId="13668"/>
            <ac:picMk id="23" creationId="{FA7E6450-657D-3AA7-92B8-5A28288C0683}"/>
          </ac:picMkLst>
        </pc:picChg>
      </pc:sldChg>
      <pc:sldChg chg="add del">
        <pc:chgData name="Christophe JENTA" userId="8d1209f4831e9c53" providerId="LiveId" clId="{904B13E8-5561-4C71-BC7C-B64964A84905}" dt="2025-12-08T14:32:56.854" v="324"/>
        <pc:sldMkLst>
          <pc:docMk/>
          <pc:sldMk cId="3796603639" sldId="13669"/>
        </pc:sldMkLst>
      </pc:sldChg>
      <pc:sldChg chg="add del">
        <pc:chgData name="Christophe JENTA" userId="8d1209f4831e9c53" providerId="LiveId" clId="{904B13E8-5561-4C71-BC7C-B64964A84905}" dt="2025-12-08T14:32:56.854" v="324"/>
        <pc:sldMkLst>
          <pc:docMk/>
          <pc:sldMk cId="3880596373" sldId="13670"/>
        </pc:sldMkLst>
      </pc:sldChg>
      <pc:sldChg chg="delSp modSp add del mod">
        <pc:chgData name="Christophe JENTA" userId="8d1209f4831e9c53" providerId="LiveId" clId="{904B13E8-5561-4C71-BC7C-B64964A84905}" dt="2025-12-08T14:34:55.719" v="402" actId="478"/>
        <pc:sldMkLst>
          <pc:docMk/>
          <pc:sldMk cId="1503056092" sldId="13671"/>
        </pc:sldMkLst>
        <pc:picChg chg="del mod">
          <ac:chgData name="Christophe JENTA" userId="8d1209f4831e9c53" providerId="LiveId" clId="{904B13E8-5561-4C71-BC7C-B64964A84905}" dt="2025-12-08T14:34:55.719" v="402" actId="478"/>
          <ac:picMkLst>
            <pc:docMk/>
            <pc:sldMk cId="1503056092" sldId="13671"/>
            <ac:picMk id="3" creationId="{45A2ADDF-A2CC-D023-1052-4136A0559804}"/>
          </ac:picMkLst>
        </pc:picChg>
        <pc:picChg chg="del">
          <ac:chgData name="Christophe JENTA" userId="8d1209f4831e9c53" providerId="LiveId" clId="{904B13E8-5561-4C71-BC7C-B64964A84905}" dt="2025-12-08T14:34:55.098" v="400" actId="478"/>
          <ac:picMkLst>
            <pc:docMk/>
            <pc:sldMk cId="1503056092" sldId="13671"/>
            <ac:picMk id="5" creationId="{C7ADEFF8-6108-5846-CE33-AEC0DA940787}"/>
          </ac:picMkLst>
        </pc:picChg>
      </pc:sldChg>
      <pc:sldChg chg="delSp modSp add del mod">
        <pc:chgData name="Christophe JENTA" userId="8d1209f4831e9c53" providerId="LiveId" clId="{904B13E8-5561-4C71-BC7C-B64964A84905}" dt="2025-12-08T14:34:59.281" v="405" actId="478"/>
        <pc:sldMkLst>
          <pc:docMk/>
          <pc:sldMk cId="3384854719" sldId="13672"/>
        </pc:sldMkLst>
        <pc:picChg chg="del">
          <ac:chgData name="Christophe JENTA" userId="8d1209f4831e9c53" providerId="LiveId" clId="{904B13E8-5561-4C71-BC7C-B64964A84905}" dt="2025-12-08T14:34:58.278" v="403" actId="478"/>
          <ac:picMkLst>
            <pc:docMk/>
            <pc:sldMk cId="3384854719" sldId="13672"/>
            <ac:picMk id="3" creationId="{19DD35FC-C475-CA2F-9AB7-DC57A6BE2656}"/>
          </ac:picMkLst>
        </pc:picChg>
        <pc:picChg chg="del">
          <ac:chgData name="Christophe JENTA" userId="8d1209f4831e9c53" providerId="LiveId" clId="{904B13E8-5561-4C71-BC7C-B64964A84905}" dt="2025-12-08T14:34:58.702" v="404" actId="478"/>
          <ac:picMkLst>
            <pc:docMk/>
            <pc:sldMk cId="3384854719" sldId="13672"/>
            <ac:picMk id="5" creationId="{331C7969-B2E3-3005-17D4-A9BD053F67F9}"/>
          </ac:picMkLst>
        </pc:picChg>
        <pc:picChg chg="del">
          <ac:chgData name="Christophe JENTA" userId="8d1209f4831e9c53" providerId="LiveId" clId="{904B13E8-5561-4C71-BC7C-B64964A84905}" dt="2025-12-08T14:34:59.281" v="405" actId="478"/>
          <ac:picMkLst>
            <pc:docMk/>
            <pc:sldMk cId="3384854719" sldId="13672"/>
            <ac:picMk id="9" creationId="{E8765C41-2653-8D8E-9ACA-A3CC846C6FFA}"/>
          </ac:picMkLst>
        </pc:picChg>
      </pc:sldChg>
      <pc:sldChg chg="modSp add del mod">
        <pc:chgData name="Christophe JENTA" userId="8d1209f4831e9c53" providerId="LiveId" clId="{904B13E8-5561-4C71-BC7C-B64964A84905}" dt="2025-12-08T17:02:08.647" v="426" actId="20577"/>
        <pc:sldMkLst>
          <pc:docMk/>
          <pc:sldMk cId="1120228898" sldId="13701"/>
        </pc:sldMkLst>
        <pc:spChg chg="mod">
          <ac:chgData name="Christophe JENTA" userId="8d1209f4831e9c53" providerId="LiveId" clId="{904B13E8-5561-4C71-BC7C-B64964A84905}" dt="2025-12-08T17:02:08.647" v="426" actId="20577"/>
          <ac:spMkLst>
            <pc:docMk/>
            <pc:sldMk cId="1120228898" sldId="13701"/>
            <ac:spMk id="3" creationId="{1F723BAD-0463-B5A0-D3AE-23F314A34EEC}"/>
          </ac:spMkLst>
        </pc:spChg>
      </pc:sldChg>
      <pc:sldChg chg="add del">
        <pc:chgData name="Christophe JENTA" userId="8d1209f4831e9c53" providerId="LiveId" clId="{904B13E8-5561-4C71-BC7C-B64964A84905}" dt="2025-12-08T14:32:56.854" v="324"/>
        <pc:sldMkLst>
          <pc:docMk/>
          <pc:sldMk cId="4187860858" sldId="13705"/>
        </pc:sldMkLst>
      </pc:sldChg>
      <pc:sldChg chg="modSp add del mod">
        <pc:chgData name="Christophe JENTA" userId="8d1209f4831e9c53" providerId="LiveId" clId="{904B13E8-5561-4C71-BC7C-B64964A84905}" dt="2025-12-08T14:33:11.886" v="325" actId="207"/>
        <pc:sldMkLst>
          <pc:docMk/>
          <pc:sldMk cId="266598801" sldId="13706"/>
        </pc:sldMkLst>
        <pc:spChg chg="mod">
          <ac:chgData name="Christophe JENTA" userId="8d1209f4831e9c53" providerId="LiveId" clId="{904B13E8-5561-4C71-BC7C-B64964A84905}" dt="2025-12-08T14:33:11.886" v="325" actId="207"/>
          <ac:spMkLst>
            <pc:docMk/>
            <pc:sldMk cId="266598801" sldId="13706"/>
            <ac:spMk id="169" creationId="{3BE590E6-EAE6-E318-CBF0-743EDF89609F}"/>
          </ac:spMkLst>
        </pc:spChg>
      </pc:sldChg>
      <pc:sldChg chg="modSp add del mod">
        <pc:chgData name="Christophe JENTA" userId="8d1209f4831e9c53" providerId="LiveId" clId="{904B13E8-5561-4C71-BC7C-B64964A84905}" dt="2025-12-08T14:33:15.960" v="326" actId="207"/>
        <pc:sldMkLst>
          <pc:docMk/>
          <pc:sldMk cId="431283121" sldId="13707"/>
        </pc:sldMkLst>
        <pc:spChg chg="mod">
          <ac:chgData name="Christophe JENTA" userId="8d1209f4831e9c53" providerId="LiveId" clId="{904B13E8-5561-4C71-BC7C-B64964A84905}" dt="2025-12-08T14:33:15.960" v="326" actId="207"/>
          <ac:spMkLst>
            <pc:docMk/>
            <pc:sldMk cId="431283121" sldId="13707"/>
            <ac:spMk id="169" creationId="{D5A046A1-A017-B23F-5FF9-A92EC81364A2}"/>
          </ac:spMkLst>
        </pc:spChg>
      </pc:sldChg>
      <pc:sldChg chg="delSp add del mod">
        <pc:chgData name="Christophe JENTA" userId="8d1209f4831e9c53" providerId="LiveId" clId="{904B13E8-5561-4C71-BC7C-B64964A84905}" dt="2025-12-08T14:33:23.410" v="328" actId="478"/>
        <pc:sldMkLst>
          <pc:docMk/>
          <pc:sldMk cId="2598680327" sldId="13716"/>
        </pc:sldMkLst>
        <pc:picChg chg="del">
          <ac:chgData name="Christophe JENTA" userId="8d1209f4831e9c53" providerId="LiveId" clId="{904B13E8-5561-4C71-BC7C-B64964A84905}" dt="2025-12-08T14:33:22.618" v="327" actId="478"/>
          <ac:picMkLst>
            <pc:docMk/>
            <pc:sldMk cId="2598680327" sldId="13716"/>
            <ac:picMk id="4" creationId="{1612E840-613E-3CA6-5CCA-8AB5530C8E54}"/>
          </ac:picMkLst>
        </pc:picChg>
        <pc:picChg chg="del">
          <ac:chgData name="Christophe JENTA" userId="8d1209f4831e9c53" providerId="LiveId" clId="{904B13E8-5561-4C71-BC7C-B64964A84905}" dt="2025-12-08T14:33:23.410" v="328" actId="478"/>
          <ac:picMkLst>
            <pc:docMk/>
            <pc:sldMk cId="2598680327" sldId="13716"/>
            <ac:picMk id="6" creationId="{EA17CA3E-6499-8189-25E0-251AA1A6F4CD}"/>
          </ac:picMkLst>
        </pc:picChg>
      </pc:sldChg>
      <pc:sldChg chg="delSp add del mod">
        <pc:chgData name="Christophe JENTA" userId="8d1209f4831e9c53" providerId="LiveId" clId="{904B13E8-5561-4C71-BC7C-B64964A84905}" dt="2025-12-08T14:34:15.948" v="370" actId="478"/>
        <pc:sldMkLst>
          <pc:docMk/>
          <pc:sldMk cId="2941737059" sldId="13746"/>
        </pc:sldMkLst>
        <pc:picChg chg="del">
          <ac:chgData name="Christophe JENTA" userId="8d1209f4831e9c53" providerId="LiveId" clId="{904B13E8-5561-4C71-BC7C-B64964A84905}" dt="2025-12-08T14:34:15.948" v="370" actId="478"/>
          <ac:picMkLst>
            <pc:docMk/>
            <pc:sldMk cId="2941737059" sldId="13746"/>
            <ac:picMk id="2" creationId="{BBE244BA-E1D6-324E-2E9C-88CCBB8068C1}"/>
          </ac:picMkLst>
        </pc:picChg>
      </pc:sldChg>
      <pc:sldChg chg="add del">
        <pc:chgData name="Christophe JENTA" userId="8d1209f4831e9c53" providerId="LiveId" clId="{904B13E8-5561-4C71-BC7C-B64964A84905}" dt="2025-12-08T14:32:56.854" v="324"/>
        <pc:sldMkLst>
          <pc:docMk/>
          <pc:sldMk cId="3843148199" sldId="13747"/>
        </pc:sldMkLst>
      </pc:sldChg>
      <pc:sldChg chg="add del">
        <pc:chgData name="Christophe JENTA" userId="8d1209f4831e9c53" providerId="LiveId" clId="{904B13E8-5561-4C71-BC7C-B64964A84905}" dt="2025-12-08T14:32:56.854" v="324"/>
        <pc:sldMkLst>
          <pc:docMk/>
          <pc:sldMk cId="267504529" sldId="13748"/>
        </pc:sldMkLst>
      </pc:sldChg>
      <pc:sldChg chg="delSp modSp add del mod">
        <pc:chgData name="Christophe JENTA" userId="8d1209f4831e9c53" providerId="LiveId" clId="{904B13E8-5561-4C71-BC7C-B64964A84905}" dt="2025-12-08T14:34:42.464" v="395" actId="478"/>
        <pc:sldMkLst>
          <pc:docMk/>
          <pc:sldMk cId="2779182726" sldId="13749"/>
        </pc:sldMkLst>
        <pc:picChg chg="del">
          <ac:chgData name="Christophe JENTA" userId="8d1209f4831e9c53" providerId="LiveId" clId="{904B13E8-5561-4C71-BC7C-B64964A84905}" dt="2025-12-08T14:34:41.979" v="393" actId="478"/>
          <ac:picMkLst>
            <pc:docMk/>
            <pc:sldMk cId="2779182726" sldId="13749"/>
            <ac:picMk id="2" creationId="{985B24ED-B18B-6277-0D82-05E21301655D}"/>
          </ac:picMkLst>
        </pc:picChg>
        <pc:picChg chg="del mod">
          <ac:chgData name="Christophe JENTA" userId="8d1209f4831e9c53" providerId="LiveId" clId="{904B13E8-5561-4C71-BC7C-B64964A84905}" dt="2025-12-08T14:34:42.464" v="395" actId="478"/>
          <ac:picMkLst>
            <pc:docMk/>
            <pc:sldMk cId="2779182726" sldId="13749"/>
            <ac:picMk id="4" creationId="{CCD5B9D6-72B2-4285-1B5F-C48210DCAB9A}"/>
          </ac:picMkLst>
        </pc:picChg>
      </pc:sldChg>
      <pc:sldChg chg="add del">
        <pc:chgData name="Christophe JENTA" userId="8d1209f4831e9c53" providerId="LiveId" clId="{904B13E8-5561-4C71-BC7C-B64964A84905}" dt="2025-12-08T14:32:56.854" v="324"/>
        <pc:sldMkLst>
          <pc:docMk/>
          <pc:sldMk cId="4157308058" sldId="13750"/>
        </pc:sldMkLst>
      </pc:sldChg>
      <pc:sldChg chg="delSp add del mod">
        <pc:chgData name="Christophe JENTA" userId="8d1209f4831e9c53" providerId="LiveId" clId="{904B13E8-5561-4C71-BC7C-B64964A84905}" dt="2025-12-08T14:33:35.375" v="341" actId="478"/>
        <pc:sldMkLst>
          <pc:docMk/>
          <pc:sldMk cId="2545605175" sldId="13751"/>
        </pc:sldMkLst>
        <pc:picChg chg="del">
          <ac:chgData name="Christophe JENTA" userId="8d1209f4831e9c53" providerId="LiveId" clId="{904B13E8-5561-4C71-BC7C-B64964A84905}" dt="2025-12-08T14:33:35.375" v="341" actId="478"/>
          <ac:picMkLst>
            <pc:docMk/>
            <pc:sldMk cId="2545605175" sldId="13751"/>
            <ac:picMk id="11" creationId="{DC16FF24-AC80-914D-07DE-A1CB83905B6E}"/>
          </ac:picMkLst>
        </pc:picChg>
        <pc:picChg chg="del">
          <ac:chgData name="Christophe JENTA" userId="8d1209f4831e9c53" providerId="LiveId" clId="{904B13E8-5561-4C71-BC7C-B64964A84905}" dt="2025-12-08T14:33:34.692" v="340" actId="478"/>
          <ac:picMkLst>
            <pc:docMk/>
            <pc:sldMk cId="2545605175" sldId="13751"/>
            <ac:picMk id="12" creationId="{F841E8A9-08B0-AE3E-4B0E-88AAA174B05B}"/>
          </ac:picMkLst>
        </pc:picChg>
        <pc:picChg chg="del">
          <ac:chgData name="Christophe JENTA" userId="8d1209f4831e9c53" providerId="LiveId" clId="{904B13E8-5561-4C71-BC7C-B64964A84905}" dt="2025-12-08T14:33:34.189" v="339" actId="478"/>
          <ac:picMkLst>
            <pc:docMk/>
            <pc:sldMk cId="2545605175" sldId="13751"/>
            <ac:picMk id="13" creationId="{BF65B3CC-FFD2-06E9-CD8B-CD817A3F6446}"/>
          </ac:picMkLst>
        </pc:picChg>
      </pc:sldChg>
      <pc:sldChg chg="delSp modSp add del mod">
        <pc:chgData name="Christophe JENTA" userId="8d1209f4831e9c53" providerId="LiveId" clId="{904B13E8-5561-4C71-BC7C-B64964A84905}" dt="2025-12-08T14:33:38.973" v="345" actId="478"/>
        <pc:sldMkLst>
          <pc:docMk/>
          <pc:sldMk cId="1414441873" sldId="13752"/>
        </pc:sldMkLst>
        <pc:picChg chg="del">
          <ac:chgData name="Christophe JENTA" userId="8d1209f4831e9c53" providerId="LiveId" clId="{904B13E8-5561-4C71-BC7C-B64964A84905}" dt="2025-12-08T14:33:38.973" v="345" actId="478"/>
          <ac:picMkLst>
            <pc:docMk/>
            <pc:sldMk cId="1414441873" sldId="13752"/>
            <ac:picMk id="603" creationId="{2D66EF99-2E4E-968C-4944-E322519B5123}"/>
          </ac:picMkLst>
        </pc:picChg>
        <pc:picChg chg="del mod">
          <ac:chgData name="Christophe JENTA" userId="8d1209f4831e9c53" providerId="LiveId" clId="{904B13E8-5561-4C71-BC7C-B64964A84905}" dt="2025-12-08T14:33:38.483" v="344" actId="478"/>
          <ac:picMkLst>
            <pc:docMk/>
            <pc:sldMk cId="1414441873" sldId="13752"/>
            <ac:picMk id="604" creationId="{E91DEE58-B8C6-F967-09CD-9BFFBB364280}"/>
          </ac:picMkLst>
        </pc:picChg>
        <pc:picChg chg="del">
          <ac:chgData name="Christophe JENTA" userId="8d1209f4831e9c53" providerId="LiveId" clId="{904B13E8-5561-4C71-BC7C-B64964A84905}" dt="2025-12-08T14:33:37.881" v="342" actId="478"/>
          <ac:picMkLst>
            <pc:docMk/>
            <pc:sldMk cId="1414441873" sldId="13752"/>
            <ac:picMk id="605" creationId="{80D5BB65-E102-54D9-A4D5-54B41FEBF0A7}"/>
          </ac:picMkLst>
        </pc:picChg>
      </pc:sldChg>
      <pc:sldChg chg="delSp add del mod">
        <pc:chgData name="Christophe JENTA" userId="8d1209f4831e9c53" providerId="LiveId" clId="{904B13E8-5561-4C71-BC7C-B64964A84905}" dt="2025-12-08T14:33:32.589" v="338" actId="478"/>
        <pc:sldMkLst>
          <pc:docMk/>
          <pc:sldMk cId="599703974" sldId="13753"/>
        </pc:sldMkLst>
        <pc:picChg chg="del">
          <ac:chgData name="Christophe JENTA" userId="8d1209f4831e9c53" providerId="LiveId" clId="{904B13E8-5561-4C71-BC7C-B64964A84905}" dt="2025-12-08T14:33:32.589" v="338" actId="478"/>
          <ac:picMkLst>
            <pc:docMk/>
            <pc:sldMk cId="599703974" sldId="13753"/>
            <ac:picMk id="7" creationId="{F10B9F50-67C8-BEA1-CAF0-313CBA7E74E0}"/>
          </ac:picMkLst>
        </pc:picChg>
      </pc:sldChg>
      <pc:sldChg chg="delSp add del mod">
        <pc:chgData name="Christophe JENTA" userId="8d1209f4831e9c53" providerId="LiveId" clId="{904B13E8-5561-4C71-BC7C-B64964A84905}" dt="2025-12-08T14:34:01.247" v="358" actId="478"/>
        <pc:sldMkLst>
          <pc:docMk/>
          <pc:sldMk cId="1703092992" sldId="13754"/>
        </pc:sldMkLst>
        <pc:picChg chg="del">
          <ac:chgData name="Christophe JENTA" userId="8d1209f4831e9c53" providerId="LiveId" clId="{904B13E8-5561-4C71-BC7C-B64964A84905}" dt="2025-12-08T14:34:00.803" v="357" actId="478"/>
          <ac:picMkLst>
            <pc:docMk/>
            <pc:sldMk cId="1703092992" sldId="13754"/>
            <ac:picMk id="3" creationId="{7372CB91-2816-7DA4-216F-4E90448A043C}"/>
          </ac:picMkLst>
        </pc:picChg>
        <pc:picChg chg="del">
          <ac:chgData name="Christophe JENTA" userId="8d1209f4831e9c53" providerId="LiveId" clId="{904B13E8-5561-4C71-BC7C-B64964A84905}" dt="2025-12-08T14:34:01.247" v="358" actId="478"/>
          <ac:picMkLst>
            <pc:docMk/>
            <pc:sldMk cId="1703092992" sldId="13754"/>
            <ac:picMk id="5" creationId="{8016740B-50C3-FC3A-36F1-71B3744562C6}"/>
          </ac:picMkLst>
        </pc:picChg>
      </pc:sldChg>
      <pc:sldChg chg="delSp add del mod">
        <pc:chgData name="Christophe JENTA" userId="8d1209f4831e9c53" providerId="LiveId" clId="{904B13E8-5561-4C71-BC7C-B64964A84905}" dt="2025-12-08T14:33:45.476" v="350" actId="478"/>
        <pc:sldMkLst>
          <pc:docMk/>
          <pc:sldMk cId="1486657032" sldId="13755"/>
        </pc:sldMkLst>
        <pc:picChg chg="del">
          <ac:chgData name="Christophe JENTA" userId="8d1209f4831e9c53" providerId="LiveId" clId="{904B13E8-5561-4C71-BC7C-B64964A84905}" dt="2025-12-08T14:33:45.476" v="350" actId="478"/>
          <ac:picMkLst>
            <pc:docMk/>
            <pc:sldMk cId="1486657032" sldId="13755"/>
            <ac:picMk id="5" creationId="{A85CFC3E-5C56-4F0E-17E9-0B327B2AED9F}"/>
          </ac:picMkLst>
        </pc:picChg>
        <pc:picChg chg="del">
          <ac:chgData name="Christophe JENTA" userId="8d1209f4831e9c53" providerId="LiveId" clId="{904B13E8-5561-4C71-BC7C-B64964A84905}" dt="2025-12-08T14:33:44.958" v="349" actId="478"/>
          <ac:picMkLst>
            <pc:docMk/>
            <pc:sldMk cId="1486657032" sldId="13755"/>
            <ac:picMk id="6" creationId="{437B83A1-2210-6D8B-5579-7B36E81FF2C1}"/>
          </ac:picMkLst>
        </pc:picChg>
      </pc:sldChg>
      <pc:sldChg chg="delSp add del mod">
        <pc:chgData name="Christophe JENTA" userId="8d1209f4831e9c53" providerId="LiveId" clId="{904B13E8-5561-4C71-BC7C-B64964A84905}" dt="2025-12-08T14:33:49.631" v="352" actId="478"/>
        <pc:sldMkLst>
          <pc:docMk/>
          <pc:sldMk cId="406656656" sldId="13756"/>
        </pc:sldMkLst>
        <pc:picChg chg="del">
          <ac:chgData name="Christophe JENTA" userId="8d1209f4831e9c53" providerId="LiveId" clId="{904B13E8-5561-4C71-BC7C-B64964A84905}" dt="2025-12-08T14:33:49.631" v="352" actId="478"/>
          <ac:picMkLst>
            <pc:docMk/>
            <pc:sldMk cId="406656656" sldId="13756"/>
            <ac:picMk id="8" creationId="{4A2B0059-2B11-D179-5396-4294D23FA408}"/>
          </ac:picMkLst>
        </pc:picChg>
        <pc:picChg chg="del">
          <ac:chgData name="Christophe JENTA" userId="8d1209f4831e9c53" providerId="LiveId" clId="{904B13E8-5561-4C71-BC7C-B64964A84905}" dt="2025-12-08T14:33:48.986" v="351" actId="478"/>
          <ac:picMkLst>
            <pc:docMk/>
            <pc:sldMk cId="406656656" sldId="13756"/>
            <ac:picMk id="449" creationId="{58500B00-407D-BDB7-3959-8B332BBA211E}"/>
          </ac:picMkLst>
        </pc:picChg>
      </pc:sldChg>
      <pc:sldChg chg="delSp add del mod">
        <pc:chgData name="Christophe JENTA" userId="8d1209f4831e9c53" providerId="LiveId" clId="{904B13E8-5561-4C71-BC7C-B64964A84905}" dt="2025-12-08T14:33:40.951" v="347" actId="478"/>
        <pc:sldMkLst>
          <pc:docMk/>
          <pc:sldMk cId="1267322774" sldId="13757"/>
        </pc:sldMkLst>
        <pc:picChg chg="del">
          <ac:chgData name="Christophe JENTA" userId="8d1209f4831e9c53" providerId="LiveId" clId="{904B13E8-5561-4C71-BC7C-B64964A84905}" dt="2025-12-08T14:33:40.492" v="346" actId="478"/>
          <ac:picMkLst>
            <pc:docMk/>
            <pc:sldMk cId="1267322774" sldId="13757"/>
            <ac:picMk id="600" creationId="{9B681400-BB6D-5E8C-0C01-91F2B499C390}"/>
          </ac:picMkLst>
        </pc:picChg>
        <pc:picChg chg="del">
          <ac:chgData name="Christophe JENTA" userId="8d1209f4831e9c53" providerId="LiveId" clId="{904B13E8-5561-4C71-BC7C-B64964A84905}" dt="2025-12-08T14:33:40.951" v="347" actId="478"/>
          <ac:picMkLst>
            <pc:docMk/>
            <pc:sldMk cId="1267322774" sldId="13757"/>
            <ac:picMk id="728" creationId="{B74EB1C6-E582-F46C-F9F7-1726CF1CCFF2}"/>
          </ac:picMkLst>
        </pc:picChg>
      </pc:sldChg>
      <pc:sldChg chg="add del">
        <pc:chgData name="Christophe JENTA" userId="8d1209f4831e9c53" providerId="LiveId" clId="{904B13E8-5561-4C71-BC7C-B64964A84905}" dt="2025-12-08T14:32:56.854" v="324"/>
        <pc:sldMkLst>
          <pc:docMk/>
          <pc:sldMk cId="2502215177" sldId="13760"/>
        </pc:sldMkLst>
      </pc:sldChg>
      <pc:sldChg chg="add del">
        <pc:chgData name="Christophe JENTA" userId="8d1209f4831e9c53" providerId="LiveId" clId="{904B13E8-5561-4C71-BC7C-B64964A84905}" dt="2025-12-08T14:32:56.854" v="324"/>
        <pc:sldMkLst>
          <pc:docMk/>
          <pc:sldMk cId="1284058811" sldId="13764"/>
        </pc:sldMkLst>
      </pc:sldChg>
      <pc:sldChg chg="add">
        <pc:chgData name="Christophe JENTA" userId="8d1209f4831e9c53" providerId="LiveId" clId="{904B13E8-5561-4C71-BC7C-B64964A84905}" dt="2025-12-08T14:32:56.854" v="324"/>
        <pc:sldMkLst>
          <pc:docMk/>
          <pc:sldMk cId="3426831335" sldId="13772"/>
        </pc:sldMkLst>
      </pc:sldChg>
      <pc:sldChg chg="delSp add mod">
        <pc:chgData name="Christophe JENTA" userId="8d1209f4831e9c53" providerId="LiveId" clId="{904B13E8-5561-4C71-BC7C-B64964A84905}" dt="2025-12-08T14:34:09.939" v="366" actId="478"/>
        <pc:sldMkLst>
          <pc:docMk/>
          <pc:sldMk cId="15079973" sldId="13773"/>
        </pc:sldMkLst>
        <pc:picChg chg="del">
          <ac:chgData name="Christophe JENTA" userId="8d1209f4831e9c53" providerId="LiveId" clId="{904B13E8-5561-4C71-BC7C-B64964A84905}" dt="2025-12-08T14:34:09.939" v="366" actId="478"/>
          <ac:picMkLst>
            <pc:docMk/>
            <pc:sldMk cId="15079973" sldId="13773"/>
            <ac:picMk id="4" creationId="{00D0A04A-91C9-A778-5032-525F4A038A43}"/>
          </ac:picMkLst>
        </pc:picChg>
        <pc:picChg chg="del">
          <ac:chgData name="Christophe JENTA" userId="8d1209f4831e9c53" providerId="LiveId" clId="{904B13E8-5561-4C71-BC7C-B64964A84905}" dt="2025-12-08T14:34:09.440" v="365" actId="478"/>
          <ac:picMkLst>
            <pc:docMk/>
            <pc:sldMk cId="15079973" sldId="13773"/>
            <ac:picMk id="5" creationId="{E1C88BFE-EB56-4460-FC74-C870954FFC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17/03/2026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8C06-3E08-0CEC-846F-463707932F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306919-3922-3651-C645-142E9D596E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13A92C-B42E-CD98-F817-32344E5E0E7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6845CB3-D085-94EF-5297-AF247697EDD6}"/>
              </a:ext>
            </a:extLst>
          </p:cNvPr>
          <p:cNvSpPr>
            <a:spLocks noGrp="1"/>
          </p:cNvSpPr>
          <p:nvPr>
            <p:ph type="sldNum" sz="quarter" idx="5"/>
          </p:nvPr>
        </p:nvSpPr>
        <p:spPr/>
        <p:txBody>
          <a:bodyPr/>
          <a:lstStyle/>
          <a:p>
            <a:fld id="{8488EEF5-CB38-4A89-B626-937F0418F163}" type="slidenum">
              <a:rPr lang="fr-FR" smtClean="0"/>
              <a:t>2</a:t>
            </a:fld>
            <a:endParaRPr lang="fr-FR"/>
          </a:p>
        </p:txBody>
      </p:sp>
    </p:spTree>
    <p:extLst>
      <p:ext uri="{BB962C8B-B14F-4D97-AF65-F5344CB8AC3E}">
        <p14:creationId xmlns:p14="http://schemas.microsoft.com/office/powerpoint/2010/main" val="10569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F6E49-CBBA-7322-79AF-88770F0871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DFD9C5-ABE7-9037-4849-6C43ABF873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7D1CF6-2150-B6A3-C52D-C32D79DB42B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AE41A42-2D02-9E98-758C-472E573E22EF}"/>
              </a:ext>
            </a:extLst>
          </p:cNvPr>
          <p:cNvSpPr>
            <a:spLocks noGrp="1"/>
          </p:cNvSpPr>
          <p:nvPr>
            <p:ph type="sldNum" sz="quarter" idx="5"/>
          </p:nvPr>
        </p:nvSpPr>
        <p:spPr/>
        <p:txBody>
          <a:bodyPr/>
          <a:lstStyle/>
          <a:p>
            <a:fld id="{8488EEF5-CB38-4A89-B626-937F0418F163}" type="slidenum">
              <a:rPr lang="fr-FR" smtClean="0"/>
              <a:t>3</a:t>
            </a:fld>
            <a:endParaRPr lang="fr-FR"/>
          </a:p>
        </p:txBody>
      </p:sp>
    </p:spTree>
    <p:extLst>
      <p:ext uri="{BB962C8B-B14F-4D97-AF65-F5344CB8AC3E}">
        <p14:creationId xmlns:p14="http://schemas.microsoft.com/office/powerpoint/2010/main" val="136496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27C4-1162-8C36-3E47-8006F6A98E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125F65-4096-F9C6-D686-617F832E08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04F02B2-1861-51EB-1D8C-DF380ADCECC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1CADC4B-EE50-8336-6B52-A4D485318DDB}"/>
              </a:ext>
            </a:extLst>
          </p:cNvPr>
          <p:cNvSpPr>
            <a:spLocks noGrp="1"/>
          </p:cNvSpPr>
          <p:nvPr>
            <p:ph type="sldNum" sz="quarter" idx="5"/>
          </p:nvPr>
        </p:nvSpPr>
        <p:spPr/>
        <p:txBody>
          <a:bodyPr/>
          <a:lstStyle/>
          <a:p>
            <a:fld id="{8488EEF5-CB38-4A89-B626-937F0418F163}" type="slidenum">
              <a:rPr lang="fr-FR" smtClean="0"/>
              <a:t>16</a:t>
            </a:fld>
            <a:endParaRPr lang="fr-FR"/>
          </a:p>
        </p:txBody>
      </p:sp>
    </p:spTree>
    <p:extLst>
      <p:ext uri="{BB962C8B-B14F-4D97-AF65-F5344CB8AC3E}">
        <p14:creationId xmlns:p14="http://schemas.microsoft.com/office/powerpoint/2010/main" val="44544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7E630-5C61-550A-EBB1-82ABB91C04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D3F2C7-F38C-B0E6-B21F-05C92EC91BD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A524C0-4C92-19EA-E36D-D4F3578489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5327E47-E5E5-4BFA-714D-82B00844AB6E}"/>
              </a:ext>
            </a:extLst>
          </p:cNvPr>
          <p:cNvSpPr>
            <a:spLocks noGrp="1"/>
          </p:cNvSpPr>
          <p:nvPr>
            <p:ph type="sldNum" sz="quarter" idx="5"/>
          </p:nvPr>
        </p:nvSpPr>
        <p:spPr/>
        <p:txBody>
          <a:bodyPr/>
          <a:lstStyle/>
          <a:p>
            <a:fld id="{8488EEF5-CB38-4A89-B626-937F0418F163}" type="slidenum">
              <a:rPr lang="fr-FR" smtClean="0"/>
              <a:t>17</a:t>
            </a:fld>
            <a:endParaRPr lang="fr-FR"/>
          </a:p>
        </p:txBody>
      </p:sp>
    </p:spTree>
    <p:extLst>
      <p:ext uri="{BB962C8B-B14F-4D97-AF65-F5344CB8AC3E}">
        <p14:creationId xmlns:p14="http://schemas.microsoft.com/office/powerpoint/2010/main" val="149427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98C1-05A7-3DB9-929D-95176F1FBE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62E5E7-B217-DAE7-F95B-FAFCBB795C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A7E376-01A2-7222-D332-08BA4683BAF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C0110E7-1B7B-01EB-EA83-CCFA27BC46EC}"/>
              </a:ext>
            </a:extLst>
          </p:cNvPr>
          <p:cNvSpPr>
            <a:spLocks noGrp="1"/>
          </p:cNvSpPr>
          <p:nvPr>
            <p:ph type="sldNum" sz="quarter" idx="5"/>
          </p:nvPr>
        </p:nvSpPr>
        <p:spPr/>
        <p:txBody>
          <a:bodyPr/>
          <a:lstStyle/>
          <a:p>
            <a:fld id="{8488EEF5-CB38-4A89-B626-937F0418F163}" type="slidenum">
              <a:rPr lang="fr-FR" smtClean="0"/>
              <a:t>18</a:t>
            </a:fld>
            <a:endParaRPr lang="fr-FR"/>
          </a:p>
        </p:txBody>
      </p:sp>
    </p:spTree>
    <p:extLst>
      <p:ext uri="{BB962C8B-B14F-4D97-AF65-F5344CB8AC3E}">
        <p14:creationId xmlns:p14="http://schemas.microsoft.com/office/powerpoint/2010/main" val="142871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70EBC-A8AD-7D0E-2995-ECDD5C02BA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32E8CB7-52F0-6293-4FF8-84FDAE1CFE3B}"/>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3 mars 2026 (8/14)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1554-1830 : L’Afrique occidentale, l’Afrique du Nord et la vallée du Nil</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Avant l’impérialisme européen</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389CA26-B96F-96D2-A8DB-B79766845A79}"/>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3963425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4AFB7-D494-FD56-8EE8-B1A6B39163A2}"/>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7C824EE7-1FAE-5037-BE46-269B3EE5E503}"/>
              </a:ext>
            </a:extLst>
          </p:cNvPr>
          <p:cNvSpPr/>
          <p:nvPr/>
        </p:nvSpPr>
        <p:spPr>
          <a:xfrm>
            <a:off x="34495" y="62273"/>
            <a:ext cx="6142158" cy="3293209"/>
          </a:xfrm>
          <a:prstGeom prst="rect">
            <a:avLst/>
          </a:prstGeom>
          <a:solidFill>
            <a:schemeClr val="tx2">
              <a:lumMod val="20000"/>
              <a:lumOff val="80000"/>
            </a:schemeClr>
          </a:solidFill>
          <a:ln w="38100">
            <a:solidFill>
              <a:schemeClr val="tx1"/>
            </a:solidFill>
          </a:ln>
        </p:spPr>
        <p:txBody>
          <a:bodyPr wrap="square">
            <a:spAutoFit/>
          </a:bodyPr>
          <a:lstStyle/>
          <a:p>
            <a:pPr lvl="0"/>
            <a:r>
              <a:rPr lang="fr-FR" sz="1600" b="1" dirty="0"/>
              <a:t>1) Un 1</a:t>
            </a:r>
            <a:r>
              <a:rPr lang="fr-FR" sz="1600" b="1" baseline="30000" dirty="0"/>
              <a:t>er</a:t>
            </a:r>
            <a:r>
              <a:rPr lang="fr-FR" sz="1600" b="1" dirty="0"/>
              <a:t> processus…</a:t>
            </a:r>
          </a:p>
          <a:p>
            <a:pPr lvl="0"/>
            <a:r>
              <a:rPr lang="fr-FR" sz="1600" b="1" dirty="0"/>
              <a:t>Au XVIe siècle, en Afrique du Nord, une double-expansion musulmane</a:t>
            </a:r>
          </a:p>
          <a:p>
            <a:pPr lvl="0"/>
            <a:endParaRPr lang="fr-FR" sz="1600" dirty="0"/>
          </a:p>
          <a:p>
            <a:pPr lvl="0"/>
            <a:r>
              <a:rPr lang="fr-FR" sz="1600" b="1" dirty="0"/>
              <a:t>a) 1549-1659 : Le </a:t>
            </a:r>
            <a:r>
              <a:rPr lang="fr-FR" sz="1600" b="1" i="1" dirty="0"/>
              <a:t>Grand Maroc</a:t>
            </a:r>
            <a:r>
              <a:rPr lang="fr-FR" sz="1600" b="1" dirty="0"/>
              <a:t> des Saadiens</a:t>
            </a:r>
          </a:p>
          <a:p>
            <a:pPr lvl="0"/>
            <a:endParaRPr lang="fr-FR" sz="1600" dirty="0"/>
          </a:p>
          <a:p>
            <a:r>
              <a:rPr lang="fr-FR" sz="1600" dirty="0"/>
              <a:t>*1509-49 : Les Saadiens supplantent les Wattassides ; Et…</a:t>
            </a:r>
          </a:p>
          <a:p>
            <a:endParaRPr lang="fr-FR" sz="1600" dirty="0"/>
          </a:p>
          <a:p>
            <a:r>
              <a:rPr lang="fr-FR" sz="1600" dirty="0"/>
              <a:t>*1541-50 : Sur la côte…</a:t>
            </a:r>
          </a:p>
          <a:p>
            <a:r>
              <a:rPr lang="fr-FR" sz="1600" dirty="0"/>
              <a:t>Ils obligent les Portugais, présents depuis 1497-1515</a:t>
            </a:r>
          </a:p>
          <a:p>
            <a:r>
              <a:rPr lang="fr-FR" sz="1600" dirty="0"/>
              <a:t>A abandonner leurs </a:t>
            </a:r>
            <a:r>
              <a:rPr lang="fr-FR" sz="1600" i="1" dirty="0" err="1"/>
              <a:t>fronteiras</a:t>
            </a:r>
            <a:r>
              <a:rPr lang="fr-FR" sz="1600" dirty="0"/>
              <a:t>, places fortes ; </a:t>
            </a:r>
            <a:r>
              <a:rPr lang="fr-FR" sz="1600" u="sng" dirty="0"/>
              <a:t>Voir plus loin</a:t>
            </a:r>
            <a:r>
              <a:rPr lang="fr-FR" sz="1600" dirty="0"/>
              <a:t>…</a:t>
            </a:r>
          </a:p>
          <a:p>
            <a:r>
              <a:rPr lang="fr-FR" sz="1600" dirty="0"/>
              <a:t>NB : 1578 : Echec de la conquête portugaise du roi Sébastien</a:t>
            </a:r>
          </a:p>
          <a:p>
            <a:endParaRPr lang="fr-FR" sz="1600" dirty="0"/>
          </a:p>
          <a:p>
            <a:pPr lvl="0"/>
            <a:r>
              <a:rPr lang="fr-FR" sz="1600" dirty="0"/>
              <a:t>*1591 : L’expédition des Saadiens contre l’empire du Songhaï</a:t>
            </a:r>
          </a:p>
        </p:txBody>
      </p:sp>
      <p:pic>
        <p:nvPicPr>
          <p:cNvPr id="58" name="Picture 2" descr="C:\Users\Christophe\Pictures\My Scans\2016-04 (avr.)\scan0017.jpg">
            <a:extLst>
              <a:ext uri="{FF2B5EF4-FFF2-40B4-BE49-F238E27FC236}">
                <a16:creationId xmlns:a16="http://schemas.microsoft.com/office/drawing/2014/main" id="{C6AC1B10-26B4-5176-261A-644F58F184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BF0CD9B5-09FB-C3B5-4031-FE441C1B918D}"/>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7A69C39-0D05-1C83-047F-2DAE64060F36}"/>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FCAFFF0-097F-20F4-D6B8-E667042CCE24}"/>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B43CA0D7-BF53-8F0B-64B1-658334481CF5}"/>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9385C717-E2BB-36FF-197C-A32DDB2C72A6}"/>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9" name="Ellipse 38">
            <a:extLst>
              <a:ext uri="{FF2B5EF4-FFF2-40B4-BE49-F238E27FC236}">
                <a16:creationId xmlns:a16="http://schemas.microsoft.com/office/drawing/2014/main" id="{A63A5F22-B7A3-63B1-001D-47F58342EF6A}"/>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 name="Ellipse 1">
            <a:extLst>
              <a:ext uri="{FF2B5EF4-FFF2-40B4-BE49-F238E27FC236}">
                <a16:creationId xmlns:a16="http://schemas.microsoft.com/office/drawing/2014/main" id="{1D55FE02-0EE7-FD31-CC88-268F0BD2E9E0}"/>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125996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F74EE-F774-CC9F-1647-81441A03FC93}"/>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33EC0F7E-EB98-B909-0044-F69C873E026E}"/>
              </a:ext>
            </a:extLst>
          </p:cNvPr>
          <p:cNvSpPr/>
          <p:nvPr/>
        </p:nvSpPr>
        <p:spPr>
          <a:xfrm>
            <a:off x="5553" y="62272"/>
            <a:ext cx="6184287" cy="6494085"/>
          </a:xfrm>
          <a:prstGeom prst="rect">
            <a:avLst/>
          </a:prstGeom>
          <a:solidFill>
            <a:schemeClr val="tx2">
              <a:lumMod val="20000"/>
              <a:lumOff val="80000"/>
            </a:schemeClr>
          </a:solidFill>
          <a:ln w="38100">
            <a:solidFill>
              <a:schemeClr val="tx1"/>
            </a:solidFill>
          </a:ln>
        </p:spPr>
        <p:txBody>
          <a:bodyPr wrap="square">
            <a:spAutoFit/>
          </a:bodyPr>
          <a:lstStyle/>
          <a:p>
            <a:pPr lvl="0"/>
            <a:r>
              <a:rPr lang="fr-FR" sz="1600" b="1" dirty="0"/>
              <a:t>b) L’expansion ottomane de l’Egypte à Alger</a:t>
            </a:r>
          </a:p>
          <a:p>
            <a:pPr lvl="0"/>
            <a:endParaRPr lang="fr-FR" sz="1600" dirty="0"/>
          </a:p>
          <a:p>
            <a:pPr lvl="0"/>
            <a:r>
              <a:rPr lang="fr-FR" sz="1600" dirty="0"/>
              <a:t>*1527-81 : En guerre contre les rois d’Espagne</a:t>
            </a:r>
          </a:p>
          <a:p>
            <a:pPr lvl="0"/>
            <a:r>
              <a:rPr lang="fr-FR" sz="1600" u="sng" dirty="0"/>
              <a:t>Charles Quint</a:t>
            </a:r>
            <a:r>
              <a:rPr lang="fr-FR" sz="1600" dirty="0"/>
              <a:t> et </a:t>
            </a:r>
            <a:r>
              <a:rPr lang="fr-FR" sz="1600" u="sng" dirty="0"/>
              <a:t>Philippe II </a:t>
            </a:r>
            <a:r>
              <a:rPr lang="fr-FR" sz="1600" dirty="0"/>
              <a:t>pour le contrôle de la Méditerranée</a:t>
            </a:r>
          </a:p>
          <a:p>
            <a:pPr lvl="0"/>
            <a:r>
              <a:rPr lang="fr-FR" sz="1600" dirty="0"/>
              <a:t>NB : Et contre l’archiduc d’Autriche Ferdinand, frère de Charles Quint</a:t>
            </a:r>
          </a:p>
          <a:p>
            <a:pPr lvl="0"/>
            <a:endParaRPr lang="fr-FR" sz="1600" dirty="0"/>
          </a:p>
          <a:p>
            <a:pPr lvl="0"/>
            <a:r>
              <a:rPr lang="fr-FR" sz="1600" dirty="0"/>
              <a:t>Les sultans ottomans </a:t>
            </a:r>
            <a:r>
              <a:rPr lang="fr-FR" sz="1600" u="sng" dirty="0"/>
              <a:t>Sélim</a:t>
            </a:r>
            <a:r>
              <a:rPr lang="fr-FR" sz="1600" dirty="0"/>
              <a:t> et </a:t>
            </a:r>
            <a:r>
              <a:rPr lang="fr-FR" sz="1600" u="sng" dirty="0"/>
              <a:t>Soliman</a:t>
            </a:r>
          </a:p>
          <a:p>
            <a:pPr lvl="0"/>
            <a:r>
              <a:rPr lang="fr-FR" sz="1600" dirty="0"/>
              <a:t>Parviennent à annexer la rive sud…</a:t>
            </a:r>
          </a:p>
          <a:p>
            <a:pPr lvl="0"/>
            <a:endParaRPr lang="fr-FR" sz="1600" dirty="0"/>
          </a:p>
          <a:p>
            <a:pPr lvl="0"/>
            <a:r>
              <a:rPr lang="fr-FR" sz="1600" dirty="0"/>
              <a:t>*1517 : Egypte des Mamelouks</a:t>
            </a:r>
          </a:p>
          <a:p>
            <a:pPr lvl="0"/>
            <a:r>
              <a:rPr lang="fr-FR" sz="1600" dirty="0"/>
              <a:t>*1516 : Régence d’Alger</a:t>
            </a:r>
          </a:p>
          <a:p>
            <a:r>
              <a:rPr lang="fr-FR" sz="1600" dirty="0"/>
              <a:t>*1551 : Régence de Tripoli</a:t>
            </a:r>
          </a:p>
          <a:p>
            <a:r>
              <a:rPr lang="fr-FR" sz="1600" dirty="0"/>
              <a:t>*1574 : Régence de Tunis</a:t>
            </a:r>
          </a:p>
          <a:p>
            <a:endParaRPr lang="fr-FR" sz="1600" dirty="0"/>
          </a:p>
          <a:p>
            <a:r>
              <a:rPr lang="fr-FR" sz="1600" dirty="0"/>
              <a:t>*Donc double-expansion Maroc et Ottomans ; Et confrontations…</a:t>
            </a:r>
          </a:p>
          <a:p>
            <a:r>
              <a:rPr lang="fr-FR" sz="1600" dirty="0"/>
              <a:t>*1554 : Sur la frontière avec la régence turque d’Alger ; Mais également</a:t>
            </a:r>
          </a:p>
          <a:p>
            <a:r>
              <a:rPr lang="fr-FR" sz="1600" dirty="0"/>
              <a:t>*1579-82 : Dans le Sahara occidental</a:t>
            </a:r>
          </a:p>
          <a:p>
            <a:r>
              <a:rPr lang="fr-FR" sz="1600" dirty="0"/>
              <a:t>Pour le contrôle des oasis sur les routes commerciales ; Et finalement…</a:t>
            </a:r>
          </a:p>
          <a:p>
            <a:endParaRPr lang="fr-FR" sz="1600" dirty="0"/>
          </a:p>
          <a:p>
            <a:r>
              <a:rPr lang="fr-FR" sz="1600" i="1" dirty="0"/>
              <a:t>La vague déferlante ottomane se brisa à l’ouest sur l’empire marocain Qui s’étendait alors jusqu’à Tombouctou et au fleuve Sénégal.</a:t>
            </a:r>
          </a:p>
          <a:p>
            <a:r>
              <a:rPr lang="fr-FR" sz="1600" dirty="0"/>
              <a:t>Et le Maroc n’est pas devenu ottoman.</a:t>
            </a:r>
          </a:p>
          <a:p>
            <a:r>
              <a:rPr lang="fr-FR" sz="1600" dirty="0"/>
              <a:t>Atlas historique de l’Afrique, Bernard Lugan, p. 152</a:t>
            </a:r>
          </a:p>
          <a:p>
            <a:endParaRPr lang="fr-FR" sz="1600" dirty="0"/>
          </a:p>
          <a:p>
            <a:r>
              <a:rPr lang="fr-FR" sz="1600" dirty="0"/>
              <a:t>*</a:t>
            </a:r>
            <a:r>
              <a:rPr lang="fr-FR" sz="1600" u="sng" dirty="0"/>
              <a:t>Et dans le même temps</a:t>
            </a:r>
          </a:p>
          <a:p>
            <a:r>
              <a:rPr lang="fr-FR" sz="1600" dirty="0"/>
              <a:t>Arrivée des Européens sur les côtes africaines…</a:t>
            </a:r>
          </a:p>
        </p:txBody>
      </p:sp>
      <p:pic>
        <p:nvPicPr>
          <p:cNvPr id="58" name="Picture 2" descr="C:\Users\Christophe\Pictures\My Scans\2016-04 (avr.)\scan0017.jpg">
            <a:extLst>
              <a:ext uri="{FF2B5EF4-FFF2-40B4-BE49-F238E27FC236}">
                <a16:creationId xmlns:a16="http://schemas.microsoft.com/office/drawing/2014/main" id="{8AAA82B8-FB89-7F4B-D370-471A5496BA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268C892E-0A45-351B-0B29-AB6E4958470D}"/>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61A94B0E-84CD-363B-4471-D2CAE136EB8C}"/>
              </a:ext>
            </a:extLst>
          </p:cNvPr>
          <p:cNvCxnSpPr>
            <a:cxnSpLocks/>
            <a:endCxn id="16" idx="6"/>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5E472A56-F7B9-9E4D-942B-D461C6D99A16}"/>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20" name="Connecteur droit 19">
            <a:extLst>
              <a:ext uri="{FF2B5EF4-FFF2-40B4-BE49-F238E27FC236}">
                <a16:creationId xmlns:a16="http://schemas.microsoft.com/office/drawing/2014/main" id="{30D3FDDF-786C-0A28-5996-EE3F8D3EF121}"/>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A08C685-4AA9-AC7A-F5EB-2B0C97BFAF6E}"/>
              </a:ext>
            </a:extLst>
          </p:cNvPr>
          <p:cNvCxnSpPr>
            <a:cxnSpLocks/>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68D92260-D283-98BB-83B1-00124BE43CA2}"/>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 name="Ellipse 27">
            <a:extLst>
              <a:ext uri="{FF2B5EF4-FFF2-40B4-BE49-F238E27FC236}">
                <a16:creationId xmlns:a16="http://schemas.microsoft.com/office/drawing/2014/main" id="{91B5280D-6C1B-AA11-831E-F479259E4F85}"/>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9" name="Ellipse 28">
            <a:extLst>
              <a:ext uri="{FF2B5EF4-FFF2-40B4-BE49-F238E27FC236}">
                <a16:creationId xmlns:a16="http://schemas.microsoft.com/office/drawing/2014/main" id="{3AC226D5-8CB5-4289-8738-3C5BD177862A}"/>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32" name="Connecteur droit avec flèche 31">
            <a:extLst>
              <a:ext uri="{FF2B5EF4-FFF2-40B4-BE49-F238E27FC236}">
                <a16:creationId xmlns:a16="http://schemas.microsoft.com/office/drawing/2014/main" id="{C51C3129-4437-7E6E-A537-4C552FEEA57D}"/>
              </a:ext>
            </a:extLst>
          </p:cNvPr>
          <p:cNvCxnSpPr>
            <a:cxnSpLocks/>
            <a:endCxn id="27"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5D236EAA-DB1E-6876-4184-381F1F69DF79}"/>
              </a:ext>
            </a:extLst>
          </p:cNvPr>
          <p:cNvCxnSpPr>
            <a:cxnSpLocks/>
            <a:endCxn id="28"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57ED462B-3F1D-2919-E5BB-9CE32796DA11}"/>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1" name="Ellipse 40">
            <a:extLst>
              <a:ext uri="{FF2B5EF4-FFF2-40B4-BE49-F238E27FC236}">
                <a16:creationId xmlns:a16="http://schemas.microsoft.com/office/drawing/2014/main" id="{7FE3AF05-0C4E-772D-CF69-120C0F7A63DE}"/>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1822D153-6E1C-C78E-3F08-991C794EE9C0}"/>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D700E08D-B602-7CD6-A335-BB10CED8E770}"/>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avec flèche 43">
            <a:extLst>
              <a:ext uri="{FF2B5EF4-FFF2-40B4-BE49-F238E27FC236}">
                <a16:creationId xmlns:a16="http://schemas.microsoft.com/office/drawing/2014/main" id="{240147D0-D3D2-9799-F644-B38FC8718A6E}"/>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EDA618DE-2474-1254-8DA8-4D2D06E28B3C}"/>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7" name="Ellipse 46">
            <a:extLst>
              <a:ext uri="{FF2B5EF4-FFF2-40B4-BE49-F238E27FC236}">
                <a16:creationId xmlns:a16="http://schemas.microsoft.com/office/drawing/2014/main" id="{93DDF968-C749-A1FD-F6FC-3BD7F8AF5A4C}"/>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 name="Ellipse 1">
            <a:extLst>
              <a:ext uri="{FF2B5EF4-FFF2-40B4-BE49-F238E27FC236}">
                <a16:creationId xmlns:a16="http://schemas.microsoft.com/office/drawing/2014/main" id="{F50B800C-603F-BD27-8FC8-074B656C0F1C}"/>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 name="Ellipse 2">
            <a:extLst>
              <a:ext uri="{FF2B5EF4-FFF2-40B4-BE49-F238E27FC236}">
                <a16:creationId xmlns:a16="http://schemas.microsoft.com/office/drawing/2014/main" id="{BC49F2D6-AF01-3022-FB01-40E86D582836}"/>
              </a:ext>
            </a:extLst>
          </p:cNvPr>
          <p:cNvSpPr/>
          <p:nvPr/>
        </p:nvSpPr>
        <p:spPr>
          <a:xfrm>
            <a:off x="9200003" y="22414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5" name="Connecteur droit avec flèche 4">
            <a:extLst>
              <a:ext uri="{FF2B5EF4-FFF2-40B4-BE49-F238E27FC236}">
                <a16:creationId xmlns:a16="http://schemas.microsoft.com/office/drawing/2014/main" id="{3391766B-9136-18F6-8DC7-4FC6B5EE45C0}"/>
              </a:ext>
            </a:extLst>
          </p:cNvPr>
          <p:cNvCxnSpPr>
            <a:cxnSpLocks/>
            <a:endCxn id="3" idx="5"/>
          </p:cNvCxnSpPr>
          <p:nvPr/>
        </p:nvCxnSpPr>
        <p:spPr>
          <a:xfrm flipH="1" flipV="1">
            <a:off x="9435206" y="440719"/>
            <a:ext cx="373133" cy="29087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B96F1FC3-A0EB-BF36-1E46-99E3DD6318FF}"/>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Tree>
    <p:extLst>
      <p:ext uri="{BB962C8B-B14F-4D97-AF65-F5344CB8AC3E}">
        <p14:creationId xmlns:p14="http://schemas.microsoft.com/office/powerpoint/2010/main" val="154067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298" y="124409"/>
            <a:ext cx="6001702"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2) Un 2</a:t>
            </a:r>
            <a:r>
              <a:rPr lang="fr-FR" sz="1700" b="1" baseline="30000" dirty="0"/>
              <a:t>ème</a:t>
            </a:r>
            <a:r>
              <a:rPr lang="fr-FR" sz="1700" b="1" dirty="0"/>
              <a:t> processus…</a:t>
            </a:r>
          </a:p>
          <a:p>
            <a:r>
              <a:rPr lang="fr-FR" sz="1700" b="1" dirty="0"/>
              <a:t>Du XVe au XVIIIe siècles</a:t>
            </a:r>
          </a:p>
          <a:p>
            <a:r>
              <a:rPr lang="fr-FR" sz="1700" b="1" dirty="0"/>
              <a:t>Arrivées et installations des Européens sur les côtes africaines</a:t>
            </a:r>
          </a:p>
          <a:p>
            <a:endParaRPr lang="fr-FR" sz="1700" dirty="0"/>
          </a:p>
          <a:p>
            <a:r>
              <a:rPr lang="fr-FR" sz="1700" dirty="0"/>
              <a:t>*Au XVe siècle, au commencement, les Portugais</a:t>
            </a:r>
          </a:p>
          <a:p>
            <a:r>
              <a:rPr lang="fr-FR" sz="1700" dirty="0"/>
              <a:t>Avec un 1</a:t>
            </a:r>
            <a:r>
              <a:rPr lang="fr-FR" sz="1700" baseline="30000" dirty="0"/>
              <a:t>er</a:t>
            </a:r>
            <a:r>
              <a:rPr lang="fr-FR" sz="1700" dirty="0"/>
              <a:t> objectif</a:t>
            </a:r>
          </a:p>
          <a:p>
            <a:r>
              <a:rPr lang="fr-FR" sz="1700" dirty="0"/>
              <a:t>Conquérir Ceuta sur la rive nord du détroit de Gibraltar</a:t>
            </a:r>
          </a:p>
          <a:p>
            <a:r>
              <a:rPr lang="fr-FR" sz="1700" dirty="0"/>
              <a:t>- Contrôler le trafic maritime aux mains des Génois</a:t>
            </a:r>
          </a:p>
          <a:p>
            <a:r>
              <a:rPr lang="fr-FR" sz="1700" dirty="0"/>
              <a:t>- Contrôler Ceuta, point d’arrivée de l’or du Soudan</a:t>
            </a:r>
          </a:p>
          <a:p>
            <a:endParaRPr lang="fr-FR" sz="1700" dirty="0"/>
          </a:p>
          <a:p>
            <a:r>
              <a:rPr lang="fr-FR" sz="1700" dirty="0"/>
              <a:t>*Dix dates </a:t>
            </a:r>
            <a:r>
              <a:rPr lang="fr-FR" sz="1700" i="1" dirty="0"/>
              <a:t>portugaises</a:t>
            </a:r>
            <a:r>
              <a:rPr lang="fr-FR" sz="1700" dirty="0"/>
              <a:t>…</a:t>
            </a:r>
          </a:p>
        </p:txBody>
      </p:sp>
      <p:pic>
        <p:nvPicPr>
          <p:cNvPr id="13" name="Picture 2" descr="C:\Users\Christophe\Pictures\My Scans\2016-04 (avr.)\scan0017.jpg">
            <a:extLst>
              <a:ext uri="{FF2B5EF4-FFF2-40B4-BE49-F238E27FC236}">
                <a16:creationId xmlns:a16="http://schemas.microsoft.com/office/drawing/2014/main" id="{64C249D2-0685-E683-AB17-80401376EB2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C:\Users\Christophe\Pictures\My Scans\2016-04 (avr.)\scan0017.jpg">
            <a:extLst>
              <a:ext uri="{FF2B5EF4-FFF2-40B4-BE49-F238E27FC236}">
                <a16:creationId xmlns:a16="http://schemas.microsoft.com/office/drawing/2014/main" id="{DBF94104-0F85-2015-1796-FDFE704110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0446" t="13290" r="68585" b="77054"/>
          <a:stretch>
            <a:fillRect/>
          </a:stretch>
        </p:blipFill>
        <p:spPr bwMode="auto">
          <a:xfrm>
            <a:off x="6256250" y="4363248"/>
            <a:ext cx="2382432" cy="239885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3B7BAA1-E288-B57F-A4FA-5D8864E7BD51}"/>
              </a:ext>
            </a:extLst>
          </p:cNvPr>
          <p:cNvSpPr/>
          <p:nvPr/>
        </p:nvSpPr>
        <p:spPr>
          <a:xfrm>
            <a:off x="7968496" y="4923140"/>
            <a:ext cx="264160" cy="24503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B6361D46-5F0F-8338-2515-F7B28B513C18}"/>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3C010B0-C58A-B0FB-A2A7-64FD51AA74E4}"/>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3FE70164-7E58-F23C-D0B9-61E4BA98082F}"/>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4" name="Connecteur droit 13">
            <a:extLst>
              <a:ext uri="{FF2B5EF4-FFF2-40B4-BE49-F238E27FC236}">
                <a16:creationId xmlns:a16="http://schemas.microsoft.com/office/drawing/2014/main" id="{791F717C-92A0-2A89-591B-17C19060CD2C}"/>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AE5D3AF2-876B-56BB-0718-11769F658CD6}"/>
              </a:ext>
            </a:extLst>
          </p:cNvPr>
          <p:cNvCxnSpPr>
            <a:cxnSpLocks/>
            <a:endCxn id="11"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7D7E8D0E-3349-27A4-3178-E2EB179CCE83}"/>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9" name="Ellipse 18">
            <a:extLst>
              <a:ext uri="{FF2B5EF4-FFF2-40B4-BE49-F238E27FC236}">
                <a16:creationId xmlns:a16="http://schemas.microsoft.com/office/drawing/2014/main" id="{34E34B5A-31F8-6381-D761-3C3509412E6C}"/>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0" name="Ellipse 19">
            <a:extLst>
              <a:ext uri="{FF2B5EF4-FFF2-40B4-BE49-F238E27FC236}">
                <a16:creationId xmlns:a16="http://schemas.microsoft.com/office/drawing/2014/main" id="{B5F19304-45D4-56B9-AE6D-B64F1E485337}"/>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21" name="Connecteur droit avec flèche 20">
            <a:extLst>
              <a:ext uri="{FF2B5EF4-FFF2-40B4-BE49-F238E27FC236}">
                <a16:creationId xmlns:a16="http://schemas.microsoft.com/office/drawing/2014/main" id="{3262A49D-1178-BE06-04AD-AE8D75B96D43}"/>
              </a:ext>
            </a:extLst>
          </p:cNvPr>
          <p:cNvCxnSpPr>
            <a:cxnSpLocks/>
            <a:stCxn id="11" idx="3"/>
            <a:endCxn id="18"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BD0C19E5-0D72-A865-7F75-C6C979E6FD22}"/>
              </a:ext>
            </a:extLst>
          </p:cNvPr>
          <p:cNvCxnSpPr>
            <a:cxnSpLocks/>
            <a:endCxn id="19"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F2005ED8-546D-F3B3-4D92-A036E882FC71}"/>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4" name="Ellipse 23">
            <a:extLst>
              <a:ext uri="{FF2B5EF4-FFF2-40B4-BE49-F238E27FC236}">
                <a16:creationId xmlns:a16="http://schemas.microsoft.com/office/drawing/2014/main" id="{94E96BCA-43A0-C9C1-0F75-CE038DD05F24}"/>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11FEC8B-F53A-5B3A-8447-11909664A99B}"/>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F9A7FE3F-B059-B0B7-B868-EF433623C3D4}"/>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A4B22B96-DD8D-8DD1-51A9-79F2613020A5}"/>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632EE382-9E0F-55EB-159C-FA7FC340A268}"/>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5" name="Ellipse 34">
            <a:extLst>
              <a:ext uri="{FF2B5EF4-FFF2-40B4-BE49-F238E27FC236}">
                <a16:creationId xmlns:a16="http://schemas.microsoft.com/office/drawing/2014/main" id="{86BC017C-33C5-B70A-E4FB-91EBDABC6CB3}"/>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6" name="Ellipse 35">
            <a:extLst>
              <a:ext uri="{FF2B5EF4-FFF2-40B4-BE49-F238E27FC236}">
                <a16:creationId xmlns:a16="http://schemas.microsoft.com/office/drawing/2014/main" id="{D3465B20-28D0-E953-FA90-940AED16E729}"/>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8" name="Ellipse 37">
            <a:extLst>
              <a:ext uri="{FF2B5EF4-FFF2-40B4-BE49-F238E27FC236}">
                <a16:creationId xmlns:a16="http://schemas.microsoft.com/office/drawing/2014/main" id="{89E24741-B388-4D8D-D6D9-495716C0C6C4}"/>
              </a:ext>
            </a:extLst>
          </p:cNvPr>
          <p:cNvSpPr/>
          <p:nvPr/>
        </p:nvSpPr>
        <p:spPr>
          <a:xfrm>
            <a:off x="7868881" y="113425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C95470E-D94B-C777-AD09-75F2E9FFF27A}"/>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379956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B2FF-7F30-392D-F462-6611C86C43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B05F32-8F32-45B9-68DD-D68B36BED6F2}"/>
              </a:ext>
            </a:extLst>
          </p:cNvPr>
          <p:cNvSpPr/>
          <p:nvPr/>
        </p:nvSpPr>
        <p:spPr>
          <a:xfrm>
            <a:off x="94298" y="124409"/>
            <a:ext cx="6001702" cy="4785926"/>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1415 : Les Portugais s’emparent de Ceuta</a:t>
            </a:r>
          </a:p>
          <a:p>
            <a:endParaRPr lang="fr-FR" sz="1700" dirty="0"/>
          </a:p>
          <a:p>
            <a:r>
              <a:rPr lang="fr-FR" sz="1700" dirty="0"/>
              <a:t>b) 1437 : Echec de la prise de Tanger ; Mais malgré cela…</a:t>
            </a:r>
          </a:p>
          <a:p>
            <a:endParaRPr lang="fr-FR" sz="1700" dirty="0"/>
          </a:p>
          <a:p>
            <a:r>
              <a:rPr lang="fr-FR" sz="1700" dirty="0"/>
              <a:t>*Ils décident de poursuivre leur avancée par la voie maritime</a:t>
            </a:r>
          </a:p>
          <a:p>
            <a:r>
              <a:rPr lang="fr-FR" sz="1700" dirty="0"/>
              <a:t>Sur la côte occidentale plus au sud, bien au-delà du Maroc</a:t>
            </a:r>
          </a:p>
          <a:p>
            <a:r>
              <a:rPr lang="fr-FR" sz="1700" dirty="0"/>
              <a:t>Où ils installent des comptoirs : Un accès direct à l’or du Soudan</a:t>
            </a:r>
          </a:p>
          <a:p>
            <a:r>
              <a:rPr lang="fr-FR" sz="1600" dirty="0"/>
              <a:t>*1455 : Bulle </a:t>
            </a:r>
            <a:r>
              <a:rPr lang="fr-FR" sz="1600" i="1" dirty="0" err="1"/>
              <a:t>Romanus</a:t>
            </a:r>
            <a:r>
              <a:rPr lang="fr-FR" sz="1600" i="1" dirty="0"/>
              <a:t> </a:t>
            </a:r>
            <a:r>
              <a:rPr lang="fr-FR" sz="1600" i="1" dirty="0" err="1"/>
              <a:t>Pontifex</a:t>
            </a:r>
            <a:r>
              <a:rPr lang="fr-FR" sz="1600" dirty="0"/>
              <a:t> du pape Nicolas V : Evangélisation</a:t>
            </a:r>
          </a:p>
          <a:p>
            <a:endParaRPr lang="fr-FR" sz="1700" dirty="0"/>
          </a:p>
          <a:p>
            <a:r>
              <a:rPr lang="fr-FR" sz="1700" dirty="0"/>
              <a:t>c) 1444 : Les Portugais sont à l’île de Gorée ; Et…</a:t>
            </a:r>
          </a:p>
          <a:p>
            <a:r>
              <a:rPr lang="fr-FR" sz="1700" dirty="0"/>
              <a:t>*1460 : Aux Îles du Cap Vert</a:t>
            </a:r>
          </a:p>
          <a:p>
            <a:endParaRPr lang="fr-FR" sz="1700" dirty="0"/>
          </a:p>
          <a:p>
            <a:r>
              <a:rPr lang="fr-FR" sz="1700" dirty="0"/>
              <a:t>d) 1471 : A Sao Tomé et Principe dans le golfe de Guinée</a:t>
            </a:r>
          </a:p>
          <a:p>
            <a:r>
              <a:rPr lang="fr-FR" sz="1700" dirty="0"/>
              <a:t>Mais également…</a:t>
            </a:r>
          </a:p>
          <a:p>
            <a:endParaRPr lang="fr-FR" sz="1700" dirty="0"/>
          </a:p>
          <a:p>
            <a:r>
              <a:rPr lang="fr-FR" sz="1700" dirty="0"/>
              <a:t>e) 1471 : Au Maroc, prise de Tanger ; Et…</a:t>
            </a:r>
          </a:p>
          <a:p>
            <a:r>
              <a:rPr lang="fr-FR" sz="1700" dirty="0"/>
              <a:t>*1497-1515 : Sur la côte marocaine…</a:t>
            </a:r>
          </a:p>
          <a:p>
            <a:r>
              <a:rPr lang="fr-FR" sz="1700" dirty="0"/>
              <a:t>Etablissements de nombreuses places fortes, les </a:t>
            </a:r>
            <a:r>
              <a:rPr lang="fr-FR" sz="1700" i="1" dirty="0" err="1"/>
              <a:t>fronteiras</a:t>
            </a:r>
            <a:endParaRPr lang="fr-FR" sz="1700" i="1" dirty="0"/>
          </a:p>
        </p:txBody>
      </p:sp>
      <p:pic>
        <p:nvPicPr>
          <p:cNvPr id="13" name="Picture 2" descr="C:\Users\Christophe\Pictures\My Scans\2016-04 (avr.)\scan0017.jpg">
            <a:extLst>
              <a:ext uri="{FF2B5EF4-FFF2-40B4-BE49-F238E27FC236}">
                <a16:creationId xmlns:a16="http://schemas.microsoft.com/office/drawing/2014/main" id="{B031F162-283B-77CB-0B31-4CDFF7F2EF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5" name="Ellipse 14">
            <a:extLst>
              <a:ext uri="{FF2B5EF4-FFF2-40B4-BE49-F238E27FC236}">
                <a16:creationId xmlns:a16="http://schemas.microsoft.com/office/drawing/2014/main" id="{6352B263-B3E3-D6EE-6215-F18C99BFF998}"/>
              </a:ext>
            </a:extLst>
          </p:cNvPr>
          <p:cNvSpPr/>
          <p:nvPr/>
        </p:nvSpPr>
        <p:spPr>
          <a:xfrm>
            <a:off x="8387276" y="359051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57AE4E2-2587-81EF-17AE-7EF818FA19A6}"/>
              </a:ext>
            </a:extLst>
          </p:cNvPr>
          <p:cNvSpPr/>
          <p:nvPr/>
        </p:nvSpPr>
        <p:spPr>
          <a:xfrm>
            <a:off x="6463226" y="237244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0C10D3F1-3AB9-5251-814E-8C946EDD46FC}"/>
              </a:ext>
            </a:extLst>
          </p:cNvPr>
          <p:cNvSpPr/>
          <p:nvPr/>
        </p:nvSpPr>
        <p:spPr>
          <a:xfrm>
            <a:off x="6917042" y="254649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1C7BD9CE-659E-3B86-DCE7-45160A16F66C}"/>
              </a:ext>
            </a:extLst>
          </p:cNvPr>
          <p:cNvSpPr/>
          <p:nvPr/>
        </p:nvSpPr>
        <p:spPr>
          <a:xfrm>
            <a:off x="7600425" y="12863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C:\Users\Christophe\Pictures\My Scans\2016-04 (avr.)\scan0017.jpg">
            <a:extLst>
              <a:ext uri="{FF2B5EF4-FFF2-40B4-BE49-F238E27FC236}">
                <a16:creationId xmlns:a16="http://schemas.microsoft.com/office/drawing/2014/main" id="{6B928560-A6B5-2248-CA20-F6043C4ED48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0446" t="13290" r="68585" b="77054"/>
          <a:stretch>
            <a:fillRect/>
          </a:stretch>
        </p:blipFill>
        <p:spPr bwMode="auto">
          <a:xfrm>
            <a:off x="6256250" y="4363248"/>
            <a:ext cx="2382432" cy="239885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315EC217-507C-6D09-90CB-B4BCC72CB441}"/>
              </a:ext>
            </a:extLst>
          </p:cNvPr>
          <p:cNvSpPr/>
          <p:nvPr/>
        </p:nvSpPr>
        <p:spPr>
          <a:xfrm>
            <a:off x="7968496" y="4923140"/>
            <a:ext cx="264160" cy="24503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0F4F070-76EB-1A49-898D-7AFFF685028B}"/>
              </a:ext>
            </a:extLst>
          </p:cNvPr>
          <p:cNvSpPr/>
          <p:nvPr/>
        </p:nvSpPr>
        <p:spPr>
          <a:xfrm>
            <a:off x="7736801" y="4923140"/>
            <a:ext cx="264160" cy="24503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2A5157B-9A6B-5E76-05D7-E3DC95DACE8D}"/>
              </a:ext>
            </a:extLst>
          </p:cNvPr>
          <p:cNvSpPr/>
          <p:nvPr/>
        </p:nvSpPr>
        <p:spPr>
          <a:xfrm>
            <a:off x="7022586" y="5644500"/>
            <a:ext cx="264160" cy="24503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BA88031D-0CFF-8E4A-29F0-C81D26F17A9E}"/>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EC94AC2C-6B14-D663-1593-524F70E733A7}"/>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5DD2149B-1EE9-1BA1-0462-499894F146A7}"/>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4" name="Connecteur droit 13">
            <a:extLst>
              <a:ext uri="{FF2B5EF4-FFF2-40B4-BE49-F238E27FC236}">
                <a16:creationId xmlns:a16="http://schemas.microsoft.com/office/drawing/2014/main" id="{1C274A82-AC35-1EFE-1507-50D732E547FC}"/>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96319F46-0A49-EC9B-0485-B8B91120BBC6}"/>
              </a:ext>
            </a:extLst>
          </p:cNvPr>
          <p:cNvCxnSpPr>
            <a:cxnSpLocks/>
            <a:endCxn id="11"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744020FD-4A48-B376-0BD4-B0FC68432E88}"/>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9" name="Ellipse 18">
            <a:extLst>
              <a:ext uri="{FF2B5EF4-FFF2-40B4-BE49-F238E27FC236}">
                <a16:creationId xmlns:a16="http://schemas.microsoft.com/office/drawing/2014/main" id="{634B9FD0-25F0-8EF6-7199-937E22619059}"/>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0" name="Ellipse 19">
            <a:extLst>
              <a:ext uri="{FF2B5EF4-FFF2-40B4-BE49-F238E27FC236}">
                <a16:creationId xmlns:a16="http://schemas.microsoft.com/office/drawing/2014/main" id="{C93C0974-C976-02F8-B00B-4F11230BA5D8}"/>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21" name="Connecteur droit avec flèche 20">
            <a:extLst>
              <a:ext uri="{FF2B5EF4-FFF2-40B4-BE49-F238E27FC236}">
                <a16:creationId xmlns:a16="http://schemas.microsoft.com/office/drawing/2014/main" id="{63918C5A-6D34-99A1-C250-463457EE70D6}"/>
              </a:ext>
            </a:extLst>
          </p:cNvPr>
          <p:cNvCxnSpPr>
            <a:cxnSpLocks/>
            <a:stCxn id="11" idx="3"/>
            <a:endCxn id="18"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A649E1CA-DE41-F882-FDEA-46A85D3D7A00}"/>
              </a:ext>
            </a:extLst>
          </p:cNvPr>
          <p:cNvCxnSpPr>
            <a:cxnSpLocks/>
            <a:endCxn id="19"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1F5FDE1E-F3D9-3522-F2B5-9487C2182B88}"/>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4" name="Ellipse 23">
            <a:extLst>
              <a:ext uri="{FF2B5EF4-FFF2-40B4-BE49-F238E27FC236}">
                <a16:creationId xmlns:a16="http://schemas.microsoft.com/office/drawing/2014/main" id="{1DF865FC-882B-728E-E1D2-D2B134F906C9}"/>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DD838D6-42F1-2E5E-B50A-1753FBC29593}"/>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4DDDC31B-2E27-0853-149C-3574178AB4BE}"/>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4E672BE4-DEF7-F508-8481-6B5E72C45B6A}"/>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4C105904-8E94-5F90-4E6A-2C78D4BB9608}"/>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5" name="Ellipse 34">
            <a:extLst>
              <a:ext uri="{FF2B5EF4-FFF2-40B4-BE49-F238E27FC236}">
                <a16:creationId xmlns:a16="http://schemas.microsoft.com/office/drawing/2014/main" id="{78287E98-707D-FFC3-5221-4A10D433DF76}"/>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6" name="Ellipse 35">
            <a:extLst>
              <a:ext uri="{FF2B5EF4-FFF2-40B4-BE49-F238E27FC236}">
                <a16:creationId xmlns:a16="http://schemas.microsoft.com/office/drawing/2014/main" id="{38B7BD11-3C65-12F3-1060-C19DFBB112B2}"/>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7" name="Ellipse 36">
            <a:extLst>
              <a:ext uri="{FF2B5EF4-FFF2-40B4-BE49-F238E27FC236}">
                <a16:creationId xmlns:a16="http://schemas.microsoft.com/office/drawing/2014/main" id="{1D87B67E-3025-B18E-88B5-D3721AB8728C}"/>
              </a:ext>
            </a:extLst>
          </p:cNvPr>
          <p:cNvSpPr/>
          <p:nvPr/>
        </p:nvSpPr>
        <p:spPr>
          <a:xfrm>
            <a:off x="7751545" y="113425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6D5309D5-D6A5-814F-626A-9BD5AC6DB4DE}"/>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6A6C528-89D8-AFA7-EE2C-7A7FADFE4917}"/>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70890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Christophe\Pictures\My Scans\2016-04 (avr.)\scan001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8834" y="95900"/>
            <a:ext cx="6167416" cy="5986254"/>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f) 1482 : Les Portugais atteignent le royaume du Kongo</a:t>
            </a:r>
          </a:p>
          <a:p>
            <a:r>
              <a:rPr lang="fr-FR" sz="1600" dirty="0"/>
              <a:t>A Sao Tomé, ils développent la culture de la canne à sucre</a:t>
            </a:r>
          </a:p>
          <a:p>
            <a:r>
              <a:rPr lang="fr-FR" sz="1600" dirty="0"/>
              <a:t>Et pour cela, ils achètent les 1</a:t>
            </a:r>
            <a:r>
              <a:rPr lang="fr-FR" sz="1600" baseline="30000" dirty="0"/>
              <a:t>ers</a:t>
            </a:r>
            <a:r>
              <a:rPr lang="fr-FR" sz="1600" dirty="0"/>
              <a:t> esclaves au Kongo</a:t>
            </a:r>
          </a:p>
          <a:p>
            <a:endParaRPr lang="fr-FR" sz="1600" dirty="0"/>
          </a:p>
          <a:p>
            <a:r>
              <a:rPr lang="fr-FR" sz="1600" dirty="0"/>
              <a:t>g) 1482 : Les Portugais fondent El Mina sur la Côte-de-l’Or</a:t>
            </a:r>
          </a:p>
          <a:p>
            <a:endParaRPr lang="fr-FR" sz="1600" dirty="0"/>
          </a:p>
          <a:p>
            <a:r>
              <a:rPr lang="fr-FR" sz="1600" dirty="0"/>
              <a:t>h) 1502-09 : Après le contour du cap de Bonne-Espérance</a:t>
            </a:r>
          </a:p>
          <a:p>
            <a:r>
              <a:rPr lang="fr-FR" sz="1600" dirty="0"/>
              <a:t>Ils installent plusieurs comptoirs sur la côte orientale</a:t>
            </a:r>
          </a:p>
          <a:p>
            <a:r>
              <a:rPr lang="fr-FR" sz="1600" dirty="0"/>
              <a:t>De </a:t>
            </a:r>
            <a:r>
              <a:rPr lang="fr-FR" sz="1600" dirty="0" err="1"/>
              <a:t>Sofala</a:t>
            </a:r>
            <a:r>
              <a:rPr lang="fr-FR" sz="1600" dirty="0"/>
              <a:t> à Mombasa, pris aux Arabo-Swahilis</a:t>
            </a:r>
          </a:p>
          <a:p>
            <a:r>
              <a:rPr lang="fr-FR" sz="1600" dirty="0"/>
              <a:t>NB : Arabo-swahilis présents depuis le IXe siècle ; </a:t>
            </a:r>
            <a:r>
              <a:rPr lang="fr-FR" sz="1600" u="sng" dirty="0"/>
              <a:t>A revoir</a:t>
            </a:r>
            <a:r>
              <a:rPr lang="fr-FR" sz="1600" dirty="0"/>
              <a:t>…</a:t>
            </a:r>
          </a:p>
          <a:p>
            <a:endParaRPr lang="fr-FR" sz="1600" dirty="0"/>
          </a:p>
          <a:p>
            <a:r>
              <a:rPr lang="fr-FR" sz="1600" dirty="0"/>
              <a:t>i) 1541-50 : Les Portugais perdent leurs </a:t>
            </a:r>
            <a:r>
              <a:rPr lang="fr-FR" sz="1600" i="1" dirty="0" err="1"/>
              <a:t>fronteiras</a:t>
            </a:r>
            <a:r>
              <a:rPr lang="fr-FR" sz="1600" dirty="0"/>
              <a:t> marocains</a:t>
            </a:r>
          </a:p>
          <a:p>
            <a:r>
              <a:rPr lang="fr-FR" sz="1600" dirty="0"/>
              <a:t>Ils ne conservent que : Tanger jusqu’en 1661 ; Et rendu au Maroc en 1684 ; Ceuta cédée à l’Espagne en 1668; ; Mazagan jusqu’en 1769</a:t>
            </a:r>
          </a:p>
          <a:p>
            <a:r>
              <a:rPr lang="fr-FR" sz="1500" dirty="0"/>
              <a:t>NB : Devenues coûteuses ; Et </a:t>
            </a:r>
            <a:r>
              <a:rPr lang="fr-FR" sz="1500" u="sng" dirty="0"/>
              <a:t>inutiles</a:t>
            </a:r>
            <a:r>
              <a:rPr lang="fr-FR" sz="1500" dirty="0"/>
              <a:t> après la conquête du Brésil et des Indes</a:t>
            </a:r>
          </a:p>
          <a:p>
            <a:r>
              <a:rPr lang="fr-FR" sz="1600" dirty="0"/>
              <a:t>NB : 1578 : Dernière tentative portugaise et mort du roi Sébastien</a:t>
            </a:r>
          </a:p>
          <a:p>
            <a:endParaRPr lang="fr-FR" sz="1600" dirty="0"/>
          </a:p>
          <a:p>
            <a:r>
              <a:rPr lang="fr-FR" sz="1600" dirty="0"/>
              <a:t>j) 1575 : Au sud du Kongo, fondation du fort de Luanda</a:t>
            </a:r>
          </a:p>
          <a:p>
            <a:r>
              <a:rPr lang="fr-FR" sz="1600" dirty="0"/>
              <a:t>Puis conquête des terres entre les fleuves </a:t>
            </a:r>
            <a:r>
              <a:rPr lang="fr-FR" sz="1600" dirty="0" err="1"/>
              <a:t>Bengo</a:t>
            </a:r>
            <a:r>
              <a:rPr lang="fr-FR" sz="1600" dirty="0"/>
              <a:t> et </a:t>
            </a:r>
            <a:r>
              <a:rPr lang="fr-FR" sz="1600" dirty="0" err="1"/>
              <a:t>Cuenza</a:t>
            </a:r>
            <a:endParaRPr lang="fr-FR" sz="1600" dirty="0"/>
          </a:p>
          <a:p>
            <a:r>
              <a:rPr lang="fr-FR" sz="1600" dirty="0"/>
              <a:t>NB : Appartenant au royaume du </a:t>
            </a:r>
            <a:r>
              <a:rPr lang="fr-FR" sz="1600" dirty="0" err="1"/>
              <a:t>Ndongo</a:t>
            </a:r>
            <a:endParaRPr lang="fr-FR" sz="1600" dirty="0"/>
          </a:p>
          <a:p>
            <a:r>
              <a:rPr lang="fr-FR" sz="1600" dirty="0"/>
              <a:t>Dont le roi porte le nom de </a:t>
            </a:r>
            <a:r>
              <a:rPr lang="fr-FR" sz="1600" i="1" dirty="0" err="1"/>
              <a:t>Ngola</a:t>
            </a:r>
            <a:r>
              <a:rPr lang="fr-FR" sz="1600" dirty="0"/>
              <a:t> ; D’où le nom d’</a:t>
            </a:r>
            <a:r>
              <a:rPr lang="fr-FR" sz="1600" i="1" dirty="0"/>
              <a:t>Angola</a:t>
            </a:r>
            <a:endParaRPr lang="fr-FR" sz="1600" dirty="0"/>
          </a:p>
          <a:p>
            <a:endParaRPr lang="fr-FR" sz="1600" dirty="0"/>
          </a:p>
          <a:p>
            <a:r>
              <a:rPr lang="fr-FR" sz="1600" dirty="0"/>
              <a:t>*Et au XVIIe siècle, après les Portugais</a:t>
            </a:r>
          </a:p>
          <a:p>
            <a:r>
              <a:rPr lang="fr-FR" sz="1600" dirty="0"/>
              <a:t>Les autres Européens…</a:t>
            </a:r>
          </a:p>
        </p:txBody>
      </p:sp>
      <p:sp>
        <p:nvSpPr>
          <p:cNvPr id="13" name="Ellipse 12"/>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10291875" y="50361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0457738" y="491384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656197" y="468754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10618229" y="430822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0656197" y="410063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10656197" y="39683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8944493" y="42841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7884813" y="323381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8872485" y="3968365"/>
            <a:ext cx="216024" cy="19342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2" name="Ellipse 31"/>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04325C0D-D969-8B93-AB9A-346A4A62F5CB}"/>
              </a:ext>
            </a:extLst>
          </p:cNvPr>
          <p:cNvSpPr/>
          <p:nvPr/>
        </p:nvSpPr>
        <p:spPr>
          <a:xfrm>
            <a:off x="6917042" y="254649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E3315E96-53E4-C819-2333-450D5CBECBE0}"/>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1530A3B5-AD3F-C2C6-981E-DC61264FFF27}"/>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B49B9694-CC2E-48AB-72E3-5B0AC16B5328}"/>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12347DDF-0D80-2FC1-EB5A-92256ED3F973}"/>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76" name="Connecteur droit 75">
            <a:extLst>
              <a:ext uri="{FF2B5EF4-FFF2-40B4-BE49-F238E27FC236}">
                <a16:creationId xmlns:a16="http://schemas.microsoft.com/office/drawing/2014/main" id="{584F2D75-C2FA-5F7B-1C6B-0B19C4B99F3C}"/>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3EF6D464-0BB6-3A54-3D28-4464DA58966F}"/>
              </a:ext>
            </a:extLst>
          </p:cNvPr>
          <p:cNvCxnSpPr>
            <a:cxnSpLocks/>
            <a:endCxn id="74"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E2A773EE-C6CC-EE43-4BDA-A9A3F5E664AC}"/>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9" name="Ellipse 78">
            <a:extLst>
              <a:ext uri="{FF2B5EF4-FFF2-40B4-BE49-F238E27FC236}">
                <a16:creationId xmlns:a16="http://schemas.microsoft.com/office/drawing/2014/main" id="{B3B2D383-EFDA-C652-B097-241018C74B8E}"/>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0" name="Ellipse 79">
            <a:extLst>
              <a:ext uri="{FF2B5EF4-FFF2-40B4-BE49-F238E27FC236}">
                <a16:creationId xmlns:a16="http://schemas.microsoft.com/office/drawing/2014/main" id="{54FD027E-38A2-4C2E-3E09-F172A70FCA33}"/>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81" name="Connecteur droit avec flèche 80">
            <a:extLst>
              <a:ext uri="{FF2B5EF4-FFF2-40B4-BE49-F238E27FC236}">
                <a16:creationId xmlns:a16="http://schemas.microsoft.com/office/drawing/2014/main" id="{108E320F-C059-15B5-4BE0-0CDB2AC6A38F}"/>
              </a:ext>
            </a:extLst>
          </p:cNvPr>
          <p:cNvCxnSpPr>
            <a:cxnSpLocks/>
            <a:stCxn id="74" idx="3"/>
            <a:endCxn id="78"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8691C509-821E-7A18-DA97-542211E4E115}"/>
              </a:ext>
            </a:extLst>
          </p:cNvPr>
          <p:cNvCxnSpPr>
            <a:cxnSpLocks/>
            <a:endCxn id="79"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3BC24F54-06CD-7263-0870-75E57D1F688C}"/>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4" name="Ellipse 83">
            <a:extLst>
              <a:ext uri="{FF2B5EF4-FFF2-40B4-BE49-F238E27FC236}">
                <a16:creationId xmlns:a16="http://schemas.microsoft.com/office/drawing/2014/main" id="{3929985D-21E7-41E3-F6B7-B99D5E40E2D5}"/>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17E99FFF-3AAF-4870-1228-3E3681ABE803}"/>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A14CCEEB-CEC3-EC5C-EA56-CE0B6E118590}"/>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2DEE223C-7FED-5A54-2AC6-E158C9539376}"/>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67209826-075D-1B92-C5E6-65C1C51B4439}"/>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89" name="Ellipse 88">
            <a:extLst>
              <a:ext uri="{FF2B5EF4-FFF2-40B4-BE49-F238E27FC236}">
                <a16:creationId xmlns:a16="http://schemas.microsoft.com/office/drawing/2014/main" id="{CF8A1564-7299-62F7-601A-A927E1A245C2}"/>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90" name="Ellipse 89">
            <a:extLst>
              <a:ext uri="{FF2B5EF4-FFF2-40B4-BE49-F238E27FC236}">
                <a16:creationId xmlns:a16="http://schemas.microsoft.com/office/drawing/2014/main" id="{F5E7FDFF-5F63-B461-76C3-5FAA1DA48ED8}"/>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91" name="Ellipse 90">
            <a:extLst>
              <a:ext uri="{FF2B5EF4-FFF2-40B4-BE49-F238E27FC236}">
                <a16:creationId xmlns:a16="http://schemas.microsoft.com/office/drawing/2014/main" id="{1BA61AEF-F0A0-D69C-AB92-99AD9980F01F}"/>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830A15D7-6D62-AD1B-E1C7-162E22B09343}"/>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D6589B42-1215-4AAC-A5F8-E5395B228C6F}"/>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97558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37AD-7B72-48E8-E594-35CF0C046E5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DC83022-3EC2-CF28-0EF4-0BF17DBC94CA}"/>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17 mars 2026 (9/14)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1554-1830 : L’Afrique occidentale, l’Afrique du Nord et la vallée du Nil</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Avant l’impérialisme européen</a:t>
            </a:r>
            <a:br>
              <a:rPr lang="fr-FR" sz="2800" kern="0" dirty="0">
                <a:solidFill>
                  <a:sysClr val="windowText" lastClr="000000"/>
                </a:solidFill>
                <a:latin typeface="+mn-lt"/>
                <a:ea typeface="Times New Roman" panose="02020603050405020304" pitchFamily="18" charset="0"/>
              </a:rPr>
            </a:b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Suite…</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1DC2B31-AF8F-524A-51B1-0BDE4AFD6CC1}"/>
              </a:ext>
            </a:extLst>
          </p:cNvPr>
          <p:cNvSpPr>
            <a:spLocks noGrp="1"/>
          </p:cNvSpPr>
          <p:nvPr>
            <p:ph type="sldNum" sz="quarter" idx="12"/>
          </p:nvPr>
        </p:nvSpPr>
        <p:spPr/>
        <p:txBody>
          <a:bodyPr/>
          <a:lstStyle/>
          <a:p>
            <a:fld id="{BA0C08FF-24FF-499B-80B5-AC5D693AFF68}" type="slidenum">
              <a:rPr lang="fr-FR" smtClean="0"/>
              <a:t>15</a:t>
            </a:fld>
            <a:endParaRPr lang="fr-FR" dirty="0"/>
          </a:p>
        </p:txBody>
      </p:sp>
    </p:spTree>
    <p:extLst>
      <p:ext uri="{BB962C8B-B14F-4D97-AF65-F5344CB8AC3E}">
        <p14:creationId xmlns:p14="http://schemas.microsoft.com/office/powerpoint/2010/main" val="278451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43CB-F218-8723-AF5E-FE81EDE98CA0}"/>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C8B5555B-6CF6-1786-CC6A-F31B7AD814A7}"/>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altLang="fr-FR" sz="1600" b="1" dirty="0">
                <a:cs typeface="Arial" panose="020B0604020202020204" pitchFamily="34" charset="0"/>
              </a:rPr>
              <a:t>8</a:t>
            </a:r>
            <a:r>
              <a:rPr lang="fr-FR" altLang="fr-FR" sz="1600" b="1" baseline="30000" dirty="0">
                <a:cs typeface="Arial" panose="020B0604020202020204" pitchFamily="34" charset="0"/>
              </a:rPr>
              <a:t>ème</a:t>
            </a:r>
            <a:r>
              <a:rPr lang="fr-FR" altLang="fr-FR" sz="1600" b="1" dirty="0">
                <a:cs typeface="Arial" panose="020B0604020202020204" pitchFamily="34" charset="0"/>
              </a:rPr>
              <a:t> période : 1815-1914</a:t>
            </a:r>
            <a:br>
              <a:rPr lang="fr-FR" altLang="fr-FR" sz="1600" b="1" dirty="0">
                <a:cs typeface="Arial" panose="020B0604020202020204" pitchFamily="34" charset="0"/>
              </a:rPr>
            </a:br>
            <a:r>
              <a:rPr lang="fr-FR" sz="1600" b="1" kern="0" dirty="0">
                <a:ea typeface="Times New Roman" panose="02020603050405020304" pitchFamily="18" charset="0"/>
              </a:rPr>
              <a:t>Europe et Russie à la conquête de l’Orient et de l’Asie</a:t>
            </a:r>
            <a:br>
              <a:rPr lang="fr-FR" sz="1600" b="1" kern="0" dirty="0">
                <a:ea typeface="Times New Roman" panose="02020603050405020304" pitchFamily="18" charset="0"/>
              </a:rPr>
            </a:br>
            <a:br>
              <a:rPr lang="fr-FR" sz="1600" b="1" kern="0" dirty="0">
                <a:ea typeface="Times New Roman" panose="02020603050405020304" pitchFamily="18" charset="0"/>
              </a:rPr>
            </a:br>
            <a:r>
              <a:rPr lang="fr-FR" sz="1600" b="1" kern="0" dirty="0">
                <a:solidFill>
                  <a:sysClr val="windowText" lastClr="000000"/>
                </a:solidFill>
                <a:ea typeface="Times New Roman" panose="02020603050405020304" pitchFamily="18" charset="0"/>
              </a:rPr>
              <a:t>1554-1830 : L’Afrique occidentale, l’Afrique du Nord et la vallée du Nil</a:t>
            </a:r>
            <a:br>
              <a:rPr lang="fr-FR" sz="1600" b="1" kern="0" dirty="0">
                <a:solidFill>
                  <a:sysClr val="windowText" lastClr="000000"/>
                </a:solidFill>
                <a:ea typeface="Times New Roman" panose="02020603050405020304" pitchFamily="18" charset="0"/>
              </a:rPr>
            </a:br>
            <a:r>
              <a:rPr lang="fr-FR" sz="1600" b="1" kern="0" dirty="0">
                <a:solidFill>
                  <a:sysClr val="windowText" lastClr="000000"/>
                </a:solidFill>
                <a:ea typeface="Times New Roman" panose="02020603050405020304" pitchFamily="18" charset="0"/>
              </a:rPr>
              <a:t>Avant l’impérialisme européen</a:t>
            </a:r>
          </a:p>
          <a:p>
            <a:pPr algn="ctr">
              <a:lnSpc>
                <a:spcPct val="100000"/>
              </a:lnSpc>
            </a:pPr>
            <a:endParaRPr lang="fr-FR" altLang="fr-FR" sz="1600" b="1" kern="0" dirty="0">
              <a:cs typeface="Arial" panose="020B0604020202020204" pitchFamily="34" charset="0"/>
            </a:endParaRPr>
          </a:p>
          <a:p>
            <a:pPr lvl="0"/>
            <a:r>
              <a:rPr lang="fr-FR" sz="1600" dirty="0"/>
              <a:t>En Afrique, entre le XVe et le XVIIIe siècle…</a:t>
            </a:r>
          </a:p>
          <a:p>
            <a:pPr lvl="0"/>
            <a:r>
              <a:rPr lang="fr-FR" sz="1600" dirty="0"/>
              <a:t>Un fait majeur : Au XVIe siècle, en Afrique occidentale, la fin des grands empires médiévaux : Mali et Songhaï</a:t>
            </a:r>
          </a:p>
          <a:p>
            <a:r>
              <a:rPr lang="fr-FR" sz="1600" dirty="0"/>
              <a:t>Quatre processus : 1) Au XVIe siècle, en Afrique du Nord, une double-expansion musulmane, le Grand Maroc des Saadiens et l’expansion ottomane de l’Egypte à Alger ; 2) Du XVe au XVIIIe siècles, arrivées et installations des Européens sur les côtes africaines ; 3) A partir de la fin du XVe siècle, un déclin du commerce transsaharien au profit du commerce européen transatlantique ; Avec comme conséquence majeure, un déclin des royaumes de la savane au profit des royaumes côtiers du golfe de Guinée ; 4) 1530-1800 : La traite négrière : Les traites atlantique et arabe des esclaves noirs se développent à grande échelle</a:t>
            </a:r>
          </a:p>
          <a:p>
            <a:pPr lvl="0"/>
            <a:endParaRPr lang="fr-FR" sz="1600" dirty="0"/>
          </a:p>
          <a:p>
            <a:r>
              <a:rPr lang="fr-FR" sz="1600" b="1" dirty="0"/>
              <a:t>1591-1804 : Après la chute des empires médiévaux, l’Afrique occidentale se réorganise en de multiples royaumes</a:t>
            </a:r>
          </a:p>
          <a:p>
            <a:r>
              <a:rPr lang="fr-FR" sz="1600" b="1" dirty="0"/>
              <a:t>1350-1804 : De la côte Atlantique au bassin du Niger, les royaumes de la savane occidentale</a:t>
            </a:r>
          </a:p>
          <a:p>
            <a:r>
              <a:rPr lang="fr-FR" sz="1600" dirty="0"/>
              <a:t>1350-1550 : A l’ouest, sur la côte atlantique et le bas et moyen-Sénégal, les Sérères du Sine et du Saloum et les Ouolof du </a:t>
            </a:r>
            <a:r>
              <a:rPr lang="fr-FR" sz="1600" dirty="0" err="1"/>
              <a:t>Dyolof</a:t>
            </a:r>
            <a:endParaRPr lang="fr-FR" sz="1600" dirty="0"/>
          </a:p>
          <a:p>
            <a:r>
              <a:rPr lang="fr-FR" sz="1600" dirty="0"/>
              <a:t>1495-1776 : Dans le haut-Sénégal, les royaumes fulbés ou peuls : Grand </a:t>
            </a:r>
            <a:r>
              <a:rPr lang="fr-FR" sz="1600" dirty="0" err="1"/>
              <a:t>Fulo</a:t>
            </a:r>
            <a:r>
              <a:rPr lang="fr-FR" sz="1600" dirty="0"/>
              <a:t>, </a:t>
            </a:r>
            <a:r>
              <a:rPr lang="fr-FR" sz="1600" dirty="0" err="1"/>
              <a:t>Boundou</a:t>
            </a:r>
            <a:r>
              <a:rPr lang="fr-FR" sz="1600" dirty="0"/>
              <a:t> et Fouta </a:t>
            </a:r>
            <a:r>
              <a:rPr lang="fr-FR" sz="1600" dirty="0" err="1"/>
              <a:t>Djalon</a:t>
            </a:r>
            <a:endParaRPr lang="fr-FR" sz="1600" dirty="0">
              <a:solidFill>
                <a:srgbClr val="FF0000"/>
              </a:solidFill>
            </a:endParaRPr>
          </a:p>
          <a:p>
            <a:r>
              <a:rPr lang="fr-FR" sz="1600" dirty="0"/>
              <a:t>1600-1820 : Dans le haut Niger, les royaumes bambaras animistes de Ségou et </a:t>
            </a:r>
            <a:r>
              <a:rPr lang="fr-FR" sz="1600" dirty="0" err="1"/>
              <a:t>Kaarta</a:t>
            </a:r>
            <a:r>
              <a:rPr lang="fr-FR" sz="1600" dirty="0"/>
              <a:t> succèdent au Songhaï</a:t>
            </a:r>
          </a:p>
          <a:p>
            <a:r>
              <a:rPr lang="fr-FR" sz="1600" dirty="0"/>
              <a:t>1400-1825 : Au sud de la boucle du Niger, sur le plateau voltaïque : les </a:t>
            </a:r>
            <a:r>
              <a:rPr lang="fr-FR" sz="1600" dirty="0" err="1"/>
              <a:t>Baribas</a:t>
            </a:r>
            <a:r>
              <a:rPr lang="fr-FR" sz="1600" dirty="0"/>
              <a:t> du </a:t>
            </a:r>
            <a:r>
              <a:rPr lang="fr-FR" sz="1600" dirty="0" err="1"/>
              <a:t>Borgou</a:t>
            </a:r>
            <a:r>
              <a:rPr lang="fr-FR" sz="1600" dirty="0"/>
              <a:t>, les royaumes mossis, les Gourmantchés du Gourma et les Dioulas du Kong-Kénédougou</a:t>
            </a:r>
          </a:p>
          <a:p>
            <a:r>
              <a:rPr lang="fr-FR" sz="1600" b="1" dirty="0"/>
              <a:t>1100-1804 : Le commerce transsaharien se déportent à l’est du Niger : apogée des royaumes de la savane centrale et orientale</a:t>
            </a:r>
          </a:p>
          <a:p>
            <a:r>
              <a:rPr lang="fr-FR" sz="1600" dirty="0"/>
              <a:t>1100-1804 : Les sept cités-Etats haoussas</a:t>
            </a:r>
            <a:r>
              <a:rPr lang="pt-BR" sz="1600" dirty="0"/>
              <a:t> de Kebbi, Zamfara, Gobir, Katsina, Daura, Kano, et Zaria </a:t>
            </a:r>
            <a:endParaRPr lang="fr-FR" sz="1600" dirty="0"/>
          </a:p>
          <a:p>
            <a:r>
              <a:rPr lang="fr-FR" sz="1600" dirty="0"/>
              <a:t>800-1804 : L’empire du Bornou-Kanem autour du lac Tchad, principale puissance de la bande sahélienne</a:t>
            </a:r>
          </a:p>
          <a:p>
            <a:r>
              <a:rPr lang="fr-FR" sz="1600" dirty="0"/>
              <a:t>1400(-1912) : Le Ouaddaï</a:t>
            </a:r>
          </a:p>
          <a:p>
            <a:r>
              <a:rPr lang="fr-FR" sz="1600" dirty="0"/>
              <a:t>1600(-1874) : Le Darfour</a:t>
            </a:r>
          </a:p>
        </p:txBody>
      </p:sp>
      <p:sp>
        <p:nvSpPr>
          <p:cNvPr id="2" name="PlaceHolder 1">
            <a:extLst>
              <a:ext uri="{FF2B5EF4-FFF2-40B4-BE49-F238E27FC236}">
                <a16:creationId xmlns:a16="http://schemas.microsoft.com/office/drawing/2014/main" id="{63A950AC-C186-1736-BBEB-FFAF2D2F96BF}"/>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16</a:t>
            </a:fld>
            <a:endParaRPr/>
          </a:p>
        </p:txBody>
      </p:sp>
    </p:spTree>
    <p:extLst>
      <p:ext uri="{BB962C8B-B14F-4D97-AF65-F5344CB8AC3E}">
        <p14:creationId xmlns:p14="http://schemas.microsoft.com/office/powerpoint/2010/main" val="75648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B482-D696-0812-99F9-0823D5C7E593}"/>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7EB321B8-FAB5-30A9-FA53-690587C84849}"/>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1000-1852 : Dans le golfe de Guinée, les puissants royaumes côtiers s’insèrent dans la traite atlantique des esclaves</a:t>
            </a:r>
          </a:p>
          <a:p>
            <a:r>
              <a:rPr lang="fr-FR" sz="1600" dirty="0"/>
              <a:t>1000-1780 : L’empire Yoruba d’Oyo</a:t>
            </a:r>
          </a:p>
          <a:p>
            <a:r>
              <a:rPr lang="fr-FR" sz="1600" dirty="0"/>
              <a:t>1300-1700 : Le royaume Edo du Bénin</a:t>
            </a:r>
          </a:p>
          <a:p>
            <a:r>
              <a:rPr lang="fr-FR" sz="1600" dirty="0"/>
              <a:t>1600-1852 : Le royaume Fon du Dahomey</a:t>
            </a:r>
          </a:p>
          <a:p>
            <a:r>
              <a:rPr lang="fr-FR" sz="1600" dirty="0"/>
              <a:t>1680-1806 : L’empire Akan des Ashantis</a:t>
            </a:r>
          </a:p>
          <a:p>
            <a:endParaRPr lang="fr-FR" sz="1600" dirty="0"/>
          </a:p>
          <a:p>
            <a:pPr>
              <a:lnSpc>
                <a:spcPct val="100000"/>
              </a:lnSpc>
            </a:pPr>
            <a:endParaRPr lang="fr-FR" altLang="fr-FR" sz="1600" b="1" kern="0" dirty="0">
              <a:cs typeface="Arial" panose="020B0604020202020204" pitchFamily="34" charset="0"/>
            </a:endParaRPr>
          </a:p>
        </p:txBody>
      </p:sp>
      <p:sp>
        <p:nvSpPr>
          <p:cNvPr id="2" name="PlaceHolder 1">
            <a:extLst>
              <a:ext uri="{FF2B5EF4-FFF2-40B4-BE49-F238E27FC236}">
                <a16:creationId xmlns:a16="http://schemas.microsoft.com/office/drawing/2014/main" id="{851645B5-15A4-DD44-5862-6433A95D61F0}"/>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17</a:t>
            </a:fld>
            <a:endParaRPr/>
          </a:p>
        </p:txBody>
      </p:sp>
    </p:spTree>
    <p:extLst>
      <p:ext uri="{BB962C8B-B14F-4D97-AF65-F5344CB8AC3E}">
        <p14:creationId xmlns:p14="http://schemas.microsoft.com/office/powerpoint/2010/main" val="155403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1B98-51AB-460D-36F1-ED94BFCE1493}"/>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017ECB1E-7FC4-68AD-E823-13BD9B042806}"/>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1549-1830 : En Afrique du Nord, une double-expansion musulmane : le Grand Maroc des Saadiens et des Alaouites ; L’expansion de l’Empire ottoman de l’Egypte à Alger</a:t>
            </a:r>
          </a:p>
          <a:p>
            <a:r>
              <a:rPr lang="fr-FR" sz="1600" b="1" dirty="0"/>
              <a:t>670-1511 : Le Maghreb médiéval</a:t>
            </a:r>
          </a:p>
          <a:p>
            <a:r>
              <a:rPr lang="fr-FR" sz="1600" dirty="0"/>
              <a:t>670-705 : Conquête arabe du Maghreb ; Islamisation des chefs berbères</a:t>
            </a:r>
          </a:p>
          <a:p>
            <a:r>
              <a:rPr lang="fr-FR" sz="1600" dirty="0"/>
              <a:t>739-761 : La grande Révolte berbère ; Naissance d’un Islam</a:t>
            </a:r>
            <a:r>
              <a:rPr lang="fr-FR" sz="1600" i="1" dirty="0"/>
              <a:t> kharijite</a:t>
            </a:r>
            <a:r>
              <a:rPr lang="fr-FR" sz="1600" dirty="0"/>
              <a:t> égalitaire des tribus berbères, opposé à un Islam </a:t>
            </a:r>
            <a:r>
              <a:rPr lang="fr-FR" sz="1600" i="1" dirty="0"/>
              <a:t>sunnite </a:t>
            </a:r>
            <a:r>
              <a:rPr lang="fr-FR" sz="1600" dirty="0"/>
              <a:t>arabe minoritaire des villes</a:t>
            </a:r>
          </a:p>
          <a:p>
            <a:r>
              <a:rPr lang="fr-FR" sz="1600" dirty="0"/>
              <a:t>744-909 : Après la révolte berbère, morcellement du Maghreb qui se réorganise en cinq royaumes autonomes, sous l’obédience des califes abbassides de Bagdad</a:t>
            </a:r>
          </a:p>
          <a:p>
            <a:r>
              <a:rPr lang="fr-FR" sz="1600" dirty="0"/>
              <a:t>909-973 : De l’Ifriqiya à la côte atlantique et à l’Egypte, et opposé aux califats sunnites, abbasside de Bagdad et omeyyade de Cordoue, le califat chiite arabe des Fatimides unifie la côte sud de la Méditerranée</a:t>
            </a:r>
          </a:p>
          <a:p>
            <a:r>
              <a:rPr lang="fr-FR" sz="1600" dirty="0"/>
              <a:t>1014-1048 : En Ifriqiya, sécessions des Berbères : Hammadides de Bejaïa ; Zirides de Kairouan-Mahdia ; NB : 1031 : En Espagne, fin du califat omeyyade arabe de Cordoue </a:t>
            </a:r>
          </a:p>
          <a:p>
            <a:r>
              <a:rPr lang="fr-FR" sz="1600" dirty="0"/>
              <a:t>1050-1150 : En réaction, les Fatimides du Caire lancent des tribus arabes contre l’Ifriqiya : Banu Hilal, Banu </a:t>
            </a:r>
            <a:r>
              <a:rPr lang="fr-FR" sz="1600" dirty="0" err="1"/>
              <a:t>Sulaym</a:t>
            </a:r>
            <a:r>
              <a:rPr lang="fr-FR" sz="1600" dirty="0"/>
              <a:t> et Banu </a:t>
            </a:r>
            <a:r>
              <a:rPr lang="fr-FR" sz="1600" dirty="0" err="1"/>
              <a:t>Mâqil</a:t>
            </a:r>
            <a:r>
              <a:rPr lang="fr-FR" sz="1600" dirty="0"/>
              <a:t> ; Arabisation du Maghreb oriental et central</a:t>
            </a:r>
          </a:p>
          <a:p>
            <a:r>
              <a:rPr lang="fr-FR" sz="1600" dirty="0"/>
              <a:t>1055-1269 : Les Empires berbères unifient le Maghreb</a:t>
            </a:r>
          </a:p>
          <a:p>
            <a:r>
              <a:rPr lang="fr-FR" sz="1600" dirty="0"/>
              <a:t>	1055-1147 : Les Almoravides conquièrent le </a:t>
            </a:r>
            <a:r>
              <a:rPr lang="fr-FR" sz="1600" i="1" dirty="0"/>
              <a:t>Maroc</a:t>
            </a:r>
            <a:r>
              <a:rPr lang="fr-FR" sz="1600" dirty="0"/>
              <a:t> ; Placé sous l’obédience du califat de Bagdad, le Maroc entre dans l’orthodoxie 	sunnite malékite</a:t>
            </a:r>
          </a:p>
          <a:p>
            <a:r>
              <a:rPr lang="fr-FR" sz="1600" dirty="0"/>
              <a:t>	1086-1120 : En Espagne, les Almoravides repoussent la Reconquista chrétienne et dominent l’al-Andalous ; Extension maximale de 	l’empire, du fleuve Sénégal au sud des Pyrénées : </a:t>
            </a:r>
            <a:r>
              <a:rPr lang="fr-FR" sz="1600" i="1" dirty="0"/>
              <a:t>un empire maghrébin gouverne les deux rives du détroit de Gibraltar</a:t>
            </a:r>
            <a:endParaRPr lang="fr-FR" sz="1600" dirty="0"/>
          </a:p>
          <a:p>
            <a:r>
              <a:rPr lang="fr-FR" sz="1600" dirty="0"/>
              <a:t>	1147-1269 : Les Almohades unifient l’ensemble du Maghreb et l’al-Andalus en Espagne ; Arabisation du Maghreb occidental</a:t>
            </a:r>
          </a:p>
          <a:p>
            <a:r>
              <a:rPr lang="fr-FR" sz="1600" dirty="0"/>
              <a:t>1235-1526 : Le Maghreb se réorganise en trois pôles</a:t>
            </a:r>
          </a:p>
          <a:p>
            <a:r>
              <a:rPr lang="fr-FR" sz="1600" dirty="0"/>
              <a:t>	1235-1517 : Au centre, le royaume berbère </a:t>
            </a:r>
            <a:r>
              <a:rPr lang="fr-FR" sz="1600" dirty="0" err="1"/>
              <a:t>zianide</a:t>
            </a:r>
            <a:r>
              <a:rPr lang="fr-FR" sz="1600" dirty="0"/>
              <a:t> de Tlemcen </a:t>
            </a:r>
          </a:p>
          <a:p>
            <a:r>
              <a:rPr lang="fr-FR" sz="1600" dirty="0"/>
              <a:t>	1229-1511 : A l’est, en Ifriqiya, le sultanat des Hafsides</a:t>
            </a:r>
          </a:p>
          <a:p>
            <a:r>
              <a:rPr lang="fr-FR" sz="1600" dirty="0"/>
              <a:t>	1269-1465-1526 : A l’ouest, au Maroc, le royaume berbère des Mérinides et des Wattassides échoue à réunifier le Maghreb</a:t>
            </a:r>
          </a:p>
          <a:p>
            <a:r>
              <a:rPr lang="fr-FR" sz="1600" dirty="0"/>
              <a:t>	1415-1519 : Sur la côte atlantique, de Ceuta-Tanger à Massa, les Portugais installent des comptoirs ; Les Espagnols s’emparent de 	Melilla</a:t>
            </a:r>
          </a:p>
          <a:p>
            <a:endParaRPr lang="fr-FR" sz="1600" dirty="0"/>
          </a:p>
          <a:p>
            <a:endParaRPr lang="fr-FR" sz="1600" dirty="0"/>
          </a:p>
          <a:p>
            <a:pPr>
              <a:lnSpc>
                <a:spcPct val="100000"/>
              </a:lnSpc>
            </a:pPr>
            <a:endParaRPr lang="fr-FR" altLang="fr-FR" sz="1600" b="1" kern="0" dirty="0">
              <a:cs typeface="Arial" panose="020B0604020202020204" pitchFamily="34" charset="0"/>
            </a:endParaRPr>
          </a:p>
        </p:txBody>
      </p:sp>
      <p:sp>
        <p:nvSpPr>
          <p:cNvPr id="2" name="PlaceHolder 1">
            <a:extLst>
              <a:ext uri="{FF2B5EF4-FFF2-40B4-BE49-F238E27FC236}">
                <a16:creationId xmlns:a16="http://schemas.microsoft.com/office/drawing/2014/main" id="{F6EA8EC7-3E67-3AFE-0B35-615F17D4F8B2}"/>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18</a:t>
            </a:fld>
            <a:endParaRPr/>
          </a:p>
        </p:txBody>
      </p:sp>
    </p:spTree>
    <p:extLst>
      <p:ext uri="{BB962C8B-B14F-4D97-AF65-F5344CB8AC3E}">
        <p14:creationId xmlns:p14="http://schemas.microsoft.com/office/powerpoint/2010/main" val="852827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914E-52B3-45C0-94C9-AB4B1F9F5E50}"/>
            </a:ext>
          </a:extLst>
        </p:cNvPr>
        <p:cNvGrpSpPr/>
        <p:nvPr/>
      </p:nvGrpSpPr>
      <p:grpSpPr>
        <a:xfrm>
          <a:off x="0" y="0"/>
          <a:ext cx="0" cy="0"/>
          <a:chOff x="0" y="0"/>
          <a:chExt cx="0" cy="0"/>
        </a:xfrm>
      </p:grpSpPr>
      <p:pic>
        <p:nvPicPr>
          <p:cNvPr id="18" name="Picture 2" descr="C:\Users\Christophe\Pictures\My Scans\2016-04 (avr.)\scan0017.jpg">
            <a:extLst>
              <a:ext uri="{FF2B5EF4-FFF2-40B4-BE49-F238E27FC236}">
                <a16:creationId xmlns:a16="http://schemas.microsoft.com/office/drawing/2014/main" id="{5CE615A5-6A97-2FBE-C52B-73FA559B74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019B04-807B-3522-BD0E-C3398B62003C}"/>
              </a:ext>
            </a:extLst>
          </p:cNvPr>
          <p:cNvSpPr/>
          <p:nvPr/>
        </p:nvSpPr>
        <p:spPr>
          <a:xfrm>
            <a:off x="88834" y="95900"/>
            <a:ext cx="6167416" cy="5755422"/>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*Rappels…</a:t>
            </a:r>
          </a:p>
          <a:p>
            <a:endParaRPr lang="fr-FR" sz="1600" dirty="0"/>
          </a:p>
          <a:p>
            <a:pPr lvl="0"/>
            <a:r>
              <a:rPr lang="fr-FR" sz="1600" dirty="0"/>
              <a:t>*Entre le XVe et le XVIIIe siècle</a:t>
            </a:r>
          </a:p>
          <a:p>
            <a:r>
              <a:rPr lang="fr-FR" sz="1600" dirty="0"/>
              <a:t>En Afrique occidentale et en Afrique du Nord</a:t>
            </a:r>
          </a:p>
          <a:p>
            <a:pPr lvl="0"/>
            <a:endParaRPr lang="fr-FR" sz="1600" dirty="0"/>
          </a:p>
          <a:p>
            <a:pPr lvl="0"/>
            <a:r>
              <a:rPr lang="fr-FR" sz="1600" dirty="0"/>
              <a:t>*Un fait majeur…</a:t>
            </a:r>
          </a:p>
          <a:p>
            <a:pPr lvl="0"/>
            <a:r>
              <a:rPr lang="fr-FR" sz="1600" dirty="0"/>
              <a:t>Au XVIe siècle, la fin des grands empires médiévaux : Mali et Songhaï</a:t>
            </a:r>
          </a:p>
          <a:p>
            <a:endParaRPr lang="fr-FR" sz="1600" dirty="0"/>
          </a:p>
          <a:p>
            <a:r>
              <a:rPr lang="fr-FR" sz="1600" dirty="0"/>
              <a:t>*Et quatre processus…</a:t>
            </a:r>
          </a:p>
          <a:p>
            <a:endParaRPr lang="fr-FR" sz="1600" dirty="0"/>
          </a:p>
          <a:p>
            <a:r>
              <a:rPr lang="fr-FR" sz="1600" dirty="0"/>
              <a:t>1) Au XVIe siècle, en Afrique du Nord…</a:t>
            </a:r>
          </a:p>
          <a:p>
            <a:r>
              <a:rPr lang="fr-FR" sz="1600" dirty="0"/>
              <a:t>Une double-expansion musulmane</a:t>
            </a:r>
          </a:p>
          <a:p>
            <a:r>
              <a:rPr lang="fr-FR" sz="1600" dirty="0"/>
              <a:t>a) Le Grand Maroc des Saadiens</a:t>
            </a:r>
          </a:p>
          <a:p>
            <a:r>
              <a:rPr lang="fr-FR" sz="1600" dirty="0"/>
              <a:t>b) L’expansion ottomane de l’Egypte à Alger</a:t>
            </a:r>
          </a:p>
          <a:p>
            <a:r>
              <a:rPr lang="fr-FR" sz="1600" dirty="0"/>
              <a:t>Et confrontation entre ces deux empires…</a:t>
            </a:r>
          </a:p>
          <a:p>
            <a:endParaRPr lang="fr-FR" sz="1600" dirty="0"/>
          </a:p>
          <a:p>
            <a:r>
              <a:rPr lang="fr-FR" sz="1600" dirty="0"/>
              <a:t>2) Du XVe au XVIIIe siècles</a:t>
            </a:r>
          </a:p>
          <a:p>
            <a:r>
              <a:rPr lang="fr-FR" sz="1600" dirty="0"/>
              <a:t>Arrivées et installations des Européens sur les côtes africaines…</a:t>
            </a:r>
          </a:p>
          <a:p>
            <a:endParaRPr lang="fr-FR" sz="1600" dirty="0"/>
          </a:p>
          <a:p>
            <a:r>
              <a:rPr lang="fr-FR" sz="1600" dirty="0"/>
              <a:t>*Aux XVe-XVIe siècles, arrivée des Portugais ; Et…</a:t>
            </a:r>
          </a:p>
          <a:p>
            <a:endParaRPr lang="fr-FR" sz="1600" dirty="0"/>
          </a:p>
          <a:p>
            <a:r>
              <a:rPr lang="fr-FR" sz="1600" dirty="0"/>
              <a:t>*Et au XVIIe siècle, après les Portugais</a:t>
            </a:r>
          </a:p>
          <a:p>
            <a:r>
              <a:rPr lang="fr-FR" sz="1600" dirty="0"/>
              <a:t>Arrivée des autres Européens…</a:t>
            </a:r>
          </a:p>
        </p:txBody>
      </p:sp>
      <p:sp>
        <p:nvSpPr>
          <p:cNvPr id="13" name="Ellipse 12">
            <a:extLst>
              <a:ext uri="{FF2B5EF4-FFF2-40B4-BE49-F238E27FC236}">
                <a16:creationId xmlns:a16="http://schemas.microsoft.com/office/drawing/2014/main" id="{9EDD2D71-0BB9-95B4-363A-1A184E2E92E5}"/>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7B250D7-2DA6-AB47-56A8-C06CD5FF0E83}"/>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B8AE5B41-AF84-27D7-ABF7-C8C1C8E962EE}"/>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F436AE4-7D31-C934-5D35-AF58BAA5E70E}"/>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035FB93C-648C-E6D2-9C72-BF2E8EB26AF7}"/>
              </a:ext>
            </a:extLst>
          </p:cNvPr>
          <p:cNvSpPr/>
          <p:nvPr/>
        </p:nvSpPr>
        <p:spPr>
          <a:xfrm>
            <a:off x="10618229" y="430822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3F22F263-4BE3-60A7-3138-14569CE695EC}"/>
              </a:ext>
            </a:extLst>
          </p:cNvPr>
          <p:cNvSpPr/>
          <p:nvPr/>
        </p:nvSpPr>
        <p:spPr>
          <a:xfrm>
            <a:off x="10656197" y="410063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D5AE045-A135-5023-E472-BAC8D83071D2}"/>
              </a:ext>
            </a:extLst>
          </p:cNvPr>
          <p:cNvSpPr/>
          <p:nvPr/>
        </p:nvSpPr>
        <p:spPr>
          <a:xfrm>
            <a:off x="10656197" y="39683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EE0970AB-3002-1D0E-3D92-1FC85AD12BB3}"/>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54AB9B1-2752-33CF-3377-930DDF095DC5}"/>
              </a:ext>
            </a:extLst>
          </p:cNvPr>
          <p:cNvSpPr/>
          <p:nvPr/>
        </p:nvSpPr>
        <p:spPr>
          <a:xfrm>
            <a:off x="7884813" y="3233814"/>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85AD5DA-87C1-C093-1ACB-DBCB781EFD75}"/>
              </a:ext>
            </a:extLst>
          </p:cNvPr>
          <p:cNvSpPr/>
          <p:nvPr/>
        </p:nvSpPr>
        <p:spPr>
          <a:xfrm>
            <a:off x="8872485" y="3968365"/>
            <a:ext cx="216024" cy="19342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2" name="Ellipse 31">
            <a:extLst>
              <a:ext uri="{FF2B5EF4-FFF2-40B4-BE49-F238E27FC236}">
                <a16:creationId xmlns:a16="http://schemas.microsoft.com/office/drawing/2014/main" id="{00C57AB1-3D31-B3DA-7FC6-6E56D95491B5}"/>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F116C55A-E7CA-4128-60B4-A448D91B6896}"/>
              </a:ext>
            </a:extLst>
          </p:cNvPr>
          <p:cNvSpPr/>
          <p:nvPr/>
        </p:nvSpPr>
        <p:spPr>
          <a:xfrm>
            <a:off x="6917042" y="254649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443E48A6-D220-A410-B440-AE1E3070963B}"/>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EADEF79B-0EE2-049A-EB62-EC583CB5C7A1}"/>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42C0753F-A2A4-F037-3AA4-FD54C9FFADAC}"/>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C4F8ED0D-9AFA-E786-5C05-BEF7A25C0B41}"/>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76" name="Connecteur droit 75">
            <a:extLst>
              <a:ext uri="{FF2B5EF4-FFF2-40B4-BE49-F238E27FC236}">
                <a16:creationId xmlns:a16="http://schemas.microsoft.com/office/drawing/2014/main" id="{84F1B19B-6224-9044-86CA-4CEB446E2551}"/>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D86D1192-1AE2-6C33-7360-BCF923E6435D}"/>
              </a:ext>
            </a:extLst>
          </p:cNvPr>
          <p:cNvCxnSpPr>
            <a:cxnSpLocks/>
            <a:endCxn id="74"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57174D63-817B-574D-C5AC-688679B82793}"/>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9" name="Ellipse 78">
            <a:extLst>
              <a:ext uri="{FF2B5EF4-FFF2-40B4-BE49-F238E27FC236}">
                <a16:creationId xmlns:a16="http://schemas.microsoft.com/office/drawing/2014/main" id="{67A21477-5E9C-318D-4205-826C1AA553E9}"/>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0" name="Ellipse 79">
            <a:extLst>
              <a:ext uri="{FF2B5EF4-FFF2-40B4-BE49-F238E27FC236}">
                <a16:creationId xmlns:a16="http://schemas.microsoft.com/office/drawing/2014/main" id="{4FB1F568-0151-63D7-737F-BF9B37F92DCC}"/>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81" name="Connecteur droit avec flèche 80">
            <a:extLst>
              <a:ext uri="{FF2B5EF4-FFF2-40B4-BE49-F238E27FC236}">
                <a16:creationId xmlns:a16="http://schemas.microsoft.com/office/drawing/2014/main" id="{432714A1-9AE8-0798-15C2-2A391A558FFC}"/>
              </a:ext>
            </a:extLst>
          </p:cNvPr>
          <p:cNvCxnSpPr>
            <a:cxnSpLocks/>
            <a:stCxn id="74" idx="3"/>
            <a:endCxn id="78"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04537280-1A68-B9F8-986C-0623CFBCAD1B}"/>
              </a:ext>
            </a:extLst>
          </p:cNvPr>
          <p:cNvCxnSpPr>
            <a:cxnSpLocks/>
            <a:endCxn id="79"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67896A67-4A39-86A7-6110-01C3ECF5059D}"/>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4" name="Ellipse 83">
            <a:extLst>
              <a:ext uri="{FF2B5EF4-FFF2-40B4-BE49-F238E27FC236}">
                <a16:creationId xmlns:a16="http://schemas.microsoft.com/office/drawing/2014/main" id="{1D1869F4-9772-B808-7F9D-229C0C5F20C2}"/>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F5077C41-8B1E-6CAC-B12B-F65DC9C8B393}"/>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261773AB-0A1D-A7CB-2A78-A7CF1A3F3A6D}"/>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F3E626BF-4325-8A6D-3C4E-AEF37921E581}"/>
              </a:ext>
            </a:extLst>
          </p:cNvPr>
          <p:cNvCxnSpPr>
            <a:cxnSpLocks/>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CC74A6F0-F943-45D7-060B-6822AECA7B01}"/>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89" name="Ellipse 88">
            <a:extLst>
              <a:ext uri="{FF2B5EF4-FFF2-40B4-BE49-F238E27FC236}">
                <a16:creationId xmlns:a16="http://schemas.microsoft.com/office/drawing/2014/main" id="{E612998C-7865-AB65-E7CC-0AC09A492321}"/>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90" name="Ellipse 89">
            <a:extLst>
              <a:ext uri="{FF2B5EF4-FFF2-40B4-BE49-F238E27FC236}">
                <a16:creationId xmlns:a16="http://schemas.microsoft.com/office/drawing/2014/main" id="{E3756E3D-D8E9-6306-1BE2-41CF9FEFB23D}"/>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91" name="Ellipse 90">
            <a:extLst>
              <a:ext uri="{FF2B5EF4-FFF2-40B4-BE49-F238E27FC236}">
                <a16:creationId xmlns:a16="http://schemas.microsoft.com/office/drawing/2014/main" id="{B4E6D74C-C6C6-7C26-CB46-934785AD8090}"/>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A96BFDEB-BF86-0D87-1695-4B7A7B6A6316}"/>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D2285625-6E40-3A6D-E012-16DA6DDAD192}"/>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 name="Ellipse 2">
            <a:extLst>
              <a:ext uri="{FF2B5EF4-FFF2-40B4-BE49-F238E27FC236}">
                <a16:creationId xmlns:a16="http://schemas.microsoft.com/office/drawing/2014/main" id="{D6C1BF4D-19B5-6D86-8279-7921EDD453D7}"/>
              </a:ext>
            </a:extLst>
          </p:cNvPr>
          <p:cNvSpPr/>
          <p:nvPr/>
        </p:nvSpPr>
        <p:spPr>
          <a:xfrm>
            <a:off x="5423734" y="1360838"/>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 name="Ellipse 3">
            <a:extLst>
              <a:ext uri="{FF2B5EF4-FFF2-40B4-BE49-F238E27FC236}">
                <a16:creationId xmlns:a16="http://schemas.microsoft.com/office/drawing/2014/main" id="{6700990E-9A09-425A-D3C2-CCB30EBE9D42}"/>
              </a:ext>
            </a:extLst>
          </p:cNvPr>
          <p:cNvSpPr/>
          <p:nvPr/>
        </p:nvSpPr>
        <p:spPr>
          <a:xfrm>
            <a:off x="3849666" y="3356126"/>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 name="Ellipse 5">
            <a:extLst>
              <a:ext uri="{FF2B5EF4-FFF2-40B4-BE49-F238E27FC236}">
                <a16:creationId xmlns:a16="http://schemas.microsoft.com/office/drawing/2014/main" id="{AAFC5508-6BFD-CDF8-8088-5BB417EECAE0}"/>
              </a:ext>
            </a:extLst>
          </p:cNvPr>
          <p:cNvSpPr/>
          <p:nvPr/>
        </p:nvSpPr>
        <p:spPr>
          <a:xfrm>
            <a:off x="2896984" y="304124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Tree>
    <p:extLst>
      <p:ext uri="{BB962C8B-B14F-4D97-AF65-F5344CB8AC3E}">
        <p14:creationId xmlns:p14="http://schemas.microsoft.com/office/powerpoint/2010/main" val="2724052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EEFC-A306-C959-1DE5-76840D3697C3}"/>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EBE94EEC-0DDA-423B-7D25-9E23FD209344}"/>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altLang="fr-FR" sz="1600" b="1" dirty="0">
                <a:cs typeface="Arial" panose="020B0604020202020204" pitchFamily="34" charset="0"/>
              </a:rPr>
              <a:t>8</a:t>
            </a:r>
            <a:r>
              <a:rPr lang="fr-FR" altLang="fr-FR" sz="1600" b="1" baseline="30000" dirty="0">
                <a:cs typeface="Arial" panose="020B0604020202020204" pitchFamily="34" charset="0"/>
              </a:rPr>
              <a:t>ème</a:t>
            </a:r>
            <a:r>
              <a:rPr lang="fr-FR" altLang="fr-FR" sz="1600" b="1" dirty="0">
                <a:cs typeface="Arial" panose="020B0604020202020204" pitchFamily="34" charset="0"/>
              </a:rPr>
              <a:t> période : 1815-1914</a:t>
            </a:r>
            <a:br>
              <a:rPr lang="fr-FR" altLang="fr-FR" sz="1600" b="1" dirty="0">
                <a:cs typeface="Arial" panose="020B0604020202020204" pitchFamily="34" charset="0"/>
              </a:rPr>
            </a:br>
            <a:r>
              <a:rPr lang="fr-FR" sz="1600" b="1" kern="0" dirty="0">
                <a:ea typeface="Times New Roman" panose="02020603050405020304" pitchFamily="18" charset="0"/>
              </a:rPr>
              <a:t>Europe et Russie à la conquête de l’Orient et de l’Asie</a:t>
            </a:r>
            <a:br>
              <a:rPr lang="fr-FR" sz="1600" b="1" kern="0" dirty="0">
                <a:ea typeface="Times New Roman" panose="02020603050405020304" pitchFamily="18" charset="0"/>
              </a:rPr>
            </a:br>
            <a:br>
              <a:rPr lang="fr-FR" sz="1600" b="1" kern="0" dirty="0">
                <a:ea typeface="Times New Roman" panose="02020603050405020304" pitchFamily="18" charset="0"/>
              </a:rPr>
            </a:br>
            <a:r>
              <a:rPr lang="fr-FR" sz="1600" b="1" kern="0" dirty="0">
                <a:solidFill>
                  <a:sysClr val="windowText" lastClr="000000"/>
                </a:solidFill>
                <a:ea typeface="Times New Roman" panose="02020603050405020304" pitchFamily="18" charset="0"/>
              </a:rPr>
              <a:t>1554-1830 : L’Afrique occidentale, l’Afrique du Nord et la vallée du Nil</a:t>
            </a:r>
            <a:br>
              <a:rPr lang="fr-FR" sz="1600" b="1" kern="0" dirty="0">
                <a:solidFill>
                  <a:sysClr val="windowText" lastClr="000000"/>
                </a:solidFill>
                <a:ea typeface="Times New Roman" panose="02020603050405020304" pitchFamily="18" charset="0"/>
              </a:rPr>
            </a:br>
            <a:r>
              <a:rPr lang="fr-FR" sz="1600" b="1" kern="0" dirty="0">
                <a:solidFill>
                  <a:sysClr val="windowText" lastClr="000000"/>
                </a:solidFill>
                <a:ea typeface="Times New Roman" panose="02020603050405020304" pitchFamily="18" charset="0"/>
              </a:rPr>
              <a:t>Avant l’impérialisme européen</a:t>
            </a:r>
          </a:p>
          <a:p>
            <a:pPr algn="ctr">
              <a:lnSpc>
                <a:spcPct val="100000"/>
              </a:lnSpc>
            </a:pPr>
            <a:endParaRPr lang="fr-FR" altLang="fr-FR" sz="1600" b="1" kern="0" dirty="0">
              <a:cs typeface="Arial" panose="020B0604020202020204" pitchFamily="34" charset="0"/>
            </a:endParaRPr>
          </a:p>
          <a:p>
            <a:pPr lvl="0"/>
            <a:r>
              <a:rPr lang="fr-FR" sz="1600" dirty="0"/>
              <a:t>En Afrique, entre le XVe et le XVIIIe siècle…</a:t>
            </a:r>
          </a:p>
          <a:p>
            <a:pPr lvl="0"/>
            <a:r>
              <a:rPr lang="fr-FR" sz="1600" dirty="0"/>
              <a:t>Un fait majeur : Au XVIe siècle, en Afrique occidentale, la fin des grands empires médiévaux : Mali et Songhaï</a:t>
            </a:r>
          </a:p>
          <a:p>
            <a:r>
              <a:rPr lang="fr-FR" sz="1600" dirty="0"/>
              <a:t>Quatre processus : 1) Au XVIe siècle, en Afrique du Nord, une double-expansion musulmane, le Grand Maroc des Saadiens et l’expansion ottomane de l’Egypte à Alger ; 2) Du XVe au XVIIIe siècles, arrivées et installations des Européens sur les côtes africaines ; 3) A partir du XVe siècle, un déclin du commerce transsaharien au profit du commerce européen transatlantique ; Avec comme conséquence majeure, un déclin des royaumes de la savane au profit des royaumes côtiers du golfe de Guinée ; 4) 1530-1800 : Les traites atlantique et arabe des esclaves noirs se développent à grande échelle</a:t>
            </a:r>
          </a:p>
          <a:p>
            <a:pPr lvl="0"/>
            <a:endParaRPr lang="fr-FR" sz="1600" dirty="0"/>
          </a:p>
          <a:p>
            <a:r>
              <a:rPr lang="fr-FR" sz="1600" b="1" dirty="0"/>
              <a:t>1591-1804 : Après la chute des empires médiévaux, l’Afrique occidentale se réorganise en de multiples royaumes</a:t>
            </a:r>
          </a:p>
          <a:p>
            <a:r>
              <a:rPr lang="fr-FR" sz="1600" b="1" dirty="0"/>
              <a:t>1350-1804 : De la côte Atlantique au bassin du Niger, les royaumes de la savane occidentale</a:t>
            </a:r>
          </a:p>
          <a:p>
            <a:r>
              <a:rPr lang="fr-FR" sz="1600" dirty="0"/>
              <a:t>1350-1550 : A l’ouest, sur la côte atlantique et le bas et moyen-Sénégal, les Sérères du Sine et du Saloum, et les Ouolof du </a:t>
            </a:r>
            <a:r>
              <a:rPr lang="fr-FR" sz="1600" dirty="0" err="1"/>
              <a:t>Dyolof</a:t>
            </a:r>
            <a:endParaRPr lang="fr-FR" sz="1600" dirty="0"/>
          </a:p>
          <a:p>
            <a:r>
              <a:rPr lang="fr-FR" sz="1600" dirty="0"/>
              <a:t>1495-1776 : Dans le haut-Sénégal, les royaumes fulbés ou peuls : Grand </a:t>
            </a:r>
            <a:r>
              <a:rPr lang="fr-FR" sz="1600" dirty="0" err="1"/>
              <a:t>Fulo</a:t>
            </a:r>
            <a:r>
              <a:rPr lang="fr-FR" sz="1600" dirty="0"/>
              <a:t>, </a:t>
            </a:r>
            <a:r>
              <a:rPr lang="fr-FR" sz="1600" dirty="0" err="1"/>
              <a:t>Boundou</a:t>
            </a:r>
            <a:r>
              <a:rPr lang="fr-FR" sz="1600" dirty="0"/>
              <a:t> et Fouta </a:t>
            </a:r>
            <a:r>
              <a:rPr lang="fr-FR" sz="1600" dirty="0" err="1"/>
              <a:t>Djalon</a:t>
            </a:r>
            <a:endParaRPr lang="fr-FR" sz="1600" dirty="0">
              <a:solidFill>
                <a:srgbClr val="FF0000"/>
              </a:solidFill>
            </a:endParaRPr>
          </a:p>
          <a:p>
            <a:r>
              <a:rPr lang="fr-FR" sz="1600" dirty="0"/>
              <a:t>1600-1820 : Dans le haut Niger, les royaumes bambaras animistes de Ségou et </a:t>
            </a:r>
            <a:r>
              <a:rPr lang="fr-FR" sz="1600" dirty="0" err="1"/>
              <a:t>Kaarta</a:t>
            </a:r>
            <a:r>
              <a:rPr lang="fr-FR" sz="1600" dirty="0"/>
              <a:t> succèdent au Songhaï</a:t>
            </a:r>
          </a:p>
          <a:p>
            <a:r>
              <a:rPr lang="fr-FR" sz="1600" dirty="0"/>
              <a:t>1400-1825 : Au sud de la boucle du Niger, sur le plateau voltaïque : les </a:t>
            </a:r>
            <a:r>
              <a:rPr lang="fr-FR" sz="1600" dirty="0" err="1"/>
              <a:t>Baribas</a:t>
            </a:r>
            <a:r>
              <a:rPr lang="fr-FR" sz="1600" dirty="0"/>
              <a:t> du </a:t>
            </a:r>
            <a:r>
              <a:rPr lang="fr-FR" sz="1600" dirty="0" err="1"/>
              <a:t>Borgou</a:t>
            </a:r>
            <a:r>
              <a:rPr lang="fr-FR" sz="1600" dirty="0"/>
              <a:t>, les royaumes mossis, les Gourmantchés du Gourma et les Dioulas du Kong-Kénédougou</a:t>
            </a:r>
          </a:p>
          <a:p>
            <a:r>
              <a:rPr lang="fr-FR" sz="1600" b="1" dirty="0"/>
              <a:t>1100-1804 : Le commerce transsaharien se déportent à l’est du Niger : apogée des royaumes de la savane centrale et orientale</a:t>
            </a:r>
          </a:p>
          <a:p>
            <a:r>
              <a:rPr lang="fr-FR" sz="1600" dirty="0"/>
              <a:t>1100-1804 : Les sept cités-Etats haoussas</a:t>
            </a:r>
            <a:r>
              <a:rPr lang="pt-BR" sz="1600" dirty="0"/>
              <a:t> de Kebbi, Zamfara, Gobir, Katsina, Daura, Kano, et Zaria </a:t>
            </a:r>
            <a:endParaRPr lang="fr-FR" sz="1600" dirty="0"/>
          </a:p>
          <a:p>
            <a:r>
              <a:rPr lang="fr-FR" sz="1600" dirty="0"/>
              <a:t>800-1804 : L’empire du Bornou-Kanem autour du lac Tchad, principale puissance de la bande sahélienne</a:t>
            </a:r>
          </a:p>
          <a:p>
            <a:r>
              <a:rPr lang="fr-FR" sz="1600" dirty="0"/>
              <a:t>1400(-1912) : Le Ouaddaï</a:t>
            </a:r>
          </a:p>
          <a:p>
            <a:r>
              <a:rPr lang="fr-FR" sz="1600" dirty="0"/>
              <a:t>1600(-1874) : Le Darfour</a:t>
            </a:r>
          </a:p>
        </p:txBody>
      </p:sp>
      <p:sp>
        <p:nvSpPr>
          <p:cNvPr id="2" name="PlaceHolder 1">
            <a:extLst>
              <a:ext uri="{FF2B5EF4-FFF2-40B4-BE49-F238E27FC236}">
                <a16:creationId xmlns:a16="http://schemas.microsoft.com/office/drawing/2014/main" id="{39A7DBD6-A960-DA9E-17E4-A6975227A63D}"/>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a:t>
            </a:fld>
            <a:endParaRPr/>
          </a:p>
        </p:txBody>
      </p:sp>
    </p:spTree>
    <p:extLst>
      <p:ext uri="{BB962C8B-B14F-4D97-AF65-F5344CB8AC3E}">
        <p14:creationId xmlns:p14="http://schemas.microsoft.com/office/powerpoint/2010/main" val="308079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279" y="73635"/>
            <a:ext cx="6092578" cy="646330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*Au XVIIe siècle, arrivée des autres Européens</a:t>
            </a:r>
          </a:p>
          <a:p>
            <a:r>
              <a:rPr lang="fr-FR" sz="1600" dirty="0"/>
              <a:t>NB : 1591 : L’empire du Songhaï a disparu</a:t>
            </a:r>
          </a:p>
          <a:p>
            <a:endParaRPr lang="fr-FR" sz="1600" dirty="0"/>
          </a:p>
          <a:p>
            <a:r>
              <a:rPr lang="fr-FR" sz="1600" dirty="0"/>
              <a:t>*Hollandais d’abord ; Puis…</a:t>
            </a:r>
          </a:p>
          <a:p>
            <a:r>
              <a:rPr lang="fr-FR" sz="1600" dirty="0"/>
              <a:t>Français, Anglais, Suédois, Danois ; Brandebourgeois et Courlandais (!)</a:t>
            </a:r>
          </a:p>
          <a:p>
            <a:endParaRPr lang="fr-FR" sz="1600" dirty="0"/>
          </a:p>
          <a:p>
            <a:r>
              <a:rPr lang="fr-FR" sz="1600" dirty="0"/>
              <a:t>*Cinq vagues…</a:t>
            </a:r>
          </a:p>
          <a:p>
            <a:endParaRPr lang="fr-FR" sz="1600" dirty="0"/>
          </a:p>
          <a:p>
            <a:r>
              <a:rPr lang="fr-FR" sz="1600" dirty="0"/>
              <a:t>a) Les Hollandais…</a:t>
            </a:r>
          </a:p>
          <a:p>
            <a:pPr marL="342900" indent="-342900">
              <a:buAutoNum type="alphaLcParenR"/>
            </a:pPr>
            <a:endParaRPr lang="fr-FR" sz="1600" dirty="0"/>
          </a:p>
          <a:p>
            <a:r>
              <a:rPr lang="fr-FR" sz="1600" dirty="0"/>
              <a:t>*1617-37 : Ils prennent Gorée et El Mina aux Portugais</a:t>
            </a:r>
          </a:p>
          <a:p>
            <a:r>
              <a:rPr lang="fr-FR" sz="1600" dirty="0"/>
              <a:t>NB : Gorée, la </a:t>
            </a:r>
            <a:r>
              <a:rPr lang="fr-FR" sz="1600" i="1" dirty="0" err="1"/>
              <a:t>Goede</a:t>
            </a:r>
            <a:r>
              <a:rPr lang="fr-FR" sz="1600" i="1" dirty="0"/>
              <a:t> </a:t>
            </a:r>
            <a:r>
              <a:rPr lang="fr-FR" sz="1600" i="1" dirty="0" err="1"/>
              <a:t>Reede</a:t>
            </a:r>
            <a:r>
              <a:rPr lang="fr-FR" sz="1600" dirty="0"/>
              <a:t>, la Bonne Rade</a:t>
            </a:r>
          </a:p>
          <a:p>
            <a:endParaRPr lang="fr-FR" sz="1600" dirty="0"/>
          </a:p>
          <a:p>
            <a:r>
              <a:rPr lang="fr-FR" sz="1600" dirty="0"/>
              <a:t>*NB : Ils établissent des comptoirs commerciaux</a:t>
            </a:r>
          </a:p>
          <a:p>
            <a:r>
              <a:rPr lang="fr-FR" sz="1600" dirty="0"/>
              <a:t>Mais comme pour les Portugais au siècle précédent</a:t>
            </a:r>
          </a:p>
          <a:p>
            <a:r>
              <a:rPr lang="fr-FR" sz="1600" dirty="0"/>
              <a:t>Avec Inde, Chine et Japon</a:t>
            </a:r>
          </a:p>
          <a:p>
            <a:endParaRPr lang="fr-FR" sz="1600" u="sng" dirty="0"/>
          </a:p>
          <a:p>
            <a:r>
              <a:rPr lang="fr-FR" sz="1600" u="sng" dirty="0"/>
              <a:t>Leur principal objectif reste l’Asie</a:t>
            </a:r>
          </a:p>
          <a:p>
            <a:r>
              <a:rPr lang="fr-FR" sz="1600" dirty="0"/>
              <a:t>Et notamment le contrôle de l’Insulinde o</a:t>
            </a:r>
            <a:r>
              <a:rPr lang="fr-FR" sz="1500" dirty="0"/>
              <a:t>ù ils ont mis pieds</a:t>
            </a:r>
          </a:p>
          <a:p>
            <a:endParaRPr lang="fr-FR" sz="1500" dirty="0"/>
          </a:p>
          <a:p>
            <a:r>
              <a:rPr lang="fr-FR" sz="1500" dirty="0"/>
              <a:t>*1619 : Djakarta ; 1641 : Malacca prise aux Portugais ; Et dans cet optique…</a:t>
            </a:r>
            <a:endParaRPr lang="fr-FR" sz="1600" dirty="0"/>
          </a:p>
          <a:p>
            <a:r>
              <a:rPr lang="fr-FR" sz="1600" dirty="0"/>
              <a:t>*1652 : Au sud de l’Afrique, ils fondent Le Cap</a:t>
            </a:r>
          </a:p>
          <a:p>
            <a:r>
              <a:rPr lang="fr-FR" sz="1600" dirty="0"/>
              <a:t>Indispensable base de ravitaillement entre la Hollande et Java…</a:t>
            </a:r>
          </a:p>
          <a:p>
            <a:endParaRPr lang="fr-FR" sz="1600" dirty="0"/>
          </a:p>
          <a:p>
            <a:r>
              <a:rPr lang="fr-FR" sz="1600" dirty="0">
                <a:solidFill>
                  <a:srgbClr val="FF0000"/>
                </a:solidFill>
              </a:rPr>
              <a:t>NB : 1670 : Disparition du Kongo</a:t>
            </a:r>
          </a:p>
          <a:p>
            <a:r>
              <a:rPr lang="fr-FR" sz="1600" dirty="0">
                <a:solidFill>
                  <a:srgbClr val="FF0000"/>
                </a:solidFill>
              </a:rPr>
              <a:t>Puis renaissance d’un royaume fantoche en 1709</a:t>
            </a:r>
          </a:p>
        </p:txBody>
      </p:sp>
      <p:pic>
        <p:nvPicPr>
          <p:cNvPr id="2" name="Picture 2" descr="C:\Users\Christophe\Pictures\My Scans\2016-04 (avr.)\scan001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182" name="Ellipse 7181">
            <a:extLst>
              <a:ext uri="{FF2B5EF4-FFF2-40B4-BE49-F238E27FC236}">
                <a16:creationId xmlns:a16="http://schemas.microsoft.com/office/drawing/2014/main" id="{029ADBA9-E73C-BEBC-A2A0-1CA27AC53564}"/>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3" name="Ellipse 7182">
            <a:extLst>
              <a:ext uri="{FF2B5EF4-FFF2-40B4-BE49-F238E27FC236}">
                <a16:creationId xmlns:a16="http://schemas.microsoft.com/office/drawing/2014/main" id="{0F79C101-C910-58BA-B189-21F0F65858B3}"/>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4" name="Ellipse 7183">
            <a:extLst>
              <a:ext uri="{FF2B5EF4-FFF2-40B4-BE49-F238E27FC236}">
                <a16:creationId xmlns:a16="http://schemas.microsoft.com/office/drawing/2014/main" id="{7C3A0B13-D750-CF17-EF01-1EA4218ED4B5}"/>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6" name="Ellipse 7185">
            <a:extLst>
              <a:ext uri="{FF2B5EF4-FFF2-40B4-BE49-F238E27FC236}">
                <a16:creationId xmlns:a16="http://schemas.microsoft.com/office/drawing/2014/main" id="{C3086A7F-DF93-9181-5FE7-A94289784522}"/>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7" name="Ellipse 7186">
            <a:extLst>
              <a:ext uri="{FF2B5EF4-FFF2-40B4-BE49-F238E27FC236}">
                <a16:creationId xmlns:a16="http://schemas.microsoft.com/office/drawing/2014/main" id="{03D865AC-BAD1-8BD8-3D16-36D667784D2B}"/>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9" name="Ellipse 7188">
            <a:extLst>
              <a:ext uri="{FF2B5EF4-FFF2-40B4-BE49-F238E27FC236}">
                <a16:creationId xmlns:a16="http://schemas.microsoft.com/office/drawing/2014/main" id="{32BDA262-7F38-1B11-F1CD-0CBE28B78180}"/>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0" name="Ellipse 7189">
            <a:extLst>
              <a:ext uri="{FF2B5EF4-FFF2-40B4-BE49-F238E27FC236}">
                <a16:creationId xmlns:a16="http://schemas.microsoft.com/office/drawing/2014/main" id="{B69FF95D-7A59-F83F-DB0C-6E6ACFC3BA7F}"/>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1" name="Ellipse 7190">
            <a:extLst>
              <a:ext uri="{FF2B5EF4-FFF2-40B4-BE49-F238E27FC236}">
                <a16:creationId xmlns:a16="http://schemas.microsoft.com/office/drawing/2014/main" id="{BDDAAF5B-8A42-95BC-A717-D8B68E530FF1}"/>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2" name="Ellipse 7191">
            <a:extLst>
              <a:ext uri="{FF2B5EF4-FFF2-40B4-BE49-F238E27FC236}">
                <a16:creationId xmlns:a16="http://schemas.microsoft.com/office/drawing/2014/main" id="{251295C7-20E9-3D0A-4C32-25761C633DBE}"/>
              </a:ext>
            </a:extLst>
          </p:cNvPr>
          <p:cNvSpPr/>
          <p:nvPr/>
        </p:nvSpPr>
        <p:spPr>
          <a:xfrm>
            <a:off x="10618229" y="430822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3" name="Ellipse 7192">
            <a:extLst>
              <a:ext uri="{FF2B5EF4-FFF2-40B4-BE49-F238E27FC236}">
                <a16:creationId xmlns:a16="http://schemas.microsoft.com/office/drawing/2014/main" id="{7D8D03ED-0285-4C45-D0AD-DEC18A4929B4}"/>
              </a:ext>
            </a:extLst>
          </p:cNvPr>
          <p:cNvSpPr/>
          <p:nvPr/>
        </p:nvSpPr>
        <p:spPr>
          <a:xfrm>
            <a:off x="10656197" y="410063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4" name="Ellipse 7193">
            <a:extLst>
              <a:ext uri="{FF2B5EF4-FFF2-40B4-BE49-F238E27FC236}">
                <a16:creationId xmlns:a16="http://schemas.microsoft.com/office/drawing/2014/main" id="{A522A98E-E67C-AA4A-FAB9-9BFE77104DA2}"/>
              </a:ext>
            </a:extLst>
          </p:cNvPr>
          <p:cNvSpPr/>
          <p:nvPr/>
        </p:nvSpPr>
        <p:spPr>
          <a:xfrm>
            <a:off x="10656197" y="39683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96" name="Ellipse 7195">
            <a:extLst>
              <a:ext uri="{FF2B5EF4-FFF2-40B4-BE49-F238E27FC236}">
                <a16:creationId xmlns:a16="http://schemas.microsoft.com/office/drawing/2014/main" id="{9C94EF25-49E5-3AE4-9BC8-C6E1857B5CCB}"/>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DC5654B0-C19C-01BA-EF4B-2CA480A7DBF8}"/>
              </a:ext>
            </a:extLst>
          </p:cNvPr>
          <p:cNvSpPr/>
          <p:nvPr/>
        </p:nvSpPr>
        <p:spPr>
          <a:xfrm>
            <a:off x="1742701" y="212304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EB7D547B-96EF-4E66-89C2-61943D5C3EAA}"/>
              </a:ext>
            </a:extLst>
          </p:cNvPr>
          <p:cNvSpPr/>
          <p:nvPr/>
        </p:nvSpPr>
        <p:spPr>
          <a:xfrm>
            <a:off x="8872485" y="3968365"/>
            <a:ext cx="216024" cy="193423"/>
          </a:xfrm>
          <a:prstGeom prst="ellipse">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 name="Ellipse 9">
            <a:extLst>
              <a:ext uri="{FF2B5EF4-FFF2-40B4-BE49-F238E27FC236}">
                <a16:creationId xmlns:a16="http://schemas.microsoft.com/office/drawing/2014/main" id="{C9EC069B-5C70-5EC3-4A02-188713F7E9D5}"/>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52EAADE-5F70-B477-47B2-EF288E8E4F54}"/>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3FC97F9-0E50-FD1F-2B7C-918D084877D3}"/>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E437EB0E-1F67-C15B-4D6A-DC4CDEF0447A}"/>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5978984-6C99-65FE-B3C3-ECCE3CC456D6}"/>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FAF74CA-F5ED-B0BA-02C6-B33946E82720}"/>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C945F1-A330-B5F8-3107-FC6A2344190B}"/>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95086AF-4D85-638B-A7A8-634F87269425}"/>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092CF28B-C42F-873A-2270-42351AD0CB28}"/>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19709294-DE9E-1334-3538-0A1B6971D1AF}"/>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9" name="Connecteur droit 18">
            <a:extLst>
              <a:ext uri="{FF2B5EF4-FFF2-40B4-BE49-F238E27FC236}">
                <a16:creationId xmlns:a16="http://schemas.microsoft.com/office/drawing/2014/main" id="{D195B54E-F558-A4F6-A79D-617AD20231B5}"/>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84DEE5C4-1E80-19A9-ABFC-056947A998B4}"/>
              </a:ext>
            </a:extLst>
          </p:cNvPr>
          <p:cNvCxnSpPr>
            <a:cxnSpLocks/>
            <a:endCxn id="17"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75EE3856-88A1-0D22-3599-7A4492DBA29A}"/>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2" name="Ellipse 21">
            <a:extLst>
              <a:ext uri="{FF2B5EF4-FFF2-40B4-BE49-F238E27FC236}">
                <a16:creationId xmlns:a16="http://schemas.microsoft.com/office/drawing/2014/main" id="{1BEE33FC-4E77-06D2-5442-B0ECFF8836E7}"/>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3" name="Ellipse 22">
            <a:extLst>
              <a:ext uri="{FF2B5EF4-FFF2-40B4-BE49-F238E27FC236}">
                <a16:creationId xmlns:a16="http://schemas.microsoft.com/office/drawing/2014/main" id="{93F0DD50-21E4-5510-A1EE-BE8F420F9E2B}"/>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24" name="Connecteur droit avec flèche 23">
            <a:extLst>
              <a:ext uri="{FF2B5EF4-FFF2-40B4-BE49-F238E27FC236}">
                <a16:creationId xmlns:a16="http://schemas.microsoft.com/office/drawing/2014/main" id="{6E366FFA-F78C-2B14-BB5A-1E15FF245286}"/>
              </a:ext>
            </a:extLst>
          </p:cNvPr>
          <p:cNvCxnSpPr>
            <a:cxnSpLocks/>
            <a:stCxn id="17" idx="3"/>
            <a:endCxn id="21"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3267D71-9043-3C83-3793-B712A7F492A1}"/>
              </a:ext>
            </a:extLst>
          </p:cNvPr>
          <p:cNvCxnSpPr>
            <a:cxnSpLocks/>
            <a:endCxn id="22"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1A90C5D3-2385-04F2-75A9-0272307075A1}"/>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8" name="Ellipse 27">
            <a:extLst>
              <a:ext uri="{FF2B5EF4-FFF2-40B4-BE49-F238E27FC236}">
                <a16:creationId xmlns:a16="http://schemas.microsoft.com/office/drawing/2014/main" id="{8D6271AA-BEC1-D1CF-DD3C-1AFF45EC0B45}"/>
              </a:ext>
            </a:extLst>
          </p:cNvPr>
          <p:cNvSpPr/>
          <p:nvPr/>
        </p:nvSpPr>
        <p:spPr>
          <a:xfrm rot="2488301">
            <a:off x="7182917" y="1127847"/>
            <a:ext cx="1000891" cy="13829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4DCCD49E-D9C1-F909-95AB-899EAD0226A4}"/>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545D563C-0DB6-A6A9-292E-6FF931953ED6}"/>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2" name="Ellipse 31">
            <a:extLst>
              <a:ext uri="{FF2B5EF4-FFF2-40B4-BE49-F238E27FC236}">
                <a16:creationId xmlns:a16="http://schemas.microsoft.com/office/drawing/2014/main" id="{3335C433-785C-7F2A-12D6-738C69E8769E}"/>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4" name="Ellipse 33">
            <a:extLst>
              <a:ext uri="{FF2B5EF4-FFF2-40B4-BE49-F238E27FC236}">
                <a16:creationId xmlns:a16="http://schemas.microsoft.com/office/drawing/2014/main" id="{BDAC88C8-3278-138A-F3BC-08E37B299664}"/>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BBA3901-339F-70F1-0661-05E6EFE80322}"/>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40744C5-3341-433F-61F0-9F50FA435F58}"/>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88304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9B9B-89B7-6987-DE2C-2E3B54F02C0A}"/>
            </a:ext>
          </a:extLst>
        </p:cNvPr>
        <p:cNvGrpSpPr/>
        <p:nvPr/>
      </p:nvGrpSpPr>
      <p:grpSpPr>
        <a:xfrm>
          <a:off x="0" y="0"/>
          <a:ext cx="0" cy="0"/>
          <a:chOff x="0" y="0"/>
          <a:chExt cx="0" cy="0"/>
        </a:xfrm>
      </p:grpSpPr>
      <p:pic>
        <p:nvPicPr>
          <p:cNvPr id="3" name="Picture 2" descr="C:\Users\Christophe\Pictures\My Scans\2016-04 (avr.)\scan0019.jpg">
            <a:extLst>
              <a:ext uri="{FF2B5EF4-FFF2-40B4-BE49-F238E27FC236}">
                <a16:creationId xmlns:a16="http://schemas.microsoft.com/office/drawing/2014/main" id="{271D6838-1A9A-E7D8-3060-FA207A51BC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2DDCDB1F-C365-D8D1-2C46-08E3764D43A2}"/>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3BB69A73-B10D-C72B-1AAC-8090BE11BE60}"/>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5D4F180-7BAC-BA24-58DA-52194F5B9459}"/>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6BC8363-3911-03EC-35E7-83A93BDD1E8E}"/>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9D23D53-09D1-2169-CCF7-EB385C7B680C}"/>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3D6DE653-EC8D-A950-F922-C4E0B19F2569}"/>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A917A2DC-A689-359E-0A20-69F983957AA8}"/>
              </a:ext>
            </a:extLst>
          </p:cNvPr>
          <p:cNvSpPr/>
          <p:nvPr/>
        </p:nvSpPr>
        <p:spPr>
          <a:xfrm>
            <a:off x="6930264" y="266881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8AD78FAB-6E9E-F32A-6160-FED26D51673D}"/>
              </a:ext>
            </a:extLst>
          </p:cNvPr>
          <p:cNvSpPr/>
          <p:nvPr/>
        </p:nvSpPr>
        <p:spPr>
          <a:xfrm>
            <a:off x="6961490" y="2408946"/>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D3A3E903-1E94-68BB-6195-B73256405BD6}"/>
              </a:ext>
            </a:extLst>
          </p:cNvPr>
          <p:cNvSpPr/>
          <p:nvPr/>
        </p:nvSpPr>
        <p:spPr>
          <a:xfrm>
            <a:off x="7956821" y="323381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Ellipse 25">
            <a:extLst>
              <a:ext uri="{FF2B5EF4-FFF2-40B4-BE49-F238E27FC236}">
                <a16:creationId xmlns:a16="http://schemas.microsoft.com/office/drawing/2014/main" id="{A5EFDD8A-3F74-87FD-E458-DE724151CCA2}"/>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74035EC-CCAC-5D3A-4C16-5134D4CB8D29}"/>
              </a:ext>
            </a:extLst>
          </p:cNvPr>
          <p:cNvSpPr/>
          <p:nvPr/>
        </p:nvSpPr>
        <p:spPr>
          <a:xfrm>
            <a:off x="91279" y="73635"/>
            <a:ext cx="6158646" cy="375487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1650 : Les Français…</a:t>
            </a:r>
          </a:p>
          <a:p>
            <a:endParaRPr lang="fr-FR" sz="1700" dirty="0"/>
          </a:p>
          <a:p>
            <a:r>
              <a:rPr lang="fr-FR" sz="1700" dirty="0"/>
              <a:t>*1658 : A l’embouchure du Sénégal…</a:t>
            </a:r>
          </a:p>
          <a:p>
            <a:r>
              <a:rPr lang="fr-FR" sz="1700" dirty="0"/>
              <a:t>Ils fondent Saint-Louis ; Puis, plus au sud…</a:t>
            </a:r>
          </a:p>
          <a:p>
            <a:r>
              <a:rPr lang="fr-FR" sz="1700" dirty="0"/>
              <a:t>*1677 : Ils prennent Gorée aux Hollandais ; Et enfin…</a:t>
            </a:r>
          </a:p>
          <a:p>
            <a:endParaRPr lang="fr-FR" sz="1700" dirty="0"/>
          </a:p>
          <a:p>
            <a:r>
              <a:rPr lang="fr-FR" sz="1700" dirty="0"/>
              <a:t>*1671 : Au Dahomey, ils s’établissent à Ouidah</a:t>
            </a:r>
          </a:p>
          <a:p>
            <a:endParaRPr lang="fr-FR" sz="1700" dirty="0"/>
          </a:p>
          <a:p>
            <a:r>
              <a:rPr lang="fr-FR" sz="1700" dirty="0"/>
              <a:t>c) </a:t>
            </a:r>
            <a:r>
              <a:rPr lang="fr-FR" sz="1700" u="sng" dirty="0"/>
              <a:t>Dans le même temps</a:t>
            </a:r>
            <a:r>
              <a:rPr lang="fr-FR" sz="1700" dirty="0"/>
              <a:t>, les Anglais…</a:t>
            </a:r>
          </a:p>
          <a:p>
            <a:endParaRPr lang="fr-FR" sz="1700" dirty="0"/>
          </a:p>
          <a:p>
            <a:r>
              <a:rPr lang="fr-FR" sz="1700" dirty="0"/>
              <a:t>*1661 : Au sud de Gorée, sur une île du fleuve Gambie…</a:t>
            </a:r>
          </a:p>
          <a:p>
            <a:r>
              <a:rPr lang="fr-FR" sz="1700" dirty="0"/>
              <a:t>Ils fondent Saint-James ; Puis…</a:t>
            </a:r>
          </a:p>
          <a:p>
            <a:endParaRPr lang="fr-FR" sz="1700" dirty="0"/>
          </a:p>
          <a:p>
            <a:r>
              <a:rPr lang="fr-FR" sz="1700" dirty="0"/>
              <a:t>*1664 : Cape </a:t>
            </a:r>
            <a:r>
              <a:rPr lang="fr-FR" sz="1700" dirty="0" err="1"/>
              <a:t>Coast</a:t>
            </a:r>
            <a:r>
              <a:rPr lang="fr-FR" sz="1700" dirty="0"/>
              <a:t>, entre El Mina hollandaise et Ouidah française</a:t>
            </a:r>
          </a:p>
        </p:txBody>
      </p:sp>
      <p:sp>
        <p:nvSpPr>
          <p:cNvPr id="28" name="Ellipse 27">
            <a:extLst>
              <a:ext uri="{FF2B5EF4-FFF2-40B4-BE49-F238E27FC236}">
                <a16:creationId xmlns:a16="http://schemas.microsoft.com/office/drawing/2014/main" id="{4385012C-364A-C030-36EA-7C1E52B427F1}"/>
              </a:ext>
            </a:extLst>
          </p:cNvPr>
          <p:cNvSpPr/>
          <p:nvPr/>
        </p:nvSpPr>
        <p:spPr>
          <a:xfrm>
            <a:off x="2254847" y="183323"/>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4" name="Ellipse 33">
            <a:extLst>
              <a:ext uri="{FF2B5EF4-FFF2-40B4-BE49-F238E27FC236}">
                <a16:creationId xmlns:a16="http://schemas.microsoft.com/office/drawing/2014/main" id="{95DD3AD7-80C1-C877-F7DD-1A68F3BD67A8}"/>
              </a:ext>
            </a:extLst>
          </p:cNvPr>
          <p:cNvSpPr/>
          <p:nvPr/>
        </p:nvSpPr>
        <p:spPr>
          <a:xfrm>
            <a:off x="3512073" y="225012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 name="Ellipse 5">
            <a:extLst>
              <a:ext uri="{FF2B5EF4-FFF2-40B4-BE49-F238E27FC236}">
                <a16:creationId xmlns:a16="http://schemas.microsoft.com/office/drawing/2014/main" id="{DAD27560-7BDE-C375-2D4B-F0958B48A784}"/>
              </a:ext>
            </a:extLst>
          </p:cNvPr>
          <p:cNvSpPr/>
          <p:nvPr/>
        </p:nvSpPr>
        <p:spPr>
          <a:xfrm>
            <a:off x="8119221" y="32037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B0E7883-DB39-C63C-3F37-E5D785D05495}"/>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84837C5-A942-B6EE-59A1-E476AA671283}"/>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7F2C369-504A-57E8-BC0A-A227B32817BE}"/>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546D224F-280D-709D-C08A-62EFB49F36D8}"/>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63DA566C-A743-B3BD-D004-B667EB37BFAD}"/>
              </a:ext>
            </a:extLst>
          </p:cNvPr>
          <p:cNvSpPr/>
          <p:nvPr/>
        </p:nvSpPr>
        <p:spPr>
          <a:xfrm>
            <a:off x="10618229" y="430822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49176A8E-1D3C-25A2-37A4-5139C1006599}"/>
              </a:ext>
            </a:extLst>
          </p:cNvPr>
          <p:cNvSpPr/>
          <p:nvPr/>
        </p:nvSpPr>
        <p:spPr>
          <a:xfrm>
            <a:off x="10656197" y="410063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B48AFEDA-D795-89EB-23D7-E6874A54FF6E}"/>
              </a:ext>
            </a:extLst>
          </p:cNvPr>
          <p:cNvSpPr/>
          <p:nvPr/>
        </p:nvSpPr>
        <p:spPr>
          <a:xfrm>
            <a:off x="10656197" y="396836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668FC9E-2596-A98E-2E38-803C16E44F7D}"/>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F21788F-6440-E91A-91B3-FF9A3C780926}"/>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FFB9A894-392C-D942-CF0B-40738649B1F3}"/>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0E8F846-7DE2-3DF5-5589-138C274BA2BB}"/>
              </a:ext>
            </a:extLst>
          </p:cNvPr>
          <p:cNvSpPr/>
          <p:nvPr/>
        </p:nvSpPr>
        <p:spPr>
          <a:xfrm>
            <a:off x="6917042" y="2546498"/>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EB3E883E-B083-9F42-E81D-1059A1E6B12A}"/>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1201CEE-FFE2-3166-E81A-B144E915FE32}"/>
              </a:ext>
            </a:extLst>
          </p:cNvPr>
          <p:cNvSpPr/>
          <p:nvPr/>
        </p:nvSpPr>
        <p:spPr>
          <a:xfrm rot="2488301">
            <a:off x="7182917" y="1127847"/>
            <a:ext cx="1000891" cy="13829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8762DC4-22FF-AEF1-A30F-DD321468A16D}"/>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AB30211A-E52A-7643-6AF7-1DBCE9BACF66}"/>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2286439E-216C-574D-FCD9-D10A480F7510}"/>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FBBAED5B-D680-D732-EAF8-A8CCB3AA914F}"/>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avec flèche 52">
            <a:extLst>
              <a:ext uri="{FF2B5EF4-FFF2-40B4-BE49-F238E27FC236}">
                <a16:creationId xmlns:a16="http://schemas.microsoft.com/office/drawing/2014/main" id="{BD48AF85-04AE-A165-F336-7025E8831DDC}"/>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B7E1DF1E-16CE-DEDC-E418-8C4E6A24F0B2}"/>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55" name="Connecteur droit 54">
            <a:extLst>
              <a:ext uri="{FF2B5EF4-FFF2-40B4-BE49-F238E27FC236}">
                <a16:creationId xmlns:a16="http://schemas.microsoft.com/office/drawing/2014/main" id="{47189597-C5CB-69C9-2931-858F681273D9}"/>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A02C6B2E-7EE6-4C14-1ABC-B58C20054E1C}"/>
              </a:ext>
            </a:extLst>
          </p:cNvPr>
          <p:cNvCxnSpPr>
            <a:cxnSpLocks/>
            <a:endCxn id="54"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7" name="Ellipse 56">
            <a:extLst>
              <a:ext uri="{FF2B5EF4-FFF2-40B4-BE49-F238E27FC236}">
                <a16:creationId xmlns:a16="http://schemas.microsoft.com/office/drawing/2014/main" id="{08FA297B-F1A2-89CA-A90F-7CBF10E9450A}"/>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8" name="Ellipse 57">
            <a:extLst>
              <a:ext uri="{FF2B5EF4-FFF2-40B4-BE49-F238E27FC236}">
                <a16:creationId xmlns:a16="http://schemas.microsoft.com/office/drawing/2014/main" id="{218E1150-D8A0-637A-D0FD-0A40BF6CC6E2}"/>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9" name="Ellipse 58">
            <a:extLst>
              <a:ext uri="{FF2B5EF4-FFF2-40B4-BE49-F238E27FC236}">
                <a16:creationId xmlns:a16="http://schemas.microsoft.com/office/drawing/2014/main" id="{7C099E0A-BBA9-9C4A-D862-9E836AEBEE9E}"/>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60" name="Connecteur droit avec flèche 59">
            <a:extLst>
              <a:ext uri="{FF2B5EF4-FFF2-40B4-BE49-F238E27FC236}">
                <a16:creationId xmlns:a16="http://schemas.microsoft.com/office/drawing/2014/main" id="{B93D7BB1-10D7-C9BA-EBAF-4770F1FF175D}"/>
              </a:ext>
            </a:extLst>
          </p:cNvPr>
          <p:cNvCxnSpPr>
            <a:cxnSpLocks/>
            <a:stCxn id="54" idx="3"/>
            <a:endCxn id="57"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36CB4D36-5B80-0EE3-0C2E-3ADFDA9F3CA1}"/>
              </a:ext>
            </a:extLst>
          </p:cNvPr>
          <p:cNvCxnSpPr>
            <a:cxnSpLocks/>
            <a:endCxn id="58"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801123B9-3FBF-58E2-3FA1-9BBAC3559B3D}"/>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3" name="Ellipse 62">
            <a:extLst>
              <a:ext uri="{FF2B5EF4-FFF2-40B4-BE49-F238E27FC236}">
                <a16:creationId xmlns:a16="http://schemas.microsoft.com/office/drawing/2014/main" id="{8A226FC1-904E-8CF6-8305-3E9094FC0307}"/>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4" name="Ellipse 63">
            <a:extLst>
              <a:ext uri="{FF2B5EF4-FFF2-40B4-BE49-F238E27FC236}">
                <a16:creationId xmlns:a16="http://schemas.microsoft.com/office/drawing/2014/main" id="{FC6AED82-2F6F-1769-E9A4-1075AAFDA3F4}"/>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5" name="Ellipse 64">
            <a:extLst>
              <a:ext uri="{FF2B5EF4-FFF2-40B4-BE49-F238E27FC236}">
                <a16:creationId xmlns:a16="http://schemas.microsoft.com/office/drawing/2014/main" id="{FCFF9626-56B7-7FFC-7F27-27AED6E8573D}"/>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64400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DC58-E830-8D7D-22CD-A4C7F206C13A}"/>
            </a:ext>
          </a:extLst>
        </p:cNvPr>
        <p:cNvGrpSpPr/>
        <p:nvPr/>
      </p:nvGrpSpPr>
      <p:grpSpPr>
        <a:xfrm>
          <a:off x="0" y="0"/>
          <a:ext cx="0" cy="0"/>
          <a:chOff x="0" y="0"/>
          <a:chExt cx="0" cy="0"/>
        </a:xfrm>
      </p:grpSpPr>
      <p:pic>
        <p:nvPicPr>
          <p:cNvPr id="3" name="Picture 2" descr="C:\Users\Christophe\Pictures\My Scans\2016-04 (avr.)\scan0019.jpg">
            <a:extLst>
              <a:ext uri="{FF2B5EF4-FFF2-40B4-BE49-F238E27FC236}">
                <a16:creationId xmlns:a16="http://schemas.microsoft.com/office/drawing/2014/main" id="{D1EFF910-2A7B-3C8C-C2CD-4412A61638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2A6D2D47-9E70-9831-7A78-1AC1696E0127}"/>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78D34F9A-D1C3-D47A-4DC6-EBEB0C7AED11}"/>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2D81764-2DE6-6C59-F0B1-CB41F284BB5D}"/>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3A98A31-C252-DA83-98DF-5243D6A550B3}"/>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05B4A4B-8469-68B9-4B93-F301EB2E63F0}"/>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A7DBFB1-CDC8-AEAD-7CD8-B8B447B5FB0F}"/>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306468B-980F-F819-C44C-FE9C9E11CDFD}"/>
              </a:ext>
            </a:extLst>
          </p:cNvPr>
          <p:cNvSpPr/>
          <p:nvPr/>
        </p:nvSpPr>
        <p:spPr>
          <a:xfrm>
            <a:off x="10618229" y="4308228"/>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DDF71B-B3BE-7760-9E68-97FD71E92B45}"/>
              </a:ext>
            </a:extLst>
          </p:cNvPr>
          <p:cNvSpPr/>
          <p:nvPr/>
        </p:nvSpPr>
        <p:spPr>
          <a:xfrm>
            <a:off x="10656197" y="4100631"/>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E422EE5-F049-225F-01A1-A6EE81F56703}"/>
              </a:ext>
            </a:extLst>
          </p:cNvPr>
          <p:cNvSpPr/>
          <p:nvPr/>
        </p:nvSpPr>
        <p:spPr>
          <a:xfrm>
            <a:off x="10656197" y="3968365"/>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2EB429D-C084-FCDC-DDED-5C44AE6AA737}"/>
              </a:ext>
            </a:extLst>
          </p:cNvPr>
          <p:cNvSpPr/>
          <p:nvPr/>
        </p:nvSpPr>
        <p:spPr>
          <a:xfrm>
            <a:off x="8872485" y="4039476"/>
            <a:ext cx="144016" cy="122312"/>
          </a:xfrm>
          <a:prstGeom prst="ellipse">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EFBFFD6-787D-B07B-5650-35E8C186EDCE}"/>
              </a:ext>
            </a:extLst>
          </p:cNvPr>
          <p:cNvSpPr/>
          <p:nvPr/>
        </p:nvSpPr>
        <p:spPr>
          <a:xfrm>
            <a:off x="7956821" y="323381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Ellipse 25">
            <a:extLst>
              <a:ext uri="{FF2B5EF4-FFF2-40B4-BE49-F238E27FC236}">
                <a16:creationId xmlns:a16="http://schemas.microsoft.com/office/drawing/2014/main" id="{8BFA5483-59AE-0290-04CB-9621F5953E37}"/>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410BEB0-697A-6628-B449-EC0E04E7565C}"/>
              </a:ext>
            </a:extLst>
          </p:cNvPr>
          <p:cNvSpPr/>
          <p:nvPr/>
        </p:nvSpPr>
        <p:spPr>
          <a:xfrm>
            <a:off x="8028829" y="3172658"/>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D578254F-A68E-B773-9F85-1BA58D3EA21C}"/>
              </a:ext>
            </a:extLst>
          </p:cNvPr>
          <p:cNvSpPr/>
          <p:nvPr/>
        </p:nvSpPr>
        <p:spPr>
          <a:xfrm>
            <a:off x="8944493" y="45157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FCED05BD-5FEE-A50A-6C53-DFDA86AE88C5}"/>
              </a:ext>
            </a:extLst>
          </p:cNvPr>
          <p:cNvSpPr/>
          <p:nvPr/>
        </p:nvSpPr>
        <p:spPr>
          <a:xfrm>
            <a:off x="10313722" y="53285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CB227ED4-6244-19FB-E1BE-1B65C83AAA7C}"/>
              </a:ext>
            </a:extLst>
          </p:cNvPr>
          <p:cNvSpPr/>
          <p:nvPr/>
        </p:nvSpPr>
        <p:spPr>
          <a:xfrm>
            <a:off x="10147859" y="545086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C5DC28C8-2CBB-A6CF-7937-FBCCA8F72969}"/>
              </a:ext>
            </a:extLst>
          </p:cNvPr>
          <p:cNvCxnSpPr>
            <a:cxnSpLocks/>
          </p:cNvCxnSpPr>
          <p:nvPr/>
        </p:nvCxnSpPr>
        <p:spPr>
          <a:xfrm flipV="1">
            <a:off x="10435891" y="4317347"/>
            <a:ext cx="882349" cy="270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1340842-8EDF-B1EE-7A8F-CFADFB72194A}"/>
              </a:ext>
            </a:extLst>
          </p:cNvPr>
          <p:cNvSpPr/>
          <p:nvPr/>
        </p:nvSpPr>
        <p:spPr>
          <a:xfrm>
            <a:off x="91279" y="73635"/>
            <a:ext cx="6158646"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d) Les Danois…</a:t>
            </a:r>
          </a:p>
          <a:p>
            <a:endParaRPr lang="fr-FR" sz="1700" dirty="0"/>
          </a:p>
          <a:p>
            <a:r>
              <a:rPr lang="fr-FR" sz="1700" dirty="0"/>
              <a:t>*1660 : Ils s’établissent à Accra ; NB : Capitale actuelle du Ghana</a:t>
            </a:r>
          </a:p>
          <a:p>
            <a:r>
              <a:rPr lang="fr-FR" sz="1700" dirty="0"/>
              <a:t>Entre le Cape </a:t>
            </a:r>
            <a:r>
              <a:rPr lang="fr-FR" sz="1700" dirty="0" err="1"/>
              <a:t>Coast</a:t>
            </a:r>
            <a:r>
              <a:rPr lang="fr-FR" sz="1700" dirty="0"/>
              <a:t> britannique et le Ouidah français</a:t>
            </a:r>
          </a:p>
          <a:p>
            <a:endParaRPr lang="fr-FR" sz="1700" dirty="0"/>
          </a:p>
          <a:p>
            <a:r>
              <a:rPr lang="fr-FR" sz="1700" dirty="0"/>
              <a:t>e) Au XVIIe siècle, les Portugais, à nouveau…</a:t>
            </a:r>
          </a:p>
          <a:p>
            <a:endParaRPr lang="fr-FR" sz="1700" dirty="0"/>
          </a:p>
          <a:p>
            <a:r>
              <a:rPr lang="fr-FR" sz="1700" dirty="0"/>
              <a:t>*1617-87 : Sur la côte occidentale : Benguela en Angola ; Et Bissau</a:t>
            </a:r>
          </a:p>
          <a:p>
            <a:r>
              <a:rPr lang="fr-FR" sz="1700" dirty="0"/>
              <a:t>*1763-82 : Sur la côte orientale…</a:t>
            </a:r>
          </a:p>
          <a:p>
            <a:r>
              <a:rPr lang="fr-FR" sz="1700" dirty="0"/>
              <a:t>Inhambane ; Et </a:t>
            </a:r>
            <a:r>
              <a:rPr lang="fr-FR" sz="1700" dirty="0" err="1"/>
              <a:t>Espirito</a:t>
            </a:r>
            <a:r>
              <a:rPr lang="fr-FR" sz="1700" dirty="0"/>
              <a:t> Santo, future Maputo ; Mais…</a:t>
            </a:r>
          </a:p>
          <a:p>
            <a:endParaRPr lang="fr-FR" sz="1700" dirty="0"/>
          </a:p>
          <a:p>
            <a:r>
              <a:rPr lang="fr-FR" sz="1700" dirty="0"/>
              <a:t>*1698-1710 : Les Omanais…</a:t>
            </a:r>
          </a:p>
          <a:p>
            <a:endParaRPr lang="fr-FR" sz="1700" dirty="0"/>
          </a:p>
          <a:p>
            <a:r>
              <a:rPr lang="fr-FR" sz="1700" dirty="0"/>
              <a:t>*Avec l’aide des Hollandais, les Omanais prennent</a:t>
            </a:r>
          </a:p>
          <a:p>
            <a:r>
              <a:rPr lang="fr-FR" sz="1700" dirty="0"/>
              <a:t>Les ports de Mombasa, Zanzibar et </a:t>
            </a:r>
            <a:r>
              <a:rPr lang="fr-FR" sz="1700" dirty="0" err="1"/>
              <a:t>Kilwa</a:t>
            </a:r>
            <a:r>
              <a:rPr lang="fr-FR" sz="1700" dirty="0"/>
              <a:t> aux Portugais</a:t>
            </a:r>
          </a:p>
          <a:p>
            <a:r>
              <a:rPr lang="fr-FR" sz="1700" dirty="0"/>
              <a:t>NB : Limite fixée au Cap Delgado</a:t>
            </a:r>
          </a:p>
          <a:p>
            <a:r>
              <a:rPr lang="fr-FR" sz="1700" dirty="0"/>
              <a:t>Frontière actuelle entre le Mozambique et la Tanzanie ; </a:t>
            </a:r>
            <a:r>
              <a:rPr lang="fr-FR" sz="1700" u="sng" dirty="0"/>
              <a:t>A revoir</a:t>
            </a:r>
            <a:r>
              <a:rPr lang="fr-FR" sz="1700" dirty="0"/>
              <a:t>…</a:t>
            </a:r>
          </a:p>
          <a:p>
            <a:endParaRPr lang="fr-FR" sz="1700" dirty="0"/>
          </a:p>
          <a:p>
            <a:r>
              <a:rPr lang="fr-FR" sz="1700" dirty="0"/>
              <a:t>NB : 1792 : Les Britanniques fondent Freetown ; Et enfin…</a:t>
            </a:r>
          </a:p>
          <a:p>
            <a:r>
              <a:rPr lang="fr-FR" sz="1700" dirty="0"/>
              <a:t>*1795 : Les Britanniques prennent Le Cap aux Hollandais ; </a:t>
            </a:r>
            <a:r>
              <a:rPr lang="fr-FR" sz="1700" u="sng" dirty="0"/>
              <a:t>A revoir</a:t>
            </a:r>
            <a:r>
              <a:rPr lang="fr-FR" sz="1700" dirty="0"/>
              <a:t>…</a:t>
            </a:r>
          </a:p>
          <a:p>
            <a:endParaRPr lang="fr-FR" sz="1700" dirty="0"/>
          </a:p>
          <a:p>
            <a:r>
              <a:rPr lang="fr-FR" sz="1700" dirty="0"/>
              <a:t>*Au XVIIe siècles, Sur les côtes africaines</a:t>
            </a:r>
          </a:p>
          <a:p>
            <a:r>
              <a:rPr lang="fr-FR" sz="1700" dirty="0"/>
              <a:t>Un chapelet de comptoirs européens</a:t>
            </a:r>
          </a:p>
          <a:p>
            <a:r>
              <a:rPr lang="fr-FR" sz="1700" dirty="0"/>
              <a:t>*Mais quelques précisions importantes les concernant…</a:t>
            </a:r>
          </a:p>
        </p:txBody>
      </p:sp>
      <p:sp>
        <p:nvSpPr>
          <p:cNvPr id="36" name="Ellipse 35">
            <a:extLst>
              <a:ext uri="{FF2B5EF4-FFF2-40B4-BE49-F238E27FC236}">
                <a16:creationId xmlns:a16="http://schemas.microsoft.com/office/drawing/2014/main" id="{1E692FBB-E5CA-0E11-F119-41721C8499B0}"/>
              </a:ext>
            </a:extLst>
          </p:cNvPr>
          <p:cNvSpPr/>
          <p:nvPr/>
        </p:nvSpPr>
        <p:spPr>
          <a:xfrm>
            <a:off x="1544354" y="1833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DF6A1A9B-EEF3-45E9-8484-BE63897A5A94}"/>
              </a:ext>
            </a:extLst>
          </p:cNvPr>
          <p:cNvSpPr/>
          <p:nvPr/>
        </p:nvSpPr>
        <p:spPr>
          <a:xfrm>
            <a:off x="2744122" y="3050346"/>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a:extLst>
              <a:ext uri="{FF2B5EF4-FFF2-40B4-BE49-F238E27FC236}">
                <a16:creationId xmlns:a16="http://schemas.microsoft.com/office/drawing/2014/main" id="{886C4CCC-2B09-ECD1-61E5-1F5F0E3308AD}"/>
              </a:ext>
            </a:extLst>
          </p:cNvPr>
          <p:cNvCxnSpPr>
            <a:cxnSpLocks/>
          </p:cNvCxnSpPr>
          <p:nvPr/>
        </p:nvCxnSpPr>
        <p:spPr>
          <a:xfrm>
            <a:off x="3089459" y="4161787"/>
            <a:ext cx="4048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3F38E5F2-9714-2AD8-4B34-B2022528CB05}"/>
              </a:ext>
            </a:extLst>
          </p:cNvPr>
          <p:cNvSpPr/>
          <p:nvPr/>
        </p:nvSpPr>
        <p:spPr>
          <a:xfrm>
            <a:off x="8119221" y="32037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4BB5C0CC-B192-E320-2589-28D1F2284E7A}"/>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B8AD040-5FB8-334C-0AEF-D3DF77E5D656}"/>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F0215A07-BBE7-436D-BF05-3B368978446C}"/>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756C1138-A5B3-A47E-0211-8DC8DCC00394}"/>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21933996-E6EC-53DD-A2C4-D4A28DA963F1}"/>
              </a:ext>
            </a:extLst>
          </p:cNvPr>
          <p:cNvSpPr/>
          <p:nvPr/>
        </p:nvSpPr>
        <p:spPr>
          <a:xfrm>
            <a:off x="4136008" y="145655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0DEC5CE6-CEE7-9680-CD10-4E14DB4D34C7}"/>
              </a:ext>
            </a:extLst>
          </p:cNvPr>
          <p:cNvSpPr/>
          <p:nvPr/>
        </p:nvSpPr>
        <p:spPr>
          <a:xfrm>
            <a:off x="6930264" y="266881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E62A71D2-7DA8-23AD-016D-0013091A5F6E}"/>
              </a:ext>
            </a:extLst>
          </p:cNvPr>
          <p:cNvSpPr/>
          <p:nvPr/>
        </p:nvSpPr>
        <p:spPr>
          <a:xfrm>
            <a:off x="6961490" y="2408946"/>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01CDFF99-AC25-3FF2-0236-6A4880A701D2}"/>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CACB4959-E719-ACF6-64A5-4BA7CEAD8B23}"/>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A8AA4775-B256-4895-92AC-00D37F6335F8}"/>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826EFDCC-5597-1DE8-939E-4821DBB6EEAD}"/>
              </a:ext>
            </a:extLst>
          </p:cNvPr>
          <p:cNvSpPr/>
          <p:nvPr/>
        </p:nvSpPr>
        <p:spPr>
          <a:xfrm>
            <a:off x="6917042" y="2546498"/>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Ellipse 87">
            <a:extLst>
              <a:ext uri="{FF2B5EF4-FFF2-40B4-BE49-F238E27FC236}">
                <a16:creationId xmlns:a16="http://schemas.microsoft.com/office/drawing/2014/main" id="{9E8410B9-42C2-2A7E-3A0F-4310457E15B8}"/>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a:extLst>
              <a:ext uri="{FF2B5EF4-FFF2-40B4-BE49-F238E27FC236}">
                <a16:creationId xmlns:a16="http://schemas.microsoft.com/office/drawing/2014/main" id="{C6AC8973-AC26-B658-6AD9-20E4464C094F}"/>
              </a:ext>
            </a:extLst>
          </p:cNvPr>
          <p:cNvSpPr/>
          <p:nvPr/>
        </p:nvSpPr>
        <p:spPr>
          <a:xfrm rot="2488301">
            <a:off x="7182917" y="1127847"/>
            <a:ext cx="1000891" cy="13829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90972C42-CA17-ACCE-D927-68CECA01D223}"/>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102AB414-4E82-11BB-E0A3-628AD28D09BB}"/>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8DECFFBA-E6D5-8E88-276D-DA7AEF3BE937}"/>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19DFD93C-74BD-1521-AA20-7C2C4F1FFB4A}"/>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4" name="Connecteur droit avec flèche 93">
            <a:extLst>
              <a:ext uri="{FF2B5EF4-FFF2-40B4-BE49-F238E27FC236}">
                <a16:creationId xmlns:a16="http://schemas.microsoft.com/office/drawing/2014/main" id="{4DAEEF54-2A39-CB2D-D1EF-31454A0287AB}"/>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59A54BA6-FDC2-0007-49ED-0BA3EF4A2FC5}"/>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96" name="Connecteur droit 95">
            <a:extLst>
              <a:ext uri="{FF2B5EF4-FFF2-40B4-BE49-F238E27FC236}">
                <a16:creationId xmlns:a16="http://schemas.microsoft.com/office/drawing/2014/main" id="{DC039B76-8226-490A-970E-AF4097079C12}"/>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4F2006F3-9037-4C23-F84D-99982001F392}"/>
              </a:ext>
            </a:extLst>
          </p:cNvPr>
          <p:cNvCxnSpPr>
            <a:cxnSpLocks/>
            <a:endCxn id="95"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0488C07C-A77C-E38D-0DB6-47F5581CE9A0}"/>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9" name="Ellipse 98">
            <a:extLst>
              <a:ext uri="{FF2B5EF4-FFF2-40B4-BE49-F238E27FC236}">
                <a16:creationId xmlns:a16="http://schemas.microsoft.com/office/drawing/2014/main" id="{25420B31-22D1-3114-1152-6D88B485AC6E}"/>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0" name="Ellipse 99">
            <a:extLst>
              <a:ext uri="{FF2B5EF4-FFF2-40B4-BE49-F238E27FC236}">
                <a16:creationId xmlns:a16="http://schemas.microsoft.com/office/drawing/2014/main" id="{76093269-CC57-00A9-F359-3983AEA5EA46}"/>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01" name="Connecteur droit avec flèche 100">
            <a:extLst>
              <a:ext uri="{FF2B5EF4-FFF2-40B4-BE49-F238E27FC236}">
                <a16:creationId xmlns:a16="http://schemas.microsoft.com/office/drawing/2014/main" id="{4D80CFD0-3AFF-C5BD-BAB2-FFD42DCFB94C}"/>
              </a:ext>
            </a:extLst>
          </p:cNvPr>
          <p:cNvCxnSpPr>
            <a:cxnSpLocks/>
            <a:stCxn id="95" idx="3"/>
            <a:endCxn id="98"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90D8369F-47DC-1991-4C11-701DA68FE387}"/>
              </a:ext>
            </a:extLst>
          </p:cNvPr>
          <p:cNvCxnSpPr>
            <a:cxnSpLocks/>
            <a:endCxn id="99"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F0C55397-4819-320C-CAF8-086373A37CDA}"/>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04" name="Ellipse 103">
            <a:extLst>
              <a:ext uri="{FF2B5EF4-FFF2-40B4-BE49-F238E27FC236}">
                <a16:creationId xmlns:a16="http://schemas.microsoft.com/office/drawing/2014/main" id="{5514BB18-542B-5AF5-9D00-9724D56FF55B}"/>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05" name="Ellipse 104">
            <a:extLst>
              <a:ext uri="{FF2B5EF4-FFF2-40B4-BE49-F238E27FC236}">
                <a16:creationId xmlns:a16="http://schemas.microsoft.com/office/drawing/2014/main" id="{A8216606-2EF7-5FD1-087F-B0A28B652762}"/>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06" name="Ellipse 105">
            <a:extLst>
              <a:ext uri="{FF2B5EF4-FFF2-40B4-BE49-F238E27FC236}">
                <a16:creationId xmlns:a16="http://schemas.microsoft.com/office/drawing/2014/main" id="{0830D688-DF2C-F24C-F3D2-2A039C7FC933}"/>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07" name="Ellipse 106">
            <a:extLst>
              <a:ext uri="{FF2B5EF4-FFF2-40B4-BE49-F238E27FC236}">
                <a16:creationId xmlns:a16="http://schemas.microsoft.com/office/drawing/2014/main" id="{8051ECCF-F905-062E-F519-2075DF6B6405}"/>
              </a:ext>
            </a:extLst>
          </p:cNvPr>
          <p:cNvSpPr/>
          <p:nvPr/>
        </p:nvSpPr>
        <p:spPr>
          <a:xfrm>
            <a:off x="6997322" y="2797754"/>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DC59B0FA-59B2-41BE-0825-05FBA93DAB34}"/>
              </a:ext>
            </a:extLst>
          </p:cNvPr>
          <p:cNvSpPr/>
          <p:nvPr/>
        </p:nvSpPr>
        <p:spPr>
          <a:xfrm>
            <a:off x="11705381" y="1985490"/>
            <a:ext cx="275558" cy="253729"/>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Tree>
    <p:extLst>
      <p:ext uri="{BB962C8B-B14F-4D97-AF65-F5344CB8AC3E}">
        <p14:creationId xmlns:p14="http://schemas.microsoft.com/office/powerpoint/2010/main" val="138676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1F483-30C1-A728-A620-5F34FC6715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97FCD4-9150-F6DD-AA9C-36DF29112F19}"/>
              </a:ext>
            </a:extLst>
          </p:cNvPr>
          <p:cNvSpPr/>
          <p:nvPr/>
        </p:nvSpPr>
        <p:spPr>
          <a:xfrm>
            <a:off x="91279" y="73635"/>
            <a:ext cx="6158646" cy="403187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*1600-1700 : Exceptés les Portugais…</a:t>
            </a:r>
          </a:p>
          <a:p>
            <a:r>
              <a:rPr lang="fr-FR" sz="1600" dirty="0"/>
              <a:t>- Les </a:t>
            </a:r>
            <a:r>
              <a:rPr lang="fr-FR" sz="1600" i="1" dirty="0" err="1"/>
              <a:t>pombeiros</a:t>
            </a:r>
            <a:r>
              <a:rPr lang="fr-FR" sz="1600" dirty="0"/>
              <a:t>, métis portugais d’Angola, chasseurs d’esclaves ; Et…</a:t>
            </a:r>
          </a:p>
          <a:p>
            <a:r>
              <a:rPr lang="fr-FR" sz="1600" dirty="0"/>
              <a:t>- Les </a:t>
            </a:r>
            <a:r>
              <a:rPr lang="fr-FR" sz="1600" i="1" dirty="0" err="1"/>
              <a:t>prazeiros</a:t>
            </a:r>
            <a:r>
              <a:rPr lang="fr-FR" sz="1600" dirty="0"/>
              <a:t>, propriétaires de domaines au Mozambique…</a:t>
            </a:r>
          </a:p>
          <a:p>
            <a:endParaRPr lang="fr-FR" sz="1600" dirty="0"/>
          </a:p>
          <a:p>
            <a:r>
              <a:rPr lang="fr-FR" sz="1600" dirty="0"/>
              <a:t>Pas de pénétrations à l’intérieur des terres ; Pas d’installations</a:t>
            </a:r>
          </a:p>
          <a:p>
            <a:r>
              <a:rPr lang="fr-FR" sz="1600" u="sng" dirty="0"/>
              <a:t>Ni de points d’appui, durant cette période</a:t>
            </a:r>
          </a:p>
          <a:p>
            <a:r>
              <a:rPr lang="fr-FR" sz="1600" u="sng" dirty="0"/>
              <a:t>Pour une éventuelle colonisation</a:t>
            </a:r>
          </a:p>
          <a:p>
            <a:endParaRPr lang="fr-FR" sz="1600" dirty="0"/>
          </a:p>
          <a:p>
            <a:r>
              <a:rPr lang="fr-FR" sz="1600" dirty="0"/>
              <a:t>*Jusqu’au XIXe siècle, pour les Européens</a:t>
            </a:r>
          </a:p>
          <a:p>
            <a:r>
              <a:rPr lang="fr-FR" sz="1600" dirty="0"/>
              <a:t>Le seul objet est le commerce</a:t>
            </a:r>
          </a:p>
          <a:p>
            <a:endParaRPr lang="fr-FR" sz="1600" dirty="0"/>
          </a:p>
          <a:p>
            <a:r>
              <a:rPr lang="fr-FR" sz="1600" dirty="0"/>
              <a:t>*Leurs installations sur les côtes restent précaires</a:t>
            </a:r>
          </a:p>
          <a:p>
            <a:r>
              <a:rPr lang="fr-FR" sz="1600" u="sng" dirty="0"/>
              <a:t>Et sans aucune garantie de souveraineté</a:t>
            </a:r>
          </a:p>
          <a:p>
            <a:r>
              <a:rPr lang="fr-FR" sz="1600" dirty="0"/>
              <a:t>Une situation dont bénéficient les royaumes côtiers</a:t>
            </a:r>
          </a:p>
          <a:p>
            <a:endParaRPr lang="fr-FR" sz="1600" dirty="0"/>
          </a:p>
          <a:p>
            <a:r>
              <a:rPr lang="fr-FR" sz="1600" dirty="0"/>
              <a:t>*Ainsi…</a:t>
            </a:r>
          </a:p>
        </p:txBody>
      </p:sp>
      <p:pic>
        <p:nvPicPr>
          <p:cNvPr id="7" name="Picture 2" descr="C:\Users\Christophe\Pictures\My Scans\2016-04 (avr.)\scan0019.jpg">
            <a:extLst>
              <a:ext uri="{FF2B5EF4-FFF2-40B4-BE49-F238E27FC236}">
                <a16:creationId xmlns:a16="http://schemas.microsoft.com/office/drawing/2014/main" id="{D189BCBF-1033-B629-23AC-F1E746E785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9" name="Ellipse 18">
            <a:extLst>
              <a:ext uri="{FF2B5EF4-FFF2-40B4-BE49-F238E27FC236}">
                <a16:creationId xmlns:a16="http://schemas.microsoft.com/office/drawing/2014/main" id="{5DE9ADB3-C9BD-F914-1A66-A256509F62AE}"/>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C724307-CF7F-8A8C-B1E8-DCFD7612EAC9}"/>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67143866-F362-9A6E-F7C7-A1087CA93F35}"/>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837FD061-36FA-8F7E-EC48-4C247F781FCD}"/>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34ADA79B-E6C3-7C85-E79E-E6E9BBAB09AA}"/>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DEA5F5B9-A610-77E5-3C2A-13840377F059}"/>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A1A0BC72-EB23-1034-C5E5-1A70B07EB325}"/>
              </a:ext>
            </a:extLst>
          </p:cNvPr>
          <p:cNvSpPr/>
          <p:nvPr/>
        </p:nvSpPr>
        <p:spPr>
          <a:xfrm>
            <a:off x="10618229" y="4308228"/>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9AE68D5B-27CF-2FFE-78BC-9F5EF79D03CA}"/>
              </a:ext>
            </a:extLst>
          </p:cNvPr>
          <p:cNvSpPr/>
          <p:nvPr/>
        </p:nvSpPr>
        <p:spPr>
          <a:xfrm>
            <a:off x="10656197" y="4100631"/>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EAB0A832-5127-1085-6FBF-C542F292A49F}"/>
              </a:ext>
            </a:extLst>
          </p:cNvPr>
          <p:cNvSpPr/>
          <p:nvPr/>
        </p:nvSpPr>
        <p:spPr>
          <a:xfrm>
            <a:off x="10656197" y="3968365"/>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231A77C7-E449-52EE-29BE-B41E3E485DF7}"/>
              </a:ext>
            </a:extLst>
          </p:cNvPr>
          <p:cNvSpPr/>
          <p:nvPr/>
        </p:nvSpPr>
        <p:spPr>
          <a:xfrm>
            <a:off x="8872485" y="4039476"/>
            <a:ext cx="144016" cy="122312"/>
          </a:xfrm>
          <a:prstGeom prst="ellipse">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8E7F9735-B54C-CB54-3540-E8DC64041712}"/>
              </a:ext>
            </a:extLst>
          </p:cNvPr>
          <p:cNvSpPr/>
          <p:nvPr/>
        </p:nvSpPr>
        <p:spPr>
          <a:xfrm>
            <a:off x="7956821" y="323381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5" name="Ellipse 64">
            <a:extLst>
              <a:ext uri="{FF2B5EF4-FFF2-40B4-BE49-F238E27FC236}">
                <a16:creationId xmlns:a16="http://schemas.microsoft.com/office/drawing/2014/main" id="{B1032B16-C585-5B72-BADF-F91F24396F51}"/>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60013797-2E59-73A4-D54A-F5E53E21DDF2}"/>
              </a:ext>
            </a:extLst>
          </p:cNvPr>
          <p:cNvSpPr/>
          <p:nvPr/>
        </p:nvSpPr>
        <p:spPr>
          <a:xfrm>
            <a:off x="8028829" y="3172658"/>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B1DBC02F-24F3-E904-C8A5-521C56240A54}"/>
              </a:ext>
            </a:extLst>
          </p:cNvPr>
          <p:cNvSpPr/>
          <p:nvPr/>
        </p:nvSpPr>
        <p:spPr>
          <a:xfrm>
            <a:off x="8944493" y="45157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D6BBF158-2329-171A-ED25-DBF884864038}"/>
              </a:ext>
            </a:extLst>
          </p:cNvPr>
          <p:cNvSpPr/>
          <p:nvPr/>
        </p:nvSpPr>
        <p:spPr>
          <a:xfrm>
            <a:off x="10313722" y="53285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241784EC-CA57-D815-819B-E37E812495DC}"/>
              </a:ext>
            </a:extLst>
          </p:cNvPr>
          <p:cNvSpPr/>
          <p:nvPr/>
        </p:nvSpPr>
        <p:spPr>
          <a:xfrm>
            <a:off x="10147859" y="545086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droit 69">
            <a:extLst>
              <a:ext uri="{FF2B5EF4-FFF2-40B4-BE49-F238E27FC236}">
                <a16:creationId xmlns:a16="http://schemas.microsoft.com/office/drawing/2014/main" id="{DBC3CC7C-EB19-766B-9A22-D5D5EEF533CE}"/>
              </a:ext>
            </a:extLst>
          </p:cNvPr>
          <p:cNvCxnSpPr>
            <a:cxnSpLocks/>
          </p:cNvCxnSpPr>
          <p:nvPr/>
        </p:nvCxnSpPr>
        <p:spPr>
          <a:xfrm flipV="1">
            <a:off x="10435891" y="4317347"/>
            <a:ext cx="882349" cy="270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2C2A19CD-C7A1-F710-68BE-C42C5A825338}"/>
              </a:ext>
            </a:extLst>
          </p:cNvPr>
          <p:cNvSpPr/>
          <p:nvPr/>
        </p:nvSpPr>
        <p:spPr>
          <a:xfrm>
            <a:off x="8119221" y="32037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031F8A57-4A32-8FAB-959E-AF2A84C498E9}"/>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810B06E-81ED-79E9-6444-F90908833FE9}"/>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1F07E93-50E8-924B-0C42-F61D0512D948}"/>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74189841-C397-5408-37C8-434815A81B49}"/>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578227A1-0656-0351-EC2B-67090EDDB2BE}"/>
              </a:ext>
            </a:extLst>
          </p:cNvPr>
          <p:cNvSpPr/>
          <p:nvPr/>
        </p:nvSpPr>
        <p:spPr>
          <a:xfrm>
            <a:off x="6930264" y="266881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3C7D2205-5D3F-F41F-1D62-6A62946446A7}"/>
              </a:ext>
            </a:extLst>
          </p:cNvPr>
          <p:cNvSpPr/>
          <p:nvPr/>
        </p:nvSpPr>
        <p:spPr>
          <a:xfrm>
            <a:off x="6961490" y="2408946"/>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D639629E-9D23-9822-52A3-3232831A4BEB}"/>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C9518C1F-C503-EBF7-DD36-FB0A52021080}"/>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B29FA489-7B1A-A99C-EF7F-25826734A191}"/>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9E6CD025-B589-866D-99D0-67CA98299ABA}"/>
              </a:ext>
            </a:extLst>
          </p:cNvPr>
          <p:cNvSpPr/>
          <p:nvPr/>
        </p:nvSpPr>
        <p:spPr>
          <a:xfrm>
            <a:off x="6917042" y="2546498"/>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43423A40-4725-975E-52D6-63375D25CCFF}"/>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812608A8-3492-D02E-767A-F779F3C7BFAB}"/>
              </a:ext>
            </a:extLst>
          </p:cNvPr>
          <p:cNvSpPr/>
          <p:nvPr/>
        </p:nvSpPr>
        <p:spPr>
          <a:xfrm rot="2488301">
            <a:off x="7182917" y="1127847"/>
            <a:ext cx="1000891" cy="13829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F377EF5C-5BDF-1D58-1C54-CB921DBCA6C8}"/>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EE9520C3-A59C-6452-6B73-F66445C487EE}"/>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B54D9D0A-B394-2F8D-6FAB-0B1316A7843B}"/>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E88CDD71-432E-85D9-BB7C-263392B12F1E}"/>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avec flèche 87">
            <a:extLst>
              <a:ext uri="{FF2B5EF4-FFF2-40B4-BE49-F238E27FC236}">
                <a16:creationId xmlns:a16="http://schemas.microsoft.com/office/drawing/2014/main" id="{16D432F7-78FA-DBDF-776C-454E844DA40E}"/>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Ellipse 88">
            <a:extLst>
              <a:ext uri="{FF2B5EF4-FFF2-40B4-BE49-F238E27FC236}">
                <a16:creationId xmlns:a16="http://schemas.microsoft.com/office/drawing/2014/main" id="{A25657AC-26D9-4353-B6B4-D87DF38A92ED}"/>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90" name="Connecteur droit 89">
            <a:extLst>
              <a:ext uri="{FF2B5EF4-FFF2-40B4-BE49-F238E27FC236}">
                <a16:creationId xmlns:a16="http://schemas.microsoft.com/office/drawing/2014/main" id="{149B1C55-8824-C1E6-32AA-66DA3E0840A1}"/>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C67E21F9-B87E-C4C7-A709-334893A2F8BA}"/>
              </a:ext>
            </a:extLst>
          </p:cNvPr>
          <p:cNvCxnSpPr>
            <a:cxnSpLocks/>
            <a:endCxn id="89"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BF705EC1-004A-F440-1979-66C8BC17B463}"/>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3" name="Ellipse 92">
            <a:extLst>
              <a:ext uri="{FF2B5EF4-FFF2-40B4-BE49-F238E27FC236}">
                <a16:creationId xmlns:a16="http://schemas.microsoft.com/office/drawing/2014/main" id="{C8496CB8-194C-07D5-A7CE-F9E48B4ABF29}"/>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4" name="Ellipse 93">
            <a:extLst>
              <a:ext uri="{FF2B5EF4-FFF2-40B4-BE49-F238E27FC236}">
                <a16:creationId xmlns:a16="http://schemas.microsoft.com/office/drawing/2014/main" id="{D2B8022B-E56C-00A4-F9D8-EBAA2A22E48B}"/>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95" name="Connecteur droit avec flèche 94">
            <a:extLst>
              <a:ext uri="{FF2B5EF4-FFF2-40B4-BE49-F238E27FC236}">
                <a16:creationId xmlns:a16="http://schemas.microsoft.com/office/drawing/2014/main" id="{ECAD32D3-944D-3675-961C-67895DA90F3B}"/>
              </a:ext>
            </a:extLst>
          </p:cNvPr>
          <p:cNvCxnSpPr>
            <a:cxnSpLocks/>
            <a:stCxn id="89" idx="3"/>
            <a:endCxn id="92"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3F4BA5B1-C474-A08E-A1C1-60CCEC257ED9}"/>
              </a:ext>
            </a:extLst>
          </p:cNvPr>
          <p:cNvCxnSpPr>
            <a:cxnSpLocks/>
            <a:endCxn id="93"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89E1E178-A1B2-EE0A-7113-AB5A8B0A985D}"/>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98" name="Ellipse 97">
            <a:extLst>
              <a:ext uri="{FF2B5EF4-FFF2-40B4-BE49-F238E27FC236}">
                <a16:creationId xmlns:a16="http://schemas.microsoft.com/office/drawing/2014/main" id="{7F3858A5-136B-7C4F-C763-51D8D928359E}"/>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99" name="Ellipse 98">
            <a:extLst>
              <a:ext uri="{FF2B5EF4-FFF2-40B4-BE49-F238E27FC236}">
                <a16:creationId xmlns:a16="http://schemas.microsoft.com/office/drawing/2014/main" id="{4AC99BD9-38F1-E7C3-43AB-9C7788189D62}"/>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00" name="Ellipse 99">
            <a:extLst>
              <a:ext uri="{FF2B5EF4-FFF2-40B4-BE49-F238E27FC236}">
                <a16:creationId xmlns:a16="http://schemas.microsoft.com/office/drawing/2014/main" id="{CE9A06BE-6B34-A380-FCB7-258FD0B722DD}"/>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204406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25FAE-B510-F519-E45C-E3BB47C28D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06F7B0-708E-7A2F-61E2-39093D363D3B}"/>
              </a:ext>
            </a:extLst>
          </p:cNvPr>
          <p:cNvSpPr/>
          <p:nvPr/>
        </p:nvSpPr>
        <p:spPr>
          <a:xfrm>
            <a:off x="91277" y="73635"/>
            <a:ext cx="6225848" cy="666336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*Histoire de l’Afrique, Bernard Lugan, pp. 357-361</a:t>
            </a:r>
          </a:p>
          <a:p>
            <a:endParaRPr lang="fr-FR" sz="1600" i="1" dirty="0"/>
          </a:p>
          <a:p>
            <a:r>
              <a:rPr lang="fr-FR" sz="1600" i="1" dirty="0"/>
              <a:t>*Les Européens n’implantaient pas leurs comptoirs sans compensation.</a:t>
            </a:r>
          </a:p>
          <a:p>
            <a:r>
              <a:rPr lang="fr-FR" sz="1600" i="1" dirty="0"/>
              <a:t>Et ensuite, ils en louaient les emplacements aux royaumes côtiers.</a:t>
            </a:r>
          </a:p>
          <a:p>
            <a:endParaRPr lang="fr-FR" sz="1600" dirty="0"/>
          </a:p>
          <a:p>
            <a:r>
              <a:rPr lang="fr-FR" sz="1600" i="1" dirty="0"/>
              <a:t>*Les forts d’El-Mina, Cape </a:t>
            </a:r>
            <a:r>
              <a:rPr lang="fr-FR" sz="1600" i="1" dirty="0" err="1"/>
              <a:t>Coast</a:t>
            </a:r>
            <a:r>
              <a:rPr lang="fr-FR" sz="1600" i="1" dirty="0"/>
              <a:t>, Accra et Ouidah étaient une source importante de revenus pour les souverains locaux</a:t>
            </a:r>
          </a:p>
          <a:p>
            <a:r>
              <a:rPr lang="fr-FR" sz="1600" i="1" dirty="0"/>
              <a:t>Qui ne se privèrent pas de faire jouer la concurrence européenne,</a:t>
            </a:r>
          </a:p>
          <a:p>
            <a:r>
              <a:rPr lang="fr-FR" sz="1600" i="1" dirty="0"/>
              <a:t>A telle enseigne que ces forts changèrent plusieurs fois de locataires.</a:t>
            </a:r>
          </a:p>
          <a:p>
            <a:r>
              <a:rPr lang="fr-FR" sz="1600" dirty="0"/>
              <a:t>NB : Sans parler d’un commerce </a:t>
            </a:r>
            <a:r>
              <a:rPr lang="fr-FR" sz="1600" i="1" dirty="0"/>
              <a:t>africain</a:t>
            </a:r>
            <a:r>
              <a:rPr lang="fr-FR" sz="1600" dirty="0"/>
              <a:t> direct vers l’Amérique</a:t>
            </a:r>
          </a:p>
          <a:p>
            <a:endParaRPr lang="fr-FR" sz="1600" dirty="0"/>
          </a:p>
          <a:p>
            <a:r>
              <a:rPr lang="fr-FR" sz="1600" dirty="0"/>
              <a:t>*Et en ce qui concerne le commerce lucratif des esclaves </a:t>
            </a:r>
            <a:r>
              <a:rPr lang="fr-FR" sz="1500" dirty="0"/>
              <a:t>(voir plus loin)…</a:t>
            </a:r>
          </a:p>
          <a:p>
            <a:r>
              <a:rPr lang="fr-FR" sz="1500" dirty="0"/>
              <a:t>*</a:t>
            </a:r>
            <a:r>
              <a:rPr lang="fr-FR" sz="1500" i="1" dirty="0"/>
              <a:t>Les Européens avaient deux méthodes</a:t>
            </a:r>
          </a:p>
          <a:p>
            <a:r>
              <a:rPr lang="fr-FR" sz="1500" i="1" dirty="0"/>
              <a:t>- L’</a:t>
            </a:r>
            <a:r>
              <a:rPr lang="fr-FR" sz="1500" dirty="0"/>
              <a:t>usine</a:t>
            </a:r>
            <a:r>
              <a:rPr lang="fr-FR" sz="1500" i="1" dirty="0"/>
              <a:t> : Implantations côtières dans lesquelles les captifs étaient rassemblés</a:t>
            </a:r>
          </a:p>
          <a:p>
            <a:r>
              <a:rPr lang="fr-FR" sz="1500" i="1" dirty="0"/>
              <a:t>- Le </a:t>
            </a:r>
            <a:r>
              <a:rPr lang="fr-FR" sz="1500" dirty="0"/>
              <a:t>cabotage</a:t>
            </a:r>
            <a:r>
              <a:rPr lang="fr-FR" sz="1500" i="1" dirty="0"/>
              <a:t> durant lequel les navires remplissaient peu à peu leurs cales</a:t>
            </a:r>
          </a:p>
          <a:p>
            <a:r>
              <a:rPr lang="fr-FR" sz="1500" i="1" dirty="0"/>
              <a:t>Quand il s’agissait simplement d’un mouillage, la taxe se portait sur le droit d’ancrage, en plus d’une taxe sur chaque esclave vendu.</a:t>
            </a:r>
          </a:p>
          <a:p>
            <a:endParaRPr lang="fr-FR" sz="1600" dirty="0"/>
          </a:p>
          <a:p>
            <a:r>
              <a:rPr lang="fr-FR" sz="1600" dirty="0"/>
              <a:t>*Donc, pas de razzias européennes à l’intérieur des terres ; Et…</a:t>
            </a:r>
          </a:p>
          <a:p>
            <a:r>
              <a:rPr lang="fr-FR" sz="1600" i="1" dirty="0"/>
              <a:t>Dans un cas comme dans l’autre, le système était, en dernier ressort, sous contrôle africain.</a:t>
            </a:r>
            <a:r>
              <a:rPr lang="fr-FR" sz="1600" dirty="0"/>
              <a:t> ; Ainsi…</a:t>
            </a:r>
          </a:p>
          <a:p>
            <a:endParaRPr lang="fr-FR" sz="1600" i="1" dirty="0"/>
          </a:p>
          <a:p>
            <a:r>
              <a:rPr lang="fr-FR" sz="1600" i="1" dirty="0"/>
              <a:t>*Au Dahomey, le </a:t>
            </a:r>
            <a:r>
              <a:rPr lang="fr-FR" sz="1600" i="1" dirty="0" err="1"/>
              <a:t>yovogan</a:t>
            </a:r>
            <a:r>
              <a:rPr lang="fr-FR" sz="1600" i="1" dirty="0"/>
              <a:t>, chef des Blancs, dirigeait ce commerce. Comme on ne vendait pas les sujets du roi, il était nécessaire de razzier les périphéries ou, après une guerre, de recevoir des tributs en captifs.</a:t>
            </a:r>
          </a:p>
          <a:p>
            <a:r>
              <a:rPr lang="fr-FR" sz="1600" i="1" dirty="0"/>
              <a:t>*1750 : Le roi </a:t>
            </a:r>
            <a:r>
              <a:rPr lang="fr-FR" sz="1600" i="1" dirty="0" err="1"/>
              <a:t>Tegbessou</a:t>
            </a:r>
            <a:r>
              <a:rPr lang="fr-FR" sz="1600" i="1" dirty="0"/>
              <a:t> vendait chaque année plus de 9 000 esclaves aux négriers de Nantes et de Liverpool.</a:t>
            </a:r>
            <a:endParaRPr lang="fr-FR" sz="1600" b="1" dirty="0"/>
          </a:p>
        </p:txBody>
      </p:sp>
      <p:pic>
        <p:nvPicPr>
          <p:cNvPr id="7" name="Picture 2" descr="C:\Users\Christophe\Pictures\My Scans\2016-04 (avr.)\scan0019.jpg">
            <a:extLst>
              <a:ext uri="{FF2B5EF4-FFF2-40B4-BE49-F238E27FC236}">
                <a16:creationId xmlns:a16="http://schemas.microsoft.com/office/drawing/2014/main" id="{6FB7D285-624B-D614-604C-475DCEA2BF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9" name="Ellipse 18">
            <a:extLst>
              <a:ext uri="{FF2B5EF4-FFF2-40B4-BE49-F238E27FC236}">
                <a16:creationId xmlns:a16="http://schemas.microsoft.com/office/drawing/2014/main" id="{33B51B0B-26EE-55B2-F402-91514F18BB1E}"/>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B166B71-9163-5D88-D2ED-FD0E40725466}"/>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95BF1B47-37BC-9FDD-577B-89C9F722E586}"/>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6ECFC762-CAB7-A474-D814-89C208DE636D}"/>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007F0842-27CE-C968-9F3D-B52638137337}"/>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229F0CF2-3682-2486-A7FA-13512EDC0B4D}"/>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98C2CCBC-D673-C41A-7E32-DCD866651C8A}"/>
              </a:ext>
            </a:extLst>
          </p:cNvPr>
          <p:cNvSpPr/>
          <p:nvPr/>
        </p:nvSpPr>
        <p:spPr>
          <a:xfrm>
            <a:off x="10618229" y="4308228"/>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95933D7E-2516-6414-F4E6-B718E3E3AE03}"/>
              </a:ext>
            </a:extLst>
          </p:cNvPr>
          <p:cNvSpPr/>
          <p:nvPr/>
        </p:nvSpPr>
        <p:spPr>
          <a:xfrm>
            <a:off x="10656197" y="4100631"/>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D878433B-06AF-0323-3EFA-B1453FF7014B}"/>
              </a:ext>
            </a:extLst>
          </p:cNvPr>
          <p:cNvSpPr/>
          <p:nvPr/>
        </p:nvSpPr>
        <p:spPr>
          <a:xfrm>
            <a:off x="10656197" y="3968365"/>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4EFC925E-30EE-9125-A23A-195F3C0AEBAC}"/>
              </a:ext>
            </a:extLst>
          </p:cNvPr>
          <p:cNvSpPr/>
          <p:nvPr/>
        </p:nvSpPr>
        <p:spPr>
          <a:xfrm>
            <a:off x="8872485" y="4039476"/>
            <a:ext cx="144016" cy="122312"/>
          </a:xfrm>
          <a:prstGeom prst="ellipse">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C86461E3-F892-C6EF-1F5B-F12BC8AF38DC}"/>
              </a:ext>
            </a:extLst>
          </p:cNvPr>
          <p:cNvSpPr/>
          <p:nvPr/>
        </p:nvSpPr>
        <p:spPr>
          <a:xfrm>
            <a:off x="7956821" y="323381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5" name="Ellipse 64">
            <a:extLst>
              <a:ext uri="{FF2B5EF4-FFF2-40B4-BE49-F238E27FC236}">
                <a16:creationId xmlns:a16="http://schemas.microsoft.com/office/drawing/2014/main" id="{F9A54B27-6431-9E25-D18B-A4249D5D5B6E}"/>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01C7B107-223B-8CC1-24C8-CF34A271D5AE}"/>
              </a:ext>
            </a:extLst>
          </p:cNvPr>
          <p:cNvSpPr/>
          <p:nvPr/>
        </p:nvSpPr>
        <p:spPr>
          <a:xfrm>
            <a:off x="8028829" y="3172658"/>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F03058CD-C866-3AA4-D424-281BD41F6A5A}"/>
              </a:ext>
            </a:extLst>
          </p:cNvPr>
          <p:cNvSpPr/>
          <p:nvPr/>
        </p:nvSpPr>
        <p:spPr>
          <a:xfrm>
            <a:off x="8944493" y="45157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12D2FA69-8275-4452-2804-B86A3908B74A}"/>
              </a:ext>
            </a:extLst>
          </p:cNvPr>
          <p:cNvSpPr/>
          <p:nvPr/>
        </p:nvSpPr>
        <p:spPr>
          <a:xfrm>
            <a:off x="10313722" y="53285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CCAE40EC-71A1-3E4F-F54B-79DD160270CC}"/>
              </a:ext>
            </a:extLst>
          </p:cNvPr>
          <p:cNvSpPr/>
          <p:nvPr/>
        </p:nvSpPr>
        <p:spPr>
          <a:xfrm>
            <a:off x="10147859" y="545086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droit 69">
            <a:extLst>
              <a:ext uri="{FF2B5EF4-FFF2-40B4-BE49-F238E27FC236}">
                <a16:creationId xmlns:a16="http://schemas.microsoft.com/office/drawing/2014/main" id="{733E9B84-E315-7599-F164-88D8E16F5B97}"/>
              </a:ext>
            </a:extLst>
          </p:cNvPr>
          <p:cNvCxnSpPr>
            <a:cxnSpLocks/>
          </p:cNvCxnSpPr>
          <p:nvPr/>
        </p:nvCxnSpPr>
        <p:spPr>
          <a:xfrm flipV="1">
            <a:off x="10435891" y="4317347"/>
            <a:ext cx="882349" cy="270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EB10FCFB-897D-1BB9-DC54-1282F0609ED9}"/>
              </a:ext>
            </a:extLst>
          </p:cNvPr>
          <p:cNvSpPr/>
          <p:nvPr/>
        </p:nvSpPr>
        <p:spPr>
          <a:xfrm>
            <a:off x="8119221" y="32037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4FBBC4E1-57B4-92D9-AB97-EADD646509A5}"/>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478528D3-891C-3176-D965-CEF2C16BBDFF}"/>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A20D7604-7F00-DF88-118E-77E557CFD8D5}"/>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CB5AEBFE-5612-50C3-6E5D-06AA20FDA4D7}"/>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81B9DE66-D8C7-B08D-5AA9-21732B920F11}"/>
              </a:ext>
            </a:extLst>
          </p:cNvPr>
          <p:cNvSpPr/>
          <p:nvPr/>
        </p:nvSpPr>
        <p:spPr>
          <a:xfrm>
            <a:off x="6930264" y="266881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4A7B5698-A9AC-07AB-B363-E3C2B34C40CE}"/>
              </a:ext>
            </a:extLst>
          </p:cNvPr>
          <p:cNvSpPr/>
          <p:nvPr/>
        </p:nvSpPr>
        <p:spPr>
          <a:xfrm>
            <a:off x="6961490" y="2408946"/>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6CC926D9-4824-A056-7B71-64AB151599E6}"/>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6B5FF535-A9B8-C6DF-3D6F-B31392B27053}"/>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DF88E72F-D096-640F-184F-4FD04F8ABC5C}"/>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7A8F7411-155A-A5AE-9C50-E7B02C9A51D0}"/>
              </a:ext>
            </a:extLst>
          </p:cNvPr>
          <p:cNvSpPr/>
          <p:nvPr/>
        </p:nvSpPr>
        <p:spPr>
          <a:xfrm>
            <a:off x="6917042" y="2546498"/>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87564A21-2722-5033-D476-C409957C8864}"/>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6492538A-B74C-8C6C-1696-00E91ED9739D}"/>
              </a:ext>
            </a:extLst>
          </p:cNvPr>
          <p:cNvSpPr/>
          <p:nvPr/>
        </p:nvSpPr>
        <p:spPr>
          <a:xfrm rot="2488301">
            <a:off x="7182917" y="1127847"/>
            <a:ext cx="1000891" cy="13829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7CAEFF32-7FAF-F4C2-CF92-9FD20C5B4380}"/>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E0B57772-3035-CAE9-21CB-7CBED15861A6}"/>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DA4FA30F-02D2-AAC5-B6CC-6213E345FB42}"/>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863717E3-0068-E287-CBF3-FA01005871D0}"/>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avec flèche 87">
            <a:extLst>
              <a:ext uri="{FF2B5EF4-FFF2-40B4-BE49-F238E27FC236}">
                <a16:creationId xmlns:a16="http://schemas.microsoft.com/office/drawing/2014/main" id="{19ADC7CA-1D9C-20E1-803D-8F5E04256CE7}"/>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Ellipse 88">
            <a:extLst>
              <a:ext uri="{FF2B5EF4-FFF2-40B4-BE49-F238E27FC236}">
                <a16:creationId xmlns:a16="http://schemas.microsoft.com/office/drawing/2014/main" id="{D2247294-8F4B-B3C2-A0BF-6AC836B758FE}"/>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90" name="Connecteur droit 89">
            <a:extLst>
              <a:ext uri="{FF2B5EF4-FFF2-40B4-BE49-F238E27FC236}">
                <a16:creationId xmlns:a16="http://schemas.microsoft.com/office/drawing/2014/main" id="{FDEF624D-9E21-5C7B-E47F-2CC0B92FDFF4}"/>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2EFF18AE-A484-2C3D-575A-664711347570}"/>
              </a:ext>
            </a:extLst>
          </p:cNvPr>
          <p:cNvCxnSpPr>
            <a:cxnSpLocks/>
            <a:endCxn id="89"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8D90FC38-BFF5-F099-6BB1-D4687E5A4D67}"/>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3" name="Ellipse 92">
            <a:extLst>
              <a:ext uri="{FF2B5EF4-FFF2-40B4-BE49-F238E27FC236}">
                <a16:creationId xmlns:a16="http://schemas.microsoft.com/office/drawing/2014/main" id="{E105AD62-0357-5DDF-3E4F-3C4C3A3BA1FE}"/>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4" name="Ellipse 93">
            <a:extLst>
              <a:ext uri="{FF2B5EF4-FFF2-40B4-BE49-F238E27FC236}">
                <a16:creationId xmlns:a16="http://schemas.microsoft.com/office/drawing/2014/main" id="{DA60673C-3B6B-F62A-3F53-1AF02163E2CF}"/>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95" name="Connecteur droit avec flèche 94">
            <a:extLst>
              <a:ext uri="{FF2B5EF4-FFF2-40B4-BE49-F238E27FC236}">
                <a16:creationId xmlns:a16="http://schemas.microsoft.com/office/drawing/2014/main" id="{270677AF-BBC1-0120-EDDB-805C63AA5AED}"/>
              </a:ext>
            </a:extLst>
          </p:cNvPr>
          <p:cNvCxnSpPr>
            <a:cxnSpLocks/>
            <a:stCxn id="89" idx="3"/>
            <a:endCxn id="92"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95F5FE1A-E5CD-D2A2-8A9D-72682162F593}"/>
              </a:ext>
            </a:extLst>
          </p:cNvPr>
          <p:cNvCxnSpPr>
            <a:cxnSpLocks/>
            <a:endCxn id="93"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AC0FBA84-C4CB-9404-570B-42C737834DE8}"/>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98" name="Ellipse 97">
            <a:extLst>
              <a:ext uri="{FF2B5EF4-FFF2-40B4-BE49-F238E27FC236}">
                <a16:creationId xmlns:a16="http://schemas.microsoft.com/office/drawing/2014/main" id="{2D134A02-D967-04F3-5AB8-BFBBCFBD28D6}"/>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99" name="Ellipse 98">
            <a:extLst>
              <a:ext uri="{FF2B5EF4-FFF2-40B4-BE49-F238E27FC236}">
                <a16:creationId xmlns:a16="http://schemas.microsoft.com/office/drawing/2014/main" id="{C1FF7E86-2CFD-BB20-82B1-EEFE31C06787}"/>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00" name="Ellipse 99">
            <a:extLst>
              <a:ext uri="{FF2B5EF4-FFF2-40B4-BE49-F238E27FC236}">
                <a16:creationId xmlns:a16="http://schemas.microsoft.com/office/drawing/2014/main" id="{7F2FBD96-3EE8-58AD-155D-E3966E835D77}"/>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24154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3AF7-39E5-8835-A1D2-6A8C67187D6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BE5EE1-0989-33A7-431C-16DE253EC267}"/>
              </a:ext>
            </a:extLst>
          </p:cNvPr>
          <p:cNvSpPr/>
          <p:nvPr/>
        </p:nvSpPr>
        <p:spPr>
          <a:xfrm>
            <a:off x="94298" y="124409"/>
            <a:ext cx="4956109" cy="4031873"/>
          </a:xfrm>
          <a:prstGeom prst="rect">
            <a:avLst/>
          </a:prstGeom>
          <a:solidFill>
            <a:schemeClr val="tx2">
              <a:lumMod val="20000"/>
              <a:lumOff val="80000"/>
            </a:schemeClr>
          </a:solidFill>
          <a:ln w="38100">
            <a:solidFill>
              <a:schemeClr val="tx1"/>
            </a:solidFill>
          </a:ln>
        </p:spPr>
        <p:txBody>
          <a:bodyPr wrap="square">
            <a:spAutoFit/>
          </a:bodyPr>
          <a:lstStyle/>
          <a:p>
            <a:pPr lvl="0"/>
            <a:r>
              <a:rPr lang="fr-FR" sz="1600" b="1" dirty="0"/>
              <a:t>3) Un 3</a:t>
            </a:r>
            <a:r>
              <a:rPr lang="fr-FR" sz="1600" b="1" baseline="30000" dirty="0"/>
              <a:t>ème</a:t>
            </a:r>
            <a:r>
              <a:rPr lang="fr-FR" sz="1600" b="1" dirty="0"/>
              <a:t> processus…</a:t>
            </a:r>
          </a:p>
          <a:p>
            <a:pPr lvl="0"/>
            <a:r>
              <a:rPr lang="fr-FR" sz="1600" b="1" dirty="0"/>
              <a:t>A partir de la fin du XVe siècle, un déclin du commerce transsaharien au profit du commerce européen transatlantique ; Avec comme conséquence majeure,</a:t>
            </a:r>
          </a:p>
          <a:p>
            <a:pPr lvl="0"/>
            <a:r>
              <a:rPr lang="fr-FR" sz="1600" b="1" dirty="0"/>
              <a:t>Un déclin des royaumes de la savane au profit</a:t>
            </a:r>
          </a:p>
          <a:p>
            <a:pPr lvl="0"/>
            <a:r>
              <a:rPr lang="fr-FR" sz="1600" b="1" dirty="0"/>
              <a:t>Des royaumes côtiers du golfe de Guinée</a:t>
            </a:r>
          </a:p>
          <a:p>
            <a:endParaRPr lang="fr-FR" sz="1600" dirty="0"/>
          </a:p>
          <a:p>
            <a:r>
              <a:rPr lang="fr-FR" sz="1600" dirty="0"/>
              <a:t>*Jusqu’au XVe siècle, c’est à travers le Sahara</a:t>
            </a:r>
          </a:p>
          <a:p>
            <a:r>
              <a:rPr lang="fr-FR" sz="1600" dirty="0"/>
              <a:t>Et avec les caravanes des marchands </a:t>
            </a:r>
            <a:r>
              <a:rPr lang="fr-FR" sz="1600" i="1" dirty="0"/>
              <a:t>berbères</a:t>
            </a:r>
          </a:p>
          <a:p>
            <a:endParaRPr lang="fr-FR" sz="1600" dirty="0"/>
          </a:p>
          <a:p>
            <a:r>
              <a:rPr lang="fr-FR" sz="1600" dirty="0"/>
              <a:t>Que les peuples de la forêt et de la savane</a:t>
            </a:r>
          </a:p>
          <a:p>
            <a:r>
              <a:rPr lang="fr-FR" sz="1600" dirty="0"/>
              <a:t>Ont des relations avec le monde extérieur</a:t>
            </a:r>
          </a:p>
          <a:p>
            <a:r>
              <a:rPr lang="fr-FR" sz="1600" dirty="0"/>
              <a:t>- Or, mil, et esclaves du sud au nord ; Contre…</a:t>
            </a:r>
          </a:p>
          <a:p>
            <a:r>
              <a:rPr lang="fr-FR" sz="1600" dirty="0"/>
              <a:t>- Sel du désert, chevaux et produits de luxe </a:t>
            </a:r>
            <a:r>
              <a:rPr lang="fr-FR" sz="1500" dirty="0"/>
              <a:t>venant du nord</a:t>
            </a:r>
          </a:p>
          <a:p>
            <a:endParaRPr lang="fr-FR" sz="1600" dirty="0"/>
          </a:p>
          <a:p>
            <a:r>
              <a:rPr lang="fr-FR" sz="1600" dirty="0"/>
              <a:t>*Mais à partir du XVe siècle…</a:t>
            </a:r>
          </a:p>
        </p:txBody>
      </p:sp>
      <p:pic>
        <p:nvPicPr>
          <p:cNvPr id="2" name="Image 1" descr="Une image contenant texte, carte, atlas&#10;&#10;Le contenu généré par l’IA peut être incorrect.">
            <a:extLst>
              <a:ext uri="{FF2B5EF4-FFF2-40B4-BE49-F238E27FC236}">
                <a16:creationId xmlns:a16="http://schemas.microsoft.com/office/drawing/2014/main" id="{EF26619C-0440-401B-2678-C8EDEE29E0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3300"/>
            <a:ext cx="6951385" cy="6671399"/>
          </a:xfrm>
          <a:prstGeom prst="rect">
            <a:avLst/>
          </a:prstGeom>
          <a:ln w="38100">
            <a:solidFill>
              <a:schemeClr val="tx1"/>
            </a:solidFill>
          </a:ln>
        </p:spPr>
      </p:pic>
      <p:sp>
        <p:nvSpPr>
          <p:cNvPr id="3" name="Ellipse 2">
            <a:extLst>
              <a:ext uri="{FF2B5EF4-FFF2-40B4-BE49-F238E27FC236}">
                <a16:creationId xmlns:a16="http://schemas.microsoft.com/office/drawing/2014/main" id="{E2CC6829-E36B-4DEE-B7E9-0F7F04026939}"/>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A7E83ABE-4963-3A68-21AF-8CCF61DA81DC}"/>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10F757BE-FB65-3C6A-E79F-FEBD1BB99C12}"/>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1C7C5D28-6CE0-95FE-C88B-1CFA86E23E69}"/>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E44F7976-52C8-B267-54A7-BCB70155B8F0}"/>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DAAF857-4E13-AE30-D1E8-E2420C65C0C9}"/>
              </a:ext>
            </a:extLst>
          </p:cNvPr>
          <p:cNvSpPr/>
          <p:nvPr/>
        </p:nvSpPr>
        <p:spPr>
          <a:xfrm rot="16200000">
            <a:off x="9230310" y="2997669"/>
            <a:ext cx="578068" cy="2793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33C0FAD8-0ECF-1946-8D5A-061D185B8A64}"/>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CD03F9B-F674-3625-0934-CA60ACCED6B8}"/>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E5316446-767D-BD4A-C67B-60CDADB19B26}"/>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2C5FB45C-1F53-6513-97EC-B079C899A7BB}"/>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C8D0F9E-A8FC-F791-CB16-39E335B26566}"/>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92E5882-7D83-9467-94E2-FED55B9C54E8}"/>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487AAB3-B2AB-1C7A-F47A-43A2E316507E}"/>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B9688652-8727-5072-100F-8D07BE60D03A}"/>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7B9CEB48-85F8-DA7F-68A5-F02E744A0276}"/>
              </a:ext>
            </a:extLst>
          </p:cNvPr>
          <p:cNvCxnSpPr>
            <a:cxnSpLocks/>
            <a:endCxn id="35"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EA36594C-6239-9D31-F3AA-EBD617495DF0}"/>
              </a:ext>
            </a:extLst>
          </p:cNvPr>
          <p:cNvCxnSpPr>
            <a:cxnSpLocks/>
            <a:endCxn id="3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3C99689B-E040-A056-EA0D-5F3C2023048E}"/>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D0417726-BDF9-5D22-71CD-992770A286D9}"/>
              </a:ext>
            </a:extLst>
          </p:cNvPr>
          <p:cNvSpPr/>
          <p:nvPr/>
        </p:nvSpPr>
        <p:spPr>
          <a:xfrm>
            <a:off x="9054640" y="15619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A5A85352-0449-DF4E-3CF4-AA4E4FFF65A0}"/>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A30C2B30-81D0-8384-3DD4-8426ACA6C67A}"/>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3" name="Ellipse 32">
            <a:extLst>
              <a:ext uri="{FF2B5EF4-FFF2-40B4-BE49-F238E27FC236}">
                <a16:creationId xmlns:a16="http://schemas.microsoft.com/office/drawing/2014/main" id="{DC164405-BB59-5A8A-9690-EBF237045BF6}"/>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4" name="Ellipse 33">
            <a:extLst>
              <a:ext uri="{FF2B5EF4-FFF2-40B4-BE49-F238E27FC236}">
                <a16:creationId xmlns:a16="http://schemas.microsoft.com/office/drawing/2014/main" id="{63B5563E-93B7-A0F5-CBD7-20836F247068}"/>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 name="Ellipse 34">
            <a:extLst>
              <a:ext uri="{FF2B5EF4-FFF2-40B4-BE49-F238E27FC236}">
                <a16:creationId xmlns:a16="http://schemas.microsoft.com/office/drawing/2014/main" id="{F0102AF5-81D8-3F1D-DBCD-C2A2BA539405}"/>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 name="Ellipse 35">
            <a:extLst>
              <a:ext uri="{FF2B5EF4-FFF2-40B4-BE49-F238E27FC236}">
                <a16:creationId xmlns:a16="http://schemas.microsoft.com/office/drawing/2014/main" id="{357B6CA1-F5EF-A6D4-4973-EBEFFE577410}"/>
              </a:ext>
            </a:extLst>
          </p:cNvPr>
          <p:cNvSpPr/>
          <p:nvPr/>
        </p:nvSpPr>
        <p:spPr>
          <a:xfrm rot="16380531">
            <a:off x="7262275" y="2871684"/>
            <a:ext cx="621192" cy="1448523"/>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B77376BC-C574-0CDF-AEAF-0033EE48D3C1}"/>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5E90EE8B-A508-FE28-620D-97C5E2CCEE53}"/>
              </a:ext>
            </a:extLst>
          </p:cNvPr>
          <p:cNvCxnSpPr>
            <a:cxnSpLocks/>
          </p:cNvCxnSpPr>
          <p:nvPr/>
        </p:nvCxnSpPr>
        <p:spPr>
          <a:xfrm>
            <a:off x="7325360" y="2621280"/>
            <a:ext cx="162176" cy="93003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8BA8E301-DCCD-0469-7B59-5BECFEDB43BD}"/>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1CCEF9EA-7BDD-1F4A-E528-2C2576B9D148}"/>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853ACDA6-037C-43E0-570D-28CEE32CECE6}"/>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E4A090A6-4EDD-A6DD-D565-076DFDE26874}"/>
              </a:ext>
            </a:extLst>
          </p:cNvPr>
          <p:cNvCxnSpPr>
            <a:cxnSpLocks/>
          </p:cNvCxnSpPr>
          <p:nvPr/>
        </p:nvCxnSpPr>
        <p:spPr>
          <a:xfrm flipH="1">
            <a:off x="7406448" y="1998805"/>
            <a:ext cx="795357" cy="12143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F15094C0-FB65-5FEA-AB12-0754ACF959F0}"/>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4" name="Ellipse 43">
            <a:extLst>
              <a:ext uri="{FF2B5EF4-FFF2-40B4-BE49-F238E27FC236}">
                <a16:creationId xmlns:a16="http://schemas.microsoft.com/office/drawing/2014/main" id="{A6FD2230-B412-FE25-1601-1A5B294219AB}"/>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45" name="Connecteur droit 44">
            <a:extLst>
              <a:ext uri="{FF2B5EF4-FFF2-40B4-BE49-F238E27FC236}">
                <a16:creationId xmlns:a16="http://schemas.microsoft.com/office/drawing/2014/main" id="{BCC2D625-7CED-5C86-A33C-63A582026EF2}"/>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6141405-77EE-D142-BE5B-C97AF2F8B2CE}"/>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F2FD0C43-2FBB-2B53-760D-DECB65CF31CA}"/>
              </a:ext>
            </a:extLst>
          </p:cNvPr>
          <p:cNvSpPr/>
          <p:nvPr/>
        </p:nvSpPr>
        <p:spPr>
          <a:xfrm>
            <a:off x="7395208" y="341353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77DC6DCE-D092-BD6A-5F9F-40E50792930E}"/>
              </a:ext>
            </a:extLst>
          </p:cNvPr>
          <p:cNvSpPr/>
          <p:nvPr/>
        </p:nvSpPr>
        <p:spPr>
          <a:xfrm>
            <a:off x="7776176" y="3484930"/>
            <a:ext cx="269556" cy="222641"/>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 name="Ellipse 48">
            <a:extLst>
              <a:ext uri="{FF2B5EF4-FFF2-40B4-BE49-F238E27FC236}">
                <a16:creationId xmlns:a16="http://schemas.microsoft.com/office/drawing/2014/main" id="{5CFC46B5-67E3-F4EC-DFDE-C1A71E7953BA}"/>
              </a:ext>
            </a:extLst>
          </p:cNvPr>
          <p:cNvSpPr/>
          <p:nvPr/>
        </p:nvSpPr>
        <p:spPr>
          <a:xfrm>
            <a:off x="7231126" y="2454319"/>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0" name="Ellipse 49">
            <a:extLst>
              <a:ext uri="{FF2B5EF4-FFF2-40B4-BE49-F238E27FC236}">
                <a16:creationId xmlns:a16="http://schemas.microsoft.com/office/drawing/2014/main" id="{9AA48CEF-B777-E78C-D927-A0C978DDC455}"/>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2" name="Ellipse 51">
            <a:extLst>
              <a:ext uri="{FF2B5EF4-FFF2-40B4-BE49-F238E27FC236}">
                <a16:creationId xmlns:a16="http://schemas.microsoft.com/office/drawing/2014/main" id="{BC973721-B85F-44BE-F4A7-FEC071515567}"/>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54" name="Connecteur droit 53">
            <a:extLst>
              <a:ext uri="{FF2B5EF4-FFF2-40B4-BE49-F238E27FC236}">
                <a16:creationId xmlns:a16="http://schemas.microsoft.com/office/drawing/2014/main" id="{F6D75CFF-EDD3-6B44-9057-2B72EC47DCB6}"/>
              </a:ext>
            </a:extLst>
          </p:cNvPr>
          <p:cNvCxnSpPr>
            <a:cxnSpLocks/>
          </p:cNvCxnSpPr>
          <p:nvPr/>
        </p:nvCxnSpPr>
        <p:spPr>
          <a:xfrm>
            <a:off x="7377367" y="1395217"/>
            <a:ext cx="588073" cy="9476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1136E5F3-58F7-2EF6-3FF8-8E90513340DB}"/>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660280D2-B9ED-E39F-7682-92BAFF24F79F}"/>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63" name="Connecteur droit 62">
            <a:extLst>
              <a:ext uri="{FF2B5EF4-FFF2-40B4-BE49-F238E27FC236}">
                <a16:creationId xmlns:a16="http://schemas.microsoft.com/office/drawing/2014/main" id="{37FB6D3B-C1DC-F758-B049-6AD2C49E5524}"/>
              </a:ext>
            </a:extLst>
          </p:cNvPr>
          <p:cNvCxnSpPr>
            <a:cxnSpLocks/>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Ellipse 63">
            <a:extLst>
              <a:ext uri="{FF2B5EF4-FFF2-40B4-BE49-F238E27FC236}">
                <a16:creationId xmlns:a16="http://schemas.microsoft.com/office/drawing/2014/main" id="{2D591CCB-7332-6158-68B9-3FB101DA0D4E}"/>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E86777F4-58C4-4169-3FC6-C4096647AF8A}"/>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70" name="Connecteur droit avec flèche 69">
            <a:extLst>
              <a:ext uri="{FF2B5EF4-FFF2-40B4-BE49-F238E27FC236}">
                <a16:creationId xmlns:a16="http://schemas.microsoft.com/office/drawing/2014/main" id="{5F623375-AE3F-E449-E4DF-DA670162EB18}"/>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A8D6970F-D772-9AFF-3365-432980A8E64A}"/>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76F056CB-DE52-D41E-04CC-48B7787C779B}"/>
              </a:ext>
            </a:extLst>
          </p:cNvPr>
          <p:cNvCxnSpPr>
            <a:cxnSpLocks/>
            <a:endCxn id="78"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FC517EE8-5E5E-FEBB-20B5-F94CDC29BF65}"/>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9C8C5335-ACF4-7C8B-5A51-14F499EF12BC}"/>
              </a:ext>
            </a:extLst>
          </p:cNvPr>
          <p:cNvSpPr/>
          <p:nvPr/>
        </p:nvSpPr>
        <p:spPr>
          <a:xfrm>
            <a:off x="8935658" y="3707527"/>
            <a:ext cx="1074033" cy="47981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7F6CCB8B-B9F3-AAEC-4A5D-D9AC013B8F3E}"/>
              </a:ext>
            </a:extLst>
          </p:cNvPr>
          <p:cNvCxnSpPr>
            <a:cxnSpLocks/>
            <a:stCxn id="77" idx="0"/>
          </p:cNvCxnSpPr>
          <p:nvPr/>
        </p:nvCxnSpPr>
        <p:spPr>
          <a:xfrm flipH="1">
            <a:off x="9251829" y="3893114"/>
            <a:ext cx="223406" cy="84892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29974744-7C33-F4B7-BF43-6069EE0106B8}"/>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7" name="Ellipse 76">
            <a:extLst>
              <a:ext uri="{FF2B5EF4-FFF2-40B4-BE49-F238E27FC236}">
                <a16:creationId xmlns:a16="http://schemas.microsoft.com/office/drawing/2014/main" id="{E31E0043-2BB8-38D8-8CD6-D4CA07493796}"/>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8" name="Ellipse 77">
            <a:extLst>
              <a:ext uri="{FF2B5EF4-FFF2-40B4-BE49-F238E27FC236}">
                <a16:creationId xmlns:a16="http://schemas.microsoft.com/office/drawing/2014/main" id="{FE3E3AFF-29A0-FA5B-1053-54D04352A402}"/>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79" name="Ellipse 78">
            <a:extLst>
              <a:ext uri="{FF2B5EF4-FFF2-40B4-BE49-F238E27FC236}">
                <a16:creationId xmlns:a16="http://schemas.microsoft.com/office/drawing/2014/main" id="{3D73C9C4-B457-33D3-1B7A-FF4747E8E9E8}"/>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cxnSp>
        <p:nvCxnSpPr>
          <p:cNvPr id="80" name="Connecteur droit 79">
            <a:extLst>
              <a:ext uri="{FF2B5EF4-FFF2-40B4-BE49-F238E27FC236}">
                <a16:creationId xmlns:a16="http://schemas.microsoft.com/office/drawing/2014/main" id="{E845F9D0-5820-7D38-7C66-B49B563CF78F}"/>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1" name="Ellipse 80">
            <a:extLst>
              <a:ext uri="{FF2B5EF4-FFF2-40B4-BE49-F238E27FC236}">
                <a16:creationId xmlns:a16="http://schemas.microsoft.com/office/drawing/2014/main" id="{8DC423A1-1E37-479E-F38C-8C8DF96887A2}"/>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82" name="Connecteur droit 81">
            <a:extLst>
              <a:ext uri="{FF2B5EF4-FFF2-40B4-BE49-F238E27FC236}">
                <a16:creationId xmlns:a16="http://schemas.microsoft.com/office/drawing/2014/main" id="{597BBED5-308C-B701-4CA6-A743714F65F5}"/>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16DCC655-6F00-2CB2-624D-D6AF86E73507}"/>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84" name="Ellipse 83">
            <a:extLst>
              <a:ext uri="{FF2B5EF4-FFF2-40B4-BE49-F238E27FC236}">
                <a16:creationId xmlns:a16="http://schemas.microsoft.com/office/drawing/2014/main" id="{796A9926-F9EF-703F-EF32-9F6A5BEEB340}"/>
              </a:ext>
            </a:extLst>
          </p:cNvPr>
          <p:cNvSpPr/>
          <p:nvPr/>
        </p:nvSpPr>
        <p:spPr>
          <a:xfrm>
            <a:off x="7262432" y="382138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676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E594-3A98-8972-262E-0B942A9329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0680A88-7D56-7F88-65B2-CEE9682491C3}"/>
              </a:ext>
            </a:extLst>
          </p:cNvPr>
          <p:cNvSpPr/>
          <p:nvPr/>
        </p:nvSpPr>
        <p:spPr>
          <a:xfrm>
            <a:off x="94298" y="124409"/>
            <a:ext cx="5035906" cy="6601807"/>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partir de la fin du XVe siècle…</a:t>
            </a:r>
          </a:p>
          <a:p>
            <a:r>
              <a:rPr lang="fr-FR" sz="1600" dirty="0"/>
              <a:t>Avec l’arrivée des Européens sur la côte occidentale</a:t>
            </a:r>
          </a:p>
          <a:p>
            <a:r>
              <a:rPr lang="fr-FR" sz="1600" i="1" dirty="0"/>
              <a:t>La caravelle supplante la caravane</a:t>
            </a:r>
            <a:r>
              <a:rPr lang="fr-FR" sz="1600" dirty="0"/>
              <a:t> (Godinho, 1969)…</a:t>
            </a:r>
            <a:endParaRPr lang="fr-FR" sz="1600" i="1" dirty="0"/>
          </a:p>
          <a:p>
            <a:endParaRPr lang="fr-FR" sz="1600" dirty="0"/>
          </a:p>
          <a:p>
            <a:r>
              <a:rPr lang="fr-FR" sz="1600" dirty="0"/>
              <a:t>*Les routes commerciales transsahariennes déclinent</a:t>
            </a:r>
          </a:p>
          <a:p>
            <a:r>
              <a:rPr lang="fr-FR" sz="1600" dirty="0"/>
              <a:t>Au profit du commerce maritime transatlantique</a:t>
            </a:r>
          </a:p>
          <a:p>
            <a:endParaRPr lang="fr-FR" sz="1600" dirty="0"/>
          </a:p>
          <a:p>
            <a:r>
              <a:rPr lang="fr-FR" sz="1600" dirty="0"/>
              <a:t>*Conséquence…</a:t>
            </a:r>
          </a:p>
          <a:p>
            <a:endParaRPr lang="fr-FR" sz="1600" dirty="0"/>
          </a:p>
          <a:p>
            <a:r>
              <a:rPr lang="fr-FR" sz="1600" dirty="0"/>
              <a:t>*</a:t>
            </a:r>
            <a:r>
              <a:rPr lang="fr-FR" sz="1600" u="sng" dirty="0"/>
              <a:t>Avant et après</a:t>
            </a:r>
            <a:r>
              <a:rPr lang="fr-FR" sz="1600" dirty="0"/>
              <a:t> la disparition des empires Mali et Songhaï</a:t>
            </a:r>
          </a:p>
          <a:p>
            <a:r>
              <a:rPr lang="fr-FR" sz="1600" dirty="0"/>
              <a:t>Déclin progressive des puissants royaumes de la savane</a:t>
            </a:r>
          </a:p>
          <a:p>
            <a:r>
              <a:rPr lang="fr-FR" sz="1600" dirty="0"/>
              <a:t>Au profit des petits royaumes</a:t>
            </a:r>
          </a:p>
          <a:p>
            <a:r>
              <a:rPr lang="fr-FR" sz="1600" dirty="0"/>
              <a:t>De la côte ouest (Sénégal) et sud (forêt et bas-Niger)</a:t>
            </a:r>
          </a:p>
          <a:p>
            <a:endParaRPr lang="fr-FR" sz="1600" dirty="0"/>
          </a:p>
          <a:p>
            <a:r>
              <a:rPr lang="fr-FR" sz="1500" i="1" dirty="0"/>
              <a:t>Le littoral de l’Afrique noire atlantique, jusque là marginal dans l’histoire du continent, devint en quelques décennies à peine, le principal pôle économique et politique de tout l’Ouest africain et de puissants royaumes se constituèrent là où les Européens venaient accoster.</a:t>
            </a:r>
            <a:endParaRPr lang="fr-FR" sz="1600" dirty="0"/>
          </a:p>
          <a:p>
            <a:r>
              <a:rPr lang="fr-FR" sz="1600" dirty="0"/>
              <a:t>Atlas historique de l’Afrique, Bernard Lugan, p. 150 ; </a:t>
            </a:r>
            <a:r>
              <a:rPr lang="fr-FR" sz="1600" u="sng" dirty="0"/>
              <a:t>Ainsi</a:t>
            </a:r>
            <a:r>
              <a:rPr lang="fr-FR" sz="1600" dirty="0"/>
              <a:t>…</a:t>
            </a:r>
          </a:p>
          <a:p>
            <a:endParaRPr lang="fr-FR" sz="1600" dirty="0"/>
          </a:p>
          <a:p>
            <a:r>
              <a:rPr lang="fr-FR" sz="1600" dirty="0"/>
              <a:t>*1658 : Les Français s’installent à Saint-Louis</a:t>
            </a:r>
            <a:endParaRPr lang="fr-FR" sz="1600" i="1" dirty="0"/>
          </a:p>
          <a:p>
            <a:r>
              <a:rPr lang="fr-FR" sz="1500" i="1" dirty="0"/>
              <a:t>Saint-Louis draine le commerce de la vallée du Sénégal vers l’Atlantique, brisant ainsi la complémentarité séculaire entre les Berbères Sanhadja nomades</a:t>
            </a:r>
          </a:p>
          <a:p>
            <a:r>
              <a:rPr lang="fr-FR" sz="1500" i="1" dirty="0"/>
              <a:t>Et les agriculteurs sédentaires du fleuve.</a:t>
            </a:r>
          </a:p>
          <a:p>
            <a:r>
              <a:rPr lang="fr-FR" sz="1600" dirty="0"/>
              <a:t>Histoire générale de l’Afrique, tome V, UNESCO, p. 206</a:t>
            </a:r>
          </a:p>
        </p:txBody>
      </p:sp>
      <p:pic>
        <p:nvPicPr>
          <p:cNvPr id="2" name="Image 1" descr="Une image contenant texte, carte, atlas&#10;&#10;Le contenu généré par l’IA peut être incorrect.">
            <a:extLst>
              <a:ext uri="{FF2B5EF4-FFF2-40B4-BE49-F238E27FC236}">
                <a16:creationId xmlns:a16="http://schemas.microsoft.com/office/drawing/2014/main" id="{1D01CEBA-A6FF-3848-12D3-727DB8B2BF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3300"/>
            <a:ext cx="6951385" cy="6671399"/>
          </a:xfrm>
          <a:prstGeom prst="rect">
            <a:avLst/>
          </a:prstGeom>
          <a:ln w="38100">
            <a:solidFill>
              <a:schemeClr val="tx1"/>
            </a:solidFill>
          </a:ln>
        </p:spPr>
      </p:pic>
      <p:sp>
        <p:nvSpPr>
          <p:cNvPr id="3" name="Ellipse 2">
            <a:extLst>
              <a:ext uri="{FF2B5EF4-FFF2-40B4-BE49-F238E27FC236}">
                <a16:creationId xmlns:a16="http://schemas.microsoft.com/office/drawing/2014/main" id="{8E80DF59-200D-89CF-EF47-3E1F3851E0EC}"/>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D8A0BE60-16A6-5EED-B752-E819E9C4945A}"/>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4BA45422-CA5B-5C35-7B5B-55BF7D36B6C5}"/>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C4539B4D-F988-68FA-8828-CF3BD17D1774}"/>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40CE3E47-7551-8DD8-DE88-C1DC4E222BBE}"/>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0DA9AF0-C2FD-8D13-2F93-6B37039D1C0C}"/>
              </a:ext>
            </a:extLst>
          </p:cNvPr>
          <p:cNvSpPr/>
          <p:nvPr/>
        </p:nvSpPr>
        <p:spPr>
          <a:xfrm rot="16200000">
            <a:off x="9230310" y="2997669"/>
            <a:ext cx="578068" cy="2793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AC641D54-5919-C4F3-EF4C-15CE7526B2B3}"/>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40926E5-2AA8-2BD5-9E30-4D9823FB85E0}"/>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2FE56A91-E966-F415-2F21-31C7248133D6}"/>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B9B0C59C-CBEA-8BA7-7F5C-D6F6A8CB122D}"/>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E246F5C-47A0-8490-873F-49D18C6C1A8C}"/>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F255D80-3B19-C01B-7F20-451B6A2EFF18}"/>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E4741EF-0D8B-47B5-CE0F-81330F9326A7}"/>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BCE023D7-FA23-3110-8631-3D49F30C31B1}"/>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2336F50D-5458-A03B-7E44-44B8D46907CA}"/>
              </a:ext>
            </a:extLst>
          </p:cNvPr>
          <p:cNvCxnSpPr>
            <a:cxnSpLocks/>
            <a:endCxn id="35"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ED7C1639-AC11-103D-5DAB-F19DAB100638}"/>
              </a:ext>
            </a:extLst>
          </p:cNvPr>
          <p:cNvCxnSpPr>
            <a:cxnSpLocks/>
            <a:endCxn id="3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5E54EDF-E767-CEE8-09B2-DA09AF162721}"/>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33DFF60C-90A0-BE7A-480D-C8C49C1BDADF}"/>
              </a:ext>
            </a:extLst>
          </p:cNvPr>
          <p:cNvSpPr/>
          <p:nvPr/>
        </p:nvSpPr>
        <p:spPr>
          <a:xfrm>
            <a:off x="9054640" y="156199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7DD700E-FE62-95E2-6265-EC35A9933B63}"/>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F8EC10E4-2A5C-D74A-BD6F-91C95F961D7B}"/>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3" name="Ellipse 32">
            <a:extLst>
              <a:ext uri="{FF2B5EF4-FFF2-40B4-BE49-F238E27FC236}">
                <a16:creationId xmlns:a16="http://schemas.microsoft.com/office/drawing/2014/main" id="{91B321FE-0ECF-FD32-E4DF-E625D387464A}"/>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4" name="Ellipse 33">
            <a:extLst>
              <a:ext uri="{FF2B5EF4-FFF2-40B4-BE49-F238E27FC236}">
                <a16:creationId xmlns:a16="http://schemas.microsoft.com/office/drawing/2014/main" id="{5249983A-B09B-19B4-A204-61883784D7F3}"/>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 name="Ellipse 34">
            <a:extLst>
              <a:ext uri="{FF2B5EF4-FFF2-40B4-BE49-F238E27FC236}">
                <a16:creationId xmlns:a16="http://schemas.microsoft.com/office/drawing/2014/main" id="{AC8736FC-76E2-8899-95C8-8A8A33C9485D}"/>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 name="Ellipse 35">
            <a:extLst>
              <a:ext uri="{FF2B5EF4-FFF2-40B4-BE49-F238E27FC236}">
                <a16:creationId xmlns:a16="http://schemas.microsoft.com/office/drawing/2014/main" id="{4E6AC752-D466-741A-ACC5-14BC05F72B85}"/>
              </a:ext>
            </a:extLst>
          </p:cNvPr>
          <p:cNvSpPr/>
          <p:nvPr/>
        </p:nvSpPr>
        <p:spPr>
          <a:xfrm rot="16380531">
            <a:off x="7262275" y="2871684"/>
            <a:ext cx="621192" cy="1448523"/>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C23F986B-0542-5265-DB1E-66E66F566B16}"/>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079AF16D-B207-0916-185B-636B68584E8D}"/>
              </a:ext>
            </a:extLst>
          </p:cNvPr>
          <p:cNvCxnSpPr>
            <a:cxnSpLocks/>
          </p:cNvCxnSpPr>
          <p:nvPr/>
        </p:nvCxnSpPr>
        <p:spPr>
          <a:xfrm>
            <a:off x="7325360" y="2621280"/>
            <a:ext cx="162176" cy="93003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4446496E-AC27-18BB-BC5F-0A17D931C61F}"/>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F054B7A2-14F3-2E5B-56DE-AE69BAEAD683}"/>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612EA49-FADA-226D-F4A8-648E9D4F82F8}"/>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3D56060B-BBD0-C594-CAC6-C5876363BB08}"/>
              </a:ext>
            </a:extLst>
          </p:cNvPr>
          <p:cNvCxnSpPr>
            <a:cxnSpLocks/>
          </p:cNvCxnSpPr>
          <p:nvPr/>
        </p:nvCxnSpPr>
        <p:spPr>
          <a:xfrm flipH="1">
            <a:off x="7406448" y="1998805"/>
            <a:ext cx="795357" cy="12143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DD9FB0C4-DA21-A366-5FA6-322B1BD7B4C5}"/>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4" name="Ellipse 43">
            <a:extLst>
              <a:ext uri="{FF2B5EF4-FFF2-40B4-BE49-F238E27FC236}">
                <a16:creationId xmlns:a16="http://schemas.microsoft.com/office/drawing/2014/main" id="{35D18E61-768B-81F5-C47E-A9B533D48E6C}"/>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45" name="Connecteur droit 44">
            <a:extLst>
              <a:ext uri="{FF2B5EF4-FFF2-40B4-BE49-F238E27FC236}">
                <a16:creationId xmlns:a16="http://schemas.microsoft.com/office/drawing/2014/main" id="{3DC0C74D-D7EB-634F-D2A7-48679A8D9ECD}"/>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FF62ACF7-4550-42D7-DF7D-9F43643EC953}"/>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BC99B67A-BFC1-123A-B489-2FC86A626358}"/>
              </a:ext>
            </a:extLst>
          </p:cNvPr>
          <p:cNvSpPr/>
          <p:nvPr/>
        </p:nvSpPr>
        <p:spPr>
          <a:xfrm>
            <a:off x="7395208" y="341353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FF010C00-A06D-DA09-8BDB-5B40F2621D96}"/>
              </a:ext>
            </a:extLst>
          </p:cNvPr>
          <p:cNvSpPr/>
          <p:nvPr/>
        </p:nvSpPr>
        <p:spPr>
          <a:xfrm>
            <a:off x="7776176" y="3484930"/>
            <a:ext cx="269556" cy="222641"/>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 name="Ellipse 48">
            <a:extLst>
              <a:ext uri="{FF2B5EF4-FFF2-40B4-BE49-F238E27FC236}">
                <a16:creationId xmlns:a16="http://schemas.microsoft.com/office/drawing/2014/main" id="{A262FD61-CEB2-9D98-3C68-8A7D0AEB6EFF}"/>
              </a:ext>
            </a:extLst>
          </p:cNvPr>
          <p:cNvSpPr/>
          <p:nvPr/>
        </p:nvSpPr>
        <p:spPr>
          <a:xfrm>
            <a:off x="7231126" y="2454319"/>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0" name="Ellipse 49">
            <a:extLst>
              <a:ext uri="{FF2B5EF4-FFF2-40B4-BE49-F238E27FC236}">
                <a16:creationId xmlns:a16="http://schemas.microsoft.com/office/drawing/2014/main" id="{08490ABE-FD5C-C01B-2F9D-4AB24B70DCCF}"/>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2" name="Ellipse 51">
            <a:extLst>
              <a:ext uri="{FF2B5EF4-FFF2-40B4-BE49-F238E27FC236}">
                <a16:creationId xmlns:a16="http://schemas.microsoft.com/office/drawing/2014/main" id="{F8B0611E-2364-F44B-84A7-B0199E0B305C}"/>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54" name="Connecteur droit 53">
            <a:extLst>
              <a:ext uri="{FF2B5EF4-FFF2-40B4-BE49-F238E27FC236}">
                <a16:creationId xmlns:a16="http://schemas.microsoft.com/office/drawing/2014/main" id="{DE2425D0-3F67-D263-CF73-6ECAAAC0DF89}"/>
              </a:ext>
            </a:extLst>
          </p:cNvPr>
          <p:cNvCxnSpPr>
            <a:cxnSpLocks/>
          </p:cNvCxnSpPr>
          <p:nvPr/>
        </p:nvCxnSpPr>
        <p:spPr>
          <a:xfrm>
            <a:off x="7377367" y="1395217"/>
            <a:ext cx="588073" cy="9476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C449237C-D7B9-286D-60BA-B09A31BC7CDC}"/>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AEED4A57-BF40-1400-EFD7-4AF5C24F8064}"/>
              </a:ext>
            </a:extLst>
          </p:cNvPr>
          <p:cNvSpPr/>
          <p:nvPr/>
        </p:nvSpPr>
        <p:spPr>
          <a:xfrm>
            <a:off x="5700279" y="352534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8" name="Ellipse 57">
            <a:extLst>
              <a:ext uri="{FF2B5EF4-FFF2-40B4-BE49-F238E27FC236}">
                <a16:creationId xmlns:a16="http://schemas.microsoft.com/office/drawing/2014/main" id="{9DD541A2-52FC-A14D-EABB-9F5B3FD695E6}"/>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9" name="Ellipse 58">
            <a:extLst>
              <a:ext uri="{FF2B5EF4-FFF2-40B4-BE49-F238E27FC236}">
                <a16:creationId xmlns:a16="http://schemas.microsoft.com/office/drawing/2014/main" id="{2849CD51-143A-8B8F-3C58-FB969E2754E7}"/>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0" name="Ellipse 59">
            <a:extLst>
              <a:ext uri="{FF2B5EF4-FFF2-40B4-BE49-F238E27FC236}">
                <a16:creationId xmlns:a16="http://schemas.microsoft.com/office/drawing/2014/main" id="{9270BCB9-9DDD-9BE5-8A26-D7C890ACA228}"/>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1" name="Ellipse 60">
            <a:extLst>
              <a:ext uri="{FF2B5EF4-FFF2-40B4-BE49-F238E27FC236}">
                <a16:creationId xmlns:a16="http://schemas.microsoft.com/office/drawing/2014/main" id="{5D96EE16-2773-6BE9-C62A-56BD41A203FA}"/>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62" name="Connecteur droit avec flèche 61">
            <a:extLst>
              <a:ext uri="{FF2B5EF4-FFF2-40B4-BE49-F238E27FC236}">
                <a16:creationId xmlns:a16="http://schemas.microsoft.com/office/drawing/2014/main" id="{C7C1CD14-A203-E30E-9135-85D3689970F6}"/>
              </a:ext>
            </a:extLst>
          </p:cNvPr>
          <p:cNvCxnSpPr>
            <a:cxnSpLocks/>
            <a:endCxn id="58" idx="6"/>
          </p:cNvCxnSpPr>
          <p:nvPr/>
        </p:nvCxnSpPr>
        <p:spPr>
          <a:xfrm flipH="1" flipV="1">
            <a:off x="5796646" y="3780369"/>
            <a:ext cx="622165" cy="63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D0E3395-B44A-F2D9-93D3-01CD64F0728A}"/>
              </a:ext>
            </a:extLst>
          </p:cNvPr>
          <p:cNvCxnSpPr>
            <a:cxnSpLocks/>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Ellipse 63">
            <a:extLst>
              <a:ext uri="{FF2B5EF4-FFF2-40B4-BE49-F238E27FC236}">
                <a16:creationId xmlns:a16="http://schemas.microsoft.com/office/drawing/2014/main" id="{4759CBE1-5C44-105E-F8C8-56904A141A1C}"/>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D21A6EE3-7F76-2140-8762-717B5D3940DD}"/>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6" name="Ellipse 65">
            <a:extLst>
              <a:ext uri="{FF2B5EF4-FFF2-40B4-BE49-F238E27FC236}">
                <a16:creationId xmlns:a16="http://schemas.microsoft.com/office/drawing/2014/main" id="{8D518F7D-1487-33F4-5C1F-CE4AE723C3F3}"/>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7" name="Ellipse 66">
            <a:extLst>
              <a:ext uri="{FF2B5EF4-FFF2-40B4-BE49-F238E27FC236}">
                <a16:creationId xmlns:a16="http://schemas.microsoft.com/office/drawing/2014/main" id="{4EDA673A-1279-1A68-ADA6-38B7114AC1B8}"/>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Ellipse 67">
            <a:extLst>
              <a:ext uri="{FF2B5EF4-FFF2-40B4-BE49-F238E27FC236}">
                <a16:creationId xmlns:a16="http://schemas.microsoft.com/office/drawing/2014/main" id="{9EBB62F0-E207-3861-8DC0-190EE2800893}"/>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Connecteur droit avec flèche 68">
            <a:extLst>
              <a:ext uri="{FF2B5EF4-FFF2-40B4-BE49-F238E27FC236}">
                <a16:creationId xmlns:a16="http://schemas.microsoft.com/office/drawing/2014/main" id="{243BB79F-240D-6BF7-D14E-BF2F44750227}"/>
              </a:ext>
            </a:extLst>
          </p:cNvPr>
          <p:cNvCxnSpPr>
            <a:cxnSpLocks/>
            <a:endCxn id="66" idx="0"/>
          </p:cNvCxnSpPr>
          <p:nvPr/>
        </p:nvCxnSpPr>
        <p:spPr>
          <a:xfrm>
            <a:off x="7559023" y="4717904"/>
            <a:ext cx="107789" cy="2299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133A323D-A56B-831E-61E1-397FD5170D7D}"/>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5831DA85-9863-C0D8-8BCB-B9207BDFCEFC}"/>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6B408E0D-5F32-7B3D-2321-B37BFC36D610}"/>
              </a:ext>
            </a:extLst>
          </p:cNvPr>
          <p:cNvCxnSpPr>
            <a:cxnSpLocks/>
            <a:endCxn id="78"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304C9A42-2B58-6819-5709-3BD4DC6C9BEB}"/>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7094C452-DEFD-1166-4FAE-2C20721D3761}"/>
              </a:ext>
            </a:extLst>
          </p:cNvPr>
          <p:cNvSpPr/>
          <p:nvPr/>
        </p:nvSpPr>
        <p:spPr>
          <a:xfrm>
            <a:off x="8935658" y="3707527"/>
            <a:ext cx="1074033" cy="47981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B4B9D0EB-BC39-FEE7-C2B5-7F0C70E1D3DA}"/>
              </a:ext>
            </a:extLst>
          </p:cNvPr>
          <p:cNvCxnSpPr>
            <a:cxnSpLocks/>
            <a:stCxn id="77" idx="0"/>
          </p:cNvCxnSpPr>
          <p:nvPr/>
        </p:nvCxnSpPr>
        <p:spPr>
          <a:xfrm flipH="1">
            <a:off x="9251829" y="3893114"/>
            <a:ext cx="223406" cy="84892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C545E0C0-8A6C-6ACA-A119-0662A600F2FF}"/>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7" name="Ellipse 76">
            <a:extLst>
              <a:ext uri="{FF2B5EF4-FFF2-40B4-BE49-F238E27FC236}">
                <a16:creationId xmlns:a16="http://schemas.microsoft.com/office/drawing/2014/main" id="{D9C517CF-6E15-2DB4-4B95-FFCFBD847F71}"/>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8" name="Ellipse 77">
            <a:extLst>
              <a:ext uri="{FF2B5EF4-FFF2-40B4-BE49-F238E27FC236}">
                <a16:creationId xmlns:a16="http://schemas.microsoft.com/office/drawing/2014/main" id="{DE1420B7-B1EA-DD2F-EA8F-C3FAAA5B1891}"/>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79" name="Ellipse 78">
            <a:extLst>
              <a:ext uri="{FF2B5EF4-FFF2-40B4-BE49-F238E27FC236}">
                <a16:creationId xmlns:a16="http://schemas.microsoft.com/office/drawing/2014/main" id="{A2F98FFA-BDCD-ABC2-EDAA-4D04DABB8D7E}"/>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cxnSp>
        <p:nvCxnSpPr>
          <p:cNvPr id="80" name="Connecteur droit 79">
            <a:extLst>
              <a:ext uri="{FF2B5EF4-FFF2-40B4-BE49-F238E27FC236}">
                <a16:creationId xmlns:a16="http://schemas.microsoft.com/office/drawing/2014/main" id="{E0385D48-9D84-C033-B4E4-E0635D4ABA49}"/>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1" name="Ellipse 80">
            <a:extLst>
              <a:ext uri="{FF2B5EF4-FFF2-40B4-BE49-F238E27FC236}">
                <a16:creationId xmlns:a16="http://schemas.microsoft.com/office/drawing/2014/main" id="{86759F5E-7D21-7FB9-DB8B-43CB561E96FE}"/>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82" name="Connecteur droit 81">
            <a:extLst>
              <a:ext uri="{FF2B5EF4-FFF2-40B4-BE49-F238E27FC236}">
                <a16:creationId xmlns:a16="http://schemas.microsoft.com/office/drawing/2014/main" id="{C3EDD062-E06A-0057-DA79-8FD8B0B5E106}"/>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B139E3B0-684E-C92D-0F90-9A35FFBF2D47}"/>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84" name="Ellipse 83">
            <a:extLst>
              <a:ext uri="{FF2B5EF4-FFF2-40B4-BE49-F238E27FC236}">
                <a16:creationId xmlns:a16="http://schemas.microsoft.com/office/drawing/2014/main" id="{01E3FAB0-F01A-C836-9EAB-C438EB559D90}"/>
              </a:ext>
            </a:extLst>
          </p:cNvPr>
          <p:cNvSpPr/>
          <p:nvPr/>
        </p:nvSpPr>
        <p:spPr>
          <a:xfrm>
            <a:off x="7262432" y="382138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163A2210-5012-746D-A3DC-F7FD60CB7C8D}"/>
              </a:ext>
            </a:extLst>
          </p:cNvPr>
          <p:cNvCxnSpPr>
            <a:cxnSpLocks/>
          </p:cNvCxnSpPr>
          <p:nvPr/>
        </p:nvCxnSpPr>
        <p:spPr>
          <a:xfrm flipH="1">
            <a:off x="5445760" y="567871"/>
            <a:ext cx="1432560" cy="22804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339987F-DF27-01AE-A8CB-A50A61CF6582}"/>
              </a:ext>
            </a:extLst>
          </p:cNvPr>
          <p:cNvCxnSpPr>
            <a:cxnSpLocks/>
          </p:cNvCxnSpPr>
          <p:nvPr/>
        </p:nvCxnSpPr>
        <p:spPr>
          <a:xfrm flipV="1">
            <a:off x="5445760" y="2848300"/>
            <a:ext cx="0" cy="15616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25955A87-39B6-DE58-DB93-7F4319218978}"/>
              </a:ext>
            </a:extLst>
          </p:cNvPr>
          <p:cNvCxnSpPr>
            <a:cxnSpLocks/>
          </p:cNvCxnSpPr>
          <p:nvPr/>
        </p:nvCxnSpPr>
        <p:spPr>
          <a:xfrm flipH="1" flipV="1">
            <a:off x="6096000" y="5171440"/>
            <a:ext cx="1847562" cy="1117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B9ED9D97-6B1B-A2DD-B456-94970B0A9ECE}"/>
              </a:ext>
            </a:extLst>
          </p:cNvPr>
          <p:cNvCxnSpPr>
            <a:cxnSpLocks/>
          </p:cNvCxnSpPr>
          <p:nvPr/>
        </p:nvCxnSpPr>
        <p:spPr>
          <a:xfrm flipH="1" flipV="1">
            <a:off x="5445760" y="4409983"/>
            <a:ext cx="650240" cy="76145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D574632-BEF2-15AE-58D2-143AEBD97E02}"/>
              </a:ext>
            </a:extLst>
          </p:cNvPr>
          <p:cNvCxnSpPr>
            <a:cxnSpLocks/>
          </p:cNvCxnSpPr>
          <p:nvPr/>
        </p:nvCxnSpPr>
        <p:spPr>
          <a:xfrm flipH="1" flipV="1">
            <a:off x="6418811" y="304800"/>
            <a:ext cx="175029" cy="7015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371FCDA2-90BE-E80E-4916-8D8C58711475}"/>
              </a:ext>
            </a:extLst>
          </p:cNvPr>
          <p:cNvCxnSpPr>
            <a:cxnSpLocks/>
            <a:endCxn id="58" idx="1"/>
          </p:cNvCxnSpPr>
          <p:nvPr/>
        </p:nvCxnSpPr>
        <p:spPr>
          <a:xfrm>
            <a:off x="5445760" y="3719213"/>
            <a:ext cx="227961" cy="179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F37D62A8-3201-4236-3E76-0AA35B8F5E85}"/>
              </a:ext>
            </a:extLst>
          </p:cNvPr>
          <p:cNvCxnSpPr>
            <a:cxnSpLocks/>
            <a:endCxn id="68" idx="3"/>
          </p:cNvCxnSpPr>
          <p:nvPr/>
        </p:nvCxnSpPr>
        <p:spPr>
          <a:xfrm flipH="1" flipV="1">
            <a:off x="7820637" y="5001623"/>
            <a:ext cx="122925" cy="2815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09C9791E-BC8D-FF03-79B7-1D089E530593}"/>
              </a:ext>
            </a:extLst>
          </p:cNvPr>
          <p:cNvCxnSpPr>
            <a:cxnSpLocks/>
            <a:stCxn id="61" idx="1"/>
          </p:cNvCxnSpPr>
          <p:nvPr/>
        </p:nvCxnSpPr>
        <p:spPr>
          <a:xfrm flipH="1" flipV="1">
            <a:off x="5997796" y="3943695"/>
            <a:ext cx="512863" cy="2451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8945C374-4092-C5D0-3D00-B633E88EC29D}"/>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D5972E24-B8C0-89B9-F852-7BC46AE97EA8}"/>
              </a:ext>
            </a:extLst>
          </p:cNvPr>
          <p:cNvCxnSpPr>
            <a:cxnSpLocks/>
            <a:endCxn id="57" idx="1"/>
          </p:cNvCxnSpPr>
          <p:nvPr/>
        </p:nvCxnSpPr>
        <p:spPr>
          <a:xfrm>
            <a:off x="5445760" y="3474692"/>
            <a:ext cx="275610" cy="685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143FEF9-6368-6AC2-8E01-338F8251298E}"/>
              </a:ext>
            </a:extLst>
          </p:cNvPr>
          <p:cNvCxnSpPr>
            <a:cxnSpLocks/>
            <a:stCxn id="36" idx="0"/>
            <a:endCxn id="57" idx="6"/>
          </p:cNvCxnSpPr>
          <p:nvPr/>
        </p:nvCxnSpPr>
        <p:spPr>
          <a:xfrm flipH="1">
            <a:off x="5844295" y="3557929"/>
            <a:ext cx="1005313" cy="285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7EEC9886-1940-4428-BAF4-B714976CB82F}"/>
              </a:ext>
            </a:extLst>
          </p:cNvPr>
          <p:cNvSpPr/>
          <p:nvPr/>
        </p:nvSpPr>
        <p:spPr>
          <a:xfrm>
            <a:off x="3989676" y="52832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251330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685B-41B3-5D4B-251D-3307777E29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0BC0BF4-E574-0EC5-3D6D-A0687549AA9F}"/>
              </a:ext>
            </a:extLst>
          </p:cNvPr>
          <p:cNvSpPr/>
          <p:nvPr/>
        </p:nvSpPr>
        <p:spPr>
          <a:xfrm>
            <a:off x="91279" y="73635"/>
            <a:ext cx="6136266" cy="270843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4) Un 4</a:t>
            </a:r>
            <a:r>
              <a:rPr lang="fr-FR" sz="1700" b="1" baseline="30000" dirty="0"/>
              <a:t>ème</a:t>
            </a:r>
            <a:r>
              <a:rPr lang="fr-FR" sz="1700" b="1" dirty="0"/>
              <a:t> processus : la traite négrière…</a:t>
            </a:r>
          </a:p>
          <a:p>
            <a:r>
              <a:rPr lang="fr-FR" sz="1700" b="1" dirty="0"/>
              <a:t>1530-1800 : Les traites atlantique et arabe des esclaves noirs</a:t>
            </a:r>
          </a:p>
          <a:p>
            <a:r>
              <a:rPr lang="fr-FR" sz="1700" b="1" dirty="0"/>
              <a:t>Se développent à grande échelle</a:t>
            </a:r>
          </a:p>
          <a:p>
            <a:endParaRPr lang="fr-FR" sz="1700" dirty="0"/>
          </a:p>
          <a:p>
            <a:r>
              <a:rPr lang="fr-FR" sz="1700" dirty="0"/>
              <a:t>*Au début du XVIe siècle…</a:t>
            </a:r>
          </a:p>
          <a:p>
            <a:r>
              <a:rPr lang="fr-FR" sz="1700" dirty="0"/>
              <a:t>Européens et Arabes sont présents sur les côtes</a:t>
            </a:r>
          </a:p>
          <a:p>
            <a:endParaRPr lang="fr-FR" sz="1700" dirty="0"/>
          </a:p>
          <a:p>
            <a:r>
              <a:rPr lang="fr-FR" sz="1700" dirty="0"/>
              <a:t>*Entre le XVIe et le XVIIIe siècle…</a:t>
            </a:r>
          </a:p>
          <a:p>
            <a:r>
              <a:rPr lang="fr-FR" sz="1700" dirty="0"/>
              <a:t>Pas de conquête de l’intérieur</a:t>
            </a:r>
          </a:p>
          <a:p>
            <a:r>
              <a:rPr lang="fr-FR" sz="1700" dirty="0"/>
              <a:t>En revanche, une traite des esclaves croissante…</a:t>
            </a:r>
          </a:p>
        </p:txBody>
      </p:sp>
      <p:pic>
        <p:nvPicPr>
          <p:cNvPr id="2" name="Picture 2" descr="C:\Users\Christophe\Pictures\My Scans\2016-04 (avr.)\scan0019.jpg">
            <a:extLst>
              <a:ext uri="{FF2B5EF4-FFF2-40B4-BE49-F238E27FC236}">
                <a16:creationId xmlns:a16="http://schemas.microsoft.com/office/drawing/2014/main" id="{F6CD2D16-5DCD-8672-E08C-136F5D443B0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14E7E0D1-AE22-24D9-DCFC-96EDAE9FB799}"/>
              </a:ext>
            </a:extLst>
          </p:cNvPr>
          <p:cNvSpPr/>
          <p:nvPr/>
        </p:nvSpPr>
        <p:spPr>
          <a:xfrm>
            <a:off x="7884813" y="3233814"/>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CF155579-0A56-472D-7E07-A7687C9FE975}"/>
              </a:ext>
            </a:extLst>
          </p:cNvPr>
          <p:cNvSpPr/>
          <p:nvPr/>
        </p:nvSpPr>
        <p:spPr>
          <a:xfrm>
            <a:off x="8387276" y="359051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6FAE7A7-D142-2601-B097-6EBCFEE39D05}"/>
              </a:ext>
            </a:extLst>
          </p:cNvPr>
          <p:cNvSpPr/>
          <p:nvPr/>
        </p:nvSpPr>
        <p:spPr>
          <a:xfrm>
            <a:off x="8944493" y="428410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4CDEC901-CA26-37B6-C6B4-B05D672F047C}"/>
              </a:ext>
            </a:extLst>
          </p:cNvPr>
          <p:cNvSpPr/>
          <p:nvPr/>
        </p:nvSpPr>
        <p:spPr>
          <a:xfrm>
            <a:off x="10291875" y="50361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80D31D7-BB5D-615D-2704-C8DA64A61ADE}"/>
              </a:ext>
            </a:extLst>
          </p:cNvPr>
          <p:cNvSpPr/>
          <p:nvPr/>
        </p:nvSpPr>
        <p:spPr>
          <a:xfrm>
            <a:off x="10457738" y="491384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D85577C-A5D2-E0B4-B318-39337AA5CA70}"/>
              </a:ext>
            </a:extLst>
          </p:cNvPr>
          <p:cNvSpPr/>
          <p:nvPr/>
        </p:nvSpPr>
        <p:spPr>
          <a:xfrm>
            <a:off x="10656197" y="468754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FA7194A-02F3-ABC4-908B-6DD9CACA457C}"/>
              </a:ext>
            </a:extLst>
          </p:cNvPr>
          <p:cNvSpPr/>
          <p:nvPr/>
        </p:nvSpPr>
        <p:spPr>
          <a:xfrm>
            <a:off x="10618229" y="4308228"/>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A90882F-6B97-E032-CABF-2DC6481E8A75}"/>
              </a:ext>
            </a:extLst>
          </p:cNvPr>
          <p:cNvSpPr/>
          <p:nvPr/>
        </p:nvSpPr>
        <p:spPr>
          <a:xfrm>
            <a:off x="10656197" y="4100631"/>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5742AA7-068E-341E-D56D-7ACAE0D0CACA}"/>
              </a:ext>
            </a:extLst>
          </p:cNvPr>
          <p:cNvSpPr/>
          <p:nvPr/>
        </p:nvSpPr>
        <p:spPr>
          <a:xfrm>
            <a:off x="10656197" y="3968365"/>
            <a:ext cx="144016" cy="122312"/>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7FAB050-D91E-FC27-6347-D73F16B22960}"/>
              </a:ext>
            </a:extLst>
          </p:cNvPr>
          <p:cNvSpPr/>
          <p:nvPr/>
        </p:nvSpPr>
        <p:spPr>
          <a:xfrm>
            <a:off x="8872485" y="4039476"/>
            <a:ext cx="144016" cy="122312"/>
          </a:xfrm>
          <a:prstGeom prst="ellipse">
            <a:avLst/>
          </a:prstGeom>
          <a:solidFill>
            <a:schemeClr val="bg1"/>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7301024-751A-ACB9-DD2F-34B5246853B5}"/>
              </a:ext>
            </a:extLst>
          </p:cNvPr>
          <p:cNvSpPr/>
          <p:nvPr/>
        </p:nvSpPr>
        <p:spPr>
          <a:xfrm>
            <a:off x="6989050" y="279112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9CA227A-2403-4A87-BAE8-34C2E2C5FF59}"/>
              </a:ext>
            </a:extLst>
          </p:cNvPr>
          <p:cNvSpPr/>
          <p:nvPr/>
        </p:nvSpPr>
        <p:spPr>
          <a:xfrm>
            <a:off x="7956821" y="323381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6" name="Ellipse 15">
            <a:extLst>
              <a:ext uri="{FF2B5EF4-FFF2-40B4-BE49-F238E27FC236}">
                <a16:creationId xmlns:a16="http://schemas.microsoft.com/office/drawing/2014/main" id="{E2731F5A-9EDE-C2A7-AC7D-198038DFF1AD}"/>
              </a:ext>
            </a:extLst>
          </p:cNvPr>
          <p:cNvSpPr/>
          <p:nvPr/>
        </p:nvSpPr>
        <p:spPr>
          <a:xfrm>
            <a:off x="9313816" y="601948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16290D0A-2A22-AE9E-B264-BC8C394B6D70}"/>
              </a:ext>
            </a:extLst>
          </p:cNvPr>
          <p:cNvSpPr/>
          <p:nvPr/>
        </p:nvSpPr>
        <p:spPr>
          <a:xfrm>
            <a:off x="8028829" y="3172658"/>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064CEF2-45A0-C135-3E2D-F27F9AAE2E74}"/>
              </a:ext>
            </a:extLst>
          </p:cNvPr>
          <p:cNvSpPr/>
          <p:nvPr/>
        </p:nvSpPr>
        <p:spPr>
          <a:xfrm>
            <a:off x="8944493" y="45157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A8CD7DB5-B60B-85B6-04DE-BDA79B39B058}"/>
              </a:ext>
            </a:extLst>
          </p:cNvPr>
          <p:cNvSpPr/>
          <p:nvPr/>
        </p:nvSpPr>
        <p:spPr>
          <a:xfrm>
            <a:off x="10313722" y="532855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C4555BB-D103-BF8B-497D-60738704723D}"/>
              </a:ext>
            </a:extLst>
          </p:cNvPr>
          <p:cNvSpPr/>
          <p:nvPr/>
        </p:nvSpPr>
        <p:spPr>
          <a:xfrm>
            <a:off x="10147859" y="5450869"/>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DAA16B7B-D377-FAE3-96E7-4211D592ED17}"/>
              </a:ext>
            </a:extLst>
          </p:cNvPr>
          <p:cNvCxnSpPr>
            <a:cxnSpLocks/>
          </p:cNvCxnSpPr>
          <p:nvPr/>
        </p:nvCxnSpPr>
        <p:spPr>
          <a:xfrm flipV="1">
            <a:off x="10435891" y="4317347"/>
            <a:ext cx="882349" cy="270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E99F4715-599D-69FA-16A9-7CE1029BE722}"/>
              </a:ext>
            </a:extLst>
          </p:cNvPr>
          <p:cNvSpPr/>
          <p:nvPr/>
        </p:nvSpPr>
        <p:spPr>
          <a:xfrm>
            <a:off x="8119221" y="320373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580D6A0C-6FAC-E728-EFAF-E9D032AE415A}"/>
              </a:ext>
            </a:extLst>
          </p:cNvPr>
          <p:cNvSpPr/>
          <p:nvPr/>
        </p:nvSpPr>
        <p:spPr>
          <a:xfrm>
            <a:off x="6548636" y="565978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9333A3A-D4F6-B9EC-19E3-EBF2F5AEFF2E}"/>
              </a:ext>
            </a:extLst>
          </p:cNvPr>
          <p:cNvSpPr/>
          <p:nvPr/>
        </p:nvSpPr>
        <p:spPr>
          <a:xfrm>
            <a:off x="6548636" y="59583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9128D18-8765-BEF7-A2AC-540DE2C10C32}"/>
              </a:ext>
            </a:extLst>
          </p:cNvPr>
          <p:cNvSpPr/>
          <p:nvPr/>
        </p:nvSpPr>
        <p:spPr>
          <a:xfrm>
            <a:off x="6554524" y="6080644"/>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64B6601-9ADF-B611-1F23-7C628C71B2C7}"/>
              </a:ext>
            </a:extLst>
          </p:cNvPr>
          <p:cNvSpPr/>
          <p:nvPr/>
        </p:nvSpPr>
        <p:spPr>
          <a:xfrm>
            <a:off x="6548636" y="621792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0C10BAB8-EF09-40E0-E74D-404484D033A2}"/>
              </a:ext>
            </a:extLst>
          </p:cNvPr>
          <p:cNvSpPr/>
          <p:nvPr/>
        </p:nvSpPr>
        <p:spPr>
          <a:xfrm>
            <a:off x="6930264" y="266881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1A863365-6552-007E-F4BE-27A1E5CD28FA}"/>
              </a:ext>
            </a:extLst>
          </p:cNvPr>
          <p:cNvSpPr/>
          <p:nvPr/>
        </p:nvSpPr>
        <p:spPr>
          <a:xfrm>
            <a:off x="6961490" y="2408946"/>
            <a:ext cx="144016" cy="122312"/>
          </a:xfrm>
          <a:prstGeom prst="ellipse">
            <a:avLst/>
          </a:prstGeom>
          <a:solidFill>
            <a:srgbClr val="4472C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1DC62534-C725-3099-355C-07B6FE61EF50}"/>
              </a:ext>
            </a:extLst>
          </p:cNvPr>
          <p:cNvSpPr/>
          <p:nvPr/>
        </p:nvSpPr>
        <p:spPr>
          <a:xfrm>
            <a:off x="6917042" y="2546498"/>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452AFF69-DE2A-2CAD-AE75-15A2ADD9C1E7}"/>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265D914C-1DEC-6C12-569D-94DF195D465A}"/>
              </a:ext>
            </a:extLst>
          </p:cNvPr>
          <p:cNvSpPr/>
          <p:nvPr/>
        </p:nvSpPr>
        <p:spPr>
          <a:xfrm>
            <a:off x="6463226" y="23724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2583673E-66AF-1E35-B997-560D5B6A8805}"/>
              </a:ext>
            </a:extLst>
          </p:cNvPr>
          <p:cNvSpPr/>
          <p:nvPr/>
        </p:nvSpPr>
        <p:spPr>
          <a:xfrm>
            <a:off x="6917042" y="2546498"/>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3C7EBEF0-04DF-F69E-BEDE-AAA8D20B5F96}"/>
              </a:ext>
            </a:extLst>
          </p:cNvPr>
          <p:cNvSpPr/>
          <p:nvPr/>
        </p:nvSpPr>
        <p:spPr>
          <a:xfrm>
            <a:off x="7751545"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52F7BCEB-3D93-436D-5ABB-AC1AE4B2F301}"/>
              </a:ext>
            </a:extLst>
          </p:cNvPr>
          <p:cNvSpPr/>
          <p:nvPr/>
        </p:nvSpPr>
        <p:spPr>
          <a:xfrm>
            <a:off x="7868881" y="113425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E13E313F-DC35-67AE-332D-4D74983D6480}"/>
              </a:ext>
            </a:extLst>
          </p:cNvPr>
          <p:cNvSpPr/>
          <p:nvPr/>
        </p:nvSpPr>
        <p:spPr>
          <a:xfrm>
            <a:off x="7600425" y="1286346"/>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CA84777A-86C7-7823-0F80-A7CCCF23495E}"/>
              </a:ext>
            </a:extLst>
          </p:cNvPr>
          <p:cNvSpPr/>
          <p:nvPr/>
        </p:nvSpPr>
        <p:spPr>
          <a:xfrm rot="220808">
            <a:off x="8018139" y="1065889"/>
            <a:ext cx="2394353" cy="843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avec flèche 64">
            <a:extLst>
              <a:ext uri="{FF2B5EF4-FFF2-40B4-BE49-F238E27FC236}">
                <a16:creationId xmlns:a16="http://schemas.microsoft.com/office/drawing/2014/main" id="{8AC5AFB7-0413-F3DA-1AF5-154BFD71111E}"/>
              </a:ext>
            </a:extLst>
          </p:cNvPr>
          <p:cNvCxnSpPr>
            <a:cxnSpLocks/>
          </p:cNvCxnSpPr>
          <p:nvPr/>
        </p:nvCxnSpPr>
        <p:spPr>
          <a:xfrm flipH="1">
            <a:off x="10184367" y="1388101"/>
            <a:ext cx="293772" cy="24244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Ellipse 65">
            <a:extLst>
              <a:ext uri="{FF2B5EF4-FFF2-40B4-BE49-F238E27FC236}">
                <a16:creationId xmlns:a16="http://schemas.microsoft.com/office/drawing/2014/main" id="{09E47DDB-0916-4EC6-A00A-8A8388518033}"/>
              </a:ext>
            </a:extLst>
          </p:cNvPr>
          <p:cNvSpPr/>
          <p:nvPr/>
        </p:nvSpPr>
        <p:spPr>
          <a:xfrm>
            <a:off x="9767984" y="6944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68" name="Connecteur droit 67">
            <a:extLst>
              <a:ext uri="{FF2B5EF4-FFF2-40B4-BE49-F238E27FC236}">
                <a16:creationId xmlns:a16="http://schemas.microsoft.com/office/drawing/2014/main" id="{DED3711C-EE55-5DDB-9D0B-CFA374D6F2A6}"/>
              </a:ext>
            </a:extLst>
          </p:cNvPr>
          <p:cNvCxnSpPr>
            <a:cxnSpLocks/>
          </p:cNvCxnSpPr>
          <p:nvPr/>
        </p:nvCxnSpPr>
        <p:spPr>
          <a:xfrm flipH="1" flipV="1">
            <a:off x="10437099" y="960934"/>
            <a:ext cx="41040" cy="4477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8B471C8B-051B-F1C8-4214-9A9E32957D72}"/>
              </a:ext>
            </a:extLst>
          </p:cNvPr>
          <p:cNvCxnSpPr>
            <a:cxnSpLocks/>
            <a:endCxn id="66" idx="5"/>
          </p:cNvCxnSpPr>
          <p:nvPr/>
        </p:nvCxnSpPr>
        <p:spPr>
          <a:xfrm flipH="1" flipV="1">
            <a:off x="10003187" y="911009"/>
            <a:ext cx="433912" cy="10159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255F676E-EF25-1421-CFFB-F342FAD59C13}"/>
              </a:ext>
            </a:extLst>
          </p:cNvPr>
          <p:cNvSpPr/>
          <p:nvPr/>
        </p:nvSpPr>
        <p:spPr>
          <a:xfrm>
            <a:off x="8872246" y="1360838"/>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1" name="Ellipse 70">
            <a:extLst>
              <a:ext uri="{FF2B5EF4-FFF2-40B4-BE49-F238E27FC236}">
                <a16:creationId xmlns:a16="http://schemas.microsoft.com/office/drawing/2014/main" id="{92678493-A369-E18D-764B-64644F7A622C}"/>
              </a:ext>
            </a:extLst>
          </p:cNvPr>
          <p:cNvSpPr/>
          <p:nvPr/>
        </p:nvSpPr>
        <p:spPr>
          <a:xfrm>
            <a:off x="8709656" y="1012599"/>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2" name="Ellipse 71">
            <a:extLst>
              <a:ext uri="{FF2B5EF4-FFF2-40B4-BE49-F238E27FC236}">
                <a16:creationId xmlns:a16="http://schemas.microsoft.com/office/drawing/2014/main" id="{4BCE7381-04A9-4795-480B-A22D6690E83B}"/>
              </a:ext>
            </a:extLst>
          </p:cNvPr>
          <p:cNvSpPr/>
          <p:nvPr/>
        </p:nvSpPr>
        <p:spPr>
          <a:xfrm>
            <a:off x="8279909" y="110496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73" name="Connecteur droit avec flèche 72">
            <a:extLst>
              <a:ext uri="{FF2B5EF4-FFF2-40B4-BE49-F238E27FC236}">
                <a16:creationId xmlns:a16="http://schemas.microsoft.com/office/drawing/2014/main" id="{E5D38202-3881-431C-F40E-43CC36DA60DF}"/>
              </a:ext>
            </a:extLst>
          </p:cNvPr>
          <p:cNvCxnSpPr>
            <a:cxnSpLocks/>
            <a:stCxn id="66" idx="3"/>
            <a:endCxn id="70" idx="7"/>
          </p:cNvCxnSpPr>
          <p:nvPr/>
        </p:nvCxnSpPr>
        <p:spPr>
          <a:xfrm flipH="1">
            <a:off x="9107449" y="911009"/>
            <a:ext cx="700890" cy="48698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7220CD0-FBAF-90B5-5262-046194A4CE8D}"/>
              </a:ext>
            </a:extLst>
          </p:cNvPr>
          <p:cNvCxnSpPr>
            <a:cxnSpLocks/>
            <a:endCxn id="71" idx="6"/>
          </p:cNvCxnSpPr>
          <p:nvPr/>
        </p:nvCxnSpPr>
        <p:spPr>
          <a:xfrm flipH="1">
            <a:off x="8985214" y="1104965"/>
            <a:ext cx="577126" cy="3449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2AB8584C-FADB-2702-03C1-722866241EC7}"/>
              </a:ext>
            </a:extLst>
          </p:cNvPr>
          <p:cNvSpPr/>
          <p:nvPr/>
        </p:nvSpPr>
        <p:spPr>
          <a:xfrm>
            <a:off x="7993532" y="72169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76" name="Ellipse 75">
            <a:extLst>
              <a:ext uri="{FF2B5EF4-FFF2-40B4-BE49-F238E27FC236}">
                <a16:creationId xmlns:a16="http://schemas.microsoft.com/office/drawing/2014/main" id="{B64EFD49-9E29-7388-7E05-56BD6222E81C}"/>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002F95E9-9D35-B2FC-EEF6-AD925843A78B}"/>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718E0112-F679-0009-D152-217320830FA1}"/>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79" name="Ellipse 78">
            <a:extLst>
              <a:ext uri="{FF2B5EF4-FFF2-40B4-BE49-F238E27FC236}">
                <a16:creationId xmlns:a16="http://schemas.microsoft.com/office/drawing/2014/main" id="{2319C13C-B3C1-4E0C-58EF-8D345EED3A84}"/>
              </a:ext>
            </a:extLst>
          </p:cNvPr>
          <p:cNvSpPr/>
          <p:nvPr/>
        </p:nvSpPr>
        <p:spPr>
          <a:xfrm>
            <a:off x="7695833" y="82130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 name="Ellipse 22">
            <a:extLst>
              <a:ext uri="{FF2B5EF4-FFF2-40B4-BE49-F238E27FC236}">
                <a16:creationId xmlns:a16="http://schemas.microsoft.com/office/drawing/2014/main" id="{74DBD9BD-BAB8-A56F-047F-915548BE64D4}"/>
              </a:ext>
            </a:extLst>
          </p:cNvPr>
          <p:cNvSpPr/>
          <p:nvPr/>
        </p:nvSpPr>
        <p:spPr>
          <a:xfrm>
            <a:off x="9908809" y="1503680"/>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150186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429FC-8CDC-AA01-A405-3688D25E0B9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CFAA2D3-97DE-DC16-81CF-87FD0ADB631F}"/>
              </a:ext>
            </a:extLst>
          </p:cNvPr>
          <p:cNvSpPr/>
          <p:nvPr/>
        </p:nvSpPr>
        <p:spPr>
          <a:xfrm>
            <a:off x="77327" y="102287"/>
            <a:ext cx="4728353"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*Chronologie ; Quatre temps…</a:t>
            </a:r>
          </a:p>
          <a:p>
            <a:endParaRPr lang="fr-FR" sz="1600" dirty="0"/>
          </a:p>
          <a:p>
            <a:r>
              <a:rPr lang="fr-FR" sz="1600" dirty="0"/>
              <a:t>a) 650 : Début de la traite </a:t>
            </a:r>
            <a:r>
              <a:rPr lang="fr-FR" sz="1600" i="1" dirty="0"/>
              <a:t>islamique</a:t>
            </a:r>
            <a:r>
              <a:rPr lang="fr-FR" sz="1600" dirty="0"/>
              <a:t> transsaharienne</a:t>
            </a:r>
          </a:p>
          <a:p>
            <a:r>
              <a:rPr lang="fr-FR" sz="1600" dirty="0"/>
              <a:t>Entre les Etats arabo-musulmans au nord</a:t>
            </a:r>
          </a:p>
          <a:p>
            <a:r>
              <a:rPr lang="fr-FR" sz="1600" dirty="0"/>
              <a:t>Et les royaumes subsahariens au sud</a:t>
            </a:r>
          </a:p>
          <a:p>
            <a:r>
              <a:rPr lang="fr-FR" sz="1600" u="sng" dirty="0"/>
              <a:t>NB : Existence d’une traite intra-africaine, notamment par des tributs dus aux vainqueurs d’une guerre</a:t>
            </a:r>
          </a:p>
          <a:p>
            <a:endParaRPr lang="fr-FR" sz="1600" dirty="0"/>
          </a:p>
          <a:p>
            <a:r>
              <a:rPr lang="fr-FR" sz="1600" dirty="0"/>
              <a:t>*Traite islamique à laquelle participent…</a:t>
            </a:r>
          </a:p>
          <a:p>
            <a:endParaRPr lang="fr-FR" sz="1600" dirty="0"/>
          </a:p>
          <a:p>
            <a:r>
              <a:rPr lang="fr-FR" sz="1600" dirty="0"/>
              <a:t>*1000 : Au sud du Sahara, les grands royaumes musulmans de la savane : Mali puis Songhaï</a:t>
            </a:r>
          </a:p>
          <a:p>
            <a:r>
              <a:rPr lang="fr-FR" sz="1600" dirty="0"/>
              <a:t>*Puis les cités haoussas et le Bornou-Kanem ; </a:t>
            </a:r>
            <a:r>
              <a:rPr lang="fr-FR" sz="1500" u="sng" dirty="0"/>
              <a:t>A revoir</a:t>
            </a:r>
            <a:r>
              <a:rPr lang="fr-FR" sz="1500" dirty="0"/>
              <a:t>…</a:t>
            </a:r>
          </a:p>
          <a:p>
            <a:endParaRPr lang="fr-FR" sz="1600" dirty="0"/>
          </a:p>
          <a:p>
            <a:r>
              <a:rPr lang="fr-FR" sz="1600" dirty="0"/>
              <a:t>NB : L’esclavage islamique…</a:t>
            </a:r>
          </a:p>
          <a:p>
            <a:r>
              <a:rPr lang="fr-FR" sz="1600" dirty="0"/>
              <a:t>*Dans le droit islamique, trois catégories…</a:t>
            </a:r>
          </a:p>
          <a:p>
            <a:r>
              <a:rPr lang="fr-FR" sz="1600" dirty="0"/>
              <a:t>*</a:t>
            </a:r>
            <a:r>
              <a:rPr lang="fr-FR" sz="1600" i="1" dirty="0"/>
              <a:t>Dar al-Islam</a:t>
            </a:r>
            <a:r>
              <a:rPr lang="fr-FR" sz="1600" dirty="0"/>
              <a:t>, Demeure de l’Islam : pas d’esclavage</a:t>
            </a:r>
          </a:p>
          <a:p>
            <a:r>
              <a:rPr lang="fr-FR" sz="1600" dirty="0"/>
              <a:t>*</a:t>
            </a:r>
            <a:r>
              <a:rPr lang="fr-FR" sz="1600" i="1" dirty="0"/>
              <a:t>Dar al-</a:t>
            </a:r>
            <a:r>
              <a:rPr lang="fr-FR" sz="1600" i="1" dirty="0" err="1"/>
              <a:t>Sulh</a:t>
            </a:r>
            <a:r>
              <a:rPr lang="fr-FR" sz="1600" dirty="0"/>
              <a:t>, Demeure de la trêve : Idem (Nubie)</a:t>
            </a:r>
          </a:p>
          <a:p>
            <a:r>
              <a:rPr lang="fr-FR" sz="1600" dirty="0"/>
              <a:t>*</a:t>
            </a:r>
            <a:r>
              <a:rPr lang="fr-FR" sz="1600" i="1" dirty="0"/>
              <a:t>Dar al-Harb</a:t>
            </a:r>
            <a:r>
              <a:rPr lang="fr-FR" sz="1600" dirty="0"/>
              <a:t>, Demeure de la guerre : razzias d’esclaves</a:t>
            </a:r>
          </a:p>
          <a:p>
            <a:endParaRPr lang="fr-FR" sz="1600" dirty="0"/>
          </a:p>
          <a:p>
            <a:r>
              <a:rPr lang="fr-FR" sz="1600" dirty="0"/>
              <a:t>*Dans la réalité…</a:t>
            </a:r>
          </a:p>
          <a:p>
            <a:r>
              <a:rPr lang="fr-FR" sz="1600" dirty="0"/>
              <a:t>a) 700 : Esclavage au Maghreb récemment soumis</a:t>
            </a:r>
          </a:p>
          <a:p>
            <a:r>
              <a:rPr lang="fr-FR" sz="1600" dirty="0"/>
              <a:t>NB : 740 : Grande révolte berbère</a:t>
            </a:r>
          </a:p>
          <a:p>
            <a:r>
              <a:rPr lang="fr-FR" sz="1600" dirty="0"/>
              <a:t>b) Dans l’Empire, asservissement de rebelles ; 830 : Nil</a:t>
            </a:r>
          </a:p>
          <a:p>
            <a:r>
              <a:rPr lang="fr-FR" sz="1600" dirty="0"/>
              <a:t>c) 1000 : Razzias chez les populations converties</a:t>
            </a:r>
          </a:p>
          <a:p>
            <a:r>
              <a:rPr lang="fr-FR" sz="1600" dirty="0"/>
              <a:t>Notamment dans la savane africaine…</a:t>
            </a:r>
          </a:p>
        </p:txBody>
      </p:sp>
      <p:pic>
        <p:nvPicPr>
          <p:cNvPr id="4" name="Image 3">
            <a:extLst>
              <a:ext uri="{FF2B5EF4-FFF2-40B4-BE49-F238E27FC236}">
                <a16:creationId xmlns:a16="http://schemas.microsoft.com/office/drawing/2014/main" id="{B6F2A43E-728A-62AB-B4BE-C2080440FC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573"/>
          <a:stretch>
            <a:fillRect/>
          </a:stretch>
        </p:blipFill>
        <p:spPr>
          <a:xfrm>
            <a:off x="4907050" y="102287"/>
            <a:ext cx="7207623" cy="4591633"/>
          </a:xfrm>
          <a:prstGeom prst="rect">
            <a:avLst/>
          </a:prstGeom>
          <a:ln w="38100">
            <a:solidFill>
              <a:schemeClr val="tx1"/>
            </a:solidFill>
          </a:ln>
        </p:spPr>
      </p:pic>
      <p:sp>
        <p:nvSpPr>
          <p:cNvPr id="6" name="Ellipse 5">
            <a:extLst>
              <a:ext uri="{FF2B5EF4-FFF2-40B4-BE49-F238E27FC236}">
                <a16:creationId xmlns:a16="http://schemas.microsoft.com/office/drawing/2014/main" id="{FA99EC60-32B6-F122-025B-AD025656DD86}"/>
              </a:ext>
            </a:extLst>
          </p:cNvPr>
          <p:cNvSpPr/>
          <p:nvPr/>
        </p:nvSpPr>
        <p:spPr>
          <a:xfrm>
            <a:off x="6824726" y="3149275"/>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8" name="Ellipse 7">
            <a:extLst>
              <a:ext uri="{FF2B5EF4-FFF2-40B4-BE49-F238E27FC236}">
                <a16:creationId xmlns:a16="http://schemas.microsoft.com/office/drawing/2014/main" id="{3D3ADCF5-A762-4730-0EEC-2FA1BE817D9D}"/>
              </a:ext>
            </a:extLst>
          </p:cNvPr>
          <p:cNvSpPr/>
          <p:nvPr/>
        </p:nvSpPr>
        <p:spPr>
          <a:xfrm>
            <a:off x="7181097" y="2995197"/>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 name="Ellipse 8">
            <a:extLst>
              <a:ext uri="{FF2B5EF4-FFF2-40B4-BE49-F238E27FC236}">
                <a16:creationId xmlns:a16="http://schemas.microsoft.com/office/drawing/2014/main" id="{9A646B08-7D03-A644-6EC4-71BD46A26173}"/>
              </a:ext>
            </a:extLst>
          </p:cNvPr>
          <p:cNvSpPr/>
          <p:nvPr/>
        </p:nvSpPr>
        <p:spPr>
          <a:xfrm>
            <a:off x="6319049" y="2880467"/>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0" name="Ellipse 9">
            <a:extLst>
              <a:ext uri="{FF2B5EF4-FFF2-40B4-BE49-F238E27FC236}">
                <a16:creationId xmlns:a16="http://schemas.microsoft.com/office/drawing/2014/main" id="{9D623752-7B70-3CBB-057E-412EB4E7356F}"/>
              </a:ext>
            </a:extLst>
          </p:cNvPr>
          <p:cNvSpPr/>
          <p:nvPr/>
        </p:nvSpPr>
        <p:spPr>
          <a:xfrm>
            <a:off x="8376083" y="181631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1" name="Ellipse 10">
            <a:extLst>
              <a:ext uri="{FF2B5EF4-FFF2-40B4-BE49-F238E27FC236}">
                <a16:creationId xmlns:a16="http://schemas.microsoft.com/office/drawing/2014/main" id="{BE8154D9-25E3-1834-719D-EA69F55D4215}"/>
              </a:ext>
            </a:extLst>
          </p:cNvPr>
          <p:cNvSpPr/>
          <p:nvPr/>
        </p:nvSpPr>
        <p:spPr>
          <a:xfrm>
            <a:off x="8995843" y="4396951"/>
            <a:ext cx="269556" cy="22264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sp>
        <p:nvSpPr>
          <p:cNvPr id="12" name="Ellipse 11">
            <a:extLst>
              <a:ext uri="{FF2B5EF4-FFF2-40B4-BE49-F238E27FC236}">
                <a16:creationId xmlns:a16="http://schemas.microsoft.com/office/drawing/2014/main" id="{D119CA6D-7348-1895-E72A-71D57E802201}"/>
              </a:ext>
            </a:extLst>
          </p:cNvPr>
          <p:cNvSpPr/>
          <p:nvPr/>
        </p:nvSpPr>
        <p:spPr>
          <a:xfrm>
            <a:off x="5878950" y="1514460"/>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 name="Ellipse 12">
            <a:extLst>
              <a:ext uri="{FF2B5EF4-FFF2-40B4-BE49-F238E27FC236}">
                <a16:creationId xmlns:a16="http://schemas.microsoft.com/office/drawing/2014/main" id="{0E583B92-E6F6-85AE-5A98-1C072E79BA97}"/>
              </a:ext>
            </a:extLst>
          </p:cNvPr>
          <p:cNvSpPr/>
          <p:nvPr/>
        </p:nvSpPr>
        <p:spPr>
          <a:xfrm>
            <a:off x="9265399" y="159134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99176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8441-EEC6-4EF0-385E-5DE0E79DED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31A9651-8D39-4F39-F31D-D084F1086C82}"/>
              </a:ext>
            </a:extLst>
          </p:cNvPr>
          <p:cNvSpPr/>
          <p:nvPr/>
        </p:nvSpPr>
        <p:spPr>
          <a:xfrm>
            <a:off x="77328" y="102287"/>
            <a:ext cx="3484470" cy="6093976"/>
          </a:xfrm>
          <a:prstGeom prst="rect">
            <a:avLst/>
          </a:prstGeom>
          <a:solidFill>
            <a:schemeClr val="tx2">
              <a:lumMod val="20000"/>
              <a:lumOff val="80000"/>
            </a:schemeClr>
          </a:solidFill>
          <a:ln w="38100">
            <a:solidFill>
              <a:schemeClr val="tx1"/>
            </a:solidFill>
          </a:ln>
        </p:spPr>
        <p:txBody>
          <a:bodyPr wrap="square">
            <a:spAutoFit/>
          </a:bodyPr>
          <a:lstStyle/>
          <a:p>
            <a:r>
              <a:rPr lang="fr-FR" sz="1500" dirty="0"/>
              <a:t>b) Aux XVIe-XVIIe siècles</a:t>
            </a:r>
          </a:p>
          <a:p>
            <a:r>
              <a:rPr lang="fr-FR" sz="1500" dirty="0"/>
              <a:t>Une double-évolution…</a:t>
            </a:r>
          </a:p>
          <a:p>
            <a:endParaRPr lang="fr-FR" sz="1500" dirty="0"/>
          </a:p>
          <a:p>
            <a:r>
              <a:rPr lang="fr-FR" sz="1500" dirty="0"/>
              <a:t>1) 1480 : Arrivée des Européens ; Et…</a:t>
            </a:r>
          </a:p>
          <a:p>
            <a:endParaRPr lang="fr-FR" sz="1500" dirty="0"/>
          </a:p>
          <a:p>
            <a:r>
              <a:rPr lang="fr-FR" sz="1500" dirty="0"/>
              <a:t>*1519 : Début de la traite transatlantique</a:t>
            </a:r>
          </a:p>
          <a:p>
            <a:r>
              <a:rPr lang="fr-FR" sz="1500" dirty="0"/>
              <a:t>Avec deux pôles principaux…</a:t>
            </a:r>
          </a:p>
          <a:p>
            <a:r>
              <a:rPr lang="fr-FR" sz="1500" dirty="0"/>
              <a:t>- Angola portugaise vers le Brésil</a:t>
            </a:r>
          </a:p>
          <a:p>
            <a:r>
              <a:rPr lang="fr-FR" sz="1500" dirty="0"/>
              <a:t>- Golfe de Guinée vers le Brésil et les Caraïbes</a:t>
            </a:r>
          </a:p>
          <a:p>
            <a:endParaRPr lang="fr-FR" sz="1500" dirty="0"/>
          </a:p>
          <a:p>
            <a:r>
              <a:rPr lang="fr-FR" sz="1500" dirty="0"/>
              <a:t>*Traite enrichissant essentiellement</a:t>
            </a:r>
          </a:p>
          <a:p>
            <a:r>
              <a:rPr lang="fr-FR" sz="1500" dirty="0"/>
              <a:t>Les royaumes du golfe de Guinée</a:t>
            </a:r>
          </a:p>
          <a:p>
            <a:r>
              <a:rPr lang="fr-FR" sz="1500" dirty="0"/>
              <a:t>Ashanti, Dahomey, Oyo, Bénin ; </a:t>
            </a:r>
            <a:r>
              <a:rPr lang="fr-FR" sz="1500" u="sng" dirty="0"/>
              <a:t>A revoir</a:t>
            </a:r>
            <a:r>
              <a:rPr lang="fr-FR" sz="1500" dirty="0"/>
              <a:t>…</a:t>
            </a:r>
          </a:p>
          <a:p>
            <a:endParaRPr lang="fr-FR" sz="1500" dirty="0"/>
          </a:p>
          <a:p>
            <a:r>
              <a:rPr lang="fr-FR" sz="1500" dirty="0"/>
              <a:t>2) Renouveau de la traite arabe…</a:t>
            </a:r>
          </a:p>
          <a:p>
            <a:r>
              <a:rPr lang="fr-FR" sz="1500" dirty="0"/>
              <a:t>*Sur la côte orientale…</a:t>
            </a:r>
          </a:p>
          <a:p>
            <a:r>
              <a:rPr lang="fr-FR" sz="1500" dirty="0"/>
              <a:t>Les Arabo-Swahilis adoptent</a:t>
            </a:r>
          </a:p>
          <a:p>
            <a:r>
              <a:rPr lang="fr-FR" sz="1500" dirty="0"/>
              <a:t>Les méthodes massives des Européens</a:t>
            </a:r>
          </a:p>
          <a:p>
            <a:endParaRPr lang="fr-FR" sz="1500" dirty="0"/>
          </a:p>
          <a:p>
            <a:r>
              <a:rPr lang="fr-FR" sz="1500" dirty="0"/>
              <a:t>*De nouveaux acteurs apparaissent</a:t>
            </a:r>
          </a:p>
          <a:p>
            <a:r>
              <a:rPr lang="fr-FR" sz="1500" dirty="0"/>
              <a:t>- Ouaddaï et Darfour vers l’Egypte</a:t>
            </a:r>
          </a:p>
          <a:p>
            <a:r>
              <a:rPr lang="fr-FR" sz="1500" u="sng" dirty="0"/>
              <a:t>A revoir</a:t>
            </a:r>
            <a:r>
              <a:rPr lang="fr-FR" sz="1500" dirty="0"/>
              <a:t>…</a:t>
            </a:r>
          </a:p>
          <a:p>
            <a:r>
              <a:rPr lang="fr-FR" sz="1500" dirty="0"/>
              <a:t>- Omanais de Mascate</a:t>
            </a:r>
          </a:p>
          <a:p>
            <a:r>
              <a:rPr lang="fr-FR" sz="1500" dirty="0"/>
              <a:t>De Zanzibar vers la mer Rouge</a:t>
            </a:r>
          </a:p>
          <a:p>
            <a:r>
              <a:rPr lang="fr-FR" sz="1500" dirty="0"/>
              <a:t>Et le Golfe persique…</a:t>
            </a:r>
          </a:p>
        </p:txBody>
      </p:sp>
      <p:pic>
        <p:nvPicPr>
          <p:cNvPr id="3" name="Image 2">
            <a:extLst>
              <a:ext uri="{FF2B5EF4-FFF2-40B4-BE49-F238E27FC236}">
                <a16:creationId xmlns:a16="http://schemas.microsoft.com/office/drawing/2014/main" id="{E3EA60B2-CFA5-079D-70F3-E3D2103D57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091" t="1959" r="3477" b="26939"/>
          <a:stretch>
            <a:fillRect/>
          </a:stretch>
        </p:blipFill>
        <p:spPr>
          <a:xfrm>
            <a:off x="3608234" y="102287"/>
            <a:ext cx="8506439" cy="4764353"/>
          </a:xfrm>
          <a:prstGeom prst="rect">
            <a:avLst/>
          </a:prstGeom>
          <a:ln w="38100">
            <a:solidFill>
              <a:schemeClr val="tx1"/>
            </a:solidFill>
          </a:ln>
        </p:spPr>
      </p:pic>
      <p:pic>
        <p:nvPicPr>
          <p:cNvPr id="4" name="Image 3">
            <a:extLst>
              <a:ext uri="{FF2B5EF4-FFF2-40B4-BE49-F238E27FC236}">
                <a16:creationId xmlns:a16="http://schemas.microsoft.com/office/drawing/2014/main" id="{3447DAEC-4C00-9E2E-9E47-E78AF67050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19" t="42669" r="87041" b="32917"/>
          <a:stretch>
            <a:fillRect/>
          </a:stretch>
        </p:blipFill>
        <p:spPr>
          <a:xfrm>
            <a:off x="3608234" y="4257992"/>
            <a:ext cx="1842913" cy="2497721"/>
          </a:xfrm>
          <a:prstGeom prst="rect">
            <a:avLst/>
          </a:prstGeom>
          <a:ln w="38100">
            <a:solidFill>
              <a:schemeClr val="tx1"/>
            </a:solidFill>
          </a:ln>
        </p:spPr>
      </p:pic>
      <p:sp>
        <p:nvSpPr>
          <p:cNvPr id="6" name="Ellipse 5">
            <a:extLst>
              <a:ext uri="{FF2B5EF4-FFF2-40B4-BE49-F238E27FC236}">
                <a16:creationId xmlns:a16="http://schemas.microsoft.com/office/drawing/2014/main" id="{382C79E5-B24D-93DD-8F28-FC0285C253C2}"/>
              </a:ext>
            </a:extLst>
          </p:cNvPr>
          <p:cNvSpPr/>
          <p:nvPr/>
        </p:nvSpPr>
        <p:spPr>
          <a:xfrm>
            <a:off x="8524240" y="2803026"/>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B1E879C-80F6-36BF-9E82-34F7B2C21FF3}"/>
              </a:ext>
            </a:extLst>
          </p:cNvPr>
          <p:cNvSpPr/>
          <p:nvPr/>
        </p:nvSpPr>
        <p:spPr>
          <a:xfrm>
            <a:off x="3008641" y="2578988"/>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AE5D19F-76ED-8515-2A9D-E7D55AC92871}"/>
              </a:ext>
            </a:extLst>
          </p:cNvPr>
          <p:cNvSpPr/>
          <p:nvPr/>
        </p:nvSpPr>
        <p:spPr>
          <a:xfrm>
            <a:off x="8836406" y="253173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H</a:t>
            </a:r>
          </a:p>
        </p:txBody>
      </p:sp>
      <p:sp>
        <p:nvSpPr>
          <p:cNvPr id="9" name="Ellipse 8">
            <a:extLst>
              <a:ext uri="{FF2B5EF4-FFF2-40B4-BE49-F238E27FC236}">
                <a16:creationId xmlns:a16="http://schemas.microsoft.com/office/drawing/2014/main" id="{DF7FA3BB-8E20-E899-F670-15A8B7179FFF}"/>
              </a:ext>
            </a:extLst>
          </p:cNvPr>
          <p:cNvSpPr/>
          <p:nvPr/>
        </p:nvSpPr>
        <p:spPr>
          <a:xfrm>
            <a:off x="9155594" y="2484463"/>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B</a:t>
            </a:r>
          </a:p>
        </p:txBody>
      </p:sp>
      <p:sp>
        <p:nvSpPr>
          <p:cNvPr id="10" name="Ellipse 9">
            <a:extLst>
              <a:ext uri="{FF2B5EF4-FFF2-40B4-BE49-F238E27FC236}">
                <a16:creationId xmlns:a16="http://schemas.microsoft.com/office/drawing/2014/main" id="{D2F46A9F-DCF4-B872-CC9B-A4DD137B5E9A}"/>
              </a:ext>
            </a:extLst>
          </p:cNvPr>
          <p:cNvSpPr/>
          <p:nvPr/>
        </p:nvSpPr>
        <p:spPr>
          <a:xfrm>
            <a:off x="8450498" y="2449246"/>
            <a:ext cx="226314" cy="191836"/>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S</a:t>
            </a:r>
          </a:p>
        </p:txBody>
      </p:sp>
      <p:sp>
        <p:nvSpPr>
          <p:cNvPr id="11" name="Ellipse 10">
            <a:extLst>
              <a:ext uri="{FF2B5EF4-FFF2-40B4-BE49-F238E27FC236}">
                <a16:creationId xmlns:a16="http://schemas.microsoft.com/office/drawing/2014/main" id="{1B13F7D3-5FF1-67A4-B247-99981411CD35}"/>
              </a:ext>
            </a:extLst>
          </p:cNvPr>
          <p:cNvSpPr/>
          <p:nvPr/>
        </p:nvSpPr>
        <p:spPr>
          <a:xfrm>
            <a:off x="9525410"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2" name="Ellipse 11">
            <a:extLst>
              <a:ext uri="{FF2B5EF4-FFF2-40B4-BE49-F238E27FC236}">
                <a16:creationId xmlns:a16="http://schemas.microsoft.com/office/drawing/2014/main" id="{C7F69A1F-26B0-481A-EA1B-52F3F2F9E524}"/>
              </a:ext>
            </a:extLst>
          </p:cNvPr>
          <p:cNvSpPr/>
          <p:nvPr/>
        </p:nvSpPr>
        <p:spPr>
          <a:xfrm>
            <a:off x="9798161"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3" name="Ellipse 12">
            <a:extLst>
              <a:ext uri="{FF2B5EF4-FFF2-40B4-BE49-F238E27FC236}">
                <a16:creationId xmlns:a16="http://schemas.microsoft.com/office/drawing/2014/main" id="{A7833824-9D21-3586-977E-FCB62471F7EE}"/>
              </a:ext>
            </a:extLst>
          </p:cNvPr>
          <p:cNvSpPr/>
          <p:nvPr/>
        </p:nvSpPr>
        <p:spPr>
          <a:xfrm>
            <a:off x="2895484" y="497392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4" name="Ellipse 13">
            <a:extLst>
              <a:ext uri="{FF2B5EF4-FFF2-40B4-BE49-F238E27FC236}">
                <a16:creationId xmlns:a16="http://schemas.microsoft.com/office/drawing/2014/main" id="{FAD133B1-1105-EC3E-29A4-45DA04314F74}"/>
              </a:ext>
            </a:extLst>
          </p:cNvPr>
          <p:cNvSpPr/>
          <p:nvPr/>
        </p:nvSpPr>
        <p:spPr>
          <a:xfrm>
            <a:off x="3168235" y="497392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5" name="Ellipse 14">
            <a:extLst>
              <a:ext uri="{FF2B5EF4-FFF2-40B4-BE49-F238E27FC236}">
                <a16:creationId xmlns:a16="http://schemas.microsoft.com/office/drawing/2014/main" id="{49CD1996-B4BB-3231-09FF-7B39C70B4F03}"/>
              </a:ext>
            </a:extLst>
          </p:cNvPr>
          <p:cNvSpPr/>
          <p:nvPr/>
        </p:nvSpPr>
        <p:spPr>
          <a:xfrm>
            <a:off x="10024475" y="155215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 name="Ellipse 15">
            <a:extLst>
              <a:ext uri="{FF2B5EF4-FFF2-40B4-BE49-F238E27FC236}">
                <a16:creationId xmlns:a16="http://schemas.microsoft.com/office/drawing/2014/main" id="{F57C5FA5-7C29-94A5-DCE5-E1F9887C97E7}"/>
              </a:ext>
            </a:extLst>
          </p:cNvPr>
          <p:cNvSpPr/>
          <p:nvPr/>
        </p:nvSpPr>
        <p:spPr>
          <a:xfrm>
            <a:off x="8254684" y="1440312"/>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7" name="Ellipse 16">
            <a:extLst>
              <a:ext uri="{FF2B5EF4-FFF2-40B4-BE49-F238E27FC236}">
                <a16:creationId xmlns:a16="http://schemas.microsoft.com/office/drawing/2014/main" id="{AD0682C7-B59F-D681-171B-13EFFC160FAE}"/>
              </a:ext>
            </a:extLst>
          </p:cNvPr>
          <p:cNvSpPr/>
          <p:nvPr/>
        </p:nvSpPr>
        <p:spPr>
          <a:xfrm>
            <a:off x="11403441" y="189733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
        <p:nvSpPr>
          <p:cNvPr id="18" name="Ellipse 17">
            <a:extLst>
              <a:ext uri="{FF2B5EF4-FFF2-40B4-BE49-F238E27FC236}">
                <a16:creationId xmlns:a16="http://schemas.microsoft.com/office/drawing/2014/main" id="{29640447-65A2-B0FE-DE0E-174EBD3B67A0}"/>
              </a:ext>
            </a:extLst>
          </p:cNvPr>
          <p:cNvSpPr/>
          <p:nvPr/>
        </p:nvSpPr>
        <p:spPr>
          <a:xfrm>
            <a:off x="10522966" y="360869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a:t>
            </a:r>
          </a:p>
        </p:txBody>
      </p:sp>
      <p:sp>
        <p:nvSpPr>
          <p:cNvPr id="2" name="Ellipse 1">
            <a:extLst>
              <a:ext uri="{FF2B5EF4-FFF2-40B4-BE49-F238E27FC236}">
                <a16:creationId xmlns:a16="http://schemas.microsoft.com/office/drawing/2014/main" id="{AE9BFEC0-3DA1-B19C-7FD2-4EF700218CEC}"/>
              </a:ext>
            </a:extLst>
          </p:cNvPr>
          <p:cNvSpPr/>
          <p:nvPr/>
        </p:nvSpPr>
        <p:spPr>
          <a:xfrm>
            <a:off x="1974961" y="5410934"/>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Tree>
    <p:extLst>
      <p:ext uri="{BB962C8B-B14F-4D97-AF65-F5344CB8AC3E}">
        <p14:creationId xmlns:p14="http://schemas.microsoft.com/office/powerpoint/2010/main" val="233343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9F47-6B3E-BC9C-4A00-526EEF5437BF}"/>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EA448ACF-C7E8-B950-18C8-6340FB07EE2D}"/>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1000-1852 : Dans le golfe de Guinée, les puissants royaumes côtiers s’insèrent dans la traite atlantique des esclaves</a:t>
            </a:r>
          </a:p>
          <a:p>
            <a:r>
              <a:rPr lang="fr-FR" sz="1600" dirty="0"/>
              <a:t>1000-1810 : L’empire yoruba d’Oyo</a:t>
            </a:r>
          </a:p>
          <a:p>
            <a:r>
              <a:rPr lang="fr-FR" sz="1600" dirty="0"/>
              <a:t>1300-(1897) : Le royaume </a:t>
            </a:r>
            <a:r>
              <a:rPr lang="fr-FR" sz="1600" dirty="0" err="1"/>
              <a:t>edo</a:t>
            </a:r>
            <a:r>
              <a:rPr lang="fr-FR" sz="1600" dirty="0"/>
              <a:t> du Bénin</a:t>
            </a:r>
          </a:p>
          <a:p>
            <a:r>
              <a:rPr lang="fr-FR" sz="1600" dirty="0"/>
              <a:t>1600-1852 : Le royaume fon du Dahomey</a:t>
            </a:r>
          </a:p>
          <a:p>
            <a:r>
              <a:rPr lang="fr-FR" sz="1600" dirty="0"/>
              <a:t>1680-1806 : L’empire akan des Ashantis</a:t>
            </a:r>
          </a:p>
          <a:p>
            <a:endParaRPr lang="fr-FR" sz="1600" b="1" dirty="0"/>
          </a:p>
          <a:p>
            <a:r>
              <a:rPr lang="fr-FR" sz="1600" b="1" dirty="0"/>
              <a:t>1549-1830 : En Afrique du Nord, une double-expansion musulmane : le Grand Maroc des Saadiens et des Alaouites ; L’expansion de l’Empire ottoman de l’Egypte à Alger</a:t>
            </a:r>
          </a:p>
          <a:p>
            <a:r>
              <a:rPr lang="fr-FR" sz="1600" b="1" dirty="0"/>
              <a:t>1549-1830 : Le Grand Maroc des Saadiens et des Alaouites</a:t>
            </a:r>
          </a:p>
          <a:p>
            <a:r>
              <a:rPr lang="fr-FR" sz="1600" dirty="0"/>
              <a:t>789-1549 : Le Maroc médiéval</a:t>
            </a:r>
          </a:p>
          <a:p>
            <a:r>
              <a:rPr lang="fr-FR" sz="1600" dirty="0"/>
              <a:t>   789-985 : Le 1</a:t>
            </a:r>
            <a:r>
              <a:rPr lang="fr-FR" sz="1600" baseline="30000" dirty="0"/>
              <a:t>er</a:t>
            </a:r>
            <a:r>
              <a:rPr lang="fr-FR" sz="1600" dirty="0"/>
              <a:t> Maroc arabo-musulman des Idrissides</a:t>
            </a:r>
          </a:p>
          <a:p>
            <a:r>
              <a:rPr lang="fr-FR" sz="1600" dirty="0"/>
              <a:t>   1040-1269 : Les Empires berbères</a:t>
            </a:r>
          </a:p>
          <a:p>
            <a:r>
              <a:rPr lang="fr-FR" sz="1600" dirty="0"/>
              <a:t>   1040-1147 : Les Almoravides</a:t>
            </a:r>
          </a:p>
          <a:p>
            <a:r>
              <a:rPr lang="fr-FR" sz="1600" dirty="0"/>
              <a:t>     1147-1269 : Les Almohades</a:t>
            </a:r>
          </a:p>
          <a:p>
            <a:r>
              <a:rPr lang="fr-FR" sz="1600" dirty="0"/>
              <a:t>     1269-1465 : Les Mérinides berbères</a:t>
            </a:r>
          </a:p>
          <a:p>
            <a:r>
              <a:rPr lang="fr-FR" sz="1600" dirty="0"/>
              <a:t>   1471-1554 : Les Wattassides berbères</a:t>
            </a:r>
          </a:p>
          <a:p>
            <a:r>
              <a:rPr lang="fr-FR" sz="1600" dirty="0"/>
              <a:t>1549-1666 : Le Grand Maroc des Saadiens</a:t>
            </a:r>
          </a:p>
          <a:p>
            <a:endParaRPr lang="fr-FR" sz="1600" dirty="0"/>
          </a:p>
          <a:p>
            <a:endParaRPr lang="fr-FR" sz="1600" dirty="0"/>
          </a:p>
          <a:p>
            <a:pPr>
              <a:lnSpc>
                <a:spcPct val="100000"/>
              </a:lnSpc>
            </a:pPr>
            <a:endParaRPr lang="fr-FR" altLang="fr-FR" sz="1600" b="1" kern="0" dirty="0">
              <a:cs typeface="Arial" panose="020B0604020202020204" pitchFamily="34" charset="0"/>
            </a:endParaRPr>
          </a:p>
        </p:txBody>
      </p:sp>
      <p:sp>
        <p:nvSpPr>
          <p:cNvPr id="2" name="PlaceHolder 1">
            <a:extLst>
              <a:ext uri="{FF2B5EF4-FFF2-40B4-BE49-F238E27FC236}">
                <a16:creationId xmlns:a16="http://schemas.microsoft.com/office/drawing/2014/main" id="{8360FA44-530C-30A7-9379-9B1299E87206}"/>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a:t>
            </a:fld>
            <a:endParaRPr/>
          </a:p>
        </p:txBody>
      </p:sp>
    </p:spTree>
    <p:extLst>
      <p:ext uri="{BB962C8B-B14F-4D97-AF65-F5344CB8AC3E}">
        <p14:creationId xmlns:p14="http://schemas.microsoft.com/office/powerpoint/2010/main" val="426947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DF49-44EC-7CA5-E098-D9F19447CA9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8BED58C-A4BA-C930-02D9-591787C922C3}"/>
              </a:ext>
            </a:extLst>
          </p:cNvPr>
          <p:cNvSpPr/>
          <p:nvPr/>
        </p:nvSpPr>
        <p:spPr>
          <a:xfrm>
            <a:off x="77327" y="102287"/>
            <a:ext cx="3438033" cy="5693866"/>
          </a:xfrm>
          <a:prstGeom prst="rect">
            <a:avLst/>
          </a:prstGeom>
          <a:solidFill>
            <a:schemeClr val="tx2">
              <a:lumMod val="20000"/>
              <a:lumOff val="80000"/>
            </a:schemeClr>
          </a:solidFill>
          <a:ln w="38100">
            <a:solidFill>
              <a:schemeClr val="tx1"/>
            </a:solidFill>
          </a:ln>
        </p:spPr>
        <p:txBody>
          <a:bodyPr wrap="square">
            <a:spAutoFit/>
          </a:bodyPr>
          <a:lstStyle/>
          <a:p>
            <a:r>
              <a:rPr lang="fr-FR" sz="1400" dirty="0"/>
              <a:t>c) Au XVIIe-XVIIIe siècles, la traite transatlantique atteint son apogée…</a:t>
            </a:r>
          </a:p>
          <a:p>
            <a:r>
              <a:rPr lang="fr-FR" sz="1400" dirty="0"/>
              <a:t>Processus en trois temps…</a:t>
            </a:r>
          </a:p>
          <a:p>
            <a:endParaRPr lang="fr-FR" sz="1400" dirty="0"/>
          </a:p>
          <a:p>
            <a:r>
              <a:rPr lang="fr-FR" sz="1400" dirty="0"/>
              <a:t>1) 1630-54 : Les Hollandais s’installent</a:t>
            </a:r>
          </a:p>
          <a:p>
            <a:r>
              <a:rPr lang="fr-FR" sz="1400" dirty="0"/>
              <a:t>Sur la côte brésilienne au nord de Recife</a:t>
            </a:r>
          </a:p>
          <a:p>
            <a:r>
              <a:rPr lang="fr-FR" sz="1400" dirty="0"/>
              <a:t>NB : 1637 : Ils prennent El Mina aux Portugais</a:t>
            </a:r>
          </a:p>
          <a:p>
            <a:endParaRPr lang="fr-FR" sz="1400" dirty="0"/>
          </a:p>
          <a:p>
            <a:r>
              <a:rPr lang="fr-FR" sz="1400" dirty="0"/>
              <a:t>*1640 : Les Hollandais y développent</a:t>
            </a:r>
          </a:p>
          <a:p>
            <a:r>
              <a:rPr lang="fr-FR" sz="1400" dirty="0"/>
              <a:t>Les plantations de canne à sucre</a:t>
            </a:r>
          </a:p>
          <a:p>
            <a:r>
              <a:rPr lang="fr-FR" sz="1400" dirty="0"/>
              <a:t>Vastes champs, moulins</a:t>
            </a:r>
          </a:p>
          <a:p>
            <a:r>
              <a:rPr lang="fr-FR" sz="1400" dirty="0"/>
              <a:t>Et nombreux esclaves ; Et…</a:t>
            </a:r>
          </a:p>
          <a:p>
            <a:endParaRPr lang="fr-FR" sz="1400" dirty="0"/>
          </a:p>
          <a:p>
            <a:r>
              <a:rPr lang="fr-FR" sz="1400" dirty="0"/>
              <a:t>*Grâce à leur puissante et </a:t>
            </a:r>
            <a:r>
              <a:rPr lang="fr-FR" sz="1400" u="sng" dirty="0"/>
              <a:t>peu coûteuse</a:t>
            </a:r>
            <a:r>
              <a:rPr lang="fr-FR" sz="1400" dirty="0"/>
              <a:t> marine, les Hollandais supplantent</a:t>
            </a:r>
          </a:p>
          <a:p>
            <a:r>
              <a:rPr lang="fr-FR" sz="1400" dirty="0"/>
              <a:t>Les Portugais dans la traite négrière</a:t>
            </a:r>
          </a:p>
          <a:p>
            <a:endParaRPr lang="fr-FR" sz="1400" dirty="0"/>
          </a:p>
          <a:p>
            <a:r>
              <a:rPr lang="fr-FR" sz="1400" dirty="0"/>
              <a:t>* </a:t>
            </a:r>
            <a:r>
              <a:rPr lang="fr-FR" sz="1400" u="sng" dirty="0"/>
              <a:t>Et surtout ils font baisser les prix</a:t>
            </a:r>
            <a:r>
              <a:rPr lang="fr-FR" sz="1400" dirty="0"/>
              <a:t> ; Ainsi…</a:t>
            </a:r>
            <a:endParaRPr lang="fr-FR" sz="1400" u="sng" dirty="0"/>
          </a:p>
          <a:p>
            <a:r>
              <a:rPr lang="fr-FR" sz="1400" dirty="0"/>
              <a:t>*Prix d’un engagé </a:t>
            </a:r>
            <a:r>
              <a:rPr lang="fr-FR" sz="1400" i="1" dirty="0"/>
              <a:t>blanc</a:t>
            </a:r>
          </a:p>
          <a:p>
            <a:r>
              <a:rPr lang="fr-FR" sz="1400" dirty="0"/>
              <a:t>1630 : 100 kg de tabac</a:t>
            </a:r>
          </a:p>
          <a:p>
            <a:r>
              <a:rPr lang="fr-FR" sz="1400" dirty="0"/>
              <a:t>1640 : 250 kg de tabac</a:t>
            </a:r>
          </a:p>
          <a:p>
            <a:endParaRPr lang="fr-FR" sz="1400" dirty="0"/>
          </a:p>
          <a:p>
            <a:r>
              <a:rPr lang="fr-FR" sz="1400" dirty="0"/>
              <a:t>*Prix d’un esclave </a:t>
            </a:r>
            <a:r>
              <a:rPr lang="fr-FR" sz="1400" i="1" dirty="0"/>
              <a:t>noir</a:t>
            </a:r>
          </a:p>
          <a:p>
            <a:r>
              <a:rPr lang="fr-FR" sz="1400" dirty="0"/>
              <a:t>1646 : Entre 1 500 kg et 3 000 kg de tabac</a:t>
            </a:r>
          </a:p>
          <a:p>
            <a:r>
              <a:rPr lang="fr-FR" sz="1400" dirty="0"/>
              <a:t>1654 : Entre 750 kg et 1 000 kg de tabac</a:t>
            </a:r>
          </a:p>
        </p:txBody>
      </p:sp>
      <p:pic>
        <p:nvPicPr>
          <p:cNvPr id="3" name="Image 2">
            <a:extLst>
              <a:ext uri="{FF2B5EF4-FFF2-40B4-BE49-F238E27FC236}">
                <a16:creationId xmlns:a16="http://schemas.microsoft.com/office/drawing/2014/main" id="{10329D82-D95A-FE0D-D414-A2B313BF0F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091" t="1959" r="3477" b="26939"/>
          <a:stretch>
            <a:fillRect/>
          </a:stretch>
        </p:blipFill>
        <p:spPr>
          <a:xfrm>
            <a:off x="3608234" y="102287"/>
            <a:ext cx="8506439" cy="4764353"/>
          </a:xfrm>
          <a:prstGeom prst="rect">
            <a:avLst/>
          </a:prstGeom>
          <a:ln w="38100">
            <a:solidFill>
              <a:schemeClr val="tx1"/>
            </a:solidFill>
          </a:ln>
        </p:spPr>
      </p:pic>
      <p:pic>
        <p:nvPicPr>
          <p:cNvPr id="4" name="Image 3">
            <a:extLst>
              <a:ext uri="{FF2B5EF4-FFF2-40B4-BE49-F238E27FC236}">
                <a16:creationId xmlns:a16="http://schemas.microsoft.com/office/drawing/2014/main" id="{E8965EC8-2D5D-3402-6D53-3A72CE312D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19" t="42669" r="87041" b="32917"/>
          <a:stretch>
            <a:fillRect/>
          </a:stretch>
        </p:blipFill>
        <p:spPr>
          <a:xfrm>
            <a:off x="3608234" y="4257992"/>
            <a:ext cx="1842913" cy="2497721"/>
          </a:xfrm>
          <a:prstGeom prst="rect">
            <a:avLst/>
          </a:prstGeom>
          <a:ln w="38100">
            <a:solidFill>
              <a:schemeClr val="tx1"/>
            </a:solidFill>
          </a:ln>
        </p:spPr>
      </p:pic>
      <p:sp>
        <p:nvSpPr>
          <p:cNvPr id="6" name="Ellipse 5">
            <a:extLst>
              <a:ext uri="{FF2B5EF4-FFF2-40B4-BE49-F238E27FC236}">
                <a16:creationId xmlns:a16="http://schemas.microsoft.com/office/drawing/2014/main" id="{2E622EAB-AA28-07A3-7AC2-0A3B6ADF8CED}"/>
              </a:ext>
            </a:extLst>
          </p:cNvPr>
          <p:cNvSpPr/>
          <p:nvPr/>
        </p:nvSpPr>
        <p:spPr>
          <a:xfrm>
            <a:off x="8524240" y="2803026"/>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8F3D399F-FA0D-8FCC-14E5-B6D35190C544}"/>
              </a:ext>
            </a:extLst>
          </p:cNvPr>
          <p:cNvSpPr/>
          <p:nvPr/>
        </p:nvSpPr>
        <p:spPr>
          <a:xfrm>
            <a:off x="8836406" y="253173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H</a:t>
            </a:r>
          </a:p>
        </p:txBody>
      </p:sp>
      <p:sp>
        <p:nvSpPr>
          <p:cNvPr id="9" name="Ellipse 8">
            <a:extLst>
              <a:ext uri="{FF2B5EF4-FFF2-40B4-BE49-F238E27FC236}">
                <a16:creationId xmlns:a16="http://schemas.microsoft.com/office/drawing/2014/main" id="{E0678966-E1B0-4638-CF07-7FF46E1941D9}"/>
              </a:ext>
            </a:extLst>
          </p:cNvPr>
          <p:cNvSpPr/>
          <p:nvPr/>
        </p:nvSpPr>
        <p:spPr>
          <a:xfrm>
            <a:off x="9155594" y="2484463"/>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B</a:t>
            </a:r>
          </a:p>
        </p:txBody>
      </p:sp>
      <p:sp>
        <p:nvSpPr>
          <p:cNvPr id="10" name="Ellipse 9">
            <a:extLst>
              <a:ext uri="{FF2B5EF4-FFF2-40B4-BE49-F238E27FC236}">
                <a16:creationId xmlns:a16="http://schemas.microsoft.com/office/drawing/2014/main" id="{9E92BBCF-E496-B0B3-7574-F7675B14B9DE}"/>
              </a:ext>
            </a:extLst>
          </p:cNvPr>
          <p:cNvSpPr/>
          <p:nvPr/>
        </p:nvSpPr>
        <p:spPr>
          <a:xfrm>
            <a:off x="8450498" y="2449246"/>
            <a:ext cx="226314" cy="191836"/>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S</a:t>
            </a:r>
          </a:p>
        </p:txBody>
      </p:sp>
      <p:sp>
        <p:nvSpPr>
          <p:cNvPr id="11" name="Ellipse 10">
            <a:extLst>
              <a:ext uri="{FF2B5EF4-FFF2-40B4-BE49-F238E27FC236}">
                <a16:creationId xmlns:a16="http://schemas.microsoft.com/office/drawing/2014/main" id="{E0F3C1B4-1D66-7018-3244-22940D427601}"/>
              </a:ext>
            </a:extLst>
          </p:cNvPr>
          <p:cNvSpPr/>
          <p:nvPr/>
        </p:nvSpPr>
        <p:spPr>
          <a:xfrm>
            <a:off x="9525410"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2" name="Ellipse 11">
            <a:extLst>
              <a:ext uri="{FF2B5EF4-FFF2-40B4-BE49-F238E27FC236}">
                <a16:creationId xmlns:a16="http://schemas.microsoft.com/office/drawing/2014/main" id="{897697B4-64F0-3883-0D9A-BA5770A17715}"/>
              </a:ext>
            </a:extLst>
          </p:cNvPr>
          <p:cNvSpPr/>
          <p:nvPr/>
        </p:nvSpPr>
        <p:spPr>
          <a:xfrm>
            <a:off x="9798161"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5" name="Ellipse 14">
            <a:extLst>
              <a:ext uri="{FF2B5EF4-FFF2-40B4-BE49-F238E27FC236}">
                <a16:creationId xmlns:a16="http://schemas.microsoft.com/office/drawing/2014/main" id="{47297025-5B35-FE4C-9AC4-2945C9625193}"/>
              </a:ext>
            </a:extLst>
          </p:cNvPr>
          <p:cNvSpPr/>
          <p:nvPr/>
        </p:nvSpPr>
        <p:spPr>
          <a:xfrm>
            <a:off x="10024475" y="155215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 name="Ellipse 15">
            <a:extLst>
              <a:ext uri="{FF2B5EF4-FFF2-40B4-BE49-F238E27FC236}">
                <a16:creationId xmlns:a16="http://schemas.microsoft.com/office/drawing/2014/main" id="{95144078-A4FC-F242-E8A5-200E8D87946E}"/>
              </a:ext>
            </a:extLst>
          </p:cNvPr>
          <p:cNvSpPr/>
          <p:nvPr/>
        </p:nvSpPr>
        <p:spPr>
          <a:xfrm>
            <a:off x="8254684" y="1440312"/>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7" name="Ellipse 16">
            <a:extLst>
              <a:ext uri="{FF2B5EF4-FFF2-40B4-BE49-F238E27FC236}">
                <a16:creationId xmlns:a16="http://schemas.microsoft.com/office/drawing/2014/main" id="{27D89C8D-7AB5-B9B6-04D9-C7B405F46439}"/>
              </a:ext>
            </a:extLst>
          </p:cNvPr>
          <p:cNvSpPr/>
          <p:nvPr/>
        </p:nvSpPr>
        <p:spPr>
          <a:xfrm>
            <a:off x="11403441" y="189733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
        <p:nvSpPr>
          <p:cNvPr id="18" name="Ellipse 17">
            <a:extLst>
              <a:ext uri="{FF2B5EF4-FFF2-40B4-BE49-F238E27FC236}">
                <a16:creationId xmlns:a16="http://schemas.microsoft.com/office/drawing/2014/main" id="{724BE4AA-67B4-310A-D831-FD25A77EE5E7}"/>
              </a:ext>
            </a:extLst>
          </p:cNvPr>
          <p:cNvSpPr/>
          <p:nvPr/>
        </p:nvSpPr>
        <p:spPr>
          <a:xfrm>
            <a:off x="10522966" y="360869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a:t>
            </a:r>
          </a:p>
        </p:txBody>
      </p:sp>
      <p:sp>
        <p:nvSpPr>
          <p:cNvPr id="2" name="Ellipse 1">
            <a:extLst>
              <a:ext uri="{FF2B5EF4-FFF2-40B4-BE49-F238E27FC236}">
                <a16:creationId xmlns:a16="http://schemas.microsoft.com/office/drawing/2014/main" id="{61B85C21-B757-6E54-9FB8-67D019B509D8}"/>
              </a:ext>
            </a:extLst>
          </p:cNvPr>
          <p:cNvSpPr/>
          <p:nvPr/>
        </p:nvSpPr>
        <p:spPr>
          <a:xfrm>
            <a:off x="6600555" y="383320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 name="Ellipse 19">
            <a:extLst>
              <a:ext uri="{FF2B5EF4-FFF2-40B4-BE49-F238E27FC236}">
                <a16:creationId xmlns:a16="http://schemas.microsoft.com/office/drawing/2014/main" id="{430B1D87-BAC7-0513-944C-C976021A0ED9}"/>
              </a:ext>
            </a:extLst>
          </p:cNvPr>
          <p:cNvSpPr/>
          <p:nvPr/>
        </p:nvSpPr>
        <p:spPr>
          <a:xfrm>
            <a:off x="3157463" y="96808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2397875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6F11-0469-3E13-6C87-5CBAAC5621C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E0E329-1C50-321A-5714-331A05E762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091" t="1959" r="3477" b="26939"/>
          <a:stretch>
            <a:fillRect/>
          </a:stretch>
        </p:blipFill>
        <p:spPr>
          <a:xfrm>
            <a:off x="3608234" y="102287"/>
            <a:ext cx="8506439" cy="4764353"/>
          </a:xfrm>
          <a:prstGeom prst="rect">
            <a:avLst/>
          </a:prstGeom>
          <a:ln w="38100">
            <a:solidFill>
              <a:schemeClr val="tx1"/>
            </a:solidFill>
          </a:ln>
        </p:spPr>
      </p:pic>
      <p:pic>
        <p:nvPicPr>
          <p:cNvPr id="4" name="Image 3">
            <a:extLst>
              <a:ext uri="{FF2B5EF4-FFF2-40B4-BE49-F238E27FC236}">
                <a16:creationId xmlns:a16="http://schemas.microsoft.com/office/drawing/2014/main" id="{91B71183-756C-76B3-3100-F847A60EF7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19" t="42669" r="87041" b="32917"/>
          <a:stretch>
            <a:fillRect/>
          </a:stretch>
        </p:blipFill>
        <p:spPr>
          <a:xfrm>
            <a:off x="3987192" y="4257992"/>
            <a:ext cx="1842913" cy="2497721"/>
          </a:xfrm>
          <a:prstGeom prst="rect">
            <a:avLst/>
          </a:prstGeom>
          <a:ln w="38100">
            <a:solidFill>
              <a:schemeClr val="tx1"/>
            </a:solidFill>
          </a:ln>
        </p:spPr>
      </p:pic>
      <p:sp>
        <p:nvSpPr>
          <p:cNvPr id="6" name="Ellipse 5">
            <a:extLst>
              <a:ext uri="{FF2B5EF4-FFF2-40B4-BE49-F238E27FC236}">
                <a16:creationId xmlns:a16="http://schemas.microsoft.com/office/drawing/2014/main" id="{C4062A26-00C6-DEAD-1EA6-85BE7A05A6BE}"/>
              </a:ext>
            </a:extLst>
          </p:cNvPr>
          <p:cNvSpPr/>
          <p:nvPr/>
        </p:nvSpPr>
        <p:spPr>
          <a:xfrm>
            <a:off x="8524240" y="2803026"/>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56BB204E-EA8F-03FC-5D78-F6FA4F253C53}"/>
              </a:ext>
            </a:extLst>
          </p:cNvPr>
          <p:cNvSpPr/>
          <p:nvPr/>
        </p:nvSpPr>
        <p:spPr>
          <a:xfrm>
            <a:off x="8836406" y="253173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H</a:t>
            </a:r>
          </a:p>
        </p:txBody>
      </p:sp>
      <p:sp>
        <p:nvSpPr>
          <p:cNvPr id="9" name="Ellipse 8">
            <a:extLst>
              <a:ext uri="{FF2B5EF4-FFF2-40B4-BE49-F238E27FC236}">
                <a16:creationId xmlns:a16="http://schemas.microsoft.com/office/drawing/2014/main" id="{6A3342D6-ACF2-1744-EE36-720CEF964B2B}"/>
              </a:ext>
            </a:extLst>
          </p:cNvPr>
          <p:cNvSpPr/>
          <p:nvPr/>
        </p:nvSpPr>
        <p:spPr>
          <a:xfrm>
            <a:off x="9155594" y="2484463"/>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B</a:t>
            </a:r>
          </a:p>
        </p:txBody>
      </p:sp>
      <p:sp>
        <p:nvSpPr>
          <p:cNvPr id="10" name="Ellipse 9">
            <a:extLst>
              <a:ext uri="{FF2B5EF4-FFF2-40B4-BE49-F238E27FC236}">
                <a16:creationId xmlns:a16="http://schemas.microsoft.com/office/drawing/2014/main" id="{78277AEB-5075-A266-AA3F-026507BCB34A}"/>
              </a:ext>
            </a:extLst>
          </p:cNvPr>
          <p:cNvSpPr/>
          <p:nvPr/>
        </p:nvSpPr>
        <p:spPr>
          <a:xfrm>
            <a:off x="8450498" y="2449246"/>
            <a:ext cx="226314" cy="191836"/>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S</a:t>
            </a:r>
          </a:p>
        </p:txBody>
      </p:sp>
      <p:sp>
        <p:nvSpPr>
          <p:cNvPr id="11" name="Ellipse 10">
            <a:extLst>
              <a:ext uri="{FF2B5EF4-FFF2-40B4-BE49-F238E27FC236}">
                <a16:creationId xmlns:a16="http://schemas.microsoft.com/office/drawing/2014/main" id="{E005259D-E041-21F9-E692-EE5FD42CDEE0}"/>
              </a:ext>
            </a:extLst>
          </p:cNvPr>
          <p:cNvSpPr/>
          <p:nvPr/>
        </p:nvSpPr>
        <p:spPr>
          <a:xfrm>
            <a:off x="9525410"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2" name="Ellipse 11">
            <a:extLst>
              <a:ext uri="{FF2B5EF4-FFF2-40B4-BE49-F238E27FC236}">
                <a16:creationId xmlns:a16="http://schemas.microsoft.com/office/drawing/2014/main" id="{1BED0ACE-D505-AB96-FFA0-A84937EAF4AA}"/>
              </a:ext>
            </a:extLst>
          </p:cNvPr>
          <p:cNvSpPr/>
          <p:nvPr/>
        </p:nvSpPr>
        <p:spPr>
          <a:xfrm>
            <a:off x="9798161" y="243581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5" name="Ellipse 14">
            <a:extLst>
              <a:ext uri="{FF2B5EF4-FFF2-40B4-BE49-F238E27FC236}">
                <a16:creationId xmlns:a16="http://schemas.microsoft.com/office/drawing/2014/main" id="{CBCBAEE2-11D0-37A9-81EE-554F3CD5AABE}"/>
              </a:ext>
            </a:extLst>
          </p:cNvPr>
          <p:cNvSpPr/>
          <p:nvPr/>
        </p:nvSpPr>
        <p:spPr>
          <a:xfrm>
            <a:off x="10024475" y="155215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 name="Ellipse 15">
            <a:extLst>
              <a:ext uri="{FF2B5EF4-FFF2-40B4-BE49-F238E27FC236}">
                <a16:creationId xmlns:a16="http://schemas.microsoft.com/office/drawing/2014/main" id="{2B6971BA-1585-4D19-9C32-B36272646324}"/>
              </a:ext>
            </a:extLst>
          </p:cNvPr>
          <p:cNvSpPr/>
          <p:nvPr/>
        </p:nvSpPr>
        <p:spPr>
          <a:xfrm>
            <a:off x="8254684" y="1440312"/>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7" name="Ellipse 16">
            <a:extLst>
              <a:ext uri="{FF2B5EF4-FFF2-40B4-BE49-F238E27FC236}">
                <a16:creationId xmlns:a16="http://schemas.microsoft.com/office/drawing/2014/main" id="{D8ECDEE2-400F-27D8-C948-B22FE43DCCD0}"/>
              </a:ext>
            </a:extLst>
          </p:cNvPr>
          <p:cNvSpPr/>
          <p:nvPr/>
        </p:nvSpPr>
        <p:spPr>
          <a:xfrm>
            <a:off x="11403441" y="1897332"/>
            <a:ext cx="226314" cy="19183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
        <p:nvSpPr>
          <p:cNvPr id="18" name="Ellipse 17">
            <a:extLst>
              <a:ext uri="{FF2B5EF4-FFF2-40B4-BE49-F238E27FC236}">
                <a16:creationId xmlns:a16="http://schemas.microsoft.com/office/drawing/2014/main" id="{23BC3E60-C372-EAB2-A7D2-A358C9F82739}"/>
              </a:ext>
            </a:extLst>
          </p:cNvPr>
          <p:cNvSpPr/>
          <p:nvPr/>
        </p:nvSpPr>
        <p:spPr>
          <a:xfrm>
            <a:off x="10522966" y="360869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a:t>
            </a:r>
          </a:p>
        </p:txBody>
      </p:sp>
      <p:sp>
        <p:nvSpPr>
          <p:cNvPr id="19" name="Ellipse 18">
            <a:extLst>
              <a:ext uri="{FF2B5EF4-FFF2-40B4-BE49-F238E27FC236}">
                <a16:creationId xmlns:a16="http://schemas.microsoft.com/office/drawing/2014/main" id="{88065C59-8357-FA13-F6DD-628711DE8FC9}"/>
              </a:ext>
            </a:extLst>
          </p:cNvPr>
          <p:cNvSpPr/>
          <p:nvPr/>
        </p:nvSpPr>
        <p:spPr>
          <a:xfrm>
            <a:off x="5451147" y="2226605"/>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 name="Ellipse 6">
            <a:extLst>
              <a:ext uri="{FF2B5EF4-FFF2-40B4-BE49-F238E27FC236}">
                <a16:creationId xmlns:a16="http://schemas.microsoft.com/office/drawing/2014/main" id="{E4E6B454-06B4-D64A-A003-7DA8F411B0A9}"/>
              </a:ext>
            </a:extLst>
          </p:cNvPr>
          <p:cNvSpPr/>
          <p:nvPr/>
        </p:nvSpPr>
        <p:spPr>
          <a:xfrm>
            <a:off x="4750107" y="2115284"/>
            <a:ext cx="269556" cy="320528"/>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a:t>
            </a:r>
          </a:p>
        </p:txBody>
      </p:sp>
      <p:sp>
        <p:nvSpPr>
          <p:cNvPr id="13" name="Ellipse 12">
            <a:extLst>
              <a:ext uri="{FF2B5EF4-FFF2-40B4-BE49-F238E27FC236}">
                <a16:creationId xmlns:a16="http://schemas.microsoft.com/office/drawing/2014/main" id="{D898670B-57E2-0D0E-F4D9-84A06940AABE}"/>
              </a:ext>
            </a:extLst>
          </p:cNvPr>
          <p:cNvSpPr/>
          <p:nvPr/>
        </p:nvSpPr>
        <p:spPr>
          <a:xfrm>
            <a:off x="4884885" y="1217671"/>
            <a:ext cx="269556" cy="222641"/>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4" name="Ellipse 13">
            <a:extLst>
              <a:ext uri="{FF2B5EF4-FFF2-40B4-BE49-F238E27FC236}">
                <a16:creationId xmlns:a16="http://schemas.microsoft.com/office/drawing/2014/main" id="{916BC1CB-452F-8514-F437-66028D82C2E9}"/>
              </a:ext>
            </a:extLst>
          </p:cNvPr>
          <p:cNvSpPr/>
          <p:nvPr/>
        </p:nvSpPr>
        <p:spPr>
          <a:xfrm>
            <a:off x="8725748" y="2882442"/>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44F4BEDC-959C-902F-C70C-E76816A76CBD}"/>
              </a:ext>
            </a:extLst>
          </p:cNvPr>
          <p:cNvSpPr/>
          <p:nvPr/>
        </p:nvSpPr>
        <p:spPr>
          <a:xfrm>
            <a:off x="3774837" y="191877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4" name="Ellipse 23">
            <a:extLst>
              <a:ext uri="{FF2B5EF4-FFF2-40B4-BE49-F238E27FC236}">
                <a16:creationId xmlns:a16="http://schemas.microsoft.com/office/drawing/2014/main" id="{C703083A-6D73-7997-DBCA-0CD787ADA291}"/>
              </a:ext>
            </a:extLst>
          </p:cNvPr>
          <p:cNvSpPr/>
          <p:nvPr/>
        </p:nvSpPr>
        <p:spPr>
          <a:xfrm>
            <a:off x="8524239" y="2934263"/>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8865A1C1-C53F-85B8-C0C9-4A4A1EF38F09}"/>
              </a:ext>
            </a:extLst>
          </p:cNvPr>
          <p:cNvSpPr/>
          <p:nvPr/>
        </p:nvSpPr>
        <p:spPr>
          <a:xfrm>
            <a:off x="8625844" y="2915788"/>
            <a:ext cx="135463" cy="11548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F38CA232-31EB-3402-B881-FE4BB0D40B26}"/>
              </a:ext>
            </a:extLst>
          </p:cNvPr>
          <p:cNvSpPr/>
          <p:nvPr/>
        </p:nvSpPr>
        <p:spPr>
          <a:xfrm>
            <a:off x="9229928" y="3775460"/>
            <a:ext cx="135463" cy="115487"/>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339019C-1630-7E46-97B1-58E0F16323D9}"/>
              </a:ext>
            </a:extLst>
          </p:cNvPr>
          <p:cNvSpPr/>
          <p:nvPr/>
        </p:nvSpPr>
        <p:spPr>
          <a:xfrm>
            <a:off x="8180942" y="924490"/>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8" name="Ellipse 27">
            <a:extLst>
              <a:ext uri="{FF2B5EF4-FFF2-40B4-BE49-F238E27FC236}">
                <a16:creationId xmlns:a16="http://schemas.microsoft.com/office/drawing/2014/main" id="{46EA1153-829F-0D19-5779-670CBF9F36F9}"/>
              </a:ext>
            </a:extLst>
          </p:cNvPr>
          <p:cNvSpPr/>
          <p:nvPr/>
        </p:nvSpPr>
        <p:spPr>
          <a:xfrm>
            <a:off x="8407256" y="89256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9" name="Ellipse 28">
            <a:extLst>
              <a:ext uri="{FF2B5EF4-FFF2-40B4-BE49-F238E27FC236}">
                <a16:creationId xmlns:a16="http://schemas.microsoft.com/office/drawing/2014/main" id="{F24B7C02-D0C0-9E96-C455-56CEE1563A9B}"/>
              </a:ext>
            </a:extLst>
          </p:cNvPr>
          <p:cNvSpPr/>
          <p:nvPr/>
        </p:nvSpPr>
        <p:spPr>
          <a:xfrm>
            <a:off x="8641333" y="502226"/>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0" name="Ellipse 29">
            <a:extLst>
              <a:ext uri="{FF2B5EF4-FFF2-40B4-BE49-F238E27FC236}">
                <a16:creationId xmlns:a16="http://schemas.microsoft.com/office/drawing/2014/main" id="{842D0A79-C51D-451F-29ED-74D30D5E2363}"/>
              </a:ext>
            </a:extLst>
          </p:cNvPr>
          <p:cNvSpPr/>
          <p:nvPr/>
        </p:nvSpPr>
        <p:spPr>
          <a:xfrm>
            <a:off x="8563126" y="114229"/>
            <a:ext cx="269556" cy="222641"/>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5C60BD68-9FB8-DAB0-DDA4-62C975F62AC7}"/>
              </a:ext>
            </a:extLst>
          </p:cNvPr>
          <p:cNvSpPr/>
          <p:nvPr/>
        </p:nvSpPr>
        <p:spPr>
          <a:xfrm>
            <a:off x="7793721" y="2445937"/>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3FAFC38B-1338-0DEA-1FF3-BCA045F20320}"/>
              </a:ext>
            </a:extLst>
          </p:cNvPr>
          <p:cNvSpPr/>
          <p:nvPr/>
        </p:nvSpPr>
        <p:spPr>
          <a:xfrm>
            <a:off x="7734089" y="2320325"/>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8331C66-7F54-94DF-E66A-F1BEBA4CB399}"/>
              </a:ext>
            </a:extLst>
          </p:cNvPr>
          <p:cNvSpPr/>
          <p:nvPr/>
        </p:nvSpPr>
        <p:spPr>
          <a:xfrm>
            <a:off x="26698" y="102287"/>
            <a:ext cx="3824575" cy="6447919"/>
          </a:xfrm>
          <a:prstGeom prst="rect">
            <a:avLst/>
          </a:prstGeom>
          <a:solidFill>
            <a:schemeClr val="tx2">
              <a:lumMod val="20000"/>
              <a:lumOff val="80000"/>
            </a:schemeClr>
          </a:solidFill>
          <a:ln w="38100">
            <a:solidFill>
              <a:schemeClr val="tx1"/>
            </a:solidFill>
          </a:ln>
        </p:spPr>
        <p:txBody>
          <a:bodyPr wrap="square">
            <a:spAutoFit/>
          </a:bodyPr>
          <a:lstStyle/>
          <a:p>
            <a:r>
              <a:rPr lang="fr-FR" sz="1500" dirty="0"/>
              <a:t>2) 1654 : Les Hollandais sont chassés</a:t>
            </a:r>
          </a:p>
          <a:p>
            <a:r>
              <a:rPr lang="fr-FR" sz="1500" dirty="0"/>
              <a:t>Du Brésil par les Portugais ; Mais…</a:t>
            </a:r>
          </a:p>
          <a:p>
            <a:r>
              <a:rPr lang="fr-FR" sz="1500" dirty="0"/>
              <a:t>Leur savoir-faire se transmet aux…</a:t>
            </a:r>
          </a:p>
          <a:p>
            <a:r>
              <a:rPr lang="fr-FR" sz="1500" dirty="0"/>
              <a:t>- Antilles françaises (1635) ; Et…</a:t>
            </a:r>
          </a:p>
          <a:p>
            <a:r>
              <a:rPr lang="fr-FR" sz="1500" dirty="0"/>
              <a:t>- A la Jamaïque anglaise (1655)         ; Et…</a:t>
            </a:r>
          </a:p>
          <a:p>
            <a:endParaRPr lang="fr-FR" sz="1500" dirty="0"/>
          </a:p>
          <a:p>
            <a:r>
              <a:rPr lang="fr-FR" sz="1500" dirty="0"/>
              <a:t>3) 1650 : Les compagnies négrières</a:t>
            </a:r>
          </a:p>
          <a:p>
            <a:r>
              <a:rPr lang="fr-FR" sz="1500" dirty="0"/>
              <a:t>Française, anglaise ; Et hollandaise</a:t>
            </a:r>
          </a:p>
          <a:p>
            <a:r>
              <a:rPr lang="fr-FR" sz="1500" dirty="0"/>
              <a:t>Prennent le contrôle </a:t>
            </a:r>
            <a:r>
              <a:rPr lang="fr-FR" sz="1500" u="sng" dirty="0"/>
              <a:t>maritime</a:t>
            </a:r>
            <a:r>
              <a:rPr lang="fr-FR" sz="1500" dirty="0"/>
              <a:t> de la traite…</a:t>
            </a:r>
          </a:p>
          <a:p>
            <a:r>
              <a:rPr lang="fr-FR" sz="1500" dirty="0"/>
              <a:t>*1661-64 : Anglais à Saint-James et Cape </a:t>
            </a:r>
            <a:r>
              <a:rPr lang="fr-FR" sz="1500" dirty="0" err="1"/>
              <a:t>Coast</a:t>
            </a:r>
            <a:r>
              <a:rPr lang="fr-FR" sz="1500" dirty="0"/>
              <a:t> 1672 : Ils fondent la Royal </a:t>
            </a:r>
            <a:r>
              <a:rPr lang="fr-FR" sz="1500" dirty="0" err="1"/>
              <a:t>African</a:t>
            </a:r>
            <a:r>
              <a:rPr lang="fr-FR" sz="1500" dirty="0"/>
              <a:t> </a:t>
            </a:r>
            <a:r>
              <a:rPr lang="fr-FR" sz="1500" dirty="0" err="1"/>
              <a:t>Company</a:t>
            </a:r>
            <a:endParaRPr lang="fr-FR" sz="1500" dirty="0"/>
          </a:p>
          <a:p>
            <a:r>
              <a:rPr lang="fr-FR" sz="1500" dirty="0"/>
              <a:t>*1671-77 : Français à Ouidah et Gorée</a:t>
            </a:r>
          </a:p>
          <a:p>
            <a:r>
              <a:rPr lang="fr-FR" sz="1500" dirty="0"/>
              <a:t>1673 : Ils fondent la Compagnie du Sénégal</a:t>
            </a:r>
          </a:p>
          <a:p>
            <a:endParaRPr lang="fr-FR" sz="1500" dirty="0"/>
          </a:p>
          <a:p>
            <a:r>
              <a:rPr lang="fr-FR" sz="1500" dirty="0"/>
              <a:t>*1650-70 : Anglais et Français interdisent</a:t>
            </a:r>
          </a:p>
          <a:p>
            <a:r>
              <a:rPr lang="fr-FR" sz="1500" dirty="0"/>
              <a:t>Aux Hollandais de leur vendre des esclaves</a:t>
            </a:r>
          </a:p>
          <a:p>
            <a:r>
              <a:rPr lang="fr-FR" sz="1500" dirty="0"/>
              <a:t>*Les Hollandais se tournent alors</a:t>
            </a:r>
          </a:p>
          <a:p>
            <a:r>
              <a:rPr lang="fr-FR" sz="1500" dirty="0"/>
              <a:t>Vers l’Amérique espagnole</a:t>
            </a:r>
          </a:p>
          <a:p>
            <a:endParaRPr lang="fr-FR" sz="1500" dirty="0"/>
          </a:p>
          <a:p>
            <a:r>
              <a:rPr lang="fr-FR" sz="1500" dirty="0"/>
              <a:t>NB : La traite apporte la fièvre jaune en Amérique ; Conséquence : Pour les planteurs… </a:t>
            </a:r>
            <a:r>
              <a:rPr lang="fr-FR" sz="1500" i="1" dirty="0"/>
              <a:t>Les travaux dans les plantations ne sont bons que pour les nègres</a:t>
            </a:r>
          </a:p>
          <a:p>
            <a:endParaRPr lang="fr-FR" sz="1500" dirty="0"/>
          </a:p>
          <a:p>
            <a:r>
              <a:rPr lang="fr-FR" sz="1500" dirty="0"/>
              <a:t>NB : 1619 : A Charleston…</a:t>
            </a:r>
          </a:p>
          <a:p>
            <a:r>
              <a:rPr lang="fr-FR" sz="1500" dirty="0"/>
              <a:t>1</a:t>
            </a:r>
            <a:r>
              <a:rPr lang="fr-FR" sz="1500" baseline="30000" dirty="0"/>
              <a:t>ère</a:t>
            </a:r>
            <a:r>
              <a:rPr lang="fr-FR" sz="1500" dirty="0"/>
              <a:t> arrivée de Noirs en Amérique du Nord</a:t>
            </a:r>
          </a:p>
          <a:p>
            <a:endParaRPr lang="fr-FR" sz="800" dirty="0"/>
          </a:p>
          <a:p>
            <a:r>
              <a:rPr lang="fr-FR" sz="1500" dirty="0"/>
              <a:t>*Et enfin…</a:t>
            </a:r>
          </a:p>
        </p:txBody>
      </p:sp>
      <p:sp>
        <p:nvSpPr>
          <p:cNvPr id="35" name="Ellipse 34">
            <a:extLst>
              <a:ext uri="{FF2B5EF4-FFF2-40B4-BE49-F238E27FC236}">
                <a16:creationId xmlns:a16="http://schemas.microsoft.com/office/drawing/2014/main" id="{A3F667D1-039F-766A-D279-834EA933811D}"/>
              </a:ext>
            </a:extLst>
          </p:cNvPr>
          <p:cNvSpPr/>
          <p:nvPr/>
        </p:nvSpPr>
        <p:spPr>
          <a:xfrm>
            <a:off x="2764724" y="813169"/>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6" name="Ellipse 35">
            <a:extLst>
              <a:ext uri="{FF2B5EF4-FFF2-40B4-BE49-F238E27FC236}">
                <a16:creationId xmlns:a16="http://schemas.microsoft.com/office/drawing/2014/main" id="{F6083E6C-8E42-B12F-0090-38BAC21BEA1F}"/>
              </a:ext>
            </a:extLst>
          </p:cNvPr>
          <p:cNvSpPr/>
          <p:nvPr/>
        </p:nvSpPr>
        <p:spPr>
          <a:xfrm>
            <a:off x="2557281" y="1008463"/>
            <a:ext cx="269556" cy="320528"/>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a:t>
            </a:r>
          </a:p>
        </p:txBody>
      </p:sp>
      <p:sp>
        <p:nvSpPr>
          <p:cNvPr id="37" name="Ellipse 36">
            <a:extLst>
              <a:ext uri="{FF2B5EF4-FFF2-40B4-BE49-F238E27FC236}">
                <a16:creationId xmlns:a16="http://schemas.microsoft.com/office/drawing/2014/main" id="{AD9522F0-7A47-8704-E432-21FFDF69F68B}"/>
              </a:ext>
            </a:extLst>
          </p:cNvPr>
          <p:cNvSpPr/>
          <p:nvPr/>
        </p:nvSpPr>
        <p:spPr>
          <a:xfrm>
            <a:off x="2281302" y="4055845"/>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8" name="Ellipse 37">
            <a:extLst>
              <a:ext uri="{FF2B5EF4-FFF2-40B4-BE49-F238E27FC236}">
                <a16:creationId xmlns:a16="http://schemas.microsoft.com/office/drawing/2014/main" id="{DC1AA6A7-56C1-9FF4-405D-C2D4FDCCE6F9}"/>
              </a:ext>
            </a:extLst>
          </p:cNvPr>
          <p:cNvSpPr/>
          <p:nvPr/>
        </p:nvSpPr>
        <p:spPr>
          <a:xfrm>
            <a:off x="2238662" y="5615857"/>
            <a:ext cx="269556" cy="222641"/>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0" name="Ellipse 39">
            <a:extLst>
              <a:ext uri="{FF2B5EF4-FFF2-40B4-BE49-F238E27FC236}">
                <a16:creationId xmlns:a16="http://schemas.microsoft.com/office/drawing/2014/main" id="{3B2E9648-B438-ABE4-F484-4FC69887B58B}"/>
              </a:ext>
            </a:extLst>
          </p:cNvPr>
          <p:cNvSpPr/>
          <p:nvPr/>
        </p:nvSpPr>
        <p:spPr>
          <a:xfrm>
            <a:off x="6600555" y="383320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360182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BD2C-1F59-6850-F4DF-D762D9C6F3E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3F8A60-DD41-566E-E1FB-0C9475517E36}"/>
              </a:ext>
            </a:extLst>
          </p:cNvPr>
          <p:cNvSpPr/>
          <p:nvPr/>
        </p:nvSpPr>
        <p:spPr>
          <a:xfrm>
            <a:off x="26699" y="102287"/>
            <a:ext cx="3521903" cy="4001095"/>
          </a:xfrm>
          <a:prstGeom prst="rect">
            <a:avLst/>
          </a:prstGeom>
          <a:solidFill>
            <a:schemeClr val="tx2">
              <a:lumMod val="20000"/>
              <a:lumOff val="80000"/>
            </a:schemeClr>
          </a:solidFill>
          <a:ln w="38100">
            <a:solidFill>
              <a:schemeClr val="tx1"/>
            </a:solidFill>
          </a:ln>
        </p:spPr>
        <p:txBody>
          <a:bodyPr wrap="square">
            <a:spAutoFit/>
          </a:bodyPr>
          <a:lstStyle/>
          <a:p>
            <a:r>
              <a:rPr lang="fr-FR" sz="1500" dirty="0"/>
              <a:t>d) Au XIXème siècle…</a:t>
            </a:r>
          </a:p>
          <a:p>
            <a:r>
              <a:rPr lang="fr-FR" sz="1500" dirty="0"/>
              <a:t>Fin progressive de la traite…</a:t>
            </a:r>
          </a:p>
          <a:p>
            <a:endParaRPr lang="fr-FR" sz="1500" dirty="0"/>
          </a:p>
          <a:p>
            <a:r>
              <a:rPr lang="fr-FR" sz="1500" dirty="0"/>
              <a:t>*1807-15 : La traite atlantique est interdite</a:t>
            </a:r>
          </a:p>
          <a:p>
            <a:r>
              <a:rPr lang="fr-FR" sz="1500" dirty="0"/>
              <a:t>Mais une traite clandestine</a:t>
            </a:r>
          </a:p>
          <a:p>
            <a:r>
              <a:rPr lang="fr-FR" sz="1500" dirty="0"/>
              <a:t>Vers le Brésil se maintient</a:t>
            </a:r>
          </a:p>
          <a:p>
            <a:r>
              <a:rPr lang="fr-FR" sz="1400" dirty="0"/>
              <a:t>NB : 1850-88 : Au Brésil, fins traite-esclavage</a:t>
            </a:r>
          </a:p>
          <a:p>
            <a:endParaRPr lang="fr-FR" sz="1500" dirty="0"/>
          </a:p>
          <a:p>
            <a:r>
              <a:rPr lang="fr-FR" sz="1500" dirty="0"/>
              <a:t>*Ce qui provoque des conflits</a:t>
            </a:r>
          </a:p>
          <a:p>
            <a:r>
              <a:rPr lang="fr-FR" sz="1500" dirty="0"/>
              <a:t>Entre les Britanniques</a:t>
            </a:r>
          </a:p>
          <a:p>
            <a:r>
              <a:rPr lang="fr-FR" sz="1500" dirty="0"/>
              <a:t>Et les royaumes du golfe de Guinée</a:t>
            </a:r>
          </a:p>
          <a:p>
            <a:r>
              <a:rPr lang="fr-FR" sz="1500" dirty="0"/>
              <a:t>Et enfin…</a:t>
            </a:r>
          </a:p>
          <a:p>
            <a:endParaRPr lang="fr-FR" sz="1500" dirty="0"/>
          </a:p>
          <a:p>
            <a:r>
              <a:rPr lang="fr-FR" sz="1500" dirty="0"/>
              <a:t>*La traite arabe à partir de Zanzibar</a:t>
            </a:r>
          </a:p>
          <a:p>
            <a:r>
              <a:rPr lang="fr-FR" sz="1500" dirty="0"/>
              <a:t>Se maintient jusqu’en 1873-90</a:t>
            </a:r>
          </a:p>
          <a:p>
            <a:endParaRPr lang="fr-FR" sz="1500" dirty="0"/>
          </a:p>
          <a:p>
            <a:r>
              <a:rPr lang="fr-FR" sz="1500" dirty="0"/>
              <a:t>*Bilan en trois points…</a:t>
            </a:r>
          </a:p>
        </p:txBody>
      </p:sp>
      <p:pic>
        <p:nvPicPr>
          <p:cNvPr id="3" name="Image 2">
            <a:extLst>
              <a:ext uri="{FF2B5EF4-FFF2-40B4-BE49-F238E27FC236}">
                <a16:creationId xmlns:a16="http://schemas.microsoft.com/office/drawing/2014/main" id="{AD3AC2D0-7E7B-404C-366E-9890293773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091" t="1959" r="3477" b="26939"/>
          <a:stretch>
            <a:fillRect/>
          </a:stretch>
        </p:blipFill>
        <p:spPr>
          <a:xfrm>
            <a:off x="3608234" y="102287"/>
            <a:ext cx="8506439" cy="4764353"/>
          </a:xfrm>
          <a:prstGeom prst="rect">
            <a:avLst/>
          </a:prstGeom>
          <a:ln w="38100">
            <a:solidFill>
              <a:schemeClr val="tx1"/>
            </a:solidFill>
          </a:ln>
        </p:spPr>
      </p:pic>
      <p:pic>
        <p:nvPicPr>
          <p:cNvPr id="4" name="Image 3">
            <a:extLst>
              <a:ext uri="{FF2B5EF4-FFF2-40B4-BE49-F238E27FC236}">
                <a16:creationId xmlns:a16="http://schemas.microsoft.com/office/drawing/2014/main" id="{09E89C32-5E96-6692-1A38-14221D33AC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19" t="42669" r="87041" b="32917"/>
          <a:stretch>
            <a:fillRect/>
          </a:stretch>
        </p:blipFill>
        <p:spPr>
          <a:xfrm>
            <a:off x="3608234" y="4257992"/>
            <a:ext cx="1842913" cy="2497721"/>
          </a:xfrm>
          <a:prstGeom prst="rect">
            <a:avLst/>
          </a:prstGeom>
          <a:ln w="38100">
            <a:solidFill>
              <a:schemeClr val="tx1"/>
            </a:solidFill>
          </a:ln>
        </p:spPr>
      </p:pic>
      <p:sp>
        <p:nvSpPr>
          <p:cNvPr id="6" name="Ellipse 5">
            <a:extLst>
              <a:ext uri="{FF2B5EF4-FFF2-40B4-BE49-F238E27FC236}">
                <a16:creationId xmlns:a16="http://schemas.microsoft.com/office/drawing/2014/main" id="{D059838D-AF63-54A2-52B4-7CD628640AEC}"/>
              </a:ext>
            </a:extLst>
          </p:cNvPr>
          <p:cNvSpPr/>
          <p:nvPr/>
        </p:nvSpPr>
        <p:spPr>
          <a:xfrm>
            <a:off x="8524240" y="2803026"/>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27C434F-9E1F-5C93-ACDD-E6D6345F341A}"/>
              </a:ext>
            </a:extLst>
          </p:cNvPr>
          <p:cNvSpPr/>
          <p:nvPr/>
        </p:nvSpPr>
        <p:spPr>
          <a:xfrm>
            <a:off x="8836406" y="253173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H</a:t>
            </a:r>
          </a:p>
        </p:txBody>
      </p:sp>
      <p:sp>
        <p:nvSpPr>
          <p:cNvPr id="9" name="Ellipse 8">
            <a:extLst>
              <a:ext uri="{FF2B5EF4-FFF2-40B4-BE49-F238E27FC236}">
                <a16:creationId xmlns:a16="http://schemas.microsoft.com/office/drawing/2014/main" id="{2747A3FF-4146-D1D2-874D-889AC90EAE52}"/>
              </a:ext>
            </a:extLst>
          </p:cNvPr>
          <p:cNvSpPr/>
          <p:nvPr/>
        </p:nvSpPr>
        <p:spPr>
          <a:xfrm>
            <a:off x="9155594" y="2484463"/>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B</a:t>
            </a:r>
          </a:p>
        </p:txBody>
      </p:sp>
      <p:sp>
        <p:nvSpPr>
          <p:cNvPr id="10" name="Ellipse 9">
            <a:extLst>
              <a:ext uri="{FF2B5EF4-FFF2-40B4-BE49-F238E27FC236}">
                <a16:creationId xmlns:a16="http://schemas.microsoft.com/office/drawing/2014/main" id="{28DCC9A8-08D4-6108-E7BD-21DE17722578}"/>
              </a:ext>
            </a:extLst>
          </p:cNvPr>
          <p:cNvSpPr/>
          <p:nvPr/>
        </p:nvSpPr>
        <p:spPr>
          <a:xfrm>
            <a:off x="8450498" y="2449246"/>
            <a:ext cx="226314" cy="191836"/>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S</a:t>
            </a:r>
          </a:p>
        </p:txBody>
      </p:sp>
      <p:sp>
        <p:nvSpPr>
          <p:cNvPr id="11" name="Ellipse 10">
            <a:extLst>
              <a:ext uri="{FF2B5EF4-FFF2-40B4-BE49-F238E27FC236}">
                <a16:creationId xmlns:a16="http://schemas.microsoft.com/office/drawing/2014/main" id="{3AC06A7A-5449-29FE-1AEF-A5B6C7CC1088}"/>
              </a:ext>
            </a:extLst>
          </p:cNvPr>
          <p:cNvSpPr/>
          <p:nvPr/>
        </p:nvSpPr>
        <p:spPr>
          <a:xfrm>
            <a:off x="9525410" y="2435812"/>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2" name="Ellipse 11">
            <a:extLst>
              <a:ext uri="{FF2B5EF4-FFF2-40B4-BE49-F238E27FC236}">
                <a16:creationId xmlns:a16="http://schemas.microsoft.com/office/drawing/2014/main" id="{3C71A537-41E7-A410-86CC-B3E35B30F9E8}"/>
              </a:ext>
            </a:extLst>
          </p:cNvPr>
          <p:cNvSpPr/>
          <p:nvPr/>
        </p:nvSpPr>
        <p:spPr>
          <a:xfrm>
            <a:off x="9798161" y="2435812"/>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5" name="Ellipse 14">
            <a:extLst>
              <a:ext uri="{FF2B5EF4-FFF2-40B4-BE49-F238E27FC236}">
                <a16:creationId xmlns:a16="http://schemas.microsoft.com/office/drawing/2014/main" id="{4739E2AC-B528-0757-FF0D-05862B9B7BED}"/>
              </a:ext>
            </a:extLst>
          </p:cNvPr>
          <p:cNvSpPr/>
          <p:nvPr/>
        </p:nvSpPr>
        <p:spPr>
          <a:xfrm>
            <a:off x="10024475" y="155215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 name="Ellipse 15">
            <a:extLst>
              <a:ext uri="{FF2B5EF4-FFF2-40B4-BE49-F238E27FC236}">
                <a16:creationId xmlns:a16="http://schemas.microsoft.com/office/drawing/2014/main" id="{6E98A1C6-E863-F95C-F0DF-4A7EEF556954}"/>
              </a:ext>
            </a:extLst>
          </p:cNvPr>
          <p:cNvSpPr/>
          <p:nvPr/>
        </p:nvSpPr>
        <p:spPr>
          <a:xfrm>
            <a:off x="8254684" y="1440312"/>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7" name="Ellipse 16">
            <a:extLst>
              <a:ext uri="{FF2B5EF4-FFF2-40B4-BE49-F238E27FC236}">
                <a16:creationId xmlns:a16="http://schemas.microsoft.com/office/drawing/2014/main" id="{9481C4C6-5B4B-4FF4-17F4-46AF23A913AE}"/>
              </a:ext>
            </a:extLst>
          </p:cNvPr>
          <p:cNvSpPr/>
          <p:nvPr/>
        </p:nvSpPr>
        <p:spPr>
          <a:xfrm>
            <a:off x="11403441" y="1897332"/>
            <a:ext cx="226314" cy="191836"/>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
        <p:nvSpPr>
          <p:cNvPr id="18" name="Ellipse 17">
            <a:extLst>
              <a:ext uri="{FF2B5EF4-FFF2-40B4-BE49-F238E27FC236}">
                <a16:creationId xmlns:a16="http://schemas.microsoft.com/office/drawing/2014/main" id="{7A7FFE58-8B71-7237-E1A9-25CCC2B6F558}"/>
              </a:ext>
            </a:extLst>
          </p:cNvPr>
          <p:cNvSpPr/>
          <p:nvPr/>
        </p:nvSpPr>
        <p:spPr>
          <a:xfrm>
            <a:off x="10522966" y="360869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a:t>
            </a:r>
          </a:p>
        </p:txBody>
      </p:sp>
      <p:sp>
        <p:nvSpPr>
          <p:cNvPr id="19" name="Ellipse 18">
            <a:extLst>
              <a:ext uri="{FF2B5EF4-FFF2-40B4-BE49-F238E27FC236}">
                <a16:creationId xmlns:a16="http://schemas.microsoft.com/office/drawing/2014/main" id="{9B6033FF-53D5-94A2-A5AD-A11BCE0A4859}"/>
              </a:ext>
            </a:extLst>
          </p:cNvPr>
          <p:cNvSpPr/>
          <p:nvPr/>
        </p:nvSpPr>
        <p:spPr>
          <a:xfrm>
            <a:off x="5451147" y="2226605"/>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 name="Ellipse 6">
            <a:extLst>
              <a:ext uri="{FF2B5EF4-FFF2-40B4-BE49-F238E27FC236}">
                <a16:creationId xmlns:a16="http://schemas.microsoft.com/office/drawing/2014/main" id="{C72B7BC6-A53C-B5F4-94E2-7C1F057B926E}"/>
              </a:ext>
            </a:extLst>
          </p:cNvPr>
          <p:cNvSpPr/>
          <p:nvPr/>
        </p:nvSpPr>
        <p:spPr>
          <a:xfrm>
            <a:off x="4750107" y="2115284"/>
            <a:ext cx="269556" cy="320528"/>
          </a:xfrm>
          <a:prstGeom prst="ellipse">
            <a:avLst/>
          </a:prstGeom>
          <a:solidFill>
            <a:srgbClr val="FF7C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a:t>
            </a:r>
          </a:p>
        </p:txBody>
      </p:sp>
      <p:sp>
        <p:nvSpPr>
          <p:cNvPr id="13" name="Ellipse 12">
            <a:extLst>
              <a:ext uri="{FF2B5EF4-FFF2-40B4-BE49-F238E27FC236}">
                <a16:creationId xmlns:a16="http://schemas.microsoft.com/office/drawing/2014/main" id="{A212A553-A7C9-3F04-F510-22203F905727}"/>
              </a:ext>
            </a:extLst>
          </p:cNvPr>
          <p:cNvSpPr/>
          <p:nvPr/>
        </p:nvSpPr>
        <p:spPr>
          <a:xfrm>
            <a:off x="4884885" y="1217671"/>
            <a:ext cx="269556" cy="222641"/>
          </a:xfrm>
          <a:prstGeom prst="ellipse">
            <a:avLst/>
          </a:prstGeom>
          <a:solidFill>
            <a:srgbClr val="FF7C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 name="Ellipse 13">
            <a:extLst>
              <a:ext uri="{FF2B5EF4-FFF2-40B4-BE49-F238E27FC236}">
                <a16:creationId xmlns:a16="http://schemas.microsoft.com/office/drawing/2014/main" id="{A3AC698F-49E5-E81F-AAD4-0831A0C2A22E}"/>
              </a:ext>
            </a:extLst>
          </p:cNvPr>
          <p:cNvSpPr/>
          <p:nvPr/>
        </p:nvSpPr>
        <p:spPr>
          <a:xfrm>
            <a:off x="8725748" y="2882442"/>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5148BFC-2E90-9D74-5090-C6C5B6DC76F7}"/>
              </a:ext>
            </a:extLst>
          </p:cNvPr>
          <p:cNvSpPr/>
          <p:nvPr/>
        </p:nvSpPr>
        <p:spPr>
          <a:xfrm>
            <a:off x="3774837" y="191877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4" name="Ellipse 23">
            <a:extLst>
              <a:ext uri="{FF2B5EF4-FFF2-40B4-BE49-F238E27FC236}">
                <a16:creationId xmlns:a16="http://schemas.microsoft.com/office/drawing/2014/main" id="{57B6F4BA-3B4C-A778-5C73-3CA76772C30A}"/>
              </a:ext>
            </a:extLst>
          </p:cNvPr>
          <p:cNvSpPr/>
          <p:nvPr/>
        </p:nvSpPr>
        <p:spPr>
          <a:xfrm>
            <a:off x="8524239" y="2934263"/>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163D8D0F-9111-C60F-975E-620C16A82970}"/>
              </a:ext>
            </a:extLst>
          </p:cNvPr>
          <p:cNvSpPr/>
          <p:nvPr/>
        </p:nvSpPr>
        <p:spPr>
          <a:xfrm>
            <a:off x="8625844" y="2915788"/>
            <a:ext cx="135463" cy="11548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D2EB3DA8-E3BF-D84A-21E0-F4F832399CD0}"/>
              </a:ext>
            </a:extLst>
          </p:cNvPr>
          <p:cNvSpPr/>
          <p:nvPr/>
        </p:nvSpPr>
        <p:spPr>
          <a:xfrm>
            <a:off x="9229928" y="3775460"/>
            <a:ext cx="135463" cy="115487"/>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41D279EF-8710-56D3-C8D5-9AC6B4BEA560}"/>
              </a:ext>
            </a:extLst>
          </p:cNvPr>
          <p:cNvSpPr/>
          <p:nvPr/>
        </p:nvSpPr>
        <p:spPr>
          <a:xfrm>
            <a:off x="8180942" y="924490"/>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8" name="Ellipse 27">
            <a:extLst>
              <a:ext uri="{FF2B5EF4-FFF2-40B4-BE49-F238E27FC236}">
                <a16:creationId xmlns:a16="http://schemas.microsoft.com/office/drawing/2014/main" id="{1FB7D84F-1DCC-ABCC-3B2D-211588C3B96E}"/>
              </a:ext>
            </a:extLst>
          </p:cNvPr>
          <p:cNvSpPr/>
          <p:nvPr/>
        </p:nvSpPr>
        <p:spPr>
          <a:xfrm>
            <a:off x="8407256" y="89256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9" name="Ellipse 28">
            <a:extLst>
              <a:ext uri="{FF2B5EF4-FFF2-40B4-BE49-F238E27FC236}">
                <a16:creationId xmlns:a16="http://schemas.microsoft.com/office/drawing/2014/main" id="{7FF08192-8305-146D-0364-8CC29000A27A}"/>
              </a:ext>
            </a:extLst>
          </p:cNvPr>
          <p:cNvSpPr/>
          <p:nvPr/>
        </p:nvSpPr>
        <p:spPr>
          <a:xfrm>
            <a:off x="8641333" y="502226"/>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0" name="Ellipse 29">
            <a:extLst>
              <a:ext uri="{FF2B5EF4-FFF2-40B4-BE49-F238E27FC236}">
                <a16:creationId xmlns:a16="http://schemas.microsoft.com/office/drawing/2014/main" id="{928CD857-2F1D-3B83-15A6-B4A6F794CBE8}"/>
              </a:ext>
            </a:extLst>
          </p:cNvPr>
          <p:cNvSpPr/>
          <p:nvPr/>
        </p:nvSpPr>
        <p:spPr>
          <a:xfrm>
            <a:off x="8563126" y="114229"/>
            <a:ext cx="269556" cy="222641"/>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3ECBC4A5-5515-0602-F852-4C2F193464A6}"/>
              </a:ext>
            </a:extLst>
          </p:cNvPr>
          <p:cNvSpPr/>
          <p:nvPr/>
        </p:nvSpPr>
        <p:spPr>
          <a:xfrm>
            <a:off x="7793721" y="2445937"/>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35C6D437-E2D3-2D86-C215-85CF90C0AB25}"/>
              </a:ext>
            </a:extLst>
          </p:cNvPr>
          <p:cNvSpPr/>
          <p:nvPr/>
        </p:nvSpPr>
        <p:spPr>
          <a:xfrm>
            <a:off x="7734089" y="2320325"/>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BCC668B5-E613-18B4-D2A0-EB2FDBED31E2}"/>
              </a:ext>
            </a:extLst>
          </p:cNvPr>
          <p:cNvSpPr/>
          <p:nvPr/>
        </p:nvSpPr>
        <p:spPr>
          <a:xfrm>
            <a:off x="6600555" y="383320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315380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32350-9AFC-0A9E-C4D5-3903C924E0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1465B88-E94A-EBD9-C5BB-53CC7726EE16}"/>
              </a:ext>
            </a:extLst>
          </p:cNvPr>
          <p:cNvSpPr/>
          <p:nvPr/>
        </p:nvSpPr>
        <p:spPr>
          <a:xfrm>
            <a:off x="26699" y="102287"/>
            <a:ext cx="3521903" cy="3554819"/>
          </a:xfrm>
          <a:prstGeom prst="rect">
            <a:avLst/>
          </a:prstGeom>
          <a:solidFill>
            <a:schemeClr val="tx2">
              <a:lumMod val="20000"/>
              <a:lumOff val="80000"/>
            </a:schemeClr>
          </a:solidFill>
          <a:ln w="38100">
            <a:solidFill>
              <a:schemeClr val="tx1"/>
            </a:solidFill>
          </a:ln>
        </p:spPr>
        <p:txBody>
          <a:bodyPr wrap="square">
            <a:spAutoFit/>
          </a:bodyPr>
          <a:lstStyle/>
          <a:p>
            <a:r>
              <a:rPr lang="fr-FR" sz="1500" dirty="0"/>
              <a:t>a) Traite atlantique : 11-12 millions ; 2F/3H</a:t>
            </a:r>
          </a:p>
          <a:p>
            <a:r>
              <a:rPr lang="fr-FR" sz="1500" dirty="0"/>
              <a:t>Traite arabe : 17 millions ; 2F/1H</a:t>
            </a:r>
          </a:p>
          <a:p>
            <a:endParaRPr lang="fr-FR" sz="1500" dirty="0"/>
          </a:p>
          <a:p>
            <a:r>
              <a:rPr lang="fr-FR" sz="1500" dirty="0"/>
              <a:t>b) Au XIXe siècle…</a:t>
            </a:r>
          </a:p>
          <a:p>
            <a:r>
              <a:rPr lang="fr-FR" sz="1500" dirty="0"/>
              <a:t>La lutte contre la traite deviendra</a:t>
            </a:r>
          </a:p>
          <a:p>
            <a:r>
              <a:rPr lang="fr-FR" sz="1500" dirty="0"/>
              <a:t>Un des prétextes de la colonisation</a:t>
            </a:r>
          </a:p>
          <a:p>
            <a:endParaRPr lang="fr-FR" sz="1500" dirty="0"/>
          </a:p>
          <a:p>
            <a:r>
              <a:rPr lang="fr-FR" sz="1500" dirty="0"/>
              <a:t>c) Aux XVIIe-XVIIIe siècles…</a:t>
            </a:r>
          </a:p>
          <a:p>
            <a:r>
              <a:rPr lang="fr-FR" sz="1500" dirty="0"/>
              <a:t>A l’apogée de la traite</a:t>
            </a:r>
          </a:p>
          <a:p>
            <a:r>
              <a:rPr lang="fr-FR" sz="1500" dirty="0"/>
              <a:t>Trois zones principales de capture…</a:t>
            </a:r>
          </a:p>
          <a:p>
            <a:r>
              <a:rPr lang="fr-FR" sz="1500" dirty="0"/>
              <a:t>- Côte orientale à partir de Zanzibar</a:t>
            </a:r>
          </a:p>
          <a:p>
            <a:r>
              <a:rPr lang="fr-FR" sz="1500" dirty="0"/>
              <a:t>- Côte des Esclaves sur le golfe de Guinée</a:t>
            </a:r>
          </a:p>
          <a:p>
            <a:r>
              <a:rPr lang="fr-FR" sz="1500" dirty="0"/>
              <a:t>- Angola pour le Brésil portugais</a:t>
            </a:r>
          </a:p>
          <a:p>
            <a:endParaRPr lang="fr-FR" sz="1500" dirty="0"/>
          </a:p>
          <a:p>
            <a:r>
              <a:rPr lang="fr-FR" sz="1500" dirty="0"/>
              <a:t>*Récapitulatif chiffré…</a:t>
            </a:r>
          </a:p>
        </p:txBody>
      </p:sp>
      <p:pic>
        <p:nvPicPr>
          <p:cNvPr id="3" name="Image 2">
            <a:extLst>
              <a:ext uri="{FF2B5EF4-FFF2-40B4-BE49-F238E27FC236}">
                <a16:creationId xmlns:a16="http://schemas.microsoft.com/office/drawing/2014/main" id="{C2777B95-5013-C379-AF13-C0B99D9F41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3091" t="1959" r="3477" b="26939"/>
          <a:stretch>
            <a:fillRect/>
          </a:stretch>
        </p:blipFill>
        <p:spPr>
          <a:xfrm>
            <a:off x="3608234" y="102287"/>
            <a:ext cx="8506439" cy="4764353"/>
          </a:xfrm>
          <a:prstGeom prst="rect">
            <a:avLst/>
          </a:prstGeom>
          <a:ln w="38100">
            <a:solidFill>
              <a:schemeClr val="tx1"/>
            </a:solidFill>
          </a:ln>
        </p:spPr>
      </p:pic>
      <p:pic>
        <p:nvPicPr>
          <p:cNvPr id="4" name="Image 3">
            <a:extLst>
              <a:ext uri="{FF2B5EF4-FFF2-40B4-BE49-F238E27FC236}">
                <a16:creationId xmlns:a16="http://schemas.microsoft.com/office/drawing/2014/main" id="{98227D55-63C9-CD93-51E7-FB53436839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19" t="42669" r="87041" b="32917"/>
          <a:stretch>
            <a:fillRect/>
          </a:stretch>
        </p:blipFill>
        <p:spPr>
          <a:xfrm>
            <a:off x="3608234" y="4257992"/>
            <a:ext cx="1842913" cy="2497721"/>
          </a:xfrm>
          <a:prstGeom prst="rect">
            <a:avLst/>
          </a:prstGeom>
          <a:ln w="38100">
            <a:solidFill>
              <a:schemeClr val="tx1"/>
            </a:solidFill>
          </a:ln>
        </p:spPr>
      </p:pic>
      <p:sp>
        <p:nvSpPr>
          <p:cNvPr id="6" name="Ellipse 5">
            <a:extLst>
              <a:ext uri="{FF2B5EF4-FFF2-40B4-BE49-F238E27FC236}">
                <a16:creationId xmlns:a16="http://schemas.microsoft.com/office/drawing/2014/main" id="{E30D00EC-9C9F-83A0-A6F9-61F5D0CD5650}"/>
              </a:ext>
            </a:extLst>
          </p:cNvPr>
          <p:cNvSpPr/>
          <p:nvPr/>
        </p:nvSpPr>
        <p:spPr>
          <a:xfrm>
            <a:off x="8524240" y="2803026"/>
            <a:ext cx="538480" cy="27432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5CAA9A87-18FF-BD4F-C106-4F20523FEEB4}"/>
              </a:ext>
            </a:extLst>
          </p:cNvPr>
          <p:cNvSpPr/>
          <p:nvPr/>
        </p:nvSpPr>
        <p:spPr>
          <a:xfrm>
            <a:off x="8836406" y="253173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H</a:t>
            </a:r>
          </a:p>
        </p:txBody>
      </p:sp>
      <p:sp>
        <p:nvSpPr>
          <p:cNvPr id="9" name="Ellipse 8">
            <a:extLst>
              <a:ext uri="{FF2B5EF4-FFF2-40B4-BE49-F238E27FC236}">
                <a16:creationId xmlns:a16="http://schemas.microsoft.com/office/drawing/2014/main" id="{49A661EA-5C29-2CEE-46FA-7863EC3C8478}"/>
              </a:ext>
            </a:extLst>
          </p:cNvPr>
          <p:cNvSpPr/>
          <p:nvPr/>
        </p:nvSpPr>
        <p:spPr>
          <a:xfrm>
            <a:off x="9155594" y="2484463"/>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B</a:t>
            </a:r>
          </a:p>
        </p:txBody>
      </p:sp>
      <p:sp>
        <p:nvSpPr>
          <p:cNvPr id="10" name="Ellipse 9">
            <a:extLst>
              <a:ext uri="{FF2B5EF4-FFF2-40B4-BE49-F238E27FC236}">
                <a16:creationId xmlns:a16="http://schemas.microsoft.com/office/drawing/2014/main" id="{717E8A86-A02C-5A9A-2EE3-B153930D9A26}"/>
              </a:ext>
            </a:extLst>
          </p:cNvPr>
          <p:cNvSpPr/>
          <p:nvPr/>
        </p:nvSpPr>
        <p:spPr>
          <a:xfrm>
            <a:off x="8450498" y="2449246"/>
            <a:ext cx="226314" cy="191836"/>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S</a:t>
            </a:r>
          </a:p>
        </p:txBody>
      </p:sp>
      <p:sp>
        <p:nvSpPr>
          <p:cNvPr id="11" name="Ellipse 10">
            <a:extLst>
              <a:ext uri="{FF2B5EF4-FFF2-40B4-BE49-F238E27FC236}">
                <a16:creationId xmlns:a16="http://schemas.microsoft.com/office/drawing/2014/main" id="{36BF1546-F62A-21A0-1F8D-E3D18B37284C}"/>
              </a:ext>
            </a:extLst>
          </p:cNvPr>
          <p:cNvSpPr/>
          <p:nvPr/>
        </p:nvSpPr>
        <p:spPr>
          <a:xfrm>
            <a:off x="9525410" y="2435812"/>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a:t>
            </a:r>
          </a:p>
        </p:txBody>
      </p:sp>
      <p:sp>
        <p:nvSpPr>
          <p:cNvPr id="12" name="Ellipse 11">
            <a:extLst>
              <a:ext uri="{FF2B5EF4-FFF2-40B4-BE49-F238E27FC236}">
                <a16:creationId xmlns:a16="http://schemas.microsoft.com/office/drawing/2014/main" id="{9811D612-A686-4934-DA3C-BBF92194855F}"/>
              </a:ext>
            </a:extLst>
          </p:cNvPr>
          <p:cNvSpPr/>
          <p:nvPr/>
        </p:nvSpPr>
        <p:spPr>
          <a:xfrm>
            <a:off x="9798161" y="2435812"/>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a:t>
            </a:r>
          </a:p>
        </p:txBody>
      </p:sp>
      <p:sp>
        <p:nvSpPr>
          <p:cNvPr id="15" name="Ellipse 14">
            <a:extLst>
              <a:ext uri="{FF2B5EF4-FFF2-40B4-BE49-F238E27FC236}">
                <a16:creationId xmlns:a16="http://schemas.microsoft.com/office/drawing/2014/main" id="{D0482691-5F9B-6706-D1BA-AD34A39BB985}"/>
              </a:ext>
            </a:extLst>
          </p:cNvPr>
          <p:cNvSpPr/>
          <p:nvPr/>
        </p:nvSpPr>
        <p:spPr>
          <a:xfrm>
            <a:off x="10024475" y="1552151"/>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 name="Ellipse 15">
            <a:extLst>
              <a:ext uri="{FF2B5EF4-FFF2-40B4-BE49-F238E27FC236}">
                <a16:creationId xmlns:a16="http://schemas.microsoft.com/office/drawing/2014/main" id="{1A9D8CF2-02AE-CCAE-514A-57810965F33F}"/>
              </a:ext>
            </a:extLst>
          </p:cNvPr>
          <p:cNvSpPr/>
          <p:nvPr/>
        </p:nvSpPr>
        <p:spPr>
          <a:xfrm>
            <a:off x="8254684" y="1440312"/>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7" name="Ellipse 16">
            <a:extLst>
              <a:ext uri="{FF2B5EF4-FFF2-40B4-BE49-F238E27FC236}">
                <a16:creationId xmlns:a16="http://schemas.microsoft.com/office/drawing/2014/main" id="{3DC0A1BE-8C33-3560-07AA-5A49D4C49A6C}"/>
              </a:ext>
            </a:extLst>
          </p:cNvPr>
          <p:cNvSpPr/>
          <p:nvPr/>
        </p:nvSpPr>
        <p:spPr>
          <a:xfrm>
            <a:off x="11403441" y="1897332"/>
            <a:ext cx="226314" cy="191836"/>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M</a:t>
            </a:r>
          </a:p>
        </p:txBody>
      </p:sp>
      <p:sp>
        <p:nvSpPr>
          <p:cNvPr id="18" name="Ellipse 17">
            <a:extLst>
              <a:ext uri="{FF2B5EF4-FFF2-40B4-BE49-F238E27FC236}">
                <a16:creationId xmlns:a16="http://schemas.microsoft.com/office/drawing/2014/main" id="{2693C920-37DC-CCC7-2DF5-7D0B3D8DA46C}"/>
              </a:ext>
            </a:extLst>
          </p:cNvPr>
          <p:cNvSpPr/>
          <p:nvPr/>
        </p:nvSpPr>
        <p:spPr>
          <a:xfrm>
            <a:off x="10522966" y="3608690"/>
            <a:ext cx="226314" cy="191836"/>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a:t>
            </a:r>
          </a:p>
        </p:txBody>
      </p:sp>
      <p:sp>
        <p:nvSpPr>
          <p:cNvPr id="2" name="Ellipse 1">
            <a:extLst>
              <a:ext uri="{FF2B5EF4-FFF2-40B4-BE49-F238E27FC236}">
                <a16:creationId xmlns:a16="http://schemas.microsoft.com/office/drawing/2014/main" id="{94DF0BFE-847A-5633-1AA7-EB9FAA55C828}"/>
              </a:ext>
            </a:extLst>
          </p:cNvPr>
          <p:cNvSpPr/>
          <p:nvPr/>
        </p:nvSpPr>
        <p:spPr>
          <a:xfrm>
            <a:off x="6600555" y="383320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1F1C434B-E769-24D6-19A8-6DBDAA7C686A}"/>
              </a:ext>
            </a:extLst>
          </p:cNvPr>
          <p:cNvSpPr/>
          <p:nvPr/>
        </p:nvSpPr>
        <p:spPr>
          <a:xfrm>
            <a:off x="5451147" y="2226605"/>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 name="Ellipse 6">
            <a:extLst>
              <a:ext uri="{FF2B5EF4-FFF2-40B4-BE49-F238E27FC236}">
                <a16:creationId xmlns:a16="http://schemas.microsoft.com/office/drawing/2014/main" id="{5CF31894-F0A1-67CE-90DB-366EB7CD9007}"/>
              </a:ext>
            </a:extLst>
          </p:cNvPr>
          <p:cNvSpPr/>
          <p:nvPr/>
        </p:nvSpPr>
        <p:spPr>
          <a:xfrm>
            <a:off x="4750107" y="2115284"/>
            <a:ext cx="269556" cy="320528"/>
          </a:xfrm>
          <a:prstGeom prst="ellipse">
            <a:avLst/>
          </a:prstGeom>
          <a:solidFill>
            <a:srgbClr val="FF7C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j</a:t>
            </a:r>
          </a:p>
        </p:txBody>
      </p:sp>
      <p:sp>
        <p:nvSpPr>
          <p:cNvPr id="13" name="Ellipse 12">
            <a:extLst>
              <a:ext uri="{FF2B5EF4-FFF2-40B4-BE49-F238E27FC236}">
                <a16:creationId xmlns:a16="http://schemas.microsoft.com/office/drawing/2014/main" id="{0259413D-A5FE-10F0-B313-78DE8D06814C}"/>
              </a:ext>
            </a:extLst>
          </p:cNvPr>
          <p:cNvSpPr/>
          <p:nvPr/>
        </p:nvSpPr>
        <p:spPr>
          <a:xfrm>
            <a:off x="4884885" y="1217671"/>
            <a:ext cx="269556" cy="222641"/>
          </a:xfrm>
          <a:prstGeom prst="ellipse">
            <a:avLst/>
          </a:prstGeom>
          <a:solidFill>
            <a:srgbClr val="FF7C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 name="Ellipse 13">
            <a:extLst>
              <a:ext uri="{FF2B5EF4-FFF2-40B4-BE49-F238E27FC236}">
                <a16:creationId xmlns:a16="http://schemas.microsoft.com/office/drawing/2014/main" id="{2F1E5C0D-0F58-36F0-7EEF-A7DC6363EF6B}"/>
              </a:ext>
            </a:extLst>
          </p:cNvPr>
          <p:cNvSpPr/>
          <p:nvPr/>
        </p:nvSpPr>
        <p:spPr>
          <a:xfrm>
            <a:off x="8725748" y="2882442"/>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94D5479-12D9-9A9E-1B52-0B63A45EA477}"/>
              </a:ext>
            </a:extLst>
          </p:cNvPr>
          <p:cNvSpPr/>
          <p:nvPr/>
        </p:nvSpPr>
        <p:spPr>
          <a:xfrm>
            <a:off x="3774837" y="191877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4" name="Ellipse 23">
            <a:extLst>
              <a:ext uri="{FF2B5EF4-FFF2-40B4-BE49-F238E27FC236}">
                <a16:creationId xmlns:a16="http://schemas.microsoft.com/office/drawing/2014/main" id="{BB250C09-804B-E9A5-0F8F-4DC771DCA68D}"/>
              </a:ext>
            </a:extLst>
          </p:cNvPr>
          <p:cNvSpPr/>
          <p:nvPr/>
        </p:nvSpPr>
        <p:spPr>
          <a:xfrm>
            <a:off x="8524239" y="2934263"/>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97B404E2-F4CC-096A-24FC-19E86CF522C8}"/>
              </a:ext>
            </a:extLst>
          </p:cNvPr>
          <p:cNvSpPr/>
          <p:nvPr/>
        </p:nvSpPr>
        <p:spPr>
          <a:xfrm>
            <a:off x="8625844" y="2915788"/>
            <a:ext cx="135463" cy="11548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AAD1796-BFB0-4302-2C27-7CE45FDB4B0A}"/>
              </a:ext>
            </a:extLst>
          </p:cNvPr>
          <p:cNvSpPr/>
          <p:nvPr/>
        </p:nvSpPr>
        <p:spPr>
          <a:xfrm>
            <a:off x="8180942" y="924490"/>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8" name="Ellipse 27">
            <a:extLst>
              <a:ext uri="{FF2B5EF4-FFF2-40B4-BE49-F238E27FC236}">
                <a16:creationId xmlns:a16="http://schemas.microsoft.com/office/drawing/2014/main" id="{54D38514-C9AE-11A4-55ED-311B56AD93A3}"/>
              </a:ext>
            </a:extLst>
          </p:cNvPr>
          <p:cNvSpPr/>
          <p:nvPr/>
        </p:nvSpPr>
        <p:spPr>
          <a:xfrm>
            <a:off x="8407256" y="89256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9" name="Ellipse 28">
            <a:extLst>
              <a:ext uri="{FF2B5EF4-FFF2-40B4-BE49-F238E27FC236}">
                <a16:creationId xmlns:a16="http://schemas.microsoft.com/office/drawing/2014/main" id="{501305A7-1364-388E-1C5C-CA0B07957A84}"/>
              </a:ext>
            </a:extLst>
          </p:cNvPr>
          <p:cNvSpPr/>
          <p:nvPr/>
        </p:nvSpPr>
        <p:spPr>
          <a:xfrm>
            <a:off x="8641333" y="502226"/>
            <a:ext cx="269556" cy="222641"/>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0" name="Ellipse 29">
            <a:extLst>
              <a:ext uri="{FF2B5EF4-FFF2-40B4-BE49-F238E27FC236}">
                <a16:creationId xmlns:a16="http://schemas.microsoft.com/office/drawing/2014/main" id="{22545388-A84B-7F2B-F853-F447AD3BBD18}"/>
              </a:ext>
            </a:extLst>
          </p:cNvPr>
          <p:cNvSpPr/>
          <p:nvPr/>
        </p:nvSpPr>
        <p:spPr>
          <a:xfrm>
            <a:off x="8563126" y="114229"/>
            <a:ext cx="269556" cy="222641"/>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F573E325-591A-F8FB-3380-FCA683F9EF51}"/>
              </a:ext>
            </a:extLst>
          </p:cNvPr>
          <p:cNvSpPr/>
          <p:nvPr/>
        </p:nvSpPr>
        <p:spPr>
          <a:xfrm>
            <a:off x="7793721" y="2445937"/>
            <a:ext cx="135463" cy="1154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5F0F0259-BF0D-3DC9-D5E3-E78D4D074CB2}"/>
              </a:ext>
            </a:extLst>
          </p:cNvPr>
          <p:cNvSpPr/>
          <p:nvPr/>
        </p:nvSpPr>
        <p:spPr>
          <a:xfrm>
            <a:off x="7734089" y="2320325"/>
            <a:ext cx="135463" cy="11548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688C45F0-0FFF-765F-EE93-3253C8265210}"/>
              </a:ext>
            </a:extLst>
          </p:cNvPr>
          <p:cNvSpPr/>
          <p:nvPr/>
        </p:nvSpPr>
        <p:spPr>
          <a:xfrm>
            <a:off x="10129520" y="3429000"/>
            <a:ext cx="833120" cy="82899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D1B4F439-B644-4D27-2588-5D530073D1A4}"/>
              </a:ext>
            </a:extLst>
          </p:cNvPr>
          <p:cNvSpPr/>
          <p:nvPr/>
        </p:nvSpPr>
        <p:spPr>
          <a:xfrm>
            <a:off x="9222007" y="3242610"/>
            <a:ext cx="833120" cy="82899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88D84707-965C-37BC-60F0-A877E1E85A45}"/>
              </a:ext>
            </a:extLst>
          </p:cNvPr>
          <p:cNvSpPr/>
          <p:nvPr/>
        </p:nvSpPr>
        <p:spPr>
          <a:xfrm>
            <a:off x="9229928" y="3775460"/>
            <a:ext cx="135463" cy="115487"/>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8057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hristophe\Pictures\My Scans\2016-04 (avr.)\scan002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600" y="91097"/>
            <a:ext cx="3076956" cy="219913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Christophe\Pictures\My Scans\2016-04 (avr.)\scan0028.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1908" y="2260863"/>
            <a:ext cx="6264696" cy="44948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Christophe\Pictures\My Scans\2016-04 (avr.)\scan0029.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79361" y="91097"/>
            <a:ext cx="4511040" cy="34989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8D8334-FD36-0928-1D0E-7CF127343513}"/>
              </a:ext>
            </a:extLst>
          </p:cNvPr>
          <p:cNvSpPr/>
          <p:nvPr/>
        </p:nvSpPr>
        <p:spPr>
          <a:xfrm>
            <a:off x="3935593" y="91097"/>
            <a:ext cx="3220719" cy="646331"/>
          </a:xfrm>
          <a:prstGeom prst="rect">
            <a:avLst/>
          </a:prstGeom>
          <a:solidFill>
            <a:srgbClr val="FFC000"/>
          </a:solidFill>
          <a:ln w="38100">
            <a:solidFill>
              <a:schemeClr val="tx1"/>
            </a:solidFill>
          </a:ln>
        </p:spPr>
        <p:txBody>
          <a:bodyPr wrap="square">
            <a:spAutoFit/>
          </a:bodyPr>
          <a:lstStyle/>
          <a:p>
            <a:pPr algn="ctr"/>
            <a:r>
              <a:rPr lang="fr-FR" b="1" dirty="0"/>
              <a:t>1519-1867 : La traite atlantique</a:t>
            </a:r>
          </a:p>
          <a:p>
            <a:pPr algn="ctr"/>
            <a:r>
              <a:rPr lang="fr-FR" b="1" dirty="0"/>
              <a:t>à grande échelle des esclaves</a:t>
            </a:r>
          </a:p>
        </p:txBody>
      </p:sp>
      <p:sp>
        <p:nvSpPr>
          <p:cNvPr id="3" name="Rectangle 2">
            <a:extLst>
              <a:ext uri="{FF2B5EF4-FFF2-40B4-BE49-F238E27FC236}">
                <a16:creationId xmlns:a16="http://schemas.microsoft.com/office/drawing/2014/main" id="{744B9682-4B2A-AF87-B3D7-35E740FF5478}"/>
              </a:ext>
            </a:extLst>
          </p:cNvPr>
          <p:cNvSpPr/>
          <p:nvPr/>
        </p:nvSpPr>
        <p:spPr>
          <a:xfrm>
            <a:off x="3119118" y="2947292"/>
            <a:ext cx="1036321" cy="53748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60 %</a:t>
            </a:r>
          </a:p>
        </p:txBody>
      </p:sp>
      <p:sp>
        <p:nvSpPr>
          <p:cNvPr id="4" name="Rectangle 3">
            <a:extLst>
              <a:ext uri="{FF2B5EF4-FFF2-40B4-BE49-F238E27FC236}">
                <a16:creationId xmlns:a16="http://schemas.microsoft.com/office/drawing/2014/main" id="{A4B3D280-8F88-B31C-B0AA-5B083EE59BE8}"/>
              </a:ext>
            </a:extLst>
          </p:cNvPr>
          <p:cNvSpPr/>
          <p:nvPr/>
        </p:nvSpPr>
        <p:spPr>
          <a:xfrm>
            <a:off x="1100231" y="392228"/>
            <a:ext cx="809850" cy="3852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10 %</a:t>
            </a:r>
          </a:p>
        </p:txBody>
      </p:sp>
      <p:sp>
        <p:nvSpPr>
          <p:cNvPr id="5" name="Rectangle 4">
            <a:extLst>
              <a:ext uri="{FF2B5EF4-FFF2-40B4-BE49-F238E27FC236}">
                <a16:creationId xmlns:a16="http://schemas.microsoft.com/office/drawing/2014/main" id="{ACF54B8D-044E-8FE9-035F-DF3D1B5E778D}"/>
              </a:ext>
            </a:extLst>
          </p:cNvPr>
          <p:cNvSpPr/>
          <p:nvPr/>
        </p:nvSpPr>
        <p:spPr>
          <a:xfrm>
            <a:off x="9350151" y="653261"/>
            <a:ext cx="809850" cy="3852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30 %</a:t>
            </a:r>
          </a:p>
        </p:txBody>
      </p:sp>
      <p:pic>
        <p:nvPicPr>
          <p:cNvPr id="6" name="Image 5" descr="Une image contenant texte, carte, diagramme&#10;&#10;Description générée automatiquement">
            <a:extLst>
              <a:ext uri="{FF2B5EF4-FFF2-40B4-BE49-F238E27FC236}">
                <a16:creationId xmlns:a16="http://schemas.microsoft.com/office/drawing/2014/main" id="{BF0EE5E9-82F4-64DC-FEA3-9DB2D0AAE44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506" t="70364" r="64938"/>
          <a:stretch>
            <a:fillRect/>
          </a:stretch>
        </p:blipFill>
        <p:spPr>
          <a:xfrm>
            <a:off x="6903759" y="3749041"/>
            <a:ext cx="5210913" cy="3006672"/>
          </a:xfrm>
          <a:prstGeom prst="rect">
            <a:avLst/>
          </a:prstGeom>
          <a:ln w="38100">
            <a:solidFill>
              <a:schemeClr val="tx1"/>
            </a:solidFill>
          </a:ln>
        </p:spPr>
      </p:pic>
      <p:sp>
        <p:nvSpPr>
          <p:cNvPr id="7" name="Rectangle 6">
            <a:extLst>
              <a:ext uri="{FF2B5EF4-FFF2-40B4-BE49-F238E27FC236}">
                <a16:creationId xmlns:a16="http://schemas.microsoft.com/office/drawing/2014/main" id="{E75DCE1A-D359-959C-B1CC-508109C8269F}"/>
              </a:ext>
            </a:extLst>
          </p:cNvPr>
          <p:cNvSpPr/>
          <p:nvPr/>
        </p:nvSpPr>
        <p:spPr>
          <a:xfrm>
            <a:off x="7217393" y="5550380"/>
            <a:ext cx="1277209" cy="74881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Traite portugaise 42% du total</a:t>
            </a:r>
          </a:p>
        </p:txBody>
      </p:sp>
    </p:spTree>
    <p:extLst>
      <p:ext uri="{BB962C8B-B14F-4D97-AF65-F5344CB8AC3E}">
        <p14:creationId xmlns:p14="http://schemas.microsoft.com/office/powerpoint/2010/main" val="358345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tophe\Pictures\My Scans\2016-04 (avr.)\scan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5" y="908720"/>
            <a:ext cx="7782633" cy="574432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C72F5E-1ADD-0D8B-BDA4-EED00766AA74}"/>
              </a:ext>
            </a:extLst>
          </p:cNvPr>
          <p:cNvSpPr/>
          <p:nvPr/>
        </p:nvSpPr>
        <p:spPr>
          <a:xfrm>
            <a:off x="4485640" y="131195"/>
            <a:ext cx="3220719" cy="646331"/>
          </a:xfrm>
          <a:prstGeom prst="rect">
            <a:avLst/>
          </a:prstGeom>
          <a:solidFill>
            <a:srgbClr val="FFC000"/>
          </a:solidFill>
          <a:ln w="38100">
            <a:solidFill>
              <a:schemeClr val="tx1"/>
            </a:solidFill>
          </a:ln>
        </p:spPr>
        <p:txBody>
          <a:bodyPr wrap="square">
            <a:spAutoFit/>
          </a:bodyPr>
          <a:lstStyle/>
          <a:p>
            <a:pPr algn="ctr"/>
            <a:r>
              <a:rPr lang="fr-FR" b="1" dirty="0"/>
              <a:t>1519-1867 : La traite atlantique</a:t>
            </a:r>
          </a:p>
          <a:p>
            <a:pPr algn="ctr"/>
            <a:r>
              <a:rPr lang="fr-FR" b="1" dirty="0"/>
              <a:t>à grande échelle des esclaves</a:t>
            </a:r>
          </a:p>
        </p:txBody>
      </p:sp>
      <p:sp>
        <p:nvSpPr>
          <p:cNvPr id="3" name="Rectangle 2">
            <a:extLst>
              <a:ext uri="{FF2B5EF4-FFF2-40B4-BE49-F238E27FC236}">
                <a16:creationId xmlns:a16="http://schemas.microsoft.com/office/drawing/2014/main" id="{87F8AA3E-EE6B-44EA-8AE6-C000ACCD47D1}"/>
              </a:ext>
            </a:extLst>
          </p:cNvPr>
          <p:cNvSpPr/>
          <p:nvPr/>
        </p:nvSpPr>
        <p:spPr>
          <a:xfrm>
            <a:off x="6095999" y="5091152"/>
            <a:ext cx="1036321" cy="53748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60 %</a:t>
            </a:r>
          </a:p>
        </p:txBody>
      </p:sp>
      <p:cxnSp>
        <p:nvCxnSpPr>
          <p:cNvPr id="5" name="Connecteur droit 4">
            <a:extLst>
              <a:ext uri="{FF2B5EF4-FFF2-40B4-BE49-F238E27FC236}">
                <a16:creationId xmlns:a16="http://schemas.microsoft.com/office/drawing/2014/main" id="{EBB2A51A-A990-7406-4A6D-80461310FFBD}"/>
              </a:ext>
            </a:extLst>
          </p:cNvPr>
          <p:cNvCxnSpPr>
            <a:cxnSpLocks/>
          </p:cNvCxnSpPr>
          <p:nvPr/>
        </p:nvCxnSpPr>
        <p:spPr>
          <a:xfrm>
            <a:off x="4856480" y="2560320"/>
            <a:ext cx="71120" cy="33889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A8F6D38-5555-FB65-EA5C-093A2374182A}"/>
              </a:ext>
            </a:extLst>
          </p:cNvPr>
          <p:cNvCxnSpPr>
            <a:cxnSpLocks/>
          </p:cNvCxnSpPr>
          <p:nvPr/>
        </p:nvCxnSpPr>
        <p:spPr>
          <a:xfrm>
            <a:off x="8056880" y="1686560"/>
            <a:ext cx="0" cy="4333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FB58EB8-ABBC-90A4-6C5C-22C2DDAE91CA}"/>
              </a:ext>
            </a:extLst>
          </p:cNvPr>
          <p:cNvSpPr/>
          <p:nvPr/>
        </p:nvSpPr>
        <p:spPr>
          <a:xfrm>
            <a:off x="3584350" y="4171748"/>
            <a:ext cx="809850" cy="3852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10 %</a:t>
            </a:r>
          </a:p>
        </p:txBody>
      </p:sp>
      <p:sp>
        <p:nvSpPr>
          <p:cNvPr id="13" name="Rectangle 12">
            <a:extLst>
              <a:ext uri="{FF2B5EF4-FFF2-40B4-BE49-F238E27FC236}">
                <a16:creationId xmlns:a16="http://schemas.microsoft.com/office/drawing/2014/main" id="{2129876E-C798-6E87-3355-DB4FDDE1B0AF}"/>
              </a:ext>
            </a:extLst>
          </p:cNvPr>
          <p:cNvSpPr/>
          <p:nvPr/>
        </p:nvSpPr>
        <p:spPr>
          <a:xfrm>
            <a:off x="8285699" y="4171748"/>
            <a:ext cx="809850" cy="385298"/>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30 %</a:t>
            </a:r>
          </a:p>
        </p:txBody>
      </p:sp>
    </p:spTree>
    <p:extLst>
      <p:ext uri="{BB962C8B-B14F-4D97-AF65-F5344CB8AC3E}">
        <p14:creationId xmlns:p14="http://schemas.microsoft.com/office/powerpoint/2010/main" val="2296786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8A25-8CAB-2627-795A-ADE6CC92471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F9CEE88-E604-4EF6-E93D-24B4BD997758}"/>
              </a:ext>
            </a:extLst>
          </p:cNvPr>
          <p:cNvSpPr/>
          <p:nvPr/>
        </p:nvSpPr>
        <p:spPr>
          <a:xfrm>
            <a:off x="91279" y="73635"/>
            <a:ext cx="6136266" cy="244682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*Et maintenant le récit détaillé…</a:t>
            </a:r>
          </a:p>
          <a:p>
            <a:endParaRPr lang="fr-FR" sz="1700" dirty="0"/>
          </a:p>
          <a:p>
            <a:r>
              <a:rPr lang="fr-FR" sz="1700" dirty="0"/>
              <a:t>*Au XVe-XVIIIe siècles…</a:t>
            </a:r>
          </a:p>
          <a:p>
            <a:r>
              <a:rPr lang="fr-FR" sz="1700" dirty="0"/>
              <a:t>L’Afrique au nord de l’Equateur ; C’est-à-dire…</a:t>
            </a:r>
          </a:p>
          <a:p>
            <a:endParaRPr lang="fr-FR" sz="1700" dirty="0"/>
          </a:p>
          <a:p>
            <a:r>
              <a:rPr lang="fr-FR" sz="1700" dirty="0"/>
              <a:t>*Autour du Sahara…</a:t>
            </a:r>
          </a:p>
          <a:p>
            <a:r>
              <a:rPr lang="fr-FR" sz="1700" dirty="0"/>
              <a:t>Afrique occidentale, Afrique du Nord et vallée du Nil</a:t>
            </a:r>
          </a:p>
          <a:p>
            <a:endParaRPr lang="fr-FR" sz="1700" dirty="0"/>
          </a:p>
          <a:p>
            <a:r>
              <a:rPr lang="fr-FR" sz="1700" dirty="0"/>
              <a:t>*Commençons par la 1</a:t>
            </a:r>
            <a:r>
              <a:rPr lang="fr-FR" sz="1700" baseline="30000" dirty="0"/>
              <a:t>ère</a:t>
            </a:r>
            <a:r>
              <a:rPr lang="fr-FR" sz="1700" dirty="0"/>
              <a:t>…</a:t>
            </a:r>
          </a:p>
        </p:txBody>
      </p:sp>
      <p:pic>
        <p:nvPicPr>
          <p:cNvPr id="23" name="Picture 2" descr="C:\Users\Christophe\Pictures\My Scans\2016-03 (mars)\scan0005.jpg">
            <a:extLst>
              <a:ext uri="{FF2B5EF4-FFF2-40B4-BE49-F238E27FC236}">
                <a16:creationId xmlns:a16="http://schemas.microsoft.com/office/drawing/2014/main" id="{E7CF73CC-C076-3D36-87AC-38A35BC0C3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47682" y="104066"/>
            <a:ext cx="5773833"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Ellipse 23">
            <a:extLst>
              <a:ext uri="{FF2B5EF4-FFF2-40B4-BE49-F238E27FC236}">
                <a16:creationId xmlns:a16="http://schemas.microsoft.com/office/drawing/2014/main" id="{02917EE0-9AF5-91FD-7669-DB1F884F8502}"/>
              </a:ext>
            </a:extLst>
          </p:cNvPr>
          <p:cNvSpPr/>
          <p:nvPr/>
        </p:nvSpPr>
        <p:spPr>
          <a:xfrm rot="2013054">
            <a:off x="8677659" y="2955803"/>
            <a:ext cx="2510343" cy="207983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F2C96FCC-EFB4-813A-6A0A-E45281E62A52}"/>
              </a:ext>
            </a:extLst>
          </p:cNvPr>
          <p:cNvSpPr/>
          <p:nvPr/>
        </p:nvSpPr>
        <p:spPr>
          <a:xfrm rot="4123597">
            <a:off x="9426744" y="1592529"/>
            <a:ext cx="2526832" cy="197074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7796605-A92F-602D-A2C3-FF7169AE40BD}"/>
              </a:ext>
            </a:extLst>
          </p:cNvPr>
          <p:cNvSpPr/>
          <p:nvPr/>
        </p:nvSpPr>
        <p:spPr>
          <a:xfrm>
            <a:off x="9095520" y="4831082"/>
            <a:ext cx="1643599" cy="125475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0" name="Ellipse 29">
            <a:extLst>
              <a:ext uri="{FF2B5EF4-FFF2-40B4-BE49-F238E27FC236}">
                <a16:creationId xmlns:a16="http://schemas.microsoft.com/office/drawing/2014/main" id="{852EC24E-D276-58CA-65E7-5602A10DBAF4}"/>
              </a:ext>
            </a:extLst>
          </p:cNvPr>
          <p:cNvSpPr/>
          <p:nvPr/>
        </p:nvSpPr>
        <p:spPr>
          <a:xfrm>
            <a:off x="7508241" y="944881"/>
            <a:ext cx="2387600" cy="125476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041DD0C9-366F-C8ED-66E2-3C18C6F7794D}"/>
              </a:ext>
            </a:extLst>
          </p:cNvPr>
          <p:cNvSpPr/>
          <p:nvPr/>
        </p:nvSpPr>
        <p:spPr>
          <a:xfrm>
            <a:off x="10204891" y="2343093"/>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6" name="Ellipse 35">
            <a:extLst>
              <a:ext uri="{FF2B5EF4-FFF2-40B4-BE49-F238E27FC236}">
                <a16:creationId xmlns:a16="http://schemas.microsoft.com/office/drawing/2014/main" id="{169EFE12-4BBA-82D8-5120-EECDDDB67B2D}"/>
              </a:ext>
            </a:extLst>
          </p:cNvPr>
          <p:cNvSpPr/>
          <p:nvPr/>
        </p:nvSpPr>
        <p:spPr>
          <a:xfrm>
            <a:off x="10897341" y="1828497"/>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7" name="Ellipse 36">
            <a:extLst>
              <a:ext uri="{FF2B5EF4-FFF2-40B4-BE49-F238E27FC236}">
                <a16:creationId xmlns:a16="http://schemas.microsoft.com/office/drawing/2014/main" id="{BCFFCAB2-ABBA-AEC7-212C-A8974D0C910C}"/>
              </a:ext>
            </a:extLst>
          </p:cNvPr>
          <p:cNvSpPr/>
          <p:nvPr/>
        </p:nvSpPr>
        <p:spPr>
          <a:xfrm>
            <a:off x="9744986" y="3858362"/>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8" name="Ellipse 37">
            <a:extLst>
              <a:ext uri="{FF2B5EF4-FFF2-40B4-BE49-F238E27FC236}">
                <a16:creationId xmlns:a16="http://schemas.microsoft.com/office/drawing/2014/main" id="{E2CA70D5-05B2-DE34-BFC9-37D9431AFE46}"/>
              </a:ext>
            </a:extLst>
          </p:cNvPr>
          <p:cNvSpPr/>
          <p:nvPr/>
        </p:nvSpPr>
        <p:spPr>
          <a:xfrm>
            <a:off x="10418929" y="4059844"/>
            <a:ext cx="610787" cy="30598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39" name="Ellipse 38">
            <a:extLst>
              <a:ext uri="{FF2B5EF4-FFF2-40B4-BE49-F238E27FC236}">
                <a16:creationId xmlns:a16="http://schemas.microsoft.com/office/drawing/2014/main" id="{C2456FC2-FFB9-A43B-57FC-1BB28385D264}"/>
              </a:ext>
            </a:extLst>
          </p:cNvPr>
          <p:cNvSpPr/>
          <p:nvPr/>
        </p:nvSpPr>
        <p:spPr>
          <a:xfrm>
            <a:off x="7684463" y="2595896"/>
            <a:ext cx="627575" cy="26922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Oc</a:t>
            </a:r>
          </a:p>
        </p:txBody>
      </p:sp>
      <p:sp>
        <p:nvSpPr>
          <p:cNvPr id="40" name="Ellipse 39">
            <a:extLst>
              <a:ext uri="{FF2B5EF4-FFF2-40B4-BE49-F238E27FC236}">
                <a16:creationId xmlns:a16="http://schemas.microsoft.com/office/drawing/2014/main" id="{95D1CF4F-3C54-B580-9110-A6668B4A0A6E}"/>
              </a:ext>
            </a:extLst>
          </p:cNvPr>
          <p:cNvSpPr/>
          <p:nvPr/>
        </p:nvSpPr>
        <p:spPr>
          <a:xfrm>
            <a:off x="9639736" y="5398397"/>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1" name="Ellipse 40">
            <a:extLst>
              <a:ext uri="{FF2B5EF4-FFF2-40B4-BE49-F238E27FC236}">
                <a16:creationId xmlns:a16="http://schemas.microsoft.com/office/drawing/2014/main" id="{FCC1C2BE-5A06-28B4-A093-45B375F7454E}"/>
              </a:ext>
            </a:extLst>
          </p:cNvPr>
          <p:cNvSpPr/>
          <p:nvPr/>
        </p:nvSpPr>
        <p:spPr>
          <a:xfrm>
            <a:off x="8377761" y="1155658"/>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2" name="Ellipse 41">
            <a:extLst>
              <a:ext uri="{FF2B5EF4-FFF2-40B4-BE49-F238E27FC236}">
                <a16:creationId xmlns:a16="http://schemas.microsoft.com/office/drawing/2014/main" id="{D47AB262-F812-D271-5EDE-30117FFAB196}"/>
              </a:ext>
            </a:extLst>
          </p:cNvPr>
          <p:cNvSpPr/>
          <p:nvPr/>
        </p:nvSpPr>
        <p:spPr>
          <a:xfrm rot="16200000">
            <a:off x="7771020" y="1320507"/>
            <a:ext cx="1254759" cy="29948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933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A578-A2CD-CA6C-60E7-FF94134F066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7943190-CD3F-96D7-5126-EEE0165F5F4A}"/>
              </a:ext>
            </a:extLst>
          </p:cNvPr>
          <p:cNvSpPr/>
          <p:nvPr/>
        </p:nvSpPr>
        <p:spPr>
          <a:xfrm>
            <a:off x="89686" y="110608"/>
            <a:ext cx="6203305" cy="3293209"/>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*Terminons notre grand récit</a:t>
            </a:r>
          </a:p>
          <a:p>
            <a:r>
              <a:rPr lang="fr-FR" sz="1600" dirty="0"/>
              <a:t>De la conquête européenne du monde au XIXe siècle</a:t>
            </a:r>
          </a:p>
          <a:p>
            <a:endParaRPr lang="fr-FR" sz="1600" dirty="0"/>
          </a:p>
          <a:p>
            <a:r>
              <a:rPr lang="fr-FR" sz="1600" dirty="0"/>
              <a:t>*Et pour cela, quittons l’axe eurasiatique</a:t>
            </a:r>
          </a:p>
          <a:p>
            <a:r>
              <a:rPr lang="fr-FR" sz="1600" dirty="0"/>
              <a:t>Direction le continent africain…</a:t>
            </a:r>
          </a:p>
          <a:p>
            <a:endParaRPr lang="fr-FR" sz="1600" dirty="0"/>
          </a:p>
          <a:p>
            <a:r>
              <a:rPr lang="fr-FR" sz="1600" dirty="0"/>
              <a:t>*1880-1914 : Les Européens conquièrent l’Afrique</a:t>
            </a:r>
          </a:p>
          <a:p>
            <a:r>
              <a:rPr lang="fr-FR" sz="1600" dirty="0"/>
              <a:t>Et contrairement à l’Asie, une colonisation </a:t>
            </a:r>
            <a:r>
              <a:rPr lang="fr-FR" sz="1600" u="sng" dirty="0"/>
              <a:t>rapide et quasi-complète</a:t>
            </a:r>
          </a:p>
          <a:p>
            <a:endParaRPr lang="fr-FR" sz="1600" dirty="0"/>
          </a:p>
          <a:p>
            <a:r>
              <a:rPr lang="fr-FR" sz="1600" dirty="0"/>
              <a:t>*Mais paradoxalement…</a:t>
            </a:r>
          </a:p>
          <a:p>
            <a:r>
              <a:rPr lang="fr-FR" sz="1600" dirty="0"/>
              <a:t>L’Afrique, si proche de l’Europe, fut la dernière à être conquise </a:t>
            </a:r>
          </a:p>
          <a:p>
            <a:endParaRPr lang="fr-FR" sz="1600" dirty="0"/>
          </a:p>
          <a:p>
            <a:r>
              <a:rPr lang="fr-FR" sz="1600" dirty="0"/>
              <a:t>*Deux explications…</a:t>
            </a:r>
          </a:p>
        </p:txBody>
      </p:sp>
      <p:pic>
        <p:nvPicPr>
          <p:cNvPr id="2" name="Picture 2" descr="C:\Users\Christophe\Pictures\My Scans\2014-10 (oct.)\scan0026.jpg">
            <a:extLst>
              <a:ext uri="{FF2B5EF4-FFF2-40B4-BE49-F238E27FC236}">
                <a16:creationId xmlns:a16="http://schemas.microsoft.com/office/drawing/2014/main" id="{882CAD7B-0774-AEE2-0A6D-36221321634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900" t="3259" r="1809" b="1181"/>
          <a:stretch>
            <a:fillRect/>
          </a:stretch>
        </p:blipFill>
        <p:spPr bwMode="auto">
          <a:xfrm>
            <a:off x="6396951" y="88968"/>
            <a:ext cx="5705363" cy="66296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691EB39-A0AA-289F-3CCF-6AF70243F0E4}"/>
              </a:ext>
            </a:extLst>
          </p:cNvPr>
          <p:cNvSpPr/>
          <p:nvPr/>
        </p:nvSpPr>
        <p:spPr>
          <a:xfrm>
            <a:off x="6558803" y="289128"/>
            <a:ext cx="670877" cy="337703"/>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600" b="1" dirty="0">
                <a:latin typeface="+mn-lt"/>
                <a:cs typeface="Arial" panose="020B0604020202020204" pitchFamily="34" charset="0"/>
              </a:rPr>
              <a:t>1914</a:t>
            </a:r>
            <a:endParaRPr lang="fr-FR" sz="1600" b="1" spc="-1" dirty="0">
              <a:latin typeface="Arial"/>
            </a:endParaRPr>
          </a:p>
        </p:txBody>
      </p:sp>
    </p:spTree>
    <p:extLst>
      <p:ext uri="{BB962C8B-B14F-4D97-AF65-F5344CB8AC3E}">
        <p14:creationId xmlns:p14="http://schemas.microsoft.com/office/powerpoint/2010/main" val="335053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B529-9734-1E73-BE80-521C746071C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D6492C9-B935-8A24-9BAB-4651108908BA}"/>
              </a:ext>
            </a:extLst>
          </p:cNvPr>
          <p:cNvSpPr/>
          <p:nvPr/>
        </p:nvSpPr>
        <p:spPr>
          <a:xfrm>
            <a:off x="89686" y="110608"/>
            <a:ext cx="6262899" cy="4278094"/>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Les maladies ; Et notamment, la malaria</a:t>
            </a:r>
          </a:p>
          <a:p>
            <a:r>
              <a:rPr lang="fr-FR" sz="1600" dirty="0"/>
              <a:t>Ou le </a:t>
            </a:r>
            <a:r>
              <a:rPr lang="fr-FR" sz="1600" i="1" dirty="0"/>
              <a:t>vomito negro</a:t>
            </a:r>
            <a:r>
              <a:rPr lang="fr-FR" sz="1600" dirty="0"/>
              <a:t>, la fièvre jaune</a:t>
            </a:r>
          </a:p>
          <a:p>
            <a:r>
              <a:rPr lang="fr-FR" sz="1600" dirty="0"/>
              <a:t>Rencontrées dès le XVIe siècle, aux Canaries, par les marins européens</a:t>
            </a:r>
          </a:p>
          <a:p>
            <a:r>
              <a:rPr lang="fr-FR" sz="1600" u="sng" dirty="0"/>
              <a:t>Longtemps</a:t>
            </a:r>
            <a:r>
              <a:rPr lang="fr-FR" sz="1600" dirty="0"/>
              <a:t>, un réel frein à la pénétration de l’Afrique</a:t>
            </a:r>
          </a:p>
          <a:p>
            <a:endParaRPr lang="fr-FR" sz="1600" dirty="0"/>
          </a:p>
          <a:p>
            <a:r>
              <a:rPr lang="fr-FR" sz="1600" dirty="0"/>
              <a:t>b) La relative </a:t>
            </a:r>
            <a:r>
              <a:rPr lang="fr-FR" sz="1600" i="1" dirty="0"/>
              <a:t>pauvreté</a:t>
            </a:r>
            <a:r>
              <a:rPr lang="fr-FR" sz="1600" dirty="0"/>
              <a:t> de l’Afrique…</a:t>
            </a:r>
          </a:p>
          <a:p>
            <a:endParaRPr lang="fr-FR" sz="1600" dirty="0"/>
          </a:p>
          <a:p>
            <a:r>
              <a:rPr lang="fr-FR" sz="1600" dirty="0"/>
              <a:t>*Entre le XVe et le XIXe siècle…</a:t>
            </a:r>
          </a:p>
          <a:p>
            <a:r>
              <a:rPr lang="fr-FR" sz="1600" dirty="0"/>
              <a:t>L’objet principal des convoitises européennes</a:t>
            </a:r>
          </a:p>
          <a:p>
            <a:r>
              <a:rPr lang="fr-FR" sz="1600" dirty="0"/>
              <a:t>Reste les richesses de l’Asie ; Ajouté à cela…</a:t>
            </a:r>
          </a:p>
          <a:p>
            <a:endParaRPr lang="fr-FR" sz="1600" dirty="0"/>
          </a:p>
          <a:p>
            <a:r>
              <a:rPr lang="fr-FR" sz="1600" dirty="0"/>
              <a:t>*Les richesses américaines : or et argent ; plantations</a:t>
            </a:r>
          </a:p>
          <a:p>
            <a:r>
              <a:rPr lang="fr-FR" sz="1600" dirty="0"/>
              <a:t>Plus tard, au nord, des terres à coloniser</a:t>
            </a:r>
          </a:p>
          <a:p>
            <a:r>
              <a:rPr lang="fr-FR" sz="1600" dirty="0"/>
              <a:t>NB : Il est à noter que la colonisation américaine ne sera finalement qu’une conséquence inattendue - et bénéfique – du </a:t>
            </a:r>
            <a:r>
              <a:rPr lang="fr-FR" sz="1600" i="1" dirty="0"/>
              <a:t>rêve</a:t>
            </a:r>
            <a:r>
              <a:rPr lang="fr-FR" sz="1600" dirty="0"/>
              <a:t> asiatique</a:t>
            </a:r>
          </a:p>
          <a:p>
            <a:endParaRPr lang="fr-FR" sz="1600" dirty="0"/>
          </a:p>
          <a:p>
            <a:r>
              <a:rPr lang="fr-FR" sz="1600" dirty="0"/>
              <a:t>*Quant à l’Afrique...</a:t>
            </a:r>
          </a:p>
        </p:txBody>
      </p:sp>
      <p:pic>
        <p:nvPicPr>
          <p:cNvPr id="64" name="Picture 2" descr="C:\Users\Christophe\Pictures\My Scans\2015-11 (nov.)\scan0026.jpg">
            <a:extLst>
              <a:ext uri="{FF2B5EF4-FFF2-40B4-BE49-F238E27FC236}">
                <a16:creationId xmlns:a16="http://schemas.microsoft.com/office/drawing/2014/main" id="{77D21E56-312E-7C5E-473F-8C63E8C1A4D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22570" y="110608"/>
            <a:ext cx="5679743" cy="36369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74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5F75-7EB1-906A-9670-EF5DB1EBDBD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8138BEF-88CA-C60F-D49D-2628FBD82AA3}"/>
              </a:ext>
            </a:extLst>
          </p:cNvPr>
          <p:cNvSpPr/>
          <p:nvPr/>
        </p:nvSpPr>
        <p:spPr>
          <a:xfrm>
            <a:off x="89686" y="110608"/>
            <a:ext cx="6203305" cy="672491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*Quant à l’Afrique, durant cette période XVe-XIXe siècles</a:t>
            </a:r>
          </a:p>
          <a:p>
            <a:r>
              <a:rPr lang="fr-FR" sz="1600" dirty="0"/>
              <a:t>Elle reste un enjeu mineur ; Cinq points…</a:t>
            </a:r>
          </a:p>
          <a:p>
            <a:endParaRPr lang="fr-FR" sz="1600" dirty="0"/>
          </a:p>
          <a:p>
            <a:r>
              <a:rPr lang="fr-FR" sz="1600" dirty="0"/>
              <a:t>a) Elle n’est jusqu’en 1867 et l’ouverture du canal de Suez</a:t>
            </a:r>
          </a:p>
          <a:p>
            <a:r>
              <a:rPr lang="fr-FR" sz="1600" dirty="0"/>
              <a:t>Qu’un relais nécessaire sur la route maritime des Indes</a:t>
            </a:r>
          </a:p>
          <a:p>
            <a:endParaRPr lang="fr-FR" sz="1600" dirty="0"/>
          </a:p>
          <a:p>
            <a:r>
              <a:rPr lang="fr-FR" sz="1600" dirty="0"/>
              <a:t>b) Commercialement, quelques perspectives ; Au début, au XVe siècle…</a:t>
            </a:r>
          </a:p>
          <a:p>
            <a:r>
              <a:rPr lang="fr-FR" sz="1500" dirty="0"/>
              <a:t>De l’ivoire ; Et surtout </a:t>
            </a:r>
            <a:r>
              <a:rPr lang="fr-FR" sz="1500" i="1" dirty="0"/>
              <a:t>l’or du Soudan</a:t>
            </a:r>
            <a:r>
              <a:rPr lang="fr-FR" sz="1500" dirty="0"/>
              <a:t>, mais supplanté par </a:t>
            </a:r>
            <a:r>
              <a:rPr lang="fr-FR" sz="1500" i="1" dirty="0"/>
              <a:t>l’argent américain</a:t>
            </a:r>
          </a:p>
          <a:p>
            <a:endParaRPr lang="fr-FR" sz="1600" dirty="0"/>
          </a:p>
          <a:p>
            <a:r>
              <a:rPr lang="fr-FR" sz="1600" dirty="0"/>
              <a:t>*Mais rien comparé aux richesses de l’Asie…</a:t>
            </a:r>
          </a:p>
          <a:p>
            <a:r>
              <a:rPr lang="fr-FR" sz="1600" dirty="0"/>
              <a:t>- Au XVIe siècle, coûteuses épices ; Et plus tard…</a:t>
            </a:r>
          </a:p>
          <a:p>
            <a:r>
              <a:rPr lang="fr-FR" sz="1600" dirty="0"/>
              <a:t>- Cotonnades indiennes ; Soie, porcelaine et thé chinois ; En revanche…</a:t>
            </a:r>
          </a:p>
          <a:p>
            <a:endParaRPr lang="fr-FR" sz="1600" dirty="0"/>
          </a:p>
          <a:p>
            <a:r>
              <a:rPr lang="fr-FR" sz="1600" dirty="0"/>
              <a:t>c) L’Afrique devient, surtout après 1650, un </a:t>
            </a:r>
            <a:r>
              <a:rPr lang="fr-FR" sz="1600" i="1" dirty="0"/>
              <a:t>réservoir</a:t>
            </a:r>
            <a:r>
              <a:rPr lang="fr-FR" sz="1600" dirty="0"/>
              <a:t> d’esclaves</a:t>
            </a:r>
          </a:p>
          <a:p>
            <a:r>
              <a:rPr lang="fr-FR" sz="1600" dirty="0"/>
              <a:t>Pour les plantations américaines en plein essor</a:t>
            </a:r>
          </a:p>
          <a:p>
            <a:r>
              <a:rPr lang="fr-FR" sz="1600" dirty="0"/>
              <a:t>Et donc un élément essentiel de l’impérialisme européen . Mais…</a:t>
            </a:r>
          </a:p>
          <a:p>
            <a:endParaRPr lang="fr-FR" sz="1600" dirty="0"/>
          </a:p>
          <a:p>
            <a:r>
              <a:rPr lang="fr-FR" sz="1600" dirty="0"/>
              <a:t>d) Il faudra attendre la seconde moitié du XIXe, pour que l’immense Afrique devienne </a:t>
            </a:r>
            <a:r>
              <a:rPr lang="fr-FR" sz="1600" i="1" dirty="0"/>
              <a:t>enfin</a:t>
            </a:r>
            <a:r>
              <a:rPr lang="fr-FR" sz="1600" dirty="0"/>
              <a:t> un objet de conquête européenne</a:t>
            </a:r>
          </a:p>
          <a:p>
            <a:r>
              <a:rPr lang="fr-FR" sz="1600" dirty="0"/>
              <a:t>Et soit colonisée en une trentaine d’années ; Mais en réalité…</a:t>
            </a:r>
          </a:p>
          <a:p>
            <a:endParaRPr lang="fr-FR" sz="1600" dirty="0"/>
          </a:p>
          <a:p>
            <a:r>
              <a:rPr lang="fr-FR" sz="1600" dirty="0"/>
              <a:t>e) </a:t>
            </a:r>
            <a:r>
              <a:rPr lang="fr-FR" sz="1600" i="1" dirty="0"/>
              <a:t>Une course au drapeau</a:t>
            </a:r>
            <a:r>
              <a:rPr lang="fr-FR" sz="1600" dirty="0"/>
              <a:t>… née en Asie !</a:t>
            </a:r>
          </a:p>
          <a:p>
            <a:r>
              <a:rPr lang="fr-FR" sz="1600" dirty="0"/>
              <a:t>*1765-1818 : Conquête britannique de l’Inde</a:t>
            </a:r>
          </a:p>
          <a:p>
            <a:r>
              <a:rPr lang="fr-FR" sz="1600" dirty="0"/>
              <a:t>*1800 : Début du Grand Jeu russo-britannique en Asie centrale</a:t>
            </a:r>
          </a:p>
          <a:p>
            <a:r>
              <a:rPr lang="fr-FR" sz="1600" dirty="0"/>
              <a:t>*1816-19 : Hollandais à Djakarta et Britanniques à Singapour</a:t>
            </a:r>
          </a:p>
          <a:p>
            <a:r>
              <a:rPr lang="fr-FR" sz="1600" dirty="0"/>
              <a:t>*1862-68 : Français à Saïgon et Russes à Samarcande</a:t>
            </a:r>
          </a:p>
          <a:p>
            <a:r>
              <a:rPr lang="fr-FR" sz="1600" u="sng" dirty="0"/>
              <a:t>*1876 : 1</a:t>
            </a:r>
            <a:r>
              <a:rPr lang="fr-FR" sz="1600" u="sng" baseline="30000" dirty="0"/>
              <a:t>ère</a:t>
            </a:r>
            <a:r>
              <a:rPr lang="fr-FR" sz="1600" u="sng" dirty="0"/>
              <a:t> progression française entre haut Sénégal et haut Niger…</a:t>
            </a:r>
          </a:p>
        </p:txBody>
      </p:sp>
      <p:pic>
        <p:nvPicPr>
          <p:cNvPr id="2" name="Picture 2" descr="C:\Users\Christophe\Pictures\My Scans\2015-11 (nov.)\scan0026.jpg">
            <a:extLst>
              <a:ext uri="{FF2B5EF4-FFF2-40B4-BE49-F238E27FC236}">
                <a16:creationId xmlns:a16="http://schemas.microsoft.com/office/drawing/2014/main" id="{EB814C16-A945-C7E7-F9E3-1E8FDDB18F0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22570" y="110608"/>
            <a:ext cx="5679743" cy="36369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4B8808-B524-5CDF-43F0-6703DDFC8A71}"/>
              </a:ext>
            </a:extLst>
          </p:cNvPr>
          <p:cNvSpPr/>
          <p:nvPr/>
        </p:nvSpPr>
        <p:spPr>
          <a:xfrm>
            <a:off x="6422570" y="4052688"/>
            <a:ext cx="5679743" cy="1815882"/>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*Donc, la conquête de l’Afrique</a:t>
            </a:r>
          </a:p>
          <a:p>
            <a:r>
              <a:rPr lang="fr-FR" sz="1600" dirty="0"/>
              <a:t>Une spécificité dans l’histoire de l’impérialisme européen</a:t>
            </a:r>
          </a:p>
          <a:p>
            <a:endParaRPr lang="fr-FR" sz="1600" dirty="0"/>
          </a:p>
          <a:p>
            <a:r>
              <a:rPr lang="fr-FR" sz="1600" dirty="0"/>
              <a:t>*Et pour mieux la comprendre, un nécessaire retour en arrière</a:t>
            </a:r>
          </a:p>
          <a:p>
            <a:r>
              <a:rPr lang="fr-FR" sz="1600" dirty="0"/>
              <a:t>Bien avant la colonisation européenne</a:t>
            </a:r>
          </a:p>
          <a:p>
            <a:endParaRPr lang="fr-FR" sz="1600" dirty="0"/>
          </a:p>
          <a:p>
            <a:r>
              <a:rPr lang="fr-FR" sz="1600" dirty="0"/>
              <a:t>*L’Afrique ; Retour au XVe siècle…</a:t>
            </a:r>
          </a:p>
        </p:txBody>
      </p:sp>
    </p:spTree>
    <p:extLst>
      <p:ext uri="{BB962C8B-B14F-4D97-AF65-F5344CB8AC3E}">
        <p14:creationId xmlns:p14="http://schemas.microsoft.com/office/powerpoint/2010/main" val="412231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78C4-C0D9-DED3-36DB-D5ECD6FC45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328466-A328-E01F-ED01-EEF4ABC8D17A}"/>
              </a:ext>
            </a:extLst>
          </p:cNvPr>
          <p:cNvSpPr/>
          <p:nvPr/>
        </p:nvSpPr>
        <p:spPr>
          <a:xfrm>
            <a:off x="147481" y="127597"/>
            <a:ext cx="5948519" cy="192360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*L’Afrique aux XVe-XVIIIe siècles…</a:t>
            </a:r>
          </a:p>
          <a:p>
            <a:endParaRPr lang="fr-FR" sz="1700" dirty="0"/>
          </a:p>
          <a:p>
            <a:r>
              <a:rPr lang="fr-FR" sz="1700" dirty="0"/>
              <a:t>*Mais d’abord, l’Afrique, comme l’Asie, est immense</a:t>
            </a:r>
          </a:p>
          <a:p>
            <a:r>
              <a:rPr lang="fr-FR" sz="1700" dirty="0"/>
              <a:t>Et parler d’une histoire de l’Afrique n’a pas de sens</a:t>
            </a:r>
          </a:p>
          <a:p>
            <a:endParaRPr lang="fr-FR" sz="1700" dirty="0"/>
          </a:p>
          <a:p>
            <a:r>
              <a:rPr lang="fr-FR" sz="1700" dirty="0"/>
              <a:t>*Par conséquent, pour faciliter cette étude</a:t>
            </a:r>
          </a:p>
          <a:p>
            <a:r>
              <a:rPr lang="fr-FR" sz="1700" dirty="0"/>
              <a:t>Divisons l’Afrique en cinq grandes régions…</a:t>
            </a:r>
          </a:p>
        </p:txBody>
      </p:sp>
      <p:pic>
        <p:nvPicPr>
          <p:cNvPr id="8" name="Picture 2" descr="C:\Users\Christophe\Pictures\My Scans\2016-04 (avr.)\scan0017.jpg">
            <a:extLst>
              <a:ext uri="{FF2B5EF4-FFF2-40B4-BE49-F238E27FC236}">
                <a16:creationId xmlns:a16="http://schemas.microsoft.com/office/drawing/2014/main" id="{029D1641-2938-E0BC-4E4D-5AA021A88A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088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E1DB9-8A1F-D9A3-2B2A-AA7ABF7B1B3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6E586E-498E-F256-7716-15221AB197F3}"/>
              </a:ext>
            </a:extLst>
          </p:cNvPr>
          <p:cNvSpPr/>
          <p:nvPr/>
        </p:nvSpPr>
        <p:spPr>
          <a:xfrm>
            <a:off x="62642" y="87734"/>
            <a:ext cx="6134957"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Au sud-ouest du Sahara, l’Afrique occidentale</a:t>
            </a:r>
          </a:p>
          <a:p>
            <a:r>
              <a:rPr lang="fr-FR" sz="1700" dirty="0"/>
              <a:t>Savanes occidentales et centrales</a:t>
            </a:r>
          </a:p>
          <a:p>
            <a:r>
              <a:rPr lang="fr-FR" sz="1700" dirty="0"/>
              <a:t>Et plus au sud, la forêt autour du golfe de Guinée</a:t>
            </a:r>
          </a:p>
          <a:p>
            <a:endParaRPr lang="fr-FR" sz="1700" dirty="0"/>
          </a:p>
          <a:p>
            <a:r>
              <a:rPr lang="fr-FR" sz="1700" dirty="0"/>
              <a:t>b) Au nord du Sahara, l’Afrique du Nord, le </a:t>
            </a:r>
            <a:r>
              <a:rPr lang="fr-FR" sz="1700" i="1" dirty="0"/>
              <a:t>Maghreb</a:t>
            </a:r>
          </a:p>
          <a:p>
            <a:endParaRPr lang="fr-FR" sz="1700" dirty="0"/>
          </a:p>
          <a:p>
            <a:r>
              <a:rPr lang="fr-FR" sz="1700" dirty="0"/>
              <a:t>c) A l’est du Sahara, la vallée du Nil, la mer Rouge</a:t>
            </a:r>
          </a:p>
          <a:p>
            <a:r>
              <a:rPr lang="fr-FR" sz="1700" dirty="0"/>
              <a:t>Et au sud, la savane orientale et l’Ethiopie</a:t>
            </a:r>
          </a:p>
          <a:p>
            <a:r>
              <a:rPr lang="fr-FR" sz="1700" dirty="0"/>
              <a:t>NB : Le Sahara, interface entre ces trois régions</a:t>
            </a:r>
          </a:p>
          <a:p>
            <a:endParaRPr lang="fr-FR" sz="1700" dirty="0"/>
          </a:p>
          <a:p>
            <a:r>
              <a:rPr lang="fr-FR" sz="1700" dirty="0"/>
              <a:t>d) Autour et au sud de l’Equateur, l’Afrique centrale et orientale…</a:t>
            </a:r>
          </a:p>
          <a:p>
            <a:endParaRPr lang="fr-FR" sz="1700" dirty="0"/>
          </a:p>
          <a:p>
            <a:r>
              <a:rPr lang="fr-FR" sz="1700" dirty="0"/>
              <a:t>e) Au sud, l’Afrique australe…</a:t>
            </a:r>
          </a:p>
          <a:p>
            <a:endParaRPr lang="fr-FR" sz="1700" dirty="0"/>
          </a:p>
          <a:p>
            <a:r>
              <a:rPr lang="fr-FR" sz="1700" dirty="0"/>
              <a:t>*Dans un souci de clarté, nous limiterons cette 1</a:t>
            </a:r>
            <a:r>
              <a:rPr lang="fr-FR" sz="1700" baseline="30000" dirty="0"/>
              <a:t>ère</a:t>
            </a:r>
            <a:r>
              <a:rPr lang="fr-FR" sz="1700" dirty="0"/>
              <a:t> étude</a:t>
            </a:r>
          </a:p>
          <a:p>
            <a:r>
              <a:rPr lang="fr-FR" sz="1700" dirty="0"/>
              <a:t>A l’Afrique au nord de l’équateur ; C’est-à-dire…</a:t>
            </a:r>
          </a:p>
          <a:p>
            <a:r>
              <a:rPr lang="fr-FR" sz="1700" dirty="0"/>
              <a:t>Autour du Sahara…</a:t>
            </a:r>
          </a:p>
          <a:p>
            <a:r>
              <a:rPr lang="fr-FR" sz="1700" dirty="0"/>
              <a:t>Afrique occidentale, Afrique du Nord et vallée du Nil</a:t>
            </a:r>
          </a:p>
          <a:p>
            <a:endParaRPr lang="fr-FR" sz="1700" dirty="0"/>
          </a:p>
          <a:p>
            <a:r>
              <a:rPr lang="fr-FR" sz="1700" dirty="0"/>
              <a:t>*Mais avant de commencer le récit détaillé</a:t>
            </a:r>
          </a:p>
          <a:p>
            <a:r>
              <a:rPr lang="fr-FR" sz="1700" dirty="0"/>
              <a:t>Le rappel d’un </a:t>
            </a:r>
            <a:r>
              <a:rPr lang="fr-FR" sz="1700" i="1" dirty="0"/>
              <a:t>événement majeur</a:t>
            </a:r>
            <a:r>
              <a:rPr lang="fr-FR" sz="1700" dirty="0"/>
              <a:t>, puis de quatre </a:t>
            </a:r>
            <a:r>
              <a:rPr lang="fr-FR" sz="1700" i="1" dirty="0"/>
              <a:t>processus</a:t>
            </a:r>
          </a:p>
          <a:p>
            <a:r>
              <a:rPr lang="fr-FR" sz="1700" dirty="0"/>
              <a:t>Ayant eu cours dans cette vaste partie du monde</a:t>
            </a:r>
          </a:p>
          <a:p>
            <a:r>
              <a:rPr lang="fr-FR" sz="1700" dirty="0"/>
              <a:t>Entre le XVe et le XVIIIe siècle …</a:t>
            </a:r>
          </a:p>
        </p:txBody>
      </p:sp>
      <p:pic>
        <p:nvPicPr>
          <p:cNvPr id="10" name="Picture 2" descr="C:\Users\Christophe\Pictures\My Scans\2016-03 (mars)\scan0005.jpg">
            <a:extLst>
              <a:ext uri="{FF2B5EF4-FFF2-40B4-BE49-F238E27FC236}">
                <a16:creationId xmlns:a16="http://schemas.microsoft.com/office/drawing/2014/main" id="{3B421ED9-93E0-382D-0E28-16908D0C5B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55525" y="87734"/>
            <a:ext cx="5773833"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0540A874-7B26-EE94-9CE6-0B46F5545CF1}"/>
              </a:ext>
            </a:extLst>
          </p:cNvPr>
          <p:cNvSpPr/>
          <p:nvPr/>
        </p:nvSpPr>
        <p:spPr>
          <a:xfrm rot="2013054">
            <a:off x="8664601" y="2999122"/>
            <a:ext cx="2510343" cy="203257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1F55EA5-B0DC-6B67-AC58-45A322B3BE2D}"/>
              </a:ext>
            </a:extLst>
          </p:cNvPr>
          <p:cNvSpPr/>
          <p:nvPr/>
        </p:nvSpPr>
        <p:spPr>
          <a:xfrm rot="4592583">
            <a:off x="9577177" y="1476418"/>
            <a:ext cx="2088609" cy="190003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E71121CC-26B5-A232-4A81-0E02FAF7B953}"/>
              </a:ext>
            </a:extLst>
          </p:cNvPr>
          <p:cNvSpPr/>
          <p:nvPr/>
        </p:nvSpPr>
        <p:spPr>
          <a:xfrm>
            <a:off x="9095520" y="4831082"/>
            <a:ext cx="1643599" cy="125475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5" name="Ellipse 4">
            <a:extLst>
              <a:ext uri="{FF2B5EF4-FFF2-40B4-BE49-F238E27FC236}">
                <a16:creationId xmlns:a16="http://schemas.microsoft.com/office/drawing/2014/main" id="{5DE82528-DC12-59FF-3C95-D356FA855E6A}"/>
              </a:ext>
            </a:extLst>
          </p:cNvPr>
          <p:cNvSpPr/>
          <p:nvPr/>
        </p:nvSpPr>
        <p:spPr>
          <a:xfrm>
            <a:off x="7508241" y="944881"/>
            <a:ext cx="2387600" cy="125476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30FCCAB-ADB1-62C2-4E18-E33FAB0AAE43}"/>
              </a:ext>
            </a:extLst>
          </p:cNvPr>
          <p:cNvSpPr/>
          <p:nvPr/>
        </p:nvSpPr>
        <p:spPr>
          <a:xfrm>
            <a:off x="10204891" y="2343093"/>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9" name="Ellipse 8">
            <a:extLst>
              <a:ext uri="{FF2B5EF4-FFF2-40B4-BE49-F238E27FC236}">
                <a16:creationId xmlns:a16="http://schemas.microsoft.com/office/drawing/2014/main" id="{B7508550-3494-5CCD-10F8-F0AD6E62D0AA}"/>
              </a:ext>
            </a:extLst>
          </p:cNvPr>
          <p:cNvSpPr/>
          <p:nvPr/>
        </p:nvSpPr>
        <p:spPr>
          <a:xfrm>
            <a:off x="9744986" y="3858362"/>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4" name="Ellipse 13">
            <a:extLst>
              <a:ext uri="{FF2B5EF4-FFF2-40B4-BE49-F238E27FC236}">
                <a16:creationId xmlns:a16="http://schemas.microsoft.com/office/drawing/2014/main" id="{A872AF6B-DCF2-839A-71C5-6CD34F3EB7E0}"/>
              </a:ext>
            </a:extLst>
          </p:cNvPr>
          <p:cNvSpPr/>
          <p:nvPr/>
        </p:nvSpPr>
        <p:spPr>
          <a:xfrm>
            <a:off x="10418929" y="4059844"/>
            <a:ext cx="610787" cy="30598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15" name="Ellipse 14">
            <a:extLst>
              <a:ext uri="{FF2B5EF4-FFF2-40B4-BE49-F238E27FC236}">
                <a16:creationId xmlns:a16="http://schemas.microsoft.com/office/drawing/2014/main" id="{33766CFC-A16A-45B4-FA6B-2B202677AE1E}"/>
              </a:ext>
            </a:extLst>
          </p:cNvPr>
          <p:cNvSpPr/>
          <p:nvPr/>
        </p:nvSpPr>
        <p:spPr>
          <a:xfrm>
            <a:off x="7684463" y="2595896"/>
            <a:ext cx="627575" cy="26922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Oc</a:t>
            </a:r>
          </a:p>
        </p:txBody>
      </p:sp>
      <p:sp>
        <p:nvSpPr>
          <p:cNvPr id="16" name="Ellipse 15">
            <a:extLst>
              <a:ext uri="{FF2B5EF4-FFF2-40B4-BE49-F238E27FC236}">
                <a16:creationId xmlns:a16="http://schemas.microsoft.com/office/drawing/2014/main" id="{3E985039-82D8-2AAD-E5B2-5EEB9CAE06A8}"/>
              </a:ext>
            </a:extLst>
          </p:cNvPr>
          <p:cNvSpPr/>
          <p:nvPr/>
        </p:nvSpPr>
        <p:spPr>
          <a:xfrm>
            <a:off x="9639736" y="5398397"/>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 name="Ellipse 16">
            <a:extLst>
              <a:ext uri="{FF2B5EF4-FFF2-40B4-BE49-F238E27FC236}">
                <a16:creationId xmlns:a16="http://schemas.microsoft.com/office/drawing/2014/main" id="{F144A594-6182-6437-D849-3EAF12A1E576}"/>
              </a:ext>
            </a:extLst>
          </p:cNvPr>
          <p:cNvSpPr/>
          <p:nvPr/>
        </p:nvSpPr>
        <p:spPr>
          <a:xfrm>
            <a:off x="4513817" y="125072"/>
            <a:ext cx="627575" cy="26922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Oc</a:t>
            </a:r>
          </a:p>
        </p:txBody>
      </p:sp>
      <p:sp>
        <p:nvSpPr>
          <p:cNvPr id="18" name="Ellipse 17">
            <a:extLst>
              <a:ext uri="{FF2B5EF4-FFF2-40B4-BE49-F238E27FC236}">
                <a16:creationId xmlns:a16="http://schemas.microsoft.com/office/drawing/2014/main" id="{E7957794-F465-6B0D-2A4E-8140833ECFAD}"/>
              </a:ext>
            </a:extLst>
          </p:cNvPr>
          <p:cNvSpPr/>
          <p:nvPr/>
        </p:nvSpPr>
        <p:spPr>
          <a:xfrm>
            <a:off x="4548391" y="1682069"/>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0" name="Ellipse 19">
            <a:extLst>
              <a:ext uri="{FF2B5EF4-FFF2-40B4-BE49-F238E27FC236}">
                <a16:creationId xmlns:a16="http://schemas.microsoft.com/office/drawing/2014/main" id="{B3E33CE7-73A5-D889-449C-698F05BC0DAE}"/>
              </a:ext>
            </a:extLst>
          </p:cNvPr>
          <p:cNvSpPr/>
          <p:nvPr/>
        </p:nvSpPr>
        <p:spPr>
          <a:xfrm>
            <a:off x="5055362" y="3015802"/>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1" name="Ellipse 20">
            <a:extLst>
              <a:ext uri="{FF2B5EF4-FFF2-40B4-BE49-F238E27FC236}">
                <a16:creationId xmlns:a16="http://schemas.microsoft.com/office/drawing/2014/main" id="{EE72A7BB-42A4-862C-B073-CB3AB01CC602}"/>
              </a:ext>
            </a:extLst>
          </p:cNvPr>
          <p:cNvSpPr/>
          <p:nvPr/>
        </p:nvSpPr>
        <p:spPr>
          <a:xfrm>
            <a:off x="5507155" y="3017625"/>
            <a:ext cx="610787" cy="30598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22" name="Ellipse 21">
            <a:extLst>
              <a:ext uri="{FF2B5EF4-FFF2-40B4-BE49-F238E27FC236}">
                <a16:creationId xmlns:a16="http://schemas.microsoft.com/office/drawing/2014/main" id="{E6FF74F5-7DCE-4CED-0076-213981AC42B0}"/>
              </a:ext>
            </a:extLst>
          </p:cNvPr>
          <p:cNvSpPr/>
          <p:nvPr/>
        </p:nvSpPr>
        <p:spPr>
          <a:xfrm>
            <a:off x="2828410" y="3170617"/>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 name="Ellipse 22">
            <a:extLst>
              <a:ext uri="{FF2B5EF4-FFF2-40B4-BE49-F238E27FC236}">
                <a16:creationId xmlns:a16="http://schemas.microsoft.com/office/drawing/2014/main" id="{6779E359-1396-78E1-ED1A-CEE87D4BD265}"/>
              </a:ext>
            </a:extLst>
          </p:cNvPr>
          <p:cNvSpPr/>
          <p:nvPr/>
        </p:nvSpPr>
        <p:spPr>
          <a:xfrm>
            <a:off x="4897869" y="1155658"/>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4" name="Ellipse 23">
            <a:extLst>
              <a:ext uri="{FF2B5EF4-FFF2-40B4-BE49-F238E27FC236}">
                <a16:creationId xmlns:a16="http://schemas.microsoft.com/office/drawing/2014/main" id="{9CABE205-0DA9-4695-5746-D73782D624A6}"/>
              </a:ext>
            </a:extLst>
          </p:cNvPr>
          <p:cNvSpPr/>
          <p:nvPr/>
        </p:nvSpPr>
        <p:spPr>
          <a:xfrm>
            <a:off x="8377761" y="1155658"/>
            <a:ext cx="301710" cy="2747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 name="Ellipse 1">
            <a:extLst>
              <a:ext uri="{FF2B5EF4-FFF2-40B4-BE49-F238E27FC236}">
                <a16:creationId xmlns:a16="http://schemas.microsoft.com/office/drawing/2014/main" id="{ED296DF0-7F3E-148D-8436-87093E91032F}"/>
              </a:ext>
            </a:extLst>
          </p:cNvPr>
          <p:cNvSpPr/>
          <p:nvPr/>
        </p:nvSpPr>
        <p:spPr>
          <a:xfrm rot="16200000">
            <a:off x="7771020" y="1320507"/>
            <a:ext cx="1254759" cy="29948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EFB8B53-BE88-FD12-6437-D81DADFF2586}"/>
              </a:ext>
            </a:extLst>
          </p:cNvPr>
          <p:cNvSpPr/>
          <p:nvPr/>
        </p:nvSpPr>
        <p:spPr>
          <a:xfrm>
            <a:off x="8702041" y="1992974"/>
            <a:ext cx="627575" cy="2692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a:t>
            </a:r>
          </a:p>
        </p:txBody>
      </p:sp>
      <p:sp>
        <p:nvSpPr>
          <p:cNvPr id="8" name="Ellipse 7">
            <a:extLst>
              <a:ext uri="{FF2B5EF4-FFF2-40B4-BE49-F238E27FC236}">
                <a16:creationId xmlns:a16="http://schemas.microsoft.com/office/drawing/2014/main" id="{8EF52F36-3C0B-7F24-8E80-8ACBBFDDC613}"/>
              </a:ext>
            </a:extLst>
          </p:cNvPr>
          <p:cNvSpPr/>
          <p:nvPr/>
        </p:nvSpPr>
        <p:spPr>
          <a:xfrm>
            <a:off x="4330509" y="2208481"/>
            <a:ext cx="627575" cy="2692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a:t>
            </a:r>
          </a:p>
        </p:txBody>
      </p:sp>
      <p:cxnSp>
        <p:nvCxnSpPr>
          <p:cNvPr id="19" name="Connecteur droit 18">
            <a:extLst>
              <a:ext uri="{FF2B5EF4-FFF2-40B4-BE49-F238E27FC236}">
                <a16:creationId xmlns:a16="http://schemas.microsoft.com/office/drawing/2014/main" id="{EA8B3BE2-C296-37F2-01CF-3E9214F8054F}"/>
              </a:ext>
            </a:extLst>
          </p:cNvPr>
          <p:cNvCxnSpPr>
            <a:cxnSpLocks/>
          </p:cNvCxnSpPr>
          <p:nvPr/>
        </p:nvCxnSpPr>
        <p:spPr>
          <a:xfrm flipV="1">
            <a:off x="6715760" y="3640539"/>
            <a:ext cx="5303520" cy="295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0235CA9-3436-1BAE-1AEC-3E78A7A5D5AB}"/>
              </a:ext>
            </a:extLst>
          </p:cNvPr>
          <p:cNvSpPr/>
          <p:nvPr/>
        </p:nvSpPr>
        <p:spPr>
          <a:xfrm>
            <a:off x="6554374" y="3496731"/>
            <a:ext cx="1054307" cy="26922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équateur</a:t>
            </a:r>
          </a:p>
        </p:txBody>
      </p:sp>
    </p:spTree>
    <p:extLst>
      <p:ext uri="{BB962C8B-B14F-4D97-AF65-F5344CB8AC3E}">
        <p14:creationId xmlns:p14="http://schemas.microsoft.com/office/powerpoint/2010/main" val="230344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A4E4-FA85-8E73-4EC7-0CFCDE50C601}"/>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EA602C43-28F4-A7B2-791F-FBE181855245}"/>
              </a:ext>
            </a:extLst>
          </p:cNvPr>
          <p:cNvSpPr/>
          <p:nvPr/>
        </p:nvSpPr>
        <p:spPr>
          <a:xfrm>
            <a:off x="34495" y="62273"/>
            <a:ext cx="6117099" cy="5755422"/>
          </a:xfrm>
          <a:prstGeom prst="rect">
            <a:avLst/>
          </a:prstGeom>
          <a:solidFill>
            <a:schemeClr val="tx2">
              <a:lumMod val="20000"/>
              <a:lumOff val="80000"/>
            </a:schemeClr>
          </a:solidFill>
          <a:ln w="38100">
            <a:solidFill>
              <a:schemeClr val="tx1"/>
            </a:solidFill>
          </a:ln>
        </p:spPr>
        <p:txBody>
          <a:bodyPr wrap="square">
            <a:spAutoFit/>
          </a:bodyPr>
          <a:lstStyle/>
          <a:p>
            <a:pPr lvl="0"/>
            <a:r>
              <a:rPr lang="fr-FR" sz="1600" b="1" dirty="0"/>
              <a:t>Au XVIe siècle, un fait majeur, marquant </a:t>
            </a:r>
            <a:r>
              <a:rPr lang="fr-FR" sz="1600" b="1" i="1" dirty="0"/>
              <a:t>un avant et un après</a:t>
            </a:r>
            <a:r>
              <a:rPr lang="fr-FR" sz="1600" b="1" dirty="0"/>
              <a:t>…</a:t>
            </a:r>
          </a:p>
          <a:p>
            <a:pPr lvl="0"/>
            <a:r>
              <a:rPr lang="fr-FR" sz="1600" b="1" dirty="0"/>
              <a:t>En Afrique occidentale, la fin des grands empires médiévaux</a:t>
            </a:r>
          </a:p>
          <a:p>
            <a:pPr lvl="0"/>
            <a:r>
              <a:rPr lang="fr-FR" sz="1600" b="1" dirty="0"/>
              <a:t>Mali et Songhaï</a:t>
            </a:r>
          </a:p>
          <a:p>
            <a:pPr lvl="0"/>
            <a:endParaRPr lang="fr-FR" sz="1600" dirty="0"/>
          </a:p>
          <a:p>
            <a:pPr lvl="0"/>
            <a:r>
              <a:rPr lang="fr-FR" sz="1600" dirty="0"/>
              <a:t>*1235-1464</a:t>
            </a:r>
          </a:p>
          <a:p>
            <a:pPr lvl="0"/>
            <a:r>
              <a:rPr lang="fr-FR" sz="1600" dirty="0"/>
              <a:t>L’empire musulman du Mali domine l’Afrique subsaharienne</a:t>
            </a:r>
          </a:p>
          <a:p>
            <a:pPr lvl="0"/>
            <a:r>
              <a:rPr lang="fr-FR" sz="1600" dirty="0"/>
              <a:t>Notamment grâce à l’or du Soudan ; Mali supplanté…</a:t>
            </a:r>
          </a:p>
          <a:p>
            <a:endParaRPr lang="fr-FR" sz="1600" dirty="0"/>
          </a:p>
          <a:p>
            <a:r>
              <a:rPr lang="fr-FR" sz="1600" dirty="0"/>
              <a:t>*1464 : Par l’empire musulman du Songhaï ; Mais…</a:t>
            </a:r>
          </a:p>
          <a:p>
            <a:endParaRPr lang="fr-FR" sz="1600" dirty="0"/>
          </a:p>
          <a:p>
            <a:r>
              <a:rPr lang="fr-FR" sz="1600" dirty="0"/>
              <a:t>*1591 : Le Maroc des Saadiens conquiert le Songhaï</a:t>
            </a:r>
          </a:p>
          <a:p>
            <a:r>
              <a:rPr lang="fr-FR" sz="1600" dirty="0"/>
              <a:t>Avant de se retirer après 1618 ; Tout en maintenant son influence</a:t>
            </a:r>
          </a:p>
          <a:p>
            <a:r>
              <a:rPr lang="fr-FR" sz="1600" dirty="0"/>
              <a:t>*Et à partir du XVIIe siècle, une triple-conséquence…</a:t>
            </a:r>
          </a:p>
          <a:p>
            <a:endParaRPr lang="fr-FR" sz="1600" dirty="0"/>
          </a:p>
          <a:p>
            <a:r>
              <a:rPr lang="fr-FR" sz="1600" dirty="0"/>
              <a:t>a) Dans la savane occidentale, ces empires sont remplacés</a:t>
            </a:r>
          </a:p>
          <a:p>
            <a:r>
              <a:rPr lang="fr-FR" sz="1600" dirty="0"/>
              <a:t>Par une multitude de petits royaumes</a:t>
            </a:r>
          </a:p>
          <a:p>
            <a:endParaRPr lang="fr-FR" sz="1600" dirty="0"/>
          </a:p>
          <a:p>
            <a:r>
              <a:rPr lang="fr-FR" sz="1600" dirty="0"/>
              <a:t>b) Dans la savane centrale, à l’ouest du lac Tchad</a:t>
            </a:r>
          </a:p>
          <a:p>
            <a:r>
              <a:rPr lang="fr-FR" sz="1600" dirty="0"/>
              <a:t>Essor des royaumes : Les cités haoussas et l’empire du Bornou-Kanem</a:t>
            </a:r>
          </a:p>
          <a:p>
            <a:endParaRPr lang="fr-FR" sz="1600" dirty="0"/>
          </a:p>
          <a:p>
            <a:r>
              <a:rPr lang="fr-FR" sz="1600" dirty="0"/>
              <a:t>c) Venant du Sahara…</a:t>
            </a:r>
          </a:p>
          <a:p>
            <a:r>
              <a:rPr lang="fr-FR" sz="1600" dirty="0"/>
              <a:t>Avancées vers le sud des nomades Touaregs et Fulbé ou Peuls</a:t>
            </a:r>
          </a:p>
          <a:p>
            <a:r>
              <a:rPr lang="fr-FR" sz="1600" dirty="0"/>
              <a:t>Jusqu’au Sénégal et au Niger ; Et à l’est, jusqu’au lac Tchad…</a:t>
            </a:r>
          </a:p>
        </p:txBody>
      </p:sp>
      <p:pic>
        <p:nvPicPr>
          <p:cNvPr id="58" name="Picture 2" descr="C:\Users\Christophe\Pictures\My Scans\2016-04 (avr.)\scan0017.jpg">
            <a:extLst>
              <a:ext uri="{FF2B5EF4-FFF2-40B4-BE49-F238E27FC236}">
                <a16:creationId xmlns:a16="http://schemas.microsoft.com/office/drawing/2014/main" id="{A31B5CFF-C7D2-8AD8-34CF-DE1A959F12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56250" y="95900"/>
            <a:ext cx="5828847"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 name="Ellipse 58">
            <a:extLst>
              <a:ext uri="{FF2B5EF4-FFF2-40B4-BE49-F238E27FC236}">
                <a16:creationId xmlns:a16="http://schemas.microsoft.com/office/drawing/2014/main" id="{E54DF37A-FFC8-E918-84A0-172A82B6755A}"/>
              </a:ext>
            </a:extLst>
          </p:cNvPr>
          <p:cNvSpPr/>
          <p:nvPr/>
        </p:nvSpPr>
        <p:spPr>
          <a:xfrm>
            <a:off x="7213600" y="1981200"/>
            <a:ext cx="1310640" cy="92456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2D22ACA3-468E-CA5C-D772-2BF696E4C555}"/>
              </a:ext>
            </a:extLst>
          </p:cNvPr>
          <p:cNvSpPr/>
          <p:nvPr/>
        </p:nvSpPr>
        <p:spPr>
          <a:xfrm rot="19275852">
            <a:off x="7610193" y="1231915"/>
            <a:ext cx="426720" cy="35348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9CE66BD7-5BA6-8E69-7DAF-292C70C8A61C}"/>
              </a:ext>
            </a:extLst>
          </p:cNvPr>
          <p:cNvSpPr/>
          <p:nvPr/>
        </p:nvSpPr>
        <p:spPr>
          <a:xfrm>
            <a:off x="8204864" y="2428240"/>
            <a:ext cx="1091536" cy="5486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7058B873-F365-A1C9-EDEB-DF0C7D7F4ADC}"/>
              </a:ext>
            </a:extLst>
          </p:cNvPr>
          <p:cNvCxnSpPr>
            <a:cxnSpLocks/>
            <a:endCxn id="8" idx="0"/>
          </p:cNvCxnSpPr>
          <p:nvPr/>
        </p:nvCxnSpPr>
        <p:spPr>
          <a:xfrm>
            <a:off x="7875697" y="1503680"/>
            <a:ext cx="191388" cy="94515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E1C649FF-A81D-1D77-1880-4DA9910921B3}"/>
              </a:ext>
            </a:extLst>
          </p:cNvPr>
          <p:cNvSpPr/>
          <p:nvPr/>
        </p:nvSpPr>
        <p:spPr>
          <a:xfrm>
            <a:off x="7929306" y="2448831"/>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0" name="Ellipse 9">
            <a:extLst>
              <a:ext uri="{FF2B5EF4-FFF2-40B4-BE49-F238E27FC236}">
                <a16:creationId xmlns:a16="http://schemas.microsoft.com/office/drawing/2014/main" id="{2BC7DCB3-54AE-AD8E-B752-3211D6281D6B}"/>
              </a:ext>
            </a:extLst>
          </p:cNvPr>
          <p:cNvSpPr/>
          <p:nvPr/>
        </p:nvSpPr>
        <p:spPr>
          <a:xfrm>
            <a:off x="7737918" y="1249951"/>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1" name="Ellipse 10">
            <a:extLst>
              <a:ext uri="{FF2B5EF4-FFF2-40B4-BE49-F238E27FC236}">
                <a16:creationId xmlns:a16="http://schemas.microsoft.com/office/drawing/2014/main" id="{4D0D0191-06E9-F3CF-07A2-DCC376089B5E}"/>
              </a:ext>
            </a:extLst>
          </p:cNvPr>
          <p:cNvSpPr/>
          <p:nvPr/>
        </p:nvSpPr>
        <p:spPr>
          <a:xfrm rot="2488301">
            <a:off x="7117990" y="1175251"/>
            <a:ext cx="1191034" cy="1506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1A93944B-66F1-D846-5A1C-7976900527AD}"/>
              </a:ext>
            </a:extLst>
          </p:cNvPr>
          <p:cNvSpPr/>
          <p:nvPr/>
        </p:nvSpPr>
        <p:spPr>
          <a:xfrm>
            <a:off x="4928936" y="2530106"/>
            <a:ext cx="275558" cy="253729"/>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 name="Ellipse 3">
            <a:extLst>
              <a:ext uri="{FF2B5EF4-FFF2-40B4-BE49-F238E27FC236}">
                <a16:creationId xmlns:a16="http://schemas.microsoft.com/office/drawing/2014/main" id="{D7C9EFB0-F9D4-4236-ECF8-F19FD382A1C8}"/>
              </a:ext>
            </a:extLst>
          </p:cNvPr>
          <p:cNvSpPr/>
          <p:nvPr/>
        </p:nvSpPr>
        <p:spPr>
          <a:xfrm>
            <a:off x="4515599" y="2530107"/>
            <a:ext cx="275558" cy="25372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Tree>
    <p:extLst>
      <p:ext uri="{BB962C8B-B14F-4D97-AF65-F5344CB8AC3E}">
        <p14:creationId xmlns:p14="http://schemas.microsoft.com/office/powerpoint/2010/main" val="29488254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94417</TotalTime>
  <Words>5317</Words>
  <Application>Microsoft Office PowerPoint</Application>
  <PresentationFormat>Grand écran</PresentationFormat>
  <Paragraphs>872</Paragraphs>
  <Slides>36</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36</vt:i4>
      </vt:variant>
    </vt:vector>
  </HeadingPairs>
  <TitlesOfParts>
    <vt:vector size="41" baseType="lpstr">
      <vt:lpstr>Arial</vt:lpstr>
      <vt:lpstr>Calibri</vt:lpstr>
      <vt:lpstr>Calibri Light</vt:lpstr>
      <vt:lpstr>Times New Roman</vt:lpstr>
      <vt:lpstr>Thème Office</vt:lpstr>
      <vt:lpstr>LE PARTAGE DU MONDE, de l’an 200 av. JC à nos jours Esquisse d’une histoire géopolitique universelle  Mardi 3 mars 2026 (8/14)  8ème période : 1815-1914 Europe et Russie à la conquête de l’Orient et de l’Asie  1554-1830 : L’Afrique occidentale, l’Afrique du Nord et la vallée du Nil Avant l’impérialisme européen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17 mars 2026 (9/14)  8ème période : 1815-1914 Europe et Russie à la conquête de l’Orient et de l’Asie  1554-1830 : L’Afrique occidentale, l’Afrique du Nord et la vallée du Nil Avant l’impérialisme européen  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764</cp:revision>
  <dcterms:created xsi:type="dcterms:W3CDTF">2023-07-15T08:08:34Z</dcterms:created>
  <dcterms:modified xsi:type="dcterms:W3CDTF">2026-03-17T11:12:02Z</dcterms:modified>
</cp:coreProperties>
</file>